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145704952" r:id="rId6"/>
    <p:sldId id="1313" r:id="rId7"/>
    <p:sldId id="2145704993" r:id="rId8"/>
    <p:sldId id="2145704998" r:id="rId9"/>
    <p:sldId id="7334" r:id="rId10"/>
    <p:sldId id="2145704968" r:id="rId11"/>
    <p:sldId id="2145705005" r:id="rId12"/>
    <p:sldId id="2145704962" r:id="rId13"/>
    <p:sldId id="444" r:id="rId14"/>
    <p:sldId id="2145704959" r:id="rId15"/>
    <p:sldId id="2145705007" r:id="rId16"/>
    <p:sldId id="2145704996" r:id="rId17"/>
    <p:sldId id="2145704951" r:id="rId18"/>
    <p:sldId id="448" r:id="rId19"/>
    <p:sldId id="445" r:id="rId20"/>
    <p:sldId id="7342" r:id="rId21"/>
    <p:sldId id="2145705002" r:id="rId22"/>
    <p:sldId id="457" r:id="rId23"/>
    <p:sldId id="261" r:id="rId24"/>
    <p:sldId id="2145705008" r:id="rId25"/>
    <p:sldId id="2145704997" r:id="rId26"/>
    <p:sldId id="260" r:id="rId27"/>
    <p:sldId id="2145705003" r:id="rId28"/>
    <p:sldId id="378" r:id="rId29"/>
    <p:sldId id="307" r:id="rId30"/>
    <p:sldId id="258" r:id="rId31"/>
    <p:sldId id="7330" r:id="rId3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 userDrawn="1">
          <p15:clr>
            <a:srgbClr val="A4A3A4"/>
          </p15:clr>
        </p15:guide>
        <p15:guide id="2" pos="3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A"/>
    <a:srgbClr val="0F3B57"/>
    <a:srgbClr val="573C87"/>
    <a:srgbClr val="470A68"/>
    <a:srgbClr val="D8D8D8"/>
    <a:srgbClr val="B5B5B5"/>
    <a:srgbClr val="2C9942"/>
    <a:srgbClr val="139DEC"/>
    <a:srgbClr val="3264A1"/>
    <a:srgbClr val="7E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69213" autoAdjust="0"/>
  </p:normalViewPr>
  <p:slideViewPr>
    <p:cSldViewPr snapToGrid="0">
      <p:cViewPr varScale="1">
        <p:scale>
          <a:sx n="79" d="100"/>
          <a:sy n="79" d="100"/>
        </p:scale>
        <p:origin x="1830" y="78"/>
      </p:cViewPr>
      <p:guideLst>
        <p:guide orient="horz" pos="208"/>
        <p:guide pos="3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2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C0FCF8-DCB7-4C0B-85F9-90D028E0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E3266-82EE-468D-9628-A223E29E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4913D448-4618-4F54-A429-B849D62B7B1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03D8D-870C-4BAC-92B7-198C8C5F31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3F3EBF10-30A3-48B7-8C9F-84B5B754A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2D9E8006-5189-4392-9672-B2C1C9237F7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2DBA7542-6E76-455E-9C53-BF968FF54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F8D0CC3-21EE-462A-AADD-9E6C08CBD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BA2B74A-F361-4CDB-922B-9E454A6A3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960BE8A-B759-4F4C-AE3E-965AE819D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8397" indent="-30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2037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7834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83630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4705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5779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6855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7929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C1D0C9-0693-43B2-9364-5945BBBE598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0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ACE16-50F4-465A-91FA-418B64C985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8BB0C55-74D7-4075-9126-2CFEB5883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4D40669-60EA-413A-8C0E-FF652A84A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2150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44FE6F9-CE7E-499A-B453-F4DAD63A7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8397" indent="-302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2037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7834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83630" indent="-2420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4705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5779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6855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7929" indent="-2420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D49A1F-93F0-467C-B175-30F8AAEDDF9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2FF61BB-92D3-48A6-A811-270806F4F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7400" y="1204913"/>
            <a:ext cx="5780088" cy="3252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BA17D63-5214-4826-82C8-DA0EA1919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D7B318-6669-460B-B112-F8F4284CB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2443" indent="-3118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9004" indent="-249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49618" indent="-249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50230" indent="-249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5674" indent="-24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1115" indent="-24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6559" indent="-24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2001" indent="-24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A296AD-02CC-4814-B7EA-1E43CFBA769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2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4FB9E4E-0534-40FF-A1B0-9D3B2FE7A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E037907-6DE7-460F-83BF-DE415F115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endParaRPr lang="en-US" altLang="en-US" sz="2900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291B40B-4DA2-4B22-9539-BF53657CD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497" indent="-2944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688" indent="-2355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762" indent="-2355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838" indent="-2355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912" indent="-235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1988" indent="-235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063" indent="-235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138" indent="-235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6D1C55-F1FE-4F80-A760-EFCFE98FC5AB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29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6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F1F5A3F-CC2B-41CF-BEA0-EE67C61A4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75A9ADEC-7D6E-494C-9ABC-C04D11AC8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24D397D-4EF4-43BC-94A7-FB2E9F63C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384" indent="-2943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515" indent="-2355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518" indent="-2355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525" indent="-23550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529" indent="-235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1536" indent="-235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2542" indent="-235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3546" indent="-235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C4FC0E-9E11-4BC1-9A05-53221F23E8A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367D8-1F8A-4E8B-B0BB-B95B226E80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01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1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4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1525" y="1195388"/>
            <a:ext cx="5732463" cy="3225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52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8ECB-CB17-D946-9BEF-23551818F0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F607291-5EA2-4A09-ADF4-A891CD68D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7400" y="1204913"/>
            <a:ext cx="5780088" cy="3252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5EB09EF-B4B7-4011-B6AD-D2DAAE892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1" dirty="0">
              <a:latin typeface="+mn-lt"/>
              <a:ea typeface="Calibri" panose="020F0502020204030204" pitchFamily="34" charset="0"/>
            </a:endParaRPr>
          </a:p>
          <a:p>
            <a:pPr defTabSz="891357">
              <a:defRPr/>
            </a:pPr>
            <a:endParaRPr lang="en-US" altLang="en-US" sz="1200" b="1" dirty="0">
              <a:latin typeface="+mn-lt"/>
            </a:endParaRPr>
          </a:p>
          <a:p>
            <a:pPr defTabSz="891357">
              <a:defRPr/>
            </a:pPr>
            <a:endParaRPr lang="en-US" altLang="en-US" sz="1200" b="1" dirty="0">
              <a:latin typeface="+mn-lt"/>
            </a:endParaRPr>
          </a:p>
          <a:p>
            <a:pPr defTabSz="891357">
              <a:defRPr/>
            </a:pPr>
            <a:endParaRPr lang="en-US" altLang="en-US" b="1" dirty="0"/>
          </a:p>
          <a:p>
            <a:pPr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C838F5D-1C55-439A-B087-F1A799300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2323" indent="-3117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8819" indent="-2494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49360" indent="-2494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49898" indent="-2494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5270" indent="-24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0640" indent="-24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6012" indent="-24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1382" indent="-24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9F6743-21D7-4012-98CD-232087DFDF11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6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7542-6E76-455E-9C53-BF968FF546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2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215834"/>
            <a:ext cx="6681216" cy="1362441"/>
          </a:xfrm>
        </p:spPr>
        <p:txBody>
          <a:bodyPr/>
          <a:lstStyle>
            <a:lvl1pPr>
              <a:defRPr sz="3600" b="1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770299"/>
            <a:ext cx="6681216" cy="81985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2F599-7121-554F-8C1B-8D0056B1C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955" y="85241"/>
            <a:ext cx="3231056" cy="6690096"/>
          </a:xfrm>
          <a:prstGeom prst="rect">
            <a:avLst/>
          </a:prstGeom>
        </p:spPr>
      </p:pic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A3E75DE3-66F4-24F5-5520-52D03F03DB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69" y="342978"/>
            <a:ext cx="3746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4633"/>
            <a:ext cx="10972800" cy="601218"/>
          </a:xfrm>
        </p:spPr>
        <p:txBody>
          <a:bodyPr/>
          <a:lstStyle>
            <a:lvl1pPr>
              <a:defRPr sz="2800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170472"/>
            <a:ext cx="10972800" cy="45259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371599"/>
            <a:ext cx="10972800" cy="458002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63" y="1371599"/>
            <a:ext cx="5181600" cy="4515854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599"/>
            <a:ext cx="5181600" cy="4515854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30FA8C-D17F-2243-8DE9-DB5E465E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410177"/>
            <a:ext cx="6741588" cy="1674990"/>
          </a:xfrm>
        </p:spPr>
        <p:txBody>
          <a:bodyPr anchor="t"/>
          <a:lstStyle>
            <a:lvl1pPr algn="l">
              <a:defRPr sz="4800" b="0" cap="none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8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CC55C-3776-C5C7-6887-A0524FAC1915}"/>
              </a:ext>
            </a:extLst>
          </p:cNvPr>
          <p:cNvSpPr txBox="1"/>
          <p:nvPr userDrawn="1"/>
        </p:nvSpPr>
        <p:spPr>
          <a:xfrm>
            <a:off x="2953407" y="6450240"/>
            <a:ext cx="6285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CorroHealth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Inc. 2024.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522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371599"/>
            <a:ext cx="10972800" cy="45318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D4599-B2EF-4074-A7C2-82E17DAA6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2"/>
            <a:ext cx="10972800" cy="45639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</a:rPr>
              <a:t>‹#›</a:t>
            </a:fld>
            <a:endParaRPr lang="en-US" sz="800" dirty="0">
              <a:solidFill>
                <a:srgbClr val="838383"/>
              </a:solidFill>
            </a:endParaRP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DC434A51-1C12-2D00-D3A0-9B0862D26AC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39295" y="6062513"/>
            <a:ext cx="1765297" cy="783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625CF-62A2-F9FE-D791-269314411DA9}"/>
              </a:ext>
            </a:extLst>
          </p:cNvPr>
          <p:cNvSpPr txBox="1"/>
          <p:nvPr userDrawn="1"/>
        </p:nvSpPr>
        <p:spPr>
          <a:xfrm>
            <a:off x="2953407" y="6450240"/>
            <a:ext cx="6285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CorroHealth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Inc. 2024.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23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74" r:id="rId4"/>
    <p:sldLayoutId id="2147483686" r:id="rId5"/>
    <p:sldLayoutId id="2147483655" r:id="rId6"/>
    <p:sldLayoutId id="2147483687" r:id="rId7"/>
    <p:sldLayoutId id="214748368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F3B57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7621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6827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986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621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34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60.png"/><Relationship Id="rId7" Type="http://schemas.openxmlformats.org/officeDocument/2006/relationships/image" Target="../media/image48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64.svg"/><Relationship Id="rId5" Type="http://schemas.openxmlformats.org/officeDocument/2006/relationships/image" Target="../media/image34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18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76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12" Type="http://schemas.openxmlformats.org/officeDocument/2006/relationships/image" Target="../media/image75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image" Target="../media/image78.png"/><Relationship Id="rId10" Type="http://schemas.openxmlformats.org/officeDocument/2006/relationships/image" Target="../media/image73.svg"/><Relationship Id="rId4" Type="http://schemas.openxmlformats.org/officeDocument/2006/relationships/image" Target="../media/image34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goethals@xtendhealthcare.ne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sv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19.svg"/><Relationship Id="rId9" Type="http://schemas.openxmlformats.org/officeDocument/2006/relationships/image" Target="../media/image95.svg"/><Relationship Id="rId14" Type="http://schemas.openxmlformats.org/officeDocument/2006/relationships/image" Target="../media/image10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7590C4B-C661-433B-B372-006FF9C9FF4A}"/>
              </a:ext>
            </a:extLst>
          </p:cNvPr>
          <p:cNvSpPr txBox="1">
            <a:spLocks/>
          </p:cNvSpPr>
          <p:nvPr/>
        </p:nvSpPr>
        <p:spPr>
          <a:xfrm>
            <a:off x="582160" y="2053302"/>
            <a:ext cx="8196080" cy="467668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F3B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Denials Management and Prevention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HFMA Hawaii</a:t>
            </a:r>
          </a:p>
          <a:p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20, 2024</a:t>
            </a:r>
          </a:p>
          <a:p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by: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Colleen Goethals, MS, RHIA, FAHIMA</a:t>
            </a:r>
          </a:p>
          <a:p>
            <a:r>
              <a:rPr lang="en-US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VP, Mid-Revenue Cycle</a:t>
            </a:r>
          </a:p>
          <a:p>
            <a:r>
              <a:rPr lang="en-US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Xtend Healthcare</a:t>
            </a:r>
          </a:p>
          <a:p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CorroHealth</a:t>
            </a: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Company</a:t>
            </a:r>
          </a:p>
        </p:txBody>
      </p:sp>
    </p:spTree>
    <p:extLst>
      <p:ext uri="{BB962C8B-B14F-4D97-AF65-F5344CB8AC3E}">
        <p14:creationId xmlns:p14="http://schemas.microsoft.com/office/powerpoint/2010/main" val="42060859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9F75F9-A371-46E6-B135-481BFCF46C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42AD63-0D4F-4E80-ACB0-4DEDD7219FD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AC68EFB-CF60-451B-9A3E-C80B1EF78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600" b="1" dirty="0"/>
              <a:t>Identify the Root Cause(s)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D8F475E-7277-48C1-98F1-916767162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Create a multidisciplinary team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Coding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Patient Access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Utilization Management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Managed Care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Revenue Cycle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CDI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HIM/Coding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Legal</a:t>
            </a:r>
          </a:p>
          <a:p>
            <a:pPr marL="592039" lvl="2" indent="-196454"/>
            <a:r>
              <a:rPr lang="en-US" altLang="en-US" sz="2800" dirty="0">
                <a:solidFill>
                  <a:schemeClr val="tx1"/>
                </a:solidFill>
              </a:rPr>
              <a:t>Compliance</a:t>
            </a:r>
          </a:p>
          <a:p>
            <a:pPr marL="592039" lvl="2" indent="-196454"/>
            <a:r>
              <a:rPr lang="en-US" altLang="en-US" sz="2800" i="1" dirty="0">
                <a:solidFill>
                  <a:schemeClr val="tx1"/>
                </a:solidFill>
              </a:rPr>
              <a:t>Physician Liaison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ECB807-3A53-4B40-AE10-CDC3B730FB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24305-CC0D-7ADD-9E4D-DD78ADD8F3A8}"/>
              </a:ext>
            </a:extLst>
          </p:cNvPr>
          <p:cNvSpPr txBox="1"/>
          <p:nvPr/>
        </p:nvSpPr>
        <p:spPr>
          <a:xfrm>
            <a:off x="612648" y="6208776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00" dirty="0"/>
              <a:t>Coding Denials: Effective Appeals  HFMA March 1, 2021</a:t>
            </a:r>
          </a:p>
          <a:p>
            <a:endParaRPr lang="en-US" sz="800" dirty="0"/>
          </a:p>
        </p:txBody>
      </p:sp>
    </p:spTree>
  </p:cSld>
  <p:clrMapOvr>
    <a:masterClrMapping/>
  </p:clrMapOvr>
  <p:transition spd="slow" advTm="89374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7AFD-E6A2-422B-8A72-1B32EEFD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8996"/>
            <a:ext cx="10972800" cy="601218"/>
          </a:xfrm>
        </p:spPr>
        <p:txBody>
          <a:bodyPr/>
          <a:lstStyle/>
          <a:p>
            <a:r>
              <a:rPr lang="en-US" b="1" dirty="0"/>
              <a:t>Review workflow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C34FCF4-B6FC-4433-A900-496538C31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538" y="1818684"/>
            <a:ext cx="6278923" cy="350706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E72906F-150C-4575-B597-5425E1F17015}"/>
              </a:ext>
            </a:extLst>
          </p:cNvPr>
          <p:cNvSpPr txBox="1"/>
          <p:nvPr/>
        </p:nvSpPr>
        <p:spPr>
          <a:xfrm>
            <a:off x="609600" y="1998921"/>
            <a:ext cx="234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Scheduling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Authorization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Necessity</a:t>
            </a: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AF6B48-92AF-4BF8-AA95-85DE0DDF5AE8}"/>
              </a:ext>
            </a:extLst>
          </p:cNvPr>
          <p:cNvSpPr txBox="1"/>
          <p:nvPr/>
        </p:nvSpPr>
        <p:spPr>
          <a:xfrm>
            <a:off x="2232248" y="4662123"/>
            <a:ext cx="2346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Patient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information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Covered service</a:t>
            </a:r>
          </a:p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0C545D-445B-4EC8-A38E-689ACE5E4FE9}"/>
              </a:ext>
            </a:extLst>
          </p:cNvPr>
          <p:cNvSpPr txBox="1"/>
          <p:nvPr/>
        </p:nvSpPr>
        <p:spPr>
          <a:xfrm>
            <a:off x="4922530" y="879605"/>
            <a:ext cx="364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Patient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Physician documentation; CDI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Necessity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9ADE81-E130-446B-A298-791BCC0D7832}"/>
              </a:ext>
            </a:extLst>
          </p:cNvPr>
          <p:cNvSpPr txBox="1"/>
          <p:nvPr/>
        </p:nvSpPr>
        <p:spPr>
          <a:xfrm>
            <a:off x="8061991" y="4662123"/>
            <a:ext cx="271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HIM/Charge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Coding</a:t>
            </a:r>
          </a:p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B62F27-DB3A-49FB-AD81-14AB576047DC}"/>
              </a:ext>
            </a:extLst>
          </p:cNvPr>
          <p:cNvSpPr txBox="1"/>
          <p:nvPr/>
        </p:nvSpPr>
        <p:spPr>
          <a:xfrm>
            <a:off x="9235461" y="2029114"/>
            <a:ext cx="2346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Billing / Patient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Timely 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 of benefits</a:t>
            </a:r>
          </a:p>
          <a:p>
            <a:endParaRPr lang="en-US" dirty="0"/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6CA696CE-D7E8-4C56-967A-748638D38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5527435" y="1942653"/>
            <a:ext cx="1040877" cy="1040877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3B5751DD-D999-499E-A38C-08B5420BD5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91474" y="2137829"/>
            <a:ext cx="480989" cy="6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983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49CE-E6CA-9C62-21A2-42CDA693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Accurate and Complete Documentation/Coding</a:t>
            </a:r>
          </a:p>
        </p:txBody>
      </p:sp>
      <p:pic>
        <p:nvPicPr>
          <p:cNvPr id="4" name="Picture 6" descr="Winning The Medical Device Market: How To Build A Successful Gtm ...">
            <a:extLst>
              <a:ext uri="{FF2B5EF4-FFF2-40B4-BE49-F238E27FC236}">
                <a16:creationId xmlns:a16="http://schemas.microsoft.com/office/drawing/2014/main" id="{3BEA3D03-FF07-E0F4-BF7D-5FC5ABEF6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 b="5904"/>
          <a:stretch/>
        </p:blipFill>
        <p:spPr bwMode="auto">
          <a:xfrm>
            <a:off x="610957" y="1381125"/>
            <a:ext cx="109728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8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F413-0D38-809D-F4DB-6FD1A7921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662" y="1167063"/>
            <a:ext cx="5328937" cy="52020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Code to the highest level of specificity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Capture acuity by coding CCs and MCCs according to the updated coding clinics and coding guidelines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Look for missed documentation opportunities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Focus on DRGs with CC’s and MCC’s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Productivity is important, but quality is key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Develop a robust query process to prevent under-coding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Quality queries based on ACDIS query guidelines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378D4-EDE5-6D6D-8A29-FA1E3C76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 anchor="t">
            <a:normAutofit/>
          </a:bodyPr>
          <a:lstStyle/>
          <a:p>
            <a:r>
              <a:rPr lang="en-US" b="1" dirty="0"/>
              <a:t>Denials Prevention – Coding</a:t>
            </a:r>
          </a:p>
        </p:txBody>
      </p:sp>
      <p:pic>
        <p:nvPicPr>
          <p:cNvPr id="3074" name="Picture 2" descr="Medical Coding Specialist | Southern University Shreveport Louisiana">
            <a:extLst>
              <a:ext uri="{FF2B5EF4-FFF2-40B4-BE49-F238E27FC236}">
                <a16:creationId xmlns:a16="http://schemas.microsoft.com/office/drawing/2014/main" id="{C8423FA3-AEA9-5D16-2C16-5451A084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43025"/>
            <a:ext cx="543827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4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C79FC15-DC9A-4A2C-8DF4-28B145EA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9035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53A7C29-97BE-42E8-87BA-8731F9B5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68" y="2850444"/>
            <a:ext cx="3871913" cy="167499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Appealing Clinical Denials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D25E378-8E54-4B04-8CC3-537C27D32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02406" y="-1531594"/>
            <a:ext cx="8389594" cy="8389594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4E649A4E-3D0B-4F9B-87AB-1C98B7B8F38D}"/>
              </a:ext>
            </a:extLst>
          </p:cNvPr>
          <p:cNvGrpSpPr>
            <a:grpSpLocks noChangeAspect="1"/>
          </p:cNvGrpSpPr>
          <p:nvPr/>
        </p:nvGrpSpPr>
        <p:grpSpPr>
          <a:xfrm>
            <a:off x="4487527" y="-854786"/>
            <a:ext cx="7019380" cy="7019352"/>
            <a:chOff x="0" y="0"/>
            <a:chExt cx="6350000" cy="63499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0468407-4586-4122-B637-F011D1144632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C1CF71-FBDB-41F8-81FA-ED9BB3ADA689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</a:rPr>
              <a:t>14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A3CCF-9581-16B7-D4FF-5AC66A355A76}"/>
              </a:ext>
            </a:extLst>
          </p:cNvPr>
          <p:cNvSpPr txBox="1"/>
          <p:nvPr/>
        </p:nvSpPr>
        <p:spPr>
          <a:xfrm>
            <a:off x="2953407" y="6450240"/>
            <a:ext cx="6285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CorroHealth</a:t>
            </a:r>
            <a:r>
              <a:rPr lang="en-US" sz="800" dirty="0">
                <a:solidFill>
                  <a:schemeClr val="bg1"/>
                </a:solidFill>
              </a:rPr>
              <a:t>, Inc. 2024.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773743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8998EE-164E-481B-BE54-D0539938A5D6}"/>
              </a:ext>
            </a:extLst>
          </p:cNvPr>
          <p:cNvCxnSpPr>
            <a:cxnSpLocks/>
          </p:cNvCxnSpPr>
          <p:nvPr/>
        </p:nvCxnSpPr>
        <p:spPr>
          <a:xfrm flipH="1" flipV="1">
            <a:off x="7321031" y="3240153"/>
            <a:ext cx="1065978" cy="721189"/>
          </a:xfrm>
          <a:prstGeom prst="line">
            <a:avLst/>
          </a:prstGeom>
          <a:ln w="254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52778E-DEE3-41F5-AB0D-1A461B03AFC8}"/>
              </a:ext>
            </a:extLst>
          </p:cNvPr>
          <p:cNvCxnSpPr>
            <a:cxnSpLocks/>
          </p:cNvCxnSpPr>
          <p:nvPr/>
        </p:nvCxnSpPr>
        <p:spPr>
          <a:xfrm flipV="1">
            <a:off x="6153464" y="3858607"/>
            <a:ext cx="16569" cy="1113727"/>
          </a:xfrm>
          <a:prstGeom prst="line">
            <a:avLst/>
          </a:prstGeom>
          <a:ln w="254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60F98C-9E57-4C8F-8B4E-D60D1F2839A5}"/>
              </a:ext>
            </a:extLst>
          </p:cNvPr>
          <p:cNvCxnSpPr>
            <a:cxnSpLocks/>
          </p:cNvCxnSpPr>
          <p:nvPr/>
        </p:nvCxnSpPr>
        <p:spPr>
          <a:xfrm flipV="1">
            <a:off x="3844078" y="3240153"/>
            <a:ext cx="1196690" cy="675302"/>
          </a:xfrm>
          <a:prstGeom prst="line">
            <a:avLst/>
          </a:prstGeom>
          <a:ln w="254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E805FA-82A3-4309-B591-4A916DC8FC2A}"/>
              </a:ext>
            </a:extLst>
          </p:cNvPr>
          <p:cNvCxnSpPr>
            <a:stCxn id="9" idx="2"/>
            <a:endCxn id="19" idx="0"/>
          </p:cNvCxnSpPr>
          <p:nvPr/>
        </p:nvCxnSpPr>
        <p:spPr>
          <a:xfrm flipV="1">
            <a:off x="3999960" y="1945035"/>
            <a:ext cx="4387049" cy="25805"/>
          </a:xfrm>
          <a:prstGeom prst="line">
            <a:avLst/>
          </a:prstGeom>
          <a:ln w="254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2" name="Title 1">
            <a:extLst>
              <a:ext uri="{FF2B5EF4-FFF2-40B4-BE49-F238E27FC236}">
                <a16:creationId xmlns:a16="http://schemas.microsoft.com/office/drawing/2014/main" id="{16B0D85E-4E2A-40AC-8887-8F8CA3AB4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/>
              <a:t>Denials requiring appeal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2568B-B691-4E45-9AA7-CECC07D16C24}"/>
              </a:ext>
            </a:extLst>
          </p:cNvPr>
          <p:cNvSpPr txBox="1"/>
          <p:nvPr/>
        </p:nvSpPr>
        <p:spPr>
          <a:xfrm>
            <a:off x="610957" y="1339888"/>
            <a:ext cx="20696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Days, service level of care denied for no concurrent authorization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947388-42B4-4D18-8296-DAD8DBC43C8A}"/>
              </a:ext>
            </a:extLst>
          </p:cNvPr>
          <p:cNvSpPr txBox="1"/>
          <p:nvPr/>
        </p:nvSpPr>
        <p:spPr>
          <a:xfrm>
            <a:off x="681521" y="4090664"/>
            <a:ext cx="164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Not a covered </a:t>
            </a:r>
          </a:p>
          <a:p>
            <a:pPr lvl="0"/>
            <a:r>
              <a:rPr lang="en-US" dirty="0"/>
              <a:t>service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403563-F713-45AF-AE73-6A88500957BE}"/>
              </a:ext>
            </a:extLst>
          </p:cNvPr>
          <p:cNvSpPr txBox="1"/>
          <p:nvPr/>
        </p:nvSpPr>
        <p:spPr>
          <a:xfrm>
            <a:off x="4788347" y="5960527"/>
            <a:ext cx="302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Charge/procedure as bundled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B3F575-F946-4299-8445-565917B25C80}"/>
              </a:ext>
            </a:extLst>
          </p:cNvPr>
          <p:cNvSpPr txBox="1"/>
          <p:nvPr/>
        </p:nvSpPr>
        <p:spPr>
          <a:xfrm>
            <a:off x="9845361" y="4189705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Timely Filing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F46D3F-B882-4E7D-BFCC-62039203254D}"/>
              </a:ext>
            </a:extLst>
          </p:cNvPr>
          <p:cNvSpPr txBox="1"/>
          <p:nvPr/>
        </p:nvSpPr>
        <p:spPr>
          <a:xfrm>
            <a:off x="9845361" y="1337668"/>
            <a:ext cx="1850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Claim denied for elective service without pre-authorization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C252F47C-8C49-4021-9DC6-B44D40BF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2535654" y="1258026"/>
            <a:ext cx="1464565" cy="146456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2F64A0D-A290-4F4D-A951-F9159D6B3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2538470" y="3584702"/>
            <a:ext cx="1464565" cy="146456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34ABE98-33D4-4DA4-9FE8-1D47B322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5442311" y="4361137"/>
            <a:ext cx="1464565" cy="1464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1A0463-3D6E-4F50-B640-DBAD932CD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8200393" y="3681548"/>
            <a:ext cx="1464565" cy="1464565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6FAD440B-0EC9-447C-84AC-98C8BD214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8200685" y="1191962"/>
            <a:ext cx="1464565" cy="1464565"/>
          </a:xfrm>
          <a:prstGeom prst="rect">
            <a:avLst/>
          </a:prstGeom>
        </p:spPr>
      </p:pic>
      <p:sp>
        <p:nvSpPr>
          <p:cNvPr id="15" name="Rectangle 14" descr="Open envelope">
            <a:extLst>
              <a:ext uri="{FF2B5EF4-FFF2-40B4-BE49-F238E27FC236}">
                <a16:creationId xmlns:a16="http://schemas.microsoft.com/office/drawing/2014/main" id="{268AF3CB-9301-4E16-AA85-76FD05FC4D9A}"/>
              </a:ext>
            </a:extLst>
          </p:cNvPr>
          <p:cNvSpPr/>
          <p:nvPr/>
        </p:nvSpPr>
        <p:spPr>
          <a:xfrm>
            <a:off x="4788347" y="1726557"/>
            <a:ext cx="2393861" cy="203048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6C986F7C-A5D2-466D-B1A5-4CCB56A715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2776676" y="1417861"/>
            <a:ext cx="1105958" cy="1105958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8F373DD-56BB-4CD0-B151-540F98C1A8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2729319" y="3764003"/>
            <a:ext cx="1105958" cy="1105958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8EA8CB05-01C2-4D20-85DC-02D1759513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5621615" y="4546749"/>
            <a:ext cx="1105958" cy="1105958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265AF16-52DF-4F5A-8FA9-A11A8BE7BD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8386814" y="1377355"/>
            <a:ext cx="1105958" cy="1105958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66A96D92-12B1-44B9-961C-8CEB4492C0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8386813" y="3851870"/>
            <a:ext cx="1105958" cy="1105958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D9F58DD-FD0A-4FD6-AA9F-3BB58760E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4534965" y="884828"/>
            <a:ext cx="3236999" cy="3236999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E2BD559C-8AF2-4F27-A87A-5FE593B5F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91404">
            <a:off x="4931263" y="1281125"/>
            <a:ext cx="2444402" cy="2444402"/>
          </a:xfrm>
          <a:prstGeom prst="rect">
            <a:avLst/>
          </a:prstGeom>
        </p:spPr>
      </p:pic>
      <p:pic>
        <p:nvPicPr>
          <p:cNvPr id="26" name="Graphic 25" descr="Open envelope with solid fill">
            <a:extLst>
              <a:ext uri="{FF2B5EF4-FFF2-40B4-BE49-F238E27FC236}">
                <a16:creationId xmlns:a16="http://schemas.microsoft.com/office/drawing/2014/main" id="{23AE14C3-C3D0-4D89-81A7-9D8CC08C2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0812" y="1550411"/>
            <a:ext cx="1689742" cy="1689742"/>
          </a:xfrm>
          <a:prstGeom prst="rect">
            <a:avLst/>
          </a:prstGeom>
        </p:spPr>
      </p:pic>
      <p:pic>
        <p:nvPicPr>
          <p:cNvPr id="29" name="Graphic 28" descr="Monthly calendar with solid fill">
            <a:extLst>
              <a:ext uri="{FF2B5EF4-FFF2-40B4-BE49-F238E27FC236}">
                <a16:creationId xmlns:a16="http://schemas.microsoft.com/office/drawing/2014/main" id="{91D2CDB7-837A-4642-AE02-691ECBF7E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3554" y="1513640"/>
            <a:ext cx="914400" cy="914400"/>
          </a:xfrm>
          <a:prstGeom prst="rect">
            <a:avLst/>
          </a:prstGeom>
        </p:spPr>
      </p:pic>
      <p:pic>
        <p:nvPicPr>
          <p:cNvPr id="33" name="Graphic 32" descr="Server with solid fill">
            <a:extLst>
              <a:ext uri="{FF2B5EF4-FFF2-40B4-BE49-F238E27FC236}">
                <a16:creationId xmlns:a16="http://schemas.microsoft.com/office/drawing/2014/main" id="{D328341A-999E-4DE2-90A0-2047820E6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2833" y="4627668"/>
            <a:ext cx="914400" cy="914400"/>
          </a:xfrm>
          <a:prstGeom prst="rect">
            <a:avLst/>
          </a:prstGeom>
        </p:spPr>
      </p:pic>
      <p:pic>
        <p:nvPicPr>
          <p:cNvPr id="35" name="Graphic 34" descr="Clock with solid fill">
            <a:extLst>
              <a:ext uri="{FF2B5EF4-FFF2-40B4-BE49-F238E27FC236}">
                <a16:creationId xmlns:a16="http://schemas.microsoft.com/office/drawing/2014/main" id="{6C2D8354-949D-44C2-B77B-1E4E9A3C15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80036" y="3966056"/>
            <a:ext cx="914400" cy="914400"/>
          </a:xfrm>
          <a:prstGeom prst="rect">
            <a:avLst/>
          </a:prstGeom>
        </p:spPr>
      </p:pic>
      <p:pic>
        <p:nvPicPr>
          <p:cNvPr id="38" name="Graphic 37" descr="Medical with solid fill">
            <a:extLst>
              <a:ext uri="{FF2B5EF4-FFF2-40B4-BE49-F238E27FC236}">
                <a16:creationId xmlns:a16="http://schemas.microsoft.com/office/drawing/2014/main" id="{07034D7B-D646-42E5-AFE1-C3D54F2538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5945" y="3884727"/>
            <a:ext cx="914400" cy="914400"/>
          </a:xfrm>
          <a:prstGeom prst="rect">
            <a:avLst/>
          </a:prstGeom>
        </p:spPr>
      </p:pic>
      <p:pic>
        <p:nvPicPr>
          <p:cNvPr id="42" name="Graphic 41" descr="Close with solid fill">
            <a:extLst>
              <a:ext uri="{FF2B5EF4-FFF2-40B4-BE49-F238E27FC236}">
                <a16:creationId xmlns:a16="http://schemas.microsoft.com/office/drawing/2014/main" id="{2CB6809E-58B3-4575-AEA1-77C5CD689E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63980" y="1529774"/>
            <a:ext cx="759711" cy="759711"/>
          </a:xfrm>
          <a:prstGeom prst="rect">
            <a:avLst/>
          </a:prstGeom>
        </p:spPr>
      </p:pic>
    </p:spTree>
  </p:cSld>
  <p:clrMapOvr>
    <a:masterClrMapping/>
  </p:clrMapOvr>
  <p:transition spd="slow" advTm="174321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7A6B522-0225-4287-9F11-F3127FE16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493" y="567070"/>
            <a:ext cx="6996147" cy="1170542"/>
          </a:xfrm>
        </p:spPr>
        <p:txBody>
          <a:bodyPr>
            <a:noAutofit/>
          </a:bodyPr>
          <a:lstStyle/>
          <a:p>
            <a:pPr algn="l"/>
            <a:r>
              <a:rPr lang="en-US" altLang="en-US" b="1" dirty="0"/>
              <a:t>Appealing denials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4EB5DF0-DE7A-457C-B1C2-650A69483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539" y="1450052"/>
            <a:ext cx="11247415" cy="3244777"/>
          </a:xfrm>
        </p:spPr>
        <p:txBody>
          <a:bodyPr/>
          <a:lstStyle/>
          <a:p>
            <a:pPr marL="0"/>
            <a:r>
              <a:rPr lang="en-US" altLang="en-US" sz="2400" b="1" dirty="0">
                <a:solidFill>
                  <a:srgbClr val="0F3B57"/>
                </a:solidFill>
              </a:rPr>
              <a:t>Need a strong denials team to write the appeals letters</a:t>
            </a:r>
          </a:p>
          <a:p>
            <a:pPr marL="0"/>
            <a:endParaRPr lang="en-US" altLang="en-US" sz="2400" b="1" dirty="0">
              <a:solidFill>
                <a:srgbClr val="0F3B57"/>
              </a:solidFill>
            </a:endParaRPr>
          </a:p>
          <a:p>
            <a:pPr marL="0"/>
            <a:r>
              <a:rPr lang="en-US" altLang="en-US" sz="2400" b="1" dirty="0">
                <a:solidFill>
                  <a:srgbClr val="0F3B57"/>
                </a:solidFill>
              </a:rPr>
              <a:t>85 – 88% of denials is the recommended appeal rate</a:t>
            </a:r>
          </a:p>
          <a:p>
            <a:pPr marL="0"/>
            <a:endParaRPr lang="en-US" altLang="en-US" sz="2400" b="1" dirty="0">
              <a:solidFill>
                <a:srgbClr val="0F3B5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4E059-FFB3-4864-A6AC-6611A3CF3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40517"/>
            <a:ext cx="12192000" cy="3339315"/>
          </a:xfrm>
          <a:prstGeom prst="rect">
            <a:avLst/>
          </a:prstGeom>
        </p:spPr>
      </p:pic>
    </p:spTree>
  </p:cSld>
  <p:clrMapOvr>
    <a:masterClrMapping/>
  </p:clrMapOvr>
  <p:transition spd="slow" advTm="32195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6">
            <a:extLst>
              <a:ext uri="{FF2B5EF4-FFF2-40B4-BE49-F238E27FC236}">
                <a16:creationId xmlns:a16="http://schemas.microsoft.com/office/drawing/2014/main" id="{180684F6-2EE0-4975-BCCE-23E902D38E6B}"/>
              </a:ext>
            </a:extLst>
          </p:cNvPr>
          <p:cNvGrpSpPr/>
          <p:nvPr/>
        </p:nvGrpSpPr>
        <p:grpSpPr>
          <a:xfrm>
            <a:off x="549458" y="1744123"/>
            <a:ext cx="2102124" cy="4160190"/>
            <a:chOff x="0" y="0"/>
            <a:chExt cx="1580354" cy="1619460"/>
          </a:xfrm>
        </p:grpSpPr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54C90193-2590-45D4-AE59-687A73EF8A9C}"/>
                </a:ext>
              </a:extLst>
            </p:cNvPr>
            <p:cNvSpPr/>
            <p:nvPr/>
          </p:nvSpPr>
          <p:spPr>
            <a:xfrm>
              <a:off x="0" y="0"/>
              <a:ext cx="1580354" cy="1619460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7">
            <a:extLst>
              <a:ext uri="{FF2B5EF4-FFF2-40B4-BE49-F238E27FC236}">
                <a16:creationId xmlns:a16="http://schemas.microsoft.com/office/drawing/2014/main" id="{D3E7FD2F-6CE6-4DD0-80DC-F9E9D8730D8A}"/>
              </a:ext>
            </a:extLst>
          </p:cNvPr>
          <p:cNvSpPr/>
          <p:nvPr/>
        </p:nvSpPr>
        <p:spPr>
          <a:xfrm>
            <a:off x="2792657" y="1772956"/>
            <a:ext cx="2102124" cy="4131354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9AA39A-2EEE-40E8-A8C3-A29B026E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04" y="1772956"/>
            <a:ext cx="2121592" cy="4131351"/>
          </a:xfrm>
          <a:prstGeom prst="rect">
            <a:avLst/>
          </a:prstGeom>
        </p:spPr>
      </p:pic>
      <p:sp>
        <p:nvSpPr>
          <p:cNvPr id="44" name="Freeform 7">
            <a:extLst>
              <a:ext uri="{FF2B5EF4-FFF2-40B4-BE49-F238E27FC236}">
                <a16:creationId xmlns:a16="http://schemas.microsoft.com/office/drawing/2014/main" id="{98768EA4-8966-40E9-A341-5A5E97478AEF}"/>
              </a:ext>
            </a:extLst>
          </p:cNvPr>
          <p:cNvSpPr/>
          <p:nvPr/>
        </p:nvSpPr>
        <p:spPr>
          <a:xfrm>
            <a:off x="7308085" y="1714477"/>
            <a:ext cx="2102124" cy="4200172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E17895EB-9C51-4BEA-8904-35C4F74EC0B9}"/>
              </a:ext>
            </a:extLst>
          </p:cNvPr>
          <p:cNvSpPr/>
          <p:nvPr/>
        </p:nvSpPr>
        <p:spPr>
          <a:xfrm>
            <a:off x="9604815" y="1744122"/>
            <a:ext cx="2102124" cy="4170527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15757" y="551441"/>
            <a:ext cx="829117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F3B57"/>
                </a:solidFill>
                <a:latin typeface="+mj-lt"/>
                <a:ea typeface="+mj-ea"/>
                <a:cs typeface="+mj-cs"/>
              </a:rPr>
              <a:t>Tips to writing appeal letters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CC3BE-CEE5-4111-8F91-CEF04270996F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</a:rPr>
              <a:t>17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BBC175E9-4717-4F71-8164-68E3F2DDF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1088783" y="1207607"/>
            <a:ext cx="1137942" cy="1119189"/>
          </a:xfrm>
          <a:prstGeom prst="rect">
            <a:avLst/>
          </a:prstGeom>
        </p:spPr>
      </p:pic>
      <p:pic>
        <p:nvPicPr>
          <p:cNvPr id="109" name="Picture 8">
            <a:extLst>
              <a:ext uri="{FF2B5EF4-FFF2-40B4-BE49-F238E27FC236}">
                <a16:creationId xmlns:a16="http://schemas.microsoft.com/office/drawing/2014/main" id="{67BF31C5-78F5-4E80-8298-139758435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3274748" y="1197056"/>
            <a:ext cx="1137942" cy="1119189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2BAC1FF3-DBAF-4511-BA2D-5631565BFEF0}"/>
              </a:ext>
            </a:extLst>
          </p:cNvPr>
          <p:cNvSpPr/>
          <p:nvPr/>
        </p:nvSpPr>
        <p:spPr>
          <a:xfrm>
            <a:off x="1168353" y="1269636"/>
            <a:ext cx="964556" cy="97474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8">
            <a:extLst>
              <a:ext uri="{FF2B5EF4-FFF2-40B4-BE49-F238E27FC236}">
                <a16:creationId xmlns:a16="http://schemas.microsoft.com/office/drawing/2014/main" id="{F5DC2D3A-9C83-487C-B92F-0AD7B0459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5502079" y="1233603"/>
            <a:ext cx="1137942" cy="1119189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EB1F41EB-D0DF-4232-8874-6421A71C3BC0}"/>
              </a:ext>
            </a:extLst>
          </p:cNvPr>
          <p:cNvSpPr/>
          <p:nvPr/>
        </p:nvSpPr>
        <p:spPr>
          <a:xfrm>
            <a:off x="3361099" y="1259453"/>
            <a:ext cx="964556" cy="97474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8">
            <a:extLst>
              <a:ext uri="{FF2B5EF4-FFF2-40B4-BE49-F238E27FC236}">
                <a16:creationId xmlns:a16="http://schemas.microsoft.com/office/drawing/2014/main" id="{95B2338A-0D79-4EED-9477-50C828F573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7729410" y="1218543"/>
            <a:ext cx="1137942" cy="1119189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9A26CBBF-7D1E-41BB-A86A-945FDBB41E57}"/>
              </a:ext>
            </a:extLst>
          </p:cNvPr>
          <p:cNvSpPr/>
          <p:nvPr/>
        </p:nvSpPr>
        <p:spPr>
          <a:xfrm>
            <a:off x="5568305" y="1286681"/>
            <a:ext cx="964556" cy="97474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8">
            <a:extLst>
              <a:ext uri="{FF2B5EF4-FFF2-40B4-BE49-F238E27FC236}">
                <a16:creationId xmlns:a16="http://schemas.microsoft.com/office/drawing/2014/main" id="{B5EF96DA-11E7-4144-AF45-9D4E40669B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9999217" y="1207608"/>
            <a:ext cx="1137942" cy="1119189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07B0D652-9B1A-4643-B32A-779246AF8F2E}"/>
              </a:ext>
            </a:extLst>
          </p:cNvPr>
          <p:cNvSpPr/>
          <p:nvPr/>
        </p:nvSpPr>
        <p:spPr>
          <a:xfrm>
            <a:off x="7795789" y="1284561"/>
            <a:ext cx="964556" cy="97474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105FCDB-DE87-4C1A-9372-81B26C84BACE}"/>
              </a:ext>
            </a:extLst>
          </p:cNvPr>
          <p:cNvSpPr/>
          <p:nvPr/>
        </p:nvSpPr>
        <p:spPr>
          <a:xfrm>
            <a:off x="10075842" y="1256750"/>
            <a:ext cx="964556" cy="97474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6120-2C8B-4E64-9E88-FB17A63016A9}"/>
              </a:ext>
            </a:extLst>
          </p:cNvPr>
          <p:cNvSpPr txBox="1"/>
          <p:nvPr/>
        </p:nvSpPr>
        <p:spPr>
          <a:xfrm>
            <a:off x="657927" y="2438066"/>
            <a:ext cx="197244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414141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Appeal every case where there is documentation to support the original coding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193214-658A-4B78-999D-A5320AD297C1}"/>
              </a:ext>
            </a:extLst>
          </p:cNvPr>
          <p:cNvSpPr txBox="1"/>
          <p:nvPr/>
        </p:nvSpPr>
        <p:spPr>
          <a:xfrm>
            <a:off x="2933458" y="2512827"/>
            <a:ext cx="197244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414141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Include Clinical and Coding Expertise to write the appeal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D70222-2A8E-4F6B-A2E9-7F1E8BF9B682}"/>
              </a:ext>
            </a:extLst>
          </p:cNvPr>
          <p:cNvSpPr txBox="1"/>
          <p:nvPr/>
        </p:nvSpPr>
        <p:spPr>
          <a:xfrm>
            <a:off x="709976" y="4124567"/>
            <a:ext cx="1962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cs typeface="Arial" panose="020B0604020202020204" pitchFamily="34" charset="0"/>
              </a:rPr>
              <a:t>Keep the appeal letter concise to the reason for the denial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1CB734-9D7C-4A2F-9A56-7D7BE30EFEA8}"/>
              </a:ext>
            </a:extLst>
          </p:cNvPr>
          <p:cNvSpPr txBox="1"/>
          <p:nvPr/>
        </p:nvSpPr>
        <p:spPr>
          <a:xfrm>
            <a:off x="2955372" y="4038934"/>
            <a:ext cx="192862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rgbClr val="414141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Include the pertinent record excerpts that support the appeal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FA979A-C028-4D85-8BF1-E9B2D84BA03A}"/>
              </a:ext>
            </a:extLst>
          </p:cNvPr>
          <p:cNvSpPr txBox="1"/>
          <p:nvPr/>
        </p:nvSpPr>
        <p:spPr>
          <a:xfrm>
            <a:off x="5214375" y="2462464"/>
            <a:ext cx="1780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800" kern="1200" dirty="0">
                <a:solidFill>
                  <a:srgbClr val="414141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Include copies of the medical record where helpful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8DB363-23F9-4401-9641-C0BA8CCD007E}"/>
              </a:ext>
            </a:extLst>
          </p:cNvPr>
          <p:cNvSpPr txBox="1"/>
          <p:nvPr/>
        </p:nvSpPr>
        <p:spPr>
          <a:xfrm>
            <a:off x="7607012" y="2560551"/>
            <a:ext cx="1746649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rgbClr val="414141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Include official coding guidelines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D5B683-1802-4967-ACE0-696BF675E8BE}"/>
              </a:ext>
            </a:extLst>
          </p:cNvPr>
          <p:cNvSpPr txBox="1"/>
          <p:nvPr/>
        </p:nvSpPr>
        <p:spPr>
          <a:xfrm>
            <a:off x="9750467" y="2560551"/>
            <a:ext cx="1892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Include the credentials of those who have reviewed and are involved in the appeal</a:t>
            </a:r>
          </a:p>
        </p:txBody>
      </p:sp>
      <p:pic>
        <p:nvPicPr>
          <p:cNvPr id="11" name="Graphic 10" descr="Open envelope with solid fill">
            <a:extLst>
              <a:ext uri="{FF2B5EF4-FFF2-40B4-BE49-F238E27FC236}">
                <a16:creationId xmlns:a16="http://schemas.microsoft.com/office/drawing/2014/main" id="{0E192626-2500-4C41-B898-48024EB20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0831" y="1354497"/>
            <a:ext cx="728762" cy="728762"/>
          </a:xfrm>
          <a:prstGeom prst="rect">
            <a:avLst/>
          </a:prstGeom>
        </p:spPr>
      </p:pic>
      <p:pic>
        <p:nvPicPr>
          <p:cNvPr id="13" name="Graphic 12" descr="Diploma roll with solid fill">
            <a:extLst>
              <a:ext uri="{FF2B5EF4-FFF2-40B4-BE49-F238E27FC236}">
                <a16:creationId xmlns:a16="http://schemas.microsoft.com/office/drawing/2014/main" id="{28D6B4E8-7BA8-4D65-9EA1-5A86717A7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02220" y="1354496"/>
            <a:ext cx="914400" cy="914400"/>
          </a:xfrm>
          <a:prstGeom prst="rect">
            <a:avLst/>
          </a:prstGeom>
        </p:spPr>
      </p:pic>
      <p:pic>
        <p:nvPicPr>
          <p:cNvPr id="15" name="Graphic 14" descr="Doctor female with solid fill">
            <a:extLst>
              <a:ext uri="{FF2B5EF4-FFF2-40B4-BE49-F238E27FC236}">
                <a16:creationId xmlns:a16="http://schemas.microsoft.com/office/drawing/2014/main" id="{873E6E26-B76C-467D-8DEC-83C2B83383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0843" y="1340426"/>
            <a:ext cx="768487" cy="768487"/>
          </a:xfrm>
          <a:prstGeom prst="rect">
            <a:avLst/>
          </a:prstGeom>
        </p:spPr>
      </p:pic>
      <p:pic>
        <p:nvPicPr>
          <p:cNvPr id="24" name="Graphic 23" descr="Open book with solid fill">
            <a:extLst>
              <a:ext uri="{FF2B5EF4-FFF2-40B4-BE49-F238E27FC236}">
                <a16:creationId xmlns:a16="http://schemas.microsoft.com/office/drawing/2014/main" id="{953CCD55-DEAA-4C83-9869-E6FA0D3498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4797" y="1441277"/>
            <a:ext cx="676940" cy="676940"/>
          </a:xfrm>
          <a:prstGeom prst="rect">
            <a:avLst/>
          </a:prstGeom>
        </p:spPr>
      </p:pic>
      <p:pic>
        <p:nvPicPr>
          <p:cNvPr id="27" name="Graphic 26" descr="Document with solid fill">
            <a:extLst>
              <a:ext uri="{FF2B5EF4-FFF2-40B4-BE49-F238E27FC236}">
                <a16:creationId xmlns:a16="http://schemas.microsoft.com/office/drawing/2014/main" id="{3BD18B31-C6C6-4139-8B5D-9B9AAC811D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3084" y="1419797"/>
            <a:ext cx="694807" cy="6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203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 Care Medical Wallpapers - Top Free Health Care Medical ...">
            <a:extLst>
              <a:ext uri="{FF2B5EF4-FFF2-40B4-BE49-F238E27FC236}">
                <a16:creationId xmlns:a16="http://schemas.microsoft.com/office/drawing/2014/main" id="{737D77EA-1E18-2CC6-AC6D-BCCB6788D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521"/>
          <a:stretch/>
        </p:blipFill>
        <p:spPr bwMode="auto">
          <a:xfrm>
            <a:off x="610957" y="1371599"/>
            <a:ext cx="10972800" cy="43393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AC3EAB-3878-6F54-861F-8EB68525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Monitor, Track, Report</a:t>
            </a:r>
          </a:p>
        </p:txBody>
      </p:sp>
    </p:spTree>
    <p:extLst>
      <p:ext uri="{BB962C8B-B14F-4D97-AF65-F5344CB8AC3E}">
        <p14:creationId xmlns:p14="http://schemas.microsoft.com/office/powerpoint/2010/main" val="291345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ECD6C47B-DA81-4E82-82D3-E0D9541D9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513" y="534316"/>
            <a:ext cx="7874288" cy="6106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F3B57"/>
                </a:solidFill>
              </a:rPr>
              <a:t>Monitor, Track and Report</a:t>
            </a:r>
            <a:br>
              <a:rPr lang="en-US" sz="3200" b="1" dirty="0">
                <a:solidFill>
                  <a:srgbClr val="0F3B57"/>
                </a:solidFill>
              </a:rPr>
            </a:br>
            <a:endParaRPr lang="en-US" altLang="en-US" sz="3200" b="1" dirty="0"/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DD5F68CE-5982-426B-8A30-EB4FCE88938A}"/>
              </a:ext>
            </a:extLst>
          </p:cNvPr>
          <p:cNvSpPr/>
          <p:nvPr/>
        </p:nvSpPr>
        <p:spPr>
          <a:xfrm rot="2535986" flipV="1">
            <a:off x="7665956" y="2376547"/>
            <a:ext cx="1377085" cy="563919"/>
          </a:xfrm>
          <a:prstGeom prst="line">
            <a:avLst/>
          </a:prstGeom>
          <a:ln w="28575" cap="flat">
            <a:solidFill>
              <a:srgbClr val="053B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7A309E93-152E-4E6D-B5C6-6A00AB6FBAC4}"/>
              </a:ext>
            </a:extLst>
          </p:cNvPr>
          <p:cNvSpPr/>
          <p:nvPr/>
        </p:nvSpPr>
        <p:spPr>
          <a:xfrm rot="18393321">
            <a:off x="8505660" y="5442721"/>
            <a:ext cx="918209" cy="0"/>
          </a:xfrm>
          <a:prstGeom prst="line">
            <a:avLst/>
          </a:prstGeom>
          <a:ln w="28575" cap="flat">
            <a:solidFill>
              <a:srgbClr val="053B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23">
            <a:extLst>
              <a:ext uri="{FF2B5EF4-FFF2-40B4-BE49-F238E27FC236}">
                <a16:creationId xmlns:a16="http://schemas.microsoft.com/office/drawing/2014/main" id="{EF3951AC-14FC-42E4-8BFD-E3DD43AE0A7D}"/>
              </a:ext>
            </a:extLst>
          </p:cNvPr>
          <p:cNvSpPr/>
          <p:nvPr/>
        </p:nvSpPr>
        <p:spPr>
          <a:xfrm rot="1615579">
            <a:off x="8178158" y="1755820"/>
            <a:ext cx="1212459" cy="54618"/>
          </a:xfrm>
          <a:prstGeom prst="line">
            <a:avLst/>
          </a:prstGeom>
          <a:ln w="28575" cap="flat">
            <a:solidFill>
              <a:srgbClr val="053B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24">
            <a:extLst>
              <a:ext uri="{FF2B5EF4-FFF2-40B4-BE49-F238E27FC236}">
                <a16:creationId xmlns:a16="http://schemas.microsoft.com/office/drawing/2014/main" id="{26AC6C6C-9E45-4D1C-9A95-3D342E4BF967}"/>
              </a:ext>
            </a:extLst>
          </p:cNvPr>
          <p:cNvSpPr/>
          <p:nvPr/>
        </p:nvSpPr>
        <p:spPr>
          <a:xfrm rot="20052267">
            <a:off x="7040567" y="4720101"/>
            <a:ext cx="2166725" cy="0"/>
          </a:xfrm>
          <a:prstGeom prst="line">
            <a:avLst/>
          </a:prstGeom>
          <a:ln w="28575" cap="flat">
            <a:solidFill>
              <a:srgbClr val="053B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3" name="Picture 8">
            <a:extLst>
              <a:ext uri="{FF2B5EF4-FFF2-40B4-BE49-F238E27FC236}">
                <a16:creationId xmlns:a16="http://schemas.microsoft.com/office/drawing/2014/main" id="{7500360F-5F92-4838-A5BF-890CA13B1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7473368" y="659872"/>
            <a:ext cx="1001546" cy="985041"/>
          </a:xfrm>
          <a:prstGeom prst="rect">
            <a:avLst/>
          </a:prstGeom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64C82131-B100-4385-A7D0-F1423B5688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6319951" y="1545072"/>
            <a:ext cx="1384846" cy="1362024"/>
          </a:xfrm>
          <a:prstGeom prst="rect">
            <a:avLst/>
          </a:prstGeom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36F11B41-FB4D-4EE4-9E06-7A3712CE82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6923412" y="3216602"/>
            <a:ext cx="1001546" cy="985041"/>
          </a:xfrm>
          <a:prstGeom prst="rect">
            <a:avLst/>
          </a:prstGeom>
        </p:spPr>
      </p:pic>
      <p:pic>
        <p:nvPicPr>
          <p:cNvPr id="56" name="Picture 8">
            <a:extLst>
              <a:ext uri="{FF2B5EF4-FFF2-40B4-BE49-F238E27FC236}">
                <a16:creationId xmlns:a16="http://schemas.microsoft.com/office/drawing/2014/main" id="{108BF566-F1A6-4658-830B-FC3413AB3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7884086" y="5462095"/>
            <a:ext cx="1001546" cy="985041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71464AD6-D378-429F-9D35-510FF21BE3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6387475" y="4393999"/>
            <a:ext cx="1384846" cy="1362024"/>
          </a:xfrm>
          <a:prstGeom prst="rect">
            <a:avLst/>
          </a:prstGeom>
        </p:spPr>
      </p:pic>
      <p:pic>
        <p:nvPicPr>
          <p:cNvPr id="49" name="Picture 36">
            <a:extLst>
              <a:ext uri="{FF2B5EF4-FFF2-40B4-BE49-F238E27FC236}">
                <a16:creationId xmlns:a16="http://schemas.microsoft.com/office/drawing/2014/main" id="{90101B71-71BD-40CF-9594-70C30F5D6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0810" y="1801562"/>
            <a:ext cx="815659" cy="815659"/>
          </a:xfrm>
          <a:prstGeom prst="rect">
            <a:avLst/>
          </a:prstGeom>
        </p:spPr>
      </p:pic>
      <p:pic>
        <p:nvPicPr>
          <p:cNvPr id="48" name="Picture 35">
            <a:extLst>
              <a:ext uri="{FF2B5EF4-FFF2-40B4-BE49-F238E27FC236}">
                <a16:creationId xmlns:a16="http://schemas.microsoft.com/office/drawing/2014/main" id="{77905DC9-DD6C-49EC-8736-B2727A3F4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39726" y="815835"/>
            <a:ext cx="462008" cy="587609"/>
          </a:xfrm>
          <a:prstGeom prst="rect">
            <a:avLst/>
          </a:prstGeom>
        </p:spPr>
      </p:pic>
      <p:pic>
        <p:nvPicPr>
          <p:cNvPr id="58" name="Picture 37">
            <a:extLst>
              <a:ext uri="{FF2B5EF4-FFF2-40B4-BE49-F238E27FC236}">
                <a16:creationId xmlns:a16="http://schemas.microsoft.com/office/drawing/2014/main" id="{8DA0D2D9-4D15-4CE6-99C8-503154244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62818" y="3385395"/>
            <a:ext cx="682309" cy="682309"/>
          </a:xfrm>
          <a:prstGeom prst="rect">
            <a:avLst/>
          </a:prstGeom>
        </p:spPr>
      </p:pic>
      <p:pic>
        <p:nvPicPr>
          <p:cNvPr id="59" name="Picture 38">
            <a:extLst>
              <a:ext uri="{FF2B5EF4-FFF2-40B4-BE49-F238E27FC236}">
                <a16:creationId xmlns:a16="http://schemas.microsoft.com/office/drawing/2014/main" id="{D2CBAF71-B1F4-4488-AF95-8B2A401A7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638108" y="4634775"/>
            <a:ext cx="878310" cy="878310"/>
          </a:xfrm>
          <a:prstGeom prst="rect">
            <a:avLst/>
          </a:prstGeom>
        </p:spPr>
      </p:pic>
      <p:pic>
        <p:nvPicPr>
          <p:cNvPr id="60" name="Picture 40">
            <a:extLst>
              <a:ext uri="{FF2B5EF4-FFF2-40B4-BE49-F238E27FC236}">
                <a16:creationId xmlns:a16="http://schemas.microsoft.com/office/drawing/2014/main" id="{2E29167D-1A97-4269-9B6C-4C7977ACDA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34092" y="5675919"/>
            <a:ext cx="585065" cy="543379"/>
          </a:xfrm>
          <a:prstGeom prst="rect">
            <a:avLst/>
          </a:prstGeom>
        </p:spPr>
      </p:pic>
      <p:sp>
        <p:nvSpPr>
          <p:cNvPr id="61" name="AutoShape 4">
            <a:extLst>
              <a:ext uri="{FF2B5EF4-FFF2-40B4-BE49-F238E27FC236}">
                <a16:creationId xmlns:a16="http://schemas.microsoft.com/office/drawing/2014/main" id="{F2E706E7-A99E-434A-A15F-2FF683B6696A}"/>
              </a:ext>
            </a:extLst>
          </p:cNvPr>
          <p:cNvSpPr/>
          <p:nvPr/>
        </p:nvSpPr>
        <p:spPr>
          <a:xfrm rot="2535986" flipV="1">
            <a:off x="8025853" y="3335569"/>
            <a:ext cx="891394" cy="750252"/>
          </a:xfrm>
          <a:prstGeom prst="line">
            <a:avLst/>
          </a:prstGeom>
          <a:ln w="28575" cap="flat">
            <a:solidFill>
              <a:srgbClr val="053B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43535820-6F62-400B-AC5D-50312D06143A}"/>
              </a:ext>
            </a:extLst>
          </p:cNvPr>
          <p:cNvGrpSpPr>
            <a:grpSpLocks noChangeAspect="1"/>
          </p:cNvGrpSpPr>
          <p:nvPr/>
        </p:nvGrpSpPr>
        <p:grpSpPr>
          <a:xfrm>
            <a:off x="8384600" y="827096"/>
            <a:ext cx="4991800" cy="4991800"/>
            <a:chOff x="0" y="0"/>
            <a:chExt cx="1708150" cy="170815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EEEF3F7-2D77-43A2-B1EF-E01DB07E9346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6878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" name="Graphic 61" descr="Research">
            <a:extLst>
              <a:ext uri="{FF2B5EF4-FFF2-40B4-BE49-F238E27FC236}">
                <a16:creationId xmlns:a16="http://schemas.microsoft.com/office/drawing/2014/main" id="{E179BE3C-08DC-4BB5-A7EF-67606A45C3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56420" y="2290373"/>
            <a:ext cx="1848160" cy="195829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B6E919A-B9DA-4D92-8E02-915C9E139AE5}"/>
              </a:ext>
            </a:extLst>
          </p:cNvPr>
          <p:cNvSpPr txBox="1"/>
          <p:nvPr/>
        </p:nvSpPr>
        <p:spPr>
          <a:xfrm>
            <a:off x="708953" y="1152392"/>
            <a:ext cx="545112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denials</a:t>
            </a:r>
          </a:p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appeals</a:t>
            </a:r>
          </a:p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Cases not appealed and why</a:t>
            </a:r>
          </a:p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cases overturned and financial impact</a:t>
            </a:r>
          </a:p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Second-level denials</a:t>
            </a:r>
          </a:p>
          <a:p>
            <a:pPr marL="925513" lvl="1" indent="-468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Failed appeals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D62E5DC-4F4C-4947-A403-CB9897934C9A}"/>
              </a:ext>
            </a:extLst>
          </p:cNvPr>
          <p:cNvSpPr txBox="1"/>
          <p:nvPr/>
        </p:nvSpPr>
        <p:spPr>
          <a:xfrm>
            <a:off x="810993" y="5191539"/>
            <a:ext cx="47544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3B57"/>
                </a:solidFill>
              </a:rPr>
              <a:t>Analyzing the trends allows you to educate and move from management of denials to </a:t>
            </a:r>
            <a:r>
              <a:rPr lang="en-US" sz="2400" b="1" i="1" dirty="0">
                <a:solidFill>
                  <a:srgbClr val="0F3B57"/>
                </a:solidFill>
              </a:rPr>
              <a:t>prevention </a:t>
            </a:r>
            <a:r>
              <a:rPr lang="en-US" sz="2400" b="1" dirty="0">
                <a:solidFill>
                  <a:srgbClr val="0F3B57"/>
                </a:solidFill>
              </a:rPr>
              <a:t>of denials</a:t>
            </a:r>
          </a:p>
        </p:txBody>
      </p:sp>
    </p:spTree>
  </p:cSld>
  <p:clrMapOvr>
    <a:masterClrMapping/>
  </p:clrMapOvr>
  <p:transition spd="slow" advTm="287606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F21D468-DB32-42A7-B6A6-DA85A08EC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667" t="16626" r="16667" b="16494"/>
          <a:stretch/>
        </p:blipFill>
        <p:spPr>
          <a:xfrm>
            <a:off x="0" y="-6794"/>
            <a:ext cx="12192000" cy="686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4633"/>
            <a:ext cx="8285787" cy="6800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Discussion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5CC03-50C3-42A4-8AD3-159FD558B5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4B7F8-7149-49FE-A7A3-91D1872A2780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</a:rPr>
              <a:t>2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0A45D-DDD9-4212-9B26-4DDEA59A870B}"/>
              </a:ext>
            </a:extLst>
          </p:cNvPr>
          <p:cNvSpPr txBox="1"/>
          <p:nvPr/>
        </p:nvSpPr>
        <p:spPr>
          <a:xfrm>
            <a:off x="395902" y="1253017"/>
            <a:ext cx="511501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Impact of Denials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Strategies: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&amp; Root Cause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Review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Accurate and Complete Documentation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Robust Appeals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Monitor, Track, Report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Education and Training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Continuous Process Improvement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5C3BCF-6179-587D-5260-FBBAAB728450}"/>
              </a:ext>
            </a:extLst>
          </p:cNvPr>
          <p:cNvGrpSpPr/>
          <p:nvPr/>
        </p:nvGrpSpPr>
        <p:grpSpPr>
          <a:xfrm>
            <a:off x="5419132" y="737009"/>
            <a:ext cx="6316631" cy="5444900"/>
            <a:chOff x="2840877" y="1699933"/>
            <a:chExt cx="7776138" cy="670298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741D653-E80F-453B-8E06-6043ED9DD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840877" y="1699933"/>
              <a:ext cx="7680687" cy="6702987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D90838A1-A46D-4C7C-AB8B-F262D27EF9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1968" y="1799979"/>
              <a:ext cx="6705047" cy="6428245"/>
              <a:chOff x="-1183955" y="2017835"/>
              <a:chExt cx="6350000" cy="5815237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641FB9FB-5211-4562-AAD4-88A1B8BDD638}"/>
                  </a:ext>
                </a:extLst>
              </p:cNvPr>
              <p:cNvSpPr/>
              <p:nvPr/>
            </p:nvSpPr>
            <p:spPr>
              <a:xfrm>
                <a:off x="-1183955" y="2017835"/>
                <a:ext cx="6350000" cy="581523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0B5D2D-38D5-0740-6048-CA923550D3C0}"/>
              </a:ext>
            </a:extLst>
          </p:cNvPr>
          <p:cNvSpPr txBox="1"/>
          <p:nvPr/>
        </p:nvSpPr>
        <p:spPr>
          <a:xfrm>
            <a:off x="2953407" y="6450240"/>
            <a:ext cx="6285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CorroHealth</a:t>
            </a:r>
            <a:r>
              <a:rPr lang="en-US" sz="800" dirty="0">
                <a:solidFill>
                  <a:schemeClr val="bg1"/>
                </a:solidFill>
              </a:rPr>
              <a:t>, Inc. 2024.  All Rights Reserved.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4D95332-AA3E-A814-4F23-8A797280C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4879" y="5716581"/>
            <a:ext cx="2660693" cy="118652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EE99C2-E7A9-4965-ABD5-ABA281246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58009"/>
              </p:ext>
            </p:extLst>
          </p:nvPr>
        </p:nvGraphicFramePr>
        <p:xfrm>
          <a:off x="637749" y="1643071"/>
          <a:ext cx="5995063" cy="4165641"/>
        </p:xfrm>
        <a:graphic>
          <a:graphicData uri="http://schemas.openxmlformats.org/drawingml/2006/table">
            <a:tbl>
              <a:tblPr bandRow="1"/>
              <a:tblGrid>
                <a:gridCol w="2332153">
                  <a:extLst>
                    <a:ext uri="{9D8B030D-6E8A-4147-A177-3AD203B41FA5}">
                      <a16:colId xmlns:a16="http://schemas.microsoft.com/office/drawing/2014/main" val="3032005082"/>
                    </a:ext>
                  </a:extLst>
                </a:gridCol>
                <a:gridCol w="775581">
                  <a:extLst>
                    <a:ext uri="{9D8B030D-6E8A-4147-A177-3AD203B41FA5}">
                      <a16:colId xmlns:a16="http://schemas.microsoft.com/office/drawing/2014/main" val="1304647017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1276651420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1394432556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344549362"/>
                    </a:ext>
                  </a:extLst>
                </a:gridCol>
              </a:tblGrid>
              <a:tr h="1140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Denial Reason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# Accts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Acct Balance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of Total Denials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of Acct Balance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7486"/>
                  </a:ext>
                </a:extLst>
              </a:tr>
              <a:tr h="408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Necessity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$58,512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259669"/>
                  </a:ext>
                </a:extLst>
              </a:tr>
              <a:tr h="760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Experimental/ Investigational 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$44,570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79125"/>
                  </a:ext>
                </a:extLst>
              </a:tr>
              <a:tr h="692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Authorization Obtained for Different Service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64976"/>
                  </a:ext>
                </a:extLst>
              </a:tr>
              <a:tr h="408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Administrative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137125"/>
                  </a:ext>
                </a:extLst>
              </a:tr>
              <a:tr h="408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Charges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6160"/>
                  </a:ext>
                </a:extLst>
              </a:tr>
              <a:tr h="346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2743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$109,668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5108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9" y="183788"/>
            <a:ext cx="7886700" cy="129285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/>
            <a:r>
              <a:rPr lang="en-US" dirty="0"/>
              <a:t>Monthly clinical denials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6B88C-46DE-42BC-A3D4-0378EFFC9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987" y="2247900"/>
            <a:ext cx="5577028" cy="33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71556"/>
      </p:ext>
    </p:extLst>
  </p:cSld>
  <p:clrMapOvr>
    <a:masterClrMapping/>
  </p:clrMapOvr>
  <p:transition spd="slow" advTm="35066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CFFE9602-2463-9E5A-562D-DE5413A1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/>
              <a:t>Education, Training, Continuous Process Improvement</a:t>
            </a:r>
          </a:p>
        </p:txBody>
      </p:sp>
      <p:pic>
        <p:nvPicPr>
          <p:cNvPr id="2050" name="Picture 2" descr="(PDF) Healthcare Quality Improvement by Redesign. Aspects of ...">
            <a:extLst>
              <a:ext uri="{FF2B5EF4-FFF2-40B4-BE49-F238E27FC236}">
                <a16:creationId xmlns:a16="http://schemas.microsoft.com/office/drawing/2014/main" id="{4BAC19EE-8A6B-4285-EEE6-F0F26D50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b="1051"/>
          <a:stretch/>
        </p:blipFill>
        <p:spPr bwMode="auto">
          <a:xfrm>
            <a:off x="610957" y="1371599"/>
            <a:ext cx="10972800" cy="458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59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CD-10 coding guideline changes for 2021 | Medical Economics">
            <a:extLst>
              <a:ext uri="{FF2B5EF4-FFF2-40B4-BE49-F238E27FC236}">
                <a16:creationId xmlns:a16="http://schemas.microsoft.com/office/drawing/2014/main" id="{0C1BB1C6-1FF4-A80D-BBEB-B70C9B49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1836419"/>
            <a:ext cx="5181600" cy="34328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D7B106-4C84-3315-5460-23620EA3C12D}"/>
              </a:ext>
            </a:extLst>
          </p:cNvPr>
          <p:cNvSpPr>
            <a:spLocks/>
          </p:cNvSpPr>
          <p:nvPr/>
        </p:nvSpPr>
        <p:spPr>
          <a:xfrm>
            <a:off x="6477000" y="1657349"/>
            <a:ext cx="5181600" cy="40290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Regular coding audits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Review denials analysis data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Work together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Education – Physicians, Coders, Billers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Collaborate with Payors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Use the PEPPER report to proactively compare performance to other facilities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Engage in continuous process improvement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AE1AA-16A9-4527-A20D-484F8CD5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Educate, Train, Report…..and Continuous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137503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iagram, engineering drawing&#10;&#10;Description automatically generated">
            <a:extLst>
              <a:ext uri="{FF2B5EF4-FFF2-40B4-BE49-F238E27FC236}">
                <a16:creationId xmlns:a16="http://schemas.microsoft.com/office/drawing/2014/main" id="{D0AAED2B-720A-4A26-8099-0A6EB2861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" r="11066"/>
          <a:stretch/>
        </p:blipFill>
        <p:spPr>
          <a:xfrm>
            <a:off x="5874717" y="-1"/>
            <a:ext cx="6317284" cy="47697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74375" y="2063672"/>
            <a:ext cx="4293119" cy="329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Transition to denial prevention for the 55% of denials that can’t be overturned</a:t>
            </a:r>
          </a:p>
          <a:p>
            <a:pPr marL="6318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Departmental training</a:t>
            </a:r>
          </a:p>
          <a:p>
            <a:pPr marL="6318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Engage clinical staff</a:t>
            </a:r>
          </a:p>
          <a:p>
            <a:pPr marL="6318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HIM feedback</a:t>
            </a:r>
          </a:p>
          <a:p>
            <a:pPr marL="6318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Build out front-end edits to stop denials before admission or service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637024" y="551441"/>
            <a:ext cx="412507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>
                <a:solidFill>
                  <a:srgbClr val="0F3B57"/>
                </a:solidFill>
                <a:latin typeface="+mj-lt"/>
                <a:ea typeface="+mj-ea"/>
                <a:cs typeface="+mj-cs"/>
              </a:rPr>
              <a:t>Next level - management to prevention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BE015A-589D-4253-B681-402A60C217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92FA2A5D-24AC-45B8-B9ED-7DA895E176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2396" y="5075269"/>
            <a:ext cx="830428" cy="830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2B526A-8D46-489D-BF9A-35CB118F33BE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</a:rPr>
              <a:t>23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29AE089-1BEA-2574-390B-9343D9358175}"/>
              </a:ext>
            </a:extLst>
          </p:cNvPr>
          <p:cNvSpPr/>
          <p:nvPr/>
        </p:nvSpPr>
        <p:spPr>
          <a:xfrm>
            <a:off x="633658" y="1723110"/>
            <a:ext cx="3486491" cy="4131354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B38DE9F-9B97-1784-C961-2767FDD7144A}"/>
              </a:ext>
            </a:extLst>
          </p:cNvPr>
          <p:cNvSpPr/>
          <p:nvPr/>
        </p:nvSpPr>
        <p:spPr>
          <a:xfrm>
            <a:off x="4493723" y="1710462"/>
            <a:ext cx="3486491" cy="4131354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16D39498-5261-4969-8263-C87505CB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659" y="516444"/>
            <a:ext cx="6979980" cy="671514"/>
          </a:xfrm>
        </p:spPr>
        <p:txBody>
          <a:bodyPr>
            <a:normAutofit/>
          </a:bodyPr>
          <a:lstStyle/>
          <a:p>
            <a:r>
              <a:rPr lang="en-US" altLang="en-US" b="1" dirty="0"/>
              <a:t>In conclusion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AC194091-A487-4257-8BDB-6087B90AF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8693" y="4116122"/>
            <a:ext cx="2894860" cy="1458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Consistent and timely review of denial data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948E1-8DF5-4D37-9157-F723232CE9C8}"/>
              </a:ext>
            </a:extLst>
          </p:cNvPr>
          <p:cNvSpPr txBox="1"/>
          <p:nvPr/>
        </p:nvSpPr>
        <p:spPr>
          <a:xfrm>
            <a:off x="865682" y="4116122"/>
            <a:ext cx="3293071" cy="98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6"/>
                </a:solidFill>
              </a:rPr>
              <a:t>Ongoing communication and collaboration</a:t>
            </a:r>
          </a:p>
        </p:txBody>
      </p:sp>
      <p:sp>
        <p:nvSpPr>
          <p:cNvPr id="14" name="Rectangle 13" descr="Open envelope">
            <a:extLst>
              <a:ext uri="{FF2B5EF4-FFF2-40B4-BE49-F238E27FC236}">
                <a16:creationId xmlns:a16="http://schemas.microsoft.com/office/drawing/2014/main" id="{3E81E8CF-921E-4976-8C2B-0F105151D60C}"/>
              </a:ext>
            </a:extLst>
          </p:cNvPr>
          <p:cNvSpPr/>
          <p:nvPr/>
        </p:nvSpPr>
        <p:spPr>
          <a:xfrm>
            <a:off x="6785786" y="2923439"/>
            <a:ext cx="801779" cy="8527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9FB3C8DE-A852-CAB9-675F-E71058422071}"/>
              </a:ext>
            </a:extLst>
          </p:cNvPr>
          <p:cNvGrpSpPr/>
          <p:nvPr/>
        </p:nvGrpSpPr>
        <p:grpSpPr>
          <a:xfrm>
            <a:off x="865682" y="2112151"/>
            <a:ext cx="2988582" cy="1836490"/>
            <a:chOff x="0" y="0"/>
            <a:chExt cx="6189858" cy="3481729"/>
          </a:xfrm>
        </p:grpSpPr>
        <p:pic>
          <p:nvPicPr>
            <p:cNvPr id="7" name="Picture 27">
              <a:extLst>
                <a:ext uri="{FF2B5EF4-FFF2-40B4-BE49-F238E27FC236}">
                  <a16:creationId xmlns:a16="http://schemas.microsoft.com/office/drawing/2014/main" id="{55C9DE0D-6D7D-78DE-D1AF-90B994F0D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89858" cy="3481729"/>
            </a:xfrm>
            <a:prstGeom prst="rect">
              <a:avLst/>
            </a:prstGeom>
          </p:spPr>
        </p:pic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0C4A1784-13BD-E61D-7B2F-D7407A1A05CE}"/>
              </a:ext>
            </a:extLst>
          </p:cNvPr>
          <p:cNvSpPr/>
          <p:nvPr/>
        </p:nvSpPr>
        <p:spPr>
          <a:xfrm>
            <a:off x="8363131" y="1723110"/>
            <a:ext cx="3486491" cy="4131354"/>
          </a:xfrm>
          <a:custGeom>
            <a:avLst/>
            <a:gdLst/>
            <a:ahLst/>
            <a:cxnLst/>
            <a:rect l="l" t="t" r="r" b="b"/>
            <a:pathLst>
              <a:path w="1580354" h="1619460">
                <a:moveTo>
                  <a:pt x="1455894" y="1619460"/>
                </a:moveTo>
                <a:lnTo>
                  <a:pt x="124460" y="1619460"/>
                </a:lnTo>
                <a:cubicBezTo>
                  <a:pt x="55880" y="1619460"/>
                  <a:pt x="0" y="1563580"/>
                  <a:pt x="0" y="14950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495000"/>
                </a:lnTo>
                <a:cubicBezTo>
                  <a:pt x="1580354" y="1563580"/>
                  <a:pt x="1524474" y="1619460"/>
                  <a:pt x="1455894" y="161946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ACEB1-8ED5-4F96-A346-021675E3AE6C}"/>
              </a:ext>
            </a:extLst>
          </p:cNvPr>
          <p:cNvSpPr txBox="1"/>
          <p:nvPr/>
        </p:nvSpPr>
        <p:spPr>
          <a:xfrm>
            <a:off x="8650152" y="4116122"/>
            <a:ext cx="3017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Successful appeals letter writing</a:t>
            </a:r>
          </a:p>
          <a:p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A person and person working on computers&#10;&#10;Description automatically generated">
            <a:extLst>
              <a:ext uri="{FF2B5EF4-FFF2-40B4-BE49-F238E27FC236}">
                <a16:creationId xmlns:a16="http://schemas.microsoft.com/office/drawing/2014/main" id="{520CE58B-9AF1-8853-F9B0-EBD1EC2EC0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383" y="2112151"/>
            <a:ext cx="2973169" cy="1790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9422C7-7142-FB3B-69C4-A4B50C4871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152" y="2112151"/>
            <a:ext cx="2908190" cy="19387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5F7046-8840-CCC8-A31A-0C824FE1D77E}"/>
              </a:ext>
            </a:extLst>
          </p:cNvPr>
          <p:cNvSpPr/>
          <p:nvPr/>
        </p:nvSpPr>
        <p:spPr>
          <a:xfrm>
            <a:off x="0" y="1078697"/>
            <a:ext cx="1066800" cy="533400"/>
          </a:xfrm>
          <a:prstGeom prst="rect">
            <a:avLst/>
          </a:prstGeom>
          <a:solidFill>
            <a:srgbClr val="007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96608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B9A6-B699-4C79-BB70-B1D89B8A1285}"/>
              </a:ext>
            </a:extLst>
          </p:cNvPr>
          <p:cNvSpPr txBox="1"/>
          <p:nvPr/>
        </p:nvSpPr>
        <p:spPr>
          <a:xfrm>
            <a:off x="577627" y="417659"/>
            <a:ext cx="670937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 for your time.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0109DDB-A1F0-4D17-B8F4-9C1FA7C66D6E}"/>
              </a:ext>
            </a:extLst>
          </p:cNvPr>
          <p:cNvSpPr txBox="1">
            <a:spLocks/>
          </p:cNvSpPr>
          <p:nvPr/>
        </p:nvSpPr>
        <p:spPr>
          <a:xfrm>
            <a:off x="577627" y="1470991"/>
            <a:ext cx="5518373" cy="2375550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621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6827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16986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621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Colleen Goethals, MS, RHIA, FAHIMA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cgoethals@xtendhealthcare.net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9CCCE-B3EE-4748-86A7-2A832126C5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955" y="85241"/>
            <a:ext cx="3231056" cy="66900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94942B5-338E-F317-9D8B-DC53CF9AD4D3}"/>
              </a:ext>
            </a:extLst>
          </p:cNvPr>
          <p:cNvSpPr/>
          <p:nvPr/>
        </p:nvSpPr>
        <p:spPr>
          <a:xfrm>
            <a:off x="2566737" y="5286455"/>
            <a:ext cx="1242682" cy="124268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D1B64-1A56-A756-CA91-1FC9C1B3F9F2}"/>
              </a:ext>
            </a:extLst>
          </p:cNvPr>
          <p:cNvGrpSpPr/>
          <p:nvPr/>
        </p:nvGrpSpPr>
        <p:grpSpPr>
          <a:xfrm>
            <a:off x="228884" y="3151794"/>
            <a:ext cx="6926885" cy="3088585"/>
            <a:chOff x="228884" y="3151794"/>
            <a:chExt cx="6926885" cy="30885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8341411-F56D-40E8-9538-45383DED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377" y="3151794"/>
              <a:ext cx="6482392" cy="288106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685144-97D2-9026-3CAC-02444218B91E}"/>
                </a:ext>
              </a:extLst>
            </p:cNvPr>
            <p:cNvGrpSpPr/>
            <p:nvPr/>
          </p:nvGrpSpPr>
          <p:grpSpPr>
            <a:xfrm>
              <a:off x="228884" y="4348179"/>
              <a:ext cx="3054794" cy="1892200"/>
              <a:chOff x="1319747" y="4316095"/>
              <a:chExt cx="3054794" cy="18922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3DBFBC-FF86-0D32-173C-60BE711BD517}"/>
                  </a:ext>
                </a:extLst>
              </p:cNvPr>
              <p:cNvSpPr/>
              <p:nvPr/>
            </p:nvSpPr>
            <p:spPr>
              <a:xfrm>
                <a:off x="1319747" y="4316095"/>
                <a:ext cx="1892200" cy="1892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68A66B2-FFF9-DFC0-93AA-1D3809103BD5}"/>
                  </a:ext>
                </a:extLst>
              </p:cNvPr>
              <p:cNvSpPr/>
              <p:nvPr/>
            </p:nvSpPr>
            <p:spPr>
              <a:xfrm>
                <a:off x="3654346" y="5265057"/>
                <a:ext cx="720195" cy="64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973518-7E20-712B-B31A-1BD2E896351C}"/>
                  </a:ext>
                </a:extLst>
              </p:cNvPr>
              <p:cNvSpPr/>
              <p:nvPr/>
            </p:nvSpPr>
            <p:spPr>
              <a:xfrm>
                <a:off x="2814994" y="4608803"/>
                <a:ext cx="1117320" cy="997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 descr="A black and grey logo&#10;&#10;Description automatically generated">
              <a:extLst>
                <a:ext uri="{FF2B5EF4-FFF2-40B4-BE49-F238E27FC236}">
                  <a16:creationId xmlns:a16="http://schemas.microsoft.com/office/drawing/2014/main" id="{4DAF6527-EA65-E571-D390-E81FD2D0B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828" y="4924152"/>
              <a:ext cx="2081179" cy="92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82703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266372"/>
            <a:ext cx="9766757" cy="45609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altLang="en-US" sz="4800" i="1" dirty="0"/>
          </a:p>
          <a:p>
            <a:r>
              <a:rPr lang="en-US" altLang="en-US" sz="4800" i="1" dirty="0"/>
              <a:t>Success in Proactive Denials Management and Prevention, HFMA, May 1, 2021</a:t>
            </a:r>
          </a:p>
          <a:p>
            <a:pPr marL="0" indent="0">
              <a:buNone/>
            </a:pPr>
            <a:endParaRPr lang="en-US" altLang="en-US" sz="4800" i="1" dirty="0"/>
          </a:p>
          <a:p>
            <a:r>
              <a:rPr lang="en-US" altLang="en-US" sz="4800" i="1" dirty="0"/>
              <a:t>Coding Denials: Effective Appeals  HFMA March 1, 2021</a:t>
            </a:r>
          </a:p>
          <a:p>
            <a:endParaRPr lang="en-US" altLang="en-US" sz="4800" i="1" dirty="0"/>
          </a:p>
          <a:p>
            <a:r>
              <a:rPr lang="en-US" altLang="en-US" sz="4800" i="1" dirty="0"/>
              <a:t>Denials Management: Getting to the Root Cause, Denise Wilson &amp; Tracey A. Tomak, November 2019</a:t>
            </a:r>
          </a:p>
          <a:p>
            <a:pPr marL="0" indent="0">
              <a:buNone/>
            </a:pPr>
            <a:endParaRPr lang="en-US" altLang="en-US" sz="4800" i="1" dirty="0"/>
          </a:p>
          <a:p>
            <a:r>
              <a:rPr lang="en-US" altLang="en-US" sz="4800" i="1" dirty="0"/>
              <a:t>The State of Claims, 2024 Survey, Experian Health, June 2024</a:t>
            </a:r>
          </a:p>
          <a:p>
            <a:endParaRPr lang="en-US" altLang="en-US" sz="4800" i="1" dirty="0"/>
          </a:p>
          <a:p>
            <a:r>
              <a:rPr lang="en-US" altLang="en-US" sz="4800" i="1" dirty="0"/>
              <a:t>RCM Admin Tasks Driving Up Costs. Payer Tech to Blame, </a:t>
            </a:r>
            <a:r>
              <a:rPr lang="en-US" altLang="en-US" sz="4800" i="1" dirty="0" err="1"/>
              <a:t>HealthLeaders</a:t>
            </a:r>
            <a:r>
              <a:rPr lang="en-US" altLang="en-US" sz="4800" i="1" dirty="0"/>
              <a:t>, September 16, 2024</a:t>
            </a:r>
          </a:p>
          <a:p>
            <a:endParaRPr lang="en-US" altLang="en-US" sz="4800" i="1" dirty="0"/>
          </a:p>
          <a:p>
            <a:r>
              <a:rPr lang="en-US" altLang="en-US" sz="4800" i="1" dirty="0"/>
              <a:t>Mastering Denial Management Tactics for Maximizing Reimbursements, </a:t>
            </a:r>
            <a:r>
              <a:rPr lang="en-US" altLang="en-US" sz="4800" i="1" dirty="0" err="1"/>
              <a:t>Medwave</a:t>
            </a:r>
            <a:r>
              <a:rPr lang="en-US" altLang="en-US" sz="4800" i="1" dirty="0"/>
              <a:t>, March 14,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9516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6">
            <a:extLst>
              <a:ext uri="{FF2B5EF4-FFF2-40B4-BE49-F238E27FC236}">
                <a16:creationId xmlns:a16="http://schemas.microsoft.com/office/drawing/2014/main" id="{AD2D4943-6EBB-4F08-A89C-66B23320A28F}"/>
              </a:ext>
            </a:extLst>
          </p:cNvPr>
          <p:cNvGrpSpPr/>
          <p:nvPr/>
        </p:nvGrpSpPr>
        <p:grpSpPr>
          <a:xfrm>
            <a:off x="4678454" y="3860394"/>
            <a:ext cx="2305717" cy="1456851"/>
            <a:chOff x="0" y="0"/>
            <a:chExt cx="1580354" cy="1152416"/>
          </a:xfrm>
        </p:grpSpPr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D6462391-7860-47E0-ABF3-0470B54C429E}"/>
                </a:ext>
              </a:extLst>
            </p:cNvPr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6">
            <a:extLst>
              <a:ext uri="{FF2B5EF4-FFF2-40B4-BE49-F238E27FC236}">
                <a16:creationId xmlns:a16="http://schemas.microsoft.com/office/drawing/2014/main" id="{ABF9048C-4710-4522-9EAF-61E55B28C454}"/>
              </a:ext>
            </a:extLst>
          </p:cNvPr>
          <p:cNvGrpSpPr/>
          <p:nvPr/>
        </p:nvGrpSpPr>
        <p:grpSpPr>
          <a:xfrm>
            <a:off x="7241425" y="3860394"/>
            <a:ext cx="2305717" cy="1456851"/>
            <a:chOff x="0" y="0"/>
            <a:chExt cx="1580354" cy="1152416"/>
          </a:xfrm>
        </p:grpSpPr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2FD9968A-F014-441E-8832-D06FD0BD9114}"/>
                </a:ext>
              </a:extLst>
            </p:cNvPr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6">
            <a:extLst>
              <a:ext uri="{FF2B5EF4-FFF2-40B4-BE49-F238E27FC236}">
                <a16:creationId xmlns:a16="http://schemas.microsoft.com/office/drawing/2014/main" id="{AA767D8D-4E12-4445-AF6C-7A6433D250BC}"/>
              </a:ext>
            </a:extLst>
          </p:cNvPr>
          <p:cNvGrpSpPr/>
          <p:nvPr/>
        </p:nvGrpSpPr>
        <p:grpSpPr>
          <a:xfrm>
            <a:off x="9817017" y="3840967"/>
            <a:ext cx="2305717" cy="1456851"/>
            <a:chOff x="0" y="0"/>
            <a:chExt cx="1580354" cy="1152416"/>
          </a:xfrm>
        </p:grpSpPr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BCD12C7E-5005-41B3-BF64-6E5FCB1ECA94}"/>
                </a:ext>
              </a:extLst>
            </p:cNvPr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866" t="41766"/>
          <a:stretch/>
        </p:blipFill>
        <p:spPr>
          <a:xfrm rot="16200000">
            <a:off x="-619528" y="1735545"/>
            <a:ext cx="5777023" cy="453796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226721" y="2011158"/>
            <a:ext cx="2305717" cy="1456851"/>
            <a:chOff x="0" y="0"/>
            <a:chExt cx="1580354" cy="11524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90400" y="3317685"/>
            <a:ext cx="392385" cy="4641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996DFA-BD2E-4A2B-8F73-01DCA382A6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grpSp>
        <p:nvGrpSpPr>
          <p:cNvPr id="39" name="Group 6">
            <a:extLst>
              <a:ext uri="{FF2B5EF4-FFF2-40B4-BE49-F238E27FC236}">
                <a16:creationId xmlns:a16="http://schemas.microsoft.com/office/drawing/2014/main" id="{A6BAC748-37FF-428F-A008-3A69FA1EE388}"/>
              </a:ext>
            </a:extLst>
          </p:cNvPr>
          <p:cNvGrpSpPr/>
          <p:nvPr/>
        </p:nvGrpSpPr>
        <p:grpSpPr>
          <a:xfrm>
            <a:off x="6725791" y="2011158"/>
            <a:ext cx="2305717" cy="1456851"/>
            <a:chOff x="0" y="0"/>
            <a:chExt cx="1580354" cy="1152416"/>
          </a:xfrm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F01FF09-A071-451F-BCEA-4E0290FC5BBF}"/>
                </a:ext>
              </a:extLst>
            </p:cNvPr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6">
            <a:extLst>
              <a:ext uri="{FF2B5EF4-FFF2-40B4-BE49-F238E27FC236}">
                <a16:creationId xmlns:a16="http://schemas.microsoft.com/office/drawing/2014/main" id="{227F0EDE-67EE-4783-84A7-DFAEE143945D}"/>
              </a:ext>
            </a:extLst>
          </p:cNvPr>
          <p:cNvGrpSpPr/>
          <p:nvPr/>
        </p:nvGrpSpPr>
        <p:grpSpPr>
          <a:xfrm>
            <a:off x="9287961" y="1986541"/>
            <a:ext cx="2305717" cy="1505390"/>
            <a:chOff x="0" y="0"/>
            <a:chExt cx="1580354" cy="1152416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870C0DA-835F-4406-B7F9-9905AF41DE42}"/>
                </a:ext>
              </a:extLst>
            </p:cNvPr>
            <p:cNvSpPr/>
            <p:nvPr/>
          </p:nvSpPr>
          <p:spPr>
            <a:xfrm>
              <a:off x="0" y="0"/>
              <a:ext cx="1580354" cy="1152416"/>
            </a:xfrm>
            <a:custGeom>
              <a:avLst/>
              <a:gdLst/>
              <a:ahLst/>
              <a:cxnLst/>
              <a:rect l="l" t="t" r="r" b="b"/>
              <a:pathLst>
                <a:path w="1580354" h="1619460">
                  <a:moveTo>
                    <a:pt x="1455894" y="1619460"/>
                  </a:moveTo>
                  <a:lnTo>
                    <a:pt x="124460" y="1619460"/>
                  </a:lnTo>
                  <a:cubicBezTo>
                    <a:pt x="55880" y="1619460"/>
                    <a:pt x="0" y="1563580"/>
                    <a:pt x="0" y="1495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5894" y="0"/>
                  </a:lnTo>
                  <a:cubicBezTo>
                    <a:pt x="1524474" y="0"/>
                    <a:pt x="1580354" y="55880"/>
                    <a:pt x="1580354" y="124460"/>
                  </a:cubicBezTo>
                  <a:lnTo>
                    <a:pt x="1580354" y="1495000"/>
                  </a:lnTo>
                  <a:cubicBezTo>
                    <a:pt x="1580354" y="1563580"/>
                    <a:pt x="1524474" y="1619460"/>
                    <a:pt x="1455894" y="161946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16">
            <a:extLst>
              <a:ext uri="{FF2B5EF4-FFF2-40B4-BE49-F238E27FC236}">
                <a16:creationId xmlns:a16="http://schemas.microsoft.com/office/drawing/2014/main" id="{FFF12A14-0D32-4C8C-83A6-08F58D0CE4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91404">
            <a:off x="7032088" y="3539902"/>
            <a:ext cx="752773" cy="752773"/>
          </a:xfrm>
          <a:prstGeom prst="rect">
            <a:avLst/>
          </a:prstGeom>
        </p:spPr>
      </p:pic>
      <p:sp>
        <p:nvSpPr>
          <p:cNvPr id="57" name="Title 2">
            <a:extLst>
              <a:ext uri="{FF2B5EF4-FFF2-40B4-BE49-F238E27FC236}">
                <a16:creationId xmlns:a16="http://schemas.microsoft.com/office/drawing/2014/main" id="{7EF0D065-49F7-42B9-9C3C-A51AEE5DBA37}"/>
              </a:ext>
            </a:extLst>
          </p:cNvPr>
          <p:cNvSpPr txBox="1">
            <a:spLocks/>
          </p:cNvSpPr>
          <p:nvPr/>
        </p:nvSpPr>
        <p:spPr>
          <a:xfrm>
            <a:off x="632545" y="539204"/>
            <a:ext cx="8229600" cy="4509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F3B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About Xtend Healthcare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98F4320-1D53-46F8-A1D1-7C3462C34841}"/>
              </a:ext>
            </a:extLst>
          </p:cNvPr>
          <p:cNvSpPr/>
          <p:nvPr/>
        </p:nvSpPr>
        <p:spPr>
          <a:xfrm>
            <a:off x="181430" y="3186908"/>
            <a:ext cx="3514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  <a:endParaRPr lang="en-US" sz="4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all we do.</a:t>
            </a:r>
            <a:endParaRPr lang="en-US" sz="4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200162-57AC-4988-9550-AECEF14BDCAD}"/>
              </a:ext>
            </a:extLst>
          </p:cNvPr>
          <p:cNvSpPr txBox="1"/>
          <p:nvPr/>
        </p:nvSpPr>
        <p:spPr>
          <a:xfrm>
            <a:off x="4455592" y="2085979"/>
            <a:ext cx="20818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Senior management has an average of </a:t>
            </a:r>
            <a:r>
              <a:rPr 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30+ years experience</a:t>
            </a:r>
            <a:r>
              <a:rPr lang="en-US" sz="1400" dirty="0"/>
              <a:t> in healthcare revenue cycle management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C327C7-71B5-4884-8BE6-7E7719D0B417}"/>
              </a:ext>
            </a:extLst>
          </p:cNvPr>
          <p:cNvSpPr txBox="1"/>
          <p:nvPr/>
        </p:nvSpPr>
        <p:spPr>
          <a:xfrm>
            <a:off x="7085852" y="2227796"/>
            <a:ext cx="1842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Industry-leading, </a:t>
            </a:r>
            <a:r>
              <a:rPr 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award-winning </a:t>
            </a:r>
            <a:r>
              <a:rPr lang="en-US" sz="1400" dirty="0"/>
              <a:t>employee training </a:t>
            </a:r>
          </a:p>
          <a:p>
            <a:pPr algn="ctr"/>
            <a:r>
              <a:rPr lang="en-US" sz="1400" dirty="0"/>
              <a:t>and education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0248CF-5804-405C-A7F9-22433E28F12E}"/>
              </a:ext>
            </a:extLst>
          </p:cNvPr>
          <p:cNvSpPr txBox="1"/>
          <p:nvPr/>
        </p:nvSpPr>
        <p:spPr>
          <a:xfrm>
            <a:off x="7405589" y="4030422"/>
            <a:ext cx="21415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Customer service approach that </a:t>
            </a:r>
          </a:p>
          <a:p>
            <a:pPr algn="ctr"/>
            <a:r>
              <a:rPr lang="en-US" sz="1400" dirty="0"/>
              <a:t>enhances the </a:t>
            </a:r>
            <a:r>
              <a:rPr 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patient experience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3EF37B-7490-4647-A62C-B1CA2E148F51}"/>
              </a:ext>
            </a:extLst>
          </p:cNvPr>
          <p:cNvSpPr txBox="1"/>
          <p:nvPr/>
        </p:nvSpPr>
        <p:spPr>
          <a:xfrm>
            <a:off x="9508776" y="2113943"/>
            <a:ext cx="210546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Heavy technology investment, ($120M annually), </a:t>
            </a:r>
            <a:r>
              <a:rPr lang="en-US" b="1" dirty="0"/>
              <a:t>ensuring data security and compliance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EC64A8-133D-404A-A23A-633005BEF7A0}"/>
              </a:ext>
            </a:extLst>
          </p:cNvPr>
          <p:cNvSpPr txBox="1"/>
          <p:nvPr/>
        </p:nvSpPr>
        <p:spPr>
          <a:xfrm>
            <a:off x="9766353" y="4030422"/>
            <a:ext cx="24602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Blended </a:t>
            </a:r>
          </a:p>
          <a:p>
            <a:pPr algn="ctr"/>
            <a:r>
              <a:rPr lang="en-US" sz="1400" dirty="0"/>
              <a:t>approach </a:t>
            </a:r>
            <a:r>
              <a:rPr 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optimizes recovery</a:t>
            </a:r>
            <a:r>
              <a:rPr lang="en-US" sz="1400" dirty="0"/>
              <a:t> and communication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BE5394-2445-477D-93CE-0AFBA302616A}"/>
              </a:ext>
            </a:extLst>
          </p:cNvPr>
          <p:cNvSpPr txBox="1"/>
          <p:nvPr/>
        </p:nvSpPr>
        <p:spPr>
          <a:xfrm>
            <a:off x="4723841" y="4135784"/>
            <a:ext cx="230571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Proven ability to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ramp up quickly</a:t>
            </a:r>
          </a:p>
          <a:p>
            <a:pPr algn="ctr"/>
            <a:r>
              <a:rPr lang="en-US" sz="1400" dirty="0"/>
              <a:t>with new clients</a:t>
            </a:r>
          </a:p>
        </p:txBody>
      </p:sp>
      <p:pic>
        <p:nvPicPr>
          <p:cNvPr id="73" name="Graphic 72" descr="Call center">
            <a:extLst>
              <a:ext uri="{FF2B5EF4-FFF2-40B4-BE49-F238E27FC236}">
                <a16:creationId xmlns:a16="http://schemas.microsoft.com/office/drawing/2014/main" id="{43831868-235C-44FC-AFAA-D4ABA34D63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7139" y="3585657"/>
            <a:ext cx="631858" cy="63185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4657B66-D00D-46E6-A3B7-CDAB30EBB66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67" y="1679292"/>
            <a:ext cx="774259" cy="774259"/>
          </a:xfrm>
          <a:prstGeom prst="rect">
            <a:avLst/>
          </a:prstGeom>
        </p:spPr>
      </p:pic>
      <p:pic>
        <p:nvPicPr>
          <p:cNvPr id="83" name="Picture 16">
            <a:extLst>
              <a:ext uri="{FF2B5EF4-FFF2-40B4-BE49-F238E27FC236}">
                <a16:creationId xmlns:a16="http://schemas.microsoft.com/office/drawing/2014/main" id="{962C8F57-0AD3-4C1A-B9EF-58609EE95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9113920" y="1671526"/>
            <a:ext cx="752773" cy="752773"/>
          </a:xfrm>
          <a:prstGeom prst="rect">
            <a:avLst/>
          </a:prstGeom>
        </p:spPr>
      </p:pic>
      <p:pic>
        <p:nvPicPr>
          <p:cNvPr id="84" name="Picture 16">
            <a:extLst>
              <a:ext uri="{FF2B5EF4-FFF2-40B4-BE49-F238E27FC236}">
                <a16:creationId xmlns:a16="http://schemas.microsoft.com/office/drawing/2014/main" id="{13F3D7AE-98BF-4C56-A962-CFC1BE0E27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9608270" y="3536128"/>
            <a:ext cx="752773" cy="752773"/>
          </a:xfrm>
          <a:prstGeom prst="rect">
            <a:avLst/>
          </a:prstGeom>
        </p:spPr>
      </p:pic>
      <p:pic>
        <p:nvPicPr>
          <p:cNvPr id="85" name="Picture 16">
            <a:extLst>
              <a:ext uri="{FF2B5EF4-FFF2-40B4-BE49-F238E27FC236}">
                <a16:creationId xmlns:a16="http://schemas.microsoft.com/office/drawing/2014/main" id="{A8120799-D7C5-47CA-B892-995DB9FF2B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108596">
            <a:off x="4432012" y="3538838"/>
            <a:ext cx="752773" cy="75277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8596978-A2E6-4B3E-8125-228D549334D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alphaModFix amt="46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58" y="3547273"/>
            <a:ext cx="701917" cy="70191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A7587B0-5D2F-49CE-BE02-C4908C79950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alphaModFix amt="27000"/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988" y="1758759"/>
            <a:ext cx="581745" cy="581745"/>
          </a:xfrm>
          <a:prstGeom prst="rect">
            <a:avLst/>
          </a:prstGeom>
        </p:spPr>
      </p:pic>
      <p:pic>
        <p:nvPicPr>
          <p:cNvPr id="77" name="Graphic 76" descr="Server with solid fill">
            <a:extLst>
              <a:ext uri="{FF2B5EF4-FFF2-40B4-BE49-F238E27FC236}">
                <a16:creationId xmlns:a16="http://schemas.microsoft.com/office/drawing/2014/main" id="{C3418955-C10E-4291-9247-8C8DC06A6DD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1810" y="1753602"/>
            <a:ext cx="579930" cy="5799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578E68-B118-9FD3-3CD0-49BE9C2D9228}"/>
              </a:ext>
            </a:extLst>
          </p:cNvPr>
          <p:cNvGrpSpPr/>
          <p:nvPr/>
        </p:nvGrpSpPr>
        <p:grpSpPr>
          <a:xfrm>
            <a:off x="3858386" y="1689166"/>
            <a:ext cx="752773" cy="752773"/>
            <a:chOff x="3858386" y="1689166"/>
            <a:chExt cx="752773" cy="752773"/>
          </a:xfrm>
        </p:grpSpPr>
        <p:pic>
          <p:nvPicPr>
            <p:cNvPr id="81" name="Picture 16">
              <a:extLst>
                <a:ext uri="{FF2B5EF4-FFF2-40B4-BE49-F238E27FC236}">
                  <a16:creationId xmlns:a16="http://schemas.microsoft.com/office/drawing/2014/main" id="{C6992D20-2733-4207-88BD-D9CFD7F8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91404">
              <a:off x="3858386" y="1689166"/>
              <a:ext cx="752773" cy="752773"/>
            </a:xfrm>
            <a:prstGeom prst="rect">
              <a:avLst/>
            </a:prstGeom>
          </p:spPr>
        </p:pic>
        <p:pic>
          <p:nvPicPr>
            <p:cNvPr id="70" name="Graphic 69" descr="Group of men">
              <a:extLst>
                <a:ext uri="{FF2B5EF4-FFF2-40B4-BE49-F238E27FC236}">
                  <a16:creationId xmlns:a16="http://schemas.microsoft.com/office/drawing/2014/main" id="{65184D49-370E-4810-9686-859FCBE17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31631" y="1748280"/>
              <a:ext cx="600878" cy="600878"/>
            </a:xfrm>
            <a:prstGeom prst="rect">
              <a:avLst/>
            </a:prstGeom>
          </p:spPr>
        </p:pic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93F10BAE-B48E-4C49-ADF4-2397C0F046B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alphaModFix amt="20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158" y="3571991"/>
            <a:ext cx="858129" cy="65105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73AF66F-E708-49C4-BC05-1E7D65B7614D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</a:rPr>
              <a:t>27</a:t>
            </a:fld>
            <a:endParaRPr lang="en-US" sz="800" dirty="0">
              <a:solidFill>
                <a:srgbClr val="83838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724EBC-93A0-481F-8B98-136D0967BEF9}"/>
              </a:ext>
            </a:extLst>
          </p:cNvPr>
          <p:cNvSpPr txBox="1"/>
          <p:nvPr/>
        </p:nvSpPr>
        <p:spPr>
          <a:xfrm>
            <a:off x="476898" y="6581692"/>
            <a:ext cx="31325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</a:rPr>
              <a:t> </a:t>
            </a:r>
            <a:r>
              <a:rPr lang="en-US" sz="600" dirty="0">
                <a:solidFill>
                  <a:srgbClr val="838383"/>
                </a:solidFill>
              </a:rPr>
              <a:t> © 2022 Xtend Healthcare. All rights reserved.</a:t>
            </a:r>
          </a:p>
        </p:txBody>
      </p:sp>
    </p:spTree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135B8E5-DC2D-4650-B31E-397610C128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54" y="3143059"/>
            <a:ext cx="6605740" cy="334639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5E41AD-BAFD-6C43-AC9C-B613D5F5056C}"/>
              </a:ext>
            </a:extLst>
          </p:cNvPr>
          <p:cNvSpPr/>
          <p:nvPr/>
        </p:nvSpPr>
        <p:spPr>
          <a:xfrm>
            <a:off x="7029346" y="3548915"/>
            <a:ext cx="248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b="1" dirty="0">
                <a:solidFill>
                  <a:schemeClr val="accent6"/>
                </a:solidFill>
                <a:latin typeface="Arial" panose="020B0604020202020204" pitchFamily="34" charset="0"/>
                <a:ea typeface="Egyptian Slate Pro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94" y="491913"/>
            <a:ext cx="6172200" cy="685800"/>
          </a:xfrm>
        </p:spPr>
        <p:txBody>
          <a:bodyPr/>
          <a:lstStyle/>
          <a:p>
            <a:pPr marL="4332"/>
            <a:r>
              <a:rPr lang="en-US" spc="-11" dirty="0">
                <a:latin typeface="+mn-lt"/>
              </a:rPr>
              <a:t>Xtend by the numbers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715240-289E-1840-BF14-AF7127E680FB}"/>
              </a:ext>
            </a:extLst>
          </p:cNvPr>
          <p:cNvGrpSpPr/>
          <p:nvPr/>
        </p:nvGrpSpPr>
        <p:grpSpPr>
          <a:xfrm>
            <a:off x="1857185" y="1284688"/>
            <a:ext cx="4238815" cy="954107"/>
            <a:chOff x="546183" y="1649797"/>
            <a:chExt cx="4135385" cy="9699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2C1EE1-0731-4948-B916-B43081047648}"/>
                </a:ext>
              </a:extLst>
            </p:cNvPr>
            <p:cNvSpPr/>
            <p:nvPr/>
          </p:nvSpPr>
          <p:spPr>
            <a:xfrm>
              <a:off x="1830166" y="1649797"/>
              <a:ext cx="2851402" cy="969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5153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cycle and public health professionals</a:t>
              </a:r>
              <a:r>
                <a:rPr lang="en-US" sz="1400" dirty="0">
                  <a:solidFill>
                    <a:srgbClr val="5153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connected to our service centers as well as at our customer facilities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01F03D-13A2-B945-B3B4-0465AD70E6B5}"/>
                </a:ext>
              </a:extLst>
            </p:cNvPr>
            <p:cNvSpPr/>
            <p:nvPr/>
          </p:nvSpPr>
          <p:spPr>
            <a:xfrm>
              <a:off x="546183" y="1649797"/>
              <a:ext cx="1396825" cy="563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3000" b="1" dirty="0">
                  <a:solidFill>
                    <a:schemeClr val="accent6"/>
                  </a:solidFill>
                  <a:latin typeface="Arial" panose="020B0604020202020204" pitchFamily="34" charset="0"/>
                  <a:ea typeface="Egyptian Slate Pro" charset="0"/>
                  <a:cs typeface="Arial" panose="020B0604020202020204" pitchFamily="34" charset="0"/>
                </a:rPr>
                <a:t>3,200+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2BC1C8A-2E95-FC43-8992-4B9C2411DBCE}"/>
              </a:ext>
            </a:extLst>
          </p:cNvPr>
          <p:cNvSpPr/>
          <p:nvPr/>
        </p:nvSpPr>
        <p:spPr>
          <a:xfrm>
            <a:off x="7457344" y="3672626"/>
            <a:ext cx="313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US-based RCM service centers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639955-713F-4240-8BE8-0EE8B9BC57FA}"/>
              </a:ext>
            </a:extLst>
          </p:cNvPr>
          <p:cNvSpPr/>
          <p:nvPr/>
        </p:nvSpPr>
        <p:spPr>
          <a:xfrm>
            <a:off x="6777394" y="625003"/>
            <a:ext cx="16692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000" b="1" dirty="0">
                <a:solidFill>
                  <a:schemeClr val="accent6"/>
                </a:solidFill>
                <a:latin typeface="Arial" panose="020B0604020202020204" pitchFamily="34" charset="0"/>
                <a:ea typeface="Egyptian Slate Pro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82A45-D957-4B05-89C2-D390547125AD}"/>
              </a:ext>
            </a:extLst>
          </p:cNvPr>
          <p:cNvSpPr/>
          <p:nvPr/>
        </p:nvSpPr>
        <p:spPr>
          <a:xfrm>
            <a:off x="6766052" y="679397"/>
            <a:ext cx="13260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$12B+</a:t>
            </a:r>
            <a:endParaRPr lang="en-US" sz="1200" dirty="0">
              <a:solidFill>
                <a:srgbClr val="5153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4C5C6-4D8E-4DC6-A3C7-080EECB08AB2}"/>
              </a:ext>
            </a:extLst>
          </p:cNvPr>
          <p:cNvSpPr/>
          <p:nvPr/>
        </p:nvSpPr>
        <p:spPr>
          <a:xfrm>
            <a:off x="8076738" y="715859"/>
            <a:ext cx="236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patient revenue </a:t>
            </a:r>
          </a:p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annually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AFD61A-7E97-4B3F-A887-318B81FCE5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73" y="1202700"/>
            <a:ext cx="1246513" cy="13860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EA8E91-1DD1-4BD2-A958-AFD4FAAA7228}"/>
              </a:ext>
            </a:extLst>
          </p:cNvPr>
          <p:cNvSpPr/>
          <p:nvPr/>
        </p:nvSpPr>
        <p:spPr>
          <a:xfrm>
            <a:off x="322360" y="2912227"/>
            <a:ext cx="217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F2148-472E-4670-BCC0-74DA9F2AD4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509" y="4020949"/>
            <a:ext cx="2940350" cy="2751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CDF452-7F4F-49D6-90B6-693691736268}"/>
              </a:ext>
            </a:extLst>
          </p:cNvPr>
          <p:cNvSpPr/>
          <p:nvPr/>
        </p:nvSpPr>
        <p:spPr>
          <a:xfrm>
            <a:off x="6968766" y="1408854"/>
            <a:ext cx="8354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30+</a:t>
            </a:r>
            <a:endParaRPr lang="en-US" sz="1200" dirty="0">
              <a:solidFill>
                <a:srgbClr val="5153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31898-D0DA-4663-B012-B7156279D6E7}"/>
              </a:ext>
            </a:extLst>
          </p:cNvPr>
          <p:cNvSpPr/>
          <p:nvPr/>
        </p:nvSpPr>
        <p:spPr>
          <a:xfrm>
            <a:off x="7889614" y="1486864"/>
            <a:ext cx="278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revenue cycle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88CB01-837E-4589-B15F-14084B0C95DF}"/>
              </a:ext>
            </a:extLst>
          </p:cNvPr>
          <p:cNvSpPr/>
          <p:nvPr/>
        </p:nvSpPr>
        <p:spPr>
          <a:xfrm>
            <a:off x="6919183" y="2105290"/>
            <a:ext cx="10486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300+</a:t>
            </a:r>
            <a:endParaRPr lang="en-US" sz="1200" dirty="0">
              <a:solidFill>
                <a:srgbClr val="5153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C06FF-648D-47FD-BA94-5EDFC9AB1D71}"/>
              </a:ext>
            </a:extLst>
          </p:cNvPr>
          <p:cNvSpPr/>
          <p:nvPr/>
        </p:nvSpPr>
        <p:spPr>
          <a:xfrm>
            <a:off x="7826079" y="2242358"/>
            <a:ext cx="278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in 34 states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A9122A-7D5E-4760-BE29-917C1B6B7A56}"/>
              </a:ext>
            </a:extLst>
          </p:cNvPr>
          <p:cNvSpPr/>
          <p:nvPr/>
        </p:nvSpPr>
        <p:spPr>
          <a:xfrm>
            <a:off x="6919183" y="2839427"/>
            <a:ext cx="9428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5M+</a:t>
            </a:r>
            <a:endParaRPr lang="en-US" sz="1200" dirty="0">
              <a:solidFill>
                <a:srgbClr val="5153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A11A74-2D3B-4B01-A191-095162227099}"/>
              </a:ext>
            </a:extLst>
          </p:cNvPr>
          <p:cNvSpPr/>
          <p:nvPr/>
        </p:nvSpPr>
        <p:spPr>
          <a:xfrm>
            <a:off x="7872985" y="2850672"/>
            <a:ext cx="223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15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inbound and outbound calls annually</a:t>
            </a:r>
          </a:p>
        </p:txBody>
      </p:sp>
    </p:spTree>
    <p:extLst>
      <p:ext uri="{BB962C8B-B14F-4D97-AF65-F5344CB8AC3E}">
        <p14:creationId xmlns:p14="http://schemas.microsoft.com/office/powerpoint/2010/main" val="9023588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19A184-4B0F-533F-98A8-3C03928743CF}"/>
              </a:ext>
            </a:extLst>
          </p:cNvPr>
          <p:cNvSpPr/>
          <p:nvPr/>
        </p:nvSpPr>
        <p:spPr>
          <a:xfrm>
            <a:off x="3480525" y="6423949"/>
            <a:ext cx="3961997" cy="324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9E24A114-9864-4B59-A5B4-8E4AD5A9C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63" y="333626"/>
            <a:ext cx="9005109" cy="563099"/>
          </a:xfrm>
        </p:spPr>
        <p:txBody>
          <a:bodyPr/>
          <a:lstStyle/>
          <a:p>
            <a:pPr marL="0" indent="0"/>
            <a:r>
              <a:rPr lang="en-US" altLang="en-US" b="1" dirty="0"/>
              <a:t>Impact of Denials</a:t>
            </a:r>
            <a:br>
              <a:rPr lang="en-US" altLang="en-US" sz="2800" b="1" dirty="0">
                <a:solidFill>
                  <a:schemeClr val="accent6"/>
                </a:solidFill>
              </a:rPr>
            </a:br>
            <a:br>
              <a:rPr lang="en-US" altLang="en-US" sz="1000" b="1" dirty="0">
                <a:solidFill>
                  <a:schemeClr val="accent6"/>
                </a:solidFill>
              </a:rPr>
            </a:br>
            <a:endParaRPr lang="en-US" altLang="en-US" spc="-11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041558E-49C4-44A3-AFB0-B332B07DD4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07759" y="881643"/>
            <a:ext cx="5705122" cy="58940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900" b="1" dirty="0">
              <a:solidFill>
                <a:schemeClr val="accent6"/>
              </a:solidFill>
            </a:endParaRPr>
          </a:p>
          <a:p>
            <a:r>
              <a:rPr lang="en-US" altLang="en-US" sz="2000" b="1" dirty="0">
                <a:solidFill>
                  <a:schemeClr val="accent6"/>
                </a:solidFill>
              </a:rPr>
              <a:t>89% </a:t>
            </a:r>
            <a:r>
              <a:rPr lang="en-US" altLang="en-US" sz="2000" dirty="0">
                <a:solidFill>
                  <a:schemeClr val="tx1"/>
                </a:solidFill>
              </a:rPr>
              <a:t>of all hospitals have seen a significant </a:t>
            </a:r>
            <a:r>
              <a:rPr lang="en-US" altLang="en-US" sz="2000" b="1" dirty="0">
                <a:solidFill>
                  <a:srgbClr val="00757A"/>
                </a:solidFill>
              </a:rPr>
              <a:t>increase</a:t>
            </a:r>
            <a:r>
              <a:rPr lang="en-US" altLang="en-US" sz="2000" dirty="0">
                <a:solidFill>
                  <a:schemeClr val="tx1"/>
                </a:solidFill>
              </a:rPr>
              <a:t> in denied claims</a:t>
            </a:r>
            <a:r>
              <a:rPr lang="en-US" altLang="en-US" sz="2000" baseline="30000" dirty="0">
                <a:solidFill>
                  <a:schemeClr val="tx1"/>
                </a:solidFill>
              </a:rPr>
              <a:t>1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b="1" dirty="0">
                <a:solidFill>
                  <a:schemeClr val="accent6"/>
                </a:solidFill>
              </a:rPr>
              <a:t>Commercial insurers </a:t>
            </a:r>
            <a:r>
              <a:rPr lang="en-US" altLang="en-US" sz="2000" dirty="0">
                <a:solidFill>
                  <a:schemeClr val="tx1"/>
                </a:solidFill>
              </a:rPr>
              <a:t>denials have increased on average of </a:t>
            </a:r>
            <a:r>
              <a:rPr lang="en-US" altLang="en-US" sz="2000" b="1" dirty="0">
                <a:solidFill>
                  <a:schemeClr val="accent6"/>
                </a:solidFill>
              </a:rPr>
              <a:t>20.2%</a:t>
            </a:r>
            <a:r>
              <a:rPr lang="en-US" altLang="en-US" sz="2000" baseline="30000" dirty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r>
              <a:rPr lang="en-US" altLang="en-US" sz="2000" b="1" dirty="0">
                <a:solidFill>
                  <a:schemeClr val="accent6"/>
                </a:solidFill>
              </a:rPr>
              <a:t>Medicare Advantage </a:t>
            </a:r>
            <a:r>
              <a:rPr lang="en-US" altLang="en-US" sz="2000" dirty="0">
                <a:solidFill>
                  <a:schemeClr val="tx1"/>
                </a:solidFill>
              </a:rPr>
              <a:t>claims denial up to </a:t>
            </a:r>
            <a:r>
              <a:rPr lang="en-US" altLang="en-US" sz="2000" b="1" dirty="0">
                <a:solidFill>
                  <a:schemeClr val="accent6"/>
                </a:solidFill>
              </a:rPr>
              <a:t>55.7%</a:t>
            </a:r>
            <a:r>
              <a:rPr lang="en-US" altLang="en-US" sz="2000" baseline="30000" dirty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Providers spent </a:t>
            </a:r>
            <a:r>
              <a:rPr lang="en-US" altLang="en-US" sz="2000" b="1" dirty="0">
                <a:solidFill>
                  <a:srgbClr val="00757A"/>
                </a:solidFill>
              </a:rPr>
              <a:t>$20B </a:t>
            </a:r>
            <a:r>
              <a:rPr lang="en-US" altLang="en-US" sz="2000" dirty="0">
                <a:solidFill>
                  <a:schemeClr val="tx1"/>
                </a:solidFill>
              </a:rPr>
              <a:t>in 2022 pursuing delayed and denied claims from payors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Average of </a:t>
            </a:r>
            <a:r>
              <a:rPr lang="en-US" altLang="en-US" sz="2000" b="1" dirty="0">
                <a:solidFill>
                  <a:srgbClr val="00757A"/>
                </a:solidFill>
              </a:rPr>
              <a:t>3 rounds of reviews</a:t>
            </a:r>
            <a:r>
              <a:rPr lang="en-US" altLang="en-US" sz="2000" dirty="0">
                <a:solidFill>
                  <a:schemeClr val="tx1"/>
                </a:solidFill>
              </a:rPr>
              <a:t>; 45-60 days each round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b="1" dirty="0">
                <a:solidFill>
                  <a:schemeClr val="accent6"/>
                </a:solidFill>
              </a:rPr>
              <a:t>90% of denied claims are preventable</a:t>
            </a:r>
            <a:r>
              <a:rPr lang="en-US" altLang="en-US" sz="2000" baseline="30000" dirty="0">
                <a:solidFill>
                  <a:schemeClr val="tx1"/>
                </a:solidFill>
              </a:rPr>
              <a:t>3</a:t>
            </a:r>
          </a:p>
          <a:p>
            <a:pPr lvl="2"/>
            <a:r>
              <a:rPr lang="en-US" altLang="en-US" sz="2000" b="1" dirty="0">
                <a:solidFill>
                  <a:srgbClr val="007377"/>
                </a:solidFill>
              </a:rPr>
              <a:t>35%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of providers appeal denials even though </a:t>
            </a:r>
            <a:r>
              <a:rPr lang="en-US" altLang="en-US" sz="2000" b="1" dirty="0">
                <a:solidFill>
                  <a:srgbClr val="007377"/>
                </a:solidFill>
              </a:rPr>
              <a:t>66%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of denied claims are </a:t>
            </a:r>
            <a:r>
              <a:rPr lang="en-US" altLang="en-US" sz="2000" b="1" dirty="0">
                <a:solidFill>
                  <a:srgbClr val="007377"/>
                </a:solidFill>
              </a:rPr>
              <a:t>recoverable</a:t>
            </a:r>
            <a:r>
              <a:rPr lang="en-US" altLang="en-US" sz="2000" baseline="30000" dirty="0">
                <a:solidFill>
                  <a:schemeClr val="tx1"/>
                </a:solidFill>
              </a:rPr>
              <a:t>3</a:t>
            </a:r>
          </a:p>
          <a:p>
            <a:pPr marL="0" indent="0">
              <a:buNone/>
            </a:pPr>
            <a:endParaRPr lang="en-US" altLang="en-US" u="sng" dirty="0"/>
          </a:p>
          <a:p>
            <a:pPr marL="0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31F307-7286-E055-808B-915DA6FB1F36}"/>
              </a:ext>
            </a:extLst>
          </p:cNvPr>
          <p:cNvGrpSpPr>
            <a:grpSpLocks noChangeAspect="1"/>
          </p:cNvGrpSpPr>
          <p:nvPr/>
        </p:nvGrpSpPr>
        <p:grpSpPr>
          <a:xfrm>
            <a:off x="656716" y="958927"/>
            <a:ext cx="5001133" cy="5086502"/>
            <a:chOff x="0" y="849318"/>
            <a:chExt cx="5509549" cy="5603597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4AB269E7-17D2-3225-2806-13863A313836}"/>
                </a:ext>
              </a:extLst>
            </p:cNvPr>
            <p:cNvSpPr/>
            <p:nvPr/>
          </p:nvSpPr>
          <p:spPr>
            <a:xfrm>
              <a:off x="0" y="849318"/>
              <a:ext cx="5509549" cy="5603597"/>
            </a:xfrm>
            <a:custGeom>
              <a:avLst/>
              <a:gdLst/>
              <a:ahLst/>
              <a:cxnLst/>
              <a:rect l="l" t="t" r="r" b="b"/>
              <a:pathLst>
                <a:path w="5640395" h="4937760">
                  <a:moveTo>
                    <a:pt x="0" y="0"/>
                  </a:moveTo>
                  <a:lnTo>
                    <a:pt x="5640395" y="0"/>
                  </a:lnTo>
                  <a:lnTo>
                    <a:pt x="5640395" y="4937760"/>
                  </a:lnTo>
                  <a:lnTo>
                    <a:pt x="0" y="493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73FDFBB-812A-71FD-A5B7-D2E525192378}"/>
                </a:ext>
              </a:extLst>
            </p:cNvPr>
            <p:cNvSpPr/>
            <p:nvPr/>
          </p:nvSpPr>
          <p:spPr>
            <a:xfrm>
              <a:off x="3480525" y="4496986"/>
              <a:ext cx="1833491" cy="1792536"/>
            </a:xfrm>
            <a:prstGeom prst="roundRect">
              <a:avLst/>
            </a:prstGeom>
            <a:gradFill flip="none" rotWithShape="1">
              <a:gsLst>
                <a:gs pos="0">
                  <a:srgbClr val="0F3B57"/>
                </a:gs>
                <a:gs pos="78000">
                  <a:srgbClr val="2C994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E49D85-63AB-341C-EC6E-8555A2CF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7888" y="4693617"/>
              <a:ext cx="1298763" cy="143867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B3BB25-1598-DFEF-9F23-50A041A7915B}"/>
                </a:ext>
              </a:extLst>
            </p:cNvPr>
            <p:cNvSpPr/>
            <p:nvPr/>
          </p:nvSpPr>
          <p:spPr>
            <a:xfrm>
              <a:off x="0" y="963939"/>
              <a:ext cx="1066800" cy="533400"/>
            </a:xfrm>
            <a:prstGeom prst="rect">
              <a:avLst/>
            </a:prstGeom>
            <a:solidFill>
              <a:srgbClr val="0075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BF6ADF2-DF63-3F1A-0C38-D1AED63FE94F}"/>
              </a:ext>
            </a:extLst>
          </p:cNvPr>
          <p:cNvSpPr txBox="1"/>
          <p:nvPr/>
        </p:nvSpPr>
        <p:spPr>
          <a:xfrm>
            <a:off x="500473" y="6379277"/>
            <a:ext cx="753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800" dirty="0"/>
              <a:t>Report: The State of Claims 2022, Experian Health (www.experian.com/healthcare/resources-insights/thought-leadership/white-papersinsights/state-claims-report)</a:t>
            </a:r>
          </a:p>
          <a:p>
            <a:pPr marL="228600" indent="-228600">
              <a:buFontTx/>
              <a:buAutoNum type="arabicPeriod"/>
            </a:pPr>
            <a:r>
              <a:rPr lang="en-US" altLang="en-US" sz="800" dirty="0"/>
              <a:t>RCM Admin Tasks Driving Up Costs. Payer Tech to Blame, </a:t>
            </a:r>
            <a:r>
              <a:rPr lang="en-US" altLang="en-US" sz="800" dirty="0" err="1"/>
              <a:t>HealthLeaders</a:t>
            </a:r>
            <a:r>
              <a:rPr lang="en-US" altLang="en-US" sz="800" dirty="0"/>
              <a:t>, September 16, 2024</a:t>
            </a:r>
          </a:p>
          <a:p>
            <a:pPr marL="228600" indent="-228600">
              <a:buFontTx/>
              <a:buAutoNum type="arabicPeriod"/>
            </a:pPr>
            <a:r>
              <a:rPr lang="en-US" altLang="en-US" sz="800" dirty="0"/>
              <a:t>Success in Proactive Denials Management and Prevention, HFMA, May 1, 2021</a:t>
            </a:r>
          </a:p>
        </p:txBody>
      </p:sp>
    </p:spTree>
    <p:extLst>
      <p:ext uri="{BB962C8B-B14F-4D97-AF65-F5344CB8AC3E}">
        <p14:creationId xmlns:p14="http://schemas.microsoft.com/office/powerpoint/2010/main" val="174908360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049CD094-74F7-C829-81C6-5EC19CB8B160}"/>
              </a:ext>
            </a:extLst>
          </p:cNvPr>
          <p:cNvSpPr/>
          <p:nvPr/>
        </p:nvSpPr>
        <p:spPr>
          <a:xfrm rot="-5400000">
            <a:off x="3710894" y="-1506453"/>
            <a:ext cx="4770214" cy="12192002"/>
          </a:xfrm>
          <a:custGeom>
            <a:avLst/>
            <a:gdLst/>
            <a:ahLst/>
            <a:cxnLst/>
            <a:rect l="l" t="t" r="r" b="b"/>
            <a:pathLst>
              <a:path w="12801600" h="5023254">
                <a:moveTo>
                  <a:pt x="0" y="0"/>
                </a:moveTo>
                <a:lnTo>
                  <a:pt x="12801600" y="0"/>
                </a:lnTo>
                <a:lnTo>
                  <a:pt x="12801600" y="5023255"/>
                </a:lnTo>
                <a:lnTo>
                  <a:pt x="0" y="50232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D27A5E-F214-A438-B622-BE75F681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2"/>
          <a:stretch/>
        </p:blipFill>
        <p:spPr>
          <a:xfrm>
            <a:off x="-145758" y="0"/>
            <a:ext cx="6567608" cy="69746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BA4F7B6-46F4-4006-AE34-186154CB2E78}"/>
              </a:ext>
            </a:extLst>
          </p:cNvPr>
          <p:cNvSpPr txBox="1"/>
          <p:nvPr/>
        </p:nvSpPr>
        <p:spPr>
          <a:xfrm>
            <a:off x="7407100" y="2279270"/>
            <a:ext cx="43766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Followed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Authorizations: 36%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Patient information inaccurate/incomplete: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Others: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Coding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Staff shortages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Poor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Missing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Payer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Timely filing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			*</a:t>
            </a:r>
            <a:r>
              <a:rPr lang="en-US" sz="1200" dirty="0">
                <a:solidFill>
                  <a:schemeClr val="bg1"/>
                </a:solidFill>
              </a:rPr>
              <a:t>Experian Health survey 2024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DE3B7B-81CE-4018-8428-EA2FE00E78E1}"/>
              </a:ext>
            </a:extLst>
          </p:cNvPr>
          <p:cNvSpPr txBox="1"/>
          <p:nvPr/>
        </p:nvSpPr>
        <p:spPr>
          <a:xfrm>
            <a:off x="7301741" y="1439630"/>
            <a:ext cx="4635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Missing or inaccurate 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9D1495-F298-4217-8D99-90D8E99F2A75}"/>
              </a:ext>
            </a:extLst>
          </p:cNvPr>
          <p:cNvSpPr txBox="1"/>
          <p:nvPr/>
        </p:nvSpPr>
        <p:spPr>
          <a:xfrm>
            <a:off x="6421850" y="384306"/>
            <a:ext cx="6783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F3B57"/>
                </a:solidFill>
                <a:latin typeface="+mj-lt"/>
                <a:ea typeface="+mj-ea"/>
                <a:cs typeface="+mj-cs"/>
              </a:rPr>
              <a:t>Top causes of denials*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EE7A8C-C0BF-4A15-8E9B-57C8C39E4066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fld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64FDF-E03A-646C-BF1A-E91DF2FB1AAD}"/>
              </a:ext>
            </a:extLst>
          </p:cNvPr>
          <p:cNvSpPr txBox="1"/>
          <p:nvPr/>
        </p:nvSpPr>
        <p:spPr>
          <a:xfrm>
            <a:off x="8104901" y="817293"/>
            <a:ext cx="2404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46%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87791B-6843-7EE1-3DCA-1099E531BA9A}"/>
              </a:ext>
            </a:extLst>
          </p:cNvPr>
          <p:cNvSpPr/>
          <p:nvPr/>
        </p:nvSpPr>
        <p:spPr>
          <a:xfrm>
            <a:off x="5486016" y="1378724"/>
            <a:ext cx="1764033" cy="1801093"/>
          </a:xfrm>
          <a:prstGeom prst="ellipse">
            <a:avLst/>
          </a:pr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hand holding a credit card&#10;&#10;Description automatically generated">
            <a:extLst>
              <a:ext uri="{FF2B5EF4-FFF2-40B4-BE49-F238E27FC236}">
                <a16:creationId xmlns:a16="http://schemas.microsoft.com/office/drawing/2014/main" id="{EECBBC4D-4470-EB52-B0E1-64CDB3EDCC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876" y="1354507"/>
            <a:ext cx="1801092" cy="1801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A6A34-F12D-1EBD-4835-4ECCA334E845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  <a:latin typeface="+mn-lt"/>
              </a:rPr>
              <a:t>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75130-4A80-0146-8D01-E9309CB21F56}"/>
              </a:ext>
            </a:extLst>
          </p:cNvPr>
          <p:cNvSpPr txBox="1"/>
          <p:nvPr/>
        </p:nvSpPr>
        <p:spPr>
          <a:xfrm>
            <a:off x="476898" y="6581692"/>
            <a:ext cx="31325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</a:rPr>
              <a:t> </a:t>
            </a:r>
            <a:r>
              <a:rPr lang="en-US" sz="600" dirty="0">
                <a:solidFill>
                  <a:srgbClr val="838383"/>
                </a:solidFill>
              </a:rPr>
              <a:t> © 2022 Xtend Healthcare.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59991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68BF-F270-6568-7AFA-28A87238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Impact of Denials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2E99-0C9D-E29D-6A8F-917503A5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56" y="117047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Survey says……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/>
                </a:solidFill>
              </a:rPr>
              <a:t>66%</a:t>
            </a:r>
            <a:r>
              <a:rPr lang="en-US" sz="2400" dirty="0"/>
              <a:t> reported denials occur at higher rates than before the pandemic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/>
                </a:solidFill>
              </a:rPr>
              <a:t>65%</a:t>
            </a:r>
            <a:r>
              <a:rPr lang="en-US" sz="2400" dirty="0"/>
              <a:t> state that submitting clean claims is more complex than ever before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/>
                </a:solidFill>
              </a:rPr>
              <a:t>84%</a:t>
            </a:r>
            <a:r>
              <a:rPr lang="en-US" sz="2400" dirty="0"/>
              <a:t> said that </a:t>
            </a:r>
            <a:r>
              <a:rPr lang="en-US" sz="2400" b="1" dirty="0">
                <a:solidFill>
                  <a:schemeClr val="accent6"/>
                </a:solidFill>
              </a:rPr>
              <a:t>reducing denials is a priority</a:t>
            </a:r>
            <a:r>
              <a:rPr lang="en-US" sz="2400" b="1" dirty="0"/>
              <a:t> </a:t>
            </a:r>
            <a:r>
              <a:rPr lang="en-US" sz="2400" dirty="0"/>
              <a:t>for the organization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See related image detail. Questionnaire Clip Art, Vector Images &amp; Illustrations - iStock">
            <a:extLst>
              <a:ext uri="{FF2B5EF4-FFF2-40B4-BE49-F238E27FC236}">
                <a16:creationId xmlns:a16="http://schemas.microsoft.com/office/drawing/2014/main" id="{242B5BE5-2080-DA9C-9BE6-DF08966F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35" y="3829535"/>
            <a:ext cx="19335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A6004E-809F-0297-738E-A29E778791FF}"/>
              </a:ext>
            </a:extLst>
          </p:cNvPr>
          <p:cNvSpPr/>
          <p:nvPr/>
        </p:nvSpPr>
        <p:spPr>
          <a:xfrm>
            <a:off x="3480525" y="6423949"/>
            <a:ext cx="3961997" cy="324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08008" y="5673709"/>
            <a:ext cx="371192" cy="3711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91404">
            <a:off x="-2860084" y="-1256638"/>
            <a:ext cx="9362964" cy="936296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2095475" y="-492029"/>
            <a:ext cx="7833776" cy="783374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35008" y="5800709"/>
            <a:ext cx="371192" cy="3711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91404">
            <a:off x="5273938" y="2223562"/>
            <a:ext cx="1430652" cy="143065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01365" y="2353701"/>
            <a:ext cx="1166756" cy="116675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91404">
            <a:off x="4764630" y="649033"/>
            <a:ext cx="1430652" cy="143065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896578" y="780981"/>
            <a:ext cx="1166756" cy="116675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91404">
            <a:off x="4510719" y="5227871"/>
            <a:ext cx="1430652" cy="143065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642667" y="5381642"/>
            <a:ext cx="1166756" cy="116675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453226" y="3403600"/>
            <a:ext cx="4052974" cy="49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Montserrat"/>
              </a:rPr>
              <a:t>Presentations are tools that can be used as lectures, speeches, reports, and more It is mostly presented like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02018" y="4417617"/>
            <a:ext cx="2572447" cy="49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75" lvl="1" indent="-151138" algn="just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Solutions For Medical</a:t>
            </a:r>
          </a:p>
          <a:p>
            <a:pPr marL="302275" lvl="1" indent="-151138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Solutions For Medical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37411" y="5871370"/>
            <a:ext cx="127410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Montserrat"/>
              </a:rPr>
              <a:t>Next Page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9EDBACD-0B4D-42B6-9F41-0049E903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271" y="522438"/>
            <a:ext cx="5824637" cy="827680"/>
          </a:xfrm>
        </p:spPr>
        <p:txBody>
          <a:bodyPr/>
          <a:lstStyle/>
          <a:p>
            <a:r>
              <a:rPr lang="en-US" b="1" dirty="0"/>
              <a:t>Factors for the increase in denials</a:t>
            </a:r>
          </a:p>
        </p:txBody>
      </p:sp>
      <p:pic>
        <p:nvPicPr>
          <p:cNvPr id="33" name="Graphic 32" descr="Research">
            <a:extLst>
              <a:ext uri="{FF2B5EF4-FFF2-40B4-BE49-F238E27FC236}">
                <a16:creationId xmlns:a16="http://schemas.microsoft.com/office/drawing/2014/main" id="{19421C83-E29C-4962-8A0D-E273A131F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0072" y="860049"/>
            <a:ext cx="966102" cy="962689"/>
          </a:xfrm>
          <a:prstGeom prst="rect">
            <a:avLst/>
          </a:prstGeom>
        </p:spPr>
      </p:pic>
      <p:pic>
        <p:nvPicPr>
          <p:cNvPr id="35" name="Graphic 34" descr="Bar graph with upward trend with solid fill">
            <a:extLst>
              <a:ext uri="{FF2B5EF4-FFF2-40B4-BE49-F238E27FC236}">
                <a16:creationId xmlns:a16="http://schemas.microsoft.com/office/drawing/2014/main" id="{2ABB1030-9031-4AB9-8575-37CE7797AA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37327" y="5592946"/>
            <a:ext cx="914400" cy="914400"/>
          </a:xfrm>
          <a:prstGeom prst="rect">
            <a:avLst/>
          </a:prstGeom>
        </p:spPr>
      </p:pic>
      <p:pic>
        <p:nvPicPr>
          <p:cNvPr id="37" name="Graphic 36" descr="Upload with solid fill">
            <a:extLst>
              <a:ext uri="{FF2B5EF4-FFF2-40B4-BE49-F238E27FC236}">
                <a16:creationId xmlns:a16="http://schemas.microsoft.com/office/drawing/2014/main" id="{79BBACA6-CF75-4D67-A9C2-0F3A6EEF3D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68615" y="2498148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D7C223-8550-4344-BD65-068DFD1A3D84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</a:rPr>
              <a:t>6</a:t>
            </a:fld>
            <a:endParaRPr lang="en-US" sz="800" dirty="0">
              <a:solidFill>
                <a:srgbClr val="83838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0893FE-4A0B-4821-9028-DE14142C706A}"/>
              </a:ext>
            </a:extLst>
          </p:cNvPr>
          <p:cNvSpPr txBox="1"/>
          <p:nvPr/>
        </p:nvSpPr>
        <p:spPr>
          <a:xfrm>
            <a:off x="6979960" y="1387210"/>
            <a:ext cx="462167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Payer policy changes occurring more frequently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Lack of denials resources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Staff attrition and training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Growing denials backlog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Pre-authorization tracking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Technology challenges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34" name="Picture 15">
            <a:extLst>
              <a:ext uri="{FF2B5EF4-FFF2-40B4-BE49-F238E27FC236}">
                <a16:creationId xmlns:a16="http://schemas.microsoft.com/office/drawing/2014/main" id="{CC1F9AE8-9C58-4FAD-BB0A-0D3AB41BCB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108596">
            <a:off x="5133893" y="3826574"/>
            <a:ext cx="1430652" cy="1430652"/>
          </a:xfrm>
          <a:prstGeom prst="rect">
            <a:avLst/>
          </a:prstGeom>
        </p:spPr>
      </p:pic>
      <p:grpSp>
        <p:nvGrpSpPr>
          <p:cNvPr id="31" name="Group 10">
            <a:extLst>
              <a:ext uri="{FF2B5EF4-FFF2-40B4-BE49-F238E27FC236}">
                <a16:creationId xmlns:a16="http://schemas.microsoft.com/office/drawing/2014/main" id="{89809960-87A0-4C3D-A77B-13690573F96B}"/>
              </a:ext>
            </a:extLst>
          </p:cNvPr>
          <p:cNvGrpSpPr/>
          <p:nvPr/>
        </p:nvGrpSpPr>
        <p:grpSpPr>
          <a:xfrm>
            <a:off x="5276790" y="3931686"/>
            <a:ext cx="1166756" cy="1166756"/>
            <a:chOff x="0" y="0"/>
            <a:chExt cx="6350000" cy="6350000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BE919A9-6421-42FD-8D87-DE558E9761C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 descr="Users">
            <a:extLst>
              <a:ext uri="{FF2B5EF4-FFF2-40B4-BE49-F238E27FC236}">
                <a16:creationId xmlns:a16="http://schemas.microsoft.com/office/drawing/2014/main" id="{7909E0F1-4C1F-49A8-87CB-31B9EDACF622}"/>
              </a:ext>
            </a:extLst>
          </p:cNvPr>
          <p:cNvSpPr/>
          <p:nvPr/>
        </p:nvSpPr>
        <p:spPr>
          <a:xfrm>
            <a:off x="5483120" y="4045628"/>
            <a:ext cx="774990" cy="950894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4EE8-8869-E875-2C2F-ED866153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970"/>
            <a:ext cx="10972800" cy="90653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F3B57"/>
                </a:solidFill>
              </a:rPr>
              <a:t>Why the focus on denials?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E17DD-933B-436F-25F8-05B6954588DD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  <a:latin typeface="+mn-lt"/>
              </a:rPr>
              <a:t>7</a:t>
            </a:fld>
            <a:endParaRPr lang="en-US" sz="800" dirty="0">
              <a:solidFill>
                <a:srgbClr val="8383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82CB0-4F6D-253D-518D-0C8910CCB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030D64-FF6A-A4AE-6F4C-9FA244841E1C}"/>
              </a:ext>
            </a:extLst>
          </p:cNvPr>
          <p:cNvSpPr/>
          <p:nvPr/>
        </p:nvSpPr>
        <p:spPr>
          <a:xfrm>
            <a:off x="609600" y="1794136"/>
            <a:ext cx="2438400" cy="3448118"/>
          </a:xfrm>
          <a:prstGeom prst="roundRect">
            <a:avLst/>
          </a:pr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1CFBC1-C60E-DF16-0806-C1FE9E407D53}"/>
              </a:ext>
            </a:extLst>
          </p:cNvPr>
          <p:cNvSpPr/>
          <p:nvPr/>
        </p:nvSpPr>
        <p:spPr>
          <a:xfrm>
            <a:off x="3577854" y="1794134"/>
            <a:ext cx="2438400" cy="3448120"/>
          </a:xfrm>
          <a:prstGeom prst="roundRect">
            <a:avLst/>
          </a:pr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12DEBC-A3F5-579F-C644-5D0F101CE45C}"/>
              </a:ext>
            </a:extLst>
          </p:cNvPr>
          <p:cNvSpPr/>
          <p:nvPr/>
        </p:nvSpPr>
        <p:spPr>
          <a:xfrm>
            <a:off x="6292109" y="1794134"/>
            <a:ext cx="2438400" cy="3448120"/>
          </a:xfrm>
          <a:prstGeom prst="roundRect">
            <a:avLst/>
          </a:pr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0498E5-94F2-485E-AC6A-0842AEF08326}"/>
              </a:ext>
            </a:extLst>
          </p:cNvPr>
          <p:cNvSpPr/>
          <p:nvPr/>
        </p:nvSpPr>
        <p:spPr>
          <a:xfrm>
            <a:off x="9187709" y="1794134"/>
            <a:ext cx="2438400" cy="3448120"/>
          </a:xfrm>
          <a:prstGeom prst="roundRect">
            <a:avLst/>
          </a:prstGeom>
          <a:gradFill flip="none" rotWithShape="1">
            <a:gsLst>
              <a:gs pos="0">
                <a:srgbClr val="0F3B57"/>
              </a:gs>
              <a:gs pos="78000">
                <a:srgbClr val="2C994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B7CDFA-0C7D-5F2C-0FC5-6B2A18B2973E}"/>
              </a:ext>
            </a:extLst>
          </p:cNvPr>
          <p:cNvSpPr/>
          <p:nvPr/>
        </p:nvSpPr>
        <p:spPr>
          <a:xfrm>
            <a:off x="9430139" y="2512223"/>
            <a:ext cx="2378810" cy="3072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625CFD4-B6F8-0326-C734-1FCC140AE857}"/>
              </a:ext>
            </a:extLst>
          </p:cNvPr>
          <p:cNvSpPr/>
          <p:nvPr/>
        </p:nvSpPr>
        <p:spPr>
          <a:xfrm>
            <a:off x="6523149" y="2474012"/>
            <a:ext cx="2378810" cy="3110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D3B3709-EA6A-56E9-3303-B4FAD6641D7B}"/>
              </a:ext>
            </a:extLst>
          </p:cNvPr>
          <p:cNvSpPr/>
          <p:nvPr/>
        </p:nvSpPr>
        <p:spPr>
          <a:xfrm>
            <a:off x="3733800" y="2492442"/>
            <a:ext cx="2378810" cy="31122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5798030-2F70-5DC5-6352-696D7FE83F86}"/>
              </a:ext>
            </a:extLst>
          </p:cNvPr>
          <p:cNvSpPr/>
          <p:nvPr/>
        </p:nvSpPr>
        <p:spPr>
          <a:xfrm>
            <a:off x="879996" y="2472661"/>
            <a:ext cx="2378810" cy="31122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9DF54-7A96-0BDF-59D0-D87DB290020B}"/>
              </a:ext>
            </a:extLst>
          </p:cNvPr>
          <p:cNvSpPr txBox="1"/>
          <p:nvPr/>
        </p:nvSpPr>
        <p:spPr>
          <a:xfrm>
            <a:off x="858960" y="3728800"/>
            <a:ext cx="2417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F3B57"/>
                </a:solidFill>
              </a:rPr>
              <a:t>Payor policy changes occurring more frequently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C1A08-7298-4068-BA69-2F6267440BE7}"/>
              </a:ext>
            </a:extLst>
          </p:cNvPr>
          <p:cNvSpPr txBox="1"/>
          <p:nvPr/>
        </p:nvSpPr>
        <p:spPr>
          <a:xfrm>
            <a:off x="3757011" y="3727520"/>
            <a:ext cx="2374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0F3B57"/>
                </a:solidFill>
              </a:rPr>
              <a:t>Reimbursement taking </a:t>
            </a:r>
          </a:p>
          <a:p>
            <a:pPr lvl="0" algn="ctr"/>
            <a:r>
              <a:rPr lang="en-US" sz="2400" dirty="0">
                <a:solidFill>
                  <a:srgbClr val="0F3B57"/>
                </a:solidFill>
              </a:rPr>
              <a:t>longer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5D0D1-95C9-B497-F73D-035D7AA0E1C9}"/>
              </a:ext>
            </a:extLst>
          </p:cNvPr>
          <p:cNvSpPr txBox="1"/>
          <p:nvPr/>
        </p:nvSpPr>
        <p:spPr>
          <a:xfrm>
            <a:off x="6705989" y="3714764"/>
            <a:ext cx="209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0F3B57"/>
                </a:solidFill>
              </a:rPr>
              <a:t>Increase in claim submission errors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593A8-4DDD-C19D-5DC9-673951F30C95}"/>
              </a:ext>
            </a:extLst>
          </p:cNvPr>
          <p:cNvSpPr txBox="1"/>
          <p:nvPr/>
        </p:nvSpPr>
        <p:spPr>
          <a:xfrm>
            <a:off x="9450579" y="3727520"/>
            <a:ext cx="2266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F3B57"/>
                </a:solidFill>
              </a:rPr>
              <a:t>Overall increase in denials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83A96-EFD4-0889-6C4D-F6EF9E595472}"/>
              </a:ext>
            </a:extLst>
          </p:cNvPr>
          <p:cNvSpPr txBox="1"/>
          <p:nvPr/>
        </p:nvSpPr>
        <p:spPr>
          <a:xfrm>
            <a:off x="1299442" y="2700534"/>
            <a:ext cx="2438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B57"/>
                </a:solidFill>
              </a:rPr>
              <a:t>67%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527B8F-8A37-516B-B8FC-4F8FF8EF46F1}"/>
              </a:ext>
            </a:extLst>
          </p:cNvPr>
          <p:cNvSpPr txBox="1"/>
          <p:nvPr/>
        </p:nvSpPr>
        <p:spPr>
          <a:xfrm>
            <a:off x="4133849" y="2686579"/>
            <a:ext cx="2404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B57"/>
                </a:solidFill>
              </a:rPr>
              <a:t>51%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CED5E-1750-E115-9BCE-1262C4377228}"/>
              </a:ext>
            </a:extLst>
          </p:cNvPr>
          <p:cNvSpPr txBox="1"/>
          <p:nvPr/>
        </p:nvSpPr>
        <p:spPr>
          <a:xfrm>
            <a:off x="6950615" y="2701651"/>
            <a:ext cx="2832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B57"/>
                </a:solidFill>
              </a:rPr>
              <a:t>43%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B5B58-EDAE-0BA0-8119-9775325E1C44}"/>
              </a:ext>
            </a:extLst>
          </p:cNvPr>
          <p:cNvSpPr txBox="1"/>
          <p:nvPr/>
        </p:nvSpPr>
        <p:spPr>
          <a:xfrm>
            <a:off x="9704675" y="2699101"/>
            <a:ext cx="2832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B57"/>
                </a:solidFill>
              </a:rPr>
              <a:t>42%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BCAFF-7B23-73F0-4B0B-165E143EBB0A}"/>
              </a:ext>
            </a:extLst>
          </p:cNvPr>
          <p:cNvSpPr/>
          <p:nvPr/>
        </p:nvSpPr>
        <p:spPr>
          <a:xfrm>
            <a:off x="1299442" y="1259057"/>
            <a:ext cx="1132135" cy="108777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7469C1B-4AFC-7AA1-48AA-BA96DED3FB34}"/>
              </a:ext>
            </a:extLst>
          </p:cNvPr>
          <p:cNvSpPr/>
          <p:nvPr/>
        </p:nvSpPr>
        <p:spPr>
          <a:xfrm>
            <a:off x="4100913" y="1259057"/>
            <a:ext cx="1132135" cy="108777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F4D77E-9AD6-B5FE-6508-DB6D7A2718B3}"/>
              </a:ext>
            </a:extLst>
          </p:cNvPr>
          <p:cNvSpPr/>
          <p:nvPr/>
        </p:nvSpPr>
        <p:spPr>
          <a:xfrm>
            <a:off x="6939094" y="1276170"/>
            <a:ext cx="1132135" cy="108777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68CD00-1916-FE7A-E463-6542B1CF5E96}"/>
              </a:ext>
            </a:extLst>
          </p:cNvPr>
          <p:cNvSpPr/>
          <p:nvPr/>
        </p:nvSpPr>
        <p:spPr>
          <a:xfrm>
            <a:off x="9797133" y="1276170"/>
            <a:ext cx="1132135" cy="108777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A graph and arrow with a dollar sign&#10;&#10;Description automatically generated">
            <a:extLst>
              <a:ext uri="{FF2B5EF4-FFF2-40B4-BE49-F238E27FC236}">
                <a16:creationId xmlns:a16="http://schemas.microsoft.com/office/drawing/2014/main" id="{77DFAB35-8EFB-FF83-7866-D7FCA1D68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31" y="1268871"/>
            <a:ext cx="1020862" cy="1020862"/>
          </a:xfrm>
          <a:prstGeom prst="rect">
            <a:avLst/>
          </a:prstGeom>
        </p:spPr>
      </p:pic>
      <p:pic>
        <p:nvPicPr>
          <p:cNvPr id="7" name="Picture 6" descr="A blue line drawing of a graph and arrow&#10;&#10;Description automatically generated">
            <a:extLst>
              <a:ext uri="{FF2B5EF4-FFF2-40B4-BE49-F238E27FC236}">
                <a16:creationId xmlns:a16="http://schemas.microsoft.com/office/drawing/2014/main" id="{B25FE314-5210-B3C8-9EA9-A5DFE3B67C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34" y="1276170"/>
            <a:ext cx="1132135" cy="1132135"/>
          </a:xfrm>
          <a:prstGeom prst="rect">
            <a:avLst/>
          </a:prstGeom>
        </p:spPr>
      </p:pic>
      <p:pic>
        <p:nvPicPr>
          <p:cNvPr id="10" name="Picture 9" descr="A money and a computer screen&#10;&#10;Description automatically generated">
            <a:extLst>
              <a:ext uri="{FF2B5EF4-FFF2-40B4-BE49-F238E27FC236}">
                <a16:creationId xmlns:a16="http://schemas.microsoft.com/office/drawing/2014/main" id="{6FC6C2BE-EA9E-A3B6-67DE-D003AB776C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748" y="1329808"/>
            <a:ext cx="996416" cy="996416"/>
          </a:xfrm>
          <a:prstGeom prst="rect">
            <a:avLst/>
          </a:prstGeom>
        </p:spPr>
      </p:pic>
      <p:pic>
        <p:nvPicPr>
          <p:cNvPr id="11" name="Picture 10" descr="A blue and green logo with arrows&#10;&#10;Description automatically generated">
            <a:extLst>
              <a:ext uri="{FF2B5EF4-FFF2-40B4-BE49-F238E27FC236}">
                <a16:creationId xmlns:a16="http://schemas.microsoft.com/office/drawing/2014/main" id="{674D0D9A-BBA9-9D49-8823-7FC5C01D6D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82" y="1302079"/>
            <a:ext cx="1061861" cy="1061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04CC7-93AF-3600-AF16-1C4F5F51FDF4}"/>
              </a:ext>
            </a:extLst>
          </p:cNvPr>
          <p:cNvSpPr txBox="1"/>
          <p:nvPr/>
        </p:nvSpPr>
        <p:spPr>
          <a:xfrm>
            <a:off x="609600" y="6205754"/>
            <a:ext cx="72377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Report: The State of Claims 2022, Experian Health (www.experian.com/healthcare/resources-insights/thought-leadership/white-papersinsights/state-claims-report)</a:t>
            </a:r>
          </a:p>
        </p:txBody>
      </p:sp>
    </p:spTree>
    <p:extLst>
      <p:ext uri="{BB962C8B-B14F-4D97-AF65-F5344CB8AC3E}">
        <p14:creationId xmlns:p14="http://schemas.microsoft.com/office/powerpoint/2010/main" val="183462212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AC3EAB-3878-6F54-861F-8EB68525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STRATEGIES</a:t>
            </a:r>
          </a:p>
        </p:txBody>
      </p:sp>
      <p:pic>
        <p:nvPicPr>
          <p:cNvPr id="1026" name="Picture 2" descr="Digital Healthcare Technology Trends to follow in 2022">
            <a:extLst>
              <a:ext uri="{FF2B5EF4-FFF2-40B4-BE49-F238E27FC236}">
                <a16:creationId xmlns:a16="http://schemas.microsoft.com/office/drawing/2014/main" id="{CDF7F829-E8A7-C7BB-9491-E098DD24C3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269"/>
          <a:stretch/>
        </p:blipFill>
        <p:spPr bwMode="auto">
          <a:xfrm>
            <a:off x="609600" y="1133475"/>
            <a:ext cx="109728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8B6D060-BBD3-4001-B0C8-3110A7A161C3}"/>
              </a:ext>
            </a:extLst>
          </p:cNvPr>
          <p:cNvSpPr/>
          <p:nvPr/>
        </p:nvSpPr>
        <p:spPr>
          <a:xfrm>
            <a:off x="1031311" y="1343444"/>
            <a:ext cx="10582498" cy="3614319"/>
          </a:xfrm>
          <a:custGeom>
            <a:avLst/>
            <a:gdLst/>
            <a:ahLst/>
            <a:cxnLst/>
            <a:rect l="l" t="t" r="r" b="b"/>
            <a:pathLst>
              <a:path w="1726206" h="776215">
                <a:moveTo>
                  <a:pt x="1601746" y="776214"/>
                </a:moveTo>
                <a:lnTo>
                  <a:pt x="124460" y="776214"/>
                </a:lnTo>
                <a:cubicBezTo>
                  <a:pt x="55880" y="776214"/>
                  <a:pt x="0" y="720334"/>
                  <a:pt x="0" y="6517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01746" y="0"/>
                </a:lnTo>
                <a:cubicBezTo>
                  <a:pt x="1670326" y="0"/>
                  <a:pt x="1726206" y="55880"/>
                  <a:pt x="1726206" y="124460"/>
                </a:cubicBezTo>
                <a:lnTo>
                  <a:pt x="1726206" y="651755"/>
                </a:lnTo>
                <a:cubicBezTo>
                  <a:pt x="1726206" y="720335"/>
                  <a:pt x="1670326" y="776215"/>
                  <a:pt x="1601746" y="77621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BE015A-589D-4253-B681-402A60C217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8AB739-0E83-458E-8072-4F921F0D5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404">
            <a:off x="853997" y="1642257"/>
            <a:ext cx="1955921" cy="19559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12AAC0-ED65-40A9-B840-938EE41CB782}"/>
              </a:ext>
            </a:extLst>
          </p:cNvPr>
          <p:cNvSpPr txBox="1"/>
          <p:nvPr/>
        </p:nvSpPr>
        <p:spPr>
          <a:xfrm>
            <a:off x="3212884" y="1616603"/>
            <a:ext cx="84009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lvl="0" indent="-223838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Using denial data to identify root cause is critical</a:t>
            </a:r>
          </a:p>
          <a:p>
            <a:pPr marL="223838" lvl="0" indent="-223838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223838" lvl="0" indent="-223838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Document and trend the reasons for denials</a:t>
            </a:r>
          </a:p>
          <a:p>
            <a:pPr lvl="0">
              <a:defRPr/>
            </a:pPr>
            <a:endParaRPr lang="en-US" sz="3200" dirty="0"/>
          </a:p>
          <a:p>
            <a:pPr marL="223838" lvl="0" indent="-223838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Identify patterns and trends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CC3BE-CEE5-4111-8F91-CEF04270996F}"/>
              </a:ext>
            </a:extLst>
          </p:cNvPr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chemeClr val="bg1"/>
                </a:solidFill>
              </a:rPr>
              <a:t>9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1" name="Picture 35">
            <a:extLst>
              <a:ext uri="{FF2B5EF4-FFF2-40B4-BE49-F238E27FC236}">
                <a16:creationId xmlns:a16="http://schemas.microsoft.com/office/drawing/2014/main" id="{30AACC7C-CE4D-445B-8176-DF3848483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0645" y="1779562"/>
            <a:ext cx="1122626" cy="1427822"/>
          </a:xfrm>
          <a:prstGeom prst="rect">
            <a:avLst/>
          </a:prstGeom>
        </p:spPr>
      </p:pic>
      <p:sp>
        <p:nvSpPr>
          <p:cNvPr id="32" name="TextBox 16">
            <a:extLst>
              <a:ext uri="{FF2B5EF4-FFF2-40B4-BE49-F238E27FC236}">
                <a16:creationId xmlns:a16="http://schemas.microsoft.com/office/drawing/2014/main" id="{DDF4386F-4506-4CD2-93D6-9216F779DF20}"/>
              </a:ext>
            </a:extLst>
          </p:cNvPr>
          <p:cNvSpPr txBox="1"/>
          <p:nvPr/>
        </p:nvSpPr>
        <p:spPr>
          <a:xfrm>
            <a:off x="1058678" y="583767"/>
            <a:ext cx="6354668" cy="420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3600" dirty="0">
                <a:solidFill>
                  <a:srgbClr val="0F3B57"/>
                </a:solidFill>
                <a:latin typeface="+mj-lt"/>
                <a:ea typeface="+mj-ea"/>
                <a:cs typeface="+mj-cs"/>
              </a:rPr>
              <a:t>Data, Data, Data</a:t>
            </a:r>
          </a:p>
        </p:txBody>
      </p:sp>
    </p:spTree>
    <p:extLst>
      <p:ext uri="{BB962C8B-B14F-4D97-AF65-F5344CB8AC3E}">
        <p14:creationId xmlns:p14="http://schemas.microsoft.com/office/powerpoint/2010/main" val="374071873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Navient PPT Template Master_2.5.16">
  <a:themeElements>
    <a:clrScheme name="Custom 9">
      <a:dk1>
        <a:srgbClr val="414141"/>
      </a:dk1>
      <a:lt1>
        <a:sysClr val="window" lastClr="FFFFFF"/>
      </a:lt1>
      <a:dk2>
        <a:srgbClr val="470A68"/>
      </a:dk2>
      <a:lt2>
        <a:srgbClr val="BEBEBE"/>
      </a:lt2>
      <a:accent1>
        <a:srgbClr val="70B432"/>
      </a:accent1>
      <a:accent2>
        <a:srgbClr val="7E68A6"/>
      </a:accent2>
      <a:accent3>
        <a:srgbClr val="838383"/>
      </a:accent3>
      <a:accent4>
        <a:srgbClr val="0057B8"/>
      </a:accent4>
      <a:accent5>
        <a:srgbClr val="139DEC"/>
      </a:accent5>
      <a:accent6>
        <a:srgbClr val="007377"/>
      </a:accent6>
      <a:hlink>
        <a:srgbClr val="0057B8"/>
      </a:hlink>
      <a:folHlink>
        <a:srgbClr val="00AEEF"/>
      </a:folHlink>
    </a:clrScheme>
    <a:fontScheme name="OpenSans">
      <a:majorFont>
        <a:latin typeface="OpenSans Semibold"/>
        <a:ea typeface=""/>
        <a:cs typeface=""/>
      </a:majorFont>
      <a:minorFont>
        <a:latin typeface="Open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XtendHealthcare-PPT-2020-standard" id="{1F8F77C0-BCA3-4AE3-8066-A7A80A5B1C84}" vid="{9CD3858B-2034-4F05-84B3-136B23BD9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7C394DD647041932722BAB6BE0741" ma:contentTypeVersion="7" ma:contentTypeDescription="Create a new document." ma:contentTypeScope="" ma:versionID="876f7c3a3bada0e0519817a244ffbc04">
  <xsd:schema xmlns:xsd="http://www.w3.org/2001/XMLSchema" xmlns:xs="http://www.w3.org/2001/XMLSchema" xmlns:p="http://schemas.microsoft.com/office/2006/metadata/properties" xmlns:ns2="a4d18869-bc86-4d6f-a79c-510e41a24777" xmlns:ns3="58b62aaf-62d1-48c6-a88f-8f41243a597f" targetNamespace="http://schemas.microsoft.com/office/2006/metadata/properties" ma:root="true" ma:fieldsID="c98d0a6ded063c93f186f3849cc7e6d0" ns2:_="" ns3:_="">
    <xsd:import namespace="a4d18869-bc86-4d6f-a79c-510e41a24777"/>
    <xsd:import namespace="58b62aaf-62d1-48c6-a88f-8f41243a5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18869-bc86-4d6f-a79c-510e41a24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62aaf-62d1-48c6-a88f-8f41243a5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5075A-8527-423F-A197-111D76398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18869-bc86-4d6f-a79c-510e41a24777"/>
    <ds:schemaRef ds:uri="58b62aaf-62d1-48c6-a88f-8f41243a5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DE6E23-6C85-4CA4-A194-D602FDB5D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F0C55-4D72-4BDF-BE1B-6FF6B11BA1BF}">
  <ds:schemaRefs>
    <ds:schemaRef ds:uri="a4d18869-bc86-4d6f-a79c-510e41a24777"/>
    <ds:schemaRef ds:uri="http://schemas.microsoft.com/office/2006/documentManagement/types"/>
    <ds:schemaRef ds:uri="http://purl.org/dc/terms/"/>
    <ds:schemaRef ds:uri="58b62aaf-62d1-48c6-a88f-8f41243a597f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XtendHealthcare-PPT-2020-standard</Template>
  <TotalTime>22959</TotalTime>
  <Words>1255</Words>
  <Application>Microsoft Office PowerPoint</Application>
  <PresentationFormat>Widescreen</PresentationFormat>
  <Paragraphs>309</Paragraphs>
  <Slides>28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Lucida Grande</vt:lpstr>
      <vt:lpstr>Montserrat</vt:lpstr>
      <vt:lpstr>Open Sans</vt:lpstr>
      <vt:lpstr>OpenSans Light</vt:lpstr>
      <vt:lpstr>OpenSans Semibold</vt:lpstr>
      <vt:lpstr>Times New Roman</vt:lpstr>
      <vt:lpstr>Wingdings</vt:lpstr>
      <vt:lpstr>Navient PPT Template Master_2.5.16</vt:lpstr>
      <vt:lpstr>PowerPoint Presentation</vt:lpstr>
      <vt:lpstr>Discussion Points</vt:lpstr>
      <vt:lpstr>Impact of Denials  </vt:lpstr>
      <vt:lpstr>PowerPoint Presentation</vt:lpstr>
      <vt:lpstr>Impact of Denials</vt:lpstr>
      <vt:lpstr>Factors for the increase in denials</vt:lpstr>
      <vt:lpstr>Why the focus on denials?</vt:lpstr>
      <vt:lpstr>STRATEGIES</vt:lpstr>
      <vt:lpstr>PowerPoint Presentation</vt:lpstr>
      <vt:lpstr>Identify the Root Cause(s)</vt:lpstr>
      <vt:lpstr>Review workflow</vt:lpstr>
      <vt:lpstr>Accurate and Complete Documentation/Coding</vt:lpstr>
      <vt:lpstr>Denials Prevention – Coding</vt:lpstr>
      <vt:lpstr>Appealing Clinical Denials</vt:lpstr>
      <vt:lpstr>Denials requiring appeal</vt:lpstr>
      <vt:lpstr>Appealing denials</vt:lpstr>
      <vt:lpstr>PowerPoint Presentation</vt:lpstr>
      <vt:lpstr>Monitor, Track, Report</vt:lpstr>
      <vt:lpstr>Monitor, Track and Report </vt:lpstr>
      <vt:lpstr>Monthly clinical denials</vt:lpstr>
      <vt:lpstr>Education, Training, Continuous Process Improvement</vt:lpstr>
      <vt:lpstr>Educate, Train, Report…..and Continuous Process Improvement</vt:lpstr>
      <vt:lpstr>PowerPoint Presentation</vt:lpstr>
      <vt:lpstr>In conclusion</vt:lpstr>
      <vt:lpstr>PowerPoint Presentation</vt:lpstr>
      <vt:lpstr>References</vt:lpstr>
      <vt:lpstr>PowerPoint Presentation</vt:lpstr>
      <vt:lpstr>Xtend by the numbers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Holly Etter</dc:creator>
  <cp:keywords/>
  <dc:description/>
  <cp:lastModifiedBy>Colleen Goethals</cp:lastModifiedBy>
  <cp:revision>110</cp:revision>
  <cp:lastPrinted>2024-09-30T15:06:43Z</cp:lastPrinted>
  <dcterms:created xsi:type="dcterms:W3CDTF">2021-04-30T18:45:24Z</dcterms:created>
  <dcterms:modified xsi:type="dcterms:W3CDTF">2024-11-19T15:42:13Z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0x010100EE87C394DD647041932722BAB6BE0741</vt:lpwstr>
  </property>
  <property fmtid="{D5CDD505-2E9C-101B-9397-08002B2CF9AE}" pid="3" name="TaxKeyword">
    <vt:lpwstr/>
  </property>
</Properties>
</file>