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7" r:id="rId5"/>
    <p:sldId id="1419" r:id="rId6"/>
    <p:sldId id="1370" r:id="rId7"/>
    <p:sldId id="1421" r:id="rId8"/>
    <p:sldId id="1420" r:id="rId9"/>
    <p:sldId id="1422" r:id="rId10"/>
    <p:sldId id="1423" r:id="rId11"/>
    <p:sldId id="1424" r:id="rId12"/>
    <p:sldId id="1425" r:id="rId13"/>
    <p:sldId id="1427" r:id="rId14"/>
    <p:sldId id="1428" r:id="rId15"/>
    <p:sldId id="1429" r:id="rId16"/>
    <p:sldId id="1430" r:id="rId17"/>
    <p:sldId id="1431" r:id="rId18"/>
    <p:sldId id="1432" r:id="rId19"/>
    <p:sldId id="1433" r:id="rId20"/>
    <p:sldId id="1434" r:id="rId21"/>
    <p:sldId id="1456" r:id="rId22"/>
    <p:sldId id="1435" r:id="rId23"/>
    <p:sldId id="1457" r:id="rId24"/>
    <p:sldId id="1436" r:id="rId25"/>
    <p:sldId id="1437" r:id="rId26"/>
    <p:sldId id="1438" r:id="rId27"/>
    <p:sldId id="1439" r:id="rId28"/>
    <p:sldId id="1440" r:id="rId29"/>
    <p:sldId id="1441" r:id="rId30"/>
    <p:sldId id="1442" r:id="rId31"/>
    <p:sldId id="1443" r:id="rId32"/>
    <p:sldId id="1444" r:id="rId33"/>
    <p:sldId id="1445" r:id="rId34"/>
    <p:sldId id="1446" r:id="rId35"/>
    <p:sldId id="1447" r:id="rId36"/>
    <p:sldId id="1448" r:id="rId37"/>
    <p:sldId id="1449" r:id="rId38"/>
    <p:sldId id="1450" r:id="rId39"/>
    <p:sldId id="1451" r:id="rId40"/>
    <p:sldId id="1454" r:id="rId41"/>
    <p:sldId id="1453" r:id="rId42"/>
    <p:sldId id="1455" r:id="rId43"/>
    <p:sldId id="481" r:id="rId44"/>
    <p:sldId id="1341" r:id="rId45"/>
    <p:sldId id="138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 userDrawn="1">
          <p15:clr>
            <a:srgbClr val="A4A3A4"/>
          </p15:clr>
        </p15:guide>
        <p15:guide id="2" pos="38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883CA9-3C57-12BA-8657-ABDA547BE14D}" name="Cierra Tyler" initials="CT" userId="S::CTyler@Xtendhealthcare.net::a4034c6b-d141-456f-8a66-45950ac2ba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ierra Tyler" initials="CT" lastIdx="12" clrIdx="0">
    <p:extLst>
      <p:ext uri="{19B8F6BF-5375-455C-9EA6-DF929625EA0E}">
        <p15:presenceInfo xmlns:p15="http://schemas.microsoft.com/office/powerpoint/2012/main" userId="S::CTyler@Xtendhealthcare.net::a4034c6b-d141-456f-8a66-45950ac2ba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942"/>
    <a:srgbClr val="000000"/>
    <a:srgbClr val="AEDF81"/>
    <a:srgbClr val="A50021"/>
    <a:srgbClr val="7E68A6"/>
    <a:srgbClr val="0F3B57"/>
    <a:srgbClr val="470A68"/>
    <a:srgbClr val="00757A"/>
    <a:srgbClr val="139DEC"/>
    <a:srgbClr val="3264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85630" autoAdjust="0"/>
  </p:normalViewPr>
  <p:slideViewPr>
    <p:cSldViewPr snapToGrid="0">
      <p:cViewPr varScale="1">
        <p:scale>
          <a:sx n="56" d="100"/>
          <a:sy n="56" d="100"/>
        </p:scale>
        <p:origin x="876" y="48"/>
      </p:cViewPr>
      <p:guideLst>
        <p:guide orient="horz" pos="208"/>
        <p:guide pos="383"/>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0C91E-0E85-4E71-8215-96AFED35166F}"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8F873A95-1207-4E55-AF42-239FBD1AD498}">
      <dgm:prSet custT="1"/>
      <dgm:spPr>
        <a:solidFill>
          <a:schemeClr val="tx2"/>
        </a:solidFill>
        <a:ln w="57150">
          <a:solidFill>
            <a:schemeClr val="accent4"/>
          </a:solidFill>
        </a:ln>
      </dgm:spPr>
      <dgm:t>
        <a:bodyPr/>
        <a:lstStyle/>
        <a:p>
          <a:r>
            <a:rPr lang="en-US" sz="2400" dirty="0">
              <a:latin typeface="Times New Roman" panose="02020603050405020304" pitchFamily="18" charset="0"/>
              <a:cs typeface="Times New Roman" panose="02020603050405020304" pitchFamily="18" charset="0"/>
            </a:rPr>
            <a:t>CMS has extended the temporary policy finalized in the FY 2020 IPPS/LTCH PPS final rule to address wage index disparities that affect low wage including many rural hospitals</a:t>
          </a:r>
        </a:p>
      </dgm:t>
    </dgm:pt>
    <dgm:pt modelId="{FE866FAF-1632-4358-B38E-9D41EB2FF3CA}" type="parTrans" cxnId="{A5FB4F53-CDCA-489F-85FA-F2076DD73C8F}">
      <dgm:prSet/>
      <dgm:spPr/>
      <dgm:t>
        <a:bodyPr/>
        <a:lstStyle/>
        <a:p>
          <a:endParaRPr lang="en-US" sz="2400">
            <a:latin typeface="Times New Roman" panose="02020603050405020304" pitchFamily="18" charset="0"/>
            <a:cs typeface="Times New Roman" panose="02020603050405020304" pitchFamily="18" charset="0"/>
          </a:endParaRPr>
        </a:p>
      </dgm:t>
    </dgm:pt>
    <dgm:pt modelId="{52877F76-696E-40ED-978F-A65C0E075AF7}" type="sibTrans" cxnId="{A5FB4F53-CDCA-489F-85FA-F2076DD73C8F}">
      <dgm:prSet/>
      <dgm:spPr/>
      <dgm:t>
        <a:bodyPr/>
        <a:lstStyle/>
        <a:p>
          <a:endParaRPr lang="en-US" sz="2400">
            <a:latin typeface="Times New Roman" panose="02020603050405020304" pitchFamily="18" charset="0"/>
            <a:cs typeface="Times New Roman" panose="02020603050405020304" pitchFamily="18" charset="0"/>
          </a:endParaRPr>
        </a:p>
      </dgm:t>
    </dgm:pt>
    <dgm:pt modelId="{DC2617D3-9575-4D73-B0C6-4C9BC876248A}">
      <dgm:prSet custT="1"/>
      <dgm:spPr>
        <a:solidFill>
          <a:schemeClr val="tx2"/>
        </a:solidFill>
        <a:ln w="57150">
          <a:solidFill>
            <a:schemeClr val="accent4"/>
          </a:solidFill>
        </a:ln>
      </dgm:spPr>
      <dgm:t>
        <a:bodyPr/>
        <a:lstStyle/>
        <a:p>
          <a:r>
            <a:rPr lang="en-US" sz="2400" dirty="0">
              <a:latin typeface="Times New Roman" panose="02020603050405020304" pitchFamily="18" charset="0"/>
              <a:cs typeface="Times New Roman" panose="02020603050405020304" pitchFamily="18" charset="0"/>
            </a:rPr>
            <a:t>CMS would like to wait until the low wage index hospital policy has been in place for an ample period following the end of the COVID-19 PHE to evaluate the effects prior to making any decision to modify or discontinue the policy</a:t>
          </a:r>
        </a:p>
      </dgm:t>
    </dgm:pt>
    <dgm:pt modelId="{F8A1ED4A-18D0-425F-A1E8-AE4A87045E9C}" type="parTrans" cxnId="{4CD1A896-B691-46D4-9698-B6E4DB252083}">
      <dgm:prSet/>
      <dgm:spPr/>
      <dgm:t>
        <a:bodyPr/>
        <a:lstStyle/>
        <a:p>
          <a:endParaRPr lang="en-US" sz="2400">
            <a:latin typeface="Times New Roman" panose="02020603050405020304" pitchFamily="18" charset="0"/>
            <a:cs typeface="Times New Roman" panose="02020603050405020304" pitchFamily="18" charset="0"/>
          </a:endParaRPr>
        </a:p>
      </dgm:t>
    </dgm:pt>
    <dgm:pt modelId="{4202EDCA-EA4A-4C08-9FB6-391AFADEFEF6}" type="sibTrans" cxnId="{4CD1A896-B691-46D4-9698-B6E4DB252083}">
      <dgm:prSet/>
      <dgm:spPr/>
      <dgm:t>
        <a:bodyPr/>
        <a:lstStyle/>
        <a:p>
          <a:endParaRPr lang="en-US" sz="2400">
            <a:latin typeface="Times New Roman" panose="02020603050405020304" pitchFamily="18" charset="0"/>
            <a:cs typeface="Times New Roman" panose="02020603050405020304" pitchFamily="18" charset="0"/>
          </a:endParaRPr>
        </a:p>
      </dgm:t>
    </dgm:pt>
    <dgm:pt modelId="{D32689C0-F3F9-44A9-ADF9-51AB6348963A}">
      <dgm:prSet custT="1"/>
      <dgm:spPr>
        <a:solidFill>
          <a:schemeClr val="tx2"/>
        </a:solidFill>
        <a:ln w="57150">
          <a:solidFill>
            <a:schemeClr val="accent4"/>
          </a:solidFill>
        </a:ln>
      </dgm:spPr>
      <dgm:t>
        <a:bodyPr/>
        <a:lstStyle/>
        <a:p>
          <a:r>
            <a:rPr lang="en-US" sz="2400" dirty="0">
              <a:latin typeface="Times New Roman" panose="02020603050405020304" pitchFamily="18" charset="0"/>
              <a:cs typeface="Times New Roman" panose="02020603050405020304" pitchFamily="18" charset="0"/>
            </a:rPr>
            <a:t>CMS will continue to review any additional data for any potential changes in the future</a:t>
          </a:r>
        </a:p>
      </dgm:t>
    </dgm:pt>
    <dgm:pt modelId="{3E8EFD44-D744-4277-A3BD-AAC7CD5DD0D1}" type="parTrans" cxnId="{9D698B43-4912-4684-904B-AE1BCA41228D}">
      <dgm:prSet/>
      <dgm:spPr/>
      <dgm:t>
        <a:bodyPr/>
        <a:lstStyle/>
        <a:p>
          <a:endParaRPr lang="en-US" sz="2400">
            <a:latin typeface="Times New Roman" panose="02020603050405020304" pitchFamily="18" charset="0"/>
            <a:cs typeface="Times New Roman" panose="02020603050405020304" pitchFamily="18" charset="0"/>
          </a:endParaRPr>
        </a:p>
      </dgm:t>
    </dgm:pt>
    <dgm:pt modelId="{D7D5C5CD-951D-4C20-919E-3281E8359FFA}" type="sibTrans" cxnId="{9D698B43-4912-4684-904B-AE1BCA41228D}">
      <dgm:prSet/>
      <dgm:spPr/>
      <dgm:t>
        <a:bodyPr/>
        <a:lstStyle/>
        <a:p>
          <a:endParaRPr lang="en-US" sz="2400">
            <a:latin typeface="Times New Roman" panose="02020603050405020304" pitchFamily="18" charset="0"/>
            <a:cs typeface="Times New Roman" panose="02020603050405020304" pitchFamily="18" charset="0"/>
          </a:endParaRPr>
        </a:p>
      </dgm:t>
    </dgm:pt>
    <dgm:pt modelId="{A25AEE03-EC97-45CF-8751-1F7C905ED39F}">
      <dgm:prSet custT="1"/>
      <dgm:spPr>
        <a:solidFill>
          <a:schemeClr val="tx2"/>
        </a:solidFill>
        <a:ln w="57150">
          <a:solidFill>
            <a:schemeClr val="accent4"/>
          </a:solidFill>
        </a:ln>
      </dgm:spPr>
      <dgm:t>
        <a:bodyPr/>
        <a:lstStyle/>
        <a:p>
          <a:r>
            <a:rPr lang="en-US" sz="2400">
              <a:latin typeface="Times New Roman" panose="02020603050405020304" pitchFamily="18" charset="0"/>
              <a:cs typeface="Times New Roman" panose="02020603050405020304" pitchFamily="18" charset="0"/>
            </a:rPr>
            <a:t>The temporary policy will be in effect for at least three more years, beginning in FY 2025</a:t>
          </a:r>
        </a:p>
      </dgm:t>
    </dgm:pt>
    <dgm:pt modelId="{572D6A98-8F5E-4A91-BA98-5ACA3026E059}" type="parTrans" cxnId="{D3FA916A-078B-487A-B735-E6E4AFE36E1A}">
      <dgm:prSet/>
      <dgm:spPr/>
      <dgm:t>
        <a:bodyPr/>
        <a:lstStyle/>
        <a:p>
          <a:endParaRPr lang="en-US" sz="2400">
            <a:latin typeface="Times New Roman" panose="02020603050405020304" pitchFamily="18" charset="0"/>
            <a:cs typeface="Times New Roman" panose="02020603050405020304" pitchFamily="18" charset="0"/>
          </a:endParaRPr>
        </a:p>
      </dgm:t>
    </dgm:pt>
    <dgm:pt modelId="{774BECD8-0861-45BC-848C-76A0B15E880E}" type="sibTrans" cxnId="{D3FA916A-078B-487A-B735-E6E4AFE36E1A}">
      <dgm:prSet/>
      <dgm:spPr/>
      <dgm:t>
        <a:bodyPr/>
        <a:lstStyle/>
        <a:p>
          <a:endParaRPr lang="en-US" sz="2400">
            <a:latin typeface="Times New Roman" panose="02020603050405020304" pitchFamily="18" charset="0"/>
            <a:cs typeface="Times New Roman" panose="02020603050405020304" pitchFamily="18" charset="0"/>
          </a:endParaRPr>
        </a:p>
      </dgm:t>
    </dgm:pt>
    <dgm:pt modelId="{E4DD229D-0191-4728-964D-85B116B61C1E}" type="pres">
      <dgm:prSet presAssocID="{4030C91E-0E85-4E71-8215-96AFED35166F}" presName="Name0" presStyleCnt="0">
        <dgm:presLayoutVars>
          <dgm:dir/>
          <dgm:animLvl val="lvl"/>
          <dgm:resizeHandles val="exact"/>
        </dgm:presLayoutVars>
      </dgm:prSet>
      <dgm:spPr/>
    </dgm:pt>
    <dgm:pt modelId="{46925B2C-0EE4-451B-B48E-EAC21FBE45BD}" type="pres">
      <dgm:prSet presAssocID="{A25AEE03-EC97-45CF-8751-1F7C905ED39F}" presName="boxAndChildren" presStyleCnt="0"/>
      <dgm:spPr/>
    </dgm:pt>
    <dgm:pt modelId="{CD69F7C7-A5B0-4E01-BCFC-A4928C3680DE}" type="pres">
      <dgm:prSet presAssocID="{A25AEE03-EC97-45CF-8751-1F7C905ED39F}" presName="parentTextBox" presStyleLbl="node1" presStyleIdx="0" presStyleCnt="4"/>
      <dgm:spPr/>
    </dgm:pt>
    <dgm:pt modelId="{54378119-F69F-4D8E-A437-440B7840ED8F}" type="pres">
      <dgm:prSet presAssocID="{D7D5C5CD-951D-4C20-919E-3281E8359FFA}" presName="sp" presStyleCnt="0"/>
      <dgm:spPr/>
    </dgm:pt>
    <dgm:pt modelId="{015FE79B-59FE-4CCE-BB6A-6B1D12AE164C}" type="pres">
      <dgm:prSet presAssocID="{D32689C0-F3F9-44A9-ADF9-51AB6348963A}" presName="arrowAndChildren" presStyleCnt="0"/>
      <dgm:spPr/>
    </dgm:pt>
    <dgm:pt modelId="{4E735942-F3BA-45AC-BAC4-A993FEDB4BB8}" type="pres">
      <dgm:prSet presAssocID="{D32689C0-F3F9-44A9-ADF9-51AB6348963A}" presName="parentTextArrow" presStyleLbl="node1" presStyleIdx="1" presStyleCnt="4"/>
      <dgm:spPr/>
    </dgm:pt>
    <dgm:pt modelId="{167CD319-FA67-4940-ACFE-86390928ED9E}" type="pres">
      <dgm:prSet presAssocID="{4202EDCA-EA4A-4C08-9FB6-391AFADEFEF6}" presName="sp" presStyleCnt="0"/>
      <dgm:spPr/>
    </dgm:pt>
    <dgm:pt modelId="{9E99AFCA-BB89-44BB-8A68-CF89CC7DFC95}" type="pres">
      <dgm:prSet presAssocID="{DC2617D3-9575-4D73-B0C6-4C9BC876248A}" presName="arrowAndChildren" presStyleCnt="0"/>
      <dgm:spPr/>
    </dgm:pt>
    <dgm:pt modelId="{93F4861D-B7CC-4FC0-864F-E846C334DB9D}" type="pres">
      <dgm:prSet presAssocID="{DC2617D3-9575-4D73-B0C6-4C9BC876248A}" presName="parentTextArrow" presStyleLbl="node1" presStyleIdx="2" presStyleCnt="4"/>
      <dgm:spPr/>
    </dgm:pt>
    <dgm:pt modelId="{2F3DAD2D-5DA3-447C-A5BE-7C84D5C05181}" type="pres">
      <dgm:prSet presAssocID="{52877F76-696E-40ED-978F-A65C0E075AF7}" presName="sp" presStyleCnt="0"/>
      <dgm:spPr/>
    </dgm:pt>
    <dgm:pt modelId="{F85CA15A-F27C-4F0D-8498-45BBFC50836C}" type="pres">
      <dgm:prSet presAssocID="{8F873A95-1207-4E55-AF42-239FBD1AD498}" presName="arrowAndChildren" presStyleCnt="0"/>
      <dgm:spPr/>
    </dgm:pt>
    <dgm:pt modelId="{2A2425C4-8A72-4EAD-90DD-E00604FECDCB}" type="pres">
      <dgm:prSet presAssocID="{8F873A95-1207-4E55-AF42-239FBD1AD498}" presName="parentTextArrow" presStyleLbl="node1" presStyleIdx="3" presStyleCnt="4" custLinFactNeighborX="-12" custLinFactNeighborY="-4980"/>
      <dgm:spPr/>
    </dgm:pt>
  </dgm:ptLst>
  <dgm:cxnLst>
    <dgm:cxn modelId="{202FFD5F-479E-44B5-89A3-B33E22230418}" type="presOf" srcId="{DC2617D3-9575-4D73-B0C6-4C9BC876248A}" destId="{93F4861D-B7CC-4FC0-864F-E846C334DB9D}" srcOrd="0" destOrd="0" presId="urn:microsoft.com/office/officeart/2005/8/layout/process4"/>
    <dgm:cxn modelId="{9D698B43-4912-4684-904B-AE1BCA41228D}" srcId="{4030C91E-0E85-4E71-8215-96AFED35166F}" destId="{D32689C0-F3F9-44A9-ADF9-51AB6348963A}" srcOrd="2" destOrd="0" parTransId="{3E8EFD44-D744-4277-A3BD-AAC7CD5DD0D1}" sibTransId="{D7D5C5CD-951D-4C20-919E-3281E8359FFA}"/>
    <dgm:cxn modelId="{E15EF565-A225-4551-A7E8-3D28F0CF4C25}" type="presOf" srcId="{A25AEE03-EC97-45CF-8751-1F7C905ED39F}" destId="{CD69F7C7-A5B0-4E01-BCFC-A4928C3680DE}" srcOrd="0" destOrd="0" presId="urn:microsoft.com/office/officeart/2005/8/layout/process4"/>
    <dgm:cxn modelId="{D3FA916A-078B-487A-B735-E6E4AFE36E1A}" srcId="{4030C91E-0E85-4E71-8215-96AFED35166F}" destId="{A25AEE03-EC97-45CF-8751-1F7C905ED39F}" srcOrd="3" destOrd="0" parTransId="{572D6A98-8F5E-4A91-BA98-5ACA3026E059}" sibTransId="{774BECD8-0861-45BC-848C-76A0B15E880E}"/>
    <dgm:cxn modelId="{A5FB4F53-CDCA-489F-85FA-F2076DD73C8F}" srcId="{4030C91E-0E85-4E71-8215-96AFED35166F}" destId="{8F873A95-1207-4E55-AF42-239FBD1AD498}" srcOrd="0" destOrd="0" parTransId="{FE866FAF-1632-4358-B38E-9D41EB2FF3CA}" sibTransId="{52877F76-696E-40ED-978F-A65C0E075AF7}"/>
    <dgm:cxn modelId="{4CD1A896-B691-46D4-9698-B6E4DB252083}" srcId="{4030C91E-0E85-4E71-8215-96AFED35166F}" destId="{DC2617D3-9575-4D73-B0C6-4C9BC876248A}" srcOrd="1" destOrd="0" parTransId="{F8A1ED4A-18D0-425F-A1E8-AE4A87045E9C}" sibTransId="{4202EDCA-EA4A-4C08-9FB6-391AFADEFEF6}"/>
    <dgm:cxn modelId="{CAF242AF-AFDC-48B5-9166-1B6388E8D4CA}" type="presOf" srcId="{4030C91E-0E85-4E71-8215-96AFED35166F}" destId="{E4DD229D-0191-4728-964D-85B116B61C1E}" srcOrd="0" destOrd="0" presId="urn:microsoft.com/office/officeart/2005/8/layout/process4"/>
    <dgm:cxn modelId="{30B98EB7-23D8-47AB-ABB5-FE37468957C4}" type="presOf" srcId="{D32689C0-F3F9-44A9-ADF9-51AB6348963A}" destId="{4E735942-F3BA-45AC-BAC4-A993FEDB4BB8}" srcOrd="0" destOrd="0" presId="urn:microsoft.com/office/officeart/2005/8/layout/process4"/>
    <dgm:cxn modelId="{150F52FA-DA93-49FC-A11A-A0A04487F83A}" type="presOf" srcId="{8F873A95-1207-4E55-AF42-239FBD1AD498}" destId="{2A2425C4-8A72-4EAD-90DD-E00604FECDCB}" srcOrd="0" destOrd="0" presId="urn:microsoft.com/office/officeart/2005/8/layout/process4"/>
    <dgm:cxn modelId="{55537897-7E72-4C8E-8777-823815CE23B9}" type="presParOf" srcId="{E4DD229D-0191-4728-964D-85B116B61C1E}" destId="{46925B2C-0EE4-451B-B48E-EAC21FBE45BD}" srcOrd="0" destOrd="0" presId="urn:microsoft.com/office/officeart/2005/8/layout/process4"/>
    <dgm:cxn modelId="{6357AB26-649E-4E46-9820-5AC2D169D92F}" type="presParOf" srcId="{46925B2C-0EE4-451B-B48E-EAC21FBE45BD}" destId="{CD69F7C7-A5B0-4E01-BCFC-A4928C3680DE}" srcOrd="0" destOrd="0" presId="urn:microsoft.com/office/officeart/2005/8/layout/process4"/>
    <dgm:cxn modelId="{C44AE30E-3C6A-40F4-ACAD-0E83FCFA536D}" type="presParOf" srcId="{E4DD229D-0191-4728-964D-85B116B61C1E}" destId="{54378119-F69F-4D8E-A437-440B7840ED8F}" srcOrd="1" destOrd="0" presId="urn:microsoft.com/office/officeart/2005/8/layout/process4"/>
    <dgm:cxn modelId="{D3BE7B30-B59E-495F-AB25-4C5DC4667AE1}" type="presParOf" srcId="{E4DD229D-0191-4728-964D-85B116B61C1E}" destId="{015FE79B-59FE-4CCE-BB6A-6B1D12AE164C}" srcOrd="2" destOrd="0" presId="urn:microsoft.com/office/officeart/2005/8/layout/process4"/>
    <dgm:cxn modelId="{27154260-DB06-4996-864F-4A87BE0C7D76}" type="presParOf" srcId="{015FE79B-59FE-4CCE-BB6A-6B1D12AE164C}" destId="{4E735942-F3BA-45AC-BAC4-A993FEDB4BB8}" srcOrd="0" destOrd="0" presId="urn:microsoft.com/office/officeart/2005/8/layout/process4"/>
    <dgm:cxn modelId="{3DEF7A53-D3C0-4C7D-86CB-684CD60EF4A7}" type="presParOf" srcId="{E4DD229D-0191-4728-964D-85B116B61C1E}" destId="{167CD319-FA67-4940-ACFE-86390928ED9E}" srcOrd="3" destOrd="0" presId="urn:microsoft.com/office/officeart/2005/8/layout/process4"/>
    <dgm:cxn modelId="{3E6BD16A-BCED-4E4E-8933-138E6D5938ED}" type="presParOf" srcId="{E4DD229D-0191-4728-964D-85B116B61C1E}" destId="{9E99AFCA-BB89-44BB-8A68-CF89CC7DFC95}" srcOrd="4" destOrd="0" presId="urn:microsoft.com/office/officeart/2005/8/layout/process4"/>
    <dgm:cxn modelId="{BBC2AE7E-653F-4D99-A79B-C6AF9362EDC6}" type="presParOf" srcId="{9E99AFCA-BB89-44BB-8A68-CF89CC7DFC95}" destId="{93F4861D-B7CC-4FC0-864F-E846C334DB9D}" srcOrd="0" destOrd="0" presId="urn:microsoft.com/office/officeart/2005/8/layout/process4"/>
    <dgm:cxn modelId="{15BE4EED-DBA0-4201-B50B-33B5EA1D2565}" type="presParOf" srcId="{E4DD229D-0191-4728-964D-85B116B61C1E}" destId="{2F3DAD2D-5DA3-447C-A5BE-7C84D5C05181}" srcOrd="5" destOrd="0" presId="urn:microsoft.com/office/officeart/2005/8/layout/process4"/>
    <dgm:cxn modelId="{DD11EF83-045E-44BE-B833-8D8143D1BDC7}" type="presParOf" srcId="{E4DD229D-0191-4728-964D-85B116B61C1E}" destId="{F85CA15A-F27C-4F0D-8498-45BBFC50836C}" srcOrd="6" destOrd="0" presId="urn:microsoft.com/office/officeart/2005/8/layout/process4"/>
    <dgm:cxn modelId="{782D4B39-4F7A-4F1B-A45E-8C1E536ABF4F}" type="presParOf" srcId="{F85CA15A-F27C-4F0D-8498-45BBFC50836C}" destId="{2A2425C4-8A72-4EAD-90DD-E00604FECDCB}"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90E3F-3721-4175-B65F-41656835510D}" type="doc">
      <dgm:prSet loTypeId="urn:microsoft.com/office/officeart/2005/8/layout/vList2" loCatId="list" qsTypeId="urn:microsoft.com/office/officeart/2005/8/quickstyle/3d3" qsCatId="3D" csTypeId="urn:microsoft.com/office/officeart/2005/8/colors/accent4_2" csCatId="accent4" phldr="1"/>
      <dgm:spPr/>
      <dgm:t>
        <a:bodyPr/>
        <a:lstStyle/>
        <a:p>
          <a:endParaRPr lang="en-US"/>
        </a:p>
      </dgm:t>
    </dgm:pt>
    <dgm:pt modelId="{D1266F6E-8A04-4A55-8361-1CED5887AC93}">
      <dgm:prSet phldrT="[Text]" custT="1"/>
      <dgm:spPr/>
      <dgm:t>
        <a:bodyPr/>
        <a:lstStyle/>
        <a:p>
          <a:r>
            <a:rPr lang="en-US" sz="2400" dirty="0">
              <a:latin typeface="Times New Roman" panose="02020603050405020304" pitchFamily="18" charset="0"/>
              <a:cs typeface="Times New Roman" panose="02020603050405020304" pitchFamily="18" charset="0"/>
            </a:rPr>
            <a:t>What is Electronic Clinical Quality Measures?</a:t>
          </a:r>
        </a:p>
      </dgm:t>
    </dgm:pt>
    <dgm:pt modelId="{76D2AC03-B3DA-407F-8B57-9EB3055D91BA}" type="parTrans" cxnId="{76D07973-8B4A-4912-9504-32B2BB78E604}">
      <dgm:prSet/>
      <dgm:spPr/>
      <dgm:t>
        <a:bodyPr/>
        <a:lstStyle/>
        <a:p>
          <a:endParaRPr lang="en-US" sz="2400">
            <a:latin typeface="Times New Roman" panose="02020603050405020304" pitchFamily="18" charset="0"/>
            <a:cs typeface="Times New Roman" panose="02020603050405020304" pitchFamily="18" charset="0"/>
          </a:endParaRPr>
        </a:p>
      </dgm:t>
    </dgm:pt>
    <dgm:pt modelId="{C6E42ABB-EFBF-4B94-9E8B-E773C604D1EF}" type="sibTrans" cxnId="{76D07973-8B4A-4912-9504-32B2BB78E604}">
      <dgm:prSet/>
      <dgm:spPr/>
      <dgm:t>
        <a:bodyPr/>
        <a:lstStyle/>
        <a:p>
          <a:endParaRPr lang="en-US" sz="2400">
            <a:latin typeface="Times New Roman" panose="02020603050405020304" pitchFamily="18" charset="0"/>
            <a:cs typeface="Times New Roman" panose="02020603050405020304" pitchFamily="18" charset="0"/>
          </a:endParaRPr>
        </a:p>
      </dgm:t>
    </dgm:pt>
    <dgm:pt modelId="{EA1FE97B-3B87-4700-B708-5C2A63A40A60}">
      <dgm:prSet phldrT="[Text]" custT="1"/>
      <dgm:spPr/>
      <dgm:t>
        <a:bodyPr/>
        <a:lstStyle/>
        <a:p>
          <a:pPr>
            <a:lnSpc>
              <a:spcPct val="100000"/>
            </a:lnSpc>
            <a:spcAft>
              <a:spcPts val="0"/>
            </a:spcAft>
          </a:pPr>
          <a:r>
            <a:rPr lang="en-US" sz="2400" dirty="0">
              <a:latin typeface="Times New Roman" panose="02020603050405020304" pitchFamily="18" charset="0"/>
              <a:cs typeface="Times New Roman" panose="02020603050405020304" pitchFamily="18" charset="0"/>
            </a:rPr>
            <a:t>The measurements specified in a standard electronic format that uses data removed EHRs electronically to measure the quality of health care provided </a:t>
          </a:r>
        </a:p>
      </dgm:t>
    </dgm:pt>
    <dgm:pt modelId="{3D94F80B-C9C0-48F1-8D93-8C7479934514}" type="parTrans" cxnId="{2A29D08A-264E-42C5-8F23-87BEEAC168F6}">
      <dgm:prSet/>
      <dgm:spPr/>
      <dgm:t>
        <a:bodyPr/>
        <a:lstStyle/>
        <a:p>
          <a:endParaRPr lang="en-US" sz="2400">
            <a:latin typeface="Times New Roman" panose="02020603050405020304" pitchFamily="18" charset="0"/>
            <a:cs typeface="Times New Roman" panose="02020603050405020304" pitchFamily="18" charset="0"/>
          </a:endParaRPr>
        </a:p>
      </dgm:t>
    </dgm:pt>
    <dgm:pt modelId="{4708C2CB-CCD7-4AFB-B327-188185D54345}" type="sibTrans" cxnId="{2A29D08A-264E-42C5-8F23-87BEEAC168F6}">
      <dgm:prSet/>
      <dgm:spPr/>
      <dgm:t>
        <a:bodyPr/>
        <a:lstStyle/>
        <a:p>
          <a:endParaRPr lang="en-US" sz="2400">
            <a:latin typeface="Times New Roman" panose="02020603050405020304" pitchFamily="18" charset="0"/>
            <a:cs typeface="Times New Roman" panose="02020603050405020304" pitchFamily="18" charset="0"/>
          </a:endParaRPr>
        </a:p>
      </dgm:t>
    </dgm:pt>
    <dgm:pt modelId="{4ABDD6B3-BF18-4F3F-A031-87575A0F9CE7}">
      <dgm:prSet phldrT="[Text]" custT="1"/>
      <dgm:spPr/>
      <dgm:t>
        <a:bodyPr/>
        <a:lstStyle/>
        <a:p>
          <a:r>
            <a:rPr lang="en-US" sz="2400" dirty="0">
              <a:latin typeface="Times New Roman" panose="02020603050405020304" pitchFamily="18" charset="0"/>
              <a:cs typeface="Times New Roman" panose="02020603050405020304" pitchFamily="18" charset="0"/>
            </a:rPr>
            <a:t>Benefits of using eCQMs</a:t>
          </a:r>
        </a:p>
      </dgm:t>
    </dgm:pt>
    <dgm:pt modelId="{3214C397-0589-4E07-B908-548893294A77}" type="parTrans" cxnId="{5DE3984F-B32D-42FD-A163-06A61DD0F148}">
      <dgm:prSet/>
      <dgm:spPr/>
      <dgm:t>
        <a:bodyPr/>
        <a:lstStyle/>
        <a:p>
          <a:endParaRPr lang="en-US" sz="2400">
            <a:latin typeface="Times New Roman" panose="02020603050405020304" pitchFamily="18" charset="0"/>
            <a:cs typeface="Times New Roman" panose="02020603050405020304" pitchFamily="18" charset="0"/>
          </a:endParaRPr>
        </a:p>
      </dgm:t>
    </dgm:pt>
    <dgm:pt modelId="{4D3B2228-81AC-4660-A683-6E97F0AC87AB}" type="sibTrans" cxnId="{5DE3984F-B32D-42FD-A163-06A61DD0F148}">
      <dgm:prSet/>
      <dgm:spPr/>
      <dgm:t>
        <a:bodyPr/>
        <a:lstStyle/>
        <a:p>
          <a:endParaRPr lang="en-US" sz="2400">
            <a:latin typeface="Times New Roman" panose="02020603050405020304" pitchFamily="18" charset="0"/>
            <a:cs typeface="Times New Roman" panose="02020603050405020304" pitchFamily="18" charset="0"/>
          </a:endParaRPr>
        </a:p>
      </dgm:t>
    </dgm:pt>
    <dgm:pt modelId="{E230C78A-AFE4-4FD0-B6D9-E62850D96205}">
      <dgm:prSet phldrT="[Text]" custT="1"/>
      <dgm:spPr/>
      <dgm:t>
        <a:bodyPr/>
        <a:lstStyle/>
        <a:p>
          <a:r>
            <a:rPr lang="en-US" sz="2400" dirty="0">
              <a:latin typeface="Times New Roman" panose="02020603050405020304" pitchFamily="18" charset="0"/>
              <a:cs typeface="Times New Roman" panose="02020603050405020304" pitchFamily="18" charset="0"/>
            </a:rPr>
            <a:t>Assessing the outcome of treatment </a:t>
          </a:r>
        </a:p>
      </dgm:t>
    </dgm:pt>
    <dgm:pt modelId="{AB94052A-DB7C-46E0-9E99-D2C9DDF06E01}" type="parTrans" cxnId="{699D2564-2569-45B0-B807-24C7D475DEF2}">
      <dgm:prSet/>
      <dgm:spPr/>
      <dgm:t>
        <a:bodyPr/>
        <a:lstStyle/>
        <a:p>
          <a:endParaRPr lang="en-US" sz="2400">
            <a:latin typeface="Times New Roman" panose="02020603050405020304" pitchFamily="18" charset="0"/>
            <a:cs typeface="Times New Roman" panose="02020603050405020304" pitchFamily="18" charset="0"/>
          </a:endParaRPr>
        </a:p>
      </dgm:t>
    </dgm:pt>
    <dgm:pt modelId="{8387590C-64D8-4BB5-8530-45A90478B699}" type="sibTrans" cxnId="{699D2564-2569-45B0-B807-24C7D475DEF2}">
      <dgm:prSet/>
      <dgm:spPr/>
      <dgm:t>
        <a:bodyPr/>
        <a:lstStyle/>
        <a:p>
          <a:endParaRPr lang="en-US" sz="2400">
            <a:latin typeface="Times New Roman" panose="02020603050405020304" pitchFamily="18" charset="0"/>
            <a:cs typeface="Times New Roman" panose="02020603050405020304" pitchFamily="18" charset="0"/>
          </a:endParaRPr>
        </a:p>
      </dgm:t>
    </dgm:pt>
    <dgm:pt modelId="{1B27BE45-6CE0-438B-BF23-4A60D63A39BA}">
      <dgm:prSet phldrT="[Text]" custT="1"/>
      <dgm:spPr/>
      <dgm:t>
        <a:bodyPr/>
        <a:lstStyle/>
        <a:p>
          <a:r>
            <a:rPr lang="en-US" sz="2400" dirty="0">
              <a:latin typeface="Times New Roman" panose="02020603050405020304" pitchFamily="18" charset="0"/>
              <a:cs typeface="Times New Roman" panose="02020603050405020304" pitchFamily="18" charset="0"/>
            </a:rPr>
            <a:t>CMS uses eCQMs to measure the following</a:t>
          </a:r>
        </a:p>
      </dgm:t>
    </dgm:pt>
    <dgm:pt modelId="{B93D8399-EFB0-421E-B180-8B8F6235A9F2}" type="parTrans" cxnId="{AAFFE652-8D58-4A29-A9C5-84301582CE28}">
      <dgm:prSet/>
      <dgm:spPr/>
      <dgm:t>
        <a:bodyPr/>
        <a:lstStyle/>
        <a:p>
          <a:endParaRPr lang="en-US" sz="2400">
            <a:latin typeface="Times New Roman" panose="02020603050405020304" pitchFamily="18" charset="0"/>
            <a:cs typeface="Times New Roman" panose="02020603050405020304" pitchFamily="18" charset="0"/>
          </a:endParaRPr>
        </a:p>
      </dgm:t>
    </dgm:pt>
    <dgm:pt modelId="{665671BB-E7E9-4D8E-BD29-0AF99A509FEC}" type="sibTrans" cxnId="{AAFFE652-8D58-4A29-A9C5-84301582CE28}">
      <dgm:prSet/>
      <dgm:spPr/>
      <dgm:t>
        <a:bodyPr/>
        <a:lstStyle/>
        <a:p>
          <a:endParaRPr lang="en-US" sz="2400">
            <a:latin typeface="Times New Roman" panose="02020603050405020304" pitchFamily="18" charset="0"/>
            <a:cs typeface="Times New Roman" panose="02020603050405020304" pitchFamily="18" charset="0"/>
          </a:endParaRPr>
        </a:p>
      </dgm:t>
    </dgm:pt>
    <dgm:pt modelId="{2D691521-D4B4-4550-B223-C1B1961911B5}">
      <dgm:prSet phldrT="[Text]" custT="1"/>
      <dgm:spPr/>
      <dgm:t>
        <a:bodyPr/>
        <a:lstStyle/>
        <a:p>
          <a:r>
            <a:rPr lang="en-US" sz="2400" dirty="0">
              <a:latin typeface="Times New Roman" panose="02020603050405020304" pitchFamily="18" charset="0"/>
              <a:cs typeface="Times New Roman" panose="02020603050405020304" pitchFamily="18" charset="0"/>
            </a:rPr>
            <a:t>Patient safety</a:t>
          </a:r>
        </a:p>
      </dgm:t>
    </dgm:pt>
    <dgm:pt modelId="{301D9BED-4C9B-46C0-869B-C80170D793CF}" type="parTrans" cxnId="{3564708C-223C-4AD6-A732-72FB73CDAEBB}">
      <dgm:prSet/>
      <dgm:spPr/>
      <dgm:t>
        <a:bodyPr/>
        <a:lstStyle/>
        <a:p>
          <a:endParaRPr lang="en-US" sz="2400">
            <a:latin typeface="Times New Roman" panose="02020603050405020304" pitchFamily="18" charset="0"/>
            <a:cs typeface="Times New Roman" panose="02020603050405020304" pitchFamily="18" charset="0"/>
          </a:endParaRPr>
        </a:p>
      </dgm:t>
    </dgm:pt>
    <dgm:pt modelId="{7D70483E-21AB-4C3E-BDE1-A5C6613F2F88}" type="sibTrans" cxnId="{3564708C-223C-4AD6-A732-72FB73CDAEBB}">
      <dgm:prSet/>
      <dgm:spPr/>
      <dgm:t>
        <a:bodyPr/>
        <a:lstStyle/>
        <a:p>
          <a:endParaRPr lang="en-US" sz="2400">
            <a:latin typeface="Times New Roman" panose="02020603050405020304" pitchFamily="18" charset="0"/>
            <a:cs typeface="Times New Roman" panose="02020603050405020304" pitchFamily="18" charset="0"/>
          </a:endParaRPr>
        </a:p>
      </dgm:t>
    </dgm:pt>
    <dgm:pt modelId="{91D6247D-00F3-4B54-979F-A63088DFD748}">
      <dgm:prSet phldrT="[Text]" custT="1"/>
      <dgm:spPr/>
      <dgm:t>
        <a:bodyPr/>
        <a:lstStyle/>
        <a:p>
          <a:r>
            <a:rPr lang="en-US" sz="2400" dirty="0">
              <a:latin typeface="Times New Roman" panose="02020603050405020304" pitchFamily="18" charset="0"/>
              <a:cs typeface="Times New Roman" panose="02020603050405020304" pitchFamily="18" charset="0"/>
            </a:rPr>
            <a:t>Care coordination </a:t>
          </a:r>
        </a:p>
      </dgm:t>
    </dgm:pt>
    <dgm:pt modelId="{C8B83520-615B-492B-BCB5-A8BF1843314E}" type="parTrans" cxnId="{0CD0BA19-1E54-405E-B9E9-2D71803A3E57}">
      <dgm:prSet/>
      <dgm:spPr/>
      <dgm:t>
        <a:bodyPr/>
        <a:lstStyle/>
        <a:p>
          <a:endParaRPr lang="en-US" sz="2400">
            <a:latin typeface="Times New Roman" panose="02020603050405020304" pitchFamily="18" charset="0"/>
            <a:cs typeface="Times New Roman" panose="02020603050405020304" pitchFamily="18" charset="0"/>
          </a:endParaRPr>
        </a:p>
      </dgm:t>
    </dgm:pt>
    <dgm:pt modelId="{42E41CB9-3A3F-47D2-B789-6A4AF26196D2}" type="sibTrans" cxnId="{0CD0BA19-1E54-405E-B9E9-2D71803A3E57}">
      <dgm:prSet/>
      <dgm:spPr/>
      <dgm:t>
        <a:bodyPr/>
        <a:lstStyle/>
        <a:p>
          <a:endParaRPr lang="en-US" sz="2400">
            <a:latin typeface="Times New Roman" panose="02020603050405020304" pitchFamily="18" charset="0"/>
            <a:cs typeface="Times New Roman" panose="02020603050405020304" pitchFamily="18" charset="0"/>
          </a:endParaRPr>
        </a:p>
      </dgm:t>
    </dgm:pt>
    <dgm:pt modelId="{06B2F10D-6381-429E-8BB1-9CEBFBF94BC4}">
      <dgm:prSet phldrT="[Text]" custT="1"/>
      <dgm:spPr/>
      <dgm:t>
        <a:bodyPr/>
        <a:lstStyle/>
        <a:p>
          <a:r>
            <a:rPr lang="en-US" sz="2400" dirty="0">
              <a:latin typeface="Times New Roman" panose="02020603050405020304" pitchFamily="18" charset="0"/>
              <a:cs typeface="Times New Roman" panose="02020603050405020304" pitchFamily="18" charset="0"/>
            </a:rPr>
            <a:t>Efficient use of healthcare resources</a:t>
          </a:r>
        </a:p>
      </dgm:t>
    </dgm:pt>
    <dgm:pt modelId="{39A34D2F-DC88-47EB-BA5E-0869D89D1D9B}" type="parTrans" cxnId="{3A2679E0-921C-48D5-A301-933E2E092E18}">
      <dgm:prSet/>
      <dgm:spPr/>
      <dgm:t>
        <a:bodyPr/>
        <a:lstStyle/>
        <a:p>
          <a:endParaRPr lang="en-US" sz="2400">
            <a:latin typeface="Times New Roman" panose="02020603050405020304" pitchFamily="18" charset="0"/>
            <a:cs typeface="Times New Roman" panose="02020603050405020304" pitchFamily="18" charset="0"/>
          </a:endParaRPr>
        </a:p>
      </dgm:t>
    </dgm:pt>
    <dgm:pt modelId="{1084A4FB-B07D-48B8-8319-63C459A479CA}" type="sibTrans" cxnId="{3A2679E0-921C-48D5-A301-933E2E092E18}">
      <dgm:prSet/>
      <dgm:spPr/>
      <dgm:t>
        <a:bodyPr/>
        <a:lstStyle/>
        <a:p>
          <a:endParaRPr lang="en-US" sz="2400">
            <a:latin typeface="Times New Roman" panose="02020603050405020304" pitchFamily="18" charset="0"/>
            <a:cs typeface="Times New Roman" panose="02020603050405020304" pitchFamily="18" charset="0"/>
          </a:endParaRPr>
        </a:p>
      </dgm:t>
    </dgm:pt>
    <dgm:pt modelId="{4C7DCBC3-733D-4D10-884B-6D2850AD71DC}">
      <dgm:prSet phldrT="[Text]" custT="1"/>
      <dgm:spPr/>
      <dgm:t>
        <a:bodyPr/>
        <a:lstStyle/>
        <a:p>
          <a:r>
            <a:rPr lang="en-US" sz="2400" dirty="0">
              <a:latin typeface="Times New Roman" panose="02020603050405020304" pitchFamily="18" charset="0"/>
              <a:cs typeface="Times New Roman" panose="02020603050405020304" pitchFamily="18" charset="0"/>
            </a:rPr>
            <a:t>Patient and family engagement</a:t>
          </a:r>
        </a:p>
      </dgm:t>
    </dgm:pt>
    <dgm:pt modelId="{AD6A8F26-8736-4CB3-B63A-5E274642C46D}" type="parTrans" cxnId="{91A5BCA1-2EFD-4239-9167-1CB1C7FA55ED}">
      <dgm:prSet/>
      <dgm:spPr/>
      <dgm:t>
        <a:bodyPr/>
        <a:lstStyle/>
        <a:p>
          <a:endParaRPr lang="en-US" sz="2400">
            <a:latin typeface="Times New Roman" panose="02020603050405020304" pitchFamily="18" charset="0"/>
            <a:cs typeface="Times New Roman" panose="02020603050405020304" pitchFamily="18" charset="0"/>
          </a:endParaRPr>
        </a:p>
      </dgm:t>
    </dgm:pt>
    <dgm:pt modelId="{CA5C8959-6CEC-41F3-8876-AA27FB0873E9}" type="sibTrans" cxnId="{91A5BCA1-2EFD-4239-9167-1CB1C7FA55ED}">
      <dgm:prSet/>
      <dgm:spPr/>
      <dgm:t>
        <a:bodyPr/>
        <a:lstStyle/>
        <a:p>
          <a:endParaRPr lang="en-US" sz="2400">
            <a:latin typeface="Times New Roman" panose="02020603050405020304" pitchFamily="18" charset="0"/>
            <a:cs typeface="Times New Roman" panose="02020603050405020304" pitchFamily="18" charset="0"/>
          </a:endParaRPr>
        </a:p>
      </dgm:t>
    </dgm:pt>
    <dgm:pt modelId="{6110B5F3-23D6-4B50-8886-A02D7DE66DF1}">
      <dgm:prSet phldrT="[Text]" custT="1"/>
      <dgm:spPr/>
      <dgm:t>
        <a:bodyPr/>
        <a:lstStyle/>
        <a:p>
          <a:r>
            <a:rPr lang="en-US" sz="2400" dirty="0">
              <a:latin typeface="Times New Roman" panose="02020603050405020304" pitchFamily="18" charset="0"/>
              <a:cs typeface="Times New Roman" panose="02020603050405020304" pitchFamily="18" charset="0"/>
            </a:rPr>
            <a:t>Electronic standard used to eliminate manual abstraction </a:t>
          </a:r>
        </a:p>
      </dgm:t>
    </dgm:pt>
    <dgm:pt modelId="{CF1EFFE0-B060-4350-8277-307BDA74F265}" type="parTrans" cxnId="{A2F6042D-E799-4EC5-8475-130D998389AD}">
      <dgm:prSet/>
      <dgm:spPr/>
      <dgm:t>
        <a:bodyPr/>
        <a:lstStyle/>
        <a:p>
          <a:endParaRPr lang="en-US" sz="2400">
            <a:latin typeface="Times New Roman" panose="02020603050405020304" pitchFamily="18" charset="0"/>
            <a:cs typeface="Times New Roman" panose="02020603050405020304" pitchFamily="18" charset="0"/>
          </a:endParaRPr>
        </a:p>
      </dgm:t>
    </dgm:pt>
    <dgm:pt modelId="{3FAB7DA9-8C9E-4F00-BC71-9C9879F04DA0}" type="sibTrans" cxnId="{A2F6042D-E799-4EC5-8475-130D998389AD}">
      <dgm:prSet/>
      <dgm:spPr/>
      <dgm:t>
        <a:bodyPr/>
        <a:lstStyle/>
        <a:p>
          <a:endParaRPr lang="en-US" sz="2400">
            <a:latin typeface="Times New Roman" panose="02020603050405020304" pitchFamily="18" charset="0"/>
            <a:cs typeface="Times New Roman" panose="02020603050405020304" pitchFamily="18" charset="0"/>
          </a:endParaRPr>
        </a:p>
      </dgm:t>
    </dgm:pt>
    <dgm:pt modelId="{0AD8CC23-7235-461E-AAFB-C55BAF426429}">
      <dgm:prSet phldrT="[Text]" custT="1"/>
      <dgm:spPr/>
      <dgm:t>
        <a:bodyPr/>
        <a:lstStyle/>
        <a:p>
          <a:r>
            <a:rPr lang="en-US" sz="2400" dirty="0">
              <a:latin typeface="Times New Roman" panose="02020603050405020304" pitchFamily="18" charset="0"/>
              <a:cs typeface="Times New Roman" panose="02020603050405020304" pitchFamily="18" charset="0"/>
            </a:rPr>
            <a:t>Access to real time data</a:t>
          </a:r>
        </a:p>
      </dgm:t>
    </dgm:pt>
    <dgm:pt modelId="{E96A911F-9C8F-4494-9391-E5F14DD9F51B}" type="parTrans" cxnId="{F25CB18D-7FCD-458A-B219-BE4964D18272}">
      <dgm:prSet/>
      <dgm:spPr/>
      <dgm:t>
        <a:bodyPr/>
        <a:lstStyle/>
        <a:p>
          <a:endParaRPr lang="en-US" sz="2400">
            <a:latin typeface="Times New Roman" panose="02020603050405020304" pitchFamily="18" charset="0"/>
            <a:cs typeface="Times New Roman" panose="02020603050405020304" pitchFamily="18" charset="0"/>
          </a:endParaRPr>
        </a:p>
      </dgm:t>
    </dgm:pt>
    <dgm:pt modelId="{F0901BA3-000A-418B-B90E-74A3BB7BFF00}" type="sibTrans" cxnId="{F25CB18D-7FCD-458A-B219-BE4964D18272}">
      <dgm:prSet/>
      <dgm:spPr/>
      <dgm:t>
        <a:bodyPr/>
        <a:lstStyle/>
        <a:p>
          <a:endParaRPr lang="en-US" sz="2400">
            <a:latin typeface="Times New Roman" panose="02020603050405020304" pitchFamily="18" charset="0"/>
            <a:cs typeface="Times New Roman" panose="02020603050405020304" pitchFamily="18" charset="0"/>
          </a:endParaRPr>
        </a:p>
      </dgm:t>
    </dgm:pt>
    <dgm:pt modelId="{FE0468DA-D8D6-423A-AA35-8BB15FBC1333}" type="pres">
      <dgm:prSet presAssocID="{85090E3F-3721-4175-B65F-41656835510D}" presName="linear" presStyleCnt="0">
        <dgm:presLayoutVars>
          <dgm:animLvl val="lvl"/>
          <dgm:resizeHandles val="exact"/>
        </dgm:presLayoutVars>
      </dgm:prSet>
      <dgm:spPr/>
    </dgm:pt>
    <dgm:pt modelId="{78E69415-F8F9-4CDB-A3FF-F7D56BFDA221}" type="pres">
      <dgm:prSet presAssocID="{D1266F6E-8A04-4A55-8361-1CED5887AC93}" presName="parentText" presStyleLbl="node1" presStyleIdx="0" presStyleCnt="3">
        <dgm:presLayoutVars>
          <dgm:chMax val="0"/>
          <dgm:bulletEnabled val="1"/>
        </dgm:presLayoutVars>
      </dgm:prSet>
      <dgm:spPr/>
    </dgm:pt>
    <dgm:pt modelId="{392553A7-DCD4-49E2-A911-D0BFEE6F6C42}" type="pres">
      <dgm:prSet presAssocID="{D1266F6E-8A04-4A55-8361-1CED5887AC93}" presName="childText" presStyleLbl="revTx" presStyleIdx="0" presStyleCnt="3">
        <dgm:presLayoutVars>
          <dgm:bulletEnabled val="1"/>
        </dgm:presLayoutVars>
      </dgm:prSet>
      <dgm:spPr/>
    </dgm:pt>
    <dgm:pt modelId="{4CE0BFB1-0DFB-4FD2-AEC3-A09E1BA15FDE}" type="pres">
      <dgm:prSet presAssocID="{1B27BE45-6CE0-438B-BF23-4A60D63A39BA}" presName="parentText" presStyleLbl="node1" presStyleIdx="1" presStyleCnt="3">
        <dgm:presLayoutVars>
          <dgm:chMax val="0"/>
          <dgm:bulletEnabled val="1"/>
        </dgm:presLayoutVars>
      </dgm:prSet>
      <dgm:spPr/>
    </dgm:pt>
    <dgm:pt modelId="{B44C093D-75C1-46D8-B894-1559C938A5E9}" type="pres">
      <dgm:prSet presAssocID="{1B27BE45-6CE0-438B-BF23-4A60D63A39BA}" presName="childText" presStyleLbl="revTx" presStyleIdx="1" presStyleCnt="3">
        <dgm:presLayoutVars>
          <dgm:bulletEnabled val="1"/>
        </dgm:presLayoutVars>
      </dgm:prSet>
      <dgm:spPr/>
    </dgm:pt>
    <dgm:pt modelId="{DB6EAF21-DE5B-4ED1-86CE-D154471DCA86}" type="pres">
      <dgm:prSet presAssocID="{4ABDD6B3-BF18-4F3F-A031-87575A0F9CE7}" presName="parentText" presStyleLbl="node1" presStyleIdx="2" presStyleCnt="3">
        <dgm:presLayoutVars>
          <dgm:chMax val="0"/>
          <dgm:bulletEnabled val="1"/>
        </dgm:presLayoutVars>
      </dgm:prSet>
      <dgm:spPr/>
    </dgm:pt>
    <dgm:pt modelId="{E786A38B-1E20-48D5-9BF1-8F790A5511C5}" type="pres">
      <dgm:prSet presAssocID="{4ABDD6B3-BF18-4F3F-A031-87575A0F9CE7}" presName="childText" presStyleLbl="revTx" presStyleIdx="2" presStyleCnt="3">
        <dgm:presLayoutVars>
          <dgm:bulletEnabled val="1"/>
        </dgm:presLayoutVars>
      </dgm:prSet>
      <dgm:spPr/>
    </dgm:pt>
  </dgm:ptLst>
  <dgm:cxnLst>
    <dgm:cxn modelId="{A95AB712-D774-41A3-AA5E-D4C00EC14B1A}" type="presOf" srcId="{06B2F10D-6381-429E-8BB1-9CEBFBF94BC4}" destId="{B44C093D-75C1-46D8-B894-1559C938A5E9}" srcOrd="0" destOrd="2" presId="urn:microsoft.com/office/officeart/2005/8/layout/vList2"/>
    <dgm:cxn modelId="{DA1E6115-9E2F-4FCF-959B-DF569933FD87}" type="presOf" srcId="{6110B5F3-23D6-4B50-8886-A02D7DE66DF1}" destId="{E786A38B-1E20-48D5-9BF1-8F790A5511C5}" srcOrd="0" destOrd="1" presId="urn:microsoft.com/office/officeart/2005/8/layout/vList2"/>
    <dgm:cxn modelId="{0CD0BA19-1E54-405E-B9E9-2D71803A3E57}" srcId="{1B27BE45-6CE0-438B-BF23-4A60D63A39BA}" destId="{91D6247D-00F3-4B54-979F-A63088DFD748}" srcOrd="1" destOrd="0" parTransId="{C8B83520-615B-492B-BCB5-A8BF1843314E}" sibTransId="{42E41CB9-3A3F-47D2-B789-6A4AF26196D2}"/>
    <dgm:cxn modelId="{57824E20-4BBE-481D-A70B-F6E1F9D3A0C9}" type="presOf" srcId="{EA1FE97B-3B87-4700-B708-5C2A63A40A60}" destId="{392553A7-DCD4-49E2-A911-D0BFEE6F6C42}" srcOrd="0" destOrd="0" presId="urn:microsoft.com/office/officeart/2005/8/layout/vList2"/>
    <dgm:cxn modelId="{A2F6042D-E799-4EC5-8475-130D998389AD}" srcId="{4ABDD6B3-BF18-4F3F-A031-87575A0F9CE7}" destId="{6110B5F3-23D6-4B50-8886-A02D7DE66DF1}" srcOrd="1" destOrd="0" parTransId="{CF1EFFE0-B060-4350-8277-307BDA74F265}" sibTransId="{3FAB7DA9-8C9E-4F00-BC71-9C9879F04DA0}"/>
    <dgm:cxn modelId="{1B781834-F924-40E4-A903-0172EB268B8B}" type="presOf" srcId="{2D691521-D4B4-4550-B223-C1B1961911B5}" destId="{B44C093D-75C1-46D8-B894-1559C938A5E9}" srcOrd="0" destOrd="0" presId="urn:microsoft.com/office/officeart/2005/8/layout/vList2"/>
    <dgm:cxn modelId="{4A29A740-AE8B-45D2-831B-321732623A52}" type="presOf" srcId="{0AD8CC23-7235-461E-AAFB-C55BAF426429}" destId="{E786A38B-1E20-48D5-9BF1-8F790A5511C5}" srcOrd="0" destOrd="2" presId="urn:microsoft.com/office/officeart/2005/8/layout/vList2"/>
    <dgm:cxn modelId="{699D2564-2569-45B0-B807-24C7D475DEF2}" srcId="{4ABDD6B3-BF18-4F3F-A031-87575A0F9CE7}" destId="{E230C78A-AFE4-4FD0-B6D9-E62850D96205}" srcOrd="0" destOrd="0" parTransId="{AB94052A-DB7C-46E0-9E99-D2C9DDF06E01}" sibTransId="{8387590C-64D8-4BB5-8530-45A90478B699}"/>
    <dgm:cxn modelId="{E517D74A-AB29-43D9-A4C5-183044566625}" type="presOf" srcId="{4C7DCBC3-733D-4D10-884B-6D2850AD71DC}" destId="{B44C093D-75C1-46D8-B894-1559C938A5E9}" srcOrd="0" destOrd="3" presId="urn:microsoft.com/office/officeart/2005/8/layout/vList2"/>
    <dgm:cxn modelId="{5FA0BE6C-657E-4E4D-A030-8C3286E613AC}" type="presOf" srcId="{85090E3F-3721-4175-B65F-41656835510D}" destId="{FE0468DA-D8D6-423A-AA35-8BB15FBC1333}" srcOrd="0" destOrd="0" presId="urn:microsoft.com/office/officeart/2005/8/layout/vList2"/>
    <dgm:cxn modelId="{5DE3984F-B32D-42FD-A163-06A61DD0F148}" srcId="{85090E3F-3721-4175-B65F-41656835510D}" destId="{4ABDD6B3-BF18-4F3F-A031-87575A0F9CE7}" srcOrd="2" destOrd="0" parTransId="{3214C397-0589-4E07-B908-548893294A77}" sibTransId="{4D3B2228-81AC-4660-A683-6E97F0AC87AB}"/>
    <dgm:cxn modelId="{AAFFE652-8D58-4A29-A9C5-84301582CE28}" srcId="{85090E3F-3721-4175-B65F-41656835510D}" destId="{1B27BE45-6CE0-438B-BF23-4A60D63A39BA}" srcOrd="1" destOrd="0" parTransId="{B93D8399-EFB0-421E-B180-8B8F6235A9F2}" sibTransId="{665671BB-E7E9-4D8E-BD29-0AF99A509FEC}"/>
    <dgm:cxn modelId="{76D07973-8B4A-4912-9504-32B2BB78E604}" srcId="{85090E3F-3721-4175-B65F-41656835510D}" destId="{D1266F6E-8A04-4A55-8361-1CED5887AC93}" srcOrd="0" destOrd="0" parTransId="{76D2AC03-B3DA-407F-8B57-9EB3055D91BA}" sibTransId="{C6E42ABB-EFBF-4B94-9E8B-E773C604D1EF}"/>
    <dgm:cxn modelId="{C7D18458-2DD2-47CD-8EB4-AC0836272DED}" type="presOf" srcId="{E230C78A-AFE4-4FD0-B6D9-E62850D96205}" destId="{E786A38B-1E20-48D5-9BF1-8F790A5511C5}" srcOrd="0" destOrd="0" presId="urn:microsoft.com/office/officeart/2005/8/layout/vList2"/>
    <dgm:cxn modelId="{41123359-D3A6-4811-8AD0-E73AA7F84D40}" type="presOf" srcId="{91D6247D-00F3-4B54-979F-A63088DFD748}" destId="{B44C093D-75C1-46D8-B894-1559C938A5E9}" srcOrd="0" destOrd="1" presId="urn:microsoft.com/office/officeart/2005/8/layout/vList2"/>
    <dgm:cxn modelId="{2A29D08A-264E-42C5-8F23-87BEEAC168F6}" srcId="{D1266F6E-8A04-4A55-8361-1CED5887AC93}" destId="{EA1FE97B-3B87-4700-B708-5C2A63A40A60}" srcOrd="0" destOrd="0" parTransId="{3D94F80B-C9C0-48F1-8D93-8C7479934514}" sibTransId="{4708C2CB-CCD7-4AFB-B327-188185D54345}"/>
    <dgm:cxn modelId="{3564708C-223C-4AD6-A732-72FB73CDAEBB}" srcId="{1B27BE45-6CE0-438B-BF23-4A60D63A39BA}" destId="{2D691521-D4B4-4550-B223-C1B1961911B5}" srcOrd="0" destOrd="0" parTransId="{301D9BED-4C9B-46C0-869B-C80170D793CF}" sibTransId="{7D70483E-21AB-4C3E-BDE1-A5C6613F2F88}"/>
    <dgm:cxn modelId="{F25CB18D-7FCD-458A-B219-BE4964D18272}" srcId="{4ABDD6B3-BF18-4F3F-A031-87575A0F9CE7}" destId="{0AD8CC23-7235-461E-AAFB-C55BAF426429}" srcOrd="2" destOrd="0" parTransId="{E96A911F-9C8F-4494-9391-E5F14DD9F51B}" sibTransId="{F0901BA3-000A-418B-B90E-74A3BB7BFF00}"/>
    <dgm:cxn modelId="{D3D57190-5D86-477F-9D9D-215222004679}" type="presOf" srcId="{1B27BE45-6CE0-438B-BF23-4A60D63A39BA}" destId="{4CE0BFB1-0DFB-4FD2-AEC3-A09E1BA15FDE}" srcOrd="0" destOrd="0" presId="urn:microsoft.com/office/officeart/2005/8/layout/vList2"/>
    <dgm:cxn modelId="{C83E759B-C2FE-468C-A2F6-A0B726A3EC18}" type="presOf" srcId="{D1266F6E-8A04-4A55-8361-1CED5887AC93}" destId="{78E69415-F8F9-4CDB-A3FF-F7D56BFDA221}" srcOrd="0" destOrd="0" presId="urn:microsoft.com/office/officeart/2005/8/layout/vList2"/>
    <dgm:cxn modelId="{91A5BCA1-2EFD-4239-9167-1CB1C7FA55ED}" srcId="{1B27BE45-6CE0-438B-BF23-4A60D63A39BA}" destId="{4C7DCBC3-733D-4D10-884B-6D2850AD71DC}" srcOrd="3" destOrd="0" parTransId="{AD6A8F26-8736-4CB3-B63A-5E274642C46D}" sibTransId="{CA5C8959-6CEC-41F3-8876-AA27FB0873E9}"/>
    <dgm:cxn modelId="{3A2679E0-921C-48D5-A301-933E2E092E18}" srcId="{1B27BE45-6CE0-438B-BF23-4A60D63A39BA}" destId="{06B2F10D-6381-429E-8BB1-9CEBFBF94BC4}" srcOrd="2" destOrd="0" parTransId="{39A34D2F-DC88-47EB-BA5E-0869D89D1D9B}" sibTransId="{1084A4FB-B07D-48B8-8319-63C459A479CA}"/>
    <dgm:cxn modelId="{7B608CE9-3BEF-4701-9154-5800AE90CB77}" type="presOf" srcId="{4ABDD6B3-BF18-4F3F-A031-87575A0F9CE7}" destId="{DB6EAF21-DE5B-4ED1-86CE-D154471DCA86}" srcOrd="0" destOrd="0" presId="urn:microsoft.com/office/officeart/2005/8/layout/vList2"/>
    <dgm:cxn modelId="{DD60EBC1-D36C-43A3-B5C3-BEA3AA68DFE2}" type="presParOf" srcId="{FE0468DA-D8D6-423A-AA35-8BB15FBC1333}" destId="{78E69415-F8F9-4CDB-A3FF-F7D56BFDA221}" srcOrd="0" destOrd="0" presId="urn:microsoft.com/office/officeart/2005/8/layout/vList2"/>
    <dgm:cxn modelId="{75C46668-CBCA-45B9-9206-7B98EB18D430}" type="presParOf" srcId="{FE0468DA-D8D6-423A-AA35-8BB15FBC1333}" destId="{392553A7-DCD4-49E2-A911-D0BFEE6F6C42}" srcOrd="1" destOrd="0" presId="urn:microsoft.com/office/officeart/2005/8/layout/vList2"/>
    <dgm:cxn modelId="{DB2993E7-C42B-4362-A0DB-413CAFA5B7BD}" type="presParOf" srcId="{FE0468DA-D8D6-423A-AA35-8BB15FBC1333}" destId="{4CE0BFB1-0DFB-4FD2-AEC3-A09E1BA15FDE}" srcOrd="2" destOrd="0" presId="urn:microsoft.com/office/officeart/2005/8/layout/vList2"/>
    <dgm:cxn modelId="{B6807E12-AB62-4CC3-9C1A-B61D3B28DB81}" type="presParOf" srcId="{FE0468DA-D8D6-423A-AA35-8BB15FBC1333}" destId="{B44C093D-75C1-46D8-B894-1559C938A5E9}" srcOrd="3" destOrd="0" presId="urn:microsoft.com/office/officeart/2005/8/layout/vList2"/>
    <dgm:cxn modelId="{46B69056-353F-4B72-99C3-05D9DD1FD163}" type="presParOf" srcId="{FE0468DA-D8D6-423A-AA35-8BB15FBC1333}" destId="{DB6EAF21-DE5B-4ED1-86CE-D154471DCA86}" srcOrd="4" destOrd="0" presId="urn:microsoft.com/office/officeart/2005/8/layout/vList2"/>
    <dgm:cxn modelId="{79353299-7A52-448E-AD00-4FEF404B2E31}" type="presParOf" srcId="{FE0468DA-D8D6-423A-AA35-8BB15FBC1333}" destId="{E786A38B-1E20-48D5-9BF1-8F790A5511C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1EBDB-232E-41CB-88CD-5F9254B0A6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55B47-CE14-4ED8-A6A5-93D585C23751}">
      <dgm:prSet custT="1"/>
      <dgm:spPr>
        <a:solidFill>
          <a:srgbClr val="2C9942"/>
        </a:solidFill>
        <a:effectLst>
          <a:outerShdw blurRad="50800" dist="38100" dir="13500000" algn="br" rotWithShape="0">
            <a:prstClr val="black">
              <a:alpha val="40000"/>
            </a:prstClr>
          </a:outerShdw>
        </a:effectLst>
      </dgm:spPr>
      <dgm:t>
        <a:bodyPr/>
        <a:lstStyle/>
        <a:p>
          <a:r>
            <a:rPr lang="en-US" sz="2400" dirty="0">
              <a:latin typeface="Times New Roman" panose="02020603050405020304" pitchFamily="18" charset="0"/>
              <a:cs typeface="Times New Roman" panose="02020603050405020304" pitchFamily="18" charset="0"/>
            </a:rPr>
            <a:t>The Medicare and Medicaid EHR program was established in 2011 by CMS.</a:t>
          </a:r>
        </a:p>
      </dgm:t>
    </dgm:pt>
    <dgm:pt modelId="{F539DE99-7DBA-4A33-89CA-2C62C80C5E26}" type="parTrans" cxnId="{73911304-55A1-42D1-88C2-F4FD65FC39D9}">
      <dgm:prSet/>
      <dgm:spPr/>
      <dgm:t>
        <a:bodyPr/>
        <a:lstStyle/>
        <a:p>
          <a:endParaRPr lang="en-US" sz="2400">
            <a:latin typeface="Times New Roman" panose="02020603050405020304" pitchFamily="18" charset="0"/>
            <a:cs typeface="Times New Roman" panose="02020603050405020304" pitchFamily="18" charset="0"/>
          </a:endParaRPr>
        </a:p>
      </dgm:t>
    </dgm:pt>
    <dgm:pt modelId="{9AC042DB-2635-4102-8F5B-77B14E60B628}" type="sibTrans" cxnId="{73911304-55A1-42D1-88C2-F4FD65FC39D9}">
      <dgm:prSet/>
      <dgm:spPr/>
      <dgm:t>
        <a:bodyPr/>
        <a:lstStyle/>
        <a:p>
          <a:endParaRPr lang="en-US" sz="2400">
            <a:latin typeface="Times New Roman" panose="02020603050405020304" pitchFamily="18" charset="0"/>
            <a:cs typeface="Times New Roman" panose="02020603050405020304" pitchFamily="18" charset="0"/>
          </a:endParaRPr>
        </a:p>
      </dgm:t>
    </dgm:pt>
    <dgm:pt modelId="{A7CFE7B6-FAAD-4D52-8FB5-49519726A317}">
      <dgm:prSet custT="1"/>
      <dgm:spPr/>
      <dgm:t>
        <a:bodyPr/>
        <a:lstStyle/>
        <a:p>
          <a:r>
            <a:rPr lang="en-US" sz="2400" dirty="0">
              <a:latin typeface="Times New Roman" panose="02020603050405020304" pitchFamily="18" charset="0"/>
              <a:cs typeface="Times New Roman" panose="02020603050405020304" pitchFamily="18" charset="0"/>
            </a:rPr>
            <a:t>Now known as the Medicare Promoting Interoperability Program </a:t>
          </a:r>
        </a:p>
      </dgm:t>
    </dgm:pt>
    <dgm:pt modelId="{1AB89D03-902E-49B1-AC2A-10AE4F8B3A13}" type="parTrans" cxnId="{2C1AD5F9-D929-4B3E-AD7B-07D21E7006BF}">
      <dgm:prSet/>
      <dgm:spPr/>
      <dgm:t>
        <a:bodyPr/>
        <a:lstStyle/>
        <a:p>
          <a:endParaRPr lang="en-US" sz="2400">
            <a:latin typeface="Times New Roman" panose="02020603050405020304" pitchFamily="18" charset="0"/>
            <a:cs typeface="Times New Roman" panose="02020603050405020304" pitchFamily="18" charset="0"/>
          </a:endParaRPr>
        </a:p>
      </dgm:t>
    </dgm:pt>
    <dgm:pt modelId="{582E9C16-3CFB-44F1-B8CF-E92E0BCE1EA9}" type="sibTrans" cxnId="{2C1AD5F9-D929-4B3E-AD7B-07D21E7006BF}">
      <dgm:prSet/>
      <dgm:spPr/>
      <dgm:t>
        <a:bodyPr/>
        <a:lstStyle/>
        <a:p>
          <a:endParaRPr lang="en-US" sz="2400">
            <a:latin typeface="Times New Roman" panose="02020603050405020304" pitchFamily="18" charset="0"/>
            <a:cs typeface="Times New Roman" panose="02020603050405020304" pitchFamily="18" charset="0"/>
          </a:endParaRPr>
        </a:p>
      </dgm:t>
    </dgm:pt>
    <dgm:pt modelId="{328A0356-7AFE-4C8C-8F34-D6C5C71ADD43}">
      <dgm:prSet custT="1"/>
      <dgm:spPr>
        <a:solidFill>
          <a:srgbClr val="2C9942"/>
        </a:solidFill>
        <a:effectLst>
          <a:outerShdw blurRad="50800" dist="38100" dir="13500000" algn="br" rotWithShape="0">
            <a:prstClr val="black">
              <a:alpha val="40000"/>
            </a:prstClr>
          </a:outerShdw>
        </a:effectLst>
      </dgm:spPr>
      <dgm:t>
        <a:bodyPr/>
        <a:lstStyle/>
        <a:p>
          <a:r>
            <a:rPr lang="en-US" sz="2400" dirty="0">
              <a:latin typeface="Times New Roman" panose="02020603050405020304" pitchFamily="18" charset="0"/>
              <a:cs typeface="Times New Roman" panose="02020603050405020304" pitchFamily="18" charset="0"/>
            </a:rPr>
            <a:t>This program is to encourages professionals, providers, hospitals, and Critical Access Hospitals to do the following:</a:t>
          </a:r>
        </a:p>
      </dgm:t>
    </dgm:pt>
    <dgm:pt modelId="{EA96696B-61EF-47E5-98F4-452B70FC3053}" type="parTrans" cxnId="{97B1471B-32BD-4F41-80FC-9AFAB21D8174}">
      <dgm:prSet/>
      <dgm:spPr/>
      <dgm:t>
        <a:bodyPr/>
        <a:lstStyle/>
        <a:p>
          <a:endParaRPr lang="en-US" sz="2400">
            <a:latin typeface="Times New Roman" panose="02020603050405020304" pitchFamily="18" charset="0"/>
            <a:cs typeface="Times New Roman" panose="02020603050405020304" pitchFamily="18" charset="0"/>
          </a:endParaRPr>
        </a:p>
      </dgm:t>
    </dgm:pt>
    <dgm:pt modelId="{F92AB737-2253-4B41-9B94-DF1B807A08E2}" type="sibTrans" cxnId="{97B1471B-32BD-4F41-80FC-9AFAB21D8174}">
      <dgm:prSet/>
      <dgm:spPr/>
      <dgm:t>
        <a:bodyPr/>
        <a:lstStyle/>
        <a:p>
          <a:endParaRPr lang="en-US" sz="2400">
            <a:latin typeface="Times New Roman" panose="02020603050405020304" pitchFamily="18" charset="0"/>
            <a:cs typeface="Times New Roman" panose="02020603050405020304" pitchFamily="18" charset="0"/>
          </a:endParaRPr>
        </a:p>
      </dgm:t>
    </dgm:pt>
    <dgm:pt modelId="{60B369F9-7D7C-4A0A-8E7B-61A7790BCFD6}">
      <dgm:prSet custT="1"/>
      <dgm:spPr/>
      <dgm:t>
        <a:bodyPr/>
        <a:lstStyle/>
        <a:p>
          <a:r>
            <a:rPr lang="en-US" sz="2400" dirty="0">
              <a:latin typeface="Times New Roman" panose="02020603050405020304" pitchFamily="18" charset="0"/>
              <a:cs typeface="Times New Roman" panose="02020603050405020304" pitchFamily="18" charset="0"/>
            </a:rPr>
            <a:t>Adopt, implement, upgrade, and demonstrate meaningful use of certified electronic health care technology.</a:t>
          </a:r>
        </a:p>
      </dgm:t>
    </dgm:pt>
    <dgm:pt modelId="{6579D742-786D-4FD5-BE7D-22A81972F0B1}" type="parTrans" cxnId="{BDCD970F-1D0F-4DBE-9100-5980A1B61D82}">
      <dgm:prSet/>
      <dgm:spPr/>
      <dgm:t>
        <a:bodyPr/>
        <a:lstStyle/>
        <a:p>
          <a:endParaRPr lang="en-US" sz="2400">
            <a:latin typeface="Times New Roman" panose="02020603050405020304" pitchFamily="18" charset="0"/>
            <a:cs typeface="Times New Roman" panose="02020603050405020304" pitchFamily="18" charset="0"/>
          </a:endParaRPr>
        </a:p>
      </dgm:t>
    </dgm:pt>
    <dgm:pt modelId="{62E23D74-935C-45CF-9F93-5D432787DC57}" type="sibTrans" cxnId="{BDCD970F-1D0F-4DBE-9100-5980A1B61D82}">
      <dgm:prSet/>
      <dgm:spPr/>
      <dgm:t>
        <a:bodyPr/>
        <a:lstStyle/>
        <a:p>
          <a:endParaRPr lang="en-US" sz="2400">
            <a:latin typeface="Times New Roman" panose="02020603050405020304" pitchFamily="18" charset="0"/>
            <a:cs typeface="Times New Roman" panose="02020603050405020304" pitchFamily="18" charset="0"/>
          </a:endParaRPr>
        </a:p>
      </dgm:t>
    </dgm:pt>
    <dgm:pt modelId="{39804EDD-445C-4C9A-9BA8-CD5FDDF38A70}">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10687252-9699-42E6-8FD9-D25682B06A22}" type="parTrans" cxnId="{5593EBC9-BB10-4E25-9B58-83B3A569361E}">
      <dgm:prSet/>
      <dgm:spPr/>
      <dgm:t>
        <a:bodyPr/>
        <a:lstStyle/>
        <a:p>
          <a:endParaRPr lang="en-US"/>
        </a:p>
      </dgm:t>
    </dgm:pt>
    <dgm:pt modelId="{CDE88387-7FD5-4FD2-A62A-608C8F74D8FA}" type="sibTrans" cxnId="{5593EBC9-BB10-4E25-9B58-83B3A569361E}">
      <dgm:prSet/>
      <dgm:spPr/>
      <dgm:t>
        <a:bodyPr/>
        <a:lstStyle/>
        <a:p>
          <a:endParaRPr lang="en-US"/>
        </a:p>
      </dgm:t>
    </dgm:pt>
    <dgm:pt modelId="{DE13A0EB-BFFD-42C5-A329-CC825886F307}">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632186BC-4746-409A-ADE9-F966164F708C}" type="parTrans" cxnId="{D8E23880-F616-4F34-88DB-62F60DCA5FFE}">
      <dgm:prSet/>
      <dgm:spPr/>
      <dgm:t>
        <a:bodyPr/>
        <a:lstStyle/>
        <a:p>
          <a:endParaRPr lang="en-US"/>
        </a:p>
      </dgm:t>
    </dgm:pt>
    <dgm:pt modelId="{51BD81BC-0634-4BAB-BCE0-B178128860B3}" type="sibTrans" cxnId="{D8E23880-F616-4F34-88DB-62F60DCA5FFE}">
      <dgm:prSet/>
      <dgm:spPr/>
      <dgm:t>
        <a:bodyPr/>
        <a:lstStyle/>
        <a:p>
          <a:endParaRPr lang="en-US"/>
        </a:p>
      </dgm:t>
    </dgm:pt>
    <dgm:pt modelId="{14DFF01F-C39A-44E5-8A77-05DF814FECFC}" type="pres">
      <dgm:prSet presAssocID="{1971EBDB-232E-41CB-88CD-5F9254B0A6EC}" presName="linear" presStyleCnt="0">
        <dgm:presLayoutVars>
          <dgm:animLvl val="lvl"/>
          <dgm:resizeHandles val="exact"/>
        </dgm:presLayoutVars>
      </dgm:prSet>
      <dgm:spPr/>
    </dgm:pt>
    <dgm:pt modelId="{E68D95BD-D630-496A-86CE-85467A4FDCE2}" type="pres">
      <dgm:prSet presAssocID="{97E55B47-CE14-4ED8-A6A5-93D585C23751}" presName="parentText" presStyleLbl="node1" presStyleIdx="0" presStyleCnt="2">
        <dgm:presLayoutVars>
          <dgm:chMax val="0"/>
          <dgm:bulletEnabled val="1"/>
        </dgm:presLayoutVars>
      </dgm:prSet>
      <dgm:spPr/>
    </dgm:pt>
    <dgm:pt modelId="{7797B1BA-B2EA-4CDF-9EC2-F15BCEA5B27E}" type="pres">
      <dgm:prSet presAssocID="{97E55B47-CE14-4ED8-A6A5-93D585C23751}" presName="childText" presStyleLbl="revTx" presStyleIdx="0" presStyleCnt="2">
        <dgm:presLayoutVars>
          <dgm:bulletEnabled val="1"/>
        </dgm:presLayoutVars>
      </dgm:prSet>
      <dgm:spPr/>
    </dgm:pt>
    <dgm:pt modelId="{33FE81BF-D75A-4A68-952F-F30C02370537}" type="pres">
      <dgm:prSet presAssocID="{328A0356-7AFE-4C8C-8F34-D6C5C71ADD43}" presName="parentText" presStyleLbl="node1" presStyleIdx="1" presStyleCnt="2">
        <dgm:presLayoutVars>
          <dgm:chMax val="0"/>
          <dgm:bulletEnabled val="1"/>
        </dgm:presLayoutVars>
      </dgm:prSet>
      <dgm:spPr/>
    </dgm:pt>
    <dgm:pt modelId="{68BEC2F8-6E3D-4001-A9AE-A66CC2180986}" type="pres">
      <dgm:prSet presAssocID="{328A0356-7AFE-4C8C-8F34-D6C5C71ADD43}" presName="childText" presStyleLbl="revTx" presStyleIdx="1" presStyleCnt="2">
        <dgm:presLayoutVars>
          <dgm:bulletEnabled val="1"/>
        </dgm:presLayoutVars>
      </dgm:prSet>
      <dgm:spPr/>
    </dgm:pt>
  </dgm:ptLst>
  <dgm:cxnLst>
    <dgm:cxn modelId="{4DD98C01-D820-4AC6-9304-D0C8DC261758}" type="presOf" srcId="{328A0356-7AFE-4C8C-8F34-D6C5C71ADD43}" destId="{33FE81BF-D75A-4A68-952F-F30C02370537}" srcOrd="0" destOrd="0" presId="urn:microsoft.com/office/officeart/2005/8/layout/vList2"/>
    <dgm:cxn modelId="{73911304-55A1-42D1-88C2-F4FD65FC39D9}" srcId="{1971EBDB-232E-41CB-88CD-5F9254B0A6EC}" destId="{97E55B47-CE14-4ED8-A6A5-93D585C23751}" srcOrd="0" destOrd="0" parTransId="{F539DE99-7DBA-4A33-89CA-2C62C80C5E26}" sibTransId="{9AC042DB-2635-4102-8F5B-77B14E60B628}"/>
    <dgm:cxn modelId="{BDCD970F-1D0F-4DBE-9100-5980A1B61D82}" srcId="{328A0356-7AFE-4C8C-8F34-D6C5C71ADD43}" destId="{60B369F9-7D7C-4A0A-8E7B-61A7790BCFD6}" srcOrd="1" destOrd="0" parTransId="{6579D742-786D-4FD5-BE7D-22A81972F0B1}" sibTransId="{62E23D74-935C-45CF-9F93-5D432787DC57}"/>
    <dgm:cxn modelId="{97B1471B-32BD-4F41-80FC-9AFAB21D8174}" srcId="{1971EBDB-232E-41CB-88CD-5F9254B0A6EC}" destId="{328A0356-7AFE-4C8C-8F34-D6C5C71ADD43}" srcOrd="1" destOrd="0" parTransId="{EA96696B-61EF-47E5-98F4-452B70FC3053}" sibTransId="{F92AB737-2253-4B41-9B94-DF1B807A08E2}"/>
    <dgm:cxn modelId="{CA52FE39-21DE-426C-9B79-53EA63C57964}" type="presOf" srcId="{A7CFE7B6-FAAD-4D52-8FB5-49519726A317}" destId="{7797B1BA-B2EA-4CDF-9EC2-F15BCEA5B27E}" srcOrd="0" destOrd="1" presId="urn:microsoft.com/office/officeart/2005/8/layout/vList2"/>
    <dgm:cxn modelId="{53F6BB50-A719-4AA6-9A44-A37E95E8FD9B}" type="presOf" srcId="{DE13A0EB-BFFD-42C5-A329-CC825886F307}" destId="{68BEC2F8-6E3D-4001-A9AE-A66CC2180986}" srcOrd="0" destOrd="0" presId="urn:microsoft.com/office/officeart/2005/8/layout/vList2"/>
    <dgm:cxn modelId="{D8E23880-F616-4F34-88DB-62F60DCA5FFE}" srcId="{328A0356-7AFE-4C8C-8F34-D6C5C71ADD43}" destId="{DE13A0EB-BFFD-42C5-A329-CC825886F307}" srcOrd="0" destOrd="0" parTransId="{632186BC-4746-409A-ADE9-F966164F708C}" sibTransId="{51BD81BC-0634-4BAB-BCE0-B178128860B3}"/>
    <dgm:cxn modelId="{F5F9659C-389E-4649-9967-5D6347E4F463}" type="presOf" srcId="{60B369F9-7D7C-4A0A-8E7B-61A7790BCFD6}" destId="{68BEC2F8-6E3D-4001-A9AE-A66CC2180986}" srcOrd="0" destOrd="1" presId="urn:microsoft.com/office/officeart/2005/8/layout/vList2"/>
    <dgm:cxn modelId="{C8B025A6-1B56-4F04-A579-884988F69530}" type="presOf" srcId="{39804EDD-445C-4C9A-9BA8-CD5FDDF38A70}" destId="{7797B1BA-B2EA-4CDF-9EC2-F15BCEA5B27E}" srcOrd="0" destOrd="0" presId="urn:microsoft.com/office/officeart/2005/8/layout/vList2"/>
    <dgm:cxn modelId="{FF254CA6-2D5C-4848-9A73-11244AA79A1E}" type="presOf" srcId="{1971EBDB-232E-41CB-88CD-5F9254B0A6EC}" destId="{14DFF01F-C39A-44E5-8A77-05DF814FECFC}" srcOrd="0" destOrd="0" presId="urn:microsoft.com/office/officeart/2005/8/layout/vList2"/>
    <dgm:cxn modelId="{12DF18C9-91B9-4A19-8838-F9AEA6A5DF8C}" type="presOf" srcId="{97E55B47-CE14-4ED8-A6A5-93D585C23751}" destId="{E68D95BD-D630-496A-86CE-85467A4FDCE2}" srcOrd="0" destOrd="0" presId="urn:microsoft.com/office/officeart/2005/8/layout/vList2"/>
    <dgm:cxn modelId="{5593EBC9-BB10-4E25-9B58-83B3A569361E}" srcId="{97E55B47-CE14-4ED8-A6A5-93D585C23751}" destId="{39804EDD-445C-4C9A-9BA8-CD5FDDF38A70}" srcOrd="0" destOrd="0" parTransId="{10687252-9699-42E6-8FD9-D25682B06A22}" sibTransId="{CDE88387-7FD5-4FD2-A62A-608C8F74D8FA}"/>
    <dgm:cxn modelId="{2C1AD5F9-D929-4B3E-AD7B-07D21E7006BF}" srcId="{97E55B47-CE14-4ED8-A6A5-93D585C23751}" destId="{A7CFE7B6-FAAD-4D52-8FB5-49519726A317}" srcOrd="1" destOrd="0" parTransId="{1AB89D03-902E-49B1-AC2A-10AE4F8B3A13}" sibTransId="{582E9C16-3CFB-44F1-B8CF-E92E0BCE1EA9}"/>
    <dgm:cxn modelId="{88BC791D-1BBF-4D2D-B084-A48218FB5AA9}" type="presParOf" srcId="{14DFF01F-C39A-44E5-8A77-05DF814FECFC}" destId="{E68D95BD-D630-496A-86CE-85467A4FDCE2}" srcOrd="0" destOrd="0" presId="urn:microsoft.com/office/officeart/2005/8/layout/vList2"/>
    <dgm:cxn modelId="{A9C82D9F-E81F-4C23-A871-7AF16F394951}" type="presParOf" srcId="{14DFF01F-C39A-44E5-8A77-05DF814FECFC}" destId="{7797B1BA-B2EA-4CDF-9EC2-F15BCEA5B27E}" srcOrd="1" destOrd="0" presId="urn:microsoft.com/office/officeart/2005/8/layout/vList2"/>
    <dgm:cxn modelId="{12E77C78-F6F9-4C16-A7F9-1A43737AF5A5}" type="presParOf" srcId="{14DFF01F-C39A-44E5-8A77-05DF814FECFC}" destId="{33FE81BF-D75A-4A68-952F-F30C02370537}" srcOrd="2" destOrd="0" presId="urn:microsoft.com/office/officeart/2005/8/layout/vList2"/>
    <dgm:cxn modelId="{A04B07A5-9318-4A59-BA38-FBB276D0D299}" type="presParOf" srcId="{14DFF01F-C39A-44E5-8A77-05DF814FECFC}" destId="{68BEC2F8-6E3D-4001-A9AE-A66CC21809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56D54-922C-42A4-B09E-D1F9F04ED74E}" type="doc">
      <dgm:prSet loTypeId="urn:microsoft.com/office/officeart/2005/8/layout/vList6" loCatId="list" qsTypeId="urn:microsoft.com/office/officeart/2005/8/quickstyle/3d3" qsCatId="3D" csTypeId="urn:microsoft.com/office/officeart/2005/8/colors/accent4_2" csCatId="accent4" phldr="1"/>
      <dgm:spPr/>
      <dgm:t>
        <a:bodyPr/>
        <a:lstStyle/>
        <a:p>
          <a:endParaRPr lang="en-US"/>
        </a:p>
      </dgm:t>
    </dgm:pt>
    <dgm:pt modelId="{B74A325B-2C33-427F-B535-7CDDA81D0164}">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What is the Hospital Value-Based Purchasing Program?</a:t>
          </a:r>
        </a:p>
      </dgm:t>
    </dgm:pt>
    <dgm:pt modelId="{92EA772D-DD4E-4430-BE36-B3CE025AB2F7}" type="parTrans" cxnId="{F16A5E38-4341-42F4-B234-3244B1A04821}">
      <dgm:prSet/>
      <dgm:spPr/>
      <dgm:t>
        <a:bodyPr/>
        <a:lstStyle/>
        <a:p>
          <a:endParaRPr lang="en-US" b="1">
            <a:latin typeface="Times New Roman" panose="02020603050405020304" pitchFamily="18" charset="0"/>
            <a:cs typeface="Times New Roman" panose="02020603050405020304" pitchFamily="18" charset="0"/>
          </a:endParaRPr>
        </a:p>
      </dgm:t>
    </dgm:pt>
    <dgm:pt modelId="{67B7DFEA-76F7-42C8-AC9D-53EB1344B03F}" type="sibTrans" cxnId="{F16A5E38-4341-42F4-B234-3244B1A04821}">
      <dgm:prSet/>
      <dgm:spPr/>
      <dgm:t>
        <a:bodyPr/>
        <a:lstStyle/>
        <a:p>
          <a:endParaRPr lang="en-US" b="1">
            <a:latin typeface="Times New Roman" panose="02020603050405020304" pitchFamily="18" charset="0"/>
            <a:cs typeface="Times New Roman" panose="02020603050405020304" pitchFamily="18" charset="0"/>
          </a:endParaRPr>
        </a:p>
      </dgm:t>
    </dgm:pt>
    <dgm:pt modelId="{7930A9E1-32BF-42DE-98B7-26F2B5705853}">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Rewards acute care hospitals with incentive payments for the quality of care provided in the inpatient hospital setting</a:t>
          </a:r>
        </a:p>
      </dgm:t>
    </dgm:pt>
    <dgm:pt modelId="{9D95BD3A-586D-4909-9523-63857549CEE1}" type="parTrans" cxnId="{1452A6E0-4FA4-47B5-A697-A9CA1B592B26}">
      <dgm:prSet/>
      <dgm:spPr/>
      <dgm:t>
        <a:bodyPr/>
        <a:lstStyle/>
        <a:p>
          <a:endParaRPr lang="en-US" b="1">
            <a:latin typeface="Times New Roman" panose="02020603050405020304" pitchFamily="18" charset="0"/>
            <a:cs typeface="Times New Roman" panose="02020603050405020304" pitchFamily="18" charset="0"/>
          </a:endParaRPr>
        </a:p>
      </dgm:t>
    </dgm:pt>
    <dgm:pt modelId="{9F9260BF-2E22-4973-B20F-17EF537E71BB}" type="sibTrans" cxnId="{1452A6E0-4FA4-47B5-A697-A9CA1B592B26}">
      <dgm:prSet/>
      <dgm:spPr/>
      <dgm:t>
        <a:bodyPr/>
        <a:lstStyle/>
        <a:p>
          <a:endParaRPr lang="en-US" b="1">
            <a:latin typeface="Times New Roman" panose="02020603050405020304" pitchFamily="18" charset="0"/>
            <a:cs typeface="Times New Roman" panose="02020603050405020304" pitchFamily="18" charset="0"/>
          </a:endParaRPr>
        </a:p>
      </dgm:t>
    </dgm:pt>
    <dgm:pt modelId="{4F066995-BA7C-411A-AE5E-8E8090761B0F}">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Also known as the VBP program</a:t>
          </a:r>
        </a:p>
      </dgm:t>
    </dgm:pt>
    <dgm:pt modelId="{844A6B94-EC8C-42A5-9768-F9D963923C22}" type="parTrans" cxnId="{4C1AD003-9801-4CDE-BC65-09D1094C01F0}">
      <dgm:prSet/>
      <dgm:spPr/>
      <dgm:t>
        <a:bodyPr/>
        <a:lstStyle/>
        <a:p>
          <a:endParaRPr lang="en-US" b="1">
            <a:latin typeface="Times New Roman" panose="02020603050405020304" pitchFamily="18" charset="0"/>
            <a:cs typeface="Times New Roman" panose="02020603050405020304" pitchFamily="18" charset="0"/>
          </a:endParaRPr>
        </a:p>
      </dgm:t>
    </dgm:pt>
    <dgm:pt modelId="{E94533D8-1BFF-4918-B36B-7FF706417BCE}" type="sibTrans" cxnId="{4C1AD003-9801-4CDE-BC65-09D1094C01F0}">
      <dgm:prSet/>
      <dgm:spPr/>
      <dgm:t>
        <a:bodyPr/>
        <a:lstStyle/>
        <a:p>
          <a:endParaRPr lang="en-US" b="1">
            <a:latin typeface="Times New Roman" panose="02020603050405020304" pitchFamily="18" charset="0"/>
            <a:cs typeface="Times New Roman" panose="02020603050405020304" pitchFamily="18" charset="0"/>
          </a:endParaRPr>
        </a:p>
      </dgm:t>
    </dgm:pt>
    <dgm:pt modelId="{E3545D15-E552-4F85-8445-CD1CBF518F41}">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Impacts of the VBP Program</a:t>
          </a:r>
        </a:p>
      </dgm:t>
    </dgm:pt>
    <dgm:pt modelId="{F3664C16-A94D-49A0-B6B9-BCBFE1141E2A}" type="parTrans" cxnId="{BF09F91C-FE7C-453B-8883-39EDA2A9354C}">
      <dgm:prSet/>
      <dgm:spPr/>
      <dgm:t>
        <a:bodyPr/>
        <a:lstStyle/>
        <a:p>
          <a:endParaRPr lang="en-US" b="1">
            <a:latin typeface="Times New Roman" panose="02020603050405020304" pitchFamily="18" charset="0"/>
            <a:cs typeface="Times New Roman" panose="02020603050405020304" pitchFamily="18" charset="0"/>
          </a:endParaRPr>
        </a:p>
      </dgm:t>
    </dgm:pt>
    <dgm:pt modelId="{7E31A58E-7B3F-4FB1-ABA1-90A068D7B88A}" type="sibTrans" cxnId="{BF09F91C-FE7C-453B-8883-39EDA2A9354C}">
      <dgm:prSet/>
      <dgm:spPr/>
      <dgm:t>
        <a:bodyPr/>
        <a:lstStyle/>
        <a:p>
          <a:endParaRPr lang="en-US" b="1">
            <a:latin typeface="Times New Roman" panose="02020603050405020304" pitchFamily="18" charset="0"/>
            <a:cs typeface="Times New Roman" panose="02020603050405020304" pitchFamily="18" charset="0"/>
          </a:endParaRPr>
        </a:p>
      </dgm:t>
    </dgm:pt>
    <dgm:pt modelId="{792320AE-E4E9-4449-A382-1C9BEC96A13F}">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Eliminating or reducing adverse events</a:t>
          </a:r>
        </a:p>
      </dgm:t>
    </dgm:pt>
    <dgm:pt modelId="{1BFC74FA-2DC9-4EE2-9703-476CC30E583D}" type="parTrans" cxnId="{3F2B9927-9B0B-4F8C-820B-EA8701B6B8F3}">
      <dgm:prSet/>
      <dgm:spPr/>
      <dgm:t>
        <a:bodyPr/>
        <a:lstStyle/>
        <a:p>
          <a:endParaRPr lang="en-US" b="1">
            <a:latin typeface="Times New Roman" panose="02020603050405020304" pitchFamily="18" charset="0"/>
            <a:cs typeface="Times New Roman" panose="02020603050405020304" pitchFamily="18" charset="0"/>
          </a:endParaRPr>
        </a:p>
      </dgm:t>
    </dgm:pt>
    <dgm:pt modelId="{404F5F49-E088-4B74-9D9C-1DFB40B5CE4B}" type="sibTrans" cxnId="{3F2B9927-9B0B-4F8C-820B-EA8701B6B8F3}">
      <dgm:prSet/>
      <dgm:spPr/>
      <dgm:t>
        <a:bodyPr/>
        <a:lstStyle/>
        <a:p>
          <a:endParaRPr lang="en-US" b="1">
            <a:latin typeface="Times New Roman" panose="02020603050405020304" pitchFamily="18" charset="0"/>
            <a:cs typeface="Times New Roman" panose="02020603050405020304" pitchFamily="18" charset="0"/>
          </a:endParaRPr>
        </a:p>
      </dgm:t>
    </dgm:pt>
    <dgm:pt modelId="{B9D61CA6-6053-48A2-A388-1784B2E3A7EC}">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Incentivizing hospitals to improve patient experience </a:t>
          </a:r>
        </a:p>
      </dgm:t>
    </dgm:pt>
    <dgm:pt modelId="{F826658D-7F7F-409A-994F-BF54744B12D7}" type="parTrans" cxnId="{EA0686AF-75A7-4CD5-A8FF-9F73C6B65FA2}">
      <dgm:prSet/>
      <dgm:spPr/>
      <dgm:t>
        <a:bodyPr/>
        <a:lstStyle/>
        <a:p>
          <a:endParaRPr lang="en-US" b="1">
            <a:latin typeface="Times New Roman" panose="02020603050405020304" pitchFamily="18" charset="0"/>
            <a:cs typeface="Times New Roman" panose="02020603050405020304" pitchFamily="18" charset="0"/>
          </a:endParaRPr>
        </a:p>
      </dgm:t>
    </dgm:pt>
    <dgm:pt modelId="{59C0E7ED-9D02-4077-BA8E-F35224231CFF}" type="sibTrans" cxnId="{EA0686AF-75A7-4CD5-A8FF-9F73C6B65FA2}">
      <dgm:prSet/>
      <dgm:spPr/>
      <dgm:t>
        <a:bodyPr/>
        <a:lstStyle/>
        <a:p>
          <a:endParaRPr lang="en-US" b="1">
            <a:latin typeface="Times New Roman" panose="02020603050405020304" pitchFamily="18" charset="0"/>
            <a:cs typeface="Times New Roman" panose="02020603050405020304" pitchFamily="18" charset="0"/>
          </a:endParaRPr>
        </a:p>
      </dgm:t>
    </dgm:pt>
    <dgm:pt modelId="{05FAC2DD-1DBB-4952-98CC-CB28360B641F}">
      <dgm:prSet phldrT="[Text]"/>
      <dgm:spPr>
        <a:ln w="57150">
          <a:solidFill>
            <a:srgbClr val="2C9942"/>
          </a:solidFill>
        </a:ln>
      </dgm:spPr>
      <dgm:t>
        <a:bodyPr/>
        <a:lstStyle/>
        <a:p>
          <a:r>
            <a:rPr lang="en-US" b="1" dirty="0">
              <a:latin typeface="Times New Roman" panose="02020603050405020304" pitchFamily="18" charset="0"/>
              <a:cs typeface="Times New Roman" panose="02020603050405020304" pitchFamily="18" charset="0"/>
            </a:rPr>
            <a:t>Increasing transparency of care quality for patients, clinicians and others </a:t>
          </a:r>
        </a:p>
      </dgm:t>
    </dgm:pt>
    <dgm:pt modelId="{F3AE5FE3-7B5E-47EA-A629-84AC41049ADA}" type="parTrans" cxnId="{76C27AE9-8E26-458E-9E13-0CBDD696A8F2}">
      <dgm:prSet/>
      <dgm:spPr/>
      <dgm:t>
        <a:bodyPr/>
        <a:lstStyle/>
        <a:p>
          <a:endParaRPr lang="en-US" b="1">
            <a:latin typeface="Times New Roman" panose="02020603050405020304" pitchFamily="18" charset="0"/>
            <a:cs typeface="Times New Roman" panose="02020603050405020304" pitchFamily="18" charset="0"/>
          </a:endParaRPr>
        </a:p>
      </dgm:t>
    </dgm:pt>
    <dgm:pt modelId="{5478EE5C-53FF-4D80-AFC3-F47F4F65DBAC}" type="sibTrans" cxnId="{76C27AE9-8E26-458E-9E13-0CBDD696A8F2}">
      <dgm:prSet/>
      <dgm:spPr/>
      <dgm:t>
        <a:bodyPr/>
        <a:lstStyle/>
        <a:p>
          <a:endParaRPr lang="en-US" b="1">
            <a:latin typeface="Times New Roman" panose="02020603050405020304" pitchFamily="18" charset="0"/>
            <a:cs typeface="Times New Roman" panose="02020603050405020304" pitchFamily="18" charset="0"/>
          </a:endParaRPr>
        </a:p>
      </dgm:t>
    </dgm:pt>
    <dgm:pt modelId="{95154D39-8296-47CF-835E-C57E76D2669E}">
      <dgm:prSet phldrT="[Text]"/>
      <dgm:spPr>
        <a:ln w="57150">
          <a:solidFill>
            <a:srgbClr val="2C9942"/>
          </a:solidFill>
        </a:ln>
      </dgm:spPr>
      <dgm:t>
        <a:bodyPr/>
        <a:lstStyle/>
        <a:p>
          <a:endParaRPr lang="en-US" b="1" dirty="0">
            <a:latin typeface="Times New Roman" panose="02020603050405020304" pitchFamily="18" charset="0"/>
            <a:cs typeface="Times New Roman" panose="02020603050405020304" pitchFamily="18" charset="0"/>
          </a:endParaRPr>
        </a:p>
      </dgm:t>
    </dgm:pt>
    <dgm:pt modelId="{9CC41BDE-025D-401A-89AC-3C39D55DBE12}" type="parTrans" cxnId="{D04CF2B9-F7EC-4785-ACF9-7CDBB1C6A966}">
      <dgm:prSet/>
      <dgm:spPr/>
      <dgm:t>
        <a:bodyPr/>
        <a:lstStyle/>
        <a:p>
          <a:endParaRPr lang="en-US" b="1">
            <a:latin typeface="Times New Roman" panose="02020603050405020304" pitchFamily="18" charset="0"/>
            <a:cs typeface="Times New Roman" panose="02020603050405020304" pitchFamily="18" charset="0"/>
          </a:endParaRPr>
        </a:p>
      </dgm:t>
    </dgm:pt>
    <dgm:pt modelId="{63A82D58-4A13-4B00-952C-DAD1C9F9CB56}" type="sibTrans" cxnId="{D04CF2B9-F7EC-4785-ACF9-7CDBB1C6A966}">
      <dgm:prSet/>
      <dgm:spPr/>
      <dgm:t>
        <a:bodyPr/>
        <a:lstStyle/>
        <a:p>
          <a:endParaRPr lang="en-US" b="1">
            <a:latin typeface="Times New Roman" panose="02020603050405020304" pitchFamily="18" charset="0"/>
            <a:cs typeface="Times New Roman" panose="02020603050405020304" pitchFamily="18" charset="0"/>
          </a:endParaRPr>
        </a:p>
      </dgm:t>
    </dgm:pt>
    <dgm:pt modelId="{60818459-DB37-41F7-BCA1-0D79E264D7B2}" type="pres">
      <dgm:prSet presAssocID="{1DD56D54-922C-42A4-B09E-D1F9F04ED74E}" presName="Name0" presStyleCnt="0">
        <dgm:presLayoutVars>
          <dgm:dir/>
          <dgm:animLvl val="lvl"/>
          <dgm:resizeHandles/>
        </dgm:presLayoutVars>
      </dgm:prSet>
      <dgm:spPr/>
    </dgm:pt>
    <dgm:pt modelId="{79E6F59D-8A0D-4B18-8443-318E68028C3C}" type="pres">
      <dgm:prSet presAssocID="{B74A325B-2C33-427F-B535-7CDDA81D0164}" presName="linNode" presStyleCnt="0"/>
      <dgm:spPr/>
    </dgm:pt>
    <dgm:pt modelId="{976961C6-D531-4420-B121-7889B23E6569}" type="pres">
      <dgm:prSet presAssocID="{B74A325B-2C33-427F-B535-7CDDA81D0164}" presName="parentShp" presStyleLbl="node1" presStyleIdx="0" presStyleCnt="2">
        <dgm:presLayoutVars>
          <dgm:bulletEnabled val="1"/>
        </dgm:presLayoutVars>
      </dgm:prSet>
      <dgm:spPr/>
    </dgm:pt>
    <dgm:pt modelId="{7DAF307F-1723-44DD-A8C6-86CF637B49CC}" type="pres">
      <dgm:prSet presAssocID="{B74A325B-2C33-427F-B535-7CDDA81D0164}" presName="childShp" presStyleLbl="bgAccFollowNode1" presStyleIdx="0" presStyleCnt="2">
        <dgm:presLayoutVars>
          <dgm:bulletEnabled val="1"/>
        </dgm:presLayoutVars>
      </dgm:prSet>
      <dgm:spPr/>
    </dgm:pt>
    <dgm:pt modelId="{955D9B6F-B10E-46DA-ADB8-615C054A27C4}" type="pres">
      <dgm:prSet presAssocID="{67B7DFEA-76F7-42C8-AC9D-53EB1344B03F}" presName="spacing" presStyleCnt="0"/>
      <dgm:spPr/>
    </dgm:pt>
    <dgm:pt modelId="{17EBA9F9-BB38-4869-880F-E76CFB3DF9E4}" type="pres">
      <dgm:prSet presAssocID="{E3545D15-E552-4F85-8445-CD1CBF518F41}" presName="linNode" presStyleCnt="0"/>
      <dgm:spPr/>
    </dgm:pt>
    <dgm:pt modelId="{4B806005-7778-42E1-8B50-F69138236D07}" type="pres">
      <dgm:prSet presAssocID="{E3545D15-E552-4F85-8445-CD1CBF518F41}" presName="parentShp" presStyleLbl="node1" presStyleIdx="1" presStyleCnt="2">
        <dgm:presLayoutVars>
          <dgm:bulletEnabled val="1"/>
        </dgm:presLayoutVars>
      </dgm:prSet>
      <dgm:spPr/>
    </dgm:pt>
    <dgm:pt modelId="{7CB90EEA-2DD4-4564-B35F-60F8912A3E44}" type="pres">
      <dgm:prSet presAssocID="{E3545D15-E552-4F85-8445-CD1CBF518F41}" presName="childShp" presStyleLbl="bgAccFollowNode1" presStyleIdx="1" presStyleCnt="2">
        <dgm:presLayoutVars>
          <dgm:bulletEnabled val="1"/>
        </dgm:presLayoutVars>
      </dgm:prSet>
      <dgm:spPr/>
    </dgm:pt>
  </dgm:ptLst>
  <dgm:cxnLst>
    <dgm:cxn modelId="{4C1AD003-9801-4CDE-BC65-09D1094C01F0}" srcId="{B74A325B-2C33-427F-B535-7CDDA81D0164}" destId="{4F066995-BA7C-411A-AE5E-8E8090761B0F}" srcOrd="2" destOrd="0" parTransId="{844A6B94-EC8C-42A5-9768-F9D963923C22}" sibTransId="{E94533D8-1BFF-4918-B36B-7FF706417BCE}"/>
    <dgm:cxn modelId="{7440A114-283A-4B0A-AABC-8E2AF79508DF}" type="presOf" srcId="{7930A9E1-32BF-42DE-98B7-26F2B5705853}" destId="{7DAF307F-1723-44DD-A8C6-86CF637B49CC}" srcOrd="0" destOrd="1" presId="urn:microsoft.com/office/officeart/2005/8/layout/vList6"/>
    <dgm:cxn modelId="{6283C716-E657-455D-B514-806617E87730}" type="presOf" srcId="{792320AE-E4E9-4449-A382-1C9BEC96A13F}" destId="{7CB90EEA-2DD4-4564-B35F-60F8912A3E44}" srcOrd="0" destOrd="0" presId="urn:microsoft.com/office/officeart/2005/8/layout/vList6"/>
    <dgm:cxn modelId="{599BD31A-AE18-462F-A470-5BD697F02720}" type="presOf" srcId="{B9D61CA6-6053-48A2-A388-1784B2E3A7EC}" destId="{7CB90EEA-2DD4-4564-B35F-60F8912A3E44}" srcOrd="0" destOrd="1" presId="urn:microsoft.com/office/officeart/2005/8/layout/vList6"/>
    <dgm:cxn modelId="{BF09F91C-FE7C-453B-8883-39EDA2A9354C}" srcId="{1DD56D54-922C-42A4-B09E-D1F9F04ED74E}" destId="{E3545D15-E552-4F85-8445-CD1CBF518F41}" srcOrd="1" destOrd="0" parTransId="{F3664C16-A94D-49A0-B6B9-BCBFE1141E2A}" sibTransId="{7E31A58E-7B3F-4FB1-ABA1-90A068D7B88A}"/>
    <dgm:cxn modelId="{F35AFC1E-CE63-4147-BBE4-BE2F90B76150}" type="presOf" srcId="{4F066995-BA7C-411A-AE5E-8E8090761B0F}" destId="{7DAF307F-1723-44DD-A8C6-86CF637B49CC}" srcOrd="0" destOrd="2" presId="urn:microsoft.com/office/officeart/2005/8/layout/vList6"/>
    <dgm:cxn modelId="{3F2B9927-9B0B-4F8C-820B-EA8701B6B8F3}" srcId="{E3545D15-E552-4F85-8445-CD1CBF518F41}" destId="{792320AE-E4E9-4449-A382-1C9BEC96A13F}" srcOrd="0" destOrd="0" parTransId="{1BFC74FA-2DC9-4EE2-9703-476CC30E583D}" sibTransId="{404F5F49-E088-4B74-9D9C-1DFB40B5CE4B}"/>
    <dgm:cxn modelId="{F16A5E38-4341-42F4-B234-3244B1A04821}" srcId="{1DD56D54-922C-42A4-B09E-D1F9F04ED74E}" destId="{B74A325B-2C33-427F-B535-7CDDA81D0164}" srcOrd="0" destOrd="0" parTransId="{92EA772D-DD4E-4430-BE36-B3CE025AB2F7}" sibTransId="{67B7DFEA-76F7-42C8-AC9D-53EB1344B03F}"/>
    <dgm:cxn modelId="{9CDD5D46-1467-4944-B983-E96892319978}" type="presOf" srcId="{1DD56D54-922C-42A4-B09E-D1F9F04ED74E}" destId="{60818459-DB37-41F7-BCA1-0D79E264D7B2}" srcOrd="0" destOrd="0" presId="urn:microsoft.com/office/officeart/2005/8/layout/vList6"/>
    <dgm:cxn modelId="{3E22894F-73AC-4D33-BF6C-FB5771D3FE02}" type="presOf" srcId="{B74A325B-2C33-427F-B535-7CDDA81D0164}" destId="{976961C6-D531-4420-B121-7889B23E6569}" srcOrd="0" destOrd="0" presId="urn:microsoft.com/office/officeart/2005/8/layout/vList6"/>
    <dgm:cxn modelId="{40203B8E-D407-49B5-9C99-521AB9A27443}" type="presOf" srcId="{05FAC2DD-1DBB-4952-98CC-CB28360B641F}" destId="{7CB90EEA-2DD4-4564-B35F-60F8912A3E44}" srcOrd="0" destOrd="2" presId="urn:microsoft.com/office/officeart/2005/8/layout/vList6"/>
    <dgm:cxn modelId="{EA0686AF-75A7-4CD5-A8FF-9F73C6B65FA2}" srcId="{E3545D15-E552-4F85-8445-CD1CBF518F41}" destId="{B9D61CA6-6053-48A2-A388-1784B2E3A7EC}" srcOrd="1" destOrd="0" parTransId="{F826658D-7F7F-409A-994F-BF54744B12D7}" sibTransId="{59C0E7ED-9D02-4077-BA8E-F35224231CFF}"/>
    <dgm:cxn modelId="{D04CF2B9-F7EC-4785-ACF9-7CDBB1C6A966}" srcId="{B74A325B-2C33-427F-B535-7CDDA81D0164}" destId="{95154D39-8296-47CF-835E-C57E76D2669E}" srcOrd="0" destOrd="0" parTransId="{9CC41BDE-025D-401A-89AC-3C39D55DBE12}" sibTransId="{63A82D58-4A13-4B00-952C-DAD1C9F9CB56}"/>
    <dgm:cxn modelId="{1452A6E0-4FA4-47B5-A697-A9CA1B592B26}" srcId="{B74A325B-2C33-427F-B535-7CDDA81D0164}" destId="{7930A9E1-32BF-42DE-98B7-26F2B5705853}" srcOrd="1" destOrd="0" parTransId="{9D95BD3A-586D-4909-9523-63857549CEE1}" sibTransId="{9F9260BF-2E22-4973-B20F-17EF537E71BB}"/>
    <dgm:cxn modelId="{76C27AE9-8E26-458E-9E13-0CBDD696A8F2}" srcId="{E3545D15-E552-4F85-8445-CD1CBF518F41}" destId="{05FAC2DD-1DBB-4952-98CC-CB28360B641F}" srcOrd="2" destOrd="0" parTransId="{F3AE5FE3-7B5E-47EA-A629-84AC41049ADA}" sibTransId="{5478EE5C-53FF-4D80-AFC3-F47F4F65DBAC}"/>
    <dgm:cxn modelId="{8FE9F0EA-FF21-4DDA-802B-870004782AFE}" type="presOf" srcId="{95154D39-8296-47CF-835E-C57E76D2669E}" destId="{7DAF307F-1723-44DD-A8C6-86CF637B49CC}" srcOrd="0" destOrd="0" presId="urn:microsoft.com/office/officeart/2005/8/layout/vList6"/>
    <dgm:cxn modelId="{D24854FD-0836-4278-8F25-C3E4C253F917}" type="presOf" srcId="{E3545D15-E552-4F85-8445-CD1CBF518F41}" destId="{4B806005-7778-42E1-8B50-F69138236D07}" srcOrd="0" destOrd="0" presId="urn:microsoft.com/office/officeart/2005/8/layout/vList6"/>
    <dgm:cxn modelId="{80F4F7C0-F555-4684-A634-AC4B46C0E10D}" type="presParOf" srcId="{60818459-DB37-41F7-BCA1-0D79E264D7B2}" destId="{79E6F59D-8A0D-4B18-8443-318E68028C3C}" srcOrd="0" destOrd="0" presId="urn:microsoft.com/office/officeart/2005/8/layout/vList6"/>
    <dgm:cxn modelId="{2018A16C-41E3-4FE2-8AA8-63792C813857}" type="presParOf" srcId="{79E6F59D-8A0D-4B18-8443-318E68028C3C}" destId="{976961C6-D531-4420-B121-7889B23E6569}" srcOrd="0" destOrd="0" presId="urn:microsoft.com/office/officeart/2005/8/layout/vList6"/>
    <dgm:cxn modelId="{6809167D-49D2-474A-82C4-A7F45CF2178B}" type="presParOf" srcId="{79E6F59D-8A0D-4B18-8443-318E68028C3C}" destId="{7DAF307F-1723-44DD-A8C6-86CF637B49CC}" srcOrd="1" destOrd="0" presId="urn:microsoft.com/office/officeart/2005/8/layout/vList6"/>
    <dgm:cxn modelId="{E9464BE2-1A68-42E7-AE64-6DE88C01204A}" type="presParOf" srcId="{60818459-DB37-41F7-BCA1-0D79E264D7B2}" destId="{955D9B6F-B10E-46DA-ADB8-615C054A27C4}" srcOrd="1" destOrd="0" presId="urn:microsoft.com/office/officeart/2005/8/layout/vList6"/>
    <dgm:cxn modelId="{214E28E5-2C76-49CB-8C59-F87AD35A61EA}" type="presParOf" srcId="{60818459-DB37-41F7-BCA1-0D79E264D7B2}" destId="{17EBA9F9-BB38-4869-880F-E76CFB3DF9E4}" srcOrd="2" destOrd="0" presId="urn:microsoft.com/office/officeart/2005/8/layout/vList6"/>
    <dgm:cxn modelId="{AABAFA76-8727-42E5-8D2E-946ED528B125}" type="presParOf" srcId="{17EBA9F9-BB38-4869-880F-E76CFB3DF9E4}" destId="{4B806005-7778-42E1-8B50-F69138236D07}" srcOrd="0" destOrd="0" presId="urn:microsoft.com/office/officeart/2005/8/layout/vList6"/>
    <dgm:cxn modelId="{2281C286-6556-43B0-9929-B90F670BE3EF}" type="presParOf" srcId="{17EBA9F9-BB38-4869-880F-E76CFB3DF9E4}" destId="{7CB90EEA-2DD4-4564-B35F-60F8912A3E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9F7C7-A5B0-4E01-BCFC-A4928C3680DE}">
      <dsp:nvSpPr>
        <dsp:cNvPr id="0" name=""/>
        <dsp:cNvSpPr/>
      </dsp:nvSpPr>
      <dsp:spPr>
        <a:xfrm>
          <a:off x="0" y="4106282"/>
          <a:ext cx="10967372" cy="898354"/>
        </a:xfrm>
        <a:prstGeom prst="rect">
          <a:avLst/>
        </a:prstGeom>
        <a:solidFill>
          <a:schemeClr val="tx2"/>
        </a:solidFill>
        <a:ln w="57150" cap="flat" cmpd="sng" algn="ctr">
          <a:solidFill>
            <a:schemeClr val="accent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The temporary policy will be in effect for at least three more years, beginning in FY 2025</a:t>
          </a:r>
        </a:p>
      </dsp:txBody>
      <dsp:txXfrm>
        <a:off x="0" y="4106282"/>
        <a:ext cx="10967372" cy="898354"/>
      </dsp:txXfrm>
    </dsp:sp>
    <dsp:sp modelId="{4E735942-F3BA-45AC-BAC4-A993FEDB4BB8}">
      <dsp:nvSpPr>
        <dsp:cNvPr id="0" name=""/>
        <dsp:cNvSpPr/>
      </dsp:nvSpPr>
      <dsp:spPr>
        <a:xfrm rot="10800000">
          <a:off x="0" y="2738089"/>
          <a:ext cx="10967372" cy="1381668"/>
        </a:xfrm>
        <a:prstGeom prst="upArrowCallout">
          <a:avLst/>
        </a:prstGeom>
        <a:solidFill>
          <a:schemeClr val="tx2"/>
        </a:solidFill>
        <a:ln w="57150" cap="flat" cmpd="sng" algn="ctr">
          <a:solidFill>
            <a:schemeClr val="accent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CMS will continue to review any additional data for any potential changes in the future</a:t>
          </a:r>
        </a:p>
      </dsp:txBody>
      <dsp:txXfrm rot="10800000">
        <a:off x="0" y="2738089"/>
        <a:ext cx="10967372" cy="897766"/>
      </dsp:txXfrm>
    </dsp:sp>
    <dsp:sp modelId="{93F4861D-B7CC-4FC0-864F-E846C334DB9D}">
      <dsp:nvSpPr>
        <dsp:cNvPr id="0" name=""/>
        <dsp:cNvSpPr/>
      </dsp:nvSpPr>
      <dsp:spPr>
        <a:xfrm rot="10800000">
          <a:off x="0" y="1369895"/>
          <a:ext cx="10967372" cy="1381668"/>
        </a:xfrm>
        <a:prstGeom prst="upArrowCallout">
          <a:avLst/>
        </a:prstGeom>
        <a:solidFill>
          <a:schemeClr val="tx2"/>
        </a:solidFill>
        <a:ln w="57150" cap="flat" cmpd="sng" algn="ctr">
          <a:solidFill>
            <a:schemeClr val="accent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CMS would like to wait until the low wage index hospital policy has been in place for an ample period following the end of the COVID-19 PHE to evaluate the effects prior to making any decision to modify or discontinue the policy</a:t>
          </a:r>
        </a:p>
      </dsp:txBody>
      <dsp:txXfrm rot="10800000">
        <a:off x="0" y="1369895"/>
        <a:ext cx="10967372" cy="897766"/>
      </dsp:txXfrm>
    </dsp:sp>
    <dsp:sp modelId="{2A2425C4-8A72-4EAD-90DD-E00604FECDCB}">
      <dsp:nvSpPr>
        <dsp:cNvPr id="0" name=""/>
        <dsp:cNvSpPr/>
      </dsp:nvSpPr>
      <dsp:spPr>
        <a:xfrm rot="10800000">
          <a:off x="0" y="0"/>
          <a:ext cx="10967372" cy="1381668"/>
        </a:xfrm>
        <a:prstGeom prst="upArrowCallout">
          <a:avLst/>
        </a:prstGeom>
        <a:solidFill>
          <a:schemeClr val="tx2"/>
        </a:solidFill>
        <a:ln w="57150" cap="flat" cmpd="sng" algn="ctr">
          <a:solidFill>
            <a:schemeClr val="accent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CMS has extended the temporary policy finalized in the FY 2020 IPPS/LTCH PPS final rule to address wage index disparities that affect low wage including many rural hospitals</a:t>
          </a:r>
        </a:p>
      </dsp:txBody>
      <dsp:txXfrm rot="10800000">
        <a:off x="0" y="0"/>
        <a:ext cx="10967372" cy="89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69415-F8F9-4CDB-A3FF-F7D56BFDA221}">
      <dsp:nvSpPr>
        <dsp:cNvPr id="0" name=""/>
        <dsp:cNvSpPr/>
      </dsp:nvSpPr>
      <dsp:spPr>
        <a:xfrm>
          <a:off x="0" y="690"/>
          <a:ext cx="10972800" cy="556664"/>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What is Electronic Clinical Quality Measures?</a:t>
          </a:r>
        </a:p>
      </dsp:txBody>
      <dsp:txXfrm>
        <a:off x="27174" y="27864"/>
        <a:ext cx="10918452" cy="502316"/>
      </dsp:txXfrm>
    </dsp:sp>
    <dsp:sp modelId="{392553A7-DCD4-49E2-A911-D0BFEE6F6C42}">
      <dsp:nvSpPr>
        <dsp:cNvPr id="0" name=""/>
        <dsp:cNvSpPr/>
      </dsp:nvSpPr>
      <dsp:spPr>
        <a:xfrm>
          <a:off x="0" y="557354"/>
          <a:ext cx="10972800" cy="7591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100000"/>
            </a:lnSpc>
            <a:spcBef>
              <a:spcPct val="0"/>
            </a:spcBef>
            <a:spcAft>
              <a:spcPts val="0"/>
            </a:spcAft>
            <a:buChar char="•"/>
          </a:pPr>
          <a:r>
            <a:rPr lang="en-US" sz="2400" kern="1200" dirty="0">
              <a:latin typeface="Times New Roman" panose="02020603050405020304" pitchFamily="18" charset="0"/>
              <a:cs typeface="Times New Roman" panose="02020603050405020304" pitchFamily="18" charset="0"/>
            </a:rPr>
            <a:t>The measurements specified in a standard electronic format that uses data removed EHRs electronically to measure the quality of health care provided </a:t>
          </a:r>
        </a:p>
      </dsp:txBody>
      <dsp:txXfrm>
        <a:off x="0" y="557354"/>
        <a:ext cx="10972800" cy="759168"/>
      </dsp:txXfrm>
    </dsp:sp>
    <dsp:sp modelId="{4CE0BFB1-0DFB-4FD2-AEC3-A09E1BA15FDE}">
      <dsp:nvSpPr>
        <dsp:cNvPr id="0" name=""/>
        <dsp:cNvSpPr/>
      </dsp:nvSpPr>
      <dsp:spPr>
        <a:xfrm>
          <a:off x="0" y="1316522"/>
          <a:ext cx="10972800" cy="556664"/>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CMS uses eCQMs to measure the following</a:t>
          </a:r>
        </a:p>
      </dsp:txBody>
      <dsp:txXfrm>
        <a:off x="27174" y="1343696"/>
        <a:ext cx="10918452" cy="502316"/>
      </dsp:txXfrm>
    </dsp:sp>
    <dsp:sp modelId="{B44C093D-75C1-46D8-B894-1559C938A5E9}">
      <dsp:nvSpPr>
        <dsp:cNvPr id="0" name=""/>
        <dsp:cNvSpPr/>
      </dsp:nvSpPr>
      <dsp:spPr>
        <a:xfrm>
          <a:off x="0" y="1873186"/>
          <a:ext cx="10972800" cy="15593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Patient safety</a:t>
          </a: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Care coordination </a:t>
          </a: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Efficient use of healthcare resources</a:t>
          </a: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Patient and family engagement</a:t>
          </a:r>
        </a:p>
      </dsp:txBody>
      <dsp:txXfrm>
        <a:off x="0" y="1873186"/>
        <a:ext cx="10972800" cy="1559373"/>
      </dsp:txXfrm>
    </dsp:sp>
    <dsp:sp modelId="{DB6EAF21-DE5B-4ED1-86CE-D154471DCA86}">
      <dsp:nvSpPr>
        <dsp:cNvPr id="0" name=""/>
        <dsp:cNvSpPr/>
      </dsp:nvSpPr>
      <dsp:spPr>
        <a:xfrm>
          <a:off x="0" y="3432559"/>
          <a:ext cx="10972800" cy="556664"/>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Benefits of using eCQMs</a:t>
          </a:r>
        </a:p>
      </dsp:txBody>
      <dsp:txXfrm>
        <a:off x="27174" y="3459733"/>
        <a:ext cx="10918452" cy="502316"/>
      </dsp:txXfrm>
    </dsp:sp>
    <dsp:sp modelId="{E786A38B-1E20-48D5-9BF1-8F790A5511C5}">
      <dsp:nvSpPr>
        <dsp:cNvPr id="0" name=""/>
        <dsp:cNvSpPr/>
      </dsp:nvSpPr>
      <dsp:spPr>
        <a:xfrm>
          <a:off x="0" y="3989223"/>
          <a:ext cx="10972800" cy="114901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Assessing the outcome of treatment </a:t>
          </a: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Electronic standard used to eliminate manual abstraction </a:t>
          </a: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Access to real time data</a:t>
          </a:r>
        </a:p>
      </dsp:txBody>
      <dsp:txXfrm>
        <a:off x="0" y="3989223"/>
        <a:ext cx="10972800" cy="1149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D95BD-D630-496A-86CE-85467A4FDCE2}">
      <dsp:nvSpPr>
        <dsp:cNvPr id="0" name=""/>
        <dsp:cNvSpPr/>
      </dsp:nvSpPr>
      <dsp:spPr>
        <a:xfrm>
          <a:off x="0" y="7739"/>
          <a:ext cx="10972800" cy="1179360"/>
        </a:xfrm>
        <a:prstGeom prst="roundRect">
          <a:avLst/>
        </a:prstGeom>
        <a:solidFill>
          <a:srgbClr val="2C9942"/>
        </a:solidFill>
        <a:ln w="25400"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Medicare and Medicaid EHR program was established in 2011 by CMS.</a:t>
          </a:r>
        </a:p>
      </dsp:txBody>
      <dsp:txXfrm>
        <a:off x="57572" y="65311"/>
        <a:ext cx="10857656" cy="1064216"/>
      </dsp:txXfrm>
    </dsp:sp>
    <dsp:sp modelId="{7797B1BA-B2EA-4CDF-9EC2-F15BCEA5B27E}">
      <dsp:nvSpPr>
        <dsp:cNvPr id="0" name=""/>
        <dsp:cNvSpPr/>
      </dsp:nvSpPr>
      <dsp:spPr>
        <a:xfrm>
          <a:off x="0" y="1187099"/>
          <a:ext cx="109728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Now known as the Medicare Promoting Interoperability Program </a:t>
          </a:r>
        </a:p>
      </dsp:txBody>
      <dsp:txXfrm>
        <a:off x="0" y="1187099"/>
        <a:ext cx="10972800" cy="1043280"/>
      </dsp:txXfrm>
    </dsp:sp>
    <dsp:sp modelId="{33FE81BF-D75A-4A68-952F-F30C02370537}">
      <dsp:nvSpPr>
        <dsp:cNvPr id="0" name=""/>
        <dsp:cNvSpPr/>
      </dsp:nvSpPr>
      <dsp:spPr>
        <a:xfrm>
          <a:off x="0" y="2230379"/>
          <a:ext cx="10972800" cy="1179360"/>
        </a:xfrm>
        <a:prstGeom prst="roundRect">
          <a:avLst/>
        </a:prstGeom>
        <a:solidFill>
          <a:srgbClr val="2C9942"/>
        </a:solidFill>
        <a:ln w="25400"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This program is to encourages professionals, providers, hospitals, and Critical Access Hospitals to do the following:</a:t>
          </a:r>
        </a:p>
      </dsp:txBody>
      <dsp:txXfrm>
        <a:off x="57572" y="2287951"/>
        <a:ext cx="10857656" cy="1064216"/>
      </dsp:txXfrm>
    </dsp:sp>
    <dsp:sp modelId="{68BEC2F8-6E3D-4001-A9AE-A66CC2180986}">
      <dsp:nvSpPr>
        <dsp:cNvPr id="0" name=""/>
        <dsp:cNvSpPr/>
      </dsp:nvSpPr>
      <dsp:spPr>
        <a:xfrm>
          <a:off x="0" y="3409739"/>
          <a:ext cx="109728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Adopt, implement, upgrade, and demonstrate meaningful use of certified electronic health care technology.</a:t>
          </a:r>
        </a:p>
      </dsp:txBody>
      <dsp:txXfrm>
        <a:off x="0" y="3409739"/>
        <a:ext cx="10972800" cy="1108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307F-1723-44DD-A8C6-86CF637B49CC}">
      <dsp:nvSpPr>
        <dsp:cNvPr id="0" name=""/>
        <dsp:cNvSpPr/>
      </dsp:nvSpPr>
      <dsp:spPr>
        <a:xfrm>
          <a:off x="4389119" y="552"/>
          <a:ext cx="6583680" cy="2154693"/>
        </a:xfrm>
        <a:prstGeom prst="rightArrow">
          <a:avLst>
            <a:gd name="adj1" fmla="val 75000"/>
            <a:gd name="adj2" fmla="val 50000"/>
          </a:avLst>
        </a:prstGeom>
        <a:solidFill>
          <a:schemeClr val="accent4">
            <a:alpha val="90000"/>
            <a:tint val="40000"/>
            <a:hueOff val="0"/>
            <a:satOff val="0"/>
            <a:lumOff val="0"/>
            <a:alphaOff val="0"/>
          </a:schemeClr>
        </a:solidFill>
        <a:ln w="57150">
          <a:solidFill>
            <a:srgbClr val="2C994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endParaRPr lang="en-US" sz="2200" b="1"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Rewards acute care hospitals with incentive payments for the quality of care provided in the inpatient hospital setting</a:t>
          </a:r>
        </a:p>
        <a:p>
          <a:pPr marL="228600" lvl="1" indent="-228600" algn="l" defTabSz="97790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Also known as the VBP program</a:t>
          </a:r>
        </a:p>
      </dsp:txBody>
      <dsp:txXfrm>
        <a:off x="4389119" y="269889"/>
        <a:ext cx="5775670" cy="1616019"/>
      </dsp:txXfrm>
    </dsp:sp>
    <dsp:sp modelId="{976961C6-D531-4420-B121-7889B23E6569}">
      <dsp:nvSpPr>
        <dsp:cNvPr id="0" name=""/>
        <dsp:cNvSpPr/>
      </dsp:nvSpPr>
      <dsp:spPr>
        <a:xfrm>
          <a:off x="0" y="552"/>
          <a:ext cx="4389120" cy="2154693"/>
        </a:xfrm>
        <a:prstGeom prst="roundRect">
          <a:avLst/>
        </a:prstGeom>
        <a:solidFill>
          <a:schemeClr val="accent4">
            <a:hueOff val="0"/>
            <a:satOff val="0"/>
            <a:lumOff val="0"/>
            <a:alphaOff val="0"/>
          </a:schemeClr>
        </a:solidFill>
        <a:ln w="57150">
          <a:solidFill>
            <a:srgbClr val="2C994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Times New Roman" panose="02020603050405020304" pitchFamily="18" charset="0"/>
              <a:cs typeface="Times New Roman" panose="02020603050405020304" pitchFamily="18" charset="0"/>
            </a:rPr>
            <a:t>What is the Hospital Value-Based Purchasing Program?</a:t>
          </a:r>
        </a:p>
      </dsp:txBody>
      <dsp:txXfrm>
        <a:off x="105183" y="105735"/>
        <a:ext cx="4178754" cy="1944327"/>
      </dsp:txXfrm>
    </dsp:sp>
    <dsp:sp modelId="{7CB90EEA-2DD4-4564-B35F-60F8912A3E44}">
      <dsp:nvSpPr>
        <dsp:cNvPr id="0" name=""/>
        <dsp:cNvSpPr/>
      </dsp:nvSpPr>
      <dsp:spPr>
        <a:xfrm>
          <a:off x="4389119" y="2370715"/>
          <a:ext cx="6583680" cy="2154693"/>
        </a:xfrm>
        <a:prstGeom prst="rightArrow">
          <a:avLst>
            <a:gd name="adj1" fmla="val 75000"/>
            <a:gd name="adj2" fmla="val 50000"/>
          </a:avLst>
        </a:prstGeom>
        <a:solidFill>
          <a:schemeClr val="accent4">
            <a:alpha val="90000"/>
            <a:tint val="40000"/>
            <a:hueOff val="0"/>
            <a:satOff val="0"/>
            <a:lumOff val="0"/>
            <a:alphaOff val="0"/>
          </a:schemeClr>
        </a:solidFill>
        <a:ln w="57150">
          <a:solidFill>
            <a:srgbClr val="2C994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Eliminating or reducing adverse events</a:t>
          </a:r>
        </a:p>
        <a:p>
          <a:pPr marL="228600" lvl="1" indent="-228600" algn="l" defTabSz="97790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Incentivizing hospitals to improve patient experience </a:t>
          </a:r>
        </a:p>
        <a:p>
          <a:pPr marL="228600" lvl="1" indent="-228600" algn="l" defTabSz="97790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Increasing transparency of care quality for patients, clinicians and others </a:t>
          </a:r>
        </a:p>
      </dsp:txBody>
      <dsp:txXfrm>
        <a:off x="4389119" y="2640052"/>
        <a:ext cx="5775670" cy="1616019"/>
      </dsp:txXfrm>
    </dsp:sp>
    <dsp:sp modelId="{4B806005-7778-42E1-8B50-F69138236D07}">
      <dsp:nvSpPr>
        <dsp:cNvPr id="0" name=""/>
        <dsp:cNvSpPr/>
      </dsp:nvSpPr>
      <dsp:spPr>
        <a:xfrm>
          <a:off x="0" y="2370715"/>
          <a:ext cx="4389120" cy="2154693"/>
        </a:xfrm>
        <a:prstGeom prst="roundRect">
          <a:avLst/>
        </a:prstGeom>
        <a:solidFill>
          <a:schemeClr val="accent4">
            <a:hueOff val="0"/>
            <a:satOff val="0"/>
            <a:lumOff val="0"/>
            <a:alphaOff val="0"/>
          </a:schemeClr>
        </a:solidFill>
        <a:ln w="57150">
          <a:solidFill>
            <a:srgbClr val="2C994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Times New Roman" panose="02020603050405020304" pitchFamily="18" charset="0"/>
              <a:cs typeface="Times New Roman" panose="02020603050405020304" pitchFamily="18" charset="0"/>
            </a:rPr>
            <a:t>Impacts of the VBP Program</a:t>
          </a:r>
        </a:p>
      </dsp:txBody>
      <dsp:txXfrm>
        <a:off x="105183" y="2475898"/>
        <a:ext cx="4178754" cy="19443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B393881-77A3-425F-91A3-C55E6F0ECC28}" type="datetimeFigureOut">
              <a:rPr lang="en-US" smtClean="0"/>
              <a:pPr/>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BB091776-34C8-4A62-8312-27E0C0D42591}" type="slidenum">
              <a:rPr lang="en-US" smtClean="0"/>
              <a:pPr/>
              <a:t>‹#›</a:t>
            </a:fld>
            <a:endParaRPr lang="en-US" dirty="0"/>
          </a:p>
        </p:txBody>
      </p:sp>
    </p:spTree>
    <p:extLst>
      <p:ext uri="{BB962C8B-B14F-4D97-AF65-F5344CB8AC3E}">
        <p14:creationId xmlns:p14="http://schemas.microsoft.com/office/powerpoint/2010/main" val="101254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Xtend’s Healthcare Revenue Cycle Terminology</a:t>
            </a:r>
          </a:p>
          <a:p>
            <a:endParaRPr lang="en-US" dirty="0"/>
          </a:p>
          <a:p>
            <a:r>
              <a:rPr lang="en-US" dirty="0"/>
              <a:t>*Applies to discharges occurring on or after October 1, 2025</a:t>
            </a:r>
          </a:p>
        </p:txBody>
      </p:sp>
      <p:sp>
        <p:nvSpPr>
          <p:cNvPr id="4" name="Slide Number Placeholder 3"/>
          <p:cNvSpPr>
            <a:spLocks noGrp="1"/>
          </p:cNvSpPr>
          <p:nvPr>
            <p:ph type="sldNum" sz="quarter" idx="5"/>
          </p:nvPr>
        </p:nvSpPr>
        <p:spPr/>
        <p:txBody>
          <a:bodyPr/>
          <a:lstStyle/>
          <a:p>
            <a:fld id="{BB091776-34C8-4A62-8312-27E0C0D42591}" type="slidenum">
              <a:rPr lang="en-US" smtClean="0"/>
              <a:t>3</a:t>
            </a:fld>
            <a:endParaRPr lang="en-US" dirty="0"/>
          </a:p>
        </p:txBody>
      </p:sp>
    </p:spTree>
    <p:extLst>
      <p:ext uri="{BB962C8B-B14F-4D97-AF65-F5344CB8AC3E}">
        <p14:creationId xmlns:p14="http://schemas.microsoft.com/office/powerpoint/2010/main" val="12900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91776-34C8-4A62-8312-27E0C0D42591}" type="slidenum">
              <a:rPr lang="en-US" smtClean="0"/>
              <a:t>42</a:t>
            </a:fld>
            <a:endParaRPr lang="en-US" dirty="0"/>
          </a:p>
        </p:txBody>
      </p:sp>
    </p:spTree>
    <p:extLst>
      <p:ext uri="{BB962C8B-B14F-4D97-AF65-F5344CB8AC3E}">
        <p14:creationId xmlns:p14="http://schemas.microsoft.com/office/powerpoint/2010/main" val="141921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than normal – 2024 increase was 0.2 percent or $6 million </a:t>
            </a:r>
          </a:p>
        </p:txBody>
      </p:sp>
      <p:sp>
        <p:nvSpPr>
          <p:cNvPr id="4" name="Slide Number Placeholder 3"/>
          <p:cNvSpPr>
            <a:spLocks noGrp="1"/>
          </p:cNvSpPr>
          <p:nvPr>
            <p:ph type="sldNum" sz="quarter" idx="5"/>
          </p:nvPr>
        </p:nvSpPr>
        <p:spPr/>
        <p:txBody>
          <a:bodyPr/>
          <a:lstStyle/>
          <a:p>
            <a:fld id="{BB091776-34C8-4A62-8312-27E0C0D42591}" type="slidenum">
              <a:rPr lang="en-US" smtClean="0"/>
              <a:t>8</a:t>
            </a:fld>
            <a:endParaRPr lang="en-US" dirty="0"/>
          </a:p>
        </p:txBody>
      </p:sp>
    </p:spTree>
    <p:extLst>
      <p:ext uri="{BB962C8B-B14F-4D97-AF65-F5344CB8AC3E}">
        <p14:creationId xmlns:p14="http://schemas.microsoft.com/office/powerpoint/2010/main" val="375986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91776-34C8-4A62-8312-27E0C0D42591}" type="slidenum">
              <a:rPr lang="en-US" smtClean="0"/>
              <a:pPr/>
              <a:t>10</a:t>
            </a:fld>
            <a:endParaRPr lang="en-US" dirty="0"/>
          </a:p>
        </p:txBody>
      </p:sp>
    </p:spTree>
    <p:extLst>
      <p:ext uri="{BB962C8B-B14F-4D97-AF65-F5344CB8AC3E}">
        <p14:creationId xmlns:p14="http://schemas.microsoft.com/office/powerpoint/2010/main" val="12883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result, CMS is finalizing a separate payment under the IPPS for small, independent hospitals to create an maintain a buffer stock of medications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hospitals are vulnerable to disruptions in supply due to lack of resources hospitals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B091776-34C8-4A62-8312-27E0C0D42591}" type="slidenum">
              <a:rPr lang="en-US" smtClean="0"/>
              <a:t>12</a:t>
            </a:fld>
            <a:endParaRPr lang="en-US" dirty="0"/>
          </a:p>
        </p:txBody>
      </p:sp>
    </p:spTree>
    <p:extLst>
      <p:ext uri="{BB962C8B-B14F-4D97-AF65-F5344CB8AC3E}">
        <p14:creationId xmlns:p14="http://schemas.microsoft.com/office/powerpoint/2010/main" val="175061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91776-34C8-4A62-8312-27E0C0D42591}" type="slidenum">
              <a:rPr lang="en-US" smtClean="0"/>
              <a:t>27</a:t>
            </a:fld>
            <a:endParaRPr lang="en-US" dirty="0"/>
          </a:p>
        </p:txBody>
      </p:sp>
    </p:spTree>
    <p:extLst>
      <p:ext uri="{BB962C8B-B14F-4D97-AF65-F5344CB8AC3E}">
        <p14:creationId xmlns:p14="http://schemas.microsoft.com/office/powerpoint/2010/main" val="47726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HRRP </a:t>
            </a:r>
          </a:p>
        </p:txBody>
      </p:sp>
      <p:sp>
        <p:nvSpPr>
          <p:cNvPr id="4" name="Slide Number Placeholder 3"/>
          <p:cNvSpPr>
            <a:spLocks noGrp="1"/>
          </p:cNvSpPr>
          <p:nvPr>
            <p:ph type="sldNum" sz="quarter" idx="5"/>
          </p:nvPr>
        </p:nvSpPr>
        <p:spPr/>
        <p:txBody>
          <a:bodyPr/>
          <a:lstStyle/>
          <a:p>
            <a:fld id="{BB091776-34C8-4A62-8312-27E0C0D42591}" type="slidenum">
              <a:rPr lang="en-US" smtClean="0"/>
              <a:t>30</a:t>
            </a:fld>
            <a:endParaRPr lang="en-US" dirty="0"/>
          </a:p>
        </p:txBody>
      </p:sp>
    </p:spTree>
    <p:extLst>
      <p:ext uri="{BB962C8B-B14F-4D97-AF65-F5344CB8AC3E}">
        <p14:creationId xmlns:p14="http://schemas.microsoft.com/office/powerpoint/2010/main" val="5141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Exempt from HAC Reduction Program </a:t>
            </a:r>
          </a:p>
        </p:txBody>
      </p:sp>
      <p:sp>
        <p:nvSpPr>
          <p:cNvPr id="4" name="Slide Number Placeholder 3"/>
          <p:cNvSpPr>
            <a:spLocks noGrp="1"/>
          </p:cNvSpPr>
          <p:nvPr>
            <p:ph type="sldNum" sz="quarter" idx="5"/>
          </p:nvPr>
        </p:nvSpPr>
        <p:spPr/>
        <p:txBody>
          <a:bodyPr/>
          <a:lstStyle/>
          <a:p>
            <a:fld id="{BB091776-34C8-4A62-8312-27E0C0D42591}" type="slidenum">
              <a:rPr lang="en-US" smtClean="0"/>
              <a:t>31</a:t>
            </a:fld>
            <a:endParaRPr lang="en-US" dirty="0"/>
          </a:p>
        </p:txBody>
      </p:sp>
    </p:spTree>
    <p:extLst>
      <p:ext uri="{BB962C8B-B14F-4D97-AF65-F5344CB8AC3E}">
        <p14:creationId xmlns:p14="http://schemas.microsoft.com/office/powerpoint/2010/main" val="341073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91776-34C8-4A62-8312-27E0C0D42591}" type="slidenum">
              <a:rPr lang="en-US" smtClean="0"/>
              <a:t>33</a:t>
            </a:fld>
            <a:endParaRPr lang="en-US" dirty="0"/>
          </a:p>
        </p:txBody>
      </p:sp>
    </p:spTree>
    <p:extLst>
      <p:ext uri="{BB962C8B-B14F-4D97-AF65-F5344CB8AC3E}">
        <p14:creationId xmlns:p14="http://schemas.microsoft.com/office/powerpoint/2010/main" val="229595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F1F1F"/>
                </a:solidFill>
                <a:effectLst/>
                <a:latin typeface="Google Sans"/>
              </a:rPr>
              <a:t>Hospital Consumer Assessment of Healthcare Providers and Systems) survey is </a:t>
            </a:r>
            <a:r>
              <a:rPr lang="en-US" b="1" i="0" dirty="0">
                <a:solidFill>
                  <a:srgbClr val="040C28"/>
                </a:solidFill>
                <a:effectLst/>
                <a:latin typeface="Google Sans"/>
              </a:rPr>
              <a:t>the first national, standardized, publicly reported survey of patients' perspectives of hospital care</a:t>
            </a:r>
            <a:r>
              <a:rPr lang="en-US" b="1" i="0" dirty="0">
                <a:solidFill>
                  <a:srgbClr val="1F1F1F"/>
                </a:solidFill>
                <a:effectLst/>
                <a:latin typeface="Google Sans"/>
              </a:rPr>
              <a:t>.</a:t>
            </a:r>
            <a:endParaRPr lang="en-US" b="1" dirty="0"/>
          </a:p>
        </p:txBody>
      </p:sp>
      <p:sp>
        <p:nvSpPr>
          <p:cNvPr id="4" name="Slide Number Placeholder 3"/>
          <p:cNvSpPr>
            <a:spLocks noGrp="1"/>
          </p:cNvSpPr>
          <p:nvPr>
            <p:ph type="sldNum" sz="quarter" idx="5"/>
          </p:nvPr>
        </p:nvSpPr>
        <p:spPr/>
        <p:txBody>
          <a:bodyPr/>
          <a:lstStyle/>
          <a:p>
            <a:fld id="{BB091776-34C8-4A62-8312-27E0C0D42591}" type="slidenum">
              <a:rPr lang="en-US" smtClean="0"/>
              <a:pPr/>
              <a:t>34</a:t>
            </a:fld>
            <a:endParaRPr lang="en-US" dirty="0"/>
          </a:p>
        </p:txBody>
      </p:sp>
    </p:spTree>
    <p:extLst>
      <p:ext uri="{BB962C8B-B14F-4D97-AF65-F5344CB8AC3E}">
        <p14:creationId xmlns:p14="http://schemas.microsoft.com/office/powerpoint/2010/main" val="2924387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609600" y="3215834"/>
            <a:ext cx="6681216" cy="1362441"/>
          </a:xfrm>
        </p:spPr>
        <p:txBody>
          <a:bodyPr/>
          <a:lstStyle>
            <a:lvl1pPr>
              <a:defRPr sz="3600" b="1">
                <a:solidFill>
                  <a:srgbClr val="0F3B57"/>
                </a:solidFill>
              </a:defRPr>
            </a:lvl1pPr>
          </a:lstStyle>
          <a:p>
            <a:r>
              <a:rPr lang="en-US" dirty="0"/>
              <a:t>Click to edit master title style</a:t>
            </a:r>
          </a:p>
        </p:txBody>
      </p:sp>
      <p:sp>
        <p:nvSpPr>
          <p:cNvPr id="13" name="Subtitle 2"/>
          <p:cNvSpPr>
            <a:spLocks noGrp="1"/>
          </p:cNvSpPr>
          <p:nvPr>
            <p:ph type="subTitle" idx="1"/>
          </p:nvPr>
        </p:nvSpPr>
        <p:spPr>
          <a:xfrm>
            <a:off x="609600" y="4770299"/>
            <a:ext cx="6681216" cy="819856"/>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86DC0F27-124D-4E4B-B450-D9D3D2BC5D67}"/>
              </a:ext>
            </a:extLst>
          </p:cNvPr>
          <p:cNvPicPr>
            <a:picLocks noChangeAspect="1"/>
          </p:cNvPicPr>
          <p:nvPr userDrawn="1"/>
        </p:nvPicPr>
        <p:blipFill>
          <a:blip r:embed="rId2"/>
          <a:stretch>
            <a:fillRect/>
          </a:stretch>
        </p:blipFill>
        <p:spPr>
          <a:xfrm>
            <a:off x="677817" y="679468"/>
            <a:ext cx="2845030" cy="701774"/>
          </a:xfrm>
          <a:prstGeom prst="rect">
            <a:avLst/>
          </a:prstGeom>
        </p:spPr>
      </p:pic>
      <p:pic>
        <p:nvPicPr>
          <p:cNvPr id="7" name="Picture 6">
            <a:extLst>
              <a:ext uri="{FF2B5EF4-FFF2-40B4-BE49-F238E27FC236}">
                <a16:creationId xmlns:a16="http://schemas.microsoft.com/office/drawing/2014/main" id="{D732F599-7121-554F-8C1B-8D0056B1CEA0}"/>
              </a:ext>
            </a:extLst>
          </p:cNvPr>
          <p:cNvPicPr>
            <a:picLocks noChangeAspect="1"/>
          </p:cNvPicPr>
          <p:nvPr userDrawn="1"/>
        </p:nvPicPr>
        <p:blipFill>
          <a:blip r:embed="rId3"/>
          <a:stretch>
            <a:fillRect/>
          </a:stretch>
        </p:blipFill>
        <p:spPr>
          <a:xfrm>
            <a:off x="7870438" y="85241"/>
            <a:ext cx="4228573" cy="6690096"/>
          </a:xfrm>
          <a:prstGeom prst="rect">
            <a:avLst/>
          </a:prstGeom>
        </p:spPr>
      </p:pic>
    </p:spTree>
    <p:extLst>
      <p:ext uri="{BB962C8B-B14F-4D97-AF65-F5344CB8AC3E}">
        <p14:creationId xmlns:p14="http://schemas.microsoft.com/office/powerpoint/2010/main" val="23154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White ">
    <p:spTree>
      <p:nvGrpSpPr>
        <p:cNvPr id="1" name=""/>
        <p:cNvGrpSpPr/>
        <p:nvPr/>
      </p:nvGrpSpPr>
      <p:grpSpPr>
        <a:xfrm>
          <a:off x="0" y="0"/>
          <a:ext cx="0" cy="0"/>
          <a:chOff x="0" y="0"/>
          <a:chExt cx="0" cy="0"/>
        </a:xfrm>
      </p:grpSpPr>
      <p:sp>
        <p:nvSpPr>
          <p:cNvPr id="2" name="Title 1"/>
          <p:cNvSpPr>
            <a:spLocks noGrp="1"/>
          </p:cNvSpPr>
          <p:nvPr>
            <p:ph type="title"/>
          </p:nvPr>
        </p:nvSpPr>
        <p:spPr>
          <a:xfrm>
            <a:off x="610957" y="484633"/>
            <a:ext cx="10972800" cy="601218"/>
          </a:xfrm>
        </p:spPr>
        <p:txBody>
          <a:bodyPr/>
          <a:lstStyle>
            <a:lvl1pPr>
              <a:defRPr sz="2800">
                <a:solidFill>
                  <a:srgbClr val="0F3B57"/>
                </a:solidFill>
              </a:defRPr>
            </a:lvl1pPr>
          </a:lstStyle>
          <a:p>
            <a:r>
              <a:rPr lang="en-US"/>
              <a:t>Click to edit Master title style</a:t>
            </a:r>
            <a:endParaRPr lang="en-US" dirty="0"/>
          </a:p>
        </p:txBody>
      </p:sp>
      <p:sp>
        <p:nvSpPr>
          <p:cNvPr id="3" name="Content Placeholder 2"/>
          <p:cNvSpPr>
            <a:spLocks noGrp="1"/>
          </p:cNvSpPr>
          <p:nvPr>
            <p:ph idx="1"/>
          </p:nvPr>
        </p:nvSpPr>
        <p:spPr>
          <a:xfrm>
            <a:off x="610957" y="1170472"/>
            <a:ext cx="10972800" cy="4525963"/>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stretch>
            <a:fillRect/>
          </a:stretch>
        </p:blipFill>
        <p:spPr>
          <a:xfrm>
            <a:off x="615758" y="333941"/>
            <a:ext cx="10970748" cy="62333"/>
          </a:xfrm>
          <a:prstGeom prst="rect">
            <a:avLst/>
          </a:prstGeom>
        </p:spPr>
      </p:pic>
    </p:spTree>
    <p:extLst>
      <p:ext uri="{BB962C8B-B14F-4D97-AF65-F5344CB8AC3E}">
        <p14:creationId xmlns:p14="http://schemas.microsoft.com/office/powerpoint/2010/main" val="111140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10957" y="488887"/>
            <a:ext cx="10972800" cy="827680"/>
          </a:xfrm>
        </p:spPr>
        <p:txBody>
          <a:bodyPr/>
          <a:lstStyle/>
          <a:p>
            <a:r>
              <a:rPr lang="en-US"/>
              <a:t>Click to edit Master title style</a:t>
            </a:r>
            <a:endParaRPr lang="en-US" dirty="0"/>
          </a:p>
        </p:txBody>
      </p:sp>
      <p:sp>
        <p:nvSpPr>
          <p:cNvPr id="3" name="Content Placeholder 2"/>
          <p:cNvSpPr>
            <a:spLocks noGrp="1"/>
          </p:cNvSpPr>
          <p:nvPr>
            <p:ph idx="1"/>
          </p:nvPr>
        </p:nvSpPr>
        <p:spPr>
          <a:xfrm>
            <a:off x="610957" y="1371599"/>
            <a:ext cx="10972800" cy="4800600"/>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stretch>
            <a:fillRect/>
          </a:stretch>
        </p:blipFill>
        <p:spPr>
          <a:xfrm>
            <a:off x="615758" y="333941"/>
            <a:ext cx="10970748" cy="62333"/>
          </a:xfrm>
          <a:prstGeom prst="rect">
            <a:avLst/>
          </a:prstGeom>
        </p:spPr>
      </p:pic>
    </p:spTree>
    <p:extLst>
      <p:ext uri="{BB962C8B-B14F-4D97-AF65-F5344CB8AC3E}">
        <p14:creationId xmlns:p14="http://schemas.microsoft.com/office/powerpoint/2010/main" val="13227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663" y="1371599"/>
            <a:ext cx="51816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371599"/>
            <a:ext cx="5181600" cy="480060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615758" y="333941"/>
            <a:ext cx="10970748" cy="62333"/>
          </a:xfrm>
          <a:prstGeom prst="rect">
            <a:avLst/>
          </a:prstGeom>
        </p:spPr>
      </p:pic>
      <p:sp>
        <p:nvSpPr>
          <p:cNvPr id="7" name="Title 1">
            <a:extLst>
              <a:ext uri="{FF2B5EF4-FFF2-40B4-BE49-F238E27FC236}">
                <a16:creationId xmlns:a16="http://schemas.microsoft.com/office/drawing/2014/main" id="{F230FA8C-D17F-2243-8DE9-DB5E465E2098}"/>
              </a:ext>
            </a:extLst>
          </p:cNvPr>
          <p:cNvSpPr>
            <a:spLocks noGrp="1"/>
          </p:cNvSpPr>
          <p:nvPr>
            <p:ph type="title"/>
          </p:nvPr>
        </p:nvSpPr>
        <p:spPr>
          <a:xfrm>
            <a:off x="610957" y="488887"/>
            <a:ext cx="10972800" cy="827680"/>
          </a:xfrm>
        </p:spPr>
        <p:txBody>
          <a:bodyPr/>
          <a:lstStyle/>
          <a:p>
            <a:r>
              <a:rPr lang="en-US"/>
              <a:t>Click to edit Master title style</a:t>
            </a:r>
            <a:endParaRPr lang="en-US" dirty="0"/>
          </a:p>
        </p:txBody>
      </p:sp>
    </p:spTree>
    <p:extLst>
      <p:ext uri="{BB962C8B-B14F-4D97-AF65-F5344CB8AC3E}">
        <p14:creationId xmlns:p14="http://schemas.microsoft.com/office/powerpoint/2010/main" val="359116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410177"/>
            <a:ext cx="6741588" cy="1674990"/>
          </a:xfrm>
        </p:spPr>
        <p:txBody>
          <a:bodyPr anchor="t"/>
          <a:lstStyle>
            <a:lvl1pPr algn="l">
              <a:defRPr sz="4800" b="0" cap="none">
                <a:solidFill>
                  <a:srgbClr val="0F3B57"/>
                </a:solidFill>
              </a:defRPr>
            </a:lvl1pPr>
          </a:lstStyle>
          <a:p>
            <a:r>
              <a:rPr lang="en-US" dirty="0"/>
              <a:t>Click to edit master title style</a:t>
            </a:r>
          </a:p>
        </p:txBody>
      </p:sp>
      <p:pic>
        <p:nvPicPr>
          <p:cNvPr id="4" name="Picture 3"/>
          <p:cNvPicPr>
            <a:picLocks noChangeAspect="1"/>
          </p:cNvPicPr>
          <p:nvPr userDrawn="1"/>
        </p:nvPicPr>
        <p:blipFill>
          <a:blip r:embed="rId2"/>
          <a:stretch>
            <a:fillRect/>
          </a:stretch>
        </p:blipFill>
        <p:spPr>
          <a:xfrm>
            <a:off x="615758" y="333941"/>
            <a:ext cx="10970748" cy="62333"/>
          </a:xfrm>
          <a:prstGeom prst="rect">
            <a:avLst/>
          </a:prstGeom>
        </p:spPr>
      </p:pic>
    </p:spTree>
    <p:extLst>
      <p:ext uri="{BB962C8B-B14F-4D97-AF65-F5344CB8AC3E}">
        <p14:creationId xmlns:p14="http://schemas.microsoft.com/office/powerpoint/2010/main" val="203623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48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02169"/>
            <a:ext cx="10972800" cy="906531"/>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1371601"/>
            <a:ext cx="10972800" cy="4800283"/>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p:nvSpPr>
        <p:spPr>
          <a:xfrm>
            <a:off x="11265500" y="6548398"/>
            <a:ext cx="696619" cy="246221"/>
          </a:xfrm>
          <a:prstGeom prst="rect">
            <a:avLst/>
          </a:prstGeom>
          <a:noFill/>
        </p:spPr>
        <p:txBody>
          <a:bodyPr wrap="square" lIns="0" rIns="0" rtlCol="0">
            <a:noAutofit/>
          </a:bodyPr>
          <a:lstStyle/>
          <a:p>
            <a:pPr algn="r"/>
            <a:fld id="{8EF3A903-7F25-E440-BA55-7115C69D9986}" type="slidenum">
              <a:rPr lang="en-US" sz="800" smtClean="0">
                <a:solidFill>
                  <a:srgbClr val="838383"/>
                </a:solidFill>
                <a:latin typeface="Times New Roman" panose="02020603050405020304" pitchFamily="18" charset="0"/>
              </a:rPr>
              <a:t>‹#›</a:t>
            </a:fld>
            <a:endParaRPr lang="en-US" sz="800" dirty="0">
              <a:solidFill>
                <a:srgbClr val="838383"/>
              </a:solidFill>
              <a:latin typeface="Times New Roman" panose="02020603050405020304" pitchFamily="18" charset="0"/>
            </a:endParaRPr>
          </a:p>
        </p:txBody>
      </p:sp>
      <p:sp>
        <p:nvSpPr>
          <p:cNvPr id="8" name="TextBox 7"/>
          <p:cNvSpPr txBox="1"/>
          <p:nvPr/>
        </p:nvSpPr>
        <p:spPr>
          <a:xfrm>
            <a:off x="476898" y="6581692"/>
            <a:ext cx="2888932" cy="184666"/>
          </a:xfrm>
          <a:prstGeom prst="rect">
            <a:avLst/>
          </a:prstGeom>
          <a:noFill/>
        </p:spPr>
        <p:txBody>
          <a:bodyPr wrap="none" rtlCol="0">
            <a:spAutoFit/>
          </a:bodyPr>
          <a:lstStyle/>
          <a:p>
            <a:pPr algn="l"/>
            <a:r>
              <a:rPr lang="en-US" sz="600" dirty="0">
                <a:solidFill>
                  <a:srgbClr val="838383"/>
                </a:solidFill>
                <a:latin typeface="Times New Roman" panose="02020603050405020304" pitchFamily="18" charset="0"/>
              </a:rPr>
              <a:t>Confidential and proprietary information</a:t>
            </a:r>
            <a:r>
              <a:rPr lang="en-US" sz="600" baseline="0" dirty="0">
                <a:solidFill>
                  <a:srgbClr val="838383"/>
                </a:solidFill>
                <a:latin typeface="Times New Roman" panose="02020603050405020304" pitchFamily="18" charset="0"/>
              </a:rPr>
              <a:t> </a:t>
            </a:r>
            <a:r>
              <a:rPr lang="en-US" sz="600" dirty="0">
                <a:solidFill>
                  <a:srgbClr val="838383"/>
                </a:solidFill>
                <a:latin typeface="Times New Roman" panose="02020603050405020304" pitchFamily="18" charset="0"/>
              </a:rPr>
              <a:t> © 2021 Xtend Healthcare. All rights reserved.</a:t>
            </a:r>
          </a:p>
        </p:txBody>
      </p:sp>
      <p:pic>
        <p:nvPicPr>
          <p:cNvPr id="10" name="Picture 9"/>
          <p:cNvPicPr>
            <a:picLocks noChangeAspect="1"/>
          </p:cNvPicPr>
          <p:nvPr/>
        </p:nvPicPr>
        <p:blipFill>
          <a:blip r:embed="rId8"/>
          <a:stretch>
            <a:fillRect/>
          </a:stretch>
        </p:blipFill>
        <p:spPr>
          <a:xfrm>
            <a:off x="11269984" y="6347565"/>
            <a:ext cx="332233" cy="353669"/>
          </a:xfrm>
          <a:prstGeom prst="rect">
            <a:avLst/>
          </a:prstGeom>
        </p:spPr>
      </p:pic>
    </p:spTree>
    <p:extLst>
      <p:ext uri="{BB962C8B-B14F-4D97-AF65-F5344CB8AC3E}">
        <p14:creationId xmlns:p14="http://schemas.microsoft.com/office/powerpoint/2010/main" val="25423610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74" r:id="rId4"/>
    <p:sldLayoutId id="2147483686" r:id="rId5"/>
    <p:sldLayoutId id="2147483655" r:id="rId6"/>
  </p:sldLayoutIdLst>
  <p:txStyles>
    <p:titleStyle>
      <a:lvl1pPr algn="l" defTabSz="457200" rtl="0" eaLnBrk="1" latinLnBrk="0" hangingPunct="1">
        <a:spcBef>
          <a:spcPct val="0"/>
        </a:spcBef>
        <a:buNone/>
        <a:defRPr sz="2800" kern="1200">
          <a:solidFill>
            <a:srgbClr val="0F3B57"/>
          </a:solidFill>
          <a:latin typeface="Times New Roman" panose="02020603050405020304" pitchFamily="18" charset="0"/>
          <a:ea typeface="+mj-ea"/>
          <a:cs typeface="+mj-cs"/>
        </a:defRPr>
      </a:lvl1pPr>
    </p:titleStyle>
    <p:bodyStyle>
      <a:lvl1pPr marL="169863" indent="-169863"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Times New Roman" panose="02020603050405020304" pitchFamily="18" charset="0"/>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Times New Roman" panose="02020603050405020304" pitchFamily="18" charset="0"/>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Times New Roman" panose="020206030504050203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ctyler@xtendhealthcare.net" TargetMode="External"/><Relationship Id="rId5" Type="http://schemas.openxmlformats.org/officeDocument/2006/relationships/hyperlink" Target="mailto:lcorley@xtendhealthcare.net"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01F20-A154-F24C-B7F8-907012CADCC0}"/>
              </a:ext>
            </a:extLst>
          </p:cNvPr>
          <p:cNvSpPr>
            <a:spLocks noGrp="1"/>
          </p:cNvSpPr>
          <p:nvPr>
            <p:ph type="ctrTitle"/>
          </p:nvPr>
        </p:nvSpPr>
        <p:spPr>
          <a:xfrm>
            <a:off x="551382" y="2366011"/>
            <a:ext cx="7130097" cy="3638549"/>
          </a:xfrm>
        </p:spPr>
        <p:txBody>
          <a:bodyPr/>
          <a:lstStyle/>
          <a:p>
            <a:pPr algn="ctr"/>
            <a:r>
              <a:rPr lang="en-US" dirty="0">
                <a:solidFill>
                  <a:schemeClr val="accent6"/>
                </a:solidFill>
              </a:rPr>
              <a:t>2025 Final Rule</a:t>
            </a:r>
            <a:br>
              <a:rPr lang="en-US" dirty="0">
                <a:solidFill>
                  <a:schemeClr val="accent6"/>
                </a:solidFill>
              </a:rPr>
            </a:br>
            <a:r>
              <a:rPr lang="en-US" dirty="0">
                <a:solidFill>
                  <a:schemeClr val="accent6"/>
                </a:solidFill>
              </a:rPr>
              <a:t>Medicare</a:t>
            </a:r>
            <a:br>
              <a:rPr lang="en-US" dirty="0">
                <a:solidFill>
                  <a:schemeClr val="accent6"/>
                </a:solidFill>
              </a:rPr>
            </a:br>
            <a:r>
              <a:rPr lang="en-US" dirty="0">
                <a:solidFill>
                  <a:schemeClr val="accent6"/>
                </a:solidFill>
              </a:rPr>
              <a:t>Inpatient Prospective Payment System (IPPS)</a:t>
            </a:r>
          </a:p>
        </p:txBody>
      </p:sp>
    </p:spTree>
    <p:extLst>
      <p:ext uri="{BB962C8B-B14F-4D97-AF65-F5344CB8AC3E}">
        <p14:creationId xmlns:p14="http://schemas.microsoft.com/office/powerpoint/2010/main" val="42060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4C23-426A-BD69-D60F-F98682C8D53F}"/>
              </a:ext>
            </a:extLst>
          </p:cNvPr>
          <p:cNvSpPr>
            <a:spLocks noGrp="1"/>
          </p:cNvSpPr>
          <p:nvPr>
            <p:ph type="title"/>
          </p:nvPr>
        </p:nvSpPr>
        <p:spPr>
          <a:xfrm>
            <a:off x="610957" y="488887"/>
            <a:ext cx="10972800" cy="585533"/>
          </a:xfrm>
        </p:spPr>
        <p:txBody>
          <a:bodyPr anchor="t">
            <a:normAutofit/>
          </a:bodyPr>
          <a:lstStyle/>
          <a:p>
            <a:r>
              <a:rPr lang="en-US" b="1" dirty="0">
                <a:solidFill>
                  <a:schemeClr val="accent6"/>
                </a:solidFill>
              </a:rPr>
              <a:t>Low-Wage Hospital Policy</a:t>
            </a:r>
          </a:p>
        </p:txBody>
      </p:sp>
      <p:graphicFrame>
        <p:nvGraphicFramePr>
          <p:cNvPr id="7" name="Content Placeholder 2">
            <a:extLst>
              <a:ext uri="{FF2B5EF4-FFF2-40B4-BE49-F238E27FC236}">
                <a16:creationId xmlns:a16="http://schemas.microsoft.com/office/drawing/2014/main" id="{B20F15B6-B447-A06D-7A15-E4B65ACEE2B4}"/>
              </a:ext>
            </a:extLst>
          </p:cNvPr>
          <p:cNvGraphicFramePr>
            <a:graphicFrameLocks noGrp="1"/>
          </p:cNvGraphicFramePr>
          <p:nvPr>
            <p:ph idx="1"/>
            <p:extLst>
              <p:ext uri="{D42A27DB-BD31-4B8C-83A1-F6EECF244321}">
                <p14:modId xmlns:p14="http://schemas.microsoft.com/office/powerpoint/2010/main" val="184709895"/>
              </p:ext>
            </p:extLst>
          </p:nvPr>
        </p:nvGraphicFramePr>
        <p:xfrm>
          <a:off x="608243" y="1177290"/>
          <a:ext cx="10967372" cy="5006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5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A2425C4-8A72-4EAD-90DD-E00604FECD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3F4861D-B7CC-4FC0-864F-E846C334DB9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E735942-F3BA-45AC-BAC4-A993FEDB4B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D69F7C7-A5B0-4E01-BCFC-A4928C3680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2239787" y="2151254"/>
            <a:ext cx="7552406" cy="2786506"/>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Separate IPPS Payments – Essential Medications </a:t>
            </a:r>
          </a:p>
        </p:txBody>
      </p:sp>
    </p:spTree>
    <p:extLst>
      <p:ext uri="{BB962C8B-B14F-4D97-AF65-F5344CB8AC3E}">
        <p14:creationId xmlns:p14="http://schemas.microsoft.com/office/powerpoint/2010/main" val="124269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C168-3C87-336C-D1F3-88D8776CA8CD}"/>
              </a:ext>
            </a:extLst>
          </p:cNvPr>
          <p:cNvSpPr>
            <a:spLocks noGrp="1"/>
          </p:cNvSpPr>
          <p:nvPr>
            <p:ph type="title"/>
          </p:nvPr>
        </p:nvSpPr>
        <p:spPr/>
        <p:txBody>
          <a:bodyPr/>
          <a:lstStyle/>
          <a:p>
            <a:r>
              <a:rPr lang="en-US" b="1" dirty="0">
                <a:solidFill>
                  <a:schemeClr val="accent6"/>
                </a:solidFill>
              </a:rPr>
              <a:t>Separate IPPS Payments – Essential Medications</a:t>
            </a:r>
          </a:p>
        </p:txBody>
      </p:sp>
      <p:sp>
        <p:nvSpPr>
          <p:cNvPr id="3" name="Content Placeholder 2">
            <a:extLst>
              <a:ext uri="{FF2B5EF4-FFF2-40B4-BE49-F238E27FC236}">
                <a16:creationId xmlns:a16="http://schemas.microsoft.com/office/drawing/2014/main" id="{B535FB97-F2CE-F75D-E811-5D7495FC1F72}"/>
              </a:ext>
            </a:extLst>
          </p:cNvPr>
          <p:cNvSpPr>
            <a:spLocks noGrp="1"/>
          </p:cNvSpPr>
          <p:nvPr>
            <p:ph idx="1"/>
          </p:nvPr>
        </p:nvSpPr>
        <p:spPr>
          <a:xfrm>
            <a:off x="610957" y="1170472"/>
            <a:ext cx="9047393" cy="5202895"/>
          </a:xfrm>
        </p:spPr>
        <p:txBody>
          <a:bodyPr/>
          <a:lstStyle/>
          <a:p>
            <a:r>
              <a:rPr lang="en-US" sz="2400" dirty="0"/>
              <a:t>As hospitals are experiencing drug shortages, it can significantly impact the following: </a:t>
            </a:r>
          </a:p>
          <a:p>
            <a:pPr lvl="2"/>
            <a:r>
              <a:rPr lang="en-US" sz="2400" dirty="0"/>
              <a:t>Hospitals to provide for their patients</a:t>
            </a:r>
          </a:p>
          <a:p>
            <a:pPr lvl="2"/>
            <a:r>
              <a:rPr lang="en-US" sz="2400" dirty="0"/>
              <a:t>Medication errors</a:t>
            </a:r>
          </a:p>
          <a:p>
            <a:pPr lvl="2"/>
            <a:r>
              <a:rPr lang="en-US" sz="2400" dirty="0"/>
              <a:t>Delays in clinical treatment</a:t>
            </a:r>
          </a:p>
          <a:p>
            <a:pPr lvl="2"/>
            <a:r>
              <a:rPr lang="en-US" sz="2400" dirty="0"/>
              <a:t>Increased risk of hospital acquired infections </a:t>
            </a:r>
          </a:p>
          <a:p>
            <a:pPr marL="0" indent="0">
              <a:buNone/>
            </a:pPr>
            <a:endParaRPr lang="en-US" sz="1000" dirty="0"/>
          </a:p>
          <a:p>
            <a:r>
              <a:rPr lang="en-US" sz="2400" dirty="0"/>
              <a:t>As a result, CMS is finalizing a separate payment under the IPPS for small, independent hospitals to create an maintain a buffer stock of medications.</a:t>
            </a:r>
          </a:p>
          <a:p>
            <a:pPr lvl="2"/>
            <a:r>
              <a:rPr lang="en-US" sz="2400" dirty="0"/>
              <a:t>This is to protect against future medications shortages.</a:t>
            </a:r>
          </a:p>
          <a:p>
            <a:pPr marL="0" indent="0">
              <a:buNone/>
            </a:pPr>
            <a:endParaRPr lang="en-US" sz="1000" dirty="0"/>
          </a:p>
          <a:p>
            <a:r>
              <a:rPr lang="en-US" sz="2400" dirty="0"/>
              <a:t>CMS will assess the impact and consider program expansion and other revisions, where needed to assist the availability of essential medications for patients.</a:t>
            </a:r>
          </a:p>
          <a:p>
            <a:endParaRPr lang="en-US" sz="2400" dirty="0"/>
          </a:p>
        </p:txBody>
      </p:sp>
      <p:pic>
        <p:nvPicPr>
          <p:cNvPr id="5" name="Graphic 4" descr="Medicine outline">
            <a:extLst>
              <a:ext uri="{FF2B5EF4-FFF2-40B4-BE49-F238E27FC236}">
                <a16:creationId xmlns:a16="http://schemas.microsoft.com/office/drawing/2014/main" id="{DC8CDA0D-FD17-FD29-021C-CB671A8986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001" y="1403261"/>
            <a:ext cx="2454165" cy="2454165"/>
          </a:xfrm>
          <a:prstGeom prst="rect">
            <a:avLst/>
          </a:prstGeom>
        </p:spPr>
      </p:pic>
    </p:spTree>
    <p:extLst>
      <p:ext uri="{BB962C8B-B14F-4D97-AF65-F5344CB8AC3E}">
        <p14:creationId xmlns:p14="http://schemas.microsoft.com/office/powerpoint/2010/main" val="34530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531521" y="1736599"/>
            <a:ext cx="9128958" cy="3384802"/>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Changes to </a:t>
            </a:r>
            <a:br>
              <a:rPr lang="en-US" b="1" dirty="0">
                <a:solidFill>
                  <a:schemeClr val="accent6"/>
                </a:solidFill>
              </a:rPr>
            </a:br>
            <a:r>
              <a:rPr lang="en-US" b="1" dirty="0">
                <a:solidFill>
                  <a:schemeClr val="accent6"/>
                </a:solidFill>
              </a:rPr>
              <a:t>New Technology Add-on Payment (NTAP)</a:t>
            </a:r>
          </a:p>
        </p:txBody>
      </p:sp>
    </p:spTree>
    <p:extLst>
      <p:ext uri="{BB962C8B-B14F-4D97-AF65-F5344CB8AC3E}">
        <p14:creationId xmlns:p14="http://schemas.microsoft.com/office/powerpoint/2010/main" val="175770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A78F-1C5F-254E-0A37-0B28A290247B}"/>
              </a:ext>
            </a:extLst>
          </p:cNvPr>
          <p:cNvSpPr>
            <a:spLocks noGrp="1"/>
          </p:cNvSpPr>
          <p:nvPr>
            <p:ph type="title"/>
          </p:nvPr>
        </p:nvSpPr>
        <p:spPr/>
        <p:txBody>
          <a:bodyPr/>
          <a:lstStyle/>
          <a:p>
            <a:r>
              <a:rPr lang="en-US" b="1" dirty="0">
                <a:solidFill>
                  <a:schemeClr val="accent6"/>
                </a:solidFill>
              </a:rPr>
              <a:t>Changes to New Technology Add-on Payment (NTAP)</a:t>
            </a:r>
          </a:p>
        </p:txBody>
      </p:sp>
      <p:sp>
        <p:nvSpPr>
          <p:cNvPr id="3" name="Content Placeholder 2">
            <a:extLst>
              <a:ext uri="{FF2B5EF4-FFF2-40B4-BE49-F238E27FC236}">
                <a16:creationId xmlns:a16="http://schemas.microsoft.com/office/drawing/2014/main" id="{7112C2FD-88E8-9C6A-0351-EAD9149AC2AF}"/>
              </a:ext>
            </a:extLst>
          </p:cNvPr>
          <p:cNvSpPr>
            <a:spLocks noGrp="1"/>
          </p:cNvSpPr>
          <p:nvPr>
            <p:ph idx="1"/>
          </p:nvPr>
        </p:nvSpPr>
        <p:spPr>
          <a:xfrm>
            <a:off x="610957" y="1170473"/>
            <a:ext cx="10972800" cy="800568"/>
          </a:xfrm>
        </p:spPr>
        <p:txBody>
          <a:bodyPr/>
          <a:lstStyle/>
          <a:p>
            <a:r>
              <a:rPr lang="en-US" sz="2400" b="1" dirty="0"/>
              <a:t>CMS is planning to promote access to lifesaving therapies consistent with CMS’ Sickle Cell Disease Action Plan by: </a:t>
            </a:r>
          </a:p>
          <a:p>
            <a:endParaRPr lang="en-US" sz="2400" b="1" dirty="0"/>
          </a:p>
        </p:txBody>
      </p:sp>
      <p:sp>
        <p:nvSpPr>
          <p:cNvPr id="4" name="Flowchart: Punched Tape 3">
            <a:extLst>
              <a:ext uri="{FF2B5EF4-FFF2-40B4-BE49-F238E27FC236}">
                <a16:creationId xmlns:a16="http://schemas.microsoft.com/office/drawing/2014/main" id="{D625084C-8903-4762-90EF-88E9E8AB9B1C}"/>
              </a:ext>
            </a:extLst>
          </p:cNvPr>
          <p:cNvSpPr/>
          <p:nvPr/>
        </p:nvSpPr>
        <p:spPr>
          <a:xfrm>
            <a:off x="951974" y="2072174"/>
            <a:ext cx="4412507" cy="4402326"/>
          </a:xfrm>
          <a:prstGeom prst="flowChartPunchedTape">
            <a:avLst/>
          </a:prstGeom>
          <a:solidFill>
            <a:schemeClr val="accent5"/>
          </a:solidFill>
          <a:ln w="57150">
            <a:solidFill>
              <a:schemeClr val="accent4"/>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Finalizing the proposal to increase the NTAP percentage from 65% to 75% for certain gene therapies approved for NTAP when indicated and used specially for the treatment of Sickle Cell Disease </a:t>
            </a:r>
          </a:p>
        </p:txBody>
      </p:sp>
      <p:sp>
        <p:nvSpPr>
          <p:cNvPr id="5" name="Flowchart: Punched Tape 4">
            <a:extLst>
              <a:ext uri="{FF2B5EF4-FFF2-40B4-BE49-F238E27FC236}">
                <a16:creationId xmlns:a16="http://schemas.microsoft.com/office/drawing/2014/main" id="{561F92D2-48C9-3106-E8CC-189770483979}"/>
              </a:ext>
            </a:extLst>
          </p:cNvPr>
          <p:cNvSpPr/>
          <p:nvPr/>
        </p:nvSpPr>
        <p:spPr>
          <a:xfrm>
            <a:off x="6827519" y="2168357"/>
            <a:ext cx="4412507" cy="3641270"/>
          </a:xfrm>
          <a:prstGeom prst="flowChartPunchedTape">
            <a:avLst/>
          </a:prstGeom>
          <a:solidFill>
            <a:schemeClr val="accent5"/>
          </a:solidFill>
          <a:ln w="57150">
            <a:solidFill>
              <a:schemeClr val="accent4"/>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The increase will begin in FY 2025 and conclude at the end of the 2–3-year newness period for each such therapy </a:t>
            </a:r>
          </a:p>
        </p:txBody>
      </p:sp>
    </p:spTree>
    <p:extLst>
      <p:ext uri="{BB962C8B-B14F-4D97-AF65-F5344CB8AC3E}">
        <p14:creationId xmlns:p14="http://schemas.microsoft.com/office/powerpoint/2010/main" val="37023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A78F-1C5F-254E-0A37-0B28A290247B}"/>
              </a:ext>
            </a:extLst>
          </p:cNvPr>
          <p:cNvSpPr>
            <a:spLocks noGrp="1"/>
          </p:cNvSpPr>
          <p:nvPr>
            <p:ph type="title"/>
          </p:nvPr>
        </p:nvSpPr>
        <p:spPr/>
        <p:txBody>
          <a:bodyPr/>
          <a:lstStyle/>
          <a:p>
            <a:r>
              <a:rPr lang="en-US" b="1" dirty="0">
                <a:solidFill>
                  <a:schemeClr val="accent6"/>
                </a:solidFill>
              </a:rPr>
              <a:t>Changes to New Technology Add-on Payment (NTAP)</a:t>
            </a:r>
          </a:p>
        </p:txBody>
      </p:sp>
      <p:sp>
        <p:nvSpPr>
          <p:cNvPr id="3" name="Content Placeholder 2">
            <a:extLst>
              <a:ext uri="{FF2B5EF4-FFF2-40B4-BE49-F238E27FC236}">
                <a16:creationId xmlns:a16="http://schemas.microsoft.com/office/drawing/2014/main" id="{7112C2FD-88E8-9C6A-0351-EAD9149AC2AF}"/>
              </a:ext>
            </a:extLst>
          </p:cNvPr>
          <p:cNvSpPr>
            <a:spLocks noGrp="1"/>
          </p:cNvSpPr>
          <p:nvPr>
            <p:ph idx="1"/>
          </p:nvPr>
        </p:nvSpPr>
        <p:spPr>
          <a:xfrm>
            <a:off x="610957" y="1170473"/>
            <a:ext cx="10972800" cy="800568"/>
          </a:xfrm>
        </p:spPr>
        <p:txBody>
          <a:bodyPr/>
          <a:lstStyle/>
          <a:p>
            <a:r>
              <a:rPr lang="en-US" sz="2400" b="1" dirty="0"/>
              <a:t>CMS is planning to promote access to lifesaving therapies consistent with CMS’ Sickle Cell Disease Action Plan by: </a:t>
            </a:r>
          </a:p>
          <a:p>
            <a:endParaRPr lang="en-US" sz="2400" b="1" dirty="0"/>
          </a:p>
        </p:txBody>
      </p:sp>
      <p:sp>
        <p:nvSpPr>
          <p:cNvPr id="4" name="Flowchart: Punched Tape 3">
            <a:extLst>
              <a:ext uri="{FF2B5EF4-FFF2-40B4-BE49-F238E27FC236}">
                <a16:creationId xmlns:a16="http://schemas.microsoft.com/office/drawing/2014/main" id="{D625084C-8903-4762-90EF-88E9E8AB9B1C}"/>
              </a:ext>
            </a:extLst>
          </p:cNvPr>
          <p:cNvSpPr/>
          <p:nvPr/>
        </p:nvSpPr>
        <p:spPr>
          <a:xfrm>
            <a:off x="951975" y="1971041"/>
            <a:ext cx="4831605" cy="4402326"/>
          </a:xfrm>
          <a:prstGeom prst="flowChartPunchedTape">
            <a:avLst/>
          </a:prstGeom>
          <a:solidFill>
            <a:schemeClr val="accent5"/>
          </a:solidFill>
          <a:ln w="57150">
            <a:solidFill>
              <a:schemeClr val="accent4"/>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CMS is also finalizing the proposal to use  the start of the fiscal year, October 1 and not April 1 to determine whether a technology is within its 2–3-year newness period. This change will start FY 2026 for new applicants for NTAP</a:t>
            </a:r>
          </a:p>
        </p:txBody>
      </p:sp>
      <p:sp>
        <p:nvSpPr>
          <p:cNvPr id="5" name="Flowchart: Punched Tape 4">
            <a:extLst>
              <a:ext uri="{FF2B5EF4-FFF2-40B4-BE49-F238E27FC236}">
                <a16:creationId xmlns:a16="http://schemas.microsoft.com/office/drawing/2014/main" id="{561F92D2-48C9-3106-E8CC-189770483979}"/>
              </a:ext>
            </a:extLst>
          </p:cNvPr>
          <p:cNvSpPr/>
          <p:nvPr/>
        </p:nvSpPr>
        <p:spPr>
          <a:xfrm>
            <a:off x="6503671" y="2055662"/>
            <a:ext cx="4736356" cy="4317705"/>
          </a:xfrm>
          <a:prstGeom prst="flowChartPunchedTape">
            <a:avLst/>
          </a:prstGeom>
          <a:solidFill>
            <a:schemeClr val="accent5"/>
          </a:solidFill>
          <a:ln w="57150">
            <a:solidFill>
              <a:schemeClr val="accent4"/>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CMS is finalizing the proposal to no longer consider an FDA marketing authorization hold to be an inactive status for the purposed NTAP application eligibility beginning with applications for NTAP for FY 2026 </a:t>
            </a:r>
          </a:p>
        </p:txBody>
      </p:sp>
    </p:spTree>
    <p:extLst>
      <p:ext uri="{BB962C8B-B14F-4D97-AF65-F5344CB8AC3E}">
        <p14:creationId xmlns:p14="http://schemas.microsoft.com/office/powerpoint/2010/main" val="23331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971450" y="1969620"/>
            <a:ext cx="9749889" cy="2396640"/>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Hospital Inpatient Quality Reporting Program</a:t>
            </a:r>
          </a:p>
        </p:txBody>
      </p:sp>
    </p:spTree>
    <p:extLst>
      <p:ext uri="{BB962C8B-B14F-4D97-AF65-F5344CB8AC3E}">
        <p14:creationId xmlns:p14="http://schemas.microsoft.com/office/powerpoint/2010/main" val="427517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6B4C-6EC0-1468-BF04-BF19BF1B75A7}"/>
              </a:ext>
            </a:extLst>
          </p:cNvPr>
          <p:cNvSpPr>
            <a:spLocks noGrp="1"/>
          </p:cNvSpPr>
          <p:nvPr>
            <p:ph type="title"/>
          </p:nvPr>
        </p:nvSpPr>
        <p:spPr/>
        <p:txBody>
          <a:bodyPr/>
          <a:lstStyle/>
          <a:p>
            <a:r>
              <a:rPr lang="en-US" b="1" dirty="0">
                <a:solidFill>
                  <a:schemeClr val="accent6"/>
                </a:solidFill>
              </a:rPr>
              <a:t>Hospital Inpatient Quality Reporting Program</a:t>
            </a:r>
          </a:p>
        </p:txBody>
      </p:sp>
      <p:sp>
        <p:nvSpPr>
          <p:cNvPr id="5" name="Content Placeholder 4">
            <a:extLst>
              <a:ext uri="{FF2B5EF4-FFF2-40B4-BE49-F238E27FC236}">
                <a16:creationId xmlns:a16="http://schemas.microsoft.com/office/drawing/2014/main" id="{A3ED87C7-D879-C20E-1A7C-6C020CD28AB2}"/>
              </a:ext>
            </a:extLst>
          </p:cNvPr>
          <p:cNvSpPr>
            <a:spLocks noGrp="1"/>
          </p:cNvSpPr>
          <p:nvPr>
            <p:ph idx="1"/>
          </p:nvPr>
        </p:nvSpPr>
        <p:spPr>
          <a:xfrm>
            <a:off x="610957" y="1170472"/>
            <a:ext cx="8098703" cy="4525963"/>
          </a:xfrm>
        </p:spPr>
        <p:txBody>
          <a:bodyPr/>
          <a:lstStyle/>
          <a:p>
            <a:r>
              <a:rPr lang="en-US" sz="2400" dirty="0"/>
              <a:t>For the FY 2025 IPPS/LTCH final rule, CMS is:</a:t>
            </a:r>
          </a:p>
          <a:p>
            <a:endParaRPr lang="en-US" sz="2400" dirty="0"/>
          </a:p>
          <a:p>
            <a:pPr lvl="2"/>
            <a:r>
              <a:rPr lang="en-US" sz="2400" dirty="0"/>
              <a:t>Implementing seven new quality measures</a:t>
            </a:r>
          </a:p>
          <a:p>
            <a:pPr lvl="1"/>
            <a:endParaRPr lang="en-US" sz="2400" dirty="0"/>
          </a:p>
          <a:p>
            <a:pPr lvl="2"/>
            <a:r>
              <a:rPr lang="en-US" sz="2400" dirty="0"/>
              <a:t>Removing five existing quality measures </a:t>
            </a:r>
          </a:p>
          <a:p>
            <a:pPr marL="169862" lvl="1" indent="0">
              <a:buNone/>
            </a:pPr>
            <a:endParaRPr lang="en-US" sz="2400" dirty="0"/>
          </a:p>
          <a:p>
            <a:pPr lvl="2"/>
            <a:r>
              <a:rPr lang="en-US" sz="2400" dirty="0"/>
              <a:t>Modifying two current quality measures</a:t>
            </a:r>
          </a:p>
          <a:p>
            <a:pPr lvl="1"/>
            <a:endParaRPr lang="en-US" sz="2400" dirty="0"/>
          </a:p>
          <a:p>
            <a:pPr lvl="2"/>
            <a:r>
              <a:rPr lang="en-US" sz="2400" dirty="0"/>
              <a:t>Finalizing two changes to current policies related to data validation and increased the total number of mandatory electronic clinical quality measures (eCQMs) reported by hospitals over three years.</a:t>
            </a:r>
          </a:p>
        </p:txBody>
      </p:sp>
      <p:pic>
        <p:nvPicPr>
          <p:cNvPr id="7" name="Graphic 6" descr="Clipboard Partially Checked outline">
            <a:extLst>
              <a:ext uri="{FF2B5EF4-FFF2-40B4-BE49-F238E27FC236}">
                <a16:creationId xmlns:a16="http://schemas.microsoft.com/office/drawing/2014/main" id="{44EA6A00-E38E-A609-803C-F5C9685E77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3130" y="640080"/>
            <a:ext cx="3265097" cy="326509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2830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E592-C2BE-5C1B-D174-310057C88B68}"/>
              </a:ext>
            </a:extLst>
          </p:cNvPr>
          <p:cNvSpPr>
            <a:spLocks noGrp="1"/>
          </p:cNvSpPr>
          <p:nvPr>
            <p:ph type="title"/>
          </p:nvPr>
        </p:nvSpPr>
        <p:spPr/>
        <p:txBody>
          <a:bodyPr/>
          <a:lstStyle/>
          <a:p>
            <a:r>
              <a:rPr lang="en-US" b="1" dirty="0">
                <a:solidFill>
                  <a:schemeClr val="accent6"/>
                </a:solidFill>
              </a:rPr>
              <a:t>Hospital Inpatient Quality Reporting Program</a:t>
            </a:r>
          </a:p>
        </p:txBody>
      </p:sp>
      <p:graphicFrame>
        <p:nvGraphicFramePr>
          <p:cNvPr id="4" name="Content Placeholder 3">
            <a:extLst>
              <a:ext uri="{FF2B5EF4-FFF2-40B4-BE49-F238E27FC236}">
                <a16:creationId xmlns:a16="http://schemas.microsoft.com/office/drawing/2014/main" id="{8FF47FCA-9F6C-9495-0F8D-877324D35ABE}"/>
              </a:ext>
            </a:extLst>
          </p:cNvPr>
          <p:cNvGraphicFramePr>
            <a:graphicFrameLocks noGrp="1"/>
          </p:cNvGraphicFramePr>
          <p:nvPr>
            <p:ph idx="1"/>
            <p:extLst>
              <p:ext uri="{D42A27DB-BD31-4B8C-83A1-F6EECF244321}">
                <p14:modId xmlns:p14="http://schemas.microsoft.com/office/powerpoint/2010/main" val="4250284294"/>
              </p:ext>
            </p:extLst>
          </p:nvPr>
        </p:nvGraphicFramePr>
        <p:xfrm>
          <a:off x="610957" y="1234441"/>
          <a:ext cx="10972800" cy="513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1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8E69415-F8F9-4CDB-A3FF-F7D56BFDA2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92553A7-DCD4-49E2-A911-D0BFEE6F6C4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CE0BFB1-0DFB-4FD2-AEC3-A09E1BA15FD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44C093D-75C1-46D8-B894-1559C938A5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B6EAF21-DE5B-4ED1-86CE-D154471DCA8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786A38B-1E20-48D5-9BF1-8F790A5511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20A1-770D-7170-AA62-241CDB76DD12}"/>
              </a:ext>
            </a:extLst>
          </p:cNvPr>
          <p:cNvSpPr>
            <a:spLocks noGrp="1"/>
          </p:cNvSpPr>
          <p:nvPr>
            <p:ph type="title"/>
          </p:nvPr>
        </p:nvSpPr>
        <p:spPr/>
        <p:txBody>
          <a:bodyPr/>
          <a:lstStyle/>
          <a:p>
            <a:r>
              <a:rPr lang="en-US" b="1" dirty="0">
                <a:solidFill>
                  <a:schemeClr val="accent6"/>
                </a:solidFill>
              </a:rPr>
              <a:t>Hospital Inpatient Quality Reporting Program</a:t>
            </a:r>
          </a:p>
        </p:txBody>
      </p:sp>
      <p:sp>
        <p:nvSpPr>
          <p:cNvPr id="3" name="Content Placeholder 2">
            <a:extLst>
              <a:ext uri="{FF2B5EF4-FFF2-40B4-BE49-F238E27FC236}">
                <a16:creationId xmlns:a16="http://schemas.microsoft.com/office/drawing/2014/main" id="{3F5D5E91-ADCF-1CAC-8163-73D9A0B5A8BC}"/>
              </a:ext>
            </a:extLst>
          </p:cNvPr>
          <p:cNvSpPr>
            <a:spLocks noGrp="1"/>
          </p:cNvSpPr>
          <p:nvPr>
            <p:ph sz="half" idx="1"/>
          </p:nvPr>
        </p:nvSpPr>
        <p:spPr>
          <a:xfrm>
            <a:off x="610957" y="1791116"/>
            <a:ext cx="10420349" cy="4320541"/>
          </a:xfrm>
        </p:spPr>
        <p:txBody>
          <a:bodyPr/>
          <a:lstStyle/>
          <a:p>
            <a:r>
              <a:rPr lang="en-US" sz="2400" b="1" dirty="0">
                <a:solidFill>
                  <a:schemeClr val="accent4"/>
                </a:solidFill>
              </a:rPr>
              <a:t>Hospital Harm </a:t>
            </a:r>
            <a:r>
              <a:rPr lang="en-US" sz="2400" dirty="0"/>
              <a:t>– </a:t>
            </a:r>
            <a:r>
              <a:rPr lang="en-US" sz="2400" i="1" dirty="0"/>
              <a:t>Falls with Injury </a:t>
            </a:r>
            <a:r>
              <a:rPr lang="en-US" sz="2400" i="1" dirty="0" err="1"/>
              <a:t>eCQM</a:t>
            </a:r>
            <a:r>
              <a:rPr lang="en-US" sz="2400" i="1" dirty="0"/>
              <a:t>, with inclusion in the </a:t>
            </a:r>
            <a:r>
              <a:rPr lang="en-US" sz="2400" i="1" dirty="0" err="1"/>
              <a:t>eCQM</a:t>
            </a:r>
            <a:r>
              <a:rPr lang="en-US" sz="2400" i="1" dirty="0"/>
              <a:t> measure set beginning with the CY 2026 reporting period/FY 2028 payment determination.</a:t>
            </a:r>
          </a:p>
          <a:p>
            <a:pPr marL="0" indent="0">
              <a:buNone/>
            </a:pPr>
            <a:endParaRPr lang="en-US" sz="1000" i="1" dirty="0"/>
          </a:p>
          <a:p>
            <a:r>
              <a:rPr lang="en-US" sz="2400" b="1" dirty="0">
                <a:solidFill>
                  <a:schemeClr val="accent4"/>
                </a:solidFill>
              </a:rPr>
              <a:t>Hospital Harm </a:t>
            </a:r>
            <a:r>
              <a:rPr lang="en-US" sz="2400" b="0" i="0" dirty="0">
                <a:solidFill>
                  <a:srgbClr val="323A45"/>
                </a:solidFill>
                <a:effectLst/>
                <a:latin typeface="Muli"/>
              </a:rPr>
              <a:t>– </a:t>
            </a:r>
            <a:r>
              <a:rPr lang="en-US" sz="2400" i="1" dirty="0"/>
              <a:t>Postoperative Respiratory Failure </a:t>
            </a:r>
            <a:r>
              <a:rPr lang="en-US" sz="2400" i="1" dirty="0" err="1"/>
              <a:t>eCQM</a:t>
            </a:r>
            <a:r>
              <a:rPr lang="en-US" sz="2400" i="1" dirty="0"/>
              <a:t>, with inclusion in the </a:t>
            </a:r>
            <a:r>
              <a:rPr lang="en-US" sz="2400" i="1" dirty="0" err="1"/>
              <a:t>eCQM</a:t>
            </a:r>
            <a:r>
              <a:rPr lang="en-US" sz="2400" i="1" dirty="0"/>
              <a:t> measure set beginning with the CY 2026 reporting period/FY 2028 payment determination.</a:t>
            </a:r>
          </a:p>
          <a:p>
            <a:pPr marL="0" indent="0">
              <a:buNone/>
            </a:pPr>
            <a:endParaRPr lang="en-US" sz="1000" i="1" dirty="0"/>
          </a:p>
          <a:p>
            <a:r>
              <a:rPr lang="en-US" sz="2400" b="1" dirty="0">
                <a:solidFill>
                  <a:schemeClr val="accent4"/>
                </a:solidFill>
              </a:rPr>
              <a:t>Thirty-day Risk-Standardized Death Rate </a:t>
            </a:r>
            <a:r>
              <a:rPr lang="en-US" sz="2400" i="1" dirty="0"/>
              <a:t>among Surgical Inpatients with Complications measure beginning with the July 1, 2023 – June 30, 2025, reporting period which impacts the FY 2027 payment determination.</a:t>
            </a:r>
          </a:p>
          <a:p>
            <a:pPr marL="0" indent="0">
              <a:buNone/>
            </a:pPr>
            <a:endParaRPr lang="en-US" sz="1000" i="1" dirty="0"/>
          </a:p>
          <a:p>
            <a:r>
              <a:rPr lang="en-US" sz="2400" b="1" dirty="0">
                <a:solidFill>
                  <a:schemeClr val="accent4"/>
                </a:solidFill>
              </a:rPr>
              <a:t>Patient Safety Structural Measure </a:t>
            </a:r>
            <a:r>
              <a:rPr lang="en-US" sz="2400" i="1" dirty="0"/>
              <a:t>beginning with the CY 2025 reporting period/FY 2027 payment determination with modification.</a:t>
            </a:r>
          </a:p>
          <a:p>
            <a:endParaRPr lang="en-US" sz="2400" i="1" dirty="0"/>
          </a:p>
        </p:txBody>
      </p:sp>
      <p:sp>
        <p:nvSpPr>
          <p:cNvPr id="4" name="TextBox 3">
            <a:extLst>
              <a:ext uri="{FF2B5EF4-FFF2-40B4-BE49-F238E27FC236}">
                <a16:creationId xmlns:a16="http://schemas.microsoft.com/office/drawing/2014/main" id="{C5D6B741-80A0-6C3B-AC5D-FDBBC3888811}"/>
              </a:ext>
            </a:extLst>
          </p:cNvPr>
          <p:cNvSpPr txBox="1"/>
          <p:nvPr/>
        </p:nvSpPr>
        <p:spPr>
          <a:xfrm>
            <a:off x="4960620" y="1092176"/>
            <a:ext cx="5715000" cy="523220"/>
          </a:xfrm>
          <a:prstGeom prst="rect">
            <a:avLst/>
          </a:prstGeom>
          <a:noFill/>
          <a:ln w="38100">
            <a:solidFill>
              <a:schemeClr val="accent4"/>
            </a:solidFill>
          </a:ln>
        </p:spPr>
        <p:txBody>
          <a:bodyPr wrap="square" rtlCol="0">
            <a:spAutoFit/>
          </a:bodyPr>
          <a:lstStyle/>
          <a:p>
            <a:r>
              <a:rPr lang="en-US" sz="2800" b="1" dirty="0">
                <a:solidFill>
                  <a:schemeClr val="accent6"/>
                </a:solidFill>
                <a:latin typeface="Times New Roman" panose="02020603050405020304" pitchFamily="18" charset="0"/>
              </a:rPr>
              <a:t>Seven new Quality Measures</a:t>
            </a:r>
          </a:p>
        </p:txBody>
      </p:sp>
    </p:spTree>
    <p:extLst>
      <p:ext uri="{BB962C8B-B14F-4D97-AF65-F5344CB8AC3E}">
        <p14:creationId xmlns:p14="http://schemas.microsoft.com/office/powerpoint/2010/main" val="15205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212532" y="2048050"/>
            <a:ext cx="9401175" cy="2169619"/>
          </a:xfrm>
        </p:spPr>
        <p:txBody>
          <a:bodyPr/>
          <a:lstStyle/>
          <a:p>
            <a:pPr algn="ctr"/>
            <a:r>
              <a:rPr lang="en-US" b="1" dirty="0">
                <a:solidFill>
                  <a:schemeClr val="accent6"/>
                </a:solidFill>
              </a:rPr>
              <a:t>Medicare 2025 </a:t>
            </a:r>
            <a:br>
              <a:rPr lang="en-US" b="1" dirty="0">
                <a:solidFill>
                  <a:schemeClr val="accent6"/>
                </a:solidFill>
              </a:rPr>
            </a:br>
            <a:r>
              <a:rPr lang="en-US" b="1" dirty="0">
                <a:solidFill>
                  <a:schemeClr val="accent6"/>
                </a:solidFill>
              </a:rPr>
              <a:t>Inpatient Final Payment Rule (IPPS)</a:t>
            </a:r>
          </a:p>
        </p:txBody>
      </p:sp>
    </p:spTree>
    <p:extLst>
      <p:ext uri="{BB962C8B-B14F-4D97-AF65-F5344CB8AC3E}">
        <p14:creationId xmlns:p14="http://schemas.microsoft.com/office/powerpoint/2010/main" val="161898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98310B-811D-C2E7-C4D5-9D1162109D04}"/>
              </a:ext>
            </a:extLst>
          </p:cNvPr>
          <p:cNvSpPr>
            <a:spLocks noGrp="1"/>
          </p:cNvSpPr>
          <p:nvPr>
            <p:ph sz="half" idx="2"/>
          </p:nvPr>
        </p:nvSpPr>
        <p:spPr>
          <a:xfrm>
            <a:off x="868680" y="1988818"/>
            <a:ext cx="9738360" cy="4000502"/>
          </a:xfrm>
        </p:spPr>
        <p:txBody>
          <a:bodyPr/>
          <a:lstStyle/>
          <a:p>
            <a:r>
              <a:rPr lang="en-US" sz="2400" b="1" dirty="0">
                <a:solidFill>
                  <a:schemeClr val="accent4"/>
                </a:solidFill>
              </a:rPr>
              <a:t>Age Friendly Structural Measure </a:t>
            </a:r>
            <a:r>
              <a:rPr lang="en-US" sz="2400" i="1" dirty="0"/>
              <a:t>beginning with the CY 2025 reporting period/FY 2027 payment determination.</a:t>
            </a:r>
          </a:p>
          <a:p>
            <a:pPr marL="0" indent="0">
              <a:buNone/>
            </a:pPr>
            <a:endParaRPr lang="en-US" sz="1000" i="1" dirty="0"/>
          </a:p>
          <a:p>
            <a:pPr algn="l">
              <a:buFont typeface="Arial" panose="020B0604020202020204" pitchFamily="34" charset="0"/>
              <a:buChar char="•"/>
            </a:pPr>
            <a:r>
              <a:rPr lang="en-US" sz="2400" b="1" dirty="0">
                <a:solidFill>
                  <a:schemeClr val="accent4"/>
                </a:solidFill>
              </a:rPr>
              <a:t>Catheter-Associated Urinary Tract Infection </a:t>
            </a:r>
            <a:r>
              <a:rPr lang="en-US" sz="2400" i="1" dirty="0"/>
              <a:t>Standardized Infection Ratio measure stratified for oncology locations beginning with the CY 2026 reporting period/FY 2028 payment determination.</a:t>
            </a:r>
          </a:p>
          <a:p>
            <a:pPr marL="0" indent="0" algn="l">
              <a:buNone/>
            </a:pPr>
            <a:endParaRPr lang="en-US" sz="1000" i="1" dirty="0"/>
          </a:p>
          <a:p>
            <a:pPr algn="l">
              <a:buFont typeface="Arial" panose="020B0604020202020204" pitchFamily="34" charset="0"/>
              <a:buChar char="•"/>
            </a:pPr>
            <a:r>
              <a:rPr lang="en-US" sz="2400" b="1" dirty="0">
                <a:solidFill>
                  <a:schemeClr val="accent4"/>
                </a:solidFill>
              </a:rPr>
              <a:t>Central Line-Associated Bloodstream Infection </a:t>
            </a:r>
            <a:r>
              <a:rPr lang="en-US" sz="2400" i="1" dirty="0"/>
              <a:t>Standardized Infection Ratio measure stratified for oncology locations beginning with the CY 2026 reporting period/FY 2028 payment determination.</a:t>
            </a:r>
          </a:p>
        </p:txBody>
      </p:sp>
      <p:sp>
        <p:nvSpPr>
          <p:cNvPr id="2" name="Title 1">
            <a:extLst>
              <a:ext uri="{FF2B5EF4-FFF2-40B4-BE49-F238E27FC236}">
                <a16:creationId xmlns:a16="http://schemas.microsoft.com/office/drawing/2014/main" id="{EE9420A1-770D-7170-AA62-241CDB76DD12}"/>
              </a:ext>
            </a:extLst>
          </p:cNvPr>
          <p:cNvSpPr>
            <a:spLocks noGrp="1"/>
          </p:cNvSpPr>
          <p:nvPr>
            <p:ph type="title"/>
          </p:nvPr>
        </p:nvSpPr>
        <p:spPr/>
        <p:txBody>
          <a:bodyPr/>
          <a:lstStyle/>
          <a:p>
            <a:r>
              <a:rPr lang="en-US" b="1" dirty="0">
                <a:solidFill>
                  <a:schemeClr val="accent6"/>
                </a:solidFill>
              </a:rPr>
              <a:t>Hospital Inpatient Quality Reporting Program</a:t>
            </a:r>
          </a:p>
        </p:txBody>
      </p:sp>
      <p:sp>
        <p:nvSpPr>
          <p:cNvPr id="4" name="TextBox 3">
            <a:extLst>
              <a:ext uri="{FF2B5EF4-FFF2-40B4-BE49-F238E27FC236}">
                <a16:creationId xmlns:a16="http://schemas.microsoft.com/office/drawing/2014/main" id="{C5D6B741-80A0-6C3B-AC5D-FDBBC3888811}"/>
              </a:ext>
            </a:extLst>
          </p:cNvPr>
          <p:cNvSpPr txBox="1"/>
          <p:nvPr/>
        </p:nvSpPr>
        <p:spPr>
          <a:xfrm>
            <a:off x="6297930" y="1191027"/>
            <a:ext cx="4629150" cy="523220"/>
          </a:xfrm>
          <a:prstGeom prst="rect">
            <a:avLst/>
          </a:prstGeom>
          <a:noFill/>
          <a:ln w="38100">
            <a:solidFill>
              <a:schemeClr val="accent4"/>
            </a:solidFill>
          </a:ln>
        </p:spPr>
        <p:txBody>
          <a:bodyPr wrap="square" rtlCol="0">
            <a:spAutoFit/>
          </a:bodyPr>
          <a:lstStyle/>
          <a:p>
            <a:r>
              <a:rPr lang="en-US" sz="2800" b="1" dirty="0">
                <a:solidFill>
                  <a:schemeClr val="accent6"/>
                </a:solidFill>
                <a:latin typeface="Times New Roman" panose="02020603050405020304" pitchFamily="18" charset="0"/>
              </a:rPr>
              <a:t>Seven new Quality Measures</a:t>
            </a:r>
          </a:p>
        </p:txBody>
      </p:sp>
    </p:spTree>
    <p:extLst>
      <p:ext uri="{BB962C8B-B14F-4D97-AF65-F5344CB8AC3E}">
        <p14:creationId xmlns:p14="http://schemas.microsoft.com/office/powerpoint/2010/main" val="11223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F543-EA50-6E8E-077C-DC42BA55C8EF}"/>
              </a:ext>
            </a:extLst>
          </p:cNvPr>
          <p:cNvSpPr>
            <a:spLocks noGrp="1"/>
          </p:cNvSpPr>
          <p:nvPr>
            <p:ph type="title"/>
          </p:nvPr>
        </p:nvSpPr>
        <p:spPr/>
        <p:txBody>
          <a:bodyPr/>
          <a:lstStyle/>
          <a:p>
            <a:r>
              <a:rPr lang="en-US" b="1" dirty="0">
                <a:solidFill>
                  <a:schemeClr val="accent6"/>
                </a:solidFill>
              </a:rPr>
              <a:t>Hospital Inpatient Quality Reporting Program</a:t>
            </a:r>
          </a:p>
        </p:txBody>
      </p:sp>
      <p:sp>
        <p:nvSpPr>
          <p:cNvPr id="3" name="Content Placeholder 2">
            <a:extLst>
              <a:ext uri="{FF2B5EF4-FFF2-40B4-BE49-F238E27FC236}">
                <a16:creationId xmlns:a16="http://schemas.microsoft.com/office/drawing/2014/main" id="{00EFB847-30E0-1455-80E7-9685D0D117E9}"/>
              </a:ext>
            </a:extLst>
          </p:cNvPr>
          <p:cNvSpPr>
            <a:spLocks noGrp="1"/>
          </p:cNvSpPr>
          <p:nvPr>
            <p:ph idx="1"/>
          </p:nvPr>
        </p:nvSpPr>
        <p:spPr>
          <a:xfrm>
            <a:off x="930997" y="1847404"/>
            <a:ext cx="9264563" cy="4525963"/>
          </a:xfrm>
        </p:spPr>
        <p:txBody>
          <a:bodyPr/>
          <a:lstStyle/>
          <a:p>
            <a:r>
              <a:rPr lang="en-US" sz="2400" b="1" dirty="0">
                <a:solidFill>
                  <a:schemeClr val="accent4"/>
                </a:solidFill>
              </a:rPr>
              <a:t>Global Malnutrition Composite Score </a:t>
            </a:r>
            <a:r>
              <a:rPr lang="en-US" sz="2400" dirty="0" err="1"/>
              <a:t>eCQM</a:t>
            </a:r>
            <a:r>
              <a:rPr lang="en-US" sz="2400" dirty="0"/>
              <a:t> beginning with the CY 2026 reporting period/FY 2028 payment determination.</a:t>
            </a:r>
          </a:p>
          <a:p>
            <a:pPr lvl="2"/>
            <a:r>
              <a:rPr lang="en-US" sz="2400" dirty="0"/>
              <a:t>This modification adds patients ages 18 to 64 to the current cohort of patients 65 years or older.</a:t>
            </a:r>
          </a:p>
          <a:p>
            <a:pPr marL="0" indent="0">
              <a:buNone/>
            </a:pPr>
            <a:endParaRPr lang="en-US" sz="1000" dirty="0"/>
          </a:p>
          <a:p>
            <a:pPr>
              <a:buFont typeface="Arial" panose="020B0604020202020204" pitchFamily="34" charset="0"/>
              <a:buChar char="•"/>
            </a:pPr>
            <a:r>
              <a:rPr lang="en-US" sz="2400" b="1" dirty="0">
                <a:solidFill>
                  <a:schemeClr val="accent4"/>
                </a:solidFill>
              </a:rPr>
              <a:t>Hospital Consumer Assessment of Healthcare Providers and Systems </a:t>
            </a:r>
            <a:r>
              <a:rPr lang="en-US" sz="2400" dirty="0"/>
              <a:t>(HCAHPS) Survey measure beginning with the CY 2025 reporting period/FY 2027 payment determination. </a:t>
            </a:r>
          </a:p>
          <a:p>
            <a:pPr lvl="1">
              <a:buFont typeface="Arial" panose="020B0604020202020204" pitchFamily="34" charset="0"/>
              <a:buChar char="•"/>
            </a:pPr>
            <a:r>
              <a:rPr lang="en-US" sz="2400" dirty="0"/>
              <a:t>The modifications refine the current HCAHPS Survey by adding three new survey sub-measures, removing one existing survey sub-measure, and revising one existing survey sub-measure.</a:t>
            </a:r>
          </a:p>
          <a:p>
            <a:endParaRPr lang="en-US" sz="2400" dirty="0"/>
          </a:p>
        </p:txBody>
      </p:sp>
      <p:sp>
        <p:nvSpPr>
          <p:cNvPr id="4" name="TextBox 3">
            <a:extLst>
              <a:ext uri="{FF2B5EF4-FFF2-40B4-BE49-F238E27FC236}">
                <a16:creationId xmlns:a16="http://schemas.microsoft.com/office/drawing/2014/main" id="{6F75F0A3-3BF8-058C-DF32-AB054B91F0AF}"/>
              </a:ext>
            </a:extLst>
          </p:cNvPr>
          <p:cNvSpPr txBox="1"/>
          <p:nvPr/>
        </p:nvSpPr>
        <p:spPr>
          <a:xfrm>
            <a:off x="5072467" y="1085851"/>
            <a:ext cx="5728883" cy="523220"/>
          </a:xfrm>
          <a:prstGeom prst="rect">
            <a:avLst/>
          </a:prstGeom>
          <a:noFill/>
          <a:ln w="38100">
            <a:solidFill>
              <a:schemeClr val="accent4"/>
            </a:solidFill>
          </a:ln>
        </p:spPr>
        <p:txBody>
          <a:bodyPr wrap="square" rtlCol="0">
            <a:spAutoFit/>
          </a:bodyPr>
          <a:lstStyle/>
          <a:p>
            <a:r>
              <a:rPr lang="en-US" sz="2800" b="1" dirty="0">
                <a:solidFill>
                  <a:schemeClr val="accent6"/>
                </a:solidFill>
                <a:latin typeface="Times New Roman" panose="02020603050405020304" pitchFamily="18" charset="0"/>
              </a:rPr>
              <a:t>Modifying two Current Measures</a:t>
            </a:r>
          </a:p>
        </p:txBody>
      </p:sp>
    </p:spTree>
    <p:extLst>
      <p:ext uri="{BB962C8B-B14F-4D97-AF65-F5344CB8AC3E}">
        <p14:creationId xmlns:p14="http://schemas.microsoft.com/office/powerpoint/2010/main" val="10876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F543-EA50-6E8E-077C-DC42BA55C8EF}"/>
              </a:ext>
            </a:extLst>
          </p:cNvPr>
          <p:cNvSpPr>
            <a:spLocks noGrp="1"/>
          </p:cNvSpPr>
          <p:nvPr>
            <p:ph type="title"/>
          </p:nvPr>
        </p:nvSpPr>
        <p:spPr/>
        <p:txBody>
          <a:bodyPr/>
          <a:lstStyle/>
          <a:p>
            <a:r>
              <a:rPr lang="en-US" b="1" dirty="0">
                <a:solidFill>
                  <a:schemeClr val="accent6"/>
                </a:solidFill>
              </a:rPr>
              <a:t>Hospital Inpatient Quality Reporting Program</a:t>
            </a:r>
          </a:p>
        </p:txBody>
      </p:sp>
      <p:sp>
        <p:nvSpPr>
          <p:cNvPr id="3" name="Content Placeholder 2">
            <a:extLst>
              <a:ext uri="{FF2B5EF4-FFF2-40B4-BE49-F238E27FC236}">
                <a16:creationId xmlns:a16="http://schemas.microsoft.com/office/drawing/2014/main" id="{00EFB847-30E0-1455-80E7-9685D0D117E9}"/>
              </a:ext>
            </a:extLst>
          </p:cNvPr>
          <p:cNvSpPr>
            <a:spLocks noGrp="1"/>
          </p:cNvSpPr>
          <p:nvPr>
            <p:ph idx="1"/>
          </p:nvPr>
        </p:nvSpPr>
        <p:spPr>
          <a:xfrm>
            <a:off x="610957" y="2091656"/>
            <a:ext cx="9150263" cy="4171984"/>
          </a:xfrm>
        </p:spPr>
        <p:txBody>
          <a:bodyPr/>
          <a:lstStyle/>
          <a:p>
            <a:pPr algn="l">
              <a:buFont typeface="Arial" panose="020B0604020202020204" pitchFamily="34" charset="0"/>
              <a:buChar char="•"/>
            </a:pPr>
            <a:r>
              <a:rPr lang="en-US" sz="2400" dirty="0"/>
              <a:t>Hospital-level, Risk-Standardized Payment Associated with a 30-Day Episode of Care for Acute Myocardial Infarction (AMI Payment).</a:t>
            </a:r>
          </a:p>
          <a:p>
            <a:pPr marL="0" indent="0" algn="l">
              <a:buNone/>
            </a:pPr>
            <a:endParaRPr lang="en-US" sz="1000" dirty="0"/>
          </a:p>
          <a:p>
            <a:pPr algn="l">
              <a:buFont typeface="Arial" panose="020B0604020202020204" pitchFamily="34" charset="0"/>
              <a:buChar char="•"/>
            </a:pPr>
            <a:r>
              <a:rPr lang="en-US" sz="2400" dirty="0"/>
              <a:t>Hospital-level, Risk-Standardized Payment Associated with a 30-Day Episode of Care for Heart Failure (HF Payment).</a:t>
            </a:r>
          </a:p>
          <a:p>
            <a:pPr marL="0" indent="0" algn="l">
              <a:buNone/>
            </a:pPr>
            <a:endParaRPr lang="en-US" sz="1000" dirty="0"/>
          </a:p>
          <a:p>
            <a:pPr algn="l">
              <a:buFont typeface="Arial" panose="020B0604020202020204" pitchFamily="34" charset="0"/>
              <a:buChar char="•"/>
            </a:pPr>
            <a:r>
              <a:rPr lang="en-US" sz="2400" dirty="0"/>
              <a:t>Hospital-level, Risk-Standardized Payment Associated with a 30-Day Episode of Care for Pneumonia (PN Payment).</a:t>
            </a:r>
          </a:p>
          <a:p>
            <a:pPr marL="0" indent="0" algn="l">
              <a:buNone/>
            </a:pPr>
            <a:endParaRPr lang="en-US" sz="1000" dirty="0"/>
          </a:p>
          <a:p>
            <a:pPr algn="l">
              <a:buFont typeface="Arial" panose="020B0604020202020204" pitchFamily="34" charset="0"/>
              <a:buChar char="•"/>
            </a:pPr>
            <a:r>
              <a:rPr lang="en-US" sz="2400" dirty="0"/>
              <a:t>Hospital-level, Risk-Standardized Payment Associated with a 30-Day Episode of Care for Elective Primary Total Hip Arthroplasty and/or Total Knee Arthroplasty (THA/TKA Payment).</a:t>
            </a:r>
          </a:p>
        </p:txBody>
      </p:sp>
      <p:sp>
        <p:nvSpPr>
          <p:cNvPr id="4" name="TextBox 3">
            <a:extLst>
              <a:ext uri="{FF2B5EF4-FFF2-40B4-BE49-F238E27FC236}">
                <a16:creationId xmlns:a16="http://schemas.microsoft.com/office/drawing/2014/main" id="{6F75F0A3-3BF8-058C-DF32-AB054B91F0AF}"/>
              </a:ext>
            </a:extLst>
          </p:cNvPr>
          <p:cNvSpPr txBox="1"/>
          <p:nvPr/>
        </p:nvSpPr>
        <p:spPr>
          <a:xfrm>
            <a:off x="5496603" y="1085851"/>
            <a:ext cx="4824687" cy="523220"/>
          </a:xfrm>
          <a:prstGeom prst="rect">
            <a:avLst/>
          </a:prstGeom>
          <a:noFill/>
          <a:ln w="38100">
            <a:solidFill>
              <a:schemeClr val="accent4"/>
            </a:solidFill>
          </a:ln>
        </p:spPr>
        <p:txBody>
          <a:bodyPr wrap="square" rtlCol="0">
            <a:spAutoFit/>
          </a:bodyPr>
          <a:lstStyle/>
          <a:p>
            <a:r>
              <a:rPr lang="en-US" sz="2800" b="1" dirty="0">
                <a:solidFill>
                  <a:schemeClr val="accent6"/>
                </a:solidFill>
                <a:latin typeface="Times New Roman" panose="02020603050405020304" pitchFamily="18" charset="0"/>
              </a:rPr>
              <a:t>Four Payment Measures</a:t>
            </a:r>
          </a:p>
        </p:txBody>
      </p:sp>
      <p:pic>
        <p:nvPicPr>
          <p:cNvPr id="8" name="Graphic 7" descr="Money outline">
            <a:extLst>
              <a:ext uri="{FF2B5EF4-FFF2-40B4-BE49-F238E27FC236}">
                <a16:creationId xmlns:a16="http://schemas.microsoft.com/office/drawing/2014/main" id="{F82E171C-F757-015E-6613-99251AE520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0675" y="1680632"/>
            <a:ext cx="1766656" cy="1766658"/>
          </a:xfrm>
          <a:prstGeom prst="rect">
            <a:avLst/>
          </a:prstGeom>
        </p:spPr>
      </p:pic>
      <p:pic>
        <p:nvPicPr>
          <p:cNvPr id="10" name="Graphic 9" descr="Coins with solid fill">
            <a:extLst>
              <a:ext uri="{FF2B5EF4-FFF2-40B4-BE49-F238E27FC236}">
                <a16:creationId xmlns:a16="http://schemas.microsoft.com/office/drawing/2014/main" id="{935784F3-B5CC-1145-449D-D79976F0BE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0675" y="3665417"/>
            <a:ext cx="1644912" cy="1644914"/>
          </a:xfrm>
          <a:prstGeom prst="rect">
            <a:avLst/>
          </a:prstGeom>
        </p:spPr>
      </p:pic>
    </p:spTree>
    <p:extLst>
      <p:ext uri="{BB962C8B-B14F-4D97-AF65-F5344CB8AC3E}">
        <p14:creationId xmlns:p14="http://schemas.microsoft.com/office/powerpoint/2010/main" val="39460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531521" y="2243940"/>
            <a:ext cx="9128958" cy="2956710"/>
          </a:xfrm>
        </p:spPr>
        <p:txBody>
          <a:bodyPr/>
          <a:lstStyle/>
          <a:p>
            <a:pPr algn="ctr"/>
            <a:r>
              <a:rPr lang="en-US" b="1" dirty="0">
                <a:solidFill>
                  <a:schemeClr val="accent6"/>
                </a:solidFill>
              </a:rPr>
              <a:t>Medicare                          Promoting Interoperability Program</a:t>
            </a:r>
          </a:p>
        </p:txBody>
      </p:sp>
    </p:spTree>
    <p:extLst>
      <p:ext uri="{BB962C8B-B14F-4D97-AF65-F5344CB8AC3E}">
        <p14:creationId xmlns:p14="http://schemas.microsoft.com/office/powerpoint/2010/main" val="393953519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2CBB-D19D-7DB7-D01B-797AAB98587B}"/>
              </a:ext>
            </a:extLst>
          </p:cNvPr>
          <p:cNvSpPr>
            <a:spLocks noGrp="1"/>
          </p:cNvSpPr>
          <p:nvPr>
            <p:ph type="title"/>
          </p:nvPr>
        </p:nvSpPr>
        <p:spPr/>
        <p:txBody>
          <a:bodyPr/>
          <a:lstStyle/>
          <a:p>
            <a:r>
              <a:rPr lang="en-US" b="1" dirty="0">
                <a:solidFill>
                  <a:schemeClr val="accent6"/>
                </a:solidFill>
              </a:rPr>
              <a:t>Medicare Promoting Interoperability Program</a:t>
            </a:r>
          </a:p>
        </p:txBody>
      </p:sp>
      <p:graphicFrame>
        <p:nvGraphicFramePr>
          <p:cNvPr id="4" name="Content Placeholder 3">
            <a:extLst>
              <a:ext uri="{FF2B5EF4-FFF2-40B4-BE49-F238E27FC236}">
                <a16:creationId xmlns:a16="http://schemas.microsoft.com/office/drawing/2014/main" id="{B9B9F34D-E98C-7EE4-4544-71D8A7476A0B}"/>
              </a:ext>
            </a:extLst>
          </p:cNvPr>
          <p:cNvGraphicFramePr>
            <a:graphicFrameLocks noGrp="1"/>
          </p:cNvGraphicFramePr>
          <p:nvPr>
            <p:ph idx="1"/>
            <p:extLst>
              <p:ext uri="{D42A27DB-BD31-4B8C-83A1-F6EECF244321}">
                <p14:modId xmlns:p14="http://schemas.microsoft.com/office/powerpoint/2010/main" val="1964406335"/>
              </p:ext>
            </p:extLst>
          </p:nvPr>
        </p:nvGraphicFramePr>
        <p:xfrm>
          <a:off x="610957" y="145161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9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68D95BD-D630-496A-86CE-85467A4FDC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797B1BA-B2EA-4CDF-9EC2-F15BCEA5B2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3FE81BF-D75A-4A68-952F-F30C023705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8BEC2F8-6E3D-4001-A9AE-A66CC21809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CFC-147B-5370-31AC-C06DA526946A}"/>
              </a:ext>
            </a:extLst>
          </p:cNvPr>
          <p:cNvSpPr>
            <a:spLocks noGrp="1"/>
          </p:cNvSpPr>
          <p:nvPr>
            <p:ph type="title"/>
          </p:nvPr>
        </p:nvSpPr>
        <p:spPr/>
        <p:txBody>
          <a:bodyPr/>
          <a:lstStyle/>
          <a:p>
            <a:r>
              <a:rPr lang="en-US" b="1" dirty="0">
                <a:solidFill>
                  <a:schemeClr val="accent6"/>
                </a:solidFill>
              </a:rPr>
              <a:t>Medicare Promoting Interoperability Program</a:t>
            </a:r>
          </a:p>
        </p:txBody>
      </p:sp>
      <p:sp>
        <p:nvSpPr>
          <p:cNvPr id="3" name="Content Placeholder 2">
            <a:extLst>
              <a:ext uri="{FF2B5EF4-FFF2-40B4-BE49-F238E27FC236}">
                <a16:creationId xmlns:a16="http://schemas.microsoft.com/office/drawing/2014/main" id="{42C89A39-DBEA-35F1-37A5-1B553ED8901C}"/>
              </a:ext>
            </a:extLst>
          </p:cNvPr>
          <p:cNvSpPr>
            <a:spLocks noGrp="1"/>
          </p:cNvSpPr>
          <p:nvPr>
            <p:ph idx="1"/>
          </p:nvPr>
        </p:nvSpPr>
        <p:spPr>
          <a:xfrm>
            <a:off x="610957" y="1170472"/>
            <a:ext cx="9664613" cy="4525963"/>
          </a:xfrm>
        </p:spPr>
        <p:txBody>
          <a:bodyPr/>
          <a:lstStyle/>
          <a:p>
            <a:r>
              <a:rPr lang="en-US" sz="2400" dirty="0"/>
              <a:t>CMS is finalizing proposals under the FY 2025 final rule:</a:t>
            </a:r>
          </a:p>
          <a:p>
            <a:pPr marL="0" indent="0">
              <a:buNone/>
            </a:pPr>
            <a:endParaRPr lang="en-US" sz="1000" dirty="0"/>
          </a:p>
          <a:p>
            <a:pPr lvl="2"/>
            <a:r>
              <a:rPr lang="en-US" sz="2400" dirty="0"/>
              <a:t>Separate one existing measure into two distinct measures</a:t>
            </a:r>
          </a:p>
          <a:p>
            <a:pPr marL="169862" lvl="1" indent="0">
              <a:buNone/>
            </a:pPr>
            <a:endParaRPr lang="en-US" sz="1000" dirty="0"/>
          </a:p>
          <a:p>
            <a:pPr lvl="2"/>
            <a:r>
              <a:rPr lang="en-US" sz="2400" dirty="0"/>
              <a:t>Adopt two new eCQMs (electronic clinical quality measures)</a:t>
            </a:r>
          </a:p>
          <a:p>
            <a:pPr marL="0" indent="0">
              <a:buNone/>
            </a:pPr>
            <a:endParaRPr lang="en-US" sz="1000" dirty="0"/>
          </a:p>
          <a:p>
            <a:pPr lvl="2"/>
            <a:r>
              <a:rPr lang="en-US" sz="2400" dirty="0"/>
              <a:t>Modify one current </a:t>
            </a:r>
            <a:r>
              <a:rPr lang="en-US" sz="2400" dirty="0" err="1"/>
              <a:t>eCQM</a:t>
            </a:r>
            <a:r>
              <a:rPr lang="en-US" sz="2400" dirty="0"/>
              <a:t> (electronic clinical quality measure)</a:t>
            </a:r>
          </a:p>
          <a:p>
            <a:pPr marL="0" indent="0">
              <a:buNone/>
            </a:pPr>
            <a:endParaRPr lang="en-US" sz="1000" dirty="0"/>
          </a:p>
          <a:p>
            <a:pPr lvl="2"/>
            <a:r>
              <a:rPr lang="en-US" sz="2400" dirty="0"/>
              <a:t>Increase the performance-based scoring threshold </a:t>
            </a:r>
          </a:p>
          <a:p>
            <a:pPr marL="0" indent="0">
              <a:buNone/>
            </a:pPr>
            <a:endParaRPr lang="en-US" sz="1000" dirty="0"/>
          </a:p>
          <a:p>
            <a:r>
              <a:rPr lang="en-US" sz="2400" dirty="0"/>
              <a:t>CMS is also finalizing the proposal, with modification to increase the total number of mandatory eCQMs reported by hospitals over three years.</a:t>
            </a:r>
          </a:p>
        </p:txBody>
      </p:sp>
    </p:spTree>
    <p:extLst>
      <p:ext uri="{BB962C8B-B14F-4D97-AF65-F5344CB8AC3E}">
        <p14:creationId xmlns:p14="http://schemas.microsoft.com/office/powerpoint/2010/main" val="1010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531521" y="2139240"/>
            <a:ext cx="9128958" cy="2579520"/>
          </a:xfrm>
        </p:spPr>
        <p:txBody>
          <a:bodyPr/>
          <a:lstStyle/>
          <a:p>
            <a:pPr algn="ctr"/>
            <a:r>
              <a:rPr lang="en-US" b="1" dirty="0">
                <a:solidFill>
                  <a:schemeClr val="accent6"/>
                </a:solidFill>
              </a:rPr>
              <a:t>Medicare </a:t>
            </a:r>
            <a:br>
              <a:rPr lang="en-US" b="1" dirty="0">
                <a:solidFill>
                  <a:schemeClr val="accent6"/>
                </a:solidFill>
              </a:rPr>
            </a:br>
            <a:r>
              <a:rPr lang="en-US" b="1" dirty="0">
                <a:solidFill>
                  <a:schemeClr val="accent6"/>
                </a:solidFill>
              </a:rPr>
              <a:t>Hospital Readmissions Reduction Program</a:t>
            </a:r>
          </a:p>
        </p:txBody>
      </p:sp>
    </p:spTree>
    <p:extLst>
      <p:ext uri="{BB962C8B-B14F-4D97-AF65-F5344CB8AC3E}">
        <p14:creationId xmlns:p14="http://schemas.microsoft.com/office/powerpoint/2010/main" val="340435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6F03-FA72-8BB3-E405-64E38C6FFEC9}"/>
              </a:ext>
            </a:extLst>
          </p:cNvPr>
          <p:cNvSpPr>
            <a:spLocks noGrp="1"/>
          </p:cNvSpPr>
          <p:nvPr>
            <p:ph type="title"/>
          </p:nvPr>
        </p:nvSpPr>
        <p:spPr/>
        <p:txBody>
          <a:bodyPr/>
          <a:lstStyle/>
          <a:p>
            <a:r>
              <a:rPr lang="en-US" b="1" dirty="0">
                <a:solidFill>
                  <a:schemeClr val="accent6"/>
                </a:solidFill>
              </a:rPr>
              <a:t>Hospital Readmissions Reduction Program</a:t>
            </a:r>
          </a:p>
        </p:txBody>
      </p:sp>
      <p:sp>
        <p:nvSpPr>
          <p:cNvPr id="4" name="Cloud 3">
            <a:extLst>
              <a:ext uri="{FF2B5EF4-FFF2-40B4-BE49-F238E27FC236}">
                <a16:creationId xmlns:a16="http://schemas.microsoft.com/office/drawing/2014/main" id="{383C14E7-0DE3-3593-1384-1037DEB03224}"/>
              </a:ext>
            </a:extLst>
          </p:cNvPr>
          <p:cNvSpPr/>
          <p:nvPr/>
        </p:nvSpPr>
        <p:spPr>
          <a:xfrm>
            <a:off x="232323" y="1116331"/>
            <a:ext cx="3860800" cy="2581909"/>
          </a:xfrm>
          <a:prstGeom prst="cloud">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What is the Hospital Readmissions Reduction Program?</a:t>
            </a:r>
          </a:p>
        </p:txBody>
      </p:sp>
      <p:sp>
        <p:nvSpPr>
          <p:cNvPr id="6" name="Cloud 5">
            <a:extLst>
              <a:ext uri="{FF2B5EF4-FFF2-40B4-BE49-F238E27FC236}">
                <a16:creationId xmlns:a16="http://schemas.microsoft.com/office/drawing/2014/main" id="{8EC8D0B7-1790-DC41-CEBB-F960384D2C4E}"/>
              </a:ext>
            </a:extLst>
          </p:cNvPr>
          <p:cNvSpPr/>
          <p:nvPr/>
        </p:nvSpPr>
        <p:spPr>
          <a:xfrm>
            <a:off x="9409517" y="3826383"/>
            <a:ext cx="2550160" cy="1697989"/>
          </a:xfrm>
          <a:prstGeom prst="cloud">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Also knows as HRRP</a:t>
            </a:r>
          </a:p>
        </p:txBody>
      </p:sp>
      <p:sp>
        <p:nvSpPr>
          <p:cNvPr id="7" name="Cloud 6">
            <a:extLst>
              <a:ext uri="{FF2B5EF4-FFF2-40B4-BE49-F238E27FC236}">
                <a16:creationId xmlns:a16="http://schemas.microsoft.com/office/drawing/2014/main" id="{4F4ED436-095F-8D51-A0EC-19300EB4245B}"/>
              </a:ext>
            </a:extLst>
          </p:cNvPr>
          <p:cNvSpPr/>
          <p:nvPr/>
        </p:nvSpPr>
        <p:spPr>
          <a:xfrm>
            <a:off x="384811" y="3698240"/>
            <a:ext cx="5558788" cy="2797811"/>
          </a:xfrm>
          <a:prstGeom prst="cloud">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A Medicare program that penalizes hospitals with higher than expected 30-day readmission rates beginning October 1, 2012</a:t>
            </a:r>
          </a:p>
        </p:txBody>
      </p:sp>
      <p:sp>
        <p:nvSpPr>
          <p:cNvPr id="8" name="Cloud 7">
            <a:extLst>
              <a:ext uri="{FF2B5EF4-FFF2-40B4-BE49-F238E27FC236}">
                <a16:creationId xmlns:a16="http://schemas.microsoft.com/office/drawing/2014/main" id="{3036FCB5-3B2A-D36E-9A73-2FB7FFA6B69A}"/>
              </a:ext>
            </a:extLst>
          </p:cNvPr>
          <p:cNvSpPr/>
          <p:nvPr/>
        </p:nvSpPr>
        <p:spPr>
          <a:xfrm>
            <a:off x="5132070" y="822961"/>
            <a:ext cx="6675120" cy="3352800"/>
          </a:xfrm>
          <a:prstGeom prst="cloud">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Introduced to encourage hospitals to improve communication and care coordination for better patient and caregiver engagement  in discharge plans to reduce admissions </a:t>
            </a:r>
          </a:p>
        </p:txBody>
      </p:sp>
      <p:sp>
        <p:nvSpPr>
          <p:cNvPr id="10" name="Cloud 9">
            <a:extLst>
              <a:ext uri="{FF2B5EF4-FFF2-40B4-BE49-F238E27FC236}">
                <a16:creationId xmlns:a16="http://schemas.microsoft.com/office/drawing/2014/main" id="{E3CAAB8E-A3A1-AD07-EB7E-DFE0469E4C33}"/>
              </a:ext>
            </a:extLst>
          </p:cNvPr>
          <p:cNvSpPr/>
          <p:nvPr/>
        </p:nvSpPr>
        <p:spPr>
          <a:xfrm>
            <a:off x="6096000" y="4852674"/>
            <a:ext cx="3465918" cy="1697989"/>
          </a:xfrm>
          <a:prstGeom prst="cloud">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Links payment to the quality of hospital care</a:t>
            </a:r>
          </a:p>
        </p:txBody>
      </p:sp>
    </p:spTree>
    <p:extLst>
      <p:ext uri="{BB962C8B-B14F-4D97-AF65-F5344CB8AC3E}">
        <p14:creationId xmlns:p14="http://schemas.microsoft.com/office/powerpoint/2010/main" val="21489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7080-9696-006F-1F5C-EDCF71861E11}"/>
              </a:ext>
            </a:extLst>
          </p:cNvPr>
          <p:cNvSpPr>
            <a:spLocks noGrp="1"/>
          </p:cNvSpPr>
          <p:nvPr>
            <p:ph type="title"/>
          </p:nvPr>
        </p:nvSpPr>
        <p:spPr/>
        <p:txBody>
          <a:bodyPr/>
          <a:lstStyle/>
          <a:p>
            <a:r>
              <a:rPr lang="en-US" b="1" dirty="0">
                <a:solidFill>
                  <a:schemeClr val="accent6"/>
                </a:solidFill>
              </a:rPr>
              <a:t>Hospital Readmissions Reduction Program</a:t>
            </a:r>
          </a:p>
        </p:txBody>
      </p:sp>
      <p:sp>
        <p:nvSpPr>
          <p:cNvPr id="5" name="Dodecagon 4">
            <a:extLst>
              <a:ext uri="{FF2B5EF4-FFF2-40B4-BE49-F238E27FC236}">
                <a16:creationId xmlns:a16="http://schemas.microsoft.com/office/drawing/2014/main" id="{B1066E18-7C42-1EA9-54D9-3AFEC62B8C26}"/>
              </a:ext>
            </a:extLst>
          </p:cNvPr>
          <p:cNvSpPr/>
          <p:nvPr/>
        </p:nvSpPr>
        <p:spPr>
          <a:xfrm>
            <a:off x="716280" y="1402080"/>
            <a:ext cx="4643120" cy="4196080"/>
          </a:xfrm>
          <a:prstGeom prst="dodecagon">
            <a:avLst/>
          </a:prstGeom>
          <a:solidFill>
            <a:schemeClr val="accent6"/>
          </a:solidFill>
          <a:ln w="76200">
            <a:solidFill>
              <a:schemeClr val="tx2"/>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CMS did not propose and is not finalizing any changes to the Hospital Readmissions Reduction Program under the FY 2025 final rule. </a:t>
            </a:r>
          </a:p>
        </p:txBody>
      </p:sp>
      <p:sp>
        <p:nvSpPr>
          <p:cNvPr id="6" name="Dodecagon 5">
            <a:extLst>
              <a:ext uri="{FF2B5EF4-FFF2-40B4-BE49-F238E27FC236}">
                <a16:creationId xmlns:a16="http://schemas.microsoft.com/office/drawing/2014/main" id="{90D268AE-1CF0-09FC-1522-C883F3F69D8F}"/>
              </a:ext>
            </a:extLst>
          </p:cNvPr>
          <p:cNvSpPr/>
          <p:nvPr/>
        </p:nvSpPr>
        <p:spPr>
          <a:xfrm>
            <a:off x="6334760" y="1402080"/>
            <a:ext cx="4643120" cy="4196080"/>
          </a:xfrm>
          <a:prstGeom prst="dodecagon">
            <a:avLst/>
          </a:prstGeom>
          <a:solidFill>
            <a:schemeClr val="accent6"/>
          </a:solidFill>
          <a:ln w="76200">
            <a:solidFill>
              <a:schemeClr val="tx2"/>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latin typeface="Times New Roman" panose="02020603050405020304" pitchFamily="18" charset="0"/>
              </a:rPr>
              <a:t>All previously finalized policies will continue to apply. </a:t>
            </a:r>
          </a:p>
        </p:txBody>
      </p:sp>
    </p:spTree>
    <p:extLst>
      <p:ext uri="{BB962C8B-B14F-4D97-AF65-F5344CB8AC3E}">
        <p14:creationId xmlns:p14="http://schemas.microsoft.com/office/powerpoint/2010/main" val="172241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097280" y="1969620"/>
            <a:ext cx="9654639" cy="2510940"/>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Hospital-Acquired Condition (HAC) Reduction Program</a:t>
            </a:r>
          </a:p>
        </p:txBody>
      </p:sp>
    </p:spTree>
    <p:extLst>
      <p:ext uri="{BB962C8B-B14F-4D97-AF65-F5344CB8AC3E}">
        <p14:creationId xmlns:p14="http://schemas.microsoft.com/office/powerpoint/2010/main" val="204191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495A-7CEE-4C0D-84FE-6688692F22C7}"/>
              </a:ext>
            </a:extLst>
          </p:cNvPr>
          <p:cNvSpPr>
            <a:spLocks noGrp="1"/>
          </p:cNvSpPr>
          <p:nvPr>
            <p:ph type="title"/>
          </p:nvPr>
        </p:nvSpPr>
        <p:spPr/>
        <p:txBody>
          <a:bodyPr/>
          <a:lstStyle/>
          <a:p>
            <a:r>
              <a:rPr lang="en-US" b="1" dirty="0">
                <a:solidFill>
                  <a:schemeClr val="accent6"/>
                </a:solidFill>
              </a:rPr>
              <a:t>2025 Inpatient Final Payment Rule</a:t>
            </a:r>
          </a:p>
        </p:txBody>
      </p:sp>
      <p:sp>
        <p:nvSpPr>
          <p:cNvPr id="3" name="Content Placeholder 2">
            <a:extLst>
              <a:ext uri="{FF2B5EF4-FFF2-40B4-BE49-F238E27FC236}">
                <a16:creationId xmlns:a16="http://schemas.microsoft.com/office/drawing/2014/main" id="{A8AFB52B-5155-439D-9493-A1CECE042E7A}"/>
              </a:ext>
            </a:extLst>
          </p:cNvPr>
          <p:cNvSpPr>
            <a:spLocks noGrp="1"/>
          </p:cNvSpPr>
          <p:nvPr>
            <p:ph idx="1"/>
          </p:nvPr>
        </p:nvSpPr>
        <p:spPr>
          <a:xfrm>
            <a:off x="609600" y="1085851"/>
            <a:ext cx="10420350" cy="4983480"/>
          </a:xfrm>
        </p:spPr>
        <p:txBody>
          <a:bodyPr/>
          <a:lstStyle/>
          <a:p>
            <a:r>
              <a:rPr lang="en-US" sz="2400" b="1" dirty="0"/>
              <a:t>What is the Inpatient Prospective Payment System?</a:t>
            </a:r>
          </a:p>
          <a:p>
            <a:pPr lvl="2"/>
            <a:r>
              <a:rPr lang="en-US" sz="2400" i="1" dirty="0"/>
              <a:t>A payment mechanism to reimburse hospitals for services rendered to inpatients via a predetermined rate set for specific illnesses.</a:t>
            </a:r>
          </a:p>
          <a:p>
            <a:pPr marL="0" indent="0">
              <a:buNone/>
            </a:pPr>
            <a:endParaRPr lang="en-US" sz="1000" i="1" dirty="0"/>
          </a:p>
          <a:p>
            <a:r>
              <a:rPr lang="en-US" sz="2400" b="1" dirty="0"/>
              <a:t>What is the Inpatient Prospective Payment System final rule?</a:t>
            </a:r>
          </a:p>
          <a:p>
            <a:pPr lvl="2"/>
            <a:r>
              <a:rPr lang="en-US" sz="2400" dirty="0"/>
              <a:t>An update provided by CMS on Medicare fee-for-service payment rates and policies for inpatient hospitals and LTCHs.</a:t>
            </a:r>
          </a:p>
          <a:p>
            <a:pPr marL="0" indent="0">
              <a:buNone/>
            </a:pPr>
            <a:endParaRPr lang="en-US" sz="1000" dirty="0"/>
          </a:p>
          <a:p>
            <a:r>
              <a:rPr lang="en-US" sz="2400" b="1" dirty="0"/>
              <a:t>Has CMS released the Inpatient Prospective Payment System final rule?</a:t>
            </a:r>
          </a:p>
          <a:p>
            <a:pPr lvl="2"/>
            <a:r>
              <a:rPr lang="en-US" sz="2400" dirty="0"/>
              <a:t>Yes, the Inpatient Prospective Payment System final rule was published August 1, 2025.</a:t>
            </a:r>
          </a:p>
          <a:p>
            <a:pPr marL="0" indent="0">
              <a:buNone/>
            </a:pPr>
            <a:endParaRPr lang="en-US" sz="1000" dirty="0"/>
          </a:p>
          <a:p>
            <a:r>
              <a:rPr lang="en-US" sz="2400" b="1" dirty="0"/>
              <a:t>When will the Inpatient Prospective Payment System final rule go into effect?</a:t>
            </a:r>
          </a:p>
          <a:p>
            <a:pPr lvl="2"/>
            <a:r>
              <a:rPr lang="en-US" sz="2400" dirty="0"/>
              <a:t>The Inpatient Prospective Payment System final rule </a:t>
            </a:r>
            <a:r>
              <a:rPr lang="en-US" sz="2400" b="1" dirty="0">
                <a:solidFill>
                  <a:srgbClr val="FF0000"/>
                </a:solidFill>
              </a:rPr>
              <a:t>will go into effect on October 1, 2025*.</a:t>
            </a:r>
          </a:p>
        </p:txBody>
      </p:sp>
    </p:spTree>
    <p:extLst>
      <p:ext uri="{BB962C8B-B14F-4D97-AF65-F5344CB8AC3E}">
        <p14:creationId xmlns:p14="http://schemas.microsoft.com/office/powerpoint/2010/main" val="12380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CFF-886B-730E-0DB2-CF44B857D9DC}"/>
              </a:ext>
            </a:extLst>
          </p:cNvPr>
          <p:cNvSpPr>
            <a:spLocks noGrp="1"/>
          </p:cNvSpPr>
          <p:nvPr>
            <p:ph type="title"/>
          </p:nvPr>
        </p:nvSpPr>
        <p:spPr/>
        <p:txBody>
          <a:bodyPr/>
          <a:lstStyle/>
          <a:p>
            <a:r>
              <a:rPr lang="en-US" b="1" dirty="0">
                <a:solidFill>
                  <a:schemeClr val="accent6"/>
                </a:solidFill>
              </a:rPr>
              <a:t>Hospital-Acquired Condition (HAC) Reduction Program</a:t>
            </a:r>
          </a:p>
        </p:txBody>
      </p:sp>
      <p:sp>
        <p:nvSpPr>
          <p:cNvPr id="3" name="Content Placeholder 2">
            <a:extLst>
              <a:ext uri="{FF2B5EF4-FFF2-40B4-BE49-F238E27FC236}">
                <a16:creationId xmlns:a16="http://schemas.microsoft.com/office/drawing/2014/main" id="{40F8EEB8-6E42-9E5C-DD0B-E3E5791A3B86}"/>
              </a:ext>
            </a:extLst>
          </p:cNvPr>
          <p:cNvSpPr>
            <a:spLocks noGrp="1"/>
          </p:cNvSpPr>
          <p:nvPr>
            <p:ph idx="1"/>
          </p:nvPr>
        </p:nvSpPr>
        <p:spPr>
          <a:xfrm>
            <a:off x="610957" y="1307632"/>
            <a:ext cx="9824633" cy="3129279"/>
          </a:xfrm>
        </p:spPr>
        <p:txBody>
          <a:bodyPr/>
          <a:lstStyle/>
          <a:p>
            <a:r>
              <a:rPr lang="en-US" sz="2400" dirty="0"/>
              <a:t>The Hospital-Acquired Condition (HAC) Reduction Program for Medicare to support CMS’ goal to link Medicare payments to healthcare quality within inpatient settings.</a:t>
            </a:r>
          </a:p>
          <a:p>
            <a:pPr marL="0" indent="0">
              <a:buNone/>
            </a:pPr>
            <a:endParaRPr lang="en-US" sz="900" dirty="0"/>
          </a:p>
          <a:p>
            <a:r>
              <a:rPr lang="en-US" sz="2400" dirty="0"/>
              <a:t>Within the program, CMS did not propose and is not finalizing any changes to the HAC Reduction Program under the FY 2025 final rule.</a:t>
            </a:r>
          </a:p>
          <a:p>
            <a:pPr marL="0" indent="0">
              <a:buNone/>
            </a:pPr>
            <a:endParaRPr lang="en-US" sz="1000" dirty="0"/>
          </a:p>
          <a:p>
            <a:r>
              <a:rPr lang="en-US" sz="2400" dirty="0"/>
              <a:t>All previously finalized policies will continue to apply.</a:t>
            </a:r>
          </a:p>
          <a:p>
            <a:endParaRPr lang="en-US" sz="2400" dirty="0"/>
          </a:p>
          <a:p>
            <a:endParaRPr lang="en-US" sz="2400" dirty="0"/>
          </a:p>
          <a:p>
            <a:endParaRPr lang="en-US" sz="2400" dirty="0"/>
          </a:p>
        </p:txBody>
      </p:sp>
      <p:pic>
        <p:nvPicPr>
          <p:cNvPr id="5" name="Graphic 4" descr="Hospital with solid fill">
            <a:extLst>
              <a:ext uri="{FF2B5EF4-FFF2-40B4-BE49-F238E27FC236}">
                <a16:creationId xmlns:a16="http://schemas.microsoft.com/office/drawing/2014/main" id="{5E3B85D8-A5D2-BF20-3459-6F5FF3C73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3210" y="3728720"/>
            <a:ext cx="3129280" cy="3129280"/>
          </a:xfrm>
          <a:prstGeom prst="rect">
            <a:avLst/>
          </a:prstGeom>
        </p:spPr>
      </p:pic>
    </p:spTree>
    <p:extLst>
      <p:ext uri="{BB962C8B-B14F-4D97-AF65-F5344CB8AC3E}">
        <p14:creationId xmlns:p14="http://schemas.microsoft.com/office/powerpoint/2010/main" val="655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CFF-886B-730E-0DB2-CF44B857D9DC}"/>
              </a:ext>
            </a:extLst>
          </p:cNvPr>
          <p:cNvSpPr>
            <a:spLocks noGrp="1"/>
          </p:cNvSpPr>
          <p:nvPr>
            <p:ph type="title"/>
          </p:nvPr>
        </p:nvSpPr>
        <p:spPr/>
        <p:txBody>
          <a:bodyPr/>
          <a:lstStyle/>
          <a:p>
            <a:r>
              <a:rPr lang="en-US" b="1" dirty="0">
                <a:solidFill>
                  <a:schemeClr val="accent6"/>
                </a:solidFill>
              </a:rPr>
              <a:t>Hospital-Acquired Condition (HAC) Reduction Program</a:t>
            </a:r>
          </a:p>
        </p:txBody>
      </p:sp>
      <p:sp>
        <p:nvSpPr>
          <p:cNvPr id="6" name="TextBox 5">
            <a:extLst>
              <a:ext uri="{FF2B5EF4-FFF2-40B4-BE49-F238E27FC236}">
                <a16:creationId xmlns:a16="http://schemas.microsoft.com/office/drawing/2014/main" id="{352B8179-12C7-E6EB-67E7-AA4714E9B173}"/>
              </a:ext>
            </a:extLst>
          </p:cNvPr>
          <p:cNvSpPr txBox="1"/>
          <p:nvPr/>
        </p:nvSpPr>
        <p:spPr>
          <a:xfrm>
            <a:off x="495978" y="1250091"/>
            <a:ext cx="4470400"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Critical access hospitals</a:t>
            </a:r>
          </a:p>
        </p:txBody>
      </p:sp>
      <p:sp>
        <p:nvSpPr>
          <p:cNvPr id="7" name="TextBox 6">
            <a:extLst>
              <a:ext uri="{FF2B5EF4-FFF2-40B4-BE49-F238E27FC236}">
                <a16:creationId xmlns:a16="http://schemas.microsoft.com/office/drawing/2014/main" id="{356B6FF7-985A-6337-B9F0-A0CF1BC3AF18}"/>
              </a:ext>
            </a:extLst>
          </p:cNvPr>
          <p:cNvSpPr txBox="1"/>
          <p:nvPr/>
        </p:nvSpPr>
        <p:spPr>
          <a:xfrm>
            <a:off x="318857" y="4121149"/>
            <a:ext cx="5617123"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Rehabilitation hospitals &amp; units</a:t>
            </a:r>
          </a:p>
        </p:txBody>
      </p:sp>
      <p:sp>
        <p:nvSpPr>
          <p:cNvPr id="8" name="TextBox 7">
            <a:extLst>
              <a:ext uri="{FF2B5EF4-FFF2-40B4-BE49-F238E27FC236}">
                <a16:creationId xmlns:a16="http://schemas.microsoft.com/office/drawing/2014/main" id="{54A9F510-A16E-2851-BB69-0EE87983177B}"/>
              </a:ext>
            </a:extLst>
          </p:cNvPr>
          <p:cNvSpPr txBox="1"/>
          <p:nvPr/>
        </p:nvSpPr>
        <p:spPr>
          <a:xfrm>
            <a:off x="5087959" y="1658093"/>
            <a:ext cx="4470400"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Long-term care hospitals </a:t>
            </a:r>
          </a:p>
        </p:txBody>
      </p:sp>
      <p:sp>
        <p:nvSpPr>
          <p:cNvPr id="9" name="TextBox 8">
            <a:extLst>
              <a:ext uri="{FF2B5EF4-FFF2-40B4-BE49-F238E27FC236}">
                <a16:creationId xmlns:a16="http://schemas.microsoft.com/office/drawing/2014/main" id="{88E71156-E956-1369-5016-7057D58495A0}"/>
              </a:ext>
            </a:extLst>
          </p:cNvPr>
          <p:cNvSpPr txBox="1"/>
          <p:nvPr/>
        </p:nvSpPr>
        <p:spPr>
          <a:xfrm>
            <a:off x="6776720" y="3823779"/>
            <a:ext cx="5232400"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Psychiatric Hospitals &amp; units</a:t>
            </a:r>
          </a:p>
        </p:txBody>
      </p:sp>
      <p:sp>
        <p:nvSpPr>
          <p:cNvPr id="10" name="TextBox 9">
            <a:extLst>
              <a:ext uri="{FF2B5EF4-FFF2-40B4-BE49-F238E27FC236}">
                <a16:creationId xmlns:a16="http://schemas.microsoft.com/office/drawing/2014/main" id="{C5028DB7-1FBD-7F54-7071-F102ACC5E45E}"/>
              </a:ext>
            </a:extLst>
          </p:cNvPr>
          <p:cNvSpPr txBox="1"/>
          <p:nvPr/>
        </p:nvSpPr>
        <p:spPr>
          <a:xfrm>
            <a:off x="1216321" y="2188695"/>
            <a:ext cx="4470400"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Children’s hospitals </a:t>
            </a:r>
          </a:p>
        </p:txBody>
      </p:sp>
      <p:sp>
        <p:nvSpPr>
          <p:cNvPr id="11" name="TextBox 10">
            <a:extLst>
              <a:ext uri="{FF2B5EF4-FFF2-40B4-BE49-F238E27FC236}">
                <a16:creationId xmlns:a16="http://schemas.microsoft.com/office/drawing/2014/main" id="{0A188B17-AC1C-9E98-23BF-F889F6913E65}"/>
              </a:ext>
            </a:extLst>
          </p:cNvPr>
          <p:cNvSpPr txBox="1"/>
          <p:nvPr/>
        </p:nvSpPr>
        <p:spPr>
          <a:xfrm>
            <a:off x="-274912" y="4985648"/>
            <a:ext cx="11433723"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800" b="1" dirty="0">
                <a:ln/>
                <a:solidFill>
                  <a:schemeClr val="tx2"/>
                </a:solidFill>
                <a:latin typeface="Times New Roman" panose="02020603050405020304" pitchFamily="18" charset="0"/>
              </a:rPr>
              <a:t>Prospective Payment System-exempt cancer hospitals </a:t>
            </a:r>
          </a:p>
        </p:txBody>
      </p:sp>
      <p:sp>
        <p:nvSpPr>
          <p:cNvPr id="12" name="TextBox 11">
            <a:extLst>
              <a:ext uri="{FF2B5EF4-FFF2-40B4-BE49-F238E27FC236}">
                <a16:creationId xmlns:a16="http://schemas.microsoft.com/office/drawing/2014/main" id="{27160B87-CAD6-DE65-4FB2-DF86E5BE2CA8}"/>
              </a:ext>
            </a:extLst>
          </p:cNvPr>
          <p:cNvSpPr txBox="1"/>
          <p:nvPr/>
        </p:nvSpPr>
        <p:spPr>
          <a:xfrm>
            <a:off x="5087959" y="5850147"/>
            <a:ext cx="4784003"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Veterans Affairs hospitals</a:t>
            </a:r>
          </a:p>
        </p:txBody>
      </p:sp>
      <p:sp>
        <p:nvSpPr>
          <p:cNvPr id="13" name="TextBox 12">
            <a:extLst>
              <a:ext uri="{FF2B5EF4-FFF2-40B4-BE49-F238E27FC236}">
                <a16:creationId xmlns:a16="http://schemas.microsoft.com/office/drawing/2014/main" id="{01C9CA03-FB33-27AC-18CB-393D1CA823B9}"/>
              </a:ext>
            </a:extLst>
          </p:cNvPr>
          <p:cNvSpPr txBox="1"/>
          <p:nvPr/>
        </p:nvSpPr>
        <p:spPr>
          <a:xfrm>
            <a:off x="5686721" y="2435995"/>
            <a:ext cx="5805762"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Short-term acute care hospitals*</a:t>
            </a:r>
          </a:p>
        </p:txBody>
      </p:sp>
      <p:sp>
        <p:nvSpPr>
          <p:cNvPr id="14" name="TextBox 13">
            <a:extLst>
              <a:ext uri="{FF2B5EF4-FFF2-40B4-BE49-F238E27FC236}">
                <a16:creationId xmlns:a16="http://schemas.microsoft.com/office/drawing/2014/main" id="{BBA4DB63-8A3B-2534-B684-CF7C5D65D368}"/>
              </a:ext>
            </a:extLst>
          </p:cNvPr>
          <p:cNvSpPr txBox="1"/>
          <p:nvPr/>
        </p:nvSpPr>
        <p:spPr>
          <a:xfrm>
            <a:off x="487680" y="6409127"/>
            <a:ext cx="2976880" cy="261610"/>
          </a:xfrm>
          <a:prstGeom prst="rect">
            <a:avLst/>
          </a:prstGeom>
          <a:noFill/>
        </p:spPr>
        <p:txBody>
          <a:bodyPr wrap="square" rtlCol="0">
            <a:spAutoFit/>
          </a:bodyPr>
          <a:lstStyle/>
          <a:p>
            <a:r>
              <a:rPr lang="en-US" sz="1100" dirty="0">
                <a:latin typeface="Times New Roman" panose="02020603050405020304" pitchFamily="18" charset="0"/>
              </a:rPr>
              <a:t>*located in U.S. territories </a:t>
            </a:r>
          </a:p>
        </p:txBody>
      </p:sp>
      <p:sp>
        <p:nvSpPr>
          <p:cNvPr id="15" name="TextBox 14">
            <a:extLst>
              <a:ext uri="{FF2B5EF4-FFF2-40B4-BE49-F238E27FC236}">
                <a16:creationId xmlns:a16="http://schemas.microsoft.com/office/drawing/2014/main" id="{7E493528-C8E6-E101-09D7-231036E4752B}"/>
              </a:ext>
            </a:extLst>
          </p:cNvPr>
          <p:cNvSpPr txBox="1"/>
          <p:nvPr/>
        </p:nvSpPr>
        <p:spPr>
          <a:xfrm>
            <a:off x="487680" y="3148603"/>
            <a:ext cx="8101922"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a:solidFill>
                  <a:schemeClr val="tx2"/>
                </a:solidFill>
                <a:latin typeface="Times New Roman" panose="02020603050405020304" pitchFamily="18" charset="0"/>
              </a:rPr>
              <a:t>Religious non-medical health care institutions </a:t>
            </a:r>
          </a:p>
        </p:txBody>
      </p:sp>
      <p:sp>
        <p:nvSpPr>
          <p:cNvPr id="16" name="TextBox 15">
            <a:extLst>
              <a:ext uri="{FF2B5EF4-FFF2-40B4-BE49-F238E27FC236}">
                <a16:creationId xmlns:a16="http://schemas.microsoft.com/office/drawing/2014/main" id="{988276D9-2B2E-05C5-780B-AB999524FDD8}"/>
              </a:ext>
            </a:extLst>
          </p:cNvPr>
          <p:cNvSpPr txBox="1"/>
          <p:nvPr/>
        </p:nvSpPr>
        <p:spPr>
          <a:xfrm>
            <a:off x="9392920" y="793529"/>
            <a:ext cx="2471333" cy="830997"/>
          </a:xfrm>
          <a:prstGeom prst="rect">
            <a:avLst/>
          </a:prstGeom>
          <a:noFill/>
          <a:ln w="38100">
            <a:solidFill>
              <a:schemeClr val="tx2"/>
            </a:solidFill>
            <a:prstDash val="dashDot"/>
          </a:ln>
        </p:spPr>
        <p:txBody>
          <a:bodyPr wrap="square" rtlCol="0">
            <a:spAutoFit/>
          </a:bodyPr>
          <a:lstStyle/>
          <a:p>
            <a:r>
              <a:rPr lang="en-US" sz="4800" b="1" dirty="0">
                <a:solidFill>
                  <a:srgbClr val="FF0000"/>
                </a:solidFill>
                <a:latin typeface="Times New Roman" panose="02020603050405020304" pitchFamily="18" charset="0"/>
              </a:rPr>
              <a:t>Exempt!</a:t>
            </a:r>
          </a:p>
        </p:txBody>
      </p:sp>
    </p:spTree>
    <p:extLst>
      <p:ext uri="{BB962C8B-B14F-4D97-AF65-F5344CB8AC3E}">
        <p14:creationId xmlns:p14="http://schemas.microsoft.com/office/powerpoint/2010/main" val="4243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531521" y="2209650"/>
            <a:ext cx="9128958" cy="2510940"/>
          </a:xfrm>
        </p:spPr>
        <p:txBody>
          <a:bodyPr/>
          <a:lstStyle/>
          <a:p>
            <a:pPr algn="ctr"/>
            <a:r>
              <a:rPr lang="en-US" b="1" dirty="0">
                <a:solidFill>
                  <a:schemeClr val="accent6"/>
                </a:solidFill>
              </a:rPr>
              <a:t>Medicare </a:t>
            </a:r>
            <a:br>
              <a:rPr lang="en-US" b="1" dirty="0">
                <a:solidFill>
                  <a:schemeClr val="accent6"/>
                </a:solidFill>
              </a:rPr>
            </a:br>
            <a:r>
              <a:rPr lang="en-US" b="1" dirty="0">
                <a:solidFill>
                  <a:schemeClr val="accent6"/>
                </a:solidFill>
              </a:rPr>
              <a:t>Hospital Value-Based Purchasing Program</a:t>
            </a:r>
          </a:p>
        </p:txBody>
      </p:sp>
    </p:spTree>
    <p:extLst>
      <p:ext uri="{BB962C8B-B14F-4D97-AF65-F5344CB8AC3E}">
        <p14:creationId xmlns:p14="http://schemas.microsoft.com/office/powerpoint/2010/main" val="115361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50D7-0A2B-2453-9948-FF7BF10B5F76}"/>
              </a:ext>
            </a:extLst>
          </p:cNvPr>
          <p:cNvSpPr>
            <a:spLocks noGrp="1"/>
          </p:cNvSpPr>
          <p:nvPr>
            <p:ph type="title"/>
          </p:nvPr>
        </p:nvSpPr>
        <p:spPr/>
        <p:txBody>
          <a:bodyPr/>
          <a:lstStyle/>
          <a:p>
            <a:r>
              <a:rPr lang="en-US" b="1" dirty="0">
                <a:solidFill>
                  <a:schemeClr val="accent6"/>
                </a:solidFill>
              </a:rPr>
              <a:t>Hospital Value-Based Purchasing Program</a:t>
            </a:r>
          </a:p>
        </p:txBody>
      </p:sp>
      <p:graphicFrame>
        <p:nvGraphicFramePr>
          <p:cNvPr id="4" name="Content Placeholder 3">
            <a:extLst>
              <a:ext uri="{FF2B5EF4-FFF2-40B4-BE49-F238E27FC236}">
                <a16:creationId xmlns:a16="http://schemas.microsoft.com/office/drawing/2014/main" id="{030DA335-1F1B-060D-633C-7CF5D2415451}"/>
              </a:ext>
            </a:extLst>
          </p:cNvPr>
          <p:cNvGraphicFramePr>
            <a:graphicFrameLocks noGrp="1"/>
          </p:cNvGraphicFramePr>
          <p:nvPr>
            <p:ph idx="1"/>
            <p:extLst>
              <p:ext uri="{D42A27DB-BD31-4B8C-83A1-F6EECF244321}">
                <p14:modId xmlns:p14="http://schemas.microsoft.com/office/powerpoint/2010/main" val="2497723663"/>
              </p:ext>
            </p:extLst>
          </p:nvPr>
        </p:nvGraphicFramePr>
        <p:xfrm>
          <a:off x="610957" y="1383348"/>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7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76961C6-D531-4420-B121-7889B23E656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B806005-7778-42E1-8B50-F69138236D0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DAF307F-1723-44DD-A8C6-86CF637B49C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CB90EEA-2DD4-4564-B35F-60F8912A3E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C81D-CEB6-228E-84E5-6ABC8A7A8D80}"/>
              </a:ext>
            </a:extLst>
          </p:cNvPr>
          <p:cNvSpPr>
            <a:spLocks noGrp="1"/>
          </p:cNvSpPr>
          <p:nvPr>
            <p:ph type="title"/>
          </p:nvPr>
        </p:nvSpPr>
        <p:spPr/>
        <p:txBody>
          <a:bodyPr/>
          <a:lstStyle/>
          <a:p>
            <a:r>
              <a:rPr lang="en-US" b="1" dirty="0">
                <a:solidFill>
                  <a:schemeClr val="accent6"/>
                </a:solidFill>
              </a:rPr>
              <a:t>Hospital Value-Based Purchasing Program</a:t>
            </a:r>
          </a:p>
        </p:txBody>
      </p:sp>
      <p:sp>
        <p:nvSpPr>
          <p:cNvPr id="3" name="Content Placeholder 2">
            <a:extLst>
              <a:ext uri="{FF2B5EF4-FFF2-40B4-BE49-F238E27FC236}">
                <a16:creationId xmlns:a16="http://schemas.microsoft.com/office/drawing/2014/main" id="{821B275D-8AA1-C5D5-497F-36FD1576D83A}"/>
              </a:ext>
            </a:extLst>
          </p:cNvPr>
          <p:cNvSpPr>
            <a:spLocks noGrp="1"/>
          </p:cNvSpPr>
          <p:nvPr>
            <p:ph idx="1"/>
          </p:nvPr>
        </p:nvSpPr>
        <p:spPr>
          <a:xfrm>
            <a:off x="610957" y="1170472"/>
            <a:ext cx="10350413" cy="4525963"/>
          </a:xfrm>
        </p:spPr>
        <p:txBody>
          <a:bodyPr/>
          <a:lstStyle/>
          <a:p>
            <a:r>
              <a:rPr lang="en-US" sz="2400" dirty="0"/>
              <a:t>CMS is finalizing the following proposals for FY 2025:</a:t>
            </a:r>
          </a:p>
          <a:p>
            <a:pPr marL="0" indent="0">
              <a:buNone/>
            </a:pPr>
            <a:endParaRPr lang="en-US" sz="1000" dirty="0"/>
          </a:p>
          <a:p>
            <a:pPr lvl="2"/>
            <a:r>
              <a:rPr lang="en-US" sz="2400" dirty="0"/>
              <a:t>HCAHPS Survey in the Person and Community Engagement Domain:</a:t>
            </a:r>
          </a:p>
          <a:p>
            <a:pPr lvl="4"/>
            <a:r>
              <a:rPr lang="en-US" dirty="0"/>
              <a:t>Hospital Consumer Assessment of Healthcare Providers and Systems) survey is the first national, standardized, publicly reported survey of patients' perspectives of hospital care.</a:t>
            </a:r>
            <a:endParaRPr lang="en-US" sz="2400" dirty="0"/>
          </a:p>
          <a:p>
            <a:pPr marL="0" indent="-6350">
              <a:buNone/>
            </a:pPr>
            <a:endParaRPr lang="en-US" sz="1000" dirty="0"/>
          </a:p>
          <a:p>
            <a:pPr marL="688975" lvl="2" indent="-342900">
              <a:buFont typeface="+mj-lt"/>
              <a:buAutoNum type="arabicPeriod"/>
            </a:pPr>
            <a:r>
              <a:rPr lang="en-US" sz="2400" dirty="0"/>
              <a:t>Modification of the score for FY 2027 through FY 2029 to only score on the six unchanged dimensions of the survey.</a:t>
            </a:r>
          </a:p>
          <a:p>
            <a:pPr marL="1588" indent="0">
              <a:buNone/>
            </a:pPr>
            <a:endParaRPr lang="en-US" sz="1000" dirty="0"/>
          </a:p>
          <a:p>
            <a:pPr marL="346075" lvl="2" indent="0">
              <a:buNone/>
            </a:pPr>
            <a:r>
              <a:rPr lang="en-US" sz="2400" dirty="0"/>
              <a:t>2.  Adoption of sub-measures with the FY 2030 program year after the updates are publicly reporting in the Hospital IQR program.</a:t>
            </a:r>
          </a:p>
          <a:p>
            <a:pPr marL="1588" indent="0">
              <a:buNone/>
            </a:pPr>
            <a:endParaRPr lang="en-US" sz="1000" dirty="0"/>
          </a:p>
          <a:p>
            <a:pPr marL="346075" lvl="2" indent="0">
              <a:buNone/>
            </a:pPr>
            <a:r>
              <a:rPr lang="en-US" sz="2400" dirty="0"/>
              <a:t>3.  Modifying the scoring beginning with FY 2030 program year to account for the updates to the survey.</a:t>
            </a:r>
          </a:p>
        </p:txBody>
      </p:sp>
    </p:spTree>
    <p:extLst>
      <p:ext uri="{BB962C8B-B14F-4D97-AF65-F5344CB8AC3E}">
        <p14:creationId xmlns:p14="http://schemas.microsoft.com/office/powerpoint/2010/main" val="36095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531521" y="1904700"/>
            <a:ext cx="9128958" cy="2690160"/>
          </a:xfrm>
        </p:spPr>
        <p:txBody>
          <a:bodyPr/>
          <a:lstStyle/>
          <a:p>
            <a:pPr algn="ctr"/>
            <a:r>
              <a:rPr lang="en-US" b="1" dirty="0">
                <a:solidFill>
                  <a:schemeClr val="accent6"/>
                </a:solidFill>
              </a:rPr>
              <a:t>Medicare </a:t>
            </a:r>
            <a:br>
              <a:rPr lang="en-US" b="1" dirty="0">
                <a:solidFill>
                  <a:schemeClr val="accent6"/>
                </a:solidFill>
              </a:rPr>
            </a:br>
            <a:r>
              <a:rPr lang="en-US" b="1" dirty="0">
                <a:solidFill>
                  <a:schemeClr val="accent6"/>
                </a:solidFill>
              </a:rPr>
              <a:t>Long-Term Care Hospital Quality Reporting Program</a:t>
            </a:r>
          </a:p>
        </p:txBody>
      </p:sp>
    </p:spTree>
    <p:extLst>
      <p:ext uri="{BB962C8B-B14F-4D97-AF65-F5344CB8AC3E}">
        <p14:creationId xmlns:p14="http://schemas.microsoft.com/office/powerpoint/2010/main" val="759928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5F72-7E37-9C89-0C1A-7491225D087B}"/>
              </a:ext>
            </a:extLst>
          </p:cNvPr>
          <p:cNvSpPr>
            <a:spLocks noGrp="1"/>
          </p:cNvSpPr>
          <p:nvPr>
            <p:ph type="title"/>
          </p:nvPr>
        </p:nvSpPr>
        <p:spPr/>
        <p:txBody>
          <a:bodyPr/>
          <a:lstStyle/>
          <a:p>
            <a:r>
              <a:rPr lang="en-US" b="1" dirty="0">
                <a:solidFill>
                  <a:schemeClr val="accent6"/>
                </a:solidFill>
              </a:rPr>
              <a:t>Long-Term Care Hospital Quality Reporting Program</a:t>
            </a:r>
          </a:p>
        </p:txBody>
      </p:sp>
      <p:sp>
        <p:nvSpPr>
          <p:cNvPr id="4" name="Flowchart: Alternate Process 3">
            <a:extLst>
              <a:ext uri="{FF2B5EF4-FFF2-40B4-BE49-F238E27FC236}">
                <a16:creationId xmlns:a16="http://schemas.microsoft.com/office/drawing/2014/main" id="{FF5415FB-69EA-CC88-8816-D7B4F0BA7D4C}"/>
              </a:ext>
            </a:extLst>
          </p:cNvPr>
          <p:cNvSpPr/>
          <p:nvPr/>
        </p:nvSpPr>
        <p:spPr>
          <a:xfrm>
            <a:off x="834390" y="2854546"/>
            <a:ext cx="4718050" cy="1574800"/>
          </a:xfrm>
          <a:prstGeom prst="flowChartAlternateProcess">
            <a:avLst/>
          </a:prstGeom>
          <a:solidFill>
            <a:schemeClr val="accent5"/>
          </a:solidFill>
          <a:ln w="38100">
            <a:solidFill>
              <a:schemeClr val="tx2"/>
            </a:solidFill>
          </a:ln>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The Long-Term Care Hospital Quality Reporting Program creates reporting requirements for LTCHs</a:t>
            </a:r>
          </a:p>
        </p:txBody>
      </p:sp>
      <p:sp>
        <p:nvSpPr>
          <p:cNvPr id="7" name="Flowchart: Alternate Process 6">
            <a:extLst>
              <a:ext uri="{FF2B5EF4-FFF2-40B4-BE49-F238E27FC236}">
                <a16:creationId xmlns:a16="http://schemas.microsoft.com/office/drawing/2014/main" id="{878F0290-5016-31E8-3443-E8611C1AF063}"/>
              </a:ext>
            </a:extLst>
          </p:cNvPr>
          <p:cNvSpPr/>
          <p:nvPr/>
        </p:nvSpPr>
        <p:spPr>
          <a:xfrm>
            <a:off x="834390" y="4798567"/>
            <a:ext cx="4718050" cy="1574800"/>
          </a:xfrm>
          <a:prstGeom prst="flowChartAlternateProcess">
            <a:avLst/>
          </a:prstGeom>
          <a:solidFill>
            <a:schemeClr val="accent5"/>
          </a:solidFill>
          <a:ln w="38100">
            <a:solidFill>
              <a:schemeClr val="tx2"/>
            </a:solidFill>
          </a:ln>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CMS publishes quality measures each year by October 1 in which LTCHs must report </a:t>
            </a:r>
          </a:p>
        </p:txBody>
      </p:sp>
      <p:sp>
        <p:nvSpPr>
          <p:cNvPr id="8" name="Flowchart: Alternate Process 7">
            <a:extLst>
              <a:ext uri="{FF2B5EF4-FFF2-40B4-BE49-F238E27FC236}">
                <a16:creationId xmlns:a16="http://schemas.microsoft.com/office/drawing/2014/main" id="{912683A5-D46A-CEB3-504D-4F012ACDD9F9}"/>
              </a:ext>
            </a:extLst>
          </p:cNvPr>
          <p:cNvSpPr/>
          <p:nvPr/>
        </p:nvSpPr>
        <p:spPr>
          <a:xfrm>
            <a:off x="6170930" y="2854546"/>
            <a:ext cx="4718050" cy="1574800"/>
          </a:xfrm>
          <a:prstGeom prst="flowChartAlternateProcess">
            <a:avLst/>
          </a:prstGeom>
          <a:solidFill>
            <a:schemeClr val="accent5"/>
          </a:solidFill>
          <a:ln w="38100">
            <a:solidFill>
              <a:schemeClr val="tx2"/>
            </a:solidFill>
          </a:ln>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Also known as LTCH QRP</a:t>
            </a:r>
          </a:p>
        </p:txBody>
      </p:sp>
      <p:sp>
        <p:nvSpPr>
          <p:cNvPr id="9" name="Flowchart: Alternate Process 8">
            <a:extLst>
              <a:ext uri="{FF2B5EF4-FFF2-40B4-BE49-F238E27FC236}">
                <a16:creationId xmlns:a16="http://schemas.microsoft.com/office/drawing/2014/main" id="{111E8A98-47F9-575A-ACDB-9607EB65B08B}"/>
              </a:ext>
            </a:extLst>
          </p:cNvPr>
          <p:cNvSpPr/>
          <p:nvPr/>
        </p:nvSpPr>
        <p:spPr>
          <a:xfrm>
            <a:off x="3246120" y="1250887"/>
            <a:ext cx="5391148" cy="1245869"/>
          </a:xfrm>
          <a:prstGeom prst="flowChartAlternateProcess">
            <a:avLst/>
          </a:prstGeom>
          <a:solidFill>
            <a:schemeClr val="accent5"/>
          </a:solidFill>
          <a:ln w="38100">
            <a:solidFill>
              <a:schemeClr val="tx2"/>
            </a:solidFill>
          </a:ln>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Times New Roman" panose="02020603050405020304" pitchFamily="18" charset="0"/>
              </a:rPr>
              <a:t>What is the Long-Term Care Hospital Quality Reporting Program?</a:t>
            </a:r>
          </a:p>
        </p:txBody>
      </p:sp>
      <p:sp>
        <p:nvSpPr>
          <p:cNvPr id="3" name="Flowchart: Alternate Process 2">
            <a:extLst>
              <a:ext uri="{FF2B5EF4-FFF2-40B4-BE49-F238E27FC236}">
                <a16:creationId xmlns:a16="http://schemas.microsoft.com/office/drawing/2014/main" id="{300629C0-F014-886A-D3FA-458C57A02E66}"/>
              </a:ext>
            </a:extLst>
          </p:cNvPr>
          <p:cNvSpPr/>
          <p:nvPr/>
        </p:nvSpPr>
        <p:spPr>
          <a:xfrm>
            <a:off x="6275070" y="4798567"/>
            <a:ext cx="4613910" cy="1574800"/>
          </a:xfrm>
          <a:prstGeom prst="flowChartAlternateProcess">
            <a:avLst/>
          </a:prstGeom>
          <a:solidFill>
            <a:schemeClr val="accent5"/>
          </a:solidFill>
          <a:ln w="38100">
            <a:solidFill>
              <a:schemeClr val="tx2"/>
            </a:solidFill>
          </a:ln>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Times New Roman" panose="02020603050405020304" pitchFamily="18" charset="0"/>
              </a:rPr>
              <a:t>LTCHs that do not meet</a:t>
            </a:r>
          </a:p>
          <a:p>
            <a:pPr algn="ctr"/>
            <a:r>
              <a:rPr lang="en-US" sz="2200" b="1" dirty="0">
                <a:latin typeface="Times New Roman" panose="02020603050405020304" pitchFamily="18" charset="0"/>
              </a:rPr>
              <a:t>reporting requirements are subject to a two-percentage point reduction in their Annual Increase factor</a:t>
            </a:r>
          </a:p>
        </p:txBody>
      </p:sp>
    </p:spTree>
    <p:extLst>
      <p:ext uri="{BB962C8B-B14F-4D97-AF65-F5344CB8AC3E}">
        <p14:creationId xmlns:p14="http://schemas.microsoft.com/office/powerpoint/2010/main" val="193115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DB9C-88F2-E104-65F5-39CCEBE0B6BA}"/>
              </a:ext>
            </a:extLst>
          </p:cNvPr>
          <p:cNvSpPr>
            <a:spLocks noGrp="1"/>
          </p:cNvSpPr>
          <p:nvPr>
            <p:ph type="title"/>
          </p:nvPr>
        </p:nvSpPr>
        <p:spPr>
          <a:xfrm>
            <a:off x="610957" y="484633"/>
            <a:ext cx="8543203" cy="601218"/>
          </a:xfrm>
        </p:spPr>
        <p:txBody>
          <a:bodyPr/>
          <a:lstStyle/>
          <a:p>
            <a:r>
              <a:rPr lang="en-US" b="1" dirty="0">
                <a:solidFill>
                  <a:schemeClr val="accent6"/>
                </a:solidFill>
              </a:rPr>
              <a:t>Long-Term Care Hospital Quality Reporting Program</a:t>
            </a:r>
          </a:p>
        </p:txBody>
      </p:sp>
      <p:sp>
        <p:nvSpPr>
          <p:cNvPr id="3" name="Content Placeholder 2">
            <a:extLst>
              <a:ext uri="{FF2B5EF4-FFF2-40B4-BE49-F238E27FC236}">
                <a16:creationId xmlns:a16="http://schemas.microsoft.com/office/drawing/2014/main" id="{BE3B307F-BEBB-C7AD-D82E-B8D3B5BB46B4}"/>
              </a:ext>
            </a:extLst>
          </p:cNvPr>
          <p:cNvSpPr>
            <a:spLocks noGrp="1"/>
          </p:cNvSpPr>
          <p:nvPr>
            <p:ph idx="1"/>
          </p:nvPr>
        </p:nvSpPr>
        <p:spPr>
          <a:xfrm>
            <a:off x="610957" y="1136183"/>
            <a:ext cx="10304693" cy="5458927"/>
          </a:xfrm>
        </p:spPr>
        <p:txBody>
          <a:bodyPr/>
          <a:lstStyle/>
          <a:p>
            <a:r>
              <a:rPr lang="en-US" sz="2400" dirty="0"/>
              <a:t>CMS finalized the adoption of four new assessment items within the SDOH (Social Determinants of Health) to be collected via the data set when a patient is admitted to an LTCH (beginning October 1, 2026):  	</a:t>
            </a:r>
          </a:p>
          <a:p>
            <a:pPr lvl="2"/>
            <a:r>
              <a:rPr lang="en-US" sz="2400" dirty="0"/>
              <a:t>Living Situation – one item</a:t>
            </a:r>
          </a:p>
          <a:p>
            <a:pPr lvl="2"/>
            <a:r>
              <a:rPr lang="en-US" sz="2400" dirty="0"/>
              <a:t>Food items – two items</a:t>
            </a:r>
          </a:p>
          <a:p>
            <a:pPr lvl="2"/>
            <a:r>
              <a:rPr lang="en-US" sz="2400" dirty="0"/>
              <a:t>Utility – one item</a:t>
            </a:r>
          </a:p>
          <a:p>
            <a:pPr marL="0" indent="0">
              <a:buNone/>
            </a:pPr>
            <a:endParaRPr lang="en-US" sz="1000" dirty="0"/>
          </a:p>
          <a:p>
            <a:r>
              <a:rPr lang="en-US" sz="2400" dirty="0"/>
              <a:t>The above will support a culture of engagement and advancing equity in LTCHs.</a:t>
            </a:r>
          </a:p>
          <a:p>
            <a:pPr marL="0" indent="0">
              <a:buNone/>
            </a:pPr>
            <a:endParaRPr lang="en-US" sz="1000" dirty="0"/>
          </a:p>
          <a:p>
            <a:r>
              <a:rPr lang="en-US" sz="2400" dirty="0"/>
              <a:t>With the collection of this information, from patients at admission may assist LTCHs in addressing health disparities and identifying a patient’s health-related social needs to direct effective discharge planning, facilitate coordinated care and enable better health outcomes.</a:t>
            </a:r>
          </a:p>
          <a:p>
            <a:pPr marL="0" indent="0">
              <a:buNone/>
            </a:pPr>
            <a:endParaRPr lang="en-US" sz="1000" dirty="0"/>
          </a:p>
          <a:p>
            <a:r>
              <a:rPr lang="en-US" sz="2400" dirty="0"/>
              <a:t>LTCHs will be required to collect the four above SDOH assessment items from patients at admission only.</a:t>
            </a:r>
          </a:p>
          <a:p>
            <a:endParaRPr lang="en-US" sz="2400" dirty="0"/>
          </a:p>
          <a:p>
            <a:endParaRPr lang="en-US" sz="2400" dirty="0"/>
          </a:p>
          <a:p>
            <a:pPr marL="336550" indent="-342900"/>
            <a:endParaRPr lang="en-US" sz="2400" dirty="0"/>
          </a:p>
        </p:txBody>
      </p:sp>
    </p:spTree>
    <p:extLst>
      <p:ext uri="{BB962C8B-B14F-4D97-AF65-F5344CB8AC3E}">
        <p14:creationId xmlns:p14="http://schemas.microsoft.com/office/powerpoint/2010/main" val="9324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DB9C-88F2-E104-65F5-39CCEBE0B6BA}"/>
              </a:ext>
            </a:extLst>
          </p:cNvPr>
          <p:cNvSpPr>
            <a:spLocks noGrp="1"/>
          </p:cNvSpPr>
          <p:nvPr>
            <p:ph type="title"/>
          </p:nvPr>
        </p:nvSpPr>
        <p:spPr>
          <a:xfrm>
            <a:off x="610957" y="484633"/>
            <a:ext cx="8543203" cy="601218"/>
          </a:xfrm>
        </p:spPr>
        <p:txBody>
          <a:bodyPr/>
          <a:lstStyle/>
          <a:p>
            <a:r>
              <a:rPr lang="en-US" b="1" dirty="0">
                <a:solidFill>
                  <a:schemeClr val="accent6"/>
                </a:solidFill>
              </a:rPr>
              <a:t>Long-Term Care Hospital Quality Reporting Program</a:t>
            </a:r>
          </a:p>
        </p:txBody>
      </p:sp>
      <p:sp>
        <p:nvSpPr>
          <p:cNvPr id="3" name="Content Placeholder 2">
            <a:extLst>
              <a:ext uri="{FF2B5EF4-FFF2-40B4-BE49-F238E27FC236}">
                <a16:creationId xmlns:a16="http://schemas.microsoft.com/office/drawing/2014/main" id="{BE3B307F-BEBB-C7AD-D82E-B8D3B5BB46B4}"/>
              </a:ext>
            </a:extLst>
          </p:cNvPr>
          <p:cNvSpPr>
            <a:spLocks noGrp="1"/>
          </p:cNvSpPr>
          <p:nvPr>
            <p:ph idx="1"/>
          </p:nvPr>
        </p:nvSpPr>
        <p:spPr>
          <a:xfrm>
            <a:off x="610957" y="1296202"/>
            <a:ext cx="9904643" cy="4525963"/>
          </a:xfrm>
        </p:spPr>
        <p:txBody>
          <a:bodyPr/>
          <a:lstStyle/>
          <a:p>
            <a:r>
              <a:rPr lang="en-US" sz="2400" dirty="0"/>
              <a:t>CMS finalized modifications of the Transportation SHOH assessment item, currently collected via the LCDS beginning October 1, 2026.</a:t>
            </a:r>
          </a:p>
          <a:p>
            <a:pPr marL="0" indent="0">
              <a:buNone/>
            </a:pPr>
            <a:endParaRPr lang="en-US" sz="1000" dirty="0"/>
          </a:p>
          <a:p>
            <a:r>
              <a:rPr lang="en-US" sz="2400" dirty="0"/>
              <a:t>As a result of the upcoming modifications, CMS identified an opportunity to improve the data collection for the item(s).</a:t>
            </a:r>
          </a:p>
          <a:p>
            <a:pPr marL="0" indent="0">
              <a:buNone/>
            </a:pPr>
            <a:endParaRPr lang="en-US" sz="1000" dirty="0"/>
          </a:p>
          <a:p>
            <a:r>
              <a:rPr lang="en-US" sz="2400" dirty="0"/>
              <a:t>The modifications will improve and align data collection in three ways: </a:t>
            </a:r>
          </a:p>
          <a:p>
            <a:pPr marL="512762" lvl="1" indent="-342900">
              <a:buFont typeface="+mj-lt"/>
              <a:buAutoNum type="arabicPeriod"/>
            </a:pPr>
            <a:r>
              <a:rPr lang="en-US" sz="2400" dirty="0"/>
              <a:t>Specify the look-back period for identifying if and when a patient experienced a lack of reliable transportation </a:t>
            </a:r>
          </a:p>
          <a:p>
            <a:pPr marL="512762" lvl="1" indent="-342900">
              <a:buFont typeface="+mj-lt"/>
              <a:buAutoNum type="arabicPeriod"/>
            </a:pPr>
            <a:r>
              <a:rPr lang="en-US" sz="2400" dirty="0"/>
              <a:t>Simplify the response options for the patient </a:t>
            </a:r>
          </a:p>
          <a:p>
            <a:pPr marL="512762" lvl="1" indent="-342900">
              <a:buFont typeface="+mj-lt"/>
              <a:buAutoNum type="arabicPeriod"/>
            </a:pPr>
            <a:r>
              <a:rPr lang="en-US" sz="2400" dirty="0"/>
              <a:t>Require collection at admission only, which will decrease provider burden since the current assessment item is collected at both admission and discharge.</a:t>
            </a:r>
          </a:p>
          <a:p>
            <a:pPr marL="681037" lvl="2" indent="-342900"/>
            <a:endParaRPr lang="en-US" sz="2400" dirty="0"/>
          </a:p>
          <a:p>
            <a:endParaRPr lang="en-US" sz="2400" dirty="0"/>
          </a:p>
          <a:p>
            <a:endParaRPr lang="en-US" sz="2400" dirty="0"/>
          </a:p>
          <a:p>
            <a:pPr marL="336550" indent="-342900"/>
            <a:endParaRPr lang="en-US" sz="2400" dirty="0"/>
          </a:p>
        </p:txBody>
      </p:sp>
    </p:spTree>
    <p:extLst>
      <p:ext uri="{BB962C8B-B14F-4D97-AF65-F5344CB8AC3E}">
        <p14:creationId xmlns:p14="http://schemas.microsoft.com/office/powerpoint/2010/main" val="18484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DB9C-88F2-E104-65F5-39CCEBE0B6BA}"/>
              </a:ext>
            </a:extLst>
          </p:cNvPr>
          <p:cNvSpPr>
            <a:spLocks noGrp="1"/>
          </p:cNvSpPr>
          <p:nvPr>
            <p:ph type="title"/>
          </p:nvPr>
        </p:nvSpPr>
        <p:spPr>
          <a:xfrm>
            <a:off x="610957" y="484633"/>
            <a:ext cx="8543203" cy="601218"/>
          </a:xfrm>
        </p:spPr>
        <p:txBody>
          <a:bodyPr/>
          <a:lstStyle/>
          <a:p>
            <a:r>
              <a:rPr lang="en-US" b="1" dirty="0">
                <a:solidFill>
                  <a:schemeClr val="accent6"/>
                </a:solidFill>
              </a:rPr>
              <a:t>Long-Term Care Hospital Quality Reporting Program</a:t>
            </a:r>
          </a:p>
        </p:txBody>
      </p:sp>
      <p:sp>
        <p:nvSpPr>
          <p:cNvPr id="3" name="Content Placeholder 2">
            <a:extLst>
              <a:ext uri="{FF2B5EF4-FFF2-40B4-BE49-F238E27FC236}">
                <a16:creationId xmlns:a16="http://schemas.microsoft.com/office/drawing/2014/main" id="{BE3B307F-BEBB-C7AD-D82E-B8D3B5BB46B4}"/>
              </a:ext>
            </a:extLst>
          </p:cNvPr>
          <p:cNvSpPr>
            <a:spLocks noGrp="1"/>
          </p:cNvSpPr>
          <p:nvPr>
            <p:ph idx="1"/>
          </p:nvPr>
        </p:nvSpPr>
        <p:spPr>
          <a:xfrm>
            <a:off x="610957" y="1847404"/>
            <a:ext cx="9686203" cy="4525963"/>
          </a:xfrm>
        </p:spPr>
        <p:txBody>
          <a:bodyPr/>
          <a:lstStyle/>
          <a:p>
            <a:r>
              <a:rPr lang="en-US" sz="2400" dirty="0"/>
              <a:t>CMS finalized extending the admission assessment window for the LCDS from three day to four days:</a:t>
            </a:r>
          </a:p>
          <a:p>
            <a:pPr lvl="2"/>
            <a:r>
              <a:rPr lang="en-US" sz="2400" dirty="0"/>
              <a:t>Beginning with LTCH admissions on October 1, 2026</a:t>
            </a:r>
          </a:p>
          <a:p>
            <a:pPr lvl="2"/>
            <a:r>
              <a:rPr lang="en-US" sz="2400" b="1" dirty="0"/>
              <a:t>LCDS</a:t>
            </a:r>
            <a:r>
              <a:rPr lang="en-US" sz="2400" dirty="0"/>
              <a:t> – LTCH Continuity Assessment Record and Evaluation Data Set.</a:t>
            </a:r>
          </a:p>
          <a:p>
            <a:pPr marL="0" indent="0">
              <a:buNone/>
            </a:pPr>
            <a:endParaRPr lang="en-US" sz="1000" dirty="0"/>
          </a:p>
          <a:p>
            <a:r>
              <a:rPr lang="en-US" sz="2400" dirty="0"/>
              <a:t>A routine review will be conducted of the LCDS for opportunities to simplify data submission requirements.</a:t>
            </a:r>
          </a:p>
          <a:p>
            <a:endParaRPr lang="en-US" sz="2400" dirty="0"/>
          </a:p>
          <a:p>
            <a:pPr marL="336550" indent="-342900"/>
            <a:endParaRPr lang="en-US" sz="2400" dirty="0"/>
          </a:p>
        </p:txBody>
      </p:sp>
      <p:sp>
        <p:nvSpPr>
          <p:cNvPr id="5" name="TextBox 4">
            <a:extLst>
              <a:ext uri="{FF2B5EF4-FFF2-40B4-BE49-F238E27FC236}">
                <a16:creationId xmlns:a16="http://schemas.microsoft.com/office/drawing/2014/main" id="{8CCEFD79-5F78-A92C-78AC-9B631DE906FA}"/>
              </a:ext>
            </a:extLst>
          </p:cNvPr>
          <p:cNvSpPr txBox="1"/>
          <p:nvPr/>
        </p:nvSpPr>
        <p:spPr>
          <a:xfrm>
            <a:off x="6675120" y="1103768"/>
            <a:ext cx="3622040" cy="461665"/>
          </a:xfrm>
          <a:prstGeom prst="rect">
            <a:avLst/>
          </a:prstGeom>
          <a:noFill/>
          <a:ln w="38100">
            <a:solidFill>
              <a:schemeClr val="accent5"/>
            </a:solidFill>
            <a:prstDash val="lgDash"/>
          </a:ln>
        </p:spPr>
        <p:txBody>
          <a:bodyPr wrap="square" rtlCol="0">
            <a:spAutoFit/>
          </a:bodyPr>
          <a:lstStyle/>
          <a:p>
            <a:r>
              <a:rPr lang="en-US" sz="2400" b="1" dirty="0">
                <a:solidFill>
                  <a:schemeClr val="accent6"/>
                </a:solidFill>
                <a:latin typeface="Times New Roman" panose="02020603050405020304" pitchFamily="18" charset="0"/>
              </a:rPr>
              <a:t>One Assessment Item</a:t>
            </a:r>
          </a:p>
        </p:txBody>
      </p:sp>
      <p:pic>
        <p:nvPicPr>
          <p:cNvPr id="1026" name="Picture 2" descr="Assessment Images - Free Download on ...">
            <a:extLst>
              <a:ext uri="{FF2B5EF4-FFF2-40B4-BE49-F238E27FC236}">
                <a16:creationId xmlns:a16="http://schemas.microsoft.com/office/drawing/2014/main" id="{E77454AE-5650-E3CE-C896-334CBBBD2DA8}"/>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0449" y="4297627"/>
            <a:ext cx="4249527" cy="235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355729" y="2241320"/>
            <a:ext cx="8977621" cy="2375360"/>
          </a:xfrm>
        </p:spPr>
        <p:txBody>
          <a:bodyPr/>
          <a:lstStyle/>
          <a:p>
            <a:pPr algn="ctr"/>
            <a:r>
              <a:rPr lang="en-US" b="1" dirty="0">
                <a:solidFill>
                  <a:schemeClr val="accent6"/>
                </a:solidFill>
              </a:rPr>
              <a:t>Medicare </a:t>
            </a:r>
            <a:br>
              <a:rPr lang="en-US" b="1" dirty="0">
                <a:solidFill>
                  <a:schemeClr val="accent6"/>
                </a:solidFill>
              </a:rPr>
            </a:br>
            <a:r>
              <a:rPr lang="en-US" b="1" dirty="0">
                <a:solidFill>
                  <a:schemeClr val="accent6"/>
                </a:solidFill>
              </a:rPr>
              <a:t>Hospital </a:t>
            </a:r>
            <a:br>
              <a:rPr lang="en-US" b="1" dirty="0">
                <a:solidFill>
                  <a:schemeClr val="accent6"/>
                </a:solidFill>
              </a:rPr>
            </a:br>
            <a:r>
              <a:rPr lang="en-US" b="1" dirty="0">
                <a:solidFill>
                  <a:schemeClr val="accent6"/>
                </a:solidFill>
              </a:rPr>
              <a:t>Payment Rate Changes </a:t>
            </a:r>
          </a:p>
        </p:txBody>
      </p:sp>
    </p:spTree>
    <p:extLst>
      <p:ext uri="{BB962C8B-B14F-4D97-AF65-F5344CB8AC3E}">
        <p14:creationId xmlns:p14="http://schemas.microsoft.com/office/powerpoint/2010/main" val="113872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7B7711CB-01C9-93AA-F9C9-25CBC0BC1AC4}"/>
              </a:ext>
            </a:extLst>
          </p:cNvPr>
          <p:cNvSpPr/>
          <p:nvPr/>
        </p:nvSpPr>
        <p:spPr>
          <a:xfrm>
            <a:off x="2933282" y="1020650"/>
            <a:ext cx="6325436" cy="4583737"/>
          </a:xfrm>
          <a:prstGeom prst="wedgeEllipseCallout">
            <a:avLst/>
          </a:prstGeom>
          <a:solidFill>
            <a:schemeClr val="tx2"/>
          </a:solidFill>
          <a:effectLst>
            <a:glow rad="228600">
              <a:schemeClr val="accent5">
                <a:satMod val="175000"/>
                <a:alpha val="40000"/>
              </a:schemeClr>
            </a:glow>
            <a:innerShdw blurRad="63500" dist="50800" dir="16200000">
              <a:prstClr val="black">
                <a:alpha val="50000"/>
              </a:prstClr>
            </a:inn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latin typeface="Times New Roman" panose="02020603050405020304" pitchFamily="18" charset="0"/>
              </a:rPr>
              <a:t>The information presented is for learning purposes only. </a:t>
            </a:r>
          </a:p>
          <a:p>
            <a:pPr algn="ctr"/>
            <a:r>
              <a:rPr lang="en-US" sz="3000" dirty="0">
                <a:latin typeface="Times New Roman" panose="02020603050405020304" pitchFamily="18" charset="0"/>
              </a:rPr>
              <a:t>Please do not take any actions unless directed by your manager/director </a:t>
            </a:r>
          </a:p>
        </p:txBody>
      </p:sp>
    </p:spTree>
    <p:extLst>
      <p:ext uri="{BB962C8B-B14F-4D97-AF65-F5344CB8AC3E}">
        <p14:creationId xmlns:p14="http://schemas.microsoft.com/office/powerpoint/2010/main" val="292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nimated Text 🎷">
            <a:extLst>
              <a:ext uri="{FF2B5EF4-FFF2-40B4-BE49-F238E27FC236}">
                <a16:creationId xmlns:a16="http://schemas.microsoft.com/office/drawing/2014/main" id="{113D5A6B-2F60-FE31-1F37-E48B0A5C1910}"/>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5563" y="1238250"/>
            <a:ext cx="6067425"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43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7480080-08EF-4A05-940D-82802B8D3E44}"/>
              </a:ext>
              <a:ext uri="{C183D7F6-B498-43B3-948B-1728B52AA6E4}">
                <adec:decorative xmlns:adec="http://schemas.microsoft.com/office/drawing/2017/decorative" val="1"/>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r="-1"/>
          <a:stretch/>
        </p:blipFill>
        <p:spPr>
          <a:xfrm>
            <a:off x="1" y="0"/>
            <a:ext cx="4905829" cy="6858000"/>
          </a:xfrm>
          <a:prstGeom prst="rect">
            <a:avLst/>
          </a:prstGeom>
        </p:spPr>
      </p:pic>
      <p:sp>
        <p:nvSpPr>
          <p:cNvPr id="36" name="Rectangle 35">
            <a:extLst>
              <a:ext uri="{FF2B5EF4-FFF2-40B4-BE49-F238E27FC236}">
                <a16:creationId xmlns:a16="http://schemas.microsoft.com/office/drawing/2014/main" id="{9640F710-B88A-4ADB-B447-3EAC9DDE392E}"/>
              </a:ext>
              <a:ext uri="{C183D7F6-B498-43B3-948B-1728B52AA6E4}">
                <adec:decorative xmlns:adec="http://schemas.microsoft.com/office/drawing/2017/decorative" val="1"/>
              </a:ext>
            </a:extLst>
          </p:cNvPr>
          <p:cNvSpPr/>
          <p:nvPr/>
        </p:nvSpPr>
        <p:spPr>
          <a:xfrm>
            <a:off x="-6526" y="-25534"/>
            <a:ext cx="4905830" cy="6909809"/>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imes New Roman" panose="02020603050405020304" pitchFamily="18" charset="0"/>
            </a:endParaRPr>
          </a:p>
        </p:txBody>
      </p:sp>
      <p:sp>
        <p:nvSpPr>
          <p:cNvPr id="2" name="Rectangle 1">
            <a:extLst>
              <a:ext uri="{FF2B5EF4-FFF2-40B4-BE49-F238E27FC236}">
                <a16:creationId xmlns:a16="http://schemas.microsoft.com/office/drawing/2014/main" id="{2F5D143A-3C3E-4A44-A449-F40289B0E0F8}"/>
              </a:ext>
            </a:extLst>
          </p:cNvPr>
          <p:cNvSpPr/>
          <p:nvPr/>
        </p:nvSpPr>
        <p:spPr>
          <a:xfrm>
            <a:off x="3898973" y="25533"/>
            <a:ext cx="1000331" cy="994743"/>
          </a:xfrm>
          <a:prstGeom prst="rect">
            <a:avLst/>
          </a:prstGeom>
          <a:solidFill>
            <a:schemeClr val="accent6">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3" name="Rectangle 42">
            <a:extLst>
              <a:ext uri="{FF2B5EF4-FFF2-40B4-BE49-F238E27FC236}">
                <a16:creationId xmlns:a16="http://schemas.microsoft.com/office/drawing/2014/main" id="{DC81FBC4-E423-4BC0-86A5-20FD82FD96F4}"/>
              </a:ext>
            </a:extLst>
          </p:cNvPr>
          <p:cNvSpPr/>
          <p:nvPr/>
        </p:nvSpPr>
        <p:spPr>
          <a:xfrm>
            <a:off x="-1" y="5863257"/>
            <a:ext cx="1000331" cy="994743"/>
          </a:xfrm>
          <a:prstGeom prst="rect">
            <a:avLst/>
          </a:prstGeom>
          <a:solidFill>
            <a:schemeClr val="tx2">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4" name="Content Placeholder 2">
            <a:extLst>
              <a:ext uri="{FF2B5EF4-FFF2-40B4-BE49-F238E27FC236}">
                <a16:creationId xmlns:a16="http://schemas.microsoft.com/office/drawing/2014/main" id="{54F8DE06-CCCA-4B3C-A032-9BB1DA899F41}"/>
              </a:ext>
            </a:extLst>
          </p:cNvPr>
          <p:cNvSpPr txBox="1">
            <a:spLocks/>
          </p:cNvSpPr>
          <p:nvPr/>
        </p:nvSpPr>
        <p:spPr>
          <a:xfrm>
            <a:off x="4960884" y="1331762"/>
            <a:ext cx="7231116" cy="3682690"/>
          </a:xfrm>
          <a:prstGeom prst="rect">
            <a:avLst/>
          </a:prstGeom>
        </p:spPr>
        <p:txBody>
          <a:bodyPr lIns="91440" tIns="45720" rIns="91440" bIns="45720" anchor="t"/>
          <a:lstStyle>
            <a:lvl1pPr marL="169863" indent="-16986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1pPr>
            <a:lvl2pPr marL="346075" indent="-17621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2pPr>
            <a:lvl3pPr marL="514350" indent="-168275"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684213" indent="-169863"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860425" indent="-176213"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3600" dirty="0">
                <a:solidFill>
                  <a:srgbClr val="0F3B57"/>
                </a:solidFill>
                <a:latin typeface="Times New Roman" panose="02020603050405020304" pitchFamily="18" charset="0"/>
                <a:ea typeface="+mj-ea"/>
                <a:cs typeface="+mj-cs"/>
              </a:rPr>
              <a:t>Linda Corley​</a:t>
            </a:r>
          </a:p>
          <a:p>
            <a:pPr marL="0" indent="0" fontAlgn="base">
              <a:buNone/>
            </a:pPr>
            <a:r>
              <a:rPr lang="en-US" sz="2400" dirty="0">
                <a:solidFill>
                  <a:srgbClr val="0F3B57"/>
                </a:solidFill>
                <a:latin typeface="Times New Roman" panose="02020603050405020304" pitchFamily="18" charset="0"/>
                <a:ea typeface="+mj-ea"/>
                <a:cs typeface="+mj-cs"/>
              </a:rPr>
              <a:t>Compliance​</a:t>
            </a:r>
          </a:p>
          <a:p>
            <a:pPr marL="0" indent="0" fontAlgn="base">
              <a:buNone/>
            </a:pPr>
            <a:r>
              <a:rPr lang="en-US" sz="2400" dirty="0">
                <a:solidFill>
                  <a:srgbClr val="0F3B57"/>
                </a:solidFill>
                <a:latin typeface="Times New Roman" panose="02020603050405020304" pitchFamily="18" charset="0"/>
                <a:ea typeface="+mj-ea"/>
                <a:cs typeface="+mj-cs"/>
              </a:rPr>
              <a:t>Mobile: 706 577-2256	 ​</a:t>
            </a:r>
          </a:p>
          <a:p>
            <a:pPr marL="0" indent="0" fontAlgn="base">
              <a:buNone/>
            </a:pPr>
            <a:r>
              <a:rPr lang="en-US" sz="2400" dirty="0">
                <a:solidFill>
                  <a:srgbClr val="0F3B57"/>
                </a:solidFill>
                <a:latin typeface="Times New Roman" panose="02020603050405020304" pitchFamily="18" charset="0"/>
              </a:rPr>
              <a:t>Email: </a:t>
            </a:r>
            <a:r>
              <a:rPr lang="en-US" sz="2400" dirty="0">
                <a:solidFill>
                  <a:srgbClr val="0F3B57"/>
                </a:solidFill>
                <a:latin typeface="Times New Roman" panose="02020603050405020304" pitchFamily="18" charset="0"/>
                <a:ea typeface="+mj-ea"/>
                <a:cs typeface="+mj-cs"/>
                <a:hlinkClick r:id="rId5"/>
              </a:rPr>
              <a:t>lcorley@xtendhealthcare.net</a:t>
            </a:r>
            <a:r>
              <a:rPr lang="en-US" sz="2400" dirty="0">
                <a:solidFill>
                  <a:srgbClr val="0F3B57"/>
                </a:solidFill>
                <a:latin typeface="Times New Roman" panose="02020603050405020304" pitchFamily="18" charset="0"/>
                <a:ea typeface="+mj-ea"/>
                <a:cs typeface="+mj-cs"/>
              </a:rPr>
              <a:t> </a:t>
            </a:r>
          </a:p>
          <a:p>
            <a:pPr marL="0" indent="0">
              <a:buNone/>
            </a:pPr>
            <a:endParaRPr lang="en-US" sz="4400" dirty="0">
              <a:solidFill>
                <a:srgbClr val="0F3B57"/>
              </a:solidFill>
              <a:latin typeface="Times New Roman" panose="02020603050405020304" pitchFamily="18" charset="0"/>
              <a:ea typeface="+mj-ea"/>
              <a:cs typeface="+mj-cs"/>
            </a:endParaRPr>
          </a:p>
          <a:p>
            <a:pPr marL="0" indent="0">
              <a:buNone/>
            </a:pPr>
            <a:r>
              <a:rPr lang="en-US" sz="3600" dirty="0">
                <a:solidFill>
                  <a:srgbClr val="0F3B57"/>
                </a:solidFill>
                <a:latin typeface="Times New Roman" panose="02020603050405020304" pitchFamily="18" charset="0"/>
                <a:ea typeface="+mj-ea"/>
                <a:cs typeface="+mj-cs"/>
              </a:rPr>
              <a:t>Cierra L. Tyler</a:t>
            </a:r>
          </a:p>
          <a:p>
            <a:pPr marL="0" indent="0">
              <a:buNone/>
            </a:pPr>
            <a:r>
              <a:rPr lang="en-US" sz="2400" dirty="0">
                <a:solidFill>
                  <a:srgbClr val="0F3B57"/>
                </a:solidFill>
                <a:latin typeface="Times New Roman" panose="02020603050405020304" pitchFamily="18" charset="0"/>
                <a:ea typeface="+mj-ea"/>
                <a:cs typeface="+mj-cs"/>
              </a:rPr>
              <a:t>Training and Quality Project Administrator </a:t>
            </a:r>
          </a:p>
          <a:p>
            <a:pPr marL="0" indent="0">
              <a:buNone/>
            </a:pPr>
            <a:r>
              <a:rPr lang="en-US" sz="2400" dirty="0">
                <a:solidFill>
                  <a:srgbClr val="0F3B57"/>
                </a:solidFill>
                <a:latin typeface="Times New Roman" panose="02020603050405020304" pitchFamily="18" charset="0"/>
                <a:ea typeface="+mj-ea"/>
                <a:cs typeface="+mj-cs"/>
              </a:rPr>
              <a:t>Email: </a:t>
            </a:r>
            <a:r>
              <a:rPr lang="en-US" sz="2400" dirty="0">
                <a:solidFill>
                  <a:srgbClr val="0F3B57"/>
                </a:solidFill>
                <a:latin typeface="Times New Roman" panose="02020603050405020304" pitchFamily="18" charset="0"/>
                <a:ea typeface="+mj-ea"/>
                <a:cs typeface="+mj-cs"/>
                <a:hlinkClick r:id="rId6"/>
              </a:rPr>
              <a:t>ctyler@xtendhealthcare.net</a:t>
            </a:r>
            <a:r>
              <a:rPr lang="en-US" sz="2400" dirty="0">
                <a:solidFill>
                  <a:srgbClr val="0F3B57"/>
                </a:solidFill>
                <a:latin typeface="Times New Roman" panose="02020603050405020304" pitchFamily="18" charset="0"/>
                <a:ea typeface="+mj-ea"/>
                <a:cs typeface="+mj-cs"/>
              </a:rPr>
              <a:t>   </a:t>
            </a:r>
          </a:p>
        </p:txBody>
      </p:sp>
    </p:spTree>
    <p:extLst>
      <p:ext uri="{BB962C8B-B14F-4D97-AF65-F5344CB8AC3E}">
        <p14:creationId xmlns:p14="http://schemas.microsoft.com/office/powerpoint/2010/main" val="318114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FF46-22D4-0A89-9BBF-0754927E33A4}"/>
              </a:ext>
            </a:extLst>
          </p:cNvPr>
          <p:cNvSpPr>
            <a:spLocks noGrp="1"/>
          </p:cNvSpPr>
          <p:nvPr>
            <p:ph type="title"/>
          </p:nvPr>
        </p:nvSpPr>
        <p:spPr/>
        <p:txBody>
          <a:bodyPr/>
          <a:lstStyle/>
          <a:p>
            <a:r>
              <a:rPr lang="en-US" b="1" dirty="0">
                <a:solidFill>
                  <a:schemeClr val="accent6"/>
                </a:solidFill>
              </a:rPr>
              <a:t>Hospital Payment Rate Changes </a:t>
            </a:r>
          </a:p>
        </p:txBody>
      </p:sp>
      <p:sp>
        <p:nvSpPr>
          <p:cNvPr id="4" name="Star: 32 Points 3">
            <a:extLst>
              <a:ext uri="{FF2B5EF4-FFF2-40B4-BE49-F238E27FC236}">
                <a16:creationId xmlns:a16="http://schemas.microsoft.com/office/drawing/2014/main" id="{4EF00F0E-3F5F-4FF5-CDC1-FE8DFA1D7E59}"/>
              </a:ext>
            </a:extLst>
          </p:cNvPr>
          <p:cNvSpPr/>
          <p:nvPr/>
        </p:nvSpPr>
        <p:spPr>
          <a:xfrm>
            <a:off x="2522833" y="948690"/>
            <a:ext cx="7318398" cy="5562158"/>
          </a:xfrm>
          <a:prstGeom prst="star32">
            <a:avLst/>
          </a:prstGeom>
          <a:solidFill>
            <a:srgbClr val="2C9942"/>
          </a:solidFill>
          <a:ln w="38100">
            <a:solidFill>
              <a:schemeClr val="accent4"/>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Times New Roman" panose="02020603050405020304" pitchFamily="18" charset="0"/>
              </a:rPr>
              <a:t>Any increase in operating payment rates are for general acute care hospitals (paid under IPPS) that successfully participate in the Hospital Inpatient Reporting (IQR) program and are meaningful electronic health record (EHR) users</a:t>
            </a:r>
          </a:p>
        </p:txBody>
      </p:sp>
    </p:spTree>
    <p:extLst>
      <p:ext uri="{BB962C8B-B14F-4D97-AF65-F5344CB8AC3E}">
        <p14:creationId xmlns:p14="http://schemas.microsoft.com/office/powerpoint/2010/main" val="298556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7B6-4B04-8B80-1273-FFB67D30005B}"/>
              </a:ext>
            </a:extLst>
          </p:cNvPr>
          <p:cNvSpPr>
            <a:spLocks noGrp="1"/>
          </p:cNvSpPr>
          <p:nvPr>
            <p:ph type="title"/>
          </p:nvPr>
        </p:nvSpPr>
        <p:spPr/>
        <p:txBody>
          <a:bodyPr/>
          <a:lstStyle/>
          <a:p>
            <a:r>
              <a:rPr lang="en-US" b="1" dirty="0">
                <a:solidFill>
                  <a:schemeClr val="accent6"/>
                </a:solidFill>
              </a:rPr>
              <a:t>Hospital Payment Rate Changes </a:t>
            </a:r>
          </a:p>
        </p:txBody>
      </p:sp>
      <p:sp>
        <p:nvSpPr>
          <p:cNvPr id="3" name="Content Placeholder 2">
            <a:extLst>
              <a:ext uri="{FF2B5EF4-FFF2-40B4-BE49-F238E27FC236}">
                <a16:creationId xmlns:a16="http://schemas.microsoft.com/office/drawing/2014/main" id="{1E3DE1DB-BC7D-AD63-D5D2-8147C7FE8EFE}"/>
              </a:ext>
            </a:extLst>
          </p:cNvPr>
          <p:cNvSpPr>
            <a:spLocks noGrp="1"/>
          </p:cNvSpPr>
          <p:nvPr>
            <p:ph idx="1"/>
          </p:nvPr>
        </p:nvSpPr>
        <p:spPr>
          <a:xfrm>
            <a:off x="610957" y="1170472"/>
            <a:ext cx="8144423" cy="4407367"/>
          </a:xfrm>
        </p:spPr>
        <p:txBody>
          <a:bodyPr/>
          <a:lstStyle/>
          <a:p>
            <a:r>
              <a:rPr lang="en-US" sz="2400" dirty="0"/>
              <a:t>There will be a </a:t>
            </a:r>
            <a:r>
              <a:rPr lang="en-US" sz="2400" b="1" dirty="0">
                <a:solidFill>
                  <a:schemeClr val="accent6"/>
                </a:solidFill>
              </a:rPr>
              <a:t>2.9 percent increase </a:t>
            </a:r>
            <a:r>
              <a:rPr lang="en-US" sz="2400" dirty="0"/>
              <a:t>in operating payment rates for general acute care hospitals paid under the IPPS.</a:t>
            </a:r>
          </a:p>
          <a:p>
            <a:pPr lvl="2"/>
            <a:r>
              <a:rPr lang="en-US" sz="2400" dirty="0"/>
              <a:t>General acute care hospitals that successfully participate in the Hospital Inpatient Quality Reporting (IQR) program and are meaningful electronic health record (EHR) users.</a:t>
            </a:r>
          </a:p>
          <a:p>
            <a:pPr marL="0" indent="0">
              <a:buNone/>
            </a:pPr>
            <a:endParaRPr lang="en-US" sz="1000" dirty="0"/>
          </a:p>
          <a:p>
            <a:r>
              <a:rPr lang="en-US" sz="2400" b="1" dirty="0">
                <a:solidFill>
                  <a:schemeClr val="accent6"/>
                </a:solidFill>
              </a:rPr>
              <a:t>This rate returns a projected FY 2025 hospital market basket percentage increase of 3.4%.</a:t>
            </a:r>
          </a:p>
          <a:p>
            <a:pPr lvl="2"/>
            <a:r>
              <a:rPr lang="en-US" sz="2400" dirty="0"/>
              <a:t>After a reduction of 0.5 percent point productivity adjustment. </a:t>
            </a:r>
          </a:p>
          <a:p>
            <a:pPr marL="0" indent="0">
              <a:buNone/>
            </a:pPr>
            <a:endParaRPr lang="en-US" sz="1000" dirty="0"/>
          </a:p>
          <a:p>
            <a:r>
              <a:rPr lang="en-US" sz="2400" dirty="0"/>
              <a:t>Payment updates will be </a:t>
            </a:r>
            <a:r>
              <a:rPr lang="en-US" sz="2400" b="1" dirty="0">
                <a:solidFill>
                  <a:srgbClr val="C00000"/>
                </a:solidFill>
              </a:rPr>
              <a:t>decreased</a:t>
            </a:r>
            <a:r>
              <a:rPr lang="en-US" sz="2400" dirty="0"/>
              <a:t> for hospitals who fail to successfully participate in the report to the IQR program and/or are not meaningful EHR users.</a:t>
            </a:r>
          </a:p>
        </p:txBody>
      </p:sp>
      <p:pic>
        <p:nvPicPr>
          <p:cNvPr id="5" name="Graphic 4" descr="Upward trend with solid fill">
            <a:extLst>
              <a:ext uri="{FF2B5EF4-FFF2-40B4-BE49-F238E27FC236}">
                <a16:creationId xmlns:a16="http://schemas.microsoft.com/office/drawing/2014/main" id="{549363BB-B860-0F12-13B2-B550A1E1C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5041" y="1809013"/>
            <a:ext cx="2797277" cy="2797277"/>
          </a:xfrm>
          <a:prstGeom prst="rect">
            <a:avLst/>
          </a:prstGeom>
          <a:effectLst>
            <a:innerShdw blurRad="114300">
              <a:prstClr val="black"/>
            </a:innerShdw>
          </a:effectLst>
        </p:spPr>
      </p:pic>
      <p:sp>
        <p:nvSpPr>
          <p:cNvPr id="4" name="TextBox 3">
            <a:extLst>
              <a:ext uri="{FF2B5EF4-FFF2-40B4-BE49-F238E27FC236}">
                <a16:creationId xmlns:a16="http://schemas.microsoft.com/office/drawing/2014/main" id="{8E974B7D-8196-35D9-8DCF-ED89CDA3CA5E}"/>
              </a:ext>
            </a:extLst>
          </p:cNvPr>
          <p:cNvSpPr txBox="1"/>
          <p:nvPr/>
        </p:nvSpPr>
        <p:spPr>
          <a:xfrm>
            <a:off x="9363974" y="4478774"/>
            <a:ext cx="2059410" cy="830997"/>
          </a:xfrm>
          <a:prstGeom prst="rect">
            <a:avLst/>
          </a:prstGeom>
          <a:noFill/>
        </p:spPr>
        <p:txBody>
          <a:bodyPr wrap="none" rtlCol="0">
            <a:spAutoFit/>
          </a:bodyPr>
          <a:lstStyle/>
          <a:p>
            <a:r>
              <a:rPr lang="en-US" sz="2400" b="1" dirty="0">
                <a:solidFill>
                  <a:schemeClr val="accent6"/>
                </a:solidFill>
                <a:latin typeface="Times New Roman" panose="02020603050405020304" pitchFamily="18" charset="0"/>
                <a:cs typeface="Times New Roman" panose="02020603050405020304" pitchFamily="18" charset="0"/>
              </a:rPr>
              <a:t>2.9% Increase</a:t>
            </a:r>
          </a:p>
          <a:p>
            <a:r>
              <a:rPr lang="en-US" sz="2400" b="1" dirty="0">
                <a:solidFill>
                  <a:schemeClr val="accent6"/>
                </a:solidFill>
                <a:latin typeface="Times New Roman" panose="02020603050405020304" pitchFamily="18" charset="0"/>
                <a:cs typeface="Times New Roman" panose="02020603050405020304" pitchFamily="18" charset="0"/>
              </a:rPr>
              <a:t>   Fiscal 2025</a:t>
            </a:r>
          </a:p>
        </p:txBody>
      </p:sp>
    </p:spTree>
    <p:extLst>
      <p:ext uri="{BB962C8B-B14F-4D97-AF65-F5344CB8AC3E}">
        <p14:creationId xmlns:p14="http://schemas.microsoft.com/office/powerpoint/2010/main" val="226992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1148500" y="2068798"/>
            <a:ext cx="9894999" cy="2720403"/>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Long-Term Care Hospital </a:t>
            </a:r>
            <a:br>
              <a:rPr lang="en-US" b="1" dirty="0">
                <a:solidFill>
                  <a:schemeClr val="accent6"/>
                </a:solidFill>
              </a:rPr>
            </a:br>
            <a:r>
              <a:rPr lang="en-US" b="1" dirty="0">
                <a:solidFill>
                  <a:schemeClr val="accent6"/>
                </a:solidFill>
              </a:rPr>
              <a:t>Payment Rate Changes</a:t>
            </a:r>
          </a:p>
        </p:txBody>
      </p:sp>
    </p:spTree>
    <p:extLst>
      <p:ext uri="{BB962C8B-B14F-4D97-AF65-F5344CB8AC3E}">
        <p14:creationId xmlns:p14="http://schemas.microsoft.com/office/powerpoint/2010/main" val="182221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59CA7-1B97-6287-A076-CAE0A02C2411}"/>
              </a:ext>
            </a:extLst>
          </p:cNvPr>
          <p:cNvSpPr>
            <a:spLocks noGrp="1"/>
          </p:cNvSpPr>
          <p:nvPr>
            <p:ph type="title"/>
          </p:nvPr>
        </p:nvSpPr>
        <p:spPr/>
        <p:txBody>
          <a:bodyPr/>
          <a:lstStyle/>
          <a:p>
            <a:r>
              <a:rPr lang="en-US" b="1" dirty="0">
                <a:solidFill>
                  <a:schemeClr val="accent6"/>
                </a:solidFill>
              </a:rPr>
              <a:t>Long-Term Care Hospital Payment Rate Changes</a:t>
            </a:r>
          </a:p>
        </p:txBody>
      </p:sp>
      <p:sp>
        <p:nvSpPr>
          <p:cNvPr id="3" name="Content Placeholder 2">
            <a:extLst>
              <a:ext uri="{FF2B5EF4-FFF2-40B4-BE49-F238E27FC236}">
                <a16:creationId xmlns:a16="http://schemas.microsoft.com/office/drawing/2014/main" id="{83123592-6CF3-62B4-1D13-43E04E726A57}"/>
              </a:ext>
            </a:extLst>
          </p:cNvPr>
          <p:cNvSpPr>
            <a:spLocks noGrp="1"/>
          </p:cNvSpPr>
          <p:nvPr>
            <p:ph idx="1"/>
          </p:nvPr>
        </p:nvSpPr>
        <p:spPr>
          <a:xfrm>
            <a:off x="610957" y="1376212"/>
            <a:ext cx="9721763" cy="4525963"/>
          </a:xfrm>
        </p:spPr>
        <p:txBody>
          <a:bodyPr/>
          <a:lstStyle/>
          <a:p>
            <a:r>
              <a:rPr lang="en-US" sz="2400" dirty="0"/>
              <a:t>In relation to Long-Term Care Hospitals (LTCH), </a:t>
            </a:r>
            <a:r>
              <a:rPr lang="en-US" sz="2400" b="1" dirty="0">
                <a:solidFill>
                  <a:schemeClr val="accent6"/>
                </a:solidFill>
              </a:rPr>
              <a:t>CMS is increasing the standard payment rate by 3.0 percent.</a:t>
            </a:r>
          </a:p>
          <a:p>
            <a:pPr marL="0" indent="0">
              <a:buNone/>
            </a:pPr>
            <a:endParaRPr lang="en-US" sz="1000" dirty="0"/>
          </a:p>
          <a:p>
            <a:r>
              <a:rPr lang="en-US" sz="2400" dirty="0"/>
              <a:t>CMS predicts LTCH PPS payments for discharges reimbursed under the LTCH standard payment rate to increase by approximately 2.0 percent or $45 million.</a:t>
            </a:r>
            <a:endParaRPr lang="en-US" sz="1000" dirty="0"/>
          </a:p>
          <a:p>
            <a:pPr lvl="2"/>
            <a:r>
              <a:rPr lang="en-US" sz="2400" dirty="0"/>
              <a:t>Primarily due to a projected 0.8 percent point decrease in high-cost outlier payments as a percentage of total LTCH PPS standard Federal payment rate payments </a:t>
            </a:r>
          </a:p>
          <a:p>
            <a:pPr marL="0" indent="0">
              <a:buNone/>
            </a:pPr>
            <a:endParaRPr lang="en-US" sz="1000" dirty="0"/>
          </a:p>
          <a:p>
            <a:r>
              <a:rPr lang="en-US" sz="2400" dirty="0"/>
              <a:t>Increases are higher that historical norms </a:t>
            </a:r>
          </a:p>
          <a:p>
            <a:pPr lvl="2"/>
            <a:r>
              <a:rPr lang="en-US" sz="2400" dirty="0"/>
              <a:t>Per CMS, the increase is needed to ensure that estimated outlier payments are approximately 8 percent of total payments, required by statue</a:t>
            </a:r>
          </a:p>
          <a:p>
            <a:pPr lvl="1"/>
            <a:endParaRPr lang="en-US" sz="2400" dirty="0"/>
          </a:p>
          <a:p>
            <a:endParaRPr lang="en-US" sz="2400" dirty="0"/>
          </a:p>
          <a:p>
            <a:endParaRPr lang="en-US" sz="2400" dirty="0"/>
          </a:p>
        </p:txBody>
      </p:sp>
    </p:spTree>
    <p:extLst>
      <p:ext uri="{BB962C8B-B14F-4D97-AF65-F5344CB8AC3E}">
        <p14:creationId xmlns:p14="http://schemas.microsoft.com/office/powerpoint/2010/main" val="27362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4E3-414B-C4BB-4609-58883AE05456}"/>
              </a:ext>
            </a:extLst>
          </p:cNvPr>
          <p:cNvSpPr>
            <a:spLocks noGrp="1"/>
          </p:cNvSpPr>
          <p:nvPr>
            <p:ph type="title"/>
          </p:nvPr>
        </p:nvSpPr>
        <p:spPr>
          <a:xfrm>
            <a:off x="2223922" y="2043632"/>
            <a:ext cx="7937348" cy="2770735"/>
          </a:xfrm>
        </p:spPr>
        <p:txBody>
          <a:bodyPr/>
          <a:lstStyle/>
          <a:p>
            <a:pPr algn="ctr"/>
            <a:r>
              <a:rPr lang="en-US" b="1" dirty="0">
                <a:solidFill>
                  <a:schemeClr val="accent6"/>
                </a:solidFill>
              </a:rPr>
              <a:t>Medicare</a:t>
            </a:r>
            <a:br>
              <a:rPr lang="en-US" b="1" dirty="0">
                <a:solidFill>
                  <a:schemeClr val="accent6"/>
                </a:solidFill>
              </a:rPr>
            </a:br>
            <a:r>
              <a:rPr lang="en-US" b="1" dirty="0">
                <a:solidFill>
                  <a:schemeClr val="accent6"/>
                </a:solidFill>
              </a:rPr>
              <a:t> Low Wage Hospital </a:t>
            </a:r>
            <a:br>
              <a:rPr lang="en-US" b="1" dirty="0">
                <a:solidFill>
                  <a:schemeClr val="accent6"/>
                </a:solidFill>
              </a:rPr>
            </a:br>
            <a:r>
              <a:rPr lang="en-US" b="1" dirty="0">
                <a:solidFill>
                  <a:schemeClr val="accent6"/>
                </a:solidFill>
              </a:rPr>
              <a:t>Policy</a:t>
            </a:r>
          </a:p>
        </p:txBody>
      </p:sp>
    </p:spTree>
    <p:extLst>
      <p:ext uri="{BB962C8B-B14F-4D97-AF65-F5344CB8AC3E}">
        <p14:creationId xmlns:p14="http://schemas.microsoft.com/office/powerpoint/2010/main" val="2360771751"/>
      </p:ext>
    </p:extLst>
  </p:cSld>
  <p:clrMapOvr>
    <a:masterClrMapping/>
  </p:clrMapOvr>
</p:sld>
</file>

<file path=ppt/theme/theme1.xml><?xml version="1.0" encoding="utf-8"?>
<a:theme xmlns:a="http://schemas.openxmlformats.org/drawingml/2006/main" name="Navient PPT Template Master_2.5.16">
  <a:themeElements>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XtendHealthcare-PPT-2020-standard" id="{1F8F77C0-BCA3-4AE3-8066-A7A80A5B1C84}" vid="{9CD3858B-2034-4F05-84B3-136B23BD9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rgbClr val="414141"/>
    </a:dk1>
    <a:lt1>
      <a:sysClr val="window" lastClr="FFFFFF"/>
    </a:lt1>
    <a:dk2>
      <a:srgbClr val="470A68"/>
    </a:dk2>
    <a:lt2>
      <a:srgbClr val="BEBEBE"/>
    </a:lt2>
    <a:accent1>
      <a:srgbClr val="70B432"/>
    </a:accent1>
    <a:accent2>
      <a:srgbClr val="7E68A6"/>
    </a:accent2>
    <a:accent3>
      <a:srgbClr val="838383"/>
    </a:accent3>
    <a:accent4>
      <a:srgbClr val="0057B8"/>
    </a:accent4>
    <a:accent5>
      <a:srgbClr val="139DEC"/>
    </a:accent5>
    <a:accent6>
      <a:srgbClr val="007377"/>
    </a:accent6>
    <a:hlink>
      <a:srgbClr val="0057B8"/>
    </a:hlink>
    <a:folHlink>
      <a:srgbClr val="00AEE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B8F640843B8D49BC04ECF9F3160B52" ma:contentTypeVersion="15" ma:contentTypeDescription="Create a new document." ma:contentTypeScope="" ma:versionID="5607bf0462711da7e0306ee42d410d32">
  <xsd:schema xmlns:xsd="http://www.w3.org/2001/XMLSchema" xmlns:xs="http://www.w3.org/2001/XMLSchema" xmlns:p="http://schemas.microsoft.com/office/2006/metadata/properties" xmlns:ns2="0d9cc959-17a4-49ce-ace9-d0e7f9443b14" xmlns:ns3="7d66fe81-543e-4492-abcf-f45ccec7c898" targetNamespace="http://schemas.microsoft.com/office/2006/metadata/properties" ma:root="true" ma:fieldsID="a3e8636172182bae905e45172a7bdf9a" ns2:_="" ns3:_="">
    <xsd:import namespace="0d9cc959-17a4-49ce-ace9-d0e7f9443b14"/>
    <xsd:import namespace="7d66fe81-543e-4492-abcf-f45ccec7c8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cc959-17a4-49ce-ace9-d0e7f9443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a041b12-18b9-4172-ae36-047ef76457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66fe81-543e-4492-abcf-f45ccec7c8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0a46cdc-a9b5-404c-b153-9f18341a268f}" ma:internalName="TaxCatchAll" ma:showField="CatchAllData" ma:web="7d66fe81-543e-4492-abcf-f45ccec7c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cc959-17a4-49ce-ace9-d0e7f9443b14">
      <Terms xmlns="http://schemas.microsoft.com/office/infopath/2007/PartnerControls"/>
    </lcf76f155ced4ddcb4097134ff3c332f>
    <TaxCatchAll xmlns="7d66fe81-543e-4492-abcf-f45ccec7c898" xsi:nil="true"/>
  </documentManagement>
</p:properties>
</file>

<file path=customXml/itemProps1.xml><?xml version="1.0" encoding="utf-8"?>
<ds:datastoreItem xmlns:ds="http://schemas.openxmlformats.org/officeDocument/2006/customXml" ds:itemID="{085330B7-BD38-4E54-B563-BBE7F4010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cc959-17a4-49ce-ace9-d0e7f9443b14"/>
    <ds:schemaRef ds:uri="7d66fe81-543e-4492-abcf-f45ccec7c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DE6E23-6C85-4CA4-A194-D602FDB5D61F}">
  <ds:schemaRefs>
    <ds:schemaRef ds:uri="http://schemas.microsoft.com/sharepoint/v3/contenttype/forms"/>
  </ds:schemaRefs>
</ds:datastoreItem>
</file>

<file path=customXml/itemProps3.xml><?xml version="1.0" encoding="utf-8"?>
<ds:datastoreItem xmlns:ds="http://schemas.openxmlformats.org/officeDocument/2006/customXml" ds:itemID="{CE5F0C55-4D72-4BDF-BE1B-6FF6B11BA1BF}">
  <ds:schemaRef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 ds:uri="0d9cc959-17a4-49ce-ace9-d0e7f9443b14"/>
    <ds:schemaRef ds:uri="http://schemas.openxmlformats.org/package/2006/metadata/core-properties"/>
    <ds:schemaRef ds:uri="7d66fe81-543e-4492-abcf-f45ccec7c89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38631</TotalTime>
  <Words>2486</Words>
  <Application>Microsoft Office PowerPoint</Application>
  <PresentationFormat>Widescreen</PresentationFormat>
  <Paragraphs>254</Paragraphs>
  <Slides>42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Google Sans</vt:lpstr>
      <vt:lpstr>Lucida Grande</vt:lpstr>
      <vt:lpstr>Muli</vt:lpstr>
      <vt:lpstr>Times New Roman</vt:lpstr>
      <vt:lpstr>Navient PPT Template Master_2.5.16</vt:lpstr>
      <vt:lpstr>2025 Final Rule Medicare Inpatient Prospective Payment System (IPPS)</vt:lpstr>
      <vt:lpstr>Medicare 2025  Inpatient Final Payment Rule (IPPS)</vt:lpstr>
      <vt:lpstr>2025 Inpatient Final Payment Rule</vt:lpstr>
      <vt:lpstr>Medicare  Hospital  Payment Rate Changes </vt:lpstr>
      <vt:lpstr>Hospital Payment Rate Changes </vt:lpstr>
      <vt:lpstr>Hospital Payment Rate Changes </vt:lpstr>
      <vt:lpstr>Medicare Long-Term Care Hospital  Payment Rate Changes</vt:lpstr>
      <vt:lpstr>Long-Term Care Hospital Payment Rate Changes</vt:lpstr>
      <vt:lpstr>Medicare  Low Wage Hospital  Policy</vt:lpstr>
      <vt:lpstr>Low-Wage Hospital Policy</vt:lpstr>
      <vt:lpstr>Medicare Separate IPPS Payments – Essential Medications </vt:lpstr>
      <vt:lpstr>Separate IPPS Payments – Essential Medications</vt:lpstr>
      <vt:lpstr>Medicare Changes to  New Technology Add-on Payment (NTAP)</vt:lpstr>
      <vt:lpstr>Changes to New Technology Add-on Payment (NTAP)</vt:lpstr>
      <vt:lpstr>Changes to New Technology Add-on Payment (NTAP)</vt:lpstr>
      <vt:lpstr>Medicare Hospital Inpatient Quality Reporting Program</vt:lpstr>
      <vt:lpstr>Hospital Inpatient Quality Reporting Program</vt:lpstr>
      <vt:lpstr>Hospital Inpatient Quality Reporting Program</vt:lpstr>
      <vt:lpstr>Hospital Inpatient Quality Reporting Program</vt:lpstr>
      <vt:lpstr>Hospital Inpatient Quality Reporting Program</vt:lpstr>
      <vt:lpstr>Hospital Inpatient Quality Reporting Program</vt:lpstr>
      <vt:lpstr>Hospital Inpatient Quality Reporting Program</vt:lpstr>
      <vt:lpstr>Medicare                          Promoting Interoperability Program</vt:lpstr>
      <vt:lpstr>Medicare Promoting Interoperability Program</vt:lpstr>
      <vt:lpstr>Medicare Promoting Interoperability Program</vt:lpstr>
      <vt:lpstr>Medicare  Hospital Readmissions Reduction Program</vt:lpstr>
      <vt:lpstr>Hospital Readmissions Reduction Program</vt:lpstr>
      <vt:lpstr>Hospital Readmissions Reduction Program</vt:lpstr>
      <vt:lpstr>Medicare Hospital-Acquired Condition (HAC) Reduction Program</vt:lpstr>
      <vt:lpstr>Hospital-Acquired Condition (HAC) Reduction Program</vt:lpstr>
      <vt:lpstr>Hospital-Acquired Condition (HAC) Reduction Program</vt:lpstr>
      <vt:lpstr>Medicare  Hospital Value-Based Purchasing Program</vt:lpstr>
      <vt:lpstr>Hospital Value-Based Purchasing Program</vt:lpstr>
      <vt:lpstr>Hospital Value-Based Purchasing Program</vt:lpstr>
      <vt:lpstr>Medicare  Long-Term Care Hospital Quality Reporting Program</vt:lpstr>
      <vt:lpstr>Long-Term Care Hospital Quality Reporting Program</vt:lpstr>
      <vt:lpstr>Long-Term Care Hospital Quality Reporting Program</vt:lpstr>
      <vt:lpstr>Long-Term Care Hospital Quality Reporting Program</vt:lpstr>
      <vt:lpstr>Long-Term Care Hospital Quality Reporting Program</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Holly Etter</dc:creator>
  <cp:keywords/>
  <dc:description/>
  <cp:lastModifiedBy>Linda Corley</cp:lastModifiedBy>
  <cp:revision>700</cp:revision>
  <cp:lastPrinted>2016-02-09T13:59:05Z</cp:lastPrinted>
  <dcterms:created xsi:type="dcterms:W3CDTF">2021-05-24T21:59:56Z</dcterms:created>
  <dcterms:modified xsi:type="dcterms:W3CDTF">2024-10-30T15:53:02Z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0x01010065B8F640843B8D49BC04ECF9F3160B52</vt:lpwstr>
  </property>
  <property fmtid="{D5CDD505-2E9C-101B-9397-08002B2CF9AE}" pid="3" name="TaxKeyword">
    <vt:lpwstr/>
  </property>
</Properties>
</file>