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94" r:id="rId5"/>
  </p:sldMasterIdLst>
  <p:notesMasterIdLst>
    <p:notesMasterId r:id="rId34"/>
  </p:notesMasterIdLst>
  <p:sldIdLst>
    <p:sldId id="257" r:id="rId6"/>
    <p:sldId id="1218" r:id="rId7"/>
    <p:sldId id="7354" r:id="rId8"/>
    <p:sldId id="7367" r:id="rId9"/>
    <p:sldId id="7348" r:id="rId10"/>
    <p:sldId id="7355" r:id="rId11"/>
    <p:sldId id="7356" r:id="rId12"/>
    <p:sldId id="7358" r:id="rId13"/>
    <p:sldId id="7357" r:id="rId14"/>
    <p:sldId id="7347" r:id="rId15"/>
    <p:sldId id="7363" r:id="rId16"/>
    <p:sldId id="7364" r:id="rId17"/>
    <p:sldId id="7362" r:id="rId18"/>
    <p:sldId id="7365" r:id="rId19"/>
    <p:sldId id="7371" r:id="rId20"/>
    <p:sldId id="7369" r:id="rId21"/>
    <p:sldId id="7377" r:id="rId22"/>
    <p:sldId id="7366" r:id="rId23"/>
    <p:sldId id="7368" r:id="rId24"/>
    <p:sldId id="7372" r:id="rId25"/>
    <p:sldId id="7378" r:id="rId26"/>
    <p:sldId id="7373" r:id="rId27"/>
    <p:sldId id="7374" r:id="rId28"/>
    <p:sldId id="7375" r:id="rId29"/>
    <p:sldId id="7379" r:id="rId30"/>
    <p:sldId id="7338" r:id="rId31"/>
    <p:sldId id="7339" r:id="rId32"/>
    <p:sldId id="32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" userDrawn="1">
          <p15:clr>
            <a:srgbClr val="A4A3A4"/>
          </p15:clr>
        </p15:guide>
        <p15:guide id="2" pos="38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Craig Schaffer" initials="CS" lastIdx="9" clrIdx="6">
    <p:extLst>
      <p:ext uri="{19B8F6BF-5375-455C-9EA6-DF929625EA0E}">
        <p15:presenceInfo xmlns:p15="http://schemas.microsoft.com/office/powerpoint/2012/main" userId="S::CSchaffer@Xtendhealthcare.net::72c53f38-4f6c-492e-86ab-f74b5591a561" providerId="AD"/>
      </p:ext>
    </p:extLst>
  </p:cmAuthor>
  <p:cmAuthor id="1" name="Grimm, Brian J." initials="GBJ" lastIdx="51" clrIdx="0">
    <p:extLst>
      <p:ext uri="{19B8F6BF-5375-455C-9EA6-DF929625EA0E}">
        <p15:presenceInfo xmlns:p15="http://schemas.microsoft.com/office/powerpoint/2012/main" userId="S::Brian.Grimm@navient.com::fae00329-9bce-4f8e-81ce-cfdec2a1c231" providerId="AD"/>
      </p:ext>
    </p:extLst>
  </p:cmAuthor>
  <p:cmAuthor id="8" name="Mike Morris" initials="MM" lastIdx="3" clrIdx="7">
    <p:extLst>
      <p:ext uri="{19B8F6BF-5375-455C-9EA6-DF929625EA0E}">
        <p15:presenceInfo xmlns:p15="http://schemas.microsoft.com/office/powerpoint/2012/main" userId="S::MMorris@Xtendhealthcare.net::0b467915-627e-4cba-83ef-c800e10a8ec6" providerId="AD"/>
      </p:ext>
    </p:extLst>
  </p:cmAuthor>
  <p:cmAuthor id="2" name="Brooks, Daniel" initials="BD" lastIdx="3" clrIdx="1">
    <p:extLst>
      <p:ext uri="{19B8F6BF-5375-455C-9EA6-DF929625EA0E}">
        <p15:presenceInfo xmlns:p15="http://schemas.microsoft.com/office/powerpoint/2012/main" userId="S::Daniel.Brooks@navient.com::e124935d-569d-49a0-ad5c-f5b7fdde9235" providerId="AD"/>
      </p:ext>
    </p:extLst>
  </p:cmAuthor>
  <p:cmAuthor id="9" name="Theresa Mathew" initials="TM" lastIdx="44" clrIdx="8">
    <p:extLst>
      <p:ext uri="{19B8F6BF-5375-455C-9EA6-DF929625EA0E}">
        <p15:presenceInfo xmlns:p15="http://schemas.microsoft.com/office/powerpoint/2012/main" userId="S::TMathew@Xtendhealthcare.net::f4c39693-6595-40c6-a3aa-fd2683b12fc3" providerId="AD"/>
      </p:ext>
    </p:extLst>
  </p:cmAuthor>
  <p:cmAuthor id="3" name="Jacobson, Deidre K." initials="JDK" lastIdx="23" clrIdx="2">
    <p:extLst>
      <p:ext uri="{19B8F6BF-5375-455C-9EA6-DF929625EA0E}">
        <p15:presenceInfo xmlns:p15="http://schemas.microsoft.com/office/powerpoint/2012/main" userId="S::Deidre.Jacobson@navient.com::9c0bae76-55ed-43ed-86f6-5023597924b8" providerId="AD"/>
      </p:ext>
    </p:extLst>
  </p:cmAuthor>
  <p:cmAuthor id="4" name="Weber, Tylar" initials="WT" lastIdx="14" clrIdx="3">
    <p:extLst>
      <p:ext uri="{19B8F6BF-5375-455C-9EA6-DF929625EA0E}">
        <p15:presenceInfo xmlns:p15="http://schemas.microsoft.com/office/powerpoint/2012/main" userId="S::Tylar.Weber@navient.com::d5898519-67f3-4748-87ab-e3d2ea4018ee" providerId="AD"/>
      </p:ext>
    </p:extLst>
  </p:cmAuthor>
  <p:cmAuthor id="5" name="Daniel D. Brooks" initials="DDB" lastIdx="8" clrIdx="4">
    <p:extLst>
      <p:ext uri="{19B8F6BF-5375-455C-9EA6-DF929625EA0E}">
        <p15:presenceInfo xmlns:p15="http://schemas.microsoft.com/office/powerpoint/2012/main" userId="S::DDBrooks@Xtendhealthcare.net::407d152d-8905-4146-ad6e-af80c0f18753" providerId="AD"/>
      </p:ext>
    </p:extLst>
  </p:cmAuthor>
  <p:cmAuthor id="6" name="Holly Etter" initials="HE" lastIdx="21" clrIdx="5">
    <p:extLst>
      <p:ext uri="{19B8F6BF-5375-455C-9EA6-DF929625EA0E}">
        <p15:presenceInfo xmlns:p15="http://schemas.microsoft.com/office/powerpoint/2012/main" userId="S::HEtter@Xtendhealthcare.net::42e82788-3248-487e-8325-0065841f21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6B6E"/>
    <a:srgbClr val="0F3B57"/>
    <a:srgbClr val="2C9942"/>
    <a:srgbClr val="EEEEEE"/>
    <a:srgbClr val="01757A"/>
    <a:srgbClr val="0C5AB5"/>
    <a:srgbClr val="6D6E71"/>
    <a:srgbClr val="470A68"/>
    <a:srgbClr val="000099"/>
    <a:srgbClr val="3264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5" autoAdjust="0"/>
    <p:restoredTop sz="89057" autoAdjust="0"/>
  </p:normalViewPr>
  <p:slideViewPr>
    <p:cSldViewPr snapToGrid="0">
      <p:cViewPr varScale="1">
        <p:scale>
          <a:sx n="58" d="100"/>
          <a:sy n="58" d="100"/>
        </p:scale>
        <p:origin x="776" y="52"/>
      </p:cViewPr>
      <p:guideLst>
        <p:guide orient="horz" pos="208"/>
        <p:guide pos="38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-50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commentAuthors" Target="commentAuthor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04216-F6B5-48B0-8D14-9CCAA6CCCBD8}" type="doc">
      <dgm:prSet loTypeId="urn:microsoft.com/office/officeart/2005/8/layout/process5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45702F-7E6B-4142-B75A-5B96D2A480FC}">
      <dgm:prSet phldrT="[Text]"/>
      <dgm:spPr>
        <a:solidFill>
          <a:schemeClr val="accent6"/>
        </a:solidFill>
      </dgm:spPr>
      <dgm:t>
        <a:bodyPr/>
        <a:lstStyle/>
        <a:p>
          <a:pPr algn="ctr"/>
          <a:r>
            <a:rPr lang="en-US" b="1"/>
            <a:t>Scheduling</a:t>
          </a:r>
        </a:p>
      </dgm:t>
    </dgm:pt>
    <dgm:pt modelId="{4C63EF00-D1A2-4FC5-A076-1A4F6A9B476C}" type="parTrans" cxnId="{6BFC92CA-D50C-4610-84F6-30427A9F1DEE}">
      <dgm:prSet/>
      <dgm:spPr/>
      <dgm:t>
        <a:bodyPr/>
        <a:lstStyle/>
        <a:p>
          <a:pPr algn="ctr"/>
          <a:endParaRPr lang="en-US" b="1"/>
        </a:p>
      </dgm:t>
    </dgm:pt>
    <dgm:pt modelId="{79659FF4-73EB-48D7-B129-501DFDA75DE8}" type="sibTrans" cxnId="{6BFC92CA-D50C-4610-84F6-30427A9F1DEE}">
      <dgm:prSet/>
      <dgm:spPr>
        <a:solidFill>
          <a:schemeClr val="accent6"/>
        </a:solidFill>
      </dgm:spPr>
      <dgm:t>
        <a:bodyPr/>
        <a:lstStyle/>
        <a:p>
          <a:pPr algn="ctr"/>
          <a:endParaRPr lang="en-US" b="1"/>
        </a:p>
      </dgm:t>
    </dgm:pt>
    <dgm:pt modelId="{C0615A6B-E6B3-40B1-82B7-384F5A43C100}">
      <dgm:prSet phldrT="[Text]"/>
      <dgm:spPr>
        <a:solidFill>
          <a:schemeClr val="accent6"/>
        </a:solidFill>
      </dgm:spPr>
      <dgm:t>
        <a:bodyPr/>
        <a:lstStyle/>
        <a:p>
          <a:pPr algn="ctr"/>
          <a:r>
            <a:rPr lang="en-US" b="1" dirty="0"/>
            <a:t>Pre-Registration / Certification</a:t>
          </a:r>
        </a:p>
      </dgm:t>
    </dgm:pt>
    <dgm:pt modelId="{F6F08E46-7DB8-4561-B330-0403E458CA8A}" type="parTrans" cxnId="{1B778474-121A-48F4-B13E-CA86000229C7}">
      <dgm:prSet/>
      <dgm:spPr/>
      <dgm:t>
        <a:bodyPr/>
        <a:lstStyle/>
        <a:p>
          <a:pPr algn="ctr"/>
          <a:endParaRPr lang="en-US" b="1"/>
        </a:p>
      </dgm:t>
    </dgm:pt>
    <dgm:pt modelId="{F240499E-6CCE-4FF5-86CA-8D417EC30028}" type="sibTrans" cxnId="{1B778474-121A-48F4-B13E-CA86000229C7}">
      <dgm:prSet/>
      <dgm:spPr>
        <a:solidFill>
          <a:schemeClr val="accent6"/>
        </a:solidFill>
      </dgm:spPr>
      <dgm:t>
        <a:bodyPr/>
        <a:lstStyle/>
        <a:p>
          <a:pPr algn="ctr"/>
          <a:endParaRPr lang="en-US" b="1"/>
        </a:p>
      </dgm:t>
    </dgm:pt>
    <dgm:pt modelId="{36864126-B44F-42B8-89F8-5089FBAD5696}">
      <dgm:prSet phldrT="[Text]"/>
      <dgm:spPr>
        <a:solidFill>
          <a:schemeClr val="accent6"/>
        </a:solidFill>
      </dgm:spPr>
      <dgm:t>
        <a:bodyPr/>
        <a:lstStyle/>
        <a:p>
          <a:pPr algn="ctr"/>
          <a:r>
            <a:rPr lang="en-US" b="1" dirty="0"/>
            <a:t>Insurance Verification</a:t>
          </a:r>
        </a:p>
      </dgm:t>
    </dgm:pt>
    <dgm:pt modelId="{D5D3204D-4AFE-4076-8F5D-94B6A39D6FD3}" type="parTrans" cxnId="{F643DE5D-8FF1-4E28-94CB-B81CD6D1164A}">
      <dgm:prSet/>
      <dgm:spPr/>
      <dgm:t>
        <a:bodyPr/>
        <a:lstStyle/>
        <a:p>
          <a:pPr algn="ctr"/>
          <a:endParaRPr lang="en-US" b="1"/>
        </a:p>
      </dgm:t>
    </dgm:pt>
    <dgm:pt modelId="{A05E0653-A7AF-4E8F-A751-0814DEBA13FF}" type="sibTrans" cxnId="{F643DE5D-8FF1-4E28-94CB-B81CD6D1164A}">
      <dgm:prSet/>
      <dgm:spPr>
        <a:solidFill>
          <a:schemeClr val="accent6"/>
        </a:solidFill>
      </dgm:spPr>
      <dgm:t>
        <a:bodyPr/>
        <a:lstStyle/>
        <a:p>
          <a:pPr algn="ctr"/>
          <a:endParaRPr lang="en-US" b="1"/>
        </a:p>
      </dgm:t>
    </dgm:pt>
    <dgm:pt modelId="{617B3512-77C5-4B90-BFBE-46F711DAA842}">
      <dgm:prSet phldrT="[Text]"/>
      <dgm:spPr>
        <a:solidFill>
          <a:schemeClr val="accent6"/>
        </a:solidFill>
      </dgm:spPr>
      <dgm:t>
        <a:bodyPr/>
        <a:lstStyle/>
        <a:p>
          <a:pPr algn="ctr"/>
          <a:r>
            <a:rPr lang="en-US" b="1"/>
            <a:t>Financial Counseling</a:t>
          </a:r>
        </a:p>
      </dgm:t>
    </dgm:pt>
    <dgm:pt modelId="{EE0073DF-F582-4DCA-ABFE-3C0797554108}" type="parTrans" cxnId="{BD2B99C3-AA61-4ED9-8F1E-0F751F83B61D}">
      <dgm:prSet/>
      <dgm:spPr/>
      <dgm:t>
        <a:bodyPr/>
        <a:lstStyle/>
        <a:p>
          <a:pPr algn="ctr"/>
          <a:endParaRPr lang="en-US" b="1"/>
        </a:p>
      </dgm:t>
    </dgm:pt>
    <dgm:pt modelId="{F335156F-D164-4B0E-AAA8-D8354A3936F2}" type="sibTrans" cxnId="{BD2B99C3-AA61-4ED9-8F1E-0F751F83B61D}">
      <dgm:prSet/>
      <dgm:spPr>
        <a:solidFill>
          <a:schemeClr val="accent6"/>
        </a:solidFill>
      </dgm:spPr>
      <dgm:t>
        <a:bodyPr/>
        <a:lstStyle/>
        <a:p>
          <a:pPr algn="ctr"/>
          <a:endParaRPr lang="en-US" b="1"/>
        </a:p>
      </dgm:t>
    </dgm:pt>
    <dgm:pt modelId="{BE466C35-A124-47C3-82E2-5A32E9AF021A}">
      <dgm:prSet phldrT="[Text]"/>
      <dgm:spPr>
        <a:solidFill>
          <a:schemeClr val="accent6"/>
        </a:solidFill>
      </dgm:spPr>
      <dgm:t>
        <a:bodyPr/>
        <a:lstStyle/>
        <a:p>
          <a:pPr algn="ctr"/>
          <a:r>
            <a:rPr lang="en-US" b="1" dirty="0"/>
            <a:t>Registration &amp; POS cash collections</a:t>
          </a:r>
        </a:p>
      </dgm:t>
    </dgm:pt>
    <dgm:pt modelId="{5292713E-3B02-4E4F-957D-B166E0C39D3F}" type="parTrans" cxnId="{32F37CC3-2909-408C-8EE5-4ECDE50177B1}">
      <dgm:prSet/>
      <dgm:spPr/>
      <dgm:t>
        <a:bodyPr/>
        <a:lstStyle/>
        <a:p>
          <a:pPr algn="ctr"/>
          <a:endParaRPr lang="en-US" b="1"/>
        </a:p>
      </dgm:t>
    </dgm:pt>
    <dgm:pt modelId="{7B2634D8-22B0-4CA3-8DAE-B6646140B46B}" type="sibTrans" cxnId="{32F37CC3-2909-408C-8EE5-4ECDE50177B1}">
      <dgm:prSet/>
      <dgm:spPr>
        <a:solidFill>
          <a:schemeClr val="tx2"/>
        </a:solidFill>
      </dgm:spPr>
      <dgm:t>
        <a:bodyPr/>
        <a:lstStyle/>
        <a:p>
          <a:pPr algn="ctr"/>
          <a:endParaRPr lang="en-US" b="1"/>
        </a:p>
      </dgm:t>
    </dgm:pt>
    <dgm:pt modelId="{9B6A8119-6232-44A9-9B22-6212F28147A1}">
      <dgm:prSet phldrT="[Text]"/>
      <dgm:spPr>
        <a:solidFill>
          <a:schemeClr val="tx2"/>
        </a:solidFill>
      </dgm:spPr>
      <dgm:t>
        <a:bodyPr/>
        <a:lstStyle/>
        <a:p>
          <a:pPr algn="ctr"/>
          <a:r>
            <a:rPr lang="en-US" b="1" dirty="0"/>
            <a:t>Medical Management</a:t>
          </a:r>
        </a:p>
      </dgm:t>
    </dgm:pt>
    <dgm:pt modelId="{CD964E26-E75F-4844-8DA3-22DD7569ED07}" type="parTrans" cxnId="{CD053B7A-0203-418C-B136-7B135B50A237}">
      <dgm:prSet/>
      <dgm:spPr/>
      <dgm:t>
        <a:bodyPr/>
        <a:lstStyle/>
        <a:p>
          <a:pPr algn="ctr"/>
          <a:endParaRPr lang="en-US" b="1"/>
        </a:p>
      </dgm:t>
    </dgm:pt>
    <dgm:pt modelId="{29406406-D5B6-4C5F-9534-07CB9411D48A}" type="sibTrans" cxnId="{CD053B7A-0203-418C-B136-7B135B50A237}">
      <dgm:prSet/>
      <dgm:spPr>
        <a:solidFill>
          <a:schemeClr val="tx2"/>
        </a:solidFill>
      </dgm:spPr>
      <dgm:t>
        <a:bodyPr/>
        <a:lstStyle/>
        <a:p>
          <a:pPr algn="ctr"/>
          <a:endParaRPr lang="en-US" b="1"/>
        </a:p>
      </dgm:t>
    </dgm:pt>
    <dgm:pt modelId="{2A8EE7A9-7628-43DE-9D84-CEA087B57F34}">
      <dgm:prSet phldrT="[Text]"/>
      <dgm:spPr>
        <a:solidFill>
          <a:schemeClr val="accent3"/>
        </a:solidFill>
      </dgm:spPr>
      <dgm:t>
        <a:bodyPr/>
        <a:lstStyle/>
        <a:p>
          <a:pPr algn="ctr"/>
          <a:r>
            <a:rPr lang="en-US" b="1" dirty="0"/>
            <a:t>Charge Capture &amp; Entry</a:t>
          </a:r>
        </a:p>
      </dgm:t>
    </dgm:pt>
    <dgm:pt modelId="{99D1AEE9-9860-4424-89C8-8C4059D2310C}" type="parTrans" cxnId="{EA05A4D5-17CA-4D1A-BCF4-9A16BE1D685A}">
      <dgm:prSet/>
      <dgm:spPr/>
      <dgm:t>
        <a:bodyPr/>
        <a:lstStyle/>
        <a:p>
          <a:pPr algn="ctr"/>
          <a:endParaRPr lang="en-US" b="1"/>
        </a:p>
      </dgm:t>
    </dgm:pt>
    <dgm:pt modelId="{165C5675-2B2D-475B-A8D1-17C94DB0A495}" type="sibTrans" cxnId="{EA05A4D5-17CA-4D1A-BCF4-9A16BE1D685A}">
      <dgm:prSet/>
      <dgm:spPr>
        <a:solidFill>
          <a:schemeClr val="accent3"/>
        </a:solidFill>
      </dgm:spPr>
      <dgm:t>
        <a:bodyPr/>
        <a:lstStyle/>
        <a:p>
          <a:pPr algn="ctr"/>
          <a:endParaRPr lang="en-US" b="1"/>
        </a:p>
      </dgm:t>
    </dgm:pt>
    <dgm:pt modelId="{F834B34D-26E7-4385-9C8D-23E04558A618}">
      <dgm:prSet phldrT="[Text]"/>
      <dgm:spPr>
        <a:solidFill>
          <a:schemeClr val="accent3"/>
        </a:solidFill>
      </dgm:spPr>
      <dgm:t>
        <a:bodyPr/>
        <a:lstStyle/>
        <a:p>
          <a:pPr algn="ctr"/>
          <a:r>
            <a:rPr lang="en-US" b="1"/>
            <a:t>Medical Records &amp; Coding</a:t>
          </a:r>
        </a:p>
      </dgm:t>
    </dgm:pt>
    <dgm:pt modelId="{F0B3E40A-ABE5-4F75-834F-2D706B97D18C}" type="parTrans" cxnId="{6DB6AD39-61CF-4F9C-9EC8-13598F5F9BBF}">
      <dgm:prSet/>
      <dgm:spPr/>
      <dgm:t>
        <a:bodyPr/>
        <a:lstStyle/>
        <a:p>
          <a:pPr algn="ctr"/>
          <a:endParaRPr lang="en-US" b="1"/>
        </a:p>
      </dgm:t>
    </dgm:pt>
    <dgm:pt modelId="{64E99DCB-0C5F-49CA-9ABE-AD9AC12E678A}" type="sibTrans" cxnId="{6DB6AD39-61CF-4F9C-9EC8-13598F5F9BBF}">
      <dgm:prSet/>
      <dgm:spPr>
        <a:solidFill>
          <a:schemeClr val="accent3"/>
        </a:solidFill>
      </dgm:spPr>
      <dgm:t>
        <a:bodyPr/>
        <a:lstStyle/>
        <a:p>
          <a:pPr algn="ctr"/>
          <a:endParaRPr lang="en-US" b="1"/>
        </a:p>
      </dgm:t>
    </dgm:pt>
    <dgm:pt modelId="{E3D6C0D2-C445-46EC-8D3B-9A2EA66B148E}">
      <dgm:prSet phldrT="[Text]"/>
      <dgm:spPr>
        <a:solidFill>
          <a:srgbClr val="2C9942"/>
        </a:solidFill>
      </dgm:spPr>
      <dgm:t>
        <a:bodyPr/>
        <a:lstStyle/>
        <a:p>
          <a:pPr algn="ctr"/>
          <a:r>
            <a:rPr lang="en-US" b="1"/>
            <a:t>Claim Submission </a:t>
          </a:r>
        </a:p>
      </dgm:t>
    </dgm:pt>
    <dgm:pt modelId="{881D8AA9-AADD-4ACC-8733-07155631C410}" type="parTrans" cxnId="{C573369B-BACC-409C-A52C-217ED11F69E4}">
      <dgm:prSet/>
      <dgm:spPr/>
      <dgm:t>
        <a:bodyPr/>
        <a:lstStyle/>
        <a:p>
          <a:pPr algn="ctr"/>
          <a:endParaRPr lang="en-US" b="1"/>
        </a:p>
      </dgm:t>
    </dgm:pt>
    <dgm:pt modelId="{459DD943-15CD-4AB3-A8F1-1787FF3B672A}" type="sibTrans" cxnId="{C573369B-BACC-409C-A52C-217ED11F69E4}">
      <dgm:prSet/>
      <dgm:spPr>
        <a:solidFill>
          <a:srgbClr val="2C9942"/>
        </a:solidFill>
      </dgm:spPr>
      <dgm:t>
        <a:bodyPr/>
        <a:lstStyle/>
        <a:p>
          <a:pPr algn="ctr"/>
          <a:endParaRPr lang="en-US" b="1"/>
        </a:p>
      </dgm:t>
    </dgm:pt>
    <dgm:pt modelId="{307F5B7C-1653-4075-B530-0FD3FE3C3759}">
      <dgm:prSet phldrT="[Text]"/>
      <dgm:spPr>
        <a:solidFill>
          <a:srgbClr val="2C9942"/>
        </a:solidFill>
      </dgm:spPr>
      <dgm:t>
        <a:bodyPr/>
        <a:lstStyle/>
        <a:p>
          <a:pPr algn="ctr"/>
          <a:r>
            <a:rPr lang="en-US" b="1"/>
            <a:t>Third Party Follow Up</a:t>
          </a:r>
        </a:p>
      </dgm:t>
    </dgm:pt>
    <dgm:pt modelId="{7452DAE8-F7FA-47C8-A095-34243715856A}" type="parTrans" cxnId="{45F8760F-3472-46A2-B072-AC4507071641}">
      <dgm:prSet/>
      <dgm:spPr/>
      <dgm:t>
        <a:bodyPr/>
        <a:lstStyle/>
        <a:p>
          <a:pPr algn="ctr"/>
          <a:endParaRPr lang="en-US" b="1"/>
        </a:p>
      </dgm:t>
    </dgm:pt>
    <dgm:pt modelId="{35BF1F8A-49E5-400E-A625-E38B46C4B1C9}" type="sibTrans" cxnId="{45F8760F-3472-46A2-B072-AC4507071641}">
      <dgm:prSet/>
      <dgm:spPr>
        <a:solidFill>
          <a:srgbClr val="2C9942"/>
        </a:solidFill>
      </dgm:spPr>
      <dgm:t>
        <a:bodyPr/>
        <a:lstStyle/>
        <a:p>
          <a:pPr algn="ctr"/>
          <a:endParaRPr lang="en-US" b="1"/>
        </a:p>
      </dgm:t>
    </dgm:pt>
    <dgm:pt modelId="{DE492E26-8213-4D48-8D92-6656B88DAC87}">
      <dgm:prSet phldrT="[Text]"/>
      <dgm:spPr>
        <a:solidFill>
          <a:srgbClr val="2C9942"/>
        </a:solidFill>
      </dgm:spPr>
      <dgm:t>
        <a:bodyPr/>
        <a:lstStyle/>
        <a:p>
          <a:pPr algn="ctr"/>
          <a:r>
            <a:rPr lang="en-US" b="1"/>
            <a:t>Payment Posting</a:t>
          </a:r>
        </a:p>
      </dgm:t>
    </dgm:pt>
    <dgm:pt modelId="{5C3AE309-129D-4002-BF23-E2601FA25724}" type="parTrans" cxnId="{B366D273-F896-4CCA-B599-F93CA8992D9D}">
      <dgm:prSet/>
      <dgm:spPr/>
      <dgm:t>
        <a:bodyPr/>
        <a:lstStyle/>
        <a:p>
          <a:pPr algn="ctr"/>
          <a:endParaRPr lang="en-US" b="1"/>
        </a:p>
      </dgm:t>
    </dgm:pt>
    <dgm:pt modelId="{79C64FD6-14C2-4CA3-B43A-FB40469C0CD9}" type="sibTrans" cxnId="{B366D273-F896-4CCA-B599-F93CA8992D9D}">
      <dgm:prSet/>
      <dgm:spPr>
        <a:solidFill>
          <a:srgbClr val="2C9942"/>
        </a:solidFill>
      </dgm:spPr>
      <dgm:t>
        <a:bodyPr/>
        <a:lstStyle/>
        <a:p>
          <a:pPr algn="ctr"/>
          <a:endParaRPr lang="en-US" b="1"/>
        </a:p>
      </dgm:t>
    </dgm:pt>
    <dgm:pt modelId="{F2BFBD06-AF9B-45D0-B23B-658A4BF46B74}">
      <dgm:prSet phldrT="[Text]"/>
      <dgm:spPr>
        <a:solidFill>
          <a:srgbClr val="2C9942"/>
        </a:solidFill>
      </dgm:spPr>
      <dgm:t>
        <a:bodyPr/>
        <a:lstStyle/>
        <a:p>
          <a:pPr algn="ctr"/>
          <a:r>
            <a:rPr lang="en-US" b="1"/>
            <a:t>Rejection Processing</a:t>
          </a:r>
        </a:p>
      </dgm:t>
    </dgm:pt>
    <dgm:pt modelId="{A113C8CA-2486-4553-8674-32D5D1145B5F}" type="parTrans" cxnId="{75E76984-B7F4-4F49-8ED9-0C6B91F6BA4B}">
      <dgm:prSet/>
      <dgm:spPr/>
      <dgm:t>
        <a:bodyPr/>
        <a:lstStyle/>
        <a:p>
          <a:pPr algn="ctr"/>
          <a:endParaRPr lang="en-US" b="1"/>
        </a:p>
      </dgm:t>
    </dgm:pt>
    <dgm:pt modelId="{FF3210D3-B624-4AAB-9D51-09C5B0E73EBD}" type="sibTrans" cxnId="{75E76984-B7F4-4F49-8ED9-0C6B91F6BA4B}">
      <dgm:prSet/>
      <dgm:spPr>
        <a:solidFill>
          <a:srgbClr val="2C9942"/>
        </a:solidFill>
      </dgm:spPr>
      <dgm:t>
        <a:bodyPr/>
        <a:lstStyle/>
        <a:p>
          <a:pPr algn="ctr"/>
          <a:endParaRPr lang="en-US" b="1"/>
        </a:p>
      </dgm:t>
    </dgm:pt>
    <dgm:pt modelId="{5CE1B602-6895-4DEE-B6CF-3922FE15464F}">
      <dgm:prSet phldrT="[Text]"/>
      <dgm:spPr>
        <a:solidFill>
          <a:srgbClr val="2C9942"/>
        </a:solidFill>
      </dgm:spPr>
      <dgm:t>
        <a:bodyPr/>
        <a:lstStyle/>
        <a:p>
          <a:pPr algn="ctr"/>
          <a:r>
            <a:rPr lang="en-US" b="1"/>
            <a:t>Denial &amp; Appeal Management</a:t>
          </a:r>
        </a:p>
      </dgm:t>
    </dgm:pt>
    <dgm:pt modelId="{3F31B4A4-CD14-4F11-93AA-BCF5DDA2AFAF}" type="parTrans" cxnId="{7060174B-7F7F-4764-A126-07A4AB862CC9}">
      <dgm:prSet/>
      <dgm:spPr/>
      <dgm:t>
        <a:bodyPr/>
        <a:lstStyle/>
        <a:p>
          <a:pPr algn="ctr"/>
          <a:endParaRPr lang="en-US" b="1"/>
        </a:p>
      </dgm:t>
    </dgm:pt>
    <dgm:pt modelId="{4BEAFF55-4CF1-4DC3-803D-F841174EAE6F}" type="sibTrans" cxnId="{7060174B-7F7F-4764-A126-07A4AB862CC9}">
      <dgm:prSet/>
      <dgm:spPr>
        <a:solidFill>
          <a:srgbClr val="2C9942"/>
        </a:solidFill>
      </dgm:spPr>
      <dgm:t>
        <a:bodyPr/>
        <a:lstStyle/>
        <a:p>
          <a:pPr algn="ctr"/>
          <a:endParaRPr lang="en-US" b="1"/>
        </a:p>
      </dgm:t>
    </dgm:pt>
    <dgm:pt modelId="{4B465C1F-0325-4881-95E9-A0F3E8A4943C}">
      <dgm:prSet phldrT="[Text]"/>
      <dgm:spPr>
        <a:solidFill>
          <a:srgbClr val="2C9942"/>
        </a:solidFill>
      </dgm:spPr>
      <dgm:t>
        <a:bodyPr/>
        <a:lstStyle/>
        <a:p>
          <a:pPr algn="ctr"/>
          <a:r>
            <a:rPr lang="en-US" b="1"/>
            <a:t>Self Pay</a:t>
          </a:r>
        </a:p>
      </dgm:t>
    </dgm:pt>
    <dgm:pt modelId="{8FA5FBD5-62FF-469B-94DA-735C86952B66}" type="parTrans" cxnId="{D91ABC8C-C198-4C6B-8404-490F3F9CE331}">
      <dgm:prSet/>
      <dgm:spPr/>
      <dgm:t>
        <a:bodyPr/>
        <a:lstStyle/>
        <a:p>
          <a:pPr algn="ctr"/>
          <a:endParaRPr lang="en-US" b="1"/>
        </a:p>
      </dgm:t>
    </dgm:pt>
    <dgm:pt modelId="{EE63D4FB-B7A8-4FE9-9998-B2C1E327FA3D}" type="sibTrans" cxnId="{D91ABC8C-C198-4C6B-8404-490F3F9CE331}">
      <dgm:prSet custT="1"/>
      <dgm:spPr>
        <a:solidFill>
          <a:srgbClr val="2C994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 spcFirstLastPara="0" vert="horz" wrap="square" lIns="0" tIns="0" rIns="0" bIns="0" numCol="1" spcCol="127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+mn-cs"/>
          </a:endParaRPr>
        </a:p>
      </dgm:t>
    </dgm:pt>
    <dgm:pt modelId="{32CF89BC-1F58-4377-B63F-57A2FB4421E6}">
      <dgm:prSet phldrT="[Text]"/>
      <dgm:spPr>
        <a:solidFill>
          <a:srgbClr val="2C9942"/>
        </a:solidFill>
      </dgm:spPr>
      <dgm:t>
        <a:bodyPr/>
        <a:lstStyle/>
        <a:p>
          <a:pPr algn="ctr"/>
          <a:r>
            <a:rPr lang="en-US" b="1"/>
            <a:t>Bad Debt</a:t>
          </a:r>
        </a:p>
      </dgm:t>
    </dgm:pt>
    <dgm:pt modelId="{27BF01A5-E92E-4254-8990-2C3B278FB724}" type="parTrans" cxnId="{98F63017-D03E-4A2A-B5EB-491CB5A500F1}">
      <dgm:prSet/>
      <dgm:spPr/>
      <dgm:t>
        <a:bodyPr/>
        <a:lstStyle/>
        <a:p>
          <a:endParaRPr lang="en-US" b="1"/>
        </a:p>
      </dgm:t>
    </dgm:pt>
    <dgm:pt modelId="{3A3AC4A8-3B77-4189-90DE-38C16C582E31}" type="sibTrans" cxnId="{98F63017-D03E-4A2A-B5EB-491CB5A500F1}">
      <dgm:prSet/>
      <dgm:spPr/>
      <dgm:t>
        <a:bodyPr/>
        <a:lstStyle/>
        <a:p>
          <a:endParaRPr lang="en-US" b="1"/>
        </a:p>
      </dgm:t>
    </dgm:pt>
    <dgm:pt modelId="{1038560D-533A-4367-92AB-D4D4F6D562F0}" type="pres">
      <dgm:prSet presAssocID="{53504216-F6B5-48B0-8D14-9CCAA6CCCBD8}" presName="diagram" presStyleCnt="0">
        <dgm:presLayoutVars>
          <dgm:dir/>
          <dgm:resizeHandles val="exact"/>
        </dgm:presLayoutVars>
      </dgm:prSet>
      <dgm:spPr/>
    </dgm:pt>
    <dgm:pt modelId="{4A419891-E53A-4735-90AA-A0BE1CCECA9E}" type="pres">
      <dgm:prSet presAssocID="{BB45702F-7E6B-4142-B75A-5B96D2A480FC}" presName="node" presStyleLbl="node1" presStyleIdx="0" presStyleCnt="15" custScaleX="89844" custScaleY="78578">
        <dgm:presLayoutVars>
          <dgm:bulletEnabled val="1"/>
        </dgm:presLayoutVars>
      </dgm:prSet>
      <dgm:spPr/>
    </dgm:pt>
    <dgm:pt modelId="{F355806F-005E-4BFB-9F9D-4AA8C17A10FE}" type="pres">
      <dgm:prSet presAssocID="{79659FF4-73EB-48D7-B129-501DFDA75DE8}" presName="sibTrans" presStyleLbl="sibTrans2D1" presStyleIdx="0" presStyleCnt="14" custScaleX="97494" custScaleY="75743"/>
      <dgm:spPr/>
    </dgm:pt>
    <dgm:pt modelId="{23777672-D017-423F-A19C-BC30EF611720}" type="pres">
      <dgm:prSet presAssocID="{79659FF4-73EB-48D7-B129-501DFDA75DE8}" presName="connectorText" presStyleLbl="sibTrans2D1" presStyleIdx="0" presStyleCnt="14"/>
      <dgm:spPr/>
    </dgm:pt>
    <dgm:pt modelId="{2BC209C8-8B30-4FF1-A069-8771F33B7F0C}" type="pres">
      <dgm:prSet presAssocID="{C0615A6B-E6B3-40B1-82B7-384F5A43C100}" presName="node" presStyleLbl="node1" presStyleIdx="1" presStyleCnt="15" custScaleX="89844" custScaleY="78578">
        <dgm:presLayoutVars>
          <dgm:bulletEnabled val="1"/>
        </dgm:presLayoutVars>
      </dgm:prSet>
      <dgm:spPr/>
    </dgm:pt>
    <dgm:pt modelId="{B4AD9448-44D4-45B6-8883-784B40FA6DC3}" type="pres">
      <dgm:prSet presAssocID="{F240499E-6CCE-4FF5-86CA-8D417EC30028}" presName="sibTrans" presStyleLbl="sibTrans2D1" presStyleIdx="1" presStyleCnt="14" custScaleX="97494" custScaleY="75743"/>
      <dgm:spPr/>
    </dgm:pt>
    <dgm:pt modelId="{21D0C6B3-BC08-47F1-A81A-85AF9447F036}" type="pres">
      <dgm:prSet presAssocID="{F240499E-6CCE-4FF5-86CA-8D417EC30028}" presName="connectorText" presStyleLbl="sibTrans2D1" presStyleIdx="1" presStyleCnt="14"/>
      <dgm:spPr/>
    </dgm:pt>
    <dgm:pt modelId="{5BE3156B-DB08-4CEE-A095-86D996B18CDA}" type="pres">
      <dgm:prSet presAssocID="{36864126-B44F-42B8-89F8-5089FBAD5696}" presName="node" presStyleLbl="node1" presStyleIdx="2" presStyleCnt="15" custScaleX="89844" custScaleY="78578">
        <dgm:presLayoutVars>
          <dgm:bulletEnabled val="1"/>
        </dgm:presLayoutVars>
      </dgm:prSet>
      <dgm:spPr/>
    </dgm:pt>
    <dgm:pt modelId="{CA99073D-192E-40BD-8090-3D376804EE29}" type="pres">
      <dgm:prSet presAssocID="{A05E0653-A7AF-4E8F-A751-0814DEBA13FF}" presName="sibTrans" presStyleLbl="sibTrans2D1" presStyleIdx="2" presStyleCnt="14" custScaleX="97494" custScaleY="75743"/>
      <dgm:spPr/>
    </dgm:pt>
    <dgm:pt modelId="{2813614B-84F7-4A85-A656-C26B916C90EA}" type="pres">
      <dgm:prSet presAssocID="{A05E0653-A7AF-4E8F-A751-0814DEBA13FF}" presName="connectorText" presStyleLbl="sibTrans2D1" presStyleIdx="2" presStyleCnt="14"/>
      <dgm:spPr/>
    </dgm:pt>
    <dgm:pt modelId="{6EC4AF31-852F-4C6E-A3D7-B96E77B05A95}" type="pres">
      <dgm:prSet presAssocID="{617B3512-77C5-4B90-BFBE-46F711DAA842}" presName="node" presStyleLbl="node1" presStyleIdx="3" presStyleCnt="15" custScaleX="89844" custScaleY="78578">
        <dgm:presLayoutVars>
          <dgm:bulletEnabled val="1"/>
        </dgm:presLayoutVars>
      </dgm:prSet>
      <dgm:spPr/>
    </dgm:pt>
    <dgm:pt modelId="{AA356A21-1801-4328-BE24-E3F09F665B65}" type="pres">
      <dgm:prSet presAssocID="{F335156F-D164-4B0E-AAA8-D8354A3936F2}" presName="sibTrans" presStyleLbl="sibTrans2D1" presStyleIdx="3" presStyleCnt="14" custScaleX="97494" custScaleY="75743"/>
      <dgm:spPr/>
    </dgm:pt>
    <dgm:pt modelId="{5329B7D6-1EF3-47B7-A93B-DB970C49E0C7}" type="pres">
      <dgm:prSet presAssocID="{F335156F-D164-4B0E-AAA8-D8354A3936F2}" presName="connectorText" presStyleLbl="sibTrans2D1" presStyleIdx="3" presStyleCnt="14"/>
      <dgm:spPr/>
    </dgm:pt>
    <dgm:pt modelId="{D1EA5799-7374-4732-8F6C-D27C445102DF}" type="pres">
      <dgm:prSet presAssocID="{BE466C35-A124-47C3-82E2-5A32E9AF021A}" presName="node" presStyleLbl="node1" presStyleIdx="4" presStyleCnt="15" custScaleX="89844" custScaleY="78578" custLinFactNeighborX="87" custLinFactNeighborY="-28083">
        <dgm:presLayoutVars>
          <dgm:bulletEnabled val="1"/>
        </dgm:presLayoutVars>
      </dgm:prSet>
      <dgm:spPr/>
    </dgm:pt>
    <dgm:pt modelId="{B63CBD66-ECE8-4F1F-B55E-008CCD27D09A}" type="pres">
      <dgm:prSet presAssocID="{7B2634D8-22B0-4CA3-8DAE-B6646140B46B}" presName="sibTrans" presStyleLbl="sibTrans2D1" presStyleIdx="4" presStyleCnt="14" custScaleX="97494" custScaleY="75743"/>
      <dgm:spPr/>
    </dgm:pt>
    <dgm:pt modelId="{8D2C3788-B4C6-4237-90FF-D6066ADED027}" type="pres">
      <dgm:prSet presAssocID="{7B2634D8-22B0-4CA3-8DAE-B6646140B46B}" presName="connectorText" presStyleLbl="sibTrans2D1" presStyleIdx="4" presStyleCnt="14"/>
      <dgm:spPr/>
    </dgm:pt>
    <dgm:pt modelId="{411A210B-B904-4E91-8159-88917A8F464F}" type="pres">
      <dgm:prSet presAssocID="{9B6A8119-6232-44A9-9B22-6212F28147A1}" presName="node" presStyleLbl="node1" presStyleIdx="5" presStyleCnt="15" custScaleX="89844" custScaleY="78578" custLinFactNeighborX="87" custLinFactNeighborY="-28083">
        <dgm:presLayoutVars>
          <dgm:bulletEnabled val="1"/>
        </dgm:presLayoutVars>
      </dgm:prSet>
      <dgm:spPr/>
    </dgm:pt>
    <dgm:pt modelId="{C310D3C3-9492-4DCA-A818-2CF46E9A75A0}" type="pres">
      <dgm:prSet presAssocID="{29406406-D5B6-4C5F-9534-07CB9411D48A}" presName="sibTrans" presStyleLbl="sibTrans2D1" presStyleIdx="5" presStyleCnt="14" custScaleX="97494" custScaleY="75743"/>
      <dgm:spPr/>
    </dgm:pt>
    <dgm:pt modelId="{92418C4F-4724-448A-B37C-B8454196B36C}" type="pres">
      <dgm:prSet presAssocID="{29406406-D5B6-4C5F-9534-07CB9411D48A}" presName="connectorText" presStyleLbl="sibTrans2D1" presStyleIdx="5" presStyleCnt="14"/>
      <dgm:spPr/>
    </dgm:pt>
    <dgm:pt modelId="{A13B1BBD-5F1E-4825-A304-13F35621EECA}" type="pres">
      <dgm:prSet presAssocID="{2A8EE7A9-7628-43DE-9D84-CEA087B57F34}" presName="node" presStyleLbl="node1" presStyleIdx="6" presStyleCnt="15" custScaleX="89844" custScaleY="78578" custLinFactNeighborX="87" custLinFactNeighborY="-28083">
        <dgm:presLayoutVars>
          <dgm:bulletEnabled val="1"/>
        </dgm:presLayoutVars>
      </dgm:prSet>
      <dgm:spPr/>
    </dgm:pt>
    <dgm:pt modelId="{1BEC535E-E20A-47F4-A0EE-E5A2EDB2528F}" type="pres">
      <dgm:prSet presAssocID="{165C5675-2B2D-475B-A8D1-17C94DB0A495}" presName="sibTrans" presStyleLbl="sibTrans2D1" presStyleIdx="6" presStyleCnt="14" custScaleX="97494" custScaleY="75743"/>
      <dgm:spPr/>
    </dgm:pt>
    <dgm:pt modelId="{F00767A4-FD3C-4980-8EA9-8474FEB48EB9}" type="pres">
      <dgm:prSet presAssocID="{165C5675-2B2D-475B-A8D1-17C94DB0A495}" presName="connectorText" presStyleLbl="sibTrans2D1" presStyleIdx="6" presStyleCnt="14"/>
      <dgm:spPr/>
    </dgm:pt>
    <dgm:pt modelId="{A7EB304A-42AE-4617-A64B-373D74978C8C}" type="pres">
      <dgm:prSet presAssocID="{F834B34D-26E7-4385-9C8D-23E04558A618}" presName="node" presStyleLbl="node1" presStyleIdx="7" presStyleCnt="15" custScaleX="89844" custScaleY="78578" custLinFactNeighborX="87" custLinFactNeighborY="-28083">
        <dgm:presLayoutVars>
          <dgm:bulletEnabled val="1"/>
        </dgm:presLayoutVars>
      </dgm:prSet>
      <dgm:spPr/>
    </dgm:pt>
    <dgm:pt modelId="{F82ACFF0-D6BF-488F-849D-2270D03D9F78}" type="pres">
      <dgm:prSet presAssocID="{64E99DCB-0C5F-49CA-9ABE-AD9AC12E678A}" presName="sibTrans" presStyleLbl="sibTrans2D1" presStyleIdx="7" presStyleCnt="14" custScaleX="97494" custScaleY="75743"/>
      <dgm:spPr/>
    </dgm:pt>
    <dgm:pt modelId="{855704F0-7FAB-4282-A813-ED98823BB0D6}" type="pres">
      <dgm:prSet presAssocID="{64E99DCB-0C5F-49CA-9ABE-AD9AC12E678A}" presName="connectorText" presStyleLbl="sibTrans2D1" presStyleIdx="7" presStyleCnt="14"/>
      <dgm:spPr/>
    </dgm:pt>
    <dgm:pt modelId="{73878401-7BAE-406D-AABE-43BC54AE3469}" type="pres">
      <dgm:prSet presAssocID="{E3D6C0D2-C445-46EC-8D3B-9A2EA66B148E}" presName="node" presStyleLbl="node1" presStyleIdx="8" presStyleCnt="15" custScaleX="89844" custScaleY="78578" custLinFactNeighborX="87" custLinFactNeighborY="-52154">
        <dgm:presLayoutVars>
          <dgm:bulletEnabled val="1"/>
        </dgm:presLayoutVars>
      </dgm:prSet>
      <dgm:spPr/>
    </dgm:pt>
    <dgm:pt modelId="{D6E679B0-7F85-40B2-A237-789723E73D06}" type="pres">
      <dgm:prSet presAssocID="{459DD943-15CD-4AB3-A8F1-1787FF3B672A}" presName="sibTrans" presStyleLbl="sibTrans2D1" presStyleIdx="8" presStyleCnt="14" custScaleX="97494" custScaleY="75743"/>
      <dgm:spPr/>
    </dgm:pt>
    <dgm:pt modelId="{45F70540-94BB-450D-8955-61F384DD6B1C}" type="pres">
      <dgm:prSet presAssocID="{459DD943-15CD-4AB3-A8F1-1787FF3B672A}" presName="connectorText" presStyleLbl="sibTrans2D1" presStyleIdx="8" presStyleCnt="14"/>
      <dgm:spPr/>
    </dgm:pt>
    <dgm:pt modelId="{2F444C85-B3A4-4C95-8D88-9BCFFB70AC0C}" type="pres">
      <dgm:prSet presAssocID="{307F5B7C-1653-4075-B530-0FD3FE3C3759}" presName="node" presStyleLbl="node1" presStyleIdx="9" presStyleCnt="15" custScaleX="89844" custScaleY="78578" custLinFactNeighborX="-1221" custLinFactNeighborY="-52154">
        <dgm:presLayoutVars>
          <dgm:bulletEnabled val="1"/>
        </dgm:presLayoutVars>
      </dgm:prSet>
      <dgm:spPr/>
    </dgm:pt>
    <dgm:pt modelId="{3A83F57A-953C-4985-AC56-4DAF51D67938}" type="pres">
      <dgm:prSet presAssocID="{35BF1F8A-49E5-400E-A625-E38B46C4B1C9}" presName="sibTrans" presStyleLbl="sibTrans2D1" presStyleIdx="9" presStyleCnt="14" custScaleX="97494" custScaleY="75743"/>
      <dgm:spPr/>
    </dgm:pt>
    <dgm:pt modelId="{D24CBF0D-252D-4D59-831E-1313747617E6}" type="pres">
      <dgm:prSet presAssocID="{35BF1F8A-49E5-400E-A625-E38B46C4B1C9}" presName="connectorText" presStyleLbl="sibTrans2D1" presStyleIdx="9" presStyleCnt="14"/>
      <dgm:spPr/>
    </dgm:pt>
    <dgm:pt modelId="{34767317-1F11-47DD-99D0-77ECF259E530}" type="pres">
      <dgm:prSet presAssocID="{DE492E26-8213-4D48-8D92-6656B88DAC87}" presName="node" presStyleLbl="node1" presStyleIdx="10" presStyleCnt="15" custScaleX="89844" custScaleY="78578" custLinFactNeighborX="-87" custLinFactNeighborY="-52186">
        <dgm:presLayoutVars>
          <dgm:bulletEnabled val="1"/>
        </dgm:presLayoutVars>
      </dgm:prSet>
      <dgm:spPr/>
    </dgm:pt>
    <dgm:pt modelId="{A2C02797-9850-4C4D-9281-341B3F9574FF}" type="pres">
      <dgm:prSet presAssocID="{79C64FD6-14C2-4CA3-B43A-FB40469C0CD9}" presName="sibTrans" presStyleLbl="sibTrans2D1" presStyleIdx="10" presStyleCnt="14" custScaleX="97494" custScaleY="75743"/>
      <dgm:spPr/>
    </dgm:pt>
    <dgm:pt modelId="{91C35E9B-06B0-4A7B-98E4-B7A7CE7C9FFF}" type="pres">
      <dgm:prSet presAssocID="{79C64FD6-14C2-4CA3-B43A-FB40469C0CD9}" presName="connectorText" presStyleLbl="sibTrans2D1" presStyleIdx="10" presStyleCnt="14"/>
      <dgm:spPr/>
    </dgm:pt>
    <dgm:pt modelId="{C84299DD-6F76-4480-A7D3-B3843B9CD89B}" type="pres">
      <dgm:prSet presAssocID="{F2BFBD06-AF9B-45D0-B23B-658A4BF46B74}" presName="node" presStyleLbl="node1" presStyleIdx="11" presStyleCnt="15" custScaleX="89844" custScaleY="78578" custLinFactNeighborX="-87" custLinFactNeighborY="-52186">
        <dgm:presLayoutVars>
          <dgm:bulletEnabled val="1"/>
        </dgm:presLayoutVars>
      </dgm:prSet>
      <dgm:spPr/>
    </dgm:pt>
    <dgm:pt modelId="{A01D3ED9-5AE2-4F8D-914E-6BB19370E8CE}" type="pres">
      <dgm:prSet presAssocID="{FF3210D3-B624-4AAB-9D51-09C5B0E73EBD}" presName="sibTrans" presStyleLbl="sibTrans2D1" presStyleIdx="11" presStyleCnt="14" custScaleX="97494" custScaleY="75743"/>
      <dgm:spPr/>
    </dgm:pt>
    <dgm:pt modelId="{A9AB0D89-7CFF-4143-8BE0-3A5E514F8D63}" type="pres">
      <dgm:prSet presAssocID="{FF3210D3-B624-4AAB-9D51-09C5B0E73EBD}" presName="connectorText" presStyleLbl="sibTrans2D1" presStyleIdx="11" presStyleCnt="14"/>
      <dgm:spPr/>
    </dgm:pt>
    <dgm:pt modelId="{84525C67-9DD4-4AA4-9C98-04857FDC5784}" type="pres">
      <dgm:prSet presAssocID="{5CE1B602-6895-4DEE-B6CF-3922FE15464F}" presName="node" presStyleLbl="node1" presStyleIdx="12" presStyleCnt="15" custScaleX="89844" custScaleY="78578" custLinFactNeighborX="-87" custLinFactNeighborY="-71940">
        <dgm:presLayoutVars>
          <dgm:bulletEnabled val="1"/>
        </dgm:presLayoutVars>
      </dgm:prSet>
      <dgm:spPr/>
    </dgm:pt>
    <dgm:pt modelId="{14C13D3A-2D6B-4B5D-938E-92E4A4414EBC}" type="pres">
      <dgm:prSet presAssocID="{4BEAFF55-4CF1-4DC3-803D-F841174EAE6F}" presName="sibTrans" presStyleLbl="sibTrans2D1" presStyleIdx="12" presStyleCnt="14" custScaleX="97494" custScaleY="75743"/>
      <dgm:spPr/>
    </dgm:pt>
    <dgm:pt modelId="{079DE65E-E5BD-4DAE-AF72-2213D228CBBD}" type="pres">
      <dgm:prSet presAssocID="{4BEAFF55-4CF1-4DC3-803D-F841174EAE6F}" presName="connectorText" presStyleLbl="sibTrans2D1" presStyleIdx="12" presStyleCnt="14"/>
      <dgm:spPr/>
    </dgm:pt>
    <dgm:pt modelId="{EEFEE342-67E2-4F89-A8CC-A2A6871FA0AC}" type="pres">
      <dgm:prSet presAssocID="{4B465C1F-0325-4881-95E9-A0F3E8A4943C}" presName="node" presStyleLbl="node1" presStyleIdx="13" presStyleCnt="15" custScaleX="89844" custScaleY="78578" custLinFactNeighborX="11424" custLinFactNeighborY="-72861">
        <dgm:presLayoutVars>
          <dgm:bulletEnabled val="1"/>
        </dgm:presLayoutVars>
      </dgm:prSet>
      <dgm:spPr/>
    </dgm:pt>
    <dgm:pt modelId="{26262D62-2337-4956-80EF-70C793CAEBDD}" type="pres">
      <dgm:prSet presAssocID="{EE63D4FB-B7A8-4FE9-9998-B2C1E327FA3D}" presName="sibTrans" presStyleLbl="sibTrans2D1" presStyleIdx="13" presStyleCnt="14" custScaleX="97495" custScaleY="75743"/>
      <dgm:spPr>
        <a:xfrm rot="10851313">
          <a:off x="4719501" y="4793332"/>
          <a:ext cx="297050" cy="406344"/>
        </a:xfrm>
        <a:prstGeom prst="rightArrow">
          <a:avLst>
            <a:gd name="adj1" fmla="val 60000"/>
            <a:gd name="adj2" fmla="val 50000"/>
          </a:avLst>
        </a:prstGeom>
      </dgm:spPr>
    </dgm:pt>
    <dgm:pt modelId="{11FDAF76-198A-4E66-924C-4860EC48F41C}" type="pres">
      <dgm:prSet presAssocID="{EE63D4FB-B7A8-4FE9-9998-B2C1E327FA3D}" presName="connectorText" presStyleLbl="sibTrans2D1" presStyleIdx="13" presStyleCnt="14"/>
      <dgm:spPr/>
    </dgm:pt>
    <dgm:pt modelId="{1FEE2260-A067-414C-8346-8F18C6C71384}" type="pres">
      <dgm:prSet presAssocID="{32CF89BC-1F58-4377-B63F-57A2FB4421E6}" presName="node" presStyleLbl="node1" presStyleIdx="14" presStyleCnt="15" custScaleX="89844" custScaleY="78578" custLinFactNeighborX="20000" custLinFactNeighborY="-73686">
        <dgm:presLayoutVars>
          <dgm:bulletEnabled val="1"/>
        </dgm:presLayoutVars>
      </dgm:prSet>
      <dgm:spPr/>
    </dgm:pt>
  </dgm:ptLst>
  <dgm:cxnLst>
    <dgm:cxn modelId="{D3200B01-3B51-4817-8C92-7A17117AAE05}" type="presOf" srcId="{9B6A8119-6232-44A9-9B22-6212F28147A1}" destId="{411A210B-B904-4E91-8159-88917A8F464F}" srcOrd="0" destOrd="0" presId="urn:microsoft.com/office/officeart/2005/8/layout/process5"/>
    <dgm:cxn modelId="{879B0B05-35D7-46AD-985C-C5560EE54FF6}" type="presOf" srcId="{165C5675-2B2D-475B-A8D1-17C94DB0A495}" destId="{1BEC535E-E20A-47F4-A0EE-E5A2EDB2528F}" srcOrd="0" destOrd="0" presId="urn:microsoft.com/office/officeart/2005/8/layout/process5"/>
    <dgm:cxn modelId="{86AABC05-AA41-4F15-97E8-D1B91EA827F4}" type="presOf" srcId="{35BF1F8A-49E5-400E-A625-E38B46C4B1C9}" destId="{D24CBF0D-252D-4D59-831E-1313747617E6}" srcOrd="1" destOrd="0" presId="urn:microsoft.com/office/officeart/2005/8/layout/process5"/>
    <dgm:cxn modelId="{86619B09-7BDA-4187-ACB8-7EC832445ED6}" type="presOf" srcId="{79659FF4-73EB-48D7-B129-501DFDA75DE8}" destId="{23777672-D017-423F-A19C-BC30EF611720}" srcOrd="1" destOrd="0" presId="urn:microsoft.com/office/officeart/2005/8/layout/process5"/>
    <dgm:cxn modelId="{4853820A-414A-4D72-84CA-C8A604088986}" type="presOf" srcId="{E3D6C0D2-C445-46EC-8D3B-9A2EA66B148E}" destId="{73878401-7BAE-406D-AABE-43BC54AE3469}" srcOrd="0" destOrd="0" presId="urn:microsoft.com/office/officeart/2005/8/layout/process5"/>
    <dgm:cxn modelId="{E562BD0B-9430-4954-A40D-4FC4C31D3F19}" type="presOf" srcId="{F834B34D-26E7-4385-9C8D-23E04558A618}" destId="{A7EB304A-42AE-4617-A64B-373D74978C8C}" srcOrd="0" destOrd="0" presId="urn:microsoft.com/office/officeart/2005/8/layout/process5"/>
    <dgm:cxn modelId="{4BC87A0C-19E9-49EC-AD4C-A5026C0B726B}" type="presOf" srcId="{F240499E-6CCE-4FF5-86CA-8D417EC30028}" destId="{B4AD9448-44D4-45B6-8883-784B40FA6DC3}" srcOrd="0" destOrd="0" presId="urn:microsoft.com/office/officeart/2005/8/layout/process5"/>
    <dgm:cxn modelId="{45F8760F-3472-46A2-B072-AC4507071641}" srcId="{53504216-F6B5-48B0-8D14-9CCAA6CCCBD8}" destId="{307F5B7C-1653-4075-B530-0FD3FE3C3759}" srcOrd="9" destOrd="0" parTransId="{7452DAE8-F7FA-47C8-A095-34243715856A}" sibTransId="{35BF1F8A-49E5-400E-A625-E38B46C4B1C9}"/>
    <dgm:cxn modelId="{7D86C710-5711-4E30-B62E-69A2E9E81269}" type="presOf" srcId="{617B3512-77C5-4B90-BFBE-46F711DAA842}" destId="{6EC4AF31-852F-4C6E-A3D7-B96E77B05A95}" srcOrd="0" destOrd="0" presId="urn:microsoft.com/office/officeart/2005/8/layout/process5"/>
    <dgm:cxn modelId="{B1966A11-5C95-4D04-B25A-EA5C9A628C9C}" type="presOf" srcId="{307F5B7C-1653-4075-B530-0FD3FE3C3759}" destId="{2F444C85-B3A4-4C95-8D88-9BCFFB70AC0C}" srcOrd="0" destOrd="0" presId="urn:microsoft.com/office/officeart/2005/8/layout/process5"/>
    <dgm:cxn modelId="{F7615313-1581-4F42-BED1-4574970E9F57}" type="presOf" srcId="{4BEAFF55-4CF1-4DC3-803D-F841174EAE6F}" destId="{14C13D3A-2D6B-4B5D-938E-92E4A4414EBC}" srcOrd="0" destOrd="0" presId="urn:microsoft.com/office/officeart/2005/8/layout/process5"/>
    <dgm:cxn modelId="{ACB4FC14-2CC7-4E03-B1F1-535CBCFE87F9}" type="presOf" srcId="{C0615A6B-E6B3-40B1-82B7-384F5A43C100}" destId="{2BC209C8-8B30-4FF1-A069-8771F33B7F0C}" srcOrd="0" destOrd="0" presId="urn:microsoft.com/office/officeart/2005/8/layout/process5"/>
    <dgm:cxn modelId="{98F63017-D03E-4A2A-B5EB-491CB5A500F1}" srcId="{53504216-F6B5-48B0-8D14-9CCAA6CCCBD8}" destId="{32CF89BC-1F58-4377-B63F-57A2FB4421E6}" srcOrd="14" destOrd="0" parTransId="{27BF01A5-E92E-4254-8990-2C3B278FB724}" sibTransId="{3A3AC4A8-3B77-4189-90DE-38C16C582E31}"/>
    <dgm:cxn modelId="{F0FF0918-2B87-4E6C-BE5E-678E9AEEE448}" type="presOf" srcId="{79659FF4-73EB-48D7-B129-501DFDA75DE8}" destId="{F355806F-005E-4BFB-9F9D-4AA8C17A10FE}" srcOrd="0" destOrd="0" presId="urn:microsoft.com/office/officeart/2005/8/layout/process5"/>
    <dgm:cxn modelId="{B64A331A-14A7-40D8-A59C-5E4046A33D11}" type="presOf" srcId="{165C5675-2B2D-475B-A8D1-17C94DB0A495}" destId="{F00767A4-FD3C-4980-8EA9-8474FEB48EB9}" srcOrd="1" destOrd="0" presId="urn:microsoft.com/office/officeart/2005/8/layout/process5"/>
    <dgm:cxn modelId="{D5A59422-7B3D-497C-9971-42E3C07D9F16}" type="presOf" srcId="{BE466C35-A124-47C3-82E2-5A32E9AF021A}" destId="{D1EA5799-7374-4732-8F6C-D27C445102DF}" srcOrd="0" destOrd="0" presId="urn:microsoft.com/office/officeart/2005/8/layout/process5"/>
    <dgm:cxn modelId="{C9E2B625-AF2C-44A3-906F-12F594DB722C}" type="presOf" srcId="{459DD943-15CD-4AB3-A8F1-1787FF3B672A}" destId="{45F70540-94BB-450D-8955-61F384DD6B1C}" srcOrd="1" destOrd="0" presId="urn:microsoft.com/office/officeart/2005/8/layout/process5"/>
    <dgm:cxn modelId="{6DB6AD39-61CF-4F9C-9EC8-13598F5F9BBF}" srcId="{53504216-F6B5-48B0-8D14-9CCAA6CCCBD8}" destId="{F834B34D-26E7-4385-9C8D-23E04558A618}" srcOrd="7" destOrd="0" parTransId="{F0B3E40A-ABE5-4F75-834F-2D706B97D18C}" sibTransId="{64E99DCB-0C5F-49CA-9ABE-AD9AC12E678A}"/>
    <dgm:cxn modelId="{5F7B623D-06BA-4889-A336-3DB81D56CE8A}" type="presOf" srcId="{FF3210D3-B624-4AAB-9D51-09C5B0E73EBD}" destId="{A01D3ED9-5AE2-4F8D-914E-6BB19370E8CE}" srcOrd="0" destOrd="0" presId="urn:microsoft.com/office/officeart/2005/8/layout/process5"/>
    <dgm:cxn modelId="{45F1963D-FE70-46D0-B504-2F429C9D2EDE}" type="presOf" srcId="{F335156F-D164-4B0E-AAA8-D8354A3936F2}" destId="{5329B7D6-1EF3-47B7-A93B-DB970C49E0C7}" srcOrd="1" destOrd="0" presId="urn:microsoft.com/office/officeart/2005/8/layout/process5"/>
    <dgm:cxn modelId="{9724DB3D-269C-4695-8914-EEDE7C6245B8}" type="presOf" srcId="{64E99DCB-0C5F-49CA-9ABE-AD9AC12E678A}" destId="{F82ACFF0-D6BF-488F-849D-2270D03D9F78}" srcOrd="0" destOrd="0" presId="urn:microsoft.com/office/officeart/2005/8/layout/process5"/>
    <dgm:cxn modelId="{A709875D-41E0-4F03-9780-F05296FCA514}" type="presOf" srcId="{DE492E26-8213-4D48-8D92-6656B88DAC87}" destId="{34767317-1F11-47DD-99D0-77ECF259E530}" srcOrd="0" destOrd="0" presId="urn:microsoft.com/office/officeart/2005/8/layout/process5"/>
    <dgm:cxn modelId="{F643DE5D-8FF1-4E28-94CB-B81CD6D1164A}" srcId="{53504216-F6B5-48B0-8D14-9CCAA6CCCBD8}" destId="{36864126-B44F-42B8-89F8-5089FBAD5696}" srcOrd="2" destOrd="0" parTransId="{D5D3204D-4AFE-4076-8F5D-94B6A39D6FD3}" sibTransId="{A05E0653-A7AF-4E8F-A751-0814DEBA13FF}"/>
    <dgm:cxn modelId="{D1174946-976A-4901-A313-D2490A4D149B}" type="presOf" srcId="{36864126-B44F-42B8-89F8-5089FBAD5696}" destId="{5BE3156B-DB08-4CEE-A095-86D996B18CDA}" srcOrd="0" destOrd="0" presId="urn:microsoft.com/office/officeart/2005/8/layout/process5"/>
    <dgm:cxn modelId="{DEF58466-FC33-44DF-A13B-8C648BE3DDC9}" type="presOf" srcId="{F240499E-6CCE-4FF5-86CA-8D417EC30028}" destId="{21D0C6B3-BC08-47F1-A81A-85AF9447F036}" srcOrd="1" destOrd="0" presId="urn:microsoft.com/office/officeart/2005/8/layout/process5"/>
    <dgm:cxn modelId="{B7F02668-D38F-4B91-8111-1DD5DD2F7600}" type="presOf" srcId="{29406406-D5B6-4C5F-9534-07CB9411D48A}" destId="{92418C4F-4724-448A-B37C-B8454196B36C}" srcOrd="1" destOrd="0" presId="urn:microsoft.com/office/officeart/2005/8/layout/process5"/>
    <dgm:cxn modelId="{7060174B-7F7F-4764-A126-07A4AB862CC9}" srcId="{53504216-F6B5-48B0-8D14-9CCAA6CCCBD8}" destId="{5CE1B602-6895-4DEE-B6CF-3922FE15464F}" srcOrd="12" destOrd="0" parTransId="{3F31B4A4-CD14-4F11-93AA-BCF5DDA2AFAF}" sibTransId="{4BEAFF55-4CF1-4DC3-803D-F841174EAE6F}"/>
    <dgm:cxn modelId="{01828C4B-834F-4366-9F5E-AAD24B76A8AB}" type="presOf" srcId="{BB45702F-7E6B-4142-B75A-5B96D2A480FC}" destId="{4A419891-E53A-4735-90AA-A0BE1CCECA9E}" srcOrd="0" destOrd="0" presId="urn:microsoft.com/office/officeart/2005/8/layout/process5"/>
    <dgm:cxn modelId="{E07BEF4B-8792-42A6-ACD7-2E9D308ECC33}" type="presOf" srcId="{2A8EE7A9-7628-43DE-9D84-CEA087B57F34}" destId="{A13B1BBD-5F1E-4825-A304-13F35621EECA}" srcOrd="0" destOrd="0" presId="urn:microsoft.com/office/officeart/2005/8/layout/process5"/>
    <dgm:cxn modelId="{B366D273-F896-4CCA-B599-F93CA8992D9D}" srcId="{53504216-F6B5-48B0-8D14-9CCAA6CCCBD8}" destId="{DE492E26-8213-4D48-8D92-6656B88DAC87}" srcOrd="10" destOrd="0" parTransId="{5C3AE309-129D-4002-BF23-E2601FA25724}" sibTransId="{79C64FD6-14C2-4CA3-B43A-FB40469C0CD9}"/>
    <dgm:cxn modelId="{1B778474-121A-48F4-B13E-CA86000229C7}" srcId="{53504216-F6B5-48B0-8D14-9CCAA6CCCBD8}" destId="{C0615A6B-E6B3-40B1-82B7-384F5A43C100}" srcOrd="1" destOrd="0" parTransId="{F6F08E46-7DB8-4561-B330-0403E458CA8A}" sibTransId="{F240499E-6CCE-4FF5-86CA-8D417EC30028}"/>
    <dgm:cxn modelId="{5C559E59-6F39-45C1-A0CC-146B2032EEF4}" type="presOf" srcId="{53504216-F6B5-48B0-8D14-9CCAA6CCCBD8}" destId="{1038560D-533A-4367-92AB-D4D4F6D562F0}" srcOrd="0" destOrd="0" presId="urn:microsoft.com/office/officeart/2005/8/layout/process5"/>
    <dgm:cxn modelId="{CD053B7A-0203-418C-B136-7B135B50A237}" srcId="{53504216-F6B5-48B0-8D14-9CCAA6CCCBD8}" destId="{9B6A8119-6232-44A9-9B22-6212F28147A1}" srcOrd="5" destOrd="0" parTransId="{CD964E26-E75F-4844-8DA3-22DD7569ED07}" sibTransId="{29406406-D5B6-4C5F-9534-07CB9411D48A}"/>
    <dgm:cxn modelId="{75E76984-B7F4-4F49-8ED9-0C6B91F6BA4B}" srcId="{53504216-F6B5-48B0-8D14-9CCAA6CCCBD8}" destId="{F2BFBD06-AF9B-45D0-B23B-658A4BF46B74}" srcOrd="11" destOrd="0" parTransId="{A113C8CA-2486-4553-8674-32D5D1145B5F}" sibTransId="{FF3210D3-B624-4AAB-9D51-09C5B0E73EBD}"/>
    <dgm:cxn modelId="{D91ABC8C-C198-4C6B-8404-490F3F9CE331}" srcId="{53504216-F6B5-48B0-8D14-9CCAA6CCCBD8}" destId="{4B465C1F-0325-4881-95E9-A0F3E8A4943C}" srcOrd="13" destOrd="0" parTransId="{8FA5FBD5-62FF-469B-94DA-735C86952B66}" sibTransId="{EE63D4FB-B7A8-4FE9-9998-B2C1E327FA3D}"/>
    <dgm:cxn modelId="{CCAECE8F-D0FD-4D83-A0CD-EFA2CE80CF43}" type="presOf" srcId="{459DD943-15CD-4AB3-A8F1-1787FF3B672A}" destId="{D6E679B0-7F85-40B2-A237-789723E73D06}" srcOrd="0" destOrd="0" presId="urn:microsoft.com/office/officeart/2005/8/layout/process5"/>
    <dgm:cxn modelId="{238CD399-AE2D-45F0-B45B-7A62F57D2FFF}" type="presOf" srcId="{5CE1B602-6895-4DEE-B6CF-3922FE15464F}" destId="{84525C67-9DD4-4AA4-9C98-04857FDC5784}" srcOrd="0" destOrd="0" presId="urn:microsoft.com/office/officeart/2005/8/layout/process5"/>
    <dgm:cxn modelId="{C573369B-BACC-409C-A52C-217ED11F69E4}" srcId="{53504216-F6B5-48B0-8D14-9CCAA6CCCBD8}" destId="{E3D6C0D2-C445-46EC-8D3B-9A2EA66B148E}" srcOrd="8" destOrd="0" parTransId="{881D8AA9-AADD-4ACC-8733-07155631C410}" sibTransId="{459DD943-15CD-4AB3-A8F1-1787FF3B672A}"/>
    <dgm:cxn modelId="{594B9F9E-BA79-435A-8B85-9476CD659D90}" type="presOf" srcId="{A05E0653-A7AF-4E8F-A751-0814DEBA13FF}" destId="{CA99073D-192E-40BD-8090-3D376804EE29}" srcOrd="0" destOrd="0" presId="urn:microsoft.com/office/officeart/2005/8/layout/process5"/>
    <dgm:cxn modelId="{33351DA8-2EC9-4E11-848E-493AE00DE271}" type="presOf" srcId="{A05E0653-A7AF-4E8F-A751-0814DEBA13FF}" destId="{2813614B-84F7-4A85-A656-C26B916C90EA}" srcOrd="1" destOrd="0" presId="urn:microsoft.com/office/officeart/2005/8/layout/process5"/>
    <dgm:cxn modelId="{1D75EAAD-3F29-4A13-BF1B-A765BBB3945C}" type="presOf" srcId="{79C64FD6-14C2-4CA3-B43A-FB40469C0CD9}" destId="{A2C02797-9850-4C4D-9281-341B3F9574FF}" srcOrd="0" destOrd="0" presId="urn:microsoft.com/office/officeart/2005/8/layout/process5"/>
    <dgm:cxn modelId="{8FAAB2B0-4099-4B01-A6FA-2DCAA97D6A06}" type="presOf" srcId="{4B465C1F-0325-4881-95E9-A0F3E8A4943C}" destId="{EEFEE342-67E2-4F89-A8CC-A2A6871FA0AC}" srcOrd="0" destOrd="0" presId="urn:microsoft.com/office/officeart/2005/8/layout/process5"/>
    <dgm:cxn modelId="{E28458B2-1231-42D0-91CF-E014123CE1E7}" type="presOf" srcId="{7B2634D8-22B0-4CA3-8DAE-B6646140B46B}" destId="{8D2C3788-B4C6-4237-90FF-D6066ADED027}" srcOrd="1" destOrd="0" presId="urn:microsoft.com/office/officeart/2005/8/layout/process5"/>
    <dgm:cxn modelId="{B5BAF6B8-0BE7-46FC-9E63-20DA5DB77A69}" type="presOf" srcId="{F2BFBD06-AF9B-45D0-B23B-658A4BF46B74}" destId="{C84299DD-6F76-4480-A7D3-B3843B9CD89B}" srcOrd="0" destOrd="0" presId="urn:microsoft.com/office/officeart/2005/8/layout/process5"/>
    <dgm:cxn modelId="{282F39BB-2A9E-4F46-BE47-AFAAA7A150B8}" type="presOf" srcId="{4BEAFF55-4CF1-4DC3-803D-F841174EAE6F}" destId="{079DE65E-E5BD-4DAE-AF72-2213D228CBBD}" srcOrd="1" destOrd="0" presId="urn:microsoft.com/office/officeart/2005/8/layout/process5"/>
    <dgm:cxn modelId="{D1FDFFBB-BFD9-423F-B55A-7A9FF92E0D99}" type="presOf" srcId="{64E99DCB-0C5F-49CA-9ABE-AD9AC12E678A}" destId="{855704F0-7FAB-4282-A813-ED98823BB0D6}" srcOrd="1" destOrd="0" presId="urn:microsoft.com/office/officeart/2005/8/layout/process5"/>
    <dgm:cxn modelId="{1565B8C0-E174-4193-A165-60A5BC7B1EB9}" type="presOf" srcId="{79C64FD6-14C2-4CA3-B43A-FB40469C0CD9}" destId="{91C35E9B-06B0-4A7B-98E4-B7A7CE7C9FFF}" srcOrd="1" destOrd="0" presId="urn:microsoft.com/office/officeart/2005/8/layout/process5"/>
    <dgm:cxn modelId="{32F37CC3-2909-408C-8EE5-4ECDE50177B1}" srcId="{53504216-F6B5-48B0-8D14-9CCAA6CCCBD8}" destId="{BE466C35-A124-47C3-82E2-5A32E9AF021A}" srcOrd="4" destOrd="0" parTransId="{5292713E-3B02-4E4F-957D-B166E0C39D3F}" sibTransId="{7B2634D8-22B0-4CA3-8DAE-B6646140B46B}"/>
    <dgm:cxn modelId="{BD2B99C3-AA61-4ED9-8F1E-0F751F83B61D}" srcId="{53504216-F6B5-48B0-8D14-9CCAA6CCCBD8}" destId="{617B3512-77C5-4B90-BFBE-46F711DAA842}" srcOrd="3" destOrd="0" parTransId="{EE0073DF-F582-4DCA-ABFE-3C0797554108}" sibTransId="{F335156F-D164-4B0E-AAA8-D8354A3936F2}"/>
    <dgm:cxn modelId="{6BFC92CA-D50C-4610-84F6-30427A9F1DEE}" srcId="{53504216-F6B5-48B0-8D14-9CCAA6CCCBD8}" destId="{BB45702F-7E6B-4142-B75A-5B96D2A480FC}" srcOrd="0" destOrd="0" parTransId="{4C63EF00-D1A2-4FC5-A076-1A4F6A9B476C}" sibTransId="{79659FF4-73EB-48D7-B129-501DFDA75DE8}"/>
    <dgm:cxn modelId="{F039A3CB-9554-4B76-9F1F-63BDB3FF22C6}" type="presOf" srcId="{7B2634D8-22B0-4CA3-8DAE-B6646140B46B}" destId="{B63CBD66-ECE8-4F1F-B55E-008CCD27D09A}" srcOrd="0" destOrd="0" presId="urn:microsoft.com/office/officeart/2005/8/layout/process5"/>
    <dgm:cxn modelId="{18E761D4-6234-4096-8AA5-6F8EBAE330C9}" type="presOf" srcId="{FF3210D3-B624-4AAB-9D51-09C5B0E73EBD}" destId="{A9AB0D89-7CFF-4143-8BE0-3A5E514F8D63}" srcOrd="1" destOrd="0" presId="urn:microsoft.com/office/officeart/2005/8/layout/process5"/>
    <dgm:cxn modelId="{EA05A4D5-17CA-4D1A-BCF4-9A16BE1D685A}" srcId="{53504216-F6B5-48B0-8D14-9CCAA6CCCBD8}" destId="{2A8EE7A9-7628-43DE-9D84-CEA087B57F34}" srcOrd="6" destOrd="0" parTransId="{99D1AEE9-9860-4424-89C8-8C4059D2310C}" sibTransId="{165C5675-2B2D-475B-A8D1-17C94DB0A495}"/>
    <dgm:cxn modelId="{708E22D6-D23C-4201-8E20-1EA6EF7CD70E}" type="presOf" srcId="{35BF1F8A-49E5-400E-A625-E38B46C4B1C9}" destId="{3A83F57A-953C-4985-AC56-4DAF51D67938}" srcOrd="0" destOrd="0" presId="urn:microsoft.com/office/officeart/2005/8/layout/process5"/>
    <dgm:cxn modelId="{330BEFE4-165E-459E-963F-04ED3393FAD8}" type="presOf" srcId="{EE63D4FB-B7A8-4FE9-9998-B2C1E327FA3D}" destId="{26262D62-2337-4956-80EF-70C793CAEBDD}" srcOrd="0" destOrd="0" presId="urn:microsoft.com/office/officeart/2005/8/layout/process5"/>
    <dgm:cxn modelId="{DE9A4FE5-E4E6-4E53-AE46-A7CB19FE3AA2}" type="presOf" srcId="{F335156F-D164-4B0E-AAA8-D8354A3936F2}" destId="{AA356A21-1801-4328-BE24-E3F09F665B65}" srcOrd="0" destOrd="0" presId="urn:microsoft.com/office/officeart/2005/8/layout/process5"/>
    <dgm:cxn modelId="{136CD1F3-AB53-4616-AB6E-3BC35F48B4AF}" type="presOf" srcId="{29406406-D5B6-4C5F-9534-07CB9411D48A}" destId="{C310D3C3-9492-4DCA-A818-2CF46E9A75A0}" srcOrd="0" destOrd="0" presId="urn:microsoft.com/office/officeart/2005/8/layout/process5"/>
    <dgm:cxn modelId="{793D67F7-3892-40C0-849F-11D8BCFCA559}" type="presOf" srcId="{EE63D4FB-B7A8-4FE9-9998-B2C1E327FA3D}" destId="{11FDAF76-198A-4E66-924C-4860EC48F41C}" srcOrd="1" destOrd="0" presId="urn:microsoft.com/office/officeart/2005/8/layout/process5"/>
    <dgm:cxn modelId="{B37A21FA-5A72-4A17-86DF-70ADC5CF0DFA}" type="presOf" srcId="{32CF89BC-1F58-4377-B63F-57A2FB4421E6}" destId="{1FEE2260-A067-414C-8346-8F18C6C71384}" srcOrd="0" destOrd="0" presId="urn:microsoft.com/office/officeart/2005/8/layout/process5"/>
    <dgm:cxn modelId="{0D572F9B-4E8B-4E77-A000-A5279ABA4120}" type="presParOf" srcId="{1038560D-533A-4367-92AB-D4D4F6D562F0}" destId="{4A419891-E53A-4735-90AA-A0BE1CCECA9E}" srcOrd="0" destOrd="0" presId="urn:microsoft.com/office/officeart/2005/8/layout/process5"/>
    <dgm:cxn modelId="{282ED830-94DB-4B34-843C-E4A424B73DB3}" type="presParOf" srcId="{1038560D-533A-4367-92AB-D4D4F6D562F0}" destId="{F355806F-005E-4BFB-9F9D-4AA8C17A10FE}" srcOrd="1" destOrd="0" presId="urn:microsoft.com/office/officeart/2005/8/layout/process5"/>
    <dgm:cxn modelId="{BE8E8997-850E-4CBE-879A-46D98AB00C5C}" type="presParOf" srcId="{F355806F-005E-4BFB-9F9D-4AA8C17A10FE}" destId="{23777672-D017-423F-A19C-BC30EF611720}" srcOrd="0" destOrd="0" presId="urn:microsoft.com/office/officeart/2005/8/layout/process5"/>
    <dgm:cxn modelId="{976A467E-C2C9-4F86-9193-945608001920}" type="presParOf" srcId="{1038560D-533A-4367-92AB-D4D4F6D562F0}" destId="{2BC209C8-8B30-4FF1-A069-8771F33B7F0C}" srcOrd="2" destOrd="0" presId="urn:microsoft.com/office/officeart/2005/8/layout/process5"/>
    <dgm:cxn modelId="{60269015-E4D6-482D-BEAA-810EC7C20441}" type="presParOf" srcId="{1038560D-533A-4367-92AB-D4D4F6D562F0}" destId="{B4AD9448-44D4-45B6-8883-784B40FA6DC3}" srcOrd="3" destOrd="0" presId="urn:microsoft.com/office/officeart/2005/8/layout/process5"/>
    <dgm:cxn modelId="{F705A8A2-CC76-49DB-9665-0DBA2AF13EAC}" type="presParOf" srcId="{B4AD9448-44D4-45B6-8883-784B40FA6DC3}" destId="{21D0C6B3-BC08-47F1-A81A-85AF9447F036}" srcOrd="0" destOrd="0" presId="urn:microsoft.com/office/officeart/2005/8/layout/process5"/>
    <dgm:cxn modelId="{31C8F881-700A-4A22-975B-D90C3377BD18}" type="presParOf" srcId="{1038560D-533A-4367-92AB-D4D4F6D562F0}" destId="{5BE3156B-DB08-4CEE-A095-86D996B18CDA}" srcOrd="4" destOrd="0" presId="urn:microsoft.com/office/officeart/2005/8/layout/process5"/>
    <dgm:cxn modelId="{88F6C9A1-CC35-4356-A0FB-A10620660E03}" type="presParOf" srcId="{1038560D-533A-4367-92AB-D4D4F6D562F0}" destId="{CA99073D-192E-40BD-8090-3D376804EE29}" srcOrd="5" destOrd="0" presId="urn:microsoft.com/office/officeart/2005/8/layout/process5"/>
    <dgm:cxn modelId="{26D64F02-C838-4AF5-99C1-18E7E0DAC783}" type="presParOf" srcId="{CA99073D-192E-40BD-8090-3D376804EE29}" destId="{2813614B-84F7-4A85-A656-C26B916C90EA}" srcOrd="0" destOrd="0" presId="urn:microsoft.com/office/officeart/2005/8/layout/process5"/>
    <dgm:cxn modelId="{D1F69912-46DD-4D67-BE92-0EA2FFCE1A01}" type="presParOf" srcId="{1038560D-533A-4367-92AB-D4D4F6D562F0}" destId="{6EC4AF31-852F-4C6E-A3D7-B96E77B05A95}" srcOrd="6" destOrd="0" presId="urn:microsoft.com/office/officeart/2005/8/layout/process5"/>
    <dgm:cxn modelId="{58E098A9-2DF9-40C1-A4AA-76BAAB6376AB}" type="presParOf" srcId="{1038560D-533A-4367-92AB-D4D4F6D562F0}" destId="{AA356A21-1801-4328-BE24-E3F09F665B65}" srcOrd="7" destOrd="0" presId="urn:microsoft.com/office/officeart/2005/8/layout/process5"/>
    <dgm:cxn modelId="{70106F2B-483A-4E7C-A9F3-85ED80536212}" type="presParOf" srcId="{AA356A21-1801-4328-BE24-E3F09F665B65}" destId="{5329B7D6-1EF3-47B7-A93B-DB970C49E0C7}" srcOrd="0" destOrd="0" presId="urn:microsoft.com/office/officeart/2005/8/layout/process5"/>
    <dgm:cxn modelId="{BF1189B8-4B74-449A-AD99-A3E087AB9499}" type="presParOf" srcId="{1038560D-533A-4367-92AB-D4D4F6D562F0}" destId="{D1EA5799-7374-4732-8F6C-D27C445102DF}" srcOrd="8" destOrd="0" presId="urn:microsoft.com/office/officeart/2005/8/layout/process5"/>
    <dgm:cxn modelId="{D2DD6835-4D5F-4305-B4F2-F7655BE23EBA}" type="presParOf" srcId="{1038560D-533A-4367-92AB-D4D4F6D562F0}" destId="{B63CBD66-ECE8-4F1F-B55E-008CCD27D09A}" srcOrd="9" destOrd="0" presId="urn:microsoft.com/office/officeart/2005/8/layout/process5"/>
    <dgm:cxn modelId="{AC25D63A-9B56-43DA-9962-9773F4564EDC}" type="presParOf" srcId="{B63CBD66-ECE8-4F1F-B55E-008CCD27D09A}" destId="{8D2C3788-B4C6-4237-90FF-D6066ADED027}" srcOrd="0" destOrd="0" presId="urn:microsoft.com/office/officeart/2005/8/layout/process5"/>
    <dgm:cxn modelId="{3AA385FB-F387-492C-A9F9-65792C3C27C5}" type="presParOf" srcId="{1038560D-533A-4367-92AB-D4D4F6D562F0}" destId="{411A210B-B904-4E91-8159-88917A8F464F}" srcOrd="10" destOrd="0" presId="urn:microsoft.com/office/officeart/2005/8/layout/process5"/>
    <dgm:cxn modelId="{43D444F0-7D57-4D27-8F2C-B906B5CC20C4}" type="presParOf" srcId="{1038560D-533A-4367-92AB-D4D4F6D562F0}" destId="{C310D3C3-9492-4DCA-A818-2CF46E9A75A0}" srcOrd="11" destOrd="0" presId="urn:microsoft.com/office/officeart/2005/8/layout/process5"/>
    <dgm:cxn modelId="{7534834A-C19E-467A-B46A-E8F78FD36846}" type="presParOf" srcId="{C310D3C3-9492-4DCA-A818-2CF46E9A75A0}" destId="{92418C4F-4724-448A-B37C-B8454196B36C}" srcOrd="0" destOrd="0" presId="urn:microsoft.com/office/officeart/2005/8/layout/process5"/>
    <dgm:cxn modelId="{6E26D145-3FD3-47E7-8B20-A23D2F17DE19}" type="presParOf" srcId="{1038560D-533A-4367-92AB-D4D4F6D562F0}" destId="{A13B1BBD-5F1E-4825-A304-13F35621EECA}" srcOrd="12" destOrd="0" presId="urn:microsoft.com/office/officeart/2005/8/layout/process5"/>
    <dgm:cxn modelId="{8AF89D86-A75F-41CB-A458-535911F296BC}" type="presParOf" srcId="{1038560D-533A-4367-92AB-D4D4F6D562F0}" destId="{1BEC535E-E20A-47F4-A0EE-E5A2EDB2528F}" srcOrd="13" destOrd="0" presId="urn:microsoft.com/office/officeart/2005/8/layout/process5"/>
    <dgm:cxn modelId="{0ADF5EE3-F828-44B3-8532-267ED467BD02}" type="presParOf" srcId="{1BEC535E-E20A-47F4-A0EE-E5A2EDB2528F}" destId="{F00767A4-FD3C-4980-8EA9-8474FEB48EB9}" srcOrd="0" destOrd="0" presId="urn:microsoft.com/office/officeart/2005/8/layout/process5"/>
    <dgm:cxn modelId="{031AAEAB-D160-4FDA-A887-E348AE15B977}" type="presParOf" srcId="{1038560D-533A-4367-92AB-D4D4F6D562F0}" destId="{A7EB304A-42AE-4617-A64B-373D74978C8C}" srcOrd="14" destOrd="0" presId="urn:microsoft.com/office/officeart/2005/8/layout/process5"/>
    <dgm:cxn modelId="{EB66A979-0185-4849-8276-D7B0F2C6A520}" type="presParOf" srcId="{1038560D-533A-4367-92AB-D4D4F6D562F0}" destId="{F82ACFF0-D6BF-488F-849D-2270D03D9F78}" srcOrd="15" destOrd="0" presId="urn:microsoft.com/office/officeart/2005/8/layout/process5"/>
    <dgm:cxn modelId="{EC85D836-F760-4485-A63B-43C70B4F427F}" type="presParOf" srcId="{F82ACFF0-D6BF-488F-849D-2270D03D9F78}" destId="{855704F0-7FAB-4282-A813-ED98823BB0D6}" srcOrd="0" destOrd="0" presId="urn:microsoft.com/office/officeart/2005/8/layout/process5"/>
    <dgm:cxn modelId="{55B84670-BEE7-4E7F-8372-B935F06A5993}" type="presParOf" srcId="{1038560D-533A-4367-92AB-D4D4F6D562F0}" destId="{73878401-7BAE-406D-AABE-43BC54AE3469}" srcOrd="16" destOrd="0" presId="urn:microsoft.com/office/officeart/2005/8/layout/process5"/>
    <dgm:cxn modelId="{775D50EA-0D36-46E9-88C3-B5EE01CF432D}" type="presParOf" srcId="{1038560D-533A-4367-92AB-D4D4F6D562F0}" destId="{D6E679B0-7F85-40B2-A237-789723E73D06}" srcOrd="17" destOrd="0" presId="urn:microsoft.com/office/officeart/2005/8/layout/process5"/>
    <dgm:cxn modelId="{B432DD92-DC24-45CC-AB04-EE1AEC0F7FC6}" type="presParOf" srcId="{D6E679B0-7F85-40B2-A237-789723E73D06}" destId="{45F70540-94BB-450D-8955-61F384DD6B1C}" srcOrd="0" destOrd="0" presId="urn:microsoft.com/office/officeart/2005/8/layout/process5"/>
    <dgm:cxn modelId="{77E788EF-1ED4-46EE-8BEF-9A1E7A8B36A3}" type="presParOf" srcId="{1038560D-533A-4367-92AB-D4D4F6D562F0}" destId="{2F444C85-B3A4-4C95-8D88-9BCFFB70AC0C}" srcOrd="18" destOrd="0" presId="urn:microsoft.com/office/officeart/2005/8/layout/process5"/>
    <dgm:cxn modelId="{0C8993FE-450A-441F-823E-AB3E9358B7C6}" type="presParOf" srcId="{1038560D-533A-4367-92AB-D4D4F6D562F0}" destId="{3A83F57A-953C-4985-AC56-4DAF51D67938}" srcOrd="19" destOrd="0" presId="urn:microsoft.com/office/officeart/2005/8/layout/process5"/>
    <dgm:cxn modelId="{C8EB3B26-A7FE-4DA4-AAD1-2EE7CEC0F232}" type="presParOf" srcId="{3A83F57A-953C-4985-AC56-4DAF51D67938}" destId="{D24CBF0D-252D-4D59-831E-1313747617E6}" srcOrd="0" destOrd="0" presId="urn:microsoft.com/office/officeart/2005/8/layout/process5"/>
    <dgm:cxn modelId="{61DDAB3B-7543-4752-986D-D408692908A1}" type="presParOf" srcId="{1038560D-533A-4367-92AB-D4D4F6D562F0}" destId="{34767317-1F11-47DD-99D0-77ECF259E530}" srcOrd="20" destOrd="0" presId="urn:microsoft.com/office/officeart/2005/8/layout/process5"/>
    <dgm:cxn modelId="{2869BB99-BC5D-48AC-AE47-25FC02BEFEE2}" type="presParOf" srcId="{1038560D-533A-4367-92AB-D4D4F6D562F0}" destId="{A2C02797-9850-4C4D-9281-341B3F9574FF}" srcOrd="21" destOrd="0" presId="urn:microsoft.com/office/officeart/2005/8/layout/process5"/>
    <dgm:cxn modelId="{BF220772-1E4E-4B82-B4FC-18BF33647B25}" type="presParOf" srcId="{A2C02797-9850-4C4D-9281-341B3F9574FF}" destId="{91C35E9B-06B0-4A7B-98E4-B7A7CE7C9FFF}" srcOrd="0" destOrd="0" presId="urn:microsoft.com/office/officeart/2005/8/layout/process5"/>
    <dgm:cxn modelId="{DAF36829-6C05-43A1-8DB7-9FB9A8806E55}" type="presParOf" srcId="{1038560D-533A-4367-92AB-D4D4F6D562F0}" destId="{C84299DD-6F76-4480-A7D3-B3843B9CD89B}" srcOrd="22" destOrd="0" presId="urn:microsoft.com/office/officeart/2005/8/layout/process5"/>
    <dgm:cxn modelId="{7972F682-CCC9-4357-9F3F-59E883518B88}" type="presParOf" srcId="{1038560D-533A-4367-92AB-D4D4F6D562F0}" destId="{A01D3ED9-5AE2-4F8D-914E-6BB19370E8CE}" srcOrd="23" destOrd="0" presId="urn:microsoft.com/office/officeart/2005/8/layout/process5"/>
    <dgm:cxn modelId="{040A3864-8610-4F7B-88D2-BE9F7CC24316}" type="presParOf" srcId="{A01D3ED9-5AE2-4F8D-914E-6BB19370E8CE}" destId="{A9AB0D89-7CFF-4143-8BE0-3A5E514F8D63}" srcOrd="0" destOrd="0" presId="urn:microsoft.com/office/officeart/2005/8/layout/process5"/>
    <dgm:cxn modelId="{7551BCA1-6D23-44E9-A1E7-68243F1F4856}" type="presParOf" srcId="{1038560D-533A-4367-92AB-D4D4F6D562F0}" destId="{84525C67-9DD4-4AA4-9C98-04857FDC5784}" srcOrd="24" destOrd="0" presId="urn:microsoft.com/office/officeart/2005/8/layout/process5"/>
    <dgm:cxn modelId="{AE0C555A-D30C-4C51-82C2-BA84DCD0C640}" type="presParOf" srcId="{1038560D-533A-4367-92AB-D4D4F6D562F0}" destId="{14C13D3A-2D6B-4B5D-938E-92E4A4414EBC}" srcOrd="25" destOrd="0" presId="urn:microsoft.com/office/officeart/2005/8/layout/process5"/>
    <dgm:cxn modelId="{14945A94-D5B4-4622-BB06-53BD3035843F}" type="presParOf" srcId="{14C13D3A-2D6B-4B5D-938E-92E4A4414EBC}" destId="{079DE65E-E5BD-4DAE-AF72-2213D228CBBD}" srcOrd="0" destOrd="0" presId="urn:microsoft.com/office/officeart/2005/8/layout/process5"/>
    <dgm:cxn modelId="{821CD507-4AD3-4B55-A690-58F03A6530F9}" type="presParOf" srcId="{1038560D-533A-4367-92AB-D4D4F6D562F0}" destId="{EEFEE342-67E2-4F89-A8CC-A2A6871FA0AC}" srcOrd="26" destOrd="0" presId="urn:microsoft.com/office/officeart/2005/8/layout/process5"/>
    <dgm:cxn modelId="{66784F75-C1DF-4C98-9B83-21EE94843652}" type="presParOf" srcId="{1038560D-533A-4367-92AB-D4D4F6D562F0}" destId="{26262D62-2337-4956-80EF-70C793CAEBDD}" srcOrd="27" destOrd="0" presId="urn:microsoft.com/office/officeart/2005/8/layout/process5"/>
    <dgm:cxn modelId="{BF8842E7-6D23-49D9-9F93-B594663A2E19}" type="presParOf" srcId="{26262D62-2337-4956-80EF-70C793CAEBDD}" destId="{11FDAF76-198A-4E66-924C-4860EC48F41C}" srcOrd="0" destOrd="0" presId="urn:microsoft.com/office/officeart/2005/8/layout/process5"/>
    <dgm:cxn modelId="{7C035A32-A0DB-478E-BDB8-AB1863367EE5}" type="presParOf" srcId="{1038560D-533A-4367-92AB-D4D4F6D562F0}" destId="{1FEE2260-A067-414C-8346-8F18C6C71384}" srcOrd="2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419891-E53A-4735-90AA-A0BE1CCECA9E}">
      <dsp:nvSpPr>
        <dsp:cNvPr id="0" name=""/>
        <dsp:cNvSpPr/>
      </dsp:nvSpPr>
      <dsp:spPr>
        <a:xfrm>
          <a:off x="1105975" y="3523"/>
          <a:ext cx="1592981" cy="835937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Scheduling</a:t>
          </a:r>
        </a:p>
      </dsp:txBody>
      <dsp:txXfrm>
        <a:off x="1130459" y="28007"/>
        <a:ext cx="1544013" cy="786969"/>
      </dsp:txXfrm>
    </dsp:sp>
    <dsp:sp modelId="{F355806F-005E-4BFB-9F9D-4AA8C17A10FE}">
      <dsp:nvSpPr>
        <dsp:cNvPr id="0" name=""/>
        <dsp:cNvSpPr/>
      </dsp:nvSpPr>
      <dsp:spPr>
        <a:xfrm>
          <a:off x="2859696" y="254964"/>
          <a:ext cx="366467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>
        <a:off x="2859696" y="321575"/>
        <a:ext cx="266551" cy="199833"/>
      </dsp:txXfrm>
    </dsp:sp>
    <dsp:sp modelId="{2BC209C8-8B30-4FF1-A069-8771F33B7F0C}">
      <dsp:nvSpPr>
        <dsp:cNvPr id="0" name=""/>
        <dsp:cNvSpPr/>
      </dsp:nvSpPr>
      <dsp:spPr>
        <a:xfrm>
          <a:off x="3408178" y="3523"/>
          <a:ext cx="1592981" cy="835937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Pre-Registration / Certification</a:t>
          </a:r>
        </a:p>
      </dsp:txBody>
      <dsp:txXfrm>
        <a:off x="3432662" y="28007"/>
        <a:ext cx="1544013" cy="786969"/>
      </dsp:txXfrm>
    </dsp:sp>
    <dsp:sp modelId="{B4AD9448-44D4-45B6-8883-784B40FA6DC3}">
      <dsp:nvSpPr>
        <dsp:cNvPr id="0" name=""/>
        <dsp:cNvSpPr/>
      </dsp:nvSpPr>
      <dsp:spPr>
        <a:xfrm>
          <a:off x="5161899" y="254964"/>
          <a:ext cx="366467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>
        <a:off x="5161899" y="321575"/>
        <a:ext cx="266551" cy="199833"/>
      </dsp:txXfrm>
    </dsp:sp>
    <dsp:sp modelId="{5BE3156B-DB08-4CEE-A095-86D996B18CDA}">
      <dsp:nvSpPr>
        <dsp:cNvPr id="0" name=""/>
        <dsp:cNvSpPr/>
      </dsp:nvSpPr>
      <dsp:spPr>
        <a:xfrm>
          <a:off x="5710382" y="3523"/>
          <a:ext cx="1592981" cy="835937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Insurance Verification</a:t>
          </a:r>
        </a:p>
      </dsp:txBody>
      <dsp:txXfrm>
        <a:off x="5734866" y="28007"/>
        <a:ext cx="1544013" cy="786969"/>
      </dsp:txXfrm>
    </dsp:sp>
    <dsp:sp modelId="{CA99073D-192E-40BD-8090-3D376804EE29}">
      <dsp:nvSpPr>
        <dsp:cNvPr id="0" name=""/>
        <dsp:cNvSpPr/>
      </dsp:nvSpPr>
      <dsp:spPr>
        <a:xfrm>
          <a:off x="7464102" y="254964"/>
          <a:ext cx="366467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>
        <a:off x="7464102" y="321575"/>
        <a:ext cx="266551" cy="199833"/>
      </dsp:txXfrm>
    </dsp:sp>
    <dsp:sp modelId="{6EC4AF31-852F-4C6E-A3D7-B96E77B05A95}">
      <dsp:nvSpPr>
        <dsp:cNvPr id="0" name=""/>
        <dsp:cNvSpPr/>
      </dsp:nvSpPr>
      <dsp:spPr>
        <a:xfrm>
          <a:off x="8012585" y="3523"/>
          <a:ext cx="1592981" cy="835937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Financial Counseling</a:t>
          </a:r>
        </a:p>
      </dsp:txBody>
      <dsp:txXfrm>
        <a:off x="8037069" y="28007"/>
        <a:ext cx="1544013" cy="786969"/>
      </dsp:txXfrm>
    </dsp:sp>
    <dsp:sp modelId="{AA356A21-1801-4328-BE24-E3F09F665B65}">
      <dsp:nvSpPr>
        <dsp:cNvPr id="0" name=""/>
        <dsp:cNvSpPr/>
      </dsp:nvSpPr>
      <dsp:spPr>
        <a:xfrm rot="5395745">
          <a:off x="8703792" y="872009"/>
          <a:ext cx="212095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/>
        </a:p>
      </dsp:txBody>
      <dsp:txXfrm rot="-5400000">
        <a:off x="8709884" y="932489"/>
        <a:ext cx="199833" cy="148467"/>
      </dsp:txXfrm>
    </dsp:sp>
    <dsp:sp modelId="{D1EA5799-7374-4732-8F6C-D27C445102DF}">
      <dsp:nvSpPr>
        <dsp:cNvPr id="0" name=""/>
        <dsp:cNvSpPr/>
      </dsp:nvSpPr>
      <dsp:spPr>
        <a:xfrm>
          <a:off x="8014127" y="1249926"/>
          <a:ext cx="1592981" cy="835937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Registration &amp; POS cash collections</a:t>
          </a:r>
        </a:p>
      </dsp:txBody>
      <dsp:txXfrm>
        <a:off x="8038611" y="1274410"/>
        <a:ext cx="1544013" cy="786969"/>
      </dsp:txXfrm>
    </dsp:sp>
    <dsp:sp modelId="{B63CBD66-ECE8-4F1F-B55E-008CCD27D09A}">
      <dsp:nvSpPr>
        <dsp:cNvPr id="0" name=""/>
        <dsp:cNvSpPr/>
      </dsp:nvSpPr>
      <dsp:spPr>
        <a:xfrm rot="10800000">
          <a:off x="7486921" y="1501367"/>
          <a:ext cx="366467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 rot="10800000">
        <a:off x="7586837" y="1567978"/>
        <a:ext cx="266551" cy="199833"/>
      </dsp:txXfrm>
    </dsp:sp>
    <dsp:sp modelId="{411A210B-B904-4E91-8159-88917A8F464F}">
      <dsp:nvSpPr>
        <dsp:cNvPr id="0" name=""/>
        <dsp:cNvSpPr/>
      </dsp:nvSpPr>
      <dsp:spPr>
        <a:xfrm>
          <a:off x="5711924" y="1249926"/>
          <a:ext cx="1592981" cy="835937"/>
        </a:xfrm>
        <a:prstGeom prst="roundRect">
          <a:avLst>
            <a:gd name="adj" fmla="val 10000"/>
          </a:avLst>
        </a:prstGeom>
        <a:solidFill>
          <a:schemeClr val="tx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Medical Management</a:t>
          </a:r>
        </a:p>
      </dsp:txBody>
      <dsp:txXfrm>
        <a:off x="5736408" y="1274410"/>
        <a:ext cx="1544013" cy="786969"/>
      </dsp:txXfrm>
    </dsp:sp>
    <dsp:sp modelId="{C310D3C3-9492-4DCA-A818-2CF46E9A75A0}">
      <dsp:nvSpPr>
        <dsp:cNvPr id="0" name=""/>
        <dsp:cNvSpPr/>
      </dsp:nvSpPr>
      <dsp:spPr>
        <a:xfrm rot="10800000">
          <a:off x="5184718" y="1501367"/>
          <a:ext cx="366467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 rot="10800000">
        <a:off x="5284634" y="1567978"/>
        <a:ext cx="266551" cy="199833"/>
      </dsp:txXfrm>
    </dsp:sp>
    <dsp:sp modelId="{A13B1BBD-5F1E-4825-A304-13F35621EECA}">
      <dsp:nvSpPr>
        <dsp:cNvPr id="0" name=""/>
        <dsp:cNvSpPr/>
      </dsp:nvSpPr>
      <dsp:spPr>
        <a:xfrm>
          <a:off x="3409721" y="1249926"/>
          <a:ext cx="1592981" cy="835937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Charge Capture &amp; Entry</a:t>
          </a:r>
        </a:p>
      </dsp:txBody>
      <dsp:txXfrm>
        <a:off x="3434205" y="1274410"/>
        <a:ext cx="1544013" cy="786969"/>
      </dsp:txXfrm>
    </dsp:sp>
    <dsp:sp modelId="{1BEC535E-E20A-47F4-A0EE-E5A2EDB2528F}">
      <dsp:nvSpPr>
        <dsp:cNvPr id="0" name=""/>
        <dsp:cNvSpPr/>
      </dsp:nvSpPr>
      <dsp:spPr>
        <a:xfrm rot="10800000">
          <a:off x="2882515" y="1501367"/>
          <a:ext cx="366467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 rot="10800000">
        <a:off x="2982431" y="1567978"/>
        <a:ext cx="266551" cy="199833"/>
      </dsp:txXfrm>
    </dsp:sp>
    <dsp:sp modelId="{A7EB304A-42AE-4617-A64B-373D74978C8C}">
      <dsp:nvSpPr>
        <dsp:cNvPr id="0" name=""/>
        <dsp:cNvSpPr/>
      </dsp:nvSpPr>
      <dsp:spPr>
        <a:xfrm>
          <a:off x="1107518" y="1249926"/>
          <a:ext cx="1592981" cy="835937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Medical Records &amp; Coding</a:t>
          </a:r>
        </a:p>
      </dsp:txBody>
      <dsp:txXfrm>
        <a:off x="1132002" y="1274410"/>
        <a:ext cx="1544013" cy="786969"/>
      </dsp:txXfrm>
    </dsp:sp>
    <dsp:sp modelId="{F82ACFF0-D6BF-488F-849D-2270D03D9F78}">
      <dsp:nvSpPr>
        <dsp:cNvPr id="0" name=""/>
        <dsp:cNvSpPr/>
      </dsp:nvSpPr>
      <dsp:spPr>
        <a:xfrm rot="5400000">
          <a:off x="1786934" y="2139112"/>
          <a:ext cx="234148" cy="3330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kern="1200"/>
        </a:p>
      </dsp:txBody>
      <dsp:txXfrm rot="-5400000">
        <a:off x="1804092" y="2188565"/>
        <a:ext cx="199833" cy="163904"/>
      </dsp:txXfrm>
    </dsp:sp>
    <dsp:sp modelId="{73878401-7BAE-406D-AABE-43BC54AE3469}">
      <dsp:nvSpPr>
        <dsp:cNvPr id="0" name=""/>
        <dsp:cNvSpPr/>
      </dsp:nvSpPr>
      <dsp:spPr>
        <a:xfrm>
          <a:off x="1107518" y="2539010"/>
          <a:ext cx="1592981" cy="835937"/>
        </a:xfrm>
        <a:prstGeom prst="roundRect">
          <a:avLst>
            <a:gd name="adj" fmla="val 10000"/>
          </a:avLst>
        </a:prstGeom>
        <a:solidFill>
          <a:srgbClr val="2C994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Claim Submission </a:t>
          </a:r>
        </a:p>
      </dsp:txBody>
      <dsp:txXfrm>
        <a:off x="1132002" y="2563494"/>
        <a:ext cx="1544013" cy="786969"/>
      </dsp:txXfrm>
    </dsp:sp>
    <dsp:sp modelId="{D6E679B0-7F85-40B2-A237-789723E73D06}">
      <dsp:nvSpPr>
        <dsp:cNvPr id="0" name=""/>
        <dsp:cNvSpPr/>
      </dsp:nvSpPr>
      <dsp:spPr>
        <a:xfrm>
          <a:off x="2855982" y="2790452"/>
          <a:ext cx="354484" cy="333055"/>
        </a:xfrm>
        <a:prstGeom prst="rightArrow">
          <a:avLst>
            <a:gd name="adj1" fmla="val 60000"/>
            <a:gd name="adj2" fmla="val 50000"/>
          </a:avLst>
        </a:prstGeom>
        <a:solidFill>
          <a:srgbClr val="2C994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>
        <a:off x="2855982" y="2857063"/>
        <a:ext cx="254568" cy="199833"/>
      </dsp:txXfrm>
    </dsp:sp>
    <dsp:sp modelId="{2F444C85-B3A4-4C95-8D88-9BCFFB70AC0C}">
      <dsp:nvSpPr>
        <dsp:cNvPr id="0" name=""/>
        <dsp:cNvSpPr/>
      </dsp:nvSpPr>
      <dsp:spPr>
        <a:xfrm>
          <a:off x="3386529" y="2539010"/>
          <a:ext cx="1592981" cy="835937"/>
        </a:xfrm>
        <a:prstGeom prst="roundRect">
          <a:avLst>
            <a:gd name="adj" fmla="val 10000"/>
          </a:avLst>
        </a:prstGeom>
        <a:solidFill>
          <a:srgbClr val="2C994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Third Party Follow Up</a:t>
          </a:r>
        </a:p>
      </dsp:txBody>
      <dsp:txXfrm>
        <a:off x="3411013" y="2563494"/>
        <a:ext cx="1544013" cy="786969"/>
      </dsp:txXfrm>
    </dsp:sp>
    <dsp:sp modelId="{3A83F57A-953C-4985-AC56-4DAF51D67938}">
      <dsp:nvSpPr>
        <dsp:cNvPr id="0" name=""/>
        <dsp:cNvSpPr/>
      </dsp:nvSpPr>
      <dsp:spPr>
        <a:xfrm rot="21599496">
          <a:off x="5144807" y="2790283"/>
          <a:ext cx="376856" cy="333055"/>
        </a:xfrm>
        <a:prstGeom prst="rightArrow">
          <a:avLst>
            <a:gd name="adj1" fmla="val 60000"/>
            <a:gd name="adj2" fmla="val 50000"/>
          </a:avLst>
        </a:prstGeom>
        <a:solidFill>
          <a:srgbClr val="2C994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>
        <a:off x="5144807" y="2856901"/>
        <a:ext cx="276940" cy="199833"/>
      </dsp:txXfrm>
    </dsp:sp>
    <dsp:sp modelId="{34767317-1F11-47DD-99D0-77ECF259E530}">
      <dsp:nvSpPr>
        <dsp:cNvPr id="0" name=""/>
        <dsp:cNvSpPr/>
      </dsp:nvSpPr>
      <dsp:spPr>
        <a:xfrm>
          <a:off x="5708839" y="2538670"/>
          <a:ext cx="1592981" cy="835937"/>
        </a:xfrm>
        <a:prstGeom prst="roundRect">
          <a:avLst>
            <a:gd name="adj" fmla="val 10000"/>
          </a:avLst>
        </a:prstGeom>
        <a:solidFill>
          <a:srgbClr val="2C994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Payment Posting</a:t>
          </a:r>
        </a:p>
      </dsp:txBody>
      <dsp:txXfrm>
        <a:off x="5733323" y="2563154"/>
        <a:ext cx="1544013" cy="786969"/>
      </dsp:txXfrm>
    </dsp:sp>
    <dsp:sp modelId="{A2C02797-9850-4C4D-9281-341B3F9574FF}">
      <dsp:nvSpPr>
        <dsp:cNvPr id="0" name=""/>
        <dsp:cNvSpPr/>
      </dsp:nvSpPr>
      <dsp:spPr>
        <a:xfrm>
          <a:off x="7462560" y="2790111"/>
          <a:ext cx="366467" cy="333055"/>
        </a:xfrm>
        <a:prstGeom prst="rightArrow">
          <a:avLst>
            <a:gd name="adj1" fmla="val 60000"/>
            <a:gd name="adj2" fmla="val 50000"/>
          </a:avLst>
        </a:prstGeom>
        <a:solidFill>
          <a:srgbClr val="2C994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>
        <a:off x="7462560" y="2856722"/>
        <a:ext cx="266551" cy="199833"/>
      </dsp:txXfrm>
    </dsp:sp>
    <dsp:sp modelId="{C84299DD-6F76-4480-A7D3-B3843B9CD89B}">
      <dsp:nvSpPr>
        <dsp:cNvPr id="0" name=""/>
        <dsp:cNvSpPr/>
      </dsp:nvSpPr>
      <dsp:spPr>
        <a:xfrm>
          <a:off x="8011042" y="2538670"/>
          <a:ext cx="1592981" cy="835937"/>
        </a:xfrm>
        <a:prstGeom prst="roundRect">
          <a:avLst>
            <a:gd name="adj" fmla="val 10000"/>
          </a:avLst>
        </a:prstGeom>
        <a:solidFill>
          <a:srgbClr val="2C994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Rejection Processing</a:t>
          </a:r>
        </a:p>
      </dsp:txBody>
      <dsp:txXfrm>
        <a:off x="8035526" y="2563154"/>
        <a:ext cx="1544013" cy="786969"/>
      </dsp:txXfrm>
    </dsp:sp>
    <dsp:sp modelId="{A01D3ED9-5AE2-4F8D-914E-6BB19370E8CE}">
      <dsp:nvSpPr>
        <dsp:cNvPr id="0" name=""/>
        <dsp:cNvSpPr/>
      </dsp:nvSpPr>
      <dsp:spPr>
        <a:xfrm rot="5400000">
          <a:off x="8678594" y="3450130"/>
          <a:ext cx="257879" cy="333055"/>
        </a:xfrm>
        <a:prstGeom prst="rightArrow">
          <a:avLst>
            <a:gd name="adj1" fmla="val 60000"/>
            <a:gd name="adj2" fmla="val 50000"/>
          </a:avLst>
        </a:prstGeom>
        <a:solidFill>
          <a:srgbClr val="2C994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 rot="-5400000">
        <a:off x="8707617" y="3487718"/>
        <a:ext cx="199833" cy="180515"/>
      </dsp:txXfrm>
    </dsp:sp>
    <dsp:sp modelId="{84525C67-9DD4-4AA4-9C98-04857FDC5784}">
      <dsp:nvSpPr>
        <dsp:cNvPr id="0" name=""/>
        <dsp:cNvSpPr/>
      </dsp:nvSpPr>
      <dsp:spPr>
        <a:xfrm>
          <a:off x="8011042" y="3873680"/>
          <a:ext cx="1592981" cy="835937"/>
        </a:xfrm>
        <a:prstGeom prst="roundRect">
          <a:avLst>
            <a:gd name="adj" fmla="val 10000"/>
          </a:avLst>
        </a:prstGeom>
        <a:solidFill>
          <a:srgbClr val="2C994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Denial &amp; Appeal Management</a:t>
          </a:r>
        </a:p>
      </dsp:txBody>
      <dsp:txXfrm>
        <a:off x="8035526" y="3898164"/>
        <a:ext cx="1544013" cy="786969"/>
      </dsp:txXfrm>
    </dsp:sp>
    <dsp:sp modelId="{14C13D3A-2D6B-4B5D-938E-92E4A4414EBC}">
      <dsp:nvSpPr>
        <dsp:cNvPr id="0" name=""/>
        <dsp:cNvSpPr/>
      </dsp:nvSpPr>
      <dsp:spPr>
        <a:xfrm rot="10816054">
          <a:off x="7635552" y="4120257"/>
          <a:ext cx="261010" cy="333055"/>
        </a:xfrm>
        <a:prstGeom prst="rightArrow">
          <a:avLst>
            <a:gd name="adj1" fmla="val 60000"/>
            <a:gd name="adj2" fmla="val 50000"/>
          </a:avLst>
        </a:prstGeom>
        <a:solidFill>
          <a:srgbClr val="2C994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/>
        </a:p>
      </dsp:txBody>
      <dsp:txXfrm rot="10800000">
        <a:off x="7713855" y="4187051"/>
        <a:ext cx="182707" cy="199833"/>
      </dsp:txXfrm>
    </dsp:sp>
    <dsp:sp modelId="{EEFEE342-67E2-4F89-A8CC-A2A6871FA0AC}">
      <dsp:nvSpPr>
        <dsp:cNvPr id="0" name=""/>
        <dsp:cNvSpPr/>
      </dsp:nvSpPr>
      <dsp:spPr>
        <a:xfrm>
          <a:off x="5912935" y="3863882"/>
          <a:ext cx="1592981" cy="835937"/>
        </a:xfrm>
        <a:prstGeom prst="roundRect">
          <a:avLst>
            <a:gd name="adj" fmla="val 10000"/>
          </a:avLst>
        </a:prstGeom>
        <a:solidFill>
          <a:srgbClr val="2C994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Self Pay</a:t>
          </a:r>
        </a:p>
      </dsp:txBody>
      <dsp:txXfrm>
        <a:off x="5937419" y="3888366"/>
        <a:ext cx="1544013" cy="786969"/>
      </dsp:txXfrm>
    </dsp:sp>
    <dsp:sp modelId="{26262D62-2337-4956-80EF-70C793CAEBDD}">
      <dsp:nvSpPr>
        <dsp:cNvPr id="0" name=""/>
        <dsp:cNvSpPr/>
      </dsp:nvSpPr>
      <dsp:spPr>
        <a:xfrm rot="10814032">
          <a:off x="5498759" y="4110969"/>
          <a:ext cx="287902" cy="333055"/>
        </a:xfrm>
        <a:prstGeom prst="rightArrow">
          <a:avLst>
            <a:gd name="adj1" fmla="val 60000"/>
            <a:gd name="adj2" fmla="val 50000"/>
          </a:avLst>
        </a:prstGeom>
        <a:solidFill>
          <a:srgbClr val="2C994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+mn-cs"/>
          </a:endParaRPr>
        </a:p>
      </dsp:txBody>
      <dsp:txXfrm rot="10800000">
        <a:off x="5585130" y="4177756"/>
        <a:ext cx="201531" cy="199833"/>
      </dsp:txXfrm>
    </dsp:sp>
    <dsp:sp modelId="{1FEE2260-A067-414C-8346-8F18C6C71384}">
      <dsp:nvSpPr>
        <dsp:cNvPr id="0" name=""/>
        <dsp:cNvSpPr/>
      </dsp:nvSpPr>
      <dsp:spPr>
        <a:xfrm>
          <a:off x="3762789" y="3855105"/>
          <a:ext cx="1592981" cy="835937"/>
        </a:xfrm>
        <a:prstGeom prst="roundRect">
          <a:avLst>
            <a:gd name="adj" fmla="val 10000"/>
          </a:avLst>
        </a:prstGeom>
        <a:solidFill>
          <a:srgbClr val="2C994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Bad Debt</a:t>
          </a:r>
        </a:p>
      </dsp:txBody>
      <dsp:txXfrm>
        <a:off x="3787273" y="3879589"/>
        <a:ext cx="1544013" cy="786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02436994-3EA6-44AB-A513-CE605890107E}" type="datetimeFigureOut">
              <a:rPr lang="en-US" smtClean="0"/>
              <a:pPr/>
              <a:t>8/18/2024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947F1683-C943-41ED-A577-4E2037DB80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104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581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11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9490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493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0722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12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47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ACF06E-77FB-4758-B207-A5D982351AD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88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7155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565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88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217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6954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9104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143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749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7836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8367D8-1F8A-4E8B-B0BB-B95B226E807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3013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7F1683-C943-41ED-A577-4E2037DB8050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655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EC0C9A-0BF1-4B54-B376-668F96DE83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095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24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549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65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72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798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256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C0C9A-0BF1-4B54-B376-668F96DE83D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32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3215834"/>
            <a:ext cx="6681216" cy="1362441"/>
          </a:xfrm>
        </p:spPr>
        <p:txBody>
          <a:bodyPr/>
          <a:lstStyle>
            <a:lvl1pPr>
              <a:defRPr sz="3600" b="1">
                <a:solidFill>
                  <a:srgbClr val="0F3B5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609600" y="4770299"/>
            <a:ext cx="6681216" cy="819856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6C0FE0-56F8-4D66-B45E-5BA5E82B58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546" y="756396"/>
            <a:ext cx="3486728" cy="11467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B966468-D6F5-41EF-89D4-1E83540325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1450" y="83952"/>
            <a:ext cx="3171430" cy="669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4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osaic_1Line_Blue-01.png">
            <a:extLst>
              <a:ext uri="{FF2B5EF4-FFF2-40B4-BE49-F238E27FC236}">
                <a16:creationId xmlns:a16="http://schemas.microsoft.com/office/drawing/2014/main" id="{5513AAB8-185E-48D0-B90E-93EE122A3A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5495" y="330200"/>
            <a:ext cx="10970748" cy="69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957" y="1371599"/>
            <a:ext cx="10972800" cy="4800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5D4599-B2EF-4074-A7C2-82E17DAA67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59" y="333949"/>
            <a:ext cx="10970748" cy="6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138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957" y="488887"/>
            <a:ext cx="10972800" cy="8276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957" y="1371599"/>
            <a:ext cx="10972800" cy="4800600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758" y="333941"/>
            <a:ext cx="10970748" cy="6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718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3215834"/>
            <a:ext cx="6681216" cy="1362441"/>
          </a:xfrm>
        </p:spPr>
        <p:txBody>
          <a:bodyPr/>
          <a:lstStyle>
            <a:lvl1pPr>
              <a:defRPr sz="3600" b="1">
                <a:solidFill>
                  <a:srgbClr val="0F3B5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609600" y="4770299"/>
            <a:ext cx="6681216" cy="819856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6DC0F27-124D-4E4B-B450-D9D3D2BC5D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3182" y="756420"/>
            <a:ext cx="4016077" cy="9906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32F599-7121-554F-8C1B-8D0056B1CE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70438" y="85241"/>
            <a:ext cx="4228573" cy="669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4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957" y="484633"/>
            <a:ext cx="10972800" cy="601218"/>
          </a:xfrm>
        </p:spPr>
        <p:txBody>
          <a:bodyPr/>
          <a:lstStyle>
            <a:lvl1pPr>
              <a:defRPr sz="2800">
                <a:solidFill>
                  <a:srgbClr val="0F3B5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957" y="1170472"/>
            <a:ext cx="10972800" cy="4525963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58" y="333941"/>
            <a:ext cx="10970748" cy="6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40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957" y="488887"/>
            <a:ext cx="10972800" cy="8276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957" y="1371599"/>
            <a:ext cx="10972800" cy="4800600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58" y="333941"/>
            <a:ext cx="10970748" cy="6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71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663" y="1371599"/>
            <a:ext cx="5181600" cy="4800600"/>
          </a:xfrm>
        </p:spPr>
        <p:txBody>
          <a:bodyPr/>
          <a:lstStyle>
            <a:lvl1pPr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1371599"/>
            <a:ext cx="5181600" cy="4800600"/>
          </a:xfrm>
        </p:spPr>
        <p:txBody>
          <a:bodyPr/>
          <a:lstStyle>
            <a:lvl1pPr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58" y="333941"/>
            <a:ext cx="10970748" cy="6233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230FA8C-D17F-2243-8DE9-DB5E465E2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957" y="488887"/>
            <a:ext cx="10972800" cy="8276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16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1" y="2410177"/>
            <a:ext cx="6741588" cy="1674990"/>
          </a:xfrm>
        </p:spPr>
        <p:txBody>
          <a:bodyPr anchor="t"/>
          <a:lstStyle>
            <a:lvl1pPr algn="l">
              <a:defRPr sz="4800" b="0" cap="none">
                <a:solidFill>
                  <a:srgbClr val="0F3B5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58" y="333941"/>
            <a:ext cx="10970748" cy="6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23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48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9909" y="2411990"/>
            <a:ext cx="4552183" cy="741870"/>
          </a:xfrm>
        </p:spPr>
        <p:txBody>
          <a:bodyPr lIns="0" tIns="0" rIns="0" bIns="0"/>
          <a:lstStyle>
            <a:lvl1pPr>
              <a:defRPr sz="4821" b="1" i="0">
                <a:solidFill>
                  <a:schemeClr val="bg1"/>
                </a:solidFill>
                <a:latin typeface="Egyptian Slate Pro"/>
                <a:cs typeface="Egyptian Slate Pro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853184" y="2111420"/>
            <a:ext cx="4035760" cy="209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64" b="0" i="0">
                <a:solidFill>
                  <a:schemeClr val="bg1"/>
                </a:solidFill>
                <a:latin typeface="Slate Pro"/>
                <a:cs typeface="Slate Pro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32575" y="2111420"/>
            <a:ext cx="4035760" cy="209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64" b="0" i="0">
                <a:solidFill>
                  <a:schemeClr val="bg1"/>
                </a:solidFill>
                <a:latin typeface="Slate Pro"/>
                <a:cs typeface="Slate Pro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761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ac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266369" y="6558543"/>
            <a:ext cx="786677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00" dirty="0">
                <a:solidFill>
                  <a:srgbClr val="838383"/>
                </a:solidFill>
                <a:latin typeface="Times New Roman" panose="02020603050405020304" pitchFamily="18" charset="0"/>
              </a:rPr>
              <a:t>Confidential and proprietary information</a:t>
            </a:r>
            <a:r>
              <a:rPr lang="en-US" sz="700" baseline="0" dirty="0">
                <a:solidFill>
                  <a:srgbClr val="838383"/>
                </a:solidFill>
                <a:latin typeface="Times New Roman" panose="02020603050405020304" pitchFamily="18" charset="0"/>
              </a:rPr>
              <a:t> </a:t>
            </a:r>
            <a:r>
              <a:rPr lang="en-US" sz="700" dirty="0">
                <a:solidFill>
                  <a:srgbClr val="838383"/>
                </a:solidFill>
                <a:latin typeface="Times New Roman" panose="02020603050405020304" pitchFamily="18" charset="0"/>
              </a:rPr>
              <a:t> © 2021 Xtend Healthcare. All rights reserved</a:t>
            </a:r>
            <a:endParaRPr lang="en-US" sz="800" b="0" i="0" dirty="0">
              <a:solidFill>
                <a:srgbClr val="1F4C8A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1826126" y="4052118"/>
            <a:ext cx="342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i="0" dirty="0">
                <a:solidFill>
                  <a:srgbClr val="086B6E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Revolutionize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826125" y="4782110"/>
            <a:ext cx="342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i="0" dirty="0">
                <a:solidFill>
                  <a:srgbClr val="086B6E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Extend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749124" y="5566941"/>
            <a:ext cx="342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i="0" dirty="0">
                <a:solidFill>
                  <a:srgbClr val="086B6E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Improve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5325622" y="4027392"/>
            <a:ext cx="4504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i="0" dirty="0">
                <a:solidFill>
                  <a:schemeClr val="accent3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your</a:t>
            </a:r>
            <a:r>
              <a:rPr lang="en-US" sz="2800" b="0" i="0" baseline="0" dirty="0">
                <a:solidFill>
                  <a:schemeClr val="accent3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 revenue cycle</a:t>
            </a:r>
            <a:endParaRPr lang="en-US" sz="2800" b="0" i="0" dirty="0">
              <a:solidFill>
                <a:schemeClr val="accent3"/>
              </a:solidFill>
              <a:latin typeface="Times New Roman" panose="02020603050405020304" pitchFamily="18" charset="0"/>
              <a:ea typeface="Arial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5325622" y="4745775"/>
            <a:ext cx="5672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i="0" dirty="0">
                <a:solidFill>
                  <a:schemeClr val="accent3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your staff and IT assets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5325622" y="5471109"/>
            <a:ext cx="4504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i="0" dirty="0">
                <a:solidFill>
                  <a:schemeClr val="accent3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your bottom 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F10E1F2-25DC-43DF-B0DD-2252DFFDEB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2452" y="492232"/>
            <a:ext cx="2918238" cy="95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05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Whit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1" y="2410177"/>
            <a:ext cx="6741588" cy="1674990"/>
          </a:xfrm>
        </p:spPr>
        <p:txBody>
          <a:bodyPr anchor="t"/>
          <a:lstStyle>
            <a:lvl1pPr algn="l">
              <a:defRPr sz="4800" b="0" cap="none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Mosaic_1Line_Purple-01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58" y="330201"/>
            <a:ext cx="10970748" cy="69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40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402169"/>
            <a:ext cx="10972800" cy="906531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1"/>
            <a:ext cx="10972800" cy="480028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65500" y="6548398"/>
            <a:ext cx="696619" cy="246221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r"/>
            <a:fld id="{8EF3A903-7F25-E440-BA55-7115C69D9986}" type="slidenum">
              <a:rPr lang="en-US" sz="800" smtClean="0">
                <a:solidFill>
                  <a:srgbClr val="838383"/>
                </a:solidFill>
                <a:latin typeface="Times New Roman" panose="02020603050405020304" pitchFamily="18" charset="0"/>
              </a:rPr>
              <a:t>‹#›</a:t>
            </a:fld>
            <a:endParaRPr lang="en-US" sz="800" dirty="0">
              <a:solidFill>
                <a:srgbClr val="838383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898" y="6581692"/>
            <a:ext cx="3071675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600" dirty="0">
                <a:solidFill>
                  <a:srgbClr val="838383"/>
                </a:solidFill>
                <a:latin typeface="Times New Roman" panose="02020603050405020304" pitchFamily="18" charset="0"/>
              </a:rPr>
              <a:t>Confidential and proprietary information</a:t>
            </a:r>
            <a:r>
              <a:rPr lang="en-US" sz="600" baseline="0" dirty="0">
                <a:solidFill>
                  <a:srgbClr val="838383"/>
                </a:solidFill>
                <a:latin typeface="Times New Roman" panose="02020603050405020304" pitchFamily="18" charset="0"/>
              </a:rPr>
              <a:t> </a:t>
            </a:r>
            <a:r>
              <a:rPr lang="en-US" sz="600" dirty="0">
                <a:solidFill>
                  <a:srgbClr val="838383"/>
                </a:solidFill>
                <a:latin typeface="Times New Roman" panose="02020603050405020304" pitchFamily="18" charset="0"/>
              </a:rPr>
              <a:t> © 2023 Xtend Healthcare, LLC. All rights reserved.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69984" y="6347565"/>
            <a:ext cx="332233" cy="353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09D6C8-0206-4BEF-A588-4CA8DEA68A5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758" y="333941"/>
            <a:ext cx="10970748" cy="6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6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0" r:id="rId2"/>
    <p:sldLayoutId id="2147483650" r:id="rId3"/>
    <p:sldLayoutId id="2147483674" r:id="rId4"/>
    <p:sldLayoutId id="2147483686" r:id="rId5"/>
    <p:sldLayoutId id="2147483655" r:id="rId6"/>
    <p:sldLayoutId id="2147483688" r:id="rId7"/>
    <p:sldLayoutId id="2147483689" r:id="rId8"/>
    <p:sldLayoutId id="2147483691" r:id="rId9"/>
    <p:sldLayoutId id="2147483692" r:id="rId10"/>
    <p:sldLayoutId id="214748369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0F3B57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169863" indent="-169863" algn="l" defTabSz="457200" rtl="0" eaLnBrk="1" latinLnBrk="0" hangingPunct="1">
        <a:spcBef>
          <a:spcPts val="0"/>
        </a:spcBef>
        <a:spcAft>
          <a:spcPts val="0"/>
        </a:spcAft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346075" indent="-176213" algn="l" defTabSz="457200" rtl="0" eaLnBrk="1" latinLnBrk="0" hangingPunct="1">
        <a:spcBef>
          <a:spcPts val="0"/>
        </a:spcBef>
        <a:spcAft>
          <a:spcPts val="0"/>
        </a:spcAft>
        <a:buFont typeface="Lucida Grande"/>
        <a:buChar char="-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514350" indent="-168275" algn="l" defTabSz="457200" rtl="0" eaLnBrk="1" latinLnBrk="0" hangingPunct="1">
        <a:spcBef>
          <a:spcPts val="0"/>
        </a:spcBef>
        <a:spcAft>
          <a:spcPts val="0"/>
        </a:spcAft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684213" indent="-169863" algn="l" defTabSz="457200" rtl="0" eaLnBrk="1" latinLnBrk="0" hangingPunct="1">
        <a:spcBef>
          <a:spcPts val="0"/>
        </a:spcBef>
        <a:spcAft>
          <a:spcPts val="0"/>
        </a:spcAft>
        <a:buFont typeface="Lucida Grande"/>
        <a:buChar char="-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860425" indent="-176213" algn="l" defTabSz="457200" rtl="0" eaLnBrk="1" latinLnBrk="0" hangingPunct="1">
        <a:spcBef>
          <a:spcPts val="0"/>
        </a:spcBef>
        <a:spcAft>
          <a:spcPts val="0"/>
        </a:spcAft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402169"/>
            <a:ext cx="10972800" cy="906531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1"/>
            <a:ext cx="10972800" cy="480028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65500" y="6548398"/>
            <a:ext cx="696619" cy="246221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r"/>
            <a:fld id="{8EF3A903-7F25-E440-BA55-7115C69D9986}" type="slidenum">
              <a:rPr lang="en-US" sz="800" smtClean="0">
                <a:solidFill>
                  <a:srgbClr val="838383"/>
                </a:solidFill>
                <a:latin typeface="Times New Roman" panose="02020603050405020304" pitchFamily="18" charset="0"/>
              </a:rPr>
              <a:t>‹#›</a:t>
            </a:fld>
            <a:endParaRPr lang="en-US" sz="800" dirty="0">
              <a:solidFill>
                <a:srgbClr val="838383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898" y="6581692"/>
            <a:ext cx="288893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600" dirty="0">
                <a:solidFill>
                  <a:srgbClr val="838383"/>
                </a:solidFill>
                <a:latin typeface="Times New Roman" panose="02020603050405020304" pitchFamily="18" charset="0"/>
              </a:rPr>
              <a:t>Confidential and proprietary information</a:t>
            </a:r>
            <a:r>
              <a:rPr lang="en-US" sz="600" baseline="0" dirty="0">
                <a:solidFill>
                  <a:srgbClr val="838383"/>
                </a:solidFill>
                <a:latin typeface="Times New Roman" panose="02020603050405020304" pitchFamily="18" charset="0"/>
              </a:rPr>
              <a:t> </a:t>
            </a:r>
            <a:r>
              <a:rPr lang="en-US" sz="600" dirty="0">
                <a:solidFill>
                  <a:srgbClr val="838383"/>
                </a:solidFill>
                <a:latin typeface="Times New Roman" panose="02020603050405020304" pitchFamily="18" charset="0"/>
              </a:rPr>
              <a:t> © 2021 </a:t>
            </a:r>
            <a:r>
              <a:rPr lang="en-US" sz="600" dirty="0" err="1">
                <a:solidFill>
                  <a:srgbClr val="838383"/>
                </a:solidFill>
                <a:latin typeface="Times New Roman" panose="02020603050405020304" pitchFamily="18" charset="0"/>
              </a:rPr>
              <a:t>Xtend</a:t>
            </a:r>
            <a:r>
              <a:rPr lang="en-US" sz="600" dirty="0">
                <a:solidFill>
                  <a:srgbClr val="838383"/>
                </a:solidFill>
                <a:latin typeface="Times New Roman" panose="02020603050405020304" pitchFamily="18" charset="0"/>
              </a:rPr>
              <a:t> Healthcare. All rights reserved.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9984" y="6347565"/>
            <a:ext cx="332233" cy="35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6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0F3B57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169863" indent="-169863" algn="l" defTabSz="457200" rtl="0" eaLnBrk="1" latinLnBrk="0" hangingPunct="1">
        <a:spcBef>
          <a:spcPts val="0"/>
        </a:spcBef>
        <a:spcAft>
          <a:spcPts val="0"/>
        </a:spcAft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346075" indent="-176213" algn="l" defTabSz="457200" rtl="0" eaLnBrk="1" latinLnBrk="0" hangingPunct="1">
        <a:spcBef>
          <a:spcPts val="0"/>
        </a:spcBef>
        <a:spcAft>
          <a:spcPts val="0"/>
        </a:spcAft>
        <a:buFont typeface="Lucida Grande"/>
        <a:buChar char="-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514350" indent="-168275" algn="l" defTabSz="457200" rtl="0" eaLnBrk="1" latinLnBrk="0" hangingPunct="1">
        <a:spcBef>
          <a:spcPts val="0"/>
        </a:spcBef>
        <a:spcAft>
          <a:spcPts val="0"/>
        </a:spcAft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684213" indent="-169863" algn="l" defTabSz="457200" rtl="0" eaLnBrk="1" latinLnBrk="0" hangingPunct="1">
        <a:spcBef>
          <a:spcPts val="0"/>
        </a:spcBef>
        <a:spcAft>
          <a:spcPts val="0"/>
        </a:spcAft>
        <a:buFont typeface="Lucida Grande"/>
        <a:buChar char="-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860425" indent="-176213" algn="l" defTabSz="457200" rtl="0" eaLnBrk="1" latinLnBrk="0" hangingPunct="1">
        <a:spcBef>
          <a:spcPts val="0"/>
        </a:spcBef>
        <a:spcAft>
          <a:spcPts val="0"/>
        </a:spcAft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corley@xtendhealthcare.ne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iles.hawaii.gov/dcca/ins/har/har_12-c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KGeorge@xtendhealthcare.net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F53CDE2-C78E-4379-9A6A-8AC6489C3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3038" y="2980975"/>
            <a:ext cx="7992393" cy="3243555"/>
          </a:xfrm>
        </p:spPr>
        <p:txBody>
          <a:bodyPr/>
          <a:lstStyle/>
          <a:p>
            <a:r>
              <a:rPr lang="en-US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	Medicare Advantage Plans</a:t>
            </a:r>
            <a:br>
              <a:rPr lang="en-US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Coverage and Payment for Hawaii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Linda Corley</a:t>
            </a:r>
            <a:br>
              <a:rPr lang="en-US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Chief Compliance Officer </a:t>
            </a:r>
            <a:br>
              <a:rPr lang="en-US" sz="24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706 577-2256</a:t>
            </a:r>
            <a:br>
              <a:rPr lang="en-US" sz="24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lcorley@xtendhealthcare.net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08596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44340" y="1085851"/>
            <a:ext cx="1056372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–  Traditional Medigap Coverage</a:t>
            </a:r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EBA777-3E0D-79E2-556F-EF6F603ED5A9}"/>
              </a:ext>
            </a:extLst>
          </p:cNvPr>
          <p:cNvSpPr txBox="1"/>
          <p:nvPr/>
        </p:nvSpPr>
        <p:spPr>
          <a:xfrm>
            <a:off x="544340" y="1769168"/>
            <a:ext cx="1043049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Medigap plans are used to supplement Original Medicare,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covering some or all of the out-of-pocket costs (for coinsurance and deductibles)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patients would otherwise incur if they only had Original Medicare on its own.  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Medigap plans require an additional monthly premium.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12 Medigap policies available in Hawaii for 2024, including two high-deductible plans.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Medigap plans are standardized under federal rules,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states can add their own regulations. 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Hawaii’s Medigap regulations are available here: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https://files.hawaii.gov/dcca/ins/har/har_12-c.pdf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203138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44339" y="1085851"/>
            <a:ext cx="10497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– Medigap</a:t>
            </a:r>
            <a:endParaRPr lang="en-US" sz="24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EBA777-3E0D-79E2-556F-EF6F603ED5A9}"/>
              </a:ext>
            </a:extLst>
          </p:cNvPr>
          <p:cNvSpPr txBox="1"/>
          <p:nvPr/>
        </p:nvSpPr>
        <p:spPr>
          <a:xfrm>
            <a:off x="577647" y="1656576"/>
            <a:ext cx="1043049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Hawaii also requires (see §16-12-6.2) that all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Medigap insurers to offer all plans on a guaranteed-issue basis (without adjusting premiums based on medical underwriting) to any enrollee during the six-month window that begins when the individual is enrolled in Medicare Part B. </a:t>
            </a:r>
          </a:p>
          <a:p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applies regardless of age in Hawaii. </a:t>
            </a:r>
          </a:p>
          <a:p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law grants a six-month guaranteed-issue open enrollment window, but only when people are enrolled in Part B, and also age 65. 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Hawaii’s law extends the same protections to people who are under 65 and eligible for Medicare as a result of a disability. 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noted above, Medicare in Hawaii has the nation’s lowest percentage of beneficiaries who are eligible due to a disability.</a:t>
            </a:r>
          </a:p>
        </p:txBody>
      </p:sp>
    </p:spTree>
    <p:extLst>
      <p:ext uri="{BB962C8B-B14F-4D97-AF65-F5344CB8AC3E}">
        <p14:creationId xmlns:p14="http://schemas.microsoft.com/office/powerpoint/2010/main" val="1955214362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44339" y="1085851"/>
            <a:ext cx="10497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– Medigap</a:t>
            </a:r>
            <a:endParaRPr lang="en-US" sz="24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EBA777-3E0D-79E2-556F-EF6F603ED5A9}"/>
              </a:ext>
            </a:extLst>
          </p:cNvPr>
          <p:cNvSpPr txBox="1"/>
          <p:nvPr/>
        </p:nvSpPr>
        <p:spPr>
          <a:xfrm>
            <a:off x="544339" y="1687069"/>
            <a:ext cx="9756432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federal rules, Medicare beneficiaries can apply for a Medigap plan at any time, but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underwriting can be used if the person’s initial six-month enrollment window has ended. </a:t>
            </a:r>
          </a:p>
          <a:p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Patient’s current chronic illness and/or other medical conditions may increase Medigap policy premiums.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Hawaii ensures that people get that six-month window even if they’re under 65. </a:t>
            </a:r>
          </a:p>
        </p:txBody>
      </p:sp>
    </p:spTree>
    <p:extLst>
      <p:ext uri="{BB962C8B-B14F-4D97-AF65-F5344CB8AC3E}">
        <p14:creationId xmlns:p14="http://schemas.microsoft.com/office/powerpoint/2010/main" val="509467705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33839" y="1085851"/>
            <a:ext cx="1038387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– Part D</a:t>
            </a:r>
            <a:endParaRPr lang="en-US" sz="24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Outpatient prescription drugs are not covered by Original Medicare.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However, Medicare beneficiaries can get coverage for prescription drugs via: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Medicare Advantage plan that includes integrated Medicare Part D prescription drug coverage, </a:t>
            </a:r>
          </a:p>
          <a:p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employer-sponsored plan (offered by a current or former employer), or </a:t>
            </a:r>
          </a:p>
          <a:p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stand-alone Medicare Part D prescription drug plan (a Medicare PDP).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 are 20 Medicare Part D standalone prescription drug plans in Hawaii. 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2023 coverage, insurers are offering, with premiums starting at $5.80.</a:t>
            </a:r>
            <a:endParaRPr lang="en-US" sz="24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53476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33839" y="1089869"/>
            <a:ext cx="10361843" cy="3980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– Part D</a:t>
            </a:r>
            <a:endParaRPr lang="en-US" sz="24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 are 186,354 total beneficiaries with Hawaii Medicare Part D. 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this number,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72,067 are standalone Part D beneficiaries, while 121,692 plan holders have enrolled through a drug plan from Medicare Advantage.</a:t>
            </a:r>
          </a:p>
          <a:p>
            <a:pPr algn="l"/>
            <a:endParaRPr lang="en-US" sz="1000" baseline="30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– the majority of Medicare Part D prescription drug coverage in Hawaii is provided via Medicare Advantage plans as opposed to stand-alone Medicare Part D prescription drug plans.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tand-alone Medicare Part D prescription drug plans are usually used to supplement Original Medicare, since it never includes prescription coverage.</a:t>
            </a:r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050684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22822" y="1085851"/>
            <a:ext cx="1046099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</a:t>
            </a:r>
            <a:endParaRPr lang="en-US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Why are hospitals and physicians struggling with MA underpayments?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Disadvantages of Medicare Advantage plans for patients and providers: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Restrictive networks. ...  Often limited to one physician group / hospital.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 out-of-pocket patient costs. ...  Difficult to collect higher self-pay patient balances.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 authorization requirements. ...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Plans change each year. ... or even during the year!  (life changing event)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Plans may require previous lower-level test before higher cost care will be reimbursed. …  X-ray findings must reflect a problem before MRI is covered.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Inpatient criteria require “more acute” medical condition(s) for payment. … more services downgraded to Observation.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373014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73641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</a:t>
            </a:r>
            <a:endParaRPr lang="en-US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far 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2024,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Advantage (MA) plans have had the second-highest initial claim denial rate of private payers, at 15.7%.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is behind Medicaid, which had a denial rate of 16.7%.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more than half of denied claims (54.3%) are eventually overturned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usually only happens after providers go through multiple rounds of appeals.</a:t>
            </a:r>
          </a:p>
          <a:p>
            <a:pPr algn="l"/>
            <a:endParaRPr lang="en-US" sz="10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average, it costs providers $47.77 per claim / appeal to fight a denial. 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2022,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 insurers also denied 7.4% of prior authorization requests, or 3.4 million requests.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 authorization is often required for more expensive services, such as inpatient hospital stays, skilled nursing facility stays, and outpatient psychiatric services. 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961122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980" y="395011"/>
            <a:ext cx="8229600" cy="494961"/>
          </a:xfrm>
        </p:spPr>
        <p:txBody>
          <a:bodyPr/>
          <a:lstStyle/>
          <a:p>
            <a:r>
              <a:rPr lang="en-US" sz="3200" b="1" dirty="0">
                <a:solidFill>
                  <a:schemeClr val="accent6"/>
                </a:solidFill>
              </a:rPr>
              <a:t>Revenue Cycle Components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6955129-1DC7-4CEA-818A-8F254FC49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039833"/>
              </p:ext>
            </p:extLst>
          </p:nvPr>
        </p:nvGraphicFramePr>
        <p:xfrm>
          <a:off x="740228" y="1148006"/>
          <a:ext cx="10711543" cy="5478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D16E33D7-81F2-42B9-B243-4B1AC9AA9F33}"/>
              </a:ext>
            </a:extLst>
          </p:cNvPr>
          <p:cNvSpPr txBox="1"/>
          <p:nvPr/>
        </p:nvSpPr>
        <p:spPr>
          <a:xfrm>
            <a:off x="1375442" y="4787313"/>
            <a:ext cx="2285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</a:rPr>
              <a:t>Patient Access</a:t>
            </a:r>
          </a:p>
        </p:txBody>
      </p:sp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CBC786EA-7DBD-44A8-B3B4-979DBA1472AE}"/>
              </a:ext>
            </a:extLst>
          </p:cNvPr>
          <p:cNvSpPr/>
          <p:nvPr/>
        </p:nvSpPr>
        <p:spPr>
          <a:xfrm>
            <a:off x="783772" y="4802231"/>
            <a:ext cx="591670" cy="283272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0DC928-3C46-4C51-BC70-9C7BCC405848}"/>
              </a:ext>
            </a:extLst>
          </p:cNvPr>
          <p:cNvSpPr txBox="1"/>
          <p:nvPr/>
        </p:nvSpPr>
        <p:spPr>
          <a:xfrm>
            <a:off x="1375442" y="5185867"/>
            <a:ext cx="27359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</a:rPr>
              <a:t>Medical Management</a:t>
            </a: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B8AAA8A9-460C-4483-A2E5-887026DB9178}"/>
              </a:ext>
            </a:extLst>
          </p:cNvPr>
          <p:cNvSpPr/>
          <p:nvPr/>
        </p:nvSpPr>
        <p:spPr>
          <a:xfrm>
            <a:off x="783772" y="5223080"/>
            <a:ext cx="591670" cy="283271"/>
          </a:xfrm>
          <a:prstGeom prst="flowChartAlternateProcess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33" name="Flowchart: Alternate Process 32">
            <a:extLst>
              <a:ext uri="{FF2B5EF4-FFF2-40B4-BE49-F238E27FC236}">
                <a16:creationId xmlns:a16="http://schemas.microsoft.com/office/drawing/2014/main" id="{8A36427A-A94E-4B8B-8C34-259A8044A89E}"/>
              </a:ext>
            </a:extLst>
          </p:cNvPr>
          <p:cNvSpPr/>
          <p:nvPr/>
        </p:nvSpPr>
        <p:spPr>
          <a:xfrm>
            <a:off x="783772" y="6041817"/>
            <a:ext cx="591670" cy="283271"/>
          </a:xfrm>
          <a:prstGeom prst="flowChartAlternateProcess">
            <a:avLst/>
          </a:prstGeom>
          <a:solidFill>
            <a:srgbClr val="2C994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39412B5-D62D-41E7-B050-6C9DD0CD0063}"/>
              </a:ext>
            </a:extLst>
          </p:cNvPr>
          <p:cNvSpPr txBox="1"/>
          <p:nvPr/>
        </p:nvSpPr>
        <p:spPr>
          <a:xfrm>
            <a:off x="1375442" y="6026319"/>
            <a:ext cx="3064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</a:rPr>
              <a:t>Receivables Management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F6F0F219-809F-4195-90D0-FE55F3460432}"/>
              </a:ext>
            </a:extLst>
          </p:cNvPr>
          <p:cNvSpPr/>
          <p:nvPr/>
        </p:nvSpPr>
        <p:spPr>
          <a:xfrm>
            <a:off x="783772" y="5643500"/>
            <a:ext cx="591670" cy="283271"/>
          </a:xfrm>
          <a:prstGeom prst="flowChartAlternateProcess">
            <a:avLst/>
          </a:prstGeo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018686-E4BC-405F-AFE8-71E35CB1FD4A}"/>
              </a:ext>
            </a:extLst>
          </p:cNvPr>
          <p:cNvSpPr txBox="1"/>
          <p:nvPr/>
        </p:nvSpPr>
        <p:spPr>
          <a:xfrm>
            <a:off x="1375442" y="5618994"/>
            <a:ext cx="3064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</a:rPr>
              <a:t>Mid Revenue Cycle</a:t>
            </a:r>
          </a:p>
        </p:txBody>
      </p:sp>
    </p:spTree>
    <p:extLst>
      <p:ext uri="{BB962C8B-B14F-4D97-AF65-F5344CB8AC3E}">
        <p14:creationId xmlns:p14="http://schemas.microsoft.com/office/powerpoint/2010/main" val="109794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A419891-E53A-4735-90AA-A0BE1CCECA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355806F-005E-4BFB-9F9D-4AA8C17A1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C209C8-8B30-4FF1-A069-8771F33B7F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4AD9448-44D4-45B6-8883-784B40FA6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BE3156B-DB08-4CEE-A095-86D996B18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99073D-192E-40BD-8090-3D376804E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EC4AF31-852F-4C6E-A3D7-B96E77B05A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356A21-1801-4328-BE24-E3F09F665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1EA5799-7374-4732-8F6C-D27C445102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63CBD66-ECE8-4F1F-B55E-008CCD27D0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1A210B-B904-4E91-8159-88917A8F4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310D3C3-9492-4DCA-A818-2CF46E9A75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13B1BBD-5F1E-4825-A304-13F35621E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BEC535E-E20A-47F4-A0EE-E5A2EDB252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EB304A-42AE-4617-A64B-373D74978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82ACFF0-D6BF-488F-849D-2270D03D9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3878401-7BAE-406D-AABE-43BC54AE34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6E679B0-7F85-40B2-A237-789723E73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F444C85-B3A4-4C95-8D88-9BCFFB70AC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A83F57A-953C-4985-AC56-4DAF51D679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4767317-1F11-47DD-99D0-77ECF259E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2C02797-9850-4C4D-9281-341B3F957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84299DD-6F76-4480-A7D3-B3843B9CD8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1D3ED9-5AE2-4F8D-914E-6BB19370E8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525C67-9DD4-4AA4-9C98-04857FDC5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C13D3A-2D6B-4B5D-938E-92E4A4414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FEE342-67E2-4F89-A8CC-A2A6871FA0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262D62-2337-4956-80EF-70C793CAEB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FEE2260-A067-414C-8346-8F18C6C713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  <p:bldP spid="28" grpId="0"/>
      <p:bldP spid="30" grpId="0" animBg="1"/>
      <p:bldP spid="31" grpId="0"/>
      <p:bldP spid="32" grpId="0" animBg="1"/>
      <p:bldP spid="33" grpId="0" animBg="1"/>
      <p:bldP spid="34" grpId="0"/>
      <p:bldP spid="10" grpId="0" animBg="1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22822" y="1085851"/>
            <a:ext cx="1105822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Patient Access</a:t>
            </a:r>
          </a:p>
          <a:p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Scheduling and Registration –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Know your patient population at each access point!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 each patient’s current “specific” plan! 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Copy current insurance coverage card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or review Plan web-site.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Plan “in network”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services being ordered?  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not, patient is Self-pay!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ordered test, service, procedure –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diagnosis – is “covered” by the specific plan.</a:t>
            </a:r>
          </a:p>
          <a:p>
            <a:endParaRPr lang="en-US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Utilize an MA insurance coverage plan matrix to identify “pre-authorization”   or “authorization” requirements by ordered service.</a:t>
            </a:r>
          </a:p>
          <a:p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it time to include a clinical team member in reviewing ordered OP services to ensure medical necessity and/or authorization requirement is met?</a:t>
            </a:r>
            <a:endParaRPr lang="en-US" sz="10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this a “payable” service according to the specific payor / policy ?</a:t>
            </a:r>
            <a:endParaRPr lang="en-US" sz="1000" i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77280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670315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Patient Access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Question:  Scheduling and Registration –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 the patient’s “specific” plan 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Today is Sept.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The patient was just in the ER on Aug. 28</a:t>
            </a:r>
            <a:r>
              <a:rPr 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was covered by a traditional Medicare policy. 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 it okay to assume the Medicare patient still has the same policy and coverage?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Advantage or Part D Insurance plan providers send an Annual Notice of Change (ANOC) in September that informs people of any changes to their plan, such as premiums, copays, drug formularies, or pharmacy networks. 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open enrollment for 2025 runs from Oct. 15 to Dec. 7 — a time for people with Medicare to change or join plans.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Patients can call 1-800-MEDICARE (1-800-633-4227) for questions or help making enrollment changes. </a:t>
            </a:r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122729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610957" y="1168840"/>
            <a:ext cx="10483029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Hawaii Enrollment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2023, approximately 298,000 residents 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enrolled in Medicare in Hawaii.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2023, more than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53% of Hawaii Medicare beneficiaries opted for coverage from Medicare Advantage plans.</a:t>
            </a:r>
          </a:p>
          <a:p>
            <a:endParaRPr lang="en-US" sz="10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of August 14, 2024,</a:t>
            </a:r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137,938 people in Hawaii are enrolled in Medicare Advantage, which is 55.59% of the state's Medicare-eligible population. </a:t>
            </a:r>
          </a:p>
          <a:p>
            <a:endParaRPr lang="en-US" sz="1050" b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an increase from 131,138 the previous year.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– cannot place a number on the number of visitors who may require healthcare while in Hawaii – whose </a:t>
            </a:r>
            <a:r>
              <a:rPr lang="en-US" sz="2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coverage will not pay for services.</a:t>
            </a:r>
          </a:p>
          <a:p>
            <a:endParaRPr lang="en-US" sz="1000" i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Remember the </a:t>
            </a:r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Surprises Act!</a:t>
            </a:r>
          </a:p>
          <a:p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6013448"/>
      </p:ext>
    </p:extLst>
  </p:cSld>
  <p:clrMapOvr>
    <a:masterClrMapping/>
  </p:clrMapOvr>
  <p:transition spd="slow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73641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Utilization Review (UR); Case Management (CM); Discharge Planning (DP); 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Clinical Documentation Improvement (CDI)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past ten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-to-fifteen years,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has been the biggest change in obtaining hospital and physician (provider) reimbursement? 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you simply check the patient’s insurance card that reflects a Jan. 1, 2024, policy number – and expect payment?</a:t>
            </a:r>
          </a:p>
          <a:p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about “back-end” claim clean-up for payment vs.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“up-front”  necessity to meet payor coverage and service criteria for 	payment?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Most frequent MA denial of payment –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Patient ineligible on date of service.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Patient Access and the clinical team for Medical Review do not have a workflow that validates coverage, medical necessity and authorization obtained –                 									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 payment!</a:t>
            </a:r>
            <a:endParaRPr lang="en-US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011198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73641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Utilization Review (UR); Case Management (CM); Discharge Planning (DP); 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Clinical Documentation Improvement (CDI)</a:t>
            </a:r>
          </a:p>
          <a:p>
            <a:pPr algn="l"/>
            <a:endParaRPr lang="en-US" sz="10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Other “stumbling blocks” for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medical management of patient: 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Initial Observation vs. Inpatient criteria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and </a:t>
            </a:r>
            <a:r>
              <a:rPr lang="en-US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remaining in OBS &gt; 48 hrs.</a:t>
            </a:r>
          </a:p>
          <a:p>
            <a:endParaRPr lang="en-US" sz="10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number of approved IP days not requested when patient exceeds initial payor approved length of stay.</a:t>
            </a:r>
            <a:endParaRPr lang="en-US" sz="24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 of surgical procedure in the OR.  New auth required!</a:t>
            </a:r>
          </a:p>
          <a:p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Recurring drug admin and/or rehab (PT, OT and Speech).</a:t>
            </a:r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Physician documentation of changing diagnosis based on test findings not completed in patient’s med record prior to new service ordered and performed. </a:t>
            </a:r>
            <a:endParaRPr lang="en-US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021241"/>
      </p:ext>
    </p:extLst>
  </p:cSld>
  <p:clrMapOvr>
    <a:masterClrMapping/>
  </p:clrMapOvr>
  <p:transition spd="slow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73641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Billing, Follow-up and AR Payor Collections</a:t>
            </a:r>
            <a:endParaRPr lang="en-US" sz="24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Billing (clean claim submission) really is rocket science by MA Plan (contract)!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Claim edits are different for each and every Plan.  Are 3 United Plans all the same?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Patient Accounting System (PAS) and/or Clearing House edits are not up-to-date – and one set is used for all payors.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Inadequate workflow established for technical denials . . . and specifically for required time frame for clinical denials and appeals to be resolved.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Sometimes mistake – Not having a payor contact established and/or not holding regular meetings with your contact to discuss denial trends.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Allowing account to go “timely” without resolving non-payment reason(s).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Traditional Medicare = 12 months; but MA Plan may be less!</a:t>
            </a:r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448447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00111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73641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Self-pay Collections</a:t>
            </a:r>
            <a:endParaRPr lang="en-US" sz="24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past ten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-to-fifteen years,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has been the biggest change in obtaining hospital and physician (provider) reimbursement? 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about “back-end” claim clean-up for payment vs.</a:t>
            </a:r>
          </a:p>
          <a:p>
            <a:pPr lvl="2"/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“up-front” necessity to meet payor coverage and service criteria for 	payment?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Patient Access and/or the clinical team for Medical Review MUST identify an MA Plan “non-covered” service PRIOR to it being provided to patient!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necessity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Authorization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Recurring 6 week PT, but only 3 weeks approved as covered.</a:t>
            </a:r>
          </a:p>
          <a:p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Must have patient signed waiver accepting financial responsibility.</a:t>
            </a:r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221887"/>
      </p:ext>
    </p:extLst>
  </p:cSld>
  <p:clrMapOvr>
    <a:masterClrMapping/>
  </p:clrMapOvr>
  <p:transition spd="slow">
    <p:cov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972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have we learned?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 “integrity” now has an even more important role in ensuring payment!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“area” must have a documented workflow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(policies and procedures)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simple steps that identifies the job role responsible for resolution of each of these “stumbling blocks” to optimum MA Plan payment: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step-by-step P&amp;P Document for each Rev Cycle Department: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“what” specific tasks are necessary to be performed?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“when” during patient interaction to be performed?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“who” responsible . . . and back-up for initial team member?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“within” what time frame?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“who” will verify account ready to “move” to next step for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processing?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“who will verify problem resolved for claim to be submitted”?</a:t>
            </a:r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792096"/>
      </p:ext>
    </p:extLst>
  </p:cSld>
  <p:clrMapOvr>
    <a:masterClrMapping/>
  </p:clrMapOvr>
  <p:transition spd="slow">
    <p:cov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8532"/>
            <a:ext cx="10972800" cy="601218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Plans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00789" y="935386"/>
            <a:ext cx="109728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Revenue Cycle Requirements for Medicare Adv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antage Plans: 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have we learned?</a:t>
            </a:r>
          </a:p>
          <a:p>
            <a:pPr algn="l"/>
            <a:endParaRPr lang="en-US" sz="1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 “integrity” now has an even more important role in ensuring payment!</a:t>
            </a:r>
          </a:p>
          <a:p>
            <a:pPr algn="l"/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Continued analysis of completed MA patient services – Optimum paid claims?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 on a weekly basis at least 5 paid claims for each MA Plan accepted.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accuracy achieved each “step” along the Rev Cycle?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“stumbling blocks” for each Department.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Verify appropriate instructions in P&amp;P steps.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cash received “optimized” for hospital and physician?  Even patient?</a:t>
            </a:r>
          </a:p>
          <a:p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with payor contracting to strengthen MA Plan payment requirements!</a:t>
            </a:r>
          </a:p>
          <a:p>
            <a:endParaRPr 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Train, train, train . . .	Weekly discussion of audit findings.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Any changes in MA Plan contract terms upon renewal?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Focus on new hire understanding and performance</a:t>
            </a:r>
          </a:p>
          <a:p>
            <a:pPr lvl="2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“Joint” Rev Cycle meetings to develop partnership!</a:t>
            </a:r>
          </a:p>
        </p:txBody>
      </p:sp>
    </p:spTree>
    <p:extLst>
      <p:ext uri="{BB962C8B-B14F-4D97-AF65-F5344CB8AC3E}">
        <p14:creationId xmlns:p14="http://schemas.microsoft.com/office/powerpoint/2010/main" val="241608438"/>
      </p:ext>
    </p:extLst>
  </p:cSld>
  <p:clrMapOvr>
    <a:masterClrMapping/>
  </p:clrMapOvr>
  <p:transition spd="slow">
    <p:cov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2815" y="1231219"/>
            <a:ext cx="51522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</a:rPr>
              <a:t>Linda Corley</a:t>
            </a:r>
          </a:p>
          <a:p>
            <a:r>
              <a:rPr lang="en-US" sz="2800" dirty="0">
                <a:latin typeface="Times New Roman" panose="02020603050405020304" pitchFamily="18" charset="0"/>
              </a:rPr>
              <a:t>Chief Compliance Officer</a:t>
            </a:r>
          </a:p>
          <a:p>
            <a:r>
              <a:rPr lang="en-US" sz="2800" dirty="0">
                <a:latin typeface="Times New Roman" panose="02020603050405020304" pitchFamily="18" charset="0"/>
              </a:rPr>
              <a:t>(706) 577-2256</a:t>
            </a:r>
            <a:br>
              <a:rPr lang="en-US" sz="2800" dirty="0">
                <a:latin typeface="Times New Roman" panose="02020603050405020304" pitchFamily="18" charset="0"/>
              </a:rPr>
            </a:b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LCorley</a:t>
            </a:r>
            <a:r>
              <a:rPr lang="en-US" sz="2800" u="sng" dirty="0">
                <a:solidFill>
                  <a:srgbClr val="0070C0"/>
                </a:solidFill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@xtendhealthcare.net</a:t>
            </a:r>
            <a:endParaRPr lang="en-US" sz="2800" u="sng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 txBox="1">
            <a:spLocks/>
          </p:cNvSpPr>
          <p:nvPr/>
        </p:nvSpPr>
        <p:spPr>
          <a:xfrm>
            <a:off x="609600" y="718136"/>
            <a:ext cx="10972800" cy="60121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F3B57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2"/>
                </a:solidFill>
                <a:cs typeface="Times New Roman" panose="02020603050405020304" pitchFamily="18" charset="0"/>
              </a:rPr>
              <a:t>Update:  Medicare Advantage Plans for Hawaii</a:t>
            </a:r>
          </a:p>
        </p:txBody>
      </p:sp>
    </p:spTree>
    <p:extLst>
      <p:ext uri="{BB962C8B-B14F-4D97-AF65-F5344CB8AC3E}">
        <p14:creationId xmlns:p14="http://schemas.microsoft.com/office/powerpoint/2010/main" val="216753569"/>
      </p:ext>
    </p:extLst>
  </p:cSld>
  <p:clrMapOvr>
    <a:masterClrMapping/>
  </p:clrMapOvr>
  <p:transition spd="slow"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C20C-4998-42F5-8748-26ACEE897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680" y="487793"/>
            <a:ext cx="10308019" cy="679898"/>
          </a:xfrm>
        </p:spPr>
        <p:txBody>
          <a:bodyPr/>
          <a:lstStyle/>
          <a:p>
            <a:r>
              <a:rPr lang="en-US" dirty="0">
                <a:solidFill>
                  <a:srgbClr val="0F3B57"/>
                </a:solidFill>
              </a:rPr>
              <a:t>Our Mid Revenue Cycle Presence </a:t>
            </a:r>
            <a:r>
              <a:rPr lang="en-US" sz="1600" dirty="0">
                <a:solidFill>
                  <a:srgbClr val="0F3B57"/>
                </a:solidFill>
              </a:rPr>
              <a:t>(June 5, 2023)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E7DBE3-376E-4F46-90A8-A9A62A0BB8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141" y="918572"/>
            <a:ext cx="10467033" cy="563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276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7BAB5B2-32D6-488F-BC45-6B7CC1A29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6"/>
                </a:solidFill>
              </a:rPr>
              <a:t>Our Solutions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CDBA1B-A024-4800-9A7A-EADE32732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4753" y="1041094"/>
            <a:ext cx="8484178" cy="477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317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11128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610957" y="1168840"/>
            <a:ext cx="1067031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Hawaii Enrollment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Hawaii has five counties, and the availability of Medicare Advantage plans varies by county.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Honolulu County for 2023, Medicare beneficiaries could select from among 20 different Medicare Advantage plans.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in Kauai County, there are 13 Medicare Advantage plans offered.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total number of Medicare Advantage plans available statewide in Hawaii is increasing slightly for 2024, growing from 38 to 40. 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– MA Plan availability varies considerably from one area to another, and that will continue to be the case.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39039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11128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520108" y="1003586"/>
            <a:ext cx="1067031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Hawaii Enrollment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Number of unique plans								  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Average monthly premium							$	 29.00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Average (in-network) out-of-pocket maximum	$7,911.11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Average Medicare Star Rating*						   3.22 Stars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 the number of unique plans in any county can change slightly every year, the table above presents a good idea of what you can expect to see in 2025.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average monthly premium for Medicare Advantage plans in Hawaii is $29.00 per month in 2024, though there may be plans available that feature different premiums.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Advantage plans in Hawaii County have an average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Star Rating of 3.22 in 2024.*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Plans rated four stars or higher are considered top-rated Medicare plans.</a:t>
            </a:r>
          </a:p>
        </p:txBody>
      </p:sp>
    </p:spTree>
    <p:extLst>
      <p:ext uri="{BB962C8B-B14F-4D97-AF65-F5344CB8AC3E}">
        <p14:creationId xmlns:p14="http://schemas.microsoft.com/office/powerpoint/2010/main" val="3194557962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11128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610957" y="1168840"/>
            <a:ext cx="1048302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federal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health insurance program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people 65 or older, and certain younger people with disabilities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operates under the guidance of the Centers for Medicare &amp; Medicaid Services (CMS).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CMS is part of the federal Department of Health and Human Services (HHS).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beneficiaries can choose to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receive their benefits directly from the federal government via Original Medicare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along with private supplemental coverage for prescriptions and out-of-pocket costs — or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enroll in private Medicare Advantage plans.</a:t>
            </a:r>
          </a:p>
          <a:p>
            <a:endParaRPr lang="en-US" sz="1000" b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Once a provider agrees to accept the contractual terms of a MA Plan, the coverage, billing and payment requirements are law.</a:t>
            </a:r>
          </a:p>
        </p:txBody>
      </p:sp>
    </p:spTree>
    <p:extLst>
      <p:ext uri="{BB962C8B-B14F-4D97-AF65-F5344CB8AC3E}">
        <p14:creationId xmlns:p14="http://schemas.microsoft.com/office/powerpoint/2010/main" val="1348854900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33162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610958" y="1168840"/>
            <a:ext cx="1025167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Original Medicare includes Medicare Part A and Medicare Part B. </a:t>
            </a:r>
          </a:p>
          <a:p>
            <a:endParaRPr lang="en-US" sz="10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Part A (also called hospital insurance) helps pay for inpatient stays, like at a hospital, skilled nursing facility, or hospice center.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Part B (also called medical insurance) helps pay for outpatient care like a visit to a nurse practitioner, doctor, or physician assistant and preventive healthcare services, such as most vaccinations).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Advantage </a:t>
            </a:r>
            <a:r>
              <a:rPr lang="en-US" sz="2400" b="1" i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 all of the benefits of Medicare Parts A and B.</a:t>
            </a:r>
          </a:p>
          <a:p>
            <a:endParaRPr lang="en-US" sz="10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ost Medicare Advantage plans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 prescription drug coverage and may offer additional benefits like dental and vision — for a single monthly premium. </a:t>
            </a:r>
            <a:endParaRPr lang="en-US" sz="2400" b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281975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11128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610958" y="1168840"/>
            <a:ext cx="1025167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– members of Medicare Advantage plans </a:t>
            </a:r>
            <a:r>
              <a:rPr lang="en-US" sz="2400" b="1" i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 be required to use a limited provider network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the Medicare plan they select, 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b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total out-of-pocket costs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(like deductibles, co-payments, or co-insurance) may be higher than they would be under Original Medicare plus a Medigap plan.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There are pros and cons to either option, and </a:t>
            </a:r>
          </a:p>
          <a:p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 single solution that works for everyone.</a:t>
            </a:r>
          </a:p>
          <a:p>
            <a:endParaRPr lang="en-US" sz="24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0" i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Question:  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Medicare Advantage Plan is actually a _________________ Plan?</a:t>
            </a:r>
          </a:p>
        </p:txBody>
      </p:sp>
    </p:spTree>
    <p:extLst>
      <p:ext uri="{BB962C8B-B14F-4D97-AF65-F5344CB8AC3E}">
        <p14:creationId xmlns:p14="http://schemas.microsoft.com/office/powerpoint/2010/main" val="1261733392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6ECF546-F54B-4036-ADBA-CF8BFDB7125F}"/>
              </a:ext>
            </a:extLst>
          </p:cNvPr>
          <p:cNvSpPr/>
          <p:nvPr/>
        </p:nvSpPr>
        <p:spPr>
          <a:xfrm>
            <a:off x="10160664" y="3011128"/>
            <a:ext cx="1287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 ability to ramp up quickly with new clients</a:t>
            </a:r>
            <a:endParaRPr lang="en-US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610957" y="1168840"/>
            <a:ext cx="1048302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Patients and Revenue Cycle team members MUST understand the differences between </a:t>
            </a:r>
          </a:p>
          <a:p>
            <a:endParaRPr lang="en-US" sz="10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Traditional Medicare Parts A and B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Medigap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Part D</a:t>
            </a:r>
          </a:p>
          <a:p>
            <a:endParaRPr lang="en-US" sz="10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Advantage 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including tips for picking the best coverage combination to meet </a:t>
            </a:r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</a:t>
            </a:r>
          </a:p>
          <a:p>
            <a:r>
              <a:rPr lang="en-US" sz="2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patient needs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425594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6ED6A1-4FDE-A49E-A997-D052B78C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Update:  Medicare Advantage Plan Coverage for Hawaii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EE26E-F7D8-E220-99C7-8FB886CA3A87}"/>
              </a:ext>
            </a:extLst>
          </p:cNvPr>
          <p:cNvSpPr txBox="1"/>
          <p:nvPr/>
        </p:nvSpPr>
        <p:spPr>
          <a:xfrm>
            <a:off x="610957" y="1168840"/>
            <a:ext cx="1048302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Medicare Options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0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most people, filing for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Medicare coverage is part of turning 65. 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Medicare coverage is </a:t>
            </a: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also available to people under the age of 65 who have been receiving disability benefits for at least two years, or who have ALS or end-stage renal disease </a:t>
            </a:r>
            <a:r>
              <a:rPr lang="en-US" sz="240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(ESRD requiring dialysis). 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Nationwide, 88% of Medicare beneficiaries are eligible due to being at least 65 years old, while the other 12% are under 65.5 and have disability coverage.</a:t>
            </a:r>
          </a:p>
          <a:p>
            <a:endParaRPr lang="en-US" sz="10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Hawaii has the smallest percentage of disabled Medicare beneficiaries of any state in the country;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about 6.5% of Hawaii Medicare beneficiaries are under age 65.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other 93% of Hawaii’s Medicare beneficiaries are age 65 or over.</a:t>
            </a:r>
          </a:p>
        </p:txBody>
      </p:sp>
    </p:spTree>
    <p:extLst>
      <p:ext uri="{BB962C8B-B14F-4D97-AF65-F5344CB8AC3E}">
        <p14:creationId xmlns:p14="http://schemas.microsoft.com/office/powerpoint/2010/main" val="796866600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Navient PPT Template Master_2.5.16">
  <a:themeElements>
    <a:clrScheme name="Custom 9">
      <a:dk1>
        <a:srgbClr val="414141"/>
      </a:dk1>
      <a:lt1>
        <a:sysClr val="window" lastClr="FFFFFF"/>
      </a:lt1>
      <a:dk2>
        <a:srgbClr val="470A68"/>
      </a:dk2>
      <a:lt2>
        <a:srgbClr val="BEBEBE"/>
      </a:lt2>
      <a:accent1>
        <a:srgbClr val="70B432"/>
      </a:accent1>
      <a:accent2>
        <a:srgbClr val="7E68A6"/>
      </a:accent2>
      <a:accent3>
        <a:srgbClr val="838383"/>
      </a:accent3>
      <a:accent4>
        <a:srgbClr val="0057B8"/>
      </a:accent4>
      <a:accent5>
        <a:srgbClr val="139DEC"/>
      </a:accent5>
      <a:accent6>
        <a:srgbClr val="007377"/>
      </a:accent6>
      <a:hlink>
        <a:srgbClr val="0057B8"/>
      </a:hlink>
      <a:folHlink>
        <a:srgbClr val="00AEE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7" id="{01CB18A7-352E-0948-A4B6-C9965F26AE7F}" vid="{8FE059A6-3538-D345-9989-38A9036C4B64}"/>
    </a:ext>
  </a:extLst>
</a:theme>
</file>

<file path=ppt/theme/theme2.xml><?xml version="1.0" encoding="utf-8"?>
<a:theme xmlns:a="http://schemas.openxmlformats.org/drawingml/2006/main" name="Navient PPT Template Master_2.5.16">
  <a:themeElements>
    <a:clrScheme name="Custom 9">
      <a:dk1>
        <a:srgbClr val="414141"/>
      </a:dk1>
      <a:lt1>
        <a:sysClr val="window" lastClr="FFFFFF"/>
      </a:lt1>
      <a:dk2>
        <a:srgbClr val="470A68"/>
      </a:dk2>
      <a:lt2>
        <a:srgbClr val="BEBEBE"/>
      </a:lt2>
      <a:accent1>
        <a:srgbClr val="70B432"/>
      </a:accent1>
      <a:accent2>
        <a:srgbClr val="7E68A6"/>
      </a:accent2>
      <a:accent3>
        <a:srgbClr val="838383"/>
      </a:accent3>
      <a:accent4>
        <a:srgbClr val="0057B8"/>
      </a:accent4>
      <a:accent5>
        <a:srgbClr val="139DEC"/>
      </a:accent5>
      <a:accent6>
        <a:srgbClr val="007377"/>
      </a:accent6>
      <a:hlink>
        <a:srgbClr val="0057B8"/>
      </a:hlink>
      <a:folHlink>
        <a:srgbClr val="00AEE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XtendHealthcare-PPT-2020-standard" id="{1F8F77C0-BCA3-4AE3-8066-A7A80A5B1C84}" vid="{9CD3858B-2034-4F05-84B3-136B23BD905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6CAD22E2065346B5AB78BBAFEBE8D9" ma:contentTypeVersion="13" ma:contentTypeDescription="Create a new document." ma:contentTypeScope="" ma:versionID="991c6ffb0d7b11d7e4606b1aefb2453a">
  <xsd:schema xmlns:xsd="http://www.w3.org/2001/XMLSchema" xmlns:xs="http://www.w3.org/2001/XMLSchema" xmlns:p="http://schemas.microsoft.com/office/2006/metadata/properties" xmlns:ns3="3bb8a431-dbfd-4260-99bf-0ca7bb6e25fc" xmlns:ns4="0f54c93d-53be-449e-8e9d-22165f730e6a" targetNamespace="http://schemas.microsoft.com/office/2006/metadata/properties" ma:root="true" ma:fieldsID="312d7335bfec51d9b4b38be4ff5a15d5" ns3:_="" ns4:_="">
    <xsd:import namespace="3bb8a431-dbfd-4260-99bf-0ca7bb6e25fc"/>
    <xsd:import namespace="0f54c93d-53be-449e-8e9d-22165f730e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8a431-dbfd-4260-99bf-0ca7bb6e25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54c93d-53be-449e-8e9d-22165f730e6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3A7354-668B-437B-99A0-79BED77052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b8a431-dbfd-4260-99bf-0ca7bb6e25fc"/>
    <ds:schemaRef ds:uri="0f54c93d-53be-449e-8e9d-22165f730e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DE6E23-6C85-4CA4-A194-D602FDB5D6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5F0C55-4D72-4BDF-BE1B-6FF6B11BA1B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0f54c93d-53be-449e-8e9d-22165f730e6a"/>
    <ds:schemaRef ds:uri="http://schemas.openxmlformats.org/package/2006/metadata/core-properties"/>
    <ds:schemaRef ds:uri="http://schemas.microsoft.com/office/infopath/2007/PartnerControls"/>
    <ds:schemaRef ds:uri="3bb8a431-dbfd-4260-99bf-0ca7bb6e25f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48571</TotalTime>
  <Words>3246</Words>
  <Application>Microsoft Office PowerPoint</Application>
  <PresentationFormat>Widescreen</PresentationFormat>
  <Paragraphs>377</Paragraphs>
  <Slides>28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 Light</vt:lpstr>
      <vt:lpstr>Egyptian Slate Pro</vt:lpstr>
      <vt:lpstr>Lucida Grande</vt:lpstr>
      <vt:lpstr>Slate Pro</vt:lpstr>
      <vt:lpstr>Times New Roman</vt:lpstr>
      <vt:lpstr>Navient PPT Template Master_2.5.16</vt:lpstr>
      <vt:lpstr>Navient PPT Template Master_2.5.16</vt:lpstr>
      <vt:lpstr>Update:   Medicare Advantage Plans     Coverage and Payment for Hawaii    Linda Corley   Chief Compliance Officer    706 577-2256   lcorley@xtendhealthcare.net </vt:lpstr>
      <vt:lpstr>Update:  Medicare Advantage Plan Coverage for Hawaii</vt:lpstr>
      <vt:lpstr>Update:  Medicare Advantage Plan Coverage for Hawaii</vt:lpstr>
      <vt:lpstr>Update:  Medicare Advantage Plan Coverage for Hawaii</vt:lpstr>
      <vt:lpstr>Update:  Medicare Advantage Plan Coverage for Hawaii</vt:lpstr>
      <vt:lpstr>Update:  Medicare Advantage Plan Coverage for Hawaii</vt:lpstr>
      <vt:lpstr>Update:  Medicare Advantage Plan Coverage for Hawaii</vt:lpstr>
      <vt:lpstr>Update:  Medicare Advantage Plan Coverage for Hawaii</vt:lpstr>
      <vt:lpstr>Update:  Medicare Advantage Plan Coverage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Revenue Cycle Components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Update:  Medicare Advantage Plans for Hawaii</vt:lpstr>
      <vt:lpstr>PowerPoint Presentation</vt:lpstr>
      <vt:lpstr>Our Mid Revenue Cycle Presence (June 5, 2023)</vt:lpstr>
      <vt:lpstr>Our 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Revenue Cycle Solutions Overview</dc:title>
  <dc:creator>Mike Morris</dc:creator>
  <cp:lastModifiedBy>Linda Corley</cp:lastModifiedBy>
  <cp:revision>606</cp:revision>
  <dcterms:created xsi:type="dcterms:W3CDTF">2020-07-27T23:34:32Z</dcterms:created>
  <dcterms:modified xsi:type="dcterms:W3CDTF">2024-08-20T13:14:12Z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0x010100BA6CAD22E2065346B5AB78BBAFEBE8D9</vt:lpwstr>
  </property>
</Properties>
</file>