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8"/>
  </p:notesMasterIdLst>
  <p:handoutMasterIdLst>
    <p:handoutMasterId r:id="rId29"/>
  </p:handoutMasterIdLst>
  <p:sldIdLst>
    <p:sldId id="262" r:id="rId7"/>
    <p:sldId id="270" r:id="rId8"/>
    <p:sldId id="417" r:id="rId9"/>
    <p:sldId id="418" r:id="rId10"/>
    <p:sldId id="419" r:id="rId11"/>
    <p:sldId id="420" r:id="rId12"/>
    <p:sldId id="421" r:id="rId13"/>
    <p:sldId id="422" r:id="rId14"/>
    <p:sldId id="423" r:id="rId15"/>
    <p:sldId id="424" r:id="rId16"/>
    <p:sldId id="425" r:id="rId17"/>
    <p:sldId id="280" r:id="rId18"/>
    <p:sldId id="281" r:id="rId19"/>
    <p:sldId id="282" r:id="rId20"/>
    <p:sldId id="283" r:id="rId21"/>
    <p:sldId id="284" r:id="rId22"/>
    <p:sldId id="285" r:id="rId23"/>
    <p:sldId id="286" r:id="rId24"/>
    <p:sldId id="287" r:id="rId25"/>
    <p:sldId id="412" r:id="rId26"/>
    <p:sldId id="276" r:id="rId2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5DFB4-AEE4-4EA5-9922-5C92A0B25888}" v="1" dt="2024-04-02T19:27:36.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61" autoAdjust="0"/>
  </p:normalViewPr>
  <p:slideViewPr>
    <p:cSldViewPr snapToGrid="0">
      <p:cViewPr varScale="1">
        <p:scale>
          <a:sx n="123" d="100"/>
          <a:sy n="123" d="100"/>
        </p:scale>
        <p:origin x="1254" y="108"/>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A5F5DFB4-AEE4-4EA5-9922-5C92A0B25888}"/>
    <pc:docChg chg="custSel addSld delSld modSld">
      <pc:chgData name="Shirley Heavlin" userId="25dc89a6-a2bb-4ea0-9878-1288e178164b" providerId="ADAL" clId="{A5F5DFB4-AEE4-4EA5-9922-5C92A0B25888}" dt="2024-04-02T19:29:28.525" v="20" actId="47"/>
      <pc:docMkLst>
        <pc:docMk/>
      </pc:docMkLst>
      <pc:sldChg chg="modSp mod">
        <pc:chgData name="Shirley Heavlin" userId="25dc89a6-a2bb-4ea0-9878-1288e178164b" providerId="ADAL" clId="{A5F5DFB4-AEE4-4EA5-9922-5C92A0B25888}" dt="2024-04-02T19:29:24.539" v="19" actId="5793"/>
        <pc:sldMkLst>
          <pc:docMk/>
          <pc:sldMk cId="3622896338" sldId="262"/>
        </pc:sldMkLst>
        <pc:spChg chg="mod">
          <ac:chgData name="Shirley Heavlin" userId="25dc89a6-a2bb-4ea0-9878-1288e178164b" providerId="ADAL" clId="{A5F5DFB4-AEE4-4EA5-9922-5C92A0B25888}" dt="2024-04-02T19:29:24.539" v="19" actId="5793"/>
          <ac:spMkLst>
            <pc:docMk/>
            <pc:sldMk cId="3622896338" sldId="262"/>
            <ac:spMk id="2" creationId="{D19D7393-74B6-405B-8E1D-4ACCB68713ED}"/>
          </ac:spMkLst>
        </pc:spChg>
      </pc:sldChg>
      <pc:sldChg chg="modSp add del mod">
        <pc:chgData name="Shirley Heavlin" userId="25dc89a6-a2bb-4ea0-9878-1288e178164b" providerId="ADAL" clId="{A5F5DFB4-AEE4-4EA5-9922-5C92A0B25888}" dt="2024-04-02T19:29:28.525" v="20" actId="47"/>
        <pc:sldMkLst>
          <pc:docMk/>
          <pc:sldMk cId="0" sldId="269"/>
        </pc:sldMkLst>
        <pc:spChg chg="mod">
          <ac:chgData name="Shirley Heavlin" userId="25dc89a6-a2bb-4ea0-9878-1288e178164b" providerId="ADAL" clId="{A5F5DFB4-AEE4-4EA5-9922-5C92A0B25888}" dt="2024-04-02T19:28:24.429" v="4" actId="207"/>
          <ac:spMkLst>
            <pc:docMk/>
            <pc:sldMk cId="0" sldId="269"/>
            <ac:spMk id="6" creationId="{00000000-0000-0000-0000-000000000000}"/>
          </ac:spMkLst>
        </pc:spChg>
        <pc:spChg chg="mod">
          <ac:chgData name="Shirley Heavlin" userId="25dc89a6-a2bb-4ea0-9878-1288e178164b" providerId="ADAL" clId="{A5F5DFB4-AEE4-4EA5-9922-5C92A0B25888}" dt="2024-04-02T19:28:27.629" v="5" actId="207"/>
          <ac:spMkLst>
            <pc:docMk/>
            <pc:sldMk cId="0" sldId="269"/>
            <ac:spMk id="7" creationId="{00000000-0000-0000-0000-000000000000}"/>
          </ac:spMkLst>
        </pc:spChg>
        <pc:spChg chg="mod">
          <ac:chgData name="Shirley Heavlin" userId="25dc89a6-a2bb-4ea0-9878-1288e178164b" providerId="ADAL" clId="{A5F5DFB4-AEE4-4EA5-9922-5C92A0B25888}" dt="2024-04-02T19:28:35.415" v="6" actId="207"/>
          <ac:spMkLst>
            <pc:docMk/>
            <pc:sldMk cId="0" sldId="269"/>
            <ac:spMk id="8" creationId="{00000000-0000-0000-0000-000000000000}"/>
          </ac:spMkLst>
        </pc:spChg>
      </pc:sldChg>
      <pc:sldChg chg="add">
        <pc:chgData name="Shirley Heavlin" userId="25dc89a6-a2bb-4ea0-9878-1288e178164b" providerId="ADAL" clId="{A5F5DFB4-AEE4-4EA5-9922-5C92A0B25888}" dt="2024-04-02T19:27:36.669" v="0"/>
        <pc:sldMkLst>
          <pc:docMk/>
          <pc:sldMk cId="0" sldId="270"/>
        </pc:sldMkLst>
      </pc:sldChg>
      <pc:sldChg chg="del">
        <pc:chgData name="Shirley Heavlin" userId="25dc89a6-a2bb-4ea0-9878-1288e178164b" providerId="ADAL" clId="{A5F5DFB4-AEE4-4EA5-9922-5C92A0B25888}" dt="2024-04-02T19:28:07.720" v="3" actId="47"/>
        <pc:sldMkLst>
          <pc:docMk/>
          <pc:sldMk cId="0" sldId="271"/>
        </pc:sldMkLst>
      </pc:sldChg>
      <pc:sldChg chg="del">
        <pc:chgData name="Shirley Heavlin" userId="25dc89a6-a2bb-4ea0-9878-1288e178164b" providerId="ADAL" clId="{A5F5DFB4-AEE4-4EA5-9922-5C92A0B25888}" dt="2024-04-02T19:28:07.720" v="3" actId="47"/>
        <pc:sldMkLst>
          <pc:docMk/>
          <pc:sldMk cId="0" sldId="272"/>
        </pc:sldMkLst>
      </pc:sldChg>
      <pc:sldChg chg="del">
        <pc:chgData name="Shirley Heavlin" userId="25dc89a6-a2bb-4ea0-9878-1288e178164b" providerId="ADAL" clId="{A5F5DFB4-AEE4-4EA5-9922-5C92A0B25888}" dt="2024-04-02T19:28:07.720" v="3" actId="47"/>
        <pc:sldMkLst>
          <pc:docMk/>
          <pc:sldMk cId="0" sldId="273"/>
        </pc:sldMkLst>
      </pc:sldChg>
      <pc:sldChg chg="del">
        <pc:chgData name="Shirley Heavlin" userId="25dc89a6-a2bb-4ea0-9878-1288e178164b" providerId="ADAL" clId="{A5F5DFB4-AEE4-4EA5-9922-5C92A0B25888}" dt="2024-04-02T19:28:07.720" v="3" actId="47"/>
        <pc:sldMkLst>
          <pc:docMk/>
          <pc:sldMk cId="0" sldId="274"/>
        </pc:sldMkLst>
      </pc:sldChg>
      <pc:sldChg chg="del">
        <pc:chgData name="Shirley Heavlin" userId="25dc89a6-a2bb-4ea0-9878-1288e178164b" providerId="ADAL" clId="{A5F5DFB4-AEE4-4EA5-9922-5C92A0B25888}" dt="2024-04-02T19:28:07.720" v="3" actId="47"/>
        <pc:sldMkLst>
          <pc:docMk/>
          <pc:sldMk cId="0" sldId="275"/>
        </pc:sldMkLst>
      </pc:sldChg>
      <pc:sldChg chg="del">
        <pc:chgData name="Shirley Heavlin" userId="25dc89a6-a2bb-4ea0-9878-1288e178164b" providerId="ADAL" clId="{A5F5DFB4-AEE4-4EA5-9922-5C92A0B25888}" dt="2024-04-02T19:28:07.720" v="3" actId="47"/>
        <pc:sldMkLst>
          <pc:docMk/>
          <pc:sldMk cId="0" sldId="277"/>
        </pc:sldMkLst>
      </pc:sldChg>
      <pc:sldChg chg="del">
        <pc:chgData name="Shirley Heavlin" userId="25dc89a6-a2bb-4ea0-9878-1288e178164b" providerId="ADAL" clId="{A5F5DFB4-AEE4-4EA5-9922-5C92A0B25888}" dt="2024-04-02T19:28:07.720" v="3" actId="47"/>
        <pc:sldMkLst>
          <pc:docMk/>
          <pc:sldMk cId="0" sldId="278"/>
        </pc:sldMkLst>
      </pc:sldChg>
      <pc:sldChg chg="del">
        <pc:chgData name="Shirley Heavlin" userId="25dc89a6-a2bb-4ea0-9878-1288e178164b" providerId="ADAL" clId="{A5F5DFB4-AEE4-4EA5-9922-5C92A0B25888}" dt="2024-04-02T19:28:07.720" v="3" actId="47"/>
        <pc:sldMkLst>
          <pc:docMk/>
          <pc:sldMk cId="0" sldId="279"/>
        </pc:sldMkLst>
      </pc:sldChg>
      <pc:sldChg chg="add">
        <pc:chgData name="Shirley Heavlin" userId="25dc89a6-a2bb-4ea0-9878-1288e178164b" providerId="ADAL" clId="{A5F5DFB4-AEE4-4EA5-9922-5C92A0B25888}" dt="2024-04-02T19:27:36.669" v="0"/>
        <pc:sldMkLst>
          <pc:docMk/>
          <pc:sldMk cId="0" sldId="280"/>
        </pc:sldMkLst>
      </pc:sldChg>
      <pc:sldChg chg="add modNotes">
        <pc:chgData name="Shirley Heavlin" userId="25dc89a6-a2bb-4ea0-9878-1288e178164b" providerId="ADAL" clId="{A5F5DFB4-AEE4-4EA5-9922-5C92A0B25888}" dt="2024-04-02T19:27:36.865" v="1" actId="27636"/>
        <pc:sldMkLst>
          <pc:docMk/>
          <pc:sldMk cId="0" sldId="281"/>
        </pc:sldMkLst>
      </pc:sldChg>
      <pc:sldChg chg="add">
        <pc:chgData name="Shirley Heavlin" userId="25dc89a6-a2bb-4ea0-9878-1288e178164b" providerId="ADAL" clId="{A5F5DFB4-AEE4-4EA5-9922-5C92A0B25888}" dt="2024-04-02T19:27:36.669" v="0"/>
        <pc:sldMkLst>
          <pc:docMk/>
          <pc:sldMk cId="0" sldId="282"/>
        </pc:sldMkLst>
      </pc:sldChg>
      <pc:sldChg chg="add">
        <pc:chgData name="Shirley Heavlin" userId="25dc89a6-a2bb-4ea0-9878-1288e178164b" providerId="ADAL" clId="{A5F5DFB4-AEE4-4EA5-9922-5C92A0B25888}" dt="2024-04-02T19:27:36.669" v="0"/>
        <pc:sldMkLst>
          <pc:docMk/>
          <pc:sldMk cId="0" sldId="283"/>
        </pc:sldMkLst>
      </pc:sldChg>
      <pc:sldChg chg="add">
        <pc:chgData name="Shirley Heavlin" userId="25dc89a6-a2bb-4ea0-9878-1288e178164b" providerId="ADAL" clId="{A5F5DFB4-AEE4-4EA5-9922-5C92A0B25888}" dt="2024-04-02T19:27:36.669" v="0"/>
        <pc:sldMkLst>
          <pc:docMk/>
          <pc:sldMk cId="0" sldId="284"/>
        </pc:sldMkLst>
      </pc:sldChg>
      <pc:sldChg chg="add">
        <pc:chgData name="Shirley Heavlin" userId="25dc89a6-a2bb-4ea0-9878-1288e178164b" providerId="ADAL" clId="{A5F5DFB4-AEE4-4EA5-9922-5C92A0B25888}" dt="2024-04-02T19:27:36.669" v="0"/>
        <pc:sldMkLst>
          <pc:docMk/>
          <pc:sldMk cId="0" sldId="285"/>
        </pc:sldMkLst>
      </pc:sldChg>
      <pc:sldChg chg="add">
        <pc:chgData name="Shirley Heavlin" userId="25dc89a6-a2bb-4ea0-9878-1288e178164b" providerId="ADAL" clId="{A5F5DFB4-AEE4-4EA5-9922-5C92A0B25888}" dt="2024-04-02T19:27:36.669" v="0"/>
        <pc:sldMkLst>
          <pc:docMk/>
          <pc:sldMk cId="0" sldId="286"/>
        </pc:sldMkLst>
      </pc:sldChg>
      <pc:sldChg chg="add modNotes">
        <pc:chgData name="Shirley Heavlin" userId="25dc89a6-a2bb-4ea0-9878-1288e178164b" providerId="ADAL" clId="{A5F5DFB4-AEE4-4EA5-9922-5C92A0B25888}" dt="2024-04-02T19:27:36.867" v="2" actId="27636"/>
        <pc:sldMkLst>
          <pc:docMk/>
          <pc:sldMk cId="0" sldId="287"/>
        </pc:sldMkLst>
      </pc:sldChg>
      <pc:sldChg chg="del">
        <pc:chgData name="Shirley Heavlin" userId="25dc89a6-a2bb-4ea0-9878-1288e178164b" providerId="ADAL" clId="{A5F5DFB4-AEE4-4EA5-9922-5C92A0B25888}" dt="2024-04-02T19:28:07.720" v="3" actId="47"/>
        <pc:sldMkLst>
          <pc:docMk/>
          <pc:sldMk cId="0" sldId="416"/>
        </pc:sldMkLst>
      </pc:sldChg>
      <pc:sldChg chg="add">
        <pc:chgData name="Shirley Heavlin" userId="25dc89a6-a2bb-4ea0-9878-1288e178164b" providerId="ADAL" clId="{A5F5DFB4-AEE4-4EA5-9922-5C92A0B25888}" dt="2024-04-02T19:27:36.669" v="0"/>
        <pc:sldMkLst>
          <pc:docMk/>
          <pc:sldMk cId="0" sldId="417"/>
        </pc:sldMkLst>
      </pc:sldChg>
      <pc:sldChg chg="add">
        <pc:chgData name="Shirley Heavlin" userId="25dc89a6-a2bb-4ea0-9878-1288e178164b" providerId="ADAL" clId="{A5F5DFB4-AEE4-4EA5-9922-5C92A0B25888}" dt="2024-04-02T19:27:36.669" v="0"/>
        <pc:sldMkLst>
          <pc:docMk/>
          <pc:sldMk cId="0" sldId="418"/>
        </pc:sldMkLst>
      </pc:sldChg>
      <pc:sldChg chg="add">
        <pc:chgData name="Shirley Heavlin" userId="25dc89a6-a2bb-4ea0-9878-1288e178164b" providerId="ADAL" clId="{A5F5DFB4-AEE4-4EA5-9922-5C92A0B25888}" dt="2024-04-02T19:27:36.669" v="0"/>
        <pc:sldMkLst>
          <pc:docMk/>
          <pc:sldMk cId="0" sldId="419"/>
        </pc:sldMkLst>
      </pc:sldChg>
      <pc:sldChg chg="add">
        <pc:chgData name="Shirley Heavlin" userId="25dc89a6-a2bb-4ea0-9878-1288e178164b" providerId="ADAL" clId="{A5F5DFB4-AEE4-4EA5-9922-5C92A0B25888}" dt="2024-04-02T19:27:36.669" v="0"/>
        <pc:sldMkLst>
          <pc:docMk/>
          <pc:sldMk cId="0" sldId="420"/>
        </pc:sldMkLst>
      </pc:sldChg>
      <pc:sldChg chg="add">
        <pc:chgData name="Shirley Heavlin" userId="25dc89a6-a2bb-4ea0-9878-1288e178164b" providerId="ADAL" clId="{A5F5DFB4-AEE4-4EA5-9922-5C92A0B25888}" dt="2024-04-02T19:27:36.669" v="0"/>
        <pc:sldMkLst>
          <pc:docMk/>
          <pc:sldMk cId="0" sldId="421"/>
        </pc:sldMkLst>
      </pc:sldChg>
      <pc:sldChg chg="add">
        <pc:chgData name="Shirley Heavlin" userId="25dc89a6-a2bb-4ea0-9878-1288e178164b" providerId="ADAL" clId="{A5F5DFB4-AEE4-4EA5-9922-5C92A0B25888}" dt="2024-04-02T19:27:36.669" v="0"/>
        <pc:sldMkLst>
          <pc:docMk/>
          <pc:sldMk cId="0" sldId="422"/>
        </pc:sldMkLst>
      </pc:sldChg>
      <pc:sldChg chg="add">
        <pc:chgData name="Shirley Heavlin" userId="25dc89a6-a2bb-4ea0-9878-1288e178164b" providerId="ADAL" clId="{A5F5DFB4-AEE4-4EA5-9922-5C92A0B25888}" dt="2024-04-02T19:27:36.669" v="0"/>
        <pc:sldMkLst>
          <pc:docMk/>
          <pc:sldMk cId="0" sldId="423"/>
        </pc:sldMkLst>
      </pc:sldChg>
      <pc:sldChg chg="add">
        <pc:chgData name="Shirley Heavlin" userId="25dc89a6-a2bb-4ea0-9878-1288e178164b" providerId="ADAL" clId="{A5F5DFB4-AEE4-4EA5-9922-5C92A0B25888}" dt="2024-04-02T19:27:36.669" v="0"/>
        <pc:sldMkLst>
          <pc:docMk/>
          <pc:sldMk cId="0" sldId="424"/>
        </pc:sldMkLst>
      </pc:sldChg>
      <pc:sldChg chg="add">
        <pc:chgData name="Shirley Heavlin" userId="25dc89a6-a2bb-4ea0-9878-1288e178164b" providerId="ADAL" clId="{A5F5DFB4-AEE4-4EA5-9922-5C92A0B25888}" dt="2024-04-02T19:27:36.669" v="0"/>
        <pc:sldMkLst>
          <pc:docMk/>
          <pc:sldMk cId="0" sldId="425"/>
        </pc:sldMkLst>
      </pc:sldChg>
      <pc:sldMasterChg chg="delSldLayout">
        <pc:chgData name="Shirley Heavlin" userId="25dc89a6-a2bb-4ea0-9878-1288e178164b" providerId="ADAL" clId="{A5F5DFB4-AEE4-4EA5-9922-5C92A0B25888}" dt="2024-04-02T19:29:28.525" v="20" actId="47"/>
        <pc:sldMasterMkLst>
          <pc:docMk/>
          <pc:sldMasterMk cId="0" sldId="2147483666"/>
        </pc:sldMasterMkLst>
        <pc:sldLayoutChg chg="del">
          <pc:chgData name="Shirley Heavlin" userId="25dc89a6-a2bb-4ea0-9878-1288e178164b" providerId="ADAL" clId="{A5F5DFB4-AEE4-4EA5-9922-5C92A0B25888}" dt="2024-04-02T19:28:07.720" v="3" actId="47"/>
          <pc:sldLayoutMkLst>
            <pc:docMk/>
            <pc:sldMasterMk cId="0" sldId="2147483666"/>
            <pc:sldLayoutMk cId="3581402275" sldId="2147483694"/>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1154771181" sldId="2147483695"/>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163796842" sldId="2147483696"/>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1265435450" sldId="2147483697"/>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2975392138" sldId="2147483698"/>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2892683846" sldId="2147483699"/>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3094269251" sldId="2147483700"/>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3357200189" sldId="2147483701"/>
          </pc:sldLayoutMkLst>
        </pc:sldLayoutChg>
        <pc:sldLayoutChg chg="del">
          <pc:chgData name="Shirley Heavlin" userId="25dc89a6-a2bb-4ea0-9878-1288e178164b" providerId="ADAL" clId="{A5F5DFB4-AEE4-4EA5-9922-5C92A0B25888}" dt="2024-04-02T19:28:07.720" v="3" actId="47"/>
          <pc:sldLayoutMkLst>
            <pc:docMk/>
            <pc:sldMasterMk cId="0" sldId="2147483666"/>
            <pc:sldLayoutMk cId="161494491" sldId="2147483702"/>
          </pc:sldLayoutMkLst>
        </pc:sldLayoutChg>
        <pc:sldLayoutChg chg="del">
          <pc:chgData name="Shirley Heavlin" userId="25dc89a6-a2bb-4ea0-9878-1288e178164b" providerId="ADAL" clId="{A5F5DFB4-AEE4-4EA5-9922-5C92A0B25888}" dt="2024-04-02T19:29:28.525" v="20" actId="47"/>
          <pc:sldLayoutMkLst>
            <pc:docMk/>
            <pc:sldMasterMk cId="0" sldId="2147483666"/>
            <pc:sldLayoutMk cId="1227893891" sldId="21474837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A247-24C1-4A90-8AB5-352801C9D027}" type="doc">
      <dgm:prSet loTypeId="urn:microsoft.com/office/officeart/2005/8/layout/equation2" loCatId="process" qsTypeId="urn:microsoft.com/office/officeart/2005/8/quickstyle/simple1" qsCatId="simple" csTypeId="urn:microsoft.com/office/officeart/2005/8/colors/accent1_2" csCatId="accent1" phldr="1"/>
      <dgm:spPr/>
    </dgm:pt>
    <dgm:pt modelId="{E9BE153D-1BE0-42D0-9E42-420A9534D1C7}">
      <dgm:prSet phldrT="[Text]"/>
      <dgm:spPr/>
      <dgm:t>
        <a:bodyPr/>
        <a:lstStyle/>
        <a:p>
          <a:r>
            <a:rPr lang="en-US" dirty="0"/>
            <a:t>Patient</a:t>
          </a:r>
        </a:p>
      </dgm:t>
    </dgm:pt>
    <dgm:pt modelId="{A4EC1657-365E-445B-83D7-47A3857B6B7C}" type="parTrans" cxnId="{1DD3B211-39E0-4AE4-9222-EC858D406792}">
      <dgm:prSet/>
      <dgm:spPr/>
    </dgm:pt>
    <dgm:pt modelId="{9257E3C1-84D1-48CF-92CA-3ED9EDA42C82}" type="sibTrans" cxnId="{1DD3B211-39E0-4AE4-9222-EC858D406792}">
      <dgm:prSet/>
      <dgm:spPr/>
      <dgm:t>
        <a:bodyPr/>
        <a:lstStyle/>
        <a:p>
          <a:endParaRPr lang="en-US" dirty="0"/>
        </a:p>
      </dgm:t>
    </dgm:pt>
    <dgm:pt modelId="{54221295-B0BF-4601-BE47-89078C319C5A}">
      <dgm:prSet phldrT="[Text]"/>
      <dgm:spPr/>
      <dgm:t>
        <a:bodyPr/>
        <a:lstStyle/>
        <a:p>
          <a:r>
            <a:rPr lang="en-US" dirty="0"/>
            <a:t>Insurer</a:t>
          </a:r>
        </a:p>
      </dgm:t>
    </dgm:pt>
    <dgm:pt modelId="{9895D843-2466-41C0-95AE-AEB6A52705CF}" type="parTrans" cxnId="{1164D337-EBF1-4D75-B718-0D6A4C6CE056}">
      <dgm:prSet/>
      <dgm:spPr/>
    </dgm:pt>
    <dgm:pt modelId="{9F9BCE62-B542-4910-AEF5-50D16FF67F88}" type="sibTrans" cxnId="{1164D337-EBF1-4D75-B718-0D6A4C6CE056}">
      <dgm:prSet/>
      <dgm:spPr/>
      <dgm:t>
        <a:bodyPr/>
        <a:lstStyle/>
        <a:p>
          <a:endParaRPr lang="en-US" dirty="0"/>
        </a:p>
      </dgm:t>
    </dgm:pt>
    <dgm:pt modelId="{EF968877-A821-4C91-BCFD-3DB940E94650}">
      <dgm:prSet phldrT="[Text]"/>
      <dgm:spPr/>
      <dgm:t>
        <a:bodyPr/>
        <a:lstStyle/>
        <a:p>
          <a:r>
            <a:rPr lang="en-US" dirty="0"/>
            <a:t>Payment to the provider</a:t>
          </a:r>
        </a:p>
      </dgm:t>
    </dgm:pt>
    <dgm:pt modelId="{8C1576B2-6A10-4AAF-B5E8-2BBF622CFFC4}" type="parTrans" cxnId="{FDF73655-7E7D-4C5D-980D-4F582939C0DE}">
      <dgm:prSet/>
      <dgm:spPr/>
    </dgm:pt>
    <dgm:pt modelId="{FBEC1460-8A01-4565-BD8E-A34316735712}" type="sibTrans" cxnId="{FDF73655-7E7D-4C5D-980D-4F582939C0DE}">
      <dgm:prSet/>
      <dgm:spPr/>
    </dgm:pt>
    <dgm:pt modelId="{70B706C7-DD73-4BDB-BF43-8BCDF84D0750}" type="pres">
      <dgm:prSet presAssocID="{2144A247-24C1-4A90-8AB5-352801C9D027}" presName="Name0" presStyleCnt="0">
        <dgm:presLayoutVars>
          <dgm:dir/>
          <dgm:resizeHandles val="exact"/>
        </dgm:presLayoutVars>
      </dgm:prSet>
      <dgm:spPr/>
    </dgm:pt>
    <dgm:pt modelId="{F51BE492-5A37-4A58-B3FC-98643E769DDA}" type="pres">
      <dgm:prSet presAssocID="{2144A247-24C1-4A90-8AB5-352801C9D027}" presName="vNodes" presStyleCnt="0"/>
      <dgm:spPr/>
    </dgm:pt>
    <dgm:pt modelId="{A5AD8438-6AFE-41C8-AC1D-61318FFF6C13}" type="pres">
      <dgm:prSet presAssocID="{E9BE153D-1BE0-42D0-9E42-420A9534D1C7}" presName="node" presStyleLbl="node1" presStyleIdx="0" presStyleCnt="3">
        <dgm:presLayoutVars>
          <dgm:bulletEnabled val="1"/>
        </dgm:presLayoutVars>
      </dgm:prSet>
      <dgm:spPr/>
    </dgm:pt>
    <dgm:pt modelId="{FCD0F1C2-8EC9-4B7C-80B1-D6F4A43ADC21}" type="pres">
      <dgm:prSet presAssocID="{9257E3C1-84D1-48CF-92CA-3ED9EDA42C82}" presName="spacerT" presStyleCnt="0"/>
      <dgm:spPr/>
    </dgm:pt>
    <dgm:pt modelId="{2480774A-A3B6-4940-BB59-276BACF95C42}" type="pres">
      <dgm:prSet presAssocID="{9257E3C1-84D1-48CF-92CA-3ED9EDA42C82}" presName="sibTrans" presStyleLbl="sibTrans2D1" presStyleIdx="0" presStyleCnt="2"/>
      <dgm:spPr/>
    </dgm:pt>
    <dgm:pt modelId="{7F71EE37-0944-4B23-849A-80E95573AB4A}" type="pres">
      <dgm:prSet presAssocID="{9257E3C1-84D1-48CF-92CA-3ED9EDA42C82}" presName="spacerB" presStyleCnt="0"/>
      <dgm:spPr/>
    </dgm:pt>
    <dgm:pt modelId="{21AC9DF8-9F0D-4979-B49D-3A448A5A51F4}" type="pres">
      <dgm:prSet presAssocID="{54221295-B0BF-4601-BE47-89078C319C5A}" presName="node" presStyleLbl="node1" presStyleIdx="1" presStyleCnt="3">
        <dgm:presLayoutVars>
          <dgm:bulletEnabled val="1"/>
        </dgm:presLayoutVars>
      </dgm:prSet>
      <dgm:spPr/>
    </dgm:pt>
    <dgm:pt modelId="{57CEBF31-7B07-4F0D-BEB8-3582FE106E0C}" type="pres">
      <dgm:prSet presAssocID="{2144A247-24C1-4A90-8AB5-352801C9D027}" presName="sibTransLast" presStyleLbl="sibTrans2D1" presStyleIdx="1" presStyleCnt="2"/>
      <dgm:spPr/>
    </dgm:pt>
    <dgm:pt modelId="{5D157896-8D72-439A-A728-63B7493B3A6B}" type="pres">
      <dgm:prSet presAssocID="{2144A247-24C1-4A90-8AB5-352801C9D027}" presName="connectorText" presStyleLbl="sibTrans2D1" presStyleIdx="1" presStyleCnt="2"/>
      <dgm:spPr/>
    </dgm:pt>
    <dgm:pt modelId="{84118F47-3148-4CFA-A5CD-89835BBAA053}" type="pres">
      <dgm:prSet presAssocID="{2144A247-24C1-4A90-8AB5-352801C9D027}" presName="lastNode" presStyleLbl="node1" presStyleIdx="2" presStyleCnt="3">
        <dgm:presLayoutVars>
          <dgm:bulletEnabled val="1"/>
        </dgm:presLayoutVars>
      </dgm:prSet>
      <dgm:spPr/>
    </dgm:pt>
  </dgm:ptLst>
  <dgm:cxnLst>
    <dgm:cxn modelId="{1DD3B211-39E0-4AE4-9222-EC858D406792}" srcId="{2144A247-24C1-4A90-8AB5-352801C9D027}" destId="{E9BE153D-1BE0-42D0-9E42-420A9534D1C7}" srcOrd="0" destOrd="0" parTransId="{A4EC1657-365E-445B-83D7-47A3857B6B7C}" sibTransId="{9257E3C1-84D1-48CF-92CA-3ED9EDA42C82}"/>
    <dgm:cxn modelId="{8D75572C-7C9A-4596-9C33-CD18D0B9E250}" type="presOf" srcId="{9257E3C1-84D1-48CF-92CA-3ED9EDA42C82}" destId="{2480774A-A3B6-4940-BB59-276BACF95C42}" srcOrd="0" destOrd="0" presId="urn:microsoft.com/office/officeart/2005/8/layout/equation2"/>
    <dgm:cxn modelId="{60085B35-FCCA-436A-BC27-FF7541150EA9}" type="presOf" srcId="{EF968877-A821-4C91-BCFD-3DB940E94650}" destId="{84118F47-3148-4CFA-A5CD-89835BBAA053}" srcOrd="0" destOrd="0" presId="urn:microsoft.com/office/officeart/2005/8/layout/equation2"/>
    <dgm:cxn modelId="{1164D337-EBF1-4D75-B718-0D6A4C6CE056}" srcId="{2144A247-24C1-4A90-8AB5-352801C9D027}" destId="{54221295-B0BF-4601-BE47-89078C319C5A}" srcOrd="1" destOrd="0" parTransId="{9895D843-2466-41C0-95AE-AEB6A52705CF}" sibTransId="{9F9BCE62-B542-4910-AEF5-50D16FF67F88}"/>
    <dgm:cxn modelId="{84ABE944-0948-40E6-875A-FF7E8E9AD979}" type="presOf" srcId="{2144A247-24C1-4A90-8AB5-352801C9D027}" destId="{70B706C7-DD73-4BDB-BF43-8BCDF84D0750}" srcOrd="0" destOrd="0" presId="urn:microsoft.com/office/officeart/2005/8/layout/equation2"/>
    <dgm:cxn modelId="{FDF73655-7E7D-4C5D-980D-4F582939C0DE}" srcId="{2144A247-24C1-4A90-8AB5-352801C9D027}" destId="{EF968877-A821-4C91-BCFD-3DB940E94650}" srcOrd="2" destOrd="0" parTransId="{8C1576B2-6A10-4AAF-B5E8-2BBF622CFFC4}" sibTransId="{FBEC1460-8A01-4565-BD8E-A34316735712}"/>
    <dgm:cxn modelId="{D46AC875-C36F-44D1-BE4C-A3CE6F224F96}" type="presOf" srcId="{9F9BCE62-B542-4910-AEF5-50D16FF67F88}" destId="{5D157896-8D72-439A-A728-63B7493B3A6B}" srcOrd="1" destOrd="0" presId="urn:microsoft.com/office/officeart/2005/8/layout/equation2"/>
    <dgm:cxn modelId="{4DCAB056-D9AE-4FE4-B5BF-188275CE3DA6}" type="presOf" srcId="{E9BE153D-1BE0-42D0-9E42-420A9534D1C7}" destId="{A5AD8438-6AFE-41C8-AC1D-61318FFF6C13}" srcOrd="0" destOrd="0" presId="urn:microsoft.com/office/officeart/2005/8/layout/equation2"/>
    <dgm:cxn modelId="{A3B48ED2-6C59-4628-803F-76B277A6E5DE}" type="presOf" srcId="{54221295-B0BF-4601-BE47-89078C319C5A}" destId="{21AC9DF8-9F0D-4979-B49D-3A448A5A51F4}" srcOrd="0" destOrd="0" presId="urn:microsoft.com/office/officeart/2005/8/layout/equation2"/>
    <dgm:cxn modelId="{816351EB-D36C-4CBB-BE6A-46D03494ABD1}" type="presOf" srcId="{9F9BCE62-B542-4910-AEF5-50D16FF67F88}" destId="{57CEBF31-7B07-4F0D-BEB8-3582FE106E0C}" srcOrd="0" destOrd="0" presId="urn:microsoft.com/office/officeart/2005/8/layout/equation2"/>
    <dgm:cxn modelId="{8EB8DC39-EB4F-4ACA-A94B-133893F5E476}" type="presParOf" srcId="{70B706C7-DD73-4BDB-BF43-8BCDF84D0750}" destId="{F51BE492-5A37-4A58-B3FC-98643E769DDA}" srcOrd="0" destOrd="0" presId="urn:microsoft.com/office/officeart/2005/8/layout/equation2"/>
    <dgm:cxn modelId="{59F359A7-11B8-40E2-9DEF-2FA5FF644905}" type="presParOf" srcId="{F51BE492-5A37-4A58-B3FC-98643E769DDA}" destId="{A5AD8438-6AFE-41C8-AC1D-61318FFF6C13}" srcOrd="0" destOrd="0" presId="urn:microsoft.com/office/officeart/2005/8/layout/equation2"/>
    <dgm:cxn modelId="{D01BBEA2-3249-46BB-AFB7-173CEEA42E7C}" type="presParOf" srcId="{F51BE492-5A37-4A58-B3FC-98643E769DDA}" destId="{FCD0F1C2-8EC9-4B7C-80B1-D6F4A43ADC21}" srcOrd="1" destOrd="0" presId="urn:microsoft.com/office/officeart/2005/8/layout/equation2"/>
    <dgm:cxn modelId="{6DAD6B9A-3074-4764-A3C5-3A22A90B2F59}" type="presParOf" srcId="{F51BE492-5A37-4A58-B3FC-98643E769DDA}" destId="{2480774A-A3B6-4940-BB59-276BACF95C42}" srcOrd="2" destOrd="0" presId="urn:microsoft.com/office/officeart/2005/8/layout/equation2"/>
    <dgm:cxn modelId="{745E7709-6086-4B41-B9FF-C0EDDB42955A}" type="presParOf" srcId="{F51BE492-5A37-4A58-B3FC-98643E769DDA}" destId="{7F71EE37-0944-4B23-849A-80E95573AB4A}" srcOrd="3" destOrd="0" presId="urn:microsoft.com/office/officeart/2005/8/layout/equation2"/>
    <dgm:cxn modelId="{98ADF388-6DCA-4967-8FEA-0EF275A6A773}" type="presParOf" srcId="{F51BE492-5A37-4A58-B3FC-98643E769DDA}" destId="{21AC9DF8-9F0D-4979-B49D-3A448A5A51F4}" srcOrd="4" destOrd="0" presId="urn:microsoft.com/office/officeart/2005/8/layout/equation2"/>
    <dgm:cxn modelId="{3BD4AA20-2452-4719-A11D-9C61F8C052FB}" type="presParOf" srcId="{70B706C7-DD73-4BDB-BF43-8BCDF84D0750}" destId="{57CEBF31-7B07-4F0D-BEB8-3582FE106E0C}" srcOrd="1" destOrd="0" presId="urn:microsoft.com/office/officeart/2005/8/layout/equation2"/>
    <dgm:cxn modelId="{18F676BD-2109-40CA-B091-BB3460B3996E}" type="presParOf" srcId="{57CEBF31-7B07-4F0D-BEB8-3582FE106E0C}" destId="{5D157896-8D72-439A-A728-63B7493B3A6B}" srcOrd="0" destOrd="0" presId="urn:microsoft.com/office/officeart/2005/8/layout/equation2"/>
    <dgm:cxn modelId="{9C601E20-DCF7-434F-947B-41A85BF22757}" type="presParOf" srcId="{70B706C7-DD73-4BDB-BF43-8BCDF84D0750}" destId="{84118F47-3148-4CFA-A5CD-89835BBAA05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B8A71-0373-4041-B12B-E9C82DCA5B0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B4CA699-DFA3-4318-8058-82596BAFCD05}">
      <dgm:prSet phldrT="[Text]"/>
      <dgm:spPr/>
      <dgm:t>
        <a:bodyPr/>
        <a:lstStyle/>
        <a:p>
          <a:r>
            <a:rPr lang="en-US" dirty="0"/>
            <a:t>Health Insurance </a:t>
          </a:r>
        </a:p>
      </dgm:t>
    </dgm:pt>
    <dgm:pt modelId="{96F8F8EF-8C82-4415-82EE-5A8722121285}" type="parTrans" cxnId="{627C9A37-F5E9-4CA7-A7C7-C14432E9E9FA}">
      <dgm:prSet/>
      <dgm:spPr/>
      <dgm:t>
        <a:bodyPr/>
        <a:lstStyle/>
        <a:p>
          <a:endParaRPr lang="en-US"/>
        </a:p>
      </dgm:t>
    </dgm:pt>
    <dgm:pt modelId="{011522C9-B98C-4EC9-9249-52CD4565B464}" type="sibTrans" cxnId="{627C9A37-F5E9-4CA7-A7C7-C14432E9E9FA}">
      <dgm:prSet/>
      <dgm:spPr/>
      <dgm:t>
        <a:bodyPr/>
        <a:lstStyle/>
        <a:p>
          <a:endParaRPr lang="en-US"/>
        </a:p>
      </dgm:t>
    </dgm:pt>
    <dgm:pt modelId="{FFC342F8-7C64-4C03-B7D7-E3251DC9CE90}">
      <dgm:prSet phldrT="[Text]"/>
      <dgm:spPr/>
      <dgm:t>
        <a:bodyPr/>
        <a:lstStyle/>
        <a:p>
          <a:r>
            <a:rPr lang="en-US" dirty="0"/>
            <a:t>Exchange</a:t>
          </a:r>
        </a:p>
      </dgm:t>
    </dgm:pt>
    <dgm:pt modelId="{FE074751-4A93-4439-88D2-50834459D4C9}" type="parTrans" cxnId="{03130027-F2DD-4FD4-8745-204A7E2CBBED}">
      <dgm:prSet/>
      <dgm:spPr/>
      <dgm:t>
        <a:bodyPr/>
        <a:lstStyle/>
        <a:p>
          <a:endParaRPr lang="en-US"/>
        </a:p>
      </dgm:t>
    </dgm:pt>
    <dgm:pt modelId="{536BA64F-01E7-42DE-9BDF-02FA7D5787E6}" type="sibTrans" cxnId="{03130027-F2DD-4FD4-8745-204A7E2CBBED}">
      <dgm:prSet/>
      <dgm:spPr/>
      <dgm:t>
        <a:bodyPr/>
        <a:lstStyle/>
        <a:p>
          <a:endParaRPr lang="en-US"/>
        </a:p>
      </dgm:t>
    </dgm:pt>
    <dgm:pt modelId="{2AC36B62-6E24-4DEF-8A6C-317D034D48E5}">
      <dgm:prSet phldrT="[Text]"/>
      <dgm:spPr/>
      <dgm:t>
        <a:bodyPr/>
        <a:lstStyle/>
        <a:p>
          <a:r>
            <a:rPr lang="en-US" dirty="0"/>
            <a:t>Broker</a:t>
          </a:r>
        </a:p>
      </dgm:t>
    </dgm:pt>
    <dgm:pt modelId="{5E7E17A4-C60E-4757-9144-D91C3563C08D}" type="parTrans" cxnId="{E5FEBF8C-60E5-4893-BE9D-E6EDF452D1D3}">
      <dgm:prSet/>
      <dgm:spPr/>
      <dgm:t>
        <a:bodyPr/>
        <a:lstStyle/>
        <a:p>
          <a:endParaRPr lang="en-US"/>
        </a:p>
      </dgm:t>
    </dgm:pt>
    <dgm:pt modelId="{0770F110-669A-4F59-AFC4-BDA8C17560EC}" type="sibTrans" cxnId="{E5FEBF8C-60E5-4893-BE9D-E6EDF452D1D3}">
      <dgm:prSet/>
      <dgm:spPr/>
      <dgm:t>
        <a:bodyPr/>
        <a:lstStyle/>
        <a:p>
          <a:endParaRPr lang="en-US"/>
        </a:p>
      </dgm:t>
    </dgm:pt>
    <dgm:pt modelId="{6473485C-9B15-414C-90FC-934180CAD1DE}">
      <dgm:prSet phldrT="[Text]"/>
      <dgm:spPr/>
      <dgm:t>
        <a:bodyPr/>
        <a:lstStyle/>
        <a:p>
          <a:r>
            <a:rPr lang="en-US" dirty="0"/>
            <a:t>Doctors</a:t>
          </a:r>
        </a:p>
      </dgm:t>
    </dgm:pt>
    <dgm:pt modelId="{FF155626-A1CD-49E4-A70D-8A61C09CE436}" type="parTrans" cxnId="{8DE09C53-132A-4F91-A38D-08E313B0C52A}">
      <dgm:prSet/>
      <dgm:spPr/>
      <dgm:t>
        <a:bodyPr/>
        <a:lstStyle/>
        <a:p>
          <a:endParaRPr lang="en-US"/>
        </a:p>
      </dgm:t>
    </dgm:pt>
    <dgm:pt modelId="{1D0B43B4-CB56-4CAA-A57C-8B90ED018414}" type="sibTrans" cxnId="{8DE09C53-132A-4F91-A38D-08E313B0C52A}">
      <dgm:prSet/>
      <dgm:spPr/>
      <dgm:t>
        <a:bodyPr/>
        <a:lstStyle/>
        <a:p>
          <a:endParaRPr lang="en-US"/>
        </a:p>
      </dgm:t>
    </dgm:pt>
    <dgm:pt modelId="{958CF39F-D931-45F4-B31F-358FE52868F7}">
      <dgm:prSet phldrT="[Text]"/>
      <dgm:spPr/>
      <dgm:t>
        <a:bodyPr/>
        <a:lstStyle/>
        <a:p>
          <a:r>
            <a:rPr lang="en-US" dirty="0"/>
            <a:t>Premium</a:t>
          </a:r>
        </a:p>
      </dgm:t>
    </dgm:pt>
    <dgm:pt modelId="{55103D84-3247-4461-B189-CAB4237C67C1}" type="parTrans" cxnId="{DB7A2654-2FD3-4C44-8408-579A0FF80F35}">
      <dgm:prSet/>
      <dgm:spPr/>
      <dgm:t>
        <a:bodyPr/>
        <a:lstStyle/>
        <a:p>
          <a:endParaRPr lang="en-US"/>
        </a:p>
      </dgm:t>
    </dgm:pt>
    <dgm:pt modelId="{2F0E0697-A2EC-4EB6-A2D5-F70B300C64DD}" type="sibTrans" cxnId="{DB7A2654-2FD3-4C44-8408-579A0FF80F35}">
      <dgm:prSet/>
      <dgm:spPr/>
      <dgm:t>
        <a:bodyPr/>
        <a:lstStyle/>
        <a:p>
          <a:endParaRPr lang="en-US"/>
        </a:p>
      </dgm:t>
    </dgm:pt>
    <dgm:pt modelId="{5A5D9FB4-9B31-45CF-B3AD-D1FEC07566BC}">
      <dgm:prSet/>
      <dgm:spPr/>
      <dgm:t>
        <a:bodyPr/>
        <a:lstStyle/>
        <a:p>
          <a:r>
            <a:rPr lang="en-US" dirty="0"/>
            <a:t>Claims</a:t>
          </a:r>
        </a:p>
      </dgm:t>
    </dgm:pt>
    <dgm:pt modelId="{E331BB2A-529E-4356-88B6-D23E79CA384D}" type="parTrans" cxnId="{6119BC9D-8589-4996-AE12-F9E7AAEE9418}">
      <dgm:prSet/>
      <dgm:spPr/>
      <dgm:t>
        <a:bodyPr/>
        <a:lstStyle/>
        <a:p>
          <a:endParaRPr lang="en-US"/>
        </a:p>
      </dgm:t>
    </dgm:pt>
    <dgm:pt modelId="{32A74C0F-F41C-44A0-9933-E8ABACF35453}" type="sibTrans" cxnId="{6119BC9D-8589-4996-AE12-F9E7AAEE9418}">
      <dgm:prSet/>
      <dgm:spPr/>
      <dgm:t>
        <a:bodyPr/>
        <a:lstStyle/>
        <a:p>
          <a:endParaRPr lang="en-US"/>
        </a:p>
      </dgm:t>
    </dgm:pt>
    <dgm:pt modelId="{EE55184D-0BA2-49CE-9D93-53FAAF54EF44}">
      <dgm:prSet/>
      <dgm:spPr/>
      <dgm:t>
        <a:bodyPr/>
        <a:lstStyle/>
        <a:p>
          <a:r>
            <a:rPr lang="en-US" dirty="0"/>
            <a:t>Co-Pays</a:t>
          </a:r>
        </a:p>
      </dgm:t>
    </dgm:pt>
    <dgm:pt modelId="{CA5A5EC7-4CF6-412F-B54E-3D3519835B2A}" type="parTrans" cxnId="{D2E0B520-6354-434C-BD03-8604EA3D613C}">
      <dgm:prSet/>
      <dgm:spPr/>
      <dgm:t>
        <a:bodyPr/>
        <a:lstStyle/>
        <a:p>
          <a:endParaRPr lang="en-US"/>
        </a:p>
      </dgm:t>
    </dgm:pt>
    <dgm:pt modelId="{20BACB74-496F-4CA0-BEFB-CE28B821184E}" type="sibTrans" cxnId="{D2E0B520-6354-434C-BD03-8604EA3D613C}">
      <dgm:prSet/>
      <dgm:spPr/>
      <dgm:t>
        <a:bodyPr/>
        <a:lstStyle/>
        <a:p>
          <a:endParaRPr lang="en-US"/>
        </a:p>
      </dgm:t>
    </dgm:pt>
    <dgm:pt modelId="{D01B681E-F3ED-44B0-AA6B-9189EE072D39}">
      <dgm:prSet/>
      <dgm:spPr/>
      <dgm:t>
        <a:bodyPr/>
        <a:lstStyle/>
        <a:p>
          <a:r>
            <a:rPr lang="en-US" dirty="0"/>
            <a:t>Hospital</a:t>
          </a:r>
        </a:p>
      </dgm:t>
    </dgm:pt>
    <dgm:pt modelId="{0B1749FA-999E-4E35-8B94-6FC3B9721172}" type="parTrans" cxnId="{79A61E1C-DD7E-4077-9CC1-1DE25698A43D}">
      <dgm:prSet/>
      <dgm:spPr/>
      <dgm:t>
        <a:bodyPr/>
        <a:lstStyle/>
        <a:p>
          <a:endParaRPr lang="en-US"/>
        </a:p>
      </dgm:t>
    </dgm:pt>
    <dgm:pt modelId="{E01E889A-C146-4B4C-927B-9BFD7B38F96B}" type="sibTrans" cxnId="{79A61E1C-DD7E-4077-9CC1-1DE25698A43D}">
      <dgm:prSet/>
      <dgm:spPr/>
      <dgm:t>
        <a:bodyPr/>
        <a:lstStyle/>
        <a:p>
          <a:endParaRPr lang="en-US"/>
        </a:p>
      </dgm:t>
    </dgm:pt>
    <dgm:pt modelId="{CB66D9D8-193A-4AE9-BC12-798C961BFBD2}">
      <dgm:prSet/>
      <dgm:spPr/>
      <dgm:t>
        <a:bodyPr/>
        <a:lstStyle/>
        <a:p>
          <a:r>
            <a:rPr lang="en-US" dirty="0"/>
            <a:t>Forms</a:t>
          </a:r>
        </a:p>
      </dgm:t>
    </dgm:pt>
    <dgm:pt modelId="{B6A80330-EE45-4BA9-9FA2-8CC0FEF6D0F4}" type="parTrans" cxnId="{B6D9F635-756C-4513-AC34-4B7F46570CB6}">
      <dgm:prSet/>
      <dgm:spPr/>
      <dgm:t>
        <a:bodyPr/>
        <a:lstStyle/>
        <a:p>
          <a:endParaRPr lang="en-US"/>
        </a:p>
      </dgm:t>
    </dgm:pt>
    <dgm:pt modelId="{51E95F31-4C85-4BAE-9088-8B5EEC1B3581}" type="sibTrans" cxnId="{B6D9F635-756C-4513-AC34-4B7F46570CB6}">
      <dgm:prSet/>
      <dgm:spPr/>
      <dgm:t>
        <a:bodyPr/>
        <a:lstStyle/>
        <a:p>
          <a:endParaRPr lang="en-US"/>
        </a:p>
      </dgm:t>
    </dgm:pt>
    <dgm:pt modelId="{C059DE58-9522-4749-A6CA-7F2E8A8F4291}" type="pres">
      <dgm:prSet presAssocID="{7A6B8A71-0373-4041-B12B-E9C82DCA5B01}" presName="composite" presStyleCnt="0">
        <dgm:presLayoutVars>
          <dgm:chMax val="1"/>
          <dgm:dir/>
          <dgm:resizeHandles val="exact"/>
        </dgm:presLayoutVars>
      </dgm:prSet>
      <dgm:spPr/>
    </dgm:pt>
    <dgm:pt modelId="{6D5B13BF-77A9-48B3-B8C8-0D6DB82E6C06}" type="pres">
      <dgm:prSet presAssocID="{7A6B8A71-0373-4041-B12B-E9C82DCA5B01}" presName="radial" presStyleCnt="0">
        <dgm:presLayoutVars>
          <dgm:animLvl val="ctr"/>
        </dgm:presLayoutVars>
      </dgm:prSet>
      <dgm:spPr/>
    </dgm:pt>
    <dgm:pt modelId="{1813C509-C998-47E6-BB65-350E4BAF9027}" type="pres">
      <dgm:prSet presAssocID="{CB4CA699-DFA3-4318-8058-82596BAFCD05}" presName="centerShape" presStyleLbl="vennNode1" presStyleIdx="0" presStyleCnt="9"/>
      <dgm:spPr/>
    </dgm:pt>
    <dgm:pt modelId="{29103041-2A85-48F1-8470-8F08C5A7A76D}" type="pres">
      <dgm:prSet presAssocID="{FFC342F8-7C64-4C03-B7D7-E3251DC9CE90}" presName="node" presStyleLbl="vennNode1" presStyleIdx="1" presStyleCnt="9">
        <dgm:presLayoutVars>
          <dgm:bulletEnabled val="1"/>
        </dgm:presLayoutVars>
      </dgm:prSet>
      <dgm:spPr/>
    </dgm:pt>
    <dgm:pt modelId="{1C659041-F495-47D3-BE5D-49ED4FD65BAA}" type="pres">
      <dgm:prSet presAssocID="{2AC36B62-6E24-4DEF-8A6C-317D034D48E5}" presName="node" presStyleLbl="vennNode1" presStyleIdx="2" presStyleCnt="9">
        <dgm:presLayoutVars>
          <dgm:bulletEnabled val="1"/>
        </dgm:presLayoutVars>
      </dgm:prSet>
      <dgm:spPr/>
    </dgm:pt>
    <dgm:pt modelId="{BC17E402-4622-4792-BA94-C2D556C3B72E}" type="pres">
      <dgm:prSet presAssocID="{6473485C-9B15-414C-90FC-934180CAD1DE}" presName="node" presStyleLbl="vennNode1" presStyleIdx="3" presStyleCnt="9">
        <dgm:presLayoutVars>
          <dgm:bulletEnabled val="1"/>
        </dgm:presLayoutVars>
      </dgm:prSet>
      <dgm:spPr/>
    </dgm:pt>
    <dgm:pt modelId="{5586F0D2-2444-4D8D-9C28-C5288F0C4767}" type="pres">
      <dgm:prSet presAssocID="{CB66D9D8-193A-4AE9-BC12-798C961BFBD2}" presName="node" presStyleLbl="vennNode1" presStyleIdx="4" presStyleCnt="9">
        <dgm:presLayoutVars>
          <dgm:bulletEnabled val="1"/>
        </dgm:presLayoutVars>
      </dgm:prSet>
      <dgm:spPr/>
    </dgm:pt>
    <dgm:pt modelId="{FC249657-D79B-478E-BA18-D6593522A047}" type="pres">
      <dgm:prSet presAssocID="{D01B681E-F3ED-44B0-AA6B-9189EE072D39}" presName="node" presStyleLbl="vennNode1" presStyleIdx="5" presStyleCnt="9">
        <dgm:presLayoutVars>
          <dgm:bulletEnabled val="1"/>
        </dgm:presLayoutVars>
      </dgm:prSet>
      <dgm:spPr/>
    </dgm:pt>
    <dgm:pt modelId="{B126C2E8-FB1E-4936-A116-85F86422919C}" type="pres">
      <dgm:prSet presAssocID="{EE55184D-0BA2-49CE-9D93-53FAAF54EF44}" presName="node" presStyleLbl="vennNode1" presStyleIdx="6" presStyleCnt="9">
        <dgm:presLayoutVars>
          <dgm:bulletEnabled val="1"/>
        </dgm:presLayoutVars>
      </dgm:prSet>
      <dgm:spPr/>
    </dgm:pt>
    <dgm:pt modelId="{F850729A-443D-4771-8049-EC8F617B57EA}" type="pres">
      <dgm:prSet presAssocID="{958CF39F-D931-45F4-B31F-358FE52868F7}" presName="node" presStyleLbl="vennNode1" presStyleIdx="7" presStyleCnt="9">
        <dgm:presLayoutVars>
          <dgm:bulletEnabled val="1"/>
        </dgm:presLayoutVars>
      </dgm:prSet>
      <dgm:spPr/>
    </dgm:pt>
    <dgm:pt modelId="{1110CCEC-AC40-4299-B8D9-87816D86DAE7}" type="pres">
      <dgm:prSet presAssocID="{5A5D9FB4-9B31-45CF-B3AD-D1FEC07566BC}" presName="node" presStyleLbl="vennNode1" presStyleIdx="8" presStyleCnt="9">
        <dgm:presLayoutVars>
          <dgm:bulletEnabled val="1"/>
        </dgm:presLayoutVars>
      </dgm:prSet>
      <dgm:spPr/>
    </dgm:pt>
  </dgm:ptLst>
  <dgm:cxnLst>
    <dgm:cxn modelId="{034BA116-D6F6-4857-B3EB-BEAAE84DB34F}" type="presOf" srcId="{7A6B8A71-0373-4041-B12B-E9C82DCA5B01}" destId="{C059DE58-9522-4749-A6CA-7F2E8A8F4291}" srcOrd="0" destOrd="0" presId="urn:microsoft.com/office/officeart/2005/8/layout/radial3"/>
    <dgm:cxn modelId="{79A61E1C-DD7E-4077-9CC1-1DE25698A43D}" srcId="{CB4CA699-DFA3-4318-8058-82596BAFCD05}" destId="{D01B681E-F3ED-44B0-AA6B-9189EE072D39}" srcOrd="4" destOrd="0" parTransId="{0B1749FA-999E-4E35-8B94-6FC3B9721172}" sibTransId="{E01E889A-C146-4B4C-927B-9BFD7B38F96B}"/>
    <dgm:cxn modelId="{E2F96A1C-F8ED-4151-87AD-BC2421B065C3}" type="presOf" srcId="{CB4CA699-DFA3-4318-8058-82596BAFCD05}" destId="{1813C509-C998-47E6-BB65-350E4BAF9027}" srcOrd="0" destOrd="0" presId="urn:microsoft.com/office/officeart/2005/8/layout/radial3"/>
    <dgm:cxn modelId="{D2E0B520-6354-434C-BD03-8604EA3D613C}" srcId="{CB4CA699-DFA3-4318-8058-82596BAFCD05}" destId="{EE55184D-0BA2-49CE-9D93-53FAAF54EF44}" srcOrd="5" destOrd="0" parTransId="{CA5A5EC7-4CF6-412F-B54E-3D3519835B2A}" sibTransId="{20BACB74-496F-4CA0-BEFB-CE28B821184E}"/>
    <dgm:cxn modelId="{03130027-F2DD-4FD4-8745-204A7E2CBBED}" srcId="{CB4CA699-DFA3-4318-8058-82596BAFCD05}" destId="{FFC342F8-7C64-4C03-B7D7-E3251DC9CE90}" srcOrd="0" destOrd="0" parTransId="{FE074751-4A93-4439-88D2-50834459D4C9}" sibTransId="{536BA64F-01E7-42DE-9BDF-02FA7D5787E6}"/>
    <dgm:cxn modelId="{B6D9F635-756C-4513-AC34-4B7F46570CB6}" srcId="{CB4CA699-DFA3-4318-8058-82596BAFCD05}" destId="{CB66D9D8-193A-4AE9-BC12-798C961BFBD2}" srcOrd="3" destOrd="0" parTransId="{B6A80330-EE45-4BA9-9FA2-8CC0FEF6D0F4}" sibTransId="{51E95F31-4C85-4BAE-9088-8B5EEC1B3581}"/>
    <dgm:cxn modelId="{627C9A37-F5E9-4CA7-A7C7-C14432E9E9FA}" srcId="{7A6B8A71-0373-4041-B12B-E9C82DCA5B01}" destId="{CB4CA699-DFA3-4318-8058-82596BAFCD05}" srcOrd="0" destOrd="0" parTransId="{96F8F8EF-8C82-4415-82EE-5A8722121285}" sibTransId="{011522C9-B98C-4EC9-9249-52CD4565B464}"/>
    <dgm:cxn modelId="{9689423E-1FDA-4911-8BA1-0C59F0EF05C8}" type="presOf" srcId="{6473485C-9B15-414C-90FC-934180CAD1DE}" destId="{BC17E402-4622-4792-BA94-C2D556C3B72E}" srcOrd="0" destOrd="0" presId="urn:microsoft.com/office/officeart/2005/8/layout/radial3"/>
    <dgm:cxn modelId="{8DE09C53-132A-4F91-A38D-08E313B0C52A}" srcId="{CB4CA699-DFA3-4318-8058-82596BAFCD05}" destId="{6473485C-9B15-414C-90FC-934180CAD1DE}" srcOrd="2" destOrd="0" parTransId="{FF155626-A1CD-49E4-A70D-8A61C09CE436}" sibTransId="{1D0B43B4-CB56-4CAA-A57C-8B90ED018414}"/>
    <dgm:cxn modelId="{DB7A2654-2FD3-4C44-8408-579A0FF80F35}" srcId="{CB4CA699-DFA3-4318-8058-82596BAFCD05}" destId="{958CF39F-D931-45F4-B31F-358FE52868F7}" srcOrd="6" destOrd="0" parTransId="{55103D84-3247-4461-B189-CAB4237C67C1}" sibTransId="{2F0E0697-A2EC-4EB6-A2D5-F70B300C64DD}"/>
    <dgm:cxn modelId="{D17F9555-97E6-4539-932D-C01C57106465}" type="presOf" srcId="{5A5D9FB4-9B31-45CF-B3AD-D1FEC07566BC}" destId="{1110CCEC-AC40-4299-B8D9-87816D86DAE7}" srcOrd="0" destOrd="0" presId="urn:microsoft.com/office/officeart/2005/8/layout/radial3"/>
    <dgm:cxn modelId="{CBA4B45A-FE0A-451C-9AF5-48C9C6D816B1}" type="presOf" srcId="{2AC36B62-6E24-4DEF-8A6C-317D034D48E5}" destId="{1C659041-F495-47D3-BE5D-49ED4FD65BAA}" srcOrd="0" destOrd="0" presId="urn:microsoft.com/office/officeart/2005/8/layout/radial3"/>
    <dgm:cxn modelId="{B02F5D83-91FF-49AE-9904-F1FF7AA0945E}" type="presOf" srcId="{EE55184D-0BA2-49CE-9D93-53FAAF54EF44}" destId="{B126C2E8-FB1E-4936-A116-85F86422919C}" srcOrd="0" destOrd="0" presId="urn:microsoft.com/office/officeart/2005/8/layout/radial3"/>
    <dgm:cxn modelId="{E5FEBF8C-60E5-4893-BE9D-E6EDF452D1D3}" srcId="{CB4CA699-DFA3-4318-8058-82596BAFCD05}" destId="{2AC36B62-6E24-4DEF-8A6C-317D034D48E5}" srcOrd="1" destOrd="0" parTransId="{5E7E17A4-C60E-4757-9144-D91C3563C08D}" sibTransId="{0770F110-669A-4F59-AFC4-BDA8C17560EC}"/>
    <dgm:cxn modelId="{6119BC9D-8589-4996-AE12-F9E7AAEE9418}" srcId="{CB4CA699-DFA3-4318-8058-82596BAFCD05}" destId="{5A5D9FB4-9B31-45CF-B3AD-D1FEC07566BC}" srcOrd="7" destOrd="0" parTransId="{E331BB2A-529E-4356-88B6-D23E79CA384D}" sibTransId="{32A74C0F-F41C-44A0-9933-E8ABACF35453}"/>
    <dgm:cxn modelId="{F7B932AD-A8F0-41BE-8134-EBD6C5702365}" type="presOf" srcId="{CB66D9D8-193A-4AE9-BC12-798C961BFBD2}" destId="{5586F0D2-2444-4D8D-9C28-C5288F0C4767}" srcOrd="0" destOrd="0" presId="urn:microsoft.com/office/officeart/2005/8/layout/radial3"/>
    <dgm:cxn modelId="{F83A85BA-8EF9-48CC-AED1-4249CC879E51}" type="presOf" srcId="{FFC342F8-7C64-4C03-B7D7-E3251DC9CE90}" destId="{29103041-2A85-48F1-8470-8F08C5A7A76D}" srcOrd="0" destOrd="0" presId="urn:microsoft.com/office/officeart/2005/8/layout/radial3"/>
    <dgm:cxn modelId="{A4003CC0-7C9D-492C-B7A9-403A67FB2CD1}" type="presOf" srcId="{D01B681E-F3ED-44B0-AA6B-9189EE072D39}" destId="{FC249657-D79B-478E-BA18-D6593522A047}" srcOrd="0" destOrd="0" presId="urn:microsoft.com/office/officeart/2005/8/layout/radial3"/>
    <dgm:cxn modelId="{369F05E8-B2E3-40FE-8C49-15835D32EB74}" type="presOf" srcId="{958CF39F-D931-45F4-B31F-358FE52868F7}" destId="{F850729A-443D-4771-8049-EC8F617B57EA}" srcOrd="0" destOrd="0" presId="urn:microsoft.com/office/officeart/2005/8/layout/radial3"/>
    <dgm:cxn modelId="{93005F1F-95B7-4991-895C-24B7B2CEF646}" type="presParOf" srcId="{C059DE58-9522-4749-A6CA-7F2E8A8F4291}" destId="{6D5B13BF-77A9-48B3-B8C8-0D6DB82E6C06}" srcOrd="0" destOrd="0" presId="urn:microsoft.com/office/officeart/2005/8/layout/radial3"/>
    <dgm:cxn modelId="{E4FCF287-EF0E-4289-A615-31E5E84E5A12}" type="presParOf" srcId="{6D5B13BF-77A9-48B3-B8C8-0D6DB82E6C06}" destId="{1813C509-C998-47E6-BB65-350E4BAF9027}" srcOrd="0" destOrd="0" presId="urn:microsoft.com/office/officeart/2005/8/layout/radial3"/>
    <dgm:cxn modelId="{2E4A99DA-E3B3-47AC-9EC1-6A38DAF94A13}" type="presParOf" srcId="{6D5B13BF-77A9-48B3-B8C8-0D6DB82E6C06}" destId="{29103041-2A85-48F1-8470-8F08C5A7A76D}" srcOrd="1" destOrd="0" presId="urn:microsoft.com/office/officeart/2005/8/layout/radial3"/>
    <dgm:cxn modelId="{33BCF00D-75B6-4AFF-AC7C-4969ECA171D9}" type="presParOf" srcId="{6D5B13BF-77A9-48B3-B8C8-0D6DB82E6C06}" destId="{1C659041-F495-47D3-BE5D-49ED4FD65BAA}" srcOrd="2" destOrd="0" presId="urn:microsoft.com/office/officeart/2005/8/layout/radial3"/>
    <dgm:cxn modelId="{47F3B2EC-DBF8-4FB8-8CFD-77999A62859B}" type="presParOf" srcId="{6D5B13BF-77A9-48B3-B8C8-0D6DB82E6C06}" destId="{BC17E402-4622-4792-BA94-C2D556C3B72E}" srcOrd="3" destOrd="0" presId="urn:microsoft.com/office/officeart/2005/8/layout/radial3"/>
    <dgm:cxn modelId="{FBECE3C6-DB10-4ED0-8FDD-A4C6767708D0}" type="presParOf" srcId="{6D5B13BF-77A9-48B3-B8C8-0D6DB82E6C06}" destId="{5586F0D2-2444-4D8D-9C28-C5288F0C4767}" srcOrd="4" destOrd="0" presId="urn:microsoft.com/office/officeart/2005/8/layout/radial3"/>
    <dgm:cxn modelId="{A9BBB460-385B-480B-B9C8-DA303BD21453}" type="presParOf" srcId="{6D5B13BF-77A9-48B3-B8C8-0D6DB82E6C06}" destId="{FC249657-D79B-478E-BA18-D6593522A047}" srcOrd="5" destOrd="0" presId="urn:microsoft.com/office/officeart/2005/8/layout/radial3"/>
    <dgm:cxn modelId="{AC153F79-436A-454A-9196-32F179B955D6}" type="presParOf" srcId="{6D5B13BF-77A9-48B3-B8C8-0D6DB82E6C06}" destId="{B126C2E8-FB1E-4936-A116-85F86422919C}" srcOrd="6" destOrd="0" presId="urn:microsoft.com/office/officeart/2005/8/layout/radial3"/>
    <dgm:cxn modelId="{359B8446-BB10-473A-B7F3-08EF3C275CA4}" type="presParOf" srcId="{6D5B13BF-77A9-48B3-B8C8-0D6DB82E6C06}" destId="{F850729A-443D-4771-8049-EC8F617B57EA}" srcOrd="7" destOrd="0" presId="urn:microsoft.com/office/officeart/2005/8/layout/radial3"/>
    <dgm:cxn modelId="{0BEEB9E6-8531-47CE-9264-888B4EF9237B}" type="presParOf" srcId="{6D5B13BF-77A9-48B3-B8C8-0D6DB82E6C06}" destId="{1110CCEC-AC40-4299-B8D9-87816D86DAE7}"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7A36C-68C9-4A16-8313-B19126B4B78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8A45504-457C-4999-947A-0DB19130E732}">
      <dgm:prSet phldrT="[Text]"/>
      <dgm:spPr/>
      <dgm:t>
        <a:bodyPr/>
        <a:lstStyle/>
        <a:p>
          <a:r>
            <a:rPr lang="en-US" dirty="0"/>
            <a:t>Chief Executive Officer  </a:t>
          </a:r>
        </a:p>
      </dgm:t>
    </dgm:pt>
    <dgm:pt modelId="{7EBF4178-D574-413F-8C77-A691B729F796}" type="parTrans" cxnId="{85E1CE13-67C3-4DAE-9465-1E24A22B6376}">
      <dgm:prSet/>
      <dgm:spPr/>
      <dgm:t>
        <a:bodyPr/>
        <a:lstStyle/>
        <a:p>
          <a:endParaRPr lang="en-US"/>
        </a:p>
      </dgm:t>
    </dgm:pt>
    <dgm:pt modelId="{5D2D4DBD-3222-4FC0-AF65-C0BF8D333336}" type="sibTrans" cxnId="{85E1CE13-67C3-4DAE-9465-1E24A22B6376}">
      <dgm:prSet/>
      <dgm:spPr/>
      <dgm:t>
        <a:bodyPr/>
        <a:lstStyle/>
        <a:p>
          <a:endParaRPr lang="en-US"/>
        </a:p>
      </dgm:t>
    </dgm:pt>
    <dgm:pt modelId="{855CD311-01E8-4085-9223-1F1398762138}" type="asst">
      <dgm:prSet phldrT="[Text]"/>
      <dgm:spPr/>
      <dgm:t>
        <a:bodyPr/>
        <a:lstStyle/>
        <a:p>
          <a:r>
            <a:rPr lang="en-US" dirty="0"/>
            <a:t>Chief Financial Officer</a:t>
          </a:r>
        </a:p>
      </dgm:t>
    </dgm:pt>
    <dgm:pt modelId="{A0A12812-25DE-43D5-8151-321E0D0DD869}" type="parTrans" cxnId="{A79E9088-0E00-4B4A-9ECB-624C2A1B08F0}">
      <dgm:prSet/>
      <dgm:spPr/>
      <dgm:t>
        <a:bodyPr/>
        <a:lstStyle/>
        <a:p>
          <a:endParaRPr lang="en-US" dirty="0"/>
        </a:p>
      </dgm:t>
    </dgm:pt>
    <dgm:pt modelId="{7CBA9A86-1406-4A98-B063-3FE0D51C7AEC}" type="sibTrans" cxnId="{A79E9088-0E00-4B4A-9ECB-624C2A1B08F0}">
      <dgm:prSet/>
      <dgm:spPr/>
      <dgm:t>
        <a:bodyPr/>
        <a:lstStyle/>
        <a:p>
          <a:endParaRPr lang="en-US"/>
        </a:p>
      </dgm:t>
    </dgm:pt>
    <dgm:pt modelId="{0C881083-20FD-40E8-B4E2-8EF0978E00D5}">
      <dgm:prSet phldrT="[Text]"/>
      <dgm:spPr/>
      <dgm:t>
        <a:bodyPr/>
        <a:lstStyle/>
        <a:p>
          <a:r>
            <a:rPr lang="en-US" dirty="0"/>
            <a:t>Finance Directors and staff</a:t>
          </a:r>
        </a:p>
      </dgm:t>
    </dgm:pt>
    <dgm:pt modelId="{755621BE-881F-4794-B7E9-A7B5DD87E06F}" type="parTrans" cxnId="{5ABD443B-2812-4BB5-A516-C7F81D4B51C8}">
      <dgm:prSet/>
      <dgm:spPr/>
      <dgm:t>
        <a:bodyPr/>
        <a:lstStyle/>
        <a:p>
          <a:endParaRPr lang="en-US" dirty="0"/>
        </a:p>
      </dgm:t>
    </dgm:pt>
    <dgm:pt modelId="{6CD77F0A-817F-4B39-8D6E-FAE4F4BC120D}" type="sibTrans" cxnId="{5ABD443B-2812-4BB5-A516-C7F81D4B51C8}">
      <dgm:prSet/>
      <dgm:spPr/>
      <dgm:t>
        <a:bodyPr/>
        <a:lstStyle/>
        <a:p>
          <a:endParaRPr lang="en-US"/>
        </a:p>
      </dgm:t>
    </dgm:pt>
    <dgm:pt modelId="{15F1D41F-7198-46FC-B816-7F6BE11C6710}" type="asst">
      <dgm:prSet/>
      <dgm:spPr/>
      <dgm:t>
        <a:bodyPr/>
        <a:lstStyle/>
        <a:p>
          <a:r>
            <a:rPr lang="en-US" dirty="0"/>
            <a:t>Controller</a:t>
          </a:r>
        </a:p>
      </dgm:t>
    </dgm:pt>
    <dgm:pt modelId="{49253502-FCC1-4FCD-8296-3BEA2B5910D7}" type="parTrans" cxnId="{46937652-2D61-4BAA-8BFF-F742D2708450}">
      <dgm:prSet/>
      <dgm:spPr/>
      <dgm:t>
        <a:bodyPr/>
        <a:lstStyle/>
        <a:p>
          <a:endParaRPr lang="en-US" dirty="0"/>
        </a:p>
      </dgm:t>
    </dgm:pt>
    <dgm:pt modelId="{B644637F-3029-4615-9A32-F018C3A0E168}" type="sibTrans" cxnId="{46937652-2D61-4BAA-8BFF-F742D2708450}">
      <dgm:prSet/>
      <dgm:spPr/>
      <dgm:t>
        <a:bodyPr/>
        <a:lstStyle/>
        <a:p>
          <a:endParaRPr lang="en-US"/>
        </a:p>
      </dgm:t>
    </dgm:pt>
    <dgm:pt modelId="{CAACAE48-9DAB-48F5-9E2A-ED329999D7D9}" type="pres">
      <dgm:prSet presAssocID="{71B7A36C-68C9-4A16-8313-B19126B4B784}" presName="hierChild1" presStyleCnt="0">
        <dgm:presLayoutVars>
          <dgm:orgChart val="1"/>
          <dgm:chPref val="1"/>
          <dgm:dir/>
          <dgm:animOne val="branch"/>
          <dgm:animLvl val="lvl"/>
          <dgm:resizeHandles/>
        </dgm:presLayoutVars>
      </dgm:prSet>
      <dgm:spPr/>
    </dgm:pt>
    <dgm:pt modelId="{7C0832A5-7775-4976-B9AB-7CB265D52BCD}" type="pres">
      <dgm:prSet presAssocID="{78A45504-457C-4999-947A-0DB19130E732}" presName="hierRoot1" presStyleCnt="0">
        <dgm:presLayoutVars>
          <dgm:hierBranch val="init"/>
        </dgm:presLayoutVars>
      </dgm:prSet>
      <dgm:spPr/>
    </dgm:pt>
    <dgm:pt modelId="{A635604E-8C50-4008-B87C-CB844C26F054}" type="pres">
      <dgm:prSet presAssocID="{78A45504-457C-4999-947A-0DB19130E732}" presName="rootComposite1" presStyleCnt="0"/>
      <dgm:spPr/>
    </dgm:pt>
    <dgm:pt modelId="{DBAFF24E-3EEE-43D6-82CD-B972495D9941}" type="pres">
      <dgm:prSet presAssocID="{78A45504-457C-4999-947A-0DB19130E732}" presName="rootText1" presStyleLbl="node0" presStyleIdx="0" presStyleCnt="1">
        <dgm:presLayoutVars>
          <dgm:chPref val="3"/>
        </dgm:presLayoutVars>
      </dgm:prSet>
      <dgm:spPr/>
    </dgm:pt>
    <dgm:pt modelId="{AC542429-6066-41B4-8B03-C14478E04592}" type="pres">
      <dgm:prSet presAssocID="{78A45504-457C-4999-947A-0DB19130E732}" presName="rootConnector1" presStyleLbl="node1" presStyleIdx="0" presStyleCnt="0"/>
      <dgm:spPr/>
    </dgm:pt>
    <dgm:pt modelId="{DA254508-00F6-46B6-A476-8C16849488CC}" type="pres">
      <dgm:prSet presAssocID="{78A45504-457C-4999-947A-0DB19130E732}" presName="hierChild2" presStyleCnt="0"/>
      <dgm:spPr/>
    </dgm:pt>
    <dgm:pt modelId="{2FFF6E5F-1483-463E-95EC-107718F0F910}" type="pres">
      <dgm:prSet presAssocID="{755621BE-881F-4794-B7E9-A7B5DD87E06F}" presName="Name37" presStyleLbl="parChTrans1D2" presStyleIdx="0" presStyleCnt="3"/>
      <dgm:spPr/>
    </dgm:pt>
    <dgm:pt modelId="{BC9C5C11-810C-43F3-A077-9B861E97B525}" type="pres">
      <dgm:prSet presAssocID="{0C881083-20FD-40E8-B4E2-8EF0978E00D5}" presName="hierRoot2" presStyleCnt="0">
        <dgm:presLayoutVars>
          <dgm:hierBranch val="init"/>
        </dgm:presLayoutVars>
      </dgm:prSet>
      <dgm:spPr/>
    </dgm:pt>
    <dgm:pt modelId="{19B63F8F-E4D6-47F5-885C-59B85C533F92}" type="pres">
      <dgm:prSet presAssocID="{0C881083-20FD-40E8-B4E2-8EF0978E00D5}" presName="rootComposite" presStyleCnt="0"/>
      <dgm:spPr/>
    </dgm:pt>
    <dgm:pt modelId="{08B4E2FA-71F3-4713-A238-5B2E32880D73}" type="pres">
      <dgm:prSet presAssocID="{0C881083-20FD-40E8-B4E2-8EF0978E00D5}" presName="rootText" presStyleLbl="node2" presStyleIdx="0" presStyleCnt="1">
        <dgm:presLayoutVars>
          <dgm:chPref val="3"/>
        </dgm:presLayoutVars>
      </dgm:prSet>
      <dgm:spPr/>
    </dgm:pt>
    <dgm:pt modelId="{166CF63F-16F3-42A7-A7DC-F15FE440D9B8}" type="pres">
      <dgm:prSet presAssocID="{0C881083-20FD-40E8-B4E2-8EF0978E00D5}" presName="rootConnector" presStyleLbl="node2" presStyleIdx="0" presStyleCnt="1"/>
      <dgm:spPr/>
    </dgm:pt>
    <dgm:pt modelId="{E5820C61-DFE3-48A8-8850-5D360527CEB9}" type="pres">
      <dgm:prSet presAssocID="{0C881083-20FD-40E8-B4E2-8EF0978E00D5}" presName="hierChild4" presStyleCnt="0"/>
      <dgm:spPr/>
    </dgm:pt>
    <dgm:pt modelId="{D5317994-1246-4EF1-B0B9-4FFF40820C53}" type="pres">
      <dgm:prSet presAssocID="{0C881083-20FD-40E8-B4E2-8EF0978E00D5}" presName="hierChild5" presStyleCnt="0"/>
      <dgm:spPr/>
    </dgm:pt>
    <dgm:pt modelId="{0792467A-2BB9-435E-BCD6-559182E7C4D4}" type="pres">
      <dgm:prSet presAssocID="{78A45504-457C-4999-947A-0DB19130E732}" presName="hierChild3" presStyleCnt="0"/>
      <dgm:spPr/>
    </dgm:pt>
    <dgm:pt modelId="{84157F52-1307-4EC6-B3AE-553BB7AE8D92}" type="pres">
      <dgm:prSet presAssocID="{A0A12812-25DE-43D5-8151-321E0D0DD869}" presName="Name111" presStyleLbl="parChTrans1D2" presStyleIdx="1" presStyleCnt="3"/>
      <dgm:spPr/>
    </dgm:pt>
    <dgm:pt modelId="{F56E8070-FD27-4129-900D-1800FE516F86}" type="pres">
      <dgm:prSet presAssocID="{855CD311-01E8-4085-9223-1F1398762138}" presName="hierRoot3" presStyleCnt="0">
        <dgm:presLayoutVars>
          <dgm:hierBranch val="init"/>
        </dgm:presLayoutVars>
      </dgm:prSet>
      <dgm:spPr/>
    </dgm:pt>
    <dgm:pt modelId="{E5FCF262-C15D-412B-B4AC-56C3773BA044}" type="pres">
      <dgm:prSet presAssocID="{855CD311-01E8-4085-9223-1F1398762138}" presName="rootComposite3" presStyleCnt="0"/>
      <dgm:spPr/>
    </dgm:pt>
    <dgm:pt modelId="{FEB1E978-2120-49D3-8F24-AF645F60CF12}" type="pres">
      <dgm:prSet presAssocID="{855CD311-01E8-4085-9223-1F1398762138}" presName="rootText3" presStyleLbl="asst1" presStyleIdx="0" presStyleCnt="2">
        <dgm:presLayoutVars>
          <dgm:chPref val="3"/>
        </dgm:presLayoutVars>
      </dgm:prSet>
      <dgm:spPr/>
    </dgm:pt>
    <dgm:pt modelId="{BB7CDCCA-1B21-484A-B16C-BC2AD0239C06}" type="pres">
      <dgm:prSet presAssocID="{855CD311-01E8-4085-9223-1F1398762138}" presName="rootConnector3" presStyleLbl="asst1" presStyleIdx="0" presStyleCnt="2"/>
      <dgm:spPr/>
    </dgm:pt>
    <dgm:pt modelId="{A25A68F1-25F4-494A-BC74-F564AD95587E}" type="pres">
      <dgm:prSet presAssocID="{855CD311-01E8-4085-9223-1F1398762138}" presName="hierChild6" presStyleCnt="0"/>
      <dgm:spPr/>
    </dgm:pt>
    <dgm:pt modelId="{C56096A4-945D-484E-BFA5-E2516E484A40}" type="pres">
      <dgm:prSet presAssocID="{855CD311-01E8-4085-9223-1F1398762138}" presName="hierChild7" presStyleCnt="0"/>
      <dgm:spPr/>
    </dgm:pt>
    <dgm:pt modelId="{82003D5C-16E4-46C6-A8AF-E884D01A5115}" type="pres">
      <dgm:prSet presAssocID="{49253502-FCC1-4FCD-8296-3BEA2B5910D7}" presName="Name111" presStyleLbl="parChTrans1D2" presStyleIdx="2" presStyleCnt="3"/>
      <dgm:spPr/>
    </dgm:pt>
    <dgm:pt modelId="{476C777F-DFB6-442A-86C6-C4B28B6835E1}" type="pres">
      <dgm:prSet presAssocID="{15F1D41F-7198-46FC-B816-7F6BE11C6710}" presName="hierRoot3" presStyleCnt="0">
        <dgm:presLayoutVars>
          <dgm:hierBranch val="init"/>
        </dgm:presLayoutVars>
      </dgm:prSet>
      <dgm:spPr/>
    </dgm:pt>
    <dgm:pt modelId="{4D1249E3-6EFF-4865-A018-1C08E65EFDF5}" type="pres">
      <dgm:prSet presAssocID="{15F1D41F-7198-46FC-B816-7F6BE11C6710}" presName="rootComposite3" presStyleCnt="0"/>
      <dgm:spPr/>
    </dgm:pt>
    <dgm:pt modelId="{F8C114F5-D371-4AF1-A7E5-CE7BD49CD2B9}" type="pres">
      <dgm:prSet presAssocID="{15F1D41F-7198-46FC-B816-7F6BE11C6710}" presName="rootText3" presStyleLbl="asst1" presStyleIdx="1" presStyleCnt="2">
        <dgm:presLayoutVars>
          <dgm:chPref val="3"/>
        </dgm:presLayoutVars>
      </dgm:prSet>
      <dgm:spPr/>
    </dgm:pt>
    <dgm:pt modelId="{249C7F1E-8211-48E9-A21A-40C93702FA7C}" type="pres">
      <dgm:prSet presAssocID="{15F1D41F-7198-46FC-B816-7F6BE11C6710}" presName="rootConnector3" presStyleLbl="asst1" presStyleIdx="1" presStyleCnt="2"/>
      <dgm:spPr/>
    </dgm:pt>
    <dgm:pt modelId="{CEAE4472-8B12-4812-9E08-85928D2C65DD}" type="pres">
      <dgm:prSet presAssocID="{15F1D41F-7198-46FC-B816-7F6BE11C6710}" presName="hierChild6" presStyleCnt="0"/>
      <dgm:spPr/>
    </dgm:pt>
    <dgm:pt modelId="{11960649-B279-43CD-A194-84B02E53C270}" type="pres">
      <dgm:prSet presAssocID="{15F1D41F-7198-46FC-B816-7F6BE11C6710}" presName="hierChild7" presStyleCnt="0"/>
      <dgm:spPr/>
    </dgm:pt>
  </dgm:ptLst>
  <dgm:cxnLst>
    <dgm:cxn modelId="{85E1CE13-67C3-4DAE-9465-1E24A22B6376}" srcId="{71B7A36C-68C9-4A16-8313-B19126B4B784}" destId="{78A45504-457C-4999-947A-0DB19130E732}" srcOrd="0" destOrd="0" parTransId="{7EBF4178-D574-413F-8C77-A691B729F796}" sibTransId="{5D2D4DBD-3222-4FC0-AF65-C0BF8D333336}"/>
    <dgm:cxn modelId="{0AADB51A-63C0-44A4-A9F7-082503256328}" type="presOf" srcId="{A0A12812-25DE-43D5-8151-321E0D0DD869}" destId="{84157F52-1307-4EC6-B3AE-553BB7AE8D92}" srcOrd="0" destOrd="0" presId="urn:microsoft.com/office/officeart/2005/8/layout/orgChart1"/>
    <dgm:cxn modelId="{5DBEA31B-82E6-47A9-B89D-9543D322C61A}" type="presOf" srcId="{855CD311-01E8-4085-9223-1F1398762138}" destId="{FEB1E978-2120-49D3-8F24-AF645F60CF12}" srcOrd="0" destOrd="0" presId="urn:microsoft.com/office/officeart/2005/8/layout/orgChart1"/>
    <dgm:cxn modelId="{C6E83620-E205-4BCA-8AB7-E4C7539BE784}" type="presOf" srcId="{78A45504-457C-4999-947A-0DB19130E732}" destId="{AC542429-6066-41B4-8B03-C14478E04592}" srcOrd="1" destOrd="0" presId="urn:microsoft.com/office/officeart/2005/8/layout/orgChart1"/>
    <dgm:cxn modelId="{84B04436-4310-4E9E-B304-356B3454B7AE}" type="presOf" srcId="{755621BE-881F-4794-B7E9-A7B5DD87E06F}" destId="{2FFF6E5F-1483-463E-95EC-107718F0F910}" srcOrd="0" destOrd="0" presId="urn:microsoft.com/office/officeart/2005/8/layout/orgChart1"/>
    <dgm:cxn modelId="{5ABD443B-2812-4BB5-A516-C7F81D4B51C8}" srcId="{78A45504-457C-4999-947A-0DB19130E732}" destId="{0C881083-20FD-40E8-B4E2-8EF0978E00D5}" srcOrd="2" destOrd="0" parTransId="{755621BE-881F-4794-B7E9-A7B5DD87E06F}" sibTransId="{6CD77F0A-817F-4B39-8D6E-FAE4F4BC120D}"/>
    <dgm:cxn modelId="{140D1871-DEB1-4F0D-B271-3ECCB2BAF601}" type="presOf" srcId="{71B7A36C-68C9-4A16-8313-B19126B4B784}" destId="{CAACAE48-9DAB-48F5-9E2A-ED329999D7D9}" srcOrd="0" destOrd="0" presId="urn:microsoft.com/office/officeart/2005/8/layout/orgChart1"/>
    <dgm:cxn modelId="{46937652-2D61-4BAA-8BFF-F742D2708450}" srcId="{78A45504-457C-4999-947A-0DB19130E732}" destId="{15F1D41F-7198-46FC-B816-7F6BE11C6710}" srcOrd="1" destOrd="0" parTransId="{49253502-FCC1-4FCD-8296-3BEA2B5910D7}" sibTransId="{B644637F-3029-4615-9A32-F018C3A0E168}"/>
    <dgm:cxn modelId="{591CEF54-2CD1-46D1-B991-531B8A6C606C}" type="presOf" srcId="{78A45504-457C-4999-947A-0DB19130E732}" destId="{DBAFF24E-3EEE-43D6-82CD-B972495D9941}" srcOrd="0" destOrd="0" presId="urn:microsoft.com/office/officeart/2005/8/layout/orgChart1"/>
    <dgm:cxn modelId="{0F953680-3858-4303-82EA-3DD0B154BEDA}" type="presOf" srcId="{15F1D41F-7198-46FC-B816-7F6BE11C6710}" destId="{F8C114F5-D371-4AF1-A7E5-CE7BD49CD2B9}" srcOrd="0" destOrd="0" presId="urn:microsoft.com/office/officeart/2005/8/layout/orgChart1"/>
    <dgm:cxn modelId="{5DEA3588-DC26-4D3D-90D4-83C3A22D1BE0}" type="presOf" srcId="{49253502-FCC1-4FCD-8296-3BEA2B5910D7}" destId="{82003D5C-16E4-46C6-A8AF-E884D01A5115}" srcOrd="0" destOrd="0" presId="urn:microsoft.com/office/officeart/2005/8/layout/orgChart1"/>
    <dgm:cxn modelId="{A79E9088-0E00-4B4A-9ECB-624C2A1B08F0}" srcId="{78A45504-457C-4999-947A-0DB19130E732}" destId="{855CD311-01E8-4085-9223-1F1398762138}" srcOrd="0" destOrd="0" parTransId="{A0A12812-25DE-43D5-8151-321E0D0DD869}" sibTransId="{7CBA9A86-1406-4A98-B063-3FE0D51C7AEC}"/>
    <dgm:cxn modelId="{25E77DAD-0F71-45FB-825D-82565DC3E498}" type="presOf" srcId="{0C881083-20FD-40E8-B4E2-8EF0978E00D5}" destId="{08B4E2FA-71F3-4713-A238-5B2E32880D73}" srcOrd="0" destOrd="0" presId="urn:microsoft.com/office/officeart/2005/8/layout/orgChart1"/>
    <dgm:cxn modelId="{110B53CA-DEE8-478C-B334-2D2D978CC86C}" type="presOf" srcId="{0C881083-20FD-40E8-B4E2-8EF0978E00D5}" destId="{166CF63F-16F3-42A7-A7DC-F15FE440D9B8}" srcOrd="1" destOrd="0" presId="urn:microsoft.com/office/officeart/2005/8/layout/orgChart1"/>
    <dgm:cxn modelId="{E84300FC-8A51-4E6E-97D7-84C228758BD4}" type="presOf" srcId="{855CD311-01E8-4085-9223-1F1398762138}" destId="{BB7CDCCA-1B21-484A-B16C-BC2AD0239C06}" srcOrd="1" destOrd="0" presId="urn:microsoft.com/office/officeart/2005/8/layout/orgChart1"/>
    <dgm:cxn modelId="{E27788FD-BB4F-40AE-AE42-4B1A553B16DB}" type="presOf" srcId="{15F1D41F-7198-46FC-B816-7F6BE11C6710}" destId="{249C7F1E-8211-48E9-A21A-40C93702FA7C}" srcOrd="1" destOrd="0" presId="urn:microsoft.com/office/officeart/2005/8/layout/orgChart1"/>
    <dgm:cxn modelId="{552F98C9-AFF9-4DF6-ACD2-A9122572CFFA}" type="presParOf" srcId="{CAACAE48-9DAB-48F5-9E2A-ED329999D7D9}" destId="{7C0832A5-7775-4976-B9AB-7CB265D52BCD}" srcOrd="0" destOrd="0" presId="urn:microsoft.com/office/officeart/2005/8/layout/orgChart1"/>
    <dgm:cxn modelId="{29994D58-E336-46DF-A76B-989FA3F57868}" type="presParOf" srcId="{7C0832A5-7775-4976-B9AB-7CB265D52BCD}" destId="{A635604E-8C50-4008-B87C-CB844C26F054}" srcOrd="0" destOrd="0" presId="urn:microsoft.com/office/officeart/2005/8/layout/orgChart1"/>
    <dgm:cxn modelId="{3E7FCEBC-10A2-476A-8544-C781B0D93AD2}" type="presParOf" srcId="{A635604E-8C50-4008-B87C-CB844C26F054}" destId="{DBAFF24E-3EEE-43D6-82CD-B972495D9941}" srcOrd="0" destOrd="0" presId="urn:microsoft.com/office/officeart/2005/8/layout/orgChart1"/>
    <dgm:cxn modelId="{DB5744E9-94A8-4B64-AE3F-A4BF09D8DB1B}" type="presParOf" srcId="{A635604E-8C50-4008-B87C-CB844C26F054}" destId="{AC542429-6066-41B4-8B03-C14478E04592}" srcOrd="1" destOrd="0" presId="urn:microsoft.com/office/officeart/2005/8/layout/orgChart1"/>
    <dgm:cxn modelId="{B8A1CEAF-AA10-4DF4-B66D-808821C617CF}" type="presParOf" srcId="{7C0832A5-7775-4976-B9AB-7CB265D52BCD}" destId="{DA254508-00F6-46B6-A476-8C16849488CC}" srcOrd="1" destOrd="0" presId="urn:microsoft.com/office/officeart/2005/8/layout/orgChart1"/>
    <dgm:cxn modelId="{CCD32C87-88DD-4CB6-9C56-5D7D0066C237}" type="presParOf" srcId="{DA254508-00F6-46B6-A476-8C16849488CC}" destId="{2FFF6E5F-1483-463E-95EC-107718F0F910}" srcOrd="0" destOrd="0" presId="urn:microsoft.com/office/officeart/2005/8/layout/orgChart1"/>
    <dgm:cxn modelId="{A1E9524F-EF19-43AB-88CB-D8CD4CE38D19}" type="presParOf" srcId="{DA254508-00F6-46B6-A476-8C16849488CC}" destId="{BC9C5C11-810C-43F3-A077-9B861E97B525}" srcOrd="1" destOrd="0" presId="urn:microsoft.com/office/officeart/2005/8/layout/orgChart1"/>
    <dgm:cxn modelId="{EE4666F2-5AAE-4572-91E2-93685146B46C}" type="presParOf" srcId="{BC9C5C11-810C-43F3-A077-9B861E97B525}" destId="{19B63F8F-E4D6-47F5-885C-59B85C533F92}" srcOrd="0" destOrd="0" presId="urn:microsoft.com/office/officeart/2005/8/layout/orgChart1"/>
    <dgm:cxn modelId="{F9FCE889-36A6-4D36-898D-086E6B37EBC2}" type="presParOf" srcId="{19B63F8F-E4D6-47F5-885C-59B85C533F92}" destId="{08B4E2FA-71F3-4713-A238-5B2E32880D73}" srcOrd="0" destOrd="0" presId="urn:microsoft.com/office/officeart/2005/8/layout/orgChart1"/>
    <dgm:cxn modelId="{560E44B6-B833-475E-A763-98C7C1E9877E}" type="presParOf" srcId="{19B63F8F-E4D6-47F5-885C-59B85C533F92}" destId="{166CF63F-16F3-42A7-A7DC-F15FE440D9B8}" srcOrd="1" destOrd="0" presId="urn:microsoft.com/office/officeart/2005/8/layout/orgChart1"/>
    <dgm:cxn modelId="{44FCE140-30FC-4478-B232-767254BA4A93}" type="presParOf" srcId="{BC9C5C11-810C-43F3-A077-9B861E97B525}" destId="{E5820C61-DFE3-48A8-8850-5D360527CEB9}" srcOrd="1" destOrd="0" presId="urn:microsoft.com/office/officeart/2005/8/layout/orgChart1"/>
    <dgm:cxn modelId="{3D202D56-DA13-4A15-B9C0-33765792830E}" type="presParOf" srcId="{BC9C5C11-810C-43F3-A077-9B861E97B525}" destId="{D5317994-1246-4EF1-B0B9-4FFF40820C53}" srcOrd="2" destOrd="0" presId="urn:microsoft.com/office/officeart/2005/8/layout/orgChart1"/>
    <dgm:cxn modelId="{D6701E58-B66C-40CC-97F8-93AA5B6CA501}" type="presParOf" srcId="{7C0832A5-7775-4976-B9AB-7CB265D52BCD}" destId="{0792467A-2BB9-435E-BCD6-559182E7C4D4}" srcOrd="2" destOrd="0" presId="urn:microsoft.com/office/officeart/2005/8/layout/orgChart1"/>
    <dgm:cxn modelId="{126A7573-E31A-4B76-A128-E9AF6F41B204}" type="presParOf" srcId="{0792467A-2BB9-435E-BCD6-559182E7C4D4}" destId="{84157F52-1307-4EC6-B3AE-553BB7AE8D92}" srcOrd="0" destOrd="0" presId="urn:microsoft.com/office/officeart/2005/8/layout/orgChart1"/>
    <dgm:cxn modelId="{28C74901-4B6A-49D6-A3FE-F0F9AE327464}" type="presParOf" srcId="{0792467A-2BB9-435E-BCD6-559182E7C4D4}" destId="{F56E8070-FD27-4129-900D-1800FE516F86}" srcOrd="1" destOrd="0" presId="urn:microsoft.com/office/officeart/2005/8/layout/orgChart1"/>
    <dgm:cxn modelId="{46C0AE9B-8B42-4777-B0A5-04AA1EAA195C}" type="presParOf" srcId="{F56E8070-FD27-4129-900D-1800FE516F86}" destId="{E5FCF262-C15D-412B-B4AC-56C3773BA044}" srcOrd="0" destOrd="0" presId="urn:microsoft.com/office/officeart/2005/8/layout/orgChart1"/>
    <dgm:cxn modelId="{0DECF5DE-0C02-4843-9C8D-1241C0B1C40B}" type="presParOf" srcId="{E5FCF262-C15D-412B-B4AC-56C3773BA044}" destId="{FEB1E978-2120-49D3-8F24-AF645F60CF12}" srcOrd="0" destOrd="0" presId="urn:microsoft.com/office/officeart/2005/8/layout/orgChart1"/>
    <dgm:cxn modelId="{37AD22E5-C35A-4942-AF56-87A93DA36E96}" type="presParOf" srcId="{E5FCF262-C15D-412B-B4AC-56C3773BA044}" destId="{BB7CDCCA-1B21-484A-B16C-BC2AD0239C06}" srcOrd="1" destOrd="0" presId="urn:microsoft.com/office/officeart/2005/8/layout/orgChart1"/>
    <dgm:cxn modelId="{CF7F73B7-2E43-4181-A822-CF6564C48622}" type="presParOf" srcId="{F56E8070-FD27-4129-900D-1800FE516F86}" destId="{A25A68F1-25F4-494A-BC74-F564AD95587E}" srcOrd="1" destOrd="0" presId="urn:microsoft.com/office/officeart/2005/8/layout/orgChart1"/>
    <dgm:cxn modelId="{CBCBF464-9423-45A7-B56C-866850DAA246}" type="presParOf" srcId="{F56E8070-FD27-4129-900D-1800FE516F86}" destId="{C56096A4-945D-484E-BFA5-E2516E484A40}" srcOrd="2" destOrd="0" presId="urn:microsoft.com/office/officeart/2005/8/layout/orgChart1"/>
    <dgm:cxn modelId="{D83FB5B6-EBCF-4DC5-8A23-CFDA5BFAB112}" type="presParOf" srcId="{0792467A-2BB9-435E-BCD6-559182E7C4D4}" destId="{82003D5C-16E4-46C6-A8AF-E884D01A5115}" srcOrd="2" destOrd="0" presId="urn:microsoft.com/office/officeart/2005/8/layout/orgChart1"/>
    <dgm:cxn modelId="{6C65ECE0-6DE0-4F81-B2F8-0568C4F5FABF}" type="presParOf" srcId="{0792467A-2BB9-435E-BCD6-559182E7C4D4}" destId="{476C777F-DFB6-442A-86C6-C4B28B6835E1}" srcOrd="3" destOrd="0" presId="urn:microsoft.com/office/officeart/2005/8/layout/orgChart1"/>
    <dgm:cxn modelId="{3AE54898-0672-4A6C-AD22-680AF49E161D}" type="presParOf" srcId="{476C777F-DFB6-442A-86C6-C4B28B6835E1}" destId="{4D1249E3-6EFF-4865-A018-1C08E65EFDF5}" srcOrd="0" destOrd="0" presId="urn:microsoft.com/office/officeart/2005/8/layout/orgChart1"/>
    <dgm:cxn modelId="{4500F6A1-2D65-4EB3-BA30-B53E1FB08DFC}" type="presParOf" srcId="{4D1249E3-6EFF-4865-A018-1C08E65EFDF5}" destId="{F8C114F5-D371-4AF1-A7E5-CE7BD49CD2B9}" srcOrd="0" destOrd="0" presId="urn:microsoft.com/office/officeart/2005/8/layout/orgChart1"/>
    <dgm:cxn modelId="{A98C5559-79FA-4AA2-AD0F-1A4E2109D96C}" type="presParOf" srcId="{4D1249E3-6EFF-4865-A018-1C08E65EFDF5}" destId="{249C7F1E-8211-48E9-A21A-40C93702FA7C}" srcOrd="1" destOrd="0" presId="urn:microsoft.com/office/officeart/2005/8/layout/orgChart1"/>
    <dgm:cxn modelId="{62BC5410-0827-4BFB-BF29-E9BDDBDFBEE3}" type="presParOf" srcId="{476C777F-DFB6-442A-86C6-C4B28B6835E1}" destId="{CEAE4472-8B12-4812-9E08-85928D2C65DD}" srcOrd="1" destOrd="0" presId="urn:microsoft.com/office/officeart/2005/8/layout/orgChart1"/>
    <dgm:cxn modelId="{1D7B6935-13EB-4008-A89B-623040937EEF}" type="presParOf" srcId="{476C777F-DFB6-442A-86C6-C4B28B6835E1}" destId="{11960649-B279-43CD-A194-84B02E53C27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8438-6AFE-41C8-AC1D-61318FFF6C13}">
      <dsp:nvSpPr>
        <dsp:cNvPr id="0" name=""/>
        <dsp:cNvSpPr/>
      </dsp:nvSpPr>
      <dsp:spPr>
        <a:xfrm>
          <a:off x="286866" y="1104"/>
          <a:ext cx="1110629" cy="11106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Patient</a:t>
          </a:r>
        </a:p>
      </dsp:txBody>
      <dsp:txXfrm>
        <a:off x="449514" y="163752"/>
        <a:ext cx="785333" cy="785333"/>
      </dsp:txXfrm>
    </dsp:sp>
    <dsp:sp modelId="{2480774A-A3B6-4940-BB59-276BACF95C42}">
      <dsp:nvSpPr>
        <dsp:cNvPr id="0" name=""/>
        <dsp:cNvSpPr/>
      </dsp:nvSpPr>
      <dsp:spPr>
        <a:xfrm>
          <a:off x="520098" y="1201917"/>
          <a:ext cx="644165" cy="6441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605482" y="1448246"/>
        <a:ext cx="473397" cy="151507"/>
      </dsp:txXfrm>
    </dsp:sp>
    <dsp:sp modelId="{21AC9DF8-9F0D-4979-B49D-3A448A5A51F4}">
      <dsp:nvSpPr>
        <dsp:cNvPr id="0" name=""/>
        <dsp:cNvSpPr/>
      </dsp:nvSpPr>
      <dsp:spPr>
        <a:xfrm>
          <a:off x="286866" y="1936265"/>
          <a:ext cx="1110629" cy="11106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Insurer</a:t>
          </a:r>
        </a:p>
      </dsp:txBody>
      <dsp:txXfrm>
        <a:off x="449514" y="2098913"/>
        <a:ext cx="785333" cy="785333"/>
      </dsp:txXfrm>
    </dsp:sp>
    <dsp:sp modelId="{57CEBF31-7B07-4F0D-BEB8-3582FE106E0C}">
      <dsp:nvSpPr>
        <dsp:cNvPr id="0" name=""/>
        <dsp:cNvSpPr/>
      </dsp:nvSpPr>
      <dsp:spPr>
        <a:xfrm>
          <a:off x="1564090" y="1317422"/>
          <a:ext cx="353180" cy="4131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1564090" y="1400053"/>
        <a:ext cx="247226" cy="247892"/>
      </dsp:txXfrm>
    </dsp:sp>
    <dsp:sp modelId="{84118F47-3148-4CFA-A5CD-89835BBAA053}">
      <dsp:nvSpPr>
        <dsp:cNvPr id="0" name=""/>
        <dsp:cNvSpPr/>
      </dsp:nvSpPr>
      <dsp:spPr>
        <a:xfrm>
          <a:off x="2063874" y="413370"/>
          <a:ext cx="2221259" cy="2221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Payment to the provider</a:t>
          </a:r>
        </a:p>
      </dsp:txBody>
      <dsp:txXfrm>
        <a:off x="2389170" y="738666"/>
        <a:ext cx="1570667" cy="157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C509-C998-47E6-BB65-350E4BAF9027}">
      <dsp:nvSpPr>
        <dsp:cNvPr id="0" name=""/>
        <dsp:cNvSpPr/>
      </dsp:nvSpPr>
      <dsp:spPr>
        <a:xfrm>
          <a:off x="1391691" y="534441"/>
          <a:ext cx="1331416" cy="13314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Insurance </a:t>
          </a:r>
        </a:p>
      </dsp:txBody>
      <dsp:txXfrm>
        <a:off x="1586672" y="729422"/>
        <a:ext cx="941454" cy="941454"/>
      </dsp:txXfrm>
    </dsp:sp>
    <dsp:sp modelId="{29103041-2A85-48F1-8470-8F08C5A7A76D}">
      <dsp:nvSpPr>
        <dsp:cNvPr id="0" name=""/>
        <dsp:cNvSpPr/>
      </dsp:nvSpPr>
      <dsp:spPr>
        <a:xfrm>
          <a:off x="1724545" y="237"/>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Exchange</a:t>
          </a:r>
        </a:p>
      </dsp:txBody>
      <dsp:txXfrm>
        <a:off x="1822036" y="97728"/>
        <a:ext cx="470726" cy="470726"/>
      </dsp:txXfrm>
    </dsp:sp>
    <dsp:sp modelId="{1C659041-F495-47D3-BE5D-49ED4FD65BAA}">
      <dsp:nvSpPr>
        <dsp:cNvPr id="0" name=""/>
        <dsp:cNvSpPr/>
      </dsp:nvSpPr>
      <dsp:spPr>
        <a:xfrm>
          <a:off x="2337648" y="254193"/>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Broker</a:t>
          </a:r>
        </a:p>
      </dsp:txBody>
      <dsp:txXfrm>
        <a:off x="2435139" y="351684"/>
        <a:ext cx="470726" cy="470726"/>
      </dsp:txXfrm>
    </dsp:sp>
    <dsp:sp modelId="{BC17E402-4622-4792-BA94-C2D556C3B72E}">
      <dsp:nvSpPr>
        <dsp:cNvPr id="0" name=""/>
        <dsp:cNvSpPr/>
      </dsp:nvSpPr>
      <dsp:spPr>
        <a:xfrm>
          <a:off x="2591604" y="867295"/>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Doctors</a:t>
          </a:r>
        </a:p>
      </dsp:txBody>
      <dsp:txXfrm>
        <a:off x="2689095" y="964786"/>
        <a:ext cx="470726" cy="470726"/>
      </dsp:txXfrm>
    </dsp:sp>
    <dsp:sp modelId="{5586F0D2-2444-4D8D-9C28-C5288F0C4767}">
      <dsp:nvSpPr>
        <dsp:cNvPr id="0" name=""/>
        <dsp:cNvSpPr/>
      </dsp:nvSpPr>
      <dsp:spPr>
        <a:xfrm>
          <a:off x="2337648" y="1480398"/>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Forms</a:t>
          </a:r>
        </a:p>
      </dsp:txBody>
      <dsp:txXfrm>
        <a:off x="2435139" y="1577889"/>
        <a:ext cx="470726" cy="470726"/>
      </dsp:txXfrm>
    </dsp:sp>
    <dsp:sp modelId="{FC249657-D79B-478E-BA18-D6593522A047}">
      <dsp:nvSpPr>
        <dsp:cNvPr id="0" name=""/>
        <dsp:cNvSpPr/>
      </dsp:nvSpPr>
      <dsp:spPr>
        <a:xfrm>
          <a:off x="1724545" y="1734354"/>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Hospital</a:t>
          </a:r>
        </a:p>
      </dsp:txBody>
      <dsp:txXfrm>
        <a:off x="1822036" y="1831845"/>
        <a:ext cx="470726" cy="470726"/>
      </dsp:txXfrm>
    </dsp:sp>
    <dsp:sp modelId="{B126C2E8-FB1E-4936-A116-85F86422919C}">
      <dsp:nvSpPr>
        <dsp:cNvPr id="0" name=""/>
        <dsp:cNvSpPr/>
      </dsp:nvSpPr>
      <dsp:spPr>
        <a:xfrm>
          <a:off x="1111443" y="1480398"/>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Co-Pays</a:t>
          </a:r>
        </a:p>
      </dsp:txBody>
      <dsp:txXfrm>
        <a:off x="1208934" y="1577889"/>
        <a:ext cx="470726" cy="470726"/>
      </dsp:txXfrm>
    </dsp:sp>
    <dsp:sp modelId="{F850729A-443D-4771-8049-EC8F617B57EA}">
      <dsp:nvSpPr>
        <dsp:cNvPr id="0" name=""/>
        <dsp:cNvSpPr/>
      </dsp:nvSpPr>
      <dsp:spPr>
        <a:xfrm>
          <a:off x="857487" y="867295"/>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Premium</a:t>
          </a:r>
        </a:p>
      </dsp:txBody>
      <dsp:txXfrm>
        <a:off x="954978" y="964786"/>
        <a:ext cx="470726" cy="470726"/>
      </dsp:txXfrm>
    </dsp:sp>
    <dsp:sp modelId="{1110CCEC-AC40-4299-B8D9-87816D86DAE7}">
      <dsp:nvSpPr>
        <dsp:cNvPr id="0" name=""/>
        <dsp:cNvSpPr/>
      </dsp:nvSpPr>
      <dsp:spPr>
        <a:xfrm>
          <a:off x="1111443" y="254193"/>
          <a:ext cx="665708" cy="66570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Claims</a:t>
          </a:r>
        </a:p>
      </dsp:txBody>
      <dsp:txXfrm>
        <a:off x="1208934" y="351684"/>
        <a:ext cx="470726" cy="470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03D5C-16E4-46C6-A8AF-E884D01A5115}">
      <dsp:nvSpPr>
        <dsp:cNvPr id="0" name=""/>
        <dsp:cNvSpPr/>
      </dsp:nvSpPr>
      <dsp:spPr>
        <a:xfrm>
          <a:off x="3047999" y="1059854"/>
          <a:ext cx="221902" cy="972145"/>
        </a:xfrm>
        <a:custGeom>
          <a:avLst/>
          <a:gdLst/>
          <a:ahLst/>
          <a:cxnLst/>
          <a:rect l="0" t="0" r="0" b="0"/>
          <a:pathLst>
            <a:path>
              <a:moveTo>
                <a:pt x="0" y="0"/>
              </a:moveTo>
              <a:lnTo>
                <a:pt x="0" y="972145"/>
              </a:lnTo>
              <a:lnTo>
                <a:pt x="221902"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57F52-1307-4EC6-B3AE-553BB7AE8D92}">
      <dsp:nvSpPr>
        <dsp:cNvPr id="0" name=""/>
        <dsp:cNvSpPr/>
      </dsp:nvSpPr>
      <dsp:spPr>
        <a:xfrm>
          <a:off x="2826097" y="1059854"/>
          <a:ext cx="221902" cy="972145"/>
        </a:xfrm>
        <a:custGeom>
          <a:avLst/>
          <a:gdLst/>
          <a:ahLst/>
          <a:cxnLst/>
          <a:rect l="0" t="0" r="0" b="0"/>
          <a:pathLst>
            <a:path>
              <a:moveTo>
                <a:pt x="221902" y="0"/>
              </a:moveTo>
              <a:lnTo>
                <a:pt x="221902" y="972145"/>
              </a:lnTo>
              <a:lnTo>
                <a:pt x="0" y="972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FF6E5F-1483-463E-95EC-107718F0F910}">
      <dsp:nvSpPr>
        <dsp:cNvPr id="0" name=""/>
        <dsp:cNvSpPr/>
      </dsp:nvSpPr>
      <dsp:spPr>
        <a:xfrm>
          <a:off x="3002279" y="1059854"/>
          <a:ext cx="91440" cy="1944290"/>
        </a:xfrm>
        <a:custGeom>
          <a:avLst/>
          <a:gdLst/>
          <a:ahLst/>
          <a:cxnLst/>
          <a:rect l="0" t="0" r="0" b="0"/>
          <a:pathLst>
            <a:path>
              <a:moveTo>
                <a:pt x="45720" y="0"/>
              </a:moveTo>
              <a:lnTo>
                <a:pt x="45720" y="19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FF24E-3EEE-43D6-82CD-B972495D9941}">
      <dsp:nvSpPr>
        <dsp:cNvPr id="0" name=""/>
        <dsp:cNvSpPr/>
      </dsp:nvSpPr>
      <dsp:spPr>
        <a:xfrm>
          <a:off x="199132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Chief Executive Officer  </a:t>
          </a:r>
        </a:p>
      </dsp:txBody>
      <dsp:txXfrm>
        <a:off x="1991320" y="3175"/>
        <a:ext cx="2113359" cy="1056679"/>
      </dsp:txXfrm>
    </dsp:sp>
    <dsp:sp modelId="{08B4E2FA-71F3-4713-A238-5B2E32880D73}">
      <dsp:nvSpPr>
        <dsp:cNvPr id="0" name=""/>
        <dsp:cNvSpPr/>
      </dsp:nvSpPr>
      <dsp:spPr>
        <a:xfrm>
          <a:off x="1991320"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Finance Directors and staff</a:t>
          </a:r>
        </a:p>
      </dsp:txBody>
      <dsp:txXfrm>
        <a:off x="1991320" y="3004145"/>
        <a:ext cx="2113359" cy="1056679"/>
      </dsp:txXfrm>
    </dsp:sp>
    <dsp:sp modelId="{FEB1E978-2120-49D3-8F24-AF645F60CF12}">
      <dsp:nvSpPr>
        <dsp:cNvPr id="0" name=""/>
        <dsp:cNvSpPr/>
      </dsp:nvSpPr>
      <dsp:spPr>
        <a:xfrm>
          <a:off x="71273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Chief Financial Officer</a:t>
          </a:r>
        </a:p>
      </dsp:txBody>
      <dsp:txXfrm>
        <a:off x="712737" y="1503660"/>
        <a:ext cx="2113359" cy="1056679"/>
      </dsp:txXfrm>
    </dsp:sp>
    <dsp:sp modelId="{F8C114F5-D371-4AF1-A7E5-CE7BD49CD2B9}">
      <dsp:nvSpPr>
        <dsp:cNvPr id="0" name=""/>
        <dsp:cNvSpPr/>
      </dsp:nvSpPr>
      <dsp:spPr>
        <a:xfrm>
          <a:off x="3269902"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Controller</a:t>
          </a:r>
        </a:p>
      </dsp:txBody>
      <dsp:txXfrm>
        <a:off x="3269902" y="1503660"/>
        <a:ext cx="2113359" cy="105667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4/2/2024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Given the relative size of the health care industry in the United States economy, health care has grown to the extent that there are concerns about health care taking resources away from other parts of the US economy.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Recall that some people in the United States obtain health insurance as a benefit of employment. However, the cost of health insurance increases the expenses for employers, which leads to increased prices for consumer goods and services. Similarly, increased cost of government insurance programs creates pressure on legislatures to reduce funding to non-health care programs or increase taxes. Generally, there is some concern that the volume of expenditures for health care services in the US is not sustainable over the long term. Therefore, there is some pressure on legislators in the US to reform the health care system.</a:t>
            </a:r>
          </a:p>
          <a:p>
            <a:r>
              <a:rPr lang="en-US" dirty="0"/>
              <a:t> </a:t>
            </a:r>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Much of the reform effort ultimately was aimed at reforming health insurance markets where major changes were applied to the way that health insurers operated with some changes to influence more persons to get access to health insurance coverage.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r>
              <a:rPr lang="en-US" b="1" dirty="0"/>
              <a:t>Key provisions of the PPACA, more commonly known as the ACA:</a:t>
            </a:r>
          </a:p>
          <a:p>
            <a:endParaRPr lang="en-US" b="1" dirty="0"/>
          </a:p>
          <a:p>
            <a:pPr>
              <a:buFont typeface="Arial" pitchFamily="34" charset="0"/>
              <a:buChar char="•"/>
            </a:pPr>
            <a:r>
              <a:rPr lang="en-US" dirty="0"/>
              <a:t> </a:t>
            </a:r>
            <a:r>
              <a:rPr lang="en-US" sz="1200" kern="1200" dirty="0">
                <a:solidFill>
                  <a:schemeClr val="tx1"/>
                </a:solidFill>
                <a:latin typeface="+mn-lt"/>
                <a:ea typeface="+mn-ea"/>
                <a:cs typeface="+mn-cs"/>
              </a:rPr>
              <a:t>Insurance plans were required to spend a minimum amount of collected revenues to pay for medical care of patients (called </a:t>
            </a:r>
            <a:r>
              <a:rPr lang="en-US" sz="1200" b="1" kern="1200" dirty="0">
                <a:solidFill>
                  <a:schemeClr val="tx1"/>
                </a:solidFill>
                <a:latin typeface="+mn-lt"/>
                <a:ea typeface="+mn-ea"/>
                <a:cs typeface="+mn-cs"/>
              </a:rPr>
              <a:t>medical loss ratio)</a:t>
            </a:r>
          </a:p>
          <a:p>
            <a:pPr>
              <a:buFont typeface="Arial" pitchFamily="34" charset="0"/>
              <a:buNone/>
            </a:pPr>
            <a:r>
              <a:rPr lang="en-US" sz="1200" kern="1200" dirty="0">
                <a:solidFill>
                  <a:schemeClr val="tx1"/>
                </a:solidFill>
                <a:latin typeface="+mn-lt"/>
                <a:ea typeface="+mn-ea"/>
                <a:cs typeface="+mn-cs"/>
              </a:rPr>
              <a:t> </a:t>
            </a:r>
          </a:p>
          <a:p>
            <a:pPr>
              <a:buFont typeface="Arial" pitchFamily="34" charset="0"/>
              <a:buChar char="•"/>
            </a:pPr>
            <a:r>
              <a:rPr lang="en-US" sz="1200" kern="1200" dirty="0">
                <a:solidFill>
                  <a:schemeClr val="tx1"/>
                </a:solidFill>
                <a:latin typeface="+mn-lt"/>
                <a:ea typeface="+mn-ea"/>
                <a:cs typeface="+mn-cs"/>
              </a:rPr>
              <a:t> More controversial changes implemented by PPACA were around the overall insurance marketplace. The </a:t>
            </a:r>
            <a:r>
              <a:rPr lang="en-US" sz="1200" b="1" kern="1200" dirty="0">
                <a:solidFill>
                  <a:schemeClr val="tx1"/>
                </a:solidFill>
                <a:latin typeface="+mn-lt"/>
                <a:ea typeface="+mn-ea"/>
                <a:cs typeface="+mn-cs"/>
              </a:rPr>
              <a:t>individual mandate</a:t>
            </a:r>
            <a:r>
              <a:rPr lang="en-US" sz="1200" kern="1200" dirty="0">
                <a:solidFill>
                  <a:schemeClr val="tx1"/>
                </a:solidFill>
                <a:latin typeface="+mn-lt"/>
                <a:ea typeface="+mn-ea"/>
                <a:cs typeface="+mn-cs"/>
              </a:rPr>
              <a:t> was a change to require individuals without employer-provided insurance to purchase health insurance through </a:t>
            </a:r>
            <a:r>
              <a:rPr lang="en-US" sz="1200" b="1" kern="1200" dirty="0">
                <a:solidFill>
                  <a:schemeClr val="tx1"/>
                </a:solidFill>
                <a:latin typeface="+mn-lt"/>
                <a:ea typeface="+mn-ea"/>
                <a:cs typeface="+mn-cs"/>
              </a:rPr>
              <a:t>health insurance exchanges</a:t>
            </a:r>
            <a:r>
              <a:rPr lang="en-US" sz="1200" kern="1200" dirty="0">
                <a:solidFill>
                  <a:schemeClr val="tx1"/>
                </a:solidFill>
                <a:latin typeface="+mn-lt"/>
                <a:ea typeface="+mn-ea"/>
                <a:cs typeface="+mn-cs"/>
              </a:rPr>
              <a:t> in each state or face tax penalties</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employer mandate</a:t>
            </a:r>
            <a:r>
              <a:rPr lang="en-US" sz="1200" kern="1200" dirty="0">
                <a:solidFill>
                  <a:schemeClr val="tx1"/>
                </a:solidFill>
                <a:latin typeface="+mn-lt"/>
                <a:ea typeface="+mn-ea"/>
                <a:cs typeface="+mn-cs"/>
              </a:rPr>
              <a:t> was a provision of PPACA where employers with more than 50 employees to make health insurance benefits available to employee</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PPACA also called for some structural changes in the delivery of health care services. </a:t>
            </a:r>
            <a:r>
              <a:rPr lang="en-US" sz="1200" b="1" kern="1200" dirty="0">
                <a:solidFill>
                  <a:schemeClr val="tx1"/>
                </a:solidFill>
                <a:latin typeface="+mn-lt"/>
                <a:ea typeface="+mn-ea"/>
                <a:cs typeface="+mn-cs"/>
              </a:rPr>
              <a:t>Accountable Care Organizations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ACO</a:t>
            </a:r>
            <a:r>
              <a:rPr lang="en-US" sz="1200" kern="1200" dirty="0">
                <a:solidFill>
                  <a:schemeClr val="tx1"/>
                </a:solidFill>
                <a:latin typeface="+mn-lt"/>
                <a:ea typeface="+mn-ea"/>
                <a:cs typeface="+mn-cs"/>
              </a:rPr>
              <a:t>) are an opportunity for various providers of care to work together to mange the health care of a select population of patients and to receive financial benefit from reducing the cost of care while improving the quality of care for those patients (called </a:t>
            </a:r>
            <a:r>
              <a:rPr lang="en-US" sz="1200" b="1" kern="1200" dirty="0">
                <a:solidFill>
                  <a:schemeClr val="tx1"/>
                </a:solidFill>
                <a:latin typeface="+mn-lt"/>
                <a:ea typeface="+mn-ea"/>
                <a:cs typeface="+mn-cs"/>
              </a:rPr>
              <a:t>population health</a:t>
            </a:r>
            <a:r>
              <a:rPr lang="en-US" sz="1200" kern="1200" dirty="0">
                <a:solidFill>
                  <a:schemeClr val="tx1"/>
                </a:solidFill>
                <a:latin typeface="+mn-lt"/>
                <a:ea typeface="+mn-ea"/>
                <a:cs typeface="+mn-cs"/>
              </a:rPr>
              <a:t>).</a:t>
            </a:r>
          </a:p>
          <a:p>
            <a:pPr>
              <a:buFont typeface="Arial" pitchFamily="34" charset="0"/>
              <a:buNone/>
            </a:pPr>
            <a:r>
              <a:rPr lang="en-US" sz="1200" kern="1200" dirty="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 Related to the ACO was the addition of </a:t>
            </a:r>
            <a:r>
              <a:rPr lang="en-US" sz="1200" b="1" kern="1200" dirty="0">
                <a:solidFill>
                  <a:schemeClr val="tx1"/>
                </a:solidFill>
                <a:latin typeface="+mn-lt"/>
                <a:ea typeface="+mn-ea"/>
                <a:cs typeface="+mn-cs"/>
              </a:rPr>
              <a:t>bundled payments</a:t>
            </a:r>
            <a:r>
              <a:rPr lang="en-US" sz="1200" kern="1200" dirty="0">
                <a:solidFill>
                  <a:schemeClr val="tx1"/>
                </a:solidFill>
                <a:latin typeface="+mn-lt"/>
                <a:ea typeface="+mn-ea"/>
                <a:cs typeface="+mn-cs"/>
              </a:rPr>
              <a:t> to groups of providers for a single occasion of service to a specified patient.  More on the bundled payment mechanism can be found in course 5 – Managing Financial Resources.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finance function in many health care organizations is carried out under the direction of the </a:t>
            </a:r>
            <a:r>
              <a:rPr lang="en-US" sz="1200" b="1" kern="1200" dirty="0">
                <a:solidFill>
                  <a:schemeClr val="tx1"/>
                </a:solidFill>
                <a:latin typeface="+mn-lt"/>
                <a:ea typeface="+mn-ea"/>
                <a:cs typeface="+mn-cs"/>
              </a:rPr>
              <a:t>chief financial officer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CFO</a:t>
            </a:r>
            <a:r>
              <a:rPr lang="en-US" sz="1200" kern="1200" dirty="0">
                <a:solidFill>
                  <a:schemeClr val="tx1"/>
                </a:solidFill>
                <a:latin typeface="+mn-lt"/>
                <a:ea typeface="+mn-ea"/>
                <a:cs typeface="+mn-cs"/>
              </a:rPr>
              <a:t>).  This is true in hospitals, health plans, and larger physician clinic entities.  Some organizations may use the term </a:t>
            </a:r>
            <a:r>
              <a:rPr lang="en-US" sz="1200" b="1" kern="1200" dirty="0">
                <a:solidFill>
                  <a:schemeClr val="tx1"/>
                </a:solidFill>
                <a:latin typeface="+mn-lt"/>
                <a:ea typeface="+mn-ea"/>
                <a:cs typeface="+mn-cs"/>
              </a:rPr>
              <a:t>controller</a:t>
            </a:r>
            <a:r>
              <a:rPr lang="en-US" sz="1200" kern="1200" dirty="0">
                <a:solidFill>
                  <a:schemeClr val="tx1"/>
                </a:solidFill>
                <a:latin typeface="+mn-lt"/>
                <a:ea typeface="+mn-ea"/>
                <a:cs typeface="+mn-cs"/>
              </a:rPr>
              <a:t> to define the senior financial manager. Larger entities may have both a CFO as the senior leader in finance with a controller reporting to the CFO. Usually the finance function reports directly to the </a:t>
            </a:r>
            <a:r>
              <a:rPr lang="en-US" sz="1200" b="1" kern="1200" dirty="0">
                <a:solidFill>
                  <a:schemeClr val="tx1"/>
                </a:solidFill>
                <a:latin typeface="+mn-lt"/>
                <a:ea typeface="+mn-ea"/>
                <a:cs typeface="+mn-cs"/>
              </a:rPr>
              <a:t>chief executive officer</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CEO</a:t>
            </a:r>
            <a:r>
              <a:rPr lang="en-US" sz="1200" kern="1200" dirty="0">
                <a:solidFill>
                  <a:schemeClr val="tx1"/>
                </a:solidFill>
                <a:latin typeface="+mn-lt"/>
                <a:ea typeface="+mn-ea"/>
                <a:cs typeface="+mn-cs"/>
              </a:rPr>
              <a:t>) of the business or to the owner in a smaller clinic setting.</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Financial management in a health care organization usually entails activities including accounting/bookkeeping, treasury, inventory, budgeting, payroll, accounts payable, financial analysis, and revenue cycle. Further details on inventory and the revenue. Health insurance plans will usually include claims processing and contract management activities under the finance function. </a:t>
            </a:r>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Since it has access to much of the data needed to manage costs and can access clinical data through its financial analysis activities, the finance function has adopted a much more strategic role in today’s health care business. Historically, finance has had much of a recordkeeping function through accounting for business transactions. However access to and understanding of that historical data has placed finance now in a leadership role to aid in setting the future direction of the health care business. However with that broader strategic perspective, the challenges to the health care CFO are both diverse and difficult to balance.</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sz="1200" kern="1200" dirty="0">
                <a:solidFill>
                  <a:schemeClr val="tx1"/>
                </a:solidFill>
                <a:latin typeface="+mn-lt"/>
                <a:ea typeface="+mn-ea"/>
                <a:cs typeface="+mn-cs"/>
              </a:rPr>
              <a:t>As the Value Based Purchasing provisions of PPACA have taken effect and some providers have seen significant reductions in payments for services, the impact of quality on payments has become critical.</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However as the VBP provisions of PPACA have taken effect and some providers have seen significant reductions in payments for services, the impact of quality on payments has become critical.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At the same time that value is a priority in the health care industry, there is significant upward inflationary pressure on expenses – particularly in health care provider entities. </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Health care technology is also exerting significant upward pressure on the operating expenses in this industry. While technological innovation in some areas such as computers or consumer electronics usually yields reductions in price to the buyer, such is not the case in health care. As new technologies enter health care, they generally cost more than in a prior iteration.</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demand for technology brings with it the need for resources to pay for it As pressures for lower costs limit growth on payments to health care providers, their ability to finance new technology can be greatly hindered. Not only that, but the priorities on what technologies to obtain are changing as emphasis on outcomes and costs increases on health care businesses</a:t>
            </a:r>
          </a:p>
          <a:p>
            <a:pPr>
              <a:buFont typeface="Arial" pitchFamily="34" charset="0"/>
              <a:buNone/>
            </a:pPr>
            <a:endParaRPr lang="en-US" sz="1200" kern="1200" dirty="0">
              <a:solidFill>
                <a:schemeClr val="tx1"/>
              </a:solidFill>
              <a:latin typeface="+mn-lt"/>
              <a:ea typeface="+mn-ea"/>
              <a:cs typeface="+mn-cs"/>
            </a:endParaRPr>
          </a:p>
          <a:p>
            <a:pPr>
              <a:buFont typeface="Arial" pitchFamily="34" charset="0"/>
              <a:buChar char="•"/>
            </a:pPr>
            <a:r>
              <a:rPr lang="en-US" sz="1200" kern="1200" dirty="0">
                <a:solidFill>
                  <a:schemeClr val="tx1"/>
                </a:solidFill>
                <a:latin typeface="+mn-lt"/>
                <a:ea typeface="+mn-ea"/>
                <a:cs typeface="+mn-cs"/>
              </a:rPr>
              <a:t> The advent of the ACO introduces the element of </a:t>
            </a:r>
            <a:r>
              <a:rPr lang="en-US" sz="1200" b="1" kern="1200" dirty="0">
                <a:solidFill>
                  <a:schemeClr val="tx1"/>
                </a:solidFill>
                <a:latin typeface="+mn-lt"/>
                <a:ea typeface="+mn-ea"/>
                <a:cs typeface="+mn-cs"/>
              </a:rPr>
              <a:t>risk contracting</a:t>
            </a:r>
            <a:r>
              <a:rPr lang="en-US" sz="1200" kern="1200" dirty="0">
                <a:solidFill>
                  <a:schemeClr val="tx1"/>
                </a:solidFill>
                <a:latin typeface="+mn-lt"/>
                <a:ea typeface="+mn-ea"/>
                <a:cs typeface="+mn-cs"/>
              </a:rPr>
              <a:t> to a health care provider entity (health insurance plans manage risk continually and so this is less of an issue in such businesses). The ACO places hospitals and physicians at some risk of financial loss if the cost of care to patients exceeds target levels set by insurers that contract with an ACO.</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Health care in the US is not a simple relationship between a sick or injured person (usually referred to as the </a:t>
            </a:r>
            <a:r>
              <a:rPr lang="en-US" sz="1200" b="1" kern="1200" dirty="0">
                <a:solidFill>
                  <a:schemeClr val="tx1"/>
                </a:solidFill>
                <a:latin typeface="+mn-lt"/>
                <a:ea typeface="+mn-ea"/>
                <a:cs typeface="+mn-cs"/>
              </a:rPr>
              <a:t>patient</a:t>
            </a:r>
            <a:r>
              <a:rPr lang="en-US" sz="1200" kern="1200" dirty="0">
                <a:solidFill>
                  <a:schemeClr val="tx1"/>
                </a:solidFill>
                <a:latin typeface="+mn-lt"/>
                <a:ea typeface="+mn-ea"/>
                <a:cs typeface="+mn-cs"/>
              </a:rPr>
              <a:t>) and a party rendering medical care such as a physician or hospital (either often referred to by the term </a:t>
            </a:r>
            <a:r>
              <a:rPr lang="en-US" sz="1200" b="1" kern="1200" dirty="0">
                <a:solidFill>
                  <a:schemeClr val="tx1"/>
                </a:solidFill>
                <a:latin typeface="+mn-lt"/>
                <a:ea typeface="+mn-ea"/>
                <a:cs typeface="+mn-cs"/>
              </a:rPr>
              <a:t>provider</a:t>
            </a:r>
            <a:r>
              <a:rPr lang="en-US" sz="1200" kern="1200" dirty="0">
                <a:solidFill>
                  <a:schemeClr val="tx1"/>
                </a:solidFill>
                <a:latin typeface="+mn-lt"/>
                <a:ea typeface="+mn-ea"/>
                <a:cs typeface="+mn-cs"/>
              </a:rPr>
              <a:t>). There are a multitude of different participants in the delivery of medical care, most of which are not directly involved with treating an illness or injury and include insurers, regulators, and suppliers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Key Point:</a:t>
            </a:r>
            <a:r>
              <a:rPr lang="en-US" sz="1200" kern="1200" dirty="0">
                <a:solidFill>
                  <a:schemeClr val="tx1"/>
                </a:solidFill>
                <a:latin typeface="+mn-lt"/>
                <a:ea typeface="+mn-ea"/>
                <a:cs typeface="+mn-cs"/>
              </a:rPr>
              <a:t>  Health care is not like other types of purchases where the consumer makes a decision to buy something directly form a seller and pays that seller directly, such as with buying an appliance. Instead a third party  (“insurer”) makes the payment on behalf of the consumer (the patient) to the supplier of services (“provider”). This third party creates some extra work in health care that we may not see in other consumer industries.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revenue cycle in healthcare can be described as the flow of money between the patient, the insurer, and the provider of healthcare services. Depending on the type of insurance coverage a patient has (or if they have no insurance at all), the employer that provides insurance to the patient may also have a part in that description.</a:t>
            </a:r>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While many persons in the US have health insurance, we will start with illustrating the most basic relationship – that between just the patient and the hospital or physician that provides services to them.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Prior to passage of the Patient Protection and Affordable Care Act (ACA), that insurance was usually provided by an employer to the employee as an additional form of compensation, known as an </a:t>
            </a:r>
            <a:r>
              <a:rPr lang="en-US" sz="1200" b="1" kern="1200" dirty="0">
                <a:solidFill>
                  <a:schemeClr val="tx1"/>
                </a:solidFill>
                <a:latin typeface="+mn-lt"/>
                <a:ea typeface="+mn-ea"/>
                <a:cs typeface="+mn-cs"/>
              </a:rPr>
              <a:t>employee benefit</a:t>
            </a:r>
            <a:r>
              <a:rPr lang="en-US" sz="1200" kern="1200" dirty="0">
                <a:solidFill>
                  <a:schemeClr val="tx1"/>
                </a:solidFill>
                <a:latin typeface="+mn-lt"/>
                <a:ea typeface="+mn-ea"/>
                <a:cs typeface="+mn-cs"/>
              </a:rPr>
              <a:t>. Since passage of the ACA, it is common for some patients to obtain insurance directly from an insurer when the patient does not get health insurance as an employee benefit.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Whenever the patient obtains health insurance - either through an individual plan or an employer-sponsored plan - insurers often require some </a:t>
            </a:r>
            <a:r>
              <a:rPr lang="en-US" sz="1200" b="1" kern="1200" dirty="0">
                <a:solidFill>
                  <a:schemeClr val="tx1"/>
                </a:solidFill>
                <a:latin typeface="+mn-lt"/>
                <a:ea typeface="+mn-ea"/>
                <a:cs typeface="+mn-cs"/>
              </a:rPr>
              <a:t>out-of-pocket</a:t>
            </a:r>
            <a:r>
              <a:rPr lang="en-US" sz="1200" kern="1200" dirty="0">
                <a:solidFill>
                  <a:schemeClr val="tx1"/>
                </a:solidFill>
                <a:latin typeface="+mn-lt"/>
                <a:ea typeface="+mn-ea"/>
                <a:cs typeface="+mn-cs"/>
              </a:rPr>
              <a:t> payment by the patient to go along with the insurance payment, usually as an incentive to the patient to use insurance only when needed</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a:t>This illustration </a:t>
            </a:r>
            <a:r>
              <a:rPr lang="en-US" sz="1200" kern="1200" dirty="0">
                <a:solidFill>
                  <a:schemeClr val="tx1"/>
                </a:solidFill>
                <a:latin typeface="+mn-lt"/>
                <a:ea typeface="+mn-ea"/>
                <a:cs typeface="+mn-cs"/>
              </a:rPr>
              <a:t>describes the normal flow of funds and services for a patient that has insurance provided by their employer – a situation that applies for about 149 million persons of ages less than 65 years, or about half of all persons working in the U.S.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federal government through the </a:t>
            </a:r>
            <a:r>
              <a:rPr lang="en-US" sz="1200" b="1" kern="1200" dirty="0">
                <a:solidFill>
                  <a:schemeClr val="tx1"/>
                </a:solidFill>
                <a:latin typeface="+mn-lt"/>
                <a:ea typeface="+mn-ea"/>
                <a:cs typeface="+mn-cs"/>
              </a:rPr>
              <a:t>Centers for Medicare and Medicaid Services</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CMS</a:t>
            </a:r>
            <a:r>
              <a:rPr lang="en-US" sz="1200" kern="1200" dirty="0">
                <a:solidFill>
                  <a:schemeClr val="tx1"/>
                </a:solidFill>
                <a:latin typeface="+mn-lt"/>
                <a:ea typeface="+mn-ea"/>
                <a:cs typeface="+mn-cs"/>
              </a:rPr>
              <a:t>, oversee all parts of the Medicare program, including Medicare Part A and Medicare Part B. CMS receives Medicare payroll taxes from workers along with Part B premiums from patients and adds these funds to the </a:t>
            </a:r>
            <a:r>
              <a:rPr lang="en-US" sz="1200" b="1" kern="1200" dirty="0">
                <a:solidFill>
                  <a:schemeClr val="tx1"/>
                </a:solidFill>
                <a:latin typeface="+mn-lt"/>
                <a:ea typeface="+mn-ea"/>
                <a:cs typeface="+mn-cs"/>
              </a:rPr>
              <a:t>Medicare Trust Fund</a:t>
            </a:r>
            <a:r>
              <a:rPr lang="en-US" sz="1200" kern="1200" dirty="0">
                <a:solidFill>
                  <a:schemeClr val="tx1"/>
                </a:solidFill>
                <a:latin typeface="+mn-lt"/>
                <a:ea typeface="+mn-ea"/>
                <a:cs typeface="+mn-cs"/>
              </a:rPr>
              <a:t>. The Medicare Trust Fund is the overall pool of money used to finance the Medicare program. However, CMS relies on organizations in various regions around the US to administer payments on behalf of Medicare beneficiaries. Organizations acting on behalf of CMS to administer Medicare payments are known as a </a:t>
            </a:r>
            <a:r>
              <a:rPr lang="en-US" sz="1200" b="1" kern="1200" dirty="0">
                <a:solidFill>
                  <a:schemeClr val="tx1"/>
                </a:solidFill>
                <a:latin typeface="+mn-lt"/>
                <a:ea typeface="+mn-ea"/>
                <a:cs typeface="+mn-cs"/>
              </a:rPr>
              <a:t>fiscal intermediary</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There is an insurance program for the poor and medically needy that is operated as a joint program between the federal government (CMS) and the individual states known as </a:t>
            </a:r>
            <a:r>
              <a:rPr lang="en-US" sz="1200" b="1" kern="1200" dirty="0">
                <a:solidFill>
                  <a:schemeClr val="tx1"/>
                </a:solidFill>
                <a:latin typeface="+mn-lt"/>
                <a:ea typeface="+mn-ea"/>
                <a:cs typeface="+mn-cs"/>
              </a:rPr>
              <a:t>Medicaid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Each state has its own Medicaid program that is financed partially through tax revenues paid to each state and a contribution from CMS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508490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2784711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93994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468832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624692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968957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296134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594036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3192299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954317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52860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63649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521401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2593601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702031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072403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4170453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7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D183F19F-01CA-4BED-969C-63B6B4847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84" y="4366656"/>
            <a:ext cx="902369" cy="437345"/>
          </a:xfrm>
          <a:prstGeom prst="rect">
            <a:avLst/>
          </a:prstGeom>
        </p:spPr>
      </p:pic>
    </p:spTree>
    <p:extLst>
      <p:ext uri="{BB962C8B-B14F-4D97-AF65-F5344CB8AC3E}">
        <p14:creationId xmlns:p14="http://schemas.microsoft.com/office/powerpoint/2010/main" val="1277960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4/2/2024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4/2/2024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65028" y="3461378"/>
            <a:ext cx="8547099" cy="1012499"/>
          </a:xfrm>
        </p:spPr>
        <p:txBody>
          <a:bodyPr>
            <a:normAutofit/>
          </a:bodyPr>
          <a:lstStyle/>
          <a:p>
            <a:r>
              <a:rPr lang="en-US" dirty="0">
                <a:solidFill>
                  <a:srgbClr val="002E6D"/>
                </a:solidFill>
              </a:rPr>
              <a:t>Module I – HFMA Business of Health Care</a:t>
            </a:r>
          </a:p>
          <a:p>
            <a:r>
              <a:rPr lang="en-US" dirty="0">
                <a:solidFill>
                  <a:srgbClr val="002E6D"/>
                </a:solidFill>
              </a:rPr>
              <a:t>Course 1: The Big Picture</a:t>
            </a:r>
          </a:p>
          <a:p>
            <a:endParaRPr lang="en-US" sz="2000" dirty="0">
              <a:solidFill>
                <a:srgbClr val="002E6D"/>
              </a:solidFill>
            </a:endParaRPr>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the Healthcare System</a:t>
            </a:r>
          </a:p>
        </p:txBody>
      </p:sp>
      <p:sp>
        <p:nvSpPr>
          <p:cNvPr id="3" name="Content Placeholder 2"/>
          <p:cNvSpPr>
            <a:spLocks noGrp="1"/>
          </p:cNvSpPr>
          <p:nvPr>
            <p:ph sz="half" idx="1"/>
          </p:nvPr>
        </p:nvSpPr>
        <p:spPr/>
        <p:txBody>
          <a:bodyPr/>
          <a:lstStyle/>
          <a:p>
            <a:pPr>
              <a:buNone/>
            </a:pPr>
            <a:r>
              <a:rPr lang="en-US" dirty="0"/>
              <a:t>Flow of Money and Services for a Patient with Medicaid</a:t>
            </a:r>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885950"/>
            <a:ext cx="4114800" cy="1991970"/>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i="1" u="sng" dirty="0"/>
            </a:br>
            <a:r>
              <a:rPr lang="en-US" dirty="0"/>
              <a:t>The Big Picture</a:t>
            </a:r>
            <a:endParaRPr lang="en-US" sz="3600" dirty="0"/>
          </a:p>
        </p:txBody>
      </p:sp>
      <p:sp>
        <p:nvSpPr>
          <p:cNvPr id="3" name="Content Placeholder 2"/>
          <p:cNvSpPr>
            <a:spLocks noGrp="1"/>
          </p:cNvSpPr>
          <p:nvPr>
            <p:ph sz="half" idx="1"/>
          </p:nvPr>
        </p:nvSpPr>
        <p:spPr/>
        <p:txBody>
          <a:bodyPr/>
          <a:lstStyle/>
          <a:p>
            <a:pPr algn="ctr">
              <a:buNone/>
            </a:pPr>
            <a:endParaRPr lang="en-US" i="1" dirty="0"/>
          </a:p>
          <a:p>
            <a:pPr algn="ctr">
              <a:buNone/>
            </a:pPr>
            <a:r>
              <a:rPr lang="en-US" sz="2400" dirty="0"/>
              <a:t>Changes Intended to Reform the </a:t>
            </a:r>
            <a:br>
              <a:rPr lang="en-US" sz="2400" dirty="0"/>
            </a:br>
            <a:endParaRPr lang="en-US" sz="2400" dirty="0"/>
          </a:p>
          <a:p>
            <a:pPr algn="ctr">
              <a:buNone/>
            </a:pPr>
            <a:r>
              <a:rPr lang="en-US" sz="2400" dirty="0"/>
              <a:t>US Health Care System</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Reform</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pic>
        <p:nvPicPr>
          <p:cNvPr id="21506" name="Picture 2" descr="http://www.integra-insurance.com/wp-content/uploads/ppaca.jpg"/>
          <p:cNvPicPr>
            <a:picLocks noChangeAspect="1" noChangeArrowheads="1"/>
          </p:cNvPicPr>
          <p:nvPr/>
        </p:nvPicPr>
        <p:blipFill>
          <a:blip r:embed="rId3"/>
          <a:srcRect/>
          <a:stretch>
            <a:fillRect/>
          </a:stretch>
        </p:blipFill>
        <p:spPr bwMode="auto">
          <a:xfrm>
            <a:off x="1828800" y="1771651"/>
            <a:ext cx="5657850" cy="1521619"/>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US" b="1" dirty="0"/>
              <a:t>Key Provisions of the ACA</a:t>
            </a:r>
          </a:p>
          <a:p>
            <a:r>
              <a:rPr lang="en-US" sz="1800" dirty="0"/>
              <a:t>Medical –Loss Ratio</a:t>
            </a:r>
          </a:p>
          <a:p>
            <a:r>
              <a:rPr lang="en-US" sz="1800" dirty="0"/>
              <a:t>The Individual Mandate</a:t>
            </a:r>
          </a:p>
          <a:p>
            <a:r>
              <a:rPr lang="en-US" sz="1800" dirty="0"/>
              <a:t>Insurance Exchanges</a:t>
            </a:r>
          </a:p>
          <a:p>
            <a:r>
              <a:rPr lang="en-US" sz="1800" dirty="0"/>
              <a:t>The Employer Mandate</a:t>
            </a:r>
          </a:p>
          <a:p>
            <a:r>
              <a:rPr lang="en-US" sz="1800" dirty="0"/>
              <a:t>Accountable Care Organization (ACO)</a:t>
            </a:r>
          </a:p>
          <a:p>
            <a:r>
              <a:rPr lang="en-US" sz="1800" dirty="0"/>
              <a:t>Population Health</a:t>
            </a:r>
          </a:p>
          <a:p>
            <a:r>
              <a:rPr lang="en-US" sz="1800" dirty="0"/>
              <a:t>Bundled Payments</a:t>
            </a:r>
          </a:p>
          <a:p>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pic>
        <p:nvPicPr>
          <p:cNvPr id="5" name="Picture 2" descr="http://www.integra-insurance.com/wp-content/uploads/ppaca.jpg"/>
          <p:cNvPicPr>
            <a:picLocks noChangeAspect="1" noChangeArrowheads="1"/>
          </p:cNvPicPr>
          <p:nvPr/>
        </p:nvPicPr>
        <p:blipFill>
          <a:blip r:embed="rId3"/>
          <a:srcRect/>
          <a:stretch>
            <a:fillRect/>
          </a:stretch>
        </p:blipFill>
        <p:spPr bwMode="auto">
          <a:xfrm>
            <a:off x="2400300" y="228600"/>
            <a:ext cx="4743450" cy="6858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“Triple Aim”</a:t>
            </a:r>
          </a:p>
        </p:txBody>
      </p:sp>
      <p:sp>
        <p:nvSpPr>
          <p:cNvPr id="3" name="Content Placeholder 2"/>
          <p:cNvSpPr>
            <a:spLocks noGrp="1"/>
          </p:cNvSpPr>
          <p:nvPr>
            <p:ph sz="half" idx="1"/>
          </p:nvPr>
        </p:nvSpPr>
        <p:spPr>
          <a:xfrm>
            <a:off x="1657350" y="1200150"/>
            <a:ext cx="6229350" cy="3143250"/>
          </a:xfrm>
        </p:spPr>
        <p:txBody>
          <a:bodyPr/>
          <a:lstStyle/>
          <a:p>
            <a:pPr>
              <a:buNone/>
            </a:pPr>
            <a:r>
              <a:rPr lang="en-US" dirty="0"/>
              <a:t>Health Care reform is intended to meet the triple aim</a:t>
            </a:r>
          </a:p>
          <a:p>
            <a:pPr>
              <a:buNone/>
            </a:pPr>
            <a:r>
              <a:rPr lang="en-US" dirty="0"/>
              <a:t>Of:</a:t>
            </a:r>
          </a:p>
          <a:p>
            <a:pPr marL="385763" indent="-385763">
              <a:lnSpc>
                <a:spcPct val="150000"/>
              </a:lnSpc>
              <a:buFont typeface="+mj-lt"/>
              <a:buAutoNum type="arabicPeriod"/>
            </a:pPr>
            <a:r>
              <a:rPr lang="en-US" sz="1800" dirty="0"/>
              <a:t>Quality outcomes</a:t>
            </a:r>
          </a:p>
          <a:p>
            <a:pPr marL="385763" indent="-385763">
              <a:lnSpc>
                <a:spcPct val="150000"/>
              </a:lnSpc>
              <a:buFont typeface="+mj-lt"/>
              <a:buAutoNum type="arabicPeriod"/>
            </a:pPr>
            <a:r>
              <a:rPr lang="en-US" sz="1800" dirty="0"/>
              <a:t>Reduced cost</a:t>
            </a:r>
          </a:p>
          <a:p>
            <a:pPr marL="385763" indent="-385763">
              <a:lnSpc>
                <a:spcPct val="150000"/>
              </a:lnSpc>
              <a:buFont typeface="+mj-lt"/>
              <a:buAutoNum type="arabicPeriod"/>
            </a:pPr>
            <a:r>
              <a:rPr lang="en-US" sz="1800" dirty="0"/>
              <a:t>Increased Patient safety and satisfaction with treatment</a:t>
            </a:r>
          </a:p>
          <a:p>
            <a:pPr marL="385763" indent="-38576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sz="half" idx="1"/>
          </p:nvPr>
        </p:nvSpPr>
        <p:spPr/>
        <p:txBody>
          <a:bodyPr/>
          <a:lstStyle/>
          <a:p>
            <a:pPr algn="ctr"/>
            <a:endParaRPr lang="en-US" b="1" dirty="0"/>
          </a:p>
          <a:p>
            <a:pPr algn="ctr">
              <a:buNone/>
            </a:pPr>
            <a:r>
              <a:rPr lang="en-US" sz="2250" b="1" dirty="0"/>
              <a:t>The</a:t>
            </a:r>
            <a:r>
              <a:rPr lang="en-US" sz="2250" b="1" i="1" dirty="0"/>
              <a:t> </a:t>
            </a:r>
            <a:r>
              <a:rPr lang="en-US" sz="2250" b="1" dirty="0"/>
              <a:t>Role of Financial Management </a:t>
            </a:r>
          </a:p>
          <a:p>
            <a:pPr algn="ctr">
              <a:buNone/>
            </a:pPr>
            <a:r>
              <a:rPr lang="en-US" sz="2250" b="1" dirty="0"/>
              <a:t>in</a:t>
            </a:r>
          </a:p>
          <a:p>
            <a:pPr algn="ctr">
              <a:buNone/>
            </a:pPr>
            <a:r>
              <a:rPr lang="en-US" sz="2250" b="1" dirty="0"/>
              <a:t> Health Care Organizations</a:t>
            </a:r>
            <a:endParaRPr lang="en-US" sz="2250" dirty="0"/>
          </a:p>
          <a:p>
            <a:pPr algn="ct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Finance Function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graphicFrame>
        <p:nvGraphicFramePr>
          <p:cNvPr id="6" name="Diagram 5"/>
          <p:cNvGraphicFramePr/>
          <p:nvPr/>
        </p:nvGraphicFramePr>
        <p:xfrm>
          <a:off x="2286000" y="104775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Activities </a:t>
            </a:r>
          </a:p>
        </p:txBody>
      </p:sp>
      <p:sp>
        <p:nvSpPr>
          <p:cNvPr id="3" name="Content Placeholder 2"/>
          <p:cNvSpPr>
            <a:spLocks noGrp="1"/>
          </p:cNvSpPr>
          <p:nvPr>
            <p:ph sz="half" idx="1"/>
          </p:nvPr>
        </p:nvSpPr>
        <p:spPr>
          <a:xfrm>
            <a:off x="1657350" y="1200150"/>
            <a:ext cx="6229350" cy="3143250"/>
          </a:xfrm>
        </p:spPr>
        <p:txBody>
          <a:bodyPr/>
          <a:lstStyle/>
          <a:p>
            <a:r>
              <a:rPr lang="en-US" sz="1800" dirty="0"/>
              <a:t>Accounting/bookkeeping</a:t>
            </a:r>
          </a:p>
          <a:p>
            <a:r>
              <a:rPr lang="en-US" sz="1800" dirty="0"/>
              <a:t>Treasury</a:t>
            </a:r>
          </a:p>
          <a:p>
            <a:r>
              <a:rPr lang="en-US" sz="1800" dirty="0"/>
              <a:t>Inventorying</a:t>
            </a:r>
          </a:p>
          <a:p>
            <a:r>
              <a:rPr lang="en-US" sz="1800" dirty="0"/>
              <a:t>Budgeting</a:t>
            </a:r>
          </a:p>
          <a:p>
            <a:r>
              <a:rPr lang="en-US" sz="1800" dirty="0"/>
              <a:t>Payroll</a:t>
            </a:r>
          </a:p>
          <a:p>
            <a:r>
              <a:rPr lang="en-US" sz="1800" dirty="0"/>
              <a:t>Accounts Payable</a:t>
            </a:r>
          </a:p>
          <a:p>
            <a:r>
              <a:rPr lang="en-US" sz="1800" dirty="0"/>
              <a:t>Financial Analysis and the Revenue Cycle</a:t>
            </a:r>
          </a:p>
          <a:p>
            <a:r>
              <a:rPr lang="en-US" sz="1800" dirty="0"/>
              <a:t>Insurers Add:  Claims Processing and Contract Management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 as a Strategic Function</a:t>
            </a:r>
          </a:p>
        </p:txBody>
      </p:sp>
      <p:sp>
        <p:nvSpPr>
          <p:cNvPr id="3" name="Content Placeholder 2"/>
          <p:cNvSpPr>
            <a:spLocks noGrp="1"/>
          </p:cNvSpPr>
          <p:nvPr>
            <p:ph sz="half" idx="1"/>
          </p:nvPr>
        </p:nvSpPr>
        <p:spPr/>
        <p:txBody>
          <a:bodyPr/>
          <a:lstStyle/>
          <a:p>
            <a:pPr>
              <a:buNone/>
            </a:pPr>
            <a:r>
              <a:rPr lang="en-US" dirty="0"/>
              <a:t>Access to cost data + Access to clinical data through financial systems</a:t>
            </a:r>
          </a:p>
          <a:p>
            <a:pPr>
              <a:buNone/>
            </a:pPr>
            <a:endParaRPr lang="en-US" dirty="0"/>
          </a:p>
          <a:p>
            <a:pPr>
              <a:buNone/>
            </a:pPr>
            <a:endParaRPr lang="en-US" dirty="0"/>
          </a:p>
          <a:p>
            <a:pPr>
              <a:buNone/>
            </a:pPr>
            <a:r>
              <a:rPr lang="en-US" dirty="0"/>
              <a:t>    </a:t>
            </a:r>
          </a:p>
          <a:p>
            <a:pPr>
              <a:buNone/>
            </a:pPr>
            <a:r>
              <a:rPr lang="en-US" dirty="0"/>
              <a:t>    Finance can discern trends, patterns and business activity “themes” in the data, providing useful business information to decision makers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sp>
        <p:nvSpPr>
          <p:cNvPr id="6" name="Down Arrow 5"/>
          <p:cNvSpPr/>
          <p:nvPr/>
        </p:nvSpPr>
        <p:spPr>
          <a:xfrm>
            <a:off x="3686175" y="1828800"/>
            <a:ext cx="400050" cy="10858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Pressing Issues</a:t>
            </a:r>
          </a:p>
        </p:txBody>
      </p:sp>
      <p:sp>
        <p:nvSpPr>
          <p:cNvPr id="3" name="Content Placeholder 2"/>
          <p:cNvSpPr>
            <a:spLocks noGrp="1"/>
          </p:cNvSpPr>
          <p:nvPr>
            <p:ph sz="half" idx="1"/>
          </p:nvPr>
        </p:nvSpPr>
        <p:spPr/>
        <p:txBody>
          <a:bodyPr/>
          <a:lstStyle/>
          <a:p>
            <a:pPr>
              <a:lnSpc>
                <a:spcPct val="150000"/>
              </a:lnSpc>
            </a:pPr>
            <a:r>
              <a:rPr lang="en-US" sz="1800" dirty="0"/>
              <a:t>Value Based Purchasing (VBP)</a:t>
            </a:r>
          </a:p>
          <a:p>
            <a:pPr>
              <a:lnSpc>
                <a:spcPct val="150000"/>
              </a:lnSpc>
            </a:pPr>
            <a:r>
              <a:rPr lang="en-US" sz="1800" dirty="0"/>
              <a:t>Quality measurement</a:t>
            </a:r>
          </a:p>
          <a:p>
            <a:pPr>
              <a:lnSpc>
                <a:spcPct val="150000"/>
              </a:lnSpc>
            </a:pPr>
            <a:r>
              <a:rPr lang="en-US" sz="1800" dirty="0"/>
              <a:t>The shift from volume to value</a:t>
            </a:r>
          </a:p>
          <a:p>
            <a:pPr>
              <a:lnSpc>
                <a:spcPct val="150000"/>
              </a:lnSpc>
            </a:pPr>
            <a:r>
              <a:rPr lang="en-US" sz="1800" dirty="0"/>
              <a:t>Healthcare Technology</a:t>
            </a:r>
          </a:p>
          <a:p>
            <a:pPr>
              <a:lnSpc>
                <a:spcPct val="150000"/>
              </a:lnSpc>
            </a:pPr>
            <a:r>
              <a:rPr lang="en-US" sz="1800" dirty="0"/>
              <a:t>Access to Capital</a:t>
            </a:r>
          </a:p>
          <a:p>
            <a:pPr>
              <a:lnSpc>
                <a:spcPct val="150000"/>
              </a:lnSpc>
            </a:pPr>
            <a:r>
              <a:rPr lang="en-US" sz="1800" dirty="0"/>
              <a:t>Risk Contracting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dirty="0"/>
              <a:t>YOU will be able to: </a:t>
            </a:r>
          </a:p>
          <a:p>
            <a:pPr>
              <a:lnSpc>
                <a:spcPct val="100000"/>
              </a:lnSpc>
              <a:spcAft>
                <a:spcPts val="900"/>
              </a:spcAft>
            </a:pPr>
            <a:r>
              <a:rPr lang="en-US" sz="1800" dirty="0"/>
              <a:t>Describe  the structure of the US healthcare industry</a:t>
            </a:r>
          </a:p>
          <a:p>
            <a:pPr>
              <a:lnSpc>
                <a:spcPct val="100000"/>
              </a:lnSpc>
              <a:spcAft>
                <a:spcPts val="900"/>
              </a:spcAft>
            </a:pPr>
            <a:r>
              <a:rPr lang="en-US" sz="1800" dirty="0"/>
              <a:t>Understand the impact of healthcare reform on the industry</a:t>
            </a:r>
          </a:p>
          <a:p>
            <a:pPr>
              <a:lnSpc>
                <a:spcPct val="100000"/>
              </a:lnSpc>
              <a:spcAft>
                <a:spcPts val="900"/>
              </a:spcAft>
            </a:pPr>
            <a:r>
              <a:rPr lang="en-US" sz="1800" dirty="0"/>
              <a:t>Explain the payments systems</a:t>
            </a:r>
          </a:p>
          <a:p>
            <a:pPr>
              <a:lnSpc>
                <a:spcPct val="100000"/>
              </a:lnSpc>
              <a:spcAft>
                <a:spcPts val="900"/>
              </a:spcAft>
            </a:pPr>
            <a:r>
              <a:rPr lang="en-US" sz="1800" dirty="0"/>
              <a:t>Explain the role of financial management in healthcare</a:t>
            </a:r>
          </a:p>
          <a:p>
            <a:endParaRPr lang="en-US" sz="3000" dirty="0"/>
          </a:p>
          <a:p>
            <a:pPr algn="ctr">
              <a:buNone/>
            </a:pPr>
            <a:endParaRPr lang="en-US" sz="3000" dirty="0"/>
          </a:p>
        </p:txBody>
      </p:sp>
      <p:sp>
        <p:nvSpPr>
          <p:cNvPr id="5" name="Slide Number Placeholder 2"/>
          <p:cNvSpPr>
            <a:spLocks noGrp="1"/>
          </p:cNvSpPr>
          <p:nvPr>
            <p:ph type="sldNum" sz="quarter" idx="10"/>
          </p:nvPr>
        </p:nvSpPr>
        <p:spPr>
          <a:prstGeom prst="rect">
            <a:avLst/>
          </a:prstGeom>
        </p:spPr>
        <p:txBody>
          <a:bodyPr/>
          <a:lstStyle>
            <a:defPPr>
              <a:defRPr lang="en-US"/>
            </a:defPPr>
            <a:lvl1pPr marL="0" algn="ctr" defTabSz="342900" rtl="0" eaLnBrk="1" latinLnBrk="0" hangingPunct="1">
              <a:defRPr sz="675" kern="1200">
                <a:solidFill>
                  <a:srgbClr val="006699"/>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342C256A-E8D1-E44B-A707-3F94590BD37A}"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20</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914400"/>
          </a:xfrm>
        </p:spPr>
        <p:txBody>
          <a:bodyPr/>
          <a:lstStyle/>
          <a:p>
            <a:r>
              <a:rPr lang="en-US" dirty="0"/>
              <a:t>Purpose of this Chapter </a:t>
            </a:r>
            <a:br>
              <a:rPr lang="en-US" dirty="0"/>
            </a:br>
            <a:r>
              <a:rPr lang="en-US" dirty="0"/>
              <a:t>Learning Program</a:t>
            </a:r>
          </a:p>
        </p:txBody>
      </p:sp>
      <p:sp>
        <p:nvSpPr>
          <p:cNvPr id="3" name="Content Placeholder 2"/>
          <p:cNvSpPr>
            <a:spLocks noGrp="1"/>
          </p:cNvSpPr>
          <p:nvPr>
            <p:ph sz="half" idx="1"/>
          </p:nvPr>
        </p:nvSpPr>
        <p:spPr/>
        <p:txBody>
          <a:bodyPr/>
          <a:lstStyle/>
          <a:p>
            <a:pPr>
              <a:lnSpc>
                <a:spcPct val="100000"/>
              </a:lnSpc>
              <a:spcAft>
                <a:spcPts val="1350"/>
              </a:spcAft>
            </a:pPr>
            <a:r>
              <a:rPr lang="en-US" dirty="0"/>
              <a:t>Highlight key knowledge for strong job performance</a:t>
            </a:r>
          </a:p>
          <a:p>
            <a:pPr>
              <a:lnSpc>
                <a:spcPct val="100000"/>
              </a:lnSpc>
              <a:spcAft>
                <a:spcPts val="1350"/>
              </a:spcAft>
            </a:pPr>
            <a:r>
              <a:rPr lang="en-US" dirty="0"/>
              <a:t>Provide an </a:t>
            </a:r>
            <a:r>
              <a:rPr lang="en-US" u="sng" dirty="0"/>
              <a:t>overview</a:t>
            </a:r>
            <a:r>
              <a:rPr lang="en-US" dirty="0"/>
              <a:t> of important concepts. The in-depth presentation is in the online course.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21603" y="1200150"/>
            <a:ext cx="4300794" cy="314325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the Healthcare System</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graphicFrame>
        <p:nvGraphicFramePr>
          <p:cNvPr id="5" name="Diagram 4"/>
          <p:cNvGraphicFramePr/>
          <p:nvPr/>
        </p:nvGraphicFramePr>
        <p:xfrm>
          <a:off x="2286000" y="104775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57150"/>
            <a:ext cx="5829300" cy="914400"/>
          </a:xfrm>
        </p:spPr>
        <p:txBody>
          <a:bodyPr/>
          <a:lstStyle/>
          <a:p>
            <a:r>
              <a:rPr lang="en-US" dirty="0"/>
              <a:t>Financing the Healthcare System</a:t>
            </a:r>
          </a:p>
        </p:txBody>
      </p:sp>
      <p:sp>
        <p:nvSpPr>
          <p:cNvPr id="3" name="Content Placeholder 2"/>
          <p:cNvSpPr>
            <a:spLocks noGrp="1"/>
          </p:cNvSpPr>
          <p:nvPr>
            <p:ph sz="half" idx="1"/>
          </p:nvPr>
        </p:nvSpPr>
        <p:spPr/>
        <p:txBody>
          <a:bodyPr/>
          <a:lstStyle/>
          <a:p>
            <a:pPr>
              <a:buNone/>
            </a:pPr>
            <a:r>
              <a:rPr lang="en-US" dirty="0"/>
              <a:t>The fundamental funding transaction</a:t>
            </a: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4914900" cy="1485900"/>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the Healthcare System</a:t>
            </a:r>
          </a:p>
        </p:txBody>
      </p:sp>
      <p:sp>
        <p:nvSpPr>
          <p:cNvPr id="3" name="Content Placeholder 2"/>
          <p:cNvSpPr>
            <a:spLocks noGrp="1"/>
          </p:cNvSpPr>
          <p:nvPr>
            <p:ph sz="half" idx="1"/>
          </p:nvPr>
        </p:nvSpPr>
        <p:spPr/>
        <p:txBody>
          <a:bodyPr/>
          <a:lstStyle/>
          <a:p>
            <a:pPr>
              <a:buNone/>
            </a:pPr>
            <a:r>
              <a:rPr lang="en-US" dirty="0"/>
              <a:t>PPACA and Healthcare Insurance</a:t>
            </a:r>
          </a:p>
          <a:p>
            <a:endParaRPr lang="en-US" dirty="0"/>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graphicFrame>
        <p:nvGraphicFramePr>
          <p:cNvPr id="6" name="Diagram 5"/>
          <p:cNvGraphicFramePr/>
          <p:nvPr/>
        </p:nvGraphicFramePr>
        <p:xfrm>
          <a:off x="2343150" y="1657350"/>
          <a:ext cx="4114800"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the Healthcare System</a:t>
            </a:r>
          </a:p>
        </p:txBody>
      </p:sp>
      <p:sp>
        <p:nvSpPr>
          <p:cNvPr id="3" name="Content Placeholder 2"/>
          <p:cNvSpPr>
            <a:spLocks noGrp="1"/>
          </p:cNvSpPr>
          <p:nvPr>
            <p:ph sz="half" idx="1"/>
          </p:nvPr>
        </p:nvSpPr>
        <p:spPr/>
        <p:txBody>
          <a:bodyPr/>
          <a:lstStyle/>
          <a:p>
            <a:pPr>
              <a:buNone/>
            </a:pPr>
            <a:r>
              <a:rPr lang="en-US" dirty="0"/>
              <a:t>Flow of Money and Services for a Patient with Employer Provided Insurance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943100"/>
            <a:ext cx="5314950" cy="20574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the Healthcare System</a:t>
            </a:r>
          </a:p>
        </p:txBody>
      </p:sp>
      <p:sp>
        <p:nvSpPr>
          <p:cNvPr id="3" name="Content Placeholder 2"/>
          <p:cNvSpPr>
            <a:spLocks noGrp="1"/>
          </p:cNvSpPr>
          <p:nvPr>
            <p:ph sz="half" idx="1"/>
          </p:nvPr>
        </p:nvSpPr>
        <p:spPr/>
        <p:txBody>
          <a:bodyPr/>
          <a:lstStyle/>
          <a:p>
            <a:pPr>
              <a:buNone/>
            </a:pPr>
            <a:r>
              <a:rPr lang="en-US" dirty="0"/>
              <a:t>Flow of Money and Services for a Patient with Medicare Parts A or B</a:t>
            </a:r>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057401"/>
            <a:ext cx="4114800" cy="210829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6B5E-7282-4045-B380-07B2682E29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3027b10-9609-4edf-a0fc-c08fbb57bad4"/>
    <ds:schemaRef ds:uri="2b785195-5975-4940-a333-4d6dafdd3724"/>
    <ds:schemaRef ds:uri="http://www.w3.org/XML/1998/namespace"/>
    <ds:schemaRef ds:uri="http://purl.org/dc/dcmitype/"/>
  </ds:schemaRefs>
</ds:datastoreItem>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E69396F0-786B-4A78-9E33-6A6DFB0D9B6B}"/>
</file>

<file path=docProps/app.xml><?xml version="1.0" encoding="utf-8"?>
<Properties xmlns="http://schemas.openxmlformats.org/officeDocument/2006/extended-properties" xmlns:vt="http://schemas.openxmlformats.org/officeDocument/2006/docPropsVTypes">
  <Template>HFMA_PrimaryPresentation</Template>
  <TotalTime>10760</TotalTime>
  <Words>2095</Words>
  <Application>Microsoft Office PowerPoint</Application>
  <PresentationFormat>On-screen Show (16:9)</PresentationFormat>
  <Paragraphs>177</Paragraphs>
  <Slides>21</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Aptos</vt:lpstr>
      <vt:lpstr>Arial</vt:lpstr>
      <vt:lpstr>Arial</vt:lpstr>
      <vt:lpstr>Calibri</vt:lpstr>
      <vt:lpstr>Calibri Light</vt:lpstr>
      <vt:lpstr>Office Theme</vt:lpstr>
      <vt:lpstr>Office Theme</vt:lpstr>
      <vt:lpstr>1_Office Theme</vt:lpstr>
      <vt:lpstr>PowerPoint Presentation</vt:lpstr>
      <vt:lpstr>Learning Objectives</vt:lpstr>
      <vt:lpstr>Purpose of this Chapter  Learning Program</vt:lpstr>
      <vt:lpstr>The Big Picture</vt:lpstr>
      <vt:lpstr>Financing the Healthcare System</vt:lpstr>
      <vt:lpstr>Financing the Healthcare System</vt:lpstr>
      <vt:lpstr>Financing the Healthcare System</vt:lpstr>
      <vt:lpstr>Financing the Healthcare System</vt:lpstr>
      <vt:lpstr>Financing the Healthcare System</vt:lpstr>
      <vt:lpstr>Financing the Healthcare System</vt:lpstr>
      <vt:lpstr> The Big Picture</vt:lpstr>
      <vt:lpstr>Health Care Reform</vt:lpstr>
      <vt:lpstr>PowerPoint Presentation</vt:lpstr>
      <vt:lpstr>The “Triple Aim”</vt:lpstr>
      <vt:lpstr>The Big Picture</vt:lpstr>
      <vt:lpstr>The Finance Function</vt:lpstr>
      <vt:lpstr>Financial Management Activities </vt:lpstr>
      <vt:lpstr>Finance as a Strategic Function</vt:lpstr>
      <vt:lpstr>Current Pressing Issues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8</cp:revision>
  <cp:lastPrinted>2023-06-23T18:25:12Z</cp:lastPrinted>
  <dcterms:created xsi:type="dcterms:W3CDTF">2022-03-30T22:47:06Z</dcterms:created>
  <dcterms:modified xsi:type="dcterms:W3CDTF">2024-04-02T19:29:37Z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