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80" r:id="rId5"/>
  </p:sldMasterIdLst>
  <p:notesMasterIdLst>
    <p:notesMasterId r:id="rId91"/>
  </p:notesMasterIdLst>
  <p:sldIdLst>
    <p:sldId id="262" r:id="rId6"/>
    <p:sldId id="270" r:id="rId7"/>
    <p:sldId id="298" r:id="rId8"/>
    <p:sldId id="349" r:id="rId9"/>
    <p:sldId id="400" r:id="rId10"/>
    <p:sldId id="401" r:id="rId11"/>
    <p:sldId id="402" r:id="rId12"/>
    <p:sldId id="303" r:id="rId13"/>
    <p:sldId id="378" r:id="rId14"/>
    <p:sldId id="403" r:id="rId15"/>
    <p:sldId id="304" r:id="rId16"/>
    <p:sldId id="350" r:id="rId17"/>
    <p:sldId id="404" r:id="rId18"/>
    <p:sldId id="351" r:id="rId19"/>
    <p:sldId id="352" r:id="rId20"/>
    <p:sldId id="353" r:id="rId21"/>
    <p:sldId id="354" r:id="rId22"/>
    <p:sldId id="355" r:id="rId23"/>
    <p:sldId id="405" r:id="rId24"/>
    <p:sldId id="406" r:id="rId25"/>
    <p:sldId id="356" r:id="rId26"/>
    <p:sldId id="357" r:id="rId27"/>
    <p:sldId id="407" r:id="rId28"/>
    <p:sldId id="308" r:id="rId29"/>
    <p:sldId id="379" r:id="rId30"/>
    <p:sldId id="309" r:id="rId31"/>
    <p:sldId id="380" r:id="rId32"/>
    <p:sldId id="381" r:id="rId33"/>
    <p:sldId id="410" r:id="rId34"/>
    <p:sldId id="383" r:id="rId35"/>
    <p:sldId id="382" r:id="rId36"/>
    <p:sldId id="358" r:id="rId37"/>
    <p:sldId id="408" r:id="rId38"/>
    <p:sldId id="384" r:id="rId39"/>
    <p:sldId id="411" r:id="rId40"/>
    <p:sldId id="313" r:id="rId41"/>
    <p:sldId id="385" r:id="rId42"/>
    <p:sldId id="409" r:id="rId43"/>
    <p:sldId id="431" r:id="rId44"/>
    <p:sldId id="314" r:id="rId45"/>
    <p:sldId id="315" r:id="rId46"/>
    <p:sldId id="412" r:id="rId47"/>
    <p:sldId id="413" r:id="rId48"/>
    <p:sldId id="414" r:id="rId49"/>
    <p:sldId id="415" r:id="rId50"/>
    <p:sldId id="416" r:id="rId51"/>
    <p:sldId id="417" r:id="rId52"/>
    <p:sldId id="316" r:id="rId53"/>
    <p:sldId id="418" r:id="rId54"/>
    <p:sldId id="319" r:id="rId55"/>
    <p:sldId id="372" r:id="rId56"/>
    <p:sldId id="373" r:id="rId57"/>
    <p:sldId id="375" r:id="rId58"/>
    <p:sldId id="330" r:id="rId59"/>
    <p:sldId id="419" r:id="rId60"/>
    <p:sldId id="331" r:id="rId61"/>
    <p:sldId id="420" r:id="rId62"/>
    <p:sldId id="376" r:id="rId63"/>
    <p:sldId id="421" r:id="rId64"/>
    <p:sldId id="344" r:id="rId65"/>
    <p:sldId id="422" r:id="rId66"/>
    <p:sldId id="430" r:id="rId67"/>
    <p:sldId id="345" r:id="rId68"/>
    <p:sldId id="423" r:id="rId69"/>
    <p:sldId id="424" r:id="rId70"/>
    <p:sldId id="425" r:id="rId71"/>
    <p:sldId id="347" r:id="rId72"/>
    <p:sldId id="426" r:id="rId73"/>
    <p:sldId id="427" r:id="rId74"/>
    <p:sldId id="348" r:id="rId75"/>
    <p:sldId id="428" r:id="rId76"/>
    <p:sldId id="386" r:id="rId77"/>
    <p:sldId id="387" r:id="rId78"/>
    <p:sldId id="388" r:id="rId79"/>
    <p:sldId id="389" r:id="rId80"/>
    <p:sldId id="390" r:id="rId81"/>
    <p:sldId id="391" r:id="rId82"/>
    <p:sldId id="392" r:id="rId83"/>
    <p:sldId id="393" r:id="rId84"/>
    <p:sldId id="394" r:id="rId85"/>
    <p:sldId id="395" r:id="rId86"/>
    <p:sldId id="396" r:id="rId87"/>
    <p:sldId id="397" r:id="rId88"/>
    <p:sldId id="429" r:id="rId89"/>
    <p:sldId id="340" r:id="rId90"/>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BF97F8-50A5-4D00-BADF-449C9024A89F}" v="8" dt="2024-03-25T23:13:44.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61" autoAdjust="0"/>
  </p:normalViewPr>
  <p:slideViewPr>
    <p:cSldViewPr snapToGrid="0">
      <p:cViewPr varScale="1">
        <p:scale>
          <a:sx n="60" d="100"/>
          <a:sy n="60" d="100"/>
        </p:scale>
        <p:origin x="1123" y="3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06F19FB3-717A-44AF-9D0D-8FF774809ED6}"/>
    <pc:docChg chg="custSel delSld modSld delMainMaster">
      <pc:chgData name="Shirley Heavlin" userId="25dc89a6-a2bb-4ea0-9878-1288e178164b" providerId="ADAL" clId="{06F19FB3-717A-44AF-9D0D-8FF774809ED6}" dt="2024-03-06T20:32:35.081" v="17" actId="27636"/>
      <pc:docMkLst>
        <pc:docMk/>
      </pc:docMkLst>
      <pc:sldChg chg="del">
        <pc:chgData name="Shirley Heavlin" userId="25dc89a6-a2bb-4ea0-9878-1288e178164b" providerId="ADAL" clId="{06F19FB3-717A-44AF-9D0D-8FF774809ED6}" dt="2024-03-06T20:32:27.817" v="0" actId="47"/>
        <pc:sldMkLst>
          <pc:docMk/>
          <pc:sldMk cId="0" sldId="270"/>
        </pc:sldMkLst>
      </pc:sldChg>
      <pc:sldChg chg="del">
        <pc:chgData name="Shirley Heavlin" userId="25dc89a6-a2bb-4ea0-9878-1288e178164b" providerId="ADAL" clId="{06F19FB3-717A-44AF-9D0D-8FF774809ED6}" dt="2024-03-06T20:32:27.817" v="0" actId="47"/>
        <pc:sldMkLst>
          <pc:docMk/>
          <pc:sldMk cId="479526239" sldId="276"/>
        </pc:sldMkLst>
      </pc:sldChg>
      <pc:sldChg chg="del">
        <pc:chgData name="Shirley Heavlin" userId="25dc89a6-a2bb-4ea0-9878-1288e178164b" providerId="ADAL" clId="{06F19FB3-717A-44AF-9D0D-8FF774809ED6}" dt="2024-03-06T20:32:27.817" v="0" actId="47"/>
        <pc:sldMkLst>
          <pc:docMk/>
          <pc:sldMk cId="2050187235" sldId="298"/>
        </pc:sldMkLst>
      </pc:sldChg>
      <pc:sldChg chg="del">
        <pc:chgData name="Shirley Heavlin" userId="25dc89a6-a2bb-4ea0-9878-1288e178164b" providerId="ADAL" clId="{06F19FB3-717A-44AF-9D0D-8FF774809ED6}" dt="2024-03-06T20:32:27.817" v="0" actId="47"/>
        <pc:sldMkLst>
          <pc:docMk/>
          <pc:sldMk cId="3050889021" sldId="299"/>
        </pc:sldMkLst>
      </pc:sldChg>
      <pc:sldChg chg="del">
        <pc:chgData name="Shirley Heavlin" userId="25dc89a6-a2bb-4ea0-9878-1288e178164b" providerId="ADAL" clId="{06F19FB3-717A-44AF-9D0D-8FF774809ED6}" dt="2024-03-06T20:32:27.817" v="0" actId="47"/>
        <pc:sldMkLst>
          <pc:docMk/>
          <pc:sldMk cId="1293307759" sldId="300"/>
        </pc:sldMkLst>
      </pc:sldChg>
      <pc:sldChg chg="del">
        <pc:chgData name="Shirley Heavlin" userId="25dc89a6-a2bb-4ea0-9878-1288e178164b" providerId="ADAL" clId="{06F19FB3-717A-44AF-9D0D-8FF774809ED6}" dt="2024-03-06T20:32:27.817" v="0" actId="47"/>
        <pc:sldMkLst>
          <pc:docMk/>
          <pc:sldMk cId="2881441996" sldId="301"/>
        </pc:sldMkLst>
      </pc:sldChg>
      <pc:sldChg chg="del">
        <pc:chgData name="Shirley Heavlin" userId="25dc89a6-a2bb-4ea0-9878-1288e178164b" providerId="ADAL" clId="{06F19FB3-717A-44AF-9D0D-8FF774809ED6}" dt="2024-03-06T20:32:27.817" v="0" actId="47"/>
        <pc:sldMkLst>
          <pc:docMk/>
          <pc:sldMk cId="2501666202" sldId="302"/>
        </pc:sldMkLst>
      </pc:sldChg>
      <pc:sldChg chg="del">
        <pc:chgData name="Shirley Heavlin" userId="25dc89a6-a2bb-4ea0-9878-1288e178164b" providerId="ADAL" clId="{06F19FB3-717A-44AF-9D0D-8FF774809ED6}" dt="2024-03-06T20:32:27.817" v="0" actId="47"/>
        <pc:sldMkLst>
          <pc:docMk/>
          <pc:sldMk cId="1742495534" sldId="303"/>
        </pc:sldMkLst>
      </pc:sldChg>
      <pc:sldChg chg="del">
        <pc:chgData name="Shirley Heavlin" userId="25dc89a6-a2bb-4ea0-9878-1288e178164b" providerId="ADAL" clId="{06F19FB3-717A-44AF-9D0D-8FF774809ED6}" dt="2024-03-06T20:32:27.817" v="0" actId="47"/>
        <pc:sldMkLst>
          <pc:docMk/>
          <pc:sldMk cId="1360049962" sldId="304"/>
        </pc:sldMkLst>
      </pc:sldChg>
      <pc:sldChg chg="del">
        <pc:chgData name="Shirley Heavlin" userId="25dc89a6-a2bb-4ea0-9878-1288e178164b" providerId="ADAL" clId="{06F19FB3-717A-44AF-9D0D-8FF774809ED6}" dt="2024-03-06T20:32:27.817" v="0" actId="47"/>
        <pc:sldMkLst>
          <pc:docMk/>
          <pc:sldMk cId="2120431476" sldId="305"/>
        </pc:sldMkLst>
      </pc:sldChg>
      <pc:sldChg chg="del">
        <pc:chgData name="Shirley Heavlin" userId="25dc89a6-a2bb-4ea0-9878-1288e178164b" providerId="ADAL" clId="{06F19FB3-717A-44AF-9D0D-8FF774809ED6}" dt="2024-03-06T20:32:27.817" v="0" actId="47"/>
        <pc:sldMkLst>
          <pc:docMk/>
          <pc:sldMk cId="49545340" sldId="306"/>
        </pc:sldMkLst>
      </pc:sldChg>
      <pc:sldChg chg="del">
        <pc:chgData name="Shirley Heavlin" userId="25dc89a6-a2bb-4ea0-9878-1288e178164b" providerId="ADAL" clId="{06F19FB3-717A-44AF-9D0D-8FF774809ED6}" dt="2024-03-06T20:32:27.817" v="0" actId="47"/>
        <pc:sldMkLst>
          <pc:docMk/>
          <pc:sldMk cId="542230332" sldId="307"/>
        </pc:sldMkLst>
      </pc:sldChg>
      <pc:sldChg chg="del">
        <pc:chgData name="Shirley Heavlin" userId="25dc89a6-a2bb-4ea0-9878-1288e178164b" providerId="ADAL" clId="{06F19FB3-717A-44AF-9D0D-8FF774809ED6}" dt="2024-03-06T20:32:27.817" v="0" actId="47"/>
        <pc:sldMkLst>
          <pc:docMk/>
          <pc:sldMk cId="995297393" sldId="308"/>
        </pc:sldMkLst>
      </pc:sldChg>
      <pc:sldChg chg="del">
        <pc:chgData name="Shirley Heavlin" userId="25dc89a6-a2bb-4ea0-9878-1288e178164b" providerId="ADAL" clId="{06F19FB3-717A-44AF-9D0D-8FF774809ED6}" dt="2024-03-06T20:32:27.817" v="0" actId="47"/>
        <pc:sldMkLst>
          <pc:docMk/>
          <pc:sldMk cId="1578961998" sldId="309"/>
        </pc:sldMkLst>
      </pc:sldChg>
      <pc:sldChg chg="del">
        <pc:chgData name="Shirley Heavlin" userId="25dc89a6-a2bb-4ea0-9878-1288e178164b" providerId="ADAL" clId="{06F19FB3-717A-44AF-9D0D-8FF774809ED6}" dt="2024-03-06T20:32:27.817" v="0" actId="47"/>
        <pc:sldMkLst>
          <pc:docMk/>
          <pc:sldMk cId="1390955746" sldId="310"/>
        </pc:sldMkLst>
      </pc:sldChg>
      <pc:sldChg chg="del">
        <pc:chgData name="Shirley Heavlin" userId="25dc89a6-a2bb-4ea0-9878-1288e178164b" providerId="ADAL" clId="{06F19FB3-717A-44AF-9D0D-8FF774809ED6}" dt="2024-03-06T20:32:27.817" v="0" actId="47"/>
        <pc:sldMkLst>
          <pc:docMk/>
          <pc:sldMk cId="2864246320" sldId="311"/>
        </pc:sldMkLst>
      </pc:sldChg>
      <pc:sldChg chg="del">
        <pc:chgData name="Shirley Heavlin" userId="25dc89a6-a2bb-4ea0-9878-1288e178164b" providerId="ADAL" clId="{06F19FB3-717A-44AF-9D0D-8FF774809ED6}" dt="2024-03-06T20:32:27.817" v="0" actId="47"/>
        <pc:sldMkLst>
          <pc:docMk/>
          <pc:sldMk cId="246630401" sldId="312"/>
        </pc:sldMkLst>
      </pc:sldChg>
      <pc:sldChg chg="del">
        <pc:chgData name="Shirley Heavlin" userId="25dc89a6-a2bb-4ea0-9878-1288e178164b" providerId="ADAL" clId="{06F19FB3-717A-44AF-9D0D-8FF774809ED6}" dt="2024-03-06T20:32:27.817" v="0" actId="47"/>
        <pc:sldMkLst>
          <pc:docMk/>
          <pc:sldMk cId="3048854770" sldId="313"/>
        </pc:sldMkLst>
      </pc:sldChg>
      <pc:sldChg chg="del">
        <pc:chgData name="Shirley Heavlin" userId="25dc89a6-a2bb-4ea0-9878-1288e178164b" providerId="ADAL" clId="{06F19FB3-717A-44AF-9D0D-8FF774809ED6}" dt="2024-03-06T20:32:27.817" v="0" actId="47"/>
        <pc:sldMkLst>
          <pc:docMk/>
          <pc:sldMk cId="1256972453" sldId="314"/>
        </pc:sldMkLst>
      </pc:sldChg>
      <pc:sldChg chg="del">
        <pc:chgData name="Shirley Heavlin" userId="25dc89a6-a2bb-4ea0-9878-1288e178164b" providerId="ADAL" clId="{06F19FB3-717A-44AF-9D0D-8FF774809ED6}" dt="2024-03-06T20:32:27.817" v="0" actId="47"/>
        <pc:sldMkLst>
          <pc:docMk/>
          <pc:sldMk cId="1809233553" sldId="315"/>
        </pc:sldMkLst>
      </pc:sldChg>
      <pc:sldChg chg="del">
        <pc:chgData name="Shirley Heavlin" userId="25dc89a6-a2bb-4ea0-9878-1288e178164b" providerId="ADAL" clId="{06F19FB3-717A-44AF-9D0D-8FF774809ED6}" dt="2024-03-06T20:32:27.817" v="0" actId="47"/>
        <pc:sldMkLst>
          <pc:docMk/>
          <pc:sldMk cId="574493491" sldId="316"/>
        </pc:sldMkLst>
      </pc:sldChg>
      <pc:sldChg chg="del">
        <pc:chgData name="Shirley Heavlin" userId="25dc89a6-a2bb-4ea0-9878-1288e178164b" providerId="ADAL" clId="{06F19FB3-717A-44AF-9D0D-8FF774809ED6}" dt="2024-03-06T20:32:27.817" v="0" actId="47"/>
        <pc:sldMkLst>
          <pc:docMk/>
          <pc:sldMk cId="1100191185" sldId="317"/>
        </pc:sldMkLst>
      </pc:sldChg>
      <pc:sldChg chg="del">
        <pc:chgData name="Shirley Heavlin" userId="25dc89a6-a2bb-4ea0-9878-1288e178164b" providerId="ADAL" clId="{06F19FB3-717A-44AF-9D0D-8FF774809ED6}" dt="2024-03-06T20:32:27.817" v="0" actId="47"/>
        <pc:sldMkLst>
          <pc:docMk/>
          <pc:sldMk cId="1687924479" sldId="318"/>
        </pc:sldMkLst>
      </pc:sldChg>
      <pc:sldChg chg="del">
        <pc:chgData name="Shirley Heavlin" userId="25dc89a6-a2bb-4ea0-9878-1288e178164b" providerId="ADAL" clId="{06F19FB3-717A-44AF-9D0D-8FF774809ED6}" dt="2024-03-06T20:32:27.817" v="0" actId="47"/>
        <pc:sldMkLst>
          <pc:docMk/>
          <pc:sldMk cId="107448614" sldId="319"/>
        </pc:sldMkLst>
      </pc:sldChg>
      <pc:sldChg chg="del">
        <pc:chgData name="Shirley Heavlin" userId="25dc89a6-a2bb-4ea0-9878-1288e178164b" providerId="ADAL" clId="{06F19FB3-717A-44AF-9D0D-8FF774809ED6}" dt="2024-03-06T20:32:27.817" v="0" actId="47"/>
        <pc:sldMkLst>
          <pc:docMk/>
          <pc:sldMk cId="377415588" sldId="320"/>
        </pc:sldMkLst>
      </pc:sldChg>
      <pc:sldChg chg="del">
        <pc:chgData name="Shirley Heavlin" userId="25dc89a6-a2bb-4ea0-9878-1288e178164b" providerId="ADAL" clId="{06F19FB3-717A-44AF-9D0D-8FF774809ED6}" dt="2024-03-06T20:32:27.817" v="0" actId="47"/>
        <pc:sldMkLst>
          <pc:docMk/>
          <pc:sldMk cId="454770297" sldId="321"/>
        </pc:sldMkLst>
      </pc:sldChg>
      <pc:sldChg chg="del">
        <pc:chgData name="Shirley Heavlin" userId="25dc89a6-a2bb-4ea0-9878-1288e178164b" providerId="ADAL" clId="{06F19FB3-717A-44AF-9D0D-8FF774809ED6}" dt="2024-03-06T20:32:27.817" v="0" actId="47"/>
        <pc:sldMkLst>
          <pc:docMk/>
          <pc:sldMk cId="2267119063" sldId="322"/>
        </pc:sldMkLst>
      </pc:sldChg>
      <pc:sldChg chg="del">
        <pc:chgData name="Shirley Heavlin" userId="25dc89a6-a2bb-4ea0-9878-1288e178164b" providerId="ADAL" clId="{06F19FB3-717A-44AF-9D0D-8FF774809ED6}" dt="2024-03-06T20:32:27.817" v="0" actId="47"/>
        <pc:sldMkLst>
          <pc:docMk/>
          <pc:sldMk cId="242534213" sldId="323"/>
        </pc:sldMkLst>
      </pc:sldChg>
      <pc:sldChg chg="del">
        <pc:chgData name="Shirley Heavlin" userId="25dc89a6-a2bb-4ea0-9878-1288e178164b" providerId="ADAL" clId="{06F19FB3-717A-44AF-9D0D-8FF774809ED6}" dt="2024-03-06T20:32:27.817" v="0" actId="47"/>
        <pc:sldMkLst>
          <pc:docMk/>
          <pc:sldMk cId="3615764553" sldId="324"/>
        </pc:sldMkLst>
      </pc:sldChg>
      <pc:sldChg chg="del">
        <pc:chgData name="Shirley Heavlin" userId="25dc89a6-a2bb-4ea0-9878-1288e178164b" providerId="ADAL" clId="{06F19FB3-717A-44AF-9D0D-8FF774809ED6}" dt="2024-03-06T20:32:27.817" v="0" actId="47"/>
        <pc:sldMkLst>
          <pc:docMk/>
          <pc:sldMk cId="2871729725" sldId="325"/>
        </pc:sldMkLst>
      </pc:sldChg>
      <pc:sldChg chg="del">
        <pc:chgData name="Shirley Heavlin" userId="25dc89a6-a2bb-4ea0-9878-1288e178164b" providerId="ADAL" clId="{06F19FB3-717A-44AF-9D0D-8FF774809ED6}" dt="2024-03-06T20:32:27.817" v="0" actId="47"/>
        <pc:sldMkLst>
          <pc:docMk/>
          <pc:sldMk cId="2501057841" sldId="326"/>
        </pc:sldMkLst>
      </pc:sldChg>
      <pc:sldChg chg="del">
        <pc:chgData name="Shirley Heavlin" userId="25dc89a6-a2bb-4ea0-9878-1288e178164b" providerId="ADAL" clId="{06F19FB3-717A-44AF-9D0D-8FF774809ED6}" dt="2024-03-06T20:32:27.817" v="0" actId="47"/>
        <pc:sldMkLst>
          <pc:docMk/>
          <pc:sldMk cId="2312804738" sldId="327"/>
        </pc:sldMkLst>
      </pc:sldChg>
      <pc:sldChg chg="del">
        <pc:chgData name="Shirley Heavlin" userId="25dc89a6-a2bb-4ea0-9878-1288e178164b" providerId="ADAL" clId="{06F19FB3-717A-44AF-9D0D-8FF774809ED6}" dt="2024-03-06T20:32:27.817" v="0" actId="47"/>
        <pc:sldMkLst>
          <pc:docMk/>
          <pc:sldMk cId="4069410763" sldId="328"/>
        </pc:sldMkLst>
      </pc:sldChg>
      <pc:sldChg chg="del">
        <pc:chgData name="Shirley Heavlin" userId="25dc89a6-a2bb-4ea0-9878-1288e178164b" providerId="ADAL" clId="{06F19FB3-717A-44AF-9D0D-8FF774809ED6}" dt="2024-03-06T20:32:27.817" v="0" actId="47"/>
        <pc:sldMkLst>
          <pc:docMk/>
          <pc:sldMk cId="415419999" sldId="329"/>
        </pc:sldMkLst>
      </pc:sldChg>
      <pc:sldChg chg="del modNotes">
        <pc:chgData name="Shirley Heavlin" userId="25dc89a6-a2bb-4ea0-9878-1288e178164b" providerId="ADAL" clId="{06F19FB3-717A-44AF-9D0D-8FF774809ED6}" dt="2024-03-06T20:32:34.950" v="16" actId="27636"/>
        <pc:sldMkLst>
          <pc:docMk/>
          <pc:sldMk cId="862818941" sldId="330"/>
        </pc:sldMkLst>
      </pc:sldChg>
      <pc:sldChg chg="del">
        <pc:chgData name="Shirley Heavlin" userId="25dc89a6-a2bb-4ea0-9878-1288e178164b" providerId="ADAL" clId="{06F19FB3-717A-44AF-9D0D-8FF774809ED6}" dt="2024-03-06T20:32:27.817" v="0" actId="47"/>
        <pc:sldMkLst>
          <pc:docMk/>
          <pc:sldMk cId="2521074290" sldId="331"/>
        </pc:sldMkLst>
      </pc:sldChg>
      <pc:sldChg chg="del">
        <pc:chgData name="Shirley Heavlin" userId="25dc89a6-a2bb-4ea0-9878-1288e178164b" providerId="ADAL" clId="{06F19FB3-717A-44AF-9D0D-8FF774809ED6}" dt="2024-03-06T20:32:27.817" v="0" actId="47"/>
        <pc:sldMkLst>
          <pc:docMk/>
          <pc:sldMk cId="1925151733" sldId="332"/>
        </pc:sldMkLst>
      </pc:sldChg>
      <pc:sldChg chg="del">
        <pc:chgData name="Shirley Heavlin" userId="25dc89a6-a2bb-4ea0-9878-1288e178164b" providerId="ADAL" clId="{06F19FB3-717A-44AF-9D0D-8FF774809ED6}" dt="2024-03-06T20:32:27.817" v="0" actId="47"/>
        <pc:sldMkLst>
          <pc:docMk/>
          <pc:sldMk cId="2342829468" sldId="333"/>
        </pc:sldMkLst>
      </pc:sldChg>
      <pc:sldChg chg="del">
        <pc:chgData name="Shirley Heavlin" userId="25dc89a6-a2bb-4ea0-9878-1288e178164b" providerId="ADAL" clId="{06F19FB3-717A-44AF-9D0D-8FF774809ED6}" dt="2024-03-06T20:32:27.817" v="0" actId="47"/>
        <pc:sldMkLst>
          <pc:docMk/>
          <pc:sldMk cId="1341690078" sldId="334"/>
        </pc:sldMkLst>
      </pc:sldChg>
      <pc:sldChg chg="del">
        <pc:chgData name="Shirley Heavlin" userId="25dc89a6-a2bb-4ea0-9878-1288e178164b" providerId="ADAL" clId="{06F19FB3-717A-44AF-9D0D-8FF774809ED6}" dt="2024-03-06T20:32:27.817" v="0" actId="47"/>
        <pc:sldMkLst>
          <pc:docMk/>
          <pc:sldMk cId="3043581776" sldId="337"/>
        </pc:sldMkLst>
      </pc:sldChg>
      <pc:sldChg chg="del">
        <pc:chgData name="Shirley Heavlin" userId="25dc89a6-a2bb-4ea0-9878-1288e178164b" providerId="ADAL" clId="{06F19FB3-717A-44AF-9D0D-8FF774809ED6}" dt="2024-03-06T20:32:27.817" v="0" actId="47"/>
        <pc:sldMkLst>
          <pc:docMk/>
          <pc:sldMk cId="2073011318" sldId="338"/>
        </pc:sldMkLst>
      </pc:sldChg>
      <pc:sldChg chg="del">
        <pc:chgData name="Shirley Heavlin" userId="25dc89a6-a2bb-4ea0-9878-1288e178164b" providerId="ADAL" clId="{06F19FB3-717A-44AF-9D0D-8FF774809ED6}" dt="2024-03-06T20:32:27.817" v="0" actId="47"/>
        <pc:sldMkLst>
          <pc:docMk/>
          <pc:sldMk cId="411248167" sldId="339"/>
        </pc:sldMkLst>
      </pc:sldChg>
      <pc:sldChg chg="del">
        <pc:chgData name="Shirley Heavlin" userId="25dc89a6-a2bb-4ea0-9878-1288e178164b" providerId="ADAL" clId="{06F19FB3-717A-44AF-9D0D-8FF774809ED6}" dt="2024-03-06T20:32:27.817" v="0" actId="47"/>
        <pc:sldMkLst>
          <pc:docMk/>
          <pc:sldMk cId="1356062140" sldId="341"/>
        </pc:sldMkLst>
      </pc:sldChg>
      <pc:sldChg chg="del">
        <pc:chgData name="Shirley Heavlin" userId="25dc89a6-a2bb-4ea0-9878-1288e178164b" providerId="ADAL" clId="{06F19FB3-717A-44AF-9D0D-8FF774809ED6}" dt="2024-03-06T20:32:27.817" v="0" actId="47"/>
        <pc:sldMkLst>
          <pc:docMk/>
          <pc:sldMk cId="4002680972" sldId="342"/>
        </pc:sldMkLst>
      </pc:sldChg>
      <pc:sldChg chg="del">
        <pc:chgData name="Shirley Heavlin" userId="25dc89a6-a2bb-4ea0-9878-1288e178164b" providerId="ADAL" clId="{06F19FB3-717A-44AF-9D0D-8FF774809ED6}" dt="2024-03-06T20:32:27.817" v="0" actId="47"/>
        <pc:sldMkLst>
          <pc:docMk/>
          <pc:sldMk cId="201428793" sldId="343"/>
        </pc:sldMkLst>
      </pc:sldChg>
      <pc:sldChg chg="del">
        <pc:chgData name="Shirley Heavlin" userId="25dc89a6-a2bb-4ea0-9878-1288e178164b" providerId="ADAL" clId="{06F19FB3-717A-44AF-9D0D-8FF774809ED6}" dt="2024-03-06T20:32:27.817" v="0" actId="47"/>
        <pc:sldMkLst>
          <pc:docMk/>
          <pc:sldMk cId="2067915173" sldId="344"/>
        </pc:sldMkLst>
      </pc:sldChg>
      <pc:sldChg chg="del">
        <pc:chgData name="Shirley Heavlin" userId="25dc89a6-a2bb-4ea0-9878-1288e178164b" providerId="ADAL" clId="{06F19FB3-717A-44AF-9D0D-8FF774809ED6}" dt="2024-03-06T20:32:27.817" v="0" actId="47"/>
        <pc:sldMkLst>
          <pc:docMk/>
          <pc:sldMk cId="797960455" sldId="345"/>
        </pc:sldMkLst>
      </pc:sldChg>
      <pc:sldChg chg="del">
        <pc:chgData name="Shirley Heavlin" userId="25dc89a6-a2bb-4ea0-9878-1288e178164b" providerId="ADAL" clId="{06F19FB3-717A-44AF-9D0D-8FF774809ED6}" dt="2024-03-06T20:32:27.817" v="0" actId="47"/>
        <pc:sldMkLst>
          <pc:docMk/>
          <pc:sldMk cId="2632992504" sldId="346"/>
        </pc:sldMkLst>
      </pc:sldChg>
      <pc:sldChg chg="del">
        <pc:chgData name="Shirley Heavlin" userId="25dc89a6-a2bb-4ea0-9878-1288e178164b" providerId="ADAL" clId="{06F19FB3-717A-44AF-9D0D-8FF774809ED6}" dt="2024-03-06T20:32:27.817" v="0" actId="47"/>
        <pc:sldMkLst>
          <pc:docMk/>
          <pc:sldMk cId="3522706018" sldId="347"/>
        </pc:sldMkLst>
      </pc:sldChg>
      <pc:sldChg chg="del">
        <pc:chgData name="Shirley Heavlin" userId="25dc89a6-a2bb-4ea0-9878-1288e178164b" providerId="ADAL" clId="{06F19FB3-717A-44AF-9D0D-8FF774809ED6}" dt="2024-03-06T20:32:27.817" v="0" actId="47"/>
        <pc:sldMkLst>
          <pc:docMk/>
          <pc:sldMk cId="71937147" sldId="348"/>
        </pc:sldMkLst>
      </pc:sldChg>
      <pc:sldChg chg="del">
        <pc:chgData name="Shirley Heavlin" userId="25dc89a6-a2bb-4ea0-9878-1288e178164b" providerId="ADAL" clId="{06F19FB3-717A-44AF-9D0D-8FF774809ED6}" dt="2024-03-06T20:32:27.817" v="0" actId="47"/>
        <pc:sldMkLst>
          <pc:docMk/>
          <pc:sldMk cId="2336254929" sldId="349"/>
        </pc:sldMkLst>
      </pc:sldChg>
      <pc:sldChg chg="del">
        <pc:chgData name="Shirley Heavlin" userId="25dc89a6-a2bb-4ea0-9878-1288e178164b" providerId="ADAL" clId="{06F19FB3-717A-44AF-9D0D-8FF774809ED6}" dt="2024-03-06T20:32:27.817" v="0" actId="47"/>
        <pc:sldMkLst>
          <pc:docMk/>
          <pc:sldMk cId="4261311033" sldId="350"/>
        </pc:sldMkLst>
      </pc:sldChg>
      <pc:sldChg chg="del">
        <pc:chgData name="Shirley Heavlin" userId="25dc89a6-a2bb-4ea0-9878-1288e178164b" providerId="ADAL" clId="{06F19FB3-717A-44AF-9D0D-8FF774809ED6}" dt="2024-03-06T20:32:27.817" v="0" actId="47"/>
        <pc:sldMkLst>
          <pc:docMk/>
          <pc:sldMk cId="1886495324" sldId="351"/>
        </pc:sldMkLst>
      </pc:sldChg>
      <pc:sldChg chg="modNotes">
        <pc:chgData name="Shirley Heavlin" userId="25dc89a6-a2bb-4ea0-9878-1288e178164b" providerId="ADAL" clId="{06F19FB3-717A-44AF-9D0D-8FF774809ED6}" dt="2024-03-06T20:32:34.694" v="12" actId="27636"/>
        <pc:sldMkLst>
          <pc:docMk/>
          <pc:sldMk cId="3305330772" sldId="351"/>
        </pc:sldMkLst>
      </pc:sldChg>
      <pc:sldChg chg="del">
        <pc:chgData name="Shirley Heavlin" userId="25dc89a6-a2bb-4ea0-9878-1288e178164b" providerId="ADAL" clId="{06F19FB3-717A-44AF-9D0D-8FF774809ED6}" dt="2024-03-06T20:32:27.817" v="0" actId="47"/>
        <pc:sldMkLst>
          <pc:docMk/>
          <pc:sldMk cId="1082818742" sldId="352"/>
        </pc:sldMkLst>
      </pc:sldChg>
      <pc:sldChg chg="del">
        <pc:chgData name="Shirley Heavlin" userId="25dc89a6-a2bb-4ea0-9878-1288e178164b" providerId="ADAL" clId="{06F19FB3-717A-44AF-9D0D-8FF774809ED6}" dt="2024-03-06T20:32:27.817" v="0" actId="47"/>
        <pc:sldMkLst>
          <pc:docMk/>
          <pc:sldMk cId="3625798819" sldId="353"/>
        </pc:sldMkLst>
      </pc:sldChg>
      <pc:sldChg chg="del">
        <pc:chgData name="Shirley Heavlin" userId="25dc89a6-a2bb-4ea0-9878-1288e178164b" providerId="ADAL" clId="{06F19FB3-717A-44AF-9D0D-8FF774809ED6}" dt="2024-03-06T20:32:27.817" v="0" actId="47"/>
        <pc:sldMkLst>
          <pc:docMk/>
          <pc:sldMk cId="1975773803" sldId="354"/>
        </pc:sldMkLst>
      </pc:sldChg>
      <pc:sldChg chg="del">
        <pc:chgData name="Shirley Heavlin" userId="25dc89a6-a2bb-4ea0-9878-1288e178164b" providerId="ADAL" clId="{06F19FB3-717A-44AF-9D0D-8FF774809ED6}" dt="2024-03-06T20:32:27.817" v="0" actId="47"/>
        <pc:sldMkLst>
          <pc:docMk/>
          <pc:sldMk cId="1033681491" sldId="355"/>
        </pc:sldMkLst>
      </pc:sldChg>
      <pc:sldChg chg="modNotes">
        <pc:chgData name="Shirley Heavlin" userId="25dc89a6-a2bb-4ea0-9878-1288e178164b" providerId="ADAL" clId="{06F19FB3-717A-44AF-9D0D-8FF774809ED6}" dt="2024-03-06T20:32:34.775" v="13" actId="27636"/>
        <pc:sldMkLst>
          <pc:docMk/>
          <pc:sldMk cId="2234335983" sldId="356"/>
        </pc:sldMkLst>
      </pc:sldChg>
      <pc:sldChg chg="del">
        <pc:chgData name="Shirley Heavlin" userId="25dc89a6-a2bb-4ea0-9878-1288e178164b" providerId="ADAL" clId="{06F19FB3-717A-44AF-9D0D-8FF774809ED6}" dt="2024-03-06T20:32:27.817" v="0" actId="47"/>
        <pc:sldMkLst>
          <pc:docMk/>
          <pc:sldMk cId="3744032842" sldId="356"/>
        </pc:sldMkLst>
      </pc:sldChg>
      <pc:sldChg chg="modSp mod">
        <pc:chgData name="Shirley Heavlin" userId="25dc89a6-a2bb-4ea0-9878-1288e178164b" providerId="ADAL" clId="{06F19FB3-717A-44AF-9D0D-8FF774809ED6}" dt="2024-03-06T20:32:34.515" v="1" actId="27636"/>
        <pc:sldMkLst>
          <pc:docMk/>
          <pc:sldMk cId="492559323" sldId="357"/>
        </pc:sldMkLst>
        <pc:spChg chg="mod">
          <ac:chgData name="Shirley Heavlin" userId="25dc89a6-a2bb-4ea0-9878-1288e178164b" providerId="ADAL" clId="{06F19FB3-717A-44AF-9D0D-8FF774809ED6}" dt="2024-03-06T20:32:34.515" v="1" actId="27636"/>
          <ac:spMkLst>
            <pc:docMk/>
            <pc:sldMk cId="492559323" sldId="357"/>
            <ac:spMk id="2" creationId="{00000000-0000-0000-0000-000000000000}"/>
          </ac:spMkLst>
        </pc:spChg>
      </pc:sldChg>
      <pc:sldChg chg="del">
        <pc:chgData name="Shirley Heavlin" userId="25dc89a6-a2bb-4ea0-9878-1288e178164b" providerId="ADAL" clId="{06F19FB3-717A-44AF-9D0D-8FF774809ED6}" dt="2024-03-06T20:32:27.817" v="0" actId="47"/>
        <pc:sldMkLst>
          <pc:docMk/>
          <pc:sldMk cId="4216064648" sldId="357"/>
        </pc:sldMkLst>
      </pc:sldChg>
      <pc:sldChg chg="del">
        <pc:chgData name="Shirley Heavlin" userId="25dc89a6-a2bb-4ea0-9878-1288e178164b" providerId="ADAL" clId="{06F19FB3-717A-44AF-9D0D-8FF774809ED6}" dt="2024-03-06T20:32:27.817" v="0" actId="47"/>
        <pc:sldMkLst>
          <pc:docMk/>
          <pc:sldMk cId="2218513393" sldId="358"/>
        </pc:sldMkLst>
      </pc:sldChg>
      <pc:sldChg chg="modNotes">
        <pc:chgData name="Shirley Heavlin" userId="25dc89a6-a2bb-4ea0-9878-1288e178164b" providerId="ADAL" clId="{06F19FB3-717A-44AF-9D0D-8FF774809ED6}" dt="2024-03-06T20:32:34.793" v="14" actId="27636"/>
        <pc:sldMkLst>
          <pc:docMk/>
          <pc:sldMk cId="4179379284" sldId="358"/>
        </pc:sldMkLst>
      </pc:sldChg>
      <pc:sldChg chg="del">
        <pc:chgData name="Shirley Heavlin" userId="25dc89a6-a2bb-4ea0-9878-1288e178164b" providerId="ADAL" clId="{06F19FB3-717A-44AF-9D0D-8FF774809ED6}" dt="2024-03-06T20:32:27.817" v="0" actId="47"/>
        <pc:sldMkLst>
          <pc:docMk/>
          <pc:sldMk cId="1517575330" sldId="359"/>
        </pc:sldMkLst>
      </pc:sldChg>
      <pc:sldChg chg="del">
        <pc:chgData name="Shirley Heavlin" userId="25dc89a6-a2bb-4ea0-9878-1288e178164b" providerId="ADAL" clId="{06F19FB3-717A-44AF-9D0D-8FF774809ED6}" dt="2024-03-06T20:32:27.817" v="0" actId="47"/>
        <pc:sldMkLst>
          <pc:docMk/>
          <pc:sldMk cId="4070664055" sldId="360"/>
        </pc:sldMkLst>
      </pc:sldChg>
      <pc:sldChg chg="del">
        <pc:chgData name="Shirley Heavlin" userId="25dc89a6-a2bb-4ea0-9878-1288e178164b" providerId="ADAL" clId="{06F19FB3-717A-44AF-9D0D-8FF774809ED6}" dt="2024-03-06T20:32:27.817" v="0" actId="47"/>
        <pc:sldMkLst>
          <pc:docMk/>
          <pc:sldMk cId="2311832477" sldId="361"/>
        </pc:sldMkLst>
      </pc:sldChg>
      <pc:sldChg chg="del">
        <pc:chgData name="Shirley Heavlin" userId="25dc89a6-a2bb-4ea0-9878-1288e178164b" providerId="ADAL" clId="{06F19FB3-717A-44AF-9D0D-8FF774809ED6}" dt="2024-03-06T20:32:27.817" v="0" actId="47"/>
        <pc:sldMkLst>
          <pc:docMk/>
          <pc:sldMk cId="4036179009" sldId="362"/>
        </pc:sldMkLst>
      </pc:sldChg>
      <pc:sldChg chg="del">
        <pc:chgData name="Shirley Heavlin" userId="25dc89a6-a2bb-4ea0-9878-1288e178164b" providerId="ADAL" clId="{06F19FB3-717A-44AF-9D0D-8FF774809ED6}" dt="2024-03-06T20:32:27.817" v="0" actId="47"/>
        <pc:sldMkLst>
          <pc:docMk/>
          <pc:sldMk cId="30662854" sldId="363"/>
        </pc:sldMkLst>
      </pc:sldChg>
      <pc:sldChg chg="del">
        <pc:chgData name="Shirley Heavlin" userId="25dc89a6-a2bb-4ea0-9878-1288e178164b" providerId="ADAL" clId="{06F19FB3-717A-44AF-9D0D-8FF774809ED6}" dt="2024-03-06T20:32:27.817" v="0" actId="47"/>
        <pc:sldMkLst>
          <pc:docMk/>
          <pc:sldMk cId="3784119783" sldId="364"/>
        </pc:sldMkLst>
      </pc:sldChg>
      <pc:sldChg chg="del">
        <pc:chgData name="Shirley Heavlin" userId="25dc89a6-a2bb-4ea0-9878-1288e178164b" providerId="ADAL" clId="{06F19FB3-717A-44AF-9D0D-8FF774809ED6}" dt="2024-03-06T20:32:27.817" v="0" actId="47"/>
        <pc:sldMkLst>
          <pc:docMk/>
          <pc:sldMk cId="3560068848" sldId="365"/>
        </pc:sldMkLst>
      </pc:sldChg>
      <pc:sldChg chg="del">
        <pc:chgData name="Shirley Heavlin" userId="25dc89a6-a2bb-4ea0-9878-1288e178164b" providerId="ADAL" clId="{06F19FB3-717A-44AF-9D0D-8FF774809ED6}" dt="2024-03-06T20:32:27.817" v="0" actId="47"/>
        <pc:sldMkLst>
          <pc:docMk/>
          <pc:sldMk cId="1634447171" sldId="366"/>
        </pc:sldMkLst>
      </pc:sldChg>
      <pc:sldChg chg="del">
        <pc:chgData name="Shirley Heavlin" userId="25dc89a6-a2bb-4ea0-9878-1288e178164b" providerId="ADAL" clId="{06F19FB3-717A-44AF-9D0D-8FF774809ED6}" dt="2024-03-06T20:32:27.817" v="0" actId="47"/>
        <pc:sldMkLst>
          <pc:docMk/>
          <pc:sldMk cId="642892515" sldId="367"/>
        </pc:sldMkLst>
      </pc:sldChg>
      <pc:sldChg chg="del">
        <pc:chgData name="Shirley Heavlin" userId="25dc89a6-a2bb-4ea0-9878-1288e178164b" providerId="ADAL" clId="{06F19FB3-717A-44AF-9D0D-8FF774809ED6}" dt="2024-03-06T20:32:27.817" v="0" actId="47"/>
        <pc:sldMkLst>
          <pc:docMk/>
          <pc:sldMk cId="412003581" sldId="368"/>
        </pc:sldMkLst>
      </pc:sldChg>
      <pc:sldChg chg="del">
        <pc:chgData name="Shirley Heavlin" userId="25dc89a6-a2bb-4ea0-9878-1288e178164b" providerId="ADAL" clId="{06F19FB3-717A-44AF-9D0D-8FF774809ED6}" dt="2024-03-06T20:32:27.817" v="0" actId="47"/>
        <pc:sldMkLst>
          <pc:docMk/>
          <pc:sldMk cId="3358030206" sldId="369"/>
        </pc:sldMkLst>
      </pc:sldChg>
      <pc:sldChg chg="del">
        <pc:chgData name="Shirley Heavlin" userId="25dc89a6-a2bb-4ea0-9878-1288e178164b" providerId="ADAL" clId="{06F19FB3-717A-44AF-9D0D-8FF774809ED6}" dt="2024-03-06T20:32:27.817" v="0" actId="47"/>
        <pc:sldMkLst>
          <pc:docMk/>
          <pc:sldMk cId="1654846707" sldId="370"/>
        </pc:sldMkLst>
      </pc:sldChg>
      <pc:sldChg chg="del">
        <pc:chgData name="Shirley Heavlin" userId="25dc89a6-a2bb-4ea0-9878-1288e178164b" providerId="ADAL" clId="{06F19FB3-717A-44AF-9D0D-8FF774809ED6}" dt="2024-03-06T20:32:27.817" v="0" actId="47"/>
        <pc:sldMkLst>
          <pc:docMk/>
          <pc:sldMk cId="494228094" sldId="371"/>
        </pc:sldMkLst>
      </pc:sldChg>
      <pc:sldChg chg="del">
        <pc:chgData name="Shirley Heavlin" userId="25dc89a6-a2bb-4ea0-9878-1288e178164b" providerId="ADAL" clId="{06F19FB3-717A-44AF-9D0D-8FF774809ED6}" dt="2024-03-06T20:32:27.817" v="0" actId="47"/>
        <pc:sldMkLst>
          <pc:docMk/>
          <pc:sldMk cId="1843370653" sldId="372"/>
        </pc:sldMkLst>
      </pc:sldChg>
      <pc:sldChg chg="del">
        <pc:chgData name="Shirley Heavlin" userId="25dc89a6-a2bb-4ea0-9878-1288e178164b" providerId="ADAL" clId="{06F19FB3-717A-44AF-9D0D-8FF774809ED6}" dt="2024-03-06T20:32:27.817" v="0" actId="47"/>
        <pc:sldMkLst>
          <pc:docMk/>
          <pc:sldMk cId="1727018836" sldId="373"/>
        </pc:sldMkLst>
      </pc:sldChg>
      <pc:sldChg chg="modNotes">
        <pc:chgData name="Shirley Heavlin" userId="25dc89a6-a2bb-4ea0-9878-1288e178164b" providerId="ADAL" clId="{06F19FB3-717A-44AF-9D0D-8FF774809ED6}" dt="2024-03-06T20:32:34.868" v="15" actId="27636"/>
        <pc:sldMkLst>
          <pc:docMk/>
          <pc:sldMk cId="2496945355" sldId="373"/>
        </pc:sldMkLst>
      </pc:sldChg>
      <pc:sldChg chg="del">
        <pc:chgData name="Shirley Heavlin" userId="25dc89a6-a2bb-4ea0-9878-1288e178164b" providerId="ADAL" clId="{06F19FB3-717A-44AF-9D0D-8FF774809ED6}" dt="2024-03-06T20:32:27.817" v="0" actId="47"/>
        <pc:sldMkLst>
          <pc:docMk/>
          <pc:sldMk cId="790226035" sldId="374"/>
        </pc:sldMkLst>
      </pc:sldChg>
      <pc:sldChg chg="del">
        <pc:chgData name="Shirley Heavlin" userId="25dc89a6-a2bb-4ea0-9878-1288e178164b" providerId="ADAL" clId="{06F19FB3-717A-44AF-9D0D-8FF774809ED6}" dt="2024-03-06T20:32:27.817" v="0" actId="47"/>
        <pc:sldMkLst>
          <pc:docMk/>
          <pc:sldMk cId="2107509203" sldId="375"/>
        </pc:sldMkLst>
      </pc:sldChg>
      <pc:sldChg chg="del">
        <pc:chgData name="Shirley Heavlin" userId="25dc89a6-a2bb-4ea0-9878-1288e178164b" providerId="ADAL" clId="{06F19FB3-717A-44AF-9D0D-8FF774809ED6}" dt="2024-03-06T20:32:27.817" v="0" actId="47"/>
        <pc:sldMkLst>
          <pc:docMk/>
          <pc:sldMk cId="475912824" sldId="376"/>
        </pc:sldMkLst>
      </pc:sldChg>
      <pc:sldChg chg="del">
        <pc:chgData name="Shirley Heavlin" userId="25dc89a6-a2bb-4ea0-9878-1288e178164b" providerId="ADAL" clId="{06F19FB3-717A-44AF-9D0D-8FF774809ED6}" dt="2024-03-06T20:32:27.817" v="0" actId="47"/>
        <pc:sldMkLst>
          <pc:docMk/>
          <pc:sldMk cId="2090390215" sldId="377"/>
        </pc:sldMkLst>
      </pc:sldChg>
      <pc:sldChg chg="del">
        <pc:chgData name="Shirley Heavlin" userId="25dc89a6-a2bb-4ea0-9878-1288e178164b" providerId="ADAL" clId="{06F19FB3-717A-44AF-9D0D-8FF774809ED6}" dt="2024-03-06T20:32:27.817" v="0" actId="47"/>
        <pc:sldMkLst>
          <pc:docMk/>
          <pc:sldMk cId="1760780367" sldId="378"/>
        </pc:sldMkLst>
      </pc:sldChg>
      <pc:sldChg chg="del">
        <pc:chgData name="Shirley Heavlin" userId="25dc89a6-a2bb-4ea0-9878-1288e178164b" providerId="ADAL" clId="{06F19FB3-717A-44AF-9D0D-8FF774809ED6}" dt="2024-03-06T20:32:27.817" v="0" actId="47"/>
        <pc:sldMkLst>
          <pc:docMk/>
          <pc:sldMk cId="3881284593" sldId="379"/>
        </pc:sldMkLst>
      </pc:sldChg>
      <pc:sldChg chg="del">
        <pc:chgData name="Shirley Heavlin" userId="25dc89a6-a2bb-4ea0-9878-1288e178164b" providerId="ADAL" clId="{06F19FB3-717A-44AF-9D0D-8FF774809ED6}" dt="2024-03-06T20:32:27.817" v="0" actId="47"/>
        <pc:sldMkLst>
          <pc:docMk/>
          <pc:sldMk cId="3627635953" sldId="380"/>
        </pc:sldMkLst>
      </pc:sldChg>
      <pc:sldChg chg="del">
        <pc:chgData name="Shirley Heavlin" userId="25dc89a6-a2bb-4ea0-9878-1288e178164b" providerId="ADAL" clId="{06F19FB3-717A-44AF-9D0D-8FF774809ED6}" dt="2024-03-06T20:32:27.817" v="0" actId="47"/>
        <pc:sldMkLst>
          <pc:docMk/>
          <pc:sldMk cId="1599325005" sldId="381"/>
        </pc:sldMkLst>
      </pc:sldChg>
      <pc:sldChg chg="del">
        <pc:chgData name="Shirley Heavlin" userId="25dc89a6-a2bb-4ea0-9878-1288e178164b" providerId="ADAL" clId="{06F19FB3-717A-44AF-9D0D-8FF774809ED6}" dt="2024-03-06T20:32:27.817" v="0" actId="47"/>
        <pc:sldMkLst>
          <pc:docMk/>
          <pc:sldMk cId="3696229198" sldId="382"/>
        </pc:sldMkLst>
      </pc:sldChg>
      <pc:sldChg chg="del">
        <pc:chgData name="Shirley Heavlin" userId="25dc89a6-a2bb-4ea0-9878-1288e178164b" providerId="ADAL" clId="{06F19FB3-717A-44AF-9D0D-8FF774809ED6}" dt="2024-03-06T20:32:27.817" v="0" actId="47"/>
        <pc:sldMkLst>
          <pc:docMk/>
          <pc:sldMk cId="674987616" sldId="383"/>
        </pc:sldMkLst>
      </pc:sldChg>
      <pc:sldChg chg="del">
        <pc:chgData name="Shirley Heavlin" userId="25dc89a6-a2bb-4ea0-9878-1288e178164b" providerId="ADAL" clId="{06F19FB3-717A-44AF-9D0D-8FF774809ED6}" dt="2024-03-06T20:32:27.817" v="0" actId="47"/>
        <pc:sldMkLst>
          <pc:docMk/>
          <pc:sldMk cId="3530892025" sldId="384"/>
        </pc:sldMkLst>
      </pc:sldChg>
      <pc:sldChg chg="del">
        <pc:chgData name="Shirley Heavlin" userId="25dc89a6-a2bb-4ea0-9878-1288e178164b" providerId="ADAL" clId="{06F19FB3-717A-44AF-9D0D-8FF774809ED6}" dt="2024-03-06T20:32:27.817" v="0" actId="47"/>
        <pc:sldMkLst>
          <pc:docMk/>
          <pc:sldMk cId="1887773824" sldId="385"/>
        </pc:sldMkLst>
      </pc:sldChg>
      <pc:sldChg chg="modSp mod">
        <pc:chgData name="Shirley Heavlin" userId="25dc89a6-a2bb-4ea0-9878-1288e178164b" providerId="ADAL" clId="{06F19FB3-717A-44AF-9D0D-8FF774809ED6}" dt="2024-03-06T20:32:34.575" v="8" actId="27636"/>
        <pc:sldMkLst>
          <pc:docMk/>
          <pc:sldMk cId="1149473584" sldId="386"/>
        </pc:sldMkLst>
        <pc:spChg chg="mod">
          <ac:chgData name="Shirley Heavlin" userId="25dc89a6-a2bb-4ea0-9878-1288e178164b" providerId="ADAL" clId="{06F19FB3-717A-44AF-9D0D-8FF774809ED6}" dt="2024-03-06T20:32:34.575" v="8" actId="27636"/>
          <ac:spMkLst>
            <pc:docMk/>
            <pc:sldMk cId="1149473584" sldId="386"/>
            <ac:spMk id="3" creationId="{00000000-0000-0000-0000-000000000000}"/>
          </ac:spMkLst>
        </pc:spChg>
      </pc:sldChg>
      <pc:sldChg chg="del">
        <pc:chgData name="Shirley Heavlin" userId="25dc89a6-a2bb-4ea0-9878-1288e178164b" providerId="ADAL" clId="{06F19FB3-717A-44AF-9D0D-8FF774809ED6}" dt="2024-03-06T20:32:27.817" v="0" actId="47"/>
        <pc:sldMkLst>
          <pc:docMk/>
          <pc:sldMk cId="1874701881" sldId="386"/>
        </pc:sldMkLst>
      </pc:sldChg>
      <pc:sldChg chg="del">
        <pc:chgData name="Shirley Heavlin" userId="25dc89a6-a2bb-4ea0-9878-1288e178164b" providerId="ADAL" clId="{06F19FB3-717A-44AF-9D0D-8FF774809ED6}" dt="2024-03-06T20:32:27.817" v="0" actId="47"/>
        <pc:sldMkLst>
          <pc:docMk/>
          <pc:sldMk cId="1946155980" sldId="387"/>
        </pc:sldMkLst>
      </pc:sldChg>
      <pc:sldChg chg="del">
        <pc:chgData name="Shirley Heavlin" userId="25dc89a6-a2bb-4ea0-9878-1288e178164b" providerId="ADAL" clId="{06F19FB3-717A-44AF-9D0D-8FF774809ED6}" dt="2024-03-06T20:32:27.817" v="0" actId="47"/>
        <pc:sldMkLst>
          <pc:docMk/>
          <pc:sldMk cId="1808717310" sldId="388"/>
        </pc:sldMkLst>
      </pc:sldChg>
      <pc:sldChg chg="modNotes">
        <pc:chgData name="Shirley Heavlin" userId="25dc89a6-a2bb-4ea0-9878-1288e178164b" providerId="ADAL" clId="{06F19FB3-717A-44AF-9D0D-8FF774809ED6}" dt="2024-03-06T20:32:35.081" v="17" actId="27636"/>
        <pc:sldMkLst>
          <pc:docMk/>
          <pc:sldMk cId="3278856730" sldId="388"/>
        </pc:sldMkLst>
      </pc:sldChg>
      <pc:sldChg chg="del">
        <pc:chgData name="Shirley Heavlin" userId="25dc89a6-a2bb-4ea0-9878-1288e178164b" providerId="ADAL" clId="{06F19FB3-717A-44AF-9D0D-8FF774809ED6}" dt="2024-03-06T20:32:27.817" v="0" actId="47"/>
        <pc:sldMkLst>
          <pc:docMk/>
          <pc:sldMk cId="3441512055" sldId="389"/>
        </pc:sldMkLst>
      </pc:sldChg>
      <pc:sldChg chg="modSp mod">
        <pc:chgData name="Shirley Heavlin" userId="25dc89a6-a2bb-4ea0-9878-1288e178164b" providerId="ADAL" clId="{06F19FB3-717A-44AF-9D0D-8FF774809ED6}" dt="2024-03-06T20:32:34.609" v="9" actId="27636"/>
        <pc:sldMkLst>
          <pc:docMk/>
          <pc:sldMk cId="1456730697" sldId="390"/>
        </pc:sldMkLst>
        <pc:spChg chg="mod">
          <ac:chgData name="Shirley Heavlin" userId="25dc89a6-a2bb-4ea0-9878-1288e178164b" providerId="ADAL" clId="{06F19FB3-717A-44AF-9D0D-8FF774809ED6}" dt="2024-03-06T20:32:34.609" v="9" actId="27636"/>
          <ac:spMkLst>
            <pc:docMk/>
            <pc:sldMk cId="1456730697" sldId="390"/>
            <ac:spMk id="3" creationId="{00000000-0000-0000-0000-000000000000}"/>
          </ac:spMkLst>
        </pc:spChg>
      </pc:sldChg>
      <pc:sldChg chg="del">
        <pc:chgData name="Shirley Heavlin" userId="25dc89a6-a2bb-4ea0-9878-1288e178164b" providerId="ADAL" clId="{06F19FB3-717A-44AF-9D0D-8FF774809ED6}" dt="2024-03-06T20:32:27.817" v="0" actId="47"/>
        <pc:sldMkLst>
          <pc:docMk/>
          <pc:sldMk cId="1701974117" sldId="390"/>
        </pc:sldMkLst>
      </pc:sldChg>
      <pc:sldChg chg="del">
        <pc:chgData name="Shirley Heavlin" userId="25dc89a6-a2bb-4ea0-9878-1288e178164b" providerId="ADAL" clId="{06F19FB3-717A-44AF-9D0D-8FF774809ED6}" dt="2024-03-06T20:32:27.817" v="0" actId="47"/>
        <pc:sldMkLst>
          <pc:docMk/>
          <pc:sldMk cId="544305585" sldId="391"/>
        </pc:sldMkLst>
      </pc:sldChg>
      <pc:sldChg chg="del">
        <pc:chgData name="Shirley Heavlin" userId="25dc89a6-a2bb-4ea0-9878-1288e178164b" providerId="ADAL" clId="{06F19FB3-717A-44AF-9D0D-8FF774809ED6}" dt="2024-03-06T20:32:27.817" v="0" actId="47"/>
        <pc:sldMkLst>
          <pc:docMk/>
          <pc:sldMk cId="65914025" sldId="392"/>
        </pc:sldMkLst>
      </pc:sldChg>
      <pc:sldChg chg="del">
        <pc:chgData name="Shirley Heavlin" userId="25dc89a6-a2bb-4ea0-9878-1288e178164b" providerId="ADAL" clId="{06F19FB3-717A-44AF-9D0D-8FF774809ED6}" dt="2024-03-06T20:32:27.817" v="0" actId="47"/>
        <pc:sldMkLst>
          <pc:docMk/>
          <pc:sldMk cId="956138306" sldId="393"/>
        </pc:sldMkLst>
      </pc:sldChg>
      <pc:sldChg chg="del">
        <pc:chgData name="Shirley Heavlin" userId="25dc89a6-a2bb-4ea0-9878-1288e178164b" providerId="ADAL" clId="{06F19FB3-717A-44AF-9D0D-8FF774809ED6}" dt="2024-03-06T20:32:27.817" v="0" actId="47"/>
        <pc:sldMkLst>
          <pc:docMk/>
          <pc:sldMk cId="3225674545" sldId="394"/>
        </pc:sldMkLst>
      </pc:sldChg>
      <pc:sldChg chg="del">
        <pc:chgData name="Shirley Heavlin" userId="25dc89a6-a2bb-4ea0-9878-1288e178164b" providerId="ADAL" clId="{06F19FB3-717A-44AF-9D0D-8FF774809ED6}" dt="2024-03-06T20:32:27.817" v="0" actId="47"/>
        <pc:sldMkLst>
          <pc:docMk/>
          <pc:sldMk cId="569877503" sldId="395"/>
        </pc:sldMkLst>
      </pc:sldChg>
      <pc:sldChg chg="del">
        <pc:chgData name="Shirley Heavlin" userId="25dc89a6-a2bb-4ea0-9878-1288e178164b" providerId="ADAL" clId="{06F19FB3-717A-44AF-9D0D-8FF774809ED6}" dt="2024-03-06T20:32:27.817" v="0" actId="47"/>
        <pc:sldMkLst>
          <pc:docMk/>
          <pc:sldMk cId="1127751549" sldId="396"/>
        </pc:sldMkLst>
      </pc:sldChg>
      <pc:sldChg chg="del">
        <pc:chgData name="Shirley Heavlin" userId="25dc89a6-a2bb-4ea0-9878-1288e178164b" providerId="ADAL" clId="{06F19FB3-717A-44AF-9D0D-8FF774809ED6}" dt="2024-03-06T20:32:27.817" v="0" actId="47"/>
        <pc:sldMkLst>
          <pc:docMk/>
          <pc:sldMk cId="138373970" sldId="397"/>
        </pc:sldMkLst>
      </pc:sldChg>
      <pc:sldChg chg="del">
        <pc:chgData name="Shirley Heavlin" userId="25dc89a6-a2bb-4ea0-9878-1288e178164b" providerId="ADAL" clId="{06F19FB3-717A-44AF-9D0D-8FF774809ED6}" dt="2024-03-06T20:32:27.817" v="0" actId="47"/>
        <pc:sldMkLst>
          <pc:docMk/>
          <pc:sldMk cId="3847589693" sldId="398"/>
        </pc:sldMkLst>
      </pc:sldChg>
      <pc:sldChg chg="del">
        <pc:chgData name="Shirley Heavlin" userId="25dc89a6-a2bb-4ea0-9878-1288e178164b" providerId="ADAL" clId="{06F19FB3-717A-44AF-9D0D-8FF774809ED6}" dt="2024-03-06T20:32:27.817" v="0" actId="47"/>
        <pc:sldMkLst>
          <pc:docMk/>
          <pc:sldMk cId="3733867359" sldId="399"/>
        </pc:sldMkLst>
      </pc:sldChg>
      <pc:sldChg chg="del">
        <pc:chgData name="Shirley Heavlin" userId="25dc89a6-a2bb-4ea0-9878-1288e178164b" providerId="ADAL" clId="{06F19FB3-717A-44AF-9D0D-8FF774809ED6}" dt="2024-03-06T20:32:27.817" v="0" actId="47"/>
        <pc:sldMkLst>
          <pc:docMk/>
          <pc:sldMk cId="881614373" sldId="400"/>
        </pc:sldMkLst>
      </pc:sldChg>
      <pc:sldChg chg="modNotes">
        <pc:chgData name="Shirley Heavlin" userId="25dc89a6-a2bb-4ea0-9878-1288e178164b" providerId="ADAL" clId="{06F19FB3-717A-44AF-9D0D-8FF774809ED6}" dt="2024-03-06T20:32:34.660" v="10" actId="27636"/>
        <pc:sldMkLst>
          <pc:docMk/>
          <pc:sldMk cId="1397564457" sldId="400"/>
        </pc:sldMkLst>
      </pc:sldChg>
      <pc:sldChg chg="del">
        <pc:chgData name="Shirley Heavlin" userId="25dc89a6-a2bb-4ea0-9878-1288e178164b" providerId="ADAL" clId="{06F19FB3-717A-44AF-9D0D-8FF774809ED6}" dt="2024-03-06T20:32:27.817" v="0" actId="47"/>
        <pc:sldMkLst>
          <pc:docMk/>
          <pc:sldMk cId="2747745540" sldId="401"/>
        </pc:sldMkLst>
      </pc:sldChg>
      <pc:sldChg chg="del">
        <pc:chgData name="Shirley Heavlin" userId="25dc89a6-a2bb-4ea0-9878-1288e178164b" providerId="ADAL" clId="{06F19FB3-717A-44AF-9D0D-8FF774809ED6}" dt="2024-03-06T20:32:27.817" v="0" actId="47"/>
        <pc:sldMkLst>
          <pc:docMk/>
          <pc:sldMk cId="2134737375" sldId="402"/>
        </pc:sldMkLst>
      </pc:sldChg>
      <pc:sldChg chg="modNotes">
        <pc:chgData name="Shirley Heavlin" userId="25dc89a6-a2bb-4ea0-9878-1288e178164b" providerId="ADAL" clId="{06F19FB3-717A-44AF-9D0D-8FF774809ED6}" dt="2024-03-06T20:32:34.678" v="11" actId="27636"/>
        <pc:sldMkLst>
          <pc:docMk/>
          <pc:sldMk cId="3488561539" sldId="402"/>
        </pc:sldMkLst>
      </pc:sldChg>
      <pc:sldChg chg="del">
        <pc:chgData name="Shirley Heavlin" userId="25dc89a6-a2bb-4ea0-9878-1288e178164b" providerId="ADAL" clId="{06F19FB3-717A-44AF-9D0D-8FF774809ED6}" dt="2024-03-06T20:32:27.817" v="0" actId="47"/>
        <pc:sldMkLst>
          <pc:docMk/>
          <pc:sldMk cId="4246475458" sldId="403"/>
        </pc:sldMkLst>
      </pc:sldChg>
      <pc:sldChg chg="del">
        <pc:chgData name="Shirley Heavlin" userId="25dc89a6-a2bb-4ea0-9878-1288e178164b" providerId="ADAL" clId="{06F19FB3-717A-44AF-9D0D-8FF774809ED6}" dt="2024-03-06T20:32:27.817" v="0" actId="47"/>
        <pc:sldMkLst>
          <pc:docMk/>
          <pc:sldMk cId="3484714736" sldId="404"/>
        </pc:sldMkLst>
      </pc:sldChg>
      <pc:sldChg chg="del">
        <pc:chgData name="Shirley Heavlin" userId="25dc89a6-a2bb-4ea0-9878-1288e178164b" providerId="ADAL" clId="{06F19FB3-717A-44AF-9D0D-8FF774809ED6}" dt="2024-03-06T20:32:27.817" v="0" actId="47"/>
        <pc:sldMkLst>
          <pc:docMk/>
          <pc:sldMk cId="3253119861" sldId="405"/>
        </pc:sldMkLst>
      </pc:sldChg>
      <pc:sldChg chg="del">
        <pc:chgData name="Shirley Heavlin" userId="25dc89a6-a2bb-4ea0-9878-1288e178164b" providerId="ADAL" clId="{06F19FB3-717A-44AF-9D0D-8FF774809ED6}" dt="2024-03-06T20:32:27.817" v="0" actId="47"/>
        <pc:sldMkLst>
          <pc:docMk/>
          <pc:sldMk cId="3498775555" sldId="406"/>
        </pc:sldMkLst>
      </pc:sldChg>
      <pc:sldChg chg="del">
        <pc:chgData name="Shirley Heavlin" userId="25dc89a6-a2bb-4ea0-9878-1288e178164b" providerId="ADAL" clId="{06F19FB3-717A-44AF-9D0D-8FF774809ED6}" dt="2024-03-06T20:32:27.817" v="0" actId="47"/>
        <pc:sldMkLst>
          <pc:docMk/>
          <pc:sldMk cId="1891731523" sldId="407"/>
        </pc:sldMkLst>
      </pc:sldChg>
      <pc:sldChg chg="del">
        <pc:chgData name="Shirley Heavlin" userId="25dc89a6-a2bb-4ea0-9878-1288e178164b" providerId="ADAL" clId="{06F19FB3-717A-44AF-9D0D-8FF774809ED6}" dt="2024-03-06T20:32:27.817" v="0" actId="47"/>
        <pc:sldMkLst>
          <pc:docMk/>
          <pc:sldMk cId="218723818" sldId="408"/>
        </pc:sldMkLst>
      </pc:sldChg>
      <pc:sldChg chg="modSp mod">
        <pc:chgData name="Shirley Heavlin" userId="25dc89a6-a2bb-4ea0-9878-1288e178164b" providerId="ADAL" clId="{06F19FB3-717A-44AF-9D0D-8FF774809ED6}" dt="2024-03-06T20:32:34.520" v="2" actId="27636"/>
        <pc:sldMkLst>
          <pc:docMk/>
          <pc:sldMk cId="2489163259" sldId="410"/>
        </pc:sldMkLst>
        <pc:spChg chg="mod">
          <ac:chgData name="Shirley Heavlin" userId="25dc89a6-a2bb-4ea0-9878-1288e178164b" providerId="ADAL" clId="{06F19FB3-717A-44AF-9D0D-8FF774809ED6}" dt="2024-03-06T20:32:34.520" v="2" actId="27636"/>
          <ac:spMkLst>
            <pc:docMk/>
            <pc:sldMk cId="2489163259" sldId="410"/>
            <ac:spMk id="4" creationId="{08E4D16D-2FEF-4E5D-94E9-D19F5163BE5F}"/>
          </ac:spMkLst>
        </pc:spChg>
      </pc:sldChg>
      <pc:sldChg chg="modSp mod">
        <pc:chgData name="Shirley Heavlin" userId="25dc89a6-a2bb-4ea0-9878-1288e178164b" providerId="ADAL" clId="{06F19FB3-717A-44AF-9D0D-8FF774809ED6}" dt="2024-03-06T20:32:34.526" v="3" actId="27636"/>
        <pc:sldMkLst>
          <pc:docMk/>
          <pc:sldMk cId="3914731440" sldId="412"/>
        </pc:sldMkLst>
        <pc:spChg chg="mod">
          <ac:chgData name="Shirley Heavlin" userId="25dc89a6-a2bb-4ea0-9878-1288e178164b" providerId="ADAL" clId="{06F19FB3-717A-44AF-9D0D-8FF774809ED6}" dt="2024-03-06T20:32:34.526" v="3" actId="27636"/>
          <ac:spMkLst>
            <pc:docMk/>
            <pc:sldMk cId="3914731440" sldId="412"/>
            <ac:spMk id="4" creationId="{1E101DC7-F0B8-443D-9ED9-41023213B1DE}"/>
          </ac:spMkLst>
        </pc:spChg>
      </pc:sldChg>
      <pc:sldChg chg="modSp mod">
        <pc:chgData name="Shirley Heavlin" userId="25dc89a6-a2bb-4ea0-9878-1288e178164b" providerId="ADAL" clId="{06F19FB3-717A-44AF-9D0D-8FF774809ED6}" dt="2024-03-06T20:32:34.535" v="4" actId="27636"/>
        <pc:sldMkLst>
          <pc:docMk/>
          <pc:sldMk cId="1872507413" sldId="415"/>
        </pc:sldMkLst>
        <pc:spChg chg="mod">
          <ac:chgData name="Shirley Heavlin" userId="25dc89a6-a2bb-4ea0-9878-1288e178164b" providerId="ADAL" clId="{06F19FB3-717A-44AF-9D0D-8FF774809ED6}" dt="2024-03-06T20:32:34.535" v="4" actId="27636"/>
          <ac:spMkLst>
            <pc:docMk/>
            <pc:sldMk cId="1872507413" sldId="415"/>
            <ac:spMk id="4" creationId="{6A9F8259-3182-457B-BD47-9D26DD3888BA}"/>
          </ac:spMkLst>
        </pc:spChg>
      </pc:sldChg>
      <pc:sldChg chg="modSp mod">
        <pc:chgData name="Shirley Heavlin" userId="25dc89a6-a2bb-4ea0-9878-1288e178164b" providerId="ADAL" clId="{06F19FB3-717A-44AF-9D0D-8FF774809ED6}" dt="2024-03-06T20:32:34.548" v="6" actId="27636"/>
        <pc:sldMkLst>
          <pc:docMk/>
          <pc:sldMk cId="2413543835" sldId="421"/>
        </pc:sldMkLst>
        <pc:spChg chg="mod">
          <ac:chgData name="Shirley Heavlin" userId="25dc89a6-a2bb-4ea0-9878-1288e178164b" providerId="ADAL" clId="{06F19FB3-717A-44AF-9D0D-8FF774809ED6}" dt="2024-03-06T20:32:34.546" v="5" actId="27636"/>
          <ac:spMkLst>
            <pc:docMk/>
            <pc:sldMk cId="2413543835" sldId="421"/>
            <ac:spMk id="2" creationId="{65C0038F-574A-4674-8580-55F754238A22}"/>
          </ac:spMkLst>
        </pc:spChg>
        <pc:spChg chg="mod">
          <ac:chgData name="Shirley Heavlin" userId="25dc89a6-a2bb-4ea0-9878-1288e178164b" providerId="ADAL" clId="{06F19FB3-717A-44AF-9D0D-8FF774809ED6}" dt="2024-03-06T20:32:34.548" v="6" actId="27636"/>
          <ac:spMkLst>
            <pc:docMk/>
            <pc:sldMk cId="2413543835" sldId="421"/>
            <ac:spMk id="4" creationId="{361B2410-9832-497B-B439-2B6DABAC9C48}"/>
          </ac:spMkLst>
        </pc:spChg>
      </pc:sldChg>
      <pc:sldChg chg="modSp mod">
        <pc:chgData name="Shirley Heavlin" userId="25dc89a6-a2bb-4ea0-9878-1288e178164b" providerId="ADAL" clId="{06F19FB3-717A-44AF-9D0D-8FF774809ED6}" dt="2024-03-06T20:32:34.556" v="7" actId="27636"/>
        <pc:sldMkLst>
          <pc:docMk/>
          <pc:sldMk cId="3397763375" sldId="423"/>
        </pc:sldMkLst>
        <pc:spChg chg="mod">
          <ac:chgData name="Shirley Heavlin" userId="25dc89a6-a2bb-4ea0-9878-1288e178164b" providerId="ADAL" clId="{06F19FB3-717A-44AF-9D0D-8FF774809ED6}" dt="2024-03-06T20:32:34.556" v="7" actId="27636"/>
          <ac:spMkLst>
            <pc:docMk/>
            <pc:sldMk cId="3397763375" sldId="423"/>
            <ac:spMk id="4" creationId="{0688D14E-D552-4E90-871C-666DF13860A4}"/>
          </ac:spMkLst>
        </pc:spChg>
      </pc:sldChg>
      <pc:sldMasterChg chg="del delSldLayout">
        <pc:chgData name="Shirley Heavlin" userId="25dc89a6-a2bb-4ea0-9878-1288e178164b" providerId="ADAL" clId="{06F19FB3-717A-44AF-9D0D-8FF774809ED6}" dt="2024-03-06T20:32:27.817" v="0" actId="47"/>
        <pc:sldMasterMkLst>
          <pc:docMk/>
          <pc:sldMasterMk cId="1233805520" sldId="2147483648"/>
        </pc:sldMasterMkLst>
        <pc:sldLayoutChg chg="del">
          <pc:chgData name="Shirley Heavlin" userId="25dc89a6-a2bb-4ea0-9878-1288e178164b" providerId="ADAL" clId="{06F19FB3-717A-44AF-9D0D-8FF774809ED6}" dt="2024-03-06T20:32:27.817" v="0" actId="47"/>
          <pc:sldLayoutMkLst>
            <pc:docMk/>
            <pc:sldMasterMk cId="1233805520" sldId="2147483648"/>
            <pc:sldLayoutMk cId="467279208" sldId="2147483649"/>
          </pc:sldLayoutMkLst>
        </pc:sldLayoutChg>
        <pc:sldLayoutChg chg="del">
          <pc:chgData name="Shirley Heavlin" userId="25dc89a6-a2bb-4ea0-9878-1288e178164b" providerId="ADAL" clId="{06F19FB3-717A-44AF-9D0D-8FF774809ED6}" dt="2024-03-06T20:32:27.817" v="0" actId="47"/>
          <pc:sldLayoutMkLst>
            <pc:docMk/>
            <pc:sldMasterMk cId="1233805520" sldId="2147483648"/>
            <pc:sldLayoutMk cId="1764123006" sldId="2147483653"/>
          </pc:sldLayoutMkLst>
        </pc:sldLayoutChg>
        <pc:sldLayoutChg chg="del">
          <pc:chgData name="Shirley Heavlin" userId="25dc89a6-a2bb-4ea0-9878-1288e178164b" providerId="ADAL" clId="{06F19FB3-717A-44AF-9D0D-8FF774809ED6}" dt="2024-03-06T20:32:27.817" v="0" actId="47"/>
          <pc:sldLayoutMkLst>
            <pc:docMk/>
            <pc:sldMasterMk cId="1233805520" sldId="2147483648"/>
            <pc:sldLayoutMk cId="341276355" sldId="2147483656"/>
          </pc:sldLayoutMkLst>
        </pc:sldLayoutChg>
        <pc:sldLayoutChg chg="del">
          <pc:chgData name="Shirley Heavlin" userId="25dc89a6-a2bb-4ea0-9878-1288e178164b" providerId="ADAL" clId="{06F19FB3-717A-44AF-9D0D-8FF774809ED6}" dt="2024-03-06T20:32:27.817" v="0" actId="47"/>
          <pc:sldLayoutMkLst>
            <pc:docMk/>
            <pc:sldMasterMk cId="1233805520" sldId="2147483648"/>
            <pc:sldLayoutMk cId="1819873730" sldId="2147483657"/>
          </pc:sldLayoutMkLst>
        </pc:sldLayoutChg>
        <pc:sldLayoutChg chg="del">
          <pc:chgData name="Shirley Heavlin" userId="25dc89a6-a2bb-4ea0-9878-1288e178164b" providerId="ADAL" clId="{06F19FB3-717A-44AF-9D0D-8FF774809ED6}" dt="2024-03-06T20:32:27.817" v="0" actId="47"/>
          <pc:sldLayoutMkLst>
            <pc:docMk/>
            <pc:sldMasterMk cId="1233805520" sldId="2147483648"/>
            <pc:sldLayoutMk cId="1799797138" sldId="2147483661"/>
          </pc:sldLayoutMkLst>
        </pc:sldLayoutChg>
      </pc:sldMasterChg>
      <pc:sldMasterChg chg="delSldLayout">
        <pc:chgData name="Shirley Heavlin" userId="25dc89a6-a2bb-4ea0-9878-1288e178164b" providerId="ADAL" clId="{06F19FB3-717A-44AF-9D0D-8FF774809ED6}" dt="2024-03-06T20:32:27.817" v="0" actId="47"/>
        <pc:sldMasterMkLst>
          <pc:docMk/>
          <pc:sldMasterMk cId="0" sldId="2147483666"/>
        </pc:sldMasterMkLst>
        <pc:sldLayoutChg chg="del">
          <pc:chgData name="Shirley Heavlin" userId="25dc89a6-a2bb-4ea0-9878-1288e178164b" providerId="ADAL" clId="{06F19FB3-717A-44AF-9D0D-8FF774809ED6}" dt="2024-03-06T20:32:27.817" v="0" actId="47"/>
          <pc:sldLayoutMkLst>
            <pc:docMk/>
            <pc:sldMasterMk cId="0" sldId="2147483666"/>
            <pc:sldLayoutMk cId="3395328282" sldId="2147483687"/>
          </pc:sldLayoutMkLst>
        </pc:sldLayoutChg>
        <pc:sldLayoutChg chg="del">
          <pc:chgData name="Shirley Heavlin" userId="25dc89a6-a2bb-4ea0-9878-1288e178164b" providerId="ADAL" clId="{06F19FB3-717A-44AF-9D0D-8FF774809ED6}" dt="2024-03-06T20:32:27.817" v="0" actId="47"/>
          <pc:sldLayoutMkLst>
            <pc:docMk/>
            <pc:sldMasterMk cId="0" sldId="2147483666"/>
            <pc:sldLayoutMk cId="671012881" sldId="2147483688"/>
          </pc:sldLayoutMkLst>
        </pc:sldLayoutChg>
        <pc:sldLayoutChg chg="del">
          <pc:chgData name="Shirley Heavlin" userId="25dc89a6-a2bb-4ea0-9878-1288e178164b" providerId="ADAL" clId="{06F19FB3-717A-44AF-9D0D-8FF774809ED6}" dt="2024-03-06T20:32:27.817" v="0" actId="47"/>
          <pc:sldLayoutMkLst>
            <pc:docMk/>
            <pc:sldMasterMk cId="0" sldId="2147483666"/>
            <pc:sldLayoutMk cId="115624602" sldId="2147483690"/>
          </pc:sldLayoutMkLst>
        </pc:sldLayoutChg>
        <pc:sldLayoutChg chg="del">
          <pc:chgData name="Shirley Heavlin" userId="25dc89a6-a2bb-4ea0-9878-1288e178164b" providerId="ADAL" clId="{06F19FB3-717A-44AF-9D0D-8FF774809ED6}" dt="2024-03-06T20:32:27.817" v="0" actId="47"/>
          <pc:sldLayoutMkLst>
            <pc:docMk/>
            <pc:sldMasterMk cId="0" sldId="2147483666"/>
            <pc:sldLayoutMk cId="1502679792" sldId="2147483691"/>
          </pc:sldLayoutMkLst>
        </pc:sldLayoutChg>
        <pc:sldLayoutChg chg="del">
          <pc:chgData name="Shirley Heavlin" userId="25dc89a6-a2bb-4ea0-9878-1288e178164b" providerId="ADAL" clId="{06F19FB3-717A-44AF-9D0D-8FF774809ED6}" dt="2024-03-06T20:32:27.817" v="0" actId="47"/>
          <pc:sldLayoutMkLst>
            <pc:docMk/>
            <pc:sldMasterMk cId="0" sldId="2147483666"/>
            <pc:sldLayoutMk cId="743953953" sldId="2147483692"/>
          </pc:sldLayoutMkLst>
        </pc:sldLayoutChg>
      </pc:sldMasterChg>
    </pc:docChg>
  </pc:docChgLst>
  <pc:docChgLst>
    <pc:chgData name="Shirley Heavlin" userId="25dc89a6-a2bb-4ea0-9878-1288e178164b" providerId="ADAL" clId="{86BF97F8-50A5-4D00-BADF-449C9024A89F}"/>
    <pc:docChg chg="undo custSel addSld delSld modSld modMainMaster">
      <pc:chgData name="Shirley Heavlin" userId="25dc89a6-a2bb-4ea0-9878-1288e178164b" providerId="ADAL" clId="{86BF97F8-50A5-4D00-BADF-449C9024A89F}" dt="2024-03-25T23:13:46.363" v="154" actId="47"/>
      <pc:docMkLst>
        <pc:docMk/>
      </pc:docMkLst>
      <pc:sldChg chg="modSp mod modNotesTx">
        <pc:chgData name="Shirley Heavlin" userId="25dc89a6-a2bb-4ea0-9878-1288e178164b" providerId="ADAL" clId="{86BF97F8-50A5-4D00-BADF-449C9024A89F}" dt="2024-03-25T23:00:33.212" v="114" actId="113"/>
        <pc:sldMkLst>
          <pc:docMk/>
          <pc:sldMk cId="3622896338" sldId="262"/>
        </pc:sldMkLst>
        <pc:spChg chg="mod">
          <ac:chgData name="Shirley Heavlin" userId="25dc89a6-a2bb-4ea0-9878-1288e178164b" providerId="ADAL" clId="{86BF97F8-50A5-4D00-BADF-449C9024A89F}" dt="2024-03-14T20:52:52.109" v="96" actId="20577"/>
          <ac:spMkLst>
            <pc:docMk/>
            <pc:sldMk cId="3622896338" sldId="262"/>
            <ac:spMk id="2" creationId="{D19D7393-74B6-405B-8E1D-4ACCB68713ED}"/>
          </ac:spMkLst>
        </pc:spChg>
      </pc:sldChg>
      <pc:sldChg chg="del">
        <pc:chgData name="Shirley Heavlin" userId="25dc89a6-a2bb-4ea0-9878-1288e178164b" providerId="ADAL" clId="{86BF97F8-50A5-4D00-BADF-449C9024A89F}" dt="2024-03-25T23:00:40.296" v="115" actId="47"/>
        <pc:sldMkLst>
          <pc:docMk/>
          <pc:sldMk cId="0" sldId="269"/>
        </pc:sldMkLst>
      </pc:sldChg>
      <pc:sldChg chg="modNotesTx">
        <pc:chgData name="Shirley Heavlin" userId="25dc89a6-a2bb-4ea0-9878-1288e178164b" providerId="ADAL" clId="{86BF97F8-50A5-4D00-BADF-449C9024A89F}" dt="2024-03-14T20:56:05.946" v="101" actId="313"/>
        <pc:sldMkLst>
          <pc:docMk/>
          <pc:sldMk cId="0" sldId="270"/>
        </pc:sldMkLst>
      </pc:sldChg>
      <pc:sldChg chg="modNotesTx">
        <pc:chgData name="Shirley Heavlin" userId="25dc89a6-a2bb-4ea0-9878-1288e178164b" providerId="ADAL" clId="{86BF97F8-50A5-4D00-BADF-449C9024A89F}" dt="2024-03-14T20:56:25.853" v="105" actId="313"/>
        <pc:sldMkLst>
          <pc:docMk/>
          <pc:sldMk cId="1742495534" sldId="303"/>
        </pc:sldMkLst>
      </pc:sldChg>
      <pc:sldChg chg="modNotesTx">
        <pc:chgData name="Shirley Heavlin" userId="25dc89a6-a2bb-4ea0-9878-1288e178164b" providerId="ADAL" clId="{86BF97F8-50A5-4D00-BADF-449C9024A89F}" dt="2024-03-14T20:56:53.445" v="110" actId="313"/>
        <pc:sldMkLst>
          <pc:docMk/>
          <pc:sldMk cId="1256972453" sldId="314"/>
        </pc:sldMkLst>
      </pc:sldChg>
      <pc:sldChg chg="modSp mod">
        <pc:chgData name="Shirley Heavlin" userId="25dc89a6-a2bb-4ea0-9878-1288e178164b" providerId="ADAL" clId="{86BF97F8-50A5-4D00-BADF-449C9024A89F}" dt="2024-03-25T23:02:29.108" v="126" actId="948"/>
        <pc:sldMkLst>
          <pc:docMk/>
          <pc:sldMk cId="1809233553" sldId="315"/>
        </pc:sldMkLst>
        <pc:spChg chg="mod">
          <ac:chgData name="Shirley Heavlin" userId="25dc89a6-a2bb-4ea0-9878-1288e178164b" providerId="ADAL" clId="{86BF97F8-50A5-4D00-BADF-449C9024A89F}" dt="2024-03-25T23:02:29.108" v="126" actId="948"/>
          <ac:spMkLst>
            <pc:docMk/>
            <pc:sldMk cId="1809233553" sldId="315"/>
            <ac:spMk id="3" creationId="{00000000-0000-0000-0000-000000000000}"/>
          </ac:spMkLst>
        </pc:spChg>
      </pc:sldChg>
      <pc:sldChg chg="modSp mod">
        <pc:chgData name="Shirley Heavlin" userId="25dc89a6-a2bb-4ea0-9878-1288e178164b" providerId="ADAL" clId="{86BF97F8-50A5-4D00-BADF-449C9024A89F}" dt="2024-03-25T23:04:23.029" v="145" actId="15"/>
        <pc:sldMkLst>
          <pc:docMk/>
          <pc:sldMk cId="862818941" sldId="330"/>
        </pc:sldMkLst>
        <pc:spChg chg="mod">
          <ac:chgData name="Shirley Heavlin" userId="25dc89a6-a2bb-4ea0-9878-1288e178164b" providerId="ADAL" clId="{86BF97F8-50A5-4D00-BADF-449C9024A89F}" dt="2024-03-25T23:04:23.029" v="145" actId="15"/>
          <ac:spMkLst>
            <pc:docMk/>
            <pc:sldMk cId="862818941" sldId="330"/>
            <ac:spMk id="3" creationId="{00000000-0000-0000-0000-000000000000}"/>
          </ac:spMkLst>
        </pc:spChg>
      </pc:sldChg>
      <pc:sldChg chg="add del">
        <pc:chgData name="Shirley Heavlin" userId="25dc89a6-a2bb-4ea0-9878-1288e178164b" providerId="ADAL" clId="{86BF97F8-50A5-4D00-BADF-449C9024A89F}" dt="2024-03-14T21:10:27.345" v="113" actId="2696"/>
        <pc:sldMkLst>
          <pc:docMk/>
          <pc:sldMk cId="313020488" sldId="340"/>
        </pc:sldMkLst>
      </pc:sldChg>
      <pc:sldChg chg="modSp add del mod">
        <pc:chgData name="Shirley Heavlin" userId="25dc89a6-a2bb-4ea0-9878-1288e178164b" providerId="ADAL" clId="{86BF97F8-50A5-4D00-BADF-449C9024A89F}" dt="2024-03-14T21:10:27.345" v="113" actId="2696"/>
        <pc:sldMkLst>
          <pc:docMk/>
          <pc:sldMk cId="1082448296" sldId="343"/>
        </pc:sldMkLst>
        <pc:spChg chg="mod">
          <ac:chgData name="Shirley Heavlin" userId="25dc89a6-a2bb-4ea0-9878-1288e178164b" providerId="ADAL" clId="{86BF97F8-50A5-4D00-BADF-449C9024A89F}" dt="2024-03-14T20:55:51.836" v="100" actId="207"/>
          <ac:spMkLst>
            <pc:docMk/>
            <pc:sldMk cId="1082448296" sldId="343"/>
            <ac:spMk id="2" creationId="{58661D1D-DFB2-46FF-B5D5-1333EEB7540D}"/>
          </ac:spMkLst>
        </pc:spChg>
      </pc:sldChg>
      <pc:sldChg chg="del">
        <pc:chgData name="Shirley Heavlin" userId="25dc89a6-a2bb-4ea0-9878-1288e178164b" providerId="ADAL" clId="{86BF97F8-50A5-4D00-BADF-449C9024A89F}" dt="2024-03-25T23:05:02.724" v="150" actId="47"/>
        <pc:sldMkLst>
          <pc:docMk/>
          <pc:sldMk cId="1537002801" sldId="343"/>
        </pc:sldMkLst>
      </pc:sldChg>
      <pc:sldChg chg="modNotesTx">
        <pc:chgData name="Shirley Heavlin" userId="25dc89a6-a2bb-4ea0-9878-1288e178164b" providerId="ADAL" clId="{86BF97F8-50A5-4D00-BADF-449C9024A89F}" dt="2024-03-25T23:00:48.658" v="117" actId="20577"/>
        <pc:sldMkLst>
          <pc:docMk/>
          <pc:sldMk cId="799000169" sldId="349"/>
        </pc:sldMkLst>
      </pc:sldChg>
      <pc:sldChg chg="modNotesTx">
        <pc:chgData name="Shirley Heavlin" userId="25dc89a6-a2bb-4ea0-9878-1288e178164b" providerId="ADAL" clId="{86BF97F8-50A5-4D00-BADF-449C9024A89F}" dt="2024-03-14T20:56:39.742" v="106" actId="2"/>
        <pc:sldMkLst>
          <pc:docMk/>
          <pc:sldMk cId="768970111" sldId="352"/>
        </pc:sldMkLst>
      </pc:sldChg>
      <pc:sldChg chg="modSp mod">
        <pc:chgData name="Shirley Heavlin" userId="25dc89a6-a2bb-4ea0-9878-1288e178164b" providerId="ADAL" clId="{86BF97F8-50A5-4D00-BADF-449C9024A89F}" dt="2024-03-25T23:11:20.951" v="152" actId="120"/>
        <pc:sldMkLst>
          <pc:docMk/>
          <pc:sldMk cId="2549481217" sldId="372"/>
        </pc:sldMkLst>
        <pc:spChg chg="mod">
          <ac:chgData name="Shirley Heavlin" userId="25dc89a6-a2bb-4ea0-9878-1288e178164b" providerId="ADAL" clId="{86BF97F8-50A5-4D00-BADF-449C9024A89F}" dt="2024-03-25T23:11:20.951" v="152" actId="120"/>
          <ac:spMkLst>
            <pc:docMk/>
            <pc:sldMk cId="2549481217" sldId="372"/>
            <ac:spMk id="2" creationId="{00000000-0000-0000-0000-000000000000}"/>
          </ac:spMkLst>
        </pc:spChg>
        <pc:spChg chg="mod">
          <ac:chgData name="Shirley Heavlin" userId="25dc89a6-a2bb-4ea0-9878-1288e178164b" providerId="ADAL" clId="{86BF97F8-50A5-4D00-BADF-449C9024A89F}" dt="2024-03-25T23:03:54.102" v="140" actId="1076"/>
          <ac:spMkLst>
            <pc:docMk/>
            <pc:sldMk cId="2549481217" sldId="372"/>
            <ac:spMk id="3" creationId="{00000000-0000-0000-0000-000000000000}"/>
          </ac:spMkLst>
        </pc:spChg>
      </pc:sldChg>
      <pc:sldChg chg="del">
        <pc:chgData name="Shirley Heavlin" userId="25dc89a6-a2bb-4ea0-9878-1288e178164b" providerId="ADAL" clId="{86BF97F8-50A5-4D00-BADF-449C9024A89F}" dt="2024-03-14T20:53:32.319" v="97" actId="47"/>
        <pc:sldMkLst>
          <pc:docMk/>
          <pc:sldMk cId="2090390215" sldId="377"/>
        </pc:sldMkLst>
      </pc:sldChg>
      <pc:sldChg chg="modSp mod modNotesTx">
        <pc:chgData name="Shirley Heavlin" userId="25dc89a6-a2bb-4ea0-9878-1288e178164b" providerId="ADAL" clId="{86BF97F8-50A5-4D00-BADF-449C9024A89F}" dt="2024-03-25T23:01:45.837" v="122" actId="1076"/>
        <pc:sldMkLst>
          <pc:docMk/>
          <pc:sldMk cId="595436456" sldId="379"/>
        </pc:sldMkLst>
        <pc:spChg chg="mod">
          <ac:chgData name="Shirley Heavlin" userId="25dc89a6-a2bb-4ea0-9878-1288e178164b" providerId="ADAL" clId="{86BF97F8-50A5-4D00-BADF-449C9024A89F}" dt="2024-03-25T23:01:40.582" v="121" actId="1076"/>
          <ac:spMkLst>
            <pc:docMk/>
            <pc:sldMk cId="595436456" sldId="379"/>
            <ac:spMk id="2" creationId="{D8554E1A-B50A-408A-B4AF-71576D57B644}"/>
          </ac:spMkLst>
        </pc:spChg>
        <pc:spChg chg="mod">
          <ac:chgData name="Shirley Heavlin" userId="25dc89a6-a2bb-4ea0-9878-1288e178164b" providerId="ADAL" clId="{86BF97F8-50A5-4D00-BADF-449C9024A89F}" dt="2024-03-25T23:01:45.837" v="122" actId="1076"/>
          <ac:spMkLst>
            <pc:docMk/>
            <pc:sldMk cId="595436456" sldId="379"/>
            <ac:spMk id="3" creationId="{99D97018-B681-41F9-84E3-1B6701CDAA6D}"/>
          </ac:spMkLst>
        </pc:spChg>
      </pc:sldChg>
      <pc:sldChg chg="delSp modSp del mod">
        <pc:chgData name="Shirley Heavlin" userId="25dc89a6-a2bb-4ea0-9878-1288e178164b" providerId="ADAL" clId="{86BF97F8-50A5-4D00-BADF-449C9024A89F}" dt="2024-03-25T23:13:46.363" v="154" actId="47"/>
        <pc:sldMkLst>
          <pc:docMk/>
          <pc:sldMk cId="3706356172" sldId="399"/>
        </pc:sldMkLst>
        <pc:picChg chg="del mod">
          <ac:chgData name="Shirley Heavlin" userId="25dc89a6-a2bb-4ea0-9878-1288e178164b" providerId="ADAL" clId="{86BF97F8-50A5-4D00-BADF-449C9024A89F}" dt="2024-03-25T23:02:12.701" v="125" actId="478"/>
          <ac:picMkLst>
            <pc:docMk/>
            <pc:sldMk cId="3706356172" sldId="399"/>
            <ac:picMk id="2" creationId="{F622F2FE-049D-C66F-E08B-1B1F0CA57C08}"/>
          </ac:picMkLst>
        </pc:picChg>
        <pc:picChg chg="del">
          <ac:chgData name="Shirley Heavlin" userId="25dc89a6-a2bb-4ea0-9878-1288e178164b" providerId="ADAL" clId="{86BF97F8-50A5-4D00-BADF-449C9024A89F}" dt="2024-03-25T23:02:10.755" v="123" actId="478"/>
          <ac:picMkLst>
            <pc:docMk/>
            <pc:sldMk cId="3706356172" sldId="399"/>
            <ac:picMk id="9" creationId="{259A7F0D-A2B6-4B61-BE50-F152100A6EC0}"/>
          </ac:picMkLst>
        </pc:picChg>
      </pc:sldChg>
      <pc:sldChg chg="modNotesTx">
        <pc:chgData name="Shirley Heavlin" userId="25dc89a6-a2bb-4ea0-9878-1288e178164b" providerId="ADAL" clId="{86BF97F8-50A5-4D00-BADF-449C9024A89F}" dt="2024-03-14T20:56:20.216" v="104" actId="313"/>
        <pc:sldMkLst>
          <pc:docMk/>
          <pc:sldMk cId="3171013358" sldId="401"/>
        </pc:sldMkLst>
      </pc:sldChg>
      <pc:sldChg chg="modSp mod">
        <pc:chgData name="Shirley Heavlin" userId="25dc89a6-a2bb-4ea0-9878-1288e178164b" providerId="ADAL" clId="{86BF97F8-50A5-4D00-BADF-449C9024A89F}" dt="2024-03-25T23:01:02.131" v="119" actId="15"/>
        <pc:sldMkLst>
          <pc:docMk/>
          <pc:sldMk cId="737234086" sldId="403"/>
        </pc:sldMkLst>
        <pc:spChg chg="mod">
          <ac:chgData name="Shirley Heavlin" userId="25dc89a6-a2bb-4ea0-9878-1288e178164b" providerId="ADAL" clId="{86BF97F8-50A5-4D00-BADF-449C9024A89F}" dt="2024-03-25T23:01:02.131" v="119" actId="15"/>
          <ac:spMkLst>
            <pc:docMk/>
            <pc:sldMk cId="737234086" sldId="403"/>
            <ac:spMk id="3" creationId="{DF608E3E-E598-4EC6-8008-F347A9218F8C}"/>
          </ac:spMkLst>
        </pc:spChg>
      </pc:sldChg>
      <pc:sldChg chg="modNotesTx">
        <pc:chgData name="Shirley Heavlin" userId="25dc89a6-a2bb-4ea0-9878-1288e178164b" providerId="ADAL" clId="{86BF97F8-50A5-4D00-BADF-449C9024A89F}" dt="2024-03-14T20:56:46.893" v="108" actId="313"/>
        <pc:sldMkLst>
          <pc:docMk/>
          <pc:sldMk cId="3045633796" sldId="408"/>
        </pc:sldMkLst>
      </pc:sldChg>
      <pc:sldChg chg="modSp mod">
        <pc:chgData name="Shirley Heavlin" userId="25dc89a6-a2bb-4ea0-9878-1288e178164b" providerId="ADAL" clId="{86BF97F8-50A5-4D00-BADF-449C9024A89F}" dt="2024-03-14T20:56:50.582" v="109" actId="313"/>
        <pc:sldMkLst>
          <pc:docMk/>
          <pc:sldMk cId="3399228552" sldId="409"/>
        </pc:sldMkLst>
        <pc:spChg chg="mod">
          <ac:chgData name="Shirley Heavlin" userId="25dc89a6-a2bb-4ea0-9878-1288e178164b" providerId="ADAL" clId="{86BF97F8-50A5-4D00-BADF-449C9024A89F}" dt="2024-03-14T20:56:50.582" v="109" actId="313"/>
          <ac:spMkLst>
            <pc:docMk/>
            <pc:sldMk cId="3399228552" sldId="409"/>
            <ac:spMk id="3" creationId="{95C2616D-1BB3-41FE-83D2-A22832C52DF0}"/>
          </ac:spMkLst>
        </pc:spChg>
      </pc:sldChg>
      <pc:sldChg chg="modSp mod">
        <pc:chgData name="Shirley Heavlin" userId="25dc89a6-a2bb-4ea0-9878-1288e178164b" providerId="ADAL" clId="{86BF97F8-50A5-4D00-BADF-449C9024A89F}" dt="2024-03-25T23:02:33.144" v="127" actId="1076"/>
        <pc:sldMkLst>
          <pc:docMk/>
          <pc:sldMk cId="3914731440" sldId="412"/>
        </pc:sldMkLst>
        <pc:picChg chg="mod">
          <ac:chgData name="Shirley Heavlin" userId="25dc89a6-a2bb-4ea0-9878-1288e178164b" providerId="ADAL" clId="{86BF97F8-50A5-4D00-BADF-449C9024A89F}" dt="2024-03-25T23:02:33.144" v="127" actId="1076"/>
          <ac:picMkLst>
            <pc:docMk/>
            <pc:sldMk cId="3914731440" sldId="412"/>
            <ac:picMk id="6" creationId="{55547F8E-990E-4AFF-9D51-F5B0259E5442}"/>
          </ac:picMkLst>
        </pc:picChg>
      </pc:sldChg>
      <pc:sldChg chg="addSp modSp mod">
        <pc:chgData name="Shirley Heavlin" userId="25dc89a6-a2bb-4ea0-9878-1288e178164b" providerId="ADAL" clId="{86BF97F8-50A5-4D00-BADF-449C9024A89F}" dt="2024-03-25T23:03:03.431" v="134" actId="1076"/>
        <pc:sldMkLst>
          <pc:docMk/>
          <pc:sldMk cId="2367637821" sldId="413"/>
        </pc:sldMkLst>
        <pc:spChg chg="add mod">
          <ac:chgData name="Shirley Heavlin" userId="25dc89a6-a2bb-4ea0-9878-1288e178164b" providerId="ADAL" clId="{86BF97F8-50A5-4D00-BADF-449C9024A89F}" dt="2024-03-25T23:02:59.458" v="133" actId="14100"/>
          <ac:spMkLst>
            <pc:docMk/>
            <pc:sldMk cId="2367637821" sldId="413"/>
            <ac:spMk id="6" creationId="{364628DC-BE02-C66F-00B3-A7F20570B441}"/>
          </ac:spMkLst>
        </pc:spChg>
        <pc:picChg chg="mod">
          <ac:chgData name="Shirley Heavlin" userId="25dc89a6-a2bb-4ea0-9878-1288e178164b" providerId="ADAL" clId="{86BF97F8-50A5-4D00-BADF-449C9024A89F}" dt="2024-03-25T23:03:03.431" v="134" actId="1076"/>
          <ac:picMkLst>
            <pc:docMk/>
            <pc:sldMk cId="2367637821" sldId="413"/>
            <ac:picMk id="5" creationId="{D5F3D15D-50E3-4CA5-B281-EBDB5A0362B9}"/>
          </ac:picMkLst>
        </pc:picChg>
      </pc:sldChg>
      <pc:sldChg chg="modSp mod">
        <pc:chgData name="Shirley Heavlin" userId="25dc89a6-a2bb-4ea0-9878-1288e178164b" providerId="ADAL" clId="{86BF97F8-50A5-4D00-BADF-449C9024A89F}" dt="2024-03-25T23:03:07.429" v="135" actId="1076"/>
        <pc:sldMkLst>
          <pc:docMk/>
          <pc:sldMk cId="1091842056" sldId="414"/>
        </pc:sldMkLst>
        <pc:picChg chg="mod">
          <ac:chgData name="Shirley Heavlin" userId="25dc89a6-a2bb-4ea0-9878-1288e178164b" providerId="ADAL" clId="{86BF97F8-50A5-4D00-BADF-449C9024A89F}" dt="2024-03-25T23:03:07.429" v="135" actId="1076"/>
          <ac:picMkLst>
            <pc:docMk/>
            <pc:sldMk cId="1091842056" sldId="414"/>
            <ac:picMk id="5" creationId="{FA9DF1E4-3149-4E52-B347-AE62C2C39B98}"/>
          </ac:picMkLst>
        </pc:picChg>
      </pc:sldChg>
      <pc:sldChg chg="modSp mod">
        <pc:chgData name="Shirley Heavlin" userId="25dc89a6-a2bb-4ea0-9878-1288e178164b" providerId="ADAL" clId="{86BF97F8-50A5-4D00-BADF-449C9024A89F}" dt="2024-03-25T23:03:37.549" v="137" actId="1076"/>
        <pc:sldMkLst>
          <pc:docMk/>
          <pc:sldMk cId="1832551221" sldId="416"/>
        </pc:sldMkLst>
        <pc:picChg chg="mod">
          <ac:chgData name="Shirley Heavlin" userId="25dc89a6-a2bb-4ea0-9878-1288e178164b" providerId="ADAL" clId="{86BF97F8-50A5-4D00-BADF-449C9024A89F}" dt="2024-03-25T23:03:37.549" v="137" actId="1076"/>
          <ac:picMkLst>
            <pc:docMk/>
            <pc:sldMk cId="1832551221" sldId="416"/>
            <ac:picMk id="5" creationId="{8DAE0D53-88FC-49E5-A142-5F04E051A801}"/>
          </ac:picMkLst>
        </pc:picChg>
      </pc:sldChg>
      <pc:sldChg chg="modSp mod modNotesTx">
        <pc:chgData name="Shirley Heavlin" userId="25dc89a6-a2bb-4ea0-9878-1288e178164b" providerId="ADAL" clId="{86BF97F8-50A5-4D00-BADF-449C9024A89F}" dt="2024-03-25T23:03:43.225" v="138" actId="207"/>
        <pc:sldMkLst>
          <pc:docMk/>
          <pc:sldMk cId="1232446585" sldId="417"/>
        </pc:sldMkLst>
        <pc:spChg chg="mod">
          <ac:chgData name="Shirley Heavlin" userId="25dc89a6-a2bb-4ea0-9878-1288e178164b" providerId="ADAL" clId="{86BF97F8-50A5-4D00-BADF-449C9024A89F}" dt="2024-03-25T23:03:43.225" v="138" actId="207"/>
          <ac:spMkLst>
            <pc:docMk/>
            <pc:sldMk cId="1232446585" sldId="417"/>
            <ac:spMk id="6" creationId="{495B5572-3D5D-4266-97D3-D7185A6DC1F8}"/>
          </ac:spMkLst>
        </pc:spChg>
      </pc:sldChg>
      <pc:sldChg chg="modSp mod modNotesTx">
        <pc:chgData name="Shirley Heavlin" userId="25dc89a6-a2bb-4ea0-9878-1288e178164b" providerId="ADAL" clId="{86BF97F8-50A5-4D00-BADF-449C9024A89F}" dt="2024-03-25T23:04:29.787" v="146" actId="1076"/>
        <pc:sldMkLst>
          <pc:docMk/>
          <pc:sldMk cId="2413543835" sldId="421"/>
        </pc:sldMkLst>
        <pc:picChg chg="mod">
          <ac:chgData name="Shirley Heavlin" userId="25dc89a6-a2bb-4ea0-9878-1288e178164b" providerId="ADAL" clId="{86BF97F8-50A5-4D00-BADF-449C9024A89F}" dt="2024-03-25T23:04:29.787" v="146" actId="1076"/>
          <ac:picMkLst>
            <pc:docMk/>
            <pc:sldMk cId="2413543835" sldId="421"/>
            <ac:picMk id="6" creationId="{7E325193-AD6A-4A36-8C95-6B1056EFA328}"/>
          </ac:picMkLst>
        </pc:picChg>
      </pc:sldChg>
      <pc:sldChg chg="modSp mod">
        <pc:chgData name="Shirley Heavlin" userId="25dc89a6-a2bb-4ea0-9878-1288e178164b" providerId="ADAL" clId="{86BF97F8-50A5-4D00-BADF-449C9024A89F}" dt="2024-03-25T23:04:38.338" v="149" actId="1076"/>
        <pc:sldMkLst>
          <pc:docMk/>
          <pc:sldMk cId="535135693" sldId="424"/>
        </pc:sldMkLst>
        <pc:picChg chg="mod">
          <ac:chgData name="Shirley Heavlin" userId="25dc89a6-a2bb-4ea0-9878-1288e178164b" providerId="ADAL" clId="{86BF97F8-50A5-4D00-BADF-449C9024A89F}" dt="2024-03-25T23:04:35.925" v="147" actId="1076"/>
          <ac:picMkLst>
            <pc:docMk/>
            <pc:sldMk cId="535135693" sldId="424"/>
            <ac:picMk id="5" creationId="{BD654F15-03C9-4606-8068-076C82349C03}"/>
          </ac:picMkLst>
        </pc:picChg>
        <pc:picChg chg="mod">
          <ac:chgData name="Shirley Heavlin" userId="25dc89a6-a2bb-4ea0-9878-1288e178164b" providerId="ADAL" clId="{86BF97F8-50A5-4D00-BADF-449C9024A89F}" dt="2024-03-25T23:04:38.338" v="149" actId="1076"/>
          <ac:picMkLst>
            <pc:docMk/>
            <pc:sldMk cId="535135693" sldId="424"/>
            <ac:picMk id="6" creationId="{A007D2D3-75F1-4C8E-94EA-F8DD322DA8A6}"/>
          </ac:picMkLst>
        </pc:picChg>
      </pc:sldChg>
      <pc:sldChg chg="add del">
        <pc:chgData name="Shirley Heavlin" userId="25dc89a6-a2bb-4ea0-9878-1288e178164b" providerId="ADAL" clId="{86BF97F8-50A5-4D00-BADF-449C9024A89F}" dt="2024-03-14T21:10:27.345" v="113" actId="2696"/>
        <pc:sldMkLst>
          <pc:docMk/>
          <pc:sldMk cId="360629446" sldId="429"/>
        </pc:sldMkLst>
      </pc:sldChg>
      <pc:sldChg chg="del">
        <pc:chgData name="Shirley Heavlin" userId="25dc89a6-a2bb-4ea0-9878-1288e178164b" providerId="ADAL" clId="{86BF97F8-50A5-4D00-BADF-449C9024A89F}" dt="2024-03-25T23:05:05.182" v="151" actId="47"/>
        <pc:sldMkLst>
          <pc:docMk/>
          <pc:sldMk cId="3950746903" sldId="429"/>
        </pc:sldMkLst>
      </pc:sldChg>
      <pc:sldChg chg="add">
        <pc:chgData name="Shirley Heavlin" userId="25dc89a6-a2bb-4ea0-9878-1288e178164b" providerId="ADAL" clId="{86BF97F8-50A5-4D00-BADF-449C9024A89F}" dt="2024-03-25T23:13:44.960" v="153"/>
        <pc:sldMkLst>
          <pc:docMk/>
          <pc:sldMk cId="1929571031" sldId="431"/>
        </pc:sldMkLst>
      </pc:sldChg>
      <pc:sldMasterChg chg="delSldLayout modSldLayout">
        <pc:chgData name="Shirley Heavlin" userId="25dc89a6-a2bb-4ea0-9878-1288e178164b" providerId="ADAL" clId="{86BF97F8-50A5-4D00-BADF-449C9024A89F}" dt="2024-03-25T23:05:05.182" v="151" actId="47"/>
        <pc:sldMasterMkLst>
          <pc:docMk/>
          <pc:sldMasterMk cId="0" sldId="2147483666"/>
        </pc:sldMasterMkLst>
        <pc:sldLayoutChg chg="del">
          <pc:chgData name="Shirley Heavlin" userId="25dc89a6-a2bb-4ea0-9878-1288e178164b" providerId="ADAL" clId="{86BF97F8-50A5-4D00-BADF-449C9024A89F}" dt="2024-03-25T23:00:40.296" v="115" actId="47"/>
          <pc:sldLayoutMkLst>
            <pc:docMk/>
            <pc:sldMasterMk cId="0" sldId="2147483666"/>
            <pc:sldLayoutMk cId="2157894067" sldId="2147483683"/>
          </pc:sldLayoutMkLst>
        </pc:sldLayoutChg>
        <pc:sldLayoutChg chg="modSp">
          <pc:chgData name="Shirley Heavlin" userId="25dc89a6-a2bb-4ea0-9878-1288e178164b" providerId="ADAL" clId="{86BF97F8-50A5-4D00-BADF-449C9024A89F}" dt="2024-03-14T20:54:47.440" v="99" actId="207"/>
          <pc:sldLayoutMkLst>
            <pc:docMk/>
            <pc:sldMasterMk cId="0" sldId="2147483666"/>
            <pc:sldLayoutMk cId="566882608" sldId="2147483684"/>
          </pc:sldLayoutMkLst>
          <pc:spChg chg="mod">
            <ac:chgData name="Shirley Heavlin" userId="25dc89a6-a2bb-4ea0-9878-1288e178164b" providerId="ADAL" clId="{86BF97F8-50A5-4D00-BADF-449C9024A89F}" dt="2024-03-14T20:51:30.950" v="22" actId="207"/>
            <ac:spMkLst>
              <pc:docMk/>
              <pc:sldMasterMk cId="0" sldId="2147483666"/>
              <pc:sldLayoutMk cId="566882608" sldId="2147483684"/>
              <ac:spMk id="2" creationId="{00000000-0000-0000-0000-000000000000}"/>
            </ac:spMkLst>
          </pc:spChg>
          <pc:spChg chg="mod">
            <ac:chgData name="Shirley Heavlin" userId="25dc89a6-a2bb-4ea0-9878-1288e178164b" providerId="ADAL" clId="{86BF97F8-50A5-4D00-BADF-449C9024A89F}" dt="2024-03-14T20:54:47.440" v="99" actId="207"/>
            <ac:spMkLst>
              <pc:docMk/>
              <pc:sldMasterMk cId="0" sldId="2147483666"/>
              <pc:sldLayoutMk cId="566882608" sldId="2147483684"/>
              <ac:spMk id="3" creationId="{00000000-0000-0000-0000-000000000000}"/>
            </ac:spMkLst>
          </pc:spChg>
        </pc:sldLayoutChg>
        <pc:sldLayoutChg chg="del">
          <pc:chgData name="Shirley Heavlin" userId="25dc89a6-a2bb-4ea0-9878-1288e178164b" providerId="ADAL" clId="{86BF97F8-50A5-4D00-BADF-449C9024A89F}" dt="2024-03-25T23:05:05.182" v="151" actId="47"/>
          <pc:sldLayoutMkLst>
            <pc:docMk/>
            <pc:sldMasterMk cId="0" sldId="2147483666"/>
            <pc:sldLayoutMk cId="1149178287" sldId="2147483686"/>
          </pc:sldLayoutMkLst>
        </pc:sldLayoutChg>
        <pc:sldLayoutChg chg="del">
          <pc:chgData name="Shirley Heavlin" userId="25dc89a6-a2bb-4ea0-9878-1288e178164b" providerId="ADAL" clId="{86BF97F8-50A5-4D00-BADF-449C9024A89F}" dt="2024-03-14T21:10:27.345" v="113" actId="2696"/>
          <pc:sldLayoutMkLst>
            <pc:docMk/>
            <pc:sldMasterMk cId="0" sldId="2147483666"/>
            <pc:sldLayoutMk cId="1926808992" sldId="2147483686"/>
          </pc:sldLayoutMkLst>
        </pc:sldLayoutChg>
        <pc:sldLayoutChg chg="del">
          <pc:chgData name="Shirley Heavlin" userId="25dc89a6-a2bb-4ea0-9878-1288e178164b" providerId="ADAL" clId="{86BF97F8-50A5-4D00-BADF-449C9024A89F}" dt="2024-03-25T23:05:02.724" v="150" actId="47"/>
          <pc:sldLayoutMkLst>
            <pc:docMk/>
            <pc:sldMasterMk cId="0" sldId="2147483666"/>
            <pc:sldLayoutMk cId="561701740" sldId="2147483687"/>
          </pc:sldLayoutMkLst>
        </pc:sldLayoutChg>
        <pc:sldLayoutChg chg="del">
          <pc:chgData name="Shirley Heavlin" userId="25dc89a6-a2bb-4ea0-9878-1288e178164b" providerId="ADAL" clId="{86BF97F8-50A5-4D00-BADF-449C9024A89F}" dt="2024-03-14T21:10:27.345" v="113" actId="2696"/>
          <pc:sldLayoutMkLst>
            <pc:docMk/>
            <pc:sldMasterMk cId="0" sldId="2147483666"/>
            <pc:sldLayoutMk cId="3636081571" sldId="2147483687"/>
          </pc:sldLayoutMkLst>
        </pc:sldLayoutChg>
        <pc:sldLayoutChg chg="del">
          <pc:chgData name="Shirley Heavlin" userId="25dc89a6-a2bb-4ea0-9878-1288e178164b" providerId="ADAL" clId="{86BF97F8-50A5-4D00-BADF-449C9024A89F}" dt="2024-03-14T21:10:27.345" v="113" actId="2696"/>
          <pc:sldLayoutMkLst>
            <pc:docMk/>
            <pc:sldMasterMk cId="0" sldId="2147483666"/>
            <pc:sldLayoutMk cId="228277701" sldId="214748368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3/25/2024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medicaid.gov/sites/default/files/2019-12/list-of-eligibility-groups.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revised 3-01-2024</a:t>
            </a:r>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#3- 3 patients. Again, changes to this during the pandemic were allowed but the correct answer is still 3 days.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10</a:t>
            </a:fld>
            <a:endParaRPr lang="en-US" dirty="0"/>
          </a:p>
        </p:txBody>
      </p:sp>
    </p:spTree>
    <p:extLst>
      <p:ext uri="{BB962C8B-B14F-4D97-AF65-F5344CB8AC3E}">
        <p14:creationId xmlns:p14="http://schemas.microsoft.com/office/powerpoint/2010/main" val="35772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address scheduling processes, including:</a:t>
            </a:r>
          </a:p>
          <a:p>
            <a:pPr marL="285750" indent="-285750">
              <a:buFontTx/>
              <a:buChar char="-"/>
            </a:pPr>
            <a:r>
              <a:rPr lang="en-US" dirty="0"/>
              <a:t>Patient Identification</a:t>
            </a:r>
          </a:p>
          <a:p>
            <a:pPr marL="285750" indent="-285750">
              <a:buFontTx/>
              <a:buChar char="-"/>
            </a:pPr>
            <a:r>
              <a:rPr lang="en-US" dirty="0"/>
              <a:t>Requested service </a:t>
            </a:r>
          </a:p>
          <a:p>
            <a:pPr marL="285750" indent="-285750">
              <a:buFontTx/>
              <a:buChar char="-"/>
            </a:pPr>
            <a:r>
              <a:rPr lang="en-US" dirty="0"/>
              <a:t>Medical necessity screening </a:t>
            </a:r>
          </a:p>
          <a:p>
            <a:pPr marL="285750" indent="-285750">
              <a:buFontTx/>
              <a:buChar char="-"/>
            </a:pPr>
            <a:r>
              <a:rPr lang="en-US" dirty="0"/>
              <a:t>Medicare Advance Beneficiary notice </a:t>
            </a:r>
          </a:p>
          <a:p>
            <a:pPr marL="285750" indent="-285750">
              <a:buFontTx/>
              <a:buChar char="-"/>
            </a:pP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11</a:t>
            </a:fld>
            <a:endParaRPr lang="en-US" dirty="0"/>
          </a:p>
        </p:txBody>
      </p:sp>
    </p:spTree>
    <p:extLst>
      <p:ext uri="{BB962C8B-B14F-4D97-AF65-F5344CB8AC3E}">
        <p14:creationId xmlns:p14="http://schemas.microsoft.com/office/powerpoint/2010/main" val="418962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67">
              <a:defRPr/>
            </a:pPr>
            <a:r>
              <a:rPr lang="en-US" dirty="0"/>
              <a:t>Scheduling patients for service allows the facility to prepare for the patient’s service by reserving time and obtaining information, equipment, and resources required to provide the service. </a:t>
            </a:r>
          </a:p>
          <a:p>
            <a:pPr defTabSz="933167">
              <a:defRPr/>
            </a:pPr>
            <a:r>
              <a:rPr lang="en-US" dirty="0"/>
              <a:t>It also allows the facility the time to review the appropriateness of the service, screen for managed care requirements, and resolve any financial issues prior to service. Completed daily schedules are used by the service department and the arrival area, if the patient does not go directly to the department, to complete final preparations for the patient’s arrival.  </a:t>
            </a:r>
          </a:p>
          <a:p>
            <a:pPr defTabSz="933167">
              <a:defRPr/>
            </a:pPr>
            <a:r>
              <a:rPr lang="en-US" dirty="0"/>
              <a:t>Each component of the scheduling process will be discussed in some detail in the CRCR study materials, as these activities form the basis for pre-service registration and financial processing.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12</a:t>
            </a:fld>
            <a:endParaRPr lang="en-US" dirty="0"/>
          </a:p>
        </p:txBody>
      </p:sp>
    </p:spTree>
    <p:extLst>
      <p:ext uri="{BB962C8B-B14F-4D97-AF65-F5344CB8AC3E}">
        <p14:creationId xmlns:p14="http://schemas.microsoft.com/office/powerpoint/2010/main" val="4096248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85750" indent="-285750" defTabSz="933167">
              <a:buFontTx/>
              <a:buChar char="-"/>
              <a:defRPr/>
            </a:pPr>
            <a:r>
              <a:rPr lang="en-US" dirty="0"/>
              <a:t>The first important step in scheduling is identifying the patient. Healthcare information systems maintain historical databases for every patient who has had services within the healthcare system. Critical patient information, including the patient’s full legal name, date of birth, sex, and social security number, is collected and used as patient identifiers. Each patient is assigned a unique number, commonly called the Master Patient Index Number (MPI #) or the Corporate Patient Index Number (CPI #). Individual episodes of care are linked to the MPI or CPI number to enable the provider to identify all services provided to an individual patient within the healthcare system. </a:t>
            </a:r>
          </a:p>
          <a:p>
            <a:pPr marL="285750" indent="-285750" defTabSz="933167">
              <a:buFontTx/>
              <a:buChar char="-"/>
              <a:defRPr/>
            </a:pPr>
            <a:r>
              <a:rPr lang="en-US" dirty="0"/>
              <a:t>When there is a request for service, the scheduling staff member must confirm the patients unique identification record to ensure that she/he accesses the correct information in the historical database</a:t>
            </a:r>
          </a:p>
          <a:p>
            <a:pPr marL="285750" indent="-285750" defTabSz="933167">
              <a:buFontTx/>
              <a:buChar char="-"/>
              <a:defRPr/>
            </a:pPr>
            <a:r>
              <a:rPr lang="en-US" dirty="0"/>
              <a:t>Obtaining and confirming accurate patient information is extremely important in order to avoid data errors such as duplicate medical record numbers, or choosing the wrong patient. </a:t>
            </a:r>
          </a:p>
          <a:p>
            <a:r>
              <a:rPr lang="en-US" dirty="0"/>
              <a:t> - Once the correct patient is identified, remaining demographic information is obtained/validated or updated as necessary. The following is a list of typical demographic information:</a:t>
            </a:r>
          </a:p>
          <a:p>
            <a:pPr lvl="0"/>
            <a:r>
              <a:rPr lang="en-US" dirty="0"/>
              <a:t>Full patient legal name</a:t>
            </a:r>
          </a:p>
          <a:p>
            <a:pPr lvl="0"/>
            <a:r>
              <a:rPr lang="en-US" dirty="0"/>
              <a:t>Patient date of birth </a:t>
            </a:r>
          </a:p>
          <a:p>
            <a:pPr lvl="0"/>
            <a:r>
              <a:rPr lang="en-US" dirty="0"/>
              <a:t>Patient social security number</a:t>
            </a:r>
          </a:p>
          <a:p>
            <a:pPr lvl="0"/>
            <a:r>
              <a:rPr lang="en-US" dirty="0"/>
              <a:t>Patient sex</a:t>
            </a:r>
          </a:p>
          <a:p>
            <a:pPr lvl="0"/>
            <a:r>
              <a:rPr lang="en-US" dirty="0"/>
              <a:t>Patient marital status</a:t>
            </a:r>
          </a:p>
          <a:p>
            <a:pPr lvl="0"/>
            <a:r>
              <a:rPr lang="en-US" dirty="0"/>
              <a:t>Patient complete address</a:t>
            </a:r>
          </a:p>
          <a:p>
            <a:pPr lvl="0"/>
            <a:r>
              <a:rPr lang="en-US" dirty="0"/>
              <a:t>Patient telephone numbers</a:t>
            </a:r>
          </a:p>
          <a:p>
            <a:pPr lvl="0"/>
            <a:r>
              <a:rPr lang="en-US" dirty="0"/>
              <a:t>Patient race</a:t>
            </a:r>
          </a:p>
          <a:p>
            <a:pPr lvl="0"/>
            <a:r>
              <a:rPr lang="en-US" dirty="0"/>
              <a:t>Patient occupation and employer</a:t>
            </a:r>
          </a:p>
          <a:p>
            <a:pPr lvl="0"/>
            <a:r>
              <a:rPr lang="en-US" dirty="0"/>
              <a:t>Name, address, and telephone number(s) of emergency contact</a:t>
            </a:r>
          </a:p>
          <a:p>
            <a:r>
              <a:rPr lang="en-US" dirty="0"/>
              <a:t>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14</a:t>
            </a:fld>
            <a:endParaRPr lang="en-US" dirty="0"/>
          </a:p>
        </p:txBody>
      </p:sp>
    </p:spTree>
    <p:extLst>
      <p:ext uri="{BB962C8B-B14F-4D97-AF65-F5344CB8AC3E}">
        <p14:creationId xmlns:p14="http://schemas.microsoft.com/office/powerpoint/2010/main" val="297762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Tx/>
              <a:buChar char="-"/>
            </a:pPr>
            <a:r>
              <a:rPr lang="en-US" dirty="0"/>
              <a:t>A physician order is generated and becomes the basis for the request for service. The contact for the request for service can come from the patient, physician’s office, or a service department in the healthcare facility. If the patient is scheduling the service, he/she is given a written physician order (or the physician’s office faxes the written order to the scheduling department) and is asked to call and schedule the service when it is convenient for the patient. </a:t>
            </a:r>
          </a:p>
          <a:p>
            <a:pPr marL="285750" indent="-285750">
              <a:buFontTx/>
              <a:buChar char="-"/>
            </a:pPr>
            <a:r>
              <a:rPr lang="en-US" dirty="0"/>
              <a:t>Patients usually schedule services such as ultrasounds, mammograms, stress tests and therapies. The physician office typically schedules surgery cases, catherizations, and other invasive type procedures. </a:t>
            </a:r>
          </a:p>
        </p:txBody>
      </p:sp>
      <p:sp>
        <p:nvSpPr>
          <p:cNvPr id="4" name="Slide Number Placeholder 3"/>
          <p:cNvSpPr>
            <a:spLocks noGrp="1"/>
          </p:cNvSpPr>
          <p:nvPr>
            <p:ph type="sldNum" sz="quarter" idx="10"/>
          </p:nvPr>
        </p:nvSpPr>
        <p:spPr/>
        <p:txBody>
          <a:bodyPr/>
          <a:lstStyle/>
          <a:p>
            <a:fld id="{2DA85D04-4F4C-453C-B7B4-F25C129C490D}" type="slidenum">
              <a:rPr lang="en-US" smtClean="0"/>
              <a:pPr/>
              <a:t>15</a:t>
            </a:fld>
            <a:endParaRPr lang="en-US" dirty="0"/>
          </a:p>
        </p:txBody>
      </p:sp>
    </p:spTree>
    <p:extLst>
      <p:ext uri="{BB962C8B-B14F-4D97-AF65-F5344CB8AC3E}">
        <p14:creationId xmlns:p14="http://schemas.microsoft.com/office/powerpoint/2010/main" val="4135323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The type of requested service will determine the scheduling instructions. Instructions to the schedulers range from the basics, such as the amount of time needed for the test, to the complex, when rooms, equipment and personnel must be coordinated to provide the needed service.  </a:t>
            </a:r>
          </a:p>
          <a:p>
            <a:pPr>
              <a:buFontTx/>
              <a:buChar char="-"/>
            </a:pPr>
            <a:r>
              <a:rPr lang="en-US" dirty="0"/>
              <a:t>Many healthcare organizations use automated scheduling systems and build the scheduling questions in the system. The scheduling system prompts the scheduler to complete required scheduling instructions each time a test or procedure is requested. </a:t>
            </a:r>
          </a:p>
          <a:p>
            <a:pPr>
              <a:buFontTx/>
              <a:buChar char="-"/>
            </a:pPr>
            <a:r>
              <a:rPr lang="en-US" dirty="0"/>
              <a:t>If an automated scheduling system is not used, a binder including all scheduling instructions should be maintained to facilitate the scheduling process and ensure all critical instructions are completed. </a:t>
            </a:r>
          </a:p>
          <a:p>
            <a:pPr>
              <a:buFontTx/>
              <a:buChar char="-"/>
            </a:pPr>
            <a:endParaRPr lang="en-US" dirty="0"/>
          </a:p>
          <a:p>
            <a:pPr>
              <a:buFontTx/>
              <a:buChar char="-"/>
            </a:pPr>
            <a:r>
              <a:rPr lang="en-US" dirty="0"/>
              <a:t>One example of scheduling instructions would be: </a:t>
            </a:r>
          </a:p>
          <a:p>
            <a:pPr>
              <a:buFontTx/>
              <a:buChar char="-"/>
            </a:pPr>
            <a:r>
              <a:rPr lang="en-US" dirty="0"/>
              <a:t>Nuclear Medicine Procedure.</a:t>
            </a:r>
          </a:p>
          <a:p>
            <a:pPr>
              <a:buFontTx/>
              <a:buChar char="-"/>
            </a:pPr>
            <a:r>
              <a:rPr lang="en-US" dirty="0"/>
              <a:t>1. Contact department to order isotope</a:t>
            </a:r>
          </a:p>
          <a:p>
            <a:pPr>
              <a:buFontTx/>
              <a:buChar char="-"/>
            </a:pPr>
            <a:r>
              <a:rPr lang="en-US" dirty="0"/>
              <a:t>2. Reserve procedure room for Y minutes </a:t>
            </a:r>
          </a:p>
          <a:p>
            <a:pPr>
              <a:buFontTx/>
              <a:buChar char="-"/>
            </a:pPr>
            <a:r>
              <a:rPr lang="en-US" dirty="0"/>
              <a:t>3. Inform department if patient is in a wheelchair. </a:t>
            </a:r>
          </a:p>
          <a:p>
            <a:pPr>
              <a:buFontTx/>
              <a:buChar char="-"/>
            </a:pPr>
            <a:r>
              <a:rPr lang="en-US" dirty="0"/>
              <a:t>4. Provide medication instructions based on type of test ordered. </a:t>
            </a:r>
          </a:p>
        </p:txBody>
      </p:sp>
      <p:sp>
        <p:nvSpPr>
          <p:cNvPr id="4" name="Slide Number Placeholder 3"/>
          <p:cNvSpPr>
            <a:spLocks noGrp="1"/>
          </p:cNvSpPr>
          <p:nvPr>
            <p:ph type="sldNum" sz="quarter" idx="10"/>
          </p:nvPr>
        </p:nvSpPr>
        <p:spPr/>
        <p:txBody>
          <a:bodyPr/>
          <a:lstStyle/>
          <a:p>
            <a:fld id="{2DA85D04-4F4C-453C-B7B4-F25C129C490D}" type="slidenum">
              <a:rPr lang="en-US" smtClean="0"/>
              <a:pPr/>
              <a:t>16</a:t>
            </a:fld>
            <a:endParaRPr lang="en-US" dirty="0"/>
          </a:p>
        </p:txBody>
      </p:sp>
    </p:spTree>
    <p:extLst>
      <p:ext uri="{BB962C8B-B14F-4D97-AF65-F5344CB8AC3E}">
        <p14:creationId xmlns:p14="http://schemas.microsoft.com/office/powerpoint/2010/main" val="253165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 Scheduled procedures routinely include patient preparation instructions that must be completed prior to the test/procedure. By providing accurate instructions during the scheduling process, the scheduler ensures that the patient will be properly prepared for the service.  Examples of commonly used patient instructions include:</a:t>
            </a:r>
          </a:p>
          <a:p>
            <a:pPr lvl="0">
              <a:buFont typeface="Arial" pitchFamily="34" charset="0"/>
              <a:buChar char="•"/>
            </a:pPr>
            <a:r>
              <a:rPr lang="en-US" dirty="0"/>
              <a:t> Refrain from eating or drinking anything after midnight</a:t>
            </a:r>
          </a:p>
          <a:p>
            <a:pPr lvl="0">
              <a:buFont typeface="Arial" pitchFamily="34" charset="0"/>
              <a:buChar char="•"/>
            </a:pPr>
            <a:r>
              <a:rPr lang="en-US" dirty="0"/>
              <a:t> Take all prescription medications on the day of the test</a:t>
            </a:r>
          </a:p>
          <a:p>
            <a:pPr lvl="0">
              <a:buFont typeface="Arial" pitchFamily="34" charset="0"/>
              <a:buChar char="•"/>
            </a:pPr>
            <a:r>
              <a:rPr lang="en-US" dirty="0"/>
              <a:t>At least 90 minutes prior to the examination, drink 24 oz of water. </a:t>
            </a:r>
          </a:p>
          <a:p>
            <a:endParaRPr lang="en-US" dirty="0"/>
          </a:p>
          <a:p>
            <a:pPr defTabSz="933167">
              <a:defRPr/>
            </a:pPr>
            <a:r>
              <a:rPr lang="en-US" dirty="0"/>
              <a:t>Before finalizing the scheduling contact, all components of the scheduling contact are reviewed and validated. This important step is used to verify that the patient has complete and accurate information. The following information should be reviewed as part of a schedule finalization: </a:t>
            </a:r>
          </a:p>
          <a:p>
            <a:pPr marL="285750" indent="-285750" defTabSz="933167">
              <a:buFontTx/>
              <a:buChar char="-"/>
              <a:defRPr/>
            </a:pPr>
            <a:r>
              <a:rPr lang="en-US" dirty="0"/>
              <a:t>The service to be provided</a:t>
            </a:r>
          </a:p>
          <a:p>
            <a:pPr marL="285750" indent="-285750" defTabSz="933167">
              <a:buFontTx/>
              <a:buChar char="-"/>
              <a:defRPr/>
            </a:pPr>
            <a:r>
              <a:rPr lang="en-US" dirty="0"/>
              <a:t>Date and location of the scheduled service </a:t>
            </a:r>
          </a:p>
          <a:p>
            <a:pPr marL="285750" indent="-285750" defTabSz="933167">
              <a:buFontTx/>
              <a:buChar char="-"/>
              <a:defRPr/>
            </a:pPr>
            <a:r>
              <a:rPr lang="en-US" dirty="0"/>
              <a:t>Arrival time and procedure time- verify patient is clear on the scheduled test time vs the required arrival time. </a:t>
            </a:r>
          </a:p>
          <a:p>
            <a:pPr marL="285750" indent="-285750" defTabSz="933167">
              <a:buFontTx/>
              <a:buChar char="-"/>
              <a:defRPr/>
            </a:pPr>
            <a:r>
              <a:rPr lang="en-US" dirty="0"/>
              <a:t>Required pre-service testing, including completion time frame. </a:t>
            </a:r>
          </a:p>
          <a:p>
            <a:pPr marL="285750" indent="-285750" defTabSz="933167">
              <a:buFontTx/>
              <a:buChar char="-"/>
              <a:defRPr/>
            </a:pPr>
            <a:r>
              <a:rPr lang="en-US" dirty="0"/>
              <a:t>Patient preparation instructions. </a:t>
            </a:r>
          </a:p>
          <a:p>
            <a:pPr marL="285750" indent="-285750" defTabSz="933167">
              <a:buFontTx/>
              <a:buChar char="-"/>
              <a:defRPr/>
            </a:pPr>
            <a:r>
              <a:rPr lang="en-US" dirty="0"/>
              <a:t>Patient arrival instructions, such as where to park, where to report and how to get to the service area.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17</a:t>
            </a:fld>
            <a:endParaRPr lang="en-US" dirty="0"/>
          </a:p>
        </p:txBody>
      </p:sp>
    </p:spTree>
    <p:extLst>
      <p:ext uri="{BB962C8B-B14F-4D97-AF65-F5344CB8AC3E}">
        <p14:creationId xmlns:p14="http://schemas.microsoft.com/office/powerpoint/2010/main" val="869726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67">
              <a:defRPr/>
            </a:pPr>
            <a:endParaRPr lang="en-US" dirty="0"/>
          </a:p>
          <a:p>
            <a:pPr defTabSz="933167">
              <a:defRPr/>
            </a:pPr>
            <a:r>
              <a:rPr lang="en-US" dirty="0"/>
              <a:t>-The patient reminder is a written listing of the patient’s responsibilities and usually includes the same items summarized at the end of the scheduling call along with any additional instructions provided as part of additional access processing activities (e.g., required insurance forms, expected time-of-service payments). </a:t>
            </a:r>
          </a:p>
          <a:p>
            <a:pPr defTabSz="933167">
              <a:defRPr/>
            </a:pPr>
            <a:r>
              <a:rPr lang="en-US" dirty="0"/>
              <a:t>Reminder letters can also include maps that show the patient where to park, where to report when he/she arrives, and where the service department is located. These notices may be used to reduce the incidence of no show’s or noncompliance with testing instructions.</a:t>
            </a:r>
          </a:p>
          <a:p>
            <a:pPr defTabSz="933167">
              <a:defRPr/>
            </a:pPr>
            <a:r>
              <a:rPr lang="en-US" dirty="0"/>
              <a:t>Many facilities call the patient a day or two prior to the scheduled visit to remind him/her of the appointment.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18</a:t>
            </a:fld>
            <a:endParaRPr lang="en-US" dirty="0"/>
          </a:p>
        </p:txBody>
      </p:sp>
    </p:spTree>
    <p:extLst>
      <p:ext uri="{BB962C8B-B14F-4D97-AF65-F5344CB8AC3E}">
        <p14:creationId xmlns:p14="http://schemas.microsoft.com/office/powerpoint/2010/main" val="1346643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finalizing the scheduling contact, all components of the scheduling contact are reviewed and validated. This important step is used to verify that the patient has complete and accurate information. The listed information should be reviewed as part of schedule finalization. </a:t>
            </a:r>
          </a:p>
        </p:txBody>
      </p:sp>
      <p:sp>
        <p:nvSpPr>
          <p:cNvPr id="4" name="Slide Number Placeholder 3"/>
          <p:cNvSpPr>
            <a:spLocks noGrp="1"/>
          </p:cNvSpPr>
          <p:nvPr>
            <p:ph type="sldNum" sz="quarter" idx="5"/>
          </p:nvPr>
        </p:nvSpPr>
        <p:spPr/>
        <p:txBody>
          <a:bodyPr/>
          <a:lstStyle/>
          <a:p>
            <a:fld id="{F425FBC4-EDDB-9748-96F0-0D05920672FF}" type="slidenum">
              <a:rPr lang="en-US" smtClean="0"/>
              <a:pPr/>
              <a:t>19</a:t>
            </a:fld>
            <a:endParaRPr lang="en-US" dirty="0"/>
          </a:p>
        </p:txBody>
      </p:sp>
    </p:spTree>
    <p:extLst>
      <p:ext uri="{BB962C8B-B14F-4D97-AF65-F5344CB8AC3E}">
        <p14:creationId xmlns:p14="http://schemas.microsoft.com/office/powerpoint/2010/main" val="3623661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patient reminder is a written list of the patients responsibilities and usually includes the same items summarized at the end of the scheduling call, along with any additional instructions provided as part of the access processing activities, such as required health plan forms, expected time of service payments. </a:t>
            </a:r>
          </a:p>
          <a:p>
            <a:endParaRPr lang="en-US" dirty="0"/>
          </a:p>
          <a:p>
            <a:r>
              <a:rPr lang="en-US" dirty="0"/>
              <a:t>Notices may be used to reduce the incidence of no shows or noncompliance with testing instructions.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20</a:t>
            </a:fld>
            <a:endParaRPr lang="en-US" dirty="0"/>
          </a:p>
        </p:txBody>
      </p:sp>
    </p:spTree>
    <p:extLst>
      <p:ext uri="{BB962C8B-B14F-4D97-AF65-F5344CB8AC3E}">
        <p14:creationId xmlns:p14="http://schemas.microsoft.com/office/powerpoint/2010/main" val="116973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todays section, we are going to go over the first 3 sections of Unit 2, which is all focused on Pre-Service Functions, which are critical to get it right, due to the potential negative impact to downstream processes. </a:t>
            </a:r>
          </a:p>
          <a:p>
            <a:r>
              <a:rPr lang="en-US" dirty="0"/>
              <a:t>As a reminder, please ensure that you sign onto your eLearning within HFMA, and please review these three modules before next weeks call. There is a significant amount of information that we cannot review in it’s entirety during our sessions. </a:t>
            </a:r>
          </a:p>
          <a:p>
            <a:r>
              <a:rPr lang="en-US" dirty="0"/>
              <a:t>There should be no expectation that just attending these sessions will allow you to pass the CRCR- you need to do the homework and self study as well.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a:t>
            </a:fld>
            <a:endParaRPr lang="en-US" dirty="0"/>
          </a:p>
        </p:txBody>
      </p:sp>
    </p:spTree>
    <p:extLst>
      <p:ext uri="{BB962C8B-B14F-4D97-AF65-F5344CB8AC3E}">
        <p14:creationId xmlns:p14="http://schemas.microsoft.com/office/powerpoint/2010/main" val="1090462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Tests and services can only be provided with a valid physician order. The few exceptions are requests from Medicare beneficiaries for flu vaccines, pneumonia vaccines, or screening mammography. Initially, verbal orders can be taken as long as they are accepted by “qualified” staff as defined in a facility’s medical staff bylaws, rules, and regulations. All verbal orders must ultimately be authenticated by the ordering physician by subsequent written signature, faxed signature, or computer “signature.” </a:t>
            </a:r>
          </a:p>
          <a:p>
            <a:r>
              <a:rPr lang="en-US" dirty="0"/>
              <a:t> </a:t>
            </a:r>
          </a:p>
          <a:p>
            <a:r>
              <a:rPr lang="en-US" dirty="0"/>
              <a:t>Medicare requires the following data elements to consider a physician order valid: </a:t>
            </a:r>
          </a:p>
          <a:p>
            <a:pPr lvl="0"/>
            <a:r>
              <a:rPr lang="en-US" dirty="0"/>
              <a:t>Patient full legal name</a:t>
            </a:r>
          </a:p>
          <a:p>
            <a:pPr lvl="0"/>
            <a:r>
              <a:rPr lang="en-US" dirty="0"/>
              <a:t>Date order written</a:t>
            </a:r>
          </a:p>
          <a:p>
            <a:pPr lvl="0"/>
            <a:r>
              <a:rPr lang="en-US" dirty="0"/>
              <a:t>Test or service ordered</a:t>
            </a:r>
          </a:p>
          <a:p>
            <a:pPr lvl="0"/>
            <a:r>
              <a:rPr lang="en-US" dirty="0"/>
              <a:t>Diagnosis, coded diagnosis or narrative description of the reason for the test or service</a:t>
            </a:r>
          </a:p>
          <a:p>
            <a:pPr lvl="0"/>
            <a:r>
              <a:rPr lang="en-US" dirty="0"/>
              <a:t>Name of the ordering physician or allied health professional (AHP)</a:t>
            </a:r>
          </a:p>
          <a:p>
            <a:pPr lvl="0"/>
            <a:r>
              <a:rPr lang="en-US" dirty="0"/>
              <a:t>Signature of the physician or AHP ordering the test or service</a:t>
            </a:r>
          </a:p>
          <a:p>
            <a:endParaRPr lang="en-US" dirty="0"/>
          </a:p>
          <a:p>
            <a:r>
              <a:rPr lang="en-US" dirty="0"/>
              <a:t>Orders may be written on a prescription pad, documented on a pre-printed form, or electronically generated and transmitted by the physicians practices computer system. </a:t>
            </a:r>
          </a:p>
          <a:p>
            <a:r>
              <a:rPr lang="en-US" dirty="0"/>
              <a:t>These orders must include: </a:t>
            </a:r>
          </a:p>
          <a:p>
            <a:pPr marL="285750" indent="-285750">
              <a:buFontTx/>
              <a:buChar char="-"/>
            </a:pPr>
            <a:r>
              <a:rPr lang="en-US" dirty="0"/>
              <a:t>Physician address and telephone number </a:t>
            </a:r>
          </a:p>
          <a:p>
            <a:pPr marL="285750" indent="-285750">
              <a:buFontTx/>
              <a:buChar char="-"/>
            </a:pPr>
            <a:r>
              <a:rPr lang="en-US" dirty="0"/>
              <a:t>NPI Number </a:t>
            </a:r>
          </a:p>
          <a:p>
            <a:pPr marL="285750" indent="-285750">
              <a:buFontTx/>
              <a:buChar char="-"/>
            </a:pPr>
            <a:r>
              <a:rPr lang="en-US" dirty="0"/>
              <a:t>Patient date of birth </a:t>
            </a:r>
          </a:p>
          <a:p>
            <a:pPr marL="285750" indent="-285750">
              <a:buFontTx/>
              <a:buChar char="-"/>
            </a:pPr>
            <a:r>
              <a:rPr lang="en-US" dirty="0"/>
              <a:t>Patient Sex </a:t>
            </a:r>
          </a:p>
          <a:p>
            <a:pPr marL="285750" indent="-285750">
              <a:buFontTx/>
              <a:buChar char="-"/>
            </a:pPr>
            <a:r>
              <a:rPr lang="en-US" dirty="0"/>
              <a:t>Patient Social Security Number </a:t>
            </a:r>
          </a:p>
          <a:p>
            <a:pPr marL="285750" indent="-285750">
              <a:buFontTx/>
              <a:buChar char="-"/>
            </a:pPr>
            <a:r>
              <a:rPr lang="en-US" dirty="0"/>
              <a:t>Patient Demographic/health plan information </a:t>
            </a:r>
          </a:p>
        </p:txBody>
      </p:sp>
      <p:sp>
        <p:nvSpPr>
          <p:cNvPr id="4" name="Slide Number Placeholder 3"/>
          <p:cNvSpPr>
            <a:spLocks noGrp="1"/>
          </p:cNvSpPr>
          <p:nvPr>
            <p:ph type="sldNum" sz="quarter" idx="10"/>
          </p:nvPr>
        </p:nvSpPr>
        <p:spPr/>
        <p:txBody>
          <a:bodyPr/>
          <a:lstStyle/>
          <a:p>
            <a:fld id="{2DA85D04-4F4C-453C-B7B4-F25C129C490D}" type="slidenum">
              <a:rPr lang="en-US" smtClean="0"/>
              <a:pPr/>
              <a:t>21</a:t>
            </a:fld>
            <a:endParaRPr lang="en-US" dirty="0"/>
          </a:p>
        </p:txBody>
      </p:sp>
    </p:spTree>
    <p:extLst>
      <p:ext uri="{BB962C8B-B14F-4D97-AF65-F5344CB8AC3E}">
        <p14:creationId xmlns:p14="http://schemas.microsoft.com/office/powerpoint/2010/main" val="3063002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-Medicare will only pay for tests and services that it determines are “reasonable and necessary.” Medicare has established guidelines called Local Coverage Determinations (LCD) and National Coverage Determinations (NCD) that establish which diagnoses, signs, or symptoms are payable. If a test is ordered where an LCD or NCD exists, there must be documentation of medical necessity in order for Medicare to pay for the test or service. </a:t>
            </a:r>
          </a:p>
          <a:p>
            <a:r>
              <a:rPr lang="en-US" dirty="0"/>
              <a:t> </a:t>
            </a:r>
          </a:p>
          <a:p>
            <a:r>
              <a:rPr lang="en-US" dirty="0"/>
              <a:t>If a test or service is not medically necessary, according to the LCD/NCD, a signed Advanced Beneficiary Notice (ABN) must be obtained from the patient. An ABN is not used for inpatient services or for tests that are always excluded from Medicare payment such as acupuncture, experimental tests, and research testing. (Medicare provides other forms for these situations.) The purpose of the ABN is to give the patient advance notice that Medicare may not pay for the test or service ordered and the associated cost, which will be billed to the patient. The ABN must be issued to the patient before providing services related to the ABN. Generic, routine, and blanket ABNs are not acceptable except in cases such as frequency limitations where all patients are at risk.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22</a:t>
            </a:fld>
            <a:endParaRPr lang="en-US" dirty="0"/>
          </a:p>
        </p:txBody>
      </p:sp>
    </p:spTree>
    <p:extLst>
      <p:ext uri="{BB962C8B-B14F-4D97-AF65-F5344CB8AC3E}">
        <p14:creationId xmlns:p14="http://schemas.microsoft.com/office/powerpoint/2010/main" val="1015424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ABN is not used for inpatient services. The inpatient counterpart to the ABN is the HINN, and should be provided to beneficiaries prior to admission, at admission, or at any point during an inpatient stay if the hospital determines that the care the beneficiary is receiving, or is about to receive is not covered. </a:t>
            </a:r>
          </a:p>
          <a:p>
            <a:r>
              <a:rPr lang="en-US" dirty="0"/>
              <a:t>I’ll give you a good example that I truly dealt with. Mom/Grandma was in the hospital and her family was notified on Friday that the physician put in the orders for her to be discharged. When the family was contacted, they informed us that they were going away for the weekend, and no one would be available to pick up Mom until Tuesday. Clearly, that is an example of the remaining stay being “custodial” in nature, but boy did I just want to smack that family for prioritizing their beach vacation over getting Mom home.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23</a:t>
            </a:fld>
            <a:endParaRPr lang="en-US" dirty="0"/>
          </a:p>
        </p:txBody>
      </p:sp>
    </p:spTree>
    <p:extLst>
      <p:ext uri="{BB962C8B-B14F-4D97-AF65-F5344CB8AC3E}">
        <p14:creationId xmlns:p14="http://schemas.microsoft.com/office/powerpoint/2010/main" val="2845413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656565"/>
                </a:solidFill>
                <a:effectLst/>
                <a:latin typeface="Lato" panose="020F0502020204030203" pitchFamily="34" charset="0"/>
              </a:rPr>
              <a:t>Medicare has established guidelines called Local Coverage Determinations (LCD) and National Coverage Determinations (NCD) that are used to determine which diagnoses, signs, or symptoms are payable. Test and services can only be provided with a valid physician order.</a:t>
            </a:r>
            <a:br>
              <a:rPr lang="en-US" b="0" i="0" dirty="0">
                <a:solidFill>
                  <a:srgbClr val="656565"/>
                </a:solidFill>
                <a:effectLst/>
                <a:latin typeface="Lato" panose="020F0502020204030203" pitchFamily="34" charset="0"/>
              </a:rPr>
            </a:br>
            <a:br>
              <a:rPr lang="en-US" b="0" i="0" dirty="0">
                <a:solidFill>
                  <a:srgbClr val="656565"/>
                </a:solidFill>
                <a:effectLst/>
                <a:latin typeface="Lato" panose="020F0502020204030203" pitchFamily="34" charset="0"/>
              </a:rPr>
            </a:br>
            <a:r>
              <a:rPr lang="en-US" b="0" i="0" dirty="0">
                <a:solidFill>
                  <a:srgbClr val="656565"/>
                </a:solidFill>
                <a:effectLst/>
                <a:latin typeface="Lato" panose="020F0502020204030203" pitchFamily="34" charset="0"/>
              </a:rPr>
              <a:t>Another point to keep in mind is:</a:t>
            </a:r>
          </a:p>
          <a:p>
            <a:pPr algn="l">
              <a:buFont typeface="Arial" panose="020B0604020202020204" pitchFamily="34" charset="0"/>
              <a:buChar char="•"/>
            </a:pPr>
            <a:r>
              <a:rPr lang="en-US" b="0" i="0" dirty="0">
                <a:solidFill>
                  <a:srgbClr val="656565"/>
                </a:solidFill>
                <a:effectLst/>
                <a:latin typeface="Lato" panose="020F0502020204030203" pitchFamily="34" charset="0"/>
              </a:rPr>
              <a:t>Key patient information including the patient’s full legal name, date of birth, sex, and Social Security number are collected and used as patient identifiers.</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24</a:t>
            </a:fld>
            <a:endParaRPr lang="en-US" dirty="0"/>
          </a:p>
        </p:txBody>
      </p:sp>
    </p:spTree>
    <p:extLst>
      <p:ext uri="{BB962C8B-B14F-4D97-AF65-F5344CB8AC3E}">
        <p14:creationId xmlns:p14="http://schemas.microsoft.com/office/powerpoint/2010/main" val="4151198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p>
          <a:p>
            <a:r>
              <a:rPr lang="en-US" dirty="0"/>
              <a:t>Medicare and other health plans will only pay for tests and services that are determined to be “reasonable and necessary.” Medicare has established guidelines called Local Coverage Determinations (LCD) and National Coverage Determinations (NCD).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25</a:t>
            </a:fld>
            <a:endParaRPr lang="en-US" dirty="0"/>
          </a:p>
        </p:txBody>
      </p:sp>
    </p:spTree>
    <p:extLst>
      <p:ext uri="{BB962C8B-B14F-4D97-AF65-F5344CB8AC3E}">
        <p14:creationId xmlns:p14="http://schemas.microsoft.com/office/powerpoint/2010/main" val="3626205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discuss:</a:t>
            </a:r>
          </a:p>
          <a:p>
            <a:pPr marL="285750" indent="-285750">
              <a:buFontTx/>
              <a:buChar char="-"/>
            </a:pPr>
            <a:r>
              <a:rPr lang="en-US" dirty="0"/>
              <a:t>The pre-registration purpose and process </a:t>
            </a:r>
          </a:p>
          <a:p>
            <a:pPr marL="285750" indent="-285750">
              <a:buFontTx/>
              <a:buChar char="-"/>
            </a:pPr>
            <a:r>
              <a:rPr lang="en-US" dirty="0"/>
              <a:t>Information collected during pre-registration </a:t>
            </a:r>
          </a:p>
          <a:p>
            <a:pPr marL="285750" indent="-285750">
              <a:buFontTx/>
              <a:buChar char="-"/>
            </a:pPr>
            <a:r>
              <a:rPr lang="en-US" dirty="0"/>
              <a:t>Consequences that an organization may experience due to inaccurate or incorrect patient information. </a:t>
            </a:r>
          </a:p>
          <a:p>
            <a:pPr marL="285750" indent="-285750">
              <a:buFontTx/>
              <a:buChar char="-"/>
            </a:pPr>
            <a:r>
              <a:rPr lang="en-US" dirty="0"/>
              <a:t>An overview of the Medicare Secondary Payer screening process.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26</a:t>
            </a:fld>
            <a:endParaRPr lang="en-US" dirty="0"/>
          </a:p>
        </p:txBody>
      </p:sp>
    </p:spTree>
    <p:extLst>
      <p:ext uri="{BB962C8B-B14F-4D97-AF65-F5344CB8AC3E}">
        <p14:creationId xmlns:p14="http://schemas.microsoft.com/office/powerpoint/2010/main" val="141725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Pre-registration should be completed for all scheduled patients prior to their arrival for service. Obtaining the patients demographic and insurance information prior to service is one of the key steps to ensure accurate and timely billing. A best performance indicator is that 98% of all scheduled patients should be pre-registered. </a:t>
            </a:r>
          </a:p>
          <a:p>
            <a:r>
              <a:rPr lang="en-US" dirty="0"/>
              <a:t>A successful pre-registration program also identifies the potential need for financial assistance and provides staff with the opportunity to give patients preparation instructions. </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27</a:t>
            </a:fld>
            <a:endParaRPr lang="en-US" dirty="0"/>
          </a:p>
        </p:txBody>
      </p:sp>
    </p:spTree>
    <p:extLst>
      <p:ext uri="{BB962C8B-B14F-4D97-AF65-F5344CB8AC3E}">
        <p14:creationId xmlns:p14="http://schemas.microsoft.com/office/powerpoint/2010/main" val="3150524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pre-registration ensures that patient access staff will have complete and valid information needed to finalize any remaining pre-access activities, including: Medicare Secondary Payer screening, medical necessity screening, insurance verification, pre-certification/authorization, managed care requirement resolution, and financial education/resolution.  I believe the most important benefits is that patients have taken care of their financial issues and concerns, and can focus on their tests or treatments only during their visit.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28</a:t>
            </a:fld>
            <a:endParaRPr lang="en-US" dirty="0"/>
          </a:p>
        </p:txBody>
      </p:sp>
    </p:spTree>
    <p:extLst>
      <p:ext uri="{BB962C8B-B14F-4D97-AF65-F5344CB8AC3E}">
        <p14:creationId xmlns:p14="http://schemas.microsoft.com/office/powerpoint/2010/main" val="1124847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Lato" panose="020F0502020204030203" pitchFamily="34" charset="0"/>
              </a:rPr>
              <a:t>The purpose of the initial pre-registration step is to identify if the patient has been a previous patient and has an existing Master Patient Index (MPI) number. Each patient with a historical record in the facility’s registration system is assigned a unique MPI number and all patient information is documented using this number. A search for the patient’s MPI is initiated using the patient’s full legal name and date of birth or the patient’s Social Security number, if available.</a:t>
            </a:r>
          </a:p>
          <a:p>
            <a:pPr algn="l"/>
            <a:r>
              <a:rPr lang="en-US" b="0" i="0" dirty="0">
                <a:solidFill>
                  <a:srgbClr val="333333"/>
                </a:solidFill>
                <a:effectLst/>
                <a:latin typeface="Lato" panose="020F0502020204030203" pitchFamily="34" charset="0"/>
              </a:rPr>
              <a:t>Many patients have similar names and the only way to make sure the correct patient record is accessed is to validate using multiple identifiers. If the patient’s record cannot be found with the information provided, always ask the patient if he/she has had previous services at the facility or if his/her record could be listed under a different spelling (e.g., maiden name, nickname).</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29</a:t>
            </a:fld>
            <a:endParaRPr lang="en-US" dirty="0"/>
          </a:p>
        </p:txBody>
      </p:sp>
    </p:spTree>
    <p:extLst>
      <p:ext uri="{BB962C8B-B14F-4D97-AF65-F5344CB8AC3E}">
        <p14:creationId xmlns:p14="http://schemas.microsoft.com/office/powerpoint/2010/main" val="3435905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ato" panose="020F0502020204030203" pitchFamily="34" charset="0"/>
              </a:rPr>
              <a:t>The first critical step for all patients arriving for service, scheduled or unscheduled, is verifying the patient’s identification.</a:t>
            </a:r>
            <a:endParaRPr lang="en-US" dirty="0"/>
          </a:p>
          <a:p>
            <a:endParaRPr lang="en-US" dirty="0"/>
          </a:p>
          <a:p>
            <a:r>
              <a:rPr lang="en-US" dirty="0"/>
              <a:t>Express check in should be established for scheduled and pre-registered patient either in a designated area or within the service department. Because pre-service processing has been completed, the only remaining registration steps include confirming positive patient identification, activating the record, placing a patient armband for correct identification during the provision of service, obtaining signatures and finalizing any financial resolution obligations.</a:t>
            </a:r>
          </a:p>
          <a:p>
            <a:endParaRPr lang="en-US" dirty="0"/>
          </a:p>
          <a:p>
            <a:r>
              <a:rPr lang="en-US" dirty="0"/>
              <a:t>For patients with no MPI number, a new medical record will be generated. Required information include: </a:t>
            </a:r>
          </a:p>
          <a:p>
            <a:r>
              <a:rPr lang="en-US" dirty="0"/>
              <a:t>Patients full legal name  ( not Bubba , at least I hope not ) </a:t>
            </a:r>
          </a:p>
          <a:p>
            <a:r>
              <a:rPr lang="en-US" dirty="0"/>
              <a:t>Minimum requirement, sex, also known as gender </a:t>
            </a:r>
          </a:p>
          <a:p>
            <a:r>
              <a:rPr lang="en-US" dirty="0"/>
              <a:t>Date of birth </a:t>
            </a:r>
          </a:p>
          <a:p>
            <a:r>
              <a:rPr lang="en-US" dirty="0"/>
              <a:t>Additional information includes” </a:t>
            </a:r>
          </a:p>
          <a:p>
            <a:r>
              <a:rPr lang="en-US" dirty="0"/>
              <a:t>Race, Ethnicity, Social Security Number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30</a:t>
            </a:fld>
            <a:endParaRPr lang="en-US" dirty="0"/>
          </a:p>
        </p:txBody>
      </p:sp>
    </p:spTree>
    <p:extLst>
      <p:ext uri="{BB962C8B-B14F-4D97-AF65-F5344CB8AC3E}">
        <p14:creationId xmlns:p14="http://schemas.microsoft.com/office/powerpoint/2010/main" val="50008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address:</a:t>
            </a:r>
          </a:p>
          <a:p>
            <a:pPr marL="285750" indent="-285750">
              <a:buFontTx/>
              <a:buChar char="-"/>
            </a:pPr>
            <a:r>
              <a:rPr lang="en-US" dirty="0"/>
              <a:t>Different types of scheduled and unscheduled patients within an acute healthcare facility. </a:t>
            </a:r>
          </a:p>
          <a:p>
            <a:pPr marL="285750" indent="-285750">
              <a:buFontTx/>
              <a:buChar char="-"/>
            </a:pPr>
            <a:r>
              <a:rPr lang="en-US" dirty="0"/>
              <a:t>Non Acute Patient types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a:t>
            </a:fld>
            <a:endParaRPr lang="en-US" dirty="0"/>
          </a:p>
        </p:txBody>
      </p:sp>
    </p:spTree>
    <p:extLst>
      <p:ext uri="{BB962C8B-B14F-4D97-AF65-F5344CB8AC3E}">
        <p14:creationId xmlns:p14="http://schemas.microsoft.com/office/powerpoint/2010/main" val="2505208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ato" panose="020F0502020204030203" pitchFamily="34" charset="0"/>
              </a:rPr>
              <a:t>Serious consequences may occur if patients are identified incorrectly via the generation of a duplicate medical record or by the selection of the wrong patient record.</a:t>
            </a:r>
            <a:endParaRPr lang="en-US" dirty="0"/>
          </a:p>
          <a:p>
            <a:endParaRPr lang="en-US" dirty="0"/>
          </a:p>
          <a:p>
            <a:r>
              <a:rPr lang="en-US" dirty="0"/>
              <a:t>Treating a patient with the wrong medical history, a patient can have serious adverse reactions to treatment since their allergies and medical conditions are not correctly identified. </a:t>
            </a:r>
          </a:p>
          <a:p>
            <a:endParaRPr lang="en-US" dirty="0"/>
          </a:p>
          <a:p>
            <a:r>
              <a:rPr lang="en-US" dirty="0"/>
              <a:t>If insurance information is wrong, then a patient claim is sent to the wrong health plan. Explanation of benefit statements are sent to the wrong patient, thus resulting in a serious breach of confidentiality and is considered erroneous billing. </a:t>
            </a:r>
          </a:p>
          <a:p>
            <a:endParaRPr lang="en-US" dirty="0"/>
          </a:p>
          <a:p>
            <a:r>
              <a:rPr lang="en-US" dirty="0"/>
              <a:t>And incorrect medical services are added to the wrong patients medical record, potentially perpetuating adverse medical outcomes.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31</a:t>
            </a:fld>
            <a:endParaRPr lang="en-US" dirty="0"/>
          </a:p>
        </p:txBody>
      </p:sp>
    </p:spTree>
    <p:extLst>
      <p:ext uri="{BB962C8B-B14F-4D97-AF65-F5344CB8AC3E}">
        <p14:creationId xmlns:p14="http://schemas.microsoft.com/office/powerpoint/2010/main" val="1923863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-Once the registration process is completed, insurance verification is conducted to ensure the accuracy of the insurance information. Coverage issues are identified and communicated to the patient. This sets the stage for completion of financial education and account resolution based on deductibles, co-insurance, or other coverage limitations.</a:t>
            </a:r>
          </a:p>
          <a:p>
            <a:endParaRPr lang="en-US" dirty="0"/>
          </a:p>
          <a:p>
            <a:r>
              <a:rPr lang="en-US" dirty="0"/>
              <a:t>- Insurance verification can be completed through electronic inquiry or telephone contact. Most major health insurance payers, including Medicare and Medicaid, offer electronic verification via the ANSI 270/271 Transaction set.  Electronic inquiry provides the fastest and most cost-effective and efficient way to complete insurance verification and should be used whenever available. Electronic verification may be automated through the registration system or initiated manually via the payer’s website.</a:t>
            </a:r>
          </a:p>
          <a:p>
            <a:r>
              <a:rPr lang="en-US" dirty="0"/>
              <a:t> </a:t>
            </a:r>
          </a:p>
          <a:p>
            <a:r>
              <a:rPr lang="en-US" dirty="0"/>
              <a:t>Sequencing plans involved in a coordination of benefits (COB) situation so the primary, secondary and tertiary plans are correctly recorded and billed. </a:t>
            </a:r>
          </a:p>
          <a:p>
            <a:endParaRPr lang="en-US" dirty="0"/>
          </a:p>
          <a:p>
            <a:r>
              <a:rPr lang="en-US" dirty="0"/>
              <a:t>Recording patient out of pocket liabilities such as deductibles, copayments, co-insurance and coverage limitations allows for a more accurate estimate of the amount the patient may owe. </a:t>
            </a:r>
          </a:p>
          <a:p>
            <a:endParaRPr lang="en-US" dirty="0"/>
          </a:p>
          <a:p>
            <a:r>
              <a:rPr lang="en-US" dirty="0"/>
              <a:t>Identifying pre-authorization and pre-certification requirements based on the patients plan, prefix, service, and location are key to ensure you avoid back end denials that have limited capability to overturn. </a:t>
            </a:r>
          </a:p>
        </p:txBody>
      </p:sp>
      <p:sp>
        <p:nvSpPr>
          <p:cNvPr id="4" name="Slide Number Placeholder 3"/>
          <p:cNvSpPr>
            <a:spLocks noGrp="1"/>
          </p:cNvSpPr>
          <p:nvPr>
            <p:ph type="sldNum" sz="quarter" idx="10"/>
          </p:nvPr>
        </p:nvSpPr>
        <p:spPr/>
        <p:txBody>
          <a:bodyPr/>
          <a:lstStyle/>
          <a:p>
            <a:fld id="{2DA85D04-4F4C-453C-B7B4-F25C129C490D}" type="slidenum">
              <a:rPr lang="en-US" smtClean="0"/>
              <a:pPr/>
              <a:t>32</a:t>
            </a:fld>
            <a:endParaRPr lang="en-US" dirty="0"/>
          </a:p>
        </p:txBody>
      </p:sp>
    </p:spTree>
    <p:extLst>
      <p:ext uri="{BB962C8B-B14F-4D97-AF65-F5344CB8AC3E}">
        <p14:creationId xmlns:p14="http://schemas.microsoft.com/office/powerpoint/2010/main" val="3490727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r>
              <a:rPr lang="en-US" b="0" i="0" dirty="0">
                <a:solidFill>
                  <a:srgbClr val="333333"/>
                </a:solidFill>
                <a:effectLst/>
                <a:latin typeface="Lato" panose="020F0502020204030203" pitchFamily="34" charset="0"/>
              </a:rPr>
              <a:t>For Medicare patients, an important component of the pre-registration process is the effective completion of the Medicare Secondary Payer (MSP) screening process. The basic MSP rules are discussed in course 1.6 — Medicare &amp; Compliance Regulations.</a:t>
            </a:r>
          </a:p>
          <a:p>
            <a:pPr algn="l"/>
            <a:r>
              <a:rPr lang="en-US" b="0" i="0" dirty="0">
                <a:solidFill>
                  <a:srgbClr val="333333"/>
                </a:solidFill>
                <a:effectLst/>
                <a:latin typeface="Lato" panose="020F0502020204030203" pitchFamily="34" charset="0"/>
              </a:rPr>
              <a:t>For Patient Access staff, understanding both the MSP rules and how to ask the MSP questions are essential. Many facilities have developed computerized MSP forms that guide staff through the required questions.</a:t>
            </a:r>
          </a:p>
          <a:p>
            <a:endParaRPr lang="en-US" dirty="0"/>
          </a:p>
          <a:p>
            <a:endParaRPr lang="en-US" dirty="0"/>
          </a:p>
          <a:p>
            <a:r>
              <a:rPr lang="en-US" dirty="0"/>
              <a:t>This is another topic that is repeated in a few sections, so understanding MSP rules would be important.  Anyone who has worked in patient access will tell you that patients don’t really understand this. My dad was always giving his Medicare card, and failed to inform them that my mother had an employer GHP that was primary. </a:t>
            </a:r>
          </a:p>
          <a:p>
            <a:pPr marL="285750" indent="-285750">
              <a:buFontTx/>
              <a:buChar char="-"/>
            </a:pPr>
            <a:r>
              <a:rPr lang="en-US" dirty="0"/>
              <a:t>If a patient or spouse is working, over the age of 65, and has chosen to take the GHP ( they don’t have to and they cannot be offered as supplemental ), and the employer has more than 20 employees, then the EGHP is primary over Medicare. </a:t>
            </a:r>
          </a:p>
          <a:p>
            <a:pPr marL="285750" indent="-285750">
              <a:buFontTx/>
              <a:buChar char="-"/>
            </a:pPr>
            <a:r>
              <a:rPr lang="en-US" dirty="0"/>
              <a:t>If a patient is under the age of 65, has Medicare through disability, and has an EGHP where the employer has more than 100 employees, then the EGHP is primary over Medicare. </a:t>
            </a:r>
          </a:p>
          <a:p>
            <a:pPr marL="285750" indent="-285750">
              <a:buFontTx/>
              <a:buChar char="-"/>
            </a:pPr>
            <a:r>
              <a:rPr lang="en-US" dirty="0"/>
              <a:t>If a patient has Medicare through ESRD and has a EGHP, then the EGHP is primary during the 30 month coordination period. Once they have met the 30 month coordination period, Medicare then becomes the primary payer. </a:t>
            </a:r>
          </a:p>
          <a:p>
            <a:pPr marL="285750" indent="-285750">
              <a:buFontTx/>
              <a:buChar char="-"/>
            </a:pPr>
            <a:r>
              <a:rPr lang="en-US" dirty="0"/>
              <a:t>If a patient has liability coverage due to either an auto accident or a workers compensation premise accident, then the liability coverage must be billed first. If the patient has an accident in their own home, then liability would not apply ,and Medicare remains the primary.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33</a:t>
            </a:fld>
            <a:endParaRPr lang="en-US" dirty="0"/>
          </a:p>
        </p:txBody>
      </p:sp>
    </p:spTree>
    <p:extLst>
      <p:ext uri="{BB962C8B-B14F-4D97-AF65-F5344CB8AC3E}">
        <p14:creationId xmlns:p14="http://schemas.microsoft.com/office/powerpoint/2010/main" val="2204727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denials can occur for: </a:t>
            </a:r>
          </a:p>
          <a:p>
            <a:pPr marL="285750" indent="-285750">
              <a:buFontTx/>
              <a:buChar char="-"/>
            </a:pPr>
            <a:r>
              <a:rPr lang="en-US" dirty="0"/>
              <a:t>Missing/invalid subscriber information </a:t>
            </a:r>
          </a:p>
          <a:p>
            <a:pPr marL="285750" indent="-285750">
              <a:buFontTx/>
              <a:buChar char="-"/>
            </a:pPr>
            <a:r>
              <a:rPr lang="en-US" dirty="0"/>
              <a:t>Ineligible on date of service </a:t>
            </a:r>
          </a:p>
          <a:p>
            <a:pPr marL="285750" indent="-285750">
              <a:buFontTx/>
              <a:buChar char="-"/>
            </a:pPr>
            <a:r>
              <a:rPr lang="en-US" dirty="0"/>
              <a:t>Authorization requirements </a:t>
            </a:r>
          </a:p>
          <a:p>
            <a:pPr marL="285750" indent="-285750">
              <a:buFontTx/>
              <a:buChar char="-"/>
            </a:pPr>
            <a:r>
              <a:rPr lang="en-US" dirty="0"/>
              <a:t>Out of network Status </a:t>
            </a:r>
          </a:p>
          <a:p>
            <a:pPr marL="285750" indent="-285750">
              <a:buFontTx/>
              <a:buChar char="-"/>
            </a:pPr>
            <a:r>
              <a:rPr lang="en-US" dirty="0"/>
              <a:t>Medical Necessity failure </a:t>
            </a:r>
          </a:p>
          <a:p>
            <a:pPr marL="285750" indent="-285750">
              <a:buFontTx/>
              <a:buChar char="-"/>
            </a:pPr>
            <a:r>
              <a:rPr lang="en-US" dirty="0"/>
              <a:t>Coverage limitations </a:t>
            </a:r>
          </a:p>
          <a:p>
            <a:pPr marL="285750" indent="-285750">
              <a:buFontTx/>
              <a:buChar char="-"/>
            </a:pP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34</a:t>
            </a:fld>
            <a:endParaRPr lang="en-US" dirty="0"/>
          </a:p>
        </p:txBody>
      </p:sp>
    </p:spTree>
    <p:extLst>
      <p:ext uri="{BB962C8B-B14F-4D97-AF65-F5344CB8AC3E}">
        <p14:creationId xmlns:p14="http://schemas.microsoft.com/office/powerpoint/2010/main" val="2228676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cost to rebill a claim, if you can, is $50 per claim, </a:t>
            </a:r>
            <a:r>
              <a:rPr lang="en-US" b="0" i="0" dirty="0">
                <a:solidFill>
                  <a:srgbClr val="333333"/>
                </a:solidFill>
                <a:effectLst/>
                <a:latin typeface="Lato" panose="020F0502020204030203" pitchFamily="34" charset="0"/>
              </a:rPr>
              <a:t>When the claim is reworked (analyzing the denial, requesting additional information, reviewing notes and documentation, appealing the denial, preparing and resending the claim), the amount earned is dramatically reduced</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35</a:t>
            </a:fld>
            <a:endParaRPr lang="en-US" dirty="0"/>
          </a:p>
        </p:txBody>
      </p:sp>
    </p:spTree>
    <p:extLst>
      <p:ext uri="{BB962C8B-B14F-4D97-AF65-F5344CB8AC3E}">
        <p14:creationId xmlns:p14="http://schemas.microsoft.com/office/powerpoint/2010/main" val="1187286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t>
            </a:r>
          </a:p>
          <a:p>
            <a:r>
              <a:rPr lang="en-US" dirty="0"/>
              <a:t>During the process, coverage issues are identified and communicated to the patient. Insurance verification sets the stage for completion of financial education and account resolution based on deductibles, co-insurance, or other coverage limitations.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37</a:t>
            </a:fld>
            <a:endParaRPr lang="en-US" dirty="0"/>
          </a:p>
        </p:txBody>
      </p:sp>
    </p:spTree>
    <p:extLst>
      <p:ext uri="{BB962C8B-B14F-4D97-AF65-F5344CB8AC3E}">
        <p14:creationId xmlns:p14="http://schemas.microsoft.com/office/powerpoint/2010/main" val="340698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accidents in the home are not covered under liability and Medicare would be the primary payer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38</a:t>
            </a:fld>
            <a:endParaRPr lang="en-US" dirty="0"/>
          </a:p>
        </p:txBody>
      </p:sp>
    </p:spTree>
    <p:extLst>
      <p:ext uri="{BB962C8B-B14F-4D97-AF65-F5344CB8AC3E}">
        <p14:creationId xmlns:p14="http://schemas.microsoft.com/office/powerpoint/2010/main" val="2770707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we’ll discuss: </a:t>
            </a:r>
          </a:p>
          <a:p>
            <a:pPr marL="285750" indent="-285750">
              <a:buFontTx/>
              <a:buChar char="-"/>
            </a:pPr>
            <a:r>
              <a:rPr lang="en-US" dirty="0"/>
              <a:t>The basic billing rules for the major health plans. </a:t>
            </a:r>
          </a:p>
          <a:p>
            <a:pPr marL="285750" indent="-285750">
              <a:buFontTx/>
              <a:buChar char="-"/>
            </a:pPr>
            <a:r>
              <a:rPr lang="en-US" dirty="0"/>
              <a:t>An overview of basis billing features and benefits </a:t>
            </a:r>
          </a:p>
          <a:p>
            <a:pPr marL="285750" indent="-285750">
              <a:buFontTx/>
              <a:buChar char="-"/>
            </a:pPr>
            <a:r>
              <a:rPr lang="en-US" dirty="0"/>
              <a:t>Minor claim payers and plans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40</a:t>
            </a:fld>
            <a:endParaRPr lang="en-US" dirty="0"/>
          </a:p>
        </p:txBody>
      </p:sp>
    </p:spTree>
    <p:extLst>
      <p:ext uri="{BB962C8B-B14F-4D97-AF65-F5344CB8AC3E}">
        <p14:creationId xmlns:p14="http://schemas.microsoft.com/office/powerpoint/2010/main" val="3017171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i="0" dirty="0">
                <a:solidFill>
                  <a:srgbClr val="333333"/>
                </a:solidFill>
                <a:effectLst/>
                <a:latin typeface="Lato" panose="020F0502020204030203" pitchFamily="34" charset="0"/>
              </a:rPr>
              <a:t>Many people under age 65 receive health insurance through an employer. Others buy their own insurance through the individual insurance market or the Insurance Marketplace (also known as insurance exchange) created by the Affordable Care Act. In addition, there are Federal and State health insurance programs available to qualifying individuals.</a:t>
            </a:r>
          </a:p>
          <a:p>
            <a:endParaRPr lang="en-US" b="0" i="0" dirty="0">
              <a:solidFill>
                <a:srgbClr val="333333"/>
              </a:solidFill>
              <a:effectLst/>
              <a:latin typeface="Lato" panose="020F0502020204030203" pitchFamily="34" charset="0"/>
            </a:endParaRP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Medicare is a government-sponsored program which is financed through taxes and general revenue funds.</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Medicaid is a federally aided, state operated program to provide health and long-term care coverage for low-income individuals or families.</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TRICARE (formerly CHAMPUS) is the healthcare program of the United States Department of Defense Military Health System.</a:t>
            </a:r>
          </a:p>
          <a:p>
            <a:endParaRPr lang="en-US" b="0" i="0" dirty="0">
              <a:solidFill>
                <a:srgbClr val="333333"/>
              </a:solidFill>
              <a:effectLst/>
              <a:latin typeface="Lato" panose="020F0502020204030203" pitchFamily="34" charset="0"/>
            </a:endParaRPr>
          </a:p>
          <a:p>
            <a:pPr marL="0" marR="0" lvl="0" indent="0" algn="l" defTabSz="496382"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var(--alt-font)"/>
              </a:rPr>
              <a:t>Indian Health Service (IHS)</a:t>
            </a:r>
            <a:r>
              <a:rPr lang="en-US" b="0" i="0" dirty="0">
                <a:solidFill>
                  <a:srgbClr val="333333"/>
                </a:solidFill>
                <a:effectLst/>
                <a:latin typeface="inherit"/>
              </a:rPr>
              <a:t>An agency within the Department of Health and Human Services which is responsible for providing federal health services to Native Americans.</a:t>
            </a:r>
          </a:p>
          <a:p>
            <a:pPr marL="0" marR="0" lvl="0" indent="0" algn="l" defTabSz="496382"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Lato" panose="020F0502020204030203" pitchFamily="34" charset="0"/>
              </a:rPr>
              <a:t>The Blue Cross and Blue Shield brands are the nation’s oldest and largest family of health benefits companies and the most recognized brands in the health insurance industry.</a:t>
            </a:r>
          </a:p>
          <a:p>
            <a:pPr marL="0" marR="0" lvl="0" indent="0" algn="l" defTabSz="496382"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Lato" panose="020F0502020204030203" pitchFamily="34" charset="0"/>
              </a:rPr>
              <a:t>Commercial indemnity plans cover almost all services without authorization requirements</a:t>
            </a:r>
          </a:p>
          <a:p>
            <a:pPr marL="0" marR="0" lvl="0" indent="0" algn="l" defTabSz="496382"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Lato" panose="020F0502020204030203" pitchFamily="34" charset="0"/>
              </a:rPr>
              <a:t>A self-funded plan where the costs of medical care are borne by the employer on a pay-as-you-go basis.</a:t>
            </a:r>
          </a:p>
          <a:p>
            <a:pPr marL="0" marR="0" lvl="0" indent="0" algn="l" defTabSz="496382"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Lato" panose="020F0502020204030203" pitchFamily="34" charset="0"/>
              </a:rPr>
              <a:t>Comprehensive healthcare plans that attempt to reduce costs through contractual agreements with providers and through care management initiatives</a:t>
            </a:r>
          </a:p>
          <a:p>
            <a:pPr marL="0" marR="0" lvl="0" indent="0" algn="l" defTabSz="496382"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Lato" panose="020F0502020204030203" pitchFamily="34" charset="0"/>
            </a:endParaRPr>
          </a:p>
          <a:p>
            <a:pPr marL="0" marR="0" lvl="0" indent="0" algn="l" defTabSz="496382"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Lato" panose="020F0502020204030203" pitchFamily="34" charset="0"/>
            </a:endParaRPr>
          </a:p>
          <a:p>
            <a:pPr marL="0" marR="0" lvl="0" indent="0" algn="l" defTabSz="496382"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inherit"/>
            </a:endParaRPr>
          </a:p>
          <a:p>
            <a:pPr marL="0" marR="0" lvl="0" indent="0" algn="l" defTabSz="496382"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inherit"/>
            </a:endParaRPr>
          </a:p>
          <a:p>
            <a:endParaRPr lang="en-US" b="0" i="0" dirty="0">
              <a:solidFill>
                <a:srgbClr val="333333"/>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41</a:t>
            </a:fld>
            <a:endParaRPr lang="en-US" dirty="0"/>
          </a:p>
        </p:txBody>
      </p:sp>
    </p:spTree>
    <p:extLst>
      <p:ext uri="{BB962C8B-B14F-4D97-AF65-F5344CB8AC3E}">
        <p14:creationId xmlns:p14="http://schemas.microsoft.com/office/powerpoint/2010/main" val="3860141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ato" panose="020F0502020204030203" pitchFamily="34" charset="0"/>
              </a:rPr>
              <a:t>The Medicare insurance program has features unique from other health plans. It is government sponsored and financed through taxes and general revenue funds</a:t>
            </a:r>
          </a:p>
          <a:p>
            <a:r>
              <a:rPr lang="en-US" b="0" i="0" dirty="0">
                <a:solidFill>
                  <a:srgbClr val="333333"/>
                </a:solidFill>
                <a:effectLst/>
                <a:latin typeface="Lato" panose="020F0502020204030203" pitchFamily="34" charset="0"/>
              </a:rPr>
              <a:t>Medicare Part A benefits provide coverage for inpatient hospital services, skilled nursing care, and home health care.</a:t>
            </a:r>
          </a:p>
          <a:p>
            <a:r>
              <a:rPr lang="en-US" b="0" i="0" dirty="0">
                <a:solidFill>
                  <a:srgbClr val="333333"/>
                </a:solidFill>
                <a:effectLst/>
                <a:latin typeface="Lato" panose="020F0502020204030203" pitchFamily="34" charset="0"/>
              </a:rPr>
              <a:t>Medicare Part B benefits are available for outpatient and professional service coverage, but the beneficiary must pay a monthly premium for the additional coverage.</a:t>
            </a:r>
          </a:p>
          <a:p>
            <a:r>
              <a:rPr lang="en-US" b="0" i="0" dirty="0">
                <a:solidFill>
                  <a:srgbClr val="333333"/>
                </a:solidFill>
                <a:effectLst/>
                <a:latin typeface="Lato" panose="020F0502020204030203" pitchFamily="34" charset="0"/>
              </a:rPr>
              <a:t>Medicare Part C, known as Medicare Advantage, is a type of managed care plan that includes both Medicare Part A and Part B benefits and may also include Part D benefits</a:t>
            </a:r>
          </a:p>
          <a:p>
            <a:r>
              <a:rPr lang="en-US" b="0" i="0" dirty="0">
                <a:solidFill>
                  <a:srgbClr val="333333"/>
                </a:solidFill>
                <a:effectLst/>
                <a:latin typeface="Lato" panose="020F0502020204030203" pitchFamily="34" charset="0"/>
              </a:rPr>
              <a:t>Medicare Part D is known as the prescription drug coverage program. It consists of private insurance plans that are reimbursed by the Centers for Medicare and Medicaid Services (CMS) for benefits provided to Medicare beneficiaries. Beneficiaries may enroll in a prescription drug plan or a Medicare Advantage plan (Part C plan), which may also include a prescription drug benefit.</a:t>
            </a:r>
          </a:p>
          <a:p>
            <a:endParaRPr lang="en-US" b="0" i="0" dirty="0">
              <a:solidFill>
                <a:srgbClr val="333333"/>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42</a:t>
            </a:fld>
            <a:endParaRPr lang="en-US" dirty="0"/>
          </a:p>
        </p:txBody>
      </p:sp>
    </p:spTree>
    <p:extLst>
      <p:ext uri="{BB962C8B-B14F-4D97-AF65-F5344CB8AC3E}">
        <p14:creationId xmlns:p14="http://schemas.microsoft.com/office/powerpoint/2010/main" val="322008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patients first contact with an acute healthcare facility is either as a scheduled or unscheduled patient, depending on whether immediate care is needed or if the services can be scheduled for a future date or time. </a:t>
            </a:r>
          </a:p>
          <a:p>
            <a:r>
              <a:rPr lang="en-US" dirty="0"/>
              <a:t>Many patients receive healthcare services that are not scheduled ahead of time, including urgent, direct admits, walk ins for routine labs and xrays, and newborns. </a:t>
            </a:r>
          </a:p>
          <a:p>
            <a:r>
              <a:rPr lang="en-US" dirty="0"/>
              <a:t>There are several health services available to patients which are not normally provided in an acute hospital setting. These include skilled nursing, hospice care, home health services, clinic services, and durable medical equipment. </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a:t>
            </a:fld>
            <a:endParaRPr lang="en-US" dirty="0"/>
          </a:p>
        </p:txBody>
      </p:sp>
    </p:spTree>
    <p:extLst>
      <p:ext uri="{BB962C8B-B14F-4D97-AF65-F5344CB8AC3E}">
        <p14:creationId xmlns:p14="http://schemas.microsoft.com/office/powerpoint/2010/main" val="681125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Medicare Part A benefits consist of “benefit periods.” The beneficiary remains in the same “benefit period” until he/she is “hospitalization-free” and/or “skilled nursing care-free” for 60 consecutive days.</a:t>
            </a:r>
          </a:p>
          <a:p>
            <a:pPr algn="l"/>
            <a:r>
              <a:rPr lang="en-US" b="0" i="0" dirty="0">
                <a:solidFill>
                  <a:srgbClr val="656565"/>
                </a:solidFill>
                <a:effectLst/>
                <a:latin typeface="Lato" panose="020F0502020204030203" pitchFamily="34" charset="0"/>
              </a:rPr>
              <a:t>A deductible is due each time a beneficiary is re-admitted after remaining hospitalization-free and/or skilled nursing care-free for 60 consecutive days. Medicare uses the concept of a “full coverage period” for payment. It will pay “full” benefits for up to 60 days in a benefit period. The full days (60) “renew” with each new benefit period.</a:t>
            </a:r>
          </a:p>
          <a:p>
            <a:pPr algn="l"/>
            <a:r>
              <a:rPr lang="en-US" b="0" i="0" dirty="0">
                <a:solidFill>
                  <a:srgbClr val="656565"/>
                </a:solidFill>
                <a:effectLst/>
                <a:latin typeface="Lato" panose="020F0502020204030203" pitchFamily="34" charset="0"/>
              </a:rPr>
              <a:t>After the 60 full days are used, the beneficiary has 30 co-insurance days. When a beneficiary uses co-insurance days, a daily “out-of-pocket” expense equal to 25% of the current deductible amount is due from the patient. After the 60 full and 30 co-insurance days are used, the beneficiary may opt to use 60 lifetime reserve (LTR) days.</a:t>
            </a:r>
          </a:p>
          <a:p>
            <a:pPr algn="l"/>
            <a:r>
              <a:rPr lang="en-US" b="0" i="0" dirty="0">
                <a:solidFill>
                  <a:srgbClr val="656565"/>
                </a:solidFill>
                <a:effectLst/>
                <a:latin typeface="Lato" panose="020F0502020204030203" pitchFamily="34" charset="0"/>
              </a:rPr>
              <a:t>The daily out-of-pocket for each LTR day used is 50% of the current deductible amount. LTR days are used “once in a lifetime” and never renew.</a:t>
            </a:r>
          </a:p>
          <a:p>
            <a:pPr algn="l"/>
            <a:r>
              <a:rPr lang="en-US" b="0" i="0" dirty="0">
                <a:solidFill>
                  <a:srgbClr val="656565"/>
                </a:solidFill>
                <a:effectLst/>
                <a:latin typeface="Lato" panose="020F0502020204030203" pitchFamily="34" charset="0"/>
              </a:rPr>
              <a:t>After 60 full coverage days, 30 co-insurance days, and 60 LTR days are used, the beneficiary qualifies for no further Part A benefits. If the patient has Part B coverage, Part B can be billed for services covered in the outpatient environment.</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43</a:t>
            </a:fld>
            <a:endParaRPr lang="en-US" dirty="0"/>
          </a:p>
        </p:txBody>
      </p:sp>
    </p:spTree>
    <p:extLst>
      <p:ext uri="{BB962C8B-B14F-4D97-AF65-F5344CB8AC3E}">
        <p14:creationId xmlns:p14="http://schemas.microsoft.com/office/powerpoint/2010/main" val="1453719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56565"/>
                </a:solidFill>
                <a:effectLst/>
                <a:latin typeface="Lato" panose="020F0502020204030203" pitchFamily="34" charset="0"/>
              </a:rPr>
              <a:t>Medicare Part B is financed through beneficiary premiums and general revenues. It provides coverage for physician services, outpatient services, and other health professions.</a:t>
            </a:r>
            <a:br>
              <a:rPr lang="en-US" dirty="0"/>
            </a:br>
            <a:br>
              <a:rPr lang="en-US" dirty="0"/>
            </a:br>
            <a:r>
              <a:rPr lang="en-US" b="0" i="0" dirty="0">
                <a:solidFill>
                  <a:srgbClr val="656565"/>
                </a:solidFill>
                <a:effectLst/>
                <a:latin typeface="Lato" panose="020F0502020204030203" pitchFamily="34" charset="0"/>
              </a:rPr>
              <a:t>Medicare Part B has an annual deductible, and the beneficiary is responsible for a co-insurance payment for all Part B-covered services (excluding diagnostic laboratory services).</a:t>
            </a:r>
            <a:br>
              <a:rPr lang="en-US" dirty="0"/>
            </a:br>
            <a:br>
              <a:rPr lang="en-US" dirty="0"/>
            </a:br>
            <a:r>
              <a:rPr lang="en-US" b="0" i="0" dirty="0">
                <a:solidFill>
                  <a:srgbClr val="656565"/>
                </a:solidFill>
                <a:effectLst/>
                <a:latin typeface="Lato" panose="020F0502020204030203" pitchFamily="34" charset="0"/>
              </a:rPr>
              <a:t>Co-insurance amounts for services paid under the Outpatient Prospective Payment System (OPPS) are determined by Federal regulation and change as the OPPS payment system is updated each year by CMS.</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44</a:t>
            </a:fld>
            <a:endParaRPr lang="en-US" dirty="0"/>
          </a:p>
        </p:txBody>
      </p:sp>
    </p:spTree>
    <p:extLst>
      <p:ext uri="{BB962C8B-B14F-4D97-AF65-F5344CB8AC3E}">
        <p14:creationId xmlns:p14="http://schemas.microsoft.com/office/powerpoint/2010/main" val="2543991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56565"/>
                </a:solidFill>
                <a:effectLst/>
                <a:latin typeface="Lato" panose="020F0502020204030203" pitchFamily="34" charset="0"/>
              </a:rPr>
              <a:t>Hospital inpatient and outpatient services are submitted to Medicare and Medicare Advantage plans electronically using the 837-I format (UB-04 paper form). Physician services are submitted electronically using the 837-P format (CMS 1500 paper form). See course 3.5 — Claim Form Requirements, Edits &amp; EDI for more information.</a:t>
            </a:r>
          </a:p>
          <a:p>
            <a:endParaRPr lang="en-US" b="0" i="0" dirty="0">
              <a:solidFill>
                <a:srgbClr val="656565"/>
              </a:solidFill>
              <a:effectLst/>
              <a:latin typeface="Lato" panose="020F0502020204030203" pitchFamily="34" charset="0"/>
            </a:endParaRPr>
          </a:p>
          <a:p>
            <a:r>
              <a:rPr lang="en-US" b="0" i="0" dirty="0">
                <a:solidFill>
                  <a:srgbClr val="656565"/>
                </a:solidFill>
                <a:effectLst/>
                <a:latin typeface="Lato" panose="020F0502020204030203" pitchFamily="34" charset="0"/>
              </a:rPr>
              <a:t>To be eligible for Medicare reimbursement, claims must be filed within one calendar year of the date of service. Medicare systems will reject or deny claims that are not received within the specified time requirements. Medicare Advantage plan claims must be filed within the specific health plan’s qualifying time limit per the provider contract.</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45</a:t>
            </a:fld>
            <a:endParaRPr lang="en-US" dirty="0"/>
          </a:p>
        </p:txBody>
      </p:sp>
    </p:spTree>
    <p:extLst>
      <p:ext uri="{BB962C8B-B14F-4D97-AF65-F5344CB8AC3E}">
        <p14:creationId xmlns:p14="http://schemas.microsoft.com/office/powerpoint/2010/main" val="1529612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Medicaid is a federally aided, state operated and administered program to provide health and long-term care coverage for low-income individuals or families. A state may elect to contract with other health plans to offer one or more Medicaid managed care plans as an alternative to traditional Medicaid coverage.</a:t>
            </a:r>
          </a:p>
          <a:p>
            <a:pPr algn="l"/>
            <a:r>
              <a:rPr lang="en-US" b="0" i="0" dirty="0">
                <a:solidFill>
                  <a:srgbClr val="656565"/>
                </a:solidFill>
                <a:effectLst/>
                <a:latin typeface="Lato" panose="020F0502020204030203" pitchFamily="34" charset="0"/>
              </a:rPr>
              <a:t>Eligibility for Medicaid benefits expanded effective January 1, 2014 through a provision of the Patient Protection and Affordable Care Act (PPACA), as states were provided additional funding if benefits were extended to individuals under 65 years of age with incomes up to 133% of the federal poverty level. In addition, for the first time low-income adults without children are guaranteed coverage through Medicaid. Not every state has elected to expand Medicaid coverage in this manner.</a:t>
            </a:r>
          </a:p>
          <a:p>
            <a:pPr algn="l"/>
            <a:r>
              <a:rPr lang="en-US" b="0" i="0" dirty="0">
                <a:solidFill>
                  <a:srgbClr val="656565"/>
                </a:solidFill>
                <a:effectLst/>
                <a:latin typeface="Lato" panose="020F0502020204030203" pitchFamily="34" charset="0"/>
              </a:rPr>
              <a:t>To participate in Medicaid, federal law requires states to cover certain groups of individuals:</a:t>
            </a:r>
          </a:p>
          <a:p>
            <a:pPr algn="l">
              <a:buFont typeface="Arial" panose="020B0604020202020204" pitchFamily="34" charset="0"/>
              <a:buChar char="•"/>
            </a:pPr>
            <a:r>
              <a:rPr lang="en-US" b="0" i="0" dirty="0">
                <a:solidFill>
                  <a:srgbClr val="656565"/>
                </a:solidFill>
                <a:effectLst/>
                <a:latin typeface="Lato" panose="020F0502020204030203" pitchFamily="34" charset="0"/>
              </a:rPr>
              <a:t>Low-income families, qualified pregnant women and children, and individuals receiving Supplemental Security Income (SSI) are examples of </a:t>
            </a:r>
            <a:r>
              <a:rPr lang="en-US" b="0" i="0" u="none" strike="noStrike" dirty="0">
                <a:solidFill>
                  <a:srgbClr val="656565"/>
                </a:solidFill>
                <a:effectLst/>
                <a:latin typeface="Lato" panose="020F0502020204030203" pitchFamily="34" charset="0"/>
                <a:hlinkClick r:id="rId3" tooltip="list-of-eligibility-groups.pdf"/>
              </a:rPr>
              <a:t>mandatory eligibility groups</a:t>
            </a:r>
            <a:r>
              <a:rPr lang="en-US" b="0" i="0" dirty="0">
                <a:solidFill>
                  <a:srgbClr val="656565"/>
                </a:solidFill>
                <a:effectLst/>
                <a:latin typeface="Lato" panose="020F0502020204030203" pitchFamily="34" charset="0"/>
              </a:rPr>
              <a:t>.</a:t>
            </a:r>
          </a:p>
          <a:p>
            <a:pPr algn="l">
              <a:buFont typeface="Arial" panose="020B0604020202020204" pitchFamily="34" charset="0"/>
              <a:buChar char="•"/>
            </a:pPr>
            <a:r>
              <a:rPr lang="en-US" b="0" i="0" dirty="0">
                <a:solidFill>
                  <a:srgbClr val="656565"/>
                </a:solidFill>
                <a:effectLst/>
                <a:latin typeface="Lato" panose="020F0502020204030203" pitchFamily="34" charset="0"/>
              </a:rPr>
              <a:t>States have additional options for coverage and may choose to cover other groups, such as individuals receiving home and community-based services and children in foster care who are not otherwise eligible.</a:t>
            </a:r>
          </a:p>
          <a:p>
            <a:endParaRPr lang="en-US" dirty="0"/>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46</a:t>
            </a:fld>
            <a:endParaRPr lang="en-US" dirty="0"/>
          </a:p>
        </p:txBody>
      </p:sp>
    </p:spTree>
    <p:extLst>
      <p:ext uri="{BB962C8B-B14F-4D97-AF65-F5344CB8AC3E}">
        <p14:creationId xmlns:p14="http://schemas.microsoft.com/office/powerpoint/2010/main" val="3462842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ato" panose="020F0502020204030203" pitchFamily="34" charset="0"/>
              </a:rPr>
              <a:t>TRICARE (formerly known as CHAMPUS) is the uniformed services’ healthcare program for active duty service members and their families, retired service members and their families, members of the National Guard and Reserve and their families, survivors, and others who are eligible.</a:t>
            </a:r>
          </a:p>
          <a:p>
            <a:endParaRPr lang="en-US" b="0" i="0" dirty="0">
              <a:solidFill>
                <a:srgbClr val="333333"/>
              </a:solidFill>
              <a:effectLst/>
              <a:latin typeface="Lato" panose="020F0502020204030203" pitchFamily="34" charset="0"/>
            </a:endParaRPr>
          </a:p>
          <a:p>
            <a:pPr marL="0" marR="0" lvl="0" indent="0" algn="l" defTabSz="496382"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var(--alt-font)"/>
              </a:rPr>
              <a:t>TRICARE Prime </a:t>
            </a:r>
            <a:r>
              <a:rPr lang="en-US" b="0" i="0" dirty="0">
                <a:solidFill>
                  <a:srgbClr val="333333"/>
                </a:solidFill>
                <a:effectLst/>
                <a:latin typeface="inherit"/>
              </a:rPr>
              <a:t>An HMO type program where military treatment facilities are the principal source of health care, with a point-of-service (POS) option. This program covers active-duty military and their families.</a:t>
            </a:r>
          </a:p>
          <a:p>
            <a:pPr marL="0" marR="0" lvl="0" indent="0" algn="l" defTabSz="496382"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inherit"/>
            </a:endParaRPr>
          </a:p>
          <a:p>
            <a:pPr marL="0" marR="0" lvl="0" indent="0" algn="l" defTabSz="496382"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var(--alt-font)"/>
              </a:rPr>
              <a:t>TRICARE Standard and Extra</a:t>
            </a:r>
            <a:r>
              <a:rPr lang="en-US" b="0" i="0" dirty="0">
                <a:solidFill>
                  <a:srgbClr val="333333"/>
                </a:solidFill>
                <a:effectLst/>
                <a:latin typeface="inherit"/>
              </a:rPr>
              <a:t> fee-for-service plan available to all non-active-duty beneficiaries throughout the United States. This program includes outpatient deductibles and co-insurance requirements. The type of provider seen determines which option is used. When visiting a non-network provider, the standard option is used. The extra option is used when visiting a network provider.</a:t>
            </a:r>
          </a:p>
          <a:p>
            <a:pPr marL="0" marR="0" lvl="0" indent="0" algn="l" defTabSz="496382"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inherit"/>
            </a:endParaRPr>
          </a:p>
          <a:p>
            <a:pPr marL="0" marR="0" lvl="0" indent="0" algn="l" defTabSz="496382"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Lato" panose="020F0502020204030203" pitchFamily="34" charset="0"/>
              </a:rPr>
              <a:t>The TRICARE supplement to the Medicare program. This program is only available to Medicare-eligible individuals who are also enrolled in Medicare Part A and Part B benefits.</a:t>
            </a:r>
            <a:endParaRPr lang="en-US" b="0" i="0" dirty="0">
              <a:solidFill>
                <a:srgbClr val="333333"/>
              </a:solidFill>
              <a:effectLst/>
              <a:latin typeface="inherit"/>
            </a:endParaRP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47</a:t>
            </a:fld>
            <a:endParaRPr lang="en-US" dirty="0"/>
          </a:p>
        </p:txBody>
      </p:sp>
    </p:spTree>
    <p:extLst>
      <p:ext uri="{BB962C8B-B14F-4D97-AF65-F5344CB8AC3E}">
        <p14:creationId xmlns:p14="http://schemas.microsoft.com/office/powerpoint/2010/main" val="1031946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t>
            </a:r>
            <a:r>
              <a:rPr lang="en-US" b="0" i="0" dirty="0">
                <a:solidFill>
                  <a:srgbClr val="333333"/>
                </a:solidFill>
                <a:effectLst/>
                <a:latin typeface="Lato" panose="020F0502020204030203" pitchFamily="34" charset="0"/>
              </a:rPr>
              <a:t>Medicaid is for low-income individuals or families. Eligibility for Medicaid benefits expanded effective January 1, 2014 through a provision of the Patient Protection and Affordable Care Act (PPACA), as states were provided additional funding if benefits were extended to individuals under 65 years of age with incomes up to 133% of the federal poverty level. </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49</a:t>
            </a:fld>
            <a:endParaRPr lang="en-US" dirty="0"/>
          </a:p>
        </p:txBody>
      </p:sp>
    </p:spTree>
    <p:extLst>
      <p:ext uri="{BB962C8B-B14F-4D97-AF65-F5344CB8AC3E}">
        <p14:creationId xmlns:p14="http://schemas.microsoft.com/office/powerpoint/2010/main" val="3970174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In this course we will address:</a:t>
            </a:r>
            <a:br>
              <a:rPr lang="en-US" b="0" i="0" dirty="0">
                <a:solidFill>
                  <a:srgbClr val="656565"/>
                </a:solidFill>
                <a:effectLst/>
                <a:latin typeface="Lato" panose="020F0502020204030203" pitchFamily="34" charset="0"/>
              </a:rPr>
            </a:br>
            <a:endParaRPr lang="en-US" b="0" i="0" dirty="0">
              <a:solidFill>
                <a:srgbClr val="656565"/>
              </a:solidFill>
              <a:effectLst/>
              <a:latin typeface="Lato" panose="020F0502020204030203" pitchFamily="34" charset="0"/>
            </a:endParaRPr>
          </a:p>
          <a:p>
            <a:pPr algn="l">
              <a:buFont typeface="Arial" panose="020B0604020202020204" pitchFamily="34" charset="0"/>
              <a:buChar char="•"/>
            </a:pPr>
            <a:r>
              <a:rPr lang="en-US" b="0" i="0" dirty="0">
                <a:solidFill>
                  <a:srgbClr val="656565"/>
                </a:solidFill>
                <a:effectLst/>
                <a:latin typeface="Lato" panose="020F0502020204030203" pitchFamily="34" charset="0"/>
              </a:rPr>
              <a:t>The various types of managed care health plans.</a:t>
            </a:r>
          </a:p>
          <a:p>
            <a:pPr algn="l">
              <a:buFont typeface="Arial" panose="020B0604020202020204" pitchFamily="34" charset="0"/>
              <a:buChar char="•"/>
            </a:pPr>
            <a:r>
              <a:rPr lang="en-US" b="0" i="0" dirty="0">
                <a:solidFill>
                  <a:srgbClr val="656565"/>
                </a:solidFill>
                <a:effectLst/>
                <a:latin typeface="Lato" panose="020F0502020204030203" pitchFamily="34" charset="0"/>
              </a:rPr>
              <a:t>The requirements for managed care health plans.</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50</a:t>
            </a:fld>
            <a:endParaRPr lang="en-US" dirty="0"/>
          </a:p>
        </p:txBody>
      </p:sp>
    </p:spTree>
    <p:extLst>
      <p:ext uri="{BB962C8B-B14F-4D97-AF65-F5344CB8AC3E}">
        <p14:creationId xmlns:p14="http://schemas.microsoft.com/office/powerpoint/2010/main" val="2112948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Today more than half of all Americans who have health insurance are enrolled in some kind of managed care plan. Managed care plans have agreements with certain doctors, hospitals, and healthcare providers to give a range of services to the plan members at a reduced cost. These plans usually include provisions for utilization controls such as pre-certification for admissions and high-dollar outpatient procedures.</a:t>
            </a:r>
          </a:p>
          <a:p>
            <a:endParaRPr lang="en-US" dirty="0"/>
          </a:p>
          <a:p>
            <a:r>
              <a:rPr lang="en-US" dirty="0"/>
              <a:t>Types of managed care plans along with their definitions are: </a:t>
            </a:r>
          </a:p>
          <a:p>
            <a:pPr lvl="0"/>
            <a:r>
              <a:rPr lang="en-US" u="sng" dirty="0"/>
              <a:t>Health Maintenance Organization (HMO):</a:t>
            </a:r>
            <a:r>
              <a:rPr lang="en-US" dirty="0"/>
              <a:t> Any healthcare insurance plan that provides or ensures comprehensive health maintenance and treatment services for an enrolled group of persons based on a monthly fee. HMOs will give the beneficiary a list of doctors from which to choose a primary care doctor. This doctor coordinates the beneficiary’s care, which means that generally the beneficiary must contact him/her to be referred to a specialist or obtain prior authorization for non-emergency hospital services. Under an HMO contract, the plan only covers approved services provided by HMO providers. If the patient goes outside the HMO, the patient is responsible for total charges. </a:t>
            </a:r>
          </a:p>
          <a:p>
            <a:pPr lvl="0"/>
            <a:r>
              <a:rPr lang="en-US" u="sng" dirty="0"/>
              <a:t>Preferred Provider Organization (PPO):</a:t>
            </a:r>
            <a:r>
              <a:rPr lang="en-US" dirty="0"/>
              <a:t> This form of managed care is the closest to an indemnity plan. It is a health plan where the employer and the health insurance carrier contract to purchase healthcare services for covered beneficiaries from a selected group of participating providers. Participating providers agree to abide by utilization management and other procedures implemented by the PPO and agree to accept the PPO’s reimbursement structure and payment levels. PPO coverage permits members to use non-PPO providers, although higher levels of co-insurance and/or deductibles routinely apply when services are provided by non-participating providers. </a:t>
            </a:r>
          </a:p>
          <a:p>
            <a:pPr lvl="0"/>
            <a:r>
              <a:rPr lang="en-US" u="sng" dirty="0"/>
              <a:t>Exclusive Provider Organization (EPO):</a:t>
            </a:r>
            <a:r>
              <a:rPr lang="en-US" dirty="0"/>
              <a:t> EPOs are similar to PPOs in their organization and purpose, but unlike PPOs, they limit their beneficiaries to participating providers for their healthcare services. For example, beneficiaries covered by an EPO are required to receive all of their covered services from providers that participate in the EPO, similar to an HMO. </a:t>
            </a:r>
          </a:p>
          <a:p>
            <a:pPr lvl="0"/>
            <a:r>
              <a:rPr lang="en-US" u="sng" dirty="0"/>
              <a:t>Point-of-Service Plan (POS):</a:t>
            </a:r>
            <a:r>
              <a:rPr lang="en-US" dirty="0"/>
              <a:t> Many HMOs offer an indemnity-type option known as a POS plan. The primary care doctors in a POS plan usually make referrals to other providers in the plan. But in a POS plan, members can refer themselves outside the plan and still get some coverage. If the doctor makes a referral out of the network, the plan pays all or most of the bill. If the patient wants to use a provider outside of the network and the service is covered by the plan, the patient will have a higher co-insurance responsibility.</a:t>
            </a:r>
          </a:p>
          <a:p>
            <a:pPr lvl="0"/>
            <a:r>
              <a:rPr lang="en-US" u="sng" dirty="0"/>
              <a:t>Medicare Advantage Plans:</a:t>
            </a:r>
            <a:r>
              <a:rPr lang="en-US" dirty="0"/>
              <a:t> Medicare Advantage plans are health plan options that are part of the Medicare program. A patient must have both Medicare Part A and Part B benefits to be eligible for a Medicare Advantage plan. The patient continues to pay his/her monthly Part B premium to Medicare and, in addition, the patient may have to pay a premium to the Medicare Advantage plan for the extra benefits that they offer, which can include prescription drug coverage. Patients who join a Medicare Advantage plan generally get all their Medicare-covered healthcare through the plan. Medicare Advantage plans include the following plan types:</a:t>
            </a:r>
          </a:p>
          <a:p>
            <a:pPr lvl="1"/>
            <a:r>
              <a:rPr lang="en-US" dirty="0"/>
              <a:t>Medicare health maintenance organizations (HMOs)</a:t>
            </a:r>
          </a:p>
          <a:p>
            <a:pPr lvl="1"/>
            <a:r>
              <a:rPr lang="en-US" dirty="0"/>
              <a:t>Preferred provider organizations (PPOs)</a:t>
            </a:r>
          </a:p>
          <a:p>
            <a:pPr lvl="1"/>
            <a:r>
              <a:rPr lang="en-US" dirty="0"/>
              <a:t>Private fee-for-service plans</a:t>
            </a:r>
          </a:p>
          <a:p>
            <a:pPr lvl="1"/>
            <a:r>
              <a:rPr lang="en-US" dirty="0"/>
              <a:t>Medicare special needs plans</a:t>
            </a:r>
          </a:p>
          <a:p>
            <a:r>
              <a:rPr lang="en-US" dirty="0"/>
              <a:t> </a:t>
            </a:r>
          </a:p>
          <a:p>
            <a:r>
              <a:rPr lang="en-US" dirty="0"/>
              <a:t>Medicare Advantage plans replace Medicare’s traditional fee-for-service plans.  Patients who join a Medicare Advantage plan will receive a health insurance card from the plan they select, and this card must be used to access healthcare instead of their Medicare card. Most plans provided extra benefits and lower out-of-pocket amounts than original Medicare, but with some plans, like HMOs, the patient may be required to see doctors who belong to the plan or go to certain hospitals to receive covered services.</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51</a:t>
            </a:fld>
            <a:endParaRPr lang="en-US" dirty="0"/>
          </a:p>
        </p:txBody>
      </p:sp>
    </p:spTree>
    <p:extLst>
      <p:ext uri="{BB962C8B-B14F-4D97-AF65-F5344CB8AC3E}">
        <p14:creationId xmlns:p14="http://schemas.microsoft.com/office/powerpoint/2010/main" val="2192701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Medicaid HMO Plans:</a:t>
            </a:r>
            <a:r>
              <a:rPr lang="en-US" dirty="0"/>
              <a:t> In many states, people covered under the Medicaid program are required to join managed care plans. Medicaid managed care plans focus on preventive healthcare and providing enrollees with a “medical home” for themselves and their dependents. Medicaid managed care plans must ensure that recipients have access to all medically necessary services that are covered by Medicaid but use the HMO managed care concept(s) to coordinate care for utilization management.</a:t>
            </a:r>
          </a:p>
          <a:p>
            <a:pPr lvl="0"/>
            <a:r>
              <a:rPr lang="en-US" dirty="0"/>
              <a:t> </a:t>
            </a:r>
          </a:p>
          <a:p>
            <a:pPr lvl="0"/>
            <a:r>
              <a:rPr lang="en-US" u="sng" dirty="0"/>
              <a:t>Capitation:</a:t>
            </a:r>
            <a:r>
              <a:rPr lang="en-US" dirty="0"/>
              <a:t> This is a method of payment to healthcare providers whereby a fixed amount is paid per enrollee to cover a defined set of services (physician visits, routine diagnostic testing, etc.) over a specified period of time regardless of the actual services provided.</a:t>
            </a:r>
          </a:p>
          <a:p>
            <a:pPr lvl="0"/>
            <a:endParaRPr lang="en-US" dirty="0"/>
          </a:p>
          <a:p>
            <a:pPr lvl="0"/>
            <a:r>
              <a:rPr lang="en-US" u="sng" dirty="0"/>
              <a:t>Consumer-Directed Health Plans (CDHP):</a:t>
            </a:r>
            <a:r>
              <a:rPr lang="en-US" dirty="0"/>
              <a:t> With the consumer-directed health plan, the subscriber agrees to a high initial deductible, typically in the $2,000–$5,000 range, in return for lower premiums. In addition, CDHPs are typically attached to a health savings plan, which allow the employee to save pre-tax dollars in an account that can be used to pay for the higher deductible and co-insurance liabilities. An advantage of these accounts is that there is no requirement to spend the funds within a given calendar year, and any remaining funds go with the employee should the employee leave the current employer.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52</a:t>
            </a:fld>
            <a:endParaRPr lang="en-US" dirty="0"/>
          </a:p>
        </p:txBody>
      </p:sp>
    </p:spTree>
    <p:extLst>
      <p:ext uri="{BB962C8B-B14F-4D97-AF65-F5344CB8AC3E}">
        <p14:creationId xmlns:p14="http://schemas.microsoft.com/office/powerpoint/2010/main" val="2387780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various tools and how they are used to manage utilization are listed below:</a:t>
            </a:r>
          </a:p>
          <a:p>
            <a:pPr lvl="0"/>
            <a:r>
              <a:rPr lang="en-US" dirty="0"/>
              <a:t>Pre-certification/pre-authorization—Routinely required for elective hospital admissions so concurrent reviews can be planned and discharge planning can be started on high-dollar outpatient services, including surgery, to monitor and/or control utilization by evaluating the appropriateness, necessity, and quality of the requested services</a:t>
            </a:r>
          </a:p>
          <a:p>
            <a:pPr lvl="0"/>
            <a:r>
              <a:rPr lang="en-US" dirty="0"/>
              <a:t>.</a:t>
            </a:r>
          </a:p>
          <a:p>
            <a:pPr lvl="0"/>
            <a:r>
              <a:rPr lang="en-US" dirty="0"/>
              <a:t>Referrals—Documents completed by a primary care physician that notify an HMO insurance plan that he/she is sending a patient to a sub-specialist or specialist for medical care beyond the scope of the primary care physician. The referral notifies the insurance that the primary care physician has recommended and is coordinating this care.</a:t>
            </a:r>
          </a:p>
          <a:p>
            <a:pPr lvl="0"/>
            <a:endParaRPr lang="en-US" dirty="0"/>
          </a:p>
          <a:p>
            <a:pPr lvl="0"/>
            <a:r>
              <a:rPr lang="en-US" dirty="0"/>
              <a:t>Notification—A requirement whereby providers “notify” the insurance plan that an insured patient is requesting medical services. Insurance companies usually require notification so that their case management can provide utilization management services, as required.</a:t>
            </a:r>
          </a:p>
          <a:p>
            <a:pPr lvl="0"/>
            <a:endParaRPr lang="en-US" dirty="0"/>
          </a:p>
          <a:p>
            <a:pPr lvl="0"/>
            <a:r>
              <a:rPr lang="en-US" dirty="0"/>
              <a:t>Days approval, continued stay review, and additional days approval— A utilization review nurse is assigned to the case, and, based on the admission diagnosis and clinical data, the managed care health plan authorizes a length of stay and will not pay for services beyond the approved days unless additional days are authorized.</a:t>
            </a:r>
          </a:p>
          <a:p>
            <a:pPr lvl="0"/>
            <a:endParaRPr lang="en-US" dirty="0"/>
          </a:p>
          <a:p>
            <a:pPr lvl="0"/>
            <a:r>
              <a:rPr lang="en-US" dirty="0"/>
              <a:t>Site-of-service limitations—Many health plans have developed “care plans” for common diseases and procedures. The care plans will include appropriate settings for the care and will only pay for the service in an approved setting. An example would be that certain surgical procedures will only be paid as an outpatient service (e.g., colonoscopy, cataract eye surgery, appendectomy).</a:t>
            </a:r>
          </a:p>
        </p:txBody>
      </p:sp>
      <p:sp>
        <p:nvSpPr>
          <p:cNvPr id="4" name="Slide Number Placeholder 3"/>
          <p:cNvSpPr>
            <a:spLocks noGrp="1"/>
          </p:cNvSpPr>
          <p:nvPr>
            <p:ph type="sldNum" sz="quarter" idx="10"/>
          </p:nvPr>
        </p:nvSpPr>
        <p:spPr/>
        <p:txBody>
          <a:bodyPr/>
          <a:lstStyle/>
          <a:p>
            <a:fld id="{2DA85D04-4F4C-453C-B7B4-F25C129C490D}" type="slidenum">
              <a:rPr lang="en-US" smtClean="0"/>
              <a:pPr/>
              <a:t>53</a:t>
            </a:fld>
            <a:endParaRPr lang="en-US" dirty="0"/>
          </a:p>
        </p:txBody>
      </p:sp>
    </p:spTree>
    <p:extLst>
      <p:ext uri="{BB962C8B-B14F-4D97-AF65-F5344CB8AC3E}">
        <p14:creationId xmlns:p14="http://schemas.microsoft.com/office/powerpoint/2010/main" val="104192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96382" rtl="0" eaLnBrk="1" fontAlgn="auto" latinLnBrk="0" hangingPunct="1">
              <a:lnSpc>
                <a:spcPct val="100000"/>
              </a:lnSpc>
              <a:spcBef>
                <a:spcPts val="0"/>
              </a:spcBef>
              <a:spcAft>
                <a:spcPts val="0"/>
              </a:spcAft>
              <a:buClrTx/>
              <a:buSzTx/>
              <a:buFontTx/>
              <a:buNone/>
              <a:tabLst/>
              <a:defRPr/>
            </a:pPr>
            <a:r>
              <a:rPr lang="en-US" dirty="0"/>
              <a:t>Patients are considered scheduled if the healthcare facility knows that the patient is coming ahead of time. Healthcare facilities normally schedule services that are high dollar and require significant pre-processing to ensure appropriate reimbursement and/or significant resource coordination. Scheduled patients can be registered as inpatients, outpatients, or recurring/series patient types. Typical recurring are therapies, behavioral health, chemotherapy, and radiation therapy. </a:t>
            </a:r>
          </a:p>
          <a:p>
            <a:pPr marL="0" marR="0" lvl="0" indent="0" algn="l" defTabSz="496382" rtl="0" eaLnBrk="1" fontAlgn="auto" latinLnBrk="0" hangingPunct="1">
              <a:lnSpc>
                <a:spcPct val="100000"/>
              </a:lnSpc>
              <a:spcBef>
                <a:spcPts val="0"/>
              </a:spcBef>
              <a:spcAft>
                <a:spcPts val="0"/>
              </a:spcAft>
              <a:buClrTx/>
              <a:buSzTx/>
              <a:buFontTx/>
              <a:buNone/>
              <a:tabLst/>
              <a:defRPr/>
            </a:pPr>
            <a:endParaRPr lang="en-US" dirty="0"/>
          </a:p>
          <a:p>
            <a:pPr marL="0" marR="0" lvl="0" indent="0" algn="l" defTabSz="496382" rtl="0" eaLnBrk="1" fontAlgn="auto" latinLnBrk="0" hangingPunct="1">
              <a:lnSpc>
                <a:spcPct val="100000"/>
              </a:lnSpc>
              <a:spcBef>
                <a:spcPts val="0"/>
              </a:spcBef>
              <a:spcAft>
                <a:spcPts val="0"/>
              </a:spcAft>
              <a:buClrTx/>
              <a:buSzTx/>
              <a:buFontTx/>
              <a:buNone/>
              <a:tabLst/>
              <a:defRPr/>
            </a:pPr>
            <a:r>
              <a:rPr lang="en-US" dirty="0"/>
              <a:t>Patients are scheduled as IP if their level of care meets inpatient acuity criteria. Most facilities use Medicare standards as the guideline for determining inpatient status. </a:t>
            </a:r>
          </a:p>
          <a:p>
            <a:pPr marL="0" marR="0" lvl="0" indent="0" algn="l" defTabSz="496382" rtl="0" eaLnBrk="1" fontAlgn="auto" latinLnBrk="0" hangingPunct="1">
              <a:lnSpc>
                <a:spcPct val="100000"/>
              </a:lnSpc>
              <a:spcBef>
                <a:spcPts val="0"/>
              </a:spcBef>
              <a:spcAft>
                <a:spcPts val="0"/>
              </a:spcAft>
              <a:buClrTx/>
              <a:buSzTx/>
              <a:buFontTx/>
              <a:buNone/>
              <a:tabLst/>
              <a:defRPr/>
            </a:pPr>
            <a:r>
              <a:rPr lang="en-US" dirty="0"/>
              <a:t>Major surgery patients and obstetrical patients are the most commonly scheduled inpatient. Direct admit patients can be considered scheduled if the physician calls the facility ahead of time to let them know the patient is coming. </a:t>
            </a:r>
          </a:p>
          <a:p>
            <a:pPr marL="0" marR="0" lvl="0" indent="0" algn="l" defTabSz="496382" rtl="0" eaLnBrk="1" fontAlgn="auto" latinLnBrk="0" hangingPunct="1">
              <a:lnSpc>
                <a:spcPct val="100000"/>
              </a:lnSpc>
              <a:spcBef>
                <a:spcPts val="0"/>
              </a:spcBef>
              <a:spcAft>
                <a:spcPts val="0"/>
              </a:spcAft>
              <a:buClrTx/>
              <a:buSzTx/>
              <a:buFontTx/>
              <a:buNone/>
              <a:tabLst/>
              <a:defRPr/>
            </a:pPr>
            <a:endParaRPr lang="en-US" dirty="0"/>
          </a:p>
          <a:p>
            <a:pPr marL="0" marR="0" lvl="0" indent="0" algn="l" defTabSz="496382" rtl="0" eaLnBrk="1" fontAlgn="auto" latinLnBrk="0" hangingPunct="1">
              <a:lnSpc>
                <a:spcPct val="100000"/>
              </a:lnSpc>
              <a:spcBef>
                <a:spcPts val="0"/>
              </a:spcBef>
              <a:spcAft>
                <a:spcPts val="0"/>
              </a:spcAft>
              <a:buClrTx/>
              <a:buSzTx/>
              <a:buFontTx/>
              <a:buNone/>
              <a:tabLst/>
              <a:defRPr/>
            </a:pPr>
            <a:r>
              <a:rPr lang="en-US" dirty="0"/>
              <a:t>Patients are scheduled as outpatient if the service they receive do not involve an overnight stay.  Patients arrive for service, receive treatment or testing and go home. </a:t>
            </a:r>
          </a:p>
          <a:p>
            <a:pPr marL="0" marR="0" lvl="0" indent="0" algn="l" defTabSz="496382" rtl="0" eaLnBrk="1" fontAlgn="auto" latinLnBrk="0" hangingPunct="1">
              <a:lnSpc>
                <a:spcPct val="100000"/>
              </a:lnSpc>
              <a:spcBef>
                <a:spcPts val="0"/>
              </a:spcBef>
              <a:spcAft>
                <a:spcPts val="0"/>
              </a:spcAft>
              <a:buClrTx/>
              <a:buSzTx/>
              <a:buFontTx/>
              <a:buNone/>
              <a:tabLst/>
              <a:defRPr/>
            </a:pPr>
            <a:r>
              <a:rPr lang="en-US" dirty="0"/>
              <a:t>Examples are: Routine diagnostic testing, pulmonary function testing, interventional radiology, ambulator surgery, and labs. </a:t>
            </a:r>
          </a:p>
          <a:p>
            <a:endParaRPr lang="en-US" dirty="0"/>
          </a:p>
          <a:p>
            <a:r>
              <a:rPr lang="en-US" dirty="0"/>
              <a:t>Certain services where the treatment is ongoing are registered as recurring or series patients, which are considered Outpatient. Once registration is completed, and charges related to the ongoing treatment are entered on one account for multiple days of service. </a:t>
            </a:r>
          </a:p>
          <a:p>
            <a:r>
              <a:rPr lang="en-US" dirty="0"/>
              <a:t>They can typically be reregistered on a monthly basis if the treatment duration exceeds 30 days.  </a:t>
            </a:r>
          </a:p>
          <a:p>
            <a:r>
              <a:rPr lang="en-US" dirty="0"/>
              <a:t>Examples are therapies, behavioral health, IV therapy, chemotherapy, and radiation therapy. </a:t>
            </a:r>
          </a:p>
        </p:txBody>
      </p:sp>
      <p:sp>
        <p:nvSpPr>
          <p:cNvPr id="4" name="Slide Number Placeholder 3"/>
          <p:cNvSpPr>
            <a:spLocks noGrp="1"/>
          </p:cNvSpPr>
          <p:nvPr>
            <p:ph type="sldNum" sz="quarter" idx="5"/>
          </p:nvPr>
        </p:nvSpPr>
        <p:spPr/>
        <p:txBody>
          <a:bodyPr/>
          <a:lstStyle/>
          <a:p>
            <a:fld id="{F425FBC4-EDDB-9748-96F0-0D05920672FF}" type="slidenum">
              <a:rPr lang="en-US" smtClean="0"/>
              <a:pPr/>
              <a:t>5</a:t>
            </a:fld>
            <a:endParaRPr lang="en-US" dirty="0"/>
          </a:p>
        </p:txBody>
      </p:sp>
    </p:spTree>
    <p:extLst>
      <p:ext uri="{BB962C8B-B14F-4D97-AF65-F5344CB8AC3E}">
        <p14:creationId xmlns:p14="http://schemas.microsoft.com/office/powerpoint/2010/main" val="1906315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buFont typeface="Arial" panose="020B0604020202020204" pitchFamily="34" charset="0"/>
              <a:buChar char="•"/>
            </a:pPr>
            <a:r>
              <a:rPr lang="en-US" b="0" i="0" dirty="0">
                <a:solidFill>
                  <a:srgbClr val="656565"/>
                </a:solidFill>
                <a:effectLst/>
                <a:latin typeface="Lato" panose="020F0502020204030203" pitchFamily="34" charset="0"/>
              </a:rPr>
              <a:t>Managed care plans have agreements with physicians, hospitals, and other healthcare providers to offer a range of services to the plan members at a reduced cost. Managed care plans include:</a:t>
            </a:r>
          </a:p>
          <a:p>
            <a:pPr marL="742950" lvl="1" indent="-285750" algn="l">
              <a:buFont typeface="Arial" panose="020B0604020202020204" pitchFamily="34" charset="0"/>
              <a:buChar char="•"/>
            </a:pPr>
            <a:r>
              <a:rPr lang="en-US" b="0" i="0" dirty="0">
                <a:solidFill>
                  <a:srgbClr val="656565"/>
                </a:solidFill>
                <a:effectLst/>
                <a:latin typeface="inherit"/>
              </a:rPr>
              <a:t>Health Maintenance Organization (HMO)</a:t>
            </a:r>
          </a:p>
          <a:p>
            <a:pPr marL="742950" lvl="1" indent="-285750" algn="l">
              <a:buFont typeface="Arial" panose="020B0604020202020204" pitchFamily="34" charset="0"/>
              <a:buChar char="•"/>
            </a:pPr>
            <a:r>
              <a:rPr lang="en-US" b="0" i="0" dirty="0">
                <a:solidFill>
                  <a:srgbClr val="656565"/>
                </a:solidFill>
                <a:effectLst/>
                <a:latin typeface="inherit"/>
              </a:rPr>
              <a:t>Preferred Provider Organization (PPO)</a:t>
            </a:r>
          </a:p>
          <a:p>
            <a:pPr marL="742950" lvl="1" indent="-285750" algn="l">
              <a:buFont typeface="Arial" panose="020B0604020202020204" pitchFamily="34" charset="0"/>
              <a:buChar char="•"/>
            </a:pPr>
            <a:r>
              <a:rPr lang="en-US" b="0" i="0" dirty="0">
                <a:solidFill>
                  <a:srgbClr val="656565"/>
                </a:solidFill>
                <a:effectLst/>
                <a:latin typeface="inherit"/>
              </a:rPr>
              <a:t>Exclusive Provider Organization (EPO)</a:t>
            </a:r>
          </a:p>
          <a:p>
            <a:pPr marL="742950" lvl="1" indent="-285750" algn="l">
              <a:buFont typeface="Arial" panose="020B0604020202020204" pitchFamily="34" charset="0"/>
              <a:buChar char="•"/>
            </a:pPr>
            <a:r>
              <a:rPr lang="en-US" b="0" i="0" dirty="0">
                <a:solidFill>
                  <a:srgbClr val="656565"/>
                </a:solidFill>
                <a:effectLst/>
                <a:latin typeface="inherit"/>
              </a:rPr>
              <a:t>Point-of-Service Plan (POS)</a:t>
            </a:r>
          </a:p>
          <a:p>
            <a:pPr marL="742950" lvl="1" indent="-285750" algn="l">
              <a:buFont typeface="Arial" panose="020B0604020202020204" pitchFamily="34" charset="0"/>
              <a:buChar char="•"/>
            </a:pPr>
            <a:r>
              <a:rPr lang="en-US" b="0" i="0" dirty="0">
                <a:solidFill>
                  <a:srgbClr val="656565"/>
                </a:solidFill>
                <a:effectLst/>
                <a:latin typeface="inherit"/>
              </a:rPr>
              <a:t>Consumer Directed Health Plans (CDHP)</a:t>
            </a:r>
          </a:p>
          <a:p>
            <a:pPr marL="742950" lvl="1" indent="-285750" algn="l">
              <a:buFont typeface="Arial" panose="020B0604020202020204" pitchFamily="34" charset="0"/>
              <a:buChar char="•"/>
            </a:pPr>
            <a:r>
              <a:rPr lang="en-US" b="0" i="0" dirty="0">
                <a:solidFill>
                  <a:srgbClr val="656565"/>
                </a:solidFill>
                <a:effectLst/>
                <a:latin typeface="inherit"/>
              </a:rPr>
              <a:t>Medicare Advantage Plans</a:t>
            </a:r>
          </a:p>
          <a:p>
            <a:pPr marL="742950" lvl="1" indent="-285750" algn="l">
              <a:buFont typeface="Arial" panose="020B0604020202020204" pitchFamily="34" charset="0"/>
              <a:buChar char="•"/>
            </a:pPr>
            <a:r>
              <a:rPr lang="en-US" b="0" i="0" dirty="0">
                <a:solidFill>
                  <a:srgbClr val="656565"/>
                </a:solidFill>
                <a:effectLst/>
                <a:latin typeface="inherit"/>
              </a:rPr>
              <a:t>Medicaid HMO Plans</a:t>
            </a:r>
            <a:br>
              <a:rPr lang="en-US" b="0" i="0" dirty="0">
                <a:solidFill>
                  <a:srgbClr val="656565"/>
                </a:solidFill>
                <a:effectLst/>
                <a:latin typeface="inherit"/>
              </a:rPr>
            </a:br>
            <a:endParaRPr lang="en-US" b="0" i="0" dirty="0">
              <a:solidFill>
                <a:srgbClr val="656565"/>
              </a:solidFill>
              <a:effectLst/>
              <a:latin typeface="inherit"/>
            </a:endParaRPr>
          </a:p>
          <a:p>
            <a:pPr algn="l">
              <a:buFont typeface="Arial" panose="020B0604020202020204" pitchFamily="34" charset="0"/>
              <a:buChar char="•"/>
            </a:pPr>
            <a:r>
              <a:rPr lang="en-US" b="0" i="0" dirty="0">
                <a:solidFill>
                  <a:srgbClr val="656565"/>
                </a:solidFill>
                <a:effectLst/>
                <a:latin typeface="Lato" panose="020F0502020204030203" pitchFamily="34" charset="0"/>
              </a:rPr>
              <a:t>Managed care health plans use prior authorizations and utilization management review (procedures and tools) to determine if care is medically necessary. These procedures and tools include:</a:t>
            </a:r>
          </a:p>
          <a:p>
            <a:pPr marL="742950" lvl="1" indent="-285750" algn="l">
              <a:buFont typeface="Arial" panose="020B0604020202020204" pitchFamily="34" charset="0"/>
              <a:buChar char="•"/>
            </a:pPr>
            <a:r>
              <a:rPr lang="en-US" b="0" i="0" dirty="0">
                <a:solidFill>
                  <a:srgbClr val="656565"/>
                </a:solidFill>
                <a:effectLst/>
                <a:latin typeface="inherit"/>
              </a:rPr>
              <a:t>Pre-certification/Pre-authorization</a:t>
            </a:r>
          </a:p>
          <a:p>
            <a:pPr marL="742950" lvl="1" indent="-285750" algn="l">
              <a:buFont typeface="Arial" panose="020B0604020202020204" pitchFamily="34" charset="0"/>
              <a:buChar char="•"/>
            </a:pPr>
            <a:r>
              <a:rPr lang="en-US" b="0" i="0" dirty="0">
                <a:solidFill>
                  <a:srgbClr val="656565"/>
                </a:solidFill>
                <a:effectLst/>
                <a:latin typeface="inherit"/>
              </a:rPr>
              <a:t>Referrals</a:t>
            </a:r>
          </a:p>
          <a:p>
            <a:pPr marL="742950" lvl="1" indent="-285750" algn="l">
              <a:buFont typeface="Arial" panose="020B0604020202020204" pitchFamily="34" charset="0"/>
              <a:buChar char="•"/>
            </a:pPr>
            <a:r>
              <a:rPr lang="en-US" b="0" i="0" dirty="0">
                <a:solidFill>
                  <a:srgbClr val="656565"/>
                </a:solidFill>
                <a:effectLst/>
                <a:latin typeface="inherit"/>
              </a:rPr>
              <a:t>Notification</a:t>
            </a:r>
          </a:p>
          <a:p>
            <a:pPr marL="742950" lvl="1" indent="-285750" algn="l">
              <a:buFont typeface="Arial" panose="020B0604020202020204" pitchFamily="34" charset="0"/>
              <a:buChar char="•"/>
            </a:pPr>
            <a:r>
              <a:rPr lang="en-US" b="0" i="0" dirty="0">
                <a:solidFill>
                  <a:srgbClr val="656565"/>
                </a:solidFill>
                <a:effectLst/>
                <a:latin typeface="inherit"/>
              </a:rPr>
              <a:t>Site-of-Service Limitations</a:t>
            </a:r>
          </a:p>
          <a:p>
            <a:pPr marL="742950" lvl="1" indent="-285750" algn="l">
              <a:buFont typeface="Arial" panose="020B0604020202020204" pitchFamily="34" charset="0"/>
              <a:buChar char="•"/>
            </a:pPr>
            <a:r>
              <a:rPr lang="en-US" b="0" i="0" dirty="0">
                <a:solidFill>
                  <a:srgbClr val="656565"/>
                </a:solidFill>
                <a:effectLst/>
                <a:latin typeface="inherit"/>
              </a:rPr>
              <a:t>Case Management</a:t>
            </a:r>
          </a:p>
          <a:p>
            <a:pPr marL="742950" lvl="1" indent="-285750" algn="l">
              <a:buFont typeface="Arial" panose="020B0604020202020204" pitchFamily="34" charset="0"/>
              <a:buChar char="•"/>
            </a:pPr>
            <a:r>
              <a:rPr lang="en-US" b="0" i="0" dirty="0">
                <a:solidFill>
                  <a:srgbClr val="656565"/>
                </a:solidFill>
                <a:effectLst/>
                <a:latin typeface="inherit"/>
              </a:rPr>
              <a:t>Discharge Planning</a:t>
            </a:r>
          </a:p>
          <a:p>
            <a:endParaRPr lang="en-US" dirty="0"/>
          </a:p>
        </p:txBody>
      </p:sp>
      <p:sp>
        <p:nvSpPr>
          <p:cNvPr id="4" name="Slide Number Placeholder 3"/>
          <p:cNvSpPr>
            <a:spLocks noGrp="1"/>
          </p:cNvSpPr>
          <p:nvPr>
            <p:ph type="sldNum" sz="quarter" idx="10"/>
          </p:nvPr>
        </p:nvSpPr>
        <p:spPr/>
        <p:txBody>
          <a:bodyPr/>
          <a:lstStyle/>
          <a:p>
            <a:fld id="{12D4FE11-14DB-499E-AC1D-8C0617CC81DB}" type="slidenum">
              <a:rPr lang="en-US" smtClean="0"/>
              <a:pPr/>
              <a:t>54</a:t>
            </a:fld>
            <a:endParaRPr lang="en-US" dirty="0"/>
          </a:p>
        </p:txBody>
      </p:sp>
    </p:spTree>
    <p:extLst>
      <p:ext uri="{BB962C8B-B14F-4D97-AF65-F5344CB8AC3E}">
        <p14:creationId xmlns:p14="http://schemas.microsoft.com/office/powerpoint/2010/main" val="1225302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ato" panose="020F0502020204030203" pitchFamily="34" charset="0"/>
              </a:rPr>
              <a:t>Preferred Provider Organization (PPO) is a form of managed care which is the closest to an indemnity plan. PPO is not a specific managed care requirement. It is a health plan where the employer and the health plan contract to purchase healthcare services for covered beneficiaries from a selected group of participating providers. </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55</a:t>
            </a:fld>
            <a:endParaRPr lang="en-US" dirty="0"/>
          </a:p>
        </p:txBody>
      </p:sp>
    </p:spTree>
    <p:extLst>
      <p:ext uri="{BB962C8B-B14F-4D97-AF65-F5344CB8AC3E}">
        <p14:creationId xmlns:p14="http://schemas.microsoft.com/office/powerpoint/2010/main" val="608814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In this course we will address:</a:t>
            </a:r>
            <a:br>
              <a:rPr lang="en-US" b="0" i="0" dirty="0">
                <a:solidFill>
                  <a:srgbClr val="656565"/>
                </a:solidFill>
                <a:effectLst/>
                <a:latin typeface="Lato" panose="020F0502020204030203" pitchFamily="34" charset="0"/>
              </a:rPr>
            </a:br>
            <a:endParaRPr lang="en-US" b="0" i="0" dirty="0">
              <a:solidFill>
                <a:srgbClr val="656565"/>
              </a:solidFill>
              <a:effectLst/>
              <a:latin typeface="Lato" panose="020F0502020204030203" pitchFamily="34" charset="0"/>
            </a:endParaRPr>
          </a:p>
          <a:p>
            <a:pPr algn="l">
              <a:buFont typeface="Arial" panose="020B0604020202020204" pitchFamily="34" charset="0"/>
              <a:buChar char="•"/>
            </a:pPr>
            <a:r>
              <a:rPr lang="en-US" b="0" i="0" dirty="0">
                <a:solidFill>
                  <a:srgbClr val="656565"/>
                </a:solidFill>
                <a:effectLst/>
                <a:latin typeface="Lato" panose="020F0502020204030203" pitchFamily="34" charset="0"/>
              </a:rPr>
              <a:t>The principles of price transparency.</a:t>
            </a:r>
          </a:p>
          <a:p>
            <a:pPr algn="l">
              <a:buFont typeface="Arial" panose="020B0604020202020204" pitchFamily="34" charset="0"/>
              <a:buChar char="•"/>
            </a:pPr>
            <a:r>
              <a:rPr lang="en-US" b="0" i="0" dirty="0">
                <a:solidFill>
                  <a:srgbClr val="656565"/>
                </a:solidFill>
                <a:effectLst/>
                <a:latin typeface="Lato" panose="020F0502020204030203" pitchFamily="34" charset="0"/>
              </a:rPr>
              <a:t>The role of price estimates in patient financial care.</a:t>
            </a:r>
          </a:p>
          <a:p>
            <a:pPr algn="l">
              <a:buFont typeface="Arial" panose="020B0604020202020204" pitchFamily="34" charset="0"/>
              <a:buChar char="•"/>
            </a:pPr>
            <a:r>
              <a:rPr lang="en-US" b="0" i="0" dirty="0">
                <a:solidFill>
                  <a:srgbClr val="656565"/>
                </a:solidFill>
                <a:effectLst/>
                <a:latin typeface="Lato" panose="020F0502020204030203" pitchFamily="34" charset="0"/>
              </a:rPr>
              <a:t>How pricing information is used to prepare and present price estimates</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56</a:t>
            </a:fld>
            <a:endParaRPr lang="en-US" dirty="0"/>
          </a:p>
        </p:txBody>
      </p:sp>
    </p:spTree>
    <p:extLst>
      <p:ext uri="{BB962C8B-B14F-4D97-AF65-F5344CB8AC3E}">
        <p14:creationId xmlns:p14="http://schemas.microsoft.com/office/powerpoint/2010/main" val="1702835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Getting to the price is a challenge for both patients and providers. Price is defined as the amount actually paid by the health plan and/or the patient for a specific service. This is very different from either cost or charges. </a:t>
            </a:r>
          </a:p>
          <a:p>
            <a:pPr algn="l"/>
            <a:r>
              <a:rPr lang="en-US" b="0" i="0" dirty="0">
                <a:solidFill>
                  <a:srgbClr val="656565"/>
                </a:solidFill>
                <a:effectLst/>
                <a:latin typeface="Lato" panose="020F0502020204030203" pitchFamily="34" charset="0"/>
              </a:rPr>
              <a:t>The price a patient pays for healthcare service depends on the healthcare insurance that he/she has or doesn’t have. If a patient has health insurance, generally the patient shares in the total price in the form of deductible, copayment and coinsurance requirements. In addition, health plans often contract with hospitals, physicians and other healthcare providers to form a provider network for its subscribers. The price for in-network services will be lower than the price for the same services in an out-of-network setting. </a:t>
            </a:r>
          </a:p>
          <a:p>
            <a:endParaRPr lang="en-US" b="0" i="0" dirty="0">
              <a:solidFill>
                <a:srgbClr val="656565"/>
              </a:solidFill>
              <a:effectLst/>
              <a:latin typeface="Lato" panose="020F0502020204030203" pitchFamily="34" charset="0"/>
            </a:endParaRPr>
          </a:p>
          <a:p>
            <a:r>
              <a:rPr lang="en-US" b="0" i="0" dirty="0">
                <a:solidFill>
                  <a:srgbClr val="656565"/>
                </a:solidFill>
                <a:effectLst/>
                <a:latin typeface="Lato" panose="020F0502020204030203" pitchFamily="34" charset="0"/>
              </a:rPr>
              <a:t>With the advent of high deductible health plans (HDHPs), consumers and patients are requesting price and quality information as part of determining where they will receive care. Therefore, providers have developed processes and employed technology solutions to respond to these requests.</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57</a:t>
            </a:fld>
            <a:endParaRPr lang="en-US" dirty="0"/>
          </a:p>
        </p:txBody>
      </p:sp>
    </p:spTree>
    <p:extLst>
      <p:ext uri="{BB962C8B-B14F-4D97-AF65-F5344CB8AC3E}">
        <p14:creationId xmlns:p14="http://schemas.microsoft.com/office/powerpoint/2010/main" val="1908816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buFont typeface="Arial" panose="020B0604020202020204" pitchFamily="34" charset="0"/>
              <a:buNone/>
            </a:pPr>
            <a:r>
              <a:rPr lang="en-US" b="0" i="0" dirty="0">
                <a:solidFill>
                  <a:srgbClr val="333333"/>
                </a:solidFill>
                <a:effectLst/>
                <a:latin typeface="Lato" panose="020F0502020204030203" pitchFamily="34" charset="0"/>
              </a:rPr>
              <a:t>The first component of a pricing determination is a verification of the patient’s insurance eligibility and benefits. Most often this information is obtained through a real-time electronic transaction with the health plan</a:t>
            </a:r>
          </a:p>
          <a:p>
            <a:pPr algn="l">
              <a:buFont typeface="Arial" panose="020B0604020202020204" pitchFamily="34" charset="0"/>
              <a:buNone/>
            </a:pPr>
            <a:endParaRPr lang="en-US" b="0" i="0" dirty="0">
              <a:solidFill>
                <a:srgbClr val="333333"/>
              </a:solidFill>
              <a:effectLst/>
              <a:latin typeface="Lato" panose="020F0502020204030203" pitchFamily="34" charset="0"/>
            </a:endParaRPr>
          </a:p>
          <a:p>
            <a:pPr algn="l"/>
            <a:r>
              <a:rPr lang="en-US" b="0" i="0" dirty="0">
                <a:solidFill>
                  <a:srgbClr val="333333"/>
                </a:solidFill>
                <a:effectLst/>
                <a:latin typeface="Lato" panose="020F0502020204030203" pitchFamily="34" charset="0"/>
              </a:rPr>
              <a:t>The second component of determining a price is to identify the service or test involved.</a:t>
            </a:r>
          </a:p>
          <a:p>
            <a:pPr algn="l"/>
            <a:r>
              <a:rPr lang="en-US" b="0" i="0" dirty="0">
                <a:solidFill>
                  <a:srgbClr val="333333"/>
                </a:solidFill>
                <a:effectLst/>
                <a:latin typeface="Lato" panose="020F0502020204030203" pitchFamily="34" charset="0"/>
              </a:rPr>
              <a:t>The clinical information needed to determine a price includes:</a:t>
            </a:r>
          </a:p>
          <a:p>
            <a:pPr algn="l">
              <a:buFont typeface="Arial" panose="020B0604020202020204" pitchFamily="34" charset="0"/>
              <a:buChar char="•"/>
            </a:pPr>
            <a:r>
              <a:rPr lang="en-US" b="0" i="0" dirty="0">
                <a:solidFill>
                  <a:srgbClr val="333333"/>
                </a:solidFill>
                <a:effectLst/>
                <a:latin typeface="Lato" panose="020F0502020204030203" pitchFamily="34" charset="0"/>
              </a:rPr>
              <a:t>Service(s) or test(s)</a:t>
            </a:r>
          </a:p>
          <a:p>
            <a:pPr algn="l">
              <a:buFont typeface="Arial" panose="020B0604020202020204" pitchFamily="34" charset="0"/>
              <a:buChar char="•"/>
            </a:pPr>
            <a:r>
              <a:rPr lang="en-US" b="0" i="0" dirty="0">
                <a:solidFill>
                  <a:srgbClr val="333333"/>
                </a:solidFill>
                <a:effectLst/>
                <a:latin typeface="Lato" panose="020F0502020204030203" pitchFamily="34" charset="0"/>
              </a:rPr>
              <a:t>Patient type</a:t>
            </a:r>
          </a:p>
          <a:p>
            <a:pPr algn="l">
              <a:buFont typeface="Arial" panose="020B0604020202020204" pitchFamily="34" charset="0"/>
              <a:buChar char="•"/>
            </a:pPr>
            <a:r>
              <a:rPr lang="en-US" b="0" i="0" dirty="0">
                <a:solidFill>
                  <a:srgbClr val="333333"/>
                </a:solidFill>
                <a:effectLst/>
                <a:latin typeface="Lato" panose="020F0502020204030203" pitchFamily="34" charset="0"/>
              </a:rPr>
              <a:t>Diagnosis and procedure codes</a:t>
            </a:r>
          </a:p>
          <a:p>
            <a:pPr algn="l">
              <a:buFont typeface="Arial" panose="020B0604020202020204" pitchFamily="34" charset="0"/>
              <a:buChar char="•"/>
            </a:pPr>
            <a:r>
              <a:rPr lang="en-US" b="0" i="0" dirty="0">
                <a:solidFill>
                  <a:srgbClr val="333333"/>
                </a:solidFill>
                <a:effectLst/>
                <a:latin typeface="Lato" panose="020F0502020204030203" pitchFamily="34" charset="0"/>
              </a:rPr>
              <a:t>Any anticipated follow-up care</a:t>
            </a:r>
          </a:p>
          <a:p>
            <a:pPr algn="l">
              <a:buFont typeface="Arial" panose="020B0604020202020204" pitchFamily="34" charset="0"/>
              <a:buNone/>
            </a:pPr>
            <a:endParaRPr lang="en-US" b="0" i="0" dirty="0">
              <a:solidFill>
                <a:srgbClr val="333333"/>
              </a:solidFill>
              <a:effectLst/>
              <a:latin typeface="Lato" panose="020F0502020204030203" pitchFamily="34" charset="0"/>
            </a:endParaRPr>
          </a:p>
          <a:p>
            <a:pPr algn="l"/>
            <a:r>
              <a:rPr lang="en-US" b="0" i="0" dirty="0">
                <a:solidFill>
                  <a:srgbClr val="333333"/>
                </a:solidFill>
                <a:effectLst/>
                <a:latin typeface="Lato" panose="020F0502020204030203" pitchFamily="34" charset="0"/>
              </a:rPr>
              <a:t>The health plan response to a verification inquiry typically contains the following information which is needed to develop a price estimate:</a:t>
            </a:r>
          </a:p>
          <a:p>
            <a:pPr algn="l">
              <a:buFont typeface="Arial" panose="020B0604020202020204" pitchFamily="34" charset="0"/>
              <a:buChar char="•"/>
            </a:pPr>
            <a:r>
              <a:rPr lang="en-US" b="0" i="0" dirty="0">
                <a:solidFill>
                  <a:srgbClr val="333333"/>
                </a:solidFill>
                <a:effectLst/>
                <a:latin typeface="Lato" panose="020F0502020204030203" pitchFamily="34" charset="0"/>
              </a:rPr>
              <a:t>A confirmation of the consumer or patient’s eligibility for coverage</a:t>
            </a:r>
          </a:p>
          <a:p>
            <a:pPr algn="l">
              <a:buFont typeface="Arial" panose="020B0604020202020204" pitchFamily="34" charset="0"/>
              <a:buChar char="•"/>
            </a:pPr>
            <a:r>
              <a:rPr lang="en-US" b="0" i="0" dirty="0">
                <a:solidFill>
                  <a:srgbClr val="333333"/>
                </a:solidFill>
                <a:effectLst/>
                <a:latin typeface="Lato" panose="020F0502020204030203" pitchFamily="34" charset="0"/>
              </a:rPr>
              <a:t>Details of coverages and limitations, including site or service restrictions such as eligible lab draw locations or number of therapy visits authorized</a:t>
            </a:r>
          </a:p>
          <a:p>
            <a:pPr algn="l">
              <a:buFont typeface="Arial" panose="020B0604020202020204" pitchFamily="34" charset="0"/>
              <a:buChar char="•"/>
            </a:pPr>
            <a:r>
              <a:rPr lang="en-US" b="0" i="0" dirty="0">
                <a:solidFill>
                  <a:srgbClr val="333333"/>
                </a:solidFill>
                <a:effectLst/>
                <a:latin typeface="Lato" panose="020F0502020204030203" pitchFamily="34" charset="0"/>
              </a:rPr>
              <a:t>Network status</a:t>
            </a:r>
          </a:p>
          <a:p>
            <a:pPr algn="l">
              <a:buFont typeface="Arial" panose="020B0604020202020204" pitchFamily="34" charset="0"/>
              <a:buChar char="•"/>
            </a:pPr>
            <a:r>
              <a:rPr lang="en-US" b="0" i="0" dirty="0">
                <a:solidFill>
                  <a:srgbClr val="333333"/>
                </a:solidFill>
                <a:effectLst/>
                <a:latin typeface="Lato" panose="020F0502020204030203" pitchFamily="34" charset="0"/>
              </a:rPr>
              <a:t>Authorization or referral requirements</a:t>
            </a:r>
          </a:p>
          <a:p>
            <a:pPr algn="l">
              <a:buFont typeface="Arial" panose="020B0604020202020204" pitchFamily="34" charset="0"/>
              <a:buChar char="•"/>
            </a:pPr>
            <a:r>
              <a:rPr lang="en-US" b="0" i="0" dirty="0">
                <a:solidFill>
                  <a:srgbClr val="333333"/>
                </a:solidFill>
                <a:effectLst/>
                <a:latin typeface="Lato" panose="020F0502020204030203" pitchFamily="34" charset="0"/>
              </a:rPr>
              <a:t>Detailed status of contracted deductible, co-payment, co-insurance and maximum out of pocket limitations</a:t>
            </a:r>
          </a:p>
          <a:p>
            <a:endParaRPr lang="en-US" b="0" i="0" dirty="0"/>
          </a:p>
        </p:txBody>
      </p:sp>
      <p:sp>
        <p:nvSpPr>
          <p:cNvPr id="4" name="Slide Number Placeholder 3"/>
          <p:cNvSpPr>
            <a:spLocks noGrp="1"/>
          </p:cNvSpPr>
          <p:nvPr>
            <p:ph type="sldNum" sz="quarter" idx="10"/>
          </p:nvPr>
        </p:nvSpPr>
        <p:spPr/>
        <p:txBody>
          <a:bodyPr/>
          <a:lstStyle/>
          <a:p>
            <a:fld id="{87803DB4-3F89-4E24-8DF0-1ACE0D8492EE}" type="slidenum">
              <a:rPr lang="en-US" smtClean="0"/>
              <a:pPr/>
              <a:t>58</a:t>
            </a:fld>
            <a:endParaRPr lang="en-US" dirty="0"/>
          </a:p>
        </p:txBody>
      </p:sp>
    </p:spTree>
    <p:extLst>
      <p:ext uri="{BB962C8B-B14F-4D97-AF65-F5344CB8AC3E}">
        <p14:creationId xmlns:p14="http://schemas.microsoft.com/office/powerpoint/2010/main" val="9311005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buFont typeface="+mj-lt"/>
              <a:buAutoNum type="arabicPeriod"/>
            </a:pPr>
            <a:r>
              <a:rPr lang="en-US" b="0" i="0" dirty="0">
                <a:solidFill>
                  <a:srgbClr val="333333"/>
                </a:solidFill>
                <a:effectLst/>
                <a:latin typeface="Lato" panose="020F0502020204030203" pitchFamily="34" charset="0"/>
              </a:rPr>
              <a:t>Your organization may have deployed a technology solution to create a price estimate. If not, you may have a worksheet or other tools to guide you through determining the information needed to respond to a price estimate request.</a:t>
            </a:r>
            <a:br>
              <a:rPr lang="en-US" dirty="0"/>
            </a:br>
            <a:r>
              <a:rPr lang="en-US" b="0" i="0" dirty="0">
                <a:solidFill>
                  <a:srgbClr val="333333"/>
                </a:solidFill>
                <a:effectLst/>
                <a:latin typeface="Lato" panose="020F0502020204030203" pitchFamily="34" charset="0"/>
              </a:rPr>
              <a:t>Verify the insurance coverage that will be used for the service, including eligibility and benefit details. Document the current status of the deductible and any co-insurance amount.</a:t>
            </a:r>
          </a:p>
          <a:p>
            <a:pPr algn="l">
              <a:buFont typeface="+mj-lt"/>
              <a:buAutoNum type="arabicPeriod"/>
            </a:pPr>
            <a:r>
              <a:rPr lang="en-US" b="0" i="0" dirty="0">
                <a:solidFill>
                  <a:srgbClr val="333333"/>
                </a:solidFill>
                <a:effectLst/>
                <a:latin typeface="Lato" panose="020F0502020204030203" pitchFamily="34" charset="0"/>
              </a:rPr>
              <a:t>Identify the contract terms between your organization and the health plan. For example, are inpatient cases paid by MS-DRG, a percent of charges, preset case rate, bundled service, etc.?</a:t>
            </a:r>
          </a:p>
          <a:p>
            <a:pPr algn="l">
              <a:buFont typeface="+mj-lt"/>
              <a:buAutoNum type="arabicPeriod"/>
            </a:pPr>
            <a:r>
              <a:rPr lang="en-US" b="0" i="0" dirty="0">
                <a:solidFill>
                  <a:srgbClr val="333333"/>
                </a:solidFill>
                <a:effectLst/>
                <a:latin typeface="Lato" panose="020F0502020204030203" pitchFamily="34" charset="0"/>
              </a:rPr>
              <a:t>Obtain the total charges for the hospital portion of the case; concurrently identify any additional providers who may be involved (anesthesia, etc.) and note their in-network or out-of-network status.</a:t>
            </a:r>
          </a:p>
          <a:p>
            <a:endParaRPr lang="en-US" dirty="0"/>
          </a:p>
          <a:p>
            <a:r>
              <a:rPr lang="en-US" b="0" i="0" dirty="0">
                <a:solidFill>
                  <a:srgbClr val="656565"/>
                </a:solidFill>
                <a:effectLst/>
                <a:latin typeface="Lato" panose="020F0502020204030203" pitchFamily="34" charset="0"/>
              </a:rPr>
              <a:t>Next, you’ll need to apply the benefit information to the charge information. Apply the payment methodology to the total charges. </a:t>
            </a:r>
          </a:p>
          <a:p>
            <a:endParaRPr lang="en-US" b="0" i="0" dirty="0">
              <a:solidFill>
                <a:srgbClr val="656565"/>
              </a:solidFill>
              <a:effectLst/>
              <a:latin typeface="Lato" panose="020F0502020204030203" pitchFamily="34" charset="0"/>
            </a:endParaRPr>
          </a:p>
          <a:p>
            <a:r>
              <a:rPr lang="en-US" b="0" i="0" dirty="0">
                <a:solidFill>
                  <a:srgbClr val="333333"/>
                </a:solidFill>
                <a:effectLst/>
                <a:latin typeface="Lato" panose="020F0502020204030203" pitchFamily="34" charset="0"/>
              </a:rPr>
              <a:t>The price estimate should be presented in a format that is easily explained to the patient. In addition to the price estimate for hospital services, the financial conversation should also inform the patient that physician services are, or are not, included. The in-network or out-of-network status of these physicians should also be communicated.</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59</a:t>
            </a:fld>
            <a:endParaRPr lang="en-US" dirty="0"/>
          </a:p>
        </p:txBody>
      </p:sp>
    </p:spTree>
    <p:extLst>
      <p:ext uri="{BB962C8B-B14F-4D97-AF65-F5344CB8AC3E}">
        <p14:creationId xmlns:p14="http://schemas.microsoft.com/office/powerpoint/2010/main" val="1789363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r>
              <a:rPr lang="en-US" b="0" i="0" dirty="0">
                <a:solidFill>
                  <a:srgbClr val="333333"/>
                </a:solidFill>
                <a:effectLst/>
                <a:latin typeface="Lato" panose="020F0502020204030203" pitchFamily="34" charset="0"/>
              </a:rPr>
              <a:t>Most often this information is obtained through a real-time electronic transaction with the health plan. The health plan response to a verification inquiry typically contains the following information which is needed to develop a price estimate: a confirmation of the consumer or patient’s eligibility for coverage, details of coverages and limitations, including site or service restrictions such as eligible lab draw locations or number of therapy visits authorized; Network status. </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61</a:t>
            </a:fld>
            <a:endParaRPr lang="en-US" dirty="0"/>
          </a:p>
        </p:txBody>
      </p:sp>
    </p:spTree>
    <p:extLst>
      <p:ext uri="{BB962C8B-B14F-4D97-AF65-F5344CB8AC3E}">
        <p14:creationId xmlns:p14="http://schemas.microsoft.com/office/powerpoint/2010/main" val="1081028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In this course we will address:</a:t>
            </a:r>
            <a:br>
              <a:rPr lang="en-US" b="0" i="0" dirty="0">
                <a:solidFill>
                  <a:srgbClr val="656565"/>
                </a:solidFill>
                <a:effectLst/>
                <a:latin typeface="Lato" panose="020F0502020204030203" pitchFamily="34" charset="0"/>
              </a:rPr>
            </a:br>
            <a:endParaRPr lang="en-US" b="0" i="0" dirty="0">
              <a:solidFill>
                <a:srgbClr val="656565"/>
              </a:solidFill>
              <a:effectLst/>
              <a:latin typeface="Lato" panose="020F0502020204030203" pitchFamily="34" charset="0"/>
            </a:endParaRPr>
          </a:p>
          <a:p>
            <a:pPr algn="l">
              <a:buFont typeface="Arial" panose="020B0604020202020204" pitchFamily="34" charset="0"/>
              <a:buChar char="•"/>
            </a:pPr>
            <a:r>
              <a:rPr lang="en-US" b="0" i="0" dirty="0">
                <a:solidFill>
                  <a:srgbClr val="656565"/>
                </a:solidFill>
                <a:effectLst/>
                <a:latin typeface="Lato" panose="020F0502020204030203" pitchFamily="34" charset="0"/>
              </a:rPr>
              <a:t>The Patient Financial Communications Best Practices through concepts of financial counseling.</a:t>
            </a:r>
          </a:p>
          <a:p>
            <a:pPr algn="l">
              <a:buFont typeface="Arial" panose="020B0604020202020204" pitchFamily="34" charset="0"/>
              <a:buChar char="•"/>
            </a:pPr>
            <a:r>
              <a:rPr lang="en-US" b="0" i="0" dirty="0">
                <a:solidFill>
                  <a:srgbClr val="656565"/>
                </a:solidFill>
                <a:effectLst/>
                <a:latin typeface="Lato" panose="020F0502020204030203" pitchFamily="34" charset="0"/>
              </a:rPr>
              <a:t>Patient financial care concepts, which includes negotiating account resolution, identifying and initiating financial assistance processes (charity), pursuing time-of-service collections and achieving account resolution</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63</a:t>
            </a:fld>
            <a:endParaRPr lang="en-US" dirty="0"/>
          </a:p>
        </p:txBody>
      </p:sp>
    </p:spTree>
    <p:extLst>
      <p:ext uri="{BB962C8B-B14F-4D97-AF65-F5344CB8AC3E}">
        <p14:creationId xmlns:p14="http://schemas.microsoft.com/office/powerpoint/2010/main" val="30932014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56565"/>
                </a:solidFill>
                <a:effectLst/>
                <a:latin typeface="Lato" panose="020F0502020204030203" pitchFamily="34" charset="0"/>
              </a:rPr>
              <a:t>Financial counseling is done to help the patient understand his/her health plan coverage and financial responsibility for his/her healthcare services.</a:t>
            </a:r>
            <a:br>
              <a:rPr lang="en-US" dirty="0"/>
            </a:br>
            <a:br>
              <a:rPr lang="en-US" dirty="0"/>
            </a:br>
            <a:r>
              <a:rPr lang="en-US" b="0" i="0" dirty="0">
                <a:solidFill>
                  <a:srgbClr val="656565"/>
                </a:solidFill>
                <a:effectLst/>
                <a:latin typeface="Lato" panose="020F0502020204030203" pitchFamily="34" charset="0"/>
              </a:rPr>
              <a:t>Components of financial counseling include informing the patient of the hospital’s financial policies, explaining health plan benefits, discussing financial responsibility, assessing the patient’s ability to pay, and reviewing payment alternatives with the patient so appropriate resolution of the healthcare financial obligation is achieved.</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64</a:t>
            </a:fld>
            <a:endParaRPr lang="en-US" dirty="0"/>
          </a:p>
        </p:txBody>
      </p:sp>
    </p:spTree>
    <p:extLst>
      <p:ext uri="{BB962C8B-B14F-4D97-AF65-F5344CB8AC3E}">
        <p14:creationId xmlns:p14="http://schemas.microsoft.com/office/powerpoint/2010/main" val="10495315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Patient liabilities are comprised of two types of self-pay dollars.</a:t>
            </a:r>
          </a:p>
          <a:p>
            <a:pPr algn="l"/>
            <a:r>
              <a:rPr lang="en-US" b="0" i="0" dirty="0">
                <a:solidFill>
                  <a:srgbClr val="656565"/>
                </a:solidFill>
                <a:effectLst/>
                <a:latin typeface="Lato" panose="020F0502020204030203" pitchFamily="34" charset="0"/>
              </a:rPr>
              <a:t>One type is “pure” self-pay, where the patient is uninsured and is responsible for the total cost of the healthcare service.</a:t>
            </a:r>
          </a:p>
          <a:p>
            <a:pPr algn="l"/>
            <a:r>
              <a:rPr lang="en-US" b="0" i="0" dirty="0">
                <a:solidFill>
                  <a:srgbClr val="656565"/>
                </a:solidFill>
                <a:effectLst/>
                <a:latin typeface="Lato" panose="020F0502020204030203" pitchFamily="34" charset="0"/>
              </a:rPr>
              <a:t>The second type is the self-pay balance after insurance. These amounts are the cost the patient is responsible for which is determined by employers and health plans and includes plan deductibles, co-insurance amounts, co-payment amounts, and any non-covered services as identified by the health plan or employer.</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65</a:t>
            </a:fld>
            <a:endParaRPr lang="en-US" dirty="0"/>
          </a:p>
        </p:txBody>
      </p:sp>
    </p:spTree>
    <p:extLst>
      <p:ext uri="{BB962C8B-B14F-4D97-AF65-F5344CB8AC3E}">
        <p14:creationId xmlns:p14="http://schemas.microsoft.com/office/powerpoint/2010/main" val="364700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emergency department is the most common source of unscheduled admissions. Patients arrive at the ED seeking care and if the patient meets the acuity criteria for admission, an order is written to admit the patient. When the patient is admitted, the admission will be considered an emergency admission. </a:t>
            </a:r>
          </a:p>
          <a:p>
            <a:r>
              <a:rPr lang="en-US" dirty="0"/>
              <a:t>Most health plans require a notification of emergency admissions within a specific time period, usually within 24 hours or the next business day. Failure to do so may result in denied days. </a:t>
            </a:r>
          </a:p>
          <a:p>
            <a:r>
              <a:rPr lang="en-US" dirty="0"/>
              <a:t>Certain types of services, such as routine xrays and laboratory tests, are typically provided without the benefit of prior scheduling. They are considered walk ins.  Typically these services do not require any approval from the health plan, but may require the patient to receive services at a contracted or in-network facility. </a:t>
            </a:r>
          </a:p>
          <a:p>
            <a:r>
              <a:rPr lang="en-US" dirty="0"/>
              <a:t>Observation is used to : </a:t>
            </a:r>
          </a:p>
          <a:p>
            <a:pPr marL="285750" indent="-285750">
              <a:buFontTx/>
              <a:buChar char="-"/>
            </a:pPr>
            <a:r>
              <a:rPr lang="en-US" dirty="0"/>
              <a:t>Evaluate patients for possible inpatient admission. </a:t>
            </a:r>
          </a:p>
          <a:p>
            <a:pPr marL="285750" indent="-285750">
              <a:buFontTx/>
              <a:buChar char="-"/>
            </a:pPr>
            <a:r>
              <a:rPr lang="en-US" dirty="0"/>
              <a:t>To resolve a medical problem so that the patient may be discharged. </a:t>
            </a:r>
          </a:p>
          <a:p>
            <a:pPr marL="285750" indent="-285750">
              <a:buFontTx/>
              <a:buChar char="-"/>
            </a:pPr>
            <a:r>
              <a:rPr lang="en-US" dirty="0"/>
              <a:t>For treatment that is expected to last less than 24 hours. </a:t>
            </a:r>
          </a:p>
          <a:p>
            <a:pPr marL="285750" indent="-285750">
              <a:buFontTx/>
              <a:buChar char="-"/>
            </a:pPr>
            <a:r>
              <a:rPr lang="en-US" dirty="0"/>
              <a:t>To treat complications following outpatient surgery or procedures. </a:t>
            </a:r>
          </a:p>
          <a:p>
            <a:pPr marL="0" indent="0">
              <a:buFontTx/>
              <a:buNone/>
            </a:pPr>
            <a:r>
              <a:rPr lang="en-US" dirty="0"/>
              <a:t>Remember the Medicare’s two midnight rule as it relates to observation patients.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6</a:t>
            </a:fld>
            <a:endParaRPr lang="en-US" dirty="0"/>
          </a:p>
        </p:txBody>
      </p:sp>
    </p:spTree>
    <p:extLst>
      <p:ext uri="{BB962C8B-B14F-4D97-AF65-F5344CB8AC3E}">
        <p14:creationId xmlns:p14="http://schemas.microsoft.com/office/powerpoint/2010/main" val="38219112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Patient Financial Communications Best Practices, developed by an HFMA task force of industry leaders, address patient communications regarding health plan coverage, financial counseling, financial responsibility for service, and unpaid balances. </a:t>
            </a:r>
          </a:p>
          <a:p>
            <a:pPr algn="l"/>
            <a:r>
              <a:rPr lang="en-US" b="0" i="0" dirty="0">
                <a:solidFill>
                  <a:srgbClr val="656565"/>
                </a:solidFill>
                <a:effectLst/>
                <a:latin typeface="Lato" panose="020F0502020204030203" pitchFamily="34" charset="0"/>
              </a:rPr>
              <a:t>A complete copy of these Best Practices can be found in the Resources tab of this program.</a:t>
            </a:r>
            <a:br>
              <a:rPr lang="en-US" b="0" i="0" dirty="0">
                <a:solidFill>
                  <a:srgbClr val="656565"/>
                </a:solidFill>
                <a:effectLst/>
                <a:latin typeface="Lato" panose="020F0502020204030203" pitchFamily="34" charset="0"/>
              </a:rPr>
            </a:br>
            <a:endParaRPr lang="en-US" b="0" i="0" dirty="0">
              <a:solidFill>
                <a:srgbClr val="656565"/>
              </a:solidFill>
              <a:effectLst/>
              <a:latin typeface="Lato" panose="020F0502020204030203" pitchFamily="34" charset="0"/>
            </a:endParaRPr>
          </a:p>
          <a:p>
            <a:pPr algn="l"/>
            <a:r>
              <a:rPr lang="en-US" b="0" i="0" dirty="0">
                <a:solidFill>
                  <a:srgbClr val="656565"/>
                </a:solidFill>
                <a:effectLst/>
                <a:latin typeface="Lato" panose="020F0502020204030203" pitchFamily="34" charset="0"/>
              </a:rPr>
              <a:t>They also address the most appropriate ways to conduct financial interactions at every point in the patient-centric revenue cycle – from the moment emergency or non-emergency medical services are scheduled or a patient arrives for a non-scheduled service for elective and non-elective procedures. Compliance guidance is included, as well as an annual training requirements, technology assessments, and annual reporting to the C-suite on this topic.</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66</a:t>
            </a:fld>
            <a:endParaRPr lang="en-US" dirty="0"/>
          </a:p>
        </p:txBody>
      </p:sp>
    </p:spTree>
    <p:extLst>
      <p:ext uri="{BB962C8B-B14F-4D97-AF65-F5344CB8AC3E}">
        <p14:creationId xmlns:p14="http://schemas.microsoft.com/office/powerpoint/2010/main" val="39527339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We discussed creating estimates in the last section so that should provide you with the ability to have the conversation on patient liability, including past due balances. </a:t>
            </a:r>
          </a:p>
          <a:p>
            <a:pPr algn="l"/>
            <a:r>
              <a:rPr lang="en-US" b="0" i="0" dirty="0">
                <a:solidFill>
                  <a:srgbClr val="656565"/>
                </a:solidFill>
                <a:effectLst/>
                <a:latin typeface="Lato" panose="020F0502020204030203" pitchFamily="34" charset="0"/>
              </a:rPr>
              <a:t>Options are: </a:t>
            </a:r>
          </a:p>
          <a:p>
            <a:pPr algn="l"/>
            <a:r>
              <a:rPr lang="en-US" b="0" i="0" dirty="0">
                <a:solidFill>
                  <a:srgbClr val="656565"/>
                </a:solidFill>
                <a:effectLst/>
                <a:latin typeface="Lato" panose="020F0502020204030203" pitchFamily="34" charset="0"/>
              </a:rPr>
              <a:t>Full payment , short term payments or potentially a bank loan program. </a:t>
            </a:r>
          </a:p>
          <a:p>
            <a:pPr algn="l"/>
            <a:r>
              <a:rPr lang="en-US" b="0" i="0" dirty="0">
                <a:solidFill>
                  <a:srgbClr val="333333"/>
                </a:solidFill>
                <a:effectLst/>
                <a:latin typeface="Lato" panose="020F0502020204030203" pitchFamily="34" charset="0"/>
              </a:rPr>
              <a:t>If financial resolution cannot be obtained through any of the options provided, then financial assistance screening should be initiated through Medicaid and hospital Financial Assistance Programs</a:t>
            </a:r>
          </a:p>
          <a:p>
            <a:pPr algn="l"/>
            <a:r>
              <a:rPr lang="en-US" b="0" i="0" dirty="0">
                <a:solidFill>
                  <a:srgbClr val="656565"/>
                </a:solidFill>
                <a:effectLst/>
                <a:latin typeface="Lato" panose="020F0502020204030203" pitchFamily="34" charset="0"/>
              </a:rPr>
              <a:t>Medicaid eligibility screening may occur through a variety of approaches, all designed to qualify patients for medical assistance.</a:t>
            </a:r>
          </a:p>
          <a:p>
            <a:pPr algn="l"/>
            <a:r>
              <a:rPr lang="en-US" b="0" i="0" dirty="0">
                <a:solidFill>
                  <a:srgbClr val="656565"/>
                </a:solidFill>
                <a:effectLst/>
                <a:latin typeface="Lato" panose="020F0502020204030203" pitchFamily="34" charset="0"/>
              </a:rPr>
              <a:t>Typical approaches are:</a:t>
            </a:r>
          </a:p>
          <a:p>
            <a:pPr algn="l">
              <a:buFont typeface="Arial" panose="020B0604020202020204" pitchFamily="34" charset="0"/>
              <a:buChar char="•"/>
            </a:pPr>
            <a:r>
              <a:rPr lang="en-US" b="0" i="0" dirty="0">
                <a:solidFill>
                  <a:srgbClr val="656565"/>
                </a:solidFill>
                <a:effectLst/>
                <a:latin typeface="Lato" panose="020F0502020204030203" pitchFamily="34" charset="0"/>
              </a:rPr>
              <a:t>Presumptive eligibility (Medicaid expansion states) via the established electronic processes.</a:t>
            </a:r>
          </a:p>
          <a:p>
            <a:pPr algn="l">
              <a:buFont typeface="Arial" panose="020B0604020202020204" pitchFamily="34" charset="0"/>
              <a:buChar char="•"/>
            </a:pPr>
            <a:r>
              <a:rPr lang="en-US" b="0" i="0" dirty="0">
                <a:solidFill>
                  <a:srgbClr val="656565"/>
                </a:solidFill>
                <a:effectLst/>
                <a:latin typeface="Lato" panose="020F0502020204030203" pitchFamily="34" charset="0"/>
              </a:rPr>
              <a:t>County or state workers maintain an office in the hospital and meet with patients.</a:t>
            </a:r>
          </a:p>
          <a:p>
            <a:pPr algn="l">
              <a:buFont typeface="Arial" panose="020B0604020202020204" pitchFamily="34" charset="0"/>
              <a:buChar char="•"/>
            </a:pPr>
            <a:r>
              <a:rPr lang="en-US" b="0" i="0" dirty="0">
                <a:solidFill>
                  <a:srgbClr val="656565"/>
                </a:solidFill>
                <a:effectLst/>
                <a:latin typeface="Lato" panose="020F0502020204030203" pitchFamily="34" charset="0"/>
              </a:rPr>
              <a:t>An outsourcing firm meets with referred patients and helps them complete the application process.</a:t>
            </a:r>
          </a:p>
          <a:p>
            <a:pPr algn="l">
              <a:buFont typeface="Arial" panose="020B0604020202020204" pitchFamily="34" charset="0"/>
              <a:buChar char="•"/>
            </a:pPr>
            <a:r>
              <a:rPr lang="en-US" b="0" i="0" dirty="0">
                <a:solidFill>
                  <a:srgbClr val="656565"/>
                </a:solidFill>
                <a:effectLst/>
                <a:latin typeface="Lato" panose="020F0502020204030203" pitchFamily="34" charset="0"/>
              </a:rPr>
              <a:t>Internal staff within the patient access department screens the patient’s application based on current Medicaid guidelines and refers cases which qualify or are borderline eligible to the local Medicaid office for processing.</a:t>
            </a:r>
          </a:p>
          <a:p>
            <a:pPr algn="l"/>
            <a:endParaRPr lang="en-US" b="0" i="0" dirty="0">
              <a:solidFill>
                <a:srgbClr val="333333"/>
              </a:solidFill>
              <a:effectLst/>
              <a:latin typeface="Lato" panose="020F0502020204030203" pitchFamily="34" charset="0"/>
            </a:endParaRPr>
          </a:p>
          <a:p>
            <a:pPr algn="l"/>
            <a:endParaRPr lang="en-US" b="0" i="0" dirty="0">
              <a:solidFill>
                <a:srgbClr val="656565"/>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67</a:t>
            </a:fld>
            <a:endParaRPr lang="en-US" dirty="0"/>
          </a:p>
        </p:txBody>
      </p:sp>
    </p:spTree>
    <p:extLst>
      <p:ext uri="{BB962C8B-B14F-4D97-AF65-F5344CB8AC3E}">
        <p14:creationId xmlns:p14="http://schemas.microsoft.com/office/powerpoint/2010/main" val="36297007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56565"/>
                </a:solidFill>
                <a:effectLst/>
                <a:latin typeface="Lato" panose="020F0502020204030203" pitchFamily="34" charset="0"/>
              </a:rPr>
              <a:t>Financial assistance is offered when the responsible party does not have the ability to pay and does not qualify for Medicaid assistance. This is often based on a sliding scale discount amount up to a 100% discount based on the patient’s financial status.</a:t>
            </a:r>
          </a:p>
          <a:p>
            <a:pPr algn="l"/>
            <a:r>
              <a:rPr lang="en-US" b="0" i="0" dirty="0">
                <a:solidFill>
                  <a:srgbClr val="656565"/>
                </a:solidFill>
                <a:effectLst/>
                <a:latin typeface="Lato" panose="020F0502020204030203" pitchFamily="34" charset="0"/>
              </a:rPr>
              <a:t>Each provider determines the amount of the discounted or free care; however, the basis for qualification is typically the Federal Poverty Guidelines published annually by the federal government. Each provider must comply with the rules included in the Affordable Care Act.</a:t>
            </a:r>
          </a:p>
          <a:p>
            <a:pPr algn="l"/>
            <a:r>
              <a:rPr lang="en-US" b="0" i="0" dirty="0">
                <a:solidFill>
                  <a:srgbClr val="656565"/>
                </a:solidFill>
                <a:effectLst/>
                <a:latin typeface="Lato" panose="020F0502020204030203" pitchFamily="34" charset="0"/>
              </a:rPr>
              <a:t>Financial assistance represents an account resolution option which must be managed within the guidelines set by the provider. Communicating effectively with patients can be complicated by the negative implication of the use of the term “charity”. Presenting financial options and provider-based assistance opens a dialog without the negative effect of the “charity” term.</a:t>
            </a:r>
          </a:p>
          <a:p>
            <a:pPr algn="l"/>
            <a:r>
              <a:rPr lang="en-US" b="0" i="0" dirty="0">
                <a:solidFill>
                  <a:srgbClr val="333333"/>
                </a:solidFill>
                <a:effectLst/>
                <a:latin typeface="Lato" panose="020F0502020204030203" pitchFamily="34" charset="0"/>
              </a:rPr>
              <a:t>Patients who are either underinsured or uninsured are screened for potential financial assistance. The provider’s financial assistance policy and application are presented to the patient. The financial counselor may assist the patient with the application. Information requested typically includes four categories of information: Demographic, Income, Assets, Expenses.</a:t>
            </a:r>
            <a:endParaRPr lang="en-US" b="0" i="0" dirty="0">
              <a:solidFill>
                <a:srgbClr val="656565"/>
              </a:solidFill>
              <a:effectLst/>
              <a:latin typeface="Lato" panose="020F0502020204030203" pitchFamily="34" charset="0"/>
            </a:endParaRPr>
          </a:p>
          <a:p>
            <a:pPr algn="l"/>
            <a:endParaRPr lang="en-US" b="0" i="0" dirty="0">
              <a:solidFill>
                <a:srgbClr val="656565"/>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68</a:t>
            </a:fld>
            <a:endParaRPr lang="en-US" dirty="0"/>
          </a:p>
        </p:txBody>
      </p:sp>
    </p:spTree>
    <p:extLst>
      <p:ext uri="{BB962C8B-B14F-4D97-AF65-F5344CB8AC3E}">
        <p14:creationId xmlns:p14="http://schemas.microsoft.com/office/powerpoint/2010/main" val="35321332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ato" panose="020F0502020204030203" pitchFamily="34" charset="0"/>
              </a:rPr>
              <a:t>Part of a successful time-of-service collection program involves training staff how to request payment and conduct the conversation in a way that minimizes barriers to payment. Scripts are an effective staff tool that provides guidance on how to conduct the interview, ask for payment and overcome payment obstacles.</a:t>
            </a:r>
            <a:br>
              <a:rPr lang="en-US" dirty="0"/>
            </a:b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69</a:t>
            </a:fld>
            <a:endParaRPr lang="en-US" dirty="0"/>
          </a:p>
        </p:txBody>
      </p:sp>
    </p:spTree>
    <p:extLst>
      <p:ext uri="{BB962C8B-B14F-4D97-AF65-F5344CB8AC3E}">
        <p14:creationId xmlns:p14="http://schemas.microsoft.com/office/powerpoint/2010/main" val="7968105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t>
            </a:r>
            <a:r>
              <a:rPr lang="en-US" b="0" i="0" dirty="0">
                <a:solidFill>
                  <a:srgbClr val="333333"/>
                </a:solidFill>
                <a:effectLst/>
                <a:latin typeface="Lato" panose="020F0502020204030203" pitchFamily="34" charset="0"/>
              </a:rPr>
              <a:t>Components of financial education include informing the patient of the hospital’s financial policies, explaining health plan benefits, discussing financial responsibility, assessing the patient’s ability to pay, and reviewing payment alternatives with the patient. </a:t>
            </a:r>
            <a:r>
              <a:rPr lang="en-US" dirty="0"/>
              <a:t> </a:t>
            </a:r>
          </a:p>
        </p:txBody>
      </p:sp>
      <p:sp>
        <p:nvSpPr>
          <p:cNvPr id="4" name="Slide Number Placeholder 3"/>
          <p:cNvSpPr>
            <a:spLocks noGrp="1"/>
          </p:cNvSpPr>
          <p:nvPr>
            <p:ph type="sldNum" sz="quarter" idx="5"/>
          </p:nvPr>
        </p:nvSpPr>
        <p:spPr/>
        <p:txBody>
          <a:bodyPr/>
          <a:lstStyle/>
          <a:p>
            <a:fld id="{F425FBC4-EDDB-9748-96F0-0D05920672FF}" type="slidenum">
              <a:rPr lang="en-US" smtClean="0"/>
              <a:pPr/>
              <a:t>71</a:t>
            </a:fld>
            <a:endParaRPr lang="en-US" dirty="0"/>
          </a:p>
        </p:txBody>
      </p:sp>
    </p:spTree>
    <p:extLst>
      <p:ext uri="{BB962C8B-B14F-4D97-AF65-F5344CB8AC3E}">
        <p14:creationId xmlns:p14="http://schemas.microsoft.com/office/powerpoint/2010/main" val="11093005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understanding of insurance terminology is essential to access processing. It is the basis for interpreting a patient’s insurance benefits and is used to determine pre-authorization requirements, admission notification requirements, out-of-network provider provisions, expected insurance payments, and expected patient liabilities. </a:t>
            </a:r>
          </a:p>
          <a:p>
            <a:r>
              <a:rPr lang="en-US" dirty="0"/>
              <a:t> </a:t>
            </a:r>
          </a:p>
          <a:p>
            <a:r>
              <a:rPr lang="en-US" dirty="0"/>
              <a:t>The common insurance terminology and definitions include: </a:t>
            </a:r>
          </a:p>
          <a:p>
            <a:pPr lvl="0"/>
            <a:r>
              <a:rPr lang="en-US" u="sng" dirty="0"/>
              <a:t>-Access:</a:t>
            </a:r>
            <a:r>
              <a:rPr lang="en-US" dirty="0"/>
              <a:t> An individual’s ability to obtain medical services on a timely and financially acceptable level.</a:t>
            </a:r>
          </a:p>
          <a:p>
            <a:pPr lvl="0"/>
            <a:r>
              <a:rPr lang="en-US" u="sng" dirty="0"/>
              <a:t>-Administrative Services Only (ASO):</a:t>
            </a:r>
            <a:r>
              <a:rPr lang="en-US" dirty="0"/>
              <a:t> Usually contracted administrative services to a self-insured health plan. These contracted services usually include claim processing, data analysis, employee benefit communication, report preparation, and stop-loss coverage.</a:t>
            </a:r>
          </a:p>
          <a:p>
            <a:pPr lvl="0"/>
            <a:r>
              <a:rPr lang="en-US" u="sng" dirty="0"/>
              <a:t>-Anniversary:</a:t>
            </a:r>
            <a:r>
              <a:rPr lang="en-US" dirty="0"/>
              <a:t> The beginning of a subscriber group’s benefit year. </a:t>
            </a:r>
          </a:p>
          <a:p>
            <a:r>
              <a:rPr lang="en-US" u="sng" dirty="0"/>
              <a:t>-Assignment:</a:t>
            </a:r>
            <a:r>
              <a:rPr lang="en-US" dirty="0"/>
              <a:t> The process whereby a patient requests that a third-party payer send the payment for covered health services directly to the provider of that service—the patient “assigns” his/her benefits to the provider</a:t>
            </a:r>
          </a:p>
        </p:txBody>
      </p:sp>
      <p:sp>
        <p:nvSpPr>
          <p:cNvPr id="4" name="Slide Number Placeholder 3"/>
          <p:cNvSpPr>
            <a:spLocks noGrp="1"/>
          </p:cNvSpPr>
          <p:nvPr>
            <p:ph type="sldNum" sz="quarter" idx="10"/>
          </p:nvPr>
        </p:nvSpPr>
        <p:spPr/>
        <p:txBody>
          <a:bodyPr/>
          <a:lstStyle/>
          <a:p>
            <a:fld id="{2DA85D04-4F4C-453C-B7B4-F25C129C490D}" type="slidenum">
              <a:rPr lang="en-US" smtClean="0"/>
              <a:pPr/>
              <a:t>72</a:t>
            </a:fld>
            <a:endParaRPr lang="en-US" dirty="0"/>
          </a:p>
        </p:txBody>
      </p:sp>
    </p:spTree>
    <p:extLst>
      <p:ext uri="{BB962C8B-B14F-4D97-AF65-F5344CB8AC3E}">
        <p14:creationId xmlns:p14="http://schemas.microsoft.com/office/powerpoint/2010/main" val="23940473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Benefit Package:</a:t>
            </a:r>
            <a:r>
              <a:rPr lang="en-US" dirty="0"/>
              <a:t> The specific services or benefits that the insurance company covers under the terms of its contract with the subscriber group.</a:t>
            </a:r>
          </a:p>
          <a:p>
            <a:pPr lvl="0"/>
            <a:r>
              <a:rPr lang="en-US" u="sng" dirty="0"/>
              <a:t>Case Management:</a:t>
            </a:r>
            <a:r>
              <a:rPr lang="en-US" dirty="0"/>
              <a:t> The process whereby all health-related components of a case are managed by a designated health professional. Case management is intended to ensure continuity of healthcare accessibility and services. It also is intended to match the appropriate intensity of services with the patient’s needs over time.</a:t>
            </a:r>
          </a:p>
          <a:p>
            <a:pPr lvl="0"/>
            <a:r>
              <a:rPr lang="en-US" u="sng" dirty="0"/>
              <a:t>Claim:</a:t>
            </a:r>
            <a:r>
              <a:rPr lang="en-US" dirty="0"/>
              <a:t> A demand by an insured person for the benefits provided by the group contract.</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73</a:t>
            </a:fld>
            <a:endParaRPr lang="en-US" dirty="0"/>
          </a:p>
        </p:txBody>
      </p:sp>
    </p:spTree>
    <p:extLst>
      <p:ext uri="{BB962C8B-B14F-4D97-AF65-F5344CB8AC3E}">
        <p14:creationId xmlns:p14="http://schemas.microsoft.com/office/powerpoint/2010/main" val="25246010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u="sng" dirty="0"/>
              <a:t>Coordination of Benefits (COB)</a:t>
            </a:r>
            <a:r>
              <a:rPr lang="en-US" dirty="0"/>
              <a:t>: A typical insurance provision that determines the responsibility for primary payment when the patient is covered by more than one employer-sponsored health benefit program. The coordination avoids duplicate reimbursement for the same medical services. The primary payer is billed first. After primary payment, any remaining balance is billed to the secondary payer. Coordination of benefit rules include the following:</a:t>
            </a:r>
          </a:p>
          <a:p>
            <a:pPr lvl="0"/>
            <a:r>
              <a:rPr lang="en-US" dirty="0"/>
              <a:t>If the patient carries healthcare coverage, his/her coverage is always primary. </a:t>
            </a:r>
          </a:p>
          <a:p>
            <a:pPr lvl="0"/>
            <a:r>
              <a:rPr lang="en-US" dirty="0"/>
              <a:t>For minors where both parents carry family coverage, primary coverage is determined based on which parent’s birthday occurs first during the year (e.g., mother’s birthday is March 2 and father’s birthday is January 31—father’s coverage will be primary and mother’s coverage will be secondary).</a:t>
            </a:r>
          </a:p>
          <a:p>
            <a:pPr lvl="0"/>
            <a:r>
              <a:rPr lang="en-US" dirty="0"/>
              <a:t>Workers’ compensation is primary for all services provided for work-related illness or injury. </a:t>
            </a:r>
          </a:p>
          <a:p>
            <a:pPr lvl="0"/>
            <a:r>
              <a:rPr lang="en-US" dirty="0"/>
              <a:t>Automobile medical insurance coverage may be primary for automobile accidents regardless of fault.</a:t>
            </a:r>
          </a:p>
          <a:p>
            <a:pPr lvl="0"/>
            <a:r>
              <a:rPr lang="en-US" dirty="0"/>
              <a:t>Liability coverage (business premises or homeowner’s policies) is primary for on-premises accidents.</a:t>
            </a:r>
          </a:p>
          <a:p>
            <a:pPr lvl="0"/>
            <a:r>
              <a:rPr lang="en-US" dirty="0"/>
              <a:t>Payer coverage is determined primary to Medicare based on Medicare Secondary Payer rules for Black Lung, workers’ compensation, accident, veteran’s benefits, working aged, disability, or end-stage renal disease.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74</a:t>
            </a:fld>
            <a:endParaRPr lang="en-US" dirty="0"/>
          </a:p>
        </p:txBody>
      </p:sp>
    </p:spTree>
    <p:extLst>
      <p:ext uri="{BB962C8B-B14F-4D97-AF65-F5344CB8AC3E}">
        <p14:creationId xmlns:p14="http://schemas.microsoft.com/office/powerpoint/2010/main" val="4629796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-Dependents</a:t>
            </a:r>
            <a:r>
              <a:rPr lang="en-US" dirty="0"/>
              <a:t>: Persons designated in writing by the insurance company meeting the dependency tests as stipulated by the insurance policy. Dependency requirements can vary by policy and subscriber group. Examples of dependency requirements include the following: </a:t>
            </a:r>
          </a:p>
          <a:p>
            <a:pPr lvl="0"/>
            <a:r>
              <a:rPr lang="en-US" dirty="0"/>
              <a:t>Coverage for spouse if the spouse is not eligible for coverage through his/her own employment.</a:t>
            </a:r>
          </a:p>
          <a:p>
            <a:pPr lvl="0"/>
            <a:r>
              <a:rPr lang="en-US" dirty="0"/>
              <a:t>Coverage for dependent children up to age 18 and continued coverage only if the child is enrolled full time as a student at an approved educational institution.</a:t>
            </a:r>
          </a:p>
          <a:p>
            <a:pPr lvl="0"/>
            <a:endParaRPr lang="en-US" dirty="0"/>
          </a:p>
          <a:p>
            <a:pPr lvl="0"/>
            <a:r>
              <a:rPr lang="en-US" u="sng" dirty="0"/>
              <a:t>-Discounted Fee-for-Service:</a:t>
            </a:r>
            <a:r>
              <a:rPr lang="en-US" dirty="0"/>
              <a:t> A reimbursement methodology whereby a provider agrees to provide service on a fee-for-service basis, but the fees are discounted by a certain percentage.</a:t>
            </a:r>
          </a:p>
          <a:p>
            <a:pPr lvl="0"/>
            <a:r>
              <a:rPr lang="en-US" dirty="0"/>
              <a:t> </a:t>
            </a:r>
          </a:p>
          <a:p>
            <a:r>
              <a:rPr lang="en-US" u="sng" dirty="0"/>
              <a:t>-Elective:</a:t>
            </a:r>
            <a:r>
              <a:rPr lang="en-US" dirty="0"/>
              <a:t> Refers to medical procedures not immediately necessary, usually procedures that can be scheduled in advance.</a:t>
            </a:r>
          </a:p>
        </p:txBody>
      </p:sp>
      <p:sp>
        <p:nvSpPr>
          <p:cNvPr id="4" name="Slide Number Placeholder 3"/>
          <p:cNvSpPr>
            <a:spLocks noGrp="1"/>
          </p:cNvSpPr>
          <p:nvPr>
            <p:ph type="sldNum" sz="quarter" idx="10"/>
          </p:nvPr>
        </p:nvSpPr>
        <p:spPr/>
        <p:txBody>
          <a:bodyPr/>
          <a:lstStyle/>
          <a:p>
            <a:fld id="{2DA85D04-4F4C-453C-B7B4-F25C129C490D}" type="slidenum">
              <a:rPr lang="en-US" smtClean="0"/>
              <a:pPr/>
              <a:t>75</a:t>
            </a:fld>
            <a:endParaRPr lang="en-US" dirty="0"/>
          </a:p>
        </p:txBody>
      </p:sp>
    </p:spTree>
    <p:extLst>
      <p:ext uri="{BB962C8B-B14F-4D97-AF65-F5344CB8AC3E}">
        <p14:creationId xmlns:p14="http://schemas.microsoft.com/office/powerpoint/2010/main" val="32227317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-Eligibility:</a:t>
            </a:r>
            <a:r>
              <a:rPr lang="en-US" dirty="0"/>
              <a:t> Patient status regarding coverage for healthcare insurance benefits.</a:t>
            </a:r>
          </a:p>
          <a:p>
            <a:pPr lvl="0"/>
            <a:r>
              <a:rPr lang="en-US" dirty="0"/>
              <a:t> </a:t>
            </a:r>
          </a:p>
          <a:p>
            <a:pPr lvl="0"/>
            <a:r>
              <a:rPr lang="en-US" u="sng" dirty="0"/>
              <a:t>-First dollar coverage:</a:t>
            </a:r>
            <a:r>
              <a:rPr lang="en-US" dirty="0"/>
              <a:t> A healthcare insurance policy that has no deductible and covers the first dollar of an insured’s expenses.</a:t>
            </a:r>
          </a:p>
          <a:p>
            <a:pPr lvl="0"/>
            <a:endParaRPr lang="en-US" dirty="0"/>
          </a:p>
          <a:p>
            <a:pPr lvl="0"/>
            <a:r>
              <a:rPr lang="en-US" u="sng" dirty="0"/>
              <a:t>-Gatekeeping:</a:t>
            </a:r>
            <a:r>
              <a:rPr lang="en-US" dirty="0"/>
              <a:t> A concept wherein the primary care physician provides all primary patient care and coordinates all diagnostic testing and specialty referrals required for a patient’s medical care. Diagnostic and specialty care must be “pre-authorized” by the gatekeeper except for emergencies.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76</a:t>
            </a:fld>
            <a:endParaRPr lang="en-US" dirty="0"/>
          </a:p>
        </p:txBody>
      </p:sp>
    </p:spTree>
    <p:extLst>
      <p:ext uri="{BB962C8B-B14F-4D97-AF65-F5344CB8AC3E}">
        <p14:creationId xmlns:p14="http://schemas.microsoft.com/office/powerpoint/2010/main" val="41272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Patient are admitted into skilled nursing units or facilities ( SNF’s) when they no longer meet the criteria for acute care, but still need an inpatient level of skilled nursing care or rehabilitation services. </a:t>
            </a:r>
          </a:p>
          <a:p>
            <a:r>
              <a:rPr lang="en-US" dirty="0"/>
              <a:t>These usually include orthopedic surgical patients who require intense physical therapy and stroke patients who require comprehensive rehabilitation services. </a:t>
            </a:r>
          </a:p>
          <a:p>
            <a:r>
              <a:rPr lang="en-US" dirty="0"/>
              <a:t>Typically, Medicare will only cover services in a skilled nursing facility if the patient was transferred after at least a 3 day inpatient stay for a related illness or injury. We know that with the pandemic some of these restrictions were removed to facilitate care- however, the regulation has not been permanently changed. </a:t>
            </a:r>
          </a:p>
          <a:p>
            <a:r>
              <a:rPr lang="en-US" dirty="0"/>
              <a:t>Hospice care is intended to provide humane and compassionate care for patients who are in the last stages of an incurable disease and have a life expectancy of six months or less. Hospice services support the patient with pain relief and symptom management but the disease is no longer treated. </a:t>
            </a:r>
          </a:p>
          <a:p>
            <a:r>
              <a:rPr lang="en-US" dirty="0"/>
              <a:t>If a hospice patient receiving services under the Medicare program is admitted to the hospital for hospice related services, the hospice program is billed, not Medicare. </a:t>
            </a:r>
          </a:p>
          <a:p>
            <a:r>
              <a:rPr lang="en-US" dirty="0"/>
              <a:t>Home health services can cover a wide range of healthcare services which can be given in a home for illness or injury, such as physical therapy or speech pathology. </a:t>
            </a:r>
          </a:p>
          <a:p>
            <a:r>
              <a:rPr lang="en-US" dirty="0"/>
              <a:t>Medical equipment is deemed DME if it is intended to be used over and over again. Examples include wheelchairs, hospital beds and oxygen tanks. </a:t>
            </a:r>
          </a:p>
          <a:p>
            <a:r>
              <a:rPr lang="en-US" dirty="0"/>
              <a:t>Finally, a clinic is a facility or part of one, that is devoted to the diagnosis and treatment of outpatients.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7</a:t>
            </a:fld>
            <a:endParaRPr lang="en-US" dirty="0"/>
          </a:p>
        </p:txBody>
      </p:sp>
    </p:spTree>
    <p:extLst>
      <p:ext uri="{BB962C8B-B14F-4D97-AF65-F5344CB8AC3E}">
        <p14:creationId xmlns:p14="http://schemas.microsoft.com/office/powerpoint/2010/main" val="8344236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-Healthcare Plan:</a:t>
            </a:r>
            <a:r>
              <a:rPr lang="en-US" dirty="0"/>
              <a:t> An insurance company that provides for the delivery or payment of health care services. Examples include indemnity health insurance plans, health maintenance organizations (HMO), employer self-insurance plans, preferred provider organizations (PPO), and government-sponsored plans (i.e., Medicare and Medicaid).</a:t>
            </a:r>
          </a:p>
          <a:p>
            <a:pPr lvl="0"/>
            <a:endParaRPr lang="en-US" u="sng" dirty="0"/>
          </a:p>
          <a:p>
            <a:pPr lvl="0"/>
            <a:r>
              <a:rPr lang="en-US" u="sng" dirty="0"/>
              <a:t>-Indemnity Insurance:</a:t>
            </a:r>
            <a:r>
              <a:rPr lang="en-US" dirty="0"/>
              <a:t> Negotiated healthcare coverage within a framework of fee schedules, limitations, and exclusions that is offered by insurance companies or benevolent associations. The insured is reimbursed after claims are filed and reviewed by the insurance carrier. The important point is that indemnity relates a benefit paid by an insurance policy for an insured loss.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77</a:t>
            </a:fld>
            <a:endParaRPr lang="en-US" dirty="0"/>
          </a:p>
        </p:txBody>
      </p:sp>
    </p:spTree>
    <p:extLst>
      <p:ext uri="{BB962C8B-B14F-4D97-AF65-F5344CB8AC3E}">
        <p14:creationId xmlns:p14="http://schemas.microsoft.com/office/powerpoint/2010/main" val="30256852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-Medically Necessary:</a:t>
            </a:r>
            <a:r>
              <a:rPr lang="en-US" dirty="0"/>
              <a:t> Healthcare services that are required to preserve or maintain a person’s health status in accordance with medical practice standards. </a:t>
            </a:r>
          </a:p>
          <a:p>
            <a:pPr lvl="0"/>
            <a:endParaRPr lang="en-US" u="sng" dirty="0"/>
          </a:p>
          <a:p>
            <a:pPr lvl="0"/>
            <a:r>
              <a:rPr lang="en-US" u="sng" dirty="0"/>
              <a:t>-Out-of-Area Benefits: </a:t>
            </a:r>
            <a:r>
              <a:rPr lang="en-US" dirty="0"/>
              <a:t>Healthcare plan coverage allowed to covered persons for emergency situations outside of the prescribed geographic area of the HMO.</a:t>
            </a:r>
          </a:p>
          <a:p>
            <a:pPr lvl="0"/>
            <a:endParaRPr lang="en-US" u="sng" dirty="0"/>
          </a:p>
          <a:p>
            <a:pPr lvl="0"/>
            <a:r>
              <a:rPr lang="en-US" u="sng" dirty="0"/>
              <a:t>-Out-of-Pocket Payments:</a:t>
            </a:r>
            <a:r>
              <a:rPr lang="en-US" dirty="0"/>
              <a:t> Cash payments made by the insured for services not covered by the health insurance plan.</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78</a:t>
            </a:fld>
            <a:endParaRPr lang="en-US" dirty="0"/>
          </a:p>
        </p:txBody>
      </p:sp>
    </p:spTree>
    <p:extLst>
      <p:ext uri="{BB962C8B-B14F-4D97-AF65-F5344CB8AC3E}">
        <p14:creationId xmlns:p14="http://schemas.microsoft.com/office/powerpoint/2010/main" val="22462631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-Pre-admission Review:</a:t>
            </a:r>
            <a:r>
              <a:rPr lang="en-US" dirty="0"/>
              <a:t> The practice of reviewing requests for inpatient admission before the patient is admitted to ensure that the admission is medically necessary.</a:t>
            </a:r>
          </a:p>
          <a:p>
            <a:pPr lvl="0"/>
            <a:endParaRPr lang="en-US" u="sng" dirty="0"/>
          </a:p>
          <a:p>
            <a:pPr lvl="0"/>
            <a:r>
              <a:rPr lang="en-US" u="sng" dirty="0"/>
              <a:t>-Pre-existing Condition Limitation:</a:t>
            </a:r>
            <a:r>
              <a:rPr lang="en-US" dirty="0"/>
              <a:t> A restriction on payments for charges directly resulting from a pre-existing health condition.</a:t>
            </a:r>
          </a:p>
          <a:p>
            <a:pPr lvl="0"/>
            <a:endParaRPr lang="en-US" u="sng" dirty="0"/>
          </a:p>
          <a:p>
            <a:pPr lvl="0"/>
            <a:r>
              <a:rPr lang="en-US" u="sng" dirty="0"/>
              <a:t>-Pre-existing Medical Condition:</a:t>
            </a:r>
            <a:r>
              <a:rPr lang="en-US" dirty="0"/>
              <a:t> A physical and/or mental condition that a patient has before applying for insurance coverage.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79</a:t>
            </a:fld>
            <a:endParaRPr lang="en-US" dirty="0"/>
          </a:p>
        </p:txBody>
      </p:sp>
    </p:spTree>
    <p:extLst>
      <p:ext uri="{BB962C8B-B14F-4D97-AF65-F5344CB8AC3E}">
        <p14:creationId xmlns:p14="http://schemas.microsoft.com/office/powerpoint/2010/main" val="32807495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-Same-Day Admission:</a:t>
            </a:r>
            <a:r>
              <a:rPr lang="en-US" dirty="0"/>
              <a:t> A cost-containment practice that reduces a surgical patient’s inpatient stay by requiring that pre-procedure testing and preparation are completed on an outpatient basis and the patient is admitted the same day as the procedure. </a:t>
            </a:r>
          </a:p>
          <a:p>
            <a:pPr lvl="0"/>
            <a:endParaRPr lang="en-US" u="sng" dirty="0"/>
          </a:p>
          <a:p>
            <a:pPr lvl="0"/>
            <a:r>
              <a:rPr lang="en-US" u="sng" dirty="0"/>
              <a:t>-Self-Insured:</a:t>
            </a:r>
            <a:r>
              <a:rPr lang="en-US" dirty="0"/>
              <a:t> Large employers who assume direct responsibility or risk for paying employees’ healthcare without purchasing health insurance. They usually contract with an outside firm to handle claims payment and/or utilization review. Self-insurance employers are not required to provide specific benefits.</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80</a:t>
            </a:fld>
            <a:endParaRPr lang="en-US" dirty="0"/>
          </a:p>
        </p:txBody>
      </p:sp>
    </p:spTree>
    <p:extLst>
      <p:ext uri="{BB962C8B-B14F-4D97-AF65-F5344CB8AC3E}">
        <p14:creationId xmlns:p14="http://schemas.microsoft.com/office/powerpoint/2010/main" val="4908133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-Subrogation:</a:t>
            </a:r>
            <a:r>
              <a:rPr lang="en-US" dirty="0"/>
              <a:t> Seeking, by legal or administrative means, reimbursement from another party that is primarily responsible for a patient’s medical expenses. Many health insurance companies use subrogation to retroactively collect payments from workers’ compensation, liability insurance plans, and automobile policies when they initially pay healthcare claims and later find they were not primarily responsible. </a:t>
            </a:r>
          </a:p>
          <a:p>
            <a:pPr lvl="0"/>
            <a:endParaRPr lang="en-US" u="sng" dirty="0"/>
          </a:p>
          <a:p>
            <a:pPr lvl="0"/>
            <a:r>
              <a:rPr lang="en-US" u="sng" dirty="0"/>
              <a:t>-Subscriber:</a:t>
            </a:r>
            <a:r>
              <a:rPr lang="en-US" dirty="0"/>
              <a:t> An employer, a union, or an association that contracts with an insurance company for the healthcare plan it offers to eligible employees.</a:t>
            </a:r>
          </a:p>
          <a:p>
            <a:pPr lvl="0"/>
            <a:endParaRPr lang="en-US" u="sng" dirty="0"/>
          </a:p>
          <a:p>
            <a:pPr lvl="0"/>
            <a:r>
              <a:rPr lang="en-US" u="sng" dirty="0"/>
              <a:t>-Sub-specialist:</a:t>
            </a:r>
            <a:r>
              <a:rPr lang="en-US" dirty="0"/>
              <a:t> A healthcare professional who is recognized to have expertise in a specialty of medicine or surgery.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81</a:t>
            </a:fld>
            <a:endParaRPr lang="en-US" dirty="0"/>
          </a:p>
        </p:txBody>
      </p:sp>
    </p:spTree>
    <p:extLst>
      <p:ext uri="{BB962C8B-B14F-4D97-AF65-F5344CB8AC3E}">
        <p14:creationId xmlns:p14="http://schemas.microsoft.com/office/powerpoint/2010/main" val="41561012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-Third-Party Administrator (TPA):</a:t>
            </a:r>
            <a:r>
              <a:rPr lang="en-US" dirty="0"/>
              <a:t> Provides services to employers or insurance companies for utilization review, claims payment, and benefit design.</a:t>
            </a:r>
          </a:p>
          <a:p>
            <a:pPr lvl="0"/>
            <a:endParaRPr lang="en-US" u="sng" dirty="0"/>
          </a:p>
          <a:p>
            <a:pPr lvl="0"/>
            <a:r>
              <a:rPr lang="en-US" u="sng" dirty="0"/>
              <a:t>-Third-Party Reimbursement:</a:t>
            </a:r>
            <a:r>
              <a:rPr lang="en-US" dirty="0"/>
              <a:t> A general term used for healthcare benefit payments. It is used to identify that for benefit plans there are three parties in the transaction: the patient, the provider, and the third party (e.g., insurance company, employer, government) that is responsible to reimburse the provider for the patient’s covered services.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82</a:t>
            </a:fld>
            <a:endParaRPr lang="en-US" dirty="0"/>
          </a:p>
        </p:txBody>
      </p:sp>
    </p:spTree>
    <p:extLst>
      <p:ext uri="{BB962C8B-B14F-4D97-AF65-F5344CB8AC3E}">
        <p14:creationId xmlns:p14="http://schemas.microsoft.com/office/powerpoint/2010/main" val="21978839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a:t>-Usual, Customary, and Reasonable (UCR):</a:t>
            </a:r>
            <a:r>
              <a:rPr lang="en-US" dirty="0"/>
              <a:t> Health insurance plan reimbursement methodology that limits payment to the lower billed charges, the provider’s customary charge, or the prevailing charge for the service in the community. </a:t>
            </a:r>
          </a:p>
          <a:p>
            <a:pPr lvl="0"/>
            <a:endParaRPr lang="en-US" u="sng" dirty="0"/>
          </a:p>
          <a:p>
            <a:pPr lvl="0"/>
            <a:r>
              <a:rPr lang="en-US" u="sng" dirty="0"/>
              <a:t>-Utilization Review:</a:t>
            </a:r>
            <a:r>
              <a:rPr lang="en-US" dirty="0"/>
              <a:t> Review conducted by professional healthcare personnel of the appropriateness of, quality of, and need for healthcare services provided to patients. </a:t>
            </a:r>
          </a:p>
          <a:p>
            <a:endParaRPr lang="en-US" dirty="0"/>
          </a:p>
        </p:txBody>
      </p:sp>
      <p:sp>
        <p:nvSpPr>
          <p:cNvPr id="4" name="Slide Number Placeholder 3"/>
          <p:cNvSpPr>
            <a:spLocks noGrp="1"/>
          </p:cNvSpPr>
          <p:nvPr>
            <p:ph type="sldNum" sz="quarter" idx="10"/>
          </p:nvPr>
        </p:nvSpPr>
        <p:spPr/>
        <p:txBody>
          <a:bodyPr/>
          <a:lstStyle/>
          <a:p>
            <a:fld id="{2DA85D04-4F4C-453C-B7B4-F25C129C490D}" type="slidenum">
              <a:rPr lang="en-US" smtClean="0"/>
              <a:pPr/>
              <a:t>83</a:t>
            </a:fld>
            <a:endParaRPr lang="en-US" dirty="0"/>
          </a:p>
        </p:txBody>
      </p:sp>
    </p:spTree>
    <p:extLst>
      <p:ext uri="{BB962C8B-B14F-4D97-AF65-F5344CB8AC3E}">
        <p14:creationId xmlns:p14="http://schemas.microsoft.com/office/powerpoint/2010/main" val="26648204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AB9A-7421-8B48-9209-69D15362C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91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6382"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Lato" panose="020F0502020204030203" pitchFamily="34" charset="0"/>
              </a:rPr>
              <a:t>Patients are considered scheduled if the healthcare facility knows that the patient is coming ahead of time. Scheduled patients can be registered as inpatients, outpatients or recurring/series patient types</a:t>
            </a:r>
          </a:p>
          <a:p>
            <a:endParaRPr lang="en-US" dirty="0"/>
          </a:p>
          <a:p>
            <a:pPr algn="l">
              <a:buFont typeface="Arial" panose="020B0604020202020204" pitchFamily="34" charset="0"/>
              <a:buChar char="•"/>
            </a:pPr>
            <a:r>
              <a:rPr lang="en-US" b="0" i="0" dirty="0">
                <a:solidFill>
                  <a:srgbClr val="656565"/>
                </a:solidFill>
                <a:effectLst/>
                <a:latin typeface="Lato" panose="020F0502020204030203" pitchFamily="34" charset="0"/>
              </a:rPr>
              <a:t>Many patients receive healthcare services that are not scheduled ahead of time. These patient types include unscheduled inpatients or urgent patients, unscheduled outpatient or walk-in patients, emergency patients, observation patients, and newborns.</a:t>
            </a:r>
            <a:br>
              <a:rPr lang="en-US" b="0" i="0" dirty="0">
                <a:solidFill>
                  <a:srgbClr val="656565"/>
                </a:solidFill>
                <a:effectLst/>
                <a:latin typeface="Lato" panose="020F0502020204030203" pitchFamily="34" charset="0"/>
              </a:rPr>
            </a:br>
            <a:endParaRPr lang="en-US" b="0" i="0" dirty="0">
              <a:solidFill>
                <a:srgbClr val="656565"/>
              </a:solidFill>
              <a:effectLst/>
              <a:latin typeface="Lato" panose="020F0502020204030203" pitchFamily="34" charset="0"/>
            </a:endParaRPr>
          </a:p>
          <a:p>
            <a:pPr algn="l">
              <a:buFont typeface="Arial" panose="020B0604020202020204" pitchFamily="34" charset="0"/>
              <a:buChar char="•"/>
            </a:pPr>
            <a:r>
              <a:rPr lang="en-US" b="0" i="0" dirty="0">
                <a:solidFill>
                  <a:srgbClr val="656565"/>
                </a:solidFill>
                <a:effectLst/>
                <a:latin typeface="Lato" panose="020F0502020204030203" pitchFamily="34" charset="0"/>
              </a:rPr>
              <a:t>Non-acute health services include skilled nursing, hospice care, home health services, clinic services, and durable medical equipment.</a:t>
            </a:r>
          </a:p>
          <a:p>
            <a:endParaRPr lang="en-US" dirty="0"/>
          </a:p>
          <a:p>
            <a:endParaRPr lang="en-US" dirty="0"/>
          </a:p>
          <a:p>
            <a:endParaRPr lang="en-US" dirty="0"/>
          </a:p>
          <a:p>
            <a:r>
              <a:rPr lang="en-US" dirty="0"/>
              <a:t>Hopefully we’ve given you some idea of the various type of patients, and the importance of scheduling patients to ensure appropriate resources are secured. </a:t>
            </a:r>
          </a:p>
        </p:txBody>
      </p:sp>
      <p:sp>
        <p:nvSpPr>
          <p:cNvPr id="4" name="Slide Number Placeholder 3"/>
          <p:cNvSpPr>
            <a:spLocks noGrp="1"/>
          </p:cNvSpPr>
          <p:nvPr>
            <p:ph type="sldNum" sz="quarter" idx="5"/>
          </p:nvPr>
        </p:nvSpPr>
        <p:spPr/>
        <p:txBody>
          <a:bodyPr/>
          <a:lstStyle/>
          <a:p>
            <a:fld id="{F425FBC4-EDDB-9748-96F0-0D05920672FF}" type="slidenum">
              <a:rPr lang="en-US" smtClean="0"/>
              <a:pPr/>
              <a:t>8</a:t>
            </a:fld>
            <a:endParaRPr lang="en-US" dirty="0"/>
          </a:p>
        </p:txBody>
      </p:sp>
    </p:spTree>
    <p:extLst>
      <p:ext uri="{BB962C8B-B14F-4D97-AF65-F5344CB8AC3E}">
        <p14:creationId xmlns:p14="http://schemas.microsoft.com/office/powerpoint/2010/main" val="105832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Patients who receive services where the treatment is ongoing are registered as recurring or series patients and are categorized as scheduled. Services for scheduled patients are high dollar and require significant pre processing to ensure appropriate reimbursement and/or significant resource coordination. </a:t>
            </a:r>
          </a:p>
        </p:txBody>
      </p:sp>
      <p:sp>
        <p:nvSpPr>
          <p:cNvPr id="4" name="Slide Number Placeholder 3"/>
          <p:cNvSpPr>
            <a:spLocks noGrp="1"/>
          </p:cNvSpPr>
          <p:nvPr>
            <p:ph type="sldNum" sz="quarter" idx="5"/>
          </p:nvPr>
        </p:nvSpPr>
        <p:spPr/>
        <p:txBody>
          <a:bodyPr/>
          <a:lstStyle/>
          <a:p>
            <a:fld id="{F425FBC4-EDDB-9748-96F0-0D05920672FF}" type="slidenum">
              <a:rPr lang="en-US" smtClean="0"/>
              <a:pPr/>
              <a:t>9</a:t>
            </a:fld>
            <a:endParaRPr lang="en-US" dirty="0"/>
          </a:p>
        </p:txBody>
      </p:sp>
    </p:spTree>
    <p:extLst>
      <p:ext uri="{BB962C8B-B14F-4D97-AF65-F5344CB8AC3E}">
        <p14:creationId xmlns:p14="http://schemas.microsoft.com/office/powerpoint/2010/main" val="4007996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48915" anchor="b" anchorCtr="0">
            <a:noAutofit/>
          </a:bodyPr>
          <a:lstStyle>
            <a:lvl1pPr algn="l">
              <a:lnSpc>
                <a:spcPts val="2649"/>
              </a:lnSpc>
              <a:defRPr sz="2440" b="1" i="0" cap="none" spc="0" baseline="0">
                <a:solidFill>
                  <a:schemeClr val="bg1">
                    <a:lumMod val="50000"/>
                  </a:schemeClr>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085850"/>
            <a:ext cx="7772400" cy="3371850"/>
          </a:xfrm>
        </p:spPr>
        <p:txBody>
          <a:bodyPr lIns="0" tIns="0" rIns="0" bIns="0">
            <a:noAutofit/>
          </a:bodyPr>
          <a:lstStyle>
            <a:lvl1pPr marL="255662" indent="-255662">
              <a:lnSpc>
                <a:spcPts val="2207"/>
              </a:lnSpc>
              <a:spcBef>
                <a:spcPts val="883"/>
              </a:spcBef>
              <a:buSzPct val="100000"/>
              <a:defRPr sz="1898">
                <a:solidFill>
                  <a:srgbClr val="002E6D"/>
                </a:solidFill>
                <a:effectLst/>
                <a:latin typeface="+mn-lt"/>
              </a:defRPr>
            </a:lvl1pPr>
            <a:lvl2pPr marL="504597" indent="-235478">
              <a:lnSpc>
                <a:spcPts val="2060"/>
              </a:lnSpc>
              <a:spcBef>
                <a:spcPts val="883"/>
              </a:spcBef>
              <a:buClr>
                <a:schemeClr val="tx2"/>
              </a:buClr>
              <a:defRPr sz="1762">
                <a:solidFill>
                  <a:srgbClr val="002E6D"/>
                </a:solidFill>
                <a:effectLst/>
                <a:latin typeface="+mn-lt"/>
              </a:defRPr>
            </a:lvl2pPr>
            <a:lvl3pPr marL="740076" indent="-235478">
              <a:lnSpc>
                <a:spcPts val="2060"/>
              </a:lnSpc>
              <a:spcBef>
                <a:spcPts val="883"/>
              </a:spcBef>
              <a:defRPr sz="1626">
                <a:solidFill>
                  <a:srgbClr val="002E6D"/>
                </a:solidFill>
                <a:effectLst/>
                <a:latin typeface="+mn-lt"/>
              </a:defRPr>
            </a:lvl3pPr>
            <a:lvl4pPr>
              <a:lnSpc>
                <a:spcPts val="2060"/>
              </a:lnSpc>
              <a:buClr>
                <a:schemeClr val="tx2"/>
              </a:buClr>
              <a:defRPr sz="1491">
                <a:solidFill>
                  <a:srgbClr val="002E6D"/>
                </a:solidFill>
                <a:effectLst/>
                <a:latin typeface="+mn-lt"/>
              </a:defRPr>
            </a:lvl4pPr>
            <a:lvl5pPr>
              <a:defRPr sz="1355"/>
            </a:lvl5pPr>
            <a:lvl6pPr>
              <a:defRPr sz="1355"/>
            </a:lvl6pPr>
            <a:lvl7pPr>
              <a:defRPr sz="1355"/>
            </a:lvl7pPr>
            <a:lvl8pPr>
              <a:defRPr sz="1355"/>
            </a:lvl8pPr>
            <a:lvl9pPr>
              <a:defRPr sz="1355"/>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8">
                <a:solidFill>
                  <a:srgbClr val="006699"/>
                </a:solidFill>
              </a:defRPr>
            </a:lvl1pPr>
          </a:lstStyle>
          <a:p>
            <a:fld id="{342C256A-E8D1-E44B-A707-3F94590BD37A}" type="slidenum">
              <a:rPr lang="en-US" smtClean="0"/>
              <a:pPr/>
              <a:t>‹#›</a:t>
            </a:fld>
            <a:endParaRPr lang="en-US" dirty="0"/>
          </a:p>
        </p:txBody>
      </p:sp>
      <p:sp>
        <p:nvSpPr>
          <p:cNvPr id="8" name="TextBox 7">
            <a:extLst>
              <a:ext uri="{FF2B5EF4-FFF2-40B4-BE49-F238E27FC236}">
                <a16:creationId xmlns:a16="http://schemas.microsoft.com/office/drawing/2014/main" id="{7D0BA29B-0B34-4A05-AA07-E2918C7FD37E}"/>
              </a:ext>
            </a:extLst>
          </p:cNvPr>
          <p:cNvSpPr txBox="1"/>
          <p:nvPr userDrawn="1"/>
        </p:nvSpPr>
        <p:spPr>
          <a:xfrm>
            <a:off x="583833" y="4547051"/>
            <a:ext cx="8842935" cy="196657"/>
          </a:xfrm>
          <a:prstGeom prst="rect">
            <a:avLst/>
          </a:prstGeom>
          <a:noFill/>
        </p:spPr>
        <p:txBody>
          <a:bodyPr wrap="square" rtlCol="0">
            <a:spAutoFit/>
          </a:bodyPr>
          <a:lstStyle/>
          <a:p>
            <a:r>
              <a:rPr lang="en-US" sz="678" baseline="0" dirty="0">
                <a:solidFill>
                  <a:srgbClr val="444545"/>
                </a:solidFill>
                <a:latin typeface="arial" charset="0"/>
              </a:rPr>
              <a:t>Healthcare Financial Management Association | </a:t>
            </a:r>
            <a:r>
              <a:rPr lang="en-US" sz="678" b="1" baseline="0" dirty="0">
                <a:solidFill>
                  <a:srgbClr val="119CD9"/>
                </a:solidFill>
                <a:latin typeface="arial" charset="0"/>
              </a:rPr>
              <a:t>hfma.org</a:t>
            </a:r>
          </a:p>
        </p:txBody>
      </p:sp>
    </p:spTree>
    <p:extLst>
      <p:ext uri="{BB962C8B-B14F-4D97-AF65-F5344CB8AC3E}">
        <p14:creationId xmlns:p14="http://schemas.microsoft.com/office/powerpoint/2010/main" val="56688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4475755-7646-498E-9646-57030102CF58}" type="slidenum">
              <a:rPr lang="en-US" smtClean="0"/>
              <a:pPr/>
              <a:t>‹#›</a:t>
            </a:fld>
            <a:endParaRPr lang="en-US" dirty="0"/>
          </a:p>
        </p:txBody>
      </p:sp>
      <p:sp>
        <p:nvSpPr>
          <p:cNvPr id="7" name="TextBox 6">
            <a:extLst>
              <a:ext uri="{FF2B5EF4-FFF2-40B4-BE49-F238E27FC236}">
                <a16:creationId xmlns:a16="http://schemas.microsoft.com/office/drawing/2014/main" id="{8A7C94E0-5CBA-4BDD-8F34-DFB5609343DB}"/>
              </a:ext>
            </a:extLst>
          </p:cNvPr>
          <p:cNvSpPr txBox="1"/>
          <p:nvPr userDrawn="1"/>
        </p:nvSpPr>
        <p:spPr>
          <a:xfrm>
            <a:off x="583833" y="4690268"/>
            <a:ext cx="8842935" cy="196657"/>
          </a:xfrm>
          <a:prstGeom prst="rect">
            <a:avLst/>
          </a:prstGeom>
          <a:noFill/>
        </p:spPr>
        <p:txBody>
          <a:bodyPr wrap="square" rtlCol="0">
            <a:spAutoFit/>
          </a:bodyPr>
          <a:lstStyle/>
          <a:p>
            <a:r>
              <a:rPr lang="en-US" sz="678" baseline="0" dirty="0">
                <a:solidFill>
                  <a:srgbClr val="444545"/>
                </a:solidFill>
                <a:latin typeface="arial" charset="0"/>
              </a:rPr>
              <a:t>Healthcare Financial Management Association | </a:t>
            </a:r>
            <a:r>
              <a:rPr lang="en-US" sz="678" b="1" baseline="0" dirty="0">
                <a:solidFill>
                  <a:srgbClr val="119CD9"/>
                </a:solidFill>
                <a:latin typeface="arial" charset="0"/>
              </a:rPr>
              <a:t>hfma.org</a:t>
            </a:r>
          </a:p>
        </p:txBody>
      </p:sp>
    </p:spTree>
    <p:extLst>
      <p:ext uri="{BB962C8B-B14F-4D97-AF65-F5344CB8AC3E}">
        <p14:creationId xmlns:p14="http://schemas.microsoft.com/office/powerpoint/2010/main" val="1975057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37343925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216227826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3/25/2024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3/25/2024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84" r:id="rId12"/>
    <p:sldLayoutId id="2147483685" r:id="rId13"/>
    <p:sldLayoutId id="2147483688" r:id="rId14"/>
    <p:sldLayoutId id="2147483689"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3/25/2024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 Target="slide3.xml"/><Relationship Id="rId7" Type="http://schemas.openxmlformats.org/officeDocument/2006/relationships/slide" Target="slide50.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40.xml"/><Relationship Id="rId5" Type="http://schemas.openxmlformats.org/officeDocument/2006/relationships/slide" Target="slide26.xml"/><Relationship Id="rId4" Type="http://schemas.openxmlformats.org/officeDocument/2006/relationships/slide" Target="slide11.xml"/><Relationship Id="rId9" Type="http://schemas.openxmlformats.org/officeDocument/2006/relationships/slide" Target="slide6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118533" y="3267649"/>
            <a:ext cx="8547099" cy="1012499"/>
          </a:xfrm>
        </p:spPr>
        <p:txBody>
          <a:bodyPr>
            <a:normAutofit fontScale="70000" lnSpcReduction="20000"/>
          </a:bodyPr>
          <a:lstStyle/>
          <a:p>
            <a:r>
              <a:rPr lang="en-US" sz="3400" dirty="0"/>
              <a:t>Certified Revenue Cycle Representative</a:t>
            </a:r>
          </a:p>
          <a:p>
            <a:r>
              <a:rPr lang="en-US" sz="3400" dirty="0"/>
              <a:t>Coaching Course </a:t>
            </a:r>
            <a:r>
              <a:rPr lang="en-US" sz="3600" dirty="0"/>
              <a:t>Unit 2: Pre-service  - Financial Care</a:t>
            </a:r>
          </a:p>
          <a:p>
            <a:endParaRPr lang="en-US" sz="3200" dirty="0"/>
          </a:p>
        </p:txBody>
      </p:sp>
    </p:spTree>
    <p:extLst>
      <p:ext uri="{BB962C8B-B14F-4D97-AF65-F5344CB8AC3E}">
        <p14:creationId xmlns:p14="http://schemas.microsoft.com/office/powerpoint/2010/main" val="362289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255A-6390-47C9-98B9-002CA083B1E3}"/>
              </a:ext>
            </a:extLst>
          </p:cNvPr>
          <p:cNvSpPr>
            <a:spLocks noGrp="1"/>
          </p:cNvSpPr>
          <p:nvPr>
            <p:ph type="title"/>
          </p:nvPr>
        </p:nvSpPr>
        <p:spPr/>
        <p:txBody>
          <a:bodyPr/>
          <a:lstStyle/>
          <a:p>
            <a:r>
              <a:rPr lang="en-US" dirty="0"/>
              <a:t>How many days must a patient be inpatient for Medicare to pay for SNF?</a:t>
            </a:r>
          </a:p>
        </p:txBody>
      </p:sp>
      <p:sp>
        <p:nvSpPr>
          <p:cNvPr id="3" name="Content Placeholder 2">
            <a:extLst>
              <a:ext uri="{FF2B5EF4-FFF2-40B4-BE49-F238E27FC236}">
                <a16:creationId xmlns:a16="http://schemas.microsoft.com/office/drawing/2014/main" id="{DF608E3E-E598-4EC6-8008-F347A9218F8C}"/>
              </a:ext>
            </a:extLst>
          </p:cNvPr>
          <p:cNvSpPr>
            <a:spLocks noGrp="1"/>
          </p:cNvSpPr>
          <p:nvPr>
            <p:ph sz="half" idx="1"/>
          </p:nvPr>
        </p:nvSpPr>
        <p:spPr/>
        <p:txBody>
          <a:bodyPr/>
          <a:lstStyle/>
          <a:p>
            <a:pPr lvl="2">
              <a:buFont typeface="Courier New" panose="02070309020205020404" pitchFamily="49" charset="0"/>
              <a:buChar char="o"/>
            </a:pPr>
            <a:r>
              <a:rPr lang="en-US" dirty="0"/>
              <a:t>2</a:t>
            </a:r>
          </a:p>
          <a:p>
            <a:pPr lvl="2">
              <a:buFont typeface="Courier New" panose="02070309020205020404" pitchFamily="49" charset="0"/>
              <a:buChar char="o"/>
            </a:pPr>
            <a:endParaRPr lang="en-US" dirty="0"/>
          </a:p>
          <a:p>
            <a:pPr lvl="2">
              <a:buFont typeface="Courier New" panose="02070309020205020404" pitchFamily="49" charset="0"/>
              <a:buChar char="o"/>
            </a:pPr>
            <a:r>
              <a:rPr lang="en-US" dirty="0"/>
              <a:t>5</a:t>
            </a:r>
          </a:p>
          <a:p>
            <a:pPr lvl="2">
              <a:buFont typeface="Courier New" panose="02070309020205020404" pitchFamily="49" charset="0"/>
              <a:buChar char="o"/>
            </a:pPr>
            <a:endParaRPr lang="en-US" dirty="0"/>
          </a:p>
          <a:p>
            <a:pPr lvl="2">
              <a:buFont typeface="Courier New" panose="02070309020205020404" pitchFamily="49" charset="0"/>
              <a:buChar char="o"/>
            </a:pPr>
            <a:r>
              <a:rPr lang="en-US" dirty="0"/>
              <a:t>3</a:t>
            </a:r>
          </a:p>
          <a:p>
            <a:pPr lvl="2">
              <a:buFont typeface="Courier New" panose="02070309020205020404" pitchFamily="49" charset="0"/>
              <a:buChar char="o"/>
            </a:pPr>
            <a:endParaRPr lang="en-US" dirty="0"/>
          </a:p>
          <a:p>
            <a:pPr lvl="2">
              <a:buFont typeface="Courier New" panose="02070309020205020404" pitchFamily="49" charset="0"/>
              <a:buChar char="o"/>
            </a:pPr>
            <a:r>
              <a:rPr lang="en-US" dirty="0"/>
              <a:t>10	</a:t>
            </a:r>
          </a:p>
        </p:txBody>
      </p:sp>
      <p:sp>
        <p:nvSpPr>
          <p:cNvPr id="4" name="Slide Number Placeholder 3">
            <a:extLst>
              <a:ext uri="{FF2B5EF4-FFF2-40B4-BE49-F238E27FC236}">
                <a16:creationId xmlns:a16="http://schemas.microsoft.com/office/drawing/2014/main" id="{3B3B7907-ACD5-41D7-B201-EFC1964C5415}"/>
              </a:ext>
            </a:extLst>
          </p:cNvPr>
          <p:cNvSpPr>
            <a:spLocks noGrp="1"/>
          </p:cNvSpPr>
          <p:nvPr>
            <p:ph type="sldNum" sz="quarter" idx="10"/>
          </p:nvPr>
        </p:nvSpPr>
        <p:spPr/>
        <p:txBody>
          <a:bodyPr/>
          <a:lstStyle/>
          <a:p>
            <a:fld id="{342C256A-E8D1-E44B-A707-3F94590BD37A}" type="slidenum">
              <a:rPr lang="en-US" smtClean="0"/>
              <a:pPr/>
              <a:t>10</a:t>
            </a:fld>
            <a:endParaRPr lang="en-US" dirty="0"/>
          </a:p>
        </p:txBody>
      </p:sp>
    </p:spTree>
    <p:extLst>
      <p:ext uri="{BB962C8B-B14F-4D97-AF65-F5344CB8AC3E}">
        <p14:creationId xmlns:p14="http://schemas.microsoft.com/office/powerpoint/2010/main" val="73723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2.2: Scheduling</a:t>
            </a:r>
          </a:p>
        </p:txBody>
      </p:sp>
      <p:sp>
        <p:nvSpPr>
          <p:cNvPr id="3" name="Content Placeholder 2"/>
          <p:cNvSpPr>
            <a:spLocks noGrp="1"/>
          </p:cNvSpPr>
          <p:nvPr>
            <p:ph sz="half" idx="1"/>
          </p:nvPr>
        </p:nvSpPr>
        <p:spPr/>
        <p:txBody>
          <a:bodyPr/>
          <a:lstStyle/>
          <a:p>
            <a:pPr>
              <a:buNone/>
            </a:pPr>
            <a:endParaRPr lang="en-US" dirty="0"/>
          </a:p>
          <a:p>
            <a:r>
              <a:rPr lang="en-US" dirty="0"/>
              <a:t>Identify the typical patient demographic information obtained during scheduling.</a:t>
            </a:r>
          </a:p>
          <a:p>
            <a:r>
              <a:rPr lang="en-US" dirty="0"/>
              <a:t>Identify each component of the patient scheduling process.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11</a:t>
            </a:fld>
            <a:endParaRPr lang="en-US" dirty="0"/>
          </a:p>
        </p:txBody>
      </p:sp>
    </p:spTree>
    <p:extLst>
      <p:ext uri="{BB962C8B-B14F-4D97-AF65-F5344CB8AC3E}">
        <p14:creationId xmlns:p14="http://schemas.microsoft.com/office/powerpoint/2010/main" val="136004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Key Concepts</a:t>
            </a:r>
          </a:p>
        </p:txBody>
      </p:sp>
      <p:sp>
        <p:nvSpPr>
          <p:cNvPr id="3" name="Content Placeholder 2"/>
          <p:cNvSpPr>
            <a:spLocks noGrp="1"/>
          </p:cNvSpPr>
          <p:nvPr>
            <p:ph sz="half" idx="1"/>
          </p:nvPr>
        </p:nvSpPr>
        <p:spPr/>
        <p:txBody>
          <a:bodyPr/>
          <a:lstStyle/>
          <a:p>
            <a:r>
              <a:rPr lang="en-US" dirty="0"/>
              <a:t>Scheduling patients for service allows the facility to prepare for the patient’s service.</a:t>
            </a:r>
          </a:p>
          <a:p>
            <a:r>
              <a:rPr lang="en-US" dirty="0"/>
              <a:t>Understanding and executing the process correctly is a key to patient satisfaction and to payment for services.</a:t>
            </a:r>
          </a:p>
        </p:txBody>
      </p:sp>
      <p:pic>
        <p:nvPicPr>
          <p:cNvPr id="4" name="Picture 3">
            <a:extLst>
              <a:ext uri="{FF2B5EF4-FFF2-40B4-BE49-F238E27FC236}">
                <a16:creationId xmlns:a16="http://schemas.microsoft.com/office/drawing/2014/main" id="{C48B6DE4-03D1-4A3E-A0CB-3270E159D80C}"/>
              </a:ext>
            </a:extLst>
          </p:cNvPr>
          <p:cNvPicPr>
            <a:picLocks noChangeAspect="1"/>
          </p:cNvPicPr>
          <p:nvPr/>
        </p:nvPicPr>
        <p:blipFill>
          <a:blip r:embed="rId3"/>
          <a:stretch>
            <a:fillRect/>
          </a:stretch>
        </p:blipFill>
        <p:spPr>
          <a:xfrm>
            <a:off x="4778558" y="2571750"/>
            <a:ext cx="2953666" cy="1960382"/>
          </a:xfrm>
          <a:prstGeom prst="rect">
            <a:avLst/>
          </a:prstGeom>
        </p:spPr>
      </p:pic>
    </p:spTree>
    <p:extLst>
      <p:ext uri="{BB962C8B-B14F-4D97-AF65-F5344CB8AC3E}">
        <p14:creationId xmlns:p14="http://schemas.microsoft.com/office/powerpoint/2010/main" val="222072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1BCC-CC8B-4825-8026-EB31ACC9B1C9}"/>
              </a:ext>
            </a:extLst>
          </p:cNvPr>
          <p:cNvSpPr>
            <a:spLocks noGrp="1"/>
          </p:cNvSpPr>
          <p:nvPr>
            <p:ph type="title"/>
          </p:nvPr>
        </p:nvSpPr>
        <p:spPr/>
        <p:txBody>
          <a:bodyPr/>
          <a:lstStyle/>
          <a:p>
            <a:r>
              <a:rPr lang="en-US" dirty="0"/>
              <a:t>Core Concept Steps</a:t>
            </a:r>
          </a:p>
        </p:txBody>
      </p:sp>
      <p:sp>
        <p:nvSpPr>
          <p:cNvPr id="3" name="Content Placeholder 2">
            <a:extLst>
              <a:ext uri="{FF2B5EF4-FFF2-40B4-BE49-F238E27FC236}">
                <a16:creationId xmlns:a16="http://schemas.microsoft.com/office/drawing/2014/main" id="{13D56D11-62AC-47F3-8115-6646CDBB91A2}"/>
              </a:ext>
            </a:extLst>
          </p:cNvPr>
          <p:cNvSpPr>
            <a:spLocks noGrp="1"/>
          </p:cNvSpPr>
          <p:nvPr>
            <p:ph sz="half" idx="1"/>
          </p:nvPr>
        </p:nvSpPr>
        <p:spPr/>
        <p:txBody>
          <a:bodyPr/>
          <a:lstStyle/>
          <a:p>
            <a:r>
              <a:rPr lang="en-US" dirty="0"/>
              <a:t>Patient Identification </a:t>
            </a:r>
          </a:p>
          <a:p>
            <a:r>
              <a:rPr lang="en-US" dirty="0"/>
              <a:t>Requested Service </a:t>
            </a:r>
          </a:p>
          <a:p>
            <a:r>
              <a:rPr lang="en-US" dirty="0"/>
              <a:t>Scheduling Instructions </a:t>
            </a:r>
          </a:p>
          <a:p>
            <a:r>
              <a:rPr lang="en-US" dirty="0"/>
              <a:t>Review and Validation </a:t>
            </a:r>
          </a:p>
          <a:p>
            <a:r>
              <a:rPr lang="en-US" dirty="0"/>
              <a:t>Patient Reminders and Arrival Instructions </a:t>
            </a:r>
          </a:p>
          <a:p>
            <a:r>
              <a:rPr lang="en-US" dirty="0"/>
              <a:t>Order Requirements </a:t>
            </a:r>
          </a:p>
        </p:txBody>
      </p:sp>
      <p:sp>
        <p:nvSpPr>
          <p:cNvPr id="4" name="Slide Number Placeholder 3">
            <a:extLst>
              <a:ext uri="{FF2B5EF4-FFF2-40B4-BE49-F238E27FC236}">
                <a16:creationId xmlns:a16="http://schemas.microsoft.com/office/drawing/2014/main" id="{CC44456C-E763-46DC-889E-BDEB6C5153C0}"/>
              </a:ext>
            </a:extLst>
          </p:cNvPr>
          <p:cNvSpPr>
            <a:spLocks noGrp="1"/>
          </p:cNvSpPr>
          <p:nvPr>
            <p:ph type="sldNum" sz="quarter" idx="10"/>
          </p:nvPr>
        </p:nvSpPr>
        <p:spPr/>
        <p:txBody>
          <a:bodyPr/>
          <a:lstStyle/>
          <a:p>
            <a:fld id="{342C256A-E8D1-E44B-A707-3F94590BD37A}" type="slidenum">
              <a:rPr lang="en-US" smtClean="0"/>
              <a:pPr/>
              <a:t>13</a:t>
            </a:fld>
            <a:endParaRPr lang="en-US" dirty="0"/>
          </a:p>
        </p:txBody>
      </p:sp>
    </p:spTree>
    <p:extLst>
      <p:ext uri="{BB962C8B-B14F-4D97-AF65-F5344CB8AC3E}">
        <p14:creationId xmlns:p14="http://schemas.microsoft.com/office/powerpoint/2010/main" val="159582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Scheduling Process</a:t>
            </a:r>
          </a:p>
        </p:txBody>
      </p:sp>
      <p:sp>
        <p:nvSpPr>
          <p:cNvPr id="3" name="Content Placeholder 2"/>
          <p:cNvSpPr>
            <a:spLocks noGrp="1"/>
          </p:cNvSpPr>
          <p:nvPr>
            <p:ph sz="half" idx="1"/>
          </p:nvPr>
        </p:nvSpPr>
        <p:spPr/>
        <p:txBody>
          <a:bodyPr/>
          <a:lstStyle/>
          <a:p>
            <a:r>
              <a:rPr lang="en-US" dirty="0"/>
              <a:t>Patient identification:</a:t>
            </a:r>
          </a:p>
          <a:p>
            <a:pPr lvl="1"/>
            <a:r>
              <a:rPr lang="en-US" dirty="0"/>
              <a:t>When there is a request for service, scheduling staff must confirm the patient’s key identification information to ensure they access the correct patient account</a:t>
            </a:r>
          </a:p>
        </p:txBody>
      </p:sp>
    </p:spTree>
    <p:extLst>
      <p:ext uri="{BB962C8B-B14F-4D97-AF65-F5344CB8AC3E}">
        <p14:creationId xmlns:p14="http://schemas.microsoft.com/office/powerpoint/2010/main" val="330533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Scheduling Process</a:t>
            </a:r>
          </a:p>
        </p:txBody>
      </p:sp>
      <p:sp>
        <p:nvSpPr>
          <p:cNvPr id="3" name="Content Placeholder 2"/>
          <p:cNvSpPr>
            <a:spLocks noGrp="1"/>
          </p:cNvSpPr>
          <p:nvPr>
            <p:ph sz="half" idx="1"/>
          </p:nvPr>
        </p:nvSpPr>
        <p:spPr/>
        <p:txBody>
          <a:bodyPr/>
          <a:lstStyle/>
          <a:p>
            <a:r>
              <a:rPr lang="en-US" dirty="0"/>
              <a:t>Requested Service</a:t>
            </a:r>
          </a:p>
          <a:p>
            <a:pPr lvl="1"/>
            <a:r>
              <a:rPr lang="en-US" dirty="0"/>
              <a:t>A physician order is generated and becomes the basis for the request for service.</a:t>
            </a:r>
          </a:p>
          <a:p>
            <a:pPr lvl="1">
              <a:buNone/>
            </a:pPr>
            <a:endParaRPr lang="en-US" dirty="0"/>
          </a:p>
        </p:txBody>
      </p:sp>
      <p:pic>
        <p:nvPicPr>
          <p:cNvPr id="4" name="Picture 3">
            <a:extLst>
              <a:ext uri="{FF2B5EF4-FFF2-40B4-BE49-F238E27FC236}">
                <a16:creationId xmlns:a16="http://schemas.microsoft.com/office/drawing/2014/main" id="{B5FD3877-EA8C-4FE6-BAAF-D652B982219D}"/>
              </a:ext>
            </a:extLst>
          </p:cNvPr>
          <p:cNvPicPr>
            <a:picLocks noChangeAspect="1"/>
          </p:cNvPicPr>
          <p:nvPr/>
        </p:nvPicPr>
        <p:blipFill>
          <a:blip r:embed="rId3"/>
          <a:stretch>
            <a:fillRect/>
          </a:stretch>
        </p:blipFill>
        <p:spPr>
          <a:xfrm>
            <a:off x="6069543" y="3179625"/>
            <a:ext cx="1639551" cy="1278075"/>
          </a:xfrm>
          <a:prstGeom prst="rect">
            <a:avLst/>
          </a:prstGeom>
        </p:spPr>
      </p:pic>
    </p:spTree>
    <p:extLst>
      <p:ext uri="{BB962C8B-B14F-4D97-AF65-F5344CB8AC3E}">
        <p14:creationId xmlns:p14="http://schemas.microsoft.com/office/powerpoint/2010/main" val="76897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Scheduling Process</a:t>
            </a:r>
          </a:p>
        </p:txBody>
      </p:sp>
      <p:sp>
        <p:nvSpPr>
          <p:cNvPr id="3" name="Content Placeholder 2"/>
          <p:cNvSpPr>
            <a:spLocks noGrp="1"/>
          </p:cNvSpPr>
          <p:nvPr>
            <p:ph sz="half" idx="1"/>
          </p:nvPr>
        </p:nvSpPr>
        <p:spPr/>
        <p:txBody>
          <a:bodyPr/>
          <a:lstStyle/>
          <a:p>
            <a:r>
              <a:rPr lang="en-US" dirty="0"/>
              <a:t>Scheduler Instructions</a:t>
            </a:r>
          </a:p>
          <a:p>
            <a:pPr lvl="1"/>
            <a:r>
              <a:rPr lang="en-US" dirty="0"/>
              <a:t>The type of requested service will determine the scheduling instructions.</a:t>
            </a:r>
          </a:p>
          <a:p>
            <a:pPr lvl="1"/>
            <a:r>
              <a:rPr lang="en-US" dirty="0"/>
              <a:t>Many healthcare organizations use automated scheduling systems and build the scheduling questions in the system.</a:t>
            </a:r>
          </a:p>
        </p:txBody>
      </p:sp>
      <p:pic>
        <p:nvPicPr>
          <p:cNvPr id="4" name="Picture 3">
            <a:extLst>
              <a:ext uri="{FF2B5EF4-FFF2-40B4-BE49-F238E27FC236}">
                <a16:creationId xmlns:a16="http://schemas.microsoft.com/office/drawing/2014/main" id="{A760971C-6494-4ED1-898C-334FA2D0EC0C}"/>
              </a:ext>
            </a:extLst>
          </p:cNvPr>
          <p:cNvPicPr>
            <a:picLocks noChangeAspect="1"/>
          </p:cNvPicPr>
          <p:nvPr/>
        </p:nvPicPr>
        <p:blipFill>
          <a:blip r:embed="rId3"/>
          <a:stretch>
            <a:fillRect/>
          </a:stretch>
        </p:blipFill>
        <p:spPr>
          <a:xfrm>
            <a:off x="5862985" y="3036504"/>
            <a:ext cx="1252256" cy="1252256"/>
          </a:xfrm>
          <a:prstGeom prst="rect">
            <a:avLst/>
          </a:prstGeom>
        </p:spPr>
      </p:pic>
    </p:spTree>
    <p:extLst>
      <p:ext uri="{BB962C8B-B14F-4D97-AF65-F5344CB8AC3E}">
        <p14:creationId xmlns:p14="http://schemas.microsoft.com/office/powerpoint/2010/main" val="1127800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Scheduling Process</a:t>
            </a:r>
          </a:p>
        </p:txBody>
      </p:sp>
      <p:sp>
        <p:nvSpPr>
          <p:cNvPr id="3" name="Content Placeholder 2"/>
          <p:cNvSpPr>
            <a:spLocks noGrp="1"/>
          </p:cNvSpPr>
          <p:nvPr>
            <p:ph sz="half" idx="1"/>
          </p:nvPr>
        </p:nvSpPr>
        <p:spPr/>
        <p:txBody>
          <a:bodyPr/>
          <a:lstStyle/>
          <a:p>
            <a:r>
              <a:rPr lang="en-US" dirty="0"/>
              <a:t>Patient Instructions</a:t>
            </a:r>
          </a:p>
          <a:p>
            <a:pPr lvl="1"/>
            <a:r>
              <a:rPr lang="en-US" dirty="0"/>
              <a:t>Scheduled procedures routinely include patient preparation instructions that must be completed prior to the test/procedure</a:t>
            </a:r>
          </a:p>
        </p:txBody>
      </p:sp>
      <p:pic>
        <p:nvPicPr>
          <p:cNvPr id="4" name="Picture 3">
            <a:extLst>
              <a:ext uri="{FF2B5EF4-FFF2-40B4-BE49-F238E27FC236}">
                <a16:creationId xmlns:a16="http://schemas.microsoft.com/office/drawing/2014/main" id="{333C0081-2219-4453-ACBA-A0FBC95B2418}"/>
              </a:ext>
            </a:extLst>
          </p:cNvPr>
          <p:cNvPicPr>
            <a:picLocks noChangeAspect="1"/>
          </p:cNvPicPr>
          <p:nvPr/>
        </p:nvPicPr>
        <p:blipFill>
          <a:blip r:embed="rId3"/>
          <a:stretch>
            <a:fillRect/>
          </a:stretch>
        </p:blipFill>
        <p:spPr>
          <a:xfrm>
            <a:off x="6327740" y="2926771"/>
            <a:ext cx="1355534" cy="1355534"/>
          </a:xfrm>
          <a:prstGeom prst="rect">
            <a:avLst/>
          </a:prstGeom>
        </p:spPr>
      </p:pic>
    </p:spTree>
    <p:extLst>
      <p:ext uri="{BB962C8B-B14F-4D97-AF65-F5344CB8AC3E}">
        <p14:creationId xmlns:p14="http://schemas.microsoft.com/office/powerpoint/2010/main" val="288474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Scheduling Process</a:t>
            </a:r>
          </a:p>
        </p:txBody>
      </p:sp>
      <p:sp>
        <p:nvSpPr>
          <p:cNvPr id="3" name="Content Placeholder 2"/>
          <p:cNvSpPr>
            <a:spLocks noGrp="1"/>
          </p:cNvSpPr>
          <p:nvPr>
            <p:ph sz="half" idx="1"/>
          </p:nvPr>
        </p:nvSpPr>
        <p:spPr/>
        <p:txBody>
          <a:bodyPr/>
          <a:lstStyle/>
          <a:p>
            <a:r>
              <a:rPr lang="en-US" dirty="0"/>
              <a:t>Patient Reminders and Arrival Instructions</a:t>
            </a:r>
          </a:p>
          <a:p>
            <a:pPr lvl="1"/>
            <a:r>
              <a:rPr lang="en-US" dirty="0"/>
              <a:t>The patient reminder is a written listing of the patient’s responsibilities and usually includes the same items summarized at the end of the scheduling call along with any additional instructions provided as part of additional access processing activities.</a:t>
            </a:r>
          </a:p>
        </p:txBody>
      </p:sp>
    </p:spTree>
    <p:extLst>
      <p:ext uri="{BB962C8B-B14F-4D97-AF65-F5344CB8AC3E}">
        <p14:creationId xmlns:p14="http://schemas.microsoft.com/office/powerpoint/2010/main" val="2222865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88AB-75BC-4F63-8CDD-AB7D471B4FCC}"/>
              </a:ext>
            </a:extLst>
          </p:cNvPr>
          <p:cNvSpPr>
            <a:spLocks noGrp="1"/>
          </p:cNvSpPr>
          <p:nvPr>
            <p:ph type="title"/>
          </p:nvPr>
        </p:nvSpPr>
        <p:spPr/>
        <p:txBody>
          <a:bodyPr/>
          <a:lstStyle/>
          <a:p>
            <a:r>
              <a:rPr lang="en-US" dirty="0"/>
              <a:t>Review and Validation </a:t>
            </a:r>
          </a:p>
        </p:txBody>
      </p:sp>
      <p:sp>
        <p:nvSpPr>
          <p:cNvPr id="3" name="Content Placeholder 2">
            <a:extLst>
              <a:ext uri="{FF2B5EF4-FFF2-40B4-BE49-F238E27FC236}">
                <a16:creationId xmlns:a16="http://schemas.microsoft.com/office/drawing/2014/main" id="{8FC615B8-D642-4E80-93CE-E62DE05223BA}"/>
              </a:ext>
            </a:extLst>
          </p:cNvPr>
          <p:cNvSpPr>
            <a:spLocks noGrp="1"/>
          </p:cNvSpPr>
          <p:nvPr>
            <p:ph sz="half" idx="1"/>
          </p:nvPr>
        </p:nvSpPr>
        <p:spPr/>
        <p:txBody>
          <a:bodyPr/>
          <a:lstStyle/>
          <a:p>
            <a:pPr marL="0" indent="0">
              <a:buNone/>
            </a:pPr>
            <a:r>
              <a:rPr lang="en-US" dirty="0"/>
              <a:t>Information to review: </a:t>
            </a:r>
          </a:p>
          <a:p>
            <a:pPr>
              <a:buFont typeface="Arial" panose="020B0604020202020204" pitchFamily="34" charset="0"/>
              <a:buChar char="•"/>
            </a:pPr>
            <a:r>
              <a:rPr lang="en-US" dirty="0"/>
              <a:t>The service to be provided</a:t>
            </a:r>
          </a:p>
          <a:p>
            <a:pPr>
              <a:buFont typeface="Arial" panose="020B0604020202020204" pitchFamily="34" charset="0"/>
              <a:buChar char="•"/>
            </a:pPr>
            <a:r>
              <a:rPr lang="en-US" dirty="0"/>
              <a:t>Date and location of the scheduled service</a:t>
            </a:r>
          </a:p>
          <a:p>
            <a:pPr>
              <a:buFont typeface="Arial" panose="020B0604020202020204" pitchFamily="34" charset="0"/>
              <a:buChar char="•"/>
            </a:pPr>
            <a:r>
              <a:rPr lang="en-US" dirty="0"/>
              <a:t>Arrival time and procedure time </a:t>
            </a:r>
          </a:p>
          <a:p>
            <a:pPr>
              <a:buFont typeface="Arial" panose="020B0604020202020204" pitchFamily="34" charset="0"/>
              <a:buChar char="•"/>
            </a:pPr>
            <a:r>
              <a:rPr lang="en-US" dirty="0"/>
              <a:t>Required pre-service testing, including completion time frame. </a:t>
            </a:r>
          </a:p>
          <a:p>
            <a:pPr>
              <a:buFont typeface="Arial" panose="020B0604020202020204" pitchFamily="34" charset="0"/>
              <a:buChar char="•"/>
            </a:pPr>
            <a:r>
              <a:rPr lang="en-US" dirty="0"/>
              <a:t>Patient preparation instructions </a:t>
            </a:r>
          </a:p>
          <a:p>
            <a:pPr>
              <a:buFont typeface="Arial" panose="020B0604020202020204" pitchFamily="34" charset="0"/>
              <a:buChar char="•"/>
            </a:pPr>
            <a:r>
              <a:rPr lang="en-US" dirty="0"/>
              <a:t>Patient arrival instructions, such as where to park, where to report, how to get to service area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26279AA-85B2-4F04-9C48-646C74A5EAE2}"/>
              </a:ext>
            </a:extLst>
          </p:cNvPr>
          <p:cNvSpPr>
            <a:spLocks noGrp="1"/>
          </p:cNvSpPr>
          <p:nvPr>
            <p:ph type="sldNum" sz="quarter" idx="10"/>
          </p:nvPr>
        </p:nvSpPr>
        <p:spPr/>
        <p:txBody>
          <a:bodyPr/>
          <a:lstStyle/>
          <a:p>
            <a:fld id="{342C256A-E8D1-E44B-A707-3F94590BD37A}" type="slidenum">
              <a:rPr lang="en-US" smtClean="0"/>
              <a:pPr/>
              <a:t>19</a:t>
            </a:fld>
            <a:endParaRPr lang="en-US" dirty="0"/>
          </a:p>
        </p:txBody>
      </p:sp>
    </p:spTree>
    <p:extLst>
      <p:ext uri="{BB962C8B-B14F-4D97-AF65-F5344CB8AC3E}">
        <p14:creationId xmlns:p14="http://schemas.microsoft.com/office/powerpoint/2010/main" val="110334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2: Pre-Service – Financial Care</a:t>
            </a:r>
          </a:p>
        </p:txBody>
      </p:sp>
      <p:sp>
        <p:nvSpPr>
          <p:cNvPr id="3" name="Content Placeholder 2"/>
          <p:cNvSpPr>
            <a:spLocks noGrp="1"/>
          </p:cNvSpPr>
          <p:nvPr>
            <p:ph sz="half" idx="1"/>
          </p:nvPr>
        </p:nvSpPr>
        <p:spPr/>
        <p:txBody>
          <a:bodyPr/>
          <a:lstStyle/>
          <a:p>
            <a:pPr marL="0" indent="0">
              <a:lnSpc>
                <a:spcPct val="100000"/>
              </a:lnSpc>
              <a:buNone/>
            </a:pPr>
            <a:r>
              <a:rPr lang="en-US" sz="1220" dirty="0">
                <a:hlinkClick r:id="rId3" action="ppaction://hlinksldjump">
                  <a:extLst>
                    <a:ext uri="{A12FA001-AC4F-418D-AE19-62706E023703}">
                      <ahyp:hlinkClr xmlns:ahyp="http://schemas.microsoft.com/office/drawing/2018/hyperlinkcolor" val="tx"/>
                    </a:ext>
                  </a:extLst>
                </a:hlinkClick>
              </a:rPr>
              <a:t>2.1 Types of Patients</a:t>
            </a:r>
            <a:endParaRPr lang="en-US" sz="1220" dirty="0"/>
          </a:p>
          <a:p>
            <a:pPr marL="0" indent="0">
              <a:lnSpc>
                <a:spcPct val="100000"/>
              </a:lnSpc>
              <a:buNone/>
            </a:pPr>
            <a:r>
              <a:rPr lang="en-US" sz="1220" dirty="0">
                <a:hlinkClick r:id="rId4" action="ppaction://hlinksldjump">
                  <a:extLst>
                    <a:ext uri="{A12FA001-AC4F-418D-AE19-62706E023703}">
                      <ahyp:hlinkClr xmlns:ahyp="http://schemas.microsoft.com/office/drawing/2018/hyperlinkcolor" val="tx"/>
                    </a:ext>
                  </a:extLst>
                </a:hlinkClick>
              </a:rPr>
              <a:t>2.2 Scheduling</a:t>
            </a:r>
            <a:endParaRPr lang="en-US" sz="1220" dirty="0"/>
          </a:p>
          <a:p>
            <a:pPr marL="0" indent="0">
              <a:lnSpc>
                <a:spcPct val="100000"/>
              </a:lnSpc>
              <a:buNone/>
            </a:pPr>
            <a:r>
              <a:rPr lang="en-US" sz="1220" dirty="0">
                <a:hlinkClick r:id="rId5" action="ppaction://hlinksldjump">
                  <a:extLst>
                    <a:ext uri="{A12FA001-AC4F-418D-AE19-62706E023703}">
                      <ahyp:hlinkClr xmlns:ahyp="http://schemas.microsoft.com/office/drawing/2018/hyperlinkcolor" val="tx"/>
                    </a:ext>
                  </a:extLst>
                </a:hlinkClick>
              </a:rPr>
              <a:t>2.3 Pre-Registration</a:t>
            </a:r>
            <a:endParaRPr lang="en-US" sz="1220" dirty="0"/>
          </a:p>
          <a:p>
            <a:pPr marL="0" indent="0">
              <a:lnSpc>
                <a:spcPct val="100000"/>
              </a:lnSpc>
              <a:buNone/>
            </a:pPr>
            <a:r>
              <a:rPr lang="en-US" sz="1220" dirty="0">
                <a:hlinkClick r:id="rId6" action="ppaction://hlinksldjump">
                  <a:extLst>
                    <a:ext uri="{A12FA001-AC4F-418D-AE19-62706E023703}">
                      <ahyp:hlinkClr xmlns:ahyp="http://schemas.microsoft.com/office/drawing/2018/hyperlinkcolor" val="tx"/>
                    </a:ext>
                  </a:extLst>
                </a:hlinkClick>
              </a:rPr>
              <a:t>2.4 Health Plans</a:t>
            </a:r>
            <a:endParaRPr lang="en-US" sz="1220" dirty="0"/>
          </a:p>
          <a:p>
            <a:pPr marL="0" indent="0">
              <a:lnSpc>
                <a:spcPct val="100000"/>
              </a:lnSpc>
              <a:buNone/>
            </a:pPr>
            <a:r>
              <a:rPr lang="en-US" sz="1220" dirty="0">
                <a:hlinkClick r:id="rId7" action="ppaction://hlinksldjump">
                  <a:extLst>
                    <a:ext uri="{A12FA001-AC4F-418D-AE19-62706E023703}">
                      <ahyp:hlinkClr xmlns:ahyp="http://schemas.microsoft.com/office/drawing/2018/hyperlinkcolor" val="tx"/>
                    </a:ext>
                  </a:extLst>
                </a:hlinkClick>
              </a:rPr>
              <a:t>2.5 Health Plans – Managed Care</a:t>
            </a:r>
            <a:endParaRPr lang="en-US" sz="1220" dirty="0"/>
          </a:p>
          <a:p>
            <a:pPr marL="0" indent="0">
              <a:lnSpc>
                <a:spcPct val="100000"/>
              </a:lnSpc>
              <a:buNone/>
            </a:pPr>
            <a:r>
              <a:rPr lang="en-US" sz="1220" dirty="0">
                <a:hlinkClick r:id="rId8" action="ppaction://hlinksldjump">
                  <a:extLst>
                    <a:ext uri="{A12FA001-AC4F-418D-AE19-62706E023703}">
                      <ahyp:hlinkClr xmlns:ahyp="http://schemas.microsoft.com/office/drawing/2018/hyperlinkcolor" val="tx"/>
                    </a:ext>
                  </a:extLst>
                </a:hlinkClick>
              </a:rPr>
              <a:t>2.6 Price Transparency</a:t>
            </a:r>
            <a:endParaRPr lang="en-US" sz="1220" dirty="0"/>
          </a:p>
          <a:p>
            <a:pPr marL="0" indent="0">
              <a:lnSpc>
                <a:spcPct val="100000"/>
              </a:lnSpc>
              <a:buNone/>
            </a:pPr>
            <a:r>
              <a:rPr lang="en-US" sz="1220" dirty="0">
                <a:hlinkClick r:id="rId9" action="ppaction://hlinksldjump">
                  <a:extLst>
                    <a:ext uri="{A12FA001-AC4F-418D-AE19-62706E023703}">
                      <ahyp:hlinkClr xmlns:ahyp="http://schemas.microsoft.com/office/drawing/2018/hyperlinkcolor" val="tx"/>
                    </a:ext>
                  </a:extLst>
                </a:hlinkClick>
              </a:rPr>
              <a:t>2.7 Patient Financial Communication</a:t>
            </a:r>
            <a:endParaRPr lang="en-US" sz="1220" dirty="0"/>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84B5-3A91-4E5F-8A42-8443B04ABDA0}"/>
              </a:ext>
            </a:extLst>
          </p:cNvPr>
          <p:cNvSpPr>
            <a:spLocks noGrp="1"/>
          </p:cNvSpPr>
          <p:nvPr>
            <p:ph type="title"/>
          </p:nvPr>
        </p:nvSpPr>
        <p:spPr/>
        <p:txBody>
          <a:bodyPr/>
          <a:lstStyle/>
          <a:p>
            <a:r>
              <a:rPr lang="en-US" dirty="0"/>
              <a:t>Patient Reminders and Arrival Instructions</a:t>
            </a:r>
          </a:p>
        </p:txBody>
      </p:sp>
      <p:sp>
        <p:nvSpPr>
          <p:cNvPr id="3" name="Content Placeholder 2">
            <a:extLst>
              <a:ext uri="{FF2B5EF4-FFF2-40B4-BE49-F238E27FC236}">
                <a16:creationId xmlns:a16="http://schemas.microsoft.com/office/drawing/2014/main" id="{B4EF6634-388D-4D35-A893-89A1834F2A28}"/>
              </a:ext>
            </a:extLst>
          </p:cNvPr>
          <p:cNvSpPr>
            <a:spLocks noGrp="1"/>
          </p:cNvSpPr>
          <p:nvPr>
            <p:ph sz="half" idx="1"/>
          </p:nvPr>
        </p:nvSpPr>
        <p:spPr/>
        <p:txBody>
          <a:bodyPr/>
          <a:lstStyle/>
          <a:p>
            <a:r>
              <a:rPr lang="en-US" dirty="0"/>
              <a:t>Reminder letters can also include maps that show the patient where to park, where to report when he/she arrives, and where the service department is located. </a:t>
            </a:r>
          </a:p>
          <a:p>
            <a:r>
              <a:rPr lang="en-US" dirty="0"/>
              <a:t>Many facilities call the patient a day or two prior to the scheduled visit to remind him/her of the appointment. </a:t>
            </a:r>
          </a:p>
        </p:txBody>
      </p:sp>
      <p:sp>
        <p:nvSpPr>
          <p:cNvPr id="4" name="Slide Number Placeholder 3">
            <a:extLst>
              <a:ext uri="{FF2B5EF4-FFF2-40B4-BE49-F238E27FC236}">
                <a16:creationId xmlns:a16="http://schemas.microsoft.com/office/drawing/2014/main" id="{AF2DE91F-E9E9-45C7-B19C-4BFBEB2BFF73}"/>
              </a:ext>
            </a:extLst>
          </p:cNvPr>
          <p:cNvSpPr>
            <a:spLocks noGrp="1"/>
          </p:cNvSpPr>
          <p:nvPr>
            <p:ph type="sldNum" sz="quarter" idx="10"/>
          </p:nvPr>
        </p:nvSpPr>
        <p:spPr/>
        <p:txBody>
          <a:bodyPr/>
          <a:lstStyle/>
          <a:p>
            <a:fld id="{342C256A-E8D1-E44B-A707-3F94590BD37A}" type="slidenum">
              <a:rPr lang="en-US" smtClean="0"/>
              <a:pPr/>
              <a:t>20</a:t>
            </a:fld>
            <a:endParaRPr lang="en-US" dirty="0"/>
          </a:p>
        </p:txBody>
      </p:sp>
    </p:spTree>
    <p:extLst>
      <p:ext uri="{BB962C8B-B14F-4D97-AF65-F5344CB8AC3E}">
        <p14:creationId xmlns:p14="http://schemas.microsoft.com/office/powerpoint/2010/main" val="2785562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Requirements</a:t>
            </a:r>
          </a:p>
        </p:txBody>
      </p:sp>
      <p:sp>
        <p:nvSpPr>
          <p:cNvPr id="3" name="Content Placeholder 2"/>
          <p:cNvSpPr>
            <a:spLocks noGrp="1"/>
          </p:cNvSpPr>
          <p:nvPr>
            <p:ph sz="half" idx="1"/>
          </p:nvPr>
        </p:nvSpPr>
        <p:spPr/>
        <p:txBody>
          <a:bodyPr/>
          <a:lstStyle/>
          <a:p>
            <a:r>
              <a:rPr lang="en-US" dirty="0"/>
              <a:t>Tests and services can only be provided with a valid physician order.</a:t>
            </a:r>
          </a:p>
          <a:p>
            <a:pPr lvl="1"/>
            <a:r>
              <a:rPr lang="en-US" dirty="0"/>
              <a:t>Verbal Orders</a:t>
            </a:r>
          </a:p>
          <a:p>
            <a:pPr lvl="1"/>
            <a:r>
              <a:rPr lang="en-US" dirty="0"/>
              <a:t>Exceptions </a:t>
            </a:r>
          </a:p>
          <a:p>
            <a:r>
              <a:rPr lang="en-US" dirty="0"/>
              <a:t>Medicare has certain data requirements to consider a physician order </a:t>
            </a:r>
          </a:p>
          <a:p>
            <a:pPr marL="0" indent="0">
              <a:buNone/>
            </a:pPr>
            <a:r>
              <a:rPr lang="en-US" dirty="0"/>
              <a:t>    - Full Legal Name				- Date order written</a:t>
            </a:r>
          </a:p>
          <a:p>
            <a:pPr marL="0" indent="0">
              <a:buNone/>
            </a:pPr>
            <a:r>
              <a:rPr lang="en-US" dirty="0"/>
              <a:t>    - Test or service					- Diagnosis </a:t>
            </a:r>
          </a:p>
          <a:p>
            <a:pPr marL="0" indent="0">
              <a:buNone/>
            </a:pPr>
            <a:r>
              <a:rPr lang="en-US" dirty="0"/>
              <a:t>    - Name of ordering doc          - Signature </a:t>
            </a:r>
          </a:p>
        </p:txBody>
      </p:sp>
    </p:spTree>
    <p:extLst>
      <p:ext uri="{BB962C8B-B14F-4D97-AF65-F5344CB8AC3E}">
        <p14:creationId xmlns:p14="http://schemas.microsoft.com/office/powerpoint/2010/main" val="223433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643" dirty="0"/>
            </a:br>
            <a:r>
              <a:rPr lang="en-US" sz="2643" dirty="0"/>
              <a:t>Medical Necessity Screening and ABN Processing</a:t>
            </a:r>
            <a:endParaRPr lang="en-US" dirty="0"/>
          </a:p>
        </p:txBody>
      </p:sp>
      <p:sp>
        <p:nvSpPr>
          <p:cNvPr id="3" name="Content Placeholder 2"/>
          <p:cNvSpPr>
            <a:spLocks noGrp="1"/>
          </p:cNvSpPr>
          <p:nvPr>
            <p:ph sz="half" idx="1"/>
          </p:nvPr>
        </p:nvSpPr>
        <p:spPr/>
        <p:txBody>
          <a:bodyPr/>
          <a:lstStyle/>
          <a:p>
            <a:r>
              <a:rPr lang="en-US" dirty="0"/>
              <a:t>Medicare will only pay for tests and services that it determines are “reasonable and necessary.”</a:t>
            </a:r>
          </a:p>
          <a:p>
            <a:r>
              <a:rPr lang="en-US" dirty="0"/>
              <a:t>If a test or service is not medically necessary, a signed Advanced Beneficiary Notice (ABN) must be obtained from the patient</a:t>
            </a:r>
          </a:p>
        </p:txBody>
      </p:sp>
      <p:pic>
        <p:nvPicPr>
          <p:cNvPr id="4" name="Picture 3">
            <a:extLst>
              <a:ext uri="{FF2B5EF4-FFF2-40B4-BE49-F238E27FC236}">
                <a16:creationId xmlns:a16="http://schemas.microsoft.com/office/drawing/2014/main" id="{67B82EF2-D885-49AA-A065-DE667492DB6A}"/>
              </a:ext>
            </a:extLst>
          </p:cNvPr>
          <p:cNvPicPr>
            <a:picLocks noChangeAspect="1"/>
          </p:cNvPicPr>
          <p:nvPr/>
        </p:nvPicPr>
        <p:blipFill>
          <a:blip r:embed="rId3"/>
          <a:stretch>
            <a:fillRect/>
          </a:stretch>
        </p:blipFill>
        <p:spPr>
          <a:xfrm>
            <a:off x="5140034" y="2468471"/>
            <a:ext cx="2249838" cy="2323773"/>
          </a:xfrm>
          <a:prstGeom prst="rect">
            <a:avLst/>
          </a:prstGeom>
        </p:spPr>
      </p:pic>
    </p:spTree>
    <p:extLst>
      <p:ext uri="{BB962C8B-B14F-4D97-AF65-F5344CB8AC3E}">
        <p14:creationId xmlns:p14="http://schemas.microsoft.com/office/powerpoint/2010/main" val="49255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EDD5-642F-44D9-8047-CC4E5AD0CA77}"/>
              </a:ext>
            </a:extLst>
          </p:cNvPr>
          <p:cNvSpPr>
            <a:spLocks noGrp="1"/>
          </p:cNvSpPr>
          <p:nvPr>
            <p:ph type="title"/>
          </p:nvPr>
        </p:nvSpPr>
        <p:spPr/>
        <p:txBody>
          <a:bodyPr/>
          <a:lstStyle/>
          <a:p>
            <a:r>
              <a:rPr lang="en-US" dirty="0"/>
              <a:t>Hospital Issued Notice of Non- Coverage</a:t>
            </a:r>
          </a:p>
        </p:txBody>
      </p:sp>
      <p:sp>
        <p:nvSpPr>
          <p:cNvPr id="3" name="Content Placeholder 2">
            <a:extLst>
              <a:ext uri="{FF2B5EF4-FFF2-40B4-BE49-F238E27FC236}">
                <a16:creationId xmlns:a16="http://schemas.microsoft.com/office/drawing/2014/main" id="{223CDA6E-9004-490A-9A5C-822D6DBDDA79}"/>
              </a:ext>
            </a:extLst>
          </p:cNvPr>
          <p:cNvSpPr>
            <a:spLocks noGrp="1"/>
          </p:cNvSpPr>
          <p:nvPr>
            <p:ph sz="half" idx="1"/>
          </p:nvPr>
        </p:nvSpPr>
        <p:spPr/>
        <p:txBody>
          <a:bodyPr/>
          <a:lstStyle/>
          <a:p>
            <a:r>
              <a:rPr lang="en-US" dirty="0"/>
              <a:t>Medically unnecessary </a:t>
            </a:r>
          </a:p>
          <a:p>
            <a:endParaRPr lang="en-US" dirty="0"/>
          </a:p>
          <a:p>
            <a:r>
              <a:rPr lang="en-US" dirty="0"/>
              <a:t>Not delivered in the most appropriate care setting </a:t>
            </a:r>
          </a:p>
          <a:p>
            <a:endParaRPr lang="en-US" dirty="0"/>
          </a:p>
          <a:p>
            <a:r>
              <a:rPr lang="en-US" dirty="0"/>
              <a:t>Custodial in nature </a:t>
            </a:r>
          </a:p>
        </p:txBody>
      </p:sp>
      <p:sp>
        <p:nvSpPr>
          <p:cNvPr id="4" name="Slide Number Placeholder 3">
            <a:extLst>
              <a:ext uri="{FF2B5EF4-FFF2-40B4-BE49-F238E27FC236}">
                <a16:creationId xmlns:a16="http://schemas.microsoft.com/office/drawing/2014/main" id="{67CCF671-7F16-4FB4-AD5A-79681767AF3E}"/>
              </a:ext>
            </a:extLst>
          </p:cNvPr>
          <p:cNvSpPr>
            <a:spLocks noGrp="1"/>
          </p:cNvSpPr>
          <p:nvPr>
            <p:ph type="sldNum" sz="quarter" idx="10"/>
          </p:nvPr>
        </p:nvSpPr>
        <p:spPr/>
        <p:txBody>
          <a:bodyPr/>
          <a:lstStyle/>
          <a:p>
            <a:fld id="{342C256A-E8D1-E44B-A707-3F94590BD37A}" type="slidenum">
              <a:rPr lang="en-US" smtClean="0"/>
              <a:pPr/>
              <a:t>23</a:t>
            </a:fld>
            <a:endParaRPr lang="en-US" dirty="0"/>
          </a:p>
        </p:txBody>
      </p:sp>
    </p:spTree>
    <p:extLst>
      <p:ext uri="{BB962C8B-B14F-4D97-AF65-F5344CB8AC3E}">
        <p14:creationId xmlns:p14="http://schemas.microsoft.com/office/powerpoint/2010/main" val="102562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sz="1626" dirty="0"/>
              <a:t>Key patient information including the patient’s full legal name, date of birth, and Social Security Number are collected and used as patient identifiers.</a:t>
            </a:r>
          </a:p>
          <a:p>
            <a:r>
              <a:rPr lang="en-US" sz="1626" dirty="0"/>
              <a:t>Medicare has established guidelines called Local Coverage Determinations (LCD) and National Coverage Determinations (NCD) that are used to determine which diagnoses, signs or symptoms are payable. Test and services can only be provided with a valid physician order.</a:t>
            </a:r>
          </a:p>
        </p:txBody>
      </p:sp>
      <p:sp>
        <p:nvSpPr>
          <p:cNvPr id="4" name="Slide Number Placeholder 3"/>
          <p:cNvSpPr>
            <a:spLocks noGrp="1"/>
          </p:cNvSpPr>
          <p:nvPr>
            <p:ph type="sldNum" sz="quarter" idx="10"/>
          </p:nvPr>
        </p:nvSpPr>
        <p:spPr/>
        <p:txBody>
          <a:bodyPr/>
          <a:lstStyle/>
          <a:p>
            <a:fld id="{342C256A-E8D1-E44B-A707-3F94590BD37A}" type="slidenum">
              <a:rPr lang="en-US" smtClean="0"/>
              <a:pPr/>
              <a:t>24</a:t>
            </a:fld>
            <a:endParaRPr lang="en-US" dirty="0"/>
          </a:p>
        </p:txBody>
      </p:sp>
    </p:spTree>
    <p:extLst>
      <p:ext uri="{BB962C8B-B14F-4D97-AF65-F5344CB8AC3E}">
        <p14:creationId xmlns:p14="http://schemas.microsoft.com/office/powerpoint/2010/main" val="995297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4E1A-B50A-408A-B4AF-71576D57B644}"/>
              </a:ext>
            </a:extLst>
          </p:cNvPr>
          <p:cNvSpPr>
            <a:spLocks noGrp="1"/>
          </p:cNvSpPr>
          <p:nvPr>
            <p:ph type="title"/>
          </p:nvPr>
        </p:nvSpPr>
        <p:spPr>
          <a:xfrm>
            <a:off x="904194" y="-419128"/>
            <a:ext cx="5635742" cy="1348278"/>
          </a:xfrm>
        </p:spPr>
        <p:txBody>
          <a:bodyPr/>
          <a:lstStyle/>
          <a:p>
            <a:r>
              <a:rPr lang="en-US" sz="1700" dirty="0"/>
              <a:t>Name the guideline that Medicare established to determine which diagnosis, signs or symptoms are payable </a:t>
            </a:r>
          </a:p>
        </p:txBody>
      </p:sp>
      <p:sp>
        <p:nvSpPr>
          <p:cNvPr id="3" name="Content Placeholder 2">
            <a:extLst>
              <a:ext uri="{FF2B5EF4-FFF2-40B4-BE49-F238E27FC236}">
                <a16:creationId xmlns:a16="http://schemas.microsoft.com/office/drawing/2014/main" id="{99D97018-B681-41F9-84E3-1B6701CDAA6D}"/>
              </a:ext>
            </a:extLst>
          </p:cNvPr>
          <p:cNvSpPr>
            <a:spLocks noGrp="1"/>
          </p:cNvSpPr>
          <p:nvPr>
            <p:ph sz="half" idx="1"/>
          </p:nvPr>
        </p:nvSpPr>
        <p:spPr>
          <a:xfrm>
            <a:off x="1141947" y="1107380"/>
            <a:ext cx="5635742" cy="3371850"/>
          </a:xfrm>
        </p:spPr>
        <p:txBody>
          <a:bodyPr/>
          <a:lstStyle/>
          <a:p>
            <a:pPr>
              <a:buFont typeface="Courier New" panose="02070309020205020404" pitchFamily="49" charset="0"/>
              <a:buChar char="o"/>
            </a:pPr>
            <a:r>
              <a:rPr lang="en-US" dirty="0"/>
              <a:t>Advance Beneficiary Notice</a:t>
            </a:r>
          </a:p>
          <a:p>
            <a:pPr>
              <a:buFont typeface="Courier New" panose="02070309020205020404" pitchFamily="49" charset="0"/>
              <a:buChar char="o"/>
            </a:pPr>
            <a:endParaRPr lang="en-US" dirty="0"/>
          </a:p>
          <a:p>
            <a:pPr>
              <a:buFont typeface="Courier New" panose="02070309020205020404" pitchFamily="49" charset="0"/>
              <a:buChar char="o"/>
            </a:pPr>
            <a:r>
              <a:rPr lang="en-US" dirty="0"/>
              <a:t>Local Coverage Determination </a:t>
            </a:r>
          </a:p>
          <a:p>
            <a:pPr>
              <a:buFont typeface="Courier New" panose="02070309020205020404" pitchFamily="49" charset="0"/>
              <a:buChar char="o"/>
            </a:pPr>
            <a:endParaRPr lang="en-US" dirty="0"/>
          </a:p>
          <a:p>
            <a:pPr>
              <a:buFont typeface="Courier New" panose="02070309020205020404" pitchFamily="49" charset="0"/>
              <a:buChar char="o"/>
            </a:pPr>
            <a:r>
              <a:rPr lang="en-US" dirty="0"/>
              <a:t>Patient Identifiers </a:t>
            </a:r>
          </a:p>
          <a:p>
            <a:pPr>
              <a:buFont typeface="Courier New" panose="02070309020205020404" pitchFamily="49" charset="0"/>
              <a:buChar char="o"/>
            </a:pPr>
            <a:endParaRPr lang="en-US" dirty="0"/>
          </a:p>
          <a:p>
            <a:pPr>
              <a:buFont typeface="Courier New" panose="02070309020205020404" pitchFamily="49" charset="0"/>
              <a:buChar char="o"/>
            </a:pPr>
            <a:r>
              <a:rPr lang="en-US" dirty="0"/>
              <a:t>Scheduling Instructions </a:t>
            </a:r>
          </a:p>
        </p:txBody>
      </p:sp>
      <p:sp>
        <p:nvSpPr>
          <p:cNvPr id="4" name="Slide Number Placeholder 3">
            <a:extLst>
              <a:ext uri="{FF2B5EF4-FFF2-40B4-BE49-F238E27FC236}">
                <a16:creationId xmlns:a16="http://schemas.microsoft.com/office/drawing/2014/main" id="{09A882FF-A14A-4AFE-A03F-71447BBCC397}"/>
              </a:ext>
            </a:extLst>
          </p:cNvPr>
          <p:cNvSpPr>
            <a:spLocks noGrp="1"/>
          </p:cNvSpPr>
          <p:nvPr>
            <p:ph type="sldNum" sz="quarter" idx="10"/>
          </p:nvPr>
        </p:nvSpPr>
        <p:spPr/>
        <p:txBody>
          <a:bodyPr/>
          <a:lstStyle/>
          <a:p>
            <a:fld id="{342C256A-E8D1-E44B-A707-3F94590BD37A}" type="slidenum">
              <a:rPr lang="en-US" smtClean="0"/>
              <a:pPr/>
              <a:t>25</a:t>
            </a:fld>
            <a:endParaRPr lang="en-US" dirty="0"/>
          </a:p>
        </p:txBody>
      </p:sp>
    </p:spTree>
    <p:extLst>
      <p:ext uri="{BB962C8B-B14F-4D97-AF65-F5344CB8AC3E}">
        <p14:creationId xmlns:p14="http://schemas.microsoft.com/office/powerpoint/2010/main" val="595436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2.3: Pre-Registration</a:t>
            </a:r>
          </a:p>
        </p:txBody>
      </p:sp>
      <p:sp>
        <p:nvSpPr>
          <p:cNvPr id="3" name="Content Placeholder 2"/>
          <p:cNvSpPr>
            <a:spLocks noGrp="1"/>
          </p:cNvSpPr>
          <p:nvPr>
            <p:ph sz="half" idx="1"/>
          </p:nvPr>
        </p:nvSpPr>
        <p:spPr/>
        <p:txBody>
          <a:bodyPr/>
          <a:lstStyle/>
          <a:p>
            <a:pPr>
              <a:buNone/>
            </a:pPr>
            <a:endParaRPr lang="en-US" dirty="0"/>
          </a:p>
          <a:p>
            <a:r>
              <a:rPr lang="en-US" dirty="0"/>
              <a:t>Identify the data that must be obtained and confirmed during pre-registration.</a:t>
            </a:r>
          </a:p>
          <a:p>
            <a:r>
              <a:rPr lang="en-US" dirty="0"/>
              <a:t>Identify the purpose and importance of Insurance Verification and the Medicare Secondary Payer (MSP) screening process.</a:t>
            </a:r>
          </a:p>
          <a:p>
            <a:r>
              <a:rPr lang="en-US" dirty="0"/>
              <a:t>Identify the consequences of failing to obtain or confirm patient information during pre-registration.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26</a:t>
            </a:fld>
            <a:endParaRPr lang="en-US" dirty="0"/>
          </a:p>
        </p:txBody>
      </p:sp>
    </p:spTree>
    <p:extLst>
      <p:ext uri="{BB962C8B-B14F-4D97-AF65-F5344CB8AC3E}">
        <p14:creationId xmlns:p14="http://schemas.microsoft.com/office/powerpoint/2010/main" val="1578961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A3DD-8776-4FA2-947C-0259CB537060}"/>
              </a:ext>
            </a:extLst>
          </p:cNvPr>
          <p:cNvSpPr>
            <a:spLocks noGrp="1"/>
          </p:cNvSpPr>
          <p:nvPr>
            <p:ph type="title"/>
          </p:nvPr>
        </p:nvSpPr>
        <p:spPr/>
        <p:txBody>
          <a:bodyPr/>
          <a:lstStyle/>
          <a:p>
            <a:r>
              <a:rPr lang="en-US" dirty="0"/>
              <a:t>Reason for Pre-Registration </a:t>
            </a:r>
          </a:p>
        </p:txBody>
      </p:sp>
      <p:sp>
        <p:nvSpPr>
          <p:cNvPr id="3" name="Content Placeholder 2">
            <a:extLst>
              <a:ext uri="{FF2B5EF4-FFF2-40B4-BE49-F238E27FC236}">
                <a16:creationId xmlns:a16="http://schemas.microsoft.com/office/drawing/2014/main" id="{23670DBB-478D-4929-8A87-701FEA430457}"/>
              </a:ext>
            </a:extLst>
          </p:cNvPr>
          <p:cNvSpPr>
            <a:spLocks noGrp="1"/>
          </p:cNvSpPr>
          <p:nvPr>
            <p:ph sz="half" idx="1"/>
          </p:nvPr>
        </p:nvSpPr>
        <p:spPr/>
        <p:txBody>
          <a:bodyPr/>
          <a:lstStyle/>
          <a:p>
            <a:r>
              <a:rPr lang="en-US" dirty="0"/>
              <a:t>Successful pre-registration program should gather the following: </a:t>
            </a:r>
          </a:p>
          <a:p>
            <a:pPr lvl="1"/>
            <a:r>
              <a:rPr lang="en-US" dirty="0"/>
              <a:t>Demographic data</a:t>
            </a:r>
          </a:p>
          <a:p>
            <a:pPr lvl="1"/>
            <a:r>
              <a:rPr lang="en-US" dirty="0"/>
              <a:t>Insurance data</a:t>
            </a:r>
          </a:p>
          <a:p>
            <a:pPr lvl="1"/>
            <a:r>
              <a:rPr lang="en-US" dirty="0"/>
              <a:t>Financial Information </a:t>
            </a:r>
          </a:p>
          <a:p>
            <a:pPr lvl="1"/>
            <a:r>
              <a:rPr lang="en-US" dirty="0"/>
              <a:t>Insurance information </a:t>
            </a:r>
          </a:p>
          <a:p>
            <a:pPr lvl="1"/>
            <a:r>
              <a:rPr lang="en-US" dirty="0"/>
              <a:t>Potential need for financial assistance </a:t>
            </a:r>
          </a:p>
          <a:p>
            <a:pPr lvl="1"/>
            <a:r>
              <a:rPr lang="en-US" dirty="0"/>
              <a:t>Give patients preparation instructions </a:t>
            </a:r>
          </a:p>
          <a:p>
            <a:pPr lvl="1"/>
            <a:r>
              <a:rPr lang="en-US" dirty="0"/>
              <a:t>Collect patient liability </a:t>
            </a:r>
          </a:p>
        </p:txBody>
      </p:sp>
      <p:sp>
        <p:nvSpPr>
          <p:cNvPr id="4" name="Slide Number Placeholder 3">
            <a:extLst>
              <a:ext uri="{FF2B5EF4-FFF2-40B4-BE49-F238E27FC236}">
                <a16:creationId xmlns:a16="http://schemas.microsoft.com/office/drawing/2014/main" id="{5DF7B9B2-29F0-47EC-94FC-B94FA0A7A5D8}"/>
              </a:ext>
            </a:extLst>
          </p:cNvPr>
          <p:cNvSpPr>
            <a:spLocks noGrp="1"/>
          </p:cNvSpPr>
          <p:nvPr>
            <p:ph type="sldNum" sz="quarter" idx="10"/>
          </p:nvPr>
        </p:nvSpPr>
        <p:spPr/>
        <p:txBody>
          <a:bodyPr/>
          <a:lstStyle/>
          <a:p>
            <a:fld id="{342C256A-E8D1-E44B-A707-3F94590BD37A}" type="slidenum">
              <a:rPr lang="en-US" smtClean="0"/>
              <a:pPr/>
              <a:t>27</a:t>
            </a:fld>
            <a:endParaRPr lang="en-US" dirty="0"/>
          </a:p>
        </p:txBody>
      </p:sp>
    </p:spTree>
    <p:extLst>
      <p:ext uri="{BB962C8B-B14F-4D97-AF65-F5344CB8AC3E}">
        <p14:creationId xmlns:p14="http://schemas.microsoft.com/office/powerpoint/2010/main" val="157497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C4FD-FB8D-48BF-BE43-6FE8E420A882}"/>
              </a:ext>
            </a:extLst>
          </p:cNvPr>
          <p:cNvSpPr>
            <a:spLocks noGrp="1"/>
          </p:cNvSpPr>
          <p:nvPr>
            <p:ph type="title"/>
          </p:nvPr>
        </p:nvSpPr>
        <p:spPr/>
        <p:txBody>
          <a:bodyPr/>
          <a:lstStyle/>
          <a:p>
            <a:r>
              <a:rPr lang="en-US" dirty="0"/>
              <a:t>Benefits of Pre-Registration </a:t>
            </a:r>
          </a:p>
        </p:txBody>
      </p:sp>
      <p:sp>
        <p:nvSpPr>
          <p:cNvPr id="3" name="Content Placeholder 2">
            <a:extLst>
              <a:ext uri="{FF2B5EF4-FFF2-40B4-BE49-F238E27FC236}">
                <a16:creationId xmlns:a16="http://schemas.microsoft.com/office/drawing/2014/main" id="{4F4090EF-DE2A-4A9D-AC73-14E8D91274F2}"/>
              </a:ext>
            </a:extLst>
          </p:cNvPr>
          <p:cNvSpPr>
            <a:spLocks noGrp="1"/>
          </p:cNvSpPr>
          <p:nvPr>
            <p:ph sz="half" idx="1"/>
          </p:nvPr>
        </p:nvSpPr>
        <p:spPr/>
        <p:txBody>
          <a:bodyPr/>
          <a:lstStyle/>
          <a:p>
            <a:r>
              <a:rPr lang="en-US" dirty="0"/>
              <a:t>Patient arrival process is completed efficiently </a:t>
            </a:r>
          </a:p>
          <a:p>
            <a:r>
              <a:rPr lang="en-US" dirty="0"/>
              <a:t>Paperwork, both clinical and financial, can be assembled ahead of time </a:t>
            </a:r>
          </a:p>
          <a:p>
            <a:r>
              <a:rPr lang="en-US" dirty="0"/>
              <a:t>Patients can expedite the registration process </a:t>
            </a:r>
          </a:p>
          <a:p>
            <a:r>
              <a:rPr lang="en-US" dirty="0"/>
              <a:t>Patients can report directly to the service unit </a:t>
            </a:r>
          </a:p>
          <a:p>
            <a:r>
              <a:rPr lang="en-US" dirty="0"/>
              <a:t>Patients can focus on clinical care/treatment </a:t>
            </a:r>
          </a:p>
        </p:txBody>
      </p:sp>
      <p:sp>
        <p:nvSpPr>
          <p:cNvPr id="4" name="Slide Number Placeholder 3">
            <a:extLst>
              <a:ext uri="{FF2B5EF4-FFF2-40B4-BE49-F238E27FC236}">
                <a16:creationId xmlns:a16="http://schemas.microsoft.com/office/drawing/2014/main" id="{FA662269-4790-497E-83A2-F3A66BE95B87}"/>
              </a:ext>
            </a:extLst>
          </p:cNvPr>
          <p:cNvSpPr>
            <a:spLocks noGrp="1"/>
          </p:cNvSpPr>
          <p:nvPr>
            <p:ph type="sldNum" sz="quarter" idx="10"/>
          </p:nvPr>
        </p:nvSpPr>
        <p:spPr/>
        <p:txBody>
          <a:bodyPr/>
          <a:lstStyle/>
          <a:p>
            <a:fld id="{342C256A-E8D1-E44B-A707-3F94590BD37A}" type="slidenum">
              <a:rPr lang="en-US" smtClean="0"/>
              <a:pPr/>
              <a:t>28</a:t>
            </a:fld>
            <a:endParaRPr lang="en-US" dirty="0"/>
          </a:p>
        </p:txBody>
      </p:sp>
    </p:spTree>
    <p:extLst>
      <p:ext uri="{BB962C8B-B14F-4D97-AF65-F5344CB8AC3E}">
        <p14:creationId xmlns:p14="http://schemas.microsoft.com/office/powerpoint/2010/main" val="649215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0E6B-CE68-484E-8AFC-E69CA47A8B30}"/>
              </a:ext>
            </a:extLst>
          </p:cNvPr>
          <p:cNvSpPr>
            <a:spLocks noGrp="1"/>
          </p:cNvSpPr>
          <p:nvPr>
            <p:ph type="title"/>
          </p:nvPr>
        </p:nvSpPr>
        <p:spPr>
          <a:xfrm>
            <a:off x="1754130" y="0"/>
            <a:ext cx="5635742" cy="914400"/>
          </a:xfrm>
        </p:spPr>
        <p:txBody>
          <a:bodyPr anchor="b">
            <a:normAutofit/>
          </a:bodyPr>
          <a:lstStyle/>
          <a:p>
            <a:r>
              <a:rPr lang="en-US" dirty="0"/>
              <a:t>Data Collection </a:t>
            </a:r>
          </a:p>
        </p:txBody>
      </p:sp>
      <p:pic>
        <p:nvPicPr>
          <p:cNvPr id="6" name="Content Placeholder 5" descr="A group of people posing for a photo&#10;&#10;Description automatically generated">
            <a:extLst>
              <a:ext uri="{FF2B5EF4-FFF2-40B4-BE49-F238E27FC236}">
                <a16:creationId xmlns:a16="http://schemas.microsoft.com/office/drawing/2014/main" id="{F9AE0BE9-CB03-4586-9EA5-F15AD0FD5EFF}"/>
              </a:ext>
            </a:extLst>
          </p:cNvPr>
          <p:cNvPicPr>
            <a:picLocks noGrp="1" noChangeAspect="1"/>
          </p:cNvPicPr>
          <p:nvPr>
            <p:ph idx="1"/>
          </p:nvPr>
        </p:nvPicPr>
        <p:blipFill>
          <a:blip r:embed="rId3"/>
          <a:stretch>
            <a:fillRect/>
          </a:stretch>
        </p:blipFill>
        <p:spPr>
          <a:xfrm>
            <a:off x="1754130" y="1272448"/>
            <a:ext cx="5635742" cy="3170105"/>
          </a:xfrm>
          <a:noFill/>
        </p:spPr>
      </p:pic>
      <p:sp>
        <p:nvSpPr>
          <p:cNvPr id="4" name="Slide Number Placeholder 3">
            <a:extLst>
              <a:ext uri="{FF2B5EF4-FFF2-40B4-BE49-F238E27FC236}">
                <a16:creationId xmlns:a16="http://schemas.microsoft.com/office/drawing/2014/main" id="{08E4D16D-2FEF-4E5D-94E9-D19F5163BE5F}"/>
              </a:ext>
            </a:extLst>
          </p:cNvPr>
          <p:cNvSpPr>
            <a:spLocks noGrp="1"/>
          </p:cNvSpPr>
          <p:nvPr>
            <p:ph type="sldNum" sz="quarter" idx="12"/>
          </p:nvPr>
        </p:nvSpPr>
        <p:spPr>
          <a:xfrm>
            <a:off x="6395329" y="4773699"/>
            <a:ext cx="1381309" cy="273844"/>
          </a:xfrm>
        </p:spPr>
        <p:txBody>
          <a:bodyPr>
            <a:normAutofit lnSpcReduction="10000"/>
          </a:bodyPr>
          <a:lstStyle/>
          <a:p>
            <a:pPr>
              <a:spcAft>
                <a:spcPts val="407"/>
              </a:spcAft>
            </a:pPr>
            <a:fld id="{342C256A-E8D1-E44B-A707-3F94590BD37A}" type="slidenum">
              <a:rPr lang="en-US" smtClean="0"/>
              <a:pPr>
                <a:spcAft>
                  <a:spcPts val="407"/>
                </a:spcAft>
              </a:pPr>
              <a:t>29</a:t>
            </a:fld>
            <a:endParaRPr lang="en-US" dirty="0"/>
          </a:p>
        </p:txBody>
      </p:sp>
    </p:spTree>
    <p:extLst>
      <p:ext uri="{BB962C8B-B14F-4D97-AF65-F5344CB8AC3E}">
        <p14:creationId xmlns:p14="http://schemas.microsoft.com/office/powerpoint/2010/main" val="248916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2.1: Patient Types</a:t>
            </a:r>
          </a:p>
        </p:txBody>
      </p:sp>
      <p:sp>
        <p:nvSpPr>
          <p:cNvPr id="3" name="Content Placeholder 2"/>
          <p:cNvSpPr>
            <a:spLocks noGrp="1"/>
          </p:cNvSpPr>
          <p:nvPr>
            <p:ph sz="half" idx="1"/>
          </p:nvPr>
        </p:nvSpPr>
        <p:spPr/>
        <p:txBody>
          <a:bodyPr/>
          <a:lstStyle/>
          <a:p>
            <a:pPr>
              <a:buNone/>
            </a:pPr>
            <a:endParaRPr lang="en-US" dirty="0"/>
          </a:p>
          <a:p>
            <a:r>
              <a:rPr lang="en-US" dirty="0"/>
              <a:t>Identify the differences between scheduled and unscheduled patients.</a:t>
            </a:r>
          </a:p>
          <a:p>
            <a:r>
              <a:rPr lang="en-US" dirty="0"/>
              <a:t>Identify the different patient types and when to use each patient type.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a:t>
            </a:fld>
            <a:endParaRPr lang="en-US" dirty="0"/>
          </a:p>
        </p:txBody>
      </p:sp>
    </p:spTree>
    <p:extLst>
      <p:ext uri="{BB962C8B-B14F-4D97-AF65-F5344CB8AC3E}">
        <p14:creationId xmlns:p14="http://schemas.microsoft.com/office/powerpoint/2010/main" val="2050187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ED24-02E0-4D7E-A1D1-9FF90B1981D4}"/>
              </a:ext>
            </a:extLst>
          </p:cNvPr>
          <p:cNvSpPr>
            <a:spLocks noGrp="1"/>
          </p:cNvSpPr>
          <p:nvPr>
            <p:ph type="title"/>
          </p:nvPr>
        </p:nvSpPr>
        <p:spPr/>
        <p:txBody>
          <a:bodyPr/>
          <a:lstStyle/>
          <a:p>
            <a:r>
              <a:rPr lang="en-US" dirty="0"/>
              <a:t>MPI and Data Collection </a:t>
            </a:r>
          </a:p>
        </p:txBody>
      </p:sp>
      <p:sp>
        <p:nvSpPr>
          <p:cNvPr id="3" name="Content Placeholder 2">
            <a:extLst>
              <a:ext uri="{FF2B5EF4-FFF2-40B4-BE49-F238E27FC236}">
                <a16:creationId xmlns:a16="http://schemas.microsoft.com/office/drawing/2014/main" id="{55F27DE9-9BAA-413B-A4B8-D9199CAB36AA}"/>
              </a:ext>
            </a:extLst>
          </p:cNvPr>
          <p:cNvSpPr>
            <a:spLocks noGrp="1"/>
          </p:cNvSpPr>
          <p:nvPr>
            <p:ph sz="half" idx="1"/>
          </p:nvPr>
        </p:nvSpPr>
        <p:spPr/>
        <p:txBody>
          <a:bodyPr/>
          <a:lstStyle/>
          <a:p>
            <a:r>
              <a:rPr lang="en-US" dirty="0"/>
              <a:t>Comprehensive access processing:</a:t>
            </a:r>
          </a:p>
          <a:p>
            <a:r>
              <a:rPr lang="en-US" dirty="0"/>
              <a:t>Identifying the patient in the MPI </a:t>
            </a:r>
          </a:p>
          <a:p>
            <a:r>
              <a:rPr lang="en-US" dirty="0"/>
              <a:t>Creating a registration record </a:t>
            </a:r>
          </a:p>
          <a:p>
            <a:r>
              <a:rPr lang="en-US" dirty="0"/>
              <a:t>Completing Medical Necessity Screening </a:t>
            </a:r>
          </a:p>
          <a:p>
            <a:r>
              <a:rPr lang="en-US" dirty="0"/>
              <a:t>Determining Insurance Eligibility </a:t>
            </a:r>
          </a:p>
          <a:p>
            <a:r>
              <a:rPr lang="en-US" dirty="0"/>
              <a:t>Obtaining Insurance befits </a:t>
            </a:r>
          </a:p>
          <a:p>
            <a:r>
              <a:rPr lang="en-US" dirty="0"/>
              <a:t>Resolving Managed Care Requirements </a:t>
            </a:r>
          </a:p>
          <a:p>
            <a:r>
              <a:rPr lang="en-US" dirty="0"/>
              <a:t>Completing financial education/resolution </a:t>
            </a:r>
          </a:p>
          <a:p>
            <a:pPr lvl="1"/>
            <a:endParaRPr lang="en-US" dirty="0"/>
          </a:p>
        </p:txBody>
      </p:sp>
      <p:sp>
        <p:nvSpPr>
          <p:cNvPr id="4" name="Slide Number Placeholder 3">
            <a:extLst>
              <a:ext uri="{FF2B5EF4-FFF2-40B4-BE49-F238E27FC236}">
                <a16:creationId xmlns:a16="http://schemas.microsoft.com/office/drawing/2014/main" id="{AE8553EC-0DFB-41F1-8C11-15914AB60DE9}"/>
              </a:ext>
            </a:extLst>
          </p:cNvPr>
          <p:cNvSpPr>
            <a:spLocks noGrp="1"/>
          </p:cNvSpPr>
          <p:nvPr>
            <p:ph type="sldNum" sz="quarter" idx="10"/>
          </p:nvPr>
        </p:nvSpPr>
        <p:spPr/>
        <p:txBody>
          <a:bodyPr/>
          <a:lstStyle/>
          <a:p>
            <a:fld id="{342C256A-E8D1-E44B-A707-3F94590BD37A}" type="slidenum">
              <a:rPr lang="en-US" smtClean="0"/>
              <a:pPr/>
              <a:t>30</a:t>
            </a:fld>
            <a:endParaRPr lang="en-US" dirty="0"/>
          </a:p>
        </p:txBody>
      </p:sp>
    </p:spTree>
    <p:extLst>
      <p:ext uri="{BB962C8B-B14F-4D97-AF65-F5344CB8AC3E}">
        <p14:creationId xmlns:p14="http://schemas.microsoft.com/office/powerpoint/2010/main" val="3451989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C707-0130-4755-8590-19AF29FB6A87}"/>
              </a:ext>
            </a:extLst>
          </p:cNvPr>
          <p:cNvSpPr>
            <a:spLocks noGrp="1"/>
          </p:cNvSpPr>
          <p:nvPr>
            <p:ph type="title"/>
          </p:nvPr>
        </p:nvSpPr>
        <p:spPr/>
        <p:txBody>
          <a:bodyPr/>
          <a:lstStyle/>
          <a:p>
            <a:r>
              <a:rPr lang="en-US" dirty="0"/>
              <a:t>Consequences of Improper Data Collection </a:t>
            </a:r>
          </a:p>
        </p:txBody>
      </p:sp>
      <p:sp>
        <p:nvSpPr>
          <p:cNvPr id="3" name="Content Placeholder 2">
            <a:extLst>
              <a:ext uri="{FF2B5EF4-FFF2-40B4-BE49-F238E27FC236}">
                <a16:creationId xmlns:a16="http://schemas.microsoft.com/office/drawing/2014/main" id="{8D620A70-65F6-4642-8D27-B0C1A339B4DF}"/>
              </a:ext>
            </a:extLst>
          </p:cNvPr>
          <p:cNvSpPr>
            <a:spLocks noGrp="1"/>
          </p:cNvSpPr>
          <p:nvPr>
            <p:ph sz="half" idx="1"/>
          </p:nvPr>
        </p:nvSpPr>
        <p:spPr/>
        <p:txBody>
          <a:bodyPr/>
          <a:lstStyle/>
          <a:p>
            <a:r>
              <a:rPr lang="en-US" dirty="0"/>
              <a:t>Wrong Medical History </a:t>
            </a:r>
          </a:p>
          <a:p>
            <a:endParaRPr lang="en-US" dirty="0"/>
          </a:p>
          <a:p>
            <a:r>
              <a:rPr lang="en-US" dirty="0"/>
              <a:t>Billing information is not correct </a:t>
            </a:r>
          </a:p>
          <a:p>
            <a:endParaRPr lang="en-US" dirty="0"/>
          </a:p>
          <a:p>
            <a:r>
              <a:rPr lang="en-US" dirty="0"/>
              <a:t>Incorrect Medical Record </a:t>
            </a:r>
          </a:p>
        </p:txBody>
      </p:sp>
      <p:sp>
        <p:nvSpPr>
          <p:cNvPr id="4" name="Slide Number Placeholder 3">
            <a:extLst>
              <a:ext uri="{FF2B5EF4-FFF2-40B4-BE49-F238E27FC236}">
                <a16:creationId xmlns:a16="http://schemas.microsoft.com/office/drawing/2014/main" id="{7CE0C740-2E4F-4C5D-AB5A-8AF9B13F6069}"/>
              </a:ext>
            </a:extLst>
          </p:cNvPr>
          <p:cNvSpPr>
            <a:spLocks noGrp="1"/>
          </p:cNvSpPr>
          <p:nvPr>
            <p:ph type="sldNum" sz="quarter" idx="10"/>
          </p:nvPr>
        </p:nvSpPr>
        <p:spPr/>
        <p:txBody>
          <a:bodyPr/>
          <a:lstStyle/>
          <a:p>
            <a:fld id="{342C256A-E8D1-E44B-A707-3F94590BD37A}" type="slidenum">
              <a:rPr lang="en-US" smtClean="0"/>
              <a:pPr/>
              <a:t>31</a:t>
            </a:fld>
            <a:endParaRPr lang="en-US" dirty="0"/>
          </a:p>
        </p:txBody>
      </p:sp>
    </p:spTree>
    <p:extLst>
      <p:ext uri="{BB962C8B-B14F-4D97-AF65-F5344CB8AC3E}">
        <p14:creationId xmlns:p14="http://schemas.microsoft.com/office/powerpoint/2010/main" val="51687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Verification</a:t>
            </a:r>
          </a:p>
        </p:txBody>
      </p:sp>
      <p:sp>
        <p:nvSpPr>
          <p:cNvPr id="3" name="Content Placeholder 2"/>
          <p:cNvSpPr>
            <a:spLocks noGrp="1"/>
          </p:cNvSpPr>
          <p:nvPr>
            <p:ph sz="half" idx="1"/>
          </p:nvPr>
        </p:nvSpPr>
        <p:spPr/>
        <p:txBody>
          <a:bodyPr/>
          <a:lstStyle/>
          <a:p>
            <a:r>
              <a:rPr lang="en-US" dirty="0"/>
              <a:t>Insurance verification is conducted to ensure the accuracy of the insurance information. Coverage issues are identified and communicated to the patient. </a:t>
            </a:r>
          </a:p>
          <a:p>
            <a:r>
              <a:rPr lang="en-US" dirty="0"/>
              <a:t>Can be completed through electronic inquiry or telephone contact.</a:t>
            </a:r>
          </a:p>
        </p:txBody>
      </p:sp>
      <p:pic>
        <p:nvPicPr>
          <p:cNvPr id="4" name="Picture 3">
            <a:extLst>
              <a:ext uri="{FF2B5EF4-FFF2-40B4-BE49-F238E27FC236}">
                <a16:creationId xmlns:a16="http://schemas.microsoft.com/office/drawing/2014/main" id="{7B989E1E-BBF5-42A3-A3FA-74C32FB74669}"/>
              </a:ext>
            </a:extLst>
          </p:cNvPr>
          <p:cNvPicPr>
            <a:picLocks noChangeAspect="1"/>
          </p:cNvPicPr>
          <p:nvPr/>
        </p:nvPicPr>
        <p:blipFill>
          <a:blip r:embed="rId3"/>
          <a:stretch>
            <a:fillRect/>
          </a:stretch>
        </p:blipFill>
        <p:spPr>
          <a:xfrm>
            <a:off x="5449870" y="3169677"/>
            <a:ext cx="1755740" cy="1194161"/>
          </a:xfrm>
          <a:prstGeom prst="rect">
            <a:avLst/>
          </a:prstGeom>
        </p:spPr>
      </p:pic>
    </p:spTree>
    <p:extLst>
      <p:ext uri="{BB962C8B-B14F-4D97-AF65-F5344CB8AC3E}">
        <p14:creationId xmlns:p14="http://schemas.microsoft.com/office/powerpoint/2010/main" val="4179379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6419-D126-4B27-98EA-FB1CE17B32C5}"/>
              </a:ext>
            </a:extLst>
          </p:cNvPr>
          <p:cNvSpPr>
            <a:spLocks noGrp="1"/>
          </p:cNvSpPr>
          <p:nvPr>
            <p:ph type="title"/>
          </p:nvPr>
        </p:nvSpPr>
        <p:spPr/>
        <p:txBody>
          <a:bodyPr/>
          <a:lstStyle/>
          <a:p>
            <a:r>
              <a:rPr lang="en-US" dirty="0"/>
              <a:t>Medicare Secondary Payer Screening</a:t>
            </a:r>
          </a:p>
        </p:txBody>
      </p:sp>
      <p:sp>
        <p:nvSpPr>
          <p:cNvPr id="3" name="Content Placeholder 2">
            <a:extLst>
              <a:ext uri="{FF2B5EF4-FFF2-40B4-BE49-F238E27FC236}">
                <a16:creationId xmlns:a16="http://schemas.microsoft.com/office/drawing/2014/main" id="{F7EB9271-8A33-45EB-B215-F754DDA4F43D}"/>
              </a:ext>
            </a:extLst>
          </p:cNvPr>
          <p:cNvSpPr>
            <a:spLocks noGrp="1"/>
          </p:cNvSpPr>
          <p:nvPr>
            <p:ph sz="half" idx="1"/>
          </p:nvPr>
        </p:nvSpPr>
        <p:spPr/>
        <p:txBody>
          <a:bodyPr/>
          <a:lstStyle/>
          <a:p>
            <a:r>
              <a:rPr lang="en-US" dirty="0"/>
              <a:t>The MSP Screening questions help to clarify the patients situation, including: </a:t>
            </a:r>
          </a:p>
          <a:p>
            <a:pPr lvl="1"/>
            <a:r>
              <a:rPr lang="en-US" dirty="0"/>
              <a:t>Working Aged</a:t>
            </a:r>
          </a:p>
          <a:p>
            <a:pPr lvl="1"/>
            <a:r>
              <a:rPr lang="en-US" dirty="0"/>
              <a:t>Disability </a:t>
            </a:r>
          </a:p>
          <a:p>
            <a:pPr lvl="1"/>
            <a:r>
              <a:rPr lang="en-US" dirty="0"/>
              <a:t>End Stage Renal Disease ( ESRD)</a:t>
            </a:r>
          </a:p>
          <a:p>
            <a:pPr lvl="1"/>
            <a:r>
              <a:rPr lang="en-US" dirty="0"/>
              <a:t>Accident/ Auto or Workers Compensation  </a:t>
            </a:r>
          </a:p>
        </p:txBody>
      </p:sp>
      <p:sp>
        <p:nvSpPr>
          <p:cNvPr id="4" name="Slide Number Placeholder 3">
            <a:extLst>
              <a:ext uri="{FF2B5EF4-FFF2-40B4-BE49-F238E27FC236}">
                <a16:creationId xmlns:a16="http://schemas.microsoft.com/office/drawing/2014/main" id="{2DFE43D7-7FEF-486B-A32A-15917B2CDCB7}"/>
              </a:ext>
            </a:extLst>
          </p:cNvPr>
          <p:cNvSpPr>
            <a:spLocks noGrp="1"/>
          </p:cNvSpPr>
          <p:nvPr>
            <p:ph type="sldNum" sz="quarter" idx="10"/>
          </p:nvPr>
        </p:nvSpPr>
        <p:spPr/>
        <p:txBody>
          <a:bodyPr/>
          <a:lstStyle/>
          <a:p>
            <a:fld id="{342C256A-E8D1-E44B-A707-3F94590BD37A}" type="slidenum">
              <a:rPr lang="en-US" smtClean="0"/>
              <a:pPr/>
              <a:t>33</a:t>
            </a:fld>
            <a:endParaRPr lang="en-US" dirty="0"/>
          </a:p>
        </p:txBody>
      </p:sp>
    </p:spTree>
    <p:extLst>
      <p:ext uri="{BB962C8B-B14F-4D97-AF65-F5344CB8AC3E}">
        <p14:creationId xmlns:p14="http://schemas.microsoft.com/office/powerpoint/2010/main" val="3045633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24B3-D3D0-4C8D-8787-283C9087401D}"/>
              </a:ext>
            </a:extLst>
          </p:cNvPr>
          <p:cNvSpPr>
            <a:spLocks noGrp="1"/>
          </p:cNvSpPr>
          <p:nvPr>
            <p:ph type="title"/>
          </p:nvPr>
        </p:nvSpPr>
        <p:spPr/>
        <p:txBody>
          <a:bodyPr/>
          <a:lstStyle/>
          <a:p>
            <a:r>
              <a:rPr lang="en-US" dirty="0"/>
              <a:t>Incomplete Pre-Registration </a:t>
            </a:r>
          </a:p>
        </p:txBody>
      </p:sp>
      <p:sp>
        <p:nvSpPr>
          <p:cNvPr id="3" name="Content Placeholder 2">
            <a:extLst>
              <a:ext uri="{FF2B5EF4-FFF2-40B4-BE49-F238E27FC236}">
                <a16:creationId xmlns:a16="http://schemas.microsoft.com/office/drawing/2014/main" id="{13C53DDB-E843-40E2-8DED-C8E1F5D7C358}"/>
              </a:ext>
            </a:extLst>
          </p:cNvPr>
          <p:cNvSpPr>
            <a:spLocks noGrp="1"/>
          </p:cNvSpPr>
          <p:nvPr>
            <p:ph sz="half" idx="1"/>
          </p:nvPr>
        </p:nvSpPr>
        <p:spPr/>
        <p:txBody>
          <a:bodyPr/>
          <a:lstStyle/>
          <a:p>
            <a:pPr>
              <a:buFont typeface="Arial" panose="020B0604020202020204" pitchFamily="34" charset="0"/>
              <a:buChar char="•"/>
            </a:pPr>
            <a:r>
              <a:rPr lang="en-US" dirty="0"/>
              <a:t>Return mail affecting the ability to contact the patient and collect self pay amounts. </a:t>
            </a:r>
          </a:p>
          <a:p>
            <a:pPr>
              <a:buFont typeface="Arial" panose="020B0604020202020204" pitchFamily="34" charset="0"/>
              <a:buChar char="•"/>
            </a:pPr>
            <a:r>
              <a:rPr lang="en-US" dirty="0"/>
              <a:t>Insurance Denials </a:t>
            </a:r>
          </a:p>
          <a:p>
            <a:pPr>
              <a:buFont typeface="Arial" panose="020B0604020202020204" pitchFamily="34" charset="0"/>
              <a:buChar char="•"/>
            </a:pPr>
            <a:r>
              <a:rPr lang="en-US" dirty="0"/>
              <a:t>Unnecessary health plan follow up and rebilling resulting in higher rework costs. </a:t>
            </a:r>
          </a:p>
        </p:txBody>
      </p:sp>
      <p:sp>
        <p:nvSpPr>
          <p:cNvPr id="4" name="Slide Number Placeholder 3">
            <a:extLst>
              <a:ext uri="{FF2B5EF4-FFF2-40B4-BE49-F238E27FC236}">
                <a16:creationId xmlns:a16="http://schemas.microsoft.com/office/drawing/2014/main" id="{D28EBE2A-B03D-47A7-951F-1DAF5D846214}"/>
              </a:ext>
            </a:extLst>
          </p:cNvPr>
          <p:cNvSpPr>
            <a:spLocks noGrp="1"/>
          </p:cNvSpPr>
          <p:nvPr>
            <p:ph type="sldNum" sz="quarter" idx="10"/>
          </p:nvPr>
        </p:nvSpPr>
        <p:spPr/>
        <p:txBody>
          <a:bodyPr/>
          <a:lstStyle/>
          <a:p>
            <a:fld id="{342C256A-E8D1-E44B-A707-3F94590BD37A}" type="slidenum">
              <a:rPr lang="en-US" smtClean="0"/>
              <a:pPr/>
              <a:t>34</a:t>
            </a:fld>
            <a:endParaRPr lang="en-US" dirty="0"/>
          </a:p>
        </p:txBody>
      </p:sp>
    </p:spTree>
    <p:extLst>
      <p:ext uri="{BB962C8B-B14F-4D97-AF65-F5344CB8AC3E}">
        <p14:creationId xmlns:p14="http://schemas.microsoft.com/office/powerpoint/2010/main" val="691849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1CFA-BD0F-452F-86C6-EB2C2739A560}"/>
              </a:ext>
            </a:extLst>
          </p:cNvPr>
          <p:cNvSpPr>
            <a:spLocks noGrp="1"/>
          </p:cNvSpPr>
          <p:nvPr>
            <p:ph type="title"/>
          </p:nvPr>
        </p:nvSpPr>
        <p:spPr/>
        <p:txBody>
          <a:bodyPr/>
          <a:lstStyle/>
          <a:p>
            <a:r>
              <a:rPr lang="en-US" dirty="0"/>
              <a:t>Cost of a Denied Claim </a:t>
            </a:r>
          </a:p>
        </p:txBody>
      </p:sp>
      <p:pic>
        <p:nvPicPr>
          <p:cNvPr id="5" name="Content Placeholder 4">
            <a:extLst>
              <a:ext uri="{FF2B5EF4-FFF2-40B4-BE49-F238E27FC236}">
                <a16:creationId xmlns:a16="http://schemas.microsoft.com/office/drawing/2014/main" id="{F32ACE8B-2B69-4C92-994C-21A7B8D4C5AE}"/>
              </a:ext>
            </a:extLst>
          </p:cNvPr>
          <p:cNvPicPr>
            <a:picLocks noGrp="1" noChangeAspect="1"/>
          </p:cNvPicPr>
          <p:nvPr>
            <p:ph sz="half" idx="1"/>
          </p:nvPr>
        </p:nvPicPr>
        <p:blipFill>
          <a:blip r:embed="rId3"/>
          <a:stretch>
            <a:fillRect/>
          </a:stretch>
        </p:blipFill>
        <p:spPr>
          <a:xfrm>
            <a:off x="2867900" y="1554494"/>
            <a:ext cx="3150003" cy="2308241"/>
          </a:xfrm>
          <a:prstGeom prst="rect">
            <a:avLst/>
          </a:prstGeom>
        </p:spPr>
      </p:pic>
      <p:sp>
        <p:nvSpPr>
          <p:cNvPr id="4" name="Slide Number Placeholder 3">
            <a:extLst>
              <a:ext uri="{FF2B5EF4-FFF2-40B4-BE49-F238E27FC236}">
                <a16:creationId xmlns:a16="http://schemas.microsoft.com/office/drawing/2014/main" id="{DA0ED1E7-BDBE-49F3-86F6-E1DE6B92A357}"/>
              </a:ext>
            </a:extLst>
          </p:cNvPr>
          <p:cNvSpPr>
            <a:spLocks noGrp="1"/>
          </p:cNvSpPr>
          <p:nvPr>
            <p:ph type="sldNum" sz="quarter" idx="10"/>
          </p:nvPr>
        </p:nvSpPr>
        <p:spPr/>
        <p:txBody>
          <a:bodyPr/>
          <a:lstStyle/>
          <a:p>
            <a:fld id="{342C256A-E8D1-E44B-A707-3F94590BD37A}" type="slidenum">
              <a:rPr lang="en-US" smtClean="0"/>
              <a:pPr/>
              <a:t>35</a:t>
            </a:fld>
            <a:endParaRPr lang="en-US" dirty="0"/>
          </a:p>
        </p:txBody>
      </p:sp>
    </p:spTree>
    <p:extLst>
      <p:ext uri="{BB962C8B-B14F-4D97-AF65-F5344CB8AC3E}">
        <p14:creationId xmlns:p14="http://schemas.microsoft.com/office/powerpoint/2010/main" val="2647605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pPr>
              <a:lnSpc>
                <a:spcPct val="100000"/>
              </a:lnSpc>
            </a:pPr>
            <a:r>
              <a:rPr lang="en-US" dirty="0"/>
              <a:t>Properly completed pre-registration ensures that patient access staff will avoid the following issues:</a:t>
            </a:r>
            <a:br>
              <a:rPr lang="en-US" dirty="0"/>
            </a:br>
            <a:r>
              <a:rPr lang="en-US" dirty="0"/>
              <a:t>-	 </a:t>
            </a:r>
            <a:r>
              <a:rPr lang="en-US" sz="1626" dirty="0"/>
              <a:t>Return mail, impacting the ability to contact the patient to collect self-pay amounts</a:t>
            </a:r>
            <a:br>
              <a:rPr lang="en-US" sz="1626" dirty="0"/>
            </a:br>
            <a:r>
              <a:rPr lang="en-US" sz="1626" dirty="0"/>
              <a:t>-	 Insurance denials</a:t>
            </a:r>
            <a:br>
              <a:rPr lang="en-US" dirty="0"/>
            </a:br>
            <a:r>
              <a:rPr lang="en-US" sz="1355" dirty="0"/>
              <a:t>   -Missing/invalid subscriber information</a:t>
            </a:r>
            <a:br>
              <a:rPr lang="en-US" sz="1355" dirty="0"/>
            </a:br>
            <a:r>
              <a:rPr lang="en-US" sz="1355" dirty="0"/>
              <a:t>     -Ineligible on date of services</a:t>
            </a:r>
            <a:br>
              <a:rPr lang="en-US" sz="1355" dirty="0"/>
            </a:br>
            <a:r>
              <a:rPr lang="en-US" sz="1355" dirty="0"/>
              <a:t>     -Authorization requirements</a:t>
            </a:r>
            <a:br>
              <a:rPr lang="en-US" sz="1355" dirty="0"/>
            </a:br>
            <a:r>
              <a:rPr lang="en-US" sz="1355" dirty="0"/>
              <a:t>     -Out-of-network status</a:t>
            </a:r>
            <a:br>
              <a:rPr lang="en-US" sz="1355" dirty="0"/>
            </a:br>
            <a:r>
              <a:rPr lang="en-US" sz="1355" dirty="0"/>
              <a:t>     -Medical necessity failures</a:t>
            </a:r>
            <a:br>
              <a:rPr lang="en-US" sz="1355" dirty="0"/>
            </a:br>
            <a:r>
              <a:rPr lang="en-US" sz="1355" dirty="0"/>
              <a:t>     -Coverage limitations</a:t>
            </a:r>
            <a:br>
              <a:rPr lang="en-US" sz="1220" dirty="0"/>
            </a:br>
            <a:r>
              <a:rPr lang="en-US" sz="1220" dirty="0"/>
              <a:t>	- </a:t>
            </a:r>
            <a:r>
              <a:rPr lang="en-US" sz="1626" dirty="0"/>
              <a:t>Unnecessary health plan follow-up and rebilling</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36</a:t>
            </a:fld>
            <a:endParaRPr lang="en-US" dirty="0"/>
          </a:p>
        </p:txBody>
      </p:sp>
    </p:spTree>
    <p:extLst>
      <p:ext uri="{BB962C8B-B14F-4D97-AF65-F5344CB8AC3E}">
        <p14:creationId xmlns:p14="http://schemas.microsoft.com/office/powerpoint/2010/main" val="3048854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68BA-4D70-40D3-B7EA-A57FD8938157}"/>
              </a:ext>
            </a:extLst>
          </p:cNvPr>
          <p:cNvSpPr>
            <a:spLocks noGrp="1"/>
          </p:cNvSpPr>
          <p:nvPr>
            <p:ph type="title"/>
          </p:nvPr>
        </p:nvSpPr>
        <p:spPr/>
        <p:txBody>
          <a:bodyPr/>
          <a:lstStyle/>
          <a:p>
            <a:r>
              <a:rPr lang="en-US" dirty="0"/>
              <a:t>What is the purpose of insurance verification? </a:t>
            </a:r>
          </a:p>
        </p:txBody>
      </p:sp>
      <p:sp>
        <p:nvSpPr>
          <p:cNvPr id="3" name="Content Placeholder 2">
            <a:extLst>
              <a:ext uri="{FF2B5EF4-FFF2-40B4-BE49-F238E27FC236}">
                <a16:creationId xmlns:a16="http://schemas.microsoft.com/office/drawing/2014/main" id="{826BAB22-E3DE-4EFF-A12A-212F39F1BB60}"/>
              </a:ext>
            </a:extLst>
          </p:cNvPr>
          <p:cNvSpPr>
            <a:spLocks noGrp="1"/>
          </p:cNvSpPr>
          <p:nvPr>
            <p:ph sz="half" idx="1"/>
          </p:nvPr>
        </p:nvSpPr>
        <p:spPr/>
        <p:txBody>
          <a:bodyPr/>
          <a:lstStyle/>
          <a:p>
            <a:pPr>
              <a:buFont typeface="Courier New" panose="02070309020205020404" pitchFamily="49" charset="0"/>
              <a:buChar char="o"/>
            </a:pPr>
            <a:r>
              <a:rPr lang="en-US" dirty="0"/>
              <a:t>To effectively complete the MSP screening process </a:t>
            </a:r>
          </a:p>
          <a:p>
            <a:pPr>
              <a:buFont typeface="Courier New" panose="02070309020205020404" pitchFamily="49" charset="0"/>
              <a:buChar char="o"/>
            </a:pPr>
            <a:r>
              <a:rPr lang="en-US" dirty="0"/>
              <a:t>To complete guarantor information if the guarantor is not the patient </a:t>
            </a:r>
          </a:p>
          <a:p>
            <a:pPr>
              <a:buFont typeface="Courier New" panose="02070309020205020404" pitchFamily="49" charset="0"/>
              <a:buChar char="o"/>
            </a:pPr>
            <a:r>
              <a:rPr lang="en-US" dirty="0"/>
              <a:t>To identify information that does not have to be collected from the patient </a:t>
            </a:r>
          </a:p>
          <a:p>
            <a:pPr>
              <a:buFont typeface="Courier New" panose="02070309020205020404" pitchFamily="49" charset="0"/>
              <a:buChar char="o"/>
            </a:pPr>
            <a:r>
              <a:rPr lang="en-US" dirty="0"/>
              <a:t>To ensure accuracy of the health plan information </a:t>
            </a:r>
          </a:p>
        </p:txBody>
      </p:sp>
      <p:sp>
        <p:nvSpPr>
          <p:cNvPr id="4" name="Slide Number Placeholder 3">
            <a:extLst>
              <a:ext uri="{FF2B5EF4-FFF2-40B4-BE49-F238E27FC236}">
                <a16:creationId xmlns:a16="http://schemas.microsoft.com/office/drawing/2014/main" id="{1097E762-EA6D-4CC3-B8C9-3D2246488F9F}"/>
              </a:ext>
            </a:extLst>
          </p:cNvPr>
          <p:cNvSpPr>
            <a:spLocks noGrp="1"/>
          </p:cNvSpPr>
          <p:nvPr>
            <p:ph type="sldNum" sz="quarter" idx="10"/>
          </p:nvPr>
        </p:nvSpPr>
        <p:spPr/>
        <p:txBody>
          <a:bodyPr/>
          <a:lstStyle/>
          <a:p>
            <a:fld id="{342C256A-E8D1-E44B-A707-3F94590BD37A}" type="slidenum">
              <a:rPr lang="en-US" smtClean="0"/>
              <a:pPr/>
              <a:t>37</a:t>
            </a:fld>
            <a:endParaRPr lang="en-US" dirty="0"/>
          </a:p>
        </p:txBody>
      </p:sp>
    </p:spTree>
    <p:extLst>
      <p:ext uri="{BB962C8B-B14F-4D97-AF65-F5344CB8AC3E}">
        <p14:creationId xmlns:p14="http://schemas.microsoft.com/office/powerpoint/2010/main" val="529332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C2DF-82FE-4433-B8DA-2462A60BD8A4}"/>
              </a:ext>
            </a:extLst>
          </p:cNvPr>
          <p:cNvSpPr>
            <a:spLocks noGrp="1"/>
          </p:cNvSpPr>
          <p:nvPr>
            <p:ph type="title"/>
          </p:nvPr>
        </p:nvSpPr>
        <p:spPr/>
        <p:txBody>
          <a:bodyPr/>
          <a:lstStyle/>
          <a:p>
            <a:r>
              <a:rPr lang="en-US" dirty="0"/>
              <a:t>When is Medicare not the secondary payer? </a:t>
            </a:r>
          </a:p>
        </p:txBody>
      </p:sp>
      <p:sp>
        <p:nvSpPr>
          <p:cNvPr id="3" name="Content Placeholder 2">
            <a:extLst>
              <a:ext uri="{FF2B5EF4-FFF2-40B4-BE49-F238E27FC236}">
                <a16:creationId xmlns:a16="http://schemas.microsoft.com/office/drawing/2014/main" id="{95C2616D-1BB3-41FE-83D2-A22832C52DF0}"/>
              </a:ext>
            </a:extLst>
          </p:cNvPr>
          <p:cNvSpPr>
            <a:spLocks noGrp="1"/>
          </p:cNvSpPr>
          <p:nvPr>
            <p:ph sz="half" idx="1"/>
          </p:nvPr>
        </p:nvSpPr>
        <p:spPr/>
        <p:txBody>
          <a:bodyPr/>
          <a:lstStyle/>
          <a:p>
            <a:pPr>
              <a:buFont typeface="Courier New" panose="02070309020205020404" pitchFamily="49" charset="0"/>
              <a:buChar char="o"/>
            </a:pPr>
            <a:r>
              <a:rPr lang="en-US" dirty="0"/>
              <a:t>When the patient is working and has insurance through their employer with more than 20 employs </a:t>
            </a:r>
          </a:p>
          <a:p>
            <a:pPr>
              <a:buFont typeface="Courier New" panose="02070309020205020404" pitchFamily="49" charset="0"/>
              <a:buChar char="o"/>
            </a:pPr>
            <a:r>
              <a:rPr lang="en-US" dirty="0"/>
              <a:t>Patient has an accident in their home</a:t>
            </a:r>
          </a:p>
          <a:p>
            <a:pPr>
              <a:buFont typeface="Courier New" panose="02070309020205020404" pitchFamily="49" charset="0"/>
              <a:buChar char="o"/>
            </a:pPr>
            <a:endParaRPr lang="en-US" dirty="0"/>
          </a:p>
          <a:p>
            <a:pPr>
              <a:buFont typeface="Courier New" panose="02070309020205020404" pitchFamily="49" charset="0"/>
              <a:buChar char="o"/>
            </a:pPr>
            <a:r>
              <a:rPr lang="en-US" dirty="0"/>
              <a:t>Patient is on disability and is over 65 </a:t>
            </a:r>
          </a:p>
          <a:p>
            <a:pPr>
              <a:buFont typeface="Courier New" panose="02070309020205020404" pitchFamily="49" charset="0"/>
              <a:buChar char="o"/>
            </a:pPr>
            <a:endParaRPr lang="en-US" dirty="0"/>
          </a:p>
          <a:p>
            <a:pPr>
              <a:buFont typeface="Courier New" panose="02070309020205020404" pitchFamily="49" charset="0"/>
              <a:buChar char="o"/>
            </a:pPr>
            <a:r>
              <a:rPr lang="en-US" dirty="0"/>
              <a:t>Patient is ESRD and it is after the 30 month coordination period. </a:t>
            </a:r>
          </a:p>
        </p:txBody>
      </p:sp>
      <p:sp>
        <p:nvSpPr>
          <p:cNvPr id="4" name="Slide Number Placeholder 3">
            <a:extLst>
              <a:ext uri="{FF2B5EF4-FFF2-40B4-BE49-F238E27FC236}">
                <a16:creationId xmlns:a16="http://schemas.microsoft.com/office/drawing/2014/main" id="{A2EB551A-A103-43EE-BA6E-B240F46D9E23}"/>
              </a:ext>
            </a:extLst>
          </p:cNvPr>
          <p:cNvSpPr>
            <a:spLocks noGrp="1"/>
          </p:cNvSpPr>
          <p:nvPr>
            <p:ph type="sldNum" sz="quarter" idx="10"/>
          </p:nvPr>
        </p:nvSpPr>
        <p:spPr/>
        <p:txBody>
          <a:bodyPr/>
          <a:lstStyle/>
          <a:p>
            <a:fld id="{342C256A-E8D1-E44B-A707-3F94590BD37A}" type="slidenum">
              <a:rPr lang="en-US" smtClean="0"/>
              <a:pPr/>
              <a:t>38</a:t>
            </a:fld>
            <a:endParaRPr lang="en-US" dirty="0"/>
          </a:p>
        </p:txBody>
      </p:sp>
    </p:spTree>
    <p:extLst>
      <p:ext uri="{BB962C8B-B14F-4D97-AF65-F5344CB8AC3E}">
        <p14:creationId xmlns:p14="http://schemas.microsoft.com/office/powerpoint/2010/main" val="3399228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39</a:t>
            </a:fld>
            <a:endParaRPr lang="en-US" dirty="0"/>
          </a:p>
        </p:txBody>
      </p:sp>
    </p:spTree>
    <p:extLst>
      <p:ext uri="{BB962C8B-B14F-4D97-AF65-F5344CB8AC3E}">
        <p14:creationId xmlns:p14="http://schemas.microsoft.com/office/powerpoint/2010/main" val="19295710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patients</a:t>
            </a:r>
          </a:p>
        </p:txBody>
      </p:sp>
      <p:sp>
        <p:nvSpPr>
          <p:cNvPr id="3" name="Content Placeholder 2"/>
          <p:cNvSpPr>
            <a:spLocks noGrp="1"/>
          </p:cNvSpPr>
          <p:nvPr>
            <p:ph sz="half" idx="1"/>
          </p:nvPr>
        </p:nvSpPr>
        <p:spPr/>
        <p:txBody>
          <a:bodyPr/>
          <a:lstStyle/>
          <a:p>
            <a:r>
              <a:rPr lang="en-US" dirty="0"/>
              <a:t>Scheduled</a:t>
            </a:r>
          </a:p>
          <a:p>
            <a:r>
              <a:rPr lang="en-US" dirty="0"/>
              <a:t>Unscheduled</a:t>
            </a:r>
          </a:p>
          <a:p>
            <a:r>
              <a:rPr lang="en-US" dirty="0"/>
              <a:t>Non-Acute Types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a:t>
            </a:fld>
            <a:endParaRPr lang="en-US" dirty="0"/>
          </a:p>
        </p:txBody>
      </p:sp>
    </p:spTree>
    <p:extLst>
      <p:ext uri="{BB962C8B-B14F-4D97-AF65-F5344CB8AC3E}">
        <p14:creationId xmlns:p14="http://schemas.microsoft.com/office/powerpoint/2010/main" val="799000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2.4: Health Plans</a:t>
            </a:r>
          </a:p>
        </p:txBody>
      </p:sp>
      <p:sp>
        <p:nvSpPr>
          <p:cNvPr id="3" name="Content Placeholder 2"/>
          <p:cNvSpPr>
            <a:spLocks noGrp="1"/>
          </p:cNvSpPr>
          <p:nvPr>
            <p:ph sz="half" idx="1"/>
          </p:nvPr>
        </p:nvSpPr>
        <p:spPr/>
        <p:txBody>
          <a:bodyPr/>
          <a:lstStyle/>
          <a:p>
            <a:pPr>
              <a:buNone/>
            </a:pPr>
            <a:endParaRPr lang="en-US" dirty="0"/>
          </a:p>
          <a:p>
            <a:r>
              <a:rPr lang="en-US" dirty="0"/>
              <a:t>Identify the basic features and benefits of major government-funded health plans.</a:t>
            </a:r>
          </a:p>
          <a:p>
            <a:r>
              <a:rPr lang="en-US" dirty="0"/>
              <a:t>Identify the basic features and benefits of other health plans including commercial plans and smaller government-funded plans.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40</a:t>
            </a:fld>
            <a:endParaRPr lang="en-US" dirty="0"/>
          </a:p>
        </p:txBody>
      </p:sp>
    </p:spTree>
    <p:extLst>
      <p:ext uri="{BB962C8B-B14F-4D97-AF65-F5344CB8AC3E}">
        <p14:creationId xmlns:p14="http://schemas.microsoft.com/office/powerpoint/2010/main" val="1256972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Plans</a:t>
            </a:r>
          </a:p>
        </p:txBody>
      </p:sp>
      <p:sp>
        <p:nvSpPr>
          <p:cNvPr id="3" name="Content Placeholder 2"/>
          <p:cNvSpPr>
            <a:spLocks noGrp="1"/>
          </p:cNvSpPr>
          <p:nvPr>
            <p:ph sz="half" idx="1"/>
          </p:nvPr>
        </p:nvSpPr>
        <p:spPr>
          <a:xfrm>
            <a:off x="1754130" y="937954"/>
            <a:ext cx="5635742" cy="3371850"/>
          </a:xfrm>
        </p:spPr>
        <p:txBody>
          <a:bodyPr/>
          <a:lstStyle/>
          <a:p>
            <a:r>
              <a:rPr lang="en-US" dirty="0"/>
              <a:t>Medicare</a:t>
            </a:r>
          </a:p>
          <a:p>
            <a:r>
              <a:rPr lang="en-US" dirty="0"/>
              <a:t>Medicaid</a:t>
            </a:r>
          </a:p>
          <a:p>
            <a:r>
              <a:rPr lang="en-US" dirty="0"/>
              <a:t>TRICARE</a:t>
            </a:r>
          </a:p>
          <a:p>
            <a:r>
              <a:rPr lang="en-US" dirty="0"/>
              <a:t>Other Health Plans</a:t>
            </a:r>
          </a:p>
          <a:p>
            <a:pPr lvl="1">
              <a:spcBef>
                <a:spcPts val="0"/>
              </a:spcBef>
            </a:pPr>
            <a:r>
              <a:rPr lang="en-US" sz="1220" dirty="0"/>
              <a:t>Indian Health Services</a:t>
            </a:r>
          </a:p>
          <a:p>
            <a:pPr lvl="1">
              <a:spcBef>
                <a:spcPts val="0"/>
              </a:spcBef>
            </a:pPr>
            <a:r>
              <a:rPr lang="en-US" sz="1220" dirty="0"/>
              <a:t>Blue Cross Blue Shield </a:t>
            </a:r>
          </a:p>
          <a:p>
            <a:pPr lvl="1">
              <a:spcBef>
                <a:spcPts val="0"/>
              </a:spcBef>
            </a:pPr>
            <a:r>
              <a:rPr lang="en-US" sz="1220" dirty="0"/>
              <a:t>Commercial </a:t>
            </a:r>
          </a:p>
          <a:p>
            <a:pPr lvl="1">
              <a:spcBef>
                <a:spcPts val="0"/>
              </a:spcBef>
            </a:pPr>
            <a:r>
              <a:rPr lang="en-US" sz="1220" dirty="0"/>
              <a:t>Self Insured </a:t>
            </a:r>
          </a:p>
          <a:p>
            <a:pPr lvl="1">
              <a:spcBef>
                <a:spcPts val="0"/>
              </a:spcBef>
            </a:pPr>
            <a:r>
              <a:rPr lang="en-US" sz="1220" dirty="0"/>
              <a:t>Liability </a:t>
            </a:r>
          </a:p>
          <a:p>
            <a:pPr lvl="1">
              <a:spcBef>
                <a:spcPts val="0"/>
              </a:spcBef>
            </a:pPr>
            <a:r>
              <a:rPr lang="en-US" sz="1220" dirty="0"/>
              <a:t>Managed Care </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41</a:t>
            </a:fld>
            <a:endParaRPr lang="en-US" dirty="0"/>
          </a:p>
        </p:txBody>
      </p:sp>
      <p:pic>
        <p:nvPicPr>
          <p:cNvPr id="5" name="Picture 4">
            <a:extLst>
              <a:ext uri="{FF2B5EF4-FFF2-40B4-BE49-F238E27FC236}">
                <a16:creationId xmlns:a16="http://schemas.microsoft.com/office/drawing/2014/main" id="{49E70AE9-0486-44C8-8EFC-A893AE6692AD}"/>
              </a:ext>
            </a:extLst>
          </p:cNvPr>
          <p:cNvPicPr>
            <a:picLocks noChangeAspect="1"/>
          </p:cNvPicPr>
          <p:nvPr/>
        </p:nvPicPr>
        <p:blipFill>
          <a:blip r:embed="rId3"/>
          <a:stretch>
            <a:fillRect/>
          </a:stretch>
        </p:blipFill>
        <p:spPr>
          <a:xfrm>
            <a:off x="5447641" y="1229126"/>
            <a:ext cx="1775105" cy="1181251"/>
          </a:xfrm>
          <a:prstGeom prst="rect">
            <a:avLst/>
          </a:prstGeom>
        </p:spPr>
      </p:pic>
    </p:spTree>
    <p:extLst>
      <p:ext uri="{BB962C8B-B14F-4D97-AF65-F5344CB8AC3E}">
        <p14:creationId xmlns:p14="http://schemas.microsoft.com/office/powerpoint/2010/main" val="1809233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70C4-93D7-455E-ABAC-1F4C796C9FEA}"/>
              </a:ext>
            </a:extLst>
          </p:cNvPr>
          <p:cNvSpPr>
            <a:spLocks noGrp="1"/>
          </p:cNvSpPr>
          <p:nvPr>
            <p:ph type="title"/>
          </p:nvPr>
        </p:nvSpPr>
        <p:spPr>
          <a:xfrm>
            <a:off x="1754130" y="0"/>
            <a:ext cx="5635742" cy="914400"/>
          </a:xfrm>
        </p:spPr>
        <p:txBody>
          <a:bodyPr anchor="b">
            <a:normAutofit/>
          </a:bodyPr>
          <a:lstStyle/>
          <a:p>
            <a:r>
              <a:rPr lang="en-US" dirty="0"/>
              <a:t>Medicare </a:t>
            </a:r>
          </a:p>
        </p:txBody>
      </p:sp>
      <p:pic>
        <p:nvPicPr>
          <p:cNvPr id="6" name="Content Placeholder 5" descr="Diagram&#10;&#10;Description automatically generated">
            <a:extLst>
              <a:ext uri="{FF2B5EF4-FFF2-40B4-BE49-F238E27FC236}">
                <a16:creationId xmlns:a16="http://schemas.microsoft.com/office/drawing/2014/main" id="{55547F8E-990E-4AFF-9D51-F5B0259E5442}"/>
              </a:ext>
            </a:extLst>
          </p:cNvPr>
          <p:cNvPicPr>
            <a:picLocks noGrp="1" noChangeAspect="1"/>
          </p:cNvPicPr>
          <p:nvPr>
            <p:ph idx="1"/>
          </p:nvPr>
        </p:nvPicPr>
        <p:blipFill>
          <a:blip r:embed="rId3"/>
          <a:stretch>
            <a:fillRect/>
          </a:stretch>
        </p:blipFill>
        <p:spPr>
          <a:xfrm>
            <a:off x="1583648" y="986697"/>
            <a:ext cx="5635742" cy="3170105"/>
          </a:xfrm>
          <a:noFill/>
        </p:spPr>
      </p:pic>
      <p:sp>
        <p:nvSpPr>
          <p:cNvPr id="4" name="Slide Number Placeholder 3">
            <a:extLst>
              <a:ext uri="{FF2B5EF4-FFF2-40B4-BE49-F238E27FC236}">
                <a16:creationId xmlns:a16="http://schemas.microsoft.com/office/drawing/2014/main" id="{1E101DC7-F0B8-443D-9ED9-41023213B1DE}"/>
              </a:ext>
            </a:extLst>
          </p:cNvPr>
          <p:cNvSpPr>
            <a:spLocks noGrp="1"/>
          </p:cNvSpPr>
          <p:nvPr>
            <p:ph type="sldNum" sz="quarter" idx="12"/>
          </p:nvPr>
        </p:nvSpPr>
        <p:spPr>
          <a:xfrm>
            <a:off x="6395329" y="4773699"/>
            <a:ext cx="1381309" cy="273844"/>
          </a:xfrm>
        </p:spPr>
        <p:txBody>
          <a:bodyPr>
            <a:normAutofit lnSpcReduction="10000"/>
          </a:bodyPr>
          <a:lstStyle/>
          <a:p>
            <a:pPr>
              <a:spcAft>
                <a:spcPts val="407"/>
              </a:spcAft>
            </a:pPr>
            <a:fld id="{342C256A-E8D1-E44B-A707-3F94590BD37A}" type="slidenum">
              <a:rPr lang="en-US" smtClean="0"/>
              <a:pPr>
                <a:spcAft>
                  <a:spcPts val="407"/>
                </a:spcAft>
              </a:pPr>
              <a:t>42</a:t>
            </a:fld>
            <a:endParaRPr lang="en-US" dirty="0"/>
          </a:p>
        </p:txBody>
      </p:sp>
    </p:spTree>
    <p:extLst>
      <p:ext uri="{BB962C8B-B14F-4D97-AF65-F5344CB8AC3E}">
        <p14:creationId xmlns:p14="http://schemas.microsoft.com/office/powerpoint/2010/main" val="3914731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73BD-18AB-4952-A8F8-DAF8EBF15F92}"/>
              </a:ext>
            </a:extLst>
          </p:cNvPr>
          <p:cNvSpPr>
            <a:spLocks noGrp="1"/>
          </p:cNvSpPr>
          <p:nvPr>
            <p:ph type="title"/>
          </p:nvPr>
        </p:nvSpPr>
        <p:spPr>
          <a:xfrm>
            <a:off x="1754130" y="0"/>
            <a:ext cx="5635742" cy="914400"/>
          </a:xfrm>
        </p:spPr>
        <p:txBody>
          <a:bodyPr anchor="b">
            <a:normAutofit/>
          </a:bodyPr>
          <a:lstStyle/>
          <a:p>
            <a:r>
              <a:rPr lang="en-US" dirty="0"/>
              <a:t>Medicare Part A Benefits </a:t>
            </a:r>
          </a:p>
        </p:txBody>
      </p:sp>
      <p:pic>
        <p:nvPicPr>
          <p:cNvPr id="5" name="Content Placeholder 4">
            <a:extLst>
              <a:ext uri="{FF2B5EF4-FFF2-40B4-BE49-F238E27FC236}">
                <a16:creationId xmlns:a16="http://schemas.microsoft.com/office/drawing/2014/main" id="{D5F3D15D-50E3-4CA5-B281-EBDB5A0362B9}"/>
              </a:ext>
            </a:extLst>
          </p:cNvPr>
          <p:cNvPicPr>
            <a:picLocks noGrp="1" noChangeAspect="1"/>
          </p:cNvPicPr>
          <p:nvPr>
            <p:ph sz="half" idx="1"/>
          </p:nvPr>
        </p:nvPicPr>
        <p:blipFill>
          <a:blip r:embed="rId3"/>
          <a:stretch>
            <a:fillRect/>
          </a:stretch>
        </p:blipFill>
        <p:spPr>
          <a:xfrm>
            <a:off x="1390165" y="1703216"/>
            <a:ext cx="3127590" cy="1876554"/>
          </a:xfrm>
          <a:prstGeom prst="rect">
            <a:avLst/>
          </a:prstGeom>
          <a:noFill/>
        </p:spPr>
      </p:pic>
      <p:sp>
        <p:nvSpPr>
          <p:cNvPr id="4" name="Slide Number Placeholder 3">
            <a:extLst>
              <a:ext uri="{FF2B5EF4-FFF2-40B4-BE49-F238E27FC236}">
                <a16:creationId xmlns:a16="http://schemas.microsoft.com/office/drawing/2014/main" id="{4A11F653-268E-41B5-B6CD-49BCA7AFEDAF}"/>
              </a:ext>
            </a:extLst>
          </p:cNvPr>
          <p:cNvSpPr>
            <a:spLocks noGrp="1"/>
          </p:cNvSpPr>
          <p:nvPr>
            <p:ph type="sldNum" sz="quarter" idx="10"/>
          </p:nvPr>
        </p:nvSpPr>
        <p:spPr>
          <a:xfrm>
            <a:off x="6395329" y="4773699"/>
            <a:ext cx="1381309" cy="273844"/>
          </a:xfrm>
        </p:spPr>
        <p:txBody>
          <a:bodyPr>
            <a:normAutofit/>
          </a:bodyPr>
          <a:lstStyle/>
          <a:p>
            <a:pPr>
              <a:spcAft>
                <a:spcPts val="407"/>
              </a:spcAft>
            </a:pPr>
            <a:fld id="{04475755-7646-498E-9646-57030102CF58}" type="slidenum">
              <a:rPr lang="en-US" smtClean="0"/>
              <a:pPr>
                <a:spcAft>
                  <a:spcPts val="407"/>
                </a:spcAft>
              </a:pPr>
              <a:t>43</a:t>
            </a:fld>
            <a:endParaRPr lang="en-US" dirty="0"/>
          </a:p>
        </p:txBody>
      </p:sp>
      <p:sp>
        <p:nvSpPr>
          <p:cNvPr id="6" name="TextBox 5">
            <a:extLst>
              <a:ext uri="{FF2B5EF4-FFF2-40B4-BE49-F238E27FC236}">
                <a16:creationId xmlns:a16="http://schemas.microsoft.com/office/drawing/2014/main" id="{364628DC-BE02-C66F-00B3-A7F20570B441}"/>
              </a:ext>
            </a:extLst>
          </p:cNvPr>
          <p:cNvSpPr txBox="1"/>
          <p:nvPr/>
        </p:nvSpPr>
        <p:spPr>
          <a:xfrm>
            <a:off x="5091193" y="2102319"/>
            <a:ext cx="3332136" cy="646331"/>
          </a:xfrm>
          <a:prstGeom prst="rect">
            <a:avLst/>
          </a:prstGeom>
          <a:noFill/>
        </p:spPr>
        <p:txBody>
          <a:bodyPr wrap="square">
            <a:spAutoFit/>
          </a:bodyPr>
          <a:lstStyle/>
          <a:p>
            <a:r>
              <a:rPr lang="en-US" b="0" i="0" dirty="0">
                <a:solidFill>
                  <a:srgbClr val="656565"/>
                </a:solidFill>
                <a:effectLst/>
                <a:latin typeface="Lato" panose="020F0502020204030203" pitchFamily="34" charset="0"/>
              </a:rPr>
              <a:t>Medicare Part A benefits consist of “benefit periods.” </a:t>
            </a:r>
            <a:endParaRPr lang="en-US" dirty="0"/>
          </a:p>
        </p:txBody>
      </p:sp>
    </p:spTree>
    <p:extLst>
      <p:ext uri="{BB962C8B-B14F-4D97-AF65-F5344CB8AC3E}">
        <p14:creationId xmlns:p14="http://schemas.microsoft.com/office/powerpoint/2010/main" val="2367637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AFF0-1EF6-4874-BF8A-60CC938B20D7}"/>
              </a:ext>
            </a:extLst>
          </p:cNvPr>
          <p:cNvSpPr>
            <a:spLocks noGrp="1"/>
          </p:cNvSpPr>
          <p:nvPr>
            <p:ph type="title"/>
          </p:nvPr>
        </p:nvSpPr>
        <p:spPr/>
        <p:txBody>
          <a:bodyPr/>
          <a:lstStyle/>
          <a:p>
            <a:r>
              <a:rPr lang="en-US" dirty="0"/>
              <a:t>Medicare Part B </a:t>
            </a:r>
          </a:p>
        </p:txBody>
      </p:sp>
      <p:pic>
        <p:nvPicPr>
          <p:cNvPr id="5" name="Content Placeholder 4">
            <a:extLst>
              <a:ext uri="{FF2B5EF4-FFF2-40B4-BE49-F238E27FC236}">
                <a16:creationId xmlns:a16="http://schemas.microsoft.com/office/drawing/2014/main" id="{FA9DF1E4-3149-4E52-B347-AE62C2C39B98}"/>
              </a:ext>
            </a:extLst>
          </p:cNvPr>
          <p:cNvPicPr>
            <a:picLocks noGrp="1" noChangeAspect="1"/>
          </p:cNvPicPr>
          <p:nvPr>
            <p:ph sz="half" idx="1"/>
          </p:nvPr>
        </p:nvPicPr>
        <p:blipFill>
          <a:blip r:embed="rId3"/>
          <a:stretch>
            <a:fillRect/>
          </a:stretch>
        </p:blipFill>
        <p:spPr>
          <a:xfrm>
            <a:off x="2426392" y="1637161"/>
            <a:ext cx="3992184" cy="2117215"/>
          </a:xfrm>
          <a:prstGeom prst="rect">
            <a:avLst/>
          </a:prstGeom>
        </p:spPr>
      </p:pic>
      <p:sp>
        <p:nvSpPr>
          <p:cNvPr id="4" name="Slide Number Placeholder 3">
            <a:extLst>
              <a:ext uri="{FF2B5EF4-FFF2-40B4-BE49-F238E27FC236}">
                <a16:creationId xmlns:a16="http://schemas.microsoft.com/office/drawing/2014/main" id="{24412071-95A6-4F4A-8644-593E25B4D8CB}"/>
              </a:ext>
            </a:extLst>
          </p:cNvPr>
          <p:cNvSpPr>
            <a:spLocks noGrp="1"/>
          </p:cNvSpPr>
          <p:nvPr>
            <p:ph type="sldNum" sz="quarter" idx="10"/>
          </p:nvPr>
        </p:nvSpPr>
        <p:spPr/>
        <p:txBody>
          <a:bodyPr/>
          <a:lstStyle/>
          <a:p>
            <a:fld id="{342C256A-E8D1-E44B-A707-3F94590BD37A}" type="slidenum">
              <a:rPr lang="en-US" smtClean="0"/>
              <a:pPr/>
              <a:t>44</a:t>
            </a:fld>
            <a:endParaRPr lang="en-US" dirty="0"/>
          </a:p>
        </p:txBody>
      </p:sp>
    </p:spTree>
    <p:extLst>
      <p:ext uri="{BB962C8B-B14F-4D97-AF65-F5344CB8AC3E}">
        <p14:creationId xmlns:p14="http://schemas.microsoft.com/office/powerpoint/2010/main" val="1091842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A64-D25B-4533-B820-B747AF302929}"/>
              </a:ext>
            </a:extLst>
          </p:cNvPr>
          <p:cNvSpPr>
            <a:spLocks noGrp="1"/>
          </p:cNvSpPr>
          <p:nvPr>
            <p:ph type="title"/>
          </p:nvPr>
        </p:nvSpPr>
        <p:spPr>
          <a:xfrm>
            <a:off x="1754130" y="0"/>
            <a:ext cx="5635742" cy="914400"/>
          </a:xfrm>
        </p:spPr>
        <p:txBody>
          <a:bodyPr anchor="b">
            <a:normAutofit/>
          </a:bodyPr>
          <a:lstStyle/>
          <a:p>
            <a:r>
              <a:rPr lang="en-US" dirty="0"/>
              <a:t>Medicare Claims </a:t>
            </a:r>
          </a:p>
        </p:txBody>
      </p:sp>
      <p:pic>
        <p:nvPicPr>
          <p:cNvPr id="5" name="Content Placeholder 4">
            <a:extLst>
              <a:ext uri="{FF2B5EF4-FFF2-40B4-BE49-F238E27FC236}">
                <a16:creationId xmlns:a16="http://schemas.microsoft.com/office/drawing/2014/main" id="{78A2907B-AFC5-498E-9B59-586662309339}"/>
              </a:ext>
            </a:extLst>
          </p:cNvPr>
          <p:cNvPicPr>
            <a:picLocks noGrp="1" noChangeAspect="1"/>
          </p:cNvPicPr>
          <p:nvPr>
            <p:ph idx="1"/>
          </p:nvPr>
        </p:nvPicPr>
        <p:blipFill>
          <a:blip r:embed="rId3"/>
          <a:stretch>
            <a:fillRect/>
          </a:stretch>
        </p:blipFill>
        <p:spPr>
          <a:xfrm>
            <a:off x="1754130" y="1209045"/>
            <a:ext cx="5635742" cy="3296909"/>
          </a:xfrm>
          <a:prstGeom prst="rect">
            <a:avLst/>
          </a:prstGeom>
          <a:noFill/>
        </p:spPr>
      </p:pic>
      <p:sp>
        <p:nvSpPr>
          <p:cNvPr id="4" name="Slide Number Placeholder 3">
            <a:extLst>
              <a:ext uri="{FF2B5EF4-FFF2-40B4-BE49-F238E27FC236}">
                <a16:creationId xmlns:a16="http://schemas.microsoft.com/office/drawing/2014/main" id="{6A9F8259-3182-457B-BD47-9D26DD3888BA}"/>
              </a:ext>
            </a:extLst>
          </p:cNvPr>
          <p:cNvSpPr>
            <a:spLocks noGrp="1"/>
          </p:cNvSpPr>
          <p:nvPr>
            <p:ph type="sldNum" sz="quarter" idx="12"/>
          </p:nvPr>
        </p:nvSpPr>
        <p:spPr>
          <a:xfrm>
            <a:off x="6395329" y="4773699"/>
            <a:ext cx="1381309" cy="273844"/>
          </a:xfrm>
        </p:spPr>
        <p:txBody>
          <a:bodyPr>
            <a:normAutofit lnSpcReduction="10000"/>
          </a:bodyPr>
          <a:lstStyle/>
          <a:p>
            <a:pPr>
              <a:spcAft>
                <a:spcPts val="407"/>
              </a:spcAft>
            </a:pPr>
            <a:fld id="{342C256A-E8D1-E44B-A707-3F94590BD37A}" type="slidenum">
              <a:rPr lang="en-US" smtClean="0"/>
              <a:pPr>
                <a:spcAft>
                  <a:spcPts val="407"/>
                </a:spcAft>
              </a:pPr>
              <a:t>45</a:t>
            </a:fld>
            <a:endParaRPr lang="en-US" dirty="0"/>
          </a:p>
        </p:txBody>
      </p:sp>
      <p:sp>
        <p:nvSpPr>
          <p:cNvPr id="7" name="TextBox 6">
            <a:extLst>
              <a:ext uri="{FF2B5EF4-FFF2-40B4-BE49-F238E27FC236}">
                <a16:creationId xmlns:a16="http://schemas.microsoft.com/office/drawing/2014/main" id="{244F3CD6-5A75-42DC-B19B-29E6E4206D19}"/>
              </a:ext>
            </a:extLst>
          </p:cNvPr>
          <p:cNvSpPr txBox="1"/>
          <p:nvPr/>
        </p:nvSpPr>
        <p:spPr>
          <a:xfrm>
            <a:off x="2966491" y="1602877"/>
            <a:ext cx="3419266" cy="1594283"/>
          </a:xfrm>
          <a:prstGeom prst="rect">
            <a:avLst/>
          </a:prstGeom>
          <a:noFill/>
        </p:spPr>
        <p:txBody>
          <a:bodyPr wrap="square">
            <a:spAutoFit/>
          </a:bodyPr>
          <a:lstStyle/>
          <a:p>
            <a:r>
              <a:rPr lang="en-US" sz="1220" dirty="0">
                <a:solidFill>
                  <a:srgbClr val="656565"/>
                </a:solidFill>
                <a:latin typeface="Lato" panose="020F0502020204030203" pitchFamily="34" charset="0"/>
              </a:rPr>
              <a:t>To be eligible for Medicare reimbursement, claims must be filed within one calendar year of the date of service. Medicare systems will reject or deny claims that are not received within the specified time requirements. Medicare Advantage plan claims must be filed within the specific health plan’s qualifying time limit per the provider contract.</a:t>
            </a:r>
            <a:endParaRPr lang="en-US" sz="1220" dirty="0"/>
          </a:p>
        </p:txBody>
      </p:sp>
    </p:spTree>
    <p:extLst>
      <p:ext uri="{BB962C8B-B14F-4D97-AF65-F5344CB8AC3E}">
        <p14:creationId xmlns:p14="http://schemas.microsoft.com/office/powerpoint/2010/main" val="1872507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30DB2D1-C853-47CA-8CEF-8FFB7EBFB503}"/>
              </a:ext>
            </a:extLst>
          </p:cNvPr>
          <p:cNvSpPr>
            <a:spLocks noGrp="1"/>
          </p:cNvSpPr>
          <p:nvPr>
            <p:ph type="title"/>
          </p:nvPr>
        </p:nvSpPr>
        <p:spPr>
          <a:xfrm>
            <a:off x="1754130" y="0"/>
            <a:ext cx="5635742" cy="914400"/>
          </a:xfrm>
        </p:spPr>
        <p:txBody>
          <a:bodyPr/>
          <a:lstStyle/>
          <a:p>
            <a:r>
              <a:rPr lang="en-US" dirty="0"/>
              <a:t>Medicaid </a:t>
            </a:r>
          </a:p>
        </p:txBody>
      </p:sp>
      <p:pic>
        <p:nvPicPr>
          <p:cNvPr id="5" name="Content Placeholder 4" descr="Text, background pattern&#10;&#10;Description automatically generated">
            <a:extLst>
              <a:ext uri="{FF2B5EF4-FFF2-40B4-BE49-F238E27FC236}">
                <a16:creationId xmlns:a16="http://schemas.microsoft.com/office/drawing/2014/main" id="{8DAE0D53-88FC-49E5-A142-5F04E051A801}"/>
              </a:ext>
            </a:extLst>
          </p:cNvPr>
          <p:cNvPicPr>
            <a:picLocks noGrp="1" noChangeAspect="1"/>
          </p:cNvPicPr>
          <p:nvPr>
            <p:ph sz="half" idx="1"/>
          </p:nvPr>
        </p:nvPicPr>
        <p:blipFill rotWithShape="1">
          <a:blip r:embed="rId3"/>
          <a:srcRect l="6401" r="-1" b="-1"/>
          <a:stretch/>
        </p:blipFill>
        <p:spPr>
          <a:xfrm>
            <a:off x="1630144" y="1341573"/>
            <a:ext cx="4336704" cy="2594639"/>
          </a:xfrm>
          <a:prstGeom prst="rect">
            <a:avLst/>
          </a:prstGeom>
          <a:noFill/>
        </p:spPr>
      </p:pic>
      <p:sp>
        <p:nvSpPr>
          <p:cNvPr id="4" name="Slide Number Placeholder 3">
            <a:extLst>
              <a:ext uri="{FF2B5EF4-FFF2-40B4-BE49-F238E27FC236}">
                <a16:creationId xmlns:a16="http://schemas.microsoft.com/office/drawing/2014/main" id="{AAF2938F-29D5-46AB-8B6F-EA316ECACBCA}"/>
              </a:ext>
            </a:extLst>
          </p:cNvPr>
          <p:cNvSpPr>
            <a:spLocks noGrp="1"/>
          </p:cNvSpPr>
          <p:nvPr>
            <p:ph type="sldNum" sz="quarter" idx="10"/>
          </p:nvPr>
        </p:nvSpPr>
        <p:spPr>
          <a:xfrm>
            <a:off x="6395329" y="4773699"/>
            <a:ext cx="1381309" cy="273844"/>
          </a:xfrm>
        </p:spPr>
        <p:txBody>
          <a:bodyPr>
            <a:normAutofit/>
          </a:bodyPr>
          <a:lstStyle/>
          <a:p>
            <a:pPr>
              <a:spcAft>
                <a:spcPts val="407"/>
              </a:spcAft>
            </a:pPr>
            <a:fld id="{04475755-7646-498E-9646-57030102CF58}" type="slidenum">
              <a:rPr lang="en-US" smtClean="0"/>
              <a:pPr>
                <a:spcAft>
                  <a:spcPts val="407"/>
                </a:spcAft>
              </a:pPr>
              <a:t>46</a:t>
            </a:fld>
            <a:endParaRPr lang="en-US" dirty="0"/>
          </a:p>
        </p:txBody>
      </p:sp>
    </p:spTree>
    <p:extLst>
      <p:ext uri="{BB962C8B-B14F-4D97-AF65-F5344CB8AC3E}">
        <p14:creationId xmlns:p14="http://schemas.microsoft.com/office/powerpoint/2010/main" val="1832551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7299-4879-428D-BFAC-1BD03C64E34A}"/>
              </a:ext>
            </a:extLst>
          </p:cNvPr>
          <p:cNvSpPr>
            <a:spLocks noGrp="1"/>
          </p:cNvSpPr>
          <p:nvPr>
            <p:ph type="title"/>
          </p:nvPr>
        </p:nvSpPr>
        <p:spPr/>
        <p:txBody>
          <a:bodyPr/>
          <a:lstStyle/>
          <a:p>
            <a:r>
              <a:rPr lang="en-US" dirty="0"/>
              <a:t>Tricare </a:t>
            </a:r>
          </a:p>
        </p:txBody>
      </p:sp>
      <p:pic>
        <p:nvPicPr>
          <p:cNvPr id="5" name="Content Placeholder 4">
            <a:extLst>
              <a:ext uri="{FF2B5EF4-FFF2-40B4-BE49-F238E27FC236}">
                <a16:creationId xmlns:a16="http://schemas.microsoft.com/office/drawing/2014/main" id="{5CAFA0AA-975B-42AA-AF82-A78881B7D8D7}"/>
              </a:ext>
            </a:extLst>
          </p:cNvPr>
          <p:cNvPicPr>
            <a:picLocks noGrp="1" noChangeAspect="1"/>
          </p:cNvPicPr>
          <p:nvPr>
            <p:ph sz="half" idx="1"/>
          </p:nvPr>
        </p:nvPicPr>
        <p:blipFill>
          <a:blip r:embed="rId3"/>
          <a:stretch>
            <a:fillRect/>
          </a:stretch>
        </p:blipFill>
        <p:spPr>
          <a:xfrm>
            <a:off x="4572000" y="1538962"/>
            <a:ext cx="2581970" cy="2323773"/>
          </a:xfrm>
          <a:prstGeom prst="rect">
            <a:avLst/>
          </a:prstGeom>
        </p:spPr>
      </p:pic>
      <p:sp>
        <p:nvSpPr>
          <p:cNvPr id="4" name="Slide Number Placeholder 3">
            <a:extLst>
              <a:ext uri="{FF2B5EF4-FFF2-40B4-BE49-F238E27FC236}">
                <a16:creationId xmlns:a16="http://schemas.microsoft.com/office/drawing/2014/main" id="{82F9B589-FCC9-4AAA-A18F-BA30BEF0325A}"/>
              </a:ext>
            </a:extLst>
          </p:cNvPr>
          <p:cNvSpPr>
            <a:spLocks noGrp="1"/>
          </p:cNvSpPr>
          <p:nvPr>
            <p:ph type="sldNum" sz="quarter" idx="10"/>
          </p:nvPr>
        </p:nvSpPr>
        <p:spPr/>
        <p:txBody>
          <a:bodyPr/>
          <a:lstStyle/>
          <a:p>
            <a:fld id="{342C256A-E8D1-E44B-A707-3F94590BD37A}" type="slidenum">
              <a:rPr lang="en-US" smtClean="0"/>
              <a:pPr/>
              <a:t>47</a:t>
            </a:fld>
            <a:endParaRPr lang="en-US" dirty="0"/>
          </a:p>
        </p:txBody>
      </p:sp>
      <p:sp>
        <p:nvSpPr>
          <p:cNvPr id="6" name="TextBox 5">
            <a:extLst>
              <a:ext uri="{FF2B5EF4-FFF2-40B4-BE49-F238E27FC236}">
                <a16:creationId xmlns:a16="http://schemas.microsoft.com/office/drawing/2014/main" id="{495B5572-3D5D-4266-97D3-D7185A6DC1F8}"/>
              </a:ext>
            </a:extLst>
          </p:cNvPr>
          <p:cNvSpPr txBox="1"/>
          <p:nvPr/>
        </p:nvSpPr>
        <p:spPr>
          <a:xfrm>
            <a:off x="1654374" y="1595401"/>
            <a:ext cx="2840167" cy="1552669"/>
          </a:xfrm>
          <a:prstGeom prst="rect">
            <a:avLst/>
          </a:prstGeom>
          <a:noFill/>
        </p:spPr>
        <p:txBody>
          <a:bodyPr wrap="square" rtlCol="0">
            <a:spAutoFit/>
          </a:bodyPr>
          <a:lstStyle/>
          <a:p>
            <a:pPr marL="232383" indent="-232383">
              <a:buFont typeface="Arial" panose="020B0604020202020204" pitchFamily="34" charset="0"/>
              <a:buChar char="•"/>
            </a:pPr>
            <a:r>
              <a:rPr lang="en-US" sz="1898" dirty="0">
                <a:solidFill>
                  <a:srgbClr val="002E6D"/>
                </a:solidFill>
              </a:rPr>
              <a:t>Tricare Prime </a:t>
            </a:r>
          </a:p>
          <a:p>
            <a:pPr marL="232383" indent="-232383">
              <a:buFont typeface="Arial" panose="020B0604020202020204" pitchFamily="34" charset="0"/>
              <a:buChar char="•"/>
            </a:pPr>
            <a:endParaRPr lang="en-US" sz="1898" dirty="0">
              <a:solidFill>
                <a:srgbClr val="002E6D"/>
              </a:solidFill>
            </a:endParaRPr>
          </a:p>
          <a:p>
            <a:pPr marL="232383" indent="-232383">
              <a:buFont typeface="Arial" panose="020B0604020202020204" pitchFamily="34" charset="0"/>
              <a:buChar char="•"/>
            </a:pPr>
            <a:r>
              <a:rPr lang="en-US" sz="1898" dirty="0">
                <a:solidFill>
                  <a:srgbClr val="002E6D"/>
                </a:solidFill>
              </a:rPr>
              <a:t>Tricare Standard </a:t>
            </a:r>
          </a:p>
          <a:p>
            <a:pPr marL="232383" indent="-232383">
              <a:buFont typeface="Arial" panose="020B0604020202020204" pitchFamily="34" charset="0"/>
              <a:buChar char="•"/>
            </a:pPr>
            <a:endParaRPr lang="en-US" sz="1898" dirty="0">
              <a:solidFill>
                <a:srgbClr val="002E6D"/>
              </a:solidFill>
            </a:endParaRPr>
          </a:p>
          <a:p>
            <a:pPr marL="232383" indent="-232383">
              <a:buFont typeface="Arial" panose="020B0604020202020204" pitchFamily="34" charset="0"/>
              <a:buChar char="•"/>
            </a:pPr>
            <a:r>
              <a:rPr lang="en-US" sz="1898" dirty="0">
                <a:solidFill>
                  <a:srgbClr val="002E6D"/>
                </a:solidFill>
              </a:rPr>
              <a:t>Tricare for Life </a:t>
            </a:r>
          </a:p>
        </p:txBody>
      </p:sp>
    </p:spTree>
    <p:extLst>
      <p:ext uri="{BB962C8B-B14F-4D97-AF65-F5344CB8AC3E}">
        <p14:creationId xmlns:p14="http://schemas.microsoft.com/office/powerpoint/2010/main" val="1232446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sz="1626" dirty="0"/>
              <a:t>Major health plans include Medicare, Medicaid and TRICARE.</a:t>
            </a:r>
          </a:p>
          <a:p>
            <a:r>
              <a:rPr lang="en-US" sz="1626" dirty="0"/>
              <a:t>Medicare is a government-funded program which is finances through taxes and general revenue funds. </a:t>
            </a:r>
          </a:p>
          <a:p>
            <a:r>
              <a:rPr lang="en-US" sz="1626" dirty="0"/>
              <a:t>Medicaid is a federally-aided, state-operated and administered program to provide health and long-term care coverage for low-income individuals or families.</a:t>
            </a:r>
          </a:p>
          <a:p>
            <a:r>
              <a:rPr lang="en-US" sz="1626" dirty="0"/>
              <a:t>TRICARE (formerly known as CHAMPUS) is the uniformed services’ healthcare program.</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48</a:t>
            </a:fld>
            <a:endParaRPr lang="en-US" dirty="0"/>
          </a:p>
        </p:txBody>
      </p:sp>
    </p:spTree>
    <p:extLst>
      <p:ext uri="{BB962C8B-B14F-4D97-AF65-F5344CB8AC3E}">
        <p14:creationId xmlns:p14="http://schemas.microsoft.com/office/powerpoint/2010/main" val="574493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CEB8-52AF-4528-A528-4B9AE1B4D044}"/>
              </a:ext>
            </a:extLst>
          </p:cNvPr>
          <p:cNvSpPr>
            <a:spLocks noGrp="1"/>
          </p:cNvSpPr>
          <p:nvPr>
            <p:ph type="title"/>
          </p:nvPr>
        </p:nvSpPr>
        <p:spPr/>
        <p:txBody>
          <a:bodyPr/>
          <a:lstStyle/>
          <a:p>
            <a:r>
              <a:rPr lang="en-US" dirty="0"/>
              <a:t>Which option is a federally aided state program for health coverage ? </a:t>
            </a:r>
          </a:p>
        </p:txBody>
      </p:sp>
      <p:sp>
        <p:nvSpPr>
          <p:cNvPr id="3" name="Content Placeholder 2">
            <a:extLst>
              <a:ext uri="{FF2B5EF4-FFF2-40B4-BE49-F238E27FC236}">
                <a16:creationId xmlns:a16="http://schemas.microsoft.com/office/drawing/2014/main" id="{E21DC322-7D68-4376-B210-13DB624F0551}"/>
              </a:ext>
            </a:extLst>
          </p:cNvPr>
          <p:cNvSpPr>
            <a:spLocks noGrp="1"/>
          </p:cNvSpPr>
          <p:nvPr>
            <p:ph sz="half" idx="1"/>
          </p:nvPr>
        </p:nvSpPr>
        <p:spPr/>
        <p:txBody>
          <a:bodyPr/>
          <a:lstStyle/>
          <a:p>
            <a:pPr marL="348575" indent="-348575">
              <a:buAutoNum type="alphaUcPeriod"/>
            </a:pPr>
            <a:r>
              <a:rPr lang="en-US" dirty="0"/>
              <a:t>Medicare </a:t>
            </a:r>
          </a:p>
          <a:p>
            <a:pPr marL="348575" indent="-348575">
              <a:buAutoNum type="alphaUcPeriod"/>
            </a:pPr>
            <a:endParaRPr lang="en-US" dirty="0"/>
          </a:p>
          <a:p>
            <a:pPr marL="348575" indent="-348575">
              <a:buAutoNum type="alphaUcPeriod"/>
            </a:pPr>
            <a:r>
              <a:rPr lang="en-US" dirty="0"/>
              <a:t>Self Insured Plans </a:t>
            </a:r>
          </a:p>
          <a:p>
            <a:pPr marL="348575" indent="-348575">
              <a:buAutoNum type="alphaUcPeriod"/>
            </a:pPr>
            <a:endParaRPr lang="en-US" dirty="0"/>
          </a:p>
          <a:p>
            <a:pPr marL="348575" indent="-348575">
              <a:buAutoNum type="alphaUcPeriod"/>
            </a:pPr>
            <a:r>
              <a:rPr lang="en-US" dirty="0"/>
              <a:t>Medicaid </a:t>
            </a:r>
          </a:p>
          <a:p>
            <a:pPr marL="348575" indent="-348575">
              <a:buAutoNum type="alphaUcPeriod"/>
            </a:pPr>
            <a:endParaRPr lang="en-US" dirty="0"/>
          </a:p>
          <a:p>
            <a:pPr marL="348575" indent="-348575">
              <a:buAutoNum type="alphaUcPeriod"/>
            </a:pPr>
            <a:r>
              <a:rPr lang="en-US" dirty="0"/>
              <a:t>Liability Coverage </a:t>
            </a:r>
          </a:p>
        </p:txBody>
      </p:sp>
      <p:sp>
        <p:nvSpPr>
          <p:cNvPr id="4" name="Slide Number Placeholder 3">
            <a:extLst>
              <a:ext uri="{FF2B5EF4-FFF2-40B4-BE49-F238E27FC236}">
                <a16:creationId xmlns:a16="http://schemas.microsoft.com/office/drawing/2014/main" id="{9364DF19-A78E-4BC0-A1B1-AE08C3F87223}"/>
              </a:ext>
            </a:extLst>
          </p:cNvPr>
          <p:cNvSpPr>
            <a:spLocks noGrp="1"/>
          </p:cNvSpPr>
          <p:nvPr>
            <p:ph type="sldNum" sz="quarter" idx="10"/>
          </p:nvPr>
        </p:nvSpPr>
        <p:spPr/>
        <p:txBody>
          <a:bodyPr/>
          <a:lstStyle/>
          <a:p>
            <a:fld id="{342C256A-E8D1-E44B-A707-3F94590BD37A}" type="slidenum">
              <a:rPr lang="en-US" smtClean="0"/>
              <a:pPr/>
              <a:t>49</a:t>
            </a:fld>
            <a:endParaRPr lang="en-US" dirty="0"/>
          </a:p>
        </p:txBody>
      </p:sp>
    </p:spTree>
    <p:extLst>
      <p:ext uri="{BB962C8B-B14F-4D97-AF65-F5344CB8AC3E}">
        <p14:creationId xmlns:p14="http://schemas.microsoft.com/office/powerpoint/2010/main" val="308293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DA97-7BF9-42D7-B329-4ABAFF6CCA14}"/>
              </a:ext>
            </a:extLst>
          </p:cNvPr>
          <p:cNvSpPr>
            <a:spLocks noGrp="1"/>
          </p:cNvSpPr>
          <p:nvPr>
            <p:ph type="title"/>
          </p:nvPr>
        </p:nvSpPr>
        <p:spPr/>
        <p:txBody>
          <a:bodyPr/>
          <a:lstStyle/>
          <a:p>
            <a:r>
              <a:rPr lang="en-US" dirty="0"/>
              <a:t>Scheduled Patients </a:t>
            </a:r>
          </a:p>
        </p:txBody>
      </p:sp>
      <p:sp>
        <p:nvSpPr>
          <p:cNvPr id="3" name="Content Placeholder 2">
            <a:extLst>
              <a:ext uri="{FF2B5EF4-FFF2-40B4-BE49-F238E27FC236}">
                <a16:creationId xmlns:a16="http://schemas.microsoft.com/office/drawing/2014/main" id="{C02CC759-751E-4E90-8BD4-4960D4E086FA}"/>
              </a:ext>
            </a:extLst>
          </p:cNvPr>
          <p:cNvSpPr>
            <a:spLocks noGrp="1"/>
          </p:cNvSpPr>
          <p:nvPr>
            <p:ph sz="half" idx="1"/>
          </p:nvPr>
        </p:nvSpPr>
        <p:spPr/>
        <p:txBody>
          <a:bodyPr/>
          <a:lstStyle/>
          <a:p>
            <a:r>
              <a:rPr lang="en-US" dirty="0"/>
              <a:t>Scheduled Inpatient </a:t>
            </a:r>
          </a:p>
          <a:p>
            <a:endParaRPr lang="en-US" dirty="0"/>
          </a:p>
          <a:p>
            <a:r>
              <a:rPr lang="en-US" dirty="0"/>
              <a:t>Scheduled Outpatients </a:t>
            </a:r>
          </a:p>
          <a:p>
            <a:endParaRPr lang="en-US" dirty="0"/>
          </a:p>
          <a:p>
            <a:r>
              <a:rPr lang="en-US" dirty="0"/>
              <a:t>Scheduled Recurring/Series Patients </a:t>
            </a:r>
          </a:p>
        </p:txBody>
      </p:sp>
      <p:sp>
        <p:nvSpPr>
          <p:cNvPr id="4" name="Slide Number Placeholder 3">
            <a:extLst>
              <a:ext uri="{FF2B5EF4-FFF2-40B4-BE49-F238E27FC236}">
                <a16:creationId xmlns:a16="http://schemas.microsoft.com/office/drawing/2014/main" id="{BBE6583E-BF0D-472C-A628-0F81F7D831D5}"/>
              </a:ext>
            </a:extLst>
          </p:cNvPr>
          <p:cNvSpPr>
            <a:spLocks noGrp="1"/>
          </p:cNvSpPr>
          <p:nvPr>
            <p:ph type="sldNum" sz="quarter" idx="10"/>
          </p:nvPr>
        </p:nvSpPr>
        <p:spPr/>
        <p:txBody>
          <a:bodyPr/>
          <a:lstStyle/>
          <a:p>
            <a:fld id="{342C256A-E8D1-E44B-A707-3F94590BD37A}" type="slidenum">
              <a:rPr lang="en-US" smtClean="0"/>
              <a:pPr/>
              <a:t>5</a:t>
            </a:fld>
            <a:endParaRPr lang="en-US" dirty="0"/>
          </a:p>
        </p:txBody>
      </p:sp>
    </p:spTree>
    <p:extLst>
      <p:ext uri="{BB962C8B-B14F-4D97-AF65-F5344CB8AC3E}">
        <p14:creationId xmlns:p14="http://schemas.microsoft.com/office/powerpoint/2010/main" val="1397564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2.5: Health Plans – Managed Care</a:t>
            </a:r>
          </a:p>
        </p:txBody>
      </p:sp>
      <p:sp>
        <p:nvSpPr>
          <p:cNvPr id="3" name="Content Placeholder 2"/>
          <p:cNvSpPr>
            <a:spLocks noGrp="1"/>
          </p:cNvSpPr>
          <p:nvPr>
            <p:ph sz="half" idx="1"/>
          </p:nvPr>
        </p:nvSpPr>
        <p:spPr/>
        <p:txBody>
          <a:bodyPr/>
          <a:lstStyle/>
          <a:p>
            <a:pPr>
              <a:buNone/>
            </a:pPr>
            <a:endParaRPr lang="en-US" dirty="0"/>
          </a:p>
          <a:p>
            <a:r>
              <a:rPr lang="en-US" dirty="0"/>
              <a:t>Identify the different types of managed care health plans and their requirements.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50</a:t>
            </a:fld>
            <a:endParaRPr lang="en-US" dirty="0"/>
          </a:p>
        </p:txBody>
      </p:sp>
    </p:spTree>
    <p:extLst>
      <p:ext uri="{BB962C8B-B14F-4D97-AF65-F5344CB8AC3E}">
        <p14:creationId xmlns:p14="http://schemas.microsoft.com/office/powerpoint/2010/main" val="107448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Managed Care</a:t>
            </a:r>
          </a:p>
        </p:txBody>
      </p:sp>
      <p:sp>
        <p:nvSpPr>
          <p:cNvPr id="3" name="Content Placeholder 2"/>
          <p:cNvSpPr>
            <a:spLocks noGrp="1"/>
          </p:cNvSpPr>
          <p:nvPr>
            <p:ph idx="1"/>
          </p:nvPr>
        </p:nvSpPr>
        <p:spPr>
          <a:xfrm>
            <a:off x="720671" y="1192401"/>
            <a:ext cx="8229600" cy="3394472"/>
          </a:xfrm>
        </p:spPr>
        <p:txBody>
          <a:bodyPr/>
          <a:lstStyle/>
          <a:p>
            <a:pPr>
              <a:buNone/>
            </a:pPr>
            <a:r>
              <a:rPr lang="en-US" dirty="0">
                <a:solidFill>
                  <a:srgbClr val="002E6D"/>
                </a:solidFill>
              </a:rPr>
              <a:t>Types of Managed Care plans:</a:t>
            </a:r>
          </a:p>
          <a:p>
            <a:r>
              <a:rPr lang="en-US" dirty="0">
                <a:solidFill>
                  <a:srgbClr val="002E6D"/>
                </a:solidFill>
              </a:rPr>
              <a:t>Health Maintenance Organization (HMO)</a:t>
            </a:r>
          </a:p>
          <a:p>
            <a:r>
              <a:rPr lang="en-US" dirty="0">
                <a:solidFill>
                  <a:srgbClr val="002E6D"/>
                </a:solidFill>
              </a:rPr>
              <a:t>Preferred Provider Organization (PPO)</a:t>
            </a:r>
          </a:p>
          <a:p>
            <a:r>
              <a:rPr lang="en-US" dirty="0">
                <a:solidFill>
                  <a:srgbClr val="002E6D"/>
                </a:solidFill>
              </a:rPr>
              <a:t>Point of Service (POS) plans</a:t>
            </a:r>
          </a:p>
          <a:p>
            <a:r>
              <a:rPr lang="en-US" dirty="0">
                <a:solidFill>
                  <a:srgbClr val="002E6D"/>
                </a:solidFill>
              </a:rPr>
              <a:t>Medicare Advantage plans</a:t>
            </a:r>
          </a:p>
          <a:p>
            <a:pPr>
              <a:buNone/>
            </a:pPr>
            <a:endParaRPr lang="en-US" dirty="0"/>
          </a:p>
        </p:txBody>
      </p:sp>
    </p:spTree>
    <p:extLst>
      <p:ext uri="{BB962C8B-B14F-4D97-AF65-F5344CB8AC3E}">
        <p14:creationId xmlns:p14="http://schemas.microsoft.com/office/powerpoint/2010/main" val="2549481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Plans</a:t>
            </a:r>
          </a:p>
        </p:txBody>
      </p:sp>
      <p:sp>
        <p:nvSpPr>
          <p:cNvPr id="3" name="Content Placeholder 2"/>
          <p:cNvSpPr>
            <a:spLocks noGrp="1"/>
          </p:cNvSpPr>
          <p:nvPr>
            <p:ph sz="half" idx="1"/>
          </p:nvPr>
        </p:nvSpPr>
        <p:spPr/>
        <p:txBody>
          <a:bodyPr/>
          <a:lstStyle/>
          <a:p>
            <a:pPr>
              <a:buNone/>
            </a:pPr>
            <a:r>
              <a:rPr lang="en-US" dirty="0"/>
              <a:t>(cont’d.)</a:t>
            </a:r>
          </a:p>
          <a:p>
            <a:r>
              <a:rPr lang="en-US" dirty="0"/>
              <a:t>Medicaid HMO</a:t>
            </a:r>
          </a:p>
          <a:p>
            <a:r>
              <a:rPr lang="en-US" dirty="0"/>
              <a:t>Capitation</a:t>
            </a:r>
          </a:p>
          <a:p>
            <a:r>
              <a:rPr lang="en-US" dirty="0"/>
              <a:t>Consumer-Directed Health Plans (CDHP)</a:t>
            </a:r>
          </a:p>
        </p:txBody>
      </p:sp>
    </p:spTree>
    <p:extLst>
      <p:ext uri="{BB962C8B-B14F-4D97-AF65-F5344CB8AC3E}">
        <p14:creationId xmlns:p14="http://schemas.microsoft.com/office/powerpoint/2010/main" val="2496945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Specific Managed Care Requirements</a:t>
            </a:r>
          </a:p>
        </p:txBody>
      </p:sp>
      <p:sp>
        <p:nvSpPr>
          <p:cNvPr id="3" name="Content Placeholder 2"/>
          <p:cNvSpPr>
            <a:spLocks noGrp="1"/>
          </p:cNvSpPr>
          <p:nvPr>
            <p:ph sz="half" idx="1"/>
          </p:nvPr>
        </p:nvSpPr>
        <p:spPr/>
        <p:txBody>
          <a:bodyPr/>
          <a:lstStyle/>
          <a:p>
            <a:r>
              <a:rPr lang="en-US" dirty="0"/>
              <a:t>Pre-certification/pre-authorization</a:t>
            </a:r>
          </a:p>
          <a:p>
            <a:r>
              <a:rPr lang="en-US" dirty="0"/>
              <a:t>Referrals</a:t>
            </a:r>
          </a:p>
          <a:p>
            <a:r>
              <a:rPr lang="en-US" dirty="0"/>
              <a:t>Notification</a:t>
            </a:r>
          </a:p>
          <a:p>
            <a:r>
              <a:rPr lang="en-US" dirty="0"/>
              <a:t>Days approval, continued stay review, and additional days approval</a:t>
            </a:r>
          </a:p>
          <a:p>
            <a:r>
              <a:rPr lang="en-US" dirty="0"/>
              <a:t>Site of service limitations</a:t>
            </a:r>
          </a:p>
          <a:p>
            <a:endParaRPr lang="en-US" dirty="0"/>
          </a:p>
          <a:p>
            <a:endParaRPr lang="en-US" dirty="0"/>
          </a:p>
        </p:txBody>
      </p:sp>
    </p:spTree>
    <p:extLst>
      <p:ext uri="{BB962C8B-B14F-4D97-AF65-F5344CB8AC3E}">
        <p14:creationId xmlns:p14="http://schemas.microsoft.com/office/powerpoint/2010/main" val="1890818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pPr marL="269119" lvl="1" indent="0">
              <a:buNone/>
            </a:pPr>
            <a:r>
              <a:rPr lang="en-US" dirty="0"/>
              <a:t>Managed care plans have agreements with physicians, hospitals and other healthcare providers to offer a range of services to the plan members at a reduced cost. Managed care plans include:</a:t>
            </a:r>
            <a:br>
              <a:rPr lang="en-US" dirty="0"/>
            </a:br>
            <a:r>
              <a:rPr lang="en-US" sz="1414" dirty="0"/>
              <a:t>-Health Maintenance Organization (HMO)</a:t>
            </a:r>
            <a:br>
              <a:rPr lang="en-US" sz="1414" dirty="0"/>
            </a:br>
            <a:r>
              <a:rPr lang="en-US" sz="1414" dirty="0"/>
              <a:t>-Preferred Provider Organization (PPO)</a:t>
            </a:r>
            <a:br>
              <a:rPr lang="en-US" sz="1414" dirty="0"/>
            </a:br>
            <a:r>
              <a:rPr lang="en-US" sz="1414" dirty="0"/>
              <a:t>-Exclusive Provider Organization (EPO)</a:t>
            </a:r>
            <a:br>
              <a:rPr lang="en-US" sz="1414" dirty="0"/>
            </a:br>
            <a:r>
              <a:rPr lang="en-US" sz="1414" dirty="0"/>
              <a:t>-Point-of-Service Plan (POS)</a:t>
            </a:r>
            <a:br>
              <a:rPr lang="en-US" sz="1414" dirty="0"/>
            </a:br>
            <a:r>
              <a:rPr lang="en-US" sz="1414" dirty="0"/>
              <a:t>-Consumer Directed Health Plans (CDHP)</a:t>
            </a:r>
            <a:br>
              <a:rPr lang="en-US" sz="1414" dirty="0"/>
            </a:br>
            <a:r>
              <a:rPr lang="en-US" sz="1414" dirty="0"/>
              <a:t>-Medicare Advantage Plans</a:t>
            </a:r>
            <a:br>
              <a:rPr lang="en-US" sz="1414" dirty="0"/>
            </a:br>
            <a:r>
              <a:rPr lang="en-US" sz="1414" dirty="0"/>
              <a:t>-Medicaid HMO Plans</a:t>
            </a:r>
          </a:p>
        </p:txBody>
      </p:sp>
    </p:spTree>
    <p:extLst>
      <p:ext uri="{BB962C8B-B14F-4D97-AF65-F5344CB8AC3E}">
        <p14:creationId xmlns:p14="http://schemas.microsoft.com/office/powerpoint/2010/main" val="862818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FB9D-CF7C-45DF-8B87-F690D57D2A6E}"/>
              </a:ext>
            </a:extLst>
          </p:cNvPr>
          <p:cNvSpPr>
            <a:spLocks noGrp="1"/>
          </p:cNvSpPr>
          <p:nvPr>
            <p:ph type="title"/>
          </p:nvPr>
        </p:nvSpPr>
        <p:spPr/>
        <p:txBody>
          <a:bodyPr/>
          <a:lstStyle/>
          <a:p>
            <a:r>
              <a:rPr lang="en-US" dirty="0"/>
              <a:t>Which option is NOT a specific managed care requirement? </a:t>
            </a:r>
          </a:p>
        </p:txBody>
      </p:sp>
      <p:sp>
        <p:nvSpPr>
          <p:cNvPr id="3" name="Content Placeholder 2">
            <a:extLst>
              <a:ext uri="{FF2B5EF4-FFF2-40B4-BE49-F238E27FC236}">
                <a16:creationId xmlns:a16="http://schemas.microsoft.com/office/drawing/2014/main" id="{E89BD259-D852-4CFC-8870-89AE5B35B180}"/>
              </a:ext>
            </a:extLst>
          </p:cNvPr>
          <p:cNvSpPr>
            <a:spLocks noGrp="1"/>
          </p:cNvSpPr>
          <p:nvPr>
            <p:ph sz="half" idx="1"/>
          </p:nvPr>
        </p:nvSpPr>
        <p:spPr/>
        <p:txBody>
          <a:bodyPr/>
          <a:lstStyle/>
          <a:p>
            <a:pPr marL="348575" indent="-348575">
              <a:buAutoNum type="alphaUcPeriod"/>
            </a:pPr>
            <a:r>
              <a:rPr lang="en-US" dirty="0"/>
              <a:t>Referrals </a:t>
            </a:r>
          </a:p>
          <a:p>
            <a:pPr marL="348575" indent="-348575">
              <a:buAutoNum type="alphaUcPeriod"/>
            </a:pPr>
            <a:endParaRPr lang="en-US" dirty="0"/>
          </a:p>
          <a:p>
            <a:pPr marL="348575" indent="-348575">
              <a:buAutoNum type="alphaUcPeriod"/>
            </a:pPr>
            <a:r>
              <a:rPr lang="en-US" dirty="0"/>
              <a:t>Notification </a:t>
            </a:r>
          </a:p>
          <a:p>
            <a:pPr marL="348575" indent="-348575">
              <a:buAutoNum type="alphaUcPeriod"/>
            </a:pPr>
            <a:endParaRPr lang="en-US" dirty="0"/>
          </a:p>
          <a:p>
            <a:pPr marL="348575" indent="-348575">
              <a:buAutoNum type="alphaUcPeriod"/>
            </a:pPr>
            <a:r>
              <a:rPr lang="en-US" dirty="0"/>
              <a:t>Preferred Provider Organization </a:t>
            </a:r>
          </a:p>
          <a:p>
            <a:pPr marL="348575" indent="-348575">
              <a:buAutoNum type="alphaUcPeriod"/>
            </a:pPr>
            <a:endParaRPr lang="en-US" dirty="0"/>
          </a:p>
          <a:p>
            <a:pPr marL="348575" indent="-348575">
              <a:buAutoNum type="alphaUcPeriod"/>
            </a:pPr>
            <a:r>
              <a:rPr lang="en-US" dirty="0"/>
              <a:t>Discharge Planning </a:t>
            </a:r>
          </a:p>
        </p:txBody>
      </p:sp>
      <p:sp>
        <p:nvSpPr>
          <p:cNvPr id="4" name="Slide Number Placeholder 3">
            <a:extLst>
              <a:ext uri="{FF2B5EF4-FFF2-40B4-BE49-F238E27FC236}">
                <a16:creationId xmlns:a16="http://schemas.microsoft.com/office/drawing/2014/main" id="{93B401A6-4D03-468C-A4F7-3F43A910715E}"/>
              </a:ext>
            </a:extLst>
          </p:cNvPr>
          <p:cNvSpPr>
            <a:spLocks noGrp="1"/>
          </p:cNvSpPr>
          <p:nvPr>
            <p:ph type="sldNum" sz="quarter" idx="10"/>
          </p:nvPr>
        </p:nvSpPr>
        <p:spPr/>
        <p:txBody>
          <a:bodyPr/>
          <a:lstStyle/>
          <a:p>
            <a:fld id="{342C256A-E8D1-E44B-A707-3F94590BD37A}" type="slidenum">
              <a:rPr lang="en-US" smtClean="0"/>
              <a:pPr/>
              <a:t>55</a:t>
            </a:fld>
            <a:endParaRPr lang="en-US" dirty="0"/>
          </a:p>
        </p:txBody>
      </p:sp>
    </p:spTree>
    <p:extLst>
      <p:ext uri="{BB962C8B-B14F-4D97-AF65-F5344CB8AC3E}">
        <p14:creationId xmlns:p14="http://schemas.microsoft.com/office/powerpoint/2010/main" val="2192777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2.6: Price Transparency</a:t>
            </a:r>
          </a:p>
        </p:txBody>
      </p:sp>
      <p:sp>
        <p:nvSpPr>
          <p:cNvPr id="3" name="Content Placeholder 2"/>
          <p:cNvSpPr>
            <a:spLocks noGrp="1"/>
          </p:cNvSpPr>
          <p:nvPr>
            <p:ph sz="half" idx="1"/>
          </p:nvPr>
        </p:nvSpPr>
        <p:spPr/>
        <p:txBody>
          <a:bodyPr/>
          <a:lstStyle/>
          <a:p>
            <a:pPr>
              <a:buNone/>
            </a:pPr>
            <a:endParaRPr lang="en-US" dirty="0"/>
          </a:p>
          <a:p>
            <a:r>
              <a:rPr lang="en-US" dirty="0"/>
              <a:t>Identify the purpose, principles and importance of price transparency.</a:t>
            </a:r>
          </a:p>
          <a:p>
            <a:r>
              <a:rPr lang="en-US" dirty="0"/>
              <a:t>Identify the necessary elements of price determination.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56</a:t>
            </a:fld>
            <a:endParaRPr lang="en-US" dirty="0"/>
          </a:p>
        </p:txBody>
      </p:sp>
    </p:spTree>
    <p:extLst>
      <p:ext uri="{BB962C8B-B14F-4D97-AF65-F5344CB8AC3E}">
        <p14:creationId xmlns:p14="http://schemas.microsoft.com/office/powerpoint/2010/main" val="25210742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E3A5-FC61-4D5E-AC87-3FBBA75FCD1F}"/>
              </a:ext>
            </a:extLst>
          </p:cNvPr>
          <p:cNvSpPr>
            <a:spLocks noGrp="1"/>
          </p:cNvSpPr>
          <p:nvPr>
            <p:ph type="title"/>
          </p:nvPr>
        </p:nvSpPr>
        <p:spPr/>
        <p:txBody>
          <a:bodyPr/>
          <a:lstStyle/>
          <a:p>
            <a:r>
              <a:rPr lang="en-US" dirty="0"/>
              <a:t>What is Price Transparency? </a:t>
            </a:r>
          </a:p>
        </p:txBody>
      </p:sp>
      <p:sp>
        <p:nvSpPr>
          <p:cNvPr id="4" name="Slide Number Placeholder 3">
            <a:extLst>
              <a:ext uri="{FF2B5EF4-FFF2-40B4-BE49-F238E27FC236}">
                <a16:creationId xmlns:a16="http://schemas.microsoft.com/office/drawing/2014/main" id="{D2914032-B183-4596-837E-9A3B39BE1C52}"/>
              </a:ext>
            </a:extLst>
          </p:cNvPr>
          <p:cNvSpPr>
            <a:spLocks noGrp="1"/>
          </p:cNvSpPr>
          <p:nvPr>
            <p:ph type="sldNum" sz="quarter" idx="10"/>
          </p:nvPr>
        </p:nvSpPr>
        <p:spPr/>
        <p:txBody>
          <a:bodyPr/>
          <a:lstStyle/>
          <a:p>
            <a:fld id="{342C256A-E8D1-E44B-A707-3F94590BD37A}" type="slidenum">
              <a:rPr lang="en-US" smtClean="0"/>
              <a:pPr/>
              <a:t>57</a:t>
            </a:fld>
            <a:endParaRPr lang="en-US" dirty="0"/>
          </a:p>
        </p:txBody>
      </p:sp>
      <p:pic>
        <p:nvPicPr>
          <p:cNvPr id="1026" name="Picture 2" descr="New Hospital Price Transparency Rules Bring Confusion for Consumers">
            <a:extLst>
              <a:ext uri="{FF2B5EF4-FFF2-40B4-BE49-F238E27FC236}">
                <a16:creationId xmlns:a16="http://schemas.microsoft.com/office/drawing/2014/main" id="{98D8C61B-E7F5-4DB5-ADE6-4FE0F53D8B2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90030" y="1538962"/>
            <a:ext cx="5163941" cy="253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23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Determining Price </a:t>
            </a:r>
          </a:p>
        </p:txBody>
      </p:sp>
      <p:sp>
        <p:nvSpPr>
          <p:cNvPr id="3" name="Content Placeholder 2"/>
          <p:cNvSpPr>
            <a:spLocks noGrp="1"/>
          </p:cNvSpPr>
          <p:nvPr>
            <p:ph sz="half" idx="1"/>
          </p:nvPr>
        </p:nvSpPr>
        <p:spPr/>
        <p:txBody>
          <a:bodyPr/>
          <a:lstStyle/>
          <a:p>
            <a:r>
              <a:rPr lang="en-US" dirty="0"/>
              <a:t>Verification </a:t>
            </a:r>
          </a:p>
          <a:p>
            <a:endParaRPr lang="en-US" dirty="0"/>
          </a:p>
          <a:p>
            <a:r>
              <a:rPr lang="en-US" dirty="0"/>
              <a:t>Identify Service Involved </a:t>
            </a:r>
          </a:p>
          <a:p>
            <a:endParaRPr lang="en-US" dirty="0"/>
          </a:p>
          <a:p>
            <a:r>
              <a:rPr lang="en-US" dirty="0"/>
              <a:t>Health Plan Response </a:t>
            </a:r>
          </a:p>
          <a:p>
            <a:endParaRPr lang="en-US" dirty="0"/>
          </a:p>
          <a:p>
            <a:endParaRPr lang="en-US" dirty="0"/>
          </a:p>
        </p:txBody>
      </p:sp>
      <p:pic>
        <p:nvPicPr>
          <p:cNvPr id="4" name="Picture 3">
            <a:extLst>
              <a:ext uri="{FF2B5EF4-FFF2-40B4-BE49-F238E27FC236}">
                <a16:creationId xmlns:a16="http://schemas.microsoft.com/office/drawing/2014/main" id="{34444FCB-7A01-432E-B65B-48449AE1BF34}"/>
              </a:ext>
            </a:extLst>
          </p:cNvPr>
          <p:cNvPicPr>
            <a:picLocks noChangeAspect="1"/>
          </p:cNvPicPr>
          <p:nvPr/>
        </p:nvPicPr>
        <p:blipFill>
          <a:blip r:embed="rId3"/>
          <a:stretch>
            <a:fillRect/>
          </a:stretch>
        </p:blipFill>
        <p:spPr>
          <a:xfrm>
            <a:off x="5244147" y="3483006"/>
            <a:ext cx="2155945" cy="974694"/>
          </a:xfrm>
          <a:prstGeom prst="rect">
            <a:avLst/>
          </a:prstGeom>
        </p:spPr>
      </p:pic>
    </p:spTree>
    <p:extLst>
      <p:ext uri="{BB962C8B-B14F-4D97-AF65-F5344CB8AC3E}">
        <p14:creationId xmlns:p14="http://schemas.microsoft.com/office/powerpoint/2010/main" val="2343295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038F-574A-4674-8580-55F754238A22}"/>
              </a:ext>
            </a:extLst>
          </p:cNvPr>
          <p:cNvSpPr>
            <a:spLocks noGrp="1"/>
          </p:cNvSpPr>
          <p:nvPr>
            <p:ph type="title"/>
          </p:nvPr>
        </p:nvSpPr>
        <p:spPr>
          <a:xfrm>
            <a:off x="1754130" y="0"/>
            <a:ext cx="5635742" cy="914400"/>
          </a:xfrm>
        </p:spPr>
        <p:txBody>
          <a:bodyPr anchor="b">
            <a:normAutofit fontScale="90000"/>
          </a:bodyPr>
          <a:lstStyle/>
          <a:p>
            <a:r>
              <a:rPr lang="en-US" dirty="0"/>
              <a:t>Providing Price Estimates</a:t>
            </a:r>
          </a:p>
        </p:txBody>
      </p:sp>
      <p:pic>
        <p:nvPicPr>
          <p:cNvPr id="6" name="Content Placeholder 5" descr="Shape, circle&#10;&#10;Description automatically generated">
            <a:extLst>
              <a:ext uri="{FF2B5EF4-FFF2-40B4-BE49-F238E27FC236}">
                <a16:creationId xmlns:a16="http://schemas.microsoft.com/office/drawing/2014/main" id="{7E325193-AD6A-4A36-8C95-6B1056EFA328}"/>
              </a:ext>
            </a:extLst>
          </p:cNvPr>
          <p:cNvPicPr>
            <a:picLocks noGrp="1" noChangeAspect="1"/>
          </p:cNvPicPr>
          <p:nvPr>
            <p:ph idx="1"/>
          </p:nvPr>
        </p:nvPicPr>
        <p:blipFill>
          <a:blip r:embed="rId3"/>
          <a:stretch>
            <a:fillRect/>
          </a:stretch>
        </p:blipFill>
        <p:spPr>
          <a:xfrm>
            <a:off x="1599147" y="914400"/>
            <a:ext cx="5635742" cy="3170105"/>
          </a:xfrm>
          <a:noFill/>
        </p:spPr>
      </p:pic>
      <p:sp>
        <p:nvSpPr>
          <p:cNvPr id="4" name="Slide Number Placeholder 3">
            <a:extLst>
              <a:ext uri="{FF2B5EF4-FFF2-40B4-BE49-F238E27FC236}">
                <a16:creationId xmlns:a16="http://schemas.microsoft.com/office/drawing/2014/main" id="{361B2410-9832-497B-B439-2B6DABAC9C48}"/>
              </a:ext>
            </a:extLst>
          </p:cNvPr>
          <p:cNvSpPr>
            <a:spLocks noGrp="1"/>
          </p:cNvSpPr>
          <p:nvPr>
            <p:ph type="sldNum" sz="quarter" idx="12"/>
          </p:nvPr>
        </p:nvSpPr>
        <p:spPr>
          <a:xfrm>
            <a:off x="6395329" y="4773699"/>
            <a:ext cx="1381309" cy="273844"/>
          </a:xfrm>
        </p:spPr>
        <p:txBody>
          <a:bodyPr>
            <a:normAutofit lnSpcReduction="10000"/>
          </a:bodyPr>
          <a:lstStyle/>
          <a:p>
            <a:pPr>
              <a:spcAft>
                <a:spcPts val="407"/>
              </a:spcAft>
            </a:pPr>
            <a:fld id="{342C256A-E8D1-E44B-A707-3F94590BD37A}" type="slidenum">
              <a:rPr lang="en-US" smtClean="0"/>
              <a:pPr>
                <a:spcAft>
                  <a:spcPts val="407"/>
                </a:spcAft>
              </a:pPr>
              <a:t>59</a:t>
            </a:fld>
            <a:endParaRPr lang="en-US" dirty="0"/>
          </a:p>
        </p:txBody>
      </p:sp>
    </p:spTree>
    <p:extLst>
      <p:ext uri="{BB962C8B-B14F-4D97-AF65-F5344CB8AC3E}">
        <p14:creationId xmlns:p14="http://schemas.microsoft.com/office/powerpoint/2010/main" val="241354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48A9-E97F-4E91-AAC9-A66286B247F5}"/>
              </a:ext>
            </a:extLst>
          </p:cNvPr>
          <p:cNvSpPr>
            <a:spLocks noGrp="1"/>
          </p:cNvSpPr>
          <p:nvPr>
            <p:ph type="title"/>
          </p:nvPr>
        </p:nvSpPr>
        <p:spPr/>
        <p:txBody>
          <a:bodyPr/>
          <a:lstStyle/>
          <a:p>
            <a:r>
              <a:rPr lang="en-US" dirty="0"/>
              <a:t>Unscheduled Patients </a:t>
            </a:r>
          </a:p>
        </p:txBody>
      </p:sp>
      <p:sp>
        <p:nvSpPr>
          <p:cNvPr id="3" name="Content Placeholder 2">
            <a:extLst>
              <a:ext uri="{FF2B5EF4-FFF2-40B4-BE49-F238E27FC236}">
                <a16:creationId xmlns:a16="http://schemas.microsoft.com/office/drawing/2014/main" id="{4014FAFC-9687-4515-96E6-13B2BF5FA7AA}"/>
              </a:ext>
            </a:extLst>
          </p:cNvPr>
          <p:cNvSpPr>
            <a:spLocks noGrp="1"/>
          </p:cNvSpPr>
          <p:nvPr>
            <p:ph sz="half" idx="1"/>
          </p:nvPr>
        </p:nvSpPr>
        <p:spPr/>
        <p:txBody>
          <a:bodyPr/>
          <a:lstStyle/>
          <a:p>
            <a:r>
              <a:rPr lang="en-US" dirty="0"/>
              <a:t>Inpatient or Urgent Patients </a:t>
            </a:r>
          </a:p>
          <a:p>
            <a:endParaRPr lang="en-US" dirty="0"/>
          </a:p>
          <a:p>
            <a:r>
              <a:rPr lang="en-US" dirty="0"/>
              <a:t>Outpatients or Walk in Patients </a:t>
            </a:r>
          </a:p>
          <a:p>
            <a:endParaRPr lang="en-US" dirty="0"/>
          </a:p>
          <a:p>
            <a:r>
              <a:rPr lang="en-US" dirty="0"/>
              <a:t>Emergency Patients </a:t>
            </a:r>
          </a:p>
          <a:p>
            <a:endParaRPr lang="en-US" dirty="0"/>
          </a:p>
          <a:p>
            <a:r>
              <a:rPr lang="en-US" dirty="0"/>
              <a:t>Observation Patients </a:t>
            </a:r>
          </a:p>
          <a:p>
            <a:endParaRPr lang="en-US" dirty="0"/>
          </a:p>
          <a:p>
            <a:r>
              <a:rPr lang="en-US" dirty="0"/>
              <a:t>Newborns </a:t>
            </a:r>
          </a:p>
        </p:txBody>
      </p:sp>
      <p:sp>
        <p:nvSpPr>
          <p:cNvPr id="4" name="Slide Number Placeholder 3">
            <a:extLst>
              <a:ext uri="{FF2B5EF4-FFF2-40B4-BE49-F238E27FC236}">
                <a16:creationId xmlns:a16="http://schemas.microsoft.com/office/drawing/2014/main" id="{EBF682E5-AC02-4A7D-ACEE-0F17BC0D945C}"/>
              </a:ext>
            </a:extLst>
          </p:cNvPr>
          <p:cNvSpPr>
            <a:spLocks noGrp="1"/>
          </p:cNvSpPr>
          <p:nvPr>
            <p:ph type="sldNum" sz="quarter" idx="10"/>
          </p:nvPr>
        </p:nvSpPr>
        <p:spPr/>
        <p:txBody>
          <a:bodyPr/>
          <a:lstStyle/>
          <a:p>
            <a:fld id="{342C256A-E8D1-E44B-A707-3F94590BD37A}" type="slidenum">
              <a:rPr lang="en-US" smtClean="0"/>
              <a:pPr/>
              <a:t>6</a:t>
            </a:fld>
            <a:endParaRPr lang="en-US" dirty="0"/>
          </a:p>
        </p:txBody>
      </p:sp>
    </p:spTree>
    <p:extLst>
      <p:ext uri="{BB962C8B-B14F-4D97-AF65-F5344CB8AC3E}">
        <p14:creationId xmlns:p14="http://schemas.microsoft.com/office/powerpoint/2010/main" val="3171013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sz="1626" dirty="0"/>
              <a:t>It is important to apply price transparency principals to the development of information necessary to successfully complete a financial responsibility with the patient.</a:t>
            </a:r>
          </a:p>
          <a:p>
            <a:r>
              <a:rPr lang="en-US" sz="1626" dirty="0"/>
              <a:t>While health care is different from commodity purchases, consumers do expect that providers will inform them of their responsibility for the service.</a:t>
            </a:r>
          </a:p>
          <a:p>
            <a:r>
              <a:rPr lang="en-US" sz="1626" dirty="0"/>
              <a:t>Coupling the price estimate with patient financial communication best practices allows providers to provide a high quality level of financial care to patients.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60</a:t>
            </a:fld>
            <a:endParaRPr lang="en-US" dirty="0"/>
          </a:p>
        </p:txBody>
      </p:sp>
    </p:spTree>
    <p:extLst>
      <p:ext uri="{BB962C8B-B14F-4D97-AF65-F5344CB8AC3E}">
        <p14:creationId xmlns:p14="http://schemas.microsoft.com/office/powerpoint/2010/main" val="20679151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7121-82FC-4A49-97EF-A6BE112E1498}"/>
              </a:ext>
            </a:extLst>
          </p:cNvPr>
          <p:cNvSpPr>
            <a:spLocks noGrp="1"/>
          </p:cNvSpPr>
          <p:nvPr>
            <p:ph type="title"/>
          </p:nvPr>
        </p:nvSpPr>
        <p:spPr/>
        <p:txBody>
          <a:bodyPr/>
          <a:lstStyle/>
          <a:p>
            <a:r>
              <a:rPr lang="en-US" dirty="0"/>
              <a:t>What is the first component of a Pricing Determination? </a:t>
            </a:r>
          </a:p>
        </p:txBody>
      </p:sp>
      <p:sp>
        <p:nvSpPr>
          <p:cNvPr id="3" name="Content Placeholder 2">
            <a:extLst>
              <a:ext uri="{FF2B5EF4-FFF2-40B4-BE49-F238E27FC236}">
                <a16:creationId xmlns:a16="http://schemas.microsoft.com/office/drawing/2014/main" id="{D86B27AC-D712-46B2-903B-12E6B54CA4F0}"/>
              </a:ext>
            </a:extLst>
          </p:cNvPr>
          <p:cNvSpPr>
            <a:spLocks noGrp="1"/>
          </p:cNvSpPr>
          <p:nvPr>
            <p:ph sz="half" idx="1"/>
          </p:nvPr>
        </p:nvSpPr>
        <p:spPr/>
        <p:txBody>
          <a:bodyPr/>
          <a:lstStyle/>
          <a:p>
            <a:pPr marL="348575" indent="-348575">
              <a:buAutoNum type="alphaUcPeriod"/>
            </a:pPr>
            <a:r>
              <a:rPr lang="en-US" dirty="0"/>
              <a:t>Identify the service or test involved. </a:t>
            </a:r>
          </a:p>
          <a:p>
            <a:pPr marL="348575" indent="-348575">
              <a:buAutoNum type="alphaUcPeriod"/>
            </a:pPr>
            <a:endParaRPr lang="en-US" dirty="0"/>
          </a:p>
          <a:p>
            <a:pPr marL="348575" indent="-348575">
              <a:buAutoNum type="alphaUcPeriod"/>
            </a:pPr>
            <a:r>
              <a:rPr lang="en-US" dirty="0"/>
              <a:t>Verification of the patients insurance eligibility and benefits </a:t>
            </a:r>
          </a:p>
          <a:p>
            <a:pPr marL="348575" indent="-348575">
              <a:buAutoNum type="alphaUcPeriod"/>
            </a:pPr>
            <a:endParaRPr lang="en-US" dirty="0"/>
          </a:p>
          <a:p>
            <a:pPr marL="348575" indent="-348575">
              <a:buAutoNum type="alphaUcPeriod"/>
            </a:pPr>
            <a:r>
              <a:rPr lang="en-US" dirty="0"/>
              <a:t>Inform the patient that physician services are not included. </a:t>
            </a:r>
          </a:p>
          <a:p>
            <a:pPr marL="348575" indent="-348575">
              <a:buAutoNum type="alphaUcPeriod"/>
            </a:pPr>
            <a:endParaRPr lang="en-US" dirty="0"/>
          </a:p>
          <a:p>
            <a:pPr marL="348575" indent="-348575">
              <a:buAutoNum type="alphaUcPeriod"/>
            </a:pPr>
            <a:r>
              <a:rPr lang="en-US" dirty="0"/>
              <a:t>Use a worksheet or tool to determine estimate </a:t>
            </a:r>
          </a:p>
        </p:txBody>
      </p:sp>
      <p:sp>
        <p:nvSpPr>
          <p:cNvPr id="4" name="Slide Number Placeholder 3">
            <a:extLst>
              <a:ext uri="{FF2B5EF4-FFF2-40B4-BE49-F238E27FC236}">
                <a16:creationId xmlns:a16="http://schemas.microsoft.com/office/drawing/2014/main" id="{B9638816-8ACA-4EC5-B2C2-BE85F57400E6}"/>
              </a:ext>
            </a:extLst>
          </p:cNvPr>
          <p:cNvSpPr>
            <a:spLocks noGrp="1"/>
          </p:cNvSpPr>
          <p:nvPr>
            <p:ph type="sldNum" sz="quarter" idx="10"/>
          </p:nvPr>
        </p:nvSpPr>
        <p:spPr/>
        <p:txBody>
          <a:bodyPr/>
          <a:lstStyle/>
          <a:p>
            <a:fld id="{342C256A-E8D1-E44B-A707-3F94590BD37A}" type="slidenum">
              <a:rPr lang="en-US" smtClean="0"/>
              <a:pPr/>
              <a:t>61</a:t>
            </a:fld>
            <a:endParaRPr lang="en-US" dirty="0"/>
          </a:p>
        </p:txBody>
      </p:sp>
    </p:spTree>
    <p:extLst>
      <p:ext uri="{BB962C8B-B14F-4D97-AF65-F5344CB8AC3E}">
        <p14:creationId xmlns:p14="http://schemas.microsoft.com/office/powerpoint/2010/main" val="3206674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62</a:t>
            </a:fld>
            <a:endParaRPr lang="en-US" dirty="0"/>
          </a:p>
        </p:txBody>
      </p:sp>
    </p:spTree>
    <p:extLst>
      <p:ext uri="{BB962C8B-B14F-4D97-AF65-F5344CB8AC3E}">
        <p14:creationId xmlns:p14="http://schemas.microsoft.com/office/powerpoint/2010/main" val="293286115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2.7: Patient Financial Communication</a:t>
            </a:r>
          </a:p>
        </p:txBody>
      </p:sp>
      <p:sp>
        <p:nvSpPr>
          <p:cNvPr id="3" name="Content Placeholder 2"/>
          <p:cNvSpPr>
            <a:spLocks noGrp="1"/>
          </p:cNvSpPr>
          <p:nvPr>
            <p:ph sz="half" idx="1"/>
          </p:nvPr>
        </p:nvSpPr>
        <p:spPr/>
        <p:txBody>
          <a:bodyPr/>
          <a:lstStyle/>
          <a:p>
            <a:pPr>
              <a:buNone/>
            </a:pPr>
            <a:endParaRPr lang="en-US" dirty="0"/>
          </a:p>
          <a:p>
            <a:r>
              <a:rPr lang="en-US" dirty="0"/>
              <a:t>Identify the components and goals of patient financial education and financial resolution.</a:t>
            </a:r>
          </a:p>
          <a:p>
            <a:r>
              <a:rPr lang="en-US" dirty="0"/>
              <a:t>Recognize payment arrangement alternatives including Medicare eligibility, payment discounts, payment plans, and financial assistance (charity care).</a:t>
            </a:r>
          </a:p>
          <a:p>
            <a:r>
              <a:rPr lang="en-US" dirty="0"/>
              <a:t>Identify the concepts and components of time-of-service collections.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63</a:t>
            </a:fld>
            <a:endParaRPr lang="en-US" dirty="0"/>
          </a:p>
        </p:txBody>
      </p:sp>
    </p:spTree>
    <p:extLst>
      <p:ext uri="{BB962C8B-B14F-4D97-AF65-F5344CB8AC3E}">
        <p14:creationId xmlns:p14="http://schemas.microsoft.com/office/powerpoint/2010/main" val="7979604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679E-8035-49CE-9F67-61CF87601F86}"/>
              </a:ext>
            </a:extLst>
          </p:cNvPr>
          <p:cNvSpPr>
            <a:spLocks noGrp="1"/>
          </p:cNvSpPr>
          <p:nvPr>
            <p:ph type="title"/>
          </p:nvPr>
        </p:nvSpPr>
        <p:spPr>
          <a:xfrm>
            <a:off x="1754130" y="0"/>
            <a:ext cx="5635742" cy="914400"/>
          </a:xfrm>
        </p:spPr>
        <p:txBody>
          <a:bodyPr anchor="b">
            <a:normAutofit/>
          </a:bodyPr>
          <a:lstStyle/>
          <a:p>
            <a:r>
              <a:rPr lang="en-US" dirty="0"/>
              <a:t>Financial Counseling </a:t>
            </a:r>
          </a:p>
        </p:txBody>
      </p:sp>
      <p:pic>
        <p:nvPicPr>
          <p:cNvPr id="2050" name="Picture 2" descr="null">
            <a:extLst>
              <a:ext uri="{FF2B5EF4-FFF2-40B4-BE49-F238E27FC236}">
                <a16:creationId xmlns:a16="http://schemas.microsoft.com/office/drawing/2014/main" id="{B99726EE-DE16-4832-907A-E92DFE409B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67902" y="1085850"/>
            <a:ext cx="5008198" cy="3543300"/>
          </a:xfrm>
          <a:prstGeom prst="rect">
            <a:avLst/>
          </a:prstGeom>
          <a:solidFill>
            <a:srgbClr val="FFFFFF"/>
          </a:solidFill>
        </p:spPr>
      </p:pic>
      <p:sp>
        <p:nvSpPr>
          <p:cNvPr id="4" name="Slide Number Placeholder 3">
            <a:extLst>
              <a:ext uri="{FF2B5EF4-FFF2-40B4-BE49-F238E27FC236}">
                <a16:creationId xmlns:a16="http://schemas.microsoft.com/office/drawing/2014/main" id="{0688D14E-D552-4E90-871C-666DF13860A4}"/>
              </a:ext>
            </a:extLst>
          </p:cNvPr>
          <p:cNvSpPr>
            <a:spLocks noGrp="1"/>
          </p:cNvSpPr>
          <p:nvPr>
            <p:ph type="sldNum" sz="quarter" idx="12"/>
          </p:nvPr>
        </p:nvSpPr>
        <p:spPr>
          <a:xfrm>
            <a:off x="6395329" y="4773699"/>
            <a:ext cx="1381309" cy="273844"/>
          </a:xfrm>
        </p:spPr>
        <p:txBody>
          <a:bodyPr>
            <a:normAutofit lnSpcReduction="10000"/>
          </a:bodyPr>
          <a:lstStyle/>
          <a:p>
            <a:pPr>
              <a:spcAft>
                <a:spcPts val="407"/>
              </a:spcAft>
            </a:pPr>
            <a:fld id="{342C256A-E8D1-E44B-A707-3F94590BD37A}" type="slidenum">
              <a:rPr lang="en-US" smtClean="0"/>
              <a:pPr>
                <a:spcAft>
                  <a:spcPts val="407"/>
                </a:spcAft>
              </a:pPr>
              <a:t>64</a:t>
            </a:fld>
            <a:endParaRPr lang="en-US" dirty="0"/>
          </a:p>
        </p:txBody>
      </p:sp>
    </p:spTree>
    <p:extLst>
      <p:ext uri="{BB962C8B-B14F-4D97-AF65-F5344CB8AC3E}">
        <p14:creationId xmlns:p14="http://schemas.microsoft.com/office/powerpoint/2010/main" val="3397763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A2F7E-A821-4794-9009-D38F18A4A43F}"/>
              </a:ext>
            </a:extLst>
          </p:cNvPr>
          <p:cNvSpPr>
            <a:spLocks noGrp="1"/>
          </p:cNvSpPr>
          <p:nvPr>
            <p:ph type="title"/>
          </p:nvPr>
        </p:nvSpPr>
        <p:spPr>
          <a:xfrm>
            <a:off x="1754130" y="0"/>
            <a:ext cx="5635742" cy="914400"/>
          </a:xfrm>
        </p:spPr>
        <p:txBody>
          <a:bodyPr anchor="b">
            <a:normAutofit/>
          </a:bodyPr>
          <a:lstStyle/>
          <a:p>
            <a:r>
              <a:rPr lang="en-US" dirty="0"/>
              <a:t>Self Pay and BAI </a:t>
            </a:r>
          </a:p>
        </p:txBody>
      </p:sp>
      <p:pic>
        <p:nvPicPr>
          <p:cNvPr id="5" name="Content Placeholder 4" descr="Text, letter&#10;&#10;Description automatically generated">
            <a:extLst>
              <a:ext uri="{FF2B5EF4-FFF2-40B4-BE49-F238E27FC236}">
                <a16:creationId xmlns:a16="http://schemas.microsoft.com/office/drawing/2014/main" id="{BD654F15-03C9-4606-8068-076C82349C03}"/>
              </a:ext>
            </a:extLst>
          </p:cNvPr>
          <p:cNvPicPr>
            <a:picLocks noGrp="1" noChangeAspect="1"/>
          </p:cNvPicPr>
          <p:nvPr>
            <p:ph sz="half" idx="1"/>
          </p:nvPr>
        </p:nvPicPr>
        <p:blipFill rotWithShape="1">
          <a:blip r:embed="rId3"/>
          <a:srcRect t="1646" r="-2" b="8719"/>
          <a:stretch/>
        </p:blipFill>
        <p:spPr>
          <a:xfrm>
            <a:off x="1754130" y="1643789"/>
            <a:ext cx="2483548" cy="1485900"/>
          </a:xfrm>
          <a:prstGeom prst="rect">
            <a:avLst/>
          </a:prstGeom>
          <a:noFill/>
        </p:spPr>
      </p:pic>
      <p:sp>
        <p:nvSpPr>
          <p:cNvPr id="4" name="Slide Number Placeholder 3">
            <a:extLst>
              <a:ext uri="{FF2B5EF4-FFF2-40B4-BE49-F238E27FC236}">
                <a16:creationId xmlns:a16="http://schemas.microsoft.com/office/drawing/2014/main" id="{C88C1F0B-A5B1-4926-B813-F2C1758613A3}"/>
              </a:ext>
            </a:extLst>
          </p:cNvPr>
          <p:cNvSpPr>
            <a:spLocks noGrp="1"/>
          </p:cNvSpPr>
          <p:nvPr>
            <p:ph type="sldNum" sz="quarter" idx="10"/>
          </p:nvPr>
        </p:nvSpPr>
        <p:spPr>
          <a:xfrm>
            <a:off x="6395329" y="4773699"/>
            <a:ext cx="1381309" cy="273844"/>
          </a:xfrm>
        </p:spPr>
        <p:txBody>
          <a:bodyPr>
            <a:normAutofit/>
          </a:bodyPr>
          <a:lstStyle/>
          <a:p>
            <a:pPr>
              <a:spcAft>
                <a:spcPts val="407"/>
              </a:spcAft>
            </a:pPr>
            <a:fld id="{04475755-7646-498E-9646-57030102CF58}" type="slidenum">
              <a:rPr lang="en-US" smtClean="0"/>
              <a:pPr>
                <a:spcAft>
                  <a:spcPts val="407"/>
                </a:spcAft>
              </a:pPr>
              <a:t>65</a:t>
            </a:fld>
            <a:endParaRPr lang="en-US" dirty="0"/>
          </a:p>
        </p:txBody>
      </p:sp>
      <p:pic>
        <p:nvPicPr>
          <p:cNvPr id="6" name="Picture 5">
            <a:extLst>
              <a:ext uri="{FF2B5EF4-FFF2-40B4-BE49-F238E27FC236}">
                <a16:creationId xmlns:a16="http://schemas.microsoft.com/office/drawing/2014/main" id="{A007D2D3-75F1-4C8E-94EA-F8DD322DA8A6}"/>
              </a:ext>
            </a:extLst>
          </p:cNvPr>
          <p:cNvPicPr>
            <a:picLocks noChangeAspect="1"/>
          </p:cNvPicPr>
          <p:nvPr/>
        </p:nvPicPr>
        <p:blipFill>
          <a:blip r:embed="rId4"/>
          <a:stretch>
            <a:fillRect/>
          </a:stretch>
        </p:blipFill>
        <p:spPr>
          <a:xfrm>
            <a:off x="4404059" y="2085595"/>
            <a:ext cx="2478691" cy="1516908"/>
          </a:xfrm>
          <a:prstGeom prst="rect">
            <a:avLst/>
          </a:prstGeom>
        </p:spPr>
      </p:pic>
    </p:spTree>
    <p:extLst>
      <p:ext uri="{BB962C8B-B14F-4D97-AF65-F5344CB8AC3E}">
        <p14:creationId xmlns:p14="http://schemas.microsoft.com/office/powerpoint/2010/main" val="535135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D1FB-4AAA-4302-90A1-7860BAA10869}"/>
              </a:ext>
            </a:extLst>
          </p:cNvPr>
          <p:cNvSpPr>
            <a:spLocks noGrp="1"/>
          </p:cNvSpPr>
          <p:nvPr>
            <p:ph type="title"/>
          </p:nvPr>
        </p:nvSpPr>
        <p:spPr/>
        <p:txBody>
          <a:bodyPr/>
          <a:lstStyle/>
          <a:p>
            <a:r>
              <a:rPr lang="en-US" dirty="0"/>
              <a:t>HFMA Best Practices</a:t>
            </a:r>
          </a:p>
        </p:txBody>
      </p:sp>
      <p:pic>
        <p:nvPicPr>
          <p:cNvPr id="5" name="Content Placeholder 4">
            <a:extLst>
              <a:ext uri="{FF2B5EF4-FFF2-40B4-BE49-F238E27FC236}">
                <a16:creationId xmlns:a16="http://schemas.microsoft.com/office/drawing/2014/main" id="{4F86DF65-A275-4D78-9EC5-7CCD48462CCF}"/>
              </a:ext>
            </a:extLst>
          </p:cNvPr>
          <p:cNvPicPr>
            <a:picLocks noGrp="1" noChangeAspect="1"/>
          </p:cNvPicPr>
          <p:nvPr>
            <p:ph sz="half" idx="1"/>
          </p:nvPr>
        </p:nvPicPr>
        <p:blipFill>
          <a:blip r:embed="rId3"/>
          <a:stretch>
            <a:fillRect/>
          </a:stretch>
        </p:blipFill>
        <p:spPr>
          <a:xfrm>
            <a:off x="3281015" y="1125847"/>
            <a:ext cx="2530331" cy="3046724"/>
          </a:xfrm>
          <a:prstGeom prst="rect">
            <a:avLst/>
          </a:prstGeom>
        </p:spPr>
      </p:pic>
      <p:sp>
        <p:nvSpPr>
          <p:cNvPr id="4" name="Slide Number Placeholder 3">
            <a:extLst>
              <a:ext uri="{FF2B5EF4-FFF2-40B4-BE49-F238E27FC236}">
                <a16:creationId xmlns:a16="http://schemas.microsoft.com/office/drawing/2014/main" id="{3896B0B7-A767-430B-8ED6-5BA2D3E18A1D}"/>
              </a:ext>
            </a:extLst>
          </p:cNvPr>
          <p:cNvSpPr>
            <a:spLocks noGrp="1"/>
          </p:cNvSpPr>
          <p:nvPr>
            <p:ph type="sldNum" sz="quarter" idx="10"/>
          </p:nvPr>
        </p:nvSpPr>
        <p:spPr/>
        <p:txBody>
          <a:bodyPr/>
          <a:lstStyle/>
          <a:p>
            <a:fld id="{342C256A-E8D1-E44B-A707-3F94590BD37A}" type="slidenum">
              <a:rPr lang="en-US" smtClean="0"/>
              <a:pPr/>
              <a:t>66</a:t>
            </a:fld>
            <a:endParaRPr lang="en-US" dirty="0"/>
          </a:p>
        </p:txBody>
      </p:sp>
    </p:spTree>
    <p:extLst>
      <p:ext uri="{BB962C8B-B14F-4D97-AF65-F5344CB8AC3E}">
        <p14:creationId xmlns:p14="http://schemas.microsoft.com/office/powerpoint/2010/main" val="1313497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Financial Communications</a:t>
            </a:r>
          </a:p>
        </p:txBody>
      </p:sp>
      <p:sp>
        <p:nvSpPr>
          <p:cNvPr id="3" name="Content Placeholder 2"/>
          <p:cNvSpPr>
            <a:spLocks noGrp="1"/>
          </p:cNvSpPr>
          <p:nvPr>
            <p:ph sz="half" idx="1"/>
          </p:nvPr>
        </p:nvSpPr>
        <p:spPr/>
        <p:txBody>
          <a:bodyPr/>
          <a:lstStyle/>
          <a:p>
            <a:r>
              <a:rPr lang="en-US" dirty="0"/>
              <a:t>Payment Options: </a:t>
            </a:r>
          </a:p>
          <a:p>
            <a:pPr lvl="1"/>
            <a:r>
              <a:rPr lang="en-US" dirty="0"/>
              <a:t>Full</a:t>
            </a:r>
          </a:p>
          <a:p>
            <a:pPr lvl="1"/>
            <a:r>
              <a:rPr lang="en-US" dirty="0"/>
              <a:t>Short Term </a:t>
            </a:r>
          </a:p>
          <a:p>
            <a:pPr lvl="1"/>
            <a:r>
              <a:rPr lang="en-US" dirty="0"/>
              <a:t>Bank Loan Program </a:t>
            </a:r>
          </a:p>
          <a:p>
            <a:pPr lvl="1"/>
            <a:endParaRPr lang="en-US" dirty="0"/>
          </a:p>
          <a:p>
            <a:r>
              <a:rPr lang="en-US" dirty="0"/>
              <a:t>Medicaid Eligibility </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67</a:t>
            </a:fld>
            <a:endParaRPr lang="en-US" dirty="0"/>
          </a:p>
        </p:txBody>
      </p:sp>
    </p:spTree>
    <p:extLst>
      <p:ext uri="{BB962C8B-B14F-4D97-AF65-F5344CB8AC3E}">
        <p14:creationId xmlns:p14="http://schemas.microsoft.com/office/powerpoint/2010/main" val="3522706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0DB8-5F1C-4DCE-B20D-7DE8A4959C8E}"/>
              </a:ext>
            </a:extLst>
          </p:cNvPr>
          <p:cNvSpPr>
            <a:spLocks noGrp="1"/>
          </p:cNvSpPr>
          <p:nvPr>
            <p:ph type="title"/>
          </p:nvPr>
        </p:nvSpPr>
        <p:spPr>
          <a:xfrm>
            <a:off x="1754130" y="0"/>
            <a:ext cx="5635742" cy="914400"/>
          </a:xfrm>
        </p:spPr>
        <p:txBody>
          <a:bodyPr anchor="b">
            <a:normAutofit/>
          </a:bodyPr>
          <a:lstStyle/>
          <a:p>
            <a:r>
              <a:rPr lang="en-US" dirty="0"/>
              <a:t>Financial Assistance Program (FAP) </a:t>
            </a:r>
          </a:p>
        </p:txBody>
      </p:sp>
      <p:pic>
        <p:nvPicPr>
          <p:cNvPr id="5" name="Content Placeholder 4">
            <a:extLst>
              <a:ext uri="{FF2B5EF4-FFF2-40B4-BE49-F238E27FC236}">
                <a16:creationId xmlns:a16="http://schemas.microsoft.com/office/drawing/2014/main" id="{48AEA255-A65D-430E-8CBA-533382C549DA}"/>
              </a:ext>
            </a:extLst>
          </p:cNvPr>
          <p:cNvPicPr>
            <a:picLocks noGrp="1" noChangeAspect="1"/>
          </p:cNvPicPr>
          <p:nvPr>
            <p:ph sz="half" idx="1"/>
          </p:nvPr>
        </p:nvPicPr>
        <p:blipFill>
          <a:blip r:embed="rId3"/>
          <a:stretch>
            <a:fillRect/>
          </a:stretch>
        </p:blipFill>
        <p:spPr>
          <a:xfrm>
            <a:off x="2038507" y="1085850"/>
            <a:ext cx="5066987" cy="3371850"/>
          </a:xfrm>
          <a:prstGeom prst="rect">
            <a:avLst/>
          </a:prstGeom>
          <a:noFill/>
        </p:spPr>
      </p:pic>
      <p:sp>
        <p:nvSpPr>
          <p:cNvPr id="4" name="Slide Number Placeholder 3">
            <a:extLst>
              <a:ext uri="{FF2B5EF4-FFF2-40B4-BE49-F238E27FC236}">
                <a16:creationId xmlns:a16="http://schemas.microsoft.com/office/drawing/2014/main" id="{4BD774DF-C8C2-4435-A02D-1BA172C07924}"/>
              </a:ext>
            </a:extLst>
          </p:cNvPr>
          <p:cNvSpPr>
            <a:spLocks noGrp="1"/>
          </p:cNvSpPr>
          <p:nvPr>
            <p:ph type="sldNum" sz="quarter" idx="10"/>
          </p:nvPr>
        </p:nvSpPr>
        <p:spPr>
          <a:xfrm>
            <a:off x="6395329" y="4773699"/>
            <a:ext cx="1381309" cy="273844"/>
          </a:xfrm>
        </p:spPr>
        <p:txBody>
          <a:bodyPr>
            <a:normAutofit/>
          </a:bodyPr>
          <a:lstStyle/>
          <a:p>
            <a:pPr>
              <a:spcAft>
                <a:spcPts val="407"/>
              </a:spcAft>
            </a:pPr>
            <a:fld id="{342C256A-E8D1-E44B-A707-3F94590BD37A}" type="slidenum">
              <a:rPr lang="en-US" smtClean="0"/>
              <a:pPr>
                <a:spcAft>
                  <a:spcPts val="407"/>
                </a:spcAft>
              </a:pPr>
              <a:t>68</a:t>
            </a:fld>
            <a:endParaRPr lang="en-US" dirty="0"/>
          </a:p>
        </p:txBody>
      </p:sp>
    </p:spTree>
    <p:extLst>
      <p:ext uri="{BB962C8B-B14F-4D97-AF65-F5344CB8AC3E}">
        <p14:creationId xmlns:p14="http://schemas.microsoft.com/office/powerpoint/2010/main" val="1701062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FA14-1C57-45D8-9520-D73B19C7746D}"/>
              </a:ext>
            </a:extLst>
          </p:cNvPr>
          <p:cNvSpPr>
            <a:spLocks noGrp="1"/>
          </p:cNvSpPr>
          <p:nvPr>
            <p:ph type="title"/>
          </p:nvPr>
        </p:nvSpPr>
        <p:spPr/>
        <p:txBody>
          <a:bodyPr/>
          <a:lstStyle/>
          <a:p>
            <a:r>
              <a:rPr lang="en-US" dirty="0"/>
              <a:t>TOS Collections Program </a:t>
            </a:r>
          </a:p>
        </p:txBody>
      </p:sp>
      <p:sp>
        <p:nvSpPr>
          <p:cNvPr id="3" name="Content Placeholder 2">
            <a:extLst>
              <a:ext uri="{FF2B5EF4-FFF2-40B4-BE49-F238E27FC236}">
                <a16:creationId xmlns:a16="http://schemas.microsoft.com/office/drawing/2014/main" id="{9F957968-9244-4844-83F2-188C600DC7F2}"/>
              </a:ext>
            </a:extLst>
          </p:cNvPr>
          <p:cNvSpPr>
            <a:spLocks noGrp="1"/>
          </p:cNvSpPr>
          <p:nvPr>
            <p:ph sz="half" idx="1"/>
          </p:nvPr>
        </p:nvSpPr>
        <p:spPr/>
        <p:txBody>
          <a:bodyPr/>
          <a:lstStyle/>
          <a:p>
            <a:r>
              <a:rPr lang="en-US" dirty="0"/>
              <a:t>Greeting </a:t>
            </a:r>
          </a:p>
          <a:p>
            <a:r>
              <a:rPr lang="en-US" dirty="0"/>
              <a:t>Name </a:t>
            </a:r>
          </a:p>
          <a:p>
            <a:r>
              <a:rPr lang="en-US" dirty="0"/>
              <a:t>Dignity and Establish Rapport </a:t>
            </a:r>
          </a:p>
          <a:p>
            <a:r>
              <a:rPr lang="en-US" dirty="0"/>
              <a:t>Validate time is convenient </a:t>
            </a:r>
          </a:p>
          <a:p>
            <a:r>
              <a:rPr lang="en-US" dirty="0"/>
              <a:t>Be prepared to explain and show calculations </a:t>
            </a:r>
          </a:p>
          <a:p>
            <a:r>
              <a:rPr lang="en-US" dirty="0"/>
              <a:t>Ask for Payment in Full </a:t>
            </a:r>
          </a:p>
          <a:p>
            <a:r>
              <a:rPr lang="en-US" dirty="0"/>
              <a:t>Process according to receipting rules and provide a detailed receipt </a:t>
            </a:r>
          </a:p>
        </p:txBody>
      </p:sp>
      <p:sp>
        <p:nvSpPr>
          <p:cNvPr id="4" name="Slide Number Placeholder 3">
            <a:extLst>
              <a:ext uri="{FF2B5EF4-FFF2-40B4-BE49-F238E27FC236}">
                <a16:creationId xmlns:a16="http://schemas.microsoft.com/office/drawing/2014/main" id="{E69A07E3-66DE-4888-8BD6-907522E9BE08}"/>
              </a:ext>
            </a:extLst>
          </p:cNvPr>
          <p:cNvSpPr>
            <a:spLocks noGrp="1"/>
          </p:cNvSpPr>
          <p:nvPr>
            <p:ph type="sldNum" sz="quarter" idx="10"/>
          </p:nvPr>
        </p:nvSpPr>
        <p:spPr/>
        <p:txBody>
          <a:bodyPr/>
          <a:lstStyle/>
          <a:p>
            <a:fld id="{342C256A-E8D1-E44B-A707-3F94590BD37A}" type="slidenum">
              <a:rPr lang="en-US" smtClean="0"/>
              <a:pPr/>
              <a:t>69</a:t>
            </a:fld>
            <a:endParaRPr lang="en-US" dirty="0"/>
          </a:p>
        </p:txBody>
      </p:sp>
    </p:spTree>
    <p:extLst>
      <p:ext uri="{BB962C8B-B14F-4D97-AF65-F5344CB8AC3E}">
        <p14:creationId xmlns:p14="http://schemas.microsoft.com/office/powerpoint/2010/main" val="253840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20F9-4B13-46BA-B83C-4425889D6A9A}"/>
              </a:ext>
            </a:extLst>
          </p:cNvPr>
          <p:cNvSpPr>
            <a:spLocks noGrp="1"/>
          </p:cNvSpPr>
          <p:nvPr>
            <p:ph type="title"/>
          </p:nvPr>
        </p:nvSpPr>
        <p:spPr/>
        <p:txBody>
          <a:bodyPr/>
          <a:lstStyle/>
          <a:p>
            <a:r>
              <a:rPr lang="en-US" dirty="0"/>
              <a:t>Non-Acute Types </a:t>
            </a:r>
          </a:p>
        </p:txBody>
      </p:sp>
      <p:sp>
        <p:nvSpPr>
          <p:cNvPr id="3" name="Content Placeholder 2">
            <a:extLst>
              <a:ext uri="{FF2B5EF4-FFF2-40B4-BE49-F238E27FC236}">
                <a16:creationId xmlns:a16="http://schemas.microsoft.com/office/drawing/2014/main" id="{953E444A-D207-48F8-8F20-6C4FDCF5A5C7}"/>
              </a:ext>
            </a:extLst>
          </p:cNvPr>
          <p:cNvSpPr>
            <a:spLocks noGrp="1"/>
          </p:cNvSpPr>
          <p:nvPr>
            <p:ph sz="half" idx="1"/>
          </p:nvPr>
        </p:nvSpPr>
        <p:spPr/>
        <p:txBody>
          <a:bodyPr/>
          <a:lstStyle/>
          <a:p>
            <a:r>
              <a:rPr lang="en-US" dirty="0"/>
              <a:t>Skilled Nursing </a:t>
            </a:r>
          </a:p>
          <a:p>
            <a:endParaRPr lang="en-US" dirty="0"/>
          </a:p>
          <a:p>
            <a:r>
              <a:rPr lang="en-US" dirty="0"/>
              <a:t>Hospice Care </a:t>
            </a:r>
          </a:p>
          <a:p>
            <a:endParaRPr lang="en-US" dirty="0"/>
          </a:p>
          <a:p>
            <a:r>
              <a:rPr lang="en-US" dirty="0"/>
              <a:t>Home Health Services </a:t>
            </a:r>
          </a:p>
          <a:p>
            <a:endParaRPr lang="en-US" dirty="0"/>
          </a:p>
          <a:p>
            <a:r>
              <a:rPr lang="en-US" dirty="0"/>
              <a:t>Durable Medical Equipment </a:t>
            </a:r>
          </a:p>
          <a:p>
            <a:endParaRPr lang="en-US" dirty="0"/>
          </a:p>
          <a:p>
            <a:r>
              <a:rPr lang="en-US" dirty="0"/>
              <a:t>Clinic</a:t>
            </a:r>
          </a:p>
          <a:p>
            <a:pPr marL="0" indent="0">
              <a:buNone/>
            </a:pPr>
            <a:endParaRPr lang="en-US" dirty="0"/>
          </a:p>
        </p:txBody>
      </p:sp>
      <p:sp>
        <p:nvSpPr>
          <p:cNvPr id="4" name="Slide Number Placeholder 3">
            <a:extLst>
              <a:ext uri="{FF2B5EF4-FFF2-40B4-BE49-F238E27FC236}">
                <a16:creationId xmlns:a16="http://schemas.microsoft.com/office/drawing/2014/main" id="{824DF145-BBB9-4334-8A4F-DE4C84FD9A94}"/>
              </a:ext>
            </a:extLst>
          </p:cNvPr>
          <p:cNvSpPr>
            <a:spLocks noGrp="1"/>
          </p:cNvSpPr>
          <p:nvPr>
            <p:ph type="sldNum" sz="quarter" idx="10"/>
          </p:nvPr>
        </p:nvSpPr>
        <p:spPr/>
        <p:txBody>
          <a:bodyPr/>
          <a:lstStyle/>
          <a:p>
            <a:fld id="{342C256A-E8D1-E44B-A707-3F94590BD37A}" type="slidenum">
              <a:rPr lang="en-US" smtClean="0"/>
              <a:pPr/>
              <a:t>7</a:t>
            </a:fld>
            <a:endParaRPr lang="en-US" dirty="0"/>
          </a:p>
        </p:txBody>
      </p:sp>
    </p:spTree>
    <p:extLst>
      <p:ext uri="{BB962C8B-B14F-4D97-AF65-F5344CB8AC3E}">
        <p14:creationId xmlns:p14="http://schemas.microsoft.com/office/powerpoint/2010/main" val="34885615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dirty="0"/>
              <a:t>Components of financial education include informing the patient of the hospital’s financial policies, explaining health plan benefits, discussing financial responsibility, assessing the patient’s ability to pay, and reviewing payment alternatives with the patient.</a:t>
            </a:r>
          </a:p>
          <a:p>
            <a:r>
              <a:rPr lang="en-US" dirty="0"/>
              <a:t>The financial component of financial counseling is obtaining financial resolution.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70</a:t>
            </a:fld>
            <a:endParaRPr lang="en-US" dirty="0"/>
          </a:p>
        </p:txBody>
      </p:sp>
    </p:spTree>
    <p:extLst>
      <p:ext uri="{BB962C8B-B14F-4D97-AF65-F5344CB8AC3E}">
        <p14:creationId xmlns:p14="http://schemas.microsoft.com/office/powerpoint/2010/main" val="71937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EF84-1AC0-4C53-9A67-9BAD132E7BDB}"/>
              </a:ext>
            </a:extLst>
          </p:cNvPr>
          <p:cNvSpPr>
            <a:spLocks noGrp="1"/>
          </p:cNvSpPr>
          <p:nvPr>
            <p:ph type="title"/>
          </p:nvPr>
        </p:nvSpPr>
        <p:spPr/>
        <p:txBody>
          <a:bodyPr/>
          <a:lstStyle/>
          <a:p>
            <a:r>
              <a:rPr lang="en-US" dirty="0"/>
              <a:t>What is the purpose of financial counseling? </a:t>
            </a:r>
          </a:p>
        </p:txBody>
      </p:sp>
      <p:sp>
        <p:nvSpPr>
          <p:cNvPr id="3" name="Content Placeholder 2">
            <a:extLst>
              <a:ext uri="{FF2B5EF4-FFF2-40B4-BE49-F238E27FC236}">
                <a16:creationId xmlns:a16="http://schemas.microsoft.com/office/drawing/2014/main" id="{5E445F14-D225-4A72-85B1-1562DB427B0C}"/>
              </a:ext>
            </a:extLst>
          </p:cNvPr>
          <p:cNvSpPr>
            <a:spLocks noGrp="1"/>
          </p:cNvSpPr>
          <p:nvPr>
            <p:ph sz="half" idx="1"/>
          </p:nvPr>
        </p:nvSpPr>
        <p:spPr/>
        <p:txBody>
          <a:bodyPr/>
          <a:lstStyle/>
          <a:p>
            <a:pPr marL="348575" indent="-348575">
              <a:buAutoNum type="alphaUcPeriod"/>
            </a:pPr>
            <a:r>
              <a:rPr lang="en-US" dirty="0"/>
              <a:t>To address the most appropriate way to conduct financial interactions. </a:t>
            </a:r>
          </a:p>
          <a:p>
            <a:pPr marL="348575" indent="-348575">
              <a:buAutoNum type="alphaUcPeriod"/>
            </a:pPr>
            <a:r>
              <a:rPr lang="en-US" dirty="0"/>
              <a:t>To train staff on how to request payment and conduct conversations. </a:t>
            </a:r>
          </a:p>
          <a:p>
            <a:pPr marL="348575" indent="-348575">
              <a:buAutoNum type="alphaUcPeriod"/>
            </a:pPr>
            <a:r>
              <a:rPr lang="en-US" dirty="0"/>
              <a:t>To educate the patient on his/her health plan coverage and financial responsibility for services. </a:t>
            </a:r>
          </a:p>
          <a:p>
            <a:pPr marL="348575" indent="-348575">
              <a:buAutoNum type="alphaUcPeriod"/>
            </a:pPr>
            <a:r>
              <a:rPr lang="en-US" dirty="0"/>
              <a:t>To help the patient understand exactly how a contracted health plan will resolve their benefit package. </a:t>
            </a:r>
          </a:p>
        </p:txBody>
      </p:sp>
      <p:sp>
        <p:nvSpPr>
          <p:cNvPr id="4" name="Slide Number Placeholder 3">
            <a:extLst>
              <a:ext uri="{FF2B5EF4-FFF2-40B4-BE49-F238E27FC236}">
                <a16:creationId xmlns:a16="http://schemas.microsoft.com/office/drawing/2014/main" id="{E79D9F86-76A6-47EA-9881-04EDF6A33D32}"/>
              </a:ext>
            </a:extLst>
          </p:cNvPr>
          <p:cNvSpPr>
            <a:spLocks noGrp="1"/>
          </p:cNvSpPr>
          <p:nvPr>
            <p:ph type="sldNum" sz="quarter" idx="10"/>
          </p:nvPr>
        </p:nvSpPr>
        <p:spPr/>
        <p:txBody>
          <a:bodyPr/>
          <a:lstStyle/>
          <a:p>
            <a:fld id="{342C256A-E8D1-E44B-A707-3F94590BD37A}" type="slidenum">
              <a:rPr lang="en-US" smtClean="0"/>
              <a:pPr/>
              <a:t>71</a:t>
            </a:fld>
            <a:endParaRPr lang="en-US" dirty="0"/>
          </a:p>
        </p:txBody>
      </p:sp>
    </p:spTree>
    <p:extLst>
      <p:ext uri="{BB962C8B-B14F-4D97-AF65-F5344CB8AC3E}">
        <p14:creationId xmlns:p14="http://schemas.microsoft.com/office/powerpoint/2010/main" val="3399753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Access:</a:t>
            </a:r>
            <a:r>
              <a:rPr lang="en-US" dirty="0"/>
              <a:t> An individual’s ability to obtain medical services on a timely and financially acceptable level.</a:t>
            </a:r>
          </a:p>
          <a:p>
            <a:pPr lvl="0"/>
            <a:r>
              <a:rPr lang="en-US" u="sng" dirty="0"/>
              <a:t>Administrative Services Only (ASO):</a:t>
            </a:r>
            <a:r>
              <a:rPr lang="en-US" dirty="0"/>
              <a:t> Usually contracted administrative services to a self-insured health plan.</a:t>
            </a:r>
          </a:p>
          <a:p>
            <a:pPr lvl="0"/>
            <a:r>
              <a:rPr lang="en-US" u="sng" dirty="0"/>
              <a:t>Anniversary:</a:t>
            </a:r>
            <a:r>
              <a:rPr lang="en-US" dirty="0"/>
              <a:t> The beginning of a subscriber group’s benefit year. </a:t>
            </a:r>
          </a:p>
          <a:p>
            <a:pPr lvl="0"/>
            <a:r>
              <a:rPr lang="en-US" u="sng" dirty="0"/>
              <a:t>Assignment:</a:t>
            </a:r>
            <a:r>
              <a:rPr lang="en-US" dirty="0"/>
              <a:t> The process whereby a patient requests that a third-party payer send the payment for covered health services directly to the provider.</a:t>
            </a:r>
          </a:p>
          <a:p>
            <a:endParaRPr lang="en-US" dirty="0"/>
          </a:p>
        </p:txBody>
      </p:sp>
    </p:spTree>
    <p:extLst>
      <p:ext uri="{BB962C8B-B14F-4D97-AF65-F5344CB8AC3E}">
        <p14:creationId xmlns:p14="http://schemas.microsoft.com/office/powerpoint/2010/main" val="11494735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Benefit Package:</a:t>
            </a:r>
            <a:r>
              <a:rPr lang="en-US" dirty="0"/>
              <a:t> The specific services or benefits that the insurance company covers.</a:t>
            </a:r>
          </a:p>
          <a:p>
            <a:pPr lvl="0"/>
            <a:r>
              <a:rPr lang="en-US" u="sng" dirty="0"/>
              <a:t>Case Management:</a:t>
            </a:r>
            <a:r>
              <a:rPr lang="en-US" dirty="0"/>
              <a:t> The process whereby all health-related components of a case are managed by a designated health professional.</a:t>
            </a:r>
          </a:p>
          <a:p>
            <a:pPr lvl="0"/>
            <a:r>
              <a:rPr lang="en-US" u="sng" dirty="0"/>
              <a:t>Claim:</a:t>
            </a:r>
            <a:r>
              <a:rPr lang="en-US" dirty="0"/>
              <a:t> A demand by an insured person for the benefits provided by the group contract.</a:t>
            </a:r>
          </a:p>
          <a:p>
            <a:endParaRPr lang="en-US" dirty="0"/>
          </a:p>
        </p:txBody>
      </p:sp>
    </p:spTree>
    <p:extLst>
      <p:ext uri="{BB962C8B-B14F-4D97-AF65-F5344CB8AC3E}">
        <p14:creationId xmlns:p14="http://schemas.microsoft.com/office/powerpoint/2010/main" val="6932508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Coordination of Benefits (COB)</a:t>
            </a:r>
            <a:r>
              <a:rPr lang="en-US" dirty="0"/>
              <a:t>: A typical insurance provision that determines the responsibility for primary payment when the patient is covered by more than one employer-sponsored health benefit program. The coordination avoids duplicate reimbursement for the same medical services. </a:t>
            </a:r>
          </a:p>
        </p:txBody>
      </p:sp>
    </p:spTree>
    <p:extLst>
      <p:ext uri="{BB962C8B-B14F-4D97-AF65-F5344CB8AC3E}">
        <p14:creationId xmlns:p14="http://schemas.microsoft.com/office/powerpoint/2010/main" val="32788567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Dependents</a:t>
            </a:r>
            <a:r>
              <a:rPr lang="en-US" dirty="0"/>
              <a:t>: Persons designated in writing by the insurance company meeting the dependency tests as stipulated by the insurance policy.</a:t>
            </a:r>
          </a:p>
          <a:p>
            <a:pPr lvl="0"/>
            <a:r>
              <a:rPr lang="en-US" u="sng" dirty="0"/>
              <a:t>Discounted Fee-for-Service:</a:t>
            </a:r>
            <a:r>
              <a:rPr lang="en-US" dirty="0"/>
              <a:t> A reimbursement methodology whereby a provider agrees to provide service on a fee-for-service basis, but the fees are discounted by a certain percentage. </a:t>
            </a:r>
          </a:p>
          <a:p>
            <a:r>
              <a:rPr lang="en-US" u="sng" dirty="0"/>
              <a:t>Elective:</a:t>
            </a:r>
            <a:r>
              <a:rPr lang="en-US" dirty="0"/>
              <a:t> Refers to medical procedures not immediately necessary, usually procedures that can be scheduled in advance.</a:t>
            </a:r>
          </a:p>
        </p:txBody>
      </p:sp>
    </p:spTree>
    <p:extLst>
      <p:ext uri="{BB962C8B-B14F-4D97-AF65-F5344CB8AC3E}">
        <p14:creationId xmlns:p14="http://schemas.microsoft.com/office/powerpoint/2010/main" val="15983950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sz="2304" u="sng" dirty="0"/>
              <a:t>Eligibility:</a:t>
            </a:r>
            <a:r>
              <a:rPr lang="en-US" sz="2304" dirty="0"/>
              <a:t> Patient status regarding coverage for healthcare insurance benefits. </a:t>
            </a:r>
          </a:p>
          <a:p>
            <a:pPr lvl="0"/>
            <a:r>
              <a:rPr lang="en-US" sz="2304" u="sng" dirty="0"/>
              <a:t>First dollar coverage:</a:t>
            </a:r>
            <a:r>
              <a:rPr lang="en-US" sz="2304" dirty="0"/>
              <a:t> A healthcare insurance policy that has no deductible and covers the first dollar of an insured’s expenses.</a:t>
            </a:r>
          </a:p>
          <a:p>
            <a:pPr lvl="0"/>
            <a:r>
              <a:rPr lang="en-US" sz="2304" u="sng" dirty="0"/>
              <a:t>Gatekeeping:</a:t>
            </a:r>
            <a:r>
              <a:rPr lang="en-US" sz="2304" dirty="0"/>
              <a:t> A concept wherein the primary care physician provides all primary patient care and coordinates all diagnostic testing and specialty referrals required for a patient’s medical care. Diagnostic and specialty care must be “pre-authorized” by the gatekeeper except for emergencies. </a:t>
            </a:r>
          </a:p>
          <a:p>
            <a:endParaRPr lang="en-US" dirty="0"/>
          </a:p>
        </p:txBody>
      </p:sp>
    </p:spTree>
    <p:extLst>
      <p:ext uri="{BB962C8B-B14F-4D97-AF65-F5344CB8AC3E}">
        <p14:creationId xmlns:p14="http://schemas.microsoft.com/office/powerpoint/2010/main" val="1456730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Healthcare Plan:</a:t>
            </a:r>
            <a:r>
              <a:rPr lang="en-US" dirty="0"/>
              <a:t> An insurance company that provides for the delivery or payment of healthcare services.</a:t>
            </a:r>
          </a:p>
          <a:p>
            <a:pPr lvl="0"/>
            <a:r>
              <a:rPr lang="en-US" u="sng" dirty="0"/>
              <a:t>Indemnity Insurance:</a:t>
            </a:r>
            <a:r>
              <a:rPr lang="en-US" dirty="0"/>
              <a:t> Negotiated healthcare coverage within a framework of fee schedules, limitations, and exclusions that is offered by insurance companies. The important point is that indemnity relates a benefit paid by an insurance policy for an insured loss. </a:t>
            </a:r>
          </a:p>
          <a:p>
            <a:endParaRPr lang="en-US" dirty="0"/>
          </a:p>
        </p:txBody>
      </p:sp>
    </p:spTree>
    <p:extLst>
      <p:ext uri="{BB962C8B-B14F-4D97-AF65-F5344CB8AC3E}">
        <p14:creationId xmlns:p14="http://schemas.microsoft.com/office/powerpoint/2010/main" val="1975970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Medically Necessary:</a:t>
            </a:r>
            <a:r>
              <a:rPr lang="en-US" dirty="0"/>
              <a:t> Healthcare services that are required to preserve or maintain a person’s health status.</a:t>
            </a:r>
          </a:p>
          <a:p>
            <a:pPr lvl="0"/>
            <a:r>
              <a:rPr lang="en-US" u="sng" dirty="0"/>
              <a:t>Out-of-Area Benefits: </a:t>
            </a:r>
            <a:r>
              <a:rPr lang="en-US" dirty="0"/>
              <a:t>Healthcare plan coverage allowed to covered persons for emergency situations outside of a prescribed geographic area.</a:t>
            </a:r>
          </a:p>
          <a:p>
            <a:pPr lvl="0"/>
            <a:r>
              <a:rPr lang="en-US" u="sng" dirty="0"/>
              <a:t>Out-of-Pocket Payments:</a:t>
            </a:r>
            <a:r>
              <a:rPr lang="en-US" dirty="0"/>
              <a:t> Cash payments made by the insured for services not covered by the health insurance plan.</a:t>
            </a:r>
          </a:p>
          <a:p>
            <a:endParaRPr lang="en-US" dirty="0"/>
          </a:p>
        </p:txBody>
      </p:sp>
    </p:spTree>
    <p:extLst>
      <p:ext uri="{BB962C8B-B14F-4D97-AF65-F5344CB8AC3E}">
        <p14:creationId xmlns:p14="http://schemas.microsoft.com/office/powerpoint/2010/main" val="1583322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Pre-admission Review:</a:t>
            </a:r>
            <a:r>
              <a:rPr lang="en-US" dirty="0"/>
              <a:t> The practice of reviewing requests for inpatient admission before the patient is admitted to ensure that the admission is medically necessary.</a:t>
            </a:r>
          </a:p>
          <a:p>
            <a:pPr lvl="0"/>
            <a:r>
              <a:rPr lang="en-US" u="sng" dirty="0"/>
              <a:t>Pre-existing Condition Limitation:</a:t>
            </a:r>
            <a:r>
              <a:rPr lang="en-US" dirty="0"/>
              <a:t> A restriction on payments for charges directly resulting from a pre-existing health condition.</a:t>
            </a:r>
          </a:p>
          <a:p>
            <a:pPr lvl="0"/>
            <a:r>
              <a:rPr lang="en-US" u="sng" dirty="0"/>
              <a:t>Pre-existing Medical Condition:</a:t>
            </a:r>
            <a:r>
              <a:rPr lang="en-US" dirty="0"/>
              <a:t> A physical and/or mental condition that a patient has before applying for insurance coverage. </a:t>
            </a:r>
          </a:p>
          <a:p>
            <a:endParaRPr lang="en-US" dirty="0"/>
          </a:p>
        </p:txBody>
      </p:sp>
    </p:spTree>
    <p:extLst>
      <p:ext uri="{BB962C8B-B14F-4D97-AF65-F5344CB8AC3E}">
        <p14:creationId xmlns:p14="http://schemas.microsoft.com/office/powerpoint/2010/main" val="87620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a:xfrm>
            <a:off x="1754130" y="1085850"/>
            <a:ext cx="5812956" cy="3371850"/>
          </a:xfrm>
        </p:spPr>
        <p:txBody>
          <a:bodyPr/>
          <a:lstStyle/>
          <a:p>
            <a:r>
              <a:rPr lang="en-US" dirty="0"/>
              <a:t>The broad categories of patients depending on the type of care needed are Scheduled, Unscheduled and Non-Acute types.</a:t>
            </a:r>
          </a:p>
          <a:p>
            <a:r>
              <a:rPr lang="en-US" dirty="0"/>
              <a:t>Patient scheduling ensures appropriate reimbursement and/or significant resource coordination, such as reserving rooms and/or equipment, ordering devices or supplies, and ensuring that professional staff, such as physicians, nurses, and/or technicians are available.</a:t>
            </a:r>
          </a:p>
        </p:txBody>
      </p:sp>
      <p:sp>
        <p:nvSpPr>
          <p:cNvPr id="4" name="Slide Number Placeholder 3"/>
          <p:cNvSpPr>
            <a:spLocks noGrp="1"/>
          </p:cNvSpPr>
          <p:nvPr>
            <p:ph type="sldNum" sz="quarter" idx="10"/>
          </p:nvPr>
        </p:nvSpPr>
        <p:spPr/>
        <p:txBody>
          <a:bodyPr/>
          <a:lstStyle/>
          <a:p>
            <a:fld id="{04475755-7646-498E-9646-57030102CF58}" type="slidenum">
              <a:rPr lang="en-US" smtClean="0"/>
              <a:pPr/>
              <a:t>8</a:t>
            </a:fld>
            <a:endParaRPr lang="en-US" dirty="0"/>
          </a:p>
        </p:txBody>
      </p:sp>
    </p:spTree>
    <p:extLst>
      <p:ext uri="{BB962C8B-B14F-4D97-AF65-F5344CB8AC3E}">
        <p14:creationId xmlns:p14="http://schemas.microsoft.com/office/powerpoint/2010/main" val="17424955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Same-Day Admission:</a:t>
            </a:r>
            <a:r>
              <a:rPr lang="en-US" dirty="0"/>
              <a:t> Requires that pre-procedure testing and preparation are completed on an outpatient basis and the patient is admitted the same day as the procedure. </a:t>
            </a:r>
          </a:p>
          <a:p>
            <a:pPr lvl="0"/>
            <a:r>
              <a:rPr lang="en-US" u="sng" dirty="0"/>
              <a:t>Self-Insured:</a:t>
            </a:r>
            <a:r>
              <a:rPr lang="en-US" dirty="0"/>
              <a:t> Large employers who assume direct responsibility or risk for paying employees’ healthcare without purchasing health insurance. </a:t>
            </a:r>
          </a:p>
          <a:p>
            <a:endParaRPr lang="en-US" dirty="0"/>
          </a:p>
        </p:txBody>
      </p:sp>
    </p:spTree>
    <p:extLst>
      <p:ext uri="{BB962C8B-B14F-4D97-AF65-F5344CB8AC3E}">
        <p14:creationId xmlns:p14="http://schemas.microsoft.com/office/powerpoint/2010/main" val="21521620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Subrogation:</a:t>
            </a:r>
            <a:r>
              <a:rPr lang="en-US" dirty="0"/>
              <a:t> Seeking, by legal or administrative means, reimbursement from another party that is primarily responsible for a patient’s medical expenses. </a:t>
            </a:r>
          </a:p>
          <a:p>
            <a:pPr lvl="0"/>
            <a:r>
              <a:rPr lang="en-US" u="sng" dirty="0"/>
              <a:t>Subscriber:</a:t>
            </a:r>
            <a:r>
              <a:rPr lang="en-US" dirty="0"/>
              <a:t> An employer, a union, or an association that contracts with an insurance company for the healthcare plan it offers to eligible employees.</a:t>
            </a:r>
          </a:p>
          <a:p>
            <a:pPr lvl="0"/>
            <a:r>
              <a:rPr lang="en-US" u="sng" dirty="0"/>
              <a:t>Sub-specialist:</a:t>
            </a:r>
            <a:r>
              <a:rPr lang="en-US" dirty="0"/>
              <a:t> A healthcare professional who is recognized to have expertise in a specialty of medicine or surgery. </a:t>
            </a:r>
          </a:p>
          <a:p>
            <a:endParaRPr lang="en-US" dirty="0"/>
          </a:p>
        </p:txBody>
      </p:sp>
    </p:spTree>
    <p:extLst>
      <p:ext uri="{BB962C8B-B14F-4D97-AF65-F5344CB8AC3E}">
        <p14:creationId xmlns:p14="http://schemas.microsoft.com/office/powerpoint/2010/main" val="27237592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Third-Party Administrator (TPA):</a:t>
            </a:r>
            <a:r>
              <a:rPr lang="en-US" dirty="0"/>
              <a:t> Provides services to employers or insurance companies for utilization review, claims payment, and benefit design.</a:t>
            </a:r>
          </a:p>
          <a:p>
            <a:pPr lvl="0"/>
            <a:r>
              <a:rPr lang="en-US" u="sng" dirty="0"/>
              <a:t>Third-Party Reimbursement:</a:t>
            </a:r>
            <a:r>
              <a:rPr lang="en-US" dirty="0"/>
              <a:t> A general term used to identify that for benefit plans there are three parties in the transaction: the patient, the provider, and the third party (e.g., insurance company, employer, government) that is responsible to reimburse the provider for the patient’s covered services. </a:t>
            </a:r>
          </a:p>
          <a:p>
            <a:endParaRPr lang="en-US" dirty="0"/>
          </a:p>
        </p:txBody>
      </p:sp>
    </p:spTree>
    <p:extLst>
      <p:ext uri="{BB962C8B-B14F-4D97-AF65-F5344CB8AC3E}">
        <p14:creationId xmlns:p14="http://schemas.microsoft.com/office/powerpoint/2010/main" val="2125425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Terminology</a:t>
            </a:r>
          </a:p>
        </p:txBody>
      </p:sp>
      <p:sp>
        <p:nvSpPr>
          <p:cNvPr id="3" name="Content Placeholder 2"/>
          <p:cNvSpPr>
            <a:spLocks noGrp="1"/>
          </p:cNvSpPr>
          <p:nvPr>
            <p:ph sz="half" idx="1"/>
          </p:nvPr>
        </p:nvSpPr>
        <p:spPr/>
        <p:txBody>
          <a:bodyPr>
            <a:normAutofit/>
          </a:bodyPr>
          <a:lstStyle/>
          <a:p>
            <a:pPr lvl="0"/>
            <a:r>
              <a:rPr lang="en-US" u="sng" dirty="0"/>
              <a:t>Usual, Customary, and Reasonable (UCR):</a:t>
            </a:r>
            <a:r>
              <a:rPr lang="en-US" dirty="0"/>
              <a:t> Health insurance plan reimbursement methodology that limits payment to the lower billed charges, the provider’s customary charge, or the prevailing charge for the service in the community. </a:t>
            </a:r>
          </a:p>
          <a:p>
            <a:pPr lvl="0"/>
            <a:r>
              <a:rPr lang="en-US" u="sng" dirty="0"/>
              <a:t>Utilization Review:</a:t>
            </a:r>
            <a:r>
              <a:rPr lang="en-US" dirty="0"/>
              <a:t> Review conducted by professional healthcare personnel of the appropriateness of, quality of, and need for healthcare services provided to patients. </a:t>
            </a:r>
          </a:p>
        </p:txBody>
      </p:sp>
    </p:spTree>
    <p:extLst>
      <p:ext uri="{BB962C8B-B14F-4D97-AF65-F5344CB8AC3E}">
        <p14:creationId xmlns:p14="http://schemas.microsoft.com/office/powerpoint/2010/main" val="2577646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84</a:t>
            </a:fld>
            <a:endParaRPr lang="en-US" dirty="0"/>
          </a:p>
        </p:txBody>
      </p:sp>
    </p:spTree>
    <p:extLst>
      <p:ext uri="{BB962C8B-B14F-4D97-AF65-F5344CB8AC3E}">
        <p14:creationId xmlns:p14="http://schemas.microsoft.com/office/powerpoint/2010/main" val="360629446"/>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7560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BD60-34AA-4248-93F3-A0D2F85E8AD6}"/>
              </a:ext>
            </a:extLst>
          </p:cNvPr>
          <p:cNvSpPr>
            <a:spLocks noGrp="1"/>
          </p:cNvSpPr>
          <p:nvPr>
            <p:ph type="title"/>
          </p:nvPr>
        </p:nvSpPr>
        <p:spPr/>
        <p:txBody>
          <a:bodyPr/>
          <a:lstStyle/>
          <a:p>
            <a:r>
              <a:rPr lang="en-US" dirty="0"/>
              <a:t>Which patients are considered scheduled? </a:t>
            </a:r>
          </a:p>
        </p:txBody>
      </p:sp>
      <p:sp>
        <p:nvSpPr>
          <p:cNvPr id="3" name="Content Placeholder 2">
            <a:extLst>
              <a:ext uri="{FF2B5EF4-FFF2-40B4-BE49-F238E27FC236}">
                <a16:creationId xmlns:a16="http://schemas.microsoft.com/office/drawing/2014/main" id="{97351E28-A829-4B42-A9AF-F2AA25B8FCE0}"/>
              </a:ext>
            </a:extLst>
          </p:cNvPr>
          <p:cNvSpPr>
            <a:spLocks noGrp="1"/>
          </p:cNvSpPr>
          <p:nvPr>
            <p:ph sz="half" idx="1"/>
          </p:nvPr>
        </p:nvSpPr>
        <p:spPr/>
        <p:txBody>
          <a:bodyPr/>
          <a:lstStyle/>
          <a:p>
            <a:pPr>
              <a:buFont typeface="Courier New" panose="02070309020205020404" pitchFamily="49" charset="0"/>
              <a:buChar char="o"/>
            </a:pPr>
            <a:r>
              <a:rPr lang="en-US" sz="2169" dirty="0"/>
              <a:t>Recurring/Series Patients </a:t>
            </a:r>
          </a:p>
          <a:p>
            <a:pPr>
              <a:buFont typeface="Courier New" panose="02070309020205020404" pitchFamily="49" charset="0"/>
              <a:buChar char="o"/>
            </a:pPr>
            <a:endParaRPr lang="en-US" sz="2169" dirty="0"/>
          </a:p>
          <a:p>
            <a:pPr>
              <a:buFont typeface="Courier New" panose="02070309020205020404" pitchFamily="49" charset="0"/>
              <a:buChar char="o"/>
            </a:pPr>
            <a:r>
              <a:rPr lang="en-US" sz="2169" dirty="0"/>
              <a:t>Hospice care</a:t>
            </a:r>
          </a:p>
          <a:p>
            <a:pPr>
              <a:buFont typeface="Courier New" panose="02070309020205020404" pitchFamily="49" charset="0"/>
              <a:buChar char="o"/>
            </a:pPr>
            <a:endParaRPr lang="en-US" sz="2169" dirty="0"/>
          </a:p>
          <a:p>
            <a:pPr>
              <a:buFont typeface="Courier New" panose="02070309020205020404" pitchFamily="49" charset="0"/>
              <a:buChar char="o"/>
            </a:pPr>
            <a:r>
              <a:rPr lang="en-US" sz="2169" dirty="0"/>
              <a:t>Observation patients </a:t>
            </a:r>
          </a:p>
          <a:p>
            <a:pPr>
              <a:buFont typeface="Courier New" panose="02070309020205020404" pitchFamily="49" charset="0"/>
              <a:buChar char="o"/>
            </a:pPr>
            <a:endParaRPr lang="en-US" sz="2169" dirty="0"/>
          </a:p>
          <a:p>
            <a:pPr>
              <a:buFont typeface="Courier New" panose="02070309020205020404" pitchFamily="49" charset="0"/>
              <a:buChar char="o"/>
            </a:pPr>
            <a:r>
              <a:rPr lang="en-US" sz="2169" dirty="0"/>
              <a:t>Emergency Department Patients </a:t>
            </a:r>
          </a:p>
        </p:txBody>
      </p:sp>
      <p:sp>
        <p:nvSpPr>
          <p:cNvPr id="4" name="Slide Number Placeholder 3">
            <a:extLst>
              <a:ext uri="{FF2B5EF4-FFF2-40B4-BE49-F238E27FC236}">
                <a16:creationId xmlns:a16="http://schemas.microsoft.com/office/drawing/2014/main" id="{E662D66E-9026-42BC-A438-AE9CE280930E}"/>
              </a:ext>
            </a:extLst>
          </p:cNvPr>
          <p:cNvSpPr>
            <a:spLocks noGrp="1"/>
          </p:cNvSpPr>
          <p:nvPr>
            <p:ph type="sldNum" sz="quarter" idx="10"/>
          </p:nvPr>
        </p:nvSpPr>
        <p:spPr/>
        <p:txBody>
          <a:bodyPr/>
          <a:lstStyle/>
          <a:p>
            <a:fld id="{342C256A-E8D1-E44B-A707-3F94590BD37A}" type="slidenum">
              <a:rPr lang="en-US" smtClean="0"/>
              <a:pPr/>
              <a:t>9</a:t>
            </a:fld>
            <a:endParaRPr lang="en-US" dirty="0"/>
          </a:p>
        </p:txBody>
      </p:sp>
    </p:spTree>
    <p:extLst>
      <p:ext uri="{BB962C8B-B14F-4D97-AF65-F5344CB8AC3E}">
        <p14:creationId xmlns:p14="http://schemas.microsoft.com/office/powerpoint/2010/main" val="1149893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C5EC14-674C-433E-AD2F-904D5DA25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b86c5-475f-485b-ac30-381e64ef08ac"/>
    <ds:schemaRef ds:uri="c714058f-4a6e-4e5a-8e7b-04766cc09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896B5E-7282-4045-B380-07B2682E29F2}">
  <ds:schemaRefs>
    <ds:schemaRef ds:uri="http://purl.org/dc/terms/"/>
    <ds:schemaRef ds:uri="5b4b86c5-475f-485b-ac30-381e64ef08ac"/>
    <ds:schemaRef ds:uri="http://schemas.microsoft.com/office/2006/documentManagement/types"/>
    <ds:schemaRef ds:uri="c714058f-4a6e-4e5a-8e7b-04766cc098e5"/>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119D4B3-36A0-45B8-9755-C2BF611B84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HFMA_PrimaryPresentation</Template>
  <TotalTime>1804</TotalTime>
  <Words>12814</Words>
  <Application>Microsoft Office PowerPoint</Application>
  <PresentationFormat>On-screen Show (16:9)</PresentationFormat>
  <Paragraphs>898</Paragraphs>
  <Slides>85</Slides>
  <Notes>77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85</vt:i4>
      </vt:variant>
    </vt:vector>
  </HeadingPairs>
  <TitlesOfParts>
    <vt:vector size="95" baseType="lpstr">
      <vt:lpstr>Arial</vt:lpstr>
      <vt:lpstr>Arial</vt:lpstr>
      <vt:lpstr>Calibri</vt:lpstr>
      <vt:lpstr>Calibri Light</vt:lpstr>
      <vt:lpstr>Courier New</vt:lpstr>
      <vt:lpstr>inherit</vt:lpstr>
      <vt:lpstr>Lato</vt:lpstr>
      <vt:lpstr>var(--alt-font)</vt:lpstr>
      <vt:lpstr>Office Theme</vt:lpstr>
      <vt:lpstr>1_Office Theme</vt:lpstr>
      <vt:lpstr>PowerPoint Presentation</vt:lpstr>
      <vt:lpstr>Unit 2: Pre-Service – Financial Care</vt:lpstr>
      <vt:lpstr>2.1: Patient Types</vt:lpstr>
      <vt:lpstr>Types of patients</vt:lpstr>
      <vt:lpstr>Scheduled Patients </vt:lpstr>
      <vt:lpstr>Unscheduled Patients </vt:lpstr>
      <vt:lpstr>Non-Acute Types </vt:lpstr>
      <vt:lpstr>Key Points</vt:lpstr>
      <vt:lpstr>Which patients are considered scheduled? </vt:lpstr>
      <vt:lpstr>How many days must a patient be inpatient for Medicare to pay for SNF?</vt:lpstr>
      <vt:lpstr>2.2: Scheduling</vt:lpstr>
      <vt:lpstr>Scheduling: Key Concepts</vt:lpstr>
      <vt:lpstr>Core Concept Steps</vt:lpstr>
      <vt:lpstr>The Scheduling Process</vt:lpstr>
      <vt:lpstr>The Scheduling Process</vt:lpstr>
      <vt:lpstr>The Scheduling Process</vt:lpstr>
      <vt:lpstr>The Scheduling Process</vt:lpstr>
      <vt:lpstr>The Scheduling Process</vt:lpstr>
      <vt:lpstr>Review and Validation </vt:lpstr>
      <vt:lpstr>Patient Reminders and Arrival Instructions</vt:lpstr>
      <vt:lpstr>Order Requirements</vt:lpstr>
      <vt:lpstr> Medical Necessity Screening and ABN Processing</vt:lpstr>
      <vt:lpstr>Hospital Issued Notice of Non- Coverage</vt:lpstr>
      <vt:lpstr>Key Points</vt:lpstr>
      <vt:lpstr>Name the guideline that Medicare established to determine which diagnosis, signs or symptoms are payable </vt:lpstr>
      <vt:lpstr>2.3: Pre-Registration</vt:lpstr>
      <vt:lpstr>Reason for Pre-Registration </vt:lpstr>
      <vt:lpstr>Benefits of Pre-Registration </vt:lpstr>
      <vt:lpstr>Data Collection </vt:lpstr>
      <vt:lpstr>MPI and Data Collection </vt:lpstr>
      <vt:lpstr>Consequences of Improper Data Collection </vt:lpstr>
      <vt:lpstr>Insurance Verification</vt:lpstr>
      <vt:lpstr>Medicare Secondary Payer Screening</vt:lpstr>
      <vt:lpstr>Incomplete Pre-Registration </vt:lpstr>
      <vt:lpstr>Cost of a Denied Claim </vt:lpstr>
      <vt:lpstr>Key Points</vt:lpstr>
      <vt:lpstr>What is the purpose of insurance verification? </vt:lpstr>
      <vt:lpstr>When is Medicare not the secondary payer? </vt:lpstr>
      <vt:lpstr>PowerPoint Presentation</vt:lpstr>
      <vt:lpstr>2.4: Health Plans</vt:lpstr>
      <vt:lpstr>Health Plans</vt:lpstr>
      <vt:lpstr>Medicare </vt:lpstr>
      <vt:lpstr>Medicare Part A Benefits </vt:lpstr>
      <vt:lpstr>Medicare Part B </vt:lpstr>
      <vt:lpstr>Medicare Claims </vt:lpstr>
      <vt:lpstr>Medicaid </vt:lpstr>
      <vt:lpstr>Tricare </vt:lpstr>
      <vt:lpstr>Key Points</vt:lpstr>
      <vt:lpstr>Which option is a federally aided state program for health coverage ? </vt:lpstr>
      <vt:lpstr>2.5: Health Plans – Managed Care</vt:lpstr>
      <vt:lpstr>Managed Care</vt:lpstr>
      <vt:lpstr>Managed Care Plans</vt:lpstr>
      <vt:lpstr>Specific Managed Care Requirements</vt:lpstr>
      <vt:lpstr>Key Points</vt:lpstr>
      <vt:lpstr>Which option is NOT a specific managed care requirement? </vt:lpstr>
      <vt:lpstr>2.6: Price Transparency</vt:lpstr>
      <vt:lpstr>What is Price Transparency? </vt:lpstr>
      <vt:lpstr>Elements of Determining Price </vt:lpstr>
      <vt:lpstr>Providing Price Estimates</vt:lpstr>
      <vt:lpstr>Key Points</vt:lpstr>
      <vt:lpstr>What is the first component of a Pricing Determination? </vt:lpstr>
      <vt:lpstr>PowerPoint Presentation</vt:lpstr>
      <vt:lpstr>2.7: Patient Financial Communication</vt:lpstr>
      <vt:lpstr>Financial Counseling </vt:lpstr>
      <vt:lpstr>Self Pay and BAI </vt:lpstr>
      <vt:lpstr>HFMA Best Practices</vt:lpstr>
      <vt:lpstr>Patient Financial Communications</vt:lpstr>
      <vt:lpstr>Financial Assistance Program (FAP) </vt:lpstr>
      <vt:lpstr>TOS Collections Program </vt:lpstr>
      <vt:lpstr>Key Points</vt:lpstr>
      <vt:lpstr>What is the purpose of financial counseling? </vt:lpstr>
      <vt:lpstr>Insurance Terminology</vt:lpstr>
      <vt:lpstr>Insurance Terminology</vt:lpstr>
      <vt:lpstr>Insurance Terminology</vt:lpstr>
      <vt:lpstr>Insurance Terminology</vt:lpstr>
      <vt:lpstr>Insurance Terminology</vt:lpstr>
      <vt:lpstr>Insurance Terminology</vt:lpstr>
      <vt:lpstr>Insurance Terminology</vt:lpstr>
      <vt:lpstr>Insurance Terminology</vt:lpstr>
      <vt:lpstr>Insurance Terminology</vt:lpstr>
      <vt:lpstr>Insurance Terminology</vt:lpstr>
      <vt:lpstr>Insurance Terminology</vt:lpstr>
      <vt:lpstr>Insurance Terminology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6</cp:revision>
  <cp:lastPrinted>2023-06-23T18:25:12Z</cp:lastPrinted>
  <dcterms:created xsi:type="dcterms:W3CDTF">2022-03-30T22:47:06Z</dcterms:created>
  <dcterms:modified xsi:type="dcterms:W3CDTF">2024-03-25T23:13:54Z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