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71" r:id="rId5"/>
    <p:sldId id="2142532643" r:id="rId6"/>
    <p:sldId id="2142532655" r:id="rId7"/>
    <p:sldId id="2142532636" r:id="rId8"/>
    <p:sldId id="2142532656" r:id="rId9"/>
    <p:sldId id="2142532657" r:id="rId10"/>
    <p:sldId id="2142532658" r:id="rId11"/>
    <p:sldId id="2142532644" r:id="rId12"/>
    <p:sldId id="2142532646" r:id="rId13"/>
    <p:sldId id="2142532652" r:id="rId14"/>
    <p:sldId id="2142532659" r:id="rId15"/>
    <p:sldId id="2142532663" r:id="rId16"/>
    <p:sldId id="2142532662" r:id="rId17"/>
    <p:sldId id="2142532668" r:id="rId18"/>
    <p:sldId id="2142532669" r:id="rId19"/>
    <p:sldId id="2142532664" r:id="rId20"/>
    <p:sldId id="2142532661" r:id="rId21"/>
    <p:sldId id="2142532673" r:id="rId22"/>
    <p:sldId id="2142532660" r:id="rId23"/>
    <p:sldId id="2142532674" r:id="rId24"/>
    <p:sldId id="2142532651" r:id="rId25"/>
    <p:sldId id="2142532672" r:id="rId26"/>
    <p:sldId id="21425326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4"/>
    <a:srgbClr val="505053"/>
    <a:srgbClr val="818183"/>
    <a:srgbClr val="B7B7B8"/>
    <a:srgbClr val="004B87"/>
    <a:srgbClr val="4099F5"/>
    <a:srgbClr val="1A3F68"/>
    <a:srgbClr val="B0B6C0"/>
    <a:srgbClr val="DAAA00"/>
    <a:srgbClr val="150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95033" autoAdjust="0"/>
  </p:normalViewPr>
  <p:slideViewPr>
    <p:cSldViewPr snapToGrid="0">
      <p:cViewPr varScale="1">
        <p:scale>
          <a:sx n="158" d="100"/>
          <a:sy n="158" d="100"/>
        </p:scale>
        <p:origin x="150" y="1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5D95A0-645B-48E1-A820-1C1BAFEA95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45A1F68-48EA-4131-B287-54CDB2AE39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8A952E-DB97-4583-80FC-1FEF65421042}" type="datetimeFigureOut">
              <a:rPr lang="en-US" smtClean="0"/>
              <a:t>3/13/2024</a:t>
            </a:fld>
            <a:endParaRPr lang="en-US" dirty="0"/>
          </a:p>
        </p:txBody>
      </p:sp>
      <p:sp>
        <p:nvSpPr>
          <p:cNvPr id="4" name="Footer Placeholder 3">
            <a:extLst>
              <a:ext uri="{FF2B5EF4-FFF2-40B4-BE49-F238E27FC236}">
                <a16:creationId xmlns:a16="http://schemas.microsoft.com/office/drawing/2014/main" id="{425DBF90-6180-418D-9279-CAEEB96E05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0EC243D-40A7-494B-9B65-B8D3806C20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490F21-6365-4A55-B8EE-009FF315A8DA}" type="slidenum">
              <a:rPr lang="en-US" smtClean="0"/>
              <a:t>‹#›</a:t>
            </a:fld>
            <a:endParaRPr lang="en-US" dirty="0"/>
          </a:p>
        </p:txBody>
      </p:sp>
    </p:spTree>
    <p:extLst>
      <p:ext uri="{BB962C8B-B14F-4D97-AF65-F5344CB8AC3E}">
        <p14:creationId xmlns:p14="http://schemas.microsoft.com/office/powerpoint/2010/main" val="3862344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B574A-9F6D-0F4D-8F55-BDBC3522CC08}" type="datetimeFigureOut">
              <a:rPr lang="en-US" smtClean="0"/>
              <a:t>3/13/2024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7DFD0-DCB4-3C4A-A746-6D1BAA8099D3}" type="slidenum">
              <a:rPr lang="en-US" smtClean="0"/>
              <a:t>‹#›</a:t>
            </a:fld>
            <a:endParaRPr lang="en-US" dirty="0"/>
          </a:p>
        </p:txBody>
      </p:sp>
    </p:spTree>
    <p:extLst>
      <p:ext uri="{BB962C8B-B14F-4D97-AF65-F5344CB8AC3E}">
        <p14:creationId xmlns:p14="http://schemas.microsoft.com/office/powerpoint/2010/main" val="187602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t>1</a:t>
            </a:fld>
            <a:endParaRPr lang="en-US" dirty="0"/>
          </a:p>
        </p:txBody>
      </p:sp>
    </p:spTree>
    <p:extLst>
      <p:ext uri="{BB962C8B-B14F-4D97-AF65-F5344CB8AC3E}">
        <p14:creationId xmlns:p14="http://schemas.microsoft.com/office/powerpoint/2010/main" val="122980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24242"/>
                </a:solidFill>
                <a:effectLst/>
                <a:latin typeface="Diatype"/>
              </a:rPr>
              <a:t>I highly recommend partnering with ClearBalance Healthcare to enhance our healthcare system's financial operations. ClearBalance excels in providing innovative solutions that align with our commitment to improving patient financial experiences. By integrating their expertise in payment solutions and billing inquiries, we can further optimize patient interactions and financial services. This strategic partnership will help us offer scalable options tailored to diverse patient needs, ensuring a seamless and user-friendly experience. Let's leverage ClearBalance Healthcare's capabilities to elevate our financial dealings and deliver exceptional care.</a:t>
            </a:r>
            <a:endParaRPr lang="en-US" dirty="0"/>
          </a:p>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t>18</a:t>
            </a:fld>
            <a:endParaRPr lang="en-US" dirty="0"/>
          </a:p>
        </p:txBody>
      </p:sp>
    </p:spTree>
    <p:extLst>
      <p:ext uri="{BB962C8B-B14F-4D97-AF65-F5344CB8AC3E}">
        <p14:creationId xmlns:p14="http://schemas.microsoft.com/office/powerpoint/2010/main" val="162853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Advocates, trusted leaders</a:t>
            </a:r>
          </a:p>
        </p:txBody>
      </p:sp>
      <p:sp>
        <p:nvSpPr>
          <p:cNvPr id="4" name="Slide Number Placeholder 3"/>
          <p:cNvSpPr>
            <a:spLocks noGrp="1"/>
          </p:cNvSpPr>
          <p:nvPr>
            <p:ph type="sldNum" sz="quarter" idx="5"/>
          </p:nvPr>
        </p:nvSpPr>
        <p:spPr/>
        <p:txBody>
          <a:bodyPr/>
          <a:lstStyle/>
          <a:p>
            <a:fld id="{4C57DFD0-DCB4-3C4A-A746-6D1BAA8099D3}" type="slidenum">
              <a:rPr lang="en-US" smtClean="0"/>
              <a:t>2</a:t>
            </a:fld>
            <a:endParaRPr lang="en-US" dirty="0"/>
          </a:p>
        </p:txBody>
      </p:sp>
    </p:spTree>
    <p:extLst>
      <p:ext uri="{BB962C8B-B14F-4D97-AF65-F5344CB8AC3E}">
        <p14:creationId xmlns:p14="http://schemas.microsoft.com/office/powerpoint/2010/main" val="2421376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If I were the CFO of a hospital system, the alignment of healthcare business models with consumer expectations for affordable care and seamless experiences would be a strategic priority. </a:t>
            </a:r>
          </a:p>
          <a:p>
            <a:endParaRPr lang="en-US" dirty="0">
              <a:effectLst/>
            </a:endParaRPr>
          </a:p>
          <a:p>
            <a:r>
              <a:rPr lang="en-US" dirty="0">
                <a:effectLst/>
              </a:rPr>
              <a:t>This alignment necessitates a collaborative approach, engaging directly with patient experience teams to design and implement solutions that not only address affordability but enhance the overall patient experience. </a:t>
            </a:r>
          </a:p>
        </p:txBody>
      </p:sp>
      <p:sp>
        <p:nvSpPr>
          <p:cNvPr id="4" name="Slide Number Placeholder 3"/>
          <p:cNvSpPr>
            <a:spLocks noGrp="1"/>
          </p:cNvSpPr>
          <p:nvPr>
            <p:ph type="sldNum" sz="quarter" idx="5"/>
          </p:nvPr>
        </p:nvSpPr>
        <p:spPr/>
        <p:txBody>
          <a:bodyPr/>
          <a:lstStyle/>
          <a:p>
            <a:fld id="{4C57DFD0-DCB4-3C4A-A746-6D1BAA8099D3}" type="slidenum">
              <a:rPr lang="en-US" smtClean="0"/>
              <a:t>7</a:t>
            </a:fld>
            <a:endParaRPr lang="en-US" dirty="0"/>
          </a:p>
        </p:txBody>
      </p:sp>
    </p:spTree>
    <p:extLst>
      <p:ext uri="{BB962C8B-B14F-4D97-AF65-F5344CB8AC3E}">
        <p14:creationId xmlns:p14="http://schemas.microsoft.com/office/powerpoint/2010/main" val="184141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effectLst/>
              </a:rPr>
              <a:t>In my role as CFO of a large healthcare system, effective structuring of our team is paramount to adapt to the evolving financial landscape in healthcare</a:t>
            </a:r>
            <a:endParaRPr lang="en-US" dirty="0"/>
          </a:p>
          <a:p>
            <a:pPr rtl="0"/>
            <a:endParaRPr lang="en-US" dirty="0">
              <a:effectLst/>
            </a:endParaRPr>
          </a:p>
          <a:p>
            <a:pPr rtl="0"/>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t>11</a:t>
            </a:fld>
            <a:endParaRPr lang="en-US" dirty="0"/>
          </a:p>
        </p:txBody>
      </p:sp>
    </p:spTree>
    <p:extLst>
      <p:ext uri="{BB962C8B-B14F-4D97-AF65-F5344CB8AC3E}">
        <p14:creationId xmlns:p14="http://schemas.microsoft.com/office/powerpoint/2010/main" val="54456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Creating specialized units within the financial team, each dedicated to distinct aspects like billing, patient assistance, automation, and partner liaison. This modular approach enhances agility and focus, allowing us to address specific challenges with precision.</a:t>
            </a:r>
          </a:p>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t>12</a:t>
            </a:fld>
            <a:endParaRPr lang="en-US" dirty="0"/>
          </a:p>
        </p:txBody>
      </p:sp>
    </p:spTree>
    <p:extLst>
      <p:ext uri="{BB962C8B-B14F-4D97-AF65-F5344CB8AC3E}">
        <p14:creationId xmlns:p14="http://schemas.microsoft.com/office/powerpoint/2010/main" val="1166017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Concurrently, fostering a culture of empathy and understanding within our teams ensures that every patient interaction is informed by a deep understanding of the patient’s unique circumstances and healthcare needs. By adopting a patient-centered approach in financial services, we forge a stronger partnership between the business of healthcare and the mission of delivering outstanding patient experiences, ultimately driving better health outcomes and patient satisfaction.</a:t>
            </a:r>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t>13</a:t>
            </a:fld>
            <a:endParaRPr lang="en-US" dirty="0"/>
          </a:p>
        </p:txBody>
      </p:sp>
    </p:spTree>
    <p:extLst>
      <p:ext uri="{BB962C8B-B14F-4D97-AF65-F5344CB8AC3E}">
        <p14:creationId xmlns:p14="http://schemas.microsoft.com/office/powerpoint/2010/main" val="986371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t>14</a:t>
            </a:fld>
            <a:endParaRPr lang="en-US" dirty="0"/>
          </a:p>
        </p:txBody>
      </p:sp>
    </p:spTree>
    <p:extLst>
      <p:ext uri="{BB962C8B-B14F-4D97-AF65-F5344CB8AC3E}">
        <p14:creationId xmlns:p14="http://schemas.microsoft.com/office/powerpoint/2010/main" val="1739319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t>15</a:t>
            </a:fld>
            <a:endParaRPr lang="en-US" dirty="0"/>
          </a:p>
        </p:txBody>
      </p:sp>
    </p:spTree>
    <p:extLst>
      <p:ext uri="{BB962C8B-B14F-4D97-AF65-F5344CB8AC3E}">
        <p14:creationId xmlns:p14="http://schemas.microsoft.com/office/powerpoint/2010/main" val="412993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effectLst/>
            </a:endParaRPr>
          </a:p>
          <a:p>
            <a:pPr rtl="0"/>
            <a:r>
              <a:rPr lang="en-US" dirty="0">
                <a:effectLst/>
              </a:rPr>
              <a:t>Through these strategies, structured team organization, continuous training, strategic partnerships, effective integration of outsourced capabilities, and the judicious use of automation, we can significantly improve our healthcare system's financial dealings, making them more efficient, patient-friendly, and in line with our overarching goal of providing exemplary care.</a:t>
            </a:r>
            <a:endParaRPr lang="en-US" dirty="0"/>
          </a:p>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t>16</a:t>
            </a:fld>
            <a:endParaRPr lang="en-US" dirty="0"/>
          </a:p>
        </p:txBody>
      </p:sp>
    </p:spTree>
    <p:extLst>
      <p:ext uri="{BB962C8B-B14F-4D97-AF65-F5344CB8AC3E}">
        <p14:creationId xmlns:p14="http://schemas.microsoft.com/office/powerpoint/2010/main" val="2103181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99C3BD-D076-124C-9DB3-1036379D35A4}"/>
              </a:ext>
            </a:extLst>
          </p:cNvPr>
          <p:cNvSpPr/>
          <p:nvPr userDrawn="1"/>
        </p:nvSpPr>
        <p:spPr>
          <a:xfrm>
            <a:off x="0" y="2754289"/>
            <a:ext cx="12192000" cy="4103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a:extLst>
              <a:ext uri="{FF2B5EF4-FFF2-40B4-BE49-F238E27FC236}">
                <a16:creationId xmlns:a16="http://schemas.microsoft.com/office/drawing/2014/main" id="{9F30BAE7-855E-1D4F-BBF1-07B763AC69C3}"/>
              </a:ext>
            </a:extLst>
          </p:cNvPr>
          <p:cNvSpPr>
            <a:spLocks noGrp="1"/>
          </p:cNvSpPr>
          <p:nvPr>
            <p:ph type="body" sz="half" idx="2" hasCustomPrompt="1"/>
          </p:nvPr>
        </p:nvSpPr>
        <p:spPr>
          <a:xfrm>
            <a:off x="632430" y="5512753"/>
            <a:ext cx="2592033" cy="1046310"/>
          </a:xfrm>
          <a:prstGeom prst="rect">
            <a:avLst/>
          </a:prstGeom>
        </p:spPr>
        <p:txBody>
          <a:bodyPr>
            <a:normAutofit/>
          </a:bodyPr>
          <a:lstStyle>
            <a:lvl1pPr marL="0" indent="0" algn="l">
              <a:lnSpc>
                <a:spcPct val="100000"/>
              </a:lnSpc>
              <a:spcBef>
                <a:spcPts val="1000"/>
              </a:spcBef>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Author / Presenter Name Credentials</a:t>
            </a:r>
          </a:p>
        </p:txBody>
      </p:sp>
      <p:sp>
        <p:nvSpPr>
          <p:cNvPr id="13" name="Title 1">
            <a:extLst>
              <a:ext uri="{FF2B5EF4-FFF2-40B4-BE49-F238E27FC236}">
                <a16:creationId xmlns:a16="http://schemas.microsoft.com/office/drawing/2014/main" id="{C9851992-6C00-CD42-BDF3-2681FAD583BA}"/>
              </a:ext>
            </a:extLst>
          </p:cNvPr>
          <p:cNvSpPr>
            <a:spLocks noGrp="1"/>
          </p:cNvSpPr>
          <p:nvPr>
            <p:ph type="ctrTitle" hasCustomPrompt="1"/>
          </p:nvPr>
        </p:nvSpPr>
        <p:spPr>
          <a:xfrm>
            <a:off x="3761362" y="474071"/>
            <a:ext cx="8154714" cy="949643"/>
          </a:xfrm>
          <a:prstGeom prst="rect">
            <a:avLst/>
          </a:prstGeom>
        </p:spPr>
        <p:txBody>
          <a:bodyPr anchor="b">
            <a:noAutofit/>
          </a:bodyPr>
          <a:lstStyle>
            <a:lvl1pPr algn="l">
              <a:defRPr sz="2800" b="0" i="0">
                <a:solidFill>
                  <a:schemeClr val="accent6"/>
                </a:solidFill>
                <a:latin typeface="Arial" panose="020B0604020202020204" pitchFamily="34" charset="0"/>
                <a:cs typeface="Arial" panose="020B0604020202020204" pitchFamily="34" charset="0"/>
              </a:defRPr>
            </a:lvl1pPr>
          </a:lstStyle>
          <a:p>
            <a:r>
              <a:rPr lang="en-US"/>
              <a:t>Department or</a:t>
            </a:r>
            <a:br>
              <a:rPr lang="en-US"/>
            </a:br>
            <a:r>
              <a:rPr lang="en-US"/>
              <a:t>Presentation Title</a:t>
            </a:r>
          </a:p>
        </p:txBody>
      </p:sp>
      <p:pic>
        <p:nvPicPr>
          <p:cNvPr id="4" name="Picture 3">
            <a:extLst>
              <a:ext uri="{FF2B5EF4-FFF2-40B4-BE49-F238E27FC236}">
                <a16:creationId xmlns:a16="http://schemas.microsoft.com/office/drawing/2014/main" id="{134D0EED-109D-C04F-8385-AA0DCCE5D26B}"/>
              </a:ext>
            </a:extLst>
          </p:cNvPr>
          <p:cNvPicPr>
            <a:picLocks noChangeAspect="1"/>
          </p:cNvPicPr>
          <p:nvPr userDrawn="1"/>
        </p:nvPicPr>
        <p:blipFill>
          <a:blip r:embed="rId2"/>
          <a:stretch>
            <a:fillRect/>
          </a:stretch>
        </p:blipFill>
        <p:spPr>
          <a:xfrm>
            <a:off x="410048" y="474071"/>
            <a:ext cx="2401246" cy="1114123"/>
          </a:xfrm>
          <a:prstGeom prst="rect">
            <a:avLst/>
          </a:prstGeom>
        </p:spPr>
      </p:pic>
      <p:cxnSp>
        <p:nvCxnSpPr>
          <p:cNvPr id="9" name="Straight Connector 8">
            <a:extLst>
              <a:ext uri="{FF2B5EF4-FFF2-40B4-BE49-F238E27FC236}">
                <a16:creationId xmlns:a16="http://schemas.microsoft.com/office/drawing/2014/main" id="{893AAE5A-4923-2548-8F07-82C0836B6BFA}"/>
              </a:ext>
            </a:extLst>
          </p:cNvPr>
          <p:cNvCxnSpPr>
            <a:cxnSpLocks/>
          </p:cNvCxnSpPr>
          <p:nvPr userDrawn="1"/>
        </p:nvCxnSpPr>
        <p:spPr>
          <a:xfrm flipV="1">
            <a:off x="3394953" y="243192"/>
            <a:ext cx="0" cy="177962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B3ABC58-FC2B-8741-A5F4-F986683346AC}"/>
              </a:ext>
            </a:extLst>
          </p:cNvPr>
          <p:cNvSpPr/>
          <p:nvPr userDrawn="1"/>
        </p:nvSpPr>
        <p:spPr>
          <a:xfrm>
            <a:off x="1" y="2184249"/>
            <a:ext cx="12192000" cy="570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Placeholder 5">
            <a:extLst>
              <a:ext uri="{FF2B5EF4-FFF2-40B4-BE49-F238E27FC236}">
                <a16:creationId xmlns:a16="http://schemas.microsoft.com/office/drawing/2014/main" id="{5E76612B-E0E0-0944-8E49-7F6038DC86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4140" b="15874"/>
          <a:stretch/>
        </p:blipFill>
        <p:spPr>
          <a:xfrm>
            <a:off x="3394952" y="2754288"/>
            <a:ext cx="8797048" cy="4103712"/>
          </a:xfrm>
          <a:prstGeom prst="rect">
            <a:avLst/>
          </a:prstGeom>
        </p:spPr>
      </p:pic>
    </p:spTree>
    <p:extLst>
      <p:ext uri="{BB962C8B-B14F-4D97-AF65-F5344CB8AC3E}">
        <p14:creationId xmlns:p14="http://schemas.microsoft.com/office/powerpoint/2010/main" val="245959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 add picture or inser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B6310ABD-CBF5-8F4E-9E70-319A0E90437F}"/>
              </a:ext>
            </a:extLst>
          </p:cNvPr>
          <p:cNvSpPr>
            <a:spLocks noGrp="1"/>
          </p:cNvSpPr>
          <p:nvPr>
            <p:ph type="pic" idx="10"/>
          </p:nvPr>
        </p:nvSpPr>
        <p:spPr>
          <a:xfrm>
            <a:off x="7611206" y="1439681"/>
            <a:ext cx="3974124" cy="4375222"/>
          </a:xfrm>
          <a:prstGeom prst="rect">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427982"/>
            <a:ext cx="9144000" cy="451249"/>
          </a:xfrm>
          <a:prstGeom prst="rect">
            <a:avLst/>
          </a:prstGeom>
        </p:spPr>
        <p:txBody>
          <a:bodyPr anchor="b">
            <a:noAutofit/>
          </a:bodyPr>
          <a:lstStyle>
            <a:lvl1pPr algn="l">
              <a:defRPr sz="2800" b="0" i="0">
                <a:solidFill>
                  <a:schemeClr val="accent6"/>
                </a:solidFill>
                <a:latin typeface="Arial" panose="020B0604020202020204" pitchFamily="34" charset="0"/>
                <a:cs typeface="Arial" panose="020B0604020202020204" pitchFamily="34" charset="0"/>
              </a:defRPr>
            </a:lvl1pPr>
          </a:lstStyle>
          <a:p>
            <a:r>
              <a:rPr lang="en-US"/>
              <a:t>Page Title Topic Continued</a:t>
            </a:r>
          </a:p>
        </p:txBody>
      </p:sp>
      <p:cxnSp>
        <p:nvCxnSpPr>
          <p:cNvPr id="16" name="Straight Connector 15">
            <a:extLst>
              <a:ext uri="{FF2B5EF4-FFF2-40B4-BE49-F238E27FC236}">
                <a16:creationId xmlns:a16="http://schemas.microsoft.com/office/drawing/2014/main" id="{C6F7DB34-BFA4-EA47-9F18-3B2D3C2EFA01}"/>
              </a:ext>
            </a:extLst>
          </p:cNvPr>
          <p:cNvCxnSpPr/>
          <p:nvPr userDrawn="1"/>
        </p:nvCxnSpPr>
        <p:spPr>
          <a:xfrm flipV="1">
            <a:off x="1205464" y="243191"/>
            <a:ext cx="0" cy="241246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AF7E0925-4366-4240-A1BE-1952A2440266}"/>
              </a:ext>
            </a:extLst>
          </p:cNvPr>
          <p:cNvSpPr>
            <a:spLocks noGrp="1"/>
          </p:cNvSpPr>
          <p:nvPr>
            <p:ph type="body" sz="half" idx="2" hasCustomPrompt="1"/>
          </p:nvPr>
        </p:nvSpPr>
        <p:spPr>
          <a:xfrm>
            <a:off x="1396230" y="1428813"/>
            <a:ext cx="5699162" cy="4321355"/>
          </a:xfrm>
          <a:prstGeom prst="rect">
            <a:avLst/>
          </a:prstGeom>
        </p:spPr>
        <p:txBody>
          <a:bodyPr>
            <a:noAutofit/>
          </a:bodyPr>
          <a:lstStyle>
            <a:lvl1pPr marL="0" indent="0">
              <a:lnSpc>
                <a:spcPct val="100000"/>
              </a:lnSpc>
              <a:buNone/>
              <a:defRPr sz="2000" b="0" i="0">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a:t>Description of program might go here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a:t>
            </a:r>
          </a:p>
          <a:p>
            <a:endParaRPr lang="en-US"/>
          </a:p>
          <a:p>
            <a:r>
              <a:rPr lang="en-US"/>
              <a:t>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Tree>
    <p:extLst>
      <p:ext uri="{BB962C8B-B14F-4D97-AF65-F5344CB8AC3E}">
        <p14:creationId xmlns:p14="http://schemas.microsoft.com/office/powerpoint/2010/main" val="409620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Typical">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427982"/>
            <a:ext cx="9144000" cy="451249"/>
          </a:xfrm>
          <a:prstGeom prst="rect">
            <a:avLst/>
          </a:prstGeom>
        </p:spPr>
        <p:txBody>
          <a:bodyPr anchor="b">
            <a:noAutofit/>
          </a:bodyPr>
          <a:lstStyle>
            <a:lvl1pPr algn="l">
              <a:defRPr sz="2800" b="0" i="0">
                <a:solidFill>
                  <a:schemeClr val="accent6"/>
                </a:solidFill>
                <a:latin typeface="Arial" panose="020B0604020202020204" pitchFamily="34" charset="0"/>
                <a:cs typeface="Arial" panose="020B0604020202020204" pitchFamily="34" charset="0"/>
              </a:defRPr>
            </a:lvl1pPr>
          </a:lstStyle>
          <a:p>
            <a:r>
              <a:rPr lang="en-US"/>
              <a:t>Page Title Topic Continued</a:t>
            </a:r>
          </a:p>
        </p:txBody>
      </p:sp>
      <p:cxnSp>
        <p:nvCxnSpPr>
          <p:cNvPr id="16" name="Straight Connector 15">
            <a:extLst>
              <a:ext uri="{FF2B5EF4-FFF2-40B4-BE49-F238E27FC236}">
                <a16:creationId xmlns:a16="http://schemas.microsoft.com/office/drawing/2014/main" id="{C6F7DB34-BFA4-EA47-9F18-3B2D3C2EFA01}"/>
              </a:ext>
            </a:extLst>
          </p:cNvPr>
          <p:cNvCxnSpPr/>
          <p:nvPr userDrawn="1"/>
        </p:nvCxnSpPr>
        <p:spPr>
          <a:xfrm flipV="1">
            <a:off x="1205464" y="243191"/>
            <a:ext cx="0" cy="241246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BCF60ACC-01D8-D74A-A59F-79FE2FA96177}"/>
              </a:ext>
            </a:extLst>
          </p:cNvPr>
          <p:cNvSpPr>
            <a:spLocks noGrp="1"/>
          </p:cNvSpPr>
          <p:nvPr>
            <p:ph idx="1" hasCustomPrompt="1"/>
          </p:nvPr>
        </p:nvSpPr>
        <p:spPr>
          <a:xfrm>
            <a:off x="1396230" y="1428814"/>
            <a:ext cx="9972224" cy="4459479"/>
          </a:xfrm>
          <a:prstGeom prst="rect">
            <a:avLst/>
          </a:prstGeom>
        </p:spPr>
        <p:txBody>
          <a:bodyPr>
            <a:normAutofit/>
          </a:bodyPr>
          <a:lstStyle>
            <a:lvl1pPr marL="342900" indent="-342900">
              <a:buSzPct val="85000"/>
              <a:buFont typeface="Wingdings" panose="05000000000000000000" pitchFamily="2" charset="2"/>
              <a:buChar char="§"/>
              <a:defRPr sz="2000" b="0" i="0">
                <a:solidFill>
                  <a:schemeClr val="accent6"/>
                </a:solidFill>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Proxima Nova Light" panose="02000506030000020004" pitchFamily="2" charset="0"/>
              <a:buChar char="–"/>
              <a:tabLst/>
              <a:defRPr sz="2000" b="0" i="0">
                <a:solidFill>
                  <a:schemeClr val="accent6"/>
                </a:solidFill>
                <a:latin typeface="Arial" panose="020B0604020202020204" pitchFamily="34" charset="0"/>
                <a:cs typeface="Arial" panose="020B0604020202020204" pitchFamily="34" charset="0"/>
              </a:defRPr>
            </a:lvl2pPr>
            <a:lvl3pPr marL="914400" indent="0">
              <a:buNone/>
              <a:defRPr b="0" i="0">
                <a:solidFill>
                  <a:srgbClr val="150221"/>
                </a:solidFill>
                <a:latin typeface="Proxima Nova A Thin" panose="02000506030000020004" pitchFamily="2" charset="0"/>
              </a:defRPr>
            </a:lvl3pPr>
            <a:lvl4pPr>
              <a:defRPr b="0" i="0">
                <a:solidFill>
                  <a:srgbClr val="150221"/>
                </a:solidFill>
                <a:latin typeface="Gibson Light" panose="02000000000000000000" pitchFamily="2" charset="77"/>
              </a:defRPr>
            </a:lvl4pPr>
            <a:lvl5pPr>
              <a:defRPr b="0" i="0">
                <a:solidFill>
                  <a:srgbClr val="150221"/>
                </a:solidFill>
                <a:latin typeface="Gibson Light" panose="02000000000000000000" pitchFamily="2" charset="77"/>
              </a:defRPr>
            </a:lvl5pPr>
          </a:lstStyle>
          <a:p>
            <a:pPr lvl="0"/>
            <a:r>
              <a:rPr lang="en-US"/>
              <a:t>Introduction to  a series of bullets points to make important points about the program or to a series of bullets points to make important points about the program or whatever you feel is important to say here.</a:t>
            </a:r>
          </a:p>
          <a:p>
            <a:pPr lvl="1"/>
            <a:r>
              <a:rPr lang="en-US"/>
              <a:t>Text is here</a:t>
            </a:r>
            <a:br>
              <a:rPr lang="en-US"/>
            </a:br>
            <a:endParaRPr lang="en-US"/>
          </a:p>
          <a:p>
            <a:pPr lvl="0"/>
            <a:r>
              <a:rPr lang="en-US"/>
              <a:t>Introduction to  a series of bullets points to make important points about the program or to a series of bullets points to make important points about the program or whatever you feel is important to say here.</a:t>
            </a:r>
          </a:p>
          <a:p>
            <a:pPr lvl="1"/>
            <a:r>
              <a:rPr lang="en-US"/>
              <a:t>Text is here</a:t>
            </a:r>
            <a:br>
              <a:rPr lang="en-US"/>
            </a:br>
            <a:endParaRPr lang="en-US"/>
          </a:p>
          <a:p>
            <a:pPr lvl="0"/>
            <a:r>
              <a:rPr lang="en-US"/>
              <a:t>Introduction to  a series of bullets points to make important points about the program or to a series of bullets points to make important points about the program or whatever you feel is important to say here.</a:t>
            </a:r>
          </a:p>
        </p:txBody>
      </p:sp>
    </p:spTree>
    <p:extLst>
      <p:ext uri="{BB962C8B-B14F-4D97-AF65-F5344CB8AC3E}">
        <p14:creationId xmlns:p14="http://schemas.microsoft.com/office/powerpoint/2010/main" val="420488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99C3BD-D076-124C-9DB3-1036379D35A4}"/>
              </a:ext>
            </a:extLst>
          </p:cNvPr>
          <p:cNvSpPr/>
          <p:nvPr userDrawn="1"/>
        </p:nvSpPr>
        <p:spPr>
          <a:xfrm>
            <a:off x="0" y="2754289"/>
            <a:ext cx="12192000" cy="4103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5">
            <a:extLst>
              <a:ext uri="{FF2B5EF4-FFF2-40B4-BE49-F238E27FC236}">
                <a16:creationId xmlns:a16="http://schemas.microsoft.com/office/drawing/2014/main" id="{41911F4D-13B1-B341-88D7-EA1ECA8CBC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272" b="23780"/>
          <a:stretch/>
        </p:blipFill>
        <p:spPr>
          <a:xfrm>
            <a:off x="3394952" y="2754288"/>
            <a:ext cx="8797048" cy="4103712"/>
          </a:xfrm>
          <a:prstGeom prst="rect">
            <a:avLst/>
          </a:prstGeom>
        </p:spPr>
      </p:pic>
      <p:sp>
        <p:nvSpPr>
          <p:cNvPr id="6" name="Text Placeholder 3">
            <a:extLst>
              <a:ext uri="{FF2B5EF4-FFF2-40B4-BE49-F238E27FC236}">
                <a16:creationId xmlns:a16="http://schemas.microsoft.com/office/drawing/2014/main" id="{9F30BAE7-855E-1D4F-BBF1-07B763AC69C3}"/>
              </a:ext>
            </a:extLst>
          </p:cNvPr>
          <p:cNvSpPr>
            <a:spLocks noGrp="1"/>
          </p:cNvSpPr>
          <p:nvPr>
            <p:ph type="body" sz="half" idx="2" hasCustomPrompt="1"/>
          </p:nvPr>
        </p:nvSpPr>
        <p:spPr>
          <a:xfrm>
            <a:off x="632430" y="5512753"/>
            <a:ext cx="2592033" cy="1046310"/>
          </a:xfrm>
          <a:prstGeom prst="rect">
            <a:avLst/>
          </a:prstGeom>
        </p:spPr>
        <p:txBody>
          <a:bodyPr>
            <a:normAutofit/>
          </a:bodyPr>
          <a:lstStyle>
            <a:lvl1pPr marL="0" indent="0" algn="l">
              <a:lnSpc>
                <a:spcPct val="100000"/>
              </a:lnSpc>
              <a:spcBef>
                <a:spcPts val="1000"/>
              </a:spcBef>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Author / Presenter Name Credentials</a:t>
            </a:r>
          </a:p>
        </p:txBody>
      </p:sp>
      <p:sp>
        <p:nvSpPr>
          <p:cNvPr id="13" name="Title 1">
            <a:extLst>
              <a:ext uri="{FF2B5EF4-FFF2-40B4-BE49-F238E27FC236}">
                <a16:creationId xmlns:a16="http://schemas.microsoft.com/office/drawing/2014/main" id="{C9851992-6C00-CD42-BDF3-2681FAD583BA}"/>
              </a:ext>
            </a:extLst>
          </p:cNvPr>
          <p:cNvSpPr>
            <a:spLocks noGrp="1"/>
          </p:cNvSpPr>
          <p:nvPr>
            <p:ph type="ctrTitle" hasCustomPrompt="1"/>
          </p:nvPr>
        </p:nvSpPr>
        <p:spPr>
          <a:xfrm>
            <a:off x="3761362" y="474071"/>
            <a:ext cx="8154714" cy="949643"/>
          </a:xfrm>
          <a:prstGeom prst="rect">
            <a:avLst/>
          </a:prstGeom>
        </p:spPr>
        <p:txBody>
          <a:bodyPr anchor="b">
            <a:noAutofit/>
          </a:bodyPr>
          <a:lstStyle>
            <a:lvl1pPr algn="l">
              <a:defRPr sz="2800" b="0" i="0">
                <a:solidFill>
                  <a:schemeClr val="accent6"/>
                </a:solidFill>
                <a:latin typeface="Arial" panose="020B0604020202020204" pitchFamily="34" charset="0"/>
                <a:cs typeface="Arial" panose="020B0604020202020204" pitchFamily="34" charset="0"/>
              </a:defRPr>
            </a:lvl1pPr>
          </a:lstStyle>
          <a:p>
            <a:r>
              <a:rPr lang="en-US"/>
              <a:t>Department or</a:t>
            </a:r>
            <a:br>
              <a:rPr lang="en-US"/>
            </a:br>
            <a:r>
              <a:rPr lang="en-US"/>
              <a:t>Presentation Title</a:t>
            </a:r>
          </a:p>
        </p:txBody>
      </p:sp>
      <p:pic>
        <p:nvPicPr>
          <p:cNvPr id="4" name="Picture 3">
            <a:extLst>
              <a:ext uri="{FF2B5EF4-FFF2-40B4-BE49-F238E27FC236}">
                <a16:creationId xmlns:a16="http://schemas.microsoft.com/office/drawing/2014/main" id="{134D0EED-109D-C04F-8385-AA0DCCE5D26B}"/>
              </a:ext>
            </a:extLst>
          </p:cNvPr>
          <p:cNvPicPr>
            <a:picLocks noChangeAspect="1"/>
          </p:cNvPicPr>
          <p:nvPr userDrawn="1"/>
        </p:nvPicPr>
        <p:blipFill>
          <a:blip r:embed="rId3"/>
          <a:stretch>
            <a:fillRect/>
          </a:stretch>
        </p:blipFill>
        <p:spPr>
          <a:xfrm>
            <a:off x="410048" y="474071"/>
            <a:ext cx="2401246" cy="1114123"/>
          </a:xfrm>
          <a:prstGeom prst="rect">
            <a:avLst/>
          </a:prstGeom>
        </p:spPr>
      </p:pic>
      <p:cxnSp>
        <p:nvCxnSpPr>
          <p:cNvPr id="9" name="Straight Connector 8">
            <a:extLst>
              <a:ext uri="{FF2B5EF4-FFF2-40B4-BE49-F238E27FC236}">
                <a16:creationId xmlns:a16="http://schemas.microsoft.com/office/drawing/2014/main" id="{893AAE5A-4923-2548-8F07-82C0836B6BFA}"/>
              </a:ext>
            </a:extLst>
          </p:cNvPr>
          <p:cNvCxnSpPr>
            <a:cxnSpLocks/>
          </p:cNvCxnSpPr>
          <p:nvPr userDrawn="1"/>
        </p:nvCxnSpPr>
        <p:spPr>
          <a:xfrm flipV="1">
            <a:off x="3394953" y="243192"/>
            <a:ext cx="0" cy="177962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B3ABC58-FC2B-8741-A5F4-F986683346AC}"/>
              </a:ext>
            </a:extLst>
          </p:cNvPr>
          <p:cNvSpPr/>
          <p:nvPr userDrawn="1"/>
        </p:nvSpPr>
        <p:spPr>
          <a:xfrm>
            <a:off x="1" y="2184249"/>
            <a:ext cx="12192000" cy="570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269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99C3BD-D076-124C-9DB3-1036379D35A4}"/>
              </a:ext>
            </a:extLst>
          </p:cNvPr>
          <p:cNvSpPr/>
          <p:nvPr userDrawn="1"/>
        </p:nvSpPr>
        <p:spPr>
          <a:xfrm>
            <a:off x="0" y="2754289"/>
            <a:ext cx="12192000" cy="4103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Placeholder 5">
            <a:extLst>
              <a:ext uri="{FF2B5EF4-FFF2-40B4-BE49-F238E27FC236}">
                <a16:creationId xmlns:a16="http://schemas.microsoft.com/office/drawing/2014/main" id="{94EC0077-B8D4-BE44-B192-23F050A266C8}"/>
              </a:ext>
            </a:extLst>
          </p:cNvPr>
          <p:cNvPicPr>
            <a:picLocks noChangeAspect="1"/>
          </p:cNvPicPr>
          <p:nvPr userDrawn="1"/>
        </p:nvPicPr>
        <p:blipFill rotWithShape="1">
          <a:blip r:embed="rId2"/>
          <a:srcRect t="2174" b="31970"/>
          <a:stretch/>
        </p:blipFill>
        <p:spPr>
          <a:xfrm>
            <a:off x="3394952" y="2754288"/>
            <a:ext cx="8797048" cy="4103712"/>
          </a:xfrm>
          <a:prstGeom prst="rect">
            <a:avLst/>
          </a:prstGeom>
        </p:spPr>
      </p:pic>
      <p:sp>
        <p:nvSpPr>
          <p:cNvPr id="6" name="Text Placeholder 3">
            <a:extLst>
              <a:ext uri="{FF2B5EF4-FFF2-40B4-BE49-F238E27FC236}">
                <a16:creationId xmlns:a16="http://schemas.microsoft.com/office/drawing/2014/main" id="{9F30BAE7-855E-1D4F-BBF1-07B763AC69C3}"/>
              </a:ext>
            </a:extLst>
          </p:cNvPr>
          <p:cNvSpPr>
            <a:spLocks noGrp="1"/>
          </p:cNvSpPr>
          <p:nvPr>
            <p:ph type="body" sz="half" idx="2" hasCustomPrompt="1"/>
          </p:nvPr>
        </p:nvSpPr>
        <p:spPr>
          <a:xfrm>
            <a:off x="632430" y="5512753"/>
            <a:ext cx="2592033" cy="1046310"/>
          </a:xfrm>
          <a:prstGeom prst="rect">
            <a:avLst/>
          </a:prstGeom>
        </p:spPr>
        <p:txBody>
          <a:bodyPr>
            <a:normAutofit/>
          </a:bodyPr>
          <a:lstStyle>
            <a:lvl1pPr marL="0" indent="0" algn="l">
              <a:lnSpc>
                <a:spcPct val="100000"/>
              </a:lnSpc>
              <a:spcBef>
                <a:spcPts val="1000"/>
              </a:spcBef>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Author / Presenter Name Credentials</a:t>
            </a:r>
          </a:p>
        </p:txBody>
      </p:sp>
      <p:sp>
        <p:nvSpPr>
          <p:cNvPr id="13" name="Title 1">
            <a:extLst>
              <a:ext uri="{FF2B5EF4-FFF2-40B4-BE49-F238E27FC236}">
                <a16:creationId xmlns:a16="http://schemas.microsoft.com/office/drawing/2014/main" id="{C9851992-6C00-CD42-BDF3-2681FAD583BA}"/>
              </a:ext>
            </a:extLst>
          </p:cNvPr>
          <p:cNvSpPr>
            <a:spLocks noGrp="1"/>
          </p:cNvSpPr>
          <p:nvPr>
            <p:ph type="ctrTitle" hasCustomPrompt="1"/>
          </p:nvPr>
        </p:nvSpPr>
        <p:spPr>
          <a:xfrm>
            <a:off x="3761362" y="474071"/>
            <a:ext cx="8154714" cy="949643"/>
          </a:xfrm>
          <a:prstGeom prst="rect">
            <a:avLst/>
          </a:prstGeom>
        </p:spPr>
        <p:txBody>
          <a:bodyPr anchor="b">
            <a:noAutofit/>
          </a:bodyPr>
          <a:lstStyle>
            <a:lvl1pPr algn="l">
              <a:defRPr sz="2800" b="0" i="0">
                <a:solidFill>
                  <a:schemeClr val="accent6"/>
                </a:solidFill>
                <a:latin typeface="Arial" panose="020B0604020202020204" pitchFamily="34" charset="0"/>
                <a:cs typeface="Arial" panose="020B0604020202020204" pitchFamily="34" charset="0"/>
              </a:defRPr>
            </a:lvl1pPr>
          </a:lstStyle>
          <a:p>
            <a:r>
              <a:rPr lang="en-US"/>
              <a:t>Department or</a:t>
            </a:r>
            <a:br>
              <a:rPr lang="en-US"/>
            </a:br>
            <a:r>
              <a:rPr lang="en-US"/>
              <a:t>Presentation Title</a:t>
            </a:r>
          </a:p>
        </p:txBody>
      </p:sp>
      <p:pic>
        <p:nvPicPr>
          <p:cNvPr id="4" name="Picture 3">
            <a:extLst>
              <a:ext uri="{FF2B5EF4-FFF2-40B4-BE49-F238E27FC236}">
                <a16:creationId xmlns:a16="http://schemas.microsoft.com/office/drawing/2014/main" id="{134D0EED-109D-C04F-8385-AA0DCCE5D26B}"/>
              </a:ext>
            </a:extLst>
          </p:cNvPr>
          <p:cNvPicPr>
            <a:picLocks noChangeAspect="1"/>
          </p:cNvPicPr>
          <p:nvPr userDrawn="1"/>
        </p:nvPicPr>
        <p:blipFill>
          <a:blip r:embed="rId3"/>
          <a:stretch>
            <a:fillRect/>
          </a:stretch>
        </p:blipFill>
        <p:spPr>
          <a:xfrm>
            <a:off x="410048" y="474071"/>
            <a:ext cx="2401246" cy="1114123"/>
          </a:xfrm>
          <a:prstGeom prst="rect">
            <a:avLst/>
          </a:prstGeom>
        </p:spPr>
      </p:pic>
      <p:cxnSp>
        <p:nvCxnSpPr>
          <p:cNvPr id="9" name="Straight Connector 8">
            <a:extLst>
              <a:ext uri="{FF2B5EF4-FFF2-40B4-BE49-F238E27FC236}">
                <a16:creationId xmlns:a16="http://schemas.microsoft.com/office/drawing/2014/main" id="{893AAE5A-4923-2548-8F07-82C0836B6BFA}"/>
              </a:ext>
            </a:extLst>
          </p:cNvPr>
          <p:cNvCxnSpPr>
            <a:cxnSpLocks/>
          </p:cNvCxnSpPr>
          <p:nvPr userDrawn="1"/>
        </p:nvCxnSpPr>
        <p:spPr>
          <a:xfrm flipV="1">
            <a:off x="3394953" y="243192"/>
            <a:ext cx="0" cy="177962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B3ABC58-FC2B-8741-A5F4-F986683346AC}"/>
              </a:ext>
            </a:extLst>
          </p:cNvPr>
          <p:cNvSpPr/>
          <p:nvPr userDrawn="1"/>
        </p:nvSpPr>
        <p:spPr>
          <a:xfrm>
            <a:off x="1" y="2184249"/>
            <a:ext cx="12192000" cy="570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650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 add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99C3BD-D076-124C-9DB3-1036379D35A4}"/>
              </a:ext>
            </a:extLst>
          </p:cNvPr>
          <p:cNvSpPr/>
          <p:nvPr userDrawn="1"/>
        </p:nvSpPr>
        <p:spPr>
          <a:xfrm>
            <a:off x="0" y="2754289"/>
            <a:ext cx="12192000" cy="4103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2">
            <a:extLst>
              <a:ext uri="{FF2B5EF4-FFF2-40B4-BE49-F238E27FC236}">
                <a16:creationId xmlns:a16="http://schemas.microsoft.com/office/drawing/2014/main" id="{C410E126-7106-5C46-9450-9875C42FDAB5}"/>
              </a:ext>
            </a:extLst>
          </p:cNvPr>
          <p:cNvSpPr>
            <a:spLocks noGrp="1"/>
          </p:cNvSpPr>
          <p:nvPr>
            <p:ph type="pic" idx="10"/>
          </p:nvPr>
        </p:nvSpPr>
        <p:spPr>
          <a:xfrm>
            <a:off x="3394952" y="2754289"/>
            <a:ext cx="8797048" cy="4103711"/>
          </a:xfrm>
          <a:prstGeom prst="rect">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a:extLst>
              <a:ext uri="{FF2B5EF4-FFF2-40B4-BE49-F238E27FC236}">
                <a16:creationId xmlns:a16="http://schemas.microsoft.com/office/drawing/2014/main" id="{9F30BAE7-855E-1D4F-BBF1-07B763AC69C3}"/>
              </a:ext>
            </a:extLst>
          </p:cNvPr>
          <p:cNvSpPr>
            <a:spLocks noGrp="1"/>
          </p:cNvSpPr>
          <p:nvPr>
            <p:ph type="body" sz="half" idx="2" hasCustomPrompt="1"/>
          </p:nvPr>
        </p:nvSpPr>
        <p:spPr>
          <a:xfrm>
            <a:off x="632430" y="5512753"/>
            <a:ext cx="2592033" cy="1046310"/>
          </a:xfrm>
          <a:prstGeom prst="rect">
            <a:avLst/>
          </a:prstGeom>
        </p:spPr>
        <p:txBody>
          <a:bodyPr>
            <a:normAutofit/>
          </a:bodyPr>
          <a:lstStyle>
            <a:lvl1pPr marL="0" indent="0" algn="l">
              <a:lnSpc>
                <a:spcPct val="100000"/>
              </a:lnSpc>
              <a:spcBef>
                <a:spcPts val="1000"/>
              </a:spcBef>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Author / Presenter Name Credentials</a:t>
            </a:r>
          </a:p>
        </p:txBody>
      </p:sp>
      <p:sp>
        <p:nvSpPr>
          <p:cNvPr id="13" name="Title 1">
            <a:extLst>
              <a:ext uri="{FF2B5EF4-FFF2-40B4-BE49-F238E27FC236}">
                <a16:creationId xmlns:a16="http://schemas.microsoft.com/office/drawing/2014/main" id="{C9851992-6C00-CD42-BDF3-2681FAD583BA}"/>
              </a:ext>
            </a:extLst>
          </p:cNvPr>
          <p:cNvSpPr>
            <a:spLocks noGrp="1"/>
          </p:cNvSpPr>
          <p:nvPr>
            <p:ph type="ctrTitle" hasCustomPrompt="1"/>
          </p:nvPr>
        </p:nvSpPr>
        <p:spPr>
          <a:xfrm>
            <a:off x="3761362" y="474071"/>
            <a:ext cx="8154714" cy="949643"/>
          </a:xfrm>
          <a:prstGeom prst="rect">
            <a:avLst/>
          </a:prstGeom>
        </p:spPr>
        <p:txBody>
          <a:bodyPr anchor="b">
            <a:noAutofit/>
          </a:bodyPr>
          <a:lstStyle>
            <a:lvl1pPr algn="l">
              <a:defRPr sz="2800" b="0" i="0">
                <a:solidFill>
                  <a:schemeClr val="accent6"/>
                </a:solidFill>
                <a:latin typeface="Arial" panose="020B0604020202020204" pitchFamily="34" charset="0"/>
                <a:cs typeface="Arial" panose="020B0604020202020204" pitchFamily="34" charset="0"/>
              </a:defRPr>
            </a:lvl1pPr>
          </a:lstStyle>
          <a:p>
            <a:r>
              <a:rPr lang="en-US"/>
              <a:t>Department or</a:t>
            </a:r>
            <a:br>
              <a:rPr lang="en-US"/>
            </a:br>
            <a:r>
              <a:rPr lang="en-US"/>
              <a:t>Presentation Title</a:t>
            </a:r>
          </a:p>
        </p:txBody>
      </p:sp>
      <p:pic>
        <p:nvPicPr>
          <p:cNvPr id="4" name="Picture 3">
            <a:extLst>
              <a:ext uri="{FF2B5EF4-FFF2-40B4-BE49-F238E27FC236}">
                <a16:creationId xmlns:a16="http://schemas.microsoft.com/office/drawing/2014/main" id="{134D0EED-109D-C04F-8385-AA0DCCE5D26B}"/>
              </a:ext>
            </a:extLst>
          </p:cNvPr>
          <p:cNvPicPr>
            <a:picLocks noChangeAspect="1"/>
          </p:cNvPicPr>
          <p:nvPr userDrawn="1"/>
        </p:nvPicPr>
        <p:blipFill>
          <a:blip r:embed="rId2"/>
          <a:stretch>
            <a:fillRect/>
          </a:stretch>
        </p:blipFill>
        <p:spPr>
          <a:xfrm>
            <a:off x="410048" y="474071"/>
            <a:ext cx="2401246" cy="1114123"/>
          </a:xfrm>
          <a:prstGeom prst="rect">
            <a:avLst/>
          </a:prstGeom>
        </p:spPr>
      </p:pic>
      <p:cxnSp>
        <p:nvCxnSpPr>
          <p:cNvPr id="9" name="Straight Connector 8">
            <a:extLst>
              <a:ext uri="{FF2B5EF4-FFF2-40B4-BE49-F238E27FC236}">
                <a16:creationId xmlns:a16="http://schemas.microsoft.com/office/drawing/2014/main" id="{893AAE5A-4923-2548-8F07-82C0836B6BFA}"/>
              </a:ext>
            </a:extLst>
          </p:cNvPr>
          <p:cNvCxnSpPr>
            <a:cxnSpLocks/>
          </p:cNvCxnSpPr>
          <p:nvPr userDrawn="1"/>
        </p:nvCxnSpPr>
        <p:spPr>
          <a:xfrm flipV="1">
            <a:off x="3394953" y="243192"/>
            <a:ext cx="0" cy="177962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B3ABC58-FC2B-8741-A5F4-F986683346AC}"/>
              </a:ext>
            </a:extLst>
          </p:cNvPr>
          <p:cNvSpPr/>
          <p:nvPr userDrawn="1"/>
        </p:nvSpPr>
        <p:spPr>
          <a:xfrm>
            <a:off x="1" y="2184249"/>
            <a:ext cx="12192000" cy="570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432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2E42C05-9D2B-6542-B366-8DA24F1DEBA0}"/>
              </a:ext>
            </a:extLst>
          </p:cNvPr>
          <p:cNvSpPr/>
          <p:nvPr userDrawn="1"/>
        </p:nvSpPr>
        <p:spPr>
          <a:xfrm>
            <a:off x="-1524" y="0"/>
            <a:ext cx="12193524" cy="33736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5">
            <a:extLst>
              <a:ext uri="{FF2B5EF4-FFF2-40B4-BE49-F238E27FC236}">
                <a16:creationId xmlns:a16="http://schemas.microsoft.com/office/drawing/2014/main" id="{555FACBF-3F7C-9F47-B5A8-DFAFF85A665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083" t="2087" r="8045"/>
          <a:stretch/>
        </p:blipFill>
        <p:spPr>
          <a:xfrm>
            <a:off x="8114096" y="-1"/>
            <a:ext cx="4077904" cy="3373657"/>
          </a:xfrm>
          <a:prstGeom prst="rect">
            <a:avLst/>
          </a:prstGeom>
        </p:spPr>
      </p:pic>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2130878"/>
            <a:ext cx="6506111" cy="949643"/>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a:t>Section Title</a:t>
            </a:r>
            <a:br>
              <a:rPr lang="en-US"/>
            </a:br>
            <a:r>
              <a:rPr lang="en-US"/>
              <a:t>Divider Layout</a:t>
            </a:r>
          </a:p>
        </p:txBody>
      </p:sp>
      <p:sp>
        <p:nvSpPr>
          <p:cNvPr id="19" name="Text Placeholder 3">
            <a:extLst>
              <a:ext uri="{FF2B5EF4-FFF2-40B4-BE49-F238E27FC236}">
                <a16:creationId xmlns:a16="http://schemas.microsoft.com/office/drawing/2014/main" id="{8C663AEB-9E08-5746-8BDC-9D192E9D682B}"/>
              </a:ext>
            </a:extLst>
          </p:cNvPr>
          <p:cNvSpPr>
            <a:spLocks noGrp="1"/>
          </p:cNvSpPr>
          <p:nvPr>
            <p:ph type="body" sz="half" idx="2" hasCustomPrompt="1"/>
          </p:nvPr>
        </p:nvSpPr>
        <p:spPr>
          <a:xfrm>
            <a:off x="1396230" y="3657600"/>
            <a:ext cx="9144000" cy="2092568"/>
          </a:xfrm>
          <a:prstGeom prst="rect">
            <a:avLst/>
          </a:prstGeom>
        </p:spPr>
        <p:txBody>
          <a:bodyPr>
            <a:noAutofit/>
          </a:bodyPr>
          <a:lstStyle>
            <a:lvl1pPr marL="0" indent="0">
              <a:lnSpc>
                <a:spcPct val="100000"/>
              </a:lnSpc>
              <a:buNone/>
              <a:defRPr sz="2000" b="0" i="0">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a:t>Description of program might go here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a:t>
            </a:r>
          </a:p>
        </p:txBody>
      </p:sp>
    </p:spTree>
    <p:extLst>
      <p:ext uri="{BB962C8B-B14F-4D97-AF65-F5344CB8AC3E}">
        <p14:creationId xmlns:p14="http://schemas.microsoft.com/office/powerpoint/2010/main" val="226028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2E42C05-9D2B-6542-B366-8DA24F1DEBA0}"/>
              </a:ext>
            </a:extLst>
          </p:cNvPr>
          <p:cNvSpPr/>
          <p:nvPr userDrawn="1"/>
        </p:nvSpPr>
        <p:spPr>
          <a:xfrm>
            <a:off x="-1524" y="0"/>
            <a:ext cx="12193524" cy="33736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5">
            <a:extLst>
              <a:ext uri="{FF2B5EF4-FFF2-40B4-BE49-F238E27FC236}">
                <a16:creationId xmlns:a16="http://schemas.microsoft.com/office/drawing/2014/main" id="{4137650C-8EED-1444-8172-9297401220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860" r="3391"/>
          <a:stretch/>
        </p:blipFill>
        <p:spPr>
          <a:xfrm>
            <a:off x="8114096" y="1"/>
            <a:ext cx="4077904" cy="3373656"/>
          </a:xfrm>
          <a:prstGeom prst="rect">
            <a:avLst/>
          </a:prstGeom>
        </p:spPr>
      </p:pic>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2130878"/>
            <a:ext cx="6506111" cy="949643"/>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a:t>Section Title</a:t>
            </a:r>
            <a:br>
              <a:rPr lang="en-US"/>
            </a:br>
            <a:r>
              <a:rPr lang="en-US"/>
              <a:t>Divider Layout</a:t>
            </a:r>
          </a:p>
        </p:txBody>
      </p:sp>
      <p:sp>
        <p:nvSpPr>
          <p:cNvPr id="19" name="Text Placeholder 3">
            <a:extLst>
              <a:ext uri="{FF2B5EF4-FFF2-40B4-BE49-F238E27FC236}">
                <a16:creationId xmlns:a16="http://schemas.microsoft.com/office/drawing/2014/main" id="{8C663AEB-9E08-5746-8BDC-9D192E9D682B}"/>
              </a:ext>
            </a:extLst>
          </p:cNvPr>
          <p:cNvSpPr>
            <a:spLocks noGrp="1"/>
          </p:cNvSpPr>
          <p:nvPr>
            <p:ph type="body" sz="half" idx="2" hasCustomPrompt="1"/>
          </p:nvPr>
        </p:nvSpPr>
        <p:spPr>
          <a:xfrm>
            <a:off x="1396230" y="3657600"/>
            <a:ext cx="9144000" cy="2092568"/>
          </a:xfrm>
          <a:prstGeom prst="rect">
            <a:avLst/>
          </a:prstGeom>
        </p:spPr>
        <p:txBody>
          <a:bodyPr>
            <a:noAutofit/>
          </a:bodyPr>
          <a:lstStyle>
            <a:lvl1pPr marL="0" indent="0">
              <a:lnSpc>
                <a:spcPct val="100000"/>
              </a:lnSpc>
              <a:buNone/>
              <a:defRPr sz="2000" b="0" i="0">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a:t>Description of program might go here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a:t>
            </a:r>
          </a:p>
        </p:txBody>
      </p:sp>
    </p:spTree>
    <p:extLst>
      <p:ext uri="{BB962C8B-B14F-4D97-AF65-F5344CB8AC3E}">
        <p14:creationId xmlns:p14="http://schemas.microsoft.com/office/powerpoint/2010/main" val="346974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3 - add pictur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2E42C05-9D2B-6542-B366-8DA24F1DEBA0}"/>
              </a:ext>
            </a:extLst>
          </p:cNvPr>
          <p:cNvSpPr/>
          <p:nvPr userDrawn="1"/>
        </p:nvSpPr>
        <p:spPr>
          <a:xfrm>
            <a:off x="-1524" y="0"/>
            <a:ext cx="12193524" cy="33736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2">
            <a:extLst>
              <a:ext uri="{FF2B5EF4-FFF2-40B4-BE49-F238E27FC236}">
                <a16:creationId xmlns:a16="http://schemas.microsoft.com/office/drawing/2014/main" id="{560D26EA-C293-1F4B-B239-2B9A6E8143D3}"/>
              </a:ext>
            </a:extLst>
          </p:cNvPr>
          <p:cNvSpPr>
            <a:spLocks noGrp="1"/>
          </p:cNvSpPr>
          <p:nvPr>
            <p:ph type="pic" idx="10"/>
          </p:nvPr>
        </p:nvSpPr>
        <p:spPr>
          <a:xfrm>
            <a:off x="8114095" y="0"/>
            <a:ext cx="4077904" cy="3373657"/>
          </a:xfrm>
          <a:prstGeom prst="rect">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2130878"/>
            <a:ext cx="6506111" cy="949643"/>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a:t>Section Title</a:t>
            </a:r>
            <a:br>
              <a:rPr lang="en-US"/>
            </a:br>
            <a:r>
              <a:rPr lang="en-US"/>
              <a:t>Divider Layout</a:t>
            </a:r>
          </a:p>
        </p:txBody>
      </p:sp>
      <p:sp>
        <p:nvSpPr>
          <p:cNvPr id="19" name="Text Placeholder 3">
            <a:extLst>
              <a:ext uri="{FF2B5EF4-FFF2-40B4-BE49-F238E27FC236}">
                <a16:creationId xmlns:a16="http://schemas.microsoft.com/office/drawing/2014/main" id="{8C663AEB-9E08-5746-8BDC-9D192E9D682B}"/>
              </a:ext>
            </a:extLst>
          </p:cNvPr>
          <p:cNvSpPr>
            <a:spLocks noGrp="1"/>
          </p:cNvSpPr>
          <p:nvPr>
            <p:ph type="body" sz="half" idx="2" hasCustomPrompt="1"/>
          </p:nvPr>
        </p:nvSpPr>
        <p:spPr>
          <a:xfrm>
            <a:off x="1396230" y="3657600"/>
            <a:ext cx="9144000" cy="2092568"/>
          </a:xfrm>
          <a:prstGeom prst="rect">
            <a:avLst/>
          </a:prstGeom>
        </p:spPr>
        <p:txBody>
          <a:bodyPr>
            <a:noAutofit/>
          </a:bodyPr>
          <a:lstStyle>
            <a:lvl1pPr marL="0" indent="0">
              <a:lnSpc>
                <a:spcPct val="100000"/>
              </a:lnSpc>
              <a:buNone/>
              <a:defRPr sz="2000" b="0" i="0">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a:t>Description of program might go here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a:t>
            </a:r>
          </a:p>
        </p:txBody>
      </p:sp>
    </p:spTree>
    <p:extLst>
      <p:ext uri="{BB962C8B-B14F-4D97-AF65-F5344CB8AC3E}">
        <p14:creationId xmlns:p14="http://schemas.microsoft.com/office/powerpoint/2010/main" val="105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add picture or insert">
    <p:spTree>
      <p:nvGrpSpPr>
        <p:cNvPr id="1" name=""/>
        <p:cNvGrpSpPr/>
        <p:nvPr/>
      </p:nvGrpSpPr>
      <p:grpSpPr>
        <a:xfrm>
          <a:off x="0" y="0"/>
          <a:ext cx="0" cy="0"/>
          <a:chOff x="0" y="0"/>
          <a:chExt cx="0" cy="0"/>
        </a:xfrm>
      </p:grpSpPr>
      <p:sp>
        <p:nvSpPr>
          <p:cNvPr id="22" name="Picture Placeholder 2">
            <a:extLst>
              <a:ext uri="{FF2B5EF4-FFF2-40B4-BE49-F238E27FC236}">
                <a16:creationId xmlns:a16="http://schemas.microsoft.com/office/drawing/2014/main" id="{F0771791-6B4A-454F-9372-296F62762D44}"/>
              </a:ext>
            </a:extLst>
          </p:cNvPr>
          <p:cNvSpPr>
            <a:spLocks noGrp="1"/>
          </p:cNvSpPr>
          <p:nvPr>
            <p:ph type="pic" idx="10"/>
          </p:nvPr>
        </p:nvSpPr>
        <p:spPr>
          <a:xfrm>
            <a:off x="7611206" y="1439681"/>
            <a:ext cx="3974124" cy="4375222"/>
          </a:xfrm>
          <a:prstGeom prst="rect">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0" name="Rectangle 19">
            <a:extLst>
              <a:ext uri="{FF2B5EF4-FFF2-40B4-BE49-F238E27FC236}">
                <a16:creationId xmlns:a16="http://schemas.microsoft.com/office/drawing/2014/main" id="{A2E42C05-9D2B-6542-B366-8DA24F1DEBA0}"/>
              </a:ext>
            </a:extLst>
          </p:cNvPr>
          <p:cNvSpPr/>
          <p:nvPr userDrawn="1"/>
        </p:nvSpPr>
        <p:spPr>
          <a:xfrm>
            <a:off x="-1524" y="1"/>
            <a:ext cx="12193524" cy="10902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427982"/>
            <a:ext cx="9144000" cy="451249"/>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a:t>Topic Title About This Length </a:t>
            </a:r>
          </a:p>
        </p:txBody>
      </p:sp>
      <p:cxnSp>
        <p:nvCxnSpPr>
          <p:cNvPr id="16" name="Straight Connector 15">
            <a:extLst>
              <a:ext uri="{FF2B5EF4-FFF2-40B4-BE49-F238E27FC236}">
                <a16:creationId xmlns:a16="http://schemas.microsoft.com/office/drawing/2014/main" id="{C6F7DB34-BFA4-EA47-9F18-3B2D3C2EFA01}"/>
              </a:ext>
            </a:extLst>
          </p:cNvPr>
          <p:cNvCxnSpPr/>
          <p:nvPr userDrawn="1"/>
        </p:nvCxnSpPr>
        <p:spPr>
          <a:xfrm flipV="1">
            <a:off x="1205464" y="243191"/>
            <a:ext cx="0" cy="241246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35EF1015-71D5-E142-80AE-622693A1EE84}"/>
              </a:ext>
            </a:extLst>
          </p:cNvPr>
          <p:cNvSpPr>
            <a:spLocks noGrp="1"/>
          </p:cNvSpPr>
          <p:nvPr>
            <p:ph type="body" sz="half" idx="2" hasCustomPrompt="1"/>
          </p:nvPr>
        </p:nvSpPr>
        <p:spPr>
          <a:xfrm>
            <a:off x="1396230" y="1428814"/>
            <a:ext cx="5699162" cy="3811588"/>
          </a:xfrm>
          <a:prstGeom prst="rect">
            <a:avLst/>
          </a:prstGeom>
        </p:spPr>
        <p:txBody>
          <a:bodyPr>
            <a:normAutofit/>
          </a:bodyPr>
          <a:lstStyle>
            <a:lvl1pPr marL="0" indent="0">
              <a:lnSpc>
                <a:spcPct val="100000"/>
              </a:lnSpc>
              <a:buNone/>
              <a:defRPr sz="2000" b="0" i="0">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a:t>Description of program might go here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consequat</a:t>
            </a:r>
            <a:r>
              <a:rPr lang="en-US"/>
              <a:t>.</a:t>
            </a:r>
          </a:p>
        </p:txBody>
      </p:sp>
    </p:spTree>
    <p:extLst>
      <p:ext uri="{BB962C8B-B14F-4D97-AF65-F5344CB8AC3E}">
        <p14:creationId xmlns:p14="http://schemas.microsoft.com/office/powerpoint/2010/main" val="154184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2E42C05-9D2B-6542-B366-8DA24F1DEBA0}"/>
              </a:ext>
            </a:extLst>
          </p:cNvPr>
          <p:cNvSpPr/>
          <p:nvPr userDrawn="1"/>
        </p:nvSpPr>
        <p:spPr>
          <a:xfrm>
            <a:off x="-1524" y="1"/>
            <a:ext cx="12193524" cy="10902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427982"/>
            <a:ext cx="9144000" cy="451249"/>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a:t>Topic Title About This Length </a:t>
            </a:r>
          </a:p>
        </p:txBody>
      </p:sp>
      <p:cxnSp>
        <p:nvCxnSpPr>
          <p:cNvPr id="16" name="Straight Connector 15">
            <a:extLst>
              <a:ext uri="{FF2B5EF4-FFF2-40B4-BE49-F238E27FC236}">
                <a16:creationId xmlns:a16="http://schemas.microsoft.com/office/drawing/2014/main" id="{C6F7DB34-BFA4-EA47-9F18-3B2D3C2EFA01}"/>
              </a:ext>
            </a:extLst>
          </p:cNvPr>
          <p:cNvCxnSpPr/>
          <p:nvPr userDrawn="1"/>
        </p:nvCxnSpPr>
        <p:spPr>
          <a:xfrm flipV="1">
            <a:off x="1205464" y="243191"/>
            <a:ext cx="0" cy="241246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C6266839-3768-1640-AAC7-EC1829D980FB}"/>
              </a:ext>
            </a:extLst>
          </p:cNvPr>
          <p:cNvSpPr>
            <a:spLocks noGrp="1"/>
          </p:cNvSpPr>
          <p:nvPr>
            <p:ph idx="1" hasCustomPrompt="1"/>
          </p:nvPr>
        </p:nvSpPr>
        <p:spPr>
          <a:xfrm>
            <a:off x="1396230" y="1428814"/>
            <a:ext cx="9972224" cy="4459479"/>
          </a:xfrm>
          <a:prstGeom prst="rect">
            <a:avLst/>
          </a:prstGeom>
        </p:spPr>
        <p:txBody>
          <a:bodyPr>
            <a:normAutofit/>
          </a:bodyPr>
          <a:lstStyle>
            <a:lvl1pPr marL="342900" indent="-342900">
              <a:buSzPct val="85000"/>
              <a:buFont typeface="Wingdings" panose="05000000000000000000" pitchFamily="2" charset="2"/>
              <a:buChar char="§"/>
              <a:defRPr sz="2000" b="0" i="0">
                <a:solidFill>
                  <a:schemeClr val="accent6"/>
                </a:solidFill>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Proxima Nova Light" panose="02000506030000020004" pitchFamily="2" charset="0"/>
              <a:buChar char="–"/>
              <a:tabLst/>
              <a:defRPr sz="2000" b="0" i="0">
                <a:solidFill>
                  <a:schemeClr val="accent6"/>
                </a:solidFill>
                <a:latin typeface="Arial" panose="020B0604020202020204" pitchFamily="34" charset="0"/>
                <a:cs typeface="Arial" panose="020B0604020202020204" pitchFamily="34" charset="0"/>
              </a:defRPr>
            </a:lvl2pPr>
            <a:lvl3pPr marL="914400" indent="0">
              <a:buNone/>
              <a:defRPr b="0" i="0">
                <a:solidFill>
                  <a:srgbClr val="150221"/>
                </a:solidFill>
                <a:latin typeface="Proxima Nova A Thin" panose="02000506030000020004" pitchFamily="2" charset="0"/>
              </a:defRPr>
            </a:lvl3pPr>
            <a:lvl4pPr>
              <a:defRPr b="0" i="0">
                <a:solidFill>
                  <a:srgbClr val="150221"/>
                </a:solidFill>
                <a:latin typeface="Gibson Light" panose="02000000000000000000" pitchFamily="2" charset="77"/>
              </a:defRPr>
            </a:lvl4pPr>
            <a:lvl5pPr>
              <a:defRPr b="0" i="0">
                <a:solidFill>
                  <a:srgbClr val="150221"/>
                </a:solidFill>
                <a:latin typeface="Gibson Light" panose="02000000000000000000" pitchFamily="2" charset="77"/>
              </a:defRPr>
            </a:lvl5pPr>
          </a:lstStyle>
          <a:p>
            <a:pPr lvl="0"/>
            <a:r>
              <a:rPr lang="en-US"/>
              <a:t>Introduction to  a series of bullets points to make important points about the program or to a series of bullets points to make important points about the program or whatever you feel is important to say here.</a:t>
            </a:r>
          </a:p>
          <a:p>
            <a:pPr lvl="1"/>
            <a:r>
              <a:rPr lang="en-US"/>
              <a:t>Text is here</a:t>
            </a:r>
            <a:br>
              <a:rPr lang="en-US"/>
            </a:br>
            <a:endParaRPr lang="en-US"/>
          </a:p>
          <a:p>
            <a:pPr lvl="0"/>
            <a:r>
              <a:rPr lang="en-US"/>
              <a:t>Introduction to  a series of bullets points to make important points about the program or to a series of bullets points to make important points about the program or whatever you feel is important to say here.</a:t>
            </a:r>
          </a:p>
          <a:p>
            <a:pPr lvl="1"/>
            <a:r>
              <a:rPr lang="en-US"/>
              <a:t>Text is here</a:t>
            </a:r>
            <a:br>
              <a:rPr lang="en-US"/>
            </a:br>
            <a:endParaRPr lang="en-US"/>
          </a:p>
          <a:p>
            <a:pPr lvl="0"/>
            <a:r>
              <a:rPr lang="en-US"/>
              <a:t>Introduction to  a series of bullets points to make important points about the program or to a series of bullets points to make important points about the program or whatever you feel is important to say here.</a:t>
            </a:r>
          </a:p>
        </p:txBody>
      </p:sp>
    </p:spTree>
    <p:extLst>
      <p:ext uri="{BB962C8B-B14F-4D97-AF65-F5344CB8AC3E}">
        <p14:creationId xmlns:p14="http://schemas.microsoft.com/office/powerpoint/2010/main" val="290452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0FAAFB-31ED-7348-8C91-067AEE5A8DC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90983" y="6300995"/>
            <a:ext cx="1205866" cy="559494"/>
          </a:xfrm>
          <a:prstGeom prst="rect">
            <a:avLst/>
          </a:prstGeom>
        </p:spPr>
      </p:pic>
      <p:sp>
        <p:nvSpPr>
          <p:cNvPr id="8" name="Title 1">
            <a:extLst>
              <a:ext uri="{FF2B5EF4-FFF2-40B4-BE49-F238E27FC236}">
                <a16:creationId xmlns:a16="http://schemas.microsoft.com/office/drawing/2014/main" id="{F8A51C4B-8F60-E047-B767-F262E23C0E5C}"/>
              </a:ext>
            </a:extLst>
          </p:cNvPr>
          <p:cNvSpPr txBox="1">
            <a:spLocks/>
          </p:cNvSpPr>
          <p:nvPr userDrawn="1"/>
        </p:nvSpPr>
        <p:spPr>
          <a:xfrm>
            <a:off x="8755583" y="6383757"/>
            <a:ext cx="3228332" cy="3169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i="0" kern="1200">
                <a:solidFill>
                  <a:schemeClr val="bg1"/>
                </a:solidFill>
                <a:latin typeface="Gibson Light" panose="02000000000000000000" pitchFamily="2" charset="77"/>
                <a:ea typeface="+mj-ea"/>
                <a:cs typeface="+mj-cs"/>
              </a:defRPr>
            </a:lvl1pPr>
          </a:lstStyle>
          <a:p>
            <a:pPr algn="r"/>
            <a:fld id="{3A10251A-7818-2840-96FB-1EA917552BBA}" type="slidenum">
              <a:rPr lang="en-US" sz="1100" b="0" i="0" smtClean="0">
                <a:solidFill>
                  <a:schemeClr val="tx1"/>
                </a:solidFill>
                <a:latin typeface="Arial" panose="020B0604020202020204" pitchFamily="34" charset="0"/>
                <a:cs typeface="Arial" panose="020B0604020202020204" pitchFamily="34" charset="0"/>
              </a:rPr>
              <a:pPr algn="r"/>
              <a:t>‹#›</a:t>
            </a:fld>
            <a:r>
              <a:rPr lang="en-US" sz="1100" b="0" i="0" dirty="0">
                <a:solidFill>
                  <a:schemeClr val="tx1"/>
                </a:solidFill>
                <a:latin typeface="Arial" panose="020B0604020202020204" pitchFamily="34" charset="0"/>
                <a:cs typeface="Arial" panose="020B0604020202020204" pitchFamily="34" charset="0"/>
              </a:rPr>
              <a:t> </a:t>
            </a:r>
          </a:p>
        </p:txBody>
      </p:sp>
      <p:cxnSp>
        <p:nvCxnSpPr>
          <p:cNvPr id="10" name="Straight Connector 9">
            <a:extLst>
              <a:ext uri="{FF2B5EF4-FFF2-40B4-BE49-F238E27FC236}">
                <a16:creationId xmlns:a16="http://schemas.microsoft.com/office/drawing/2014/main" id="{83D71AC4-7692-F44D-B38E-BF4438F63321}"/>
              </a:ext>
            </a:extLst>
          </p:cNvPr>
          <p:cNvCxnSpPr>
            <a:cxnSpLocks/>
          </p:cNvCxnSpPr>
          <p:nvPr userDrawn="1"/>
        </p:nvCxnSpPr>
        <p:spPr>
          <a:xfrm flipH="1">
            <a:off x="314425" y="6287959"/>
            <a:ext cx="11563150" cy="118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174473"/>
      </p:ext>
    </p:extLst>
  </p:cSld>
  <p:clrMap bg1="lt1" tx1="dk1" bg2="lt2" tx2="dk2" accent1="accent1" accent2="accent2" accent3="accent3" accent4="accent4" accent5="accent5" accent6="accent6" hlink="hlink" folHlink="folHlink"/>
  <p:sldLayoutIdLst>
    <p:sldLayoutId id="2147483670" r:id="rId1"/>
    <p:sldLayoutId id="2147483693" r:id="rId2"/>
    <p:sldLayoutId id="2147483675" r:id="rId3"/>
    <p:sldLayoutId id="2147483676" r:id="rId4"/>
    <p:sldLayoutId id="2147483649" r:id="rId5"/>
    <p:sldLayoutId id="2147483677" r:id="rId6"/>
    <p:sldLayoutId id="2147483678" r:id="rId7"/>
    <p:sldLayoutId id="2147483671" r:id="rId8"/>
    <p:sldLayoutId id="2147483674"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forbes.com/sites/debgordon/2021/10/13/50-of-americans-now-carry-medical-debt-a-new-chronic-condition-for-millions/?sh=502c3dab5e5d" TargetMode="External"/><Relationship Id="rId2" Type="http://schemas.openxmlformats.org/officeDocument/2006/relationships/hyperlink" Target="https://www.pharmexec.com/view/patient-services-are-simplifying-the-healthcare-consumer-experience" TargetMode="External"/><Relationship Id="rId1" Type="http://schemas.openxmlformats.org/officeDocument/2006/relationships/slideLayout" Target="../slideLayouts/slideLayout8.xml"/><Relationship Id="rId4" Type="http://schemas.openxmlformats.org/officeDocument/2006/relationships/hyperlink" Target="https://www.commonwealthfund.org/publications/newsletter-article/survey-79-million-americans-have-problems-medical-bills-or-deb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5C7053-C0DF-42AC-B17F-A30F4975D18F}"/>
              </a:ext>
            </a:extLst>
          </p:cNvPr>
          <p:cNvSpPr>
            <a:spLocks noGrp="1"/>
          </p:cNvSpPr>
          <p:nvPr>
            <p:ph type="ctrTitle"/>
          </p:nvPr>
        </p:nvSpPr>
        <p:spPr>
          <a:xfrm>
            <a:off x="3533402" y="1024230"/>
            <a:ext cx="8520858" cy="759522"/>
          </a:xfrm>
        </p:spPr>
        <p:txBody>
          <a:bodyPr/>
          <a:lstStyle/>
          <a:p>
            <a:pPr>
              <a:lnSpc>
                <a:spcPct val="150000"/>
              </a:lnSpc>
            </a:pPr>
            <a:br>
              <a:rPr lang="en-US" sz="3200" b="1" dirty="0"/>
            </a:br>
            <a:endParaRPr lang="en-US" sz="3200" b="1" dirty="0"/>
          </a:p>
        </p:txBody>
      </p:sp>
      <p:pic>
        <p:nvPicPr>
          <p:cNvPr id="5" name="Picture Placeholder 5">
            <a:extLst>
              <a:ext uri="{FF2B5EF4-FFF2-40B4-BE49-F238E27FC236}">
                <a16:creationId xmlns:a16="http://schemas.microsoft.com/office/drawing/2014/main" id="{4329BEEB-7A9E-40EF-80DD-80A45057C486}"/>
              </a:ext>
            </a:extLst>
          </p:cNvPr>
          <p:cNvPicPr>
            <a:picLocks noGrp="1" noChangeAspect="1"/>
          </p:cNvPicPr>
          <p:nvPr>
            <p:ph type="pic" idx="10"/>
          </p:nvPr>
        </p:nvPicPr>
        <p:blipFill rotWithShape="1">
          <a:blip r:embed="rId3" cstate="screen">
            <a:extLst>
              <a:ext uri="{28A0092B-C50C-407E-A947-70E740481C1C}">
                <a14:useLocalDpi xmlns:a14="http://schemas.microsoft.com/office/drawing/2010/main"/>
              </a:ext>
            </a:extLst>
          </a:blip>
          <a:srcRect t="14987" b="14987"/>
          <a:stretch/>
        </p:blipFill>
        <p:spPr>
          <a:xfrm>
            <a:off x="3395663" y="2754313"/>
            <a:ext cx="8796337" cy="4103687"/>
          </a:xfrm>
          <a:prstGeom prst="rect">
            <a:avLst/>
          </a:prstGeom>
        </p:spPr>
      </p:pic>
      <p:sp>
        <p:nvSpPr>
          <p:cNvPr id="6" name="Text Placeholder 5">
            <a:extLst>
              <a:ext uri="{FF2B5EF4-FFF2-40B4-BE49-F238E27FC236}">
                <a16:creationId xmlns:a16="http://schemas.microsoft.com/office/drawing/2014/main" id="{01B1FD1D-32A0-626F-9EF3-6AC12927D291}"/>
              </a:ext>
            </a:extLst>
          </p:cNvPr>
          <p:cNvSpPr>
            <a:spLocks noGrp="1"/>
          </p:cNvSpPr>
          <p:nvPr>
            <p:ph type="body" sz="half" idx="2"/>
          </p:nvPr>
        </p:nvSpPr>
        <p:spPr>
          <a:xfrm>
            <a:off x="42957" y="5922120"/>
            <a:ext cx="3266788" cy="912401"/>
          </a:xfrm>
        </p:spPr>
        <p:txBody>
          <a:bodyPr>
            <a:normAutofit/>
          </a:bodyPr>
          <a:lstStyle/>
          <a:p>
            <a:pPr algn="r"/>
            <a:r>
              <a:rPr lang="en-US" sz="1500" dirty="0">
                <a:latin typeface="+mj-lt"/>
              </a:rPr>
              <a:t>Basak Kaya, MBA, CHFP, FHFMA</a:t>
            </a:r>
          </a:p>
          <a:p>
            <a:pPr algn="r"/>
            <a:r>
              <a:rPr lang="en-US" sz="1400" i="1" dirty="0">
                <a:latin typeface="+mj-lt"/>
              </a:rPr>
              <a:t>Executive Director, Revenue Services</a:t>
            </a:r>
          </a:p>
        </p:txBody>
      </p:sp>
      <p:sp>
        <p:nvSpPr>
          <p:cNvPr id="3" name="TextBox 2">
            <a:extLst>
              <a:ext uri="{FF2B5EF4-FFF2-40B4-BE49-F238E27FC236}">
                <a16:creationId xmlns:a16="http://schemas.microsoft.com/office/drawing/2014/main" id="{69B97062-411F-7AD9-4C37-2C06595B2937}"/>
              </a:ext>
            </a:extLst>
          </p:cNvPr>
          <p:cNvSpPr txBox="1"/>
          <p:nvPr/>
        </p:nvSpPr>
        <p:spPr>
          <a:xfrm>
            <a:off x="185928" y="2991967"/>
            <a:ext cx="2944746" cy="1754326"/>
          </a:xfrm>
          <a:prstGeom prst="rect">
            <a:avLst/>
          </a:prstGeom>
          <a:noFill/>
        </p:spPr>
        <p:txBody>
          <a:bodyPr wrap="square">
            <a:spAutoFit/>
          </a:bodyPr>
          <a:lstStyle/>
          <a:p>
            <a:pPr algn="l"/>
            <a:r>
              <a:rPr lang="en-US" sz="1800" b="1" i="0" dirty="0">
                <a:solidFill>
                  <a:schemeClr val="bg1"/>
                </a:solidFill>
                <a:effectLst/>
                <a:latin typeface="+mj-lt"/>
                <a:cs typeface="Calibri" panose="020F0502020204030204" pitchFamily="34" charset="0"/>
              </a:rPr>
              <a:t>"It is not the strongest of the species that survive, nor the most intelligent, but the one most responsive to change."</a:t>
            </a:r>
            <a:br>
              <a:rPr lang="en-US" sz="1800" b="0" i="0" dirty="0">
                <a:solidFill>
                  <a:schemeClr val="bg1"/>
                </a:solidFill>
                <a:effectLst/>
                <a:latin typeface="+mj-lt"/>
                <a:cs typeface="Calibri" panose="020F0502020204030204" pitchFamily="34" charset="0"/>
              </a:rPr>
            </a:br>
            <a:r>
              <a:rPr lang="en-US" sz="1800" b="0" i="0" dirty="0">
                <a:solidFill>
                  <a:schemeClr val="bg1"/>
                </a:solidFill>
                <a:effectLst/>
                <a:latin typeface="+mj-lt"/>
                <a:cs typeface="Calibri" panose="020F0502020204030204" pitchFamily="34" charset="0"/>
              </a:rPr>
              <a:t>-Charles Darwin</a:t>
            </a:r>
          </a:p>
        </p:txBody>
      </p:sp>
      <p:sp>
        <p:nvSpPr>
          <p:cNvPr id="2" name="Title 2">
            <a:extLst>
              <a:ext uri="{FF2B5EF4-FFF2-40B4-BE49-F238E27FC236}">
                <a16:creationId xmlns:a16="http://schemas.microsoft.com/office/drawing/2014/main" id="{9AE680DF-0567-72AA-B1DF-564837938796}"/>
              </a:ext>
            </a:extLst>
          </p:cNvPr>
          <p:cNvSpPr txBox="1">
            <a:spLocks/>
          </p:cNvSpPr>
          <p:nvPr/>
        </p:nvSpPr>
        <p:spPr>
          <a:xfrm>
            <a:off x="3647439" y="942023"/>
            <a:ext cx="7791644" cy="1026055"/>
          </a:xfrm>
          <a:prstGeom prst="rect">
            <a:avLst/>
          </a:prstGeom>
        </p:spPr>
        <p:txBody>
          <a:bodyPr anchor="b">
            <a:noAutofit/>
          </a:bodyPr>
          <a:lstStyle>
            <a:lvl1pPr algn="l" defTabSz="914400" rtl="0" eaLnBrk="1" latinLnBrk="0" hangingPunct="1">
              <a:lnSpc>
                <a:spcPct val="90000"/>
              </a:lnSpc>
              <a:spcBef>
                <a:spcPct val="0"/>
              </a:spcBef>
              <a:buNone/>
              <a:defRPr sz="2800" b="0" i="0" kern="1200">
                <a:solidFill>
                  <a:schemeClr val="accent6"/>
                </a:solidFill>
                <a:latin typeface="Arial" panose="020B0604020202020204" pitchFamily="34" charset="0"/>
                <a:ea typeface="+mj-ea"/>
                <a:cs typeface="Arial" panose="020B0604020202020204" pitchFamily="34" charset="0"/>
              </a:defRPr>
            </a:lvl1pPr>
          </a:lstStyle>
          <a:p>
            <a:br>
              <a:rPr lang="en-US" b="1" dirty="0">
                <a:solidFill>
                  <a:srgbClr val="002060"/>
                </a:solidFill>
              </a:rPr>
            </a:br>
            <a:r>
              <a:rPr lang="en-US" b="1" i="0" dirty="0">
                <a:solidFill>
                  <a:srgbClr val="002060"/>
                </a:solidFill>
                <a:effectLst/>
                <a:latin typeface="Arial" panose="020B0604020202020204" pitchFamily="34" charset="0"/>
              </a:rPr>
              <a:t>Navigating the Patient Financial Experience </a:t>
            </a:r>
            <a:r>
              <a:rPr lang="en-US" b="1" i="1" dirty="0">
                <a:solidFill>
                  <a:srgbClr val="002060"/>
                </a:solidFill>
                <a:effectLst/>
                <a:latin typeface="Arial" panose="020B0604020202020204" pitchFamily="34" charset="0"/>
              </a:rPr>
              <a:t>The Revenue Cycle Impact</a:t>
            </a:r>
            <a:endParaRPr lang="en-US" b="1" i="1" dirty="0">
              <a:solidFill>
                <a:srgbClr val="002060"/>
              </a:solidFill>
            </a:endParaRPr>
          </a:p>
        </p:txBody>
      </p:sp>
    </p:spTree>
    <p:extLst>
      <p:ext uri="{BB962C8B-B14F-4D97-AF65-F5344CB8AC3E}">
        <p14:creationId xmlns:p14="http://schemas.microsoft.com/office/powerpoint/2010/main" val="3344821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DF8C7-9C34-8F95-8BD5-1D35508CE574}"/>
              </a:ext>
            </a:extLst>
          </p:cNvPr>
          <p:cNvSpPr>
            <a:spLocks noGrp="1"/>
          </p:cNvSpPr>
          <p:nvPr>
            <p:ph type="ctrTitle"/>
          </p:nvPr>
        </p:nvSpPr>
        <p:spPr/>
        <p:txBody>
          <a:bodyPr/>
          <a:lstStyle/>
          <a:p>
            <a:r>
              <a:rPr lang="en-US" dirty="0"/>
              <a:t>Updated Self Pay Methodology </a:t>
            </a:r>
          </a:p>
        </p:txBody>
      </p:sp>
      <p:sp>
        <p:nvSpPr>
          <p:cNvPr id="5" name="TextBox 4">
            <a:extLst>
              <a:ext uri="{FF2B5EF4-FFF2-40B4-BE49-F238E27FC236}">
                <a16:creationId xmlns:a16="http://schemas.microsoft.com/office/drawing/2014/main" id="{2BDD3499-798B-16C4-8F4B-6DABF8F4E4BD}"/>
              </a:ext>
            </a:extLst>
          </p:cNvPr>
          <p:cNvSpPr txBox="1"/>
          <p:nvPr/>
        </p:nvSpPr>
        <p:spPr>
          <a:xfrm>
            <a:off x="1484416" y="1448790"/>
            <a:ext cx="7849589" cy="2954655"/>
          </a:xfrm>
          <a:prstGeom prst="rect">
            <a:avLst/>
          </a:prstGeom>
          <a:noFill/>
        </p:spPr>
        <p:txBody>
          <a:bodyPr wrap="square" rtlCol="0">
            <a:spAutoFit/>
          </a:bodyPr>
          <a:lstStyle/>
          <a:p>
            <a:pPr marL="285750" indent="-285750">
              <a:buFont typeface="Wingdings" panose="05000000000000000000" pitchFamily="2" charset="2"/>
              <a:buChar char="ü"/>
            </a:pPr>
            <a:r>
              <a:rPr lang="en-US" dirty="0"/>
              <a:t>Standard discounts point of service and beyond</a:t>
            </a:r>
          </a:p>
          <a:p>
            <a:pPr marL="742950" lvl="1" indent="-285750">
              <a:buFont typeface="Wingdings" panose="05000000000000000000" pitchFamily="2" charset="2"/>
              <a:buChar char="Ø"/>
            </a:pPr>
            <a:r>
              <a:rPr lang="en-US" sz="1200" dirty="0"/>
              <a:t>In depth analysis of appropriate, affordable rates </a:t>
            </a:r>
          </a:p>
          <a:p>
            <a:pPr marL="742950" lvl="1" indent="-285750">
              <a:buFont typeface="Wingdings" panose="05000000000000000000" pitchFamily="2" charset="2"/>
              <a:buChar char="Ø"/>
            </a:pPr>
            <a:r>
              <a:rPr lang="en-US" sz="1200" dirty="0"/>
              <a:t>Moving to percent of charge self pay rates, automated to net in alignment with RTE functionality</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Establishment of Rate Review Committee and Governance</a:t>
            </a:r>
          </a:p>
          <a:p>
            <a:pPr marL="742950" lvl="1" indent="-285750">
              <a:buFont typeface="Wingdings" panose="05000000000000000000" pitchFamily="2" charset="2"/>
              <a:buChar char="Ø"/>
            </a:pPr>
            <a:r>
              <a:rPr lang="en-US" sz="1200" dirty="0"/>
              <a:t>Consistent review and analysis of all new charges with all appropriate stakeholders</a:t>
            </a:r>
          </a:p>
          <a:p>
            <a:pPr marL="742950" lvl="1" indent="-285750">
              <a:buFont typeface="Wingdings" panose="05000000000000000000" pitchFamily="2" charset="2"/>
              <a:buChar char="Ø"/>
            </a:pPr>
            <a:r>
              <a:rPr lang="en-US" sz="1200" dirty="0"/>
              <a:t>Governance, formal approval process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Updated policy and procedures</a:t>
            </a:r>
          </a:p>
          <a:p>
            <a:pPr marL="742950" lvl="1" indent="-285750">
              <a:buFont typeface="Wingdings" panose="05000000000000000000" pitchFamily="2" charset="2"/>
              <a:buChar char="Ø"/>
            </a:pPr>
            <a:r>
              <a:rPr lang="en-US" sz="1200" dirty="0"/>
              <a:t>Revisit policies annually, align with latest laws, regulations AND consumer trends </a:t>
            </a:r>
          </a:p>
        </p:txBody>
      </p:sp>
    </p:spTree>
    <p:extLst>
      <p:ext uri="{BB962C8B-B14F-4D97-AF65-F5344CB8AC3E}">
        <p14:creationId xmlns:p14="http://schemas.microsoft.com/office/powerpoint/2010/main" val="169198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28EA-421F-F923-3FCB-FE7EF29C0F2A}"/>
              </a:ext>
            </a:extLst>
          </p:cNvPr>
          <p:cNvSpPr>
            <a:spLocks noGrp="1"/>
          </p:cNvSpPr>
          <p:nvPr>
            <p:ph type="ctrTitle"/>
          </p:nvPr>
        </p:nvSpPr>
        <p:spPr/>
        <p:txBody>
          <a:bodyPr/>
          <a:lstStyle/>
          <a:p>
            <a:br>
              <a:rPr lang="en-US" sz="2800" dirty="0">
                <a:effectLst/>
                <a:latin typeface="+mj-lt"/>
                <a:ea typeface="Calibri" panose="020F0502020204030204" pitchFamily="34" charset="0"/>
              </a:rPr>
            </a:br>
            <a:endParaRPr lang="en-US" dirty="0"/>
          </a:p>
        </p:txBody>
      </p:sp>
      <p:sp>
        <p:nvSpPr>
          <p:cNvPr id="3" name="Text Placeholder 2">
            <a:extLst>
              <a:ext uri="{FF2B5EF4-FFF2-40B4-BE49-F238E27FC236}">
                <a16:creationId xmlns:a16="http://schemas.microsoft.com/office/drawing/2014/main" id="{58A9A2E6-C0CA-62A6-12A7-D9549F56198A}"/>
              </a:ext>
            </a:extLst>
          </p:cNvPr>
          <p:cNvSpPr>
            <a:spLocks noGrp="1"/>
          </p:cNvSpPr>
          <p:nvPr>
            <p:ph type="body" sz="half" idx="2"/>
          </p:nvPr>
        </p:nvSpPr>
        <p:spPr/>
        <p:txBody>
          <a:bodyPr/>
          <a:lstStyle/>
          <a:p>
            <a:pPr marR="0" lvl="0">
              <a:spcAft>
                <a:spcPts val="0"/>
              </a:spcAft>
              <a:tabLst>
                <a:tab pos="457200" algn="l"/>
              </a:tabLst>
            </a:pPr>
            <a:r>
              <a:rPr lang="en-US" dirty="0">
                <a:solidFill>
                  <a:srgbClr val="1A3F68"/>
                </a:solidFill>
                <a:latin typeface="+mj-lt"/>
                <a:ea typeface="Times New Roman" panose="02020603050405020304" pitchFamily="18" charset="0"/>
              </a:rPr>
              <a:t>How do we</a:t>
            </a:r>
            <a:r>
              <a:rPr lang="en-US" sz="2000" dirty="0">
                <a:solidFill>
                  <a:srgbClr val="1A3F68"/>
                </a:solidFill>
                <a:effectLst/>
                <a:latin typeface="+mj-lt"/>
                <a:ea typeface="Times New Roman" panose="02020603050405020304" pitchFamily="18" charset="0"/>
              </a:rPr>
              <a:t> effectively structure our team, provide necessary training, engage effective partners, integrate outsource capabilities into innovative tech, and leverage automation?</a:t>
            </a:r>
            <a:endParaRPr lang="en-US" sz="2000" dirty="0">
              <a:solidFill>
                <a:srgbClr val="1A3F68"/>
              </a:solidFill>
              <a:effectLst/>
              <a:latin typeface="+mj-lt"/>
              <a:ea typeface="Calibri" panose="020F0502020204030204" pitchFamily="34" charset="0"/>
            </a:endParaRPr>
          </a:p>
        </p:txBody>
      </p:sp>
      <p:sp>
        <p:nvSpPr>
          <p:cNvPr id="4" name="Title 1">
            <a:extLst>
              <a:ext uri="{FF2B5EF4-FFF2-40B4-BE49-F238E27FC236}">
                <a16:creationId xmlns:a16="http://schemas.microsoft.com/office/drawing/2014/main" id="{6C457AAD-2B9D-880F-C508-C23900ABACD3}"/>
              </a:ext>
            </a:extLst>
          </p:cNvPr>
          <p:cNvSpPr txBox="1">
            <a:spLocks/>
          </p:cNvSpPr>
          <p:nvPr/>
        </p:nvSpPr>
        <p:spPr>
          <a:xfrm>
            <a:off x="1548630" y="2283278"/>
            <a:ext cx="6506111" cy="949643"/>
          </a:xfrm>
          <a:prstGeom prst="rect">
            <a:avLst/>
          </a:prstGeom>
        </p:spPr>
        <p:txBody>
          <a:bodyPr anchor="b">
            <a:noAutofit/>
          </a:bodyPr>
          <a:lstStyle>
            <a:lvl1pPr algn="l" defTabSz="914400" rtl="0" eaLnBrk="1" latinLnBrk="0" hangingPunct="1">
              <a:lnSpc>
                <a:spcPct val="90000"/>
              </a:lnSpc>
              <a:spcBef>
                <a:spcPct val="0"/>
              </a:spcBef>
              <a:buNone/>
              <a:defRPr sz="2800" b="0" i="0" kern="1200">
                <a:solidFill>
                  <a:schemeClr val="bg1"/>
                </a:solidFill>
                <a:latin typeface="Arial" panose="020B0604020202020204" pitchFamily="34" charset="0"/>
                <a:ea typeface="+mj-ea"/>
                <a:cs typeface="Arial" panose="020B0604020202020204" pitchFamily="34" charset="0"/>
              </a:defRPr>
            </a:lvl1pPr>
          </a:lstStyle>
          <a:p>
            <a:br>
              <a:rPr lang="en-US" dirty="0">
                <a:latin typeface="+mj-lt"/>
                <a:ea typeface="Calibri" panose="020F0502020204030204" pitchFamily="34" charset="0"/>
              </a:rPr>
            </a:br>
            <a:r>
              <a:rPr lang="en-US" dirty="0">
                <a:latin typeface="+mj-lt"/>
                <a:ea typeface="Calibri" panose="020F0502020204030204" pitchFamily="34" charset="0"/>
              </a:rPr>
              <a:t>FOCUS 2:</a:t>
            </a:r>
            <a:endParaRPr lang="en-US" dirty="0"/>
          </a:p>
        </p:txBody>
      </p:sp>
    </p:spTree>
    <p:extLst>
      <p:ext uri="{BB962C8B-B14F-4D97-AF65-F5344CB8AC3E}">
        <p14:creationId xmlns:p14="http://schemas.microsoft.com/office/powerpoint/2010/main" val="139716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E2C6A0-7405-20E8-3F32-A3EE1CC02AA4}"/>
              </a:ext>
            </a:extLst>
          </p:cNvPr>
          <p:cNvSpPr>
            <a:spLocks noGrp="1"/>
          </p:cNvSpPr>
          <p:nvPr>
            <p:ph type="ctrTitle"/>
          </p:nvPr>
        </p:nvSpPr>
        <p:spPr>
          <a:xfrm>
            <a:off x="1251846" y="427982"/>
            <a:ext cx="10795770" cy="451249"/>
          </a:xfrm>
        </p:spPr>
        <p:txBody>
          <a:bodyPr/>
          <a:lstStyle/>
          <a:p>
            <a:r>
              <a:rPr lang="en-US" sz="2600" b="1" dirty="0"/>
              <a:t>Effective Revenue Cycle Team</a:t>
            </a:r>
          </a:p>
        </p:txBody>
      </p:sp>
      <p:sp>
        <p:nvSpPr>
          <p:cNvPr id="4" name="Text Placeholder 3">
            <a:extLst>
              <a:ext uri="{FF2B5EF4-FFF2-40B4-BE49-F238E27FC236}">
                <a16:creationId xmlns:a16="http://schemas.microsoft.com/office/drawing/2014/main" id="{BBE1F4F3-6334-513F-C413-AB429C460569}"/>
              </a:ext>
            </a:extLst>
          </p:cNvPr>
          <p:cNvSpPr>
            <a:spLocks noGrp="1"/>
          </p:cNvSpPr>
          <p:nvPr>
            <p:ph type="body" sz="half" idx="2"/>
          </p:nvPr>
        </p:nvSpPr>
        <p:spPr>
          <a:xfrm>
            <a:off x="1251846" y="1339850"/>
            <a:ext cx="10620113" cy="4658895"/>
          </a:xfrm>
        </p:spPr>
        <p:txBody>
          <a:bodyPr>
            <a:noAutofit/>
          </a:bodyPr>
          <a:lstStyle/>
          <a:p>
            <a:pPr marL="285750" indent="-285750">
              <a:lnSpc>
                <a:spcPct val="150000"/>
              </a:lnSpc>
              <a:buFont typeface="Wingdings" panose="05000000000000000000" pitchFamily="2" charset="2"/>
              <a:buChar char="ü"/>
            </a:pPr>
            <a:r>
              <a:rPr lang="en-US" sz="1700" dirty="0">
                <a:solidFill>
                  <a:srgbClr val="1A3F68"/>
                </a:solidFill>
                <a:latin typeface="+mj-lt"/>
                <a:cs typeface="Calibri" panose="020F0502020204030204" pitchFamily="34" charset="0"/>
              </a:rPr>
              <a:t>Specialized teams/units: Revenue Cycle Organization Changes</a:t>
            </a:r>
          </a:p>
          <a:p>
            <a:pPr marL="742950" lvl="1" indent="-285750">
              <a:lnSpc>
                <a:spcPct val="150000"/>
              </a:lnSpc>
              <a:buFont typeface="Wingdings" panose="05000000000000000000" pitchFamily="2" charset="2"/>
              <a:buChar char="Ø"/>
            </a:pPr>
            <a:r>
              <a:rPr lang="en-US" sz="1200" dirty="0">
                <a:solidFill>
                  <a:srgbClr val="1A3F68"/>
                </a:solidFill>
                <a:latin typeface="+mj-lt"/>
                <a:cs typeface="Calibri" panose="020F0502020204030204" pitchFamily="34" charset="0"/>
              </a:rPr>
              <a:t>Single Billing Office, Patient Access alignment </a:t>
            </a:r>
          </a:p>
          <a:p>
            <a:pPr marL="742950" lvl="1" indent="-285750">
              <a:lnSpc>
                <a:spcPct val="150000"/>
              </a:lnSpc>
              <a:buFont typeface="Wingdings" panose="05000000000000000000" pitchFamily="2" charset="2"/>
              <a:buChar char="Ø"/>
            </a:pPr>
            <a:r>
              <a:rPr lang="en-US" sz="1200" dirty="0">
                <a:solidFill>
                  <a:srgbClr val="1A3F68"/>
                </a:solidFill>
                <a:latin typeface="+mj-lt"/>
                <a:cs typeface="Calibri" panose="020F0502020204030204" pitchFamily="34" charset="0"/>
              </a:rPr>
              <a:t>Modular approach enhances agility and focus, allowing us to address specific challenges with precision</a:t>
            </a:r>
          </a:p>
          <a:p>
            <a:pPr marL="742950" lvl="1" indent="-285750">
              <a:lnSpc>
                <a:spcPct val="150000"/>
              </a:lnSpc>
              <a:buFont typeface="Wingdings" panose="05000000000000000000" pitchFamily="2" charset="2"/>
              <a:buChar char="Ø"/>
            </a:pPr>
            <a:r>
              <a:rPr lang="en-US" sz="1200" dirty="0">
                <a:effectLst/>
                <a:latin typeface="+mj-lt"/>
              </a:rPr>
              <a:t>Billing, patient assistance, automation, and partner liaison. </a:t>
            </a:r>
          </a:p>
          <a:p>
            <a:pPr marL="1200150" lvl="2" indent="-285750">
              <a:lnSpc>
                <a:spcPct val="150000"/>
              </a:lnSpc>
              <a:buFont typeface="Wingdings" panose="05000000000000000000" pitchFamily="2" charset="2"/>
              <a:buChar char="Ø"/>
            </a:pPr>
            <a:r>
              <a:rPr lang="en-US" dirty="0">
                <a:effectLst/>
                <a:latin typeface="+mj-lt"/>
              </a:rPr>
              <a:t>This modular approach enhances agility and focus, allowing us to address specific challenges with precision</a:t>
            </a:r>
            <a:endParaRPr lang="en-US" dirty="0">
              <a:solidFill>
                <a:srgbClr val="1A3F68"/>
              </a:solidFill>
              <a:latin typeface="+mj-lt"/>
              <a:cs typeface="Calibri" panose="020F0502020204030204" pitchFamily="34" charset="0"/>
            </a:endParaRPr>
          </a:p>
          <a:p>
            <a:endParaRPr lang="en-US" sz="1300" dirty="0">
              <a:solidFill>
                <a:srgbClr val="1A3F68"/>
              </a:solidFill>
              <a:latin typeface="+mj-lt"/>
            </a:endParaRPr>
          </a:p>
        </p:txBody>
      </p:sp>
      <p:sp>
        <p:nvSpPr>
          <p:cNvPr id="5" name="Rectangle: Rounded Corners 4">
            <a:extLst>
              <a:ext uri="{FF2B5EF4-FFF2-40B4-BE49-F238E27FC236}">
                <a16:creationId xmlns:a16="http://schemas.microsoft.com/office/drawing/2014/main" id="{DBC9A416-D78A-8471-5076-5040481E5980}"/>
              </a:ext>
            </a:extLst>
          </p:cNvPr>
          <p:cNvSpPr/>
          <p:nvPr/>
        </p:nvSpPr>
        <p:spPr>
          <a:xfrm>
            <a:off x="1450633" y="3309671"/>
            <a:ext cx="3175770" cy="740706"/>
          </a:xfrm>
          <a:prstGeom prst="roundRect">
            <a:avLst/>
          </a:prstGeom>
          <a:solidFill>
            <a:srgbClr val="004B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Patient Access</a:t>
            </a:r>
          </a:p>
          <a:p>
            <a:pPr algn="ctr"/>
            <a:r>
              <a:rPr lang="en-US" dirty="0"/>
              <a:t>Patient Financial Clearance </a:t>
            </a:r>
          </a:p>
        </p:txBody>
      </p:sp>
      <p:sp>
        <p:nvSpPr>
          <p:cNvPr id="7" name="Arrow: Left 6">
            <a:extLst>
              <a:ext uri="{FF2B5EF4-FFF2-40B4-BE49-F238E27FC236}">
                <a16:creationId xmlns:a16="http://schemas.microsoft.com/office/drawing/2014/main" id="{973729C5-0C27-BEBF-8705-0ED286ECBCCE}"/>
              </a:ext>
            </a:extLst>
          </p:cNvPr>
          <p:cNvSpPr/>
          <p:nvPr/>
        </p:nvSpPr>
        <p:spPr>
          <a:xfrm>
            <a:off x="1450633" y="4120307"/>
            <a:ext cx="9258929" cy="74070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Patient Estimates Team</a:t>
            </a:r>
          </a:p>
        </p:txBody>
      </p:sp>
      <p:sp>
        <p:nvSpPr>
          <p:cNvPr id="8" name="Rectangle: Rounded Corners 7">
            <a:extLst>
              <a:ext uri="{FF2B5EF4-FFF2-40B4-BE49-F238E27FC236}">
                <a16:creationId xmlns:a16="http://schemas.microsoft.com/office/drawing/2014/main" id="{0C7D76BC-0295-5F83-B04C-CFB2B8CA7A66}"/>
              </a:ext>
            </a:extLst>
          </p:cNvPr>
          <p:cNvSpPr/>
          <p:nvPr/>
        </p:nvSpPr>
        <p:spPr>
          <a:xfrm>
            <a:off x="7533792" y="3309670"/>
            <a:ext cx="3175770" cy="740707"/>
          </a:xfrm>
          <a:prstGeom prst="roundRect">
            <a:avLst/>
          </a:prstGeom>
          <a:solidFill>
            <a:srgbClr val="004B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Single Billing Office (SBO)</a:t>
            </a:r>
          </a:p>
          <a:p>
            <a:pPr algn="ctr"/>
            <a:r>
              <a:rPr lang="en-US" dirty="0"/>
              <a:t>Patient Customer Service</a:t>
            </a:r>
          </a:p>
        </p:txBody>
      </p:sp>
      <p:sp>
        <p:nvSpPr>
          <p:cNvPr id="12" name="Arrow: Left 11">
            <a:extLst>
              <a:ext uri="{FF2B5EF4-FFF2-40B4-BE49-F238E27FC236}">
                <a16:creationId xmlns:a16="http://schemas.microsoft.com/office/drawing/2014/main" id="{9F6888FE-2079-97B2-DE56-12F6BCA487B9}"/>
              </a:ext>
            </a:extLst>
          </p:cNvPr>
          <p:cNvSpPr/>
          <p:nvPr/>
        </p:nvSpPr>
        <p:spPr>
          <a:xfrm>
            <a:off x="1450633" y="4949993"/>
            <a:ext cx="9313332" cy="74070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Patient Financial Counseling</a:t>
            </a:r>
          </a:p>
        </p:txBody>
      </p:sp>
      <p:sp>
        <p:nvSpPr>
          <p:cNvPr id="13" name="Arrow: Left 12">
            <a:extLst>
              <a:ext uri="{FF2B5EF4-FFF2-40B4-BE49-F238E27FC236}">
                <a16:creationId xmlns:a16="http://schemas.microsoft.com/office/drawing/2014/main" id="{34241BB4-2DB5-F6AD-3073-DC015071CD4C}"/>
              </a:ext>
            </a:extLst>
          </p:cNvPr>
          <p:cNvSpPr/>
          <p:nvPr/>
        </p:nvSpPr>
        <p:spPr>
          <a:xfrm>
            <a:off x="3190875" y="5604973"/>
            <a:ext cx="7573090" cy="76490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Payment Plans, Coverage Discovery and Recovery, Feedback</a:t>
            </a:r>
          </a:p>
        </p:txBody>
      </p:sp>
    </p:spTree>
    <p:extLst>
      <p:ext uri="{BB962C8B-B14F-4D97-AF65-F5344CB8AC3E}">
        <p14:creationId xmlns:p14="http://schemas.microsoft.com/office/powerpoint/2010/main" val="740454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9666B5-502B-B1D7-04EB-64C224EC3487}"/>
              </a:ext>
            </a:extLst>
          </p:cNvPr>
          <p:cNvSpPr>
            <a:spLocks noGrp="1"/>
          </p:cNvSpPr>
          <p:nvPr>
            <p:ph type="ctrTitle"/>
          </p:nvPr>
        </p:nvSpPr>
        <p:spPr/>
        <p:txBody>
          <a:bodyPr/>
          <a:lstStyle/>
          <a:p>
            <a:r>
              <a:rPr lang="en-US" b="1" dirty="0"/>
              <a:t>Fostering A Culture of Empathy &amp; Understanding</a:t>
            </a:r>
          </a:p>
        </p:txBody>
      </p:sp>
      <p:sp>
        <p:nvSpPr>
          <p:cNvPr id="5" name="Text Placeholder 3">
            <a:extLst>
              <a:ext uri="{FF2B5EF4-FFF2-40B4-BE49-F238E27FC236}">
                <a16:creationId xmlns:a16="http://schemas.microsoft.com/office/drawing/2014/main" id="{B338550B-AB30-1A16-9DBA-ECA1716EF48A}"/>
              </a:ext>
            </a:extLst>
          </p:cNvPr>
          <p:cNvSpPr txBox="1">
            <a:spLocks/>
          </p:cNvSpPr>
          <p:nvPr/>
        </p:nvSpPr>
        <p:spPr>
          <a:xfrm>
            <a:off x="1300348" y="1258487"/>
            <a:ext cx="9860175" cy="3811588"/>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000" b="0" i="0" kern="120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Ensure every patient interaction is informed by a deep understanding of the patient’s unique circumstances and healthcare needs.</a:t>
            </a:r>
          </a:p>
          <a:p>
            <a:pPr marL="342900" indent="-342900">
              <a:lnSpc>
                <a:spcPct val="150000"/>
              </a:lnSpc>
              <a:buFont typeface="Wingdings" panose="05000000000000000000" pitchFamily="2" charset="2"/>
              <a:buChar char="Ø"/>
            </a:pPr>
            <a:r>
              <a:rPr lang="en-US" sz="1700" dirty="0"/>
              <a:t>Adopting a patient-centered approach in financial services</a:t>
            </a:r>
          </a:p>
          <a:p>
            <a:pPr marL="342900" indent="-342900">
              <a:lnSpc>
                <a:spcPct val="150000"/>
              </a:lnSpc>
              <a:buFont typeface="Wingdings" panose="05000000000000000000" pitchFamily="2" charset="2"/>
              <a:buChar char="Ø"/>
            </a:pPr>
            <a:r>
              <a:rPr lang="en-US" sz="1700" dirty="0"/>
              <a:t>Forge a stronger partnership between the business of healthcare and the mission of delivering outstanding patient experiences</a:t>
            </a:r>
          </a:p>
          <a:p>
            <a:pPr marL="342900" indent="-342900">
              <a:lnSpc>
                <a:spcPct val="150000"/>
              </a:lnSpc>
              <a:buFont typeface="Wingdings" panose="05000000000000000000" pitchFamily="2" charset="2"/>
              <a:buChar char="Ø"/>
            </a:pPr>
            <a:r>
              <a:rPr lang="en-US" sz="1700" dirty="0"/>
              <a:t>Measure to ensure team is driving better health outcomes and is an integral part of overall patient satisfaction efforts.</a:t>
            </a:r>
          </a:p>
          <a:p>
            <a:pPr>
              <a:lnSpc>
                <a:spcPct val="150000"/>
              </a:lnSpc>
            </a:pPr>
            <a:endParaRPr lang="en-US" sz="1700" dirty="0"/>
          </a:p>
          <a:p>
            <a:endParaRPr lang="en-US" dirty="0"/>
          </a:p>
        </p:txBody>
      </p:sp>
      <p:pic>
        <p:nvPicPr>
          <p:cNvPr id="4" name="Picture 3">
            <a:extLst>
              <a:ext uri="{FF2B5EF4-FFF2-40B4-BE49-F238E27FC236}">
                <a16:creationId xmlns:a16="http://schemas.microsoft.com/office/drawing/2014/main" id="{2A2E445C-5170-1DC8-1C55-F493602282D2}"/>
              </a:ext>
            </a:extLst>
          </p:cNvPr>
          <p:cNvPicPr>
            <a:picLocks noChangeAspect="1"/>
          </p:cNvPicPr>
          <p:nvPr/>
        </p:nvPicPr>
        <p:blipFill>
          <a:blip r:embed="rId3"/>
          <a:stretch>
            <a:fillRect/>
          </a:stretch>
        </p:blipFill>
        <p:spPr>
          <a:xfrm>
            <a:off x="6830658" y="4105920"/>
            <a:ext cx="5082874" cy="2182646"/>
          </a:xfrm>
          <a:prstGeom prst="rect">
            <a:avLst/>
          </a:prstGeom>
        </p:spPr>
      </p:pic>
      <p:sp>
        <p:nvSpPr>
          <p:cNvPr id="6" name="Speech Bubble: Oval 5">
            <a:extLst>
              <a:ext uri="{FF2B5EF4-FFF2-40B4-BE49-F238E27FC236}">
                <a16:creationId xmlns:a16="http://schemas.microsoft.com/office/drawing/2014/main" id="{ADB5104F-4534-5D5B-B739-EC1007995D4A}"/>
              </a:ext>
            </a:extLst>
          </p:cNvPr>
          <p:cNvSpPr/>
          <p:nvPr/>
        </p:nvSpPr>
        <p:spPr>
          <a:xfrm>
            <a:off x="1980190" y="4609846"/>
            <a:ext cx="3530433" cy="1427615"/>
          </a:xfrm>
          <a:prstGeom prst="wedgeEllipseCallout">
            <a:avLst>
              <a:gd name="adj1" fmla="val 69862"/>
              <a:gd name="adj2" fmla="val -4108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 message from our patient</a:t>
            </a:r>
          </a:p>
        </p:txBody>
      </p:sp>
    </p:spTree>
    <p:extLst>
      <p:ext uri="{BB962C8B-B14F-4D97-AF65-F5344CB8AC3E}">
        <p14:creationId xmlns:p14="http://schemas.microsoft.com/office/powerpoint/2010/main" val="3526837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E2C6A0-7405-20E8-3F32-A3EE1CC02AA4}"/>
              </a:ext>
            </a:extLst>
          </p:cNvPr>
          <p:cNvSpPr>
            <a:spLocks noGrp="1"/>
          </p:cNvSpPr>
          <p:nvPr>
            <p:ph type="ctrTitle"/>
          </p:nvPr>
        </p:nvSpPr>
        <p:spPr>
          <a:xfrm>
            <a:off x="1251846" y="427982"/>
            <a:ext cx="10795770" cy="451249"/>
          </a:xfrm>
        </p:spPr>
        <p:txBody>
          <a:bodyPr/>
          <a:lstStyle/>
          <a:p>
            <a:r>
              <a:rPr lang="en-US" sz="2600" b="1" dirty="0"/>
              <a:t>Effective Revenue Cycle Team</a:t>
            </a:r>
          </a:p>
        </p:txBody>
      </p:sp>
      <p:sp>
        <p:nvSpPr>
          <p:cNvPr id="4" name="Text Placeholder 3">
            <a:extLst>
              <a:ext uri="{FF2B5EF4-FFF2-40B4-BE49-F238E27FC236}">
                <a16:creationId xmlns:a16="http://schemas.microsoft.com/office/drawing/2014/main" id="{BBE1F4F3-6334-513F-C413-AB429C460569}"/>
              </a:ext>
            </a:extLst>
          </p:cNvPr>
          <p:cNvSpPr>
            <a:spLocks noGrp="1"/>
          </p:cNvSpPr>
          <p:nvPr>
            <p:ph type="body" sz="half" idx="2"/>
          </p:nvPr>
        </p:nvSpPr>
        <p:spPr>
          <a:xfrm>
            <a:off x="1251846" y="1320800"/>
            <a:ext cx="10620113" cy="4658895"/>
          </a:xfrm>
        </p:spPr>
        <p:txBody>
          <a:bodyPr>
            <a:noAutofit/>
          </a:bodyPr>
          <a:lstStyle/>
          <a:p>
            <a:pPr marL="285750" indent="-285750">
              <a:lnSpc>
                <a:spcPct val="150000"/>
              </a:lnSpc>
              <a:buFont typeface="Wingdings" panose="05000000000000000000" pitchFamily="2" charset="2"/>
              <a:buChar char="ü"/>
            </a:pPr>
            <a:r>
              <a:rPr lang="en-US" sz="1700" dirty="0">
                <a:solidFill>
                  <a:srgbClr val="1A3F68"/>
                </a:solidFill>
                <a:latin typeface="+mj-lt"/>
                <a:cs typeface="Calibri" panose="020F0502020204030204" pitchFamily="34" charset="0"/>
              </a:rPr>
              <a:t>Training</a:t>
            </a:r>
          </a:p>
          <a:p>
            <a:pPr marL="742950" lvl="1" indent="-285750">
              <a:lnSpc>
                <a:spcPct val="150000"/>
              </a:lnSpc>
              <a:buFont typeface="Wingdings" panose="05000000000000000000" pitchFamily="2" charset="2"/>
              <a:buChar char="Ø"/>
            </a:pPr>
            <a:r>
              <a:rPr lang="en-US" sz="1200" dirty="0">
                <a:solidFill>
                  <a:srgbClr val="1A3F68"/>
                </a:solidFill>
              </a:rPr>
              <a:t>C</a:t>
            </a:r>
            <a:r>
              <a:rPr lang="en-US" sz="1200" dirty="0">
                <a:solidFill>
                  <a:srgbClr val="1A3F68"/>
                </a:solidFill>
                <a:effectLst/>
              </a:rPr>
              <a:t>hampion a continuous learning environment, leveraging both in-house expertise and external resources.</a:t>
            </a:r>
          </a:p>
          <a:p>
            <a:pPr marL="742950" lvl="1" indent="-285750">
              <a:lnSpc>
                <a:spcPct val="150000"/>
              </a:lnSpc>
              <a:buFont typeface="Wingdings" panose="05000000000000000000" pitchFamily="2" charset="2"/>
              <a:buChar char="Ø"/>
            </a:pPr>
            <a:r>
              <a:rPr lang="en-US" sz="1200" dirty="0">
                <a:solidFill>
                  <a:srgbClr val="1A3F68"/>
                </a:solidFill>
              </a:rPr>
              <a:t>K</a:t>
            </a:r>
            <a:r>
              <a:rPr lang="en-US" sz="1200" dirty="0">
                <a:solidFill>
                  <a:srgbClr val="1A3F68"/>
                </a:solidFill>
                <a:effectLst/>
              </a:rPr>
              <a:t>eep our teams updated on the latest in healthcare finance management, technology, and customer service excellence.</a:t>
            </a:r>
          </a:p>
          <a:p>
            <a:pPr marL="742950" lvl="1" indent="-285750">
              <a:lnSpc>
                <a:spcPct val="150000"/>
              </a:lnSpc>
              <a:buFont typeface="Wingdings" panose="05000000000000000000" pitchFamily="2" charset="2"/>
              <a:buChar char="Ø"/>
            </a:pPr>
            <a:r>
              <a:rPr lang="en-US" sz="1200" dirty="0">
                <a:solidFill>
                  <a:srgbClr val="1A3F68"/>
                </a:solidFill>
                <a:effectLst/>
              </a:rPr>
              <a:t>Partnering with leading providers and financial institutions would serve a dual purpose: </a:t>
            </a:r>
          </a:p>
          <a:p>
            <a:pPr marL="1200150" lvl="2" indent="-285750">
              <a:lnSpc>
                <a:spcPct val="150000"/>
              </a:lnSpc>
              <a:buFont typeface="Wingdings" panose="05000000000000000000" pitchFamily="2" charset="2"/>
              <a:buChar char="Ø"/>
            </a:pPr>
            <a:r>
              <a:rPr lang="en-US" dirty="0">
                <a:solidFill>
                  <a:srgbClr val="1A3F68"/>
                </a:solidFill>
              </a:rPr>
              <a:t>One: </a:t>
            </a:r>
            <a:r>
              <a:rPr lang="en-US" dirty="0">
                <a:solidFill>
                  <a:srgbClr val="1A3F68"/>
                </a:solidFill>
                <a:effectLst/>
              </a:rPr>
              <a:t>bring in external expertise that complements our internal capabilities.</a:t>
            </a:r>
          </a:p>
          <a:p>
            <a:pPr marL="1200150" lvl="2" indent="-285750">
              <a:lnSpc>
                <a:spcPct val="150000"/>
              </a:lnSpc>
              <a:buFont typeface="Wingdings" panose="05000000000000000000" pitchFamily="2" charset="2"/>
              <a:buChar char="Ø"/>
            </a:pPr>
            <a:r>
              <a:rPr lang="en-US" dirty="0">
                <a:solidFill>
                  <a:srgbClr val="1A3F68"/>
                </a:solidFill>
              </a:rPr>
              <a:t>Two: </a:t>
            </a:r>
            <a:r>
              <a:rPr lang="en-US" dirty="0">
                <a:solidFill>
                  <a:srgbClr val="1A3F68"/>
                </a:solidFill>
                <a:effectLst/>
              </a:rPr>
              <a:t>ensure that our team is proficient in the latest digital tools and platforms.</a:t>
            </a:r>
          </a:p>
        </p:txBody>
      </p:sp>
    </p:spTree>
    <p:extLst>
      <p:ext uri="{BB962C8B-B14F-4D97-AF65-F5344CB8AC3E}">
        <p14:creationId xmlns:p14="http://schemas.microsoft.com/office/powerpoint/2010/main" val="763696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E2C6A0-7405-20E8-3F32-A3EE1CC02AA4}"/>
              </a:ext>
            </a:extLst>
          </p:cNvPr>
          <p:cNvSpPr>
            <a:spLocks noGrp="1"/>
          </p:cNvSpPr>
          <p:nvPr>
            <p:ph type="ctrTitle"/>
          </p:nvPr>
        </p:nvSpPr>
        <p:spPr>
          <a:xfrm>
            <a:off x="1251846" y="427982"/>
            <a:ext cx="10795770" cy="451249"/>
          </a:xfrm>
        </p:spPr>
        <p:txBody>
          <a:bodyPr/>
          <a:lstStyle/>
          <a:p>
            <a:r>
              <a:rPr lang="en-US" sz="2600" b="1" dirty="0"/>
              <a:t>Effective Revenue Cycle Team</a:t>
            </a:r>
          </a:p>
        </p:txBody>
      </p:sp>
      <p:sp>
        <p:nvSpPr>
          <p:cNvPr id="4" name="Text Placeholder 3">
            <a:extLst>
              <a:ext uri="{FF2B5EF4-FFF2-40B4-BE49-F238E27FC236}">
                <a16:creationId xmlns:a16="http://schemas.microsoft.com/office/drawing/2014/main" id="{BBE1F4F3-6334-513F-C413-AB429C460569}"/>
              </a:ext>
            </a:extLst>
          </p:cNvPr>
          <p:cNvSpPr>
            <a:spLocks noGrp="1"/>
          </p:cNvSpPr>
          <p:nvPr>
            <p:ph type="body" sz="half" idx="2"/>
          </p:nvPr>
        </p:nvSpPr>
        <p:spPr>
          <a:xfrm>
            <a:off x="1251846" y="1320800"/>
            <a:ext cx="10620113" cy="4658895"/>
          </a:xfrm>
        </p:spPr>
        <p:txBody>
          <a:bodyPr>
            <a:noAutofit/>
          </a:bodyPr>
          <a:lstStyle/>
          <a:p>
            <a:pPr marL="342900" indent="-342900">
              <a:lnSpc>
                <a:spcPct val="150000"/>
              </a:lnSpc>
              <a:buFont typeface="Wingdings" panose="05000000000000000000" pitchFamily="2" charset="2"/>
              <a:buChar char="ü"/>
            </a:pPr>
            <a:r>
              <a:rPr lang="en-US" sz="1700" dirty="0">
                <a:solidFill>
                  <a:srgbClr val="1A3F68"/>
                </a:solidFill>
              </a:rPr>
              <a:t>Leveraging Automation</a:t>
            </a:r>
          </a:p>
          <a:p>
            <a:pPr marL="800100" lvl="1" indent="-342900">
              <a:lnSpc>
                <a:spcPct val="150000"/>
              </a:lnSpc>
              <a:buFont typeface="Wingdings" panose="05000000000000000000" pitchFamily="2" charset="2"/>
              <a:buChar char="ü"/>
            </a:pPr>
            <a:r>
              <a:rPr lang="en-US" sz="1200" dirty="0">
                <a:solidFill>
                  <a:srgbClr val="1A3F68"/>
                </a:solidFill>
                <a:latin typeface="+mj-lt"/>
              </a:rPr>
              <a:t>Opportunity to reduce manual errors, streamline</a:t>
            </a:r>
            <a:r>
              <a:rPr lang="en-US" sz="1200" dirty="0">
                <a:solidFill>
                  <a:srgbClr val="1A3F68"/>
                </a:solidFill>
                <a:effectLst/>
                <a:latin typeface="+mj-lt"/>
              </a:rPr>
              <a:t> processes, and free up our team to focus on areas requiring human touch, like patient counsel and support. </a:t>
            </a:r>
          </a:p>
          <a:p>
            <a:pPr marL="800100" lvl="1" indent="-342900">
              <a:lnSpc>
                <a:spcPct val="150000"/>
              </a:lnSpc>
              <a:buFont typeface="Wingdings" panose="05000000000000000000" pitchFamily="2" charset="2"/>
              <a:buChar char="ü"/>
            </a:pPr>
            <a:r>
              <a:rPr lang="en-US" sz="1200" dirty="0">
                <a:solidFill>
                  <a:srgbClr val="1A3F68"/>
                </a:solidFill>
                <a:effectLst/>
                <a:latin typeface="+mj-lt"/>
              </a:rPr>
              <a:t>Automation in billing, appointment scheduling, and routine inquiries can significantly enhance efficiency and patient satisfaction. </a:t>
            </a:r>
          </a:p>
          <a:p>
            <a:pPr marL="800100" lvl="1" indent="-342900">
              <a:lnSpc>
                <a:spcPct val="150000"/>
              </a:lnSpc>
              <a:buFont typeface="Wingdings" panose="05000000000000000000" pitchFamily="2" charset="2"/>
              <a:buChar char="ü"/>
            </a:pPr>
            <a:r>
              <a:rPr lang="en-US" sz="1200" dirty="0">
                <a:solidFill>
                  <a:srgbClr val="1A3F68"/>
                </a:solidFill>
                <a:effectLst/>
                <a:latin typeface="+mj-lt"/>
              </a:rPr>
              <a:t>A comprehensive strategy here would involve identifying repetitive processes that can be automated, ensuring that the automation tools we adopt integrate well with our existing systems, particularly MyChart, and continuously monitoring and refining these processes based on feedback and performance metrics.</a:t>
            </a:r>
          </a:p>
          <a:p>
            <a:pPr marL="1257300" lvl="2" indent="-342900">
              <a:lnSpc>
                <a:spcPct val="150000"/>
              </a:lnSpc>
              <a:buFont typeface="Wingdings" panose="05000000000000000000" pitchFamily="2" charset="2"/>
              <a:buChar char="ü"/>
            </a:pPr>
            <a:r>
              <a:rPr lang="fr-FR" b="0" i="0" dirty="0">
                <a:solidFill>
                  <a:srgbClr val="1A3F68"/>
                </a:solidFill>
                <a:effectLst/>
                <a:latin typeface="+mj-lt"/>
              </a:rPr>
              <a:t>Increase Patient Estimate Automation &amp; Volume</a:t>
            </a:r>
          </a:p>
          <a:p>
            <a:pPr marL="1257300" lvl="2" indent="-342900">
              <a:lnSpc>
                <a:spcPct val="150000"/>
              </a:lnSpc>
              <a:buFont typeface="Wingdings" panose="05000000000000000000" pitchFamily="2" charset="2"/>
              <a:buChar char="ü"/>
            </a:pPr>
            <a:r>
              <a:rPr lang="fr-FR" b="0" i="0" dirty="0">
                <a:solidFill>
                  <a:srgbClr val="1A3F68"/>
                </a:solidFill>
                <a:effectLst/>
                <a:latin typeface="+mj-lt"/>
              </a:rPr>
              <a:t>Payment Plan </a:t>
            </a:r>
            <a:r>
              <a:rPr lang="fr-FR" dirty="0">
                <a:solidFill>
                  <a:srgbClr val="1A3F68"/>
                </a:solidFill>
                <a:latin typeface="+mj-lt"/>
              </a:rPr>
              <a:t>EPIC I</a:t>
            </a:r>
            <a:r>
              <a:rPr lang="fr-FR" b="0" i="0" dirty="0">
                <a:solidFill>
                  <a:srgbClr val="1A3F68"/>
                </a:solidFill>
                <a:effectLst/>
                <a:latin typeface="+mj-lt"/>
              </a:rPr>
              <a:t>ntegration</a:t>
            </a:r>
          </a:p>
          <a:p>
            <a:pPr marL="1257300" lvl="2" indent="-342900">
              <a:lnSpc>
                <a:spcPct val="150000"/>
              </a:lnSpc>
              <a:buFont typeface="Wingdings" panose="05000000000000000000" pitchFamily="2" charset="2"/>
              <a:buChar char="ü"/>
            </a:pPr>
            <a:r>
              <a:rPr lang="fr-FR" b="0" i="0" dirty="0">
                <a:solidFill>
                  <a:srgbClr val="1A3F68"/>
                </a:solidFill>
                <a:effectLst/>
                <a:latin typeface="+mj-lt"/>
              </a:rPr>
              <a:t>Extension of SBO</a:t>
            </a:r>
          </a:p>
          <a:p>
            <a:pPr marL="1257300" lvl="2" indent="-342900">
              <a:lnSpc>
                <a:spcPct val="150000"/>
              </a:lnSpc>
              <a:buFont typeface="Wingdings" panose="05000000000000000000" pitchFamily="2" charset="2"/>
              <a:buChar char="ü"/>
            </a:pPr>
            <a:r>
              <a:rPr lang="fr-FR" b="0" i="0" dirty="0">
                <a:solidFill>
                  <a:srgbClr val="1A3F68"/>
                </a:solidFill>
                <a:effectLst/>
                <a:latin typeface="+mj-lt"/>
              </a:rPr>
              <a:t>HelloWorld</a:t>
            </a:r>
          </a:p>
          <a:p>
            <a:pPr marL="800100" lvl="1" indent="-342900">
              <a:lnSpc>
                <a:spcPct val="150000"/>
              </a:lnSpc>
              <a:buFont typeface="Wingdings" panose="05000000000000000000" pitchFamily="2" charset="2"/>
              <a:buChar char="ü"/>
            </a:pPr>
            <a:endParaRPr lang="en-US" sz="800" dirty="0">
              <a:solidFill>
                <a:srgbClr val="1A3F68"/>
              </a:solidFill>
            </a:endParaRPr>
          </a:p>
          <a:p>
            <a:pPr rtl="0"/>
            <a:endParaRPr lang="en-US" sz="1000" dirty="0">
              <a:solidFill>
                <a:srgbClr val="1A3F68"/>
              </a:solidFill>
            </a:endParaRPr>
          </a:p>
          <a:p>
            <a:pPr marL="285750" indent="-285750">
              <a:lnSpc>
                <a:spcPct val="150000"/>
              </a:lnSpc>
              <a:buFont typeface="Wingdings" panose="05000000000000000000" pitchFamily="2" charset="2"/>
              <a:buChar char="ü"/>
            </a:pPr>
            <a:endParaRPr lang="en-US" sz="1300" dirty="0">
              <a:solidFill>
                <a:srgbClr val="1A3F68"/>
              </a:solidFill>
              <a:effectLst/>
              <a:latin typeface="+mj-lt"/>
              <a:ea typeface="Calibri" panose="020F0502020204030204" pitchFamily="34" charset="0"/>
            </a:endParaRPr>
          </a:p>
          <a:p>
            <a:pPr marL="1200150" lvl="2" indent="-285750">
              <a:lnSpc>
                <a:spcPct val="150000"/>
              </a:lnSpc>
              <a:buFont typeface="Wingdings" panose="05000000000000000000" pitchFamily="2" charset="2"/>
              <a:buChar char="Ø"/>
            </a:pPr>
            <a:endParaRPr lang="en-US" sz="900" dirty="0">
              <a:solidFill>
                <a:srgbClr val="1A3F68"/>
              </a:solidFill>
              <a:effectLst/>
            </a:endParaRPr>
          </a:p>
          <a:p>
            <a:endParaRPr lang="en-US" sz="1300" dirty="0">
              <a:solidFill>
                <a:srgbClr val="1A3F68"/>
              </a:solidFill>
              <a:latin typeface="+mj-lt"/>
            </a:endParaRPr>
          </a:p>
        </p:txBody>
      </p:sp>
    </p:spTree>
    <p:extLst>
      <p:ext uri="{BB962C8B-B14F-4D97-AF65-F5344CB8AC3E}">
        <p14:creationId xmlns:p14="http://schemas.microsoft.com/office/powerpoint/2010/main" val="379368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E2C6A0-7405-20E8-3F32-A3EE1CC02AA4}"/>
              </a:ext>
            </a:extLst>
          </p:cNvPr>
          <p:cNvSpPr>
            <a:spLocks noGrp="1"/>
          </p:cNvSpPr>
          <p:nvPr>
            <p:ph type="ctrTitle"/>
          </p:nvPr>
        </p:nvSpPr>
        <p:spPr>
          <a:xfrm>
            <a:off x="1251846" y="427982"/>
            <a:ext cx="10795770" cy="451249"/>
          </a:xfrm>
        </p:spPr>
        <p:txBody>
          <a:bodyPr/>
          <a:lstStyle/>
          <a:p>
            <a:r>
              <a:rPr lang="en-US" sz="2600" b="1" dirty="0"/>
              <a:t>Effective Revenue Cycle Team</a:t>
            </a:r>
          </a:p>
        </p:txBody>
      </p:sp>
      <p:sp>
        <p:nvSpPr>
          <p:cNvPr id="4" name="Text Placeholder 3">
            <a:extLst>
              <a:ext uri="{FF2B5EF4-FFF2-40B4-BE49-F238E27FC236}">
                <a16:creationId xmlns:a16="http://schemas.microsoft.com/office/drawing/2014/main" id="{BBE1F4F3-6334-513F-C413-AB429C460569}"/>
              </a:ext>
            </a:extLst>
          </p:cNvPr>
          <p:cNvSpPr>
            <a:spLocks noGrp="1"/>
          </p:cNvSpPr>
          <p:nvPr>
            <p:ph type="body" sz="half" idx="2"/>
          </p:nvPr>
        </p:nvSpPr>
        <p:spPr>
          <a:xfrm>
            <a:off x="1251846" y="1298575"/>
            <a:ext cx="10373359" cy="4862095"/>
          </a:xfrm>
        </p:spPr>
        <p:txBody>
          <a:bodyPr>
            <a:noAutofit/>
          </a:bodyPr>
          <a:lstStyle/>
          <a:p>
            <a:pPr marL="285750" indent="-285750">
              <a:lnSpc>
                <a:spcPct val="150000"/>
              </a:lnSpc>
              <a:buFont typeface="Wingdings" panose="05000000000000000000" pitchFamily="2" charset="2"/>
              <a:buChar char="ü"/>
            </a:pPr>
            <a:r>
              <a:rPr lang="en-US" sz="1700" dirty="0">
                <a:solidFill>
                  <a:srgbClr val="1A3F68"/>
                </a:solidFill>
                <a:latin typeface="+mj-lt"/>
                <a:cs typeface="Calibri" panose="020F0502020204030204" pitchFamily="34" charset="0"/>
              </a:rPr>
              <a:t>Effective Partner Selection</a:t>
            </a:r>
          </a:p>
          <a:p>
            <a:pPr marL="742950" lvl="1" indent="-285750">
              <a:lnSpc>
                <a:spcPct val="150000"/>
              </a:lnSpc>
              <a:buFont typeface="Wingdings" panose="05000000000000000000" pitchFamily="2" charset="2"/>
              <a:buChar char="Ø"/>
            </a:pPr>
            <a:r>
              <a:rPr lang="en-US" sz="1200" dirty="0">
                <a:solidFill>
                  <a:srgbClr val="1A3F68"/>
                </a:solidFill>
                <a:latin typeface="+mj-lt"/>
              </a:rPr>
              <a:t>S</a:t>
            </a:r>
            <a:r>
              <a:rPr lang="en-US" sz="1200" dirty="0">
                <a:solidFill>
                  <a:srgbClr val="1A3F68"/>
                </a:solidFill>
                <a:effectLst/>
                <a:latin typeface="+mj-lt"/>
              </a:rPr>
              <a:t>election criteria would hinge on their ability to integrate seamlessly with our systems, particularly with EPIC and MyChart, which is pivotal for patient interaction. </a:t>
            </a:r>
          </a:p>
          <a:p>
            <a:pPr marL="1200150" lvl="2" indent="-285750">
              <a:lnSpc>
                <a:spcPct val="150000"/>
              </a:lnSpc>
              <a:buFont typeface="Wingdings" panose="05000000000000000000" pitchFamily="2" charset="2"/>
              <a:buChar char="Ø"/>
            </a:pPr>
            <a:r>
              <a:rPr lang="en-US" dirty="0">
                <a:solidFill>
                  <a:srgbClr val="1A3F68"/>
                </a:solidFill>
                <a:effectLst/>
                <a:latin typeface="+mj-lt"/>
              </a:rPr>
              <a:t>Integrating outsourcing capabilities into MyChart would be strategic, focusing on areas where direct expertise can enhance patient service without compromising data security or personal interaction quality.</a:t>
            </a:r>
          </a:p>
          <a:p>
            <a:pPr marL="742950" lvl="1" indent="-285750">
              <a:lnSpc>
                <a:spcPct val="150000"/>
              </a:lnSpc>
              <a:buFont typeface="Wingdings" panose="05000000000000000000" pitchFamily="2" charset="2"/>
              <a:buChar char="Ø"/>
            </a:pPr>
            <a:r>
              <a:rPr lang="en-US" sz="1200" dirty="0">
                <a:solidFill>
                  <a:srgbClr val="1A3F68"/>
                </a:solidFill>
                <a:effectLst/>
                <a:latin typeface="+mj-lt"/>
              </a:rPr>
              <a:t>The partners we choose must not only offer innovative solutions but also align with our commitment to enhancing patient financial experiences.</a:t>
            </a:r>
          </a:p>
          <a:p>
            <a:pPr marL="1200150" lvl="2" indent="-285750">
              <a:lnSpc>
                <a:spcPct val="150000"/>
              </a:lnSpc>
              <a:buFont typeface="Wingdings" panose="05000000000000000000" pitchFamily="2" charset="2"/>
              <a:buChar char="Ø"/>
            </a:pPr>
            <a:r>
              <a:rPr lang="en-US" dirty="0">
                <a:solidFill>
                  <a:srgbClr val="1A3F68"/>
                </a:solidFill>
                <a:effectLst/>
                <a:latin typeface="+mj-lt"/>
              </a:rPr>
              <a:t>Should provide scalable options that can adapt to our diverse patient needs, from payment solutions to billing inquiries, with a special focus on user-friendly interfaces.</a:t>
            </a:r>
            <a:endParaRPr lang="en-US" dirty="0">
              <a:solidFill>
                <a:srgbClr val="1A3F68"/>
              </a:solidFill>
              <a:latin typeface="+mj-lt"/>
            </a:endParaRPr>
          </a:p>
          <a:p>
            <a:pPr marL="1200150" lvl="2" indent="-285750">
              <a:lnSpc>
                <a:spcPct val="150000"/>
              </a:lnSpc>
              <a:buFont typeface="Wingdings" panose="05000000000000000000" pitchFamily="2" charset="2"/>
              <a:buChar char="Ø"/>
            </a:pPr>
            <a:r>
              <a:rPr lang="en-US" dirty="0">
                <a:solidFill>
                  <a:srgbClr val="1A3F68"/>
                </a:solidFill>
                <a:effectLst/>
                <a:latin typeface="+mj-lt"/>
              </a:rPr>
              <a:t>Potential areas include after-hours support, specialized billing queries, and payment processing.</a:t>
            </a:r>
          </a:p>
          <a:p>
            <a:pPr marL="1200150" lvl="2" indent="-285750">
              <a:lnSpc>
                <a:spcPct val="150000"/>
              </a:lnSpc>
              <a:buFont typeface="Wingdings" panose="05000000000000000000" pitchFamily="2" charset="2"/>
              <a:buChar char="Ø"/>
            </a:pPr>
            <a:r>
              <a:rPr lang="en-US" dirty="0">
                <a:solidFill>
                  <a:srgbClr val="1A3F68"/>
                </a:solidFill>
                <a:effectLst/>
                <a:latin typeface="+mj-lt"/>
              </a:rPr>
              <a:t>The goal is to create a seamless transition for patients, where outsourced services feel as integral and reliable as our in-house offerings.</a:t>
            </a:r>
          </a:p>
          <a:p>
            <a:endParaRPr lang="en-US" sz="1300" dirty="0">
              <a:solidFill>
                <a:srgbClr val="1A3F68"/>
              </a:solidFill>
              <a:latin typeface="+mj-lt"/>
            </a:endParaRPr>
          </a:p>
        </p:txBody>
      </p:sp>
    </p:spTree>
    <p:extLst>
      <p:ext uri="{BB962C8B-B14F-4D97-AF65-F5344CB8AC3E}">
        <p14:creationId xmlns:p14="http://schemas.microsoft.com/office/powerpoint/2010/main" val="3373561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9666B5-502B-B1D7-04EB-64C224EC3487}"/>
              </a:ext>
            </a:extLst>
          </p:cNvPr>
          <p:cNvSpPr>
            <a:spLocks noGrp="1"/>
          </p:cNvSpPr>
          <p:nvPr>
            <p:ph type="ctrTitle"/>
          </p:nvPr>
        </p:nvSpPr>
        <p:spPr/>
        <p:txBody>
          <a:bodyPr/>
          <a:lstStyle/>
          <a:p>
            <a:r>
              <a:rPr lang="en-US" dirty="0"/>
              <a:t>Adoption of Innovative, User-Friendly Tools</a:t>
            </a:r>
          </a:p>
        </p:txBody>
      </p:sp>
      <p:sp>
        <p:nvSpPr>
          <p:cNvPr id="4" name="Text Placeholder 3">
            <a:extLst>
              <a:ext uri="{FF2B5EF4-FFF2-40B4-BE49-F238E27FC236}">
                <a16:creationId xmlns:a16="http://schemas.microsoft.com/office/drawing/2014/main" id="{58361CAD-6EAA-2B1D-E0BC-717F16E3E725}"/>
              </a:ext>
            </a:extLst>
          </p:cNvPr>
          <p:cNvSpPr>
            <a:spLocks noGrp="1"/>
          </p:cNvSpPr>
          <p:nvPr>
            <p:ph type="body" sz="half" idx="2"/>
          </p:nvPr>
        </p:nvSpPr>
        <p:spPr>
          <a:xfrm>
            <a:off x="1511293" y="1416701"/>
            <a:ext cx="5699162" cy="4093921"/>
          </a:xfrm>
        </p:spPr>
        <p:txBody>
          <a:bodyPr>
            <a:normAutofit fontScale="92500" lnSpcReduction="10000"/>
          </a:bodyPr>
          <a:lstStyle/>
          <a:p>
            <a:pPr marL="342900" indent="-342900">
              <a:lnSpc>
                <a:spcPct val="200000"/>
              </a:lnSpc>
              <a:buFont typeface="Wingdings" panose="05000000000000000000" pitchFamily="2" charset="2"/>
              <a:buChar char="Ø"/>
            </a:pPr>
            <a:r>
              <a:rPr lang="en-US" dirty="0">
                <a:effectLst/>
              </a:rPr>
              <a:t>Digital 24/7 Communication</a:t>
            </a:r>
          </a:p>
          <a:p>
            <a:pPr marL="342900" indent="-342900">
              <a:lnSpc>
                <a:spcPct val="200000"/>
              </a:lnSpc>
              <a:buFont typeface="Wingdings" panose="05000000000000000000" pitchFamily="2" charset="2"/>
              <a:buChar char="Ø"/>
            </a:pPr>
            <a:r>
              <a:rPr lang="en-US" dirty="0">
                <a:effectLst/>
              </a:rPr>
              <a:t>Transparent pricing models</a:t>
            </a:r>
          </a:p>
          <a:p>
            <a:pPr marL="342900" indent="-342900">
              <a:lnSpc>
                <a:spcPct val="200000"/>
              </a:lnSpc>
              <a:buFont typeface="Wingdings" panose="05000000000000000000" pitchFamily="2" charset="2"/>
              <a:buChar char="Ø"/>
            </a:pPr>
            <a:r>
              <a:rPr lang="en-US" dirty="0"/>
              <a:t>F</a:t>
            </a:r>
            <a:r>
              <a:rPr lang="en-US" dirty="0">
                <a:effectLst/>
              </a:rPr>
              <a:t>lexible payment plans</a:t>
            </a:r>
          </a:p>
          <a:p>
            <a:pPr marL="342900" indent="-342900">
              <a:lnSpc>
                <a:spcPct val="200000"/>
              </a:lnSpc>
              <a:buFont typeface="Wingdings" panose="05000000000000000000" pitchFamily="2" charset="2"/>
              <a:buChar char="Ø"/>
            </a:pPr>
            <a:r>
              <a:rPr lang="en-US" dirty="0"/>
              <a:t>D</a:t>
            </a:r>
            <a:r>
              <a:rPr lang="en-US" dirty="0">
                <a:effectLst/>
              </a:rPr>
              <a:t>igital billing and </a:t>
            </a:r>
            <a:r>
              <a:rPr lang="en-US" dirty="0"/>
              <a:t>payment </a:t>
            </a:r>
            <a:r>
              <a:rPr lang="en-US" dirty="0">
                <a:effectLst/>
              </a:rPr>
              <a:t>solutions</a:t>
            </a:r>
          </a:p>
          <a:p>
            <a:endParaRPr lang="en-US" dirty="0"/>
          </a:p>
          <a:p>
            <a:r>
              <a:rPr lang="en-US" i="1" dirty="0">
                <a:effectLst/>
              </a:rPr>
              <a:t>—all make healthcare costs predictable and manageable for patients, reduce worry and administrative burden, support the healing process</a:t>
            </a:r>
          </a:p>
          <a:p>
            <a:endParaRPr lang="en-US" dirty="0"/>
          </a:p>
        </p:txBody>
      </p:sp>
      <p:pic>
        <p:nvPicPr>
          <p:cNvPr id="6" name="Picture 5">
            <a:extLst>
              <a:ext uri="{FF2B5EF4-FFF2-40B4-BE49-F238E27FC236}">
                <a16:creationId xmlns:a16="http://schemas.microsoft.com/office/drawing/2014/main" id="{0B1EDFF1-E4A1-544A-621E-6502607CFA71}"/>
              </a:ext>
            </a:extLst>
          </p:cNvPr>
          <p:cNvPicPr>
            <a:picLocks noChangeAspect="1"/>
          </p:cNvPicPr>
          <p:nvPr/>
        </p:nvPicPr>
        <p:blipFill>
          <a:blip r:embed="rId2"/>
          <a:stretch>
            <a:fillRect/>
          </a:stretch>
        </p:blipFill>
        <p:spPr>
          <a:xfrm>
            <a:off x="8215554" y="1317599"/>
            <a:ext cx="3542672" cy="4483694"/>
          </a:xfrm>
          <a:prstGeom prst="rect">
            <a:avLst/>
          </a:prstGeom>
        </p:spPr>
      </p:pic>
    </p:spTree>
    <p:extLst>
      <p:ext uri="{BB962C8B-B14F-4D97-AF65-F5344CB8AC3E}">
        <p14:creationId xmlns:p14="http://schemas.microsoft.com/office/powerpoint/2010/main" val="2665966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DC2D2F-5BCE-4BC9-D970-876042EFB423}"/>
              </a:ext>
            </a:extLst>
          </p:cNvPr>
          <p:cNvSpPr>
            <a:spLocks noGrp="1"/>
          </p:cNvSpPr>
          <p:nvPr>
            <p:ph type="ctrTitle"/>
          </p:nvPr>
        </p:nvSpPr>
        <p:spPr/>
        <p:txBody>
          <a:bodyPr/>
          <a:lstStyle/>
          <a:p>
            <a:r>
              <a:rPr lang="en-US" dirty="0"/>
              <a:t>Exceptional Program Performance</a:t>
            </a:r>
          </a:p>
        </p:txBody>
      </p:sp>
      <p:cxnSp>
        <p:nvCxnSpPr>
          <p:cNvPr id="26" name="Straight Connector 25">
            <a:extLst>
              <a:ext uri="{FF2B5EF4-FFF2-40B4-BE49-F238E27FC236}">
                <a16:creationId xmlns:a16="http://schemas.microsoft.com/office/drawing/2014/main" id="{44A2C547-AF12-F0E9-2D99-B7154D2AA514}"/>
              </a:ext>
            </a:extLst>
          </p:cNvPr>
          <p:cNvCxnSpPr>
            <a:cxnSpLocks/>
          </p:cNvCxnSpPr>
          <p:nvPr/>
        </p:nvCxnSpPr>
        <p:spPr>
          <a:xfrm flipV="1">
            <a:off x="6096000" y="1690191"/>
            <a:ext cx="0" cy="4253409"/>
          </a:xfrm>
          <a:prstGeom prst="line">
            <a:avLst/>
          </a:prstGeom>
          <a:ln w="19050">
            <a:solidFill>
              <a:srgbClr val="004B87"/>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B1F4ABF-696E-7192-10E3-6CD056F97A3E}"/>
              </a:ext>
            </a:extLst>
          </p:cNvPr>
          <p:cNvSpPr txBox="1"/>
          <p:nvPr/>
        </p:nvSpPr>
        <p:spPr>
          <a:xfrm>
            <a:off x="6096000" y="1711301"/>
            <a:ext cx="3986976" cy="3231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500" b="1" dirty="0">
                <a:solidFill>
                  <a:srgbClr val="4099F5"/>
                </a:solidFill>
                <a:latin typeface="+mj-lt"/>
              </a:rPr>
              <a:t>FINANCIAL IMPACT</a:t>
            </a:r>
            <a:endParaRPr kumimoji="0" lang="en-US" sz="1500" b="1" i="0" strike="noStrike" kern="1200" cap="none" spc="0" normalizeH="0" baseline="0" noProof="0" dirty="0">
              <a:ln>
                <a:noFill/>
              </a:ln>
              <a:solidFill>
                <a:srgbClr val="4099F5"/>
              </a:solidFill>
              <a:effectLst/>
              <a:uLnTx/>
              <a:uFillTx/>
              <a:latin typeface="+mj-lt"/>
            </a:endParaRPr>
          </a:p>
        </p:txBody>
      </p:sp>
      <p:graphicFrame>
        <p:nvGraphicFramePr>
          <p:cNvPr id="17" name="Table 16">
            <a:extLst>
              <a:ext uri="{FF2B5EF4-FFF2-40B4-BE49-F238E27FC236}">
                <a16:creationId xmlns:a16="http://schemas.microsoft.com/office/drawing/2014/main" id="{F3B6C848-93A4-5B97-ECD4-1B1F165E0D93}"/>
              </a:ext>
            </a:extLst>
          </p:cNvPr>
          <p:cNvGraphicFramePr>
            <a:graphicFrameLocks noGrp="1"/>
          </p:cNvGraphicFramePr>
          <p:nvPr>
            <p:extLst>
              <p:ext uri="{D42A27DB-BD31-4B8C-83A1-F6EECF244321}">
                <p14:modId xmlns:p14="http://schemas.microsoft.com/office/powerpoint/2010/main" val="1989677762"/>
              </p:ext>
            </p:extLst>
          </p:nvPr>
        </p:nvGraphicFramePr>
        <p:xfrm>
          <a:off x="6164337" y="1999586"/>
          <a:ext cx="3703824" cy="1302512"/>
        </p:xfrm>
        <a:graphic>
          <a:graphicData uri="http://schemas.openxmlformats.org/drawingml/2006/table">
            <a:tbl>
              <a:tblPr/>
              <a:tblGrid>
                <a:gridCol w="1953845">
                  <a:extLst>
                    <a:ext uri="{9D8B030D-6E8A-4147-A177-3AD203B41FA5}">
                      <a16:colId xmlns:a16="http://schemas.microsoft.com/office/drawing/2014/main" val="1327719245"/>
                    </a:ext>
                  </a:extLst>
                </a:gridCol>
                <a:gridCol w="1749979">
                  <a:extLst>
                    <a:ext uri="{9D8B030D-6E8A-4147-A177-3AD203B41FA5}">
                      <a16:colId xmlns:a16="http://schemas.microsoft.com/office/drawing/2014/main" val="1440676008"/>
                    </a:ext>
                  </a:extLst>
                </a:gridCol>
              </a:tblGrid>
              <a:tr h="210304">
                <a:tc>
                  <a:txBody>
                    <a:bodyPr/>
                    <a:lstStyle/>
                    <a:p>
                      <a:pPr marL="171450" indent="-171450" algn="l" fontAlgn="b">
                        <a:lnSpc>
                          <a:spcPct val="200000"/>
                        </a:lnSpc>
                        <a:buFont typeface="Arial" panose="020B0604020202020204" pitchFamily="34" charset="0"/>
                        <a:buChar char="•"/>
                      </a:pPr>
                      <a:r>
                        <a:rPr lang="en-US" sz="1300" b="1" i="0" u="none" strike="noStrike" dirty="0">
                          <a:solidFill>
                            <a:srgbClr val="004B87"/>
                          </a:solidFill>
                          <a:effectLst/>
                          <a:latin typeface="+mj-lt"/>
                        </a:rPr>
                        <a:t>Patient Loans Funded</a:t>
                      </a:r>
                    </a:p>
                  </a:txBody>
                  <a:tcPr marL="9525" marR="9525" marT="9525" marB="0" anchor="b">
                    <a:lnL>
                      <a:noFill/>
                    </a:lnL>
                    <a:lnR>
                      <a:noFill/>
                    </a:lnR>
                    <a:lnT>
                      <a:noFill/>
                    </a:lnT>
                    <a:lnB>
                      <a:noFill/>
                    </a:lnB>
                  </a:tcPr>
                </a:tc>
                <a:tc>
                  <a:txBody>
                    <a:bodyPr/>
                    <a:lstStyle/>
                    <a:p>
                      <a:pPr algn="r" fontAlgn="b">
                        <a:lnSpc>
                          <a:spcPct val="200000"/>
                        </a:lnSpc>
                      </a:pPr>
                      <a:r>
                        <a:rPr lang="en-US" sz="1300" b="0" i="0" u="none" strike="noStrike" dirty="0">
                          <a:solidFill>
                            <a:srgbClr val="004B87"/>
                          </a:solidFill>
                          <a:effectLst/>
                          <a:latin typeface="+mj-lt"/>
                        </a:rPr>
                        <a:t>              $7,825,682</a:t>
                      </a:r>
                    </a:p>
                  </a:txBody>
                  <a:tcPr marL="9525" marR="9525" marT="9525" marB="0" anchor="b">
                    <a:lnL>
                      <a:noFill/>
                    </a:lnL>
                    <a:lnR>
                      <a:noFill/>
                    </a:lnR>
                    <a:lnT>
                      <a:noFill/>
                    </a:lnT>
                    <a:lnB>
                      <a:noFill/>
                    </a:lnB>
                  </a:tcPr>
                </a:tc>
                <a:extLst>
                  <a:ext uri="{0D108BD9-81ED-4DB2-BD59-A6C34878D82A}">
                    <a16:rowId xmlns:a16="http://schemas.microsoft.com/office/drawing/2014/main" val="2205898863"/>
                  </a:ext>
                </a:extLst>
              </a:tr>
              <a:tr h="0">
                <a:tc>
                  <a:txBody>
                    <a:bodyPr/>
                    <a:lstStyle/>
                    <a:p>
                      <a:pPr marL="171450" indent="-171450" algn="l" fontAlgn="b">
                        <a:lnSpc>
                          <a:spcPct val="200000"/>
                        </a:lnSpc>
                        <a:buFont typeface="Arial" panose="020B0604020202020204" pitchFamily="34" charset="0"/>
                        <a:buChar char="•"/>
                      </a:pPr>
                      <a:r>
                        <a:rPr lang="en-US" sz="1300" b="1" i="0" u="none" strike="noStrike" dirty="0">
                          <a:solidFill>
                            <a:srgbClr val="004B87"/>
                          </a:solidFill>
                          <a:effectLst/>
                          <a:latin typeface="+mj-lt"/>
                        </a:rPr>
                        <a:t>Guarantors Serviced</a:t>
                      </a:r>
                    </a:p>
                  </a:txBody>
                  <a:tcPr marL="9525" marR="9525" marT="9525" marB="0" anchor="b">
                    <a:lnL>
                      <a:noFill/>
                    </a:lnL>
                    <a:lnR>
                      <a:noFill/>
                    </a:lnR>
                    <a:lnT>
                      <a:noFill/>
                    </a:lnT>
                    <a:lnB>
                      <a:noFill/>
                    </a:lnB>
                  </a:tcPr>
                </a:tc>
                <a:tc>
                  <a:txBody>
                    <a:bodyPr/>
                    <a:lstStyle/>
                    <a:p>
                      <a:pPr algn="r" fontAlgn="b">
                        <a:lnSpc>
                          <a:spcPct val="200000"/>
                        </a:lnSpc>
                      </a:pPr>
                      <a:r>
                        <a:rPr lang="en-US" sz="1300" b="0" i="0" u="none" strike="noStrike" dirty="0">
                          <a:solidFill>
                            <a:srgbClr val="004B87"/>
                          </a:solidFill>
                          <a:effectLst/>
                          <a:latin typeface="+mj-lt"/>
                        </a:rPr>
                        <a:t>                        3,259</a:t>
                      </a:r>
                    </a:p>
                  </a:txBody>
                  <a:tcPr marL="9525" marR="9525" marT="9525" marB="0" anchor="b">
                    <a:lnL>
                      <a:noFill/>
                    </a:lnL>
                    <a:lnR>
                      <a:noFill/>
                    </a:lnR>
                    <a:lnT>
                      <a:noFill/>
                    </a:lnT>
                    <a:lnB>
                      <a:noFill/>
                    </a:lnB>
                  </a:tcPr>
                </a:tc>
                <a:extLst>
                  <a:ext uri="{0D108BD9-81ED-4DB2-BD59-A6C34878D82A}">
                    <a16:rowId xmlns:a16="http://schemas.microsoft.com/office/drawing/2014/main" val="3209165501"/>
                  </a:ext>
                </a:extLst>
              </a:tr>
              <a:tr h="190500">
                <a:tc>
                  <a:txBody>
                    <a:bodyPr/>
                    <a:lstStyle/>
                    <a:p>
                      <a:pPr marL="171450" indent="-171450" algn="l" fontAlgn="b">
                        <a:lnSpc>
                          <a:spcPct val="200000"/>
                        </a:lnSpc>
                        <a:buFont typeface="Arial" panose="020B0604020202020204" pitchFamily="34" charset="0"/>
                        <a:buChar char="•"/>
                      </a:pPr>
                      <a:r>
                        <a:rPr lang="en-US" sz="1300" b="1" i="0" u="none" strike="noStrike" dirty="0">
                          <a:solidFill>
                            <a:srgbClr val="004B87"/>
                          </a:solidFill>
                          <a:effectLst/>
                          <a:latin typeface="+mj-lt"/>
                        </a:rPr>
                        <a:t>Accounts Serviced</a:t>
                      </a:r>
                    </a:p>
                  </a:txBody>
                  <a:tcPr marL="9525" marR="9525" marT="9525" marB="0" anchor="b">
                    <a:lnL>
                      <a:noFill/>
                    </a:lnL>
                    <a:lnR>
                      <a:noFill/>
                    </a:lnR>
                    <a:lnT>
                      <a:noFill/>
                    </a:lnT>
                    <a:lnB>
                      <a:noFill/>
                    </a:lnB>
                  </a:tcPr>
                </a:tc>
                <a:tc>
                  <a:txBody>
                    <a:bodyPr/>
                    <a:lstStyle/>
                    <a:p>
                      <a:pPr algn="r" fontAlgn="b">
                        <a:lnSpc>
                          <a:spcPct val="200000"/>
                        </a:lnSpc>
                      </a:pPr>
                      <a:r>
                        <a:rPr lang="en-US" sz="1300" b="0" i="0" u="none" strike="noStrike" dirty="0">
                          <a:solidFill>
                            <a:srgbClr val="004B87"/>
                          </a:solidFill>
                          <a:effectLst/>
                          <a:latin typeface="+mj-lt"/>
                        </a:rPr>
                        <a:t>                     17,330 </a:t>
                      </a:r>
                    </a:p>
                  </a:txBody>
                  <a:tcPr marL="9525" marR="9525" marT="9525" marB="0" anchor="b">
                    <a:lnL>
                      <a:noFill/>
                    </a:lnL>
                    <a:lnR>
                      <a:noFill/>
                    </a:lnR>
                    <a:lnT>
                      <a:noFill/>
                    </a:lnT>
                    <a:lnB>
                      <a:noFill/>
                    </a:lnB>
                  </a:tcPr>
                </a:tc>
                <a:extLst>
                  <a:ext uri="{0D108BD9-81ED-4DB2-BD59-A6C34878D82A}">
                    <a16:rowId xmlns:a16="http://schemas.microsoft.com/office/drawing/2014/main" val="69957167"/>
                  </a:ext>
                </a:extLst>
              </a:tr>
              <a:tr h="190500">
                <a:tc>
                  <a:txBody>
                    <a:bodyPr/>
                    <a:lstStyle/>
                    <a:p>
                      <a:pPr marL="171450" indent="-171450" algn="l" fontAlgn="b">
                        <a:lnSpc>
                          <a:spcPct val="200000"/>
                        </a:lnSpc>
                        <a:buFont typeface="Arial" panose="020B0604020202020204" pitchFamily="34" charset="0"/>
                        <a:buChar char="•"/>
                      </a:pPr>
                      <a:r>
                        <a:rPr lang="en-US" sz="1300" b="1" i="0" u="none" strike="noStrike" dirty="0">
                          <a:solidFill>
                            <a:srgbClr val="004B87"/>
                          </a:solidFill>
                          <a:effectLst/>
                          <a:latin typeface="+mj-lt"/>
                        </a:rPr>
                        <a:t>Collection Rate</a:t>
                      </a:r>
                    </a:p>
                  </a:txBody>
                  <a:tcPr marL="9525" marR="9525" marT="9525" marB="0" anchor="b">
                    <a:lnL>
                      <a:noFill/>
                    </a:lnL>
                    <a:lnR>
                      <a:noFill/>
                    </a:lnR>
                    <a:lnT>
                      <a:noFill/>
                    </a:lnT>
                    <a:lnB>
                      <a:noFill/>
                    </a:lnB>
                  </a:tcPr>
                </a:tc>
                <a:tc>
                  <a:txBody>
                    <a:bodyPr/>
                    <a:lstStyle/>
                    <a:p>
                      <a:pPr algn="r" fontAlgn="b">
                        <a:lnSpc>
                          <a:spcPct val="200000"/>
                        </a:lnSpc>
                      </a:pPr>
                      <a:r>
                        <a:rPr lang="en-US" sz="1300" b="0" i="0" u="none" strike="noStrike" dirty="0">
                          <a:solidFill>
                            <a:srgbClr val="004B87"/>
                          </a:solidFill>
                          <a:effectLst/>
                          <a:latin typeface="+mj-lt"/>
                        </a:rPr>
                        <a:t>89%</a:t>
                      </a:r>
                    </a:p>
                  </a:txBody>
                  <a:tcPr marL="9525" marR="9525" marT="9525" marB="0" anchor="b">
                    <a:lnL>
                      <a:noFill/>
                    </a:lnL>
                    <a:lnR>
                      <a:noFill/>
                    </a:lnR>
                    <a:lnT>
                      <a:noFill/>
                    </a:lnT>
                    <a:lnB>
                      <a:noFill/>
                    </a:lnB>
                  </a:tcPr>
                </a:tc>
                <a:extLst>
                  <a:ext uri="{0D108BD9-81ED-4DB2-BD59-A6C34878D82A}">
                    <a16:rowId xmlns:a16="http://schemas.microsoft.com/office/drawing/2014/main" val="2421435587"/>
                  </a:ext>
                </a:extLst>
              </a:tr>
            </a:tbl>
          </a:graphicData>
        </a:graphic>
      </p:graphicFrame>
      <p:sp>
        <p:nvSpPr>
          <p:cNvPr id="21" name="TextBox 20">
            <a:extLst>
              <a:ext uri="{FF2B5EF4-FFF2-40B4-BE49-F238E27FC236}">
                <a16:creationId xmlns:a16="http://schemas.microsoft.com/office/drawing/2014/main" id="{5DAC94B9-3D7D-AF19-976C-54AAE00A42D4}"/>
              </a:ext>
            </a:extLst>
          </p:cNvPr>
          <p:cNvSpPr txBox="1"/>
          <p:nvPr/>
        </p:nvSpPr>
        <p:spPr>
          <a:xfrm>
            <a:off x="630627" y="2908150"/>
            <a:ext cx="3986976" cy="29238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300" b="1" dirty="0">
                <a:solidFill>
                  <a:srgbClr val="4099F5"/>
                </a:solidFill>
                <a:latin typeface="+mj-lt"/>
              </a:rPr>
              <a:t>PATIENT ENGAGEMENT</a:t>
            </a:r>
            <a:endParaRPr kumimoji="0" lang="en-US" sz="1300" b="1" i="0" strike="noStrike" kern="1200" cap="none" spc="0" normalizeH="0" baseline="0" noProof="0" dirty="0">
              <a:ln>
                <a:noFill/>
              </a:ln>
              <a:solidFill>
                <a:srgbClr val="4099F5"/>
              </a:solidFill>
              <a:effectLst/>
              <a:uLnTx/>
              <a:uFillTx/>
              <a:latin typeface="+mj-lt"/>
            </a:endParaRPr>
          </a:p>
        </p:txBody>
      </p:sp>
      <p:sp>
        <p:nvSpPr>
          <p:cNvPr id="23" name="TextBox 22">
            <a:extLst>
              <a:ext uri="{FF2B5EF4-FFF2-40B4-BE49-F238E27FC236}">
                <a16:creationId xmlns:a16="http://schemas.microsoft.com/office/drawing/2014/main" id="{57379E53-A464-B0FB-07E3-0AB0B9D75F43}"/>
              </a:ext>
            </a:extLst>
          </p:cNvPr>
          <p:cNvSpPr txBox="1"/>
          <p:nvPr/>
        </p:nvSpPr>
        <p:spPr>
          <a:xfrm>
            <a:off x="630627" y="3200538"/>
            <a:ext cx="4436698" cy="75629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000" dirty="0">
                <a:solidFill>
                  <a:srgbClr val="004B87"/>
                </a:solidFill>
                <a:latin typeface="+mj-lt"/>
              </a:rPr>
              <a:t>Speed to Answer: 23 seconds</a:t>
            </a:r>
          </a:p>
          <a:p>
            <a:pPr marL="285750" indent="-285750">
              <a:lnSpc>
                <a:spcPct val="150000"/>
              </a:lnSpc>
              <a:buFont typeface="Arial" panose="020B0604020202020204" pitchFamily="34" charset="0"/>
              <a:buChar char="•"/>
            </a:pPr>
            <a:r>
              <a:rPr lang="en-US" sz="1000" dirty="0">
                <a:solidFill>
                  <a:srgbClr val="004B87"/>
                </a:solidFill>
                <a:latin typeface="+mj-lt"/>
              </a:rPr>
              <a:t>Call abandonment: &lt; 1%</a:t>
            </a:r>
          </a:p>
          <a:p>
            <a:pPr marL="285750" indent="-285750">
              <a:lnSpc>
                <a:spcPct val="150000"/>
              </a:lnSpc>
              <a:buFont typeface="Arial" panose="020B0604020202020204" pitchFamily="34" charset="0"/>
              <a:buChar char="•"/>
            </a:pPr>
            <a:r>
              <a:rPr lang="en-US" sz="1000" dirty="0">
                <a:solidFill>
                  <a:srgbClr val="004B87"/>
                </a:solidFill>
                <a:latin typeface="+mj-lt"/>
              </a:rPr>
              <a:t>Complaint Rate: 0 complaints (10,325 patient contacts in 2023)</a:t>
            </a:r>
          </a:p>
        </p:txBody>
      </p:sp>
      <p:graphicFrame>
        <p:nvGraphicFramePr>
          <p:cNvPr id="27" name="Table 26">
            <a:extLst>
              <a:ext uri="{FF2B5EF4-FFF2-40B4-BE49-F238E27FC236}">
                <a16:creationId xmlns:a16="http://schemas.microsoft.com/office/drawing/2014/main" id="{A66B61BC-986F-97B0-C1D9-761BC802EF97}"/>
              </a:ext>
            </a:extLst>
          </p:cNvPr>
          <p:cNvGraphicFramePr>
            <a:graphicFrameLocks noGrp="1"/>
          </p:cNvGraphicFramePr>
          <p:nvPr>
            <p:extLst>
              <p:ext uri="{D42A27DB-BD31-4B8C-83A1-F6EECF244321}">
                <p14:modId xmlns:p14="http://schemas.microsoft.com/office/powerpoint/2010/main" val="1625964924"/>
              </p:ext>
            </p:extLst>
          </p:nvPr>
        </p:nvGraphicFramePr>
        <p:xfrm>
          <a:off x="630627" y="4018831"/>
          <a:ext cx="4436698" cy="492975"/>
        </p:xfrm>
        <a:graphic>
          <a:graphicData uri="http://schemas.openxmlformats.org/drawingml/2006/table">
            <a:tbl>
              <a:tblPr>
                <a:tableStyleId>{FABFCF23-3B69-468F-B69F-88F6DE6A72F2}</a:tableStyleId>
              </a:tblPr>
              <a:tblGrid>
                <a:gridCol w="956386">
                  <a:extLst>
                    <a:ext uri="{9D8B030D-6E8A-4147-A177-3AD203B41FA5}">
                      <a16:colId xmlns:a16="http://schemas.microsoft.com/office/drawing/2014/main" val="168231351"/>
                    </a:ext>
                  </a:extLst>
                </a:gridCol>
                <a:gridCol w="923731">
                  <a:extLst>
                    <a:ext uri="{9D8B030D-6E8A-4147-A177-3AD203B41FA5}">
                      <a16:colId xmlns:a16="http://schemas.microsoft.com/office/drawing/2014/main" val="271760573"/>
                    </a:ext>
                  </a:extLst>
                </a:gridCol>
                <a:gridCol w="961053">
                  <a:extLst>
                    <a:ext uri="{9D8B030D-6E8A-4147-A177-3AD203B41FA5}">
                      <a16:colId xmlns:a16="http://schemas.microsoft.com/office/drawing/2014/main" val="128208546"/>
                    </a:ext>
                  </a:extLst>
                </a:gridCol>
                <a:gridCol w="1595528">
                  <a:extLst>
                    <a:ext uri="{9D8B030D-6E8A-4147-A177-3AD203B41FA5}">
                      <a16:colId xmlns:a16="http://schemas.microsoft.com/office/drawing/2014/main" val="456540253"/>
                    </a:ext>
                  </a:extLst>
                </a:gridCol>
              </a:tblGrid>
              <a:tr h="329871">
                <a:tc>
                  <a:txBody>
                    <a:bodyPr/>
                    <a:lstStyle/>
                    <a:p>
                      <a:pPr algn="ctr" fontAlgn="b"/>
                      <a:r>
                        <a:rPr lang="en-US" sz="900" b="0" u="none" strike="noStrike" dirty="0">
                          <a:solidFill>
                            <a:schemeClr val="bg1"/>
                          </a:solidFill>
                          <a:effectLst/>
                          <a:latin typeface="+mj-lt"/>
                        </a:rPr>
                        <a:t>First Call Resolution</a:t>
                      </a:r>
                      <a:endParaRPr lang="en-US" sz="900" b="0" i="0" u="none" strike="noStrike" dirty="0">
                        <a:solidFill>
                          <a:schemeClr val="bg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1DD">
                        <a:alpha val="57000"/>
                      </a:srgbClr>
                    </a:solidFill>
                  </a:tcPr>
                </a:tc>
                <a:tc>
                  <a:txBody>
                    <a:bodyPr/>
                    <a:lstStyle/>
                    <a:p>
                      <a:pPr algn="ctr" fontAlgn="b"/>
                      <a:r>
                        <a:rPr lang="en-US" sz="900" b="0" u="none" strike="noStrike" dirty="0">
                          <a:solidFill>
                            <a:schemeClr val="bg1"/>
                          </a:solidFill>
                          <a:effectLst/>
                          <a:latin typeface="+mj-lt"/>
                        </a:rPr>
                        <a:t>Rep was Professional</a:t>
                      </a:r>
                      <a:endParaRPr lang="en-US" sz="900" b="0" i="0" u="none" strike="noStrike" dirty="0">
                        <a:solidFill>
                          <a:schemeClr val="bg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1DD">
                        <a:alpha val="57000"/>
                      </a:srgbClr>
                    </a:solidFill>
                  </a:tcPr>
                </a:tc>
                <a:tc>
                  <a:txBody>
                    <a:bodyPr/>
                    <a:lstStyle/>
                    <a:p>
                      <a:pPr algn="ctr" fontAlgn="b"/>
                      <a:r>
                        <a:rPr lang="en-US" sz="900" b="0" u="none" strike="noStrike" dirty="0">
                          <a:solidFill>
                            <a:schemeClr val="bg1"/>
                          </a:solidFill>
                          <a:effectLst/>
                          <a:latin typeface="+mj-lt"/>
                        </a:rPr>
                        <a:t>Rep was Knowledgeable</a:t>
                      </a:r>
                      <a:endParaRPr lang="en-US" sz="900" b="0" i="0" u="none" strike="noStrike" dirty="0">
                        <a:solidFill>
                          <a:schemeClr val="bg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1DD">
                        <a:alpha val="57000"/>
                      </a:srgbClr>
                    </a:solidFill>
                  </a:tcPr>
                </a:tc>
                <a:tc>
                  <a:txBody>
                    <a:bodyPr/>
                    <a:lstStyle/>
                    <a:p>
                      <a:pPr algn="ctr" fontAlgn="b"/>
                      <a:r>
                        <a:rPr lang="en-US" sz="900" b="0" u="none" strike="noStrike" dirty="0">
                          <a:solidFill>
                            <a:schemeClr val="bg1"/>
                          </a:solidFill>
                          <a:effectLst/>
                          <a:latin typeface="+mj-lt"/>
                        </a:rPr>
                        <a:t>Recommend CB Program to Family &amp; Friends</a:t>
                      </a:r>
                      <a:endParaRPr lang="en-US" sz="900" b="0" i="0" u="none" strike="noStrike" dirty="0">
                        <a:solidFill>
                          <a:schemeClr val="bg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1DD">
                        <a:alpha val="57000"/>
                      </a:srgbClr>
                    </a:solidFill>
                  </a:tcPr>
                </a:tc>
                <a:extLst>
                  <a:ext uri="{0D108BD9-81ED-4DB2-BD59-A6C34878D82A}">
                    <a16:rowId xmlns:a16="http://schemas.microsoft.com/office/drawing/2014/main" val="1448637829"/>
                  </a:ext>
                </a:extLst>
              </a:tr>
              <a:tr h="163104">
                <a:tc>
                  <a:txBody>
                    <a:bodyPr/>
                    <a:lstStyle/>
                    <a:p>
                      <a:pPr algn="ctr" fontAlgn="b"/>
                      <a:r>
                        <a:rPr lang="en-US" sz="800" b="0" u="none" strike="noStrike" dirty="0">
                          <a:solidFill>
                            <a:srgbClr val="004B87"/>
                          </a:solidFill>
                          <a:effectLst/>
                          <a:latin typeface="+mj-lt"/>
                        </a:rPr>
                        <a:t>98%</a:t>
                      </a:r>
                      <a:endParaRPr lang="en-US" sz="800" b="0" i="0" u="none" strike="noStrike" dirty="0">
                        <a:solidFill>
                          <a:srgbClr val="004B87"/>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alpha val="57000"/>
                      </a:schemeClr>
                    </a:solidFill>
                  </a:tcPr>
                </a:tc>
                <a:tc>
                  <a:txBody>
                    <a:bodyPr/>
                    <a:lstStyle/>
                    <a:p>
                      <a:pPr algn="ctr" fontAlgn="b"/>
                      <a:r>
                        <a:rPr lang="en-US" sz="800" b="0" u="none" strike="noStrike" dirty="0">
                          <a:solidFill>
                            <a:srgbClr val="004B87"/>
                          </a:solidFill>
                          <a:effectLst/>
                          <a:latin typeface="+mj-lt"/>
                        </a:rPr>
                        <a:t>100%</a:t>
                      </a:r>
                      <a:endParaRPr lang="en-US" sz="800" b="0" i="0" u="none" strike="noStrike" dirty="0">
                        <a:solidFill>
                          <a:srgbClr val="004B87"/>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alpha val="57000"/>
                      </a:schemeClr>
                    </a:solidFill>
                  </a:tcPr>
                </a:tc>
                <a:tc>
                  <a:txBody>
                    <a:bodyPr/>
                    <a:lstStyle/>
                    <a:p>
                      <a:pPr algn="ctr" fontAlgn="b"/>
                      <a:r>
                        <a:rPr lang="en-US" sz="800" b="0" u="none" strike="noStrike" dirty="0">
                          <a:solidFill>
                            <a:srgbClr val="004B87"/>
                          </a:solidFill>
                          <a:effectLst/>
                          <a:latin typeface="+mj-lt"/>
                        </a:rPr>
                        <a:t>98%</a:t>
                      </a:r>
                      <a:endParaRPr lang="en-US" sz="800" b="0" i="0" u="none" strike="noStrike" dirty="0">
                        <a:solidFill>
                          <a:srgbClr val="004B87"/>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alpha val="57000"/>
                      </a:schemeClr>
                    </a:solidFill>
                  </a:tcPr>
                </a:tc>
                <a:tc>
                  <a:txBody>
                    <a:bodyPr/>
                    <a:lstStyle/>
                    <a:p>
                      <a:pPr algn="ctr" fontAlgn="b"/>
                      <a:r>
                        <a:rPr lang="en-US" sz="800" b="0" u="none" strike="noStrike" dirty="0">
                          <a:solidFill>
                            <a:srgbClr val="004B87"/>
                          </a:solidFill>
                          <a:effectLst/>
                          <a:latin typeface="+mj-lt"/>
                        </a:rPr>
                        <a:t>100%</a:t>
                      </a:r>
                      <a:endParaRPr lang="en-US" sz="800" b="0" i="0" u="none" strike="noStrike" dirty="0">
                        <a:solidFill>
                          <a:srgbClr val="004B87"/>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alpha val="57000"/>
                      </a:schemeClr>
                    </a:solidFill>
                  </a:tcPr>
                </a:tc>
                <a:extLst>
                  <a:ext uri="{0D108BD9-81ED-4DB2-BD59-A6C34878D82A}">
                    <a16:rowId xmlns:a16="http://schemas.microsoft.com/office/drawing/2014/main" val="242036466"/>
                  </a:ext>
                </a:extLst>
              </a:tr>
            </a:tbl>
          </a:graphicData>
        </a:graphic>
      </p:graphicFrame>
      <p:pic>
        <p:nvPicPr>
          <p:cNvPr id="32" name="Picture 31" descr="A black screen with blue text&#10;&#10;Description automatically generated">
            <a:extLst>
              <a:ext uri="{FF2B5EF4-FFF2-40B4-BE49-F238E27FC236}">
                <a16:creationId xmlns:a16="http://schemas.microsoft.com/office/drawing/2014/main" id="{48794AEF-2CE2-57C0-20D0-96FA301E7165}"/>
              </a:ext>
            </a:extLst>
          </p:cNvPr>
          <p:cNvPicPr>
            <a:picLocks noChangeAspect="1"/>
          </p:cNvPicPr>
          <p:nvPr/>
        </p:nvPicPr>
        <p:blipFill>
          <a:blip r:embed="rId3"/>
          <a:stretch>
            <a:fillRect/>
          </a:stretch>
        </p:blipFill>
        <p:spPr>
          <a:xfrm>
            <a:off x="1629628" y="1406490"/>
            <a:ext cx="3744805" cy="1186192"/>
          </a:xfrm>
          <a:prstGeom prst="rect">
            <a:avLst/>
          </a:prstGeom>
        </p:spPr>
      </p:pic>
      <p:sp>
        <p:nvSpPr>
          <p:cNvPr id="2" name="TextBox 1">
            <a:extLst>
              <a:ext uri="{FF2B5EF4-FFF2-40B4-BE49-F238E27FC236}">
                <a16:creationId xmlns:a16="http://schemas.microsoft.com/office/drawing/2014/main" id="{54ACFF18-E27A-BF5A-8F7A-7266C9E4CD0C}"/>
              </a:ext>
            </a:extLst>
          </p:cNvPr>
          <p:cNvSpPr txBox="1"/>
          <p:nvPr/>
        </p:nvSpPr>
        <p:spPr>
          <a:xfrm>
            <a:off x="6027664" y="3555903"/>
            <a:ext cx="431100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dirty="0">
                <a:solidFill>
                  <a:srgbClr val="00A1DD"/>
                </a:solidFill>
                <a:latin typeface="Avenir Next LT Pro" panose="020B0504020202020204" pitchFamily="34" charset="0"/>
              </a:rPr>
              <a:t>Maximizing Provider AR Value 2023</a:t>
            </a:r>
            <a:endParaRPr kumimoji="0" lang="en-US" sz="1800" b="1" i="0" u="sng" strike="noStrike" kern="1200" cap="none" spc="0" normalizeH="0" baseline="0" noProof="0" dirty="0">
              <a:ln>
                <a:noFill/>
              </a:ln>
              <a:solidFill>
                <a:srgbClr val="00A1DD"/>
              </a:solidFill>
              <a:effectLst/>
              <a:uLnTx/>
              <a:uFillTx/>
              <a:latin typeface="Avenir Next LT Pro" panose="020B0504020202020204" pitchFamily="34" charset="0"/>
            </a:endParaRPr>
          </a:p>
        </p:txBody>
      </p:sp>
      <p:graphicFrame>
        <p:nvGraphicFramePr>
          <p:cNvPr id="6" name="Table 5">
            <a:extLst>
              <a:ext uri="{FF2B5EF4-FFF2-40B4-BE49-F238E27FC236}">
                <a16:creationId xmlns:a16="http://schemas.microsoft.com/office/drawing/2014/main" id="{65AFD02F-78CE-0E6E-CC5F-35EB167F436A}"/>
              </a:ext>
            </a:extLst>
          </p:cNvPr>
          <p:cNvGraphicFramePr>
            <a:graphicFrameLocks noGrp="1"/>
          </p:cNvGraphicFramePr>
          <p:nvPr>
            <p:extLst>
              <p:ext uri="{D42A27DB-BD31-4B8C-83A1-F6EECF244321}">
                <p14:modId xmlns:p14="http://schemas.microsoft.com/office/powerpoint/2010/main" val="664065723"/>
              </p:ext>
            </p:extLst>
          </p:nvPr>
        </p:nvGraphicFramePr>
        <p:xfrm>
          <a:off x="6209530" y="4018831"/>
          <a:ext cx="4330700" cy="2059305"/>
        </p:xfrm>
        <a:graphic>
          <a:graphicData uri="http://schemas.openxmlformats.org/drawingml/2006/table">
            <a:tbl>
              <a:tblPr/>
              <a:tblGrid>
                <a:gridCol w="1866900">
                  <a:extLst>
                    <a:ext uri="{9D8B030D-6E8A-4147-A177-3AD203B41FA5}">
                      <a16:colId xmlns:a16="http://schemas.microsoft.com/office/drawing/2014/main" val="3068936204"/>
                    </a:ext>
                  </a:extLst>
                </a:gridCol>
                <a:gridCol w="822325">
                  <a:extLst>
                    <a:ext uri="{9D8B030D-6E8A-4147-A177-3AD203B41FA5}">
                      <a16:colId xmlns:a16="http://schemas.microsoft.com/office/drawing/2014/main" val="2736470590"/>
                    </a:ext>
                  </a:extLst>
                </a:gridCol>
                <a:gridCol w="917575">
                  <a:extLst>
                    <a:ext uri="{9D8B030D-6E8A-4147-A177-3AD203B41FA5}">
                      <a16:colId xmlns:a16="http://schemas.microsoft.com/office/drawing/2014/main" val="3200908465"/>
                    </a:ext>
                  </a:extLst>
                </a:gridCol>
                <a:gridCol w="723900">
                  <a:extLst>
                    <a:ext uri="{9D8B030D-6E8A-4147-A177-3AD203B41FA5}">
                      <a16:colId xmlns:a16="http://schemas.microsoft.com/office/drawing/2014/main" val="2359008248"/>
                    </a:ext>
                  </a:extLst>
                </a:gridCol>
              </a:tblGrid>
              <a:tr h="190500">
                <a:tc>
                  <a:txBody>
                    <a:bodyPr/>
                    <a:lstStyle/>
                    <a:p>
                      <a:pPr algn="l" fontAlgn="b"/>
                      <a:r>
                        <a:rPr lang="en-US" sz="1100" b="0" i="0" u="none" strike="noStrike" dirty="0">
                          <a:solidFill>
                            <a:schemeClr val="bg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1DD"/>
                    </a:solidFill>
                  </a:tcPr>
                </a:tc>
                <a:tc>
                  <a:txBody>
                    <a:bodyPr/>
                    <a:lstStyle/>
                    <a:p>
                      <a:pPr algn="ctr" fontAlgn="b"/>
                      <a:r>
                        <a:rPr lang="en-US" sz="1100" b="0" i="0" u="none" strike="noStrike" dirty="0">
                          <a:solidFill>
                            <a:schemeClr val="bg1"/>
                          </a:solidFill>
                          <a:effectLst/>
                          <a:latin typeface="Calibri" panose="020F0502020204030204" pitchFamily="34" charset="0"/>
                        </a:rPr>
                        <a:t>UCD</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1DD"/>
                    </a:solidFill>
                  </a:tcPr>
                </a:tc>
                <a:tc>
                  <a:txBody>
                    <a:bodyPr/>
                    <a:lstStyle/>
                    <a:p>
                      <a:pPr algn="ctr" fontAlgn="b"/>
                      <a:r>
                        <a:rPr lang="en-US" sz="1100" b="0" i="0" u="none" strike="noStrike" dirty="0">
                          <a:solidFill>
                            <a:schemeClr val="bg1"/>
                          </a:solidFill>
                          <a:effectLst/>
                          <a:latin typeface="Calibri" panose="020F0502020204030204" pitchFamily="34" charset="0"/>
                        </a:rPr>
                        <a:t>ClearBalance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1DD"/>
                    </a:solidFill>
                  </a:tcPr>
                </a:tc>
                <a:tc>
                  <a:txBody>
                    <a:bodyPr/>
                    <a:lstStyle/>
                    <a:p>
                      <a:pPr algn="ctr" fontAlgn="b"/>
                      <a:r>
                        <a:rPr lang="en-US" sz="1100" b="0" i="0" u="none" strike="noStrike" dirty="0">
                          <a:solidFill>
                            <a:schemeClr val="bg1"/>
                          </a:solidFill>
                          <a:effectLst/>
                          <a:latin typeface="Calibri" panose="020F0502020204030204" pitchFamily="34" charset="0"/>
                        </a:rPr>
                        <a:t>Change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1DD"/>
                    </a:solidFill>
                  </a:tcPr>
                </a:tc>
                <a:extLst>
                  <a:ext uri="{0D108BD9-81ED-4DB2-BD59-A6C34878D82A}">
                    <a16:rowId xmlns:a16="http://schemas.microsoft.com/office/drawing/2014/main" val="2583365345"/>
                  </a:ext>
                </a:extLst>
              </a:tr>
              <a:tr h="190500">
                <a:tc>
                  <a:txBody>
                    <a:bodyPr/>
                    <a:lstStyle/>
                    <a:p>
                      <a:pPr algn="l" fontAlgn="b"/>
                      <a:r>
                        <a:rPr lang="en-US" sz="1100" b="0" i="0" u="none" strike="noStrike" dirty="0">
                          <a:solidFill>
                            <a:srgbClr val="000000"/>
                          </a:solidFill>
                          <a:effectLst/>
                          <a:latin typeface="Calibri" panose="020F0502020204030204" pitchFamily="34" charset="0"/>
                        </a:rPr>
                        <a:t>Payment Plans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   1,700,017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      1,888,908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   188,891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3405457"/>
                  </a:ext>
                </a:extLst>
              </a:tr>
              <a:tr h="190500">
                <a:tc>
                  <a:txBody>
                    <a:bodyPr/>
                    <a:lstStyle/>
                    <a:p>
                      <a:pPr algn="l" fontAlgn="b"/>
                      <a:r>
                        <a:rPr lang="en-US" sz="1100" b="0" i="1" u="none" strike="noStrike" dirty="0">
                          <a:solidFill>
                            <a:srgbClr val="000000"/>
                          </a:solidFill>
                          <a:effectLst/>
                          <a:latin typeface="Calibri" panose="020F0502020204030204" pitchFamily="34" charset="0"/>
                        </a:rPr>
                        <a:t>Collection Rate</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1" u="none" strike="noStrike" dirty="0">
                          <a:solidFill>
                            <a:srgbClr val="000000"/>
                          </a:solidFill>
                          <a:effectLst/>
                          <a:latin typeface="Calibri" panose="020F0502020204030204" pitchFamily="34" charset="0"/>
                        </a:rPr>
                        <a:t>65%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1" u="none" strike="noStrike" dirty="0">
                          <a:solidFill>
                            <a:srgbClr val="000000"/>
                          </a:solidFill>
                          <a:effectLst/>
                          <a:latin typeface="Calibri" panose="020F0502020204030204" pitchFamily="34" charset="0"/>
                        </a:rPr>
                        <a:t>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1" u="none" strike="noStrike" dirty="0">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5554"/>
                  </a:ext>
                </a:extLst>
              </a:tr>
              <a:tr h="190500">
                <a:tc>
                  <a:txBody>
                    <a:bodyPr/>
                    <a:lstStyle/>
                    <a:p>
                      <a:pPr algn="l" fontAlgn="b"/>
                      <a:r>
                        <a:rPr lang="en-US" sz="1100" b="1" i="0" u="none" strike="noStrike" dirty="0">
                          <a:solidFill>
                            <a:srgbClr val="000000"/>
                          </a:solidFill>
                          <a:effectLst/>
                          <a:latin typeface="Calibri" panose="020F0502020204030204" pitchFamily="34" charset="0"/>
                        </a:rPr>
                        <a:t>Net Payment Plan Collections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1,105,011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1,683,317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578,306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3219664"/>
                  </a:ext>
                </a:extLst>
              </a:tr>
              <a:tr h="190500">
                <a:tc>
                  <a:txBody>
                    <a:bodyPr/>
                    <a:lstStyle/>
                    <a:p>
                      <a:pPr algn="l" fontAlgn="b"/>
                      <a:r>
                        <a:rPr lang="en-US" sz="1100" b="0" i="0" u="none" strike="noStrike" dirty="0">
                          <a:solidFill>
                            <a:srgbClr val="000000"/>
                          </a:solidFill>
                          <a:effectLst/>
                          <a:latin typeface="Calibri" panose="020F0502020204030204" pitchFamily="34" charset="0"/>
                        </a:rPr>
                        <a:t>Avg. Carrying Period (Months)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22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1588591"/>
                  </a:ext>
                </a:extLst>
              </a:tr>
              <a:tr h="190500">
                <a:tc>
                  <a:txBody>
                    <a:bodyPr/>
                    <a:lstStyle/>
                    <a:p>
                      <a:pPr algn="l" fontAlgn="b"/>
                      <a:r>
                        <a:rPr lang="en-US" sz="1100" b="0" i="0" u="none" strike="noStrike" dirty="0">
                          <a:solidFill>
                            <a:srgbClr val="000000"/>
                          </a:solidFill>
                          <a:effectLst/>
                          <a:latin typeface="Calibri" panose="020F0502020204030204" pitchFamily="34" charset="0"/>
                        </a:rPr>
                        <a:t>Service Cost of Payment Plans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181,586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289,099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107,513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73378961"/>
                  </a:ext>
                </a:extLst>
              </a:tr>
              <a:tr h="190500">
                <a:tc>
                  <a:txBody>
                    <a:bodyPr/>
                    <a:lstStyle/>
                    <a:p>
                      <a:pPr algn="l" fontAlgn="b"/>
                      <a:r>
                        <a:rPr lang="en-US" sz="1100" b="0" i="0" u="none" strike="noStrike" dirty="0">
                          <a:solidFill>
                            <a:srgbClr val="000000"/>
                          </a:solidFill>
                          <a:effectLst/>
                          <a:latin typeface="Calibri" panose="020F0502020204030204" pitchFamily="34" charset="0"/>
                        </a:rPr>
                        <a:t>Carrying Cost</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88,672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(88,672)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067516"/>
                  </a:ext>
                </a:extLst>
              </a:tr>
              <a:tr h="190500">
                <a:tc>
                  <a:txBody>
                    <a:bodyPr/>
                    <a:lstStyle/>
                    <a:p>
                      <a:pPr algn="l" fontAlgn="b"/>
                      <a:r>
                        <a:rPr lang="en-US" sz="1100" b="1" i="0" u="none" strike="noStrike" dirty="0">
                          <a:solidFill>
                            <a:srgbClr val="000000"/>
                          </a:solidFill>
                          <a:effectLst/>
                          <a:latin typeface="Calibri" panose="020F0502020204030204" pitchFamily="34" charset="0"/>
                        </a:rPr>
                        <a:t>Net Value of AR</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834,753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1,394,218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559,465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746901"/>
                  </a:ext>
                </a:extLst>
              </a:tr>
              <a:tr h="190500">
                <a:tc>
                  <a:txBody>
                    <a:bodyPr/>
                    <a:lstStyle/>
                    <a:p>
                      <a:pPr algn="l" fontAlgn="b"/>
                      <a:r>
                        <a:rPr lang="en-US" sz="1100" b="0" i="0" u="none" strike="noStrike" dirty="0">
                          <a:solidFill>
                            <a:srgbClr val="000000"/>
                          </a:solidFill>
                          <a:effectLst/>
                          <a:latin typeface="Calibri" panose="020F0502020204030204" pitchFamily="34" charset="0"/>
                        </a:rPr>
                        <a:t>Lift in Value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36.3%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129676"/>
                  </a:ext>
                </a:extLst>
              </a:tr>
              <a:tr h="190500">
                <a:tc>
                  <a:txBody>
                    <a:bodyPr/>
                    <a:lstStyle/>
                    <a:p>
                      <a:pPr algn="l" fontAlgn="b"/>
                      <a:r>
                        <a:rPr lang="en-US" sz="1100" b="0" i="0" u="none" strike="noStrike" dirty="0">
                          <a:solidFill>
                            <a:srgbClr val="000000"/>
                          </a:solidFill>
                          <a:effectLst/>
                          <a:latin typeface="Calibri" panose="020F0502020204030204" pitchFamily="34" charset="0"/>
                        </a:rPr>
                        <a:t>ROI</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 4.39x</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084530"/>
                  </a:ext>
                </a:extLst>
              </a:tr>
            </a:tbl>
          </a:graphicData>
        </a:graphic>
      </p:graphicFrame>
    </p:spTree>
    <p:extLst>
      <p:ext uri="{BB962C8B-B14F-4D97-AF65-F5344CB8AC3E}">
        <p14:creationId xmlns:p14="http://schemas.microsoft.com/office/powerpoint/2010/main" val="57449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28EA-421F-F923-3FCB-FE7EF29C0F2A}"/>
              </a:ext>
            </a:extLst>
          </p:cNvPr>
          <p:cNvSpPr>
            <a:spLocks noGrp="1"/>
          </p:cNvSpPr>
          <p:nvPr>
            <p:ph type="ctrTitle"/>
          </p:nvPr>
        </p:nvSpPr>
        <p:spPr/>
        <p:txBody>
          <a:bodyPr/>
          <a:lstStyle/>
          <a:p>
            <a:br>
              <a:rPr lang="en-US" sz="2800" dirty="0">
                <a:effectLst/>
                <a:latin typeface="+mj-lt"/>
                <a:ea typeface="Calibri" panose="020F0502020204030204" pitchFamily="34" charset="0"/>
              </a:rPr>
            </a:br>
            <a:endParaRPr lang="en-US" dirty="0"/>
          </a:p>
        </p:txBody>
      </p:sp>
      <p:sp>
        <p:nvSpPr>
          <p:cNvPr id="3" name="Text Placeholder 2">
            <a:extLst>
              <a:ext uri="{FF2B5EF4-FFF2-40B4-BE49-F238E27FC236}">
                <a16:creationId xmlns:a16="http://schemas.microsoft.com/office/drawing/2014/main" id="{58A9A2E6-C0CA-62A6-12A7-D9549F56198A}"/>
              </a:ext>
            </a:extLst>
          </p:cNvPr>
          <p:cNvSpPr>
            <a:spLocks noGrp="1"/>
          </p:cNvSpPr>
          <p:nvPr>
            <p:ph type="body" sz="half" idx="2"/>
          </p:nvPr>
        </p:nvSpPr>
        <p:spPr/>
        <p:txBody>
          <a:bodyPr/>
          <a:lstStyle/>
          <a:p>
            <a:pPr marR="0" lvl="0">
              <a:spcAft>
                <a:spcPts val="0"/>
              </a:spcAft>
              <a:tabLst>
                <a:tab pos="457200" algn="l"/>
              </a:tabLst>
            </a:pPr>
            <a:r>
              <a:rPr lang="en-US" sz="2000" dirty="0">
                <a:solidFill>
                  <a:srgbClr val="1A3F68"/>
                </a:solidFill>
                <a:effectLst/>
                <a:latin typeface="+mj-lt"/>
                <a:ea typeface="Times New Roman" panose="02020603050405020304" pitchFamily="18" charset="0"/>
              </a:rPr>
              <a:t>What performance stats and metrics should we be relying on to ensure maximum team productivity and patient satisfaction?</a:t>
            </a:r>
            <a:endParaRPr lang="en-US" sz="2000" dirty="0">
              <a:solidFill>
                <a:srgbClr val="1A3F68"/>
              </a:solidFill>
              <a:effectLst/>
              <a:latin typeface="+mj-lt"/>
              <a:ea typeface="Calibri" panose="020F0502020204030204" pitchFamily="34" charset="0"/>
            </a:endParaRPr>
          </a:p>
        </p:txBody>
      </p:sp>
      <p:sp>
        <p:nvSpPr>
          <p:cNvPr id="4" name="Title 1">
            <a:extLst>
              <a:ext uri="{FF2B5EF4-FFF2-40B4-BE49-F238E27FC236}">
                <a16:creationId xmlns:a16="http://schemas.microsoft.com/office/drawing/2014/main" id="{6C457AAD-2B9D-880F-C508-C23900ABACD3}"/>
              </a:ext>
            </a:extLst>
          </p:cNvPr>
          <p:cNvSpPr txBox="1">
            <a:spLocks/>
          </p:cNvSpPr>
          <p:nvPr/>
        </p:nvSpPr>
        <p:spPr>
          <a:xfrm>
            <a:off x="1548630" y="2283278"/>
            <a:ext cx="6506111" cy="949643"/>
          </a:xfrm>
          <a:prstGeom prst="rect">
            <a:avLst/>
          </a:prstGeom>
        </p:spPr>
        <p:txBody>
          <a:bodyPr anchor="b">
            <a:noAutofit/>
          </a:bodyPr>
          <a:lstStyle>
            <a:lvl1pPr algn="l" defTabSz="914400" rtl="0" eaLnBrk="1" latinLnBrk="0" hangingPunct="1">
              <a:lnSpc>
                <a:spcPct val="90000"/>
              </a:lnSpc>
              <a:spcBef>
                <a:spcPct val="0"/>
              </a:spcBef>
              <a:buNone/>
              <a:defRPr sz="2800" b="0" i="0" kern="1200">
                <a:solidFill>
                  <a:schemeClr val="bg1"/>
                </a:solidFill>
                <a:latin typeface="Arial" panose="020B0604020202020204" pitchFamily="34" charset="0"/>
                <a:ea typeface="+mj-ea"/>
                <a:cs typeface="Arial" panose="020B0604020202020204" pitchFamily="34" charset="0"/>
              </a:defRPr>
            </a:lvl1pPr>
          </a:lstStyle>
          <a:p>
            <a:br>
              <a:rPr lang="en-US" dirty="0">
                <a:latin typeface="+mj-lt"/>
                <a:ea typeface="Calibri" panose="020F0502020204030204" pitchFamily="34" charset="0"/>
              </a:rPr>
            </a:br>
            <a:r>
              <a:rPr lang="en-US" dirty="0">
                <a:latin typeface="+mj-lt"/>
                <a:ea typeface="Calibri" panose="020F0502020204030204" pitchFamily="34" charset="0"/>
              </a:rPr>
              <a:t>FOCUS 3:</a:t>
            </a:r>
            <a:endParaRPr lang="en-US" dirty="0"/>
          </a:p>
        </p:txBody>
      </p:sp>
    </p:spTree>
    <p:extLst>
      <p:ext uri="{BB962C8B-B14F-4D97-AF65-F5344CB8AC3E}">
        <p14:creationId xmlns:p14="http://schemas.microsoft.com/office/powerpoint/2010/main" val="79004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77287F-67F1-4743-8C06-C3A07D2D3E56}"/>
              </a:ext>
            </a:extLst>
          </p:cNvPr>
          <p:cNvSpPr txBox="1"/>
          <p:nvPr/>
        </p:nvSpPr>
        <p:spPr>
          <a:xfrm>
            <a:off x="7930881" y="3062266"/>
            <a:ext cx="4053209" cy="3110723"/>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200" b="0" i="0" dirty="0">
                <a:effectLst/>
                <a:latin typeface="Calibri" panose="020F0502020204030204" pitchFamily="34" charset="0"/>
                <a:cs typeface="Calibri" panose="020F0502020204030204" pitchFamily="34" charset="0"/>
              </a:rPr>
              <a:t>Executive oversight of end-to-end hospital and professional revenue cycle operations with $3.5 billion in net revenue </a:t>
            </a:r>
            <a:endParaRPr lang="en-US" sz="1200" dirty="0">
              <a:latin typeface="Calibri" panose="020F0502020204030204" pitchFamily="34" charset="0"/>
              <a:cs typeface="Calibri" panose="020F0502020204030204" pitchFamily="34" charset="0"/>
            </a:endParaRPr>
          </a:p>
          <a:p>
            <a:pPr marL="171450" indent="-171450">
              <a:lnSpc>
                <a:spcPct val="15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Masters in Business Administration, specialization in Health Services Administration and Finance</a:t>
            </a:r>
          </a:p>
          <a:p>
            <a:pPr marL="171450" indent="-171450">
              <a:lnSpc>
                <a:spcPct val="15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Six Sigma Green Belt</a:t>
            </a:r>
          </a:p>
          <a:p>
            <a:pPr marL="171450" indent="-171450">
              <a:lnSpc>
                <a:spcPct val="15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Revenue Cycle Education Advisor to University of California San Diego</a:t>
            </a:r>
          </a:p>
          <a:p>
            <a:pPr marL="171450" indent="-171450">
              <a:lnSpc>
                <a:spcPct val="15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Fellow of the Healthcare Financial Management Association</a:t>
            </a:r>
          </a:p>
          <a:p>
            <a:pPr marL="171450" indent="-171450">
              <a:lnSpc>
                <a:spcPct val="15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Past President of the HFMA San Diego – Imperial Chapter </a:t>
            </a:r>
          </a:p>
          <a:p>
            <a:pPr>
              <a:lnSpc>
                <a:spcPct val="150000"/>
              </a:lnSpc>
            </a:pPr>
            <a:endParaRPr lang="en-US" sz="12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CFB3ECC-1FF9-8979-A290-BE0E53809782}"/>
              </a:ext>
            </a:extLst>
          </p:cNvPr>
          <p:cNvSpPr txBox="1"/>
          <p:nvPr/>
        </p:nvSpPr>
        <p:spPr>
          <a:xfrm>
            <a:off x="7942754" y="1483056"/>
            <a:ext cx="4134451" cy="1200329"/>
          </a:xfrm>
          <a:prstGeom prst="rect">
            <a:avLst/>
          </a:prstGeom>
          <a:noFill/>
        </p:spPr>
        <p:txBody>
          <a:bodyPr wrap="square" rtlCol="0">
            <a:spAutoFit/>
          </a:bodyPr>
          <a:lstStyle/>
          <a:p>
            <a:r>
              <a:rPr lang="en-US" dirty="0"/>
              <a:t>Basak Kaya </a:t>
            </a:r>
          </a:p>
          <a:p>
            <a:r>
              <a:rPr lang="en-US" i="1" dirty="0"/>
              <a:t>Executive Director</a:t>
            </a:r>
          </a:p>
          <a:p>
            <a:r>
              <a:rPr lang="en-US" i="1" dirty="0"/>
              <a:t>Enterprise Revenue Services</a:t>
            </a:r>
          </a:p>
          <a:p>
            <a:r>
              <a:rPr lang="en-US" dirty="0"/>
              <a:t>UC Davis Health</a:t>
            </a:r>
          </a:p>
        </p:txBody>
      </p:sp>
      <p:sp>
        <p:nvSpPr>
          <p:cNvPr id="4" name="TextBox 3">
            <a:extLst>
              <a:ext uri="{FF2B5EF4-FFF2-40B4-BE49-F238E27FC236}">
                <a16:creationId xmlns:a16="http://schemas.microsoft.com/office/drawing/2014/main" id="{6AD9E55E-FACA-BB11-4788-F54D5A438D17}"/>
              </a:ext>
            </a:extLst>
          </p:cNvPr>
          <p:cNvSpPr txBox="1"/>
          <p:nvPr/>
        </p:nvSpPr>
        <p:spPr>
          <a:xfrm>
            <a:off x="292774" y="3526358"/>
            <a:ext cx="7213258" cy="2862322"/>
          </a:xfrm>
          <a:prstGeom prst="rect">
            <a:avLst/>
          </a:prstGeom>
          <a:noFill/>
        </p:spPr>
        <p:txBody>
          <a:bodyPr wrap="square">
            <a:spAutoFit/>
          </a:bodyPr>
          <a:lstStyle/>
          <a:p>
            <a:pPr marL="171450" indent="-171450">
              <a:buFont typeface="Arial" panose="020B0604020202020204" pitchFamily="34" charset="0"/>
              <a:buChar char="•"/>
            </a:pPr>
            <a:r>
              <a:rPr lang="en-US" sz="1200" b="0" i="0" dirty="0">
                <a:effectLst/>
                <a:latin typeface="Calibri" panose="020F0502020204030204" pitchFamily="34" charset="0"/>
                <a:cs typeface="Calibri" panose="020F0502020204030204" pitchFamily="34" charset="0"/>
              </a:rPr>
              <a:t>UC Davis Medical Center is a 648-bed Level 1 Trauma hospital consistently ranked among the nation's best by </a:t>
            </a:r>
            <a:r>
              <a:rPr lang="en-US" sz="1200" i="0" dirty="0">
                <a:effectLst/>
                <a:latin typeface="Calibri" panose="020F0502020204030204" pitchFamily="34" charset="0"/>
                <a:cs typeface="Calibri" panose="020F0502020204030204" pitchFamily="34" charset="0"/>
              </a:rPr>
              <a:t>U.S. News &amp; World Report</a:t>
            </a:r>
            <a:r>
              <a:rPr lang="en-US" sz="1200" b="0" i="0" dirty="0">
                <a:effectLst/>
                <a:latin typeface="Calibri" panose="020F0502020204030204" pitchFamily="34" charset="0"/>
                <a:cs typeface="Calibri" panose="020F0502020204030204" pitchFamily="34" charset="0"/>
              </a:rPr>
              <a:t>, Newsweek, and Becker’s.</a:t>
            </a:r>
          </a:p>
          <a:p>
            <a:endParaRPr lang="en-US" sz="1200" i="0" dirty="0">
              <a:effectLs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i="0" dirty="0">
                <a:effectLst/>
                <a:latin typeface="Calibri" panose="020F0502020204030204" pitchFamily="34" charset="0"/>
                <a:cs typeface="Calibri" panose="020F0502020204030204" pitchFamily="34" charset="0"/>
              </a:rPr>
              <a:t>UC Davis Medical Center, </a:t>
            </a:r>
            <a:r>
              <a:rPr lang="en-US" sz="1200" b="0" i="0" dirty="0">
                <a:effectLst/>
                <a:latin typeface="Calibri" panose="020F0502020204030204" pitchFamily="34" charset="0"/>
                <a:cs typeface="Calibri" panose="020F0502020204030204" pitchFamily="34" charset="0"/>
              </a:rPr>
              <a:t>in partnership with Shriners Children's, operates a top 50 children's hospital. </a:t>
            </a:r>
            <a:endParaRPr lang="en-US"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b="0" i="0" dirty="0">
                <a:effectLst/>
                <a:latin typeface="Calibri" panose="020F0502020204030204" pitchFamily="34" charset="0"/>
                <a:cs typeface="Calibri" panose="020F0502020204030204" pitchFamily="34" charset="0"/>
              </a:rPr>
              <a:t>System incudes a National Cancer Institute-designated comprehensive cancer center, an international neurodevelopmental institute, a stem cell institute</a:t>
            </a:r>
            <a:r>
              <a:rPr lang="en-US" sz="1200" dirty="0">
                <a:latin typeface="Calibri" panose="020F0502020204030204" pitchFamily="34" charset="0"/>
                <a:cs typeface="Calibri" panose="020F0502020204030204" pitchFamily="34" charset="0"/>
              </a:rPr>
              <a:t> and a r</a:t>
            </a:r>
            <a:r>
              <a:rPr lang="en-US" sz="1200" b="0" i="0" dirty="0">
                <a:effectLst/>
                <a:latin typeface="Calibri" panose="020F0502020204030204" pitchFamily="34" charset="0"/>
                <a:cs typeface="Calibri" panose="020F0502020204030204" pitchFamily="34" charset="0"/>
              </a:rPr>
              <a:t>ehabilitation </a:t>
            </a:r>
            <a:r>
              <a:rPr lang="en-US" sz="1200" dirty="0">
                <a:latin typeface="Calibri" panose="020F0502020204030204" pitchFamily="34" charset="0"/>
                <a:cs typeface="Calibri" panose="020F0502020204030204" pitchFamily="34" charset="0"/>
              </a:rPr>
              <a:t>h</a:t>
            </a:r>
            <a:r>
              <a:rPr lang="en-US" sz="1200" b="0" i="0" dirty="0">
                <a:effectLst/>
                <a:latin typeface="Calibri" panose="020F0502020204030204" pitchFamily="34" charset="0"/>
                <a:cs typeface="Calibri" panose="020F0502020204030204" pitchFamily="34" charset="0"/>
              </a:rPr>
              <a:t>ospital. </a:t>
            </a:r>
          </a:p>
          <a:p>
            <a:pPr algn="l"/>
            <a:endParaRPr lang="en-US" sz="1200" b="0" i="0" dirty="0">
              <a:effectLst/>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US" sz="1200" dirty="0">
                <a:latin typeface="Calibri" panose="020F0502020204030204" pitchFamily="34" charset="0"/>
                <a:cs typeface="Calibri" panose="020F0502020204030204" pitchFamily="34" charset="0"/>
              </a:rPr>
              <a:t>517 Primary Care Network Providers, 1,956 School of Medicine Providers, 100+ Ambulatory Clinics; 30 different buildings, 70 different check-in areas.</a:t>
            </a:r>
          </a:p>
          <a:p>
            <a:pPr marL="171450" indent="-171450" algn="l">
              <a:buFont typeface="Arial" panose="020B0604020202020204" pitchFamily="34" charset="0"/>
              <a:buChar char="•"/>
            </a:pPr>
            <a:endParaRPr lang="en-US" sz="1200" b="0" i="0" dirty="0">
              <a:effectLs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i="0" dirty="0">
                <a:effectLst/>
                <a:latin typeface="Calibri" panose="020F0502020204030204" pitchFamily="34" charset="0"/>
                <a:cs typeface="Calibri" panose="020F0502020204030204" pitchFamily="34" charset="0"/>
              </a:rPr>
              <a:t>UC Davis School of Medicine, ranked in the top 50 </a:t>
            </a:r>
            <a:r>
              <a:rPr lang="en-US" sz="1200" b="0" i="0" dirty="0">
                <a:effectLst/>
                <a:latin typeface="Calibri" panose="020F0502020204030204" pitchFamily="34" charset="0"/>
                <a:cs typeface="Calibri" panose="020F0502020204030204" pitchFamily="34" charset="0"/>
              </a:rPr>
              <a:t>by U.S. News &amp; World Report.</a:t>
            </a:r>
          </a:p>
          <a:p>
            <a:pPr algn="l"/>
            <a:endParaRPr lang="en-US" sz="1200" b="0" i="0" dirty="0">
              <a:effectLst/>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US" sz="1200" i="0" dirty="0">
                <a:effectLst/>
                <a:latin typeface="Calibri" panose="020F0502020204030204" pitchFamily="34" charset="0"/>
                <a:cs typeface="Calibri" panose="020F0502020204030204" pitchFamily="34" charset="0"/>
              </a:rPr>
              <a:t>Betty Irene Moore School of Nursing, ranked in the top 50 </a:t>
            </a:r>
            <a:r>
              <a:rPr lang="en-US" sz="1200" b="0" i="0" dirty="0">
                <a:effectLst/>
                <a:latin typeface="Calibri" panose="020F0502020204030204" pitchFamily="34" charset="0"/>
                <a:cs typeface="Calibri" panose="020F0502020204030204" pitchFamily="34" charset="0"/>
              </a:rPr>
              <a:t>by U.S. News &amp; World Report.</a:t>
            </a:r>
          </a:p>
          <a:p>
            <a:pPr algn="l">
              <a:buFont typeface="Arial" panose="020B0604020202020204" pitchFamily="34" charset="0"/>
              <a:buChar char="•"/>
            </a:pPr>
            <a:endParaRPr lang="en-US" sz="1200" b="0" i="0" dirty="0">
              <a:effectLst/>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A09B55DE-3864-7B1F-99FA-4A0098E1F22B}"/>
              </a:ext>
            </a:extLst>
          </p:cNvPr>
          <p:cNvPicPr>
            <a:picLocks noChangeAspect="1"/>
          </p:cNvPicPr>
          <p:nvPr/>
        </p:nvPicPr>
        <p:blipFill>
          <a:blip r:embed="rId3"/>
          <a:stretch>
            <a:fillRect/>
          </a:stretch>
        </p:blipFill>
        <p:spPr>
          <a:xfrm>
            <a:off x="365023" y="1297879"/>
            <a:ext cx="2533650" cy="2143233"/>
          </a:xfrm>
          <a:prstGeom prst="rect">
            <a:avLst/>
          </a:prstGeom>
        </p:spPr>
      </p:pic>
      <p:sp>
        <p:nvSpPr>
          <p:cNvPr id="15" name="TextBox 14">
            <a:extLst>
              <a:ext uri="{FF2B5EF4-FFF2-40B4-BE49-F238E27FC236}">
                <a16:creationId xmlns:a16="http://schemas.microsoft.com/office/drawing/2014/main" id="{2E09BFB9-38AD-5DF7-A3DD-469D8E44A55B}"/>
              </a:ext>
            </a:extLst>
          </p:cNvPr>
          <p:cNvSpPr txBox="1"/>
          <p:nvPr/>
        </p:nvSpPr>
        <p:spPr>
          <a:xfrm>
            <a:off x="3077768" y="2043703"/>
            <a:ext cx="3156778" cy="138499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Sacramento, California based integrated academic health system with approximately 17,000 employees, 1,000 students, 1,000 trainees, 1,300 faculty members and a large regional primary care network, providing more than 1.5 million outpatient visits every year with an annual budget of $4.3 billion. </a:t>
            </a:r>
          </a:p>
        </p:txBody>
      </p:sp>
      <p:pic>
        <p:nvPicPr>
          <p:cNvPr id="16" name="Picture 15">
            <a:extLst>
              <a:ext uri="{FF2B5EF4-FFF2-40B4-BE49-F238E27FC236}">
                <a16:creationId xmlns:a16="http://schemas.microsoft.com/office/drawing/2014/main" id="{CDC34D52-FE98-B02B-0689-A41651182254}"/>
              </a:ext>
            </a:extLst>
          </p:cNvPr>
          <p:cNvPicPr>
            <a:picLocks noChangeAspect="1"/>
          </p:cNvPicPr>
          <p:nvPr/>
        </p:nvPicPr>
        <p:blipFill rotWithShape="1">
          <a:blip r:embed="rId4"/>
          <a:srcRect t="29960" b="34322"/>
          <a:stretch/>
        </p:blipFill>
        <p:spPr>
          <a:xfrm>
            <a:off x="3426281" y="1253516"/>
            <a:ext cx="1877749" cy="643137"/>
          </a:xfrm>
          <a:prstGeom prst="rect">
            <a:avLst/>
          </a:prstGeom>
        </p:spPr>
      </p:pic>
      <p:pic>
        <p:nvPicPr>
          <p:cNvPr id="17" name="Picture 16">
            <a:extLst>
              <a:ext uri="{FF2B5EF4-FFF2-40B4-BE49-F238E27FC236}">
                <a16:creationId xmlns:a16="http://schemas.microsoft.com/office/drawing/2014/main" id="{8B4CF4D7-2FD8-4250-2191-8BB472C6DF7D}"/>
              </a:ext>
            </a:extLst>
          </p:cNvPr>
          <p:cNvPicPr>
            <a:picLocks noChangeAspect="1"/>
          </p:cNvPicPr>
          <p:nvPr/>
        </p:nvPicPr>
        <p:blipFill>
          <a:blip r:embed="rId5"/>
          <a:stretch>
            <a:fillRect/>
          </a:stretch>
        </p:blipFill>
        <p:spPr>
          <a:xfrm>
            <a:off x="6367432" y="1415363"/>
            <a:ext cx="1396522" cy="1508270"/>
          </a:xfrm>
          <a:prstGeom prst="rect">
            <a:avLst/>
          </a:prstGeom>
        </p:spPr>
      </p:pic>
      <p:sp>
        <p:nvSpPr>
          <p:cNvPr id="3" name="Title 2">
            <a:extLst>
              <a:ext uri="{FF2B5EF4-FFF2-40B4-BE49-F238E27FC236}">
                <a16:creationId xmlns:a16="http://schemas.microsoft.com/office/drawing/2014/main" id="{2F267A1B-3D21-D38A-D89C-01F9CFCDAA95}"/>
              </a:ext>
            </a:extLst>
          </p:cNvPr>
          <p:cNvSpPr>
            <a:spLocks noGrp="1"/>
          </p:cNvSpPr>
          <p:nvPr>
            <p:ph type="ctrTitle"/>
          </p:nvPr>
        </p:nvSpPr>
        <p:spPr>
          <a:xfrm>
            <a:off x="1396230" y="427982"/>
            <a:ext cx="9144000" cy="451249"/>
          </a:xfrm>
        </p:spPr>
        <p:txBody>
          <a:bodyPr/>
          <a:lstStyle/>
          <a:p>
            <a:r>
              <a:rPr lang="en-US" dirty="0"/>
              <a:t>UC Davis Health at a Glance</a:t>
            </a:r>
          </a:p>
        </p:txBody>
      </p:sp>
    </p:spTree>
    <p:extLst>
      <p:ext uri="{BB962C8B-B14F-4D97-AF65-F5344CB8AC3E}">
        <p14:creationId xmlns:p14="http://schemas.microsoft.com/office/powerpoint/2010/main" val="4210305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3823EF8-0E92-D67D-08C9-C4FB0F549615}"/>
              </a:ext>
            </a:extLst>
          </p:cNvPr>
          <p:cNvSpPr>
            <a:spLocks noGrp="1"/>
          </p:cNvSpPr>
          <p:nvPr>
            <p:ph type="ctrTitle"/>
          </p:nvPr>
        </p:nvSpPr>
        <p:spPr>
          <a:xfrm>
            <a:off x="1397000" y="428625"/>
            <a:ext cx="9144000" cy="450850"/>
          </a:xfrm>
        </p:spPr>
        <p:txBody>
          <a:bodyPr/>
          <a:lstStyle/>
          <a:p>
            <a:r>
              <a:rPr lang="en-US" dirty="0"/>
              <a:t>Right Measures for the Mission Driven Goal  </a:t>
            </a:r>
          </a:p>
        </p:txBody>
      </p:sp>
      <p:sp>
        <p:nvSpPr>
          <p:cNvPr id="7" name="TextBox 6">
            <a:extLst>
              <a:ext uri="{FF2B5EF4-FFF2-40B4-BE49-F238E27FC236}">
                <a16:creationId xmlns:a16="http://schemas.microsoft.com/office/drawing/2014/main" id="{44F925E4-7BFD-126C-D1AB-8CA2E0178748}"/>
              </a:ext>
            </a:extLst>
          </p:cNvPr>
          <p:cNvSpPr txBox="1"/>
          <p:nvPr/>
        </p:nvSpPr>
        <p:spPr>
          <a:xfrm>
            <a:off x="1397000" y="1310929"/>
            <a:ext cx="10338809" cy="4752776"/>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US" sz="1700" dirty="0">
                <a:solidFill>
                  <a:srgbClr val="1A3F68"/>
                </a:solidFill>
                <a:latin typeface="+mj-lt"/>
                <a:cs typeface="Calibri" panose="020F0502020204030204" pitchFamily="34" charset="0"/>
              </a:rPr>
              <a:t>Set, report out and hold teams accountable to outcomes driven patient experience KPIs</a:t>
            </a:r>
          </a:p>
          <a:p>
            <a:pPr marL="285750" indent="-285750">
              <a:lnSpc>
                <a:spcPct val="150000"/>
              </a:lnSpc>
              <a:buFont typeface="Wingdings" panose="05000000000000000000" pitchFamily="2" charset="2"/>
              <a:buChar char="ü"/>
            </a:pPr>
            <a:r>
              <a:rPr lang="en-US" sz="1700" dirty="0">
                <a:solidFill>
                  <a:srgbClr val="1A3F68"/>
                </a:solidFill>
                <a:latin typeface="+mj-lt"/>
                <a:cs typeface="Calibri" panose="020F0502020204030204" pitchFamily="34" charset="0"/>
              </a:rPr>
              <a:t>It’s not about the time spend on the phone, it’s the resolution of the reason for the call and avoidance of future phone calls</a:t>
            </a:r>
          </a:p>
          <a:p>
            <a:pPr>
              <a:lnSpc>
                <a:spcPct val="150000"/>
              </a:lnSpc>
            </a:pPr>
            <a:endParaRPr lang="en-US" sz="1700" dirty="0">
              <a:solidFill>
                <a:srgbClr val="1A3F68"/>
              </a:solidFill>
              <a:latin typeface="+mj-lt"/>
              <a:cs typeface="Calibri" panose="020F0502020204030204" pitchFamily="34" charset="0"/>
            </a:endParaRPr>
          </a:p>
          <a:p>
            <a:pPr marL="285750" indent="-285750">
              <a:lnSpc>
                <a:spcPct val="150000"/>
              </a:lnSpc>
              <a:buFont typeface="Wingdings" panose="05000000000000000000" pitchFamily="2" charset="2"/>
              <a:buChar char="ü"/>
            </a:pPr>
            <a:r>
              <a:rPr lang="en-US" sz="1700" dirty="0">
                <a:solidFill>
                  <a:srgbClr val="1A3F68"/>
                </a:solidFill>
                <a:latin typeface="+mj-lt"/>
                <a:cs typeface="Calibri" panose="020F0502020204030204" pitchFamily="34" charset="0"/>
              </a:rPr>
              <a:t>We measure:</a:t>
            </a:r>
          </a:p>
          <a:p>
            <a:pPr marL="800100" lvl="1" indent="-342900" fontAlgn="base">
              <a:lnSpc>
                <a:spcPct val="200000"/>
              </a:lnSpc>
              <a:buFont typeface="Wingdings" panose="05000000000000000000" pitchFamily="2" charset="2"/>
              <a:buChar char="Ø"/>
            </a:pPr>
            <a:r>
              <a:rPr lang="en-US" sz="1500" dirty="0">
                <a:solidFill>
                  <a:srgbClr val="1A3F68"/>
                </a:solidFill>
                <a:latin typeface="+mj-lt"/>
                <a:cs typeface="Calibri" panose="020F0502020204030204" pitchFamily="34" charset="0"/>
              </a:rPr>
              <a:t>T</a:t>
            </a:r>
            <a:r>
              <a:rPr lang="en-US" sz="1500" i="0" dirty="0">
                <a:solidFill>
                  <a:srgbClr val="1A3F68"/>
                </a:solidFill>
                <a:effectLst/>
                <a:latin typeface="+mj-lt"/>
                <a:cs typeface="Calibri" panose="020F0502020204030204" pitchFamily="34" charset="0"/>
              </a:rPr>
              <a:t>imeliness and accuracy of patient cost estimates</a:t>
            </a:r>
          </a:p>
          <a:p>
            <a:pPr marL="800100" lvl="1" indent="-342900" fontAlgn="base">
              <a:lnSpc>
                <a:spcPct val="200000"/>
              </a:lnSpc>
              <a:buFont typeface="Wingdings" panose="05000000000000000000" pitchFamily="2" charset="2"/>
              <a:buChar char="Ø"/>
            </a:pPr>
            <a:r>
              <a:rPr lang="en-US" sz="1500" dirty="0">
                <a:solidFill>
                  <a:srgbClr val="1A3F68"/>
                </a:solidFill>
                <a:latin typeface="+mj-lt"/>
                <a:cs typeface="Calibri" panose="020F0502020204030204" pitchFamily="34" charset="0"/>
              </a:rPr>
              <a:t>Financial counseling outcomes, patients qualifying for appropriate programs to support their care</a:t>
            </a:r>
            <a:endParaRPr lang="en-US" sz="1500" i="0" dirty="0">
              <a:solidFill>
                <a:srgbClr val="1A3F68"/>
              </a:solidFill>
              <a:effectLst/>
              <a:latin typeface="+mj-lt"/>
              <a:cs typeface="Calibri" panose="020F0502020204030204" pitchFamily="34" charset="0"/>
            </a:endParaRPr>
          </a:p>
          <a:p>
            <a:pPr marL="800100" lvl="1" indent="-342900" fontAlgn="base">
              <a:lnSpc>
                <a:spcPct val="200000"/>
              </a:lnSpc>
              <a:buFont typeface="Wingdings" panose="05000000000000000000" pitchFamily="2" charset="2"/>
              <a:buChar char="Ø"/>
            </a:pPr>
            <a:r>
              <a:rPr lang="en-US" sz="1500" i="0" dirty="0">
                <a:solidFill>
                  <a:srgbClr val="1A3F68"/>
                </a:solidFill>
                <a:effectLst/>
                <a:latin typeface="+mj-lt"/>
                <a:cs typeface="Calibri" panose="020F0502020204030204" pitchFamily="34" charset="0"/>
              </a:rPr>
              <a:t>Reduced credit card fees, fully secured flexible payment option utilization rate</a:t>
            </a:r>
          </a:p>
          <a:p>
            <a:pPr marL="800100" lvl="1" indent="-342900" fontAlgn="base">
              <a:lnSpc>
                <a:spcPct val="200000"/>
              </a:lnSpc>
              <a:buFont typeface="Wingdings" panose="05000000000000000000" pitchFamily="2" charset="2"/>
              <a:buChar char="Ø"/>
            </a:pPr>
            <a:r>
              <a:rPr lang="en-US" sz="1500" dirty="0">
                <a:solidFill>
                  <a:srgbClr val="1A3F68"/>
                </a:solidFill>
                <a:latin typeface="+mj-lt"/>
                <a:cs typeface="Calibri" panose="020F0502020204030204" pitchFamily="34" charset="0"/>
              </a:rPr>
              <a:t>Update </a:t>
            </a:r>
            <a:r>
              <a:rPr lang="en-US" sz="1500" i="0" dirty="0">
                <a:solidFill>
                  <a:srgbClr val="1A3F68"/>
                </a:solidFill>
                <a:effectLst/>
                <a:latin typeface="+mj-lt"/>
                <a:cs typeface="Calibri" panose="020F0502020204030204" pitchFamily="34" charset="0"/>
              </a:rPr>
              <a:t>UCDH Cashiering Webpage for ease of use, monitor utilization outcomes</a:t>
            </a:r>
          </a:p>
          <a:p>
            <a:pPr marL="800100" lvl="1" indent="-342900" fontAlgn="base">
              <a:lnSpc>
                <a:spcPct val="200000"/>
              </a:lnSpc>
              <a:buFont typeface="Wingdings" panose="05000000000000000000" pitchFamily="2" charset="2"/>
              <a:buChar char="Ø"/>
            </a:pPr>
            <a:r>
              <a:rPr lang="en-US" sz="1500" i="0" dirty="0">
                <a:solidFill>
                  <a:srgbClr val="1A3F68"/>
                </a:solidFill>
                <a:effectLst/>
                <a:latin typeface="+mj-lt"/>
                <a:cs typeface="Calibri" panose="020F0502020204030204" pitchFamily="34" charset="0"/>
              </a:rPr>
              <a:t>Reduce self-pay credit balances and refund turnarounds </a:t>
            </a:r>
          </a:p>
          <a:p>
            <a:pPr marL="800100" lvl="1" indent="-342900" fontAlgn="base">
              <a:lnSpc>
                <a:spcPct val="200000"/>
              </a:lnSpc>
              <a:buFont typeface="Wingdings" panose="05000000000000000000" pitchFamily="2" charset="2"/>
              <a:buChar char="Ø"/>
            </a:pPr>
            <a:r>
              <a:rPr lang="en-US" sz="1500" dirty="0">
                <a:solidFill>
                  <a:srgbClr val="1A3F68"/>
                </a:solidFill>
                <a:latin typeface="+mj-lt"/>
                <a:cs typeface="Calibri" panose="020F0502020204030204" pitchFamily="34" charset="0"/>
              </a:rPr>
              <a:t>Paperless billing, text utilization rates </a:t>
            </a:r>
            <a:endParaRPr lang="en-US" sz="1500" i="0" dirty="0">
              <a:solidFill>
                <a:srgbClr val="1A3F68"/>
              </a:solidFill>
              <a:effectLst/>
              <a:latin typeface="+mj-lt"/>
              <a:cs typeface="Calibri" panose="020F0502020204030204" pitchFamily="34" charset="0"/>
            </a:endParaRPr>
          </a:p>
        </p:txBody>
      </p:sp>
    </p:spTree>
    <p:extLst>
      <p:ext uri="{BB962C8B-B14F-4D97-AF65-F5344CB8AC3E}">
        <p14:creationId xmlns:p14="http://schemas.microsoft.com/office/powerpoint/2010/main" val="2944797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4A8669-EEE2-6D13-5687-3B546B9FA083}"/>
              </a:ext>
            </a:extLst>
          </p:cNvPr>
          <p:cNvSpPr>
            <a:spLocks noGrp="1"/>
          </p:cNvSpPr>
          <p:nvPr>
            <p:ph type="ctrTitle"/>
          </p:nvPr>
        </p:nvSpPr>
        <p:spPr/>
        <p:txBody>
          <a:bodyPr/>
          <a:lstStyle/>
          <a:p>
            <a:r>
              <a:rPr lang="en-US" dirty="0"/>
              <a:t>Total UCD Results</a:t>
            </a:r>
          </a:p>
        </p:txBody>
      </p:sp>
      <p:pic>
        <p:nvPicPr>
          <p:cNvPr id="5" name="Picture 4">
            <a:extLst>
              <a:ext uri="{FF2B5EF4-FFF2-40B4-BE49-F238E27FC236}">
                <a16:creationId xmlns:a16="http://schemas.microsoft.com/office/drawing/2014/main" id="{DAA89F18-D0E6-94B3-D2E6-1E31FAE1CF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4571" y="1497612"/>
            <a:ext cx="3133725" cy="2162175"/>
          </a:xfrm>
          <a:prstGeom prst="rect">
            <a:avLst/>
          </a:prstGeom>
          <a:noFill/>
          <a:ln>
            <a:noFill/>
          </a:ln>
        </p:spPr>
      </p:pic>
      <p:pic>
        <p:nvPicPr>
          <p:cNvPr id="6" name="Picture 5">
            <a:extLst>
              <a:ext uri="{FF2B5EF4-FFF2-40B4-BE49-F238E27FC236}">
                <a16:creationId xmlns:a16="http://schemas.microsoft.com/office/drawing/2014/main" id="{62739038-137B-1E9E-7C94-CA83B84411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9534" y="1497613"/>
            <a:ext cx="3162300" cy="2162175"/>
          </a:xfrm>
          <a:prstGeom prst="rect">
            <a:avLst/>
          </a:prstGeom>
          <a:noFill/>
          <a:ln>
            <a:noFill/>
          </a:ln>
        </p:spPr>
      </p:pic>
      <p:pic>
        <p:nvPicPr>
          <p:cNvPr id="8" name="Picture 7">
            <a:extLst>
              <a:ext uri="{FF2B5EF4-FFF2-40B4-BE49-F238E27FC236}">
                <a16:creationId xmlns:a16="http://schemas.microsoft.com/office/drawing/2014/main" id="{35F2601E-42E6-A61E-9AFF-ADDF56F72C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4571" y="3973487"/>
            <a:ext cx="3143250" cy="2228850"/>
          </a:xfrm>
          <a:prstGeom prst="rect">
            <a:avLst/>
          </a:prstGeom>
          <a:noFill/>
          <a:ln>
            <a:noFill/>
          </a:ln>
        </p:spPr>
      </p:pic>
      <p:pic>
        <p:nvPicPr>
          <p:cNvPr id="10" name="Picture 9">
            <a:extLst>
              <a:ext uri="{FF2B5EF4-FFF2-40B4-BE49-F238E27FC236}">
                <a16:creationId xmlns:a16="http://schemas.microsoft.com/office/drawing/2014/main" id="{FAD9EDFE-102E-DF0F-674D-506DFC1A27D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87159" y="3973487"/>
            <a:ext cx="3114675" cy="2171700"/>
          </a:xfrm>
          <a:prstGeom prst="rect">
            <a:avLst/>
          </a:prstGeom>
          <a:noFill/>
          <a:ln>
            <a:noFill/>
          </a:ln>
        </p:spPr>
      </p:pic>
    </p:spTree>
    <p:extLst>
      <p:ext uri="{BB962C8B-B14F-4D97-AF65-F5344CB8AC3E}">
        <p14:creationId xmlns:p14="http://schemas.microsoft.com/office/powerpoint/2010/main" val="1900989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53AE0E-DB12-7BB1-7F18-F96453E688ED}"/>
              </a:ext>
            </a:extLst>
          </p:cNvPr>
          <p:cNvSpPr/>
          <p:nvPr/>
        </p:nvSpPr>
        <p:spPr>
          <a:xfrm>
            <a:off x="0" y="0"/>
            <a:ext cx="12192000" cy="6858000"/>
          </a:xfrm>
          <a:prstGeom prst="rect">
            <a:avLst/>
          </a:prstGeom>
          <a:solidFill>
            <a:srgbClr val="1A3F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7319A48-2B67-F335-C1F7-EB5F63EDE325}"/>
              </a:ext>
            </a:extLst>
          </p:cNvPr>
          <p:cNvSpPr>
            <a:spLocks noGrp="1"/>
          </p:cNvSpPr>
          <p:nvPr>
            <p:ph type="ctrTitle"/>
          </p:nvPr>
        </p:nvSpPr>
        <p:spPr>
          <a:xfrm>
            <a:off x="1944735" y="1276350"/>
            <a:ext cx="9144000" cy="904875"/>
          </a:xfrm>
        </p:spPr>
        <p:txBody>
          <a:bodyPr/>
          <a:lstStyle/>
          <a:p>
            <a:r>
              <a:rPr lang="en-US" dirty="0">
                <a:solidFill>
                  <a:schemeClr val="bg1"/>
                </a:solidFill>
              </a:rPr>
              <a:t>Questions?</a:t>
            </a:r>
            <a:br>
              <a:rPr lang="en-US" dirty="0">
                <a:solidFill>
                  <a:schemeClr val="bg1"/>
                </a:solidFill>
              </a:rPr>
            </a:br>
            <a:endParaRPr lang="en-US" dirty="0">
              <a:solidFill>
                <a:schemeClr val="bg1"/>
              </a:solidFill>
            </a:endParaRPr>
          </a:p>
        </p:txBody>
      </p:sp>
      <p:sp>
        <p:nvSpPr>
          <p:cNvPr id="6" name="Title 2">
            <a:extLst>
              <a:ext uri="{FF2B5EF4-FFF2-40B4-BE49-F238E27FC236}">
                <a16:creationId xmlns:a16="http://schemas.microsoft.com/office/drawing/2014/main" id="{C3F7E713-D48C-6460-5502-512B79992759}"/>
              </a:ext>
            </a:extLst>
          </p:cNvPr>
          <p:cNvSpPr txBox="1">
            <a:spLocks/>
          </p:cNvSpPr>
          <p:nvPr/>
        </p:nvSpPr>
        <p:spPr>
          <a:xfrm>
            <a:off x="2091555" y="4953000"/>
            <a:ext cx="9144000" cy="742950"/>
          </a:xfrm>
          <a:prstGeom prst="rect">
            <a:avLst/>
          </a:prstGeom>
        </p:spPr>
        <p:txBody>
          <a:bodyPr anchor="b">
            <a:noAutofit/>
          </a:bodyPr>
          <a:lstStyle>
            <a:lvl1pPr algn="l" defTabSz="914400" rtl="0" eaLnBrk="1" latinLnBrk="0" hangingPunct="1">
              <a:lnSpc>
                <a:spcPct val="90000"/>
              </a:lnSpc>
              <a:spcBef>
                <a:spcPct val="0"/>
              </a:spcBef>
              <a:buNone/>
              <a:defRPr sz="2800" b="0" i="0" kern="1200">
                <a:solidFill>
                  <a:schemeClr val="accent6"/>
                </a:solidFill>
                <a:latin typeface="Arial" panose="020B0604020202020204" pitchFamily="34" charset="0"/>
                <a:ea typeface="+mj-ea"/>
                <a:cs typeface="Arial" panose="020B0604020202020204" pitchFamily="34" charset="0"/>
              </a:defRPr>
            </a:lvl1pPr>
          </a:lstStyle>
          <a:p>
            <a:pPr algn="r"/>
            <a:br>
              <a:rPr lang="en-US" dirty="0">
                <a:solidFill>
                  <a:schemeClr val="bg1"/>
                </a:solidFill>
              </a:rPr>
            </a:br>
            <a:br>
              <a:rPr lang="en-US" dirty="0">
                <a:solidFill>
                  <a:schemeClr val="bg1"/>
                </a:solidFill>
              </a:rPr>
            </a:br>
            <a:r>
              <a:rPr lang="en-US" dirty="0">
                <a:solidFill>
                  <a:schemeClr val="bg1"/>
                </a:solidFill>
              </a:rPr>
              <a:t>Thank you.</a:t>
            </a:r>
          </a:p>
        </p:txBody>
      </p:sp>
    </p:spTree>
    <p:extLst>
      <p:ext uri="{BB962C8B-B14F-4D97-AF65-F5344CB8AC3E}">
        <p14:creationId xmlns:p14="http://schemas.microsoft.com/office/powerpoint/2010/main" val="504830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5339BA-9361-C184-DD0E-4FCADBCFB8B5}"/>
              </a:ext>
            </a:extLst>
          </p:cNvPr>
          <p:cNvSpPr>
            <a:spLocks noGrp="1"/>
          </p:cNvSpPr>
          <p:nvPr>
            <p:ph type="body" sz="half" idx="2"/>
          </p:nvPr>
        </p:nvSpPr>
        <p:spPr/>
        <p:txBody>
          <a:bodyPr/>
          <a:lstStyle/>
          <a:p>
            <a:endParaRPr lang="en-US" dirty="0"/>
          </a:p>
        </p:txBody>
      </p:sp>
      <p:sp>
        <p:nvSpPr>
          <p:cNvPr id="3" name="Title 2">
            <a:extLst>
              <a:ext uri="{FF2B5EF4-FFF2-40B4-BE49-F238E27FC236}">
                <a16:creationId xmlns:a16="http://schemas.microsoft.com/office/drawing/2014/main" id="{0D5AFE68-AC4F-57DB-9F7B-06B5EAD613E1}"/>
              </a:ext>
            </a:extLst>
          </p:cNvPr>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362366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6D79-7C74-5BFD-3B96-2179EA4DD24A}"/>
              </a:ext>
            </a:extLst>
          </p:cNvPr>
          <p:cNvSpPr>
            <a:spLocks noGrp="1"/>
          </p:cNvSpPr>
          <p:nvPr>
            <p:ph type="ctrTitle"/>
          </p:nvPr>
        </p:nvSpPr>
        <p:spPr>
          <a:xfrm>
            <a:off x="1256026" y="2130878"/>
            <a:ext cx="6646315" cy="949643"/>
          </a:xfrm>
        </p:spPr>
        <p:txBody>
          <a:bodyPr/>
          <a:lstStyle/>
          <a:p>
            <a:r>
              <a:rPr lang="en-US" sz="3600" dirty="0"/>
              <a:t>Navigating Patient</a:t>
            </a:r>
            <a:br>
              <a:rPr lang="en-US" sz="3600" dirty="0"/>
            </a:br>
            <a:r>
              <a:rPr lang="en-US" sz="3600" dirty="0"/>
              <a:t>Financial Experience</a:t>
            </a:r>
          </a:p>
        </p:txBody>
      </p:sp>
      <p:sp>
        <p:nvSpPr>
          <p:cNvPr id="5" name="Text Placeholder 4">
            <a:extLst>
              <a:ext uri="{FF2B5EF4-FFF2-40B4-BE49-F238E27FC236}">
                <a16:creationId xmlns:a16="http://schemas.microsoft.com/office/drawing/2014/main" id="{AB63A154-95C1-4B7C-3111-0FD230E43C97}"/>
              </a:ext>
            </a:extLst>
          </p:cNvPr>
          <p:cNvSpPr>
            <a:spLocks noGrp="1"/>
          </p:cNvSpPr>
          <p:nvPr>
            <p:ph type="body" sz="half" idx="2"/>
          </p:nvPr>
        </p:nvSpPr>
        <p:spPr>
          <a:xfrm>
            <a:off x="1256026" y="3657599"/>
            <a:ext cx="10123174" cy="2434363"/>
          </a:xfrm>
        </p:spPr>
        <p:txBody>
          <a:bodyPr/>
          <a:lstStyle/>
          <a:p>
            <a:pPr>
              <a:lnSpc>
                <a:spcPct val="150000"/>
              </a:lnSpc>
            </a:pPr>
            <a:r>
              <a:rPr lang="en-US" sz="1600" dirty="0"/>
              <a:t>The </a:t>
            </a:r>
            <a:r>
              <a:rPr lang="en-US" sz="1600" b="1" u="sng" dirty="0"/>
              <a:t>financial journey</a:t>
            </a:r>
            <a:r>
              <a:rPr lang="en-US" sz="1600" b="1" dirty="0"/>
              <a:t> </a:t>
            </a:r>
            <a:r>
              <a:rPr lang="en-US" sz="1600" dirty="0"/>
              <a:t>of a patient plays a pivotal role in their healthcare decisions, impacting their </a:t>
            </a:r>
            <a:r>
              <a:rPr lang="en-US" sz="1600" b="1" i="1" dirty="0"/>
              <a:t>choice of provider</a:t>
            </a:r>
            <a:r>
              <a:rPr lang="en-US" sz="1600" dirty="0"/>
              <a:t>, </a:t>
            </a:r>
            <a:r>
              <a:rPr lang="en-US" sz="1600" b="1" i="1" dirty="0"/>
              <a:t>continuity of care</a:t>
            </a:r>
            <a:r>
              <a:rPr lang="en-US" sz="1600" dirty="0"/>
              <a:t>, and the </a:t>
            </a:r>
            <a:r>
              <a:rPr lang="en-US" sz="1600" b="1" i="1" dirty="0"/>
              <a:t>likelihood of pursuing necessary treatment</a:t>
            </a:r>
            <a:r>
              <a:rPr lang="en-US" sz="1600" dirty="0"/>
              <a:t>. It’s the right thing to do. Healing is faster when we eliminate financial unclarity and insecurity.</a:t>
            </a:r>
            <a:br>
              <a:rPr lang="en-US" sz="1600" dirty="0"/>
            </a:br>
            <a:r>
              <a:rPr lang="en-US" sz="1600" dirty="0"/>
              <a:t>  </a:t>
            </a:r>
            <a:br>
              <a:rPr lang="en-US" sz="1600" dirty="0"/>
            </a:br>
            <a:r>
              <a:rPr lang="en-US" sz="1600" b="1" dirty="0">
                <a:solidFill>
                  <a:srgbClr val="1A3F68"/>
                </a:solidFill>
              </a:rPr>
              <a:t>Despite significant investment in enhancing the clinical experience for patients, the financial aspects of healthcare often remain overlooked.</a:t>
            </a:r>
            <a:endParaRPr lang="en-US" dirty="0"/>
          </a:p>
        </p:txBody>
      </p:sp>
    </p:spTree>
    <p:extLst>
      <p:ext uri="{BB962C8B-B14F-4D97-AF65-F5344CB8AC3E}">
        <p14:creationId xmlns:p14="http://schemas.microsoft.com/office/powerpoint/2010/main" val="305771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A3E486-8E3C-ABFF-1C12-FD59C9BA59F3}"/>
              </a:ext>
            </a:extLst>
          </p:cNvPr>
          <p:cNvSpPr>
            <a:spLocks noGrp="1"/>
          </p:cNvSpPr>
          <p:nvPr>
            <p:ph type="ctrTitle"/>
          </p:nvPr>
        </p:nvSpPr>
        <p:spPr/>
        <p:txBody>
          <a:bodyPr/>
          <a:lstStyle/>
          <a:p>
            <a:r>
              <a:rPr lang="en-US" b="1" dirty="0"/>
              <a:t>Unpacking The Revenue Cycle Impact</a:t>
            </a:r>
          </a:p>
        </p:txBody>
      </p:sp>
      <p:sp>
        <p:nvSpPr>
          <p:cNvPr id="7" name="Text Placeholder 2">
            <a:extLst>
              <a:ext uri="{FF2B5EF4-FFF2-40B4-BE49-F238E27FC236}">
                <a16:creationId xmlns:a16="http://schemas.microsoft.com/office/drawing/2014/main" id="{75C1CFEF-DAC4-2D81-1306-B349EA27DE75}"/>
              </a:ext>
            </a:extLst>
          </p:cNvPr>
          <p:cNvSpPr>
            <a:spLocks noGrp="1"/>
          </p:cNvSpPr>
          <p:nvPr>
            <p:ph type="body" sz="half" idx="2"/>
          </p:nvPr>
        </p:nvSpPr>
        <p:spPr>
          <a:xfrm>
            <a:off x="1396229" y="1457215"/>
            <a:ext cx="10381969" cy="4235450"/>
          </a:xfrm>
        </p:spPr>
        <p:txBody>
          <a:bodyPr>
            <a:noAutofit/>
          </a:bodyPr>
          <a:lstStyle/>
          <a:p>
            <a:r>
              <a:rPr lang="en-US" sz="2000" dirty="0">
                <a:effectLst/>
                <a:latin typeface="+mj-lt"/>
                <a:ea typeface="Calibri" panose="020F0502020204030204" pitchFamily="34" charset="0"/>
              </a:rPr>
              <a:t>Our mission at UC Davis Health is to place patients at the center of all we do. Our investment in optimizing the patient financial experience supports our mission, benefits our community, and strengthens our financial health. </a:t>
            </a:r>
          </a:p>
        </p:txBody>
      </p:sp>
      <p:pic>
        <p:nvPicPr>
          <p:cNvPr id="1026" name="Picture 2">
            <a:extLst>
              <a:ext uri="{FF2B5EF4-FFF2-40B4-BE49-F238E27FC236}">
                <a16:creationId xmlns:a16="http://schemas.microsoft.com/office/drawing/2014/main" id="{87776475-9593-5CA8-EA17-6998BD0A8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674" y="2474242"/>
            <a:ext cx="3202959" cy="25590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127234E-C85A-098F-86F4-88A40031265B}"/>
              </a:ext>
            </a:extLst>
          </p:cNvPr>
          <p:cNvSpPr txBox="1"/>
          <p:nvPr/>
        </p:nvSpPr>
        <p:spPr>
          <a:xfrm>
            <a:off x="1396230" y="2599787"/>
            <a:ext cx="6096000" cy="2381678"/>
          </a:xfrm>
          <a:prstGeom prst="rect">
            <a:avLst/>
          </a:prstGeom>
          <a:noFill/>
        </p:spPr>
        <p:txBody>
          <a:bodyPr wrap="square">
            <a:spAutoFit/>
          </a:bodyPr>
          <a:lstStyle/>
          <a:p>
            <a:pPr>
              <a:lnSpc>
                <a:spcPct val="170000"/>
              </a:lnSpc>
            </a:pPr>
            <a:r>
              <a:rPr lang="en-US" sz="1800" dirty="0">
                <a:effectLst/>
                <a:latin typeface="+mj-lt"/>
                <a:ea typeface="Calibri" panose="020F0502020204030204" pitchFamily="34" charset="0"/>
              </a:rPr>
              <a:t>This session will uncover how UC Davis Health:</a:t>
            </a:r>
          </a:p>
          <a:p>
            <a:pPr marL="457200" indent="-457200">
              <a:lnSpc>
                <a:spcPct val="170000"/>
              </a:lnSpc>
              <a:buAutoNum type="arabicPeriod"/>
            </a:pPr>
            <a:r>
              <a:rPr lang="en-US" sz="1800" b="1" dirty="0">
                <a:effectLst/>
                <a:latin typeface="+mj-lt"/>
                <a:ea typeface="Calibri" panose="020F0502020204030204" pitchFamily="34" charset="0"/>
              </a:rPr>
              <a:t>Structured exceptional self-pay operations</a:t>
            </a:r>
            <a:endParaRPr lang="en-US" b="1" dirty="0">
              <a:latin typeface="+mj-lt"/>
              <a:ea typeface="Calibri" panose="020F0502020204030204" pitchFamily="34" charset="0"/>
            </a:endParaRPr>
          </a:p>
          <a:p>
            <a:pPr marL="457200" indent="-457200">
              <a:lnSpc>
                <a:spcPct val="170000"/>
              </a:lnSpc>
              <a:buAutoNum type="arabicPeriod"/>
            </a:pPr>
            <a:r>
              <a:rPr lang="en-US" sz="1800" b="1" dirty="0">
                <a:effectLst/>
                <a:latin typeface="+mj-lt"/>
                <a:ea typeface="Calibri" panose="020F0502020204030204" pitchFamily="34" charset="0"/>
              </a:rPr>
              <a:t>Employed automation</a:t>
            </a:r>
            <a:endParaRPr lang="en-US" b="1" dirty="0">
              <a:latin typeface="+mj-lt"/>
              <a:ea typeface="Calibri" panose="020F0502020204030204" pitchFamily="34" charset="0"/>
            </a:endParaRPr>
          </a:p>
          <a:p>
            <a:pPr marL="457200" indent="-457200">
              <a:lnSpc>
                <a:spcPct val="170000"/>
              </a:lnSpc>
              <a:buAutoNum type="arabicPeriod"/>
            </a:pPr>
            <a:r>
              <a:rPr lang="en-US" sz="1800" b="1" dirty="0">
                <a:effectLst/>
                <a:latin typeface="+mj-lt"/>
                <a:ea typeface="Calibri" panose="020F0502020204030204" pitchFamily="34" charset="0"/>
              </a:rPr>
              <a:t>Collaborated with industry-leading partners </a:t>
            </a:r>
            <a:r>
              <a:rPr lang="en-US" sz="1800" dirty="0">
                <a:effectLst/>
                <a:latin typeface="+mj-lt"/>
                <a:ea typeface="Calibri" panose="020F0502020204030204" pitchFamily="34" charset="0"/>
              </a:rPr>
              <a:t>to </a:t>
            </a:r>
            <a:r>
              <a:rPr lang="en-US" sz="1800" b="1" dirty="0">
                <a:effectLst/>
                <a:latin typeface="+mj-lt"/>
                <a:ea typeface="Calibri" panose="020F0502020204030204" pitchFamily="34" charset="0"/>
              </a:rPr>
              <a:t>slash bad debt write-off dollars</a:t>
            </a:r>
            <a:r>
              <a:rPr lang="en-US" sz="1800" dirty="0">
                <a:effectLst/>
                <a:latin typeface="+mj-lt"/>
                <a:ea typeface="Calibri" panose="020F0502020204030204" pitchFamily="34" charset="0"/>
              </a:rPr>
              <a:t> by half</a:t>
            </a:r>
            <a:endParaRPr lang="en-US" dirty="0">
              <a:latin typeface="+mj-lt"/>
            </a:endParaRPr>
          </a:p>
        </p:txBody>
      </p:sp>
      <p:sp>
        <p:nvSpPr>
          <p:cNvPr id="11" name="TextBox 10">
            <a:extLst>
              <a:ext uri="{FF2B5EF4-FFF2-40B4-BE49-F238E27FC236}">
                <a16:creationId xmlns:a16="http://schemas.microsoft.com/office/drawing/2014/main" id="{82297768-F189-9DD9-FD8C-0593FAA5DFF1}"/>
              </a:ext>
            </a:extLst>
          </p:cNvPr>
          <p:cNvSpPr txBox="1"/>
          <p:nvPr/>
        </p:nvSpPr>
        <p:spPr>
          <a:xfrm>
            <a:off x="7127619" y="5085118"/>
            <a:ext cx="4133341" cy="646331"/>
          </a:xfrm>
          <a:prstGeom prst="rect">
            <a:avLst/>
          </a:prstGeom>
          <a:noFill/>
        </p:spPr>
        <p:txBody>
          <a:bodyPr wrap="square">
            <a:spAutoFit/>
          </a:bodyPr>
          <a:lstStyle/>
          <a:p>
            <a:pPr algn="r"/>
            <a:r>
              <a:rPr lang="en-US" sz="1200" b="1" i="1" dirty="0">
                <a:solidFill>
                  <a:srgbClr val="FFC000"/>
                </a:solidFill>
                <a:effectLst/>
                <a:latin typeface="+mj-lt"/>
                <a:ea typeface="Calibri" panose="020F0502020204030204" pitchFamily="34" charset="0"/>
              </a:rPr>
              <a:t>Earned the prestigious gold EPIC gold trophy</a:t>
            </a:r>
            <a:r>
              <a:rPr lang="en-US" sz="1200" b="1" i="1" dirty="0">
                <a:solidFill>
                  <a:srgbClr val="FFC000"/>
                </a:solidFill>
                <a:latin typeface="+mj-lt"/>
                <a:ea typeface="Calibri" panose="020F0502020204030204" pitchFamily="34" charset="0"/>
              </a:rPr>
              <a:t>, secured the silver EPIC Gold trophy for reducing self-pay aging and improving recovery rates.</a:t>
            </a:r>
            <a:endParaRPr lang="en-US" sz="1200" dirty="0">
              <a:latin typeface="+mj-lt"/>
            </a:endParaRPr>
          </a:p>
        </p:txBody>
      </p:sp>
    </p:spTree>
    <p:extLst>
      <p:ext uri="{BB962C8B-B14F-4D97-AF65-F5344CB8AC3E}">
        <p14:creationId xmlns:p14="http://schemas.microsoft.com/office/powerpoint/2010/main" val="52047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5C1CFEF-DAC4-2D81-1306-B349EA27DE75}"/>
              </a:ext>
            </a:extLst>
          </p:cNvPr>
          <p:cNvSpPr>
            <a:spLocks noGrp="1"/>
          </p:cNvSpPr>
          <p:nvPr>
            <p:ph type="body" sz="half" idx="2"/>
          </p:nvPr>
        </p:nvSpPr>
        <p:spPr>
          <a:xfrm>
            <a:off x="1396230" y="1651000"/>
            <a:ext cx="9982970" cy="4235450"/>
          </a:xfrm>
        </p:spPr>
        <p:txBody>
          <a:bodyPr>
            <a:noAutofit/>
          </a:bodyPr>
          <a:lstStyle/>
          <a:p>
            <a:pPr marL="0" marR="0"/>
            <a:r>
              <a:rPr lang="en-US" dirty="0">
                <a:effectLst/>
                <a:latin typeface="+mj-lt"/>
              </a:rPr>
              <a:t>Our endeavors to enhance the patient financial experience aim to align healthcare management with consumer expectations, significantly reduce financial barriers to care, and directly contribute to the overall well-being and satisfaction of our community.</a:t>
            </a:r>
          </a:p>
          <a:p>
            <a:pPr marL="0" marR="0"/>
            <a:endParaRPr lang="en-US" sz="1600" dirty="0">
              <a:effectLst/>
              <a:latin typeface="+mj-lt"/>
            </a:endParaRPr>
          </a:p>
          <a:p>
            <a:pPr marL="0" marR="0"/>
            <a:r>
              <a:rPr lang="en-US" sz="1700" dirty="0">
                <a:solidFill>
                  <a:srgbClr val="1A3F68"/>
                </a:solidFill>
                <a:latin typeface="+mj-lt"/>
                <a:ea typeface="Calibri" panose="020F0502020204030204" pitchFamily="34" charset="0"/>
              </a:rPr>
              <a:t>Today, we will</a:t>
            </a:r>
            <a:r>
              <a:rPr lang="en-US" sz="1700" dirty="0">
                <a:solidFill>
                  <a:srgbClr val="1A3F68"/>
                </a:solidFill>
                <a:effectLst/>
                <a:latin typeface="+mj-lt"/>
                <a:ea typeface="Calibri" panose="020F0502020204030204" pitchFamily="34" charset="0"/>
              </a:rPr>
              <a:t>:</a:t>
            </a:r>
          </a:p>
          <a:p>
            <a:pPr marL="342900" marR="0" lvl="0" indent="-342900">
              <a:spcAft>
                <a:spcPts val="0"/>
              </a:spcAft>
              <a:buFont typeface="+mj-lt"/>
              <a:buAutoNum type="arabicPeriod"/>
              <a:tabLst>
                <a:tab pos="457200" algn="l"/>
              </a:tabLst>
            </a:pPr>
            <a:r>
              <a:rPr lang="en-US" sz="1700" dirty="0">
                <a:solidFill>
                  <a:srgbClr val="1A3F68"/>
                </a:solidFill>
                <a:effectLst/>
                <a:latin typeface="+mj-lt"/>
                <a:ea typeface="Times New Roman" panose="02020603050405020304" pitchFamily="18" charset="0"/>
              </a:rPr>
              <a:t>Understand how to align the business of healthcare with consumer expectations for affordable care and easy experiences, in partnership with patient experience teams.</a:t>
            </a:r>
            <a:endParaRPr lang="en-US" sz="1700" dirty="0">
              <a:solidFill>
                <a:srgbClr val="1A3F68"/>
              </a:solidFill>
              <a:effectLst/>
              <a:latin typeface="+mj-lt"/>
              <a:ea typeface="Calibri" panose="020F0502020204030204" pitchFamily="34" charset="0"/>
            </a:endParaRPr>
          </a:p>
          <a:p>
            <a:pPr marL="342900" marR="0" lvl="0" indent="-342900">
              <a:spcAft>
                <a:spcPts val="0"/>
              </a:spcAft>
              <a:buFont typeface="+mj-lt"/>
              <a:buAutoNum type="arabicPeriod"/>
              <a:tabLst>
                <a:tab pos="457200" algn="l"/>
              </a:tabLst>
            </a:pPr>
            <a:r>
              <a:rPr lang="en-US" sz="1700" dirty="0">
                <a:solidFill>
                  <a:srgbClr val="1A3F68"/>
                </a:solidFill>
                <a:effectLst/>
                <a:latin typeface="+mj-lt"/>
                <a:ea typeface="Times New Roman" panose="02020603050405020304" pitchFamily="18" charset="0"/>
              </a:rPr>
              <a:t>Learn how to efficiently structure teams, provide necessary training, engage effective partners, integrate outsource capabilities into innovative technology, and leverage automation.</a:t>
            </a:r>
            <a:endParaRPr lang="en-US" sz="1700" dirty="0">
              <a:solidFill>
                <a:srgbClr val="1A3F68"/>
              </a:solidFill>
              <a:effectLst/>
              <a:latin typeface="+mj-lt"/>
              <a:ea typeface="Calibri" panose="020F0502020204030204" pitchFamily="34" charset="0"/>
            </a:endParaRPr>
          </a:p>
          <a:p>
            <a:pPr marL="342900" marR="0" lvl="0" indent="-342900">
              <a:spcAft>
                <a:spcPts val="0"/>
              </a:spcAft>
              <a:buFont typeface="+mj-lt"/>
              <a:buAutoNum type="arabicPeriod"/>
              <a:tabLst>
                <a:tab pos="457200" algn="l"/>
              </a:tabLst>
            </a:pPr>
            <a:r>
              <a:rPr lang="en-US" sz="1700" dirty="0">
                <a:solidFill>
                  <a:srgbClr val="1A3F68"/>
                </a:solidFill>
                <a:effectLst/>
                <a:latin typeface="+mj-lt"/>
                <a:ea typeface="Times New Roman" panose="02020603050405020304" pitchFamily="18" charset="0"/>
              </a:rPr>
              <a:t>Explore performance stats and metrics to ensure maximum team productivity and patient satisfaction.</a:t>
            </a:r>
            <a:endParaRPr lang="en-US" sz="1700" dirty="0">
              <a:solidFill>
                <a:srgbClr val="1A3F68"/>
              </a:solidFill>
              <a:effectLst/>
              <a:latin typeface="+mj-lt"/>
              <a:ea typeface="Calibri" panose="020F0502020204030204" pitchFamily="34" charset="0"/>
            </a:endParaRPr>
          </a:p>
        </p:txBody>
      </p:sp>
      <p:sp>
        <p:nvSpPr>
          <p:cNvPr id="3" name="Title 2">
            <a:extLst>
              <a:ext uri="{FF2B5EF4-FFF2-40B4-BE49-F238E27FC236}">
                <a16:creationId xmlns:a16="http://schemas.microsoft.com/office/drawing/2014/main" id="{09A3E486-8E3C-ABFF-1C12-FD59C9BA59F3}"/>
              </a:ext>
            </a:extLst>
          </p:cNvPr>
          <p:cNvSpPr>
            <a:spLocks noGrp="1"/>
          </p:cNvSpPr>
          <p:nvPr>
            <p:ph type="ctrTitle"/>
          </p:nvPr>
        </p:nvSpPr>
        <p:spPr/>
        <p:txBody>
          <a:bodyPr/>
          <a:lstStyle/>
          <a:p>
            <a:r>
              <a:rPr lang="en-US" b="1" dirty="0"/>
              <a:t>Placing Patients At The Center</a:t>
            </a:r>
          </a:p>
        </p:txBody>
      </p:sp>
    </p:spTree>
    <p:extLst>
      <p:ext uri="{BB962C8B-B14F-4D97-AF65-F5344CB8AC3E}">
        <p14:creationId xmlns:p14="http://schemas.microsoft.com/office/powerpoint/2010/main" val="982561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5C1CFEF-DAC4-2D81-1306-B349EA27DE75}"/>
              </a:ext>
            </a:extLst>
          </p:cNvPr>
          <p:cNvSpPr>
            <a:spLocks noGrp="1"/>
          </p:cNvSpPr>
          <p:nvPr>
            <p:ph type="body" sz="half" idx="2"/>
          </p:nvPr>
        </p:nvSpPr>
        <p:spPr>
          <a:xfrm>
            <a:off x="1396230" y="1460500"/>
            <a:ext cx="9982970" cy="4235450"/>
          </a:xfrm>
        </p:spPr>
        <p:txBody>
          <a:bodyPr>
            <a:noAutofit/>
          </a:bodyPr>
          <a:lstStyle/>
          <a:p>
            <a:pPr marL="285750" indent="-285750">
              <a:lnSpc>
                <a:spcPct val="150000"/>
              </a:lnSpc>
              <a:buFont typeface="Wingdings" panose="05000000000000000000" pitchFamily="2" charset="2"/>
              <a:buChar char="Ø"/>
            </a:pPr>
            <a:r>
              <a:rPr lang="en-US" sz="1800" i="0" dirty="0">
                <a:solidFill>
                  <a:srgbClr val="1A3F68"/>
                </a:solidFill>
                <a:effectLst/>
                <a:latin typeface="+mj-lt"/>
                <a:cs typeface="Calibri" panose="020F0502020204030204" pitchFamily="34" charset="0"/>
              </a:rPr>
              <a:t>The patient financial experience plays a critical role in determining not just whether patients seek care, but also where they receive care and the likelihood that they will stick with a healthcare provider </a:t>
            </a:r>
            <a:r>
              <a:rPr lang="en-US" sz="1800" i="0" baseline="30000" dirty="0">
                <a:solidFill>
                  <a:srgbClr val="1A3F68"/>
                </a:solidFill>
                <a:effectLst/>
                <a:latin typeface="+mj-lt"/>
                <a:cs typeface="Calibri" panose="020F0502020204030204" pitchFamily="34" charset="0"/>
              </a:rPr>
              <a:t>1</a:t>
            </a:r>
          </a:p>
          <a:p>
            <a:pPr marL="285750" indent="-285750">
              <a:lnSpc>
                <a:spcPct val="150000"/>
              </a:lnSpc>
              <a:buFont typeface="Wingdings" panose="05000000000000000000" pitchFamily="2" charset="2"/>
              <a:buChar char="Ø"/>
            </a:pPr>
            <a:r>
              <a:rPr lang="en-US" sz="1800" b="0" i="0" dirty="0">
                <a:solidFill>
                  <a:srgbClr val="1A3F68"/>
                </a:solidFill>
                <a:effectLst/>
                <a:latin typeface="+mj-lt"/>
                <a:cs typeface="Calibri" panose="020F0502020204030204" pitchFamily="34" charset="0"/>
              </a:rPr>
              <a:t>The healthcare industry has spent decades and </a:t>
            </a:r>
            <a:r>
              <a:rPr lang="en-US" sz="1800" b="0" i="0" u="sng" strike="noStrike" dirty="0">
                <a:solidFill>
                  <a:srgbClr val="1A3F68"/>
                </a:solidFill>
                <a:effectLst/>
                <a:latin typeface="+mj-lt"/>
                <a:cs typeface="Calibri" panose="020F0502020204030204" pitchFamily="34" charset="0"/>
                <a:hlinkClick r:id="rId2" tooltip="https://www.pharmexec.com/view/patient-services-are-simplifying-the-healthcare-consumer-experience">
                  <a:extLst>
                    <a:ext uri="{A12FA001-AC4F-418D-AE19-62706E023703}">
                      <ahyp:hlinkClr xmlns:ahyp="http://schemas.microsoft.com/office/drawing/2018/hyperlinkcolor" val="tx"/>
                    </a:ext>
                  </a:extLst>
                </a:hlinkClick>
              </a:rPr>
              <a:t>billions of dollars designing experiences</a:t>
            </a:r>
            <a:r>
              <a:rPr lang="en-US" sz="1800" b="0" i="0" u="sng" dirty="0">
                <a:solidFill>
                  <a:srgbClr val="1A3F68"/>
                </a:solidFill>
                <a:effectLst/>
                <a:latin typeface="+mj-lt"/>
                <a:cs typeface="Calibri" panose="020F0502020204030204" pitchFamily="34" charset="0"/>
              </a:rPr>
              <a:t> </a:t>
            </a:r>
            <a:r>
              <a:rPr lang="en-US" sz="1800" b="0" i="0" dirty="0">
                <a:solidFill>
                  <a:srgbClr val="1A3F68"/>
                </a:solidFill>
                <a:effectLst/>
                <a:latin typeface="+mj-lt"/>
                <a:cs typeface="Calibri" panose="020F0502020204030204" pitchFamily="34" charset="0"/>
              </a:rPr>
              <a:t>that empower and activate patients across their unique clinical journeys. The same cannot be said for the financial side of healthcare </a:t>
            </a:r>
            <a:r>
              <a:rPr lang="en-US" sz="1800" b="0" baseline="30000" dirty="0">
                <a:solidFill>
                  <a:srgbClr val="1A3F68"/>
                </a:solidFill>
                <a:latin typeface="+mj-lt"/>
                <a:cs typeface="Calibri" panose="020F0502020204030204" pitchFamily="34" charset="0"/>
              </a:rPr>
              <a:t>2</a:t>
            </a:r>
            <a:endParaRPr lang="en-US" sz="1800" i="0" dirty="0">
              <a:solidFill>
                <a:srgbClr val="1A3F68"/>
              </a:solidFill>
              <a:effectLst/>
              <a:latin typeface="+mj-lt"/>
              <a:cs typeface="Calibri" panose="020F0502020204030204" pitchFamily="34" charset="0"/>
            </a:endParaRPr>
          </a:p>
          <a:p>
            <a:pPr marL="285750" indent="-285750">
              <a:lnSpc>
                <a:spcPct val="150000"/>
              </a:lnSpc>
              <a:buFont typeface="Wingdings" panose="05000000000000000000" pitchFamily="2" charset="2"/>
              <a:buChar char="Ø"/>
            </a:pPr>
            <a:r>
              <a:rPr lang="en-US" sz="1800" dirty="0">
                <a:solidFill>
                  <a:srgbClr val="1A3F68"/>
                </a:solidFill>
                <a:latin typeface="+mj-lt"/>
                <a:cs typeface="Calibri" panose="020F0502020204030204" pitchFamily="34" charset="0"/>
              </a:rPr>
              <a:t>D</a:t>
            </a:r>
            <a:r>
              <a:rPr lang="en-US" sz="1800" b="0" i="0" dirty="0">
                <a:solidFill>
                  <a:srgbClr val="1A3F68"/>
                </a:solidFill>
                <a:effectLst/>
                <a:latin typeface="+mj-lt"/>
                <a:cs typeface="Calibri" panose="020F0502020204030204" pitchFamily="34" charset="0"/>
              </a:rPr>
              <a:t>efault patient financial experience includes inaccurate estimates, surprise bills, jargon-laden explanations of benefits and limited payment options </a:t>
            </a:r>
            <a:r>
              <a:rPr lang="en-US" sz="1800" b="0" baseline="30000" dirty="0">
                <a:solidFill>
                  <a:srgbClr val="1A3F68"/>
                </a:solidFill>
                <a:latin typeface="+mj-lt"/>
                <a:cs typeface="Calibri" panose="020F0502020204030204" pitchFamily="34" charset="0"/>
              </a:rPr>
              <a:t>2</a:t>
            </a:r>
          </a:p>
          <a:p>
            <a:pPr marL="285750" indent="-285750">
              <a:lnSpc>
                <a:spcPct val="150000"/>
              </a:lnSpc>
              <a:buFont typeface="Wingdings" panose="05000000000000000000" pitchFamily="2" charset="2"/>
              <a:buChar char="Ø"/>
            </a:pPr>
            <a:r>
              <a:rPr lang="en-US" sz="1800" b="0" i="0" dirty="0">
                <a:solidFill>
                  <a:srgbClr val="1A3F68"/>
                </a:solidFill>
                <a:effectLst/>
                <a:latin typeface="+mj-lt"/>
                <a:cs typeface="Calibri" panose="020F0502020204030204" pitchFamily="34" charset="0"/>
              </a:rPr>
              <a:t>More than </a:t>
            </a:r>
            <a:r>
              <a:rPr lang="en-US" sz="1800" b="0" i="0" u="none" strike="noStrike" dirty="0">
                <a:solidFill>
                  <a:srgbClr val="1A3F68"/>
                </a:solidFill>
                <a:effectLst/>
                <a:latin typeface="+mj-lt"/>
                <a:cs typeface="Calibri" panose="020F0502020204030204" pitchFamily="34" charset="0"/>
                <a:hlinkClick r:id="rId3" tooltip="https://www.forbes.com/sites/debgordon/2021/10/13/50-of-americans-now-carry-medical-debt-a-new-chronic-condition-for-millions/?sh=502c3dab5e5d">
                  <a:extLst>
                    <a:ext uri="{A12FA001-AC4F-418D-AE19-62706E023703}">
                      <ahyp:hlinkClr xmlns:ahyp="http://schemas.microsoft.com/office/drawing/2018/hyperlinkcolor" val="tx"/>
                    </a:ext>
                  </a:extLst>
                </a:hlinkClick>
              </a:rPr>
              <a:t>50% of Americans</a:t>
            </a:r>
            <a:r>
              <a:rPr lang="en-US" sz="1800" b="0" i="0" dirty="0">
                <a:solidFill>
                  <a:srgbClr val="1A3F68"/>
                </a:solidFill>
                <a:effectLst/>
                <a:latin typeface="+mj-lt"/>
                <a:cs typeface="Calibri" panose="020F0502020204030204" pitchFamily="34" charset="0"/>
              </a:rPr>
              <a:t> have medical debt of at least $1,000, </a:t>
            </a:r>
            <a:r>
              <a:rPr lang="en-US" sz="1800" b="0" i="0" u="none" strike="noStrike" dirty="0">
                <a:solidFill>
                  <a:srgbClr val="1A3F68"/>
                </a:solidFill>
                <a:effectLst/>
                <a:latin typeface="+mj-lt"/>
                <a:cs typeface="Calibri" panose="020F0502020204030204" pitchFamily="34" charset="0"/>
                <a:hlinkClick r:id="rId4" tooltip="https://www.commonwealthfund.org/publications/newsletter-article/survey-79-million-americans-have-problems-medical-bills-or-debt">
                  <a:extLst>
                    <a:ext uri="{A12FA001-AC4F-418D-AE19-62706E023703}">
                      <ahyp:hlinkClr xmlns:ahyp="http://schemas.microsoft.com/office/drawing/2018/hyperlinkcolor" val="tx"/>
                    </a:ext>
                  </a:extLst>
                </a:hlinkClick>
              </a:rPr>
              <a:t>more than two-thirds of consumers under 65</a:t>
            </a:r>
            <a:r>
              <a:rPr lang="en-US" sz="1800" b="0" i="0" dirty="0">
                <a:solidFill>
                  <a:srgbClr val="1A3F68"/>
                </a:solidFill>
                <a:effectLst/>
                <a:latin typeface="+mj-lt"/>
                <a:cs typeface="Calibri" panose="020F0502020204030204" pitchFamily="34" charset="0"/>
              </a:rPr>
              <a:t> say they struggle to make these payments </a:t>
            </a:r>
            <a:r>
              <a:rPr lang="en-US" sz="1800" b="0" baseline="30000" dirty="0">
                <a:solidFill>
                  <a:srgbClr val="1A3F68"/>
                </a:solidFill>
                <a:latin typeface="+mj-lt"/>
                <a:cs typeface="Calibri" panose="020F0502020204030204" pitchFamily="34" charset="0"/>
              </a:rPr>
              <a:t>2</a:t>
            </a:r>
            <a:endParaRPr lang="en-US" sz="1800" b="0" i="0" dirty="0">
              <a:solidFill>
                <a:srgbClr val="1A3F68"/>
              </a:solidFill>
              <a:effectLst/>
              <a:latin typeface="+mj-lt"/>
              <a:cs typeface="Calibri" panose="020F0502020204030204" pitchFamily="34" charset="0"/>
            </a:endParaRPr>
          </a:p>
        </p:txBody>
      </p:sp>
      <p:sp>
        <p:nvSpPr>
          <p:cNvPr id="3" name="Title 2">
            <a:extLst>
              <a:ext uri="{FF2B5EF4-FFF2-40B4-BE49-F238E27FC236}">
                <a16:creationId xmlns:a16="http://schemas.microsoft.com/office/drawing/2014/main" id="{09A3E486-8E3C-ABFF-1C12-FD59C9BA59F3}"/>
              </a:ext>
            </a:extLst>
          </p:cNvPr>
          <p:cNvSpPr>
            <a:spLocks noGrp="1"/>
          </p:cNvSpPr>
          <p:nvPr>
            <p:ph type="ctrTitle"/>
          </p:nvPr>
        </p:nvSpPr>
        <p:spPr/>
        <p:txBody>
          <a:bodyPr/>
          <a:lstStyle/>
          <a:p>
            <a:r>
              <a:rPr lang="en-US" b="1" dirty="0"/>
              <a:t>Current Patient Financial Experience</a:t>
            </a:r>
          </a:p>
        </p:txBody>
      </p:sp>
      <p:sp>
        <p:nvSpPr>
          <p:cNvPr id="5" name="TextBox 4">
            <a:extLst>
              <a:ext uri="{FF2B5EF4-FFF2-40B4-BE49-F238E27FC236}">
                <a16:creationId xmlns:a16="http://schemas.microsoft.com/office/drawing/2014/main" id="{9D3CC8DB-A9CD-718B-0D2D-786BF1ABE8C6}"/>
              </a:ext>
            </a:extLst>
          </p:cNvPr>
          <p:cNvSpPr txBox="1"/>
          <p:nvPr/>
        </p:nvSpPr>
        <p:spPr>
          <a:xfrm>
            <a:off x="8203237" y="6395876"/>
            <a:ext cx="3404936" cy="369332"/>
          </a:xfrm>
          <a:prstGeom prst="rect">
            <a:avLst/>
          </a:prstGeom>
          <a:noFill/>
        </p:spPr>
        <p:txBody>
          <a:bodyPr wrap="square" rtlCol="0">
            <a:spAutoFit/>
          </a:bodyPr>
          <a:lstStyle/>
          <a:p>
            <a:r>
              <a:rPr lang="en-US" sz="900" i="1" baseline="30000" dirty="0">
                <a:solidFill>
                  <a:schemeClr val="accent6"/>
                </a:solidFill>
                <a:latin typeface="Calibri" panose="020F0502020204030204" pitchFamily="34" charset="0"/>
                <a:cs typeface="Calibri" panose="020F0502020204030204" pitchFamily="34" charset="0"/>
              </a:rPr>
              <a:t>1 </a:t>
            </a:r>
            <a:r>
              <a:rPr lang="en-US" sz="900" i="1" dirty="0">
                <a:solidFill>
                  <a:schemeClr val="accent6"/>
                </a:solidFill>
                <a:latin typeface="Calibri" panose="020F0502020204030204" pitchFamily="34" charset="0"/>
                <a:cs typeface="Calibri" panose="020F0502020204030204" pitchFamily="34" charset="0"/>
              </a:rPr>
              <a:t>2022 payments report</a:t>
            </a:r>
          </a:p>
          <a:p>
            <a:r>
              <a:rPr lang="en-US" sz="900" i="1" baseline="30000" dirty="0">
                <a:solidFill>
                  <a:schemeClr val="accent6"/>
                </a:solidFill>
                <a:latin typeface="Calibri" panose="020F0502020204030204" pitchFamily="34" charset="0"/>
                <a:cs typeface="Calibri" panose="020F0502020204030204" pitchFamily="34" charset="0"/>
              </a:rPr>
              <a:t>2</a:t>
            </a:r>
            <a:r>
              <a:rPr lang="en-US" sz="900" i="1" dirty="0">
                <a:solidFill>
                  <a:schemeClr val="accent6"/>
                </a:solidFill>
                <a:latin typeface="Calibri" panose="020F0502020204030204" pitchFamily="34" charset="0"/>
                <a:cs typeface="Calibri" panose="020F0502020204030204" pitchFamily="34" charset="0"/>
              </a:rPr>
              <a:t> </a:t>
            </a:r>
            <a:r>
              <a:rPr lang="en-US" sz="900" i="1" dirty="0">
                <a:solidFill>
                  <a:schemeClr val="accent6"/>
                </a:solidFill>
                <a:effectLst/>
                <a:latin typeface="Calibri" panose="020F0502020204030204" pitchFamily="34" charset="0"/>
                <a:cs typeface="Calibri" panose="020F0502020204030204" pitchFamily="34" charset="0"/>
              </a:rPr>
              <a:t>Reimagining The Patient Financial Experience, Forbes May 24, 2022</a:t>
            </a:r>
          </a:p>
        </p:txBody>
      </p:sp>
    </p:spTree>
    <p:extLst>
      <p:ext uri="{BB962C8B-B14F-4D97-AF65-F5344CB8AC3E}">
        <p14:creationId xmlns:p14="http://schemas.microsoft.com/office/powerpoint/2010/main" val="297665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28EA-421F-F923-3FCB-FE7EF29C0F2A}"/>
              </a:ext>
            </a:extLst>
          </p:cNvPr>
          <p:cNvSpPr>
            <a:spLocks noGrp="1"/>
          </p:cNvSpPr>
          <p:nvPr>
            <p:ph type="ctrTitle"/>
          </p:nvPr>
        </p:nvSpPr>
        <p:spPr/>
        <p:txBody>
          <a:bodyPr/>
          <a:lstStyle/>
          <a:p>
            <a:br>
              <a:rPr lang="en-US" sz="2800" dirty="0">
                <a:effectLst/>
                <a:latin typeface="+mj-lt"/>
                <a:ea typeface="Calibri" panose="020F0502020204030204" pitchFamily="34" charset="0"/>
              </a:rPr>
            </a:br>
            <a:r>
              <a:rPr lang="en-US" sz="2800" dirty="0">
                <a:effectLst/>
                <a:latin typeface="+mj-lt"/>
                <a:ea typeface="Calibri" panose="020F0502020204030204" pitchFamily="34" charset="0"/>
              </a:rPr>
              <a:t>FOCUS 1:</a:t>
            </a:r>
            <a:endParaRPr lang="en-US" dirty="0"/>
          </a:p>
        </p:txBody>
      </p:sp>
      <p:sp>
        <p:nvSpPr>
          <p:cNvPr id="3" name="Text Placeholder 2">
            <a:extLst>
              <a:ext uri="{FF2B5EF4-FFF2-40B4-BE49-F238E27FC236}">
                <a16:creationId xmlns:a16="http://schemas.microsoft.com/office/drawing/2014/main" id="{58A9A2E6-C0CA-62A6-12A7-D9549F56198A}"/>
              </a:ext>
            </a:extLst>
          </p:cNvPr>
          <p:cNvSpPr>
            <a:spLocks noGrp="1"/>
          </p:cNvSpPr>
          <p:nvPr>
            <p:ph type="body" sz="half" idx="2"/>
          </p:nvPr>
        </p:nvSpPr>
        <p:spPr/>
        <p:txBody>
          <a:bodyPr/>
          <a:lstStyle/>
          <a:p>
            <a:r>
              <a:rPr lang="en-US" sz="2000" dirty="0">
                <a:solidFill>
                  <a:srgbClr val="1A3F68"/>
                </a:solidFill>
                <a:effectLst/>
                <a:latin typeface="+mj-lt"/>
                <a:ea typeface="Times New Roman" panose="02020603050405020304" pitchFamily="18" charset="0"/>
              </a:rPr>
              <a:t>How do we align the business of healthcare with consumer expectations for affordable care and easy experiences, in partnership with patient experience teams?</a:t>
            </a:r>
            <a:endParaRPr lang="en-US" dirty="0">
              <a:solidFill>
                <a:srgbClr val="1A3F68"/>
              </a:solidFill>
            </a:endParaRPr>
          </a:p>
        </p:txBody>
      </p:sp>
    </p:spTree>
    <p:extLst>
      <p:ext uri="{BB962C8B-B14F-4D97-AF65-F5344CB8AC3E}">
        <p14:creationId xmlns:p14="http://schemas.microsoft.com/office/powerpoint/2010/main" val="282524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E753E-2E34-7155-449E-02C55610CF32}"/>
              </a:ext>
            </a:extLst>
          </p:cNvPr>
          <p:cNvSpPr>
            <a:spLocks noGrp="1"/>
          </p:cNvSpPr>
          <p:nvPr>
            <p:ph type="ctrTitle"/>
          </p:nvPr>
        </p:nvSpPr>
        <p:spPr/>
        <p:txBody>
          <a:bodyPr/>
          <a:lstStyle/>
          <a:p>
            <a:r>
              <a:rPr lang="en-US" b="1" dirty="0">
                <a:latin typeface="+mj-lt"/>
                <a:ea typeface="Calibri" panose="020F0502020204030204" pitchFamily="34" charset="0"/>
              </a:rPr>
              <a:t>R</a:t>
            </a:r>
            <a:r>
              <a:rPr lang="en-US" b="1" dirty="0">
                <a:effectLst/>
                <a:latin typeface="+mj-lt"/>
                <a:ea typeface="Calibri" panose="020F0502020204030204" pitchFamily="34" charset="0"/>
              </a:rPr>
              <a:t>evenue </a:t>
            </a:r>
            <a:r>
              <a:rPr lang="en-US" b="1" dirty="0">
                <a:latin typeface="+mj-lt"/>
                <a:ea typeface="Calibri" panose="020F0502020204030204" pitchFamily="34" charset="0"/>
              </a:rPr>
              <a:t>C</a:t>
            </a:r>
            <a:r>
              <a:rPr lang="en-US" b="1" dirty="0">
                <a:effectLst/>
                <a:latin typeface="+mj-lt"/>
                <a:ea typeface="Calibri" panose="020F0502020204030204" pitchFamily="34" charset="0"/>
              </a:rPr>
              <a:t>ycle Touchpoints</a:t>
            </a:r>
            <a:endParaRPr lang="en-US" b="1" dirty="0">
              <a:latin typeface="+mj-lt"/>
            </a:endParaRPr>
          </a:p>
        </p:txBody>
      </p:sp>
      <p:pic>
        <p:nvPicPr>
          <p:cNvPr id="5" name="Content Placeholder 5">
            <a:extLst>
              <a:ext uri="{FF2B5EF4-FFF2-40B4-BE49-F238E27FC236}">
                <a16:creationId xmlns:a16="http://schemas.microsoft.com/office/drawing/2014/main" id="{C4BCB149-7BDC-9127-00F7-330717C72F71}"/>
              </a:ext>
            </a:extLst>
          </p:cNvPr>
          <p:cNvPicPr>
            <a:picLocks noChangeAspect="1"/>
          </p:cNvPicPr>
          <p:nvPr/>
        </p:nvPicPr>
        <p:blipFill>
          <a:blip r:embed="rId2"/>
          <a:stretch>
            <a:fillRect/>
          </a:stretch>
        </p:blipFill>
        <p:spPr>
          <a:xfrm>
            <a:off x="239395" y="1137148"/>
            <a:ext cx="11804610" cy="5262941"/>
          </a:xfrm>
          <a:prstGeom prst="rect">
            <a:avLst/>
          </a:prstGeom>
        </p:spPr>
      </p:pic>
    </p:spTree>
    <p:extLst>
      <p:ext uri="{BB962C8B-B14F-4D97-AF65-F5344CB8AC3E}">
        <p14:creationId xmlns:p14="http://schemas.microsoft.com/office/powerpoint/2010/main" val="1647552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1A4EE0-0ED3-4E6B-71F5-8DC6BAC35EE2}"/>
              </a:ext>
            </a:extLst>
          </p:cNvPr>
          <p:cNvSpPr/>
          <p:nvPr/>
        </p:nvSpPr>
        <p:spPr>
          <a:xfrm>
            <a:off x="184106" y="1176602"/>
            <a:ext cx="11823786" cy="9467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5C2B4F3-02A3-1BA5-FC45-6368B0EBD51C}"/>
              </a:ext>
            </a:extLst>
          </p:cNvPr>
          <p:cNvSpPr>
            <a:spLocks noGrp="1"/>
          </p:cNvSpPr>
          <p:nvPr>
            <p:ph type="ctrTitle"/>
          </p:nvPr>
        </p:nvSpPr>
        <p:spPr>
          <a:xfrm>
            <a:off x="1396230" y="427982"/>
            <a:ext cx="10586386" cy="451249"/>
          </a:xfrm>
        </p:spPr>
        <p:txBody>
          <a:bodyPr/>
          <a:lstStyle/>
          <a:p>
            <a:r>
              <a:rPr lang="en-US" b="1" dirty="0"/>
              <a:t>Determine Focus Areas</a:t>
            </a:r>
          </a:p>
        </p:txBody>
      </p:sp>
      <p:sp>
        <p:nvSpPr>
          <p:cNvPr id="4" name="Text Placeholder 3">
            <a:extLst>
              <a:ext uri="{FF2B5EF4-FFF2-40B4-BE49-F238E27FC236}">
                <a16:creationId xmlns:a16="http://schemas.microsoft.com/office/drawing/2014/main" id="{B238A3F3-D411-49B0-235A-BEF1495B49B5}"/>
              </a:ext>
            </a:extLst>
          </p:cNvPr>
          <p:cNvSpPr>
            <a:spLocks noGrp="1"/>
          </p:cNvSpPr>
          <p:nvPr>
            <p:ph type="body" sz="half" idx="2"/>
          </p:nvPr>
        </p:nvSpPr>
        <p:spPr>
          <a:xfrm>
            <a:off x="1293365" y="2414689"/>
            <a:ext cx="10519054" cy="3838682"/>
          </a:xfrm>
        </p:spPr>
        <p:txBody>
          <a:bodyPr>
            <a:normAutofit fontScale="92500"/>
          </a:bodyPr>
          <a:lstStyle/>
          <a:p>
            <a:pPr marL="342900" indent="-342900">
              <a:lnSpc>
                <a:spcPct val="150000"/>
              </a:lnSpc>
              <a:buFont typeface="Wingdings" panose="05000000000000000000" pitchFamily="2" charset="2"/>
              <a:buChar char="ü"/>
            </a:pPr>
            <a:r>
              <a:rPr lang="en-US" sz="1500" b="1" dirty="0">
                <a:solidFill>
                  <a:srgbClr val="1A3F68"/>
                </a:solidFill>
                <a:latin typeface="+mj-lt"/>
              </a:rPr>
              <a:t>Revenue Services – Patient Experience team partnership!!!</a:t>
            </a:r>
            <a:endParaRPr lang="en-US" sz="1500" dirty="0">
              <a:solidFill>
                <a:srgbClr val="1A3F68"/>
              </a:solidFill>
              <a:latin typeface="+mj-lt"/>
              <a:cs typeface="Calibri" panose="020F0502020204030204" pitchFamily="34" charset="0"/>
            </a:endParaRPr>
          </a:p>
          <a:p>
            <a:pPr marL="342900" indent="-342900">
              <a:lnSpc>
                <a:spcPct val="150000"/>
              </a:lnSpc>
              <a:buFont typeface="Wingdings" panose="05000000000000000000" pitchFamily="2" charset="2"/>
              <a:buChar char="ü"/>
            </a:pPr>
            <a:r>
              <a:rPr lang="en-US" sz="1500" dirty="0">
                <a:solidFill>
                  <a:srgbClr val="1A3F68"/>
                </a:solidFill>
                <a:latin typeface="+mj-lt"/>
                <a:cs typeface="Calibri" panose="020F0502020204030204" pitchFamily="34" charset="0"/>
              </a:rPr>
              <a:t>Mapping and measuring our patient financial journey – implementing a patient survey, voice of the customer </a:t>
            </a:r>
          </a:p>
          <a:p>
            <a:pPr marL="342900" indent="-342900">
              <a:lnSpc>
                <a:spcPct val="150000"/>
              </a:lnSpc>
              <a:buFont typeface="Wingdings" panose="05000000000000000000" pitchFamily="2" charset="2"/>
              <a:buChar char="ü"/>
            </a:pPr>
            <a:r>
              <a:rPr lang="en-US" sz="1500" dirty="0">
                <a:solidFill>
                  <a:srgbClr val="1A3F68"/>
                </a:solidFill>
                <a:latin typeface="+mj-lt"/>
                <a:cs typeface="Calibri" panose="020F0502020204030204" pitchFamily="34" charset="0"/>
              </a:rPr>
              <a:t>Patient and staff education, creating awareness around resources</a:t>
            </a:r>
          </a:p>
          <a:p>
            <a:pPr marL="342900" indent="-342900">
              <a:lnSpc>
                <a:spcPct val="150000"/>
              </a:lnSpc>
              <a:buFont typeface="Wingdings" panose="05000000000000000000" pitchFamily="2" charset="2"/>
              <a:buChar char="ü"/>
            </a:pPr>
            <a:r>
              <a:rPr lang="en-US" sz="1500" dirty="0">
                <a:solidFill>
                  <a:srgbClr val="1A3F68"/>
                </a:solidFill>
                <a:latin typeface="+mj-lt"/>
                <a:cs typeface="Calibri" panose="020F0502020204030204" pitchFamily="34" charset="0"/>
              </a:rPr>
              <a:t>Observations at key patient access points – scheduling, registration, financial counseling, call center, self pay follow-up…</a:t>
            </a:r>
          </a:p>
          <a:p>
            <a:pPr marL="342900" indent="-342900">
              <a:lnSpc>
                <a:spcPct val="150000"/>
              </a:lnSpc>
              <a:buFont typeface="Wingdings" panose="05000000000000000000" pitchFamily="2" charset="2"/>
              <a:buChar char="ü"/>
            </a:pPr>
            <a:r>
              <a:rPr lang="en-US" sz="1500" dirty="0">
                <a:solidFill>
                  <a:srgbClr val="1A3F68"/>
                </a:solidFill>
                <a:latin typeface="+mj-lt"/>
                <a:cs typeface="Calibri" panose="020F0502020204030204" pitchFamily="34" charset="0"/>
              </a:rPr>
              <a:t>Patient estimates accuracy assessments, expanded automation initiatives</a:t>
            </a:r>
          </a:p>
          <a:p>
            <a:pPr marL="342900" indent="-342900">
              <a:lnSpc>
                <a:spcPct val="150000"/>
              </a:lnSpc>
              <a:buFont typeface="Wingdings" panose="05000000000000000000" pitchFamily="2" charset="2"/>
              <a:buChar char="ü"/>
            </a:pPr>
            <a:r>
              <a:rPr lang="en-US" sz="1500" dirty="0">
                <a:solidFill>
                  <a:srgbClr val="1A3F68"/>
                </a:solidFill>
                <a:latin typeface="+mj-lt"/>
                <a:cs typeface="Calibri" panose="020F0502020204030204" pitchFamily="34" charset="0"/>
              </a:rPr>
              <a:t>Relatable patient experience videos and write-ups for staff, created in a memorable story format</a:t>
            </a:r>
          </a:p>
          <a:p>
            <a:pPr marL="285750" indent="-285750">
              <a:lnSpc>
                <a:spcPct val="150000"/>
              </a:lnSpc>
              <a:buFont typeface="Wingdings" panose="05000000000000000000" pitchFamily="2" charset="2"/>
              <a:buChar char="ü"/>
            </a:pPr>
            <a:r>
              <a:rPr lang="en-US" sz="1500" dirty="0">
                <a:solidFill>
                  <a:srgbClr val="1A3F68"/>
                </a:solidFill>
                <a:latin typeface="+mj-lt"/>
                <a:cs typeface="Calibri" panose="020F0502020204030204" pitchFamily="34" charset="0"/>
              </a:rPr>
              <a:t>Sharing patient stories, relating our teams’ work to patient outcomes during all-hands meetings</a:t>
            </a:r>
          </a:p>
          <a:p>
            <a:pPr marL="742950" lvl="1" indent="-285750">
              <a:lnSpc>
                <a:spcPct val="150000"/>
              </a:lnSpc>
              <a:buFont typeface="Wingdings" panose="05000000000000000000" pitchFamily="2" charset="2"/>
              <a:buChar char="Ø"/>
            </a:pPr>
            <a:r>
              <a:rPr lang="en-US" sz="1500" dirty="0">
                <a:solidFill>
                  <a:srgbClr val="1A3F68"/>
                </a:solidFill>
                <a:latin typeface="+mj-lt"/>
                <a:cs typeface="Calibri" panose="020F0502020204030204" pitchFamily="34" charset="0"/>
              </a:rPr>
              <a:t>Build cadence and communicate importance of understanding the patient journey, throughout all functional system levels</a:t>
            </a:r>
          </a:p>
          <a:p>
            <a:pPr marL="342900" indent="-342900">
              <a:lnSpc>
                <a:spcPct val="150000"/>
              </a:lnSpc>
              <a:buFont typeface="Wingdings" panose="05000000000000000000" pitchFamily="2" charset="2"/>
              <a:buChar char="ü"/>
            </a:pPr>
            <a:endParaRPr lang="en-US" sz="1600" dirty="0">
              <a:solidFill>
                <a:srgbClr val="1A3F68"/>
              </a:solidFill>
              <a:latin typeface="+mj-lt"/>
            </a:endParaRPr>
          </a:p>
        </p:txBody>
      </p:sp>
      <p:sp>
        <p:nvSpPr>
          <p:cNvPr id="5" name="TextBox 4">
            <a:extLst>
              <a:ext uri="{FF2B5EF4-FFF2-40B4-BE49-F238E27FC236}">
                <a16:creationId xmlns:a16="http://schemas.microsoft.com/office/drawing/2014/main" id="{34E9C776-AFF2-0589-D53B-03A473BC6F3A}"/>
              </a:ext>
            </a:extLst>
          </p:cNvPr>
          <p:cNvSpPr txBox="1"/>
          <p:nvPr/>
        </p:nvSpPr>
        <p:spPr>
          <a:xfrm>
            <a:off x="42958" y="1176602"/>
            <a:ext cx="11893336" cy="831510"/>
          </a:xfrm>
          <a:prstGeom prst="rect">
            <a:avLst/>
          </a:prstGeom>
          <a:noFill/>
        </p:spPr>
        <p:txBody>
          <a:bodyPr wrap="square">
            <a:spAutoFit/>
          </a:bodyPr>
          <a:lstStyle/>
          <a:p>
            <a:pPr lvl="1" algn="ctr">
              <a:lnSpc>
                <a:spcPct val="150000"/>
              </a:lnSpc>
            </a:pPr>
            <a:r>
              <a:rPr lang="en-US" b="1" dirty="0">
                <a:solidFill>
                  <a:srgbClr val="1A3F68"/>
                </a:solidFill>
                <a:latin typeface="+mj-lt"/>
                <a:cs typeface="Calibri" panose="020F0502020204030204" pitchFamily="34" charset="0"/>
              </a:rPr>
              <a:t>Headwind: </a:t>
            </a:r>
          </a:p>
          <a:p>
            <a:pPr marL="288925" lvl="1" algn="ctr">
              <a:lnSpc>
                <a:spcPct val="150000"/>
              </a:lnSpc>
            </a:pPr>
            <a:r>
              <a:rPr lang="en-US" sz="1600" b="1" dirty="0">
                <a:solidFill>
                  <a:srgbClr val="1A3F68"/>
                </a:solidFill>
                <a:latin typeface="+mj-lt"/>
                <a:cs typeface="Calibri" panose="020F0502020204030204" pitchFamily="34" charset="0"/>
              </a:rPr>
              <a:t>Patient experience is a top priority, but we have no effective and accurate way of measuring our performance, results! </a:t>
            </a:r>
          </a:p>
        </p:txBody>
      </p:sp>
    </p:spTree>
    <p:extLst>
      <p:ext uri="{BB962C8B-B14F-4D97-AF65-F5344CB8AC3E}">
        <p14:creationId xmlns:p14="http://schemas.microsoft.com/office/powerpoint/2010/main" val="2607192419"/>
      </p:ext>
    </p:extLst>
  </p:cSld>
  <p:clrMapOvr>
    <a:masterClrMapping/>
  </p:clrMapOvr>
</p:sld>
</file>

<file path=ppt/theme/theme1.xml><?xml version="1.0" encoding="utf-8"?>
<a:theme xmlns:a="http://schemas.openxmlformats.org/drawingml/2006/main" name="Office Theme">
  <a:themeElements>
    <a:clrScheme name="UC Davis Health">
      <a:dk1>
        <a:srgbClr val="1A3F68"/>
      </a:dk1>
      <a:lt1>
        <a:srgbClr val="FFFFFF"/>
      </a:lt1>
      <a:dk2>
        <a:srgbClr val="4C6988"/>
      </a:dk2>
      <a:lt2>
        <a:srgbClr val="F4E4B4"/>
      </a:lt2>
      <a:accent1>
        <a:srgbClr val="DEAA00"/>
      </a:accent1>
      <a:accent2>
        <a:srgbClr val="008FA8"/>
      </a:accent2>
      <a:accent3>
        <a:srgbClr val="682665"/>
      </a:accent3>
      <a:accent4>
        <a:srgbClr val="AB1D2C"/>
      </a:accent4>
      <a:accent5>
        <a:srgbClr val="F18A20"/>
      </a:accent5>
      <a:accent6>
        <a:srgbClr val="565659"/>
      </a:accent6>
      <a:hlink>
        <a:srgbClr val="221F21"/>
      </a:hlink>
      <a:folHlink>
        <a:srgbClr val="8082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B637D66B1ED047B6A771ACF1F2C8F4" ma:contentTypeVersion="13" ma:contentTypeDescription="Create a new document." ma:contentTypeScope="" ma:versionID="3a8f40027209831edb79c2df17bbad08">
  <xsd:schema xmlns:xsd="http://www.w3.org/2001/XMLSchema" xmlns:xs="http://www.w3.org/2001/XMLSchema" xmlns:p="http://schemas.microsoft.com/office/2006/metadata/properties" xmlns:ns2="a7e45540-4210-49b5-9287-11e381626e92" xmlns:ns3="3bb1ed83-7dcb-4085-ab89-e91e06bab24b" targetNamespace="http://schemas.microsoft.com/office/2006/metadata/properties" ma:root="true" ma:fieldsID="65edb9ebae8023502a38b9b9480163f6" ns2:_="" ns3:_="">
    <xsd:import namespace="a7e45540-4210-49b5-9287-11e381626e92"/>
    <xsd:import namespace="3bb1ed83-7dcb-4085-ab89-e91e06bab24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e45540-4210-49b5-9287-11e381626e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19ba80e-4ed7-42b5-a1d2-490ece9b849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b1ed83-7dcb-4085-ab89-e91e06bab24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c1636fd-2868-4b6e-a0ef-cdc57a091fc2}" ma:internalName="TaxCatchAll" ma:showField="CatchAllData" ma:web="3bb1ed83-7dcb-4085-ab89-e91e06bab2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bb1ed83-7dcb-4085-ab89-e91e06bab24b">
      <UserInfo>
        <DisplayName>Sondra J Munson</DisplayName>
        <AccountId>73</AccountId>
        <AccountType/>
      </UserInfo>
      <UserInfo>
        <DisplayName>Andrea Siler</DisplayName>
        <AccountId>961</AccountId>
        <AccountType/>
      </UserInfo>
    </SharedWithUsers>
    <TaxCatchAll xmlns="3bb1ed83-7dcb-4085-ab89-e91e06bab24b" xsi:nil="true"/>
    <lcf76f155ced4ddcb4097134ff3c332f xmlns="a7e45540-4210-49b5-9287-11e381626e9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83D6BD-15D4-4CB1-AD30-7E5161B37D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e45540-4210-49b5-9287-11e381626e92"/>
    <ds:schemaRef ds:uri="3bb1ed83-7dcb-4085-ab89-e91e06bab2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E91A5C-6DC8-466C-AEB5-F6458357240C}">
  <ds:schemaRefs>
    <ds:schemaRef ds:uri="3bb1ed83-7dcb-4085-ab89-e91e06bab24b"/>
    <ds:schemaRef ds:uri="a7e45540-4210-49b5-9287-11e381626e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DA5460-807E-4096-9ACD-A35E75E908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8521</TotalTime>
  <Words>2224</Words>
  <Application>Microsoft Office PowerPoint</Application>
  <PresentationFormat>Widescreen</PresentationFormat>
  <Paragraphs>234</Paragraphs>
  <Slides>23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Avenir Next LT Pro</vt:lpstr>
      <vt:lpstr>Calibri</vt:lpstr>
      <vt:lpstr>Diatype</vt:lpstr>
      <vt:lpstr>Gibson Light</vt:lpstr>
      <vt:lpstr>Proxima Nova A Thin</vt:lpstr>
      <vt:lpstr>Proxima Nova Light</vt:lpstr>
      <vt:lpstr>Wingdings</vt:lpstr>
      <vt:lpstr>Office Theme</vt:lpstr>
      <vt:lpstr> </vt:lpstr>
      <vt:lpstr>UC Davis Health at a Glance</vt:lpstr>
      <vt:lpstr>Navigating Patient Financial Experience</vt:lpstr>
      <vt:lpstr>Unpacking The Revenue Cycle Impact</vt:lpstr>
      <vt:lpstr>Placing Patients At The Center</vt:lpstr>
      <vt:lpstr>Current Patient Financial Experience</vt:lpstr>
      <vt:lpstr> FOCUS 1:</vt:lpstr>
      <vt:lpstr>Revenue Cycle Touchpoints</vt:lpstr>
      <vt:lpstr>Determine Focus Areas</vt:lpstr>
      <vt:lpstr>Updated Self Pay Methodology </vt:lpstr>
      <vt:lpstr> </vt:lpstr>
      <vt:lpstr>Effective Revenue Cycle Team</vt:lpstr>
      <vt:lpstr>Fostering A Culture of Empathy &amp; Understanding</vt:lpstr>
      <vt:lpstr>Effective Revenue Cycle Team</vt:lpstr>
      <vt:lpstr>Effective Revenue Cycle Team</vt:lpstr>
      <vt:lpstr>Effective Revenue Cycle Team</vt:lpstr>
      <vt:lpstr>Adoption of Innovative, User-Friendly Tools</vt:lpstr>
      <vt:lpstr>Exceptional Program Performance</vt:lpstr>
      <vt:lpstr> </vt:lpstr>
      <vt:lpstr>Right Measures for the Mission Driven Goal  </vt:lpstr>
      <vt:lpstr>Total UCD Results</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MyChart Success: Partnering with Your Credit Card Vendor</dc:title>
  <dc:creator>Amy M. Slavich</dc:creator>
  <cp:lastModifiedBy>Basak Kaya</cp:lastModifiedBy>
  <cp:revision>101</cp:revision>
  <dcterms:created xsi:type="dcterms:W3CDTF">2020-02-28T22:33:46Z</dcterms:created>
  <dcterms:modified xsi:type="dcterms:W3CDTF">2024-03-13T19:52:13Z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0x01010030B637D66B1ED047B6A771ACF1F2C8F4</vt:lpwstr>
  </property>
</Properties>
</file>