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57" r:id="rId6"/>
    <p:sldId id="2147471753" r:id="rId7"/>
    <p:sldId id="2147480002" r:id="rId8"/>
    <p:sldId id="2147480003" r:id="rId9"/>
    <p:sldId id="435" r:id="rId10"/>
    <p:sldId id="2147479999" r:id="rId11"/>
    <p:sldId id="2147480004" r:id="rId12"/>
    <p:sldId id="876" r:id="rId13"/>
    <p:sldId id="7460" r:id="rId14"/>
    <p:sldId id="7465" r:id="rId15"/>
    <p:sldId id="2147471752" r:id="rId16"/>
    <p:sldId id="21474800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tic" initials="l"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1"/>
    <a:srgbClr val="8DC542"/>
    <a:srgbClr val="2F6193"/>
    <a:srgbClr val="262626"/>
    <a:srgbClr val="1D1564"/>
    <a:srgbClr val="0B5395"/>
    <a:srgbClr val="0572BC"/>
    <a:srgbClr val="2FA9D7"/>
    <a:srgbClr val="ED9622"/>
    <a:srgbClr val="2D2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C585B-AF68-498B-808B-2C09648E0756}" v="53" dt="2023-11-06T15:36:12.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217" autoAdjust="0"/>
    <p:restoredTop sz="94975" autoAdjust="0"/>
  </p:normalViewPr>
  <p:slideViewPr>
    <p:cSldViewPr snapToGrid="0">
      <p:cViewPr varScale="1">
        <p:scale>
          <a:sx n="78" d="100"/>
          <a:sy n="78" d="100"/>
        </p:scale>
        <p:origin x="1210" y="67"/>
      </p:cViewPr>
      <p:guideLst/>
    </p:cSldViewPr>
  </p:slideViewPr>
  <p:notesTextViewPr>
    <p:cViewPr>
      <p:scale>
        <a:sx n="120" d="100"/>
        <a:sy n="120" d="100"/>
      </p:scale>
      <p:origin x="0" y="0"/>
    </p:cViewPr>
  </p:notesTextViewPr>
  <p:sorterViewPr>
    <p:cViewPr varScale="1">
      <p:scale>
        <a:sx n="1" d="1"/>
        <a:sy n="1" d="1"/>
      </p:scale>
      <p:origin x="0" y="-475"/>
    </p:cViewPr>
  </p:sorterViewPr>
  <p:notesViewPr>
    <p:cSldViewPr snapToGrid="0">
      <p:cViewPr varScale="1">
        <p:scale>
          <a:sx n="86" d="100"/>
          <a:sy n="86" d="100"/>
        </p:scale>
        <p:origin x="29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rias" userId="96a2c6c3-42fc-4adc-9cec-b0fed8d98094" providerId="ADAL" clId="{D10C585B-AF68-498B-808B-2C09648E0756}"/>
    <pc:docChg chg="undo custSel addSld delSld modSld">
      <pc:chgData name="Lisa Arias" userId="96a2c6c3-42fc-4adc-9cec-b0fed8d98094" providerId="ADAL" clId="{D10C585B-AF68-498B-808B-2C09648E0756}" dt="2023-11-06T15:36:31.633" v="236" actId="47"/>
      <pc:docMkLst>
        <pc:docMk/>
      </pc:docMkLst>
      <pc:sldChg chg="del">
        <pc:chgData name="Lisa Arias" userId="96a2c6c3-42fc-4adc-9cec-b0fed8d98094" providerId="ADAL" clId="{D10C585B-AF68-498B-808B-2C09648E0756}" dt="2023-11-06T15:23:40.405" v="100" actId="47"/>
        <pc:sldMkLst>
          <pc:docMk/>
          <pc:sldMk cId="2450806999" sldId="2147471754"/>
        </pc:sldMkLst>
      </pc:sldChg>
      <pc:sldChg chg="del">
        <pc:chgData name="Lisa Arias" userId="96a2c6c3-42fc-4adc-9cec-b0fed8d98094" providerId="ADAL" clId="{D10C585B-AF68-498B-808B-2C09648E0756}" dt="2023-11-06T15:36:31.633" v="236" actId="47"/>
        <pc:sldMkLst>
          <pc:docMk/>
          <pc:sldMk cId="4005986574" sldId="2147479998"/>
        </pc:sldMkLst>
      </pc:sldChg>
      <pc:sldChg chg="addSp delSp modSp add mod">
        <pc:chgData name="Lisa Arias" userId="96a2c6c3-42fc-4adc-9cec-b0fed8d98094" providerId="ADAL" clId="{D10C585B-AF68-498B-808B-2C09648E0756}" dt="2023-11-06T15:23:33.535" v="99" actId="403"/>
        <pc:sldMkLst>
          <pc:docMk/>
          <pc:sldMk cId="4233801094" sldId="2147480002"/>
        </pc:sldMkLst>
        <pc:spChg chg="mod">
          <ac:chgData name="Lisa Arias" userId="96a2c6c3-42fc-4adc-9cec-b0fed8d98094" providerId="ADAL" clId="{D10C585B-AF68-498B-808B-2C09648E0756}" dt="2023-11-06T15:19:44.820" v="62" actId="14100"/>
          <ac:spMkLst>
            <pc:docMk/>
            <pc:sldMk cId="4233801094" sldId="2147480002"/>
            <ac:spMk id="9" creationId="{5FC13006-002C-89DF-4DCD-6F4DCAC55333}"/>
          </ac:spMkLst>
        </pc:spChg>
        <pc:spChg chg="mod ord">
          <ac:chgData name="Lisa Arias" userId="96a2c6c3-42fc-4adc-9cec-b0fed8d98094" providerId="ADAL" clId="{D10C585B-AF68-498B-808B-2C09648E0756}" dt="2023-11-06T15:19:25.503" v="38" actId="1076"/>
          <ac:spMkLst>
            <pc:docMk/>
            <pc:sldMk cId="4233801094" sldId="2147480002"/>
            <ac:spMk id="12" creationId="{33273491-D491-4805-B38A-499D06D70B17}"/>
          </ac:spMkLst>
        </pc:spChg>
        <pc:graphicFrameChg chg="add mod">
          <ac:chgData name="Lisa Arias" userId="96a2c6c3-42fc-4adc-9cec-b0fed8d98094" providerId="ADAL" clId="{D10C585B-AF68-498B-808B-2C09648E0756}" dt="2023-11-06T15:23:33.535" v="99" actId="403"/>
          <ac:graphicFrameMkLst>
            <pc:docMk/>
            <pc:sldMk cId="4233801094" sldId="2147480002"/>
            <ac:graphicFrameMk id="7" creationId="{FDC27216-E372-8E17-BD19-40E50A7CC944}"/>
          </ac:graphicFrameMkLst>
        </pc:graphicFrameChg>
        <pc:picChg chg="del">
          <ac:chgData name="Lisa Arias" userId="96a2c6c3-42fc-4adc-9cec-b0fed8d98094" providerId="ADAL" clId="{D10C585B-AF68-498B-808B-2C09648E0756}" dt="2023-11-06T14:57:47.720" v="1" actId="478"/>
          <ac:picMkLst>
            <pc:docMk/>
            <pc:sldMk cId="4233801094" sldId="2147480002"/>
            <ac:picMk id="4" creationId="{6DD7660B-537C-BBBF-3998-3BB3419B60FC}"/>
          </ac:picMkLst>
        </pc:picChg>
      </pc:sldChg>
      <pc:sldChg chg="addSp delSp modSp add mod">
        <pc:chgData name="Lisa Arias" userId="96a2c6c3-42fc-4adc-9cec-b0fed8d98094" providerId="ADAL" clId="{D10C585B-AF68-498B-808B-2C09648E0756}" dt="2023-11-06T15:24:47.883" v="142" actId="1076"/>
        <pc:sldMkLst>
          <pc:docMk/>
          <pc:sldMk cId="1107066517" sldId="2147480003"/>
        </pc:sldMkLst>
        <pc:spChg chg="mod">
          <ac:chgData name="Lisa Arias" userId="96a2c6c3-42fc-4adc-9cec-b0fed8d98094" providerId="ADAL" clId="{D10C585B-AF68-498B-808B-2C09648E0756}" dt="2023-11-06T15:24:47.883" v="142" actId="1076"/>
          <ac:spMkLst>
            <pc:docMk/>
            <pc:sldMk cId="1107066517" sldId="2147480003"/>
            <ac:spMk id="6" creationId="{06E18B66-CCB7-66A7-987B-19E85459FDFB}"/>
          </ac:spMkLst>
        </pc:spChg>
        <pc:spChg chg="mod">
          <ac:chgData name="Lisa Arias" userId="96a2c6c3-42fc-4adc-9cec-b0fed8d98094" providerId="ADAL" clId="{D10C585B-AF68-498B-808B-2C09648E0756}" dt="2023-11-06T15:24:13.991" v="110" actId="14100"/>
          <ac:spMkLst>
            <pc:docMk/>
            <pc:sldMk cId="1107066517" sldId="2147480003"/>
            <ac:spMk id="11" creationId="{583D63C3-736B-A430-E3F7-CA5C4ACC85DC}"/>
          </ac:spMkLst>
        </pc:spChg>
        <pc:graphicFrameChg chg="add mod ord">
          <ac:chgData name="Lisa Arias" userId="96a2c6c3-42fc-4adc-9cec-b0fed8d98094" providerId="ADAL" clId="{D10C585B-AF68-498B-808B-2C09648E0756}" dt="2023-11-06T15:24:00.641" v="105" actId="167"/>
          <ac:graphicFrameMkLst>
            <pc:docMk/>
            <pc:sldMk cId="1107066517" sldId="2147480003"/>
            <ac:graphicFrameMk id="8" creationId="{D7B74BDC-E7B4-374E-A351-8C911144AD45}"/>
          </ac:graphicFrameMkLst>
        </pc:graphicFrameChg>
        <pc:picChg chg="del mod">
          <ac:chgData name="Lisa Arias" userId="96a2c6c3-42fc-4adc-9cec-b0fed8d98094" providerId="ADAL" clId="{D10C585B-AF68-498B-808B-2C09648E0756}" dt="2023-11-06T15:20:03.092" v="65" actId="478"/>
          <ac:picMkLst>
            <pc:docMk/>
            <pc:sldMk cId="1107066517" sldId="2147480003"/>
            <ac:picMk id="4" creationId="{98F591C5-D691-D051-A2F5-E345E17A011E}"/>
          </ac:picMkLst>
        </pc:picChg>
      </pc:sldChg>
      <pc:sldChg chg="addSp delSp modSp add mod">
        <pc:chgData name="Lisa Arias" userId="96a2c6c3-42fc-4adc-9cec-b0fed8d98094" providerId="ADAL" clId="{D10C585B-AF68-498B-808B-2C09648E0756}" dt="2023-11-06T15:36:12.222" v="235" actId="255"/>
        <pc:sldMkLst>
          <pc:docMk/>
          <pc:sldMk cId="2401788330" sldId="2147480004"/>
        </pc:sldMkLst>
        <pc:spChg chg="mod">
          <ac:chgData name="Lisa Arias" userId="96a2c6c3-42fc-4adc-9cec-b0fed8d98094" providerId="ADAL" clId="{D10C585B-AF68-498B-808B-2C09648E0756}" dt="2023-11-06T15:34:23.861" v="217" actId="20577"/>
          <ac:spMkLst>
            <pc:docMk/>
            <pc:sldMk cId="2401788330" sldId="2147480004"/>
            <ac:spMk id="4" creationId="{D1670B15-8A95-F1C3-FF40-D9BC4F6EC8A6}"/>
          </ac:spMkLst>
        </pc:spChg>
        <pc:graphicFrameChg chg="add mod">
          <ac:chgData name="Lisa Arias" userId="96a2c6c3-42fc-4adc-9cec-b0fed8d98094" providerId="ADAL" clId="{D10C585B-AF68-498B-808B-2C09648E0756}" dt="2023-11-06T15:36:12.222" v="235" actId="255"/>
          <ac:graphicFrameMkLst>
            <pc:docMk/>
            <pc:sldMk cId="2401788330" sldId="2147480004"/>
            <ac:graphicFrameMk id="6" creationId="{49BFDB49-3840-705A-4D4C-88751A728E8C}"/>
          </ac:graphicFrameMkLst>
        </pc:graphicFrameChg>
        <pc:picChg chg="del">
          <ac:chgData name="Lisa Arias" userId="96a2c6c3-42fc-4adc-9cec-b0fed8d98094" providerId="ADAL" clId="{D10C585B-AF68-498B-808B-2C09648E0756}" dt="2023-11-06T15:30:44.518" v="144" actId="478"/>
          <ac:picMkLst>
            <pc:docMk/>
            <pc:sldMk cId="2401788330" sldId="2147480004"/>
            <ac:picMk id="9" creationId="{402DFFBD-7019-311D-2344-859CF083E37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Impacts on Revenue Cycle Over the Past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c:v>
                </c:pt>
                <c:pt idx="1">
                  <c:v>Other (please specify)</c:v>
                </c:pt>
                <c:pt idx="2">
                  <c:v>Change in payer mix: Higher percentage of self-pay or uninsured patients</c:v>
                </c:pt>
                <c:pt idx="3">
                  <c:v>Change in payer mix: Higher percentage of Medicaid patients</c:v>
                </c:pt>
                <c:pt idx="4">
                  <c:v>Increase in bad debt/uncompensated care</c:v>
                </c:pt>
                <c:pt idx="5">
                  <c:v>Change in payer mix: Lower percentage of commercially insured patients</c:v>
                </c:pt>
                <c:pt idx="6">
                  <c:v>Increased rate of denials</c:v>
                </c:pt>
              </c:strCache>
            </c:strRef>
          </c:cat>
          <c:val>
            <c:numRef>
              <c:f>Sheet1!$B$2:$B$8</c:f>
              <c:numCache>
                <c:formatCode>0%</c:formatCode>
                <c:ptCount val="7"/>
                <c:pt idx="0">
                  <c:v>0.03</c:v>
                </c:pt>
                <c:pt idx="1">
                  <c:v>0.13</c:v>
                </c:pt>
                <c:pt idx="2">
                  <c:v>0.26</c:v>
                </c:pt>
                <c:pt idx="3">
                  <c:v>0.47</c:v>
                </c:pt>
                <c:pt idx="4">
                  <c:v>0.5</c:v>
                </c:pt>
                <c:pt idx="5">
                  <c:v>0.52</c:v>
                </c:pt>
                <c:pt idx="6">
                  <c:v>0.73</c:v>
                </c:pt>
              </c:numCache>
            </c:numRef>
          </c:val>
          <c:extLst>
            <c:ext xmlns:c16="http://schemas.microsoft.com/office/drawing/2014/chart" uri="{C3380CC4-5D6E-409C-BE32-E72D297353CC}">
              <c16:uniqueId val="{00000000-B2DD-4B7C-808C-85401FC5034E}"/>
            </c:ext>
          </c:extLst>
        </c:ser>
        <c:dLbls>
          <c:showLegendKey val="0"/>
          <c:showVal val="0"/>
          <c:showCatName val="0"/>
          <c:showSerName val="0"/>
          <c:showPercent val="0"/>
          <c:showBubbleSize val="0"/>
        </c:dLbls>
        <c:gapWidth val="182"/>
        <c:axId val="2012836224"/>
        <c:axId val="2012841024"/>
      </c:barChart>
      <c:catAx>
        <c:axId val="20128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2841024"/>
        <c:crosses val="autoZero"/>
        <c:auto val="1"/>
        <c:lblAlgn val="ctr"/>
        <c:lblOffset val="100"/>
        <c:noMultiLvlLbl val="0"/>
      </c:catAx>
      <c:valAx>
        <c:axId val="20128410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1283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Ability to Meet Demand for Patient Access to Physician Enterprise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26F-4974-B697-AC257B0166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226F-4974-B697-AC257B0166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226F-4974-B697-AC257B0166AD}"/>
              </c:ext>
            </c:extLst>
          </c:dPt>
          <c:dLbls>
            <c:dLbl>
              <c:idx val="0"/>
              <c:layout>
                <c:manualLayout>
                  <c:x val="0.10533367490585532"/>
                  <c:y val="0.1029980584602411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6F-4974-B697-AC257B0166AD}"/>
                </c:ext>
              </c:extLst>
            </c:dLbl>
            <c:dLbl>
              <c:idx val="1"/>
              <c:layout>
                <c:manualLayout>
                  <c:x val="-0.12064759287085546"/>
                  <c:y val="-7.266986099369376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F-4974-B697-AC257B0166AD}"/>
                </c:ext>
              </c:extLst>
            </c:dLbl>
            <c:dLbl>
              <c:idx val="2"/>
              <c:layout>
                <c:manualLayout>
                  <c:x val="-0.20890838449014393"/>
                  <c:y val="0.1740545728461488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6F-4974-B697-AC257B0166A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Able to meet demand</c:v>
                </c:pt>
                <c:pt idx="1">
                  <c:v>Struggling to meet demand</c:v>
                </c:pt>
                <c:pt idx="2">
                  <c:v>Dealing with idle capacity</c:v>
                </c:pt>
              </c:strCache>
            </c:strRef>
          </c:cat>
          <c:val>
            <c:numRef>
              <c:f>Sheet1!$B$2:$B$4</c:f>
              <c:numCache>
                <c:formatCode>0%</c:formatCode>
                <c:ptCount val="3"/>
                <c:pt idx="0">
                  <c:v>0.27</c:v>
                </c:pt>
                <c:pt idx="1">
                  <c:v>0.64</c:v>
                </c:pt>
                <c:pt idx="2">
                  <c:v>0.1</c:v>
                </c:pt>
              </c:numCache>
            </c:numRef>
          </c:val>
          <c:extLst>
            <c:ext xmlns:c16="http://schemas.microsoft.com/office/drawing/2014/chart" uri="{C3380CC4-5D6E-409C-BE32-E72D297353CC}">
              <c16:uniqueId val="{00000000-226F-4974-B697-AC257B0166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u="none" strike="noStrike" baseline="0" dirty="0"/>
              <a:t>Which use cases for generative AI are the highest priority for your health system in the near term (within the next 12 months)?</a:t>
            </a:r>
            <a:endParaRPr lang="en-US" sz="1800" b="1" dirty="0"/>
          </a:p>
        </c:rich>
      </c:tx>
      <c:layout>
        <c:manualLayout>
          <c:xMode val="edge"/>
          <c:yMode val="edge"/>
          <c:x val="0.10317177170066535"/>
          <c:y val="5.7839484849015309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Drug discovery and clinical trial design</c:v>
                </c:pt>
                <c:pt idx="1">
                  <c:v>Referral support and routing for providers and patients</c:v>
                </c:pt>
                <c:pt idx="2">
                  <c:v>Procurement and contract management</c:v>
                </c:pt>
                <c:pt idx="3">
                  <c:v>Assistance for patient financial counseling and Q&amp;A</c:v>
                </c:pt>
                <c:pt idx="4">
                  <c:v>Summary of clinical literature and research mining</c:v>
                </c:pt>
                <c:pt idx="5">
                  <c:v>Call center for clinical questions</c:v>
                </c:pt>
                <c:pt idx="6">
                  <c:v>Treatment and therapy recommendations for providers</c:v>
                </c:pt>
                <c:pt idx="7">
                  <c:v>Suggestions for care coordination and health system navigation</c:v>
                </c:pt>
                <c:pt idx="8">
                  <c:v>Provider and patient workflows, including payer interactions</c:v>
                </c:pt>
                <c:pt idx="9">
                  <c:v>Diagnostics and treatment recommendations</c:v>
                </c:pt>
                <c:pt idx="10">
                  <c:v>Call center for administrative purposes</c:v>
                </c:pt>
                <c:pt idx="11">
                  <c:v>Telehealth and remote patient monitoring</c:v>
                </c:pt>
                <c:pt idx="12">
                  <c:v>Predictive analytics and risk stratification</c:v>
                </c:pt>
                <c:pt idx="13">
                  <c:v>Clinical decision support tools</c:v>
                </c:pt>
                <c:pt idx="14">
                  <c:v>Workflow optimization and automation</c:v>
                </c:pt>
                <c:pt idx="15">
                  <c:v>Structuring and analysis of patient data</c:v>
                </c:pt>
                <c:pt idx="16">
                  <c:v>Charge capture and reconciliation</c:v>
                </c:pt>
              </c:strCache>
            </c:strRef>
          </c:cat>
          <c:val>
            <c:numRef>
              <c:f>Sheet1!$B$2:$B$18</c:f>
              <c:numCache>
                <c:formatCode>0%</c:formatCode>
                <c:ptCount val="17"/>
                <c:pt idx="0">
                  <c:v>0.06</c:v>
                </c:pt>
                <c:pt idx="1">
                  <c:v>0.09</c:v>
                </c:pt>
                <c:pt idx="2">
                  <c:v>0.09</c:v>
                </c:pt>
                <c:pt idx="3">
                  <c:v>0.13</c:v>
                </c:pt>
                <c:pt idx="4">
                  <c:v>0.14000000000000001</c:v>
                </c:pt>
                <c:pt idx="5">
                  <c:v>0.16</c:v>
                </c:pt>
                <c:pt idx="6">
                  <c:v>0.2</c:v>
                </c:pt>
                <c:pt idx="7">
                  <c:v>0.21</c:v>
                </c:pt>
                <c:pt idx="8">
                  <c:v>0.27</c:v>
                </c:pt>
                <c:pt idx="9">
                  <c:v>0.28000000000000003</c:v>
                </c:pt>
                <c:pt idx="10">
                  <c:v>0.28999999999999998</c:v>
                </c:pt>
                <c:pt idx="11">
                  <c:v>0.28999999999999998</c:v>
                </c:pt>
                <c:pt idx="12">
                  <c:v>0.31</c:v>
                </c:pt>
                <c:pt idx="13">
                  <c:v>0.35</c:v>
                </c:pt>
                <c:pt idx="14">
                  <c:v>0.36</c:v>
                </c:pt>
                <c:pt idx="15">
                  <c:v>0.37</c:v>
                </c:pt>
                <c:pt idx="16">
                  <c:v>0.39</c:v>
                </c:pt>
              </c:numCache>
            </c:numRef>
          </c:val>
          <c:extLst>
            <c:ext xmlns:c16="http://schemas.microsoft.com/office/drawing/2014/chart" uri="{C3380CC4-5D6E-409C-BE32-E72D297353CC}">
              <c16:uniqueId val="{00000000-2A21-4D49-A7D7-5D2557BA0EAF}"/>
            </c:ext>
          </c:extLst>
        </c:ser>
        <c:dLbls>
          <c:dLblPos val="outEnd"/>
          <c:showLegendKey val="0"/>
          <c:showVal val="1"/>
          <c:showCatName val="0"/>
          <c:showSerName val="0"/>
          <c:showPercent val="0"/>
          <c:showBubbleSize val="0"/>
        </c:dLbls>
        <c:gapWidth val="182"/>
        <c:axId val="2006682415"/>
        <c:axId val="2006686255"/>
      </c:barChart>
      <c:catAx>
        <c:axId val="2006682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06686255"/>
        <c:crosses val="autoZero"/>
        <c:auto val="1"/>
        <c:lblAlgn val="ctr"/>
        <c:lblOffset val="100"/>
        <c:noMultiLvlLbl val="0"/>
      </c:catAx>
      <c:valAx>
        <c:axId val="200668625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0668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sng" strike="noStrike" kern="1200" spc="0" baseline="0">
                <a:solidFill>
                  <a:schemeClr val="tx1"/>
                </a:solidFill>
                <a:latin typeface="+mn-lt"/>
                <a:ea typeface="+mn-ea"/>
                <a:cs typeface="+mn-cs"/>
              </a:defRPr>
            </a:pPr>
            <a:r>
              <a:rPr lang="fr-FR" sz="800" dirty="0"/>
              <a:t>Documentation Deficiency Percentage</a:t>
            </a:r>
          </a:p>
        </c:rich>
      </c:tx>
      <c:layout>
        <c:manualLayout>
          <c:xMode val="edge"/>
          <c:yMode val="edge"/>
          <c:x val="0.12885855774740115"/>
          <c:y val="0.19311843092333142"/>
        </c:manualLayout>
      </c:layout>
      <c:overlay val="0"/>
      <c:spPr>
        <a:noFill/>
        <a:ln>
          <a:noFill/>
        </a:ln>
        <a:effectLst/>
      </c:spPr>
      <c:txPr>
        <a:bodyPr rot="0" spcFirstLastPara="1" vertOverflow="ellipsis" vert="horz" wrap="square" anchor="ctr" anchorCtr="1"/>
        <a:lstStyle/>
        <a:p>
          <a:pPr>
            <a:defRPr sz="800" b="1" i="0" u="sng"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2894346855152791E-2"/>
          <c:y val="0.31442650008734574"/>
          <c:w val="0.89421130628969447"/>
          <c:h val="0.46422490216276019"/>
        </c:manualLayout>
      </c:layout>
      <c:lineChart>
        <c:grouping val="standard"/>
        <c:varyColors val="0"/>
        <c:ser>
          <c:idx val="0"/>
          <c:order val="0"/>
          <c:tx>
            <c:strRef>
              <c:f>Sheet1!$C$1</c:f>
              <c:strCache>
                <c:ptCount val="1"/>
                <c:pt idx="0">
                  <c:v>ROH / UTROP Documentation Deficiency Percentage</c:v>
                </c:pt>
              </c:strCache>
            </c:strRef>
          </c:tx>
          <c:spPr>
            <a:ln w="19050" cap="rnd">
              <a:solidFill>
                <a:srgbClr val="0F6FC6"/>
              </a:solidFill>
              <a:round/>
            </a:ln>
            <a:effectLst/>
          </c:spPr>
          <c:marker>
            <c:symbol val="circle"/>
            <c:size val="4"/>
            <c:spPr>
              <a:solidFill>
                <a:srgbClr val="0F6FC6"/>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Sheet1!$B$2:$B$7</c:f>
              <c:strCache>
                <c:ptCount val="6"/>
                <c:pt idx="0">
                  <c:v>Month 1</c:v>
                </c:pt>
                <c:pt idx="1">
                  <c:v>Month 2</c:v>
                </c:pt>
                <c:pt idx="2">
                  <c:v>Month 3</c:v>
                </c:pt>
                <c:pt idx="3">
                  <c:v>Month 4</c:v>
                </c:pt>
                <c:pt idx="4">
                  <c:v>Month 5</c:v>
                </c:pt>
                <c:pt idx="5">
                  <c:v>Month 6</c:v>
                </c:pt>
              </c:strCache>
            </c:strRef>
          </c:cat>
          <c:val>
            <c:numRef>
              <c:f>Sheet1!$C$2:$C$7</c:f>
              <c:numCache>
                <c:formatCode>0%</c:formatCode>
                <c:ptCount val="6"/>
                <c:pt idx="0">
                  <c:v>0.34</c:v>
                </c:pt>
                <c:pt idx="1">
                  <c:v>0.33</c:v>
                </c:pt>
                <c:pt idx="2">
                  <c:v>0.28999999999999998</c:v>
                </c:pt>
                <c:pt idx="3">
                  <c:v>0.3</c:v>
                </c:pt>
                <c:pt idx="4">
                  <c:v>0.22</c:v>
                </c:pt>
                <c:pt idx="5">
                  <c:v>0.22</c:v>
                </c:pt>
              </c:numCache>
            </c:numRef>
          </c:val>
          <c:smooth val="0"/>
          <c:extLst>
            <c:ext xmlns:c16="http://schemas.microsoft.com/office/drawing/2014/chart" uri="{C3380CC4-5D6E-409C-BE32-E72D297353CC}">
              <c16:uniqueId val="{00000000-B772-2844-AF1B-21D83944C6A0}"/>
            </c:ext>
          </c:extLst>
        </c:ser>
        <c:dLbls>
          <c:showLegendKey val="0"/>
          <c:showVal val="0"/>
          <c:showCatName val="0"/>
          <c:showSerName val="0"/>
          <c:showPercent val="0"/>
          <c:showBubbleSize val="0"/>
        </c:dLbls>
        <c:marker val="1"/>
        <c:smooth val="0"/>
        <c:axId val="1000097992"/>
        <c:axId val="1000095248"/>
      </c:lineChart>
      <c:catAx>
        <c:axId val="1000097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000095248"/>
        <c:crosses val="autoZero"/>
        <c:auto val="1"/>
        <c:lblAlgn val="ctr"/>
        <c:lblOffset val="100"/>
        <c:noMultiLvlLbl val="0"/>
      </c:catAx>
      <c:valAx>
        <c:axId val="1000095248"/>
        <c:scaling>
          <c:orientation val="minMax"/>
        </c:scaling>
        <c:delete val="1"/>
        <c:axPos val="l"/>
        <c:numFmt formatCode="0%" sourceLinked="1"/>
        <c:majorTickMark val="none"/>
        <c:minorTickMark val="none"/>
        <c:tickLblPos val="nextTo"/>
        <c:crossAx val="100009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20ADA-2636-4920-B510-E61DFF0FA5AC}" type="datetimeFigureOut">
              <a:rPr lang="en-IN" smtClean="0"/>
              <a:t>06-11-2023</a:t>
            </a:fld>
            <a:endParaRPr lang="en-IN"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dirty="0"/>
              <a:t>This presentation is confidential. No part of it may be circulated, quoted, or reproduced for distribution outside the organization without prior written approval from Omega Healthcare. Thank you.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F8806-B5FA-4027-87F3-47B8EAE39ED3}" type="slidenum">
              <a:rPr lang="en-IN" smtClean="0"/>
              <a:t>‹#›</a:t>
            </a:fld>
            <a:endParaRPr lang="en-IN" dirty="0"/>
          </a:p>
        </p:txBody>
      </p:sp>
    </p:spTree>
    <p:extLst>
      <p:ext uri="{BB962C8B-B14F-4D97-AF65-F5344CB8AC3E}">
        <p14:creationId xmlns:p14="http://schemas.microsoft.com/office/powerpoint/2010/main" val="2617743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D9EAC-9A38-4670-B77A-DD2A7D52B450}" type="datetimeFigureOut">
              <a:rPr lang="en-IN" smtClean="0"/>
              <a:t>06-11-2023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dirty="0"/>
              <a:t>This presentation is confidential. No part of it may be circulated, quoted, or reproduced for distribution outside the organization without prior written approval from Omega Healthcare. Thank you.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A0649-D767-4B37-848A-14C1DC350B70}" type="slidenum">
              <a:rPr lang="en-IN" smtClean="0"/>
              <a:t>‹#›</a:t>
            </a:fld>
            <a:endParaRPr lang="en-IN" dirty="0"/>
          </a:p>
        </p:txBody>
      </p:sp>
    </p:spTree>
    <p:extLst>
      <p:ext uri="{BB962C8B-B14F-4D97-AF65-F5344CB8AC3E}">
        <p14:creationId xmlns:p14="http://schemas.microsoft.com/office/powerpoint/2010/main" val="1526490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technology-enabled solutions empower you to focus on work that matters</a:t>
            </a:r>
          </a:p>
          <a:p>
            <a:pPr marL="171450" indent="-171450">
              <a:buFont typeface="Arial" panose="020B0604020202020204" pitchFamily="34" charset="0"/>
              <a:buChar char="•"/>
            </a:pPr>
            <a:r>
              <a:rPr lang="en-US" dirty="0"/>
              <a:t>Today you’re juggling care delivery and administrative burdens: ongoing staff shortages, too many manual processes that can lead to errors, and even if you want to use tech, the learning curve is very steep</a:t>
            </a:r>
          </a:p>
          <a:p>
            <a:pPr marL="171450" indent="-171450">
              <a:buFont typeface="Arial" panose="020B0604020202020204" pitchFamily="34" charset="0"/>
              <a:buChar char="•"/>
            </a:pPr>
            <a:r>
              <a:rPr lang="en-US" dirty="0"/>
              <a:t>We help remove the administrative burden through technology-enabled solutions</a:t>
            </a:r>
          </a:p>
          <a:p>
            <a:pPr marL="628650" lvl="1" indent="-171450">
              <a:buFont typeface="Arial" panose="020B0604020202020204" pitchFamily="34" charset="0"/>
              <a:buChar char="•"/>
            </a:pPr>
            <a:r>
              <a:rPr lang="en-US" dirty="0"/>
              <a:t>Allows you to redeploy staff, increase employee satisfaction, and focus on high value work</a:t>
            </a:r>
          </a:p>
          <a:p>
            <a:pPr marL="171450" indent="-171450">
              <a:buFont typeface="Arial" panose="020B0604020202020204" pitchFamily="34" charset="0"/>
              <a:buChar char="•"/>
            </a:pPr>
            <a:endParaRPr lang="en-US" dirty="0"/>
          </a:p>
          <a:p>
            <a:endParaRPr lang="en-US" dirty="0"/>
          </a:p>
          <a:p>
            <a:r>
              <a:rPr lang="en-US" dirty="0"/>
              <a:t>Machine learning is a branch of artificial intelligence (AI) and computer science which focuses on the use of data and algorithms to imitate the way that humans learn, gradually improving its accuracy. (https://www.ibm.com/topics/machine-learning)</a:t>
            </a:r>
          </a:p>
          <a:p>
            <a:endParaRPr lang="en-US" dirty="0"/>
          </a:p>
          <a:p>
            <a:r>
              <a:rPr lang="en-US" dirty="0">
                <a:effectLst/>
              </a:rPr>
              <a:t>Artificial intelligence is a machine’s ability to perform the cognitive functions we usually associate with human minds. (</a:t>
            </a:r>
            <a:r>
              <a:rPr lang="en-US" dirty="0"/>
              <a:t>https://www.mckinsey.com/featured-insights/mckinsey-explainers/what-is-ai)</a:t>
            </a:r>
          </a:p>
          <a:p>
            <a:endParaRPr lang="en-US" dirty="0"/>
          </a:p>
          <a:p>
            <a:r>
              <a:rPr lang="en-US" dirty="0"/>
              <a:t>Natural language processing (NLP) refers to the branch of computer science—and more specifically, the branch of artificial intelligence or AI—concerned with giving computers the ability to understand text and spoken words in much the same way human beings can. (https://www.ibm.com/topics/natural-language-processing)</a:t>
            </a:r>
          </a:p>
          <a:p>
            <a:pPr algn="l" fontAlgn="base"/>
            <a:endParaRPr lang="en-US" b="0" i="0" dirty="0">
              <a:solidFill>
                <a:srgbClr val="000000"/>
              </a:solidFill>
              <a:effectLst/>
              <a:latin typeface="inherit"/>
            </a:endParaRPr>
          </a:p>
          <a:p>
            <a:pPr algn="l" fontAlgn="base"/>
            <a:r>
              <a:rPr lang="en-US" b="0" i="0" dirty="0">
                <a:solidFill>
                  <a:srgbClr val="000000"/>
                </a:solidFill>
                <a:effectLst/>
                <a:latin typeface="inherit"/>
              </a:rPr>
              <a:t>Robotic process automation (RPA), also known as software robotics, uses intelligent automation technologies to perform repetitive office tasks of human workers (https://www.ibm.com/topics/rpa)</a:t>
            </a:r>
          </a:p>
          <a:p>
            <a:pPr algn="l" fontAlgn="base"/>
            <a:endParaRPr lang="en-US" b="0" i="0" dirty="0">
              <a:solidFill>
                <a:srgbClr val="000000"/>
              </a:solidFill>
              <a:effectLst/>
              <a:latin typeface="inherit"/>
            </a:endParaRPr>
          </a:p>
          <a:p>
            <a:pPr algn="l" fontAlgn="base"/>
            <a:r>
              <a:rPr lang="en-US" dirty="0"/>
              <a:t>A bot -- short for robot and also called an internet bot -- is a computer program that operates as an agent for a user or other program or to simulate a human activity. Bots are normally used to automate certain tasks, meaning they can run without specific instructions from humans. (https://www.techtarget.com/whatis/definition/bot-robot#:~:text=What%20is%20a%20bot%3F,without%20specific%20instructions%20from%20humans)</a:t>
            </a:r>
          </a:p>
          <a:p>
            <a:endParaRPr lang="en-US" dirty="0"/>
          </a:p>
        </p:txBody>
      </p:sp>
      <p:sp>
        <p:nvSpPr>
          <p:cNvPr id="4" name="Slide Number Placeholder 3"/>
          <p:cNvSpPr>
            <a:spLocks noGrp="1"/>
          </p:cNvSpPr>
          <p:nvPr>
            <p:ph type="sldNum" sz="quarter" idx="10"/>
          </p:nvPr>
        </p:nvSpPr>
        <p:spPr/>
        <p:txBody>
          <a:bodyPr/>
          <a:lstStyle/>
          <a:p>
            <a:fld id="{A2840319-8488-4EEB-9ABF-5D91E1ABE483}" type="slidenum">
              <a:rPr lang="en-US" smtClean="0"/>
              <a:t>6</a:t>
            </a:fld>
            <a:endParaRPr lang="en-US"/>
          </a:p>
        </p:txBody>
      </p:sp>
    </p:spTree>
    <p:extLst>
      <p:ext uri="{BB962C8B-B14F-4D97-AF65-F5344CB8AC3E}">
        <p14:creationId xmlns:p14="http://schemas.microsoft.com/office/powerpoint/2010/main" val="230183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A0649-D767-4B37-848A-14C1DC350B70}" type="slidenum">
              <a:rPr lang="en-IN" smtClean="0"/>
              <a:t>7</a:t>
            </a:fld>
            <a:endParaRPr lang="en-IN" dirty="0"/>
          </a:p>
        </p:txBody>
      </p:sp>
    </p:spTree>
    <p:extLst>
      <p:ext uri="{BB962C8B-B14F-4D97-AF65-F5344CB8AC3E}">
        <p14:creationId xmlns:p14="http://schemas.microsoft.com/office/powerpoint/2010/main" val="413979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FA0649-D767-4B37-848A-14C1DC350B70}" type="slidenum">
              <a:rPr lang="en-IN" smtClean="0"/>
              <a:t>8</a:t>
            </a:fld>
            <a:endParaRPr lang="en-IN" dirty="0"/>
          </a:p>
        </p:txBody>
      </p:sp>
    </p:spTree>
    <p:extLst>
      <p:ext uri="{BB962C8B-B14F-4D97-AF65-F5344CB8AC3E}">
        <p14:creationId xmlns:p14="http://schemas.microsoft.com/office/powerpoint/2010/main" val="165365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Mount Sinai Dept </a:t>
            </a:r>
            <a:r>
              <a:rPr lang="en-US"/>
              <a:t>of Urology</a:t>
            </a:r>
            <a:endParaRPr lang="en-US" dirty="0"/>
          </a:p>
        </p:txBody>
      </p:sp>
      <p:sp>
        <p:nvSpPr>
          <p:cNvPr id="4" name="Slide Number Placeholder 3"/>
          <p:cNvSpPr>
            <a:spLocks noGrp="1"/>
          </p:cNvSpPr>
          <p:nvPr>
            <p:ph type="sldNum" sz="quarter" idx="5"/>
          </p:nvPr>
        </p:nvSpPr>
        <p:spPr/>
        <p:txBody>
          <a:bodyPr/>
          <a:lstStyle/>
          <a:p>
            <a:fld id="{EDFFA786-7984-435D-99F7-38D110C05020}" type="slidenum">
              <a:rPr lang="en-US" smtClean="0"/>
              <a:t>9</a:t>
            </a:fld>
            <a:endParaRPr lang="en-US" dirty="0"/>
          </a:p>
        </p:txBody>
      </p:sp>
    </p:spTree>
    <p:extLst>
      <p:ext uri="{BB962C8B-B14F-4D97-AF65-F5344CB8AC3E}">
        <p14:creationId xmlns:p14="http://schemas.microsoft.com/office/powerpoint/2010/main" val="41963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NYU – Clinical Comms</a:t>
            </a:r>
          </a:p>
          <a:p>
            <a:endParaRPr lang="en-US" dirty="0"/>
          </a:p>
        </p:txBody>
      </p:sp>
      <p:sp>
        <p:nvSpPr>
          <p:cNvPr id="4" name="Slide Number Placeholder 3"/>
          <p:cNvSpPr>
            <a:spLocks noGrp="1"/>
          </p:cNvSpPr>
          <p:nvPr>
            <p:ph type="sldNum" sz="quarter" idx="5"/>
          </p:nvPr>
        </p:nvSpPr>
        <p:spPr/>
        <p:txBody>
          <a:bodyPr/>
          <a:lstStyle/>
          <a:p>
            <a:fld id="{EDFFA786-7984-435D-99F7-38D110C05020}" type="slidenum">
              <a:rPr lang="en-US" smtClean="0"/>
              <a:t>10</a:t>
            </a:fld>
            <a:endParaRPr lang="en-US" dirty="0"/>
          </a:p>
        </p:txBody>
      </p:sp>
    </p:spTree>
    <p:extLst>
      <p:ext uri="{BB962C8B-B14F-4D97-AF65-F5344CB8AC3E}">
        <p14:creationId xmlns:p14="http://schemas.microsoft.com/office/powerpoint/2010/main" val="409244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Reventics ROH/UTROP </a:t>
            </a:r>
          </a:p>
          <a:p>
            <a:endParaRPr lang="en-US" dirty="0"/>
          </a:p>
          <a:p>
            <a:pPr algn="l"/>
            <a:r>
              <a:rPr lang="it-IT" sz="1800" b="0" i="0" u="none" strike="noStrike" baseline="0" dirty="0">
                <a:latin typeface="Avenir-Book"/>
              </a:rPr>
              <a:t>3% wRVU gain per E&amp;M code</a:t>
            </a:r>
          </a:p>
          <a:p>
            <a:pPr algn="l"/>
            <a:r>
              <a:rPr lang="en-US" sz="1800" b="0" i="0" u="none" strike="noStrike" baseline="0" dirty="0">
                <a:latin typeface="Avenir-Book"/>
              </a:rPr>
              <a:t>compared to baseline across</a:t>
            </a:r>
          </a:p>
          <a:p>
            <a:pPr algn="l"/>
            <a:r>
              <a:rPr lang="en-US" sz="1800" b="0" i="0" u="none" strike="noStrike" baseline="0" dirty="0">
                <a:latin typeface="Avenir-Book"/>
              </a:rPr>
              <a:t>14 departments</a:t>
            </a:r>
          </a:p>
          <a:p>
            <a:pPr algn="l"/>
            <a:r>
              <a:rPr lang="en-US" sz="1800" b="0" i="0" u="none" strike="noStrike" baseline="0" dirty="0">
                <a:latin typeface="Avenir-Book"/>
              </a:rPr>
              <a:t>• $1 Million in estimated</a:t>
            </a:r>
          </a:p>
          <a:p>
            <a:pPr algn="l"/>
            <a:r>
              <a:rPr lang="en-US" sz="1800" b="0" i="0" u="none" strike="noStrike" baseline="0" dirty="0">
                <a:latin typeface="Avenir-Book"/>
              </a:rPr>
              <a:t>revenue improvements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venir Book" panose="02000503020000020003" pitchFamily="2" charset="0"/>
              </a:rPr>
              <a:t>$312,000 </a:t>
            </a:r>
            <a:r>
              <a:rPr lang="en-US" sz="1200" b="1" dirty="0">
                <a:latin typeface="Avenir Book" panose="02000503020000020003" pitchFamily="2" charset="0"/>
              </a:rPr>
              <a:t>i</a:t>
            </a:r>
            <a:r>
              <a:rPr lang="en-US" sz="1200" dirty="0">
                <a:latin typeface="Avenir Book" panose="02000503020000020003" pitchFamily="2" charset="0"/>
              </a:rPr>
              <a:t>nitial pilot with three departments annualized E&amp;M value</a:t>
            </a:r>
            <a:endParaRPr lang="en-US" sz="1200" dirty="0">
              <a:effectLst/>
              <a:latin typeface="Avenir Book" panose="02000503020000020003" pitchFamily="2" charset="0"/>
            </a:endParaRPr>
          </a:p>
          <a:p>
            <a:endParaRPr lang="en-US" dirty="0"/>
          </a:p>
        </p:txBody>
      </p:sp>
      <p:sp>
        <p:nvSpPr>
          <p:cNvPr id="4" name="Slide Number Placeholder 3"/>
          <p:cNvSpPr>
            <a:spLocks noGrp="1"/>
          </p:cNvSpPr>
          <p:nvPr>
            <p:ph type="sldNum" sz="quarter" idx="5"/>
          </p:nvPr>
        </p:nvSpPr>
        <p:spPr/>
        <p:txBody>
          <a:bodyPr/>
          <a:lstStyle/>
          <a:p>
            <a:fld id="{EDFFA786-7984-435D-99F7-38D110C05020}" type="slidenum">
              <a:rPr lang="en-US" smtClean="0"/>
              <a:t>11</a:t>
            </a:fld>
            <a:endParaRPr lang="en-US" dirty="0"/>
          </a:p>
        </p:txBody>
      </p:sp>
    </p:spTree>
    <p:extLst>
      <p:ext uri="{BB962C8B-B14F-4D97-AF65-F5344CB8AC3E}">
        <p14:creationId xmlns:p14="http://schemas.microsoft.com/office/powerpoint/2010/main" val="35681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97414-F6FA-B34C-90AF-D370F983A965}"/>
              </a:ext>
            </a:extLst>
          </p:cNvPr>
          <p:cNvPicPr>
            <a:picLocks noChangeAspect="1"/>
          </p:cNvPicPr>
          <p:nvPr userDrawn="1"/>
        </p:nvPicPr>
        <p:blipFill>
          <a:blip r:embed="rId2">
            <a:extLst>
              <a:ext uri="{28A0092B-C50C-407E-A947-70E740481C1C}">
                <a14:useLocalDpi xmlns:a14="http://schemas.microsoft.com/office/drawing/2010/main" val="0"/>
              </a:ext>
            </a:extLst>
          </a:blip>
          <a:srcRect t="1778" b="1778"/>
          <a:stretch/>
        </p:blipFill>
        <p:spPr>
          <a:xfrm>
            <a:off x="0" y="243840"/>
            <a:ext cx="12192000" cy="6614160"/>
          </a:xfrm>
          <a:prstGeom prst="rect">
            <a:avLst/>
          </a:prstGeom>
        </p:spPr>
      </p:pic>
      <p:pic>
        <p:nvPicPr>
          <p:cNvPr id="4" name="Picture 3" descr="Logo&#10;&#10;Description automatically generated">
            <a:extLst>
              <a:ext uri="{FF2B5EF4-FFF2-40B4-BE49-F238E27FC236}">
                <a16:creationId xmlns:a16="http://schemas.microsoft.com/office/drawing/2014/main" id="{05EB7333-1EA9-C143-81E6-31F92E2FBCA8}"/>
              </a:ext>
            </a:extLst>
          </p:cNvPr>
          <p:cNvPicPr>
            <a:picLocks noChangeAspect="1"/>
          </p:cNvPicPr>
          <p:nvPr userDrawn="1"/>
        </p:nvPicPr>
        <p:blipFill>
          <a:blip r:embed="rId3"/>
          <a:stretch>
            <a:fillRect/>
          </a:stretch>
        </p:blipFill>
        <p:spPr>
          <a:xfrm>
            <a:off x="4272404" y="2536069"/>
            <a:ext cx="3647192" cy="1218051"/>
          </a:xfrm>
          <a:prstGeom prst="rect">
            <a:avLst/>
          </a:prstGeom>
        </p:spPr>
      </p:pic>
      <p:sp>
        <p:nvSpPr>
          <p:cNvPr id="6" name="Text Placeholder 10">
            <a:extLst>
              <a:ext uri="{FF2B5EF4-FFF2-40B4-BE49-F238E27FC236}">
                <a16:creationId xmlns:a16="http://schemas.microsoft.com/office/drawing/2014/main" id="{B3357C5F-9929-674B-BF2C-ADB33591FAA9}"/>
              </a:ext>
            </a:extLst>
          </p:cNvPr>
          <p:cNvSpPr>
            <a:spLocks noGrp="1"/>
          </p:cNvSpPr>
          <p:nvPr>
            <p:ph type="body" sz="quarter" idx="10" hasCustomPrompt="1"/>
          </p:nvPr>
        </p:nvSpPr>
        <p:spPr>
          <a:xfrm>
            <a:off x="2914650" y="4810760"/>
            <a:ext cx="6362700" cy="495300"/>
          </a:xfrm>
          <a:prstGeom prst="rect">
            <a:avLst/>
          </a:prstGeom>
        </p:spPr>
        <p:txBody>
          <a:bodyPr anchor="ctr"/>
          <a:lstStyle>
            <a:lvl1pPr marL="0" indent="0" algn="ctr">
              <a:buNone/>
              <a:defRPr lang="en-US" sz="2000" b="0" kern="1200" baseline="0" dirty="0">
                <a:solidFill>
                  <a:schemeClr val="bg1"/>
                </a:solidFill>
                <a:latin typeface="+mj-lt"/>
                <a:ea typeface="+mj-ea"/>
                <a:cs typeface="+mj-cs"/>
              </a:defRPr>
            </a:lvl1pPr>
          </a:lstStyle>
          <a:p>
            <a:pPr lvl="0"/>
            <a:r>
              <a:rPr lang="en-US" dirty="0"/>
              <a:t>SUBTITLE</a:t>
            </a:r>
          </a:p>
        </p:txBody>
      </p:sp>
    </p:spTree>
    <p:extLst>
      <p:ext uri="{BB962C8B-B14F-4D97-AF65-F5344CB8AC3E}">
        <p14:creationId xmlns:p14="http://schemas.microsoft.com/office/powerpoint/2010/main" val="111354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4C79E7-7057-AF4F-B18C-E3989117AE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AD352FF6-569A-064D-B4B2-EF817DBEF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72404" y="2040769"/>
            <a:ext cx="3647192" cy="1215730"/>
          </a:xfrm>
          <a:prstGeom prst="rect">
            <a:avLst/>
          </a:prstGeom>
        </p:spPr>
      </p:pic>
      <p:sp>
        <p:nvSpPr>
          <p:cNvPr id="6" name="Text Placeholder 10">
            <a:extLst>
              <a:ext uri="{FF2B5EF4-FFF2-40B4-BE49-F238E27FC236}">
                <a16:creationId xmlns:a16="http://schemas.microsoft.com/office/drawing/2014/main" id="{B3357C5F-9929-674B-BF2C-ADB33591FAA9}"/>
              </a:ext>
            </a:extLst>
          </p:cNvPr>
          <p:cNvSpPr>
            <a:spLocks noGrp="1"/>
          </p:cNvSpPr>
          <p:nvPr>
            <p:ph type="body" sz="quarter" idx="10" hasCustomPrompt="1"/>
          </p:nvPr>
        </p:nvSpPr>
        <p:spPr>
          <a:xfrm>
            <a:off x="2914650" y="5049618"/>
            <a:ext cx="6362700" cy="495300"/>
          </a:xfrm>
          <a:prstGeom prst="rect">
            <a:avLst/>
          </a:prstGeom>
        </p:spPr>
        <p:txBody>
          <a:bodyPr anchor="ctr"/>
          <a:lstStyle>
            <a:lvl1pPr marL="0" indent="0" algn="ctr">
              <a:buNone/>
              <a:defRPr lang="en-US" sz="2000" b="0" kern="1200" baseline="0" dirty="0">
                <a:solidFill>
                  <a:schemeClr val="accent1"/>
                </a:solidFill>
                <a:latin typeface="+mj-lt"/>
                <a:ea typeface="+mj-ea"/>
                <a:cs typeface="+mj-cs"/>
              </a:defRPr>
            </a:lvl1pPr>
          </a:lstStyle>
          <a:p>
            <a:pPr lvl="0"/>
            <a:r>
              <a:rPr lang="en-US" dirty="0"/>
              <a:t>SUBTITLE</a:t>
            </a:r>
          </a:p>
        </p:txBody>
      </p:sp>
    </p:spTree>
    <p:extLst>
      <p:ext uri="{BB962C8B-B14F-4D97-AF65-F5344CB8AC3E}">
        <p14:creationId xmlns:p14="http://schemas.microsoft.com/office/powerpoint/2010/main" val="26873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AE9F9-2984-204C-B427-379965A9AA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7"/>
          <p:cNvSpPr>
            <a:spLocks noGrp="1"/>
          </p:cNvSpPr>
          <p:nvPr>
            <p:ph type="title"/>
          </p:nvPr>
        </p:nvSpPr>
        <p:spPr>
          <a:xfrm>
            <a:off x="2914650" y="2689222"/>
            <a:ext cx="6362700" cy="640080"/>
          </a:xfrm>
          <a:prstGeom prst="rect">
            <a:avLst/>
          </a:prstGeom>
        </p:spPr>
        <p:txBody>
          <a:bodyPr wrap="none" lIns="0" rIns="0" anchor="ctr">
            <a:noAutofit/>
          </a:bodyPr>
          <a:lstStyle>
            <a:lvl1pPr marL="0" algn="ctr" defTabSz="914400" rtl="0" eaLnBrk="1" latinLnBrk="0" hangingPunct="1">
              <a:lnSpc>
                <a:spcPct val="100000"/>
              </a:lnSpc>
              <a:spcBef>
                <a:spcPct val="0"/>
              </a:spcBef>
              <a:buNone/>
              <a:defRPr lang="en-US" sz="3600" b="0" kern="1200" baseline="0" dirty="0">
                <a:solidFill>
                  <a:schemeClr val="bg1"/>
                </a:solidFill>
                <a:latin typeface="+mn-lt"/>
                <a:ea typeface="+mj-ea"/>
                <a:cs typeface="+mj-cs"/>
              </a:defRPr>
            </a:lvl1pPr>
          </a:lstStyle>
          <a:p>
            <a:r>
              <a:rPr lang="en-US"/>
              <a:t>Click to edit Master title style</a:t>
            </a:r>
            <a:endParaRPr lang="en-US" dirty="0"/>
          </a:p>
        </p:txBody>
      </p:sp>
      <p:sp>
        <p:nvSpPr>
          <p:cNvPr id="11" name="Text Placeholder 10"/>
          <p:cNvSpPr>
            <a:spLocks noGrp="1"/>
          </p:cNvSpPr>
          <p:nvPr>
            <p:ph type="body" sz="quarter" idx="10" hasCustomPrompt="1"/>
          </p:nvPr>
        </p:nvSpPr>
        <p:spPr>
          <a:xfrm>
            <a:off x="2914650" y="3545210"/>
            <a:ext cx="6362700" cy="495300"/>
          </a:xfrm>
          <a:prstGeom prst="rect">
            <a:avLst/>
          </a:prstGeom>
        </p:spPr>
        <p:txBody>
          <a:bodyPr anchor="ctr"/>
          <a:lstStyle>
            <a:lvl1pPr marL="0" indent="0" algn="ctr">
              <a:buNone/>
              <a:defRPr lang="en-US" sz="2000" b="0" kern="1200" baseline="0" dirty="0">
                <a:solidFill>
                  <a:schemeClr val="bg1"/>
                </a:solidFill>
                <a:latin typeface="+mj-lt"/>
                <a:ea typeface="+mj-ea"/>
                <a:cs typeface="+mj-cs"/>
              </a:defRPr>
            </a:lvl1pPr>
          </a:lstStyle>
          <a:p>
            <a:pPr lvl="0"/>
            <a:r>
              <a:rPr lang="en-US" dirty="0"/>
              <a:t>Subtitle</a:t>
            </a:r>
          </a:p>
        </p:txBody>
      </p:sp>
      <p:pic>
        <p:nvPicPr>
          <p:cNvPr id="6" name="Picture 5">
            <a:extLst>
              <a:ext uri="{FF2B5EF4-FFF2-40B4-BE49-F238E27FC236}">
                <a16:creationId xmlns:a16="http://schemas.microsoft.com/office/drawing/2014/main" id="{6B5C9036-2210-6142-BFDC-7BFE83F361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10423" y="6217919"/>
            <a:ext cx="1348505" cy="451999"/>
          </a:xfrm>
          <a:prstGeom prst="rect">
            <a:avLst/>
          </a:prstGeom>
        </p:spPr>
      </p:pic>
    </p:spTree>
    <p:extLst>
      <p:ext uri="{BB962C8B-B14F-4D97-AF65-F5344CB8AC3E}">
        <p14:creationId xmlns:p14="http://schemas.microsoft.com/office/powerpoint/2010/main" val="296426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Bar Foo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303BC2-BE3B-E74E-8F32-DC9FE778E313}"/>
              </a:ext>
            </a:extLst>
          </p:cNvPr>
          <p:cNvSpPr/>
          <p:nvPr userDrawn="1"/>
        </p:nvSpPr>
        <p:spPr>
          <a:xfrm>
            <a:off x="0" y="6135624"/>
            <a:ext cx="12192000" cy="722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4C4CB8B0-BC73-F942-BB45-8581E54B431D}"/>
              </a:ext>
            </a:extLst>
          </p:cNvPr>
          <p:cNvSpPr txBox="1">
            <a:spLocks/>
          </p:cNvSpPr>
          <p:nvPr userDrawn="1"/>
        </p:nvSpPr>
        <p:spPr>
          <a:xfrm>
            <a:off x="168365" y="6457950"/>
            <a:ext cx="703943" cy="365125"/>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616483-2A41-4A20-BD01-F9E46BA69A42}" type="slidenum">
              <a:rPr lang="en-US" smtClean="0"/>
              <a:pPr/>
              <a:t>‹#›</a:t>
            </a:fld>
            <a:endParaRPr lang="en-US" dirty="0"/>
          </a:p>
        </p:txBody>
      </p:sp>
      <p:sp>
        <p:nvSpPr>
          <p:cNvPr id="8" name="Title 7"/>
          <p:cNvSpPr>
            <a:spLocks noGrp="1"/>
          </p:cNvSpPr>
          <p:nvPr>
            <p:ph type="title"/>
          </p:nvPr>
        </p:nvSpPr>
        <p:spPr>
          <a:xfrm>
            <a:off x="314552" y="333373"/>
            <a:ext cx="9250362" cy="461665"/>
          </a:xfrm>
          <a:prstGeom prst="rect">
            <a:avLst/>
          </a:prstGeom>
        </p:spPr>
        <p:txBody>
          <a:bodyPr wrap="none" lIns="0" rIns="0" anchor="ctr">
            <a:noAutofit/>
          </a:bodyPr>
          <a:lst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sz="quarter" idx="10"/>
          </p:nvPr>
        </p:nvSpPr>
        <p:spPr>
          <a:xfrm>
            <a:off x="314552" y="1147989"/>
            <a:ext cx="9561286" cy="4643211"/>
          </a:xfrm>
          <a:prstGeom prst="rect">
            <a:avLst/>
          </a:prstGeom>
        </p:spPr>
        <p:txBody>
          <a:bodyPr lIns="0" tIns="0" rIns="0" bIns="0"/>
          <a:lstStyle>
            <a:lvl1pPr marL="274320" indent="-274320" algn="l" defTabSz="914400" rtl="0" eaLnBrk="1" latinLnBrk="0" hangingPunct="1">
              <a:lnSpc>
                <a:spcPct val="100000"/>
              </a:lnSpc>
              <a:spcBef>
                <a:spcPts val="600"/>
              </a:spcBef>
              <a:spcAft>
                <a:spcPts val="600"/>
              </a:spcAft>
              <a:buFont typeface="Wingdings" panose="05000000000000000000" pitchFamily="2" charset="2"/>
              <a:buChar char="Ø"/>
              <a:defRPr lang="en-US" sz="1600" kern="1200" dirty="0" smtClean="0">
                <a:solidFill>
                  <a:srgbClr val="262626"/>
                </a:solidFill>
                <a:latin typeface="+mn-lt"/>
                <a:ea typeface="+mn-ea"/>
                <a:cs typeface="+mn-cs"/>
              </a:defRPr>
            </a:lvl1pPr>
            <a:lvl2pPr marL="548640" indent="-274320" algn="l" defTabSz="914400" rtl="0" eaLnBrk="1" latinLnBrk="0" hangingPunct="1">
              <a:lnSpc>
                <a:spcPct val="100000"/>
              </a:lnSpc>
              <a:spcBef>
                <a:spcPts val="600"/>
              </a:spcBef>
              <a:spcAft>
                <a:spcPts val="600"/>
              </a:spcAft>
              <a:buClr>
                <a:srgbClr val="1D1564"/>
              </a:buClr>
              <a:buSzPct val="75000"/>
              <a:buFont typeface="Wingdings" panose="05000000000000000000" pitchFamily="2" charset="2"/>
              <a:buChar char="v"/>
              <a:defRPr lang="en-US" sz="1600" kern="1200" dirty="0" smtClean="0">
                <a:solidFill>
                  <a:srgbClr val="262626"/>
                </a:solidFill>
                <a:latin typeface="+mn-lt"/>
                <a:ea typeface="+mn-ea"/>
                <a:cs typeface="+mn-cs"/>
              </a:defRPr>
            </a:lvl2pPr>
            <a:lvl3pPr marL="822960" indent="-274320" algn="l" defTabSz="914400" rtl="0" eaLnBrk="1" latinLnBrk="0" hangingPunct="1">
              <a:lnSpc>
                <a:spcPct val="100000"/>
              </a:lnSpc>
              <a:spcBef>
                <a:spcPts val="600"/>
              </a:spcBef>
              <a:spcAft>
                <a:spcPts val="600"/>
              </a:spcAft>
              <a:buClr>
                <a:srgbClr val="1D1564"/>
              </a:buClr>
              <a:buFont typeface="Wingdings" panose="05000000000000000000" pitchFamily="2" charset="2"/>
              <a:buChar char="§"/>
              <a:defRPr lang="en-US" sz="1600" kern="1200" dirty="0" smtClean="0">
                <a:solidFill>
                  <a:srgbClr val="262626"/>
                </a:solidFill>
                <a:latin typeface="+mn-lt"/>
                <a:ea typeface="+mn-ea"/>
                <a:cs typeface="+mn-cs"/>
              </a:defRPr>
            </a:lvl3pPr>
            <a:lvl4pPr marL="1097280" indent="-274320" algn="l" defTabSz="914400" rtl="0" eaLnBrk="1" latinLnBrk="0" hangingPunct="1">
              <a:lnSpc>
                <a:spcPct val="100000"/>
              </a:lnSpc>
              <a:spcBef>
                <a:spcPts val="600"/>
              </a:spcBef>
              <a:spcAft>
                <a:spcPts val="600"/>
              </a:spcAft>
              <a:buClr>
                <a:srgbClr val="1D1564"/>
              </a:buClr>
              <a:buFont typeface="Arial" panose="020B0604020202020204" pitchFamily="34" charset="0"/>
              <a:buChar char="•"/>
              <a:defRPr lang="en-US" sz="1600" kern="1200" dirty="0" smtClean="0">
                <a:solidFill>
                  <a:srgbClr val="262626"/>
                </a:solidFill>
                <a:latin typeface="+mn-lt"/>
                <a:ea typeface="+mn-ea"/>
                <a:cs typeface="+mn-cs"/>
              </a:defRPr>
            </a:lvl4pPr>
            <a:lvl5pPr marL="1371600" indent="-274320" algn="l" defTabSz="914400" rtl="0" eaLnBrk="1" latinLnBrk="0" hangingPunct="1">
              <a:lnSpc>
                <a:spcPct val="100000"/>
              </a:lnSpc>
              <a:spcBef>
                <a:spcPts val="600"/>
              </a:spcBef>
              <a:spcAft>
                <a:spcPts val="600"/>
              </a:spcAft>
              <a:buClr>
                <a:srgbClr val="1D1564"/>
              </a:buClr>
              <a:buFont typeface="Courier New" panose="02070309020205020404" pitchFamily="49" charset="0"/>
              <a:buChar char="o"/>
              <a:defRPr lang="en-US" sz="1600" kern="1200" dirty="0">
                <a:solidFill>
                  <a:srgbClr val="262626"/>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2380843-F36E-1949-B9A3-F9B0FEC10B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06677" y="6217919"/>
            <a:ext cx="1355998" cy="451999"/>
          </a:xfrm>
          <a:prstGeom prst="rect">
            <a:avLst/>
          </a:prstGeom>
        </p:spPr>
      </p:pic>
    </p:spTree>
    <p:extLst>
      <p:ext uri="{BB962C8B-B14F-4D97-AF65-F5344CB8AC3E}">
        <p14:creationId xmlns:p14="http://schemas.microsoft.com/office/powerpoint/2010/main" val="245485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Bar Foot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303BC2-BE3B-E74E-8F32-DC9FE778E313}"/>
              </a:ext>
            </a:extLst>
          </p:cNvPr>
          <p:cNvSpPr/>
          <p:nvPr userDrawn="1"/>
        </p:nvSpPr>
        <p:spPr>
          <a:xfrm>
            <a:off x="0" y="6135624"/>
            <a:ext cx="12192000" cy="722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4C4CB8B0-BC73-F942-BB45-8581E54B431D}"/>
              </a:ext>
            </a:extLst>
          </p:cNvPr>
          <p:cNvSpPr txBox="1">
            <a:spLocks/>
          </p:cNvSpPr>
          <p:nvPr userDrawn="1"/>
        </p:nvSpPr>
        <p:spPr>
          <a:xfrm>
            <a:off x="168365" y="6457950"/>
            <a:ext cx="703943" cy="365125"/>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616483-2A41-4A20-BD01-F9E46BA69A42}" type="slidenum">
              <a:rPr lang="en-US" smtClean="0"/>
              <a:pPr/>
              <a:t>‹#›</a:t>
            </a:fld>
            <a:endParaRPr lang="en-US" dirty="0"/>
          </a:p>
        </p:txBody>
      </p:sp>
      <p:sp>
        <p:nvSpPr>
          <p:cNvPr id="8" name="Title 7"/>
          <p:cNvSpPr>
            <a:spLocks noGrp="1"/>
          </p:cNvSpPr>
          <p:nvPr>
            <p:ph type="title"/>
          </p:nvPr>
        </p:nvSpPr>
        <p:spPr>
          <a:xfrm>
            <a:off x="314552" y="333373"/>
            <a:ext cx="9250362" cy="461665"/>
          </a:xfrm>
          <a:prstGeom prst="rect">
            <a:avLst/>
          </a:prstGeom>
        </p:spPr>
        <p:txBody>
          <a:bodyPr wrap="none" lIns="0" rIns="0" anchor="ctr">
            <a:noAutofit/>
          </a:bodyPr>
          <a:lst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B2380843-F36E-1949-B9A3-F9B0FEC10B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06677" y="6217919"/>
            <a:ext cx="1355998" cy="451999"/>
          </a:xfrm>
          <a:prstGeom prst="rect">
            <a:avLst/>
          </a:prstGeom>
        </p:spPr>
      </p:pic>
    </p:spTree>
    <p:extLst>
      <p:ext uri="{BB962C8B-B14F-4D97-AF65-F5344CB8AC3E}">
        <p14:creationId xmlns:p14="http://schemas.microsoft.com/office/powerpoint/2010/main" val="211430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Top Line">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68365" y="6457950"/>
            <a:ext cx="703943" cy="365125"/>
          </a:xfrm>
          <a:prstGeom prst="rect">
            <a:avLst/>
          </a:prstGeom>
        </p:spPr>
        <p:txBody>
          <a:bodyPr vert="horz" lIns="0" tIns="45720" rIns="0" bIns="45720" rtlCol="0" anchor="ctr"/>
          <a:lstStyle>
            <a:lvl1pPr algn="l">
              <a:defRPr sz="1050">
                <a:solidFill>
                  <a:schemeClr val="accent1"/>
                </a:solidFill>
                <a:latin typeface="+mj-lt"/>
              </a:defRPr>
            </a:lvl1pPr>
          </a:lstStyle>
          <a:p>
            <a:fld id="{46616483-2A41-4A20-BD01-F9E46BA69A42}" type="slidenum">
              <a:rPr lang="en-US" smtClean="0"/>
              <a:pPr/>
              <a:t>‹#›</a:t>
            </a:fld>
            <a:endParaRPr lang="en-US" dirty="0"/>
          </a:p>
        </p:txBody>
      </p:sp>
      <p:pic>
        <p:nvPicPr>
          <p:cNvPr id="6" name="Picture 5">
            <a:extLst>
              <a:ext uri="{FF2B5EF4-FFF2-40B4-BE49-F238E27FC236}">
                <a16:creationId xmlns:a16="http://schemas.microsoft.com/office/drawing/2014/main" id="{9A60F511-5604-4848-B430-C09C849A147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10423" y="6217919"/>
            <a:ext cx="1348505" cy="451999"/>
          </a:xfrm>
          <a:prstGeom prst="rect">
            <a:avLst/>
          </a:prstGeom>
        </p:spPr>
      </p:pic>
      <p:sp>
        <p:nvSpPr>
          <p:cNvPr id="10" name="Rectangle 9">
            <a:extLst>
              <a:ext uri="{FF2B5EF4-FFF2-40B4-BE49-F238E27FC236}">
                <a16:creationId xmlns:a16="http://schemas.microsoft.com/office/drawing/2014/main" id="{F7AE919E-F3E3-614F-B830-39BA0FFE7B16}"/>
              </a:ext>
            </a:extLst>
          </p:cNvPr>
          <p:cNvSpPr/>
          <p:nvPr userDrawn="1"/>
        </p:nvSpPr>
        <p:spPr>
          <a:xfrm rot="10800000" flipH="1">
            <a:off x="0" y="1"/>
            <a:ext cx="12192000" cy="69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6E6C7CD4-817D-700D-AF01-98879139C851}"/>
              </a:ext>
            </a:extLst>
          </p:cNvPr>
          <p:cNvSpPr>
            <a:spLocks noGrp="1"/>
          </p:cNvSpPr>
          <p:nvPr>
            <p:ph type="body" sz="quarter" idx="10"/>
          </p:nvPr>
        </p:nvSpPr>
        <p:spPr>
          <a:xfrm>
            <a:off x="314552" y="1147989"/>
            <a:ext cx="9561286" cy="4643211"/>
          </a:xfrm>
          <a:prstGeom prst="rect">
            <a:avLst/>
          </a:prstGeom>
        </p:spPr>
        <p:txBody>
          <a:bodyPr lIns="0" tIns="0" rIns="0" bIns="0"/>
          <a:lstStyle>
            <a:lvl1pPr marL="274320" indent="-274320" algn="l" defTabSz="914400" rtl="0" eaLnBrk="1" latinLnBrk="0" hangingPunct="1">
              <a:lnSpc>
                <a:spcPct val="100000"/>
              </a:lnSpc>
              <a:spcBef>
                <a:spcPts val="600"/>
              </a:spcBef>
              <a:spcAft>
                <a:spcPts val="600"/>
              </a:spcAft>
              <a:buFont typeface="Wingdings" panose="05000000000000000000" pitchFamily="2" charset="2"/>
              <a:buChar char="Ø"/>
              <a:defRPr lang="en-US" sz="1600" kern="1200" dirty="0" smtClean="0">
                <a:solidFill>
                  <a:srgbClr val="262626"/>
                </a:solidFill>
                <a:latin typeface="+mn-lt"/>
                <a:ea typeface="+mn-ea"/>
                <a:cs typeface="+mn-cs"/>
              </a:defRPr>
            </a:lvl1pPr>
            <a:lvl2pPr marL="548640" indent="-274320" algn="l" defTabSz="914400" rtl="0" eaLnBrk="1" latinLnBrk="0" hangingPunct="1">
              <a:lnSpc>
                <a:spcPct val="100000"/>
              </a:lnSpc>
              <a:spcBef>
                <a:spcPts val="600"/>
              </a:spcBef>
              <a:spcAft>
                <a:spcPts val="600"/>
              </a:spcAft>
              <a:buClr>
                <a:srgbClr val="1D1564"/>
              </a:buClr>
              <a:buSzPct val="75000"/>
              <a:buFont typeface="Wingdings" panose="05000000000000000000" pitchFamily="2" charset="2"/>
              <a:buChar char="v"/>
              <a:defRPr lang="en-US" sz="1600" kern="1200" dirty="0" smtClean="0">
                <a:solidFill>
                  <a:srgbClr val="262626"/>
                </a:solidFill>
                <a:latin typeface="+mn-lt"/>
                <a:ea typeface="+mn-ea"/>
                <a:cs typeface="+mn-cs"/>
              </a:defRPr>
            </a:lvl2pPr>
            <a:lvl3pPr marL="822960" indent="-274320" algn="l" defTabSz="914400" rtl="0" eaLnBrk="1" latinLnBrk="0" hangingPunct="1">
              <a:lnSpc>
                <a:spcPct val="100000"/>
              </a:lnSpc>
              <a:spcBef>
                <a:spcPts val="600"/>
              </a:spcBef>
              <a:spcAft>
                <a:spcPts val="600"/>
              </a:spcAft>
              <a:buClr>
                <a:srgbClr val="1D1564"/>
              </a:buClr>
              <a:buFont typeface="Wingdings" panose="05000000000000000000" pitchFamily="2" charset="2"/>
              <a:buChar char="§"/>
              <a:defRPr lang="en-US" sz="1600" kern="1200" dirty="0" smtClean="0">
                <a:solidFill>
                  <a:srgbClr val="262626"/>
                </a:solidFill>
                <a:latin typeface="+mn-lt"/>
                <a:ea typeface="+mn-ea"/>
                <a:cs typeface="+mn-cs"/>
              </a:defRPr>
            </a:lvl3pPr>
            <a:lvl4pPr marL="1097280" indent="-274320" algn="l" defTabSz="914400" rtl="0" eaLnBrk="1" latinLnBrk="0" hangingPunct="1">
              <a:lnSpc>
                <a:spcPct val="100000"/>
              </a:lnSpc>
              <a:spcBef>
                <a:spcPts val="600"/>
              </a:spcBef>
              <a:spcAft>
                <a:spcPts val="600"/>
              </a:spcAft>
              <a:buClr>
                <a:srgbClr val="1D1564"/>
              </a:buClr>
              <a:buFont typeface="Arial" panose="020B0604020202020204" pitchFamily="34" charset="0"/>
              <a:buChar char="•"/>
              <a:defRPr lang="en-US" sz="1600" kern="1200" dirty="0" smtClean="0">
                <a:solidFill>
                  <a:srgbClr val="262626"/>
                </a:solidFill>
                <a:latin typeface="+mn-lt"/>
                <a:ea typeface="+mn-ea"/>
                <a:cs typeface="+mn-cs"/>
              </a:defRPr>
            </a:lvl4pPr>
            <a:lvl5pPr marL="1371600" indent="-274320" algn="l" defTabSz="914400" rtl="0" eaLnBrk="1" latinLnBrk="0" hangingPunct="1">
              <a:lnSpc>
                <a:spcPct val="100000"/>
              </a:lnSpc>
              <a:spcBef>
                <a:spcPts val="600"/>
              </a:spcBef>
              <a:spcAft>
                <a:spcPts val="600"/>
              </a:spcAft>
              <a:buClr>
                <a:srgbClr val="1D1564"/>
              </a:buClr>
              <a:buFont typeface="Courier New" panose="02070309020205020404" pitchFamily="49" charset="0"/>
              <a:buChar char="o"/>
              <a:defRPr lang="en-US" sz="1600" kern="1200" dirty="0">
                <a:solidFill>
                  <a:srgbClr val="262626"/>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7">
            <a:extLst>
              <a:ext uri="{FF2B5EF4-FFF2-40B4-BE49-F238E27FC236}">
                <a16:creationId xmlns:a16="http://schemas.microsoft.com/office/drawing/2014/main" id="{88DF730D-2E41-AAA4-5D95-7B99BBCEFE3B}"/>
              </a:ext>
            </a:extLst>
          </p:cNvPr>
          <p:cNvSpPr>
            <a:spLocks noGrp="1"/>
          </p:cNvSpPr>
          <p:nvPr>
            <p:ph type="title"/>
          </p:nvPr>
        </p:nvSpPr>
        <p:spPr>
          <a:xfrm>
            <a:off x="314552" y="333373"/>
            <a:ext cx="9250362" cy="461665"/>
          </a:xfrm>
          <a:prstGeom prst="rect">
            <a:avLst/>
          </a:prstGeom>
        </p:spPr>
        <p:txBody>
          <a:bodyPr wrap="none" lIns="0" rIns="0" anchor="ctr">
            <a:noAutofit/>
          </a:bodyPr>
          <a:lst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57782432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Curve 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580F0-627E-BF4F-9A0F-3D79B60298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7"/>
          <p:cNvSpPr>
            <a:spLocks noGrp="1"/>
          </p:cNvSpPr>
          <p:nvPr userDrawn="1">
            <p:ph type="title"/>
          </p:nvPr>
        </p:nvSpPr>
        <p:spPr>
          <a:xfrm>
            <a:off x="314552" y="333373"/>
            <a:ext cx="9250362" cy="461665"/>
          </a:xfrm>
          <a:prstGeom prst="rect">
            <a:avLst/>
          </a:prstGeom>
        </p:spPr>
        <p:txBody>
          <a:bodyPr wrap="none" lIns="0" rIns="0" anchor="ctr">
            <a:noAutofit/>
          </a:bodyPr>
          <a:lst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a:lstStyle>
          <a:p>
            <a:r>
              <a:rPr lang="en-US"/>
              <a:t>Click to edit Master title style</a:t>
            </a:r>
            <a:endParaRPr lang="en-US" dirty="0"/>
          </a:p>
        </p:txBody>
      </p:sp>
      <p:sp>
        <p:nvSpPr>
          <p:cNvPr id="3" name="Slide Number Placeholder 2"/>
          <p:cNvSpPr>
            <a:spLocks noGrp="1"/>
          </p:cNvSpPr>
          <p:nvPr>
            <p:ph type="sldNum" sz="quarter" idx="4"/>
          </p:nvPr>
        </p:nvSpPr>
        <p:spPr>
          <a:xfrm>
            <a:off x="168365" y="6457950"/>
            <a:ext cx="703943" cy="365125"/>
          </a:xfrm>
          <a:prstGeom prst="rect">
            <a:avLst/>
          </a:prstGeom>
        </p:spPr>
        <p:txBody>
          <a:bodyPr vert="horz" lIns="0" tIns="45720" rIns="0" bIns="45720" rtlCol="0" anchor="ctr"/>
          <a:lstStyle>
            <a:lvl1pPr algn="l">
              <a:defRPr sz="1050">
                <a:solidFill>
                  <a:schemeClr val="bg1"/>
                </a:solidFill>
                <a:latin typeface="+mj-lt"/>
              </a:defRPr>
            </a:lvl1pPr>
          </a:lstStyle>
          <a:p>
            <a:fld id="{46616483-2A41-4A20-BD01-F9E46BA69A42}" type="slidenum">
              <a:rPr lang="en-US" smtClean="0"/>
              <a:pPr/>
              <a:t>‹#›</a:t>
            </a:fld>
            <a:endParaRPr lang="en-US" dirty="0"/>
          </a:p>
        </p:txBody>
      </p:sp>
      <p:pic>
        <p:nvPicPr>
          <p:cNvPr id="7" name="Picture 6">
            <a:extLst>
              <a:ext uri="{FF2B5EF4-FFF2-40B4-BE49-F238E27FC236}">
                <a16:creationId xmlns:a16="http://schemas.microsoft.com/office/drawing/2014/main" id="{C22189A4-037B-0845-B243-1FE144E511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06677" y="6217919"/>
            <a:ext cx="1355998" cy="451999"/>
          </a:xfrm>
          <a:prstGeom prst="rect">
            <a:avLst/>
          </a:prstGeom>
        </p:spPr>
      </p:pic>
    </p:spTree>
    <p:extLst>
      <p:ext uri="{BB962C8B-B14F-4D97-AF65-F5344CB8AC3E}">
        <p14:creationId xmlns:p14="http://schemas.microsoft.com/office/powerpoint/2010/main" val="318003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Curve Foo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5EA7B4-D03C-0542-BDFA-C3169458B7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Slide Number Placeholder 2">
            <a:extLst>
              <a:ext uri="{FF2B5EF4-FFF2-40B4-BE49-F238E27FC236}">
                <a16:creationId xmlns:a16="http://schemas.microsoft.com/office/drawing/2014/main" id="{4C4CB8B0-BC73-F942-BB45-8581E54B431D}"/>
              </a:ext>
            </a:extLst>
          </p:cNvPr>
          <p:cNvSpPr txBox="1">
            <a:spLocks/>
          </p:cNvSpPr>
          <p:nvPr userDrawn="1"/>
        </p:nvSpPr>
        <p:spPr>
          <a:xfrm>
            <a:off x="168365" y="6457950"/>
            <a:ext cx="703943" cy="365125"/>
          </a:xfrm>
          <a:prstGeom prst="rect">
            <a:avLst/>
          </a:prstGeom>
        </p:spPr>
        <p:txBody>
          <a:bodyPr vert="horz" lIns="0" tIns="45720" rIns="0" bIns="45720" rtlCol="0" anchor="ctr"/>
          <a:lstStyle>
            <a:defPPr>
              <a:defRPr lang="en-US"/>
            </a:defPPr>
            <a:lvl1pPr marL="0" algn="l" defTabSz="914400" rtl="0" eaLnBrk="1" latinLnBrk="0" hangingPunct="1">
              <a:defRPr sz="105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616483-2A41-4A20-BD01-F9E46BA69A42}" type="slidenum">
              <a:rPr lang="en-US" smtClean="0"/>
              <a:pPr/>
              <a:t>‹#›</a:t>
            </a:fld>
            <a:endParaRPr lang="en-US" dirty="0"/>
          </a:p>
        </p:txBody>
      </p:sp>
      <p:sp>
        <p:nvSpPr>
          <p:cNvPr id="8" name="Title 7"/>
          <p:cNvSpPr>
            <a:spLocks noGrp="1"/>
          </p:cNvSpPr>
          <p:nvPr userDrawn="1">
            <p:ph type="title"/>
          </p:nvPr>
        </p:nvSpPr>
        <p:spPr>
          <a:xfrm>
            <a:off x="314552" y="333373"/>
            <a:ext cx="9250362" cy="461665"/>
          </a:xfrm>
          <a:prstGeom prst="rect">
            <a:avLst/>
          </a:prstGeom>
        </p:spPr>
        <p:txBody>
          <a:bodyPr wrap="none" lIns="0" rIns="0" anchor="ctr">
            <a:noAutofit/>
          </a:bodyPr>
          <a:lst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a:lstStyle>
          <a:p>
            <a:r>
              <a:rPr lang="en-US" dirty="0"/>
              <a:t>Click to edit Master title style</a:t>
            </a:r>
          </a:p>
        </p:txBody>
      </p:sp>
      <p:sp>
        <p:nvSpPr>
          <p:cNvPr id="3" name="Text Placeholder 2"/>
          <p:cNvSpPr>
            <a:spLocks noGrp="1"/>
          </p:cNvSpPr>
          <p:nvPr userDrawn="1">
            <p:ph type="body" sz="quarter" idx="10"/>
          </p:nvPr>
        </p:nvSpPr>
        <p:spPr>
          <a:xfrm>
            <a:off x="314552" y="1147989"/>
            <a:ext cx="9561286" cy="4643211"/>
          </a:xfrm>
          <a:prstGeom prst="rect">
            <a:avLst/>
          </a:prstGeom>
        </p:spPr>
        <p:txBody>
          <a:bodyPr lIns="0" tIns="0" rIns="0" bIns="0"/>
          <a:lstStyle>
            <a:lvl1pPr marL="274320" indent="-274320" algn="l" defTabSz="914400" rtl="0" eaLnBrk="1" latinLnBrk="0" hangingPunct="1">
              <a:lnSpc>
                <a:spcPct val="100000"/>
              </a:lnSpc>
              <a:spcBef>
                <a:spcPts val="600"/>
              </a:spcBef>
              <a:spcAft>
                <a:spcPts val="600"/>
              </a:spcAft>
              <a:buFont typeface="Wingdings" panose="05000000000000000000" pitchFamily="2" charset="2"/>
              <a:buChar char="Ø"/>
              <a:defRPr lang="en-US" sz="1600" kern="1200" dirty="0" smtClean="0">
                <a:solidFill>
                  <a:srgbClr val="262626"/>
                </a:solidFill>
                <a:latin typeface="+mn-lt"/>
                <a:ea typeface="+mn-ea"/>
                <a:cs typeface="+mn-cs"/>
              </a:defRPr>
            </a:lvl1pPr>
            <a:lvl2pPr marL="548640" indent="-274320" algn="l" defTabSz="914400" rtl="0" eaLnBrk="1" latinLnBrk="0" hangingPunct="1">
              <a:lnSpc>
                <a:spcPct val="100000"/>
              </a:lnSpc>
              <a:spcBef>
                <a:spcPts val="600"/>
              </a:spcBef>
              <a:spcAft>
                <a:spcPts val="600"/>
              </a:spcAft>
              <a:buClr>
                <a:srgbClr val="1D1564"/>
              </a:buClr>
              <a:buSzPct val="75000"/>
              <a:buFont typeface="Wingdings" panose="05000000000000000000" pitchFamily="2" charset="2"/>
              <a:buChar char="v"/>
              <a:defRPr lang="en-US" sz="1600" kern="1200" dirty="0" smtClean="0">
                <a:solidFill>
                  <a:srgbClr val="262626"/>
                </a:solidFill>
                <a:latin typeface="+mn-lt"/>
                <a:ea typeface="+mn-ea"/>
                <a:cs typeface="+mn-cs"/>
              </a:defRPr>
            </a:lvl2pPr>
            <a:lvl3pPr marL="822960" indent="-274320" algn="l" defTabSz="914400" rtl="0" eaLnBrk="1" latinLnBrk="0" hangingPunct="1">
              <a:lnSpc>
                <a:spcPct val="100000"/>
              </a:lnSpc>
              <a:spcBef>
                <a:spcPts val="600"/>
              </a:spcBef>
              <a:spcAft>
                <a:spcPts val="600"/>
              </a:spcAft>
              <a:buClr>
                <a:srgbClr val="1D1564"/>
              </a:buClr>
              <a:buFont typeface="Wingdings" panose="05000000000000000000" pitchFamily="2" charset="2"/>
              <a:buChar char="§"/>
              <a:defRPr lang="en-US" sz="1600" kern="1200" dirty="0" smtClean="0">
                <a:solidFill>
                  <a:srgbClr val="262626"/>
                </a:solidFill>
                <a:latin typeface="+mn-lt"/>
                <a:ea typeface="+mn-ea"/>
                <a:cs typeface="+mn-cs"/>
              </a:defRPr>
            </a:lvl3pPr>
            <a:lvl4pPr marL="1097280" indent="-274320" algn="l" defTabSz="914400" rtl="0" eaLnBrk="1" latinLnBrk="0" hangingPunct="1">
              <a:lnSpc>
                <a:spcPct val="100000"/>
              </a:lnSpc>
              <a:spcBef>
                <a:spcPts val="600"/>
              </a:spcBef>
              <a:spcAft>
                <a:spcPts val="600"/>
              </a:spcAft>
              <a:buClr>
                <a:srgbClr val="1D1564"/>
              </a:buClr>
              <a:buFont typeface="Arial" panose="020B0604020202020204" pitchFamily="34" charset="0"/>
              <a:buChar char="•"/>
              <a:defRPr lang="en-US" sz="1600" kern="1200" dirty="0" smtClean="0">
                <a:solidFill>
                  <a:srgbClr val="262626"/>
                </a:solidFill>
                <a:latin typeface="+mn-lt"/>
                <a:ea typeface="+mn-ea"/>
                <a:cs typeface="+mn-cs"/>
              </a:defRPr>
            </a:lvl4pPr>
            <a:lvl5pPr marL="1371600" indent="-274320" algn="l" defTabSz="914400" rtl="0" eaLnBrk="1" latinLnBrk="0" hangingPunct="1">
              <a:lnSpc>
                <a:spcPct val="100000"/>
              </a:lnSpc>
              <a:spcBef>
                <a:spcPts val="600"/>
              </a:spcBef>
              <a:spcAft>
                <a:spcPts val="600"/>
              </a:spcAft>
              <a:buClr>
                <a:srgbClr val="1D1564"/>
              </a:buClr>
              <a:buFont typeface="Courier New" panose="02070309020205020404" pitchFamily="49" charset="0"/>
              <a:buChar char="o"/>
              <a:defRPr lang="en-US" sz="1600" kern="1200" dirty="0">
                <a:solidFill>
                  <a:srgbClr val="262626"/>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C85A651-D2E5-C340-A433-6D68EFF231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06677" y="6217919"/>
            <a:ext cx="1355998" cy="451999"/>
          </a:xfrm>
          <a:prstGeom prst="rect">
            <a:avLst/>
          </a:prstGeom>
        </p:spPr>
      </p:pic>
    </p:spTree>
    <p:extLst>
      <p:ext uri="{BB962C8B-B14F-4D97-AF65-F5344CB8AC3E}">
        <p14:creationId xmlns:p14="http://schemas.microsoft.com/office/powerpoint/2010/main" val="47830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End P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9BD612-3813-FB4E-865F-FADE0BC7F8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flipH="1">
            <a:off x="0" y="0"/>
            <a:ext cx="12192000" cy="6858000"/>
          </a:xfrm>
          <a:prstGeom prst="rect">
            <a:avLst/>
          </a:prstGeom>
        </p:spPr>
      </p:pic>
      <p:sp>
        <p:nvSpPr>
          <p:cNvPr id="8" name="Title 7"/>
          <p:cNvSpPr>
            <a:spLocks noGrp="1"/>
          </p:cNvSpPr>
          <p:nvPr>
            <p:ph type="title"/>
          </p:nvPr>
        </p:nvSpPr>
        <p:spPr>
          <a:xfrm>
            <a:off x="2914650" y="3108960"/>
            <a:ext cx="6362700" cy="640080"/>
          </a:xfrm>
          <a:prstGeom prst="rect">
            <a:avLst/>
          </a:prstGeom>
        </p:spPr>
        <p:txBody>
          <a:bodyPr wrap="none" lIns="0" rIns="0" anchor="ctr">
            <a:noAutofit/>
          </a:bodyPr>
          <a:lstStyle>
            <a:lvl1pPr marL="0" algn="ctr" defTabSz="914400" rtl="0" eaLnBrk="1" latinLnBrk="0" hangingPunct="1">
              <a:lnSpc>
                <a:spcPct val="100000"/>
              </a:lnSpc>
              <a:spcBef>
                <a:spcPct val="0"/>
              </a:spcBef>
              <a:buNone/>
              <a:defRPr lang="en-US" sz="3600" b="0" kern="1200" baseline="0" dirty="0">
                <a:solidFill>
                  <a:schemeClr val="bg1"/>
                </a:solidFill>
                <a:latin typeface="+mn-lt"/>
                <a:ea typeface="+mj-ea"/>
                <a:cs typeface="+mj-cs"/>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B1117FC5-AAA0-1041-BC24-5CE254DB526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06677" y="6217919"/>
            <a:ext cx="1355998" cy="451999"/>
          </a:xfrm>
          <a:prstGeom prst="rect">
            <a:avLst/>
          </a:prstGeom>
        </p:spPr>
      </p:pic>
    </p:spTree>
    <p:extLst>
      <p:ext uri="{BB962C8B-B14F-4D97-AF65-F5344CB8AC3E}">
        <p14:creationId xmlns:p14="http://schemas.microsoft.com/office/powerpoint/2010/main" val="207929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93829" y="5791200"/>
            <a:ext cx="1416269" cy="474787"/>
          </a:xfrm>
          <a:prstGeom prst="rect">
            <a:avLst/>
          </a:prstGeom>
        </p:spPr>
      </p:pic>
      <p:sp>
        <p:nvSpPr>
          <p:cNvPr id="2" name="Title Placeholder 1"/>
          <p:cNvSpPr>
            <a:spLocks noGrp="1"/>
          </p:cNvSpPr>
          <p:nvPr>
            <p:ph type="title"/>
          </p:nvPr>
        </p:nvSpPr>
        <p:spPr>
          <a:xfrm>
            <a:off x="314552" y="333373"/>
            <a:ext cx="9253728" cy="466344"/>
          </a:xfrm>
          <a:prstGeom prst="rect">
            <a:avLst/>
          </a:prstGeom>
        </p:spPr>
        <p:txBody>
          <a:bodyPr vert="horz" lIns="0" tIns="0" rIns="0" bIns="0" rtlCol="0" anchor="ctr">
            <a:normAutofit/>
          </a:bodyPr>
          <a:lstStyle/>
          <a:p>
            <a:r>
              <a:rPr lang="en-US"/>
              <a:t>Click to edit Master title style</a:t>
            </a:r>
            <a:endParaRPr lang="en-US" dirty="0"/>
          </a:p>
        </p:txBody>
      </p:sp>
      <p:sp>
        <p:nvSpPr>
          <p:cNvPr id="5" name="GS Doctop Placeholder" hidden="1"/>
          <p:cNvSpPr txBox="1"/>
          <p:nvPr userDrawn="1"/>
        </p:nvSpPr>
        <p:spPr>
          <a:xfrm>
            <a:off x="546100" y="0"/>
            <a:ext cx="5651500" cy="338554"/>
          </a:xfrm>
          <a:prstGeom prst="rect">
            <a:avLst/>
          </a:prstGeom>
          <a:noFill/>
        </p:spPr>
        <p:txBody>
          <a:bodyPr vert="horz" rtlCol="0">
            <a:spAutoFit/>
          </a:bodyPr>
          <a:lstStyle/>
          <a:p>
            <a:pPr algn="l"/>
            <a:r>
              <a:rPr lang="en-US" sz="800" b="0">
                <a:latin typeface="Arial" panose="020B0604020202020204" pitchFamily="34" charset="0"/>
              </a:rPr>
              <a:t>IBDROOT\PROJECTS\IBD-NY\VISTAS2020\657440_1\Due Diligence\Presentation\Project SYMPHONY_Oboe Diligence Materials_v06.pptx</a:t>
            </a:r>
            <a:endParaRPr lang="en-US" sz="800" b="0" dirty="0">
              <a:latin typeface="Arial" panose="020B0604020202020204" pitchFamily="34" charset="0"/>
            </a:endParaRPr>
          </a:p>
        </p:txBody>
      </p:sp>
      <p:sp>
        <p:nvSpPr>
          <p:cNvPr id="9" name="Text Placeholder 8"/>
          <p:cNvSpPr>
            <a:spLocks noGrp="1"/>
          </p:cNvSpPr>
          <p:nvPr>
            <p:ph type="body" idx="1"/>
          </p:nvPr>
        </p:nvSpPr>
        <p:spPr>
          <a:xfrm>
            <a:off x="314552" y="1147989"/>
            <a:ext cx="9561286" cy="4643211"/>
          </a:xfrm>
          <a:prstGeom prst="rect">
            <a:avLst/>
          </a:prstGeom>
        </p:spPr>
        <p:txBody>
          <a:bodyPr vert="horz" lIns="0" tIns="0" rIns="0" bIns="0" rtlCol="0">
            <a:normAutofit/>
          </a:bodyPr>
          <a:lstStyle/>
          <a:p>
            <a:pPr marL="274320" lvl="0" indent="-274320" algn="l" defTabSz="914400" rtl="0" eaLnBrk="1" latinLnBrk="0" hangingPunct="1">
              <a:lnSpc>
                <a:spcPct val="100000"/>
              </a:lnSpc>
              <a:spcBef>
                <a:spcPts val="600"/>
              </a:spcBef>
              <a:spcAft>
                <a:spcPts val="600"/>
              </a:spcAft>
              <a:buFont typeface="Wingdings" panose="05000000000000000000" pitchFamily="2" charset="2"/>
              <a:buChar char="Ø"/>
            </a:pPr>
            <a:r>
              <a:rPr lang="en-US"/>
              <a:t>Click to edit Master text styles</a:t>
            </a:r>
          </a:p>
          <a:p>
            <a:pPr marL="274320" lvl="1" indent="-274320" algn="l" defTabSz="914400" rtl="0" eaLnBrk="1" latinLnBrk="0" hangingPunct="1">
              <a:lnSpc>
                <a:spcPct val="100000"/>
              </a:lnSpc>
              <a:spcBef>
                <a:spcPts val="600"/>
              </a:spcBef>
              <a:spcAft>
                <a:spcPts val="600"/>
              </a:spcAft>
              <a:buFont typeface="Wingdings" panose="05000000000000000000" pitchFamily="2" charset="2"/>
              <a:buChar char="Ø"/>
            </a:pPr>
            <a:r>
              <a:rPr lang="en-US"/>
              <a:t>Second level</a:t>
            </a:r>
          </a:p>
          <a:p>
            <a:pPr marL="274320" lvl="2" indent="-274320" algn="l" defTabSz="914400" rtl="0" eaLnBrk="1" latinLnBrk="0" hangingPunct="1">
              <a:lnSpc>
                <a:spcPct val="100000"/>
              </a:lnSpc>
              <a:spcBef>
                <a:spcPts val="600"/>
              </a:spcBef>
              <a:spcAft>
                <a:spcPts val="600"/>
              </a:spcAft>
              <a:buFont typeface="Wingdings" panose="05000000000000000000" pitchFamily="2" charset="2"/>
              <a:buChar char="Ø"/>
            </a:pPr>
            <a:r>
              <a:rPr lang="en-US"/>
              <a:t>Third level</a:t>
            </a:r>
          </a:p>
          <a:p>
            <a:pPr marL="274320" lvl="3" indent="-274320" algn="l" defTabSz="914400" rtl="0" eaLnBrk="1" latinLnBrk="0" hangingPunct="1">
              <a:lnSpc>
                <a:spcPct val="100000"/>
              </a:lnSpc>
              <a:spcBef>
                <a:spcPts val="600"/>
              </a:spcBef>
              <a:spcAft>
                <a:spcPts val="600"/>
              </a:spcAft>
              <a:buFont typeface="Wingdings" panose="05000000000000000000" pitchFamily="2" charset="2"/>
              <a:buChar char="Ø"/>
            </a:pPr>
            <a:r>
              <a:rPr lang="en-US"/>
              <a:t>Fourth level</a:t>
            </a:r>
          </a:p>
          <a:p>
            <a:pPr marL="274320" lvl="4" indent="-274320" algn="l" defTabSz="914400" rtl="0" eaLnBrk="1" latinLnBrk="0" hangingPunct="1">
              <a:lnSpc>
                <a:spcPct val="100000"/>
              </a:lnSpc>
              <a:spcBef>
                <a:spcPts val="600"/>
              </a:spcBef>
              <a:spcAft>
                <a:spcPts val="600"/>
              </a:spcAft>
              <a:buFont typeface="Wingdings" panose="05000000000000000000" pitchFamily="2" charset="2"/>
              <a:buChar char="Ø"/>
            </a:pPr>
            <a:r>
              <a:rPr lang="en-US"/>
              <a:t>Fifth level</a:t>
            </a:r>
            <a:endParaRPr lang="en-US" dirty="0"/>
          </a:p>
        </p:txBody>
      </p:sp>
      <p:sp>
        <p:nvSpPr>
          <p:cNvPr id="3" name="Slide Number Placeholder 2"/>
          <p:cNvSpPr>
            <a:spLocks noGrp="1"/>
          </p:cNvSpPr>
          <p:nvPr>
            <p:ph type="sldNum" sz="quarter" idx="4"/>
          </p:nvPr>
        </p:nvSpPr>
        <p:spPr>
          <a:xfrm>
            <a:off x="11161485" y="6356350"/>
            <a:ext cx="703943" cy="365125"/>
          </a:xfrm>
          <a:prstGeom prst="rect">
            <a:avLst/>
          </a:prstGeom>
        </p:spPr>
        <p:txBody>
          <a:bodyPr vert="horz" lIns="0" tIns="45720" rIns="0" bIns="45720" rtlCol="0" anchor="ctr"/>
          <a:lstStyle>
            <a:lvl1pPr algn="r">
              <a:defRPr sz="1200">
                <a:solidFill>
                  <a:schemeClr val="bg1"/>
                </a:solidFill>
                <a:latin typeface="+mj-lt"/>
              </a:defRPr>
            </a:lvl1pPr>
          </a:lstStyle>
          <a:p>
            <a:fld id="{46616483-2A41-4A20-BD01-F9E46BA69A42}" type="slidenum">
              <a:rPr lang="en-US" smtClean="0"/>
              <a:pPr/>
              <a:t>‹#›</a:t>
            </a:fld>
            <a:endParaRPr lang="en-US" dirty="0"/>
          </a:p>
        </p:txBody>
      </p:sp>
    </p:spTree>
    <p:extLst>
      <p:ext uri="{BB962C8B-B14F-4D97-AF65-F5344CB8AC3E}">
        <p14:creationId xmlns:p14="http://schemas.microsoft.com/office/powerpoint/2010/main" val="2845505242"/>
      </p:ext>
    </p:extLst>
  </p:cSld>
  <p:clrMap bg1="lt1" tx1="dk1" bg2="lt2" tx2="dk2" accent1="accent1" accent2="accent2" accent3="accent3" accent4="accent4" accent5="accent5" accent6="accent6" hlink="hlink" folHlink="folHlink"/>
  <p:sldLayoutIdLst>
    <p:sldLayoutId id="2147483726" r:id="rId1"/>
    <p:sldLayoutId id="2147483731" r:id="rId2"/>
    <p:sldLayoutId id="2147483727" r:id="rId3"/>
    <p:sldLayoutId id="2147483734" r:id="rId4"/>
    <p:sldLayoutId id="2147483735" r:id="rId5"/>
    <p:sldLayoutId id="2147483732" r:id="rId6"/>
    <p:sldLayoutId id="2147483728" r:id="rId7"/>
    <p:sldLayoutId id="2147483729" r:id="rId8"/>
    <p:sldLayoutId id="2147483730" r:id="rId9"/>
  </p:sldLayoutIdLst>
  <p:hf hdr="0" ftr="0" dt="0"/>
  <p:txStyles>
    <p:titleStyle>
      <a:lvl1pPr marL="0" algn="l" defTabSz="914400" rtl="0" eaLnBrk="1" latinLnBrk="0" hangingPunct="1">
        <a:lnSpc>
          <a:spcPct val="100000"/>
        </a:lnSpc>
        <a:spcBef>
          <a:spcPct val="0"/>
        </a:spcBef>
        <a:buNone/>
        <a:defRPr lang="en-US" sz="2400" b="0" kern="1200" baseline="0" dirty="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US" sz="1600" kern="1200" dirty="0" smtClean="0">
          <a:solidFill>
            <a:schemeClr val="tx1">
              <a:lumMod val="85000"/>
              <a:lumOff val="15000"/>
            </a:schemeClr>
          </a:solidFill>
          <a:latin typeface="+mn-lt"/>
          <a:ea typeface="+mn-ea"/>
          <a:cs typeface="+mn-cs"/>
        </a:defRPr>
      </a:lvl1pPr>
      <a:lvl2pPr marL="731520" indent="-457200" algn="l" defTabSz="914400" rtl="0" eaLnBrk="1" latinLnBrk="0" hangingPunct="1">
        <a:lnSpc>
          <a:spcPct val="90000"/>
        </a:lnSpc>
        <a:spcBef>
          <a:spcPts val="500"/>
        </a:spcBef>
        <a:buFont typeface="Wingdings" panose="05000000000000000000" pitchFamily="2" charset="2"/>
        <a:buChar char="§"/>
        <a:defRPr lang="en-US" sz="1600" kern="1200" dirty="0" smtClean="0">
          <a:solidFill>
            <a:schemeClr val="tx1">
              <a:lumMod val="85000"/>
              <a:lumOff val="15000"/>
            </a:schemeClr>
          </a:solidFill>
          <a:latin typeface="+mn-lt"/>
          <a:ea typeface="+mn-ea"/>
          <a:cs typeface="+mn-cs"/>
        </a:defRPr>
      </a:lvl2pPr>
      <a:lvl3pPr marL="834390" indent="-285750" algn="l" defTabSz="914400" rtl="0" eaLnBrk="1" latinLnBrk="0" hangingPunct="1">
        <a:lnSpc>
          <a:spcPct val="90000"/>
        </a:lnSpc>
        <a:spcBef>
          <a:spcPts val="500"/>
        </a:spcBef>
        <a:buFont typeface="Wingdings" panose="05000000000000000000" pitchFamily="2" charset="2"/>
        <a:buChar char="§"/>
        <a:defRPr lang="en-US" sz="1600" kern="1200" dirty="0" smtClean="0">
          <a:solidFill>
            <a:schemeClr val="tx1">
              <a:lumMod val="85000"/>
              <a:lumOff val="15000"/>
            </a:schemeClr>
          </a:solidFill>
          <a:latin typeface="+mn-lt"/>
          <a:ea typeface="+mn-ea"/>
          <a:cs typeface="+mn-cs"/>
        </a:defRPr>
      </a:lvl3pPr>
      <a:lvl4pPr marL="1108710" indent="-285750" algn="l" defTabSz="990600" rtl="0" eaLnBrk="1" latinLnBrk="0" hangingPunct="1">
        <a:lnSpc>
          <a:spcPct val="90000"/>
        </a:lnSpc>
        <a:spcBef>
          <a:spcPts val="500"/>
        </a:spcBef>
        <a:buFont typeface="Wingdings" panose="05000000000000000000" pitchFamily="2" charset="2"/>
        <a:buChar char="§"/>
        <a:defRPr lang="en-US" sz="1600" kern="1200" dirty="0" smtClean="0">
          <a:solidFill>
            <a:schemeClr val="tx1">
              <a:lumMod val="85000"/>
              <a:lumOff val="15000"/>
            </a:schemeClr>
          </a:solidFill>
          <a:latin typeface="+mn-lt"/>
          <a:ea typeface="+mn-ea"/>
          <a:cs typeface="+mn-cs"/>
        </a:defRPr>
      </a:lvl4pPr>
      <a:lvl5pPr marL="1440180" indent="-342900" algn="l" defTabSz="914400" rtl="0" eaLnBrk="1" latinLnBrk="0" hangingPunct="1">
        <a:lnSpc>
          <a:spcPct val="90000"/>
        </a:lnSpc>
        <a:spcBef>
          <a:spcPts val="500"/>
        </a:spcBef>
        <a:buFont typeface="Wingdings" panose="05000000000000000000" pitchFamily="2" charset="2"/>
        <a:buChar char="§"/>
        <a:defRPr lang="en-US" sz="1600" kern="1200" dirty="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3" orient="horz" pos="624" userDrawn="1">
          <p15:clr>
            <a:srgbClr val="F26B43"/>
          </p15:clr>
        </p15:guide>
        <p15:guide id="4" pos="6221" userDrawn="1">
          <p15:clr>
            <a:srgbClr val="F26B43"/>
          </p15:clr>
        </p15:guide>
        <p15:guide id="5" pos="189" userDrawn="1">
          <p15:clr>
            <a:srgbClr val="F26B43"/>
          </p15:clr>
        </p15:guide>
        <p15:guide id="6" orient="horz" pos="714" userDrawn="1">
          <p15:clr>
            <a:srgbClr val="F26B43"/>
          </p15:clr>
        </p15:guide>
        <p15:guide id="7" orient="horz" pos="3738" userDrawn="1">
          <p15:clr>
            <a:srgbClr val="F26B43"/>
          </p15:clr>
        </p15:guide>
        <p15:guide id="8" orient="horz" pos="3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32.emf"/><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29.emf"/><Relationship Id="rId2" Type="http://schemas.openxmlformats.org/officeDocument/2006/relationships/image" Target="../media/image39.emf"/><Relationship Id="rId1" Type="http://schemas.openxmlformats.org/officeDocument/2006/relationships/slideLayout" Target="../slideLayouts/slideLayout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880571-A84E-1C43-2C5D-1D665D9F8666}"/>
              </a:ext>
            </a:extLst>
          </p:cNvPr>
          <p:cNvSpPr>
            <a:spLocks noGrp="1"/>
          </p:cNvSpPr>
          <p:nvPr>
            <p:ph type="body" sz="quarter" idx="10"/>
          </p:nvPr>
        </p:nvSpPr>
        <p:spPr>
          <a:xfrm>
            <a:off x="2914650" y="4810759"/>
            <a:ext cx="6362700" cy="898925"/>
          </a:xfrm>
        </p:spPr>
        <p:txBody>
          <a:bodyPr>
            <a:normAutofit/>
          </a:bodyPr>
          <a:lstStyle/>
          <a:p>
            <a:r>
              <a:rPr lang="en-US" sz="2800" dirty="0"/>
              <a:t>Leveraging a Global Workforce to Address </a:t>
            </a:r>
          </a:p>
          <a:p>
            <a:r>
              <a:rPr lang="en-US" sz="2800" dirty="0"/>
              <a:t>Provider Labor and Financial Challenges</a:t>
            </a:r>
          </a:p>
        </p:txBody>
      </p:sp>
    </p:spTree>
    <p:extLst>
      <p:ext uri="{BB962C8B-B14F-4D97-AF65-F5344CB8AC3E}">
        <p14:creationId xmlns:p14="http://schemas.microsoft.com/office/powerpoint/2010/main" val="337474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BCDBC0-0D0C-34C3-08AF-4ECCBBEAA46E}"/>
              </a:ext>
            </a:extLst>
          </p:cNvPr>
          <p:cNvSpPr/>
          <p:nvPr/>
        </p:nvSpPr>
        <p:spPr>
          <a:xfrm>
            <a:off x="6738275" y="2229002"/>
            <a:ext cx="5134637" cy="3897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B3D548D-698D-CF4A-47F5-4CF1B01F6979}"/>
              </a:ext>
            </a:extLst>
          </p:cNvPr>
          <p:cNvSpPr/>
          <p:nvPr/>
        </p:nvSpPr>
        <p:spPr>
          <a:xfrm>
            <a:off x="314552" y="2229002"/>
            <a:ext cx="2362547" cy="3897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37D80AC-FEE9-DE8E-9D32-66C6F61DA129}"/>
              </a:ext>
            </a:extLst>
          </p:cNvPr>
          <p:cNvSpPr/>
          <p:nvPr/>
        </p:nvSpPr>
        <p:spPr>
          <a:xfrm>
            <a:off x="313306" y="2229002"/>
            <a:ext cx="2363793" cy="461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9C9E2D6-0CA9-E47C-83A1-292BCE9CAC98}"/>
              </a:ext>
            </a:extLst>
          </p:cNvPr>
          <p:cNvSpPr/>
          <p:nvPr/>
        </p:nvSpPr>
        <p:spPr>
          <a:xfrm>
            <a:off x="2823813" y="2264925"/>
            <a:ext cx="3736151" cy="3861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ECFEB88-2120-56E1-12F6-2DB4F6F5F9A5}"/>
              </a:ext>
            </a:extLst>
          </p:cNvPr>
          <p:cNvSpPr txBox="1"/>
          <p:nvPr/>
        </p:nvSpPr>
        <p:spPr>
          <a:xfrm>
            <a:off x="383244" y="2274930"/>
            <a:ext cx="1897107"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Challenge</a:t>
            </a:r>
            <a:endParaRPr lang="en-US" dirty="0"/>
          </a:p>
        </p:txBody>
      </p:sp>
      <p:sp>
        <p:nvSpPr>
          <p:cNvPr id="35" name="Rectangle 34">
            <a:extLst>
              <a:ext uri="{FF2B5EF4-FFF2-40B4-BE49-F238E27FC236}">
                <a16:creationId xmlns:a16="http://schemas.microsoft.com/office/drawing/2014/main" id="{85843571-CB34-0E66-E074-E6C0E8574A36}"/>
              </a:ext>
            </a:extLst>
          </p:cNvPr>
          <p:cNvSpPr/>
          <p:nvPr/>
        </p:nvSpPr>
        <p:spPr>
          <a:xfrm>
            <a:off x="2829595" y="2229002"/>
            <a:ext cx="3728631" cy="461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C38282E-D5F7-C115-7698-224C4F68F858}"/>
              </a:ext>
            </a:extLst>
          </p:cNvPr>
          <p:cNvSpPr/>
          <p:nvPr/>
        </p:nvSpPr>
        <p:spPr>
          <a:xfrm>
            <a:off x="6732968" y="2229002"/>
            <a:ext cx="5134637" cy="4611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25873BE-35D2-DC2C-71AE-ABF94AB21139}"/>
              </a:ext>
            </a:extLst>
          </p:cNvPr>
          <p:cNvSpPr txBox="1"/>
          <p:nvPr/>
        </p:nvSpPr>
        <p:spPr>
          <a:xfrm>
            <a:off x="2878365" y="2274930"/>
            <a:ext cx="254707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Solution</a:t>
            </a:r>
            <a:endParaRPr lang="en-US" dirty="0">
              <a:solidFill>
                <a:schemeClr val="bg1"/>
              </a:solidFill>
            </a:endParaRPr>
          </a:p>
        </p:txBody>
      </p:sp>
      <p:sp>
        <p:nvSpPr>
          <p:cNvPr id="38" name="TextBox 37">
            <a:extLst>
              <a:ext uri="{FF2B5EF4-FFF2-40B4-BE49-F238E27FC236}">
                <a16:creationId xmlns:a16="http://schemas.microsoft.com/office/drawing/2014/main" id="{87861456-3A31-6300-8EC6-CD50BDDCEE90}"/>
              </a:ext>
            </a:extLst>
          </p:cNvPr>
          <p:cNvSpPr txBox="1"/>
          <p:nvPr/>
        </p:nvSpPr>
        <p:spPr>
          <a:xfrm>
            <a:off x="6781437" y="2274930"/>
            <a:ext cx="201291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Results</a:t>
            </a:r>
            <a:endParaRPr lang="en-US" dirty="0">
              <a:solidFill>
                <a:schemeClr val="bg1"/>
              </a:solidFill>
            </a:endParaRPr>
          </a:p>
        </p:txBody>
      </p:sp>
      <p:sp>
        <p:nvSpPr>
          <p:cNvPr id="4" name="Rectangle 3">
            <a:extLst>
              <a:ext uri="{FF2B5EF4-FFF2-40B4-BE49-F238E27FC236}">
                <a16:creationId xmlns:a16="http://schemas.microsoft.com/office/drawing/2014/main" id="{CB10D007-8FC9-02A7-CD21-BF73DA8BEA73}"/>
              </a:ext>
            </a:extLst>
          </p:cNvPr>
          <p:cNvSpPr/>
          <p:nvPr/>
        </p:nvSpPr>
        <p:spPr>
          <a:xfrm>
            <a:off x="314551" y="1007165"/>
            <a:ext cx="11558361" cy="10097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E08D9-1D87-B92B-7ECE-D030B4833109}"/>
              </a:ext>
            </a:extLst>
          </p:cNvPr>
          <p:cNvSpPr>
            <a:spLocks noGrp="1"/>
          </p:cNvSpPr>
          <p:nvPr>
            <p:ph type="title"/>
          </p:nvPr>
        </p:nvSpPr>
        <p:spPr/>
        <p:txBody>
          <a:bodyPr/>
          <a:lstStyle/>
          <a:p>
            <a:r>
              <a:rPr lang="en-US" dirty="0"/>
              <a:t>Case Study: Health System Reduces Physician Burnout with Clinical Communication Services</a:t>
            </a:r>
          </a:p>
        </p:txBody>
      </p:sp>
      <p:sp>
        <p:nvSpPr>
          <p:cNvPr id="3" name="TextBox 2">
            <a:extLst>
              <a:ext uri="{FF2B5EF4-FFF2-40B4-BE49-F238E27FC236}">
                <a16:creationId xmlns:a16="http://schemas.microsoft.com/office/drawing/2014/main" id="{2376F31E-5899-1C24-9F9E-294798B820BD}"/>
              </a:ext>
            </a:extLst>
          </p:cNvPr>
          <p:cNvSpPr txBox="1"/>
          <p:nvPr/>
        </p:nvSpPr>
        <p:spPr>
          <a:xfrm>
            <a:off x="466434" y="1088840"/>
            <a:ext cx="11129220" cy="923330"/>
          </a:xfrm>
          <a:prstGeom prst="rect">
            <a:avLst/>
          </a:prstGeom>
          <a:noFill/>
        </p:spPr>
        <p:txBody>
          <a:bodyPr wrap="square" rtlCol="0">
            <a:spAutoFit/>
          </a:bodyPr>
          <a:lstStyle/>
          <a:p>
            <a:r>
              <a:rPr lang="en-US" b="1" dirty="0">
                <a:solidFill>
                  <a:schemeClr val="bg2"/>
                </a:solidFill>
                <a:effectLst/>
                <a:latin typeface="Avenir Book" panose="02000503020000020003" pitchFamily="2" charset="0"/>
              </a:rPr>
              <a:t>About</a:t>
            </a:r>
            <a:br>
              <a:rPr lang="en-US" dirty="0">
                <a:solidFill>
                  <a:srgbClr val="211D1E"/>
                </a:solidFill>
                <a:effectLst/>
                <a:latin typeface="Avenir Book" panose="02000503020000020003" pitchFamily="2" charset="0"/>
              </a:rPr>
            </a:br>
            <a:r>
              <a:rPr lang="en-US" sz="1800" b="0" dirty="0">
                <a:latin typeface="+mn-lt"/>
              </a:rPr>
              <a:t>NYU Langone Health is one of the nation’s premier academic medical </a:t>
            </a:r>
            <a:r>
              <a:rPr lang="en-US" sz="1800" dirty="0"/>
              <a:t>centers with six inpatient locations </a:t>
            </a:r>
            <a:r>
              <a:rPr lang="en-US" sz="1800" b="0" dirty="0">
                <a:latin typeface="+mn-lt"/>
              </a:rPr>
              <a:t>in the heart of Manhattan, with additional facilities throughout the New York City area.</a:t>
            </a:r>
          </a:p>
        </p:txBody>
      </p:sp>
      <p:sp>
        <p:nvSpPr>
          <p:cNvPr id="6" name="TextBox 5">
            <a:extLst>
              <a:ext uri="{FF2B5EF4-FFF2-40B4-BE49-F238E27FC236}">
                <a16:creationId xmlns:a16="http://schemas.microsoft.com/office/drawing/2014/main" id="{92157343-601A-360C-1C29-4B89BAFE6BEB}"/>
              </a:ext>
            </a:extLst>
          </p:cNvPr>
          <p:cNvSpPr txBox="1"/>
          <p:nvPr/>
        </p:nvSpPr>
        <p:spPr>
          <a:xfrm>
            <a:off x="340249" y="2710072"/>
            <a:ext cx="2290016" cy="3385542"/>
          </a:xfrm>
          <a:prstGeom prst="rect">
            <a:avLst/>
          </a:prstGeom>
          <a:noFill/>
        </p:spPr>
        <p:txBody>
          <a:bodyPr wrap="square" rtlCol="0">
            <a:spAutoFit/>
          </a:bodyPr>
          <a:lstStyle/>
          <a:p>
            <a:r>
              <a:rPr lang="en-US" sz="1200" dirty="0">
                <a:solidFill>
                  <a:srgbClr val="211D1E"/>
                </a:solidFill>
                <a:effectLst/>
                <a:latin typeface="Avenir Book" panose="02000503020000020003" pitchFamily="2" charset="0"/>
              </a:rPr>
              <a:t>Inbound messages created a backlog for this health system: </a:t>
            </a:r>
          </a:p>
          <a:p>
            <a:endParaRPr lang="en-US" sz="1200" dirty="0">
              <a:solidFill>
                <a:srgbClr val="211D1E"/>
              </a:solidFill>
              <a:effectLst/>
              <a:latin typeface="Avenir Book" panose="02000503020000020003" pitchFamily="2" charset="0"/>
            </a:endParaRPr>
          </a:p>
          <a:p>
            <a:pPr marL="171450" indent="-171450">
              <a:spcAft>
                <a:spcPts val="600"/>
              </a:spcAft>
              <a:buFont typeface="Arial" panose="020B0604020202020204" pitchFamily="34" charset="0"/>
              <a:buChar char="•"/>
            </a:pPr>
            <a:r>
              <a:rPr lang="en-US" sz="1200" dirty="0">
                <a:solidFill>
                  <a:srgbClr val="211D1E"/>
                </a:solidFill>
                <a:effectLst/>
                <a:latin typeface="Avenir Book" panose="02000503020000020003" pitchFamily="2" charset="0"/>
              </a:rPr>
              <a:t>1000s of after-hours email messages from patients were overwhelming doctors and staff. </a:t>
            </a:r>
          </a:p>
          <a:p>
            <a:pPr marL="171450" indent="-171450">
              <a:spcAft>
                <a:spcPts val="600"/>
              </a:spcAft>
              <a:buFont typeface="Arial" panose="020B0604020202020204" pitchFamily="34" charset="0"/>
              <a:buChar char="•"/>
            </a:pPr>
            <a:r>
              <a:rPr lang="en-US" sz="1200" dirty="0">
                <a:solidFill>
                  <a:srgbClr val="211D1E"/>
                </a:solidFill>
                <a:effectLst/>
                <a:latin typeface="Avenir Book" panose="02000503020000020003" pitchFamily="2" charset="0"/>
              </a:rPr>
              <a:t>Clinicians were drowning in unexpected stream of work as patients adopt email via EMRs and patient portals</a:t>
            </a:r>
          </a:p>
          <a:p>
            <a:pPr marL="171450" indent="-171450">
              <a:spcAft>
                <a:spcPts val="600"/>
              </a:spcAft>
              <a:buFont typeface="Arial" panose="020B0604020202020204" pitchFamily="34" charset="0"/>
              <a:buChar char="•"/>
            </a:pPr>
            <a:r>
              <a:rPr lang="en-US" sz="1200" dirty="0">
                <a:solidFill>
                  <a:srgbClr val="211D1E"/>
                </a:solidFill>
                <a:latin typeface="Avenir Book" panose="02000503020000020003" pitchFamily="2" charset="0"/>
              </a:rPr>
              <a:t>Health system wanted to maintain their brand and patient satisfaction amidst tens of thousands of messages across multiple practices. </a:t>
            </a:r>
          </a:p>
        </p:txBody>
      </p:sp>
      <p:sp>
        <p:nvSpPr>
          <p:cNvPr id="11" name="TextBox 10">
            <a:extLst>
              <a:ext uri="{FF2B5EF4-FFF2-40B4-BE49-F238E27FC236}">
                <a16:creationId xmlns:a16="http://schemas.microsoft.com/office/drawing/2014/main" id="{B25D54BD-2F6D-F10F-B626-6127FBA8CC97}"/>
              </a:ext>
            </a:extLst>
          </p:cNvPr>
          <p:cNvSpPr txBox="1"/>
          <p:nvPr/>
        </p:nvSpPr>
        <p:spPr>
          <a:xfrm>
            <a:off x="2872640" y="2799598"/>
            <a:ext cx="3548973" cy="2723823"/>
          </a:xfrm>
          <a:prstGeom prst="rect">
            <a:avLst/>
          </a:prstGeom>
          <a:noFill/>
        </p:spPr>
        <p:txBody>
          <a:bodyPr wrap="square" rtlCol="0">
            <a:spAutoFit/>
          </a:bodyPr>
          <a:lstStyle/>
          <a:p>
            <a:pPr>
              <a:spcAft>
                <a:spcPts val="600"/>
              </a:spcAft>
            </a:pPr>
            <a:r>
              <a:rPr lang="en-US" sz="1200" b="1" dirty="0">
                <a:solidFill>
                  <a:srgbClr val="211D1E"/>
                </a:solidFill>
                <a:effectLst/>
                <a:latin typeface="Avenir Book" panose="02000503020000020003" pitchFamily="2" charset="0"/>
              </a:rPr>
              <a:t>Omega Healthcare </a:t>
            </a:r>
            <a:r>
              <a:rPr lang="en-US" sz="1200" b="1" dirty="0">
                <a:solidFill>
                  <a:srgbClr val="211D1E"/>
                </a:solidFill>
                <a:latin typeface="Avenir Book" panose="02000503020000020003" pitchFamily="2" charset="0"/>
              </a:rPr>
              <a:t>implemented </a:t>
            </a:r>
            <a:r>
              <a:rPr lang="en-US" sz="1200" b="1" dirty="0">
                <a:solidFill>
                  <a:srgbClr val="211D1E"/>
                </a:solidFill>
                <a:effectLst/>
                <a:latin typeface="Avenir Book" panose="02000503020000020003" pitchFamily="2" charset="0"/>
              </a:rPr>
              <a:t>Clinical Communications services </a:t>
            </a:r>
            <a:r>
              <a:rPr lang="en-US" sz="1200" dirty="0">
                <a:solidFill>
                  <a:srgbClr val="211D1E"/>
                </a:solidFill>
                <a:effectLst/>
                <a:latin typeface="Avenir Book" panose="02000503020000020003" pitchFamily="2" charset="0"/>
              </a:rPr>
              <a:t>and became a partner: </a:t>
            </a:r>
            <a:endParaRPr lang="en-US" sz="1200" dirty="0">
              <a:solidFill>
                <a:srgbClr val="211D1E"/>
              </a:solidFill>
              <a:latin typeface="Avenir Book" panose="02000503020000020003" pitchFamily="2" charset="0"/>
            </a:endParaRPr>
          </a:p>
          <a:p>
            <a:pPr marL="171450" indent="-171450">
              <a:spcAft>
                <a:spcPts val="600"/>
              </a:spcAft>
              <a:buFont typeface="Arial" panose="020B0604020202020204" pitchFamily="34" charset="0"/>
              <a:buChar char="•"/>
            </a:pPr>
            <a:r>
              <a:rPr lang="en-US" sz="1200" b="1" dirty="0">
                <a:solidFill>
                  <a:srgbClr val="211D1E"/>
                </a:solidFill>
                <a:latin typeface="Avenir Book" panose="02000503020000020003" pitchFamily="2" charset="0"/>
              </a:rPr>
              <a:t>Developed requirements for a dedicated and licensed team of “virtual nurses”</a:t>
            </a:r>
            <a:r>
              <a:rPr lang="en-US" sz="1200" dirty="0">
                <a:solidFill>
                  <a:srgbClr val="211D1E"/>
                </a:solidFill>
                <a:latin typeface="Avenir Book" panose="02000503020000020003" pitchFamily="2" charset="0"/>
              </a:rPr>
              <a:t> to provide the flexibility and responsiveness the health system needed. </a:t>
            </a:r>
          </a:p>
          <a:p>
            <a:pPr marL="171450" indent="-171450">
              <a:spcAft>
                <a:spcPts val="600"/>
              </a:spcAft>
              <a:buFont typeface="Arial" panose="020B0604020202020204" pitchFamily="34" charset="0"/>
              <a:buChar char="•"/>
            </a:pPr>
            <a:r>
              <a:rPr lang="en-US" sz="1200" b="1" dirty="0">
                <a:solidFill>
                  <a:srgbClr val="211D1E"/>
                </a:solidFill>
                <a:effectLst/>
                <a:latin typeface="Avenir Book" panose="02000503020000020003" pitchFamily="2" charset="0"/>
              </a:rPr>
              <a:t>Defined the workflow for the team to evaluate and answer incoming </a:t>
            </a:r>
            <a:r>
              <a:rPr lang="en-US" sz="1200" dirty="0">
                <a:solidFill>
                  <a:srgbClr val="211D1E"/>
                </a:solidFill>
                <a:effectLst/>
                <a:latin typeface="Avenir Book" panose="02000503020000020003" pitchFamily="2" charset="0"/>
              </a:rPr>
              <a:t>patient calls and messages, working directly in the EHR.</a:t>
            </a:r>
          </a:p>
          <a:p>
            <a:pPr marL="171450" indent="-171450">
              <a:spcAft>
                <a:spcPts val="600"/>
              </a:spcAft>
              <a:buFont typeface="Arial" panose="020B0604020202020204" pitchFamily="34" charset="0"/>
              <a:buChar char="•"/>
            </a:pPr>
            <a:r>
              <a:rPr lang="en-US" sz="1200" b="1" dirty="0">
                <a:solidFill>
                  <a:srgbClr val="211D1E"/>
                </a:solidFill>
                <a:latin typeface="Avenir Book" panose="02000503020000020003" pitchFamily="2" charset="0"/>
              </a:rPr>
              <a:t>L</a:t>
            </a:r>
            <a:r>
              <a:rPr lang="en-US" sz="1200" b="1" dirty="0">
                <a:solidFill>
                  <a:srgbClr val="211D1E"/>
                </a:solidFill>
                <a:effectLst/>
                <a:latin typeface="Avenir Book" panose="02000503020000020003" pitchFamily="2" charset="0"/>
              </a:rPr>
              <a:t>everaged decision trees, databases, and workflows </a:t>
            </a:r>
            <a:r>
              <a:rPr lang="en-US" sz="1200" dirty="0">
                <a:solidFill>
                  <a:srgbClr val="211D1E"/>
                </a:solidFill>
                <a:effectLst/>
                <a:latin typeface="Avenir Book" panose="02000503020000020003" pitchFamily="2" charset="0"/>
              </a:rPr>
              <a:t>to understand patient needs, conditions, and potential treatments; then recommend the proper level of care.</a:t>
            </a:r>
            <a:endParaRPr lang="en-US" sz="1400" dirty="0">
              <a:solidFill>
                <a:srgbClr val="211D1E"/>
              </a:solidFill>
              <a:effectLst/>
              <a:latin typeface="Avenir Book" panose="02000503020000020003" pitchFamily="2" charset="0"/>
            </a:endParaRPr>
          </a:p>
        </p:txBody>
      </p:sp>
      <p:sp>
        <p:nvSpPr>
          <p:cNvPr id="5" name="Rectangle 4">
            <a:extLst>
              <a:ext uri="{FF2B5EF4-FFF2-40B4-BE49-F238E27FC236}">
                <a16:creationId xmlns:a16="http://schemas.microsoft.com/office/drawing/2014/main" id="{8EB86A53-83C8-881C-456F-629ECF1C930D}"/>
              </a:ext>
            </a:extLst>
          </p:cNvPr>
          <p:cNvSpPr/>
          <p:nvPr/>
        </p:nvSpPr>
        <p:spPr>
          <a:xfrm>
            <a:off x="9048431" y="3060108"/>
            <a:ext cx="2443401" cy="1103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8ACE8C-9D5A-3E40-6B56-F7B9C6088CAE}"/>
              </a:ext>
            </a:extLst>
          </p:cNvPr>
          <p:cNvSpPr/>
          <p:nvPr/>
        </p:nvSpPr>
        <p:spPr>
          <a:xfrm>
            <a:off x="7007113" y="4024189"/>
            <a:ext cx="1666400" cy="1742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87ECA-A38B-C469-DEEC-225902D9FAF1}"/>
              </a:ext>
            </a:extLst>
          </p:cNvPr>
          <p:cNvSpPr/>
          <p:nvPr/>
        </p:nvSpPr>
        <p:spPr>
          <a:xfrm>
            <a:off x="9048431" y="4375463"/>
            <a:ext cx="2443401" cy="139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AD65D1-3067-EEC4-7109-63315F784B6B}"/>
              </a:ext>
            </a:extLst>
          </p:cNvPr>
          <p:cNvSpPr/>
          <p:nvPr/>
        </p:nvSpPr>
        <p:spPr>
          <a:xfrm>
            <a:off x="9862379" y="3298670"/>
            <a:ext cx="1463989" cy="383271"/>
          </a:xfrm>
          <a:prstGeom prst="rect">
            <a:avLst/>
          </a:prstGeom>
        </p:spPr>
        <p:txBody>
          <a:bodyPr wrap="square" lIns="0" tIns="0" rIns="0" bIns="0" anchor="t" anchorCtr="0">
            <a:noAutofit/>
          </a:bodyPr>
          <a:lstStyle/>
          <a:p>
            <a:pPr marL="220663" lvl="1">
              <a:tabLst>
                <a:tab pos="969963" algn="l"/>
              </a:tabLst>
            </a:pPr>
            <a:r>
              <a:rPr lang="en-US" sz="1200" b="1" dirty="0">
                <a:solidFill>
                  <a:srgbClr val="221E1F"/>
                </a:solidFill>
                <a:latin typeface="Avenir Book" panose="02000503020000020003" pitchFamily="2" charset="0"/>
              </a:rPr>
              <a:t>R</a:t>
            </a:r>
            <a:r>
              <a:rPr lang="en-US" sz="1200" b="1" i="0" u="none" strike="noStrike" baseline="0" dirty="0">
                <a:solidFill>
                  <a:srgbClr val="221E1F"/>
                </a:solidFill>
                <a:latin typeface="Avenir Book" panose="02000503020000020003" pitchFamily="2" charset="0"/>
              </a:rPr>
              <a:t>elieve the burden </a:t>
            </a:r>
            <a:r>
              <a:rPr lang="en-US" sz="1200" b="0" i="0" u="none" strike="noStrike" baseline="0" dirty="0">
                <a:solidFill>
                  <a:srgbClr val="221E1F"/>
                </a:solidFill>
                <a:latin typeface="Avenir Book" panose="02000503020000020003" pitchFamily="2" charset="0"/>
              </a:rPr>
              <a:t>of the</a:t>
            </a:r>
            <a:br>
              <a:rPr lang="en-US" sz="1200" b="0" i="0" u="none" strike="noStrike" baseline="0" dirty="0">
                <a:solidFill>
                  <a:srgbClr val="221E1F"/>
                </a:solidFill>
                <a:latin typeface="Avenir Book" panose="02000503020000020003" pitchFamily="2" charset="0"/>
              </a:rPr>
            </a:br>
            <a:r>
              <a:rPr lang="en-US" sz="1200" b="0" i="0" u="none" strike="noStrike" baseline="0" dirty="0">
                <a:solidFill>
                  <a:srgbClr val="221E1F"/>
                </a:solidFill>
                <a:latin typeface="Avenir Book" panose="02000503020000020003" pitchFamily="2" charset="0"/>
              </a:rPr>
              <a:t> “unexpected stream of work</a:t>
            </a:r>
            <a:endParaRPr lang="en-US" sz="1200" dirty="0">
              <a:effectLst/>
              <a:latin typeface="Avenir Book" panose="02000503020000020003" pitchFamily="2" charset="0"/>
            </a:endParaRPr>
          </a:p>
        </p:txBody>
      </p:sp>
      <p:sp>
        <p:nvSpPr>
          <p:cNvPr id="14" name="TextBox 13">
            <a:extLst>
              <a:ext uri="{FF2B5EF4-FFF2-40B4-BE49-F238E27FC236}">
                <a16:creationId xmlns:a16="http://schemas.microsoft.com/office/drawing/2014/main" id="{2F05410C-A124-3D4F-D020-450D8B6FA3C5}"/>
              </a:ext>
            </a:extLst>
          </p:cNvPr>
          <p:cNvSpPr txBox="1"/>
          <p:nvPr/>
        </p:nvSpPr>
        <p:spPr>
          <a:xfrm>
            <a:off x="7105822" y="4829620"/>
            <a:ext cx="1507652" cy="864044"/>
          </a:xfrm>
          <a:prstGeom prst="rect">
            <a:avLst/>
          </a:prstGeom>
          <a:noFill/>
        </p:spPr>
        <p:txBody>
          <a:bodyPr wrap="square">
            <a:spAutoFit/>
          </a:bodyPr>
          <a:lstStyle/>
          <a:p>
            <a:r>
              <a:rPr lang="en-US" sz="1200" b="1" dirty="0">
                <a:solidFill>
                  <a:srgbClr val="221E1F"/>
                </a:solidFill>
                <a:latin typeface="Avenir Book" panose="02000503020000020003" pitchFamily="2" charset="0"/>
              </a:rPr>
              <a:t>Give</a:t>
            </a:r>
            <a:r>
              <a:rPr lang="en-US" sz="1200" b="1" i="0" u="none" strike="noStrike" baseline="0" dirty="0">
                <a:solidFill>
                  <a:srgbClr val="221E1F"/>
                </a:solidFill>
                <a:latin typeface="Avenir Book" panose="02000503020000020003" pitchFamily="2" charset="0"/>
              </a:rPr>
              <a:t> physicians more time </a:t>
            </a:r>
            <a:r>
              <a:rPr lang="en-US" sz="1200" b="0" i="0" u="none" strike="noStrike" baseline="0" dirty="0">
                <a:solidFill>
                  <a:srgbClr val="221E1F"/>
                </a:solidFill>
                <a:latin typeface="Avenir Book" panose="02000503020000020003" pitchFamily="2" charset="0"/>
              </a:rPr>
              <a:t>to focus on face-to-face interactions</a:t>
            </a:r>
            <a:endParaRPr lang="en-US" sz="1200" dirty="0">
              <a:effectLst/>
              <a:latin typeface="Avenir Book" panose="02000503020000020003" pitchFamily="2" charset="0"/>
            </a:endParaRPr>
          </a:p>
        </p:txBody>
      </p:sp>
      <p:sp>
        <p:nvSpPr>
          <p:cNvPr id="15" name="TextBox 14">
            <a:extLst>
              <a:ext uri="{FF2B5EF4-FFF2-40B4-BE49-F238E27FC236}">
                <a16:creationId xmlns:a16="http://schemas.microsoft.com/office/drawing/2014/main" id="{731F0255-0CB3-A15E-C75D-3D559A2A1728}"/>
              </a:ext>
            </a:extLst>
          </p:cNvPr>
          <p:cNvSpPr txBox="1"/>
          <p:nvPr/>
        </p:nvSpPr>
        <p:spPr>
          <a:xfrm>
            <a:off x="10048917" y="4496048"/>
            <a:ext cx="1420520" cy="1200329"/>
          </a:xfrm>
          <a:prstGeom prst="rect">
            <a:avLst/>
          </a:prstGeom>
          <a:noFill/>
        </p:spPr>
        <p:txBody>
          <a:bodyPr wrap="square" rtlCol="0">
            <a:spAutoFit/>
          </a:bodyPr>
          <a:lstStyle/>
          <a:p>
            <a:r>
              <a:rPr lang="en-US" sz="1200" b="1" dirty="0">
                <a:solidFill>
                  <a:srgbClr val="221E1F"/>
                </a:solidFill>
                <a:latin typeface="Avenir Book" panose="02000503020000020003" pitchFamily="2" charset="0"/>
              </a:rPr>
              <a:t>The</a:t>
            </a:r>
            <a:r>
              <a:rPr lang="en-US" sz="1200" b="1" i="0" u="none" strike="noStrike" baseline="0" dirty="0">
                <a:solidFill>
                  <a:srgbClr val="221E1F"/>
                </a:solidFill>
                <a:latin typeface="Avenir Book" panose="02000503020000020003" pitchFamily="2" charset="0"/>
              </a:rPr>
              <a:t> clinics grew the volume of their practices </a:t>
            </a:r>
            <a:r>
              <a:rPr lang="en-US" sz="1200" b="0" i="0" u="none" strike="noStrike" baseline="0" dirty="0">
                <a:solidFill>
                  <a:srgbClr val="221E1F"/>
                </a:solidFill>
                <a:latin typeface="Avenir Book" panose="02000503020000020003" pitchFamily="2" charset="0"/>
              </a:rPr>
              <a:t>without having to add more clinical support staff.</a:t>
            </a:r>
            <a:endParaRPr lang="en-US" sz="1200" dirty="0">
              <a:effectLst/>
              <a:latin typeface="Avenir Book" panose="02000503020000020003" pitchFamily="2" charset="0"/>
            </a:endParaRPr>
          </a:p>
        </p:txBody>
      </p:sp>
      <p:sp>
        <p:nvSpPr>
          <p:cNvPr id="29" name="TextBox 28">
            <a:extLst>
              <a:ext uri="{FF2B5EF4-FFF2-40B4-BE49-F238E27FC236}">
                <a16:creationId xmlns:a16="http://schemas.microsoft.com/office/drawing/2014/main" id="{4B06F760-B3B0-4595-1C6C-44049B9F1440}"/>
              </a:ext>
            </a:extLst>
          </p:cNvPr>
          <p:cNvSpPr txBox="1"/>
          <p:nvPr/>
        </p:nvSpPr>
        <p:spPr>
          <a:xfrm>
            <a:off x="6888232" y="2981063"/>
            <a:ext cx="1906122" cy="830997"/>
          </a:xfrm>
          <a:prstGeom prst="rect">
            <a:avLst/>
          </a:prstGeom>
          <a:noFill/>
        </p:spPr>
        <p:txBody>
          <a:bodyPr wrap="square" rtlCol="0">
            <a:spAutoFit/>
          </a:bodyPr>
          <a:lstStyle/>
          <a:p>
            <a:r>
              <a:rPr lang="en-US" sz="1200" b="0" i="0" u="none" strike="noStrike" baseline="0" dirty="0">
                <a:solidFill>
                  <a:srgbClr val="221E1F"/>
                </a:solidFill>
                <a:latin typeface="Avenir Book" panose="02000503020000020003" pitchFamily="2" charset="0"/>
              </a:rPr>
              <a:t>Omega Healthcare’s Clinical Communications Services helped NYU Langone:</a:t>
            </a:r>
            <a:endParaRPr lang="en-US" sz="1200" dirty="0">
              <a:effectLst/>
              <a:latin typeface="Avenir Book" panose="02000503020000020003" pitchFamily="2" charset="0"/>
            </a:endParaRPr>
          </a:p>
        </p:txBody>
      </p:sp>
      <p:pic>
        <p:nvPicPr>
          <p:cNvPr id="39" name="Picture 38">
            <a:extLst>
              <a:ext uri="{FF2B5EF4-FFF2-40B4-BE49-F238E27FC236}">
                <a16:creationId xmlns:a16="http://schemas.microsoft.com/office/drawing/2014/main" id="{51F5B6E3-02C8-5D0B-B9DF-3840C10F4C4A}"/>
              </a:ext>
            </a:extLst>
          </p:cNvPr>
          <p:cNvPicPr>
            <a:picLocks noChangeAspect="1"/>
          </p:cNvPicPr>
          <p:nvPr/>
        </p:nvPicPr>
        <p:blipFill>
          <a:blip r:embed="rId3"/>
          <a:stretch>
            <a:fillRect/>
          </a:stretch>
        </p:blipFill>
        <p:spPr>
          <a:xfrm>
            <a:off x="7385571" y="4152338"/>
            <a:ext cx="878641" cy="662781"/>
          </a:xfrm>
          <a:prstGeom prst="rect">
            <a:avLst/>
          </a:prstGeom>
        </p:spPr>
      </p:pic>
      <p:pic>
        <p:nvPicPr>
          <p:cNvPr id="41" name="Picture 40">
            <a:extLst>
              <a:ext uri="{FF2B5EF4-FFF2-40B4-BE49-F238E27FC236}">
                <a16:creationId xmlns:a16="http://schemas.microsoft.com/office/drawing/2014/main" id="{4CB9E966-9048-EA9D-3C5E-FAD2CB1B8696}"/>
              </a:ext>
            </a:extLst>
          </p:cNvPr>
          <p:cNvPicPr>
            <a:picLocks noChangeAspect="1"/>
          </p:cNvPicPr>
          <p:nvPr/>
        </p:nvPicPr>
        <p:blipFill>
          <a:blip r:embed="rId4"/>
          <a:stretch>
            <a:fillRect/>
          </a:stretch>
        </p:blipFill>
        <p:spPr>
          <a:xfrm>
            <a:off x="9219029" y="4706705"/>
            <a:ext cx="737177" cy="728869"/>
          </a:xfrm>
          <a:prstGeom prst="rect">
            <a:avLst/>
          </a:prstGeom>
        </p:spPr>
      </p:pic>
      <p:pic>
        <p:nvPicPr>
          <p:cNvPr id="43" name="Picture 42">
            <a:extLst>
              <a:ext uri="{FF2B5EF4-FFF2-40B4-BE49-F238E27FC236}">
                <a16:creationId xmlns:a16="http://schemas.microsoft.com/office/drawing/2014/main" id="{AE70FD9B-DBC2-509B-60D2-317B9631DC83}"/>
              </a:ext>
            </a:extLst>
          </p:cNvPr>
          <p:cNvPicPr>
            <a:picLocks noChangeAspect="1"/>
          </p:cNvPicPr>
          <p:nvPr/>
        </p:nvPicPr>
        <p:blipFill>
          <a:blip r:embed="rId5"/>
          <a:stretch>
            <a:fillRect/>
          </a:stretch>
        </p:blipFill>
        <p:spPr>
          <a:xfrm>
            <a:off x="9262140" y="3302063"/>
            <a:ext cx="662608" cy="651282"/>
          </a:xfrm>
          <a:prstGeom prst="rect">
            <a:avLst/>
          </a:prstGeom>
        </p:spPr>
      </p:pic>
    </p:spTree>
    <p:extLst>
      <p:ext uri="{BB962C8B-B14F-4D97-AF65-F5344CB8AC3E}">
        <p14:creationId xmlns:p14="http://schemas.microsoft.com/office/powerpoint/2010/main" val="131251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9E6292-BFAE-DB0A-FF1C-1533FF6FF254}"/>
              </a:ext>
            </a:extLst>
          </p:cNvPr>
          <p:cNvSpPr/>
          <p:nvPr/>
        </p:nvSpPr>
        <p:spPr>
          <a:xfrm>
            <a:off x="5843016" y="2229002"/>
            <a:ext cx="6023735" cy="3897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8983815-D2BD-27D3-7C6E-ED6101C5F94D}"/>
              </a:ext>
            </a:extLst>
          </p:cNvPr>
          <p:cNvSpPr/>
          <p:nvPr/>
        </p:nvSpPr>
        <p:spPr>
          <a:xfrm>
            <a:off x="6230112" y="3334280"/>
            <a:ext cx="2443401" cy="124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6C3B29-85DC-077D-94D9-F196A30488A3}"/>
              </a:ext>
            </a:extLst>
          </p:cNvPr>
          <p:cNvSpPr/>
          <p:nvPr/>
        </p:nvSpPr>
        <p:spPr>
          <a:xfrm>
            <a:off x="9048431" y="3334279"/>
            <a:ext cx="2443401" cy="1243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42F8ED-8C63-7439-2BDA-C2145E45BE90}"/>
              </a:ext>
            </a:extLst>
          </p:cNvPr>
          <p:cNvSpPr/>
          <p:nvPr/>
        </p:nvSpPr>
        <p:spPr>
          <a:xfrm>
            <a:off x="6230112" y="4760260"/>
            <a:ext cx="2443401" cy="1006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D97FC3-3FF3-8766-77EB-8C236488E2CF}"/>
              </a:ext>
            </a:extLst>
          </p:cNvPr>
          <p:cNvSpPr/>
          <p:nvPr/>
        </p:nvSpPr>
        <p:spPr>
          <a:xfrm>
            <a:off x="9048431" y="4760260"/>
            <a:ext cx="2443401" cy="1006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46CB41-B4D3-38CA-0D2E-314EAC29A567}"/>
              </a:ext>
            </a:extLst>
          </p:cNvPr>
          <p:cNvSpPr/>
          <p:nvPr/>
        </p:nvSpPr>
        <p:spPr>
          <a:xfrm>
            <a:off x="314552" y="2229002"/>
            <a:ext cx="2362547" cy="3897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C16A0D-69EC-486C-CFA0-C60452196D23}"/>
              </a:ext>
            </a:extLst>
          </p:cNvPr>
          <p:cNvSpPr/>
          <p:nvPr/>
        </p:nvSpPr>
        <p:spPr>
          <a:xfrm>
            <a:off x="313306" y="2229002"/>
            <a:ext cx="2363793" cy="461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B10D007-8FC9-02A7-CD21-BF73DA8BEA73}"/>
              </a:ext>
            </a:extLst>
          </p:cNvPr>
          <p:cNvSpPr/>
          <p:nvPr/>
        </p:nvSpPr>
        <p:spPr>
          <a:xfrm>
            <a:off x="308390" y="999891"/>
            <a:ext cx="11558361" cy="11428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E08D9-1D87-B92B-7ECE-D030B4833109}"/>
              </a:ext>
            </a:extLst>
          </p:cNvPr>
          <p:cNvSpPr>
            <a:spLocks noGrp="1"/>
          </p:cNvSpPr>
          <p:nvPr>
            <p:ph type="title"/>
          </p:nvPr>
        </p:nvSpPr>
        <p:spPr>
          <a:xfrm>
            <a:off x="314552" y="333373"/>
            <a:ext cx="9250362" cy="461665"/>
          </a:xfrm>
        </p:spPr>
        <p:txBody>
          <a:bodyPr/>
          <a:lstStyle/>
          <a:p>
            <a:r>
              <a:rPr lang="en-US" dirty="0"/>
              <a:t>Case Study: Growth of Provider Engagement, E&amp;M and RVUs</a:t>
            </a:r>
          </a:p>
        </p:txBody>
      </p:sp>
      <p:sp>
        <p:nvSpPr>
          <p:cNvPr id="3" name="TextBox 2">
            <a:extLst>
              <a:ext uri="{FF2B5EF4-FFF2-40B4-BE49-F238E27FC236}">
                <a16:creationId xmlns:a16="http://schemas.microsoft.com/office/drawing/2014/main" id="{2376F31E-5899-1C24-9F9E-294798B820BD}"/>
              </a:ext>
            </a:extLst>
          </p:cNvPr>
          <p:cNvSpPr txBox="1"/>
          <p:nvPr/>
        </p:nvSpPr>
        <p:spPr>
          <a:xfrm>
            <a:off x="460273" y="981207"/>
            <a:ext cx="11129220" cy="1200329"/>
          </a:xfrm>
          <a:prstGeom prst="rect">
            <a:avLst/>
          </a:prstGeom>
          <a:noFill/>
        </p:spPr>
        <p:txBody>
          <a:bodyPr wrap="square" rtlCol="0">
            <a:spAutoFit/>
          </a:bodyPr>
          <a:lstStyle/>
          <a:p>
            <a:r>
              <a:rPr lang="en-US" b="1" dirty="0">
                <a:solidFill>
                  <a:schemeClr val="bg2"/>
                </a:solidFill>
                <a:effectLst/>
                <a:latin typeface="Avenir Book" panose="02000503020000020003" pitchFamily="2" charset="0"/>
              </a:rPr>
              <a:t>About</a:t>
            </a:r>
            <a:br>
              <a:rPr lang="en-US" dirty="0">
                <a:solidFill>
                  <a:srgbClr val="211D1E"/>
                </a:solidFill>
                <a:effectLst/>
                <a:latin typeface="Avenir Book" panose="02000503020000020003" pitchFamily="2" charset="0"/>
              </a:rPr>
            </a:br>
            <a:r>
              <a:rPr lang="en-US" dirty="0">
                <a:solidFill>
                  <a:srgbClr val="211D1E"/>
                </a:solidFill>
                <a:effectLst/>
              </a:rPr>
              <a:t>A Memphis, TN-based general and surgical facility partnered with a university health center in TN to lead the largest academic physician group in the mid-south. Their goal was to bring together physicians, leaders and innovators to create a healthier community.</a:t>
            </a:r>
            <a:endParaRPr lang="en-US" b="0" dirty="0">
              <a:latin typeface="+mn-lt"/>
            </a:endParaRPr>
          </a:p>
        </p:txBody>
      </p:sp>
      <p:sp>
        <p:nvSpPr>
          <p:cNvPr id="6" name="TextBox 5">
            <a:extLst>
              <a:ext uri="{FF2B5EF4-FFF2-40B4-BE49-F238E27FC236}">
                <a16:creationId xmlns:a16="http://schemas.microsoft.com/office/drawing/2014/main" id="{92157343-601A-360C-1C29-4B89BAFE6BEB}"/>
              </a:ext>
            </a:extLst>
          </p:cNvPr>
          <p:cNvSpPr txBox="1"/>
          <p:nvPr/>
        </p:nvSpPr>
        <p:spPr>
          <a:xfrm>
            <a:off x="383244" y="2788183"/>
            <a:ext cx="2223915" cy="200054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400" dirty="0">
                <a:solidFill>
                  <a:srgbClr val="211D1E"/>
                </a:solidFill>
                <a:effectLst/>
                <a:latin typeface="Avenir Book" panose="02000503020000020003" pitchFamily="2" charset="0"/>
              </a:rPr>
              <a:t>Coders struggled to balance time between coding and physician education</a:t>
            </a:r>
          </a:p>
          <a:p>
            <a:pPr marL="171450" indent="-171450">
              <a:spcAft>
                <a:spcPts val="600"/>
              </a:spcAft>
              <a:buFont typeface="Arial" panose="020B0604020202020204" pitchFamily="34" charset="0"/>
              <a:buChar char="•"/>
            </a:pPr>
            <a:r>
              <a:rPr lang="en-US" sz="1400" dirty="0">
                <a:solidFill>
                  <a:srgbClr val="211D1E"/>
                </a:solidFill>
                <a:effectLst/>
                <a:latin typeface="Avenir Book" panose="02000503020000020003" pitchFamily="2" charset="0"/>
              </a:rPr>
              <a:t>Professional fee coders lacked resources for provider education</a:t>
            </a:r>
          </a:p>
          <a:p>
            <a:endParaRPr lang="en-US" sz="1600" dirty="0">
              <a:solidFill>
                <a:srgbClr val="211D1E"/>
              </a:solidFill>
              <a:effectLst/>
              <a:latin typeface="Avenir Book" panose="02000503020000020003" pitchFamily="2" charset="0"/>
            </a:endParaRPr>
          </a:p>
        </p:txBody>
      </p:sp>
      <p:sp>
        <p:nvSpPr>
          <p:cNvPr id="10" name="Rectangle 9">
            <a:extLst>
              <a:ext uri="{FF2B5EF4-FFF2-40B4-BE49-F238E27FC236}">
                <a16:creationId xmlns:a16="http://schemas.microsoft.com/office/drawing/2014/main" id="{FFE0C9FF-FFE1-0DD7-4A1B-384D15D3A02B}"/>
              </a:ext>
            </a:extLst>
          </p:cNvPr>
          <p:cNvSpPr/>
          <p:nvPr/>
        </p:nvSpPr>
        <p:spPr>
          <a:xfrm>
            <a:off x="2823813" y="2264925"/>
            <a:ext cx="2872489" cy="38617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25D54BD-2F6D-F10F-B626-6127FBA8CC97}"/>
              </a:ext>
            </a:extLst>
          </p:cNvPr>
          <p:cNvSpPr txBox="1"/>
          <p:nvPr/>
        </p:nvSpPr>
        <p:spPr>
          <a:xfrm>
            <a:off x="2904830" y="2776435"/>
            <a:ext cx="2605347" cy="2893100"/>
          </a:xfrm>
          <a:prstGeom prst="rect">
            <a:avLst/>
          </a:prstGeom>
          <a:noFill/>
        </p:spPr>
        <p:txBody>
          <a:bodyPr wrap="square" rtlCol="0">
            <a:spAutoFit/>
          </a:bodyPr>
          <a:lstStyle/>
          <a:p>
            <a:r>
              <a:rPr lang="en-US" sz="1200" b="1" dirty="0">
                <a:solidFill>
                  <a:srgbClr val="211D1E"/>
                </a:solidFill>
                <a:effectLst/>
                <a:latin typeface="Avenir Book" panose="02000503020000020003" pitchFamily="2" charset="0"/>
              </a:rPr>
              <a:t>RevCDI </a:t>
            </a:r>
            <a:r>
              <a:rPr lang="en-US" sz="1200" dirty="0">
                <a:solidFill>
                  <a:srgbClr val="211D1E"/>
                </a:solidFill>
                <a:effectLst/>
                <a:latin typeface="Avenir Book" panose="02000503020000020003" pitchFamily="2" charset="0"/>
              </a:rPr>
              <a:t>provided customized feedback and education through the Omega Digital Platform </a:t>
            </a:r>
            <a:r>
              <a:rPr lang="en-US" sz="1200" dirty="0">
                <a:solidFill>
                  <a:srgbClr val="211D1E"/>
                </a:solidFill>
                <a:latin typeface="Avenir Book" panose="02000503020000020003" pitchFamily="2" charset="0"/>
              </a:rPr>
              <a:t>to help </a:t>
            </a:r>
            <a:r>
              <a:rPr lang="en-US" sz="1200" dirty="0">
                <a:solidFill>
                  <a:srgbClr val="211D1E"/>
                </a:solidFill>
                <a:effectLst/>
                <a:latin typeface="Avenir Book" panose="02000503020000020003" pitchFamily="2" charset="0"/>
              </a:rPr>
              <a:t>providers on evaluation and management (“E&amp;M”) levels and documentation improvement.</a:t>
            </a:r>
          </a:p>
          <a:p>
            <a:endParaRPr lang="en-US" sz="1200" dirty="0">
              <a:solidFill>
                <a:srgbClr val="211D1E"/>
              </a:solidFill>
              <a:latin typeface="Avenir Book" panose="02000503020000020003" pitchFamily="2" charset="0"/>
            </a:endParaRPr>
          </a:p>
          <a:p>
            <a:pPr marL="171450" indent="-171450">
              <a:buFont typeface="Arial" panose="020B0604020202020204" pitchFamily="34" charset="0"/>
              <a:buChar char="•"/>
            </a:pPr>
            <a:r>
              <a:rPr lang="en-US" sz="1200" b="1" dirty="0">
                <a:solidFill>
                  <a:srgbClr val="211D1E"/>
                </a:solidFill>
                <a:latin typeface="Avenir Book" panose="02000503020000020003" pitchFamily="2" charset="0"/>
              </a:rPr>
              <a:t>Provided education to both coders and providers  </a:t>
            </a:r>
            <a:br>
              <a:rPr lang="en-US" sz="1200" dirty="0">
                <a:solidFill>
                  <a:srgbClr val="211D1E"/>
                </a:solidFill>
                <a:latin typeface="Avenir Book" panose="02000503020000020003" pitchFamily="2" charset="0"/>
              </a:rPr>
            </a:br>
            <a:endParaRPr lang="en-US" sz="1200" dirty="0">
              <a:solidFill>
                <a:srgbClr val="211D1E"/>
              </a:solidFill>
              <a:latin typeface="Avenir Book" panose="02000503020000020003" pitchFamily="2" charset="0"/>
            </a:endParaRPr>
          </a:p>
          <a:p>
            <a:pPr marL="171450" indent="-171450">
              <a:buFont typeface="Arial" panose="020B0604020202020204" pitchFamily="34" charset="0"/>
              <a:buChar char="•"/>
            </a:pPr>
            <a:r>
              <a:rPr lang="en-US" sz="1200" b="1" dirty="0">
                <a:solidFill>
                  <a:srgbClr val="211D1E"/>
                </a:solidFill>
                <a:latin typeface="Avenir Book" panose="02000503020000020003" pitchFamily="2" charset="0"/>
              </a:rPr>
              <a:t>Providers received individual feedback on their patient charts and documentation </a:t>
            </a:r>
            <a:r>
              <a:rPr lang="en-US" sz="1200" dirty="0">
                <a:solidFill>
                  <a:srgbClr val="211D1E"/>
                </a:solidFill>
                <a:latin typeface="Avenir Book" panose="02000503020000020003" pitchFamily="2" charset="0"/>
              </a:rPr>
              <a:t> </a:t>
            </a:r>
          </a:p>
          <a:p>
            <a:pPr marL="171450" indent="-171450">
              <a:buFont typeface="Arial" panose="020B0604020202020204" pitchFamily="34" charset="0"/>
              <a:buChar char="•"/>
            </a:pPr>
            <a:endParaRPr lang="en-US" sz="1200" dirty="0">
              <a:solidFill>
                <a:srgbClr val="211D1E"/>
              </a:solidFill>
              <a:latin typeface="Avenir Book" panose="02000503020000020003" pitchFamily="2" charset="0"/>
            </a:endParaRPr>
          </a:p>
          <a:p>
            <a:pPr marL="171450" indent="-171450">
              <a:buFont typeface="Arial" panose="020B0604020202020204" pitchFamily="34" charset="0"/>
              <a:buChar char="•"/>
            </a:pPr>
            <a:endParaRPr lang="en-US" sz="1200" dirty="0">
              <a:solidFill>
                <a:srgbClr val="211D1E"/>
              </a:solidFill>
              <a:latin typeface="Avenir Book" panose="02000503020000020003" pitchFamily="2" charset="0"/>
            </a:endParaRPr>
          </a:p>
          <a:p>
            <a:pPr marL="285750" indent="-285750">
              <a:buFont typeface="Arial" panose="020B0604020202020204" pitchFamily="34" charset="0"/>
              <a:buChar char="•"/>
            </a:pPr>
            <a:endParaRPr lang="en-US" sz="1400" dirty="0">
              <a:solidFill>
                <a:srgbClr val="211D1E"/>
              </a:solidFill>
              <a:effectLst/>
              <a:latin typeface="Avenir Book" panose="02000503020000020003" pitchFamily="2" charset="0"/>
            </a:endParaRPr>
          </a:p>
        </p:txBody>
      </p:sp>
      <p:sp>
        <p:nvSpPr>
          <p:cNvPr id="16" name="TextBox 15">
            <a:extLst>
              <a:ext uri="{FF2B5EF4-FFF2-40B4-BE49-F238E27FC236}">
                <a16:creationId xmlns:a16="http://schemas.microsoft.com/office/drawing/2014/main" id="{E0DC9791-6439-F849-1305-85455608B5DE}"/>
              </a:ext>
            </a:extLst>
          </p:cNvPr>
          <p:cNvSpPr txBox="1"/>
          <p:nvPr/>
        </p:nvSpPr>
        <p:spPr>
          <a:xfrm>
            <a:off x="383244" y="2274930"/>
            <a:ext cx="1897107"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Challenge</a:t>
            </a:r>
            <a:endParaRPr lang="en-US" dirty="0"/>
          </a:p>
        </p:txBody>
      </p:sp>
      <p:sp>
        <p:nvSpPr>
          <p:cNvPr id="17" name="Rectangle 16">
            <a:extLst>
              <a:ext uri="{FF2B5EF4-FFF2-40B4-BE49-F238E27FC236}">
                <a16:creationId xmlns:a16="http://schemas.microsoft.com/office/drawing/2014/main" id="{216C83BB-C63F-A614-5983-F1F3B6829805}"/>
              </a:ext>
            </a:extLst>
          </p:cNvPr>
          <p:cNvSpPr/>
          <p:nvPr/>
        </p:nvSpPr>
        <p:spPr>
          <a:xfrm>
            <a:off x="2829595" y="2229002"/>
            <a:ext cx="2866707" cy="461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2DAF9C-AC78-8ED8-4772-15E6ACCB84E2}"/>
              </a:ext>
            </a:extLst>
          </p:cNvPr>
          <p:cNvSpPr/>
          <p:nvPr/>
        </p:nvSpPr>
        <p:spPr>
          <a:xfrm>
            <a:off x="5837709" y="2229002"/>
            <a:ext cx="6023735" cy="4611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962939F-9361-E446-6594-38057D828591}"/>
              </a:ext>
            </a:extLst>
          </p:cNvPr>
          <p:cNvSpPr txBox="1"/>
          <p:nvPr/>
        </p:nvSpPr>
        <p:spPr>
          <a:xfrm>
            <a:off x="2878365" y="2274930"/>
            <a:ext cx="254707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Solution</a:t>
            </a:r>
            <a:endParaRPr lang="en-US" dirty="0">
              <a:solidFill>
                <a:schemeClr val="bg1"/>
              </a:solidFill>
            </a:endParaRPr>
          </a:p>
        </p:txBody>
      </p:sp>
      <p:sp>
        <p:nvSpPr>
          <p:cNvPr id="20" name="TextBox 19">
            <a:extLst>
              <a:ext uri="{FF2B5EF4-FFF2-40B4-BE49-F238E27FC236}">
                <a16:creationId xmlns:a16="http://schemas.microsoft.com/office/drawing/2014/main" id="{5C57C372-792B-7D88-BEFC-1EE709AFE57F}"/>
              </a:ext>
            </a:extLst>
          </p:cNvPr>
          <p:cNvSpPr txBox="1"/>
          <p:nvPr/>
        </p:nvSpPr>
        <p:spPr>
          <a:xfrm>
            <a:off x="5886178" y="2274930"/>
            <a:ext cx="201291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Results</a:t>
            </a:r>
            <a:endParaRPr lang="en-US" dirty="0">
              <a:solidFill>
                <a:schemeClr val="bg1"/>
              </a:solidFill>
            </a:endParaRPr>
          </a:p>
        </p:txBody>
      </p:sp>
      <p:sp>
        <p:nvSpPr>
          <p:cNvPr id="29" name="TextBox 28">
            <a:extLst>
              <a:ext uri="{FF2B5EF4-FFF2-40B4-BE49-F238E27FC236}">
                <a16:creationId xmlns:a16="http://schemas.microsoft.com/office/drawing/2014/main" id="{B7BC53AC-8927-262A-0CA6-594CC7E51A7D}"/>
              </a:ext>
            </a:extLst>
          </p:cNvPr>
          <p:cNvSpPr txBox="1"/>
          <p:nvPr/>
        </p:nvSpPr>
        <p:spPr>
          <a:xfrm>
            <a:off x="6309657" y="3914001"/>
            <a:ext cx="2363854" cy="677108"/>
          </a:xfrm>
          <a:prstGeom prst="rect">
            <a:avLst/>
          </a:prstGeom>
          <a:noFill/>
        </p:spPr>
        <p:txBody>
          <a:bodyPr wrap="square" rtlCol="0">
            <a:spAutoFit/>
          </a:bodyPr>
          <a:lstStyle/>
          <a:p>
            <a:pPr>
              <a:spcAft>
                <a:spcPts val="600"/>
              </a:spcAft>
            </a:pPr>
            <a:r>
              <a:rPr lang="en-US" sz="1400" b="1" dirty="0">
                <a:latin typeface="Avenir Book" panose="02000503020000020003" pitchFamily="2" charset="0"/>
              </a:rPr>
              <a:t>71%</a:t>
            </a:r>
            <a:r>
              <a:rPr lang="en-US" sz="1400" dirty="0">
                <a:latin typeface="Avenir Book" panose="02000503020000020003" pitchFamily="2" charset="0"/>
              </a:rPr>
              <a:t> </a:t>
            </a:r>
            <a:r>
              <a:rPr lang="en-US" sz="1200" dirty="0">
                <a:latin typeface="Avenir Book" panose="02000503020000020003" pitchFamily="2" charset="0"/>
              </a:rPr>
              <a:t>of physicians responded to 330 documentation deficiencies in year one</a:t>
            </a:r>
            <a:endParaRPr lang="en-US" sz="1100" dirty="0">
              <a:latin typeface="Avenir Book" panose="02000503020000020003" pitchFamily="2" charset="0"/>
            </a:endParaRPr>
          </a:p>
        </p:txBody>
      </p:sp>
      <p:sp>
        <p:nvSpPr>
          <p:cNvPr id="33" name="TextBox 32">
            <a:extLst>
              <a:ext uri="{FF2B5EF4-FFF2-40B4-BE49-F238E27FC236}">
                <a16:creationId xmlns:a16="http://schemas.microsoft.com/office/drawing/2014/main" id="{3393F797-FBE3-E98F-0E98-F1B9AEB19E9C}"/>
              </a:ext>
            </a:extLst>
          </p:cNvPr>
          <p:cNvSpPr txBox="1"/>
          <p:nvPr/>
        </p:nvSpPr>
        <p:spPr>
          <a:xfrm>
            <a:off x="7195933" y="4786268"/>
            <a:ext cx="1336499" cy="1046440"/>
          </a:xfrm>
          <a:prstGeom prst="rect">
            <a:avLst/>
          </a:prstGeom>
          <a:noFill/>
        </p:spPr>
        <p:txBody>
          <a:bodyPr wrap="square">
            <a:spAutoFit/>
          </a:bodyPr>
          <a:lstStyle/>
          <a:p>
            <a:pPr>
              <a:spcAft>
                <a:spcPts val="600"/>
              </a:spcAft>
            </a:pPr>
            <a:r>
              <a:rPr lang="en-US" sz="1400" b="1" dirty="0">
                <a:latin typeface="Avenir Book" panose="02000503020000020003" pitchFamily="2" charset="0"/>
              </a:rPr>
              <a:t>3%</a:t>
            </a:r>
            <a:br>
              <a:rPr lang="en-US" sz="1400" b="1" dirty="0">
                <a:latin typeface="Avenir Book" panose="02000503020000020003" pitchFamily="2" charset="0"/>
              </a:rPr>
            </a:br>
            <a:r>
              <a:rPr lang="en-US" sz="1200" dirty="0" err="1">
                <a:latin typeface="Avenir Book" panose="02000503020000020003" pitchFamily="2" charset="0"/>
              </a:rPr>
              <a:t>wRVU</a:t>
            </a:r>
            <a:r>
              <a:rPr lang="en-US" sz="1200" dirty="0">
                <a:latin typeface="Avenir Book" panose="02000503020000020003" pitchFamily="2" charset="0"/>
              </a:rPr>
              <a:t> gain per E&amp;M code compared to baseline</a:t>
            </a:r>
            <a:endParaRPr lang="en-US" sz="1100" dirty="0">
              <a:effectLst/>
              <a:latin typeface="Avenir Book" panose="02000503020000020003" pitchFamily="2" charset="0"/>
            </a:endParaRPr>
          </a:p>
        </p:txBody>
      </p:sp>
      <p:sp>
        <p:nvSpPr>
          <p:cNvPr id="35" name="TextBox 34">
            <a:extLst>
              <a:ext uri="{FF2B5EF4-FFF2-40B4-BE49-F238E27FC236}">
                <a16:creationId xmlns:a16="http://schemas.microsoft.com/office/drawing/2014/main" id="{CAE12B85-1F1C-CA34-A8E5-356B82CFCE2D}"/>
              </a:ext>
            </a:extLst>
          </p:cNvPr>
          <p:cNvSpPr txBox="1"/>
          <p:nvPr/>
        </p:nvSpPr>
        <p:spPr>
          <a:xfrm>
            <a:off x="9790176" y="4870908"/>
            <a:ext cx="1701655" cy="677108"/>
          </a:xfrm>
          <a:prstGeom prst="rect">
            <a:avLst/>
          </a:prstGeom>
          <a:noFill/>
        </p:spPr>
        <p:txBody>
          <a:bodyPr wrap="square" rtlCol="0">
            <a:spAutoFit/>
          </a:bodyPr>
          <a:lstStyle/>
          <a:p>
            <a:pPr>
              <a:spcAft>
                <a:spcPts val="600"/>
              </a:spcAft>
            </a:pPr>
            <a:r>
              <a:rPr lang="en-US" sz="1400" b="1" dirty="0">
                <a:latin typeface="Avenir Book" panose="02000503020000020003" pitchFamily="2" charset="0"/>
              </a:rPr>
              <a:t>$1 million </a:t>
            </a:r>
            <a:br>
              <a:rPr lang="en-US" sz="1400" b="1" dirty="0">
                <a:latin typeface="Avenir Book" panose="02000503020000020003" pitchFamily="2" charset="0"/>
              </a:rPr>
            </a:br>
            <a:r>
              <a:rPr lang="en-US" sz="1200" dirty="0">
                <a:latin typeface="Avenir Book" panose="02000503020000020003" pitchFamily="2" charset="0"/>
              </a:rPr>
              <a:t>estimated revenue improvements</a:t>
            </a:r>
            <a:endParaRPr lang="en-US" sz="1100" dirty="0">
              <a:effectLst/>
              <a:latin typeface="Avenir Book" panose="02000503020000020003" pitchFamily="2" charset="0"/>
            </a:endParaRPr>
          </a:p>
        </p:txBody>
      </p:sp>
      <p:sp>
        <p:nvSpPr>
          <p:cNvPr id="15" name="TextBox 14">
            <a:extLst>
              <a:ext uri="{FF2B5EF4-FFF2-40B4-BE49-F238E27FC236}">
                <a16:creationId xmlns:a16="http://schemas.microsoft.com/office/drawing/2014/main" id="{6B8201B1-ABF6-22DA-944D-760312B70589}"/>
              </a:ext>
            </a:extLst>
          </p:cNvPr>
          <p:cNvSpPr txBox="1"/>
          <p:nvPr/>
        </p:nvSpPr>
        <p:spPr>
          <a:xfrm>
            <a:off x="6096000" y="2790428"/>
            <a:ext cx="4606650" cy="461665"/>
          </a:xfrm>
          <a:prstGeom prst="rect">
            <a:avLst/>
          </a:prstGeom>
          <a:noFill/>
        </p:spPr>
        <p:txBody>
          <a:bodyPr wrap="square" rtlCol="0">
            <a:spAutoFit/>
          </a:bodyPr>
          <a:lstStyle/>
          <a:p>
            <a:r>
              <a:rPr lang="en-US" sz="1200" dirty="0">
                <a:effectLst/>
                <a:latin typeface="Avenir Book" panose="02000503020000020003" pitchFamily="2" charset="0"/>
              </a:rPr>
              <a:t>The practice improved physician engagement and education related to improving coding documentation: </a:t>
            </a:r>
          </a:p>
        </p:txBody>
      </p:sp>
      <p:graphicFrame>
        <p:nvGraphicFramePr>
          <p:cNvPr id="22" name="Chart 21">
            <a:extLst>
              <a:ext uri="{FF2B5EF4-FFF2-40B4-BE49-F238E27FC236}">
                <a16:creationId xmlns:a16="http://schemas.microsoft.com/office/drawing/2014/main" id="{7A824729-D59E-24AC-0F41-EA38979F3B5B}"/>
              </a:ext>
            </a:extLst>
          </p:cNvPr>
          <p:cNvGraphicFramePr/>
          <p:nvPr/>
        </p:nvGraphicFramePr>
        <p:xfrm>
          <a:off x="9048431" y="3160838"/>
          <a:ext cx="2443400" cy="1358353"/>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E7D42998-38E8-1508-C22F-B4C923CEFC7A}"/>
              </a:ext>
            </a:extLst>
          </p:cNvPr>
          <p:cNvPicPr>
            <a:picLocks noChangeAspect="1"/>
          </p:cNvPicPr>
          <p:nvPr/>
        </p:nvPicPr>
        <p:blipFill>
          <a:blip r:embed="rId4"/>
          <a:stretch>
            <a:fillRect/>
          </a:stretch>
        </p:blipFill>
        <p:spPr>
          <a:xfrm>
            <a:off x="6590517" y="3460313"/>
            <a:ext cx="1691500" cy="419944"/>
          </a:xfrm>
          <a:prstGeom prst="rect">
            <a:avLst/>
          </a:prstGeom>
        </p:spPr>
      </p:pic>
      <p:pic>
        <p:nvPicPr>
          <p:cNvPr id="26" name="Picture 25">
            <a:extLst>
              <a:ext uri="{FF2B5EF4-FFF2-40B4-BE49-F238E27FC236}">
                <a16:creationId xmlns:a16="http://schemas.microsoft.com/office/drawing/2014/main" id="{171B6F28-238D-51F1-2268-749869B3F6E5}"/>
              </a:ext>
            </a:extLst>
          </p:cNvPr>
          <p:cNvPicPr>
            <a:picLocks noChangeAspect="1"/>
          </p:cNvPicPr>
          <p:nvPr/>
        </p:nvPicPr>
        <p:blipFill>
          <a:blip r:embed="rId5"/>
          <a:stretch>
            <a:fillRect/>
          </a:stretch>
        </p:blipFill>
        <p:spPr>
          <a:xfrm>
            <a:off x="6376509" y="5011544"/>
            <a:ext cx="763335" cy="534335"/>
          </a:xfrm>
          <a:prstGeom prst="rect">
            <a:avLst/>
          </a:prstGeom>
        </p:spPr>
      </p:pic>
      <p:pic>
        <p:nvPicPr>
          <p:cNvPr id="27" name="Picture 26">
            <a:extLst>
              <a:ext uri="{FF2B5EF4-FFF2-40B4-BE49-F238E27FC236}">
                <a16:creationId xmlns:a16="http://schemas.microsoft.com/office/drawing/2014/main" id="{1CD4E877-EE49-A8CE-4577-926BD7F60A4F}"/>
              </a:ext>
            </a:extLst>
          </p:cNvPr>
          <p:cNvPicPr>
            <a:picLocks noChangeAspect="1"/>
          </p:cNvPicPr>
          <p:nvPr/>
        </p:nvPicPr>
        <p:blipFill>
          <a:blip r:embed="rId6"/>
          <a:stretch>
            <a:fillRect/>
          </a:stretch>
        </p:blipFill>
        <p:spPr>
          <a:xfrm>
            <a:off x="9207796" y="4991445"/>
            <a:ext cx="496168" cy="534335"/>
          </a:xfrm>
          <a:prstGeom prst="rect">
            <a:avLst/>
          </a:prstGeom>
        </p:spPr>
      </p:pic>
    </p:spTree>
    <p:extLst>
      <p:ext uri="{BB962C8B-B14F-4D97-AF65-F5344CB8AC3E}">
        <p14:creationId xmlns:p14="http://schemas.microsoft.com/office/powerpoint/2010/main" val="329381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2645-1C79-09F8-D543-B3386FAB101E}"/>
              </a:ext>
            </a:extLst>
          </p:cNvPr>
          <p:cNvSpPr>
            <a:spLocks noGrp="1"/>
          </p:cNvSpPr>
          <p:nvPr>
            <p:ph type="title"/>
          </p:nvPr>
        </p:nvSpPr>
        <p:spPr/>
        <p:txBody>
          <a:bodyPr/>
          <a:lstStyle/>
          <a:p>
            <a:r>
              <a:rPr lang="en-US" dirty="0"/>
              <a:t>How Outsourcing is Evolving with Hybrid Delivery Models</a:t>
            </a:r>
          </a:p>
        </p:txBody>
      </p:sp>
      <p:sp>
        <p:nvSpPr>
          <p:cNvPr id="6" name="TextBox 5">
            <a:extLst>
              <a:ext uri="{FF2B5EF4-FFF2-40B4-BE49-F238E27FC236}">
                <a16:creationId xmlns:a16="http://schemas.microsoft.com/office/drawing/2014/main" id="{D417842B-414B-4D79-EF95-F5D04A621074}"/>
              </a:ext>
            </a:extLst>
          </p:cNvPr>
          <p:cNvSpPr txBox="1"/>
          <p:nvPr/>
        </p:nvSpPr>
        <p:spPr>
          <a:xfrm>
            <a:off x="2528684" y="1721498"/>
            <a:ext cx="9250362" cy="373794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t>Value of offshore </a:t>
            </a:r>
            <a:r>
              <a:rPr lang="en-US" sz="2000" dirty="0"/>
              <a:t>resources paired with </a:t>
            </a:r>
            <a:r>
              <a:rPr lang="en-US" sz="2000" b="1" dirty="0"/>
              <a:t>onshore oversight</a:t>
            </a:r>
          </a:p>
          <a:p>
            <a:pPr marL="342900" indent="-342900">
              <a:lnSpc>
                <a:spcPct val="150000"/>
              </a:lnSpc>
              <a:buFont typeface="Wingdings" panose="05000000000000000000" pitchFamily="2" charset="2"/>
              <a:buChar char="ü"/>
            </a:pPr>
            <a:r>
              <a:rPr lang="en-US" sz="2000" dirty="0"/>
              <a:t>Domain expertise with </a:t>
            </a:r>
            <a:r>
              <a:rPr lang="en-US" sz="2000" b="1" dirty="0"/>
              <a:t>clinical and technology </a:t>
            </a:r>
            <a:r>
              <a:rPr lang="en-US" sz="2000" dirty="0"/>
              <a:t>capabilities across the continuum</a:t>
            </a:r>
          </a:p>
          <a:p>
            <a:pPr marL="342900" indent="-342900">
              <a:lnSpc>
                <a:spcPct val="150000"/>
              </a:lnSpc>
              <a:buFont typeface="Wingdings" panose="05000000000000000000" pitchFamily="2" charset="2"/>
              <a:buChar char="ü"/>
            </a:pPr>
            <a:r>
              <a:rPr lang="en-US" sz="2000" dirty="0"/>
              <a:t>Commercial flexibility tied to </a:t>
            </a:r>
            <a:r>
              <a:rPr lang="en-US" sz="2000" b="1" dirty="0"/>
              <a:t>accountability around outcomes</a:t>
            </a:r>
            <a:r>
              <a:rPr lang="en-US" sz="2000" dirty="0"/>
              <a:t> </a:t>
            </a:r>
          </a:p>
          <a:p>
            <a:pPr marL="342900" indent="-342900">
              <a:lnSpc>
                <a:spcPct val="150000"/>
              </a:lnSpc>
              <a:buFont typeface="Wingdings" panose="05000000000000000000" pitchFamily="2" charset="2"/>
              <a:buChar char="ü"/>
            </a:pPr>
            <a:r>
              <a:rPr lang="en-US" sz="2000" b="1" dirty="0"/>
              <a:t>Workforce scale </a:t>
            </a:r>
            <a:r>
              <a:rPr lang="en-US" sz="2000" dirty="0"/>
              <a:t>and ability to ramp up quickly</a:t>
            </a:r>
          </a:p>
          <a:p>
            <a:pPr marL="342900" indent="-342900">
              <a:lnSpc>
                <a:spcPct val="150000"/>
              </a:lnSpc>
              <a:buFont typeface="Wingdings" panose="05000000000000000000" pitchFamily="2" charset="2"/>
              <a:buChar char="ü"/>
            </a:pPr>
            <a:r>
              <a:rPr lang="en-US" sz="2000" b="1" dirty="0"/>
              <a:t>Recruitment, training, talent management </a:t>
            </a:r>
            <a:r>
              <a:rPr lang="en-US" sz="2000" dirty="0"/>
              <a:t>of global workforce </a:t>
            </a:r>
          </a:p>
          <a:p>
            <a:pPr marL="342900" indent="-342900">
              <a:lnSpc>
                <a:spcPct val="150000"/>
              </a:lnSpc>
              <a:buFont typeface="Wingdings" panose="05000000000000000000" pitchFamily="2" charset="2"/>
              <a:buChar char="ü"/>
            </a:pPr>
            <a:r>
              <a:rPr lang="en-US" sz="2000" dirty="0"/>
              <a:t>Data</a:t>
            </a:r>
            <a:r>
              <a:rPr lang="en-US" sz="2000" b="1" dirty="0"/>
              <a:t> security and operational rigor </a:t>
            </a:r>
            <a:r>
              <a:rPr lang="en-US" sz="2000" dirty="0"/>
              <a:t>paired with </a:t>
            </a:r>
            <a:r>
              <a:rPr lang="en-US" sz="2000" b="1" dirty="0"/>
              <a:t>quality</a:t>
            </a:r>
            <a:r>
              <a:rPr lang="en-US" sz="2000" dirty="0"/>
              <a:t> standards</a:t>
            </a:r>
          </a:p>
          <a:p>
            <a:pPr marL="342900" indent="-342900">
              <a:lnSpc>
                <a:spcPct val="150000"/>
              </a:lnSpc>
              <a:buFont typeface="Wingdings" panose="05000000000000000000" pitchFamily="2" charset="2"/>
              <a:buChar char="ü"/>
            </a:pPr>
            <a:r>
              <a:rPr lang="en-US" sz="2000" b="1" dirty="0"/>
              <a:t>Industry certifications </a:t>
            </a:r>
            <a:r>
              <a:rPr lang="en-US" sz="2000" dirty="0"/>
              <a:t>and validation </a:t>
            </a:r>
          </a:p>
          <a:p>
            <a:pPr marL="342900" indent="-342900">
              <a:lnSpc>
                <a:spcPct val="150000"/>
              </a:lnSpc>
              <a:buFont typeface="Wingdings" panose="05000000000000000000" pitchFamily="2" charset="2"/>
              <a:buChar char="ü"/>
            </a:pPr>
            <a:r>
              <a:rPr lang="en-US" sz="2000" b="1" dirty="0"/>
              <a:t>Continuous innovation </a:t>
            </a:r>
            <a:r>
              <a:rPr lang="en-US" sz="2000" dirty="0"/>
              <a:t>to meet industry needs</a:t>
            </a:r>
          </a:p>
        </p:txBody>
      </p:sp>
      <p:sp>
        <p:nvSpPr>
          <p:cNvPr id="12" name="TextBox 11">
            <a:extLst>
              <a:ext uri="{FF2B5EF4-FFF2-40B4-BE49-F238E27FC236}">
                <a16:creationId xmlns:a16="http://schemas.microsoft.com/office/drawing/2014/main" id="{3FE11F27-AB6B-BF1A-32DE-250CC08A2A96}"/>
              </a:ext>
            </a:extLst>
          </p:cNvPr>
          <p:cNvSpPr txBox="1"/>
          <p:nvPr/>
        </p:nvSpPr>
        <p:spPr>
          <a:xfrm>
            <a:off x="2528684" y="1151090"/>
            <a:ext cx="4927366" cy="461665"/>
          </a:xfrm>
          <a:prstGeom prst="rect">
            <a:avLst/>
          </a:prstGeom>
          <a:noFill/>
        </p:spPr>
        <p:txBody>
          <a:bodyPr wrap="square">
            <a:spAutoFit/>
          </a:bodyPr>
          <a:lstStyle/>
          <a:p>
            <a:r>
              <a:rPr lang="en-US" sz="2400" b="1" dirty="0">
                <a:solidFill>
                  <a:schemeClr val="tx2"/>
                </a:solidFill>
              </a:rPr>
              <a:t>Finding the right strategic partner </a:t>
            </a:r>
          </a:p>
        </p:txBody>
      </p:sp>
      <p:pic>
        <p:nvPicPr>
          <p:cNvPr id="14" name="Graphic 13" descr="Handshake outline">
            <a:extLst>
              <a:ext uri="{FF2B5EF4-FFF2-40B4-BE49-F238E27FC236}">
                <a16:creationId xmlns:a16="http://schemas.microsoft.com/office/drawing/2014/main" id="{3857A41E-C461-2537-03E1-DDD860C64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257" y="1721498"/>
            <a:ext cx="914400" cy="914400"/>
          </a:xfrm>
          <a:prstGeom prst="rect">
            <a:avLst/>
          </a:prstGeom>
        </p:spPr>
      </p:pic>
      <p:pic>
        <p:nvPicPr>
          <p:cNvPr id="16" name="Graphic 15" descr="Group of people outline">
            <a:extLst>
              <a:ext uri="{FF2B5EF4-FFF2-40B4-BE49-F238E27FC236}">
                <a16:creationId xmlns:a16="http://schemas.microsoft.com/office/drawing/2014/main" id="{E12E1224-A729-B086-53FE-F835B3C159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257" y="3209760"/>
            <a:ext cx="914400" cy="914400"/>
          </a:xfrm>
          <a:prstGeom prst="rect">
            <a:avLst/>
          </a:prstGeom>
        </p:spPr>
      </p:pic>
      <p:pic>
        <p:nvPicPr>
          <p:cNvPr id="22" name="Graphic 21" descr="Badge Tick outline">
            <a:extLst>
              <a:ext uri="{FF2B5EF4-FFF2-40B4-BE49-F238E27FC236}">
                <a16:creationId xmlns:a16="http://schemas.microsoft.com/office/drawing/2014/main" id="{3B970388-2739-85B8-7D89-692EBAB9AE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8007" y="4698022"/>
            <a:ext cx="914400" cy="914400"/>
          </a:xfrm>
          <a:prstGeom prst="rect">
            <a:avLst/>
          </a:prstGeom>
        </p:spPr>
      </p:pic>
    </p:spTree>
    <p:extLst>
      <p:ext uri="{BB962C8B-B14F-4D97-AF65-F5344CB8AC3E}">
        <p14:creationId xmlns:p14="http://schemas.microsoft.com/office/powerpoint/2010/main" val="299413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6189-8B86-D5B1-0292-94D767A16A2E}"/>
              </a:ext>
            </a:extLst>
          </p:cNvPr>
          <p:cNvSpPr>
            <a:spLocks noGrp="1"/>
          </p:cNvSpPr>
          <p:nvPr>
            <p:ph type="title"/>
          </p:nvPr>
        </p:nvSpPr>
        <p:spPr/>
        <p:txBody>
          <a:bodyPr/>
          <a:lstStyle/>
          <a:p>
            <a:r>
              <a:rPr lang="en-US" dirty="0"/>
              <a:t>Technology-Enabled RCM Solutions to Improve Outcomes</a:t>
            </a:r>
          </a:p>
        </p:txBody>
      </p:sp>
      <p:grpSp>
        <p:nvGrpSpPr>
          <p:cNvPr id="3" name="Group 2">
            <a:extLst>
              <a:ext uri="{FF2B5EF4-FFF2-40B4-BE49-F238E27FC236}">
                <a16:creationId xmlns:a16="http://schemas.microsoft.com/office/drawing/2014/main" id="{1A1ACF51-E44B-113C-B70B-BD28A11052B6}"/>
              </a:ext>
            </a:extLst>
          </p:cNvPr>
          <p:cNvGrpSpPr/>
          <p:nvPr/>
        </p:nvGrpSpPr>
        <p:grpSpPr>
          <a:xfrm>
            <a:off x="1076960" y="1539174"/>
            <a:ext cx="10038080" cy="4439558"/>
            <a:chOff x="1087323" y="1565008"/>
            <a:chExt cx="10038080" cy="4439558"/>
          </a:xfrm>
        </p:grpSpPr>
        <p:sp>
          <p:nvSpPr>
            <p:cNvPr id="17" name="Rectangle: Rounded Corners 16">
              <a:extLst>
                <a:ext uri="{FF2B5EF4-FFF2-40B4-BE49-F238E27FC236}">
                  <a16:creationId xmlns:a16="http://schemas.microsoft.com/office/drawing/2014/main" id="{72058798-211B-B887-A128-4269E03A4E77}"/>
                </a:ext>
              </a:extLst>
            </p:cNvPr>
            <p:cNvSpPr/>
            <p:nvPr/>
          </p:nvSpPr>
          <p:spPr>
            <a:xfrm>
              <a:off x="1087323" y="1565008"/>
              <a:ext cx="10038080" cy="4439558"/>
            </a:xfrm>
            <a:prstGeom prst="roundRect">
              <a:avLst>
                <a:gd name="adj" fmla="val 7295"/>
              </a:avLst>
            </a:prstGeom>
            <a:solidFill>
              <a:schemeClr val="accent4">
                <a:lumMod val="20000"/>
                <a:lumOff val="80000"/>
              </a:scheme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8" name="Group 17">
              <a:extLst>
                <a:ext uri="{FF2B5EF4-FFF2-40B4-BE49-F238E27FC236}">
                  <a16:creationId xmlns:a16="http://schemas.microsoft.com/office/drawing/2014/main" id="{2FF6E91B-FCB9-5924-14CB-605907683EA0}"/>
                </a:ext>
              </a:extLst>
            </p:cNvPr>
            <p:cNvGrpSpPr/>
            <p:nvPr/>
          </p:nvGrpSpPr>
          <p:grpSpPr>
            <a:xfrm>
              <a:off x="1229156" y="1613473"/>
              <a:ext cx="9733689" cy="3268407"/>
              <a:chOff x="1229156" y="1613473"/>
              <a:chExt cx="9733689" cy="3268407"/>
            </a:xfrm>
          </p:grpSpPr>
          <p:sp>
            <p:nvSpPr>
              <p:cNvPr id="25" name="Rectangle 24">
                <a:extLst>
                  <a:ext uri="{FF2B5EF4-FFF2-40B4-BE49-F238E27FC236}">
                    <a16:creationId xmlns:a16="http://schemas.microsoft.com/office/drawing/2014/main" id="{52BF2228-4002-AD8D-7464-D249AFC61C3D}"/>
                  </a:ext>
                </a:extLst>
              </p:cNvPr>
              <p:cNvSpPr/>
              <p:nvPr/>
            </p:nvSpPr>
            <p:spPr>
              <a:xfrm>
                <a:off x="1229156" y="1794313"/>
                <a:ext cx="9733689" cy="308756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2796C55A-3F5E-0CD0-7633-7C7FFD3501CE}"/>
                  </a:ext>
                </a:extLst>
              </p:cNvPr>
              <p:cNvSpPr/>
              <p:nvPr/>
            </p:nvSpPr>
            <p:spPr>
              <a:xfrm>
                <a:off x="3901483" y="1613473"/>
                <a:ext cx="4409761" cy="357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solidFill>
                      <a:schemeClr val="tx2"/>
                    </a:solidFill>
                  </a:rPr>
                  <a:t>E2E Revenue Cycle </a:t>
                </a:r>
                <a:r>
                  <a:rPr lang="en-US" sz="2800" dirty="0">
                    <a:solidFill>
                      <a:schemeClr val="tx1"/>
                    </a:solidFill>
                  </a:rPr>
                  <a:t>Solutions</a:t>
                </a:r>
              </a:p>
            </p:txBody>
          </p:sp>
          <p:sp>
            <p:nvSpPr>
              <p:cNvPr id="27" name="Rectangle 26">
                <a:extLst>
                  <a:ext uri="{FF2B5EF4-FFF2-40B4-BE49-F238E27FC236}">
                    <a16:creationId xmlns:a16="http://schemas.microsoft.com/office/drawing/2014/main" id="{88D0906F-A787-8A67-FC32-2FA18FACCE79}"/>
                  </a:ext>
                </a:extLst>
              </p:cNvPr>
              <p:cNvSpPr/>
              <p:nvPr/>
            </p:nvSpPr>
            <p:spPr>
              <a:xfrm>
                <a:off x="1362623" y="2048769"/>
                <a:ext cx="3088640" cy="2379295"/>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2"/>
                    </a:solidFill>
                  </a:rPr>
                  <a:t>Patient Access</a:t>
                </a:r>
              </a:p>
              <a:p>
                <a:pPr algn="ctr"/>
                <a:r>
                  <a:rPr lang="en-US" sz="2400" dirty="0">
                    <a:solidFill>
                      <a:schemeClr val="tx1"/>
                    </a:solidFill>
                  </a:rPr>
                  <a:t>Solutions</a:t>
                </a:r>
              </a:p>
              <a:p>
                <a:pPr algn="ctr"/>
                <a:endParaRPr lang="en-US" sz="800" dirty="0">
                  <a:solidFill>
                    <a:schemeClr val="tx1"/>
                  </a:solidFill>
                </a:endParaRPr>
              </a:p>
              <a:p>
                <a:pPr algn="ctr">
                  <a:spcAft>
                    <a:spcPts val="600"/>
                  </a:spcAft>
                </a:pPr>
                <a:r>
                  <a:rPr lang="en-US" sz="1400" dirty="0">
                    <a:solidFill>
                      <a:schemeClr val="tx1"/>
                    </a:solidFill>
                  </a:rPr>
                  <a:t>Scheduling &amp; Registration </a:t>
                </a:r>
              </a:p>
              <a:p>
                <a:pPr algn="ctr">
                  <a:spcAft>
                    <a:spcPts val="600"/>
                  </a:spcAft>
                </a:pPr>
                <a:r>
                  <a:rPr lang="en-US" sz="1400" dirty="0">
                    <a:solidFill>
                      <a:schemeClr val="tx1"/>
                    </a:solidFill>
                  </a:rPr>
                  <a:t>Insurance Eligibility &amp; Benefits Verification </a:t>
                </a:r>
              </a:p>
              <a:p>
                <a:pPr algn="ctr">
                  <a:spcAft>
                    <a:spcPts val="600"/>
                  </a:spcAft>
                </a:pPr>
                <a:r>
                  <a:rPr lang="en-US" sz="1400" dirty="0">
                    <a:solidFill>
                      <a:schemeClr val="tx1"/>
                    </a:solidFill>
                  </a:rPr>
                  <a:t>Prior Authorizations</a:t>
                </a:r>
              </a:p>
              <a:p>
                <a:pPr algn="ctr">
                  <a:spcAft>
                    <a:spcPts val="600"/>
                  </a:spcAft>
                </a:pPr>
                <a:r>
                  <a:rPr lang="en-US" sz="1400" dirty="0">
                    <a:solidFill>
                      <a:schemeClr val="tx1"/>
                    </a:solidFill>
                  </a:rPr>
                  <a:t>Care Coordination </a:t>
                </a:r>
              </a:p>
            </p:txBody>
          </p:sp>
          <p:sp>
            <p:nvSpPr>
              <p:cNvPr id="28" name="Rectangle 27">
                <a:extLst>
                  <a:ext uri="{FF2B5EF4-FFF2-40B4-BE49-F238E27FC236}">
                    <a16:creationId xmlns:a16="http://schemas.microsoft.com/office/drawing/2014/main" id="{032C0C59-D20A-C1BD-D467-D8D94869F1CA}"/>
                  </a:ext>
                </a:extLst>
              </p:cNvPr>
              <p:cNvSpPr/>
              <p:nvPr/>
            </p:nvSpPr>
            <p:spPr>
              <a:xfrm>
                <a:off x="4541508" y="2048769"/>
                <a:ext cx="3088640" cy="2379295"/>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2"/>
                    </a:solidFill>
                  </a:rPr>
                  <a:t>Mid-Revenue Cycle</a:t>
                </a:r>
              </a:p>
              <a:p>
                <a:pPr algn="ctr"/>
                <a:r>
                  <a:rPr lang="en-US" sz="2400" dirty="0">
                    <a:solidFill>
                      <a:schemeClr val="tx1"/>
                    </a:solidFill>
                  </a:rPr>
                  <a:t>Solutions</a:t>
                </a:r>
              </a:p>
              <a:p>
                <a:pPr algn="ctr"/>
                <a:endParaRPr lang="en-US" sz="800" dirty="0">
                  <a:solidFill>
                    <a:schemeClr val="tx1"/>
                  </a:solidFill>
                </a:endParaRPr>
              </a:p>
              <a:p>
                <a:pPr algn="ctr">
                  <a:spcAft>
                    <a:spcPts val="600"/>
                  </a:spcAft>
                </a:pPr>
                <a:r>
                  <a:rPr lang="en-US" sz="1400" dirty="0">
                    <a:solidFill>
                      <a:schemeClr val="tx1"/>
                    </a:solidFill>
                  </a:rPr>
                  <a:t>Medical Records Coding</a:t>
                </a:r>
              </a:p>
              <a:p>
                <a:pPr algn="ctr">
                  <a:spcAft>
                    <a:spcPts val="600"/>
                  </a:spcAft>
                </a:pPr>
                <a:r>
                  <a:rPr lang="en-US" sz="1400" dirty="0">
                    <a:solidFill>
                      <a:schemeClr val="tx1"/>
                    </a:solidFill>
                  </a:rPr>
                  <a:t>Charge Capture</a:t>
                </a:r>
              </a:p>
              <a:p>
                <a:pPr algn="ctr">
                  <a:spcAft>
                    <a:spcPts val="600"/>
                  </a:spcAft>
                </a:pPr>
                <a:r>
                  <a:rPr lang="en-US" sz="1400" dirty="0">
                    <a:solidFill>
                      <a:schemeClr val="tx1"/>
                    </a:solidFill>
                  </a:rPr>
                  <a:t>HCC Coding Review</a:t>
                </a:r>
              </a:p>
              <a:p>
                <a:pPr algn="ctr">
                  <a:spcAft>
                    <a:spcPts val="600"/>
                  </a:spcAft>
                </a:pPr>
                <a:r>
                  <a:rPr lang="en-US" sz="1400" dirty="0">
                    <a:solidFill>
                      <a:schemeClr val="tx1"/>
                    </a:solidFill>
                  </a:rPr>
                  <a:t>Chart Audit and Education</a:t>
                </a:r>
              </a:p>
              <a:p>
                <a:pPr algn="ctr">
                  <a:spcAft>
                    <a:spcPts val="600"/>
                  </a:spcAft>
                </a:pPr>
                <a:r>
                  <a:rPr lang="en-US" sz="1400" dirty="0">
                    <a:solidFill>
                      <a:schemeClr val="tx1"/>
                    </a:solidFill>
                  </a:rPr>
                  <a:t>Clinical Documentation Improvement</a:t>
                </a:r>
              </a:p>
            </p:txBody>
          </p:sp>
          <p:sp>
            <p:nvSpPr>
              <p:cNvPr id="29" name="Rectangle 28">
                <a:extLst>
                  <a:ext uri="{FF2B5EF4-FFF2-40B4-BE49-F238E27FC236}">
                    <a16:creationId xmlns:a16="http://schemas.microsoft.com/office/drawing/2014/main" id="{FDCDB748-DB6D-7C09-FC39-22417E73106F}"/>
                  </a:ext>
                </a:extLst>
              </p:cNvPr>
              <p:cNvSpPr/>
              <p:nvPr/>
            </p:nvSpPr>
            <p:spPr>
              <a:xfrm>
                <a:off x="7720393" y="2048768"/>
                <a:ext cx="3088640" cy="2379295"/>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2"/>
                    </a:solidFill>
                  </a:rPr>
                  <a:t>Business Office </a:t>
                </a:r>
              </a:p>
              <a:p>
                <a:pPr algn="ctr"/>
                <a:r>
                  <a:rPr lang="en-US" sz="2400" dirty="0">
                    <a:solidFill>
                      <a:schemeClr val="tx1"/>
                    </a:solidFill>
                  </a:rPr>
                  <a:t>Solutions</a:t>
                </a:r>
              </a:p>
              <a:p>
                <a:pPr algn="ctr"/>
                <a:endParaRPr lang="en-US" sz="800" dirty="0">
                  <a:solidFill>
                    <a:schemeClr val="tx1"/>
                  </a:solidFill>
                </a:endParaRPr>
              </a:p>
              <a:p>
                <a:pPr algn="ctr">
                  <a:spcAft>
                    <a:spcPts val="600"/>
                  </a:spcAft>
                </a:pPr>
                <a:r>
                  <a:rPr lang="en-US" sz="1400" dirty="0">
                    <a:solidFill>
                      <a:schemeClr val="tx1"/>
                    </a:solidFill>
                  </a:rPr>
                  <a:t>Claims Management &amp; Billing </a:t>
                </a:r>
              </a:p>
              <a:p>
                <a:pPr algn="ctr">
                  <a:spcAft>
                    <a:spcPts val="600"/>
                  </a:spcAft>
                </a:pPr>
                <a:r>
                  <a:rPr lang="en-US" sz="1400" dirty="0">
                    <a:solidFill>
                      <a:schemeClr val="tx1"/>
                    </a:solidFill>
                  </a:rPr>
                  <a:t>Payment Posting &amp; Reconciliation </a:t>
                </a:r>
              </a:p>
              <a:p>
                <a:pPr algn="ctr">
                  <a:spcAft>
                    <a:spcPts val="600"/>
                  </a:spcAft>
                </a:pPr>
                <a:r>
                  <a:rPr lang="en-US" sz="1400" dirty="0">
                    <a:solidFill>
                      <a:schemeClr val="tx1"/>
                    </a:solidFill>
                  </a:rPr>
                  <a:t>A/R Management &amp; Collections </a:t>
                </a:r>
              </a:p>
              <a:p>
                <a:pPr algn="ctr">
                  <a:spcAft>
                    <a:spcPts val="600"/>
                  </a:spcAft>
                </a:pPr>
                <a:r>
                  <a:rPr lang="en-US" sz="1400" dirty="0">
                    <a:solidFill>
                      <a:schemeClr val="tx1"/>
                    </a:solidFill>
                  </a:rPr>
                  <a:t>Denials &amp; Appeals Management </a:t>
                </a:r>
              </a:p>
              <a:p>
                <a:pPr algn="ctr">
                  <a:spcAft>
                    <a:spcPts val="600"/>
                  </a:spcAft>
                </a:pPr>
                <a:r>
                  <a:rPr lang="en-US" sz="1400" dirty="0">
                    <a:solidFill>
                      <a:schemeClr val="tx1"/>
                    </a:solidFill>
                  </a:rPr>
                  <a:t>Underpayment Analysis &amp; Recovery </a:t>
                </a:r>
              </a:p>
            </p:txBody>
          </p:sp>
          <p:sp>
            <p:nvSpPr>
              <p:cNvPr id="30" name="Rectangle 29">
                <a:extLst>
                  <a:ext uri="{FF2B5EF4-FFF2-40B4-BE49-F238E27FC236}">
                    <a16:creationId xmlns:a16="http://schemas.microsoft.com/office/drawing/2014/main" id="{80744771-23FD-A0EE-C4EA-497AECF0E970}"/>
                  </a:ext>
                </a:extLst>
              </p:cNvPr>
              <p:cNvSpPr/>
              <p:nvPr/>
            </p:nvSpPr>
            <p:spPr>
              <a:xfrm>
                <a:off x="1362623" y="4488657"/>
                <a:ext cx="9446410" cy="328970"/>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2"/>
                    </a:solidFill>
                  </a:rPr>
                  <a:t>ODP</a:t>
                </a:r>
                <a:r>
                  <a:rPr lang="en-US" sz="2000" dirty="0">
                    <a:solidFill>
                      <a:schemeClr val="tx1"/>
                    </a:solidFill>
                  </a:rPr>
                  <a:t>-INSIGHT</a:t>
                </a:r>
              </a:p>
            </p:txBody>
          </p:sp>
        </p:grpSp>
        <p:grpSp>
          <p:nvGrpSpPr>
            <p:cNvPr id="19" name="Group 18">
              <a:extLst>
                <a:ext uri="{FF2B5EF4-FFF2-40B4-BE49-F238E27FC236}">
                  <a16:creationId xmlns:a16="http://schemas.microsoft.com/office/drawing/2014/main" id="{92B735EE-D4D6-41F8-027B-EFB9A7484532}"/>
                </a:ext>
              </a:extLst>
            </p:cNvPr>
            <p:cNvGrpSpPr/>
            <p:nvPr/>
          </p:nvGrpSpPr>
          <p:grpSpPr>
            <a:xfrm>
              <a:off x="1224076" y="5016482"/>
              <a:ext cx="9743849" cy="835690"/>
              <a:chOff x="1224076" y="5016482"/>
              <a:chExt cx="9743849" cy="835690"/>
            </a:xfrm>
          </p:grpSpPr>
          <p:sp>
            <p:nvSpPr>
              <p:cNvPr id="20" name="Rectangle 19">
                <a:extLst>
                  <a:ext uri="{FF2B5EF4-FFF2-40B4-BE49-F238E27FC236}">
                    <a16:creationId xmlns:a16="http://schemas.microsoft.com/office/drawing/2014/main" id="{DA566BC0-B566-53B6-31F3-BA608153DF4E}"/>
                  </a:ext>
                </a:extLst>
              </p:cNvPr>
              <p:cNvSpPr/>
              <p:nvPr/>
            </p:nvSpPr>
            <p:spPr>
              <a:xfrm>
                <a:off x="1224076" y="5181612"/>
                <a:ext cx="9743849" cy="6705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72396A89-0953-AA6D-6194-E18FFF99597C}"/>
                  </a:ext>
                </a:extLst>
              </p:cNvPr>
              <p:cNvSpPr/>
              <p:nvPr/>
            </p:nvSpPr>
            <p:spPr>
              <a:xfrm>
                <a:off x="1372795" y="5476903"/>
                <a:ext cx="3088639" cy="285362"/>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2"/>
                    </a:solidFill>
                  </a:rPr>
                  <a:t>ODP</a:t>
                </a:r>
                <a:r>
                  <a:rPr lang="en-US" sz="2000" dirty="0">
                    <a:solidFill>
                      <a:schemeClr val="tx1"/>
                    </a:solidFill>
                  </a:rPr>
                  <a:t>-CONNECT</a:t>
                </a:r>
              </a:p>
            </p:txBody>
          </p:sp>
          <p:sp>
            <p:nvSpPr>
              <p:cNvPr id="22" name="Rectangle 21">
                <a:extLst>
                  <a:ext uri="{FF2B5EF4-FFF2-40B4-BE49-F238E27FC236}">
                    <a16:creationId xmlns:a16="http://schemas.microsoft.com/office/drawing/2014/main" id="{CCCE2340-7231-EFE1-846D-EC35777AF942}"/>
                  </a:ext>
                </a:extLst>
              </p:cNvPr>
              <p:cNvSpPr/>
              <p:nvPr/>
            </p:nvSpPr>
            <p:spPr>
              <a:xfrm>
                <a:off x="4551681" y="5476903"/>
                <a:ext cx="3088639" cy="285362"/>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2"/>
                    </a:solidFill>
                  </a:rPr>
                  <a:t>ODP</a:t>
                </a:r>
                <a:r>
                  <a:rPr lang="en-US" sz="2000" dirty="0">
                    <a:solidFill>
                      <a:schemeClr val="tx1"/>
                    </a:solidFill>
                  </a:rPr>
                  <a:t>-CODE</a:t>
                </a:r>
              </a:p>
            </p:txBody>
          </p:sp>
          <p:sp>
            <p:nvSpPr>
              <p:cNvPr id="23" name="Rectangle 22">
                <a:extLst>
                  <a:ext uri="{FF2B5EF4-FFF2-40B4-BE49-F238E27FC236}">
                    <a16:creationId xmlns:a16="http://schemas.microsoft.com/office/drawing/2014/main" id="{88F78DCF-E946-7EC1-4B59-C51038F3957A}"/>
                  </a:ext>
                </a:extLst>
              </p:cNvPr>
              <p:cNvSpPr/>
              <p:nvPr/>
            </p:nvSpPr>
            <p:spPr>
              <a:xfrm>
                <a:off x="7730566" y="5476903"/>
                <a:ext cx="3088639" cy="285362"/>
              </a:xfrm>
              <a:prstGeom prst="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solidFill>
                      <a:schemeClr val="tx2"/>
                    </a:solidFill>
                  </a:rPr>
                  <a:t>ODP</a:t>
                </a:r>
                <a:r>
                  <a:rPr lang="en-US" sz="2000" dirty="0">
                    <a:solidFill>
                      <a:schemeClr val="tx1"/>
                    </a:solidFill>
                  </a:rPr>
                  <a:t>-COLLECT</a:t>
                </a:r>
              </a:p>
            </p:txBody>
          </p:sp>
          <p:sp>
            <p:nvSpPr>
              <p:cNvPr id="24" name="Rectangle 23">
                <a:extLst>
                  <a:ext uri="{FF2B5EF4-FFF2-40B4-BE49-F238E27FC236}">
                    <a16:creationId xmlns:a16="http://schemas.microsoft.com/office/drawing/2014/main" id="{DA47C2A1-A3CE-846E-377A-9E42DD09BE01}"/>
                  </a:ext>
                </a:extLst>
              </p:cNvPr>
              <p:cNvSpPr/>
              <p:nvPr/>
            </p:nvSpPr>
            <p:spPr>
              <a:xfrm>
                <a:off x="3169431" y="5016482"/>
                <a:ext cx="5853138" cy="37051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tx2"/>
                    </a:solidFill>
                  </a:rPr>
                  <a:t>Omega Digital Platform </a:t>
                </a:r>
                <a:r>
                  <a:rPr lang="en-US" sz="2400" dirty="0">
                    <a:solidFill>
                      <a:schemeClr val="tx1"/>
                    </a:solidFill>
                  </a:rPr>
                  <a:t>(ODP)</a:t>
                </a:r>
              </a:p>
            </p:txBody>
          </p:sp>
        </p:grpSp>
      </p:grpSp>
      <p:grpSp>
        <p:nvGrpSpPr>
          <p:cNvPr id="4" name="Group 3">
            <a:extLst>
              <a:ext uri="{FF2B5EF4-FFF2-40B4-BE49-F238E27FC236}">
                <a16:creationId xmlns:a16="http://schemas.microsoft.com/office/drawing/2014/main" id="{3668EB53-2A7D-94BF-5CB4-62C1B3AB5569}"/>
              </a:ext>
            </a:extLst>
          </p:cNvPr>
          <p:cNvGrpSpPr/>
          <p:nvPr/>
        </p:nvGrpSpPr>
        <p:grpSpPr>
          <a:xfrm>
            <a:off x="858520" y="879269"/>
            <a:ext cx="10474960" cy="550950"/>
            <a:chOff x="1026160" y="976133"/>
            <a:chExt cx="10474960" cy="550950"/>
          </a:xfrm>
        </p:grpSpPr>
        <p:pic>
          <p:nvPicPr>
            <p:cNvPr id="5" name="Picture 4">
              <a:extLst>
                <a:ext uri="{FF2B5EF4-FFF2-40B4-BE49-F238E27FC236}">
                  <a16:creationId xmlns:a16="http://schemas.microsoft.com/office/drawing/2014/main" id="{3A48A724-B36A-8D0F-C753-DC4CEC8E8B8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26160" y="1035458"/>
              <a:ext cx="432301" cy="432301"/>
            </a:xfrm>
            <a:prstGeom prst="rect">
              <a:avLst/>
            </a:prstGeom>
          </p:spPr>
        </p:pic>
        <p:pic>
          <p:nvPicPr>
            <p:cNvPr id="6" name="Picture 5">
              <a:extLst>
                <a:ext uri="{FF2B5EF4-FFF2-40B4-BE49-F238E27FC236}">
                  <a16:creationId xmlns:a16="http://schemas.microsoft.com/office/drawing/2014/main" id="{D0D2826A-EE88-8FA8-792C-2687C6D2ACBC}"/>
                </a:ext>
              </a:extLst>
            </p:cNvPr>
            <p:cNvPicPr>
              <a:picLocks noChangeAspect="1"/>
            </p:cNvPicPr>
            <p:nvPr/>
          </p:nvPicPr>
          <p:blipFill>
            <a:blip r:embed="rId3"/>
            <a:stretch>
              <a:fillRect/>
            </a:stretch>
          </p:blipFill>
          <p:spPr>
            <a:xfrm>
              <a:off x="2563314" y="1056003"/>
              <a:ext cx="458002" cy="391210"/>
            </a:xfrm>
            <a:prstGeom prst="rect">
              <a:avLst/>
            </a:prstGeom>
          </p:spPr>
        </p:pic>
        <p:pic>
          <p:nvPicPr>
            <p:cNvPr id="7" name="Picture 6">
              <a:extLst>
                <a:ext uri="{FF2B5EF4-FFF2-40B4-BE49-F238E27FC236}">
                  <a16:creationId xmlns:a16="http://schemas.microsoft.com/office/drawing/2014/main" id="{9A28F760-2DDC-10DA-EB5D-C8CA8C8FD61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115398" y="1039212"/>
              <a:ext cx="456440" cy="424793"/>
            </a:xfrm>
            <a:prstGeom prst="rect">
              <a:avLst/>
            </a:prstGeom>
          </p:spPr>
        </p:pic>
        <p:pic>
          <p:nvPicPr>
            <p:cNvPr id="8" name="Picture 7">
              <a:extLst>
                <a:ext uri="{FF2B5EF4-FFF2-40B4-BE49-F238E27FC236}">
                  <a16:creationId xmlns:a16="http://schemas.microsoft.com/office/drawing/2014/main" id="{3269B818-6078-67B5-3DEE-27FF6719032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820964" y="976133"/>
              <a:ext cx="508949" cy="550950"/>
            </a:xfrm>
            <a:prstGeom prst="rect">
              <a:avLst/>
            </a:prstGeom>
          </p:spPr>
        </p:pic>
        <p:pic>
          <p:nvPicPr>
            <p:cNvPr id="9" name="Picture 8">
              <a:extLst>
                <a:ext uri="{FF2B5EF4-FFF2-40B4-BE49-F238E27FC236}">
                  <a16:creationId xmlns:a16="http://schemas.microsoft.com/office/drawing/2014/main" id="{00E987D8-06FB-29B7-89FD-84EE587BD055}"/>
                </a:ext>
              </a:extLst>
            </p:cNvPr>
            <p:cNvPicPr>
              <a:picLocks noChangeAspect="1"/>
            </p:cNvPicPr>
            <p:nvPr/>
          </p:nvPicPr>
          <p:blipFill>
            <a:blip r:embed="rId6"/>
            <a:stretch>
              <a:fillRect/>
            </a:stretch>
          </p:blipFill>
          <p:spPr>
            <a:xfrm>
              <a:off x="7796591" y="1015968"/>
              <a:ext cx="477427" cy="471280"/>
            </a:xfrm>
            <a:prstGeom prst="rect">
              <a:avLst/>
            </a:prstGeom>
          </p:spPr>
        </p:pic>
        <p:pic>
          <p:nvPicPr>
            <p:cNvPr id="10" name="Picture 9">
              <a:extLst>
                <a:ext uri="{FF2B5EF4-FFF2-40B4-BE49-F238E27FC236}">
                  <a16:creationId xmlns:a16="http://schemas.microsoft.com/office/drawing/2014/main" id="{6CCC9C5B-8377-CDE6-5E04-5DA491597A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07751" y="1002695"/>
              <a:ext cx="503502" cy="497827"/>
            </a:xfrm>
            <a:prstGeom prst="rect">
              <a:avLst/>
            </a:prstGeom>
          </p:spPr>
        </p:pic>
        <p:sp>
          <p:nvSpPr>
            <p:cNvPr id="11" name="TextBox 129">
              <a:extLst>
                <a:ext uri="{FF2B5EF4-FFF2-40B4-BE49-F238E27FC236}">
                  <a16:creationId xmlns:a16="http://schemas.microsoft.com/office/drawing/2014/main" id="{4435F277-504D-6A84-CB90-57D5D0613F93}"/>
                </a:ext>
              </a:extLst>
            </p:cNvPr>
            <p:cNvSpPr txBox="1"/>
            <p:nvPr/>
          </p:nvSpPr>
          <p:spPr>
            <a:xfrm>
              <a:off x="1474990" y="989998"/>
              <a:ext cx="10006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Increase revenue </a:t>
              </a:r>
            </a:p>
          </p:txBody>
        </p:sp>
        <p:sp>
          <p:nvSpPr>
            <p:cNvPr id="12" name="TextBox 130">
              <a:extLst>
                <a:ext uri="{FF2B5EF4-FFF2-40B4-BE49-F238E27FC236}">
                  <a16:creationId xmlns:a16="http://schemas.microsoft.com/office/drawing/2014/main" id="{DB6EF6CB-3D7A-8463-7743-0DE0F8A2B6CA}"/>
                </a:ext>
              </a:extLst>
            </p:cNvPr>
            <p:cNvSpPr txBox="1"/>
            <p:nvPr/>
          </p:nvSpPr>
          <p:spPr>
            <a:xfrm>
              <a:off x="3037845" y="989998"/>
              <a:ext cx="11321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Decrease costs</a:t>
              </a:r>
            </a:p>
          </p:txBody>
        </p:sp>
        <p:sp>
          <p:nvSpPr>
            <p:cNvPr id="13" name="TextBox 131">
              <a:extLst>
                <a:ext uri="{FF2B5EF4-FFF2-40B4-BE49-F238E27FC236}">
                  <a16:creationId xmlns:a16="http://schemas.microsoft.com/office/drawing/2014/main" id="{29A0D5D3-AF28-6E43-354A-EAC2016355C8}"/>
                </a:ext>
              </a:extLst>
            </p:cNvPr>
            <p:cNvSpPr txBox="1"/>
            <p:nvPr/>
          </p:nvSpPr>
          <p:spPr>
            <a:xfrm>
              <a:off x="4588367" y="989998"/>
              <a:ext cx="121606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Accelerate cash flow</a:t>
              </a:r>
            </a:p>
          </p:txBody>
        </p:sp>
        <p:sp>
          <p:nvSpPr>
            <p:cNvPr id="14" name="TextBox 132">
              <a:extLst>
                <a:ext uri="{FF2B5EF4-FFF2-40B4-BE49-F238E27FC236}">
                  <a16:creationId xmlns:a16="http://schemas.microsoft.com/office/drawing/2014/main" id="{066B4A3B-9C25-505B-6AAC-4BC0C3547233}"/>
                </a:ext>
              </a:extLst>
            </p:cNvPr>
            <p:cNvSpPr txBox="1"/>
            <p:nvPr/>
          </p:nvSpPr>
          <p:spPr>
            <a:xfrm>
              <a:off x="6346442" y="989998"/>
              <a:ext cx="14336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Reduce admin. burdens</a:t>
              </a:r>
            </a:p>
          </p:txBody>
        </p:sp>
        <p:sp>
          <p:nvSpPr>
            <p:cNvPr id="15" name="TextBox 133">
              <a:extLst>
                <a:ext uri="{FF2B5EF4-FFF2-40B4-BE49-F238E27FC236}">
                  <a16:creationId xmlns:a16="http://schemas.microsoft.com/office/drawing/2014/main" id="{67096C94-C65D-15BE-0D2E-51DE135C598B}"/>
                </a:ext>
              </a:extLst>
            </p:cNvPr>
            <p:cNvSpPr txBox="1"/>
            <p:nvPr/>
          </p:nvSpPr>
          <p:spPr>
            <a:xfrm>
              <a:off x="8290547" y="989998"/>
              <a:ext cx="10006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Optimize workflow</a:t>
              </a:r>
            </a:p>
          </p:txBody>
        </p:sp>
        <p:sp>
          <p:nvSpPr>
            <p:cNvPr id="16" name="TextBox 134">
              <a:extLst>
                <a:ext uri="{FF2B5EF4-FFF2-40B4-BE49-F238E27FC236}">
                  <a16:creationId xmlns:a16="http://schemas.microsoft.com/office/drawing/2014/main" id="{FAD6716F-22D8-AB4D-77ED-880B9DFB885E}"/>
                </a:ext>
              </a:extLst>
            </p:cNvPr>
            <p:cNvSpPr txBox="1"/>
            <p:nvPr/>
          </p:nvSpPr>
          <p:spPr>
            <a:xfrm>
              <a:off x="9827783" y="989998"/>
              <a:ext cx="167333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Improve patient provider experience</a:t>
              </a:r>
            </a:p>
          </p:txBody>
        </p:sp>
      </p:grpSp>
    </p:spTree>
    <p:extLst>
      <p:ext uri="{BB962C8B-B14F-4D97-AF65-F5344CB8AC3E}">
        <p14:creationId xmlns:p14="http://schemas.microsoft.com/office/powerpoint/2010/main" val="134229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A940-6410-B550-FAE1-A1F8202BC31B}"/>
              </a:ext>
            </a:extLst>
          </p:cNvPr>
          <p:cNvSpPr>
            <a:spLocks noGrp="1"/>
          </p:cNvSpPr>
          <p:nvPr>
            <p:ph type="title"/>
          </p:nvPr>
        </p:nvSpPr>
        <p:spPr/>
        <p:txBody>
          <a:bodyPr/>
          <a:lstStyle/>
          <a:p>
            <a:r>
              <a:rPr lang="en-US" dirty="0"/>
              <a:t>Agenda </a:t>
            </a:r>
          </a:p>
        </p:txBody>
      </p:sp>
      <p:sp>
        <p:nvSpPr>
          <p:cNvPr id="3" name="Text Placeholder 2">
            <a:extLst>
              <a:ext uri="{FF2B5EF4-FFF2-40B4-BE49-F238E27FC236}">
                <a16:creationId xmlns:a16="http://schemas.microsoft.com/office/drawing/2014/main" id="{78316A3B-36DF-6129-EFB6-7ADA01E71F98}"/>
              </a:ext>
            </a:extLst>
          </p:cNvPr>
          <p:cNvSpPr>
            <a:spLocks noGrp="1"/>
          </p:cNvSpPr>
          <p:nvPr>
            <p:ph type="body" sz="quarter" idx="10"/>
          </p:nvPr>
        </p:nvSpPr>
        <p:spPr>
          <a:xfrm>
            <a:off x="314551" y="1147989"/>
            <a:ext cx="10540261" cy="4643211"/>
          </a:xfrm>
        </p:spPr>
        <p:txBody>
          <a:bodyPr>
            <a:normAutofit/>
          </a:bodyPr>
          <a:lstStyle/>
          <a:p>
            <a:pPr>
              <a:buFont typeface="Arial" panose="020B0604020202020204" pitchFamily="34" charset="0"/>
              <a:buChar char="•"/>
            </a:pPr>
            <a:r>
              <a:rPr lang="en-US" sz="2400" dirty="0"/>
              <a:t>Market insights on financial and labor pressures in healthcare</a:t>
            </a:r>
          </a:p>
          <a:p>
            <a:pPr>
              <a:buFont typeface="Arial" panose="020B0604020202020204" pitchFamily="34" charset="0"/>
              <a:buChar char="•"/>
            </a:pPr>
            <a:endParaRPr lang="en-US" sz="2400" dirty="0"/>
          </a:p>
          <a:p>
            <a:pPr>
              <a:buFont typeface="Arial" panose="020B0604020202020204" pitchFamily="34" charset="0"/>
              <a:buChar char="•"/>
            </a:pPr>
            <a:r>
              <a:rPr lang="en-US" sz="2400" dirty="0"/>
              <a:t>Opportunities in tech-enabled revenue cycle solutions and clinical enablement </a:t>
            </a:r>
          </a:p>
          <a:p>
            <a:pPr>
              <a:buFont typeface="Arial" panose="020B0604020202020204" pitchFamily="34" charset="0"/>
              <a:buChar char="•"/>
            </a:pPr>
            <a:endParaRPr lang="en-US" sz="2400" dirty="0"/>
          </a:p>
          <a:p>
            <a:pPr>
              <a:buFont typeface="Arial" panose="020B0604020202020204" pitchFamily="34" charset="0"/>
              <a:buChar char="•"/>
            </a:pPr>
            <a:r>
              <a:rPr lang="en-US" sz="2400" dirty="0"/>
              <a:t>Examples and impact of global outsourcing delivery models</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416495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0D71-5CBD-F69A-FA1D-6883640F28C3}"/>
              </a:ext>
            </a:extLst>
          </p:cNvPr>
          <p:cNvSpPr>
            <a:spLocks noGrp="1"/>
          </p:cNvSpPr>
          <p:nvPr>
            <p:ph type="title"/>
          </p:nvPr>
        </p:nvSpPr>
        <p:spPr/>
        <p:txBody>
          <a:bodyPr/>
          <a:lstStyle/>
          <a:p>
            <a:r>
              <a:rPr lang="en-US" dirty="0"/>
              <a:t>Providers Have Started to Stabilize in 2023, but Financial and Workforce Pressures Persist</a:t>
            </a:r>
          </a:p>
        </p:txBody>
      </p:sp>
      <p:pic>
        <p:nvPicPr>
          <p:cNvPr id="4" name="Picture 3">
            <a:extLst>
              <a:ext uri="{FF2B5EF4-FFF2-40B4-BE49-F238E27FC236}">
                <a16:creationId xmlns:a16="http://schemas.microsoft.com/office/drawing/2014/main" id="{6DD7660B-537C-BBBF-3998-3BB3419B60FC}"/>
              </a:ext>
            </a:extLst>
          </p:cNvPr>
          <p:cNvPicPr>
            <a:picLocks noChangeAspect="1"/>
          </p:cNvPicPr>
          <p:nvPr/>
        </p:nvPicPr>
        <p:blipFill>
          <a:blip r:embed="rId2"/>
          <a:stretch>
            <a:fillRect/>
          </a:stretch>
        </p:blipFill>
        <p:spPr>
          <a:xfrm>
            <a:off x="993506" y="1504533"/>
            <a:ext cx="10204988" cy="4225503"/>
          </a:xfrm>
          <a:prstGeom prst="rect">
            <a:avLst/>
          </a:prstGeom>
        </p:spPr>
      </p:pic>
      <p:sp>
        <p:nvSpPr>
          <p:cNvPr id="5" name="TextBox 4">
            <a:extLst>
              <a:ext uri="{FF2B5EF4-FFF2-40B4-BE49-F238E27FC236}">
                <a16:creationId xmlns:a16="http://schemas.microsoft.com/office/drawing/2014/main" id="{585DB7EA-4765-BA50-D845-96B300839018}"/>
              </a:ext>
            </a:extLst>
          </p:cNvPr>
          <p:cNvSpPr txBox="1"/>
          <p:nvPr/>
        </p:nvSpPr>
        <p:spPr>
          <a:xfrm>
            <a:off x="314551" y="5882056"/>
            <a:ext cx="6590102" cy="246221"/>
          </a:xfrm>
          <a:prstGeom prst="rect">
            <a:avLst/>
          </a:prstGeom>
          <a:noFill/>
        </p:spPr>
        <p:txBody>
          <a:bodyPr wrap="square" rtlCol="0">
            <a:spAutoFit/>
          </a:bodyPr>
          <a:lstStyle/>
          <a:p>
            <a:r>
              <a:rPr lang="en-US" sz="1000" dirty="0"/>
              <a:t>Source: 2023 State of Healthcare Performance Improvement: Signs of Stabilization Emerge, Kaufman Hall, Oct 2023.</a:t>
            </a:r>
          </a:p>
        </p:txBody>
      </p:sp>
      <p:sp>
        <p:nvSpPr>
          <p:cNvPr id="9" name="TextBox 8">
            <a:extLst>
              <a:ext uri="{FF2B5EF4-FFF2-40B4-BE49-F238E27FC236}">
                <a16:creationId xmlns:a16="http://schemas.microsoft.com/office/drawing/2014/main" id="{5FC13006-002C-89DF-4DCD-6F4DCAC55333}"/>
              </a:ext>
            </a:extLst>
          </p:cNvPr>
          <p:cNvSpPr txBox="1"/>
          <p:nvPr/>
        </p:nvSpPr>
        <p:spPr>
          <a:xfrm>
            <a:off x="463279" y="965119"/>
            <a:ext cx="9899921" cy="369332"/>
          </a:xfrm>
          <a:prstGeom prst="rect">
            <a:avLst/>
          </a:prstGeom>
          <a:noFill/>
        </p:spPr>
        <p:txBody>
          <a:bodyPr wrap="square">
            <a:spAutoFit/>
          </a:bodyPr>
          <a:lstStyle/>
          <a:p>
            <a:r>
              <a:rPr lang="en-US" dirty="0"/>
              <a:t>73% of surveyed provider leaders cite increased denials impacting revenue in the last year</a:t>
            </a:r>
          </a:p>
        </p:txBody>
      </p:sp>
      <p:sp>
        <p:nvSpPr>
          <p:cNvPr id="12" name="Speech Bubble: Rectangle with Corners Rounded 11">
            <a:extLst>
              <a:ext uri="{FF2B5EF4-FFF2-40B4-BE49-F238E27FC236}">
                <a16:creationId xmlns:a16="http://schemas.microsoft.com/office/drawing/2014/main" id="{33273491-D491-4805-B38A-499D06D70B17}"/>
              </a:ext>
            </a:extLst>
          </p:cNvPr>
          <p:cNvSpPr/>
          <p:nvPr/>
        </p:nvSpPr>
        <p:spPr>
          <a:xfrm>
            <a:off x="9060158" y="3228192"/>
            <a:ext cx="2606083" cy="1588169"/>
          </a:xfrm>
          <a:prstGeom prst="wedgeRoundRectCallout">
            <a:avLst>
              <a:gd name="adj1" fmla="val -7251"/>
              <a:gd name="adj2" fmla="val 668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“We have a cost structure to support a revenue structure that doesn’t exist anymore.”</a:t>
            </a:r>
          </a:p>
          <a:p>
            <a:r>
              <a:rPr lang="en-US" sz="1400" i="1" dirty="0"/>
              <a:t>— Survey Respondent, Regional Health System</a:t>
            </a:r>
          </a:p>
        </p:txBody>
      </p:sp>
    </p:spTree>
    <p:extLst>
      <p:ext uri="{BB962C8B-B14F-4D97-AF65-F5344CB8AC3E}">
        <p14:creationId xmlns:p14="http://schemas.microsoft.com/office/powerpoint/2010/main" val="150344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0D71-5CBD-F69A-FA1D-6883640F28C3}"/>
              </a:ext>
            </a:extLst>
          </p:cNvPr>
          <p:cNvSpPr>
            <a:spLocks noGrp="1"/>
          </p:cNvSpPr>
          <p:nvPr>
            <p:ph type="title"/>
          </p:nvPr>
        </p:nvSpPr>
        <p:spPr/>
        <p:txBody>
          <a:bodyPr/>
          <a:lstStyle/>
          <a:p>
            <a:r>
              <a:rPr lang="en-US" dirty="0"/>
              <a:t>Providers Have Started to Stabilize in 2023, but Financial and Workforce Pressures Persist</a:t>
            </a:r>
          </a:p>
        </p:txBody>
      </p:sp>
      <p:sp>
        <p:nvSpPr>
          <p:cNvPr id="5" name="TextBox 4">
            <a:extLst>
              <a:ext uri="{FF2B5EF4-FFF2-40B4-BE49-F238E27FC236}">
                <a16:creationId xmlns:a16="http://schemas.microsoft.com/office/drawing/2014/main" id="{585DB7EA-4765-BA50-D845-96B300839018}"/>
              </a:ext>
            </a:extLst>
          </p:cNvPr>
          <p:cNvSpPr txBox="1"/>
          <p:nvPr/>
        </p:nvSpPr>
        <p:spPr>
          <a:xfrm>
            <a:off x="314551" y="5882056"/>
            <a:ext cx="6590102" cy="246221"/>
          </a:xfrm>
          <a:prstGeom prst="rect">
            <a:avLst/>
          </a:prstGeom>
          <a:noFill/>
        </p:spPr>
        <p:txBody>
          <a:bodyPr wrap="square" rtlCol="0">
            <a:spAutoFit/>
          </a:bodyPr>
          <a:lstStyle/>
          <a:p>
            <a:r>
              <a:rPr lang="en-US" sz="1000" dirty="0"/>
              <a:t>Source: 2023 State of Healthcare Performance Improvement: Signs of Stabilization Emerge, Kaufman Hall, Oct 2023.</a:t>
            </a:r>
          </a:p>
        </p:txBody>
      </p:sp>
      <p:sp>
        <p:nvSpPr>
          <p:cNvPr id="9" name="TextBox 8">
            <a:extLst>
              <a:ext uri="{FF2B5EF4-FFF2-40B4-BE49-F238E27FC236}">
                <a16:creationId xmlns:a16="http://schemas.microsoft.com/office/drawing/2014/main" id="{5FC13006-002C-89DF-4DCD-6F4DCAC55333}"/>
              </a:ext>
            </a:extLst>
          </p:cNvPr>
          <p:cNvSpPr txBox="1"/>
          <p:nvPr/>
        </p:nvSpPr>
        <p:spPr>
          <a:xfrm>
            <a:off x="463279" y="965119"/>
            <a:ext cx="10697496" cy="369332"/>
          </a:xfrm>
          <a:prstGeom prst="rect">
            <a:avLst/>
          </a:prstGeom>
          <a:noFill/>
        </p:spPr>
        <p:txBody>
          <a:bodyPr wrap="square">
            <a:spAutoFit/>
          </a:bodyPr>
          <a:lstStyle/>
          <a:p>
            <a:r>
              <a:rPr lang="en-US" dirty="0"/>
              <a:t>Kaufman Hall Report: 73% of surveyed provider leaders cite increased denials impacting revenue in the last year</a:t>
            </a:r>
          </a:p>
        </p:txBody>
      </p:sp>
      <p:graphicFrame>
        <p:nvGraphicFramePr>
          <p:cNvPr id="7" name="Chart 6">
            <a:extLst>
              <a:ext uri="{FF2B5EF4-FFF2-40B4-BE49-F238E27FC236}">
                <a16:creationId xmlns:a16="http://schemas.microsoft.com/office/drawing/2014/main" id="{FDC27216-E372-8E17-BD19-40E50A7CC944}"/>
              </a:ext>
            </a:extLst>
          </p:cNvPr>
          <p:cNvGraphicFramePr/>
          <p:nvPr>
            <p:extLst>
              <p:ext uri="{D42A27DB-BD31-4B8C-83A1-F6EECF244321}">
                <p14:modId xmlns:p14="http://schemas.microsoft.com/office/powerpoint/2010/main" val="3793468399"/>
              </p:ext>
            </p:extLst>
          </p:nvPr>
        </p:nvGraphicFramePr>
        <p:xfrm>
          <a:off x="668594" y="1504533"/>
          <a:ext cx="10697496" cy="4031028"/>
        </p:xfrm>
        <a:graphic>
          <a:graphicData uri="http://schemas.openxmlformats.org/drawingml/2006/chart">
            <c:chart xmlns:c="http://schemas.openxmlformats.org/drawingml/2006/chart" xmlns:r="http://schemas.openxmlformats.org/officeDocument/2006/relationships" r:id="rId2"/>
          </a:graphicData>
        </a:graphic>
      </p:graphicFrame>
      <p:sp>
        <p:nvSpPr>
          <p:cNvPr id="12" name="Speech Bubble: Rectangle with Corners Rounded 11">
            <a:extLst>
              <a:ext uri="{FF2B5EF4-FFF2-40B4-BE49-F238E27FC236}">
                <a16:creationId xmlns:a16="http://schemas.microsoft.com/office/drawing/2014/main" id="{33273491-D491-4805-B38A-499D06D70B17}"/>
              </a:ext>
            </a:extLst>
          </p:cNvPr>
          <p:cNvSpPr/>
          <p:nvPr/>
        </p:nvSpPr>
        <p:spPr>
          <a:xfrm>
            <a:off x="8200105" y="3873910"/>
            <a:ext cx="3548074" cy="1027600"/>
          </a:xfrm>
          <a:prstGeom prst="wedgeRoundRectCallout">
            <a:avLst>
              <a:gd name="adj1" fmla="val 7960"/>
              <a:gd name="adj2" fmla="val -6931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“We have a cost structure to support a revenue structure that doesn’t exist anymore.”</a:t>
            </a:r>
          </a:p>
          <a:p>
            <a:r>
              <a:rPr lang="en-US" sz="1200" i="1" dirty="0"/>
              <a:t>— Survey Respondent, Regional Health System</a:t>
            </a:r>
          </a:p>
        </p:txBody>
      </p:sp>
    </p:spTree>
    <p:extLst>
      <p:ext uri="{BB962C8B-B14F-4D97-AF65-F5344CB8AC3E}">
        <p14:creationId xmlns:p14="http://schemas.microsoft.com/office/powerpoint/2010/main" val="423380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7B74BDC-E7B4-374E-A351-8C911144AD45}"/>
              </a:ext>
            </a:extLst>
          </p:cNvPr>
          <p:cNvGraphicFramePr/>
          <p:nvPr>
            <p:extLst>
              <p:ext uri="{D42A27DB-BD31-4B8C-83A1-F6EECF244321}">
                <p14:modId xmlns:p14="http://schemas.microsoft.com/office/powerpoint/2010/main" val="3544825388"/>
              </p:ext>
            </p:extLst>
          </p:nvPr>
        </p:nvGraphicFramePr>
        <p:xfrm>
          <a:off x="5378245" y="1176399"/>
          <a:ext cx="5987845" cy="431983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5B45772-FFFE-014C-AF52-792737D44138}"/>
              </a:ext>
            </a:extLst>
          </p:cNvPr>
          <p:cNvSpPr>
            <a:spLocks noGrp="1"/>
          </p:cNvSpPr>
          <p:nvPr>
            <p:ph type="title"/>
          </p:nvPr>
        </p:nvSpPr>
        <p:spPr/>
        <p:txBody>
          <a:bodyPr/>
          <a:lstStyle/>
          <a:p>
            <a:r>
              <a:rPr lang="en-US" dirty="0"/>
              <a:t>As Patient Demand Returns to Pre-Pandemic Levels, Providers are Struggling with Capacity</a:t>
            </a:r>
          </a:p>
        </p:txBody>
      </p:sp>
      <p:sp>
        <p:nvSpPr>
          <p:cNvPr id="6" name="TextBox 5">
            <a:extLst>
              <a:ext uri="{FF2B5EF4-FFF2-40B4-BE49-F238E27FC236}">
                <a16:creationId xmlns:a16="http://schemas.microsoft.com/office/drawing/2014/main" id="{06E18B66-CCB7-66A7-987B-19E85459FDFB}"/>
              </a:ext>
            </a:extLst>
          </p:cNvPr>
          <p:cNvSpPr txBox="1"/>
          <p:nvPr/>
        </p:nvSpPr>
        <p:spPr>
          <a:xfrm>
            <a:off x="772031" y="1291833"/>
            <a:ext cx="4549728" cy="4093428"/>
          </a:xfrm>
          <a:prstGeom prst="rect">
            <a:avLst/>
          </a:prstGeom>
          <a:noFill/>
        </p:spPr>
        <p:txBody>
          <a:bodyPr wrap="square">
            <a:spAutoFit/>
          </a:bodyPr>
          <a:lstStyle/>
          <a:p>
            <a:r>
              <a:rPr lang="en-US" sz="2000" dirty="0"/>
              <a:t>According to Kaufman Hall,</a:t>
            </a:r>
          </a:p>
          <a:p>
            <a:endParaRPr lang="en-US" sz="2000" dirty="0"/>
          </a:p>
          <a:p>
            <a:pPr marL="285750" indent="-285750">
              <a:buFont typeface="Arial" panose="020B0604020202020204" pitchFamily="34" charset="0"/>
              <a:buChar char="•"/>
            </a:pPr>
            <a:r>
              <a:rPr lang="en-US" sz="2000" dirty="0"/>
              <a:t>Nearly 50% survey respondents report that demand is above pre-pandemic levels at provider clinics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63% of respondents state their organization is struggling to meet demand for patient access to its physician enterprise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32% of respondents say that patient complaints about access are increasing</a:t>
            </a:r>
          </a:p>
        </p:txBody>
      </p:sp>
      <p:sp>
        <p:nvSpPr>
          <p:cNvPr id="7" name="TextBox 6">
            <a:extLst>
              <a:ext uri="{FF2B5EF4-FFF2-40B4-BE49-F238E27FC236}">
                <a16:creationId xmlns:a16="http://schemas.microsoft.com/office/drawing/2014/main" id="{9E07D318-0DA9-19DB-27BA-2CB305BB8BF2}"/>
              </a:ext>
            </a:extLst>
          </p:cNvPr>
          <p:cNvSpPr txBox="1"/>
          <p:nvPr/>
        </p:nvSpPr>
        <p:spPr>
          <a:xfrm>
            <a:off x="314551" y="5882056"/>
            <a:ext cx="6590102" cy="246221"/>
          </a:xfrm>
          <a:prstGeom prst="rect">
            <a:avLst/>
          </a:prstGeom>
          <a:noFill/>
        </p:spPr>
        <p:txBody>
          <a:bodyPr wrap="square" rtlCol="0">
            <a:spAutoFit/>
          </a:bodyPr>
          <a:lstStyle/>
          <a:p>
            <a:r>
              <a:rPr lang="en-US" sz="1000" dirty="0"/>
              <a:t>Source: 2023 State of Healthcare Performance Improvement: Signs of Stabilization Emerge, Kaufman Hall, Oct 2023.</a:t>
            </a:r>
          </a:p>
        </p:txBody>
      </p:sp>
      <p:sp>
        <p:nvSpPr>
          <p:cNvPr id="11" name="Speech Bubble: Rectangle with Corners Rounded 10">
            <a:extLst>
              <a:ext uri="{FF2B5EF4-FFF2-40B4-BE49-F238E27FC236}">
                <a16:creationId xmlns:a16="http://schemas.microsoft.com/office/drawing/2014/main" id="{583D63C3-736B-A430-E3F7-CA5C4ACC85DC}"/>
              </a:ext>
            </a:extLst>
          </p:cNvPr>
          <p:cNvSpPr/>
          <p:nvPr/>
        </p:nvSpPr>
        <p:spPr>
          <a:xfrm>
            <a:off x="8288593" y="5201264"/>
            <a:ext cx="3667967" cy="803901"/>
          </a:xfrm>
          <a:prstGeom prst="wedgeRoundRectCallout">
            <a:avLst>
              <a:gd name="adj1" fmla="val 19536"/>
              <a:gd name="adj2" fmla="val -650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t>“The biggest risk to our future is the stability of our nursing staff.”</a:t>
            </a:r>
          </a:p>
          <a:p>
            <a:r>
              <a:rPr lang="en-US" sz="1200" i="1" dirty="0"/>
              <a:t>— Survey Respondent, Regional Health System</a:t>
            </a:r>
          </a:p>
        </p:txBody>
      </p:sp>
    </p:spTree>
    <p:extLst>
      <p:ext uri="{BB962C8B-B14F-4D97-AF65-F5344CB8AC3E}">
        <p14:creationId xmlns:p14="http://schemas.microsoft.com/office/powerpoint/2010/main" val="110706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DE22C2-3D20-5883-9011-5DA673730A38}"/>
              </a:ext>
            </a:extLst>
          </p:cNvPr>
          <p:cNvSpPr/>
          <p:nvPr/>
        </p:nvSpPr>
        <p:spPr>
          <a:xfrm>
            <a:off x="0" y="1295264"/>
            <a:ext cx="12192000" cy="2691702"/>
          </a:xfrm>
          <a:prstGeom prst="rect">
            <a:avLst/>
          </a:prstGeom>
          <a:gradFill flip="none" rotWithShape="1">
            <a:gsLst>
              <a:gs pos="0">
                <a:schemeClr val="accent1">
                  <a:shade val="30000"/>
                  <a:satMod val="115000"/>
                </a:schemeClr>
              </a:gs>
              <a:gs pos="50000">
                <a:schemeClr val="tx2"/>
              </a:gs>
              <a:gs pos="100000">
                <a:schemeClr val="bg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D0273A2-F266-8EAA-0357-A15C415B805A}"/>
              </a:ext>
            </a:extLst>
          </p:cNvPr>
          <p:cNvSpPr txBox="1"/>
          <p:nvPr/>
        </p:nvSpPr>
        <p:spPr>
          <a:xfrm>
            <a:off x="9998384" y="4921447"/>
            <a:ext cx="1763558" cy="584775"/>
          </a:xfrm>
          <a:prstGeom prst="rect">
            <a:avLst/>
          </a:prstGeom>
          <a:noFill/>
        </p:spPr>
        <p:txBody>
          <a:bodyPr wrap="square" rtlCol="0">
            <a:spAutoFit/>
          </a:bodyPr>
          <a:lstStyle>
            <a:defPPr>
              <a:defRPr lang="en-US"/>
            </a:defPPr>
            <a:lvl1pPr>
              <a:defRPr sz="1600"/>
            </a:lvl1pPr>
          </a:lstStyle>
          <a:p>
            <a:r>
              <a:rPr lang="en-US" dirty="0"/>
              <a:t>Artificial Intelligence (AI)</a:t>
            </a:r>
          </a:p>
        </p:txBody>
      </p:sp>
      <p:sp>
        <p:nvSpPr>
          <p:cNvPr id="24" name="TextBox 23">
            <a:extLst>
              <a:ext uri="{FF2B5EF4-FFF2-40B4-BE49-F238E27FC236}">
                <a16:creationId xmlns:a16="http://schemas.microsoft.com/office/drawing/2014/main" id="{D526BD62-7183-EF32-846B-81D8CF661588}"/>
              </a:ext>
            </a:extLst>
          </p:cNvPr>
          <p:cNvSpPr txBox="1"/>
          <p:nvPr/>
        </p:nvSpPr>
        <p:spPr>
          <a:xfrm>
            <a:off x="7343595" y="4921447"/>
            <a:ext cx="1770335" cy="584775"/>
          </a:xfrm>
          <a:prstGeom prst="rect">
            <a:avLst/>
          </a:prstGeom>
          <a:noFill/>
        </p:spPr>
        <p:txBody>
          <a:bodyPr wrap="square" rtlCol="0">
            <a:spAutoFit/>
          </a:bodyPr>
          <a:lstStyle>
            <a:defPPr>
              <a:defRPr lang="en-US"/>
            </a:defPPr>
            <a:lvl1pPr>
              <a:defRPr sz="1600"/>
            </a:lvl1pPr>
          </a:lstStyle>
          <a:p>
            <a:r>
              <a:rPr lang="en-US" dirty="0"/>
              <a:t>Machine Learning (ML)</a:t>
            </a:r>
          </a:p>
        </p:txBody>
      </p:sp>
      <p:sp>
        <p:nvSpPr>
          <p:cNvPr id="28" name="TextBox 27">
            <a:extLst>
              <a:ext uri="{FF2B5EF4-FFF2-40B4-BE49-F238E27FC236}">
                <a16:creationId xmlns:a16="http://schemas.microsoft.com/office/drawing/2014/main" id="{16AF2713-6014-6F2D-387F-A67015868E80}"/>
              </a:ext>
            </a:extLst>
          </p:cNvPr>
          <p:cNvSpPr txBox="1"/>
          <p:nvPr/>
        </p:nvSpPr>
        <p:spPr>
          <a:xfrm>
            <a:off x="4030842" y="4921447"/>
            <a:ext cx="2509339" cy="584775"/>
          </a:xfrm>
          <a:prstGeom prst="rect">
            <a:avLst/>
          </a:prstGeom>
          <a:noFill/>
        </p:spPr>
        <p:txBody>
          <a:bodyPr wrap="square" rtlCol="0">
            <a:spAutoFit/>
          </a:bodyPr>
          <a:lstStyle>
            <a:defPPr>
              <a:defRPr lang="en-US"/>
            </a:defPPr>
            <a:lvl1pPr>
              <a:defRPr sz="1600"/>
            </a:lvl1pPr>
          </a:lstStyle>
          <a:p>
            <a:r>
              <a:rPr lang="en-US" dirty="0"/>
              <a:t>Robotic Process Automation (RPA)/Bots</a:t>
            </a:r>
          </a:p>
        </p:txBody>
      </p:sp>
      <p:sp>
        <p:nvSpPr>
          <p:cNvPr id="32" name="TextBox 31">
            <a:extLst>
              <a:ext uri="{FF2B5EF4-FFF2-40B4-BE49-F238E27FC236}">
                <a16:creationId xmlns:a16="http://schemas.microsoft.com/office/drawing/2014/main" id="{9370381E-348B-FAB8-36C0-3113A35BF398}"/>
              </a:ext>
            </a:extLst>
          </p:cNvPr>
          <p:cNvSpPr txBox="1"/>
          <p:nvPr/>
        </p:nvSpPr>
        <p:spPr>
          <a:xfrm>
            <a:off x="1123874" y="4921447"/>
            <a:ext cx="1907206" cy="584775"/>
          </a:xfrm>
          <a:prstGeom prst="rect">
            <a:avLst/>
          </a:prstGeom>
          <a:noFill/>
        </p:spPr>
        <p:txBody>
          <a:bodyPr wrap="square" rtlCol="0">
            <a:spAutoFit/>
          </a:bodyPr>
          <a:lstStyle/>
          <a:p>
            <a:r>
              <a:rPr lang="en-US" sz="1600" dirty="0"/>
              <a:t>Natural Language Processing (NLP) </a:t>
            </a:r>
          </a:p>
        </p:txBody>
      </p:sp>
      <p:pic>
        <p:nvPicPr>
          <p:cNvPr id="38" name="Graphic 37" descr="Chat bubble outline">
            <a:extLst>
              <a:ext uri="{FF2B5EF4-FFF2-40B4-BE49-F238E27FC236}">
                <a16:creationId xmlns:a16="http://schemas.microsoft.com/office/drawing/2014/main" id="{EABF8D60-0795-18DD-79CF-1BAB55DF60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763" y="4802730"/>
            <a:ext cx="914400" cy="914400"/>
          </a:xfrm>
          <a:prstGeom prst="rect">
            <a:avLst/>
          </a:prstGeom>
        </p:spPr>
      </p:pic>
      <p:pic>
        <p:nvPicPr>
          <p:cNvPr id="45" name="Graphic 44" descr="Repeat with solid fill">
            <a:extLst>
              <a:ext uri="{FF2B5EF4-FFF2-40B4-BE49-F238E27FC236}">
                <a16:creationId xmlns:a16="http://schemas.microsoft.com/office/drawing/2014/main" id="{9CD332B9-70B4-240C-B12D-D532E77582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3240" y="4909225"/>
            <a:ext cx="646331" cy="646331"/>
          </a:xfrm>
          <a:prstGeom prst="rect">
            <a:avLst/>
          </a:prstGeom>
        </p:spPr>
      </p:pic>
      <p:pic>
        <p:nvPicPr>
          <p:cNvPr id="51" name="Graphic 50" descr="Workflow outline">
            <a:extLst>
              <a:ext uri="{FF2B5EF4-FFF2-40B4-BE49-F238E27FC236}">
                <a16:creationId xmlns:a16="http://schemas.microsoft.com/office/drawing/2014/main" id="{00062C33-0844-45AE-9851-4920DB9FE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33261" y="4869747"/>
            <a:ext cx="780366" cy="780366"/>
          </a:xfrm>
          <a:prstGeom prst="rect">
            <a:avLst/>
          </a:prstGeom>
        </p:spPr>
      </p:pic>
      <p:pic>
        <p:nvPicPr>
          <p:cNvPr id="55" name="Graphic 54" descr="Artificial Intelligence outline">
            <a:extLst>
              <a:ext uri="{FF2B5EF4-FFF2-40B4-BE49-F238E27FC236}">
                <a16:creationId xmlns:a16="http://schemas.microsoft.com/office/drawing/2014/main" id="{0A073D09-7D18-5F75-4597-6CD1528E75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8628" y="4825123"/>
            <a:ext cx="752826" cy="752826"/>
          </a:xfrm>
          <a:prstGeom prst="rect">
            <a:avLst/>
          </a:prstGeom>
        </p:spPr>
      </p:pic>
      <p:sp>
        <p:nvSpPr>
          <p:cNvPr id="61" name="TextBox 60">
            <a:extLst>
              <a:ext uri="{FF2B5EF4-FFF2-40B4-BE49-F238E27FC236}">
                <a16:creationId xmlns:a16="http://schemas.microsoft.com/office/drawing/2014/main" id="{4E56AA32-F67E-7FB5-C784-88E23B0F1E20}"/>
              </a:ext>
            </a:extLst>
          </p:cNvPr>
          <p:cNvSpPr txBox="1"/>
          <p:nvPr/>
        </p:nvSpPr>
        <p:spPr>
          <a:xfrm>
            <a:off x="8124444" y="2694249"/>
            <a:ext cx="3774021"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rPr>
              <a:t>Redeploy staff</a:t>
            </a:r>
          </a:p>
          <a:p>
            <a:pPr marL="285750" indent="-285750">
              <a:buFont typeface="Wingdings" panose="05000000000000000000" pitchFamily="2" charset="2"/>
              <a:buChar char="ü"/>
            </a:pPr>
            <a:r>
              <a:rPr lang="en-US" dirty="0">
                <a:solidFill>
                  <a:schemeClr val="bg1"/>
                </a:solidFill>
              </a:rPr>
              <a:t>Increase employee satisfaction</a:t>
            </a:r>
          </a:p>
          <a:p>
            <a:pPr marL="285750" indent="-285750">
              <a:buFont typeface="Wingdings" panose="05000000000000000000" pitchFamily="2" charset="2"/>
              <a:buChar char="ü"/>
            </a:pPr>
            <a:r>
              <a:rPr lang="en-US" dirty="0">
                <a:solidFill>
                  <a:schemeClr val="bg1"/>
                </a:solidFill>
              </a:rPr>
              <a:t>Focus on high value initiatives</a:t>
            </a:r>
          </a:p>
          <a:p>
            <a:pPr marL="285750" indent="-285750">
              <a:buFont typeface="Wingdings" panose="05000000000000000000" pitchFamily="2" charset="2"/>
              <a:buChar char="ü"/>
            </a:pPr>
            <a:r>
              <a:rPr lang="en-US" dirty="0">
                <a:solidFill>
                  <a:schemeClr val="bg1"/>
                </a:solidFill>
              </a:rPr>
              <a:t>Improve financial performance </a:t>
            </a:r>
          </a:p>
        </p:txBody>
      </p:sp>
      <p:sp>
        <p:nvSpPr>
          <p:cNvPr id="3" name="TextBox 2">
            <a:extLst>
              <a:ext uri="{FF2B5EF4-FFF2-40B4-BE49-F238E27FC236}">
                <a16:creationId xmlns:a16="http://schemas.microsoft.com/office/drawing/2014/main" id="{78E80486-D419-E9DF-6CF5-58EEE72A5A54}"/>
              </a:ext>
            </a:extLst>
          </p:cNvPr>
          <p:cNvSpPr txBox="1"/>
          <p:nvPr/>
        </p:nvSpPr>
        <p:spPr>
          <a:xfrm>
            <a:off x="314552" y="2694249"/>
            <a:ext cx="3338788"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Financial pressures</a:t>
            </a:r>
          </a:p>
          <a:p>
            <a:pPr marL="342900" indent="-342900">
              <a:buFont typeface="Arial" panose="020B0604020202020204" pitchFamily="34" charset="0"/>
              <a:buChar char="•"/>
            </a:pPr>
            <a:r>
              <a:rPr lang="en-US" dirty="0">
                <a:solidFill>
                  <a:schemeClr val="bg1"/>
                </a:solidFill>
              </a:rPr>
              <a:t>Staff shortages</a:t>
            </a:r>
          </a:p>
          <a:p>
            <a:pPr marL="342900" indent="-342900">
              <a:buFont typeface="Arial" panose="020B0604020202020204" pitchFamily="34" charset="0"/>
              <a:buChar char="•"/>
            </a:pPr>
            <a:r>
              <a:rPr lang="en-US" dirty="0">
                <a:solidFill>
                  <a:schemeClr val="bg1"/>
                </a:solidFill>
              </a:rPr>
              <a:t>Tedious manual processes</a:t>
            </a:r>
          </a:p>
          <a:p>
            <a:pPr marL="342900" indent="-342900">
              <a:buFont typeface="Arial" panose="020B0604020202020204" pitchFamily="34" charset="0"/>
              <a:buChar char="•"/>
            </a:pPr>
            <a:r>
              <a:rPr lang="en-US" dirty="0">
                <a:solidFill>
                  <a:schemeClr val="bg1"/>
                </a:solidFill>
              </a:rPr>
              <a:t>Steep tech learning curve </a:t>
            </a:r>
          </a:p>
        </p:txBody>
      </p:sp>
      <p:sp>
        <p:nvSpPr>
          <p:cNvPr id="6" name="Right Brace 5">
            <a:extLst>
              <a:ext uri="{FF2B5EF4-FFF2-40B4-BE49-F238E27FC236}">
                <a16:creationId xmlns:a16="http://schemas.microsoft.com/office/drawing/2014/main" id="{4E83D6F4-C811-7621-57E1-277200101265}"/>
              </a:ext>
            </a:extLst>
          </p:cNvPr>
          <p:cNvSpPr/>
          <p:nvPr/>
        </p:nvSpPr>
        <p:spPr>
          <a:xfrm rot="16200000">
            <a:off x="5916540" y="-1190794"/>
            <a:ext cx="358921" cy="1166097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Graphic 7" descr="Juggler with solid fill">
            <a:extLst>
              <a:ext uri="{FF2B5EF4-FFF2-40B4-BE49-F238E27FC236}">
                <a16:creationId xmlns:a16="http://schemas.microsoft.com/office/drawing/2014/main" id="{90464236-8BB7-BF01-A343-8C1D242D3B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46316" y="1463724"/>
            <a:ext cx="1096491" cy="1096491"/>
          </a:xfrm>
          <a:prstGeom prst="rect">
            <a:avLst/>
          </a:prstGeom>
        </p:spPr>
      </p:pic>
      <p:sp>
        <p:nvSpPr>
          <p:cNvPr id="10" name="TextBox 9">
            <a:extLst>
              <a:ext uri="{FF2B5EF4-FFF2-40B4-BE49-F238E27FC236}">
                <a16:creationId xmlns:a16="http://schemas.microsoft.com/office/drawing/2014/main" id="{08093FA1-B0F3-569D-37E4-0BAB7286D134}"/>
              </a:ext>
            </a:extLst>
          </p:cNvPr>
          <p:cNvSpPr txBox="1"/>
          <p:nvPr/>
        </p:nvSpPr>
        <p:spPr>
          <a:xfrm>
            <a:off x="3031079" y="4083488"/>
            <a:ext cx="6129841" cy="400110"/>
          </a:xfrm>
          <a:prstGeom prst="rect">
            <a:avLst/>
          </a:prstGeom>
          <a:noFill/>
        </p:spPr>
        <p:txBody>
          <a:bodyPr wrap="square" rtlCol="0">
            <a:spAutoFit/>
          </a:bodyPr>
          <a:lstStyle/>
          <a:p>
            <a:pPr algn="ctr"/>
            <a:r>
              <a:rPr lang="en-US" sz="2000" b="1" dirty="0"/>
              <a:t>Technology helps remove the mundane work</a:t>
            </a:r>
          </a:p>
        </p:txBody>
      </p:sp>
      <p:sp>
        <p:nvSpPr>
          <p:cNvPr id="17" name="TextBox 16">
            <a:extLst>
              <a:ext uri="{FF2B5EF4-FFF2-40B4-BE49-F238E27FC236}">
                <a16:creationId xmlns:a16="http://schemas.microsoft.com/office/drawing/2014/main" id="{6E588253-8218-25E2-E805-3685BBD2A8AD}"/>
              </a:ext>
            </a:extLst>
          </p:cNvPr>
          <p:cNvSpPr txBox="1"/>
          <p:nvPr/>
        </p:nvSpPr>
        <p:spPr>
          <a:xfrm>
            <a:off x="3858105" y="1970974"/>
            <a:ext cx="3848678" cy="1464231"/>
          </a:xfrm>
          <a:prstGeom prst="roundRect">
            <a:avLst/>
          </a:prstGeom>
          <a:solidFill>
            <a:schemeClr val="accent3"/>
          </a:solidFill>
          <a:ln w="19050">
            <a:solidFill>
              <a:schemeClr val="bg1"/>
            </a:solidFill>
          </a:ln>
        </p:spPr>
        <p:txBody>
          <a:bodyPr wrap="square">
            <a:spAutoFit/>
          </a:bodyPr>
          <a:lstStyle/>
          <a:p>
            <a:pPr algn="ctr">
              <a:spcBef>
                <a:spcPts val="1200"/>
              </a:spcBef>
            </a:pPr>
            <a:r>
              <a:rPr lang="en-US" sz="2000" b="1" dirty="0">
                <a:solidFill>
                  <a:schemeClr val="bg1"/>
                </a:solidFill>
              </a:rPr>
              <a:t>Automate repetitive tasks</a:t>
            </a:r>
          </a:p>
          <a:p>
            <a:pPr algn="ctr">
              <a:spcBef>
                <a:spcPts val="1200"/>
              </a:spcBef>
            </a:pPr>
            <a:r>
              <a:rPr lang="en-US" sz="2000" b="1" dirty="0">
                <a:solidFill>
                  <a:schemeClr val="bg1"/>
                </a:solidFill>
              </a:rPr>
              <a:t>Increase accuracy</a:t>
            </a:r>
          </a:p>
          <a:p>
            <a:pPr algn="ctr">
              <a:spcBef>
                <a:spcPts val="1200"/>
              </a:spcBef>
            </a:pPr>
            <a:r>
              <a:rPr lang="en-US" sz="2000" b="1" dirty="0">
                <a:solidFill>
                  <a:schemeClr val="bg1"/>
                </a:solidFill>
              </a:rPr>
              <a:t>Reduce turnaround time</a:t>
            </a:r>
          </a:p>
        </p:txBody>
      </p:sp>
      <p:sp>
        <p:nvSpPr>
          <p:cNvPr id="4" name="Title 3">
            <a:extLst>
              <a:ext uri="{FF2B5EF4-FFF2-40B4-BE49-F238E27FC236}">
                <a16:creationId xmlns:a16="http://schemas.microsoft.com/office/drawing/2014/main" id="{CC4810BB-B080-712E-388D-35D9649CD9BF}"/>
              </a:ext>
            </a:extLst>
          </p:cNvPr>
          <p:cNvSpPr>
            <a:spLocks noGrp="1"/>
          </p:cNvSpPr>
          <p:nvPr>
            <p:ph type="title"/>
          </p:nvPr>
        </p:nvSpPr>
        <p:spPr/>
        <p:txBody>
          <a:bodyPr/>
          <a:lstStyle/>
          <a:p>
            <a:r>
              <a:rPr kumimoji="0" lang="en-US" b="0" i="0" u="none" strike="noStrike" kern="1200" cap="none" spc="0" normalizeH="0" baseline="0" noProof="0" dirty="0">
                <a:ln>
                  <a:noFill/>
                </a:ln>
                <a:solidFill>
                  <a:srgbClr val="1658A4"/>
                </a:solidFill>
                <a:effectLst/>
                <a:uLnTx/>
                <a:uFillTx/>
                <a:latin typeface="Avenir Heavy"/>
                <a:ea typeface="+mj-ea"/>
                <a:cs typeface="+mj-cs"/>
              </a:rPr>
              <a:t>Technology-enabled Solutions Reduce Administrative Burdens, </a:t>
            </a:r>
            <a:br>
              <a:rPr kumimoji="0" lang="en-US" b="0" i="0" u="none" strike="noStrike" kern="1200" cap="none" spc="0" normalizeH="0" baseline="0" noProof="0" dirty="0">
                <a:ln>
                  <a:noFill/>
                </a:ln>
                <a:solidFill>
                  <a:srgbClr val="1658A4"/>
                </a:solidFill>
                <a:effectLst/>
                <a:uLnTx/>
                <a:uFillTx/>
                <a:latin typeface="Avenir Heavy"/>
                <a:ea typeface="+mj-ea"/>
                <a:cs typeface="+mj-cs"/>
              </a:rPr>
            </a:br>
            <a:r>
              <a:rPr kumimoji="0" lang="en-US" b="0" i="0" u="none" strike="noStrike" kern="1200" cap="none" spc="0" normalizeH="0" baseline="0" noProof="0" dirty="0">
                <a:ln>
                  <a:noFill/>
                </a:ln>
                <a:solidFill>
                  <a:srgbClr val="1658A4"/>
                </a:solidFill>
                <a:effectLst/>
                <a:uLnTx/>
                <a:uFillTx/>
                <a:latin typeface="Avenir Heavy"/>
                <a:ea typeface="+mj-ea"/>
                <a:cs typeface="+mj-cs"/>
              </a:rPr>
              <a:t>Empowering Providers and Staff to Focus on Work That Matters</a:t>
            </a:r>
            <a:endParaRPr lang="en-US" dirty="0"/>
          </a:p>
        </p:txBody>
      </p:sp>
      <p:pic>
        <p:nvPicPr>
          <p:cNvPr id="9" name="Graphic 8" descr="Group success with solid fill">
            <a:extLst>
              <a:ext uri="{FF2B5EF4-FFF2-40B4-BE49-F238E27FC236}">
                <a16:creationId xmlns:a16="http://schemas.microsoft.com/office/drawing/2014/main" id="{A482A5A8-845C-E19D-9B72-55398DC16B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13656" y="1419213"/>
            <a:ext cx="1360881" cy="1360881"/>
          </a:xfrm>
          <a:prstGeom prst="rect">
            <a:avLst/>
          </a:prstGeom>
        </p:spPr>
      </p:pic>
    </p:spTree>
    <p:extLst>
      <p:ext uri="{BB962C8B-B14F-4D97-AF65-F5344CB8AC3E}">
        <p14:creationId xmlns:p14="http://schemas.microsoft.com/office/powerpoint/2010/main" val="29763763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F6F4-0287-7E95-CB0D-6C7953D0A5CB}"/>
              </a:ext>
            </a:extLst>
          </p:cNvPr>
          <p:cNvSpPr>
            <a:spLocks noGrp="1"/>
          </p:cNvSpPr>
          <p:nvPr>
            <p:ph type="title"/>
          </p:nvPr>
        </p:nvSpPr>
        <p:spPr/>
        <p:txBody>
          <a:bodyPr/>
          <a:lstStyle/>
          <a:p>
            <a:r>
              <a:rPr lang="en-US" dirty="0"/>
              <a:t>Benefits and Applications of Robotic Process Automation in the Revenue Cycle </a:t>
            </a:r>
          </a:p>
        </p:txBody>
      </p:sp>
      <p:pic>
        <p:nvPicPr>
          <p:cNvPr id="4" name="Picture 3">
            <a:extLst>
              <a:ext uri="{FF2B5EF4-FFF2-40B4-BE49-F238E27FC236}">
                <a16:creationId xmlns:a16="http://schemas.microsoft.com/office/drawing/2014/main" id="{40642026-FB57-B142-D595-0067293DA708}"/>
              </a:ext>
            </a:extLst>
          </p:cNvPr>
          <p:cNvPicPr>
            <a:picLocks noChangeAspect="1"/>
          </p:cNvPicPr>
          <p:nvPr/>
        </p:nvPicPr>
        <p:blipFill>
          <a:blip r:embed="rId3"/>
          <a:stretch>
            <a:fillRect/>
          </a:stretch>
        </p:blipFill>
        <p:spPr>
          <a:xfrm>
            <a:off x="557272" y="1439126"/>
            <a:ext cx="7602143" cy="3670000"/>
          </a:xfrm>
          <a:prstGeom prst="rect">
            <a:avLst/>
          </a:prstGeom>
        </p:spPr>
      </p:pic>
      <p:sp>
        <p:nvSpPr>
          <p:cNvPr id="6" name="TextBox 5">
            <a:extLst>
              <a:ext uri="{FF2B5EF4-FFF2-40B4-BE49-F238E27FC236}">
                <a16:creationId xmlns:a16="http://schemas.microsoft.com/office/drawing/2014/main" id="{6E1A6D66-502D-0079-8FEE-E3503769CEBF}"/>
              </a:ext>
            </a:extLst>
          </p:cNvPr>
          <p:cNvSpPr txBox="1"/>
          <p:nvPr/>
        </p:nvSpPr>
        <p:spPr>
          <a:xfrm>
            <a:off x="209083" y="5769458"/>
            <a:ext cx="7365761" cy="338554"/>
          </a:xfrm>
          <a:prstGeom prst="rect">
            <a:avLst/>
          </a:prstGeom>
          <a:noFill/>
        </p:spPr>
        <p:txBody>
          <a:bodyPr wrap="square" rtlCol="0">
            <a:spAutoFit/>
          </a:bodyPr>
          <a:lstStyle/>
          <a:p>
            <a:r>
              <a:rPr lang="en-US" sz="800" dirty="0"/>
              <a:t>Sources: </a:t>
            </a:r>
            <a:r>
              <a:rPr lang="en-US" sz="800" i="1" dirty="0"/>
              <a:t>Revolutionizing Revenue Cycle Management: Unleashing the Power of Automation through RPA, </a:t>
            </a:r>
            <a:r>
              <a:rPr lang="en-US" sz="800" dirty="0"/>
              <a:t>Omega Healthcare, 2023; “Robotic Process Automation (RPA) Using </a:t>
            </a:r>
            <a:r>
              <a:rPr lang="en-US" sz="800" dirty="0" err="1"/>
              <a:t>UIPath</a:t>
            </a:r>
            <a:r>
              <a:rPr lang="en-US" sz="800" dirty="0"/>
              <a:t>,” Pier Paolo Ippolito, Towards Data Science, April 26, 2019 </a:t>
            </a:r>
          </a:p>
        </p:txBody>
      </p:sp>
      <p:sp>
        <p:nvSpPr>
          <p:cNvPr id="7" name="Right Brace 6">
            <a:extLst>
              <a:ext uri="{FF2B5EF4-FFF2-40B4-BE49-F238E27FC236}">
                <a16:creationId xmlns:a16="http://schemas.microsoft.com/office/drawing/2014/main" id="{2D9ABBCD-8BE3-0F0C-E6EE-711AF82B3606}"/>
              </a:ext>
            </a:extLst>
          </p:cNvPr>
          <p:cNvSpPr/>
          <p:nvPr/>
        </p:nvSpPr>
        <p:spPr>
          <a:xfrm>
            <a:off x="8212554" y="1582153"/>
            <a:ext cx="517358" cy="34229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7D055271-EC94-B795-BD5B-AF23D7300064}"/>
              </a:ext>
            </a:extLst>
          </p:cNvPr>
          <p:cNvSpPr txBox="1"/>
          <p:nvPr/>
        </p:nvSpPr>
        <p:spPr>
          <a:xfrm>
            <a:off x="8783051" y="1366897"/>
            <a:ext cx="2791326" cy="4124206"/>
          </a:xfrm>
          <a:prstGeom prst="rect">
            <a:avLst/>
          </a:prstGeom>
          <a:noFill/>
        </p:spPr>
        <p:txBody>
          <a:bodyPr wrap="square" rtlCol="0">
            <a:spAutoFit/>
          </a:bodyPr>
          <a:lstStyle/>
          <a:p>
            <a:pPr>
              <a:spcAft>
                <a:spcPts val="600"/>
              </a:spcAft>
            </a:pPr>
            <a:r>
              <a:rPr lang="en-US" sz="2000" b="1" dirty="0"/>
              <a:t>Applications in RCM:</a:t>
            </a:r>
          </a:p>
          <a:p>
            <a:pPr marL="285750" indent="-285750">
              <a:spcAft>
                <a:spcPts val="600"/>
              </a:spcAft>
              <a:buFont typeface="Arial" panose="020B0604020202020204" pitchFamily="34" charset="0"/>
              <a:buChar char="•"/>
            </a:pPr>
            <a:r>
              <a:rPr lang="en-US" sz="1400" dirty="0"/>
              <a:t>Open, read, write emails</a:t>
            </a:r>
          </a:p>
          <a:p>
            <a:pPr marL="285750" indent="-285750">
              <a:spcAft>
                <a:spcPts val="600"/>
              </a:spcAft>
              <a:buFont typeface="Arial" panose="020B0604020202020204" pitchFamily="34" charset="0"/>
              <a:buChar char="•"/>
            </a:pPr>
            <a:r>
              <a:rPr lang="en-US" sz="1400" dirty="0"/>
              <a:t>Log into enterprise apps</a:t>
            </a:r>
          </a:p>
          <a:p>
            <a:pPr marL="285750" indent="-285750">
              <a:spcAft>
                <a:spcPts val="600"/>
              </a:spcAft>
              <a:buFont typeface="Arial" panose="020B0604020202020204" pitchFamily="34" charset="0"/>
              <a:buChar char="•"/>
            </a:pPr>
            <a:r>
              <a:rPr lang="en-US" sz="1400" dirty="0"/>
              <a:t>Move files </a:t>
            </a:r>
          </a:p>
          <a:p>
            <a:pPr marL="285750" indent="-285750">
              <a:spcAft>
                <a:spcPts val="600"/>
              </a:spcAft>
              <a:buFont typeface="Arial" panose="020B0604020202020204" pitchFamily="34" charset="0"/>
              <a:buChar char="•"/>
            </a:pPr>
            <a:r>
              <a:rPr lang="en-US" sz="1400" dirty="0"/>
              <a:t>Copy/paste</a:t>
            </a:r>
          </a:p>
          <a:p>
            <a:pPr marL="285750" indent="-285750">
              <a:spcAft>
                <a:spcPts val="600"/>
              </a:spcAft>
              <a:buFont typeface="Arial" panose="020B0604020202020204" pitchFamily="34" charset="0"/>
              <a:buChar char="•"/>
            </a:pPr>
            <a:r>
              <a:rPr lang="en-US" sz="1400" dirty="0"/>
              <a:t>Fill in forms</a:t>
            </a:r>
          </a:p>
          <a:p>
            <a:pPr marL="285750" indent="-285750">
              <a:spcAft>
                <a:spcPts val="600"/>
              </a:spcAft>
              <a:buFont typeface="Arial" panose="020B0604020202020204" pitchFamily="34" charset="0"/>
              <a:buChar char="•"/>
            </a:pPr>
            <a:r>
              <a:rPr lang="en-US" sz="1400" dirty="0"/>
              <a:t>Read/write to databases</a:t>
            </a:r>
          </a:p>
          <a:p>
            <a:pPr marL="285750" indent="-285750">
              <a:spcAft>
                <a:spcPts val="600"/>
              </a:spcAft>
              <a:buFont typeface="Arial" panose="020B0604020202020204" pitchFamily="34" charset="0"/>
              <a:buChar char="•"/>
            </a:pPr>
            <a:r>
              <a:rPr lang="en-US" sz="1400" dirty="0"/>
              <a:t>Pull data from internet</a:t>
            </a:r>
          </a:p>
          <a:p>
            <a:pPr marL="285750" indent="-285750">
              <a:spcAft>
                <a:spcPts val="600"/>
              </a:spcAft>
              <a:buFont typeface="Arial" panose="020B0604020202020204" pitchFamily="34" charset="0"/>
              <a:buChar char="•"/>
            </a:pPr>
            <a:r>
              <a:rPr lang="en-US" sz="1400" dirty="0"/>
              <a:t>Make calculations</a:t>
            </a:r>
          </a:p>
          <a:p>
            <a:pPr marL="285750" indent="-285750">
              <a:spcAft>
                <a:spcPts val="600"/>
              </a:spcAft>
              <a:buFont typeface="Arial" panose="020B0604020202020204" pitchFamily="34" charset="0"/>
              <a:buChar char="•"/>
            </a:pPr>
            <a:r>
              <a:rPr lang="en-US" sz="1400" dirty="0"/>
              <a:t>Extract data from documents </a:t>
            </a:r>
          </a:p>
          <a:p>
            <a:pPr marL="285750" indent="-285750">
              <a:spcAft>
                <a:spcPts val="600"/>
              </a:spcAft>
              <a:buFont typeface="Arial" panose="020B0604020202020204" pitchFamily="34" charset="0"/>
              <a:buChar char="•"/>
            </a:pPr>
            <a:r>
              <a:rPr lang="en-US" sz="1400" dirty="0"/>
              <a:t>Follow decision rules</a:t>
            </a:r>
          </a:p>
          <a:p>
            <a:pPr marL="285750" indent="-285750">
              <a:spcAft>
                <a:spcPts val="600"/>
              </a:spcAft>
              <a:buFont typeface="Arial" panose="020B0604020202020204" pitchFamily="34" charset="0"/>
              <a:buChar char="•"/>
            </a:pPr>
            <a:r>
              <a:rPr lang="en-US" sz="1400" dirty="0"/>
              <a:t>Collect statistics</a:t>
            </a:r>
          </a:p>
          <a:p>
            <a:pPr marL="285750" indent="-285750">
              <a:spcAft>
                <a:spcPts val="600"/>
              </a:spcAft>
              <a:buFont typeface="Arial" panose="020B0604020202020204" pitchFamily="34" charset="0"/>
              <a:buChar char="•"/>
            </a:pPr>
            <a:r>
              <a:rPr lang="en-US" sz="1400" dirty="0"/>
              <a:t>Obtain human input via emails/workflow</a:t>
            </a:r>
          </a:p>
        </p:txBody>
      </p:sp>
    </p:spTree>
    <p:extLst>
      <p:ext uri="{BB962C8B-B14F-4D97-AF65-F5344CB8AC3E}">
        <p14:creationId xmlns:p14="http://schemas.microsoft.com/office/powerpoint/2010/main" val="358638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96E14B-29AF-8A6B-48FF-B19A28150C86}"/>
              </a:ext>
            </a:extLst>
          </p:cNvPr>
          <p:cNvSpPr>
            <a:spLocks noGrp="1"/>
          </p:cNvSpPr>
          <p:nvPr>
            <p:ph type="title"/>
          </p:nvPr>
        </p:nvSpPr>
        <p:spPr/>
        <p:txBody>
          <a:bodyPr/>
          <a:lstStyle/>
          <a:p>
            <a:r>
              <a:rPr lang="en-US" dirty="0"/>
              <a:t>In Healthcare, Generative AI can Reduce Administrative Burdens and Enhance Efficiency</a:t>
            </a:r>
          </a:p>
        </p:txBody>
      </p:sp>
      <p:sp>
        <p:nvSpPr>
          <p:cNvPr id="4" name="TextBox 3">
            <a:extLst>
              <a:ext uri="{FF2B5EF4-FFF2-40B4-BE49-F238E27FC236}">
                <a16:creationId xmlns:a16="http://schemas.microsoft.com/office/drawing/2014/main" id="{D1670B15-8A95-F1C3-FF40-D9BC4F6EC8A6}"/>
              </a:ext>
            </a:extLst>
          </p:cNvPr>
          <p:cNvSpPr txBox="1"/>
          <p:nvPr/>
        </p:nvSpPr>
        <p:spPr>
          <a:xfrm>
            <a:off x="209083" y="5901806"/>
            <a:ext cx="6408285" cy="215444"/>
          </a:xfrm>
          <a:prstGeom prst="rect">
            <a:avLst/>
          </a:prstGeom>
          <a:noFill/>
        </p:spPr>
        <p:txBody>
          <a:bodyPr wrap="square" rtlCol="0">
            <a:spAutoFit/>
          </a:bodyPr>
          <a:lstStyle/>
          <a:p>
            <a:r>
              <a:rPr lang="en-US" sz="800" dirty="0"/>
              <a:t>Sources: Bain Health Systems Survey (N=94); “</a:t>
            </a:r>
            <a:r>
              <a:rPr lang="en-US" sz="800" b="0" i="0" dirty="0">
                <a:solidFill>
                  <a:srgbClr val="000000"/>
                </a:solidFill>
                <a:effectLst/>
                <a:latin typeface="Graphik"/>
              </a:rPr>
              <a:t>Beyond Hype: Getting the Most Out of Generative AI in Healthcare Today”, August 2023.</a:t>
            </a:r>
          </a:p>
        </p:txBody>
      </p:sp>
      <p:graphicFrame>
        <p:nvGraphicFramePr>
          <p:cNvPr id="6" name="Chart 5">
            <a:extLst>
              <a:ext uri="{FF2B5EF4-FFF2-40B4-BE49-F238E27FC236}">
                <a16:creationId xmlns:a16="http://schemas.microsoft.com/office/drawing/2014/main" id="{49BFDB49-3840-705A-4D4C-88751A728E8C}"/>
              </a:ext>
            </a:extLst>
          </p:cNvPr>
          <p:cNvGraphicFramePr/>
          <p:nvPr>
            <p:extLst>
              <p:ext uri="{D42A27DB-BD31-4B8C-83A1-F6EECF244321}">
                <p14:modId xmlns:p14="http://schemas.microsoft.com/office/powerpoint/2010/main" val="3723470322"/>
              </p:ext>
            </p:extLst>
          </p:nvPr>
        </p:nvGraphicFramePr>
        <p:xfrm>
          <a:off x="314553" y="1248355"/>
          <a:ext cx="11415332" cy="4464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78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46CB41-B4D3-38CA-0D2E-314EAC29A567}"/>
              </a:ext>
            </a:extLst>
          </p:cNvPr>
          <p:cNvSpPr/>
          <p:nvPr/>
        </p:nvSpPr>
        <p:spPr>
          <a:xfrm>
            <a:off x="314552" y="2239407"/>
            <a:ext cx="3405197" cy="3785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B10D007-8FC9-02A7-CD21-BF73DA8BEA73}"/>
              </a:ext>
            </a:extLst>
          </p:cNvPr>
          <p:cNvSpPr/>
          <p:nvPr/>
        </p:nvSpPr>
        <p:spPr>
          <a:xfrm>
            <a:off x="314551" y="829174"/>
            <a:ext cx="11558361" cy="1062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E08D9-1D87-B92B-7ECE-D030B4833109}"/>
              </a:ext>
            </a:extLst>
          </p:cNvPr>
          <p:cNvSpPr>
            <a:spLocks noGrp="1"/>
          </p:cNvSpPr>
          <p:nvPr>
            <p:ph type="title"/>
          </p:nvPr>
        </p:nvSpPr>
        <p:spPr>
          <a:xfrm>
            <a:off x="314552" y="333373"/>
            <a:ext cx="9250362" cy="461665"/>
          </a:xfrm>
        </p:spPr>
        <p:txBody>
          <a:bodyPr/>
          <a:lstStyle/>
          <a:p>
            <a:r>
              <a:rPr lang="en-US" dirty="0"/>
              <a:t>Case Study: Academic Medical Center Improves Eligibility Verifications and Collections</a:t>
            </a:r>
          </a:p>
        </p:txBody>
      </p:sp>
      <p:sp>
        <p:nvSpPr>
          <p:cNvPr id="3" name="TextBox 2">
            <a:extLst>
              <a:ext uri="{FF2B5EF4-FFF2-40B4-BE49-F238E27FC236}">
                <a16:creationId xmlns:a16="http://schemas.microsoft.com/office/drawing/2014/main" id="{2376F31E-5899-1C24-9F9E-294798B820BD}"/>
              </a:ext>
            </a:extLst>
          </p:cNvPr>
          <p:cNvSpPr txBox="1"/>
          <p:nvPr/>
        </p:nvSpPr>
        <p:spPr>
          <a:xfrm>
            <a:off x="388923" y="831779"/>
            <a:ext cx="11558360" cy="923330"/>
          </a:xfrm>
          <a:prstGeom prst="rect">
            <a:avLst/>
          </a:prstGeom>
          <a:noFill/>
        </p:spPr>
        <p:txBody>
          <a:bodyPr wrap="square" rtlCol="0">
            <a:spAutoFit/>
          </a:bodyPr>
          <a:lstStyle/>
          <a:p>
            <a:r>
              <a:rPr lang="en-US" b="1" dirty="0">
                <a:solidFill>
                  <a:schemeClr val="bg2"/>
                </a:solidFill>
                <a:effectLst/>
                <a:latin typeface="Avenir Book" panose="02000503020000020003" pitchFamily="2" charset="0"/>
              </a:rPr>
              <a:t>About</a:t>
            </a:r>
            <a:br>
              <a:rPr lang="en-US" dirty="0">
                <a:solidFill>
                  <a:srgbClr val="211D1E"/>
                </a:solidFill>
                <a:effectLst/>
                <a:latin typeface="Avenir Book" panose="02000503020000020003" pitchFamily="2" charset="0"/>
              </a:rPr>
            </a:br>
            <a:r>
              <a:rPr lang="en-US" b="0" dirty="0">
                <a:latin typeface="+mn-lt"/>
              </a:rPr>
              <a:t>One of the oldest and largest teaching hospitals in the United States in the northeast was experiencing challenges with front office staff experiencing </a:t>
            </a:r>
          </a:p>
        </p:txBody>
      </p:sp>
      <p:sp>
        <p:nvSpPr>
          <p:cNvPr id="6" name="TextBox 5">
            <a:extLst>
              <a:ext uri="{FF2B5EF4-FFF2-40B4-BE49-F238E27FC236}">
                <a16:creationId xmlns:a16="http://schemas.microsoft.com/office/drawing/2014/main" id="{92157343-601A-360C-1C29-4B89BAFE6BEB}"/>
              </a:ext>
            </a:extLst>
          </p:cNvPr>
          <p:cNvSpPr txBox="1"/>
          <p:nvPr/>
        </p:nvSpPr>
        <p:spPr>
          <a:xfrm>
            <a:off x="392248" y="2522628"/>
            <a:ext cx="3433016" cy="3323987"/>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rgbClr val="211D1E"/>
                </a:solidFill>
                <a:effectLst/>
                <a:latin typeface="Avenir Book" panose="02000503020000020003" pitchFamily="2" charset="0"/>
              </a:rPr>
              <a:t>The Department was experiencing </a:t>
            </a:r>
            <a:r>
              <a:rPr lang="en-US" sz="1400" b="1" dirty="0">
                <a:solidFill>
                  <a:srgbClr val="211D1E"/>
                </a:solidFill>
                <a:effectLst/>
                <a:latin typeface="Avenir Book" panose="02000503020000020003" pitchFamily="2" charset="0"/>
              </a:rPr>
              <a:t>11% eligibility denials</a:t>
            </a:r>
            <a:r>
              <a:rPr lang="en-US" sz="1400" dirty="0">
                <a:solidFill>
                  <a:srgbClr val="211D1E"/>
                </a:solidFill>
                <a:effectLst/>
                <a:latin typeface="Avenir Book" panose="02000503020000020003" pitchFamily="2" charset="0"/>
              </a:rPr>
              <a:t> and </a:t>
            </a:r>
            <a:br>
              <a:rPr lang="en-US" sz="1400" dirty="0">
                <a:solidFill>
                  <a:srgbClr val="211D1E"/>
                </a:solidFill>
                <a:latin typeface="Avenir Book" panose="02000503020000020003" pitchFamily="2" charset="0"/>
              </a:rPr>
            </a:br>
            <a:r>
              <a:rPr lang="en-US" sz="1400" b="1" dirty="0">
                <a:solidFill>
                  <a:srgbClr val="211D1E"/>
                </a:solidFill>
                <a:effectLst/>
                <a:latin typeface="Avenir Book" panose="02000503020000020003" pitchFamily="2" charset="0"/>
              </a:rPr>
              <a:t>1.5% authorization denials</a:t>
            </a:r>
            <a:r>
              <a:rPr lang="en-US" sz="1400" dirty="0">
                <a:solidFill>
                  <a:srgbClr val="211D1E"/>
                </a:solidFill>
                <a:effectLst/>
                <a:latin typeface="Avenir Book" panose="02000503020000020003" pitchFamily="2" charset="0"/>
              </a:rPr>
              <a:t>.</a:t>
            </a:r>
          </a:p>
          <a:p>
            <a:endParaRPr lang="en-US" sz="1400" dirty="0">
              <a:solidFill>
                <a:srgbClr val="211D1E"/>
              </a:solidFill>
              <a:effectLst/>
              <a:latin typeface="Avenir Book" panose="02000503020000020003" pitchFamily="2" charset="0"/>
            </a:endParaRPr>
          </a:p>
          <a:p>
            <a:pPr marL="171450" indent="-171450">
              <a:buFont typeface="Arial" panose="020B0604020202020204" pitchFamily="34" charset="0"/>
              <a:buChar char="•"/>
            </a:pPr>
            <a:r>
              <a:rPr lang="en-US" sz="1400" dirty="0">
                <a:solidFill>
                  <a:srgbClr val="211D1E"/>
                </a:solidFill>
                <a:effectLst/>
                <a:latin typeface="Avenir Book" panose="02000503020000020003" pitchFamily="2" charset="0"/>
              </a:rPr>
              <a:t>Front office staff were verifying eligibility, authorizations, checking-in patients, and point of service collections.</a:t>
            </a:r>
          </a:p>
          <a:p>
            <a:pPr marL="171450" indent="-171450">
              <a:buFont typeface="Arial" panose="020B0604020202020204" pitchFamily="34" charset="0"/>
              <a:buChar char="•"/>
            </a:pPr>
            <a:endParaRPr lang="en-US" sz="1400" b="1" dirty="0">
              <a:solidFill>
                <a:srgbClr val="211D1E"/>
              </a:solidFill>
              <a:latin typeface="Avenir Book" panose="02000503020000020003" pitchFamily="2" charset="0"/>
            </a:endParaRPr>
          </a:p>
          <a:p>
            <a:pPr marL="171450" indent="-171450">
              <a:buFont typeface="Arial" panose="020B0604020202020204" pitchFamily="34" charset="0"/>
              <a:buChar char="•"/>
            </a:pPr>
            <a:r>
              <a:rPr lang="en-US" sz="1400" b="1" dirty="0">
                <a:solidFill>
                  <a:srgbClr val="211D1E"/>
                </a:solidFill>
                <a:effectLst/>
                <a:latin typeface="Avenir Book" panose="02000503020000020003" pitchFamily="2" charset="0"/>
              </a:rPr>
              <a:t>POS collections</a:t>
            </a:r>
            <a:r>
              <a:rPr lang="en-US" sz="1400" dirty="0">
                <a:solidFill>
                  <a:srgbClr val="211D1E"/>
                </a:solidFill>
                <a:effectLst/>
                <a:latin typeface="Avenir Book" panose="02000503020000020003" pitchFamily="2" charset="0"/>
              </a:rPr>
              <a:t> historically was below industry standard, and patient collections was post-encounter</a:t>
            </a:r>
            <a:br>
              <a:rPr lang="en-US" sz="1400" dirty="0">
                <a:solidFill>
                  <a:srgbClr val="211D1E"/>
                </a:solidFill>
                <a:effectLst/>
                <a:latin typeface="Avenir Book" panose="02000503020000020003" pitchFamily="2" charset="0"/>
              </a:rPr>
            </a:br>
            <a:endParaRPr lang="en-US" sz="1400" dirty="0">
              <a:solidFill>
                <a:srgbClr val="211D1E"/>
              </a:solidFill>
              <a:effectLst/>
              <a:latin typeface="Avenir Book" panose="02000503020000020003" pitchFamily="2" charset="0"/>
            </a:endParaRPr>
          </a:p>
          <a:p>
            <a:pPr marL="171450" indent="-171450">
              <a:buFont typeface="Arial" panose="020B0604020202020204" pitchFamily="34" charset="0"/>
              <a:buChar char="•"/>
            </a:pPr>
            <a:r>
              <a:rPr lang="en-US" sz="1400" dirty="0">
                <a:solidFill>
                  <a:srgbClr val="211D1E"/>
                </a:solidFill>
                <a:effectLst/>
                <a:latin typeface="Avenir Book" panose="02000503020000020003" pitchFamily="2" charset="0"/>
              </a:rPr>
              <a:t>The department experienced poor </a:t>
            </a:r>
            <a:r>
              <a:rPr lang="en-US" sz="1400" b="1" dirty="0">
                <a:solidFill>
                  <a:srgbClr val="211D1E"/>
                </a:solidFill>
                <a:effectLst/>
                <a:latin typeface="Avenir Book" panose="02000503020000020003" pitchFamily="2" charset="0"/>
              </a:rPr>
              <a:t>missed /delayed revenue</a:t>
            </a:r>
          </a:p>
        </p:txBody>
      </p:sp>
      <p:sp>
        <p:nvSpPr>
          <p:cNvPr id="10" name="Rectangle 9">
            <a:extLst>
              <a:ext uri="{FF2B5EF4-FFF2-40B4-BE49-F238E27FC236}">
                <a16:creationId xmlns:a16="http://schemas.microsoft.com/office/drawing/2014/main" id="{FFE0C9FF-FFE1-0DD7-4A1B-384D15D3A02B}"/>
              </a:ext>
            </a:extLst>
          </p:cNvPr>
          <p:cNvSpPr/>
          <p:nvPr/>
        </p:nvSpPr>
        <p:spPr>
          <a:xfrm>
            <a:off x="3990610" y="2239407"/>
            <a:ext cx="3835258" cy="3785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25D54BD-2F6D-F10F-B626-6127FBA8CC97}"/>
              </a:ext>
            </a:extLst>
          </p:cNvPr>
          <p:cNvSpPr txBox="1"/>
          <p:nvPr/>
        </p:nvSpPr>
        <p:spPr>
          <a:xfrm>
            <a:off x="4021776" y="2486976"/>
            <a:ext cx="3683390" cy="3416320"/>
          </a:xfrm>
          <a:prstGeom prst="rect">
            <a:avLst/>
          </a:prstGeom>
          <a:noFill/>
        </p:spPr>
        <p:txBody>
          <a:bodyPr wrap="square" rtlCol="0">
            <a:spAutoFit/>
          </a:bodyPr>
          <a:lstStyle/>
          <a:p>
            <a:r>
              <a:rPr lang="en-US" sz="1200" b="1" dirty="0">
                <a:solidFill>
                  <a:srgbClr val="211D1E"/>
                </a:solidFill>
                <a:effectLst/>
                <a:latin typeface="Avenir Book" panose="02000503020000020003" pitchFamily="2" charset="0"/>
              </a:rPr>
              <a:t>Omega Healthcare’s centralized patient access management solution, enabled by the Omega Digital Platform, helped manage patient eligibility verifications efficiently and prior to patient visits.</a:t>
            </a:r>
          </a:p>
          <a:p>
            <a:pPr marL="171450" indent="-171450">
              <a:buFont typeface="Arial" panose="020B0604020202020204" pitchFamily="34" charset="0"/>
              <a:buChar char="•"/>
            </a:pPr>
            <a:r>
              <a:rPr lang="en-US" sz="1200" b="1" dirty="0">
                <a:solidFill>
                  <a:srgbClr val="211D1E"/>
                </a:solidFill>
                <a:effectLst/>
                <a:latin typeface="Avenir Book" panose="02000503020000020003" pitchFamily="2" charset="0"/>
              </a:rPr>
              <a:t>Eligibility and benefit verifications </a:t>
            </a:r>
            <a:r>
              <a:rPr lang="en-US" sz="1200" dirty="0">
                <a:solidFill>
                  <a:srgbClr val="211D1E"/>
                </a:solidFill>
                <a:effectLst/>
                <a:latin typeface="Avenir Book" panose="02000503020000020003" pitchFamily="2" charset="0"/>
              </a:rPr>
              <a:t>were completed 14 days prior to office visits and procedures.</a:t>
            </a:r>
          </a:p>
          <a:p>
            <a:pPr marL="171450" indent="-171450">
              <a:buFont typeface="Arial" panose="020B0604020202020204" pitchFamily="34" charset="0"/>
              <a:buChar char="•"/>
            </a:pPr>
            <a:r>
              <a:rPr lang="en-US" sz="1200" b="1" dirty="0">
                <a:solidFill>
                  <a:srgbClr val="211D1E"/>
                </a:solidFill>
                <a:effectLst/>
                <a:latin typeface="Avenir Book" panose="02000503020000020003" pitchFamily="2" charset="0"/>
              </a:rPr>
              <a:t>Authorizations/referrals </a:t>
            </a:r>
            <a:r>
              <a:rPr lang="en-US" sz="1200" dirty="0">
                <a:solidFill>
                  <a:srgbClr val="211D1E"/>
                </a:solidFill>
                <a:effectLst/>
                <a:latin typeface="Avenir Book" panose="02000503020000020003" pitchFamily="2" charset="0"/>
              </a:rPr>
              <a:t>were obtained in advance to avoid cancellation of visits.</a:t>
            </a:r>
          </a:p>
          <a:p>
            <a:pPr marL="171450" indent="-171450">
              <a:buFont typeface="Arial" panose="020B0604020202020204" pitchFamily="34" charset="0"/>
              <a:buChar char="•"/>
            </a:pPr>
            <a:r>
              <a:rPr lang="en-US" sz="1200" b="1" dirty="0">
                <a:solidFill>
                  <a:srgbClr val="211D1E"/>
                </a:solidFill>
                <a:latin typeface="Avenir Book" panose="02000503020000020003" pitchFamily="2" charset="0"/>
              </a:rPr>
              <a:t>P</a:t>
            </a:r>
            <a:r>
              <a:rPr lang="en-US" sz="1200" b="1" dirty="0">
                <a:solidFill>
                  <a:srgbClr val="211D1E"/>
                </a:solidFill>
                <a:effectLst/>
                <a:latin typeface="Avenir Book" panose="02000503020000020003" pitchFamily="2" charset="0"/>
              </a:rPr>
              <a:t>OS collections report </a:t>
            </a:r>
            <a:r>
              <a:rPr lang="en-US" sz="1200" dirty="0">
                <a:solidFill>
                  <a:srgbClr val="211D1E"/>
                </a:solidFill>
                <a:effectLst/>
                <a:latin typeface="Avenir Book" panose="02000503020000020003" pitchFamily="2" charset="0"/>
              </a:rPr>
              <a:t>was provided to front desk staff by each patient for upfront collection.</a:t>
            </a:r>
          </a:p>
          <a:p>
            <a:pPr marL="171450" indent="-171450">
              <a:buFont typeface="Arial" panose="020B0604020202020204" pitchFamily="34" charset="0"/>
              <a:buChar char="•"/>
            </a:pPr>
            <a:r>
              <a:rPr lang="en-US" sz="1200" b="1" dirty="0">
                <a:solidFill>
                  <a:srgbClr val="211D1E"/>
                </a:solidFill>
                <a:effectLst/>
                <a:latin typeface="Avenir Book" panose="02000503020000020003" pitchFamily="2" charset="0"/>
              </a:rPr>
              <a:t>Prior patient balances </a:t>
            </a:r>
            <a:r>
              <a:rPr lang="en-US" sz="1200" dirty="0">
                <a:solidFill>
                  <a:srgbClr val="211D1E"/>
                </a:solidFill>
                <a:effectLst/>
                <a:latin typeface="Avenir Book" panose="02000503020000020003" pitchFamily="2" charset="0"/>
              </a:rPr>
              <a:t>from earlier visits were captured and provided to front office staff to collect at the time of service.</a:t>
            </a:r>
          </a:p>
          <a:p>
            <a:pPr marL="171450" indent="-171450">
              <a:buFont typeface="Arial" panose="020B0604020202020204" pitchFamily="34" charset="0"/>
              <a:buChar char="•"/>
            </a:pPr>
            <a:r>
              <a:rPr lang="en-US" sz="1200" b="1" dirty="0">
                <a:solidFill>
                  <a:srgbClr val="211D1E"/>
                </a:solidFill>
                <a:effectLst/>
                <a:latin typeface="Avenir Book" panose="02000503020000020003" pitchFamily="2" charset="0"/>
              </a:rPr>
              <a:t>Patients were informed </a:t>
            </a:r>
            <a:r>
              <a:rPr lang="en-US" sz="1200" dirty="0">
                <a:solidFill>
                  <a:srgbClr val="211D1E"/>
                </a:solidFill>
                <a:effectLst/>
                <a:latin typeface="Avenir Book" panose="02000503020000020003" pitchFamily="2" charset="0"/>
              </a:rPr>
              <a:t>of their co-pay and balance from previous visits 3 days prior to visit, preparing them to pay the amount at the time of visit.</a:t>
            </a:r>
          </a:p>
          <a:p>
            <a:pPr marL="171450" indent="-171450">
              <a:buFont typeface="Arial" panose="020B0604020202020204" pitchFamily="34" charset="0"/>
              <a:buChar char="•"/>
            </a:pPr>
            <a:r>
              <a:rPr lang="en-US" sz="1200" b="1" dirty="0">
                <a:solidFill>
                  <a:srgbClr val="211D1E"/>
                </a:solidFill>
                <a:effectLst/>
                <a:latin typeface="Avenir Book" panose="02000503020000020003" pitchFamily="2" charset="0"/>
              </a:rPr>
              <a:t>A competition </a:t>
            </a:r>
            <a:r>
              <a:rPr lang="en-US" sz="1200" dirty="0">
                <a:solidFill>
                  <a:srgbClr val="211D1E"/>
                </a:solidFill>
                <a:effectLst/>
                <a:latin typeface="Avenir Book" panose="02000503020000020003" pitchFamily="2" charset="0"/>
              </a:rPr>
              <a:t>was set up among offices to encourage front office staff to collect 100% </a:t>
            </a:r>
            <a:r>
              <a:rPr lang="en-US" sz="1200" dirty="0">
                <a:solidFill>
                  <a:srgbClr val="211D1E"/>
                </a:solidFill>
                <a:latin typeface="Avenir Book" panose="02000503020000020003" pitchFamily="2" charset="0"/>
              </a:rPr>
              <a:t>of PO</a:t>
            </a:r>
            <a:r>
              <a:rPr lang="en-US" sz="1200" dirty="0">
                <a:solidFill>
                  <a:srgbClr val="211D1E"/>
                </a:solidFill>
                <a:effectLst/>
                <a:latin typeface="Avenir Book" panose="02000503020000020003" pitchFamily="2" charset="0"/>
              </a:rPr>
              <a:t>S collections.</a:t>
            </a:r>
          </a:p>
        </p:txBody>
      </p:sp>
      <p:sp>
        <p:nvSpPr>
          <p:cNvPr id="12" name="Rectangle 11">
            <a:extLst>
              <a:ext uri="{FF2B5EF4-FFF2-40B4-BE49-F238E27FC236}">
                <a16:creationId xmlns:a16="http://schemas.microsoft.com/office/drawing/2014/main" id="{679E6292-BFAE-DB0A-FF1C-1533FF6FF254}"/>
              </a:ext>
            </a:extLst>
          </p:cNvPr>
          <p:cNvSpPr/>
          <p:nvPr/>
        </p:nvSpPr>
        <p:spPr>
          <a:xfrm>
            <a:off x="8044657" y="2239407"/>
            <a:ext cx="3834038" cy="37868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54E5088-FB56-E08C-1CFF-AC2406BBAD42}"/>
              </a:ext>
            </a:extLst>
          </p:cNvPr>
          <p:cNvSpPr/>
          <p:nvPr/>
        </p:nvSpPr>
        <p:spPr>
          <a:xfrm>
            <a:off x="313306" y="1967252"/>
            <a:ext cx="3405197" cy="461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85AAFE2-A896-2430-81C0-8AC02A6BCFBA}"/>
              </a:ext>
            </a:extLst>
          </p:cNvPr>
          <p:cNvSpPr txBox="1"/>
          <p:nvPr/>
        </p:nvSpPr>
        <p:spPr>
          <a:xfrm>
            <a:off x="383244" y="2013180"/>
            <a:ext cx="1897107"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Challenge</a:t>
            </a:r>
            <a:endParaRPr lang="en-US" dirty="0"/>
          </a:p>
        </p:txBody>
      </p:sp>
      <p:sp>
        <p:nvSpPr>
          <p:cNvPr id="28" name="Rectangle 27">
            <a:extLst>
              <a:ext uri="{FF2B5EF4-FFF2-40B4-BE49-F238E27FC236}">
                <a16:creationId xmlns:a16="http://schemas.microsoft.com/office/drawing/2014/main" id="{C969A2DB-2A8A-7732-672D-74412CF12B39}"/>
              </a:ext>
            </a:extLst>
          </p:cNvPr>
          <p:cNvSpPr/>
          <p:nvPr/>
        </p:nvSpPr>
        <p:spPr>
          <a:xfrm>
            <a:off x="4012931" y="1967252"/>
            <a:ext cx="3812937" cy="461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B3B3EE4-CE14-068E-28B8-4537D1F405A2}"/>
              </a:ext>
            </a:extLst>
          </p:cNvPr>
          <p:cNvSpPr/>
          <p:nvPr/>
        </p:nvSpPr>
        <p:spPr>
          <a:xfrm>
            <a:off x="8043410" y="1967252"/>
            <a:ext cx="3818033" cy="4611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E7BC11C-3687-2DEA-5CA3-BA88C891EC3F}"/>
              </a:ext>
            </a:extLst>
          </p:cNvPr>
          <p:cNvSpPr txBox="1"/>
          <p:nvPr/>
        </p:nvSpPr>
        <p:spPr>
          <a:xfrm>
            <a:off x="4061701" y="2013180"/>
            <a:ext cx="254707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Solution</a:t>
            </a:r>
            <a:endParaRPr lang="en-US" dirty="0">
              <a:solidFill>
                <a:schemeClr val="bg1"/>
              </a:solidFill>
            </a:endParaRPr>
          </a:p>
        </p:txBody>
      </p:sp>
      <p:sp>
        <p:nvSpPr>
          <p:cNvPr id="31" name="TextBox 30">
            <a:extLst>
              <a:ext uri="{FF2B5EF4-FFF2-40B4-BE49-F238E27FC236}">
                <a16:creationId xmlns:a16="http://schemas.microsoft.com/office/drawing/2014/main" id="{A8AF3ADA-38B4-48A3-37C9-2FAC2F240862}"/>
              </a:ext>
            </a:extLst>
          </p:cNvPr>
          <p:cNvSpPr txBox="1"/>
          <p:nvPr/>
        </p:nvSpPr>
        <p:spPr>
          <a:xfrm>
            <a:off x="8119050" y="2013180"/>
            <a:ext cx="2012916" cy="369332"/>
          </a:xfrm>
          <a:prstGeom prst="rect">
            <a:avLst/>
          </a:prstGeom>
          <a:noFill/>
        </p:spPr>
        <p:txBody>
          <a:bodyPr wrap="square">
            <a:spAutoFit/>
          </a:bodyPr>
          <a:lstStyle/>
          <a:p>
            <a:r>
              <a:rPr lang="en-US" b="1" dirty="0">
                <a:solidFill>
                  <a:schemeClr val="bg1"/>
                </a:solidFill>
                <a:effectLst/>
                <a:latin typeface="Avenir Book" panose="02000503020000020003" pitchFamily="2" charset="0"/>
              </a:rPr>
              <a:t>Results - Urology</a:t>
            </a:r>
            <a:endParaRPr lang="en-US" dirty="0">
              <a:solidFill>
                <a:schemeClr val="bg1"/>
              </a:solidFill>
            </a:endParaRPr>
          </a:p>
        </p:txBody>
      </p:sp>
      <p:sp>
        <p:nvSpPr>
          <p:cNvPr id="7" name="Rectangle 6">
            <a:extLst>
              <a:ext uri="{FF2B5EF4-FFF2-40B4-BE49-F238E27FC236}">
                <a16:creationId xmlns:a16="http://schemas.microsoft.com/office/drawing/2014/main" id="{318CE934-5696-05CE-695D-E77CE12F3886}"/>
              </a:ext>
            </a:extLst>
          </p:cNvPr>
          <p:cNvSpPr/>
          <p:nvPr/>
        </p:nvSpPr>
        <p:spPr>
          <a:xfrm>
            <a:off x="8258912" y="2583240"/>
            <a:ext cx="1626382" cy="164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0D3233-1D51-2290-4984-0A1BE5D46D72}"/>
              </a:ext>
            </a:extLst>
          </p:cNvPr>
          <p:cNvSpPr/>
          <p:nvPr/>
        </p:nvSpPr>
        <p:spPr>
          <a:xfrm>
            <a:off x="8258912" y="4291219"/>
            <a:ext cx="1626382" cy="164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390314-7906-6304-F604-8BA120607E28}"/>
              </a:ext>
            </a:extLst>
          </p:cNvPr>
          <p:cNvSpPr/>
          <p:nvPr/>
        </p:nvSpPr>
        <p:spPr>
          <a:xfrm>
            <a:off x="9951286" y="2583240"/>
            <a:ext cx="1626382" cy="164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21632A-232E-F80E-B32F-83629968D42D}"/>
              </a:ext>
            </a:extLst>
          </p:cNvPr>
          <p:cNvSpPr/>
          <p:nvPr/>
        </p:nvSpPr>
        <p:spPr>
          <a:xfrm>
            <a:off x="9951286" y="4291219"/>
            <a:ext cx="1626382" cy="164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7982B48-5330-7C81-5912-F21E170A8417}"/>
              </a:ext>
            </a:extLst>
          </p:cNvPr>
          <p:cNvSpPr txBox="1"/>
          <p:nvPr/>
        </p:nvSpPr>
        <p:spPr>
          <a:xfrm>
            <a:off x="8416799" y="3495072"/>
            <a:ext cx="1346928" cy="646331"/>
          </a:xfrm>
          <a:prstGeom prst="rect">
            <a:avLst/>
          </a:prstGeom>
          <a:noFill/>
        </p:spPr>
        <p:txBody>
          <a:bodyPr wrap="square">
            <a:spAutoFit/>
          </a:bodyPr>
          <a:lstStyle/>
          <a:p>
            <a:r>
              <a:rPr lang="en-US" sz="1200" dirty="0">
                <a:effectLst/>
                <a:latin typeface="Avenir Book" panose="02000503020000020003" pitchFamily="2" charset="0"/>
              </a:rPr>
              <a:t>Eligibility denials reduced from 11% to 1.5%.</a:t>
            </a:r>
          </a:p>
        </p:txBody>
      </p:sp>
      <p:sp>
        <p:nvSpPr>
          <p:cNvPr id="33" name="TextBox 32">
            <a:extLst>
              <a:ext uri="{FF2B5EF4-FFF2-40B4-BE49-F238E27FC236}">
                <a16:creationId xmlns:a16="http://schemas.microsoft.com/office/drawing/2014/main" id="{614862FA-FA02-6221-963F-28BC5072691B}"/>
              </a:ext>
            </a:extLst>
          </p:cNvPr>
          <p:cNvSpPr txBox="1"/>
          <p:nvPr/>
        </p:nvSpPr>
        <p:spPr>
          <a:xfrm>
            <a:off x="9993267" y="3491197"/>
            <a:ext cx="1500528" cy="646331"/>
          </a:xfrm>
          <a:prstGeom prst="rect">
            <a:avLst/>
          </a:prstGeom>
          <a:noFill/>
        </p:spPr>
        <p:txBody>
          <a:bodyPr wrap="square">
            <a:spAutoFit/>
          </a:bodyPr>
          <a:lstStyle/>
          <a:p>
            <a:r>
              <a:rPr lang="en-US" sz="1200" dirty="0">
                <a:effectLst/>
                <a:latin typeface="Avenir Book" panose="02000503020000020003" pitchFamily="2" charset="0"/>
              </a:rPr>
              <a:t>Authorization denials reduced from 1.5% to 0.6%.</a:t>
            </a:r>
          </a:p>
        </p:txBody>
      </p:sp>
      <p:sp>
        <p:nvSpPr>
          <p:cNvPr id="34" name="TextBox 33">
            <a:extLst>
              <a:ext uri="{FF2B5EF4-FFF2-40B4-BE49-F238E27FC236}">
                <a16:creationId xmlns:a16="http://schemas.microsoft.com/office/drawing/2014/main" id="{377C5FA0-4219-8DBA-3BDD-FC8EDD2F31A9}"/>
              </a:ext>
            </a:extLst>
          </p:cNvPr>
          <p:cNvSpPr txBox="1"/>
          <p:nvPr/>
        </p:nvSpPr>
        <p:spPr>
          <a:xfrm>
            <a:off x="8416800" y="5087832"/>
            <a:ext cx="1346928" cy="830997"/>
          </a:xfrm>
          <a:prstGeom prst="rect">
            <a:avLst/>
          </a:prstGeom>
          <a:noFill/>
        </p:spPr>
        <p:txBody>
          <a:bodyPr wrap="square">
            <a:spAutoFit/>
          </a:bodyPr>
          <a:lstStyle/>
          <a:p>
            <a:r>
              <a:rPr lang="en-US" sz="1200" dirty="0">
                <a:latin typeface="Avenir Book" panose="02000503020000020003" pitchFamily="2" charset="0"/>
              </a:rPr>
              <a:t>P</a:t>
            </a:r>
            <a:r>
              <a:rPr lang="en-US" sz="1200" dirty="0">
                <a:effectLst/>
                <a:latin typeface="Avenir Book" panose="02000503020000020003" pitchFamily="2" charset="0"/>
              </a:rPr>
              <a:t>OS collections doubled from $60K to $120K per month.</a:t>
            </a:r>
          </a:p>
        </p:txBody>
      </p:sp>
      <p:sp>
        <p:nvSpPr>
          <p:cNvPr id="35" name="TextBox 34">
            <a:extLst>
              <a:ext uri="{FF2B5EF4-FFF2-40B4-BE49-F238E27FC236}">
                <a16:creationId xmlns:a16="http://schemas.microsoft.com/office/drawing/2014/main" id="{DFC5F529-E540-55BF-2048-FC436939115A}"/>
              </a:ext>
            </a:extLst>
          </p:cNvPr>
          <p:cNvSpPr txBox="1"/>
          <p:nvPr/>
        </p:nvSpPr>
        <p:spPr>
          <a:xfrm>
            <a:off x="10043181" y="5200284"/>
            <a:ext cx="1471988" cy="646331"/>
          </a:xfrm>
          <a:prstGeom prst="rect">
            <a:avLst/>
          </a:prstGeom>
          <a:noFill/>
        </p:spPr>
        <p:txBody>
          <a:bodyPr wrap="square">
            <a:spAutoFit/>
          </a:bodyPr>
          <a:lstStyle/>
          <a:p>
            <a:r>
              <a:rPr lang="en-US" sz="1200" dirty="0">
                <a:effectLst/>
                <a:latin typeface="Avenir Book" panose="02000503020000020003" pitchFamily="2" charset="0"/>
              </a:rPr>
              <a:t>Patient visit cancellations reduced by 50%.</a:t>
            </a:r>
          </a:p>
        </p:txBody>
      </p:sp>
      <p:pic>
        <p:nvPicPr>
          <p:cNvPr id="14" name="Picture 13">
            <a:extLst>
              <a:ext uri="{FF2B5EF4-FFF2-40B4-BE49-F238E27FC236}">
                <a16:creationId xmlns:a16="http://schemas.microsoft.com/office/drawing/2014/main" id="{DE6C440D-552B-60D0-CE6A-31087C29E6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46173" y="2723260"/>
            <a:ext cx="822315" cy="822315"/>
          </a:xfrm>
          <a:prstGeom prst="rect">
            <a:avLst/>
          </a:prstGeom>
        </p:spPr>
      </p:pic>
      <p:pic>
        <p:nvPicPr>
          <p:cNvPr id="36" name="Picture 35">
            <a:extLst>
              <a:ext uri="{FF2B5EF4-FFF2-40B4-BE49-F238E27FC236}">
                <a16:creationId xmlns:a16="http://schemas.microsoft.com/office/drawing/2014/main" id="{DB598A45-855B-65F5-BE6A-7EA62B2115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9106" y="2723260"/>
            <a:ext cx="822315" cy="822315"/>
          </a:xfrm>
          <a:prstGeom prst="rect">
            <a:avLst/>
          </a:prstGeom>
        </p:spPr>
      </p:pic>
      <p:pic>
        <p:nvPicPr>
          <p:cNvPr id="13" name="Picture 12">
            <a:extLst>
              <a:ext uri="{FF2B5EF4-FFF2-40B4-BE49-F238E27FC236}">
                <a16:creationId xmlns:a16="http://schemas.microsoft.com/office/drawing/2014/main" id="{9C303D73-5F96-0870-BBD3-B0F6D32DA7B7}"/>
              </a:ext>
            </a:extLst>
          </p:cNvPr>
          <p:cNvPicPr>
            <a:picLocks noChangeAspect="1"/>
          </p:cNvPicPr>
          <p:nvPr/>
        </p:nvPicPr>
        <p:blipFill>
          <a:blip r:embed="rId5"/>
          <a:stretch>
            <a:fillRect/>
          </a:stretch>
        </p:blipFill>
        <p:spPr>
          <a:xfrm>
            <a:off x="10355914" y="4504395"/>
            <a:ext cx="668272" cy="602201"/>
          </a:xfrm>
          <a:prstGeom prst="rect">
            <a:avLst/>
          </a:prstGeom>
        </p:spPr>
      </p:pic>
      <p:sp>
        <p:nvSpPr>
          <p:cNvPr id="19" name="Rectangle 18">
            <a:extLst>
              <a:ext uri="{FF2B5EF4-FFF2-40B4-BE49-F238E27FC236}">
                <a16:creationId xmlns:a16="http://schemas.microsoft.com/office/drawing/2014/main" id="{037823E8-45B7-E0B7-750B-49619500F6AC}"/>
              </a:ext>
            </a:extLst>
          </p:cNvPr>
          <p:cNvSpPr/>
          <p:nvPr/>
        </p:nvSpPr>
        <p:spPr>
          <a:xfrm>
            <a:off x="10294749" y="4606953"/>
            <a:ext cx="790602" cy="400110"/>
          </a:xfrm>
          <a:prstGeom prst="rect">
            <a:avLst/>
          </a:prstGeom>
        </p:spPr>
        <p:txBody>
          <a:bodyPr wrap="square">
            <a:spAutoFit/>
          </a:bodyPr>
          <a:lstStyle/>
          <a:p>
            <a:pPr marL="0" lvl="1" algn="ctr" defTabSz="666750">
              <a:spcBef>
                <a:spcPct val="0"/>
              </a:spcBef>
              <a:spcAft>
                <a:spcPts val="600"/>
              </a:spcAft>
            </a:pPr>
            <a:r>
              <a:rPr lang="en-US" sz="2000" b="1" dirty="0">
                <a:solidFill>
                  <a:schemeClr val="accent1"/>
                </a:solidFill>
                <a:latin typeface="Arial"/>
              </a:rPr>
              <a:t>50</a:t>
            </a:r>
            <a:r>
              <a:rPr lang="en-US" sz="1400" b="1" dirty="0">
                <a:solidFill>
                  <a:schemeClr val="accent1"/>
                </a:solidFill>
                <a:latin typeface="Arial"/>
              </a:rPr>
              <a:t>%</a:t>
            </a:r>
            <a:endParaRPr lang="en-US" sz="1400" dirty="0">
              <a:solidFill>
                <a:schemeClr val="accent1"/>
              </a:solidFill>
              <a:latin typeface="Arial"/>
            </a:endParaRPr>
          </a:p>
        </p:txBody>
      </p:sp>
      <p:pic>
        <p:nvPicPr>
          <p:cNvPr id="38" name="Picture 37">
            <a:extLst>
              <a:ext uri="{FF2B5EF4-FFF2-40B4-BE49-F238E27FC236}">
                <a16:creationId xmlns:a16="http://schemas.microsoft.com/office/drawing/2014/main" id="{B91E2DD1-D1A9-D441-F036-98101759F1EA}"/>
              </a:ext>
            </a:extLst>
          </p:cNvPr>
          <p:cNvPicPr>
            <a:picLocks noChangeAspect="1"/>
          </p:cNvPicPr>
          <p:nvPr/>
        </p:nvPicPr>
        <p:blipFill>
          <a:blip r:embed="rId6"/>
          <a:stretch>
            <a:fillRect/>
          </a:stretch>
        </p:blipFill>
        <p:spPr>
          <a:xfrm>
            <a:off x="8824019" y="4490337"/>
            <a:ext cx="496168" cy="534335"/>
          </a:xfrm>
          <a:prstGeom prst="rect">
            <a:avLst/>
          </a:prstGeom>
        </p:spPr>
      </p:pic>
    </p:spTree>
    <p:extLst>
      <p:ext uri="{BB962C8B-B14F-4D97-AF65-F5344CB8AC3E}">
        <p14:creationId xmlns:p14="http://schemas.microsoft.com/office/powerpoint/2010/main" val="269277030"/>
      </p:ext>
    </p:extLst>
  </p:cSld>
  <p:clrMapOvr>
    <a:masterClrMapping/>
  </p:clrMapOvr>
</p:sld>
</file>

<file path=ppt/theme/theme1.xml><?xml version="1.0" encoding="utf-8"?>
<a:theme xmlns:a="http://schemas.openxmlformats.org/drawingml/2006/main" name="Office Theme">
  <a:themeElements>
    <a:clrScheme name="Omega Healthcare">
      <a:dk1>
        <a:srgbClr val="262626"/>
      </a:dk1>
      <a:lt1>
        <a:srgbClr val="FFFFFF"/>
      </a:lt1>
      <a:dk2>
        <a:srgbClr val="1658A4"/>
      </a:dk2>
      <a:lt2>
        <a:srgbClr val="348EC9"/>
      </a:lt2>
      <a:accent1>
        <a:srgbClr val="153166"/>
      </a:accent1>
      <a:accent2>
        <a:srgbClr val="992428"/>
      </a:accent2>
      <a:accent3>
        <a:srgbClr val="77787B"/>
      </a:accent3>
      <a:accent4>
        <a:srgbClr val="BCBEC0"/>
      </a:accent4>
      <a:accent5>
        <a:srgbClr val="F47C23"/>
      </a:accent5>
      <a:accent6>
        <a:srgbClr val="67C189"/>
      </a:accent6>
      <a:hlink>
        <a:srgbClr val="0070C0"/>
      </a:hlink>
      <a:folHlink>
        <a:srgbClr val="90C6F6"/>
      </a:folHlink>
    </a:clrScheme>
    <a:fontScheme name="Omega New Template">
      <a:majorFont>
        <a:latin typeface="Avenir Heavy"/>
        <a:ea typeface=""/>
        <a:cs typeface=""/>
      </a:majorFont>
      <a:minorFont>
        <a:latin typeface="Avenir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ega Healthcare_template" id="{63A0DB61-DB58-1A4A-B042-1839354C95F2}" vid="{E2BCF418-2F16-D54B-8DA6-93CCB280D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mega Healthcare">
    <a:dk1>
      <a:srgbClr val="262626"/>
    </a:dk1>
    <a:lt1>
      <a:srgbClr val="FFFFFF"/>
    </a:lt1>
    <a:dk2>
      <a:srgbClr val="1658A4"/>
    </a:dk2>
    <a:lt2>
      <a:srgbClr val="348EC9"/>
    </a:lt2>
    <a:accent1>
      <a:srgbClr val="153166"/>
    </a:accent1>
    <a:accent2>
      <a:srgbClr val="992428"/>
    </a:accent2>
    <a:accent3>
      <a:srgbClr val="77787B"/>
    </a:accent3>
    <a:accent4>
      <a:srgbClr val="BCBEC0"/>
    </a:accent4>
    <a:accent5>
      <a:srgbClr val="F47C23"/>
    </a:accent5>
    <a:accent6>
      <a:srgbClr val="67C189"/>
    </a:accent6>
    <a:hlink>
      <a:srgbClr val="0070C0"/>
    </a:hlink>
    <a:folHlink>
      <a:srgbClr val="90C6F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D6903D23A6F40B96B6355AEF9D4A0" ma:contentTypeVersion="12" ma:contentTypeDescription="Create a new document." ma:contentTypeScope="" ma:versionID="f404b0653b986615372c0e23ea0e5c02">
  <xsd:schema xmlns:xsd="http://www.w3.org/2001/XMLSchema" xmlns:xs="http://www.w3.org/2001/XMLSchema" xmlns:p="http://schemas.microsoft.com/office/2006/metadata/properties" xmlns:ns2="cbe0a50b-1a83-4f58-9c0d-ffe3581f313e" xmlns:ns3="2e98325c-1819-4400-8741-4461f8384f83" targetNamespace="http://schemas.microsoft.com/office/2006/metadata/properties" ma:root="true" ma:fieldsID="7b2e02893549299e8ee4afad72c0d641" ns2:_="" ns3:_="">
    <xsd:import namespace="cbe0a50b-1a83-4f58-9c0d-ffe3581f313e"/>
    <xsd:import namespace="2e98325c-1819-4400-8741-4461f8384f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omment"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e0a50b-1a83-4f58-9c0d-ffe3581f31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a7f6149-9798-473a-b04a-b547e8106d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 ma:index="18" nillable="true" ma:displayName="Comment" ma:format="Dropdown" ma:internalName="Comment">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98325c-1819-4400-8741-4461f8384f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3c11d0a-6196-407a-87fb-8144e088e292}" ma:internalName="TaxCatchAll" ma:showField="CatchAllData" ma:web="2e98325c-1819-4400-8741-4461f8384f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e0a50b-1a83-4f58-9c0d-ffe3581f313e">
      <Terms xmlns="http://schemas.microsoft.com/office/infopath/2007/PartnerControls"/>
    </lcf76f155ced4ddcb4097134ff3c332f>
    <TaxCatchAll xmlns="2e98325c-1819-4400-8741-4461f8384f83" xsi:nil="true"/>
    <Comment xmlns="cbe0a50b-1a83-4f58-9c0d-ffe3581f31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D6C407-2F61-4E85-ABF4-E79D07FBC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e0a50b-1a83-4f58-9c0d-ffe3581f313e"/>
    <ds:schemaRef ds:uri="2e98325c-1819-4400-8741-4461f8384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5515BB-9EA5-4FB3-9C7A-908520316F87}">
  <ds:schemaRefs>
    <ds:schemaRef ds:uri="http://schemas.microsoft.com/office/2006/documentManagement/types"/>
    <ds:schemaRef ds:uri="2e98325c-1819-4400-8741-4461f8384f83"/>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cbe0a50b-1a83-4f58-9c0d-ffe3581f313e"/>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CC2719C-777B-455F-B0A9-5B18F07C9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8403</TotalTime>
  <Words>1827</Words>
  <Application>Microsoft Office PowerPoint</Application>
  <PresentationFormat>Widescreen</PresentationFormat>
  <Paragraphs>205</Paragraphs>
  <Slides>13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Avenir Book</vt:lpstr>
      <vt:lpstr>Avenir Heavy</vt:lpstr>
      <vt:lpstr>Avenir Medium</vt:lpstr>
      <vt:lpstr>Avenir-Book</vt:lpstr>
      <vt:lpstr>Calibri</vt:lpstr>
      <vt:lpstr>Courier New</vt:lpstr>
      <vt:lpstr>Graphik</vt:lpstr>
      <vt:lpstr>inherit</vt:lpstr>
      <vt:lpstr>Wingdings</vt:lpstr>
      <vt:lpstr>Office Theme</vt:lpstr>
      <vt:lpstr>PowerPoint Presentation</vt:lpstr>
      <vt:lpstr>Agenda </vt:lpstr>
      <vt:lpstr>Providers Have Started to Stabilize in 2023, but Financial and Workforce Pressures Persist</vt:lpstr>
      <vt:lpstr>Providers Have Started to Stabilize in 2023, but Financial and Workforce Pressures Persist</vt:lpstr>
      <vt:lpstr>As Patient Demand Returns to Pre-Pandemic Levels, Providers are Struggling with Capacity</vt:lpstr>
      <vt:lpstr>Technology-enabled Solutions Reduce Administrative Burdens,  Empowering Providers and Staff to Focus on Work That Matters</vt:lpstr>
      <vt:lpstr>Benefits and Applications of Robotic Process Automation in the Revenue Cycle </vt:lpstr>
      <vt:lpstr>In Healthcare, Generative AI can Reduce Administrative Burdens and Enhance Efficiency</vt:lpstr>
      <vt:lpstr>Case Study: Academic Medical Center Improves Eligibility Verifications and Collections</vt:lpstr>
      <vt:lpstr>Case Study: Health System Reduces Physician Burnout with Clinical Communication Services</vt:lpstr>
      <vt:lpstr>Case Study: Growth of Provider Engagement, E&amp;M and RVUs</vt:lpstr>
      <vt:lpstr>How Outsourcing is Evolving with Hybrid Delivery Models</vt:lpstr>
      <vt:lpstr>Technology-Enabled RCM Solutions to Improve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Lisa Arias</cp:lastModifiedBy>
  <cp:revision>272</cp:revision>
  <dcterms:created xsi:type="dcterms:W3CDTF">2022-07-05T12:54:34Z</dcterms:created>
  <dcterms:modified xsi:type="dcterms:W3CDTF">2023-11-06T15:36:31Z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8b32edde-1ff2-4d4e-a2d7-fbbc106f8d9c</vt:lpwstr>
  </property>
  <property fmtid="{D5CDD505-2E9C-101B-9397-08002B2CF9AE}" pid="3" name="Project">
    <vt:lpwstr>IBDROOT</vt:lpwstr>
  </property>
  <property fmtid="{D5CDD505-2E9C-101B-9397-08002B2CF9AE}" pid="4" name="Classification">
    <vt:lpwstr>I</vt:lpwstr>
  </property>
  <property fmtid="{D5CDD505-2E9C-101B-9397-08002B2CF9AE}" pid="5" name="DocTopsCleaned">
    <vt:lpwstr>True</vt:lpwstr>
  </property>
  <property fmtid="{D5CDD505-2E9C-101B-9397-08002B2CF9AE}" pid="6" name="ShowHideDoctop">
    <vt:lpwstr>False</vt:lpwstr>
  </property>
  <property fmtid="{D5CDD505-2E9C-101B-9397-08002B2CF9AE}" pid="7" name="ContentTypeId">
    <vt:lpwstr>0x010100CCAD6903D23A6F40B96B6355AEF9D4A0</vt:lpwstr>
  </property>
  <property fmtid="{D5CDD505-2E9C-101B-9397-08002B2CF9AE}" pid="8" name="MediaServiceImageTags">
    <vt:lpwstr/>
  </property>
</Properties>
</file>