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4"/>
  </p:sldMasterIdLst>
  <p:notesMasterIdLst>
    <p:notesMasterId r:id="rId46"/>
  </p:notesMasterIdLst>
  <p:handoutMasterIdLst>
    <p:handoutMasterId r:id="rId47"/>
  </p:handoutMasterIdLst>
  <p:sldIdLst>
    <p:sldId id="261" r:id="rId5"/>
    <p:sldId id="263" r:id="rId6"/>
    <p:sldId id="2147349192" r:id="rId7"/>
    <p:sldId id="2147349193" r:id="rId8"/>
    <p:sldId id="2147349194" r:id="rId9"/>
    <p:sldId id="265" r:id="rId10"/>
    <p:sldId id="266" r:id="rId11"/>
    <p:sldId id="289" r:id="rId12"/>
    <p:sldId id="267" r:id="rId13"/>
    <p:sldId id="2147349196" r:id="rId14"/>
    <p:sldId id="2147349183" r:id="rId15"/>
    <p:sldId id="2147349273" r:id="rId16"/>
    <p:sldId id="2147349270" r:id="rId17"/>
    <p:sldId id="2147349274" r:id="rId18"/>
    <p:sldId id="2147349259" r:id="rId19"/>
    <p:sldId id="2147349260" r:id="rId20"/>
    <p:sldId id="287" r:id="rId21"/>
    <p:sldId id="2147349197" r:id="rId22"/>
    <p:sldId id="297" r:id="rId23"/>
    <p:sldId id="288" r:id="rId24"/>
    <p:sldId id="292" r:id="rId25"/>
    <p:sldId id="2147349275" r:id="rId26"/>
    <p:sldId id="279" r:id="rId27"/>
    <p:sldId id="2147349280" r:id="rId28"/>
    <p:sldId id="2147349195" r:id="rId29"/>
    <p:sldId id="2147349190" r:id="rId30"/>
    <p:sldId id="2147349191" r:id="rId31"/>
    <p:sldId id="298" r:id="rId32"/>
    <p:sldId id="285" r:id="rId33"/>
    <p:sldId id="2147349276" r:id="rId34"/>
    <p:sldId id="2147349277" r:id="rId35"/>
    <p:sldId id="2147349186" r:id="rId36"/>
    <p:sldId id="2147349189" r:id="rId37"/>
    <p:sldId id="280" r:id="rId38"/>
    <p:sldId id="282" r:id="rId39"/>
    <p:sldId id="2147349188" r:id="rId40"/>
    <p:sldId id="2147349278" r:id="rId41"/>
    <p:sldId id="2147349279" r:id="rId42"/>
    <p:sldId id="303" r:id="rId43"/>
    <p:sldId id="2147349281" r:id="rId44"/>
    <p:sldId id="274" r:id="rId4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23EE67-09CE-64D9-9051-F7EE7DA96EFE}" name="Kathryn Beard" initials="KB" userId="S::KBeard@r1rcm.com::1137f33a-0582-4183-b1d3-315b703ae8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iam Marriott" initials="WM" lastIdx="2" clrIdx="0">
    <p:extLst>
      <p:ext uri="{19B8F6BF-5375-455C-9EA6-DF929625EA0E}">
        <p15:presenceInfo xmlns:p15="http://schemas.microsoft.com/office/powerpoint/2012/main" userId="S::WMarriott@r1rcm.com::7610fb05-0b5d-4c1c-8396-8b2f4c1cb9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43E"/>
    <a:srgbClr val="33343F"/>
    <a:srgbClr val="324D74"/>
    <a:srgbClr val="262626"/>
    <a:srgbClr val="FEC940"/>
    <a:srgbClr val="54565A"/>
    <a:srgbClr val="FF6600"/>
    <a:srgbClr val="008000"/>
    <a:srgbClr val="9DC44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7" autoAdjust="0"/>
    <p:restoredTop sz="95634" autoAdjust="0"/>
  </p:normalViewPr>
  <p:slideViewPr>
    <p:cSldViewPr snapToGrid="0">
      <p:cViewPr varScale="1">
        <p:scale>
          <a:sx n="83" d="100"/>
          <a:sy n="83" d="100"/>
        </p:scale>
        <p:origin x="150" y="258"/>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421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5D7FB-08C7-49A1-8411-E35834E9CC7F}"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ED702D29-B6C3-46F8-89C8-A26919A245E4}">
      <dgm:prSet custT="1"/>
      <dgm:spPr/>
      <dgm:t>
        <a:bodyPr/>
        <a:lstStyle/>
        <a:p>
          <a:r>
            <a:rPr lang="en-US" sz="1400" dirty="0"/>
            <a:t>For services scheduled </a:t>
          </a:r>
          <a:r>
            <a:rPr lang="en-US" sz="1400" b="1" dirty="0"/>
            <a:t>at least </a:t>
          </a:r>
          <a:r>
            <a:rPr lang="en-US" sz="1400" dirty="0"/>
            <a:t>10 business days before a service is to be furnished:</a:t>
          </a:r>
        </a:p>
      </dgm:t>
    </dgm:pt>
    <dgm:pt modelId="{BBE272DC-64B2-437A-8405-1539B28B0B2D}" type="parTrans" cxnId="{AACDFA63-4062-4473-98C5-CC4D19834223}">
      <dgm:prSet/>
      <dgm:spPr/>
      <dgm:t>
        <a:bodyPr/>
        <a:lstStyle/>
        <a:p>
          <a:endParaRPr lang="en-US"/>
        </a:p>
      </dgm:t>
    </dgm:pt>
    <dgm:pt modelId="{9A897C8F-A896-4BE0-B2ED-30F16B212BEF}" type="sibTrans" cxnId="{AACDFA63-4062-4473-98C5-CC4D19834223}">
      <dgm:prSet/>
      <dgm:spPr/>
      <dgm:t>
        <a:bodyPr/>
        <a:lstStyle/>
        <a:p>
          <a:endParaRPr lang="en-US"/>
        </a:p>
      </dgm:t>
    </dgm:pt>
    <dgm:pt modelId="{73EC53B2-6010-408D-BAA2-075353FED1DA}">
      <dgm:prSet custT="1"/>
      <dgm:spPr/>
      <dgm:t>
        <a:bodyPr/>
        <a:lstStyle/>
        <a:p>
          <a:r>
            <a:rPr lang="en-US" sz="1400" dirty="0"/>
            <a:t>Providers send the GFE to the Payer</a:t>
          </a:r>
        </a:p>
      </dgm:t>
    </dgm:pt>
    <dgm:pt modelId="{072C0937-8575-40F5-AA2F-9256DDECBAC8}" type="parTrans" cxnId="{D503BB79-BAC7-4733-897C-F1BDFBE8A2C6}">
      <dgm:prSet/>
      <dgm:spPr/>
      <dgm:t>
        <a:bodyPr/>
        <a:lstStyle/>
        <a:p>
          <a:endParaRPr lang="en-US"/>
        </a:p>
      </dgm:t>
    </dgm:pt>
    <dgm:pt modelId="{797AFA17-3D99-4AFC-955A-6AE8C373F706}" type="sibTrans" cxnId="{D503BB79-BAC7-4733-897C-F1BDFBE8A2C6}">
      <dgm:prSet/>
      <dgm:spPr/>
      <dgm:t>
        <a:bodyPr/>
        <a:lstStyle/>
        <a:p>
          <a:endParaRPr lang="en-US"/>
        </a:p>
      </dgm:t>
    </dgm:pt>
    <dgm:pt modelId="{C5CBCA30-5661-41E3-9B2A-B18B3AB2EAAD}">
      <dgm:prSet custT="1"/>
      <dgm:spPr/>
      <dgm:t>
        <a:bodyPr/>
        <a:lstStyle/>
        <a:p>
          <a:r>
            <a:rPr lang="en-US" sz="1400" dirty="0"/>
            <a:t>Payers have 3 business days to produce the </a:t>
          </a:r>
          <a:r>
            <a:rPr lang="en-US" sz="1400" dirty="0" err="1"/>
            <a:t>AEOB</a:t>
          </a:r>
          <a:r>
            <a:rPr lang="en-US" sz="1400" dirty="0"/>
            <a:t> and send to the patient</a:t>
          </a:r>
        </a:p>
      </dgm:t>
    </dgm:pt>
    <dgm:pt modelId="{A043F1A4-3F6E-4181-8E79-E75753B99442}" type="parTrans" cxnId="{0F64AEDD-649D-450F-B721-2ACFE9BF7F6E}">
      <dgm:prSet/>
      <dgm:spPr/>
      <dgm:t>
        <a:bodyPr/>
        <a:lstStyle/>
        <a:p>
          <a:endParaRPr lang="en-US"/>
        </a:p>
      </dgm:t>
    </dgm:pt>
    <dgm:pt modelId="{3D0BBDEB-CD05-4E73-9A22-673A03B728D1}" type="sibTrans" cxnId="{0F64AEDD-649D-450F-B721-2ACFE9BF7F6E}">
      <dgm:prSet/>
      <dgm:spPr/>
      <dgm:t>
        <a:bodyPr/>
        <a:lstStyle/>
        <a:p>
          <a:endParaRPr lang="en-US"/>
        </a:p>
      </dgm:t>
    </dgm:pt>
    <dgm:pt modelId="{D4DAF395-F7A6-46E7-9DDD-72B6A46A169C}">
      <dgm:prSet custT="1"/>
      <dgm:spPr/>
      <dgm:t>
        <a:bodyPr/>
        <a:lstStyle/>
        <a:p>
          <a:r>
            <a:rPr lang="en-US" sz="1400" dirty="0"/>
            <a:t>For services scheduled </a:t>
          </a:r>
          <a:r>
            <a:rPr lang="en-US" sz="1400" b="1" dirty="0"/>
            <a:t>within</a:t>
          </a:r>
          <a:r>
            <a:rPr lang="en-US" sz="1400" dirty="0"/>
            <a:t> ten business days before a service is to be furnished:</a:t>
          </a:r>
        </a:p>
      </dgm:t>
    </dgm:pt>
    <dgm:pt modelId="{C051F4B3-2127-46A8-9063-1E12F309C73E}" type="parTrans" cxnId="{510B6C0E-94CB-415A-B91A-4A6328D7F753}">
      <dgm:prSet/>
      <dgm:spPr/>
      <dgm:t>
        <a:bodyPr/>
        <a:lstStyle/>
        <a:p>
          <a:endParaRPr lang="en-US"/>
        </a:p>
      </dgm:t>
    </dgm:pt>
    <dgm:pt modelId="{09D19575-641B-40BA-86DB-5FA6ED2912AB}" type="sibTrans" cxnId="{510B6C0E-94CB-415A-B91A-4A6328D7F753}">
      <dgm:prSet/>
      <dgm:spPr/>
      <dgm:t>
        <a:bodyPr/>
        <a:lstStyle/>
        <a:p>
          <a:endParaRPr lang="en-US"/>
        </a:p>
      </dgm:t>
    </dgm:pt>
    <dgm:pt modelId="{EE5955A8-CC9A-4DEC-8F70-840862501A96}">
      <dgm:prSet custT="1"/>
      <dgm:spPr/>
      <dgm:t>
        <a:bodyPr/>
        <a:lstStyle/>
        <a:p>
          <a:r>
            <a:rPr lang="en-US" sz="1400" dirty="0"/>
            <a:t>Providers send the GFE to the Payer</a:t>
          </a:r>
        </a:p>
      </dgm:t>
    </dgm:pt>
    <dgm:pt modelId="{37D18AC5-E9F0-44DF-B2AD-61222E6A1FDA}" type="parTrans" cxnId="{43D1EE48-79F6-4FB7-89A8-0E8C2F81246E}">
      <dgm:prSet/>
      <dgm:spPr/>
      <dgm:t>
        <a:bodyPr/>
        <a:lstStyle/>
        <a:p>
          <a:endParaRPr lang="en-US"/>
        </a:p>
      </dgm:t>
    </dgm:pt>
    <dgm:pt modelId="{8567E9CE-CD82-4862-8BC6-1CB1015957CE}" type="sibTrans" cxnId="{43D1EE48-79F6-4FB7-89A8-0E8C2F81246E}">
      <dgm:prSet/>
      <dgm:spPr/>
      <dgm:t>
        <a:bodyPr/>
        <a:lstStyle/>
        <a:p>
          <a:endParaRPr lang="en-US"/>
        </a:p>
      </dgm:t>
    </dgm:pt>
    <dgm:pt modelId="{D138BC22-5C3B-440E-885A-541C55748096}">
      <dgm:prSet custT="1"/>
      <dgm:spPr/>
      <dgm:t>
        <a:bodyPr/>
        <a:lstStyle/>
        <a:p>
          <a:r>
            <a:rPr lang="en-US" sz="1400" dirty="0"/>
            <a:t>Payers have 1 business day to produce the </a:t>
          </a:r>
          <a:r>
            <a:rPr lang="en-US" sz="1400" dirty="0" err="1"/>
            <a:t>AEOB</a:t>
          </a:r>
          <a:r>
            <a:rPr lang="en-US" sz="1400" dirty="0"/>
            <a:t> and send to the patient</a:t>
          </a:r>
        </a:p>
      </dgm:t>
    </dgm:pt>
    <dgm:pt modelId="{7F8A16DD-A59D-4F3C-86F8-46199113D9DD}" type="parTrans" cxnId="{F030D588-C74E-4433-81E9-7BC950D0B2FC}">
      <dgm:prSet/>
      <dgm:spPr/>
      <dgm:t>
        <a:bodyPr/>
        <a:lstStyle/>
        <a:p>
          <a:endParaRPr lang="en-US"/>
        </a:p>
      </dgm:t>
    </dgm:pt>
    <dgm:pt modelId="{00DB659D-49DF-44AF-9928-F6AA485BE9D6}" type="sibTrans" cxnId="{F030D588-C74E-4433-81E9-7BC950D0B2FC}">
      <dgm:prSet/>
      <dgm:spPr/>
      <dgm:t>
        <a:bodyPr/>
        <a:lstStyle/>
        <a:p>
          <a:endParaRPr lang="en-US"/>
        </a:p>
      </dgm:t>
    </dgm:pt>
    <dgm:pt modelId="{0E166EB6-A5BF-40BF-A5EF-64B5099F9EB5}" type="pres">
      <dgm:prSet presAssocID="{02A5D7FB-08C7-49A1-8411-E35834E9CC7F}" presName="Name0" presStyleCnt="0">
        <dgm:presLayoutVars>
          <dgm:chPref val="3"/>
          <dgm:dir/>
          <dgm:animLvl val="lvl"/>
          <dgm:resizeHandles/>
        </dgm:presLayoutVars>
      </dgm:prSet>
      <dgm:spPr/>
    </dgm:pt>
    <dgm:pt modelId="{A281182F-F083-4A74-B524-E8A41014CB89}" type="pres">
      <dgm:prSet presAssocID="{ED702D29-B6C3-46F8-89C8-A26919A245E4}" presName="horFlow" presStyleCnt="0"/>
      <dgm:spPr/>
    </dgm:pt>
    <dgm:pt modelId="{11E005BC-8905-4152-A6C0-6884842D5240}" type="pres">
      <dgm:prSet presAssocID="{ED702D29-B6C3-46F8-89C8-A26919A245E4}" presName="bigChev" presStyleLbl="node1" presStyleIdx="0" presStyleCnt="2" custScaleX="162506"/>
      <dgm:spPr/>
    </dgm:pt>
    <dgm:pt modelId="{655D1B35-0FEB-4382-930D-29A398D57F37}" type="pres">
      <dgm:prSet presAssocID="{072C0937-8575-40F5-AA2F-9256DDECBAC8}" presName="parTrans" presStyleCnt="0"/>
      <dgm:spPr/>
    </dgm:pt>
    <dgm:pt modelId="{B9512A6E-03BF-4461-AA5A-C75BB953B5FB}" type="pres">
      <dgm:prSet presAssocID="{73EC53B2-6010-408D-BAA2-075353FED1DA}" presName="node" presStyleLbl="alignAccFollowNode1" presStyleIdx="0" presStyleCnt="4" custScaleX="139857">
        <dgm:presLayoutVars>
          <dgm:bulletEnabled val="1"/>
        </dgm:presLayoutVars>
      </dgm:prSet>
      <dgm:spPr/>
    </dgm:pt>
    <dgm:pt modelId="{37241273-2DCD-4322-B12E-BC67CCCD1512}" type="pres">
      <dgm:prSet presAssocID="{797AFA17-3D99-4AFC-955A-6AE8C373F706}" presName="sibTrans" presStyleCnt="0"/>
      <dgm:spPr/>
    </dgm:pt>
    <dgm:pt modelId="{D79DF463-49AE-4B5C-B0D5-AC157595AEDB}" type="pres">
      <dgm:prSet presAssocID="{C5CBCA30-5661-41E3-9B2A-B18B3AB2EAAD}" presName="node" presStyleLbl="alignAccFollowNode1" presStyleIdx="1" presStyleCnt="4" custScaleX="220851">
        <dgm:presLayoutVars>
          <dgm:bulletEnabled val="1"/>
        </dgm:presLayoutVars>
      </dgm:prSet>
      <dgm:spPr/>
    </dgm:pt>
    <dgm:pt modelId="{159AD241-612E-47CB-B22F-95DC7C3909F3}" type="pres">
      <dgm:prSet presAssocID="{ED702D29-B6C3-46F8-89C8-A26919A245E4}" presName="vSp" presStyleCnt="0"/>
      <dgm:spPr/>
    </dgm:pt>
    <dgm:pt modelId="{833BBC9D-867C-4F41-AF43-64C503B1B325}" type="pres">
      <dgm:prSet presAssocID="{D4DAF395-F7A6-46E7-9DDD-72B6A46A169C}" presName="horFlow" presStyleCnt="0"/>
      <dgm:spPr/>
    </dgm:pt>
    <dgm:pt modelId="{3011E888-0914-4C2D-A34E-3224E44D79D1}" type="pres">
      <dgm:prSet presAssocID="{D4DAF395-F7A6-46E7-9DDD-72B6A46A169C}" presName="bigChev" presStyleLbl="node1" presStyleIdx="1" presStyleCnt="2" custScaleX="162546"/>
      <dgm:spPr/>
    </dgm:pt>
    <dgm:pt modelId="{351A2C04-A657-46A2-96D7-B69B21FD770B}" type="pres">
      <dgm:prSet presAssocID="{37D18AC5-E9F0-44DF-B2AD-61222E6A1FDA}" presName="parTrans" presStyleCnt="0"/>
      <dgm:spPr/>
    </dgm:pt>
    <dgm:pt modelId="{29FF4D9C-E9F2-4096-AF7C-AEA265BF39C6}" type="pres">
      <dgm:prSet presAssocID="{EE5955A8-CC9A-4DEC-8F70-840862501A96}" presName="node" presStyleLbl="alignAccFollowNode1" presStyleIdx="2" presStyleCnt="4" custScaleX="140002">
        <dgm:presLayoutVars>
          <dgm:bulletEnabled val="1"/>
        </dgm:presLayoutVars>
      </dgm:prSet>
      <dgm:spPr/>
    </dgm:pt>
    <dgm:pt modelId="{A882D2F1-8816-4F90-8152-90D4881FF637}" type="pres">
      <dgm:prSet presAssocID="{8567E9CE-CD82-4862-8BC6-1CB1015957CE}" presName="sibTrans" presStyleCnt="0"/>
      <dgm:spPr/>
    </dgm:pt>
    <dgm:pt modelId="{BA3BD2B5-44E1-45E3-BA6B-7BBEEC0AB888}" type="pres">
      <dgm:prSet presAssocID="{D138BC22-5C3B-440E-885A-541C55748096}" presName="node" presStyleLbl="alignAccFollowNode1" presStyleIdx="3" presStyleCnt="4" custScaleX="220546">
        <dgm:presLayoutVars>
          <dgm:bulletEnabled val="1"/>
        </dgm:presLayoutVars>
      </dgm:prSet>
      <dgm:spPr/>
    </dgm:pt>
  </dgm:ptLst>
  <dgm:cxnLst>
    <dgm:cxn modelId="{510B6C0E-94CB-415A-B91A-4A6328D7F753}" srcId="{02A5D7FB-08C7-49A1-8411-E35834E9CC7F}" destId="{D4DAF395-F7A6-46E7-9DDD-72B6A46A169C}" srcOrd="1" destOrd="0" parTransId="{C051F4B3-2127-46A8-9063-1E12F309C73E}" sibTransId="{09D19575-641B-40BA-86DB-5FA6ED2912AB}"/>
    <dgm:cxn modelId="{D8B0823B-4EB2-449C-BB8A-5A1936C7A148}" type="presOf" srcId="{ED702D29-B6C3-46F8-89C8-A26919A245E4}" destId="{11E005BC-8905-4152-A6C0-6884842D5240}" srcOrd="0" destOrd="0" presId="urn:microsoft.com/office/officeart/2005/8/layout/lProcess3"/>
    <dgm:cxn modelId="{AACDFA63-4062-4473-98C5-CC4D19834223}" srcId="{02A5D7FB-08C7-49A1-8411-E35834E9CC7F}" destId="{ED702D29-B6C3-46F8-89C8-A26919A245E4}" srcOrd="0" destOrd="0" parTransId="{BBE272DC-64B2-437A-8405-1539B28B0B2D}" sibTransId="{9A897C8F-A896-4BE0-B2ED-30F16B212BEF}"/>
    <dgm:cxn modelId="{43D1EE48-79F6-4FB7-89A8-0E8C2F81246E}" srcId="{D4DAF395-F7A6-46E7-9DDD-72B6A46A169C}" destId="{EE5955A8-CC9A-4DEC-8F70-840862501A96}" srcOrd="0" destOrd="0" parTransId="{37D18AC5-E9F0-44DF-B2AD-61222E6A1FDA}" sibTransId="{8567E9CE-CD82-4862-8BC6-1CB1015957CE}"/>
    <dgm:cxn modelId="{6FFA0F4A-E8B4-41D0-8D72-1C1ED6099DB0}" type="presOf" srcId="{73EC53B2-6010-408D-BAA2-075353FED1DA}" destId="{B9512A6E-03BF-4461-AA5A-C75BB953B5FB}" srcOrd="0" destOrd="0" presId="urn:microsoft.com/office/officeart/2005/8/layout/lProcess3"/>
    <dgm:cxn modelId="{D503BB79-BAC7-4733-897C-F1BDFBE8A2C6}" srcId="{ED702D29-B6C3-46F8-89C8-A26919A245E4}" destId="{73EC53B2-6010-408D-BAA2-075353FED1DA}" srcOrd="0" destOrd="0" parTransId="{072C0937-8575-40F5-AA2F-9256DDECBAC8}" sibTransId="{797AFA17-3D99-4AFC-955A-6AE8C373F706}"/>
    <dgm:cxn modelId="{F030D588-C74E-4433-81E9-7BC950D0B2FC}" srcId="{D4DAF395-F7A6-46E7-9DDD-72B6A46A169C}" destId="{D138BC22-5C3B-440E-885A-541C55748096}" srcOrd="1" destOrd="0" parTransId="{7F8A16DD-A59D-4F3C-86F8-46199113D9DD}" sibTransId="{00DB659D-49DF-44AF-9928-F6AA485BE9D6}"/>
    <dgm:cxn modelId="{D8D55D9E-D123-42E4-B954-C5CEB560246F}" type="presOf" srcId="{EE5955A8-CC9A-4DEC-8F70-840862501A96}" destId="{29FF4D9C-E9F2-4096-AF7C-AEA265BF39C6}" srcOrd="0" destOrd="0" presId="urn:microsoft.com/office/officeart/2005/8/layout/lProcess3"/>
    <dgm:cxn modelId="{3538CFA4-DCA3-4FCF-B4DD-FA5C5E1C6FF2}" type="presOf" srcId="{D138BC22-5C3B-440E-885A-541C55748096}" destId="{BA3BD2B5-44E1-45E3-BA6B-7BBEEC0AB888}" srcOrd="0" destOrd="0" presId="urn:microsoft.com/office/officeart/2005/8/layout/lProcess3"/>
    <dgm:cxn modelId="{6ED94DC4-BF43-4F7C-AAFE-D0A8E8486EEF}" type="presOf" srcId="{C5CBCA30-5661-41E3-9B2A-B18B3AB2EAAD}" destId="{D79DF463-49AE-4B5C-B0D5-AC157595AEDB}" srcOrd="0" destOrd="0" presId="urn:microsoft.com/office/officeart/2005/8/layout/lProcess3"/>
    <dgm:cxn modelId="{7EBEDFCD-BB35-4EA1-8C29-1D39DD9FABDD}" type="presOf" srcId="{02A5D7FB-08C7-49A1-8411-E35834E9CC7F}" destId="{0E166EB6-A5BF-40BF-A5EF-64B5099F9EB5}" srcOrd="0" destOrd="0" presId="urn:microsoft.com/office/officeart/2005/8/layout/lProcess3"/>
    <dgm:cxn modelId="{0F64AEDD-649D-450F-B721-2ACFE9BF7F6E}" srcId="{ED702D29-B6C3-46F8-89C8-A26919A245E4}" destId="{C5CBCA30-5661-41E3-9B2A-B18B3AB2EAAD}" srcOrd="1" destOrd="0" parTransId="{A043F1A4-3F6E-4181-8E79-E75753B99442}" sibTransId="{3D0BBDEB-CD05-4E73-9A22-673A03B728D1}"/>
    <dgm:cxn modelId="{0B0711E7-47E2-4070-B24C-88D47299BFBE}" type="presOf" srcId="{D4DAF395-F7A6-46E7-9DDD-72B6A46A169C}" destId="{3011E888-0914-4C2D-A34E-3224E44D79D1}" srcOrd="0" destOrd="0" presId="urn:microsoft.com/office/officeart/2005/8/layout/lProcess3"/>
    <dgm:cxn modelId="{095561CC-C145-4EC1-93BF-504914D28531}" type="presParOf" srcId="{0E166EB6-A5BF-40BF-A5EF-64B5099F9EB5}" destId="{A281182F-F083-4A74-B524-E8A41014CB89}" srcOrd="0" destOrd="0" presId="urn:microsoft.com/office/officeart/2005/8/layout/lProcess3"/>
    <dgm:cxn modelId="{65237AA1-B33C-473A-9B92-6840C3FB63C7}" type="presParOf" srcId="{A281182F-F083-4A74-B524-E8A41014CB89}" destId="{11E005BC-8905-4152-A6C0-6884842D5240}" srcOrd="0" destOrd="0" presId="urn:microsoft.com/office/officeart/2005/8/layout/lProcess3"/>
    <dgm:cxn modelId="{897B9511-4391-46D6-BFBC-B00560D70B65}" type="presParOf" srcId="{A281182F-F083-4A74-B524-E8A41014CB89}" destId="{655D1B35-0FEB-4382-930D-29A398D57F37}" srcOrd="1" destOrd="0" presId="urn:microsoft.com/office/officeart/2005/8/layout/lProcess3"/>
    <dgm:cxn modelId="{64E64C0D-4465-4490-96E5-55D6964C83B3}" type="presParOf" srcId="{A281182F-F083-4A74-B524-E8A41014CB89}" destId="{B9512A6E-03BF-4461-AA5A-C75BB953B5FB}" srcOrd="2" destOrd="0" presId="urn:microsoft.com/office/officeart/2005/8/layout/lProcess3"/>
    <dgm:cxn modelId="{B999D602-40DD-4D85-B7A3-190374C3E5A7}" type="presParOf" srcId="{A281182F-F083-4A74-B524-E8A41014CB89}" destId="{37241273-2DCD-4322-B12E-BC67CCCD1512}" srcOrd="3" destOrd="0" presId="urn:microsoft.com/office/officeart/2005/8/layout/lProcess3"/>
    <dgm:cxn modelId="{0932E87F-2ECD-4A82-8F79-5F14CCCEB7F6}" type="presParOf" srcId="{A281182F-F083-4A74-B524-E8A41014CB89}" destId="{D79DF463-49AE-4B5C-B0D5-AC157595AEDB}" srcOrd="4" destOrd="0" presId="urn:microsoft.com/office/officeart/2005/8/layout/lProcess3"/>
    <dgm:cxn modelId="{12CC353E-BB0A-4FC3-A7E7-E72FB0F7A8F3}" type="presParOf" srcId="{0E166EB6-A5BF-40BF-A5EF-64B5099F9EB5}" destId="{159AD241-612E-47CB-B22F-95DC7C3909F3}" srcOrd="1" destOrd="0" presId="urn:microsoft.com/office/officeart/2005/8/layout/lProcess3"/>
    <dgm:cxn modelId="{20CD727F-E172-4350-B749-2EA7856B5D27}" type="presParOf" srcId="{0E166EB6-A5BF-40BF-A5EF-64B5099F9EB5}" destId="{833BBC9D-867C-4F41-AF43-64C503B1B325}" srcOrd="2" destOrd="0" presId="urn:microsoft.com/office/officeart/2005/8/layout/lProcess3"/>
    <dgm:cxn modelId="{36E86D22-33B1-477D-97CD-CC611DA2EF8D}" type="presParOf" srcId="{833BBC9D-867C-4F41-AF43-64C503B1B325}" destId="{3011E888-0914-4C2D-A34E-3224E44D79D1}" srcOrd="0" destOrd="0" presId="urn:microsoft.com/office/officeart/2005/8/layout/lProcess3"/>
    <dgm:cxn modelId="{131CD32E-CA17-4C56-83C2-DC2D46F265B6}" type="presParOf" srcId="{833BBC9D-867C-4F41-AF43-64C503B1B325}" destId="{351A2C04-A657-46A2-96D7-B69B21FD770B}" srcOrd="1" destOrd="0" presId="urn:microsoft.com/office/officeart/2005/8/layout/lProcess3"/>
    <dgm:cxn modelId="{A5EB8A1B-A78F-4C7D-9CD5-836819BC213C}" type="presParOf" srcId="{833BBC9D-867C-4F41-AF43-64C503B1B325}" destId="{29FF4D9C-E9F2-4096-AF7C-AEA265BF39C6}" srcOrd="2" destOrd="0" presId="urn:microsoft.com/office/officeart/2005/8/layout/lProcess3"/>
    <dgm:cxn modelId="{5554A5CC-0C3A-4165-9C58-0F0E412EE773}" type="presParOf" srcId="{833BBC9D-867C-4F41-AF43-64C503B1B325}" destId="{A882D2F1-8816-4F90-8152-90D4881FF637}" srcOrd="3" destOrd="0" presId="urn:microsoft.com/office/officeart/2005/8/layout/lProcess3"/>
    <dgm:cxn modelId="{1C5B5023-781A-447B-A06A-363185C06B91}" type="presParOf" srcId="{833BBC9D-867C-4F41-AF43-64C503B1B325}" destId="{BA3BD2B5-44E1-45E3-BA6B-7BBEEC0AB88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05BC-8905-4152-A6C0-6884842D5240}">
      <dsp:nvSpPr>
        <dsp:cNvPr id="0" name=""/>
        <dsp:cNvSpPr/>
      </dsp:nvSpPr>
      <dsp:spPr>
        <a:xfrm>
          <a:off x="3146" y="20040"/>
          <a:ext cx="3069044" cy="75542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For services scheduled </a:t>
          </a:r>
          <a:r>
            <a:rPr lang="en-US" sz="1400" b="1" kern="1200" dirty="0"/>
            <a:t>at least </a:t>
          </a:r>
          <a:r>
            <a:rPr lang="en-US" sz="1400" kern="1200" dirty="0"/>
            <a:t>10 business days before a service is to be furnished:</a:t>
          </a:r>
        </a:p>
      </dsp:txBody>
      <dsp:txXfrm>
        <a:off x="380861" y="20040"/>
        <a:ext cx="2313615" cy="755429"/>
      </dsp:txXfrm>
    </dsp:sp>
    <dsp:sp modelId="{B9512A6E-03BF-4461-AA5A-C75BB953B5FB}">
      <dsp:nvSpPr>
        <dsp:cNvPr id="0" name=""/>
        <dsp:cNvSpPr/>
      </dsp:nvSpPr>
      <dsp:spPr>
        <a:xfrm>
          <a:off x="2826676" y="84252"/>
          <a:ext cx="2192280" cy="62700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Providers send the GFE to the Payer</a:t>
          </a:r>
        </a:p>
      </dsp:txBody>
      <dsp:txXfrm>
        <a:off x="3140179" y="84252"/>
        <a:ext cx="1565274" cy="627006"/>
      </dsp:txXfrm>
    </dsp:sp>
    <dsp:sp modelId="{D79DF463-49AE-4B5C-B0D5-AC157595AEDB}">
      <dsp:nvSpPr>
        <dsp:cNvPr id="0" name=""/>
        <dsp:cNvSpPr/>
      </dsp:nvSpPr>
      <dsp:spPr>
        <a:xfrm>
          <a:off x="4799504" y="84252"/>
          <a:ext cx="3461874" cy="62700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Payers have 3 business days to produce the </a:t>
          </a:r>
          <a:r>
            <a:rPr lang="en-US" sz="1400" kern="1200" dirty="0" err="1"/>
            <a:t>AEOB</a:t>
          </a:r>
          <a:r>
            <a:rPr lang="en-US" sz="1400" kern="1200" dirty="0"/>
            <a:t> and send to the patient</a:t>
          </a:r>
        </a:p>
      </dsp:txBody>
      <dsp:txXfrm>
        <a:off x="5113007" y="84252"/>
        <a:ext cx="2834868" cy="627006"/>
      </dsp:txXfrm>
    </dsp:sp>
    <dsp:sp modelId="{3011E888-0914-4C2D-A34E-3224E44D79D1}">
      <dsp:nvSpPr>
        <dsp:cNvPr id="0" name=""/>
        <dsp:cNvSpPr/>
      </dsp:nvSpPr>
      <dsp:spPr>
        <a:xfrm>
          <a:off x="3146" y="881230"/>
          <a:ext cx="3069800" cy="755429"/>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For services scheduled </a:t>
          </a:r>
          <a:r>
            <a:rPr lang="en-US" sz="1400" b="1" kern="1200" dirty="0"/>
            <a:t>within</a:t>
          </a:r>
          <a:r>
            <a:rPr lang="en-US" sz="1400" kern="1200" dirty="0"/>
            <a:t> ten business days before a service is to be furnished:</a:t>
          </a:r>
        </a:p>
      </dsp:txBody>
      <dsp:txXfrm>
        <a:off x="380861" y="881230"/>
        <a:ext cx="2314371" cy="755429"/>
      </dsp:txXfrm>
    </dsp:sp>
    <dsp:sp modelId="{29FF4D9C-E9F2-4096-AF7C-AEA265BF39C6}">
      <dsp:nvSpPr>
        <dsp:cNvPr id="0" name=""/>
        <dsp:cNvSpPr/>
      </dsp:nvSpPr>
      <dsp:spPr>
        <a:xfrm>
          <a:off x="2827431" y="945441"/>
          <a:ext cx="2194553" cy="62700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Providers send the GFE to the Payer</a:t>
          </a:r>
        </a:p>
      </dsp:txBody>
      <dsp:txXfrm>
        <a:off x="3140934" y="945441"/>
        <a:ext cx="1567547" cy="627006"/>
      </dsp:txXfrm>
    </dsp:sp>
    <dsp:sp modelId="{BA3BD2B5-44E1-45E3-BA6B-7BBEEC0AB888}">
      <dsp:nvSpPr>
        <dsp:cNvPr id="0" name=""/>
        <dsp:cNvSpPr/>
      </dsp:nvSpPr>
      <dsp:spPr>
        <a:xfrm>
          <a:off x="4802532" y="945441"/>
          <a:ext cx="3457093" cy="62700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Payers have 1 business day to produce the </a:t>
          </a:r>
          <a:r>
            <a:rPr lang="en-US" sz="1400" kern="1200" dirty="0" err="1"/>
            <a:t>AEOB</a:t>
          </a:r>
          <a:r>
            <a:rPr lang="en-US" sz="1400" kern="1200" dirty="0"/>
            <a:t> and send to the patient</a:t>
          </a:r>
        </a:p>
      </dsp:txBody>
      <dsp:txXfrm>
        <a:off x="5116035" y="945441"/>
        <a:ext cx="2830087" cy="6270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E520B2A-EE91-4AAE-AED5-9AC730E8B762}" type="datetimeFigureOut">
              <a:rPr lang="en-US" smtClean="0"/>
              <a:t>9/26/2023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62CB5B-E480-43BD-BAB7-D04DD10B7330}" type="slidenum">
              <a:rPr lang="en-US" smtClean="0"/>
              <a:t>‹#›</a:t>
            </a:fld>
            <a:endParaRPr lang="en-US" dirty="0"/>
          </a:p>
        </p:txBody>
      </p:sp>
    </p:spTree>
    <p:extLst>
      <p:ext uri="{BB962C8B-B14F-4D97-AF65-F5344CB8AC3E}">
        <p14:creationId xmlns:p14="http://schemas.microsoft.com/office/powerpoint/2010/main" val="640049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4BE274-D671-492D-9ECF-6190DB95D4C6}" type="datetimeFigureOut">
              <a:rPr lang="en-US" smtClean="0"/>
              <a:t>9/26/2023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207DF5-4A3C-480C-BA02-89340C991D63}" type="slidenum">
              <a:rPr lang="en-US" smtClean="0"/>
              <a:t>‹#›</a:t>
            </a:fld>
            <a:endParaRPr lang="en-US" dirty="0"/>
          </a:p>
        </p:txBody>
      </p:sp>
    </p:spTree>
    <p:extLst>
      <p:ext uri="{BB962C8B-B14F-4D97-AF65-F5344CB8AC3E}">
        <p14:creationId xmlns:p14="http://schemas.microsoft.com/office/powerpoint/2010/main" val="40584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2021 Compass</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12</a:t>
            </a:fld>
            <a:endParaRPr lang="en-US" dirty="0"/>
          </a:p>
        </p:txBody>
      </p:sp>
    </p:spTree>
    <p:extLst>
      <p:ext uri="{BB962C8B-B14F-4D97-AF65-F5344CB8AC3E}">
        <p14:creationId xmlns:p14="http://schemas.microsoft.com/office/powerpoint/2010/main" val="182682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IFR</a:t>
            </a:r>
            <a:r>
              <a:rPr lang="en-US" dirty="0"/>
              <a:t> II</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37</a:t>
            </a:fld>
            <a:endParaRPr lang="en-US" dirty="0"/>
          </a:p>
        </p:txBody>
      </p:sp>
    </p:spTree>
    <p:extLst>
      <p:ext uri="{BB962C8B-B14F-4D97-AF65-F5344CB8AC3E}">
        <p14:creationId xmlns:p14="http://schemas.microsoft.com/office/powerpoint/2010/main" val="374139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IFR</a:t>
            </a:r>
            <a:r>
              <a:rPr lang="en-US" dirty="0"/>
              <a:t> II</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38</a:t>
            </a:fld>
            <a:endParaRPr lang="en-US" dirty="0"/>
          </a:p>
        </p:txBody>
      </p:sp>
    </p:spTree>
    <p:extLst>
      <p:ext uri="{BB962C8B-B14F-4D97-AF65-F5344CB8AC3E}">
        <p14:creationId xmlns:p14="http://schemas.microsoft.com/office/powerpoint/2010/main" val="38105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207DF5-4A3C-480C-BA02-89340C991D63}" type="slidenum">
              <a:rPr lang="en-US" smtClean="0"/>
              <a:t>39</a:t>
            </a:fld>
            <a:endParaRPr lang="en-US"/>
          </a:p>
        </p:txBody>
      </p:sp>
    </p:spTree>
    <p:extLst>
      <p:ext uri="{BB962C8B-B14F-4D97-AF65-F5344CB8AC3E}">
        <p14:creationId xmlns:p14="http://schemas.microsoft.com/office/powerpoint/2010/main" val="62736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40</a:t>
            </a:fld>
            <a:endParaRPr lang="en-US"/>
          </a:p>
        </p:txBody>
      </p:sp>
    </p:spTree>
    <p:extLst>
      <p:ext uri="{BB962C8B-B14F-4D97-AF65-F5344CB8AC3E}">
        <p14:creationId xmlns:p14="http://schemas.microsoft.com/office/powerpoint/2010/main" val="216236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2021 Compass</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13</a:t>
            </a:fld>
            <a:endParaRPr lang="en-US" dirty="0"/>
          </a:p>
        </p:txBody>
      </p:sp>
    </p:spTree>
    <p:extLst>
      <p:ext uri="{BB962C8B-B14F-4D97-AF65-F5344CB8AC3E}">
        <p14:creationId xmlns:p14="http://schemas.microsoft.com/office/powerpoint/2010/main" val="28493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2021 Compass</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14</a:t>
            </a:fld>
            <a:endParaRPr lang="en-US" dirty="0"/>
          </a:p>
        </p:txBody>
      </p:sp>
    </p:spTree>
    <p:extLst>
      <p:ext uri="{BB962C8B-B14F-4D97-AF65-F5344CB8AC3E}">
        <p14:creationId xmlns:p14="http://schemas.microsoft.com/office/powerpoint/2010/main" val="219819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QPA</a:t>
            </a:r>
            <a:r>
              <a:rPr lang="en-US" dirty="0"/>
              <a:t> Calculation</a:t>
            </a:r>
          </a:p>
        </p:txBody>
      </p:sp>
      <p:sp>
        <p:nvSpPr>
          <p:cNvPr id="4" name="Slide Number Placeholder 3"/>
          <p:cNvSpPr>
            <a:spLocks noGrp="1"/>
          </p:cNvSpPr>
          <p:nvPr>
            <p:ph type="sldNum" sz="quarter" idx="5"/>
          </p:nvPr>
        </p:nvSpPr>
        <p:spPr/>
        <p:txBody>
          <a:bodyPr/>
          <a:lstStyle/>
          <a:p>
            <a:fld id="{78207DF5-4A3C-480C-BA02-89340C991D63}" type="slidenum">
              <a:rPr lang="en-US" smtClean="0"/>
              <a:t>15</a:t>
            </a:fld>
            <a:endParaRPr lang="en-US" dirty="0"/>
          </a:p>
        </p:txBody>
      </p:sp>
    </p:spTree>
    <p:extLst>
      <p:ext uri="{BB962C8B-B14F-4D97-AF65-F5344CB8AC3E}">
        <p14:creationId xmlns:p14="http://schemas.microsoft.com/office/powerpoint/2010/main" val="46314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QPA</a:t>
            </a:r>
            <a:r>
              <a:rPr lang="en-US" dirty="0"/>
              <a:t> Calculation</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16</a:t>
            </a:fld>
            <a:endParaRPr lang="en-US" dirty="0"/>
          </a:p>
        </p:txBody>
      </p:sp>
    </p:spTree>
    <p:extLst>
      <p:ext uri="{BB962C8B-B14F-4D97-AF65-F5344CB8AC3E}">
        <p14:creationId xmlns:p14="http://schemas.microsoft.com/office/powerpoint/2010/main" val="374402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207DF5-4A3C-480C-BA02-89340C991D63}" type="slidenum">
              <a:rPr lang="en-US" smtClean="0"/>
              <a:t>28</a:t>
            </a:fld>
            <a:endParaRPr lang="en-US"/>
          </a:p>
        </p:txBody>
      </p:sp>
    </p:spTree>
    <p:extLst>
      <p:ext uri="{BB962C8B-B14F-4D97-AF65-F5344CB8AC3E}">
        <p14:creationId xmlns:p14="http://schemas.microsoft.com/office/powerpoint/2010/main" val="3765695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nSpc>
                <a:spcPct val="107000"/>
              </a:lnSpc>
              <a:spcBef>
                <a:spcPts val="0"/>
              </a:spcBef>
              <a:spcAft>
                <a:spcPts val="0"/>
              </a:spcAft>
              <a:buFont typeface="Wingdings" panose="05000000000000000000" pitchFamily="2" charset="2"/>
              <a:buNone/>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207DF5-4A3C-480C-BA02-89340C991D63}" type="slidenum">
              <a:rPr lang="en-US" smtClean="0"/>
              <a:t>29</a:t>
            </a:fld>
            <a:endParaRPr lang="en-US"/>
          </a:p>
        </p:txBody>
      </p:sp>
    </p:spTree>
    <p:extLst>
      <p:ext uri="{BB962C8B-B14F-4D97-AF65-F5344CB8AC3E}">
        <p14:creationId xmlns:p14="http://schemas.microsoft.com/office/powerpoint/2010/main" val="202618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IFR</a:t>
            </a:r>
            <a:r>
              <a:rPr lang="en-US" dirty="0"/>
              <a:t> II</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30</a:t>
            </a:fld>
            <a:endParaRPr lang="en-US" dirty="0"/>
          </a:p>
        </p:txBody>
      </p:sp>
    </p:spTree>
    <p:extLst>
      <p:ext uri="{BB962C8B-B14F-4D97-AF65-F5344CB8AC3E}">
        <p14:creationId xmlns:p14="http://schemas.microsoft.com/office/powerpoint/2010/main" val="281798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IFR</a:t>
            </a:r>
            <a:r>
              <a:rPr lang="en-US" dirty="0"/>
              <a:t> II</a:t>
            </a:r>
          </a:p>
          <a:p>
            <a:endParaRPr lang="en-US" dirty="0"/>
          </a:p>
        </p:txBody>
      </p:sp>
      <p:sp>
        <p:nvSpPr>
          <p:cNvPr id="4" name="Slide Number Placeholder 3"/>
          <p:cNvSpPr>
            <a:spLocks noGrp="1"/>
          </p:cNvSpPr>
          <p:nvPr>
            <p:ph type="sldNum" sz="quarter" idx="5"/>
          </p:nvPr>
        </p:nvSpPr>
        <p:spPr/>
        <p:txBody>
          <a:bodyPr/>
          <a:lstStyle/>
          <a:p>
            <a:fld id="{78207DF5-4A3C-480C-BA02-89340C991D63}" type="slidenum">
              <a:rPr lang="en-US" smtClean="0"/>
              <a:t>31</a:t>
            </a:fld>
            <a:endParaRPr lang="en-US" dirty="0"/>
          </a:p>
        </p:txBody>
      </p:sp>
    </p:spTree>
    <p:extLst>
      <p:ext uri="{BB962C8B-B14F-4D97-AF65-F5344CB8AC3E}">
        <p14:creationId xmlns:p14="http://schemas.microsoft.com/office/powerpoint/2010/main" val="1169184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rima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9574A1-EA6F-7944-A2FE-5E72DDC7AB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 t="3934" r="7824" b="21066"/>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ECE3C971-0A89-9B49-AFEE-81AB2FD23CE6}"/>
              </a:ext>
            </a:extLst>
          </p:cNvPr>
          <p:cNvSpPr/>
          <p:nvPr userDrawn="1"/>
        </p:nvSpPr>
        <p:spPr>
          <a:xfrm>
            <a:off x="0" y="0"/>
            <a:ext cx="9144000" cy="51435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E2BE7E7-9D1F-2F47-B90F-4B7161CC83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6478" y="396208"/>
            <a:ext cx="923768" cy="524926"/>
          </a:xfrm>
          <a:prstGeom prst="rect">
            <a:avLst/>
          </a:prstGeom>
        </p:spPr>
      </p:pic>
      <p:pic>
        <p:nvPicPr>
          <p:cNvPr id="13" name="Picture 12">
            <a:extLst>
              <a:ext uri="{FF2B5EF4-FFF2-40B4-BE49-F238E27FC236}">
                <a16:creationId xmlns:a16="http://schemas.microsoft.com/office/drawing/2014/main" id="{C33D3C48-5902-2B48-BE9F-77CCF5FC6D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537" y="860663"/>
            <a:ext cx="4541013" cy="1522080"/>
          </a:xfrm>
          <a:prstGeom prst="rect">
            <a:avLst/>
          </a:prstGeom>
        </p:spPr>
      </p:pic>
      <p:sp>
        <p:nvSpPr>
          <p:cNvPr id="24" name="Subtitle 2">
            <a:extLst>
              <a:ext uri="{FF2B5EF4-FFF2-40B4-BE49-F238E27FC236}">
                <a16:creationId xmlns:a16="http://schemas.microsoft.com/office/drawing/2014/main" id="{217E28A3-E674-9140-9414-999103E5F729}"/>
              </a:ext>
            </a:extLst>
          </p:cNvPr>
          <p:cNvSpPr>
            <a:spLocks noGrp="1"/>
          </p:cNvSpPr>
          <p:nvPr>
            <p:ph type="subTitle" idx="1" hasCustomPrompt="1"/>
          </p:nvPr>
        </p:nvSpPr>
        <p:spPr>
          <a:xfrm>
            <a:off x="560477" y="4164229"/>
            <a:ext cx="6858000" cy="313932"/>
          </a:xfrm>
          <a:prstGeom prst="rect">
            <a:avLst/>
          </a:prstGeom>
        </p:spPr>
        <p:txBody>
          <a:bodyPr anchor="ctr">
            <a:normAutofit/>
          </a:bodyPr>
          <a:lstStyle>
            <a:lvl1pPr marL="0" marR="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sz="1350" b="0" i="0" baseline="0">
                <a:solidFill>
                  <a:schemeClr val="bg1"/>
                </a:solidFill>
                <a:latin typeface="+mn-lt"/>
                <a:ea typeface="Helvetica Neue" panose="02000503000000020004" pitchFamily="2" charset="0"/>
                <a:cs typeface="Calibri" panose="020F0502020204030204" pitchFamily="34" charset="0"/>
              </a:defRPr>
            </a:lvl1pPr>
            <a:lvl2pPr marL="342892" indent="0" algn="ctr">
              <a:buNone/>
              <a:defRPr sz="1500"/>
            </a:lvl2pPr>
            <a:lvl3pPr marL="685784" indent="0" algn="ctr">
              <a:buNone/>
              <a:defRPr sz="1350"/>
            </a:lvl3pPr>
            <a:lvl4pPr marL="1028675"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2" indent="0" algn="ctr">
              <a:buNone/>
              <a:defRPr sz="1200"/>
            </a:lvl9pPr>
          </a:lstStyle>
          <a:p>
            <a:pPr marL="0" marR="0" lvl="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Optional Subtitle (18pt)</a:t>
            </a:r>
          </a:p>
        </p:txBody>
      </p:sp>
      <p:sp>
        <p:nvSpPr>
          <p:cNvPr id="25" name="Text Placeholder 19">
            <a:extLst>
              <a:ext uri="{FF2B5EF4-FFF2-40B4-BE49-F238E27FC236}">
                <a16:creationId xmlns:a16="http://schemas.microsoft.com/office/drawing/2014/main" id="{13EC023E-7999-EF43-B24D-7023C4340FDE}"/>
              </a:ext>
            </a:extLst>
          </p:cNvPr>
          <p:cNvSpPr>
            <a:spLocks noGrp="1"/>
          </p:cNvSpPr>
          <p:nvPr>
            <p:ph type="body" sz="quarter" idx="13" hasCustomPrompt="1"/>
          </p:nvPr>
        </p:nvSpPr>
        <p:spPr>
          <a:xfrm>
            <a:off x="560477" y="4496128"/>
            <a:ext cx="6858000" cy="314325"/>
          </a:xfrm>
          <a:prstGeom prst="rect">
            <a:avLst/>
          </a:prstGeom>
        </p:spPr>
        <p:txBody>
          <a:bodyPr>
            <a:noAutofit/>
          </a:bodyPr>
          <a:lstStyle>
            <a:lvl1pPr marL="0" marR="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sz="1125"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Date Using Format: January 5th, 2017 (18pt)</a:t>
            </a:r>
          </a:p>
        </p:txBody>
      </p:sp>
      <p:sp>
        <p:nvSpPr>
          <p:cNvPr id="26" name="Title 6">
            <a:extLst>
              <a:ext uri="{FF2B5EF4-FFF2-40B4-BE49-F238E27FC236}">
                <a16:creationId xmlns:a16="http://schemas.microsoft.com/office/drawing/2014/main" id="{CD801E5B-E269-CC46-92C3-D180E8034D32}"/>
              </a:ext>
            </a:extLst>
          </p:cNvPr>
          <p:cNvSpPr>
            <a:spLocks noGrp="1"/>
          </p:cNvSpPr>
          <p:nvPr>
            <p:ph type="title" hasCustomPrompt="1"/>
          </p:nvPr>
        </p:nvSpPr>
        <p:spPr>
          <a:xfrm>
            <a:off x="560477" y="3607236"/>
            <a:ext cx="7886700" cy="440774"/>
          </a:xfrm>
          <a:prstGeom prst="rect">
            <a:avLst/>
          </a:prstGeom>
        </p:spPr>
        <p:txBody>
          <a:bodyPr>
            <a:normAutofit/>
          </a:bodyPr>
          <a:lstStyle>
            <a:lvl1pPr>
              <a:defRPr sz="225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A34A984A-F909-4B8D-91E5-50716F03784B}"/>
              </a:ext>
            </a:extLst>
          </p:cNvPr>
          <p:cNvCxnSpPr>
            <a:cxnSpLocks/>
          </p:cNvCxnSpPr>
          <p:nvPr userDrawn="1"/>
        </p:nvCxnSpPr>
        <p:spPr>
          <a:xfrm>
            <a:off x="560479" y="3085672"/>
            <a:ext cx="6177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70349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Alterna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E45A3C-475A-0F48-8A36-E587448832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93" t="20367" r="33183" b="24376"/>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BFAFDFC-67AA-784D-914F-BEFC898408FB}"/>
              </a:ext>
            </a:extLst>
          </p:cNvPr>
          <p:cNvSpPr/>
          <p:nvPr userDrawn="1"/>
        </p:nvSpPr>
        <p:spPr>
          <a:xfrm>
            <a:off x="0" y="0"/>
            <a:ext cx="9144000" cy="51435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a typeface="Lato" panose="020F0502020204030203"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A980361E-EF73-6C44-AA0A-8C22A8555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6478" y="396208"/>
            <a:ext cx="923768" cy="524926"/>
          </a:xfrm>
          <a:prstGeom prst="rect">
            <a:avLst/>
          </a:prstGeom>
        </p:spPr>
      </p:pic>
      <p:pic>
        <p:nvPicPr>
          <p:cNvPr id="15" name="Picture 14">
            <a:extLst>
              <a:ext uri="{FF2B5EF4-FFF2-40B4-BE49-F238E27FC236}">
                <a16:creationId xmlns:a16="http://schemas.microsoft.com/office/drawing/2014/main" id="{8637FEF0-3F0A-924E-AA85-E3539E1227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537" y="860663"/>
            <a:ext cx="4541013" cy="1522080"/>
          </a:xfrm>
          <a:prstGeom prst="rect">
            <a:avLst/>
          </a:prstGeom>
        </p:spPr>
      </p:pic>
      <p:sp>
        <p:nvSpPr>
          <p:cNvPr id="26" name="Subtitle 2">
            <a:extLst>
              <a:ext uri="{FF2B5EF4-FFF2-40B4-BE49-F238E27FC236}">
                <a16:creationId xmlns:a16="http://schemas.microsoft.com/office/drawing/2014/main" id="{195B120C-108F-3545-99A0-8BF437FBCA74}"/>
              </a:ext>
            </a:extLst>
          </p:cNvPr>
          <p:cNvSpPr>
            <a:spLocks noGrp="1"/>
          </p:cNvSpPr>
          <p:nvPr>
            <p:ph type="subTitle" idx="1" hasCustomPrompt="1"/>
          </p:nvPr>
        </p:nvSpPr>
        <p:spPr>
          <a:xfrm>
            <a:off x="560477" y="4164229"/>
            <a:ext cx="6858000" cy="313932"/>
          </a:xfrm>
          <a:prstGeom prst="rect">
            <a:avLst/>
          </a:prstGeom>
        </p:spPr>
        <p:txBody>
          <a:bodyPr anchor="ctr">
            <a:normAutofit/>
          </a:bodyPr>
          <a:lstStyle>
            <a:lvl1pPr marL="0" marR="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sz="1350" b="0" i="0" baseline="0">
                <a:solidFill>
                  <a:schemeClr val="bg1"/>
                </a:solidFill>
                <a:latin typeface="+mn-lt"/>
                <a:ea typeface="Helvetica Neue" panose="02000503000000020004" pitchFamily="2" charset="0"/>
                <a:cs typeface="Calibri" panose="020F0502020204030204" pitchFamily="34" charset="0"/>
              </a:defRPr>
            </a:lvl1pPr>
            <a:lvl2pPr marL="342892" indent="0" algn="ctr">
              <a:buNone/>
              <a:defRPr sz="1500"/>
            </a:lvl2pPr>
            <a:lvl3pPr marL="685784" indent="0" algn="ctr">
              <a:buNone/>
              <a:defRPr sz="1350"/>
            </a:lvl3pPr>
            <a:lvl4pPr marL="1028675"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2" indent="0" algn="ctr">
              <a:buNone/>
              <a:defRPr sz="1200"/>
            </a:lvl9pPr>
          </a:lstStyle>
          <a:p>
            <a:pPr marL="0" marR="0" lvl="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Optional Subtitle (18pt)</a:t>
            </a:r>
          </a:p>
        </p:txBody>
      </p:sp>
      <p:sp>
        <p:nvSpPr>
          <p:cNvPr id="27" name="Text Placeholder 19">
            <a:extLst>
              <a:ext uri="{FF2B5EF4-FFF2-40B4-BE49-F238E27FC236}">
                <a16:creationId xmlns:a16="http://schemas.microsoft.com/office/drawing/2014/main" id="{D6DD5FB1-2806-6B49-9742-A3D5D03BD18A}"/>
              </a:ext>
            </a:extLst>
          </p:cNvPr>
          <p:cNvSpPr>
            <a:spLocks noGrp="1"/>
          </p:cNvSpPr>
          <p:nvPr>
            <p:ph type="body" sz="quarter" idx="13" hasCustomPrompt="1"/>
          </p:nvPr>
        </p:nvSpPr>
        <p:spPr>
          <a:xfrm>
            <a:off x="560477" y="4496128"/>
            <a:ext cx="6858000" cy="314325"/>
          </a:xfrm>
          <a:prstGeom prst="rect">
            <a:avLst/>
          </a:prstGeom>
        </p:spPr>
        <p:txBody>
          <a:bodyPr>
            <a:noAutofit/>
          </a:bodyPr>
          <a:lstStyle>
            <a:lvl1pPr marL="0" marR="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sz="1125" b="0" i="1" baseline="0">
                <a:solidFill>
                  <a:schemeClr val="bg1"/>
                </a:solidFill>
                <a:latin typeface="+mn-lt"/>
                <a:ea typeface="Helvetica Neue" panose="02000503000000020004" pitchFamily="2" charset="0"/>
                <a:cs typeface="Calibri" panose="020F0502020204030204" pitchFamily="34" charset="0"/>
              </a:defRPr>
            </a:lvl1pPr>
          </a:lstStyle>
          <a:p>
            <a:pPr marL="0" marR="0" lvl="0" indent="0" algn="l" defTabSz="685784"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Date Using Format: January 5th, 2017 (18pt)</a:t>
            </a:r>
          </a:p>
        </p:txBody>
      </p:sp>
      <p:sp>
        <p:nvSpPr>
          <p:cNvPr id="10" name="Title 6">
            <a:extLst>
              <a:ext uri="{FF2B5EF4-FFF2-40B4-BE49-F238E27FC236}">
                <a16:creationId xmlns:a16="http://schemas.microsoft.com/office/drawing/2014/main" id="{19E6FD38-F85F-49DD-8157-0B192DF121C1}"/>
              </a:ext>
            </a:extLst>
          </p:cNvPr>
          <p:cNvSpPr>
            <a:spLocks noGrp="1"/>
          </p:cNvSpPr>
          <p:nvPr>
            <p:ph type="title" hasCustomPrompt="1"/>
          </p:nvPr>
        </p:nvSpPr>
        <p:spPr>
          <a:xfrm>
            <a:off x="560477" y="3607236"/>
            <a:ext cx="7886700" cy="440774"/>
          </a:xfrm>
          <a:prstGeom prst="rect">
            <a:avLst/>
          </a:prstGeom>
        </p:spPr>
        <p:txBody>
          <a:bodyPr>
            <a:normAutofit/>
          </a:bodyPr>
          <a:lstStyle>
            <a:lvl1pPr>
              <a:defRPr sz="2250" b="1" i="0">
                <a:solidFill>
                  <a:schemeClr val="bg1"/>
                </a:solidFill>
                <a:latin typeface="+mj-lt"/>
                <a:ea typeface="Helvetica Neue" panose="02000503000000020004" pitchFamily="2" charset="0"/>
                <a:cs typeface="Calibri" panose="020F050202020403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5E14B606-C076-4F22-BF28-B9E16DAB7907}"/>
              </a:ext>
            </a:extLst>
          </p:cNvPr>
          <p:cNvCxnSpPr>
            <a:cxnSpLocks/>
          </p:cNvCxnSpPr>
          <p:nvPr userDrawn="1"/>
        </p:nvCxnSpPr>
        <p:spPr>
          <a:xfrm>
            <a:off x="560479" y="3085672"/>
            <a:ext cx="6177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08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3ED643-0D18-3D48-BFF8-90E392E1CA57}"/>
              </a:ext>
            </a:extLst>
          </p:cNvPr>
          <p:cNvSpPr>
            <a:spLocks noGrp="1"/>
          </p:cNvSpPr>
          <p:nvPr>
            <p:ph type="title" hasCustomPrompt="1"/>
          </p:nvPr>
        </p:nvSpPr>
        <p:spPr>
          <a:xfrm>
            <a:off x="438944" y="77771"/>
            <a:ext cx="8266112" cy="544398"/>
          </a:xfrm>
          <a:prstGeom prst="rect">
            <a:avLst/>
          </a:prstGeom>
        </p:spPr>
        <p:txBody>
          <a:bodyPr anchor="ctr" anchorCtr="0"/>
          <a:lstStyle>
            <a:lvl1pPr>
              <a:lnSpc>
                <a:spcPct val="100000"/>
              </a:lnSpc>
              <a:defRPr sz="2250" baseline="0">
                <a:solidFill>
                  <a:schemeClr val="tx2"/>
                </a:solidFill>
                <a:latin typeface="Calbri"/>
              </a:defRPr>
            </a:lvl1pPr>
          </a:lstStyle>
          <a:p>
            <a:r>
              <a:rPr lang="en-US" dirty="0"/>
              <a:t>Slide Title (30pt)</a:t>
            </a:r>
          </a:p>
        </p:txBody>
      </p:sp>
      <p:sp>
        <p:nvSpPr>
          <p:cNvPr id="3" name="Content Placeholder 2">
            <a:extLst>
              <a:ext uri="{FF2B5EF4-FFF2-40B4-BE49-F238E27FC236}">
                <a16:creationId xmlns:a16="http://schemas.microsoft.com/office/drawing/2014/main" id="{9E12BE3C-1909-6D41-8F2D-9ABA77765EE5}"/>
              </a:ext>
            </a:extLst>
          </p:cNvPr>
          <p:cNvSpPr>
            <a:spLocks noGrp="1"/>
          </p:cNvSpPr>
          <p:nvPr>
            <p:ph sz="quarter" idx="10"/>
          </p:nvPr>
        </p:nvSpPr>
        <p:spPr>
          <a:xfrm>
            <a:off x="439739" y="894160"/>
            <a:ext cx="8264525" cy="35706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08022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l Head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5B4F5B-3269-4FD4-9D51-2CE2DBE120A8}"/>
              </a:ext>
            </a:extLst>
          </p:cNvPr>
          <p:cNvSpPr>
            <a:spLocks noGrp="1"/>
          </p:cNvSpPr>
          <p:nvPr>
            <p:ph type="title" hasCustomPrompt="1"/>
          </p:nvPr>
        </p:nvSpPr>
        <p:spPr>
          <a:xfrm>
            <a:off x="437496" y="93780"/>
            <a:ext cx="8266112" cy="316284"/>
          </a:xfrm>
          <a:prstGeom prst="rect">
            <a:avLst/>
          </a:prstGeom>
        </p:spPr>
        <p:txBody>
          <a:bodyPr anchor="ctr" anchorCtr="0"/>
          <a:lstStyle>
            <a:lvl1pPr>
              <a:lnSpc>
                <a:spcPct val="100000"/>
              </a:lnSpc>
              <a:defRPr sz="2100" baseline="0">
                <a:solidFill>
                  <a:schemeClr val="tx2"/>
                </a:solidFill>
                <a:latin typeface="Calbri"/>
              </a:defRPr>
            </a:lvl1pPr>
          </a:lstStyle>
          <a:p>
            <a:r>
              <a:rPr lang="en-US" dirty="0"/>
              <a:t>Slide Title (28pt)</a:t>
            </a:r>
          </a:p>
        </p:txBody>
      </p:sp>
      <p:sp>
        <p:nvSpPr>
          <p:cNvPr id="6" name="Content Placeholder 5">
            <a:extLst>
              <a:ext uri="{FF2B5EF4-FFF2-40B4-BE49-F238E27FC236}">
                <a16:creationId xmlns:a16="http://schemas.microsoft.com/office/drawing/2014/main" id="{4FDFC7D6-FF2E-C545-A68A-8F4DFDA2A078}"/>
              </a:ext>
            </a:extLst>
          </p:cNvPr>
          <p:cNvSpPr>
            <a:spLocks noGrp="1"/>
          </p:cNvSpPr>
          <p:nvPr>
            <p:ph sz="quarter" idx="10" hasCustomPrompt="1"/>
          </p:nvPr>
        </p:nvSpPr>
        <p:spPr>
          <a:xfrm>
            <a:off x="437497" y="459555"/>
            <a:ext cx="8266113" cy="218596"/>
          </a:xfrm>
          <a:prstGeom prst="rect">
            <a:avLst/>
          </a:prstGeom>
        </p:spPr>
        <p:txBody>
          <a:bodyPr anchor="ctr" anchorCtr="0"/>
          <a:lstStyle>
            <a:lvl1pPr marL="0" indent="0">
              <a:buNone/>
              <a:defRPr sz="1800">
                <a:solidFill>
                  <a:schemeClr val="tx1">
                    <a:lumMod val="65000"/>
                    <a:lumOff val="35000"/>
                  </a:schemeClr>
                </a:solidFill>
              </a:defRPr>
            </a:lvl1pPr>
          </a:lstStyle>
          <a:p>
            <a:pPr lvl="0"/>
            <a:r>
              <a:rPr lang="en-US" dirty="0"/>
              <a:t>Subtitle (24pt)</a:t>
            </a:r>
          </a:p>
        </p:txBody>
      </p:sp>
      <p:sp>
        <p:nvSpPr>
          <p:cNvPr id="7" name="TextBox 6">
            <a:extLst>
              <a:ext uri="{FF2B5EF4-FFF2-40B4-BE49-F238E27FC236}">
                <a16:creationId xmlns:a16="http://schemas.microsoft.com/office/drawing/2014/main" id="{4C06E235-9805-064B-B6EC-481C49CC33E7}"/>
              </a:ext>
            </a:extLst>
          </p:cNvPr>
          <p:cNvSpPr txBox="1"/>
          <p:nvPr userDrawn="1"/>
        </p:nvSpPr>
        <p:spPr>
          <a:xfrm>
            <a:off x="2677212" y="1696825"/>
            <a:ext cx="0" cy="0"/>
          </a:xfrm>
          <a:prstGeom prst="rect">
            <a:avLst/>
          </a:prstGeom>
        </p:spPr>
        <p:txBody>
          <a:bodyPr vert="horz" wrap="none" lIns="68580" tIns="34290" rIns="68580" bIns="34290" rtlCol="0" anchor="t">
            <a:noAutofit/>
          </a:bodyPr>
          <a:lstStyle/>
          <a:p>
            <a:pPr algn="l"/>
            <a:endParaRPr lang="en-US" sz="1500" dirty="0" err="1">
              <a:latin typeface="+mj-lt"/>
              <a:ea typeface="Lato" panose="020F0502020204030203" pitchFamily="34" charset="0"/>
              <a:cs typeface="Calibri Light"/>
            </a:endParaRPr>
          </a:p>
        </p:txBody>
      </p:sp>
      <p:sp>
        <p:nvSpPr>
          <p:cNvPr id="5" name="Content Placeholder 2">
            <a:extLst>
              <a:ext uri="{FF2B5EF4-FFF2-40B4-BE49-F238E27FC236}">
                <a16:creationId xmlns:a16="http://schemas.microsoft.com/office/drawing/2014/main" id="{9D9F4300-5EBA-9747-916A-E9B0D3E06066}"/>
              </a:ext>
            </a:extLst>
          </p:cNvPr>
          <p:cNvSpPr>
            <a:spLocks noGrp="1"/>
          </p:cNvSpPr>
          <p:nvPr>
            <p:ph sz="quarter" idx="11"/>
          </p:nvPr>
        </p:nvSpPr>
        <p:spPr>
          <a:xfrm>
            <a:off x="439739" y="894160"/>
            <a:ext cx="8264525" cy="35706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7299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l Headline with Takeawa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5B4F5B-3269-4FD4-9D51-2CE2DBE120A8}"/>
              </a:ext>
            </a:extLst>
          </p:cNvPr>
          <p:cNvSpPr>
            <a:spLocks noGrp="1"/>
          </p:cNvSpPr>
          <p:nvPr>
            <p:ph type="title" hasCustomPrompt="1"/>
          </p:nvPr>
        </p:nvSpPr>
        <p:spPr>
          <a:xfrm>
            <a:off x="437496" y="93780"/>
            <a:ext cx="8266112" cy="316284"/>
          </a:xfrm>
          <a:prstGeom prst="rect">
            <a:avLst/>
          </a:prstGeom>
        </p:spPr>
        <p:txBody>
          <a:bodyPr anchor="ctr" anchorCtr="0"/>
          <a:lstStyle>
            <a:lvl1pPr>
              <a:lnSpc>
                <a:spcPct val="100000"/>
              </a:lnSpc>
              <a:defRPr sz="2100" baseline="0">
                <a:solidFill>
                  <a:schemeClr val="tx2"/>
                </a:solidFill>
                <a:latin typeface="Calbri"/>
              </a:defRPr>
            </a:lvl1pPr>
          </a:lstStyle>
          <a:p>
            <a:r>
              <a:rPr lang="en-US" dirty="0"/>
              <a:t>Slide Title (28pt)</a:t>
            </a:r>
          </a:p>
        </p:txBody>
      </p:sp>
      <p:sp>
        <p:nvSpPr>
          <p:cNvPr id="6" name="Content Placeholder 5">
            <a:extLst>
              <a:ext uri="{FF2B5EF4-FFF2-40B4-BE49-F238E27FC236}">
                <a16:creationId xmlns:a16="http://schemas.microsoft.com/office/drawing/2014/main" id="{4FDFC7D6-FF2E-C545-A68A-8F4DFDA2A078}"/>
              </a:ext>
            </a:extLst>
          </p:cNvPr>
          <p:cNvSpPr>
            <a:spLocks noGrp="1"/>
          </p:cNvSpPr>
          <p:nvPr>
            <p:ph sz="quarter" idx="10" hasCustomPrompt="1"/>
          </p:nvPr>
        </p:nvSpPr>
        <p:spPr>
          <a:xfrm>
            <a:off x="437497" y="459555"/>
            <a:ext cx="8266113" cy="218596"/>
          </a:xfrm>
          <a:prstGeom prst="rect">
            <a:avLst/>
          </a:prstGeom>
        </p:spPr>
        <p:txBody>
          <a:bodyPr anchor="ctr" anchorCtr="0"/>
          <a:lstStyle>
            <a:lvl1pPr marL="0" indent="0">
              <a:buNone/>
              <a:defRPr sz="1800">
                <a:solidFill>
                  <a:schemeClr val="tx1">
                    <a:lumMod val="65000"/>
                    <a:lumOff val="35000"/>
                  </a:schemeClr>
                </a:solidFill>
              </a:defRPr>
            </a:lvl1pPr>
          </a:lstStyle>
          <a:p>
            <a:pPr lvl="0"/>
            <a:r>
              <a:rPr lang="en-US" dirty="0"/>
              <a:t>Subtitle (24pt)</a:t>
            </a:r>
          </a:p>
        </p:txBody>
      </p:sp>
      <p:sp>
        <p:nvSpPr>
          <p:cNvPr id="7" name="TextBox 6">
            <a:extLst>
              <a:ext uri="{FF2B5EF4-FFF2-40B4-BE49-F238E27FC236}">
                <a16:creationId xmlns:a16="http://schemas.microsoft.com/office/drawing/2014/main" id="{4C06E235-9805-064B-B6EC-481C49CC33E7}"/>
              </a:ext>
            </a:extLst>
          </p:cNvPr>
          <p:cNvSpPr txBox="1"/>
          <p:nvPr userDrawn="1"/>
        </p:nvSpPr>
        <p:spPr>
          <a:xfrm>
            <a:off x="2677212" y="1696825"/>
            <a:ext cx="0" cy="0"/>
          </a:xfrm>
          <a:prstGeom prst="rect">
            <a:avLst/>
          </a:prstGeom>
        </p:spPr>
        <p:txBody>
          <a:bodyPr vert="horz" wrap="none" lIns="68580" tIns="34290" rIns="68580" bIns="34290" rtlCol="0" anchor="t">
            <a:noAutofit/>
          </a:bodyPr>
          <a:lstStyle/>
          <a:p>
            <a:pPr algn="l"/>
            <a:endParaRPr lang="en-US" sz="1500" dirty="0" err="1">
              <a:latin typeface="+mj-lt"/>
              <a:ea typeface="Lato" panose="020F0502020204030203" pitchFamily="34" charset="0"/>
              <a:cs typeface="Calibri Light"/>
            </a:endParaRPr>
          </a:p>
        </p:txBody>
      </p:sp>
      <p:sp>
        <p:nvSpPr>
          <p:cNvPr id="5" name="Text Placeholder 2">
            <a:extLst>
              <a:ext uri="{FF2B5EF4-FFF2-40B4-BE49-F238E27FC236}">
                <a16:creationId xmlns:a16="http://schemas.microsoft.com/office/drawing/2014/main" id="{CCFCB386-05BB-074A-B392-4895560B8CC8}"/>
              </a:ext>
            </a:extLst>
          </p:cNvPr>
          <p:cNvSpPr>
            <a:spLocks noGrp="1"/>
          </p:cNvSpPr>
          <p:nvPr>
            <p:ph type="body" sz="quarter" idx="11"/>
          </p:nvPr>
        </p:nvSpPr>
        <p:spPr>
          <a:xfrm>
            <a:off x="0" y="4227220"/>
            <a:ext cx="9144000" cy="499983"/>
          </a:xfrm>
          <a:prstGeom prst="rect">
            <a:avLst/>
          </a:prstGeom>
          <a:solidFill>
            <a:schemeClr val="bg2"/>
          </a:solidFill>
        </p:spPr>
        <p:txBody>
          <a:bodyPr tIns="91440" anchor="ctr">
            <a:normAutofit/>
          </a:bodyPr>
          <a:lstStyle>
            <a:lvl1pPr marL="0" indent="0" algn="ctr">
              <a:lnSpc>
                <a:spcPct val="80000"/>
              </a:lnSpc>
              <a:spcBef>
                <a:spcPts val="0"/>
              </a:spcBef>
              <a:buNone/>
              <a:defRPr sz="1500" b="1" i="1"/>
            </a:lvl1pPr>
          </a:lstStyle>
          <a:p>
            <a:pPr lvl="0"/>
            <a:r>
              <a:rPr lang="en-US" dirty="0"/>
              <a:t>Click to edit Master text styles</a:t>
            </a:r>
          </a:p>
        </p:txBody>
      </p:sp>
      <p:sp>
        <p:nvSpPr>
          <p:cNvPr id="9" name="Content Placeholder 2">
            <a:extLst>
              <a:ext uri="{FF2B5EF4-FFF2-40B4-BE49-F238E27FC236}">
                <a16:creationId xmlns:a16="http://schemas.microsoft.com/office/drawing/2014/main" id="{D105A169-D22F-9B4A-8A20-9023C37AA1B4}"/>
              </a:ext>
            </a:extLst>
          </p:cNvPr>
          <p:cNvSpPr>
            <a:spLocks noGrp="1"/>
          </p:cNvSpPr>
          <p:nvPr>
            <p:ph sz="quarter" idx="12"/>
          </p:nvPr>
        </p:nvSpPr>
        <p:spPr>
          <a:xfrm>
            <a:off x="439739" y="894160"/>
            <a:ext cx="8264525" cy="30044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66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3ED643-0D18-3D48-BFF8-90E392E1CA57}"/>
              </a:ext>
            </a:extLst>
          </p:cNvPr>
          <p:cNvSpPr>
            <a:spLocks noGrp="1"/>
          </p:cNvSpPr>
          <p:nvPr>
            <p:ph type="title" hasCustomPrompt="1"/>
          </p:nvPr>
        </p:nvSpPr>
        <p:spPr>
          <a:xfrm>
            <a:off x="438944" y="77771"/>
            <a:ext cx="8266112" cy="544398"/>
          </a:xfrm>
          <a:prstGeom prst="rect">
            <a:avLst/>
          </a:prstGeom>
        </p:spPr>
        <p:txBody>
          <a:bodyPr anchor="ctr" anchorCtr="0"/>
          <a:lstStyle>
            <a:lvl1pPr>
              <a:lnSpc>
                <a:spcPct val="100000"/>
              </a:lnSpc>
              <a:defRPr sz="2250" baseline="0">
                <a:solidFill>
                  <a:schemeClr val="tx2"/>
                </a:solidFill>
                <a:latin typeface="Calbri"/>
              </a:defRPr>
            </a:lvl1pPr>
          </a:lstStyle>
          <a:p>
            <a:r>
              <a:rPr lang="en-US" dirty="0"/>
              <a:t>Slide Title (30pt)</a:t>
            </a:r>
          </a:p>
        </p:txBody>
      </p:sp>
      <p:sp>
        <p:nvSpPr>
          <p:cNvPr id="3" name="Text Placeholder 2">
            <a:extLst>
              <a:ext uri="{FF2B5EF4-FFF2-40B4-BE49-F238E27FC236}">
                <a16:creationId xmlns:a16="http://schemas.microsoft.com/office/drawing/2014/main" id="{5C9CA372-7055-154D-877A-52ECD1A56B53}"/>
              </a:ext>
            </a:extLst>
          </p:cNvPr>
          <p:cNvSpPr>
            <a:spLocks noGrp="1"/>
          </p:cNvSpPr>
          <p:nvPr>
            <p:ph type="body" sz="quarter" idx="14" hasCustomPrompt="1"/>
          </p:nvPr>
        </p:nvSpPr>
        <p:spPr>
          <a:xfrm>
            <a:off x="438944" y="923582"/>
            <a:ext cx="3954308" cy="389194"/>
          </a:xfrm>
          <a:prstGeom prst="rect">
            <a:avLst/>
          </a:prstGeom>
          <a:solidFill>
            <a:schemeClr val="accent1"/>
          </a:solidFill>
        </p:spPr>
        <p:txBody>
          <a:bodyPr anchor="ctr" anchorCtr="0"/>
          <a:lstStyle>
            <a:lvl1pPr marL="0" indent="0" algn="l">
              <a:lnSpc>
                <a:spcPct val="100000"/>
              </a:lnSpc>
              <a:spcBef>
                <a:spcPts val="0"/>
              </a:spcBef>
              <a:buNone/>
              <a:defRPr b="1">
                <a:solidFill>
                  <a:schemeClr val="bg1"/>
                </a:solidFill>
              </a:defRPr>
            </a:lvl1pPr>
          </a:lstStyle>
          <a:p>
            <a:r>
              <a:rPr lang="en-US" dirty="0"/>
              <a:t>Column 1 Title</a:t>
            </a:r>
          </a:p>
        </p:txBody>
      </p:sp>
      <p:sp>
        <p:nvSpPr>
          <p:cNvPr id="5" name="Text Placeholder 3">
            <a:extLst>
              <a:ext uri="{FF2B5EF4-FFF2-40B4-BE49-F238E27FC236}">
                <a16:creationId xmlns:a16="http://schemas.microsoft.com/office/drawing/2014/main" id="{71A758B4-3E64-ED47-B6B9-8261D93B2B0E}"/>
              </a:ext>
            </a:extLst>
          </p:cNvPr>
          <p:cNvSpPr>
            <a:spLocks noGrp="1"/>
          </p:cNvSpPr>
          <p:nvPr>
            <p:ph type="body" sz="quarter" idx="15" hasCustomPrompt="1"/>
          </p:nvPr>
        </p:nvSpPr>
        <p:spPr>
          <a:xfrm>
            <a:off x="4572418" y="923582"/>
            <a:ext cx="3954308" cy="389194"/>
          </a:xfrm>
          <a:prstGeom prst="rect">
            <a:avLst/>
          </a:prstGeom>
          <a:solidFill>
            <a:schemeClr val="tx2"/>
          </a:solidFill>
        </p:spPr>
        <p:txBody>
          <a:bodyPr anchor="ctr" anchorCtr="0"/>
          <a:lstStyle>
            <a:lvl1pPr marL="0" indent="0" algn="l">
              <a:lnSpc>
                <a:spcPct val="100000"/>
              </a:lnSpc>
              <a:spcBef>
                <a:spcPts val="0"/>
              </a:spcBef>
              <a:buNone/>
              <a:defRPr b="1">
                <a:solidFill>
                  <a:schemeClr val="bg1"/>
                </a:solidFill>
              </a:defRPr>
            </a:lvl1pPr>
          </a:lstStyle>
          <a:p>
            <a:r>
              <a:rPr lang="en-US" dirty="0"/>
              <a:t>Column 2 Title</a:t>
            </a:r>
          </a:p>
        </p:txBody>
      </p:sp>
      <p:sp>
        <p:nvSpPr>
          <p:cNvPr id="6" name="Content Placeholder 2">
            <a:extLst>
              <a:ext uri="{FF2B5EF4-FFF2-40B4-BE49-F238E27FC236}">
                <a16:creationId xmlns:a16="http://schemas.microsoft.com/office/drawing/2014/main" id="{7183B3B4-7E8C-584B-AC10-95C89666DF58}"/>
              </a:ext>
            </a:extLst>
          </p:cNvPr>
          <p:cNvSpPr>
            <a:spLocks noGrp="1"/>
          </p:cNvSpPr>
          <p:nvPr>
            <p:ph idx="1" hasCustomPrompt="1"/>
          </p:nvPr>
        </p:nvSpPr>
        <p:spPr>
          <a:xfrm>
            <a:off x="453988" y="1328775"/>
            <a:ext cx="3939265" cy="3128926"/>
          </a:xfrm>
          <a:prstGeom prst="rect">
            <a:avLst/>
          </a:prstGeom>
          <a:solidFill>
            <a:schemeClr val="bg1">
              <a:lumMod val="95000"/>
            </a:schemeClr>
          </a:solidFill>
        </p:spPr>
        <p:txBody>
          <a:bodyPr tIns="91440" bIns="91440">
            <a:normAutofit/>
          </a:bodyPr>
          <a:lstStyle>
            <a:lvl1pPr>
              <a:defRPr sz="1350"/>
            </a:lvl1pPr>
          </a:lstStyle>
          <a:p>
            <a:r>
              <a:rPr lang="en-US" dirty="0"/>
              <a:t>Click to edit text</a:t>
            </a:r>
          </a:p>
        </p:txBody>
      </p:sp>
      <p:sp>
        <p:nvSpPr>
          <p:cNvPr id="7" name="Content Placeholder 2">
            <a:extLst>
              <a:ext uri="{FF2B5EF4-FFF2-40B4-BE49-F238E27FC236}">
                <a16:creationId xmlns:a16="http://schemas.microsoft.com/office/drawing/2014/main" id="{7E696767-4CAD-B943-971C-EA17452319FA}"/>
              </a:ext>
            </a:extLst>
          </p:cNvPr>
          <p:cNvSpPr>
            <a:spLocks noGrp="1"/>
          </p:cNvSpPr>
          <p:nvPr>
            <p:ph idx="16" hasCustomPrompt="1"/>
          </p:nvPr>
        </p:nvSpPr>
        <p:spPr>
          <a:xfrm>
            <a:off x="4572419" y="1328775"/>
            <a:ext cx="3939265" cy="3128926"/>
          </a:xfrm>
          <a:prstGeom prst="rect">
            <a:avLst/>
          </a:prstGeom>
          <a:solidFill>
            <a:schemeClr val="bg1">
              <a:lumMod val="95000"/>
            </a:schemeClr>
          </a:solidFill>
        </p:spPr>
        <p:txBody>
          <a:bodyPr tIns="91440" bIns="91440">
            <a:normAutofit/>
          </a:bodyPr>
          <a:lstStyle>
            <a:lvl1pPr>
              <a:defRPr sz="1350"/>
            </a:lvl1pPr>
          </a:lstStyle>
          <a:p>
            <a:r>
              <a:rPr lang="en-US" dirty="0"/>
              <a:t>Click to edit text</a:t>
            </a:r>
          </a:p>
        </p:txBody>
      </p:sp>
      <p:sp>
        <p:nvSpPr>
          <p:cNvPr id="2" name="TextBox 1">
            <a:extLst>
              <a:ext uri="{FF2B5EF4-FFF2-40B4-BE49-F238E27FC236}">
                <a16:creationId xmlns:a16="http://schemas.microsoft.com/office/drawing/2014/main" id="{7493DCFD-4F55-AC4A-B337-9F691E3BF532}"/>
              </a:ext>
            </a:extLst>
          </p:cNvPr>
          <p:cNvSpPr txBox="1"/>
          <p:nvPr userDrawn="1"/>
        </p:nvSpPr>
        <p:spPr>
          <a:xfrm>
            <a:off x="-2971800" y="971550"/>
            <a:ext cx="0" cy="0"/>
          </a:xfrm>
          <a:prstGeom prst="rect">
            <a:avLst/>
          </a:prstGeom>
        </p:spPr>
        <p:txBody>
          <a:bodyPr vert="horz" wrap="none" lIns="68580" tIns="34290" rIns="68580" bIns="34290" rtlCol="0" anchor="t">
            <a:noAutofit/>
          </a:bodyPr>
          <a:lstStyle/>
          <a:p>
            <a:pPr algn="l"/>
            <a:endParaRPr lang="en-US" sz="1500" dirty="0" err="1">
              <a:latin typeface="+mj-lt"/>
              <a:ea typeface="Lato" panose="020F0502020204030203" pitchFamily="34" charset="0"/>
              <a:cs typeface="Calibri Light"/>
            </a:endParaRPr>
          </a:p>
        </p:txBody>
      </p:sp>
    </p:spTree>
    <p:extLst>
      <p:ext uri="{BB962C8B-B14F-4D97-AF65-F5344CB8AC3E}">
        <p14:creationId xmlns:p14="http://schemas.microsoft.com/office/powerpoint/2010/main" val="14816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3ED643-0D18-3D48-BFF8-90E392E1CA57}"/>
              </a:ext>
            </a:extLst>
          </p:cNvPr>
          <p:cNvSpPr>
            <a:spLocks noGrp="1"/>
          </p:cNvSpPr>
          <p:nvPr>
            <p:ph type="title" hasCustomPrompt="1"/>
          </p:nvPr>
        </p:nvSpPr>
        <p:spPr>
          <a:xfrm>
            <a:off x="438944" y="77771"/>
            <a:ext cx="8266112" cy="544398"/>
          </a:xfrm>
          <a:prstGeom prst="rect">
            <a:avLst/>
          </a:prstGeom>
        </p:spPr>
        <p:txBody>
          <a:bodyPr anchor="ctr" anchorCtr="0"/>
          <a:lstStyle>
            <a:lvl1pPr>
              <a:lnSpc>
                <a:spcPct val="100000"/>
              </a:lnSpc>
              <a:defRPr sz="2250" baseline="0">
                <a:solidFill>
                  <a:schemeClr val="tx2"/>
                </a:solidFill>
                <a:latin typeface="Calbri"/>
              </a:defRPr>
            </a:lvl1pPr>
          </a:lstStyle>
          <a:p>
            <a:r>
              <a:rPr lang="en-US" dirty="0"/>
              <a:t>Slide Title (30pt)</a:t>
            </a:r>
          </a:p>
        </p:txBody>
      </p:sp>
      <p:sp>
        <p:nvSpPr>
          <p:cNvPr id="3" name="Text Placeholder 1">
            <a:extLst>
              <a:ext uri="{FF2B5EF4-FFF2-40B4-BE49-F238E27FC236}">
                <a16:creationId xmlns:a16="http://schemas.microsoft.com/office/drawing/2014/main" id="{6B5B85F2-9CB4-8E4B-9C9C-85F730C3249F}"/>
              </a:ext>
            </a:extLst>
          </p:cNvPr>
          <p:cNvSpPr>
            <a:spLocks noGrp="1"/>
          </p:cNvSpPr>
          <p:nvPr>
            <p:ph type="body" sz="quarter" idx="14" hasCustomPrompt="1"/>
          </p:nvPr>
        </p:nvSpPr>
        <p:spPr>
          <a:xfrm>
            <a:off x="466051" y="1444256"/>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2</a:t>
            </a:r>
          </a:p>
        </p:txBody>
      </p:sp>
      <p:sp>
        <p:nvSpPr>
          <p:cNvPr id="5" name="Text Placeholder 1">
            <a:extLst>
              <a:ext uri="{FF2B5EF4-FFF2-40B4-BE49-F238E27FC236}">
                <a16:creationId xmlns:a16="http://schemas.microsoft.com/office/drawing/2014/main" id="{969F389F-9137-2740-8157-1A9DEFA24D53}"/>
              </a:ext>
            </a:extLst>
          </p:cNvPr>
          <p:cNvSpPr>
            <a:spLocks noGrp="1"/>
          </p:cNvSpPr>
          <p:nvPr>
            <p:ph type="body" sz="quarter" idx="15" hasCustomPrompt="1"/>
          </p:nvPr>
        </p:nvSpPr>
        <p:spPr>
          <a:xfrm>
            <a:off x="466051" y="1847967"/>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3</a:t>
            </a:r>
          </a:p>
        </p:txBody>
      </p:sp>
      <p:sp>
        <p:nvSpPr>
          <p:cNvPr id="6" name="Text Placeholder 1">
            <a:extLst>
              <a:ext uri="{FF2B5EF4-FFF2-40B4-BE49-F238E27FC236}">
                <a16:creationId xmlns:a16="http://schemas.microsoft.com/office/drawing/2014/main" id="{6869BBBB-6E8A-7641-B70C-4E74AB0DAB6B}"/>
              </a:ext>
            </a:extLst>
          </p:cNvPr>
          <p:cNvSpPr>
            <a:spLocks noGrp="1"/>
          </p:cNvSpPr>
          <p:nvPr>
            <p:ph type="body" sz="quarter" idx="16" hasCustomPrompt="1"/>
          </p:nvPr>
        </p:nvSpPr>
        <p:spPr>
          <a:xfrm>
            <a:off x="466051" y="2251679"/>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4</a:t>
            </a:r>
          </a:p>
        </p:txBody>
      </p:sp>
      <p:sp>
        <p:nvSpPr>
          <p:cNvPr id="7" name="Text Placeholder 1">
            <a:extLst>
              <a:ext uri="{FF2B5EF4-FFF2-40B4-BE49-F238E27FC236}">
                <a16:creationId xmlns:a16="http://schemas.microsoft.com/office/drawing/2014/main" id="{825E1772-3216-D243-97C8-0660BCB65ED3}"/>
              </a:ext>
            </a:extLst>
          </p:cNvPr>
          <p:cNvSpPr>
            <a:spLocks noGrp="1"/>
          </p:cNvSpPr>
          <p:nvPr>
            <p:ph type="body" sz="quarter" idx="17" hasCustomPrompt="1"/>
          </p:nvPr>
        </p:nvSpPr>
        <p:spPr>
          <a:xfrm>
            <a:off x="466051" y="2655390"/>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5</a:t>
            </a:r>
          </a:p>
        </p:txBody>
      </p:sp>
      <p:sp>
        <p:nvSpPr>
          <p:cNvPr id="8" name="Text Placeholder 1">
            <a:extLst>
              <a:ext uri="{FF2B5EF4-FFF2-40B4-BE49-F238E27FC236}">
                <a16:creationId xmlns:a16="http://schemas.microsoft.com/office/drawing/2014/main" id="{95E050D5-A5C3-9E4C-BB59-7E157080A0B7}"/>
              </a:ext>
            </a:extLst>
          </p:cNvPr>
          <p:cNvSpPr>
            <a:spLocks noGrp="1"/>
          </p:cNvSpPr>
          <p:nvPr>
            <p:ph type="body" sz="quarter" idx="18" hasCustomPrompt="1"/>
          </p:nvPr>
        </p:nvSpPr>
        <p:spPr>
          <a:xfrm>
            <a:off x="466051" y="3059102"/>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6</a:t>
            </a:r>
          </a:p>
        </p:txBody>
      </p:sp>
      <p:sp>
        <p:nvSpPr>
          <p:cNvPr id="9" name="Text Placeholder 1">
            <a:extLst>
              <a:ext uri="{FF2B5EF4-FFF2-40B4-BE49-F238E27FC236}">
                <a16:creationId xmlns:a16="http://schemas.microsoft.com/office/drawing/2014/main" id="{6429C44B-CFBE-124A-B18B-07BF4E40705D}"/>
              </a:ext>
            </a:extLst>
          </p:cNvPr>
          <p:cNvSpPr>
            <a:spLocks noGrp="1"/>
          </p:cNvSpPr>
          <p:nvPr>
            <p:ph type="body" sz="quarter" idx="19" hasCustomPrompt="1"/>
          </p:nvPr>
        </p:nvSpPr>
        <p:spPr>
          <a:xfrm>
            <a:off x="466051" y="3462812"/>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7</a:t>
            </a:r>
          </a:p>
        </p:txBody>
      </p:sp>
      <p:sp>
        <p:nvSpPr>
          <p:cNvPr id="10" name="Text Placeholder 1">
            <a:extLst>
              <a:ext uri="{FF2B5EF4-FFF2-40B4-BE49-F238E27FC236}">
                <a16:creationId xmlns:a16="http://schemas.microsoft.com/office/drawing/2014/main" id="{15641F27-755D-4948-BDDC-666E7ADE1516}"/>
              </a:ext>
            </a:extLst>
          </p:cNvPr>
          <p:cNvSpPr>
            <a:spLocks noGrp="1"/>
          </p:cNvSpPr>
          <p:nvPr>
            <p:ph type="body" sz="quarter" idx="20" hasCustomPrompt="1"/>
          </p:nvPr>
        </p:nvSpPr>
        <p:spPr>
          <a:xfrm>
            <a:off x="466051" y="1040544"/>
            <a:ext cx="8087606" cy="342900"/>
          </a:xfrm>
          <a:prstGeom prst="rect">
            <a:avLst/>
          </a:prstGeom>
          <a:solidFill>
            <a:schemeClr val="bg2"/>
          </a:solidFill>
        </p:spPr>
        <p:txBody>
          <a:bodyPr lIns="91440" tIns="0" rIns="0" bIns="0" anchor="ctr" anchorCtr="0">
            <a:normAutofit/>
          </a:bodyPr>
          <a:lstStyle>
            <a:lvl1pPr marL="173831" indent="-173831">
              <a:lnSpc>
                <a:spcPct val="100000"/>
              </a:lnSpc>
              <a:spcBef>
                <a:spcPts val="0"/>
              </a:spcBef>
              <a:buClr>
                <a:srgbClr val="324D74"/>
              </a:buClr>
              <a:buFont typeface="Wingdings" panose="05000000000000000000" pitchFamily="2" charset="2"/>
              <a:buChar char="§"/>
              <a:defRPr sz="1200" b="0"/>
            </a:lvl1pPr>
          </a:lstStyle>
          <a:p>
            <a:r>
              <a:rPr lang="en-US" dirty="0"/>
              <a:t>Item 1</a:t>
            </a:r>
          </a:p>
        </p:txBody>
      </p:sp>
    </p:spTree>
    <p:extLst>
      <p:ext uri="{BB962C8B-B14F-4D97-AF65-F5344CB8AC3E}">
        <p14:creationId xmlns:p14="http://schemas.microsoft.com/office/powerpoint/2010/main" val="86608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line - Narrow">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33FFB4-243E-6E4E-A80D-E73EA9728286}"/>
              </a:ext>
            </a:extLst>
          </p:cNvPr>
          <p:cNvCxnSpPr/>
          <p:nvPr userDrawn="1"/>
        </p:nvCxnSpPr>
        <p:spPr>
          <a:xfrm>
            <a:off x="528198" y="552735"/>
            <a:ext cx="80876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58B6891-0DCE-D048-8B9D-F630DAD02CDF}"/>
              </a:ext>
            </a:extLst>
          </p:cNvPr>
          <p:cNvSpPr>
            <a:spLocks noGrp="1"/>
          </p:cNvSpPr>
          <p:nvPr>
            <p:ph type="title" hasCustomPrompt="1"/>
          </p:nvPr>
        </p:nvSpPr>
        <p:spPr>
          <a:xfrm>
            <a:off x="427744" y="125601"/>
            <a:ext cx="8087607" cy="427132"/>
          </a:xfrm>
          <a:prstGeom prst="rect">
            <a:avLst/>
          </a:prstGeom>
        </p:spPr>
        <p:txBody>
          <a:bodyPr vert="horz" lIns="91440" tIns="45720" rIns="91440" bIns="45720" rtlCol="0" anchor="ctr">
            <a:normAutofit/>
          </a:bodyPr>
          <a:lstStyle>
            <a:lvl1pPr algn="l" defTabSz="685800" rtl="0" eaLnBrk="1" latinLnBrk="0" hangingPunct="1">
              <a:lnSpc>
                <a:spcPct val="80000"/>
              </a:lnSpc>
              <a:spcBef>
                <a:spcPct val="0"/>
              </a:spcBef>
              <a:buNone/>
              <a:defRPr lang="en-US" sz="2100" b="0" i="0" kern="1200" baseline="0" dirty="0">
                <a:solidFill>
                  <a:schemeClr val="tx2"/>
                </a:solidFill>
                <a:latin typeface="Calbri"/>
                <a:ea typeface="Lato" panose="020F0502020204030203" pitchFamily="34" charset="0"/>
                <a:cs typeface="Calibri"/>
              </a:defRPr>
            </a:lvl1pPr>
          </a:lstStyle>
          <a:p>
            <a:r>
              <a:rPr lang="en-US" dirty="0"/>
              <a:t>Slide Title (28pt)</a:t>
            </a:r>
          </a:p>
        </p:txBody>
      </p:sp>
      <p:sp>
        <p:nvSpPr>
          <p:cNvPr id="7" name="Rectangle 6">
            <a:extLst>
              <a:ext uri="{FF2B5EF4-FFF2-40B4-BE49-F238E27FC236}">
                <a16:creationId xmlns:a16="http://schemas.microsoft.com/office/drawing/2014/main" id="{352D9008-9676-474E-9287-11EE32F00F8E}"/>
              </a:ext>
            </a:extLst>
          </p:cNvPr>
          <p:cNvSpPr/>
          <p:nvPr userDrawn="1"/>
        </p:nvSpPr>
        <p:spPr>
          <a:xfrm>
            <a:off x="427744" y="635267"/>
            <a:ext cx="8188061" cy="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a typeface="Lato" panose="020F0502020204030203" pitchFamily="34" charset="0"/>
              <a:cs typeface="Calibri" panose="020F0502020204030204" pitchFamily="34" charset="0"/>
            </a:endParaRPr>
          </a:p>
        </p:txBody>
      </p:sp>
    </p:spTree>
    <p:extLst>
      <p:ext uri="{BB962C8B-B14F-4D97-AF65-F5344CB8AC3E}">
        <p14:creationId xmlns:p14="http://schemas.microsoft.com/office/powerpoint/2010/main" val="191501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Headline - Narrow with Takeawa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33FFB4-243E-6E4E-A80D-E73EA9728286}"/>
              </a:ext>
            </a:extLst>
          </p:cNvPr>
          <p:cNvCxnSpPr/>
          <p:nvPr userDrawn="1"/>
        </p:nvCxnSpPr>
        <p:spPr>
          <a:xfrm>
            <a:off x="528198" y="552735"/>
            <a:ext cx="808760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58B6891-0DCE-D048-8B9D-F630DAD02CDF}"/>
              </a:ext>
            </a:extLst>
          </p:cNvPr>
          <p:cNvSpPr>
            <a:spLocks noGrp="1"/>
          </p:cNvSpPr>
          <p:nvPr>
            <p:ph type="title" hasCustomPrompt="1"/>
          </p:nvPr>
        </p:nvSpPr>
        <p:spPr>
          <a:xfrm>
            <a:off x="427744" y="125601"/>
            <a:ext cx="8087607" cy="427132"/>
          </a:xfrm>
          <a:prstGeom prst="rect">
            <a:avLst/>
          </a:prstGeom>
        </p:spPr>
        <p:txBody>
          <a:bodyPr vert="horz" lIns="91440" tIns="45720" rIns="91440" bIns="45720" rtlCol="0" anchor="ctr">
            <a:normAutofit/>
          </a:bodyPr>
          <a:lstStyle>
            <a:lvl1pPr algn="l" defTabSz="685800" rtl="0" eaLnBrk="1" latinLnBrk="0" hangingPunct="1">
              <a:lnSpc>
                <a:spcPct val="80000"/>
              </a:lnSpc>
              <a:spcBef>
                <a:spcPct val="0"/>
              </a:spcBef>
              <a:buNone/>
              <a:defRPr lang="en-US" sz="2100" b="0" i="0" kern="1200" baseline="0" dirty="0">
                <a:solidFill>
                  <a:schemeClr val="tx2"/>
                </a:solidFill>
                <a:latin typeface="Calbri"/>
                <a:ea typeface="Lato" panose="020F0502020204030203" pitchFamily="34" charset="0"/>
                <a:cs typeface="Calibri"/>
              </a:defRPr>
            </a:lvl1pPr>
          </a:lstStyle>
          <a:p>
            <a:r>
              <a:rPr lang="en-US" dirty="0"/>
              <a:t>Slide Title (28pt)</a:t>
            </a:r>
          </a:p>
        </p:txBody>
      </p:sp>
      <p:sp>
        <p:nvSpPr>
          <p:cNvPr id="7" name="Rectangle 6">
            <a:extLst>
              <a:ext uri="{FF2B5EF4-FFF2-40B4-BE49-F238E27FC236}">
                <a16:creationId xmlns:a16="http://schemas.microsoft.com/office/drawing/2014/main" id="{352D9008-9676-474E-9287-11EE32F00F8E}"/>
              </a:ext>
            </a:extLst>
          </p:cNvPr>
          <p:cNvSpPr/>
          <p:nvPr userDrawn="1"/>
        </p:nvSpPr>
        <p:spPr>
          <a:xfrm>
            <a:off x="427744" y="635267"/>
            <a:ext cx="8188061" cy="9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a typeface="Lato" panose="020F0502020204030203" pitchFamily="34" charset="0"/>
              <a:cs typeface="Calibri" panose="020F0502020204030204" pitchFamily="34" charset="0"/>
            </a:endParaRPr>
          </a:p>
        </p:txBody>
      </p:sp>
      <p:sp>
        <p:nvSpPr>
          <p:cNvPr id="8" name="Text Placeholder 2">
            <a:extLst>
              <a:ext uri="{FF2B5EF4-FFF2-40B4-BE49-F238E27FC236}">
                <a16:creationId xmlns:a16="http://schemas.microsoft.com/office/drawing/2014/main" id="{071E7CAE-E605-4048-962B-BF934A000290}"/>
              </a:ext>
            </a:extLst>
          </p:cNvPr>
          <p:cNvSpPr>
            <a:spLocks noGrp="1"/>
          </p:cNvSpPr>
          <p:nvPr>
            <p:ph type="body" sz="quarter" idx="11"/>
          </p:nvPr>
        </p:nvSpPr>
        <p:spPr>
          <a:xfrm>
            <a:off x="0" y="4290722"/>
            <a:ext cx="9144000" cy="499983"/>
          </a:xfrm>
          <a:prstGeom prst="rect">
            <a:avLst/>
          </a:prstGeom>
          <a:solidFill>
            <a:schemeClr val="bg2"/>
          </a:solidFill>
        </p:spPr>
        <p:txBody>
          <a:bodyPr tIns="91440" anchor="ctr">
            <a:normAutofit/>
          </a:bodyPr>
          <a:lstStyle>
            <a:lvl1pPr marL="0" indent="0" algn="ctr">
              <a:lnSpc>
                <a:spcPct val="80000"/>
              </a:lnSpc>
              <a:spcBef>
                <a:spcPts val="0"/>
              </a:spcBef>
              <a:buNone/>
              <a:defRPr sz="1500" b="1" i="1"/>
            </a:lvl1pPr>
          </a:lstStyle>
          <a:p>
            <a:pPr lvl="0"/>
            <a:r>
              <a:rPr lang="en-US" dirty="0"/>
              <a:t>Click to edit Master text styles</a:t>
            </a:r>
          </a:p>
        </p:txBody>
      </p:sp>
    </p:spTree>
    <p:extLst>
      <p:ext uri="{BB962C8B-B14F-4D97-AF65-F5344CB8AC3E}">
        <p14:creationId xmlns:p14="http://schemas.microsoft.com/office/powerpoint/2010/main" val="325044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42824D6-7765-4D41-8056-25EEB2B0C04A}"/>
              </a:ext>
            </a:extLst>
          </p:cNvPr>
          <p:cNvPicPr>
            <a:picLocks noChangeAspect="1"/>
          </p:cNvPicPr>
          <p:nvPr userDrawn="1"/>
        </p:nvPicPr>
        <p:blipFill rotWithShape="1">
          <a:blip r:embed="rId2"/>
          <a:srcRect b="24362"/>
          <a:stretch/>
        </p:blipFill>
        <p:spPr>
          <a:xfrm>
            <a:off x="5825" y="2386585"/>
            <a:ext cx="9132350" cy="2756915"/>
          </a:xfrm>
          <a:prstGeom prst="rect">
            <a:avLst/>
          </a:prstGeom>
        </p:spPr>
      </p:pic>
      <p:sp>
        <p:nvSpPr>
          <p:cNvPr id="9" name="Rectangle 8"/>
          <p:cNvSpPr/>
          <p:nvPr userDrawn="1"/>
        </p:nvSpPr>
        <p:spPr>
          <a:xfrm>
            <a:off x="5825" y="2386584"/>
            <a:ext cx="9144000" cy="2381866"/>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4" name="Rectangle 23"/>
          <p:cNvSpPr/>
          <p:nvPr userDrawn="1"/>
        </p:nvSpPr>
        <p:spPr>
          <a:xfrm>
            <a:off x="0" y="0"/>
            <a:ext cx="9144000" cy="2386584"/>
          </a:xfrm>
          <a:prstGeom prst="rect">
            <a:avLst/>
          </a:prstGeom>
          <a:solidFill>
            <a:schemeClr val="bg1"/>
          </a:solidFill>
          <a:ln>
            <a:noFill/>
          </a:ln>
          <a:effectLst>
            <a:outerShdw blurRad="4445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6"/>
          <p:cNvSpPr>
            <a:spLocks noGrp="1"/>
          </p:cNvSpPr>
          <p:nvPr>
            <p:ph type="title" hasCustomPrompt="1"/>
          </p:nvPr>
        </p:nvSpPr>
        <p:spPr>
          <a:xfrm>
            <a:off x="866775" y="852256"/>
            <a:ext cx="7645100" cy="1354706"/>
          </a:xfrm>
          <a:prstGeom prst="rect">
            <a:avLst/>
          </a:prstGeom>
        </p:spPr>
        <p:txBody>
          <a:bodyPr anchor="b">
            <a:normAutofit/>
          </a:bodyPr>
          <a:lstStyle>
            <a:lvl1pPr>
              <a:defRPr sz="2400">
                <a:solidFill>
                  <a:schemeClr val="tx2"/>
                </a:solidFill>
              </a:defRPr>
            </a:lvl1pPr>
          </a:lstStyle>
          <a:p>
            <a:r>
              <a:rPr lang="en-US" dirty="0"/>
              <a:t>Section Break Title (32pt)</a:t>
            </a:r>
          </a:p>
        </p:txBody>
      </p:sp>
      <p:sp>
        <p:nvSpPr>
          <p:cNvPr id="10" name="Subtitle 2"/>
          <p:cNvSpPr>
            <a:spLocks noGrp="1"/>
          </p:cNvSpPr>
          <p:nvPr>
            <p:ph type="subTitle" idx="1" hasCustomPrompt="1"/>
          </p:nvPr>
        </p:nvSpPr>
        <p:spPr>
          <a:xfrm>
            <a:off x="866775" y="3529593"/>
            <a:ext cx="6858000" cy="235449"/>
          </a:xfrm>
          <a:prstGeom prst="rect">
            <a:avLst/>
          </a:prstGeom>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aseline="0">
                <a:solidFill>
                  <a:schemeClr val="bg1"/>
                </a:solidFill>
                <a:latin typeface="Calibri"/>
                <a:ea typeface="Lato" panose="020F0502020204030203"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Optional Subtitle (18pt)</a:t>
            </a:r>
          </a:p>
        </p:txBody>
      </p:sp>
      <p:pic>
        <p:nvPicPr>
          <p:cNvPr id="3" name="Picture 2">
            <a:extLst>
              <a:ext uri="{FF2B5EF4-FFF2-40B4-BE49-F238E27FC236}">
                <a16:creationId xmlns:a16="http://schemas.microsoft.com/office/drawing/2014/main" id="{A89EDE83-C4DC-E845-BC97-48C996DBB1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9292" y="2698398"/>
            <a:ext cx="1046252" cy="587894"/>
          </a:xfrm>
          <a:prstGeom prst="rect">
            <a:avLst/>
          </a:prstGeom>
        </p:spPr>
      </p:pic>
    </p:spTree>
    <p:extLst>
      <p:ext uri="{BB962C8B-B14F-4D97-AF65-F5344CB8AC3E}">
        <p14:creationId xmlns:p14="http://schemas.microsoft.com/office/powerpoint/2010/main" val="372635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AE0036-BF3E-3545-A6F7-0FFEFE194D9E}"/>
              </a:ext>
            </a:extLst>
          </p:cNvPr>
          <p:cNvSpPr txBox="1"/>
          <p:nvPr userDrawn="1"/>
        </p:nvSpPr>
        <p:spPr>
          <a:xfrm>
            <a:off x="-289112" y="2586879"/>
            <a:ext cx="5177118" cy="327772"/>
          </a:xfrm>
          <a:prstGeom prst="rect">
            <a:avLst/>
          </a:prstGeom>
        </p:spPr>
        <p:txBody>
          <a:bodyPr vert="horz" wrap="square" lIns="68580" tIns="34290" rIns="68580" bIns="34290" rtlCol="0" anchor="ctr">
            <a:noAutofit/>
          </a:bodyPr>
          <a:lstStyle/>
          <a:p>
            <a:endParaRPr lang="en-US" sz="1800" dirty="0">
              <a:solidFill>
                <a:schemeClr val="bg1">
                  <a:lumMod val="50000"/>
                </a:schemeClr>
              </a:solidFill>
            </a:endParaRPr>
          </a:p>
        </p:txBody>
      </p:sp>
      <p:sp>
        <p:nvSpPr>
          <p:cNvPr id="8" name="Rectangle 7">
            <a:extLst>
              <a:ext uri="{FF2B5EF4-FFF2-40B4-BE49-F238E27FC236}">
                <a16:creationId xmlns:a16="http://schemas.microsoft.com/office/drawing/2014/main" id="{1F82C1E1-31F5-354E-B9D1-4D0DD0E0D513}"/>
              </a:ext>
            </a:extLst>
          </p:cNvPr>
          <p:cNvSpPr/>
          <p:nvPr userDrawn="1"/>
        </p:nvSpPr>
        <p:spPr>
          <a:xfrm>
            <a:off x="1" y="4802579"/>
            <a:ext cx="9149825" cy="347408"/>
          </a:xfrm>
          <a:prstGeom prst="rect">
            <a:avLst/>
          </a:prstGeom>
          <a:gradFill flip="none" rotWithShape="1">
            <a:gsLst>
              <a:gs pos="0">
                <a:srgbClr val="343434"/>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0" name="TextBox 9">
            <a:extLst>
              <a:ext uri="{FF2B5EF4-FFF2-40B4-BE49-F238E27FC236}">
                <a16:creationId xmlns:a16="http://schemas.microsoft.com/office/drawing/2014/main" id="{35F3A63E-ACE9-5B4B-BCAA-46C53C3DDF0F}"/>
              </a:ext>
            </a:extLst>
          </p:cNvPr>
          <p:cNvSpPr txBox="1"/>
          <p:nvPr userDrawn="1"/>
        </p:nvSpPr>
        <p:spPr>
          <a:xfrm>
            <a:off x="8773457" y="4904526"/>
            <a:ext cx="342232" cy="154659"/>
          </a:xfrm>
          <a:prstGeom prst="rect">
            <a:avLst/>
          </a:prstGeom>
          <a:noFill/>
        </p:spPr>
        <p:txBody>
          <a:bodyPr vert="horz" wrap="square" lIns="0" tIns="45720" rIns="0" bIns="45720" rtlCol="0" anchor="ctr">
            <a:noAutofit/>
          </a:bodyPr>
          <a:lstStyle/>
          <a:p>
            <a:pPr algn="ctr"/>
            <a:fld id="{146C3F01-F04B-4E0E-BFE2-4D8477375D43}" type="slidenum">
              <a:rPr lang="en-US" sz="700" b="1" smtClean="0">
                <a:solidFill>
                  <a:schemeClr val="bg2"/>
                </a:solidFill>
                <a:latin typeface="Calibri Light"/>
                <a:ea typeface="Lato" panose="020F0502020204030203" pitchFamily="34" charset="0"/>
                <a:cs typeface="Calibri Light"/>
              </a:rPr>
              <a:pPr algn="ctr"/>
              <a:t>‹#›</a:t>
            </a:fld>
            <a:endParaRPr lang="en-US" sz="700" b="1" dirty="0">
              <a:solidFill>
                <a:schemeClr val="bg2"/>
              </a:solidFill>
              <a:latin typeface="Calibri Light"/>
              <a:ea typeface="Lato" panose="020F0502020204030203" pitchFamily="34" charset="0"/>
              <a:cs typeface="Calibri Light"/>
            </a:endParaRPr>
          </a:p>
        </p:txBody>
      </p:sp>
      <p:sp>
        <p:nvSpPr>
          <p:cNvPr id="11" name="TextBox 10">
            <a:extLst>
              <a:ext uri="{FF2B5EF4-FFF2-40B4-BE49-F238E27FC236}">
                <a16:creationId xmlns:a16="http://schemas.microsoft.com/office/drawing/2014/main" id="{CE4586E2-87A5-024E-A266-B0A51F22AD29}"/>
              </a:ext>
            </a:extLst>
          </p:cNvPr>
          <p:cNvSpPr txBox="1"/>
          <p:nvPr userDrawn="1"/>
        </p:nvSpPr>
        <p:spPr>
          <a:xfrm>
            <a:off x="4430332" y="4894830"/>
            <a:ext cx="4419841" cy="174052"/>
          </a:xfrm>
          <a:prstGeom prst="rect">
            <a:avLst/>
          </a:prstGeom>
          <a:noFill/>
        </p:spPr>
        <p:txBody>
          <a:bodyPr vert="horz" wrap="square" lIns="91440" tIns="45720" rIns="91440" bIns="45720" rtlCol="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bg2"/>
                </a:solidFill>
                <a:effectLst/>
                <a:uLnTx/>
                <a:uFillTx/>
                <a:latin typeface="+mn-lt"/>
                <a:ea typeface="Lato Light" panose="020F0502020204030203" pitchFamily="34" charset="0"/>
                <a:cs typeface="Calibri Light"/>
              </a:rPr>
              <a:t>          R1 is a registered trademark of R1 RCM Inc. All rights reserved.         Proprietary Confidential Information</a:t>
            </a:r>
          </a:p>
        </p:txBody>
      </p:sp>
      <p:pic>
        <p:nvPicPr>
          <p:cNvPr id="14" name="Picture 13">
            <a:extLst>
              <a:ext uri="{FF2B5EF4-FFF2-40B4-BE49-F238E27FC236}">
                <a16:creationId xmlns:a16="http://schemas.microsoft.com/office/drawing/2014/main" id="{AD75A729-24C1-3A43-95DD-CD84D1DAA1B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9789" y="4883637"/>
            <a:ext cx="344084" cy="195525"/>
          </a:xfrm>
          <a:prstGeom prst="rect">
            <a:avLst/>
          </a:prstGeom>
        </p:spPr>
      </p:pic>
    </p:spTree>
    <p:extLst>
      <p:ext uri="{BB962C8B-B14F-4D97-AF65-F5344CB8AC3E}">
        <p14:creationId xmlns:p14="http://schemas.microsoft.com/office/powerpoint/2010/main" val="3027658657"/>
      </p:ext>
    </p:extLst>
  </p:cSld>
  <p:clrMap bg1="lt1" tx1="dk1" bg2="lt2" tx2="dk2" accent1="accent1" accent2="accent2" accent3="accent3" accent4="accent4" accent5="accent5" accent6="accent6" hlink="hlink" folHlink="folHlink"/>
  <p:sldLayoutIdLst>
    <p:sldLayoutId id="2147483764" r:id="rId1"/>
    <p:sldLayoutId id="2147483686" r:id="rId2"/>
    <p:sldLayoutId id="2147483745" r:id="rId3"/>
    <p:sldLayoutId id="2147483747" r:id="rId4"/>
    <p:sldLayoutId id="2147483749" r:id="rId5"/>
    <p:sldLayoutId id="2147483748" r:id="rId6"/>
    <p:sldLayoutId id="2147483750" r:id="rId7"/>
    <p:sldLayoutId id="2147483751" r:id="rId8"/>
    <p:sldLayoutId id="2147483728" r:id="rId9"/>
    <p:sldLayoutId id="2147483737"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s://www.commonwealthfund.org/sites/default/files/2019-01/To_the_Point_BalanceBillin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5A189E4-A4EF-1848-8914-AC7B14CC1EF4}"/>
              </a:ext>
            </a:extLst>
          </p:cNvPr>
          <p:cNvSpPr>
            <a:spLocks noGrp="1"/>
          </p:cNvSpPr>
          <p:nvPr>
            <p:ph type="subTitle" idx="1"/>
          </p:nvPr>
        </p:nvSpPr>
        <p:spPr/>
        <p:txBody>
          <a:bodyPr/>
          <a:lstStyle/>
          <a:p>
            <a:r>
              <a:rPr lang="en-US" dirty="0"/>
              <a:t>Kathryn S. Beard, JD</a:t>
            </a:r>
          </a:p>
        </p:txBody>
      </p:sp>
      <p:sp>
        <p:nvSpPr>
          <p:cNvPr id="3" name="Text Placeholder 2">
            <a:extLst>
              <a:ext uri="{FF2B5EF4-FFF2-40B4-BE49-F238E27FC236}">
                <a16:creationId xmlns:a16="http://schemas.microsoft.com/office/drawing/2014/main" id="{680AE4F9-DBFB-5841-B331-FB31B85FBB73}"/>
              </a:ext>
            </a:extLst>
          </p:cNvPr>
          <p:cNvSpPr>
            <a:spLocks noGrp="1"/>
          </p:cNvSpPr>
          <p:nvPr>
            <p:ph type="body" sz="quarter" idx="13"/>
          </p:nvPr>
        </p:nvSpPr>
        <p:spPr/>
        <p:txBody>
          <a:bodyPr/>
          <a:lstStyle/>
          <a:p>
            <a:r>
              <a:rPr lang="en-US" dirty="0"/>
              <a:t>September 21, 2023</a:t>
            </a:r>
          </a:p>
        </p:txBody>
      </p:sp>
      <p:sp>
        <p:nvSpPr>
          <p:cNvPr id="4" name="Title 3">
            <a:extLst>
              <a:ext uri="{FF2B5EF4-FFF2-40B4-BE49-F238E27FC236}">
                <a16:creationId xmlns:a16="http://schemas.microsoft.com/office/drawing/2014/main" id="{D39D48B0-FE95-0E40-BAB3-0CEB2EB51EB3}"/>
              </a:ext>
            </a:extLst>
          </p:cNvPr>
          <p:cNvSpPr>
            <a:spLocks noGrp="1"/>
          </p:cNvSpPr>
          <p:nvPr>
            <p:ph type="title"/>
          </p:nvPr>
        </p:nvSpPr>
        <p:spPr/>
        <p:txBody>
          <a:bodyPr>
            <a:normAutofit fontScale="90000"/>
          </a:bodyPr>
          <a:lstStyle/>
          <a:p>
            <a:r>
              <a:rPr lang="en-US" dirty="0"/>
              <a:t>The Changing No Surprises Act: Where it Stands</a:t>
            </a:r>
            <a:br>
              <a:rPr lang="en-US" dirty="0"/>
            </a:br>
            <a:r>
              <a:rPr lang="en-US" dirty="0"/>
              <a:t>and What Comes Next</a:t>
            </a:r>
          </a:p>
        </p:txBody>
      </p:sp>
    </p:spTree>
    <p:extLst>
      <p:ext uri="{BB962C8B-B14F-4D97-AF65-F5344CB8AC3E}">
        <p14:creationId xmlns:p14="http://schemas.microsoft.com/office/powerpoint/2010/main" val="110510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8F1D-4E94-EA65-5487-42D0171C7ACF}"/>
              </a:ext>
            </a:extLst>
          </p:cNvPr>
          <p:cNvSpPr>
            <a:spLocks noGrp="1"/>
          </p:cNvSpPr>
          <p:nvPr>
            <p:ph type="title"/>
          </p:nvPr>
        </p:nvSpPr>
        <p:spPr/>
        <p:txBody>
          <a:bodyPr/>
          <a:lstStyle/>
          <a:p>
            <a:r>
              <a:rPr lang="en-US" dirty="0"/>
              <a:t>Patient Responsibility for Unexpected Out-of-Network Services</a:t>
            </a:r>
          </a:p>
        </p:txBody>
      </p:sp>
      <p:sp>
        <p:nvSpPr>
          <p:cNvPr id="5" name="Text Placeholder 4">
            <a:extLst>
              <a:ext uri="{FF2B5EF4-FFF2-40B4-BE49-F238E27FC236}">
                <a16:creationId xmlns:a16="http://schemas.microsoft.com/office/drawing/2014/main" id="{171CC088-F7C1-E19D-3A2F-12197BD5EEAD}"/>
              </a:ext>
            </a:extLst>
          </p:cNvPr>
          <p:cNvSpPr>
            <a:spLocks noGrp="1"/>
          </p:cNvSpPr>
          <p:nvPr>
            <p:ph type="body" sz="quarter" idx="14"/>
          </p:nvPr>
        </p:nvSpPr>
        <p:spPr/>
        <p:txBody>
          <a:bodyPr/>
          <a:lstStyle/>
          <a:p>
            <a:r>
              <a:rPr lang="en-US" dirty="0"/>
              <a:t>Historically</a:t>
            </a:r>
          </a:p>
        </p:txBody>
      </p:sp>
      <p:sp>
        <p:nvSpPr>
          <p:cNvPr id="6" name="Text Placeholder 5">
            <a:extLst>
              <a:ext uri="{FF2B5EF4-FFF2-40B4-BE49-F238E27FC236}">
                <a16:creationId xmlns:a16="http://schemas.microsoft.com/office/drawing/2014/main" id="{6F0F1459-913C-784D-AA68-4CF81A8A41CC}"/>
              </a:ext>
            </a:extLst>
          </p:cNvPr>
          <p:cNvSpPr>
            <a:spLocks noGrp="1"/>
          </p:cNvSpPr>
          <p:nvPr>
            <p:ph type="body" sz="quarter" idx="15"/>
          </p:nvPr>
        </p:nvSpPr>
        <p:spPr/>
        <p:txBody>
          <a:bodyPr/>
          <a:lstStyle/>
          <a:p>
            <a:r>
              <a:rPr lang="en-US" dirty="0"/>
              <a:t>No Surprises Act</a:t>
            </a:r>
          </a:p>
        </p:txBody>
      </p:sp>
      <p:sp>
        <p:nvSpPr>
          <p:cNvPr id="4" name="Content Placeholder 3">
            <a:extLst>
              <a:ext uri="{FF2B5EF4-FFF2-40B4-BE49-F238E27FC236}">
                <a16:creationId xmlns:a16="http://schemas.microsoft.com/office/drawing/2014/main" id="{3CDB75ED-6C42-66FD-E5EF-B28C338355A5}"/>
              </a:ext>
            </a:extLst>
          </p:cNvPr>
          <p:cNvSpPr>
            <a:spLocks noGrp="1"/>
          </p:cNvSpPr>
          <p:nvPr>
            <p:ph idx="1"/>
          </p:nvPr>
        </p:nvSpPr>
        <p:spPr/>
        <p:txBody>
          <a:bodyPr>
            <a:normAutofit/>
          </a:bodyPr>
          <a:lstStyle/>
          <a:p>
            <a:r>
              <a:rPr lang="en-US" sz="1600" dirty="0"/>
              <a:t>Patient cost-sharing for covered out-of-network services is much higher than cost-sharing for covered in-network services</a:t>
            </a:r>
          </a:p>
          <a:p>
            <a:r>
              <a:rPr lang="en-US" sz="1600" dirty="0"/>
              <a:t>When a Payer denies reimbursement for out-of-network services or underpays the out-of-network Provider, the patient is billed for the unpaid balance of the claim</a:t>
            </a:r>
          </a:p>
          <a:p>
            <a:r>
              <a:rPr lang="en-US" sz="1600" dirty="0"/>
              <a:t>The patient may dispute or negotiate with the Payer’s denial or reimbursement amount, but is often responsible for the remaining balance in full</a:t>
            </a:r>
          </a:p>
        </p:txBody>
      </p:sp>
      <p:sp>
        <p:nvSpPr>
          <p:cNvPr id="7" name="Content Placeholder 6">
            <a:extLst>
              <a:ext uri="{FF2B5EF4-FFF2-40B4-BE49-F238E27FC236}">
                <a16:creationId xmlns:a16="http://schemas.microsoft.com/office/drawing/2014/main" id="{FFBE4FAA-8137-051B-A21D-2A4068A9605A}"/>
              </a:ext>
            </a:extLst>
          </p:cNvPr>
          <p:cNvSpPr>
            <a:spLocks noGrp="1"/>
          </p:cNvSpPr>
          <p:nvPr>
            <p:ph idx="16"/>
          </p:nvPr>
        </p:nvSpPr>
        <p:spPr/>
        <p:txBody>
          <a:bodyPr>
            <a:normAutofit lnSpcReduction="10000"/>
          </a:bodyPr>
          <a:lstStyle/>
          <a:p>
            <a:r>
              <a:rPr lang="en-US" sz="1600" dirty="0"/>
              <a:t>Patient cost-sharing for out-of-network emergency services and nonemergency out-of-network services provided at an in-network facility is the same as the patient’s in-network cost-sharing responsibility</a:t>
            </a:r>
          </a:p>
          <a:p>
            <a:r>
              <a:rPr lang="en-US" sz="1600" dirty="0"/>
              <a:t>Patient responsibility is determined by the Payer and is based on either state law or the Payer’s median in-network contracted rate for the services</a:t>
            </a:r>
          </a:p>
          <a:p>
            <a:r>
              <a:rPr lang="en-US" sz="1600" dirty="0"/>
              <a:t>Patients are not billed for any unpaid balance after Payer reimbursement and are removed from the dispute resolution process</a:t>
            </a:r>
          </a:p>
        </p:txBody>
      </p:sp>
    </p:spTree>
    <p:extLst>
      <p:ext uri="{BB962C8B-B14F-4D97-AF65-F5344CB8AC3E}">
        <p14:creationId xmlns:p14="http://schemas.microsoft.com/office/powerpoint/2010/main" val="407845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3303-652B-4074-A0CA-BC2B3BF4CEDF}"/>
              </a:ext>
            </a:extLst>
          </p:cNvPr>
          <p:cNvSpPr>
            <a:spLocks noGrp="1"/>
          </p:cNvSpPr>
          <p:nvPr>
            <p:ph type="title"/>
          </p:nvPr>
        </p:nvSpPr>
        <p:spPr/>
        <p:txBody>
          <a:bodyPr/>
          <a:lstStyle/>
          <a:p>
            <a:r>
              <a:rPr lang="en-US" dirty="0"/>
              <a:t>Reimbursement for Unexpected Out-of-Network Services</a:t>
            </a:r>
          </a:p>
        </p:txBody>
      </p:sp>
      <p:graphicFrame>
        <p:nvGraphicFramePr>
          <p:cNvPr id="4" name="Table 4">
            <a:extLst>
              <a:ext uri="{FF2B5EF4-FFF2-40B4-BE49-F238E27FC236}">
                <a16:creationId xmlns:a16="http://schemas.microsoft.com/office/drawing/2014/main" id="{84E4629C-99B0-4D85-BEC3-8C2AC6C3DAD2}"/>
              </a:ext>
            </a:extLst>
          </p:cNvPr>
          <p:cNvGraphicFramePr>
            <a:graphicFrameLocks noGrp="1"/>
          </p:cNvGraphicFramePr>
          <p:nvPr>
            <p:ph sz="quarter" idx="10"/>
            <p:extLst>
              <p:ext uri="{D42A27DB-BD31-4B8C-83A1-F6EECF244321}">
                <p14:modId xmlns:p14="http://schemas.microsoft.com/office/powerpoint/2010/main" val="3222535591"/>
              </p:ext>
            </p:extLst>
          </p:nvPr>
        </p:nvGraphicFramePr>
        <p:xfrm>
          <a:off x="438943" y="738553"/>
          <a:ext cx="8266112" cy="3865739"/>
        </p:xfrm>
        <a:graphic>
          <a:graphicData uri="http://schemas.openxmlformats.org/drawingml/2006/table">
            <a:tbl>
              <a:tblPr firstRow="1" bandRow="1">
                <a:tableStyleId>{073A0DAA-6AF3-43AB-8588-CEC1D06C72B9}</a:tableStyleId>
              </a:tblPr>
              <a:tblGrid>
                <a:gridCol w="1480292">
                  <a:extLst>
                    <a:ext uri="{9D8B030D-6E8A-4147-A177-3AD203B41FA5}">
                      <a16:colId xmlns:a16="http://schemas.microsoft.com/office/drawing/2014/main" val="837511320"/>
                    </a:ext>
                  </a:extLst>
                </a:gridCol>
                <a:gridCol w="3106844">
                  <a:extLst>
                    <a:ext uri="{9D8B030D-6E8A-4147-A177-3AD203B41FA5}">
                      <a16:colId xmlns:a16="http://schemas.microsoft.com/office/drawing/2014/main" val="331027399"/>
                    </a:ext>
                  </a:extLst>
                </a:gridCol>
                <a:gridCol w="3678976">
                  <a:extLst>
                    <a:ext uri="{9D8B030D-6E8A-4147-A177-3AD203B41FA5}">
                      <a16:colId xmlns:a16="http://schemas.microsoft.com/office/drawing/2014/main" val="675823388"/>
                    </a:ext>
                  </a:extLst>
                </a:gridCol>
              </a:tblGrid>
              <a:tr h="241464">
                <a:tc>
                  <a:txBody>
                    <a:bodyPr/>
                    <a:lstStyle/>
                    <a:p>
                      <a:pPr algn="ctr"/>
                      <a:r>
                        <a:rPr lang="en-US" sz="1400" dirty="0"/>
                        <a:t>Requirement</a:t>
                      </a:r>
                    </a:p>
                  </a:txBody>
                  <a:tcPr marL="51435" marR="51435" marT="25718" marB="25718"/>
                </a:tc>
                <a:tc>
                  <a:txBody>
                    <a:bodyPr/>
                    <a:lstStyle/>
                    <a:p>
                      <a:pPr algn="ctr"/>
                      <a:r>
                        <a:rPr lang="en-US" sz="1400"/>
                        <a:t>Summary</a:t>
                      </a:r>
                    </a:p>
                  </a:txBody>
                  <a:tcPr marL="51435" marR="51435" marT="25718" marB="25718"/>
                </a:tc>
                <a:tc>
                  <a:txBody>
                    <a:bodyPr/>
                    <a:lstStyle/>
                    <a:p>
                      <a:pPr algn="ctr"/>
                      <a:r>
                        <a:rPr lang="en-US" sz="1400"/>
                        <a:t>Policy Rationale</a:t>
                      </a:r>
                    </a:p>
                  </a:txBody>
                  <a:tcPr marL="51435" marR="51435" marT="25718" marB="25718"/>
                </a:tc>
                <a:extLst>
                  <a:ext uri="{0D108BD9-81ED-4DB2-BD59-A6C34878D82A}">
                    <a16:rowId xmlns:a16="http://schemas.microsoft.com/office/drawing/2014/main" val="2288104092"/>
                  </a:ext>
                </a:extLst>
              </a:tr>
              <a:tr h="757785">
                <a:tc>
                  <a:txBody>
                    <a:bodyPr/>
                    <a:lstStyle/>
                    <a:p>
                      <a:r>
                        <a:rPr lang="en-US" sz="1400" kern="1200" dirty="0">
                          <a:solidFill>
                            <a:schemeClr val="dk1"/>
                          </a:solidFill>
                          <a:effectLst/>
                        </a:rPr>
                        <a:t>Balance Billing Prohibition </a:t>
                      </a:r>
                      <a:endParaRPr lang="en-US" sz="1400" dirty="0"/>
                    </a:p>
                  </a:txBody>
                  <a:tcPr marL="51435" marR="51435" marT="25718" marB="25718"/>
                </a:tc>
                <a:tc>
                  <a:txBody>
                    <a:bodyPr/>
                    <a:lstStyle/>
                    <a:p>
                      <a:r>
                        <a:rPr lang="en-US" sz="1400" dirty="0"/>
                        <a:t>Patients only liable for in-network cost-sharing amount for emergency services and certain non-emergency services provided by out-of-network clinicians at in-network facilities</a:t>
                      </a:r>
                    </a:p>
                  </a:txBody>
                  <a:tcPr marL="51435" marR="51435" marT="25718" marB="25718"/>
                </a:tc>
                <a:tc>
                  <a:txBody>
                    <a:bodyPr/>
                    <a:lstStyle/>
                    <a:p>
                      <a:r>
                        <a:rPr lang="en-US" sz="1400" dirty="0"/>
                        <a:t>Patients are often unable to choose in-network providers and services during a medical emergency; many in-network facilities are staffed by out-of-network Providers without the patient’s knowledge</a:t>
                      </a:r>
                    </a:p>
                  </a:txBody>
                  <a:tcPr marL="51435" marR="51435" marT="25718" marB="25718"/>
                </a:tc>
                <a:extLst>
                  <a:ext uri="{0D108BD9-81ED-4DB2-BD59-A6C34878D82A}">
                    <a16:rowId xmlns:a16="http://schemas.microsoft.com/office/drawing/2014/main" val="1314657513"/>
                  </a:ext>
                </a:extLst>
              </a:tr>
              <a:tr h="957450">
                <a:tc>
                  <a:txBody>
                    <a:bodyPr/>
                    <a:lstStyle/>
                    <a:p>
                      <a:r>
                        <a:rPr lang="en-US" sz="1400" dirty="0"/>
                        <a:t>Prior Consent Required to Balance Bill</a:t>
                      </a:r>
                    </a:p>
                  </a:txBody>
                  <a:tcPr marL="51435" marR="51435" marT="25718" marB="25718"/>
                </a:tc>
                <a:tc>
                  <a:txBody>
                    <a:bodyPr/>
                    <a:lstStyle/>
                    <a:p>
                      <a:r>
                        <a:rPr lang="en-US" sz="1400" dirty="0"/>
                        <a:t>Protects patients from receiving unexpected medical bills resulting from gaps in coverage for certain services provided by out-of-network clinicians at in-network facilities; allows patients to choose to receive coverage from certain out-of-network Providers at in-network facilities</a:t>
                      </a:r>
                    </a:p>
                  </a:txBody>
                  <a:tcPr marL="51435" marR="51435" marT="25718" marB="25718"/>
                </a:tc>
                <a:tc>
                  <a:txBody>
                    <a:bodyPr/>
                    <a:lstStyle/>
                    <a:p>
                      <a:r>
                        <a:rPr lang="en-US" sz="1400" dirty="0"/>
                        <a:t>To avoid discouraging Providers from treating out-of-network patients altogether, there are certain circumstances where a Provider can balance bill if they’ve provided an estimate of costs and received the patient’s consent</a:t>
                      </a:r>
                    </a:p>
                  </a:txBody>
                  <a:tcPr marL="51435" marR="51435" marT="25718" marB="25718"/>
                </a:tc>
                <a:extLst>
                  <a:ext uri="{0D108BD9-81ED-4DB2-BD59-A6C34878D82A}">
                    <a16:rowId xmlns:a16="http://schemas.microsoft.com/office/drawing/2014/main" val="2768950291"/>
                  </a:ext>
                </a:extLst>
              </a:tr>
              <a:tr h="724391">
                <a:tc>
                  <a:txBody>
                    <a:bodyPr/>
                    <a:lstStyle/>
                    <a:p>
                      <a:pPr marL="0" marR="0">
                        <a:lnSpc>
                          <a:spcPct val="107000"/>
                        </a:lnSpc>
                        <a:spcBef>
                          <a:spcPts val="0"/>
                        </a:spcBef>
                        <a:spcAft>
                          <a:spcPts val="0"/>
                        </a:spcAft>
                      </a:pPr>
                      <a:r>
                        <a:rPr lang="en-US" sz="1400" dirty="0">
                          <a:effectLst/>
                        </a:rPr>
                        <a:t>IDR Process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8576" marR="38576" marT="0" marB="0"/>
                </a:tc>
                <a:tc>
                  <a:txBody>
                    <a:bodyPr/>
                    <a:lstStyle/>
                    <a:p>
                      <a:r>
                        <a:rPr lang="en-US" sz="1400" dirty="0"/>
                        <a:t>Establishes forum for Providers to dispute reimbursement received from non-contracted Payers via IDR</a:t>
                      </a:r>
                    </a:p>
                  </a:txBody>
                  <a:tcPr marL="51435" marR="51435" marT="25718" marB="25718"/>
                </a:tc>
                <a:tc>
                  <a:txBody>
                    <a:bodyPr/>
                    <a:lstStyle/>
                    <a:p>
                      <a:r>
                        <a:rPr lang="en-US" sz="1400" dirty="0"/>
                        <a:t>Payers may not reimburse out-of-network Providers fairly</a:t>
                      </a:r>
                    </a:p>
                  </a:txBody>
                  <a:tcPr marL="51435" marR="51435" marT="25718" marB="25718"/>
                </a:tc>
                <a:extLst>
                  <a:ext uri="{0D108BD9-81ED-4DB2-BD59-A6C34878D82A}">
                    <a16:rowId xmlns:a16="http://schemas.microsoft.com/office/drawing/2014/main" val="2085207372"/>
                  </a:ext>
                </a:extLst>
              </a:tr>
            </a:tbl>
          </a:graphicData>
        </a:graphic>
      </p:graphicFrame>
    </p:spTree>
    <p:extLst>
      <p:ext uri="{BB962C8B-B14F-4D97-AF65-F5344CB8AC3E}">
        <p14:creationId xmlns:p14="http://schemas.microsoft.com/office/powerpoint/2010/main" val="144547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FB9D-0C21-4998-B212-C5F3DBE9196A}"/>
              </a:ext>
            </a:extLst>
          </p:cNvPr>
          <p:cNvSpPr>
            <a:spLocks noGrp="1"/>
          </p:cNvSpPr>
          <p:nvPr>
            <p:ph type="title"/>
          </p:nvPr>
        </p:nvSpPr>
        <p:spPr/>
        <p:txBody>
          <a:bodyPr/>
          <a:lstStyle/>
          <a:p>
            <a:r>
              <a:rPr lang="en-US" dirty="0"/>
              <a:t>Emergency Services </a:t>
            </a:r>
          </a:p>
        </p:txBody>
      </p:sp>
      <p:graphicFrame>
        <p:nvGraphicFramePr>
          <p:cNvPr id="12" name="Table 12">
            <a:extLst>
              <a:ext uri="{FF2B5EF4-FFF2-40B4-BE49-F238E27FC236}">
                <a16:creationId xmlns:a16="http://schemas.microsoft.com/office/drawing/2014/main" id="{07B06DE2-7CC4-6D1F-0E5A-B612D56F03FC}"/>
              </a:ext>
            </a:extLst>
          </p:cNvPr>
          <p:cNvGraphicFramePr>
            <a:graphicFrameLocks noGrp="1"/>
          </p:cNvGraphicFramePr>
          <p:nvPr>
            <p:extLst>
              <p:ext uri="{D42A27DB-BD31-4B8C-83A1-F6EECF244321}">
                <p14:modId xmlns:p14="http://schemas.microsoft.com/office/powerpoint/2010/main" val="3896135176"/>
              </p:ext>
            </p:extLst>
          </p:nvPr>
        </p:nvGraphicFramePr>
        <p:xfrm>
          <a:off x="311500" y="601243"/>
          <a:ext cx="8393556" cy="4047400"/>
        </p:xfrm>
        <a:graphic>
          <a:graphicData uri="http://schemas.openxmlformats.org/drawingml/2006/table">
            <a:tbl>
              <a:tblPr firstRow="1" bandRow="1">
                <a:tableStyleId>{7E9639D4-E3E2-4D34-9284-5A2195B3D0D7}</a:tableStyleId>
              </a:tblPr>
              <a:tblGrid>
                <a:gridCol w="974689">
                  <a:extLst>
                    <a:ext uri="{9D8B030D-6E8A-4147-A177-3AD203B41FA5}">
                      <a16:colId xmlns:a16="http://schemas.microsoft.com/office/drawing/2014/main" val="2476279522"/>
                    </a:ext>
                  </a:extLst>
                </a:gridCol>
                <a:gridCol w="1286189">
                  <a:extLst>
                    <a:ext uri="{9D8B030D-6E8A-4147-A177-3AD203B41FA5}">
                      <a16:colId xmlns:a16="http://schemas.microsoft.com/office/drawing/2014/main" val="3811449266"/>
                    </a:ext>
                  </a:extLst>
                </a:gridCol>
                <a:gridCol w="2893925">
                  <a:extLst>
                    <a:ext uri="{9D8B030D-6E8A-4147-A177-3AD203B41FA5}">
                      <a16:colId xmlns:a16="http://schemas.microsoft.com/office/drawing/2014/main" val="1387182293"/>
                    </a:ext>
                  </a:extLst>
                </a:gridCol>
                <a:gridCol w="3238753">
                  <a:extLst>
                    <a:ext uri="{9D8B030D-6E8A-4147-A177-3AD203B41FA5}">
                      <a16:colId xmlns:a16="http://schemas.microsoft.com/office/drawing/2014/main" val="2503836114"/>
                    </a:ext>
                  </a:extLst>
                </a:gridCol>
              </a:tblGrid>
              <a:tr h="252867">
                <a:tc>
                  <a:txBody>
                    <a:bodyPr/>
                    <a:lstStyle/>
                    <a:p>
                      <a:pPr algn="l" rtl="0" fontAlgn="base"/>
                      <a:r>
                        <a:rPr lang="en-US" sz="1100" b="1" dirty="0">
                          <a:effectLst/>
                        </a:rPr>
                        <a:t>Location </a:t>
                      </a:r>
                      <a:endParaRPr lang="en-US" sz="1100" b="1"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1" dirty="0">
                          <a:effectLst/>
                        </a:rPr>
                        <a:t>Items &amp; Services </a:t>
                      </a:r>
                      <a:endParaRPr lang="en-US" sz="1100" b="1"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1" dirty="0">
                          <a:effectLst/>
                        </a:rPr>
                        <a:t>Provider and/or Facility Requirements </a:t>
                      </a:r>
                      <a:endParaRPr lang="en-US" sz="1100" b="1"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US" sz="1100" b="1" dirty="0">
                          <a:effectLst/>
                        </a:rPr>
                        <a:t>Notice &amp; Consent Exception? </a:t>
                      </a:r>
                      <a:endParaRPr lang="en-US" sz="1100" b="1"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788405"/>
                  </a:ext>
                </a:extLst>
              </a:tr>
              <a:tr h="529713">
                <a:tc rowSpan="6">
                  <a:txBody>
                    <a:bodyPr/>
                    <a:lstStyle/>
                    <a:p>
                      <a:pPr algn="l" rtl="0" fontAlgn="base"/>
                      <a:r>
                        <a:rPr lang="en-US" sz="1000" b="0" dirty="0">
                          <a:effectLst/>
                        </a:rPr>
                        <a:t>Emergency Department of a Hospital </a:t>
                      </a:r>
                    </a:p>
                    <a:p>
                      <a:pPr algn="l" rtl="0" fontAlgn="base"/>
                      <a:r>
                        <a:rPr lang="en-US" sz="1000" b="0" dirty="0">
                          <a:effectLst/>
                        </a:rPr>
                        <a:t> </a:t>
                      </a:r>
                    </a:p>
                    <a:p>
                      <a:pPr algn="l" rtl="0" fontAlgn="base"/>
                      <a:r>
                        <a:rPr lang="en-US" sz="1000" b="0" dirty="0">
                          <a:effectLst/>
                        </a:rPr>
                        <a:t>Independent Freestanding Emergency Department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l" rtl="0" fontAlgn="base">
                        <a:buFont typeface="Arial" panose="020B0604020202020204" pitchFamily="34" charset="0"/>
                        <a:buChar char="•"/>
                      </a:pPr>
                      <a:r>
                        <a:rPr lang="en-US" sz="1000" b="0" dirty="0">
                          <a:effectLst/>
                        </a:rPr>
                        <a:t>Medical Screening Exam </a:t>
                      </a:r>
                    </a:p>
                    <a:p>
                      <a:pPr algn="l" rtl="0" fontAlgn="base">
                        <a:buFont typeface="Arial" panose="020B0604020202020204" pitchFamily="34" charset="0"/>
                        <a:buChar char="•"/>
                      </a:pPr>
                      <a:r>
                        <a:rPr lang="en-US" sz="1000" b="0" dirty="0">
                          <a:effectLst/>
                        </a:rPr>
                        <a:t>Ancillary services to evaluate emergency medical condition (EMC) </a:t>
                      </a:r>
                    </a:p>
                    <a:p>
                      <a:pPr algn="l" rtl="0" fontAlgn="base">
                        <a:buFont typeface="Arial" panose="020B0604020202020204" pitchFamily="34" charset="0"/>
                        <a:buChar char="•"/>
                      </a:pPr>
                      <a:r>
                        <a:rPr lang="en-US" sz="1000" b="0" dirty="0">
                          <a:effectLst/>
                        </a:rPr>
                        <a:t>EMC Stabilization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base"/>
                      <a:r>
                        <a:rPr lang="en-US" sz="1000" b="0" dirty="0">
                          <a:effectLst/>
                        </a:rPr>
                        <a:t>Nonparticipating Facility must not bill and must not hold liable the participant for amount that exceeds cost-sharing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l" rtl="0" fontAlgn="base"/>
                      <a:r>
                        <a:rPr lang="en-US" sz="1000" b="0" dirty="0">
                          <a:effectLst/>
                        </a:rPr>
                        <a:t>No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56288110"/>
                  </a:ext>
                </a:extLst>
              </a:tr>
              <a:tr h="588570">
                <a:tc vMerge="1">
                  <a:txBody>
                    <a:bodyPr/>
                    <a:lstStyle/>
                    <a:p>
                      <a:endParaRPr lang="en-US"/>
                    </a:p>
                  </a:txBody>
                  <a:tcPr/>
                </a:tc>
                <a:tc vMerge="1">
                  <a:txBody>
                    <a:bodyPr/>
                    <a:lstStyle/>
                    <a:p>
                      <a:endParaRPr lang="en-US"/>
                    </a:p>
                  </a:txBody>
                  <a:tcPr/>
                </a:tc>
                <a:tc>
                  <a:txBody>
                    <a:bodyPr/>
                    <a:lstStyle/>
                    <a:p>
                      <a:pPr algn="l" rtl="0" fontAlgn="base"/>
                      <a:r>
                        <a:rPr lang="en-US" sz="1000" b="0" dirty="0">
                          <a:effectLst/>
                        </a:rPr>
                        <a:t>Nonparticipating Provider must not bill and must not hold liable the participant for amount that exceeds cost-sharing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1960397197"/>
                  </a:ext>
                </a:extLst>
              </a:tr>
              <a:tr h="583520">
                <a:tc vMerge="1">
                  <a:txBody>
                    <a:bodyPr/>
                    <a:lstStyle/>
                    <a:p>
                      <a:endParaRPr lang="en-US"/>
                    </a:p>
                  </a:txBody>
                  <a:tcPr/>
                </a:tc>
                <a:tc rowSpan="2">
                  <a:txBody>
                    <a:bodyPr/>
                    <a:lstStyle/>
                    <a:p>
                      <a:pPr algn="l" rtl="0" fontAlgn="base"/>
                      <a:r>
                        <a:rPr lang="en-US" sz="1000" b="0" dirty="0">
                          <a:effectLst/>
                        </a:rPr>
                        <a:t>EMC Post-stabilization (observation, inpatient and outpatient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base"/>
                      <a:r>
                        <a:rPr lang="en-US" sz="1000" b="0" dirty="0">
                          <a:effectLst/>
                        </a:rPr>
                        <a:t>Nonparticipating Facility must not bill and must not hold liable the participant for amount that exceeds cost-sharing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l" rtl="0" fontAlgn="base"/>
                      <a:r>
                        <a:rPr lang="en-US" sz="1000" b="0" dirty="0">
                          <a:effectLst/>
                        </a:rPr>
                        <a:t>The following must be met: </a:t>
                      </a:r>
                    </a:p>
                    <a:p>
                      <a:pPr algn="l" rtl="0" fontAlgn="base"/>
                      <a:r>
                        <a:rPr lang="en-US" sz="1000" b="0" dirty="0">
                          <a:effectLst/>
                        </a:rPr>
                        <a:t>1.  Attending Emergency Physician or treating provider determines that patient is able to travel using nonmedical transportation or nonemergency medical transportation to available participating provider or facility located within a reasonable travel distance; </a:t>
                      </a:r>
                    </a:p>
                    <a:p>
                      <a:pPr algn="l" rtl="0" fontAlgn="base"/>
                      <a:r>
                        <a:rPr lang="en-US" sz="1000" b="0" dirty="0">
                          <a:effectLst/>
                        </a:rPr>
                        <a:t>2.  Notice and consent provided; AND </a:t>
                      </a:r>
                    </a:p>
                    <a:p>
                      <a:pPr algn="l" rtl="0" fontAlgn="base"/>
                      <a:r>
                        <a:rPr lang="en-US" sz="1000" b="0" dirty="0">
                          <a:effectLst/>
                        </a:rPr>
                        <a:t>3.  Patient or Authorized Representative is able to exercise informed consent and medical judgment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80967839"/>
                  </a:ext>
                </a:extLst>
              </a:tr>
              <a:tr h="829047">
                <a:tc vMerge="1">
                  <a:txBody>
                    <a:bodyPr/>
                    <a:lstStyle/>
                    <a:p>
                      <a:endParaRPr lang="en-US"/>
                    </a:p>
                  </a:txBody>
                  <a:tcPr/>
                </a:tc>
                <a:tc vMerge="1">
                  <a:txBody>
                    <a:bodyPr/>
                    <a:lstStyle/>
                    <a:p>
                      <a:endParaRPr lang="en-US"/>
                    </a:p>
                  </a:txBody>
                  <a:tcPr/>
                </a:tc>
                <a:tc>
                  <a:txBody>
                    <a:bodyPr/>
                    <a:lstStyle/>
                    <a:p>
                      <a:pPr algn="l" rtl="0" fontAlgn="base"/>
                      <a:r>
                        <a:rPr lang="en-US" sz="1000" b="0" dirty="0">
                          <a:effectLst/>
                        </a:rPr>
                        <a:t>Nonparticipating Provider must not bill and must not hold liable the participant for amount that exceeds cost-sharing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4056939396"/>
                  </a:ext>
                </a:extLst>
              </a:tr>
              <a:tr h="583520">
                <a:tc vMerge="1">
                  <a:txBody>
                    <a:bodyPr/>
                    <a:lstStyle/>
                    <a:p>
                      <a:endParaRPr lang="en-US"/>
                    </a:p>
                  </a:txBody>
                  <a:tcPr/>
                </a:tc>
                <a:tc rowSpan="2">
                  <a:txBody>
                    <a:bodyPr/>
                    <a:lstStyle/>
                    <a:p>
                      <a:pPr algn="l" rtl="0" fontAlgn="base"/>
                      <a:r>
                        <a:rPr lang="en-US" sz="1000" b="0" dirty="0">
                          <a:effectLst/>
                        </a:rPr>
                        <a:t>Unforeseen, urgent medical needs that arise at the time an item or service is furnished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base"/>
                      <a:r>
                        <a:rPr lang="en-US" sz="1000" b="0" dirty="0">
                          <a:effectLst/>
                        </a:rPr>
                        <a:t>Nonparticipating Facility must not bill and must not hold liable the participant for amount that exceeds cost 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l" rtl="0" fontAlgn="base"/>
                      <a:r>
                        <a:rPr lang="en-US" sz="1000" b="0" dirty="0">
                          <a:effectLst/>
                        </a:rPr>
                        <a:t>No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21832448"/>
                  </a:ext>
                </a:extLst>
              </a:tr>
              <a:tr h="583520">
                <a:tc vMerge="1">
                  <a:txBody>
                    <a:bodyPr/>
                    <a:lstStyle/>
                    <a:p>
                      <a:endParaRPr lang="en-US"/>
                    </a:p>
                  </a:txBody>
                  <a:tcPr/>
                </a:tc>
                <a:tc vMerge="1">
                  <a:txBody>
                    <a:bodyPr/>
                    <a:lstStyle/>
                    <a:p>
                      <a:endParaRPr lang="en-US"/>
                    </a:p>
                  </a:txBody>
                  <a:tcPr/>
                </a:tc>
                <a:tc>
                  <a:txBody>
                    <a:bodyPr/>
                    <a:lstStyle/>
                    <a:p>
                      <a:pPr algn="l" rtl="0" fontAlgn="base"/>
                      <a:r>
                        <a:rPr lang="en-US" sz="1000" b="0" dirty="0">
                          <a:effectLst/>
                        </a:rPr>
                        <a:t>Nonparticipating Provider must not bill and must not hold liable the participant for amount that exceeds cost-sharing requirement for such services </a:t>
                      </a:r>
                      <a:endParaRPr lang="en-US" sz="10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2473416898"/>
                  </a:ext>
                </a:extLst>
              </a:tr>
            </a:tbl>
          </a:graphicData>
        </a:graphic>
      </p:graphicFrame>
    </p:spTree>
    <p:extLst>
      <p:ext uri="{BB962C8B-B14F-4D97-AF65-F5344CB8AC3E}">
        <p14:creationId xmlns:p14="http://schemas.microsoft.com/office/powerpoint/2010/main" val="313447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3363-4A52-4376-973C-F86E4EFFC79A}"/>
              </a:ext>
            </a:extLst>
          </p:cNvPr>
          <p:cNvSpPr>
            <a:spLocks noGrp="1"/>
          </p:cNvSpPr>
          <p:nvPr>
            <p:ph type="title"/>
          </p:nvPr>
        </p:nvSpPr>
        <p:spPr/>
        <p:txBody>
          <a:bodyPr/>
          <a:lstStyle/>
          <a:p>
            <a:r>
              <a:rPr lang="en-US" dirty="0"/>
              <a:t>Nonemergency Facility/Hospital Services</a:t>
            </a:r>
          </a:p>
        </p:txBody>
      </p:sp>
      <p:graphicFrame>
        <p:nvGraphicFramePr>
          <p:cNvPr id="6" name="Content Placeholder 5">
            <a:extLst>
              <a:ext uri="{FF2B5EF4-FFF2-40B4-BE49-F238E27FC236}">
                <a16:creationId xmlns:a16="http://schemas.microsoft.com/office/drawing/2014/main" id="{4EDA2D3F-A41D-04EF-611A-D2D66B455D51}"/>
              </a:ext>
            </a:extLst>
          </p:cNvPr>
          <p:cNvGraphicFramePr>
            <a:graphicFrameLocks noGrp="1"/>
          </p:cNvGraphicFramePr>
          <p:nvPr>
            <p:ph sz="quarter" idx="10"/>
            <p:extLst>
              <p:ext uri="{D42A27DB-BD31-4B8C-83A1-F6EECF244321}">
                <p14:modId xmlns:p14="http://schemas.microsoft.com/office/powerpoint/2010/main" val="3334528886"/>
              </p:ext>
            </p:extLst>
          </p:nvPr>
        </p:nvGraphicFramePr>
        <p:xfrm>
          <a:off x="482321" y="823966"/>
          <a:ext cx="7774877" cy="3272298"/>
        </p:xfrm>
        <a:graphic>
          <a:graphicData uri="http://schemas.openxmlformats.org/drawingml/2006/table">
            <a:tbl>
              <a:tblPr>
                <a:tableStyleId>{5940675A-B579-460E-94D1-54222C63F5DA}</a:tableStyleId>
              </a:tblPr>
              <a:tblGrid>
                <a:gridCol w="894303">
                  <a:extLst>
                    <a:ext uri="{9D8B030D-6E8A-4147-A177-3AD203B41FA5}">
                      <a16:colId xmlns:a16="http://schemas.microsoft.com/office/drawing/2014/main" val="1095105913"/>
                    </a:ext>
                  </a:extLst>
                </a:gridCol>
                <a:gridCol w="2210638">
                  <a:extLst>
                    <a:ext uri="{9D8B030D-6E8A-4147-A177-3AD203B41FA5}">
                      <a16:colId xmlns:a16="http://schemas.microsoft.com/office/drawing/2014/main" val="306223255"/>
                    </a:ext>
                  </a:extLst>
                </a:gridCol>
                <a:gridCol w="3225520">
                  <a:extLst>
                    <a:ext uri="{9D8B030D-6E8A-4147-A177-3AD203B41FA5}">
                      <a16:colId xmlns:a16="http://schemas.microsoft.com/office/drawing/2014/main" val="155863969"/>
                    </a:ext>
                  </a:extLst>
                </a:gridCol>
                <a:gridCol w="1444416">
                  <a:extLst>
                    <a:ext uri="{9D8B030D-6E8A-4147-A177-3AD203B41FA5}">
                      <a16:colId xmlns:a16="http://schemas.microsoft.com/office/drawing/2014/main" val="1438131893"/>
                    </a:ext>
                  </a:extLst>
                </a:gridCol>
              </a:tblGrid>
              <a:tr h="261256">
                <a:tc>
                  <a:txBody>
                    <a:bodyPr/>
                    <a:lstStyle/>
                    <a:p>
                      <a:pPr algn="l" rtl="0" fontAlgn="base"/>
                      <a:r>
                        <a:rPr lang="en-US" sz="1100" b="1" dirty="0">
                          <a:solidFill>
                            <a:schemeClr val="bg1"/>
                          </a:solidFill>
                          <a:effectLst/>
                        </a:rPr>
                        <a:t>Location </a:t>
                      </a:r>
                      <a:endParaRPr lang="en-US" sz="1100" b="1" i="0" dirty="0">
                        <a:solidFill>
                          <a:schemeClr val="bg1"/>
                        </a:solidFill>
                        <a:effectLst/>
                      </a:endParaRPr>
                    </a:p>
                  </a:txBody>
                  <a:tcPr anchor="ctr">
                    <a:solidFill>
                      <a:schemeClr val="tx1"/>
                    </a:solidFill>
                  </a:tcPr>
                </a:tc>
                <a:tc>
                  <a:txBody>
                    <a:bodyPr/>
                    <a:lstStyle/>
                    <a:p>
                      <a:pPr algn="l" rtl="0" fontAlgn="base"/>
                      <a:r>
                        <a:rPr lang="en-US" sz="1100" b="1" dirty="0">
                          <a:solidFill>
                            <a:schemeClr val="bg1"/>
                          </a:solidFill>
                          <a:effectLst/>
                        </a:rPr>
                        <a:t>Items &amp; Services </a:t>
                      </a:r>
                      <a:endParaRPr lang="en-US" sz="1100" b="1" i="0" dirty="0">
                        <a:solidFill>
                          <a:schemeClr val="bg1"/>
                        </a:solidFill>
                        <a:effectLst/>
                      </a:endParaRPr>
                    </a:p>
                  </a:txBody>
                  <a:tcPr anchor="ctr">
                    <a:solidFill>
                      <a:schemeClr val="tx1"/>
                    </a:solidFill>
                  </a:tcPr>
                </a:tc>
                <a:tc>
                  <a:txBody>
                    <a:bodyPr/>
                    <a:lstStyle/>
                    <a:p>
                      <a:pPr algn="l" rtl="0" fontAlgn="base"/>
                      <a:r>
                        <a:rPr lang="en-US" sz="1100" b="1" dirty="0">
                          <a:solidFill>
                            <a:schemeClr val="bg1"/>
                          </a:solidFill>
                          <a:effectLst/>
                        </a:rPr>
                        <a:t>Provider and/or Facility Requirements </a:t>
                      </a:r>
                      <a:endParaRPr lang="en-US" sz="1100" b="1" i="0" dirty="0">
                        <a:solidFill>
                          <a:schemeClr val="bg1"/>
                        </a:solidFill>
                        <a:effectLst/>
                      </a:endParaRPr>
                    </a:p>
                  </a:txBody>
                  <a:tcPr anchor="ctr">
                    <a:solidFill>
                      <a:schemeClr val="tx1"/>
                    </a:solidFill>
                  </a:tcPr>
                </a:tc>
                <a:tc>
                  <a:txBody>
                    <a:bodyPr/>
                    <a:lstStyle/>
                    <a:p>
                      <a:pPr algn="l" rtl="0" fontAlgn="base"/>
                      <a:r>
                        <a:rPr lang="en-US" sz="1100" b="1" dirty="0">
                          <a:solidFill>
                            <a:schemeClr val="bg1"/>
                          </a:solidFill>
                          <a:effectLst/>
                        </a:rPr>
                        <a:t>Notice &amp; Consent Exception? </a:t>
                      </a:r>
                      <a:endParaRPr lang="en-US" sz="1100" b="1" i="0" dirty="0">
                        <a:solidFill>
                          <a:schemeClr val="bg1"/>
                        </a:solidFill>
                        <a:effectLst/>
                      </a:endParaRPr>
                    </a:p>
                  </a:txBody>
                  <a:tcPr anchor="ctr">
                    <a:solidFill>
                      <a:schemeClr val="tx1"/>
                    </a:solidFill>
                  </a:tcPr>
                </a:tc>
                <a:extLst>
                  <a:ext uri="{0D108BD9-81ED-4DB2-BD59-A6C34878D82A}">
                    <a16:rowId xmlns:a16="http://schemas.microsoft.com/office/drawing/2014/main" val="2134416833"/>
                  </a:ext>
                </a:extLst>
              </a:tr>
              <a:tr h="947512">
                <a:tc rowSpan="3">
                  <a:txBody>
                    <a:bodyPr/>
                    <a:lstStyle/>
                    <a:p>
                      <a:pPr algn="ctr" rtl="0" fontAlgn="base"/>
                      <a:r>
                        <a:rPr lang="en-US" sz="1000" b="0" dirty="0">
                          <a:effectLst/>
                        </a:rPr>
                        <a:t>Hospital </a:t>
                      </a:r>
                    </a:p>
                    <a:p>
                      <a:pPr algn="ctr" rtl="0" fontAlgn="base"/>
                      <a:r>
                        <a:rPr lang="en-US" sz="1000" b="0" dirty="0">
                          <a:effectLst/>
                        </a:rPr>
                        <a:t> </a:t>
                      </a:r>
                    </a:p>
                    <a:p>
                      <a:pPr algn="ctr" rtl="0" fontAlgn="base"/>
                      <a:r>
                        <a:rPr lang="en-US" sz="1000" b="0" dirty="0">
                          <a:effectLst/>
                        </a:rPr>
                        <a:t>Hospital Outpatient Department </a:t>
                      </a:r>
                    </a:p>
                    <a:p>
                      <a:pPr algn="ctr" rtl="0" fontAlgn="base"/>
                      <a:r>
                        <a:rPr lang="en-US" sz="1000" b="0" dirty="0">
                          <a:effectLst/>
                        </a:rPr>
                        <a:t> </a:t>
                      </a:r>
                    </a:p>
                    <a:p>
                      <a:pPr algn="ctr" rtl="0" fontAlgn="base"/>
                      <a:r>
                        <a:rPr lang="en-US" sz="1000" b="0" dirty="0">
                          <a:effectLst/>
                        </a:rPr>
                        <a:t>Critical Access Hospital </a:t>
                      </a:r>
                    </a:p>
                    <a:p>
                      <a:pPr algn="ctr" rtl="0" fontAlgn="base"/>
                      <a:r>
                        <a:rPr lang="en-US" sz="1000" b="0" dirty="0">
                          <a:effectLst/>
                        </a:rPr>
                        <a:t> </a:t>
                      </a:r>
                    </a:p>
                    <a:p>
                      <a:pPr algn="ctr" rtl="0" fontAlgn="base"/>
                      <a:r>
                        <a:rPr lang="en-US" sz="1000" b="0" dirty="0">
                          <a:effectLst/>
                        </a:rPr>
                        <a:t>Ambulatory Surgical Center </a:t>
                      </a:r>
                      <a:endParaRPr lang="en-US" sz="1000" b="0" i="0" dirty="0">
                        <a:effectLst/>
                        <a:latin typeface="+mj-lt"/>
                      </a:endParaRPr>
                    </a:p>
                  </a:txBody>
                  <a:tcPr marL="34126" marR="34126" marT="17063" marB="17063">
                    <a:solidFill>
                      <a:schemeClr val="bg2">
                        <a:lumMod val="90000"/>
                      </a:schemeClr>
                    </a:solidFill>
                  </a:tcPr>
                </a:tc>
                <a:tc>
                  <a:txBody>
                    <a:bodyPr/>
                    <a:lstStyle/>
                    <a:p>
                      <a:pPr algn="l" rtl="0" fontAlgn="base"/>
                      <a:r>
                        <a:rPr lang="en-US" sz="1000" b="0" dirty="0">
                          <a:effectLst/>
                        </a:rPr>
                        <a:t>Ancillary Services, including: </a:t>
                      </a:r>
                    </a:p>
                    <a:p>
                      <a:pPr marL="171450" indent="-171450" algn="l" rtl="0" fontAlgn="base">
                        <a:buFont typeface="Arial" panose="020B0604020202020204" pitchFamily="34" charset="0"/>
                        <a:buChar char="•"/>
                      </a:pPr>
                      <a:r>
                        <a:rPr lang="en-US" sz="1000" b="0" dirty="0">
                          <a:effectLst/>
                        </a:rPr>
                        <a:t>Emergency Medicine </a:t>
                      </a:r>
                    </a:p>
                    <a:p>
                      <a:pPr marL="171450" indent="-171450" algn="l" rtl="0" fontAlgn="base">
                        <a:buFont typeface="Arial" panose="020B0604020202020204" pitchFamily="34" charset="0"/>
                        <a:buChar char="•"/>
                      </a:pPr>
                      <a:r>
                        <a:rPr lang="en-US" sz="1000" b="0" dirty="0">
                          <a:effectLst/>
                        </a:rPr>
                        <a:t>Anesthesiology </a:t>
                      </a:r>
                    </a:p>
                    <a:p>
                      <a:pPr marL="171450" indent="-171450" algn="l" rtl="0" fontAlgn="base">
                        <a:buFont typeface="Arial" panose="020B0604020202020204" pitchFamily="34" charset="0"/>
                        <a:buChar char="•"/>
                      </a:pPr>
                      <a:r>
                        <a:rPr lang="en-US" sz="1000" b="0" dirty="0">
                          <a:effectLst/>
                        </a:rPr>
                        <a:t>Pathology </a:t>
                      </a:r>
                    </a:p>
                    <a:p>
                      <a:pPr marL="171450" indent="-171450" algn="l" rtl="0" fontAlgn="base">
                        <a:buFont typeface="Arial" panose="020B0604020202020204" pitchFamily="34" charset="0"/>
                        <a:buChar char="•"/>
                      </a:pPr>
                      <a:r>
                        <a:rPr lang="en-US" sz="1000" b="0" dirty="0">
                          <a:effectLst/>
                        </a:rPr>
                        <a:t>Radiology </a:t>
                      </a:r>
                    </a:p>
                    <a:p>
                      <a:pPr marL="171450" indent="-171450" algn="l" rtl="0" fontAlgn="base">
                        <a:buFont typeface="Arial" panose="020B0604020202020204" pitchFamily="34" charset="0"/>
                        <a:buChar char="•"/>
                      </a:pPr>
                      <a:r>
                        <a:rPr lang="en-US" sz="1000" b="0" dirty="0">
                          <a:effectLst/>
                        </a:rPr>
                        <a:t>Neonatology </a:t>
                      </a:r>
                    </a:p>
                    <a:p>
                      <a:pPr marL="171450" indent="-171450" algn="l" rtl="0" fontAlgn="base">
                        <a:buFont typeface="Arial" panose="020B0604020202020204" pitchFamily="34" charset="0"/>
                        <a:buChar char="•"/>
                      </a:pPr>
                      <a:r>
                        <a:rPr lang="en-US" sz="1000" b="0" dirty="0">
                          <a:effectLst/>
                        </a:rPr>
                        <a:t>Assistant Surgeons </a:t>
                      </a:r>
                    </a:p>
                    <a:p>
                      <a:pPr marL="171450" indent="-171450" algn="l" rtl="0" fontAlgn="base">
                        <a:buFont typeface="Arial" panose="020B0604020202020204" pitchFamily="34" charset="0"/>
                        <a:buChar char="•"/>
                      </a:pPr>
                      <a:r>
                        <a:rPr lang="en-US" sz="1000" b="0" dirty="0">
                          <a:effectLst/>
                        </a:rPr>
                        <a:t>Hospitalists </a:t>
                      </a:r>
                    </a:p>
                    <a:p>
                      <a:pPr marL="171450" indent="-171450" algn="l" rtl="0" fontAlgn="base">
                        <a:buFont typeface="Arial" panose="020B0604020202020204" pitchFamily="34" charset="0"/>
                        <a:buChar char="•"/>
                      </a:pPr>
                      <a:r>
                        <a:rPr lang="en-US" sz="1000" b="0" dirty="0">
                          <a:effectLst/>
                        </a:rPr>
                        <a:t>Intensivists </a:t>
                      </a:r>
                    </a:p>
                    <a:p>
                      <a:pPr marL="171450" indent="-171450" algn="l" rtl="0" fontAlgn="base">
                        <a:buFont typeface="Arial" panose="020B0604020202020204" pitchFamily="34" charset="0"/>
                        <a:buChar char="•"/>
                      </a:pPr>
                      <a:r>
                        <a:rPr lang="en-US" sz="1000" b="0" dirty="0">
                          <a:effectLst/>
                        </a:rPr>
                        <a:t>Diagnostic (e.g., radiology and laboratory) </a:t>
                      </a:r>
                      <a:endParaRPr lang="en-US" sz="1000" b="0" i="0" dirty="0">
                        <a:effectLst/>
                        <a:latin typeface="+mj-lt"/>
                      </a:endParaRPr>
                    </a:p>
                  </a:txBody>
                  <a:tcPr marL="34126" marR="34126" marT="17063" marB="17063">
                    <a:solidFill>
                      <a:schemeClr val="bg2">
                        <a:lumMod val="90000"/>
                      </a:schemeClr>
                    </a:solidFill>
                  </a:tcPr>
                </a:tc>
                <a:tc>
                  <a:txBody>
                    <a:bodyPr/>
                    <a:lstStyle/>
                    <a:p>
                      <a:pPr algn="l" rtl="0" fontAlgn="base"/>
                      <a:r>
                        <a:rPr lang="en-US" sz="1000" b="0" dirty="0">
                          <a:effectLst/>
                        </a:rPr>
                        <a:t>Nonparticipating Provider at a participating facility must not bill and must not hold liable the participant for amount that exceeds cost-sharing requirement for such services </a:t>
                      </a:r>
                      <a:endParaRPr lang="en-US" sz="1000" b="0" i="0" dirty="0">
                        <a:effectLst/>
                        <a:latin typeface="+mj-lt"/>
                      </a:endParaRPr>
                    </a:p>
                  </a:txBody>
                  <a:tcPr marL="34126" marR="34126" marT="17063" marB="17063">
                    <a:solidFill>
                      <a:schemeClr val="bg2">
                        <a:lumMod val="90000"/>
                      </a:schemeClr>
                    </a:solidFill>
                  </a:tcPr>
                </a:tc>
                <a:tc>
                  <a:txBody>
                    <a:bodyPr/>
                    <a:lstStyle/>
                    <a:p>
                      <a:pPr algn="l" rtl="0" fontAlgn="base"/>
                      <a:r>
                        <a:rPr lang="en-US" sz="1000" b="0" dirty="0">
                          <a:effectLst/>
                        </a:rPr>
                        <a:t>No </a:t>
                      </a:r>
                      <a:endParaRPr lang="en-US" sz="1000" b="0" i="0" dirty="0">
                        <a:effectLst/>
                        <a:latin typeface="+mj-lt"/>
                      </a:endParaRPr>
                    </a:p>
                  </a:txBody>
                  <a:tcPr marL="34126" marR="34126" marT="17063" marB="17063">
                    <a:solidFill>
                      <a:schemeClr val="bg2">
                        <a:lumMod val="90000"/>
                      </a:schemeClr>
                    </a:solidFill>
                  </a:tcPr>
                </a:tc>
                <a:extLst>
                  <a:ext uri="{0D108BD9-81ED-4DB2-BD59-A6C34878D82A}">
                    <a16:rowId xmlns:a16="http://schemas.microsoft.com/office/drawing/2014/main" val="3557946216"/>
                  </a:ext>
                </a:extLst>
              </a:tr>
              <a:tr h="626816">
                <a:tc vMerge="1">
                  <a:txBody>
                    <a:bodyPr/>
                    <a:lstStyle/>
                    <a:p>
                      <a:endParaRPr lang="en-US"/>
                    </a:p>
                  </a:txBody>
                  <a:tcPr/>
                </a:tc>
                <a:tc>
                  <a:txBody>
                    <a:bodyPr/>
                    <a:lstStyle/>
                    <a:p>
                      <a:pPr algn="l" rtl="0" fontAlgn="base"/>
                      <a:r>
                        <a:rPr lang="en-US" sz="1000" b="0" dirty="0">
                          <a:effectLst/>
                        </a:rPr>
                        <a:t>Items and services provided by a nonparticipating provider if there is no participating provider who can furnish such item or service at such facility </a:t>
                      </a:r>
                      <a:endParaRPr lang="en-US" sz="1000" b="0" i="0" dirty="0">
                        <a:effectLst/>
                        <a:latin typeface="+mj-lt"/>
                      </a:endParaRPr>
                    </a:p>
                  </a:txBody>
                  <a:tcPr marL="34126" marR="34126" marT="17063" marB="17063">
                    <a:solidFill>
                      <a:schemeClr val="bg2"/>
                    </a:solidFill>
                  </a:tcPr>
                </a:tc>
                <a:tc>
                  <a:txBody>
                    <a:bodyPr/>
                    <a:lstStyle/>
                    <a:p>
                      <a:pPr algn="l" rtl="0" fontAlgn="base"/>
                      <a:r>
                        <a:rPr lang="en-US" sz="1000" b="0" dirty="0">
                          <a:effectLst/>
                        </a:rPr>
                        <a:t>Nonparticipating Provider at a participating facility must not bill and must not hold liable the participant for amount that exceeds cost-sharing requirement for such services </a:t>
                      </a:r>
                      <a:endParaRPr lang="en-US" sz="1000" b="0" i="0" dirty="0">
                        <a:effectLst/>
                        <a:latin typeface="+mj-lt"/>
                      </a:endParaRPr>
                    </a:p>
                  </a:txBody>
                  <a:tcPr marL="34126" marR="34126" marT="17063" marB="17063">
                    <a:solidFill>
                      <a:schemeClr val="bg2"/>
                    </a:solidFill>
                  </a:tcPr>
                </a:tc>
                <a:tc>
                  <a:txBody>
                    <a:bodyPr/>
                    <a:lstStyle/>
                    <a:p>
                      <a:pPr algn="l" rtl="0" fontAlgn="base"/>
                      <a:r>
                        <a:rPr lang="en-US" sz="1000" b="0" dirty="0">
                          <a:effectLst/>
                        </a:rPr>
                        <a:t>No </a:t>
                      </a:r>
                      <a:endParaRPr lang="en-US" sz="1000" b="0" i="0" dirty="0">
                        <a:effectLst/>
                        <a:latin typeface="+mj-lt"/>
                      </a:endParaRPr>
                    </a:p>
                  </a:txBody>
                  <a:tcPr marL="34126" marR="34126" marT="17063" marB="17063">
                    <a:solidFill>
                      <a:schemeClr val="bg2"/>
                    </a:solidFill>
                  </a:tcPr>
                </a:tc>
                <a:extLst>
                  <a:ext uri="{0D108BD9-81ED-4DB2-BD59-A6C34878D82A}">
                    <a16:rowId xmlns:a16="http://schemas.microsoft.com/office/drawing/2014/main" val="3605048726"/>
                  </a:ext>
                </a:extLst>
              </a:tr>
              <a:tr h="370259">
                <a:tc vMerge="1">
                  <a:txBody>
                    <a:bodyPr/>
                    <a:lstStyle/>
                    <a:p>
                      <a:endParaRPr lang="en-US"/>
                    </a:p>
                  </a:txBody>
                  <a:tcPr/>
                </a:tc>
                <a:tc>
                  <a:txBody>
                    <a:bodyPr/>
                    <a:lstStyle/>
                    <a:p>
                      <a:pPr algn="l" rtl="0" fontAlgn="base"/>
                      <a:r>
                        <a:rPr lang="en-US" sz="1000" b="0" dirty="0">
                          <a:effectLst/>
                        </a:rPr>
                        <a:t>Urgent, unforeseen services </a:t>
                      </a:r>
                      <a:endParaRPr lang="en-US" sz="1000" b="0" i="0" dirty="0">
                        <a:effectLst/>
                        <a:latin typeface="+mj-lt"/>
                      </a:endParaRPr>
                    </a:p>
                  </a:txBody>
                  <a:tcPr marL="34126" marR="34126" marT="17063" marB="17063">
                    <a:solidFill>
                      <a:schemeClr val="bg2">
                        <a:lumMod val="90000"/>
                      </a:schemeClr>
                    </a:solidFill>
                  </a:tcPr>
                </a:tc>
                <a:tc>
                  <a:txBody>
                    <a:bodyPr/>
                    <a:lstStyle/>
                    <a:p>
                      <a:pPr algn="l" rtl="0" fontAlgn="base"/>
                      <a:r>
                        <a:rPr lang="en-US" sz="1000" b="0" dirty="0">
                          <a:effectLst/>
                        </a:rPr>
                        <a:t>Nonparticipating Provider at a participating facility must not bill and must not hold liable the participant for amount that exceeds cost-sharing requirement for such services </a:t>
                      </a:r>
                      <a:endParaRPr lang="en-US" sz="1000" b="0" i="0" dirty="0">
                        <a:effectLst/>
                        <a:latin typeface="+mj-lt"/>
                      </a:endParaRPr>
                    </a:p>
                  </a:txBody>
                  <a:tcPr marL="34126" marR="34126" marT="17063" marB="17063">
                    <a:solidFill>
                      <a:schemeClr val="bg2">
                        <a:lumMod val="90000"/>
                      </a:schemeClr>
                    </a:solidFill>
                  </a:tcPr>
                </a:tc>
                <a:tc>
                  <a:txBody>
                    <a:bodyPr/>
                    <a:lstStyle/>
                    <a:p>
                      <a:pPr algn="l" rtl="0" fontAlgn="base"/>
                      <a:r>
                        <a:rPr lang="en-US" sz="1000" b="0" dirty="0">
                          <a:effectLst/>
                        </a:rPr>
                        <a:t>No </a:t>
                      </a:r>
                      <a:endParaRPr lang="en-US" sz="1000" b="0" i="0" dirty="0">
                        <a:effectLst/>
                        <a:latin typeface="+mj-lt"/>
                      </a:endParaRPr>
                    </a:p>
                  </a:txBody>
                  <a:tcPr marL="34126" marR="34126" marT="17063" marB="17063">
                    <a:solidFill>
                      <a:schemeClr val="bg2">
                        <a:lumMod val="90000"/>
                      </a:schemeClr>
                    </a:solidFill>
                  </a:tcPr>
                </a:tc>
                <a:extLst>
                  <a:ext uri="{0D108BD9-81ED-4DB2-BD59-A6C34878D82A}">
                    <a16:rowId xmlns:a16="http://schemas.microsoft.com/office/drawing/2014/main" val="999138379"/>
                  </a:ext>
                </a:extLst>
              </a:tr>
            </a:tbl>
          </a:graphicData>
        </a:graphic>
      </p:graphicFrame>
    </p:spTree>
    <p:extLst>
      <p:ext uri="{BB962C8B-B14F-4D97-AF65-F5344CB8AC3E}">
        <p14:creationId xmlns:p14="http://schemas.microsoft.com/office/powerpoint/2010/main" val="263354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3363-4A52-4376-973C-F86E4EFFC79A}"/>
              </a:ext>
            </a:extLst>
          </p:cNvPr>
          <p:cNvSpPr>
            <a:spLocks noGrp="1"/>
          </p:cNvSpPr>
          <p:nvPr>
            <p:ph type="title"/>
          </p:nvPr>
        </p:nvSpPr>
        <p:spPr/>
        <p:txBody>
          <a:bodyPr/>
          <a:lstStyle/>
          <a:p>
            <a:r>
              <a:rPr lang="en-US" dirty="0"/>
              <a:t>Nonemergency Facility/Hospital Services</a:t>
            </a:r>
          </a:p>
        </p:txBody>
      </p:sp>
      <p:graphicFrame>
        <p:nvGraphicFramePr>
          <p:cNvPr id="6" name="Content Placeholder 5">
            <a:extLst>
              <a:ext uri="{FF2B5EF4-FFF2-40B4-BE49-F238E27FC236}">
                <a16:creationId xmlns:a16="http://schemas.microsoft.com/office/drawing/2014/main" id="{4EDA2D3F-A41D-04EF-611A-D2D66B455D51}"/>
              </a:ext>
            </a:extLst>
          </p:cNvPr>
          <p:cNvGraphicFramePr>
            <a:graphicFrameLocks noGrp="1"/>
          </p:cNvGraphicFramePr>
          <p:nvPr>
            <p:ph sz="quarter" idx="10"/>
            <p:extLst>
              <p:ext uri="{D42A27DB-BD31-4B8C-83A1-F6EECF244321}">
                <p14:modId xmlns:p14="http://schemas.microsoft.com/office/powerpoint/2010/main" val="3105730143"/>
              </p:ext>
            </p:extLst>
          </p:nvPr>
        </p:nvGraphicFramePr>
        <p:xfrm>
          <a:off x="482321" y="823966"/>
          <a:ext cx="8222736" cy="3615526"/>
        </p:xfrm>
        <a:graphic>
          <a:graphicData uri="http://schemas.openxmlformats.org/drawingml/2006/table">
            <a:tbl>
              <a:tblPr>
                <a:tableStyleId>{5940675A-B579-460E-94D1-54222C63F5DA}</a:tableStyleId>
              </a:tblPr>
              <a:tblGrid>
                <a:gridCol w="878888">
                  <a:extLst>
                    <a:ext uri="{9D8B030D-6E8A-4147-A177-3AD203B41FA5}">
                      <a16:colId xmlns:a16="http://schemas.microsoft.com/office/drawing/2014/main" val="1095105913"/>
                    </a:ext>
                  </a:extLst>
                </a:gridCol>
                <a:gridCol w="1039091">
                  <a:extLst>
                    <a:ext uri="{9D8B030D-6E8A-4147-A177-3AD203B41FA5}">
                      <a16:colId xmlns:a16="http://schemas.microsoft.com/office/drawing/2014/main" val="306223255"/>
                    </a:ext>
                  </a:extLst>
                </a:gridCol>
                <a:gridCol w="2213264">
                  <a:extLst>
                    <a:ext uri="{9D8B030D-6E8A-4147-A177-3AD203B41FA5}">
                      <a16:colId xmlns:a16="http://schemas.microsoft.com/office/drawing/2014/main" val="155863969"/>
                    </a:ext>
                  </a:extLst>
                </a:gridCol>
                <a:gridCol w="4091493">
                  <a:extLst>
                    <a:ext uri="{9D8B030D-6E8A-4147-A177-3AD203B41FA5}">
                      <a16:colId xmlns:a16="http://schemas.microsoft.com/office/drawing/2014/main" val="1438131893"/>
                    </a:ext>
                  </a:extLst>
                </a:gridCol>
              </a:tblGrid>
              <a:tr h="281353">
                <a:tc>
                  <a:txBody>
                    <a:bodyPr/>
                    <a:lstStyle/>
                    <a:p>
                      <a:pPr algn="l" rtl="0" fontAlgn="base"/>
                      <a:r>
                        <a:rPr lang="en-US" sz="1000" b="0" dirty="0">
                          <a:solidFill>
                            <a:schemeClr val="bg1"/>
                          </a:solidFill>
                          <a:effectLst/>
                        </a:rPr>
                        <a:t>Location </a:t>
                      </a:r>
                      <a:endParaRPr lang="en-US" sz="1000" b="0" i="0" dirty="0">
                        <a:solidFill>
                          <a:schemeClr val="bg1"/>
                        </a:solidFill>
                        <a:effectLst/>
                      </a:endParaRPr>
                    </a:p>
                  </a:txBody>
                  <a:tcPr>
                    <a:solidFill>
                      <a:schemeClr val="tx1"/>
                    </a:solidFill>
                  </a:tcPr>
                </a:tc>
                <a:tc>
                  <a:txBody>
                    <a:bodyPr/>
                    <a:lstStyle/>
                    <a:p>
                      <a:pPr algn="l" rtl="0" fontAlgn="base"/>
                      <a:r>
                        <a:rPr lang="en-US" sz="1000" b="0" dirty="0">
                          <a:solidFill>
                            <a:schemeClr val="bg1"/>
                          </a:solidFill>
                          <a:effectLst/>
                        </a:rPr>
                        <a:t>Covered Items &amp; Services </a:t>
                      </a:r>
                      <a:endParaRPr lang="en-US" sz="1000" b="0" i="0" dirty="0">
                        <a:solidFill>
                          <a:schemeClr val="bg1"/>
                        </a:solidFill>
                        <a:effectLst/>
                      </a:endParaRPr>
                    </a:p>
                  </a:txBody>
                  <a:tcPr>
                    <a:solidFill>
                      <a:schemeClr val="tx1"/>
                    </a:solidFill>
                  </a:tcPr>
                </a:tc>
                <a:tc>
                  <a:txBody>
                    <a:bodyPr/>
                    <a:lstStyle/>
                    <a:p>
                      <a:pPr algn="l" rtl="0" fontAlgn="base"/>
                      <a:r>
                        <a:rPr lang="en-US" sz="1000" b="0" dirty="0">
                          <a:solidFill>
                            <a:schemeClr val="bg1"/>
                          </a:solidFill>
                          <a:effectLst/>
                        </a:rPr>
                        <a:t>Provider and/or Facility Requirements </a:t>
                      </a:r>
                      <a:endParaRPr lang="en-US" sz="1000" b="0" i="0" dirty="0">
                        <a:solidFill>
                          <a:schemeClr val="bg1"/>
                        </a:solidFill>
                        <a:effectLst/>
                      </a:endParaRPr>
                    </a:p>
                  </a:txBody>
                  <a:tcPr>
                    <a:solidFill>
                      <a:schemeClr val="tx1"/>
                    </a:solidFill>
                  </a:tcPr>
                </a:tc>
                <a:tc>
                  <a:txBody>
                    <a:bodyPr/>
                    <a:lstStyle/>
                    <a:p>
                      <a:pPr algn="l" rtl="0" fontAlgn="base"/>
                      <a:r>
                        <a:rPr lang="en-US" sz="1000" b="0" dirty="0">
                          <a:solidFill>
                            <a:schemeClr val="bg1"/>
                          </a:solidFill>
                          <a:effectLst/>
                        </a:rPr>
                        <a:t>Notice &amp; Consent Exception? </a:t>
                      </a:r>
                      <a:endParaRPr lang="en-US" sz="1000" b="0" i="0" dirty="0">
                        <a:solidFill>
                          <a:schemeClr val="bg1"/>
                        </a:solidFill>
                        <a:effectLst/>
                      </a:endParaRPr>
                    </a:p>
                  </a:txBody>
                  <a:tcPr>
                    <a:solidFill>
                      <a:schemeClr val="tx1"/>
                    </a:solidFill>
                  </a:tcPr>
                </a:tc>
                <a:extLst>
                  <a:ext uri="{0D108BD9-81ED-4DB2-BD59-A6C34878D82A}">
                    <a16:rowId xmlns:a16="http://schemas.microsoft.com/office/drawing/2014/main" val="1072990932"/>
                  </a:ext>
                </a:extLst>
              </a:tr>
              <a:tr h="1717183">
                <a:tc>
                  <a:txBody>
                    <a:bodyPr/>
                    <a:lstStyle/>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Hospital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Hospital Outpatient Department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Critical Access Hospital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ctr" defTabSz="6858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Ambulatory Surgical Center </a:t>
                      </a:r>
                    </a:p>
                    <a:p>
                      <a:endParaRPr lang="en-US" sz="1100" dirty="0"/>
                    </a:p>
                  </a:txBody>
                  <a:tcPr>
                    <a:solidFill>
                      <a:schemeClr val="bg2">
                        <a:lumMod val="90000"/>
                      </a:schemeClr>
                    </a:solidFill>
                  </a:tcPr>
                </a:tc>
                <a:tc>
                  <a:txBody>
                    <a:bodyPr/>
                    <a:lstStyle/>
                    <a:p>
                      <a:pPr algn="l" rtl="0" fontAlgn="base"/>
                      <a:r>
                        <a:rPr lang="en-US" sz="1100" b="0" dirty="0">
                          <a:effectLst/>
                        </a:rPr>
                        <a:t>All other hospital and surgical services </a:t>
                      </a:r>
                      <a:endParaRPr lang="en-US" sz="1100" b="0" i="0" dirty="0">
                        <a:effectLst/>
                        <a:latin typeface="+mj-lt"/>
                      </a:endParaRPr>
                    </a:p>
                  </a:txBody>
                  <a:tcPr marL="34126" marR="34126" marT="17063" marB="17063">
                    <a:solidFill>
                      <a:schemeClr val="bg2">
                        <a:lumMod val="90000"/>
                      </a:schemeClr>
                    </a:solidFill>
                  </a:tcPr>
                </a:tc>
                <a:tc>
                  <a:txBody>
                    <a:bodyPr/>
                    <a:lstStyle/>
                    <a:p>
                      <a:pPr algn="l" rtl="0" fontAlgn="base"/>
                      <a:r>
                        <a:rPr lang="en-US" sz="1100" b="0" dirty="0">
                          <a:effectLst/>
                        </a:rPr>
                        <a:t>Nonparticipating Provider at a participating facility must not bill and must not hold liable the participant for amount that exceeds cost-sharing requirement for such services </a:t>
                      </a:r>
                      <a:endParaRPr lang="en-US" sz="1100" b="0" i="0" dirty="0">
                        <a:effectLst/>
                        <a:latin typeface="+mj-lt"/>
                      </a:endParaRPr>
                    </a:p>
                  </a:txBody>
                  <a:tcPr marL="34126" marR="34126" marT="17063" marB="17063">
                    <a:solidFill>
                      <a:schemeClr val="bg2">
                        <a:lumMod val="90000"/>
                      </a:schemeClr>
                    </a:solidFill>
                  </a:tcPr>
                </a:tc>
                <a:tc>
                  <a:txBody>
                    <a:bodyPr/>
                    <a:lstStyle/>
                    <a:p>
                      <a:pPr algn="l" rtl="0" fontAlgn="base"/>
                      <a:r>
                        <a:rPr lang="en-US" sz="1100" b="0" dirty="0">
                          <a:effectLst/>
                        </a:rPr>
                        <a:t>The following must be met: </a:t>
                      </a:r>
                    </a:p>
                    <a:p>
                      <a:pPr algn="l" rtl="0" fontAlgn="base">
                        <a:buFont typeface="+mj-lt"/>
                        <a:buAutoNum type="arabicPeriod"/>
                      </a:pPr>
                      <a:r>
                        <a:rPr lang="en-US" sz="1100" b="0" dirty="0">
                          <a:effectLst/>
                        </a:rPr>
                        <a:t> Written notice using HHS’ standard “Surprise Billing Protection Form” in paper or electronic form  </a:t>
                      </a:r>
                    </a:p>
                    <a:p>
                      <a:pPr algn="l" rtl="0" fontAlgn="base">
                        <a:buFont typeface="+mj-lt"/>
                        <a:buAutoNum type="arabicPeriod" startAt="2"/>
                      </a:pPr>
                      <a:r>
                        <a:rPr lang="en-US" sz="1100" b="0" dirty="0">
                          <a:effectLst/>
                        </a:rPr>
                        <a:t> Document is provided physically separate from other documents and not attached to or incorporated into any other document; and  </a:t>
                      </a:r>
                    </a:p>
                    <a:p>
                      <a:pPr algn="l" rtl="0" fontAlgn="base">
                        <a:buFont typeface="+mj-lt"/>
                        <a:buAutoNum type="arabicPeriod" startAt="3"/>
                      </a:pPr>
                      <a:r>
                        <a:rPr lang="en-US" sz="1100" b="0" dirty="0">
                          <a:effectLst/>
                        </a:rPr>
                        <a:t> Is provided at least 72 hours prior; OR on the date the appointment where the appointment is scheduled within 72 hours. Where an individual is provided the notice on the same date that the items or services are to be furnished, providers and facilities are required to provide the notice no later than 3 hours prior.</a:t>
                      </a:r>
                    </a:p>
                    <a:p>
                      <a:pPr algn="l" rtl="0" fontAlgn="base">
                        <a:buFont typeface="+mj-lt"/>
                        <a:buNone/>
                      </a:pPr>
                      <a:endParaRPr lang="en-US" sz="1100" b="0" dirty="0">
                        <a:effectLst/>
                      </a:endParaRPr>
                    </a:p>
                    <a:p>
                      <a:pPr algn="l" rtl="0" fontAlgn="base">
                        <a:buFont typeface="+mj-lt"/>
                        <a:buNone/>
                      </a:pPr>
                      <a:r>
                        <a:rPr lang="en-US" sz="1100" b="0" dirty="0">
                          <a:effectLst/>
                        </a:rPr>
                        <a:t>Patient consent must be:  </a:t>
                      </a:r>
                    </a:p>
                    <a:p>
                      <a:pPr algn="l" rtl="0" fontAlgn="base">
                        <a:buFont typeface="+mj-lt"/>
                        <a:buAutoNum type="arabicPeriod"/>
                      </a:pPr>
                      <a:r>
                        <a:rPr lang="en-US" sz="1100" b="0" dirty="0">
                          <a:effectLst/>
                        </a:rPr>
                        <a:t> Provided voluntarily </a:t>
                      </a:r>
                    </a:p>
                    <a:p>
                      <a:pPr algn="l" rtl="0" fontAlgn="base">
                        <a:buFont typeface="+mj-lt"/>
                        <a:buAutoNum type="arabicPeriod" startAt="2"/>
                      </a:pPr>
                      <a:r>
                        <a:rPr lang="en-US" sz="1100" b="0" dirty="0">
                          <a:effectLst/>
                        </a:rPr>
                        <a:t> In the form and manner specified in, guidance issued by HHS; and  </a:t>
                      </a:r>
                    </a:p>
                    <a:p>
                      <a:pPr algn="l" rtl="0" fontAlgn="base">
                        <a:buFont typeface="+mj-lt"/>
                        <a:buAutoNum type="arabicPeriod" startAt="3"/>
                      </a:pPr>
                      <a:r>
                        <a:rPr lang="en-US" sz="1100" b="0" dirty="0">
                          <a:effectLst/>
                        </a:rPr>
                        <a:t> Not revoked, in writing, prior to the receipt of items and services to which the consent applies.  </a:t>
                      </a:r>
                    </a:p>
                    <a:p>
                      <a:pPr algn="l" rtl="0" fontAlgn="base">
                        <a:buFont typeface="+mj-lt"/>
                        <a:buNone/>
                      </a:pPr>
                      <a:endParaRPr lang="en-US" sz="1100" b="0" dirty="0">
                        <a:effectLst/>
                      </a:endParaRPr>
                    </a:p>
                    <a:p>
                      <a:pPr algn="l" rtl="0" fontAlgn="base">
                        <a:buFont typeface="+mj-lt"/>
                        <a:buNone/>
                      </a:pPr>
                      <a:r>
                        <a:rPr lang="en-US" sz="1100" b="0" dirty="0">
                          <a:effectLst/>
                        </a:rPr>
                        <a:t>Patient must be provided a copy of the signed written notice and in-person or through mail or email.</a:t>
                      </a:r>
                      <a:endParaRPr lang="en-US" sz="1100" b="0" i="0" dirty="0">
                        <a:effectLst/>
                        <a:latin typeface="+mj-lt"/>
                      </a:endParaRPr>
                    </a:p>
                  </a:txBody>
                  <a:tcPr marL="34126" marR="34126" marT="17063" marB="17063">
                    <a:solidFill>
                      <a:schemeClr val="bg2">
                        <a:lumMod val="90000"/>
                      </a:schemeClr>
                    </a:solidFill>
                  </a:tcPr>
                </a:tc>
                <a:extLst>
                  <a:ext uri="{0D108BD9-81ED-4DB2-BD59-A6C34878D82A}">
                    <a16:rowId xmlns:a16="http://schemas.microsoft.com/office/drawing/2014/main" val="3180380148"/>
                  </a:ext>
                </a:extLst>
              </a:tr>
            </a:tbl>
          </a:graphicData>
        </a:graphic>
      </p:graphicFrame>
    </p:spTree>
    <p:extLst>
      <p:ext uri="{BB962C8B-B14F-4D97-AF65-F5344CB8AC3E}">
        <p14:creationId xmlns:p14="http://schemas.microsoft.com/office/powerpoint/2010/main" val="344816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A07B-09A4-4D5D-AB13-D84C483A6CBD}"/>
              </a:ext>
            </a:extLst>
          </p:cNvPr>
          <p:cNvSpPr>
            <a:spLocks noGrp="1"/>
          </p:cNvSpPr>
          <p:nvPr>
            <p:ph type="title"/>
          </p:nvPr>
        </p:nvSpPr>
        <p:spPr/>
        <p:txBody>
          <a:bodyPr/>
          <a:lstStyle/>
          <a:p>
            <a:r>
              <a:rPr lang="en-US" dirty="0"/>
              <a:t>Reimbursement for Out-of-Network Items and Services</a:t>
            </a:r>
          </a:p>
        </p:txBody>
      </p:sp>
      <p:sp>
        <p:nvSpPr>
          <p:cNvPr id="3" name="Content Placeholder 2">
            <a:extLst>
              <a:ext uri="{FF2B5EF4-FFF2-40B4-BE49-F238E27FC236}">
                <a16:creationId xmlns:a16="http://schemas.microsoft.com/office/drawing/2014/main" id="{17C27D5C-5C1D-4CB2-9EDA-9C70DA7A2CCC}"/>
              </a:ext>
            </a:extLst>
          </p:cNvPr>
          <p:cNvSpPr>
            <a:spLocks noGrp="1"/>
          </p:cNvSpPr>
          <p:nvPr>
            <p:ph sz="quarter" idx="10"/>
          </p:nvPr>
        </p:nvSpPr>
        <p:spPr>
          <a:xfrm>
            <a:off x="439739" y="693337"/>
            <a:ext cx="8264525" cy="4089678"/>
          </a:xfrm>
        </p:spPr>
        <p:txBody>
          <a:bodyPr/>
          <a:lstStyle/>
          <a:p>
            <a:pPr marL="0" indent="0">
              <a:buNone/>
            </a:pPr>
            <a:r>
              <a:rPr lang="en-US" b="1" dirty="0"/>
              <a:t>Out-of-network rate = patient cost-sharing + insurer responsibility</a:t>
            </a:r>
          </a:p>
          <a:p>
            <a:r>
              <a:rPr lang="en-US" dirty="0"/>
              <a:t>Patient cost-sharing is calculated from the “recognized amount”:</a:t>
            </a:r>
          </a:p>
          <a:p>
            <a:pPr marL="685800" lvl="1" indent="-342900">
              <a:buFont typeface="+mj-lt"/>
              <a:buAutoNum type="arabicPeriod"/>
            </a:pPr>
            <a:r>
              <a:rPr lang="en-US" dirty="0"/>
              <a:t>State’s applicable All-Payer Model Agreement; </a:t>
            </a:r>
          </a:p>
          <a:p>
            <a:pPr marL="685800" lvl="1" indent="-342900">
              <a:buFont typeface="+mj-lt"/>
              <a:buAutoNum type="arabicPeriod"/>
            </a:pPr>
            <a:r>
              <a:rPr lang="en-US" dirty="0"/>
              <a:t>Specified state law; or </a:t>
            </a:r>
          </a:p>
          <a:p>
            <a:pPr marL="685800" lvl="1" indent="-342900">
              <a:buFont typeface="+mj-lt"/>
              <a:buAutoNum type="arabicPeriod"/>
            </a:pPr>
            <a:r>
              <a:rPr lang="en-US" dirty="0"/>
              <a:t>The lesser of:</a:t>
            </a:r>
          </a:p>
          <a:p>
            <a:pPr marL="1028700" lvl="2" indent="-342900">
              <a:buFont typeface="+mj-lt"/>
              <a:buAutoNum type="alphaUcPeriod"/>
            </a:pPr>
            <a:r>
              <a:rPr lang="en-US" dirty="0"/>
              <a:t>the billed amount; or</a:t>
            </a:r>
          </a:p>
          <a:p>
            <a:pPr marL="1028700" lvl="2" indent="-342900">
              <a:buFont typeface="+mj-lt"/>
              <a:buAutoNum type="alphaUcPeriod"/>
            </a:pPr>
            <a:r>
              <a:rPr lang="en-US" b="1" dirty="0" err="1">
                <a:solidFill>
                  <a:srgbClr val="FF0000"/>
                </a:solidFill>
              </a:rPr>
              <a:t>QPA</a:t>
            </a:r>
            <a:r>
              <a:rPr lang="en-US" b="1" dirty="0">
                <a:solidFill>
                  <a:srgbClr val="FF0000"/>
                </a:solidFill>
              </a:rPr>
              <a:t> (calculated by Payer)</a:t>
            </a:r>
          </a:p>
          <a:p>
            <a:r>
              <a:rPr lang="en-US" dirty="0"/>
              <a:t>Insurer responsibility is determined by:</a:t>
            </a:r>
          </a:p>
          <a:p>
            <a:pPr marL="685800" lvl="1" indent="-342900">
              <a:buFont typeface="+mj-lt"/>
              <a:buAutoNum type="arabicPeriod"/>
            </a:pPr>
            <a:r>
              <a:rPr lang="en-US" dirty="0"/>
              <a:t>State’s applicable All-Payer Model Agreement; </a:t>
            </a:r>
          </a:p>
          <a:p>
            <a:pPr marL="685800" lvl="1" indent="-342900">
              <a:buFont typeface="+mj-lt"/>
              <a:buAutoNum type="arabicPeriod"/>
            </a:pPr>
            <a:r>
              <a:rPr lang="en-US" dirty="0"/>
              <a:t>Specified state law;</a:t>
            </a:r>
          </a:p>
          <a:p>
            <a:pPr marL="685800" lvl="1" indent="-342900">
              <a:buFont typeface="+mj-lt"/>
              <a:buAutoNum type="arabicPeriod"/>
            </a:pPr>
            <a:r>
              <a:rPr lang="en-US" dirty="0"/>
              <a:t>Parties’ agreement; or </a:t>
            </a:r>
          </a:p>
          <a:p>
            <a:pPr marL="685800" lvl="1" indent="-342900">
              <a:buFont typeface="+mj-lt"/>
              <a:buAutoNum type="arabicPeriod"/>
            </a:pPr>
            <a:r>
              <a:rPr lang="en-US" dirty="0"/>
              <a:t>The IDR process</a:t>
            </a:r>
          </a:p>
        </p:txBody>
      </p:sp>
    </p:spTree>
    <p:extLst>
      <p:ext uri="{BB962C8B-B14F-4D97-AF65-F5344CB8AC3E}">
        <p14:creationId xmlns:p14="http://schemas.microsoft.com/office/powerpoint/2010/main" val="325037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99D2-F6F7-4847-A32C-F047590F4CB4}"/>
              </a:ext>
            </a:extLst>
          </p:cNvPr>
          <p:cNvSpPr>
            <a:spLocks noGrp="1"/>
          </p:cNvSpPr>
          <p:nvPr>
            <p:ph type="title"/>
          </p:nvPr>
        </p:nvSpPr>
        <p:spPr/>
        <p:txBody>
          <a:bodyPr/>
          <a:lstStyle/>
          <a:p>
            <a:r>
              <a:rPr lang="en-US" dirty="0"/>
              <a:t>Qualifying Payment Amount</a:t>
            </a:r>
          </a:p>
        </p:txBody>
      </p:sp>
      <p:sp>
        <p:nvSpPr>
          <p:cNvPr id="3" name="Content Placeholder 2">
            <a:extLst>
              <a:ext uri="{FF2B5EF4-FFF2-40B4-BE49-F238E27FC236}">
                <a16:creationId xmlns:a16="http://schemas.microsoft.com/office/drawing/2014/main" id="{8C34333B-D7B0-4903-8067-230B6E0066F8}"/>
              </a:ext>
            </a:extLst>
          </p:cNvPr>
          <p:cNvSpPr>
            <a:spLocks noGrp="1"/>
          </p:cNvSpPr>
          <p:nvPr>
            <p:ph sz="quarter" idx="10"/>
          </p:nvPr>
        </p:nvSpPr>
        <p:spPr/>
        <p:txBody>
          <a:bodyPr/>
          <a:lstStyle/>
          <a:p>
            <a:r>
              <a:rPr lang="en-US" dirty="0"/>
              <a:t>Calculated by the Payer</a:t>
            </a:r>
          </a:p>
          <a:p>
            <a:pPr lvl="1"/>
            <a:r>
              <a:rPr lang="en-US" dirty="0"/>
              <a:t>Items and services: </a:t>
            </a:r>
            <a:r>
              <a:rPr lang="en-US" u="sng" dirty="0"/>
              <a:t>median contract rate</a:t>
            </a:r>
            <a:r>
              <a:rPr lang="en-US" dirty="0"/>
              <a:t> x </a:t>
            </a:r>
            <a:r>
              <a:rPr lang="en-US" u="sng" dirty="0"/>
              <a:t>combined % increase</a:t>
            </a:r>
          </a:p>
          <a:p>
            <a:pPr lvl="1"/>
            <a:r>
              <a:rPr lang="en-US" dirty="0"/>
              <a:t>Anesthesia: </a:t>
            </a:r>
            <a:r>
              <a:rPr lang="en-US" u="sng" dirty="0"/>
              <a:t>median contract rate</a:t>
            </a:r>
            <a:r>
              <a:rPr lang="en-US" dirty="0"/>
              <a:t> x </a:t>
            </a:r>
            <a:r>
              <a:rPr lang="en-US" u="sng" dirty="0"/>
              <a:t>anesthesia conversion factor</a:t>
            </a:r>
          </a:p>
          <a:p>
            <a:pPr lvl="1"/>
            <a:r>
              <a:rPr lang="en-US" dirty="0"/>
              <a:t>Alternative calculation methods for new plans, new codes, insufficient information</a:t>
            </a:r>
          </a:p>
          <a:p>
            <a:r>
              <a:rPr lang="en-US" dirty="0"/>
              <a:t>Median contracted rate examples:</a:t>
            </a:r>
          </a:p>
          <a:p>
            <a:pPr lvl="1"/>
            <a:r>
              <a:rPr lang="en-US" dirty="0"/>
              <a:t>$475, </a:t>
            </a:r>
            <a:r>
              <a:rPr lang="en-US" dirty="0">
                <a:solidFill>
                  <a:srgbClr val="FF0000"/>
                </a:solidFill>
              </a:rPr>
              <a:t>$490</a:t>
            </a:r>
            <a:r>
              <a:rPr lang="en-US" dirty="0"/>
              <a:t>, $510 = </a:t>
            </a:r>
            <a:r>
              <a:rPr lang="en-US" b="1" dirty="0"/>
              <a:t>$490</a:t>
            </a:r>
          </a:p>
          <a:p>
            <a:pPr lvl="1"/>
            <a:r>
              <a:rPr lang="en-US" dirty="0"/>
              <a:t>$475, </a:t>
            </a:r>
            <a:r>
              <a:rPr lang="en-US" dirty="0">
                <a:solidFill>
                  <a:srgbClr val="FF0000"/>
                </a:solidFill>
              </a:rPr>
              <a:t>$490, $510</a:t>
            </a:r>
            <a:r>
              <a:rPr lang="en-US" dirty="0"/>
              <a:t>, $515 = </a:t>
            </a:r>
            <a:r>
              <a:rPr lang="en-US" sz="1800" b="1" dirty="0"/>
              <a:t>$500 </a:t>
            </a:r>
            <a:r>
              <a:rPr lang="en-US" sz="1800" dirty="0"/>
              <a:t>($490 + $510 / 2)</a:t>
            </a:r>
          </a:p>
          <a:p>
            <a:pPr lvl="1"/>
            <a:r>
              <a:rPr lang="en-US" dirty="0"/>
              <a:t>$475, $490, </a:t>
            </a:r>
            <a:r>
              <a:rPr lang="en-US" dirty="0">
                <a:solidFill>
                  <a:srgbClr val="FF0000"/>
                </a:solidFill>
              </a:rPr>
              <a:t>$510</a:t>
            </a:r>
            <a:r>
              <a:rPr lang="en-US" dirty="0"/>
              <a:t>, $515, $515 = </a:t>
            </a:r>
            <a:r>
              <a:rPr lang="en-US" b="1" dirty="0"/>
              <a:t>$510</a:t>
            </a:r>
          </a:p>
          <a:p>
            <a:r>
              <a:rPr lang="en-US" dirty="0"/>
              <a:t>Payer must include the </a:t>
            </a:r>
            <a:r>
              <a:rPr lang="en-US" dirty="0" err="1"/>
              <a:t>QPA</a:t>
            </a:r>
            <a:r>
              <a:rPr lang="en-US" dirty="0"/>
              <a:t> and additional information on the remittance advice</a:t>
            </a:r>
          </a:p>
        </p:txBody>
      </p:sp>
    </p:spTree>
    <p:extLst>
      <p:ext uri="{BB962C8B-B14F-4D97-AF65-F5344CB8AC3E}">
        <p14:creationId xmlns:p14="http://schemas.microsoft.com/office/powerpoint/2010/main" val="70528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CC46-F1E6-545A-8F60-703EBDF90D7A}"/>
              </a:ext>
            </a:extLst>
          </p:cNvPr>
          <p:cNvSpPr>
            <a:spLocks noGrp="1"/>
          </p:cNvSpPr>
          <p:nvPr>
            <p:ph type="title"/>
          </p:nvPr>
        </p:nvSpPr>
        <p:spPr/>
        <p:txBody>
          <a:bodyPr/>
          <a:lstStyle/>
          <a:p>
            <a:r>
              <a:rPr lang="en-US"/>
              <a:t>Requirement vs. Reality: QPA &amp; Disclosures</a:t>
            </a:r>
          </a:p>
        </p:txBody>
      </p:sp>
      <p:graphicFrame>
        <p:nvGraphicFramePr>
          <p:cNvPr id="4" name="Table 3">
            <a:extLst>
              <a:ext uri="{FF2B5EF4-FFF2-40B4-BE49-F238E27FC236}">
                <a16:creationId xmlns:a16="http://schemas.microsoft.com/office/drawing/2014/main" id="{F12899C1-5AEC-6492-9D2E-191BC3BAD808}"/>
              </a:ext>
            </a:extLst>
          </p:cNvPr>
          <p:cNvGraphicFramePr>
            <a:graphicFrameLocks noGrp="1"/>
          </p:cNvGraphicFramePr>
          <p:nvPr>
            <p:extLst>
              <p:ext uri="{D42A27DB-BD31-4B8C-83A1-F6EECF244321}">
                <p14:modId xmlns:p14="http://schemas.microsoft.com/office/powerpoint/2010/main" val="4004104744"/>
              </p:ext>
            </p:extLst>
          </p:nvPr>
        </p:nvGraphicFramePr>
        <p:xfrm>
          <a:off x="438943" y="807477"/>
          <a:ext cx="8266111" cy="3797081"/>
        </p:xfrm>
        <a:graphic>
          <a:graphicData uri="http://schemas.openxmlformats.org/drawingml/2006/table">
            <a:tbl>
              <a:tblPr firstRow="1" firstCol="1" bandRow="1">
                <a:tableStyleId>{7E9639D4-E3E2-4D34-9284-5A2195B3D0D7}</a:tableStyleId>
              </a:tblPr>
              <a:tblGrid>
                <a:gridCol w="1068310">
                  <a:extLst>
                    <a:ext uri="{9D8B030D-6E8A-4147-A177-3AD203B41FA5}">
                      <a16:colId xmlns:a16="http://schemas.microsoft.com/office/drawing/2014/main" val="3727799496"/>
                    </a:ext>
                  </a:extLst>
                </a:gridCol>
                <a:gridCol w="2793442">
                  <a:extLst>
                    <a:ext uri="{9D8B030D-6E8A-4147-A177-3AD203B41FA5}">
                      <a16:colId xmlns:a16="http://schemas.microsoft.com/office/drawing/2014/main" val="2529828014"/>
                    </a:ext>
                  </a:extLst>
                </a:gridCol>
                <a:gridCol w="4404359">
                  <a:extLst>
                    <a:ext uri="{9D8B030D-6E8A-4147-A177-3AD203B41FA5}">
                      <a16:colId xmlns:a16="http://schemas.microsoft.com/office/drawing/2014/main" val="2291942377"/>
                    </a:ext>
                  </a:extLst>
                </a:gridCol>
              </a:tblGrid>
              <a:tr h="211850">
                <a:tc>
                  <a:txBody>
                    <a:bodyPr/>
                    <a:lstStyle/>
                    <a:p>
                      <a:pPr marL="0" marR="0" algn="ctr">
                        <a:lnSpc>
                          <a:spcPct val="107000"/>
                        </a:lnSpc>
                        <a:spcBef>
                          <a:spcPts val="0"/>
                        </a:spcBef>
                        <a:spcAft>
                          <a:spcPts val="0"/>
                        </a:spcAft>
                      </a:pPr>
                      <a:r>
                        <a:rPr lang="en-US" sz="1400" dirty="0">
                          <a:effectLst/>
                        </a:rPr>
                        <a:t>Requirement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Policy Goal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Reality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14044"/>
                  </a:ext>
                </a:extLst>
              </a:tr>
              <a:tr h="1156329">
                <a:tc>
                  <a:txBody>
                    <a:bodyPr/>
                    <a:lstStyle/>
                    <a:p>
                      <a:pPr marL="0" marR="0" algn="l">
                        <a:lnSpc>
                          <a:spcPct val="107000"/>
                        </a:lnSpc>
                        <a:spcBef>
                          <a:spcPts val="0"/>
                        </a:spcBef>
                        <a:spcAft>
                          <a:spcPts val="0"/>
                        </a:spcAft>
                      </a:pPr>
                      <a:r>
                        <a:rPr lang="en-US" sz="1400" b="0" dirty="0" err="1">
                          <a:effectLst/>
                        </a:rPr>
                        <a:t>QPA</a:t>
                      </a:r>
                      <a:r>
                        <a:rPr lang="en-US" sz="1400" b="0" dirty="0">
                          <a:effectLst/>
                        </a:rPr>
                        <a:t> Remittance Advice</a:t>
                      </a:r>
                      <a:endParaRPr lang="en-US" sz="1400" b="0" i="1"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dirty="0">
                          <a:effectLst/>
                        </a:rPr>
                        <a:t>Payers must disclose certain claim adjudication information, such as whether the </a:t>
                      </a:r>
                      <a:r>
                        <a:rPr lang="en-US" sz="1400" dirty="0" err="1">
                          <a:effectLst/>
                        </a:rPr>
                        <a:t>QPA</a:t>
                      </a:r>
                      <a:r>
                        <a:rPr lang="en-US" sz="1400" dirty="0">
                          <a:effectLst/>
                        </a:rPr>
                        <a:t> was “</a:t>
                      </a:r>
                      <a:r>
                        <a:rPr lang="en-US" sz="1400" dirty="0" err="1">
                          <a:effectLst/>
                        </a:rPr>
                        <a:t>downcoded</a:t>
                      </a:r>
                      <a:r>
                        <a:rPr lang="en-US" sz="1400" dirty="0">
                          <a:effectLst/>
                        </a:rPr>
                        <a:t>,” so Providers can determine whether to dispute a claim.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dirty="0">
                          <a:effectLst/>
                        </a:rPr>
                        <a:t>The Departments declined to require that Payers use Remittance Advice Remark Codes to indicate whether claims were even adjudicated pursuant to the No Surprises Act. It is unclear how some of the </a:t>
                      </a:r>
                      <a:r>
                        <a:rPr lang="en-US" sz="1400" dirty="0" err="1">
                          <a:effectLst/>
                        </a:rPr>
                        <a:t>QPA</a:t>
                      </a:r>
                      <a:r>
                        <a:rPr lang="en-US" sz="1400" dirty="0">
                          <a:effectLst/>
                        </a:rPr>
                        <a:t> data elements can or will be included in an 835 standard transaction.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29476545"/>
                  </a:ext>
                </a:extLst>
              </a:tr>
              <a:tr h="876812">
                <a:tc>
                  <a:txBody>
                    <a:bodyPr/>
                    <a:lstStyle/>
                    <a:p>
                      <a:pPr marL="0" marR="0" algn="l">
                        <a:lnSpc>
                          <a:spcPct val="107000"/>
                        </a:lnSpc>
                        <a:spcBef>
                          <a:spcPts val="0"/>
                        </a:spcBef>
                        <a:spcAft>
                          <a:spcPts val="0"/>
                        </a:spcAft>
                      </a:pPr>
                      <a:r>
                        <a:rPr lang="en-US" sz="1400" b="0" dirty="0">
                          <a:effectLst/>
                        </a:rPr>
                        <a:t>Initial Payment Amount</a:t>
                      </a:r>
                      <a:endParaRPr lang="en-US" sz="1400" b="0" i="1"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1400" dirty="0">
                          <a:effectLst/>
                        </a:rPr>
                        <a:t>The initial payment must be an amount Payer reasonably intends to constitute “payment in full” based on the relevant facts and circumstances.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1400" dirty="0">
                          <a:effectLst/>
                        </a:rPr>
                        <a:t>There is no minimum initial payment amount requirement for payers, nor any penalties for abusive claims payment practices.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38713181"/>
                  </a:ext>
                </a:extLst>
              </a:tr>
              <a:tr h="1519532">
                <a:tc>
                  <a:txBody>
                    <a:bodyPr/>
                    <a:lstStyle/>
                    <a:p>
                      <a:pPr marL="0" marR="0" algn="l">
                        <a:lnSpc>
                          <a:spcPct val="107000"/>
                        </a:lnSpc>
                        <a:spcBef>
                          <a:spcPts val="0"/>
                        </a:spcBef>
                        <a:spcAft>
                          <a:spcPts val="0"/>
                        </a:spcAft>
                      </a:pPr>
                      <a:r>
                        <a:rPr lang="en-US" sz="1400" b="0" dirty="0">
                          <a:effectLst/>
                        </a:rPr>
                        <a:t>Timely Disclosures for Additional Information</a:t>
                      </a:r>
                      <a:endParaRPr lang="en-US" sz="1400" b="0" i="1"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dirty="0">
                          <a:effectLst/>
                        </a:rPr>
                        <a:t>Documentation included with the initial payment or notice of denial of payment must detail information about the </a:t>
                      </a:r>
                      <a:r>
                        <a:rPr lang="en-US" sz="1400" dirty="0" err="1">
                          <a:effectLst/>
                        </a:rPr>
                        <a:t>QPA</a:t>
                      </a:r>
                      <a:r>
                        <a:rPr lang="en-US" sz="1400" dirty="0">
                          <a:effectLst/>
                        </a:rPr>
                        <a:t>. Upon request, Payer must provide certain additional information in a “timely manner.”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dirty="0">
                          <a:effectLst/>
                        </a:rPr>
                        <a:t>Payer’s failure to provide required information pauses the IDR process until additional documentation is received. Payers have little incentive to expedite this process by disclosing the required information timely. No current guidance allows an </a:t>
                      </a:r>
                      <a:r>
                        <a:rPr lang="en-US" sz="1400" dirty="0" err="1">
                          <a:effectLst/>
                        </a:rPr>
                        <a:t>IDRE</a:t>
                      </a:r>
                      <a:r>
                        <a:rPr lang="en-US" sz="1400" dirty="0">
                          <a:effectLst/>
                        </a:rPr>
                        <a:t> to penalize a Payer for failing to meet its obligations.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2421" marR="22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696801362"/>
                  </a:ext>
                </a:extLst>
              </a:tr>
            </a:tbl>
          </a:graphicData>
        </a:graphic>
      </p:graphicFrame>
      <p:sp>
        <p:nvSpPr>
          <p:cNvPr id="5" name="Rectangle 1">
            <a:extLst>
              <a:ext uri="{FF2B5EF4-FFF2-40B4-BE49-F238E27FC236}">
                <a16:creationId xmlns:a16="http://schemas.microsoft.com/office/drawing/2014/main" id="{F8CCD922-AFD8-64A4-D254-37A2FF6DDA5D}"/>
              </a:ext>
            </a:extLst>
          </p:cNvPr>
          <p:cNvSpPr>
            <a:spLocks noChangeArrowheads="1"/>
          </p:cNvSpPr>
          <p:nvPr/>
        </p:nvSpPr>
        <p:spPr bwMode="auto">
          <a:xfrm>
            <a:off x="3601642" y="96492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168082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7FCB-8394-437D-78B4-A5C0B2F70B56}"/>
              </a:ext>
            </a:extLst>
          </p:cNvPr>
          <p:cNvSpPr>
            <a:spLocks noGrp="1"/>
          </p:cNvSpPr>
          <p:nvPr>
            <p:ph type="title"/>
          </p:nvPr>
        </p:nvSpPr>
        <p:spPr/>
        <p:txBody>
          <a:bodyPr/>
          <a:lstStyle/>
          <a:p>
            <a:r>
              <a:rPr lang="en-US" dirty="0"/>
              <a:t>Payer–Provider Dispute Resolution Process</a:t>
            </a:r>
          </a:p>
        </p:txBody>
      </p:sp>
      <p:pic>
        <p:nvPicPr>
          <p:cNvPr id="5" name="Content Placeholder 4" descr="A screenshot of a computer screen&#10;&#10;Description automatically generated">
            <a:extLst>
              <a:ext uri="{FF2B5EF4-FFF2-40B4-BE49-F238E27FC236}">
                <a16:creationId xmlns:a16="http://schemas.microsoft.com/office/drawing/2014/main" id="{0211EC8C-E1F6-C614-47B3-657158C7BBFA}"/>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139602" y="785812"/>
            <a:ext cx="5679091" cy="3571875"/>
          </a:xfrm>
        </p:spPr>
      </p:pic>
    </p:spTree>
    <p:extLst>
      <p:ext uri="{BB962C8B-B14F-4D97-AF65-F5344CB8AC3E}">
        <p14:creationId xmlns:p14="http://schemas.microsoft.com/office/powerpoint/2010/main" val="74100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CC46-F1E6-545A-8F60-703EBDF90D7A}"/>
              </a:ext>
            </a:extLst>
          </p:cNvPr>
          <p:cNvSpPr>
            <a:spLocks noGrp="1"/>
          </p:cNvSpPr>
          <p:nvPr>
            <p:ph type="title"/>
          </p:nvPr>
        </p:nvSpPr>
        <p:spPr/>
        <p:txBody>
          <a:bodyPr/>
          <a:lstStyle/>
          <a:p>
            <a:r>
              <a:rPr lang="en-US"/>
              <a:t>Requirement vs. Reality: Open Negotiation &amp; IDR</a:t>
            </a:r>
          </a:p>
        </p:txBody>
      </p:sp>
      <p:graphicFrame>
        <p:nvGraphicFramePr>
          <p:cNvPr id="4" name="Table 3">
            <a:extLst>
              <a:ext uri="{FF2B5EF4-FFF2-40B4-BE49-F238E27FC236}">
                <a16:creationId xmlns:a16="http://schemas.microsoft.com/office/drawing/2014/main" id="{F12899C1-5AEC-6492-9D2E-191BC3BAD808}"/>
              </a:ext>
            </a:extLst>
          </p:cNvPr>
          <p:cNvGraphicFramePr>
            <a:graphicFrameLocks noGrp="1"/>
          </p:cNvGraphicFramePr>
          <p:nvPr>
            <p:extLst>
              <p:ext uri="{D42A27DB-BD31-4B8C-83A1-F6EECF244321}">
                <p14:modId xmlns:p14="http://schemas.microsoft.com/office/powerpoint/2010/main" val="1350225145"/>
              </p:ext>
            </p:extLst>
          </p:nvPr>
        </p:nvGraphicFramePr>
        <p:xfrm>
          <a:off x="438944" y="775739"/>
          <a:ext cx="8266111" cy="3840417"/>
        </p:xfrm>
        <a:graphic>
          <a:graphicData uri="http://schemas.openxmlformats.org/drawingml/2006/table">
            <a:tbl>
              <a:tblPr firstRow="1" firstCol="1" bandRow="1">
                <a:tableStyleId>{7E9639D4-E3E2-4D34-9284-5A2195B3D0D7}</a:tableStyleId>
              </a:tblPr>
              <a:tblGrid>
                <a:gridCol w="1028116">
                  <a:extLst>
                    <a:ext uri="{9D8B030D-6E8A-4147-A177-3AD203B41FA5}">
                      <a16:colId xmlns:a16="http://schemas.microsoft.com/office/drawing/2014/main" val="3727799496"/>
                    </a:ext>
                  </a:extLst>
                </a:gridCol>
                <a:gridCol w="2461846">
                  <a:extLst>
                    <a:ext uri="{9D8B030D-6E8A-4147-A177-3AD203B41FA5}">
                      <a16:colId xmlns:a16="http://schemas.microsoft.com/office/drawing/2014/main" val="2529828014"/>
                    </a:ext>
                  </a:extLst>
                </a:gridCol>
                <a:gridCol w="4776149">
                  <a:extLst>
                    <a:ext uri="{9D8B030D-6E8A-4147-A177-3AD203B41FA5}">
                      <a16:colId xmlns:a16="http://schemas.microsoft.com/office/drawing/2014/main" val="2291942377"/>
                    </a:ext>
                  </a:extLst>
                </a:gridCol>
              </a:tblGrid>
              <a:tr h="186976">
                <a:tc>
                  <a:txBody>
                    <a:bodyPr/>
                    <a:lstStyle/>
                    <a:p>
                      <a:pPr marL="0" marR="0" algn="ctr">
                        <a:lnSpc>
                          <a:spcPct val="107000"/>
                        </a:lnSpc>
                        <a:spcBef>
                          <a:spcPts val="0"/>
                        </a:spcBef>
                        <a:spcAft>
                          <a:spcPts val="0"/>
                        </a:spcAft>
                      </a:pPr>
                      <a:r>
                        <a:rPr lang="en-US" sz="1400" dirty="0">
                          <a:effectLst/>
                        </a:rPr>
                        <a:t>Requirement</a:t>
                      </a:r>
                      <a:endParaRPr lang="en-US" sz="1400" dirty="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Policy Goal</a:t>
                      </a:r>
                      <a:endParaRPr lang="en-US" sz="140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Reality</a:t>
                      </a:r>
                      <a:endParaRPr lang="en-US" sz="140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14044"/>
                  </a:ext>
                </a:extLst>
              </a:tr>
              <a:tr h="830747">
                <a:tc>
                  <a:txBody>
                    <a:bodyPr/>
                    <a:lstStyle/>
                    <a:p>
                      <a:pPr marL="0" marR="0" algn="l">
                        <a:lnSpc>
                          <a:spcPct val="107000"/>
                        </a:lnSpc>
                        <a:spcBef>
                          <a:spcPts val="0"/>
                        </a:spcBef>
                        <a:spcAft>
                          <a:spcPts val="0"/>
                        </a:spcAft>
                      </a:pPr>
                      <a:r>
                        <a:rPr lang="en-US" sz="1400" b="0" dirty="0">
                          <a:solidFill>
                            <a:schemeClr val="tx1"/>
                          </a:solidFill>
                          <a:effectLst/>
                        </a:rPr>
                        <a:t>Notice</a:t>
                      </a:r>
                      <a:endParaRPr lang="en-US" sz="1400" b="0" i="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Disputing providers are required to notify the payer of the intent to engage in open negotiation to encourage parties to settle disputes prior to IDR.</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Payers often dispute receipt of the required notice. Copies of emails and letters are frequently required to be provided for each claim to demonstrate required notice has been provided.  This process delays eligibility determinations by certified IDR entities and, ultimately, any payment determination. </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476545"/>
                  </a:ext>
                </a:extLst>
              </a:tr>
              <a:tr h="605831">
                <a:tc>
                  <a:txBody>
                    <a:bodyPr/>
                    <a:lstStyle/>
                    <a:p>
                      <a:pPr marL="0" marR="0" algn="l">
                        <a:lnSpc>
                          <a:spcPct val="107000"/>
                        </a:lnSpc>
                        <a:spcBef>
                          <a:spcPts val="0"/>
                        </a:spcBef>
                        <a:spcAft>
                          <a:spcPts val="0"/>
                        </a:spcAft>
                      </a:pPr>
                      <a:r>
                        <a:rPr lang="en-US" sz="1400" b="0">
                          <a:solidFill>
                            <a:schemeClr val="tx1"/>
                          </a:solidFill>
                          <a:effectLst/>
                        </a:rPr>
                        <a:t>30 Business Day Open Negotiation</a:t>
                      </a:r>
                      <a:endParaRPr lang="en-US" sz="1400" b="0" i="1">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Entities are encouraged to use this time to come to a mutually acceptable agreement prior to IDR.</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Payers fail or refuse to negotiate prior to IDR forcing providers to file claims with the certified IDR entity. </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713181"/>
                  </a:ext>
                </a:extLst>
              </a:tr>
              <a:tr h="1190911">
                <a:tc>
                  <a:txBody>
                    <a:bodyPr/>
                    <a:lstStyle/>
                    <a:p>
                      <a:pPr marL="0" marR="0" algn="l">
                        <a:lnSpc>
                          <a:spcPct val="107000"/>
                        </a:lnSpc>
                        <a:spcBef>
                          <a:spcPts val="0"/>
                        </a:spcBef>
                        <a:spcAft>
                          <a:spcPts val="0"/>
                        </a:spcAft>
                      </a:pPr>
                      <a:r>
                        <a:rPr lang="en-US" sz="1400" b="0">
                          <a:solidFill>
                            <a:schemeClr val="tx1"/>
                          </a:solidFill>
                          <a:effectLst/>
                        </a:rPr>
                        <a:t>Disputed Claim Batching</a:t>
                      </a:r>
                      <a:endParaRPr lang="en-US" sz="1400" b="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Grouping same or similar items or services allows for efficient resolution of disputed claims. </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chemeClr val="tx1"/>
                          </a:solidFill>
                          <a:effectLst/>
                        </a:rPr>
                        <a:t>For Self-insured Group Health Plans, qualified IDR items or services can be batched only if payment is made by the same plan, even if the same third-party administrator (“TPA”) administers multiple self-insured plans.  Often it is unknown whether claims from the same TPA are from the same or different plans, making it impossible for disputing parties to know whether it is appropriate to batch. </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3643746"/>
                  </a:ext>
                </a:extLst>
              </a:tr>
            </a:tbl>
          </a:graphicData>
        </a:graphic>
      </p:graphicFrame>
      <p:sp>
        <p:nvSpPr>
          <p:cNvPr id="5" name="Rectangle 1">
            <a:extLst>
              <a:ext uri="{FF2B5EF4-FFF2-40B4-BE49-F238E27FC236}">
                <a16:creationId xmlns:a16="http://schemas.microsoft.com/office/drawing/2014/main" id="{F8CCD922-AFD8-64A4-D254-37A2FF6DDA5D}"/>
              </a:ext>
            </a:extLst>
          </p:cNvPr>
          <p:cNvSpPr>
            <a:spLocks noChangeArrowheads="1"/>
          </p:cNvSpPr>
          <p:nvPr/>
        </p:nvSpPr>
        <p:spPr bwMode="auto">
          <a:xfrm>
            <a:off x="3601642" y="96492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11020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F3-3604-E491-CDE8-35CA006414A1}"/>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48BF2F7E-BBA2-C116-3040-E074952E849E}"/>
              </a:ext>
            </a:extLst>
          </p:cNvPr>
          <p:cNvSpPr>
            <a:spLocks noGrp="1"/>
          </p:cNvSpPr>
          <p:nvPr>
            <p:ph sz="quarter" idx="10"/>
          </p:nvPr>
        </p:nvSpPr>
        <p:spPr/>
        <p:txBody>
          <a:bodyPr anchor="ctr"/>
          <a:lstStyle/>
          <a:p>
            <a:pPr marL="0" indent="0" algn="ctr">
              <a:buNone/>
            </a:pPr>
            <a:r>
              <a:rPr lang="en-US" dirty="0"/>
              <a:t>This presentation is for general educational purposes only, and is current as of September 18, 2023. Nothing in this presentation is intended to be used as, or constitute, legal or medical advice. </a:t>
            </a:r>
          </a:p>
          <a:p>
            <a:pPr marL="0" indent="0">
              <a:buNone/>
            </a:pPr>
            <a:endParaRPr lang="en-US" dirty="0"/>
          </a:p>
        </p:txBody>
      </p:sp>
    </p:spTree>
    <p:extLst>
      <p:ext uri="{BB962C8B-B14F-4D97-AF65-F5344CB8AC3E}">
        <p14:creationId xmlns:p14="http://schemas.microsoft.com/office/powerpoint/2010/main" val="394058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98E6-CE79-A06B-C741-363683A281D7}"/>
              </a:ext>
            </a:extLst>
          </p:cNvPr>
          <p:cNvSpPr>
            <a:spLocks noGrp="1"/>
          </p:cNvSpPr>
          <p:nvPr>
            <p:ph type="title"/>
          </p:nvPr>
        </p:nvSpPr>
        <p:spPr/>
        <p:txBody>
          <a:bodyPr/>
          <a:lstStyle/>
          <a:p>
            <a:r>
              <a:rPr lang="en-US"/>
              <a:t>Policy vs. Reality: Federal &amp; State Jurisdiction </a:t>
            </a:r>
          </a:p>
        </p:txBody>
      </p:sp>
      <p:graphicFrame>
        <p:nvGraphicFramePr>
          <p:cNvPr id="4" name="Table 3">
            <a:extLst>
              <a:ext uri="{FF2B5EF4-FFF2-40B4-BE49-F238E27FC236}">
                <a16:creationId xmlns:a16="http://schemas.microsoft.com/office/drawing/2014/main" id="{2A7C4F2F-E639-5FDD-8C58-E87822F1285B}"/>
              </a:ext>
            </a:extLst>
          </p:cNvPr>
          <p:cNvGraphicFramePr>
            <a:graphicFrameLocks noGrp="1"/>
          </p:cNvGraphicFramePr>
          <p:nvPr>
            <p:extLst>
              <p:ext uri="{D42A27DB-BD31-4B8C-83A1-F6EECF244321}">
                <p14:modId xmlns:p14="http://schemas.microsoft.com/office/powerpoint/2010/main" val="1262469785"/>
              </p:ext>
            </p:extLst>
          </p:nvPr>
        </p:nvGraphicFramePr>
        <p:xfrm>
          <a:off x="438944" y="796261"/>
          <a:ext cx="8266112" cy="1019771"/>
        </p:xfrm>
        <a:graphic>
          <a:graphicData uri="http://schemas.openxmlformats.org/drawingml/2006/table">
            <a:tbl>
              <a:tblPr firstRow="1" firstCol="1" bandRow="1">
                <a:tableStyleId>{793D81CF-94F2-401A-BA57-92F5A7B2D0C5}</a:tableStyleId>
              </a:tblPr>
              <a:tblGrid>
                <a:gridCol w="1048212">
                  <a:extLst>
                    <a:ext uri="{9D8B030D-6E8A-4147-A177-3AD203B41FA5}">
                      <a16:colId xmlns:a16="http://schemas.microsoft.com/office/drawing/2014/main" val="196262378"/>
                    </a:ext>
                  </a:extLst>
                </a:gridCol>
                <a:gridCol w="2301073">
                  <a:extLst>
                    <a:ext uri="{9D8B030D-6E8A-4147-A177-3AD203B41FA5}">
                      <a16:colId xmlns:a16="http://schemas.microsoft.com/office/drawing/2014/main" val="1247440873"/>
                    </a:ext>
                  </a:extLst>
                </a:gridCol>
                <a:gridCol w="4916827">
                  <a:extLst>
                    <a:ext uri="{9D8B030D-6E8A-4147-A177-3AD203B41FA5}">
                      <a16:colId xmlns:a16="http://schemas.microsoft.com/office/drawing/2014/main" val="3686824959"/>
                    </a:ext>
                  </a:extLst>
                </a:gridCol>
              </a:tblGrid>
              <a:tr h="145749">
                <a:tc>
                  <a:txBody>
                    <a:bodyPr/>
                    <a:lstStyle/>
                    <a:p>
                      <a:pPr marL="0" marR="0" algn="ctr">
                        <a:lnSpc>
                          <a:spcPct val="107000"/>
                        </a:lnSpc>
                        <a:spcBef>
                          <a:spcPts val="0"/>
                        </a:spcBef>
                        <a:spcAft>
                          <a:spcPts val="0"/>
                        </a:spcAft>
                      </a:pPr>
                      <a:r>
                        <a:rPr lang="en-US" sz="1200" dirty="0">
                          <a:effectLst/>
                        </a:rPr>
                        <a:t>Requirement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rPr>
                        <a:t>Policy Goal</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rPr>
                        <a:t>Reality</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9442970"/>
                  </a:ext>
                </a:extLst>
              </a:tr>
              <a:tr h="832700">
                <a:tc>
                  <a:txBody>
                    <a:bodyPr/>
                    <a:lstStyle/>
                    <a:p>
                      <a:pPr marL="0" marR="0" algn="l">
                        <a:lnSpc>
                          <a:spcPct val="107000"/>
                        </a:lnSpc>
                        <a:spcBef>
                          <a:spcPts val="0"/>
                        </a:spcBef>
                        <a:spcAft>
                          <a:spcPts val="0"/>
                        </a:spcAft>
                      </a:pPr>
                      <a:r>
                        <a:rPr lang="en-US" sz="1200" b="0" dirty="0">
                          <a:effectLst/>
                        </a:rPr>
                        <a:t>Jurisdiction</a:t>
                      </a:r>
                      <a:endParaRPr lang="en-US" sz="1200" b="0" i="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rPr>
                        <a:t>The No Surprises Act’s statutory authority is limited in jurisdictions where an existing state dispute resolution process exists.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rPr>
                        <a:t>Disputing parties and certified IDR entities must interpret a complex decision matrix of federal preemption and state law for each claim where minute details, such as the presence of certain Common Procedural Terminology (“CPT”) codes, can drive whether state or federal dispute resolution applies.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553506"/>
                  </a:ext>
                </a:extLst>
              </a:tr>
            </a:tbl>
          </a:graphicData>
        </a:graphic>
      </p:graphicFrame>
      <p:sp>
        <p:nvSpPr>
          <p:cNvPr id="5" name="Rectangle 1">
            <a:extLst>
              <a:ext uri="{FF2B5EF4-FFF2-40B4-BE49-F238E27FC236}">
                <a16:creationId xmlns:a16="http://schemas.microsoft.com/office/drawing/2014/main" id="{B0817B6E-C7A1-7384-AE65-7DC697E14B86}"/>
              </a:ext>
            </a:extLst>
          </p:cNvPr>
          <p:cNvSpPr>
            <a:spLocks noChangeArrowheads="1"/>
          </p:cNvSpPr>
          <p:nvPr/>
        </p:nvSpPr>
        <p:spPr bwMode="auto">
          <a:xfrm>
            <a:off x="2345532" y="1289962"/>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83AE0C3D-8215-18E5-B7BC-BF3BBDDED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855" y="1990124"/>
            <a:ext cx="5364289" cy="2552363"/>
          </a:xfrm>
          <a:prstGeom prst="rect">
            <a:avLst/>
          </a:prstGeom>
        </p:spPr>
      </p:pic>
    </p:spTree>
    <p:extLst>
      <p:ext uri="{BB962C8B-B14F-4D97-AF65-F5344CB8AC3E}">
        <p14:creationId xmlns:p14="http://schemas.microsoft.com/office/powerpoint/2010/main" val="296826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4879-3E9D-33DE-2FE6-8837966BDC18}"/>
              </a:ext>
            </a:extLst>
          </p:cNvPr>
          <p:cNvSpPr>
            <a:spLocks noGrp="1"/>
          </p:cNvSpPr>
          <p:nvPr>
            <p:ph type="title"/>
          </p:nvPr>
        </p:nvSpPr>
        <p:spPr/>
        <p:txBody>
          <a:bodyPr/>
          <a:lstStyle/>
          <a:p>
            <a:r>
              <a:rPr lang="en-US"/>
              <a:t>State v. Federal Process</a:t>
            </a:r>
          </a:p>
        </p:txBody>
      </p:sp>
      <p:graphicFrame>
        <p:nvGraphicFramePr>
          <p:cNvPr id="6" name="Table 6">
            <a:extLst>
              <a:ext uri="{FF2B5EF4-FFF2-40B4-BE49-F238E27FC236}">
                <a16:creationId xmlns:a16="http://schemas.microsoft.com/office/drawing/2014/main" id="{1B46CA7D-3B75-EA6D-4319-17DE0C039F4C}"/>
              </a:ext>
            </a:extLst>
          </p:cNvPr>
          <p:cNvGraphicFramePr>
            <a:graphicFrameLocks noGrp="1"/>
          </p:cNvGraphicFramePr>
          <p:nvPr>
            <p:ph sz="quarter" idx="10"/>
            <p:extLst>
              <p:ext uri="{D42A27DB-BD31-4B8C-83A1-F6EECF244321}">
                <p14:modId xmlns:p14="http://schemas.microsoft.com/office/powerpoint/2010/main" val="3985302190"/>
              </p:ext>
            </p:extLst>
          </p:nvPr>
        </p:nvGraphicFramePr>
        <p:xfrm>
          <a:off x="438944" y="732701"/>
          <a:ext cx="8264524" cy="3830320"/>
        </p:xfrm>
        <a:graphic>
          <a:graphicData uri="http://schemas.openxmlformats.org/drawingml/2006/table">
            <a:tbl>
              <a:tblPr firstRow="1" bandRow="1">
                <a:tableStyleId>{5C22544A-7EE6-4342-B048-85BDC9FD1C3A}</a:tableStyleId>
              </a:tblPr>
              <a:tblGrid>
                <a:gridCol w="2066131">
                  <a:extLst>
                    <a:ext uri="{9D8B030D-6E8A-4147-A177-3AD203B41FA5}">
                      <a16:colId xmlns:a16="http://schemas.microsoft.com/office/drawing/2014/main" val="681802070"/>
                    </a:ext>
                  </a:extLst>
                </a:gridCol>
                <a:gridCol w="2066131">
                  <a:extLst>
                    <a:ext uri="{9D8B030D-6E8A-4147-A177-3AD203B41FA5}">
                      <a16:colId xmlns:a16="http://schemas.microsoft.com/office/drawing/2014/main" val="102605456"/>
                    </a:ext>
                  </a:extLst>
                </a:gridCol>
                <a:gridCol w="2066131">
                  <a:extLst>
                    <a:ext uri="{9D8B030D-6E8A-4147-A177-3AD203B41FA5}">
                      <a16:colId xmlns:a16="http://schemas.microsoft.com/office/drawing/2014/main" val="1414369950"/>
                    </a:ext>
                  </a:extLst>
                </a:gridCol>
                <a:gridCol w="2066131">
                  <a:extLst>
                    <a:ext uri="{9D8B030D-6E8A-4147-A177-3AD203B41FA5}">
                      <a16:colId xmlns:a16="http://schemas.microsoft.com/office/drawing/2014/main" val="2089064590"/>
                    </a:ext>
                  </a:extLst>
                </a:gridCol>
              </a:tblGrid>
              <a:tr h="370840">
                <a:tc gridSpan="2">
                  <a:txBody>
                    <a:bodyPr/>
                    <a:lstStyle/>
                    <a:p>
                      <a:pPr algn="ctr"/>
                      <a:r>
                        <a:rPr lang="en-US" sz="1400" dirty="0"/>
                        <a:t>Federal IDR Process</a:t>
                      </a:r>
                    </a:p>
                  </a:txBody>
                  <a:tcPr/>
                </a:tc>
                <a:tc hMerge="1">
                  <a:txBody>
                    <a:bodyPr/>
                    <a:lstStyle/>
                    <a:p>
                      <a:endParaRPr lang="en-US" dirty="0"/>
                    </a:p>
                  </a:txBody>
                  <a:tcPr/>
                </a:tc>
                <a:tc gridSpan="2">
                  <a:txBody>
                    <a:bodyPr/>
                    <a:lstStyle/>
                    <a:p>
                      <a:pPr algn="ctr"/>
                      <a:r>
                        <a:rPr lang="en-US" sz="1400" dirty="0"/>
                        <a:t>Bifurcated Process* </a:t>
                      </a:r>
                    </a:p>
                  </a:txBody>
                  <a:tcPr/>
                </a:tc>
                <a:tc hMerge="1">
                  <a:txBody>
                    <a:bodyPr/>
                    <a:lstStyle/>
                    <a:p>
                      <a:endParaRPr lang="en-US" dirty="0"/>
                    </a:p>
                  </a:txBody>
                  <a:tcPr/>
                </a:tc>
                <a:extLst>
                  <a:ext uri="{0D108BD9-81ED-4DB2-BD59-A6C34878D82A}">
                    <a16:rowId xmlns:a16="http://schemas.microsoft.com/office/drawing/2014/main" val="2014623337"/>
                  </a:ext>
                </a:extLst>
              </a:tr>
              <a:tr h="370840">
                <a:tc>
                  <a:txBody>
                    <a:bodyPr/>
                    <a:lstStyle/>
                    <a:p>
                      <a:pPr marL="285750" indent="-285750">
                        <a:buFont typeface="Arial" panose="020B0604020202020204" pitchFamily="34" charset="0"/>
                        <a:buChar char="•"/>
                      </a:pPr>
                      <a:r>
                        <a:rPr lang="en-US" sz="1100" dirty="0"/>
                        <a:t>Alabama</a:t>
                      </a:r>
                    </a:p>
                    <a:p>
                      <a:pPr marL="285750" indent="-285750">
                        <a:buFont typeface="Arial" panose="020B0604020202020204" pitchFamily="34" charset="0"/>
                        <a:buChar char="•"/>
                      </a:pPr>
                      <a:r>
                        <a:rPr lang="en-US" sz="1100" dirty="0"/>
                        <a:t>Arizona </a:t>
                      </a:r>
                    </a:p>
                    <a:p>
                      <a:pPr marL="285750" indent="-285750">
                        <a:buFont typeface="Arial" panose="020B0604020202020204" pitchFamily="34" charset="0"/>
                        <a:buChar char="•"/>
                      </a:pPr>
                      <a:r>
                        <a:rPr lang="en-US" sz="1100" dirty="0"/>
                        <a:t>Arkansas </a:t>
                      </a:r>
                    </a:p>
                    <a:p>
                      <a:pPr marL="285750" indent="-285750">
                        <a:buFont typeface="Arial" panose="020B0604020202020204" pitchFamily="34" charset="0"/>
                        <a:buChar char="•"/>
                      </a:pPr>
                      <a:r>
                        <a:rPr lang="en-US" sz="1100" dirty="0"/>
                        <a:t>District of Columbia </a:t>
                      </a:r>
                    </a:p>
                    <a:p>
                      <a:pPr marL="285750" indent="-285750">
                        <a:buFont typeface="Arial" panose="020B0604020202020204" pitchFamily="34" charset="0"/>
                        <a:buChar char="•"/>
                      </a:pPr>
                      <a:r>
                        <a:rPr lang="en-US" sz="1100" dirty="0"/>
                        <a:t>Hawaii  </a:t>
                      </a:r>
                    </a:p>
                    <a:p>
                      <a:pPr marL="285750" indent="-285750">
                        <a:buFont typeface="Arial" panose="020B0604020202020204" pitchFamily="34" charset="0"/>
                        <a:buChar char="•"/>
                      </a:pPr>
                      <a:r>
                        <a:rPr lang="en-US" sz="1100" dirty="0"/>
                        <a:t>Idaho </a:t>
                      </a:r>
                    </a:p>
                    <a:p>
                      <a:pPr marL="285750" indent="-285750">
                        <a:buFont typeface="Arial" panose="020B0604020202020204" pitchFamily="34" charset="0"/>
                        <a:buChar char="•"/>
                      </a:pPr>
                      <a:r>
                        <a:rPr lang="en-US" sz="1100" dirty="0"/>
                        <a:t>Indiana  </a:t>
                      </a:r>
                    </a:p>
                    <a:p>
                      <a:pPr marL="285750" indent="-285750">
                        <a:buFont typeface="Arial" panose="020B0604020202020204" pitchFamily="34" charset="0"/>
                        <a:buChar char="•"/>
                      </a:pPr>
                      <a:r>
                        <a:rPr lang="en-US" sz="1100" dirty="0"/>
                        <a:t>Iowa   </a:t>
                      </a:r>
                    </a:p>
                    <a:p>
                      <a:pPr marL="285750" indent="-285750">
                        <a:buFont typeface="Arial" panose="020B0604020202020204" pitchFamily="34" charset="0"/>
                        <a:buChar char="•"/>
                      </a:pPr>
                      <a:r>
                        <a:rPr lang="en-US" sz="1100" dirty="0"/>
                        <a:t>Kansas </a:t>
                      </a:r>
                    </a:p>
                    <a:p>
                      <a:pPr marL="285750" indent="-285750">
                        <a:buFont typeface="Arial" panose="020B0604020202020204" pitchFamily="34" charset="0"/>
                        <a:buChar char="•"/>
                      </a:pPr>
                      <a:r>
                        <a:rPr lang="en-US" sz="1100" dirty="0"/>
                        <a:t>Kentucky </a:t>
                      </a:r>
                    </a:p>
                    <a:p>
                      <a:pPr marL="285750" indent="-285750">
                        <a:buFont typeface="Arial" panose="020B0604020202020204" pitchFamily="34" charset="0"/>
                        <a:buChar char="•"/>
                      </a:pPr>
                      <a:r>
                        <a:rPr lang="en-US" sz="1100" dirty="0"/>
                        <a:t>Louisiana </a:t>
                      </a:r>
                    </a:p>
                    <a:p>
                      <a:pPr marL="285750" indent="-285750">
                        <a:buFont typeface="Arial" panose="020B0604020202020204" pitchFamily="34" charset="0"/>
                        <a:buChar char="•"/>
                      </a:pPr>
                      <a:r>
                        <a:rPr lang="en-US" sz="1100" dirty="0"/>
                        <a:t>Massachusetts </a:t>
                      </a:r>
                    </a:p>
                    <a:p>
                      <a:pPr marL="285750" indent="-285750">
                        <a:buFont typeface="Arial" panose="020B0604020202020204" pitchFamily="34" charset="0"/>
                        <a:buChar char="•"/>
                      </a:pPr>
                      <a:r>
                        <a:rPr lang="en-US" sz="1100" dirty="0"/>
                        <a:t>Minnesota </a:t>
                      </a:r>
                    </a:p>
                    <a:p>
                      <a:pPr marL="285750" indent="-285750">
                        <a:buFont typeface="Arial" panose="020B0604020202020204" pitchFamily="34" charset="0"/>
                        <a:buChar char="•"/>
                      </a:pPr>
                      <a:r>
                        <a:rPr lang="en-US" sz="1100" dirty="0"/>
                        <a:t>Mississippi </a:t>
                      </a:r>
                    </a:p>
                    <a:p>
                      <a:pPr marL="285750" indent="-285750">
                        <a:buFont typeface="Arial" panose="020B0604020202020204" pitchFamily="34" charset="0"/>
                        <a:buChar char="•"/>
                      </a:pPr>
                      <a:r>
                        <a:rPr lang="en-US" sz="1100" dirty="0"/>
                        <a:t>Montana </a:t>
                      </a:r>
                    </a:p>
                  </a:txBody>
                  <a:tcPr/>
                </a:tc>
                <a:tc>
                  <a:txBody>
                    <a:bodyPr/>
                    <a:lstStyle/>
                    <a:p>
                      <a:pPr marL="285750" indent="-285750">
                        <a:buFont typeface="Arial" panose="020B0604020202020204" pitchFamily="34" charset="0"/>
                        <a:buChar char="•"/>
                      </a:pPr>
                      <a:r>
                        <a:rPr lang="en-US" sz="1100" dirty="0"/>
                        <a:t>North Carolina </a:t>
                      </a:r>
                    </a:p>
                    <a:p>
                      <a:pPr marL="285750" indent="-285750">
                        <a:buFont typeface="Arial" panose="020B0604020202020204" pitchFamily="34" charset="0"/>
                        <a:buChar char="•"/>
                      </a:pPr>
                      <a:r>
                        <a:rPr lang="en-US" sz="1100" dirty="0"/>
                        <a:t>North Dakota </a:t>
                      </a:r>
                    </a:p>
                    <a:p>
                      <a:pPr marL="285750" indent="-285750">
                        <a:buFont typeface="Arial" panose="020B0604020202020204" pitchFamily="34" charset="0"/>
                        <a:buChar char="•"/>
                      </a:pPr>
                      <a:r>
                        <a:rPr lang="en-US" sz="1100" dirty="0"/>
                        <a:t>Oklahoma </a:t>
                      </a:r>
                    </a:p>
                    <a:p>
                      <a:pPr marL="285750" indent="-285750">
                        <a:buFont typeface="Arial" panose="020B0604020202020204" pitchFamily="34" charset="0"/>
                        <a:buChar char="•"/>
                      </a:pPr>
                      <a:r>
                        <a:rPr lang="en-US" sz="1100" dirty="0"/>
                        <a:t>Oregon </a:t>
                      </a:r>
                    </a:p>
                    <a:p>
                      <a:pPr marL="285750" indent="-285750">
                        <a:buFont typeface="Arial" panose="020B0604020202020204" pitchFamily="34" charset="0"/>
                        <a:buChar char="•"/>
                      </a:pPr>
                      <a:r>
                        <a:rPr lang="en-US" sz="1100" dirty="0"/>
                        <a:t>Pennsylvania </a:t>
                      </a:r>
                    </a:p>
                    <a:p>
                      <a:pPr marL="285750" indent="-285750">
                        <a:buFont typeface="Arial" panose="020B0604020202020204" pitchFamily="34" charset="0"/>
                        <a:buChar char="•"/>
                      </a:pPr>
                      <a:r>
                        <a:rPr lang="en-US" sz="1100" dirty="0"/>
                        <a:t>Rhode Island </a:t>
                      </a:r>
                    </a:p>
                    <a:p>
                      <a:pPr marL="285750" indent="-285750">
                        <a:buFont typeface="Arial" panose="020B0604020202020204" pitchFamily="34" charset="0"/>
                        <a:buChar char="•"/>
                      </a:pPr>
                      <a:r>
                        <a:rPr lang="en-US" sz="1100" dirty="0"/>
                        <a:t>South Carolina </a:t>
                      </a:r>
                    </a:p>
                    <a:p>
                      <a:pPr marL="285750" indent="-285750">
                        <a:buFont typeface="Arial" panose="020B0604020202020204" pitchFamily="34" charset="0"/>
                        <a:buChar char="•"/>
                      </a:pPr>
                      <a:r>
                        <a:rPr lang="en-US" sz="1100" dirty="0"/>
                        <a:t>South Dakota </a:t>
                      </a:r>
                    </a:p>
                    <a:p>
                      <a:pPr marL="285750" indent="-285750">
                        <a:buFont typeface="Arial" panose="020B0604020202020204" pitchFamily="34" charset="0"/>
                        <a:buChar char="•"/>
                      </a:pPr>
                      <a:r>
                        <a:rPr lang="en-US" sz="1100" dirty="0"/>
                        <a:t>Tennessee </a:t>
                      </a:r>
                    </a:p>
                    <a:p>
                      <a:pPr marL="285750" indent="-285750">
                        <a:buFont typeface="Arial" panose="020B0604020202020204" pitchFamily="34" charset="0"/>
                        <a:buChar char="•"/>
                      </a:pPr>
                      <a:r>
                        <a:rPr lang="en-US" sz="1100" dirty="0"/>
                        <a:t>Utah </a:t>
                      </a:r>
                    </a:p>
                    <a:p>
                      <a:pPr marL="285750" indent="-285750">
                        <a:buFont typeface="Arial" panose="020B0604020202020204" pitchFamily="34" charset="0"/>
                        <a:buChar char="•"/>
                      </a:pPr>
                      <a:r>
                        <a:rPr lang="en-US" sz="1100" dirty="0"/>
                        <a:t>Vermont  </a:t>
                      </a:r>
                    </a:p>
                    <a:p>
                      <a:pPr marL="285750" indent="-285750">
                        <a:buFont typeface="Arial" panose="020B0604020202020204" pitchFamily="34" charset="0"/>
                        <a:buChar char="•"/>
                      </a:pPr>
                      <a:r>
                        <a:rPr lang="en-US" sz="1100" dirty="0"/>
                        <a:t>West Virginia  </a:t>
                      </a:r>
                    </a:p>
                    <a:p>
                      <a:pPr marL="285750" indent="-285750">
                        <a:buFont typeface="Arial" panose="020B0604020202020204" pitchFamily="34" charset="0"/>
                        <a:buChar char="•"/>
                      </a:pPr>
                      <a:r>
                        <a:rPr lang="en-US" sz="1100" dirty="0"/>
                        <a:t>Wisconsin   </a:t>
                      </a:r>
                    </a:p>
                    <a:p>
                      <a:pPr marL="285750" indent="-285750">
                        <a:buFont typeface="Arial" panose="020B0604020202020204" pitchFamily="34" charset="0"/>
                        <a:buChar char="•"/>
                      </a:pPr>
                      <a:r>
                        <a:rPr lang="en-US" sz="1100" dirty="0"/>
                        <a:t>Wyoming  </a:t>
                      </a:r>
                    </a:p>
                  </a:txBody>
                  <a:tcPr/>
                </a:tc>
                <a:tc>
                  <a:txBody>
                    <a:bodyPr/>
                    <a:lstStyle/>
                    <a:p>
                      <a:pPr marL="285750" indent="-285750">
                        <a:buFont typeface="Arial" panose="020B0604020202020204" pitchFamily="34" charset="0"/>
                        <a:buChar char="•"/>
                      </a:pPr>
                      <a:r>
                        <a:rPr lang="en-US" sz="1100" dirty="0"/>
                        <a:t>California  </a:t>
                      </a:r>
                    </a:p>
                    <a:p>
                      <a:pPr marL="285750" indent="-285750">
                        <a:buFont typeface="Arial" panose="020B0604020202020204" pitchFamily="34" charset="0"/>
                        <a:buChar char="•"/>
                      </a:pPr>
                      <a:r>
                        <a:rPr lang="en-US" sz="1100" dirty="0"/>
                        <a:t>Colorado  </a:t>
                      </a:r>
                    </a:p>
                    <a:p>
                      <a:pPr marL="285750" indent="-285750">
                        <a:buFont typeface="Arial" panose="020B0604020202020204" pitchFamily="34" charset="0"/>
                        <a:buChar char="•"/>
                      </a:pPr>
                      <a:r>
                        <a:rPr lang="en-US" sz="1100" dirty="0"/>
                        <a:t>Connecticut  </a:t>
                      </a:r>
                    </a:p>
                    <a:p>
                      <a:pPr marL="285750" indent="-285750">
                        <a:buFont typeface="Arial" panose="020B0604020202020204" pitchFamily="34" charset="0"/>
                        <a:buChar char="•"/>
                      </a:pPr>
                      <a:r>
                        <a:rPr lang="en-US" sz="1100" dirty="0"/>
                        <a:t>Delaware  </a:t>
                      </a:r>
                    </a:p>
                    <a:p>
                      <a:pPr marL="285750" indent="-285750">
                        <a:buFont typeface="Arial" panose="020B0604020202020204" pitchFamily="34" charset="0"/>
                        <a:buChar char="•"/>
                      </a:pPr>
                      <a:r>
                        <a:rPr lang="en-US" sz="1100" dirty="0"/>
                        <a:t>Florida </a:t>
                      </a:r>
                    </a:p>
                    <a:p>
                      <a:pPr marL="285750" indent="-285750">
                        <a:buFont typeface="Arial" panose="020B0604020202020204" pitchFamily="34" charset="0"/>
                        <a:buChar char="•"/>
                      </a:pPr>
                      <a:r>
                        <a:rPr lang="en-US" sz="1100" dirty="0"/>
                        <a:t>Georgia </a:t>
                      </a:r>
                    </a:p>
                    <a:p>
                      <a:pPr marL="285750" indent="-285750">
                        <a:buFont typeface="Arial" panose="020B0604020202020204" pitchFamily="34" charset="0"/>
                        <a:buChar char="•"/>
                      </a:pPr>
                      <a:r>
                        <a:rPr lang="en-US" sz="1100" dirty="0"/>
                        <a:t>Illinois </a:t>
                      </a:r>
                    </a:p>
                    <a:p>
                      <a:pPr marL="285750" indent="-285750">
                        <a:buFont typeface="Arial" panose="020B0604020202020204" pitchFamily="34" charset="0"/>
                        <a:buChar char="•"/>
                      </a:pPr>
                      <a:r>
                        <a:rPr lang="en-US" sz="1100" dirty="0"/>
                        <a:t>Maine </a:t>
                      </a:r>
                    </a:p>
                    <a:p>
                      <a:pPr marL="285750" indent="-285750">
                        <a:buFont typeface="Arial" panose="020B0604020202020204" pitchFamily="34" charset="0"/>
                        <a:buChar char="•"/>
                      </a:pPr>
                      <a:r>
                        <a:rPr lang="en-US" sz="1100" dirty="0"/>
                        <a:t>Maryland</a:t>
                      </a:r>
                    </a:p>
                    <a:p>
                      <a:pPr marL="285750" indent="-285750">
                        <a:buFont typeface="Arial" panose="020B0604020202020204" pitchFamily="34" charset="0"/>
                        <a:buChar char="•"/>
                      </a:pPr>
                      <a:r>
                        <a:rPr lang="en-US" sz="1100" dirty="0"/>
                        <a:t>Michigan </a:t>
                      </a:r>
                    </a:p>
                    <a:p>
                      <a:pPr marL="285750" indent="-285750">
                        <a:buFont typeface="Arial" panose="020B0604020202020204" pitchFamily="34" charset="0"/>
                        <a:buChar char="•"/>
                      </a:pPr>
                      <a:r>
                        <a:rPr lang="en-US" sz="1100" dirty="0"/>
                        <a:t>Missouri  </a:t>
                      </a:r>
                    </a:p>
                    <a:p>
                      <a:pPr marL="285750" indent="-285750">
                        <a:buFont typeface="Arial" panose="020B0604020202020204" pitchFamily="34" charset="0"/>
                        <a:buChar char="•"/>
                      </a:pPr>
                      <a:r>
                        <a:rPr lang="en-US" sz="1100" dirty="0"/>
                        <a:t>Nebraska  </a:t>
                      </a:r>
                    </a:p>
                    <a:p>
                      <a:pPr marL="285750" indent="-285750">
                        <a:buFont typeface="Arial" panose="020B0604020202020204" pitchFamily="34" charset="0"/>
                        <a:buChar char="•"/>
                      </a:pPr>
                      <a:r>
                        <a:rPr lang="en-US" sz="1100" dirty="0"/>
                        <a:t>Nevada  </a:t>
                      </a:r>
                    </a:p>
                    <a:p>
                      <a:pPr marL="285750" indent="-285750">
                        <a:buFont typeface="Arial" panose="020B0604020202020204" pitchFamily="34" charset="0"/>
                        <a:buChar char="•"/>
                      </a:pPr>
                      <a:r>
                        <a:rPr lang="en-US" sz="1100" dirty="0"/>
                        <a:t>New Hampshire </a:t>
                      </a:r>
                    </a:p>
                  </a:txBody>
                  <a:tcPr/>
                </a:tc>
                <a:tc>
                  <a:txBody>
                    <a:bodyPr/>
                    <a:lstStyle/>
                    <a:p>
                      <a:pPr marL="285750" indent="-285750">
                        <a:buFont typeface="Arial" panose="020B0604020202020204" pitchFamily="34" charset="0"/>
                        <a:buChar char="•"/>
                      </a:pPr>
                      <a:r>
                        <a:rPr lang="en-US" sz="1100" dirty="0"/>
                        <a:t>New Jersey  </a:t>
                      </a:r>
                    </a:p>
                    <a:p>
                      <a:pPr marL="285750" indent="-285750">
                        <a:buFont typeface="Arial" panose="020B0604020202020204" pitchFamily="34" charset="0"/>
                        <a:buChar char="•"/>
                      </a:pPr>
                      <a:r>
                        <a:rPr lang="en-US" sz="1100" dirty="0"/>
                        <a:t>New Mexico  </a:t>
                      </a:r>
                    </a:p>
                    <a:p>
                      <a:pPr marL="285750" indent="-285750">
                        <a:buFont typeface="Arial" panose="020B0604020202020204" pitchFamily="34" charset="0"/>
                        <a:buChar char="•"/>
                      </a:pPr>
                      <a:r>
                        <a:rPr lang="en-US" sz="1100" dirty="0"/>
                        <a:t>New York  </a:t>
                      </a:r>
                    </a:p>
                    <a:p>
                      <a:pPr marL="285750" indent="-285750">
                        <a:buFont typeface="Arial" panose="020B0604020202020204" pitchFamily="34" charset="0"/>
                        <a:buChar char="•"/>
                      </a:pPr>
                      <a:r>
                        <a:rPr lang="en-US" sz="1100" dirty="0"/>
                        <a:t>Ohio  </a:t>
                      </a:r>
                    </a:p>
                    <a:p>
                      <a:pPr marL="285750" indent="-285750">
                        <a:buFont typeface="Arial" panose="020B0604020202020204" pitchFamily="34" charset="0"/>
                        <a:buChar char="•"/>
                      </a:pPr>
                      <a:r>
                        <a:rPr lang="en-US" sz="1100" dirty="0"/>
                        <a:t>Texas </a:t>
                      </a:r>
                    </a:p>
                    <a:p>
                      <a:pPr marL="285750" indent="-285750">
                        <a:buFont typeface="Arial" panose="020B0604020202020204" pitchFamily="34" charset="0"/>
                        <a:buChar char="•"/>
                      </a:pPr>
                      <a:r>
                        <a:rPr lang="en-US" sz="1100" dirty="0"/>
                        <a:t>Virginia </a:t>
                      </a:r>
                    </a:p>
                    <a:p>
                      <a:pPr marL="285750" indent="-285750">
                        <a:buFont typeface="Arial" panose="020B0604020202020204" pitchFamily="34" charset="0"/>
                        <a:buChar char="•"/>
                      </a:pPr>
                      <a:r>
                        <a:rPr lang="en-US" sz="1100" dirty="0"/>
                        <a:t>Washington </a:t>
                      </a:r>
                    </a:p>
                    <a:p>
                      <a:pPr marL="285750" indent="-285750">
                        <a:buFont typeface="Arial" panose="020B0604020202020204" pitchFamily="34" charset="0"/>
                        <a:buChar char="•"/>
                      </a:pPr>
                      <a:endParaRPr lang="en-US" sz="1100" dirty="0"/>
                    </a:p>
                  </a:txBody>
                  <a:tcPr/>
                </a:tc>
                <a:extLst>
                  <a:ext uri="{0D108BD9-81ED-4DB2-BD59-A6C34878D82A}">
                    <a16:rowId xmlns:a16="http://schemas.microsoft.com/office/drawing/2014/main" val="3343273403"/>
                  </a:ext>
                </a:extLst>
              </a:tr>
              <a:tr h="370840">
                <a:tc>
                  <a:txBody>
                    <a:bodyPr/>
                    <a:lstStyle/>
                    <a:p>
                      <a:pPr marL="285750" indent="-285750">
                        <a:buFont typeface="Arial" panose="020B0604020202020204" pitchFamily="34" charset="0"/>
                        <a:buChar char="•"/>
                      </a:pPr>
                      <a:r>
                        <a:rPr lang="en-US" sz="1100" dirty="0"/>
                        <a:t>American Samoa  </a:t>
                      </a:r>
                    </a:p>
                    <a:p>
                      <a:pPr marL="285750" indent="-285750">
                        <a:buFont typeface="Arial" panose="020B0604020202020204" pitchFamily="34" charset="0"/>
                        <a:buChar char="•"/>
                      </a:pPr>
                      <a:r>
                        <a:rPr lang="en-US" sz="1100" dirty="0"/>
                        <a:t>Guam </a:t>
                      </a:r>
                    </a:p>
                    <a:p>
                      <a:pPr marL="285750" indent="-285750">
                        <a:buFont typeface="Arial" panose="020B0604020202020204" pitchFamily="34" charset="0"/>
                        <a:buChar char="•"/>
                      </a:pPr>
                      <a:r>
                        <a:rPr lang="en-US" sz="1100" dirty="0"/>
                        <a:t>Northern Mariana Islands </a:t>
                      </a:r>
                    </a:p>
                  </a:txBody>
                  <a:tcPr/>
                </a:tc>
                <a:tc>
                  <a:txBody>
                    <a:bodyPr/>
                    <a:lstStyle/>
                    <a:p>
                      <a:pPr marL="285750" indent="-285750">
                        <a:buFont typeface="Arial" panose="020B0604020202020204" pitchFamily="34" charset="0"/>
                        <a:buChar char="•"/>
                      </a:pPr>
                      <a:r>
                        <a:rPr lang="en-US" sz="1100" dirty="0"/>
                        <a:t>Puerto Rico </a:t>
                      </a:r>
                    </a:p>
                    <a:p>
                      <a:pPr marL="285750" indent="-285750">
                        <a:buFont typeface="Arial" panose="020B0604020202020204" pitchFamily="34" charset="0"/>
                        <a:buChar char="•"/>
                      </a:pPr>
                      <a:r>
                        <a:rPr lang="en-US" sz="1100" dirty="0"/>
                        <a:t>U. S. Virgin Islands </a:t>
                      </a:r>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*Self-insured plans sponsored by private employers, private employee organizations, or public payers in these states that have not opted into the state process should use the Federal IDR process. Similarly, </a:t>
                      </a:r>
                      <a:r>
                        <a:rPr lang="en-US" sz="1000" dirty="0" err="1"/>
                        <a:t>FEHB</a:t>
                      </a:r>
                      <a:r>
                        <a:rPr lang="en-US" sz="1000" dirty="0"/>
                        <a:t> carriers that do not have contract terms with </a:t>
                      </a:r>
                      <a:r>
                        <a:rPr lang="en-US" sz="1000" dirty="0" err="1"/>
                        <a:t>OPM</a:t>
                      </a:r>
                      <a:r>
                        <a:rPr lang="en-US" sz="1000" dirty="0"/>
                        <a:t> to use a state process should also use the Federal IDR process. </a:t>
                      </a:r>
                    </a:p>
                  </a:txBody>
                  <a:tcPr/>
                </a:tc>
                <a:tc h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931636284"/>
                  </a:ext>
                </a:extLst>
              </a:tr>
            </a:tbl>
          </a:graphicData>
        </a:graphic>
      </p:graphicFrame>
    </p:spTree>
    <p:extLst>
      <p:ext uri="{BB962C8B-B14F-4D97-AF65-F5344CB8AC3E}">
        <p14:creationId xmlns:p14="http://schemas.microsoft.com/office/powerpoint/2010/main" val="351628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CC46-F1E6-545A-8F60-703EBDF90D7A}"/>
              </a:ext>
            </a:extLst>
          </p:cNvPr>
          <p:cNvSpPr>
            <a:spLocks noGrp="1"/>
          </p:cNvSpPr>
          <p:nvPr>
            <p:ph type="title"/>
          </p:nvPr>
        </p:nvSpPr>
        <p:spPr/>
        <p:txBody>
          <a:bodyPr/>
          <a:lstStyle/>
          <a:p>
            <a:r>
              <a:rPr lang="en-US" dirty="0"/>
              <a:t>Requirement vs. Reality: IDR Determinations, Costs, Payments</a:t>
            </a:r>
          </a:p>
        </p:txBody>
      </p:sp>
      <p:graphicFrame>
        <p:nvGraphicFramePr>
          <p:cNvPr id="4" name="Table 3">
            <a:extLst>
              <a:ext uri="{FF2B5EF4-FFF2-40B4-BE49-F238E27FC236}">
                <a16:creationId xmlns:a16="http://schemas.microsoft.com/office/drawing/2014/main" id="{F12899C1-5AEC-6492-9D2E-191BC3BAD808}"/>
              </a:ext>
            </a:extLst>
          </p:cNvPr>
          <p:cNvGraphicFramePr>
            <a:graphicFrameLocks noGrp="1"/>
          </p:cNvGraphicFramePr>
          <p:nvPr>
            <p:extLst>
              <p:ext uri="{D42A27DB-BD31-4B8C-83A1-F6EECF244321}">
                <p14:modId xmlns:p14="http://schemas.microsoft.com/office/powerpoint/2010/main" val="235356848"/>
              </p:ext>
            </p:extLst>
          </p:nvPr>
        </p:nvGraphicFramePr>
        <p:xfrm>
          <a:off x="438944" y="775739"/>
          <a:ext cx="8266111" cy="3539848"/>
        </p:xfrm>
        <a:graphic>
          <a:graphicData uri="http://schemas.openxmlformats.org/drawingml/2006/table">
            <a:tbl>
              <a:tblPr firstRow="1" firstCol="1" bandRow="1">
                <a:tableStyleId>{7E9639D4-E3E2-4D34-9284-5A2195B3D0D7}</a:tableStyleId>
              </a:tblPr>
              <a:tblGrid>
                <a:gridCol w="1168792">
                  <a:extLst>
                    <a:ext uri="{9D8B030D-6E8A-4147-A177-3AD203B41FA5}">
                      <a16:colId xmlns:a16="http://schemas.microsoft.com/office/drawing/2014/main" val="3727799496"/>
                    </a:ext>
                  </a:extLst>
                </a:gridCol>
                <a:gridCol w="3074796">
                  <a:extLst>
                    <a:ext uri="{9D8B030D-6E8A-4147-A177-3AD203B41FA5}">
                      <a16:colId xmlns:a16="http://schemas.microsoft.com/office/drawing/2014/main" val="2529828014"/>
                    </a:ext>
                  </a:extLst>
                </a:gridCol>
                <a:gridCol w="4022523">
                  <a:extLst>
                    <a:ext uri="{9D8B030D-6E8A-4147-A177-3AD203B41FA5}">
                      <a16:colId xmlns:a16="http://schemas.microsoft.com/office/drawing/2014/main" val="2291942377"/>
                    </a:ext>
                  </a:extLst>
                </a:gridCol>
              </a:tblGrid>
              <a:tr h="186976">
                <a:tc>
                  <a:txBody>
                    <a:bodyPr/>
                    <a:lstStyle/>
                    <a:p>
                      <a:pPr marL="0" marR="0" algn="ctr">
                        <a:lnSpc>
                          <a:spcPct val="107000"/>
                        </a:lnSpc>
                        <a:spcBef>
                          <a:spcPts val="0"/>
                        </a:spcBef>
                        <a:spcAft>
                          <a:spcPts val="0"/>
                        </a:spcAft>
                      </a:pPr>
                      <a:r>
                        <a:rPr lang="en-US" sz="1400" dirty="0">
                          <a:effectLst/>
                        </a:rPr>
                        <a:t>Requirement</a:t>
                      </a:r>
                      <a:endParaRPr lang="en-US" sz="1400" dirty="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Policy Goal</a:t>
                      </a:r>
                      <a:endParaRPr lang="en-US" sz="140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rPr>
                        <a:t>Reality</a:t>
                      </a:r>
                      <a:endParaRPr lang="en-US" sz="1400">
                        <a:effectLst/>
                        <a:latin typeface="+mn-lt"/>
                        <a:ea typeface="Calibri" panose="020F0502020204030204" pitchFamily="34" charset="0"/>
                        <a:cs typeface="Arial" panose="020B0604020202020204" pitchFamily="34" charset="0"/>
                      </a:endParaRPr>
                    </a:p>
                  </a:txBody>
                  <a:tcPr marL="22421" marR="2242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14044"/>
                  </a:ext>
                </a:extLst>
              </a:tr>
              <a:tr h="830747">
                <a:tc>
                  <a:txBody>
                    <a:bodyPr/>
                    <a:lstStyle/>
                    <a:p>
                      <a:pPr marL="0" marR="0" algn="l">
                        <a:lnSpc>
                          <a:spcPct val="107000"/>
                        </a:lnSpc>
                        <a:spcBef>
                          <a:spcPts val="0"/>
                        </a:spcBef>
                        <a:spcAft>
                          <a:spcPts val="0"/>
                        </a:spcAft>
                      </a:pPr>
                      <a:r>
                        <a:rPr lang="en-US" sz="1400" b="0" i="0" dirty="0">
                          <a:solidFill>
                            <a:schemeClr val="tx1"/>
                          </a:solidFill>
                          <a:effectLst/>
                          <a:latin typeface="+mn-lt"/>
                          <a:ea typeface="Calibri" panose="020F0502020204030204" pitchFamily="34" charset="0"/>
                          <a:cs typeface="Arial" panose="020B0604020202020204" pitchFamily="34" charset="0"/>
                        </a:rPr>
                        <a:t>Administrative Fees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b="0" dirty="0">
                          <a:solidFill>
                            <a:schemeClr val="tx1"/>
                          </a:solidFill>
                          <a:effectLst/>
                          <a:latin typeface="+mn-lt"/>
                          <a:ea typeface="Calibri" panose="020F0502020204030204" pitchFamily="34" charset="0"/>
                          <a:cs typeface="Arial" panose="020B0604020202020204" pitchFamily="34" charset="0"/>
                        </a:rPr>
                        <a:t>Parties should pay a nonrefundable fee to cover the costs of administering the IDR process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b="0" dirty="0">
                          <a:solidFill>
                            <a:schemeClr val="tx1"/>
                          </a:solidFill>
                          <a:effectLst/>
                          <a:latin typeface="+mn-lt"/>
                          <a:ea typeface="Calibri" panose="020F0502020204030204" pitchFamily="34" charset="0"/>
                          <a:cs typeface="Arial" panose="020B0604020202020204" pitchFamily="34" charset="0"/>
                        </a:rPr>
                        <a:t>Administrative Fee for 2023 was announced to remain $50, then increased 7x to $350 on December 23, 2022. Providers with smaller amounts in dispute due to batching or other rules stopped filing IDRs and were forced to accept underpayments.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39256525"/>
                  </a:ext>
                </a:extLst>
              </a:tr>
              <a:tr h="830747">
                <a:tc>
                  <a:txBody>
                    <a:bodyPr/>
                    <a:lstStyle/>
                    <a:p>
                      <a:pPr marL="0" marR="0" algn="l">
                        <a:lnSpc>
                          <a:spcPct val="107000"/>
                        </a:lnSpc>
                        <a:spcBef>
                          <a:spcPts val="0"/>
                        </a:spcBef>
                        <a:spcAft>
                          <a:spcPts val="0"/>
                        </a:spcAft>
                      </a:pPr>
                      <a:r>
                        <a:rPr lang="en-US" sz="1400" b="0" i="0" dirty="0" err="1">
                          <a:solidFill>
                            <a:schemeClr val="tx1"/>
                          </a:solidFill>
                          <a:effectLst/>
                          <a:latin typeface="+mn-lt"/>
                          <a:ea typeface="Calibri" panose="020F0502020204030204" pitchFamily="34" charset="0"/>
                          <a:cs typeface="Arial" panose="020B0604020202020204" pitchFamily="34" charset="0"/>
                        </a:rPr>
                        <a:t>IDRE</a:t>
                      </a:r>
                      <a:r>
                        <a:rPr lang="en-US" sz="1400" b="0" i="0" dirty="0">
                          <a:solidFill>
                            <a:schemeClr val="tx1"/>
                          </a:solidFill>
                          <a:effectLst/>
                          <a:latin typeface="+mn-lt"/>
                          <a:ea typeface="Calibri" panose="020F0502020204030204" pitchFamily="34" charset="0"/>
                          <a:cs typeface="Arial" panose="020B0604020202020204" pitchFamily="34" charset="0"/>
                        </a:rPr>
                        <a:t> Determination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1400" b="0" dirty="0">
                          <a:solidFill>
                            <a:schemeClr val="tx1"/>
                          </a:solidFill>
                          <a:effectLst/>
                          <a:latin typeface="+mn-lt"/>
                          <a:ea typeface="Calibri" panose="020F0502020204030204" pitchFamily="34" charset="0"/>
                          <a:cs typeface="Arial" panose="020B0604020202020204" pitchFamily="34" charset="0"/>
                        </a:rPr>
                        <a:t>The </a:t>
                      </a:r>
                      <a:r>
                        <a:rPr lang="en-US" sz="1400" b="0" dirty="0" err="1">
                          <a:solidFill>
                            <a:schemeClr val="tx1"/>
                          </a:solidFill>
                          <a:effectLst/>
                          <a:latin typeface="+mn-lt"/>
                          <a:ea typeface="Calibri" panose="020F0502020204030204" pitchFamily="34" charset="0"/>
                          <a:cs typeface="Arial" panose="020B0604020202020204" pitchFamily="34" charset="0"/>
                        </a:rPr>
                        <a:t>IDRE</a:t>
                      </a:r>
                      <a:r>
                        <a:rPr lang="en-US" sz="1400" b="0" dirty="0">
                          <a:solidFill>
                            <a:schemeClr val="tx1"/>
                          </a:solidFill>
                          <a:effectLst/>
                          <a:latin typeface="+mn-lt"/>
                          <a:ea typeface="Calibri" panose="020F0502020204030204" pitchFamily="34" charset="0"/>
                          <a:cs typeface="Arial" panose="020B0604020202020204" pitchFamily="34" charset="0"/>
                        </a:rPr>
                        <a:t> has several data points to consider in determining the appropriate reimbursement amount, giving parties equal bargaining power and incentives to negotiate an agreed amount or enter into a network agreement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1400" b="0" dirty="0" err="1">
                          <a:solidFill>
                            <a:schemeClr val="tx1"/>
                          </a:solidFill>
                          <a:effectLst/>
                          <a:latin typeface="+mn-lt"/>
                          <a:ea typeface="Calibri" panose="020F0502020204030204" pitchFamily="34" charset="0"/>
                          <a:cs typeface="Arial" panose="020B0604020202020204" pitchFamily="34" charset="0"/>
                        </a:rPr>
                        <a:t>QPA</a:t>
                      </a:r>
                      <a:r>
                        <a:rPr lang="en-US" sz="1400" b="0" dirty="0">
                          <a:solidFill>
                            <a:schemeClr val="tx1"/>
                          </a:solidFill>
                          <a:effectLst/>
                          <a:latin typeface="+mn-lt"/>
                          <a:ea typeface="Calibri" panose="020F0502020204030204" pitchFamily="34" charset="0"/>
                          <a:cs typeface="Arial" panose="020B0604020202020204" pitchFamily="34" charset="0"/>
                        </a:rPr>
                        <a:t> given outsized role in </a:t>
                      </a:r>
                      <a:r>
                        <a:rPr lang="en-US" sz="1400" b="0" dirty="0" err="1">
                          <a:solidFill>
                            <a:schemeClr val="tx1"/>
                          </a:solidFill>
                          <a:effectLst/>
                          <a:latin typeface="+mn-lt"/>
                          <a:ea typeface="Calibri" panose="020F0502020204030204" pitchFamily="34" charset="0"/>
                          <a:cs typeface="Arial" panose="020B0604020202020204" pitchFamily="34" charset="0"/>
                        </a:rPr>
                        <a:t>IDRE</a:t>
                      </a:r>
                      <a:r>
                        <a:rPr lang="en-US" sz="1400" b="0" dirty="0">
                          <a:solidFill>
                            <a:schemeClr val="tx1"/>
                          </a:solidFill>
                          <a:effectLst/>
                          <a:latin typeface="+mn-lt"/>
                          <a:ea typeface="Calibri" panose="020F0502020204030204" pitchFamily="34" charset="0"/>
                          <a:cs typeface="Arial" panose="020B0604020202020204" pitchFamily="34" charset="0"/>
                        </a:rPr>
                        <a:t> determinations, disincentivizing negotiations and network agreements, leading some Payers to offer significantly worse contract terms or threaten termination to in-network providers.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02191151"/>
                  </a:ext>
                </a:extLst>
              </a:tr>
              <a:tr h="830747">
                <a:tc>
                  <a:txBody>
                    <a:bodyPr/>
                    <a:lstStyle/>
                    <a:p>
                      <a:pPr marL="0" marR="0" algn="l">
                        <a:lnSpc>
                          <a:spcPct val="107000"/>
                        </a:lnSpc>
                        <a:spcBef>
                          <a:spcPts val="0"/>
                        </a:spcBef>
                        <a:spcAft>
                          <a:spcPts val="0"/>
                        </a:spcAft>
                      </a:pPr>
                      <a:r>
                        <a:rPr lang="en-US" sz="1400" b="0" dirty="0">
                          <a:solidFill>
                            <a:schemeClr val="tx1"/>
                          </a:solidFill>
                          <a:effectLst/>
                        </a:rPr>
                        <a:t>Payment 30 Days After </a:t>
                      </a:r>
                      <a:r>
                        <a:rPr lang="en-US" sz="1400" b="0" dirty="0" err="1">
                          <a:solidFill>
                            <a:schemeClr val="tx1"/>
                          </a:solidFill>
                          <a:effectLst/>
                        </a:rPr>
                        <a:t>IDRE</a:t>
                      </a:r>
                      <a:r>
                        <a:rPr lang="en-US" sz="1400" b="0" dirty="0">
                          <a:solidFill>
                            <a:schemeClr val="tx1"/>
                          </a:solidFill>
                          <a:effectLst/>
                        </a:rPr>
                        <a:t> Decision</a:t>
                      </a:r>
                      <a:endParaRPr lang="en-US" sz="1400" b="0" i="1"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b="0" dirty="0">
                          <a:solidFill>
                            <a:schemeClr val="tx1"/>
                          </a:solidFill>
                          <a:effectLst/>
                        </a:rPr>
                        <a:t>Losing party timely remits payment to the prevailing party based on the </a:t>
                      </a:r>
                      <a:r>
                        <a:rPr lang="en-US" sz="1400" b="0" dirty="0" err="1">
                          <a:solidFill>
                            <a:schemeClr val="tx1"/>
                          </a:solidFill>
                          <a:effectLst/>
                        </a:rPr>
                        <a:t>IDRE’s</a:t>
                      </a:r>
                      <a:r>
                        <a:rPr lang="en-US" sz="1400" b="0" dirty="0">
                          <a:solidFill>
                            <a:schemeClr val="tx1"/>
                          </a:solidFill>
                          <a:effectLst/>
                        </a:rPr>
                        <a:t> determination</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l">
                        <a:lnSpc>
                          <a:spcPct val="107000"/>
                        </a:lnSpc>
                        <a:spcBef>
                          <a:spcPts val="0"/>
                        </a:spcBef>
                        <a:spcAft>
                          <a:spcPts val="0"/>
                        </a:spcAft>
                      </a:pPr>
                      <a:r>
                        <a:rPr lang="en-US" sz="1400" b="0" dirty="0">
                          <a:solidFill>
                            <a:schemeClr val="tx1"/>
                          </a:solidFill>
                          <a:effectLst/>
                          <a:latin typeface="+mn-lt"/>
                          <a:ea typeface="Calibri" panose="020F0502020204030204" pitchFamily="34" charset="0"/>
                          <a:cs typeface="Arial" panose="020B0604020202020204" pitchFamily="34" charset="0"/>
                        </a:rPr>
                        <a:t>There is no enforcement mechanism to ensure timely payment. Payers may delay or fail to remit payment or may issue a retroactive denial.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29476545"/>
                  </a:ext>
                </a:extLst>
              </a:tr>
            </a:tbl>
          </a:graphicData>
        </a:graphic>
      </p:graphicFrame>
      <p:sp>
        <p:nvSpPr>
          <p:cNvPr id="5" name="Rectangle 1">
            <a:extLst>
              <a:ext uri="{FF2B5EF4-FFF2-40B4-BE49-F238E27FC236}">
                <a16:creationId xmlns:a16="http://schemas.microsoft.com/office/drawing/2014/main" id="{F8CCD922-AFD8-64A4-D254-37A2FF6DDA5D}"/>
              </a:ext>
            </a:extLst>
          </p:cNvPr>
          <p:cNvSpPr>
            <a:spLocks noChangeArrowheads="1"/>
          </p:cNvSpPr>
          <p:nvPr/>
        </p:nvSpPr>
        <p:spPr bwMode="auto">
          <a:xfrm>
            <a:off x="3601642" y="96492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387506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1597-9D2E-94E5-22AB-00AA0DD1E048}"/>
              </a:ext>
            </a:extLst>
          </p:cNvPr>
          <p:cNvSpPr>
            <a:spLocks noGrp="1"/>
          </p:cNvSpPr>
          <p:nvPr>
            <p:ph type="title"/>
          </p:nvPr>
        </p:nvSpPr>
        <p:spPr/>
        <p:txBody>
          <a:bodyPr/>
          <a:lstStyle/>
          <a:p>
            <a:r>
              <a:rPr lang="en-US"/>
              <a:t>Managed Care Contracting</a:t>
            </a:r>
          </a:p>
        </p:txBody>
      </p:sp>
      <p:pic>
        <p:nvPicPr>
          <p:cNvPr id="7" name="Picture 6" descr="Text&#10;&#10;Description automatically generated">
            <a:extLst>
              <a:ext uri="{FF2B5EF4-FFF2-40B4-BE49-F238E27FC236}">
                <a16:creationId xmlns:a16="http://schemas.microsoft.com/office/drawing/2014/main" id="{686CA94F-12BB-4CC3-C492-9669CE971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919" y="3065748"/>
            <a:ext cx="4415454" cy="1000265"/>
          </a:xfrm>
          <a:prstGeom prst="rect">
            <a:avLst/>
          </a:prstGeom>
        </p:spPr>
      </p:pic>
      <p:pic>
        <p:nvPicPr>
          <p:cNvPr id="9" name="Picture 8">
            <a:extLst>
              <a:ext uri="{FF2B5EF4-FFF2-40B4-BE49-F238E27FC236}">
                <a16:creationId xmlns:a16="http://schemas.microsoft.com/office/drawing/2014/main" id="{AA40876A-82D3-028A-1D5D-A72C9D2CA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218" y="3911258"/>
            <a:ext cx="4415454" cy="257462"/>
          </a:xfrm>
          <a:prstGeom prst="rect">
            <a:avLst/>
          </a:prstGeom>
          <a:ln w="19050">
            <a:solidFill>
              <a:schemeClr val="accent6"/>
            </a:solidFill>
          </a:ln>
          <a:effectLst>
            <a:outerShdw blurRad="101600" dist="38100" dir="2700000" algn="tl"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1B65BFE9-FB5E-7EE9-FE87-2245FDB7E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919" y="1261998"/>
            <a:ext cx="4429743" cy="1743318"/>
          </a:xfrm>
          <a:prstGeom prst="rect">
            <a:avLst/>
          </a:prstGeom>
        </p:spPr>
      </p:pic>
      <p:pic>
        <p:nvPicPr>
          <p:cNvPr id="19" name="Content Placeholder 18" descr="A picture containing text&#10;&#10;Description automatically generated">
            <a:extLst>
              <a:ext uri="{FF2B5EF4-FFF2-40B4-BE49-F238E27FC236}">
                <a16:creationId xmlns:a16="http://schemas.microsoft.com/office/drawing/2014/main" id="{9A1D712B-09EB-861A-69CA-291B1ED0E817}"/>
              </a:ext>
            </a:extLst>
          </p:cNvP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1472208" y="742281"/>
            <a:ext cx="3107965" cy="457264"/>
          </a:xfrm>
        </p:spPr>
      </p:pic>
      <p:pic>
        <p:nvPicPr>
          <p:cNvPr id="21" name="Picture 20">
            <a:extLst>
              <a:ext uri="{FF2B5EF4-FFF2-40B4-BE49-F238E27FC236}">
                <a16:creationId xmlns:a16="http://schemas.microsoft.com/office/drawing/2014/main" id="{DB235B3F-842F-72E8-7698-366C06B8DF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624" y="4231173"/>
            <a:ext cx="3261168" cy="257461"/>
          </a:xfrm>
          <a:prstGeom prst="rect">
            <a:avLst/>
          </a:prstGeom>
          <a:ln w="19050">
            <a:solidFill>
              <a:schemeClr val="accent6"/>
            </a:solidFill>
          </a:ln>
          <a:effectLst>
            <a:outerShdw blurRad="101600" dist="38100" dir="2700000" algn="tl" rotWithShape="0">
              <a:prstClr val="black">
                <a:alpha val="40000"/>
              </a:prstClr>
            </a:outerShdw>
          </a:effectLst>
        </p:spPr>
      </p:pic>
      <p:sp>
        <p:nvSpPr>
          <p:cNvPr id="22" name="TextBox 21">
            <a:extLst>
              <a:ext uri="{FF2B5EF4-FFF2-40B4-BE49-F238E27FC236}">
                <a16:creationId xmlns:a16="http://schemas.microsoft.com/office/drawing/2014/main" id="{56E7A893-4BE3-10EC-B45A-0DA398980E9A}"/>
              </a:ext>
            </a:extLst>
          </p:cNvPr>
          <p:cNvSpPr txBox="1"/>
          <p:nvPr/>
        </p:nvSpPr>
        <p:spPr>
          <a:xfrm>
            <a:off x="1407915" y="4551088"/>
            <a:ext cx="6005418" cy="257461"/>
          </a:xfrm>
          <a:prstGeom prst="rect">
            <a:avLst/>
          </a:prstGeom>
        </p:spPr>
        <p:txBody>
          <a:bodyPr vert="horz" wrap="square" lIns="68580" tIns="34290" rIns="68580" bIns="34290" rtlCol="0" anchor="t">
            <a:noAutofit/>
          </a:bodyPr>
          <a:lstStyle/>
          <a:p>
            <a:pPr algn="l"/>
            <a:r>
              <a:rPr lang="en-US" sz="900" i="1">
                <a:solidFill>
                  <a:schemeClr val="accent2"/>
                </a:solidFill>
                <a:latin typeface="+mj-lt"/>
                <a:ea typeface="Lato" panose="020F0502020204030203" pitchFamily="34" charset="0"/>
                <a:cs typeface="Calibri Light"/>
              </a:rPr>
              <a:t>https://www.asahq.org/about-asa/newsroom/news-releases/2021/11/bcbs-abuses-no-surprises-act-regulations</a:t>
            </a:r>
          </a:p>
        </p:txBody>
      </p:sp>
    </p:spTree>
    <p:extLst>
      <p:ext uri="{BB962C8B-B14F-4D97-AF65-F5344CB8AC3E}">
        <p14:creationId xmlns:p14="http://schemas.microsoft.com/office/powerpoint/2010/main" val="91671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F1E0-C3EC-3D6A-C308-659C79A3E122}"/>
              </a:ext>
            </a:extLst>
          </p:cNvPr>
          <p:cNvSpPr>
            <a:spLocks noGrp="1"/>
          </p:cNvSpPr>
          <p:nvPr>
            <p:ph type="title"/>
          </p:nvPr>
        </p:nvSpPr>
        <p:spPr/>
        <p:txBody>
          <a:bodyPr/>
          <a:lstStyle/>
          <a:p>
            <a:r>
              <a:rPr lang="en-US" dirty="0"/>
              <a:t>Lawsuits Related to IDR Regulations</a:t>
            </a:r>
          </a:p>
        </p:txBody>
      </p:sp>
      <p:sp>
        <p:nvSpPr>
          <p:cNvPr id="3" name="Content Placeholder 2">
            <a:extLst>
              <a:ext uri="{FF2B5EF4-FFF2-40B4-BE49-F238E27FC236}">
                <a16:creationId xmlns:a16="http://schemas.microsoft.com/office/drawing/2014/main" id="{DC4B2FA9-370D-FBF5-D9D6-CC47581F2B0E}"/>
              </a:ext>
            </a:extLst>
          </p:cNvPr>
          <p:cNvSpPr>
            <a:spLocks noGrp="1"/>
          </p:cNvSpPr>
          <p:nvPr>
            <p:ph sz="quarter" idx="10"/>
          </p:nvPr>
        </p:nvSpPr>
        <p:spPr/>
        <p:txBody>
          <a:bodyPr/>
          <a:lstStyle/>
          <a:p>
            <a:r>
              <a:rPr lang="en-US" sz="2000" i="1" dirty="0"/>
              <a:t>Texas Medical Association vs. HHS </a:t>
            </a:r>
          </a:p>
          <a:p>
            <a:pPr lvl="1"/>
            <a:r>
              <a:rPr lang="en-US" sz="2000" dirty="0"/>
              <a:t>I &amp; II – </a:t>
            </a:r>
            <a:r>
              <a:rPr lang="en-US" sz="2000" dirty="0" err="1"/>
              <a:t>IDRE</a:t>
            </a:r>
            <a:r>
              <a:rPr lang="en-US" sz="2000" dirty="0"/>
              <a:t> Determination Factors</a:t>
            </a:r>
          </a:p>
          <a:p>
            <a:pPr lvl="1"/>
            <a:r>
              <a:rPr lang="en-US" sz="2000" dirty="0"/>
              <a:t>III – </a:t>
            </a:r>
            <a:r>
              <a:rPr lang="en-US" sz="2000" dirty="0" err="1"/>
              <a:t>QPA</a:t>
            </a:r>
            <a:r>
              <a:rPr lang="en-US" sz="2000" dirty="0"/>
              <a:t> Calculations</a:t>
            </a:r>
          </a:p>
          <a:p>
            <a:pPr lvl="1"/>
            <a:r>
              <a:rPr lang="en-US" sz="2000" dirty="0"/>
              <a:t>IV – Administrative Fee Hike &amp; Batching</a:t>
            </a:r>
          </a:p>
          <a:p>
            <a:r>
              <a:rPr lang="en-US" sz="2000" i="1" dirty="0"/>
              <a:t>Haller vs. HHS</a:t>
            </a:r>
          </a:p>
          <a:p>
            <a:pPr lvl="1"/>
            <a:r>
              <a:rPr lang="en-US" sz="2000" dirty="0"/>
              <a:t>Constitutional Challenge</a:t>
            </a:r>
          </a:p>
          <a:p>
            <a:r>
              <a:rPr lang="en-US" sz="2000" dirty="0"/>
              <a:t>Others</a:t>
            </a:r>
          </a:p>
          <a:p>
            <a:endParaRPr lang="en-US" dirty="0"/>
          </a:p>
        </p:txBody>
      </p:sp>
    </p:spTree>
    <p:extLst>
      <p:ext uri="{BB962C8B-B14F-4D97-AF65-F5344CB8AC3E}">
        <p14:creationId xmlns:p14="http://schemas.microsoft.com/office/powerpoint/2010/main" val="3651962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3ACA-58B7-1D2A-EAFF-A8CC5CAD466A}"/>
              </a:ext>
            </a:extLst>
          </p:cNvPr>
          <p:cNvSpPr>
            <a:spLocks noGrp="1"/>
          </p:cNvSpPr>
          <p:nvPr>
            <p:ph type="title"/>
          </p:nvPr>
        </p:nvSpPr>
        <p:spPr/>
        <p:txBody>
          <a:bodyPr/>
          <a:lstStyle/>
          <a:p>
            <a:r>
              <a:rPr lang="en-US" dirty="0"/>
              <a:t>Patient Cost Transparency for Scheduled Services</a:t>
            </a:r>
          </a:p>
        </p:txBody>
      </p:sp>
    </p:spTree>
    <p:extLst>
      <p:ext uri="{BB962C8B-B14F-4D97-AF65-F5344CB8AC3E}">
        <p14:creationId xmlns:p14="http://schemas.microsoft.com/office/powerpoint/2010/main" val="324889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3E3-59AC-0854-A694-D6CB9CA59E9D}"/>
              </a:ext>
            </a:extLst>
          </p:cNvPr>
          <p:cNvSpPr>
            <a:spLocks noGrp="1"/>
          </p:cNvSpPr>
          <p:nvPr>
            <p:ph type="title"/>
          </p:nvPr>
        </p:nvSpPr>
        <p:spPr/>
        <p:txBody>
          <a:bodyPr/>
          <a:lstStyle/>
          <a:p>
            <a:r>
              <a:rPr lang="en-US" dirty="0"/>
              <a:t>Definitions &amp; Language</a:t>
            </a:r>
          </a:p>
        </p:txBody>
      </p:sp>
      <p:graphicFrame>
        <p:nvGraphicFramePr>
          <p:cNvPr id="4" name="Table 4">
            <a:extLst>
              <a:ext uri="{FF2B5EF4-FFF2-40B4-BE49-F238E27FC236}">
                <a16:creationId xmlns:a16="http://schemas.microsoft.com/office/drawing/2014/main" id="{599C0A98-F917-573C-26F6-76B7776C3600}"/>
              </a:ext>
            </a:extLst>
          </p:cNvPr>
          <p:cNvGraphicFramePr>
            <a:graphicFrameLocks noGrp="1"/>
          </p:cNvGraphicFramePr>
          <p:nvPr>
            <p:extLst>
              <p:ext uri="{D42A27DB-BD31-4B8C-83A1-F6EECF244321}">
                <p14:modId xmlns:p14="http://schemas.microsoft.com/office/powerpoint/2010/main" val="3866522313"/>
              </p:ext>
            </p:extLst>
          </p:nvPr>
        </p:nvGraphicFramePr>
        <p:xfrm>
          <a:off x="438944" y="692507"/>
          <a:ext cx="8266111" cy="3825240"/>
        </p:xfrm>
        <a:graphic>
          <a:graphicData uri="http://schemas.openxmlformats.org/drawingml/2006/table">
            <a:tbl>
              <a:tblPr firstRow="1" bandRow="1">
                <a:tableStyleId>{073A0DAA-6AF3-43AB-8588-CEC1D06C72B9}</a:tableStyleId>
              </a:tblPr>
              <a:tblGrid>
                <a:gridCol w="1389856">
                  <a:extLst>
                    <a:ext uri="{9D8B030D-6E8A-4147-A177-3AD203B41FA5}">
                      <a16:colId xmlns:a16="http://schemas.microsoft.com/office/drawing/2014/main" val="602478097"/>
                    </a:ext>
                  </a:extLst>
                </a:gridCol>
                <a:gridCol w="6876255">
                  <a:extLst>
                    <a:ext uri="{9D8B030D-6E8A-4147-A177-3AD203B41FA5}">
                      <a16:colId xmlns:a16="http://schemas.microsoft.com/office/drawing/2014/main" val="1988668834"/>
                    </a:ext>
                  </a:extLst>
                </a:gridCol>
              </a:tblGrid>
              <a:tr h="292231">
                <a:tc>
                  <a:txBody>
                    <a:bodyPr/>
                    <a:lstStyle/>
                    <a:p>
                      <a:r>
                        <a:rPr lang="en-US" sz="1600" dirty="0">
                          <a:solidFill>
                            <a:schemeClr val="bg1"/>
                          </a:solidFill>
                        </a:rPr>
                        <a:t>If I say:</a:t>
                      </a:r>
                    </a:p>
                  </a:txBody>
                  <a:tcPr marL="68580" marR="68580" marT="34290" marB="34290"/>
                </a:tc>
                <a:tc>
                  <a:txBody>
                    <a:bodyPr/>
                    <a:lstStyle/>
                    <a:p>
                      <a:r>
                        <a:rPr lang="en-US" sz="1600" dirty="0">
                          <a:solidFill>
                            <a:schemeClr val="bg1"/>
                          </a:solidFill>
                        </a:rPr>
                        <a:t>I mean:</a:t>
                      </a:r>
                    </a:p>
                  </a:txBody>
                  <a:tcPr marL="68580" marR="68580" marT="34290" marB="34290"/>
                </a:tc>
                <a:extLst>
                  <a:ext uri="{0D108BD9-81ED-4DB2-BD59-A6C34878D82A}">
                    <a16:rowId xmlns:a16="http://schemas.microsoft.com/office/drawing/2014/main" val="2027437100"/>
                  </a:ext>
                </a:extLst>
              </a:tr>
              <a:tr h="448408">
                <a:tc>
                  <a:txBody>
                    <a:bodyPr/>
                    <a:lstStyle/>
                    <a:p>
                      <a:r>
                        <a:rPr lang="en-US" sz="1600" dirty="0"/>
                        <a:t>GFE</a:t>
                      </a:r>
                    </a:p>
                  </a:txBody>
                  <a:tcPr marL="68580" marR="68580" marT="34290" marB="34290"/>
                </a:tc>
                <a:tc>
                  <a:txBody>
                    <a:bodyPr/>
                    <a:lstStyle/>
                    <a:p>
                      <a:r>
                        <a:rPr lang="en-US" sz="1600" dirty="0"/>
                        <a:t>Good Faith Estimate – A notification of the expected charges for furnishing a medical item or service, including any item or service that is reasonably expected to be provided at the same time</a:t>
                      </a:r>
                    </a:p>
                  </a:txBody>
                  <a:tcPr marL="68580" marR="68580" marT="34290" marB="34290"/>
                </a:tc>
                <a:extLst>
                  <a:ext uri="{0D108BD9-81ED-4DB2-BD59-A6C34878D82A}">
                    <a16:rowId xmlns:a16="http://schemas.microsoft.com/office/drawing/2014/main" val="264316648"/>
                  </a:ext>
                </a:extLst>
              </a:tr>
              <a:tr h="448408">
                <a:tc>
                  <a:txBody>
                    <a:bodyPr/>
                    <a:lstStyle/>
                    <a:p>
                      <a:r>
                        <a:rPr lang="en-US" sz="1600" dirty="0"/>
                        <a:t>Self-Pay</a:t>
                      </a:r>
                    </a:p>
                  </a:txBody>
                  <a:tcPr marL="68580" marR="68580" marT="34290" marB="34290"/>
                </a:tc>
                <a:tc>
                  <a:txBody>
                    <a:bodyPr/>
                    <a:lstStyle/>
                    <a:p>
                      <a:r>
                        <a:rPr lang="en-US" sz="1600" dirty="0"/>
                        <a:t>An individual without healthcare insurance (uninsured) or an individual who is not seeking to have a claim submitted to their plan for a medical item or service</a:t>
                      </a:r>
                    </a:p>
                  </a:txBody>
                  <a:tcPr marL="68580" marR="68580" marT="34290" marB="34290"/>
                </a:tc>
                <a:extLst>
                  <a:ext uri="{0D108BD9-81ED-4DB2-BD59-A6C34878D82A}">
                    <a16:rowId xmlns:a16="http://schemas.microsoft.com/office/drawing/2014/main" val="2038000620"/>
                  </a:ext>
                </a:extLst>
              </a:tr>
              <a:tr h="448408">
                <a:tc>
                  <a:txBody>
                    <a:bodyPr/>
                    <a:lstStyle/>
                    <a:p>
                      <a:r>
                        <a:rPr lang="en-US" sz="1600" dirty="0" err="1"/>
                        <a:t>PPDR</a:t>
                      </a:r>
                      <a:endParaRPr lang="en-US" sz="1600" dirty="0"/>
                    </a:p>
                  </a:txBody>
                  <a:tcPr marL="68580" marR="68580" marT="34290" marB="34290"/>
                </a:tc>
                <a:tc>
                  <a:txBody>
                    <a:bodyPr/>
                    <a:lstStyle/>
                    <a:p>
                      <a:r>
                        <a:rPr lang="en-US" sz="1600" dirty="0"/>
                        <a:t>Patient–Provider Dispute Resolution Process – How the appropriate payment amount is determined when a Self-Pay patient receives a</a:t>
                      </a:r>
                      <a:r>
                        <a:rPr lang="en-US" sz="1600" b="0" i="0" dirty="0">
                          <a:solidFill>
                            <a:srgbClr val="000000"/>
                          </a:solidFill>
                          <a:effectLst/>
                          <a:latin typeface="public_sans"/>
                        </a:rPr>
                        <a:t> bill from a Provider that exceeds the GFE by at least $400</a:t>
                      </a:r>
                      <a:endParaRPr lang="en-US" sz="1600" dirty="0"/>
                    </a:p>
                  </a:txBody>
                  <a:tcPr marL="68580" marR="68580" marT="34290" marB="34290"/>
                </a:tc>
                <a:extLst>
                  <a:ext uri="{0D108BD9-81ED-4DB2-BD59-A6C34878D82A}">
                    <a16:rowId xmlns:a16="http://schemas.microsoft.com/office/drawing/2014/main" val="343839012"/>
                  </a:ext>
                </a:extLst>
              </a:tr>
              <a:tr h="448408">
                <a:tc>
                  <a:txBody>
                    <a:bodyPr/>
                    <a:lstStyle/>
                    <a:p>
                      <a:r>
                        <a:rPr lang="en-US" sz="1600" dirty="0" err="1"/>
                        <a:t>SDRE</a:t>
                      </a:r>
                      <a:endParaRPr lang="en-US" sz="1600" dirty="0"/>
                    </a:p>
                  </a:txBody>
                  <a:tcPr marL="68580" marR="68580" marT="34290" marB="34290"/>
                </a:tc>
                <a:tc>
                  <a:txBody>
                    <a:bodyPr/>
                    <a:lstStyle/>
                    <a:p>
                      <a:r>
                        <a:rPr lang="en-US" sz="1600" dirty="0"/>
                        <a:t>Selected Dispute Resolution Entity – </a:t>
                      </a:r>
                      <a:r>
                        <a:rPr kumimoji="0" lang="en-US" sz="1600" b="0" i="0" u="none" strike="noStrike" kern="1200" cap="none" spc="0" normalizeH="0" baseline="0" noProof="0" dirty="0">
                          <a:ln>
                            <a:noFill/>
                          </a:ln>
                          <a:solidFill>
                            <a:srgbClr val="000000"/>
                          </a:solidFill>
                          <a:effectLst/>
                          <a:uLnTx/>
                          <a:uFillTx/>
                          <a:latin typeface="+mn-lt"/>
                          <a:ea typeface="+mn-ea"/>
                          <a:cs typeface="+mn-cs"/>
                        </a:rPr>
                        <a:t>Organizations that applied to and were approved by the Departments to administer </a:t>
                      </a:r>
                      <a:r>
                        <a:rPr kumimoji="0" lang="en-US" sz="1600" b="0" i="0" u="none" strike="noStrike" kern="1200" cap="none" spc="0" normalizeH="0" baseline="0" noProof="0" dirty="0" err="1">
                          <a:ln>
                            <a:noFill/>
                          </a:ln>
                          <a:solidFill>
                            <a:srgbClr val="000000"/>
                          </a:solidFill>
                          <a:effectLst/>
                          <a:uLnTx/>
                          <a:uFillTx/>
                          <a:latin typeface="+mn-lt"/>
                          <a:ea typeface="+mn-ea"/>
                          <a:cs typeface="+mn-cs"/>
                        </a:rPr>
                        <a:t>PPDR</a:t>
                      </a:r>
                      <a:endParaRPr lang="en-US" sz="1600" dirty="0"/>
                    </a:p>
                  </a:txBody>
                  <a:tcPr marL="68580" marR="68580" marT="34290" marB="34290"/>
                </a:tc>
                <a:extLst>
                  <a:ext uri="{0D108BD9-81ED-4DB2-BD59-A6C34878D82A}">
                    <a16:rowId xmlns:a16="http://schemas.microsoft.com/office/drawing/2014/main" val="896184991"/>
                  </a:ext>
                </a:extLst>
              </a:tr>
              <a:tr h="448408">
                <a:tc>
                  <a:txBody>
                    <a:bodyPr/>
                    <a:lstStyle/>
                    <a:p>
                      <a:r>
                        <a:rPr lang="en-US" sz="1600" dirty="0" err="1"/>
                        <a:t>AEOB</a:t>
                      </a:r>
                      <a:endParaRPr lang="en-US" sz="1600" dirty="0"/>
                    </a:p>
                  </a:txBody>
                  <a:tcPr marL="68580" marR="68580" marT="34290" marB="34290"/>
                </a:tc>
                <a:tc>
                  <a:txBody>
                    <a:bodyPr/>
                    <a:lstStyle/>
                    <a:p>
                      <a:r>
                        <a:rPr lang="en-US" sz="1600" dirty="0"/>
                        <a:t>Advance Explanation of Benefits – A notification from a Payer to an insured individual including a GFE and the individual’s estimated cost-sharing and other financial requirements</a:t>
                      </a:r>
                    </a:p>
                  </a:txBody>
                  <a:tcPr marL="68580" marR="68580" marT="34290" marB="34290"/>
                </a:tc>
                <a:extLst>
                  <a:ext uri="{0D108BD9-81ED-4DB2-BD59-A6C34878D82A}">
                    <a16:rowId xmlns:a16="http://schemas.microsoft.com/office/drawing/2014/main" val="1075176405"/>
                  </a:ext>
                </a:extLst>
              </a:tr>
            </a:tbl>
          </a:graphicData>
        </a:graphic>
      </p:graphicFrame>
    </p:spTree>
    <p:extLst>
      <p:ext uri="{BB962C8B-B14F-4D97-AF65-F5344CB8AC3E}">
        <p14:creationId xmlns:p14="http://schemas.microsoft.com/office/powerpoint/2010/main" val="1259395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3303-652B-4074-A0CA-BC2B3BF4CEDF}"/>
              </a:ext>
            </a:extLst>
          </p:cNvPr>
          <p:cNvSpPr>
            <a:spLocks noGrp="1"/>
          </p:cNvSpPr>
          <p:nvPr>
            <p:ph type="title"/>
          </p:nvPr>
        </p:nvSpPr>
        <p:spPr/>
        <p:txBody>
          <a:bodyPr/>
          <a:lstStyle/>
          <a:p>
            <a:r>
              <a:rPr lang="en-US" dirty="0"/>
              <a:t>Price Transparency for Scheduled Services</a:t>
            </a:r>
          </a:p>
        </p:txBody>
      </p:sp>
      <p:graphicFrame>
        <p:nvGraphicFramePr>
          <p:cNvPr id="4" name="Table 4">
            <a:extLst>
              <a:ext uri="{FF2B5EF4-FFF2-40B4-BE49-F238E27FC236}">
                <a16:creationId xmlns:a16="http://schemas.microsoft.com/office/drawing/2014/main" id="{84E4629C-99B0-4D85-BEC3-8C2AC6C3DAD2}"/>
              </a:ext>
            </a:extLst>
          </p:cNvPr>
          <p:cNvGraphicFramePr>
            <a:graphicFrameLocks noGrp="1"/>
          </p:cNvGraphicFramePr>
          <p:nvPr>
            <p:ph sz="quarter" idx="10"/>
            <p:extLst>
              <p:ext uri="{D42A27DB-BD31-4B8C-83A1-F6EECF244321}">
                <p14:modId xmlns:p14="http://schemas.microsoft.com/office/powerpoint/2010/main" val="731913020"/>
              </p:ext>
            </p:extLst>
          </p:nvPr>
        </p:nvGraphicFramePr>
        <p:xfrm>
          <a:off x="438943" y="738553"/>
          <a:ext cx="8266112" cy="3192784"/>
        </p:xfrm>
        <a:graphic>
          <a:graphicData uri="http://schemas.openxmlformats.org/drawingml/2006/table">
            <a:tbl>
              <a:tblPr firstRow="1" bandRow="1">
                <a:tableStyleId>{073A0DAA-6AF3-43AB-8588-CEC1D06C72B9}</a:tableStyleId>
              </a:tblPr>
              <a:tblGrid>
                <a:gridCol w="1329567">
                  <a:extLst>
                    <a:ext uri="{9D8B030D-6E8A-4147-A177-3AD203B41FA5}">
                      <a16:colId xmlns:a16="http://schemas.microsoft.com/office/drawing/2014/main" val="837511320"/>
                    </a:ext>
                  </a:extLst>
                </a:gridCol>
                <a:gridCol w="3257569">
                  <a:extLst>
                    <a:ext uri="{9D8B030D-6E8A-4147-A177-3AD203B41FA5}">
                      <a16:colId xmlns:a16="http://schemas.microsoft.com/office/drawing/2014/main" val="331027399"/>
                    </a:ext>
                  </a:extLst>
                </a:gridCol>
                <a:gridCol w="3678976">
                  <a:extLst>
                    <a:ext uri="{9D8B030D-6E8A-4147-A177-3AD203B41FA5}">
                      <a16:colId xmlns:a16="http://schemas.microsoft.com/office/drawing/2014/main" val="675823388"/>
                    </a:ext>
                  </a:extLst>
                </a:gridCol>
              </a:tblGrid>
              <a:tr h="241464">
                <a:tc>
                  <a:txBody>
                    <a:bodyPr/>
                    <a:lstStyle/>
                    <a:p>
                      <a:pPr algn="ctr"/>
                      <a:r>
                        <a:rPr lang="en-US" sz="1400" dirty="0"/>
                        <a:t>Requirement</a:t>
                      </a:r>
                    </a:p>
                  </a:txBody>
                  <a:tcPr marL="51435" marR="51435" marT="25718" marB="25718"/>
                </a:tc>
                <a:tc>
                  <a:txBody>
                    <a:bodyPr/>
                    <a:lstStyle/>
                    <a:p>
                      <a:pPr algn="ctr"/>
                      <a:r>
                        <a:rPr lang="en-US" sz="1400"/>
                        <a:t>Summary</a:t>
                      </a:r>
                    </a:p>
                  </a:txBody>
                  <a:tcPr marL="51435" marR="51435" marT="25718" marB="25718"/>
                </a:tc>
                <a:tc>
                  <a:txBody>
                    <a:bodyPr/>
                    <a:lstStyle/>
                    <a:p>
                      <a:pPr algn="ctr"/>
                      <a:r>
                        <a:rPr lang="en-US" sz="1400"/>
                        <a:t>Policy Rationale</a:t>
                      </a:r>
                    </a:p>
                  </a:txBody>
                  <a:tcPr marL="51435" marR="51435" marT="25718" marB="25718"/>
                </a:tc>
                <a:extLst>
                  <a:ext uri="{0D108BD9-81ED-4DB2-BD59-A6C34878D82A}">
                    <a16:rowId xmlns:a16="http://schemas.microsoft.com/office/drawing/2014/main" val="2288104092"/>
                  </a:ext>
                </a:extLst>
              </a:tr>
              <a:tr h="592684">
                <a:tc>
                  <a:txBody>
                    <a:bodyPr/>
                    <a:lstStyle/>
                    <a:p>
                      <a:r>
                        <a:rPr lang="en-US" sz="1400" dirty="0"/>
                        <a:t>GFE</a:t>
                      </a:r>
                    </a:p>
                  </a:txBody>
                  <a:tcPr marL="51435" marR="51435" marT="25718" marB="25718"/>
                </a:tc>
                <a:tc>
                  <a:txBody>
                    <a:bodyPr/>
                    <a:lstStyle/>
                    <a:p>
                      <a:r>
                        <a:rPr lang="en-US" sz="1400" dirty="0"/>
                        <a:t>The scheduling Provider must deliver a comprehensive estimate of all expected costs associated with a medical item or service to a Self-Pay patient upon request or at time of scheduling</a:t>
                      </a:r>
                    </a:p>
                  </a:txBody>
                  <a:tcPr marL="51435" marR="51435" marT="25718" marB="2571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Self-Pay patients should be able to “shop” scheduled services for the best price</a:t>
                      </a:r>
                    </a:p>
                  </a:txBody>
                  <a:tcPr marL="51435" marR="51435" marT="25718" marB="25718"/>
                </a:tc>
                <a:extLst>
                  <a:ext uri="{0D108BD9-81ED-4DB2-BD59-A6C34878D82A}">
                    <a16:rowId xmlns:a16="http://schemas.microsoft.com/office/drawing/2014/main" val="1388670904"/>
                  </a:ext>
                </a:extLst>
              </a:tr>
              <a:tr h="515222">
                <a:tc>
                  <a:txBody>
                    <a:bodyPr/>
                    <a:lstStyle/>
                    <a:p>
                      <a:r>
                        <a:rPr lang="en-US" sz="1400" dirty="0" err="1"/>
                        <a:t>PPDR</a:t>
                      </a:r>
                      <a:endParaRPr lang="en-US" sz="1400" dirty="0"/>
                    </a:p>
                  </a:txBody>
                  <a:tcPr marL="51435" marR="51435" marT="25718" marB="25718"/>
                </a:tc>
                <a:tc>
                  <a:txBody>
                    <a:bodyPr/>
                    <a:lstStyle/>
                    <a:p>
                      <a:r>
                        <a:rPr lang="en-US" sz="1400" dirty="0"/>
                        <a:t>Self-Pay patients may dispute a final bill when the billed amount exceeds the GFE by at least $400</a:t>
                      </a:r>
                    </a:p>
                  </a:txBody>
                  <a:tcPr marL="51435" marR="51435" marT="25718" marB="25718"/>
                </a:tc>
                <a:tc>
                  <a:txBody>
                    <a:bodyPr/>
                    <a:lstStyle/>
                    <a:p>
                      <a:r>
                        <a:rPr lang="en-US" sz="1400" dirty="0"/>
                        <a:t>Holds Providers accountable to accurate patient estimates</a:t>
                      </a:r>
                    </a:p>
                  </a:txBody>
                  <a:tcPr marL="51435" marR="51435" marT="25718" marB="25718"/>
                </a:tc>
                <a:extLst>
                  <a:ext uri="{0D108BD9-81ED-4DB2-BD59-A6C34878D82A}">
                    <a16:rowId xmlns:a16="http://schemas.microsoft.com/office/drawing/2014/main" val="2577754496"/>
                  </a:ext>
                </a:extLst>
              </a:tr>
              <a:tr h="515222">
                <a:tc>
                  <a:txBody>
                    <a:bodyPr/>
                    <a:lstStyle/>
                    <a:p>
                      <a:r>
                        <a:rPr lang="en-US" sz="1400" dirty="0" err="1"/>
                        <a:t>AEOB</a:t>
                      </a:r>
                      <a:endParaRPr lang="en-US" sz="1400" dirty="0"/>
                    </a:p>
                  </a:txBody>
                  <a:tcPr marL="51435" marR="51435" marT="25718" marB="25718"/>
                </a:tc>
                <a:tc>
                  <a:txBody>
                    <a:bodyPr/>
                    <a:lstStyle/>
                    <a:p>
                      <a:r>
                        <a:rPr lang="en-US" sz="1400" dirty="0"/>
                        <a:t>The Payer must deliver a comprehensive estimate of all expected out-of-pocket costs associated with a medical item or service to an insured patient upon request or at the time of scheduling</a:t>
                      </a:r>
                    </a:p>
                  </a:txBody>
                  <a:tcPr marL="51435" marR="51435" marT="25718" marB="25718"/>
                </a:tc>
                <a:tc>
                  <a:txBody>
                    <a:bodyPr/>
                    <a:lstStyle/>
                    <a:p>
                      <a:r>
                        <a:rPr lang="en-US" sz="1400" dirty="0"/>
                        <a:t>Insured patients should be able to “shop” scheduled services for the best price</a:t>
                      </a:r>
                    </a:p>
                  </a:txBody>
                  <a:tcPr marL="51435" marR="51435" marT="25718" marB="25718"/>
                </a:tc>
                <a:extLst>
                  <a:ext uri="{0D108BD9-81ED-4DB2-BD59-A6C34878D82A}">
                    <a16:rowId xmlns:a16="http://schemas.microsoft.com/office/drawing/2014/main" val="446056956"/>
                  </a:ext>
                </a:extLst>
              </a:tr>
            </a:tbl>
          </a:graphicData>
        </a:graphic>
      </p:graphicFrame>
    </p:spTree>
    <p:extLst>
      <p:ext uri="{BB962C8B-B14F-4D97-AF65-F5344CB8AC3E}">
        <p14:creationId xmlns:p14="http://schemas.microsoft.com/office/powerpoint/2010/main" val="3275924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E307-C532-6375-F321-D9C8FE5E52BE}"/>
              </a:ext>
            </a:extLst>
          </p:cNvPr>
          <p:cNvSpPr>
            <a:spLocks noGrp="1"/>
          </p:cNvSpPr>
          <p:nvPr>
            <p:ph type="title"/>
          </p:nvPr>
        </p:nvSpPr>
        <p:spPr/>
        <p:txBody>
          <a:bodyPr/>
          <a:lstStyle/>
          <a:p>
            <a:r>
              <a:rPr lang="en-US"/>
              <a:t>GFE Legislative &amp; Regulatory Activity</a:t>
            </a:r>
          </a:p>
        </p:txBody>
      </p:sp>
      <p:sp>
        <p:nvSpPr>
          <p:cNvPr id="3" name="Content Placeholder 2">
            <a:extLst>
              <a:ext uri="{FF2B5EF4-FFF2-40B4-BE49-F238E27FC236}">
                <a16:creationId xmlns:a16="http://schemas.microsoft.com/office/drawing/2014/main" id="{B6A0B8FE-4474-DC1B-E1C3-5527204A75B6}"/>
              </a:ext>
            </a:extLst>
          </p:cNvPr>
          <p:cNvSpPr>
            <a:spLocks noGrp="1"/>
          </p:cNvSpPr>
          <p:nvPr>
            <p:ph sz="quarter" idx="10"/>
          </p:nvPr>
        </p:nvSpPr>
        <p:spPr/>
        <p:txBody>
          <a:bodyPr/>
          <a:lstStyle/>
          <a:p>
            <a:r>
              <a:rPr lang="en-US" b="1"/>
              <a:t>Consolidated Appropriations Act of 2021</a:t>
            </a:r>
          </a:p>
          <a:p>
            <a:pPr lvl="1"/>
            <a:r>
              <a:rPr lang="en-US"/>
              <a:t>Created new obligations to provide GFEs to self-pay and </a:t>
            </a:r>
            <a:r>
              <a:rPr lang="en-US" err="1"/>
              <a:t>AEOBs</a:t>
            </a:r>
            <a:r>
              <a:rPr lang="en-US"/>
              <a:t> for insured</a:t>
            </a:r>
          </a:p>
          <a:p>
            <a:r>
              <a:rPr lang="en-US" b="1"/>
              <a:t>Uninsured / Self-Pay GFEs: </a:t>
            </a:r>
            <a:r>
              <a:rPr lang="en-US"/>
              <a:t>Interim Final Rule, October 7, 2021</a:t>
            </a:r>
          </a:p>
          <a:p>
            <a:pPr lvl="1"/>
            <a:r>
              <a:rPr lang="en-US"/>
              <a:t>45 C.F.R. Subpart G, §149.610 et seq. </a:t>
            </a:r>
          </a:p>
          <a:p>
            <a:pPr lvl="1"/>
            <a:r>
              <a:rPr lang="en-US"/>
              <a:t>Defines terms, including Convening Provider, Co-Provider, Expected Charge, Primary Item or Service, and Uninsured (Or Self-Pay) Individual</a:t>
            </a:r>
          </a:p>
          <a:p>
            <a:pPr lvl="1"/>
            <a:r>
              <a:rPr lang="en-US"/>
              <a:t>Effective January 1, 2022</a:t>
            </a:r>
          </a:p>
          <a:p>
            <a:r>
              <a:rPr lang="en-US" b="1"/>
              <a:t>Insured GFEs: </a:t>
            </a:r>
            <a:r>
              <a:rPr lang="en-US"/>
              <a:t>Request for Information, September 16, 2022</a:t>
            </a:r>
          </a:p>
          <a:p>
            <a:pPr lvl="1"/>
            <a:r>
              <a:rPr lang="en-US"/>
              <a:t>Issued for information and planning purposes prior to drafting regulations implementing Insured GFEs and </a:t>
            </a:r>
            <a:r>
              <a:rPr lang="en-US" err="1"/>
              <a:t>AEOBs</a:t>
            </a:r>
            <a:endParaRPr lang="en-US"/>
          </a:p>
          <a:p>
            <a:pPr lvl="1"/>
            <a:r>
              <a:rPr lang="en-US"/>
              <a:t>Specific information requested includes data transfer recommendations, policy approaches, and economic impact</a:t>
            </a:r>
          </a:p>
        </p:txBody>
      </p:sp>
    </p:spTree>
    <p:extLst>
      <p:ext uri="{BB962C8B-B14F-4D97-AF65-F5344CB8AC3E}">
        <p14:creationId xmlns:p14="http://schemas.microsoft.com/office/powerpoint/2010/main" val="145868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3">
            <a:extLst>
              <a:ext uri="{FF2B5EF4-FFF2-40B4-BE49-F238E27FC236}">
                <a16:creationId xmlns:a16="http://schemas.microsoft.com/office/drawing/2014/main" id="{3404F041-A33F-31E2-EF8D-29B332A87B9A}"/>
              </a:ext>
            </a:extLst>
          </p:cNvPr>
          <p:cNvSpPr>
            <a:spLocks noChangeArrowheads="1"/>
          </p:cNvSpPr>
          <p:nvPr/>
        </p:nvSpPr>
        <p:spPr bwMode="auto">
          <a:xfrm>
            <a:off x="3665555" y="714375"/>
            <a:ext cx="3938588" cy="3714750"/>
          </a:xfrm>
          <a:prstGeom prst="ellipse">
            <a:avLst/>
          </a:prstGeom>
          <a:solidFill>
            <a:schemeClr val="accent3">
              <a:lumMod val="60000"/>
              <a:lumOff val="40000"/>
              <a:alpha val="60001"/>
            </a:schemeClr>
          </a:solidFill>
          <a:ln w="25400" algn="ctr">
            <a:solidFill>
              <a:srgbClr val="000000"/>
            </a:solidFill>
            <a:round/>
            <a:headEnd/>
            <a:tailEnd/>
          </a:ln>
          <a:effectLst/>
        </p:spPr>
        <p:txBody>
          <a:bodyPr vert="horz" wrap="square" lIns="27432" tIns="27432" rIns="27432" bIns="27432" numCol="1" anchor="ctr" anchorCtr="0" compatLnSpc="1">
            <a:prstTxWarp prst="textNoShape">
              <a:avLst/>
            </a:prstTxWarp>
          </a:bodyPr>
          <a:lstStyle/>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Hospitals &amp; Professionals</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Self-Pay (currently)</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Upon Patient Request &amp; Scheduling                                       </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All Services</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Delivered Electronically &amp; Paper</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Estimates in 1-3 Business Days</a:t>
            </a:r>
          </a:p>
          <a:p>
            <a:pPr lvl="3"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Effective January 1, 2022</a:t>
            </a:r>
            <a:endParaRPr lang="en-US" altLang="en-US" sz="1350">
              <a:latin typeface="Arial" panose="020B0604020202020204" pitchFamily="34" charset="0"/>
            </a:endParaRPr>
          </a:p>
        </p:txBody>
      </p:sp>
      <p:sp>
        <p:nvSpPr>
          <p:cNvPr id="2" name="Oval 2">
            <a:extLst>
              <a:ext uri="{FF2B5EF4-FFF2-40B4-BE49-F238E27FC236}">
                <a16:creationId xmlns:a16="http://schemas.microsoft.com/office/drawing/2014/main" id="{3FC064B6-ABAD-0C9D-20AC-6523AA8BE5FC}"/>
              </a:ext>
            </a:extLst>
          </p:cNvPr>
          <p:cNvSpPr>
            <a:spLocks noChangeArrowheads="1"/>
          </p:cNvSpPr>
          <p:nvPr/>
        </p:nvSpPr>
        <p:spPr bwMode="auto">
          <a:xfrm>
            <a:off x="992592" y="714375"/>
            <a:ext cx="3977878" cy="3714750"/>
          </a:xfrm>
          <a:prstGeom prst="ellipse">
            <a:avLst/>
          </a:prstGeom>
          <a:solidFill>
            <a:schemeClr val="tx2">
              <a:lumMod val="60000"/>
              <a:lumOff val="40000"/>
              <a:alpha val="35001"/>
            </a:schemeClr>
          </a:solidFill>
          <a:ln w="25400" algn="ctr">
            <a:solidFill>
              <a:srgbClr val="000000"/>
            </a:solidFill>
            <a:round/>
            <a:headEnd/>
            <a:tailEnd/>
          </a:ln>
          <a:effectLst/>
        </p:spPr>
        <p:txBody>
          <a:bodyPr vert="horz" wrap="square" lIns="27432" tIns="27432" rIns="27432" bIns="27432" numCol="1" anchor="ctr" anchorCtr="0" compatLnSpc="1">
            <a:prstTxWarp prst="textNoShape">
              <a:avLst/>
            </a:prstTxWarp>
          </a:bodyPr>
          <a:lstStyle/>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Hospitals Only</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Insured and Self-Pay</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Patient Self-Service</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Shoppable Services Only</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Delivered Online</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Estimates in Real-time</a:t>
            </a:r>
          </a:p>
          <a:p>
            <a:pPr defTabSz="685800" eaLnBrk="0" fontAlgn="base" hangingPunct="0">
              <a:spcBef>
                <a:spcPct val="0"/>
              </a:spcBef>
              <a:spcAft>
                <a:spcPct val="0"/>
              </a:spcAft>
              <a:buSzPts val="1000"/>
              <a:buFont typeface="Symbol" panose="05050102010706020507" pitchFamily="18" charset="2"/>
              <a:buChar char="·"/>
            </a:pPr>
            <a:r>
              <a:rPr lang="en-US" altLang="en-US" sz="1125">
                <a:solidFill>
                  <a:srgbClr val="000000"/>
                </a:solidFill>
                <a:latin typeface="Calibri" panose="020F0502020204030204" pitchFamily="34" charset="0"/>
              </a:rPr>
              <a:t>Effective January 1, 2021</a:t>
            </a:r>
            <a:endParaRPr lang="en-US" altLang="en-US" sz="1350">
              <a:latin typeface="Arial" panose="020B0604020202020204" pitchFamily="34" charset="0"/>
            </a:endParaRPr>
          </a:p>
        </p:txBody>
      </p:sp>
      <p:sp>
        <p:nvSpPr>
          <p:cNvPr id="3" name="Title 2">
            <a:extLst>
              <a:ext uri="{FF2B5EF4-FFF2-40B4-BE49-F238E27FC236}">
                <a16:creationId xmlns:a16="http://schemas.microsoft.com/office/drawing/2014/main" id="{94C8AA0F-54F4-3D40-B7CF-6C575FA87215}"/>
              </a:ext>
            </a:extLst>
          </p:cNvPr>
          <p:cNvSpPr>
            <a:spLocks noGrp="1"/>
          </p:cNvSpPr>
          <p:nvPr>
            <p:ph type="title"/>
          </p:nvPr>
        </p:nvSpPr>
        <p:spPr/>
        <p:txBody>
          <a:bodyPr/>
          <a:lstStyle/>
          <a:p>
            <a:r>
              <a:rPr lang="en-US" dirty="0"/>
              <a:t>Price Transparency vs No Surprises GFEs</a:t>
            </a:r>
          </a:p>
        </p:txBody>
      </p:sp>
      <p:sp>
        <p:nvSpPr>
          <p:cNvPr id="4" name="Content Placeholder 3">
            <a:extLst>
              <a:ext uri="{FF2B5EF4-FFF2-40B4-BE49-F238E27FC236}">
                <a16:creationId xmlns:a16="http://schemas.microsoft.com/office/drawing/2014/main" id="{E029CC88-5A69-4146-9D48-B2B1F31DD655}"/>
              </a:ext>
            </a:extLst>
          </p:cNvPr>
          <p:cNvSpPr>
            <a:spLocks noGrp="1"/>
          </p:cNvSpPr>
          <p:nvPr>
            <p:ph sz="quarter" idx="10"/>
          </p:nvPr>
        </p:nvSpPr>
        <p:spPr>
          <a:xfrm>
            <a:off x="919549" y="1085413"/>
            <a:ext cx="6198394" cy="400153"/>
          </a:xfrm>
        </p:spPr>
        <p:txBody>
          <a:bodyPr/>
          <a:lstStyle/>
          <a:p>
            <a:pPr marL="0" indent="0">
              <a:buNone/>
            </a:pPr>
            <a:r>
              <a:rPr lang="en-US" dirty="0"/>
              <a:t>	Price Transparency		           No Surprises Act</a:t>
            </a:r>
          </a:p>
        </p:txBody>
      </p:sp>
      <p:sp>
        <p:nvSpPr>
          <p:cNvPr id="6" name="Text Box 4">
            <a:extLst>
              <a:ext uri="{FF2B5EF4-FFF2-40B4-BE49-F238E27FC236}">
                <a16:creationId xmlns:a16="http://schemas.microsoft.com/office/drawing/2014/main" id="{C11DC844-D2A3-DAE8-DABC-2F2A251F5657}"/>
              </a:ext>
            </a:extLst>
          </p:cNvPr>
          <p:cNvSpPr txBox="1">
            <a:spLocks noChangeArrowheads="1"/>
          </p:cNvSpPr>
          <p:nvPr/>
        </p:nvSpPr>
        <p:spPr bwMode="auto">
          <a:xfrm>
            <a:off x="3826170" y="1856603"/>
            <a:ext cx="1177529" cy="20800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buSzPts val="1000"/>
              <a:buFont typeface="Symbol" panose="05050102010706020507" pitchFamily="18" charset="2"/>
              <a:buChar char="·"/>
            </a:pPr>
            <a:r>
              <a:rPr lang="en-US" altLang="en-US" sz="1125" dirty="0">
                <a:solidFill>
                  <a:srgbClr val="000000"/>
                </a:solidFill>
                <a:latin typeface="Calibri" panose="020F0502020204030204" pitchFamily="34" charset="0"/>
              </a:rPr>
              <a:t>Single Expected        Out-of-Pocket Amount</a:t>
            </a:r>
          </a:p>
          <a:p>
            <a:pPr defTabSz="685800" eaLnBrk="0" fontAlgn="base" hangingPunct="0">
              <a:spcBef>
                <a:spcPct val="0"/>
              </a:spcBef>
              <a:spcAft>
                <a:spcPct val="0"/>
              </a:spcAft>
              <a:buSzPts val="1000"/>
              <a:buFont typeface="Symbol" panose="05050102010706020507" pitchFamily="18" charset="2"/>
              <a:buChar char="·"/>
            </a:pPr>
            <a:r>
              <a:rPr lang="en-US" altLang="en-US" sz="1125" dirty="0">
                <a:solidFill>
                  <a:srgbClr val="000000"/>
                </a:solidFill>
                <a:latin typeface="Calibri" panose="020F0502020204030204" pitchFamily="34" charset="0"/>
              </a:rPr>
              <a:t>Displayed on Provider’s </a:t>
            </a:r>
          </a:p>
          <a:p>
            <a:pPr defTabSz="685800" eaLnBrk="0" fontAlgn="base" hangingPunct="0">
              <a:spcBef>
                <a:spcPct val="0"/>
              </a:spcBef>
              <a:spcAft>
                <a:spcPct val="0"/>
              </a:spcAft>
              <a:buSzPts val="1000"/>
            </a:pPr>
            <a:r>
              <a:rPr lang="en-US" altLang="en-US" sz="1125" dirty="0">
                <a:solidFill>
                  <a:srgbClr val="000000"/>
                </a:solidFill>
                <a:latin typeface="Calibri" panose="020F0502020204030204" pitchFamily="34" charset="0"/>
              </a:rPr>
              <a:t>Website</a:t>
            </a:r>
          </a:p>
          <a:p>
            <a:pPr defTabSz="685800" eaLnBrk="0" fontAlgn="base" hangingPunct="0">
              <a:spcBef>
                <a:spcPct val="0"/>
              </a:spcBef>
              <a:spcAft>
                <a:spcPct val="0"/>
              </a:spcAft>
              <a:buSzPts val="1000"/>
              <a:buFont typeface="Symbol" panose="05050102010706020507" pitchFamily="18" charset="2"/>
              <a:buChar char="·"/>
            </a:pPr>
            <a:r>
              <a:rPr lang="en-US" altLang="en-US" sz="1125" dirty="0" err="1">
                <a:solidFill>
                  <a:srgbClr val="000000"/>
                </a:solidFill>
                <a:latin typeface="Calibri" panose="020F0502020204030204" pitchFamily="34" charset="0"/>
              </a:rPr>
              <a:t>CMPs</a:t>
            </a:r>
            <a:r>
              <a:rPr lang="en-US" altLang="en-US" sz="1125" dirty="0">
                <a:solidFill>
                  <a:srgbClr val="000000"/>
                </a:solidFill>
                <a:latin typeface="Calibri" panose="020F0502020204030204" pitchFamily="34" charset="0"/>
              </a:rPr>
              <a:t> for </a:t>
            </a:r>
          </a:p>
          <a:p>
            <a:pPr defTabSz="685800" eaLnBrk="0" fontAlgn="base" hangingPunct="0">
              <a:spcBef>
                <a:spcPct val="0"/>
              </a:spcBef>
              <a:spcAft>
                <a:spcPct val="0"/>
              </a:spcAft>
              <a:buSzPts val="1000"/>
            </a:pPr>
            <a:r>
              <a:rPr lang="en-US" altLang="en-US" sz="1125" dirty="0">
                <a:solidFill>
                  <a:srgbClr val="000000"/>
                </a:solidFill>
                <a:latin typeface="Calibri" panose="020F0502020204030204" pitchFamily="34" charset="0"/>
              </a:rPr>
              <a:t>Non-compliance</a:t>
            </a:r>
            <a:endParaRPr lang="en-US" altLang="en-US" sz="1350" dirty="0">
              <a:latin typeface="Arial" panose="020B0604020202020204" pitchFamily="34" charset="0"/>
            </a:endParaRPr>
          </a:p>
        </p:txBody>
      </p:sp>
    </p:spTree>
    <p:extLst>
      <p:ext uri="{BB962C8B-B14F-4D97-AF65-F5344CB8AC3E}">
        <p14:creationId xmlns:p14="http://schemas.microsoft.com/office/powerpoint/2010/main" val="346083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0999-A5DB-EF5A-CDD0-D8F2A6475190}"/>
              </a:ext>
            </a:extLst>
          </p:cNvPr>
          <p:cNvSpPr>
            <a:spLocks noGrp="1"/>
          </p:cNvSpPr>
          <p:nvPr>
            <p:ph type="title"/>
          </p:nvPr>
        </p:nvSpPr>
        <p:spPr/>
        <p:txBody>
          <a:bodyPr/>
          <a:lstStyle/>
          <a:p>
            <a:r>
              <a:rPr lang="en-US" dirty="0"/>
              <a:t>No Surprises Act Overview</a:t>
            </a:r>
          </a:p>
        </p:txBody>
      </p:sp>
    </p:spTree>
    <p:extLst>
      <p:ext uri="{BB962C8B-B14F-4D97-AF65-F5344CB8AC3E}">
        <p14:creationId xmlns:p14="http://schemas.microsoft.com/office/powerpoint/2010/main" val="440763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E29D-8841-4AC1-AD6B-20A645F3A219}"/>
              </a:ext>
            </a:extLst>
          </p:cNvPr>
          <p:cNvSpPr>
            <a:spLocks noGrp="1"/>
          </p:cNvSpPr>
          <p:nvPr>
            <p:ph type="title"/>
          </p:nvPr>
        </p:nvSpPr>
        <p:spPr/>
        <p:txBody>
          <a:bodyPr/>
          <a:lstStyle/>
          <a:p>
            <a:r>
              <a:rPr lang="en-US" dirty="0"/>
              <a:t>Definition of GFE</a:t>
            </a:r>
          </a:p>
        </p:txBody>
      </p:sp>
      <p:sp>
        <p:nvSpPr>
          <p:cNvPr id="3" name="Content Placeholder 2">
            <a:extLst>
              <a:ext uri="{FF2B5EF4-FFF2-40B4-BE49-F238E27FC236}">
                <a16:creationId xmlns:a16="http://schemas.microsoft.com/office/drawing/2014/main" id="{8C9769C0-13D2-4266-A856-FA083CDEBAFB}"/>
              </a:ext>
            </a:extLst>
          </p:cNvPr>
          <p:cNvSpPr>
            <a:spLocks noGrp="1"/>
          </p:cNvSpPr>
          <p:nvPr>
            <p:ph sz="quarter" idx="10"/>
          </p:nvPr>
        </p:nvSpPr>
        <p:spPr/>
        <p:txBody>
          <a:bodyPr/>
          <a:lstStyle/>
          <a:p>
            <a:pPr>
              <a:lnSpc>
                <a:spcPct val="107000"/>
              </a:lnSpc>
              <a:spcBef>
                <a:spcPts val="0"/>
              </a:spcBef>
            </a:pPr>
            <a:r>
              <a:rPr lang="en-US" sz="1800" dirty="0">
                <a:latin typeface="Calibri "/>
                <a:ea typeface="Calibri" panose="020F0502020204030204" pitchFamily="34" charset="0"/>
                <a:cs typeface="Times New Roman" panose="02020603050405020304" pitchFamily="18" charset="0"/>
              </a:rPr>
              <a:t>A notification of </a:t>
            </a:r>
            <a:r>
              <a:rPr lang="en-US" sz="1800" b="1" dirty="0">
                <a:latin typeface="Calibri "/>
                <a:ea typeface="Calibri" panose="020F0502020204030204" pitchFamily="34" charset="0"/>
                <a:cs typeface="Times New Roman" panose="02020603050405020304" pitchFamily="18" charset="0"/>
              </a:rPr>
              <a:t>expected charges </a:t>
            </a:r>
            <a:r>
              <a:rPr lang="en-US" sz="1800" dirty="0">
                <a:latin typeface="Calibri "/>
                <a:ea typeface="Calibri" panose="020F0502020204030204" pitchFamily="34" charset="0"/>
                <a:cs typeface="Times New Roman" panose="02020603050405020304" pitchFamily="18" charset="0"/>
              </a:rPr>
              <a:t>for a scheduled or requested item or service, including items or services that are reasonably expected to be provided in conjunction with such scheduled or requested item or service, provided by a convening provider, convening facility, co-provider, or co-facility. </a:t>
            </a:r>
          </a:p>
          <a:p>
            <a:pPr lvl="1">
              <a:lnSpc>
                <a:spcPct val="107000"/>
              </a:lnSpc>
              <a:spcBef>
                <a:spcPts val="0"/>
              </a:spcBef>
            </a:pPr>
            <a:r>
              <a:rPr lang="en-US" b="1" i="1" dirty="0">
                <a:latin typeface="Calibri "/>
                <a:ea typeface="Calibri" panose="020F0502020204030204" pitchFamily="34" charset="0"/>
                <a:cs typeface="Times New Roman" panose="02020603050405020304" pitchFamily="18" charset="0"/>
              </a:rPr>
              <a:t>Expected charge</a:t>
            </a:r>
            <a:r>
              <a:rPr lang="en-US" b="1" dirty="0">
                <a:latin typeface="Calibri "/>
                <a:ea typeface="Calibri" panose="020F0502020204030204" pitchFamily="34" charset="0"/>
                <a:cs typeface="Times New Roman" panose="02020603050405020304" pitchFamily="18" charset="0"/>
              </a:rPr>
              <a:t> </a:t>
            </a:r>
            <a:r>
              <a:rPr lang="en-US" dirty="0">
                <a:latin typeface="Calibri "/>
                <a:ea typeface="Calibri" panose="020F0502020204030204" pitchFamily="34" charset="0"/>
                <a:cs typeface="Times New Roman" panose="02020603050405020304" pitchFamily="18" charset="0"/>
              </a:rPr>
              <a:t>means the cash pay rate or rate established by a provider or facility for an uninsured individual, </a:t>
            </a:r>
            <a:r>
              <a:rPr lang="en-US" b="1" dirty="0">
                <a:latin typeface="Calibri "/>
                <a:ea typeface="Calibri" panose="020F0502020204030204" pitchFamily="34" charset="0"/>
                <a:cs typeface="Times New Roman" panose="02020603050405020304" pitchFamily="18" charset="0"/>
              </a:rPr>
              <a:t>reflecting any discounts </a:t>
            </a:r>
            <a:r>
              <a:rPr lang="en-US" dirty="0">
                <a:latin typeface="Calibri "/>
                <a:ea typeface="Calibri" panose="020F0502020204030204" pitchFamily="34" charset="0"/>
                <a:cs typeface="Times New Roman" panose="02020603050405020304" pitchFamily="18" charset="0"/>
              </a:rPr>
              <a:t>for such individuals </a:t>
            </a:r>
          </a:p>
          <a:p>
            <a:pPr lvl="1"/>
            <a:r>
              <a:rPr lang="en-US" b="1" i="1" dirty="0"/>
              <a:t>Convening provider or convening facility </a:t>
            </a:r>
            <a:r>
              <a:rPr lang="en-US" dirty="0"/>
              <a:t>means the provider or facility who receives the initial request for a good faith estimate from an uninsured individual and who is or, in the case of a request, would be responsible for scheduling the primary item or service</a:t>
            </a:r>
          </a:p>
          <a:p>
            <a:pPr lvl="1"/>
            <a:r>
              <a:rPr lang="en-US" b="1" i="1" dirty="0"/>
              <a:t>Co-provider or co-facility </a:t>
            </a:r>
            <a:r>
              <a:rPr lang="en-US" dirty="0"/>
              <a:t>means a provider or facility other than a convening provider or a convening facility that furnishes items or services that are customarily provided in conjunction with a primary item or service</a:t>
            </a:r>
          </a:p>
          <a:p>
            <a:pPr lvl="2">
              <a:lnSpc>
                <a:spcPct val="107000"/>
              </a:lnSpc>
              <a:spcBef>
                <a:spcPts val="0"/>
              </a:spcBef>
            </a:pPr>
            <a:endParaRPr lang="en-US" sz="1800" dirty="0">
              <a:latin typeface="Calibri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900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8AA0F-54F4-3D40-B7CF-6C575FA87215}"/>
              </a:ext>
            </a:extLst>
          </p:cNvPr>
          <p:cNvSpPr>
            <a:spLocks noGrp="1"/>
          </p:cNvSpPr>
          <p:nvPr>
            <p:ph type="title"/>
          </p:nvPr>
        </p:nvSpPr>
        <p:spPr/>
        <p:txBody>
          <a:bodyPr/>
          <a:lstStyle/>
          <a:p>
            <a:r>
              <a:rPr lang="en-US" dirty="0"/>
              <a:t>GFE Requirements for Providers/Facilities</a:t>
            </a:r>
          </a:p>
        </p:txBody>
      </p:sp>
      <p:sp>
        <p:nvSpPr>
          <p:cNvPr id="4" name="Content Placeholder 3">
            <a:extLst>
              <a:ext uri="{FF2B5EF4-FFF2-40B4-BE49-F238E27FC236}">
                <a16:creationId xmlns:a16="http://schemas.microsoft.com/office/drawing/2014/main" id="{E029CC88-5A69-4146-9D48-B2B1F31DD655}"/>
              </a:ext>
            </a:extLst>
          </p:cNvPr>
          <p:cNvSpPr>
            <a:spLocks noGrp="1"/>
          </p:cNvSpPr>
          <p:nvPr>
            <p:ph sz="quarter" idx="10"/>
          </p:nvPr>
        </p:nvSpPr>
        <p:spPr>
          <a:xfrm>
            <a:off x="439739" y="894160"/>
            <a:ext cx="8264525" cy="3858710"/>
          </a:xfrm>
        </p:spPr>
        <p:txBody>
          <a:bodyPr/>
          <a:lstStyle/>
          <a:p>
            <a:pPr>
              <a:spcBef>
                <a:spcPts val="600"/>
              </a:spcBef>
            </a:pPr>
            <a:r>
              <a:rPr lang="en-US" sz="1800" dirty="0"/>
              <a:t>Convening providers and facilities must </a:t>
            </a:r>
            <a:r>
              <a:rPr lang="en-US" sz="1800" u="sng" dirty="0"/>
              <a:t>determine if a patient is self-pay </a:t>
            </a:r>
            <a:r>
              <a:rPr lang="en-US" sz="1800" dirty="0"/>
              <a:t>by:</a:t>
            </a:r>
          </a:p>
          <a:p>
            <a:pPr lvl="1">
              <a:spcBef>
                <a:spcPts val="600"/>
              </a:spcBef>
            </a:pPr>
            <a:r>
              <a:rPr lang="en-US" dirty="0"/>
              <a:t>Inquiring if an individual is enrolled in a plan;</a:t>
            </a:r>
          </a:p>
          <a:p>
            <a:pPr lvl="1">
              <a:spcBef>
                <a:spcPts val="600"/>
              </a:spcBef>
            </a:pPr>
            <a:r>
              <a:rPr lang="en-US" dirty="0"/>
              <a:t>Inquiring whether an individual who is enrolled in a plan is seeking to have a claim submitted to their plan; and</a:t>
            </a:r>
          </a:p>
          <a:p>
            <a:pPr lvl="1">
              <a:spcBef>
                <a:spcPts val="600"/>
              </a:spcBef>
            </a:pPr>
            <a:r>
              <a:rPr lang="en-US" dirty="0"/>
              <a:t>Informing all uninsured individuals of the availability of a GFE of expected charges </a:t>
            </a:r>
            <a:r>
              <a:rPr lang="en-US" b="1" dirty="0"/>
              <a:t>upon scheduling or upon request</a:t>
            </a:r>
          </a:p>
          <a:p>
            <a:pPr>
              <a:spcBef>
                <a:spcPts val="600"/>
              </a:spcBef>
              <a:buClr>
                <a:srgbClr val="324D74"/>
              </a:buClr>
              <a:buFont typeface="Wingdings" panose="05000000000000000000" pitchFamily="2" charset="2"/>
              <a:buChar char="§"/>
              <a:defRPr/>
            </a:pPr>
            <a:r>
              <a:rPr lang="en-US" sz="1800" dirty="0">
                <a:solidFill>
                  <a:srgbClr val="000000"/>
                </a:solidFill>
              </a:rPr>
              <a:t>Information regarding the availability of GFEs must be:</a:t>
            </a:r>
          </a:p>
          <a:p>
            <a:pPr lvl="1">
              <a:spcBef>
                <a:spcPts val="600"/>
              </a:spcBef>
              <a:defRPr/>
            </a:pPr>
            <a:r>
              <a:rPr lang="en-US" dirty="0">
                <a:solidFill>
                  <a:srgbClr val="000000"/>
                </a:solidFill>
              </a:rPr>
              <a:t>Clear and understandable, prominently displayed on website and in the office where scheduling occurs</a:t>
            </a:r>
          </a:p>
          <a:p>
            <a:pPr lvl="1">
              <a:spcBef>
                <a:spcPts val="600"/>
              </a:spcBef>
              <a:defRPr/>
            </a:pPr>
            <a:r>
              <a:rPr lang="en-US" dirty="0">
                <a:solidFill>
                  <a:srgbClr val="000000"/>
                </a:solidFill>
                <a:latin typeface="Calibri"/>
                <a:cs typeface="Calibri"/>
              </a:rPr>
              <a:t>Orally provided when scheduling an item/service; and</a:t>
            </a:r>
          </a:p>
          <a:p>
            <a:pPr lvl="1">
              <a:spcBef>
                <a:spcPts val="600"/>
              </a:spcBef>
              <a:defRPr/>
            </a:pPr>
            <a:r>
              <a:rPr lang="en-US" dirty="0">
                <a:solidFill>
                  <a:srgbClr val="000000"/>
                </a:solidFill>
                <a:latin typeface="Calibri"/>
                <a:cs typeface="Calibri"/>
              </a:rPr>
              <a:t>Available in accessible formats and in languages spoken by the individuals considering or scheduling the item/service</a:t>
            </a:r>
          </a:p>
          <a:p>
            <a:pPr marL="0" indent="0">
              <a:spcBef>
                <a:spcPts val="600"/>
              </a:spcBef>
              <a:buNone/>
              <a:defRPr/>
            </a:pPr>
            <a:r>
              <a:rPr lang="en-US" sz="1800" dirty="0">
                <a:solidFill>
                  <a:srgbClr val="000000"/>
                </a:solidFill>
                <a:latin typeface="Calibri"/>
                <a:cs typeface="Calibri"/>
              </a:rPr>
              <a:t>The GFE is part of the medical record and must be maintained in the same manner</a:t>
            </a:r>
          </a:p>
          <a:p>
            <a:pPr lvl="1"/>
            <a:endParaRPr lang="en-US" dirty="0"/>
          </a:p>
        </p:txBody>
      </p:sp>
    </p:spTree>
    <p:extLst>
      <p:ext uri="{BB962C8B-B14F-4D97-AF65-F5344CB8AC3E}">
        <p14:creationId xmlns:p14="http://schemas.microsoft.com/office/powerpoint/2010/main" val="3350613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F2DB-4C24-4759-ABAE-4159BF2B38E8}"/>
              </a:ext>
            </a:extLst>
          </p:cNvPr>
          <p:cNvSpPr>
            <a:spLocks noGrp="1"/>
          </p:cNvSpPr>
          <p:nvPr>
            <p:ph type="title"/>
          </p:nvPr>
        </p:nvSpPr>
        <p:spPr/>
        <p:txBody>
          <a:bodyPr/>
          <a:lstStyle/>
          <a:p>
            <a:r>
              <a:rPr lang="en-US" dirty="0"/>
              <a:t>Content Requirements for GFEs</a:t>
            </a:r>
          </a:p>
        </p:txBody>
      </p:sp>
      <p:sp>
        <p:nvSpPr>
          <p:cNvPr id="4" name="Content Placeholder 3">
            <a:extLst>
              <a:ext uri="{FF2B5EF4-FFF2-40B4-BE49-F238E27FC236}">
                <a16:creationId xmlns:a16="http://schemas.microsoft.com/office/drawing/2014/main" id="{22A2EAA6-3CA6-8687-26D0-FBDDECBA964F}"/>
              </a:ext>
            </a:extLst>
          </p:cNvPr>
          <p:cNvSpPr>
            <a:spLocks noGrp="1"/>
          </p:cNvSpPr>
          <p:nvPr>
            <p:ph sz="quarter" idx="10"/>
          </p:nvPr>
        </p:nvSpPr>
        <p:spPr/>
        <p:txBody>
          <a:bodyPr/>
          <a:lstStyle/>
          <a:p>
            <a:endParaRPr lang="en-US"/>
          </a:p>
        </p:txBody>
      </p:sp>
      <p:graphicFrame>
        <p:nvGraphicFramePr>
          <p:cNvPr id="5" name="Table 5">
            <a:extLst>
              <a:ext uri="{FF2B5EF4-FFF2-40B4-BE49-F238E27FC236}">
                <a16:creationId xmlns:a16="http://schemas.microsoft.com/office/drawing/2014/main" id="{DF93EA24-5642-4D36-9D3A-4DC9C5672E68}"/>
              </a:ext>
            </a:extLst>
          </p:cNvPr>
          <p:cNvGraphicFramePr>
            <a:graphicFrameLocks noGrp="1"/>
          </p:cNvGraphicFramePr>
          <p:nvPr>
            <p:extLst>
              <p:ext uri="{D42A27DB-BD31-4B8C-83A1-F6EECF244321}">
                <p14:modId xmlns:p14="http://schemas.microsoft.com/office/powerpoint/2010/main" val="1302176717"/>
              </p:ext>
            </p:extLst>
          </p:nvPr>
        </p:nvGraphicFramePr>
        <p:xfrm>
          <a:off x="427744" y="763325"/>
          <a:ext cx="8087607" cy="3731356"/>
        </p:xfrm>
        <a:graphic>
          <a:graphicData uri="http://schemas.openxmlformats.org/drawingml/2006/table">
            <a:tbl>
              <a:tblPr firstRow="1" bandRow="1">
                <a:tableStyleId>{5C22544A-7EE6-4342-B048-85BDC9FD1C3A}</a:tableStyleId>
              </a:tblPr>
              <a:tblGrid>
                <a:gridCol w="8087607">
                  <a:extLst>
                    <a:ext uri="{9D8B030D-6E8A-4147-A177-3AD203B41FA5}">
                      <a16:colId xmlns:a16="http://schemas.microsoft.com/office/drawing/2014/main" val="3978226728"/>
                    </a:ext>
                  </a:extLst>
                </a:gridCol>
              </a:tblGrid>
              <a:tr h="320340">
                <a:tc>
                  <a:txBody>
                    <a:bodyPr/>
                    <a:lstStyle/>
                    <a:p>
                      <a:pPr algn="ctr"/>
                      <a:r>
                        <a:rPr lang="en-US" sz="1200" dirty="0">
                          <a:solidFill>
                            <a:schemeClr val="bg1"/>
                          </a:solidFill>
                        </a:rPr>
                        <a:t>Required Information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00614841"/>
                  </a:ext>
                </a:extLst>
              </a:tr>
              <a:tr h="32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Patient name and date of birth.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27610635"/>
                  </a:ext>
                </a:extLst>
              </a:tr>
              <a:tr h="394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Description of the primary item or service in clear and understandable language (and if applicable, the date the   primary item or service is scheduled).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0354487"/>
                  </a:ext>
                </a:extLst>
              </a:tr>
              <a:tr h="1026843">
                <a:tc>
                  <a:txBody>
                    <a:bodyPr/>
                    <a:lstStyle/>
                    <a:p>
                      <a:r>
                        <a:rPr lang="en-US" sz="1200" kern="1200" dirty="0">
                          <a:solidFill>
                            <a:schemeClr val="dk1"/>
                          </a:solidFill>
                          <a:effectLst/>
                          <a:latin typeface="+mn-lt"/>
                          <a:ea typeface="+mn-ea"/>
                          <a:cs typeface="+mn-cs"/>
                        </a:rPr>
                        <a:t>Grouped by each provider or facility, the list of items or services reasonably expected to be furnished for the primary item or service, for that period of care including:</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Items or services reasonably expected to be furnished in conjunction with the primary item or service;</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Items or services reasonably expected to be furnished by the convening provider or convening facility for the period of care; and </a:t>
                      </a:r>
                    </a:p>
                    <a:p>
                      <a:pPr marL="171450" indent="-171450">
                        <a:buFont typeface="Arial" panose="020B0604020202020204" pitchFamily="34" charset="0"/>
                        <a:buChar char="•"/>
                      </a:pPr>
                      <a:r>
                        <a:rPr lang="en-US" sz="1200" kern="1200" dirty="0">
                          <a:solidFill>
                            <a:schemeClr val="dk1"/>
                          </a:solidFill>
                          <a:effectLst/>
                          <a:latin typeface="+mn-lt"/>
                          <a:ea typeface="+mn-ea"/>
                          <a:cs typeface="+mn-cs"/>
                        </a:rPr>
                        <a:t>Items or services reasonably expected to be furnished by co-providers or co-facilities).</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389514"/>
                  </a:ext>
                </a:extLst>
              </a:tr>
              <a:tr h="320340">
                <a:tc>
                  <a:txBody>
                    <a:bodyPr/>
                    <a:lstStyle/>
                    <a:p>
                      <a:r>
                        <a:rPr lang="en-US" sz="1200" kern="1200" dirty="0">
                          <a:solidFill>
                            <a:schemeClr val="dk1"/>
                          </a:solidFill>
                          <a:effectLst/>
                          <a:latin typeface="+mn-lt"/>
                          <a:ea typeface="+mn-ea"/>
                          <a:cs typeface="+mn-cs"/>
                        </a:rPr>
                        <a:t>Diagnosis codes, service codes, and expected charges associated with each listed item or service.</a:t>
                      </a: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9421989"/>
                  </a:ext>
                </a:extLst>
              </a:tr>
              <a:tr h="552916">
                <a:tc>
                  <a:txBody>
                    <a:bodyPr/>
                    <a:lstStyle/>
                    <a:p>
                      <a:r>
                        <a:rPr lang="en-US" sz="1200" dirty="0"/>
                        <a:t>Name, National Provider Identifier (“</a:t>
                      </a:r>
                      <a:r>
                        <a:rPr lang="en-US" sz="1200" dirty="0" err="1"/>
                        <a:t>NPI</a:t>
                      </a:r>
                      <a:r>
                        <a:rPr lang="en-US" sz="1200" dirty="0"/>
                        <a:t>”), and Tax Identification Number (“TIN”) of each provider or facility represented in the GFE, and the state(s) and office/facility location(s) where the items or services are expected to be furnished.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9457056"/>
                  </a:ext>
                </a:extLst>
              </a:tr>
              <a:tr h="552916">
                <a:tc>
                  <a:txBody>
                    <a:bodyPr/>
                    <a:lstStyle/>
                    <a:p>
                      <a:r>
                        <a:rPr lang="en-US" sz="1200" dirty="0"/>
                        <a:t>If the convening provider or facility anticipates the individual will require separate scheduling for items and services that are expected to occur before or following the expected period of care for the primary item or service, a list of those items and services.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117884"/>
                  </a:ext>
                </a:extLst>
              </a:tr>
            </a:tbl>
          </a:graphicData>
        </a:graphic>
      </p:graphicFrame>
    </p:spTree>
    <p:extLst>
      <p:ext uri="{BB962C8B-B14F-4D97-AF65-F5344CB8AC3E}">
        <p14:creationId xmlns:p14="http://schemas.microsoft.com/office/powerpoint/2010/main" val="2820527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D378-89C4-44E1-A8CC-7B805B17D735}"/>
              </a:ext>
            </a:extLst>
          </p:cNvPr>
          <p:cNvSpPr>
            <a:spLocks noGrp="1"/>
          </p:cNvSpPr>
          <p:nvPr>
            <p:ph type="title"/>
          </p:nvPr>
        </p:nvSpPr>
        <p:spPr/>
        <p:txBody>
          <a:bodyPr lIns="68580" tIns="34290" rIns="68580" bIns="34290" anchor="ctr" anchorCtr="0"/>
          <a:lstStyle/>
          <a:p>
            <a:r>
              <a:rPr lang="en-US">
                <a:ea typeface="Lato"/>
              </a:rPr>
              <a:t>Convening Providers vs Co-Providers</a:t>
            </a:r>
            <a:endParaRPr lang="en-US"/>
          </a:p>
        </p:txBody>
      </p:sp>
      <p:graphicFrame>
        <p:nvGraphicFramePr>
          <p:cNvPr id="3" name="Table 2">
            <a:extLst>
              <a:ext uri="{FF2B5EF4-FFF2-40B4-BE49-F238E27FC236}">
                <a16:creationId xmlns:a16="http://schemas.microsoft.com/office/drawing/2014/main" id="{30003CF8-45BB-4114-BD7D-8E4380DF69F3}"/>
              </a:ext>
            </a:extLst>
          </p:cNvPr>
          <p:cNvGraphicFramePr>
            <a:graphicFrameLocks noGrp="1"/>
          </p:cNvGraphicFramePr>
          <p:nvPr>
            <p:extLst>
              <p:ext uri="{D42A27DB-BD31-4B8C-83A1-F6EECF244321}">
                <p14:modId xmlns:p14="http://schemas.microsoft.com/office/powerpoint/2010/main" val="3421199624"/>
              </p:ext>
            </p:extLst>
          </p:nvPr>
        </p:nvGraphicFramePr>
        <p:xfrm>
          <a:off x="438944" y="840020"/>
          <a:ext cx="8266111" cy="3714119"/>
        </p:xfrm>
        <a:graphic>
          <a:graphicData uri="http://schemas.openxmlformats.org/drawingml/2006/table">
            <a:tbl>
              <a:tblPr/>
              <a:tblGrid>
                <a:gridCol w="700685">
                  <a:extLst>
                    <a:ext uri="{9D8B030D-6E8A-4147-A177-3AD203B41FA5}">
                      <a16:colId xmlns:a16="http://schemas.microsoft.com/office/drawing/2014/main" val="4017224602"/>
                    </a:ext>
                  </a:extLst>
                </a:gridCol>
                <a:gridCol w="1809696">
                  <a:extLst>
                    <a:ext uri="{9D8B030D-6E8A-4147-A177-3AD203B41FA5}">
                      <a16:colId xmlns:a16="http://schemas.microsoft.com/office/drawing/2014/main" val="3270459377"/>
                    </a:ext>
                  </a:extLst>
                </a:gridCol>
                <a:gridCol w="1932340">
                  <a:extLst>
                    <a:ext uri="{9D8B030D-6E8A-4147-A177-3AD203B41FA5}">
                      <a16:colId xmlns:a16="http://schemas.microsoft.com/office/drawing/2014/main" val="3745550256"/>
                    </a:ext>
                  </a:extLst>
                </a:gridCol>
                <a:gridCol w="1899308">
                  <a:extLst>
                    <a:ext uri="{9D8B030D-6E8A-4147-A177-3AD203B41FA5}">
                      <a16:colId xmlns:a16="http://schemas.microsoft.com/office/drawing/2014/main" val="1385366379"/>
                    </a:ext>
                  </a:extLst>
                </a:gridCol>
                <a:gridCol w="1924082">
                  <a:extLst>
                    <a:ext uri="{9D8B030D-6E8A-4147-A177-3AD203B41FA5}">
                      <a16:colId xmlns:a16="http://schemas.microsoft.com/office/drawing/2014/main" val="4073722128"/>
                    </a:ext>
                  </a:extLst>
                </a:gridCol>
              </a:tblGrid>
              <a:tr h="219151">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 </a:t>
                      </a:r>
                      <a:endParaRPr lang="en-US" sz="1050" kern="1400" dirty="0">
                        <a:ln>
                          <a:noFill/>
                        </a:ln>
                        <a:solidFill>
                          <a:schemeClr val="bg1"/>
                        </a:solidFill>
                        <a:effectLst/>
                        <a:latin typeface="Calibri" panose="020F0502020204030204" pitchFamily="34" charset="0"/>
                      </a:endParaRPr>
                    </a:p>
                  </a:txBody>
                  <a:tcPr marL="20564" marR="20564" marT="20564" marB="2056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Provider</a:t>
                      </a:r>
                      <a:endParaRPr lang="en-US" sz="1050" kern="1400" dirty="0">
                        <a:ln>
                          <a:noFill/>
                        </a:ln>
                        <a:solidFill>
                          <a:schemeClr val="bg1"/>
                        </a:solidFill>
                        <a:effectLst/>
                        <a:latin typeface="Calibri" panose="020F0502020204030204" pitchFamily="34" charset="0"/>
                      </a:endParaRPr>
                    </a:p>
                  </a:txBody>
                  <a:tcPr marL="20564" marR="20564" marT="20564" marB="2056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Co-Provider</a:t>
                      </a:r>
                      <a:endParaRPr lang="en-US" sz="1050" kern="1400" dirty="0">
                        <a:ln>
                          <a:noFill/>
                        </a:ln>
                        <a:solidFill>
                          <a:schemeClr val="bg1"/>
                        </a:solidFill>
                        <a:effectLst/>
                        <a:latin typeface="Calibri" panose="020F0502020204030204" pitchFamily="34" charset="0"/>
                      </a:endParaRPr>
                    </a:p>
                  </a:txBody>
                  <a:tcPr marL="20564" marR="20564" marT="20564" marB="2056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Facility</a:t>
                      </a:r>
                      <a:endParaRPr lang="en-US" sz="1050" kern="1400" dirty="0">
                        <a:ln>
                          <a:noFill/>
                        </a:ln>
                        <a:solidFill>
                          <a:schemeClr val="bg1"/>
                        </a:solidFill>
                        <a:effectLst/>
                        <a:latin typeface="Calibri" panose="020F0502020204030204" pitchFamily="34" charset="0"/>
                      </a:endParaRPr>
                    </a:p>
                  </a:txBody>
                  <a:tcPr marL="20564" marR="20564" marT="20564" marB="2056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Co-Facility</a:t>
                      </a:r>
                      <a:endParaRPr lang="en-US" sz="1050" kern="1400" dirty="0">
                        <a:ln>
                          <a:noFill/>
                        </a:ln>
                        <a:solidFill>
                          <a:schemeClr val="bg1"/>
                        </a:solidFill>
                        <a:effectLst/>
                        <a:latin typeface="Calibri" panose="020F0502020204030204" pitchFamily="34" charset="0"/>
                      </a:endParaRPr>
                    </a:p>
                  </a:txBody>
                  <a:tcPr marL="20564" marR="20564" marT="20564" marB="2056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325501142"/>
                  </a:ext>
                </a:extLst>
              </a:tr>
              <a:tr h="351794">
                <a:tc>
                  <a:txBody>
                    <a:bodyPr/>
                    <a:lstStyle/>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Scope</a:t>
                      </a:r>
                      <a:endParaRPr lang="en-US" sz="1050" kern="1400" dirty="0">
                        <a:ln>
                          <a:noFill/>
                        </a:ln>
                        <a:solidFill>
                          <a:srgbClr val="000000"/>
                        </a:solidFill>
                        <a:effectLst/>
                        <a:latin typeface="Calibri" panose="020F0502020204030204" pitchFamily="34" charset="0"/>
                      </a:endParaRPr>
                    </a:p>
                  </a:txBody>
                  <a:tcPr marL="20564" marR="20564" marT="20564" marB="20564">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Physician or other health care provider</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Physician or other health care provider</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An institution (e.g., hospital, laboratory)</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An institution (e.g., hospital, laboratory)</a:t>
                      </a:r>
                    </a:p>
                  </a:txBody>
                  <a:tcPr marL="20564" marR="20564" marT="20564" marB="2056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73187469"/>
                  </a:ext>
                </a:extLst>
              </a:tr>
              <a:tr h="2906805">
                <a:tc>
                  <a:txBody>
                    <a:bodyPr/>
                    <a:lstStyle/>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Definition</a:t>
                      </a:r>
                      <a:endParaRPr lang="en-US" sz="1050" kern="1400" dirty="0">
                        <a:ln>
                          <a:noFill/>
                        </a:ln>
                        <a:solidFill>
                          <a:srgbClr val="000000"/>
                        </a:solidFill>
                        <a:effectLst/>
                        <a:latin typeface="Calibri" panose="020F0502020204030204" pitchFamily="34" charset="0"/>
                      </a:endParaRPr>
                    </a:p>
                  </a:txBody>
                  <a:tcPr marL="20564" marR="20564" marT="20564" marB="20564">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l" rtl="0">
                        <a:lnSpc>
                          <a:spcPct val="119000"/>
                        </a:lnSpc>
                        <a:spcBef>
                          <a:spcPts val="0"/>
                        </a:spcBef>
                        <a:spcAft>
                          <a:spcPts val="0"/>
                        </a:spcAft>
                        <a:buFont typeface="Wingdings" panose="05000000000000000000" pitchFamily="2" charset="2"/>
                        <a:buNone/>
                      </a:pPr>
                      <a:r>
                        <a:rPr lang="en-US" sz="1050" kern="1400" dirty="0">
                          <a:ln>
                            <a:noFill/>
                          </a:ln>
                          <a:solidFill>
                            <a:srgbClr val="000000"/>
                          </a:solidFill>
                          <a:effectLst/>
                          <a:latin typeface="Calibri" panose="020F0502020204030204" pitchFamily="34" charset="0"/>
                        </a:rPr>
                        <a:t>Responsible for providing the GFE to an uninsured (or self-pay) individual per the following:</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Prior to Scheduling</a:t>
                      </a:r>
                      <a:r>
                        <a:rPr lang="en-US" sz="1050" kern="1400" dirty="0">
                          <a:ln>
                            <a:noFill/>
                          </a:ln>
                          <a:solidFill>
                            <a:srgbClr val="000000"/>
                          </a:solidFill>
                          <a:effectLst/>
                          <a:latin typeface="Calibri" panose="020F0502020204030204" pitchFamily="34" charset="0"/>
                        </a:rPr>
                        <a:t>: When the Provider receives the initial request for a good faith estimate (GFE).</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when Scheduling</a:t>
                      </a:r>
                      <a:r>
                        <a:rPr lang="en-US" sz="1050" kern="1400" dirty="0">
                          <a:ln>
                            <a:noFill/>
                          </a:ln>
                          <a:solidFill>
                            <a:srgbClr val="000000"/>
                          </a:solidFill>
                          <a:effectLst/>
                          <a:latin typeface="Calibri" panose="020F0502020204030204" pitchFamily="34" charset="0"/>
                        </a:rPr>
                        <a:t>: When the Provider is responsible for scheduling the primary item or service.</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Provider that furnishes items or services that are customarily provided in conjunction with primary items or services and:</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Prior to Scheduling</a:t>
                      </a:r>
                      <a:r>
                        <a:rPr lang="en-US" sz="1050" kern="1400" dirty="0">
                          <a:ln>
                            <a:noFill/>
                          </a:ln>
                          <a:solidFill>
                            <a:srgbClr val="000000"/>
                          </a:solidFill>
                          <a:effectLst/>
                          <a:latin typeface="Calibri" panose="020F0502020204030204" pitchFamily="34" charset="0"/>
                        </a:rPr>
                        <a:t>: Did not receive initial request from patient for GFE.</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Scheduled Services</a:t>
                      </a:r>
                      <a:r>
                        <a:rPr lang="en-US" sz="1050" kern="1400" dirty="0">
                          <a:ln>
                            <a:noFill/>
                          </a:ln>
                          <a:solidFill>
                            <a:srgbClr val="000000"/>
                          </a:solidFill>
                          <a:effectLst/>
                          <a:latin typeface="Calibri" panose="020F0502020204030204" pitchFamily="34" charset="0"/>
                        </a:rPr>
                        <a:t>: Is not responsible for scheduling the primary item or service</a:t>
                      </a:r>
                    </a:p>
                    <a:p>
                      <a:pPr marL="0" marR="0" indent="0" algn="l" rtl="0">
                        <a:lnSpc>
                          <a:spcPct val="119000"/>
                        </a:lnSpc>
                        <a:spcBef>
                          <a:spcPts val="0"/>
                        </a:spcBef>
                        <a:spcAft>
                          <a:spcPts val="0"/>
                        </a:spcAft>
                        <a:buFont typeface="Wingdings" panose="05000000000000000000" pitchFamily="2" charset="2"/>
                        <a:buNone/>
                      </a:pPr>
                      <a:endParaRPr lang="en-US" sz="1050" kern="1400" dirty="0">
                        <a:ln>
                          <a:noFill/>
                        </a:ln>
                        <a:solidFill>
                          <a:srgbClr val="000000"/>
                        </a:solidFill>
                        <a:effectLst/>
                        <a:latin typeface="Calibri" panose="020F0502020204030204" pitchFamily="34" charset="0"/>
                      </a:endParaRPr>
                    </a:p>
                    <a:p>
                      <a:pPr marL="228600" marR="0" indent="-228600" algn="l" rtl="0">
                        <a:lnSpc>
                          <a:spcPct val="25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*If an individual separately schedules or requests a GFE from a co-provider, that provider is now a convening provider.</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Responsible for providing the GFE to an uninsured (or self-pay) individual per the following:</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Prior to Scheduling</a:t>
                      </a:r>
                      <a:r>
                        <a:rPr lang="en-US" sz="1050" kern="1400" dirty="0">
                          <a:ln>
                            <a:noFill/>
                          </a:ln>
                          <a:solidFill>
                            <a:srgbClr val="000000"/>
                          </a:solidFill>
                          <a:effectLst/>
                          <a:latin typeface="Calibri" panose="020F0502020204030204" pitchFamily="34" charset="0"/>
                        </a:rPr>
                        <a:t>: When the Facility receives the initial request for a good faith estimate (GFE)</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when Scheduling</a:t>
                      </a:r>
                      <a:r>
                        <a:rPr lang="en-US" sz="1050" kern="1400" dirty="0">
                          <a:ln>
                            <a:noFill/>
                          </a:ln>
                          <a:solidFill>
                            <a:srgbClr val="000000"/>
                          </a:solidFill>
                          <a:effectLst/>
                          <a:latin typeface="Calibri" panose="020F0502020204030204" pitchFamily="34" charset="0"/>
                        </a:rPr>
                        <a:t>: When the Facility is responsible for scheduling the primary item or service.</a:t>
                      </a:r>
                    </a:p>
                  </a:txBody>
                  <a:tcPr marL="20564" marR="20564" marT="20564" marB="205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Facility that furnishes items or services that are customarily provided in conjunction with primary items or services and:</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Requests Prior to Scheduling</a:t>
                      </a:r>
                      <a:r>
                        <a:rPr lang="en-US" sz="1050" kern="1400" dirty="0">
                          <a:ln>
                            <a:noFill/>
                          </a:ln>
                          <a:solidFill>
                            <a:srgbClr val="000000"/>
                          </a:solidFill>
                          <a:effectLst/>
                          <a:latin typeface="Calibri" panose="020F0502020204030204" pitchFamily="34" charset="0"/>
                        </a:rPr>
                        <a:t>: Did not receive initial request from patient for GFE.</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u="sng" kern="1400" dirty="0">
                          <a:ln>
                            <a:noFill/>
                          </a:ln>
                          <a:solidFill>
                            <a:srgbClr val="000000"/>
                          </a:solidFill>
                          <a:effectLst/>
                          <a:latin typeface="Calibri" panose="020F0502020204030204" pitchFamily="34" charset="0"/>
                        </a:rPr>
                        <a:t>Scheduled Services</a:t>
                      </a:r>
                      <a:r>
                        <a:rPr lang="en-US" sz="1050" kern="1400" dirty="0">
                          <a:ln>
                            <a:noFill/>
                          </a:ln>
                          <a:solidFill>
                            <a:srgbClr val="000000"/>
                          </a:solidFill>
                          <a:effectLst/>
                          <a:latin typeface="Calibri" panose="020F0502020204030204" pitchFamily="34" charset="0"/>
                        </a:rPr>
                        <a:t>: Is not responsible for scheduling the primary item or service.</a:t>
                      </a:r>
                    </a:p>
                    <a:p>
                      <a:pPr marL="0" marR="0" indent="0" algn="l" rtl="0">
                        <a:lnSpc>
                          <a:spcPct val="119000"/>
                        </a:lnSpc>
                        <a:spcBef>
                          <a:spcPts val="0"/>
                        </a:spcBef>
                        <a:spcAft>
                          <a:spcPts val="0"/>
                        </a:spcAft>
                        <a:buFont typeface="Wingdings" panose="05000000000000000000" pitchFamily="2" charset="2"/>
                        <a:buNone/>
                      </a:pPr>
                      <a:endParaRPr lang="en-US" sz="1050" kern="1400" dirty="0">
                        <a:ln>
                          <a:noFill/>
                        </a:ln>
                        <a:solidFill>
                          <a:srgbClr val="000000"/>
                        </a:solidFill>
                        <a:effectLst/>
                        <a:latin typeface="Calibri" panose="020F0502020204030204" pitchFamily="34" charset="0"/>
                      </a:endParaRPr>
                    </a:p>
                    <a:p>
                      <a:pPr marR="0" indent="0" algn="l" rtl="0">
                        <a:lnSpc>
                          <a:spcPct val="25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*If an individual separately schedules or requests a GFE from a co-facility, that facility is now a convening facility.</a:t>
                      </a:r>
                    </a:p>
                  </a:txBody>
                  <a:tcPr marL="20564" marR="20564" marT="20564" marB="2056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25627725"/>
                  </a:ext>
                </a:extLst>
              </a:tr>
            </a:tbl>
          </a:graphicData>
        </a:graphic>
      </p:graphicFrame>
      <p:sp>
        <p:nvSpPr>
          <p:cNvPr id="4" name="Control 1">
            <a:extLst>
              <a:ext uri="{FF2B5EF4-FFF2-40B4-BE49-F238E27FC236}">
                <a16:creationId xmlns:a16="http://schemas.microsoft.com/office/drawing/2014/main" id="{49F7C176-1B39-4038-AD0C-2379E79151C4}"/>
              </a:ext>
            </a:extLst>
          </p:cNvPr>
          <p:cNvSpPr>
            <a:spLocks noChangeArrowheads="1" noChangeShapeType="1"/>
          </p:cNvSpPr>
          <p:nvPr/>
        </p:nvSpPr>
        <p:spPr bwMode="auto">
          <a:xfrm>
            <a:off x="2063354" y="3124201"/>
            <a:ext cx="7150894" cy="382309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88663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1355-2454-451C-900D-42681E224664}"/>
              </a:ext>
            </a:extLst>
          </p:cNvPr>
          <p:cNvSpPr>
            <a:spLocks noGrp="1"/>
          </p:cNvSpPr>
          <p:nvPr>
            <p:ph type="title"/>
          </p:nvPr>
        </p:nvSpPr>
        <p:spPr/>
        <p:txBody>
          <a:bodyPr/>
          <a:lstStyle/>
          <a:p>
            <a:r>
              <a:rPr lang="en-US"/>
              <a:t>Turnaround Time</a:t>
            </a:r>
          </a:p>
        </p:txBody>
      </p:sp>
      <p:graphicFrame>
        <p:nvGraphicFramePr>
          <p:cNvPr id="4" name="Content Placeholder 3">
            <a:extLst>
              <a:ext uri="{FF2B5EF4-FFF2-40B4-BE49-F238E27FC236}">
                <a16:creationId xmlns:a16="http://schemas.microsoft.com/office/drawing/2014/main" id="{43F99F3B-3E1A-47C8-AA29-B522E4274BF7}"/>
              </a:ext>
            </a:extLst>
          </p:cNvPr>
          <p:cNvGraphicFramePr>
            <a:graphicFrameLocks noGrp="1"/>
          </p:cNvGraphicFramePr>
          <p:nvPr>
            <p:ph sz="quarter" idx="10"/>
            <p:extLst>
              <p:ext uri="{D42A27DB-BD31-4B8C-83A1-F6EECF244321}">
                <p14:modId xmlns:p14="http://schemas.microsoft.com/office/powerpoint/2010/main" val="595981348"/>
              </p:ext>
            </p:extLst>
          </p:nvPr>
        </p:nvGraphicFramePr>
        <p:xfrm>
          <a:off x="439738" y="893763"/>
          <a:ext cx="8264522" cy="3585568"/>
        </p:xfrm>
        <a:graphic>
          <a:graphicData uri="http://schemas.openxmlformats.org/drawingml/2006/table">
            <a:tbl>
              <a:tblPr/>
              <a:tblGrid>
                <a:gridCol w="782608">
                  <a:extLst>
                    <a:ext uri="{9D8B030D-6E8A-4147-A177-3AD203B41FA5}">
                      <a16:colId xmlns:a16="http://schemas.microsoft.com/office/drawing/2014/main" val="1829034455"/>
                    </a:ext>
                  </a:extLst>
                </a:gridCol>
                <a:gridCol w="1907575">
                  <a:extLst>
                    <a:ext uri="{9D8B030D-6E8A-4147-A177-3AD203B41FA5}">
                      <a16:colId xmlns:a16="http://schemas.microsoft.com/office/drawing/2014/main" val="2171013151"/>
                    </a:ext>
                  </a:extLst>
                </a:gridCol>
                <a:gridCol w="1861413">
                  <a:extLst>
                    <a:ext uri="{9D8B030D-6E8A-4147-A177-3AD203B41FA5}">
                      <a16:colId xmlns:a16="http://schemas.microsoft.com/office/drawing/2014/main" val="3109162841"/>
                    </a:ext>
                  </a:extLst>
                </a:gridCol>
                <a:gridCol w="1942273">
                  <a:extLst>
                    <a:ext uri="{9D8B030D-6E8A-4147-A177-3AD203B41FA5}">
                      <a16:colId xmlns:a16="http://schemas.microsoft.com/office/drawing/2014/main" val="3074100547"/>
                    </a:ext>
                  </a:extLst>
                </a:gridCol>
                <a:gridCol w="1770653">
                  <a:extLst>
                    <a:ext uri="{9D8B030D-6E8A-4147-A177-3AD203B41FA5}">
                      <a16:colId xmlns:a16="http://schemas.microsoft.com/office/drawing/2014/main" val="1781566582"/>
                    </a:ext>
                  </a:extLst>
                </a:gridCol>
              </a:tblGrid>
              <a:tr h="241701">
                <a:tc>
                  <a:txBody>
                    <a:bodyPr/>
                    <a:lstStyle/>
                    <a:p>
                      <a:pPr marR="0" indent="0" algn="ctr" rtl="0">
                        <a:lnSpc>
                          <a:spcPct val="119000"/>
                        </a:lnSpc>
                        <a:spcBef>
                          <a:spcPts val="0"/>
                        </a:spcBef>
                        <a:spcAft>
                          <a:spcPts val="0"/>
                        </a:spcAft>
                      </a:pPr>
                      <a:r>
                        <a:rPr lang="en-US" sz="1050" kern="1400" dirty="0">
                          <a:ln>
                            <a:noFill/>
                          </a:ln>
                          <a:solidFill>
                            <a:schemeClr val="bg1"/>
                          </a:solidFill>
                          <a:effectLst/>
                          <a:latin typeface="Calibri" panose="020F0502020204030204" pitchFamily="34" charset="0"/>
                        </a:rPr>
                        <a:t> </a:t>
                      </a:r>
                    </a:p>
                  </a:txBody>
                  <a:tcPr marL="18066" marR="18066" marT="18066" marB="18066">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Provider</a:t>
                      </a:r>
                      <a:endParaRPr lang="en-US" sz="1050" kern="1400" dirty="0">
                        <a:ln>
                          <a:noFill/>
                        </a:ln>
                        <a:solidFill>
                          <a:schemeClr val="bg1"/>
                        </a:solidFill>
                        <a:effectLst/>
                        <a:latin typeface="Calibri" panose="020F0502020204030204" pitchFamily="34" charset="0"/>
                      </a:endParaRPr>
                    </a:p>
                  </a:txBody>
                  <a:tcPr marL="18066" marR="18066" marT="18066" marB="18066">
                    <a:lnL>
                      <a:noFill/>
                    </a:lnL>
                    <a:lnR>
                      <a:noFill/>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Co-Provider</a:t>
                      </a:r>
                      <a:endParaRPr lang="en-US" sz="1050" kern="1400" dirty="0">
                        <a:ln>
                          <a:noFill/>
                        </a:ln>
                        <a:solidFill>
                          <a:schemeClr val="bg1"/>
                        </a:solidFill>
                        <a:effectLst/>
                        <a:latin typeface="Calibri" panose="020F0502020204030204" pitchFamily="34" charset="0"/>
                      </a:endParaRPr>
                    </a:p>
                  </a:txBody>
                  <a:tcPr marL="18066" marR="18066" marT="18066" marB="18066">
                    <a:lnL>
                      <a:noFill/>
                    </a:lnL>
                    <a:lnR>
                      <a:noFill/>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Facility</a:t>
                      </a:r>
                      <a:endParaRPr lang="en-US" sz="1050" kern="1400" dirty="0">
                        <a:ln>
                          <a:noFill/>
                        </a:ln>
                        <a:solidFill>
                          <a:schemeClr val="bg1"/>
                        </a:solidFill>
                        <a:effectLst/>
                        <a:latin typeface="Calibri" panose="020F0502020204030204" pitchFamily="34" charset="0"/>
                      </a:endParaRPr>
                    </a:p>
                  </a:txBody>
                  <a:tcPr marL="18066" marR="18066" marT="18066" marB="18066">
                    <a:lnL>
                      <a:noFill/>
                    </a:lnL>
                    <a:lnR>
                      <a:noFill/>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Co-Facility</a:t>
                      </a:r>
                      <a:endParaRPr lang="en-US" sz="1050" kern="1400" dirty="0">
                        <a:ln>
                          <a:noFill/>
                        </a:ln>
                        <a:solidFill>
                          <a:schemeClr val="bg1"/>
                        </a:solidFill>
                        <a:effectLst/>
                        <a:latin typeface="Calibri" panose="020F0502020204030204" pitchFamily="34" charset="0"/>
                      </a:endParaRPr>
                    </a:p>
                  </a:txBody>
                  <a:tcPr marL="18066" marR="18066" marT="18066" marB="18066">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22670537"/>
                  </a:ext>
                </a:extLst>
              </a:tr>
              <a:tr h="3343867">
                <a:tc>
                  <a:txBody>
                    <a:bodyPr/>
                    <a:lstStyle/>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Timeframe for Providing the GFE</a:t>
                      </a:r>
                      <a:endParaRPr lang="en-US" sz="1050" kern="1400" dirty="0">
                        <a:ln>
                          <a:noFill/>
                        </a:ln>
                        <a:solidFill>
                          <a:srgbClr val="000000"/>
                        </a:solidFill>
                        <a:effectLst/>
                        <a:latin typeface="Calibri" panose="020F0502020204030204" pitchFamily="34" charset="0"/>
                      </a:endParaRPr>
                    </a:p>
                  </a:txBody>
                  <a:tcPr marL="18066" marR="18066" marT="18066" marB="18066">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GFE must be provided to the patient:</a:t>
                      </a:r>
                    </a:p>
                    <a:p>
                      <a:pPr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Calibri" panose="020F0502020204030204" pitchFamily="34" charset="0"/>
                        </a:rPr>
                        <a:t>Not later than 1 business day after the date of scheduling when a primary item or service is scheduled at least 3 business days in advance; OR</a:t>
                      </a:r>
                    </a:p>
                    <a:p>
                      <a:pPr marL="0" marR="0" indent="0" algn="l" rtl="0">
                        <a:lnSpc>
                          <a:spcPct val="50000"/>
                        </a:lnSpc>
                        <a:spcBef>
                          <a:spcPts val="0"/>
                        </a:spcBef>
                        <a:spcAft>
                          <a:spcPts val="0"/>
                        </a:spcAft>
                        <a:buFont typeface="Wingdings" panose="05000000000000000000" pitchFamily="2" charset="2"/>
                        <a:buNone/>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Calibri" panose="020F0502020204030204" pitchFamily="34" charset="0"/>
                        </a:rPr>
                        <a:t>Not later than 3 business days after the date of scheduling when a primary item or service is scheduled at least 10 business days in advance; OR</a:t>
                      </a:r>
                    </a:p>
                    <a:p>
                      <a:pPr marL="0" marR="0" indent="0" algn="l" rtl="0">
                        <a:lnSpc>
                          <a:spcPct val="50000"/>
                        </a:lnSpc>
                        <a:spcBef>
                          <a:spcPts val="0"/>
                        </a:spcBef>
                        <a:spcAft>
                          <a:spcPts val="0"/>
                        </a:spcAft>
                        <a:buFont typeface="Wingdings" panose="05000000000000000000" pitchFamily="2" charset="2"/>
                        <a:buNone/>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Calibri" panose="020F0502020204030204" pitchFamily="34" charset="0"/>
                        </a:rPr>
                        <a:t>Not later than 3 business days after the date of the request when a GFE is requested by an uninsured individual.</a:t>
                      </a:r>
                    </a:p>
                  </a:txBody>
                  <a:tcPr marL="18066" marR="18066" marT="18066" marB="180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Must provide, and the convening provider or facility must </a:t>
                      </a:r>
                      <a:r>
                        <a:rPr lang="en-US" sz="1050" u="sng" kern="1400" dirty="0">
                          <a:ln>
                            <a:noFill/>
                          </a:ln>
                          <a:solidFill>
                            <a:srgbClr val="000000"/>
                          </a:solidFill>
                          <a:effectLst/>
                          <a:latin typeface="Calibri" panose="020F0502020204030204" pitchFamily="34" charset="0"/>
                        </a:rPr>
                        <a:t>receive</a:t>
                      </a:r>
                      <a:r>
                        <a:rPr lang="en-US" sz="1050" kern="1400" dirty="0">
                          <a:ln>
                            <a:noFill/>
                          </a:ln>
                          <a:solidFill>
                            <a:srgbClr val="000000"/>
                          </a:solidFill>
                          <a:effectLst/>
                          <a:latin typeface="Calibri" panose="020F0502020204030204" pitchFamily="34" charset="0"/>
                        </a:rPr>
                        <a:t>, the GFE information no later than 1 business day after the co-provider or co-facility receives the request from the convening provider or facility.</a:t>
                      </a:r>
                    </a:p>
                  </a:txBody>
                  <a:tcPr marL="18066" marR="18066" marT="18066" marB="180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GFE must be provided to the patient:</a:t>
                      </a:r>
                    </a:p>
                    <a:p>
                      <a:pPr marL="228600" marR="0" indent="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Calibri" panose="020F0502020204030204" pitchFamily="34" charset="0"/>
                        </a:rPr>
                        <a:t>Not later than 1 business day after the date of scheduling when a primary item or service is scheduled at least 3 business days in advance; OR</a:t>
                      </a:r>
                    </a:p>
                    <a:p>
                      <a:pPr marL="0" marR="0" indent="0" algn="l" rtl="0">
                        <a:lnSpc>
                          <a:spcPct val="50000"/>
                        </a:lnSpc>
                        <a:spcBef>
                          <a:spcPts val="0"/>
                        </a:spcBef>
                        <a:spcAft>
                          <a:spcPts val="0"/>
                        </a:spcAft>
                        <a:buFont typeface="Wingdings" panose="05000000000000000000" pitchFamily="2" charset="2"/>
                        <a:buNone/>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Franklin Gothic Book" panose="020B0503020102020204" pitchFamily="34" charset="0"/>
                        </a:rPr>
                        <a:t> </a:t>
                      </a:r>
                      <a:r>
                        <a:rPr lang="en-US" sz="1050" kern="1400" dirty="0">
                          <a:ln>
                            <a:noFill/>
                          </a:ln>
                          <a:solidFill>
                            <a:srgbClr val="000000"/>
                          </a:solidFill>
                          <a:effectLst/>
                          <a:latin typeface="Calibri" panose="020F0502020204030204" pitchFamily="34" charset="0"/>
                        </a:rPr>
                        <a:t>Not later than 3 business days after the date of scheduling when a primary item or service is scheduled at least 10 business days in advance; OR</a:t>
                      </a:r>
                    </a:p>
                    <a:p>
                      <a:pPr marL="0" marR="0" indent="0" algn="l" rtl="0">
                        <a:lnSpc>
                          <a:spcPct val="50000"/>
                        </a:lnSpc>
                        <a:spcBef>
                          <a:spcPts val="0"/>
                        </a:spcBef>
                        <a:spcAft>
                          <a:spcPts val="0"/>
                        </a:spcAft>
                        <a:buFont typeface="Wingdings" panose="05000000000000000000" pitchFamily="2" charset="2"/>
                        <a:buNone/>
                      </a:pPr>
                      <a:r>
                        <a:rPr lang="en-US" sz="1050" kern="1400" dirty="0">
                          <a:ln>
                            <a:noFill/>
                          </a:ln>
                          <a:solidFill>
                            <a:srgbClr val="000000"/>
                          </a:solidFill>
                          <a:effectLst/>
                          <a:latin typeface="Calibri" panose="020F0502020204030204" pitchFamily="34" charset="0"/>
                        </a:rPr>
                        <a:t> </a:t>
                      </a:r>
                    </a:p>
                    <a:p>
                      <a:pPr marL="171450" marR="0" indent="-171450" algn="l" rtl="0">
                        <a:lnSpc>
                          <a:spcPct val="119000"/>
                        </a:lnSpc>
                        <a:spcBef>
                          <a:spcPts val="0"/>
                        </a:spcBef>
                        <a:spcAft>
                          <a:spcPts val="0"/>
                        </a:spcAft>
                        <a:buFont typeface="Wingdings" panose="05000000000000000000" pitchFamily="2" charset="2"/>
                        <a:buChar char="ü"/>
                      </a:pPr>
                      <a:r>
                        <a:rPr lang="en-US" sz="1050" kern="1400" dirty="0">
                          <a:ln>
                            <a:noFill/>
                          </a:ln>
                          <a:solidFill>
                            <a:srgbClr val="000000"/>
                          </a:solidFill>
                          <a:effectLst/>
                          <a:latin typeface="Calibri" panose="020F0502020204030204" pitchFamily="34" charset="0"/>
                        </a:rPr>
                        <a:t> Not later than 3 business days after the date of the request when a GFE is requested by an uninsured individual.</a:t>
                      </a:r>
                    </a:p>
                  </a:txBody>
                  <a:tcPr marL="18066" marR="18066" marT="18066" marB="1806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Must provide, and the convening provider or facility must </a:t>
                      </a:r>
                      <a:r>
                        <a:rPr lang="en-US" sz="1050" u="sng" kern="1400" dirty="0">
                          <a:ln>
                            <a:noFill/>
                          </a:ln>
                          <a:solidFill>
                            <a:srgbClr val="000000"/>
                          </a:solidFill>
                          <a:effectLst/>
                          <a:latin typeface="Calibri" panose="020F0502020204030204" pitchFamily="34" charset="0"/>
                        </a:rPr>
                        <a:t>receive</a:t>
                      </a:r>
                      <a:r>
                        <a:rPr lang="en-US" sz="1050" kern="1400" dirty="0">
                          <a:ln>
                            <a:noFill/>
                          </a:ln>
                          <a:solidFill>
                            <a:srgbClr val="000000"/>
                          </a:solidFill>
                          <a:effectLst/>
                          <a:latin typeface="Calibri" panose="020F0502020204030204" pitchFamily="34" charset="0"/>
                        </a:rPr>
                        <a:t>, the GFE information no later than 1 business day after the co-provider or co-facility receives the request from the convening provider or facility.</a:t>
                      </a:r>
                    </a:p>
                  </a:txBody>
                  <a:tcPr marL="18066" marR="18066" marT="18066" marB="18066">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492313095"/>
                  </a:ext>
                </a:extLst>
              </a:tr>
            </a:tbl>
          </a:graphicData>
        </a:graphic>
      </p:graphicFrame>
      <p:sp>
        <p:nvSpPr>
          <p:cNvPr id="5" name="Control 1">
            <a:extLst>
              <a:ext uri="{FF2B5EF4-FFF2-40B4-BE49-F238E27FC236}">
                <a16:creationId xmlns:a16="http://schemas.microsoft.com/office/drawing/2014/main" id="{4917A122-D48D-45CB-88C8-8A06ABD63554}"/>
              </a:ext>
            </a:extLst>
          </p:cNvPr>
          <p:cNvSpPr>
            <a:spLocks noChangeArrowheads="1" noChangeShapeType="1"/>
          </p:cNvSpPr>
          <p:nvPr/>
        </p:nvSpPr>
        <p:spPr bwMode="auto">
          <a:xfrm>
            <a:off x="1321594" y="713185"/>
            <a:ext cx="7155656" cy="482560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80953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C479-F870-494F-A9C6-BCADF47BA9E9}"/>
              </a:ext>
            </a:extLst>
          </p:cNvPr>
          <p:cNvSpPr>
            <a:spLocks noGrp="1"/>
          </p:cNvSpPr>
          <p:nvPr>
            <p:ph type="title"/>
          </p:nvPr>
        </p:nvSpPr>
        <p:spPr/>
        <p:txBody>
          <a:bodyPr/>
          <a:lstStyle/>
          <a:p>
            <a:r>
              <a:rPr lang="en-US"/>
              <a:t>Changes in Circumstances</a:t>
            </a:r>
          </a:p>
        </p:txBody>
      </p:sp>
      <p:graphicFrame>
        <p:nvGraphicFramePr>
          <p:cNvPr id="4" name="Content Placeholder 3">
            <a:extLst>
              <a:ext uri="{FF2B5EF4-FFF2-40B4-BE49-F238E27FC236}">
                <a16:creationId xmlns:a16="http://schemas.microsoft.com/office/drawing/2014/main" id="{B03E9924-855F-4F2F-9954-DF905EBD9DF4}"/>
              </a:ext>
            </a:extLst>
          </p:cNvPr>
          <p:cNvGraphicFramePr>
            <a:graphicFrameLocks noGrp="1"/>
          </p:cNvGraphicFramePr>
          <p:nvPr>
            <p:ph sz="quarter" idx="10"/>
            <p:extLst>
              <p:ext uri="{D42A27DB-BD31-4B8C-83A1-F6EECF244321}">
                <p14:modId xmlns:p14="http://schemas.microsoft.com/office/powerpoint/2010/main" val="3111699253"/>
              </p:ext>
            </p:extLst>
          </p:nvPr>
        </p:nvGraphicFramePr>
        <p:xfrm>
          <a:off x="438944" y="947956"/>
          <a:ext cx="8071644" cy="3425320"/>
        </p:xfrm>
        <a:graphic>
          <a:graphicData uri="http://schemas.openxmlformats.org/drawingml/2006/table">
            <a:tbl>
              <a:tblPr/>
              <a:tblGrid>
                <a:gridCol w="759978">
                  <a:extLst>
                    <a:ext uri="{9D8B030D-6E8A-4147-A177-3AD203B41FA5}">
                      <a16:colId xmlns:a16="http://schemas.microsoft.com/office/drawing/2014/main" val="3375697052"/>
                    </a:ext>
                  </a:extLst>
                </a:gridCol>
                <a:gridCol w="1816787">
                  <a:extLst>
                    <a:ext uri="{9D8B030D-6E8A-4147-A177-3AD203B41FA5}">
                      <a16:colId xmlns:a16="http://schemas.microsoft.com/office/drawing/2014/main" val="235437642"/>
                    </a:ext>
                  </a:extLst>
                </a:gridCol>
                <a:gridCol w="1807589">
                  <a:extLst>
                    <a:ext uri="{9D8B030D-6E8A-4147-A177-3AD203B41FA5}">
                      <a16:colId xmlns:a16="http://schemas.microsoft.com/office/drawing/2014/main" val="1481707503"/>
                    </a:ext>
                  </a:extLst>
                </a:gridCol>
                <a:gridCol w="1884507">
                  <a:extLst>
                    <a:ext uri="{9D8B030D-6E8A-4147-A177-3AD203B41FA5}">
                      <a16:colId xmlns:a16="http://schemas.microsoft.com/office/drawing/2014/main" val="3179666352"/>
                    </a:ext>
                  </a:extLst>
                </a:gridCol>
                <a:gridCol w="1802783">
                  <a:extLst>
                    <a:ext uri="{9D8B030D-6E8A-4147-A177-3AD203B41FA5}">
                      <a16:colId xmlns:a16="http://schemas.microsoft.com/office/drawing/2014/main" val="1470969370"/>
                    </a:ext>
                  </a:extLst>
                </a:gridCol>
              </a:tblGrid>
              <a:tr h="247959">
                <a:tc>
                  <a:txBody>
                    <a:bodyPr/>
                    <a:lstStyle/>
                    <a:p>
                      <a:pPr marR="0" indent="0" algn="ctr" rtl="0">
                        <a:lnSpc>
                          <a:spcPct val="119000"/>
                        </a:lnSpc>
                        <a:spcBef>
                          <a:spcPts val="0"/>
                        </a:spcBef>
                        <a:spcAft>
                          <a:spcPts val="0"/>
                        </a:spcAft>
                      </a:pPr>
                      <a:r>
                        <a:rPr lang="en-US" sz="1050" kern="1400" dirty="0">
                          <a:ln>
                            <a:noFill/>
                          </a:ln>
                          <a:solidFill>
                            <a:schemeClr val="bg1"/>
                          </a:solidFill>
                          <a:effectLst/>
                          <a:latin typeface="Calibri" panose="020F0502020204030204" pitchFamily="34" charset="0"/>
                        </a:rPr>
                        <a:t> </a:t>
                      </a:r>
                    </a:p>
                  </a:txBody>
                  <a:tcPr marL="18783" marR="18783" marT="18783" marB="18783">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Provider</a:t>
                      </a:r>
                      <a:endParaRPr lang="en-US" sz="1050" kern="1400" dirty="0">
                        <a:ln>
                          <a:noFill/>
                        </a:ln>
                        <a:solidFill>
                          <a:schemeClr val="bg1"/>
                        </a:solidFill>
                        <a:effectLst/>
                        <a:latin typeface="Calibri" panose="020F0502020204030204" pitchFamily="34" charset="0"/>
                      </a:endParaRPr>
                    </a:p>
                  </a:txBody>
                  <a:tcPr marL="18783" marR="18783" marT="18783" marB="18783">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Co-Provider</a:t>
                      </a:r>
                      <a:endParaRPr lang="en-US" sz="1050" kern="1400" dirty="0">
                        <a:ln>
                          <a:noFill/>
                        </a:ln>
                        <a:solidFill>
                          <a:schemeClr val="bg1"/>
                        </a:solidFill>
                        <a:effectLst/>
                        <a:latin typeface="Calibri" panose="020F0502020204030204" pitchFamily="34" charset="0"/>
                      </a:endParaRPr>
                    </a:p>
                  </a:txBody>
                  <a:tcPr marL="18783" marR="18783" marT="18783" marB="18783">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Convening Facility</a:t>
                      </a:r>
                      <a:endParaRPr lang="en-US" sz="1050" kern="1400" dirty="0">
                        <a:ln>
                          <a:noFill/>
                        </a:ln>
                        <a:solidFill>
                          <a:schemeClr val="bg1"/>
                        </a:solidFill>
                        <a:effectLst/>
                        <a:latin typeface="Calibri" panose="020F0502020204030204" pitchFamily="34" charset="0"/>
                      </a:endParaRPr>
                    </a:p>
                  </a:txBody>
                  <a:tcPr marL="18783" marR="18783" marT="18783" marB="18783">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tc>
                  <a:txBody>
                    <a:bodyPr/>
                    <a:lstStyle/>
                    <a:p>
                      <a:pPr marR="0" indent="0" algn="ctr" rtl="0">
                        <a:lnSpc>
                          <a:spcPct val="119000"/>
                        </a:lnSpc>
                        <a:spcBef>
                          <a:spcPts val="0"/>
                        </a:spcBef>
                        <a:spcAft>
                          <a:spcPts val="0"/>
                        </a:spcAft>
                      </a:pPr>
                      <a:r>
                        <a:rPr lang="en-US" sz="1050" b="1" kern="1400" dirty="0">
                          <a:ln>
                            <a:noFill/>
                          </a:ln>
                          <a:solidFill>
                            <a:schemeClr val="bg1"/>
                          </a:solidFill>
                          <a:effectLst/>
                          <a:latin typeface="Calibri" panose="020F0502020204030204" pitchFamily="34" charset="0"/>
                        </a:rPr>
                        <a:t>Co-Facility</a:t>
                      </a:r>
                      <a:endParaRPr lang="en-US" sz="1050" kern="1400" dirty="0">
                        <a:ln>
                          <a:noFill/>
                        </a:ln>
                        <a:solidFill>
                          <a:schemeClr val="bg1"/>
                        </a:solidFill>
                        <a:effectLst/>
                        <a:latin typeface="Calibri" panose="020F0502020204030204" pitchFamily="34" charset="0"/>
                      </a:endParaRPr>
                    </a:p>
                  </a:txBody>
                  <a:tcPr marL="18783" marR="18783" marT="18783" marB="18783">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08842275"/>
                  </a:ext>
                </a:extLst>
              </a:tr>
              <a:tr h="2266122">
                <a:tc>
                  <a:txBody>
                    <a:bodyPr/>
                    <a:lstStyle/>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Changes in Treatment (e.g., items and services) for Scheduled </a:t>
                      </a:r>
                      <a:endParaRPr lang="en-US" sz="105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Services</a:t>
                      </a:r>
                      <a:endParaRPr lang="en-US" sz="1050" kern="1400" dirty="0">
                        <a:ln>
                          <a:noFill/>
                        </a:ln>
                        <a:solidFill>
                          <a:srgbClr val="000000"/>
                        </a:solidFill>
                        <a:effectLst/>
                        <a:latin typeface="Calibri" panose="020F0502020204030204" pitchFamily="34" charset="0"/>
                      </a:endParaRPr>
                    </a:p>
                  </a:txBody>
                  <a:tcPr marL="18783" marR="18783" marT="18783" marB="18783">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err="1">
                          <a:ln>
                            <a:noFill/>
                          </a:ln>
                          <a:solidFill>
                            <a:srgbClr val="000000"/>
                          </a:solidFill>
                          <a:effectLst/>
                          <a:latin typeface="Wingdings" panose="05000000000000000000" pitchFamily="2" charset="2"/>
                        </a:rPr>
                        <a:t>ü</a:t>
                      </a:r>
                      <a:r>
                        <a:rPr lang="en-US" sz="1050" kern="1400" dirty="0" err="1">
                          <a:ln>
                            <a:noFill/>
                          </a:ln>
                          <a:solidFill>
                            <a:srgbClr val="000000"/>
                          </a:solidFill>
                          <a:effectLst/>
                          <a:latin typeface="Calibri" panose="020F0502020204030204" pitchFamily="34" charset="0"/>
                        </a:rPr>
                        <a:t>Must</a:t>
                      </a:r>
                      <a:r>
                        <a:rPr lang="en-US" sz="1050" kern="1400" dirty="0">
                          <a:ln>
                            <a:noFill/>
                          </a:ln>
                          <a:solidFill>
                            <a:srgbClr val="000000"/>
                          </a:solidFill>
                          <a:effectLst/>
                          <a:latin typeface="Calibri" panose="020F0502020204030204" pitchFamily="34" charset="0"/>
                        </a:rPr>
                        <a:t> provide a new GFE if a convening provider, convening facility, co-provider, or co-facility </a:t>
                      </a:r>
                      <a:r>
                        <a:rPr lang="en-US" sz="1050" u="sng" kern="1400" dirty="0">
                          <a:ln>
                            <a:noFill/>
                          </a:ln>
                          <a:solidFill>
                            <a:srgbClr val="000000"/>
                          </a:solidFill>
                          <a:effectLst/>
                          <a:latin typeface="Calibri" panose="020F0502020204030204" pitchFamily="34" charset="0"/>
                        </a:rPr>
                        <a:t>anticipates</a:t>
                      </a:r>
                      <a:r>
                        <a:rPr lang="en-US" sz="1050" kern="1400" dirty="0">
                          <a:ln>
                            <a:noFill/>
                          </a:ln>
                          <a:solidFill>
                            <a:srgbClr val="000000"/>
                          </a:solidFill>
                          <a:effectLst/>
                          <a:latin typeface="Calibri" panose="020F0502020204030204" pitchFamily="34" charset="0"/>
                        </a:rPr>
                        <a:t> or is </a:t>
                      </a:r>
                      <a:r>
                        <a:rPr lang="en-US" sz="1050" u="sng" kern="1400" dirty="0">
                          <a:ln>
                            <a:noFill/>
                          </a:ln>
                          <a:solidFill>
                            <a:srgbClr val="000000"/>
                          </a:solidFill>
                          <a:effectLst/>
                          <a:latin typeface="Calibri" panose="020F0502020204030204" pitchFamily="34" charset="0"/>
                        </a:rPr>
                        <a:t>notified </a:t>
                      </a:r>
                      <a:r>
                        <a:rPr lang="en-US" sz="1050" kern="1400" dirty="0">
                          <a:ln>
                            <a:noFill/>
                          </a:ln>
                          <a:solidFill>
                            <a:srgbClr val="000000"/>
                          </a:solidFill>
                          <a:effectLst/>
                          <a:latin typeface="Calibri" panose="020F0502020204030204" pitchFamily="34" charset="0"/>
                        </a:rPr>
                        <a:t>of any changes to the scope of a GFE (e.g., expected charges, items, services, frequency, recurrences, duration, providers, or facilities).</a:t>
                      </a:r>
                    </a:p>
                    <a:p>
                      <a:pPr marL="228600" marR="0" indent="-22860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0"/>
                        </a:spcAft>
                      </a:pPr>
                      <a:r>
                        <a:rPr lang="en-US" sz="1050" kern="1400" dirty="0" err="1">
                          <a:ln>
                            <a:noFill/>
                          </a:ln>
                          <a:solidFill>
                            <a:srgbClr val="000000"/>
                          </a:solidFill>
                          <a:effectLst/>
                          <a:latin typeface="Wingdings" panose="05000000000000000000" pitchFamily="2" charset="2"/>
                        </a:rPr>
                        <a:t>ü</a:t>
                      </a:r>
                      <a:r>
                        <a:rPr lang="en-US" sz="1050" kern="1400" dirty="0" err="1">
                          <a:ln>
                            <a:noFill/>
                          </a:ln>
                          <a:solidFill>
                            <a:srgbClr val="000000"/>
                          </a:solidFill>
                          <a:effectLst/>
                          <a:latin typeface="Calibri" panose="020F0502020204030204" pitchFamily="34" charset="0"/>
                        </a:rPr>
                        <a:t>A</a:t>
                      </a:r>
                      <a:r>
                        <a:rPr lang="en-US" sz="1050" kern="1400" dirty="0">
                          <a:ln>
                            <a:noFill/>
                          </a:ln>
                          <a:solidFill>
                            <a:srgbClr val="000000"/>
                          </a:solidFill>
                          <a:effectLst/>
                          <a:latin typeface="Calibri" panose="020F0502020204030204" pitchFamily="34" charset="0"/>
                        </a:rPr>
                        <a:t> new GFE must be issued no later than 1 business day before the items or services are scheduled to be furnished.</a:t>
                      </a:r>
                    </a:p>
                  </a:txBody>
                  <a:tcPr marL="18783" marR="18783" marT="18783" marB="187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If any changes in the expected co-providers or co-facilities represented in a GFE occur less than 1 business day before the item or service is scheduled to be furnished, the replacement co-provider or co-facility must accept as its GFE of expected charges the original GFE that was provided by the replaced provider or facility.</a:t>
                      </a:r>
                    </a:p>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R="0" indent="0" algn="r"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 </a:t>
                      </a:r>
                    </a:p>
                  </a:txBody>
                  <a:tcPr marL="18783" marR="18783" marT="18783" marB="187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err="1">
                          <a:ln>
                            <a:noFill/>
                          </a:ln>
                          <a:solidFill>
                            <a:srgbClr val="000000"/>
                          </a:solidFill>
                          <a:effectLst/>
                          <a:latin typeface="Wingdings" panose="05000000000000000000" pitchFamily="2" charset="2"/>
                        </a:rPr>
                        <a:t>ü</a:t>
                      </a:r>
                      <a:r>
                        <a:rPr lang="en-US" sz="1050" kern="1400" dirty="0" err="1">
                          <a:ln>
                            <a:noFill/>
                          </a:ln>
                          <a:solidFill>
                            <a:srgbClr val="000000"/>
                          </a:solidFill>
                          <a:effectLst/>
                          <a:latin typeface="Calibri" panose="020F0502020204030204" pitchFamily="34" charset="0"/>
                        </a:rPr>
                        <a:t>Must</a:t>
                      </a:r>
                      <a:r>
                        <a:rPr lang="en-US" sz="1050" kern="1400" dirty="0">
                          <a:ln>
                            <a:noFill/>
                          </a:ln>
                          <a:solidFill>
                            <a:srgbClr val="000000"/>
                          </a:solidFill>
                          <a:effectLst/>
                          <a:latin typeface="Calibri" panose="020F0502020204030204" pitchFamily="34" charset="0"/>
                        </a:rPr>
                        <a:t> provide a new GFE if a convening provider, convening facility, co-provider, or co-facility </a:t>
                      </a:r>
                      <a:r>
                        <a:rPr lang="en-US" sz="1050" u="sng" kern="1400" dirty="0">
                          <a:ln>
                            <a:noFill/>
                          </a:ln>
                          <a:solidFill>
                            <a:srgbClr val="000000"/>
                          </a:solidFill>
                          <a:effectLst/>
                          <a:latin typeface="Calibri" panose="020F0502020204030204" pitchFamily="34" charset="0"/>
                        </a:rPr>
                        <a:t>anticipates</a:t>
                      </a:r>
                      <a:r>
                        <a:rPr lang="en-US" sz="1050" kern="1400" dirty="0">
                          <a:ln>
                            <a:noFill/>
                          </a:ln>
                          <a:solidFill>
                            <a:srgbClr val="000000"/>
                          </a:solidFill>
                          <a:effectLst/>
                          <a:latin typeface="Calibri" panose="020F0502020204030204" pitchFamily="34" charset="0"/>
                        </a:rPr>
                        <a:t> or is </a:t>
                      </a:r>
                      <a:r>
                        <a:rPr lang="en-US" sz="1050" u="sng" kern="1400" dirty="0">
                          <a:ln>
                            <a:noFill/>
                          </a:ln>
                          <a:solidFill>
                            <a:srgbClr val="000000"/>
                          </a:solidFill>
                          <a:effectLst/>
                          <a:latin typeface="Calibri" panose="020F0502020204030204" pitchFamily="34" charset="0"/>
                        </a:rPr>
                        <a:t>notified</a:t>
                      </a:r>
                      <a:r>
                        <a:rPr lang="en-US" sz="1050" kern="1400" dirty="0">
                          <a:ln>
                            <a:noFill/>
                          </a:ln>
                          <a:solidFill>
                            <a:srgbClr val="000000"/>
                          </a:solidFill>
                          <a:effectLst/>
                          <a:latin typeface="Calibri" panose="020F0502020204030204" pitchFamily="34" charset="0"/>
                        </a:rPr>
                        <a:t> of any changes to the scope of a GFE (e.g., expected charges, items, services, frequency, recurrences, duration, providers, or facilities)</a:t>
                      </a:r>
                    </a:p>
                    <a:p>
                      <a:pPr marL="228600" marR="0" indent="-228600" algn="l" rtl="0">
                        <a:lnSpc>
                          <a:spcPct val="50000"/>
                        </a:lnSpc>
                        <a:spcBef>
                          <a:spcPts val="0"/>
                        </a:spcBef>
                        <a:spcAft>
                          <a:spcPts val="0"/>
                        </a:spcAft>
                      </a:pPr>
                      <a:r>
                        <a:rPr lang="en-US" sz="1050" kern="1400" dirty="0">
                          <a:ln>
                            <a:noFill/>
                          </a:ln>
                          <a:solidFill>
                            <a:srgbClr val="000000"/>
                          </a:solidFill>
                          <a:effectLst/>
                          <a:latin typeface="Calibri" panose="020F0502020204030204" pitchFamily="34" charset="0"/>
                        </a:rPr>
                        <a:t> </a:t>
                      </a:r>
                    </a:p>
                    <a:p>
                      <a:pPr marR="0" indent="0" algn="l" rtl="0">
                        <a:lnSpc>
                          <a:spcPct val="119000"/>
                        </a:lnSpc>
                        <a:spcBef>
                          <a:spcPts val="0"/>
                        </a:spcBef>
                        <a:spcAft>
                          <a:spcPts val="0"/>
                        </a:spcAft>
                      </a:pPr>
                      <a:r>
                        <a:rPr lang="en-US" sz="1050" kern="1400" dirty="0" err="1">
                          <a:ln>
                            <a:noFill/>
                          </a:ln>
                          <a:solidFill>
                            <a:srgbClr val="000000"/>
                          </a:solidFill>
                          <a:effectLst/>
                          <a:latin typeface="Wingdings" panose="05000000000000000000" pitchFamily="2" charset="2"/>
                        </a:rPr>
                        <a:t>ü</a:t>
                      </a:r>
                      <a:r>
                        <a:rPr lang="en-US" sz="1050" kern="1400" dirty="0" err="1">
                          <a:ln>
                            <a:noFill/>
                          </a:ln>
                          <a:solidFill>
                            <a:srgbClr val="000000"/>
                          </a:solidFill>
                          <a:effectLst/>
                          <a:latin typeface="Calibri" panose="020F0502020204030204" pitchFamily="34" charset="0"/>
                        </a:rPr>
                        <a:t>A</a:t>
                      </a:r>
                      <a:r>
                        <a:rPr lang="en-US" sz="1050" kern="1400" dirty="0">
                          <a:ln>
                            <a:noFill/>
                          </a:ln>
                          <a:solidFill>
                            <a:srgbClr val="000000"/>
                          </a:solidFill>
                          <a:effectLst/>
                          <a:latin typeface="Calibri" panose="020F0502020204030204" pitchFamily="34" charset="0"/>
                        </a:rPr>
                        <a:t> new GFE must be issued no later than 1 business day before the items or services are scheduled to be furnished.</a:t>
                      </a:r>
                    </a:p>
                  </a:txBody>
                  <a:tcPr marL="18783" marR="18783" marT="18783" marB="187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If any changes in the expected co-providers or co-facilities represented in a GFE occur less than 1 business day before the item or service is scheduled to be furnished, the replacement co-provider or co-facility must accept as its GFE of expected charges the original GFE that was provided by the replaced provider or facility.</a:t>
                      </a:r>
                    </a:p>
                  </a:txBody>
                  <a:tcPr marL="18783" marR="18783" marT="18783" marB="18783">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86672809"/>
                  </a:ext>
                </a:extLst>
              </a:tr>
              <a:tr h="551384">
                <a:tc>
                  <a:txBody>
                    <a:bodyPr/>
                    <a:lstStyle/>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Change in </a:t>
                      </a:r>
                      <a:endParaRPr lang="en-US" sz="105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US" sz="1050" i="1" kern="1400" dirty="0">
                          <a:ln>
                            <a:noFill/>
                          </a:ln>
                          <a:solidFill>
                            <a:srgbClr val="000000"/>
                          </a:solidFill>
                          <a:effectLst/>
                          <a:latin typeface="Calibri" panose="020F0502020204030204" pitchFamily="34" charset="0"/>
                        </a:rPr>
                        <a:t>Providers and Facilities</a:t>
                      </a:r>
                      <a:endParaRPr lang="en-US" sz="1050" kern="1400" dirty="0">
                        <a:ln>
                          <a:noFill/>
                        </a:ln>
                        <a:solidFill>
                          <a:srgbClr val="000000"/>
                        </a:solidFill>
                        <a:effectLst/>
                        <a:latin typeface="Calibri" panose="020F0502020204030204" pitchFamily="34" charset="0"/>
                      </a:endParaRPr>
                    </a:p>
                  </a:txBody>
                  <a:tcPr marL="18783" marR="18783" marT="18783" marB="18783">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gridSpan="4">
                  <a:txBody>
                    <a:bodyPr/>
                    <a:lstStyle/>
                    <a:p>
                      <a:pPr marR="0" indent="0" algn="l" rtl="0">
                        <a:lnSpc>
                          <a:spcPct val="119000"/>
                        </a:lnSpc>
                        <a:spcBef>
                          <a:spcPts val="0"/>
                        </a:spcBef>
                        <a:spcAft>
                          <a:spcPts val="0"/>
                        </a:spcAft>
                      </a:pPr>
                      <a:r>
                        <a:rPr lang="en-US" sz="1050" kern="1400" dirty="0">
                          <a:ln>
                            <a:noFill/>
                          </a:ln>
                          <a:solidFill>
                            <a:srgbClr val="000000"/>
                          </a:solidFill>
                          <a:effectLst/>
                          <a:latin typeface="Calibri" panose="020F0502020204030204" pitchFamily="34" charset="0"/>
                        </a:rPr>
                        <a:t>If any changes in expected providers or facilities in a GFE occurs less than 1 business day before the item or service is scheduled to be furnished, the replacement provider or facility must accept as the expected charges in the original GFE .</a:t>
                      </a:r>
                    </a:p>
                  </a:txBody>
                  <a:tcPr marL="18783" marR="18783" marT="18783" marB="18783">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hMerge="1">
                  <a:txBody>
                    <a:bodyPr/>
                    <a:lstStyle/>
                    <a:p>
                      <a:pPr marR="0" indent="0" algn="l" rtl="0">
                        <a:lnSpc>
                          <a:spcPct val="119000"/>
                        </a:lnSpc>
                        <a:spcBef>
                          <a:spcPts val="0"/>
                        </a:spcBef>
                        <a:spcAft>
                          <a:spcPts val="0"/>
                        </a:spcAft>
                      </a:pPr>
                      <a:r>
                        <a:rPr lang="en-US" sz="1000" kern="1400">
                          <a:ln>
                            <a:noFill/>
                          </a:ln>
                          <a:solidFill>
                            <a:srgbClr val="000000"/>
                          </a:solidFill>
                          <a:effectLst/>
                          <a:latin typeface="Calibri" panose="020F0502020204030204" pitchFamily="34" charset="0"/>
                        </a:rPr>
                        <a:t>If any changes in expected providers or facilities in a GFE occurs less than 1 business day before the item or service is scheduled to be furnished, the replacement provider or facility must accept as the expected charges in the original GFE.</a:t>
                      </a:r>
                    </a:p>
                  </a:txBody>
                  <a:tcPr marL="25044" marR="25044" marT="25044" marB="250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hMerge="1">
                  <a:txBody>
                    <a:bodyPr/>
                    <a:lstStyle/>
                    <a:p>
                      <a:pPr marR="0" indent="0" algn="l" rtl="0">
                        <a:lnSpc>
                          <a:spcPct val="119000"/>
                        </a:lnSpc>
                        <a:spcBef>
                          <a:spcPts val="0"/>
                        </a:spcBef>
                        <a:spcAft>
                          <a:spcPts val="0"/>
                        </a:spcAft>
                      </a:pPr>
                      <a:r>
                        <a:rPr lang="en-US" sz="1000" kern="1400">
                          <a:ln>
                            <a:noFill/>
                          </a:ln>
                          <a:solidFill>
                            <a:srgbClr val="000000"/>
                          </a:solidFill>
                          <a:effectLst/>
                          <a:latin typeface="Calibri" panose="020F0502020204030204" pitchFamily="34" charset="0"/>
                        </a:rPr>
                        <a:t>If any changes in expected providers or facilities in a GFE occurs less than 1 business day before the item or service is scheduled to be furnished, the replacement provider or facility must accept as the expected charges in the original GFE. </a:t>
                      </a:r>
                    </a:p>
                  </a:txBody>
                  <a:tcPr marL="25044" marR="25044" marT="25044" marB="250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hMerge="1">
                  <a:txBody>
                    <a:bodyPr/>
                    <a:lstStyle/>
                    <a:p>
                      <a:pPr marR="0" indent="0" algn="l" rtl="0">
                        <a:lnSpc>
                          <a:spcPct val="119000"/>
                        </a:lnSpc>
                        <a:spcBef>
                          <a:spcPts val="0"/>
                        </a:spcBef>
                        <a:spcAft>
                          <a:spcPts val="0"/>
                        </a:spcAft>
                      </a:pPr>
                      <a:r>
                        <a:rPr lang="en-US" sz="1000" kern="1400">
                          <a:ln>
                            <a:noFill/>
                          </a:ln>
                          <a:solidFill>
                            <a:srgbClr val="000000"/>
                          </a:solidFill>
                          <a:effectLst/>
                          <a:latin typeface="Calibri" panose="020F0502020204030204" pitchFamily="34" charset="0"/>
                        </a:rPr>
                        <a:t>If any changes in expected providers or facilities in a GFE occurs less than 1 business day before the item or service is scheduled to be furnished, the replacement provider or facility must accept as the expected charges in the original GFE </a:t>
                      </a:r>
                    </a:p>
                  </a:txBody>
                  <a:tcPr marL="25044" marR="25044" marT="25044" marB="250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extLst>
                  <a:ext uri="{0D108BD9-81ED-4DB2-BD59-A6C34878D82A}">
                    <a16:rowId xmlns:a16="http://schemas.microsoft.com/office/drawing/2014/main" val="1222289630"/>
                  </a:ext>
                </a:extLst>
              </a:tr>
            </a:tbl>
          </a:graphicData>
        </a:graphic>
      </p:graphicFrame>
      <p:sp>
        <p:nvSpPr>
          <p:cNvPr id="5" name="Control 1">
            <a:extLst>
              <a:ext uri="{FF2B5EF4-FFF2-40B4-BE49-F238E27FC236}">
                <a16:creationId xmlns:a16="http://schemas.microsoft.com/office/drawing/2014/main" id="{6CDB18C4-4D2B-45C4-8FDC-1942E1C5907E}"/>
              </a:ext>
            </a:extLst>
          </p:cNvPr>
          <p:cNvSpPr>
            <a:spLocks noChangeArrowheads="1" noChangeShapeType="1"/>
          </p:cNvSpPr>
          <p:nvPr/>
        </p:nvSpPr>
        <p:spPr bwMode="auto">
          <a:xfrm>
            <a:off x="1314450" y="776287"/>
            <a:ext cx="7196138" cy="46148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063332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9A9E-886F-4F02-944E-B706FFAEE330}"/>
              </a:ext>
            </a:extLst>
          </p:cNvPr>
          <p:cNvSpPr>
            <a:spLocks noGrp="1"/>
          </p:cNvSpPr>
          <p:nvPr>
            <p:ph type="title"/>
          </p:nvPr>
        </p:nvSpPr>
        <p:spPr/>
        <p:txBody>
          <a:bodyPr lIns="68580" tIns="34290" rIns="68580" bIns="34290" anchor="ctr" anchorCtr="0"/>
          <a:lstStyle/>
          <a:p>
            <a:r>
              <a:rPr lang="en-US">
                <a:ea typeface="Lato"/>
              </a:rPr>
              <a:t>How should a Good Faith Estimate be provided?</a:t>
            </a:r>
            <a:endParaRPr lang="en-US"/>
          </a:p>
        </p:txBody>
      </p:sp>
      <p:sp>
        <p:nvSpPr>
          <p:cNvPr id="3" name="Content Placeholder 2">
            <a:extLst>
              <a:ext uri="{FF2B5EF4-FFF2-40B4-BE49-F238E27FC236}">
                <a16:creationId xmlns:a16="http://schemas.microsoft.com/office/drawing/2014/main" id="{2B3B6BCE-A980-47F1-B17E-AF1F0997ABB8}"/>
              </a:ext>
            </a:extLst>
          </p:cNvPr>
          <p:cNvSpPr>
            <a:spLocks noGrp="1"/>
          </p:cNvSpPr>
          <p:nvPr>
            <p:ph sz="quarter" idx="10"/>
          </p:nvPr>
        </p:nvSpPr>
        <p:spPr/>
        <p:txBody>
          <a:bodyPr lIns="68580" tIns="34290" rIns="68580" bIns="34290" anchor="t"/>
          <a:lstStyle/>
          <a:p>
            <a:r>
              <a:rPr lang="en-US" sz="1800" dirty="0"/>
              <a:t>Estimate must be delivered to patients </a:t>
            </a:r>
            <a:r>
              <a:rPr lang="en-US" sz="1800" i="1" dirty="0"/>
              <a:t>in writing</a:t>
            </a:r>
            <a:r>
              <a:rPr lang="en-US" sz="1800" dirty="0"/>
              <a:t>, which can be accomplished in several ways: </a:t>
            </a:r>
          </a:p>
          <a:p>
            <a:pPr lvl="1"/>
            <a:r>
              <a:rPr lang="en-US" dirty="0"/>
              <a:t>Delivered electronically (</a:t>
            </a:r>
            <a:r>
              <a:rPr lang="en-US" i="1" dirty="0"/>
              <a:t>e.g., </a:t>
            </a:r>
            <a:r>
              <a:rPr lang="en-US" dirty="0"/>
              <a:t>through e-mail, a patient portal, etc.)</a:t>
            </a:r>
          </a:p>
          <a:p>
            <a:pPr lvl="1"/>
            <a:r>
              <a:rPr lang="en-US" dirty="0"/>
              <a:t>Delivered via paper (</a:t>
            </a:r>
            <a:r>
              <a:rPr lang="en-US" i="1" dirty="0"/>
              <a:t>e.g., </a:t>
            </a:r>
            <a:r>
              <a:rPr lang="en-US" dirty="0"/>
              <a:t>through USPS, in person)</a:t>
            </a:r>
          </a:p>
          <a:p>
            <a:r>
              <a:rPr lang="en-US" sz="1800" dirty="0"/>
              <a:t>Note that because estimates must be delivered within 1–3 business days, may be difficult to meet requirements if mailing to patient</a:t>
            </a:r>
          </a:p>
          <a:p>
            <a:pPr marL="0" indent="0">
              <a:buNone/>
            </a:pPr>
            <a:r>
              <a:rPr lang="en-US" sz="1800" b="1" dirty="0"/>
              <a:t>Best Practices</a:t>
            </a:r>
          </a:p>
          <a:p>
            <a:r>
              <a:rPr lang="en-US" sz="1800" dirty="0"/>
              <a:t>Scheduling departments and staff should confirm whether insurance will be utilized for </a:t>
            </a:r>
            <a:r>
              <a:rPr lang="en-US" sz="1800" u="sng" dirty="0"/>
              <a:t>every</a:t>
            </a:r>
            <a:r>
              <a:rPr lang="en-US" sz="1800" dirty="0"/>
              <a:t> patient at time of scheduling services.</a:t>
            </a:r>
          </a:p>
          <a:p>
            <a:r>
              <a:rPr lang="en-US" sz="1800" u="sng" dirty="0"/>
              <a:t>Treat all conversations </a:t>
            </a:r>
            <a:r>
              <a:rPr lang="en-US" sz="1800" dirty="0"/>
              <a:t>regarding patient expected or anticipated financial responsibility </a:t>
            </a:r>
            <a:r>
              <a:rPr lang="en-US" sz="1800" u="sng" dirty="0"/>
              <a:t>as a request</a:t>
            </a:r>
            <a:r>
              <a:rPr lang="en-US" sz="1800" dirty="0"/>
              <a:t> for a GFE</a:t>
            </a:r>
          </a:p>
          <a:p>
            <a:pPr marL="0" indent="0">
              <a:buNone/>
            </a:pPr>
            <a:endParaRPr lang="en-US" sz="1800" dirty="0"/>
          </a:p>
          <a:p>
            <a:pPr>
              <a:buFont typeface="Wingdings" panose="020F0502020204030204" pitchFamily="34" charset="0"/>
              <a:buChar char="§"/>
            </a:pPr>
            <a:endParaRPr lang="en-US" dirty="0"/>
          </a:p>
        </p:txBody>
      </p:sp>
    </p:spTree>
    <p:extLst>
      <p:ext uri="{BB962C8B-B14F-4D97-AF65-F5344CB8AC3E}">
        <p14:creationId xmlns:p14="http://schemas.microsoft.com/office/powerpoint/2010/main" val="401588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C177-1E05-4E77-AADD-65DDAC8F4EB1}"/>
              </a:ext>
            </a:extLst>
          </p:cNvPr>
          <p:cNvSpPr>
            <a:spLocks noGrp="1"/>
          </p:cNvSpPr>
          <p:nvPr>
            <p:ph type="title"/>
          </p:nvPr>
        </p:nvSpPr>
        <p:spPr/>
        <p:txBody>
          <a:bodyPr/>
          <a:lstStyle/>
          <a:p>
            <a:r>
              <a:rPr lang="en-US" dirty="0"/>
              <a:t>Patient–Provider Dispute Resolution Process</a:t>
            </a:r>
          </a:p>
        </p:txBody>
      </p:sp>
      <p:sp>
        <p:nvSpPr>
          <p:cNvPr id="3" name="Content Placeholder 2">
            <a:extLst>
              <a:ext uri="{FF2B5EF4-FFF2-40B4-BE49-F238E27FC236}">
                <a16:creationId xmlns:a16="http://schemas.microsoft.com/office/drawing/2014/main" id="{2F18FDDC-C4A5-4FFA-AFE9-8E758C4D1ACA}"/>
              </a:ext>
            </a:extLst>
          </p:cNvPr>
          <p:cNvSpPr>
            <a:spLocks noGrp="1"/>
          </p:cNvSpPr>
          <p:nvPr>
            <p:ph sz="quarter" idx="10"/>
          </p:nvPr>
        </p:nvSpPr>
        <p:spPr/>
        <p:txBody>
          <a:bodyPr/>
          <a:lstStyle/>
          <a:p>
            <a:pPr marL="0" indent="0">
              <a:lnSpc>
                <a:spcPct val="107000"/>
              </a:lnSpc>
              <a:spcBef>
                <a:spcPts val="600"/>
              </a:spcBef>
              <a:buNone/>
            </a:pPr>
            <a:r>
              <a:rPr lang="en-US" sz="1800" dirty="0">
                <a:ea typeface="Calibri" panose="020F0502020204030204" pitchFamily="34" charset="0"/>
                <a:cs typeface="Arial" panose="020B0604020202020204" pitchFamily="34" charset="0"/>
              </a:rPr>
              <a:t>If the total billed charges are substantially in excess of—at least $400 greater than—the total expected charges for that specific provider or facility listed on the GFE:</a:t>
            </a:r>
          </a:p>
          <a:p>
            <a:pPr>
              <a:lnSpc>
                <a:spcPct val="107000"/>
              </a:lnSpc>
              <a:spcBef>
                <a:spcPts val="600"/>
              </a:spcBef>
            </a:pPr>
            <a:r>
              <a:rPr lang="en-US" sz="1800" dirty="0">
                <a:ea typeface="Calibri" panose="020F0502020204030204" pitchFamily="34" charset="0"/>
                <a:cs typeface="Arial" panose="020B0604020202020204" pitchFamily="34" charset="0"/>
              </a:rPr>
              <a:t>Self-pay patient </a:t>
            </a:r>
            <a:r>
              <a:rPr lang="en-US" sz="1800" dirty="0">
                <a:ea typeface="Calibri" panose="020F0502020204030204" pitchFamily="34" charset="0"/>
              </a:rPr>
              <a:t>may initiate the </a:t>
            </a:r>
            <a:r>
              <a:rPr lang="en-US" sz="1800" dirty="0" err="1">
                <a:ea typeface="Calibri" panose="020F0502020204030204" pitchFamily="34" charset="0"/>
              </a:rPr>
              <a:t>PPDR</a:t>
            </a:r>
            <a:r>
              <a:rPr lang="en-US" sz="1800" dirty="0">
                <a:ea typeface="Calibri" panose="020F0502020204030204" pitchFamily="34" charset="0"/>
              </a:rPr>
              <a:t> process  by notifying HHS within 120 calendar days after receiving the bill with charges in excess of the GFE</a:t>
            </a:r>
          </a:p>
          <a:p>
            <a:pPr>
              <a:lnSpc>
                <a:spcPct val="107000"/>
              </a:lnSpc>
              <a:spcBef>
                <a:spcPts val="600"/>
              </a:spcBef>
            </a:pPr>
            <a:r>
              <a:rPr lang="en-US" sz="1800" dirty="0">
                <a:ea typeface="Calibri" panose="020F0502020204030204" pitchFamily="34" charset="0"/>
              </a:rPr>
              <a:t>Resolved by an </a:t>
            </a:r>
            <a:r>
              <a:rPr lang="en-US" sz="1800" dirty="0" err="1">
                <a:ea typeface="Calibri" panose="020F0502020204030204" pitchFamily="34" charset="0"/>
              </a:rPr>
              <a:t>SDRE</a:t>
            </a:r>
            <a:r>
              <a:rPr lang="en-US" sz="1800" dirty="0">
                <a:ea typeface="Calibri" panose="020F0502020204030204" pitchFamily="34" charset="0"/>
              </a:rPr>
              <a:t> who </a:t>
            </a:r>
            <a:r>
              <a:rPr lang="en-US" sz="1800" dirty="0"/>
              <a:t>reviews all documentation submitted by the patient and provider and:</a:t>
            </a:r>
          </a:p>
          <a:p>
            <a:pPr lvl="1">
              <a:lnSpc>
                <a:spcPct val="107000"/>
              </a:lnSpc>
              <a:spcBef>
                <a:spcPts val="600"/>
              </a:spcBef>
            </a:pPr>
            <a:r>
              <a:rPr lang="en-US" sz="1600" dirty="0"/>
              <a:t>Determines, for each unique item or service, whether the excess charge reflects the cost of a medically necessary item or service; and</a:t>
            </a:r>
          </a:p>
          <a:p>
            <a:pPr lvl="1">
              <a:lnSpc>
                <a:spcPct val="107000"/>
              </a:lnSpc>
              <a:spcBef>
                <a:spcPts val="600"/>
              </a:spcBef>
            </a:pPr>
            <a:r>
              <a:rPr lang="en-US" sz="1600" dirty="0"/>
              <a:t>Determines whether the difference between the billed charge and the GFE is based on unforeseen circumstances that could not have reasonably been anticipated when the GFE was provided</a:t>
            </a:r>
          </a:p>
        </p:txBody>
      </p:sp>
    </p:spTree>
    <p:extLst>
      <p:ext uri="{BB962C8B-B14F-4D97-AF65-F5344CB8AC3E}">
        <p14:creationId xmlns:p14="http://schemas.microsoft.com/office/powerpoint/2010/main" val="562603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E38C-F734-4B00-8275-6EC4176F8EFC}"/>
              </a:ext>
            </a:extLst>
          </p:cNvPr>
          <p:cNvSpPr>
            <a:spLocks noGrp="1"/>
          </p:cNvSpPr>
          <p:nvPr>
            <p:ph type="title"/>
          </p:nvPr>
        </p:nvSpPr>
        <p:spPr/>
        <p:txBody>
          <a:bodyPr/>
          <a:lstStyle/>
          <a:p>
            <a:r>
              <a:rPr lang="en-US" dirty="0"/>
              <a:t>Prohibitions on Collections During </a:t>
            </a:r>
            <a:r>
              <a:rPr lang="en-US" dirty="0" err="1"/>
              <a:t>PPDR</a:t>
            </a:r>
            <a:r>
              <a:rPr lang="en-US" dirty="0"/>
              <a:t> Process</a:t>
            </a:r>
          </a:p>
        </p:txBody>
      </p:sp>
      <p:sp>
        <p:nvSpPr>
          <p:cNvPr id="3" name="Content Placeholder 2">
            <a:extLst>
              <a:ext uri="{FF2B5EF4-FFF2-40B4-BE49-F238E27FC236}">
                <a16:creationId xmlns:a16="http://schemas.microsoft.com/office/drawing/2014/main" id="{102973E4-70C7-47EB-8C01-7079C1846C97}"/>
              </a:ext>
            </a:extLst>
          </p:cNvPr>
          <p:cNvSpPr>
            <a:spLocks noGrp="1"/>
          </p:cNvSpPr>
          <p:nvPr>
            <p:ph sz="quarter" idx="10"/>
          </p:nvPr>
        </p:nvSpPr>
        <p:spPr/>
        <p:txBody>
          <a:bodyPr/>
          <a:lstStyle/>
          <a:p>
            <a:pPr>
              <a:lnSpc>
                <a:spcPct val="107000"/>
              </a:lnSpc>
              <a:spcBef>
                <a:spcPts val="0"/>
              </a:spcBef>
              <a:buBlip>
                <a:blip r:embed="rId3">
                  <a:extLst>
                    <a:ext uri="{96DAC541-7B7A-43D3-8B79-37D633B846F1}">
                      <asvg:svgBlip xmlns:asvg="http://schemas.microsoft.com/office/drawing/2016/SVG/main" r:embed="rId4"/>
                    </a:ext>
                  </a:extLst>
                </a:blip>
              </a:buBlip>
            </a:pPr>
            <a:r>
              <a:rPr lang="en-US" dirty="0">
                <a:ea typeface="Calibri" panose="020F0502020204030204" pitchFamily="34" charset="0"/>
                <a:cs typeface="Arial" panose="020B0604020202020204" pitchFamily="34" charset="0"/>
              </a:rPr>
              <a:t>While the </a:t>
            </a:r>
            <a:r>
              <a:rPr lang="en-US" dirty="0" err="1">
                <a:ea typeface="Calibri" panose="020F0502020204030204" pitchFamily="34" charset="0"/>
                <a:cs typeface="Arial" panose="020B0604020202020204" pitchFamily="34" charset="0"/>
              </a:rPr>
              <a:t>PPDR</a:t>
            </a:r>
            <a:r>
              <a:rPr lang="en-US" dirty="0">
                <a:ea typeface="Calibri" panose="020F0502020204030204" pitchFamily="34" charset="0"/>
                <a:cs typeface="Arial" panose="020B0604020202020204" pitchFamily="34" charset="0"/>
              </a:rPr>
              <a:t> process is pending, the provider or facility must not move the bill for the disputed item or service into collection or threaten to do so.</a:t>
            </a:r>
          </a:p>
          <a:p>
            <a:pPr>
              <a:lnSpc>
                <a:spcPct val="107000"/>
              </a:lnSpc>
              <a:spcBef>
                <a:spcPts val="0"/>
              </a:spcBef>
              <a:buBlip>
                <a:blip r:embed="rId3">
                  <a:extLst>
                    <a:ext uri="{96DAC541-7B7A-43D3-8B79-37D633B846F1}">
                      <asvg:svgBlip xmlns:asvg="http://schemas.microsoft.com/office/drawing/2016/SVG/main" r:embed="rId4"/>
                    </a:ext>
                  </a:extLst>
                </a:blip>
              </a:buBlip>
            </a:pPr>
            <a:r>
              <a:rPr lang="en-US" dirty="0">
                <a:ea typeface="Calibri" panose="020F0502020204030204" pitchFamily="34" charset="0"/>
                <a:cs typeface="Arial" panose="020B0604020202020204" pitchFamily="34" charset="0"/>
              </a:rPr>
              <a:t>If the bill has already moved into collection, the provider or facility should cease collection efforts. </a:t>
            </a:r>
          </a:p>
          <a:p>
            <a:pPr>
              <a:lnSpc>
                <a:spcPct val="107000"/>
              </a:lnSpc>
              <a:spcBef>
                <a:spcPts val="0"/>
              </a:spcBef>
              <a:buBlip>
                <a:blip r:embed="rId3">
                  <a:extLst>
                    <a:ext uri="{96DAC541-7B7A-43D3-8B79-37D633B846F1}">
                      <asvg:svgBlip xmlns:asvg="http://schemas.microsoft.com/office/drawing/2016/SVG/main" r:embed="rId4"/>
                    </a:ext>
                  </a:extLst>
                </a:blip>
              </a:buBlip>
            </a:pPr>
            <a:r>
              <a:rPr lang="en-US" dirty="0">
                <a:ea typeface="Calibri" panose="020F0502020204030204" pitchFamily="34" charset="0"/>
                <a:cs typeface="Arial" panose="020B0604020202020204" pitchFamily="34" charset="0"/>
              </a:rPr>
              <a:t>The provider or facility must also suspend the accrual of any late fees on unpaid bill amounts until after the dispute resolution process has concluded. </a:t>
            </a:r>
          </a:p>
          <a:p>
            <a:pPr marL="0" indent="0">
              <a:buNone/>
            </a:pPr>
            <a:endParaRPr lang="en-US" dirty="0"/>
          </a:p>
        </p:txBody>
      </p:sp>
    </p:spTree>
    <p:extLst>
      <p:ext uri="{BB962C8B-B14F-4D97-AF65-F5344CB8AC3E}">
        <p14:creationId xmlns:p14="http://schemas.microsoft.com/office/powerpoint/2010/main" val="540677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5216-B2F0-E3F8-73E5-CFAD650BF960}"/>
              </a:ext>
            </a:extLst>
          </p:cNvPr>
          <p:cNvSpPr>
            <a:spLocks noGrp="1"/>
          </p:cNvSpPr>
          <p:nvPr>
            <p:ph type="title"/>
          </p:nvPr>
        </p:nvSpPr>
        <p:spPr/>
        <p:txBody>
          <a:bodyPr/>
          <a:lstStyle/>
          <a:p>
            <a:r>
              <a:rPr lang="en-US"/>
              <a:t>Insured GFEs – What’s the Difference?</a:t>
            </a:r>
          </a:p>
        </p:txBody>
      </p:sp>
      <p:sp>
        <p:nvSpPr>
          <p:cNvPr id="3" name="Content Placeholder 2">
            <a:extLst>
              <a:ext uri="{FF2B5EF4-FFF2-40B4-BE49-F238E27FC236}">
                <a16:creationId xmlns:a16="http://schemas.microsoft.com/office/drawing/2014/main" id="{CD1466A4-975D-6DC7-AEBF-098C2B0E3E2D}"/>
              </a:ext>
            </a:extLst>
          </p:cNvPr>
          <p:cNvSpPr>
            <a:spLocks noGrp="1"/>
          </p:cNvSpPr>
          <p:nvPr>
            <p:ph sz="quarter" idx="10"/>
          </p:nvPr>
        </p:nvSpPr>
        <p:spPr>
          <a:xfrm>
            <a:off x="439739" y="894160"/>
            <a:ext cx="8264525" cy="3798420"/>
          </a:xfrm>
        </p:spPr>
        <p:txBody>
          <a:bodyPr/>
          <a:lstStyle/>
          <a:p>
            <a:r>
              <a:rPr lang="en-US" sz="1400" dirty="0"/>
              <a:t>Requires payers to send an </a:t>
            </a:r>
            <a:r>
              <a:rPr lang="en-US" sz="1400" dirty="0" err="1"/>
              <a:t>AEOB</a:t>
            </a:r>
            <a:r>
              <a:rPr lang="en-US" sz="1400" dirty="0"/>
              <a:t> to an insured patient upon receiving a GFE from a provider.</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Which plans are impacted?</a:t>
            </a:r>
          </a:p>
          <a:p>
            <a:pPr lvl="1"/>
            <a:r>
              <a:rPr lang="en-US" sz="1400" dirty="0"/>
              <a:t>Group health insurance plans;</a:t>
            </a:r>
          </a:p>
          <a:p>
            <a:pPr lvl="1"/>
            <a:r>
              <a:rPr lang="en-US" sz="1400" dirty="0"/>
              <a:t>Health insurers offering individual or group coverage;</a:t>
            </a:r>
          </a:p>
          <a:p>
            <a:pPr lvl="1"/>
            <a:r>
              <a:rPr lang="en-US" sz="1400" b="1" u="sng" dirty="0"/>
              <a:t>Not</a:t>
            </a:r>
            <a:r>
              <a:rPr lang="en-US" sz="1400" dirty="0"/>
              <a:t> federal healthcare programs (Medicare, Medicaid, etc.)</a:t>
            </a:r>
          </a:p>
          <a:p>
            <a:r>
              <a:rPr lang="en-US" sz="1400" dirty="0"/>
              <a:t>Departments deferred enforcing regulatory standards for insured GFEs in initial final rulemaking</a:t>
            </a:r>
          </a:p>
          <a:p>
            <a:pPr lvl="1"/>
            <a:r>
              <a:rPr lang="en-US" sz="1400" dirty="0"/>
              <a:t>No technical infrastructure existed to implement these provisions</a:t>
            </a:r>
          </a:p>
        </p:txBody>
      </p:sp>
      <p:graphicFrame>
        <p:nvGraphicFramePr>
          <p:cNvPr id="5" name="Content Placeholder 5">
            <a:extLst>
              <a:ext uri="{FF2B5EF4-FFF2-40B4-BE49-F238E27FC236}">
                <a16:creationId xmlns:a16="http://schemas.microsoft.com/office/drawing/2014/main" id="{88AE8A8B-FE1C-0DA7-1B40-2B5FD4DEDB39}"/>
              </a:ext>
            </a:extLst>
          </p:cNvPr>
          <p:cNvGraphicFramePr>
            <a:graphicFrameLocks/>
          </p:cNvGraphicFramePr>
          <p:nvPr>
            <p:extLst>
              <p:ext uri="{D42A27DB-BD31-4B8C-83A1-F6EECF244321}">
                <p14:modId xmlns:p14="http://schemas.microsoft.com/office/powerpoint/2010/main" val="77913437"/>
              </p:ext>
            </p:extLst>
          </p:nvPr>
        </p:nvGraphicFramePr>
        <p:xfrm>
          <a:off x="438944" y="1300954"/>
          <a:ext cx="8264525" cy="165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98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46F9-7FC7-077F-9CFB-4838AC0921F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503FF8A-4324-4944-D885-4BC4F48F8801}"/>
              </a:ext>
            </a:extLst>
          </p:cNvPr>
          <p:cNvSpPr>
            <a:spLocks noGrp="1"/>
          </p:cNvSpPr>
          <p:nvPr>
            <p:ph sz="quarter" idx="10"/>
          </p:nvPr>
        </p:nvSpPr>
        <p:spPr/>
        <p:txBody>
          <a:bodyPr/>
          <a:lstStyle/>
          <a:p>
            <a:r>
              <a:rPr lang="en-US" dirty="0"/>
              <a:t>Healthcare Affordability</a:t>
            </a:r>
          </a:p>
          <a:p>
            <a:pPr lvl="1"/>
            <a:r>
              <a:rPr lang="en-US" dirty="0"/>
              <a:t>Costs increasing faster than inflation</a:t>
            </a:r>
          </a:p>
          <a:p>
            <a:pPr lvl="1"/>
            <a:r>
              <a:rPr lang="en-US" dirty="0"/>
              <a:t>Consumers paying more for their coverage</a:t>
            </a:r>
          </a:p>
          <a:p>
            <a:pPr lvl="1"/>
            <a:r>
              <a:rPr lang="en-US" dirty="0"/>
              <a:t>Financial insecurity for unexpected costs</a:t>
            </a:r>
          </a:p>
          <a:p>
            <a:r>
              <a:rPr lang="en-US" dirty="0"/>
              <a:t>Price transparency initiatives</a:t>
            </a:r>
          </a:p>
          <a:p>
            <a:pPr lvl="1"/>
            <a:r>
              <a:rPr lang="en-US" dirty="0"/>
              <a:t>Patients should understand what they’re paying for</a:t>
            </a:r>
          </a:p>
          <a:p>
            <a:pPr lvl="1"/>
            <a:r>
              <a:rPr lang="en-US" dirty="0"/>
              <a:t>Patients should be able to choose the most cost-effective medical services</a:t>
            </a:r>
          </a:p>
          <a:p>
            <a:r>
              <a:rPr lang="en-US" dirty="0"/>
              <a:t>Unexpected out-of-network bills</a:t>
            </a:r>
          </a:p>
          <a:p>
            <a:pPr lvl="1"/>
            <a:r>
              <a:rPr lang="en-US" dirty="0"/>
              <a:t>Insurance denies or underpays out-of-network services</a:t>
            </a:r>
          </a:p>
          <a:p>
            <a:pPr lvl="1"/>
            <a:r>
              <a:rPr lang="en-US" dirty="0"/>
              <a:t>Patient receives an unexpected bill for the unpaid balance</a:t>
            </a:r>
          </a:p>
          <a:p>
            <a:pPr marL="0" indent="0">
              <a:buNone/>
            </a:pPr>
            <a:endParaRPr lang="en-US" dirty="0"/>
          </a:p>
        </p:txBody>
      </p:sp>
    </p:spTree>
    <p:extLst>
      <p:ext uri="{BB962C8B-B14F-4D97-AF65-F5344CB8AC3E}">
        <p14:creationId xmlns:p14="http://schemas.microsoft.com/office/powerpoint/2010/main" val="3028372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A154-B656-DC73-A8AD-DA43DFE05D96}"/>
              </a:ext>
            </a:extLst>
          </p:cNvPr>
          <p:cNvSpPr>
            <a:spLocks noGrp="1"/>
          </p:cNvSpPr>
          <p:nvPr>
            <p:ph type="title"/>
          </p:nvPr>
        </p:nvSpPr>
        <p:spPr/>
        <p:txBody>
          <a:bodyPr/>
          <a:lstStyle/>
          <a:p>
            <a:r>
              <a:rPr lang="en-US"/>
              <a:t>Questions?</a:t>
            </a:r>
            <a:endParaRPr lang="en-US" dirty="0"/>
          </a:p>
        </p:txBody>
      </p:sp>
      <p:pic>
        <p:nvPicPr>
          <p:cNvPr id="5" name="Content Placeholder 4" descr="3D black question marks with one yellow question mark">
            <a:extLst>
              <a:ext uri="{FF2B5EF4-FFF2-40B4-BE49-F238E27FC236}">
                <a16:creationId xmlns:a16="http://schemas.microsoft.com/office/drawing/2014/main" id="{EDBE155C-019A-9DA3-1BD1-B32F89A109F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39738" y="1170657"/>
            <a:ext cx="8264525" cy="3018086"/>
          </a:xfrm>
        </p:spPr>
      </p:pic>
    </p:spTree>
    <p:extLst>
      <p:ext uri="{BB962C8B-B14F-4D97-AF65-F5344CB8AC3E}">
        <p14:creationId xmlns:p14="http://schemas.microsoft.com/office/powerpoint/2010/main" val="4168644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178EC-EEC2-4802-305F-280E83FD132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8165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A66F-F18B-2EB2-9CF6-9C29A5B5A915}"/>
              </a:ext>
            </a:extLst>
          </p:cNvPr>
          <p:cNvSpPr>
            <a:spLocks noGrp="1"/>
          </p:cNvSpPr>
          <p:nvPr>
            <p:ph type="title"/>
          </p:nvPr>
        </p:nvSpPr>
        <p:spPr/>
        <p:txBody>
          <a:bodyPr/>
          <a:lstStyle/>
          <a:p>
            <a:r>
              <a:rPr lang="en-US" dirty="0"/>
              <a:t>State Law Landscape, January 2019</a:t>
            </a:r>
          </a:p>
        </p:txBody>
      </p:sp>
      <p:sp>
        <p:nvSpPr>
          <p:cNvPr id="7" name="TextBox 6">
            <a:extLst>
              <a:ext uri="{FF2B5EF4-FFF2-40B4-BE49-F238E27FC236}">
                <a16:creationId xmlns:a16="http://schemas.microsoft.com/office/drawing/2014/main" id="{491E3410-390E-535F-DA00-A73C8638E620}"/>
              </a:ext>
            </a:extLst>
          </p:cNvPr>
          <p:cNvSpPr txBox="1"/>
          <p:nvPr/>
        </p:nvSpPr>
        <p:spPr>
          <a:xfrm>
            <a:off x="438945" y="4338487"/>
            <a:ext cx="8112202" cy="307777"/>
          </a:xfrm>
          <a:prstGeom prst="rect">
            <a:avLst/>
          </a:prstGeom>
          <a:noFill/>
        </p:spPr>
        <p:txBody>
          <a:bodyPr wrap="square" rtlCol="0">
            <a:spAutoFit/>
          </a:bodyPr>
          <a:lstStyle/>
          <a:p>
            <a:r>
              <a:rPr lang="en-US" sz="1400" dirty="0"/>
              <a:t>Data Source: </a:t>
            </a:r>
            <a:r>
              <a:rPr lang="en-US" sz="1400" dirty="0">
                <a:hlinkClick r:id="rId2"/>
              </a:rPr>
              <a:t>Center on Health Insurance Reforms, Georgetown University Health Policy Institute</a:t>
            </a:r>
            <a:endParaRPr lang="en-US" sz="1400" dirty="0"/>
          </a:p>
        </p:txBody>
      </p:sp>
      <p:pic>
        <p:nvPicPr>
          <p:cNvPr id="13" name="Content Placeholder 12" descr="A map of the united states&#10;&#10;Description automatically generated">
            <a:extLst>
              <a:ext uri="{FF2B5EF4-FFF2-40B4-BE49-F238E27FC236}">
                <a16:creationId xmlns:a16="http://schemas.microsoft.com/office/drawing/2014/main" id="{FF532FCC-280D-F9C3-1147-D4D249906703}"/>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36544" y="937984"/>
            <a:ext cx="5706271" cy="3267531"/>
          </a:xfrm>
        </p:spPr>
      </p:pic>
    </p:spTree>
    <p:extLst>
      <p:ext uri="{BB962C8B-B14F-4D97-AF65-F5344CB8AC3E}">
        <p14:creationId xmlns:p14="http://schemas.microsoft.com/office/powerpoint/2010/main" val="53507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64E6-84C7-759C-3721-26FB54AEA13A}"/>
              </a:ext>
            </a:extLst>
          </p:cNvPr>
          <p:cNvSpPr>
            <a:spLocks noGrp="1"/>
          </p:cNvSpPr>
          <p:nvPr>
            <p:ph type="title"/>
          </p:nvPr>
        </p:nvSpPr>
        <p:spPr/>
        <p:txBody>
          <a:bodyPr/>
          <a:lstStyle/>
          <a:p>
            <a:r>
              <a:rPr lang="en-US" dirty="0"/>
              <a:t>No Surprises Act Overview</a:t>
            </a:r>
          </a:p>
        </p:txBody>
      </p:sp>
      <p:pic>
        <p:nvPicPr>
          <p:cNvPr id="5" name="Picture 4" descr="A white paper with black text&#10;&#10;Description automatically generated">
            <a:extLst>
              <a:ext uri="{FF2B5EF4-FFF2-40B4-BE49-F238E27FC236}">
                <a16:creationId xmlns:a16="http://schemas.microsoft.com/office/drawing/2014/main" id="{3AFA3555-D5FC-2B68-D798-711901AB2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44" y="841742"/>
            <a:ext cx="4201111" cy="3238952"/>
          </a:xfrm>
          <a:prstGeom prst="rect">
            <a:avLst/>
          </a:prstGeom>
          <a:ln>
            <a:solidFill>
              <a:schemeClr val="tx1"/>
            </a:solidFill>
          </a:ln>
          <a:effectLst>
            <a:outerShdw blurRad="76200" dist="38100" dir="2700000" algn="tl" rotWithShape="0">
              <a:prstClr val="black">
                <a:alpha val="40000"/>
              </a:prstClr>
            </a:outerShdw>
          </a:effectLst>
        </p:spPr>
      </p:pic>
      <p:pic>
        <p:nvPicPr>
          <p:cNvPr id="7" name="Picture 6" descr="A close-up of a document&#10;&#10;Description automatically generated">
            <a:extLst>
              <a:ext uri="{FF2B5EF4-FFF2-40B4-BE49-F238E27FC236}">
                <a16:creationId xmlns:a16="http://schemas.microsoft.com/office/drawing/2014/main" id="{2D2C5B9B-4FD8-CEA3-D923-1D01561B0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01" y="1443859"/>
            <a:ext cx="5182323" cy="1448002"/>
          </a:xfrm>
          <a:prstGeom prst="rect">
            <a:avLst/>
          </a:prstGeom>
          <a:ln>
            <a:solidFill>
              <a:schemeClr val="tx1"/>
            </a:solidFill>
          </a:ln>
          <a:effectLst>
            <a:outerShdw blurRad="76200" dist="38100" dir="2700000" algn="tl" rotWithShape="0">
              <a:prstClr val="black">
                <a:alpha val="40000"/>
              </a:prstClr>
            </a:outerShdw>
          </a:effectLst>
        </p:spPr>
      </p:pic>
      <p:pic>
        <p:nvPicPr>
          <p:cNvPr id="9" name="Picture 8" descr="A close-up of a paper&#10;&#10;Description automatically generated">
            <a:extLst>
              <a:ext uri="{FF2B5EF4-FFF2-40B4-BE49-F238E27FC236}">
                <a16:creationId xmlns:a16="http://schemas.microsoft.com/office/drawing/2014/main" id="{13EA836A-4526-8564-949C-3E32EB6F9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420" y="2682282"/>
            <a:ext cx="4248743" cy="1105054"/>
          </a:xfrm>
          <a:prstGeom prst="rect">
            <a:avLst/>
          </a:prstGeom>
          <a:ln>
            <a:solidFill>
              <a:schemeClr val="tx1"/>
            </a:solidFill>
          </a:ln>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88182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6C34E-C258-C830-6841-4947DB9A6413}"/>
              </a:ext>
            </a:extLst>
          </p:cNvPr>
          <p:cNvSpPr>
            <a:spLocks noGrp="1"/>
          </p:cNvSpPr>
          <p:nvPr>
            <p:ph type="title"/>
          </p:nvPr>
        </p:nvSpPr>
        <p:spPr/>
        <p:txBody>
          <a:bodyPr/>
          <a:lstStyle/>
          <a:p>
            <a:r>
              <a:rPr lang="en-US" dirty="0"/>
              <a:t>Payer Reimbursement and Patient Responsibility for Unexpected Out-of-Network Services</a:t>
            </a:r>
          </a:p>
        </p:txBody>
      </p:sp>
    </p:spTree>
    <p:extLst>
      <p:ext uri="{BB962C8B-B14F-4D97-AF65-F5344CB8AC3E}">
        <p14:creationId xmlns:p14="http://schemas.microsoft.com/office/powerpoint/2010/main" val="300692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E3E3-59AC-0854-A694-D6CB9CA59E9D}"/>
              </a:ext>
            </a:extLst>
          </p:cNvPr>
          <p:cNvSpPr>
            <a:spLocks noGrp="1"/>
          </p:cNvSpPr>
          <p:nvPr>
            <p:ph type="title"/>
          </p:nvPr>
        </p:nvSpPr>
        <p:spPr/>
        <p:txBody>
          <a:bodyPr/>
          <a:lstStyle/>
          <a:p>
            <a:r>
              <a:rPr lang="en-US" dirty="0"/>
              <a:t>Definitions &amp; Language</a:t>
            </a:r>
          </a:p>
        </p:txBody>
      </p:sp>
      <p:graphicFrame>
        <p:nvGraphicFramePr>
          <p:cNvPr id="4" name="Table 4">
            <a:extLst>
              <a:ext uri="{FF2B5EF4-FFF2-40B4-BE49-F238E27FC236}">
                <a16:creationId xmlns:a16="http://schemas.microsoft.com/office/drawing/2014/main" id="{599C0A98-F917-573C-26F6-76B7776C3600}"/>
              </a:ext>
            </a:extLst>
          </p:cNvPr>
          <p:cNvGraphicFramePr>
            <a:graphicFrameLocks noGrp="1"/>
          </p:cNvGraphicFramePr>
          <p:nvPr>
            <p:extLst>
              <p:ext uri="{D42A27DB-BD31-4B8C-83A1-F6EECF244321}">
                <p14:modId xmlns:p14="http://schemas.microsoft.com/office/powerpoint/2010/main" val="298448117"/>
              </p:ext>
            </p:extLst>
          </p:nvPr>
        </p:nvGraphicFramePr>
        <p:xfrm>
          <a:off x="438944" y="692507"/>
          <a:ext cx="8266111" cy="3649980"/>
        </p:xfrm>
        <a:graphic>
          <a:graphicData uri="http://schemas.openxmlformats.org/drawingml/2006/table">
            <a:tbl>
              <a:tblPr firstRow="1" bandRow="1">
                <a:tableStyleId>{073A0DAA-6AF3-43AB-8588-CEC1D06C72B9}</a:tableStyleId>
              </a:tblPr>
              <a:tblGrid>
                <a:gridCol w="1389856">
                  <a:extLst>
                    <a:ext uri="{9D8B030D-6E8A-4147-A177-3AD203B41FA5}">
                      <a16:colId xmlns:a16="http://schemas.microsoft.com/office/drawing/2014/main" val="602478097"/>
                    </a:ext>
                  </a:extLst>
                </a:gridCol>
                <a:gridCol w="6876255">
                  <a:extLst>
                    <a:ext uri="{9D8B030D-6E8A-4147-A177-3AD203B41FA5}">
                      <a16:colId xmlns:a16="http://schemas.microsoft.com/office/drawing/2014/main" val="1988668834"/>
                    </a:ext>
                  </a:extLst>
                </a:gridCol>
              </a:tblGrid>
              <a:tr h="292231">
                <a:tc>
                  <a:txBody>
                    <a:bodyPr/>
                    <a:lstStyle/>
                    <a:p>
                      <a:r>
                        <a:rPr lang="en-US" sz="1600" dirty="0">
                          <a:solidFill>
                            <a:schemeClr val="bg1"/>
                          </a:solidFill>
                        </a:rPr>
                        <a:t>If I say:</a:t>
                      </a:r>
                    </a:p>
                  </a:txBody>
                  <a:tcPr marL="68580" marR="68580" marT="34290" marB="34290"/>
                </a:tc>
                <a:tc>
                  <a:txBody>
                    <a:bodyPr/>
                    <a:lstStyle/>
                    <a:p>
                      <a:r>
                        <a:rPr lang="en-US" sz="1600" dirty="0">
                          <a:solidFill>
                            <a:schemeClr val="bg1"/>
                          </a:solidFill>
                        </a:rPr>
                        <a:t>I mean:</a:t>
                      </a:r>
                    </a:p>
                  </a:txBody>
                  <a:tcPr marL="68580" marR="68580" marT="34290" marB="34290"/>
                </a:tc>
                <a:extLst>
                  <a:ext uri="{0D108BD9-81ED-4DB2-BD59-A6C34878D82A}">
                    <a16:rowId xmlns:a16="http://schemas.microsoft.com/office/drawing/2014/main" val="2027437100"/>
                  </a:ext>
                </a:extLst>
              </a:tr>
              <a:tr h="448408">
                <a:tc>
                  <a:txBody>
                    <a:bodyPr/>
                    <a:lstStyle/>
                    <a:p>
                      <a:r>
                        <a:rPr lang="en-US" sz="1600"/>
                        <a:t>The Departments</a:t>
                      </a:r>
                    </a:p>
                  </a:txBody>
                  <a:tcPr marL="68580" marR="68580" marT="34290" marB="34290"/>
                </a:tc>
                <a:tc>
                  <a:txBody>
                    <a:bodyPr/>
                    <a:lstStyle/>
                    <a:p>
                      <a:r>
                        <a:rPr lang="en-US" sz="1600"/>
                        <a:t>The U.S. Departments of Health &amp; Human Services, Labor, &amp; The Treasury – the federal agencies with responsibility for enforcing the No Surprises Act</a:t>
                      </a:r>
                    </a:p>
                  </a:txBody>
                  <a:tcPr marL="68580" marR="68580" marT="34290" marB="34290"/>
                </a:tc>
                <a:extLst>
                  <a:ext uri="{0D108BD9-81ED-4DB2-BD59-A6C34878D82A}">
                    <a16:rowId xmlns:a16="http://schemas.microsoft.com/office/drawing/2014/main" val="264316648"/>
                  </a:ext>
                </a:extLst>
              </a:tr>
              <a:tr h="448408">
                <a:tc>
                  <a:txBody>
                    <a:bodyPr/>
                    <a:lstStyle/>
                    <a:p>
                      <a:r>
                        <a:rPr lang="en-US" sz="1600" dirty="0"/>
                        <a:t>Payer</a:t>
                      </a:r>
                    </a:p>
                  </a:txBody>
                  <a:tcPr marL="68580" marR="68580" marT="34290" marB="34290"/>
                </a:tc>
                <a:tc>
                  <a:txBody>
                    <a:bodyPr/>
                    <a:lstStyle/>
                    <a:p>
                      <a:r>
                        <a:rPr lang="en-US" sz="1600" dirty="0"/>
                        <a:t>A healthcare insurance plan, issuer, carrier, or other private payer of healthcare claims</a:t>
                      </a:r>
                    </a:p>
                  </a:txBody>
                  <a:tcPr marL="68580" marR="68580" marT="34290" marB="34290"/>
                </a:tc>
                <a:extLst>
                  <a:ext uri="{0D108BD9-81ED-4DB2-BD59-A6C34878D82A}">
                    <a16:rowId xmlns:a16="http://schemas.microsoft.com/office/drawing/2014/main" val="2038000620"/>
                  </a:ext>
                </a:extLst>
              </a:tr>
              <a:tr h="448408">
                <a:tc>
                  <a:txBody>
                    <a:bodyPr/>
                    <a:lstStyle/>
                    <a:p>
                      <a:r>
                        <a:rPr lang="en-US" sz="1600" dirty="0"/>
                        <a:t>Provider</a:t>
                      </a:r>
                    </a:p>
                  </a:txBody>
                  <a:tcPr marL="68580" marR="68580" marT="34290" marB="34290"/>
                </a:tc>
                <a:tc>
                  <a:txBody>
                    <a:bodyPr/>
                    <a:lstStyle/>
                    <a:p>
                      <a:r>
                        <a:rPr lang="en-US" sz="1600" dirty="0"/>
                        <a:t>A healthcare facility or healthcare provider, including hospitals, physicians, and nonphysician practitioners</a:t>
                      </a:r>
                    </a:p>
                  </a:txBody>
                  <a:tcPr marL="68580" marR="68580" marT="34290" marB="34290"/>
                </a:tc>
                <a:extLst>
                  <a:ext uri="{0D108BD9-81ED-4DB2-BD59-A6C34878D82A}">
                    <a16:rowId xmlns:a16="http://schemas.microsoft.com/office/drawing/2014/main" val="343839012"/>
                  </a:ext>
                </a:extLst>
              </a:tr>
              <a:tr h="448408">
                <a:tc>
                  <a:txBody>
                    <a:bodyPr/>
                    <a:lstStyle/>
                    <a:p>
                      <a:r>
                        <a:rPr lang="en-US" sz="1600" dirty="0"/>
                        <a:t>IDR</a:t>
                      </a:r>
                    </a:p>
                  </a:txBody>
                  <a:tcPr marL="68580" marR="68580" marT="34290" marB="34290"/>
                </a:tc>
                <a:tc>
                  <a:txBody>
                    <a:bodyPr/>
                    <a:lstStyle/>
                    <a:p>
                      <a:r>
                        <a:rPr lang="en-US" sz="1600" dirty="0"/>
                        <a:t>Provider–Payer Independent Dispute Resolution Process – How the appropriate reimbursement rate is determined for unexpected out-of-network medical bills</a:t>
                      </a:r>
                    </a:p>
                  </a:txBody>
                  <a:tcPr marL="68580" marR="68580" marT="34290" marB="34290"/>
                </a:tc>
                <a:extLst>
                  <a:ext uri="{0D108BD9-81ED-4DB2-BD59-A6C34878D82A}">
                    <a16:rowId xmlns:a16="http://schemas.microsoft.com/office/drawing/2014/main" val="896184991"/>
                  </a:ext>
                </a:extLst>
              </a:tr>
              <a:tr h="448408">
                <a:tc>
                  <a:txBody>
                    <a:bodyPr/>
                    <a:lstStyle/>
                    <a:p>
                      <a:r>
                        <a:rPr lang="en-US" sz="1600"/>
                        <a:t>IDRE</a:t>
                      </a:r>
                    </a:p>
                  </a:txBody>
                  <a:tcPr marL="68580" marR="68580" marT="34290" marB="34290"/>
                </a:tc>
                <a:tc>
                  <a:txBody>
                    <a:bodyPr/>
                    <a:lstStyle/>
                    <a:p>
                      <a:r>
                        <a:rPr lang="en-US" sz="1600" dirty="0"/>
                        <a:t>Certified Independent Dispute Resolution Entity – Organizations that applied to and were approved by the Departments to administer IDR</a:t>
                      </a:r>
                    </a:p>
                  </a:txBody>
                  <a:tcPr marL="68580" marR="68580" marT="34290" marB="34290"/>
                </a:tc>
                <a:extLst>
                  <a:ext uri="{0D108BD9-81ED-4DB2-BD59-A6C34878D82A}">
                    <a16:rowId xmlns:a16="http://schemas.microsoft.com/office/drawing/2014/main" val="1075176405"/>
                  </a:ext>
                </a:extLst>
              </a:tr>
              <a:tr h="448408">
                <a:tc>
                  <a:txBody>
                    <a:bodyPr/>
                    <a:lstStyle/>
                    <a:p>
                      <a:r>
                        <a:rPr lang="en-US" sz="1600"/>
                        <a:t>QPA</a:t>
                      </a:r>
                    </a:p>
                  </a:txBody>
                  <a:tcPr marL="68580" marR="68580" marT="34290" marB="34290"/>
                </a:tc>
                <a:tc>
                  <a:txBody>
                    <a:bodyPr/>
                    <a:lstStyle/>
                    <a:p>
                      <a:r>
                        <a:rPr lang="en-US" sz="1600" dirty="0"/>
                        <a:t>Qualifying Payment Amount – the median contracted rate for an item or service, calculated by the Payer</a:t>
                      </a:r>
                    </a:p>
                  </a:txBody>
                  <a:tcPr marL="68580" marR="68580" marT="34290" marB="34290"/>
                </a:tc>
                <a:extLst>
                  <a:ext uri="{0D108BD9-81ED-4DB2-BD59-A6C34878D82A}">
                    <a16:rowId xmlns:a16="http://schemas.microsoft.com/office/drawing/2014/main" val="2716322042"/>
                  </a:ext>
                </a:extLst>
              </a:tr>
            </a:tbl>
          </a:graphicData>
        </a:graphic>
      </p:graphicFrame>
    </p:spTree>
    <p:extLst>
      <p:ext uri="{BB962C8B-B14F-4D97-AF65-F5344CB8AC3E}">
        <p14:creationId xmlns:p14="http://schemas.microsoft.com/office/powerpoint/2010/main" val="197014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8F1D-4E94-EA65-5487-42D0171C7ACF}"/>
              </a:ext>
            </a:extLst>
          </p:cNvPr>
          <p:cNvSpPr>
            <a:spLocks noGrp="1"/>
          </p:cNvSpPr>
          <p:nvPr>
            <p:ph type="title"/>
          </p:nvPr>
        </p:nvSpPr>
        <p:spPr/>
        <p:txBody>
          <a:bodyPr/>
          <a:lstStyle/>
          <a:p>
            <a:r>
              <a:rPr lang="en-US" dirty="0"/>
              <a:t>Payer Reimbursement for Unexpected Out-of-Network Services</a:t>
            </a:r>
          </a:p>
        </p:txBody>
      </p:sp>
      <p:sp>
        <p:nvSpPr>
          <p:cNvPr id="5" name="Text Placeholder 4">
            <a:extLst>
              <a:ext uri="{FF2B5EF4-FFF2-40B4-BE49-F238E27FC236}">
                <a16:creationId xmlns:a16="http://schemas.microsoft.com/office/drawing/2014/main" id="{2AA5CBF2-1AB2-6F9A-06F0-FC059BFA0852}"/>
              </a:ext>
            </a:extLst>
          </p:cNvPr>
          <p:cNvSpPr>
            <a:spLocks noGrp="1"/>
          </p:cNvSpPr>
          <p:nvPr>
            <p:ph type="body" sz="quarter" idx="14"/>
          </p:nvPr>
        </p:nvSpPr>
        <p:spPr/>
        <p:txBody>
          <a:bodyPr/>
          <a:lstStyle/>
          <a:p>
            <a:r>
              <a:rPr lang="en-US" dirty="0"/>
              <a:t>Historically</a:t>
            </a:r>
          </a:p>
        </p:txBody>
      </p:sp>
      <p:sp>
        <p:nvSpPr>
          <p:cNvPr id="6" name="Text Placeholder 5">
            <a:extLst>
              <a:ext uri="{FF2B5EF4-FFF2-40B4-BE49-F238E27FC236}">
                <a16:creationId xmlns:a16="http://schemas.microsoft.com/office/drawing/2014/main" id="{0BF087C2-49E7-A21A-E379-6B895CC2F57F}"/>
              </a:ext>
            </a:extLst>
          </p:cNvPr>
          <p:cNvSpPr>
            <a:spLocks noGrp="1"/>
          </p:cNvSpPr>
          <p:nvPr>
            <p:ph type="body" sz="quarter" idx="15"/>
          </p:nvPr>
        </p:nvSpPr>
        <p:spPr/>
        <p:txBody>
          <a:bodyPr/>
          <a:lstStyle/>
          <a:p>
            <a:r>
              <a:rPr lang="en-US" dirty="0"/>
              <a:t>No Surprises Act</a:t>
            </a:r>
          </a:p>
        </p:txBody>
      </p:sp>
      <p:sp>
        <p:nvSpPr>
          <p:cNvPr id="4" name="Content Placeholder 3">
            <a:extLst>
              <a:ext uri="{FF2B5EF4-FFF2-40B4-BE49-F238E27FC236}">
                <a16:creationId xmlns:a16="http://schemas.microsoft.com/office/drawing/2014/main" id="{8F4CFB0B-1C4C-8A50-817A-0531652E65F1}"/>
              </a:ext>
            </a:extLst>
          </p:cNvPr>
          <p:cNvSpPr>
            <a:spLocks noGrp="1"/>
          </p:cNvSpPr>
          <p:nvPr>
            <p:ph idx="1"/>
          </p:nvPr>
        </p:nvSpPr>
        <p:spPr/>
        <p:txBody>
          <a:bodyPr>
            <a:normAutofit/>
          </a:bodyPr>
          <a:lstStyle/>
          <a:p>
            <a:r>
              <a:rPr lang="en-US" sz="1600" dirty="0"/>
              <a:t>Payers negotiate contracted reimbursement rates with Providers who are willing to join the Payer’s network</a:t>
            </a:r>
          </a:p>
          <a:p>
            <a:r>
              <a:rPr lang="en-US" sz="1600" dirty="0"/>
              <a:t>In-network Providers are reimbursed at the contracted rates</a:t>
            </a:r>
          </a:p>
          <a:p>
            <a:r>
              <a:rPr lang="en-US" sz="1600" dirty="0"/>
              <a:t>Services furnished by out-of-network Providers may be denied as noncovered</a:t>
            </a:r>
          </a:p>
          <a:p>
            <a:r>
              <a:rPr lang="en-US" sz="1600" dirty="0"/>
              <a:t>Out-of-network Providers are reimbursed at much lower rates than in-network Providers, or not reimbursed at all</a:t>
            </a:r>
          </a:p>
        </p:txBody>
      </p:sp>
      <p:sp>
        <p:nvSpPr>
          <p:cNvPr id="7" name="Content Placeholder 6">
            <a:extLst>
              <a:ext uri="{FF2B5EF4-FFF2-40B4-BE49-F238E27FC236}">
                <a16:creationId xmlns:a16="http://schemas.microsoft.com/office/drawing/2014/main" id="{ABBDBD98-3F68-75C0-6F30-0E141D8C7E62}"/>
              </a:ext>
            </a:extLst>
          </p:cNvPr>
          <p:cNvSpPr>
            <a:spLocks noGrp="1"/>
          </p:cNvSpPr>
          <p:nvPr>
            <p:ph idx="16"/>
          </p:nvPr>
        </p:nvSpPr>
        <p:spPr/>
        <p:txBody>
          <a:bodyPr>
            <a:noAutofit/>
          </a:bodyPr>
          <a:lstStyle/>
          <a:p>
            <a:r>
              <a:rPr lang="en-US" sz="1600" dirty="0"/>
              <a:t>Payers and plans that cover emergency or non-emergency services furnished by an in-network Provider must also cover those services if furnished by an out-of-network Provider</a:t>
            </a:r>
          </a:p>
          <a:p>
            <a:r>
              <a:rPr lang="en-US" sz="1600" dirty="0"/>
              <a:t>Payers have 30 days after receiving a claim to either send the out-of-network Provider an Initial Payment Amount or deny the claim</a:t>
            </a:r>
          </a:p>
          <a:p>
            <a:r>
              <a:rPr lang="en-US" sz="1600" dirty="0"/>
              <a:t>Providers may dispute the Initial Payment Amount and negotiate with Payers, including an arbitration process if the parties cannot agree to a resolution</a:t>
            </a:r>
          </a:p>
        </p:txBody>
      </p:sp>
    </p:spTree>
    <p:extLst>
      <p:ext uri="{BB962C8B-B14F-4D97-AF65-F5344CB8AC3E}">
        <p14:creationId xmlns:p14="http://schemas.microsoft.com/office/powerpoint/2010/main" val="169521601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64E62"/>
      </a:dk2>
      <a:lt2>
        <a:srgbClr val="E3E4E9"/>
      </a:lt2>
      <a:accent1>
        <a:srgbClr val="033368"/>
      </a:accent1>
      <a:accent2>
        <a:srgbClr val="FFBD04"/>
      </a:accent2>
      <a:accent3>
        <a:srgbClr val="746952"/>
      </a:accent3>
      <a:accent4>
        <a:srgbClr val="0055C1"/>
      </a:accent4>
      <a:accent5>
        <a:srgbClr val="8854BC"/>
      </a:accent5>
      <a:accent6>
        <a:srgbClr val="43679B"/>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b82e0e0-de85-45fb-a867-0d6a87bcfd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2A25CF77AB224089B87F8E3C430627" ma:contentTypeVersion="15" ma:contentTypeDescription="Create a new document." ma:contentTypeScope="" ma:versionID="b436d7f50525b6a8e0dcfa83fbaa7e46">
  <xsd:schema xmlns:xsd="http://www.w3.org/2001/XMLSchema" xmlns:xs="http://www.w3.org/2001/XMLSchema" xmlns:p="http://schemas.microsoft.com/office/2006/metadata/properties" xmlns:ns3="9b82e0e0-de85-45fb-a867-0d6a87bcfd49" xmlns:ns4="2f736a44-ccfe-4ef7-8957-e07b63565898" targetNamespace="http://schemas.microsoft.com/office/2006/metadata/properties" ma:root="true" ma:fieldsID="7eb4c39d103948c1e3f3d3c45f4dec50" ns3:_="" ns4:_="">
    <xsd:import namespace="9b82e0e0-de85-45fb-a867-0d6a87bcfd49"/>
    <xsd:import namespace="2f736a44-ccfe-4ef7-8957-e07b635658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2e0e0-de85-45fb-a867-0d6a87bcfd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736a44-ccfe-4ef7-8957-e07b635658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290EB-1D08-41A6-A61E-467122D2F54A}">
  <ds:schemaRefs>
    <ds:schemaRef ds:uri="http://schemas.microsoft.com/sharepoint/v3/contenttype/forms"/>
  </ds:schemaRefs>
</ds:datastoreItem>
</file>

<file path=customXml/itemProps2.xml><?xml version="1.0" encoding="utf-8"?>
<ds:datastoreItem xmlns:ds="http://schemas.openxmlformats.org/officeDocument/2006/customXml" ds:itemID="{1729D223-F6E5-4653-9019-9701FD688B97}">
  <ds:schemaRefs>
    <ds:schemaRef ds:uri="2f736a44-ccfe-4ef7-8957-e07b63565898"/>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9b82e0e0-de85-45fb-a867-0d6a87bcfd49"/>
  </ds:schemaRefs>
</ds:datastoreItem>
</file>

<file path=customXml/itemProps3.xml><?xml version="1.0" encoding="utf-8"?>
<ds:datastoreItem xmlns:ds="http://schemas.openxmlformats.org/officeDocument/2006/customXml" ds:itemID="{330CBF05-D795-4BAE-B0B9-19164EE7A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2e0e0-de85-45fb-a867-0d6a87bcfd49"/>
    <ds:schemaRef ds:uri="2f736a44-ccfe-4ef7-8957-e07b635658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27429</TotalTime>
  <Words>4926</Words>
  <Application>Microsoft Office PowerPoint</Application>
  <PresentationFormat>On-screen Show (16:9)</PresentationFormat>
  <Paragraphs>519</Paragraphs>
  <Slides>41</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Calbri</vt:lpstr>
      <vt:lpstr>Calibri</vt:lpstr>
      <vt:lpstr>Calibri </vt:lpstr>
      <vt:lpstr>Calibri Light</vt:lpstr>
      <vt:lpstr>Franklin Gothic Book</vt:lpstr>
      <vt:lpstr>public_sans</vt:lpstr>
      <vt:lpstr>Symbol</vt:lpstr>
      <vt:lpstr>Times New Roman</vt:lpstr>
      <vt:lpstr>Wingdings</vt:lpstr>
      <vt:lpstr>Office Theme</vt:lpstr>
      <vt:lpstr>The Changing No Surprises Act: Where it Stands and What Comes Next</vt:lpstr>
      <vt:lpstr>Disclaimer</vt:lpstr>
      <vt:lpstr>No Surprises Act Overview</vt:lpstr>
      <vt:lpstr>Background</vt:lpstr>
      <vt:lpstr>State Law Landscape, January 2019</vt:lpstr>
      <vt:lpstr>No Surprises Act Overview</vt:lpstr>
      <vt:lpstr>Payer Reimbursement and Patient Responsibility for Unexpected Out-of-Network Services</vt:lpstr>
      <vt:lpstr>Definitions &amp; Language</vt:lpstr>
      <vt:lpstr>Payer Reimbursement for Unexpected Out-of-Network Services</vt:lpstr>
      <vt:lpstr>Patient Responsibility for Unexpected Out-of-Network Services</vt:lpstr>
      <vt:lpstr>Reimbursement for Unexpected Out-of-Network Services</vt:lpstr>
      <vt:lpstr>Emergency Services </vt:lpstr>
      <vt:lpstr>Nonemergency Facility/Hospital Services</vt:lpstr>
      <vt:lpstr>Nonemergency Facility/Hospital Services</vt:lpstr>
      <vt:lpstr>Reimbursement for Out-of-Network Items and Services</vt:lpstr>
      <vt:lpstr>Qualifying Payment Amount</vt:lpstr>
      <vt:lpstr>Requirement vs. Reality: QPA &amp; Disclosures</vt:lpstr>
      <vt:lpstr>Payer–Provider Dispute Resolution Process</vt:lpstr>
      <vt:lpstr>Requirement vs. Reality: Open Negotiation &amp; IDR</vt:lpstr>
      <vt:lpstr>Policy vs. Reality: Federal &amp; State Jurisdiction </vt:lpstr>
      <vt:lpstr>State v. Federal Process</vt:lpstr>
      <vt:lpstr>Requirement vs. Reality: IDR Determinations, Costs, Payments</vt:lpstr>
      <vt:lpstr>Managed Care Contracting</vt:lpstr>
      <vt:lpstr>Lawsuits Related to IDR Regulations</vt:lpstr>
      <vt:lpstr>Patient Cost Transparency for Scheduled Services</vt:lpstr>
      <vt:lpstr>Definitions &amp; Language</vt:lpstr>
      <vt:lpstr>Price Transparency for Scheduled Services</vt:lpstr>
      <vt:lpstr>GFE Legislative &amp; Regulatory Activity</vt:lpstr>
      <vt:lpstr>Price Transparency vs No Surprises GFEs</vt:lpstr>
      <vt:lpstr>Definition of GFE</vt:lpstr>
      <vt:lpstr>GFE Requirements for Providers/Facilities</vt:lpstr>
      <vt:lpstr>Content Requirements for GFEs</vt:lpstr>
      <vt:lpstr>Convening Providers vs Co-Providers</vt:lpstr>
      <vt:lpstr>Turnaround Time</vt:lpstr>
      <vt:lpstr>Changes in Circumstances</vt:lpstr>
      <vt:lpstr>How should a Good Faith Estimate be provided?</vt:lpstr>
      <vt:lpstr>Patient–Provider Dispute Resolution Process</vt:lpstr>
      <vt:lpstr>Prohibitions on Collections During PPDR Process</vt:lpstr>
      <vt:lpstr>Insured GFEs – What’s the Difference?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 Wide Screen PowerPoint Template</dc:title>
  <dc:creator>William Marriott</dc:creator>
  <cp:lastModifiedBy>Vicki Virgin</cp:lastModifiedBy>
  <cp:revision>1501</cp:revision>
  <cp:lastPrinted>2020-03-05T07:19:31Z</cp:lastPrinted>
  <dcterms:created xsi:type="dcterms:W3CDTF">2016-10-12T19:59:32Z</dcterms:created>
  <dcterms:modified xsi:type="dcterms:W3CDTF">2023-09-26T16:10:04Z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0x010100782A25CF77AB224089B87F8E3C430627</vt:lpwstr>
  </property>
</Properties>
</file>