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sldIdLst>
    <p:sldId id="262" r:id="rId6"/>
    <p:sldId id="263" r:id="rId7"/>
    <p:sldId id="2147308765" r:id="rId8"/>
    <p:sldId id="259" r:id="rId9"/>
    <p:sldId id="260" r:id="rId10"/>
    <p:sldId id="2147308767" r:id="rId11"/>
    <p:sldId id="2147308774" r:id="rId12"/>
    <p:sldId id="493" r:id="rId13"/>
    <p:sldId id="503" r:id="rId14"/>
    <p:sldId id="2147308746" r:id="rId15"/>
    <p:sldId id="2147308776" r:id="rId16"/>
    <p:sldId id="2147308777" r:id="rId17"/>
    <p:sldId id="2147308749" r:id="rId18"/>
    <p:sldId id="2147308751" r:id="rId19"/>
    <p:sldId id="2147308752" r:id="rId20"/>
    <p:sldId id="2147308753" r:id="rId21"/>
    <p:sldId id="2147308754" r:id="rId22"/>
    <p:sldId id="2147308756" r:id="rId23"/>
    <p:sldId id="258" r:id="rId24"/>
    <p:sldId id="2147308757" r:id="rId25"/>
    <p:sldId id="2147308758" r:id="rId26"/>
    <p:sldId id="2147308759" r:id="rId27"/>
    <p:sldId id="2147308769" r:id="rId28"/>
    <p:sldId id="452" r:id="rId29"/>
    <p:sldId id="3261" r:id="rId30"/>
    <p:sldId id="2147308773" r:id="rId31"/>
    <p:sldId id="2147308771" r:id="rId32"/>
    <p:sldId id="495" r:id="rId33"/>
    <p:sldId id="358" r:id="rId34"/>
    <p:sldId id="2147308772" r:id="rId35"/>
    <p:sldId id="422" r:id="rId36"/>
    <p:sldId id="2147308761" r:id="rId37"/>
    <p:sldId id="2147308764" r:id="rId38"/>
    <p:sldId id="2147308763" r:id="rId39"/>
    <p:sldId id="261" r:id="rId40"/>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12"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AC2C35-5EFC-7FF7-20E5-97FEE825EB54}" name="Dahlen, Dennis E." initials="DDE" userId="S::Dahlen.Dennis@mayo.edu::679c205b-f7f3-4692-9c69-2e6694a8e393" providerId="AD"/>
  <p188:author id="{0AC1B636-EAFA-552C-8E2D-ED0F01D6C552}" name="Crystal Milazzo" initials="CM" userId="S::cmilazzo@hfma.org::5494cb7b-9d93-4227-b903-5c99435f15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D9D9D9"/>
    <a:srgbClr val="1FA0E1"/>
    <a:srgbClr val="00CCFF"/>
    <a:srgbClr val="00A7E1"/>
    <a:srgbClr val="3399FF"/>
    <a:srgbClr val="FFFFFF"/>
    <a:srgbClr val="33CC33"/>
    <a:srgbClr val="00CC00"/>
    <a:srgbClr val="1A877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82F0E-0FCB-44EF-B300-A728D0B89A8A}" v="8" dt="2023-09-20T20:13:47.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95" autoAdjust="0"/>
  </p:normalViewPr>
  <p:slideViewPr>
    <p:cSldViewPr snapToGrid="0" snapToObjects="1" showGuides="1">
      <p:cViewPr varScale="1">
        <p:scale>
          <a:sx n="77" d="100"/>
          <a:sy n="77" d="100"/>
        </p:scale>
        <p:origin x="108" y="22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53" d="100"/>
          <a:sy n="53" d="100"/>
        </p:scale>
        <p:origin x="1368" y="78"/>
      </p:cViewPr>
      <p:guideLst>
        <p:guide orient="horz" pos="3012"/>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orp\ml\Global_Markets_Grp\Muni_Pub_Fin\Muni_Sec\Inv_Banking\General%20Muni\Healthcare%20-%20New\_Other%20Resources\Credit%20Models_Blank\Top%2050%20NFP%20Healthcare%20Systems\Mayo%20Peer%20Analysis_v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rp\ml\Global_Markets_Grp\Muni_Pub_Fin\Muni_Sec\Inv_Banking\General%20Muni\Healthcare%20-%20New\_Other%20Resources\Credit%20Models_Blank\Top%2050%20NFP%20Healthcare%20Systems\Mayo%20Peer%20Analysis_v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55973421886809E-2"/>
          <c:y val="9.5905238569827911E-2"/>
          <c:w val="0.85938320209973751"/>
          <c:h val="0.6580281100852533"/>
        </c:manualLayout>
      </c:layout>
      <c:barChart>
        <c:barDir val="col"/>
        <c:grouping val="clustered"/>
        <c:varyColors val="0"/>
        <c:ser>
          <c:idx val="1"/>
          <c:order val="1"/>
          <c:tx>
            <c:strRef>
              <c:f>'Op CF'!$E$3</c:f>
              <c:strCache>
                <c:ptCount val="1"/>
                <c:pt idx="0">
                  <c:v>OP EBITDA Margin Change</c:v>
                </c:pt>
              </c:strCache>
            </c:strRef>
          </c:tx>
          <c:spPr>
            <a:solidFill>
              <a:srgbClr val="3333FF"/>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0B27-4821-ADD9-1A9205953D79}"/>
              </c:ext>
            </c:extLst>
          </c:dPt>
          <c:dPt>
            <c:idx val="2"/>
            <c:invertIfNegative val="0"/>
            <c:bubble3D val="0"/>
            <c:spPr>
              <a:solidFill>
                <a:srgbClr val="00B0F0"/>
              </a:solidFill>
              <a:ln>
                <a:noFill/>
              </a:ln>
              <a:effectLst/>
            </c:spPr>
            <c:extLst>
              <c:ext xmlns:c16="http://schemas.microsoft.com/office/drawing/2014/chart" uri="{C3380CC4-5D6E-409C-BE32-E72D297353CC}">
                <c16:uniqueId val="{00000003-0B27-4821-ADD9-1A9205953D79}"/>
              </c:ext>
            </c:extLst>
          </c:dPt>
          <c:dPt>
            <c:idx val="3"/>
            <c:invertIfNegative val="0"/>
            <c:bubble3D val="0"/>
            <c:spPr>
              <a:solidFill>
                <a:srgbClr val="3333FF"/>
              </a:solidFill>
              <a:ln>
                <a:noFill/>
              </a:ln>
              <a:effectLst/>
            </c:spPr>
            <c:extLst>
              <c:ext xmlns:c16="http://schemas.microsoft.com/office/drawing/2014/chart" uri="{C3380CC4-5D6E-409C-BE32-E72D297353CC}">
                <c16:uniqueId val="{00000005-0B27-4821-ADD9-1A9205953D79}"/>
              </c:ext>
            </c:extLst>
          </c:dPt>
          <c:dPt>
            <c:idx val="10"/>
            <c:invertIfNegative val="0"/>
            <c:bubble3D val="0"/>
            <c:spPr>
              <a:solidFill>
                <a:srgbClr val="00B0F0"/>
              </a:solidFill>
              <a:ln>
                <a:noFill/>
              </a:ln>
              <a:effectLst/>
            </c:spPr>
            <c:extLst>
              <c:ext xmlns:c16="http://schemas.microsoft.com/office/drawing/2014/chart" uri="{C3380CC4-5D6E-409C-BE32-E72D297353CC}">
                <c16:uniqueId val="{00000007-0B27-4821-ADD9-1A9205953D79}"/>
              </c:ext>
            </c:extLst>
          </c:dPt>
          <c:dPt>
            <c:idx val="12"/>
            <c:invertIfNegative val="0"/>
            <c:bubble3D val="0"/>
            <c:spPr>
              <a:solidFill>
                <a:srgbClr val="00B0F0"/>
              </a:solidFill>
              <a:ln>
                <a:noFill/>
              </a:ln>
              <a:effectLst/>
            </c:spPr>
            <c:extLst>
              <c:ext xmlns:c16="http://schemas.microsoft.com/office/drawing/2014/chart" uri="{C3380CC4-5D6E-409C-BE32-E72D297353CC}">
                <c16:uniqueId val="{00000009-0B27-4821-ADD9-1A9205953D79}"/>
              </c:ext>
            </c:extLst>
          </c:dPt>
          <c:dPt>
            <c:idx val="13"/>
            <c:invertIfNegative val="0"/>
            <c:bubble3D val="0"/>
            <c:spPr>
              <a:solidFill>
                <a:srgbClr val="00B0F0"/>
              </a:solidFill>
              <a:ln>
                <a:noFill/>
              </a:ln>
              <a:effectLst/>
            </c:spPr>
            <c:extLst>
              <c:ext xmlns:c16="http://schemas.microsoft.com/office/drawing/2014/chart" uri="{C3380CC4-5D6E-409C-BE32-E72D297353CC}">
                <c16:uniqueId val="{0000000B-0B27-4821-ADD9-1A9205953D79}"/>
              </c:ext>
            </c:extLst>
          </c:dPt>
          <c:dPt>
            <c:idx val="16"/>
            <c:invertIfNegative val="0"/>
            <c:bubble3D val="0"/>
            <c:spPr>
              <a:solidFill>
                <a:srgbClr val="00B0F0"/>
              </a:solidFill>
              <a:ln>
                <a:noFill/>
              </a:ln>
              <a:effectLst/>
            </c:spPr>
            <c:extLst>
              <c:ext xmlns:c16="http://schemas.microsoft.com/office/drawing/2014/chart" uri="{C3380CC4-5D6E-409C-BE32-E72D297353CC}">
                <c16:uniqueId val="{0000000D-0B27-4821-ADD9-1A9205953D79}"/>
              </c:ext>
            </c:extLst>
          </c:dPt>
          <c:dPt>
            <c:idx val="18"/>
            <c:invertIfNegative val="0"/>
            <c:bubble3D val="0"/>
            <c:spPr>
              <a:solidFill>
                <a:srgbClr val="FF0000"/>
              </a:solidFill>
              <a:ln>
                <a:noFill/>
              </a:ln>
              <a:effectLst/>
            </c:spPr>
            <c:extLst>
              <c:ext xmlns:c16="http://schemas.microsoft.com/office/drawing/2014/chart" uri="{C3380CC4-5D6E-409C-BE32-E72D297353CC}">
                <c16:uniqueId val="{0000000F-0B27-4821-ADD9-1A9205953D79}"/>
              </c:ext>
            </c:extLst>
          </c:dPt>
          <c:dPt>
            <c:idx val="19"/>
            <c:invertIfNegative val="0"/>
            <c:bubble3D val="0"/>
            <c:spPr>
              <a:solidFill>
                <a:srgbClr val="00B0F0"/>
              </a:solidFill>
              <a:ln>
                <a:noFill/>
              </a:ln>
              <a:effectLst/>
            </c:spPr>
            <c:extLst>
              <c:ext xmlns:c16="http://schemas.microsoft.com/office/drawing/2014/chart" uri="{C3380CC4-5D6E-409C-BE32-E72D297353CC}">
                <c16:uniqueId val="{00000011-0B27-4821-ADD9-1A9205953D79}"/>
              </c:ext>
            </c:extLst>
          </c:dPt>
          <c:dPt>
            <c:idx val="20"/>
            <c:invertIfNegative val="0"/>
            <c:bubble3D val="0"/>
            <c:spPr>
              <a:solidFill>
                <a:srgbClr val="00B0F0"/>
              </a:solidFill>
              <a:ln>
                <a:noFill/>
              </a:ln>
              <a:effectLst/>
            </c:spPr>
            <c:extLst>
              <c:ext xmlns:c16="http://schemas.microsoft.com/office/drawing/2014/chart" uri="{C3380CC4-5D6E-409C-BE32-E72D297353CC}">
                <c16:uniqueId val="{00000013-0B27-4821-ADD9-1A9205953D79}"/>
              </c:ext>
            </c:extLst>
          </c:dPt>
          <c:dPt>
            <c:idx val="21"/>
            <c:invertIfNegative val="0"/>
            <c:bubble3D val="0"/>
            <c:spPr>
              <a:solidFill>
                <a:srgbClr val="FF0000"/>
              </a:solidFill>
              <a:ln>
                <a:noFill/>
              </a:ln>
              <a:effectLst/>
            </c:spPr>
            <c:extLst>
              <c:ext xmlns:c16="http://schemas.microsoft.com/office/drawing/2014/chart" uri="{C3380CC4-5D6E-409C-BE32-E72D297353CC}">
                <c16:uniqueId val="{00000015-0B27-4821-ADD9-1A9205953D79}"/>
              </c:ext>
            </c:extLst>
          </c:dPt>
          <c:dPt>
            <c:idx val="22"/>
            <c:invertIfNegative val="0"/>
            <c:bubble3D val="0"/>
            <c:spPr>
              <a:solidFill>
                <a:srgbClr val="00B0F0"/>
              </a:solidFill>
              <a:ln>
                <a:noFill/>
              </a:ln>
              <a:effectLst/>
            </c:spPr>
            <c:extLst>
              <c:ext xmlns:c16="http://schemas.microsoft.com/office/drawing/2014/chart" uri="{C3380CC4-5D6E-409C-BE32-E72D297353CC}">
                <c16:uniqueId val="{00000017-0B27-4821-ADD9-1A9205953D79}"/>
              </c:ext>
            </c:extLst>
          </c:dPt>
          <c:dPt>
            <c:idx val="25"/>
            <c:invertIfNegative val="0"/>
            <c:bubble3D val="0"/>
            <c:spPr>
              <a:solidFill>
                <a:srgbClr val="FF0000"/>
              </a:solidFill>
              <a:ln>
                <a:noFill/>
              </a:ln>
              <a:effectLst/>
            </c:spPr>
            <c:extLst>
              <c:ext xmlns:c16="http://schemas.microsoft.com/office/drawing/2014/chart" uri="{C3380CC4-5D6E-409C-BE32-E72D297353CC}">
                <c16:uniqueId val="{00000019-0B27-4821-ADD9-1A9205953D79}"/>
              </c:ext>
            </c:extLst>
          </c:dPt>
          <c:dPt>
            <c:idx val="26"/>
            <c:invertIfNegative val="0"/>
            <c:bubble3D val="0"/>
            <c:spPr>
              <a:solidFill>
                <a:srgbClr val="00B0F0"/>
              </a:solidFill>
              <a:ln>
                <a:noFill/>
              </a:ln>
              <a:effectLst/>
            </c:spPr>
            <c:extLst>
              <c:ext xmlns:c16="http://schemas.microsoft.com/office/drawing/2014/chart" uri="{C3380CC4-5D6E-409C-BE32-E72D297353CC}">
                <c16:uniqueId val="{0000001B-0B27-4821-ADD9-1A9205953D79}"/>
              </c:ext>
            </c:extLst>
          </c:dPt>
          <c:dPt>
            <c:idx val="32"/>
            <c:invertIfNegative val="0"/>
            <c:bubble3D val="0"/>
            <c:spPr>
              <a:solidFill>
                <a:srgbClr val="00B0F0"/>
              </a:solidFill>
              <a:ln>
                <a:noFill/>
              </a:ln>
              <a:effectLst/>
            </c:spPr>
            <c:extLst>
              <c:ext xmlns:c16="http://schemas.microsoft.com/office/drawing/2014/chart" uri="{C3380CC4-5D6E-409C-BE32-E72D297353CC}">
                <c16:uniqueId val="{0000001D-0B27-4821-ADD9-1A9205953D79}"/>
              </c:ext>
            </c:extLst>
          </c:dPt>
          <c:dPt>
            <c:idx val="33"/>
            <c:invertIfNegative val="0"/>
            <c:bubble3D val="0"/>
            <c:spPr>
              <a:solidFill>
                <a:srgbClr val="00B0F0"/>
              </a:solidFill>
              <a:ln>
                <a:noFill/>
              </a:ln>
              <a:effectLst/>
            </c:spPr>
            <c:extLst>
              <c:ext xmlns:c16="http://schemas.microsoft.com/office/drawing/2014/chart" uri="{C3380CC4-5D6E-409C-BE32-E72D297353CC}">
                <c16:uniqueId val="{0000001F-0B27-4821-ADD9-1A9205953D79}"/>
              </c:ext>
            </c:extLst>
          </c:dPt>
          <c:dPt>
            <c:idx val="36"/>
            <c:invertIfNegative val="0"/>
            <c:bubble3D val="0"/>
            <c:spPr>
              <a:solidFill>
                <a:srgbClr val="00B0F0"/>
              </a:solidFill>
              <a:ln>
                <a:noFill/>
              </a:ln>
              <a:effectLst/>
            </c:spPr>
            <c:extLst>
              <c:ext xmlns:c16="http://schemas.microsoft.com/office/drawing/2014/chart" uri="{C3380CC4-5D6E-409C-BE32-E72D297353CC}">
                <c16:uniqueId val="{00000021-0B27-4821-ADD9-1A9205953D79}"/>
              </c:ext>
            </c:extLst>
          </c:dPt>
          <c:dPt>
            <c:idx val="37"/>
            <c:invertIfNegative val="0"/>
            <c:bubble3D val="0"/>
            <c:spPr>
              <a:solidFill>
                <a:srgbClr val="00B0F0"/>
              </a:solidFill>
              <a:ln>
                <a:noFill/>
              </a:ln>
              <a:effectLst/>
            </c:spPr>
            <c:extLst>
              <c:ext xmlns:c16="http://schemas.microsoft.com/office/drawing/2014/chart" uri="{C3380CC4-5D6E-409C-BE32-E72D297353CC}">
                <c16:uniqueId val="{00000023-0B27-4821-ADD9-1A9205953D79}"/>
              </c:ext>
            </c:extLst>
          </c:dPt>
          <c:dPt>
            <c:idx val="43"/>
            <c:invertIfNegative val="0"/>
            <c:bubble3D val="0"/>
            <c:spPr>
              <a:solidFill>
                <a:srgbClr val="FF0000"/>
              </a:solidFill>
              <a:ln>
                <a:noFill/>
              </a:ln>
              <a:effectLst/>
            </c:spPr>
            <c:extLst>
              <c:ext xmlns:c16="http://schemas.microsoft.com/office/drawing/2014/chart" uri="{C3380CC4-5D6E-409C-BE32-E72D297353CC}">
                <c16:uniqueId val="{00000025-0B27-4821-ADD9-1A9205953D79}"/>
              </c:ext>
            </c:extLst>
          </c:dPt>
          <c:dPt>
            <c:idx val="46"/>
            <c:invertIfNegative val="0"/>
            <c:bubble3D val="0"/>
            <c:spPr>
              <a:solidFill>
                <a:srgbClr val="00B0F0"/>
              </a:solidFill>
              <a:ln>
                <a:noFill/>
              </a:ln>
              <a:effectLst/>
            </c:spPr>
            <c:extLst>
              <c:ext xmlns:c16="http://schemas.microsoft.com/office/drawing/2014/chart" uri="{C3380CC4-5D6E-409C-BE32-E72D297353CC}">
                <c16:uniqueId val="{00000027-0B27-4821-ADD9-1A9205953D79}"/>
              </c:ext>
            </c:extLst>
          </c:dPt>
          <c:dPt>
            <c:idx val="51"/>
            <c:invertIfNegative val="0"/>
            <c:bubble3D val="0"/>
            <c:spPr>
              <a:solidFill>
                <a:srgbClr val="00B0F0"/>
              </a:solidFill>
              <a:ln>
                <a:noFill/>
              </a:ln>
              <a:effectLst/>
            </c:spPr>
            <c:extLst>
              <c:ext xmlns:c16="http://schemas.microsoft.com/office/drawing/2014/chart" uri="{C3380CC4-5D6E-409C-BE32-E72D297353CC}">
                <c16:uniqueId val="{00000029-0B27-4821-ADD9-1A9205953D79}"/>
              </c:ext>
            </c:extLst>
          </c:dPt>
          <c:dPt>
            <c:idx val="52"/>
            <c:invertIfNegative val="0"/>
            <c:bubble3D val="0"/>
            <c:spPr>
              <a:solidFill>
                <a:srgbClr val="00B0F0"/>
              </a:solidFill>
              <a:ln>
                <a:noFill/>
              </a:ln>
              <a:effectLst/>
            </c:spPr>
            <c:extLst>
              <c:ext xmlns:c16="http://schemas.microsoft.com/office/drawing/2014/chart" uri="{C3380CC4-5D6E-409C-BE32-E72D297353CC}">
                <c16:uniqueId val="{0000002B-0B27-4821-ADD9-1A9205953D79}"/>
              </c:ext>
            </c:extLst>
          </c:dPt>
          <c:dPt>
            <c:idx val="56"/>
            <c:invertIfNegative val="0"/>
            <c:bubble3D val="0"/>
            <c:spPr>
              <a:solidFill>
                <a:srgbClr val="00B0F0"/>
              </a:solidFill>
              <a:ln>
                <a:noFill/>
              </a:ln>
              <a:effectLst/>
            </c:spPr>
            <c:extLst>
              <c:ext xmlns:c16="http://schemas.microsoft.com/office/drawing/2014/chart" uri="{C3380CC4-5D6E-409C-BE32-E72D297353CC}">
                <c16:uniqueId val="{0000002D-0B27-4821-ADD9-1A9205953D79}"/>
              </c:ext>
            </c:extLst>
          </c:dPt>
          <c:dPt>
            <c:idx val="57"/>
            <c:invertIfNegative val="0"/>
            <c:bubble3D val="0"/>
            <c:spPr>
              <a:solidFill>
                <a:srgbClr val="00B0F0"/>
              </a:solidFill>
              <a:ln>
                <a:noFill/>
              </a:ln>
              <a:effectLst/>
            </c:spPr>
            <c:extLst>
              <c:ext xmlns:c16="http://schemas.microsoft.com/office/drawing/2014/chart" uri="{C3380CC4-5D6E-409C-BE32-E72D297353CC}">
                <c16:uniqueId val="{0000002F-0B27-4821-ADD9-1A9205953D79}"/>
              </c:ext>
            </c:extLst>
          </c:dPt>
          <c:cat>
            <c:strRef>
              <c:f>'Op CF'!$C$4:$C$61</c:f>
              <c:strCache>
                <c:ptCount val="58"/>
                <c:pt idx="0">
                  <c:v>Henry Ford</c:v>
                </c:pt>
                <c:pt idx="1">
                  <c:v>Orlando Health</c:v>
                </c:pt>
                <c:pt idx="2">
                  <c:v>Sutter Health</c:v>
                </c:pt>
                <c:pt idx="3">
                  <c:v>IU Health</c:v>
                </c:pt>
                <c:pt idx="4">
                  <c:v>BayCare Health </c:v>
                </c:pt>
                <c:pt idx="5">
                  <c:v>Banner</c:v>
                </c:pt>
                <c:pt idx="6">
                  <c:v>McLaren</c:v>
                </c:pt>
                <c:pt idx="7">
                  <c:v>Rush</c:v>
                </c:pt>
                <c:pt idx="8">
                  <c:v>UW Health</c:v>
                </c:pt>
                <c:pt idx="9">
                  <c:v>Hackensack Meridian</c:v>
                </c:pt>
                <c:pt idx="10">
                  <c:v>Vanderbilt Univ. MC</c:v>
                </c:pt>
                <c:pt idx="11">
                  <c:v>Penn Medicine</c:v>
                </c:pt>
                <c:pt idx="12">
                  <c:v>MedStar Health</c:v>
                </c:pt>
                <c:pt idx="13">
                  <c:v>Memorial Hermann</c:v>
                </c:pt>
                <c:pt idx="14">
                  <c:v>Corewell</c:v>
                </c:pt>
                <c:pt idx="15">
                  <c:v>Johns Hopkins</c:v>
                </c:pt>
                <c:pt idx="16">
                  <c:v>UMMS</c:v>
                </c:pt>
                <c:pt idx="17">
                  <c:v>Univ. of Chi MC</c:v>
                </c:pt>
                <c:pt idx="18">
                  <c:v>HCA</c:v>
                </c:pt>
                <c:pt idx="19">
                  <c:v>Hartford Healthcare</c:v>
                </c:pt>
                <c:pt idx="20">
                  <c:v>CHRISTUS</c:v>
                </c:pt>
                <c:pt idx="21">
                  <c:v>Tenet</c:v>
                </c:pt>
                <c:pt idx="22">
                  <c:v>UPMC</c:v>
                </c:pt>
                <c:pt idx="23">
                  <c:v>BJC</c:v>
                </c:pt>
                <c:pt idx="24">
                  <c:v>Baylor S&amp;W</c:v>
                </c:pt>
                <c:pt idx="25">
                  <c:v>UHS</c:v>
                </c:pt>
                <c:pt idx="26">
                  <c:v>Providence</c:v>
                </c:pt>
                <c:pt idx="27">
                  <c:v>Cedars-Sinai</c:v>
                </c:pt>
                <c:pt idx="28">
                  <c:v>OhioHealth</c:v>
                </c:pt>
                <c:pt idx="29">
                  <c:v>Presby. Healthcare Serv.</c:v>
                </c:pt>
                <c:pt idx="30">
                  <c:v>Trinity Health</c:v>
                </c:pt>
                <c:pt idx="31">
                  <c:v>Northwestern</c:v>
                </c:pt>
                <c:pt idx="32">
                  <c:v>Thomas Jefferson</c:v>
                </c:pt>
                <c:pt idx="33">
                  <c:v>Prisma Health</c:v>
                </c:pt>
                <c:pt idx="34">
                  <c:v>Mayo</c:v>
                </c:pt>
                <c:pt idx="35">
                  <c:v>RWJ Barnabas Health</c:v>
                </c:pt>
                <c:pt idx="36">
                  <c:v>Comm. Health Network</c:v>
                </c:pt>
                <c:pt idx="37">
                  <c:v>Beth Israel Lahey</c:v>
                </c:pt>
                <c:pt idx="38">
                  <c:v>Ascension</c:v>
                </c:pt>
                <c:pt idx="39">
                  <c:v>Bon Secours Mercy</c:v>
                </c:pt>
                <c:pt idx="40">
                  <c:v>Advent Health </c:v>
                </c:pt>
                <c:pt idx="41">
                  <c:v>Novant Health</c:v>
                </c:pt>
                <c:pt idx="42">
                  <c:v>Mass General Brigham</c:v>
                </c:pt>
                <c:pt idx="43">
                  <c:v>CHS</c:v>
                </c:pt>
                <c:pt idx="44">
                  <c:v>Geisinger Health</c:v>
                </c:pt>
                <c:pt idx="45">
                  <c:v>Stanford Hospital</c:v>
                </c:pt>
                <c:pt idx="46">
                  <c:v>SSM</c:v>
                </c:pt>
                <c:pt idx="47">
                  <c:v>IHC</c:v>
                </c:pt>
                <c:pt idx="48">
                  <c:v>Univ of CO Hospital</c:v>
                </c:pt>
                <c:pt idx="49">
                  <c:v>Yale-New Haven</c:v>
                </c:pt>
                <c:pt idx="50">
                  <c:v>Froedtert</c:v>
                </c:pt>
                <c:pt idx="51">
                  <c:v>OSF</c:v>
                </c:pt>
                <c:pt idx="52">
                  <c:v>CommonSpirit</c:v>
                </c:pt>
                <c:pt idx="53">
                  <c:v>Allina</c:v>
                </c:pt>
                <c:pt idx="54">
                  <c:v>Cleveland Clinic</c:v>
                </c:pt>
                <c:pt idx="55">
                  <c:v>Franciscan Alliance</c:v>
                </c:pt>
                <c:pt idx="56">
                  <c:v>Multicare</c:v>
                </c:pt>
                <c:pt idx="57">
                  <c:v>Mercy (MO)</c:v>
                </c:pt>
              </c:strCache>
            </c:strRef>
          </c:cat>
          <c:val>
            <c:numRef>
              <c:f>'Op CF'!$E$4:$E$61</c:f>
              <c:numCache>
                <c:formatCode>0.00%</c:formatCode>
                <c:ptCount val="58"/>
                <c:pt idx="0">
                  <c:v>2.3268359580038395E-2</c:v>
                </c:pt>
                <c:pt idx="1">
                  <c:v>1.559250518107122E-2</c:v>
                </c:pt>
                <c:pt idx="2">
                  <c:v>-5.6166209266252098E-4</c:v>
                </c:pt>
                <c:pt idx="3">
                  <c:v>-1.9435167128838207E-3</c:v>
                </c:pt>
                <c:pt idx="4">
                  <c:v>-5.5843528840123086E-3</c:v>
                </c:pt>
                <c:pt idx="5">
                  <c:v>-1.0879258790284639E-2</c:v>
                </c:pt>
                <c:pt idx="6">
                  <c:v>-1.2448651839711125E-2</c:v>
                </c:pt>
                <c:pt idx="7">
                  <c:v>-1.2886793293775553E-2</c:v>
                </c:pt>
                <c:pt idx="8">
                  <c:v>-1.4263176295389354E-2</c:v>
                </c:pt>
                <c:pt idx="9">
                  <c:v>-1.5836196629692198E-2</c:v>
                </c:pt>
                <c:pt idx="10">
                  <c:v>-1.5991287765485113E-2</c:v>
                </c:pt>
                <c:pt idx="11">
                  <c:v>-1.6336413073132237E-2</c:v>
                </c:pt>
                <c:pt idx="12">
                  <c:v>-1.6838657247235066E-2</c:v>
                </c:pt>
                <c:pt idx="13">
                  <c:v>-1.7759945987972883E-2</c:v>
                </c:pt>
                <c:pt idx="14">
                  <c:v>-1.8668969986983079E-2</c:v>
                </c:pt>
                <c:pt idx="15">
                  <c:v>-1.9621197057076295E-2</c:v>
                </c:pt>
                <c:pt idx="16">
                  <c:v>-2.0448681293733138E-2</c:v>
                </c:pt>
                <c:pt idx="17">
                  <c:v>-2.0753439106793017E-2</c:v>
                </c:pt>
                <c:pt idx="18">
                  <c:v>-2.1935807007913033E-2</c:v>
                </c:pt>
                <c:pt idx="19">
                  <c:v>-2.2633905789485952E-2</c:v>
                </c:pt>
                <c:pt idx="20">
                  <c:v>-2.390900809456542E-2</c:v>
                </c:pt>
                <c:pt idx="21">
                  <c:v>-2.5221572619195443E-2</c:v>
                </c:pt>
                <c:pt idx="22">
                  <c:v>-2.60113227719731E-2</c:v>
                </c:pt>
                <c:pt idx="23">
                  <c:v>-2.7360284779991959E-2</c:v>
                </c:pt>
                <c:pt idx="24">
                  <c:v>-3.1637439934631112E-2</c:v>
                </c:pt>
                <c:pt idx="25">
                  <c:v>-3.1678975807309231E-2</c:v>
                </c:pt>
                <c:pt idx="26">
                  <c:v>-3.1753125498900622E-2</c:v>
                </c:pt>
                <c:pt idx="27">
                  <c:v>-3.242162718067057E-2</c:v>
                </c:pt>
                <c:pt idx="28">
                  <c:v>-3.2536005332418932E-2</c:v>
                </c:pt>
                <c:pt idx="29">
                  <c:v>-3.3844155929950277E-2</c:v>
                </c:pt>
                <c:pt idx="30">
                  <c:v>-3.511656951352729E-2</c:v>
                </c:pt>
                <c:pt idx="31">
                  <c:v>-3.7024411436373417E-2</c:v>
                </c:pt>
                <c:pt idx="32">
                  <c:v>-3.7091136971013211E-2</c:v>
                </c:pt>
                <c:pt idx="33">
                  <c:v>-3.9258223834423456E-2</c:v>
                </c:pt>
                <c:pt idx="34">
                  <c:v>-4.005165998173249E-2</c:v>
                </c:pt>
                <c:pt idx="35">
                  <c:v>-4.0878311558482476E-2</c:v>
                </c:pt>
                <c:pt idx="36">
                  <c:v>-4.1053478505590046E-2</c:v>
                </c:pt>
                <c:pt idx="37">
                  <c:v>-4.1884095494721024E-2</c:v>
                </c:pt>
                <c:pt idx="38">
                  <c:v>-4.2155237851525154E-2</c:v>
                </c:pt>
                <c:pt idx="39">
                  <c:v>-4.2594600479252759E-2</c:v>
                </c:pt>
                <c:pt idx="40">
                  <c:v>-4.3926012012645094E-2</c:v>
                </c:pt>
                <c:pt idx="41">
                  <c:v>-4.4811140941768857E-2</c:v>
                </c:pt>
                <c:pt idx="42">
                  <c:v>-4.4866057010468655E-2</c:v>
                </c:pt>
                <c:pt idx="43">
                  <c:v>-4.6052588365652972E-2</c:v>
                </c:pt>
                <c:pt idx="44">
                  <c:v>-4.6723860950825778E-2</c:v>
                </c:pt>
                <c:pt idx="45">
                  <c:v>-4.9362558371200543E-2</c:v>
                </c:pt>
                <c:pt idx="46">
                  <c:v>-4.9778306962584604E-2</c:v>
                </c:pt>
                <c:pt idx="47">
                  <c:v>-5.0026131355982884E-2</c:v>
                </c:pt>
                <c:pt idx="48">
                  <c:v>-5.0873258337137711E-2</c:v>
                </c:pt>
                <c:pt idx="49">
                  <c:v>-5.2451735485521601E-2</c:v>
                </c:pt>
                <c:pt idx="50">
                  <c:v>-5.845861078058396E-2</c:v>
                </c:pt>
                <c:pt idx="51">
                  <c:v>-6.1447601413384421E-2</c:v>
                </c:pt>
                <c:pt idx="52">
                  <c:v>-6.3258349383661094E-2</c:v>
                </c:pt>
                <c:pt idx="53">
                  <c:v>-6.4421202652640217E-2</c:v>
                </c:pt>
                <c:pt idx="54">
                  <c:v>-7.6341344712966247E-2</c:v>
                </c:pt>
                <c:pt idx="55">
                  <c:v>-8.1128714628878051E-2</c:v>
                </c:pt>
                <c:pt idx="56">
                  <c:v>-8.5000014628983822E-2</c:v>
                </c:pt>
                <c:pt idx="57">
                  <c:v>-9.3015795284177957E-2</c:v>
                </c:pt>
              </c:numCache>
            </c:numRef>
          </c:val>
          <c:extLst>
            <c:ext xmlns:c16="http://schemas.microsoft.com/office/drawing/2014/chart" uri="{C3380CC4-5D6E-409C-BE32-E72D297353CC}">
              <c16:uniqueId val="{00000030-0B27-4821-ADD9-1A9205953D79}"/>
            </c:ext>
          </c:extLst>
        </c:ser>
        <c:dLbls>
          <c:showLegendKey val="0"/>
          <c:showVal val="0"/>
          <c:showCatName val="0"/>
          <c:showSerName val="0"/>
          <c:showPercent val="0"/>
          <c:showBubbleSize val="0"/>
        </c:dLbls>
        <c:gapWidth val="25"/>
        <c:overlap val="-27"/>
        <c:axId val="1014270736"/>
        <c:axId val="1014267824"/>
      </c:barChart>
      <c:barChart>
        <c:barDir val="col"/>
        <c:grouping val="clustered"/>
        <c:varyColors val="0"/>
        <c:ser>
          <c:idx val="0"/>
          <c:order val="0"/>
          <c:tx>
            <c:strRef>
              <c:f>'Op CF'!$D$3</c:f>
              <c:strCache>
                <c:ptCount val="1"/>
                <c:pt idx="0">
                  <c:v> Rev </c:v>
                </c:pt>
              </c:strCache>
            </c:strRef>
          </c:tx>
          <c:spPr>
            <a:solidFill>
              <a:schemeClr val="bg1">
                <a:lumMod val="75000"/>
              </a:schemeClr>
            </a:solidFill>
            <a:ln>
              <a:noFill/>
            </a:ln>
            <a:effectLst/>
          </c:spPr>
          <c:invertIfNegative val="0"/>
          <c:cat>
            <c:strRef>
              <c:f>'Op CF'!$C$4:$C$61</c:f>
              <c:strCache>
                <c:ptCount val="58"/>
                <c:pt idx="0">
                  <c:v>Henry Ford</c:v>
                </c:pt>
                <c:pt idx="1">
                  <c:v>Orlando Health</c:v>
                </c:pt>
                <c:pt idx="2">
                  <c:v>Sutter Health</c:v>
                </c:pt>
                <c:pt idx="3">
                  <c:v>IU Health</c:v>
                </c:pt>
                <c:pt idx="4">
                  <c:v>BayCare Health </c:v>
                </c:pt>
                <c:pt idx="5">
                  <c:v>Banner</c:v>
                </c:pt>
                <c:pt idx="6">
                  <c:v>McLaren</c:v>
                </c:pt>
                <c:pt idx="7">
                  <c:v>Rush</c:v>
                </c:pt>
                <c:pt idx="8">
                  <c:v>UW Health</c:v>
                </c:pt>
                <c:pt idx="9">
                  <c:v>Hackensack Meridian</c:v>
                </c:pt>
                <c:pt idx="10">
                  <c:v>Vanderbilt Univ. MC</c:v>
                </c:pt>
                <c:pt idx="11">
                  <c:v>Penn Medicine</c:v>
                </c:pt>
                <c:pt idx="12">
                  <c:v>MedStar Health</c:v>
                </c:pt>
                <c:pt idx="13">
                  <c:v>Memorial Hermann</c:v>
                </c:pt>
                <c:pt idx="14">
                  <c:v>Corewell</c:v>
                </c:pt>
                <c:pt idx="15">
                  <c:v>Johns Hopkins</c:v>
                </c:pt>
                <c:pt idx="16">
                  <c:v>UMMS</c:v>
                </c:pt>
                <c:pt idx="17">
                  <c:v>Univ. of Chi MC</c:v>
                </c:pt>
                <c:pt idx="18">
                  <c:v>HCA</c:v>
                </c:pt>
                <c:pt idx="19">
                  <c:v>Hartford Healthcare</c:v>
                </c:pt>
                <c:pt idx="20">
                  <c:v>CHRISTUS</c:v>
                </c:pt>
                <c:pt idx="21">
                  <c:v>Tenet</c:v>
                </c:pt>
                <c:pt idx="22">
                  <c:v>UPMC</c:v>
                </c:pt>
                <c:pt idx="23">
                  <c:v>BJC</c:v>
                </c:pt>
                <c:pt idx="24">
                  <c:v>Baylor S&amp;W</c:v>
                </c:pt>
                <c:pt idx="25">
                  <c:v>UHS</c:v>
                </c:pt>
                <c:pt idx="26">
                  <c:v>Providence</c:v>
                </c:pt>
                <c:pt idx="27">
                  <c:v>Cedars-Sinai</c:v>
                </c:pt>
                <c:pt idx="28">
                  <c:v>OhioHealth</c:v>
                </c:pt>
                <c:pt idx="29">
                  <c:v>Presby. Healthcare Serv.</c:v>
                </c:pt>
                <c:pt idx="30">
                  <c:v>Trinity Health</c:v>
                </c:pt>
                <c:pt idx="31">
                  <c:v>Northwestern</c:v>
                </c:pt>
                <c:pt idx="32">
                  <c:v>Thomas Jefferson</c:v>
                </c:pt>
                <c:pt idx="33">
                  <c:v>Prisma Health</c:v>
                </c:pt>
                <c:pt idx="34">
                  <c:v>Mayo</c:v>
                </c:pt>
                <c:pt idx="35">
                  <c:v>RWJ Barnabas Health</c:v>
                </c:pt>
                <c:pt idx="36">
                  <c:v>Comm. Health Network</c:v>
                </c:pt>
                <c:pt idx="37">
                  <c:v>Beth Israel Lahey</c:v>
                </c:pt>
                <c:pt idx="38">
                  <c:v>Ascension</c:v>
                </c:pt>
                <c:pt idx="39">
                  <c:v>Bon Secours Mercy</c:v>
                </c:pt>
                <c:pt idx="40">
                  <c:v>Advent Health </c:v>
                </c:pt>
                <c:pt idx="41">
                  <c:v>Novant Health</c:v>
                </c:pt>
                <c:pt idx="42">
                  <c:v>Mass General Brigham</c:v>
                </c:pt>
                <c:pt idx="43">
                  <c:v>CHS</c:v>
                </c:pt>
                <c:pt idx="44">
                  <c:v>Geisinger Health</c:v>
                </c:pt>
                <c:pt idx="45">
                  <c:v>Stanford Hospital</c:v>
                </c:pt>
                <c:pt idx="46">
                  <c:v>SSM</c:v>
                </c:pt>
                <c:pt idx="47">
                  <c:v>IHC</c:v>
                </c:pt>
                <c:pt idx="48">
                  <c:v>Univ of CO Hospital</c:v>
                </c:pt>
                <c:pt idx="49">
                  <c:v>Yale-New Haven</c:v>
                </c:pt>
                <c:pt idx="50">
                  <c:v>Froedtert</c:v>
                </c:pt>
                <c:pt idx="51">
                  <c:v>OSF</c:v>
                </c:pt>
                <c:pt idx="52">
                  <c:v>CommonSpirit</c:v>
                </c:pt>
                <c:pt idx="53">
                  <c:v>Allina</c:v>
                </c:pt>
                <c:pt idx="54">
                  <c:v>Cleveland Clinic</c:v>
                </c:pt>
                <c:pt idx="55">
                  <c:v>Franciscan Alliance</c:v>
                </c:pt>
                <c:pt idx="56">
                  <c:v>Multicare</c:v>
                </c:pt>
                <c:pt idx="57">
                  <c:v>Mercy (MO)</c:v>
                </c:pt>
              </c:strCache>
            </c:strRef>
          </c:cat>
          <c:val>
            <c:numRef>
              <c:f>'Op CF'!$D$4:$D$61</c:f>
              <c:numCache>
                <c:formatCode>_("$"* #,##0.0_);_("$"* \(#,##0.0\);_("$"* "-"??_);_(@_)</c:formatCode>
                <c:ptCount val="58"/>
                <c:pt idx="0">
                  <c:v>7.1103909999999999</c:v>
                </c:pt>
                <c:pt idx="1">
                  <c:v>5.3765650000000003</c:v>
                </c:pt>
                <c:pt idx="2">
                  <c:v>14.773</c:v>
                </c:pt>
                <c:pt idx="3">
                  <c:v>8.0860160000000008</c:v>
                </c:pt>
                <c:pt idx="4">
                  <c:v>5.1302750000000001</c:v>
                </c:pt>
                <c:pt idx="5">
                  <c:v>12.655950000000001</c:v>
                </c:pt>
                <c:pt idx="6">
                  <c:v>6.5322259999999996</c:v>
                </c:pt>
                <c:pt idx="7">
                  <c:v>3.2240129999999998</c:v>
                </c:pt>
                <c:pt idx="8">
                  <c:v>4.1898749999999998</c:v>
                </c:pt>
                <c:pt idx="9">
                  <c:v>6.8477779999999999</c:v>
                </c:pt>
                <c:pt idx="10">
                  <c:v>6.6033759999999999</c:v>
                </c:pt>
                <c:pt idx="11">
                  <c:v>9.5367390000000007</c:v>
                </c:pt>
                <c:pt idx="12">
                  <c:v>7.4208999999999996</c:v>
                </c:pt>
                <c:pt idx="13">
                  <c:v>7.5561619999999996</c:v>
                </c:pt>
                <c:pt idx="14">
                  <c:v>13.805118999999999</c:v>
                </c:pt>
                <c:pt idx="15">
                  <c:v>8.3766359999999995</c:v>
                </c:pt>
                <c:pt idx="16">
                  <c:v>5.0382680000000004</c:v>
                </c:pt>
                <c:pt idx="17">
                  <c:v>3.049823</c:v>
                </c:pt>
                <c:pt idx="18">
                  <c:v>40</c:v>
                </c:pt>
                <c:pt idx="19">
                  <c:v>5.5250180000000002</c:v>
                </c:pt>
                <c:pt idx="20">
                  <c:v>7.5277940000000001</c:v>
                </c:pt>
                <c:pt idx="21">
                  <c:v>19.584</c:v>
                </c:pt>
                <c:pt idx="22">
                  <c:v>25.532003</c:v>
                </c:pt>
                <c:pt idx="23">
                  <c:v>6.3117000000000001</c:v>
                </c:pt>
                <c:pt idx="24">
                  <c:v>13.238</c:v>
                </c:pt>
                <c:pt idx="25">
                  <c:v>13.399369999999999</c:v>
                </c:pt>
                <c:pt idx="26">
                  <c:v>26.434000000000001</c:v>
                </c:pt>
                <c:pt idx="27">
                  <c:v>7.2433579999999997</c:v>
                </c:pt>
                <c:pt idx="28">
                  <c:v>5.452267</c:v>
                </c:pt>
                <c:pt idx="29">
                  <c:v>5.5478319999999997</c:v>
                </c:pt>
                <c:pt idx="30">
                  <c:v>20.168772000000001</c:v>
                </c:pt>
                <c:pt idx="31">
                  <c:v>8.0877420000000004</c:v>
                </c:pt>
                <c:pt idx="32">
                  <c:v>8.9702509999999993</c:v>
                </c:pt>
                <c:pt idx="33">
                  <c:v>5.6753619999999998</c:v>
                </c:pt>
                <c:pt idx="34">
                  <c:v>16.29</c:v>
                </c:pt>
                <c:pt idx="35">
                  <c:v>7.5974880000000002</c:v>
                </c:pt>
                <c:pt idx="36">
                  <c:v>3.124358</c:v>
                </c:pt>
                <c:pt idx="37">
                  <c:v>7.1735910000000001</c:v>
                </c:pt>
                <c:pt idx="38">
                  <c:v>28.090045</c:v>
                </c:pt>
                <c:pt idx="39">
                  <c:v>11.103676</c:v>
                </c:pt>
                <c:pt idx="40">
                  <c:v>15.700428</c:v>
                </c:pt>
                <c:pt idx="41">
                  <c:v>7.5521099999999999</c:v>
                </c:pt>
                <c:pt idx="42">
                  <c:v>17.054395</c:v>
                </c:pt>
                <c:pt idx="43">
                  <c:v>12.211</c:v>
                </c:pt>
                <c:pt idx="44">
                  <c:v>6.8708450000000001</c:v>
                </c:pt>
                <c:pt idx="45">
                  <c:v>7.5590159999999997</c:v>
                </c:pt>
                <c:pt idx="46">
                  <c:v>9.3072210000000002</c:v>
                </c:pt>
                <c:pt idx="47">
                  <c:v>13.936999999999999</c:v>
                </c:pt>
                <c:pt idx="48">
                  <c:v>6.5331060000000001</c:v>
                </c:pt>
                <c:pt idx="49">
                  <c:v>6.2271890000000001</c:v>
                </c:pt>
                <c:pt idx="50">
                  <c:v>3.3722089999999998</c:v>
                </c:pt>
                <c:pt idx="51">
                  <c:v>3.7952469999999998</c:v>
                </c:pt>
                <c:pt idx="52">
                  <c:v>33.786999999999999</c:v>
                </c:pt>
                <c:pt idx="53">
                  <c:v>4.8878820000000003</c:v>
                </c:pt>
                <c:pt idx="54">
                  <c:v>13.002781000000001</c:v>
                </c:pt>
                <c:pt idx="55">
                  <c:v>3.4075329999999999</c:v>
                </c:pt>
                <c:pt idx="56">
                  <c:v>4.0036990000000001</c:v>
                </c:pt>
                <c:pt idx="57">
                  <c:v>7.5165540000000002</c:v>
                </c:pt>
              </c:numCache>
            </c:numRef>
          </c:val>
          <c:extLst>
            <c:ext xmlns:c16="http://schemas.microsoft.com/office/drawing/2014/chart" uri="{C3380CC4-5D6E-409C-BE32-E72D297353CC}">
              <c16:uniqueId val="{00000031-0B27-4821-ADD9-1A9205953D79}"/>
            </c:ext>
          </c:extLst>
        </c:ser>
        <c:dLbls>
          <c:showLegendKey val="0"/>
          <c:showVal val="0"/>
          <c:showCatName val="0"/>
          <c:showSerName val="0"/>
          <c:showPercent val="0"/>
          <c:showBubbleSize val="0"/>
        </c:dLbls>
        <c:gapWidth val="25"/>
        <c:overlap val="-27"/>
        <c:axId val="1907301904"/>
        <c:axId val="994573248"/>
      </c:barChart>
      <c:catAx>
        <c:axId val="10142707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014267824"/>
        <c:crosses val="autoZero"/>
        <c:auto val="1"/>
        <c:lblAlgn val="ctr"/>
        <c:lblOffset val="100"/>
        <c:noMultiLvlLbl val="0"/>
      </c:catAx>
      <c:valAx>
        <c:axId val="1014267824"/>
        <c:scaling>
          <c:orientation val="minMax"/>
          <c:max val="4.0000000000000008E-2"/>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14270736"/>
        <c:crosses val="autoZero"/>
        <c:crossBetween val="between"/>
        <c:majorUnit val="1.0000000000000002E-2"/>
      </c:valAx>
      <c:valAx>
        <c:axId val="994573248"/>
        <c:scaling>
          <c:orientation val="minMax"/>
          <c:max val="50"/>
          <c:min val="-125"/>
        </c:scaling>
        <c:delete val="0"/>
        <c:axPos val="r"/>
        <c:numFmt formatCode="_(&quot;$&quot;* #,##0.0_);_(&quot;$&quot;* \(#,##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07301904"/>
        <c:crosses val="max"/>
        <c:crossBetween val="between"/>
        <c:majorUnit val="15"/>
      </c:valAx>
      <c:catAx>
        <c:axId val="1907301904"/>
        <c:scaling>
          <c:orientation val="minMax"/>
        </c:scaling>
        <c:delete val="1"/>
        <c:axPos val="b"/>
        <c:numFmt formatCode="General" sourceLinked="1"/>
        <c:majorTickMark val="out"/>
        <c:minorTickMark val="none"/>
        <c:tickLblPos val="nextTo"/>
        <c:crossAx val="994573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88558934597865E-2"/>
          <c:y val="2.5402983695903193E-2"/>
          <c:w val="0.94551277391443"/>
          <c:h val="0.76583104124593548"/>
        </c:manualLayout>
      </c:layout>
      <c:barChart>
        <c:barDir val="col"/>
        <c:grouping val="clustered"/>
        <c:varyColors val="0"/>
        <c:ser>
          <c:idx val="0"/>
          <c:order val="0"/>
          <c:tx>
            <c:strRef>
              <c:f>'Other Costs'!$D$2</c:f>
              <c:strCache>
                <c:ptCount val="1"/>
                <c:pt idx="0">
                  <c:v>Labor</c:v>
                </c:pt>
              </c:strCache>
            </c:strRef>
          </c:tx>
          <c:spPr>
            <a:solidFill>
              <a:srgbClr val="0070C0"/>
            </a:solidFill>
            <a:ln>
              <a:noFill/>
            </a:ln>
            <a:effectLst/>
          </c:spPr>
          <c:invertIfNegative val="0"/>
          <c:cat>
            <c:strRef>
              <c:f>'Other Costs'!$C$3:$C$60</c:f>
              <c:strCache>
                <c:ptCount val="58"/>
                <c:pt idx="0">
                  <c:v>Thomas Jefferson</c:v>
                </c:pt>
                <c:pt idx="1">
                  <c:v>Sutter Health</c:v>
                </c:pt>
                <c:pt idx="2">
                  <c:v>Banner</c:v>
                </c:pt>
                <c:pt idx="3">
                  <c:v>McLaren</c:v>
                </c:pt>
                <c:pt idx="4">
                  <c:v>Johns Hopkins</c:v>
                </c:pt>
                <c:pt idx="5">
                  <c:v>Orlando Health</c:v>
                </c:pt>
                <c:pt idx="6">
                  <c:v>Henry Ford</c:v>
                </c:pt>
                <c:pt idx="7">
                  <c:v>Memorial Hermann</c:v>
                </c:pt>
                <c:pt idx="8">
                  <c:v>HCA</c:v>
                </c:pt>
                <c:pt idx="9">
                  <c:v>CHRISTUS</c:v>
                </c:pt>
                <c:pt idx="10">
                  <c:v>Tenet</c:v>
                </c:pt>
                <c:pt idx="11">
                  <c:v>Baylor S&amp;W</c:v>
                </c:pt>
                <c:pt idx="12">
                  <c:v>BayCare Health </c:v>
                </c:pt>
                <c:pt idx="13">
                  <c:v>OSF</c:v>
                </c:pt>
                <c:pt idx="14">
                  <c:v>Presby. Healthcare Serv.</c:v>
                </c:pt>
                <c:pt idx="15">
                  <c:v>Rush</c:v>
                </c:pt>
                <c:pt idx="16">
                  <c:v>Corewell</c:v>
                </c:pt>
                <c:pt idx="17">
                  <c:v>MedStar Health</c:v>
                </c:pt>
                <c:pt idx="18">
                  <c:v>Mayo</c:v>
                </c:pt>
                <c:pt idx="19">
                  <c:v>UW Health</c:v>
                </c:pt>
                <c:pt idx="20">
                  <c:v>CHS</c:v>
                </c:pt>
                <c:pt idx="21">
                  <c:v>UMMS</c:v>
                </c:pt>
                <c:pt idx="22">
                  <c:v>Penn Medicine</c:v>
                </c:pt>
                <c:pt idx="23">
                  <c:v>Comm. Health Network</c:v>
                </c:pt>
                <c:pt idx="24">
                  <c:v>SSM</c:v>
                </c:pt>
                <c:pt idx="25">
                  <c:v>UHS</c:v>
                </c:pt>
                <c:pt idx="26">
                  <c:v>OhioHealth</c:v>
                </c:pt>
                <c:pt idx="27">
                  <c:v>UPMC</c:v>
                </c:pt>
                <c:pt idx="28">
                  <c:v>Ascension</c:v>
                </c:pt>
                <c:pt idx="29">
                  <c:v>Vanderbilt Univ. MC</c:v>
                </c:pt>
                <c:pt idx="30">
                  <c:v>Hackensack Meridian</c:v>
                </c:pt>
                <c:pt idx="31">
                  <c:v>Cedars-Sinai</c:v>
                </c:pt>
                <c:pt idx="32">
                  <c:v>Geisinger Health</c:v>
                </c:pt>
                <c:pt idx="33">
                  <c:v>Hartford Healthcare</c:v>
                </c:pt>
                <c:pt idx="34">
                  <c:v>Mass General Brigham</c:v>
                </c:pt>
                <c:pt idx="35">
                  <c:v>Univ. of Chi MC</c:v>
                </c:pt>
                <c:pt idx="36">
                  <c:v>RWJ Barnabas Health</c:v>
                </c:pt>
                <c:pt idx="37">
                  <c:v>Beth Israel Lahey</c:v>
                </c:pt>
                <c:pt idx="38">
                  <c:v>BJC</c:v>
                </c:pt>
                <c:pt idx="39">
                  <c:v>Providence</c:v>
                </c:pt>
                <c:pt idx="40">
                  <c:v>Prisma Health</c:v>
                </c:pt>
                <c:pt idx="41">
                  <c:v>Novant Health</c:v>
                </c:pt>
                <c:pt idx="42">
                  <c:v>Northwestern</c:v>
                </c:pt>
                <c:pt idx="43">
                  <c:v>Yale-New Haven</c:v>
                </c:pt>
                <c:pt idx="44">
                  <c:v>Bon Secours Mercy</c:v>
                </c:pt>
                <c:pt idx="45">
                  <c:v>Univ of CO Hospital</c:v>
                </c:pt>
                <c:pt idx="46">
                  <c:v>Trinity Health</c:v>
                </c:pt>
                <c:pt idx="47">
                  <c:v>Allina</c:v>
                </c:pt>
                <c:pt idx="48">
                  <c:v>CommonSpirit</c:v>
                </c:pt>
                <c:pt idx="49">
                  <c:v>Stanford Hospital</c:v>
                </c:pt>
                <c:pt idx="50">
                  <c:v>Advent Health </c:v>
                </c:pt>
                <c:pt idx="51">
                  <c:v>Froedtert</c:v>
                </c:pt>
                <c:pt idx="52">
                  <c:v>Cleveland Clinic</c:v>
                </c:pt>
                <c:pt idx="53">
                  <c:v>Franciscan Alliance</c:v>
                </c:pt>
                <c:pt idx="54">
                  <c:v>IHC</c:v>
                </c:pt>
                <c:pt idx="55">
                  <c:v>IU Health</c:v>
                </c:pt>
                <c:pt idx="56">
                  <c:v>Mercy (MO)</c:v>
                </c:pt>
                <c:pt idx="57">
                  <c:v>Multicare</c:v>
                </c:pt>
              </c:strCache>
            </c:strRef>
          </c:cat>
          <c:val>
            <c:numRef>
              <c:f>'Other Costs'!$D$3:$D$60</c:f>
              <c:numCache>
                <c:formatCode>0.00%</c:formatCode>
                <c:ptCount val="58"/>
                <c:pt idx="0">
                  <c:v>-3.0285756814214526E-2</c:v>
                </c:pt>
                <c:pt idx="1">
                  <c:v>-2.490964314440075E-2</c:v>
                </c:pt>
                <c:pt idx="2">
                  <c:v>-1.6407217624773152E-2</c:v>
                </c:pt>
                <c:pt idx="3">
                  <c:v>-1.4161706695484944E-2</c:v>
                </c:pt>
                <c:pt idx="4">
                  <c:v>-1.110648641267159E-2</c:v>
                </c:pt>
                <c:pt idx="5">
                  <c:v>-1.0612063086055057E-2</c:v>
                </c:pt>
                <c:pt idx="6">
                  <c:v>-5.384440036659055E-3</c:v>
                </c:pt>
                <c:pt idx="7">
                  <c:v>-1.8420339676072373E-3</c:v>
                </c:pt>
                <c:pt idx="8">
                  <c:v>3.8345138637730924E-3</c:v>
                </c:pt>
                <c:pt idx="9">
                  <c:v>4.13422634487709E-3</c:v>
                </c:pt>
                <c:pt idx="10">
                  <c:v>5.3279316652769526E-3</c:v>
                </c:pt>
                <c:pt idx="11">
                  <c:v>5.4701379439178188E-3</c:v>
                </c:pt>
                <c:pt idx="12">
                  <c:v>5.7772058788226888E-3</c:v>
                </c:pt>
                <c:pt idx="13">
                  <c:v>5.8959284566819647E-3</c:v>
                </c:pt>
                <c:pt idx="14">
                  <c:v>7.0654794416671329E-3</c:v>
                </c:pt>
                <c:pt idx="15">
                  <c:v>1.0537890652639437E-2</c:v>
                </c:pt>
                <c:pt idx="16">
                  <c:v>1.1436641307536299E-2</c:v>
                </c:pt>
                <c:pt idx="17">
                  <c:v>1.1986477516772509E-2</c:v>
                </c:pt>
                <c:pt idx="18">
                  <c:v>1.2283090892507453E-2</c:v>
                </c:pt>
                <c:pt idx="19">
                  <c:v>1.24247883048616E-2</c:v>
                </c:pt>
                <c:pt idx="20">
                  <c:v>1.2655982777177055E-2</c:v>
                </c:pt>
                <c:pt idx="21">
                  <c:v>1.3220753423501042E-2</c:v>
                </c:pt>
                <c:pt idx="22">
                  <c:v>1.6075356468236102E-2</c:v>
                </c:pt>
                <c:pt idx="23">
                  <c:v>1.6483244020518817E-2</c:v>
                </c:pt>
                <c:pt idx="24">
                  <c:v>1.7040333889575099E-2</c:v>
                </c:pt>
                <c:pt idx="25">
                  <c:v>1.7097560307222592E-2</c:v>
                </c:pt>
                <c:pt idx="26">
                  <c:v>1.7400603976781892E-2</c:v>
                </c:pt>
                <c:pt idx="27">
                  <c:v>1.8634964648150898E-2</c:v>
                </c:pt>
                <c:pt idx="28">
                  <c:v>1.9142877453808105E-2</c:v>
                </c:pt>
                <c:pt idx="29">
                  <c:v>1.9278836223354578E-2</c:v>
                </c:pt>
                <c:pt idx="30">
                  <c:v>1.928270949311417E-2</c:v>
                </c:pt>
                <c:pt idx="31">
                  <c:v>2.043930823982848E-2</c:v>
                </c:pt>
                <c:pt idx="32">
                  <c:v>2.0718768478952099E-2</c:v>
                </c:pt>
                <c:pt idx="33">
                  <c:v>2.1187737215699221E-2</c:v>
                </c:pt>
                <c:pt idx="34">
                  <c:v>2.147598903356962E-2</c:v>
                </c:pt>
                <c:pt idx="35">
                  <c:v>2.3059870187745857E-2</c:v>
                </c:pt>
                <c:pt idx="36">
                  <c:v>2.6396130949204177E-2</c:v>
                </c:pt>
                <c:pt idx="37">
                  <c:v>2.9509489056035232E-2</c:v>
                </c:pt>
                <c:pt idx="38">
                  <c:v>3.0698145152888379E-2</c:v>
                </c:pt>
                <c:pt idx="39">
                  <c:v>3.1129588313184797E-2</c:v>
                </c:pt>
                <c:pt idx="40">
                  <c:v>3.1151706841961557E-2</c:v>
                </c:pt>
                <c:pt idx="41">
                  <c:v>3.2282942382193425E-2</c:v>
                </c:pt>
                <c:pt idx="42">
                  <c:v>3.2534405308070613E-2</c:v>
                </c:pt>
                <c:pt idx="43">
                  <c:v>3.4752699919949892E-2</c:v>
                </c:pt>
                <c:pt idx="44">
                  <c:v>3.667077261250612E-2</c:v>
                </c:pt>
                <c:pt idx="45">
                  <c:v>3.6736771467251128E-2</c:v>
                </c:pt>
                <c:pt idx="46">
                  <c:v>4.0417068067616579E-2</c:v>
                </c:pt>
                <c:pt idx="47">
                  <c:v>4.3098524365229873E-2</c:v>
                </c:pt>
                <c:pt idx="48">
                  <c:v>4.368344911002614E-2</c:v>
                </c:pt>
                <c:pt idx="49">
                  <c:v>4.5186052971319279E-2</c:v>
                </c:pt>
                <c:pt idx="50">
                  <c:v>4.5804986244678492E-2</c:v>
                </c:pt>
                <c:pt idx="51">
                  <c:v>4.7895878156059057E-2</c:v>
                </c:pt>
                <c:pt idx="52">
                  <c:v>4.8037076954635771E-2</c:v>
                </c:pt>
                <c:pt idx="53">
                  <c:v>5.0744499824561085E-2</c:v>
                </c:pt>
                <c:pt idx="54">
                  <c:v>5.1578503937360964E-2</c:v>
                </c:pt>
                <c:pt idx="55">
                  <c:v>5.4064009135798674E-2</c:v>
                </c:pt>
                <c:pt idx="56">
                  <c:v>5.8494998766819739E-2</c:v>
                </c:pt>
                <c:pt idx="57">
                  <c:v>6.1737292246233699E-2</c:v>
                </c:pt>
              </c:numCache>
            </c:numRef>
          </c:val>
          <c:extLst>
            <c:ext xmlns:c16="http://schemas.microsoft.com/office/drawing/2014/chart" uri="{C3380CC4-5D6E-409C-BE32-E72D297353CC}">
              <c16:uniqueId val="{00000000-949F-4A6A-BEA8-BD3671A77FD8}"/>
            </c:ext>
          </c:extLst>
        </c:ser>
        <c:dLbls>
          <c:showLegendKey val="0"/>
          <c:showVal val="0"/>
          <c:showCatName val="0"/>
          <c:showSerName val="0"/>
          <c:showPercent val="0"/>
          <c:showBubbleSize val="0"/>
        </c:dLbls>
        <c:gapWidth val="50"/>
        <c:overlap val="-27"/>
        <c:axId val="997839968"/>
        <c:axId val="997841216"/>
      </c:barChart>
      <c:catAx>
        <c:axId val="9978399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solidFill>
                <a:latin typeface="+mn-lt"/>
                <a:ea typeface="+mn-ea"/>
                <a:cs typeface="+mn-cs"/>
              </a:defRPr>
            </a:pPr>
            <a:endParaRPr lang="en-US"/>
          </a:p>
        </c:txPr>
        <c:crossAx val="997841216"/>
        <c:crosses val="autoZero"/>
        <c:auto val="1"/>
        <c:lblAlgn val="ctr"/>
        <c:lblOffset val="100"/>
        <c:noMultiLvlLbl val="0"/>
      </c:catAx>
      <c:valAx>
        <c:axId val="9978412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9783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5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3955" y="52824"/>
            <a:ext cx="4987290" cy="2805694"/>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355600" y="3086100"/>
            <a:ext cx="6604000" cy="5892799"/>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721686" y="9188450"/>
            <a:ext cx="475827" cy="393700"/>
          </a:xfrm>
          <a:prstGeom prst="rect">
            <a:avLst/>
          </a:prstGeom>
        </p:spPr>
        <p:txBody>
          <a:bodyPr vert="horz" lIns="96661" tIns="48331" rIns="96661" bIns="48331"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r>
              <a:rPr lang="en-US" sz="1400" dirty="0"/>
              <a:t>Good morning. </a:t>
            </a:r>
          </a:p>
          <a:p>
            <a:endParaRPr lang="en-US" sz="1400" dirty="0"/>
          </a:p>
          <a:p>
            <a:r>
              <a:rPr lang="en-US" sz="1400" dirty="0"/>
              <a:t>I’m thrilled and honored to be here with you and to be your 2023-24 national chair. </a:t>
            </a:r>
          </a:p>
        </p:txBody>
      </p:sp>
      <p:sp>
        <p:nvSpPr>
          <p:cNvPr id="4" name="Slide Number Placeholder 3"/>
          <p:cNvSpPr>
            <a:spLocks noGrp="1"/>
          </p:cNvSpPr>
          <p:nvPr>
            <p:ph type="sldNum" sz="quarter" idx="5"/>
          </p:nvPr>
        </p:nvSpPr>
        <p:spPr/>
        <p:txBody>
          <a:bodyPr/>
          <a:lstStyle/>
          <a:p>
            <a:pPr defTabSz="483306">
              <a:defRPr/>
            </a:pPr>
            <a:fld id="{6E2DA59E-27DE-481C-9EF8-ADA0E59A2CA9}" type="slidenum">
              <a:rPr lang="en-US">
                <a:solidFill>
                  <a:prstClr val="black"/>
                </a:solidFill>
                <a:latin typeface="Calibri" panose="020F0502020204030204"/>
              </a:rPr>
              <a:pPr defTabSz="483306">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900" dirty="0">
                <a:latin typeface="Calibri" panose="020F0502020204030204" pitchFamily="34" charset="0"/>
                <a:ea typeface="Calibri" panose="020F0502020204030204" pitchFamily="34" charset="0"/>
                <a:cs typeface="Times New Roman" panose="02020603050405020304" pitchFamily="18" charset="0"/>
              </a:rPr>
              <a:t>We’ve worried workforce issues for years have finally come home to roost and we’ve shown no ability as an industry to be able to grow any other way than by scaling human labor.  This slide references a McKinsey study showing healthcare growth over a recent 15 year period vs the US economy.  The graphs on the right highlight the fact that healthcare growth was made possible almost entirely – 99% - through human effort and scaling labor; the US economy used technology and productivity gains to a much greater degree – about 75 %.</a:t>
            </a:r>
            <a:r>
              <a:rPr lang="en-US" dirty="0">
                <a:effectLst/>
              </a:rPr>
              <a:t> </a:t>
            </a:r>
            <a:r>
              <a:rPr lang="en-US" sz="1900" dirty="0">
                <a:latin typeface="Calibri" panose="020F0502020204030204" pitchFamily="34" charset="0"/>
                <a:ea typeface="Calibri" panose="020F0502020204030204" pitchFamily="34" charset="0"/>
                <a:cs typeface="Times New Roman" panose="02020603050405020304" pitchFamily="18" charset="0"/>
              </a:rPr>
              <a:t> A thought: this growth, while creating massive demands on federal debt/deficits, and is a constant irritant to the business community, is not ALL bad.  We have created millions of well paying jobs, benefiting our society.  So how do we balance the cost/benefit of healthcare industry growth.  The point that might make sense to raise is the line between positive growth and impact and uncontrolled negative growth is really hard to decipher.  In essence, without diluting your point, it may throw a bone to the industry attendees.  Again, just a thought.</a:t>
            </a:r>
          </a:p>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10</a:t>
            </a:fld>
            <a:endParaRPr lang="en-US"/>
          </a:p>
        </p:txBody>
      </p:sp>
    </p:spTree>
    <p:extLst>
      <p:ext uri="{BB962C8B-B14F-4D97-AF65-F5344CB8AC3E}">
        <p14:creationId xmlns:p14="http://schemas.microsoft.com/office/powerpoint/2010/main" val="3967428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354224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55571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a:xfrm>
            <a:off x="117687" y="2859088"/>
            <a:ext cx="7079826" cy="6119811"/>
          </a:xfrm>
        </p:spPr>
        <p:txBody>
          <a:bodyPr/>
          <a:lstStyle/>
          <a:p>
            <a:pPr marL="0" marR="0">
              <a:spcBef>
                <a:spcPts val="0"/>
              </a:spcBef>
            </a:pPr>
            <a:r>
              <a:rPr lang="en-US" kern="100" dirty="0">
                <a:effectLst/>
                <a:ea typeface="Calibri" panose="020F0502020204030204" pitchFamily="34" charset="0"/>
              </a:rPr>
              <a:t>So, significant trauma and reason for concern, but it’s also a time of discovery, innovation and promise. As I mentioned earlier, we may be in one of those sweet spots where culture, policy and technology align to create an opportunity for forward movement.</a:t>
            </a:r>
          </a:p>
          <a:p>
            <a:pPr marL="0" marR="0">
              <a:spcBef>
                <a:spcPts val="0"/>
              </a:spcBef>
            </a:pPr>
            <a:r>
              <a:rPr lang="en-US" kern="100" dirty="0">
                <a:effectLst/>
                <a:ea typeface="Calibri" panose="020F0502020204030204" pitchFamily="34" charset="0"/>
              </a:rPr>
              <a:t> </a:t>
            </a:r>
          </a:p>
          <a:p>
            <a:pPr marL="0" marR="0">
              <a:spcBef>
                <a:spcPts val="0"/>
              </a:spcBef>
            </a:pPr>
            <a:r>
              <a:rPr lang="en-US" kern="100" dirty="0">
                <a:effectLst/>
                <a:ea typeface="Calibri" panose="020F0502020204030204" pitchFamily="34" charset="0"/>
              </a:rPr>
              <a:t>Consider for a moment the significant advances in science, treatments and cures. Touching on just a few here:  </a:t>
            </a:r>
          </a:p>
          <a:p>
            <a:pPr marL="0" marR="0">
              <a:spcBef>
                <a:spcPts val="0"/>
              </a:spcBef>
            </a:pPr>
            <a:r>
              <a:rPr lang="en-US" kern="100" dirty="0">
                <a:effectLst/>
                <a:ea typeface="Calibri" panose="020F0502020204030204" pitchFamily="34" charset="0"/>
              </a:rPr>
              <a:t> </a:t>
            </a:r>
          </a:p>
          <a:p>
            <a:pPr marL="0" marR="0">
              <a:spcBef>
                <a:spcPts val="0"/>
              </a:spcBef>
            </a:pPr>
            <a:r>
              <a:rPr lang="en-US" kern="100" dirty="0">
                <a:effectLst/>
                <a:ea typeface="Calibri" panose="020F0502020204030204" pitchFamily="34" charset="0"/>
              </a:rPr>
              <a:t>The application of many years of work on mRNA vaccine development during COVID is paying off in expanding ways to treat other disease, partially replacing the much slower processes used to create vaccines over the past century.</a:t>
            </a:r>
          </a:p>
          <a:p>
            <a:pPr marL="0" marR="0">
              <a:spcBef>
                <a:spcPts val="0"/>
              </a:spcBef>
            </a:pPr>
            <a:r>
              <a:rPr lang="en-US" kern="100" dirty="0">
                <a:effectLst/>
                <a:ea typeface="Calibri" panose="020F0502020204030204" pitchFamily="34" charset="0"/>
              </a:rPr>
              <a:t> </a:t>
            </a:r>
          </a:p>
          <a:p>
            <a:pPr marL="0" marR="0">
              <a:spcBef>
                <a:spcPts val="0"/>
              </a:spcBef>
            </a:pPr>
            <a:r>
              <a:rPr lang="en-US" kern="100" dirty="0">
                <a:effectLst/>
                <a:ea typeface="Calibri" panose="020F0502020204030204" pitchFamily="34" charset="0"/>
              </a:rPr>
              <a:t>The monoclonal antibody Teplizumab was recently approved to delay the onset of clinical stages of diabetes, one of the most costly chronic conditions in terms of both treatment and lifestyle.</a:t>
            </a:r>
          </a:p>
          <a:p>
            <a:pPr marL="0" marR="0">
              <a:spcBef>
                <a:spcPts val="0"/>
              </a:spcBef>
            </a:pPr>
            <a:r>
              <a:rPr lang="en-US" kern="100" dirty="0">
                <a:effectLst/>
                <a:ea typeface="Calibri" panose="020F0502020204030204" pitchFamily="34" charset="0"/>
              </a:rPr>
              <a:t> </a:t>
            </a:r>
          </a:p>
          <a:p>
            <a:pPr marL="0" marR="0">
              <a:spcBef>
                <a:spcPts val="0"/>
              </a:spcBef>
            </a:pPr>
            <a:r>
              <a:rPr lang="en-US" kern="100" dirty="0">
                <a:effectLst/>
                <a:ea typeface="Calibri" panose="020F0502020204030204" pitchFamily="34" charset="0"/>
              </a:rPr>
              <a:t>The mapping of the human genome was completed. For those of you who like me thought that had already been completed, approximately 8% was unmappable until recently, and it has now been completed.</a:t>
            </a:r>
          </a:p>
          <a:p>
            <a:pPr marL="0" marR="0">
              <a:spcBef>
                <a:spcPts val="0"/>
              </a:spcBef>
            </a:pPr>
            <a:r>
              <a:rPr lang="en-US" kern="100" dirty="0">
                <a:effectLst/>
                <a:ea typeface="Calibri" panose="020F0502020204030204" pitchFamily="34" charset="0"/>
              </a:rPr>
              <a:t> </a:t>
            </a:r>
          </a:p>
          <a:p>
            <a:pPr marL="0" marR="0">
              <a:spcBef>
                <a:spcPts val="0"/>
              </a:spcBef>
            </a:pPr>
            <a:r>
              <a:rPr lang="en-US" kern="100" dirty="0">
                <a:effectLst/>
                <a:ea typeface="Calibri" panose="020F0502020204030204" pitchFamily="34" charset="0"/>
              </a:rPr>
              <a:t>A little farther down the path... something Mayo Clinic is working on ... is the study of cellular senescence. Senescent cells are cells that have aged and accumulated more than their share of toxins and…if they aren’t removed from the body naturally…invite inflammation and disease. As we age, our ability to remove them declines. But if we can remove them therapeutically, the chances for extended health…think no cancer…diabetes…cardiovascular disease…into old age increases.</a:t>
            </a:r>
          </a:p>
          <a:p>
            <a:pPr marL="0" marR="0">
              <a:spcBef>
                <a:spcPts val="0"/>
              </a:spcBef>
            </a:pPr>
            <a:r>
              <a:rPr lang="en-US" kern="100" dirty="0">
                <a:effectLst/>
                <a:ea typeface="Calibri" panose="020F0502020204030204" pitchFamily="34" charset="0"/>
              </a:rPr>
              <a:t>We're also introducing new tools in imaging and labs to increase the signal-to-noise ratio, leading to quicker and better diagnostics.</a:t>
            </a:r>
          </a:p>
          <a:p>
            <a:pPr marL="0" marR="0">
              <a:spcBef>
                <a:spcPts val="0"/>
              </a:spcBef>
            </a:pPr>
            <a:r>
              <a:rPr lang="en-US" kern="100" dirty="0">
                <a:effectLst/>
                <a:ea typeface="Calibri" panose="020F0502020204030204" pitchFamily="34" charset="0"/>
              </a:rPr>
              <a:t> </a:t>
            </a:r>
          </a:p>
          <a:p>
            <a:pPr marL="0" marR="0">
              <a:spcBef>
                <a:spcPts val="0"/>
              </a:spcBef>
            </a:pPr>
            <a:r>
              <a:rPr lang="en-US" kern="100" dirty="0">
                <a:effectLst/>
                <a:ea typeface="Calibri" panose="020F0502020204030204" pitchFamily="34" charset="0"/>
              </a:rPr>
              <a:t>As a recent New York Times article </a:t>
            </a:r>
            <a:r>
              <a:rPr lang="en-US" kern="100" dirty="0" err="1">
                <a:effectLst/>
                <a:ea typeface="Calibri" panose="020F0502020204030204" pitchFamily="34" charset="0"/>
              </a:rPr>
              <a:t>article</a:t>
            </a:r>
            <a:r>
              <a:rPr lang="en-US" kern="100" dirty="0">
                <a:effectLst/>
                <a:ea typeface="Calibri" panose="020F0502020204030204" pitchFamily="34" charset="0"/>
              </a:rPr>
              <a:t> headlined: "Suddenly, it looks like we're in a Golden Age for Medicine."</a:t>
            </a:r>
          </a:p>
          <a:p>
            <a:endParaRPr lang="en-US" dirty="0"/>
          </a:p>
        </p:txBody>
      </p:sp>
      <p:sp>
        <p:nvSpPr>
          <p:cNvPr id="4" name="Slide Number Placeholder 3"/>
          <p:cNvSpPr>
            <a:spLocks noGrp="1"/>
          </p:cNvSpPr>
          <p:nvPr>
            <p:ph type="sldNum" sz="quarter" idx="5"/>
          </p:nvPr>
        </p:nvSpPr>
        <p:spPr/>
        <p:txBody>
          <a:bodyPr/>
          <a:lstStyle/>
          <a:p>
            <a:pPr defTabSz="966612">
              <a:defRPr/>
            </a:pPr>
            <a:fld id="{61BDDB4C-8FD8-44C8-AB72-74909009821C}" type="slidenum">
              <a:rPr lang="en-US">
                <a:solidFill>
                  <a:prstClr val="black"/>
                </a:solidFill>
                <a:latin typeface="Calibri"/>
              </a:rPr>
              <a:pPr defTabSz="966612">
                <a:defRPr/>
              </a:pPr>
              <a:t>13</a:t>
            </a:fld>
            <a:endParaRPr lang="en-US" dirty="0">
              <a:solidFill>
                <a:prstClr val="black"/>
              </a:solidFill>
              <a:latin typeface="Calibri"/>
            </a:endParaRPr>
          </a:p>
        </p:txBody>
      </p:sp>
    </p:spTree>
    <p:extLst>
      <p:ext uri="{BB962C8B-B14F-4D97-AF65-F5344CB8AC3E}">
        <p14:creationId xmlns:p14="http://schemas.microsoft.com/office/powerpoint/2010/main" val="2607770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a:lnSpc>
                <a:spcPct val="107000"/>
              </a:lnSpc>
              <a:spcAft>
                <a:spcPts val="846"/>
              </a:spcAft>
            </a:pPr>
            <a:r>
              <a:rPr lang="en-US" b="0" dirty="0"/>
              <a:t>In addition to science, treatments, and cures, the proliferation and mass assemblage of clinical…demographic…and genomic data to power research and diagnostics promises to accelerate medical research…and also create artificial intelligence that just might allow us to use technology to improve on and/or replace humans as the caregivers.  </a:t>
            </a:r>
          </a:p>
          <a:p>
            <a:pPr>
              <a:lnSpc>
                <a:spcPct val="107000"/>
              </a:lnSpc>
              <a:spcAft>
                <a:spcPts val="846"/>
              </a:spcAft>
            </a:pPr>
            <a:endParaRPr lang="en-US" b="0" dirty="0"/>
          </a:p>
          <a:p>
            <a:pPr>
              <a:lnSpc>
                <a:spcPct val="107000"/>
              </a:lnSpc>
              <a:spcAft>
                <a:spcPts val="846"/>
              </a:spcAft>
            </a:pPr>
            <a:r>
              <a:rPr lang="en-US" b="0" dirty="0"/>
              <a:t>I’ll mention just four:</a:t>
            </a:r>
          </a:p>
          <a:p>
            <a:pPr>
              <a:lnSpc>
                <a:spcPct val="107000"/>
              </a:lnSpc>
              <a:spcAft>
                <a:spcPts val="846"/>
              </a:spcAft>
            </a:pPr>
            <a:r>
              <a:rPr lang="en-US" b="0" dirty="0"/>
              <a:t>    1.  </a:t>
            </a:r>
            <a:r>
              <a:rPr lang="en-US" b="0" dirty="0" err="1"/>
              <a:t>Truveta</a:t>
            </a:r>
            <a:r>
              <a:rPr lang="en-US" b="0" dirty="0"/>
              <a:t>: a firm that collects and provides large clinical data sets to researchers to assist in accelerating clinical trials.</a:t>
            </a:r>
          </a:p>
          <a:p>
            <a:pPr>
              <a:lnSpc>
                <a:spcPct val="107000"/>
              </a:lnSpc>
              <a:spcAft>
                <a:spcPts val="846"/>
              </a:spcAft>
            </a:pPr>
            <a:endParaRPr lang="en-US" b="0" dirty="0"/>
          </a:p>
          <a:p>
            <a:pPr>
              <a:lnSpc>
                <a:spcPct val="107000"/>
              </a:lnSpc>
              <a:spcAft>
                <a:spcPts val="846"/>
              </a:spcAft>
            </a:pPr>
            <a:r>
              <a:rPr lang="en-US" b="0" dirty="0"/>
              <a:t>    2.  </a:t>
            </a:r>
            <a:r>
              <a:rPr lang="en-US" b="0" dirty="0" err="1"/>
              <a:t>Nference</a:t>
            </a:r>
            <a:r>
              <a:rPr lang="en-US" b="0" dirty="0"/>
              <a:t>: a firm partnering with health systems to transform decades of rich and predominantly unstructured data captured in electronic medical records into powerful software solutions  that enable scientists to discover and develop the next generation of personalized diagnostics and treatments for patients worldwide.</a:t>
            </a:r>
          </a:p>
          <a:p>
            <a:pPr>
              <a:lnSpc>
                <a:spcPct val="107000"/>
              </a:lnSpc>
              <a:spcAft>
                <a:spcPts val="846"/>
              </a:spcAft>
            </a:pPr>
            <a:endParaRPr lang="en-US" b="0" dirty="0"/>
          </a:p>
          <a:p>
            <a:pPr>
              <a:lnSpc>
                <a:spcPct val="107000"/>
              </a:lnSpc>
              <a:spcAft>
                <a:spcPts val="846"/>
              </a:spcAft>
            </a:pPr>
            <a:r>
              <a:rPr lang="en-US" b="0" dirty="0"/>
              <a:t>    3.  Culmination: an Intermountain Health company that provides or produces omics-level data to create an insights engine for medical research, health data, and healthcare services.</a:t>
            </a:r>
          </a:p>
          <a:p>
            <a:pPr>
              <a:lnSpc>
                <a:spcPct val="107000"/>
              </a:lnSpc>
              <a:spcAft>
                <a:spcPts val="846"/>
              </a:spcAft>
            </a:pPr>
            <a:endParaRPr lang="en-US" b="0" dirty="0"/>
          </a:p>
          <a:p>
            <a:pPr>
              <a:lnSpc>
                <a:spcPct val="107000"/>
              </a:lnSpc>
              <a:spcAft>
                <a:spcPts val="846"/>
              </a:spcAft>
            </a:pPr>
            <a:r>
              <a:rPr lang="en-US" b="0" dirty="0"/>
              <a:t>   4.  </a:t>
            </a:r>
            <a:r>
              <a:rPr lang="en-US" b="0" dirty="0" err="1"/>
              <a:t>ChatGPT</a:t>
            </a:r>
            <a:r>
              <a:rPr lang="en-US" b="0" dirty="0"/>
              <a:t>: is the age of AI and human-machine collaboration finally here?</a:t>
            </a:r>
          </a:p>
          <a:p>
            <a:pPr>
              <a:lnSpc>
                <a:spcPct val="107000"/>
              </a:lnSpc>
              <a:spcAft>
                <a:spcPts val="846"/>
              </a:spcAft>
            </a:pPr>
            <a:endParaRPr lang="en-US" b="1" dirty="0"/>
          </a:p>
        </p:txBody>
      </p:sp>
      <p:sp>
        <p:nvSpPr>
          <p:cNvPr id="4" name="Slide Number Placeholder 3"/>
          <p:cNvSpPr>
            <a:spLocks noGrp="1"/>
          </p:cNvSpPr>
          <p:nvPr>
            <p:ph type="sldNum" sz="quarter" idx="5"/>
          </p:nvPr>
        </p:nvSpPr>
        <p:spPr/>
        <p:txBody>
          <a:bodyPr/>
          <a:lstStyle/>
          <a:p>
            <a:pPr defTabSz="966612">
              <a:defRPr/>
            </a:pPr>
            <a:fld id="{61BDDB4C-8FD8-44C8-AB72-74909009821C}" type="slidenum">
              <a:rPr lang="en-US">
                <a:solidFill>
                  <a:prstClr val="black"/>
                </a:solidFill>
                <a:latin typeface="Calibri"/>
              </a:rPr>
              <a:pPr defTabSz="966612">
                <a:defRPr/>
              </a:pPr>
              <a:t>14</a:t>
            </a:fld>
            <a:endParaRPr lang="en-US" dirty="0">
              <a:solidFill>
                <a:prstClr val="black"/>
              </a:solidFill>
              <a:latin typeface="Calibri"/>
            </a:endParaRPr>
          </a:p>
        </p:txBody>
      </p:sp>
    </p:spTree>
    <p:extLst>
      <p:ext uri="{BB962C8B-B14F-4D97-AF65-F5344CB8AC3E}">
        <p14:creationId xmlns:p14="http://schemas.microsoft.com/office/powerpoint/2010/main" val="3203693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r>
              <a:rPr lang="en-US" dirty="0"/>
              <a:t>There is Forward…a healthcare startup founded by ex-Googler Adrian Aoun…which has opened two locations on the east coast and with plans to become the de facto healthcare program of the future. Forward is a doctor's office that works like a gym membership and focuses on preventative healthcare…and promises to use advanced AI to help patients manage their health.</a:t>
            </a:r>
          </a:p>
          <a:p>
            <a:endParaRPr lang="en-US" dirty="0"/>
          </a:p>
          <a:p>
            <a:r>
              <a:rPr lang="en-US" dirty="0"/>
              <a:t>We’ve all heard about Amazon and One Medical. One Medical’s primary care model utilizes remote presence and multi-modal connections between patients and care providers with very convenient access to basic diagnostics and prescriptions. When acquired by Amazon, One Medical had 800,000 members in 26 markets, but Amazon and One Medical say their recent combination will transform the primary care experience for consumers. </a:t>
            </a:r>
          </a:p>
          <a:p>
            <a:endParaRPr lang="en-US" dirty="0"/>
          </a:p>
          <a:p>
            <a:r>
              <a:rPr lang="en-US" dirty="0"/>
              <a:t>Can they grow quickly to scale a better model nationally? </a:t>
            </a:r>
          </a:p>
          <a:p>
            <a:endParaRPr lang="en-US" dirty="0"/>
          </a:p>
          <a:p>
            <a:r>
              <a:rPr lang="en-US" dirty="0"/>
              <a:t>To quote Amazon CEO Andy Jassy: “If you fast forward 10 years from now, people are not going to believe how primary care was administered. Customers want and deserve better, and that’s what One Medical has been working and innovating on for more than a decade. Together, we believe we can make the healthcare experience easier, faster, more personal and more convenient for everyone.”</a:t>
            </a:r>
          </a:p>
          <a:p>
            <a:r>
              <a:rPr lang="en-US" dirty="0"/>
              <a:t>  </a:t>
            </a:r>
          </a:p>
          <a:p>
            <a:r>
              <a:rPr lang="en-US" dirty="0"/>
              <a:t>Coupled with Amazon’s e-Pharmacy business, I like their chances and hope they’re successful. And they certainly have the capital to do it!</a:t>
            </a:r>
          </a:p>
          <a:p>
            <a:endParaRPr lang="en-US" dirty="0"/>
          </a:p>
        </p:txBody>
      </p:sp>
      <p:sp>
        <p:nvSpPr>
          <p:cNvPr id="4" name="Slide Number Placeholder 3"/>
          <p:cNvSpPr>
            <a:spLocks noGrp="1"/>
          </p:cNvSpPr>
          <p:nvPr>
            <p:ph type="sldNum" sz="quarter" idx="5"/>
          </p:nvPr>
        </p:nvSpPr>
        <p:spPr/>
        <p:txBody>
          <a:bodyPr/>
          <a:lstStyle/>
          <a:p>
            <a:pPr defTabSz="966612">
              <a:defRPr/>
            </a:pPr>
            <a:fld id="{61BDDB4C-8FD8-44C8-AB72-74909009821C}" type="slidenum">
              <a:rPr lang="en-US">
                <a:solidFill>
                  <a:prstClr val="black"/>
                </a:solidFill>
                <a:latin typeface="Calibri"/>
              </a:rPr>
              <a:pPr defTabSz="966612">
                <a:defRPr/>
              </a:pPr>
              <a:t>15</a:t>
            </a:fld>
            <a:endParaRPr lang="en-US" dirty="0">
              <a:solidFill>
                <a:prstClr val="black"/>
              </a:solidFill>
              <a:latin typeface="Calibri"/>
            </a:endParaRPr>
          </a:p>
        </p:txBody>
      </p:sp>
    </p:spTree>
    <p:extLst>
      <p:ext uri="{BB962C8B-B14F-4D97-AF65-F5344CB8AC3E}">
        <p14:creationId xmlns:p14="http://schemas.microsoft.com/office/powerpoint/2010/main" val="2632315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Voices of innovation are challenging long held approaches and business models:</a:t>
            </a:r>
          </a:p>
          <a:p>
            <a:pPr>
              <a:lnSpc>
                <a:spcPct val="107000"/>
              </a:lnSpc>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02066" indent="-302066" defTabSz="966612">
              <a:lnSpc>
                <a:spcPct val="107000"/>
              </a:lnSpc>
              <a:spcAft>
                <a:spcPts val="846"/>
              </a:spcAft>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Our own Dave Johnson has asked whether the time has come for the end of the nonprofit business model for healthcare. (Joe: Maybe so as not to paint him (a board member) as negative against the industry we serve (and many of our members) I wonder if it is worth a 30 second pro/con of his argument simply to suggest it is not a simple binary question.  That makes his point a debatable topic, and not just him railing against many of our members.  I wonder if this softens it a bit. It also sets up the next point of duress and opportunity, debate and decision, solving a wicked problem.  By the way, the term wicked problem is the best description of the complexity in which we operate, </a:t>
            </a:r>
            <a:r>
              <a:rPr lang="en-US" sz="1900" dirty="0" err="1">
                <a:latin typeface="Calibri" panose="020F0502020204030204" pitchFamily="34" charset="0"/>
                <a:ea typeface="Calibri" panose="020F0502020204030204" pitchFamily="34" charset="0"/>
                <a:cs typeface="Times New Roman" panose="02020603050405020304" pitchFamily="18" charset="0"/>
              </a:rPr>
              <a:t>isnt</a:t>
            </a:r>
            <a:r>
              <a:rPr lang="en-US" sz="1900" dirty="0">
                <a:latin typeface="Calibri" panose="020F0502020204030204" pitchFamily="34" charset="0"/>
                <a:ea typeface="Calibri" panose="020F0502020204030204" pitchFamily="34" charset="0"/>
                <a:cs typeface="Times New Roman" panose="02020603050405020304" pitchFamily="18" charset="0"/>
              </a:rPr>
              <a:t> it?)</a:t>
            </a:r>
          </a:p>
          <a:p>
            <a:pPr marL="302066" indent="-302066">
              <a:lnSpc>
                <a:spcPct val="107000"/>
              </a:lnSpc>
              <a:spcAft>
                <a:spcPts val="846"/>
              </a:spcAft>
              <a:buFont typeface="Arial" panose="020B0604020202020204" pitchFamily="34" charset="0"/>
              <a:buChar cha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02066" indent="-302066">
              <a:spcAft>
                <a:spcPts val="846"/>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There are successful PE firms investigating the use of tax incentives and features of the ACA to supplant the current annual enrollment approach to employer-sponsored healthcare with a defined contribution approach to better align incentives and eliminate the artificial boundaries and barriers in the current system.</a:t>
            </a:r>
            <a:r>
              <a:rPr lang="en-US" dirty="0">
                <a:effectLst/>
              </a:rPr>
              <a:t> </a:t>
            </a:r>
            <a:r>
              <a:rPr lang="en-US" sz="19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16</a:t>
            </a:fld>
            <a:endParaRPr lang="en-US"/>
          </a:p>
        </p:txBody>
      </p:sp>
    </p:spTree>
    <p:extLst>
      <p:ext uri="{BB962C8B-B14F-4D97-AF65-F5344CB8AC3E}">
        <p14:creationId xmlns:p14="http://schemas.microsoft.com/office/powerpoint/2010/main" val="160965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a:lnSpc>
                <a:spcPct val="107000"/>
              </a:lnSpc>
              <a:spcAft>
                <a:spcPts val="846"/>
              </a:spcAft>
            </a:pPr>
            <a:r>
              <a:rPr lang="en-US" dirty="0"/>
              <a:t>At the same time, no one who is paying attention believes that what we all do together is optimal OR sustainable.</a:t>
            </a:r>
          </a:p>
          <a:p>
            <a:pPr>
              <a:lnSpc>
                <a:spcPct val="107000"/>
              </a:lnSpc>
              <a:spcAft>
                <a:spcPts val="846"/>
              </a:spcAft>
            </a:pPr>
            <a:endParaRPr lang="en-US" dirty="0"/>
          </a:p>
          <a:p>
            <a:pPr>
              <a:lnSpc>
                <a:spcPct val="107000"/>
              </a:lnSpc>
              <a:spcAft>
                <a:spcPts val="846"/>
              </a:spcAft>
            </a:pPr>
            <a:r>
              <a:rPr lang="en-US" dirty="0"/>
              <a:t>30-50% of our spending is waste, including the 15%-30% we spend on administration and which Health Affairs suggests is half waste.</a:t>
            </a:r>
          </a:p>
          <a:p>
            <a:pPr>
              <a:lnSpc>
                <a:spcPct val="107000"/>
              </a:lnSpc>
              <a:spcAft>
                <a:spcPts val="846"/>
              </a:spcAft>
            </a:pPr>
            <a:r>
              <a:rPr lang="en-US" dirty="0"/>
              <a:t>U.S. health care spending grew 2.7 percent in 2021, reaching $4.3 trillion or $12,914 per person. As a share of the nation's Gross Domestic Product, health spending accounted for 18.3 %.</a:t>
            </a:r>
          </a:p>
          <a:p>
            <a:pPr>
              <a:lnSpc>
                <a:spcPct val="107000"/>
              </a:lnSpc>
              <a:spcAft>
                <a:spcPts val="846"/>
              </a:spcAft>
            </a:pPr>
            <a:endParaRPr lang="en-US" dirty="0"/>
          </a:p>
          <a:p>
            <a:pPr>
              <a:lnSpc>
                <a:spcPct val="107000"/>
              </a:lnSpc>
              <a:spcAft>
                <a:spcPts val="846"/>
              </a:spcAft>
            </a:pPr>
            <a:r>
              <a:rPr lang="en-US" dirty="0"/>
              <a:t>We rank off the charts in the wrong direction on spending and mortality – Commonwealth Fund keeps us honest on that front with their annual rankings.</a:t>
            </a:r>
          </a:p>
          <a:p>
            <a:pPr>
              <a:lnSpc>
                <a:spcPct val="107000"/>
              </a:lnSpc>
              <a:spcAft>
                <a:spcPts val="846"/>
              </a:spcAft>
            </a:pPr>
            <a:endParaRPr lang="en-US" dirty="0"/>
          </a:p>
          <a:p>
            <a:pPr>
              <a:lnSpc>
                <a:spcPct val="107000"/>
              </a:lnSpc>
              <a:spcAft>
                <a:spcPts val="846"/>
              </a:spcAft>
            </a:pPr>
            <a:r>
              <a:rPr lang="en-US" dirty="0"/>
              <a:t>Health disparities persist and demand our attention. </a:t>
            </a:r>
          </a:p>
        </p:txBody>
      </p:sp>
      <p:sp>
        <p:nvSpPr>
          <p:cNvPr id="4" name="Slide Number Placeholder 3"/>
          <p:cNvSpPr>
            <a:spLocks noGrp="1"/>
          </p:cNvSpPr>
          <p:nvPr>
            <p:ph type="sldNum" sz="quarter" idx="5"/>
          </p:nvPr>
        </p:nvSpPr>
        <p:spPr/>
        <p:txBody>
          <a:bodyPr/>
          <a:lstStyle/>
          <a:p>
            <a:fld id="{6E2DA59E-27DE-481C-9EF8-ADA0E59A2CA9}" type="slidenum">
              <a:rPr lang="en-US" smtClean="0"/>
              <a:t>17</a:t>
            </a:fld>
            <a:endParaRPr lang="en-US" dirty="0"/>
          </a:p>
        </p:txBody>
      </p:sp>
    </p:spTree>
    <p:extLst>
      <p:ext uri="{BB962C8B-B14F-4D97-AF65-F5344CB8AC3E}">
        <p14:creationId xmlns:p14="http://schemas.microsoft.com/office/powerpoint/2010/main" val="4189819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As a professional association, we are well tuned to provide training, certification, and networking to help us all be more effective with all those pursuits but……..with 100,000 of us now, shouldn’t we be doing more to advance on the larger problem, the state of US healthcare, the excessive cost, the health disparities, and the underperformance on the health of our nation?</a:t>
            </a:r>
          </a:p>
          <a:p>
            <a:pPr>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The inspiration for including this Deming quote – which is of course naturally true – came from our final interviews with Ann Jordan, HFMA’s new CEO, as we were discussing the imperative on cost effective health.  Innovate or die!</a:t>
            </a:r>
          </a:p>
          <a:p>
            <a:pPr marL="1449918">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46"/>
              </a:spcAft>
            </a:pPr>
            <a:r>
              <a:rPr lang="en-US" sz="1900" b="1" dirty="0">
                <a:latin typeface="Calibri" panose="020F0502020204030204" pitchFamily="34" charset="0"/>
                <a:ea typeface="Calibri" panose="020F0502020204030204" pitchFamily="34" charset="0"/>
                <a:cs typeface="Times New Roman" panose="02020603050405020304" pitchFamily="18" charset="0"/>
              </a:rPr>
              <a:t>The Call to Action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“It is not necessary to change.  Survival isn’t mandatory.” – Deming</a:t>
            </a:r>
            <a:r>
              <a:rPr lang="en-US" dirty="0">
                <a:effectLst/>
              </a:rPr>
              <a:t> </a:t>
            </a:r>
            <a:r>
              <a:rPr lang="en-US" sz="19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defTabSz="483306">
              <a:defRPr/>
            </a:pPr>
            <a:fld id="{6E2DA59E-27DE-481C-9EF8-ADA0E59A2CA9}" type="slidenum">
              <a:rPr lang="en-US">
                <a:solidFill>
                  <a:prstClr val="black"/>
                </a:solidFill>
                <a:latin typeface="Calibri" panose="020F0502020204030204"/>
              </a:rPr>
              <a:pPr defTabSz="483306">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036508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everyone here know HFMA’s 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to bring up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“To lead the financial management of healthcare.”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one assigned us that mission. We chose it. We chose “lead” as the verb in that statement, and it confers some responsibility on us all individually…and explicit responsibility on the association to do something other than perpetuate waste and underperformance.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 is an interesting word and comment. It is easier from a distance than close up. Close up, leading can be hard and messy.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could perhaps be forgiven for abrogating this responsibility if the future were hopeless…but nothing could be further from the case. The tools have never been more plentiful if we’re able to leverage the duress we’re under and embrace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19</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I’ve been a member since 1984…that’s 39 years…and been a member of three chapters in my career: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North Dakota, where I went through the officer roles.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Arizona, where I was a member and supported others in my organization to go through the chair roles.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And now Minnesota, where I’ve sadly been less present than I would have liked.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2</a:t>
            </a:fld>
            <a:endParaRPr lang="en-US" dirty="0"/>
          </a:p>
        </p:txBody>
      </p:sp>
    </p:spTree>
    <p:extLst>
      <p:ext uri="{BB962C8B-B14F-4D97-AF65-F5344CB8AC3E}">
        <p14:creationId xmlns:p14="http://schemas.microsoft.com/office/powerpoint/2010/main" val="531238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r>
              <a:rPr lang="en-US" dirty="0"/>
              <a:t>Is anyone here familiar with the concept of “punctuated equilibrium”? It is the hypothesis…based on observed behavior…that evolutionary development in systems is marked by isolated episodes of rapid speciation between long periods of little or no change. The periods of accelerated change are generally created by external factors. </a:t>
            </a:r>
          </a:p>
          <a:p>
            <a:endParaRPr lang="en-US" dirty="0"/>
          </a:p>
          <a:p>
            <a:r>
              <a:rPr lang="en-US" dirty="0"/>
              <a:t>The notion is simple. For most of history, we see stasis…or incremental change…until a significant event occurs causing rapid change in short time.</a:t>
            </a:r>
          </a:p>
          <a:p>
            <a:endParaRPr lang="en-US" dirty="0"/>
          </a:p>
          <a:p>
            <a:r>
              <a:rPr lang="en-US" dirty="0"/>
              <a:t>I think this hypothesis describes healthcare…long periods of stasis punctuated with periods of significant change and advancement. We have been in a period of relative stasis, waiting for conditions ripe for change.</a:t>
            </a:r>
          </a:p>
          <a:p>
            <a:endParaRPr lang="en-US" dirty="0"/>
          </a:p>
          <a:p>
            <a:r>
              <a:rPr lang="en-US" dirty="0"/>
              <a:t>Does the convergence of science, technology, and policy create an environment for punctuated equilibrium? </a:t>
            </a:r>
          </a:p>
          <a:p>
            <a:endParaRPr lang="en-US" dirty="0"/>
          </a:p>
          <a:p>
            <a:r>
              <a:rPr lang="en-US" dirty="0"/>
              <a:t>Can we be the punctuation in the sad equilibrium we’re in? </a:t>
            </a:r>
          </a:p>
          <a:p>
            <a:endParaRPr lang="en-US" dirty="0"/>
          </a:p>
        </p:txBody>
      </p:sp>
      <p:sp>
        <p:nvSpPr>
          <p:cNvPr id="4" name="Slide Number Placeholder 3"/>
          <p:cNvSpPr>
            <a:spLocks noGrp="1"/>
          </p:cNvSpPr>
          <p:nvPr>
            <p:ph type="sldNum" sz="quarter" idx="5"/>
          </p:nvPr>
        </p:nvSpPr>
        <p:spPr/>
        <p:txBody>
          <a:bodyPr/>
          <a:lstStyle/>
          <a:p>
            <a:fld id="{1C699C8A-8F0E-FD43-8D49-0955677993BC}" type="slidenum">
              <a:rPr lang="en-US" smtClean="0"/>
              <a:t>20</a:t>
            </a:fld>
            <a:endParaRPr lang="en-US" dirty="0"/>
          </a:p>
        </p:txBody>
      </p:sp>
    </p:spTree>
    <p:extLst>
      <p:ext uri="{BB962C8B-B14F-4D97-AF65-F5344CB8AC3E}">
        <p14:creationId xmlns:p14="http://schemas.microsoft.com/office/powerpoint/2010/main" val="1863975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a:lnSpc>
                <a:spcPct val="107000"/>
              </a:lnSpc>
              <a:spcAft>
                <a:spcPts val="846"/>
              </a:spcAft>
            </a:pPr>
            <a:r>
              <a:rPr lang="en-US" dirty="0"/>
              <a:t>I believe we can be, and that question was large on my mind as I chose "It's time" as the theme for my year as Chair. I also reflected on the fact that…in addition to being right for me personally…the theme ultimately needed to be right for the Association…for the members…for the industry… and for the moment in time.  </a:t>
            </a:r>
          </a:p>
          <a:p>
            <a:pPr>
              <a:lnSpc>
                <a:spcPct val="107000"/>
              </a:lnSpc>
              <a:spcAft>
                <a:spcPts val="846"/>
              </a:spcAft>
            </a:pPr>
            <a:endParaRPr lang="en-US" dirty="0"/>
          </a:p>
          <a:p>
            <a:pPr>
              <a:lnSpc>
                <a:spcPct val="107000"/>
              </a:lnSpc>
              <a:spcAft>
                <a:spcPts val="846"/>
              </a:spcAft>
            </a:pPr>
            <a:r>
              <a:rPr lang="en-US" dirty="0"/>
              <a:t>Our recent chair themes have hinted at movement and action. For example…Kevin Brennan’s “Imagine Tomorrow”…Mike Allen’s “Dare You to Move”…Tammy Jackson’s “Bolder, Brighter, Better”…and Aaron Crane’s “Ignite the Spark.” Clearly, the past four chairs have all felt the same thing I’m feeling…that we’re not moving fast enough or making enough of a difference.”</a:t>
            </a:r>
          </a:p>
          <a:p>
            <a:pPr>
              <a:lnSpc>
                <a:spcPct val="107000"/>
              </a:lnSpc>
              <a:spcAft>
                <a:spcPts val="846"/>
              </a:spcAft>
            </a:pPr>
            <a:endParaRPr lang="en-US" dirty="0"/>
          </a:p>
          <a:p>
            <a:pPr>
              <a:lnSpc>
                <a:spcPct val="107000"/>
              </a:lnSpc>
              <a:spcAft>
                <a:spcPts val="846"/>
              </a:spcAft>
            </a:pPr>
            <a:r>
              <a:rPr lang="en-US" dirty="0"/>
              <a:t>I was…and am…fascinated by the duality of duress on the industry and opportunities in discovery and innovation…and reminded of the wisdom of not letting a good crisis go to waste. </a:t>
            </a:r>
          </a:p>
          <a:p>
            <a:pPr>
              <a:lnSpc>
                <a:spcPct val="107000"/>
              </a:lnSpc>
              <a:spcAft>
                <a:spcPts val="846"/>
              </a:spcAft>
            </a:pPr>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21</a:t>
            </a:fld>
            <a:endParaRPr lang="en-US" dirty="0"/>
          </a:p>
        </p:txBody>
      </p:sp>
    </p:spTree>
    <p:extLst>
      <p:ext uri="{BB962C8B-B14F-4D97-AF65-F5344CB8AC3E}">
        <p14:creationId xmlns:p14="http://schemas.microsoft.com/office/powerpoint/2010/main" val="4107567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So...it’s time.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Time to: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Reflect</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on a 75-year history of service to the industry and our members…being the trusted authority on healthcare finance and providing our signature publications, thought leadership content and certification programs.</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Celebrate</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the many accomplishments of the past 10 years, including the Polaris initiative…Chapters 2.0…pandemic operations…</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CEoH</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Boomtown, etc.</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Onboard</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 new CEO, enable new ideas and new business opportunities.</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Start and Act</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…truly stepping into our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CEoH</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goals and exploring new offerings in service to the industry and our members.</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E2DA59E-27DE-481C-9EF8-ADA0E59A2CA9}" type="slidenum">
              <a:rPr lang="en-US" smtClean="0"/>
              <a:t>22</a:t>
            </a:fld>
            <a:endParaRPr lang="en-US" dirty="0"/>
          </a:p>
        </p:txBody>
      </p:sp>
    </p:spTree>
    <p:extLst>
      <p:ext uri="{BB962C8B-B14F-4D97-AF65-F5344CB8AC3E}">
        <p14:creationId xmlns:p14="http://schemas.microsoft.com/office/powerpoint/2010/main" val="319676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So, what are my hopes and dreams for the coming year? My hope is that we’ll exit the year firmly engaged as an association in the bigger picture of improving the industry that we all work in…reducing costs…increasing convenience and access…and improving health.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I’m confident HFMA will be leaning in at the national level with specific initiatives such as: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0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Collaborations and partnerships</a:t>
            </a:r>
          </a:p>
          <a:p>
            <a:pPr marL="800100" marR="0" lvl="1" indent="-342900">
              <a:lnSpc>
                <a:spcPct val="100000"/>
              </a:lnSpc>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Thought Leadership and advocacy</a:t>
            </a:r>
          </a:p>
          <a:p>
            <a:pPr marL="800100" marR="0" lvl="1" indent="-342900">
              <a:lnSpc>
                <a:spcPct val="100000"/>
              </a:lnSpc>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Benchmarking and metrics</a:t>
            </a:r>
          </a:p>
          <a:p>
            <a:pPr marL="800100" marR="0" lvl="1" indent="-342900">
              <a:lnSpc>
                <a:spcPct val="100000"/>
              </a:lnSpc>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Research</a:t>
            </a:r>
          </a:p>
          <a:p>
            <a:pPr marL="800100" marR="0" lvl="1" indent="-342900">
              <a:lnSpc>
                <a:spcPct val="100000"/>
              </a:lnSpc>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Increased tools for data and insights</a:t>
            </a:r>
          </a:p>
          <a:p>
            <a:pPr marL="800100" marR="0" lvl="1" indent="-342900">
              <a:lnSpc>
                <a:spcPct val="100000"/>
              </a:lnSpc>
              <a:spcBef>
                <a:spcPts val="0"/>
              </a:spcBef>
              <a:spcAft>
                <a:spcPts val="0"/>
              </a:spcAft>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Providing education and training opportunities to help healthcare finance professionals thrive in a rapidly evolving industry</a:t>
            </a:r>
          </a:p>
          <a:p>
            <a:pPr marL="800100" marR="0" lvl="1" indent="-342900">
              <a:lnSpc>
                <a:spcPct val="107000"/>
              </a:lnSpc>
              <a:spcBef>
                <a:spcPts val="0"/>
              </a:spcBef>
              <a:spcAft>
                <a:spcPts val="800"/>
              </a:spcAft>
              <a:buFont typeface="Symbol" panose="05050102010706020507" pitchFamily="18" charset="2"/>
              <a:buChar char=""/>
            </a:pPr>
            <a:endParaRPr lang="en-US" sz="14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kern="100" dirty="0">
                <a:effectLst/>
                <a:latin typeface="Arial" panose="020B0604020202020204" pitchFamily="34" charset="0"/>
                <a:ea typeface="Calibri" panose="020F0502020204030204" pitchFamily="34" charset="0"/>
                <a:cs typeface="Times New Roman" panose="02020603050405020304" pitchFamily="18" charset="0"/>
              </a:rPr>
              <a:t>In fact, HFMA is already making strides in several of these areas, and I’d like to spend the next few minutes sharing some of what we’ve been up to.</a:t>
            </a:r>
          </a:p>
          <a:p>
            <a:pPr marL="800100" marR="0" lvl="1" indent="-342900">
              <a:lnSpc>
                <a:spcPct val="107000"/>
              </a:lnSpc>
              <a:spcBef>
                <a:spcPts val="0"/>
              </a:spcBef>
              <a:spcAft>
                <a:spcPts val="800"/>
              </a:spcAft>
              <a:buFont typeface="Symbol" panose="05050102010706020507" pitchFamily="18" charset="2"/>
              <a:buChar char=""/>
            </a:pPr>
            <a:endParaRPr lang="en-US" sz="14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23</a:t>
            </a:fld>
            <a:endParaRPr lang="en-US" dirty="0"/>
          </a:p>
        </p:txBody>
      </p:sp>
    </p:spTree>
    <p:extLst>
      <p:ext uri="{BB962C8B-B14F-4D97-AF65-F5344CB8AC3E}">
        <p14:creationId xmlns:p14="http://schemas.microsoft.com/office/powerpoint/2010/main" val="685252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288925"/>
            <a:ext cx="5537200" cy="3116263"/>
          </a:xfrm>
        </p:spPr>
      </p:sp>
      <p:sp>
        <p:nvSpPr>
          <p:cNvPr id="3" name="Notes Placeholder 2"/>
          <p:cNvSpPr>
            <a:spLocks noGrp="1"/>
          </p:cNvSpPr>
          <p:nvPr>
            <p:ph type="body" idx="1"/>
          </p:nvPr>
        </p:nvSpPr>
        <p:spPr>
          <a:xfrm>
            <a:off x="695008" y="3595816"/>
            <a:ext cx="5560060" cy="5350475"/>
          </a:xfrm>
        </p:spPr>
        <p:txBody>
          <a:bodyPr/>
          <a:lstStyle/>
          <a:p>
            <a:pPr marL="170181" lvl="0" indent="-170181">
              <a:buFont typeface="Arial" panose="020B0604020202020204" pitchFamily="34" charset="0"/>
              <a:buChar char="•"/>
              <a:defRPr/>
            </a:pPr>
            <a:r>
              <a:rPr lang="en-US" dirty="0">
                <a:solidFill>
                  <a:prstClr val="black"/>
                </a:solidFill>
              </a:rPr>
              <a:t>HFMA has a rich tradition of collaborating and partnering with other organizations and associations here in the US</a:t>
            </a:r>
          </a:p>
          <a:p>
            <a:pPr marL="170181" lvl="0" indent="-170181">
              <a:buFont typeface="Arial" panose="020B0604020202020204" pitchFamily="34" charset="0"/>
              <a:buChar char="•"/>
              <a:defRPr/>
            </a:pPr>
            <a:endParaRPr lang="en-US" dirty="0">
              <a:solidFill>
                <a:prstClr val="black"/>
              </a:solidFill>
            </a:endParaRPr>
          </a:p>
          <a:p>
            <a:pPr marL="170181" lvl="0" indent="-170181">
              <a:buFont typeface="Arial" panose="020B0604020202020204" pitchFamily="34" charset="0"/>
              <a:buChar char="•"/>
              <a:defRPr/>
            </a:pPr>
            <a:r>
              <a:rPr lang="en-US" dirty="0">
                <a:solidFill>
                  <a:prstClr val="black"/>
                </a:solidFill>
              </a:rPr>
              <a:t>These are some of the </a:t>
            </a:r>
            <a:r>
              <a:rPr lang="en-US" b="0" dirty="0">
                <a:solidFill>
                  <a:prstClr val="black"/>
                </a:solidFill>
              </a:rPr>
              <a:t>many groups with whom HFMA collaborates</a:t>
            </a:r>
            <a:r>
              <a:rPr lang="en-US" dirty="0">
                <a:solidFill>
                  <a:prstClr val="black"/>
                </a:solidFill>
              </a:rPr>
              <a:t>. Please note, however, that it is by no means an exhaustive list.</a:t>
            </a:r>
          </a:p>
          <a:p>
            <a:pPr marL="170181" lvl="0" indent="-170181">
              <a:buFont typeface="Arial" panose="020B0604020202020204" pitchFamily="34" charset="0"/>
              <a:buChar char="•"/>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AB9A-7421-8B48-9209-69D15362C7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091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r>
              <a:rPr lang="en-US" dirty="0"/>
              <a:t>This slide depicts some of the universities and academic institutions with which HFMA is collaborating on healthcare finance education opportunities.</a:t>
            </a:r>
          </a:p>
          <a:p>
            <a:endParaRPr lang="en-US" dirty="0"/>
          </a:p>
          <a:p>
            <a:r>
              <a:rPr lang="en-US" dirty="0"/>
              <a:t>We’re especially excited about the partnership with Boise State University to co-create and deliver a master degree program…the Master in Population and Health Systems Management Degree:</a:t>
            </a:r>
          </a:p>
          <a:p>
            <a:endParaRPr lang="en-US" dirty="0"/>
          </a:p>
          <a:p>
            <a:pPr marL="742950" lvl="1" indent="-285750">
              <a:buFont typeface="Arial" panose="020B0604020202020204" pitchFamily="34" charset="0"/>
              <a:buChar char="•"/>
            </a:pPr>
            <a:r>
              <a:rPr lang="en-US" dirty="0"/>
              <a:t>The program consists of 30 Hours…5 semesters, spread over 2 years. </a:t>
            </a:r>
          </a:p>
          <a:p>
            <a:pPr marL="742950" lvl="1" indent="-285750">
              <a:buFont typeface="Arial" panose="020B0604020202020204" pitchFamily="34" charset="0"/>
              <a:buChar char="•"/>
            </a:pPr>
            <a:r>
              <a:rPr lang="en-US" dirty="0"/>
              <a:t>Total Degree Cost (Tuition, Fees, Books):   $26,000</a:t>
            </a:r>
          </a:p>
          <a:p>
            <a:pPr marL="742950" lvl="1" indent="-285750">
              <a:buFont typeface="Arial" panose="020B0604020202020204" pitchFamily="34" charset="0"/>
              <a:buChar char="•"/>
            </a:pPr>
            <a:r>
              <a:rPr lang="en-US" dirty="0"/>
              <a:t>Remote instruction, coursework available 24/7, proceed at your own pace.</a:t>
            </a:r>
          </a:p>
          <a:p>
            <a:pPr marL="742950" lvl="1" indent="-285750">
              <a:buFont typeface="Arial" panose="020B0604020202020204" pitchFamily="34" charset="0"/>
              <a:buChar char="•"/>
            </a:pPr>
            <a:r>
              <a:rPr lang="en-US" dirty="0"/>
              <a:t>Includes the ability to earn 4 HFMA certifications, co-taught by BSU and HFMA. </a:t>
            </a:r>
          </a:p>
          <a:p>
            <a:endParaRPr lang="en-US" dirty="0"/>
          </a:p>
        </p:txBody>
      </p:sp>
      <p:sp>
        <p:nvSpPr>
          <p:cNvPr id="4" name="Slide Number Placeholder 3"/>
          <p:cNvSpPr>
            <a:spLocks noGrp="1"/>
          </p:cNvSpPr>
          <p:nvPr>
            <p:ph type="sldNum" sz="quarter" idx="5"/>
          </p:nvPr>
        </p:nvSpPr>
        <p:spPr/>
        <p:txBody>
          <a:bodyPr/>
          <a:lstStyle/>
          <a:p>
            <a:pPr defTabSz="966612">
              <a:defRPr/>
            </a:pPr>
            <a:fld id="{D5D180D3-DC3B-4DDA-9927-1D59B6DE1FB6}" type="slidenum">
              <a:rPr lang="en-US">
                <a:solidFill>
                  <a:prstClr val="black"/>
                </a:solidFill>
                <a:latin typeface="Calibri" panose="020F0502020204030204"/>
              </a:rPr>
              <a:pPr defTabSz="966612">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0290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r>
              <a:rPr lang="en-US" dirty="0"/>
              <a:t>Another example of collaboration is HFMA signing on to the Smart Check-In initiative that seeks to standardize the way insurance plan information is shared between patients, providers and health plans.  There are currently over 1,000 difference health plans in the U.S., each with their own format and approach.</a:t>
            </a:r>
          </a:p>
          <a:p>
            <a:endParaRPr lang="en-US" dirty="0"/>
          </a:p>
          <a:p>
            <a:r>
              <a:rPr lang="en-US" dirty="0"/>
              <a:t>As the primary membership organization for healthcare revenue cycle leaders, HFMA’s endorsement and engagement with the initiative leaders will be very helpful in perfecting this advancement and promoting wide adoption of an improvement to a routine and repeated step in the patient care process.  I want to specifically thank our revenue cycle leadership group for their efforts.</a:t>
            </a:r>
          </a:p>
          <a:p>
            <a:endParaRPr lang="en-US" dirty="0"/>
          </a:p>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26</a:t>
            </a:fld>
            <a:endParaRPr lang="en-US" dirty="0"/>
          </a:p>
        </p:txBody>
      </p:sp>
    </p:spTree>
    <p:extLst>
      <p:ext uri="{BB962C8B-B14F-4D97-AF65-F5344CB8AC3E}">
        <p14:creationId xmlns:p14="http://schemas.microsoft.com/office/powerpoint/2010/main" val="2614771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Another of HFMA’s thought leadership activities is the annual Thought Leadership Retreat, which brings together senior clinical, financial and health plan executives to collaboratively discuss and develop strategies to address emerging trends.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Based on these discussions, HFMA publishes a summary report and shares findings with the community. You can access these reports on the HFMA website.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reports from the three most recent retreats are featured on this slide:</a:t>
            </a:r>
          </a:p>
          <a:p>
            <a:pPr marL="742950" lvl="1" indent="-285750">
              <a:buFont typeface="Arial" panose="020B0604020202020204" pitchFamily="34" charset="0"/>
              <a:buChar char="•"/>
            </a:pPr>
            <a:r>
              <a:rPr lang="en-US" dirty="0"/>
              <a:t>2021: Cost-effective health</a:t>
            </a:r>
          </a:p>
          <a:p>
            <a:pPr marL="742950" lvl="1" indent="-285750">
              <a:buFont typeface="Arial" panose="020B0604020202020204" pitchFamily="34" charset="0"/>
              <a:buChar char="•"/>
            </a:pPr>
            <a:r>
              <a:rPr lang="en-US" dirty="0"/>
              <a:t>2022:  Health equity</a:t>
            </a:r>
          </a:p>
          <a:p>
            <a:pPr marL="742950" lvl="1" indent="-285750">
              <a:buFont typeface="Arial" panose="020B0604020202020204" pitchFamily="34" charset="0"/>
              <a:buChar char="•"/>
            </a:pPr>
            <a:r>
              <a:rPr lang="en-US" dirty="0"/>
              <a:t>Spring 2023: Healthcare disruption</a:t>
            </a:r>
          </a:p>
          <a:p>
            <a:pPr marL="742950" lvl="1"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You can access these…and all the Thought Leadership report on the HFMA website.</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The next Thought Leadership Retreat will take place in late September 2023, when attendees will consider the timely topic of restoring trust in healthcare.</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27</a:t>
            </a:fld>
            <a:endParaRPr lang="en-US" dirty="0"/>
          </a:p>
        </p:txBody>
      </p:sp>
    </p:spTree>
    <p:extLst>
      <p:ext uri="{BB962C8B-B14F-4D97-AF65-F5344CB8AC3E}">
        <p14:creationId xmlns:p14="http://schemas.microsoft.com/office/powerpoint/2010/main" val="3906305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HFMA’s Principles &amp; Practices Board…aka the P&amp;P Board…reevaluates…clarifies…and establishes accounting principles and financial reporting practices of health service organizations.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Their work is issued in the form of position statements, issue analyses and white papers.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most recent white paper…”Assessing reality in healthcare financial information”…was issued in late-April 2023. </a:t>
            </a:r>
          </a:p>
          <a:p>
            <a:pPr marL="742950" lvl="1" indent="-285750">
              <a:buFont typeface="Arial" panose="020B0604020202020204" pitchFamily="34" charset="0"/>
              <a:buChar char="•"/>
            </a:pPr>
            <a:r>
              <a:rPr lang="en-US" dirty="0"/>
              <a:t>It addresses the issue of financial statements…tax/information returns…and Medicare cost reports. These are key information sources for the healthcare industry…but many times…convey seemingly contradictory information, creating confusion for both management and external stakeholders.</a:t>
            </a:r>
          </a:p>
          <a:p>
            <a:pPr marL="742950" lvl="1" indent="-285750">
              <a:buFont typeface="Arial" panose="020B0604020202020204" pitchFamily="34" charset="0"/>
              <a:buChar char="•"/>
            </a:pPr>
            <a:r>
              <a:rPr lang="en-US" dirty="0"/>
              <a:t>Thus, the goal of this latest P&amp;P white paper is to help readers understand the purpose and use of distinct information sources is essential to assessing reality in healthcare information.</a:t>
            </a:r>
          </a:p>
          <a:p>
            <a:pPr marL="742950" lvl="1"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You can access this white paper…and all P&amp;P Board guidance…on the HFMA website at www. Hfma.org/guidance</a:t>
            </a:r>
          </a:p>
        </p:txBody>
      </p:sp>
    </p:spTree>
    <p:extLst>
      <p:ext uri="{BB962C8B-B14F-4D97-AF65-F5344CB8AC3E}">
        <p14:creationId xmlns:p14="http://schemas.microsoft.com/office/powerpoint/2010/main" val="1380114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In today’s increasingly data-driven healthcare world, HFMA’s Data + Insights is a combination of HFMA-driven research…industry-developed key performance indicators…and tools designed to improve results. </a:t>
            </a:r>
          </a:p>
          <a:p>
            <a:pPr marL="285750" indent="-285750">
              <a:buFont typeface="Arial" panose="020B0604020202020204" pitchFamily="34" charset="0"/>
              <a:buChar cha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HFMA also has developed a process that validates third-party resources from companies interested in providing additional HFMA member value through complimentary access to datasets. These companies…and tools…go through financial, legal and member review before data is offered to HFMA Members as part of their HFMA Membership.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slide features some of these resources that are designed to help you discover emerging strategies to advance your healthcare data analytics and solve your clinical and business challenges.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access all of these tools and resources on the HFMA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8FD43B4B-4907-5C40-80D6-55B34FAF3ADA}" type="slidenum">
              <a:rPr lang="en-US" smtClean="0"/>
              <a:t>29</a:t>
            </a:fld>
            <a:endParaRPr lang="en-US" dirty="0"/>
          </a:p>
        </p:txBody>
      </p:sp>
    </p:spTree>
    <p:extLst>
      <p:ext uri="{BB962C8B-B14F-4D97-AF65-F5344CB8AC3E}">
        <p14:creationId xmlns:p14="http://schemas.microsoft.com/office/powerpoint/2010/main" val="10456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I grew up on my family’s dairy farm. Farming can be a wonderful vocation and lifestyle, but it also involves a significant amount of risk because on balance there are too many things out of your control. Fuel prices…feed availability…diseases…and pests. </a:t>
            </a:r>
          </a:p>
          <a:p>
            <a:pPr>
              <a:lnSpc>
                <a:spcPct val="107000"/>
              </a:lnSpc>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But any guesses on what the biggest uncontrollable input into a farm operation is?</a:t>
            </a:r>
          </a:p>
          <a:p>
            <a:pPr>
              <a:lnSpc>
                <a:spcPct val="107000"/>
              </a:lnSpc>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E2DA59E-27DE-481C-9EF8-ADA0E59A2CA9}" type="slidenum">
              <a:rPr lang="en-US" smtClean="0"/>
              <a:t>3</a:t>
            </a:fld>
            <a:endParaRPr lang="en-US" dirty="0"/>
          </a:p>
        </p:txBody>
      </p:sp>
    </p:spTree>
    <p:extLst>
      <p:ext uri="{BB962C8B-B14F-4D97-AF65-F5344CB8AC3E}">
        <p14:creationId xmlns:p14="http://schemas.microsoft.com/office/powerpoint/2010/main" val="1333687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Some of HFMA’s most popular offerings are our “live” conferences where attendees enjoy top-notch educational and networking opportunities.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That includes the annual Revenue Cycle Conference. The next one will take place Feb 28-March 1 in San Diego. The 2023 event sold out, so watch for registration to open later this fall if you’re wanting to attend.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92915-D6E6-3E4B-A08E-44949A26FA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023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We also hope you’re planning to join us next year when we gather in Las Vegas for HFMA’s 2024 Annual Conference. The event will take place June 24 through June 27 at the Mandalay Bay Resort and Casino.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Ask anyone who’s been to an HFMA Annual Conference in Vegas, and they’ll tell you it’s always a good time. </a:t>
            </a:r>
          </a:p>
          <a:p>
            <a:pPr marL="285750" indent="-2857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31</a:t>
            </a:fld>
            <a:endParaRPr lang="en-US" dirty="0"/>
          </a:p>
        </p:txBody>
      </p:sp>
    </p:spTree>
    <p:extLst>
      <p:ext uri="{BB962C8B-B14F-4D97-AF65-F5344CB8AC3E}">
        <p14:creationId xmlns:p14="http://schemas.microsoft.com/office/powerpoint/2010/main" val="818623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As individuals and leaders, it is imperative that we all lean in as well. Let’s be on the lookout for innovative solutions that can make a difference on the big picture of cost, convenience and results.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Please listen and watch for new initiatives from your association as we leverage all 100,000 of us in this infinite game of improving health for ourselves…our neighbors…and the next generation.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And finally, please let us know what you think would be most effective for the national organization to focus on to advance this cause.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E2DA59E-27DE-481C-9EF8-ADA0E59A2CA9}" type="slidenum">
              <a:rPr lang="en-US" smtClean="0"/>
              <a:t>32</a:t>
            </a:fld>
            <a:endParaRPr lang="en-US" dirty="0"/>
          </a:p>
        </p:txBody>
      </p:sp>
    </p:spTree>
    <p:extLst>
      <p:ext uri="{BB962C8B-B14F-4D97-AF65-F5344CB8AC3E}">
        <p14:creationId xmlns:p14="http://schemas.microsoft.com/office/powerpoint/2010/main" val="3018971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a:xfrm>
            <a:off x="0" y="3086100"/>
            <a:ext cx="7315200" cy="5892799"/>
          </a:xfrm>
        </p:spPr>
        <p:txBody>
          <a:bodyPr/>
          <a:lstStyle/>
          <a:p>
            <a:pPr>
              <a:lnSpc>
                <a:spcPts val="1300"/>
              </a:lnSpc>
            </a:pPr>
            <a:r>
              <a:rPr lang="en-US" sz="1200" dirty="0"/>
              <a:t>I want to close with a leadership lesson in support of action. How many of you have heard of Admiral William McRaven? He’s one of those individuals whose accomplishments and personae make everything I’ve done seem very ordinary.</a:t>
            </a:r>
          </a:p>
          <a:p>
            <a:pPr>
              <a:lnSpc>
                <a:spcPts val="1300"/>
              </a:lnSpc>
            </a:pPr>
            <a:endParaRPr lang="en-US" sz="1200" dirty="0"/>
          </a:p>
          <a:p>
            <a:pPr>
              <a:lnSpc>
                <a:spcPts val="1300"/>
              </a:lnSpc>
            </a:pPr>
            <a:r>
              <a:rPr lang="en-US" sz="1200" dirty="0"/>
              <a:t>Admiral McRaven had a 37-year career in the armed services…beginning as a Navy Seal…and ending as an Admiral and commander of US Special Ops Command. He’s been a special ops guy nearly his entire career and participated in every major military operation our nation was involved in between 1977 and 2014…from Iraq to Afghanistan to the Bin Laden raid. In fact, fact he had operational control for that particular raid.</a:t>
            </a:r>
          </a:p>
          <a:p>
            <a:pPr>
              <a:lnSpc>
                <a:spcPts val="1300"/>
              </a:lnSpc>
            </a:pPr>
            <a:endParaRPr lang="en-US" sz="1200" dirty="0"/>
          </a:p>
          <a:p>
            <a:pPr>
              <a:lnSpc>
                <a:spcPts val="1300"/>
              </a:lnSpc>
            </a:pPr>
            <a:r>
              <a:rPr lang="en-US" sz="1200" dirty="0"/>
              <a:t>In his last active-duty years, he was also the “Bullfrog”…or the Navy Seal with the most years of active service. The name Bullfrog comes from the fact that Navy Seals are first, and foremost, frogmen. </a:t>
            </a:r>
          </a:p>
          <a:p>
            <a:pPr>
              <a:lnSpc>
                <a:spcPts val="1300"/>
              </a:lnSpc>
            </a:pPr>
            <a:endParaRPr lang="en-US" sz="1200" dirty="0"/>
          </a:p>
          <a:p>
            <a:pPr>
              <a:lnSpc>
                <a:spcPts val="1300"/>
              </a:lnSpc>
            </a:pPr>
            <a:r>
              <a:rPr lang="en-US" sz="1200" dirty="0"/>
              <a:t>Admiral McRaven retired in 2014 and moved on to become the Chancellor at UT-Austin. He may be most famous for his “Make the Bed” commencement address to that university’s 2014 graduating class.</a:t>
            </a:r>
          </a:p>
          <a:p>
            <a:pPr>
              <a:lnSpc>
                <a:spcPts val="1300"/>
              </a:lnSpc>
            </a:pPr>
            <a:endParaRPr lang="en-US" sz="1200" dirty="0"/>
          </a:p>
          <a:p>
            <a:pPr>
              <a:lnSpc>
                <a:spcPts val="1300"/>
              </a:lnSpc>
            </a:pPr>
            <a:r>
              <a:rPr lang="en-US" sz="1200" dirty="0"/>
              <a:t>Admiral McRaven has just published a new book entitled “The Wisdom of the Bullfrog, Leadership Lessons Made Simple (but not easy).” In it, he describes 18 leadership lessons, including ...“you can’t surge trust”…"the only easy day was yesterday"...“when in command, command”…but the one that resonated with me when I read it was “run to the sound of the guns.”</a:t>
            </a:r>
          </a:p>
          <a:p>
            <a:pPr>
              <a:lnSpc>
                <a:spcPts val="1300"/>
              </a:lnSpc>
            </a:pPr>
            <a:endParaRPr lang="en-US" sz="1200" dirty="0"/>
          </a:p>
          <a:p>
            <a:pPr>
              <a:lnSpc>
                <a:spcPts val="1300"/>
              </a:lnSpc>
            </a:pPr>
            <a:r>
              <a:rPr lang="en-US" sz="1200" dirty="0"/>
              <a:t>To a military leader, the sound of guns means where trouble is. So that particular lesson was that leaders need to go where the trouble is rather than in the other direction…or instead of not moving at all. </a:t>
            </a:r>
          </a:p>
          <a:p>
            <a:pPr>
              <a:lnSpc>
                <a:spcPts val="1300"/>
              </a:lnSpc>
            </a:pPr>
            <a:endParaRPr lang="en-US" sz="1200" dirty="0"/>
          </a:p>
          <a:p>
            <a:pPr>
              <a:lnSpc>
                <a:spcPts val="1300"/>
              </a:lnSpc>
            </a:pPr>
            <a:r>
              <a:rPr lang="en-US" sz="1200" dirty="0"/>
              <a:t>Military history…and in fact history in general…is filled with examples of success when leaders moved and moved quickly to the sound of the gun…areas where leadership was needed and their attention made a difference.</a:t>
            </a:r>
          </a:p>
          <a:p>
            <a:pPr>
              <a:lnSpc>
                <a:spcPts val="1300"/>
              </a:lnSpc>
            </a:pPr>
            <a:endParaRPr lang="en-US" sz="1200" dirty="0"/>
          </a:p>
          <a:p>
            <a:pPr>
              <a:lnSpc>
                <a:spcPts val="1300"/>
              </a:lnSpc>
            </a:pPr>
            <a:r>
              <a:rPr lang="en-US" sz="1200" dirty="0"/>
              <a:t>The converse is also usually true...failure to run leads to ineffective leadership at best…and failure at worst.</a:t>
            </a:r>
          </a:p>
          <a:p>
            <a:pPr>
              <a:lnSpc>
                <a:spcPts val="1300"/>
              </a:lnSpc>
            </a:pPr>
            <a:endParaRPr lang="en-US" sz="1200" dirty="0"/>
          </a:p>
          <a:p>
            <a:pPr>
              <a:lnSpc>
                <a:spcPts val="1300"/>
              </a:lnSpc>
            </a:pPr>
            <a:r>
              <a:rPr lang="en-US" sz="1200" dirty="0"/>
              <a:t>So I hope you agree that it is indeed time to reflect…celebrate…onboard… but most importantly…it’s time to act. </a:t>
            </a:r>
          </a:p>
          <a:p>
            <a:pPr>
              <a:lnSpc>
                <a:spcPts val="1300"/>
              </a:lnSpc>
            </a:pPr>
            <a:endParaRPr lang="en-US" sz="1200" dirty="0"/>
          </a:p>
          <a:p>
            <a:pPr>
              <a:lnSpc>
                <a:spcPts val="1300"/>
              </a:lnSpc>
            </a:pPr>
            <a:r>
              <a:rPr lang="en-US" sz="1200" dirty="0"/>
              <a:t>If we all run to the sound of the guns, we will be going where the nation needs us and where HFMA can be most effective in leading the financial management of healthcare. </a:t>
            </a:r>
          </a:p>
          <a:p>
            <a:pPr>
              <a:lnSpc>
                <a:spcPts val="1300"/>
              </a:lnSpc>
            </a:pPr>
            <a:endParaRPr lang="en-US" sz="1200" dirty="0"/>
          </a:p>
          <a:p>
            <a:pPr>
              <a:lnSpc>
                <a:spcPts val="1300"/>
              </a:lnSpc>
            </a:pPr>
            <a:r>
              <a:rPr lang="en-US" sz="1200" dirty="0"/>
              <a:t>It’s Time!</a:t>
            </a:r>
          </a:p>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33</a:t>
            </a:fld>
            <a:endParaRPr lang="en-US" dirty="0"/>
          </a:p>
        </p:txBody>
      </p:sp>
    </p:spTree>
    <p:extLst>
      <p:ext uri="{BB962C8B-B14F-4D97-AF65-F5344CB8AC3E}">
        <p14:creationId xmlns:p14="http://schemas.microsoft.com/office/powerpoint/2010/main" val="2807985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defTabSz="966612">
              <a:lnSpc>
                <a:spcPct val="107000"/>
              </a:lnSpc>
              <a:spcAft>
                <a:spcPts val="846"/>
              </a:spcAft>
              <a:defRPr/>
            </a:pPr>
            <a:r>
              <a:rPr lang="en-US" sz="19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defTabSz="966612">
              <a:spcAft>
                <a:spcPts val="846"/>
              </a:spcAft>
              <a:defRPr/>
            </a:pPr>
            <a:r>
              <a:rPr lang="en-US" sz="19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Thank you for your time and attention.</a:t>
            </a:r>
          </a:p>
          <a:p>
            <a:pPr defTabSz="966612">
              <a:spcAft>
                <a:spcPts val="846"/>
              </a:spcAft>
              <a:defRPr/>
            </a:pPr>
            <a:endParaRPr lang="en-US" sz="1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66612">
              <a:spcAft>
                <a:spcPts val="846"/>
              </a:spcAft>
              <a:defRPr/>
            </a:pPr>
            <a:r>
              <a:rPr lang="en-US" sz="19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[Pause for applause]</a:t>
            </a:r>
          </a:p>
          <a:p>
            <a:pPr defTabSz="966612">
              <a:spcAft>
                <a:spcPts val="846"/>
              </a:spcAft>
              <a:defRPr/>
            </a:pPr>
            <a:endParaRPr lang="en-US" sz="19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66612">
              <a:spcAft>
                <a:spcPts val="846"/>
              </a:spcAft>
              <a:defRPr/>
            </a:pPr>
            <a:endParaRPr lang="en-US" sz="1900" b="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66612">
              <a:spcAft>
                <a:spcPts val="846"/>
              </a:spcAft>
              <a:defRPr/>
            </a:pPr>
            <a:endParaRPr lang="en-US" sz="19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34</a:t>
            </a:fld>
            <a:endParaRPr lang="en-US" dirty="0"/>
          </a:p>
        </p:txBody>
      </p:sp>
    </p:spTree>
    <p:extLst>
      <p:ext uri="{BB962C8B-B14F-4D97-AF65-F5344CB8AC3E}">
        <p14:creationId xmlns:p14="http://schemas.microsoft.com/office/powerpoint/2010/main" val="121317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2DA59E-27DE-481C-9EF8-ADA0E59A2CA9}" type="slidenum">
              <a:rPr lang="en-US" smtClean="0"/>
              <a:t>35</a:t>
            </a:fld>
            <a:endParaRPr lang="en-US" dirty="0"/>
          </a:p>
        </p:txBody>
      </p:sp>
    </p:spTree>
    <p:extLst>
      <p:ext uri="{BB962C8B-B14F-4D97-AF65-F5344CB8AC3E}">
        <p14:creationId xmlns:p14="http://schemas.microsoft.com/office/powerpoint/2010/main" val="21094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kern="100" dirty="0">
                <a:effectLst/>
                <a:ea typeface="Calibri" panose="020F0502020204030204" pitchFamily="34" charset="0"/>
              </a:rPr>
              <a:t>That’s right…weather. </a:t>
            </a:r>
          </a:p>
          <a:p>
            <a:pPr marL="0" marR="0">
              <a:lnSpc>
                <a:spcPct val="107000"/>
              </a:lnSpc>
              <a:spcBef>
                <a:spcPts val="0"/>
              </a:spcBef>
              <a:spcAft>
                <a:spcPts val="800"/>
              </a:spcAft>
            </a:pPr>
            <a:r>
              <a:rPr lang="en-US" kern="100" dirty="0">
                <a:effectLst/>
                <a:ea typeface="Calibri" panose="020F0502020204030204" pitchFamily="34" charset="0"/>
              </a:rPr>
              <a:t>If, like me, your formative years included a farming experience, you’re always living with the sense that there are only so many days or hours that will be right for whatever it is that needs doing…and weather is the biggest variable. </a:t>
            </a:r>
          </a:p>
          <a:p>
            <a:pPr marL="0" marR="0">
              <a:lnSpc>
                <a:spcPct val="107000"/>
              </a:lnSpc>
              <a:spcBef>
                <a:spcPts val="0"/>
              </a:spcBef>
              <a:spcAft>
                <a:spcPts val="800"/>
              </a:spcAft>
            </a:pPr>
            <a:r>
              <a:rPr lang="en-US" kern="100" dirty="0">
                <a:effectLst/>
                <a:ea typeface="Calibri" panose="020F0502020204030204" pitchFamily="34" charset="0"/>
              </a:rPr>
              <a:t> </a:t>
            </a:r>
          </a:p>
          <a:p>
            <a:pPr marL="0" marR="0">
              <a:lnSpc>
                <a:spcPct val="107000"/>
              </a:lnSpc>
              <a:spcBef>
                <a:spcPts val="0"/>
              </a:spcBef>
              <a:spcAft>
                <a:spcPts val="800"/>
              </a:spcAft>
            </a:pPr>
            <a:r>
              <a:rPr lang="en-US" kern="100" dirty="0">
                <a:effectLst/>
                <a:ea typeface="Calibri" panose="020F0502020204030204" pitchFamily="34" charset="0"/>
              </a:rPr>
              <a:t>It affects planting…harvesting…calving…tillage…equipment repairs…and essentially almost everything on a farm. </a:t>
            </a:r>
          </a:p>
          <a:p>
            <a:pPr marL="0" marR="0">
              <a:lnSpc>
                <a:spcPct val="107000"/>
              </a:lnSpc>
              <a:spcBef>
                <a:spcPts val="0"/>
              </a:spcBef>
              <a:spcAft>
                <a:spcPts val="800"/>
              </a:spcAft>
            </a:pPr>
            <a:r>
              <a:rPr lang="en-US" kern="100" dirty="0">
                <a:effectLst/>
                <a:ea typeface="Calibri" panose="020F0502020204030204" pitchFamily="34" charset="0"/>
              </a:rPr>
              <a:t> </a:t>
            </a:r>
          </a:p>
          <a:p>
            <a:pPr marL="0" marR="0">
              <a:lnSpc>
                <a:spcPct val="107000"/>
              </a:lnSpc>
              <a:spcBef>
                <a:spcPts val="0"/>
              </a:spcBef>
              <a:spcAft>
                <a:spcPts val="800"/>
              </a:spcAft>
            </a:pPr>
            <a:r>
              <a:rPr lang="en-US" kern="100" dirty="0">
                <a:effectLst/>
                <a:ea typeface="Calibri" panose="020F0502020204030204" pitchFamily="34" charset="0"/>
              </a:rPr>
              <a:t>This behavior is reinforced when your life is on a farm, and that same feeling has been present for the past few years in my professional vocation…healthcare finance.</a:t>
            </a:r>
          </a:p>
          <a:p>
            <a:pPr>
              <a:lnSpc>
                <a:spcPct val="107000"/>
              </a:lnSpc>
              <a:spcAft>
                <a:spcPts val="846"/>
              </a:spcAft>
            </a:pPr>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4</a:t>
            </a:fld>
            <a:endParaRPr lang="en-US" dirty="0"/>
          </a:p>
        </p:txBody>
      </p:sp>
    </p:spTree>
    <p:extLst>
      <p:ext uri="{BB962C8B-B14F-4D97-AF65-F5344CB8AC3E}">
        <p14:creationId xmlns:p14="http://schemas.microsoft.com/office/powerpoint/2010/main" val="165265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We’re at an unusual time in our history, one where we may have achieved that perfect storm for innovation when technology, policy and culture aligns.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The duress on the industry is unmistakable, and as the acclaimed economist, Herbert Stein, famously noted, “If something cannot go on forever, it will stop.”</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Consider this……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5</a:t>
            </a:fld>
            <a:endParaRPr lang="en-US" dirty="0"/>
          </a:p>
        </p:txBody>
      </p:sp>
    </p:spTree>
    <p:extLst>
      <p:ext uri="{BB962C8B-B14F-4D97-AF65-F5344CB8AC3E}">
        <p14:creationId xmlns:p14="http://schemas.microsoft.com/office/powerpoint/2010/main" val="170596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kern="100" dirty="0">
                <a:effectLst/>
                <a:ea typeface="Calibri" panose="020F0502020204030204" pitchFamily="34" charset="0"/>
              </a:rPr>
              <a:t>The nation that saluted healthcare providers during the COVID pandemic seems to have become more skeptical of us, taking us from heroes to zeroes. The headlines in the Wall Street Journal…the NY Times…and others point at NFP healthcare providers with allegations of using 340B discounts inappropriately…of creating our own staffing crisis…of intentionally serving wealthy and influential patients preferentially…and utilizing draconian collection techniques to collect debts.</a:t>
            </a:r>
          </a:p>
          <a:p>
            <a:pPr marL="0" marR="0">
              <a:lnSpc>
                <a:spcPct val="107000"/>
              </a:lnSpc>
              <a:spcBef>
                <a:spcPts val="0"/>
              </a:spcBef>
              <a:spcAft>
                <a:spcPts val="800"/>
              </a:spcAft>
            </a:pPr>
            <a:endParaRPr lang="en-US" kern="100" dirty="0">
              <a:effectLst/>
              <a:ea typeface="Calibri" panose="020F0502020204030204" pitchFamily="34" charset="0"/>
            </a:endParaRPr>
          </a:p>
          <a:p>
            <a:pPr marL="0" marR="0">
              <a:lnSpc>
                <a:spcPct val="107000"/>
              </a:lnSpc>
              <a:spcBef>
                <a:spcPts val="0"/>
              </a:spcBef>
              <a:spcAft>
                <a:spcPts val="800"/>
              </a:spcAft>
            </a:pPr>
            <a:r>
              <a:rPr lang="en-US" b="1" kern="100" dirty="0">
                <a:effectLst/>
                <a:ea typeface="Calibri" panose="020F0502020204030204" pitchFamily="34" charset="0"/>
              </a:rPr>
              <a:t>[Click to bring up Mayo cartoon]</a:t>
            </a:r>
          </a:p>
          <a:p>
            <a:pPr marL="0" marR="0">
              <a:lnSpc>
                <a:spcPct val="107000"/>
              </a:lnSpc>
              <a:spcBef>
                <a:spcPts val="0"/>
              </a:spcBef>
              <a:spcAft>
                <a:spcPts val="800"/>
              </a:spcAft>
            </a:pPr>
            <a:endParaRPr lang="en-US" kern="100" dirty="0">
              <a:effectLst/>
              <a:ea typeface="Calibri" panose="020F0502020204030204" pitchFamily="34" charset="0"/>
            </a:endParaRPr>
          </a:p>
          <a:p>
            <a:pPr marL="0" marR="0">
              <a:lnSpc>
                <a:spcPct val="107000"/>
              </a:lnSpc>
              <a:spcBef>
                <a:spcPts val="0"/>
              </a:spcBef>
              <a:spcAft>
                <a:spcPts val="800"/>
              </a:spcAft>
            </a:pPr>
            <a:r>
              <a:rPr lang="en-US" b="1" kern="100" dirty="0">
                <a:effectLst/>
                <a:ea typeface="Calibri" panose="020F0502020204030204" pitchFamily="34" charset="0"/>
              </a:rPr>
              <a:t>[CLICK to bring up “blame game graphic]</a:t>
            </a:r>
          </a:p>
          <a:p>
            <a:pPr marL="0" marR="0">
              <a:lnSpc>
                <a:spcPct val="107000"/>
              </a:lnSpc>
              <a:spcBef>
                <a:spcPts val="0"/>
              </a:spcBef>
              <a:spcAft>
                <a:spcPts val="800"/>
              </a:spcAft>
            </a:pPr>
            <a:endParaRPr lang="en-US" kern="100" dirty="0">
              <a:effectLst/>
              <a:ea typeface="Calibri" panose="020F0502020204030204" pitchFamily="34" charset="0"/>
            </a:endParaRPr>
          </a:p>
          <a:p>
            <a:pPr marL="0" marR="0">
              <a:lnSpc>
                <a:spcPct val="107000"/>
              </a:lnSpc>
              <a:spcBef>
                <a:spcPts val="0"/>
              </a:spcBef>
              <a:spcAft>
                <a:spcPts val="800"/>
              </a:spcAft>
            </a:pPr>
            <a:r>
              <a:rPr lang="en-US" kern="100" dirty="0">
                <a:effectLst/>
                <a:ea typeface="Calibri" panose="020F0502020204030204" pitchFamily="34" charset="0"/>
              </a:rPr>
              <a:t>I would encourage you to read Brad Dennison’s new HFMA blog “Healthcare Blame Game,” in which Dennison and others point out the flawed reporting in some of these stories and thank HFMA for their help on this important front.</a:t>
            </a:r>
          </a:p>
          <a:p>
            <a:pPr marL="0" marR="0">
              <a:lnSpc>
                <a:spcPct val="107000"/>
              </a:lnSpc>
              <a:spcBef>
                <a:spcPts val="0"/>
              </a:spcBef>
              <a:spcAft>
                <a:spcPts val="800"/>
              </a:spcAft>
            </a:pPr>
            <a:r>
              <a:rPr lang="en-US" kern="100" dirty="0">
                <a:effectLst/>
                <a:ea typeface="Calibri" panose="020F0502020204030204" pitchFamily="34" charset="0"/>
              </a:rPr>
              <a:t> </a:t>
            </a:r>
          </a:p>
          <a:p>
            <a:pPr marL="0" marR="0">
              <a:lnSpc>
                <a:spcPct val="107000"/>
              </a:lnSpc>
              <a:spcBef>
                <a:spcPts val="0"/>
              </a:spcBef>
              <a:spcAft>
                <a:spcPts val="800"/>
              </a:spcAft>
            </a:pPr>
            <a:r>
              <a:rPr lang="en-US" kern="100" dirty="0">
                <a:effectLst/>
                <a:ea typeface="Calibri" panose="020F0502020204030204" pitchFamily="34" charset="0"/>
              </a:rPr>
              <a:t>But the point remains we're at the very least under scrutiny... and at most not meeting minimum standards of service…performance…and mission impact.</a:t>
            </a:r>
          </a:p>
          <a:p>
            <a:endParaRPr lang="en-US" b="0" dirty="0"/>
          </a:p>
        </p:txBody>
      </p:sp>
      <p:sp>
        <p:nvSpPr>
          <p:cNvPr id="4" name="Slide Number Placeholder 3"/>
          <p:cNvSpPr>
            <a:spLocks noGrp="1"/>
          </p:cNvSpPr>
          <p:nvPr>
            <p:ph type="sldNum" sz="quarter" idx="5"/>
          </p:nvPr>
        </p:nvSpPr>
        <p:spPr/>
        <p:txBody>
          <a:bodyPr/>
          <a:lstStyle/>
          <a:p>
            <a:fld id="{6E2DA59E-27DE-481C-9EF8-ADA0E59A2CA9}" type="slidenum">
              <a:rPr lang="en-US" smtClean="0"/>
              <a:t>6</a:t>
            </a:fld>
            <a:endParaRPr lang="en-US" dirty="0"/>
          </a:p>
        </p:txBody>
      </p:sp>
    </p:spTree>
    <p:extLst>
      <p:ext uri="{BB962C8B-B14F-4D97-AF65-F5344CB8AC3E}">
        <p14:creationId xmlns:p14="http://schemas.microsoft.com/office/powerpoint/2010/main" val="338906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r>
              <a:rPr lang="en-US" dirty="0"/>
              <a:t>The momentum building at the state level for affordability boards and global budgeting approaches to controlling healthcare costs also bears watching.  You can see from the dates for each state the number of recent additions to the list, including what is by most measures the business-friendly, politically red state of Indiana.  It opens another consequential front in the interface between policymakers and providers in the work to improve the performance of the healthcare system.</a:t>
            </a:r>
          </a:p>
          <a:p>
            <a:endParaRPr lang="en-US" dirty="0"/>
          </a:p>
          <a:p>
            <a:r>
              <a:rPr lang="en-US" dirty="0"/>
              <a:t>Perhaps surprisingly, these efforts are being supported by the recently-announced AHEAD model promoted by CMS.  States can apply for the AHEAD model which includes hospital global budgets – HGB’s – for acute care hospitals, critical access hospitals, and rural emergency hospitals as well as enhanced primary care payments to be focused on behavioral health integration, care management and specialty coordination, and health-related social needs.</a:t>
            </a:r>
          </a:p>
          <a:p>
            <a:endParaRPr lang="en-US" dirty="0"/>
          </a:p>
          <a:p>
            <a:r>
              <a:rPr lang="en-US" dirty="0"/>
              <a:t>Clearly, a step toward global budgets has both pros and cons but if followed to its conclusion, leads us to a very different future than what other value-based models would have led to.</a:t>
            </a:r>
          </a:p>
        </p:txBody>
      </p:sp>
      <p:sp>
        <p:nvSpPr>
          <p:cNvPr id="4" name="Slide Number Placeholder 3"/>
          <p:cNvSpPr>
            <a:spLocks noGrp="1"/>
          </p:cNvSpPr>
          <p:nvPr>
            <p:ph type="sldNum" sz="quarter" idx="5"/>
          </p:nvPr>
        </p:nvSpPr>
        <p:spPr/>
        <p:txBody>
          <a:bodyPr/>
          <a:lstStyle/>
          <a:p>
            <a:fld id="{6E2DA59E-27DE-481C-9EF8-ADA0E59A2CA9}" type="slidenum">
              <a:rPr lang="en-US" smtClean="0"/>
              <a:t>7</a:t>
            </a:fld>
            <a:endParaRPr lang="en-US" dirty="0"/>
          </a:p>
        </p:txBody>
      </p:sp>
    </p:spTree>
    <p:extLst>
      <p:ext uri="{BB962C8B-B14F-4D97-AF65-F5344CB8AC3E}">
        <p14:creationId xmlns:p14="http://schemas.microsoft.com/office/powerpoint/2010/main" val="297034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r>
              <a:rPr lang="en-US" dirty="0"/>
              <a:t>Considerate this...unprecedented financial trauma among even the bedrock organizations of healthcare…large health systems. The most recent calendar year has been marked with unprecedented losses and performance declines. Even the best positioned hospitals…the market essential ones…are suffering losses. This graph portrays the year-over-year performance changes…EBIDTA margins…for most of the largest and most successful U.S. healthcare systems for 2022. </a:t>
            </a:r>
          </a:p>
          <a:p>
            <a:endParaRPr lang="en-US" dirty="0"/>
          </a:p>
          <a:p>
            <a:r>
              <a:rPr lang="en-US" dirty="0"/>
              <a:t>And if the year-over-year change wasn’t significant enough, the number of these very large organizations that have the advantages of scale…market essentiality…and access to the best talent are generating operating losses.</a:t>
            </a:r>
          </a:p>
          <a:p>
            <a:endParaRPr lang="en-US" dirty="0"/>
          </a:p>
        </p:txBody>
      </p:sp>
    </p:spTree>
    <p:extLst>
      <p:ext uri="{BB962C8B-B14F-4D97-AF65-F5344CB8AC3E}">
        <p14:creationId xmlns:p14="http://schemas.microsoft.com/office/powerpoint/2010/main" val="297255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52388"/>
            <a:ext cx="4987925" cy="2806700"/>
          </a:xfrm>
        </p:spPr>
      </p:sp>
      <p:sp>
        <p:nvSpPr>
          <p:cNvPr id="3" name="Notes Placeholder 2"/>
          <p:cNvSpPr>
            <a:spLocks noGrp="1"/>
          </p:cNvSpPr>
          <p:nvPr>
            <p:ph type="body" idx="1"/>
          </p:nvPr>
        </p:nvSpPr>
        <p:spPr/>
        <p:txBody>
          <a:bodyPr/>
          <a:lstStyle/>
          <a:p>
            <a:r>
              <a:rPr lang="en-US" dirty="0"/>
              <a:t>I suspect there is no one in the room that isn’t aware of healthcare’s labor challenges…shown here as the year-over-year increase in labor costs stated as a percent of revenue.</a:t>
            </a:r>
          </a:p>
          <a:p>
            <a:endParaRPr lang="en-US" dirty="0"/>
          </a:p>
          <a:p>
            <a:endParaRPr lang="en-US" dirty="0"/>
          </a:p>
        </p:txBody>
      </p:sp>
    </p:spTree>
    <p:extLst>
      <p:ext uri="{BB962C8B-B14F-4D97-AF65-F5344CB8AC3E}">
        <p14:creationId xmlns:p14="http://schemas.microsoft.com/office/powerpoint/2010/main" val="2871024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67614" y="58346"/>
            <a:ext cx="9911612" cy="3438144"/>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endParaRPr lang="en-US" dirty="0"/>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endParaRPr lang="en-US" dirty="0"/>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dirty="0"/>
              <a:t>Click to edit Section title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6"/>
            <a:ext cx="7886700" cy="612677"/>
          </a:xfrm>
        </p:spPr>
        <p:txBody>
          <a:bodyPr>
            <a:normAutofit/>
          </a:bodyPr>
          <a:lstStyle>
            <a:lvl1pPr>
              <a:defRPr sz="2100"/>
            </a:lvl1pPr>
          </a:lstStyle>
          <a:p>
            <a:r>
              <a:rPr lang="en-US" dirty="0"/>
              <a:t>Click to edit Master title style</a:t>
            </a:r>
          </a:p>
        </p:txBody>
      </p:sp>
      <p:sp>
        <p:nvSpPr>
          <p:cNvPr id="3" name="Content Placeholder 2"/>
          <p:cNvSpPr>
            <a:spLocks noGrp="1"/>
          </p:cNvSpPr>
          <p:nvPr>
            <p:ph idx="1"/>
          </p:nvPr>
        </p:nvSpPr>
        <p:spPr>
          <a:xfrm>
            <a:off x="628650" y="995246"/>
            <a:ext cx="7886700" cy="3403910"/>
          </a:xfrm>
        </p:spPr>
        <p:txBody>
          <a:bodyPr/>
          <a:lstStyle>
            <a:lvl1pPr marL="0" indent="0">
              <a:buNone/>
              <a:defRPr/>
            </a:lvl1pPr>
            <a:lvl2pPr marL="431006" indent="-176213">
              <a:buClr>
                <a:schemeClr val="accent4"/>
              </a:buClr>
              <a:buFont typeface="Wingdings" charset="2"/>
              <a:buChar char="§"/>
              <a:tabLst/>
              <a:defRPr/>
            </a:lvl2pPr>
            <a:lvl3pPr marL="775097" indent="-176213">
              <a:buSzPct val="110000"/>
              <a:buFont typeface="LucidaGrande" charset="0"/>
              <a:buChar char="-"/>
              <a:tabLst/>
              <a:defRPr/>
            </a:lvl3pPr>
            <a:lvl4pPr marL="1119188" indent="-177404">
              <a:buSzPct val="110000"/>
              <a:buFont typeface="Arial" charset="0"/>
              <a:buChar char="•"/>
              <a:tabLst/>
              <a:defRPr/>
            </a:lvl4pPr>
            <a:lvl5pPr marL="1462088" indent="-176213">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D9B6B-CB2C-5643-A448-04ADCC008ACA}" type="slidenum">
              <a:rPr lang="en-US" smtClean="0"/>
              <a:t>‹#›</a:t>
            </a:fld>
            <a:endParaRPr lang="en-US" dirty="0"/>
          </a:p>
        </p:txBody>
      </p:sp>
    </p:spTree>
    <p:extLst>
      <p:ext uri="{BB962C8B-B14F-4D97-AF65-F5344CB8AC3E}">
        <p14:creationId xmlns:p14="http://schemas.microsoft.com/office/powerpoint/2010/main" val="257279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9144000" cy="2943883"/>
          </a:xfrm>
          <a:prstGeom prst="rect">
            <a:avLst/>
          </a:prstGeom>
        </p:spPr>
      </p:pic>
      <p:sp>
        <p:nvSpPr>
          <p:cNvPr id="8" name="Text Placeholder 15"/>
          <p:cNvSpPr>
            <a:spLocks noGrp="1"/>
          </p:cNvSpPr>
          <p:nvPr>
            <p:ph type="body" sz="quarter" idx="10"/>
          </p:nvPr>
        </p:nvSpPr>
        <p:spPr>
          <a:xfrm>
            <a:off x="304801" y="3030584"/>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endParaRPr lang="en-US"/>
          </a:p>
        </p:txBody>
      </p:sp>
      <p:sp>
        <p:nvSpPr>
          <p:cNvPr id="9" name="Subtitle 5"/>
          <p:cNvSpPr>
            <a:spLocks noGrp="1"/>
          </p:cNvSpPr>
          <p:nvPr>
            <p:ph type="subTitle" idx="11"/>
          </p:nvPr>
        </p:nvSpPr>
        <p:spPr>
          <a:xfrm>
            <a:off x="304801" y="4084368"/>
            <a:ext cx="5543885" cy="263717"/>
          </a:xfrm>
        </p:spPr>
        <p:txBody>
          <a:bodyPr lIns="0" tIns="0" rIns="0" bIns="0">
            <a:normAutofit/>
          </a:bodyPr>
          <a:lstStyle>
            <a:lvl1pPr marL="0" indent="0">
              <a:buFontTx/>
              <a:buNone/>
              <a:defRPr sz="1800" baseline="0">
                <a:solidFill>
                  <a:srgbClr val="002E6D"/>
                </a:solidFill>
                <a:latin typeface="arial" charset="0"/>
              </a:defRPr>
            </a:lvl1pPr>
          </a:lstStyle>
          <a:p>
            <a:endParaRPr lang="en-US"/>
          </a:p>
        </p:txBody>
      </p:sp>
      <p:sp>
        <p:nvSpPr>
          <p:cNvPr id="10" name="Text Placeholder 6"/>
          <p:cNvSpPr>
            <a:spLocks noGrp="1"/>
          </p:cNvSpPr>
          <p:nvPr>
            <p:ph type="body" sz="quarter" idx="12"/>
          </p:nvPr>
        </p:nvSpPr>
        <p:spPr>
          <a:xfrm>
            <a:off x="304800"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endParaRPr lang="en-US"/>
          </a:p>
        </p:txBody>
      </p:sp>
    </p:spTree>
    <p:extLst>
      <p:ext uri="{BB962C8B-B14F-4D97-AF65-F5344CB8AC3E}">
        <p14:creationId xmlns:p14="http://schemas.microsoft.com/office/powerpoint/2010/main" val="2565236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143500"/>
            <a:ext cx="9144000" cy="30256"/>
          </a:xfrm>
          <a:prstGeom prst="rect">
            <a:avLst/>
          </a:prstGeom>
        </p:spPr>
        <p:txBody>
          <a:bodyPr/>
          <a:lstStyle>
            <a:lvl1pPr>
              <a:defRPr sz="100">
                <a:solidFill>
                  <a:srgbClr val="738EA5"/>
                </a:solidFill>
                <a:latin typeface="Calibri" pitchFamily="34" charset="0"/>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32512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15"/>
          <p:cNvSpPr>
            <a:spLocks noGrp="1"/>
          </p:cNvSpPr>
          <p:nvPr>
            <p:ph type="body" sz="quarter" idx="10"/>
          </p:nvPr>
        </p:nvSpPr>
        <p:spPr>
          <a:xfrm>
            <a:off x="298450" y="3590693"/>
            <a:ext cx="8547099" cy="67650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endParaRPr lang="en-US" dirty="0"/>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endParaRPr lang="en-US" dirty="0"/>
          </a:p>
        </p:txBody>
      </p:sp>
      <p:pic>
        <p:nvPicPr>
          <p:cNvPr id="2" name="Picture 1">
            <a:extLst>
              <a:ext uri="{FF2B5EF4-FFF2-40B4-BE49-F238E27FC236}">
                <a16:creationId xmlns:a16="http://schemas.microsoft.com/office/drawing/2014/main" id="{9EBDBC4A-4D12-493D-A65D-4F23C6C02CDB}"/>
              </a:ext>
            </a:extLst>
          </p:cNvPr>
          <p:cNvPicPr preferRelativeResize="0">
            <a:picLocks/>
          </p:cNvPicPr>
          <p:nvPr userDrawn="1"/>
        </p:nvPicPr>
        <p:blipFill>
          <a:blip r:embed="rId2" cstate="screen">
            <a:extLst>
              <a:ext uri="{28A0092B-C50C-407E-A947-70E740481C1C}">
                <a14:useLocalDpi xmlns:a14="http://schemas.microsoft.com/office/drawing/2010/main" val="0"/>
              </a:ext>
            </a:extLst>
          </a:blip>
          <a:srcRect/>
          <a:stretch/>
        </p:blipFill>
        <p:spPr>
          <a:xfrm>
            <a:off x="0" y="0"/>
            <a:ext cx="9144000" cy="3434574"/>
          </a:xfrm>
          <a:prstGeom prst="rect">
            <a:avLst/>
          </a:prstGeom>
        </p:spPr>
      </p:pic>
    </p:spTree>
    <p:extLst>
      <p:ext uri="{BB962C8B-B14F-4D97-AF65-F5344CB8AC3E}">
        <p14:creationId xmlns:p14="http://schemas.microsoft.com/office/powerpoint/2010/main" val="399416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Tree>
    <p:extLst>
      <p:ext uri="{BB962C8B-B14F-4D97-AF65-F5344CB8AC3E}">
        <p14:creationId xmlns:p14="http://schemas.microsoft.com/office/powerpoint/2010/main" val="107972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750756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extLst>
      <p:ext uri="{BB962C8B-B14F-4D97-AF65-F5344CB8AC3E}">
        <p14:creationId xmlns:p14="http://schemas.microsoft.com/office/powerpoint/2010/main" val="171735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endParaRPr lang="en-US" dirty="0"/>
          </a:p>
        </p:txBody>
      </p:sp>
    </p:spTree>
    <p:extLst>
      <p:ext uri="{BB962C8B-B14F-4D97-AF65-F5344CB8AC3E}">
        <p14:creationId xmlns:p14="http://schemas.microsoft.com/office/powerpoint/2010/main" val="215323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A7E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171836" y="4599428"/>
            <a:ext cx="733554" cy="457810"/>
          </a:xfrm>
          <a:prstGeom prst="rect">
            <a:avLst/>
          </a:prstGeom>
        </p:spPr>
      </p:pic>
    </p:spTree>
    <p:extLst>
      <p:ext uri="{BB962C8B-B14F-4D97-AF65-F5344CB8AC3E}">
        <p14:creationId xmlns:p14="http://schemas.microsoft.com/office/powerpoint/2010/main" val="368961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extLst>
      <p:ext uri="{BB962C8B-B14F-4D97-AF65-F5344CB8AC3E}">
        <p14:creationId xmlns:p14="http://schemas.microsoft.com/office/powerpoint/2010/main" val="395654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extLst>
      <p:ext uri="{BB962C8B-B14F-4D97-AF65-F5344CB8AC3E}">
        <p14:creationId xmlns:p14="http://schemas.microsoft.com/office/powerpoint/2010/main" val="3210409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extLst>
      <p:ext uri="{BB962C8B-B14F-4D97-AF65-F5344CB8AC3E}">
        <p14:creationId xmlns:p14="http://schemas.microsoft.com/office/powerpoint/2010/main" val="2049466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dirty="0"/>
              <a:t>Click to edit Section title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extLst>
      <p:ext uri="{BB962C8B-B14F-4D97-AF65-F5344CB8AC3E}">
        <p14:creationId xmlns:p14="http://schemas.microsoft.com/office/powerpoint/2010/main" val="380082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7269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259491" y="259882"/>
            <a:ext cx="8637373" cy="4251158"/>
          </a:xfrm>
          <a:prstGeom prst="rect">
            <a:avLst/>
          </a:prstGeom>
        </p:spPr>
        <p:txBody>
          <a:bodyPr lIns="0" tIns="0" rIns="0" bIns="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5" name="Slide Number Placeholder 5"/>
          <p:cNvSpPr>
            <a:spLocks noGrp="1"/>
          </p:cNvSpPr>
          <p:nvPr>
            <p:ph type="sldNum" sz="quarter" idx="12"/>
          </p:nvPr>
        </p:nvSpPr>
        <p:spPr>
          <a:xfrm>
            <a:off x="8691433" y="4823050"/>
            <a:ext cx="452567" cy="273844"/>
          </a:xfrm>
          <a:prstGeom prst="rect">
            <a:avLst/>
          </a:prstGeom>
        </p:spPr>
        <p:txBody>
          <a:bodyPr/>
          <a:lstStyle>
            <a:lvl1pPr algn="ctr">
              <a:defRPr sz="900" b="1" baseline="0">
                <a:solidFill>
                  <a:srgbClr val="002E6D"/>
                </a:solidFill>
                <a:latin typeface="Arial" charset="0"/>
                <a:ea typeface="Arial" charset="0"/>
                <a:cs typeface="Arial" charset="0"/>
              </a:defRPr>
            </a:lvl1pPr>
          </a:lstStyle>
          <a:p>
            <a:fld id="{AA8EF202-8E53-C04D-845E-813DA5786845}" type="slidenum">
              <a:rPr lang="en-US" smtClean="0"/>
              <a:pPr/>
              <a:t>‹#›</a:t>
            </a:fld>
            <a:endParaRPr lang="en-US" dirty="0"/>
          </a:p>
        </p:txBody>
      </p:sp>
    </p:spTree>
    <p:extLst>
      <p:ext uri="{BB962C8B-B14F-4D97-AF65-F5344CB8AC3E}">
        <p14:creationId xmlns:p14="http://schemas.microsoft.com/office/powerpoint/2010/main" val="610696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629405"/>
          </a:xfrm>
        </p:spPr>
        <p:txBody>
          <a:bodyPr>
            <a:normAutofit/>
          </a:bodyPr>
          <a:lstStyle>
            <a:lvl1pPr>
              <a:defRPr sz="2400" b="0" cap="none" spc="0">
                <a:ln w="0"/>
                <a:solidFill>
                  <a:schemeClr val="tx1"/>
                </a:solidFill>
                <a:effectLst>
                  <a:outerShdw blurRad="38100" dist="19050" dir="2700000" algn="tl" rotWithShape="0">
                    <a:schemeClr val="dk1">
                      <a:alpha val="40000"/>
                    </a:schemeClr>
                  </a:outerShdw>
                </a:effectLst>
              </a:defRPr>
            </a:lvl1pPr>
          </a:lstStyle>
          <a:p>
            <a:r>
              <a:rPr lang="en-US"/>
              <a:t>Click to edit Master title style</a:t>
            </a:r>
            <a:endParaRPr lang="en-US" dirty="0"/>
          </a:p>
        </p:txBody>
      </p:sp>
      <p:sp>
        <p:nvSpPr>
          <p:cNvPr id="3" name="Content Placeholder 2"/>
          <p:cNvSpPr>
            <a:spLocks noGrp="1"/>
          </p:cNvSpPr>
          <p:nvPr>
            <p:ph sz="half" idx="1"/>
          </p:nvPr>
        </p:nvSpPr>
        <p:spPr>
          <a:xfrm>
            <a:off x="628650" y="1020337"/>
            <a:ext cx="3886200" cy="3387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20337"/>
            <a:ext cx="3886200" cy="3387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8D9B6B-CB2C-5643-A448-04ADCC008ACA}" type="slidenum">
              <a:rPr lang="en-US" smtClean="0"/>
              <a:t>‹#›</a:t>
            </a:fld>
            <a:endParaRPr lang="en-US" dirty="0"/>
          </a:p>
        </p:txBody>
      </p:sp>
    </p:spTree>
    <p:extLst>
      <p:ext uri="{BB962C8B-B14F-4D97-AF65-F5344CB8AC3E}">
        <p14:creationId xmlns:p14="http://schemas.microsoft.com/office/powerpoint/2010/main" val="3691353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6"/>
            <a:ext cx="7886700" cy="612677"/>
          </a:xfrm>
        </p:spPr>
        <p:txBody>
          <a:bodyPr>
            <a:normAutofit/>
          </a:bodyPr>
          <a:lstStyle>
            <a:lvl1pPr>
              <a:defRPr sz="2100"/>
            </a:lvl1pPr>
          </a:lstStyle>
          <a:p>
            <a:r>
              <a:rPr lang="en-US" dirty="0"/>
              <a:t>Click to edit Master title style</a:t>
            </a:r>
          </a:p>
        </p:txBody>
      </p:sp>
      <p:sp>
        <p:nvSpPr>
          <p:cNvPr id="3" name="Content Placeholder 2"/>
          <p:cNvSpPr>
            <a:spLocks noGrp="1"/>
          </p:cNvSpPr>
          <p:nvPr>
            <p:ph idx="1"/>
          </p:nvPr>
        </p:nvSpPr>
        <p:spPr>
          <a:xfrm>
            <a:off x="628650" y="995246"/>
            <a:ext cx="7886700" cy="3403910"/>
          </a:xfrm>
        </p:spPr>
        <p:txBody>
          <a:bodyPr/>
          <a:lstStyle>
            <a:lvl1pPr marL="0" indent="0">
              <a:buNone/>
              <a:defRPr/>
            </a:lvl1pPr>
            <a:lvl2pPr marL="431006" indent="-176213">
              <a:buClr>
                <a:schemeClr val="accent4"/>
              </a:buClr>
              <a:buFont typeface="Wingdings" charset="2"/>
              <a:buChar char="§"/>
              <a:tabLst/>
              <a:defRPr/>
            </a:lvl2pPr>
            <a:lvl3pPr marL="775097" indent="-176213">
              <a:buSzPct val="110000"/>
              <a:buFont typeface="LucidaGrande" charset="0"/>
              <a:buChar char="-"/>
              <a:tabLst/>
              <a:defRPr/>
            </a:lvl3pPr>
            <a:lvl4pPr marL="1119188" indent="-177404">
              <a:buSzPct val="110000"/>
              <a:buFont typeface="Arial" charset="0"/>
              <a:buChar char="•"/>
              <a:tabLst/>
              <a:defRPr/>
            </a:lvl4pPr>
            <a:lvl5pPr marL="1462088" indent="-176213">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D9B6B-CB2C-5643-A448-04ADCC008ACA}" type="slidenum">
              <a:rPr lang="en-US" smtClean="0"/>
              <a:t>‹#›</a:t>
            </a:fld>
            <a:endParaRPr lang="en-US" dirty="0"/>
          </a:p>
        </p:txBody>
      </p:sp>
    </p:spTree>
    <p:extLst>
      <p:ext uri="{BB962C8B-B14F-4D97-AF65-F5344CB8AC3E}">
        <p14:creationId xmlns:p14="http://schemas.microsoft.com/office/powerpoint/2010/main" val="2379016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5906" cy="51435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2520" cy="5143500"/>
          </a:xfrm>
          <a:prstGeom prst="rect">
            <a:avLst/>
          </a:prstGeom>
        </p:spPr>
      </p:pic>
      <p:sp>
        <p:nvSpPr>
          <p:cNvPr id="19" name="Text Placeholder 2"/>
          <p:cNvSpPr>
            <a:spLocks noGrp="1"/>
          </p:cNvSpPr>
          <p:nvPr>
            <p:ph type="body" sz="quarter" idx="10"/>
          </p:nvPr>
        </p:nvSpPr>
        <p:spPr>
          <a:xfrm>
            <a:off x="235463" y="1200150"/>
            <a:ext cx="8587976" cy="2802833"/>
          </a:xfrm>
        </p:spPr>
        <p:txBody>
          <a:bodyPr/>
          <a:lstStyle>
            <a:lvl1pPr marL="0" indent="0">
              <a:buNone/>
              <a:defRPr sz="1800" b="0" baseline="0">
                <a:solidFill>
                  <a:srgbClr val="736F6F"/>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dirty="0"/>
              <a:t>Click to edit Master text styles</a:t>
            </a:r>
          </a:p>
        </p:txBody>
      </p:sp>
      <p:sp>
        <p:nvSpPr>
          <p:cNvPr id="8"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736F6F"/>
                </a:solidFill>
                <a:latin typeface="arial" charset="0"/>
              </a:defRPr>
            </a:lvl1pPr>
          </a:lstStyle>
          <a:p>
            <a:r>
              <a:rPr lang="en-US" dirty="0"/>
              <a:t>Click to edit Master title style</a:t>
            </a:r>
          </a:p>
        </p:txBody>
      </p:sp>
      <p:pic>
        <p:nvPicPr>
          <p:cNvPr id="3" name="Picture 2">
            <a:extLst>
              <a:ext uri="{FF2B5EF4-FFF2-40B4-BE49-F238E27FC236}">
                <a16:creationId xmlns:a16="http://schemas.microsoft.com/office/drawing/2014/main" id="{DE347704-901C-47AA-A87F-2394F04086D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017710" y="4070278"/>
            <a:ext cx="1124810" cy="1005927"/>
          </a:xfrm>
          <a:prstGeom prst="rect">
            <a:avLst/>
          </a:prstGeom>
        </p:spPr>
      </p:pic>
    </p:spTree>
    <p:extLst>
      <p:ext uri="{BB962C8B-B14F-4D97-AF65-F5344CB8AC3E}">
        <p14:creationId xmlns:p14="http://schemas.microsoft.com/office/powerpoint/2010/main" val="179919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dirty="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691433" y="4823050"/>
            <a:ext cx="452567" cy="273844"/>
          </a:xfrm>
          <a:prstGeom prst="rect">
            <a:avLst/>
          </a:prstGeom>
        </p:spPr>
        <p:txBody>
          <a:bodyPr/>
          <a:lstStyle>
            <a:lvl1pPr algn="ctr">
              <a:defRPr sz="900" b="1" baseline="0">
                <a:solidFill>
                  <a:srgbClr val="002E6D"/>
                </a:solidFill>
                <a:latin typeface="Arial" charset="0"/>
                <a:ea typeface="Arial" charset="0"/>
                <a:cs typeface="Arial" charset="0"/>
              </a:defRPr>
            </a:lvl1pPr>
          </a:lstStyle>
          <a:p>
            <a:fld id="{AA8EF202-8E53-C04D-845E-813DA5786845}" type="slidenum">
              <a:rPr lang="en-US" smtClean="0"/>
              <a:pPr/>
              <a:t>‹#›</a:t>
            </a:fld>
            <a:endParaRPr lang="en-US" dirty="0"/>
          </a:p>
        </p:txBody>
      </p:sp>
      <p:sp>
        <p:nvSpPr>
          <p:cNvPr id="11" name="Content Placeholder 2"/>
          <p:cNvSpPr>
            <a:spLocks noGrp="1"/>
          </p:cNvSpPr>
          <p:nvPr>
            <p:ph idx="1"/>
          </p:nvPr>
        </p:nvSpPr>
        <p:spPr>
          <a:xfrm>
            <a:off x="259491" y="1341415"/>
            <a:ext cx="8637373" cy="3263504"/>
          </a:xfrm>
          <a:prstGeom prst="rect">
            <a:avLst/>
          </a:prstGeom>
        </p:spPr>
        <p:txBody>
          <a:bodyPr/>
          <a:lstStyle>
            <a:lvl1pPr marL="0" indent="0">
              <a:lnSpc>
                <a:spcPct val="150000"/>
              </a:lnSpc>
              <a:buFont typeface="Courier New" charset="0"/>
              <a:buNone/>
              <a:defRPr baseline="0">
                <a:solidFill>
                  <a:srgbClr val="444545"/>
                </a:solidFill>
                <a:latin typeface="Arial" charset="0"/>
                <a:ea typeface="Arial" charset="0"/>
                <a:cs typeface="Arial" charset="0"/>
              </a:defRPr>
            </a:lvl1pPr>
            <a:lvl2pPr marL="514350" indent="-171450">
              <a:lnSpc>
                <a:spcPct val="150000"/>
              </a:lnSpc>
              <a:buFont typeface="Courier New" charset="0"/>
              <a:buChar char="o"/>
              <a:defRPr baseline="0">
                <a:solidFill>
                  <a:srgbClr val="444545"/>
                </a:solidFill>
                <a:latin typeface="Arial" charset="0"/>
                <a:ea typeface="Arial" charset="0"/>
                <a:cs typeface="Arial" charset="0"/>
              </a:defRPr>
            </a:lvl2pPr>
            <a:lvl3pPr marL="857250" indent="-171450">
              <a:lnSpc>
                <a:spcPct val="150000"/>
              </a:lnSpc>
              <a:buFont typeface="Courier New" charset="0"/>
              <a:buChar char="o"/>
              <a:defRPr baseline="0">
                <a:solidFill>
                  <a:srgbClr val="444545"/>
                </a:solidFill>
                <a:latin typeface="Arial" charset="0"/>
                <a:ea typeface="Arial" charset="0"/>
                <a:cs typeface="Arial" charset="0"/>
              </a:defRPr>
            </a:lvl3pPr>
            <a:lvl4pPr marL="1200150" indent="-171450">
              <a:lnSpc>
                <a:spcPct val="150000"/>
              </a:lnSpc>
              <a:buFont typeface="Courier New" charset="0"/>
              <a:buChar char="o"/>
              <a:defRPr baseline="0">
                <a:solidFill>
                  <a:srgbClr val="444545"/>
                </a:solidFill>
                <a:latin typeface="Arial" charset="0"/>
                <a:ea typeface="Arial" charset="0"/>
                <a:cs typeface="Arial" charset="0"/>
              </a:defRPr>
            </a:lvl4pPr>
            <a:lvl5pPr marL="1543050" indent="-171450">
              <a:lnSpc>
                <a:spcPct val="150000"/>
              </a:lnSpc>
              <a:buFont typeface="Courier New" charset="0"/>
              <a:buChar char="o"/>
              <a:defRPr baseline="0">
                <a:solidFill>
                  <a:srgbClr val="444545"/>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259491" y="231006"/>
            <a:ext cx="8637373" cy="994404"/>
          </a:xfrm>
          <a:prstGeom prst="rect">
            <a:avLst/>
          </a:prstGeom>
        </p:spPr>
        <p:txBody>
          <a:bodyPr>
            <a:noAutofit/>
          </a:bodyPr>
          <a:lstStyle>
            <a:lvl1pPr>
              <a:defRPr sz="3000" baseline="0">
                <a:solidFill>
                  <a:srgbClr val="002E6D"/>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841284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691433" y="4823050"/>
            <a:ext cx="452567" cy="273844"/>
          </a:xfrm>
          <a:prstGeom prst="rect">
            <a:avLst/>
          </a:prstGeom>
        </p:spPr>
        <p:txBody>
          <a:bodyPr/>
          <a:lstStyle>
            <a:lvl1pPr algn="ctr">
              <a:defRPr sz="900" b="1" baseline="0">
                <a:solidFill>
                  <a:schemeClr val="tx1"/>
                </a:solidFill>
                <a:latin typeface="Arial" charset="0"/>
                <a:ea typeface="Arial" charset="0"/>
                <a:cs typeface="Arial" charset="0"/>
              </a:defRPr>
            </a:lvl1pPr>
          </a:lstStyle>
          <a:p>
            <a:fld id="{AA8EF202-8E53-C04D-845E-813DA5786845}" type="slidenum">
              <a:rPr lang="en-US" smtClean="0"/>
              <a:pPr/>
              <a:t>‹#›</a:t>
            </a:fld>
            <a:endParaRPr lang="en-US" dirty="0"/>
          </a:p>
        </p:txBody>
      </p:sp>
      <p:sp>
        <p:nvSpPr>
          <p:cNvPr id="11" name="Content Placeholder 2"/>
          <p:cNvSpPr>
            <a:spLocks noGrp="1"/>
          </p:cNvSpPr>
          <p:nvPr>
            <p:ph idx="1"/>
          </p:nvPr>
        </p:nvSpPr>
        <p:spPr>
          <a:xfrm>
            <a:off x="259491" y="1341416"/>
            <a:ext cx="8637373" cy="3098700"/>
          </a:xfrm>
          <a:prstGeom prst="rect">
            <a:avLst/>
          </a:prstGeom>
        </p:spPr>
        <p:txBody>
          <a:bodyPr/>
          <a:lstStyle>
            <a:lvl1pPr marL="0" indent="0">
              <a:lnSpc>
                <a:spcPct val="150000"/>
              </a:lnSpc>
              <a:buFont typeface="Courier New" charset="0"/>
              <a:buNone/>
              <a:defRPr baseline="0">
                <a:solidFill>
                  <a:srgbClr val="444545"/>
                </a:solidFill>
                <a:latin typeface="Arial" charset="0"/>
                <a:ea typeface="Arial" charset="0"/>
                <a:cs typeface="Arial" charset="0"/>
              </a:defRPr>
            </a:lvl1pPr>
            <a:lvl2pPr marL="514350" indent="-171450">
              <a:lnSpc>
                <a:spcPct val="150000"/>
              </a:lnSpc>
              <a:buFont typeface="Courier New" charset="0"/>
              <a:buChar char="o"/>
              <a:defRPr baseline="0">
                <a:solidFill>
                  <a:srgbClr val="444545"/>
                </a:solidFill>
                <a:latin typeface="Arial" charset="0"/>
                <a:ea typeface="Arial" charset="0"/>
                <a:cs typeface="Arial" charset="0"/>
              </a:defRPr>
            </a:lvl2pPr>
            <a:lvl3pPr marL="857250" indent="-171450">
              <a:lnSpc>
                <a:spcPct val="150000"/>
              </a:lnSpc>
              <a:buFont typeface="Courier New" charset="0"/>
              <a:buChar char="o"/>
              <a:defRPr baseline="0">
                <a:solidFill>
                  <a:srgbClr val="444545"/>
                </a:solidFill>
                <a:latin typeface="Arial" charset="0"/>
                <a:ea typeface="Arial" charset="0"/>
                <a:cs typeface="Arial" charset="0"/>
              </a:defRPr>
            </a:lvl3pPr>
            <a:lvl4pPr marL="1200150" indent="-171450">
              <a:lnSpc>
                <a:spcPct val="150000"/>
              </a:lnSpc>
              <a:buFont typeface="Courier New" charset="0"/>
              <a:buChar char="o"/>
              <a:defRPr baseline="0">
                <a:solidFill>
                  <a:srgbClr val="444545"/>
                </a:solidFill>
                <a:latin typeface="Arial" charset="0"/>
                <a:ea typeface="Arial" charset="0"/>
                <a:cs typeface="Arial" charset="0"/>
              </a:defRPr>
            </a:lvl4pPr>
            <a:lvl5pPr marL="1543050" indent="-171450">
              <a:lnSpc>
                <a:spcPct val="150000"/>
              </a:lnSpc>
              <a:buFont typeface="Courier New" charset="0"/>
              <a:buChar char="o"/>
              <a:defRPr baseline="0">
                <a:solidFill>
                  <a:srgbClr val="444545"/>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259491" y="231006"/>
            <a:ext cx="8637373" cy="994404"/>
          </a:xfrm>
          <a:prstGeom prst="rect">
            <a:avLst/>
          </a:prstGeom>
        </p:spPr>
        <p:txBody>
          <a:bodyPr>
            <a:noAutofit/>
          </a:bodyPr>
          <a:lstStyle>
            <a:lvl1pPr>
              <a:defRPr sz="3000" baseline="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286111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A4FA-4C84-910E-6FE1-8BCF8A0E1B6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3DC9BFE-8A4B-219E-F75F-816689C4547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A10493-B522-550F-5463-BBB948DD18B5}"/>
              </a:ext>
            </a:extLst>
          </p:cNvPr>
          <p:cNvSpPr>
            <a:spLocks noGrp="1"/>
          </p:cNvSpPr>
          <p:nvPr>
            <p:ph type="dt" sz="half" idx="10"/>
          </p:nvPr>
        </p:nvSpPr>
        <p:spPr/>
        <p:txBody>
          <a:bodyPr/>
          <a:lstStyle/>
          <a:p>
            <a:fld id="{9444D677-80A2-4326-A508-F1E4E4185F61}" type="datetimeFigureOut">
              <a:rPr lang="en-US" smtClean="0"/>
              <a:t>9/26/2023</a:t>
            </a:fld>
            <a:endParaRPr lang="en-US" dirty="0"/>
          </a:p>
        </p:txBody>
      </p:sp>
      <p:sp>
        <p:nvSpPr>
          <p:cNvPr id="5" name="Footer Placeholder 4">
            <a:extLst>
              <a:ext uri="{FF2B5EF4-FFF2-40B4-BE49-F238E27FC236}">
                <a16:creationId xmlns:a16="http://schemas.microsoft.com/office/drawing/2014/main" id="{4828B38B-74B4-47DF-F5A5-CE412F8DD4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A5429C-7298-0A6F-D9C2-3866CE3D2929}"/>
              </a:ext>
            </a:extLst>
          </p:cNvPr>
          <p:cNvSpPr>
            <a:spLocks noGrp="1"/>
          </p:cNvSpPr>
          <p:nvPr>
            <p:ph type="sldNum" sz="quarter" idx="12"/>
          </p:nvPr>
        </p:nvSpPr>
        <p:spPr/>
        <p:txBody>
          <a:bodyPr/>
          <a:lstStyle/>
          <a:p>
            <a:fld id="{F178B04E-8C61-4FA3-9944-35CCD254F23E}" type="slidenum">
              <a:rPr lang="en-US" smtClean="0"/>
              <a:t>‹#›</a:t>
            </a:fld>
            <a:endParaRPr lang="en-US" dirty="0"/>
          </a:p>
        </p:txBody>
      </p:sp>
    </p:spTree>
    <p:extLst>
      <p:ext uri="{BB962C8B-B14F-4D97-AF65-F5344CB8AC3E}">
        <p14:creationId xmlns:p14="http://schemas.microsoft.com/office/powerpoint/2010/main" val="1533395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A picture containing text, sky, outdoor, landmark&#10;&#10;Description automatically generated">
            <a:extLst>
              <a:ext uri="{FF2B5EF4-FFF2-40B4-BE49-F238E27FC236}">
                <a16:creationId xmlns:a16="http://schemas.microsoft.com/office/drawing/2014/main" id="{1D5FF9CD-59E5-2307-B0C6-4EE357E3283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0300" cy="5143500"/>
          </a:xfrm>
          <a:prstGeom prst="rect">
            <a:avLst/>
          </a:prstGeom>
        </p:spPr>
      </p:pic>
    </p:spTree>
    <p:extLst>
      <p:ext uri="{BB962C8B-B14F-4D97-AF65-F5344CB8AC3E}">
        <p14:creationId xmlns:p14="http://schemas.microsoft.com/office/powerpoint/2010/main" val="2815569791"/>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9/26/2023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6" r:id="rId13"/>
    <p:sldLayoutId id="214748367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9/26/2023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extLst>
      <p:ext uri="{BB962C8B-B14F-4D97-AF65-F5344CB8AC3E}">
        <p14:creationId xmlns:p14="http://schemas.microsoft.com/office/powerpoint/2010/main" val="3126663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7" r:id="rId14"/>
    <p:sldLayoutId id="2147483679" r:id="rId15"/>
    <p:sldLayoutId id="2147483681" r:id="rId16"/>
    <p:sldLayoutId id="2147483682" r:id="rId17"/>
    <p:sldLayoutId id="2147483683" r:id="rId18"/>
    <p:sldLayoutId id="2147483684"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6.xml"/><Relationship Id="rId7" Type="http://schemas.openxmlformats.org/officeDocument/2006/relationships/notesSlide" Target="../notesSlides/notesSlide1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4.xml"/><Relationship Id="rId5" Type="http://schemas.openxmlformats.org/officeDocument/2006/relationships/tags" Target="../tags/tag18.xml"/><Relationship Id="rId4" Type="http://schemas.openxmlformats.org/officeDocument/2006/relationships/tags" Target="../tags/tag17.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1.xml"/><Relationship Id="rId7" Type="http://schemas.openxmlformats.org/officeDocument/2006/relationships/notesSlide" Target="../notesSlides/notesSlide1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30.xml"/><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26.xml"/><Relationship Id="rId7" Type="http://schemas.openxmlformats.org/officeDocument/2006/relationships/image" Target="../media/image65.png"/><Relationship Id="rId12" Type="http://schemas.openxmlformats.org/officeDocument/2006/relationships/image" Target="../media/image70.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8.xml"/><Relationship Id="rId11" Type="http://schemas.openxmlformats.org/officeDocument/2006/relationships/image" Target="../media/image69.png"/><Relationship Id="rId5" Type="http://schemas.openxmlformats.org/officeDocument/2006/relationships/slideLayout" Target="../slideLayouts/slideLayout18.xml"/><Relationship Id="rId10" Type="http://schemas.openxmlformats.org/officeDocument/2006/relationships/image" Target="../media/image68.png"/><Relationship Id="rId4" Type="http://schemas.openxmlformats.org/officeDocument/2006/relationships/tags" Target="../tags/tag27.xml"/><Relationship Id="rId9"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3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cid:image003.png@01D94F9D.0D16AD30" TargetMode="External"/><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cid:image004.png@01D94F9D.4493637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cid:image002.png@01D94F9D.0D16AD30" TargetMode="Externa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cid:image005.png@01D94F9D.44936370" TargetMode="External"/><Relationship Id="rId4" Type="http://schemas.openxmlformats.org/officeDocument/2006/relationships/image" Target="cid:image001.png@01D94F9D.0D16AD30" TargetMode="External"/><Relationship Id="rId9" Type="http://schemas.openxmlformats.org/officeDocument/2006/relationships/image" Target="../media/image20.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xml"/><Relationship Id="rId7" Type="http://schemas.openxmlformats.org/officeDocument/2006/relationships/slideLayout" Target="../slideLayouts/slideLayout1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0.xml"/><Relationship Id="rId7"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304799" y="3605559"/>
            <a:ext cx="8547099" cy="498087"/>
          </a:xfrm>
        </p:spPr>
        <p:txBody>
          <a:bodyPr>
            <a:normAutofit/>
          </a:bodyPr>
          <a:lstStyle/>
          <a:p>
            <a:r>
              <a:rPr lang="en-US" sz="4000" dirty="0"/>
              <a:t>It’s time</a:t>
            </a:r>
          </a:p>
        </p:txBody>
      </p:sp>
      <p:sp>
        <p:nvSpPr>
          <p:cNvPr id="4" name="Text Placeholder 3">
            <a:extLst>
              <a:ext uri="{FF2B5EF4-FFF2-40B4-BE49-F238E27FC236}">
                <a16:creationId xmlns:a16="http://schemas.microsoft.com/office/drawing/2014/main" id="{CC474E41-036F-4415-8F60-C39009E83C01}"/>
              </a:ext>
            </a:extLst>
          </p:cNvPr>
          <p:cNvSpPr>
            <a:spLocks noGrp="1"/>
          </p:cNvSpPr>
          <p:nvPr>
            <p:ph type="body" sz="quarter" idx="12"/>
          </p:nvPr>
        </p:nvSpPr>
        <p:spPr>
          <a:xfrm>
            <a:off x="304799" y="4211209"/>
            <a:ext cx="7025269" cy="735981"/>
          </a:xfrm>
        </p:spPr>
        <p:txBody>
          <a:bodyPr>
            <a:normAutofit fontScale="92500" lnSpcReduction="10000"/>
          </a:bodyPr>
          <a:lstStyle/>
          <a:p>
            <a:r>
              <a:rPr lang="en-US" sz="1600" i="0" dirty="0">
                <a:solidFill>
                  <a:srgbClr val="002E6D"/>
                </a:solidFill>
              </a:rPr>
              <a:t>Dennis E. Dahlen, CPA, MBA, FHFMA  </a:t>
            </a:r>
          </a:p>
          <a:p>
            <a:r>
              <a:rPr lang="en-US" sz="1600" i="0" dirty="0">
                <a:solidFill>
                  <a:srgbClr val="002E6D"/>
                </a:solidFill>
              </a:rPr>
              <a:t>CFO, Mayo Clinic</a:t>
            </a:r>
          </a:p>
          <a:p>
            <a:r>
              <a:rPr lang="en-US" sz="1600" i="0" dirty="0">
                <a:solidFill>
                  <a:srgbClr val="002E6D"/>
                </a:solidFill>
              </a:rPr>
              <a:t>2023-24 National Chair, HFMA</a:t>
            </a:r>
          </a:p>
          <a:p>
            <a:endParaRPr lang="en-US" dirty="0"/>
          </a:p>
        </p:txBody>
      </p:sp>
    </p:spTree>
    <p:extLst>
      <p:ext uri="{BB962C8B-B14F-4D97-AF65-F5344CB8AC3E}">
        <p14:creationId xmlns:p14="http://schemas.microsoft.com/office/powerpoint/2010/main" val="391235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AA7550-5569-BEBE-BE1E-EE19A6542575}"/>
              </a:ext>
            </a:extLst>
          </p:cNvPr>
          <p:cNvSpPr>
            <a:spLocks noGrp="1"/>
          </p:cNvSpPr>
          <p:nvPr>
            <p:ph type="ctrTitle"/>
          </p:nvPr>
        </p:nvSpPr>
        <p:spPr>
          <a:xfrm>
            <a:off x="130378" y="217150"/>
            <a:ext cx="8625994" cy="609424"/>
          </a:xfrm>
        </p:spPr>
        <p:txBody>
          <a:bodyPr/>
          <a:lstStyle/>
          <a:p>
            <a:r>
              <a:rPr lang="en-US" dirty="0">
                <a:solidFill>
                  <a:srgbClr val="002E6D"/>
                </a:solidFill>
              </a:rPr>
              <a:t>Healthcare’s </a:t>
            </a:r>
            <a:r>
              <a:rPr lang="en-US" dirty="0">
                <a:solidFill>
                  <a:srgbClr val="FF0000"/>
                </a:solidFill>
              </a:rPr>
              <a:t>Negative</a:t>
            </a:r>
            <a:r>
              <a:rPr lang="en-US" dirty="0">
                <a:solidFill>
                  <a:srgbClr val="002E6D"/>
                </a:solidFill>
              </a:rPr>
              <a:t> Productivity</a:t>
            </a:r>
          </a:p>
        </p:txBody>
      </p:sp>
      <p:pic>
        <p:nvPicPr>
          <p:cNvPr id="8" name="Picture 7">
            <a:extLst>
              <a:ext uri="{FF2B5EF4-FFF2-40B4-BE49-F238E27FC236}">
                <a16:creationId xmlns:a16="http://schemas.microsoft.com/office/drawing/2014/main" id="{0914178C-B73D-86BB-9AC3-52A3A64876B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378" y="965073"/>
            <a:ext cx="6840707" cy="3198240"/>
          </a:xfrm>
          <a:prstGeom prst="rect">
            <a:avLst/>
          </a:prstGeom>
          <a:ln w="9525">
            <a:noFill/>
          </a:ln>
        </p:spPr>
      </p:pic>
      <p:grpSp>
        <p:nvGrpSpPr>
          <p:cNvPr id="17" name="Group 16">
            <a:extLst>
              <a:ext uri="{FF2B5EF4-FFF2-40B4-BE49-F238E27FC236}">
                <a16:creationId xmlns:a16="http://schemas.microsoft.com/office/drawing/2014/main" id="{A48DF7DF-178B-6A15-4667-0BF9F9715C9F}"/>
              </a:ext>
            </a:extLst>
          </p:cNvPr>
          <p:cNvGrpSpPr/>
          <p:nvPr/>
        </p:nvGrpSpPr>
        <p:grpSpPr>
          <a:xfrm>
            <a:off x="6932985" y="1214031"/>
            <a:ext cx="1923817" cy="3015259"/>
            <a:chOff x="6985332" y="939711"/>
            <a:chExt cx="1923817" cy="3015259"/>
          </a:xfrm>
        </p:grpSpPr>
        <p:sp>
          <p:nvSpPr>
            <p:cNvPr id="12" name="Partial Circle 11">
              <a:extLst>
                <a:ext uri="{FF2B5EF4-FFF2-40B4-BE49-F238E27FC236}">
                  <a16:creationId xmlns:a16="http://schemas.microsoft.com/office/drawing/2014/main" id="{AB197DAD-5DDF-D2F1-2833-E50A92973D64}"/>
                </a:ext>
              </a:extLst>
            </p:cNvPr>
            <p:cNvSpPr>
              <a:spLocks noChangeAspect="1"/>
            </p:cNvSpPr>
            <p:nvPr/>
          </p:nvSpPr>
          <p:spPr>
            <a:xfrm>
              <a:off x="7461579" y="2857690"/>
              <a:ext cx="1097280" cy="1097280"/>
            </a:xfrm>
            <a:prstGeom prst="pie">
              <a:avLst>
                <a:gd name="adj1" fmla="val 16230970"/>
                <a:gd name="adj2" fmla="val 21577349"/>
              </a:avLst>
            </a:prstGeom>
            <a:solidFill>
              <a:srgbClr val="1FA0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4E768AD3-CCCF-59BB-B005-51B6AAB568B9}"/>
                </a:ext>
              </a:extLst>
            </p:cNvPr>
            <p:cNvSpPr>
              <a:spLocks noChangeAspect="1"/>
            </p:cNvSpPr>
            <p:nvPr/>
          </p:nvSpPr>
          <p:spPr>
            <a:xfrm>
              <a:off x="7463789" y="1216710"/>
              <a:ext cx="1097280" cy="1097280"/>
            </a:xfrm>
            <a:prstGeom prst="pie">
              <a:avLst>
                <a:gd name="adj1" fmla="val 16674430"/>
                <a:gd name="adj2" fmla="val 16200000"/>
              </a:avLst>
            </a:prstGeom>
            <a:solidFill>
              <a:srgbClr val="1FA0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C5E3E934-AFB9-7040-96C4-1CE2A3588B50}"/>
                </a:ext>
              </a:extLst>
            </p:cNvPr>
            <p:cNvSpPr txBox="1"/>
            <p:nvPr/>
          </p:nvSpPr>
          <p:spPr>
            <a:xfrm>
              <a:off x="6985332" y="939711"/>
              <a:ext cx="1907895" cy="253916"/>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Growth Attributed to Labor</a:t>
              </a:r>
            </a:p>
          </p:txBody>
        </p:sp>
        <p:sp>
          <p:nvSpPr>
            <p:cNvPr id="15" name="TextBox 14">
              <a:extLst>
                <a:ext uri="{FF2B5EF4-FFF2-40B4-BE49-F238E27FC236}">
                  <a16:creationId xmlns:a16="http://schemas.microsoft.com/office/drawing/2014/main" id="{3D92FC80-901D-D1DA-55C7-D65BD134A757}"/>
                </a:ext>
              </a:extLst>
            </p:cNvPr>
            <p:cNvSpPr txBox="1"/>
            <p:nvPr/>
          </p:nvSpPr>
          <p:spPr>
            <a:xfrm>
              <a:off x="7344576" y="2391891"/>
              <a:ext cx="1440179" cy="40011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Healthcare 99%</a:t>
              </a:r>
            </a:p>
            <a:p>
              <a:pPr algn="ctr"/>
              <a:r>
                <a:rPr lang="en-US" sz="1000" b="1" dirty="0">
                  <a:latin typeface="Arial" panose="020B0604020202020204" pitchFamily="34" charset="0"/>
                  <a:cs typeface="Arial" panose="020B0604020202020204" pitchFamily="34" charset="0"/>
                </a:rPr>
                <a:t>vs.</a:t>
              </a:r>
            </a:p>
          </p:txBody>
        </p:sp>
        <p:sp>
          <p:nvSpPr>
            <p:cNvPr id="16" name="TextBox 15">
              <a:extLst>
                <a:ext uri="{FF2B5EF4-FFF2-40B4-BE49-F238E27FC236}">
                  <a16:creationId xmlns:a16="http://schemas.microsoft.com/office/drawing/2014/main" id="{20C770EB-B5D8-F0F5-0645-3036DB9FB614}"/>
                </a:ext>
              </a:extLst>
            </p:cNvPr>
            <p:cNvSpPr txBox="1"/>
            <p:nvPr/>
          </p:nvSpPr>
          <p:spPr>
            <a:xfrm>
              <a:off x="7111289" y="3567072"/>
              <a:ext cx="1797860"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Overall U.S. Economy 25%</a:t>
              </a:r>
            </a:p>
          </p:txBody>
        </p:sp>
      </p:grpSp>
      <p:sp>
        <p:nvSpPr>
          <p:cNvPr id="18" name="TextBox 17">
            <a:extLst>
              <a:ext uri="{FF2B5EF4-FFF2-40B4-BE49-F238E27FC236}">
                <a16:creationId xmlns:a16="http://schemas.microsoft.com/office/drawing/2014/main" id="{58E4AC74-8A94-4D80-0DA6-D265D850DAE7}"/>
              </a:ext>
            </a:extLst>
          </p:cNvPr>
          <p:cNvSpPr txBox="1"/>
          <p:nvPr/>
        </p:nvSpPr>
        <p:spPr>
          <a:xfrm>
            <a:off x="130378" y="4178427"/>
            <a:ext cx="5604282" cy="24622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Sources: Bureau of Economic Analysis, Bureau of Labor Statistics and McKinsey analysis</a:t>
            </a:r>
          </a:p>
        </p:txBody>
      </p:sp>
    </p:spTree>
    <p:extLst>
      <p:ext uri="{BB962C8B-B14F-4D97-AF65-F5344CB8AC3E}">
        <p14:creationId xmlns:p14="http://schemas.microsoft.com/office/powerpoint/2010/main" val="401743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p:custDataLst>
              <p:tags r:id="rId2"/>
            </p:custDataLst>
          </p:nvPr>
        </p:nvSpPr>
        <p:spPr>
          <a:xfrm>
            <a:off x="0" y="5144340"/>
            <a:ext cx="9144000" cy="33618"/>
          </a:xfrm>
          <a:prstGeom prst="rect">
            <a:avLst/>
          </a:prstGeom>
        </p:spPr>
        <p:txBody>
          <a:bodyPr>
            <a:normAutofit fontScale="90000"/>
          </a:bodyPr>
          <a:lstStyle>
            <a:lvl1pPr>
              <a:defRPr sz="100">
                <a:solidFill>
                  <a:srgbClr val="738EA5"/>
                </a:solidFill>
                <a:latin typeface="Book Antiqua" pitchFamily="18" charset="0"/>
              </a:defRPr>
            </a:lvl1pPr>
          </a:lstStyle>
          <a:p>
            <a:r>
              <a:rPr lang="en-US" dirty="0">
                <a:latin typeface="Calibri" panose="020F0502020204030204" pitchFamily="34" charset="0"/>
              </a:rPr>
              <a:t>Labor Cost Pressure…
---
Change in Labor Cost as % of Revenue for the Twelve-Month Periods Ended December 31, 2021 and 2022 </a:t>
            </a:r>
          </a:p>
        </p:txBody>
      </p:sp>
      <p:sp>
        <p:nvSpPr>
          <p:cNvPr id="12" name="Main Heading"/>
          <p:cNvSpPr>
            <a:spLocks noChangeArrowheads="1"/>
          </p:cNvSpPr>
          <p:nvPr>
            <p:custDataLst>
              <p:tags r:id="rId3"/>
            </p:custDataLst>
          </p:nvPr>
        </p:nvSpPr>
        <p:spPr bwMode="gray">
          <a:xfrm>
            <a:off x="283060" y="417802"/>
            <a:ext cx="7631206" cy="228076"/>
          </a:xfrm>
          <a:prstGeom prst="rect">
            <a:avLst/>
          </a:prstGeom>
          <a:noFill/>
          <a:ln w="12700">
            <a:noFill/>
            <a:prstDash val="dash"/>
            <a:miter lim="800000"/>
            <a:headEnd/>
            <a:tailEnd/>
          </a:ln>
          <a:effectLst/>
        </p:spPr>
        <p:txBody>
          <a:bodyPr lIns="0" tIns="0" rIns="0" bIns="0">
            <a:spAutoFit/>
          </a:bodyPr>
          <a:lstStyle/>
          <a:p>
            <a:pPr>
              <a:lnSpc>
                <a:spcPts val="1390"/>
              </a:lnSpc>
            </a:pPr>
            <a:r>
              <a:rPr lang="en-US" sz="3200" b="1" dirty="0">
                <a:solidFill>
                  <a:srgbClr val="002E6D"/>
                </a:solidFill>
                <a:latin typeface="Arial" panose="020B0604020202020204" pitchFamily="34" charset="0"/>
                <a:cs typeface="Arial" panose="020B0604020202020204" pitchFamily="34" charset="0"/>
              </a:rPr>
              <a:t>There is Hope…..</a:t>
            </a:r>
          </a:p>
        </p:txBody>
      </p:sp>
      <p:sp>
        <p:nvSpPr>
          <p:cNvPr id="8" name="Sub Heading">
            <a:extLst>
              <a:ext uri="{FF2B5EF4-FFF2-40B4-BE49-F238E27FC236}">
                <a16:creationId xmlns:a16="http://schemas.microsoft.com/office/drawing/2014/main" id="{DB29ACC4-9F5F-4AD3-9C17-53A979B55713}"/>
              </a:ext>
            </a:extLst>
          </p:cNvPr>
          <p:cNvSpPr>
            <a:spLocks noChangeArrowheads="1"/>
          </p:cNvSpPr>
          <p:nvPr>
            <p:custDataLst>
              <p:tags r:id="rId4"/>
            </p:custDataLst>
          </p:nvPr>
        </p:nvSpPr>
        <p:spPr bwMode="gray">
          <a:xfrm>
            <a:off x="283060" y="645878"/>
            <a:ext cx="7631206" cy="183255"/>
          </a:xfrm>
          <a:prstGeom prst="rect">
            <a:avLst/>
          </a:prstGeom>
          <a:noFill/>
          <a:ln w="12700">
            <a:noFill/>
            <a:prstDash val="dash"/>
            <a:miter lim="800000"/>
            <a:headEnd/>
            <a:tailEnd/>
          </a:ln>
          <a:effectLst/>
        </p:spPr>
        <p:txBody>
          <a:bodyPr lIns="0" tIns="0" rIns="0" bIns="0">
            <a:spAutoFit/>
          </a:bodyPr>
          <a:lstStyle/>
          <a:p>
            <a:pPr eaLnBrk="1" hangingPunct="1"/>
            <a:r>
              <a:rPr lang="en-US" sz="1191" dirty="0">
                <a:solidFill>
                  <a:srgbClr val="000000"/>
                </a:solidFill>
                <a:latin typeface="Calibri Light" panose="020F0302020204030204" pitchFamily="34" charset="0"/>
                <a:ea typeface="ＭＳ Ｐゴシック"/>
                <a:cs typeface="Calibri" pitchFamily="34" charset="0"/>
              </a:rPr>
              <a:t>Progression in Medicare per Beneficiary Spending, 1968 - 2011</a:t>
            </a:r>
          </a:p>
        </p:txBody>
      </p:sp>
      <p:pic>
        <p:nvPicPr>
          <p:cNvPr id="5" name="Picture 4">
            <a:extLst>
              <a:ext uri="{FF2B5EF4-FFF2-40B4-BE49-F238E27FC236}">
                <a16:creationId xmlns:a16="http://schemas.microsoft.com/office/drawing/2014/main" id="{24386C7A-1211-08EE-0414-1418136D48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0861" y="898472"/>
            <a:ext cx="4902277" cy="3942469"/>
          </a:xfrm>
          <a:prstGeom prst="rect">
            <a:avLst/>
          </a:prstGeom>
          <a:ln>
            <a:solidFill>
              <a:srgbClr val="002E6D"/>
            </a:solidFill>
          </a:ln>
        </p:spPr>
      </p:pic>
      <p:sp>
        <p:nvSpPr>
          <p:cNvPr id="6" name="TextBox 5">
            <a:extLst>
              <a:ext uri="{FF2B5EF4-FFF2-40B4-BE49-F238E27FC236}">
                <a16:creationId xmlns:a16="http://schemas.microsoft.com/office/drawing/2014/main" id="{D4848AAA-5D90-C3A1-F6CC-1BB2B8EDA7E3}"/>
              </a:ext>
            </a:extLst>
          </p:cNvPr>
          <p:cNvSpPr txBox="1"/>
          <p:nvPr/>
        </p:nvSpPr>
        <p:spPr>
          <a:xfrm>
            <a:off x="5314121" y="3313043"/>
            <a:ext cx="1391479" cy="646331"/>
          </a:xfrm>
          <a:prstGeom prst="rect">
            <a:avLst/>
          </a:prstGeom>
          <a:noFill/>
        </p:spPr>
        <p:txBody>
          <a:bodyPr wrap="square" rtlCol="0">
            <a:spAutoFit/>
          </a:bodyPr>
          <a:lstStyle/>
          <a:p>
            <a:r>
              <a:rPr lang="en-US" b="1" dirty="0"/>
              <a:t>6.7% annual growth rate</a:t>
            </a:r>
          </a:p>
        </p:txBody>
      </p:sp>
      <p:sp>
        <p:nvSpPr>
          <p:cNvPr id="7" name="Footnote">
            <a:extLst>
              <a:ext uri="{FF2B5EF4-FFF2-40B4-BE49-F238E27FC236}">
                <a16:creationId xmlns:a16="http://schemas.microsoft.com/office/drawing/2014/main" id="{1D5FE4E3-BE8A-30D0-AECB-0E42B2D4DD9E}"/>
              </a:ext>
            </a:extLst>
          </p:cNvPr>
          <p:cNvSpPr txBox="1">
            <a:spLocks noChangeArrowheads="1"/>
          </p:cNvSpPr>
          <p:nvPr>
            <p:custDataLst>
              <p:tags r:id="rId5"/>
            </p:custDataLst>
          </p:nvPr>
        </p:nvSpPr>
        <p:spPr bwMode="auto">
          <a:xfrm>
            <a:off x="404084" y="4914948"/>
            <a:ext cx="7510182" cy="142475"/>
          </a:xfrm>
          <a:prstGeom prst="rect">
            <a:avLst/>
          </a:prstGeom>
          <a:noFill/>
          <a:ln w="28575">
            <a:noFill/>
            <a:miter lim="800000"/>
            <a:headEnd/>
            <a:tailEnd/>
          </a:ln>
          <a:effectLst/>
        </p:spPr>
        <p:txBody>
          <a:bodyPr wrap="square" lIns="0" tIns="0" rIns="0" bIns="0" anchor="b">
            <a:spAutoFit/>
          </a:bodyPr>
          <a:lstStyle/>
          <a:p>
            <a:pPr marL="151287" indent="-151287"/>
            <a:r>
              <a:rPr lang="en-US" sz="463" i="1" dirty="0">
                <a:solidFill>
                  <a:srgbClr val="000000"/>
                </a:solidFill>
                <a:cs typeface="Calibri" pitchFamily="34" charset="0"/>
              </a:rPr>
              <a:t>____________________</a:t>
            </a:r>
          </a:p>
          <a:p>
            <a:pPr marL="151287" indent="-151287"/>
            <a:r>
              <a:rPr lang="en-US" sz="463" i="1" dirty="0">
                <a:solidFill>
                  <a:srgbClr val="000000"/>
                </a:solidFill>
                <a:cs typeface="Calibri" pitchFamily="34" charset="0"/>
              </a:rPr>
              <a:t>Source: New York Times Article – </a:t>
            </a:r>
            <a:r>
              <a:rPr lang="en-US" sz="463" i="1" u="sng" dirty="0">
                <a:solidFill>
                  <a:srgbClr val="000000"/>
                </a:solidFill>
                <a:cs typeface="Calibri" pitchFamily="34" charset="0"/>
              </a:rPr>
              <a:t>A Huge Threat to the U.S. Budget Has Receded. And No One Is Sure Why</a:t>
            </a:r>
            <a:r>
              <a:rPr lang="en-US" sz="463" i="1" dirty="0">
                <a:solidFill>
                  <a:srgbClr val="000000"/>
                </a:solidFill>
                <a:cs typeface="Calibri" pitchFamily="34" charset="0"/>
              </a:rPr>
              <a:t> By Margot Sanger-Katz, Alicia </a:t>
            </a:r>
            <a:r>
              <a:rPr lang="en-US" sz="463" i="1" dirty="0" err="1">
                <a:solidFill>
                  <a:srgbClr val="000000"/>
                </a:solidFill>
                <a:cs typeface="Calibri" pitchFamily="34" charset="0"/>
              </a:rPr>
              <a:t>Parlapiano</a:t>
            </a:r>
            <a:r>
              <a:rPr lang="en-US" sz="463" i="1" dirty="0">
                <a:solidFill>
                  <a:srgbClr val="000000"/>
                </a:solidFill>
                <a:cs typeface="Calibri" pitchFamily="34" charset="0"/>
              </a:rPr>
              <a:t> and Josh Katz, Sept. 4, 2023</a:t>
            </a:r>
          </a:p>
        </p:txBody>
      </p:sp>
    </p:spTree>
    <p:custDataLst>
      <p:tags r:id="rId1"/>
    </p:custDataLst>
    <p:extLst>
      <p:ext uri="{BB962C8B-B14F-4D97-AF65-F5344CB8AC3E}">
        <p14:creationId xmlns:p14="http://schemas.microsoft.com/office/powerpoint/2010/main" val="321603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p:custDataLst>
              <p:tags r:id="rId2"/>
            </p:custDataLst>
          </p:nvPr>
        </p:nvSpPr>
        <p:spPr>
          <a:xfrm>
            <a:off x="0" y="5144340"/>
            <a:ext cx="9144000" cy="33618"/>
          </a:xfrm>
          <a:prstGeom prst="rect">
            <a:avLst/>
          </a:prstGeom>
        </p:spPr>
        <p:txBody>
          <a:bodyPr>
            <a:normAutofit fontScale="90000"/>
          </a:bodyPr>
          <a:lstStyle>
            <a:lvl1pPr>
              <a:defRPr sz="100">
                <a:solidFill>
                  <a:srgbClr val="738EA5"/>
                </a:solidFill>
                <a:latin typeface="Book Antiqua" pitchFamily="18" charset="0"/>
              </a:defRPr>
            </a:lvl1pPr>
          </a:lstStyle>
          <a:p>
            <a:r>
              <a:rPr lang="en-US" dirty="0">
                <a:latin typeface="Calibri" panose="020F0502020204030204" pitchFamily="34" charset="0"/>
              </a:rPr>
              <a:t>Labor Cost Pressure…
---
Change in Labor Cost as % of Revenue for the Twelve-Month Periods Ended December 31, 2021 and 2022 </a:t>
            </a:r>
          </a:p>
        </p:txBody>
      </p:sp>
      <p:sp>
        <p:nvSpPr>
          <p:cNvPr id="12" name="Main Heading"/>
          <p:cNvSpPr>
            <a:spLocks noChangeArrowheads="1"/>
          </p:cNvSpPr>
          <p:nvPr>
            <p:custDataLst>
              <p:tags r:id="rId3"/>
            </p:custDataLst>
          </p:nvPr>
        </p:nvSpPr>
        <p:spPr bwMode="gray">
          <a:xfrm>
            <a:off x="283060" y="417802"/>
            <a:ext cx="7631206" cy="228076"/>
          </a:xfrm>
          <a:prstGeom prst="rect">
            <a:avLst/>
          </a:prstGeom>
          <a:noFill/>
          <a:ln w="12700">
            <a:noFill/>
            <a:prstDash val="dash"/>
            <a:miter lim="800000"/>
            <a:headEnd/>
            <a:tailEnd/>
          </a:ln>
          <a:effectLst/>
        </p:spPr>
        <p:txBody>
          <a:bodyPr lIns="0" tIns="0" rIns="0" bIns="0">
            <a:spAutoFit/>
          </a:bodyPr>
          <a:lstStyle/>
          <a:p>
            <a:pPr>
              <a:lnSpc>
                <a:spcPts val="1390"/>
              </a:lnSpc>
            </a:pPr>
            <a:r>
              <a:rPr lang="en-US" sz="3200" b="1" dirty="0">
                <a:solidFill>
                  <a:srgbClr val="002E6D"/>
                </a:solidFill>
                <a:latin typeface="Arial" panose="020B0604020202020204" pitchFamily="34" charset="0"/>
                <a:cs typeface="Arial" panose="020B0604020202020204" pitchFamily="34" charset="0"/>
              </a:rPr>
              <a:t>……in Medicare Spending</a:t>
            </a:r>
          </a:p>
        </p:txBody>
      </p:sp>
      <p:sp>
        <p:nvSpPr>
          <p:cNvPr id="8" name="Sub Heading">
            <a:extLst>
              <a:ext uri="{FF2B5EF4-FFF2-40B4-BE49-F238E27FC236}">
                <a16:creationId xmlns:a16="http://schemas.microsoft.com/office/drawing/2014/main" id="{DB29ACC4-9F5F-4AD3-9C17-53A979B55713}"/>
              </a:ext>
            </a:extLst>
          </p:cNvPr>
          <p:cNvSpPr>
            <a:spLocks noChangeArrowheads="1"/>
          </p:cNvSpPr>
          <p:nvPr>
            <p:custDataLst>
              <p:tags r:id="rId4"/>
            </p:custDataLst>
          </p:nvPr>
        </p:nvSpPr>
        <p:spPr bwMode="gray">
          <a:xfrm>
            <a:off x="283060" y="649918"/>
            <a:ext cx="7631206" cy="183255"/>
          </a:xfrm>
          <a:prstGeom prst="rect">
            <a:avLst/>
          </a:prstGeom>
          <a:noFill/>
          <a:ln w="12700">
            <a:noFill/>
            <a:prstDash val="dash"/>
            <a:miter lim="800000"/>
            <a:headEnd/>
            <a:tailEnd/>
          </a:ln>
          <a:effectLst/>
        </p:spPr>
        <p:txBody>
          <a:bodyPr lIns="0" tIns="0" rIns="0" bIns="0">
            <a:spAutoFit/>
          </a:bodyPr>
          <a:lstStyle/>
          <a:p>
            <a:pPr eaLnBrk="1" hangingPunct="1"/>
            <a:r>
              <a:rPr lang="en-US" sz="1191" dirty="0">
                <a:solidFill>
                  <a:srgbClr val="000000"/>
                </a:solidFill>
                <a:latin typeface="Calibri Light" panose="020F0302020204030204" pitchFamily="34" charset="0"/>
                <a:ea typeface="ＭＳ Ｐゴシック"/>
                <a:cs typeface="Calibri" pitchFamily="34" charset="0"/>
              </a:rPr>
              <a:t>Progression in Medicare per Beneficiary Spending, 1968 - 2023</a:t>
            </a:r>
          </a:p>
        </p:txBody>
      </p:sp>
      <p:pic>
        <p:nvPicPr>
          <p:cNvPr id="3" name="Picture 2">
            <a:extLst>
              <a:ext uri="{FF2B5EF4-FFF2-40B4-BE49-F238E27FC236}">
                <a16:creationId xmlns:a16="http://schemas.microsoft.com/office/drawing/2014/main" id="{24EDBDE6-52EE-75AE-CD06-617671DA6AA3}"/>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04084" y="920411"/>
            <a:ext cx="3898563" cy="3805288"/>
          </a:xfrm>
          <a:prstGeom prst="rect">
            <a:avLst/>
          </a:prstGeom>
          <a:ln>
            <a:solidFill>
              <a:srgbClr val="002E6D"/>
            </a:solidFill>
          </a:ln>
        </p:spPr>
      </p:pic>
      <p:pic>
        <p:nvPicPr>
          <p:cNvPr id="6" name="Picture 5">
            <a:extLst>
              <a:ext uri="{FF2B5EF4-FFF2-40B4-BE49-F238E27FC236}">
                <a16:creationId xmlns:a16="http://schemas.microsoft.com/office/drawing/2014/main" id="{13FDC226-A513-CB81-69FC-023C5FBCC469}"/>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841355" y="936218"/>
            <a:ext cx="3828633" cy="3804447"/>
          </a:xfrm>
          <a:prstGeom prst="rect">
            <a:avLst/>
          </a:prstGeom>
          <a:ln>
            <a:solidFill>
              <a:srgbClr val="002E6D"/>
            </a:solidFill>
          </a:ln>
        </p:spPr>
      </p:pic>
      <p:sp>
        <p:nvSpPr>
          <p:cNvPr id="7" name="Footnote">
            <a:extLst>
              <a:ext uri="{FF2B5EF4-FFF2-40B4-BE49-F238E27FC236}">
                <a16:creationId xmlns:a16="http://schemas.microsoft.com/office/drawing/2014/main" id="{C559D0CA-69F5-37C3-5A3B-728A03B48B4C}"/>
              </a:ext>
            </a:extLst>
          </p:cNvPr>
          <p:cNvSpPr txBox="1">
            <a:spLocks noChangeArrowheads="1"/>
          </p:cNvSpPr>
          <p:nvPr>
            <p:custDataLst>
              <p:tags r:id="rId5"/>
            </p:custDataLst>
          </p:nvPr>
        </p:nvSpPr>
        <p:spPr bwMode="auto">
          <a:xfrm>
            <a:off x="404084" y="4843711"/>
            <a:ext cx="7510182" cy="142475"/>
          </a:xfrm>
          <a:prstGeom prst="rect">
            <a:avLst/>
          </a:prstGeom>
          <a:noFill/>
          <a:ln w="28575">
            <a:noFill/>
            <a:miter lim="800000"/>
            <a:headEnd/>
            <a:tailEnd/>
          </a:ln>
          <a:effectLst/>
        </p:spPr>
        <p:txBody>
          <a:bodyPr wrap="square" lIns="0" tIns="0" rIns="0" bIns="0" anchor="b">
            <a:spAutoFit/>
          </a:bodyPr>
          <a:lstStyle/>
          <a:p>
            <a:pPr marL="151287" indent="-151287"/>
            <a:r>
              <a:rPr lang="en-US" sz="463" i="1" dirty="0">
                <a:solidFill>
                  <a:srgbClr val="000000"/>
                </a:solidFill>
                <a:cs typeface="Calibri" pitchFamily="34" charset="0"/>
              </a:rPr>
              <a:t>____________________</a:t>
            </a:r>
          </a:p>
          <a:p>
            <a:pPr marL="151287" indent="-151287"/>
            <a:r>
              <a:rPr lang="en-US" sz="463" i="1" dirty="0">
                <a:solidFill>
                  <a:srgbClr val="000000"/>
                </a:solidFill>
                <a:cs typeface="Calibri" pitchFamily="34" charset="0"/>
              </a:rPr>
              <a:t>Source: New York Times Article – </a:t>
            </a:r>
            <a:r>
              <a:rPr lang="en-US" sz="463" i="1" u="sng" dirty="0">
                <a:solidFill>
                  <a:srgbClr val="000000"/>
                </a:solidFill>
                <a:cs typeface="Calibri" pitchFamily="34" charset="0"/>
              </a:rPr>
              <a:t>A Huge Threat to the U.S. Budget Has Receded. And No One Is Sure Why</a:t>
            </a:r>
            <a:r>
              <a:rPr lang="en-US" sz="463" i="1" dirty="0">
                <a:solidFill>
                  <a:srgbClr val="000000"/>
                </a:solidFill>
                <a:cs typeface="Calibri" pitchFamily="34" charset="0"/>
              </a:rPr>
              <a:t> By Margot Sanger-Katz, Alicia </a:t>
            </a:r>
            <a:r>
              <a:rPr lang="en-US" sz="463" i="1" dirty="0" err="1">
                <a:solidFill>
                  <a:srgbClr val="000000"/>
                </a:solidFill>
                <a:cs typeface="Calibri" pitchFamily="34" charset="0"/>
              </a:rPr>
              <a:t>Parlapiano</a:t>
            </a:r>
            <a:r>
              <a:rPr lang="en-US" sz="463" i="1" dirty="0">
                <a:solidFill>
                  <a:srgbClr val="000000"/>
                </a:solidFill>
                <a:cs typeface="Calibri" pitchFamily="34" charset="0"/>
              </a:rPr>
              <a:t> and Josh Katz, Sept. 4, 2023</a:t>
            </a:r>
          </a:p>
        </p:txBody>
      </p:sp>
    </p:spTree>
    <p:custDataLst>
      <p:tags r:id="rId1"/>
    </p:custDataLst>
    <p:extLst>
      <p:ext uri="{BB962C8B-B14F-4D97-AF65-F5344CB8AC3E}">
        <p14:creationId xmlns:p14="http://schemas.microsoft.com/office/powerpoint/2010/main" val="1735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40D9AE-DD22-F62A-C2B2-0A40123F9306}"/>
              </a:ext>
            </a:extLst>
          </p:cNvPr>
          <p:cNvSpPr>
            <a:spLocks noGrp="1"/>
          </p:cNvSpPr>
          <p:nvPr>
            <p:ph type="ctrTitle"/>
          </p:nvPr>
        </p:nvSpPr>
        <p:spPr>
          <a:xfrm>
            <a:off x="131482" y="146126"/>
            <a:ext cx="4882219" cy="609424"/>
          </a:xfrm>
        </p:spPr>
        <p:txBody>
          <a:bodyPr>
            <a:normAutofit/>
          </a:bodyPr>
          <a:lstStyle/>
          <a:p>
            <a:pPr marL="0" marR="0" lvl="0" indent="0" defTabSz="685800" rtl="0" eaLnBrk="1" fontAlgn="auto" latinLnBrk="0" hangingPunct="1">
              <a:lnSpc>
                <a:spcPct val="90000"/>
              </a:lnSpc>
              <a:spcBef>
                <a:spcPts val="750"/>
              </a:spcBef>
              <a:spcAft>
                <a:spcPts val="0"/>
              </a:spcAft>
              <a:tabLst/>
              <a:defRPr/>
            </a:pPr>
            <a:r>
              <a:rPr kumimoji="0" lang="en-US" sz="2800" b="1"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t>Hope from medical science</a:t>
            </a:r>
            <a:endParaRPr lang="en-US" sz="2800" dirty="0"/>
          </a:p>
        </p:txBody>
      </p:sp>
      <p:sp>
        <p:nvSpPr>
          <p:cNvPr id="6" name="Text Placeholder 5">
            <a:extLst>
              <a:ext uri="{FF2B5EF4-FFF2-40B4-BE49-F238E27FC236}">
                <a16:creationId xmlns:a16="http://schemas.microsoft.com/office/drawing/2014/main" id="{3A995350-C3D1-8B8D-D4C8-E99A1446107E}"/>
              </a:ext>
            </a:extLst>
          </p:cNvPr>
          <p:cNvSpPr>
            <a:spLocks noGrp="1"/>
          </p:cNvSpPr>
          <p:nvPr>
            <p:ph type="body" sz="quarter" idx="10"/>
          </p:nvPr>
        </p:nvSpPr>
        <p:spPr>
          <a:xfrm>
            <a:off x="131483" y="755550"/>
            <a:ext cx="4634246" cy="4116487"/>
          </a:xfrm>
        </p:spPr>
        <p:txBody>
          <a:bodyPr>
            <a:normAutofit lnSpcReduction="10000"/>
          </a:bodyPr>
          <a:lstStyle/>
          <a:p>
            <a:pPr marL="285750" indent="-285750" defTabSz="685800">
              <a:spcBef>
                <a:spcPts val="1200"/>
              </a:spcBef>
              <a:spcAft>
                <a:spcPts val="600"/>
              </a:spcAft>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mRNA Vaccinology for cancer and viruses</a:t>
            </a:r>
          </a:p>
          <a:p>
            <a:pPr marL="285750" indent="-285750" defTabSz="685800">
              <a:spcBef>
                <a:spcPts val="1200"/>
              </a:spcBef>
              <a:spcAft>
                <a:spcPts val="600"/>
              </a:spcAft>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Delaying Type 1 Diabetes: monoclonal antibody Teplizumab</a:t>
            </a:r>
          </a:p>
          <a:p>
            <a:pPr marL="285750" indent="-285750" defTabSz="685800">
              <a:spcBef>
                <a:spcPts val="1200"/>
              </a:spcBef>
              <a:spcAft>
                <a:spcPts val="600"/>
              </a:spcAft>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Human Genome Mapping Completed </a:t>
            </a:r>
          </a:p>
          <a:p>
            <a:pPr marL="285750" indent="-285750" defTabSz="685800">
              <a:spcBef>
                <a:spcPts val="1200"/>
              </a:spcBef>
              <a:spcAft>
                <a:spcPts val="600"/>
              </a:spcAft>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Cellular Senescence: cure for aging and age-related diseases like cancer, diabetes, cardiovascular disease</a:t>
            </a:r>
          </a:p>
          <a:p>
            <a:pPr marL="285750" indent="-285750" defTabSz="685800">
              <a:spcBef>
                <a:spcPts val="1200"/>
              </a:spcBef>
              <a:spcAft>
                <a:spcPts val="600"/>
              </a:spcAft>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Extracellular Vesicles: new delivery vehicle for biologics</a:t>
            </a:r>
          </a:p>
          <a:p>
            <a:pPr marL="285750" indent="-285750" defTabSz="685800">
              <a:spcBef>
                <a:spcPts val="1200"/>
              </a:spcBef>
              <a:spcAft>
                <a:spcPts val="6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Breakthrough diagnostics</a:t>
            </a:r>
            <a:endParaRPr lang="en-US" sz="1800" b="0" dirty="0">
              <a:solidFill>
                <a:schemeClr val="tx1"/>
              </a:solidFill>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3352A48B-0078-7C29-404E-9BEFB1EC8C7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170847" y="237"/>
            <a:ext cx="3973153" cy="5143025"/>
          </a:xfrm>
          <a:prstGeom prst="rect">
            <a:avLst/>
          </a:prstGeom>
        </p:spPr>
      </p:pic>
    </p:spTree>
    <p:extLst>
      <p:ext uri="{BB962C8B-B14F-4D97-AF65-F5344CB8AC3E}">
        <p14:creationId xmlns:p14="http://schemas.microsoft.com/office/powerpoint/2010/main" val="341810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28B997-1867-3160-C461-A0E340A2A59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
          <a:stretch/>
        </p:blipFill>
        <p:spPr>
          <a:xfrm>
            <a:off x="4389121" y="0"/>
            <a:ext cx="4815840" cy="5143493"/>
          </a:xfrm>
          <a:prstGeom prst="rect">
            <a:avLst/>
          </a:prstGeom>
        </p:spPr>
      </p:pic>
      <p:sp>
        <p:nvSpPr>
          <p:cNvPr id="3" name="Title 2">
            <a:extLst>
              <a:ext uri="{FF2B5EF4-FFF2-40B4-BE49-F238E27FC236}">
                <a16:creationId xmlns:a16="http://schemas.microsoft.com/office/drawing/2014/main" id="{5240D9AE-DD22-F62A-C2B2-0A40123F9306}"/>
              </a:ext>
            </a:extLst>
          </p:cNvPr>
          <p:cNvSpPr>
            <a:spLocks noGrp="1"/>
          </p:cNvSpPr>
          <p:nvPr>
            <p:ph type="ctrTitle"/>
          </p:nvPr>
        </p:nvSpPr>
        <p:spPr>
          <a:xfrm>
            <a:off x="131483" y="146126"/>
            <a:ext cx="4262718" cy="609424"/>
          </a:xfrm>
        </p:spPr>
        <p:txBody>
          <a:bodyPr>
            <a:noAutofit/>
          </a:bodyPr>
          <a:lstStyle/>
          <a:p>
            <a:pPr marL="0" marR="0" lvl="0" indent="0" defTabSz="685800" rtl="0" eaLnBrk="1" fontAlgn="auto" latinLnBrk="0" hangingPunct="1">
              <a:lnSpc>
                <a:spcPct val="90000"/>
              </a:lnSpc>
              <a:spcBef>
                <a:spcPts val="750"/>
              </a:spcBef>
              <a:spcAft>
                <a:spcPts val="0"/>
              </a:spcAft>
              <a:tabLst/>
              <a:defRPr/>
            </a:pPr>
            <a:r>
              <a:rPr kumimoji="0" lang="en-US" sz="2800" b="1"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t>Hope from </a:t>
            </a:r>
            <a:r>
              <a:rPr lang="en-US" sz="2800" dirty="0">
                <a:solidFill>
                  <a:srgbClr val="002E6D"/>
                </a:solidFill>
                <a:latin typeface="Arial" panose="020B0604020202020204" pitchFamily="34" charset="0"/>
                <a:ea typeface="+mn-ea"/>
                <a:cs typeface="Arial" panose="020B0604020202020204" pitchFamily="34" charset="0"/>
              </a:rPr>
              <a:t>da</a:t>
            </a:r>
            <a:r>
              <a:rPr kumimoji="0" lang="en-US" sz="2800" b="1"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t>ta science</a:t>
            </a:r>
            <a:br>
              <a:rPr kumimoji="0" lang="en-US" sz="2800" b="1"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br>
            <a:endParaRPr lang="en-US" sz="2800" dirty="0"/>
          </a:p>
        </p:txBody>
      </p:sp>
      <p:sp>
        <p:nvSpPr>
          <p:cNvPr id="6" name="Text Placeholder 5">
            <a:extLst>
              <a:ext uri="{FF2B5EF4-FFF2-40B4-BE49-F238E27FC236}">
                <a16:creationId xmlns:a16="http://schemas.microsoft.com/office/drawing/2014/main" id="{3A995350-C3D1-8B8D-D4C8-E99A1446107E}"/>
              </a:ext>
            </a:extLst>
          </p:cNvPr>
          <p:cNvSpPr>
            <a:spLocks noGrp="1"/>
          </p:cNvSpPr>
          <p:nvPr>
            <p:ph type="body" sz="quarter" idx="10"/>
          </p:nvPr>
        </p:nvSpPr>
        <p:spPr>
          <a:xfrm>
            <a:off x="131483" y="624840"/>
            <a:ext cx="4196677" cy="4247197"/>
          </a:xfrm>
        </p:spPr>
        <p:txBody>
          <a:bodyPr/>
          <a:lstStyle/>
          <a:p>
            <a:pPr marL="285750" indent="-285750" defTabSz="685800">
              <a:spcBef>
                <a:spcPts val="1200"/>
              </a:spcBef>
              <a:spcAft>
                <a:spcPts val="6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Healthcare sector generates 30% of global data and is growing</a:t>
            </a:r>
          </a:p>
          <a:p>
            <a:pPr marL="285750" indent="-285750" defTabSz="685800">
              <a:spcBef>
                <a:spcPts val="1200"/>
              </a:spcBef>
              <a:spcAft>
                <a:spcPts val="6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Truveta: clinical data sets for trials</a:t>
            </a:r>
          </a:p>
          <a:p>
            <a:pPr marL="285750" indent="-285750" defTabSz="685800">
              <a:spcBef>
                <a:spcPts val="1200"/>
              </a:spcBef>
              <a:spcAft>
                <a:spcPts val="6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Nference: utility to transform decades of unstructured EMR data to power diagnostics and treatments</a:t>
            </a:r>
          </a:p>
          <a:p>
            <a:pPr marL="285750" indent="-285750" defTabSz="685800">
              <a:spcBef>
                <a:spcPts val="1200"/>
              </a:spcBef>
              <a:spcAft>
                <a:spcPts val="6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Culmination: an Intermountain Health company that provides omics-level data</a:t>
            </a:r>
          </a:p>
          <a:p>
            <a:pPr marL="285750" indent="-285750" defTabSz="685800">
              <a:spcBef>
                <a:spcPts val="1200"/>
              </a:spcBef>
              <a:spcAft>
                <a:spcPts val="6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ChatGPT: the age of Human-Machine collaboration?</a:t>
            </a:r>
          </a:p>
          <a:p>
            <a:endParaRPr lang="en-US" dirty="0"/>
          </a:p>
        </p:txBody>
      </p:sp>
    </p:spTree>
    <p:extLst>
      <p:ext uri="{BB962C8B-B14F-4D97-AF65-F5344CB8AC3E}">
        <p14:creationId xmlns:p14="http://schemas.microsoft.com/office/powerpoint/2010/main" val="217976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40D9AE-DD22-F62A-C2B2-0A40123F9306}"/>
              </a:ext>
            </a:extLst>
          </p:cNvPr>
          <p:cNvSpPr>
            <a:spLocks noGrp="1"/>
          </p:cNvSpPr>
          <p:nvPr>
            <p:ph type="ctrTitle"/>
          </p:nvPr>
        </p:nvSpPr>
        <p:spPr>
          <a:xfrm>
            <a:off x="242375" y="85254"/>
            <a:ext cx="8424878" cy="609424"/>
          </a:xfrm>
        </p:spPr>
        <p:txBody>
          <a:bodyPr>
            <a:noAutofit/>
          </a:bodyPr>
          <a:lstStyle/>
          <a:p>
            <a:pPr marL="0" marR="0" lvl="0" indent="0" defTabSz="685800" rtl="0" eaLnBrk="1" fontAlgn="auto" latinLnBrk="0" hangingPunct="1">
              <a:lnSpc>
                <a:spcPct val="90000"/>
              </a:lnSpc>
              <a:spcBef>
                <a:spcPts val="750"/>
              </a:spcBef>
              <a:spcAft>
                <a:spcPts val="0"/>
              </a:spcAft>
              <a:tabLst/>
              <a:defRPr/>
            </a:pPr>
            <a:r>
              <a:rPr kumimoji="0" lang="en-US" b="1"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t>Hope from innovation and disruption</a:t>
            </a:r>
            <a:br>
              <a:rPr kumimoji="0" lang="en-US" b="1"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br>
            <a:endParaRPr lang="en-US" dirty="0"/>
          </a:p>
        </p:txBody>
      </p:sp>
      <p:grpSp>
        <p:nvGrpSpPr>
          <p:cNvPr id="19" name="Group 18">
            <a:extLst>
              <a:ext uri="{FF2B5EF4-FFF2-40B4-BE49-F238E27FC236}">
                <a16:creationId xmlns:a16="http://schemas.microsoft.com/office/drawing/2014/main" id="{4CEDF0F4-3E87-F091-B57C-89A6E0F0DFA7}"/>
              </a:ext>
            </a:extLst>
          </p:cNvPr>
          <p:cNvGrpSpPr/>
          <p:nvPr/>
        </p:nvGrpSpPr>
        <p:grpSpPr>
          <a:xfrm>
            <a:off x="5254992" y="594305"/>
            <a:ext cx="1746264" cy="2507439"/>
            <a:chOff x="4791514" y="560070"/>
            <a:chExt cx="3704729" cy="4616378"/>
          </a:xfrm>
        </p:grpSpPr>
        <p:pic>
          <p:nvPicPr>
            <p:cNvPr id="12" name="Picture 11">
              <a:extLst>
                <a:ext uri="{FF2B5EF4-FFF2-40B4-BE49-F238E27FC236}">
                  <a16:creationId xmlns:a16="http://schemas.microsoft.com/office/drawing/2014/main" id="{85F35659-3C85-AD0D-D027-9832E8BC264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91514" y="560070"/>
              <a:ext cx="3704729" cy="4023360"/>
            </a:xfrm>
            <a:prstGeom prst="rect">
              <a:avLst/>
            </a:prstGeom>
          </p:spPr>
        </p:pic>
        <p:sp>
          <p:nvSpPr>
            <p:cNvPr id="16" name="TextBox 15">
              <a:extLst>
                <a:ext uri="{FF2B5EF4-FFF2-40B4-BE49-F238E27FC236}">
                  <a16:creationId xmlns:a16="http://schemas.microsoft.com/office/drawing/2014/main" id="{80A09930-52C0-9462-34C3-56B1F97BD6E1}"/>
                </a:ext>
              </a:extLst>
            </p:cNvPr>
            <p:cNvSpPr txBox="1"/>
            <p:nvPr/>
          </p:nvSpPr>
          <p:spPr>
            <a:xfrm>
              <a:off x="4791514" y="4638140"/>
              <a:ext cx="3704727" cy="538308"/>
            </a:xfrm>
            <a:prstGeom prst="rect">
              <a:avLst/>
            </a:prstGeom>
            <a:noFill/>
          </p:spPr>
          <p:txBody>
            <a:bodyPr wrap="square">
              <a:spAutoFit/>
            </a:bodyPr>
            <a:lstStyle/>
            <a:p>
              <a:r>
                <a:rPr lang="en-US" sz="1300" b="1" dirty="0"/>
                <a:t>www.onemedical.com </a:t>
              </a:r>
            </a:p>
          </p:txBody>
        </p:sp>
      </p:grpSp>
      <p:grpSp>
        <p:nvGrpSpPr>
          <p:cNvPr id="20" name="Group 19">
            <a:extLst>
              <a:ext uri="{FF2B5EF4-FFF2-40B4-BE49-F238E27FC236}">
                <a16:creationId xmlns:a16="http://schemas.microsoft.com/office/drawing/2014/main" id="{DA0BB4E8-A16A-890B-8EF4-2D659AF4EB82}"/>
              </a:ext>
            </a:extLst>
          </p:cNvPr>
          <p:cNvGrpSpPr/>
          <p:nvPr/>
        </p:nvGrpSpPr>
        <p:grpSpPr>
          <a:xfrm>
            <a:off x="1804582" y="594305"/>
            <a:ext cx="1805928" cy="2493400"/>
            <a:chOff x="608564" y="560070"/>
            <a:chExt cx="4226654" cy="4561350"/>
          </a:xfrm>
        </p:grpSpPr>
        <p:pic>
          <p:nvPicPr>
            <p:cNvPr id="11" name="Picture 10">
              <a:extLst>
                <a:ext uri="{FF2B5EF4-FFF2-40B4-BE49-F238E27FC236}">
                  <a16:creationId xmlns:a16="http://schemas.microsoft.com/office/drawing/2014/main" id="{048C74AA-B93C-9B5C-B71E-EC176BFC25CD}"/>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r="-1"/>
            <a:stretch/>
          </p:blipFill>
          <p:spPr>
            <a:xfrm>
              <a:off x="608566" y="560070"/>
              <a:ext cx="3704729" cy="4023360"/>
            </a:xfrm>
            <a:prstGeom prst="rect">
              <a:avLst/>
            </a:prstGeom>
          </p:spPr>
        </p:pic>
        <p:sp>
          <p:nvSpPr>
            <p:cNvPr id="18" name="TextBox 17">
              <a:extLst>
                <a:ext uri="{FF2B5EF4-FFF2-40B4-BE49-F238E27FC236}">
                  <a16:creationId xmlns:a16="http://schemas.microsoft.com/office/drawing/2014/main" id="{5103F177-53E7-870A-29E1-598BF63D2332}"/>
                </a:ext>
              </a:extLst>
            </p:cNvPr>
            <p:cNvSpPr txBox="1"/>
            <p:nvPr/>
          </p:nvSpPr>
          <p:spPr>
            <a:xfrm>
              <a:off x="608564" y="4583429"/>
              <a:ext cx="4226654" cy="537991"/>
            </a:xfrm>
            <a:prstGeom prst="rect">
              <a:avLst/>
            </a:prstGeom>
            <a:noFill/>
          </p:spPr>
          <p:txBody>
            <a:bodyPr wrap="square">
              <a:spAutoFit/>
            </a:bodyPr>
            <a:lstStyle/>
            <a:p>
              <a:r>
                <a:rPr lang="en-US" sz="1300" b="1" dirty="0"/>
                <a:t>www.goforward.com </a:t>
              </a:r>
            </a:p>
          </p:txBody>
        </p:sp>
      </p:grpSp>
      <p:cxnSp>
        <p:nvCxnSpPr>
          <p:cNvPr id="4" name="Straight Connector 3">
            <a:extLst>
              <a:ext uri="{FF2B5EF4-FFF2-40B4-BE49-F238E27FC236}">
                <a16:creationId xmlns:a16="http://schemas.microsoft.com/office/drawing/2014/main" id="{9BC1EAA6-DFFC-AB50-EC51-6E4C0DDE5169}"/>
              </a:ext>
            </a:extLst>
          </p:cNvPr>
          <p:cNvCxnSpPr/>
          <p:nvPr/>
        </p:nvCxnSpPr>
        <p:spPr>
          <a:xfrm>
            <a:off x="570451" y="3188078"/>
            <a:ext cx="8011487"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2A23EF63-A6CA-45CC-0A6F-47126513BF3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63012" y="3420286"/>
            <a:ext cx="1602684" cy="472049"/>
          </a:xfrm>
          <a:prstGeom prst="rect">
            <a:avLst/>
          </a:prstGeom>
        </p:spPr>
      </p:pic>
      <p:pic>
        <p:nvPicPr>
          <p:cNvPr id="10" name="Picture 9">
            <a:extLst>
              <a:ext uri="{FF2B5EF4-FFF2-40B4-BE49-F238E27FC236}">
                <a16:creationId xmlns:a16="http://schemas.microsoft.com/office/drawing/2014/main" id="{F1F4DA0B-6CF9-793F-F981-3D23ABBCEE8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298944" y="4033650"/>
            <a:ext cx="1145392" cy="680431"/>
          </a:xfrm>
          <a:prstGeom prst="rect">
            <a:avLst/>
          </a:prstGeom>
        </p:spPr>
      </p:pic>
      <p:pic>
        <p:nvPicPr>
          <p:cNvPr id="14" name="Picture 13">
            <a:extLst>
              <a:ext uri="{FF2B5EF4-FFF2-40B4-BE49-F238E27FC236}">
                <a16:creationId xmlns:a16="http://schemas.microsoft.com/office/drawing/2014/main" id="{BD9C9CDB-671C-D010-9264-88C95EB0A5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6115" y="4135502"/>
            <a:ext cx="1276650" cy="704131"/>
          </a:xfrm>
          <a:prstGeom prst="rect">
            <a:avLst/>
          </a:prstGeom>
        </p:spPr>
      </p:pic>
      <p:pic>
        <p:nvPicPr>
          <p:cNvPr id="17" name="Picture 16">
            <a:extLst>
              <a:ext uri="{FF2B5EF4-FFF2-40B4-BE49-F238E27FC236}">
                <a16:creationId xmlns:a16="http://schemas.microsoft.com/office/drawing/2014/main" id="{AC531118-509C-1127-4131-8A44A18290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0282" y="3297875"/>
            <a:ext cx="1694962" cy="744516"/>
          </a:xfrm>
          <a:prstGeom prst="rect">
            <a:avLst/>
          </a:prstGeom>
        </p:spPr>
      </p:pic>
      <p:pic>
        <p:nvPicPr>
          <p:cNvPr id="22" name="Picture 21">
            <a:extLst>
              <a:ext uri="{FF2B5EF4-FFF2-40B4-BE49-F238E27FC236}">
                <a16:creationId xmlns:a16="http://schemas.microsoft.com/office/drawing/2014/main" id="{6B22D414-B80C-334F-CA24-6A91EAFCA0EA}"/>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551190" y="3343762"/>
            <a:ext cx="1230607" cy="733631"/>
          </a:xfrm>
          <a:prstGeom prst="rect">
            <a:avLst/>
          </a:prstGeom>
        </p:spPr>
      </p:pic>
      <p:pic>
        <p:nvPicPr>
          <p:cNvPr id="24" name="Picture 23">
            <a:extLst>
              <a:ext uri="{FF2B5EF4-FFF2-40B4-BE49-F238E27FC236}">
                <a16:creationId xmlns:a16="http://schemas.microsoft.com/office/drawing/2014/main" id="{D17098B7-0286-CD04-ED67-2776BB6030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9973" y="4187189"/>
            <a:ext cx="2076740" cy="543001"/>
          </a:xfrm>
          <a:prstGeom prst="rect">
            <a:avLst/>
          </a:prstGeom>
        </p:spPr>
      </p:pic>
      <p:pic>
        <p:nvPicPr>
          <p:cNvPr id="26" name="Picture 25">
            <a:extLst>
              <a:ext uri="{FF2B5EF4-FFF2-40B4-BE49-F238E27FC236}">
                <a16:creationId xmlns:a16="http://schemas.microsoft.com/office/drawing/2014/main" id="{E758E637-A4FA-CF45-D283-7BD56CE496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4122" y="4039829"/>
            <a:ext cx="1211525" cy="895475"/>
          </a:xfrm>
          <a:prstGeom prst="rect">
            <a:avLst/>
          </a:prstGeom>
        </p:spPr>
      </p:pic>
      <p:pic>
        <p:nvPicPr>
          <p:cNvPr id="28" name="Picture 27">
            <a:extLst>
              <a:ext uri="{FF2B5EF4-FFF2-40B4-BE49-F238E27FC236}">
                <a16:creationId xmlns:a16="http://schemas.microsoft.com/office/drawing/2014/main" id="{9705172C-D389-07AA-09EE-A7C671246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43144" y="3430399"/>
            <a:ext cx="1529689" cy="514470"/>
          </a:xfrm>
          <a:prstGeom prst="rect">
            <a:avLst/>
          </a:prstGeom>
        </p:spPr>
      </p:pic>
      <p:pic>
        <p:nvPicPr>
          <p:cNvPr id="30" name="Picture 29">
            <a:extLst>
              <a:ext uri="{FF2B5EF4-FFF2-40B4-BE49-F238E27FC236}">
                <a16:creationId xmlns:a16="http://schemas.microsoft.com/office/drawing/2014/main" id="{161E9CAA-008A-0C02-CBE0-9EF179709E2C}"/>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391852" y="4265956"/>
            <a:ext cx="1145392" cy="385468"/>
          </a:xfrm>
          <a:prstGeom prst="rect">
            <a:avLst/>
          </a:prstGeom>
        </p:spPr>
      </p:pic>
    </p:spTree>
    <p:extLst>
      <p:ext uri="{BB962C8B-B14F-4D97-AF65-F5344CB8AC3E}">
        <p14:creationId xmlns:p14="http://schemas.microsoft.com/office/powerpoint/2010/main" val="297530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8F66-4564-C9F5-FCE0-B9A4DFBBE10C}"/>
              </a:ext>
            </a:extLst>
          </p:cNvPr>
          <p:cNvSpPr>
            <a:spLocks noGrp="1"/>
          </p:cNvSpPr>
          <p:nvPr>
            <p:ph type="ctrTitle"/>
          </p:nvPr>
        </p:nvSpPr>
        <p:spPr>
          <a:xfrm>
            <a:off x="271885" y="280530"/>
            <a:ext cx="8600229" cy="609424"/>
          </a:xfrm>
        </p:spPr>
        <p:txBody>
          <a:bodyPr anchor="ctr">
            <a:noAutofit/>
          </a:bodyPr>
          <a:lstStyle/>
          <a:p>
            <a:r>
              <a:rPr lang="en-US" sz="3200" b="1" dirty="0">
                <a:solidFill>
                  <a:srgbClr val="002E6D"/>
                </a:solidFill>
                <a:effectLst/>
                <a:latin typeface="Arial" panose="020B0604020202020204" pitchFamily="34" charset="0"/>
                <a:cs typeface="Arial" panose="020B0604020202020204" pitchFamily="34" charset="0"/>
              </a:rPr>
              <a:t>Voices of innovation: New models needed?</a:t>
            </a:r>
          </a:p>
        </p:txBody>
      </p:sp>
      <p:pic>
        <p:nvPicPr>
          <p:cNvPr id="3074" name="Picture 1">
            <a:extLst>
              <a:ext uri="{FF2B5EF4-FFF2-40B4-BE49-F238E27FC236}">
                <a16:creationId xmlns:a16="http://schemas.microsoft.com/office/drawing/2014/main" id="{6A59DD2E-67AF-E019-1C9E-2F3860F7B8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4631" y="1303244"/>
            <a:ext cx="3886200" cy="2932444"/>
          </a:xfrm>
          <a:prstGeom prst="rect">
            <a:avLst/>
          </a:prstGeom>
          <a:solidFill>
            <a:srgbClr val="FFFFFF"/>
          </a:solidFill>
          <a:ln w="9525">
            <a:solidFill>
              <a:srgbClr val="000000"/>
            </a:solidFill>
            <a:miter lim="800000"/>
            <a:headEnd/>
            <a:tailEnd/>
          </a:ln>
        </p:spPr>
      </p:pic>
      <p:pic>
        <p:nvPicPr>
          <p:cNvPr id="3075" name="Picture 1">
            <a:extLst>
              <a:ext uri="{FF2B5EF4-FFF2-40B4-BE49-F238E27FC236}">
                <a16:creationId xmlns:a16="http://schemas.microsoft.com/office/drawing/2014/main" id="{D52D4BD0-3B8E-4905-C355-458AF8F4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419" y="1303244"/>
            <a:ext cx="4514849" cy="307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1F400C85-47C0-1E03-3CD0-079135803B85}"/>
              </a:ext>
            </a:extLst>
          </p:cNvPr>
          <p:cNvCxnSpPr>
            <a:cxnSpLocks/>
          </p:cNvCxnSpPr>
          <p:nvPr/>
        </p:nvCxnSpPr>
        <p:spPr>
          <a:xfrm>
            <a:off x="4337686" y="1179591"/>
            <a:ext cx="0" cy="332566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80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CEAE4-4AD3-498E-8E85-A42568536E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2894" r="1682"/>
          <a:stretch/>
        </p:blipFill>
        <p:spPr>
          <a:xfrm>
            <a:off x="408616" y="762448"/>
            <a:ext cx="3549235" cy="1772718"/>
          </a:xfrm>
          <a:prstGeom prst="rect">
            <a:avLst/>
          </a:prstGeom>
        </p:spPr>
      </p:pic>
      <p:pic>
        <p:nvPicPr>
          <p:cNvPr id="3" name="Picture 2">
            <a:extLst>
              <a:ext uri="{FF2B5EF4-FFF2-40B4-BE49-F238E27FC236}">
                <a16:creationId xmlns:a16="http://schemas.microsoft.com/office/drawing/2014/main" id="{883E2A5A-2ED9-085E-F19E-79A2BF2CF86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489321" y="762448"/>
            <a:ext cx="2781108" cy="1809302"/>
          </a:xfrm>
          <a:prstGeom prst="rect">
            <a:avLst/>
          </a:prstGeom>
        </p:spPr>
      </p:pic>
      <p:pic>
        <p:nvPicPr>
          <p:cNvPr id="9" name="Picture 8">
            <a:extLst>
              <a:ext uri="{FF2B5EF4-FFF2-40B4-BE49-F238E27FC236}">
                <a16:creationId xmlns:a16="http://schemas.microsoft.com/office/drawing/2014/main" id="{E7A75AEA-681B-247A-E909-10755208B7B9}"/>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063999" y="2343835"/>
            <a:ext cx="1412260" cy="580826"/>
          </a:xfrm>
          <a:prstGeom prst="rect">
            <a:avLst/>
          </a:prstGeom>
        </p:spPr>
      </p:pic>
      <p:grpSp>
        <p:nvGrpSpPr>
          <p:cNvPr id="15" name="Group 14">
            <a:extLst>
              <a:ext uri="{FF2B5EF4-FFF2-40B4-BE49-F238E27FC236}">
                <a16:creationId xmlns:a16="http://schemas.microsoft.com/office/drawing/2014/main" id="{F5E3688F-E24C-DC0A-3B7D-80062B90842E}"/>
              </a:ext>
            </a:extLst>
          </p:cNvPr>
          <p:cNvGrpSpPr/>
          <p:nvPr/>
        </p:nvGrpSpPr>
        <p:grpSpPr>
          <a:xfrm>
            <a:off x="217401" y="2963414"/>
            <a:ext cx="4153789" cy="1827283"/>
            <a:chOff x="220181" y="2828850"/>
            <a:chExt cx="4153789" cy="1961847"/>
          </a:xfrm>
        </p:grpSpPr>
        <p:pic>
          <p:nvPicPr>
            <p:cNvPr id="6" name="Picture 5">
              <a:extLst>
                <a:ext uri="{FF2B5EF4-FFF2-40B4-BE49-F238E27FC236}">
                  <a16:creationId xmlns:a16="http://schemas.microsoft.com/office/drawing/2014/main" id="{97F8E79C-255B-834C-F014-9BEDC174F9EE}"/>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20181" y="2828850"/>
              <a:ext cx="4153789" cy="1920240"/>
            </a:xfrm>
            <a:prstGeom prst="rect">
              <a:avLst/>
            </a:prstGeom>
          </p:spPr>
        </p:pic>
        <p:sp>
          <p:nvSpPr>
            <p:cNvPr id="12" name="TextBox 11">
              <a:extLst>
                <a:ext uri="{FF2B5EF4-FFF2-40B4-BE49-F238E27FC236}">
                  <a16:creationId xmlns:a16="http://schemas.microsoft.com/office/drawing/2014/main" id="{AB25ACDF-5164-140E-8990-14269A3DEF66}"/>
                </a:ext>
              </a:extLst>
            </p:cNvPr>
            <p:cNvSpPr txBox="1"/>
            <p:nvPr/>
          </p:nvSpPr>
          <p:spPr>
            <a:xfrm>
              <a:off x="256740" y="4590642"/>
              <a:ext cx="755335" cy="200055"/>
            </a:xfrm>
            <a:prstGeom prst="rect">
              <a:avLst/>
            </a:prstGeom>
            <a:noFill/>
          </p:spPr>
          <p:txBody>
            <a:bodyPr wrap="none" rtlCol="0">
              <a:spAutoFit/>
            </a:bodyPr>
            <a:lstStyle/>
            <a:p>
              <a:r>
                <a:rPr lang="en-US" sz="700" dirty="0"/>
                <a:t>Source: KFF.org</a:t>
              </a:r>
            </a:p>
          </p:txBody>
        </p:sp>
      </p:grpSp>
      <p:grpSp>
        <p:nvGrpSpPr>
          <p:cNvPr id="16" name="Group 15">
            <a:extLst>
              <a:ext uri="{FF2B5EF4-FFF2-40B4-BE49-F238E27FC236}">
                <a16:creationId xmlns:a16="http://schemas.microsoft.com/office/drawing/2014/main" id="{C3CBEDBE-31DC-7E67-0855-790A904AD29E}"/>
              </a:ext>
            </a:extLst>
          </p:cNvPr>
          <p:cNvGrpSpPr/>
          <p:nvPr/>
        </p:nvGrpSpPr>
        <p:grpSpPr>
          <a:xfrm>
            <a:off x="5080002" y="2963414"/>
            <a:ext cx="3960052" cy="1920240"/>
            <a:chOff x="4708902" y="2762225"/>
            <a:chExt cx="4212138" cy="2054804"/>
          </a:xfrm>
        </p:grpSpPr>
        <p:pic>
          <p:nvPicPr>
            <p:cNvPr id="8" name="Picture 7">
              <a:extLst>
                <a:ext uri="{FF2B5EF4-FFF2-40B4-BE49-F238E27FC236}">
                  <a16:creationId xmlns:a16="http://schemas.microsoft.com/office/drawing/2014/main" id="{9974A85C-653B-ED3A-B70D-19E5ACF22544}"/>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770032" y="2762225"/>
              <a:ext cx="4151008" cy="1920240"/>
            </a:xfrm>
            <a:prstGeom prst="rect">
              <a:avLst/>
            </a:prstGeom>
          </p:spPr>
        </p:pic>
        <p:sp>
          <p:nvSpPr>
            <p:cNvPr id="14" name="TextBox 13">
              <a:extLst>
                <a:ext uri="{FF2B5EF4-FFF2-40B4-BE49-F238E27FC236}">
                  <a16:creationId xmlns:a16="http://schemas.microsoft.com/office/drawing/2014/main" id="{45E693CA-E036-0BA2-C7E6-61914F09AD1A}"/>
                </a:ext>
              </a:extLst>
            </p:cNvPr>
            <p:cNvSpPr txBox="1"/>
            <p:nvPr/>
          </p:nvSpPr>
          <p:spPr>
            <a:xfrm>
              <a:off x="4708902" y="4616974"/>
              <a:ext cx="870751"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a:ea typeface="+mn-ea"/>
                  <a:cs typeface="+mn-cs"/>
                </a:rPr>
                <a:t>Source: KFF.</a:t>
              </a:r>
              <a:r>
                <a:rPr lang="en-US" sz="700" dirty="0">
                  <a:solidFill>
                    <a:prstClr val="black"/>
                  </a:solidFill>
                  <a:latin typeface="Calibri"/>
                </a:rPr>
                <a:t>org</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 name="Title 1">
            <a:extLst>
              <a:ext uri="{FF2B5EF4-FFF2-40B4-BE49-F238E27FC236}">
                <a16:creationId xmlns:a16="http://schemas.microsoft.com/office/drawing/2014/main" id="{5D52F49A-5FCA-5A47-55E4-A4044B2552D3}"/>
              </a:ext>
            </a:extLst>
          </p:cNvPr>
          <p:cNvSpPr txBox="1">
            <a:spLocks/>
          </p:cNvSpPr>
          <p:nvPr/>
        </p:nvSpPr>
        <p:spPr>
          <a:xfrm>
            <a:off x="271885" y="280530"/>
            <a:ext cx="8600229" cy="481918"/>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E6D"/>
                </a:solidFill>
                <a:latin typeface="Arial" panose="020B0604020202020204" pitchFamily="34" charset="0"/>
                <a:cs typeface="Arial" panose="020B0604020202020204" pitchFamily="34" charset="0"/>
              </a:rPr>
              <a:t>So much room for improvement</a:t>
            </a:r>
          </a:p>
        </p:txBody>
      </p:sp>
    </p:spTree>
    <p:extLst>
      <p:ext uri="{BB962C8B-B14F-4D97-AF65-F5344CB8AC3E}">
        <p14:creationId xmlns:p14="http://schemas.microsoft.com/office/powerpoint/2010/main" val="234180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331322-156A-B439-4100-1D961B1F6689}"/>
              </a:ext>
            </a:extLst>
          </p:cNvPr>
          <p:cNvSpPr>
            <a:spLocks noGrp="1"/>
          </p:cNvSpPr>
          <p:nvPr>
            <p:ph type="body" sz="quarter" idx="10"/>
          </p:nvPr>
        </p:nvSpPr>
        <p:spPr>
          <a:xfrm>
            <a:off x="304799" y="1202473"/>
            <a:ext cx="8528646" cy="2038350"/>
          </a:xfrm>
        </p:spPr>
        <p:txBody>
          <a:bodyPr/>
          <a:lstStyle/>
          <a:p>
            <a:pPr marL="0" marR="0" lvl="0" indent="0" algn="ctr" defTabSz="914400" rtl="0" eaLnBrk="1" fontAlgn="auto" latinLnBrk="0" hangingPunct="1">
              <a:lnSpc>
                <a:spcPct val="90000"/>
              </a:lnSpc>
              <a:spcBef>
                <a:spcPts val="1000"/>
              </a:spcBef>
              <a:spcAft>
                <a:spcPts val="0"/>
              </a:spcAft>
              <a:buClr>
                <a:srgbClr val="FFC000"/>
              </a:buClr>
              <a:buSzPct val="110000"/>
              <a:buFont typeface="Arial" charset="0"/>
              <a:buNone/>
              <a:tabLst/>
              <a:defRPr/>
            </a:pPr>
            <a:r>
              <a:rPr kumimoji="0" lang="en-US" sz="40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“It’s not necessary to change.  Survival isn’t mandatory.” </a:t>
            </a:r>
          </a:p>
          <a:p>
            <a:pPr marL="0" marR="0" lvl="0" indent="0" algn="l" defTabSz="914400" rtl="0" eaLnBrk="1" fontAlgn="auto" latinLnBrk="0" hangingPunct="1">
              <a:lnSpc>
                <a:spcPct val="90000"/>
              </a:lnSpc>
              <a:spcBef>
                <a:spcPts val="1000"/>
              </a:spcBef>
              <a:spcAft>
                <a:spcPts val="0"/>
              </a:spcAft>
              <a:buClr>
                <a:srgbClr val="FFC000"/>
              </a:buClr>
              <a:buSzPct val="110000"/>
              <a:buFont typeface="Arial" charset="0"/>
              <a:buNone/>
              <a:tabLst/>
              <a:defRPr/>
            </a:pPr>
            <a:r>
              <a:rPr kumimoji="0" lang="en-US" sz="36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W. Edwards Deming</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1" y="2366438"/>
            <a:ext cx="9131300" cy="1252046"/>
          </a:xfrm>
        </p:spPr>
        <p:txBody>
          <a:bodyPr anchor="ctr">
            <a:normAutofit/>
          </a:bodyPr>
          <a:lstStyle/>
          <a:p>
            <a:pPr algn="ctr"/>
            <a:r>
              <a:rPr lang="en-US" sz="3000" dirty="0">
                <a:latin typeface="Arial"/>
                <a:cs typeface="Arial"/>
              </a:rPr>
              <a:t>Our mission: </a:t>
            </a:r>
          </a:p>
          <a:p>
            <a:pPr algn="ctr"/>
            <a:r>
              <a:rPr lang="en-US" sz="3000" dirty="0">
                <a:latin typeface="Arial"/>
                <a:cs typeface="Arial"/>
              </a:rPr>
              <a:t>“To lead the financial management of healthcare.”</a:t>
            </a:r>
            <a:endParaRPr lang="en-US" sz="3000" dirty="0"/>
          </a:p>
        </p:txBody>
      </p:sp>
      <p:pic>
        <p:nvPicPr>
          <p:cNvPr id="4" name="Picture 3">
            <a:extLst>
              <a:ext uri="{FF2B5EF4-FFF2-40B4-BE49-F238E27FC236}">
                <a16:creationId xmlns:a16="http://schemas.microsoft.com/office/drawing/2014/main" id="{EA1F98AB-3CD5-CA91-5E6D-BB527AB0943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76" y="0"/>
            <a:ext cx="9144000" cy="2362200"/>
          </a:xfrm>
          <a:prstGeom prst="rect">
            <a:avLst/>
          </a:prstGeom>
        </p:spPr>
      </p:pic>
      <p:grpSp>
        <p:nvGrpSpPr>
          <p:cNvPr id="6" name="Group 5">
            <a:extLst>
              <a:ext uri="{FF2B5EF4-FFF2-40B4-BE49-F238E27FC236}">
                <a16:creationId xmlns:a16="http://schemas.microsoft.com/office/drawing/2014/main" id="{64448425-E77F-26D0-24F0-54333C951C73}"/>
              </a:ext>
            </a:extLst>
          </p:cNvPr>
          <p:cNvGrpSpPr/>
          <p:nvPr/>
        </p:nvGrpSpPr>
        <p:grpSpPr>
          <a:xfrm>
            <a:off x="3176" y="3578191"/>
            <a:ext cx="9144000" cy="1565309"/>
            <a:chOff x="12701" y="3578191"/>
            <a:chExt cx="9144000" cy="1565309"/>
          </a:xfrm>
        </p:grpSpPr>
        <p:pic>
          <p:nvPicPr>
            <p:cNvPr id="3" name="Picture 2">
              <a:extLst>
                <a:ext uri="{FF2B5EF4-FFF2-40B4-BE49-F238E27FC236}">
                  <a16:creationId xmlns:a16="http://schemas.microsoft.com/office/drawing/2014/main" id="{E60293A4-0C6B-7A42-29D9-14C8F603A8D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2701" y="3578191"/>
              <a:ext cx="9144000" cy="1013350"/>
            </a:xfrm>
            <a:prstGeom prst="rect">
              <a:avLst/>
            </a:prstGeom>
          </p:spPr>
        </p:pic>
        <p:pic>
          <p:nvPicPr>
            <p:cNvPr id="5" name="Picture 4">
              <a:extLst>
                <a:ext uri="{FF2B5EF4-FFF2-40B4-BE49-F238E27FC236}">
                  <a16:creationId xmlns:a16="http://schemas.microsoft.com/office/drawing/2014/main" id="{95FE1710-903E-613B-A46D-29E4A764ABC3}"/>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2701" y="4591541"/>
              <a:ext cx="9144000" cy="551959"/>
            </a:xfrm>
            <a:prstGeom prst="rect">
              <a:avLst/>
            </a:prstGeom>
          </p:spPr>
        </p:pic>
      </p:grpSp>
    </p:spTree>
    <p:extLst>
      <p:ext uri="{BB962C8B-B14F-4D97-AF65-F5344CB8AC3E}">
        <p14:creationId xmlns:p14="http://schemas.microsoft.com/office/powerpoint/2010/main" val="182772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FB8D10-9E8F-CA30-0181-26B0B67ED74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201305" y="786232"/>
            <a:ext cx="2779121" cy="3721608"/>
          </a:xfrm>
          <a:prstGeom prst="rect">
            <a:avLst/>
          </a:prstGeom>
        </p:spPr>
      </p:pic>
      <p:pic>
        <p:nvPicPr>
          <p:cNvPr id="9" name="Picture 8">
            <a:extLst>
              <a:ext uri="{FF2B5EF4-FFF2-40B4-BE49-F238E27FC236}">
                <a16:creationId xmlns:a16="http://schemas.microsoft.com/office/drawing/2014/main" id="{AD5ACDD3-BCD0-6BAB-1F86-5C69992D8D7F}"/>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3182439" y="786233"/>
            <a:ext cx="2779121" cy="3721608"/>
          </a:xfrm>
          <a:prstGeom prst="rect">
            <a:avLst/>
          </a:prstGeom>
        </p:spPr>
      </p:pic>
      <p:pic>
        <p:nvPicPr>
          <p:cNvPr id="10" name="Picture 9">
            <a:extLst>
              <a:ext uri="{FF2B5EF4-FFF2-40B4-BE49-F238E27FC236}">
                <a16:creationId xmlns:a16="http://schemas.microsoft.com/office/drawing/2014/main" id="{679495E6-8B6B-2464-DD76-D9FB1922FCCF}"/>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99495" y="810285"/>
            <a:ext cx="2743200" cy="3673505"/>
          </a:xfrm>
          <a:prstGeom prst="rect">
            <a:avLst/>
          </a:prstGeom>
        </p:spPr>
      </p:pic>
      <p:sp>
        <p:nvSpPr>
          <p:cNvPr id="2" name="Title 1">
            <a:extLst>
              <a:ext uri="{FF2B5EF4-FFF2-40B4-BE49-F238E27FC236}">
                <a16:creationId xmlns:a16="http://schemas.microsoft.com/office/drawing/2014/main" id="{FA875065-5932-78F7-8044-6F27BF1CE85A}"/>
              </a:ext>
            </a:extLst>
          </p:cNvPr>
          <p:cNvSpPr>
            <a:spLocks noGrp="1"/>
          </p:cNvSpPr>
          <p:nvPr>
            <p:ph type="ctrTitle"/>
          </p:nvPr>
        </p:nvSpPr>
        <p:spPr>
          <a:xfrm>
            <a:off x="130915" y="155235"/>
            <a:ext cx="8424878" cy="609424"/>
          </a:xfrm>
        </p:spPr>
        <p:txBody>
          <a:bodyPr>
            <a:normAutofit/>
          </a:bodyPr>
          <a:lstStyle/>
          <a:p>
            <a:r>
              <a:rPr lang="en-US" sz="2800" dirty="0">
                <a:solidFill>
                  <a:srgbClr val="002E6D"/>
                </a:solidFill>
              </a:rPr>
              <a:t>39 years, 3 Chapters, Board Member since 2017</a:t>
            </a:r>
          </a:p>
        </p:txBody>
      </p:sp>
    </p:spTree>
    <p:extLst>
      <p:ext uri="{BB962C8B-B14F-4D97-AF65-F5344CB8AC3E}">
        <p14:creationId xmlns:p14="http://schemas.microsoft.com/office/powerpoint/2010/main" val="359931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547F32-A64C-53CD-7971-D24CFC943CAF}"/>
              </a:ext>
            </a:extLst>
          </p:cNvPr>
          <p:cNvSpPr>
            <a:spLocks noGrp="1"/>
          </p:cNvSpPr>
          <p:nvPr>
            <p:ph type="ctrTitle"/>
          </p:nvPr>
        </p:nvSpPr>
        <p:spPr/>
        <p:txBody>
          <a:bodyPr>
            <a:normAutofit/>
          </a:bodyPr>
          <a:lstStyle/>
          <a:p>
            <a:r>
              <a:rPr lang="en-US" dirty="0">
                <a:solidFill>
                  <a:srgbClr val="002E6D"/>
                </a:solidFill>
              </a:rPr>
              <a:t>Punctuated equilibrium</a:t>
            </a:r>
          </a:p>
        </p:txBody>
      </p:sp>
      <p:sp>
        <p:nvSpPr>
          <p:cNvPr id="6" name="Content Placeholder 5">
            <a:extLst>
              <a:ext uri="{FF2B5EF4-FFF2-40B4-BE49-F238E27FC236}">
                <a16:creationId xmlns:a16="http://schemas.microsoft.com/office/drawing/2014/main" id="{90D79626-FC93-09EA-4DEE-A814440D3BFE}"/>
              </a:ext>
            </a:extLst>
          </p:cNvPr>
          <p:cNvSpPr>
            <a:spLocks noGrp="1"/>
          </p:cNvSpPr>
          <p:nvPr>
            <p:ph sz="half" idx="1"/>
          </p:nvPr>
        </p:nvSpPr>
        <p:spPr>
          <a:xfrm>
            <a:off x="5577486" y="1386948"/>
            <a:ext cx="3257232" cy="2613661"/>
          </a:xfrm>
          <a:solidFill>
            <a:srgbClr val="002E6D"/>
          </a:solidFill>
        </p:spPr>
        <p:txBody>
          <a:bodyPr anchor="ctr">
            <a:normAutofit lnSpcReduction="10000"/>
          </a:bodyPr>
          <a:lstStyle/>
          <a:p>
            <a:endParaRPr lang="en-US" sz="2000" dirty="0">
              <a:solidFill>
                <a:schemeClr val="bg1"/>
              </a:solidFill>
            </a:endParaRPr>
          </a:p>
          <a:p>
            <a:endParaRPr lang="en-US" sz="2000" dirty="0">
              <a:solidFill>
                <a:schemeClr val="bg1"/>
              </a:solidFill>
            </a:endParaRPr>
          </a:p>
          <a:p>
            <a:r>
              <a:rPr lang="en-US" sz="2000" dirty="0">
                <a:solidFill>
                  <a:schemeClr val="bg1"/>
                </a:solidFill>
              </a:rPr>
              <a:t>Evolutionary development in systems is marked by isolated episodes of rapid speciation between long periods of little or no change. </a:t>
            </a:r>
          </a:p>
          <a:p>
            <a:endParaRPr lang="en-US" dirty="0"/>
          </a:p>
        </p:txBody>
      </p:sp>
      <p:sp>
        <p:nvSpPr>
          <p:cNvPr id="4" name="Slide Number Placeholder 3">
            <a:extLst>
              <a:ext uri="{FF2B5EF4-FFF2-40B4-BE49-F238E27FC236}">
                <a16:creationId xmlns:a16="http://schemas.microsoft.com/office/drawing/2014/main" id="{F7E13275-AA25-4D2E-C4EE-1078E16AD883}"/>
              </a:ext>
            </a:extLst>
          </p:cNvPr>
          <p:cNvSpPr>
            <a:spLocks noGrp="1"/>
          </p:cNvSpPr>
          <p:nvPr>
            <p:ph type="sldNum" sz="quarter" idx="4294967295"/>
          </p:nvPr>
        </p:nvSpPr>
        <p:spPr>
          <a:xfrm>
            <a:off x="7010400" y="4767263"/>
            <a:ext cx="2133600" cy="274637"/>
          </a:xfrm>
        </p:spPr>
        <p:txBody>
          <a:bodyPr/>
          <a:lstStyle/>
          <a:p>
            <a:fld id="{618D9B6B-CB2C-5643-A448-04ADCC008ACA}" type="slidenum">
              <a:rPr lang="en-US" smtClean="0"/>
              <a:t>20</a:t>
            </a:fld>
            <a:endParaRPr lang="en-US" dirty="0"/>
          </a:p>
        </p:txBody>
      </p:sp>
      <p:pic>
        <p:nvPicPr>
          <p:cNvPr id="10" name="Picture 9" descr="A picture containing text, device, gauge&#10;&#10;Description automatically generated">
            <a:extLst>
              <a:ext uri="{FF2B5EF4-FFF2-40B4-BE49-F238E27FC236}">
                <a16:creationId xmlns:a16="http://schemas.microsoft.com/office/drawing/2014/main" id="{03BCCC52-FD3D-EE7E-3F5F-C406DB36B0F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9282" y="1348848"/>
            <a:ext cx="4909185" cy="3068955"/>
          </a:xfrm>
          <a:prstGeom prst="rect">
            <a:avLst/>
          </a:prstGeom>
        </p:spPr>
      </p:pic>
    </p:spTree>
    <p:extLst>
      <p:ext uri="{BB962C8B-B14F-4D97-AF65-F5344CB8AC3E}">
        <p14:creationId xmlns:p14="http://schemas.microsoft.com/office/powerpoint/2010/main" val="3558691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DFBB58-74CE-B4BF-D1B5-50D995283524}"/>
              </a:ext>
            </a:extLst>
          </p:cNvPr>
          <p:cNvSpPr>
            <a:spLocks noGrp="1"/>
          </p:cNvSpPr>
          <p:nvPr>
            <p:ph type="sldNum" sz="quarter" idx="12"/>
          </p:nvPr>
        </p:nvSpPr>
        <p:spPr/>
        <p:txBody>
          <a:bodyPr/>
          <a:lstStyle/>
          <a:p>
            <a:fld id="{618D9B6B-CB2C-5643-A448-04ADCC008ACA}" type="slidenum">
              <a:rPr lang="en-US" smtClean="0"/>
              <a:t>21</a:t>
            </a:fld>
            <a:endParaRPr lang="en-US" dirty="0"/>
          </a:p>
        </p:txBody>
      </p:sp>
      <p:pic>
        <p:nvPicPr>
          <p:cNvPr id="6" name="Picture 5" descr="Logo, company name&#10;&#10;Description automatically generated">
            <a:extLst>
              <a:ext uri="{FF2B5EF4-FFF2-40B4-BE49-F238E27FC236}">
                <a16:creationId xmlns:a16="http://schemas.microsoft.com/office/drawing/2014/main" id="{DD83CA42-573F-A66C-1589-F9A43C13A47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61612" y="1691778"/>
            <a:ext cx="1700839" cy="1888242"/>
          </a:xfrm>
          <a:prstGeom prst="rect">
            <a:avLst/>
          </a:prstGeom>
        </p:spPr>
      </p:pic>
      <p:pic>
        <p:nvPicPr>
          <p:cNvPr id="3" name="Picture 2" descr="Icon&#10;&#10;Description automatically generated">
            <a:extLst>
              <a:ext uri="{FF2B5EF4-FFF2-40B4-BE49-F238E27FC236}">
                <a16:creationId xmlns:a16="http://schemas.microsoft.com/office/drawing/2014/main" id="{24FA4159-BD0E-BA90-A3F2-6CB14079192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10452" y="1681156"/>
            <a:ext cx="1781188" cy="1781188"/>
          </a:xfrm>
          <a:prstGeom prst="rect">
            <a:avLst/>
          </a:prstGeom>
        </p:spPr>
      </p:pic>
      <p:pic>
        <p:nvPicPr>
          <p:cNvPr id="7" name="Picture 6" descr="A picture containing text, outdoor, green, sign&#10;&#10;Description automatically generated">
            <a:extLst>
              <a:ext uri="{FF2B5EF4-FFF2-40B4-BE49-F238E27FC236}">
                <a16:creationId xmlns:a16="http://schemas.microsoft.com/office/drawing/2014/main" id="{1922AE7E-A7C0-C3DB-B7D5-0174C3F6234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852361" y="1691779"/>
            <a:ext cx="1781188" cy="1759942"/>
          </a:xfrm>
          <a:prstGeom prst="rect">
            <a:avLst/>
          </a:prstGeom>
        </p:spPr>
      </p:pic>
      <p:pic>
        <p:nvPicPr>
          <p:cNvPr id="17" name="Picture 16">
            <a:extLst>
              <a:ext uri="{FF2B5EF4-FFF2-40B4-BE49-F238E27FC236}">
                <a16:creationId xmlns:a16="http://schemas.microsoft.com/office/drawing/2014/main" id="{C6145CA6-5719-EB3C-B0F6-D877506467A5}"/>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24149" y="1551800"/>
            <a:ext cx="2072272" cy="1899920"/>
          </a:xfrm>
          <a:prstGeom prst="rect">
            <a:avLst/>
          </a:prstGeom>
        </p:spPr>
      </p:pic>
    </p:spTree>
    <p:extLst>
      <p:ext uri="{BB962C8B-B14F-4D97-AF65-F5344CB8AC3E}">
        <p14:creationId xmlns:p14="http://schemas.microsoft.com/office/powerpoint/2010/main" val="3769697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7F4029-06DE-5ABE-3B1C-2E458846AF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02575" y="102870"/>
            <a:ext cx="4937760" cy="4937760"/>
          </a:xfrm>
          <a:prstGeom prst="rect">
            <a:avLst/>
          </a:prstGeom>
          <a:noFill/>
        </p:spPr>
      </p:pic>
      <p:sp>
        <p:nvSpPr>
          <p:cNvPr id="12" name="Title 3">
            <a:extLst>
              <a:ext uri="{FF2B5EF4-FFF2-40B4-BE49-F238E27FC236}">
                <a16:creationId xmlns:a16="http://schemas.microsoft.com/office/drawing/2014/main" id="{04F498BA-F837-694E-26FD-BCF1A4DC6487}"/>
              </a:ext>
            </a:extLst>
          </p:cNvPr>
          <p:cNvSpPr>
            <a:spLocks noGrp="1"/>
          </p:cNvSpPr>
          <p:nvPr>
            <p:ph type="ctrTitle"/>
          </p:nvPr>
        </p:nvSpPr>
        <p:spPr/>
        <p:txBody>
          <a:bodyPr/>
          <a:lstStyle/>
          <a:p>
            <a:r>
              <a:rPr lang="en-US" dirty="0">
                <a:solidFill>
                  <a:srgbClr val="002E6D"/>
                </a:solidFill>
              </a:rPr>
              <a:t>It’s Time…..</a:t>
            </a:r>
          </a:p>
        </p:txBody>
      </p:sp>
      <p:sp>
        <p:nvSpPr>
          <p:cNvPr id="14" name="Text Placeholder 4">
            <a:extLst>
              <a:ext uri="{FF2B5EF4-FFF2-40B4-BE49-F238E27FC236}">
                <a16:creationId xmlns:a16="http://schemas.microsoft.com/office/drawing/2014/main" id="{A135E9A3-8355-7AC8-E276-D6257D8D54D9}"/>
              </a:ext>
            </a:extLst>
          </p:cNvPr>
          <p:cNvSpPr>
            <a:spLocks noGrp="1"/>
          </p:cNvSpPr>
          <p:nvPr>
            <p:ph type="body" sz="quarter" idx="10"/>
          </p:nvPr>
        </p:nvSpPr>
        <p:spPr>
          <a:xfrm>
            <a:off x="626444" y="1286486"/>
            <a:ext cx="4071937" cy="2682101"/>
          </a:xfrm>
        </p:spPr>
        <p:txBody>
          <a:bodyPr anchor="ctr">
            <a:noAutofit/>
          </a:bodyPr>
          <a:lstStyle/>
          <a:p>
            <a:pPr>
              <a:lnSpc>
                <a:spcPct val="150000"/>
              </a:lnSpc>
            </a:pPr>
            <a:r>
              <a:rPr lang="en-US" sz="2800" dirty="0">
                <a:solidFill>
                  <a:schemeClr val="tx1"/>
                </a:solidFill>
              </a:rPr>
              <a:t>To REFLECT</a:t>
            </a:r>
          </a:p>
          <a:p>
            <a:pPr>
              <a:lnSpc>
                <a:spcPct val="150000"/>
              </a:lnSpc>
            </a:pPr>
            <a:r>
              <a:rPr lang="en-US" sz="2800" dirty="0">
                <a:solidFill>
                  <a:schemeClr val="tx1"/>
                </a:solidFill>
              </a:rPr>
              <a:t>To CELEBRATE</a:t>
            </a:r>
          </a:p>
          <a:p>
            <a:pPr>
              <a:lnSpc>
                <a:spcPct val="150000"/>
              </a:lnSpc>
            </a:pPr>
            <a:r>
              <a:rPr lang="en-US" sz="2800" dirty="0">
                <a:solidFill>
                  <a:schemeClr val="tx1"/>
                </a:solidFill>
              </a:rPr>
              <a:t>To ONBOARD</a:t>
            </a:r>
          </a:p>
          <a:p>
            <a:pPr>
              <a:lnSpc>
                <a:spcPct val="150000"/>
              </a:lnSpc>
            </a:pPr>
            <a:r>
              <a:rPr lang="en-US" sz="2800" dirty="0">
                <a:solidFill>
                  <a:schemeClr val="tx1"/>
                </a:solidFill>
              </a:rPr>
              <a:t>To ACT</a:t>
            </a:r>
          </a:p>
        </p:txBody>
      </p:sp>
    </p:spTree>
    <p:extLst>
      <p:ext uri="{BB962C8B-B14F-4D97-AF65-F5344CB8AC3E}">
        <p14:creationId xmlns:p14="http://schemas.microsoft.com/office/powerpoint/2010/main" val="23687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4F498BA-F837-694E-26FD-BCF1A4DC6487}"/>
              </a:ext>
            </a:extLst>
          </p:cNvPr>
          <p:cNvSpPr>
            <a:spLocks noGrp="1"/>
          </p:cNvSpPr>
          <p:nvPr>
            <p:ph type="ctrTitle"/>
          </p:nvPr>
        </p:nvSpPr>
        <p:spPr>
          <a:xfrm>
            <a:off x="254122" y="259541"/>
            <a:ext cx="8635756" cy="609424"/>
          </a:xfrm>
        </p:spPr>
        <p:txBody>
          <a:bodyPr>
            <a:normAutofit/>
          </a:bodyPr>
          <a:lstStyle/>
          <a:p>
            <a:r>
              <a:rPr lang="en-US" dirty="0">
                <a:solidFill>
                  <a:srgbClr val="002E6D"/>
                </a:solidFill>
              </a:rPr>
              <a:t>It’s Time…to ACT as a national organization</a:t>
            </a:r>
          </a:p>
        </p:txBody>
      </p:sp>
      <p:sp>
        <p:nvSpPr>
          <p:cNvPr id="14" name="Text Placeholder 4">
            <a:extLst>
              <a:ext uri="{FF2B5EF4-FFF2-40B4-BE49-F238E27FC236}">
                <a16:creationId xmlns:a16="http://schemas.microsoft.com/office/drawing/2014/main" id="{A135E9A3-8355-7AC8-E276-D6257D8D54D9}"/>
              </a:ext>
            </a:extLst>
          </p:cNvPr>
          <p:cNvSpPr>
            <a:spLocks noGrp="1"/>
          </p:cNvSpPr>
          <p:nvPr>
            <p:ph type="body" sz="quarter" idx="10"/>
          </p:nvPr>
        </p:nvSpPr>
        <p:spPr>
          <a:xfrm>
            <a:off x="4029308" y="1139203"/>
            <a:ext cx="4860570" cy="4018661"/>
          </a:xfrm>
        </p:spPr>
        <p:txBody>
          <a:bodyPr anchor="ctr">
            <a:normAutofit/>
          </a:bodyPr>
          <a:lstStyle/>
          <a:p>
            <a:pPr marL="342900" indent="-342900">
              <a:spcBef>
                <a:spcPts val="600"/>
              </a:spcBef>
              <a:spcAft>
                <a:spcPts val="600"/>
              </a:spcAft>
              <a:buFont typeface="Arial" panose="020B0604020202020204" pitchFamily="34" charset="0"/>
              <a:buChar char="•"/>
            </a:pPr>
            <a:r>
              <a:rPr lang="en-US" dirty="0">
                <a:solidFill>
                  <a:schemeClr val="tx1"/>
                </a:solidFill>
              </a:rPr>
              <a:t>Collaborations and partnerships</a:t>
            </a:r>
          </a:p>
          <a:p>
            <a:pPr marL="342900" indent="-342900">
              <a:spcBef>
                <a:spcPts val="600"/>
              </a:spcBef>
              <a:spcAft>
                <a:spcPts val="600"/>
              </a:spcAft>
              <a:buFont typeface="Arial" panose="020B0604020202020204" pitchFamily="34" charset="0"/>
              <a:buChar char="•"/>
            </a:pPr>
            <a:r>
              <a:rPr lang="en-US" dirty="0">
                <a:solidFill>
                  <a:schemeClr val="tx1"/>
                </a:solidFill>
              </a:rPr>
              <a:t>Thought leadership and advocacy</a:t>
            </a:r>
          </a:p>
          <a:p>
            <a:pPr marL="342900" indent="-342900">
              <a:spcBef>
                <a:spcPts val="600"/>
              </a:spcBef>
              <a:spcAft>
                <a:spcPts val="600"/>
              </a:spcAft>
              <a:buFont typeface="Arial" panose="020B0604020202020204" pitchFamily="34" charset="0"/>
              <a:buChar char="•"/>
            </a:pPr>
            <a:r>
              <a:rPr lang="en-US" dirty="0">
                <a:solidFill>
                  <a:schemeClr val="tx1"/>
                </a:solidFill>
              </a:rPr>
              <a:t>Benchmarking and metrics</a:t>
            </a:r>
          </a:p>
          <a:p>
            <a:pPr marL="342900" indent="-342900">
              <a:spcBef>
                <a:spcPts val="600"/>
              </a:spcBef>
              <a:spcAft>
                <a:spcPts val="600"/>
              </a:spcAft>
              <a:buFont typeface="Arial" panose="020B0604020202020204" pitchFamily="34" charset="0"/>
              <a:buChar char="•"/>
            </a:pPr>
            <a:r>
              <a:rPr lang="en-US" dirty="0">
                <a:solidFill>
                  <a:schemeClr val="tx1"/>
                </a:solidFill>
              </a:rPr>
              <a:t>Research</a:t>
            </a:r>
          </a:p>
          <a:p>
            <a:pPr marL="342900" indent="-342900">
              <a:spcBef>
                <a:spcPts val="600"/>
              </a:spcBef>
              <a:spcAft>
                <a:spcPts val="600"/>
              </a:spcAft>
              <a:buFont typeface="Arial" panose="020B0604020202020204" pitchFamily="34" charset="0"/>
              <a:buChar char="•"/>
            </a:pPr>
            <a:r>
              <a:rPr lang="en-US" dirty="0">
                <a:solidFill>
                  <a:schemeClr val="tx1"/>
                </a:solidFill>
              </a:rPr>
              <a:t>Tools and resources</a:t>
            </a:r>
          </a:p>
          <a:p>
            <a:pPr marL="342900" indent="-342900">
              <a:spcBef>
                <a:spcPts val="600"/>
              </a:spcBef>
              <a:spcAft>
                <a:spcPts val="600"/>
              </a:spcAft>
              <a:buFont typeface="Arial" panose="020B0604020202020204" pitchFamily="34" charset="0"/>
              <a:buChar char="•"/>
            </a:pPr>
            <a:r>
              <a:rPr lang="en-US" dirty="0">
                <a:solidFill>
                  <a:schemeClr val="tx1"/>
                </a:solidFill>
              </a:rPr>
              <a:t>Education and training</a:t>
            </a:r>
          </a:p>
          <a:p>
            <a:pPr marL="428625" indent="-428625">
              <a:buFont typeface="Wingdings" panose="05000000000000000000" pitchFamily="2" charset="2"/>
              <a:buChar char="§"/>
            </a:pPr>
            <a:endParaRPr lang="en-US" sz="2400" i="1" dirty="0"/>
          </a:p>
        </p:txBody>
      </p:sp>
      <p:pic>
        <p:nvPicPr>
          <p:cNvPr id="3" name="Picture 2">
            <a:extLst>
              <a:ext uri="{FF2B5EF4-FFF2-40B4-BE49-F238E27FC236}">
                <a16:creationId xmlns:a16="http://schemas.microsoft.com/office/drawing/2014/main" id="{439D6B1C-B452-AE9C-F6BF-AF198103F33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5040" y="939915"/>
            <a:ext cx="3924268" cy="3803185"/>
          </a:xfrm>
          <a:prstGeom prst="rect">
            <a:avLst/>
          </a:prstGeom>
        </p:spPr>
      </p:pic>
    </p:spTree>
    <p:extLst>
      <p:ext uri="{BB962C8B-B14F-4D97-AF65-F5344CB8AC3E}">
        <p14:creationId xmlns:p14="http://schemas.microsoft.com/office/powerpoint/2010/main" val="1486809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958DB07-EDB7-468A-AF14-BD9784908A56}"/>
              </a:ext>
            </a:extLst>
          </p:cNvPr>
          <p:cNvSpPr>
            <a:spLocks noGrp="1"/>
          </p:cNvSpPr>
          <p:nvPr>
            <p:ph type="body" sz="quarter" idx="10"/>
          </p:nvPr>
        </p:nvSpPr>
        <p:spPr>
          <a:xfrm>
            <a:off x="291516" y="973985"/>
            <a:ext cx="8560968" cy="3865889"/>
          </a:xfrm>
          <a:solidFill>
            <a:schemeClr val="tx2"/>
          </a:solidFill>
        </p:spPr>
        <p:txBody>
          <a:bodyPr numCol="2" spcCol="914400" anchor="ctr" anchorCtr="0">
            <a:normAutofit fontScale="25000" lnSpcReduction="20000"/>
          </a:bodyPr>
          <a:lstStyle/>
          <a:p>
            <a:r>
              <a:rPr lang="en-US" sz="7200" b="1" u="sng" dirty="0">
                <a:solidFill>
                  <a:schemeClr val="bg1"/>
                </a:solidFill>
              </a:rPr>
              <a:t>Physician/clinical areas</a:t>
            </a:r>
          </a:p>
          <a:p>
            <a:pPr marL="111125" indent="-111125">
              <a:buFont typeface="Arial" panose="020B0604020202020204" pitchFamily="34" charset="0"/>
              <a:buChar char="•"/>
            </a:pPr>
            <a:r>
              <a:rPr lang="en-US" sz="4800" dirty="0">
                <a:solidFill>
                  <a:schemeClr val="bg1"/>
                </a:solidFill>
              </a:rPr>
              <a:t>American Organization for Nursing Leadership</a:t>
            </a:r>
          </a:p>
          <a:p>
            <a:pPr marL="111125" indent="-111125">
              <a:buFont typeface="Arial" panose="020B0604020202020204" pitchFamily="34" charset="0"/>
              <a:buChar char="•"/>
            </a:pPr>
            <a:r>
              <a:rPr lang="en-US" sz="4800" dirty="0">
                <a:solidFill>
                  <a:schemeClr val="bg1"/>
                </a:solidFill>
              </a:rPr>
              <a:t>National Academy of Medicine (formerly the IOM)</a:t>
            </a:r>
          </a:p>
          <a:p>
            <a:pPr marL="111125" indent="-111125">
              <a:buFont typeface="Arial" panose="020B0604020202020204" pitchFamily="34" charset="0"/>
              <a:buChar char="•"/>
            </a:pPr>
            <a:r>
              <a:rPr lang="en-US" sz="4800" dirty="0">
                <a:solidFill>
                  <a:schemeClr val="bg1"/>
                </a:solidFill>
              </a:rPr>
              <a:t>Institute for Healthcare Improvement</a:t>
            </a:r>
          </a:p>
          <a:p>
            <a:pPr marL="111125" indent="-111125">
              <a:buFont typeface="Arial" panose="020B0604020202020204" pitchFamily="34" charset="0"/>
              <a:buChar char="•"/>
            </a:pPr>
            <a:r>
              <a:rPr lang="en-US" sz="4800" dirty="0">
                <a:solidFill>
                  <a:schemeClr val="bg1"/>
                </a:solidFill>
              </a:rPr>
              <a:t>American Association for Physician Leadership</a:t>
            </a:r>
          </a:p>
          <a:p>
            <a:endParaRPr lang="en-US" sz="3150" dirty="0">
              <a:solidFill>
                <a:schemeClr val="bg1"/>
              </a:solidFill>
            </a:endParaRPr>
          </a:p>
          <a:p>
            <a:r>
              <a:rPr lang="en-US" sz="7200" b="1" u="sng" dirty="0">
                <a:solidFill>
                  <a:schemeClr val="bg1"/>
                </a:solidFill>
              </a:rPr>
              <a:t>Health insurance plans</a:t>
            </a:r>
          </a:p>
          <a:p>
            <a:pPr marL="111125" indent="-111125">
              <a:buFont typeface="Arial" panose="020B0604020202020204" pitchFamily="34" charset="0"/>
              <a:buChar char="•"/>
            </a:pPr>
            <a:r>
              <a:rPr lang="en-US" sz="4800" dirty="0">
                <a:solidFill>
                  <a:schemeClr val="bg1"/>
                </a:solidFill>
              </a:rPr>
              <a:t>America’s Health Insurance Plans (AHIP)</a:t>
            </a:r>
          </a:p>
          <a:p>
            <a:pPr marL="111125" indent="-111125">
              <a:buFont typeface="Arial" panose="020B0604020202020204" pitchFamily="34" charset="0"/>
              <a:buChar char="•"/>
            </a:pPr>
            <a:r>
              <a:rPr lang="en-US" sz="4800" dirty="0">
                <a:solidFill>
                  <a:schemeClr val="bg1"/>
                </a:solidFill>
              </a:rPr>
              <a:t>Alliance for Community Health Plans</a:t>
            </a:r>
          </a:p>
          <a:p>
            <a:pPr marL="111125" indent="-111125">
              <a:buFont typeface="Arial" panose="020B0604020202020204" pitchFamily="34" charset="0"/>
              <a:buChar char="•"/>
            </a:pPr>
            <a:r>
              <a:rPr lang="en-US" sz="4800" dirty="0">
                <a:solidFill>
                  <a:schemeClr val="bg1"/>
                </a:solidFill>
              </a:rPr>
              <a:t>National Association of Insurance Commissioners</a:t>
            </a:r>
          </a:p>
          <a:p>
            <a:pPr marL="111125" indent="-111125">
              <a:buFont typeface="Arial" panose="020B0604020202020204" pitchFamily="34" charset="0"/>
              <a:buChar char="•"/>
            </a:pPr>
            <a:r>
              <a:rPr lang="en-US" sz="4800" dirty="0">
                <a:solidFill>
                  <a:schemeClr val="bg1"/>
                </a:solidFill>
              </a:rPr>
              <a:t>Society of Actuaries</a:t>
            </a:r>
          </a:p>
          <a:p>
            <a:pPr marL="111125" indent="-111125">
              <a:buFont typeface="Arial" panose="020B0604020202020204" pitchFamily="34" charset="0"/>
              <a:buChar char="•"/>
            </a:pPr>
            <a:endParaRPr lang="en-US" sz="3150" dirty="0">
              <a:solidFill>
                <a:schemeClr val="bg1"/>
              </a:solidFill>
            </a:endParaRPr>
          </a:p>
          <a:p>
            <a:pPr>
              <a:lnSpc>
                <a:spcPct val="120000"/>
              </a:lnSpc>
            </a:pPr>
            <a:r>
              <a:rPr lang="en-US" sz="7200" b="1" u="sng" dirty="0">
                <a:solidFill>
                  <a:schemeClr val="bg1"/>
                </a:solidFill>
              </a:rPr>
              <a:t>Purchaser/employer/consumer perspective</a:t>
            </a:r>
          </a:p>
          <a:p>
            <a:pPr marL="111125" indent="-111125">
              <a:buFont typeface="Arial" panose="020B0604020202020204" pitchFamily="34" charset="0"/>
              <a:buChar char="•"/>
            </a:pPr>
            <a:r>
              <a:rPr lang="en-US" sz="4800" dirty="0">
                <a:solidFill>
                  <a:schemeClr val="bg1"/>
                </a:solidFill>
              </a:rPr>
              <a:t>Catalyst for Payment Reform</a:t>
            </a:r>
          </a:p>
          <a:p>
            <a:pPr marL="111125" indent="-111125">
              <a:buFont typeface="Arial" panose="020B0604020202020204" pitchFamily="34" charset="0"/>
              <a:buChar char="•"/>
            </a:pPr>
            <a:r>
              <a:rPr lang="en-US" sz="4800" dirty="0">
                <a:solidFill>
                  <a:schemeClr val="bg1"/>
                </a:solidFill>
              </a:rPr>
              <a:t>Community Catalyst</a:t>
            </a:r>
          </a:p>
          <a:p>
            <a:pPr marL="111125" indent="-111125">
              <a:buFont typeface="Arial" panose="020B0604020202020204" pitchFamily="34" charset="0"/>
              <a:buChar char="•"/>
            </a:pPr>
            <a:r>
              <a:rPr lang="en-US" sz="4800" dirty="0">
                <a:solidFill>
                  <a:schemeClr val="bg1"/>
                </a:solidFill>
              </a:rPr>
              <a:t>Leapfrog Group</a:t>
            </a:r>
          </a:p>
          <a:p>
            <a:pPr marL="111125" indent="-111125">
              <a:buFont typeface="Arial" panose="020B0604020202020204" pitchFamily="34" charset="0"/>
              <a:buChar char="•"/>
            </a:pPr>
            <a:r>
              <a:rPr lang="en-US" sz="4800" dirty="0">
                <a:solidFill>
                  <a:schemeClr val="bg1"/>
                </a:solidFill>
              </a:rPr>
              <a:t>National Alliance of Healthcare Purchaser Coalitions</a:t>
            </a:r>
          </a:p>
          <a:p>
            <a:r>
              <a:rPr lang="en-US" sz="7200" b="1" u="sng" dirty="0">
                <a:solidFill>
                  <a:schemeClr val="bg1"/>
                </a:solidFill>
              </a:rPr>
              <a:t>Hospital and health systems</a:t>
            </a:r>
          </a:p>
          <a:p>
            <a:pPr marL="111125" indent="-111125">
              <a:buFont typeface="Arial" panose="020B0604020202020204" pitchFamily="34" charset="0"/>
              <a:buChar char="•"/>
            </a:pPr>
            <a:r>
              <a:rPr lang="en-US" sz="4800" dirty="0">
                <a:solidFill>
                  <a:schemeClr val="bg1"/>
                </a:solidFill>
              </a:rPr>
              <a:t>American Hospital Association</a:t>
            </a:r>
          </a:p>
          <a:p>
            <a:pPr marL="111125" indent="-111125">
              <a:buFont typeface="Arial" panose="020B0604020202020204" pitchFamily="34" charset="0"/>
              <a:buChar char="•"/>
            </a:pPr>
            <a:r>
              <a:rPr lang="en-US" sz="4800" dirty="0">
                <a:solidFill>
                  <a:schemeClr val="bg1"/>
                </a:solidFill>
              </a:rPr>
              <a:t>Association of American Medical Colleges</a:t>
            </a:r>
          </a:p>
          <a:p>
            <a:pPr marL="111125" indent="-111125">
              <a:buFont typeface="Arial" panose="020B0604020202020204" pitchFamily="34" charset="0"/>
              <a:buChar char="•"/>
            </a:pPr>
            <a:r>
              <a:rPr lang="en-US" sz="4800" dirty="0">
                <a:solidFill>
                  <a:schemeClr val="bg1"/>
                </a:solidFill>
              </a:rPr>
              <a:t>Catholic Health Association of the U.S.</a:t>
            </a:r>
          </a:p>
          <a:p>
            <a:pPr marL="111125" indent="-111125">
              <a:buFont typeface="Arial" panose="020B0604020202020204" pitchFamily="34" charset="0"/>
              <a:buChar char="•"/>
            </a:pPr>
            <a:r>
              <a:rPr lang="en-US" sz="4800" dirty="0">
                <a:solidFill>
                  <a:schemeClr val="bg1"/>
                </a:solidFill>
              </a:rPr>
              <a:t>Federation of American Health Systems</a:t>
            </a:r>
          </a:p>
          <a:p>
            <a:pPr marL="111125" indent="-111125">
              <a:buFont typeface="Arial" panose="020B0604020202020204" pitchFamily="34" charset="0"/>
              <a:buChar char="•"/>
            </a:pPr>
            <a:r>
              <a:rPr lang="en-US" sz="4800" dirty="0">
                <a:solidFill>
                  <a:schemeClr val="bg1"/>
                </a:solidFill>
              </a:rPr>
              <a:t>National Rural Health Association</a:t>
            </a:r>
          </a:p>
          <a:p>
            <a:endParaRPr lang="en-US" sz="3150" dirty="0">
              <a:solidFill>
                <a:schemeClr val="bg1"/>
              </a:solidFill>
            </a:endParaRPr>
          </a:p>
          <a:p>
            <a:endParaRPr lang="en-US" sz="3150" dirty="0">
              <a:solidFill>
                <a:schemeClr val="bg1"/>
              </a:solidFill>
            </a:endParaRPr>
          </a:p>
          <a:p>
            <a:r>
              <a:rPr lang="en-US" sz="7200" b="1" u="sng" dirty="0">
                <a:solidFill>
                  <a:schemeClr val="bg1"/>
                </a:solidFill>
              </a:rPr>
              <a:t>Standard-setting bodies</a:t>
            </a:r>
          </a:p>
          <a:p>
            <a:pPr marL="111125" indent="-111125">
              <a:buFont typeface="Arial" panose="020B0604020202020204" pitchFamily="34" charset="0"/>
              <a:buChar char="•"/>
            </a:pPr>
            <a:r>
              <a:rPr lang="en-US" sz="4800" dirty="0">
                <a:solidFill>
                  <a:schemeClr val="bg1"/>
                </a:solidFill>
              </a:rPr>
              <a:t>Financial Accounting Standards Board</a:t>
            </a:r>
          </a:p>
          <a:p>
            <a:pPr marL="111125" indent="-111125">
              <a:buFont typeface="Arial" panose="020B0604020202020204" pitchFamily="34" charset="0"/>
              <a:buChar char="•"/>
            </a:pPr>
            <a:r>
              <a:rPr lang="en-US" sz="4800" dirty="0">
                <a:solidFill>
                  <a:schemeClr val="bg1"/>
                </a:solidFill>
              </a:rPr>
              <a:t>Governmental Accounting Standards Board</a:t>
            </a:r>
          </a:p>
          <a:p>
            <a:endParaRPr lang="en-US" sz="3150" dirty="0">
              <a:solidFill>
                <a:schemeClr val="bg1"/>
              </a:solidFill>
            </a:endParaRPr>
          </a:p>
          <a:p>
            <a:r>
              <a:rPr lang="en-US" sz="7200" b="1" u="sng" dirty="0">
                <a:solidFill>
                  <a:schemeClr val="bg1"/>
                </a:solidFill>
              </a:rPr>
              <a:t>Regulatory agencies</a:t>
            </a:r>
          </a:p>
          <a:p>
            <a:pPr marL="111125" indent="-111125">
              <a:buFont typeface="Arial" panose="020B0604020202020204" pitchFamily="34" charset="0"/>
              <a:buChar char="•"/>
            </a:pPr>
            <a:r>
              <a:rPr lang="en-US" sz="4800" dirty="0">
                <a:solidFill>
                  <a:schemeClr val="bg1"/>
                </a:solidFill>
              </a:rPr>
              <a:t>Centers for Medicare &amp; Medicaid Services</a:t>
            </a:r>
          </a:p>
          <a:p>
            <a:pPr marL="111125" indent="-111125">
              <a:buFont typeface="Arial" panose="020B0604020202020204" pitchFamily="34" charset="0"/>
              <a:buChar char="•"/>
            </a:pPr>
            <a:r>
              <a:rPr lang="en-US" sz="4800" dirty="0">
                <a:solidFill>
                  <a:schemeClr val="bg1"/>
                </a:solidFill>
              </a:rPr>
              <a:t>Department of Health and Human Services</a:t>
            </a:r>
          </a:p>
          <a:p>
            <a:pPr marL="111125" indent="-111125">
              <a:buFont typeface="Arial" panose="020B0604020202020204" pitchFamily="34" charset="0"/>
              <a:buChar char="•"/>
            </a:pPr>
            <a:r>
              <a:rPr lang="en-US" sz="4800" dirty="0">
                <a:solidFill>
                  <a:schemeClr val="bg1"/>
                </a:solidFill>
              </a:rPr>
              <a:t>Internal Revenue Service</a:t>
            </a:r>
          </a:p>
          <a:p>
            <a:pPr marL="111125" indent="-111125">
              <a:buFont typeface="Arial" panose="020B0604020202020204" pitchFamily="34" charset="0"/>
              <a:buChar char="•"/>
            </a:pPr>
            <a:r>
              <a:rPr lang="en-US" sz="4800" dirty="0">
                <a:solidFill>
                  <a:schemeClr val="bg1"/>
                </a:solidFill>
              </a:rPr>
              <a:t>Department of Treasury</a:t>
            </a:r>
          </a:p>
          <a:p>
            <a:endParaRPr lang="en-US" dirty="0"/>
          </a:p>
        </p:txBody>
      </p:sp>
      <p:sp>
        <p:nvSpPr>
          <p:cNvPr id="3" name="Title 2">
            <a:extLst>
              <a:ext uri="{FF2B5EF4-FFF2-40B4-BE49-F238E27FC236}">
                <a16:creationId xmlns:a16="http://schemas.microsoft.com/office/drawing/2014/main" id="{BC3636ED-9E92-4392-86A4-25B22E4CC02A}"/>
              </a:ext>
            </a:extLst>
          </p:cNvPr>
          <p:cNvSpPr>
            <a:spLocks noGrp="1"/>
          </p:cNvSpPr>
          <p:nvPr>
            <p:ph type="ctrTitle"/>
          </p:nvPr>
        </p:nvSpPr>
        <p:spPr>
          <a:xfrm>
            <a:off x="268707" y="292474"/>
            <a:ext cx="8560968" cy="621926"/>
          </a:xfrm>
        </p:spPr>
        <p:txBody>
          <a:bodyPr>
            <a:normAutofit/>
          </a:bodyPr>
          <a:lstStyle/>
          <a:p>
            <a:r>
              <a:rPr lang="en-US" sz="3200" dirty="0">
                <a:solidFill>
                  <a:srgbClr val="002E6D"/>
                </a:solidFill>
              </a:rPr>
              <a:t>Collaboration and partnerships</a:t>
            </a:r>
          </a:p>
        </p:txBody>
      </p:sp>
    </p:spTree>
    <p:extLst>
      <p:ext uri="{BB962C8B-B14F-4D97-AF65-F5344CB8AC3E}">
        <p14:creationId xmlns:p14="http://schemas.microsoft.com/office/powerpoint/2010/main" val="2453288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2077A9-4196-488E-BAD3-A22E815E9DA3}"/>
              </a:ext>
            </a:extLst>
          </p:cNvPr>
          <p:cNvSpPr>
            <a:spLocks noGrp="1"/>
          </p:cNvSpPr>
          <p:nvPr>
            <p:ph type="sldNum" sz="quarter" idx="12"/>
          </p:nvPr>
        </p:nvSpPr>
        <p:spPr/>
        <p:txBody>
          <a:bodyPr/>
          <a:lstStyle/>
          <a:p>
            <a:pPr defTabSz="685800"/>
            <a:fld id="{7564F6A3-C9E6-43BF-B866-D51A553F87DF}" type="slidenum">
              <a:rPr lang="en-US">
                <a:solidFill>
                  <a:prstClr val="black">
                    <a:tint val="75000"/>
                  </a:prstClr>
                </a:solidFill>
                <a:latin typeface="Calibri" panose="020F0502020204030204"/>
              </a:rPr>
              <a:pPr defTabSz="685800"/>
              <a:t>25</a:t>
            </a:fld>
            <a:endParaRPr lang="en-US" dirty="0">
              <a:solidFill>
                <a:prstClr val="black">
                  <a:tint val="75000"/>
                </a:prstClr>
              </a:solidFill>
              <a:latin typeface="Calibri" panose="020F0502020204030204"/>
            </a:endParaRPr>
          </a:p>
        </p:txBody>
      </p:sp>
      <p:sp>
        <p:nvSpPr>
          <p:cNvPr id="8" name="Title 7">
            <a:extLst>
              <a:ext uri="{FF2B5EF4-FFF2-40B4-BE49-F238E27FC236}">
                <a16:creationId xmlns:a16="http://schemas.microsoft.com/office/drawing/2014/main" id="{3149C028-3C61-B842-BB23-2CE7A39086EF}"/>
              </a:ext>
            </a:extLst>
          </p:cNvPr>
          <p:cNvSpPr>
            <a:spLocks noGrp="1"/>
          </p:cNvSpPr>
          <p:nvPr>
            <p:ph type="title"/>
          </p:nvPr>
        </p:nvSpPr>
        <p:spPr>
          <a:xfrm>
            <a:off x="239325" y="27109"/>
            <a:ext cx="8577108" cy="994172"/>
          </a:xfrm>
        </p:spPr>
        <p:txBody>
          <a:bodyPr>
            <a:normAutofit/>
          </a:bodyPr>
          <a:lstStyle/>
          <a:p>
            <a:pPr algn="l"/>
            <a:r>
              <a:rPr lang="en-US" sz="3200" b="1" dirty="0">
                <a:solidFill>
                  <a:srgbClr val="002E6D"/>
                </a:solidFill>
                <a:latin typeface="Arial" panose="020B0604020202020204" pitchFamily="34" charset="0"/>
                <a:ea typeface="Cambria"/>
                <a:cs typeface="Arial" panose="020B0604020202020204" pitchFamily="34" charset="0"/>
              </a:rPr>
              <a:t>Collaboration and Partnerships: Academic</a:t>
            </a:r>
          </a:p>
        </p:txBody>
      </p:sp>
      <p:pic>
        <p:nvPicPr>
          <p:cNvPr id="2" name="Picture 1">
            <a:extLst>
              <a:ext uri="{FF2B5EF4-FFF2-40B4-BE49-F238E27FC236}">
                <a16:creationId xmlns:a16="http://schemas.microsoft.com/office/drawing/2014/main" id="{0B3224A5-8C08-7879-1546-1FCEC0FE2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350" y="2278856"/>
            <a:ext cx="3543300" cy="585788"/>
          </a:xfrm>
          <a:prstGeom prst="rect">
            <a:avLst/>
          </a:prstGeom>
        </p:spPr>
      </p:pic>
      <p:sp>
        <p:nvSpPr>
          <p:cNvPr id="12" name="TextBox 11">
            <a:extLst>
              <a:ext uri="{FF2B5EF4-FFF2-40B4-BE49-F238E27FC236}">
                <a16:creationId xmlns:a16="http://schemas.microsoft.com/office/drawing/2014/main" id="{7FCAF880-BDAD-11D7-730A-0253746F6A89}"/>
              </a:ext>
            </a:extLst>
          </p:cNvPr>
          <p:cNvSpPr txBox="1"/>
          <p:nvPr/>
        </p:nvSpPr>
        <p:spPr>
          <a:xfrm>
            <a:off x="239325" y="1110232"/>
            <a:ext cx="5850208" cy="3970318"/>
          </a:xfrm>
          <a:prstGeom prst="rect">
            <a:avLst/>
          </a:prstGeom>
          <a:noFill/>
        </p:spPr>
        <p:txBody>
          <a:bodyPr wrap="square" lIns="91440" tIns="45720" rIns="91440" bIns="45720" anchor="t">
            <a:spAutoFit/>
          </a:bodyPr>
          <a:lstStyle/>
          <a:p>
            <a:pPr marL="213995" indent="-213995" defTabSz="685800">
              <a:buFont typeface="Arial" panose="020B0604020202020204" pitchFamily="34" charset="0"/>
              <a:buChar char="•"/>
            </a:pPr>
            <a:r>
              <a:rPr lang="en-US" sz="2000" dirty="0">
                <a:latin typeface="Arial" panose="020B0604020202020204" pitchFamily="34" charset="0"/>
                <a:ea typeface="Lato"/>
                <a:cs typeface="Arial" panose="020B0604020202020204" pitchFamily="34" charset="0"/>
              </a:rPr>
              <a:t>Boise State University: Master Degree Program</a:t>
            </a:r>
          </a:p>
          <a:p>
            <a:pPr marL="213995" indent="-213995" defTabSz="6858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3995" indent="-213995" defTabSz="685800">
              <a:buFont typeface="Arial" panose="020B0604020202020204" pitchFamily="34" charset="0"/>
              <a:buChar char="•"/>
            </a:pPr>
            <a:r>
              <a:rPr lang="en-US" sz="2000" dirty="0">
                <a:latin typeface="Arial" panose="020B0604020202020204" pitchFamily="34" charset="0"/>
                <a:ea typeface="Lato"/>
                <a:cs typeface="Arial" panose="020B0604020202020204" pitchFamily="34" charset="0"/>
              </a:rPr>
              <a:t>Carnegie Mellon University: Health finance in Master of Medical Management for Physicians, plus multiple undergrad courses in health finance.</a:t>
            </a:r>
          </a:p>
          <a:p>
            <a:pPr marL="213995" indent="-213995" defTabSz="685800">
              <a:buFont typeface="Arial" panose="020B0604020202020204" pitchFamily="34" charset="0"/>
              <a:buChar char="•"/>
            </a:pPr>
            <a:endParaRPr lang="en-US" sz="2000" dirty="0">
              <a:latin typeface="Arial" panose="020B0604020202020204" pitchFamily="34" charset="0"/>
              <a:ea typeface="Lato"/>
              <a:cs typeface="Arial" panose="020B0604020202020204" pitchFamily="34" charset="0"/>
            </a:endParaRPr>
          </a:p>
          <a:p>
            <a:pPr marL="213995" indent="-213995" defTabSz="685800">
              <a:buFont typeface="Arial" panose="020B0604020202020204" pitchFamily="34" charset="0"/>
              <a:buChar char="•"/>
            </a:pPr>
            <a:r>
              <a:rPr lang="en-US" sz="2000" dirty="0">
                <a:latin typeface="Arial" panose="020B0604020202020204" pitchFamily="34" charset="0"/>
                <a:ea typeface="Lato"/>
                <a:cs typeface="Arial" panose="020B0604020202020204" pitchFamily="34" charset="0"/>
              </a:rPr>
              <a:t>Case Western: Senior Nurse Executive Fellowship program</a:t>
            </a:r>
          </a:p>
          <a:p>
            <a:pPr marL="213995" indent="-213995" defTabSz="685800">
              <a:buFont typeface="Arial" panose="020B0604020202020204" pitchFamily="34" charset="0"/>
              <a:buChar char="•"/>
            </a:pPr>
            <a:endParaRPr lang="en-US" sz="2000" dirty="0">
              <a:latin typeface="Arial" panose="020B0604020202020204" pitchFamily="34" charset="0"/>
              <a:ea typeface="Lato"/>
              <a:cs typeface="Arial" panose="020B0604020202020204" pitchFamily="34" charset="0"/>
            </a:endParaRPr>
          </a:p>
          <a:p>
            <a:pPr marL="213995" indent="-213995" defTabSz="685800">
              <a:buFont typeface="Arial" panose="020B0604020202020204" pitchFamily="34" charset="0"/>
              <a:buChar char="•"/>
            </a:pPr>
            <a:r>
              <a:rPr lang="en-US" sz="2000" dirty="0">
                <a:latin typeface="Arial" panose="020B0604020202020204" pitchFamily="34" charset="0"/>
                <a:ea typeface="Lato"/>
                <a:cs typeface="Arial" panose="020B0604020202020204" pitchFamily="34" charset="0"/>
              </a:rPr>
              <a:t>University of Iowa: Healthcare Business Leadership for Pharmacy and Dental Fellows</a:t>
            </a:r>
          </a:p>
          <a:p>
            <a:pPr marL="213995" indent="-213995" defTabSz="685800">
              <a:buFont typeface="Arial" panose="020B0604020202020204" pitchFamily="34" charset="0"/>
              <a:buChar char="•"/>
            </a:pPr>
            <a:endParaRPr lang="en-US" sz="1200" dirty="0">
              <a:ea typeface="Lato"/>
              <a:cs typeface="Lato"/>
            </a:endParaRPr>
          </a:p>
        </p:txBody>
      </p:sp>
      <p:pic>
        <p:nvPicPr>
          <p:cNvPr id="3" name="Picture 5">
            <a:extLst>
              <a:ext uri="{FF2B5EF4-FFF2-40B4-BE49-F238E27FC236}">
                <a16:creationId xmlns:a16="http://schemas.microsoft.com/office/drawing/2014/main" id="{E9F8E6CC-E43E-47D6-1019-424FFA977AF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89533" y="1614825"/>
            <a:ext cx="2909019" cy="2499637"/>
          </a:xfrm>
          <a:prstGeom prst="rect">
            <a:avLst/>
          </a:prstGeom>
        </p:spPr>
      </p:pic>
    </p:spTree>
    <p:extLst>
      <p:ext uri="{BB962C8B-B14F-4D97-AF65-F5344CB8AC3E}">
        <p14:creationId xmlns:p14="http://schemas.microsoft.com/office/powerpoint/2010/main" val="3482679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9349EB-B6BB-E0BF-0056-1D5D313F0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38"/>
            <a:ext cx="9144000" cy="5185776"/>
          </a:xfrm>
          <a:prstGeom prst="rect">
            <a:avLst/>
          </a:prstGeom>
        </p:spPr>
      </p:pic>
    </p:spTree>
    <p:extLst>
      <p:ext uri="{BB962C8B-B14F-4D97-AF65-F5344CB8AC3E}">
        <p14:creationId xmlns:p14="http://schemas.microsoft.com/office/powerpoint/2010/main" val="422467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6B7485-5C60-48D1-A5F4-E1DC146ED450}"/>
              </a:ext>
            </a:extLst>
          </p:cNvPr>
          <p:cNvSpPr>
            <a:spLocks noGrp="1"/>
          </p:cNvSpPr>
          <p:nvPr>
            <p:ph type="title"/>
          </p:nvPr>
        </p:nvSpPr>
        <p:spPr>
          <a:xfrm>
            <a:off x="253313" y="220531"/>
            <a:ext cx="8637373" cy="519420"/>
          </a:xfrm>
        </p:spPr>
        <p:txBody>
          <a:bodyPr/>
          <a:lstStyle/>
          <a:p>
            <a:pPr algn="l"/>
            <a:r>
              <a:rPr lang="en-US" sz="3200" b="1" dirty="0"/>
              <a:t>Thought Leadership Retreat</a:t>
            </a:r>
          </a:p>
        </p:txBody>
      </p:sp>
      <p:sp>
        <p:nvSpPr>
          <p:cNvPr id="15" name="TextBox 14">
            <a:extLst>
              <a:ext uri="{FF2B5EF4-FFF2-40B4-BE49-F238E27FC236}">
                <a16:creationId xmlns:a16="http://schemas.microsoft.com/office/drawing/2014/main" id="{802264AD-FD5D-0198-3F09-142A8BDCB7E8}"/>
              </a:ext>
            </a:extLst>
          </p:cNvPr>
          <p:cNvSpPr txBox="1"/>
          <p:nvPr/>
        </p:nvSpPr>
        <p:spPr>
          <a:xfrm>
            <a:off x="2639813" y="4710342"/>
            <a:ext cx="4323676" cy="369332"/>
          </a:xfrm>
          <a:prstGeom prst="rect">
            <a:avLst/>
          </a:prstGeom>
          <a:noFill/>
        </p:spPr>
        <p:txBody>
          <a:bodyPr wrap="square">
            <a:spAutoFit/>
          </a:bodyPr>
          <a:lstStyle/>
          <a:p>
            <a:r>
              <a:rPr lang="en-US" b="1" dirty="0"/>
              <a:t>www. hfma.org/guidance/</a:t>
            </a:r>
          </a:p>
        </p:txBody>
      </p:sp>
      <p:pic>
        <p:nvPicPr>
          <p:cNvPr id="11" name="Picture 10">
            <a:extLst>
              <a:ext uri="{FF2B5EF4-FFF2-40B4-BE49-F238E27FC236}">
                <a16:creationId xmlns:a16="http://schemas.microsoft.com/office/drawing/2014/main" id="{B11525C3-3191-B5B0-710C-2A51F66836A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83673" y="816151"/>
            <a:ext cx="2776654" cy="3587398"/>
          </a:xfrm>
          <a:prstGeom prst="rect">
            <a:avLst/>
          </a:prstGeom>
          <a:ln>
            <a:solidFill>
              <a:schemeClr val="tx2"/>
            </a:solidFill>
          </a:ln>
        </p:spPr>
      </p:pic>
      <p:pic>
        <p:nvPicPr>
          <p:cNvPr id="13" name="Picture 12">
            <a:extLst>
              <a:ext uri="{FF2B5EF4-FFF2-40B4-BE49-F238E27FC236}">
                <a16:creationId xmlns:a16="http://schemas.microsoft.com/office/drawing/2014/main" id="{DBC18E75-37F6-0176-D1AF-E5515915E11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59491" y="816151"/>
            <a:ext cx="2776654" cy="3587398"/>
          </a:xfrm>
          <a:prstGeom prst="rect">
            <a:avLst/>
          </a:prstGeom>
          <a:ln>
            <a:solidFill>
              <a:schemeClr val="tx2"/>
            </a:solidFill>
          </a:ln>
        </p:spPr>
      </p:pic>
      <p:pic>
        <p:nvPicPr>
          <p:cNvPr id="17" name="Picture 16">
            <a:extLst>
              <a:ext uri="{FF2B5EF4-FFF2-40B4-BE49-F238E27FC236}">
                <a16:creationId xmlns:a16="http://schemas.microsoft.com/office/drawing/2014/main" id="{D796618F-6DF8-598D-AB3D-05938A9FF946}"/>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120210" y="816151"/>
            <a:ext cx="2776654" cy="3587398"/>
          </a:xfrm>
          <a:prstGeom prst="rect">
            <a:avLst/>
          </a:prstGeom>
          <a:ln>
            <a:solidFill>
              <a:schemeClr val="tx2"/>
            </a:solidFill>
          </a:ln>
        </p:spPr>
      </p:pic>
    </p:spTree>
    <p:extLst>
      <p:ext uri="{BB962C8B-B14F-4D97-AF65-F5344CB8AC3E}">
        <p14:creationId xmlns:p14="http://schemas.microsoft.com/office/powerpoint/2010/main" val="973264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ctrTitle"/>
            <p:custDataLst>
              <p:tags r:id="rId2"/>
            </p:custDataLst>
          </p:nvPr>
        </p:nvSpPr>
        <p:spPr>
          <a:prstGeom prst="rect">
            <a:avLst/>
          </a:prstGeom>
        </p:spPr>
        <p:txBody>
          <a:bodyPr>
            <a:normAutofit/>
          </a:bodyPr>
          <a:lstStyle>
            <a:lvl1pPr>
              <a:defRPr sz="100">
                <a:solidFill>
                  <a:srgbClr val="738EA5"/>
                </a:solidFill>
                <a:latin typeface="Book Antiqua" pitchFamily="18" charset="0"/>
              </a:defRPr>
            </a:lvl1pPr>
          </a:lstStyle>
          <a:p>
            <a:r>
              <a:rPr lang="en-US" dirty="0">
                <a:latin typeface="Calibri" panose="020F0502020204030204" pitchFamily="34" charset="0"/>
              </a:rPr>
              <a:t>Significant Operating Pressure Faced by Healthcare Providers Nationwide 
---
Change in Operating EBITDA Margin for the Twelve-Month Period Ended December 31, 2021 and 2022 for Health Systems with more than $3 Billion in Revenue </a:t>
            </a:r>
          </a:p>
        </p:txBody>
      </p:sp>
      <p:sp>
        <p:nvSpPr>
          <p:cNvPr id="362498" name="Page Number"/>
          <p:cNvSpPr txBox="1">
            <a:spLocks noChangeArrowheads="1"/>
          </p:cNvSpPr>
          <p:nvPr>
            <p:custDataLst>
              <p:tags r:id="rId3"/>
            </p:custDataLst>
          </p:nvPr>
        </p:nvSpPr>
        <p:spPr bwMode="auto">
          <a:xfrm>
            <a:off x="235997" y="4840941"/>
            <a:ext cx="168088" cy="159684"/>
          </a:xfrm>
          <a:prstGeom prst="rect">
            <a:avLst/>
          </a:prstGeom>
          <a:noFill/>
          <a:ln w="12700">
            <a:noFill/>
            <a:miter lim="800000"/>
            <a:headEnd/>
            <a:tailEnd/>
          </a:ln>
          <a:effectLst/>
        </p:spPr>
        <p:txBody>
          <a:bodyPr wrap="none" lIns="0" tIns="0" rIns="0" bIns="0" anchor="ctr" anchorCtr="0"/>
          <a:lstStyle/>
          <a:p>
            <a:pPr eaLnBrk="1" hangingPunct="1"/>
            <a:endParaRPr lang="en-US" altLang="en-US" sz="662" dirty="0">
              <a:solidFill>
                <a:srgbClr val="000000"/>
              </a:solidFill>
              <a:cs typeface="Calibri" pitchFamily="34" charset="0"/>
            </a:endParaRPr>
          </a:p>
        </p:txBody>
      </p:sp>
      <p:sp>
        <p:nvSpPr>
          <p:cNvPr id="12" name="Main Heading"/>
          <p:cNvSpPr>
            <a:spLocks noChangeArrowheads="1"/>
          </p:cNvSpPr>
          <p:nvPr>
            <p:custDataLst>
              <p:tags r:id="rId4"/>
            </p:custDataLst>
          </p:nvPr>
        </p:nvSpPr>
        <p:spPr bwMode="gray">
          <a:xfrm>
            <a:off x="285021" y="27987"/>
            <a:ext cx="8573958" cy="1078180"/>
          </a:xfrm>
          <a:prstGeom prst="rect">
            <a:avLst/>
          </a:prstGeom>
          <a:noFill/>
          <a:ln w="12700">
            <a:noFill/>
            <a:prstDash val="dash"/>
            <a:miter lim="800000"/>
            <a:headEnd/>
            <a:tailEnd/>
          </a:ln>
          <a:effectLst/>
        </p:spPr>
        <p:txBody>
          <a:bodyPr wrap="square" lIns="0" tIns="0" rIns="0" bIns="0">
            <a:spAutoFit/>
          </a:bodyPr>
          <a:lstStyle/>
          <a:p>
            <a:r>
              <a:rPr lang="en-US" sz="2800" b="1" dirty="0">
                <a:solidFill>
                  <a:srgbClr val="002E6D"/>
                </a:solidFill>
                <a:latin typeface="Arial" panose="020B0604020202020204" pitchFamily="34" charset="0"/>
                <a:cs typeface="Arial" panose="020B0604020202020204" pitchFamily="34" charset="0"/>
              </a:rPr>
              <a:t>HFMA’s Principles and Practices Board:</a:t>
            </a:r>
          </a:p>
          <a:p>
            <a:r>
              <a:rPr lang="en-US" sz="2800" b="1" dirty="0">
                <a:solidFill>
                  <a:srgbClr val="002E6D"/>
                </a:solidFill>
                <a:latin typeface="Arial" panose="020B0604020202020204" pitchFamily="34" charset="0"/>
                <a:cs typeface="Arial" panose="020B0604020202020204" pitchFamily="34" charset="0"/>
              </a:rPr>
              <a:t>The Industry’s Source of Truth</a:t>
            </a:r>
          </a:p>
          <a:p>
            <a:pPr>
              <a:lnSpc>
                <a:spcPts val="1390"/>
              </a:lnSpc>
            </a:pPr>
            <a:endParaRPr lang="en-US" sz="2800" b="1" dirty="0">
              <a:solidFill>
                <a:srgbClr val="002E6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727F39F-191D-E9E9-D377-F6CCFC6FD144}"/>
              </a:ext>
            </a:extLst>
          </p:cNvPr>
          <p:cNvSpPr txBox="1"/>
          <p:nvPr/>
        </p:nvSpPr>
        <p:spPr>
          <a:xfrm>
            <a:off x="3215794" y="888872"/>
            <a:ext cx="5672115" cy="923330"/>
          </a:xfrm>
          <a:prstGeom prst="rect">
            <a:avLst/>
          </a:prstGeom>
          <a:noFill/>
        </p:spPr>
        <p:txBody>
          <a:bodyPr wrap="square" rtlCol="0">
            <a:spAutoFit/>
          </a:bodyPr>
          <a:lstStyle/>
          <a:p>
            <a:pPr algn="r"/>
            <a:r>
              <a:rPr lang="en-US" sz="1350" b="1" i="1" dirty="0">
                <a:solidFill>
                  <a:srgbClr val="444545"/>
                </a:solidFill>
                <a:latin typeface="Calibri" panose="020F0502020204030204" pitchFamily="34" charset="0"/>
                <a:cs typeface="Calibri" panose="020F0502020204030204" pitchFamily="34" charset="0"/>
              </a:rPr>
              <a:t>“Financial statements, tax/information returns, and Medicare cost reports are key information sources for the healthcare industry, but many times they convey seemingly contradictory information, which creates confusion for both management and external stakeholders.”</a:t>
            </a:r>
            <a:endParaRPr lang="en-US" sz="1350" b="1" i="1" dirty="0">
              <a:latin typeface="Calibri" panose="020F0502020204030204" pitchFamily="34" charset="0"/>
              <a:cs typeface="Calibri" panose="020F0502020204030204" pitchFamily="34" charset="0"/>
            </a:endParaRPr>
          </a:p>
        </p:txBody>
      </p:sp>
      <p:pic>
        <p:nvPicPr>
          <p:cNvPr id="37" name="Picture 36">
            <a:extLst>
              <a:ext uri="{FF2B5EF4-FFF2-40B4-BE49-F238E27FC236}">
                <a16:creationId xmlns:a16="http://schemas.microsoft.com/office/drawing/2014/main" id="{6B35C386-F359-B2DC-15A8-78ECB8109D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9163" y="1857784"/>
            <a:ext cx="3091587" cy="3152207"/>
          </a:xfrm>
          <a:prstGeom prst="rect">
            <a:avLst/>
          </a:prstGeom>
        </p:spPr>
      </p:pic>
      <p:grpSp>
        <p:nvGrpSpPr>
          <p:cNvPr id="5" name="Group 4">
            <a:extLst>
              <a:ext uri="{FF2B5EF4-FFF2-40B4-BE49-F238E27FC236}">
                <a16:creationId xmlns:a16="http://schemas.microsoft.com/office/drawing/2014/main" id="{D9077559-171A-F579-4321-4A186A5E8DD4}"/>
              </a:ext>
            </a:extLst>
          </p:cNvPr>
          <p:cNvGrpSpPr>
            <a:grpSpLocks noChangeAspect="1"/>
          </p:cNvGrpSpPr>
          <p:nvPr/>
        </p:nvGrpSpPr>
        <p:grpSpPr>
          <a:xfrm>
            <a:off x="957037" y="1165406"/>
            <a:ext cx="4089174" cy="3306893"/>
            <a:chOff x="707005" y="1051361"/>
            <a:chExt cx="4493600" cy="3633948"/>
          </a:xfrm>
        </p:grpSpPr>
        <p:pic>
          <p:nvPicPr>
            <p:cNvPr id="4" name="Picture 3">
              <a:extLst>
                <a:ext uri="{FF2B5EF4-FFF2-40B4-BE49-F238E27FC236}">
                  <a16:creationId xmlns:a16="http://schemas.microsoft.com/office/drawing/2014/main" id="{2567930E-A4E3-F1BE-1F1A-45D6EF6CC7BB}"/>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rot="21077017">
              <a:off x="707005" y="1051361"/>
              <a:ext cx="2445758" cy="3154728"/>
            </a:xfrm>
            <a:prstGeom prst="rect">
              <a:avLst/>
            </a:prstGeom>
            <a:ln w="3175">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001A270-6CBE-071E-D13A-385413E54CDB}"/>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rot="1297443">
              <a:off x="3067752" y="1931871"/>
              <a:ext cx="2132853" cy="2753438"/>
            </a:xfrm>
            <a:prstGeom prst="rect">
              <a:avLst/>
            </a:prstGeom>
            <a:ln w="3175">
              <a:solidFill>
                <a:schemeClr val="tx1"/>
              </a:solidFill>
            </a:ln>
            <a:effectLst>
              <a:outerShdw blurRad="50800" dist="38100" dir="2700000" algn="tl" rotWithShape="0">
                <a:prstClr val="black">
                  <a:alpha val="40000"/>
                </a:prstClr>
              </a:outerShdw>
            </a:effectLst>
          </p:spPr>
        </p:pic>
      </p:grpSp>
      <p:grpSp>
        <p:nvGrpSpPr>
          <p:cNvPr id="3" name="Group 2">
            <a:extLst>
              <a:ext uri="{FF2B5EF4-FFF2-40B4-BE49-F238E27FC236}">
                <a16:creationId xmlns:a16="http://schemas.microsoft.com/office/drawing/2014/main" id="{A74FE76F-D784-1A2C-F780-92AF251ECD91}"/>
              </a:ext>
            </a:extLst>
          </p:cNvPr>
          <p:cNvGrpSpPr/>
          <p:nvPr/>
        </p:nvGrpSpPr>
        <p:grpSpPr>
          <a:xfrm>
            <a:off x="1095592" y="4311553"/>
            <a:ext cx="2120202" cy="306919"/>
            <a:chOff x="1095592" y="4473316"/>
            <a:chExt cx="2120202" cy="306919"/>
          </a:xfrm>
        </p:grpSpPr>
        <p:pic>
          <p:nvPicPr>
            <p:cNvPr id="1030" name="Picture 6" descr="CMS Significantly Reduces Payment for Pulmonary Rehabilitation - AARC">
              <a:extLst>
                <a:ext uri="{FF2B5EF4-FFF2-40B4-BE49-F238E27FC236}">
                  <a16:creationId xmlns:a16="http://schemas.microsoft.com/office/drawing/2014/main" id="{E1F1F957-BB0C-8D88-5DEF-1D179B54DD24}"/>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890251" y="4504302"/>
              <a:ext cx="698309" cy="2429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RS Logo, symbol, meaning, history, PNG">
              <a:extLst>
                <a:ext uri="{FF2B5EF4-FFF2-40B4-BE49-F238E27FC236}">
                  <a16:creationId xmlns:a16="http://schemas.microsoft.com/office/drawing/2014/main" id="{B1F800DB-8731-227E-B954-66C5BB9BF7EA}"/>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2695622" y="4487638"/>
              <a:ext cx="520172" cy="2925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ICPA | ContactCenterWorld.com">
              <a:extLst>
                <a:ext uri="{FF2B5EF4-FFF2-40B4-BE49-F238E27FC236}">
                  <a16:creationId xmlns:a16="http://schemas.microsoft.com/office/drawing/2014/main" id="{841D3AA5-FEAE-512D-A881-5E66F91D5C85}"/>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1095592" y="4473316"/>
              <a:ext cx="687597" cy="25727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F484D7E5-8BC8-4F9C-1C3C-208282108610}"/>
              </a:ext>
            </a:extLst>
          </p:cNvPr>
          <p:cNvSpPr txBox="1"/>
          <p:nvPr/>
        </p:nvSpPr>
        <p:spPr>
          <a:xfrm>
            <a:off x="1427887" y="4723096"/>
            <a:ext cx="2727661" cy="369332"/>
          </a:xfrm>
          <a:prstGeom prst="rect">
            <a:avLst/>
          </a:prstGeom>
          <a:noFill/>
        </p:spPr>
        <p:txBody>
          <a:bodyPr wrap="square">
            <a:spAutoFit/>
          </a:bodyPr>
          <a:lstStyle/>
          <a:p>
            <a:r>
              <a:rPr lang="en-US" b="1" dirty="0"/>
              <a:t>www. hfma.org/guidance</a:t>
            </a:r>
          </a:p>
        </p:txBody>
      </p:sp>
    </p:spTree>
    <p:custDataLst>
      <p:tags r:id="rId1"/>
    </p:custDataLst>
    <p:extLst>
      <p:ext uri="{BB962C8B-B14F-4D97-AF65-F5344CB8AC3E}">
        <p14:creationId xmlns:p14="http://schemas.microsoft.com/office/powerpoint/2010/main" val="1208127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48762B-68CC-3A81-037F-585962D7394E}"/>
              </a:ext>
            </a:extLst>
          </p:cNvPr>
          <p:cNvSpPr>
            <a:spLocks noGrp="1"/>
          </p:cNvSpPr>
          <p:nvPr>
            <p:ph type="sldNum" sz="quarter" idx="12"/>
          </p:nvPr>
        </p:nvSpPr>
        <p:spPr>
          <a:prstGeom prst="rect">
            <a:avLst/>
          </a:prstGeom>
        </p:spPr>
        <p:txBody>
          <a:bodyPr/>
          <a:lstStyle/>
          <a:p>
            <a:fld id="{AA8EF202-8E53-C04D-845E-813DA5786845}" type="slidenum">
              <a:rPr lang="en-US" smtClean="0"/>
              <a:pPr/>
              <a:t>29</a:t>
            </a:fld>
            <a:endParaRPr lang="en-US" dirty="0"/>
          </a:p>
        </p:txBody>
      </p:sp>
      <p:sp>
        <p:nvSpPr>
          <p:cNvPr id="8" name="Content Placeholder 7">
            <a:extLst>
              <a:ext uri="{FF2B5EF4-FFF2-40B4-BE49-F238E27FC236}">
                <a16:creationId xmlns:a16="http://schemas.microsoft.com/office/drawing/2014/main" id="{FB9A6955-B3A8-3189-3A6A-462FB876C694}"/>
              </a:ext>
            </a:extLst>
          </p:cNvPr>
          <p:cNvSpPr>
            <a:spLocks noGrp="1"/>
          </p:cNvSpPr>
          <p:nvPr>
            <p:ph idx="1"/>
          </p:nvPr>
        </p:nvSpPr>
        <p:spPr>
          <a:xfrm>
            <a:off x="374035" y="553811"/>
            <a:ext cx="8637373" cy="534463"/>
          </a:xfrm>
        </p:spPr>
        <p:txBody>
          <a:bodyPr>
            <a:normAutofit fontScale="92500"/>
          </a:bodyPr>
          <a:lstStyle/>
          <a:p>
            <a:r>
              <a:rPr lang="en-US" sz="2100" b="1" i="1" dirty="0"/>
              <a:t>HFMA Member Value Tools and Services:</a:t>
            </a:r>
          </a:p>
          <a:p>
            <a:endParaRPr lang="en-US" sz="2100" dirty="0"/>
          </a:p>
          <a:p>
            <a:endParaRPr lang="en-US" dirty="0"/>
          </a:p>
        </p:txBody>
      </p:sp>
      <p:sp>
        <p:nvSpPr>
          <p:cNvPr id="7" name="Title 6">
            <a:extLst>
              <a:ext uri="{FF2B5EF4-FFF2-40B4-BE49-F238E27FC236}">
                <a16:creationId xmlns:a16="http://schemas.microsoft.com/office/drawing/2014/main" id="{06101A6A-2081-CCED-2340-6B5E007DA6C6}"/>
              </a:ext>
            </a:extLst>
          </p:cNvPr>
          <p:cNvSpPr>
            <a:spLocks noGrp="1"/>
          </p:cNvSpPr>
          <p:nvPr>
            <p:ph type="title"/>
          </p:nvPr>
        </p:nvSpPr>
        <p:spPr>
          <a:xfrm>
            <a:off x="374035" y="0"/>
            <a:ext cx="8637373" cy="688214"/>
          </a:xfrm>
        </p:spPr>
        <p:txBody>
          <a:bodyPr/>
          <a:lstStyle/>
          <a:p>
            <a:pPr algn="l"/>
            <a:r>
              <a:rPr lang="en-US" sz="3200" b="1" dirty="0">
                <a:solidFill>
                  <a:srgbClr val="002E6D"/>
                </a:solidFill>
              </a:rPr>
              <a:t>Data + Insights</a:t>
            </a:r>
          </a:p>
        </p:txBody>
      </p:sp>
      <p:pic>
        <p:nvPicPr>
          <p:cNvPr id="14" name="Picture 13">
            <a:extLst>
              <a:ext uri="{FF2B5EF4-FFF2-40B4-BE49-F238E27FC236}">
                <a16:creationId xmlns:a16="http://schemas.microsoft.com/office/drawing/2014/main" id="{7712D6BA-858C-7A48-34DD-C97584192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15" y="3042847"/>
            <a:ext cx="2732471" cy="1589801"/>
          </a:xfrm>
          <a:prstGeom prst="rect">
            <a:avLst/>
          </a:prstGeom>
        </p:spPr>
      </p:pic>
      <p:sp>
        <p:nvSpPr>
          <p:cNvPr id="16" name="TextBox 15">
            <a:extLst>
              <a:ext uri="{FF2B5EF4-FFF2-40B4-BE49-F238E27FC236}">
                <a16:creationId xmlns:a16="http://schemas.microsoft.com/office/drawing/2014/main" id="{614DE145-59EC-AC1A-057F-5E62557AFF8C}"/>
              </a:ext>
            </a:extLst>
          </p:cNvPr>
          <p:cNvSpPr txBox="1"/>
          <p:nvPr/>
        </p:nvSpPr>
        <p:spPr>
          <a:xfrm>
            <a:off x="2375210" y="4746393"/>
            <a:ext cx="4393580" cy="369332"/>
          </a:xfrm>
          <a:prstGeom prst="rect">
            <a:avLst/>
          </a:prstGeom>
          <a:noFill/>
        </p:spPr>
        <p:txBody>
          <a:bodyPr wrap="square">
            <a:spAutoFit/>
          </a:bodyPr>
          <a:lstStyle/>
          <a:p>
            <a:r>
              <a:rPr lang="en-US" b="1" dirty="0"/>
              <a:t>https://www.hfma.org/data-and-insights/</a:t>
            </a:r>
          </a:p>
        </p:txBody>
      </p:sp>
      <p:grpSp>
        <p:nvGrpSpPr>
          <p:cNvPr id="13" name="Group 12">
            <a:extLst>
              <a:ext uri="{FF2B5EF4-FFF2-40B4-BE49-F238E27FC236}">
                <a16:creationId xmlns:a16="http://schemas.microsoft.com/office/drawing/2014/main" id="{C6B6AC82-F7ED-6A32-BA2C-C5DED8716C11}"/>
              </a:ext>
            </a:extLst>
          </p:cNvPr>
          <p:cNvGrpSpPr/>
          <p:nvPr/>
        </p:nvGrpSpPr>
        <p:grpSpPr>
          <a:xfrm>
            <a:off x="105655" y="1242025"/>
            <a:ext cx="8932690" cy="1850161"/>
            <a:chOff x="18423" y="1642085"/>
            <a:chExt cx="8932690" cy="1850161"/>
          </a:xfrm>
        </p:grpSpPr>
        <p:pic>
          <p:nvPicPr>
            <p:cNvPr id="4" name="Picture 3">
              <a:extLst>
                <a:ext uri="{FF2B5EF4-FFF2-40B4-BE49-F238E27FC236}">
                  <a16:creationId xmlns:a16="http://schemas.microsoft.com/office/drawing/2014/main" id="{69818F8C-791A-8BF4-EB06-BEF63B9CB2F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8423" y="1642085"/>
              <a:ext cx="2356788" cy="1732344"/>
            </a:xfrm>
            <a:prstGeom prst="rect">
              <a:avLst/>
            </a:prstGeom>
          </p:spPr>
        </p:pic>
        <p:pic>
          <p:nvPicPr>
            <p:cNvPr id="9" name="Picture 8">
              <a:extLst>
                <a:ext uri="{FF2B5EF4-FFF2-40B4-BE49-F238E27FC236}">
                  <a16:creationId xmlns:a16="http://schemas.microsoft.com/office/drawing/2014/main" id="{BA3E96DD-B2F5-F335-E016-6D39D79868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37034" y="1727454"/>
              <a:ext cx="1914079" cy="1764792"/>
            </a:xfrm>
            <a:prstGeom prst="rect">
              <a:avLst/>
            </a:prstGeom>
          </p:spPr>
        </p:pic>
        <p:pic>
          <p:nvPicPr>
            <p:cNvPr id="10" name="Picture 9">
              <a:extLst>
                <a:ext uri="{FF2B5EF4-FFF2-40B4-BE49-F238E27FC236}">
                  <a16:creationId xmlns:a16="http://schemas.microsoft.com/office/drawing/2014/main" id="{2CAB84A0-A8C5-FFEE-D14F-A20661EEE79F}"/>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423999" y="1642085"/>
              <a:ext cx="2207459" cy="1767993"/>
            </a:xfrm>
            <a:prstGeom prst="rect">
              <a:avLst/>
            </a:prstGeom>
          </p:spPr>
        </p:pic>
        <p:pic>
          <p:nvPicPr>
            <p:cNvPr id="12" name="Picture 11">
              <a:extLst>
                <a:ext uri="{FF2B5EF4-FFF2-40B4-BE49-F238E27FC236}">
                  <a16:creationId xmlns:a16="http://schemas.microsoft.com/office/drawing/2014/main" id="{3A58B11A-C0E2-4428-F25A-3BF5CE7CD2BD}"/>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692721" y="1645060"/>
              <a:ext cx="2283050" cy="1762041"/>
            </a:xfrm>
            <a:prstGeom prst="rect">
              <a:avLst/>
            </a:prstGeom>
          </p:spPr>
        </p:pic>
      </p:grpSp>
      <p:pic>
        <p:nvPicPr>
          <p:cNvPr id="17" name="Picture 16">
            <a:extLst>
              <a:ext uri="{FF2B5EF4-FFF2-40B4-BE49-F238E27FC236}">
                <a16:creationId xmlns:a16="http://schemas.microsoft.com/office/drawing/2014/main" id="{030A4EE1-233A-0FBB-B1EE-A30271F25117}"/>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5154594" y="3348368"/>
            <a:ext cx="3228391" cy="1218499"/>
          </a:xfrm>
          <a:prstGeom prst="rect">
            <a:avLst/>
          </a:prstGeom>
        </p:spPr>
      </p:pic>
    </p:spTree>
    <p:extLst>
      <p:ext uri="{BB962C8B-B14F-4D97-AF65-F5344CB8AC3E}">
        <p14:creationId xmlns:p14="http://schemas.microsoft.com/office/powerpoint/2010/main" val="391791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BF03BA-F839-FD15-6697-5978612690F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0"/>
            <a:ext cx="9143980" cy="5143490"/>
          </a:xfrm>
          <a:prstGeom prst="rect">
            <a:avLst/>
          </a:prstGeom>
          <a:noFill/>
        </p:spPr>
      </p:pic>
    </p:spTree>
    <p:extLst>
      <p:ext uri="{BB962C8B-B14F-4D97-AF65-F5344CB8AC3E}">
        <p14:creationId xmlns:p14="http://schemas.microsoft.com/office/powerpoint/2010/main" val="531326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D2582-F836-F4B8-F1F9-FAA298B21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87961" cy="5143499"/>
          </a:xfrm>
          <a:prstGeom prst="rect">
            <a:avLst/>
          </a:prstGeom>
        </p:spPr>
      </p:pic>
    </p:spTree>
    <p:extLst>
      <p:ext uri="{BB962C8B-B14F-4D97-AF65-F5344CB8AC3E}">
        <p14:creationId xmlns:p14="http://schemas.microsoft.com/office/powerpoint/2010/main" val="2181711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330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4F498BA-F837-694E-26FD-BCF1A4DC6487}"/>
              </a:ext>
            </a:extLst>
          </p:cNvPr>
          <p:cNvSpPr>
            <a:spLocks noGrp="1"/>
          </p:cNvSpPr>
          <p:nvPr>
            <p:ph type="ctrTitle"/>
          </p:nvPr>
        </p:nvSpPr>
        <p:spPr>
          <a:xfrm>
            <a:off x="359561" y="256151"/>
            <a:ext cx="8424878" cy="609424"/>
          </a:xfrm>
        </p:spPr>
        <p:txBody>
          <a:bodyPr>
            <a:normAutofit/>
          </a:bodyPr>
          <a:lstStyle/>
          <a:p>
            <a:r>
              <a:rPr lang="en-US" dirty="0">
                <a:solidFill>
                  <a:srgbClr val="002E6D"/>
                </a:solidFill>
              </a:rPr>
              <a:t>It’s Time…to ACT as individuals</a:t>
            </a:r>
          </a:p>
        </p:txBody>
      </p:sp>
      <p:sp>
        <p:nvSpPr>
          <p:cNvPr id="14" name="Text Placeholder 4">
            <a:extLst>
              <a:ext uri="{FF2B5EF4-FFF2-40B4-BE49-F238E27FC236}">
                <a16:creationId xmlns:a16="http://schemas.microsoft.com/office/drawing/2014/main" id="{A135E9A3-8355-7AC8-E276-D6257D8D54D9}"/>
              </a:ext>
            </a:extLst>
          </p:cNvPr>
          <p:cNvSpPr>
            <a:spLocks noGrp="1"/>
          </p:cNvSpPr>
          <p:nvPr>
            <p:ph type="body" sz="quarter" idx="10"/>
          </p:nvPr>
        </p:nvSpPr>
        <p:spPr>
          <a:xfrm>
            <a:off x="4102051" y="1517300"/>
            <a:ext cx="4766886" cy="3225800"/>
          </a:xfrm>
        </p:spPr>
        <p:txBody>
          <a:bodyPr anchor="ctr">
            <a:normAutofit lnSpcReduction="10000"/>
          </a:bodyPr>
          <a:lstStyle/>
          <a:p>
            <a:pPr marL="428625" indent="-428625">
              <a:spcBef>
                <a:spcPts val="1200"/>
              </a:spcBef>
              <a:spcAft>
                <a:spcPts val="1200"/>
              </a:spcAft>
              <a:buFont typeface="Arial" panose="020B0604020202020204" pitchFamily="34" charset="0"/>
              <a:buChar char="•"/>
            </a:pPr>
            <a:r>
              <a:rPr lang="en-US" sz="2400" dirty="0">
                <a:solidFill>
                  <a:schemeClr val="tx1"/>
                </a:solidFill>
              </a:rPr>
              <a:t>BOLO for innovations or results in service to CEoH</a:t>
            </a:r>
          </a:p>
          <a:p>
            <a:pPr marL="428625" indent="-428625">
              <a:spcBef>
                <a:spcPts val="1200"/>
              </a:spcBef>
              <a:spcAft>
                <a:spcPts val="1200"/>
              </a:spcAft>
              <a:buFont typeface="Arial" panose="020B0604020202020204" pitchFamily="34" charset="0"/>
              <a:buChar char="•"/>
            </a:pPr>
            <a:r>
              <a:rPr lang="en-US" sz="2400" dirty="0">
                <a:solidFill>
                  <a:schemeClr val="tx1"/>
                </a:solidFill>
              </a:rPr>
              <a:t>Join the conversations to advance the cause</a:t>
            </a:r>
          </a:p>
          <a:p>
            <a:pPr marL="428625" indent="-428625">
              <a:spcBef>
                <a:spcPts val="1200"/>
              </a:spcBef>
              <a:spcAft>
                <a:spcPts val="1200"/>
              </a:spcAft>
              <a:buFont typeface="Arial" panose="020B0604020202020204" pitchFamily="34" charset="0"/>
              <a:buChar char="•"/>
            </a:pPr>
            <a:r>
              <a:rPr lang="en-US" sz="2400" dirty="0">
                <a:solidFill>
                  <a:schemeClr val="tx1"/>
                </a:solidFill>
              </a:rPr>
              <a:t>Share your thoughts on coming attractions and new initiatives</a:t>
            </a:r>
          </a:p>
          <a:p>
            <a:pPr marL="428625" indent="-428625">
              <a:buFont typeface="Wingdings" panose="05000000000000000000" pitchFamily="2" charset="2"/>
              <a:buChar char="§"/>
            </a:pPr>
            <a:endParaRPr lang="en-US" sz="2400" i="1" dirty="0"/>
          </a:p>
        </p:txBody>
      </p:sp>
      <p:pic>
        <p:nvPicPr>
          <p:cNvPr id="3" name="Picture 2">
            <a:extLst>
              <a:ext uri="{FF2B5EF4-FFF2-40B4-BE49-F238E27FC236}">
                <a16:creationId xmlns:a16="http://schemas.microsoft.com/office/drawing/2014/main" id="{439D6B1C-B452-AE9C-F6BF-AF198103F33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5040" y="939915"/>
            <a:ext cx="3924268" cy="3803185"/>
          </a:xfrm>
          <a:prstGeom prst="rect">
            <a:avLst/>
          </a:prstGeom>
        </p:spPr>
      </p:pic>
    </p:spTree>
    <p:extLst>
      <p:ext uri="{BB962C8B-B14F-4D97-AF65-F5344CB8AC3E}">
        <p14:creationId xmlns:p14="http://schemas.microsoft.com/office/powerpoint/2010/main" val="2899190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F9606-E054-4246-B55E-BEB162F228EC}"/>
              </a:ext>
            </a:extLst>
          </p:cNvPr>
          <p:cNvSpPr>
            <a:spLocks noGrp="1"/>
          </p:cNvSpPr>
          <p:nvPr>
            <p:ph type="title"/>
          </p:nvPr>
        </p:nvSpPr>
        <p:spPr>
          <a:xfrm>
            <a:off x="125260" y="247065"/>
            <a:ext cx="9018740" cy="629405"/>
          </a:xfrm>
        </p:spPr>
        <p:txBody>
          <a:bodyPr anchor="ctr">
            <a:normAutofit fontScale="90000"/>
          </a:bodyPr>
          <a:lstStyle/>
          <a:p>
            <a:pPr algn="l"/>
            <a:r>
              <a:rPr lang="en-US" sz="3200" b="1" dirty="0">
                <a:solidFill>
                  <a:srgbClr val="002E6D"/>
                </a:solidFill>
                <a:effectLst/>
                <a:latin typeface="Arial" panose="020B0604020202020204" pitchFamily="34" charset="0"/>
                <a:cs typeface="Arial" panose="020B0604020202020204" pitchFamily="34" charset="0"/>
              </a:rPr>
              <a:t>Leadership Lesson: Run to the Sound of the Guns</a:t>
            </a:r>
          </a:p>
        </p:txBody>
      </p:sp>
      <p:pic>
        <p:nvPicPr>
          <p:cNvPr id="3" name="Picture 2" descr="A person in a military uniform&#10;&#10;Description automatically generated with medium confidence">
            <a:extLst>
              <a:ext uri="{FF2B5EF4-FFF2-40B4-BE49-F238E27FC236}">
                <a16:creationId xmlns:a16="http://schemas.microsoft.com/office/drawing/2014/main" id="{4F23153A-2EBC-3D10-7E4B-4C4BB913BFA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53077" y="1020337"/>
            <a:ext cx="3886200" cy="3876098"/>
          </a:xfrm>
          <a:prstGeom prst="rect">
            <a:avLst/>
          </a:prstGeom>
          <a:noFill/>
        </p:spPr>
      </p:pic>
      <p:sp>
        <p:nvSpPr>
          <p:cNvPr id="8" name="Content Placeholder 3">
            <a:extLst>
              <a:ext uri="{FF2B5EF4-FFF2-40B4-BE49-F238E27FC236}">
                <a16:creationId xmlns:a16="http://schemas.microsoft.com/office/drawing/2014/main" id="{1E06D133-5B4E-F26A-8D33-9D1B35BF0E24}"/>
              </a:ext>
            </a:extLst>
          </p:cNvPr>
          <p:cNvSpPr>
            <a:spLocks noGrp="1"/>
          </p:cNvSpPr>
          <p:nvPr>
            <p:ph sz="half" idx="2"/>
          </p:nvPr>
        </p:nvSpPr>
        <p:spPr>
          <a:xfrm>
            <a:off x="4371583" y="1064941"/>
            <a:ext cx="4527090" cy="3849318"/>
          </a:xfrm>
        </p:spPr>
        <p:txBody>
          <a:bodyPr>
            <a:normAutofit fontScale="92500" lnSpcReduction="10000"/>
          </a:bodyPr>
          <a:lstStyle/>
          <a:p>
            <a:pPr marL="0" indent="0" algn="ctr">
              <a:buNone/>
            </a:pPr>
            <a:r>
              <a:rPr lang="en-US" sz="2400" b="1" dirty="0">
                <a:latin typeface="Arial" panose="020B0604020202020204" pitchFamily="34" charset="0"/>
                <a:cs typeface="Arial" panose="020B0604020202020204" pitchFamily="34" charset="0"/>
              </a:rPr>
              <a:t>Admiral William H. McRaven</a:t>
            </a:r>
          </a:p>
          <a:p>
            <a:pPr marL="0" indent="0" algn="ctr">
              <a:buNone/>
            </a:pPr>
            <a:r>
              <a:rPr lang="en-US" sz="2400" b="1" dirty="0">
                <a:latin typeface="Arial" panose="020B0604020202020204" pitchFamily="34" charset="0"/>
                <a:cs typeface="Arial" panose="020B0604020202020204" pitchFamily="34" charset="0"/>
              </a:rPr>
              <a:t>(US Navy Retired)</a:t>
            </a:r>
            <a:endParaRPr lang="en-US" sz="2200" b="1" dirty="0">
              <a:latin typeface="Arial" panose="020B0604020202020204" pitchFamily="34" charset="0"/>
              <a:cs typeface="Arial" panose="020B0604020202020204" pitchFamily="34" charset="0"/>
            </a:endParaRPr>
          </a:p>
          <a:p>
            <a:pPr>
              <a:spcBef>
                <a:spcPts val="1200"/>
              </a:spcBef>
              <a:spcAft>
                <a:spcPts val="600"/>
              </a:spcAft>
            </a:pPr>
            <a:r>
              <a:rPr lang="en-US" sz="2200" dirty="0">
                <a:latin typeface="Arial" panose="020B0604020202020204" pitchFamily="34" charset="0"/>
                <a:cs typeface="Arial" panose="020B0604020202020204" pitchFamily="34" charset="0"/>
              </a:rPr>
              <a:t>Commander, U.S. Special Ops Command</a:t>
            </a:r>
          </a:p>
          <a:p>
            <a:pPr>
              <a:spcBef>
                <a:spcPts val="1200"/>
              </a:spcBef>
              <a:spcAft>
                <a:spcPts val="600"/>
              </a:spcAft>
            </a:pPr>
            <a:r>
              <a:rPr lang="en-US" sz="2200" dirty="0">
                <a:latin typeface="Arial" panose="020B0604020202020204" pitchFamily="34" charset="0"/>
                <a:cs typeface="Arial" panose="020B0604020202020204" pitchFamily="34" charset="0"/>
              </a:rPr>
              <a:t>Responsible for planning Bin Laden operation</a:t>
            </a:r>
          </a:p>
          <a:p>
            <a:pPr>
              <a:spcBef>
                <a:spcPts val="1200"/>
              </a:spcBef>
              <a:spcAft>
                <a:spcPts val="600"/>
              </a:spcAft>
            </a:pPr>
            <a:r>
              <a:rPr lang="en-US" sz="2200" dirty="0">
                <a:latin typeface="Arial" panose="020B0604020202020204" pitchFamily="34" charset="0"/>
                <a:cs typeface="Arial" panose="020B0604020202020204" pitchFamily="34" charset="0"/>
              </a:rPr>
              <a:t>Navy Seal – the “Bullfrog”</a:t>
            </a:r>
          </a:p>
          <a:p>
            <a:pPr>
              <a:spcBef>
                <a:spcPts val="1200"/>
              </a:spcBef>
              <a:spcAft>
                <a:spcPts val="600"/>
              </a:spcAft>
            </a:pPr>
            <a:r>
              <a:rPr lang="en-US" sz="2200" dirty="0">
                <a:latin typeface="Arial" panose="020B0604020202020204" pitchFamily="34" charset="0"/>
                <a:cs typeface="Arial" panose="020B0604020202020204" pitchFamily="34" charset="0"/>
              </a:rPr>
              <a:t>Chancellor, Univ. of Texas at Austin</a:t>
            </a:r>
          </a:p>
          <a:p>
            <a:pPr>
              <a:spcBef>
                <a:spcPts val="1200"/>
              </a:spcBef>
              <a:spcAft>
                <a:spcPts val="600"/>
              </a:spcAft>
            </a:pPr>
            <a:r>
              <a:rPr lang="en-US" sz="2200" dirty="0">
                <a:latin typeface="Arial" panose="020B0604020202020204" pitchFamily="34" charset="0"/>
                <a:cs typeface="Arial" panose="020B0604020202020204" pitchFamily="34" charset="0"/>
              </a:rPr>
              <a:t>“Make Your Bed”</a:t>
            </a:r>
          </a:p>
          <a:p>
            <a:pPr marL="0" indent="0" algn="ctr">
              <a:buNone/>
            </a:pPr>
            <a:endParaRPr lang="en-US" sz="2400" dirty="0"/>
          </a:p>
        </p:txBody>
      </p:sp>
    </p:spTree>
    <p:extLst>
      <p:ext uri="{BB962C8B-B14F-4D97-AF65-F5344CB8AC3E}">
        <p14:creationId xmlns:p14="http://schemas.microsoft.com/office/powerpoint/2010/main" val="3908270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BF7561-9866-C6EB-7648-250568EC683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757233" y="343868"/>
            <a:ext cx="5629534" cy="4455763"/>
          </a:xfrm>
          <a:prstGeom prst="rect">
            <a:avLst/>
          </a:prstGeom>
        </p:spPr>
      </p:pic>
    </p:spTree>
    <p:extLst>
      <p:ext uri="{BB962C8B-B14F-4D97-AF65-F5344CB8AC3E}">
        <p14:creationId xmlns:p14="http://schemas.microsoft.com/office/powerpoint/2010/main" val="40409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95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9485CF22-6056-3C1E-5C87-24E80E6835B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0"/>
            <a:ext cx="9143980" cy="5143490"/>
          </a:xfrm>
          <a:prstGeom prst="rect">
            <a:avLst/>
          </a:prstGeom>
          <a:noFill/>
        </p:spPr>
      </p:pic>
    </p:spTree>
    <p:extLst>
      <p:ext uri="{BB962C8B-B14F-4D97-AF65-F5344CB8AC3E}">
        <p14:creationId xmlns:p14="http://schemas.microsoft.com/office/powerpoint/2010/main" val="188528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331322-156A-B439-4100-1D961B1F6689}"/>
              </a:ext>
            </a:extLst>
          </p:cNvPr>
          <p:cNvSpPr>
            <a:spLocks noGrp="1"/>
          </p:cNvSpPr>
          <p:nvPr>
            <p:ph type="body" sz="quarter" idx="10"/>
          </p:nvPr>
        </p:nvSpPr>
        <p:spPr>
          <a:xfrm>
            <a:off x="304799" y="1202473"/>
            <a:ext cx="8528646" cy="2038350"/>
          </a:xfrm>
        </p:spPr>
        <p:txBody>
          <a:bodyPr/>
          <a:lstStyle/>
          <a:p>
            <a:pPr marL="0" marR="0" lvl="0" indent="0" algn="ctr" defTabSz="914400" rtl="0" eaLnBrk="1" fontAlgn="auto" latinLnBrk="0" hangingPunct="1">
              <a:lnSpc>
                <a:spcPct val="90000"/>
              </a:lnSpc>
              <a:spcBef>
                <a:spcPts val="1000"/>
              </a:spcBef>
              <a:spcAft>
                <a:spcPts val="0"/>
              </a:spcAft>
              <a:buClr>
                <a:srgbClr val="FFC000"/>
              </a:buClr>
              <a:buSzPct val="110000"/>
              <a:buFont typeface="Arial" charset="0"/>
              <a:buNone/>
              <a:tabLst/>
              <a:defRPr/>
            </a:pPr>
            <a:r>
              <a:rPr kumimoji="0" lang="en-US" sz="40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“If something cannot go on forever, it will stop.” </a:t>
            </a:r>
          </a:p>
          <a:p>
            <a:pPr marL="0" marR="0" lvl="0" indent="0" algn="l" defTabSz="914400" rtl="0" eaLnBrk="1" fontAlgn="auto" latinLnBrk="0" hangingPunct="1">
              <a:lnSpc>
                <a:spcPct val="90000"/>
              </a:lnSpc>
              <a:spcBef>
                <a:spcPts val="1000"/>
              </a:spcBef>
              <a:spcAft>
                <a:spcPts val="0"/>
              </a:spcAft>
              <a:buClr>
                <a:srgbClr val="FFC000"/>
              </a:buClr>
              <a:buSzPct val="110000"/>
              <a:buFont typeface="Arial" charset="0"/>
              <a:buNone/>
              <a:tabLst/>
              <a:defRPr/>
            </a:pPr>
            <a:r>
              <a:rPr kumimoji="0" lang="en-US" sz="36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Herbert Stein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09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7E78EF-3004-F9BA-7FE9-27C5D36DF4B9}"/>
              </a:ext>
            </a:extLst>
          </p:cNvPr>
          <p:cNvSpPr>
            <a:spLocks noGrp="1"/>
          </p:cNvSpPr>
          <p:nvPr>
            <p:ph type="sldNum" sz="quarter" idx="12"/>
          </p:nvPr>
        </p:nvSpPr>
        <p:spPr/>
        <p:txBody>
          <a:bodyPr/>
          <a:lstStyle/>
          <a:p>
            <a:fld id="{618D9B6B-CB2C-5643-A448-04ADCC008ACA}" type="slidenum">
              <a:rPr lang="en-US" smtClean="0"/>
              <a:t>6</a:t>
            </a:fld>
            <a:endParaRPr lang="en-US" dirty="0"/>
          </a:p>
        </p:txBody>
      </p:sp>
      <p:sp>
        <p:nvSpPr>
          <p:cNvPr id="7" name="Rectangle 2">
            <a:extLst>
              <a:ext uri="{FF2B5EF4-FFF2-40B4-BE49-F238E27FC236}">
                <a16:creationId xmlns:a16="http://schemas.microsoft.com/office/drawing/2014/main" id="{0096DE18-7931-BFFA-266B-F12F8FEBFF0F}"/>
              </a:ext>
            </a:extLst>
          </p:cNvPr>
          <p:cNvSpPr>
            <a:spLocks noChangeArrowheads="1"/>
          </p:cNvSpPr>
          <p:nvPr/>
        </p:nvSpPr>
        <p:spPr bwMode="auto">
          <a:xfrm>
            <a:off x="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pic>
        <p:nvPicPr>
          <p:cNvPr id="1025" name="Picture 1">
            <a:extLst>
              <a:ext uri="{FF2B5EF4-FFF2-40B4-BE49-F238E27FC236}">
                <a16:creationId xmlns:a16="http://schemas.microsoft.com/office/drawing/2014/main" id="{A0F6B133-318A-16A6-F708-CB20E787DFC0}"/>
              </a:ext>
            </a:extLst>
          </p:cNvPr>
          <p:cNvPicPr>
            <a:picLocks noChangeAspect="1" noChangeArrowheads="1"/>
          </p:cNvPicPr>
          <p:nvPr/>
        </p:nvPicPr>
        <p:blipFill>
          <a:blip r:embed="rId3" r:link="rId4" cstate="screen">
            <a:extLst>
              <a:ext uri="{28A0092B-C50C-407E-A947-70E740481C1C}">
                <a14:useLocalDpi xmlns:a14="http://schemas.microsoft.com/office/drawing/2010/main" val="0"/>
              </a:ext>
            </a:extLst>
          </a:blip>
          <a:srcRect/>
          <a:stretch>
            <a:fillRect/>
          </a:stretch>
        </p:blipFill>
        <p:spPr bwMode="auto">
          <a:xfrm>
            <a:off x="860982" y="881981"/>
            <a:ext cx="2596594" cy="13977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25D4296A-AFFD-96A1-751F-88CBFDE4971D}"/>
              </a:ext>
            </a:extLst>
          </p:cNvPr>
          <p:cNvSpPr>
            <a:spLocks noChangeArrowheads="1"/>
          </p:cNvSpPr>
          <p:nvPr/>
        </p:nvSpPr>
        <p:spPr bwMode="auto">
          <a:xfrm>
            <a:off x="5324476" y="1663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pic>
        <p:nvPicPr>
          <p:cNvPr id="1027" name="Picture 2">
            <a:extLst>
              <a:ext uri="{FF2B5EF4-FFF2-40B4-BE49-F238E27FC236}">
                <a16:creationId xmlns:a16="http://schemas.microsoft.com/office/drawing/2014/main" id="{44C3FE15-BE65-781D-444D-4625B4C4F7ED}"/>
              </a:ext>
            </a:extLst>
          </p:cNvPr>
          <p:cNvPicPr>
            <a:picLocks noChangeAspect="1" noChangeArrowheads="1"/>
          </p:cNvPicPr>
          <p:nvPr/>
        </p:nvPicPr>
        <p:blipFill rotWithShape="1">
          <a:blip r:embed="rId5" r:link="rId6" cstate="screen">
            <a:extLst>
              <a:ext uri="{28A0092B-C50C-407E-A947-70E740481C1C}">
                <a14:useLocalDpi xmlns:a14="http://schemas.microsoft.com/office/drawing/2010/main" val="0"/>
              </a:ext>
            </a:extLst>
          </a:blip>
          <a:srcRect r="-6533" b="-4941"/>
          <a:stretch>
            <a:fillRect/>
          </a:stretch>
        </p:blipFill>
        <p:spPr bwMode="auto">
          <a:xfrm>
            <a:off x="5463040" y="3313777"/>
            <a:ext cx="3148274" cy="158526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
            <a:extLst>
              <a:ext uri="{FF2B5EF4-FFF2-40B4-BE49-F238E27FC236}">
                <a16:creationId xmlns:a16="http://schemas.microsoft.com/office/drawing/2014/main" id="{8114FC6E-03CF-3244-6E15-67A68EBDC698}"/>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15740" y="3411377"/>
            <a:ext cx="3041836" cy="1473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7CA3D9A-CC07-ABCB-0053-D8891FA48F6C}"/>
              </a:ext>
            </a:extLst>
          </p:cNvPr>
          <p:cNvSpPr>
            <a:spLocks noChangeArrowheads="1"/>
          </p:cNvSpPr>
          <p:nvPr/>
        </p:nvSpPr>
        <p:spPr bwMode="auto">
          <a:xfrm flipV="1">
            <a:off x="5794787" y="1522178"/>
            <a:ext cx="66866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sp>
        <p:nvSpPr>
          <p:cNvPr id="12" name="Rectangle 12">
            <a:extLst>
              <a:ext uri="{FF2B5EF4-FFF2-40B4-BE49-F238E27FC236}">
                <a16:creationId xmlns:a16="http://schemas.microsoft.com/office/drawing/2014/main" id="{5E6781A9-518E-304F-C608-0E577EA66070}"/>
              </a:ext>
            </a:extLst>
          </p:cNvPr>
          <p:cNvSpPr>
            <a:spLocks noChangeArrowheads="1"/>
          </p:cNvSpPr>
          <p:nvPr/>
        </p:nvSpPr>
        <p:spPr bwMode="auto">
          <a:xfrm>
            <a:off x="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pic>
        <p:nvPicPr>
          <p:cNvPr id="1035" name="Picture 5">
            <a:extLst>
              <a:ext uri="{FF2B5EF4-FFF2-40B4-BE49-F238E27FC236}">
                <a16:creationId xmlns:a16="http://schemas.microsoft.com/office/drawing/2014/main" id="{98FB0B46-924B-866D-BDE0-A2111A131B59}"/>
              </a:ext>
            </a:extLst>
          </p:cNvPr>
          <p:cNvPicPr>
            <a:picLocks noChangeAspect="1" noChangeArrowheads="1"/>
          </p:cNvPicPr>
          <p:nvPr/>
        </p:nvPicPr>
        <p:blipFill rotWithShape="1">
          <a:blip r:embed="rId9" r:link="rId10" cstate="screen">
            <a:extLst>
              <a:ext uri="{28A0092B-C50C-407E-A947-70E740481C1C}">
                <a14:useLocalDpi xmlns:a14="http://schemas.microsoft.com/office/drawing/2010/main" val="0"/>
              </a:ext>
            </a:extLst>
          </a:blip>
          <a:srcRect r="8502" b="10997"/>
          <a:stretch>
            <a:fillRect/>
          </a:stretch>
        </p:blipFill>
        <p:spPr bwMode="auto">
          <a:xfrm>
            <a:off x="5463040" y="842745"/>
            <a:ext cx="2962853" cy="13229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3" name="Picture 4">
            <a:extLst>
              <a:ext uri="{FF2B5EF4-FFF2-40B4-BE49-F238E27FC236}">
                <a16:creationId xmlns:a16="http://schemas.microsoft.com/office/drawing/2014/main" id="{AE622DD8-EBCE-D0B2-1E81-D02DA0EEC934}"/>
              </a:ext>
            </a:extLst>
          </p:cNvPr>
          <p:cNvPicPr>
            <a:picLocks noChangeAspect="1" noChangeArrowheads="1"/>
          </p:cNvPicPr>
          <p:nvPr/>
        </p:nvPicPr>
        <p:blipFill rotWithShape="1">
          <a:blip r:embed="rId11" r:link="rId12" cstate="screen">
            <a:extLst>
              <a:ext uri="{28A0092B-C50C-407E-A947-70E740481C1C}">
                <a14:useLocalDpi xmlns:a14="http://schemas.microsoft.com/office/drawing/2010/main" val="0"/>
              </a:ext>
            </a:extLst>
          </a:blip>
          <a:srcRect b="5795"/>
          <a:stretch>
            <a:fillRect/>
          </a:stretch>
        </p:blipFill>
        <p:spPr bwMode="auto">
          <a:xfrm>
            <a:off x="2351315" y="2030095"/>
            <a:ext cx="4441369" cy="16054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588CA0-9C64-A6CF-B152-4F445A0883A2}"/>
              </a:ext>
            </a:extLst>
          </p:cNvPr>
          <p:cNvSpPr txBox="1">
            <a:spLocks/>
          </p:cNvSpPr>
          <p:nvPr/>
        </p:nvSpPr>
        <p:spPr>
          <a:xfrm>
            <a:off x="222195" y="221476"/>
            <a:ext cx="8791175" cy="6094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100" kern="1200">
                <a:solidFill>
                  <a:schemeClr val="tx1"/>
                </a:solidFill>
                <a:latin typeface="+mj-lt"/>
                <a:ea typeface="+mj-ea"/>
                <a:cs typeface="+mj-cs"/>
              </a:defRPr>
            </a:lvl1pPr>
          </a:lstStyle>
          <a:p>
            <a:pPr algn="l"/>
            <a:r>
              <a:rPr lang="en-US" sz="3200" b="1" dirty="0">
                <a:solidFill>
                  <a:srgbClr val="002E6D"/>
                </a:solidFill>
              </a:rPr>
              <a:t>Losing the Battle for Hearts and Minds</a:t>
            </a:r>
          </a:p>
        </p:txBody>
      </p:sp>
      <p:pic>
        <p:nvPicPr>
          <p:cNvPr id="3" name="Picture 2">
            <a:extLst>
              <a:ext uri="{FF2B5EF4-FFF2-40B4-BE49-F238E27FC236}">
                <a16:creationId xmlns:a16="http://schemas.microsoft.com/office/drawing/2014/main" id="{27A71394-824A-E213-A30D-C75230B9723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15600" y="909893"/>
            <a:ext cx="4889416" cy="3804234"/>
          </a:xfrm>
          <a:prstGeom prst="rect">
            <a:avLst/>
          </a:prstGeom>
        </p:spPr>
      </p:pic>
      <p:pic>
        <p:nvPicPr>
          <p:cNvPr id="5" name="Picture 4">
            <a:extLst>
              <a:ext uri="{FF2B5EF4-FFF2-40B4-BE49-F238E27FC236}">
                <a16:creationId xmlns:a16="http://schemas.microsoft.com/office/drawing/2014/main" id="{DBBD34FE-D90A-C924-48A5-6108F12FED0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75124" y="1023138"/>
            <a:ext cx="6793750" cy="3467914"/>
          </a:xfrm>
          <a:prstGeom prst="rect">
            <a:avLst/>
          </a:prstGeom>
        </p:spPr>
      </p:pic>
    </p:spTree>
    <p:extLst>
      <p:ext uri="{BB962C8B-B14F-4D97-AF65-F5344CB8AC3E}">
        <p14:creationId xmlns:p14="http://schemas.microsoft.com/office/powerpoint/2010/main" val="31195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E89CF5-4E91-3E33-65FA-DA44F98AF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77" y="333062"/>
            <a:ext cx="5458587" cy="4477375"/>
          </a:xfrm>
          <a:prstGeom prst="rect">
            <a:avLst/>
          </a:prstGeom>
          <a:ln>
            <a:solidFill>
              <a:schemeClr val="tx1"/>
            </a:solidFill>
          </a:ln>
        </p:spPr>
      </p:pic>
      <p:sp>
        <p:nvSpPr>
          <p:cNvPr id="7" name="Title 1">
            <a:extLst>
              <a:ext uri="{FF2B5EF4-FFF2-40B4-BE49-F238E27FC236}">
                <a16:creationId xmlns:a16="http://schemas.microsoft.com/office/drawing/2014/main" id="{28E217B9-4C7F-4681-FBB5-9F13B4EF8D89}"/>
              </a:ext>
            </a:extLst>
          </p:cNvPr>
          <p:cNvSpPr txBox="1">
            <a:spLocks/>
          </p:cNvSpPr>
          <p:nvPr/>
        </p:nvSpPr>
        <p:spPr>
          <a:xfrm>
            <a:off x="5918886" y="333062"/>
            <a:ext cx="3094484" cy="4374862"/>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2100" kern="1200">
                <a:solidFill>
                  <a:schemeClr val="tx1"/>
                </a:solidFill>
                <a:latin typeface="+mj-lt"/>
                <a:ea typeface="+mj-ea"/>
                <a:cs typeface="+mj-cs"/>
              </a:defRPr>
            </a:lvl1pPr>
          </a:lstStyle>
          <a:p>
            <a:r>
              <a:rPr lang="en-US" sz="2800" b="1" dirty="0">
                <a:solidFill>
                  <a:srgbClr val="002E6D"/>
                </a:solidFill>
              </a:rPr>
              <a:t>Rise of State-level Healthcare Affordability Efforts</a:t>
            </a:r>
          </a:p>
          <a:p>
            <a:pPr algn="l"/>
            <a:endParaRPr lang="en-US" sz="1800" b="1" dirty="0">
              <a:solidFill>
                <a:srgbClr val="002E6D"/>
              </a:solidFill>
            </a:endParaRPr>
          </a:p>
          <a:p>
            <a:r>
              <a:rPr lang="en-US" sz="1800" b="1" dirty="0">
                <a:solidFill>
                  <a:srgbClr val="002E6D"/>
                </a:solidFill>
              </a:rPr>
              <a:t>Massachusetts (2012)</a:t>
            </a:r>
          </a:p>
          <a:p>
            <a:r>
              <a:rPr lang="en-US" sz="1800" b="1" dirty="0">
                <a:solidFill>
                  <a:srgbClr val="002E6D"/>
                </a:solidFill>
              </a:rPr>
              <a:t>Delaware (2018)</a:t>
            </a:r>
          </a:p>
          <a:p>
            <a:r>
              <a:rPr lang="en-US" sz="1800" b="1" dirty="0">
                <a:solidFill>
                  <a:srgbClr val="002E6D"/>
                </a:solidFill>
              </a:rPr>
              <a:t>Rhode Island (2019)</a:t>
            </a:r>
          </a:p>
          <a:p>
            <a:r>
              <a:rPr lang="en-US" sz="1800" b="1" dirty="0">
                <a:solidFill>
                  <a:srgbClr val="002E6D"/>
                </a:solidFill>
              </a:rPr>
              <a:t>Connecticut (2020)</a:t>
            </a:r>
          </a:p>
          <a:p>
            <a:r>
              <a:rPr lang="en-US" sz="1800" b="1" dirty="0">
                <a:solidFill>
                  <a:srgbClr val="002E6D"/>
                </a:solidFill>
              </a:rPr>
              <a:t>Oregon (2021)</a:t>
            </a:r>
          </a:p>
          <a:p>
            <a:r>
              <a:rPr lang="en-US" sz="1800" b="1" dirty="0">
                <a:solidFill>
                  <a:srgbClr val="002E6D"/>
                </a:solidFill>
              </a:rPr>
              <a:t>Washington (2021)</a:t>
            </a:r>
          </a:p>
          <a:p>
            <a:r>
              <a:rPr lang="en-US" sz="1800" b="1" dirty="0">
                <a:solidFill>
                  <a:srgbClr val="002E6D"/>
                </a:solidFill>
              </a:rPr>
              <a:t>New Jersey (2021)</a:t>
            </a:r>
          </a:p>
          <a:p>
            <a:r>
              <a:rPr lang="en-US" sz="1800" b="1" dirty="0">
                <a:solidFill>
                  <a:srgbClr val="002E6D"/>
                </a:solidFill>
              </a:rPr>
              <a:t>Nevada (2021)</a:t>
            </a:r>
          </a:p>
          <a:p>
            <a:r>
              <a:rPr lang="en-US" sz="1800" b="1" dirty="0">
                <a:solidFill>
                  <a:srgbClr val="002E6D"/>
                </a:solidFill>
              </a:rPr>
              <a:t>California (2021)</a:t>
            </a:r>
          </a:p>
          <a:p>
            <a:r>
              <a:rPr lang="en-US" sz="1800" b="1" dirty="0">
                <a:solidFill>
                  <a:srgbClr val="002E6D"/>
                </a:solidFill>
              </a:rPr>
              <a:t>Indiana (2023)</a:t>
            </a:r>
          </a:p>
          <a:p>
            <a:r>
              <a:rPr lang="en-US" sz="1800" b="1" i="1" dirty="0">
                <a:solidFill>
                  <a:schemeClr val="tx2">
                    <a:lumMod val="60000"/>
                    <a:lumOff val="40000"/>
                  </a:schemeClr>
                </a:solidFill>
              </a:rPr>
              <a:t>Minnesota (2023)</a:t>
            </a:r>
          </a:p>
        </p:txBody>
      </p:sp>
    </p:spTree>
    <p:extLst>
      <p:ext uri="{BB962C8B-B14F-4D97-AF65-F5344CB8AC3E}">
        <p14:creationId xmlns:p14="http://schemas.microsoft.com/office/powerpoint/2010/main" val="39605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168248F0-5565-4D45-87A8-A06BA476DE83}"/>
              </a:ext>
            </a:extLst>
          </p:cNvPr>
          <p:cNvGraphicFramePr>
            <a:graphicFrameLocks/>
          </p:cNvGraphicFramePr>
          <p:nvPr/>
        </p:nvGraphicFramePr>
        <p:xfrm>
          <a:off x="362281" y="1092186"/>
          <a:ext cx="5922841" cy="3826613"/>
        </p:xfrm>
        <a:graphic>
          <a:graphicData uri="http://schemas.openxmlformats.org/drawingml/2006/chart">
            <c:chart xmlns:c="http://schemas.openxmlformats.org/drawingml/2006/chart" xmlns:r="http://schemas.openxmlformats.org/officeDocument/2006/relationships" r:id="rId9"/>
          </a:graphicData>
        </a:graphic>
      </p:graphicFrame>
      <p:sp>
        <p:nvSpPr>
          <p:cNvPr id="10" name="Slide Publishing Placeholder" hidden="1"/>
          <p:cNvSpPr>
            <a:spLocks noGrp="1"/>
          </p:cNvSpPr>
          <p:nvPr>
            <p:ph type="title"/>
            <p:custDataLst>
              <p:tags r:id="rId2"/>
            </p:custDataLst>
          </p:nvPr>
        </p:nvSpPr>
        <p:spPr>
          <a:xfrm>
            <a:off x="0" y="5144340"/>
            <a:ext cx="9144000" cy="33618"/>
          </a:xfrm>
          <a:prstGeom prst="rect">
            <a:avLst/>
          </a:prstGeom>
        </p:spPr>
        <p:txBody>
          <a:bodyPr>
            <a:normAutofit fontScale="90000"/>
          </a:bodyPr>
          <a:lstStyle>
            <a:lvl1pPr>
              <a:defRPr sz="100">
                <a:solidFill>
                  <a:srgbClr val="738EA5"/>
                </a:solidFill>
                <a:latin typeface="Book Antiqua" pitchFamily="18" charset="0"/>
              </a:defRPr>
            </a:lvl1pPr>
          </a:lstStyle>
          <a:p>
            <a:r>
              <a:rPr lang="en-US" dirty="0">
                <a:latin typeface="Calibri" panose="020F0502020204030204" pitchFamily="34" charset="0"/>
              </a:rPr>
              <a:t>Significant Operating Pressure Faced by Healthcare Providers Nationwide 
---
Change in Operating EBITDA Margin for the Twelve-Month Period Ended December 31, 2021 and 2022 for Health Systems with more than $3 Billion in Revenue </a:t>
            </a:r>
          </a:p>
        </p:txBody>
      </p:sp>
      <p:sp>
        <p:nvSpPr>
          <p:cNvPr id="362498" name="Page Number"/>
          <p:cNvSpPr txBox="1">
            <a:spLocks noChangeArrowheads="1"/>
          </p:cNvSpPr>
          <p:nvPr>
            <p:custDataLst>
              <p:tags r:id="rId3"/>
            </p:custDataLst>
          </p:nvPr>
        </p:nvSpPr>
        <p:spPr bwMode="auto">
          <a:xfrm>
            <a:off x="235996" y="4840941"/>
            <a:ext cx="168088" cy="159684"/>
          </a:xfrm>
          <a:prstGeom prst="rect">
            <a:avLst/>
          </a:prstGeom>
          <a:noFill/>
          <a:ln w="12700">
            <a:noFill/>
            <a:miter lim="800000"/>
            <a:headEnd/>
            <a:tailEnd/>
          </a:ln>
          <a:effectLst/>
        </p:spPr>
        <p:txBody>
          <a:bodyPr wrap="none" lIns="0" tIns="0" rIns="0" bIns="0" anchor="ctr" anchorCtr="0"/>
          <a:lstStyle/>
          <a:p>
            <a:pPr eaLnBrk="1" hangingPunct="1"/>
            <a:r>
              <a:rPr lang="en-US" altLang="en-US" sz="662" dirty="0">
                <a:solidFill>
                  <a:srgbClr val="000000"/>
                </a:solidFill>
                <a:cs typeface="Calibri" pitchFamily="34" charset="0"/>
              </a:rPr>
              <a:t>1</a:t>
            </a:r>
          </a:p>
        </p:txBody>
      </p:sp>
      <p:sp>
        <p:nvSpPr>
          <p:cNvPr id="11" name="Sub Heading"/>
          <p:cNvSpPr>
            <a:spLocks noChangeArrowheads="1"/>
          </p:cNvSpPr>
          <p:nvPr>
            <p:custDataLst>
              <p:tags r:id="rId4"/>
            </p:custDataLst>
          </p:nvPr>
        </p:nvSpPr>
        <p:spPr bwMode="gray">
          <a:xfrm>
            <a:off x="244253" y="641570"/>
            <a:ext cx="7631206" cy="366511"/>
          </a:xfrm>
          <a:prstGeom prst="rect">
            <a:avLst/>
          </a:prstGeom>
          <a:noFill/>
          <a:ln w="12700">
            <a:noFill/>
            <a:prstDash val="dash"/>
            <a:miter lim="800000"/>
            <a:headEnd/>
            <a:tailEnd/>
          </a:ln>
          <a:effectLst/>
        </p:spPr>
        <p:txBody>
          <a:bodyPr lIns="0" tIns="0" rIns="0" bIns="0">
            <a:spAutoFit/>
          </a:bodyPr>
          <a:lstStyle/>
          <a:p>
            <a:pPr eaLnBrk="1" hangingPunct="1"/>
            <a:r>
              <a:rPr lang="en-US" sz="1191" dirty="0">
                <a:solidFill>
                  <a:schemeClr val="tx2"/>
                </a:solidFill>
                <a:latin typeface="Calibri Light" panose="020F0302020204030204" pitchFamily="34" charset="0"/>
                <a:ea typeface="ＭＳ Ｐゴシック"/>
                <a:cs typeface="Calibri" pitchFamily="34" charset="0"/>
              </a:rPr>
              <a:t>Change in Operating EBITDA Margin for the Twelve-Month Period Ended December 31, 2021 and 2022 for Health Systems with more than $3 Billion in Revenue </a:t>
            </a:r>
          </a:p>
        </p:txBody>
      </p:sp>
      <p:sp>
        <p:nvSpPr>
          <p:cNvPr id="12" name="Main Heading"/>
          <p:cNvSpPr>
            <a:spLocks noChangeArrowheads="1"/>
          </p:cNvSpPr>
          <p:nvPr>
            <p:custDataLst>
              <p:tags r:id="rId5"/>
            </p:custDataLst>
          </p:nvPr>
        </p:nvSpPr>
        <p:spPr bwMode="gray">
          <a:xfrm>
            <a:off x="244253" y="412908"/>
            <a:ext cx="7631206" cy="216406"/>
          </a:xfrm>
          <a:prstGeom prst="rect">
            <a:avLst/>
          </a:prstGeom>
          <a:noFill/>
          <a:ln w="12700">
            <a:noFill/>
            <a:prstDash val="dash"/>
            <a:miter lim="800000"/>
            <a:headEnd/>
            <a:tailEnd/>
          </a:ln>
          <a:effectLst/>
        </p:spPr>
        <p:txBody>
          <a:bodyPr lIns="0" tIns="0" rIns="0" bIns="0">
            <a:spAutoFit/>
          </a:bodyPr>
          <a:lstStyle/>
          <a:p>
            <a:pPr>
              <a:lnSpc>
                <a:spcPts val="1390"/>
              </a:lnSpc>
            </a:pPr>
            <a:r>
              <a:rPr lang="en-US" sz="2800" b="1" dirty="0">
                <a:solidFill>
                  <a:srgbClr val="002E6D"/>
                </a:solidFill>
                <a:latin typeface="Arial" panose="020B0604020202020204" pitchFamily="34" charset="0"/>
                <a:cs typeface="Arial" panose="020B0604020202020204" pitchFamily="34" charset="0"/>
              </a:rPr>
              <a:t>Collapsing Health System Margins….</a:t>
            </a:r>
          </a:p>
        </p:txBody>
      </p:sp>
      <p:sp>
        <p:nvSpPr>
          <p:cNvPr id="13" name="Footnote">
            <a:extLst>
              <a:ext uri="{FF2B5EF4-FFF2-40B4-BE49-F238E27FC236}">
                <a16:creationId xmlns:a16="http://schemas.microsoft.com/office/drawing/2014/main" id="{54D753E5-B3CC-4911-ACC9-49DDC15C0DF8}"/>
              </a:ext>
            </a:extLst>
          </p:cNvPr>
          <p:cNvSpPr txBox="1">
            <a:spLocks noChangeArrowheads="1"/>
          </p:cNvSpPr>
          <p:nvPr>
            <p:custDataLst>
              <p:tags r:id="rId6"/>
            </p:custDataLst>
          </p:nvPr>
        </p:nvSpPr>
        <p:spPr bwMode="auto">
          <a:xfrm>
            <a:off x="404084" y="4843711"/>
            <a:ext cx="7510182" cy="142475"/>
          </a:xfrm>
          <a:prstGeom prst="rect">
            <a:avLst/>
          </a:prstGeom>
          <a:noFill/>
          <a:ln w="28575">
            <a:noFill/>
            <a:miter lim="800000"/>
            <a:headEnd/>
            <a:tailEnd/>
          </a:ln>
          <a:effectLst/>
        </p:spPr>
        <p:txBody>
          <a:bodyPr wrap="square" lIns="0" tIns="0" rIns="0" bIns="0" anchor="b">
            <a:spAutoFit/>
          </a:bodyPr>
          <a:lstStyle/>
          <a:p>
            <a:pPr marL="151287" indent="-151287"/>
            <a:r>
              <a:rPr lang="en-US" sz="463" i="1" dirty="0">
                <a:solidFill>
                  <a:srgbClr val="000000"/>
                </a:solidFill>
                <a:cs typeface="Calibri" pitchFamily="34" charset="0"/>
              </a:rPr>
              <a:t>____________________</a:t>
            </a:r>
          </a:p>
          <a:p>
            <a:pPr marL="151287" indent="-151287"/>
            <a:r>
              <a:rPr lang="en-US" sz="463" i="1" dirty="0">
                <a:solidFill>
                  <a:srgbClr val="000000"/>
                </a:solidFill>
                <a:cs typeface="Calibri" pitchFamily="34" charset="0"/>
              </a:rPr>
              <a:t>Source: EMMA – Audited and Interim Financials as of and for the 12-month ended December 31, 2021 and 2022; based on national and large regional healthcare providers with more than $3 billion in revenues with December 31, 2022 financials; BofA Securities database</a:t>
            </a:r>
          </a:p>
        </p:txBody>
      </p:sp>
      <p:graphicFrame>
        <p:nvGraphicFramePr>
          <p:cNvPr id="16" name="Table 11">
            <a:extLst>
              <a:ext uri="{FF2B5EF4-FFF2-40B4-BE49-F238E27FC236}">
                <a16:creationId xmlns:a16="http://schemas.microsoft.com/office/drawing/2014/main" id="{5A3882A0-089E-4BBD-A5BA-61D9069E8889}"/>
              </a:ext>
            </a:extLst>
          </p:cNvPr>
          <p:cNvGraphicFramePr>
            <a:graphicFrameLocks noGrp="1"/>
          </p:cNvGraphicFramePr>
          <p:nvPr>
            <p:extLst>
              <p:ext uri="{D42A27DB-BD31-4B8C-83A1-F6EECF244321}">
                <p14:modId xmlns:p14="http://schemas.microsoft.com/office/powerpoint/2010/main" val="4273064681"/>
              </p:ext>
            </p:extLst>
          </p:nvPr>
        </p:nvGraphicFramePr>
        <p:xfrm>
          <a:off x="890867" y="3389908"/>
          <a:ext cx="2125287" cy="484704"/>
        </p:xfrm>
        <a:graphic>
          <a:graphicData uri="http://schemas.openxmlformats.org/drawingml/2006/table">
            <a:tbl>
              <a:tblPr firstRow="1" bandRow="1">
                <a:tableStyleId>{5C22544A-7EE6-4342-B048-85BDC9FD1C3A}</a:tableStyleId>
              </a:tblPr>
              <a:tblGrid>
                <a:gridCol w="101318">
                  <a:extLst>
                    <a:ext uri="{9D8B030D-6E8A-4147-A177-3AD203B41FA5}">
                      <a16:colId xmlns:a16="http://schemas.microsoft.com/office/drawing/2014/main" val="242558217"/>
                    </a:ext>
                  </a:extLst>
                </a:gridCol>
                <a:gridCol w="2023969">
                  <a:extLst>
                    <a:ext uri="{9D8B030D-6E8A-4147-A177-3AD203B41FA5}">
                      <a16:colId xmlns:a16="http://schemas.microsoft.com/office/drawing/2014/main" val="565902699"/>
                    </a:ext>
                  </a:extLst>
                </a:gridCol>
              </a:tblGrid>
              <a:tr h="121176">
                <a:tc>
                  <a:txBody>
                    <a:bodyPr/>
                    <a:lstStyle/>
                    <a:p>
                      <a:endParaRPr lang="en-US" sz="600" dirty="0">
                        <a:solidFill>
                          <a:schemeClr val="tx1"/>
                        </a:solidFill>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r>
                        <a:rPr lang="en-US" sz="600" b="0" dirty="0">
                          <a:solidFill>
                            <a:schemeClr val="tx1"/>
                          </a:solidFill>
                        </a:rPr>
                        <a:t>Total Operating Revenue</a:t>
                      </a:r>
                    </a:p>
                  </a:txBody>
                  <a:tcPr marL="60512"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6232813"/>
                  </a:ext>
                </a:extLst>
              </a:tr>
              <a:tr h="121176">
                <a:tc>
                  <a:txBody>
                    <a:bodyPr/>
                    <a:lstStyle/>
                    <a:p>
                      <a:endParaRPr lang="en-US" sz="600" dirty="0">
                        <a:solidFill>
                          <a:schemeClr val="tx1"/>
                        </a:solidFill>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600" b="0" dirty="0">
                          <a:solidFill>
                            <a:schemeClr val="tx1"/>
                          </a:solidFill>
                        </a:rPr>
                        <a:t>Change in Operating EBITDA Margin for NFP “A” Category</a:t>
                      </a:r>
                    </a:p>
                  </a:txBody>
                  <a:tcPr marL="60512"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721046"/>
                  </a:ext>
                </a:extLst>
              </a:tr>
              <a:tr h="121176">
                <a:tc>
                  <a:txBody>
                    <a:bodyPr/>
                    <a:lstStyle/>
                    <a:p>
                      <a:endParaRPr lang="en-US" sz="600" dirty="0">
                        <a:solidFill>
                          <a:schemeClr val="tx1"/>
                        </a:solidFill>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33FF"/>
                    </a:solidFill>
                  </a:tcPr>
                </a:tc>
                <a:tc>
                  <a:txBody>
                    <a:bodyPr/>
                    <a:lstStyle/>
                    <a:p>
                      <a:r>
                        <a:rPr lang="en-US" sz="600" b="0" dirty="0">
                          <a:solidFill>
                            <a:schemeClr val="tx1"/>
                          </a:solidFill>
                        </a:rPr>
                        <a:t>Change in Operating EBITDA Margin for NFP “AA” Category</a:t>
                      </a:r>
                    </a:p>
                  </a:txBody>
                  <a:tcPr marL="60512"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040432"/>
                  </a:ext>
                </a:extLst>
              </a:tr>
              <a:tr h="121176">
                <a:tc>
                  <a:txBody>
                    <a:bodyPr/>
                    <a:lstStyle/>
                    <a:p>
                      <a:endParaRPr lang="en-US" sz="600" dirty="0">
                        <a:solidFill>
                          <a:schemeClr val="tx1"/>
                        </a:solidFill>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600" b="0" dirty="0">
                          <a:solidFill>
                            <a:schemeClr val="tx1"/>
                          </a:solidFill>
                        </a:rPr>
                        <a:t>Change in Operating EBITDA Margin for For Profit Systems</a:t>
                      </a:r>
                    </a:p>
                  </a:txBody>
                  <a:tcPr marL="60512"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4788620"/>
                  </a:ext>
                </a:extLst>
              </a:tr>
            </a:tbl>
          </a:graphicData>
        </a:graphic>
      </p:graphicFrame>
      <p:sp>
        <p:nvSpPr>
          <p:cNvPr id="18" name="TextBox 17">
            <a:extLst>
              <a:ext uri="{FF2B5EF4-FFF2-40B4-BE49-F238E27FC236}">
                <a16:creationId xmlns:a16="http://schemas.microsoft.com/office/drawing/2014/main" id="{20D23FAD-B4E6-4E04-B6CD-99EFE483302E}"/>
              </a:ext>
            </a:extLst>
          </p:cNvPr>
          <p:cNvSpPr txBox="1"/>
          <p:nvPr/>
        </p:nvSpPr>
        <p:spPr>
          <a:xfrm>
            <a:off x="123794" y="1159809"/>
            <a:ext cx="1137550" cy="184025"/>
          </a:xfrm>
          <a:prstGeom prst="rect">
            <a:avLst/>
          </a:prstGeom>
          <a:noFill/>
        </p:spPr>
        <p:txBody>
          <a:bodyPr wrap="square" rtlCol="0">
            <a:spAutoFit/>
          </a:bodyPr>
          <a:lstStyle/>
          <a:p>
            <a:pPr algn="ctr"/>
            <a:r>
              <a:rPr lang="en-US" sz="596" b="1" dirty="0">
                <a:solidFill>
                  <a:srgbClr val="000000"/>
                </a:solidFill>
              </a:rPr>
              <a:t>Change in Op. EBITDA Margin </a:t>
            </a:r>
          </a:p>
        </p:txBody>
      </p:sp>
      <p:sp>
        <p:nvSpPr>
          <p:cNvPr id="19" name="TextBox 18">
            <a:extLst>
              <a:ext uri="{FF2B5EF4-FFF2-40B4-BE49-F238E27FC236}">
                <a16:creationId xmlns:a16="http://schemas.microsoft.com/office/drawing/2014/main" id="{A2AC0579-B100-4812-B5A6-73A281CACF1A}"/>
              </a:ext>
            </a:extLst>
          </p:cNvPr>
          <p:cNvSpPr txBox="1"/>
          <p:nvPr/>
        </p:nvSpPr>
        <p:spPr>
          <a:xfrm>
            <a:off x="5580529" y="1159809"/>
            <a:ext cx="849064" cy="275717"/>
          </a:xfrm>
          <a:prstGeom prst="rect">
            <a:avLst/>
          </a:prstGeom>
          <a:noFill/>
        </p:spPr>
        <p:txBody>
          <a:bodyPr wrap="square" rtlCol="0">
            <a:spAutoFit/>
          </a:bodyPr>
          <a:lstStyle/>
          <a:p>
            <a:pPr algn="ctr"/>
            <a:r>
              <a:rPr lang="en-US" sz="596" b="1" dirty="0">
                <a:solidFill>
                  <a:srgbClr val="000000"/>
                </a:solidFill>
              </a:rPr>
              <a:t>Total Op. Revenue ($B)</a:t>
            </a:r>
          </a:p>
        </p:txBody>
      </p:sp>
      <p:sp>
        <p:nvSpPr>
          <p:cNvPr id="21" name="Rectangle: Rounded Corners 20">
            <a:extLst>
              <a:ext uri="{FF2B5EF4-FFF2-40B4-BE49-F238E27FC236}">
                <a16:creationId xmlns:a16="http://schemas.microsoft.com/office/drawing/2014/main" id="{C462C152-2882-4F97-850D-FBE11BB7A34E}"/>
              </a:ext>
            </a:extLst>
          </p:cNvPr>
          <p:cNvSpPr/>
          <p:nvPr/>
        </p:nvSpPr>
        <p:spPr bwMode="auto">
          <a:xfrm>
            <a:off x="6430915" y="1305060"/>
            <a:ext cx="2477762" cy="3120619"/>
          </a:xfrm>
          <a:prstGeom prst="roundRect">
            <a:avLst/>
          </a:prstGeom>
          <a:solidFill>
            <a:srgbClr val="F4F6F9"/>
          </a:solidFill>
          <a:ln w="9525" cap="flat" cmpd="sng" algn="ctr">
            <a:noFill/>
            <a:prstDash val="solid"/>
            <a:round/>
            <a:headEnd type="none" w="med" len="med"/>
            <a:tailEnd type="none" w="med" len="med"/>
          </a:ln>
          <a:effectLst/>
        </p:spPr>
        <p:txBody>
          <a:bodyPr vert="horz" wrap="square" lIns="60512" tIns="30256" rIns="60512" bIns="30256" numCol="1" rtlCol="0" anchor="ctr" anchorCtr="0" compatLnSpc="1">
            <a:prstTxWarp prst="textNoShape">
              <a:avLst/>
            </a:prstTxWarp>
          </a:bodyPr>
          <a:lstStyle/>
          <a:p>
            <a:pPr marL="189109" indent="-189109">
              <a:spcBef>
                <a:spcPts val="397"/>
              </a:spcBef>
              <a:buFont typeface="Wingdings" panose="05000000000000000000" pitchFamily="2" charset="2"/>
              <a:buChar char="§"/>
            </a:pPr>
            <a:r>
              <a:rPr lang="en-US" sz="1059" dirty="0">
                <a:solidFill>
                  <a:srgbClr val="000000"/>
                </a:solidFill>
              </a:rPr>
              <a:t>Total operating revenues increased an average of 4.0% Y-o-Y from the 12 month period ended December 2021 to December 2022</a:t>
            </a:r>
          </a:p>
          <a:p>
            <a:pPr>
              <a:spcBef>
                <a:spcPts val="397"/>
              </a:spcBef>
            </a:pPr>
            <a:endParaRPr lang="en-US" sz="1059" dirty="0">
              <a:solidFill>
                <a:srgbClr val="000000"/>
              </a:solidFill>
            </a:endParaRPr>
          </a:p>
          <a:p>
            <a:pPr marL="189109" indent="-189109">
              <a:spcBef>
                <a:spcPts val="397"/>
              </a:spcBef>
              <a:buFont typeface="Wingdings" panose="05000000000000000000" pitchFamily="2" charset="2"/>
              <a:buChar char="§"/>
            </a:pPr>
            <a:r>
              <a:rPr lang="en-US" sz="1059" dirty="0">
                <a:solidFill>
                  <a:srgbClr val="000000"/>
                </a:solidFill>
              </a:rPr>
              <a:t>On average, large health systems  EBIDA margins declined by 3.4% for the comparative 12 month periods ended December 2021 and December 2022</a:t>
            </a:r>
          </a:p>
          <a:p>
            <a:pPr marL="189109" indent="-189109">
              <a:spcBef>
                <a:spcPts val="397"/>
              </a:spcBef>
              <a:buFont typeface="Wingdings" panose="05000000000000000000" pitchFamily="2" charset="2"/>
              <a:buChar char="§"/>
            </a:pPr>
            <a:endParaRPr lang="en-US" sz="1059" dirty="0">
              <a:solidFill>
                <a:srgbClr val="000000"/>
              </a:solidFill>
            </a:endParaRPr>
          </a:p>
          <a:p>
            <a:pPr marL="189109" indent="-189109">
              <a:spcBef>
                <a:spcPts val="397"/>
              </a:spcBef>
              <a:buFont typeface="Wingdings" panose="05000000000000000000" pitchFamily="2" charset="2"/>
              <a:buChar char="§"/>
            </a:pPr>
            <a:r>
              <a:rPr lang="en-US" sz="1059" dirty="0">
                <a:solidFill>
                  <a:srgbClr val="000000"/>
                </a:solidFill>
              </a:rPr>
              <a:t>This decline in operating performance was observed across the board</a:t>
            </a:r>
          </a:p>
        </p:txBody>
      </p:sp>
      <p:sp>
        <p:nvSpPr>
          <p:cNvPr id="2" name="Rectangle 1">
            <a:extLst>
              <a:ext uri="{FF2B5EF4-FFF2-40B4-BE49-F238E27FC236}">
                <a16:creationId xmlns:a16="http://schemas.microsoft.com/office/drawing/2014/main" id="{7AE22287-E7F6-41C3-A52D-3481E6DB95BA}"/>
              </a:ext>
            </a:extLst>
          </p:cNvPr>
          <p:cNvSpPr/>
          <p:nvPr/>
        </p:nvSpPr>
        <p:spPr bwMode="auto">
          <a:xfrm>
            <a:off x="5883749" y="2168339"/>
            <a:ext cx="546505" cy="1855701"/>
          </a:xfrm>
          <a:prstGeom prst="rect">
            <a:avLst/>
          </a:prstGeom>
          <a:solidFill>
            <a:srgbClr val="FFFFFF"/>
          </a:solidFill>
          <a:ln w="9525" cap="flat" cmpd="sng" algn="ctr">
            <a:noFill/>
            <a:prstDash val="solid"/>
            <a:round/>
            <a:headEnd type="none" w="med" len="med"/>
            <a:tailEnd type="none" w="med" len="med"/>
          </a:ln>
          <a:effectLst/>
        </p:spPr>
        <p:txBody>
          <a:bodyPr vert="horz" wrap="square" lIns="60512" tIns="30256" rIns="60512" bIns="30256" numCol="1" rtlCol="0" anchor="ctr" anchorCtr="0" compatLnSpc="1">
            <a:prstTxWarp prst="textNoShape">
              <a:avLst/>
            </a:prstTxWarp>
          </a:bodyPr>
          <a:lstStyle/>
          <a:p>
            <a:pPr algn="ctr" defTabSz="605150" eaLnBrk="0" fontAlgn="base" hangingPunct="0">
              <a:spcBef>
                <a:spcPct val="0"/>
              </a:spcBef>
              <a:spcAft>
                <a:spcPct val="0"/>
              </a:spcAft>
            </a:pPr>
            <a:endParaRPr lang="en-US" sz="927" b="1" dirty="0">
              <a:solidFill>
                <a:srgbClr val="FFFFFF"/>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335705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p:custDataLst>
              <p:tags r:id="rId2"/>
            </p:custDataLst>
          </p:nvPr>
        </p:nvSpPr>
        <p:spPr>
          <a:xfrm>
            <a:off x="0" y="5144340"/>
            <a:ext cx="9144000" cy="33618"/>
          </a:xfrm>
          <a:prstGeom prst="rect">
            <a:avLst/>
          </a:prstGeom>
        </p:spPr>
        <p:txBody>
          <a:bodyPr>
            <a:normAutofit fontScale="90000"/>
          </a:bodyPr>
          <a:lstStyle>
            <a:lvl1pPr>
              <a:defRPr sz="100">
                <a:solidFill>
                  <a:srgbClr val="738EA5"/>
                </a:solidFill>
                <a:latin typeface="Book Antiqua" pitchFamily="18" charset="0"/>
              </a:defRPr>
            </a:lvl1pPr>
          </a:lstStyle>
          <a:p>
            <a:r>
              <a:rPr lang="en-US" dirty="0">
                <a:latin typeface="Calibri" panose="020F0502020204030204" pitchFamily="34" charset="0"/>
              </a:rPr>
              <a:t>Labor Cost Pressure…
---
Change in Labor Cost as % of Revenue for the Twelve-Month Periods Ended December 31, 2021 and 2022 </a:t>
            </a:r>
          </a:p>
        </p:txBody>
      </p:sp>
      <p:sp>
        <p:nvSpPr>
          <p:cNvPr id="362498" name="Page Number"/>
          <p:cNvSpPr txBox="1">
            <a:spLocks noChangeArrowheads="1"/>
          </p:cNvSpPr>
          <p:nvPr>
            <p:custDataLst>
              <p:tags r:id="rId3"/>
            </p:custDataLst>
          </p:nvPr>
        </p:nvSpPr>
        <p:spPr bwMode="auto">
          <a:xfrm>
            <a:off x="235996" y="4840941"/>
            <a:ext cx="168088" cy="159684"/>
          </a:xfrm>
          <a:prstGeom prst="rect">
            <a:avLst/>
          </a:prstGeom>
          <a:noFill/>
          <a:ln w="12700">
            <a:noFill/>
            <a:miter lim="800000"/>
            <a:headEnd/>
            <a:tailEnd/>
          </a:ln>
          <a:effectLst/>
        </p:spPr>
        <p:txBody>
          <a:bodyPr wrap="none" lIns="0" tIns="0" rIns="0" bIns="0" anchor="ctr" anchorCtr="0"/>
          <a:lstStyle/>
          <a:p>
            <a:pPr eaLnBrk="1" hangingPunct="1"/>
            <a:r>
              <a:rPr lang="en-US" altLang="en-US" sz="662" dirty="0">
                <a:solidFill>
                  <a:srgbClr val="000000"/>
                </a:solidFill>
                <a:cs typeface="Calibri" pitchFamily="34" charset="0"/>
              </a:rPr>
              <a:t>3</a:t>
            </a:r>
          </a:p>
        </p:txBody>
      </p:sp>
      <p:sp>
        <p:nvSpPr>
          <p:cNvPr id="12" name="Main Heading"/>
          <p:cNvSpPr>
            <a:spLocks noChangeArrowheads="1"/>
          </p:cNvSpPr>
          <p:nvPr>
            <p:custDataLst>
              <p:tags r:id="rId4"/>
            </p:custDataLst>
          </p:nvPr>
        </p:nvSpPr>
        <p:spPr bwMode="gray">
          <a:xfrm>
            <a:off x="283060" y="417802"/>
            <a:ext cx="7631206" cy="228076"/>
          </a:xfrm>
          <a:prstGeom prst="rect">
            <a:avLst/>
          </a:prstGeom>
          <a:noFill/>
          <a:ln w="12700">
            <a:noFill/>
            <a:prstDash val="dash"/>
            <a:miter lim="800000"/>
            <a:headEnd/>
            <a:tailEnd/>
          </a:ln>
          <a:effectLst/>
        </p:spPr>
        <p:txBody>
          <a:bodyPr lIns="0" tIns="0" rIns="0" bIns="0">
            <a:spAutoFit/>
          </a:bodyPr>
          <a:lstStyle/>
          <a:p>
            <a:pPr>
              <a:lnSpc>
                <a:spcPts val="1390"/>
              </a:lnSpc>
            </a:pPr>
            <a:r>
              <a:rPr lang="en-US" sz="3200" b="1" dirty="0">
                <a:solidFill>
                  <a:srgbClr val="002E6D"/>
                </a:solidFill>
                <a:latin typeface="Arial" panose="020B0604020202020204" pitchFamily="34" charset="0"/>
                <a:cs typeface="Arial" panose="020B0604020202020204" pitchFamily="34" charset="0"/>
              </a:rPr>
              <a:t>….and Labor Cost Pressure</a:t>
            </a:r>
          </a:p>
        </p:txBody>
      </p:sp>
      <p:sp>
        <p:nvSpPr>
          <p:cNvPr id="13" name="Footnote">
            <a:extLst>
              <a:ext uri="{FF2B5EF4-FFF2-40B4-BE49-F238E27FC236}">
                <a16:creationId xmlns:a16="http://schemas.microsoft.com/office/drawing/2014/main" id="{54D753E5-B3CC-4911-ACC9-49DDC15C0DF8}"/>
              </a:ext>
            </a:extLst>
          </p:cNvPr>
          <p:cNvSpPr txBox="1">
            <a:spLocks noChangeArrowheads="1"/>
          </p:cNvSpPr>
          <p:nvPr>
            <p:custDataLst>
              <p:tags r:id="rId5"/>
            </p:custDataLst>
          </p:nvPr>
        </p:nvSpPr>
        <p:spPr bwMode="auto">
          <a:xfrm>
            <a:off x="404084" y="4843711"/>
            <a:ext cx="7510182" cy="142475"/>
          </a:xfrm>
          <a:prstGeom prst="rect">
            <a:avLst/>
          </a:prstGeom>
          <a:noFill/>
          <a:ln w="28575">
            <a:noFill/>
            <a:miter lim="800000"/>
            <a:headEnd/>
            <a:tailEnd/>
          </a:ln>
          <a:effectLst/>
        </p:spPr>
        <p:txBody>
          <a:bodyPr wrap="square" lIns="0" tIns="0" rIns="0" bIns="0" anchor="b">
            <a:spAutoFit/>
          </a:bodyPr>
          <a:lstStyle/>
          <a:p>
            <a:pPr marL="151287" indent="-151287"/>
            <a:r>
              <a:rPr lang="en-US" sz="463" i="1" dirty="0">
                <a:solidFill>
                  <a:srgbClr val="000000"/>
                </a:solidFill>
                <a:cs typeface="Calibri" pitchFamily="34" charset="0"/>
              </a:rPr>
              <a:t>____________________</a:t>
            </a:r>
          </a:p>
          <a:p>
            <a:pPr marL="151287" indent="-151287"/>
            <a:r>
              <a:rPr lang="en-US" sz="463" i="1" dirty="0">
                <a:solidFill>
                  <a:srgbClr val="000000"/>
                </a:solidFill>
                <a:cs typeface="Calibri" pitchFamily="34" charset="0"/>
              </a:rPr>
              <a:t>Source: EMMA – Audited and Interim Financials as of and for the 12-month ended December 31, 2021 and 2022; based on national and large regional healthcare providers with more than $3 billion in revenues with December 31, 2022 financials; BofA Securities database</a:t>
            </a:r>
          </a:p>
        </p:txBody>
      </p:sp>
      <p:sp>
        <p:nvSpPr>
          <p:cNvPr id="8" name="Sub Heading">
            <a:extLst>
              <a:ext uri="{FF2B5EF4-FFF2-40B4-BE49-F238E27FC236}">
                <a16:creationId xmlns:a16="http://schemas.microsoft.com/office/drawing/2014/main" id="{DB29ACC4-9F5F-4AD3-9C17-53A979B55713}"/>
              </a:ext>
            </a:extLst>
          </p:cNvPr>
          <p:cNvSpPr>
            <a:spLocks noChangeArrowheads="1"/>
          </p:cNvSpPr>
          <p:nvPr>
            <p:custDataLst>
              <p:tags r:id="rId6"/>
            </p:custDataLst>
          </p:nvPr>
        </p:nvSpPr>
        <p:spPr bwMode="gray">
          <a:xfrm>
            <a:off x="283060" y="680547"/>
            <a:ext cx="7631206" cy="183255"/>
          </a:xfrm>
          <a:prstGeom prst="rect">
            <a:avLst/>
          </a:prstGeom>
          <a:noFill/>
          <a:ln w="12700">
            <a:noFill/>
            <a:prstDash val="dash"/>
            <a:miter lim="800000"/>
            <a:headEnd/>
            <a:tailEnd/>
          </a:ln>
          <a:effectLst/>
        </p:spPr>
        <p:txBody>
          <a:bodyPr lIns="0" tIns="0" rIns="0" bIns="0">
            <a:spAutoFit/>
          </a:bodyPr>
          <a:lstStyle/>
          <a:p>
            <a:pPr eaLnBrk="1" hangingPunct="1"/>
            <a:r>
              <a:rPr lang="en-US" sz="1191" dirty="0">
                <a:solidFill>
                  <a:srgbClr val="000000"/>
                </a:solidFill>
                <a:latin typeface="Calibri Light" panose="020F0302020204030204" pitchFamily="34" charset="0"/>
                <a:ea typeface="ＭＳ Ｐゴシック"/>
                <a:cs typeface="Calibri" pitchFamily="34" charset="0"/>
              </a:rPr>
              <a:t>Change in Labor Cost as % of Revenue for the Twelve-Month Periods Ended December 31, 2021 and 2022 </a:t>
            </a:r>
          </a:p>
        </p:txBody>
      </p:sp>
      <p:grpSp>
        <p:nvGrpSpPr>
          <p:cNvPr id="3" name="Group 2">
            <a:extLst>
              <a:ext uri="{FF2B5EF4-FFF2-40B4-BE49-F238E27FC236}">
                <a16:creationId xmlns:a16="http://schemas.microsoft.com/office/drawing/2014/main" id="{8FD6549F-F7CB-4104-9331-DADEDF4D198E}"/>
              </a:ext>
            </a:extLst>
          </p:cNvPr>
          <p:cNvGrpSpPr/>
          <p:nvPr/>
        </p:nvGrpSpPr>
        <p:grpSpPr>
          <a:xfrm>
            <a:off x="3866029" y="1210236"/>
            <a:ext cx="1569272" cy="306238"/>
            <a:chOff x="11480800" y="1469134"/>
            <a:chExt cx="2371344" cy="462759"/>
          </a:xfrm>
        </p:grpSpPr>
        <p:sp>
          <p:nvSpPr>
            <p:cNvPr id="14" name="TextBox 13">
              <a:extLst>
                <a:ext uri="{FF2B5EF4-FFF2-40B4-BE49-F238E27FC236}">
                  <a16:creationId xmlns:a16="http://schemas.microsoft.com/office/drawing/2014/main" id="{589960B2-AA25-44A9-9815-6B97A39B8404}"/>
                </a:ext>
              </a:extLst>
            </p:cNvPr>
            <p:cNvSpPr txBox="1"/>
            <p:nvPr/>
          </p:nvSpPr>
          <p:spPr>
            <a:xfrm>
              <a:off x="11584370" y="1469134"/>
              <a:ext cx="2267774" cy="462759"/>
            </a:xfrm>
            <a:prstGeom prst="rect">
              <a:avLst/>
            </a:prstGeom>
            <a:noFill/>
          </p:spPr>
          <p:txBody>
            <a:bodyPr wrap="square" rtlCol="0">
              <a:spAutoFit/>
            </a:bodyPr>
            <a:lstStyle/>
            <a:p>
              <a:pPr algn="ctr"/>
              <a:r>
                <a:rPr lang="en-US" sz="695" dirty="0">
                  <a:solidFill>
                    <a:srgbClr val="000000"/>
                  </a:solidFill>
                </a:rPr>
                <a:t>Change in Labor Cost as % of Revenue </a:t>
              </a:r>
            </a:p>
          </p:txBody>
        </p:sp>
        <p:sp>
          <p:nvSpPr>
            <p:cNvPr id="2" name="Rectangle 1">
              <a:extLst>
                <a:ext uri="{FF2B5EF4-FFF2-40B4-BE49-F238E27FC236}">
                  <a16:creationId xmlns:a16="http://schemas.microsoft.com/office/drawing/2014/main" id="{96063F94-9995-4E6B-A687-20FCC69CFE04}"/>
                </a:ext>
              </a:extLst>
            </p:cNvPr>
            <p:cNvSpPr/>
            <p:nvPr/>
          </p:nvSpPr>
          <p:spPr bwMode="auto">
            <a:xfrm>
              <a:off x="11480800" y="1538830"/>
              <a:ext cx="91440" cy="91440"/>
            </a:xfrm>
            <a:prstGeom prst="rect">
              <a:avLst/>
            </a:prstGeom>
            <a:solidFill>
              <a:srgbClr val="0070C0"/>
            </a:solidFill>
            <a:ln w="9525" cap="flat" cmpd="sng" algn="ctr">
              <a:noFill/>
              <a:prstDash val="solid"/>
              <a:round/>
              <a:headEnd type="none" w="med" len="med"/>
              <a:tailEnd type="none" w="med" len="med"/>
            </a:ln>
            <a:effectLst/>
          </p:spPr>
          <p:txBody>
            <a:bodyPr vert="horz" wrap="square" lIns="60512" tIns="30256" rIns="60512" bIns="30256" numCol="1" rtlCol="0" anchor="ctr" anchorCtr="0" compatLnSpc="1">
              <a:prstTxWarp prst="textNoShape">
                <a:avLst/>
              </a:prstTxWarp>
            </a:bodyPr>
            <a:lstStyle/>
            <a:p>
              <a:pPr algn="ctr" defTabSz="605150" eaLnBrk="0" fontAlgn="base" hangingPunct="0">
                <a:spcBef>
                  <a:spcPct val="0"/>
                </a:spcBef>
                <a:spcAft>
                  <a:spcPct val="0"/>
                </a:spcAft>
              </a:pPr>
              <a:endParaRPr lang="en-US" sz="927" b="1" dirty="0">
                <a:solidFill>
                  <a:srgbClr val="FFFFFF"/>
                </a:solidFill>
                <a:latin typeface="Calibri" pitchFamily="34" charset="0"/>
                <a:cs typeface="Calibri" pitchFamily="34" charset="0"/>
              </a:endParaRPr>
            </a:p>
          </p:txBody>
        </p:sp>
      </p:grpSp>
      <p:graphicFrame>
        <p:nvGraphicFramePr>
          <p:cNvPr id="11" name="Chart 10">
            <a:extLst>
              <a:ext uri="{FF2B5EF4-FFF2-40B4-BE49-F238E27FC236}">
                <a16:creationId xmlns:a16="http://schemas.microsoft.com/office/drawing/2014/main" id="{51649867-9714-4933-B19F-49C89E02460E}"/>
              </a:ext>
            </a:extLst>
          </p:cNvPr>
          <p:cNvGraphicFramePr>
            <a:graphicFrameLocks/>
          </p:cNvGraphicFramePr>
          <p:nvPr/>
        </p:nvGraphicFramePr>
        <p:xfrm>
          <a:off x="365742" y="1018344"/>
          <a:ext cx="8329697" cy="3639278"/>
        </p:xfrm>
        <a:graphic>
          <a:graphicData uri="http://schemas.openxmlformats.org/drawingml/2006/chart">
            <c:chart xmlns:c="http://schemas.openxmlformats.org/drawingml/2006/chart" xmlns:r="http://schemas.openxmlformats.org/officeDocument/2006/relationships" r:id="rId9"/>
          </a:graphicData>
        </a:graphic>
      </p:graphicFrame>
    </p:spTree>
    <p:custDataLst>
      <p:tags r:id="rId1"/>
    </p:custDataLst>
    <p:extLst>
      <p:ext uri="{BB962C8B-B14F-4D97-AF65-F5344CB8AC3E}">
        <p14:creationId xmlns:p14="http://schemas.microsoft.com/office/powerpoint/2010/main" val="1874930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0.xml><?xml version="1.0" encoding="utf-8"?>
<p:tagLst xmlns:a="http://schemas.openxmlformats.org/drawingml/2006/main" xmlns:r="http://schemas.openxmlformats.org/officeDocument/2006/relationships" xmlns:p="http://schemas.openxmlformats.org/presentationml/2006/main">
  <p:tag name="PRESERVEASPECTRATIO" val="False"/>
  <p:tag name="DEFAULTONLEFT" val="744.625"/>
  <p:tag name="DEFAULTOFFLEFT" val="-40"/>
  <p:tag name="SLIDEELEMTYPE" val="14"/>
  <p:tag name="BULLETSTYLE" val="BulletStyle"/>
  <p:tag name="JAZZCOMPLIANT" val="True"/>
  <p:tag name="BEFORE_FTP_LEFT" val="28.08"/>
  <p:tag name="BEFORE_FTP_TOP" val="576"/>
  <p:tag name="BEFORE_FTP_HEIGHT" val="19.25"/>
  <p:tag name="BEFORE_FTP_WIDTH" val="20"/>
  <p:tag name="ISLOCKED" val="False"/>
</p:tagLst>
</file>

<file path=ppt/tags/tag11.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BEFORE_FTP_LEFT" val="28.08"/>
  <p:tag name="BEFORE_FTP_TOP" val="39.6"/>
  <p:tag name="BEFORE_FTP_HEIGHT" val="20.01165"/>
  <p:tag name="BEFORE_FTP_WIDTH" val="908"/>
  <p:tag name="ISLOCKED" val="False"/>
</p:tagLst>
</file>

<file path=ppt/tags/tag12.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BEFORE_FTP_LEFT" val="36"/>
  <p:tag name="BEFORE_FTP_TOP" val="522.8578"/>
  <p:tag name="BEFORE_FTP_HEIGHT" val="50.8922"/>
  <p:tag name="BEFORE_FTP_WIDTH" val="893.6"/>
</p:tagLst>
</file>

<file path=ppt/tags/tag13.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BEFORE_FTP_LEFT" val="29.06244"/>
  <p:tag name="BEFORE_FTP_TOP" val="56.99"/>
  <p:tag name="BEFORE_FTP_HEIGHT" val="23.04"/>
  <p:tag name="BEFORE_FTP_WIDTH" val="908"/>
  <p:tag name="ISLOCKED" val="False"/>
</p:tagLst>
</file>

<file path=ppt/tags/tag14.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SPACEBETWEENOBJECTS" val="p9"/>
  <p:tag name="TAGORIENTATION" val="Custom Slide (8.50&quot; x 15.11&quot;)"/>
  <p:tag name="ARRANGETOGRID" val="False"/>
  <p:tag name="LEFTCOLTOPMARGIN" val="p116"/>
  <p:tag name="RIGHTCOLTOPMARGIN" val="p116"/>
  <p:tag name="LEFTCOLBOTTOMMARGIN" val="p535"/>
  <p:tag name="RIGHTCOLBOTTOMMARGIN" val="p535"/>
  <p:tag name="SLIDEPAGENUMBER" val="3"/>
</p:tagLst>
</file>

<file path=ppt/tags/tag15.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BEFORE_FTP_LEFT" val="0"/>
  <p:tag name="BEFORE_FTP_TOP" val="612.1"/>
  <p:tag name="BEFORE_FTP_HEIGHT" val="4"/>
  <p:tag name="BEFORE_FTP_WIDTH" val="1088"/>
  <p:tag name="ISLOCKED" val="False"/>
</p:tagLst>
</file>

<file path=ppt/tags/tag16.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BEFORE_FTP_LEFT" val="28.08"/>
  <p:tag name="BEFORE_FTP_TOP" val="39.6"/>
  <p:tag name="BEFORE_FTP_HEIGHT" val="20.01165"/>
  <p:tag name="BEFORE_FTP_WIDTH" val="908"/>
  <p:tag name="ISLOCKED" val="False"/>
</p:tagLst>
</file>

<file path=ppt/tags/tag17.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BEFORE_FTP_LEFT" val="29.06244"/>
  <p:tag name="BEFORE_FTP_TOP" val="56.99"/>
  <p:tag name="BEFORE_FTP_HEIGHT" val="23.04"/>
  <p:tag name="BEFORE_FTP_WIDTH" val="908"/>
  <p:tag name="ISLOCKED" val="False"/>
</p:tagLst>
</file>

<file path=ppt/tags/tag18.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BEFORE_FTP_LEFT" val="36"/>
  <p:tag name="BEFORE_FTP_TOP" val="522.8578"/>
  <p:tag name="BEFORE_FTP_HEIGHT" val="50.8922"/>
  <p:tag name="BEFORE_FTP_WIDTH" val="893.6"/>
</p:tagLst>
</file>

<file path=ppt/tags/tag1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SPACEBETWEENOBJECTS" val="p9"/>
  <p:tag name="TAGORIENTATION" val="Custom Slide (8.50&quot; x 15.11&quot;)"/>
  <p:tag name="ARRANGETOGRID" val="False"/>
  <p:tag name="LEFTCOLTOPMARGIN" val="p116"/>
  <p:tag name="RIGHTCOLTOPMARGIN" val="p116"/>
  <p:tag name="LEFTCOLBOTTOMMARGIN" val="p535"/>
  <p:tag name="RIGHTCOLBOTTOMMARGIN" val="p535"/>
  <p:tag name="SLIDEPAGENUMBER" val="3"/>
</p:tagLst>
</file>

<file path=ppt/tags/tag2.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SPACEBETWEENOBJECTS" val="p9"/>
  <p:tag name="TAGORIENTATION" val="Custom Slide (8.50&quot; x 15.11&quot;)"/>
  <p:tag name="ARRANGETOGRID" val="False"/>
  <p:tag name="LEFTCOLTOPMARGIN" val="p116"/>
  <p:tag name="RIGHTCOLTOPMARGIN" val="p116"/>
  <p:tag name="LEFTCOLBOTTOMMARGIN" val="p535"/>
  <p:tag name="RIGHTCOLBOTTOMMARGIN" val="p535"/>
  <p:tag name="SLIDEPAGENUMBER" val="1"/>
</p:tagLst>
</file>

<file path=ppt/tags/tag20.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BEFORE_FTP_LEFT" val="0"/>
  <p:tag name="BEFORE_FTP_TOP" val="612.1"/>
  <p:tag name="BEFORE_FTP_HEIGHT" val="4"/>
  <p:tag name="BEFORE_FTP_WIDTH" val="1088"/>
  <p:tag name="ISLOCKED" val="False"/>
</p:tagLst>
</file>

<file path=ppt/tags/tag21.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BEFORE_FTP_LEFT" val="28.08"/>
  <p:tag name="BEFORE_FTP_TOP" val="39.6"/>
  <p:tag name="BEFORE_FTP_HEIGHT" val="20.01165"/>
  <p:tag name="BEFORE_FTP_WIDTH" val="908"/>
  <p:tag name="ISLOCKED" val="False"/>
</p:tagLst>
</file>

<file path=ppt/tags/tag22.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BEFORE_FTP_LEFT" val="29.06244"/>
  <p:tag name="BEFORE_FTP_TOP" val="56.99"/>
  <p:tag name="BEFORE_FTP_HEIGHT" val="23.04"/>
  <p:tag name="BEFORE_FTP_WIDTH" val="908"/>
  <p:tag name="ISLOCKED" val="False"/>
</p:tagLst>
</file>

<file path=ppt/tags/tag23.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BEFORE_FTP_LEFT" val="36"/>
  <p:tag name="BEFORE_FTP_TOP" val="522.8578"/>
  <p:tag name="BEFORE_FTP_HEIGHT" val="50.8922"/>
  <p:tag name="BEFORE_FTP_WIDTH" val="893.6"/>
</p:tagLst>
</file>

<file path=ppt/tags/tag24.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SPACEBETWEENOBJECTS" val="p9"/>
  <p:tag name="TAGORIENTATION" val="Custom Slide (8.50&quot; x 15.11&quot;)"/>
  <p:tag name="ARRANGETOGRID" val="False"/>
  <p:tag name="LEFTCOLTOPMARGIN" val="p116"/>
  <p:tag name="RIGHTCOLTOPMARGIN" val="p116"/>
  <p:tag name="LEFTCOLBOTTOMMARGIN" val="p535"/>
  <p:tag name="RIGHTCOLBOTTOMMARGIN" val="p535"/>
  <p:tag name="SLIDEPAGENUMBER" val="1"/>
</p:tagLst>
</file>

<file path=ppt/tags/tag25.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BEFORE_FTP_LEFT" val="0"/>
  <p:tag name="BEFORE_FTP_TOP" val="612.1"/>
  <p:tag name="BEFORE_FTP_HEIGHT" val="4"/>
  <p:tag name="BEFORE_FTP_WIDTH" val="1088"/>
  <p:tag name="ISLOCKED" val="False"/>
</p:tagLst>
</file>

<file path=ppt/tags/tag26.xml><?xml version="1.0" encoding="utf-8"?>
<p:tagLst xmlns:a="http://schemas.openxmlformats.org/drawingml/2006/main" xmlns:r="http://schemas.openxmlformats.org/officeDocument/2006/relationships" xmlns:p="http://schemas.openxmlformats.org/presentationml/2006/main">
  <p:tag name="PRESERVEASPECTRATIO" val="False"/>
  <p:tag name="DEFAULTONLEFT" val="744.625"/>
  <p:tag name="DEFAULTOFFLEFT" val="-40"/>
  <p:tag name="SLIDEELEMTYPE" val="14"/>
  <p:tag name="BULLETSTYLE" val="BulletStyle"/>
  <p:tag name="JAZZCOMPLIANT" val="True"/>
  <p:tag name="BEFORE_FTP_LEFT" val="28.08"/>
  <p:tag name="BEFORE_FTP_TOP" val="576"/>
  <p:tag name="BEFORE_FTP_HEIGHT" val="19.25"/>
  <p:tag name="BEFORE_FTP_WIDTH" val="20"/>
  <p:tag name="ISLOCKED" val="False"/>
</p:tagLst>
</file>

<file path=ppt/tags/tag27.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BEFORE_FTP_LEFT" val="28.08"/>
  <p:tag name="BEFORE_FTP_TOP" val="39.6"/>
  <p:tag name="BEFORE_FTP_HEIGHT" val="20.01165"/>
  <p:tag name="BEFORE_FTP_WIDTH" val="908"/>
  <p:tag name="ISLOCKED" val="False"/>
</p:tagLst>
</file>

<file path=ppt/tags/tag3.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BEFORE_FTP_LEFT" val="0"/>
  <p:tag name="BEFORE_FTP_TOP" val="612.1"/>
  <p:tag name="BEFORE_FTP_HEIGHT" val="4"/>
  <p:tag name="BEFORE_FTP_WIDTH" val="1088"/>
  <p:tag name="ISLOCKED" val="False"/>
</p:tagLst>
</file>

<file path=ppt/tags/tag4.xml><?xml version="1.0" encoding="utf-8"?>
<p:tagLst xmlns:a="http://schemas.openxmlformats.org/drawingml/2006/main" xmlns:r="http://schemas.openxmlformats.org/officeDocument/2006/relationships" xmlns:p="http://schemas.openxmlformats.org/presentationml/2006/main">
  <p:tag name="PRESERVEASPECTRATIO" val="False"/>
  <p:tag name="DEFAULTONLEFT" val="744.625"/>
  <p:tag name="DEFAULTOFFLEFT" val="-40"/>
  <p:tag name="SLIDEELEMTYPE" val="14"/>
  <p:tag name="BULLETSTYLE" val="BulletStyle"/>
  <p:tag name="JAZZCOMPLIANT" val="True"/>
  <p:tag name="BEFORE_FTP_LEFT" val="28.08"/>
  <p:tag name="BEFORE_FTP_TOP" val="576"/>
  <p:tag name="BEFORE_FTP_HEIGHT" val="19.25"/>
  <p:tag name="BEFORE_FTP_WIDTH" val="20"/>
  <p:tag name="ISLOCKED" val="False"/>
</p:tagLst>
</file>

<file path=ppt/tags/tag5.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BEFORE_FTP_LEFT" val="29.06244"/>
  <p:tag name="BEFORE_FTP_TOP" val="56.99"/>
  <p:tag name="BEFORE_FTP_HEIGHT" val="23.04"/>
  <p:tag name="BEFORE_FTP_WIDTH" val="908"/>
  <p:tag name="ISLOCKED" val="False"/>
</p:tagLst>
</file>

<file path=ppt/tags/tag6.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BEFORE_FTP_LEFT" val="28.08"/>
  <p:tag name="BEFORE_FTP_TOP" val="39.6"/>
  <p:tag name="BEFORE_FTP_HEIGHT" val="20.01165"/>
  <p:tag name="BEFORE_FTP_WIDTH" val="908"/>
  <p:tag name="ISLOCKED" val="False"/>
</p:tagLst>
</file>

<file path=ppt/tags/tag7.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BEFORE_FTP_LEFT" val="36"/>
  <p:tag name="BEFORE_FTP_TOP" val="522.8578"/>
  <p:tag name="BEFORE_FTP_HEIGHT" val="50.8922"/>
  <p:tag name="BEFORE_FTP_WIDTH" val="893.6"/>
</p:tagLst>
</file>

<file path=ppt/tags/tag8.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SPACEBETWEENOBJECTS" val="p9"/>
  <p:tag name="TAGORIENTATION" val="Custom Slide (8.50&quot; x 15.11&quot;)"/>
  <p:tag name="ARRANGETOGRID" val="False"/>
  <p:tag name="LEFTCOLTOPMARGIN" val="p116"/>
  <p:tag name="RIGHTCOLTOPMARGIN" val="p116"/>
  <p:tag name="LEFTCOLBOTTOMMARGIN" val="p535"/>
  <p:tag name="RIGHTCOLBOTTOMMARGIN" val="p535"/>
  <p:tag name="SLIDEPAGENUMBER" val="3"/>
</p:tagLst>
</file>

<file path=ppt/tags/tag9.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BEFORE_FTP_LEFT" val="0"/>
  <p:tag name="BEFORE_FTP_TOP" val="612.1"/>
  <p:tag name="BEFORE_FTP_HEIGHT" val="4"/>
  <p:tag name="BEFORE_FTP_WIDTH" val="1088"/>
  <p:tag name="ISLOCK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0629D62BA71A478A2AAF3B4721DFDB" ma:contentTypeVersion="11" ma:contentTypeDescription="Create a new document." ma:contentTypeScope="" ma:versionID="af98f9fe2bdbbc8d2ec255e57a468402">
  <xsd:schema xmlns:xsd="http://www.w3.org/2001/XMLSchema" xmlns:xs="http://www.w3.org/2001/XMLSchema" xmlns:p="http://schemas.microsoft.com/office/2006/metadata/properties" xmlns:ns2="82c62f1f-1a42-4113-981a-f4386ad555ec" xmlns:ns3="c5d27970-966d-47eb-88b5-e28528f34498" targetNamespace="http://schemas.microsoft.com/office/2006/metadata/properties" ma:root="true" ma:fieldsID="636ec6263084b1411561695a418122d8" ns2:_="" ns3:_="">
    <xsd:import namespace="82c62f1f-1a42-4113-981a-f4386ad555ec"/>
    <xsd:import namespace="c5d27970-966d-47eb-88b5-e28528f344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62f1f-1a42-4113-981a-f4386ad555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d27970-966d-47eb-88b5-e28528f3449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96B5E-7282-4045-B380-07B2682E29F2}">
  <ds:schemaRefs>
    <ds:schemaRef ds:uri="http://purl.org/dc/terms/"/>
    <ds:schemaRef ds:uri="http://schemas.microsoft.com/office/2006/metadata/properties"/>
    <ds:schemaRef ds:uri="http://purl.org/dc/elements/1.1/"/>
    <ds:schemaRef ds:uri="82c62f1f-1a42-4113-981a-f4386ad555ec"/>
    <ds:schemaRef ds:uri="http://schemas.openxmlformats.org/package/2006/metadata/core-properties"/>
    <ds:schemaRef ds:uri="http://purl.org/dc/dcmitype/"/>
    <ds:schemaRef ds:uri="c5d27970-966d-47eb-88b5-e28528f34498"/>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119D4B3-36A0-45B8-9755-C2BF611B8437}">
  <ds:schemaRefs>
    <ds:schemaRef ds:uri="http://schemas.microsoft.com/sharepoint/v3/contenttype/forms"/>
  </ds:schemaRefs>
</ds:datastoreItem>
</file>

<file path=customXml/itemProps3.xml><?xml version="1.0" encoding="utf-8"?>
<ds:datastoreItem xmlns:ds="http://schemas.openxmlformats.org/officeDocument/2006/customXml" ds:itemID="{9535086B-4765-4006-BA62-F926A9838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62f1f-1a42-4113-981a-f4386ad555ec"/>
    <ds:schemaRef ds:uri="c5d27970-966d-47eb-88b5-e28528f344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25fff9c-3f63-4fb2-9a8a-d9bdd0321f9a}" enabled="0" method="" siteId="{a25fff9c-3f63-4fb2-9a8a-d9bdd0321f9a}" removed="1"/>
</clbl:labelList>
</file>

<file path=docProps/app.xml><?xml version="1.0" encoding="utf-8"?>
<Properties xmlns="http://schemas.openxmlformats.org/officeDocument/2006/extended-properties" xmlns:vt="http://schemas.openxmlformats.org/officeDocument/2006/docPropsVTypes">
  <TotalTime>3381</TotalTime>
  <Words>5668</Words>
  <Application>Microsoft Office PowerPoint</Application>
  <PresentationFormat>On-screen Show (16:9)</PresentationFormat>
  <Paragraphs>425</Paragraphs>
  <Slides>35</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arial</vt:lpstr>
      <vt:lpstr>Calibri</vt:lpstr>
      <vt:lpstr>Calibri Light</vt:lpstr>
      <vt:lpstr>Courier New</vt:lpstr>
      <vt:lpstr>LucidaGrande</vt:lpstr>
      <vt:lpstr>Symbol</vt:lpstr>
      <vt:lpstr>Wingdings</vt:lpstr>
      <vt:lpstr>Office Theme</vt:lpstr>
      <vt:lpstr>1_Office Theme</vt:lpstr>
      <vt:lpstr>PowerPoint Presentation</vt:lpstr>
      <vt:lpstr>39 years, 3 Chapters, Board Member since 2017</vt:lpstr>
      <vt:lpstr>PowerPoint Presentation</vt:lpstr>
      <vt:lpstr>PowerPoint Presentation</vt:lpstr>
      <vt:lpstr>PowerPoint Presentation</vt:lpstr>
      <vt:lpstr>PowerPoint Presentation</vt:lpstr>
      <vt:lpstr>PowerPoint Presentation</vt:lpstr>
      <vt:lpstr>Significant Operating Pressure Faced by Healthcare Providers Nationwide 
---
Change in Operating EBITDA Margin for the Twelve-Month Period Ended December 31, 2021 and 2022 for Health Systems with more than $3 Billion in Revenue </vt:lpstr>
      <vt:lpstr>Labor Cost Pressure…
---
Change in Labor Cost as % of Revenue for the Twelve-Month Periods Ended December 31, 2021 and 2022 </vt:lpstr>
      <vt:lpstr>Healthcare’s Negative Productivity</vt:lpstr>
      <vt:lpstr>Labor Cost Pressure…
---
Change in Labor Cost as % of Revenue for the Twelve-Month Periods Ended December 31, 2021 and 2022 </vt:lpstr>
      <vt:lpstr>Labor Cost Pressure…
---
Change in Labor Cost as % of Revenue for the Twelve-Month Periods Ended December 31, 2021 and 2022 </vt:lpstr>
      <vt:lpstr>Hope from medical science</vt:lpstr>
      <vt:lpstr>Hope from data science </vt:lpstr>
      <vt:lpstr>Hope from innovation and disruption </vt:lpstr>
      <vt:lpstr>Voices of innovation: New models needed?</vt:lpstr>
      <vt:lpstr>PowerPoint Presentation</vt:lpstr>
      <vt:lpstr>PowerPoint Presentation</vt:lpstr>
      <vt:lpstr>PowerPoint Presentation</vt:lpstr>
      <vt:lpstr>Punctuated equilibrium</vt:lpstr>
      <vt:lpstr>PowerPoint Presentation</vt:lpstr>
      <vt:lpstr>It’s Time…..</vt:lpstr>
      <vt:lpstr>It’s Time…to ACT as a national organization</vt:lpstr>
      <vt:lpstr>Collaboration and partnerships</vt:lpstr>
      <vt:lpstr>Collaboration and Partnerships: Academic</vt:lpstr>
      <vt:lpstr>PowerPoint Presentation</vt:lpstr>
      <vt:lpstr>Thought Leadership Retreat</vt:lpstr>
      <vt:lpstr>Significant Operating Pressure Faced by Healthcare Providers Nationwide 
---
Change in Operating EBITDA Margin for the Twelve-Month Period Ended December 31, 2021 and 2022 for Health Systems with more than $3 Billion in Revenue </vt:lpstr>
      <vt:lpstr>Data + Insights</vt:lpstr>
      <vt:lpstr>PowerPoint Presentation</vt:lpstr>
      <vt:lpstr>PowerPoint Presentation</vt:lpstr>
      <vt:lpstr>It’s Time…to ACT as individuals</vt:lpstr>
      <vt:lpstr>Leadership Lesson: Run to the Sound of the Guns</vt:lpstr>
      <vt:lpstr>PowerPoint Presentation</vt:lpstr>
      <vt:lpstr>PowerPoint Presentation</vt:lpstr>
    </vt:vector>
  </TitlesOfParts>
  <Company>ThinkPiece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Crystal Milazzo</dc:creator>
  <cp:lastModifiedBy>Vicki Virgin</cp:lastModifiedBy>
  <cp:revision>36</cp:revision>
  <cp:lastPrinted>2023-04-20T20:15:04Z</cp:lastPrinted>
  <dcterms:created xsi:type="dcterms:W3CDTF">2020-06-15T17:50:09Z</dcterms:created>
  <dcterms:modified xsi:type="dcterms:W3CDTF">2023-09-26T15:53:54Z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0x010100760629D62BA71A478A2AAF3B4721DFDB</vt:lpwstr>
  </property>
</Properties>
</file>