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31"/>
  </p:notesMasterIdLst>
  <p:handoutMasterIdLst>
    <p:handoutMasterId r:id="rId32"/>
  </p:handoutMasterIdLst>
  <p:sldIdLst>
    <p:sldId id="300" r:id="rId2"/>
    <p:sldId id="273" r:id="rId3"/>
    <p:sldId id="259" r:id="rId4"/>
    <p:sldId id="301" r:id="rId5"/>
    <p:sldId id="274" r:id="rId6"/>
    <p:sldId id="263" r:id="rId7"/>
    <p:sldId id="286" r:id="rId8"/>
    <p:sldId id="264" r:id="rId9"/>
    <p:sldId id="290" r:id="rId10"/>
    <p:sldId id="285" r:id="rId11"/>
    <p:sldId id="297" r:id="rId12"/>
    <p:sldId id="291" r:id="rId13"/>
    <p:sldId id="292" r:id="rId14"/>
    <p:sldId id="307" r:id="rId15"/>
    <p:sldId id="268" r:id="rId16"/>
    <p:sldId id="308" r:id="rId17"/>
    <p:sldId id="299" r:id="rId18"/>
    <p:sldId id="310" r:id="rId19"/>
    <p:sldId id="309" r:id="rId20"/>
    <p:sldId id="303" r:id="rId21"/>
    <p:sldId id="304" r:id="rId22"/>
    <p:sldId id="305" r:id="rId23"/>
    <p:sldId id="306" r:id="rId24"/>
    <p:sldId id="278" r:id="rId25"/>
    <p:sldId id="293" r:id="rId26"/>
    <p:sldId id="260" r:id="rId27"/>
    <p:sldId id="261" r:id="rId28"/>
    <p:sldId id="270" r:id="rId29"/>
    <p:sldId id="27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C" initials="R+C" lastIdx="2" clrIdx="0">
    <p:extLst>
      <p:ext uri="{19B8F6BF-5375-455C-9EA6-DF929625EA0E}">
        <p15:presenceInfo xmlns:p15="http://schemas.microsoft.com/office/powerpoint/2012/main" userId="R+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BB72"/>
    <a:srgbClr val="2D3E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73801" autoAdjust="0"/>
  </p:normalViewPr>
  <p:slideViewPr>
    <p:cSldViewPr snapToGrid="0">
      <p:cViewPr varScale="1">
        <p:scale>
          <a:sx n="119" d="100"/>
          <a:sy n="119" d="100"/>
        </p:scale>
        <p:origin x="1086" y="108"/>
      </p:cViewPr>
      <p:guideLst>
        <p:guide orient="horz" pos="2160"/>
        <p:guide pos="2880"/>
      </p:guideLst>
    </p:cSldViewPr>
  </p:slideViewPr>
  <p:notesTextViewPr>
    <p:cViewPr>
      <p:scale>
        <a:sx n="1" d="1"/>
        <a:sy n="1" d="1"/>
      </p:scale>
      <p:origin x="0" y="0"/>
    </p:cViewPr>
  </p:notesTextViewPr>
  <p:notesViewPr>
    <p:cSldViewPr snapToGrid="0">
      <p:cViewPr varScale="1">
        <p:scale>
          <a:sx n="51" d="100"/>
          <a:sy n="51" d="100"/>
        </p:scale>
        <p:origin x="269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8147D5-6705-4D98-BA79-D52841E9960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10BCEC58-83F5-4477-9B57-3F46D8D6C0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A7FE6F7-5ED6-4872-8C77-AD1E409856D2}" type="datetimeFigureOut">
              <a:rPr lang="en-US" smtClean="0"/>
              <a:t>11/22/2022</a:t>
            </a:fld>
            <a:endParaRPr lang="en-US" dirty="0"/>
          </a:p>
        </p:txBody>
      </p:sp>
      <p:sp>
        <p:nvSpPr>
          <p:cNvPr id="4" name="Footer Placeholder 3">
            <a:extLst>
              <a:ext uri="{FF2B5EF4-FFF2-40B4-BE49-F238E27FC236}">
                <a16:creationId xmlns:a16="http://schemas.microsoft.com/office/drawing/2014/main" id="{051995CC-C5A0-4432-B8BF-8D8FF45D2C6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DF94123-AE7E-4379-A3F6-80864146D94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8385FA-4F94-4068-9C09-78EF7D85B19F}" type="slidenum">
              <a:rPr lang="en-US" smtClean="0"/>
              <a:t>‹#›</a:t>
            </a:fld>
            <a:endParaRPr lang="en-US" dirty="0"/>
          </a:p>
        </p:txBody>
      </p:sp>
    </p:spTree>
    <p:extLst>
      <p:ext uri="{BB962C8B-B14F-4D97-AF65-F5344CB8AC3E}">
        <p14:creationId xmlns:p14="http://schemas.microsoft.com/office/powerpoint/2010/main" val="267246258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64C6F3-BB81-47A8-99E3-9BB2FDA6561A}" type="datetimeFigureOut">
              <a:rPr lang="en-US" smtClean="0"/>
              <a:t>11/22/2022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CB3EBD-CF5D-4D28-B0FB-59EB85F068B5}" type="slidenum">
              <a:rPr lang="en-US" smtClean="0"/>
              <a:t>‹#›</a:t>
            </a:fld>
            <a:endParaRPr lang="en-US" dirty="0"/>
          </a:p>
        </p:txBody>
      </p:sp>
    </p:spTree>
    <p:extLst>
      <p:ext uri="{BB962C8B-B14F-4D97-AF65-F5344CB8AC3E}">
        <p14:creationId xmlns:p14="http://schemas.microsoft.com/office/powerpoint/2010/main" val="380630786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For Example:</a:t>
            </a:r>
          </a:p>
          <a:p>
            <a:r>
              <a:rPr lang="en-US" dirty="0"/>
              <a:t>CT has a notice and consent process</a:t>
            </a:r>
          </a:p>
          <a:p>
            <a:r>
              <a:rPr lang="en-US" dirty="0"/>
              <a:t>MA insurance protections do not apply if an in-network provider is available and the enrollee has reasonable opportunity to have them perform service</a:t>
            </a:r>
          </a:p>
          <a:p>
            <a:r>
              <a:rPr lang="en-US" dirty="0"/>
              <a:t>NY applies to EPO beneficiaries in addition to PPO and HMO beneficiaries and even self funded plan beneficiaries can initiate dispute resolution</a:t>
            </a:r>
          </a:p>
          <a:p>
            <a:r>
              <a:rPr lang="en-US" dirty="0"/>
              <a:t>Special attention to different geographic areas of service is necessary due to varying state laws.</a:t>
            </a:r>
          </a:p>
          <a:p>
            <a:endParaRPr lang="en-US" dirty="0"/>
          </a:p>
        </p:txBody>
      </p:sp>
    </p:spTree>
    <p:extLst>
      <p:ext uri="{BB962C8B-B14F-4D97-AF65-F5344CB8AC3E}">
        <p14:creationId xmlns:p14="http://schemas.microsoft.com/office/powerpoint/2010/main" val="11005723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rc.com/index.cfm" TargetMode="External"/><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www.rc.com/index.cfm" TargetMode="External"/><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rc.com/index.cfm"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32A396F-0F5C-4362-83C7-5ED03933E42E}"/>
              </a:ext>
            </a:extLst>
          </p:cNvPr>
          <p:cNvSpPr/>
          <p:nvPr userDrawn="1"/>
        </p:nvSpPr>
        <p:spPr>
          <a:xfrm>
            <a:off x="146304" y="152400"/>
            <a:ext cx="8845296" cy="6524048"/>
          </a:xfrm>
          <a:prstGeom prst="rect">
            <a:avLst/>
          </a:prstGeom>
          <a:solidFill>
            <a:srgbClr val="2D3E4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45296" cy="313944"/>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Title 7"/>
          <p:cNvSpPr txBox="1">
            <a:spLocks/>
          </p:cNvSpPr>
          <p:nvPr/>
        </p:nvSpPr>
        <p:spPr>
          <a:xfrm>
            <a:off x="775492" y="6484227"/>
            <a:ext cx="8118134" cy="192221"/>
          </a:xfrm>
          <a:prstGeom prst="rect">
            <a:avLst/>
          </a:prstGeom>
          <a:ln>
            <a:noFill/>
          </a:ln>
        </p:spPr>
        <p:txBody>
          <a:bodyPr vert="horz" lIns="0" tIns="0" rIns="0" bIns="0" anchor="t" anchorCtr="0">
            <a:noAutofit/>
          </a:bodyPr>
          <a:lstStyle>
            <a:lvl1pPr algn="l" rtl="0" eaLnBrk="1" latinLnBrk="0" hangingPunct="1">
              <a:spcBef>
                <a:spcPct val="0"/>
              </a:spcBef>
              <a:buNone/>
              <a:defRPr kumimoji="0" sz="4200" kern="1200">
                <a:solidFill>
                  <a:srgbClr val="56BB72"/>
                </a:solidFill>
                <a:latin typeface="Arial"/>
                <a:ea typeface="+mj-ea"/>
                <a:cs typeface="+mj-cs"/>
              </a:defRPr>
            </a:lvl1p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800" dirty="0">
                <a:solidFill>
                  <a:schemeClr val="bg1"/>
                </a:solidFill>
                <a:latin typeface="Georgia"/>
                <a:cs typeface="Georgia"/>
              </a:rPr>
              <a:t>Boston | Hartford | New York | Providence | Miami | Stamford | Los Angeles | </a:t>
            </a:r>
            <a:r>
              <a:rPr lang="en-US" sz="800" baseline="0" dirty="0">
                <a:solidFill>
                  <a:schemeClr val="bg1"/>
                </a:solidFill>
                <a:latin typeface="Georgia"/>
                <a:cs typeface="Georgia"/>
              </a:rPr>
              <a:t>Wilmington | Philadelphia | Albany </a:t>
            </a:r>
            <a:r>
              <a:rPr lang="en-US" sz="800" dirty="0">
                <a:solidFill>
                  <a:schemeClr val="bg1"/>
                </a:solidFill>
                <a:latin typeface="Georgia"/>
                <a:cs typeface="Georgia"/>
              </a:rPr>
              <a:t>| </a:t>
            </a:r>
            <a:r>
              <a:rPr lang="en-US" sz="800" b="1" dirty="0">
                <a:solidFill>
                  <a:schemeClr val="bg1"/>
                </a:solidFill>
                <a:latin typeface="Georgia"/>
                <a:cs typeface="Georgia"/>
              </a:rPr>
              <a:t>rc.com	                       </a:t>
            </a:r>
            <a:r>
              <a:rPr lang="en-US" sz="600" dirty="0">
                <a:solidFill>
                  <a:schemeClr val="bg1"/>
                </a:solidFill>
                <a:latin typeface="Georgia"/>
                <a:cs typeface="Georgia"/>
              </a:rPr>
              <a:t>© 2021  Robinson &amp; Cole </a:t>
            </a:r>
            <a:r>
              <a:rPr lang="en-US" sz="500" dirty="0">
                <a:solidFill>
                  <a:schemeClr val="bg1"/>
                </a:solidFill>
                <a:latin typeface="Georgia"/>
                <a:cs typeface="Georgia"/>
              </a:rPr>
              <a:t>LLP</a:t>
            </a:r>
            <a:r>
              <a:rPr lang="en-US" sz="600" dirty="0">
                <a:solidFill>
                  <a:schemeClr val="bg1"/>
                </a:solidFill>
                <a:latin typeface="Georgia"/>
                <a:cs typeface="Georgia"/>
              </a:rPr>
              <a:t> </a:t>
            </a:r>
          </a:p>
        </p:txBody>
      </p:sp>
      <p:pic>
        <p:nvPicPr>
          <p:cNvPr id="10" name="Picture 9">
            <a:extLst>
              <a:ext uri="{FF2B5EF4-FFF2-40B4-BE49-F238E27FC236}">
                <a16:creationId xmlns:a16="http://schemas.microsoft.com/office/drawing/2014/main" id="{3C730D9F-819E-4403-B4CD-CE04191C6C5C}"/>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18212" b="8381"/>
          <a:stretch/>
        </p:blipFill>
        <p:spPr>
          <a:xfrm>
            <a:off x="5607628" y="1645771"/>
            <a:ext cx="3383972" cy="4745885"/>
          </a:xfrm>
          <a:prstGeom prst="rect">
            <a:avLst/>
          </a:prstGeom>
        </p:spPr>
      </p:pic>
      <p:pic>
        <p:nvPicPr>
          <p:cNvPr id="17" name="Picture 16">
            <a:extLst>
              <a:ext uri="{FF2B5EF4-FFF2-40B4-BE49-F238E27FC236}">
                <a16:creationId xmlns:a16="http://schemas.microsoft.com/office/drawing/2014/main" id="{0A3CAC8A-4832-4A92-82B0-83B82FF31A6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28442" r="18212" b="8381"/>
          <a:stretch/>
        </p:blipFill>
        <p:spPr>
          <a:xfrm rot="10800000">
            <a:off x="1209" y="156420"/>
            <a:ext cx="3383972" cy="3272579"/>
          </a:xfrm>
          <a:prstGeom prst="rect">
            <a:avLst/>
          </a:prstGeom>
        </p:spPr>
      </p:pic>
      <p:pic>
        <p:nvPicPr>
          <p:cNvPr id="2" name="Picture 1">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0528" y="869537"/>
            <a:ext cx="2889644" cy="336516"/>
          </a:xfrm>
          <a:prstGeom prst="rect">
            <a:avLst/>
          </a:prstGeom>
        </p:spPr>
      </p:pic>
      <p:sp>
        <p:nvSpPr>
          <p:cNvPr id="21" name="Rectangle 20">
            <a:extLst>
              <a:ext uri="{FF2B5EF4-FFF2-40B4-BE49-F238E27FC236}">
                <a16:creationId xmlns:a16="http://schemas.microsoft.com/office/drawing/2014/main" id="{38857ADF-D900-44F5-9737-96CC726F9ECE}"/>
              </a:ext>
            </a:extLst>
          </p:cNvPr>
          <p:cNvSpPr/>
          <p:nvPr userDrawn="1"/>
        </p:nvSpPr>
        <p:spPr>
          <a:xfrm>
            <a:off x="146304" y="2337848"/>
            <a:ext cx="8845296" cy="2479249"/>
          </a:xfrm>
          <a:prstGeom prst="rect">
            <a:avLst/>
          </a:prstGeom>
          <a:solidFill>
            <a:schemeClr val="bg1">
              <a:alpha val="78000"/>
            </a:schemeClr>
          </a:solidFill>
          <a:ln>
            <a:noFill/>
          </a:ln>
          <a:effectLst>
            <a:outerShdw blurRad="203200" dist="50800" dir="5400000" algn="ctr" rotWithShape="0">
              <a:srgbClr val="000000">
                <a:alpha val="21000"/>
              </a:srgb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2" name="Title 7">
            <a:extLst>
              <a:ext uri="{FF2B5EF4-FFF2-40B4-BE49-F238E27FC236}">
                <a16:creationId xmlns:a16="http://schemas.microsoft.com/office/drawing/2014/main" id="{34D094C4-48FA-47E9-AFB2-BA4FA86A0647}"/>
              </a:ext>
            </a:extLst>
          </p:cNvPr>
          <p:cNvSpPr>
            <a:spLocks noGrp="1"/>
          </p:cNvSpPr>
          <p:nvPr>
            <p:ph type="ctrTitle" hasCustomPrompt="1"/>
          </p:nvPr>
        </p:nvSpPr>
        <p:spPr>
          <a:xfrm>
            <a:off x="753546" y="2558875"/>
            <a:ext cx="7302388" cy="898680"/>
          </a:xfrm>
        </p:spPr>
        <p:txBody>
          <a:bodyPr lIns="0" tIns="0" rIns="0" bIns="0" anchor="b">
            <a:normAutofit/>
          </a:bodyPr>
          <a:lstStyle>
            <a:lvl1pPr algn="l">
              <a:defRPr sz="3300">
                <a:solidFill>
                  <a:schemeClr val="bg2">
                    <a:lumMod val="10000"/>
                  </a:schemeClr>
                </a:solidFill>
              </a:defRPr>
            </a:lvl1pPr>
          </a:lstStyle>
          <a:p>
            <a:r>
              <a:rPr lang="en-US" dirty="0"/>
              <a:t>Click</a:t>
            </a:r>
            <a:r>
              <a:rPr lang="en-US" baseline="0" dirty="0"/>
              <a:t> here to edit Master Title style</a:t>
            </a:r>
            <a:endParaRPr lang="en-US" dirty="0"/>
          </a:p>
        </p:txBody>
      </p:sp>
      <p:sp>
        <p:nvSpPr>
          <p:cNvPr id="23" name="Subtitle 8">
            <a:extLst>
              <a:ext uri="{FF2B5EF4-FFF2-40B4-BE49-F238E27FC236}">
                <a16:creationId xmlns:a16="http://schemas.microsoft.com/office/drawing/2014/main" id="{D3808708-AFFA-41C6-B2DC-2F01A06B0919}"/>
              </a:ext>
            </a:extLst>
          </p:cNvPr>
          <p:cNvSpPr>
            <a:spLocks noGrp="1"/>
          </p:cNvSpPr>
          <p:nvPr>
            <p:ph type="subTitle" idx="1" hasCustomPrompt="1"/>
          </p:nvPr>
        </p:nvSpPr>
        <p:spPr>
          <a:xfrm>
            <a:off x="772633" y="3573653"/>
            <a:ext cx="5881412" cy="300763"/>
          </a:xfrm>
        </p:spPr>
        <p:txBody>
          <a:bodyPr lIns="0" tIns="0" rIns="0" bIns="0">
            <a:normAutofit/>
          </a:bodyPr>
          <a:lstStyle>
            <a:lvl1pPr marL="0" indent="0" algn="l">
              <a:buNone/>
              <a:defRPr sz="1400" b="1" cap="all" spc="250" baseline="0">
                <a:solidFill>
                  <a:schemeClr val="bg2">
                    <a:lumMod val="1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nSpc>
                <a:spcPts val="2000"/>
              </a:lnSpc>
              <a:spcBef>
                <a:spcPts val="0"/>
              </a:spcBef>
            </a:pPr>
            <a:r>
              <a:rPr lang="en-US" sz="1600" cap="none" spc="100" dirty="0"/>
              <a:t>Click here to edit Master Subtitle style</a:t>
            </a:r>
          </a:p>
        </p:txBody>
      </p:sp>
      <p:sp>
        <p:nvSpPr>
          <p:cNvPr id="20" name="Text Placeholder 5">
            <a:extLst>
              <a:ext uri="{FF2B5EF4-FFF2-40B4-BE49-F238E27FC236}">
                <a16:creationId xmlns:a16="http://schemas.microsoft.com/office/drawing/2014/main" id="{F4F76DBB-64AC-4609-9183-B2066E5200E0}"/>
              </a:ext>
            </a:extLst>
          </p:cNvPr>
          <p:cNvSpPr>
            <a:spLocks noGrp="1"/>
          </p:cNvSpPr>
          <p:nvPr>
            <p:ph type="body" sz="quarter" idx="10" hasCustomPrompt="1"/>
          </p:nvPr>
        </p:nvSpPr>
        <p:spPr>
          <a:xfrm>
            <a:off x="780528" y="5570795"/>
            <a:ext cx="5881687" cy="371557"/>
          </a:xfrm>
        </p:spPr>
        <p:txBody>
          <a:bodyPr>
            <a:normAutofit/>
          </a:bodyPr>
          <a:lstStyle>
            <a:lvl1pPr marL="0" indent="0">
              <a:buNone/>
              <a:defRPr sz="1400">
                <a:solidFill>
                  <a:schemeClr val="bg1">
                    <a:lumMod val="95000"/>
                  </a:schemeClr>
                </a:solidFill>
              </a:defRPr>
            </a:lvl1pPr>
            <a:lvl2pPr marL="274320" indent="0">
              <a:buFont typeface="Arial" panose="020B0604020202020204" pitchFamily="34" charset="0"/>
              <a:buNone/>
              <a:defRPr sz="1400">
                <a:solidFill>
                  <a:schemeClr val="bg1"/>
                </a:solidFill>
              </a:defRPr>
            </a:lvl2pPr>
          </a:lstStyle>
          <a:p>
            <a:pPr lvl="0"/>
            <a:r>
              <a:rPr lang="en-US" dirty="0"/>
              <a:t>Presenter name | Presenter name | Presenter name</a:t>
            </a:r>
          </a:p>
        </p:txBody>
      </p:sp>
      <p:sp>
        <p:nvSpPr>
          <p:cNvPr id="5" name="Text Placeholder 4">
            <a:extLst>
              <a:ext uri="{FF2B5EF4-FFF2-40B4-BE49-F238E27FC236}">
                <a16:creationId xmlns:a16="http://schemas.microsoft.com/office/drawing/2014/main" id="{C1982E8B-6829-46AA-8E5E-269920E5253A}"/>
              </a:ext>
            </a:extLst>
          </p:cNvPr>
          <p:cNvSpPr>
            <a:spLocks noGrp="1"/>
          </p:cNvSpPr>
          <p:nvPr>
            <p:ph type="body" sz="quarter" idx="11" hasCustomPrompt="1"/>
          </p:nvPr>
        </p:nvSpPr>
        <p:spPr>
          <a:xfrm>
            <a:off x="7193655" y="5609669"/>
            <a:ext cx="1165972" cy="371557"/>
          </a:xfrm>
        </p:spPr>
        <p:txBody>
          <a:bodyPr>
            <a:normAutofit/>
          </a:bodyPr>
          <a:lstStyle>
            <a:lvl1pPr marL="0" indent="0" algn="r">
              <a:buNone/>
              <a:defRPr sz="1400">
                <a:solidFill>
                  <a:schemeClr val="bg1"/>
                </a:solidFill>
              </a:defRPr>
            </a:lvl1pPr>
          </a:lstStyle>
          <a:p>
            <a:pPr lvl="0"/>
            <a:r>
              <a:rPr lang="en-US" dirty="0"/>
              <a:t>Date</a:t>
            </a:r>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1"/>
          </a:solidFill>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533400"/>
            <a:ext cx="2743200" cy="5943600"/>
          </a:xfrm>
          <a:prstGeom prst="rect">
            <a:avLst/>
          </a:prstGeom>
          <a:solidFill>
            <a:schemeClr val="bg2"/>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Aria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chemeClr val="tx1"/>
                </a:solidFill>
              </a:defRPr>
            </a:lvl1pPr>
          </a:lstStyle>
          <a:p>
            <a:r>
              <a:rPr kumimoji="0" lang="en-US"/>
              <a:t>Click to edit Master title style</a:t>
            </a:r>
            <a:endParaRPr kumimoji="0" lang="en-US" dirty="0"/>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chemeClr val="tx1"/>
                </a:solidFill>
              </a:defRPr>
            </a:lvl1pPr>
            <a:lvl2pPr>
              <a:buNone/>
              <a:defRPr sz="1200"/>
            </a:lvl2pPr>
            <a:lvl3pPr>
              <a:buNone/>
              <a:defRPr sz="1000"/>
            </a:lvl3pPr>
            <a:lvl4pPr>
              <a:buNone/>
              <a:defRPr sz="900"/>
            </a:lvl4pPr>
            <a:lvl5pPr>
              <a:buNone/>
              <a:defRPr sz="900"/>
            </a:lvl5pPr>
          </a:lstStyle>
          <a:p>
            <a:pPr lvl="0" eaLnBrk="1" latinLnBrk="0" hangingPunct="1"/>
            <a:r>
              <a:rPr kumimoji="0" lang="en-US"/>
              <a:t>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tx1"/>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1" name="Rectangle 20"/>
          <p:cNvSpPr>
            <a:spLocks noChangeArrowheads="1"/>
          </p:cNvSpPr>
          <p:nvPr/>
        </p:nvSpPr>
        <p:spPr bwMode="auto">
          <a:xfrm>
            <a:off x="157303" y="6396336"/>
            <a:ext cx="8833104" cy="309563"/>
          </a:xfrm>
          <a:prstGeom prst="rect">
            <a:avLst/>
          </a:prstGeom>
          <a:solidFill>
            <a:schemeClr val="tx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pic>
        <p:nvPicPr>
          <p:cNvPr id="23" name="Picture 22">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26"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27"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tx1"/>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1"/>
          </a:solidFill>
          <a:ln>
            <a:headEnd type="none" w="med" len="med"/>
            <a:tailEnd type="none" w="med" len="med"/>
          </a:ln>
        </p:spPr>
        <p:style>
          <a:lnRef idx="2">
            <a:schemeClr val="accent2">
              <a:shade val="50000"/>
            </a:schemeClr>
          </a:lnRef>
          <a:fillRef idx="1">
            <a:schemeClr val="accent2"/>
          </a:fillRef>
          <a:effectRef idx="0">
            <a:schemeClr val="accent2"/>
          </a:effectRef>
          <a:fontRef idx="minor">
            <a:schemeClr val="lt1"/>
          </a:fontRef>
        </p:style>
        <p:txBody>
          <a:bodyPr vert="horz" wrap="none" lIns="91440" tIns="45720" rIns="91440" bIns="45720" anchor="ctr" compatLnSpc="1"/>
          <a:lstStyle/>
          <a:p>
            <a:endParaRPr kumimoji="0" lang="en-US" dirty="0"/>
          </a:p>
        </p:txBody>
      </p:sp>
      <p:sp>
        <p:nvSpPr>
          <p:cNvPr id="8" name="Rectangle 7"/>
          <p:cNvSpPr/>
          <p:nvPr/>
        </p:nvSpPr>
        <p:spPr>
          <a:xfrm>
            <a:off x="152400" y="533400"/>
            <a:ext cx="2743200" cy="5953601"/>
          </a:xfrm>
          <a:prstGeom prst="rect">
            <a:avLst/>
          </a:prstGeom>
          <a:solidFill>
            <a:schemeClr val="bg2"/>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Aria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chemeClr val="tx1"/>
                </a:solidFill>
              </a:defRPr>
            </a:lvl1pPr>
            <a:lvl2pPr>
              <a:defRPr sz="1200"/>
            </a:lvl2pPr>
            <a:lvl3pPr>
              <a:defRPr sz="1000"/>
            </a:lvl3pPr>
            <a:lvl4pPr>
              <a:defRPr sz="900"/>
            </a:lvl4pPr>
            <a:lvl5pPr>
              <a:defRPr sz="900"/>
            </a:lvl5pPr>
          </a:lstStyle>
          <a:p>
            <a:pPr lvl="0" eaLnBrk="1" latinLnBrk="0" hangingPunct="1"/>
            <a:r>
              <a:rPr kumimoji="0" lang="en-US"/>
              <a:t>Edit Master text styles</a:t>
            </a:r>
          </a:p>
        </p:txBody>
      </p:sp>
      <p:sp>
        <p:nvSpPr>
          <p:cNvPr id="22" name="Rectangle 21"/>
          <p:cNvSpPr>
            <a:spLocks noChangeArrowheads="1"/>
          </p:cNvSpPr>
          <p:nvPr/>
        </p:nvSpPr>
        <p:spPr bwMode="auto">
          <a:xfrm>
            <a:off x="149352" y="6396336"/>
            <a:ext cx="8833104" cy="309563"/>
          </a:xfrm>
          <a:prstGeom prst="rect">
            <a:avLst/>
          </a:prstGeom>
          <a:solidFill>
            <a:schemeClr val="tx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pic>
        <p:nvPicPr>
          <p:cNvPr id="25" name="Picture 2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27"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28"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pic>
        <p:nvPicPr>
          <p:cNvPr id="7" name="Picture 6">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9"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10"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tx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 name="Vertical Title 1"/>
          <p:cNvSpPr>
            <a:spLocks noGrp="1"/>
          </p:cNvSpPr>
          <p:nvPr>
            <p:ph type="title" orient="vert"/>
          </p:nvPr>
        </p:nvSpPr>
        <p:spPr>
          <a:xfrm>
            <a:off x="7296150" y="304801"/>
            <a:ext cx="1543050" cy="5851525"/>
          </a:xfrm>
        </p:spPr>
        <p:txBody>
          <a:bodyPr vert="eaVert"/>
          <a:lstStyle/>
          <a:p>
            <a:r>
              <a:rPr kumimoji="0" lang="en-US"/>
              <a:t>Click to edit Master title style</a:t>
            </a:r>
          </a:p>
        </p:txBody>
      </p:sp>
      <p:pic>
        <p:nvPicPr>
          <p:cNvPr id="15" name="Picture 1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18"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19"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_175">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32A396F-0F5C-4362-83C7-5ED03933E42E}"/>
              </a:ext>
            </a:extLst>
          </p:cNvPr>
          <p:cNvSpPr/>
          <p:nvPr userDrawn="1"/>
        </p:nvSpPr>
        <p:spPr>
          <a:xfrm>
            <a:off x="146304" y="152400"/>
            <a:ext cx="8845296" cy="6524048"/>
          </a:xfrm>
          <a:prstGeom prst="rect">
            <a:avLst/>
          </a:prstGeom>
          <a:solidFill>
            <a:srgbClr val="2D3E4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45296" cy="313944"/>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Title 7"/>
          <p:cNvSpPr txBox="1">
            <a:spLocks/>
          </p:cNvSpPr>
          <p:nvPr/>
        </p:nvSpPr>
        <p:spPr>
          <a:xfrm>
            <a:off x="775492" y="6484227"/>
            <a:ext cx="8118134" cy="192221"/>
          </a:xfrm>
          <a:prstGeom prst="rect">
            <a:avLst/>
          </a:prstGeom>
          <a:ln>
            <a:noFill/>
          </a:ln>
        </p:spPr>
        <p:txBody>
          <a:bodyPr vert="horz" lIns="0" tIns="0" rIns="0" bIns="0" anchor="t" anchorCtr="0">
            <a:noAutofit/>
          </a:bodyPr>
          <a:lstStyle>
            <a:lvl1pPr algn="l" rtl="0" eaLnBrk="1" latinLnBrk="0" hangingPunct="1">
              <a:spcBef>
                <a:spcPct val="0"/>
              </a:spcBef>
              <a:buNone/>
              <a:defRPr kumimoji="0" sz="4200" kern="1200">
                <a:solidFill>
                  <a:srgbClr val="56BB72"/>
                </a:solidFill>
                <a:latin typeface="Arial"/>
                <a:ea typeface="+mj-ea"/>
                <a:cs typeface="+mj-cs"/>
              </a:defRPr>
            </a:lvl1p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800" dirty="0">
                <a:solidFill>
                  <a:schemeClr val="bg1"/>
                </a:solidFill>
                <a:latin typeface="Georgia"/>
                <a:cs typeface="Georgia"/>
              </a:rPr>
              <a:t>Boston | Hartford | New York | Providence | Miami | Stamford | Los Angeles | </a:t>
            </a:r>
            <a:r>
              <a:rPr lang="en-US" sz="800" baseline="0" dirty="0">
                <a:solidFill>
                  <a:schemeClr val="bg1"/>
                </a:solidFill>
                <a:latin typeface="Georgia"/>
                <a:cs typeface="Georgia"/>
              </a:rPr>
              <a:t>Wilmington | Philadelphia | Albany </a:t>
            </a:r>
            <a:r>
              <a:rPr lang="en-US" sz="800" dirty="0">
                <a:solidFill>
                  <a:schemeClr val="bg1"/>
                </a:solidFill>
                <a:latin typeface="Georgia"/>
                <a:cs typeface="Georgia"/>
              </a:rPr>
              <a:t>| </a:t>
            </a:r>
            <a:r>
              <a:rPr lang="en-US" sz="800" b="1" dirty="0">
                <a:solidFill>
                  <a:schemeClr val="bg1"/>
                </a:solidFill>
                <a:latin typeface="Georgia"/>
                <a:cs typeface="Georgia"/>
              </a:rPr>
              <a:t>rc.com	                       </a:t>
            </a:r>
            <a:r>
              <a:rPr lang="en-US" sz="600" dirty="0">
                <a:solidFill>
                  <a:schemeClr val="bg1"/>
                </a:solidFill>
                <a:latin typeface="Georgia"/>
                <a:cs typeface="Georgia"/>
              </a:rPr>
              <a:t>© 2021  Robinson &amp; Cole </a:t>
            </a:r>
            <a:r>
              <a:rPr lang="en-US" sz="500" dirty="0">
                <a:solidFill>
                  <a:schemeClr val="bg1"/>
                </a:solidFill>
                <a:latin typeface="Georgia"/>
                <a:cs typeface="Georgia"/>
              </a:rPr>
              <a:t>LLP</a:t>
            </a:r>
            <a:r>
              <a:rPr lang="en-US" sz="600" dirty="0">
                <a:solidFill>
                  <a:schemeClr val="bg1"/>
                </a:solidFill>
                <a:latin typeface="Georgia"/>
                <a:cs typeface="Georgia"/>
              </a:rPr>
              <a:t> </a:t>
            </a:r>
          </a:p>
        </p:txBody>
      </p:sp>
      <p:pic>
        <p:nvPicPr>
          <p:cNvPr id="10" name="Picture 9">
            <a:extLst>
              <a:ext uri="{FF2B5EF4-FFF2-40B4-BE49-F238E27FC236}">
                <a16:creationId xmlns:a16="http://schemas.microsoft.com/office/drawing/2014/main" id="{3C730D9F-819E-4403-B4CD-CE04191C6C5C}"/>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18212" b="8381"/>
          <a:stretch/>
        </p:blipFill>
        <p:spPr>
          <a:xfrm>
            <a:off x="5607628" y="1645771"/>
            <a:ext cx="3383972" cy="4745885"/>
          </a:xfrm>
          <a:prstGeom prst="rect">
            <a:avLst/>
          </a:prstGeom>
        </p:spPr>
      </p:pic>
      <p:pic>
        <p:nvPicPr>
          <p:cNvPr id="17" name="Picture 16">
            <a:extLst>
              <a:ext uri="{FF2B5EF4-FFF2-40B4-BE49-F238E27FC236}">
                <a16:creationId xmlns:a16="http://schemas.microsoft.com/office/drawing/2014/main" id="{0A3CAC8A-4832-4A92-82B0-83B82FF31A6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28442" r="18212" b="8381"/>
          <a:stretch/>
        </p:blipFill>
        <p:spPr>
          <a:xfrm rot="10800000">
            <a:off x="1209" y="156420"/>
            <a:ext cx="3383972" cy="3272579"/>
          </a:xfrm>
          <a:prstGeom prst="rect">
            <a:avLst/>
          </a:prstGeom>
        </p:spPr>
      </p:pic>
      <p:sp>
        <p:nvSpPr>
          <p:cNvPr id="4" name="Rectangle 3">
            <a:extLst>
              <a:ext uri="{FF2B5EF4-FFF2-40B4-BE49-F238E27FC236}">
                <a16:creationId xmlns:a16="http://schemas.microsoft.com/office/drawing/2014/main" id="{81DC0907-23DE-4238-B67D-B85DF51E0F3F}"/>
              </a:ext>
            </a:extLst>
          </p:cNvPr>
          <p:cNvSpPr/>
          <p:nvPr userDrawn="1"/>
        </p:nvSpPr>
        <p:spPr>
          <a:xfrm>
            <a:off x="146304" y="546755"/>
            <a:ext cx="4708500" cy="1187777"/>
          </a:xfrm>
          <a:prstGeom prst="rect">
            <a:avLst/>
          </a:prstGeom>
          <a:gradFill flip="none" rotWithShape="1">
            <a:gsLst>
              <a:gs pos="0">
                <a:schemeClr val="bg1"/>
              </a:gs>
              <a:gs pos="55000">
                <a:schemeClr val="bg1">
                  <a:alpha val="73000"/>
                </a:schemeClr>
              </a:gs>
              <a:gs pos="100000">
                <a:schemeClr val="tx1">
                  <a:lumMod val="100000"/>
                  <a:alpha val="30000"/>
                </a:schemeClr>
              </a:gs>
            </a:gsLst>
            <a:lin ang="0" scaled="1"/>
            <a:tileRect/>
          </a:gradFill>
          <a:ln>
            <a:noFill/>
          </a:ln>
          <a:effectLst/>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pic>
        <p:nvPicPr>
          <p:cNvPr id="2" name="Picture 1">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6022" y="280305"/>
            <a:ext cx="2173960" cy="1720675"/>
          </a:xfrm>
          <a:prstGeom prst="rect">
            <a:avLst/>
          </a:prstGeom>
        </p:spPr>
      </p:pic>
      <p:sp>
        <p:nvSpPr>
          <p:cNvPr id="23" name="Rectangle 22">
            <a:extLst>
              <a:ext uri="{FF2B5EF4-FFF2-40B4-BE49-F238E27FC236}">
                <a16:creationId xmlns:a16="http://schemas.microsoft.com/office/drawing/2014/main" id="{660B14EE-1B92-47C6-B9A7-6EC584521B0A}"/>
              </a:ext>
            </a:extLst>
          </p:cNvPr>
          <p:cNvSpPr/>
          <p:nvPr userDrawn="1"/>
        </p:nvSpPr>
        <p:spPr>
          <a:xfrm>
            <a:off x="146304" y="2337848"/>
            <a:ext cx="8845296" cy="2479249"/>
          </a:xfrm>
          <a:prstGeom prst="rect">
            <a:avLst/>
          </a:prstGeom>
          <a:solidFill>
            <a:schemeClr val="bg1">
              <a:alpha val="78000"/>
            </a:schemeClr>
          </a:solidFill>
          <a:ln>
            <a:noFill/>
          </a:ln>
          <a:effectLst>
            <a:outerShdw blurRad="203200" dist="50800" dir="5400000" algn="ctr" rotWithShape="0">
              <a:srgbClr val="000000">
                <a:alpha val="21000"/>
              </a:srgb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4" name="Title 7">
            <a:extLst>
              <a:ext uri="{FF2B5EF4-FFF2-40B4-BE49-F238E27FC236}">
                <a16:creationId xmlns:a16="http://schemas.microsoft.com/office/drawing/2014/main" id="{5201E301-D1A0-411C-8B4A-E19C49CCA2E4}"/>
              </a:ext>
            </a:extLst>
          </p:cNvPr>
          <p:cNvSpPr>
            <a:spLocks noGrp="1"/>
          </p:cNvSpPr>
          <p:nvPr>
            <p:ph type="ctrTitle" hasCustomPrompt="1"/>
          </p:nvPr>
        </p:nvSpPr>
        <p:spPr>
          <a:xfrm>
            <a:off x="753546" y="2558875"/>
            <a:ext cx="7302388" cy="898680"/>
          </a:xfrm>
        </p:spPr>
        <p:txBody>
          <a:bodyPr lIns="0" tIns="0" rIns="0" bIns="0" anchor="b">
            <a:normAutofit/>
          </a:bodyPr>
          <a:lstStyle>
            <a:lvl1pPr algn="l">
              <a:defRPr sz="3300">
                <a:solidFill>
                  <a:schemeClr val="bg2">
                    <a:lumMod val="10000"/>
                  </a:schemeClr>
                </a:solidFill>
              </a:defRPr>
            </a:lvl1pPr>
          </a:lstStyle>
          <a:p>
            <a:r>
              <a:rPr lang="en-US" dirty="0"/>
              <a:t>Click</a:t>
            </a:r>
            <a:r>
              <a:rPr lang="en-US" baseline="0" dirty="0"/>
              <a:t> here to edit Master Title style</a:t>
            </a:r>
            <a:endParaRPr lang="en-US" dirty="0"/>
          </a:p>
        </p:txBody>
      </p:sp>
      <p:sp>
        <p:nvSpPr>
          <p:cNvPr id="25" name="Subtitle 8">
            <a:extLst>
              <a:ext uri="{FF2B5EF4-FFF2-40B4-BE49-F238E27FC236}">
                <a16:creationId xmlns:a16="http://schemas.microsoft.com/office/drawing/2014/main" id="{0D351454-1861-40F1-BE05-25096C738561}"/>
              </a:ext>
            </a:extLst>
          </p:cNvPr>
          <p:cNvSpPr>
            <a:spLocks noGrp="1"/>
          </p:cNvSpPr>
          <p:nvPr>
            <p:ph type="subTitle" idx="1" hasCustomPrompt="1"/>
          </p:nvPr>
        </p:nvSpPr>
        <p:spPr>
          <a:xfrm>
            <a:off x="772633" y="3573653"/>
            <a:ext cx="5881412" cy="300763"/>
          </a:xfrm>
        </p:spPr>
        <p:txBody>
          <a:bodyPr lIns="0" tIns="0" rIns="0" bIns="0">
            <a:normAutofit/>
          </a:bodyPr>
          <a:lstStyle>
            <a:lvl1pPr marL="0" indent="0" algn="l">
              <a:buNone/>
              <a:defRPr sz="1400" b="1" cap="all" spc="250" baseline="0">
                <a:solidFill>
                  <a:schemeClr val="bg2">
                    <a:lumMod val="1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nSpc>
                <a:spcPts val="2000"/>
              </a:lnSpc>
              <a:spcBef>
                <a:spcPts val="0"/>
              </a:spcBef>
            </a:pPr>
            <a:r>
              <a:rPr lang="en-US" sz="1600" cap="none" spc="100" dirty="0"/>
              <a:t>Click here to edit Master Subtitle style</a:t>
            </a:r>
          </a:p>
        </p:txBody>
      </p:sp>
      <p:sp>
        <p:nvSpPr>
          <p:cNvPr id="26" name="Text Placeholder 5">
            <a:extLst>
              <a:ext uri="{FF2B5EF4-FFF2-40B4-BE49-F238E27FC236}">
                <a16:creationId xmlns:a16="http://schemas.microsoft.com/office/drawing/2014/main" id="{D7405595-A260-45ED-907F-5474952CDAB7}"/>
              </a:ext>
            </a:extLst>
          </p:cNvPr>
          <p:cNvSpPr>
            <a:spLocks noGrp="1"/>
          </p:cNvSpPr>
          <p:nvPr>
            <p:ph type="body" sz="quarter" idx="10" hasCustomPrompt="1"/>
          </p:nvPr>
        </p:nvSpPr>
        <p:spPr>
          <a:xfrm>
            <a:off x="784373" y="5563216"/>
            <a:ext cx="5881687" cy="371557"/>
          </a:xfrm>
        </p:spPr>
        <p:txBody>
          <a:bodyPr>
            <a:normAutofit/>
          </a:bodyPr>
          <a:lstStyle>
            <a:lvl1pPr marL="0" indent="0">
              <a:buNone/>
              <a:defRPr sz="1400">
                <a:solidFill>
                  <a:schemeClr val="bg1"/>
                </a:solidFill>
              </a:defRPr>
            </a:lvl1pPr>
            <a:lvl2pPr marL="274320" indent="0">
              <a:buFont typeface="Arial" panose="020B0604020202020204" pitchFamily="34" charset="0"/>
              <a:buNone/>
              <a:defRPr sz="1400">
                <a:solidFill>
                  <a:schemeClr val="bg1"/>
                </a:solidFill>
              </a:defRPr>
            </a:lvl2pPr>
          </a:lstStyle>
          <a:p>
            <a:pPr lvl="0"/>
            <a:r>
              <a:rPr lang="en-US" dirty="0"/>
              <a:t>Presenter name | Presenter name | Presenter name</a:t>
            </a:r>
          </a:p>
        </p:txBody>
      </p:sp>
      <p:sp>
        <p:nvSpPr>
          <p:cNvPr id="20" name="Text Placeholder 4">
            <a:extLst>
              <a:ext uri="{FF2B5EF4-FFF2-40B4-BE49-F238E27FC236}">
                <a16:creationId xmlns:a16="http://schemas.microsoft.com/office/drawing/2014/main" id="{FDC0DCB1-D135-4126-A631-B1E1D4D7DD4D}"/>
              </a:ext>
            </a:extLst>
          </p:cNvPr>
          <p:cNvSpPr>
            <a:spLocks noGrp="1"/>
          </p:cNvSpPr>
          <p:nvPr>
            <p:ph type="body" sz="quarter" idx="11" hasCustomPrompt="1"/>
          </p:nvPr>
        </p:nvSpPr>
        <p:spPr>
          <a:xfrm>
            <a:off x="7193655" y="5575570"/>
            <a:ext cx="1165972" cy="371557"/>
          </a:xfrm>
        </p:spPr>
        <p:txBody>
          <a:bodyPr>
            <a:normAutofit/>
          </a:bodyPr>
          <a:lstStyle>
            <a:lvl1pPr marL="0" indent="0" algn="r">
              <a:buNone/>
              <a:defRPr sz="1400">
                <a:solidFill>
                  <a:schemeClr val="bg1"/>
                </a:solidFill>
              </a:defRPr>
            </a:lvl1pPr>
          </a:lstStyle>
          <a:p>
            <a:pPr lvl="0"/>
            <a:r>
              <a:rPr lang="en-US" dirty="0"/>
              <a:t>Date</a:t>
            </a:r>
          </a:p>
        </p:txBody>
      </p:sp>
    </p:spTree>
    <p:extLst>
      <p:ext uri="{BB962C8B-B14F-4D97-AF65-F5344CB8AC3E}">
        <p14:creationId xmlns:p14="http://schemas.microsoft.com/office/powerpoint/2010/main" val="2695304702"/>
      </p:ext>
    </p:extLst>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kumimoji="0" lang="en-US"/>
              <a:t>Click to edit Master title style</a:t>
            </a:r>
            <a:endParaRPr kumimoji="0" lang="en-US" dirty="0"/>
          </a:p>
        </p:txBody>
      </p:sp>
      <p:sp>
        <p:nvSpPr>
          <p:cNvPr id="8" name="Content Placeholder 7"/>
          <p:cNvSpPr>
            <a:spLocks noGrp="1"/>
          </p:cNvSpPr>
          <p:nvPr>
            <p:ph sz="quarter" idx="1"/>
          </p:nvPr>
        </p:nvSpPr>
        <p:spPr>
          <a:xfrm>
            <a:off x="301752" y="1527048"/>
            <a:ext cx="8503920" cy="457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pic>
        <p:nvPicPr>
          <p:cNvPr id="18" name="Picture 17">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19"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20"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Tree>
    <p:extLst>
      <p:ext uri="{BB962C8B-B14F-4D97-AF65-F5344CB8AC3E}">
        <p14:creationId xmlns:p14="http://schemas.microsoft.com/office/powerpoint/2010/main" val="431776236"/>
      </p:ext>
    </p:extLst>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Ref idx="1001">
        <a:schemeClr val="bg1"/>
      </p:bgRef>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2569B3CA-B9B9-4A50-8181-D34D6114331E}"/>
              </a:ext>
            </a:extLst>
          </p:cNvPr>
          <p:cNvSpPr/>
          <p:nvPr userDrawn="1"/>
        </p:nvSpPr>
        <p:spPr>
          <a:xfrm>
            <a:off x="146304" y="152400"/>
            <a:ext cx="8845296" cy="6524048"/>
          </a:xfrm>
          <a:prstGeom prst="rect">
            <a:avLst/>
          </a:prstGeom>
          <a:solidFill>
            <a:srgbClr val="2D3E4E"/>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3" name="Rectangle 12"/>
          <p:cNvSpPr>
            <a:spLocks noChangeArrowheads="1"/>
          </p:cNvSpPr>
          <p:nvPr/>
        </p:nvSpPr>
        <p:spPr bwMode="auto">
          <a:xfrm>
            <a:off x="156578" y="6391656"/>
            <a:ext cx="8833104" cy="309563"/>
          </a:xfrm>
          <a:prstGeom prst="rect">
            <a:avLst/>
          </a:prstGeom>
          <a:solidFill>
            <a:schemeClr val="tx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pic>
        <p:nvPicPr>
          <p:cNvPr id="30" name="Picture 29">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31"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32"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pic>
        <p:nvPicPr>
          <p:cNvPr id="18" name="Picture 17">
            <a:extLst>
              <a:ext uri="{FF2B5EF4-FFF2-40B4-BE49-F238E27FC236}">
                <a16:creationId xmlns:a16="http://schemas.microsoft.com/office/drawing/2014/main" id="{6A39833C-07C8-4646-BFE2-5A592BCDFBB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r="18212" b="8381"/>
          <a:stretch/>
        </p:blipFill>
        <p:spPr>
          <a:xfrm>
            <a:off x="5607628" y="1645771"/>
            <a:ext cx="3383972" cy="4745885"/>
          </a:xfrm>
          <a:prstGeom prst="rect">
            <a:avLst/>
          </a:prstGeom>
        </p:spPr>
      </p:pic>
      <p:pic>
        <p:nvPicPr>
          <p:cNvPr id="22" name="Picture 21">
            <a:extLst>
              <a:ext uri="{FF2B5EF4-FFF2-40B4-BE49-F238E27FC236}">
                <a16:creationId xmlns:a16="http://schemas.microsoft.com/office/drawing/2014/main" id="{0CC444D6-499D-48AD-AFB4-21979AEEA74B}"/>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t="28442" r="18212" b="8381"/>
          <a:stretch/>
        </p:blipFill>
        <p:spPr>
          <a:xfrm rot="10800000">
            <a:off x="1209" y="156420"/>
            <a:ext cx="3383972" cy="3272579"/>
          </a:xfrm>
          <a:prstGeom prst="rect">
            <a:avLst/>
          </a:prstGeom>
        </p:spPr>
      </p:pic>
      <p:sp>
        <p:nvSpPr>
          <p:cNvPr id="23" name="Rectangle 22">
            <a:extLst>
              <a:ext uri="{FF2B5EF4-FFF2-40B4-BE49-F238E27FC236}">
                <a16:creationId xmlns:a16="http://schemas.microsoft.com/office/drawing/2014/main" id="{5EC9188C-80E7-48D0-BC54-23D7C4488662}"/>
              </a:ext>
            </a:extLst>
          </p:cNvPr>
          <p:cNvSpPr/>
          <p:nvPr userDrawn="1"/>
        </p:nvSpPr>
        <p:spPr>
          <a:xfrm>
            <a:off x="146304" y="2234153"/>
            <a:ext cx="8845296" cy="2220798"/>
          </a:xfrm>
          <a:prstGeom prst="rect">
            <a:avLst/>
          </a:prstGeom>
          <a:solidFill>
            <a:schemeClr val="bg1">
              <a:alpha val="78000"/>
            </a:schemeClr>
          </a:solidFill>
          <a:ln>
            <a:noFill/>
          </a:ln>
          <a:effectLst>
            <a:outerShdw blurRad="203200" dist="50800" dir="5400000" algn="ctr" rotWithShape="0">
              <a:srgbClr val="000000">
                <a:alpha val="21000"/>
              </a:srgb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4" name="Title 7">
            <a:extLst>
              <a:ext uri="{FF2B5EF4-FFF2-40B4-BE49-F238E27FC236}">
                <a16:creationId xmlns:a16="http://schemas.microsoft.com/office/drawing/2014/main" id="{076F189E-7831-4E19-A6D2-BB2A13C8DAE9}"/>
              </a:ext>
            </a:extLst>
          </p:cNvPr>
          <p:cNvSpPr>
            <a:spLocks noGrp="1"/>
          </p:cNvSpPr>
          <p:nvPr>
            <p:ph type="ctrTitle" hasCustomPrompt="1"/>
          </p:nvPr>
        </p:nvSpPr>
        <p:spPr>
          <a:xfrm>
            <a:off x="753546" y="2558875"/>
            <a:ext cx="7302388" cy="898680"/>
          </a:xfrm>
        </p:spPr>
        <p:txBody>
          <a:bodyPr lIns="0" tIns="0" rIns="0" bIns="0" anchor="b">
            <a:normAutofit/>
          </a:bodyPr>
          <a:lstStyle>
            <a:lvl1pPr algn="l">
              <a:defRPr sz="3300">
                <a:solidFill>
                  <a:schemeClr val="bg2">
                    <a:lumMod val="10000"/>
                  </a:schemeClr>
                </a:solidFill>
              </a:defRPr>
            </a:lvl1pPr>
          </a:lstStyle>
          <a:p>
            <a:r>
              <a:rPr lang="en-US" dirty="0"/>
              <a:t>Click</a:t>
            </a:r>
            <a:r>
              <a:rPr lang="en-US" baseline="0" dirty="0"/>
              <a:t> here to edit Master Title style</a:t>
            </a:r>
            <a:endParaRPr lang="en-US" dirty="0"/>
          </a:p>
        </p:txBody>
      </p:sp>
      <p:sp>
        <p:nvSpPr>
          <p:cNvPr id="25" name="Subtitle 8">
            <a:extLst>
              <a:ext uri="{FF2B5EF4-FFF2-40B4-BE49-F238E27FC236}">
                <a16:creationId xmlns:a16="http://schemas.microsoft.com/office/drawing/2014/main" id="{7581ED7C-C467-41EC-8824-B38A6FEE2648}"/>
              </a:ext>
            </a:extLst>
          </p:cNvPr>
          <p:cNvSpPr>
            <a:spLocks noGrp="1"/>
          </p:cNvSpPr>
          <p:nvPr>
            <p:ph type="subTitle" idx="1" hasCustomPrompt="1"/>
          </p:nvPr>
        </p:nvSpPr>
        <p:spPr>
          <a:xfrm>
            <a:off x="772633" y="3752762"/>
            <a:ext cx="5881412" cy="500582"/>
          </a:xfrm>
        </p:spPr>
        <p:txBody>
          <a:bodyPr lIns="0" tIns="0" rIns="0" bIns="0">
            <a:normAutofit/>
          </a:bodyPr>
          <a:lstStyle>
            <a:lvl1pPr marL="0" indent="0" algn="l">
              <a:buNone/>
              <a:defRPr sz="1400" b="1" cap="all" spc="250" baseline="0">
                <a:solidFill>
                  <a:schemeClr val="bg2">
                    <a:lumMod val="1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nSpc>
                <a:spcPts val="2000"/>
              </a:lnSpc>
              <a:spcBef>
                <a:spcPts val="0"/>
              </a:spcBef>
            </a:pPr>
            <a:r>
              <a:rPr lang="en-US" sz="1600" cap="none" spc="100" dirty="0"/>
              <a:t>Click here to edit Master Subtitle style</a:t>
            </a:r>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381000"/>
            <a:ext cx="8534400" cy="809625"/>
          </a:xfrm>
        </p:spPr>
        <p:txBody>
          <a:bodyPr/>
          <a:lstStyle/>
          <a:p>
            <a:r>
              <a:rPr kumimoji="0" lang="en-US"/>
              <a:t>Click to edit Master title style</a:t>
            </a:r>
            <a:endParaRPr kumimoji="0"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566672"/>
            <a:ext cx="4038600" cy="4681728"/>
          </a:xfrm>
        </p:spPr>
        <p:txBody>
          <a:bodyPr/>
          <a:lstStyle>
            <a:lvl1pPr>
              <a:defRPr sz="25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2" name="Content Placeholder 11"/>
          <p:cNvSpPr>
            <a:spLocks noGrp="1"/>
          </p:cNvSpPr>
          <p:nvPr>
            <p:ph sz="half" idx="2"/>
          </p:nvPr>
        </p:nvSpPr>
        <p:spPr>
          <a:xfrm>
            <a:off x="4800600" y="1566672"/>
            <a:ext cx="4038600" cy="4681728"/>
          </a:xfrm>
        </p:spPr>
        <p:txBody>
          <a:bodyPr/>
          <a:lstStyle>
            <a:lvl1pPr>
              <a:defRPr sz="25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pic>
        <p:nvPicPr>
          <p:cNvPr id="11" name="Picture 10">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14"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15"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
        <p:nvSpPr>
          <p:cNvPr id="13" name="Rectangle 12"/>
          <p:cNvSpPr>
            <a:spLocks noChangeArrowheads="1"/>
          </p:cNvSpPr>
          <p:nvPr/>
        </p:nvSpPr>
        <p:spPr bwMode="auto">
          <a:xfrm>
            <a:off x="152400" y="152400"/>
            <a:ext cx="8833104" cy="126431"/>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tx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Arial"/>
            </a:endParaRPr>
          </a:p>
        </p:txBody>
      </p:sp>
      <p:sp>
        <p:nvSpPr>
          <p:cNvPr id="13" name="Rectangle 12"/>
          <p:cNvSpPr>
            <a:spLocks noChangeArrowheads="1"/>
          </p:cNvSpPr>
          <p:nvPr/>
        </p:nvSpPr>
        <p:spPr bwMode="auto">
          <a:xfrm>
            <a:off x="145923" y="6391656"/>
            <a:ext cx="8833104" cy="310896"/>
          </a:xfrm>
          <a:prstGeom prst="rect">
            <a:avLst/>
          </a:prstGeom>
          <a:solidFill>
            <a:schemeClr val="tx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476826"/>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latin typeface="Aria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4" name="Text Placeholder 3"/>
          <p:cNvSpPr>
            <a:spLocks noGrp="1"/>
          </p:cNvSpPr>
          <p:nvPr>
            <p:ph type="body" sz="half" idx="3"/>
          </p:nvPr>
        </p:nvSpPr>
        <p:spPr>
          <a:xfrm>
            <a:off x="4791330" y="1476826"/>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atin typeface="Aria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tx1"/>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3" name="Title 22"/>
          <p:cNvSpPr>
            <a:spLocks noGrp="1"/>
          </p:cNvSpPr>
          <p:nvPr>
            <p:ph type="title"/>
          </p:nvPr>
        </p:nvSpPr>
        <p:spPr>
          <a:xfrm>
            <a:off x="301752" y="304801"/>
            <a:ext cx="8534400" cy="838200"/>
          </a:xfrm>
        </p:spPr>
        <p:txBody>
          <a:bodyPr rtlCol="0" anchor="ctr" anchorCtr="0"/>
          <a:lstStyle/>
          <a:p>
            <a:r>
              <a:rPr kumimoji="0" lang="en-US"/>
              <a:t>Click to edit Master title style</a:t>
            </a:r>
            <a:endParaRPr kumimoji="0" lang="en-US" dirty="0"/>
          </a:p>
        </p:txBody>
      </p:sp>
      <p:pic>
        <p:nvPicPr>
          <p:cNvPr id="28" name="Picture 27">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30"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31"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01752" y="276226"/>
            <a:ext cx="8534400" cy="914400"/>
          </a:xfrm>
        </p:spPr>
        <p:txBody>
          <a:bodyPr/>
          <a:lstStyle/>
          <a:p>
            <a:r>
              <a:rPr kumimoji="0" lang="en-US"/>
              <a:t>Click to edit Master title style</a:t>
            </a:r>
            <a:endParaRPr kumimoji="0" lang="en-US" dirty="0"/>
          </a:p>
        </p:txBody>
      </p:sp>
      <p:pic>
        <p:nvPicPr>
          <p:cNvPr id="5" name="Picture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7"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9"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of Note">
    <p:spTree>
      <p:nvGrpSpPr>
        <p:cNvPr id="1" name=""/>
        <p:cNvGrpSpPr/>
        <p:nvPr/>
      </p:nvGrpSpPr>
      <p:grpSpPr>
        <a:xfrm>
          <a:off x="0" y="0"/>
          <a:ext cx="0" cy="0"/>
          <a:chOff x="0" y="0"/>
          <a:chExt cx="0" cy="0"/>
        </a:xfrm>
      </p:grpSpPr>
      <p:pic>
        <p:nvPicPr>
          <p:cNvPr id="5" name="Picture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7"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9"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
        <p:nvSpPr>
          <p:cNvPr id="2" name="TextBox 1">
            <a:extLst>
              <a:ext uri="{FF2B5EF4-FFF2-40B4-BE49-F238E27FC236}">
                <a16:creationId xmlns:a16="http://schemas.microsoft.com/office/drawing/2014/main" id="{F703315D-4834-41C3-80E6-19C01B2548FC}"/>
              </a:ext>
            </a:extLst>
          </p:cNvPr>
          <p:cNvSpPr txBox="1"/>
          <p:nvPr userDrawn="1"/>
        </p:nvSpPr>
        <p:spPr>
          <a:xfrm>
            <a:off x="361950" y="1527142"/>
            <a:ext cx="8394700" cy="286232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700" dirty="0"/>
              <a:t>We note that in this presentation we are only providing general information; the information contained in this presentation does not constitute legal advice. No attorney-client relationship has been created. If legal advice or other assistance is required, please contact us directly. </a:t>
            </a:r>
          </a:p>
          <a:p>
            <a:endParaRPr lang="en-US" dirty="0"/>
          </a:p>
        </p:txBody>
      </p:sp>
      <p:sp>
        <p:nvSpPr>
          <p:cNvPr id="4" name="TextBox 3">
            <a:extLst>
              <a:ext uri="{FF2B5EF4-FFF2-40B4-BE49-F238E27FC236}">
                <a16:creationId xmlns:a16="http://schemas.microsoft.com/office/drawing/2014/main" id="{9A22618F-88AF-4443-8D8C-83F78B7AB9C8}"/>
              </a:ext>
            </a:extLst>
          </p:cNvPr>
          <p:cNvSpPr txBox="1"/>
          <p:nvPr userDrawn="1"/>
        </p:nvSpPr>
        <p:spPr>
          <a:xfrm>
            <a:off x="361950" y="433632"/>
            <a:ext cx="8041064" cy="661720"/>
          </a:xfrm>
          <a:prstGeom prst="rect">
            <a:avLst/>
          </a:prstGeom>
          <a:noFill/>
        </p:spPr>
        <p:txBody>
          <a:bodyPr wrap="square" rtlCol="0">
            <a:spAutoFit/>
          </a:bodyPr>
          <a:lstStyle/>
          <a:p>
            <a:r>
              <a:rPr lang="en-US" sz="3700" dirty="0">
                <a:solidFill>
                  <a:srgbClr val="57BB72"/>
                </a:solidFill>
              </a:rPr>
              <a:t>Of Note</a:t>
            </a:r>
          </a:p>
        </p:txBody>
      </p:sp>
    </p:spTree>
    <p:extLst>
      <p:ext uri="{BB962C8B-B14F-4D97-AF65-F5344CB8AC3E}">
        <p14:creationId xmlns:p14="http://schemas.microsoft.com/office/powerpoint/2010/main" val="220157135"/>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a:spLocks noChangeArrowheads="1"/>
          </p:cNvSpPr>
          <p:nvPr/>
        </p:nvSpPr>
        <p:spPr bwMode="auto">
          <a:xfrm>
            <a:off x="162206" y="6391656"/>
            <a:ext cx="8833104" cy="309563"/>
          </a:xfrm>
          <a:prstGeom prst="rect">
            <a:avLst/>
          </a:prstGeom>
          <a:solidFill>
            <a:schemeClr val="tx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pic>
        <p:nvPicPr>
          <p:cNvPr id="13" name="Picture 12">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15" name="Footer Placeholder 4"/>
          <p:cNvSpPr>
            <a:spLocks noGrp="1"/>
          </p:cNvSpPr>
          <p:nvPr>
            <p:ph type="ftr" sz="quarter" idx="11"/>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16"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www.rc.com/index.cf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126" y="6398386"/>
            <a:ext cx="8833104" cy="309563"/>
          </a:xfrm>
          <a:prstGeom prst="rect">
            <a:avLst/>
          </a:prstGeom>
          <a:solidFill>
            <a:schemeClr val="tx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316747"/>
            <a:ext cx="8833104" cy="0"/>
          </a:xfrm>
          <a:prstGeom prst="line">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2" name="Title Placeholder 21"/>
          <p:cNvSpPr>
            <a:spLocks noGrp="1"/>
          </p:cNvSpPr>
          <p:nvPr>
            <p:ph type="title"/>
          </p:nvPr>
        </p:nvSpPr>
        <p:spPr>
          <a:xfrm>
            <a:off x="301752" y="304800"/>
            <a:ext cx="8534400" cy="866775"/>
          </a:xfrm>
          <a:prstGeom prst="rect">
            <a:avLst/>
          </a:prstGeom>
        </p:spPr>
        <p:txBody>
          <a:bodyPr vert="horz" anchor="ctr" anchorCtr="0">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pic>
        <p:nvPicPr>
          <p:cNvPr id="27" name="Picture 26">
            <a:hlinkClick r:id="rId15"/>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11227" y="6476540"/>
            <a:ext cx="1219527" cy="142370"/>
          </a:xfrm>
          <a:prstGeom prst="rect">
            <a:avLst/>
          </a:prstGeom>
        </p:spPr>
      </p:pic>
      <p:sp>
        <p:nvSpPr>
          <p:cNvPr id="28" name="Footer Placeholder 4"/>
          <p:cNvSpPr>
            <a:spLocks noGrp="1"/>
          </p:cNvSpPr>
          <p:nvPr>
            <p:ph type="ftr" sz="quarter" idx="3"/>
          </p:nvPr>
        </p:nvSpPr>
        <p:spPr>
          <a:xfrm>
            <a:off x="3000862" y="6391657"/>
            <a:ext cx="3150085" cy="307878"/>
          </a:xfrm>
          <a:prstGeom prst="rect">
            <a:avLst/>
          </a:prstGeom>
        </p:spPr>
        <p:txBody>
          <a:bodyPr anchor="ctr" anchorCtr="0"/>
          <a:lstStyle>
            <a:lvl1pPr algn="ctr">
              <a:defRPr sz="900">
                <a:solidFill>
                  <a:schemeClr val="bg1"/>
                </a:solidFill>
              </a:defRPr>
            </a:lvl1pPr>
          </a:lstStyle>
          <a:p>
            <a:endParaRPr lang="en-US" dirty="0"/>
          </a:p>
        </p:txBody>
      </p:sp>
      <p:sp>
        <p:nvSpPr>
          <p:cNvPr id="29" name="Slide Number Placeholder 3"/>
          <p:cNvSpPr txBox="1">
            <a:spLocks/>
          </p:cNvSpPr>
          <p:nvPr/>
        </p:nvSpPr>
        <p:spPr>
          <a:xfrm>
            <a:off x="8199139" y="6397025"/>
            <a:ext cx="609600" cy="299869"/>
          </a:xfrm>
          <a:prstGeom prst="rect">
            <a:avLst/>
          </a:prstGeom>
        </p:spPr>
        <p:txBody>
          <a:bodyPr anchor="ctr" anchorCtr="0"/>
          <a:lstStyle>
            <a:defPPr>
              <a:defRPr lang="en-US"/>
            </a:defPPr>
            <a:lvl1pPr algn="r" rtl="0" fontAlgn="base">
              <a:spcBef>
                <a:spcPct val="0"/>
              </a:spcBef>
              <a:spcAft>
                <a:spcPct val="0"/>
              </a:spcAft>
              <a:defRPr sz="1100" kern="120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D7F9CCB-82DB-4C30-937E-160D6430B97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73" r:id="rId2"/>
    <p:sldLayoutId id="2147483672" r:id="rId3"/>
    <p:sldLayoutId id="2147483663" r:id="rId4"/>
    <p:sldLayoutId id="2147483664" r:id="rId5"/>
    <p:sldLayoutId id="2147483665" r:id="rId6"/>
    <p:sldLayoutId id="2147483666" r:id="rId7"/>
    <p:sldLayoutId id="2147483674" r:id="rId8"/>
    <p:sldLayoutId id="2147483667" r:id="rId9"/>
    <p:sldLayoutId id="2147483668" r:id="rId10"/>
    <p:sldLayoutId id="2147483669" r:id="rId11"/>
    <p:sldLayoutId id="2147483670" r:id="rId12"/>
    <p:sldLayoutId id="2147483671" r:id="rId13"/>
  </p:sldLayoutIdLst>
  <p:transition>
    <p:wipe dir="r"/>
  </p:transition>
  <p:hf hdr="0" ftr="0" dt="0"/>
  <p:txStyles>
    <p:titleStyle>
      <a:lvl1pPr algn="l" rtl="0" eaLnBrk="1" latinLnBrk="0" hangingPunct="1">
        <a:spcBef>
          <a:spcPct val="0"/>
        </a:spcBef>
        <a:buNone/>
        <a:defRPr kumimoji="0" sz="3300" kern="1200">
          <a:solidFill>
            <a:schemeClr val="accent1"/>
          </a:solidFill>
          <a:latin typeface="Arial"/>
          <a:ea typeface="+mj-ea"/>
          <a:cs typeface="+mj-cs"/>
        </a:defRPr>
      </a:lvl1pPr>
    </p:titleStyle>
    <p:bodyStyle>
      <a:lvl1pPr marL="274320" indent="-274320" algn="l" rtl="0" eaLnBrk="1" latinLnBrk="0" hangingPunct="1">
        <a:spcBef>
          <a:spcPct val="20000"/>
        </a:spcBef>
        <a:buClr>
          <a:schemeClr val="tx1"/>
        </a:buClr>
        <a:buSzPct val="85000"/>
        <a:buFont typeface="Wingdings 2"/>
        <a:buChar char=""/>
        <a:defRPr kumimoji="0" sz="2700" kern="1200">
          <a:solidFill>
            <a:schemeClr val="tx1"/>
          </a:solidFill>
          <a:latin typeface="Arial"/>
          <a:ea typeface="+mn-ea"/>
          <a:cs typeface="+mn-cs"/>
        </a:defRPr>
      </a:lvl1pPr>
      <a:lvl2pPr marL="548640" indent="-274320" algn="l" rtl="0" eaLnBrk="1" latinLnBrk="0" hangingPunct="1">
        <a:spcBef>
          <a:spcPct val="20000"/>
        </a:spcBef>
        <a:buClr>
          <a:schemeClr val="tx1"/>
        </a:buClr>
        <a:buSzPct val="70000"/>
        <a:buFont typeface="Wingdings"/>
        <a:buChar char=""/>
        <a:defRPr kumimoji="0" sz="2200" kern="1200">
          <a:solidFill>
            <a:schemeClr val="tx1"/>
          </a:solidFill>
          <a:latin typeface="Arial"/>
          <a:ea typeface="+mn-ea"/>
          <a:cs typeface="+mn-cs"/>
        </a:defRPr>
      </a:lvl2pPr>
      <a:lvl3pPr marL="822960" indent="-228600" algn="l" rtl="0" eaLnBrk="1" latinLnBrk="0" hangingPunct="1">
        <a:spcBef>
          <a:spcPct val="20000"/>
        </a:spcBef>
        <a:buClr>
          <a:schemeClr val="tx1"/>
        </a:buClr>
        <a:buSzPct val="75000"/>
        <a:buFont typeface="Lucida Grande"/>
        <a:buChar char="●"/>
        <a:defRPr kumimoji="0" sz="2000" kern="1200">
          <a:solidFill>
            <a:schemeClr val="tx1"/>
          </a:solidFill>
          <a:latin typeface="Arial"/>
          <a:ea typeface="+mn-ea"/>
          <a:cs typeface="+mn-cs"/>
        </a:defRPr>
      </a:lvl3pPr>
      <a:lvl4pPr marL="1097280" indent="-228600" algn="l" rtl="0" eaLnBrk="1" latinLnBrk="0" hangingPunct="1">
        <a:spcBef>
          <a:spcPct val="20000"/>
        </a:spcBef>
        <a:buClr>
          <a:schemeClr val="tx1"/>
        </a:buClr>
        <a:buSzPct val="70000"/>
        <a:buFont typeface="Wingdings"/>
        <a:buChar char=""/>
        <a:defRPr kumimoji="0" sz="2000" kern="1200">
          <a:solidFill>
            <a:schemeClr val="tx1"/>
          </a:solidFill>
          <a:latin typeface="Arial"/>
          <a:ea typeface="+mn-ea"/>
          <a:cs typeface="+mn-cs"/>
        </a:defRPr>
      </a:lvl4pPr>
      <a:lvl5pPr marL="1371600" indent="-228600" algn="l" rtl="0" eaLnBrk="1" latinLnBrk="0" hangingPunct="1">
        <a:spcBef>
          <a:spcPct val="20000"/>
        </a:spcBef>
        <a:buClr>
          <a:schemeClr val="tx1"/>
        </a:buClr>
        <a:buFontTx/>
        <a:buChar char="•"/>
        <a:defRPr kumimoji="0" sz="1800" kern="1200">
          <a:solidFill>
            <a:schemeClr val="tx1"/>
          </a:solidFill>
          <a:latin typeface="Arial"/>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https://r20.rs6.net/tn.jsp?f=001FjZQDTBzE8hFlXzcEOyAUWMeepAe7Dd1rzigDqeCEXLzbQyctLhuFdciP_KPbuYumCODpHfqOjlf2e83ivTW6eX8MeSXyMZQ33mLr5BZ2pDqYufupRmRmS7NX_hMesOTdPKgIzRfKvBzk1MtntVoL0AkonYzzjhx35wloRJ8aZw=&amp;c=WN9GWD_806_rznbKR91Htr2VPUqWiQSjberYyKcGuo8BE9xKU3Y4ww==&amp;ch=3X69xSV5nKG-KaPs5kcnG4E_SS2T1fJXcapvzu16Ut-4YgzKUsv05A==" TargetMode="External"/><Relationship Id="rId2" Type="http://schemas.openxmlformats.org/officeDocument/2006/relationships/image" Target="../media/image7.pn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483DA36-224D-4975-876E-69EB9F293DE0}"/>
              </a:ext>
            </a:extLst>
          </p:cNvPr>
          <p:cNvSpPr>
            <a:spLocks noGrp="1"/>
          </p:cNvSpPr>
          <p:nvPr>
            <p:ph type="ctrTitle"/>
          </p:nvPr>
        </p:nvSpPr>
        <p:spPr>
          <a:xfrm>
            <a:off x="753546" y="2558875"/>
            <a:ext cx="7541796" cy="1786622"/>
          </a:xfrm>
        </p:spPr>
        <p:txBody>
          <a:bodyPr>
            <a:noAutofit/>
          </a:bodyPr>
          <a:lstStyle/>
          <a:p>
            <a:r>
              <a:rPr lang="en-US" sz="2800" dirty="0"/>
              <a:t>No Surprises! Overview of New Surprise Billing Protections and What Hospitals Need to Know</a:t>
            </a:r>
            <a:br>
              <a:rPr lang="en-US" sz="2800" dirty="0"/>
            </a:br>
            <a:br>
              <a:rPr lang="en-US" sz="2800" dirty="0"/>
            </a:br>
            <a:r>
              <a:rPr lang="en-US" sz="2000" dirty="0" err="1"/>
              <a:t>NEHIA</a:t>
            </a:r>
            <a:r>
              <a:rPr lang="en-US" sz="2000" dirty="0"/>
              <a:t>: Compliance and Internal Audit Conference</a:t>
            </a:r>
            <a:endParaRPr lang="en-US" sz="2800" dirty="0"/>
          </a:p>
        </p:txBody>
      </p:sp>
      <p:sp>
        <p:nvSpPr>
          <p:cNvPr id="8" name="Text Placeholder 7">
            <a:extLst>
              <a:ext uri="{FF2B5EF4-FFF2-40B4-BE49-F238E27FC236}">
                <a16:creationId xmlns:a16="http://schemas.microsoft.com/office/drawing/2014/main" id="{D1115036-52E6-4DDC-8368-9164CDDA0F09}"/>
              </a:ext>
            </a:extLst>
          </p:cNvPr>
          <p:cNvSpPr>
            <a:spLocks noGrp="1"/>
          </p:cNvSpPr>
          <p:nvPr>
            <p:ph type="body" sz="quarter" idx="10"/>
          </p:nvPr>
        </p:nvSpPr>
        <p:spPr/>
        <p:txBody>
          <a:bodyPr>
            <a:normAutofit/>
          </a:bodyPr>
          <a:lstStyle/>
          <a:p>
            <a:r>
              <a:rPr lang="en-US" dirty="0"/>
              <a:t>Conor Duffy, Esq. | Nathaniel Arden, Esq.</a:t>
            </a:r>
          </a:p>
          <a:p>
            <a:endParaRPr lang="en-US" dirty="0"/>
          </a:p>
        </p:txBody>
      </p:sp>
      <p:sp>
        <p:nvSpPr>
          <p:cNvPr id="9" name="Text Placeholder 8">
            <a:extLst>
              <a:ext uri="{FF2B5EF4-FFF2-40B4-BE49-F238E27FC236}">
                <a16:creationId xmlns:a16="http://schemas.microsoft.com/office/drawing/2014/main" id="{666B36A7-89FD-48E4-93B5-274ED08E97E4}"/>
              </a:ext>
            </a:extLst>
          </p:cNvPr>
          <p:cNvSpPr>
            <a:spLocks noGrp="1"/>
          </p:cNvSpPr>
          <p:nvPr>
            <p:ph type="body" sz="quarter" idx="11"/>
          </p:nvPr>
        </p:nvSpPr>
        <p:spPr>
          <a:xfrm>
            <a:off x="7123814" y="5609669"/>
            <a:ext cx="1524139" cy="371557"/>
          </a:xfrm>
        </p:spPr>
        <p:txBody>
          <a:bodyPr>
            <a:normAutofit fontScale="85000" lnSpcReduction="10000"/>
          </a:bodyPr>
          <a:lstStyle/>
          <a:p>
            <a:r>
              <a:rPr lang="en-US" dirty="0"/>
              <a:t>November 30, 2022</a:t>
            </a:r>
          </a:p>
        </p:txBody>
      </p:sp>
    </p:spTree>
    <p:extLst>
      <p:ext uri="{BB962C8B-B14F-4D97-AF65-F5344CB8AC3E}">
        <p14:creationId xmlns:p14="http://schemas.microsoft.com/office/powerpoint/2010/main" val="1728554372"/>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FBFD-84E5-4AA0-B852-486619D7C121}"/>
              </a:ext>
            </a:extLst>
          </p:cNvPr>
          <p:cNvSpPr>
            <a:spLocks noGrp="1"/>
          </p:cNvSpPr>
          <p:nvPr>
            <p:ph type="title"/>
          </p:nvPr>
        </p:nvSpPr>
        <p:spPr/>
        <p:txBody>
          <a:bodyPr/>
          <a:lstStyle/>
          <a:p>
            <a:r>
              <a:rPr lang="en-US" dirty="0"/>
              <a:t>Notice and Consent – Prohibitions</a:t>
            </a:r>
          </a:p>
        </p:txBody>
      </p:sp>
      <p:sp>
        <p:nvSpPr>
          <p:cNvPr id="3" name="TextBox 2">
            <a:extLst>
              <a:ext uri="{FF2B5EF4-FFF2-40B4-BE49-F238E27FC236}">
                <a16:creationId xmlns:a16="http://schemas.microsoft.com/office/drawing/2014/main" id="{5222670D-7229-4ACB-8080-569F9E12E967}"/>
              </a:ext>
            </a:extLst>
          </p:cNvPr>
          <p:cNvSpPr txBox="1"/>
          <p:nvPr/>
        </p:nvSpPr>
        <p:spPr>
          <a:xfrm>
            <a:off x="301752" y="1406106"/>
            <a:ext cx="8534400" cy="4293483"/>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2000" u="sng" dirty="0"/>
              <a:t>Not applicable</a:t>
            </a:r>
            <a:r>
              <a:rPr lang="en-US" sz="2000" dirty="0"/>
              <a:t> (i.e., cannot be used for) to emergency services.</a:t>
            </a:r>
            <a:endParaRPr lang="en-US" sz="2000" u="sng" dirty="0"/>
          </a:p>
          <a:p>
            <a:pPr marL="285750" indent="-285750">
              <a:spcAft>
                <a:spcPts val="600"/>
              </a:spcAft>
              <a:buFont typeface="Arial" panose="020B0604020202020204" pitchFamily="34" charset="0"/>
              <a:buChar char="•"/>
            </a:pPr>
            <a:r>
              <a:rPr lang="en-US" sz="2000" u="sng" dirty="0"/>
              <a:t>Not applicable</a:t>
            </a:r>
            <a:r>
              <a:rPr lang="en-US" sz="2000" dirty="0"/>
              <a:t> to services delivered due to an unforeseen urgent medical need during the procedure/service, regardless of whether notice and consent was received.</a:t>
            </a:r>
          </a:p>
          <a:p>
            <a:pPr marL="285750" indent="-285750">
              <a:spcAft>
                <a:spcPts val="600"/>
              </a:spcAft>
              <a:buFont typeface="Arial" panose="020B0604020202020204" pitchFamily="34" charset="0"/>
              <a:buChar char="•"/>
            </a:pPr>
            <a:r>
              <a:rPr lang="en-US" sz="2000" u="sng" dirty="0"/>
              <a:t>Not applicable</a:t>
            </a:r>
            <a:r>
              <a:rPr lang="en-US" sz="2000" dirty="0"/>
              <a:t> to non-emergency ancillary services:</a:t>
            </a:r>
          </a:p>
          <a:p>
            <a:pPr marL="742950" lvl="1" indent="-285750">
              <a:buFont typeface="Arial" panose="020B0604020202020204" pitchFamily="34" charset="0"/>
              <a:buChar char="•"/>
            </a:pPr>
            <a:r>
              <a:rPr lang="en-US" sz="2000" dirty="0"/>
              <a:t>items and services related to emergency medicine, anesthesiology, pathology, radiology, neonatology; </a:t>
            </a:r>
          </a:p>
          <a:p>
            <a:pPr marL="742950" lvl="1" indent="-285750">
              <a:buFont typeface="Arial" panose="020B0604020202020204" pitchFamily="34" charset="0"/>
              <a:buChar char="•"/>
            </a:pPr>
            <a:r>
              <a:rPr lang="en-US" sz="2000" dirty="0"/>
              <a:t>Items and services provided by assistant surgeons, hospitalists, and intensivists;</a:t>
            </a:r>
          </a:p>
          <a:p>
            <a:pPr marL="742950" lvl="1" indent="-285750">
              <a:buFont typeface="Arial" panose="020B0604020202020204" pitchFamily="34" charset="0"/>
              <a:buChar char="•"/>
            </a:pPr>
            <a:r>
              <a:rPr lang="en-US" sz="2000" dirty="0"/>
              <a:t>diagnostic services, including radiology and laboratory services;</a:t>
            </a:r>
          </a:p>
          <a:p>
            <a:pPr marL="742950" lvl="1" indent="-285750">
              <a:buFont typeface="Arial" panose="020B0604020202020204" pitchFamily="34" charset="0"/>
              <a:buChar char="•"/>
            </a:pPr>
            <a:r>
              <a:rPr lang="en-US" sz="2000" dirty="0"/>
              <a:t>Items and services provided by an </a:t>
            </a:r>
            <a:r>
              <a:rPr lang="en-US" sz="2000" dirty="0" err="1"/>
              <a:t>OON</a:t>
            </a:r>
            <a:r>
              <a:rPr lang="en-US" sz="2000" dirty="0"/>
              <a:t> provider if there is no INN provider who can furnish such item or service at the facility</a:t>
            </a:r>
          </a:p>
          <a:p>
            <a:endParaRPr lang="en-US" dirty="0"/>
          </a:p>
        </p:txBody>
      </p:sp>
    </p:spTree>
    <p:extLst>
      <p:ext uri="{BB962C8B-B14F-4D97-AF65-F5344CB8AC3E}">
        <p14:creationId xmlns:p14="http://schemas.microsoft.com/office/powerpoint/2010/main" val="1628827458"/>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CA7E8-EADA-44E3-ACDD-BA5967F07D33}"/>
              </a:ext>
            </a:extLst>
          </p:cNvPr>
          <p:cNvSpPr>
            <a:spLocks noGrp="1"/>
          </p:cNvSpPr>
          <p:nvPr>
            <p:ph type="title"/>
          </p:nvPr>
        </p:nvSpPr>
        <p:spPr/>
        <p:txBody>
          <a:bodyPr/>
          <a:lstStyle/>
          <a:p>
            <a:r>
              <a:rPr lang="en-US" dirty="0"/>
              <a:t>Public Notice of Balance Billing Protections</a:t>
            </a:r>
          </a:p>
        </p:txBody>
      </p:sp>
      <p:sp>
        <p:nvSpPr>
          <p:cNvPr id="3" name="Content Placeholder 2">
            <a:extLst>
              <a:ext uri="{FF2B5EF4-FFF2-40B4-BE49-F238E27FC236}">
                <a16:creationId xmlns:a16="http://schemas.microsoft.com/office/drawing/2014/main" id="{8BEE9772-2282-47EC-8218-A167FC03E4E4}"/>
              </a:ext>
            </a:extLst>
          </p:cNvPr>
          <p:cNvSpPr>
            <a:spLocks noGrp="1"/>
          </p:cNvSpPr>
          <p:nvPr>
            <p:ph sz="quarter" idx="1"/>
          </p:nvPr>
        </p:nvSpPr>
        <p:spPr/>
        <p:txBody>
          <a:bodyPr/>
          <a:lstStyle/>
          <a:p>
            <a:r>
              <a:rPr lang="en-US" dirty="0">
                <a:latin typeface="+mn-lt"/>
              </a:rPr>
              <a:t>Health care providers and facilities must make publicly available on a website and signage, and provide individuals a one page notice regarding:</a:t>
            </a:r>
          </a:p>
          <a:p>
            <a:pPr lvl="1"/>
            <a:r>
              <a:rPr lang="en-US" dirty="0">
                <a:solidFill>
                  <a:srgbClr val="323A45"/>
                </a:solidFill>
                <a:latin typeface="+mn-lt"/>
              </a:rPr>
              <a:t>The balance billing requirements and prohibitions applicable to emergency services and non-emergency services by </a:t>
            </a:r>
            <a:r>
              <a:rPr lang="en-US" dirty="0" err="1">
                <a:solidFill>
                  <a:srgbClr val="323A45"/>
                </a:solidFill>
                <a:latin typeface="+mn-lt"/>
              </a:rPr>
              <a:t>OON</a:t>
            </a:r>
            <a:r>
              <a:rPr lang="en-US" dirty="0">
                <a:solidFill>
                  <a:srgbClr val="323A45"/>
                </a:solidFill>
                <a:latin typeface="+mn-lt"/>
              </a:rPr>
              <a:t> providers in INN facilities.</a:t>
            </a:r>
          </a:p>
          <a:p>
            <a:pPr lvl="1"/>
            <a:r>
              <a:rPr lang="en-US" dirty="0">
                <a:solidFill>
                  <a:srgbClr val="323A45"/>
                </a:solidFill>
                <a:latin typeface="+mn-lt"/>
              </a:rPr>
              <a:t>Any applicable state balance billing limitations or prohibitions.</a:t>
            </a:r>
          </a:p>
          <a:p>
            <a:pPr lvl="1"/>
            <a:r>
              <a:rPr lang="en-US" dirty="0">
                <a:solidFill>
                  <a:srgbClr val="323A45"/>
                </a:solidFill>
                <a:latin typeface="+mn-lt"/>
              </a:rPr>
              <a:t>How to contact appropriate state and federal agencies if someone believes the provider or facility has violated the requirements described in the notice.</a:t>
            </a:r>
          </a:p>
          <a:p>
            <a:endParaRPr lang="en-US" dirty="0"/>
          </a:p>
        </p:txBody>
      </p:sp>
    </p:spTree>
    <p:extLst>
      <p:ext uri="{BB962C8B-B14F-4D97-AF65-F5344CB8AC3E}">
        <p14:creationId xmlns:p14="http://schemas.microsoft.com/office/powerpoint/2010/main" val="886256442"/>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51BF0-0BD7-47BD-8303-EE10CC6D14FE}"/>
              </a:ext>
            </a:extLst>
          </p:cNvPr>
          <p:cNvSpPr>
            <a:spLocks noGrp="1"/>
          </p:cNvSpPr>
          <p:nvPr>
            <p:ph type="title"/>
          </p:nvPr>
        </p:nvSpPr>
        <p:spPr/>
        <p:txBody>
          <a:bodyPr/>
          <a:lstStyle/>
          <a:p>
            <a:r>
              <a:rPr lang="en-US" dirty="0"/>
              <a:t>CMS – Model Public Disclosure</a:t>
            </a:r>
          </a:p>
        </p:txBody>
      </p:sp>
      <p:sp>
        <p:nvSpPr>
          <p:cNvPr id="3" name="Content Placeholder 2">
            <a:extLst>
              <a:ext uri="{FF2B5EF4-FFF2-40B4-BE49-F238E27FC236}">
                <a16:creationId xmlns:a16="http://schemas.microsoft.com/office/drawing/2014/main" id="{CF3C8A30-19F4-4889-9040-A30FCAA0F498}"/>
              </a:ext>
            </a:extLst>
          </p:cNvPr>
          <p:cNvSpPr>
            <a:spLocks noGrp="1"/>
          </p:cNvSpPr>
          <p:nvPr>
            <p:ph sz="quarter" idx="1"/>
          </p:nvPr>
        </p:nvSpPr>
        <p:spPr/>
        <p:txBody>
          <a:bodyPr>
            <a:normAutofit/>
          </a:bodyPr>
          <a:lstStyle/>
          <a:p>
            <a:pPr>
              <a:spcAft>
                <a:spcPts val="1200"/>
              </a:spcAft>
            </a:pPr>
            <a:r>
              <a:rPr lang="en-US" dirty="0"/>
              <a:t>CMS published model disclosure notice of surprise billing patient protections </a:t>
            </a:r>
          </a:p>
          <a:p>
            <a:pPr>
              <a:spcAft>
                <a:spcPts val="1200"/>
              </a:spcAft>
            </a:pPr>
            <a:r>
              <a:rPr lang="en-US" dirty="0"/>
              <a:t>For use by providers and health care facilities</a:t>
            </a:r>
          </a:p>
          <a:p>
            <a:pPr>
              <a:spcAft>
                <a:spcPts val="1200"/>
              </a:spcAft>
            </a:pPr>
            <a:r>
              <a:rPr lang="en-US" dirty="0"/>
              <a:t>Unlike notice and consent, providers </a:t>
            </a:r>
            <a:r>
              <a:rPr lang="en-US" u="sng" dirty="0"/>
              <a:t>may</a:t>
            </a:r>
            <a:r>
              <a:rPr lang="en-US" dirty="0"/>
              <a:t> but are not required to utilize this model notice (but </a:t>
            </a:r>
            <a:r>
              <a:rPr lang="en-US" u="sng" dirty="0"/>
              <a:t>must</a:t>
            </a:r>
            <a:r>
              <a:rPr lang="en-US" dirty="0"/>
              <a:t> provide notice)</a:t>
            </a:r>
          </a:p>
          <a:p>
            <a:pPr>
              <a:spcAft>
                <a:spcPts val="1200"/>
              </a:spcAft>
            </a:pPr>
            <a:r>
              <a:rPr lang="en-US" dirty="0"/>
              <a:t>“Use of this model notice… good faith compliance” with No Surprises Act disclosure requirements.</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052296293"/>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623FB-4E8F-48B0-BCC9-B33ABE7D297D}"/>
              </a:ext>
            </a:extLst>
          </p:cNvPr>
          <p:cNvSpPr>
            <a:spLocks noGrp="1"/>
          </p:cNvSpPr>
          <p:nvPr>
            <p:ph type="title"/>
          </p:nvPr>
        </p:nvSpPr>
        <p:spPr/>
        <p:txBody>
          <a:bodyPr/>
          <a:lstStyle/>
          <a:p>
            <a:r>
              <a:rPr lang="en-US" dirty="0"/>
              <a:t>CMS – Model Public Disclosure</a:t>
            </a:r>
          </a:p>
        </p:txBody>
      </p:sp>
      <p:sp>
        <p:nvSpPr>
          <p:cNvPr id="3" name="Content Placeholder 2">
            <a:extLst>
              <a:ext uri="{FF2B5EF4-FFF2-40B4-BE49-F238E27FC236}">
                <a16:creationId xmlns:a16="http://schemas.microsoft.com/office/drawing/2014/main" id="{4D5400A0-9FCA-4602-B347-495F08F6FC58}"/>
              </a:ext>
            </a:extLst>
          </p:cNvPr>
          <p:cNvSpPr>
            <a:spLocks noGrp="1"/>
          </p:cNvSpPr>
          <p:nvPr>
            <p:ph sz="quarter" idx="1"/>
          </p:nvPr>
        </p:nvSpPr>
        <p:spPr/>
        <p:txBody>
          <a:bodyPr>
            <a:normAutofit lnSpcReduction="10000"/>
          </a:bodyPr>
          <a:lstStyle/>
          <a:p>
            <a:pPr>
              <a:spcAft>
                <a:spcPts val="1200"/>
              </a:spcAft>
            </a:pPr>
            <a:r>
              <a:rPr lang="en-US" dirty="0"/>
              <a:t>Should be displayed and given broadly to patients (whether in- or out-of-network facilities)</a:t>
            </a:r>
          </a:p>
          <a:p>
            <a:r>
              <a:rPr lang="en-US" dirty="0"/>
              <a:t>Notice Provided:</a:t>
            </a:r>
          </a:p>
          <a:p>
            <a:pPr lvl="1"/>
            <a:r>
              <a:rPr lang="en-US" dirty="0"/>
              <a:t>In-Person (registration, check-in, billing office),</a:t>
            </a:r>
          </a:p>
          <a:p>
            <a:pPr lvl="1"/>
            <a:r>
              <a:rPr lang="en-US" dirty="0"/>
              <a:t>Email (by request) or Mail, </a:t>
            </a:r>
            <a:r>
              <a:rPr lang="en-US" i="1" dirty="0"/>
              <a:t>and</a:t>
            </a:r>
          </a:p>
          <a:p>
            <a:pPr lvl="1">
              <a:spcAft>
                <a:spcPts val="1200"/>
              </a:spcAft>
            </a:pPr>
            <a:r>
              <a:rPr lang="en-US" dirty="0"/>
              <a:t>Public Website of Provider</a:t>
            </a:r>
          </a:p>
          <a:p>
            <a:pPr>
              <a:spcAft>
                <a:spcPts val="1200"/>
              </a:spcAft>
            </a:pPr>
            <a:r>
              <a:rPr lang="en-US" dirty="0"/>
              <a:t>“One-Page” – double sided, 12+ point font, plain language</a:t>
            </a:r>
            <a:endParaRPr lang="en-US" u="sng" dirty="0"/>
          </a:p>
          <a:p>
            <a:pPr>
              <a:spcAft>
                <a:spcPts val="1200"/>
              </a:spcAft>
            </a:pPr>
            <a:r>
              <a:rPr lang="en-US" u="sng" dirty="0"/>
              <a:t>Must include</a:t>
            </a:r>
            <a:r>
              <a:rPr lang="en-US" dirty="0"/>
              <a:t> information on applicable state laws</a:t>
            </a:r>
            <a:endParaRPr lang="en-US" u="sng" dirty="0"/>
          </a:p>
          <a:p>
            <a:endParaRPr lang="en-US" dirty="0"/>
          </a:p>
          <a:p>
            <a:endParaRPr lang="en-US" dirty="0"/>
          </a:p>
        </p:txBody>
      </p:sp>
    </p:spTree>
    <p:extLst>
      <p:ext uri="{BB962C8B-B14F-4D97-AF65-F5344CB8AC3E}">
        <p14:creationId xmlns:p14="http://schemas.microsoft.com/office/powerpoint/2010/main" val="3109547734"/>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67033-F9DA-4421-B699-3347A5E306A5}"/>
              </a:ext>
            </a:extLst>
          </p:cNvPr>
          <p:cNvSpPr>
            <a:spLocks noGrp="1"/>
          </p:cNvSpPr>
          <p:nvPr>
            <p:ph type="title"/>
          </p:nvPr>
        </p:nvSpPr>
        <p:spPr/>
        <p:txBody>
          <a:bodyPr/>
          <a:lstStyle/>
          <a:p>
            <a:r>
              <a:rPr lang="en-US" dirty="0"/>
              <a:t>Billing for Out-of-Network Services</a:t>
            </a:r>
          </a:p>
        </p:txBody>
      </p:sp>
      <p:sp>
        <p:nvSpPr>
          <p:cNvPr id="3" name="Content Placeholder 2">
            <a:extLst>
              <a:ext uri="{FF2B5EF4-FFF2-40B4-BE49-F238E27FC236}">
                <a16:creationId xmlns:a16="http://schemas.microsoft.com/office/drawing/2014/main" id="{380901C6-6EDD-41A8-86D2-CA7F7E2D2CCD}"/>
              </a:ext>
            </a:extLst>
          </p:cNvPr>
          <p:cNvSpPr>
            <a:spLocks noGrp="1"/>
          </p:cNvSpPr>
          <p:nvPr>
            <p:ph sz="quarter" idx="1"/>
          </p:nvPr>
        </p:nvSpPr>
        <p:spPr>
          <a:xfrm>
            <a:off x="301752" y="1527048"/>
            <a:ext cx="8503920" cy="4841854"/>
          </a:xfrm>
        </p:spPr>
        <p:txBody>
          <a:bodyPr>
            <a:normAutofit fontScale="92500" lnSpcReduction="20000"/>
          </a:bodyPr>
          <a:lstStyle/>
          <a:p>
            <a:r>
              <a:rPr lang="en-US" dirty="0"/>
              <a:t>The amount paid to providers or facilities, as well as the patient cost-sharing amount is based on:</a:t>
            </a:r>
          </a:p>
          <a:p>
            <a:pPr lvl="1">
              <a:buFont typeface="Arial" panose="020B0604020202020204" pitchFamily="34" charset="0"/>
              <a:buChar char="•"/>
            </a:pPr>
            <a:r>
              <a:rPr lang="en-US" dirty="0">
                <a:solidFill>
                  <a:srgbClr val="323A45"/>
                </a:solidFill>
                <a:latin typeface="+mn-lt"/>
              </a:rPr>
              <a:t>An amount determined by an applicable All-Payer Model Agreement under section 1115A of the Social Security Act.</a:t>
            </a:r>
          </a:p>
          <a:p>
            <a:pPr lvl="1">
              <a:buFont typeface="Arial" panose="020B0604020202020204" pitchFamily="34" charset="0"/>
              <a:buChar char="•"/>
            </a:pPr>
            <a:r>
              <a:rPr lang="en-US" dirty="0">
                <a:solidFill>
                  <a:srgbClr val="323A45"/>
                </a:solidFill>
                <a:latin typeface="+mn-lt"/>
              </a:rPr>
              <a:t>If there is no such applicable All-Payer Model Agreement, an amount determined by a specified state law.</a:t>
            </a:r>
          </a:p>
          <a:p>
            <a:pPr lvl="1">
              <a:buFont typeface="Arial" panose="020B0604020202020204" pitchFamily="34" charset="0"/>
              <a:buChar char="•"/>
            </a:pPr>
            <a:r>
              <a:rPr lang="en-US" dirty="0">
                <a:solidFill>
                  <a:srgbClr val="323A45"/>
                </a:solidFill>
                <a:latin typeface="+mn-lt"/>
              </a:rPr>
              <a:t>If there is no such applicable All-Payer Model Agreement or specified state law, the </a:t>
            </a:r>
            <a:r>
              <a:rPr lang="en-US" i="1" dirty="0">
                <a:solidFill>
                  <a:srgbClr val="323A45"/>
                </a:solidFill>
                <a:latin typeface="+mn-lt"/>
              </a:rPr>
              <a:t>lesser</a:t>
            </a:r>
            <a:r>
              <a:rPr lang="en-US" dirty="0">
                <a:solidFill>
                  <a:srgbClr val="323A45"/>
                </a:solidFill>
                <a:latin typeface="+mn-lt"/>
              </a:rPr>
              <a:t> of: “qualifying payment amount” (</a:t>
            </a:r>
            <a:r>
              <a:rPr lang="en-US" dirty="0" err="1">
                <a:solidFill>
                  <a:srgbClr val="323A45"/>
                </a:solidFill>
                <a:latin typeface="+mn-lt"/>
              </a:rPr>
              <a:t>QPA</a:t>
            </a:r>
            <a:r>
              <a:rPr lang="en-US" dirty="0">
                <a:solidFill>
                  <a:srgbClr val="323A45"/>
                </a:solidFill>
                <a:latin typeface="+mn-lt"/>
              </a:rPr>
              <a:t>) or billed amount.</a:t>
            </a:r>
          </a:p>
          <a:p>
            <a:pPr lvl="1">
              <a:buFont typeface="Arial" panose="020B0604020202020204" pitchFamily="34" charset="0"/>
              <a:buChar char="•"/>
            </a:pPr>
            <a:r>
              <a:rPr lang="en-US" dirty="0">
                <a:solidFill>
                  <a:srgbClr val="323A45"/>
                </a:solidFill>
                <a:latin typeface="+mn-lt"/>
              </a:rPr>
              <a:t>If none of the three conditions above apply, an amount determined by an independent dispute resolution (IDR) entity.</a:t>
            </a:r>
          </a:p>
          <a:p>
            <a:pPr>
              <a:buFont typeface="Arial" panose="020B0604020202020204" pitchFamily="34" charset="0"/>
              <a:buChar char="•"/>
            </a:pPr>
            <a:r>
              <a:rPr lang="en-US" dirty="0" err="1">
                <a:solidFill>
                  <a:srgbClr val="323A45"/>
                </a:solidFill>
                <a:latin typeface="+mn-lt"/>
              </a:rPr>
              <a:t>QPA</a:t>
            </a:r>
            <a:r>
              <a:rPr lang="en-US" dirty="0">
                <a:solidFill>
                  <a:srgbClr val="323A45"/>
                </a:solidFill>
                <a:latin typeface="+mn-lt"/>
              </a:rPr>
              <a:t> is generally the payer’s median contracted rate in the geographic region</a:t>
            </a:r>
          </a:p>
          <a:p>
            <a:pPr>
              <a:buFont typeface="Arial" panose="020B0604020202020204" pitchFamily="34" charset="0"/>
              <a:buChar char="•"/>
            </a:pPr>
            <a:r>
              <a:rPr lang="en-US" dirty="0">
                <a:solidFill>
                  <a:srgbClr val="323A45"/>
                </a:solidFill>
                <a:latin typeface="+mn-lt"/>
              </a:rPr>
              <a:t>Payers required to provide providers/facilities with information on the </a:t>
            </a:r>
            <a:r>
              <a:rPr lang="en-US" dirty="0" err="1">
                <a:solidFill>
                  <a:srgbClr val="323A45"/>
                </a:solidFill>
                <a:latin typeface="+mn-lt"/>
              </a:rPr>
              <a:t>QPA</a:t>
            </a:r>
            <a:endParaRPr lang="en-US" dirty="0">
              <a:solidFill>
                <a:srgbClr val="323A45"/>
              </a:solidFill>
              <a:latin typeface="+mn-lt"/>
            </a:endParaRPr>
          </a:p>
          <a:p>
            <a:endParaRPr lang="en-US" dirty="0"/>
          </a:p>
        </p:txBody>
      </p:sp>
    </p:spTree>
    <p:extLst>
      <p:ext uri="{BB962C8B-B14F-4D97-AF65-F5344CB8AC3E}">
        <p14:creationId xmlns:p14="http://schemas.microsoft.com/office/powerpoint/2010/main" val="3852117688"/>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95033-6E91-41DB-86C3-713709E780CB}"/>
              </a:ext>
            </a:extLst>
          </p:cNvPr>
          <p:cNvSpPr>
            <a:spLocks noGrp="1"/>
          </p:cNvSpPr>
          <p:nvPr>
            <p:ph type="title"/>
          </p:nvPr>
        </p:nvSpPr>
        <p:spPr/>
        <p:txBody>
          <a:bodyPr>
            <a:normAutofit/>
          </a:bodyPr>
          <a:lstStyle/>
          <a:p>
            <a:r>
              <a:rPr lang="en-US" dirty="0"/>
              <a:t>Independent Dispute Resolution Process</a:t>
            </a:r>
          </a:p>
        </p:txBody>
      </p:sp>
      <p:sp>
        <p:nvSpPr>
          <p:cNvPr id="3" name="Content Placeholder 2">
            <a:extLst>
              <a:ext uri="{FF2B5EF4-FFF2-40B4-BE49-F238E27FC236}">
                <a16:creationId xmlns:a16="http://schemas.microsoft.com/office/drawing/2014/main" id="{32CCF047-5642-499B-AF2A-D14B176BB68D}"/>
              </a:ext>
            </a:extLst>
          </p:cNvPr>
          <p:cNvSpPr>
            <a:spLocks noGrp="1"/>
          </p:cNvSpPr>
          <p:nvPr>
            <p:ph sz="quarter" idx="1"/>
          </p:nvPr>
        </p:nvSpPr>
        <p:spPr>
          <a:xfrm>
            <a:off x="301752" y="1527047"/>
            <a:ext cx="8503920" cy="4863119"/>
          </a:xfrm>
        </p:spPr>
        <p:txBody>
          <a:bodyPr>
            <a:normAutofit fontScale="92500" lnSpcReduction="20000"/>
          </a:bodyPr>
          <a:lstStyle/>
          <a:p>
            <a:r>
              <a:rPr lang="en-US" dirty="0"/>
              <a:t>IDR Process</a:t>
            </a:r>
          </a:p>
          <a:p>
            <a:pPr lvl="1"/>
            <a:r>
              <a:rPr lang="en-US" dirty="0"/>
              <a:t>After 30 days of open negotiation either party may initiate;</a:t>
            </a:r>
          </a:p>
          <a:p>
            <a:pPr lvl="1"/>
            <a:r>
              <a:rPr lang="en-US" dirty="0"/>
              <a:t>Parties select certified independent dispute resolution entity or one will be appointed;</a:t>
            </a:r>
          </a:p>
          <a:p>
            <a:pPr lvl="1"/>
            <a:r>
              <a:rPr lang="en-US" dirty="0"/>
              <a:t>Parties will submit payment offers and supporting documents;</a:t>
            </a:r>
          </a:p>
          <a:p>
            <a:pPr lvl="1"/>
            <a:r>
              <a:rPr lang="en-US" dirty="0"/>
              <a:t>Dispute resolution entity will deliver binding, written ruling that includes rationale for decision.</a:t>
            </a:r>
          </a:p>
          <a:p>
            <a:r>
              <a:rPr lang="en-US" dirty="0"/>
              <a:t>Oct. 2021 Final Rule: IDR entity must select amount closest to the </a:t>
            </a:r>
            <a:r>
              <a:rPr lang="en-US" dirty="0" err="1"/>
              <a:t>QPA</a:t>
            </a:r>
            <a:r>
              <a:rPr lang="en-US" dirty="0"/>
              <a:t>, unless credible information otherwise (“baseball” style arbitration)</a:t>
            </a:r>
          </a:p>
          <a:p>
            <a:r>
              <a:rPr lang="en-US" dirty="0"/>
              <a:t>August 2022 Final Rule: IDR entity must consider the </a:t>
            </a:r>
            <a:r>
              <a:rPr lang="en-US" dirty="0" err="1"/>
              <a:t>QPA</a:t>
            </a:r>
            <a:r>
              <a:rPr lang="en-US" dirty="0"/>
              <a:t> first and then other permissible information to determine which party’s offer best represents the value of the qualified item or service.</a:t>
            </a:r>
          </a:p>
        </p:txBody>
      </p:sp>
    </p:spTree>
    <p:extLst>
      <p:ext uri="{BB962C8B-B14F-4D97-AF65-F5344CB8AC3E}">
        <p14:creationId xmlns:p14="http://schemas.microsoft.com/office/powerpoint/2010/main" val="3858011286"/>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95033-6E91-41DB-86C3-713709E780CB}"/>
              </a:ext>
            </a:extLst>
          </p:cNvPr>
          <p:cNvSpPr>
            <a:spLocks noGrp="1"/>
          </p:cNvSpPr>
          <p:nvPr>
            <p:ph type="title"/>
          </p:nvPr>
        </p:nvSpPr>
        <p:spPr/>
        <p:txBody>
          <a:bodyPr>
            <a:normAutofit/>
          </a:bodyPr>
          <a:lstStyle/>
          <a:p>
            <a:r>
              <a:rPr lang="en-US" dirty="0"/>
              <a:t>Independent Dispute Resolution Process</a:t>
            </a:r>
          </a:p>
        </p:txBody>
      </p:sp>
      <p:sp>
        <p:nvSpPr>
          <p:cNvPr id="3" name="Content Placeholder 2">
            <a:extLst>
              <a:ext uri="{FF2B5EF4-FFF2-40B4-BE49-F238E27FC236}">
                <a16:creationId xmlns:a16="http://schemas.microsoft.com/office/drawing/2014/main" id="{32CCF047-5642-499B-AF2A-D14B176BB68D}"/>
              </a:ext>
            </a:extLst>
          </p:cNvPr>
          <p:cNvSpPr>
            <a:spLocks noGrp="1"/>
          </p:cNvSpPr>
          <p:nvPr>
            <p:ph sz="quarter" idx="1"/>
          </p:nvPr>
        </p:nvSpPr>
        <p:spPr>
          <a:xfrm>
            <a:off x="301752" y="1527047"/>
            <a:ext cx="8503920" cy="4863119"/>
          </a:xfrm>
        </p:spPr>
        <p:txBody>
          <a:bodyPr>
            <a:normAutofit fontScale="92500" lnSpcReduction="10000"/>
          </a:bodyPr>
          <a:lstStyle/>
          <a:p>
            <a:r>
              <a:rPr lang="en-US" dirty="0"/>
              <a:t>Additional Factors IDR Entity Must Consider:</a:t>
            </a:r>
          </a:p>
          <a:p>
            <a:pPr lvl="1"/>
            <a:r>
              <a:rPr lang="en-US" dirty="0"/>
              <a:t>Training, experience, quality, outcome measures of provider</a:t>
            </a:r>
          </a:p>
          <a:p>
            <a:pPr lvl="1"/>
            <a:r>
              <a:rPr lang="en-US" dirty="0"/>
              <a:t>Patient acuity and case complexity</a:t>
            </a:r>
          </a:p>
          <a:p>
            <a:pPr lvl="1"/>
            <a:r>
              <a:rPr lang="en-US" dirty="0"/>
              <a:t>Parties’ market share</a:t>
            </a:r>
          </a:p>
          <a:p>
            <a:pPr lvl="1"/>
            <a:r>
              <a:rPr lang="en-US" dirty="0"/>
              <a:t>Case mix, teaching status and scope of services offered by facility</a:t>
            </a:r>
          </a:p>
          <a:p>
            <a:pPr lvl="1"/>
            <a:r>
              <a:rPr lang="en-US" dirty="0"/>
              <a:t>Demonstration of good faith efforts to enter into network agreements in prior 4 years</a:t>
            </a:r>
          </a:p>
          <a:p>
            <a:pPr lvl="1"/>
            <a:r>
              <a:rPr lang="en-US" dirty="0"/>
              <a:t>Additional relevant information submitted by a party </a:t>
            </a:r>
          </a:p>
          <a:p>
            <a:r>
              <a:rPr lang="en-US" dirty="0"/>
              <a:t>Information considered must be “credible”</a:t>
            </a:r>
          </a:p>
          <a:p>
            <a:r>
              <a:rPr lang="en-US" dirty="0"/>
              <a:t>Cannot Consider:</a:t>
            </a:r>
          </a:p>
          <a:p>
            <a:pPr lvl="1"/>
            <a:r>
              <a:rPr lang="en-US" dirty="0"/>
              <a:t>Rates as proportion of </a:t>
            </a:r>
            <a:r>
              <a:rPr lang="en-US" dirty="0" err="1"/>
              <a:t>U&amp;C</a:t>
            </a:r>
            <a:r>
              <a:rPr lang="en-US" dirty="0"/>
              <a:t> (billed) charges</a:t>
            </a:r>
          </a:p>
          <a:p>
            <a:pPr lvl="1"/>
            <a:r>
              <a:rPr lang="en-US" dirty="0"/>
              <a:t>Governmental reimbursement rates</a:t>
            </a:r>
          </a:p>
          <a:p>
            <a:pPr lvl="1"/>
            <a:r>
              <a:rPr lang="en-US" dirty="0"/>
              <a:t>Amounts that would have been due if allowed to balance bill</a:t>
            </a:r>
          </a:p>
          <a:p>
            <a:endParaRPr lang="en-US" dirty="0"/>
          </a:p>
        </p:txBody>
      </p:sp>
    </p:spTree>
    <p:extLst>
      <p:ext uri="{BB962C8B-B14F-4D97-AF65-F5344CB8AC3E}">
        <p14:creationId xmlns:p14="http://schemas.microsoft.com/office/powerpoint/2010/main" val="2662983557"/>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3DBE6-DE60-4870-9D76-61314C3316AC}"/>
              </a:ext>
            </a:extLst>
          </p:cNvPr>
          <p:cNvSpPr>
            <a:spLocks noGrp="1"/>
          </p:cNvSpPr>
          <p:nvPr>
            <p:ph type="title"/>
          </p:nvPr>
        </p:nvSpPr>
        <p:spPr/>
        <p:txBody>
          <a:bodyPr/>
          <a:lstStyle/>
          <a:p>
            <a:r>
              <a:rPr lang="en-US" dirty="0"/>
              <a:t>IDR Timeline</a:t>
            </a:r>
          </a:p>
        </p:txBody>
      </p:sp>
      <p:graphicFrame>
        <p:nvGraphicFramePr>
          <p:cNvPr id="4" name="Content Placeholder 3">
            <a:extLst>
              <a:ext uri="{FF2B5EF4-FFF2-40B4-BE49-F238E27FC236}">
                <a16:creationId xmlns:a16="http://schemas.microsoft.com/office/drawing/2014/main" id="{41C8957E-33AD-4B56-B53B-B1C002CFBC61}"/>
              </a:ext>
            </a:extLst>
          </p:cNvPr>
          <p:cNvGraphicFramePr>
            <a:graphicFrameLocks noGrp="1"/>
          </p:cNvGraphicFramePr>
          <p:nvPr>
            <p:ph sz="quarter" idx="1"/>
            <p:extLst>
              <p:ext uri="{D42A27DB-BD31-4B8C-83A1-F6EECF244321}">
                <p14:modId xmlns:p14="http://schemas.microsoft.com/office/powerpoint/2010/main" val="1873519767"/>
              </p:ext>
            </p:extLst>
          </p:nvPr>
        </p:nvGraphicFramePr>
        <p:xfrm>
          <a:off x="319881" y="1377538"/>
          <a:ext cx="8504238" cy="4985731"/>
        </p:xfrm>
        <a:graphic>
          <a:graphicData uri="http://schemas.openxmlformats.org/drawingml/2006/table">
            <a:tbl>
              <a:tblPr firstRow="1" bandRow="1">
                <a:tableStyleId>{5C22544A-7EE6-4342-B048-85BDC9FD1C3A}</a:tableStyleId>
              </a:tblPr>
              <a:tblGrid>
                <a:gridCol w="4252119">
                  <a:extLst>
                    <a:ext uri="{9D8B030D-6E8A-4147-A177-3AD203B41FA5}">
                      <a16:colId xmlns:a16="http://schemas.microsoft.com/office/drawing/2014/main" val="200741282"/>
                    </a:ext>
                  </a:extLst>
                </a:gridCol>
                <a:gridCol w="4252119">
                  <a:extLst>
                    <a:ext uri="{9D8B030D-6E8A-4147-A177-3AD203B41FA5}">
                      <a16:colId xmlns:a16="http://schemas.microsoft.com/office/drawing/2014/main" val="3880317795"/>
                    </a:ext>
                  </a:extLst>
                </a:gridCol>
              </a:tblGrid>
              <a:tr h="379519">
                <a:tc>
                  <a:txBody>
                    <a:bodyPr/>
                    <a:lstStyle/>
                    <a:p>
                      <a:pPr algn="l"/>
                      <a:r>
                        <a:rPr lang="en-US" sz="1600" b="1" dirty="0">
                          <a:effectLst/>
                        </a:rPr>
                        <a:t>Independent Dispute Resolution Action</a:t>
                      </a:r>
                      <a:endParaRPr lang="en-US" sz="1600" dirty="0">
                        <a:effectLst/>
                      </a:endParaRPr>
                    </a:p>
                  </a:txBody>
                  <a:tcPr marL="57150" marR="57150" marT="25400" marB="25400" anchor="ctr"/>
                </a:tc>
                <a:tc>
                  <a:txBody>
                    <a:bodyPr/>
                    <a:lstStyle/>
                    <a:p>
                      <a:pPr algn="l"/>
                      <a:r>
                        <a:rPr lang="en-US" sz="1600" b="1" dirty="0">
                          <a:effectLst/>
                        </a:rPr>
                        <a:t>Timeline</a:t>
                      </a:r>
                      <a:endParaRPr lang="en-US" sz="1600" dirty="0">
                        <a:effectLst/>
                      </a:endParaRPr>
                    </a:p>
                  </a:txBody>
                  <a:tcPr marL="57150" marR="57150" marT="25400" marB="25400" anchor="ctr"/>
                </a:tc>
                <a:extLst>
                  <a:ext uri="{0D108BD9-81ED-4DB2-BD59-A6C34878D82A}">
                    <a16:rowId xmlns:a16="http://schemas.microsoft.com/office/drawing/2014/main" val="2668399843"/>
                  </a:ext>
                </a:extLst>
              </a:tr>
              <a:tr h="551082">
                <a:tc>
                  <a:txBody>
                    <a:bodyPr/>
                    <a:lstStyle/>
                    <a:p>
                      <a:pPr algn="l"/>
                      <a:r>
                        <a:rPr lang="en-US" sz="1600" dirty="0">
                          <a:effectLst/>
                        </a:rPr>
                        <a:t>Initiate 30-business-day open negotiation period</a:t>
                      </a:r>
                    </a:p>
                  </a:txBody>
                  <a:tcPr marL="57150" marR="57150" marT="25400" marB="25400" anchor="ctr"/>
                </a:tc>
                <a:tc>
                  <a:txBody>
                    <a:bodyPr/>
                    <a:lstStyle/>
                    <a:p>
                      <a:pPr algn="l"/>
                      <a:r>
                        <a:rPr lang="en-US" sz="1600" dirty="0">
                          <a:effectLst/>
                        </a:rPr>
                        <a:t>30 business days, starting on the day of initial payment or notice of denial of payment</a:t>
                      </a:r>
                    </a:p>
                  </a:txBody>
                  <a:tcPr marL="57150" marR="57150" marT="25400" marB="25400" anchor="ctr"/>
                </a:tc>
                <a:extLst>
                  <a:ext uri="{0D108BD9-81ED-4DB2-BD59-A6C34878D82A}">
                    <a16:rowId xmlns:a16="http://schemas.microsoft.com/office/drawing/2014/main" val="3800628524"/>
                  </a:ext>
                </a:extLst>
              </a:tr>
              <a:tr h="551082">
                <a:tc>
                  <a:txBody>
                    <a:bodyPr/>
                    <a:lstStyle/>
                    <a:p>
                      <a:pPr algn="l"/>
                      <a:r>
                        <a:rPr lang="en-US" sz="1600" dirty="0">
                          <a:effectLst/>
                        </a:rPr>
                        <a:t>Initiate independent dispute resolution process following failed open negotiation</a:t>
                      </a:r>
                    </a:p>
                  </a:txBody>
                  <a:tcPr marL="57150" marR="57150" marT="25400" marB="25400" anchor="ctr"/>
                </a:tc>
                <a:tc>
                  <a:txBody>
                    <a:bodyPr/>
                    <a:lstStyle/>
                    <a:p>
                      <a:pPr algn="l"/>
                      <a:r>
                        <a:rPr lang="en-US" sz="1600" dirty="0">
                          <a:effectLst/>
                        </a:rPr>
                        <a:t>4 business days, starting the business day after the open negotiation period ends</a:t>
                      </a:r>
                    </a:p>
                  </a:txBody>
                  <a:tcPr marL="57150" marR="57150" marT="25400" marB="25400" anchor="ctr"/>
                </a:tc>
                <a:extLst>
                  <a:ext uri="{0D108BD9-81ED-4DB2-BD59-A6C34878D82A}">
                    <a16:rowId xmlns:a16="http://schemas.microsoft.com/office/drawing/2014/main" val="2331813407"/>
                  </a:ext>
                </a:extLst>
              </a:tr>
              <a:tr h="551082">
                <a:tc>
                  <a:txBody>
                    <a:bodyPr/>
                    <a:lstStyle/>
                    <a:p>
                      <a:pPr algn="l"/>
                      <a:r>
                        <a:rPr lang="en-US" sz="1600" dirty="0">
                          <a:effectLst/>
                        </a:rPr>
                        <a:t>Mutual agreement on certified independent dispute resolution entity selection</a:t>
                      </a:r>
                    </a:p>
                  </a:txBody>
                  <a:tcPr marL="57150" marR="57150" marT="25400" marB="25400" anchor="ctr"/>
                </a:tc>
                <a:tc>
                  <a:txBody>
                    <a:bodyPr/>
                    <a:lstStyle/>
                    <a:p>
                      <a:pPr algn="l"/>
                      <a:r>
                        <a:rPr lang="en-US" sz="1600" dirty="0">
                          <a:effectLst/>
                        </a:rPr>
                        <a:t>3 business days after the independent dispute resolution initiation date</a:t>
                      </a:r>
                    </a:p>
                  </a:txBody>
                  <a:tcPr marL="57150" marR="57150" marT="25400" marB="25400" anchor="ctr"/>
                </a:tc>
                <a:extLst>
                  <a:ext uri="{0D108BD9-81ED-4DB2-BD59-A6C34878D82A}">
                    <a16:rowId xmlns:a16="http://schemas.microsoft.com/office/drawing/2014/main" val="1730168738"/>
                  </a:ext>
                </a:extLst>
              </a:tr>
              <a:tr h="800628">
                <a:tc>
                  <a:txBody>
                    <a:bodyPr/>
                    <a:lstStyle/>
                    <a:p>
                      <a:pPr algn="l"/>
                      <a:r>
                        <a:rPr lang="en-US" sz="1600" dirty="0">
                          <a:effectLst/>
                        </a:rPr>
                        <a:t>Departments select certified independent dispute resolution entity in the case of no conflict-free selection by parties</a:t>
                      </a:r>
                    </a:p>
                  </a:txBody>
                  <a:tcPr marL="57150" marR="57150" marT="25400" marB="25400" anchor="ctr"/>
                </a:tc>
                <a:tc>
                  <a:txBody>
                    <a:bodyPr/>
                    <a:lstStyle/>
                    <a:p>
                      <a:pPr algn="l"/>
                      <a:r>
                        <a:rPr lang="en-US" sz="1600" dirty="0">
                          <a:effectLst/>
                        </a:rPr>
                        <a:t>6 business days after the independent dispute resolution initiation date</a:t>
                      </a:r>
                    </a:p>
                  </a:txBody>
                  <a:tcPr marL="57150" marR="57150" marT="25400" marB="25400" anchor="ctr"/>
                </a:tc>
                <a:extLst>
                  <a:ext uri="{0D108BD9-81ED-4DB2-BD59-A6C34878D82A}">
                    <a16:rowId xmlns:a16="http://schemas.microsoft.com/office/drawing/2014/main" val="3836689523"/>
                  </a:ext>
                </a:extLst>
              </a:tr>
              <a:tr h="800628">
                <a:tc>
                  <a:txBody>
                    <a:bodyPr/>
                    <a:lstStyle/>
                    <a:p>
                      <a:pPr algn="l"/>
                      <a:r>
                        <a:rPr lang="en-US" sz="1600" dirty="0">
                          <a:effectLst/>
                        </a:rPr>
                        <a:t>Submit payment offers and additional information to certified independent dispute resolution entity</a:t>
                      </a:r>
                    </a:p>
                  </a:txBody>
                  <a:tcPr marL="57150" marR="57150" marT="25400" marB="25400" anchor="ctr"/>
                </a:tc>
                <a:tc>
                  <a:txBody>
                    <a:bodyPr/>
                    <a:lstStyle/>
                    <a:p>
                      <a:pPr algn="l"/>
                      <a:r>
                        <a:rPr lang="en-US" sz="1600" dirty="0">
                          <a:effectLst/>
                        </a:rPr>
                        <a:t>10 business days after the date of certified independent dispute resolution entity selection</a:t>
                      </a:r>
                    </a:p>
                  </a:txBody>
                  <a:tcPr marL="57150" marR="57150" marT="25400" marB="25400" anchor="ctr"/>
                </a:tc>
                <a:extLst>
                  <a:ext uri="{0D108BD9-81ED-4DB2-BD59-A6C34878D82A}">
                    <a16:rowId xmlns:a16="http://schemas.microsoft.com/office/drawing/2014/main" val="2533727782"/>
                  </a:ext>
                </a:extLst>
              </a:tr>
              <a:tr h="800628">
                <a:tc>
                  <a:txBody>
                    <a:bodyPr/>
                    <a:lstStyle/>
                    <a:p>
                      <a:pPr algn="l"/>
                      <a:r>
                        <a:rPr lang="en-US" sz="1600" dirty="0">
                          <a:effectLst/>
                        </a:rPr>
                        <a:t>Payment determination made</a:t>
                      </a:r>
                    </a:p>
                  </a:txBody>
                  <a:tcPr marL="57150" marR="57150" marT="25400" marB="25400" anchor="ctr"/>
                </a:tc>
                <a:tc>
                  <a:txBody>
                    <a:bodyPr/>
                    <a:lstStyle/>
                    <a:p>
                      <a:pPr algn="l"/>
                      <a:r>
                        <a:rPr lang="en-US" sz="1600" dirty="0">
                          <a:effectLst/>
                        </a:rPr>
                        <a:t>30 business days after the date of certified independent dispute resolution entity selection</a:t>
                      </a:r>
                    </a:p>
                  </a:txBody>
                  <a:tcPr marL="57150" marR="57150" marT="25400" marB="25400" anchor="ctr"/>
                </a:tc>
                <a:extLst>
                  <a:ext uri="{0D108BD9-81ED-4DB2-BD59-A6C34878D82A}">
                    <a16:rowId xmlns:a16="http://schemas.microsoft.com/office/drawing/2014/main" val="162015782"/>
                  </a:ext>
                </a:extLst>
              </a:tr>
              <a:tr h="551082">
                <a:tc>
                  <a:txBody>
                    <a:bodyPr/>
                    <a:lstStyle/>
                    <a:p>
                      <a:pPr algn="l"/>
                      <a:r>
                        <a:rPr lang="en-US" sz="1600" dirty="0">
                          <a:effectLst/>
                        </a:rPr>
                        <a:t>Payment submitted to the applicable party</a:t>
                      </a:r>
                    </a:p>
                  </a:txBody>
                  <a:tcPr marL="57150" marR="57150" marT="25400" marB="25400" anchor="ctr"/>
                </a:tc>
                <a:tc>
                  <a:txBody>
                    <a:bodyPr/>
                    <a:lstStyle/>
                    <a:p>
                      <a:pPr algn="l"/>
                      <a:r>
                        <a:rPr lang="en-US" sz="1600" dirty="0">
                          <a:effectLst/>
                        </a:rPr>
                        <a:t>30 business days after the payment determination</a:t>
                      </a:r>
                    </a:p>
                  </a:txBody>
                  <a:tcPr marL="57150" marR="57150" marT="25400" marB="25400" anchor="ctr"/>
                </a:tc>
                <a:extLst>
                  <a:ext uri="{0D108BD9-81ED-4DB2-BD59-A6C34878D82A}">
                    <a16:rowId xmlns:a16="http://schemas.microsoft.com/office/drawing/2014/main" val="2519311363"/>
                  </a:ext>
                </a:extLst>
              </a:tr>
            </a:tbl>
          </a:graphicData>
        </a:graphic>
      </p:graphicFrame>
    </p:spTree>
    <p:extLst>
      <p:ext uri="{BB962C8B-B14F-4D97-AF65-F5344CB8AC3E}">
        <p14:creationId xmlns:p14="http://schemas.microsoft.com/office/powerpoint/2010/main" val="1167346365"/>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B2CFD-5874-43A5-B3D5-84896B384332}"/>
              </a:ext>
            </a:extLst>
          </p:cNvPr>
          <p:cNvSpPr>
            <a:spLocks noGrp="1"/>
          </p:cNvSpPr>
          <p:nvPr>
            <p:ph type="title"/>
          </p:nvPr>
        </p:nvSpPr>
        <p:spPr/>
        <p:txBody>
          <a:bodyPr/>
          <a:lstStyle/>
          <a:p>
            <a:r>
              <a:rPr lang="en-US" dirty="0"/>
              <a:t>IDR Challenges</a:t>
            </a:r>
          </a:p>
        </p:txBody>
      </p:sp>
      <p:sp>
        <p:nvSpPr>
          <p:cNvPr id="3" name="Content Placeholder 2">
            <a:extLst>
              <a:ext uri="{FF2B5EF4-FFF2-40B4-BE49-F238E27FC236}">
                <a16:creationId xmlns:a16="http://schemas.microsoft.com/office/drawing/2014/main" id="{A6A98324-DCFD-48D5-AC3E-EF08AFA99DAE}"/>
              </a:ext>
            </a:extLst>
          </p:cNvPr>
          <p:cNvSpPr>
            <a:spLocks noGrp="1"/>
          </p:cNvSpPr>
          <p:nvPr>
            <p:ph sz="quarter" idx="1"/>
          </p:nvPr>
        </p:nvSpPr>
        <p:spPr/>
        <p:txBody>
          <a:bodyPr/>
          <a:lstStyle/>
          <a:p>
            <a:r>
              <a:rPr lang="en-US" dirty="0"/>
              <a:t>Hospitals challenging the IDR process, claiming:</a:t>
            </a:r>
          </a:p>
          <a:p>
            <a:pPr lvl="1"/>
            <a:r>
              <a:rPr lang="en-US" dirty="0"/>
              <a:t>Final rule did not cure prior “defects” in Interim Final Rule</a:t>
            </a:r>
          </a:p>
          <a:p>
            <a:pPr lvl="2"/>
            <a:r>
              <a:rPr lang="en-US" dirty="0" err="1"/>
              <a:t>IFR</a:t>
            </a:r>
            <a:r>
              <a:rPr lang="en-US" dirty="0"/>
              <a:t> vacated by Texas Fed. District Ct. in 2/22 and 7/22</a:t>
            </a:r>
          </a:p>
          <a:p>
            <a:pPr lvl="1"/>
            <a:r>
              <a:rPr lang="en-US" dirty="0"/>
              <a:t>Regulatory methodology </a:t>
            </a:r>
            <a:r>
              <a:rPr lang="en-US" dirty="0" err="1"/>
              <a:t>overweights</a:t>
            </a:r>
            <a:r>
              <a:rPr lang="en-US" dirty="0"/>
              <a:t> </a:t>
            </a:r>
            <a:r>
              <a:rPr lang="en-US" dirty="0" err="1"/>
              <a:t>QPA</a:t>
            </a:r>
            <a:endParaRPr lang="en-US" dirty="0"/>
          </a:p>
          <a:p>
            <a:pPr lvl="1"/>
            <a:r>
              <a:rPr lang="en-US" dirty="0"/>
              <a:t>Adds “extra-statutory requirements” to calculation</a:t>
            </a:r>
          </a:p>
          <a:p>
            <a:pPr lvl="1"/>
            <a:r>
              <a:rPr lang="en-US" dirty="0"/>
              <a:t>Favors insurers</a:t>
            </a:r>
          </a:p>
          <a:p>
            <a:pPr lvl="1"/>
            <a:endParaRPr lang="en-US" dirty="0"/>
          </a:p>
          <a:p>
            <a:r>
              <a:rPr lang="en-US" dirty="0"/>
              <a:t>IDR process already “taking longer than expected” per CMS “due to initial implementation”</a:t>
            </a:r>
          </a:p>
          <a:p>
            <a:pPr lvl="1"/>
            <a:endParaRPr lang="en-US" dirty="0"/>
          </a:p>
        </p:txBody>
      </p:sp>
    </p:spTree>
    <p:extLst>
      <p:ext uri="{BB962C8B-B14F-4D97-AF65-F5344CB8AC3E}">
        <p14:creationId xmlns:p14="http://schemas.microsoft.com/office/powerpoint/2010/main" val="912677214"/>
      </p:ext>
    </p:extLst>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20C2B-ACE0-4C08-A992-A1994C8267BC}"/>
              </a:ext>
            </a:extLst>
          </p:cNvPr>
          <p:cNvSpPr>
            <a:spLocks noGrp="1"/>
          </p:cNvSpPr>
          <p:nvPr>
            <p:ph type="title"/>
          </p:nvPr>
        </p:nvSpPr>
        <p:spPr/>
        <p:txBody>
          <a:bodyPr/>
          <a:lstStyle/>
          <a:p>
            <a:r>
              <a:rPr lang="en-US" dirty="0"/>
              <a:t>Good Faith Estimates</a:t>
            </a:r>
          </a:p>
        </p:txBody>
      </p:sp>
      <p:sp>
        <p:nvSpPr>
          <p:cNvPr id="3" name="Content Placeholder 2">
            <a:extLst>
              <a:ext uri="{FF2B5EF4-FFF2-40B4-BE49-F238E27FC236}">
                <a16:creationId xmlns:a16="http://schemas.microsoft.com/office/drawing/2014/main" id="{0C38FA94-1078-438F-B8D8-959922A3CD0F}"/>
              </a:ext>
            </a:extLst>
          </p:cNvPr>
          <p:cNvSpPr>
            <a:spLocks noGrp="1"/>
          </p:cNvSpPr>
          <p:nvPr>
            <p:ph sz="quarter" idx="1"/>
          </p:nvPr>
        </p:nvSpPr>
        <p:spPr/>
        <p:txBody>
          <a:bodyPr/>
          <a:lstStyle/>
          <a:p>
            <a:r>
              <a:rPr lang="en-US" dirty="0"/>
              <a:t>“Convening” provider/facility responsible for determining if individuals are uninsured or self-pay</a:t>
            </a:r>
          </a:p>
          <a:p>
            <a:pPr lvl="1"/>
            <a:r>
              <a:rPr lang="en-US" dirty="0"/>
              <a:t>Must inquire regarding plan enrollment and claim submission</a:t>
            </a:r>
          </a:p>
          <a:p>
            <a:pPr lvl="1"/>
            <a:endParaRPr lang="en-US" dirty="0"/>
          </a:p>
          <a:p>
            <a:r>
              <a:rPr lang="en-US" dirty="0"/>
              <a:t>Must give uninsured and self-pay individuals notice of the availability of a good faith estimate (GFE)</a:t>
            </a:r>
          </a:p>
          <a:p>
            <a:endParaRPr lang="en-US" dirty="0"/>
          </a:p>
          <a:p>
            <a:r>
              <a:rPr lang="en-US" dirty="0"/>
              <a:t>“Convening provider/facility” the entity responsible for scheduling and coordinating GFE calculation with other providers/facilities involved in care.</a:t>
            </a:r>
          </a:p>
        </p:txBody>
      </p:sp>
    </p:spTree>
    <p:extLst>
      <p:ext uri="{BB962C8B-B14F-4D97-AF65-F5344CB8AC3E}">
        <p14:creationId xmlns:p14="http://schemas.microsoft.com/office/powerpoint/2010/main" val="667923070"/>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8DB59D-BBF0-4302-97EA-6CF6221B7B44}"/>
              </a:ext>
            </a:extLst>
          </p:cNvPr>
          <p:cNvSpPr>
            <a:spLocks noGrp="1"/>
          </p:cNvSpPr>
          <p:nvPr>
            <p:ph sz="quarter" idx="1"/>
          </p:nvPr>
        </p:nvSpPr>
        <p:spPr/>
        <p:txBody>
          <a:bodyPr/>
          <a:lstStyle/>
          <a:p>
            <a:r>
              <a:rPr lang="en-US" dirty="0"/>
              <a:t>This presentation presents general information about the No Surprises Act – the information contained in this presentation is not legal advice and may not be relied upon as such.</a:t>
            </a:r>
          </a:p>
          <a:p>
            <a:r>
              <a:rPr lang="en-US" dirty="0"/>
              <a:t>No attorney-client relationship is created by this presentation.</a:t>
            </a:r>
          </a:p>
          <a:p>
            <a:r>
              <a:rPr lang="en-US" dirty="0"/>
              <a:t>This presentation concerns a regulatory scheme that is still in development and subject to litigation.</a:t>
            </a:r>
          </a:p>
          <a:p>
            <a:r>
              <a:rPr lang="en-US" dirty="0"/>
              <a:t>The information in this presentation is subject to change at any time.</a:t>
            </a:r>
          </a:p>
        </p:txBody>
      </p:sp>
      <p:sp>
        <p:nvSpPr>
          <p:cNvPr id="5" name="Title 4">
            <a:extLst>
              <a:ext uri="{FF2B5EF4-FFF2-40B4-BE49-F238E27FC236}">
                <a16:creationId xmlns:a16="http://schemas.microsoft.com/office/drawing/2014/main" id="{A67996CC-E53A-4A7F-B748-620019C05D0B}"/>
              </a:ext>
            </a:extLst>
          </p:cNvPr>
          <p:cNvSpPr>
            <a:spLocks noGrp="1"/>
          </p:cNvSpPr>
          <p:nvPr>
            <p:ph type="title"/>
          </p:nvPr>
        </p:nvSpPr>
        <p:spPr/>
        <p:txBody>
          <a:bodyPr>
            <a:normAutofit/>
          </a:bodyPr>
          <a:lstStyle/>
          <a:p>
            <a:r>
              <a:rPr lang="en-US" dirty="0"/>
              <a:t>Disclaimer – Not Legal Advice</a:t>
            </a:r>
          </a:p>
        </p:txBody>
      </p:sp>
    </p:spTree>
    <p:extLst>
      <p:ext uri="{BB962C8B-B14F-4D97-AF65-F5344CB8AC3E}">
        <p14:creationId xmlns:p14="http://schemas.microsoft.com/office/powerpoint/2010/main" val="781715246"/>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6ACB9-3D54-4883-9B22-A1E360ED5011}"/>
              </a:ext>
            </a:extLst>
          </p:cNvPr>
          <p:cNvSpPr>
            <a:spLocks noGrp="1"/>
          </p:cNvSpPr>
          <p:nvPr>
            <p:ph type="title"/>
          </p:nvPr>
        </p:nvSpPr>
        <p:spPr/>
        <p:txBody>
          <a:bodyPr/>
          <a:lstStyle/>
          <a:p>
            <a:r>
              <a:rPr lang="en-US" dirty="0"/>
              <a:t>Good Faith Estimates</a:t>
            </a:r>
          </a:p>
        </p:txBody>
      </p:sp>
      <p:sp>
        <p:nvSpPr>
          <p:cNvPr id="3" name="Content Placeholder 2">
            <a:extLst>
              <a:ext uri="{FF2B5EF4-FFF2-40B4-BE49-F238E27FC236}">
                <a16:creationId xmlns:a16="http://schemas.microsoft.com/office/drawing/2014/main" id="{5A397EB7-8EBC-42E2-94B9-5A49913E50EE}"/>
              </a:ext>
            </a:extLst>
          </p:cNvPr>
          <p:cNvSpPr>
            <a:spLocks noGrp="1"/>
          </p:cNvSpPr>
          <p:nvPr>
            <p:ph sz="quarter" idx="1"/>
          </p:nvPr>
        </p:nvSpPr>
        <p:spPr>
          <a:xfrm>
            <a:off x="301752" y="1414130"/>
            <a:ext cx="8503920" cy="4954772"/>
          </a:xfrm>
        </p:spPr>
        <p:txBody>
          <a:bodyPr>
            <a:normAutofit fontScale="77500" lnSpcReduction="20000"/>
          </a:bodyPr>
          <a:lstStyle/>
          <a:p>
            <a:r>
              <a:rPr lang="en-US" dirty="0"/>
              <a:t>Generally, providers and facilities must give a good faith estimate to uninsured patients who request it or who schedule an appointment </a:t>
            </a:r>
          </a:p>
          <a:p>
            <a:r>
              <a:rPr lang="en-US" dirty="0"/>
              <a:t>Is patient enrolled in:</a:t>
            </a:r>
          </a:p>
          <a:p>
            <a:pPr lvl="1"/>
            <a:r>
              <a:rPr lang="en-US" dirty="0"/>
              <a:t>Group health plan</a:t>
            </a:r>
          </a:p>
          <a:p>
            <a:pPr lvl="1"/>
            <a:r>
              <a:rPr lang="en-US" dirty="0"/>
              <a:t>Group insurance provided by a health insurance issuer</a:t>
            </a:r>
          </a:p>
          <a:p>
            <a:pPr lvl="1"/>
            <a:r>
              <a:rPr lang="en-US" dirty="0"/>
              <a:t>Federal health care program</a:t>
            </a:r>
          </a:p>
          <a:p>
            <a:pPr lvl="1"/>
            <a:r>
              <a:rPr lang="en-US" dirty="0"/>
              <a:t>Federal employee health benefits program</a:t>
            </a:r>
          </a:p>
          <a:p>
            <a:pPr marL="274320" lvl="1" indent="0">
              <a:buNone/>
            </a:pPr>
            <a:r>
              <a:rPr lang="en-US" dirty="0">
                <a:sym typeface="Wingdings" panose="05000000000000000000" pitchFamily="2" charset="2"/>
              </a:rPr>
              <a:t> If no  patient is uninsured for purposes of GFE</a:t>
            </a:r>
            <a:endParaRPr lang="en-US" dirty="0"/>
          </a:p>
          <a:p>
            <a:r>
              <a:rPr lang="en-US" dirty="0"/>
              <a:t>Will patient submit a claim for the items/services?</a:t>
            </a:r>
          </a:p>
          <a:p>
            <a:pPr lvl="1"/>
            <a:r>
              <a:rPr lang="en-US" dirty="0"/>
              <a:t>No </a:t>
            </a:r>
            <a:r>
              <a:rPr lang="en-US" dirty="0">
                <a:sym typeface="Wingdings" panose="05000000000000000000" pitchFamily="2" charset="2"/>
              </a:rPr>
              <a:t> patient is uninsured for purposes of GFE</a:t>
            </a:r>
          </a:p>
          <a:p>
            <a:r>
              <a:rPr lang="en-US" dirty="0">
                <a:sym typeface="Wingdings" panose="05000000000000000000" pitchFamily="2" charset="2"/>
              </a:rPr>
              <a:t>Request broadly construed to include any discussion regarding potential costs</a:t>
            </a:r>
          </a:p>
          <a:p>
            <a:r>
              <a:rPr lang="en-US" dirty="0">
                <a:sym typeface="Wingdings" panose="05000000000000000000" pitchFamily="2" charset="2"/>
              </a:rPr>
              <a:t>GFE is part of medical record</a:t>
            </a:r>
          </a:p>
          <a:p>
            <a:r>
              <a:rPr lang="en-US" dirty="0"/>
              <a:t>Information re: availability of estimates must be prominently displayed in/on website, office, and campus</a:t>
            </a:r>
            <a:endParaRPr lang="en-US" dirty="0">
              <a:sym typeface="Wingdings" panose="05000000000000000000" pitchFamily="2" charset="2"/>
            </a:endParaRPr>
          </a:p>
        </p:txBody>
      </p:sp>
    </p:spTree>
    <p:extLst>
      <p:ext uri="{BB962C8B-B14F-4D97-AF65-F5344CB8AC3E}">
        <p14:creationId xmlns:p14="http://schemas.microsoft.com/office/powerpoint/2010/main" val="2047600379"/>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C1CB4-7BEB-4687-90B6-A2050C4C2F66}"/>
              </a:ext>
            </a:extLst>
          </p:cNvPr>
          <p:cNvSpPr>
            <a:spLocks noGrp="1"/>
          </p:cNvSpPr>
          <p:nvPr>
            <p:ph type="title"/>
          </p:nvPr>
        </p:nvSpPr>
        <p:spPr/>
        <p:txBody>
          <a:bodyPr/>
          <a:lstStyle/>
          <a:p>
            <a:r>
              <a:rPr lang="en-US" dirty="0"/>
              <a:t>Good Faith Estimates – Timing</a:t>
            </a:r>
          </a:p>
        </p:txBody>
      </p:sp>
      <p:sp>
        <p:nvSpPr>
          <p:cNvPr id="3" name="Content Placeholder 2">
            <a:extLst>
              <a:ext uri="{FF2B5EF4-FFF2-40B4-BE49-F238E27FC236}">
                <a16:creationId xmlns:a16="http://schemas.microsoft.com/office/drawing/2014/main" id="{DC5D7136-4CB3-4AD8-AF66-ED0F71F165A7}"/>
              </a:ext>
            </a:extLst>
          </p:cNvPr>
          <p:cNvSpPr>
            <a:spLocks noGrp="1"/>
          </p:cNvSpPr>
          <p:nvPr>
            <p:ph sz="quarter" idx="1"/>
          </p:nvPr>
        </p:nvSpPr>
        <p:spPr/>
        <p:txBody>
          <a:bodyPr>
            <a:normAutofit fontScale="92500" lnSpcReduction="10000"/>
          </a:bodyPr>
          <a:lstStyle/>
          <a:p>
            <a:r>
              <a:rPr lang="en-US" dirty="0"/>
              <a:t>Scheduling &gt;3 business days from appointment, GFE provided 1 business day after scheduling</a:t>
            </a:r>
          </a:p>
          <a:p>
            <a:r>
              <a:rPr lang="en-US" dirty="0"/>
              <a:t>Scheduling &gt;10 business days from appointment, GFE provided 3 business days after scheduling</a:t>
            </a:r>
          </a:p>
          <a:p>
            <a:r>
              <a:rPr lang="en-US" dirty="0"/>
              <a:t>Within 3 business days if pursuant to a request</a:t>
            </a:r>
          </a:p>
          <a:p>
            <a:r>
              <a:rPr lang="en-US" dirty="0"/>
              <a:t>Upon scheduling/request – must contact all co-providers and co-facilities within 1 business day</a:t>
            </a:r>
          </a:p>
          <a:p>
            <a:pPr lvl="1"/>
            <a:r>
              <a:rPr lang="en-US" dirty="0">
                <a:sym typeface="Wingdings" panose="05000000000000000000" pitchFamily="2" charset="2"/>
              </a:rPr>
              <a:t>Note: HHS exercising enforcement discretion through 12/31/22 if do not include co-provider/facility charges. HHS advises to include range of expected charges</a:t>
            </a:r>
          </a:p>
          <a:p>
            <a:r>
              <a:rPr lang="en-US" dirty="0">
                <a:sym typeface="Wingdings" panose="05000000000000000000" pitchFamily="2" charset="2"/>
              </a:rPr>
              <a:t>GFE updated w/in 1 business day if provider/facility aware of or anticipates change in scope</a:t>
            </a:r>
          </a:p>
          <a:p>
            <a:endParaRPr lang="en-US" dirty="0"/>
          </a:p>
        </p:txBody>
      </p:sp>
    </p:spTree>
    <p:extLst>
      <p:ext uri="{BB962C8B-B14F-4D97-AF65-F5344CB8AC3E}">
        <p14:creationId xmlns:p14="http://schemas.microsoft.com/office/powerpoint/2010/main" val="1875895407"/>
      </p:ext>
    </p:extLst>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91920-6C77-4B44-8290-06CFC20FD047}"/>
              </a:ext>
            </a:extLst>
          </p:cNvPr>
          <p:cNvSpPr>
            <a:spLocks noGrp="1"/>
          </p:cNvSpPr>
          <p:nvPr>
            <p:ph type="title"/>
          </p:nvPr>
        </p:nvSpPr>
        <p:spPr/>
        <p:txBody>
          <a:bodyPr/>
          <a:lstStyle/>
          <a:p>
            <a:r>
              <a:rPr lang="en-US" dirty="0"/>
              <a:t>Good Faith Estimate - Content</a:t>
            </a:r>
          </a:p>
        </p:txBody>
      </p:sp>
      <p:sp>
        <p:nvSpPr>
          <p:cNvPr id="3" name="Content Placeholder 2">
            <a:extLst>
              <a:ext uri="{FF2B5EF4-FFF2-40B4-BE49-F238E27FC236}">
                <a16:creationId xmlns:a16="http://schemas.microsoft.com/office/drawing/2014/main" id="{001C8B08-908E-42D3-B284-50F2CC53F7CE}"/>
              </a:ext>
            </a:extLst>
          </p:cNvPr>
          <p:cNvSpPr>
            <a:spLocks noGrp="1"/>
          </p:cNvSpPr>
          <p:nvPr>
            <p:ph sz="quarter" idx="1"/>
          </p:nvPr>
        </p:nvSpPr>
        <p:spPr>
          <a:xfrm>
            <a:off x="301752" y="1527048"/>
            <a:ext cx="8503920" cy="4767426"/>
          </a:xfrm>
        </p:spPr>
        <p:txBody>
          <a:bodyPr>
            <a:normAutofit fontScale="77500" lnSpcReduction="20000"/>
          </a:bodyPr>
          <a:lstStyle/>
          <a:p>
            <a:r>
              <a:rPr lang="en-US" dirty="0"/>
              <a:t>Name, DOB, description of primary items/services</a:t>
            </a:r>
          </a:p>
          <a:p>
            <a:r>
              <a:rPr lang="en-US" dirty="0"/>
              <a:t>Itemized list reasonably expected to be provided with the primary items/services</a:t>
            </a:r>
          </a:p>
          <a:p>
            <a:r>
              <a:rPr lang="en-US" dirty="0"/>
              <a:t>Dx codes, service codes and expected charges for each item or service</a:t>
            </a:r>
          </a:p>
          <a:p>
            <a:r>
              <a:rPr lang="en-US" dirty="0"/>
              <a:t>Name, </a:t>
            </a:r>
            <a:r>
              <a:rPr lang="en-US" dirty="0" err="1"/>
              <a:t>NPI</a:t>
            </a:r>
            <a:r>
              <a:rPr lang="en-US" dirty="0"/>
              <a:t>, TIN of each provider and facility </a:t>
            </a:r>
          </a:p>
          <a:p>
            <a:r>
              <a:rPr lang="en-US" dirty="0"/>
              <a:t>List of items/services that require separate scheduling or will occur before/after primary item/service</a:t>
            </a:r>
          </a:p>
          <a:p>
            <a:pPr lvl="1"/>
            <a:r>
              <a:rPr lang="en-US" dirty="0"/>
              <a:t>Disclaimer must be included above this information re separate GFEs for each other item/service</a:t>
            </a:r>
          </a:p>
          <a:p>
            <a:r>
              <a:rPr lang="en-US" dirty="0"/>
              <a:t>Additional disclaimers: </a:t>
            </a:r>
          </a:p>
          <a:p>
            <a:pPr lvl="1"/>
            <a:r>
              <a:rPr lang="en-US" dirty="0"/>
              <a:t>recommended items/services </a:t>
            </a:r>
          </a:p>
          <a:p>
            <a:pPr lvl="1"/>
            <a:r>
              <a:rPr lang="en-US" dirty="0"/>
              <a:t>GFE is an estimate only and actual charges may differ</a:t>
            </a:r>
          </a:p>
          <a:p>
            <a:pPr lvl="1"/>
            <a:r>
              <a:rPr lang="en-US" dirty="0"/>
              <a:t>How to initiate </a:t>
            </a:r>
            <a:r>
              <a:rPr lang="en-US" dirty="0" err="1"/>
              <a:t>PPDR</a:t>
            </a:r>
            <a:r>
              <a:rPr lang="en-US" dirty="0"/>
              <a:t> process</a:t>
            </a:r>
          </a:p>
          <a:p>
            <a:pPr lvl="1"/>
            <a:r>
              <a:rPr lang="en-US" dirty="0"/>
              <a:t>Estimate not a contract</a:t>
            </a:r>
          </a:p>
          <a:p>
            <a:r>
              <a:rPr lang="en-US" dirty="0"/>
              <a:t>HHS has provided a model notice template </a:t>
            </a:r>
          </a:p>
        </p:txBody>
      </p:sp>
    </p:spTree>
    <p:extLst>
      <p:ext uri="{BB962C8B-B14F-4D97-AF65-F5344CB8AC3E}">
        <p14:creationId xmlns:p14="http://schemas.microsoft.com/office/powerpoint/2010/main" val="2128664306"/>
      </p:ext>
    </p:extLst>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3BCBD-203F-4F8E-9DBE-DE0AE0FAD972}"/>
              </a:ext>
            </a:extLst>
          </p:cNvPr>
          <p:cNvSpPr>
            <a:spLocks noGrp="1"/>
          </p:cNvSpPr>
          <p:nvPr>
            <p:ph type="title"/>
          </p:nvPr>
        </p:nvSpPr>
        <p:spPr/>
        <p:txBody>
          <a:bodyPr/>
          <a:lstStyle/>
          <a:p>
            <a:r>
              <a:rPr lang="en-US" dirty="0"/>
              <a:t>Good Faith Estimate – </a:t>
            </a:r>
            <a:r>
              <a:rPr lang="en-US" dirty="0" err="1"/>
              <a:t>PPDR</a:t>
            </a:r>
            <a:r>
              <a:rPr lang="en-US" dirty="0"/>
              <a:t> Overview</a:t>
            </a:r>
          </a:p>
        </p:txBody>
      </p:sp>
      <p:sp>
        <p:nvSpPr>
          <p:cNvPr id="3" name="Content Placeholder 2">
            <a:extLst>
              <a:ext uri="{FF2B5EF4-FFF2-40B4-BE49-F238E27FC236}">
                <a16:creationId xmlns:a16="http://schemas.microsoft.com/office/drawing/2014/main" id="{6DA4CC00-DBBA-480F-A660-7EF2E79D23A6}"/>
              </a:ext>
            </a:extLst>
          </p:cNvPr>
          <p:cNvSpPr>
            <a:spLocks noGrp="1"/>
          </p:cNvSpPr>
          <p:nvPr>
            <p:ph sz="quarter" idx="1"/>
          </p:nvPr>
        </p:nvSpPr>
        <p:spPr/>
        <p:txBody>
          <a:bodyPr>
            <a:normAutofit fontScale="85000" lnSpcReduction="10000"/>
          </a:bodyPr>
          <a:lstStyle/>
          <a:p>
            <a:r>
              <a:rPr lang="en-US" dirty="0"/>
              <a:t>If actual charges are $400+ over the GFE, item/service may be eligible for the patient-provider dispute resolution process.</a:t>
            </a:r>
          </a:p>
          <a:p>
            <a:r>
              <a:rPr lang="en-US" dirty="0"/>
              <a:t>Process generally conducted through HHS’s IDR portal ($25 fee charged to patient, but is recoverable if prevail).</a:t>
            </a:r>
          </a:p>
          <a:p>
            <a:r>
              <a:rPr lang="en-US" dirty="0"/>
              <a:t>Must be initiated within 120 days of the billing date.</a:t>
            </a:r>
          </a:p>
          <a:p>
            <a:pPr lvl="1"/>
            <a:r>
              <a:rPr lang="en-US" dirty="0"/>
              <a:t>Dispute chills collections activities on bill</a:t>
            </a:r>
          </a:p>
          <a:p>
            <a:r>
              <a:rPr lang="en-US" dirty="0"/>
              <a:t>Provider can document that difference from GFE reflects costs of a </a:t>
            </a:r>
            <a:r>
              <a:rPr lang="en-US" i="1" dirty="0"/>
              <a:t>medically necessary</a:t>
            </a:r>
            <a:r>
              <a:rPr lang="en-US" dirty="0"/>
              <a:t> item/service and is based on </a:t>
            </a:r>
            <a:r>
              <a:rPr lang="en-US" i="1" dirty="0"/>
              <a:t>unforeseen</a:t>
            </a:r>
            <a:r>
              <a:rPr lang="en-US" dirty="0"/>
              <a:t> circumstances not reasonably anticipated</a:t>
            </a:r>
          </a:p>
          <a:p>
            <a:r>
              <a:rPr lang="en-US" dirty="0"/>
              <a:t>If patient “wins,” payment amount = GFE</a:t>
            </a:r>
          </a:p>
          <a:p>
            <a:r>
              <a:rPr lang="en-US" dirty="0"/>
              <a:t>If provider “wins,” payment amount: (1) billed charge; (2) median payment amount in geographic area; or (3) GFE, only if median amount less than GFE</a:t>
            </a:r>
          </a:p>
          <a:p>
            <a:endParaRPr lang="en-US" dirty="0"/>
          </a:p>
          <a:p>
            <a:endParaRPr lang="en-US" dirty="0"/>
          </a:p>
        </p:txBody>
      </p:sp>
    </p:spTree>
    <p:extLst>
      <p:ext uri="{BB962C8B-B14F-4D97-AF65-F5344CB8AC3E}">
        <p14:creationId xmlns:p14="http://schemas.microsoft.com/office/powerpoint/2010/main" val="3689407126"/>
      </p:ext>
    </p:extLst>
  </p:cSld>
  <p:clrMapOvr>
    <a:masterClrMapping/>
  </p:clrMapOvr>
  <p:transition>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A0109-882E-425A-B1AB-1CD7E2880C6B}"/>
              </a:ext>
            </a:extLst>
          </p:cNvPr>
          <p:cNvSpPr>
            <a:spLocks noGrp="1"/>
          </p:cNvSpPr>
          <p:nvPr>
            <p:ph type="ctrTitle"/>
          </p:nvPr>
        </p:nvSpPr>
        <p:spPr/>
        <p:txBody>
          <a:bodyPr/>
          <a:lstStyle/>
          <a:p>
            <a:r>
              <a:rPr lang="en-US" dirty="0"/>
              <a:t>State Law Surprise Billing Laws</a:t>
            </a:r>
          </a:p>
        </p:txBody>
      </p:sp>
    </p:spTree>
    <p:extLst>
      <p:ext uri="{BB962C8B-B14F-4D97-AF65-F5344CB8AC3E}">
        <p14:creationId xmlns:p14="http://schemas.microsoft.com/office/powerpoint/2010/main" val="171382336"/>
      </p:ext>
    </p:extLst>
  </p:cSld>
  <p:clrMapOvr>
    <a:masterClrMapping/>
  </p:clrMapOvr>
  <p:transition>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0C821-7DCE-4590-8CDE-94E1F677617B}"/>
              </a:ext>
            </a:extLst>
          </p:cNvPr>
          <p:cNvSpPr>
            <a:spLocks noGrp="1"/>
          </p:cNvSpPr>
          <p:nvPr>
            <p:ph type="title"/>
          </p:nvPr>
        </p:nvSpPr>
        <p:spPr/>
        <p:txBody>
          <a:bodyPr/>
          <a:lstStyle/>
          <a:p>
            <a:r>
              <a:rPr lang="en-US" dirty="0"/>
              <a:t>Connecticut</a:t>
            </a:r>
          </a:p>
        </p:txBody>
      </p:sp>
      <p:sp>
        <p:nvSpPr>
          <p:cNvPr id="3" name="Content Placeholder 2">
            <a:extLst>
              <a:ext uri="{FF2B5EF4-FFF2-40B4-BE49-F238E27FC236}">
                <a16:creationId xmlns:a16="http://schemas.microsoft.com/office/drawing/2014/main" id="{77D1AA7D-D2C3-4DA9-A336-A4F070958767}"/>
              </a:ext>
            </a:extLst>
          </p:cNvPr>
          <p:cNvSpPr>
            <a:spLocks noGrp="1"/>
          </p:cNvSpPr>
          <p:nvPr>
            <p:ph sz="quarter" idx="1"/>
          </p:nvPr>
        </p:nvSpPr>
        <p:spPr/>
        <p:txBody>
          <a:bodyPr>
            <a:normAutofit fontScale="92500"/>
          </a:bodyPr>
          <a:lstStyle/>
          <a:p>
            <a:r>
              <a:rPr lang="en-US" dirty="0"/>
              <a:t>Maintains an existing balance billing law</a:t>
            </a:r>
          </a:p>
          <a:p>
            <a:r>
              <a:rPr lang="en-US" dirty="0"/>
              <a:t>Protections apply to HMO and PPO enrollees for emergency services and non-emergency services provided by </a:t>
            </a:r>
            <a:r>
              <a:rPr lang="en-US" dirty="0" err="1"/>
              <a:t>OON</a:t>
            </a:r>
            <a:r>
              <a:rPr lang="en-US" dirty="0"/>
              <a:t> providers at INN facilities</a:t>
            </a:r>
          </a:p>
          <a:p>
            <a:r>
              <a:rPr lang="en-US" dirty="0" err="1"/>
              <a:t>OON</a:t>
            </a:r>
            <a:r>
              <a:rPr lang="en-US" dirty="0"/>
              <a:t> providers must not bill beyond INN level of cost sharing</a:t>
            </a:r>
          </a:p>
          <a:p>
            <a:r>
              <a:rPr lang="en-US" dirty="0"/>
              <a:t>Insurer must reimburse the greatest of: </a:t>
            </a:r>
          </a:p>
          <a:p>
            <a:pPr lvl="1"/>
            <a:r>
              <a:rPr lang="en-US" dirty="0"/>
              <a:t>(1) the amount the plan would play for such services if rendered by an in-network provider; </a:t>
            </a:r>
          </a:p>
          <a:p>
            <a:pPr lvl="1"/>
            <a:r>
              <a:rPr lang="en-US" dirty="0"/>
              <a:t>(2) the usual, customary and reasonable rate for such services; or</a:t>
            </a:r>
          </a:p>
          <a:p>
            <a:pPr lvl="1"/>
            <a:r>
              <a:rPr lang="en-US" dirty="0"/>
              <a:t>(3) the Medicare reimbursement rate.</a:t>
            </a:r>
          </a:p>
        </p:txBody>
      </p:sp>
    </p:spTree>
    <p:extLst>
      <p:ext uri="{BB962C8B-B14F-4D97-AF65-F5344CB8AC3E}">
        <p14:creationId xmlns:p14="http://schemas.microsoft.com/office/powerpoint/2010/main" val="3876785263"/>
      </p:ext>
    </p:extLst>
  </p:cSld>
  <p:clrMapOvr>
    <a:masterClrMapping/>
  </p:clrMapOvr>
  <p:transition>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0C821-7DCE-4590-8CDE-94E1F677617B}"/>
              </a:ext>
            </a:extLst>
          </p:cNvPr>
          <p:cNvSpPr>
            <a:spLocks noGrp="1"/>
          </p:cNvSpPr>
          <p:nvPr>
            <p:ph type="title"/>
          </p:nvPr>
        </p:nvSpPr>
        <p:spPr/>
        <p:txBody>
          <a:bodyPr/>
          <a:lstStyle/>
          <a:p>
            <a:r>
              <a:rPr lang="en-US" dirty="0"/>
              <a:t>Massachusetts</a:t>
            </a:r>
          </a:p>
        </p:txBody>
      </p:sp>
      <p:sp>
        <p:nvSpPr>
          <p:cNvPr id="3" name="Content Placeholder 2">
            <a:extLst>
              <a:ext uri="{FF2B5EF4-FFF2-40B4-BE49-F238E27FC236}">
                <a16:creationId xmlns:a16="http://schemas.microsoft.com/office/drawing/2014/main" id="{77D1AA7D-D2C3-4DA9-A336-A4F070958767}"/>
              </a:ext>
            </a:extLst>
          </p:cNvPr>
          <p:cNvSpPr>
            <a:spLocks noGrp="1"/>
          </p:cNvSpPr>
          <p:nvPr>
            <p:ph sz="quarter" idx="1"/>
          </p:nvPr>
        </p:nvSpPr>
        <p:spPr/>
        <p:txBody>
          <a:bodyPr>
            <a:normAutofit fontScale="85000" lnSpcReduction="20000"/>
          </a:bodyPr>
          <a:lstStyle/>
          <a:p>
            <a:r>
              <a:rPr lang="en-US" dirty="0"/>
              <a:t>Maintains existing balance billing law that was recently strengthened</a:t>
            </a:r>
          </a:p>
          <a:p>
            <a:r>
              <a:rPr lang="en-US" dirty="0"/>
              <a:t>Protections apply to HMO and PPO enrollees for emergency services and non-emergency services provided by </a:t>
            </a:r>
            <a:r>
              <a:rPr lang="en-US" dirty="0" err="1"/>
              <a:t>OON</a:t>
            </a:r>
            <a:r>
              <a:rPr lang="en-US" dirty="0"/>
              <a:t> providers at INN facilities</a:t>
            </a:r>
          </a:p>
          <a:p>
            <a:r>
              <a:rPr lang="en-US" dirty="0"/>
              <a:t>State requires insurers to hold enrollees harmless for cost sharing beyond INN amount</a:t>
            </a:r>
          </a:p>
          <a:p>
            <a:r>
              <a:rPr lang="en-US" dirty="0"/>
              <a:t>A provider that does not participate in a patient’s plan shall notify the patient verbally and in writing not less than 7 days before the scheduled admission, procedure or service. </a:t>
            </a:r>
          </a:p>
          <a:p>
            <a:r>
              <a:rPr lang="en-US" dirty="0"/>
              <a:t>If there is a failure to provide notice, the provider shall not bill the insured (except for any applicable copayment, coinsurance or deductible payable if the insured received the service from a participating provider under his/her plan)</a:t>
            </a:r>
          </a:p>
          <a:p>
            <a:endParaRPr lang="en-US" dirty="0"/>
          </a:p>
        </p:txBody>
      </p:sp>
    </p:spTree>
    <p:extLst>
      <p:ext uri="{BB962C8B-B14F-4D97-AF65-F5344CB8AC3E}">
        <p14:creationId xmlns:p14="http://schemas.microsoft.com/office/powerpoint/2010/main" val="3199484505"/>
      </p:ext>
    </p:extLst>
  </p:cSld>
  <p:clrMapOvr>
    <a:masterClrMapping/>
  </p:clrMapOvr>
  <p:transition>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0C821-7DCE-4590-8CDE-94E1F677617B}"/>
              </a:ext>
            </a:extLst>
          </p:cNvPr>
          <p:cNvSpPr>
            <a:spLocks noGrp="1"/>
          </p:cNvSpPr>
          <p:nvPr>
            <p:ph type="title"/>
          </p:nvPr>
        </p:nvSpPr>
        <p:spPr/>
        <p:txBody>
          <a:bodyPr/>
          <a:lstStyle/>
          <a:p>
            <a:r>
              <a:rPr lang="en-US" dirty="0"/>
              <a:t>New York</a:t>
            </a:r>
          </a:p>
        </p:txBody>
      </p:sp>
      <p:sp>
        <p:nvSpPr>
          <p:cNvPr id="3" name="Content Placeholder 2">
            <a:extLst>
              <a:ext uri="{FF2B5EF4-FFF2-40B4-BE49-F238E27FC236}">
                <a16:creationId xmlns:a16="http://schemas.microsoft.com/office/drawing/2014/main" id="{77D1AA7D-D2C3-4DA9-A336-A4F070958767}"/>
              </a:ext>
            </a:extLst>
          </p:cNvPr>
          <p:cNvSpPr>
            <a:spLocks noGrp="1"/>
          </p:cNvSpPr>
          <p:nvPr>
            <p:ph sz="quarter" idx="1"/>
          </p:nvPr>
        </p:nvSpPr>
        <p:spPr/>
        <p:txBody>
          <a:bodyPr>
            <a:normAutofit/>
          </a:bodyPr>
          <a:lstStyle/>
          <a:p>
            <a:pPr lvl="0">
              <a:spcAft>
                <a:spcPts val="1200"/>
              </a:spcAft>
              <a:buClr>
                <a:srgbClr val="2D3E4E"/>
              </a:buClr>
            </a:pPr>
            <a:r>
              <a:rPr lang="en-US" sz="2500" dirty="0">
                <a:solidFill>
                  <a:srgbClr val="2D3E4E"/>
                </a:solidFill>
              </a:rPr>
              <a:t>Maintains an existing balance billing law</a:t>
            </a:r>
          </a:p>
          <a:p>
            <a:pPr lvl="0">
              <a:spcAft>
                <a:spcPts val="1200"/>
              </a:spcAft>
              <a:buClr>
                <a:srgbClr val="2D3E4E"/>
              </a:buClr>
            </a:pPr>
            <a:r>
              <a:rPr lang="en-US" sz="2500" dirty="0">
                <a:solidFill>
                  <a:srgbClr val="2D3E4E"/>
                </a:solidFill>
              </a:rPr>
              <a:t>Protections apply to HMO, PPO, and EPO enrollees for emergency services and non-emergency services provided by </a:t>
            </a:r>
            <a:r>
              <a:rPr lang="en-US" sz="2500" dirty="0" err="1">
                <a:solidFill>
                  <a:srgbClr val="2D3E4E"/>
                </a:solidFill>
              </a:rPr>
              <a:t>OON</a:t>
            </a:r>
            <a:r>
              <a:rPr lang="en-US" sz="2500" dirty="0">
                <a:solidFill>
                  <a:srgbClr val="2D3E4E"/>
                </a:solidFill>
              </a:rPr>
              <a:t> providers at INN facilities.</a:t>
            </a:r>
          </a:p>
          <a:p>
            <a:pPr lvl="0">
              <a:spcAft>
                <a:spcPts val="1200"/>
              </a:spcAft>
              <a:buClr>
                <a:srgbClr val="2D3E4E"/>
              </a:buClr>
            </a:pPr>
            <a:r>
              <a:rPr lang="en-US" sz="2500" dirty="0" err="1">
                <a:solidFill>
                  <a:srgbClr val="2D3E4E"/>
                </a:solidFill>
              </a:rPr>
              <a:t>OON</a:t>
            </a:r>
            <a:r>
              <a:rPr lang="en-US" sz="2500" dirty="0">
                <a:solidFill>
                  <a:srgbClr val="2D3E4E"/>
                </a:solidFill>
              </a:rPr>
              <a:t> providers must not bill beyond INN level of cost sharing</a:t>
            </a:r>
          </a:p>
          <a:p>
            <a:pPr lvl="0">
              <a:spcAft>
                <a:spcPts val="1200"/>
              </a:spcAft>
              <a:buClr>
                <a:srgbClr val="2D3E4E"/>
              </a:buClr>
            </a:pPr>
            <a:r>
              <a:rPr lang="en-US" sz="2500" dirty="0">
                <a:solidFill>
                  <a:srgbClr val="2D3E4E"/>
                </a:solidFill>
              </a:rPr>
              <a:t>New York has an existing independent dispute resolution process</a:t>
            </a:r>
            <a:endParaRPr lang="en-US" dirty="0"/>
          </a:p>
        </p:txBody>
      </p:sp>
    </p:spTree>
    <p:extLst>
      <p:ext uri="{BB962C8B-B14F-4D97-AF65-F5344CB8AC3E}">
        <p14:creationId xmlns:p14="http://schemas.microsoft.com/office/powerpoint/2010/main" val="3775473213"/>
      </p:ext>
    </p:extLst>
  </p:cSld>
  <p:clrMapOvr>
    <a:masterClrMapping/>
  </p:clrMapOvr>
  <p:transition>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A02D9-90B6-4B6D-ADD0-363FBDB8EF48}"/>
              </a:ext>
            </a:extLst>
          </p:cNvPr>
          <p:cNvSpPr>
            <a:spLocks noGrp="1"/>
          </p:cNvSpPr>
          <p:nvPr>
            <p:ph type="title"/>
          </p:nvPr>
        </p:nvSpPr>
        <p:spPr/>
        <p:txBody>
          <a:bodyPr/>
          <a:lstStyle/>
          <a:p>
            <a:r>
              <a:rPr lang="en-US" dirty="0"/>
              <a:t>Next Steps for Health Care Providers</a:t>
            </a:r>
          </a:p>
        </p:txBody>
      </p:sp>
      <p:sp>
        <p:nvSpPr>
          <p:cNvPr id="3" name="Content Placeholder 2">
            <a:extLst>
              <a:ext uri="{FF2B5EF4-FFF2-40B4-BE49-F238E27FC236}">
                <a16:creationId xmlns:a16="http://schemas.microsoft.com/office/drawing/2014/main" id="{38B58A0E-7FCA-4366-9A37-27DE533A0B73}"/>
              </a:ext>
            </a:extLst>
          </p:cNvPr>
          <p:cNvSpPr>
            <a:spLocks noGrp="1"/>
          </p:cNvSpPr>
          <p:nvPr>
            <p:ph sz="quarter" idx="1"/>
          </p:nvPr>
        </p:nvSpPr>
        <p:spPr/>
        <p:txBody>
          <a:bodyPr>
            <a:normAutofit/>
          </a:bodyPr>
          <a:lstStyle/>
          <a:p>
            <a:pPr>
              <a:spcAft>
                <a:spcPts val="1200"/>
              </a:spcAft>
            </a:pPr>
            <a:r>
              <a:rPr lang="en-US" dirty="0"/>
              <a:t>Understand where and when the Act applies</a:t>
            </a:r>
          </a:p>
          <a:p>
            <a:pPr>
              <a:spcAft>
                <a:spcPts val="1200"/>
              </a:spcAft>
            </a:pPr>
            <a:r>
              <a:rPr lang="en-US" dirty="0"/>
              <a:t>Publish and distribute patient notices and consents</a:t>
            </a:r>
          </a:p>
          <a:p>
            <a:pPr>
              <a:spcAft>
                <a:spcPts val="1200"/>
              </a:spcAft>
            </a:pPr>
            <a:r>
              <a:rPr lang="en-US" dirty="0"/>
              <a:t>Prepare for IDR process</a:t>
            </a:r>
          </a:p>
          <a:p>
            <a:pPr>
              <a:spcAft>
                <a:spcPts val="1200"/>
              </a:spcAft>
            </a:pPr>
            <a:r>
              <a:rPr lang="en-US" dirty="0"/>
              <a:t>Review applicable state laws regarding surprise/balance billing</a:t>
            </a:r>
          </a:p>
          <a:p>
            <a:pPr>
              <a:spcAft>
                <a:spcPts val="1200"/>
              </a:spcAft>
            </a:pPr>
            <a:r>
              <a:rPr lang="en-US" dirty="0"/>
              <a:t>Understand the Act’s scope beyond balance billing such as its estimates requirements</a:t>
            </a:r>
          </a:p>
        </p:txBody>
      </p:sp>
    </p:spTree>
    <p:extLst>
      <p:ext uri="{BB962C8B-B14F-4D97-AF65-F5344CB8AC3E}">
        <p14:creationId xmlns:p14="http://schemas.microsoft.com/office/powerpoint/2010/main" val="2123209409"/>
      </p:ext>
    </p:extLst>
  </p:cSld>
  <p:clrMapOvr>
    <a:masterClrMapping/>
  </p:clrMapOvr>
  <p:transition>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01300-D042-4343-BDD8-A3AAEC870E91}"/>
              </a:ext>
            </a:extLst>
          </p:cNvPr>
          <p:cNvSpPr>
            <a:spLocks noGrp="1"/>
          </p:cNvSpPr>
          <p:nvPr>
            <p:ph type="ctrTitle"/>
          </p:nvPr>
        </p:nvSpPr>
        <p:spPr>
          <a:xfrm>
            <a:off x="503380" y="928483"/>
            <a:ext cx="7760726" cy="865811"/>
          </a:xfrm>
        </p:spPr>
        <p:txBody>
          <a:bodyPr/>
          <a:lstStyle/>
          <a:p>
            <a:pPr algn="ctr"/>
            <a:r>
              <a:rPr lang="en-US" b="1" cap="all" dirty="0">
                <a:solidFill>
                  <a:schemeClr val="bg1"/>
                </a:solidFill>
              </a:rPr>
              <a:t>Questions? </a:t>
            </a:r>
          </a:p>
        </p:txBody>
      </p:sp>
      <p:pic>
        <p:nvPicPr>
          <p:cNvPr id="5" name="Picture 4">
            <a:extLst>
              <a:ext uri="{FF2B5EF4-FFF2-40B4-BE49-F238E27FC236}">
                <a16:creationId xmlns:a16="http://schemas.microsoft.com/office/drawing/2014/main" id="{818F83DB-2D8A-43D9-A315-F25D4B23AE3B}"/>
              </a:ext>
            </a:extLst>
          </p:cNvPr>
          <p:cNvPicPr>
            <a:picLocks noChangeAspect="1"/>
          </p:cNvPicPr>
          <p:nvPr/>
        </p:nvPicPr>
        <p:blipFill>
          <a:blip r:embed="rId2"/>
          <a:stretch>
            <a:fillRect/>
          </a:stretch>
        </p:blipFill>
        <p:spPr>
          <a:xfrm>
            <a:off x="1742186" y="2304396"/>
            <a:ext cx="1533333" cy="1390476"/>
          </a:xfrm>
          <a:prstGeom prst="rect">
            <a:avLst/>
          </a:prstGeom>
        </p:spPr>
      </p:pic>
      <p:sp>
        <p:nvSpPr>
          <p:cNvPr id="8" name="TextBox 7">
            <a:extLst>
              <a:ext uri="{FF2B5EF4-FFF2-40B4-BE49-F238E27FC236}">
                <a16:creationId xmlns:a16="http://schemas.microsoft.com/office/drawing/2014/main" id="{3D6CDC6A-896F-4412-AB14-6359E652C056}"/>
              </a:ext>
            </a:extLst>
          </p:cNvPr>
          <p:cNvSpPr txBox="1"/>
          <p:nvPr/>
        </p:nvSpPr>
        <p:spPr>
          <a:xfrm>
            <a:off x="1596254" y="3833371"/>
            <a:ext cx="1825196" cy="646331"/>
          </a:xfrm>
          <a:prstGeom prst="rect">
            <a:avLst/>
          </a:prstGeom>
          <a:noFill/>
        </p:spPr>
        <p:txBody>
          <a:bodyPr wrap="square" rtlCol="0">
            <a:spAutoFit/>
          </a:bodyPr>
          <a:lstStyle/>
          <a:p>
            <a:pPr algn="ctr"/>
            <a:r>
              <a:rPr lang="en-US" sz="1200" b="1" u="sng" dirty="0">
                <a:hlinkClick r:id="rId3"/>
              </a:rPr>
              <a:t>Conor O. Duffy</a:t>
            </a:r>
            <a:endParaRPr lang="en-US" sz="1200" dirty="0"/>
          </a:p>
          <a:p>
            <a:pPr algn="ctr"/>
            <a:r>
              <a:rPr lang="en-US" sz="1200" dirty="0"/>
              <a:t>Partner</a:t>
            </a:r>
          </a:p>
          <a:p>
            <a:pPr algn="ctr"/>
            <a:endParaRPr lang="en-US" sz="1200" dirty="0"/>
          </a:p>
        </p:txBody>
      </p:sp>
      <p:sp>
        <p:nvSpPr>
          <p:cNvPr id="9" name="TextBox 8">
            <a:extLst>
              <a:ext uri="{FF2B5EF4-FFF2-40B4-BE49-F238E27FC236}">
                <a16:creationId xmlns:a16="http://schemas.microsoft.com/office/drawing/2014/main" id="{17105B38-C6D8-4F60-9DDA-7334CBC042F5}"/>
              </a:ext>
            </a:extLst>
          </p:cNvPr>
          <p:cNvSpPr txBox="1"/>
          <p:nvPr/>
        </p:nvSpPr>
        <p:spPr>
          <a:xfrm>
            <a:off x="5579859" y="3833371"/>
            <a:ext cx="1825196" cy="461665"/>
          </a:xfrm>
          <a:prstGeom prst="rect">
            <a:avLst/>
          </a:prstGeom>
          <a:noFill/>
        </p:spPr>
        <p:txBody>
          <a:bodyPr wrap="square" rtlCol="0">
            <a:spAutoFit/>
          </a:bodyPr>
          <a:lstStyle/>
          <a:p>
            <a:pPr algn="ctr"/>
            <a:r>
              <a:rPr lang="en-US" sz="1200" b="1" u="sng" dirty="0">
                <a:solidFill>
                  <a:srgbClr val="57BB72"/>
                </a:solidFill>
              </a:rPr>
              <a:t>Nathaniel Arden</a:t>
            </a:r>
            <a:endParaRPr lang="en-US" sz="1200" dirty="0">
              <a:solidFill>
                <a:srgbClr val="57BB72"/>
              </a:solidFill>
            </a:endParaRPr>
          </a:p>
          <a:p>
            <a:pPr algn="ctr"/>
            <a:r>
              <a:rPr lang="en-US" sz="1200" dirty="0"/>
              <a:t>Partner</a:t>
            </a:r>
          </a:p>
        </p:txBody>
      </p:sp>
      <p:pic>
        <p:nvPicPr>
          <p:cNvPr id="3" name="Picture 2">
            <a:extLst>
              <a:ext uri="{FF2B5EF4-FFF2-40B4-BE49-F238E27FC236}">
                <a16:creationId xmlns:a16="http://schemas.microsoft.com/office/drawing/2014/main" id="{82C8C5D9-EDD1-48D4-8F31-3C8D8AE5E2F6}"/>
              </a:ext>
            </a:extLst>
          </p:cNvPr>
          <p:cNvPicPr>
            <a:picLocks noChangeAspect="1"/>
          </p:cNvPicPr>
          <p:nvPr/>
        </p:nvPicPr>
        <p:blipFill>
          <a:blip r:embed="rId4"/>
          <a:stretch>
            <a:fillRect/>
          </a:stretch>
        </p:blipFill>
        <p:spPr>
          <a:xfrm>
            <a:off x="5724036" y="2304396"/>
            <a:ext cx="1536842" cy="1390476"/>
          </a:xfrm>
          <a:prstGeom prst="rect">
            <a:avLst/>
          </a:prstGeom>
        </p:spPr>
      </p:pic>
    </p:spTree>
    <p:extLst>
      <p:ext uri="{BB962C8B-B14F-4D97-AF65-F5344CB8AC3E}">
        <p14:creationId xmlns:p14="http://schemas.microsoft.com/office/powerpoint/2010/main" val="993893868"/>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0C821-7DCE-4590-8CDE-94E1F677617B}"/>
              </a:ext>
            </a:extLst>
          </p:cNvPr>
          <p:cNvSpPr>
            <a:spLocks noGrp="1"/>
          </p:cNvSpPr>
          <p:nvPr>
            <p:ph type="title"/>
          </p:nvPr>
        </p:nvSpPr>
        <p:spPr/>
        <p:txBody>
          <a:bodyPr/>
          <a:lstStyle/>
          <a:p>
            <a:r>
              <a:rPr lang="en-US" dirty="0"/>
              <a:t>No Surprises Act – Background</a:t>
            </a:r>
          </a:p>
        </p:txBody>
      </p:sp>
      <p:sp>
        <p:nvSpPr>
          <p:cNvPr id="3" name="Content Placeholder 2">
            <a:extLst>
              <a:ext uri="{FF2B5EF4-FFF2-40B4-BE49-F238E27FC236}">
                <a16:creationId xmlns:a16="http://schemas.microsoft.com/office/drawing/2014/main" id="{77D1AA7D-D2C3-4DA9-A336-A4F070958767}"/>
              </a:ext>
            </a:extLst>
          </p:cNvPr>
          <p:cNvSpPr>
            <a:spLocks noGrp="1"/>
          </p:cNvSpPr>
          <p:nvPr>
            <p:ph sz="quarter" idx="1"/>
          </p:nvPr>
        </p:nvSpPr>
        <p:spPr/>
        <p:txBody>
          <a:bodyPr>
            <a:normAutofit lnSpcReduction="10000"/>
          </a:bodyPr>
          <a:lstStyle/>
          <a:p>
            <a:pPr>
              <a:spcAft>
                <a:spcPts val="600"/>
              </a:spcAft>
            </a:pPr>
            <a:r>
              <a:rPr lang="en-US" dirty="0"/>
              <a:t>Federal Law passed December 27, 2020 as part of 2021 Consolidated Appropriations Act</a:t>
            </a:r>
          </a:p>
          <a:p>
            <a:pPr>
              <a:spcAft>
                <a:spcPts val="600"/>
              </a:spcAft>
            </a:pPr>
            <a:r>
              <a:rPr lang="en-US" dirty="0"/>
              <a:t>Became effective </a:t>
            </a:r>
            <a:r>
              <a:rPr lang="en-US" b="1" u="sng" dirty="0"/>
              <a:t>January 1, 2022</a:t>
            </a:r>
            <a:endParaRPr lang="en-US" dirty="0"/>
          </a:p>
          <a:p>
            <a:pPr>
              <a:spcAft>
                <a:spcPts val="600"/>
              </a:spcAft>
            </a:pPr>
            <a:r>
              <a:rPr lang="en-US" dirty="0"/>
              <a:t>Intended to protect consumers from surprise medical bills / balance billing for out-of-network (</a:t>
            </a:r>
            <a:r>
              <a:rPr lang="en-US" dirty="0" err="1"/>
              <a:t>OON</a:t>
            </a:r>
            <a:r>
              <a:rPr lang="en-US" dirty="0"/>
              <a:t>) care</a:t>
            </a:r>
          </a:p>
          <a:p>
            <a:pPr>
              <a:spcAft>
                <a:spcPts val="600"/>
              </a:spcAft>
            </a:pPr>
            <a:r>
              <a:rPr lang="en-US" dirty="0"/>
              <a:t>“Surprise medical bill” is an unexpected bill, often for ONN care. May be a “balance bill” for amounts owed in excess of in-network (INN) cost-sharing amounts.</a:t>
            </a:r>
          </a:p>
          <a:p>
            <a:pPr>
              <a:spcAft>
                <a:spcPts val="600"/>
              </a:spcAft>
            </a:pPr>
            <a:r>
              <a:rPr lang="en-US" dirty="0"/>
              <a:t>Most recent rule addressing IDR process issued in August 2022, effective as of October 25, 2022.</a:t>
            </a:r>
          </a:p>
        </p:txBody>
      </p:sp>
    </p:spTree>
    <p:extLst>
      <p:ext uri="{BB962C8B-B14F-4D97-AF65-F5344CB8AC3E}">
        <p14:creationId xmlns:p14="http://schemas.microsoft.com/office/powerpoint/2010/main" val="4276043893"/>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37653-DA90-4239-88E6-5C71A3A007FE}"/>
              </a:ext>
            </a:extLst>
          </p:cNvPr>
          <p:cNvSpPr>
            <a:spLocks noGrp="1"/>
          </p:cNvSpPr>
          <p:nvPr>
            <p:ph type="title"/>
          </p:nvPr>
        </p:nvSpPr>
        <p:spPr/>
        <p:txBody>
          <a:bodyPr/>
          <a:lstStyle/>
          <a:p>
            <a:r>
              <a:rPr lang="en-US" dirty="0"/>
              <a:t>No Surprises Act – Background</a:t>
            </a:r>
          </a:p>
        </p:txBody>
      </p:sp>
      <p:sp>
        <p:nvSpPr>
          <p:cNvPr id="3" name="Content Placeholder 2">
            <a:extLst>
              <a:ext uri="{FF2B5EF4-FFF2-40B4-BE49-F238E27FC236}">
                <a16:creationId xmlns:a16="http://schemas.microsoft.com/office/drawing/2014/main" id="{2505BF77-233C-4923-B4BB-92A9663D704F}"/>
              </a:ext>
            </a:extLst>
          </p:cNvPr>
          <p:cNvSpPr>
            <a:spLocks noGrp="1"/>
          </p:cNvSpPr>
          <p:nvPr>
            <p:ph sz="quarter" idx="1"/>
          </p:nvPr>
        </p:nvSpPr>
        <p:spPr/>
        <p:txBody>
          <a:bodyPr>
            <a:normAutofit fontScale="92500" lnSpcReduction="10000"/>
          </a:bodyPr>
          <a:lstStyle/>
          <a:p>
            <a:r>
              <a:rPr lang="en-US" dirty="0"/>
              <a:t>NSA generally imposes requirements on providers, facilities and air ambulance providers related to cost-sharing, balance billing, notice and consent and disclosures.</a:t>
            </a:r>
          </a:p>
          <a:p>
            <a:r>
              <a:rPr lang="en-US" dirty="0"/>
              <a:t>Generally prohibits balance billing for </a:t>
            </a:r>
            <a:r>
              <a:rPr lang="en-US" dirty="0" err="1"/>
              <a:t>OON</a:t>
            </a:r>
            <a:r>
              <a:rPr lang="en-US" dirty="0"/>
              <a:t> emergency services &amp; non-emergency services provided at INN facilities by </a:t>
            </a:r>
            <a:r>
              <a:rPr lang="en-US" dirty="0" err="1"/>
              <a:t>OON</a:t>
            </a:r>
            <a:r>
              <a:rPr lang="en-US" dirty="0"/>
              <a:t> providers, unless notice and consent.</a:t>
            </a:r>
          </a:p>
          <a:p>
            <a:r>
              <a:rPr lang="en-US" dirty="0"/>
              <a:t>Applies to items and services provided to individuals covered by private or commercial health insurance and federal employees health benefit plans. </a:t>
            </a:r>
          </a:p>
          <a:p>
            <a:r>
              <a:rPr lang="en-US" u="sng" dirty="0"/>
              <a:t>Does not</a:t>
            </a:r>
            <a:r>
              <a:rPr lang="en-US" dirty="0"/>
              <a:t> apply to Medicare, Medicaid and other federal health care program beneficiaries.</a:t>
            </a:r>
          </a:p>
          <a:p>
            <a:endParaRPr lang="en-US" u="sng" dirty="0"/>
          </a:p>
          <a:p>
            <a:endParaRPr lang="en-US" dirty="0"/>
          </a:p>
        </p:txBody>
      </p:sp>
    </p:spTree>
    <p:extLst>
      <p:ext uri="{BB962C8B-B14F-4D97-AF65-F5344CB8AC3E}">
        <p14:creationId xmlns:p14="http://schemas.microsoft.com/office/powerpoint/2010/main" val="824659222"/>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0F512-F185-485D-BE4D-2978A1C36379}"/>
              </a:ext>
            </a:extLst>
          </p:cNvPr>
          <p:cNvSpPr>
            <a:spLocks noGrp="1"/>
          </p:cNvSpPr>
          <p:nvPr>
            <p:ph type="title"/>
          </p:nvPr>
        </p:nvSpPr>
        <p:spPr/>
        <p:txBody>
          <a:bodyPr/>
          <a:lstStyle/>
          <a:p>
            <a:r>
              <a:rPr lang="en-US" dirty="0"/>
              <a:t>When Does It Apply?</a:t>
            </a:r>
          </a:p>
        </p:txBody>
      </p:sp>
      <p:sp>
        <p:nvSpPr>
          <p:cNvPr id="3" name="Content Placeholder 2">
            <a:extLst>
              <a:ext uri="{FF2B5EF4-FFF2-40B4-BE49-F238E27FC236}">
                <a16:creationId xmlns:a16="http://schemas.microsoft.com/office/drawing/2014/main" id="{C3807702-E2C4-4636-A579-E522B60D3939}"/>
              </a:ext>
            </a:extLst>
          </p:cNvPr>
          <p:cNvSpPr>
            <a:spLocks noGrp="1"/>
          </p:cNvSpPr>
          <p:nvPr>
            <p:ph sz="quarter" idx="1"/>
          </p:nvPr>
        </p:nvSpPr>
        <p:spPr/>
        <p:txBody>
          <a:bodyPr>
            <a:normAutofit fontScale="92500" lnSpcReduction="20000"/>
          </a:bodyPr>
          <a:lstStyle/>
          <a:p>
            <a:r>
              <a:rPr lang="en-US" dirty="0"/>
              <a:t>Emergency Services provided in </a:t>
            </a:r>
            <a:r>
              <a:rPr lang="en-US" dirty="0" err="1"/>
              <a:t>OON</a:t>
            </a:r>
            <a:r>
              <a:rPr lang="en-US" dirty="0"/>
              <a:t> hospital ED or freestanding ED</a:t>
            </a:r>
          </a:p>
          <a:p>
            <a:pPr lvl="1"/>
            <a:r>
              <a:rPr lang="en-US" dirty="0"/>
              <a:t>Medical screening exam</a:t>
            </a:r>
          </a:p>
          <a:p>
            <a:pPr lvl="1"/>
            <a:r>
              <a:rPr lang="en-US" dirty="0"/>
              <a:t>Stabilizing treatment</a:t>
            </a:r>
          </a:p>
          <a:p>
            <a:r>
              <a:rPr lang="en-US" dirty="0"/>
              <a:t>Certain post-emergency stabilization services provided in </a:t>
            </a:r>
            <a:r>
              <a:rPr lang="en-US" dirty="0" err="1"/>
              <a:t>OON</a:t>
            </a:r>
            <a:r>
              <a:rPr lang="en-US" dirty="0"/>
              <a:t> hospital</a:t>
            </a:r>
          </a:p>
          <a:p>
            <a:r>
              <a:rPr lang="en-US" dirty="0"/>
              <a:t>Non-emergency services provided at certain INN (participating) facilities</a:t>
            </a:r>
          </a:p>
          <a:p>
            <a:pPr lvl="1"/>
            <a:r>
              <a:rPr lang="en-US" dirty="0"/>
              <a:t>Hospitals</a:t>
            </a:r>
          </a:p>
          <a:p>
            <a:pPr lvl="1"/>
            <a:r>
              <a:rPr lang="en-US" dirty="0"/>
              <a:t>Hospital outpatient department</a:t>
            </a:r>
          </a:p>
          <a:p>
            <a:pPr lvl="1"/>
            <a:r>
              <a:rPr lang="en-US" dirty="0"/>
              <a:t>Critical access hospital</a:t>
            </a:r>
          </a:p>
          <a:p>
            <a:pPr lvl="1"/>
            <a:r>
              <a:rPr lang="en-US" dirty="0"/>
              <a:t>Ambulatory surgical center</a:t>
            </a:r>
          </a:p>
          <a:p>
            <a:r>
              <a:rPr lang="en-US" dirty="0" err="1"/>
              <a:t>OON</a:t>
            </a:r>
            <a:r>
              <a:rPr lang="en-US" dirty="0"/>
              <a:t> air ambulance services</a:t>
            </a:r>
          </a:p>
          <a:p>
            <a:pPr lvl="1"/>
            <a:endParaRPr lang="en-US" dirty="0"/>
          </a:p>
        </p:txBody>
      </p:sp>
    </p:spTree>
    <p:extLst>
      <p:ext uri="{BB962C8B-B14F-4D97-AF65-F5344CB8AC3E}">
        <p14:creationId xmlns:p14="http://schemas.microsoft.com/office/powerpoint/2010/main" val="3579117043"/>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04709-3B2B-41E3-9FBB-3D3DBC107F86}"/>
              </a:ext>
            </a:extLst>
          </p:cNvPr>
          <p:cNvSpPr>
            <a:spLocks noGrp="1"/>
          </p:cNvSpPr>
          <p:nvPr>
            <p:ph type="title"/>
          </p:nvPr>
        </p:nvSpPr>
        <p:spPr/>
        <p:txBody>
          <a:bodyPr>
            <a:normAutofit/>
          </a:bodyPr>
          <a:lstStyle/>
          <a:p>
            <a:r>
              <a:rPr lang="en-US" dirty="0"/>
              <a:t>Notable Provider Requirements</a:t>
            </a:r>
          </a:p>
        </p:txBody>
      </p:sp>
      <p:sp>
        <p:nvSpPr>
          <p:cNvPr id="3" name="Content Placeholder 2">
            <a:extLst>
              <a:ext uri="{FF2B5EF4-FFF2-40B4-BE49-F238E27FC236}">
                <a16:creationId xmlns:a16="http://schemas.microsoft.com/office/drawing/2014/main" id="{CB7B56EE-2B93-4E52-8172-020B58CD6EB3}"/>
              </a:ext>
            </a:extLst>
          </p:cNvPr>
          <p:cNvSpPr>
            <a:spLocks noGrp="1"/>
          </p:cNvSpPr>
          <p:nvPr>
            <p:ph sz="quarter" idx="1"/>
          </p:nvPr>
        </p:nvSpPr>
        <p:spPr/>
        <p:txBody>
          <a:bodyPr>
            <a:normAutofit fontScale="62500" lnSpcReduction="20000"/>
          </a:bodyPr>
          <a:lstStyle/>
          <a:p>
            <a:pPr>
              <a:spcAft>
                <a:spcPts val="600"/>
              </a:spcAft>
            </a:pPr>
            <a:r>
              <a:rPr lang="en-US" dirty="0" err="1"/>
              <a:t>OON</a:t>
            </a:r>
            <a:r>
              <a:rPr lang="en-US" dirty="0"/>
              <a:t> providers and facilities may not balance bill patients for covered </a:t>
            </a:r>
            <a:r>
              <a:rPr lang="en-US" b="1" dirty="0"/>
              <a:t>emergency services </a:t>
            </a:r>
            <a:r>
              <a:rPr lang="en-US" dirty="0"/>
              <a:t>provided at ED of a hospital or a freestanding ED</a:t>
            </a:r>
          </a:p>
          <a:p>
            <a:pPr>
              <a:spcAft>
                <a:spcPts val="600"/>
              </a:spcAft>
            </a:pPr>
            <a:r>
              <a:rPr lang="en-US" dirty="0" err="1"/>
              <a:t>OON</a:t>
            </a:r>
            <a:r>
              <a:rPr lang="en-US" dirty="0"/>
              <a:t> providers and hospitals may balance bill for certain post-stabilization services provided </a:t>
            </a:r>
            <a:r>
              <a:rPr lang="en-US" i="1" dirty="0"/>
              <a:t>anywhere</a:t>
            </a:r>
            <a:r>
              <a:rPr lang="en-US" dirty="0"/>
              <a:t> in the hospital if all are true:</a:t>
            </a:r>
          </a:p>
          <a:p>
            <a:pPr lvl="2">
              <a:spcAft>
                <a:spcPts val="600"/>
              </a:spcAft>
            </a:pPr>
            <a:r>
              <a:rPr lang="en-US" dirty="0"/>
              <a:t>Attending provider determines patients can travel via non-emergency transport to a INN provider within a reasonable distance;</a:t>
            </a:r>
          </a:p>
          <a:p>
            <a:pPr lvl="2">
              <a:spcAft>
                <a:spcPts val="600"/>
              </a:spcAft>
            </a:pPr>
            <a:r>
              <a:rPr lang="en-US" dirty="0"/>
              <a:t>Notice &amp; consent requirements applicable to </a:t>
            </a:r>
            <a:r>
              <a:rPr lang="en-US" i="1" dirty="0"/>
              <a:t>non-emergency</a:t>
            </a:r>
            <a:r>
              <a:rPr lang="en-US" dirty="0"/>
              <a:t> services are satisfied (plus supplemental information);</a:t>
            </a:r>
          </a:p>
          <a:p>
            <a:pPr lvl="3">
              <a:spcAft>
                <a:spcPts val="600"/>
              </a:spcAft>
            </a:pPr>
            <a:r>
              <a:rPr lang="en-US" dirty="0"/>
              <a:t>7-year record retention requirement for consent</a:t>
            </a:r>
          </a:p>
          <a:p>
            <a:pPr lvl="2">
              <a:spcAft>
                <a:spcPts val="600"/>
              </a:spcAft>
            </a:pPr>
            <a:r>
              <a:rPr lang="en-US" dirty="0"/>
              <a:t>Patient is in a condition to receive notice or provide informed consent; and</a:t>
            </a:r>
          </a:p>
          <a:p>
            <a:pPr lvl="2">
              <a:spcAft>
                <a:spcPts val="600"/>
              </a:spcAft>
            </a:pPr>
            <a:r>
              <a:rPr lang="en-US" dirty="0"/>
              <a:t>Other state law requirements are met. </a:t>
            </a:r>
          </a:p>
          <a:p>
            <a:pPr>
              <a:spcAft>
                <a:spcPts val="600"/>
              </a:spcAft>
            </a:pPr>
            <a:r>
              <a:rPr lang="en-US" dirty="0"/>
              <a:t>Post-stabilization services include outpatient observation or inpatient/outpatient stay related to the emergency visit</a:t>
            </a:r>
          </a:p>
          <a:p>
            <a:pPr>
              <a:spcAft>
                <a:spcPts val="600"/>
              </a:spcAft>
            </a:pPr>
            <a:r>
              <a:rPr lang="en-US" dirty="0"/>
              <a:t>Provider or facility must notify the plan/issuer of the post-stabilization services &amp; that all conditions satisfied</a:t>
            </a:r>
          </a:p>
          <a:p>
            <a:pPr>
              <a:spcAft>
                <a:spcPts val="600"/>
              </a:spcAft>
            </a:pPr>
            <a:r>
              <a:rPr lang="en-US" dirty="0" err="1"/>
              <a:t>OON</a:t>
            </a:r>
            <a:r>
              <a:rPr lang="en-US" dirty="0"/>
              <a:t> providers may not balance bill for covered </a:t>
            </a:r>
            <a:r>
              <a:rPr lang="en-US" b="1" dirty="0"/>
              <a:t>non-emergency</a:t>
            </a:r>
            <a:r>
              <a:rPr lang="en-US" dirty="0"/>
              <a:t> services provided </a:t>
            </a:r>
            <a:r>
              <a:rPr lang="en-US" b="1" dirty="0"/>
              <a:t>at INN facilities</a:t>
            </a:r>
            <a:r>
              <a:rPr lang="en-US" dirty="0"/>
              <a:t>, unless notice and consent obtained.</a:t>
            </a:r>
          </a:p>
          <a:p>
            <a:pPr lvl="1"/>
            <a:endParaRPr lang="en-US" dirty="0"/>
          </a:p>
        </p:txBody>
      </p:sp>
    </p:spTree>
    <p:extLst>
      <p:ext uri="{BB962C8B-B14F-4D97-AF65-F5344CB8AC3E}">
        <p14:creationId xmlns:p14="http://schemas.microsoft.com/office/powerpoint/2010/main" val="3120112002"/>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FB9B3-8576-4EEC-B42C-BFCDE77F959F}"/>
              </a:ext>
            </a:extLst>
          </p:cNvPr>
          <p:cNvSpPr>
            <a:spLocks noGrp="1"/>
          </p:cNvSpPr>
          <p:nvPr>
            <p:ph type="title"/>
          </p:nvPr>
        </p:nvSpPr>
        <p:spPr/>
        <p:txBody>
          <a:bodyPr>
            <a:normAutofit/>
          </a:bodyPr>
          <a:lstStyle/>
          <a:p>
            <a:r>
              <a:rPr lang="en-US" dirty="0"/>
              <a:t>Notice and Consent Process</a:t>
            </a:r>
          </a:p>
        </p:txBody>
      </p:sp>
      <p:sp>
        <p:nvSpPr>
          <p:cNvPr id="3" name="Content Placeholder 2">
            <a:extLst>
              <a:ext uri="{FF2B5EF4-FFF2-40B4-BE49-F238E27FC236}">
                <a16:creationId xmlns:a16="http://schemas.microsoft.com/office/drawing/2014/main" id="{58D9CF9F-539D-4332-B3FF-6DD416D82626}"/>
              </a:ext>
            </a:extLst>
          </p:cNvPr>
          <p:cNvSpPr>
            <a:spLocks noGrp="1"/>
          </p:cNvSpPr>
          <p:nvPr>
            <p:ph sz="quarter" idx="1"/>
          </p:nvPr>
        </p:nvSpPr>
        <p:spPr/>
        <p:txBody>
          <a:bodyPr>
            <a:normAutofit fontScale="92500" lnSpcReduction="20000"/>
          </a:bodyPr>
          <a:lstStyle/>
          <a:p>
            <a:r>
              <a:rPr lang="en-US" dirty="0"/>
              <a:t>Notice must be given and consent must be received at least 72 hours before the item or service being delivered or, at the time the appointment is made (if within 72 hours). </a:t>
            </a:r>
          </a:p>
          <a:p>
            <a:r>
              <a:rPr lang="en-US" dirty="0"/>
              <a:t>The notice can be in paper or electronic form (as selected by the patient) and must contain: </a:t>
            </a:r>
          </a:p>
          <a:p>
            <a:pPr lvl="1"/>
            <a:r>
              <a:rPr lang="en-US" dirty="0"/>
              <a:t>notification that the provider is </a:t>
            </a:r>
            <a:r>
              <a:rPr lang="en-US" dirty="0" err="1"/>
              <a:t>OON</a:t>
            </a:r>
            <a:r>
              <a:rPr lang="en-US" dirty="0"/>
              <a:t>; </a:t>
            </a:r>
          </a:p>
          <a:p>
            <a:pPr lvl="1"/>
            <a:r>
              <a:rPr lang="en-US" dirty="0"/>
              <a:t>a good faith estimate of the charges; </a:t>
            </a:r>
          </a:p>
          <a:p>
            <a:pPr lvl="1"/>
            <a:r>
              <a:rPr lang="en-US" dirty="0"/>
              <a:t>a list of INN providers at the facility (if the facility is INN) to which the patient can be referred; </a:t>
            </a:r>
          </a:p>
          <a:p>
            <a:pPr lvl="1"/>
            <a:r>
              <a:rPr lang="en-US" dirty="0"/>
              <a:t>information on any prior authorization or other care management requirements; and </a:t>
            </a:r>
          </a:p>
          <a:p>
            <a:pPr lvl="1"/>
            <a:r>
              <a:rPr lang="en-US" dirty="0"/>
              <a:t>a clear statement that consent is optional and the patient can instead opt for an INN provider. </a:t>
            </a:r>
          </a:p>
          <a:p>
            <a:endParaRPr lang="en-US" dirty="0"/>
          </a:p>
          <a:p>
            <a:endParaRPr lang="en-US" dirty="0"/>
          </a:p>
        </p:txBody>
      </p:sp>
    </p:spTree>
    <p:extLst>
      <p:ext uri="{BB962C8B-B14F-4D97-AF65-F5344CB8AC3E}">
        <p14:creationId xmlns:p14="http://schemas.microsoft.com/office/powerpoint/2010/main" val="2250122472"/>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E97C5-09E8-4831-8ECF-35659AC87248}"/>
              </a:ext>
            </a:extLst>
          </p:cNvPr>
          <p:cNvSpPr>
            <a:spLocks noGrp="1"/>
          </p:cNvSpPr>
          <p:nvPr>
            <p:ph type="title"/>
          </p:nvPr>
        </p:nvSpPr>
        <p:spPr/>
        <p:txBody>
          <a:bodyPr/>
          <a:lstStyle/>
          <a:p>
            <a:r>
              <a:rPr lang="en-US" dirty="0"/>
              <a:t>CMS – Model Notice and Consent Form</a:t>
            </a:r>
          </a:p>
        </p:txBody>
      </p:sp>
      <p:sp>
        <p:nvSpPr>
          <p:cNvPr id="3" name="Content Placeholder 2">
            <a:extLst>
              <a:ext uri="{FF2B5EF4-FFF2-40B4-BE49-F238E27FC236}">
                <a16:creationId xmlns:a16="http://schemas.microsoft.com/office/drawing/2014/main" id="{C6DB9513-EBD8-4303-B3EB-87E1FA5C4DB9}"/>
              </a:ext>
            </a:extLst>
          </p:cNvPr>
          <p:cNvSpPr>
            <a:spLocks noGrp="1"/>
          </p:cNvSpPr>
          <p:nvPr>
            <p:ph sz="quarter" idx="1"/>
          </p:nvPr>
        </p:nvSpPr>
        <p:spPr/>
        <p:txBody>
          <a:bodyPr>
            <a:normAutofit/>
          </a:bodyPr>
          <a:lstStyle/>
          <a:p>
            <a:r>
              <a:rPr lang="en-US" dirty="0"/>
              <a:t>CMS Published Standard Surprise Billing Notice/Consent Documents</a:t>
            </a:r>
          </a:p>
          <a:p>
            <a:r>
              <a:rPr lang="en-US" dirty="0"/>
              <a:t>For Use by: </a:t>
            </a:r>
          </a:p>
          <a:p>
            <a:pPr lvl="1"/>
            <a:r>
              <a:rPr lang="en-US" dirty="0" err="1"/>
              <a:t>OON</a:t>
            </a:r>
            <a:r>
              <a:rPr lang="en-US" dirty="0"/>
              <a:t> providers/facilities furnishing post-stabilization services</a:t>
            </a:r>
          </a:p>
          <a:p>
            <a:pPr lvl="1"/>
            <a:r>
              <a:rPr lang="en-US" dirty="0" err="1"/>
              <a:t>OON</a:t>
            </a:r>
            <a:r>
              <a:rPr lang="en-US" dirty="0"/>
              <a:t> providers (or facilities on their behalf) furnishing non-emergency services in INN facilities</a:t>
            </a:r>
          </a:p>
          <a:p>
            <a:r>
              <a:rPr lang="en-US" dirty="0"/>
              <a:t>“Use of these documents… good faith compliance” with notice and consent requirements.</a:t>
            </a:r>
          </a:p>
          <a:p>
            <a:r>
              <a:rPr lang="en-US" u="sng" dirty="0"/>
              <a:t>May Not Be Modified</a:t>
            </a:r>
            <a:r>
              <a:rPr lang="en-US" dirty="0"/>
              <a:t> – except to reflect state law and to fill in specific facility/provider information</a:t>
            </a:r>
            <a:endParaRPr lang="en-US" u="sng" dirty="0"/>
          </a:p>
          <a:p>
            <a:endParaRPr lang="en-US" dirty="0"/>
          </a:p>
        </p:txBody>
      </p:sp>
    </p:spTree>
    <p:extLst>
      <p:ext uri="{BB962C8B-B14F-4D97-AF65-F5344CB8AC3E}">
        <p14:creationId xmlns:p14="http://schemas.microsoft.com/office/powerpoint/2010/main" val="736620649"/>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656BC-5AF8-4437-A57B-D42B89D331D5}"/>
              </a:ext>
            </a:extLst>
          </p:cNvPr>
          <p:cNvSpPr>
            <a:spLocks noGrp="1"/>
          </p:cNvSpPr>
          <p:nvPr>
            <p:ph type="title"/>
          </p:nvPr>
        </p:nvSpPr>
        <p:spPr/>
        <p:txBody>
          <a:bodyPr>
            <a:normAutofit/>
          </a:bodyPr>
          <a:lstStyle/>
          <a:p>
            <a:r>
              <a:rPr lang="en-US" dirty="0"/>
              <a:t>CMS – Model Notice and Consent Form</a:t>
            </a:r>
          </a:p>
        </p:txBody>
      </p:sp>
      <p:sp>
        <p:nvSpPr>
          <p:cNvPr id="3" name="Content Placeholder 2">
            <a:extLst>
              <a:ext uri="{FF2B5EF4-FFF2-40B4-BE49-F238E27FC236}">
                <a16:creationId xmlns:a16="http://schemas.microsoft.com/office/drawing/2014/main" id="{E7A03F96-5774-4EAE-A13C-3C64D7E37979}"/>
              </a:ext>
            </a:extLst>
          </p:cNvPr>
          <p:cNvSpPr>
            <a:spLocks noGrp="1"/>
          </p:cNvSpPr>
          <p:nvPr>
            <p:ph sz="quarter" idx="1"/>
          </p:nvPr>
        </p:nvSpPr>
        <p:spPr/>
        <p:txBody>
          <a:bodyPr>
            <a:normAutofit fontScale="92500" lnSpcReduction="20000"/>
          </a:bodyPr>
          <a:lstStyle/>
          <a:p>
            <a:pPr>
              <a:spcAft>
                <a:spcPts val="1200"/>
              </a:spcAft>
            </a:pPr>
            <a:r>
              <a:rPr lang="en-US" dirty="0"/>
              <a:t>Notice and consent must be given as standalone – electronically or hard copy</a:t>
            </a:r>
          </a:p>
          <a:p>
            <a:pPr>
              <a:spcAft>
                <a:spcPts val="1200"/>
              </a:spcAft>
            </a:pPr>
            <a:r>
              <a:rPr lang="en-US" dirty="0"/>
              <a:t>72+ hours before scheduled visit (or day of scheduling if &lt;72 hour notice of scheduling, 3+ hours in advance of items/services)</a:t>
            </a:r>
          </a:p>
          <a:p>
            <a:pPr>
              <a:spcAft>
                <a:spcPts val="1200"/>
              </a:spcAft>
            </a:pPr>
            <a:r>
              <a:rPr lang="en-US" u="sng" dirty="0"/>
              <a:t>Estimate</a:t>
            </a:r>
            <a:r>
              <a:rPr lang="en-US" dirty="0"/>
              <a:t> essential component of the notice and consent (but check state law too…)</a:t>
            </a:r>
          </a:p>
          <a:p>
            <a:pPr>
              <a:spcAft>
                <a:spcPts val="1200"/>
              </a:spcAft>
            </a:pPr>
            <a:r>
              <a:rPr lang="en-US" dirty="0"/>
              <a:t>Available in 15 most common languages in the geographic area</a:t>
            </a:r>
          </a:p>
          <a:p>
            <a:pPr>
              <a:spcAft>
                <a:spcPts val="1200"/>
              </a:spcAft>
            </a:pPr>
            <a:r>
              <a:rPr lang="en-US" dirty="0"/>
              <a:t>Individual must be provided with signed consent by mail or email.</a:t>
            </a:r>
          </a:p>
          <a:p>
            <a:endParaRPr lang="en-US" dirty="0"/>
          </a:p>
          <a:p>
            <a:endParaRPr lang="en-US" dirty="0"/>
          </a:p>
          <a:p>
            <a:endParaRPr lang="en-US" dirty="0"/>
          </a:p>
          <a:p>
            <a:endParaRPr lang="en-US" u="sng" dirty="0"/>
          </a:p>
        </p:txBody>
      </p:sp>
    </p:spTree>
    <p:extLst>
      <p:ext uri="{BB962C8B-B14F-4D97-AF65-F5344CB8AC3E}">
        <p14:creationId xmlns:p14="http://schemas.microsoft.com/office/powerpoint/2010/main" val="1439506443"/>
      </p:ext>
    </p:extLst>
  </p:cSld>
  <p:clrMapOvr>
    <a:masterClrMapping/>
  </p:clrMapOvr>
  <p:transition>
    <p:wipe dir="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C PowerPoint Template">
  <a:themeElements>
    <a:clrScheme name="R+C Colors 2015">
      <a:dk1>
        <a:srgbClr val="2D3E4E"/>
      </a:dk1>
      <a:lt1>
        <a:srgbClr val="FFFFFF"/>
      </a:lt1>
      <a:dk2>
        <a:srgbClr val="495960"/>
      </a:dk2>
      <a:lt2>
        <a:srgbClr val="D7D7D8"/>
      </a:lt2>
      <a:accent1>
        <a:srgbClr val="56BB72"/>
      </a:accent1>
      <a:accent2>
        <a:srgbClr val="72A0BB"/>
      </a:accent2>
      <a:accent3>
        <a:srgbClr val="EB5A4B"/>
      </a:accent3>
      <a:accent4>
        <a:srgbClr val="FAA919"/>
      </a:accent4>
      <a:accent5>
        <a:srgbClr val="495960"/>
      </a:accent5>
      <a:accent6>
        <a:srgbClr val="93A299"/>
      </a:accent6>
      <a:hlink>
        <a:srgbClr val="56BB72"/>
      </a:hlink>
      <a:folHlink>
        <a:srgbClr val="72A0BB"/>
      </a:folHlink>
    </a:clrScheme>
    <a:fontScheme name="R+C Theme Fonts">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3D81560B-84F0-4DC0-BD6A-F017D649D1F4}" vid="{407405CE-7CF2-4E62-A30E-F265F673488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2627</Words>
  <Application>Microsoft Office PowerPoint</Application>
  <PresentationFormat>On-screen Show (4:3)</PresentationFormat>
  <Paragraphs>230</Paragraphs>
  <Slides>29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Georgia</vt:lpstr>
      <vt:lpstr>Lucida Grande</vt:lpstr>
      <vt:lpstr>Wingdings</vt:lpstr>
      <vt:lpstr>Wingdings 2</vt:lpstr>
      <vt:lpstr>R+C PowerPoint Template</vt:lpstr>
      <vt:lpstr>No Surprises! Overview of New Surprise Billing Protections and What Hospitals Need to Know  NEHIA: Compliance and Internal Audit Conference</vt:lpstr>
      <vt:lpstr>Disclaimer – Not Legal Advice</vt:lpstr>
      <vt:lpstr>No Surprises Act – Background</vt:lpstr>
      <vt:lpstr>No Surprises Act – Background</vt:lpstr>
      <vt:lpstr>When Does It Apply?</vt:lpstr>
      <vt:lpstr>Notable Provider Requirements</vt:lpstr>
      <vt:lpstr>Notice and Consent Process</vt:lpstr>
      <vt:lpstr>CMS – Model Notice and Consent Form</vt:lpstr>
      <vt:lpstr>CMS – Model Notice and Consent Form</vt:lpstr>
      <vt:lpstr>Notice and Consent – Prohibitions</vt:lpstr>
      <vt:lpstr>Public Notice of Balance Billing Protections</vt:lpstr>
      <vt:lpstr>CMS – Model Public Disclosure</vt:lpstr>
      <vt:lpstr>CMS – Model Public Disclosure</vt:lpstr>
      <vt:lpstr>Billing for Out-of-Network Services</vt:lpstr>
      <vt:lpstr>Independent Dispute Resolution Process</vt:lpstr>
      <vt:lpstr>Independent Dispute Resolution Process</vt:lpstr>
      <vt:lpstr>IDR Timeline</vt:lpstr>
      <vt:lpstr>IDR Challenges</vt:lpstr>
      <vt:lpstr>Good Faith Estimates</vt:lpstr>
      <vt:lpstr>Good Faith Estimates</vt:lpstr>
      <vt:lpstr>Good Faith Estimates – Timing</vt:lpstr>
      <vt:lpstr>Good Faith Estimate - Content</vt:lpstr>
      <vt:lpstr>Good Faith Estimate – PPDR Overview</vt:lpstr>
      <vt:lpstr>State Law Surprise Billing Laws</vt:lpstr>
      <vt:lpstr>Connecticut</vt:lpstr>
      <vt:lpstr>Massachusetts</vt:lpstr>
      <vt:lpstr>New York</vt:lpstr>
      <vt:lpstr>Next Steps for Health Care Providers</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Surprises! Overview of New Surprise Billing Protections and What Hospitals Need to Know  NEHIA: Compliance and Internal Audit Conference</dc:title>
  <dc:creator>Amy Poole</dc:creator>
  <cp:lastModifiedBy>Amy Poole</cp:lastModifiedBy>
  <cp:revision>1</cp:revision>
  <dcterms:modified xsi:type="dcterms:W3CDTF">2022-11-22T13:42:31Z</dcterms:modified>
</cp:coreProperties>
</file>