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E4E5F7_5DB6F0D4.xml" ContentType="application/vnd.ms-powerpoint.comment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2" r:id="rId7"/>
  </p:sldMasterIdLst>
  <p:notesMasterIdLst>
    <p:notesMasterId r:id="rId28"/>
  </p:notesMasterIdLst>
  <p:handoutMasterIdLst>
    <p:handoutMasterId r:id="rId29"/>
  </p:handoutMasterIdLst>
  <p:sldIdLst>
    <p:sldId id="2139119161" r:id="rId8"/>
    <p:sldId id="2147347983" r:id="rId9"/>
    <p:sldId id="2147347986" r:id="rId10"/>
    <p:sldId id="2147347971" r:id="rId11"/>
    <p:sldId id="283" r:id="rId12"/>
    <p:sldId id="2147347993" r:id="rId13"/>
    <p:sldId id="430" r:id="rId14"/>
    <p:sldId id="297" r:id="rId15"/>
    <p:sldId id="2147347999" r:id="rId16"/>
    <p:sldId id="2147348004" r:id="rId17"/>
    <p:sldId id="2147348005" r:id="rId18"/>
    <p:sldId id="2145707486" r:id="rId19"/>
    <p:sldId id="2147348015" r:id="rId20"/>
    <p:sldId id="2145707492" r:id="rId21"/>
    <p:sldId id="2145707497" r:id="rId22"/>
    <p:sldId id="2147348017" r:id="rId23"/>
    <p:sldId id="2145707511" r:id="rId24"/>
    <p:sldId id="2147347998" r:id="rId25"/>
    <p:sldId id="2147348008" r:id="rId26"/>
    <p:sldId id="269" r:id="rId2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533" userDrawn="1">
          <p15:clr>
            <a:srgbClr val="A4A3A4"/>
          </p15:clr>
        </p15:guide>
        <p15:guide id="2" orient="horz" pos="4240" userDrawn="1">
          <p15:clr>
            <a:srgbClr val="A4A3A4"/>
          </p15:clr>
        </p15:guide>
        <p15:guide id="3" orient="horz" pos="915" userDrawn="1">
          <p15:clr>
            <a:srgbClr val="A4A3A4"/>
          </p15:clr>
        </p15:guide>
        <p15:guide id="4" orient="horz" pos="62" userDrawn="1">
          <p15:clr>
            <a:srgbClr val="A4A3A4"/>
          </p15:clr>
        </p15:guide>
        <p15:guide id="5" orient="horz" pos="2391" userDrawn="1">
          <p15:clr>
            <a:srgbClr val="A4A3A4"/>
          </p15:clr>
        </p15:guide>
        <p15:guide id="6" pos="7020" userDrawn="1">
          <p15:clr>
            <a:srgbClr val="A4A3A4"/>
          </p15:clr>
        </p15:guide>
        <p15:guide id="7" pos="356" userDrawn="1">
          <p15:clr>
            <a:srgbClr val="A4A3A4"/>
          </p15:clr>
        </p15:guide>
        <p15:guide id="8" pos="75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oss, Alicia" initials="PA" lastIdx="3" clrIdx="0">
    <p:extLst>
      <p:ext uri="{19B8F6BF-5375-455C-9EA6-DF929625EA0E}">
        <p15:presenceInfo xmlns:p15="http://schemas.microsoft.com/office/powerpoint/2012/main" userId="S::APetross@hersheys.com::9db786de-3be4-44b8-88b6-1d638478d684" providerId="AD"/>
      </p:ext>
    </p:extLst>
  </p:cmAuthor>
  <p:cmAuthor id="2" name="Chappell Williams, Lynette" initials="CWL" lastIdx="4" clrIdx="1">
    <p:extLst>
      <p:ext uri="{19B8F6BF-5375-455C-9EA6-DF929625EA0E}">
        <p15:presenceInfo xmlns:p15="http://schemas.microsoft.com/office/powerpoint/2012/main" userId="S-1-5-21-3323897597-2286311509-4238515649-14521" providerId="AD"/>
      </p:ext>
    </p:extLst>
  </p:cmAuthor>
  <p:cmAuthor id="3" name="Howard, Christine" initials="HC" lastIdx="2" clrIdx="2">
    <p:extLst>
      <p:ext uri="{19B8F6BF-5375-455C-9EA6-DF929625EA0E}">
        <p15:presenceInfo xmlns:p15="http://schemas.microsoft.com/office/powerpoint/2012/main" userId="S-1-5-21-3323897597-2286311509-4238515649-27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A"/>
    <a:srgbClr val="DBE8FF"/>
    <a:srgbClr val="17B678"/>
    <a:srgbClr val="D74552"/>
    <a:srgbClr val="FD8200"/>
    <a:srgbClr val="FEC200"/>
    <a:srgbClr val="24E49F"/>
    <a:srgbClr val="000000"/>
    <a:srgbClr val="3F0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9744" autoAdjust="0"/>
  </p:normalViewPr>
  <p:slideViewPr>
    <p:cSldViewPr snapToGrid="0">
      <p:cViewPr varScale="1">
        <p:scale>
          <a:sx n="96" d="100"/>
          <a:sy n="96" d="100"/>
        </p:scale>
        <p:origin x="1308" y="96"/>
      </p:cViewPr>
      <p:guideLst>
        <p:guide orient="horz" pos="2533"/>
        <p:guide orient="horz" pos="4240"/>
        <p:guide orient="horz" pos="915"/>
        <p:guide orient="horz" pos="62"/>
        <p:guide orient="horz" pos="2391"/>
        <p:guide pos="7020"/>
        <p:guide pos="356"/>
        <p:guide pos="7503"/>
      </p:guideLst>
    </p:cSldViewPr>
  </p:slideViewPr>
  <p:notesTextViewPr>
    <p:cViewPr>
      <p:scale>
        <a:sx n="1" d="1"/>
        <a:sy n="1" d="1"/>
      </p:scale>
      <p:origin x="0" y="0"/>
    </p:cViewPr>
  </p:notesTextViewPr>
  <p:sorterViewPr>
    <p:cViewPr>
      <p:scale>
        <a:sx n="70" d="100"/>
        <a:sy n="70" d="100"/>
      </p:scale>
      <p:origin x="0" y="-24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5-13T16:33:03.311" idx="2">
    <p:pos x="7268" y="320"/>
    <p:text>add column for Advancing Health Equity</p:text>
    <p:extLst>
      <p:ext uri="{C676402C-5697-4E1C-873F-D02D1690AC5C}">
        <p15:threadingInfo xmlns:p15="http://schemas.microsoft.com/office/powerpoint/2012/main" timeZoneBias="240"/>
      </p:ext>
    </p:extLst>
  </p:cm>
</p:cmLst>
</file>

<file path=ppt/comments/modernComment_7FE4E5F7_5DB6F0D4.xml><?xml version="1.0" encoding="utf-8"?>
<p188:cmLst xmlns:a="http://schemas.openxmlformats.org/drawingml/2006/main" xmlns:r="http://schemas.openxmlformats.org/officeDocument/2006/relationships" xmlns:p188="http://schemas.microsoft.com/office/powerpoint/2018/8/main">
  <p188:cm id="{2D5B371B-09D2-409A-B798-1632AC3E248C}" authorId="{98CFF7E0-7A80-FF04-D8E6-0575C3960F43}" status="resolved" created="2023-03-08T12:29:21.353" complete="100000">
    <pc:sldMkLst xmlns:pc="http://schemas.microsoft.com/office/powerpoint/2013/main/command">
      <pc:docMk/>
      <pc:sldMk cId="1817842338" sldId="329"/>
    </pc:sldMkLst>
    <p188:txBody>
      <a:bodyPr/>
      <a:lstStyle/>
      <a:p>
        <a:r>
          <a:rPr lang="en-US"/>
          <a:t>[@Chappell Williams, Lynette] added the updated slide for Health Equity</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75798724-5B98-410F-9F4B-C78EF46F4445}" type="datetimeFigureOut">
              <a:rPr lang="en-US"/>
              <a:pPr>
                <a:defRPr/>
              </a:pPr>
              <a:t>5/15/2023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60CBB3DB-836C-4B73-9CD0-D2C5883E55E7}" type="slidenum">
              <a:rPr lang="en-US"/>
              <a:pPr>
                <a:defRPr/>
              </a:pPr>
              <a:t>‹#›</a:t>
            </a:fld>
            <a:endParaRPr lang="en-US" dirty="0"/>
          </a:p>
        </p:txBody>
      </p:sp>
    </p:spTree>
    <p:extLst>
      <p:ext uri="{BB962C8B-B14F-4D97-AF65-F5344CB8AC3E}">
        <p14:creationId xmlns:p14="http://schemas.microsoft.com/office/powerpoint/2010/main" val="2244685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BBFE6361-E1BF-46C0-9323-16C103430859}" type="datetimeFigureOut">
              <a:rPr lang="en-US"/>
              <a:pPr>
                <a:defRPr/>
              </a:pPr>
              <a:t>5/15/2023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42A2C16E-B34A-4E0A-A128-1FC0310F4B92}" type="slidenum">
              <a:rPr lang="en-US"/>
              <a:pPr>
                <a:defRPr/>
              </a:pPr>
              <a:t>‹#›</a:t>
            </a:fld>
            <a:endParaRPr lang="en-US" dirty="0"/>
          </a:p>
        </p:txBody>
      </p:sp>
    </p:spTree>
    <p:extLst>
      <p:ext uri="{BB962C8B-B14F-4D97-AF65-F5344CB8AC3E}">
        <p14:creationId xmlns:p14="http://schemas.microsoft.com/office/powerpoint/2010/main" val="131078791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reg Kiss logo </a:t>
            </a:r>
          </a:p>
        </p:txBody>
      </p:sp>
      <p:sp>
        <p:nvSpPr>
          <p:cNvPr id="4" name="Slide Number Placeholder 3"/>
          <p:cNvSpPr>
            <a:spLocks noGrp="1"/>
          </p:cNvSpPr>
          <p:nvPr>
            <p:ph type="sldNum" sz="quarter" idx="5"/>
          </p:nvPr>
        </p:nvSpPr>
        <p:spPr/>
        <p:txBody>
          <a:bodyPr/>
          <a:lstStyle/>
          <a:p>
            <a:pPr>
              <a:defRPr/>
            </a:pPr>
            <a:fld id="{42A2C16E-B34A-4E0A-A128-1FC0310F4B92}" type="slidenum">
              <a:rPr lang="en-US" smtClean="0"/>
              <a:pPr>
                <a:defRPr/>
              </a:pPr>
              <a:t>1</a:t>
            </a:fld>
            <a:endParaRPr lang="en-US" dirty="0"/>
          </a:p>
        </p:txBody>
      </p:sp>
    </p:spTree>
    <p:extLst>
      <p:ext uri="{BB962C8B-B14F-4D97-AF65-F5344CB8AC3E}">
        <p14:creationId xmlns:p14="http://schemas.microsoft.com/office/powerpoint/2010/main" val="141291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70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Check </a:t>
            </a:r>
            <a:r>
              <a:rPr lang="en-US" sz="1200" dirty="0">
                <a:latin typeface="Calibri" panose="020F0502020204030204" pitchFamily="34" charset="0"/>
                <a:ea typeface="Calibri" panose="020F0502020204030204" pitchFamily="34" charset="0"/>
                <a:cs typeface="Times New Roman" panose="02020603050405020304" pitchFamily="18" charset="0"/>
              </a:rPr>
              <a:t>F</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or </a:t>
            </a:r>
            <a:r>
              <a:rPr lang="en-US" sz="1200" dirty="0">
                <a:latin typeface="Calibri" panose="020F0502020204030204" pitchFamily="34" charset="0"/>
                <a:ea typeface="Calibri" panose="020F0502020204030204" pitchFamily="34" charset="0"/>
                <a:cs typeface="Times New Roman" panose="02020603050405020304" pitchFamily="18" charset="0"/>
              </a:rPr>
              <a:t>U</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nderstanding</a:t>
            </a:r>
            <a:endParaRPr lang="en-US" dirty="0"/>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02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05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4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Chappell Williams, Lynette	5/13/2023</a:t>
            </a:r>
          </a:p>
          <a:p>
            <a:r>
              <a:rPr lang="en-US" dirty="0">
                <a:cs typeface="Calibri"/>
              </a:rPr>
              <a:t>add column for Advancing Health Equity</a:t>
            </a:r>
          </a:p>
        </p:txBody>
      </p:sp>
      <p:sp>
        <p:nvSpPr>
          <p:cNvPr id="4" name="Slide Number Placeholder 3"/>
          <p:cNvSpPr>
            <a:spLocks noGrp="1"/>
          </p:cNvSpPr>
          <p:nvPr>
            <p:ph type="sldNum" sz="quarter" idx="5"/>
          </p:nvPr>
        </p:nvSpPr>
        <p:spPr/>
        <p:txBody>
          <a:bodyPr/>
          <a:lstStyle/>
          <a:p>
            <a:fld id="{1259CE19-1A5B-48F9-BD63-A1DEA3727F8B}" type="slidenum">
              <a:t>12</a:t>
            </a:fld>
            <a:endParaRPr lang="en-US" dirty="0"/>
          </a:p>
        </p:txBody>
      </p:sp>
    </p:spTree>
    <p:extLst>
      <p:ext uri="{BB962C8B-B14F-4D97-AF65-F5344CB8AC3E}">
        <p14:creationId xmlns:p14="http://schemas.microsoft.com/office/powerpoint/2010/main" val="211744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3EB259-723F-41D7-8034-2BDAA6AB96A9}" type="slidenum">
              <a:rPr lang="en-US" smtClean="0"/>
              <a:t>14</a:t>
            </a:fld>
            <a:endParaRPr lang="en-US" dirty="0"/>
          </a:p>
        </p:txBody>
      </p:sp>
    </p:spTree>
    <p:extLst>
      <p:ext uri="{BB962C8B-B14F-4D97-AF65-F5344CB8AC3E}">
        <p14:creationId xmlns:p14="http://schemas.microsoft.com/office/powerpoint/2010/main" val="314294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259CE19-1A5B-48F9-BD63-A1DEA3727F8B}" type="slidenum">
              <a:t>17</a:t>
            </a:fld>
            <a:endParaRPr lang="en-US" dirty="0"/>
          </a:p>
        </p:txBody>
      </p:sp>
    </p:spTree>
    <p:extLst>
      <p:ext uri="{BB962C8B-B14F-4D97-AF65-F5344CB8AC3E}">
        <p14:creationId xmlns:p14="http://schemas.microsoft.com/office/powerpoint/2010/main" val="211744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49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itle 19"/>
          <p:cNvSpPr>
            <a:spLocks noGrp="1"/>
          </p:cNvSpPr>
          <p:nvPr>
            <p:ph type="title" hasCustomPrompt="1"/>
          </p:nvPr>
        </p:nvSpPr>
        <p:spPr>
          <a:xfrm>
            <a:off x="469413" y="363254"/>
            <a:ext cx="11436464" cy="2954578"/>
          </a:xfrm>
          <a:prstGeom prst="rect">
            <a:avLst/>
          </a:prstGeom>
          <a:effectLst/>
        </p:spPr>
        <p:txBody>
          <a:bodyPr lIns="91417" tIns="45709" rIns="91417" bIns="45709" anchor="b"/>
          <a:lstStyle>
            <a:lvl1pPr>
              <a:lnSpc>
                <a:spcPct val="80000"/>
              </a:lnSpc>
              <a:defRPr sz="11494" b="1" cap="all" baseline="0">
                <a:solidFill>
                  <a:schemeClr val="tx1"/>
                </a:solidFill>
                <a:latin typeface="Calibri" panose="020F0502020204030204" pitchFamily="34" charset="0"/>
              </a:defRPr>
            </a:lvl1pPr>
          </a:lstStyle>
          <a:p>
            <a:r>
              <a:rPr lang="en-US"/>
              <a:t>Chapter title</a:t>
            </a:r>
          </a:p>
        </p:txBody>
      </p:sp>
      <p:cxnSp>
        <p:nvCxnSpPr>
          <p:cNvPr id="8" name="Straight Connector 7"/>
          <p:cNvCxnSpPr/>
          <p:nvPr userDrawn="1"/>
        </p:nvCxnSpPr>
        <p:spPr>
          <a:xfrm>
            <a:off x="601269" y="3250780"/>
            <a:ext cx="1107943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519491" y="3467406"/>
            <a:ext cx="11436464" cy="827088"/>
          </a:xfrm>
          <a:prstGeom prst="rect">
            <a:avLst/>
          </a:prstGeom>
        </p:spPr>
        <p:txBody>
          <a:bodyPr/>
          <a:lstStyle>
            <a:lvl1pPr marL="0" indent="0">
              <a:buNone/>
              <a:defRPr cap="all" baseline="0">
                <a:solidFill>
                  <a:schemeClr val="tx1"/>
                </a:solidFill>
                <a:latin typeface="Calibri" panose="020F0502020204030204" pitchFamily="34" charset="0"/>
                <a:cs typeface="Calibri" panose="020F0502020204030204" pitchFamily="34" charset="0"/>
              </a:defRPr>
            </a:lvl1pPr>
          </a:lstStyle>
          <a:p>
            <a:pPr lvl="0"/>
            <a:r>
              <a:rPr lang="en-US"/>
              <a:t>CHAPTER SUBTITLE</a:t>
            </a:r>
          </a:p>
        </p:txBody>
      </p:sp>
    </p:spTree>
    <p:extLst>
      <p:ext uri="{BB962C8B-B14F-4D97-AF65-F5344CB8AC3E}">
        <p14:creationId xmlns:p14="http://schemas.microsoft.com/office/powerpoint/2010/main" val="39776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No Kis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334361B-0D38-BE4A-AA1D-01A86672D338}" type="slidenum">
              <a:rPr lang="en-US" smtClean="0"/>
              <a:pPr/>
              <a:t>‹#›</a:t>
            </a:fld>
            <a:endParaRPr lang="en-US" dirty="0"/>
          </a:p>
        </p:txBody>
      </p:sp>
      <p:sp>
        <p:nvSpPr>
          <p:cNvPr id="3" name="Title 1">
            <a:extLst>
              <a:ext uri="{FF2B5EF4-FFF2-40B4-BE49-F238E27FC236}">
                <a16:creationId xmlns:a16="http://schemas.microsoft.com/office/drawing/2014/main" id="{53E612B3-DCD6-4B99-B983-33C5008E8B9B}"/>
              </a:ext>
            </a:extLst>
          </p:cNvPr>
          <p:cNvSpPr>
            <a:spLocks noGrp="1"/>
          </p:cNvSpPr>
          <p:nvPr>
            <p:ph type="ctrTitle"/>
          </p:nvPr>
        </p:nvSpPr>
        <p:spPr>
          <a:xfrm>
            <a:off x="3023299" y="2477564"/>
            <a:ext cx="8122509" cy="979015"/>
          </a:xfrm>
        </p:spPr>
        <p:txBody>
          <a:bodyPr>
            <a:noAutofit/>
          </a:bodyPr>
          <a:lstStyle>
            <a:lvl1pPr algn="l">
              <a:defRPr sz="4267" b="1">
                <a:solidFill>
                  <a:srgbClr val="3F000B"/>
                </a:solidFill>
                <a:latin typeface="+mj-lt"/>
                <a:cs typeface="Arial"/>
              </a:defRPr>
            </a:lvl1pPr>
          </a:lstStyle>
          <a:p>
            <a:r>
              <a:rPr lang="en-US" altLang="zh-CN"/>
              <a:t>Click to edit Master title style</a:t>
            </a:r>
            <a:endParaRPr lang="en-US"/>
          </a:p>
        </p:txBody>
      </p:sp>
      <p:sp>
        <p:nvSpPr>
          <p:cNvPr id="5" name="Subtitle 2">
            <a:extLst>
              <a:ext uri="{FF2B5EF4-FFF2-40B4-BE49-F238E27FC236}">
                <a16:creationId xmlns:a16="http://schemas.microsoft.com/office/drawing/2014/main" id="{7EE450FD-F1B5-4BAD-BD19-9198AE9DD3DE}"/>
              </a:ext>
            </a:extLst>
          </p:cNvPr>
          <p:cNvSpPr>
            <a:spLocks noGrp="1"/>
          </p:cNvSpPr>
          <p:nvPr>
            <p:ph type="subTitle" idx="1"/>
          </p:nvPr>
        </p:nvSpPr>
        <p:spPr>
          <a:xfrm>
            <a:off x="3023300" y="3461184"/>
            <a:ext cx="8122507" cy="578839"/>
          </a:xfrm>
        </p:spPr>
        <p:txBody>
          <a:bodyPr>
            <a:normAutofit/>
          </a:bodyPr>
          <a:lstStyle>
            <a:lvl1pPr marL="0" indent="0" algn="l">
              <a:buNone/>
              <a:defRPr sz="2400" i="0">
                <a:solidFill>
                  <a:schemeClr val="bg2"/>
                </a:solidFill>
                <a:latin typeface="+mn-lt"/>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ltLang="zh-CN"/>
              <a:t>Click to edit Master subtitle style</a:t>
            </a:r>
            <a:endParaRPr lang="en-US"/>
          </a:p>
        </p:txBody>
      </p:sp>
      <p:grpSp>
        <p:nvGrpSpPr>
          <p:cNvPr id="6" name="Group 5">
            <a:extLst>
              <a:ext uri="{FF2B5EF4-FFF2-40B4-BE49-F238E27FC236}">
                <a16:creationId xmlns:a16="http://schemas.microsoft.com/office/drawing/2014/main" id="{374ECC5E-07A1-4964-B606-0343518F7446}"/>
              </a:ext>
            </a:extLst>
          </p:cNvPr>
          <p:cNvGrpSpPr/>
          <p:nvPr userDrawn="1"/>
        </p:nvGrpSpPr>
        <p:grpSpPr>
          <a:xfrm>
            <a:off x="9703966" y="5750797"/>
            <a:ext cx="2043017" cy="583444"/>
            <a:chOff x="2851364" y="337607"/>
            <a:chExt cx="6471863" cy="1848231"/>
          </a:xfrm>
          <a:solidFill>
            <a:schemeClr val="tx2"/>
          </a:solidFill>
        </p:grpSpPr>
        <p:grpSp>
          <p:nvGrpSpPr>
            <p:cNvPr id="7" name="Group 6">
              <a:extLst>
                <a:ext uri="{FF2B5EF4-FFF2-40B4-BE49-F238E27FC236}">
                  <a16:creationId xmlns:a16="http://schemas.microsoft.com/office/drawing/2014/main" id="{DD747E10-77C4-4817-AD2A-1EE774A9C6EE}"/>
                </a:ext>
              </a:extLst>
            </p:cNvPr>
            <p:cNvGrpSpPr>
              <a:grpSpLocks noChangeAspect="1"/>
            </p:cNvGrpSpPr>
            <p:nvPr/>
          </p:nvGrpSpPr>
          <p:grpSpPr>
            <a:xfrm>
              <a:off x="8135813" y="687307"/>
              <a:ext cx="1187414" cy="1466996"/>
              <a:chOff x="927372" y="-6359195"/>
              <a:chExt cx="9019933" cy="11143740"/>
            </a:xfrm>
            <a:grpFill/>
          </p:grpSpPr>
          <p:sp>
            <p:nvSpPr>
              <p:cNvPr id="9" name="bk object 16">
                <a:extLst>
                  <a:ext uri="{FF2B5EF4-FFF2-40B4-BE49-F238E27FC236}">
                    <a16:creationId xmlns:a16="http://schemas.microsoft.com/office/drawing/2014/main" id="{FE1EEDC6-757B-4CA3-A9FD-8E7B0B2D1431}"/>
                  </a:ext>
                </a:extLst>
              </p:cNvPr>
              <p:cNvSpPr/>
              <p:nvPr/>
            </p:nvSpPr>
            <p:spPr>
              <a:xfrm>
                <a:off x="4020176" y="-6359195"/>
                <a:ext cx="5927129" cy="4294574"/>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2"/>
              </a:solidFill>
            </p:spPr>
            <p:txBody>
              <a:bodyPr wrap="square" lIns="0" tIns="0" rIns="0" bIns="0" rtlCol="0"/>
              <a:lstStyle/>
              <a:p>
                <a:endParaRPr sz="2400" dirty="0"/>
              </a:p>
            </p:txBody>
          </p:sp>
          <p:sp>
            <p:nvSpPr>
              <p:cNvPr id="10" name="Freeform 27">
                <a:extLst>
                  <a:ext uri="{FF2B5EF4-FFF2-40B4-BE49-F238E27FC236}">
                    <a16:creationId xmlns:a16="http://schemas.microsoft.com/office/drawing/2014/main" id="{C6AEB014-0BB5-49BB-9562-2A2EE705668F}"/>
                  </a:ext>
                </a:extLst>
              </p:cNvPr>
              <p:cNvSpPr/>
              <p:nvPr/>
            </p:nvSpPr>
            <p:spPr>
              <a:xfrm>
                <a:off x="927372" y="-1562189"/>
                <a:ext cx="6305378" cy="6346734"/>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8" name="Freeform 25">
              <a:extLst>
                <a:ext uri="{FF2B5EF4-FFF2-40B4-BE49-F238E27FC236}">
                  <a16:creationId xmlns:a16="http://schemas.microsoft.com/office/drawing/2014/main" id="{34EAFE77-80C3-4518-9713-D5FA86634979}"/>
                </a:ext>
              </a:extLst>
            </p:cNvPr>
            <p:cNvSpPr/>
            <p:nvPr/>
          </p:nvSpPr>
          <p:spPr>
            <a:xfrm>
              <a:off x="2851364" y="337607"/>
              <a:ext cx="5362727" cy="1848231"/>
            </a:xfrm>
            <a:custGeom>
              <a:avLst/>
              <a:gdLst/>
              <a:ahLst/>
              <a:cxnLst/>
              <a:rect l="l" t="t" r="r" b="b"/>
              <a:pathLst>
                <a:path w="5362727" h="1848231">
                  <a:moveTo>
                    <a:pt x="1816228" y="299237"/>
                  </a:moveTo>
                  <a:lnTo>
                    <a:pt x="1816228" y="741807"/>
                  </a:lnTo>
                  <a:lnTo>
                    <a:pt x="1864005" y="741807"/>
                  </a:lnTo>
                  <a:cubicBezTo>
                    <a:pt x="1869034" y="741807"/>
                    <a:pt x="1875740" y="740550"/>
                    <a:pt x="1884122" y="738035"/>
                  </a:cubicBezTo>
                  <a:cubicBezTo>
                    <a:pt x="1892504" y="735520"/>
                    <a:pt x="1901305" y="731329"/>
                    <a:pt x="1910525" y="725462"/>
                  </a:cubicBezTo>
                  <a:cubicBezTo>
                    <a:pt x="1919745" y="719594"/>
                    <a:pt x="1927708" y="711632"/>
                    <a:pt x="1934414" y="701573"/>
                  </a:cubicBezTo>
                  <a:cubicBezTo>
                    <a:pt x="1941119" y="691515"/>
                    <a:pt x="1944472" y="678942"/>
                    <a:pt x="1944472" y="663854"/>
                  </a:cubicBezTo>
                  <a:lnTo>
                    <a:pt x="1944472" y="362102"/>
                  </a:lnTo>
                  <a:cubicBezTo>
                    <a:pt x="1944472" y="350367"/>
                    <a:pt x="1942376" y="340309"/>
                    <a:pt x="1938185" y="331927"/>
                  </a:cubicBezTo>
                  <a:cubicBezTo>
                    <a:pt x="1933994" y="323545"/>
                    <a:pt x="1928127" y="317259"/>
                    <a:pt x="1920583" y="313067"/>
                  </a:cubicBezTo>
                  <a:cubicBezTo>
                    <a:pt x="1913039" y="308876"/>
                    <a:pt x="1903400" y="305524"/>
                    <a:pt x="1891665" y="303009"/>
                  </a:cubicBezTo>
                  <a:cubicBezTo>
                    <a:pt x="1879931" y="300495"/>
                    <a:pt x="1865681" y="299237"/>
                    <a:pt x="1848917" y="299237"/>
                  </a:cubicBezTo>
                  <a:close/>
                  <a:moveTo>
                    <a:pt x="1514475" y="30175"/>
                  </a:moveTo>
                  <a:lnTo>
                    <a:pt x="1959560" y="30175"/>
                  </a:lnTo>
                  <a:cubicBezTo>
                    <a:pt x="1999793" y="30175"/>
                    <a:pt x="2036255" y="36881"/>
                    <a:pt x="2068945" y="50292"/>
                  </a:cubicBezTo>
                  <a:cubicBezTo>
                    <a:pt x="2101634" y="63703"/>
                    <a:pt x="2130133" y="83401"/>
                    <a:pt x="2154441" y="109385"/>
                  </a:cubicBezTo>
                  <a:cubicBezTo>
                    <a:pt x="2178749" y="135369"/>
                    <a:pt x="2197189" y="167221"/>
                    <a:pt x="2209763" y="204940"/>
                  </a:cubicBezTo>
                  <a:cubicBezTo>
                    <a:pt x="2222335" y="242659"/>
                    <a:pt x="2228621" y="284988"/>
                    <a:pt x="2228621" y="331927"/>
                  </a:cubicBezTo>
                  <a:lnTo>
                    <a:pt x="2228621" y="583387"/>
                  </a:lnTo>
                  <a:cubicBezTo>
                    <a:pt x="2228621" y="615239"/>
                    <a:pt x="2225688" y="644156"/>
                    <a:pt x="2219821" y="670141"/>
                  </a:cubicBezTo>
                  <a:cubicBezTo>
                    <a:pt x="2213953" y="696125"/>
                    <a:pt x="2205571" y="719594"/>
                    <a:pt x="2194675" y="740550"/>
                  </a:cubicBezTo>
                  <a:cubicBezTo>
                    <a:pt x="2183778" y="761504"/>
                    <a:pt x="2170786" y="779945"/>
                    <a:pt x="2155699" y="795871"/>
                  </a:cubicBezTo>
                  <a:cubicBezTo>
                    <a:pt x="2140611" y="811797"/>
                    <a:pt x="2123009" y="825627"/>
                    <a:pt x="2102892" y="837362"/>
                  </a:cubicBezTo>
                  <a:cubicBezTo>
                    <a:pt x="2123009" y="854126"/>
                    <a:pt x="2140611" y="870890"/>
                    <a:pt x="2155699" y="887654"/>
                  </a:cubicBezTo>
                  <a:cubicBezTo>
                    <a:pt x="2170786" y="904418"/>
                    <a:pt x="2183778" y="922020"/>
                    <a:pt x="2194675" y="940460"/>
                  </a:cubicBezTo>
                  <a:cubicBezTo>
                    <a:pt x="2205571" y="958901"/>
                    <a:pt x="2213953" y="979437"/>
                    <a:pt x="2219821" y="1002068"/>
                  </a:cubicBezTo>
                  <a:cubicBezTo>
                    <a:pt x="2225688" y="1024699"/>
                    <a:pt x="2228621" y="1049426"/>
                    <a:pt x="2228621" y="1076249"/>
                  </a:cubicBezTo>
                  <a:lnTo>
                    <a:pt x="2228621" y="1503731"/>
                  </a:lnTo>
                  <a:cubicBezTo>
                    <a:pt x="2228621" y="1565757"/>
                    <a:pt x="2233651" y="1617726"/>
                    <a:pt x="2243709" y="1659636"/>
                  </a:cubicBezTo>
                  <a:cubicBezTo>
                    <a:pt x="2253768" y="1701546"/>
                    <a:pt x="2265922" y="1733816"/>
                    <a:pt x="2280171" y="1756448"/>
                  </a:cubicBezTo>
                  <a:cubicBezTo>
                    <a:pt x="2294420" y="1779079"/>
                    <a:pt x="2314118" y="1800453"/>
                    <a:pt x="2339264" y="1820570"/>
                  </a:cubicBezTo>
                  <a:lnTo>
                    <a:pt x="1972132" y="1820570"/>
                  </a:lnTo>
                  <a:lnTo>
                    <a:pt x="1959560" y="1802968"/>
                  </a:lnTo>
                  <a:cubicBezTo>
                    <a:pt x="1951178" y="1792909"/>
                    <a:pt x="1944891" y="1780337"/>
                    <a:pt x="1940700" y="1765249"/>
                  </a:cubicBezTo>
                  <a:cubicBezTo>
                    <a:pt x="1936509" y="1750161"/>
                    <a:pt x="1933575" y="1733816"/>
                    <a:pt x="1931899" y="1716214"/>
                  </a:cubicBezTo>
                  <a:cubicBezTo>
                    <a:pt x="1930223" y="1698612"/>
                    <a:pt x="1928965" y="1681429"/>
                    <a:pt x="1928127" y="1664665"/>
                  </a:cubicBezTo>
                  <a:cubicBezTo>
                    <a:pt x="1927289" y="1647901"/>
                    <a:pt x="1926870" y="1626108"/>
                    <a:pt x="1926870" y="1599285"/>
                  </a:cubicBezTo>
                  <a:lnTo>
                    <a:pt x="1926870" y="1058646"/>
                  </a:lnTo>
                  <a:cubicBezTo>
                    <a:pt x="1926870" y="1040206"/>
                    <a:pt x="1924355" y="1025537"/>
                    <a:pt x="1919326" y="1014641"/>
                  </a:cubicBezTo>
                  <a:cubicBezTo>
                    <a:pt x="1914297" y="1003744"/>
                    <a:pt x="1908010" y="995781"/>
                    <a:pt x="1900466" y="990752"/>
                  </a:cubicBezTo>
                  <a:cubicBezTo>
                    <a:pt x="1892923" y="985723"/>
                    <a:pt x="1884960" y="982789"/>
                    <a:pt x="1876578" y="981951"/>
                  </a:cubicBezTo>
                  <a:cubicBezTo>
                    <a:pt x="1868196" y="981113"/>
                    <a:pt x="1858976" y="980694"/>
                    <a:pt x="1848917" y="980694"/>
                  </a:cubicBezTo>
                  <a:lnTo>
                    <a:pt x="1801140" y="980694"/>
                  </a:lnTo>
                  <a:lnTo>
                    <a:pt x="1801140" y="1820570"/>
                  </a:lnTo>
                  <a:lnTo>
                    <a:pt x="1514475" y="1820570"/>
                  </a:lnTo>
                  <a:close/>
                  <a:moveTo>
                    <a:pt x="4623435" y="27660"/>
                  </a:moveTo>
                  <a:lnTo>
                    <a:pt x="4902556" y="27660"/>
                  </a:lnTo>
                  <a:cubicBezTo>
                    <a:pt x="4920996" y="151714"/>
                    <a:pt x="4935665" y="251460"/>
                    <a:pt x="4946561" y="326898"/>
                  </a:cubicBezTo>
                  <a:cubicBezTo>
                    <a:pt x="4957458" y="402336"/>
                    <a:pt x="4968354" y="475678"/>
                    <a:pt x="4979251" y="546925"/>
                  </a:cubicBezTo>
                  <a:cubicBezTo>
                    <a:pt x="4990148" y="618172"/>
                    <a:pt x="4998949" y="673074"/>
                    <a:pt x="5005654" y="711632"/>
                  </a:cubicBezTo>
                  <a:lnTo>
                    <a:pt x="5020742" y="711632"/>
                  </a:lnTo>
                  <a:cubicBezTo>
                    <a:pt x="5025771" y="673074"/>
                    <a:pt x="5032476" y="618172"/>
                    <a:pt x="5040858" y="546925"/>
                  </a:cubicBezTo>
                  <a:cubicBezTo>
                    <a:pt x="5049240" y="475678"/>
                    <a:pt x="5057622" y="402336"/>
                    <a:pt x="5066005" y="326898"/>
                  </a:cubicBezTo>
                  <a:cubicBezTo>
                    <a:pt x="5074387" y="251460"/>
                    <a:pt x="5085283" y="151714"/>
                    <a:pt x="5098694" y="27660"/>
                  </a:cubicBezTo>
                  <a:lnTo>
                    <a:pt x="5362727" y="27660"/>
                  </a:lnTo>
                  <a:lnTo>
                    <a:pt x="5146472" y="1300048"/>
                  </a:lnTo>
                  <a:lnTo>
                    <a:pt x="5146472" y="1820570"/>
                  </a:lnTo>
                  <a:lnTo>
                    <a:pt x="4839690" y="1820570"/>
                  </a:lnTo>
                  <a:lnTo>
                    <a:pt x="4839690" y="1302563"/>
                  </a:lnTo>
                  <a:close/>
                  <a:moveTo>
                    <a:pt x="4029075" y="27660"/>
                  </a:moveTo>
                  <a:lnTo>
                    <a:pt x="4584802" y="27660"/>
                  </a:lnTo>
                  <a:lnTo>
                    <a:pt x="4584802" y="289179"/>
                  </a:lnTo>
                  <a:lnTo>
                    <a:pt x="4333342" y="289179"/>
                  </a:lnTo>
                  <a:lnTo>
                    <a:pt x="4333342" y="719175"/>
                  </a:lnTo>
                  <a:lnTo>
                    <a:pt x="4569714" y="719175"/>
                  </a:lnTo>
                  <a:lnTo>
                    <a:pt x="4569714" y="980694"/>
                  </a:lnTo>
                  <a:lnTo>
                    <a:pt x="4333342" y="980694"/>
                  </a:lnTo>
                  <a:lnTo>
                    <a:pt x="4333342" y="1559052"/>
                  </a:lnTo>
                  <a:lnTo>
                    <a:pt x="4594860" y="1559052"/>
                  </a:lnTo>
                  <a:lnTo>
                    <a:pt x="4594860" y="1820570"/>
                  </a:lnTo>
                  <a:lnTo>
                    <a:pt x="4029075" y="1820570"/>
                  </a:lnTo>
                  <a:close/>
                  <a:moveTo>
                    <a:pt x="3171825" y="27660"/>
                  </a:moveTo>
                  <a:lnTo>
                    <a:pt x="3476092" y="27660"/>
                  </a:lnTo>
                  <a:lnTo>
                    <a:pt x="3476092" y="719175"/>
                  </a:lnTo>
                  <a:lnTo>
                    <a:pt x="3604336" y="719175"/>
                  </a:lnTo>
                  <a:lnTo>
                    <a:pt x="3604336" y="27660"/>
                  </a:lnTo>
                  <a:lnTo>
                    <a:pt x="3906088" y="27660"/>
                  </a:lnTo>
                  <a:lnTo>
                    <a:pt x="3906088" y="1820570"/>
                  </a:lnTo>
                  <a:lnTo>
                    <a:pt x="3604336" y="1820570"/>
                  </a:lnTo>
                  <a:lnTo>
                    <a:pt x="3604336" y="980694"/>
                  </a:lnTo>
                  <a:lnTo>
                    <a:pt x="3476092" y="980694"/>
                  </a:lnTo>
                  <a:lnTo>
                    <a:pt x="3476092" y="1820570"/>
                  </a:lnTo>
                  <a:lnTo>
                    <a:pt x="3171825" y="1820570"/>
                  </a:lnTo>
                  <a:close/>
                  <a:moveTo>
                    <a:pt x="857250" y="27660"/>
                  </a:moveTo>
                  <a:lnTo>
                    <a:pt x="1412977" y="27660"/>
                  </a:lnTo>
                  <a:lnTo>
                    <a:pt x="1412977" y="289179"/>
                  </a:lnTo>
                  <a:lnTo>
                    <a:pt x="1161517" y="289179"/>
                  </a:lnTo>
                  <a:lnTo>
                    <a:pt x="1161517" y="719175"/>
                  </a:lnTo>
                  <a:lnTo>
                    <a:pt x="1397889" y="719175"/>
                  </a:lnTo>
                  <a:lnTo>
                    <a:pt x="1397889" y="980694"/>
                  </a:lnTo>
                  <a:lnTo>
                    <a:pt x="1161517" y="980694"/>
                  </a:lnTo>
                  <a:lnTo>
                    <a:pt x="1161517" y="1559052"/>
                  </a:lnTo>
                  <a:lnTo>
                    <a:pt x="1423035" y="1559052"/>
                  </a:lnTo>
                  <a:lnTo>
                    <a:pt x="1423035" y="1820570"/>
                  </a:lnTo>
                  <a:lnTo>
                    <a:pt x="857250" y="1820570"/>
                  </a:lnTo>
                  <a:close/>
                  <a:moveTo>
                    <a:pt x="0" y="27660"/>
                  </a:moveTo>
                  <a:lnTo>
                    <a:pt x="304267" y="27660"/>
                  </a:lnTo>
                  <a:lnTo>
                    <a:pt x="304267" y="719175"/>
                  </a:lnTo>
                  <a:lnTo>
                    <a:pt x="432511" y="719175"/>
                  </a:lnTo>
                  <a:lnTo>
                    <a:pt x="432511" y="27660"/>
                  </a:lnTo>
                  <a:lnTo>
                    <a:pt x="734263" y="27660"/>
                  </a:lnTo>
                  <a:lnTo>
                    <a:pt x="734263" y="1820570"/>
                  </a:lnTo>
                  <a:lnTo>
                    <a:pt x="432511" y="1820570"/>
                  </a:lnTo>
                  <a:lnTo>
                    <a:pt x="432511" y="980694"/>
                  </a:lnTo>
                  <a:lnTo>
                    <a:pt x="304267" y="980694"/>
                  </a:lnTo>
                  <a:lnTo>
                    <a:pt x="304267" y="1820570"/>
                  </a:lnTo>
                  <a:lnTo>
                    <a:pt x="0" y="1820570"/>
                  </a:lnTo>
                  <a:close/>
                  <a:moveTo>
                    <a:pt x="2702204" y="0"/>
                  </a:moveTo>
                  <a:cubicBezTo>
                    <a:pt x="2757526" y="0"/>
                    <a:pt x="2806561" y="7544"/>
                    <a:pt x="2849309" y="22631"/>
                  </a:cubicBezTo>
                  <a:cubicBezTo>
                    <a:pt x="2892057" y="37719"/>
                    <a:pt x="2928099" y="59931"/>
                    <a:pt x="2957437" y="89268"/>
                  </a:cubicBezTo>
                  <a:cubicBezTo>
                    <a:pt x="2986773" y="118605"/>
                    <a:pt x="3008567" y="153390"/>
                    <a:pt x="3022816" y="193624"/>
                  </a:cubicBezTo>
                  <a:cubicBezTo>
                    <a:pt x="3037065" y="233858"/>
                    <a:pt x="3044190" y="278282"/>
                    <a:pt x="3044190" y="326898"/>
                  </a:cubicBezTo>
                  <a:lnTo>
                    <a:pt x="3044190" y="590931"/>
                  </a:lnTo>
                  <a:lnTo>
                    <a:pt x="2760040" y="590931"/>
                  </a:lnTo>
                  <a:lnTo>
                    <a:pt x="2760040" y="326898"/>
                  </a:lnTo>
                  <a:cubicBezTo>
                    <a:pt x="2760040" y="318516"/>
                    <a:pt x="2758783" y="310553"/>
                    <a:pt x="2756268" y="303009"/>
                  </a:cubicBezTo>
                  <a:cubicBezTo>
                    <a:pt x="2753754" y="295465"/>
                    <a:pt x="2749982" y="289179"/>
                    <a:pt x="2744953" y="284150"/>
                  </a:cubicBezTo>
                  <a:cubicBezTo>
                    <a:pt x="2739924" y="279120"/>
                    <a:pt x="2733637" y="275349"/>
                    <a:pt x="2726093" y="272834"/>
                  </a:cubicBezTo>
                  <a:cubicBezTo>
                    <a:pt x="2718549" y="270319"/>
                    <a:pt x="2710587" y="269062"/>
                    <a:pt x="2702204" y="269062"/>
                  </a:cubicBezTo>
                  <a:cubicBezTo>
                    <a:pt x="2695499" y="269062"/>
                    <a:pt x="2688793" y="270319"/>
                    <a:pt x="2682088" y="272834"/>
                  </a:cubicBezTo>
                  <a:cubicBezTo>
                    <a:pt x="2675382" y="275349"/>
                    <a:pt x="2668677" y="278701"/>
                    <a:pt x="2661971" y="282892"/>
                  </a:cubicBezTo>
                  <a:cubicBezTo>
                    <a:pt x="2655265" y="287083"/>
                    <a:pt x="2650236" y="292951"/>
                    <a:pt x="2646883" y="300495"/>
                  </a:cubicBezTo>
                  <a:cubicBezTo>
                    <a:pt x="2643530" y="308038"/>
                    <a:pt x="2641854" y="316840"/>
                    <a:pt x="2641854" y="326898"/>
                  </a:cubicBezTo>
                  <a:lnTo>
                    <a:pt x="2641854" y="445084"/>
                  </a:lnTo>
                  <a:cubicBezTo>
                    <a:pt x="2641854" y="471906"/>
                    <a:pt x="2643530" y="496214"/>
                    <a:pt x="2646883" y="518007"/>
                  </a:cubicBezTo>
                  <a:cubicBezTo>
                    <a:pt x="2650236" y="539801"/>
                    <a:pt x="2655684" y="559498"/>
                    <a:pt x="2663228" y="577100"/>
                  </a:cubicBezTo>
                  <a:cubicBezTo>
                    <a:pt x="2670772" y="594703"/>
                    <a:pt x="2679154" y="611048"/>
                    <a:pt x="2688374" y="626135"/>
                  </a:cubicBezTo>
                  <a:cubicBezTo>
                    <a:pt x="2697595" y="641223"/>
                    <a:pt x="2709749" y="657149"/>
                    <a:pt x="2724836" y="673913"/>
                  </a:cubicBezTo>
                  <a:cubicBezTo>
                    <a:pt x="2756687" y="710793"/>
                    <a:pt x="2782253" y="740130"/>
                    <a:pt x="2801531" y="761924"/>
                  </a:cubicBezTo>
                  <a:cubicBezTo>
                    <a:pt x="2820810" y="783717"/>
                    <a:pt x="2838831" y="804253"/>
                    <a:pt x="2855595" y="823531"/>
                  </a:cubicBezTo>
                  <a:cubicBezTo>
                    <a:pt x="2872359" y="842810"/>
                    <a:pt x="2884094" y="856640"/>
                    <a:pt x="2890800" y="865022"/>
                  </a:cubicBezTo>
                  <a:cubicBezTo>
                    <a:pt x="2915946" y="893521"/>
                    <a:pt x="2938158" y="922858"/>
                    <a:pt x="2957437" y="953033"/>
                  </a:cubicBezTo>
                  <a:cubicBezTo>
                    <a:pt x="2976715" y="983208"/>
                    <a:pt x="2993898" y="1015479"/>
                    <a:pt x="3008986" y="1049845"/>
                  </a:cubicBezTo>
                  <a:cubicBezTo>
                    <a:pt x="3024074" y="1084211"/>
                    <a:pt x="3035389" y="1121511"/>
                    <a:pt x="3042933" y="1161745"/>
                  </a:cubicBezTo>
                  <a:cubicBezTo>
                    <a:pt x="3050477" y="1201979"/>
                    <a:pt x="3054248" y="1243889"/>
                    <a:pt x="3054248" y="1287475"/>
                  </a:cubicBezTo>
                  <a:lnTo>
                    <a:pt x="3054248" y="1538935"/>
                  </a:lnTo>
                  <a:cubicBezTo>
                    <a:pt x="3054248" y="1590903"/>
                    <a:pt x="3045447" y="1636166"/>
                    <a:pt x="3027845" y="1674723"/>
                  </a:cubicBezTo>
                  <a:cubicBezTo>
                    <a:pt x="3010243" y="1713280"/>
                    <a:pt x="2985516" y="1745551"/>
                    <a:pt x="2953664" y="1771536"/>
                  </a:cubicBezTo>
                  <a:cubicBezTo>
                    <a:pt x="2921813" y="1797520"/>
                    <a:pt x="2884513" y="1816798"/>
                    <a:pt x="2841765" y="1829371"/>
                  </a:cubicBezTo>
                  <a:cubicBezTo>
                    <a:pt x="2799017" y="1841944"/>
                    <a:pt x="2752496" y="1848231"/>
                    <a:pt x="2702204" y="1848231"/>
                  </a:cubicBezTo>
                  <a:cubicBezTo>
                    <a:pt x="2648560" y="1848231"/>
                    <a:pt x="2599106" y="1841106"/>
                    <a:pt x="2553843" y="1826857"/>
                  </a:cubicBezTo>
                  <a:cubicBezTo>
                    <a:pt x="2508580" y="1812607"/>
                    <a:pt x="2470024" y="1792071"/>
                    <a:pt x="2438171" y="1765249"/>
                  </a:cubicBezTo>
                  <a:cubicBezTo>
                    <a:pt x="2406320" y="1738426"/>
                    <a:pt x="2382012" y="1705737"/>
                    <a:pt x="2365248" y="1667180"/>
                  </a:cubicBezTo>
                  <a:cubicBezTo>
                    <a:pt x="2348484" y="1628622"/>
                    <a:pt x="2340102" y="1585874"/>
                    <a:pt x="2340102" y="1538935"/>
                  </a:cubicBezTo>
                  <a:lnTo>
                    <a:pt x="2340102" y="1176833"/>
                  </a:lnTo>
                  <a:lnTo>
                    <a:pt x="2641854" y="1176833"/>
                  </a:lnTo>
                  <a:lnTo>
                    <a:pt x="2641854" y="1526362"/>
                  </a:lnTo>
                  <a:cubicBezTo>
                    <a:pt x="2641854" y="1534744"/>
                    <a:pt x="2643112" y="1542288"/>
                    <a:pt x="2645626" y="1548993"/>
                  </a:cubicBezTo>
                  <a:cubicBezTo>
                    <a:pt x="2648141" y="1555699"/>
                    <a:pt x="2651912" y="1561566"/>
                    <a:pt x="2656942" y="1566596"/>
                  </a:cubicBezTo>
                  <a:cubicBezTo>
                    <a:pt x="2661971" y="1571625"/>
                    <a:pt x="2668257" y="1575397"/>
                    <a:pt x="2675801" y="1577911"/>
                  </a:cubicBezTo>
                  <a:cubicBezTo>
                    <a:pt x="2683345" y="1580426"/>
                    <a:pt x="2692146" y="1581683"/>
                    <a:pt x="2702204" y="1581683"/>
                  </a:cubicBezTo>
                  <a:cubicBezTo>
                    <a:pt x="2710587" y="1581683"/>
                    <a:pt x="2718549" y="1580426"/>
                    <a:pt x="2726093" y="1577911"/>
                  </a:cubicBezTo>
                  <a:cubicBezTo>
                    <a:pt x="2733637" y="1575397"/>
                    <a:pt x="2739924" y="1571206"/>
                    <a:pt x="2744953" y="1565338"/>
                  </a:cubicBezTo>
                  <a:cubicBezTo>
                    <a:pt x="2749982" y="1559471"/>
                    <a:pt x="2753754" y="1553184"/>
                    <a:pt x="2756268" y="1546479"/>
                  </a:cubicBezTo>
                  <a:cubicBezTo>
                    <a:pt x="2758783" y="1539773"/>
                    <a:pt x="2760040" y="1533068"/>
                    <a:pt x="2760040" y="1526362"/>
                  </a:cubicBezTo>
                  <a:lnTo>
                    <a:pt x="2757526" y="1305077"/>
                  </a:lnTo>
                  <a:cubicBezTo>
                    <a:pt x="2757526" y="1281608"/>
                    <a:pt x="2754173" y="1258138"/>
                    <a:pt x="2747467" y="1234668"/>
                  </a:cubicBezTo>
                  <a:cubicBezTo>
                    <a:pt x="2740762" y="1211199"/>
                    <a:pt x="2731961" y="1188148"/>
                    <a:pt x="2721064" y="1165517"/>
                  </a:cubicBezTo>
                  <a:cubicBezTo>
                    <a:pt x="2710167" y="1142885"/>
                    <a:pt x="2698013" y="1121511"/>
                    <a:pt x="2684602" y="1101395"/>
                  </a:cubicBezTo>
                  <a:cubicBezTo>
                    <a:pt x="2671191" y="1081278"/>
                    <a:pt x="2656942" y="1061999"/>
                    <a:pt x="2641854" y="1043559"/>
                  </a:cubicBezTo>
                  <a:cubicBezTo>
                    <a:pt x="2620061" y="1018413"/>
                    <a:pt x="2602040" y="997877"/>
                    <a:pt x="2587790" y="981951"/>
                  </a:cubicBezTo>
                  <a:cubicBezTo>
                    <a:pt x="2573541" y="966025"/>
                    <a:pt x="2559711" y="950100"/>
                    <a:pt x="2546299" y="934174"/>
                  </a:cubicBezTo>
                  <a:cubicBezTo>
                    <a:pt x="2532888" y="918248"/>
                    <a:pt x="2521992" y="906094"/>
                    <a:pt x="2513610" y="897712"/>
                  </a:cubicBezTo>
                  <a:cubicBezTo>
                    <a:pt x="2480082" y="860831"/>
                    <a:pt x="2452840" y="824789"/>
                    <a:pt x="2431885" y="789584"/>
                  </a:cubicBezTo>
                  <a:cubicBezTo>
                    <a:pt x="2410930" y="754380"/>
                    <a:pt x="2394585" y="719175"/>
                    <a:pt x="2382850" y="683971"/>
                  </a:cubicBezTo>
                  <a:cubicBezTo>
                    <a:pt x="2371116" y="648767"/>
                    <a:pt x="2362734" y="613981"/>
                    <a:pt x="2357705" y="579615"/>
                  </a:cubicBezTo>
                  <a:cubicBezTo>
                    <a:pt x="2352675" y="545249"/>
                    <a:pt x="2350161" y="508787"/>
                    <a:pt x="2350161" y="470230"/>
                  </a:cubicBezTo>
                  <a:lnTo>
                    <a:pt x="2350161" y="326898"/>
                  </a:lnTo>
                  <a:cubicBezTo>
                    <a:pt x="2350161" y="274929"/>
                    <a:pt x="2357705" y="228409"/>
                    <a:pt x="2372792" y="187338"/>
                  </a:cubicBezTo>
                  <a:cubicBezTo>
                    <a:pt x="2387879" y="146266"/>
                    <a:pt x="2410511" y="111899"/>
                    <a:pt x="2440686" y="84239"/>
                  </a:cubicBezTo>
                  <a:cubicBezTo>
                    <a:pt x="2470862" y="56578"/>
                    <a:pt x="2507742" y="35623"/>
                    <a:pt x="2551329" y="21374"/>
                  </a:cubicBezTo>
                  <a:cubicBezTo>
                    <a:pt x="2594915" y="7124"/>
                    <a:pt x="2645207" y="0"/>
                    <a:pt x="270220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11" name="Picture 10" descr="HER - Pattern.jpg">
            <a:extLst>
              <a:ext uri="{FF2B5EF4-FFF2-40B4-BE49-F238E27FC236}">
                <a16:creationId xmlns:a16="http://schemas.microsoft.com/office/drawing/2014/main" id="{8F8D6F1B-E502-4054-A056-FB7658767474}"/>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2282952"/>
            <a:ext cx="2438400" cy="2292096"/>
          </a:xfrm>
          <a:prstGeom prst="rect">
            <a:avLst/>
          </a:prstGeom>
        </p:spPr>
      </p:pic>
      <p:pic>
        <p:nvPicPr>
          <p:cNvPr id="12" name="Picture 11">
            <a:extLst>
              <a:ext uri="{FF2B5EF4-FFF2-40B4-BE49-F238E27FC236}">
                <a16:creationId xmlns:a16="http://schemas.microsoft.com/office/drawing/2014/main" id="{894BA845-CF74-473F-A4DD-4A9757D9C65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438400" cy="2292096"/>
          </a:xfrm>
          <a:prstGeom prst="rect">
            <a:avLst/>
          </a:prstGeom>
        </p:spPr>
      </p:pic>
      <p:pic>
        <p:nvPicPr>
          <p:cNvPr id="13" name="Picture 12">
            <a:extLst>
              <a:ext uri="{FF2B5EF4-FFF2-40B4-BE49-F238E27FC236}">
                <a16:creationId xmlns:a16="http://schemas.microsoft.com/office/drawing/2014/main" id="{4D4730B7-2397-4543-8385-7324E0B8907F}"/>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4565904"/>
            <a:ext cx="2438400" cy="2292096"/>
          </a:xfrm>
          <a:prstGeom prst="rect">
            <a:avLst/>
          </a:prstGeom>
        </p:spPr>
      </p:pic>
      <p:pic>
        <p:nvPicPr>
          <p:cNvPr id="14" name="Picture 13">
            <a:extLst>
              <a:ext uri="{FF2B5EF4-FFF2-40B4-BE49-F238E27FC236}">
                <a16:creationId xmlns:a16="http://schemas.microsoft.com/office/drawing/2014/main" id="{D7430626-3C78-4C62-80B1-70B0E0E98ED5}"/>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0" y="-1"/>
            <a:ext cx="12192000" cy="6334913"/>
          </a:xfrm>
          <a:prstGeom prst="rect">
            <a:avLst/>
          </a:prstGeom>
        </p:spPr>
      </p:pic>
      <p:sp>
        <p:nvSpPr>
          <p:cNvPr id="15" name="Date Placeholder 3">
            <a:extLst>
              <a:ext uri="{FF2B5EF4-FFF2-40B4-BE49-F238E27FC236}">
                <a16:creationId xmlns:a16="http://schemas.microsoft.com/office/drawing/2014/main" id="{6808E536-DC2B-4C4F-A538-A83834B6A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A2854F25-7F8F-40A2-B5DB-C3E6C534FDF4}" type="datetimeFigureOut">
              <a:rPr lang="en-US" smtClean="0"/>
              <a:pPr/>
              <a:t>5/15/2023</a:t>
            </a:fld>
            <a:endParaRPr lang="en-US" dirty="0"/>
          </a:p>
        </p:txBody>
      </p:sp>
      <p:sp>
        <p:nvSpPr>
          <p:cNvPr id="16" name="Footer Placeholder 4">
            <a:extLst>
              <a:ext uri="{FF2B5EF4-FFF2-40B4-BE49-F238E27FC236}">
                <a16:creationId xmlns:a16="http://schemas.microsoft.com/office/drawing/2014/main" id="{2B3CA0F8-3E23-46E9-991F-598E3A5A8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A51E1E64-2410-4464-B480-CA7D7F471113}"/>
              </a:ext>
            </a:extLst>
          </p:cNvPr>
          <p:cNvSpPr txBox="1">
            <a:spLocks/>
          </p:cNvSpPr>
          <p:nvPr userDrawn="1"/>
        </p:nvSpPr>
        <p:spPr>
          <a:xfrm>
            <a:off x="8610600" y="6356350"/>
            <a:ext cx="2743200" cy="365125"/>
          </a:xfrm>
          <a:prstGeom prst="rect">
            <a:avLst/>
          </a:prstGeom>
        </p:spPr>
        <p:txBody>
          <a:bodyPr vert="horz" lIns="91440" tIns="45720" rIns="91440" bIns="45720" rtlCol="0" anchor="ctr" anchorCtr="0"/>
          <a:lstStyle>
            <a:defPPr>
              <a:defRPr lang="en-US"/>
            </a:defPPr>
            <a:lvl1pPr algn="r" defTabSz="457200"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F94B93D5-2882-4053-93DB-B72272F0296C}" type="slidenum">
              <a:rPr lang="en-US" smtClean="0"/>
              <a:pPr/>
              <a:t>‹#›</a:t>
            </a:fld>
            <a:endParaRPr lang="en-US" dirty="0"/>
          </a:p>
        </p:txBody>
      </p:sp>
      <p:pic>
        <p:nvPicPr>
          <p:cNvPr id="18" name="Picture 17">
            <a:extLst>
              <a:ext uri="{FF2B5EF4-FFF2-40B4-BE49-F238E27FC236}">
                <a16:creationId xmlns:a16="http://schemas.microsoft.com/office/drawing/2014/main" id="{66B2334D-1996-4AAE-AA66-495E9274D89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19" name="Picture 18">
            <a:extLst>
              <a:ext uri="{FF2B5EF4-FFF2-40B4-BE49-F238E27FC236}">
                <a16:creationId xmlns:a16="http://schemas.microsoft.com/office/drawing/2014/main" id="{1084FAED-2924-4869-9EE7-CAC95AFD91C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961" t="20776" r="642" b="20319"/>
          <a:stretch/>
        </p:blipFill>
        <p:spPr>
          <a:xfrm>
            <a:off x="31865" y="6352275"/>
            <a:ext cx="2177935" cy="465349"/>
          </a:xfrm>
          <a:prstGeom prst="rect">
            <a:avLst/>
          </a:prstGeom>
        </p:spPr>
      </p:pic>
      <p:sp>
        <p:nvSpPr>
          <p:cNvPr id="20" name="TextBox 19">
            <a:extLst>
              <a:ext uri="{FF2B5EF4-FFF2-40B4-BE49-F238E27FC236}">
                <a16:creationId xmlns:a16="http://schemas.microsoft.com/office/drawing/2014/main" id="{AFB3B2A1-4E0A-4383-850F-EB3CD440E107}"/>
              </a:ext>
            </a:extLst>
          </p:cNvPr>
          <p:cNvSpPr txBox="1"/>
          <p:nvPr userDrawn="1"/>
        </p:nvSpPr>
        <p:spPr>
          <a:xfrm>
            <a:off x="455866" y="6578109"/>
            <a:ext cx="2996590" cy="276999"/>
          </a:xfrm>
          <a:prstGeom prst="rect">
            <a:avLst/>
          </a:prstGeom>
          <a:noFill/>
        </p:spPr>
        <p:txBody>
          <a:bodyPr wrap="none" rtlCol="0">
            <a:spAutoFit/>
          </a:bodyPr>
          <a:lstStyle/>
          <a:p>
            <a:r>
              <a:rPr lang="en-US" sz="1200" b="0" dirty="0">
                <a:solidFill>
                  <a:schemeClr val="bg1"/>
                </a:solidFill>
                <a:latin typeface="Arial Rounded MT Bold" panose="020F0704030504030204" pitchFamily="34" charset="0"/>
              </a:rPr>
              <a:t>Office for Diversity, Equity &amp; Inclusion</a:t>
            </a:r>
          </a:p>
        </p:txBody>
      </p:sp>
      <p:pic>
        <p:nvPicPr>
          <p:cNvPr id="21" name="Picture 20">
            <a:extLst>
              <a:ext uri="{FF2B5EF4-FFF2-40B4-BE49-F238E27FC236}">
                <a16:creationId xmlns:a16="http://schemas.microsoft.com/office/drawing/2014/main" id="{0F7A0AA4-983A-4721-A7DD-F21C3FB42C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2207"/>
          <a:stretch/>
        </p:blipFill>
        <p:spPr>
          <a:xfrm>
            <a:off x="0" y="6262853"/>
            <a:ext cx="12192000" cy="82863"/>
          </a:xfrm>
          <a:prstGeom prst="rect">
            <a:avLst/>
          </a:prstGeom>
        </p:spPr>
      </p:pic>
      <p:sp>
        <p:nvSpPr>
          <p:cNvPr id="22" name="TextBox 21">
            <a:extLst>
              <a:ext uri="{FF2B5EF4-FFF2-40B4-BE49-F238E27FC236}">
                <a16:creationId xmlns:a16="http://schemas.microsoft.com/office/drawing/2014/main" id="{15AB83CE-9D3C-4503-88A3-394E52DA632D}"/>
              </a:ext>
            </a:extLst>
          </p:cNvPr>
          <p:cNvSpPr txBox="1"/>
          <p:nvPr userDrawn="1"/>
        </p:nvSpPr>
        <p:spPr>
          <a:xfrm>
            <a:off x="7186602" y="6431060"/>
            <a:ext cx="49789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diversity powers our drive to advance health equity.</a:t>
            </a:r>
          </a:p>
        </p:txBody>
      </p:sp>
    </p:spTree>
    <p:extLst>
      <p:ext uri="{BB962C8B-B14F-4D97-AF65-F5344CB8AC3E}">
        <p14:creationId xmlns:p14="http://schemas.microsoft.com/office/powerpoint/2010/main" val="98969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
        <p:nvSpPr>
          <p:cNvPr id="7" name="Slide Number Placeholder 8"/>
          <p:cNvSpPr>
            <a:spLocks noGrp="1"/>
          </p:cNvSpPr>
          <p:nvPr>
            <p:ph type="sldNum" sz="quarter" idx="4"/>
          </p:nvPr>
        </p:nvSpPr>
        <p:spPr>
          <a:xfrm>
            <a:off x="394883" y="6356353"/>
            <a:ext cx="526815" cy="365125"/>
          </a:xfrm>
          <a:prstGeom prst="rect">
            <a:avLst/>
          </a:prstGeom>
        </p:spPr>
        <p:txBody>
          <a:bodyPr vert="horz" lIns="91440" tIns="45720" rIns="91440" bIns="45720" rtlCol="0" anchor="b" anchorCtr="0"/>
          <a:lstStyle>
            <a:lvl1pPr algn="l">
              <a:defRPr sz="1067">
                <a:solidFill>
                  <a:schemeClr val="tx1">
                    <a:tint val="75000"/>
                  </a:schemeClr>
                </a:solidFill>
              </a:defRPr>
            </a:lvl1pPr>
          </a:lstStyle>
          <a:p>
            <a:fld id="{8334361B-0D38-BE4A-AA1D-01A86672D338}" type="slidenum">
              <a:rPr lang="en-US" smtClean="0"/>
              <a:pPr/>
              <a:t>‹#›</a:t>
            </a:fld>
            <a:endParaRPr lang="en-US" dirty="0"/>
          </a:p>
        </p:txBody>
      </p:sp>
      <p:sp>
        <p:nvSpPr>
          <p:cNvPr id="6" name="Text Placeholder 2"/>
          <p:cNvSpPr>
            <a:spLocks noGrp="1"/>
          </p:cNvSpPr>
          <p:nvPr>
            <p:ph idx="1"/>
          </p:nvPr>
        </p:nvSpPr>
        <p:spPr>
          <a:xfrm>
            <a:off x="394884" y="1354003"/>
            <a:ext cx="11402237" cy="4724071"/>
          </a:xfrm>
          <a:prstGeom prst="rect">
            <a:avLst/>
          </a:prstGeom>
        </p:spPr>
        <p:txBody>
          <a:bodyPr vert="horz" lIns="91440" tIns="45720" rIns="91440" bIns="45720" rtlCol="0">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Tree>
    <p:extLst>
      <p:ext uri="{BB962C8B-B14F-4D97-AF65-F5344CB8AC3E}">
        <p14:creationId xmlns:p14="http://schemas.microsoft.com/office/powerpoint/2010/main" val="250223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Chart and Tabl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393595" y="3819020"/>
            <a:ext cx="4872567" cy="2159000"/>
          </a:xfrm>
          <a:prstGeom prst="rect">
            <a:avLst/>
          </a:prstGeom>
        </p:spPr>
        <p:txBody>
          <a:bodyPr/>
          <a:lstStyle>
            <a:lvl1pPr marL="0" indent="0">
              <a:buNone/>
              <a:defRPr/>
            </a:lvl1pPr>
          </a:lstStyle>
          <a:p>
            <a:r>
              <a:rPr lang="en-US" altLang="zh-CN" dirty="0"/>
              <a:t>Click icon to add chart</a:t>
            </a:r>
            <a:endParaRPr lang="en-US" dirty="0"/>
          </a:p>
        </p:txBody>
      </p:sp>
      <p:sp>
        <p:nvSpPr>
          <p:cNvPr id="8" name="Rectangle 7"/>
          <p:cNvSpPr/>
          <p:nvPr userDrawn="1"/>
        </p:nvSpPr>
        <p:spPr>
          <a:xfrm>
            <a:off x="5506323" y="3819022"/>
            <a:ext cx="6290796" cy="479779"/>
          </a:xfrm>
          <a:prstGeom prst="rect">
            <a:avLst/>
          </a:prstGeom>
          <a:solidFill>
            <a:srgbClr val="A7A9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5506323" y="3819023"/>
            <a:ext cx="6290796" cy="2159001"/>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ext Placeholder 2"/>
          <p:cNvSpPr>
            <a:spLocks noGrp="1"/>
          </p:cNvSpPr>
          <p:nvPr>
            <p:ph idx="1"/>
          </p:nvPr>
        </p:nvSpPr>
        <p:spPr>
          <a:xfrm>
            <a:off x="393595" y="1329118"/>
            <a:ext cx="11403525" cy="2286707"/>
          </a:xfrm>
          <a:prstGeom prst="rect">
            <a:avLst/>
          </a:prstGeom>
        </p:spPr>
        <p:txBody>
          <a:bodyPr vert="horz" lIns="91440" tIns="45720" rIns="91440" bIns="45720" rtlCol="0">
            <a:normAutofit/>
          </a:bodyPr>
          <a:lstStyle>
            <a:lvl1pPr marL="0" indent="0">
              <a:buNone/>
              <a:defRPr/>
            </a:lvl1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quarter" idx="14"/>
          </p:nvPr>
        </p:nvSpPr>
        <p:spPr>
          <a:xfrm>
            <a:off x="5656606" y="4298450"/>
            <a:ext cx="5988548" cy="1591365"/>
          </a:xfrm>
          <a:prstGeom prst="rect">
            <a:avLst/>
          </a:prstGeom>
        </p:spPr>
        <p:txBody>
          <a:bodyPr>
            <a:noAutofit/>
          </a:bodyPr>
          <a:lstStyle>
            <a:lvl1pPr>
              <a:defRPr sz="1867"/>
            </a:lvl1pPr>
            <a:lvl2pPr>
              <a:defRPr sz="1867"/>
            </a:lvl2pPr>
            <a:lvl3pPr>
              <a:defRPr sz="1867"/>
            </a:lvl3pPr>
            <a:lvl4pPr>
              <a:defRPr sz="1867"/>
            </a:lvl4pPr>
            <a:lvl5pPr>
              <a:defRPr sz="1867"/>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Text Placeholder 6"/>
          <p:cNvSpPr>
            <a:spLocks noGrp="1"/>
          </p:cNvSpPr>
          <p:nvPr>
            <p:ph type="body" sz="quarter" idx="15"/>
          </p:nvPr>
        </p:nvSpPr>
        <p:spPr>
          <a:xfrm>
            <a:off x="5656606" y="3875644"/>
            <a:ext cx="5988548" cy="465137"/>
          </a:xfrm>
          <a:prstGeom prst="rect">
            <a:avLst/>
          </a:prstGeom>
        </p:spPr>
        <p:txBody>
          <a:bodyPr>
            <a:noAutofit/>
          </a:bodyPr>
          <a:lstStyle>
            <a:lvl1pPr marL="0" indent="0" algn="ctr">
              <a:buNone/>
              <a:defRPr sz="2133" b="1">
                <a:solidFill>
                  <a:schemeClr val="bg1"/>
                </a:solidFill>
              </a:defRPr>
            </a:lvl1pPr>
            <a:lvl2pPr marL="459294" indent="0" algn="ctr">
              <a:buNone/>
              <a:defRPr sz="2133" b="1"/>
            </a:lvl2pPr>
            <a:lvl3pPr marL="992666" indent="0" algn="ctr">
              <a:buNone/>
              <a:defRPr sz="2133" b="1"/>
            </a:lvl3pPr>
            <a:lvl4pPr marL="1602236" indent="0" algn="ctr">
              <a:buNone/>
              <a:defRPr sz="2133" b="1"/>
            </a:lvl4pPr>
            <a:lvl5pPr marL="2137727" indent="0" algn="ctr">
              <a:buNone/>
              <a:defRPr sz="2133" b="1"/>
            </a:lvl5pPr>
          </a:lstStyle>
          <a:p>
            <a:pPr lvl="0"/>
            <a:r>
              <a:rPr lang="en-US" altLang="zh-CN"/>
              <a:t>Click to edit Master text styles</a:t>
            </a:r>
          </a:p>
        </p:txBody>
      </p:sp>
      <p:sp>
        <p:nvSpPr>
          <p:cNvPr id="10"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
        <p:nvSpPr>
          <p:cNvPr id="11" name="Slide Number Placeholder 8"/>
          <p:cNvSpPr>
            <a:spLocks noGrp="1"/>
          </p:cNvSpPr>
          <p:nvPr>
            <p:ph type="sldNum" sz="quarter" idx="4"/>
          </p:nvPr>
        </p:nvSpPr>
        <p:spPr>
          <a:xfrm>
            <a:off x="394883" y="6356353"/>
            <a:ext cx="526815" cy="365125"/>
          </a:xfrm>
          <a:prstGeom prst="rect">
            <a:avLst/>
          </a:prstGeom>
        </p:spPr>
        <p:txBody>
          <a:bodyPr vert="horz" lIns="91440" tIns="45720" rIns="91440" bIns="45720" rtlCol="0" anchor="b" anchorCtr="0"/>
          <a:lstStyle>
            <a:lvl1pPr algn="l">
              <a:defRPr sz="1067">
                <a:solidFill>
                  <a:schemeClr val="tx1">
                    <a:tint val="75000"/>
                  </a:schemeClr>
                </a:solidFill>
              </a:defRPr>
            </a:lvl1pPr>
          </a:lstStyle>
          <a:p>
            <a:fld id="{8334361B-0D38-BE4A-AA1D-01A86672D338}" type="slidenum">
              <a:rPr lang="en-US" smtClean="0"/>
              <a:pPr/>
              <a:t>‹#›</a:t>
            </a:fld>
            <a:endParaRPr lang="en-US" dirty="0"/>
          </a:p>
        </p:txBody>
      </p:sp>
    </p:spTree>
    <p:extLst>
      <p:ext uri="{BB962C8B-B14F-4D97-AF65-F5344CB8AC3E}">
        <p14:creationId xmlns:p14="http://schemas.microsoft.com/office/powerpoint/2010/main" val="55006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4" name="Content Placeholder 8"/>
          <p:cNvSpPr>
            <a:spLocks noGrp="1"/>
          </p:cNvSpPr>
          <p:nvPr>
            <p:ph sz="quarter" idx="11"/>
          </p:nvPr>
        </p:nvSpPr>
        <p:spPr>
          <a:xfrm>
            <a:off x="394881" y="1431070"/>
            <a:ext cx="6815901" cy="4572707"/>
          </a:xfrm>
          <a:prstGeom prst="rect">
            <a:avLst/>
          </a:prstGeo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Chart Placeholder 5"/>
          <p:cNvSpPr>
            <a:spLocks noGrp="1"/>
          </p:cNvSpPr>
          <p:nvPr>
            <p:ph type="chart" sz="quarter" idx="12"/>
          </p:nvPr>
        </p:nvSpPr>
        <p:spPr>
          <a:xfrm>
            <a:off x="7466952" y="1431498"/>
            <a:ext cx="4334645" cy="4572276"/>
          </a:xfrm>
          <a:prstGeom prst="rect">
            <a:avLst/>
          </a:prstGeom>
        </p:spPr>
        <p:txBody>
          <a:bodyPr/>
          <a:lstStyle>
            <a:lvl1pPr marL="0" indent="0">
              <a:buNone/>
              <a:defRPr>
                <a:latin typeface="+mn-lt"/>
              </a:defRPr>
            </a:lvl1pPr>
          </a:lstStyle>
          <a:p>
            <a:r>
              <a:rPr lang="en-US" altLang="zh-CN" dirty="0"/>
              <a:t>Click icon to add chart</a:t>
            </a:r>
            <a:endParaRPr lang="en-US" dirty="0"/>
          </a:p>
        </p:txBody>
      </p:sp>
      <p:sp>
        <p:nvSpPr>
          <p:cNvPr id="7"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
        <p:nvSpPr>
          <p:cNvPr id="8" name="Slide Number Placeholder 8"/>
          <p:cNvSpPr>
            <a:spLocks noGrp="1"/>
          </p:cNvSpPr>
          <p:nvPr>
            <p:ph type="sldNum" sz="quarter" idx="4"/>
          </p:nvPr>
        </p:nvSpPr>
        <p:spPr>
          <a:xfrm>
            <a:off x="394883" y="6356353"/>
            <a:ext cx="526815" cy="365125"/>
          </a:xfrm>
          <a:prstGeom prst="rect">
            <a:avLst/>
          </a:prstGeom>
        </p:spPr>
        <p:txBody>
          <a:bodyPr vert="horz" lIns="91440" tIns="45720" rIns="91440" bIns="45720" rtlCol="0" anchor="b" anchorCtr="0"/>
          <a:lstStyle>
            <a:lvl1pPr algn="l">
              <a:defRPr sz="1067">
                <a:solidFill>
                  <a:schemeClr val="tx1">
                    <a:tint val="75000"/>
                  </a:schemeClr>
                </a:solidFill>
              </a:defRPr>
            </a:lvl1pPr>
          </a:lstStyle>
          <a:p>
            <a:fld id="{8334361B-0D38-BE4A-AA1D-01A86672D338}" type="slidenum">
              <a:rPr lang="en-US" smtClean="0"/>
              <a:pPr/>
              <a:t>‹#›</a:t>
            </a:fld>
            <a:endParaRPr lang="en-US" dirty="0"/>
          </a:p>
        </p:txBody>
      </p:sp>
    </p:spTree>
    <p:extLst>
      <p:ext uri="{BB962C8B-B14F-4D97-AF65-F5344CB8AC3E}">
        <p14:creationId xmlns:p14="http://schemas.microsoft.com/office/powerpoint/2010/main" val="251854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SmartArt">
    <p:spTree>
      <p:nvGrpSpPr>
        <p:cNvPr id="1" name=""/>
        <p:cNvGrpSpPr/>
        <p:nvPr/>
      </p:nvGrpSpPr>
      <p:grpSpPr>
        <a:xfrm>
          <a:off x="0" y="0"/>
          <a:ext cx="0" cy="0"/>
          <a:chOff x="0" y="0"/>
          <a:chExt cx="0" cy="0"/>
        </a:xfrm>
      </p:grpSpPr>
      <p:sp>
        <p:nvSpPr>
          <p:cNvPr id="4" name="Content Placeholder 8"/>
          <p:cNvSpPr>
            <a:spLocks noGrp="1"/>
          </p:cNvSpPr>
          <p:nvPr>
            <p:ph sz="quarter" idx="11"/>
          </p:nvPr>
        </p:nvSpPr>
        <p:spPr>
          <a:xfrm>
            <a:off x="394884" y="1431070"/>
            <a:ext cx="6213825" cy="4572707"/>
          </a:xfrm>
          <a:prstGeom prst="rect">
            <a:avLst/>
          </a:prstGeo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SmartArt Placeholder 5"/>
          <p:cNvSpPr>
            <a:spLocks noGrp="1"/>
          </p:cNvSpPr>
          <p:nvPr>
            <p:ph type="dgm" sz="quarter" idx="14"/>
          </p:nvPr>
        </p:nvSpPr>
        <p:spPr>
          <a:xfrm>
            <a:off x="6852829" y="1431498"/>
            <a:ext cx="4938184" cy="4571699"/>
          </a:xfrm>
          <a:prstGeom prst="rect">
            <a:avLst/>
          </a:prstGeom>
        </p:spPr>
        <p:txBody>
          <a:bodyPr/>
          <a:lstStyle>
            <a:lvl1pPr marL="0" indent="0">
              <a:buNone/>
              <a:defRPr/>
            </a:lvl1pPr>
          </a:lstStyle>
          <a:p>
            <a:r>
              <a:rPr lang="en-US" altLang="zh-CN" dirty="0"/>
              <a:t>Click icon to add SmartArt graphic</a:t>
            </a:r>
            <a:endParaRPr lang="en-US" dirty="0"/>
          </a:p>
        </p:txBody>
      </p:sp>
      <p:sp>
        <p:nvSpPr>
          <p:cNvPr id="5" name="Slide Number Placeholder 4"/>
          <p:cNvSpPr>
            <a:spLocks noGrp="1"/>
          </p:cNvSpPr>
          <p:nvPr>
            <p:ph type="sldNum" sz="quarter" idx="16"/>
          </p:nvPr>
        </p:nvSpPr>
        <p:spPr/>
        <p:txBody>
          <a:bodyPr/>
          <a:lstStyle/>
          <a:p>
            <a:fld id="{8334361B-0D38-BE4A-AA1D-01A86672D338}" type="slidenum">
              <a:rPr lang="en-US" smtClean="0"/>
              <a:pPr/>
              <a:t>‹#›</a:t>
            </a:fld>
            <a:endParaRPr lang="en-US" dirty="0"/>
          </a:p>
        </p:txBody>
      </p:sp>
      <p:sp>
        <p:nvSpPr>
          <p:cNvPr id="7"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80641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hart Placeholder 19"/>
          <p:cNvSpPr>
            <a:spLocks noGrp="1"/>
          </p:cNvSpPr>
          <p:nvPr>
            <p:ph type="chart" sz="quarter" idx="11"/>
          </p:nvPr>
        </p:nvSpPr>
        <p:spPr>
          <a:xfrm>
            <a:off x="394883" y="2384615"/>
            <a:ext cx="11402237" cy="3612105"/>
          </a:xfrm>
          <a:prstGeom prst="rect">
            <a:avLst/>
          </a:prstGeom>
        </p:spPr>
        <p:txBody>
          <a:bodyPr/>
          <a:lstStyle>
            <a:lvl1pPr marL="0" indent="0" algn="l">
              <a:buNone/>
              <a:defRPr>
                <a:latin typeface="+mn-lt"/>
                <a:cs typeface="Arial"/>
              </a:defRPr>
            </a:lvl1pPr>
          </a:lstStyle>
          <a:p>
            <a:r>
              <a:rPr lang="en-US" altLang="zh-CN" dirty="0"/>
              <a:t>Click icon to add chart</a:t>
            </a:r>
            <a:endParaRPr lang="en-US" dirty="0"/>
          </a:p>
        </p:txBody>
      </p:sp>
      <p:sp>
        <p:nvSpPr>
          <p:cNvPr id="4" name="Slide Number Placeholder 3"/>
          <p:cNvSpPr>
            <a:spLocks noGrp="1"/>
          </p:cNvSpPr>
          <p:nvPr>
            <p:ph type="sldNum" sz="quarter" idx="13"/>
          </p:nvPr>
        </p:nvSpPr>
        <p:spPr/>
        <p:txBody>
          <a:bodyPr/>
          <a:lstStyle/>
          <a:p>
            <a:fld id="{8334361B-0D38-BE4A-AA1D-01A86672D338}" type="slidenum">
              <a:rPr lang="en-US" smtClean="0"/>
              <a:pPr/>
              <a:t>‹#›</a:t>
            </a:fld>
            <a:endParaRPr lang="en-US" dirty="0"/>
          </a:p>
        </p:txBody>
      </p:sp>
      <p:sp>
        <p:nvSpPr>
          <p:cNvPr id="5"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74415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5" name="SmartArt Placeholder 4"/>
          <p:cNvSpPr>
            <a:spLocks noGrp="1"/>
          </p:cNvSpPr>
          <p:nvPr>
            <p:ph type="dgm" sz="quarter" idx="11"/>
          </p:nvPr>
        </p:nvSpPr>
        <p:spPr>
          <a:xfrm>
            <a:off x="394883" y="1452235"/>
            <a:ext cx="11402237" cy="4530372"/>
          </a:xfrm>
          <a:prstGeom prst="rect">
            <a:avLst/>
          </a:prstGeom>
        </p:spPr>
        <p:txBody>
          <a:bodyPr>
            <a:normAutofit/>
          </a:bodyPr>
          <a:lstStyle>
            <a:lvl1pPr marL="0" indent="0">
              <a:buNone/>
              <a:defRPr sz="2400"/>
            </a:lvl1pPr>
          </a:lstStyle>
          <a:p>
            <a:r>
              <a:rPr lang="en-US" altLang="zh-CN" dirty="0"/>
              <a:t>Click icon to add SmartArt graphic</a:t>
            </a:r>
            <a:endParaRPr lang="en-US" dirty="0"/>
          </a:p>
        </p:txBody>
      </p:sp>
      <p:sp>
        <p:nvSpPr>
          <p:cNvPr id="4" name="Slide Number Placeholder 3"/>
          <p:cNvSpPr>
            <a:spLocks noGrp="1"/>
          </p:cNvSpPr>
          <p:nvPr>
            <p:ph type="sldNum" sz="quarter" idx="13"/>
          </p:nvPr>
        </p:nvSpPr>
        <p:spPr/>
        <p:txBody>
          <a:bodyPr/>
          <a:lstStyle/>
          <a:p>
            <a:fld id="{8334361B-0D38-BE4A-AA1D-01A86672D338}" type="slidenum">
              <a:rPr lang="en-US" smtClean="0"/>
              <a:pPr/>
              <a:t>‹#›</a:t>
            </a:fld>
            <a:endParaRPr lang="en-US" dirty="0"/>
          </a:p>
        </p:txBody>
      </p:sp>
      <p:sp>
        <p:nvSpPr>
          <p:cNvPr id="6"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256337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Comparison">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394881" y="2017363"/>
            <a:ext cx="5596467" cy="3979333"/>
          </a:xfrm>
          <a:prstGeom prst="rect">
            <a:avLst/>
          </a:prstGeom>
        </p:spPr>
        <p:txBody>
          <a:bodyPr/>
          <a:lstStyle>
            <a:lvl1pPr marL="0" indent="0">
              <a:buNone/>
              <a:defRPr/>
            </a:lvl1pPr>
          </a:lstStyle>
          <a:p>
            <a:r>
              <a:rPr lang="en-US" altLang="zh-CN" dirty="0"/>
              <a:t>Click icon to add table</a:t>
            </a:r>
            <a:endParaRPr lang="en-US" dirty="0"/>
          </a:p>
        </p:txBody>
      </p:sp>
      <p:sp>
        <p:nvSpPr>
          <p:cNvPr id="11" name="Table Placeholder 10"/>
          <p:cNvSpPr>
            <a:spLocks noGrp="1"/>
          </p:cNvSpPr>
          <p:nvPr>
            <p:ph type="tbl" sz="quarter" idx="14"/>
          </p:nvPr>
        </p:nvSpPr>
        <p:spPr>
          <a:xfrm>
            <a:off x="6147735" y="2016511"/>
            <a:ext cx="5649384" cy="3993416"/>
          </a:xfrm>
          <a:prstGeom prst="rect">
            <a:avLst/>
          </a:prstGeom>
        </p:spPr>
        <p:txBody>
          <a:bodyPr/>
          <a:lstStyle>
            <a:lvl1pPr marL="0" indent="0">
              <a:buNone/>
              <a:defRPr/>
            </a:lvl1pPr>
          </a:lstStyle>
          <a:p>
            <a:r>
              <a:rPr lang="en-US" altLang="zh-CN" dirty="0"/>
              <a:t>Click icon to add table</a:t>
            </a:r>
            <a:endParaRPr lang="en-US" dirty="0"/>
          </a:p>
        </p:txBody>
      </p:sp>
      <p:sp>
        <p:nvSpPr>
          <p:cNvPr id="4" name="Slide Number Placeholder 3"/>
          <p:cNvSpPr>
            <a:spLocks noGrp="1"/>
          </p:cNvSpPr>
          <p:nvPr>
            <p:ph type="sldNum" sz="quarter" idx="16"/>
          </p:nvPr>
        </p:nvSpPr>
        <p:spPr/>
        <p:txBody>
          <a:bodyPr/>
          <a:lstStyle/>
          <a:p>
            <a:fld id="{8334361B-0D38-BE4A-AA1D-01A86672D338}" type="slidenum">
              <a:rPr lang="en-US" smtClean="0"/>
              <a:pPr/>
              <a:t>‹#›</a:t>
            </a:fld>
            <a:endParaRPr lang="en-US" dirty="0"/>
          </a:p>
        </p:txBody>
      </p:sp>
      <p:sp>
        <p:nvSpPr>
          <p:cNvPr id="6" name="Text Placeholder 5"/>
          <p:cNvSpPr>
            <a:spLocks noGrp="1"/>
          </p:cNvSpPr>
          <p:nvPr>
            <p:ph type="body" sz="quarter" idx="17"/>
          </p:nvPr>
        </p:nvSpPr>
        <p:spPr>
          <a:xfrm>
            <a:off x="394884" y="1439338"/>
            <a:ext cx="5596467" cy="549275"/>
          </a:xfrm>
          <a:prstGeom prst="rect">
            <a:avLst/>
          </a:prstGeom>
        </p:spPr>
        <p:txBody>
          <a:bodyPr>
            <a:normAutofit/>
          </a:bodyPr>
          <a:lstStyle>
            <a:lvl1pPr marL="0" indent="0">
              <a:buNone/>
              <a:defRPr sz="2667">
                <a:solidFill>
                  <a:schemeClr val="bg2"/>
                </a:solidFill>
              </a:defRPr>
            </a:lvl1pPr>
            <a:lvl2pPr marL="459294" indent="0">
              <a:buNone/>
              <a:defRPr/>
            </a:lvl2pPr>
            <a:lvl3pPr marL="992666" indent="0">
              <a:buNone/>
              <a:defRPr/>
            </a:lvl3pPr>
            <a:lvl4pPr marL="1602236" indent="0">
              <a:buNone/>
              <a:defRPr/>
            </a:lvl4pPr>
            <a:lvl5pPr marL="2137727" indent="0">
              <a:buNone/>
              <a:defRPr/>
            </a:lvl5pPr>
          </a:lstStyle>
          <a:p>
            <a:pPr lvl="0"/>
            <a:r>
              <a:rPr lang="en-US" altLang="zh-CN"/>
              <a:t>Click to edit Master text styles</a:t>
            </a:r>
          </a:p>
        </p:txBody>
      </p:sp>
      <p:sp>
        <p:nvSpPr>
          <p:cNvPr id="14" name="Text Placeholder 5"/>
          <p:cNvSpPr>
            <a:spLocks noGrp="1"/>
          </p:cNvSpPr>
          <p:nvPr>
            <p:ph type="body" sz="quarter" idx="18"/>
          </p:nvPr>
        </p:nvSpPr>
        <p:spPr>
          <a:xfrm>
            <a:off x="6147735" y="1439338"/>
            <a:ext cx="5649384" cy="549275"/>
          </a:xfrm>
          <a:prstGeom prst="rect">
            <a:avLst/>
          </a:prstGeom>
        </p:spPr>
        <p:txBody>
          <a:bodyPr>
            <a:normAutofit/>
          </a:bodyPr>
          <a:lstStyle>
            <a:lvl1pPr marL="0" indent="0">
              <a:buNone/>
              <a:defRPr sz="2667">
                <a:solidFill>
                  <a:schemeClr val="bg2"/>
                </a:solidFill>
              </a:defRPr>
            </a:lvl1pPr>
            <a:lvl2pPr marL="459294" indent="0">
              <a:buNone/>
              <a:defRPr/>
            </a:lvl2pPr>
            <a:lvl3pPr marL="992666" indent="0">
              <a:buNone/>
              <a:defRPr/>
            </a:lvl3pPr>
            <a:lvl4pPr marL="1602236" indent="0">
              <a:buNone/>
              <a:defRPr/>
            </a:lvl4pPr>
            <a:lvl5pPr marL="2137727" indent="0">
              <a:buNone/>
              <a:defRPr/>
            </a:lvl5pPr>
          </a:lstStyle>
          <a:p>
            <a:pPr lvl="0"/>
            <a:r>
              <a:rPr lang="en-US" altLang="zh-CN"/>
              <a:t>Click to edit Master text styles</a:t>
            </a:r>
          </a:p>
        </p:txBody>
      </p:sp>
      <p:sp>
        <p:nvSpPr>
          <p:cNvPr id="9"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1041373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exible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394883" y="1438126"/>
            <a:ext cx="11402237" cy="4558595"/>
          </a:xfrm>
          <a:prstGeom prst="rect">
            <a:avLst/>
          </a:prstGeom>
        </p:spPr>
        <p:txBody>
          <a:bodyPr numCol="3" spcCol="182880"/>
          <a:lstStyle>
            <a:lvl1pPr marL="0" indent="0" algn="ctr">
              <a:buNone/>
              <a:defRPr baseline="0"/>
            </a:lvl1pPr>
          </a:lstStyle>
          <a:p>
            <a:r>
              <a:rPr lang="en-US" altLang="zh-CN" dirty="0"/>
              <a:t>Click icon to add table</a:t>
            </a:r>
            <a:endParaRPr lang="en-US" dirty="0"/>
          </a:p>
        </p:txBody>
      </p:sp>
      <p:sp>
        <p:nvSpPr>
          <p:cNvPr id="4" name="Slide Number Placeholder 3"/>
          <p:cNvSpPr>
            <a:spLocks noGrp="1"/>
          </p:cNvSpPr>
          <p:nvPr>
            <p:ph type="sldNum" sz="quarter" idx="15"/>
          </p:nvPr>
        </p:nvSpPr>
        <p:spPr/>
        <p:txBody>
          <a:bodyPr/>
          <a:lstStyle/>
          <a:p>
            <a:fld id="{8334361B-0D38-BE4A-AA1D-01A86672D338}" type="slidenum">
              <a:rPr lang="en-US" smtClean="0"/>
              <a:pPr/>
              <a:t>‹#›</a:t>
            </a:fld>
            <a:endParaRPr lang="en-US" dirty="0"/>
          </a:p>
        </p:txBody>
      </p:sp>
      <p:sp>
        <p:nvSpPr>
          <p:cNvPr id="5"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4037006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4881" y="1459291"/>
            <a:ext cx="5599520" cy="4516260"/>
          </a:xfrm>
          <a:prstGeom prst="rect">
            <a:avLst/>
          </a:prstGeom>
        </p:spPr>
        <p:txBody>
          <a:bodyPr>
            <a:no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Picture Placeholder 5"/>
          <p:cNvSpPr>
            <a:spLocks noGrp="1"/>
          </p:cNvSpPr>
          <p:nvPr>
            <p:ph type="pic" sz="quarter" idx="13"/>
          </p:nvPr>
        </p:nvSpPr>
        <p:spPr>
          <a:xfrm>
            <a:off x="6360117" y="1459291"/>
            <a:ext cx="5437003" cy="4476657"/>
          </a:xfrm>
          <a:prstGeom prst="rect">
            <a:avLst/>
          </a:prstGeom>
        </p:spPr>
        <p:txBody>
          <a:bodyPr/>
          <a:lstStyle>
            <a:lvl1pPr marL="0" indent="0">
              <a:buNone/>
              <a:defRPr/>
            </a:lvl1pPr>
          </a:lstStyle>
          <a:p>
            <a:r>
              <a:rPr lang="en-US" altLang="zh-CN" dirty="0"/>
              <a:t>Click icon to add picture</a:t>
            </a:r>
            <a:endParaRPr lang="en-US" dirty="0"/>
          </a:p>
        </p:txBody>
      </p:sp>
      <p:sp>
        <p:nvSpPr>
          <p:cNvPr id="5" name="Slide Number Placeholder 4"/>
          <p:cNvSpPr>
            <a:spLocks noGrp="1"/>
          </p:cNvSpPr>
          <p:nvPr>
            <p:ph type="sldNum" sz="quarter" idx="15"/>
          </p:nvPr>
        </p:nvSpPr>
        <p:spPr/>
        <p:txBody>
          <a:bodyPr/>
          <a:lstStyle/>
          <a:p>
            <a:fld id="{8334361B-0D38-BE4A-AA1D-01A86672D338}" type="slidenum">
              <a:rPr lang="en-US" smtClean="0"/>
              <a:pPr/>
              <a:t>‹#›</a:t>
            </a:fld>
            <a:endParaRPr lang="en-US" dirty="0"/>
          </a:p>
        </p:txBody>
      </p:sp>
      <p:sp>
        <p:nvSpPr>
          <p:cNvPr id="7"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353649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9"/>
          <p:cNvSpPr>
            <a:spLocks noGrp="1"/>
          </p:cNvSpPr>
          <p:nvPr>
            <p:ph type="title" hasCustomPrompt="1"/>
          </p:nvPr>
        </p:nvSpPr>
        <p:spPr>
          <a:xfrm>
            <a:off x="431855" y="0"/>
            <a:ext cx="11436464" cy="1381680"/>
          </a:xfrm>
          <a:prstGeom prst="rect">
            <a:avLst/>
          </a:prstGeom>
          <a:effectLst/>
        </p:spPr>
        <p:txBody>
          <a:bodyPr lIns="91417" tIns="45709" rIns="91417" bIns="45709" anchor="ctr"/>
          <a:lstStyle>
            <a:lvl1pPr>
              <a:lnSpc>
                <a:spcPct val="80000"/>
              </a:lnSpc>
              <a:defRPr sz="4398" b="1" cap="all" baseline="0">
                <a:solidFill>
                  <a:schemeClr val="tx1"/>
                </a:solidFill>
                <a:latin typeface="Calibri" panose="020F0502020204030204" pitchFamily="34" charset="0"/>
              </a:defRPr>
            </a:lvl1pPr>
          </a:lstStyle>
          <a:p>
            <a:r>
              <a:rPr lang="en-US"/>
              <a:t>AN EVERYDAY HEADLINE</a:t>
            </a:r>
          </a:p>
        </p:txBody>
      </p:sp>
      <p:sp>
        <p:nvSpPr>
          <p:cNvPr id="3" name="Rectangle 2"/>
          <p:cNvSpPr/>
          <p:nvPr userDrawn="1"/>
        </p:nvSpPr>
        <p:spPr>
          <a:xfrm>
            <a:off x="1683332" y="6465041"/>
            <a:ext cx="6096000" cy="249299"/>
          </a:xfrm>
          <a:prstGeom prst="rect">
            <a:avLst/>
          </a:prstGeom>
        </p:spPr>
        <p:txBody>
          <a:bodyPr>
            <a:spAutoFit/>
          </a:bodyPr>
          <a:lstStyle/>
          <a:p>
            <a:pPr>
              <a:lnSpc>
                <a:spcPct val="80000"/>
              </a:lnSpc>
              <a:spcAft>
                <a:spcPts val="800"/>
              </a:spcAft>
            </a:pPr>
            <a:r>
              <a:rPr lang="en-US" sz="1199" dirty="0">
                <a:solidFill>
                  <a:schemeClr val="tx1"/>
                </a:solidFill>
                <a:latin typeface="Calibri" panose="020F0502020204030204" pitchFamily="34" charset="0"/>
              </a:rPr>
              <a:t>THE PATHWAYS PROJECT</a:t>
            </a:r>
          </a:p>
        </p:txBody>
      </p:sp>
    </p:spTree>
    <p:extLst>
      <p:ext uri="{BB962C8B-B14F-4D97-AF65-F5344CB8AC3E}">
        <p14:creationId xmlns:p14="http://schemas.microsoft.com/office/powerpoint/2010/main" val="3339025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llets 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4883" y="1445182"/>
            <a:ext cx="6044493" cy="4544483"/>
          </a:xfrm>
          <a:prstGeom prst="rect">
            <a:avLst/>
          </a:prstGeom>
        </p:spPr>
        <p:txBody>
          <a:bodyPr>
            <a:no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Picture Placeholder 5"/>
          <p:cNvSpPr>
            <a:spLocks noGrp="1"/>
          </p:cNvSpPr>
          <p:nvPr>
            <p:ph type="pic" sz="quarter" idx="13"/>
          </p:nvPr>
        </p:nvSpPr>
        <p:spPr>
          <a:xfrm>
            <a:off x="6923853" y="1"/>
            <a:ext cx="5268147" cy="6862260"/>
          </a:xfrm>
          <a:prstGeom prst="rect">
            <a:avLst/>
          </a:prstGeom>
        </p:spPr>
        <p:txBody>
          <a:bodyPr/>
          <a:lstStyle>
            <a:lvl1pPr marL="0" indent="0">
              <a:buNone/>
              <a:defRPr/>
            </a:lvl1pPr>
          </a:lstStyle>
          <a:p>
            <a:r>
              <a:rPr lang="en-US" altLang="zh-CN" dirty="0"/>
              <a:t>Click icon to add picture</a:t>
            </a:r>
            <a:endParaRPr lang="en-US" dirty="0"/>
          </a:p>
        </p:txBody>
      </p:sp>
      <p:sp>
        <p:nvSpPr>
          <p:cNvPr id="5" name="Slide Number Placeholder 4"/>
          <p:cNvSpPr>
            <a:spLocks noGrp="1"/>
          </p:cNvSpPr>
          <p:nvPr>
            <p:ph type="sldNum" sz="quarter" idx="15"/>
          </p:nvPr>
        </p:nvSpPr>
        <p:spPr/>
        <p:txBody>
          <a:bodyPr/>
          <a:lstStyle/>
          <a:p>
            <a:fld id="{8334361B-0D38-BE4A-AA1D-01A86672D338}" type="slidenum">
              <a:rPr lang="en-US" smtClean="0"/>
              <a:pPr/>
              <a:t>‹#›</a:t>
            </a:fld>
            <a:endParaRPr lang="en-US" dirty="0"/>
          </a:p>
        </p:txBody>
      </p:sp>
      <p:sp>
        <p:nvSpPr>
          <p:cNvPr id="7" name="Title Placeholder 1"/>
          <p:cNvSpPr>
            <a:spLocks noGrp="1"/>
          </p:cNvSpPr>
          <p:nvPr>
            <p:ph type="title"/>
          </p:nvPr>
        </p:nvSpPr>
        <p:spPr>
          <a:xfrm>
            <a:off x="394883" y="112891"/>
            <a:ext cx="6044493"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325473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94883" y="1637054"/>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13" name="Picture Placeholder 5"/>
          <p:cNvSpPr>
            <a:spLocks noGrp="1"/>
          </p:cNvSpPr>
          <p:nvPr>
            <p:ph type="pic" sz="quarter" idx="15"/>
          </p:nvPr>
        </p:nvSpPr>
        <p:spPr>
          <a:xfrm>
            <a:off x="4299187" y="1637054"/>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14" name="Picture Placeholder 5"/>
          <p:cNvSpPr>
            <a:spLocks noGrp="1"/>
          </p:cNvSpPr>
          <p:nvPr>
            <p:ph type="pic" sz="quarter" idx="16"/>
          </p:nvPr>
        </p:nvSpPr>
        <p:spPr>
          <a:xfrm>
            <a:off x="8203491" y="1637054"/>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15" name="Picture Placeholder 5"/>
          <p:cNvSpPr>
            <a:spLocks noGrp="1"/>
          </p:cNvSpPr>
          <p:nvPr>
            <p:ph type="pic" sz="quarter" idx="17"/>
          </p:nvPr>
        </p:nvSpPr>
        <p:spPr>
          <a:xfrm>
            <a:off x="394883" y="3810003"/>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16" name="Picture Placeholder 5"/>
          <p:cNvSpPr>
            <a:spLocks noGrp="1"/>
          </p:cNvSpPr>
          <p:nvPr>
            <p:ph type="pic" sz="quarter" idx="18"/>
          </p:nvPr>
        </p:nvSpPr>
        <p:spPr>
          <a:xfrm>
            <a:off x="4299187" y="3810003"/>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17" name="Picture Placeholder 5"/>
          <p:cNvSpPr>
            <a:spLocks noGrp="1"/>
          </p:cNvSpPr>
          <p:nvPr>
            <p:ph type="pic" sz="quarter" idx="19"/>
          </p:nvPr>
        </p:nvSpPr>
        <p:spPr>
          <a:xfrm>
            <a:off x="8203491" y="3810003"/>
            <a:ext cx="3593629" cy="1876779"/>
          </a:xfrm>
          <a:prstGeom prst="rect">
            <a:avLst/>
          </a:prstGeom>
        </p:spPr>
        <p:txBody>
          <a:bodyPr/>
          <a:lstStyle>
            <a:lvl1pPr marL="0" indent="0">
              <a:buNone/>
              <a:defRPr/>
            </a:lvl1pPr>
          </a:lstStyle>
          <a:p>
            <a:r>
              <a:rPr lang="en-US" altLang="zh-CN" dirty="0"/>
              <a:t>Click icon to add picture</a:t>
            </a:r>
            <a:endParaRPr lang="en-US" dirty="0"/>
          </a:p>
        </p:txBody>
      </p:sp>
      <p:sp>
        <p:nvSpPr>
          <p:cNvPr id="4" name="Slide Number Placeholder 3"/>
          <p:cNvSpPr>
            <a:spLocks noGrp="1"/>
          </p:cNvSpPr>
          <p:nvPr>
            <p:ph type="sldNum" sz="quarter" idx="21"/>
          </p:nvPr>
        </p:nvSpPr>
        <p:spPr/>
        <p:txBody>
          <a:bodyPr/>
          <a:lstStyle/>
          <a:p>
            <a:fld id="{8334361B-0D38-BE4A-AA1D-01A86672D338}" type="slidenum">
              <a:rPr lang="en-US" smtClean="0"/>
              <a:pPr/>
              <a:t>‹#›</a:t>
            </a:fld>
            <a:endParaRPr lang="en-US" dirty="0"/>
          </a:p>
        </p:txBody>
      </p:sp>
      <p:sp>
        <p:nvSpPr>
          <p:cNvPr id="10"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270317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94883" y="1469673"/>
            <a:ext cx="3593629" cy="4481388"/>
          </a:xfrm>
          <a:prstGeom prst="rect">
            <a:avLst/>
          </a:prstGeom>
        </p:spPr>
        <p:txBody>
          <a:bodyPr/>
          <a:lstStyle>
            <a:lvl1pPr marL="0" indent="0">
              <a:buNone/>
              <a:defRPr/>
            </a:lvl1pPr>
          </a:lstStyle>
          <a:p>
            <a:r>
              <a:rPr lang="en-US" altLang="zh-CN" dirty="0"/>
              <a:t>Click icon to add picture</a:t>
            </a:r>
            <a:endParaRPr lang="en-US" dirty="0"/>
          </a:p>
        </p:txBody>
      </p:sp>
      <p:sp>
        <p:nvSpPr>
          <p:cNvPr id="4" name="Content Placeholder 3"/>
          <p:cNvSpPr>
            <a:spLocks noGrp="1"/>
          </p:cNvSpPr>
          <p:nvPr>
            <p:ph sz="quarter" idx="15"/>
          </p:nvPr>
        </p:nvSpPr>
        <p:spPr>
          <a:xfrm>
            <a:off x="4327179" y="1469674"/>
            <a:ext cx="7469941" cy="4495499"/>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Slide Number Placeholder 4"/>
          <p:cNvSpPr>
            <a:spLocks noGrp="1"/>
          </p:cNvSpPr>
          <p:nvPr>
            <p:ph type="sldNum" sz="quarter" idx="17"/>
          </p:nvPr>
        </p:nvSpPr>
        <p:spPr/>
        <p:txBody>
          <a:bodyPr/>
          <a:lstStyle/>
          <a:p>
            <a:fld id="{8334361B-0D38-BE4A-AA1D-01A86672D338}" type="slidenum">
              <a:rPr lang="en-US" smtClean="0"/>
              <a:pPr/>
              <a:t>‹#›</a:t>
            </a:fld>
            <a:endParaRPr lang="en-US" dirty="0"/>
          </a:p>
        </p:txBody>
      </p:sp>
      <p:sp>
        <p:nvSpPr>
          <p:cNvPr id="7"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21675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34361B-0D38-BE4A-AA1D-01A86672D338}" type="slidenum">
              <a:rPr lang="en-US" smtClean="0"/>
              <a:pPr/>
              <a:t>‹#›</a:t>
            </a:fld>
            <a:endParaRPr lang="en-US" dirty="0"/>
          </a:p>
        </p:txBody>
      </p:sp>
      <p:sp>
        <p:nvSpPr>
          <p:cNvPr id="4" name="Title Placeholder 1"/>
          <p:cNvSpPr>
            <a:spLocks noGrp="1"/>
          </p:cNvSpPr>
          <p:nvPr>
            <p:ph type="title"/>
          </p:nvPr>
        </p:nvSpPr>
        <p:spPr>
          <a:xfrm>
            <a:off x="394883" y="112891"/>
            <a:ext cx="11402237" cy="965603"/>
          </a:xfrm>
          <a:prstGeom prst="rect">
            <a:avLst/>
          </a:prstGeom>
        </p:spPr>
        <p:txBody>
          <a:bodyPr vert="horz" lIns="91440" tIns="45720" rIns="91440" bIns="45720" rtlCol="0" anchor="b" anchorCtr="0">
            <a:noAutofit/>
          </a:bodyPr>
          <a:lstStyle/>
          <a:p>
            <a:r>
              <a:rPr lang="en-US" altLang="zh-CN"/>
              <a:t>Click to edit Master title style</a:t>
            </a:r>
            <a:endParaRPr lang="en-US"/>
          </a:p>
        </p:txBody>
      </p:sp>
    </p:spTree>
    <p:extLst>
      <p:ext uri="{BB962C8B-B14F-4D97-AF65-F5344CB8AC3E}">
        <p14:creationId xmlns:p14="http://schemas.microsoft.com/office/powerpoint/2010/main" val="689742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46617" y="2582335"/>
            <a:ext cx="10855507" cy="1054099"/>
          </a:xfrm>
          <a:prstGeom prst="rect">
            <a:avLst/>
          </a:prstGeom>
        </p:spPr>
        <p:txBody>
          <a:bodyPr>
            <a:noAutofit/>
          </a:bodyPr>
          <a:lstStyle>
            <a:lvl1pPr>
              <a:defRPr sz="3733" b="1" i="0">
                <a:solidFill>
                  <a:schemeClr val="bg1"/>
                </a:solidFill>
                <a:latin typeface="+mj-lt"/>
                <a:cs typeface="Arial"/>
              </a:defRPr>
            </a:lvl1pPr>
          </a:lstStyle>
          <a:p>
            <a:r>
              <a:rPr lang="en-US" altLang="zh-CN"/>
              <a:t>Click to edit Master title style</a:t>
            </a:r>
            <a:endParaRPr lang="en-US"/>
          </a:p>
        </p:txBody>
      </p:sp>
      <p:sp>
        <p:nvSpPr>
          <p:cNvPr id="6" name="Text Placeholder 3"/>
          <p:cNvSpPr>
            <a:spLocks noGrp="1"/>
          </p:cNvSpPr>
          <p:nvPr>
            <p:ph type="body" sz="quarter" idx="10"/>
          </p:nvPr>
        </p:nvSpPr>
        <p:spPr>
          <a:xfrm>
            <a:off x="446617" y="3676189"/>
            <a:ext cx="8424160" cy="993153"/>
          </a:xfrm>
          <a:prstGeom prst="rect">
            <a:avLst/>
          </a:prstGeom>
        </p:spPr>
        <p:txBody>
          <a:bodyPr/>
          <a:lstStyle>
            <a:lvl1pPr marL="0" indent="0">
              <a:buNone/>
              <a:defRPr sz="3200" i="1">
                <a:solidFill>
                  <a:schemeClr val="bg1"/>
                </a:solidFill>
              </a:defRPr>
            </a:lvl1pPr>
            <a:lvl2pPr marL="459294" indent="0">
              <a:buNone/>
              <a:defRPr>
                <a:solidFill>
                  <a:schemeClr val="bg1">
                    <a:lumMod val="75000"/>
                  </a:schemeClr>
                </a:solidFill>
              </a:defRPr>
            </a:lvl2pPr>
            <a:lvl3pPr marL="992666" indent="0">
              <a:buNone/>
              <a:defRPr>
                <a:solidFill>
                  <a:schemeClr val="bg1">
                    <a:lumMod val="75000"/>
                  </a:schemeClr>
                </a:solidFill>
              </a:defRPr>
            </a:lvl3pPr>
            <a:lvl4pPr marL="1602236" indent="0">
              <a:buNone/>
              <a:defRPr>
                <a:solidFill>
                  <a:schemeClr val="bg1">
                    <a:lumMod val="75000"/>
                  </a:schemeClr>
                </a:solidFill>
              </a:defRPr>
            </a:lvl4pPr>
            <a:lvl5pPr marL="2137727" indent="0">
              <a:buNone/>
              <a:defRPr>
                <a:solidFill>
                  <a:schemeClr val="bg1">
                    <a:lumMod val="75000"/>
                  </a:schemeClr>
                </a:solidFill>
              </a:defRPr>
            </a:lvl5pPr>
          </a:lstStyle>
          <a:p>
            <a:pPr lvl="0"/>
            <a:r>
              <a:rPr lang="en-US" altLang="zh-CN"/>
              <a:t>Click to edit Master text styles</a:t>
            </a:r>
          </a:p>
        </p:txBody>
      </p:sp>
      <p:grpSp>
        <p:nvGrpSpPr>
          <p:cNvPr id="5" name="Group 4"/>
          <p:cNvGrpSpPr>
            <a:grpSpLocks noChangeAspect="1"/>
          </p:cNvGrpSpPr>
          <p:nvPr userDrawn="1"/>
        </p:nvGrpSpPr>
        <p:grpSpPr>
          <a:xfrm>
            <a:off x="11503154" y="231648"/>
            <a:ext cx="453948" cy="560832"/>
            <a:chOff x="7853519" y="3386873"/>
            <a:chExt cx="811215" cy="1002219"/>
          </a:xfrm>
        </p:grpSpPr>
        <p:sp>
          <p:nvSpPr>
            <p:cNvPr id="8" name="bk object 16"/>
            <p:cNvSpPr/>
            <p:nvPr userDrawn="1"/>
          </p:nvSpPr>
          <p:spPr>
            <a:xfrm>
              <a:off x="8131673" y="3386873"/>
              <a:ext cx="533061" cy="386235"/>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1"/>
            </a:solidFill>
          </p:spPr>
          <p:txBody>
            <a:bodyPr wrap="square" lIns="0" tIns="0" rIns="0" bIns="0" rtlCol="0"/>
            <a:lstStyle/>
            <a:p>
              <a:endParaRPr sz="2400" dirty="0"/>
            </a:p>
          </p:txBody>
        </p:sp>
        <p:sp>
          <p:nvSpPr>
            <p:cNvPr id="9" name="Freeform 8"/>
            <p:cNvSpPr/>
            <p:nvPr userDrawn="1"/>
          </p:nvSpPr>
          <p:spPr>
            <a:xfrm>
              <a:off x="7853519" y="3818295"/>
              <a:ext cx="567079" cy="570797"/>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7" name="Title 1">
            <a:extLst>
              <a:ext uri="{FF2B5EF4-FFF2-40B4-BE49-F238E27FC236}">
                <a16:creationId xmlns:a16="http://schemas.microsoft.com/office/drawing/2014/main" id="{15EA6148-004F-4F9C-829C-C5E3F81027AA}"/>
              </a:ext>
            </a:extLst>
          </p:cNvPr>
          <p:cNvSpPr txBox="1">
            <a:spLocks/>
          </p:cNvSpPr>
          <p:nvPr userDrawn="1"/>
        </p:nvSpPr>
        <p:spPr>
          <a:xfrm>
            <a:off x="3023299" y="2477564"/>
            <a:ext cx="8122509" cy="979015"/>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4267" b="1" kern="1200">
                <a:solidFill>
                  <a:srgbClr val="3F000B"/>
                </a:solidFill>
                <a:latin typeface="+mj-lt"/>
                <a:ea typeface="+mj-ea"/>
                <a:cs typeface="Arial"/>
              </a:defRPr>
            </a:lvl1pPr>
          </a:lstStyle>
          <a:p>
            <a:pPr fontAlgn="auto">
              <a:spcAft>
                <a:spcPts val="0"/>
              </a:spcAft>
            </a:pPr>
            <a:r>
              <a:rPr lang="en-US" altLang="zh-CN" dirty="0"/>
              <a:t>Click to edit Master title style</a:t>
            </a:r>
            <a:endParaRPr lang="en-US" dirty="0"/>
          </a:p>
        </p:txBody>
      </p:sp>
      <p:sp>
        <p:nvSpPr>
          <p:cNvPr id="11" name="Subtitle 2">
            <a:extLst>
              <a:ext uri="{FF2B5EF4-FFF2-40B4-BE49-F238E27FC236}">
                <a16:creationId xmlns:a16="http://schemas.microsoft.com/office/drawing/2014/main" id="{F547459C-2928-4685-97B2-6B19878F17EB}"/>
              </a:ext>
            </a:extLst>
          </p:cNvPr>
          <p:cNvSpPr>
            <a:spLocks noGrp="1"/>
          </p:cNvSpPr>
          <p:nvPr>
            <p:ph type="subTitle" idx="1"/>
          </p:nvPr>
        </p:nvSpPr>
        <p:spPr>
          <a:xfrm>
            <a:off x="3023300" y="3461184"/>
            <a:ext cx="8122507" cy="578839"/>
          </a:xfrm>
          <a:prstGeom prst="rect">
            <a:avLst/>
          </a:prstGeom>
        </p:spPr>
        <p:txBody>
          <a:bodyPr>
            <a:normAutofit/>
          </a:bodyPr>
          <a:lstStyle>
            <a:lvl1pPr marL="0" indent="0" algn="l">
              <a:buNone/>
              <a:defRPr sz="2400" i="0">
                <a:solidFill>
                  <a:schemeClr val="bg2"/>
                </a:solidFill>
                <a:latin typeface="+mn-lt"/>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ltLang="zh-CN"/>
              <a:t>Click to edit Master subtitle style</a:t>
            </a:r>
            <a:endParaRPr lang="en-US"/>
          </a:p>
        </p:txBody>
      </p:sp>
      <p:grpSp>
        <p:nvGrpSpPr>
          <p:cNvPr id="12" name="Group 11">
            <a:extLst>
              <a:ext uri="{FF2B5EF4-FFF2-40B4-BE49-F238E27FC236}">
                <a16:creationId xmlns:a16="http://schemas.microsoft.com/office/drawing/2014/main" id="{81C36CC2-1879-40D8-89F0-8ED5C2173113}"/>
              </a:ext>
            </a:extLst>
          </p:cNvPr>
          <p:cNvGrpSpPr/>
          <p:nvPr userDrawn="1"/>
        </p:nvGrpSpPr>
        <p:grpSpPr>
          <a:xfrm>
            <a:off x="9703966" y="5750797"/>
            <a:ext cx="2043017" cy="583444"/>
            <a:chOff x="2851364" y="337607"/>
            <a:chExt cx="6471863" cy="1848231"/>
          </a:xfrm>
          <a:solidFill>
            <a:schemeClr val="tx2"/>
          </a:solidFill>
        </p:grpSpPr>
        <p:grpSp>
          <p:nvGrpSpPr>
            <p:cNvPr id="13" name="Group 12">
              <a:extLst>
                <a:ext uri="{FF2B5EF4-FFF2-40B4-BE49-F238E27FC236}">
                  <a16:creationId xmlns:a16="http://schemas.microsoft.com/office/drawing/2014/main" id="{CE8EFB04-1DC2-4989-944A-1BFDD5C2DE25}"/>
                </a:ext>
              </a:extLst>
            </p:cNvPr>
            <p:cNvGrpSpPr>
              <a:grpSpLocks noChangeAspect="1"/>
            </p:cNvGrpSpPr>
            <p:nvPr/>
          </p:nvGrpSpPr>
          <p:grpSpPr>
            <a:xfrm>
              <a:off x="8135813" y="687307"/>
              <a:ext cx="1187414" cy="1466996"/>
              <a:chOff x="927372" y="-6359195"/>
              <a:chExt cx="9019933" cy="11143740"/>
            </a:xfrm>
            <a:grpFill/>
          </p:grpSpPr>
          <p:sp>
            <p:nvSpPr>
              <p:cNvPr id="15" name="bk object 16">
                <a:extLst>
                  <a:ext uri="{FF2B5EF4-FFF2-40B4-BE49-F238E27FC236}">
                    <a16:creationId xmlns:a16="http://schemas.microsoft.com/office/drawing/2014/main" id="{E4C1F291-9ADB-4573-A124-B3937E76857E}"/>
                  </a:ext>
                </a:extLst>
              </p:cNvPr>
              <p:cNvSpPr/>
              <p:nvPr/>
            </p:nvSpPr>
            <p:spPr>
              <a:xfrm>
                <a:off x="4020176" y="-6359195"/>
                <a:ext cx="5927129" cy="4294574"/>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2"/>
              </a:solidFill>
            </p:spPr>
            <p:txBody>
              <a:bodyPr wrap="square" lIns="0" tIns="0" rIns="0" bIns="0" rtlCol="0"/>
              <a:lstStyle/>
              <a:p>
                <a:endParaRPr sz="2400" dirty="0"/>
              </a:p>
            </p:txBody>
          </p:sp>
          <p:sp>
            <p:nvSpPr>
              <p:cNvPr id="16" name="Freeform 27">
                <a:extLst>
                  <a:ext uri="{FF2B5EF4-FFF2-40B4-BE49-F238E27FC236}">
                    <a16:creationId xmlns:a16="http://schemas.microsoft.com/office/drawing/2014/main" id="{F4D1A7CA-4170-4F63-8787-6A33F9F85E05}"/>
                  </a:ext>
                </a:extLst>
              </p:cNvPr>
              <p:cNvSpPr/>
              <p:nvPr/>
            </p:nvSpPr>
            <p:spPr>
              <a:xfrm>
                <a:off x="927372" y="-1562189"/>
                <a:ext cx="6305378" cy="6346734"/>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14" name="Freeform 25">
              <a:extLst>
                <a:ext uri="{FF2B5EF4-FFF2-40B4-BE49-F238E27FC236}">
                  <a16:creationId xmlns:a16="http://schemas.microsoft.com/office/drawing/2014/main" id="{5F19D357-72A6-4873-88EB-D641030CC7BD}"/>
                </a:ext>
              </a:extLst>
            </p:cNvPr>
            <p:cNvSpPr/>
            <p:nvPr/>
          </p:nvSpPr>
          <p:spPr>
            <a:xfrm>
              <a:off x="2851364" y="337607"/>
              <a:ext cx="5362727" cy="1848231"/>
            </a:xfrm>
            <a:custGeom>
              <a:avLst/>
              <a:gdLst/>
              <a:ahLst/>
              <a:cxnLst/>
              <a:rect l="l" t="t" r="r" b="b"/>
              <a:pathLst>
                <a:path w="5362727" h="1848231">
                  <a:moveTo>
                    <a:pt x="1816228" y="299237"/>
                  </a:moveTo>
                  <a:lnTo>
                    <a:pt x="1816228" y="741807"/>
                  </a:lnTo>
                  <a:lnTo>
                    <a:pt x="1864005" y="741807"/>
                  </a:lnTo>
                  <a:cubicBezTo>
                    <a:pt x="1869034" y="741807"/>
                    <a:pt x="1875740" y="740550"/>
                    <a:pt x="1884122" y="738035"/>
                  </a:cubicBezTo>
                  <a:cubicBezTo>
                    <a:pt x="1892504" y="735520"/>
                    <a:pt x="1901305" y="731329"/>
                    <a:pt x="1910525" y="725462"/>
                  </a:cubicBezTo>
                  <a:cubicBezTo>
                    <a:pt x="1919745" y="719594"/>
                    <a:pt x="1927708" y="711632"/>
                    <a:pt x="1934414" y="701573"/>
                  </a:cubicBezTo>
                  <a:cubicBezTo>
                    <a:pt x="1941119" y="691515"/>
                    <a:pt x="1944472" y="678942"/>
                    <a:pt x="1944472" y="663854"/>
                  </a:cubicBezTo>
                  <a:lnTo>
                    <a:pt x="1944472" y="362102"/>
                  </a:lnTo>
                  <a:cubicBezTo>
                    <a:pt x="1944472" y="350367"/>
                    <a:pt x="1942376" y="340309"/>
                    <a:pt x="1938185" y="331927"/>
                  </a:cubicBezTo>
                  <a:cubicBezTo>
                    <a:pt x="1933994" y="323545"/>
                    <a:pt x="1928127" y="317259"/>
                    <a:pt x="1920583" y="313067"/>
                  </a:cubicBezTo>
                  <a:cubicBezTo>
                    <a:pt x="1913039" y="308876"/>
                    <a:pt x="1903400" y="305524"/>
                    <a:pt x="1891665" y="303009"/>
                  </a:cubicBezTo>
                  <a:cubicBezTo>
                    <a:pt x="1879931" y="300495"/>
                    <a:pt x="1865681" y="299237"/>
                    <a:pt x="1848917" y="299237"/>
                  </a:cubicBezTo>
                  <a:close/>
                  <a:moveTo>
                    <a:pt x="1514475" y="30175"/>
                  </a:moveTo>
                  <a:lnTo>
                    <a:pt x="1959560" y="30175"/>
                  </a:lnTo>
                  <a:cubicBezTo>
                    <a:pt x="1999793" y="30175"/>
                    <a:pt x="2036255" y="36881"/>
                    <a:pt x="2068945" y="50292"/>
                  </a:cubicBezTo>
                  <a:cubicBezTo>
                    <a:pt x="2101634" y="63703"/>
                    <a:pt x="2130133" y="83401"/>
                    <a:pt x="2154441" y="109385"/>
                  </a:cubicBezTo>
                  <a:cubicBezTo>
                    <a:pt x="2178749" y="135369"/>
                    <a:pt x="2197189" y="167221"/>
                    <a:pt x="2209763" y="204940"/>
                  </a:cubicBezTo>
                  <a:cubicBezTo>
                    <a:pt x="2222335" y="242659"/>
                    <a:pt x="2228621" y="284988"/>
                    <a:pt x="2228621" y="331927"/>
                  </a:cubicBezTo>
                  <a:lnTo>
                    <a:pt x="2228621" y="583387"/>
                  </a:lnTo>
                  <a:cubicBezTo>
                    <a:pt x="2228621" y="615239"/>
                    <a:pt x="2225688" y="644156"/>
                    <a:pt x="2219821" y="670141"/>
                  </a:cubicBezTo>
                  <a:cubicBezTo>
                    <a:pt x="2213953" y="696125"/>
                    <a:pt x="2205571" y="719594"/>
                    <a:pt x="2194675" y="740550"/>
                  </a:cubicBezTo>
                  <a:cubicBezTo>
                    <a:pt x="2183778" y="761504"/>
                    <a:pt x="2170786" y="779945"/>
                    <a:pt x="2155699" y="795871"/>
                  </a:cubicBezTo>
                  <a:cubicBezTo>
                    <a:pt x="2140611" y="811797"/>
                    <a:pt x="2123009" y="825627"/>
                    <a:pt x="2102892" y="837362"/>
                  </a:cubicBezTo>
                  <a:cubicBezTo>
                    <a:pt x="2123009" y="854126"/>
                    <a:pt x="2140611" y="870890"/>
                    <a:pt x="2155699" y="887654"/>
                  </a:cubicBezTo>
                  <a:cubicBezTo>
                    <a:pt x="2170786" y="904418"/>
                    <a:pt x="2183778" y="922020"/>
                    <a:pt x="2194675" y="940460"/>
                  </a:cubicBezTo>
                  <a:cubicBezTo>
                    <a:pt x="2205571" y="958901"/>
                    <a:pt x="2213953" y="979437"/>
                    <a:pt x="2219821" y="1002068"/>
                  </a:cubicBezTo>
                  <a:cubicBezTo>
                    <a:pt x="2225688" y="1024699"/>
                    <a:pt x="2228621" y="1049426"/>
                    <a:pt x="2228621" y="1076249"/>
                  </a:cubicBezTo>
                  <a:lnTo>
                    <a:pt x="2228621" y="1503731"/>
                  </a:lnTo>
                  <a:cubicBezTo>
                    <a:pt x="2228621" y="1565757"/>
                    <a:pt x="2233651" y="1617726"/>
                    <a:pt x="2243709" y="1659636"/>
                  </a:cubicBezTo>
                  <a:cubicBezTo>
                    <a:pt x="2253768" y="1701546"/>
                    <a:pt x="2265922" y="1733816"/>
                    <a:pt x="2280171" y="1756448"/>
                  </a:cubicBezTo>
                  <a:cubicBezTo>
                    <a:pt x="2294420" y="1779079"/>
                    <a:pt x="2314118" y="1800453"/>
                    <a:pt x="2339264" y="1820570"/>
                  </a:cubicBezTo>
                  <a:lnTo>
                    <a:pt x="1972132" y="1820570"/>
                  </a:lnTo>
                  <a:lnTo>
                    <a:pt x="1959560" y="1802968"/>
                  </a:lnTo>
                  <a:cubicBezTo>
                    <a:pt x="1951178" y="1792909"/>
                    <a:pt x="1944891" y="1780337"/>
                    <a:pt x="1940700" y="1765249"/>
                  </a:cubicBezTo>
                  <a:cubicBezTo>
                    <a:pt x="1936509" y="1750161"/>
                    <a:pt x="1933575" y="1733816"/>
                    <a:pt x="1931899" y="1716214"/>
                  </a:cubicBezTo>
                  <a:cubicBezTo>
                    <a:pt x="1930223" y="1698612"/>
                    <a:pt x="1928965" y="1681429"/>
                    <a:pt x="1928127" y="1664665"/>
                  </a:cubicBezTo>
                  <a:cubicBezTo>
                    <a:pt x="1927289" y="1647901"/>
                    <a:pt x="1926870" y="1626108"/>
                    <a:pt x="1926870" y="1599285"/>
                  </a:cubicBezTo>
                  <a:lnTo>
                    <a:pt x="1926870" y="1058646"/>
                  </a:lnTo>
                  <a:cubicBezTo>
                    <a:pt x="1926870" y="1040206"/>
                    <a:pt x="1924355" y="1025537"/>
                    <a:pt x="1919326" y="1014641"/>
                  </a:cubicBezTo>
                  <a:cubicBezTo>
                    <a:pt x="1914297" y="1003744"/>
                    <a:pt x="1908010" y="995781"/>
                    <a:pt x="1900466" y="990752"/>
                  </a:cubicBezTo>
                  <a:cubicBezTo>
                    <a:pt x="1892923" y="985723"/>
                    <a:pt x="1884960" y="982789"/>
                    <a:pt x="1876578" y="981951"/>
                  </a:cubicBezTo>
                  <a:cubicBezTo>
                    <a:pt x="1868196" y="981113"/>
                    <a:pt x="1858976" y="980694"/>
                    <a:pt x="1848917" y="980694"/>
                  </a:cubicBezTo>
                  <a:lnTo>
                    <a:pt x="1801140" y="980694"/>
                  </a:lnTo>
                  <a:lnTo>
                    <a:pt x="1801140" y="1820570"/>
                  </a:lnTo>
                  <a:lnTo>
                    <a:pt x="1514475" y="1820570"/>
                  </a:lnTo>
                  <a:close/>
                  <a:moveTo>
                    <a:pt x="4623435" y="27660"/>
                  </a:moveTo>
                  <a:lnTo>
                    <a:pt x="4902556" y="27660"/>
                  </a:lnTo>
                  <a:cubicBezTo>
                    <a:pt x="4920996" y="151714"/>
                    <a:pt x="4935665" y="251460"/>
                    <a:pt x="4946561" y="326898"/>
                  </a:cubicBezTo>
                  <a:cubicBezTo>
                    <a:pt x="4957458" y="402336"/>
                    <a:pt x="4968354" y="475678"/>
                    <a:pt x="4979251" y="546925"/>
                  </a:cubicBezTo>
                  <a:cubicBezTo>
                    <a:pt x="4990148" y="618172"/>
                    <a:pt x="4998949" y="673074"/>
                    <a:pt x="5005654" y="711632"/>
                  </a:cubicBezTo>
                  <a:lnTo>
                    <a:pt x="5020742" y="711632"/>
                  </a:lnTo>
                  <a:cubicBezTo>
                    <a:pt x="5025771" y="673074"/>
                    <a:pt x="5032476" y="618172"/>
                    <a:pt x="5040858" y="546925"/>
                  </a:cubicBezTo>
                  <a:cubicBezTo>
                    <a:pt x="5049240" y="475678"/>
                    <a:pt x="5057622" y="402336"/>
                    <a:pt x="5066005" y="326898"/>
                  </a:cubicBezTo>
                  <a:cubicBezTo>
                    <a:pt x="5074387" y="251460"/>
                    <a:pt x="5085283" y="151714"/>
                    <a:pt x="5098694" y="27660"/>
                  </a:cubicBezTo>
                  <a:lnTo>
                    <a:pt x="5362727" y="27660"/>
                  </a:lnTo>
                  <a:lnTo>
                    <a:pt x="5146472" y="1300048"/>
                  </a:lnTo>
                  <a:lnTo>
                    <a:pt x="5146472" y="1820570"/>
                  </a:lnTo>
                  <a:lnTo>
                    <a:pt x="4839690" y="1820570"/>
                  </a:lnTo>
                  <a:lnTo>
                    <a:pt x="4839690" y="1302563"/>
                  </a:lnTo>
                  <a:close/>
                  <a:moveTo>
                    <a:pt x="4029075" y="27660"/>
                  </a:moveTo>
                  <a:lnTo>
                    <a:pt x="4584802" y="27660"/>
                  </a:lnTo>
                  <a:lnTo>
                    <a:pt x="4584802" y="289179"/>
                  </a:lnTo>
                  <a:lnTo>
                    <a:pt x="4333342" y="289179"/>
                  </a:lnTo>
                  <a:lnTo>
                    <a:pt x="4333342" y="719175"/>
                  </a:lnTo>
                  <a:lnTo>
                    <a:pt x="4569714" y="719175"/>
                  </a:lnTo>
                  <a:lnTo>
                    <a:pt x="4569714" y="980694"/>
                  </a:lnTo>
                  <a:lnTo>
                    <a:pt x="4333342" y="980694"/>
                  </a:lnTo>
                  <a:lnTo>
                    <a:pt x="4333342" y="1559052"/>
                  </a:lnTo>
                  <a:lnTo>
                    <a:pt x="4594860" y="1559052"/>
                  </a:lnTo>
                  <a:lnTo>
                    <a:pt x="4594860" y="1820570"/>
                  </a:lnTo>
                  <a:lnTo>
                    <a:pt x="4029075" y="1820570"/>
                  </a:lnTo>
                  <a:close/>
                  <a:moveTo>
                    <a:pt x="3171825" y="27660"/>
                  </a:moveTo>
                  <a:lnTo>
                    <a:pt x="3476092" y="27660"/>
                  </a:lnTo>
                  <a:lnTo>
                    <a:pt x="3476092" y="719175"/>
                  </a:lnTo>
                  <a:lnTo>
                    <a:pt x="3604336" y="719175"/>
                  </a:lnTo>
                  <a:lnTo>
                    <a:pt x="3604336" y="27660"/>
                  </a:lnTo>
                  <a:lnTo>
                    <a:pt x="3906088" y="27660"/>
                  </a:lnTo>
                  <a:lnTo>
                    <a:pt x="3906088" y="1820570"/>
                  </a:lnTo>
                  <a:lnTo>
                    <a:pt x="3604336" y="1820570"/>
                  </a:lnTo>
                  <a:lnTo>
                    <a:pt x="3604336" y="980694"/>
                  </a:lnTo>
                  <a:lnTo>
                    <a:pt x="3476092" y="980694"/>
                  </a:lnTo>
                  <a:lnTo>
                    <a:pt x="3476092" y="1820570"/>
                  </a:lnTo>
                  <a:lnTo>
                    <a:pt x="3171825" y="1820570"/>
                  </a:lnTo>
                  <a:close/>
                  <a:moveTo>
                    <a:pt x="857250" y="27660"/>
                  </a:moveTo>
                  <a:lnTo>
                    <a:pt x="1412977" y="27660"/>
                  </a:lnTo>
                  <a:lnTo>
                    <a:pt x="1412977" y="289179"/>
                  </a:lnTo>
                  <a:lnTo>
                    <a:pt x="1161517" y="289179"/>
                  </a:lnTo>
                  <a:lnTo>
                    <a:pt x="1161517" y="719175"/>
                  </a:lnTo>
                  <a:lnTo>
                    <a:pt x="1397889" y="719175"/>
                  </a:lnTo>
                  <a:lnTo>
                    <a:pt x="1397889" y="980694"/>
                  </a:lnTo>
                  <a:lnTo>
                    <a:pt x="1161517" y="980694"/>
                  </a:lnTo>
                  <a:lnTo>
                    <a:pt x="1161517" y="1559052"/>
                  </a:lnTo>
                  <a:lnTo>
                    <a:pt x="1423035" y="1559052"/>
                  </a:lnTo>
                  <a:lnTo>
                    <a:pt x="1423035" y="1820570"/>
                  </a:lnTo>
                  <a:lnTo>
                    <a:pt x="857250" y="1820570"/>
                  </a:lnTo>
                  <a:close/>
                  <a:moveTo>
                    <a:pt x="0" y="27660"/>
                  </a:moveTo>
                  <a:lnTo>
                    <a:pt x="304267" y="27660"/>
                  </a:lnTo>
                  <a:lnTo>
                    <a:pt x="304267" y="719175"/>
                  </a:lnTo>
                  <a:lnTo>
                    <a:pt x="432511" y="719175"/>
                  </a:lnTo>
                  <a:lnTo>
                    <a:pt x="432511" y="27660"/>
                  </a:lnTo>
                  <a:lnTo>
                    <a:pt x="734263" y="27660"/>
                  </a:lnTo>
                  <a:lnTo>
                    <a:pt x="734263" y="1820570"/>
                  </a:lnTo>
                  <a:lnTo>
                    <a:pt x="432511" y="1820570"/>
                  </a:lnTo>
                  <a:lnTo>
                    <a:pt x="432511" y="980694"/>
                  </a:lnTo>
                  <a:lnTo>
                    <a:pt x="304267" y="980694"/>
                  </a:lnTo>
                  <a:lnTo>
                    <a:pt x="304267" y="1820570"/>
                  </a:lnTo>
                  <a:lnTo>
                    <a:pt x="0" y="1820570"/>
                  </a:lnTo>
                  <a:close/>
                  <a:moveTo>
                    <a:pt x="2702204" y="0"/>
                  </a:moveTo>
                  <a:cubicBezTo>
                    <a:pt x="2757526" y="0"/>
                    <a:pt x="2806561" y="7544"/>
                    <a:pt x="2849309" y="22631"/>
                  </a:cubicBezTo>
                  <a:cubicBezTo>
                    <a:pt x="2892057" y="37719"/>
                    <a:pt x="2928099" y="59931"/>
                    <a:pt x="2957437" y="89268"/>
                  </a:cubicBezTo>
                  <a:cubicBezTo>
                    <a:pt x="2986773" y="118605"/>
                    <a:pt x="3008567" y="153390"/>
                    <a:pt x="3022816" y="193624"/>
                  </a:cubicBezTo>
                  <a:cubicBezTo>
                    <a:pt x="3037065" y="233858"/>
                    <a:pt x="3044190" y="278282"/>
                    <a:pt x="3044190" y="326898"/>
                  </a:cubicBezTo>
                  <a:lnTo>
                    <a:pt x="3044190" y="590931"/>
                  </a:lnTo>
                  <a:lnTo>
                    <a:pt x="2760040" y="590931"/>
                  </a:lnTo>
                  <a:lnTo>
                    <a:pt x="2760040" y="326898"/>
                  </a:lnTo>
                  <a:cubicBezTo>
                    <a:pt x="2760040" y="318516"/>
                    <a:pt x="2758783" y="310553"/>
                    <a:pt x="2756268" y="303009"/>
                  </a:cubicBezTo>
                  <a:cubicBezTo>
                    <a:pt x="2753754" y="295465"/>
                    <a:pt x="2749982" y="289179"/>
                    <a:pt x="2744953" y="284150"/>
                  </a:cubicBezTo>
                  <a:cubicBezTo>
                    <a:pt x="2739924" y="279120"/>
                    <a:pt x="2733637" y="275349"/>
                    <a:pt x="2726093" y="272834"/>
                  </a:cubicBezTo>
                  <a:cubicBezTo>
                    <a:pt x="2718549" y="270319"/>
                    <a:pt x="2710587" y="269062"/>
                    <a:pt x="2702204" y="269062"/>
                  </a:cubicBezTo>
                  <a:cubicBezTo>
                    <a:pt x="2695499" y="269062"/>
                    <a:pt x="2688793" y="270319"/>
                    <a:pt x="2682088" y="272834"/>
                  </a:cubicBezTo>
                  <a:cubicBezTo>
                    <a:pt x="2675382" y="275349"/>
                    <a:pt x="2668677" y="278701"/>
                    <a:pt x="2661971" y="282892"/>
                  </a:cubicBezTo>
                  <a:cubicBezTo>
                    <a:pt x="2655265" y="287083"/>
                    <a:pt x="2650236" y="292951"/>
                    <a:pt x="2646883" y="300495"/>
                  </a:cubicBezTo>
                  <a:cubicBezTo>
                    <a:pt x="2643530" y="308038"/>
                    <a:pt x="2641854" y="316840"/>
                    <a:pt x="2641854" y="326898"/>
                  </a:cubicBezTo>
                  <a:lnTo>
                    <a:pt x="2641854" y="445084"/>
                  </a:lnTo>
                  <a:cubicBezTo>
                    <a:pt x="2641854" y="471906"/>
                    <a:pt x="2643530" y="496214"/>
                    <a:pt x="2646883" y="518007"/>
                  </a:cubicBezTo>
                  <a:cubicBezTo>
                    <a:pt x="2650236" y="539801"/>
                    <a:pt x="2655684" y="559498"/>
                    <a:pt x="2663228" y="577100"/>
                  </a:cubicBezTo>
                  <a:cubicBezTo>
                    <a:pt x="2670772" y="594703"/>
                    <a:pt x="2679154" y="611048"/>
                    <a:pt x="2688374" y="626135"/>
                  </a:cubicBezTo>
                  <a:cubicBezTo>
                    <a:pt x="2697595" y="641223"/>
                    <a:pt x="2709749" y="657149"/>
                    <a:pt x="2724836" y="673913"/>
                  </a:cubicBezTo>
                  <a:cubicBezTo>
                    <a:pt x="2756687" y="710793"/>
                    <a:pt x="2782253" y="740130"/>
                    <a:pt x="2801531" y="761924"/>
                  </a:cubicBezTo>
                  <a:cubicBezTo>
                    <a:pt x="2820810" y="783717"/>
                    <a:pt x="2838831" y="804253"/>
                    <a:pt x="2855595" y="823531"/>
                  </a:cubicBezTo>
                  <a:cubicBezTo>
                    <a:pt x="2872359" y="842810"/>
                    <a:pt x="2884094" y="856640"/>
                    <a:pt x="2890800" y="865022"/>
                  </a:cubicBezTo>
                  <a:cubicBezTo>
                    <a:pt x="2915946" y="893521"/>
                    <a:pt x="2938158" y="922858"/>
                    <a:pt x="2957437" y="953033"/>
                  </a:cubicBezTo>
                  <a:cubicBezTo>
                    <a:pt x="2976715" y="983208"/>
                    <a:pt x="2993898" y="1015479"/>
                    <a:pt x="3008986" y="1049845"/>
                  </a:cubicBezTo>
                  <a:cubicBezTo>
                    <a:pt x="3024074" y="1084211"/>
                    <a:pt x="3035389" y="1121511"/>
                    <a:pt x="3042933" y="1161745"/>
                  </a:cubicBezTo>
                  <a:cubicBezTo>
                    <a:pt x="3050477" y="1201979"/>
                    <a:pt x="3054248" y="1243889"/>
                    <a:pt x="3054248" y="1287475"/>
                  </a:cubicBezTo>
                  <a:lnTo>
                    <a:pt x="3054248" y="1538935"/>
                  </a:lnTo>
                  <a:cubicBezTo>
                    <a:pt x="3054248" y="1590903"/>
                    <a:pt x="3045447" y="1636166"/>
                    <a:pt x="3027845" y="1674723"/>
                  </a:cubicBezTo>
                  <a:cubicBezTo>
                    <a:pt x="3010243" y="1713280"/>
                    <a:pt x="2985516" y="1745551"/>
                    <a:pt x="2953664" y="1771536"/>
                  </a:cubicBezTo>
                  <a:cubicBezTo>
                    <a:pt x="2921813" y="1797520"/>
                    <a:pt x="2884513" y="1816798"/>
                    <a:pt x="2841765" y="1829371"/>
                  </a:cubicBezTo>
                  <a:cubicBezTo>
                    <a:pt x="2799017" y="1841944"/>
                    <a:pt x="2752496" y="1848231"/>
                    <a:pt x="2702204" y="1848231"/>
                  </a:cubicBezTo>
                  <a:cubicBezTo>
                    <a:pt x="2648560" y="1848231"/>
                    <a:pt x="2599106" y="1841106"/>
                    <a:pt x="2553843" y="1826857"/>
                  </a:cubicBezTo>
                  <a:cubicBezTo>
                    <a:pt x="2508580" y="1812607"/>
                    <a:pt x="2470024" y="1792071"/>
                    <a:pt x="2438171" y="1765249"/>
                  </a:cubicBezTo>
                  <a:cubicBezTo>
                    <a:pt x="2406320" y="1738426"/>
                    <a:pt x="2382012" y="1705737"/>
                    <a:pt x="2365248" y="1667180"/>
                  </a:cubicBezTo>
                  <a:cubicBezTo>
                    <a:pt x="2348484" y="1628622"/>
                    <a:pt x="2340102" y="1585874"/>
                    <a:pt x="2340102" y="1538935"/>
                  </a:cubicBezTo>
                  <a:lnTo>
                    <a:pt x="2340102" y="1176833"/>
                  </a:lnTo>
                  <a:lnTo>
                    <a:pt x="2641854" y="1176833"/>
                  </a:lnTo>
                  <a:lnTo>
                    <a:pt x="2641854" y="1526362"/>
                  </a:lnTo>
                  <a:cubicBezTo>
                    <a:pt x="2641854" y="1534744"/>
                    <a:pt x="2643112" y="1542288"/>
                    <a:pt x="2645626" y="1548993"/>
                  </a:cubicBezTo>
                  <a:cubicBezTo>
                    <a:pt x="2648141" y="1555699"/>
                    <a:pt x="2651912" y="1561566"/>
                    <a:pt x="2656942" y="1566596"/>
                  </a:cubicBezTo>
                  <a:cubicBezTo>
                    <a:pt x="2661971" y="1571625"/>
                    <a:pt x="2668257" y="1575397"/>
                    <a:pt x="2675801" y="1577911"/>
                  </a:cubicBezTo>
                  <a:cubicBezTo>
                    <a:pt x="2683345" y="1580426"/>
                    <a:pt x="2692146" y="1581683"/>
                    <a:pt x="2702204" y="1581683"/>
                  </a:cubicBezTo>
                  <a:cubicBezTo>
                    <a:pt x="2710587" y="1581683"/>
                    <a:pt x="2718549" y="1580426"/>
                    <a:pt x="2726093" y="1577911"/>
                  </a:cubicBezTo>
                  <a:cubicBezTo>
                    <a:pt x="2733637" y="1575397"/>
                    <a:pt x="2739924" y="1571206"/>
                    <a:pt x="2744953" y="1565338"/>
                  </a:cubicBezTo>
                  <a:cubicBezTo>
                    <a:pt x="2749982" y="1559471"/>
                    <a:pt x="2753754" y="1553184"/>
                    <a:pt x="2756268" y="1546479"/>
                  </a:cubicBezTo>
                  <a:cubicBezTo>
                    <a:pt x="2758783" y="1539773"/>
                    <a:pt x="2760040" y="1533068"/>
                    <a:pt x="2760040" y="1526362"/>
                  </a:cubicBezTo>
                  <a:lnTo>
                    <a:pt x="2757526" y="1305077"/>
                  </a:lnTo>
                  <a:cubicBezTo>
                    <a:pt x="2757526" y="1281608"/>
                    <a:pt x="2754173" y="1258138"/>
                    <a:pt x="2747467" y="1234668"/>
                  </a:cubicBezTo>
                  <a:cubicBezTo>
                    <a:pt x="2740762" y="1211199"/>
                    <a:pt x="2731961" y="1188148"/>
                    <a:pt x="2721064" y="1165517"/>
                  </a:cubicBezTo>
                  <a:cubicBezTo>
                    <a:pt x="2710167" y="1142885"/>
                    <a:pt x="2698013" y="1121511"/>
                    <a:pt x="2684602" y="1101395"/>
                  </a:cubicBezTo>
                  <a:cubicBezTo>
                    <a:pt x="2671191" y="1081278"/>
                    <a:pt x="2656942" y="1061999"/>
                    <a:pt x="2641854" y="1043559"/>
                  </a:cubicBezTo>
                  <a:cubicBezTo>
                    <a:pt x="2620061" y="1018413"/>
                    <a:pt x="2602040" y="997877"/>
                    <a:pt x="2587790" y="981951"/>
                  </a:cubicBezTo>
                  <a:cubicBezTo>
                    <a:pt x="2573541" y="966025"/>
                    <a:pt x="2559711" y="950100"/>
                    <a:pt x="2546299" y="934174"/>
                  </a:cubicBezTo>
                  <a:cubicBezTo>
                    <a:pt x="2532888" y="918248"/>
                    <a:pt x="2521992" y="906094"/>
                    <a:pt x="2513610" y="897712"/>
                  </a:cubicBezTo>
                  <a:cubicBezTo>
                    <a:pt x="2480082" y="860831"/>
                    <a:pt x="2452840" y="824789"/>
                    <a:pt x="2431885" y="789584"/>
                  </a:cubicBezTo>
                  <a:cubicBezTo>
                    <a:pt x="2410930" y="754380"/>
                    <a:pt x="2394585" y="719175"/>
                    <a:pt x="2382850" y="683971"/>
                  </a:cubicBezTo>
                  <a:cubicBezTo>
                    <a:pt x="2371116" y="648767"/>
                    <a:pt x="2362734" y="613981"/>
                    <a:pt x="2357705" y="579615"/>
                  </a:cubicBezTo>
                  <a:cubicBezTo>
                    <a:pt x="2352675" y="545249"/>
                    <a:pt x="2350161" y="508787"/>
                    <a:pt x="2350161" y="470230"/>
                  </a:cubicBezTo>
                  <a:lnTo>
                    <a:pt x="2350161" y="326898"/>
                  </a:lnTo>
                  <a:cubicBezTo>
                    <a:pt x="2350161" y="274929"/>
                    <a:pt x="2357705" y="228409"/>
                    <a:pt x="2372792" y="187338"/>
                  </a:cubicBezTo>
                  <a:cubicBezTo>
                    <a:pt x="2387879" y="146266"/>
                    <a:pt x="2410511" y="111899"/>
                    <a:pt x="2440686" y="84239"/>
                  </a:cubicBezTo>
                  <a:cubicBezTo>
                    <a:pt x="2470862" y="56578"/>
                    <a:pt x="2507742" y="35623"/>
                    <a:pt x="2551329" y="21374"/>
                  </a:cubicBezTo>
                  <a:cubicBezTo>
                    <a:pt x="2594915" y="7124"/>
                    <a:pt x="2645207" y="0"/>
                    <a:pt x="270220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17" name="Picture 16" descr="HER - Pattern.jpg">
            <a:extLst>
              <a:ext uri="{FF2B5EF4-FFF2-40B4-BE49-F238E27FC236}">
                <a16:creationId xmlns:a16="http://schemas.microsoft.com/office/drawing/2014/main" id="{32F59855-A00A-48BD-A24B-50ED7CC57D0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0" y="2282952"/>
            <a:ext cx="2438400" cy="2292096"/>
          </a:xfrm>
          <a:prstGeom prst="rect">
            <a:avLst/>
          </a:prstGeom>
        </p:spPr>
      </p:pic>
      <p:pic>
        <p:nvPicPr>
          <p:cNvPr id="18" name="Picture 17">
            <a:extLst>
              <a:ext uri="{FF2B5EF4-FFF2-40B4-BE49-F238E27FC236}">
                <a16:creationId xmlns:a16="http://schemas.microsoft.com/office/drawing/2014/main" id="{4FBC3F17-A595-4646-972E-D9B1F22814F7}"/>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2438400" cy="2292096"/>
          </a:xfrm>
          <a:prstGeom prst="rect">
            <a:avLst/>
          </a:prstGeom>
        </p:spPr>
      </p:pic>
      <p:pic>
        <p:nvPicPr>
          <p:cNvPr id="19" name="Picture 18">
            <a:extLst>
              <a:ext uri="{FF2B5EF4-FFF2-40B4-BE49-F238E27FC236}">
                <a16:creationId xmlns:a16="http://schemas.microsoft.com/office/drawing/2014/main" id="{EECD1DE4-700F-46A7-A5BE-DF102FA97832}"/>
              </a:ext>
            </a:extLst>
          </p:cNvPr>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4565904"/>
            <a:ext cx="2438400" cy="2292096"/>
          </a:xfrm>
          <a:prstGeom prst="rect">
            <a:avLst/>
          </a:prstGeom>
        </p:spPr>
      </p:pic>
      <p:pic>
        <p:nvPicPr>
          <p:cNvPr id="20" name="Picture 19">
            <a:extLst>
              <a:ext uri="{FF2B5EF4-FFF2-40B4-BE49-F238E27FC236}">
                <a16:creationId xmlns:a16="http://schemas.microsoft.com/office/drawing/2014/main" id="{3C87CE5E-07C0-49D0-8D36-B0878881F07C}"/>
              </a:ext>
            </a:extLst>
          </p:cNvPr>
          <p:cNvPicPr>
            <a:picLocks noChangeAspect="1"/>
          </p:cNvPicPr>
          <p:nvPr userDrawn="1"/>
        </p:nvPicPr>
        <p:blipFill>
          <a:blip r:embed="rId6">
            <a:lum bright="70000" contrast="-70000"/>
            <a:extLst>
              <a:ext uri="{28A0092B-C50C-407E-A947-70E740481C1C}">
                <a14:useLocalDpi xmlns:a14="http://schemas.microsoft.com/office/drawing/2010/main" val="0"/>
              </a:ext>
            </a:extLst>
          </a:blip>
          <a:stretch>
            <a:fillRect/>
          </a:stretch>
        </p:blipFill>
        <p:spPr>
          <a:xfrm>
            <a:off x="0" y="-1"/>
            <a:ext cx="12192000" cy="6334913"/>
          </a:xfrm>
          <a:prstGeom prst="rect">
            <a:avLst/>
          </a:prstGeom>
        </p:spPr>
      </p:pic>
      <p:sp>
        <p:nvSpPr>
          <p:cNvPr id="21" name="Date Placeholder 3">
            <a:extLst>
              <a:ext uri="{FF2B5EF4-FFF2-40B4-BE49-F238E27FC236}">
                <a16:creationId xmlns:a16="http://schemas.microsoft.com/office/drawing/2014/main" id="{470B0351-09B9-48CE-8449-A140773726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A2854F25-7F8F-40A2-B5DB-C3E6C534FDF4}" type="datetimeFigureOut">
              <a:rPr lang="en-US" smtClean="0"/>
              <a:pPr/>
              <a:t>5/15/2023</a:t>
            </a:fld>
            <a:endParaRPr lang="en-US" dirty="0"/>
          </a:p>
        </p:txBody>
      </p:sp>
      <p:sp>
        <p:nvSpPr>
          <p:cNvPr id="22" name="Footer Placeholder 4">
            <a:extLst>
              <a:ext uri="{FF2B5EF4-FFF2-40B4-BE49-F238E27FC236}">
                <a16:creationId xmlns:a16="http://schemas.microsoft.com/office/drawing/2014/main" id="{C47D3EB4-D16E-4ABC-AAC3-1BD013FBF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23" name="Slide Number Placeholder 5">
            <a:extLst>
              <a:ext uri="{FF2B5EF4-FFF2-40B4-BE49-F238E27FC236}">
                <a16:creationId xmlns:a16="http://schemas.microsoft.com/office/drawing/2014/main" id="{8CE76688-9D2B-4606-911E-D90A44159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4B93D5-2882-4053-93DB-B72272F0296C}" type="slidenum">
              <a:rPr lang="en-US" smtClean="0"/>
              <a:pPr/>
              <a:t>‹#›</a:t>
            </a:fld>
            <a:endParaRPr lang="en-US" dirty="0"/>
          </a:p>
        </p:txBody>
      </p:sp>
      <p:pic>
        <p:nvPicPr>
          <p:cNvPr id="24" name="Picture 23">
            <a:extLst>
              <a:ext uri="{FF2B5EF4-FFF2-40B4-BE49-F238E27FC236}">
                <a16:creationId xmlns:a16="http://schemas.microsoft.com/office/drawing/2014/main" id="{3DBFE121-5125-4E97-BEA8-B161E974ED5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25" name="Picture 24">
            <a:extLst>
              <a:ext uri="{FF2B5EF4-FFF2-40B4-BE49-F238E27FC236}">
                <a16:creationId xmlns:a16="http://schemas.microsoft.com/office/drawing/2014/main" id="{2D347891-DE98-4FBC-9D5B-A18C2556D7C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961" t="20776" r="642" b="20319"/>
          <a:stretch/>
        </p:blipFill>
        <p:spPr>
          <a:xfrm>
            <a:off x="31865" y="6352275"/>
            <a:ext cx="2177935" cy="465349"/>
          </a:xfrm>
          <a:prstGeom prst="rect">
            <a:avLst/>
          </a:prstGeom>
        </p:spPr>
      </p:pic>
      <p:sp>
        <p:nvSpPr>
          <p:cNvPr id="26" name="TextBox 25">
            <a:extLst>
              <a:ext uri="{FF2B5EF4-FFF2-40B4-BE49-F238E27FC236}">
                <a16:creationId xmlns:a16="http://schemas.microsoft.com/office/drawing/2014/main" id="{93857CA9-8523-4824-9A88-583DEDB64F2D}"/>
              </a:ext>
            </a:extLst>
          </p:cNvPr>
          <p:cNvSpPr txBox="1"/>
          <p:nvPr userDrawn="1"/>
        </p:nvSpPr>
        <p:spPr>
          <a:xfrm>
            <a:off x="455866" y="6578109"/>
            <a:ext cx="2996590" cy="276999"/>
          </a:xfrm>
          <a:prstGeom prst="rect">
            <a:avLst/>
          </a:prstGeom>
          <a:noFill/>
        </p:spPr>
        <p:txBody>
          <a:bodyPr wrap="none" rtlCol="0">
            <a:spAutoFit/>
          </a:bodyPr>
          <a:lstStyle/>
          <a:p>
            <a:r>
              <a:rPr lang="en-US" sz="1200" b="0" dirty="0">
                <a:solidFill>
                  <a:schemeClr val="bg1"/>
                </a:solidFill>
                <a:latin typeface="Arial Rounded MT Bold" panose="020F0704030504030204" pitchFamily="34" charset="0"/>
              </a:rPr>
              <a:t>Office for Diversity, Equity &amp; Inclusion</a:t>
            </a:r>
          </a:p>
        </p:txBody>
      </p:sp>
      <p:pic>
        <p:nvPicPr>
          <p:cNvPr id="27" name="Picture 26">
            <a:extLst>
              <a:ext uri="{FF2B5EF4-FFF2-40B4-BE49-F238E27FC236}">
                <a16:creationId xmlns:a16="http://schemas.microsoft.com/office/drawing/2014/main" id="{C07B0104-58D6-401D-A737-F05BEC2EF35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92207"/>
          <a:stretch/>
        </p:blipFill>
        <p:spPr>
          <a:xfrm>
            <a:off x="0" y="6262853"/>
            <a:ext cx="12192000" cy="82863"/>
          </a:xfrm>
          <a:prstGeom prst="rect">
            <a:avLst/>
          </a:prstGeom>
        </p:spPr>
      </p:pic>
      <p:sp>
        <p:nvSpPr>
          <p:cNvPr id="28" name="TextBox 27">
            <a:extLst>
              <a:ext uri="{FF2B5EF4-FFF2-40B4-BE49-F238E27FC236}">
                <a16:creationId xmlns:a16="http://schemas.microsoft.com/office/drawing/2014/main" id="{6B3CFFC1-42FD-46EB-A65A-8089984FE496}"/>
              </a:ext>
            </a:extLst>
          </p:cNvPr>
          <p:cNvSpPr txBox="1"/>
          <p:nvPr userDrawn="1"/>
        </p:nvSpPr>
        <p:spPr>
          <a:xfrm>
            <a:off x="7186602" y="6431060"/>
            <a:ext cx="49789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diversity powers our drive to advance health equity.</a:t>
            </a:r>
          </a:p>
        </p:txBody>
      </p:sp>
    </p:spTree>
    <p:extLst>
      <p:ext uri="{BB962C8B-B14F-4D97-AF65-F5344CB8AC3E}">
        <p14:creationId xmlns:p14="http://schemas.microsoft.com/office/powerpoint/2010/main" val="3839372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46617" y="2582335"/>
            <a:ext cx="10855507" cy="1054099"/>
          </a:xfrm>
          <a:prstGeom prst="rect">
            <a:avLst/>
          </a:prstGeom>
        </p:spPr>
        <p:txBody>
          <a:bodyPr>
            <a:noAutofit/>
          </a:bodyPr>
          <a:lstStyle>
            <a:lvl1pPr>
              <a:defRPr sz="3733" b="1" i="0">
                <a:solidFill>
                  <a:schemeClr val="bg1"/>
                </a:solidFill>
                <a:latin typeface="+mj-lt"/>
                <a:cs typeface="Arial"/>
              </a:defRPr>
            </a:lvl1pPr>
          </a:lstStyle>
          <a:p>
            <a:r>
              <a:rPr lang="en-US" altLang="zh-CN"/>
              <a:t>Click to edit Master title style</a:t>
            </a:r>
            <a:endParaRPr lang="en-US"/>
          </a:p>
        </p:txBody>
      </p:sp>
      <p:sp>
        <p:nvSpPr>
          <p:cNvPr id="6" name="Text Placeholder 3"/>
          <p:cNvSpPr>
            <a:spLocks noGrp="1"/>
          </p:cNvSpPr>
          <p:nvPr>
            <p:ph type="body" sz="quarter" idx="10"/>
          </p:nvPr>
        </p:nvSpPr>
        <p:spPr>
          <a:xfrm>
            <a:off x="446617" y="3676189"/>
            <a:ext cx="8424160" cy="993153"/>
          </a:xfrm>
          <a:prstGeom prst="rect">
            <a:avLst/>
          </a:prstGeom>
        </p:spPr>
        <p:txBody>
          <a:bodyPr/>
          <a:lstStyle>
            <a:lvl1pPr marL="0" indent="0">
              <a:buNone/>
              <a:defRPr sz="3200" i="1">
                <a:solidFill>
                  <a:schemeClr val="accent2">
                    <a:lumMod val="40000"/>
                    <a:lumOff val="60000"/>
                  </a:schemeClr>
                </a:solidFill>
              </a:defRPr>
            </a:lvl1pPr>
            <a:lvl2pPr marL="459294" indent="0">
              <a:buNone/>
              <a:defRPr>
                <a:solidFill>
                  <a:schemeClr val="bg1">
                    <a:lumMod val="75000"/>
                  </a:schemeClr>
                </a:solidFill>
              </a:defRPr>
            </a:lvl2pPr>
            <a:lvl3pPr marL="992666" indent="0">
              <a:buNone/>
              <a:defRPr>
                <a:solidFill>
                  <a:schemeClr val="bg1">
                    <a:lumMod val="75000"/>
                  </a:schemeClr>
                </a:solidFill>
              </a:defRPr>
            </a:lvl3pPr>
            <a:lvl4pPr marL="1602236" indent="0">
              <a:buNone/>
              <a:defRPr>
                <a:solidFill>
                  <a:schemeClr val="bg1">
                    <a:lumMod val="75000"/>
                  </a:schemeClr>
                </a:solidFill>
              </a:defRPr>
            </a:lvl4pPr>
            <a:lvl5pPr marL="2137727" indent="0">
              <a:buNone/>
              <a:defRPr>
                <a:solidFill>
                  <a:schemeClr val="bg1">
                    <a:lumMod val="75000"/>
                  </a:schemeClr>
                </a:solidFill>
              </a:defRPr>
            </a:lvl5pPr>
          </a:lstStyle>
          <a:p>
            <a:pPr lvl="0"/>
            <a:r>
              <a:rPr lang="en-US" altLang="zh-CN"/>
              <a:t>Click to edit Master text styles</a:t>
            </a:r>
          </a:p>
        </p:txBody>
      </p:sp>
      <p:grpSp>
        <p:nvGrpSpPr>
          <p:cNvPr id="11" name="Group 10"/>
          <p:cNvGrpSpPr>
            <a:grpSpLocks noChangeAspect="1"/>
          </p:cNvGrpSpPr>
          <p:nvPr userDrawn="1"/>
        </p:nvGrpSpPr>
        <p:grpSpPr>
          <a:xfrm>
            <a:off x="11503154" y="231648"/>
            <a:ext cx="453948" cy="560832"/>
            <a:chOff x="7853519" y="3386873"/>
            <a:chExt cx="811215" cy="1002219"/>
          </a:xfrm>
        </p:grpSpPr>
        <p:sp>
          <p:nvSpPr>
            <p:cNvPr id="12" name="bk object 16"/>
            <p:cNvSpPr/>
            <p:nvPr userDrawn="1"/>
          </p:nvSpPr>
          <p:spPr>
            <a:xfrm>
              <a:off x="8131673" y="3386873"/>
              <a:ext cx="533061" cy="386235"/>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1"/>
            </a:solidFill>
          </p:spPr>
          <p:txBody>
            <a:bodyPr wrap="square" lIns="0" tIns="0" rIns="0" bIns="0" rtlCol="0"/>
            <a:lstStyle/>
            <a:p>
              <a:endParaRPr sz="2400" dirty="0"/>
            </a:p>
          </p:txBody>
        </p:sp>
        <p:sp>
          <p:nvSpPr>
            <p:cNvPr id="13" name="Freeform 12"/>
            <p:cNvSpPr/>
            <p:nvPr userDrawn="1"/>
          </p:nvSpPr>
          <p:spPr>
            <a:xfrm>
              <a:off x="7853519" y="3818295"/>
              <a:ext cx="567079" cy="570797"/>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7" name="Title 1">
            <a:extLst>
              <a:ext uri="{FF2B5EF4-FFF2-40B4-BE49-F238E27FC236}">
                <a16:creationId xmlns:a16="http://schemas.microsoft.com/office/drawing/2014/main" id="{240A3362-F3C3-4732-A4C3-DB497A1232B3}"/>
              </a:ext>
            </a:extLst>
          </p:cNvPr>
          <p:cNvSpPr txBox="1">
            <a:spLocks/>
          </p:cNvSpPr>
          <p:nvPr userDrawn="1"/>
        </p:nvSpPr>
        <p:spPr>
          <a:xfrm>
            <a:off x="3023299" y="2477564"/>
            <a:ext cx="8122509" cy="979015"/>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4267" b="1" kern="1200">
                <a:solidFill>
                  <a:srgbClr val="3F000B"/>
                </a:solidFill>
                <a:latin typeface="+mj-lt"/>
                <a:ea typeface="+mj-ea"/>
                <a:cs typeface="Arial"/>
              </a:defRPr>
            </a:lvl1pPr>
          </a:lstStyle>
          <a:p>
            <a:pPr fontAlgn="auto">
              <a:spcAft>
                <a:spcPts val="0"/>
              </a:spcAft>
            </a:pPr>
            <a:r>
              <a:rPr lang="en-US" altLang="zh-CN" dirty="0"/>
              <a:t>Click to edit Master title style</a:t>
            </a:r>
            <a:endParaRPr lang="en-US" dirty="0"/>
          </a:p>
        </p:txBody>
      </p:sp>
      <p:sp>
        <p:nvSpPr>
          <p:cNvPr id="8" name="Subtitle 2">
            <a:extLst>
              <a:ext uri="{FF2B5EF4-FFF2-40B4-BE49-F238E27FC236}">
                <a16:creationId xmlns:a16="http://schemas.microsoft.com/office/drawing/2014/main" id="{F0DB7BF7-84B3-413B-AD13-B88B4F7D3BF6}"/>
              </a:ext>
            </a:extLst>
          </p:cNvPr>
          <p:cNvSpPr>
            <a:spLocks noGrp="1"/>
          </p:cNvSpPr>
          <p:nvPr>
            <p:ph type="subTitle" idx="1"/>
          </p:nvPr>
        </p:nvSpPr>
        <p:spPr>
          <a:xfrm>
            <a:off x="3023300" y="3461184"/>
            <a:ext cx="8122507" cy="578839"/>
          </a:xfrm>
          <a:prstGeom prst="rect">
            <a:avLst/>
          </a:prstGeom>
        </p:spPr>
        <p:txBody>
          <a:bodyPr>
            <a:normAutofit/>
          </a:bodyPr>
          <a:lstStyle>
            <a:lvl1pPr marL="0" indent="0" algn="l">
              <a:buNone/>
              <a:defRPr sz="2400" i="0">
                <a:solidFill>
                  <a:schemeClr val="bg2"/>
                </a:solidFill>
                <a:latin typeface="+mn-lt"/>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ltLang="zh-CN"/>
              <a:t>Click to edit Master subtitle style</a:t>
            </a:r>
            <a:endParaRPr lang="en-US"/>
          </a:p>
        </p:txBody>
      </p:sp>
      <p:grpSp>
        <p:nvGrpSpPr>
          <p:cNvPr id="9" name="Group 8">
            <a:extLst>
              <a:ext uri="{FF2B5EF4-FFF2-40B4-BE49-F238E27FC236}">
                <a16:creationId xmlns:a16="http://schemas.microsoft.com/office/drawing/2014/main" id="{C170395A-6563-4C38-8B4A-CA07AE4073FA}"/>
              </a:ext>
            </a:extLst>
          </p:cNvPr>
          <p:cNvGrpSpPr/>
          <p:nvPr userDrawn="1"/>
        </p:nvGrpSpPr>
        <p:grpSpPr>
          <a:xfrm>
            <a:off x="9703966" y="5750797"/>
            <a:ext cx="2043017" cy="583444"/>
            <a:chOff x="2851364" y="337607"/>
            <a:chExt cx="6471863" cy="1848231"/>
          </a:xfrm>
          <a:solidFill>
            <a:schemeClr val="tx2"/>
          </a:solidFill>
        </p:grpSpPr>
        <p:grpSp>
          <p:nvGrpSpPr>
            <p:cNvPr id="14" name="Group 13">
              <a:extLst>
                <a:ext uri="{FF2B5EF4-FFF2-40B4-BE49-F238E27FC236}">
                  <a16:creationId xmlns:a16="http://schemas.microsoft.com/office/drawing/2014/main" id="{85F576F2-4AE1-4D1D-BAB3-7C72B9A10289}"/>
                </a:ext>
              </a:extLst>
            </p:cNvPr>
            <p:cNvGrpSpPr>
              <a:grpSpLocks noChangeAspect="1"/>
            </p:cNvGrpSpPr>
            <p:nvPr/>
          </p:nvGrpSpPr>
          <p:grpSpPr>
            <a:xfrm>
              <a:off x="8135813" y="687307"/>
              <a:ext cx="1187414" cy="1466996"/>
              <a:chOff x="927372" y="-6359195"/>
              <a:chExt cx="9019933" cy="11143740"/>
            </a:xfrm>
            <a:grpFill/>
          </p:grpSpPr>
          <p:sp>
            <p:nvSpPr>
              <p:cNvPr id="16" name="bk object 16">
                <a:extLst>
                  <a:ext uri="{FF2B5EF4-FFF2-40B4-BE49-F238E27FC236}">
                    <a16:creationId xmlns:a16="http://schemas.microsoft.com/office/drawing/2014/main" id="{5B4CD094-AEBF-4A55-A956-330AD654BAB4}"/>
                  </a:ext>
                </a:extLst>
              </p:cNvPr>
              <p:cNvSpPr/>
              <p:nvPr/>
            </p:nvSpPr>
            <p:spPr>
              <a:xfrm>
                <a:off x="4020176" y="-6359195"/>
                <a:ext cx="5927129" cy="4294574"/>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2"/>
              </a:solidFill>
            </p:spPr>
            <p:txBody>
              <a:bodyPr wrap="square" lIns="0" tIns="0" rIns="0" bIns="0" rtlCol="0"/>
              <a:lstStyle/>
              <a:p>
                <a:endParaRPr sz="2400" dirty="0"/>
              </a:p>
            </p:txBody>
          </p:sp>
          <p:sp>
            <p:nvSpPr>
              <p:cNvPr id="17" name="Freeform 27">
                <a:extLst>
                  <a:ext uri="{FF2B5EF4-FFF2-40B4-BE49-F238E27FC236}">
                    <a16:creationId xmlns:a16="http://schemas.microsoft.com/office/drawing/2014/main" id="{E7E8FFA4-82DA-4B32-A9C5-DB8198187989}"/>
                  </a:ext>
                </a:extLst>
              </p:cNvPr>
              <p:cNvSpPr/>
              <p:nvPr/>
            </p:nvSpPr>
            <p:spPr>
              <a:xfrm>
                <a:off x="927372" y="-1562189"/>
                <a:ext cx="6305378" cy="6346734"/>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15" name="Freeform 25">
              <a:extLst>
                <a:ext uri="{FF2B5EF4-FFF2-40B4-BE49-F238E27FC236}">
                  <a16:creationId xmlns:a16="http://schemas.microsoft.com/office/drawing/2014/main" id="{0E1968FF-DC8D-41A2-8AC3-75A11A728A66}"/>
                </a:ext>
              </a:extLst>
            </p:cNvPr>
            <p:cNvSpPr/>
            <p:nvPr/>
          </p:nvSpPr>
          <p:spPr>
            <a:xfrm>
              <a:off x="2851364" y="337607"/>
              <a:ext cx="5362727" cy="1848231"/>
            </a:xfrm>
            <a:custGeom>
              <a:avLst/>
              <a:gdLst/>
              <a:ahLst/>
              <a:cxnLst/>
              <a:rect l="l" t="t" r="r" b="b"/>
              <a:pathLst>
                <a:path w="5362727" h="1848231">
                  <a:moveTo>
                    <a:pt x="1816228" y="299237"/>
                  </a:moveTo>
                  <a:lnTo>
                    <a:pt x="1816228" y="741807"/>
                  </a:lnTo>
                  <a:lnTo>
                    <a:pt x="1864005" y="741807"/>
                  </a:lnTo>
                  <a:cubicBezTo>
                    <a:pt x="1869034" y="741807"/>
                    <a:pt x="1875740" y="740550"/>
                    <a:pt x="1884122" y="738035"/>
                  </a:cubicBezTo>
                  <a:cubicBezTo>
                    <a:pt x="1892504" y="735520"/>
                    <a:pt x="1901305" y="731329"/>
                    <a:pt x="1910525" y="725462"/>
                  </a:cubicBezTo>
                  <a:cubicBezTo>
                    <a:pt x="1919745" y="719594"/>
                    <a:pt x="1927708" y="711632"/>
                    <a:pt x="1934414" y="701573"/>
                  </a:cubicBezTo>
                  <a:cubicBezTo>
                    <a:pt x="1941119" y="691515"/>
                    <a:pt x="1944472" y="678942"/>
                    <a:pt x="1944472" y="663854"/>
                  </a:cubicBezTo>
                  <a:lnTo>
                    <a:pt x="1944472" y="362102"/>
                  </a:lnTo>
                  <a:cubicBezTo>
                    <a:pt x="1944472" y="350367"/>
                    <a:pt x="1942376" y="340309"/>
                    <a:pt x="1938185" y="331927"/>
                  </a:cubicBezTo>
                  <a:cubicBezTo>
                    <a:pt x="1933994" y="323545"/>
                    <a:pt x="1928127" y="317259"/>
                    <a:pt x="1920583" y="313067"/>
                  </a:cubicBezTo>
                  <a:cubicBezTo>
                    <a:pt x="1913039" y="308876"/>
                    <a:pt x="1903400" y="305524"/>
                    <a:pt x="1891665" y="303009"/>
                  </a:cubicBezTo>
                  <a:cubicBezTo>
                    <a:pt x="1879931" y="300495"/>
                    <a:pt x="1865681" y="299237"/>
                    <a:pt x="1848917" y="299237"/>
                  </a:cubicBezTo>
                  <a:close/>
                  <a:moveTo>
                    <a:pt x="1514475" y="30175"/>
                  </a:moveTo>
                  <a:lnTo>
                    <a:pt x="1959560" y="30175"/>
                  </a:lnTo>
                  <a:cubicBezTo>
                    <a:pt x="1999793" y="30175"/>
                    <a:pt x="2036255" y="36881"/>
                    <a:pt x="2068945" y="50292"/>
                  </a:cubicBezTo>
                  <a:cubicBezTo>
                    <a:pt x="2101634" y="63703"/>
                    <a:pt x="2130133" y="83401"/>
                    <a:pt x="2154441" y="109385"/>
                  </a:cubicBezTo>
                  <a:cubicBezTo>
                    <a:pt x="2178749" y="135369"/>
                    <a:pt x="2197189" y="167221"/>
                    <a:pt x="2209763" y="204940"/>
                  </a:cubicBezTo>
                  <a:cubicBezTo>
                    <a:pt x="2222335" y="242659"/>
                    <a:pt x="2228621" y="284988"/>
                    <a:pt x="2228621" y="331927"/>
                  </a:cubicBezTo>
                  <a:lnTo>
                    <a:pt x="2228621" y="583387"/>
                  </a:lnTo>
                  <a:cubicBezTo>
                    <a:pt x="2228621" y="615239"/>
                    <a:pt x="2225688" y="644156"/>
                    <a:pt x="2219821" y="670141"/>
                  </a:cubicBezTo>
                  <a:cubicBezTo>
                    <a:pt x="2213953" y="696125"/>
                    <a:pt x="2205571" y="719594"/>
                    <a:pt x="2194675" y="740550"/>
                  </a:cubicBezTo>
                  <a:cubicBezTo>
                    <a:pt x="2183778" y="761504"/>
                    <a:pt x="2170786" y="779945"/>
                    <a:pt x="2155699" y="795871"/>
                  </a:cubicBezTo>
                  <a:cubicBezTo>
                    <a:pt x="2140611" y="811797"/>
                    <a:pt x="2123009" y="825627"/>
                    <a:pt x="2102892" y="837362"/>
                  </a:cubicBezTo>
                  <a:cubicBezTo>
                    <a:pt x="2123009" y="854126"/>
                    <a:pt x="2140611" y="870890"/>
                    <a:pt x="2155699" y="887654"/>
                  </a:cubicBezTo>
                  <a:cubicBezTo>
                    <a:pt x="2170786" y="904418"/>
                    <a:pt x="2183778" y="922020"/>
                    <a:pt x="2194675" y="940460"/>
                  </a:cubicBezTo>
                  <a:cubicBezTo>
                    <a:pt x="2205571" y="958901"/>
                    <a:pt x="2213953" y="979437"/>
                    <a:pt x="2219821" y="1002068"/>
                  </a:cubicBezTo>
                  <a:cubicBezTo>
                    <a:pt x="2225688" y="1024699"/>
                    <a:pt x="2228621" y="1049426"/>
                    <a:pt x="2228621" y="1076249"/>
                  </a:cubicBezTo>
                  <a:lnTo>
                    <a:pt x="2228621" y="1503731"/>
                  </a:lnTo>
                  <a:cubicBezTo>
                    <a:pt x="2228621" y="1565757"/>
                    <a:pt x="2233651" y="1617726"/>
                    <a:pt x="2243709" y="1659636"/>
                  </a:cubicBezTo>
                  <a:cubicBezTo>
                    <a:pt x="2253768" y="1701546"/>
                    <a:pt x="2265922" y="1733816"/>
                    <a:pt x="2280171" y="1756448"/>
                  </a:cubicBezTo>
                  <a:cubicBezTo>
                    <a:pt x="2294420" y="1779079"/>
                    <a:pt x="2314118" y="1800453"/>
                    <a:pt x="2339264" y="1820570"/>
                  </a:cubicBezTo>
                  <a:lnTo>
                    <a:pt x="1972132" y="1820570"/>
                  </a:lnTo>
                  <a:lnTo>
                    <a:pt x="1959560" y="1802968"/>
                  </a:lnTo>
                  <a:cubicBezTo>
                    <a:pt x="1951178" y="1792909"/>
                    <a:pt x="1944891" y="1780337"/>
                    <a:pt x="1940700" y="1765249"/>
                  </a:cubicBezTo>
                  <a:cubicBezTo>
                    <a:pt x="1936509" y="1750161"/>
                    <a:pt x="1933575" y="1733816"/>
                    <a:pt x="1931899" y="1716214"/>
                  </a:cubicBezTo>
                  <a:cubicBezTo>
                    <a:pt x="1930223" y="1698612"/>
                    <a:pt x="1928965" y="1681429"/>
                    <a:pt x="1928127" y="1664665"/>
                  </a:cubicBezTo>
                  <a:cubicBezTo>
                    <a:pt x="1927289" y="1647901"/>
                    <a:pt x="1926870" y="1626108"/>
                    <a:pt x="1926870" y="1599285"/>
                  </a:cubicBezTo>
                  <a:lnTo>
                    <a:pt x="1926870" y="1058646"/>
                  </a:lnTo>
                  <a:cubicBezTo>
                    <a:pt x="1926870" y="1040206"/>
                    <a:pt x="1924355" y="1025537"/>
                    <a:pt x="1919326" y="1014641"/>
                  </a:cubicBezTo>
                  <a:cubicBezTo>
                    <a:pt x="1914297" y="1003744"/>
                    <a:pt x="1908010" y="995781"/>
                    <a:pt x="1900466" y="990752"/>
                  </a:cubicBezTo>
                  <a:cubicBezTo>
                    <a:pt x="1892923" y="985723"/>
                    <a:pt x="1884960" y="982789"/>
                    <a:pt x="1876578" y="981951"/>
                  </a:cubicBezTo>
                  <a:cubicBezTo>
                    <a:pt x="1868196" y="981113"/>
                    <a:pt x="1858976" y="980694"/>
                    <a:pt x="1848917" y="980694"/>
                  </a:cubicBezTo>
                  <a:lnTo>
                    <a:pt x="1801140" y="980694"/>
                  </a:lnTo>
                  <a:lnTo>
                    <a:pt x="1801140" y="1820570"/>
                  </a:lnTo>
                  <a:lnTo>
                    <a:pt x="1514475" y="1820570"/>
                  </a:lnTo>
                  <a:close/>
                  <a:moveTo>
                    <a:pt x="4623435" y="27660"/>
                  </a:moveTo>
                  <a:lnTo>
                    <a:pt x="4902556" y="27660"/>
                  </a:lnTo>
                  <a:cubicBezTo>
                    <a:pt x="4920996" y="151714"/>
                    <a:pt x="4935665" y="251460"/>
                    <a:pt x="4946561" y="326898"/>
                  </a:cubicBezTo>
                  <a:cubicBezTo>
                    <a:pt x="4957458" y="402336"/>
                    <a:pt x="4968354" y="475678"/>
                    <a:pt x="4979251" y="546925"/>
                  </a:cubicBezTo>
                  <a:cubicBezTo>
                    <a:pt x="4990148" y="618172"/>
                    <a:pt x="4998949" y="673074"/>
                    <a:pt x="5005654" y="711632"/>
                  </a:cubicBezTo>
                  <a:lnTo>
                    <a:pt x="5020742" y="711632"/>
                  </a:lnTo>
                  <a:cubicBezTo>
                    <a:pt x="5025771" y="673074"/>
                    <a:pt x="5032476" y="618172"/>
                    <a:pt x="5040858" y="546925"/>
                  </a:cubicBezTo>
                  <a:cubicBezTo>
                    <a:pt x="5049240" y="475678"/>
                    <a:pt x="5057622" y="402336"/>
                    <a:pt x="5066005" y="326898"/>
                  </a:cubicBezTo>
                  <a:cubicBezTo>
                    <a:pt x="5074387" y="251460"/>
                    <a:pt x="5085283" y="151714"/>
                    <a:pt x="5098694" y="27660"/>
                  </a:cubicBezTo>
                  <a:lnTo>
                    <a:pt x="5362727" y="27660"/>
                  </a:lnTo>
                  <a:lnTo>
                    <a:pt x="5146472" y="1300048"/>
                  </a:lnTo>
                  <a:lnTo>
                    <a:pt x="5146472" y="1820570"/>
                  </a:lnTo>
                  <a:lnTo>
                    <a:pt x="4839690" y="1820570"/>
                  </a:lnTo>
                  <a:lnTo>
                    <a:pt x="4839690" y="1302563"/>
                  </a:lnTo>
                  <a:close/>
                  <a:moveTo>
                    <a:pt x="4029075" y="27660"/>
                  </a:moveTo>
                  <a:lnTo>
                    <a:pt x="4584802" y="27660"/>
                  </a:lnTo>
                  <a:lnTo>
                    <a:pt x="4584802" y="289179"/>
                  </a:lnTo>
                  <a:lnTo>
                    <a:pt x="4333342" y="289179"/>
                  </a:lnTo>
                  <a:lnTo>
                    <a:pt x="4333342" y="719175"/>
                  </a:lnTo>
                  <a:lnTo>
                    <a:pt x="4569714" y="719175"/>
                  </a:lnTo>
                  <a:lnTo>
                    <a:pt x="4569714" y="980694"/>
                  </a:lnTo>
                  <a:lnTo>
                    <a:pt x="4333342" y="980694"/>
                  </a:lnTo>
                  <a:lnTo>
                    <a:pt x="4333342" y="1559052"/>
                  </a:lnTo>
                  <a:lnTo>
                    <a:pt x="4594860" y="1559052"/>
                  </a:lnTo>
                  <a:lnTo>
                    <a:pt x="4594860" y="1820570"/>
                  </a:lnTo>
                  <a:lnTo>
                    <a:pt x="4029075" y="1820570"/>
                  </a:lnTo>
                  <a:close/>
                  <a:moveTo>
                    <a:pt x="3171825" y="27660"/>
                  </a:moveTo>
                  <a:lnTo>
                    <a:pt x="3476092" y="27660"/>
                  </a:lnTo>
                  <a:lnTo>
                    <a:pt x="3476092" y="719175"/>
                  </a:lnTo>
                  <a:lnTo>
                    <a:pt x="3604336" y="719175"/>
                  </a:lnTo>
                  <a:lnTo>
                    <a:pt x="3604336" y="27660"/>
                  </a:lnTo>
                  <a:lnTo>
                    <a:pt x="3906088" y="27660"/>
                  </a:lnTo>
                  <a:lnTo>
                    <a:pt x="3906088" y="1820570"/>
                  </a:lnTo>
                  <a:lnTo>
                    <a:pt x="3604336" y="1820570"/>
                  </a:lnTo>
                  <a:lnTo>
                    <a:pt x="3604336" y="980694"/>
                  </a:lnTo>
                  <a:lnTo>
                    <a:pt x="3476092" y="980694"/>
                  </a:lnTo>
                  <a:lnTo>
                    <a:pt x="3476092" y="1820570"/>
                  </a:lnTo>
                  <a:lnTo>
                    <a:pt x="3171825" y="1820570"/>
                  </a:lnTo>
                  <a:close/>
                  <a:moveTo>
                    <a:pt x="857250" y="27660"/>
                  </a:moveTo>
                  <a:lnTo>
                    <a:pt x="1412977" y="27660"/>
                  </a:lnTo>
                  <a:lnTo>
                    <a:pt x="1412977" y="289179"/>
                  </a:lnTo>
                  <a:lnTo>
                    <a:pt x="1161517" y="289179"/>
                  </a:lnTo>
                  <a:lnTo>
                    <a:pt x="1161517" y="719175"/>
                  </a:lnTo>
                  <a:lnTo>
                    <a:pt x="1397889" y="719175"/>
                  </a:lnTo>
                  <a:lnTo>
                    <a:pt x="1397889" y="980694"/>
                  </a:lnTo>
                  <a:lnTo>
                    <a:pt x="1161517" y="980694"/>
                  </a:lnTo>
                  <a:lnTo>
                    <a:pt x="1161517" y="1559052"/>
                  </a:lnTo>
                  <a:lnTo>
                    <a:pt x="1423035" y="1559052"/>
                  </a:lnTo>
                  <a:lnTo>
                    <a:pt x="1423035" y="1820570"/>
                  </a:lnTo>
                  <a:lnTo>
                    <a:pt x="857250" y="1820570"/>
                  </a:lnTo>
                  <a:close/>
                  <a:moveTo>
                    <a:pt x="0" y="27660"/>
                  </a:moveTo>
                  <a:lnTo>
                    <a:pt x="304267" y="27660"/>
                  </a:lnTo>
                  <a:lnTo>
                    <a:pt x="304267" y="719175"/>
                  </a:lnTo>
                  <a:lnTo>
                    <a:pt x="432511" y="719175"/>
                  </a:lnTo>
                  <a:lnTo>
                    <a:pt x="432511" y="27660"/>
                  </a:lnTo>
                  <a:lnTo>
                    <a:pt x="734263" y="27660"/>
                  </a:lnTo>
                  <a:lnTo>
                    <a:pt x="734263" y="1820570"/>
                  </a:lnTo>
                  <a:lnTo>
                    <a:pt x="432511" y="1820570"/>
                  </a:lnTo>
                  <a:lnTo>
                    <a:pt x="432511" y="980694"/>
                  </a:lnTo>
                  <a:lnTo>
                    <a:pt x="304267" y="980694"/>
                  </a:lnTo>
                  <a:lnTo>
                    <a:pt x="304267" y="1820570"/>
                  </a:lnTo>
                  <a:lnTo>
                    <a:pt x="0" y="1820570"/>
                  </a:lnTo>
                  <a:close/>
                  <a:moveTo>
                    <a:pt x="2702204" y="0"/>
                  </a:moveTo>
                  <a:cubicBezTo>
                    <a:pt x="2757526" y="0"/>
                    <a:pt x="2806561" y="7544"/>
                    <a:pt x="2849309" y="22631"/>
                  </a:cubicBezTo>
                  <a:cubicBezTo>
                    <a:pt x="2892057" y="37719"/>
                    <a:pt x="2928099" y="59931"/>
                    <a:pt x="2957437" y="89268"/>
                  </a:cubicBezTo>
                  <a:cubicBezTo>
                    <a:pt x="2986773" y="118605"/>
                    <a:pt x="3008567" y="153390"/>
                    <a:pt x="3022816" y="193624"/>
                  </a:cubicBezTo>
                  <a:cubicBezTo>
                    <a:pt x="3037065" y="233858"/>
                    <a:pt x="3044190" y="278282"/>
                    <a:pt x="3044190" y="326898"/>
                  </a:cubicBezTo>
                  <a:lnTo>
                    <a:pt x="3044190" y="590931"/>
                  </a:lnTo>
                  <a:lnTo>
                    <a:pt x="2760040" y="590931"/>
                  </a:lnTo>
                  <a:lnTo>
                    <a:pt x="2760040" y="326898"/>
                  </a:lnTo>
                  <a:cubicBezTo>
                    <a:pt x="2760040" y="318516"/>
                    <a:pt x="2758783" y="310553"/>
                    <a:pt x="2756268" y="303009"/>
                  </a:cubicBezTo>
                  <a:cubicBezTo>
                    <a:pt x="2753754" y="295465"/>
                    <a:pt x="2749982" y="289179"/>
                    <a:pt x="2744953" y="284150"/>
                  </a:cubicBezTo>
                  <a:cubicBezTo>
                    <a:pt x="2739924" y="279120"/>
                    <a:pt x="2733637" y="275349"/>
                    <a:pt x="2726093" y="272834"/>
                  </a:cubicBezTo>
                  <a:cubicBezTo>
                    <a:pt x="2718549" y="270319"/>
                    <a:pt x="2710587" y="269062"/>
                    <a:pt x="2702204" y="269062"/>
                  </a:cubicBezTo>
                  <a:cubicBezTo>
                    <a:pt x="2695499" y="269062"/>
                    <a:pt x="2688793" y="270319"/>
                    <a:pt x="2682088" y="272834"/>
                  </a:cubicBezTo>
                  <a:cubicBezTo>
                    <a:pt x="2675382" y="275349"/>
                    <a:pt x="2668677" y="278701"/>
                    <a:pt x="2661971" y="282892"/>
                  </a:cubicBezTo>
                  <a:cubicBezTo>
                    <a:pt x="2655265" y="287083"/>
                    <a:pt x="2650236" y="292951"/>
                    <a:pt x="2646883" y="300495"/>
                  </a:cubicBezTo>
                  <a:cubicBezTo>
                    <a:pt x="2643530" y="308038"/>
                    <a:pt x="2641854" y="316840"/>
                    <a:pt x="2641854" y="326898"/>
                  </a:cubicBezTo>
                  <a:lnTo>
                    <a:pt x="2641854" y="445084"/>
                  </a:lnTo>
                  <a:cubicBezTo>
                    <a:pt x="2641854" y="471906"/>
                    <a:pt x="2643530" y="496214"/>
                    <a:pt x="2646883" y="518007"/>
                  </a:cubicBezTo>
                  <a:cubicBezTo>
                    <a:pt x="2650236" y="539801"/>
                    <a:pt x="2655684" y="559498"/>
                    <a:pt x="2663228" y="577100"/>
                  </a:cubicBezTo>
                  <a:cubicBezTo>
                    <a:pt x="2670772" y="594703"/>
                    <a:pt x="2679154" y="611048"/>
                    <a:pt x="2688374" y="626135"/>
                  </a:cubicBezTo>
                  <a:cubicBezTo>
                    <a:pt x="2697595" y="641223"/>
                    <a:pt x="2709749" y="657149"/>
                    <a:pt x="2724836" y="673913"/>
                  </a:cubicBezTo>
                  <a:cubicBezTo>
                    <a:pt x="2756687" y="710793"/>
                    <a:pt x="2782253" y="740130"/>
                    <a:pt x="2801531" y="761924"/>
                  </a:cubicBezTo>
                  <a:cubicBezTo>
                    <a:pt x="2820810" y="783717"/>
                    <a:pt x="2838831" y="804253"/>
                    <a:pt x="2855595" y="823531"/>
                  </a:cubicBezTo>
                  <a:cubicBezTo>
                    <a:pt x="2872359" y="842810"/>
                    <a:pt x="2884094" y="856640"/>
                    <a:pt x="2890800" y="865022"/>
                  </a:cubicBezTo>
                  <a:cubicBezTo>
                    <a:pt x="2915946" y="893521"/>
                    <a:pt x="2938158" y="922858"/>
                    <a:pt x="2957437" y="953033"/>
                  </a:cubicBezTo>
                  <a:cubicBezTo>
                    <a:pt x="2976715" y="983208"/>
                    <a:pt x="2993898" y="1015479"/>
                    <a:pt x="3008986" y="1049845"/>
                  </a:cubicBezTo>
                  <a:cubicBezTo>
                    <a:pt x="3024074" y="1084211"/>
                    <a:pt x="3035389" y="1121511"/>
                    <a:pt x="3042933" y="1161745"/>
                  </a:cubicBezTo>
                  <a:cubicBezTo>
                    <a:pt x="3050477" y="1201979"/>
                    <a:pt x="3054248" y="1243889"/>
                    <a:pt x="3054248" y="1287475"/>
                  </a:cubicBezTo>
                  <a:lnTo>
                    <a:pt x="3054248" y="1538935"/>
                  </a:lnTo>
                  <a:cubicBezTo>
                    <a:pt x="3054248" y="1590903"/>
                    <a:pt x="3045447" y="1636166"/>
                    <a:pt x="3027845" y="1674723"/>
                  </a:cubicBezTo>
                  <a:cubicBezTo>
                    <a:pt x="3010243" y="1713280"/>
                    <a:pt x="2985516" y="1745551"/>
                    <a:pt x="2953664" y="1771536"/>
                  </a:cubicBezTo>
                  <a:cubicBezTo>
                    <a:pt x="2921813" y="1797520"/>
                    <a:pt x="2884513" y="1816798"/>
                    <a:pt x="2841765" y="1829371"/>
                  </a:cubicBezTo>
                  <a:cubicBezTo>
                    <a:pt x="2799017" y="1841944"/>
                    <a:pt x="2752496" y="1848231"/>
                    <a:pt x="2702204" y="1848231"/>
                  </a:cubicBezTo>
                  <a:cubicBezTo>
                    <a:pt x="2648560" y="1848231"/>
                    <a:pt x="2599106" y="1841106"/>
                    <a:pt x="2553843" y="1826857"/>
                  </a:cubicBezTo>
                  <a:cubicBezTo>
                    <a:pt x="2508580" y="1812607"/>
                    <a:pt x="2470024" y="1792071"/>
                    <a:pt x="2438171" y="1765249"/>
                  </a:cubicBezTo>
                  <a:cubicBezTo>
                    <a:pt x="2406320" y="1738426"/>
                    <a:pt x="2382012" y="1705737"/>
                    <a:pt x="2365248" y="1667180"/>
                  </a:cubicBezTo>
                  <a:cubicBezTo>
                    <a:pt x="2348484" y="1628622"/>
                    <a:pt x="2340102" y="1585874"/>
                    <a:pt x="2340102" y="1538935"/>
                  </a:cubicBezTo>
                  <a:lnTo>
                    <a:pt x="2340102" y="1176833"/>
                  </a:lnTo>
                  <a:lnTo>
                    <a:pt x="2641854" y="1176833"/>
                  </a:lnTo>
                  <a:lnTo>
                    <a:pt x="2641854" y="1526362"/>
                  </a:lnTo>
                  <a:cubicBezTo>
                    <a:pt x="2641854" y="1534744"/>
                    <a:pt x="2643112" y="1542288"/>
                    <a:pt x="2645626" y="1548993"/>
                  </a:cubicBezTo>
                  <a:cubicBezTo>
                    <a:pt x="2648141" y="1555699"/>
                    <a:pt x="2651912" y="1561566"/>
                    <a:pt x="2656942" y="1566596"/>
                  </a:cubicBezTo>
                  <a:cubicBezTo>
                    <a:pt x="2661971" y="1571625"/>
                    <a:pt x="2668257" y="1575397"/>
                    <a:pt x="2675801" y="1577911"/>
                  </a:cubicBezTo>
                  <a:cubicBezTo>
                    <a:pt x="2683345" y="1580426"/>
                    <a:pt x="2692146" y="1581683"/>
                    <a:pt x="2702204" y="1581683"/>
                  </a:cubicBezTo>
                  <a:cubicBezTo>
                    <a:pt x="2710587" y="1581683"/>
                    <a:pt x="2718549" y="1580426"/>
                    <a:pt x="2726093" y="1577911"/>
                  </a:cubicBezTo>
                  <a:cubicBezTo>
                    <a:pt x="2733637" y="1575397"/>
                    <a:pt x="2739924" y="1571206"/>
                    <a:pt x="2744953" y="1565338"/>
                  </a:cubicBezTo>
                  <a:cubicBezTo>
                    <a:pt x="2749982" y="1559471"/>
                    <a:pt x="2753754" y="1553184"/>
                    <a:pt x="2756268" y="1546479"/>
                  </a:cubicBezTo>
                  <a:cubicBezTo>
                    <a:pt x="2758783" y="1539773"/>
                    <a:pt x="2760040" y="1533068"/>
                    <a:pt x="2760040" y="1526362"/>
                  </a:cubicBezTo>
                  <a:lnTo>
                    <a:pt x="2757526" y="1305077"/>
                  </a:lnTo>
                  <a:cubicBezTo>
                    <a:pt x="2757526" y="1281608"/>
                    <a:pt x="2754173" y="1258138"/>
                    <a:pt x="2747467" y="1234668"/>
                  </a:cubicBezTo>
                  <a:cubicBezTo>
                    <a:pt x="2740762" y="1211199"/>
                    <a:pt x="2731961" y="1188148"/>
                    <a:pt x="2721064" y="1165517"/>
                  </a:cubicBezTo>
                  <a:cubicBezTo>
                    <a:pt x="2710167" y="1142885"/>
                    <a:pt x="2698013" y="1121511"/>
                    <a:pt x="2684602" y="1101395"/>
                  </a:cubicBezTo>
                  <a:cubicBezTo>
                    <a:pt x="2671191" y="1081278"/>
                    <a:pt x="2656942" y="1061999"/>
                    <a:pt x="2641854" y="1043559"/>
                  </a:cubicBezTo>
                  <a:cubicBezTo>
                    <a:pt x="2620061" y="1018413"/>
                    <a:pt x="2602040" y="997877"/>
                    <a:pt x="2587790" y="981951"/>
                  </a:cubicBezTo>
                  <a:cubicBezTo>
                    <a:pt x="2573541" y="966025"/>
                    <a:pt x="2559711" y="950100"/>
                    <a:pt x="2546299" y="934174"/>
                  </a:cubicBezTo>
                  <a:cubicBezTo>
                    <a:pt x="2532888" y="918248"/>
                    <a:pt x="2521992" y="906094"/>
                    <a:pt x="2513610" y="897712"/>
                  </a:cubicBezTo>
                  <a:cubicBezTo>
                    <a:pt x="2480082" y="860831"/>
                    <a:pt x="2452840" y="824789"/>
                    <a:pt x="2431885" y="789584"/>
                  </a:cubicBezTo>
                  <a:cubicBezTo>
                    <a:pt x="2410930" y="754380"/>
                    <a:pt x="2394585" y="719175"/>
                    <a:pt x="2382850" y="683971"/>
                  </a:cubicBezTo>
                  <a:cubicBezTo>
                    <a:pt x="2371116" y="648767"/>
                    <a:pt x="2362734" y="613981"/>
                    <a:pt x="2357705" y="579615"/>
                  </a:cubicBezTo>
                  <a:cubicBezTo>
                    <a:pt x="2352675" y="545249"/>
                    <a:pt x="2350161" y="508787"/>
                    <a:pt x="2350161" y="470230"/>
                  </a:cubicBezTo>
                  <a:lnTo>
                    <a:pt x="2350161" y="326898"/>
                  </a:lnTo>
                  <a:cubicBezTo>
                    <a:pt x="2350161" y="274929"/>
                    <a:pt x="2357705" y="228409"/>
                    <a:pt x="2372792" y="187338"/>
                  </a:cubicBezTo>
                  <a:cubicBezTo>
                    <a:pt x="2387879" y="146266"/>
                    <a:pt x="2410511" y="111899"/>
                    <a:pt x="2440686" y="84239"/>
                  </a:cubicBezTo>
                  <a:cubicBezTo>
                    <a:pt x="2470862" y="56578"/>
                    <a:pt x="2507742" y="35623"/>
                    <a:pt x="2551329" y="21374"/>
                  </a:cubicBezTo>
                  <a:cubicBezTo>
                    <a:pt x="2594915" y="7124"/>
                    <a:pt x="2645207" y="0"/>
                    <a:pt x="270220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18" name="Picture 17" descr="HER - Pattern.jpg">
            <a:extLst>
              <a:ext uri="{FF2B5EF4-FFF2-40B4-BE49-F238E27FC236}">
                <a16:creationId xmlns:a16="http://schemas.microsoft.com/office/drawing/2014/main" id="{563CC8F8-D903-4DFA-B5C8-E63D1313485E}"/>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0" y="2282952"/>
            <a:ext cx="2438400" cy="2292096"/>
          </a:xfrm>
          <a:prstGeom prst="rect">
            <a:avLst/>
          </a:prstGeom>
        </p:spPr>
      </p:pic>
      <p:pic>
        <p:nvPicPr>
          <p:cNvPr id="19" name="Picture 18">
            <a:extLst>
              <a:ext uri="{FF2B5EF4-FFF2-40B4-BE49-F238E27FC236}">
                <a16:creationId xmlns:a16="http://schemas.microsoft.com/office/drawing/2014/main" id="{346F66B9-AA4F-49BD-9E5F-DAA2E0D94FDF}"/>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2438400" cy="2292096"/>
          </a:xfrm>
          <a:prstGeom prst="rect">
            <a:avLst/>
          </a:prstGeom>
        </p:spPr>
      </p:pic>
      <p:pic>
        <p:nvPicPr>
          <p:cNvPr id="20" name="Picture 19">
            <a:extLst>
              <a:ext uri="{FF2B5EF4-FFF2-40B4-BE49-F238E27FC236}">
                <a16:creationId xmlns:a16="http://schemas.microsoft.com/office/drawing/2014/main" id="{8AB23705-FD89-4341-BB61-DEAB1986E317}"/>
              </a:ext>
            </a:extLst>
          </p:cNvPr>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4565904"/>
            <a:ext cx="2438400" cy="2292096"/>
          </a:xfrm>
          <a:prstGeom prst="rect">
            <a:avLst/>
          </a:prstGeom>
        </p:spPr>
      </p:pic>
      <p:pic>
        <p:nvPicPr>
          <p:cNvPr id="21" name="Picture 20">
            <a:extLst>
              <a:ext uri="{FF2B5EF4-FFF2-40B4-BE49-F238E27FC236}">
                <a16:creationId xmlns:a16="http://schemas.microsoft.com/office/drawing/2014/main" id="{5702DBDE-2DE5-4F6B-928B-361BB448F1E3}"/>
              </a:ext>
            </a:extLst>
          </p:cNvPr>
          <p:cNvPicPr>
            <a:picLocks noChangeAspect="1"/>
          </p:cNvPicPr>
          <p:nvPr userDrawn="1"/>
        </p:nvPicPr>
        <p:blipFill>
          <a:blip r:embed="rId6">
            <a:lum bright="70000" contrast="-70000"/>
            <a:extLst>
              <a:ext uri="{28A0092B-C50C-407E-A947-70E740481C1C}">
                <a14:useLocalDpi xmlns:a14="http://schemas.microsoft.com/office/drawing/2010/main" val="0"/>
              </a:ext>
            </a:extLst>
          </a:blip>
          <a:stretch>
            <a:fillRect/>
          </a:stretch>
        </p:blipFill>
        <p:spPr>
          <a:xfrm>
            <a:off x="0" y="-1"/>
            <a:ext cx="12192000" cy="6334913"/>
          </a:xfrm>
          <a:prstGeom prst="rect">
            <a:avLst/>
          </a:prstGeom>
        </p:spPr>
      </p:pic>
      <p:sp>
        <p:nvSpPr>
          <p:cNvPr id="22" name="Date Placeholder 3">
            <a:extLst>
              <a:ext uri="{FF2B5EF4-FFF2-40B4-BE49-F238E27FC236}">
                <a16:creationId xmlns:a16="http://schemas.microsoft.com/office/drawing/2014/main" id="{7CB73121-7AC6-48EF-A3A4-165C431DF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A2854F25-7F8F-40A2-B5DB-C3E6C534FDF4}" type="datetimeFigureOut">
              <a:rPr lang="en-US" smtClean="0"/>
              <a:pPr/>
              <a:t>5/15/2023</a:t>
            </a:fld>
            <a:endParaRPr lang="en-US" dirty="0"/>
          </a:p>
        </p:txBody>
      </p:sp>
      <p:sp>
        <p:nvSpPr>
          <p:cNvPr id="23" name="Footer Placeholder 4">
            <a:extLst>
              <a:ext uri="{FF2B5EF4-FFF2-40B4-BE49-F238E27FC236}">
                <a16:creationId xmlns:a16="http://schemas.microsoft.com/office/drawing/2014/main" id="{DECE5E83-EDBD-426C-84D4-3688E82D7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24" name="Slide Number Placeholder 5">
            <a:extLst>
              <a:ext uri="{FF2B5EF4-FFF2-40B4-BE49-F238E27FC236}">
                <a16:creationId xmlns:a16="http://schemas.microsoft.com/office/drawing/2014/main" id="{2E308638-A33B-4656-90CB-2BD2A6A8F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4B93D5-2882-4053-93DB-B72272F0296C}" type="slidenum">
              <a:rPr lang="en-US" smtClean="0"/>
              <a:pPr/>
              <a:t>‹#›</a:t>
            </a:fld>
            <a:endParaRPr lang="en-US" dirty="0"/>
          </a:p>
        </p:txBody>
      </p:sp>
      <p:pic>
        <p:nvPicPr>
          <p:cNvPr id="25" name="Picture 24">
            <a:extLst>
              <a:ext uri="{FF2B5EF4-FFF2-40B4-BE49-F238E27FC236}">
                <a16:creationId xmlns:a16="http://schemas.microsoft.com/office/drawing/2014/main" id="{862B06C9-C72D-4D50-A93F-01A9C0734F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26" name="Picture 25">
            <a:extLst>
              <a:ext uri="{FF2B5EF4-FFF2-40B4-BE49-F238E27FC236}">
                <a16:creationId xmlns:a16="http://schemas.microsoft.com/office/drawing/2014/main" id="{1994C40F-A814-4EA6-9D63-E65DF3FBA03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961" t="20776" r="642" b="20319"/>
          <a:stretch/>
        </p:blipFill>
        <p:spPr>
          <a:xfrm>
            <a:off x="31865" y="6352275"/>
            <a:ext cx="2177935" cy="465349"/>
          </a:xfrm>
          <a:prstGeom prst="rect">
            <a:avLst/>
          </a:prstGeom>
        </p:spPr>
      </p:pic>
      <p:sp>
        <p:nvSpPr>
          <p:cNvPr id="27" name="TextBox 26">
            <a:extLst>
              <a:ext uri="{FF2B5EF4-FFF2-40B4-BE49-F238E27FC236}">
                <a16:creationId xmlns:a16="http://schemas.microsoft.com/office/drawing/2014/main" id="{E189DB91-9CAB-48C5-A495-8E7076BC1954}"/>
              </a:ext>
            </a:extLst>
          </p:cNvPr>
          <p:cNvSpPr txBox="1"/>
          <p:nvPr userDrawn="1"/>
        </p:nvSpPr>
        <p:spPr>
          <a:xfrm>
            <a:off x="455866" y="6578109"/>
            <a:ext cx="2996590" cy="276999"/>
          </a:xfrm>
          <a:prstGeom prst="rect">
            <a:avLst/>
          </a:prstGeom>
          <a:noFill/>
        </p:spPr>
        <p:txBody>
          <a:bodyPr wrap="none" rtlCol="0">
            <a:spAutoFit/>
          </a:bodyPr>
          <a:lstStyle/>
          <a:p>
            <a:r>
              <a:rPr lang="en-US" sz="1200" b="0" dirty="0">
                <a:solidFill>
                  <a:schemeClr val="bg1"/>
                </a:solidFill>
                <a:latin typeface="Arial Rounded MT Bold" panose="020F0704030504030204" pitchFamily="34" charset="0"/>
              </a:rPr>
              <a:t>Office for Diversity, Equity &amp; Inclusion</a:t>
            </a:r>
          </a:p>
        </p:txBody>
      </p:sp>
      <p:pic>
        <p:nvPicPr>
          <p:cNvPr id="28" name="Picture 27">
            <a:extLst>
              <a:ext uri="{FF2B5EF4-FFF2-40B4-BE49-F238E27FC236}">
                <a16:creationId xmlns:a16="http://schemas.microsoft.com/office/drawing/2014/main" id="{AEBDD417-72F7-4E34-9003-A0BEC84F25E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92207"/>
          <a:stretch/>
        </p:blipFill>
        <p:spPr>
          <a:xfrm>
            <a:off x="0" y="6262853"/>
            <a:ext cx="12192000" cy="82863"/>
          </a:xfrm>
          <a:prstGeom prst="rect">
            <a:avLst/>
          </a:prstGeom>
        </p:spPr>
      </p:pic>
      <p:sp>
        <p:nvSpPr>
          <p:cNvPr id="29" name="TextBox 28">
            <a:extLst>
              <a:ext uri="{FF2B5EF4-FFF2-40B4-BE49-F238E27FC236}">
                <a16:creationId xmlns:a16="http://schemas.microsoft.com/office/drawing/2014/main" id="{C2CDE560-452B-4C27-A289-BD01F4E12391}"/>
              </a:ext>
            </a:extLst>
          </p:cNvPr>
          <p:cNvSpPr txBox="1"/>
          <p:nvPr userDrawn="1"/>
        </p:nvSpPr>
        <p:spPr>
          <a:xfrm>
            <a:off x="7186602" y="6431060"/>
            <a:ext cx="49789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diversity powers our drive to advance health equity.</a:t>
            </a:r>
          </a:p>
        </p:txBody>
      </p:sp>
    </p:spTree>
    <p:extLst>
      <p:ext uri="{BB962C8B-B14F-4D97-AF65-F5344CB8AC3E}">
        <p14:creationId xmlns:p14="http://schemas.microsoft.com/office/powerpoint/2010/main" val="85714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9"/>
          <p:cNvSpPr>
            <a:spLocks noGrp="1"/>
          </p:cNvSpPr>
          <p:nvPr>
            <p:ph type="title" hasCustomPrompt="1"/>
          </p:nvPr>
        </p:nvSpPr>
        <p:spPr>
          <a:xfrm>
            <a:off x="431855" y="0"/>
            <a:ext cx="11436464" cy="1381680"/>
          </a:xfrm>
          <a:prstGeom prst="rect">
            <a:avLst/>
          </a:prstGeom>
          <a:effectLst/>
        </p:spPr>
        <p:txBody>
          <a:bodyPr lIns="91417" tIns="45709" rIns="91417" bIns="45709" anchor="ctr"/>
          <a:lstStyle>
            <a:lvl1pPr>
              <a:lnSpc>
                <a:spcPct val="80000"/>
              </a:lnSpc>
              <a:defRPr sz="4398" b="1" cap="all" baseline="0">
                <a:solidFill>
                  <a:schemeClr val="tx1"/>
                </a:solidFill>
                <a:latin typeface="Calibri" panose="020F0502020204030204" pitchFamily="34" charset="0"/>
              </a:defRPr>
            </a:lvl1pPr>
          </a:lstStyle>
          <a:p>
            <a:r>
              <a:rPr lang="en-US"/>
              <a:t>AN EVERYDAY HEADLINE</a:t>
            </a:r>
          </a:p>
        </p:txBody>
      </p:sp>
    </p:spTree>
    <p:extLst>
      <p:ext uri="{BB962C8B-B14F-4D97-AF65-F5344CB8AC3E}">
        <p14:creationId xmlns:p14="http://schemas.microsoft.com/office/powerpoint/2010/main" val="40146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6800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44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1891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242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9067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23299" y="2477564"/>
            <a:ext cx="8122509" cy="979015"/>
          </a:xfrm>
        </p:spPr>
        <p:txBody>
          <a:bodyPr>
            <a:noAutofit/>
          </a:bodyPr>
          <a:lstStyle>
            <a:lvl1pPr algn="l">
              <a:defRPr sz="4267" b="1">
                <a:solidFill>
                  <a:srgbClr val="3F000B"/>
                </a:solidFill>
                <a:latin typeface="+mj-lt"/>
                <a:cs typeface="Arial"/>
              </a:defRPr>
            </a:lvl1pPr>
          </a:lstStyle>
          <a:p>
            <a:r>
              <a:rPr lang="en-US" altLang="zh-CN"/>
              <a:t>Click to edit Master title style</a:t>
            </a:r>
            <a:endParaRPr lang="en-US"/>
          </a:p>
        </p:txBody>
      </p:sp>
      <p:sp>
        <p:nvSpPr>
          <p:cNvPr id="3" name="Subtitle 2"/>
          <p:cNvSpPr>
            <a:spLocks noGrp="1"/>
          </p:cNvSpPr>
          <p:nvPr>
            <p:ph type="subTitle" idx="1"/>
          </p:nvPr>
        </p:nvSpPr>
        <p:spPr>
          <a:xfrm>
            <a:off x="3023300" y="3461184"/>
            <a:ext cx="8122507" cy="578839"/>
          </a:xfrm>
        </p:spPr>
        <p:txBody>
          <a:bodyPr>
            <a:normAutofit/>
          </a:bodyPr>
          <a:lstStyle>
            <a:lvl1pPr marL="0" indent="0" algn="l">
              <a:buNone/>
              <a:defRPr sz="2400" i="0">
                <a:solidFill>
                  <a:schemeClr val="bg2"/>
                </a:solidFill>
                <a:latin typeface="+mn-lt"/>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ltLang="zh-CN"/>
              <a:t>Click to edit Master subtitle style</a:t>
            </a:r>
            <a:endParaRPr lang="en-US"/>
          </a:p>
        </p:txBody>
      </p:sp>
      <p:grpSp>
        <p:nvGrpSpPr>
          <p:cNvPr id="24" name="Group 23"/>
          <p:cNvGrpSpPr/>
          <p:nvPr userDrawn="1"/>
        </p:nvGrpSpPr>
        <p:grpSpPr>
          <a:xfrm>
            <a:off x="9703966" y="5750797"/>
            <a:ext cx="2043017" cy="583444"/>
            <a:chOff x="2851364" y="337607"/>
            <a:chExt cx="6471863" cy="1848231"/>
          </a:xfrm>
          <a:solidFill>
            <a:schemeClr val="tx2"/>
          </a:solidFill>
        </p:grpSpPr>
        <p:grpSp>
          <p:nvGrpSpPr>
            <p:cNvPr id="25" name="Group 24"/>
            <p:cNvGrpSpPr>
              <a:grpSpLocks noChangeAspect="1"/>
            </p:cNvGrpSpPr>
            <p:nvPr/>
          </p:nvGrpSpPr>
          <p:grpSpPr>
            <a:xfrm>
              <a:off x="8135813" y="687307"/>
              <a:ext cx="1187414" cy="1466996"/>
              <a:chOff x="927372" y="-6359195"/>
              <a:chExt cx="9019933" cy="11143740"/>
            </a:xfrm>
            <a:grpFill/>
          </p:grpSpPr>
          <p:sp>
            <p:nvSpPr>
              <p:cNvPr id="27" name="bk object 16"/>
              <p:cNvSpPr/>
              <p:nvPr/>
            </p:nvSpPr>
            <p:spPr>
              <a:xfrm>
                <a:off x="4020176" y="-6359195"/>
                <a:ext cx="5927129" cy="4294574"/>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2"/>
              </a:solidFill>
            </p:spPr>
            <p:txBody>
              <a:bodyPr wrap="square" lIns="0" tIns="0" rIns="0" bIns="0" rtlCol="0"/>
              <a:lstStyle/>
              <a:p>
                <a:endParaRPr sz="2400" dirty="0"/>
              </a:p>
            </p:txBody>
          </p:sp>
          <p:sp>
            <p:nvSpPr>
              <p:cNvPr id="28" name="Freeform 27"/>
              <p:cNvSpPr/>
              <p:nvPr/>
            </p:nvSpPr>
            <p:spPr>
              <a:xfrm>
                <a:off x="927372" y="-1562189"/>
                <a:ext cx="6305378" cy="6346734"/>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26" name="Freeform 25"/>
            <p:cNvSpPr/>
            <p:nvPr/>
          </p:nvSpPr>
          <p:spPr>
            <a:xfrm>
              <a:off x="2851364" y="337607"/>
              <a:ext cx="5362727" cy="1848231"/>
            </a:xfrm>
            <a:custGeom>
              <a:avLst/>
              <a:gdLst/>
              <a:ahLst/>
              <a:cxnLst/>
              <a:rect l="l" t="t" r="r" b="b"/>
              <a:pathLst>
                <a:path w="5362727" h="1848231">
                  <a:moveTo>
                    <a:pt x="1816228" y="299237"/>
                  </a:moveTo>
                  <a:lnTo>
                    <a:pt x="1816228" y="741807"/>
                  </a:lnTo>
                  <a:lnTo>
                    <a:pt x="1864005" y="741807"/>
                  </a:lnTo>
                  <a:cubicBezTo>
                    <a:pt x="1869034" y="741807"/>
                    <a:pt x="1875740" y="740550"/>
                    <a:pt x="1884122" y="738035"/>
                  </a:cubicBezTo>
                  <a:cubicBezTo>
                    <a:pt x="1892504" y="735520"/>
                    <a:pt x="1901305" y="731329"/>
                    <a:pt x="1910525" y="725462"/>
                  </a:cubicBezTo>
                  <a:cubicBezTo>
                    <a:pt x="1919745" y="719594"/>
                    <a:pt x="1927708" y="711632"/>
                    <a:pt x="1934414" y="701573"/>
                  </a:cubicBezTo>
                  <a:cubicBezTo>
                    <a:pt x="1941119" y="691515"/>
                    <a:pt x="1944472" y="678942"/>
                    <a:pt x="1944472" y="663854"/>
                  </a:cubicBezTo>
                  <a:lnTo>
                    <a:pt x="1944472" y="362102"/>
                  </a:lnTo>
                  <a:cubicBezTo>
                    <a:pt x="1944472" y="350367"/>
                    <a:pt x="1942376" y="340309"/>
                    <a:pt x="1938185" y="331927"/>
                  </a:cubicBezTo>
                  <a:cubicBezTo>
                    <a:pt x="1933994" y="323545"/>
                    <a:pt x="1928127" y="317259"/>
                    <a:pt x="1920583" y="313067"/>
                  </a:cubicBezTo>
                  <a:cubicBezTo>
                    <a:pt x="1913039" y="308876"/>
                    <a:pt x="1903400" y="305524"/>
                    <a:pt x="1891665" y="303009"/>
                  </a:cubicBezTo>
                  <a:cubicBezTo>
                    <a:pt x="1879931" y="300495"/>
                    <a:pt x="1865681" y="299237"/>
                    <a:pt x="1848917" y="299237"/>
                  </a:cubicBezTo>
                  <a:close/>
                  <a:moveTo>
                    <a:pt x="1514475" y="30175"/>
                  </a:moveTo>
                  <a:lnTo>
                    <a:pt x="1959560" y="30175"/>
                  </a:lnTo>
                  <a:cubicBezTo>
                    <a:pt x="1999793" y="30175"/>
                    <a:pt x="2036255" y="36881"/>
                    <a:pt x="2068945" y="50292"/>
                  </a:cubicBezTo>
                  <a:cubicBezTo>
                    <a:pt x="2101634" y="63703"/>
                    <a:pt x="2130133" y="83401"/>
                    <a:pt x="2154441" y="109385"/>
                  </a:cubicBezTo>
                  <a:cubicBezTo>
                    <a:pt x="2178749" y="135369"/>
                    <a:pt x="2197189" y="167221"/>
                    <a:pt x="2209763" y="204940"/>
                  </a:cubicBezTo>
                  <a:cubicBezTo>
                    <a:pt x="2222335" y="242659"/>
                    <a:pt x="2228621" y="284988"/>
                    <a:pt x="2228621" y="331927"/>
                  </a:cubicBezTo>
                  <a:lnTo>
                    <a:pt x="2228621" y="583387"/>
                  </a:lnTo>
                  <a:cubicBezTo>
                    <a:pt x="2228621" y="615239"/>
                    <a:pt x="2225688" y="644156"/>
                    <a:pt x="2219821" y="670141"/>
                  </a:cubicBezTo>
                  <a:cubicBezTo>
                    <a:pt x="2213953" y="696125"/>
                    <a:pt x="2205571" y="719594"/>
                    <a:pt x="2194675" y="740550"/>
                  </a:cubicBezTo>
                  <a:cubicBezTo>
                    <a:pt x="2183778" y="761504"/>
                    <a:pt x="2170786" y="779945"/>
                    <a:pt x="2155699" y="795871"/>
                  </a:cubicBezTo>
                  <a:cubicBezTo>
                    <a:pt x="2140611" y="811797"/>
                    <a:pt x="2123009" y="825627"/>
                    <a:pt x="2102892" y="837362"/>
                  </a:cubicBezTo>
                  <a:cubicBezTo>
                    <a:pt x="2123009" y="854126"/>
                    <a:pt x="2140611" y="870890"/>
                    <a:pt x="2155699" y="887654"/>
                  </a:cubicBezTo>
                  <a:cubicBezTo>
                    <a:pt x="2170786" y="904418"/>
                    <a:pt x="2183778" y="922020"/>
                    <a:pt x="2194675" y="940460"/>
                  </a:cubicBezTo>
                  <a:cubicBezTo>
                    <a:pt x="2205571" y="958901"/>
                    <a:pt x="2213953" y="979437"/>
                    <a:pt x="2219821" y="1002068"/>
                  </a:cubicBezTo>
                  <a:cubicBezTo>
                    <a:pt x="2225688" y="1024699"/>
                    <a:pt x="2228621" y="1049426"/>
                    <a:pt x="2228621" y="1076249"/>
                  </a:cubicBezTo>
                  <a:lnTo>
                    <a:pt x="2228621" y="1503731"/>
                  </a:lnTo>
                  <a:cubicBezTo>
                    <a:pt x="2228621" y="1565757"/>
                    <a:pt x="2233651" y="1617726"/>
                    <a:pt x="2243709" y="1659636"/>
                  </a:cubicBezTo>
                  <a:cubicBezTo>
                    <a:pt x="2253768" y="1701546"/>
                    <a:pt x="2265922" y="1733816"/>
                    <a:pt x="2280171" y="1756448"/>
                  </a:cubicBezTo>
                  <a:cubicBezTo>
                    <a:pt x="2294420" y="1779079"/>
                    <a:pt x="2314118" y="1800453"/>
                    <a:pt x="2339264" y="1820570"/>
                  </a:cubicBezTo>
                  <a:lnTo>
                    <a:pt x="1972132" y="1820570"/>
                  </a:lnTo>
                  <a:lnTo>
                    <a:pt x="1959560" y="1802968"/>
                  </a:lnTo>
                  <a:cubicBezTo>
                    <a:pt x="1951178" y="1792909"/>
                    <a:pt x="1944891" y="1780337"/>
                    <a:pt x="1940700" y="1765249"/>
                  </a:cubicBezTo>
                  <a:cubicBezTo>
                    <a:pt x="1936509" y="1750161"/>
                    <a:pt x="1933575" y="1733816"/>
                    <a:pt x="1931899" y="1716214"/>
                  </a:cubicBezTo>
                  <a:cubicBezTo>
                    <a:pt x="1930223" y="1698612"/>
                    <a:pt x="1928965" y="1681429"/>
                    <a:pt x="1928127" y="1664665"/>
                  </a:cubicBezTo>
                  <a:cubicBezTo>
                    <a:pt x="1927289" y="1647901"/>
                    <a:pt x="1926870" y="1626108"/>
                    <a:pt x="1926870" y="1599285"/>
                  </a:cubicBezTo>
                  <a:lnTo>
                    <a:pt x="1926870" y="1058646"/>
                  </a:lnTo>
                  <a:cubicBezTo>
                    <a:pt x="1926870" y="1040206"/>
                    <a:pt x="1924355" y="1025537"/>
                    <a:pt x="1919326" y="1014641"/>
                  </a:cubicBezTo>
                  <a:cubicBezTo>
                    <a:pt x="1914297" y="1003744"/>
                    <a:pt x="1908010" y="995781"/>
                    <a:pt x="1900466" y="990752"/>
                  </a:cubicBezTo>
                  <a:cubicBezTo>
                    <a:pt x="1892923" y="985723"/>
                    <a:pt x="1884960" y="982789"/>
                    <a:pt x="1876578" y="981951"/>
                  </a:cubicBezTo>
                  <a:cubicBezTo>
                    <a:pt x="1868196" y="981113"/>
                    <a:pt x="1858976" y="980694"/>
                    <a:pt x="1848917" y="980694"/>
                  </a:cubicBezTo>
                  <a:lnTo>
                    <a:pt x="1801140" y="980694"/>
                  </a:lnTo>
                  <a:lnTo>
                    <a:pt x="1801140" y="1820570"/>
                  </a:lnTo>
                  <a:lnTo>
                    <a:pt x="1514475" y="1820570"/>
                  </a:lnTo>
                  <a:close/>
                  <a:moveTo>
                    <a:pt x="4623435" y="27660"/>
                  </a:moveTo>
                  <a:lnTo>
                    <a:pt x="4902556" y="27660"/>
                  </a:lnTo>
                  <a:cubicBezTo>
                    <a:pt x="4920996" y="151714"/>
                    <a:pt x="4935665" y="251460"/>
                    <a:pt x="4946561" y="326898"/>
                  </a:cubicBezTo>
                  <a:cubicBezTo>
                    <a:pt x="4957458" y="402336"/>
                    <a:pt x="4968354" y="475678"/>
                    <a:pt x="4979251" y="546925"/>
                  </a:cubicBezTo>
                  <a:cubicBezTo>
                    <a:pt x="4990148" y="618172"/>
                    <a:pt x="4998949" y="673074"/>
                    <a:pt x="5005654" y="711632"/>
                  </a:cubicBezTo>
                  <a:lnTo>
                    <a:pt x="5020742" y="711632"/>
                  </a:lnTo>
                  <a:cubicBezTo>
                    <a:pt x="5025771" y="673074"/>
                    <a:pt x="5032476" y="618172"/>
                    <a:pt x="5040858" y="546925"/>
                  </a:cubicBezTo>
                  <a:cubicBezTo>
                    <a:pt x="5049240" y="475678"/>
                    <a:pt x="5057622" y="402336"/>
                    <a:pt x="5066005" y="326898"/>
                  </a:cubicBezTo>
                  <a:cubicBezTo>
                    <a:pt x="5074387" y="251460"/>
                    <a:pt x="5085283" y="151714"/>
                    <a:pt x="5098694" y="27660"/>
                  </a:cubicBezTo>
                  <a:lnTo>
                    <a:pt x="5362727" y="27660"/>
                  </a:lnTo>
                  <a:lnTo>
                    <a:pt x="5146472" y="1300048"/>
                  </a:lnTo>
                  <a:lnTo>
                    <a:pt x="5146472" y="1820570"/>
                  </a:lnTo>
                  <a:lnTo>
                    <a:pt x="4839690" y="1820570"/>
                  </a:lnTo>
                  <a:lnTo>
                    <a:pt x="4839690" y="1302563"/>
                  </a:lnTo>
                  <a:close/>
                  <a:moveTo>
                    <a:pt x="4029075" y="27660"/>
                  </a:moveTo>
                  <a:lnTo>
                    <a:pt x="4584802" y="27660"/>
                  </a:lnTo>
                  <a:lnTo>
                    <a:pt x="4584802" y="289179"/>
                  </a:lnTo>
                  <a:lnTo>
                    <a:pt x="4333342" y="289179"/>
                  </a:lnTo>
                  <a:lnTo>
                    <a:pt x="4333342" y="719175"/>
                  </a:lnTo>
                  <a:lnTo>
                    <a:pt x="4569714" y="719175"/>
                  </a:lnTo>
                  <a:lnTo>
                    <a:pt x="4569714" y="980694"/>
                  </a:lnTo>
                  <a:lnTo>
                    <a:pt x="4333342" y="980694"/>
                  </a:lnTo>
                  <a:lnTo>
                    <a:pt x="4333342" y="1559052"/>
                  </a:lnTo>
                  <a:lnTo>
                    <a:pt x="4594860" y="1559052"/>
                  </a:lnTo>
                  <a:lnTo>
                    <a:pt x="4594860" y="1820570"/>
                  </a:lnTo>
                  <a:lnTo>
                    <a:pt x="4029075" y="1820570"/>
                  </a:lnTo>
                  <a:close/>
                  <a:moveTo>
                    <a:pt x="3171825" y="27660"/>
                  </a:moveTo>
                  <a:lnTo>
                    <a:pt x="3476092" y="27660"/>
                  </a:lnTo>
                  <a:lnTo>
                    <a:pt x="3476092" y="719175"/>
                  </a:lnTo>
                  <a:lnTo>
                    <a:pt x="3604336" y="719175"/>
                  </a:lnTo>
                  <a:lnTo>
                    <a:pt x="3604336" y="27660"/>
                  </a:lnTo>
                  <a:lnTo>
                    <a:pt x="3906088" y="27660"/>
                  </a:lnTo>
                  <a:lnTo>
                    <a:pt x="3906088" y="1820570"/>
                  </a:lnTo>
                  <a:lnTo>
                    <a:pt x="3604336" y="1820570"/>
                  </a:lnTo>
                  <a:lnTo>
                    <a:pt x="3604336" y="980694"/>
                  </a:lnTo>
                  <a:lnTo>
                    <a:pt x="3476092" y="980694"/>
                  </a:lnTo>
                  <a:lnTo>
                    <a:pt x="3476092" y="1820570"/>
                  </a:lnTo>
                  <a:lnTo>
                    <a:pt x="3171825" y="1820570"/>
                  </a:lnTo>
                  <a:close/>
                  <a:moveTo>
                    <a:pt x="857250" y="27660"/>
                  </a:moveTo>
                  <a:lnTo>
                    <a:pt x="1412977" y="27660"/>
                  </a:lnTo>
                  <a:lnTo>
                    <a:pt x="1412977" y="289179"/>
                  </a:lnTo>
                  <a:lnTo>
                    <a:pt x="1161517" y="289179"/>
                  </a:lnTo>
                  <a:lnTo>
                    <a:pt x="1161517" y="719175"/>
                  </a:lnTo>
                  <a:lnTo>
                    <a:pt x="1397889" y="719175"/>
                  </a:lnTo>
                  <a:lnTo>
                    <a:pt x="1397889" y="980694"/>
                  </a:lnTo>
                  <a:lnTo>
                    <a:pt x="1161517" y="980694"/>
                  </a:lnTo>
                  <a:lnTo>
                    <a:pt x="1161517" y="1559052"/>
                  </a:lnTo>
                  <a:lnTo>
                    <a:pt x="1423035" y="1559052"/>
                  </a:lnTo>
                  <a:lnTo>
                    <a:pt x="1423035" y="1820570"/>
                  </a:lnTo>
                  <a:lnTo>
                    <a:pt x="857250" y="1820570"/>
                  </a:lnTo>
                  <a:close/>
                  <a:moveTo>
                    <a:pt x="0" y="27660"/>
                  </a:moveTo>
                  <a:lnTo>
                    <a:pt x="304267" y="27660"/>
                  </a:lnTo>
                  <a:lnTo>
                    <a:pt x="304267" y="719175"/>
                  </a:lnTo>
                  <a:lnTo>
                    <a:pt x="432511" y="719175"/>
                  </a:lnTo>
                  <a:lnTo>
                    <a:pt x="432511" y="27660"/>
                  </a:lnTo>
                  <a:lnTo>
                    <a:pt x="734263" y="27660"/>
                  </a:lnTo>
                  <a:lnTo>
                    <a:pt x="734263" y="1820570"/>
                  </a:lnTo>
                  <a:lnTo>
                    <a:pt x="432511" y="1820570"/>
                  </a:lnTo>
                  <a:lnTo>
                    <a:pt x="432511" y="980694"/>
                  </a:lnTo>
                  <a:lnTo>
                    <a:pt x="304267" y="980694"/>
                  </a:lnTo>
                  <a:lnTo>
                    <a:pt x="304267" y="1820570"/>
                  </a:lnTo>
                  <a:lnTo>
                    <a:pt x="0" y="1820570"/>
                  </a:lnTo>
                  <a:close/>
                  <a:moveTo>
                    <a:pt x="2702204" y="0"/>
                  </a:moveTo>
                  <a:cubicBezTo>
                    <a:pt x="2757526" y="0"/>
                    <a:pt x="2806561" y="7544"/>
                    <a:pt x="2849309" y="22631"/>
                  </a:cubicBezTo>
                  <a:cubicBezTo>
                    <a:pt x="2892057" y="37719"/>
                    <a:pt x="2928099" y="59931"/>
                    <a:pt x="2957437" y="89268"/>
                  </a:cubicBezTo>
                  <a:cubicBezTo>
                    <a:pt x="2986773" y="118605"/>
                    <a:pt x="3008567" y="153390"/>
                    <a:pt x="3022816" y="193624"/>
                  </a:cubicBezTo>
                  <a:cubicBezTo>
                    <a:pt x="3037065" y="233858"/>
                    <a:pt x="3044190" y="278282"/>
                    <a:pt x="3044190" y="326898"/>
                  </a:cubicBezTo>
                  <a:lnTo>
                    <a:pt x="3044190" y="590931"/>
                  </a:lnTo>
                  <a:lnTo>
                    <a:pt x="2760040" y="590931"/>
                  </a:lnTo>
                  <a:lnTo>
                    <a:pt x="2760040" y="326898"/>
                  </a:lnTo>
                  <a:cubicBezTo>
                    <a:pt x="2760040" y="318516"/>
                    <a:pt x="2758783" y="310553"/>
                    <a:pt x="2756268" y="303009"/>
                  </a:cubicBezTo>
                  <a:cubicBezTo>
                    <a:pt x="2753754" y="295465"/>
                    <a:pt x="2749982" y="289179"/>
                    <a:pt x="2744953" y="284150"/>
                  </a:cubicBezTo>
                  <a:cubicBezTo>
                    <a:pt x="2739924" y="279120"/>
                    <a:pt x="2733637" y="275349"/>
                    <a:pt x="2726093" y="272834"/>
                  </a:cubicBezTo>
                  <a:cubicBezTo>
                    <a:pt x="2718549" y="270319"/>
                    <a:pt x="2710587" y="269062"/>
                    <a:pt x="2702204" y="269062"/>
                  </a:cubicBezTo>
                  <a:cubicBezTo>
                    <a:pt x="2695499" y="269062"/>
                    <a:pt x="2688793" y="270319"/>
                    <a:pt x="2682088" y="272834"/>
                  </a:cubicBezTo>
                  <a:cubicBezTo>
                    <a:pt x="2675382" y="275349"/>
                    <a:pt x="2668677" y="278701"/>
                    <a:pt x="2661971" y="282892"/>
                  </a:cubicBezTo>
                  <a:cubicBezTo>
                    <a:pt x="2655265" y="287083"/>
                    <a:pt x="2650236" y="292951"/>
                    <a:pt x="2646883" y="300495"/>
                  </a:cubicBezTo>
                  <a:cubicBezTo>
                    <a:pt x="2643530" y="308038"/>
                    <a:pt x="2641854" y="316840"/>
                    <a:pt x="2641854" y="326898"/>
                  </a:cubicBezTo>
                  <a:lnTo>
                    <a:pt x="2641854" y="445084"/>
                  </a:lnTo>
                  <a:cubicBezTo>
                    <a:pt x="2641854" y="471906"/>
                    <a:pt x="2643530" y="496214"/>
                    <a:pt x="2646883" y="518007"/>
                  </a:cubicBezTo>
                  <a:cubicBezTo>
                    <a:pt x="2650236" y="539801"/>
                    <a:pt x="2655684" y="559498"/>
                    <a:pt x="2663228" y="577100"/>
                  </a:cubicBezTo>
                  <a:cubicBezTo>
                    <a:pt x="2670772" y="594703"/>
                    <a:pt x="2679154" y="611048"/>
                    <a:pt x="2688374" y="626135"/>
                  </a:cubicBezTo>
                  <a:cubicBezTo>
                    <a:pt x="2697595" y="641223"/>
                    <a:pt x="2709749" y="657149"/>
                    <a:pt x="2724836" y="673913"/>
                  </a:cubicBezTo>
                  <a:cubicBezTo>
                    <a:pt x="2756687" y="710793"/>
                    <a:pt x="2782253" y="740130"/>
                    <a:pt x="2801531" y="761924"/>
                  </a:cubicBezTo>
                  <a:cubicBezTo>
                    <a:pt x="2820810" y="783717"/>
                    <a:pt x="2838831" y="804253"/>
                    <a:pt x="2855595" y="823531"/>
                  </a:cubicBezTo>
                  <a:cubicBezTo>
                    <a:pt x="2872359" y="842810"/>
                    <a:pt x="2884094" y="856640"/>
                    <a:pt x="2890800" y="865022"/>
                  </a:cubicBezTo>
                  <a:cubicBezTo>
                    <a:pt x="2915946" y="893521"/>
                    <a:pt x="2938158" y="922858"/>
                    <a:pt x="2957437" y="953033"/>
                  </a:cubicBezTo>
                  <a:cubicBezTo>
                    <a:pt x="2976715" y="983208"/>
                    <a:pt x="2993898" y="1015479"/>
                    <a:pt x="3008986" y="1049845"/>
                  </a:cubicBezTo>
                  <a:cubicBezTo>
                    <a:pt x="3024074" y="1084211"/>
                    <a:pt x="3035389" y="1121511"/>
                    <a:pt x="3042933" y="1161745"/>
                  </a:cubicBezTo>
                  <a:cubicBezTo>
                    <a:pt x="3050477" y="1201979"/>
                    <a:pt x="3054248" y="1243889"/>
                    <a:pt x="3054248" y="1287475"/>
                  </a:cubicBezTo>
                  <a:lnTo>
                    <a:pt x="3054248" y="1538935"/>
                  </a:lnTo>
                  <a:cubicBezTo>
                    <a:pt x="3054248" y="1590903"/>
                    <a:pt x="3045447" y="1636166"/>
                    <a:pt x="3027845" y="1674723"/>
                  </a:cubicBezTo>
                  <a:cubicBezTo>
                    <a:pt x="3010243" y="1713280"/>
                    <a:pt x="2985516" y="1745551"/>
                    <a:pt x="2953664" y="1771536"/>
                  </a:cubicBezTo>
                  <a:cubicBezTo>
                    <a:pt x="2921813" y="1797520"/>
                    <a:pt x="2884513" y="1816798"/>
                    <a:pt x="2841765" y="1829371"/>
                  </a:cubicBezTo>
                  <a:cubicBezTo>
                    <a:pt x="2799017" y="1841944"/>
                    <a:pt x="2752496" y="1848231"/>
                    <a:pt x="2702204" y="1848231"/>
                  </a:cubicBezTo>
                  <a:cubicBezTo>
                    <a:pt x="2648560" y="1848231"/>
                    <a:pt x="2599106" y="1841106"/>
                    <a:pt x="2553843" y="1826857"/>
                  </a:cubicBezTo>
                  <a:cubicBezTo>
                    <a:pt x="2508580" y="1812607"/>
                    <a:pt x="2470024" y="1792071"/>
                    <a:pt x="2438171" y="1765249"/>
                  </a:cubicBezTo>
                  <a:cubicBezTo>
                    <a:pt x="2406320" y="1738426"/>
                    <a:pt x="2382012" y="1705737"/>
                    <a:pt x="2365248" y="1667180"/>
                  </a:cubicBezTo>
                  <a:cubicBezTo>
                    <a:pt x="2348484" y="1628622"/>
                    <a:pt x="2340102" y="1585874"/>
                    <a:pt x="2340102" y="1538935"/>
                  </a:cubicBezTo>
                  <a:lnTo>
                    <a:pt x="2340102" y="1176833"/>
                  </a:lnTo>
                  <a:lnTo>
                    <a:pt x="2641854" y="1176833"/>
                  </a:lnTo>
                  <a:lnTo>
                    <a:pt x="2641854" y="1526362"/>
                  </a:lnTo>
                  <a:cubicBezTo>
                    <a:pt x="2641854" y="1534744"/>
                    <a:pt x="2643112" y="1542288"/>
                    <a:pt x="2645626" y="1548993"/>
                  </a:cubicBezTo>
                  <a:cubicBezTo>
                    <a:pt x="2648141" y="1555699"/>
                    <a:pt x="2651912" y="1561566"/>
                    <a:pt x="2656942" y="1566596"/>
                  </a:cubicBezTo>
                  <a:cubicBezTo>
                    <a:pt x="2661971" y="1571625"/>
                    <a:pt x="2668257" y="1575397"/>
                    <a:pt x="2675801" y="1577911"/>
                  </a:cubicBezTo>
                  <a:cubicBezTo>
                    <a:pt x="2683345" y="1580426"/>
                    <a:pt x="2692146" y="1581683"/>
                    <a:pt x="2702204" y="1581683"/>
                  </a:cubicBezTo>
                  <a:cubicBezTo>
                    <a:pt x="2710587" y="1581683"/>
                    <a:pt x="2718549" y="1580426"/>
                    <a:pt x="2726093" y="1577911"/>
                  </a:cubicBezTo>
                  <a:cubicBezTo>
                    <a:pt x="2733637" y="1575397"/>
                    <a:pt x="2739924" y="1571206"/>
                    <a:pt x="2744953" y="1565338"/>
                  </a:cubicBezTo>
                  <a:cubicBezTo>
                    <a:pt x="2749982" y="1559471"/>
                    <a:pt x="2753754" y="1553184"/>
                    <a:pt x="2756268" y="1546479"/>
                  </a:cubicBezTo>
                  <a:cubicBezTo>
                    <a:pt x="2758783" y="1539773"/>
                    <a:pt x="2760040" y="1533068"/>
                    <a:pt x="2760040" y="1526362"/>
                  </a:cubicBezTo>
                  <a:lnTo>
                    <a:pt x="2757526" y="1305077"/>
                  </a:lnTo>
                  <a:cubicBezTo>
                    <a:pt x="2757526" y="1281608"/>
                    <a:pt x="2754173" y="1258138"/>
                    <a:pt x="2747467" y="1234668"/>
                  </a:cubicBezTo>
                  <a:cubicBezTo>
                    <a:pt x="2740762" y="1211199"/>
                    <a:pt x="2731961" y="1188148"/>
                    <a:pt x="2721064" y="1165517"/>
                  </a:cubicBezTo>
                  <a:cubicBezTo>
                    <a:pt x="2710167" y="1142885"/>
                    <a:pt x="2698013" y="1121511"/>
                    <a:pt x="2684602" y="1101395"/>
                  </a:cubicBezTo>
                  <a:cubicBezTo>
                    <a:pt x="2671191" y="1081278"/>
                    <a:pt x="2656942" y="1061999"/>
                    <a:pt x="2641854" y="1043559"/>
                  </a:cubicBezTo>
                  <a:cubicBezTo>
                    <a:pt x="2620061" y="1018413"/>
                    <a:pt x="2602040" y="997877"/>
                    <a:pt x="2587790" y="981951"/>
                  </a:cubicBezTo>
                  <a:cubicBezTo>
                    <a:pt x="2573541" y="966025"/>
                    <a:pt x="2559711" y="950100"/>
                    <a:pt x="2546299" y="934174"/>
                  </a:cubicBezTo>
                  <a:cubicBezTo>
                    <a:pt x="2532888" y="918248"/>
                    <a:pt x="2521992" y="906094"/>
                    <a:pt x="2513610" y="897712"/>
                  </a:cubicBezTo>
                  <a:cubicBezTo>
                    <a:pt x="2480082" y="860831"/>
                    <a:pt x="2452840" y="824789"/>
                    <a:pt x="2431885" y="789584"/>
                  </a:cubicBezTo>
                  <a:cubicBezTo>
                    <a:pt x="2410930" y="754380"/>
                    <a:pt x="2394585" y="719175"/>
                    <a:pt x="2382850" y="683971"/>
                  </a:cubicBezTo>
                  <a:cubicBezTo>
                    <a:pt x="2371116" y="648767"/>
                    <a:pt x="2362734" y="613981"/>
                    <a:pt x="2357705" y="579615"/>
                  </a:cubicBezTo>
                  <a:cubicBezTo>
                    <a:pt x="2352675" y="545249"/>
                    <a:pt x="2350161" y="508787"/>
                    <a:pt x="2350161" y="470230"/>
                  </a:cubicBezTo>
                  <a:lnTo>
                    <a:pt x="2350161" y="326898"/>
                  </a:lnTo>
                  <a:cubicBezTo>
                    <a:pt x="2350161" y="274929"/>
                    <a:pt x="2357705" y="228409"/>
                    <a:pt x="2372792" y="187338"/>
                  </a:cubicBezTo>
                  <a:cubicBezTo>
                    <a:pt x="2387879" y="146266"/>
                    <a:pt x="2410511" y="111899"/>
                    <a:pt x="2440686" y="84239"/>
                  </a:cubicBezTo>
                  <a:cubicBezTo>
                    <a:pt x="2470862" y="56578"/>
                    <a:pt x="2507742" y="35623"/>
                    <a:pt x="2551329" y="21374"/>
                  </a:cubicBezTo>
                  <a:cubicBezTo>
                    <a:pt x="2594915" y="7124"/>
                    <a:pt x="2645207" y="0"/>
                    <a:pt x="270220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2050" name="Picture 2" descr="Jobs with PennState Health">
            <a:extLst>
              <a:ext uri="{FF2B5EF4-FFF2-40B4-BE49-F238E27FC236}">
                <a16:creationId xmlns:a16="http://schemas.microsoft.com/office/drawing/2014/main" id="{C91848FB-64F3-4182-83EF-6E866A0D45D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000" t="3969" r="27666" b="7461"/>
          <a:stretch/>
        </p:blipFill>
        <p:spPr bwMode="auto">
          <a:xfrm>
            <a:off x="4840918" y="4990707"/>
            <a:ext cx="2510164" cy="17409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49A4350-9A06-4A16-A5D0-819D7F891F07}"/>
              </a:ext>
            </a:extLst>
          </p:cNvPr>
          <p:cNvPicPr>
            <a:picLocks noChangeAspect="1"/>
          </p:cNvPicPr>
          <p:nvPr userDrawn="1"/>
        </p:nvPicPr>
        <p:blipFill rotWithShape="1">
          <a:blip r:embed="rId3"/>
          <a:srcRect l="3438" t="27593" r="78542" b="65926"/>
          <a:stretch/>
        </p:blipFill>
        <p:spPr>
          <a:xfrm>
            <a:off x="258436" y="5581332"/>
            <a:ext cx="4021464" cy="813591"/>
          </a:xfrm>
          <a:prstGeom prst="rect">
            <a:avLst/>
          </a:prstGeom>
        </p:spPr>
      </p:pic>
      <p:pic>
        <p:nvPicPr>
          <p:cNvPr id="11" name="Picture 10">
            <a:extLst>
              <a:ext uri="{FF2B5EF4-FFF2-40B4-BE49-F238E27FC236}">
                <a16:creationId xmlns:a16="http://schemas.microsoft.com/office/drawing/2014/main" id="{2E37A68A-B3FE-429E-BCD2-C28128E47C1B}"/>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0" y="-1"/>
            <a:ext cx="12192000" cy="6334913"/>
          </a:xfrm>
          <a:prstGeom prst="rect">
            <a:avLst/>
          </a:prstGeom>
        </p:spPr>
      </p:pic>
      <p:sp>
        <p:nvSpPr>
          <p:cNvPr id="13" name="Date Placeholder 3">
            <a:extLst>
              <a:ext uri="{FF2B5EF4-FFF2-40B4-BE49-F238E27FC236}">
                <a16:creationId xmlns:a16="http://schemas.microsoft.com/office/drawing/2014/main" id="{A082F7FD-6531-48DA-AADF-23DD9FA89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A2854F25-7F8F-40A2-B5DB-C3E6C534FDF4}" type="datetimeFigureOut">
              <a:rPr lang="en-US" smtClean="0"/>
              <a:pPr/>
              <a:t>5/15/2023</a:t>
            </a:fld>
            <a:endParaRPr lang="en-US" dirty="0"/>
          </a:p>
        </p:txBody>
      </p:sp>
      <p:sp>
        <p:nvSpPr>
          <p:cNvPr id="14" name="Footer Placeholder 4">
            <a:extLst>
              <a:ext uri="{FF2B5EF4-FFF2-40B4-BE49-F238E27FC236}">
                <a16:creationId xmlns:a16="http://schemas.microsoft.com/office/drawing/2014/main" id="{F71FE057-9312-4F84-BA90-D3E43DC07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D6092BD3-721B-4190-B408-78C260FD7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4B93D5-2882-4053-93DB-B72272F0296C}" type="slidenum">
              <a:rPr lang="en-US" smtClean="0"/>
              <a:pPr/>
              <a:t>‹#›</a:t>
            </a:fld>
            <a:endParaRPr lang="en-US" dirty="0"/>
          </a:p>
        </p:txBody>
      </p:sp>
      <p:pic>
        <p:nvPicPr>
          <p:cNvPr id="16" name="Picture 15">
            <a:extLst>
              <a:ext uri="{FF2B5EF4-FFF2-40B4-BE49-F238E27FC236}">
                <a16:creationId xmlns:a16="http://schemas.microsoft.com/office/drawing/2014/main" id="{8D9429AF-FB6D-4938-9954-C2AA12C906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17" name="Picture 16">
            <a:extLst>
              <a:ext uri="{FF2B5EF4-FFF2-40B4-BE49-F238E27FC236}">
                <a16:creationId xmlns:a16="http://schemas.microsoft.com/office/drawing/2014/main" id="{27EB57B1-D25C-4922-BDBD-3F166678D2B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961" t="20776" r="642" b="20319"/>
          <a:stretch/>
        </p:blipFill>
        <p:spPr>
          <a:xfrm>
            <a:off x="31865" y="6352275"/>
            <a:ext cx="2177935" cy="465349"/>
          </a:xfrm>
          <a:prstGeom prst="rect">
            <a:avLst/>
          </a:prstGeom>
        </p:spPr>
      </p:pic>
      <p:sp>
        <p:nvSpPr>
          <p:cNvPr id="18" name="TextBox 17">
            <a:extLst>
              <a:ext uri="{FF2B5EF4-FFF2-40B4-BE49-F238E27FC236}">
                <a16:creationId xmlns:a16="http://schemas.microsoft.com/office/drawing/2014/main" id="{EF4E4C6F-0BA4-4F09-BF39-6D14099D6689}"/>
              </a:ext>
            </a:extLst>
          </p:cNvPr>
          <p:cNvSpPr txBox="1"/>
          <p:nvPr userDrawn="1"/>
        </p:nvSpPr>
        <p:spPr>
          <a:xfrm>
            <a:off x="455866" y="6578109"/>
            <a:ext cx="2996590" cy="276999"/>
          </a:xfrm>
          <a:prstGeom prst="rect">
            <a:avLst/>
          </a:prstGeom>
          <a:noFill/>
        </p:spPr>
        <p:txBody>
          <a:bodyPr wrap="none" rtlCol="0">
            <a:spAutoFit/>
          </a:bodyPr>
          <a:lstStyle/>
          <a:p>
            <a:r>
              <a:rPr lang="en-US" sz="1200" b="0" dirty="0">
                <a:solidFill>
                  <a:schemeClr val="bg1"/>
                </a:solidFill>
                <a:latin typeface="Arial Rounded MT Bold" panose="020F0704030504030204" pitchFamily="34" charset="0"/>
              </a:rPr>
              <a:t>Office for Diversity, Equity &amp; Inclusion</a:t>
            </a:r>
          </a:p>
        </p:txBody>
      </p:sp>
      <p:pic>
        <p:nvPicPr>
          <p:cNvPr id="19" name="Picture 18">
            <a:extLst>
              <a:ext uri="{FF2B5EF4-FFF2-40B4-BE49-F238E27FC236}">
                <a16:creationId xmlns:a16="http://schemas.microsoft.com/office/drawing/2014/main" id="{8B846DD2-CAB8-4614-9760-CC47D8DE354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2207"/>
          <a:stretch/>
        </p:blipFill>
        <p:spPr>
          <a:xfrm>
            <a:off x="0" y="6262853"/>
            <a:ext cx="12192000" cy="82863"/>
          </a:xfrm>
          <a:prstGeom prst="rect">
            <a:avLst/>
          </a:prstGeom>
        </p:spPr>
      </p:pic>
      <p:sp>
        <p:nvSpPr>
          <p:cNvPr id="20" name="TextBox 19">
            <a:extLst>
              <a:ext uri="{FF2B5EF4-FFF2-40B4-BE49-F238E27FC236}">
                <a16:creationId xmlns:a16="http://schemas.microsoft.com/office/drawing/2014/main" id="{6A2F8821-E6CC-44F2-B072-1AF0A77476A8}"/>
              </a:ext>
            </a:extLst>
          </p:cNvPr>
          <p:cNvSpPr txBox="1"/>
          <p:nvPr userDrawn="1"/>
        </p:nvSpPr>
        <p:spPr>
          <a:xfrm>
            <a:off x="7186602" y="6431060"/>
            <a:ext cx="49789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diversity powers our drive to advance health equity.</a:t>
            </a:r>
          </a:p>
        </p:txBody>
      </p:sp>
    </p:spTree>
    <p:extLst>
      <p:ext uri="{BB962C8B-B14F-4D97-AF65-F5344CB8AC3E}">
        <p14:creationId xmlns:p14="http://schemas.microsoft.com/office/powerpoint/2010/main" val="411429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36" Type="http://schemas.openxmlformats.org/officeDocument/2006/relationships/image" Target="../media/image7.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image" Target="../media/image1.emf"/><Relationship Id="rId35"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0C3284-627D-4B5F-AD3C-5B302B84E5D9}"/>
              </a:ext>
            </a:extLst>
          </p:cNvPr>
          <p:cNvGraphicFramePr>
            <a:graphicFrameLocks noChangeAspect="1"/>
          </p:cNvGraphicFramePr>
          <p:nvPr userDrawn="1">
            <p:custDataLst>
              <p:tags r:id="rId28"/>
            </p:custDataLst>
            <p:extLst>
              <p:ext uri="{D42A27DB-BD31-4B8C-83A1-F6EECF244321}">
                <p14:modId xmlns:p14="http://schemas.microsoft.com/office/powerpoint/2010/main" val="1101616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9" imgW="251" imgH="301" progId="TCLayout.ActiveDocument.1">
                  <p:embed/>
                </p:oleObj>
              </mc:Choice>
              <mc:Fallback>
                <p:oleObj name="think-cell Slide" r:id="rId29" imgW="251" imgH="301" progId="TCLayout.ActiveDocument.1">
                  <p:embed/>
                  <p:pic>
                    <p:nvPicPr>
                      <p:cNvPr id="2" name="Object 1" hidden="1">
                        <a:extLst>
                          <a:ext uri="{FF2B5EF4-FFF2-40B4-BE49-F238E27FC236}">
                            <a16:creationId xmlns:a16="http://schemas.microsoft.com/office/drawing/2014/main" id="{E70C3284-627D-4B5F-AD3C-5B302B84E5D9}"/>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ED01927-576B-479F-BB0F-7026AD78A0B3}"/>
              </a:ext>
            </a:extLst>
          </p:cNvPr>
          <p:cNvSpPr txBox="1">
            <a:spLocks/>
          </p:cNvSpPr>
          <p:nvPr userDrawn="1"/>
        </p:nvSpPr>
        <p:spPr>
          <a:xfrm>
            <a:off x="3023299" y="2477564"/>
            <a:ext cx="8122509" cy="979015"/>
          </a:xfrm>
          <a:prstGeom prst="rect">
            <a:avLst/>
          </a:prstGeom>
        </p:spPr>
        <p:txBody>
          <a:bodyPr>
            <a:noAutofit/>
          </a:bodyPr>
          <a:lstStyle>
            <a:lvl1pPr algn="l" defTabSz="913714" rtl="0" eaLnBrk="1" latinLnBrk="0" hangingPunct="1">
              <a:lnSpc>
                <a:spcPct val="90000"/>
              </a:lnSpc>
              <a:spcBef>
                <a:spcPct val="0"/>
              </a:spcBef>
              <a:buNone/>
              <a:defRPr sz="4267" b="1" kern="1200">
                <a:solidFill>
                  <a:srgbClr val="3F000B"/>
                </a:solidFill>
                <a:latin typeface="+mj-lt"/>
                <a:ea typeface="+mj-ea"/>
                <a:cs typeface="Arial"/>
              </a:defRPr>
            </a:lvl1pPr>
          </a:lstStyle>
          <a:p>
            <a:pPr fontAlgn="auto">
              <a:spcAft>
                <a:spcPts val="0"/>
              </a:spcAft>
            </a:pPr>
            <a:r>
              <a:rPr lang="en-US" altLang="zh-CN" dirty="0"/>
              <a:t>Click to edit Master title style</a:t>
            </a:r>
            <a:endParaRPr lang="en-US" dirty="0"/>
          </a:p>
        </p:txBody>
      </p:sp>
      <p:sp>
        <p:nvSpPr>
          <p:cNvPr id="6" name="Subtitle 2">
            <a:extLst>
              <a:ext uri="{FF2B5EF4-FFF2-40B4-BE49-F238E27FC236}">
                <a16:creationId xmlns:a16="http://schemas.microsoft.com/office/drawing/2014/main" id="{7EDB0D7B-CFD1-4B9C-98BD-EA3C71941941}"/>
              </a:ext>
            </a:extLst>
          </p:cNvPr>
          <p:cNvSpPr txBox="1">
            <a:spLocks/>
          </p:cNvSpPr>
          <p:nvPr userDrawn="1"/>
        </p:nvSpPr>
        <p:spPr>
          <a:xfrm>
            <a:off x="3023300" y="3461184"/>
            <a:ext cx="8122507" cy="578839"/>
          </a:xfrm>
          <a:prstGeom prst="rect">
            <a:avLst/>
          </a:prstGeom>
        </p:spPr>
        <p:txBody>
          <a:bodyPr>
            <a:normAutofit/>
          </a:bodyPr>
          <a:lstStyle>
            <a:lvl1pPr marL="0" indent="0" algn="l" defTabSz="913714" rtl="0" eaLnBrk="1" latinLnBrk="0" hangingPunct="1">
              <a:lnSpc>
                <a:spcPct val="90000"/>
              </a:lnSpc>
              <a:spcBef>
                <a:spcPts val="999"/>
              </a:spcBef>
              <a:buFont typeface="Arial" panose="020B0604020202020204" pitchFamily="34" charset="0"/>
              <a:buNone/>
              <a:defRPr sz="2400" i="0" kern="1200">
                <a:solidFill>
                  <a:schemeClr val="bg2"/>
                </a:solidFill>
                <a:latin typeface="+mn-lt"/>
                <a:ea typeface="+mn-ea"/>
                <a:cs typeface="Arial"/>
              </a:defRPr>
            </a:lvl1pPr>
            <a:lvl2pPr marL="609570" indent="0" algn="ctr" defTabSz="913714" rtl="0" eaLnBrk="1" latinLnBrk="0" hangingPunct="1">
              <a:lnSpc>
                <a:spcPct val="90000"/>
              </a:lnSpc>
              <a:spcBef>
                <a:spcPts val="500"/>
              </a:spcBef>
              <a:buFont typeface="Arial" panose="020B0604020202020204" pitchFamily="34" charset="0"/>
              <a:buNone/>
              <a:defRPr sz="2399" kern="1200">
                <a:solidFill>
                  <a:schemeClr val="tx1">
                    <a:tint val="75000"/>
                  </a:schemeClr>
                </a:solidFill>
                <a:latin typeface="+mn-lt"/>
                <a:ea typeface="+mn-ea"/>
                <a:cs typeface="+mn-cs"/>
              </a:defRPr>
            </a:lvl2pPr>
            <a:lvl3pPr marL="1219140" indent="0" algn="ctr" defTabSz="913714" rtl="0" eaLnBrk="1" latinLnBrk="0" hangingPunct="1">
              <a:lnSpc>
                <a:spcPct val="90000"/>
              </a:lnSpc>
              <a:spcBef>
                <a:spcPts val="500"/>
              </a:spcBef>
              <a:buFont typeface="Arial" panose="020B0604020202020204" pitchFamily="34" charset="0"/>
              <a:buNone/>
              <a:defRPr sz="1999" kern="1200">
                <a:solidFill>
                  <a:schemeClr val="tx1">
                    <a:tint val="75000"/>
                  </a:schemeClr>
                </a:solidFill>
                <a:latin typeface="+mn-lt"/>
                <a:ea typeface="+mn-ea"/>
                <a:cs typeface="+mn-cs"/>
              </a:defRPr>
            </a:lvl3pPr>
            <a:lvl4pPr marL="1828709"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4pPr>
            <a:lvl5pPr marL="2438278"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5pPr>
            <a:lvl6pPr marL="3047848"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6pPr>
            <a:lvl7pPr marL="3657418"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7pPr>
            <a:lvl8pPr marL="4266987"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8pPr>
            <a:lvl9pPr marL="4876557" indent="0" algn="ctr" defTabSz="913714" rtl="0" eaLnBrk="1" latinLnBrk="0" hangingPunct="1">
              <a:lnSpc>
                <a:spcPct val="90000"/>
              </a:lnSpc>
              <a:spcBef>
                <a:spcPts val="500"/>
              </a:spcBef>
              <a:buFont typeface="Arial" panose="020B0604020202020204" pitchFamily="34" charset="0"/>
              <a:buNone/>
              <a:defRPr sz="1699" kern="1200">
                <a:solidFill>
                  <a:schemeClr val="tx1">
                    <a:tint val="75000"/>
                  </a:schemeClr>
                </a:solidFill>
                <a:latin typeface="+mn-lt"/>
                <a:ea typeface="+mn-ea"/>
                <a:cs typeface="+mn-cs"/>
              </a:defRPr>
            </a:lvl9pPr>
          </a:lstStyle>
          <a:p>
            <a:pPr fontAlgn="auto">
              <a:spcAft>
                <a:spcPts val="0"/>
              </a:spcAft>
            </a:pPr>
            <a:r>
              <a:rPr lang="en-US" altLang="zh-CN" dirty="0"/>
              <a:t>Click to edit Master subtitle style</a:t>
            </a:r>
            <a:endParaRPr lang="en-US" dirty="0"/>
          </a:p>
        </p:txBody>
      </p:sp>
      <p:grpSp>
        <p:nvGrpSpPr>
          <p:cNvPr id="7" name="Group 6">
            <a:extLst>
              <a:ext uri="{FF2B5EF4-FFF2-40B4-BE49-F238E27FC236}">
                <a16:creationId xmlns:a16="http://schemas.microsoft.com/office/drawing/2014/main" id="{C51E9021-4100-4A21-9129-8FEC8AD09586}"/>
              </a:ext>
            </a:extLst>
          </p:cNvPr>
          <p:cNvGrpSpPr/>
          <p:nvPr userDrawn="1"/>
        </p:nvGrpSpPr>
        <p:grpSpPr>
          <a:xfrm>
            <a:off x="9703966" y="5750797"/>
            <a:ext cx="2043017" cy="583444"/>
            <a:chOff x="2851364" y="337607"/>
            <a:chExt cx="6471863" cy="1848231"/>
          </a:xfrm>
          <a:solidFill>
            <a:schemeClr val="tx2"/>
          </a:solidFill>
        </p:grpSpPr>
        <p:grpSp>
          <p:nvGrpSpPr>
            <p:cNvPr id="8" name="Group 7">
              <a:extLst>
                <a:ext uri="{FF2B5EF4-FFF2-40B4-BE49-F238E27FC236}">
                  <a16:creationId xmlns:a16="http://schemas.microsoft.com/office/drawing/2014/main" id="{56574FD5-C731-4E5E-A112-FFE4ED9423D2}"/>
                </a:ext>
              </a:extLst>
            </p:cNvPr>
            <p:cNvGrpSpPr>
              <a:grpSpLocks noChangeAspect="1"/>
            </p:cNvGrpSpPr>
            <p:nvPr/>
          </p:nvGrpSpPr>
          <p:grpSpPr>
            <a:xfrm>
              <a:off x="8135813" y="687307"/>
              <a:ext cx="1187414" cy="1466996"/>
              <a:chOff x="927372" y="-6359195"/>
              <a:chExt cx="9019933" cy="11143740"/>
            </a:xfrm>
            <a:grpFill/>
          </p:grpSpPr>
          <p:sp>
            <p:nvSpPr>
              <p:cNvPr id="10" name="bk object 16">
                <a:extLst>
                  <a:ext uri="{FF2B5EF4-FFF2-40B4-BE49-F238E27FC236}">
                    <a16:creationId xmlns:a16="http://schemas.microsoft.com/office/drawing/2014/main" id="{50F937E2-D3B7-4592-86CE-D4ABBF0745C4}"/>
                  </a:ext>
                </a:extLst>
              </p:cNvPr>
              <p:cNvSpPr/>
              <p:nvPr/>
            </p:nvSpPr>
            <p:spPr>
              <a:xfrm>
                <a:off x="4020176" y="-6359195"/>
                <a:ext cx="5927129" cy="4294574"/>
              </a:xfrm>
              <a:custGeom>
                <a:avLst/>
                <a:gdLst/>
                <a:ahLst/>
                <a:cxnLst/>
                <a:rect l="l" t="t" r="r" b="b"/>
                <a:pathLst>
                  <a:path w="5005070" h="3626485">
                    <a:moveTo>
                      <a:pt x="5004993" y="0"/>
                    </a:moveTo>
                    <a:lnTo>
                      <a:pt x="4978633" y="32052"/>
                    </a:lnTo>
                    <a:lnTo>
                      <a:pt x="4951061" y="63454"/>
                    </a:lnTo>
                    <a:lnTo>
                      <a:pt x="4922306" y="94214"/>
                    </a:lnTo>
                    <a:lnTo>
                      <a:pt x="4892395" y="124342"/>
                    </a:lnTo>
                    <a:lnTo>
                      <a:pt x="4861356" y="153848"/>
                    </a:lnTo>
                    <a:lnTo>
                      <a:pt x="4829216" y="182742"/>
                    </a:lnTo>
                    <a:lnTo>
                      <a:pt x="4796005" y="211033"/>
                    </a:lnTo>
                    <a:lnTo>
                      <a:pt x="4761749" y="238731"/>
                    </a:lnTo>
                    <a:lnTo>
                      <a:pt x="4726476" y="265846"/>
                    </a:lnTo>
                    <a:lnTo>
                      <a:pt x="4690214" y="292387"/>
                    </a:lnTo>
                    <a:lnTo>
                      <a:pt x="4652991" y="318365"/>
                    </a:lnTo>
                    <a:lnTo>
                      <a:pt x="4614835" y="343788"/>
                    </a:lnTo>
                    <a:lnTo>
                      <a:pt x="4575774" y="368667"/>
                    </a:lnTo>
                    <a:lnTo>
                      <a:pt x="4535835" y="393010"/>
                    </a:lnTo>
                    <a:lnTo>
                      <a:pt x="4495046" y="416829"/>
                    </a:lnTo>
                    <a:lnTo>
                      <a:pt x="4453436" y="440132"/>
                    </a:lnTo>
                    <a:lnTo>
                      <a:pt x="4411032" y="462930"/>
                    </a:lnTo>
                    <a:lnTo>
                      <a:pt x="4367861" y="485231"/>
                    </a:lnTo>
                    <a:lnTo>
                      <a:pt x="4323952" y="507046"/>
                    </a:lnTo>
                    <a:lnTo>
                      <a:pt x="4279332" y="528384"/>
                    </a:lnTo>
                    <a:lnTo>
                      <a:pt x="4234030" y="549256"/>
                    </a:lnTo>
                    <a:lnTo>
                      <a:pt x="4188072" y="569670"/>
                    </a:lnTo>
                    <a:lnTo>
                      <a:pt x="4141488" y="589636"/>
                    </a:lnTo>
                    <a:lnTo>
                      <a:pt x="4094304" y="609165"/>
                    </a:lnTo>
                    <a:lnTo>
                      <a:pt x="4046549" y="628265"/>
                    </a:lnTo>
                    <a:lnTo>
                      <a:pt x="3998251" y="646946"/>
                    </a:lnTo>
                    <a:lnTo>
                      <a:pt x="3949436" y="665219"/>
                    </a:lnTo>
                    <a:lnTo>
                      <a:pt x="3900134" y="683093"/>
                    </a:lnTo>
                    <a:lnTo>
                      <a:pt x="3850372" y="700577"/>
                    </a:lnTo>
                    <a:lnTo>
                      <a:pt x="3800177" y="717682"/>
                    </a:lnTo>
                    <a:lnTo>
                      <a:pt x="3698602" y="750790"/>
                    </a:lnTo>
                    <a:lnTo>
                      <a:pt x="3595633" y="782496"/>
                    </a:lnTo>
                    <a:lnTo>
                      <a:pt x="3491490" y="812876"/>
                    </a:lnTo>
                    <a:lnTo>
                      <a:pt x="3386398" y="842008"/>
                    </a:lnTo>
                    <a:lnTo>
                      <a:pt x="3227466" y="883537"/>
                    </a:lnTo>
                    <a:lnTo>
                      <a:pt x="3014310" y="935265"/>
                    </a:lnTo>
                    <a:lnTo>
                      <a:pt x="2748366" y="994942"/>
                    </a:lnTo>
                    <a:lnTo>
                      <a:pt x="1940052" y="1162267"/>
                    </a:lnTo>
                    <a:lnTo>
                      <a:pt x="1670241" y="1221482"/>
                    </a:lnTo>
                    <a:lnTo>
                      <a:pt x="1545280" y="1251458"/>
                    </a:lnTo>
                    <a:lnTo>
                      <a:pt x="1466165" y="1271755"/>
                    </a:lnTo>
                    <a:lnTo>
                      <a:pt x="1390665" y="1292395"/>
                    </a:lnTo>
                    <a:lnTo>
                      <a:pt x="1319001" y="1313453"/>
                    </a:lnTo>
                    <a:lnTo>
                      <a:pt x="1251397" y="1335008"/>
                    </a:lnTo>
                    <a:lnTo>
                      <a:pt x="1167123" y="1365069"/>
                    </a:lnTo>
                    <a:lnTo>
                      <a:pt x="1116003" y="1385008"/>
                    </a:lnTo>
                    <a:lnTo>
                      <a:pt x="1065841" y="1405801"/>
                    </a:lnTo>
                    <a:lnTo>
                      <a:pt x="1016650" y="1427436"/>
                    </a:lnTo>
                    <a:lnTo>
                      <a:pt x="968443" y="1449902"/>
                    </a:lnTo>
                    <a:lnTo>
                      <a:pt x="921235" y="1473189"/>
                    </a:lnTo>
                    <a:lnTo>
                      <a:pt x="875038" y="1497283"/>
                    </a:lnTo>
                    <a:lnTo>
                      <a:pt x="829866" y="1522174"/>
                    </a:lnTo>
                    <a:lnTo>
                      <a:pt x="785733" y="1547850"/>
                    </a:lnTo>
                    <a:lnTo>
                      <a:pt x="742652" y="1574300"/>
                    </a:lnTo>
                    <a:lnTo>
                      <a:pt x="700637" y="1601512"/>
                    </a:lnTo>
                    <a:lnTo>
                      <a:pt x="659702" y="1629474"/>
                    </a:lnTo>
                    <a:lnTo>
                      <a:pt x="619859" y="1658176"/>
                    </a:lnTo>
                    <a:lnTo>
                      <a:pt x="581123" y="1687605"/>
                    </a:lnTo>
                    <a:lnTo>
                      <a:pt x="543507" y="1717750"/>
                    </a:lnTo>
                    <a:lnTo>
                      <a:pt x="507024" y="1748600"/>
                    </a:lnTo>
                    <a:lnTo>
                      <a:pt x="471689" y="1780143"/>
                    </a:lnTo>
                    <a:lnTo>
                      <a:pt x="437514" y="1812368"/>
                    </a:lnTo>
                    <a:lnTo>
                      <a:pt x="404514" y="1845263"/>
                    </a:lnTo>
                    <a:lnTo>
                      <a:pt x="372701" y="1878816"/>
                    </a:lnTo>
                    <a:lnTo>
                      <a:pt x="342090" y="1913016"/>
                    </a:lnTo>
                    <a:lnTo>
                      <a:pt x="312693" y="1947852"/>
                    </a:lnTo>
                    <a:lnTo>
                      <a:pt x="284525" y="1983311"/>
                    </a:lnTo>
                    <a:lnTo>
                      <a:pt x="257599" y="2019384"/>
                    </a:lnTo>
                    <a:lnTo>
                      <a:pt x="231929" y="2056057"/>
                    </a:lnTo>
                    <a:lnTo>
                      <a:pt x="207527" y="2093320"/>
                    </a:lnTo>
                    <a:lnTo>
                      <a:pt x="184408" y="2131161"/>
                    </a:lnTo>
                    <a:lnTo>
                      <a:pt x="162586" y="2169568"/>
                    </a:lnTo>
                    <a:lnTo>
                      <a:pt x="142073" y="2208531"/>
                    </a:lnTo>
                    <a:lnTo>
                      <a:pt x="122883" y="2248037"/>
                    </a:lnTo>
                    <a:lnTo>
                      <a:pt x="105030" y="2288075"/>
                    </a:lnTo>
                    <a:lnTo>
                      <a:pt x="88528" y="2328633"/>
                    </a:lnTo>
                    <a:lnTo>
                      <a:pt x="73389" y="2369700"/>
                    </a:lnTo>
                    <a:lnTo>
                      <a:pt x="59628" y="2411265"/>
                    </a:lnTo>
                    <a:lnTo>
                      <a:pt x="47258" y="2453316"/>
                    </a:lnTo>
                    <a:lnTo>
                      <a:pt x="36292" y="2495841"/>
                    </a:lnTo>
                    <a:lnTo>
                      <a:pt x="26745" y="2538829"/>
                    </a:lnTo>
                    <a:lnTo>
                      <a:pt x="18629" y="2582269"/>
                    </a:lnTo>
                    <a:lnTo>
                      <a:pt x="11959" y="2626148"/>
                    </a:lnTo>
                    <a:lnTo>
                      <a:pt x="6747" y="2670456"/>
                    </a:lnTo>
                    <a:lnTo>
                      <a:pt x="3007" y="2715181"/>
                    </a:lnTo>
                    <a:lnTo>
                      <a:pt x="754" y="2760312"/>
                    </a:lnTo>
                    <a:lnTo>
                      <a:pt x="0" y="2805836"/>
                    </a:lnTo>
                    <a:lnTo>
                      <a:pt x="0" y="3570960"/>
                    </a:lnTo>
                    <a:lnTo>
                      <a:pt x="2284" y="3591170"/>
                    </a:lnTo>
                    <a:lnTo>
                      <a:pt x="9620" y="3608897"/>
                    </a:lnTo>
                    <a:lnTo>
                      <a:pt x="22727" y="3621482"/>
                    </a:lnTo>
                    <a:lnTo>
                      <a:pt x="42329" y="3626269"/>
                    </a:lnTo>
                    <a:lnTo>
                      <a:pt x="65878" y="3622420"/>
                    </a:lnTo>
                    <a:lnTo>
                      <a:pt x="87383" y="3607508"/>
                    </a:lnTo>
                    <a:lnTo>
                      <a:pt x="113939" y="3576484"/>
                    </a:lnTo>
                    <a:lnTo>
                      <a:pt x="152641" y="3524300"/>
                    </a:lnTo>
                    <a:lnTo>
                      <a:pt x="202386" y="3453406"/>
                    </a:lnTo>
                    <a:lnTo>
                      <a:pt x="221093" y="3427186"/>
                    </a:lnTo>
                    <a:lnTo>
                      <a:pt x="262191" y="3371459"/>
                    </a:lnTo>
                    <a:lnTo>
                      <a:pt x="308746" y="3312013"/>
                    </a:lnTo>
                    <a:lnTo>
                      <a:pt x="334276" y="3281144"/>
                    </a:lnTo>
                    <a:lnTo>
                      <a:pt x="361417" y="3249643"/>
                    </a:lnTo>
                    <a:lnTo>
                      <a:pt x="390251" y="3217611"/>
                    </a:lnTo>
                    <a:lnTo>
                      <a:pt x="420861" y="3185146"/>
                    </a:lnTo>
                    <a:lnTo>
                      <a:pt x="453329" y="3152347"/>
                    </a:lnTo>
                    <a:lnTo>
                      <a:pt x="487737" y="3119315"/>
                    </a:lnTo>
                    <a:lnTo>
                      <a:pt x="524167" y="3086148"/>
                    </a:lnTo>
                    <a:lnTo>
                      <a:pt x="562701" y="3052947"/>
                    </a:lnTo>
                    <a:lnTo>
                      <a:pt x="603422" y="3019809"/>
                    </a:lnTo>
                    <a:lnTo>
                      <a:pt x="646412" y="2986836"/>
                    </a:lnTo>
                    <a:lnTo>
                      <a:pt x="691753" y="2954126"/>
                    </a:lnTo>
                    <a:lnTo>
                      <a:pt x="739527" y="2921779"/>
                    </a:lnTo>
                    <a:lnTo>
                      <a:pt x="789817" y="2889894"/>
                    </a:lnTo>
                    <a:lnTo>
                      <a:pt x="842704" y="2858571"/>
                    </a:lnTo>
                    <a:lnTo>
                      <a:pt x="898272" y="2827909"/>
                    </a:lnTo>
                    <a:lnTo>
                      <a:pt x="956602" y="2798007"/>
                    </a:lnTo>
                    <a:lnTo>
                      <a:pt x="1017776" y="2768965"/>
                    </a:lnTo>
                    <a:lnTo>
                      <a:pt x="1081877" y="2740882"/>
                    </a:lnTo>
                    <a:lnTo>
                      <a:pt x="1148986" y="2713858"/>
                    </a:lnTo>
                    <a:lnTo>
                      <a:pt x="1219187" y="2687993"/>
                    </a:lnTo>
                    <a:lnTo>
                      <a:pt x="1284569" y="2666385"/>
                    </a:lnTo>
                    <a:lnTo>
                      <a:pt x="1354496" y="2645709"/>
                    </a:lnTo>
                    <a:lnTo>
                      <a:pt x="1428719" y="2625869"/>
                    </a:lnTo>
                    <a:lnTo>
                      <a:pt x="1467364" y="2616234"/>
                    </a:lnTo>
                    <a:lnTo>
                      <a:pt x="1547566" y="2597474"/>
                    </a:lnTo>
                    <a:lnTo>
                      <a:pt x="1631444" y="2579317"/>
                    </a:lnTo>
                    <a:lnTo>
                      <a:pt x="1763609" y="2553007"/>
                    </a:lnTo>
                    <a:lnTo>
                      <a:pt x="1998746" y="2510847"/>
                    </a:lnTo>
                    <a:lnTo>
                      <a:pt x="2888817" y="2365080"/>
                    </a:lnTo>
                    <a:lnTo>
                      <a:pt x="3161892" y="2315706"/>
                    </a:lnTo>
                    <a:lnTo>
                      <a:pt x="3325097" y="2283493"/>
                    </a:lnTo>
                    <a:lnTo>
                      <a:pt x="3486799" y="2248954"/>
                    </a:lnTo>
                    <a:lnTo>
                      <a:pt x="3593351" y="2224479"/>
                    </a:lnTo>
                    <a:lnTo>
                      <a:pt x="3698614" y="2198737"/>
                    </a:lnTo>
                    <a:lnTo>
                      <a:pt x="3802341" y="2171633"/>
                    </a:lnTo>
                    <a:lnTo>
                      <a:pt x="3904282" y="2143073"/>
                    </a:lnTo>
                    <a:lnTo>
                      <a:pt x="3954505" y="2128219"/>
                    </a:lnTo>
                    <a:lnTo>
                      <a:pt x="4004189" y="2112965"/>
                    </a:lnTo>
                    <a:lnTo>
                      <a:pt x="4053303" y="2097301"/>
                    </a:lnTo>
                    <a:lnTo>
                      <a:pt x="4101815" y="2081215"/>
                    </a:lnTo>
                    <a:lnTo>
                      <a:pt x="4149694" y="2064695"/>
                    </a:lnTo>
                    <a:lnTo>
                      <a:pt x="4196910" y="2047729"/>
                    </a:lnTo>
                    <a:lnTo>
                      <a:pt x="4243432" y="2030306"/>
                    </a:lnTo>
                    <a:lnTo>
                      <a:pt x="4289228" y="2012414"/>
                    </a:lnTo>
                    <a:lnTo>
                      <a:pt x="4334267" y="1994041"/>
                    </a:lnTo>
                    <a:lnTo>
                      <a:pt x="4378519" y="1975176"/>
                    </a:lnTo>
                    <a:lnTo>
                      <a:pt x="4421952" y="1955807"/>
                    </a:lnTo>
                    <a:lnTo>
                      <a:pt x="4464535" y="1935922"/>
                    </a:lnTo>
                    <a:lnTo>
                      <a:pt x="4506238" y="1915509"/>
                    </a:lnTo>
                    <a:lnTo>
                      <a:pt x="4547029" y="1894558"/>
                    </a:lnTo>
                    <a:lnTo>
                      <a:pt x="4586877" y="1873055"/>
                    </a:lnTo>
                    <a:lnTo>
                      <a:pt x="4625752" y="1850990"/>
                    </a:lnTo>
                    <a:lnTo>
                      <a:pt x="4663621" y="1828350"/>
                    </a:lnTo>
                    <a:lnTo>
                      <a:pt x="4700455" y="1805125"/>
                    </a:lnTo>
                    <a:lnTo>
                      <a:pt x="4736222" y="1781302"/>
                    </a:lnTo>
                    <a:lnTo>
                      <a:pt x="4770890" y="1756870"/>
                    </a:lnTo>
                    <a:lnTo>
                      <a:pt x="4804430" y="1731816"/>
                    </a:lnTo>
                    <a:lnTo>
                      <a:pt x="4836810" y="1706130"/>
                    </a:lnTo>
                    <a:lnTo>
                      <a:pt x="4867999" y="1679799"/>
                    </a:lnTo>
                    <a:lnTo>
                      <a:pt x="4897966" y="1652813"/>
                    </a:lnTo>
                    <a:lnTo>
                      <a:pt x="4926680" y="1625158"/>
                    </a:lnTo>
                    <a:lnTo>
                      <a:pt x="4954110" y="1596824"/>
                    </a:lnTo>
                    <a:lnTo>
                      <a:pt x="4980225" y="1567799"/>
                    </a:lnTo>
                    <a:lnTo>
                      <a:pt x="5004993" y="1538071"/>
                    </a:lnTo>
                    <a:lnTo>
                      <a:pt x="5004993" y="0"/>
                    </a:lnTo>
                    <a:close/>
                  </a:path>
                </a:pathLst>
              </a:custGeom>
              <a:solidFill>
                <a:schemeClr val="bg2"/>
              </a:solidFill>
            </p:spPr>
            <p:txBody>
              <a:bodyPr wrap="square" lIns="0" tIns="0" rIns="0" bIns="0" rtlCol="0"/>
              <a:lstStyle/>
              <a:p>
                <a:endParaRPr sz="2400" dirty="0"/>
              </a:p>
            </p:txBody>
          </p:sp>
          <p:sp>
            <p:nvSpPr>
              <p:cNvPr id="11" name="Freeform 27">
                <a:extLst>
                  <a:ext uri="{FF2B5EF4-FFF2-40B4-BE49-F238E27FC236}">
                    <a16:creationId xmlns:a16="http://schemas.microsoft.com/office/drawing/2014/main" id="{4B20170A-9C23-4E37-AF90-15868BA8C819}"/>
                  </a:ext>
                </a:extLst>
              </p:cNvPr>
              <p:cNvSpPr/>
              <p:nvPr/>
            </p:nvSpPr>
            <p:spPr>
              <a:xfrm>
                <a:off x="927372" y="-1562189"/>
                <a:ext cx="6305378" cy="6346734"/>
              </a:xfrm>
              <a:custGeom>
                <a:avLst/>
                <a:gdLst>
                  <a:gd name="connsiteX0" fmla="*/ 3150555 w 6305378"/>
                  <a:gd name="connsiteY0" fmla="*/ 0 h 6346734"/>
                  <a:gd name="connsiteX1" fmla="*/ 3151814 w 6305378"/>
                  <a:gd name="connsiteY1" fmla="*/ 260 h 6346734"/>
                  <a:gd name="connsiteX2" fmla="*/ 3152417 w 6305378"/>
                  <a:gd name="connsiteY2" fmla="*/ 0 h 6346734"/>
                  <a:gd name="connsiteX3" fmla="*/ 3154102 w 6305378"/>
                  <a:gd name="connsiteY3" fmla="*/ 733 h 6346734"/>
                  <a:gd name="connsiteX4" fmla="*/ 3184589 w 6305378"/>
                  <a:gd name="connsiteY4" fmla="*/ 7034 h 6346734"/>
                  <a:gd name="connsiteX5" fmla="*/ 3231121 w 6305378"/>
                  <a:gd name="connsiteY5" fmla="*/ 54673 h 6346734"/>
                  <a:gd name="connsiteX6" fmla="*/ 3233953 w 6305378"/>
                  <a:gd name="connsiteY6" fmla="*/ 69033 h 6346734"/>
                  <a:gd name="connsiteX7" fmla="*/ 3237872 w 6305378"/>
                  <a:gd name="connsiteY7" fmla="*/ 75198 h 6346734"/>
                  <a:gd name="connsiteX8" fmla="*/ 3248564 w 6305378"/>
                  <a:gd name="connsiteY8" fmla="*/ 120317 h 6346734"/>
                  <a:gd name="connsiteX9" fmla="*/ 3259618 w 6305378"/>
                  <a:gd name="connsiteY9" fmla="*/ 165435 h 6346734"/>
                  <a:gd name="connsiteX10" fmla="*/ 3271070 w 6305378"/>
                  <a:gd name="connsiteY10" fmla="*/ 210554 h 6346734"/>
                  <a:gd name="connsiteX11" fmla="*/ 3282956 w 6305378"/>
                  <a:gd name="connsiteY11" fmla="*/ 270713 h 6346734"/>
                  <a:gd name="connsiteX12" fmla="*/ 3295314 w 6305378"/>
                  <a:gd name="connsiteY12" fmla="*/ 315833 h 6346734"/>
                  <a:gd name="connsiteX13" fmla="*/ 3308178 w 6305378"/>
                  <a:gd name="connsiteY13" fmla="*/ 360952 h 6346734"/>
                  <a:gd name="connsiteX14" fmla="*/ 3321585 w 6305378"/>
                  <a:gd name="connsiteY14" fmla="*/ 406070 h 6346734"/>
                  <a:gd name="connsiteX15" fmla="*/ 3335570 w 6305378"/>
                  <a:gd name="connsiteY15" fmla="*/ 451189 h 6346734"/>
                  <a:gd name="connsiteX16" fmla="*/ 3350173 w 6305378"/>
                  <a:gd name="connsiteY16" fmla="*/ 496308 h 6346734"/>
                  <a:gd name="connsiteX17" fmla="*/ 3365427 w 6305378"/>
                  <a:gd name="connsiteY17" fmla="*/ 541427 h 6346734"/>
                  <a:gd name="connsiteX18" fmla="*/ 3381368 w 6305378"/>
                  <a:gd name="connsiteY18" fmla="*/ 586546 h 6346734"/>
                  <a:gd name="connsiteX19" fmla="*/ 3398035 w 6305378"/>
                  <a:gd name="connsiteY19" fmla="*/ 631665 h 6346734"/>
                  <a:gd name="connsiteX20" fmla="*/ 3415462 w 6305378"/>
                  <a:gd name="connsiteY20" fmla="*/ 676784 h 6346734"/>
                  <a:gd name="connsiteX21" fmla="*/ 3433686 w 6305378"/>
                  <a:gd name="connsiteY21" fmla="*/ 736942 h 6346734"/>
                  <a:gd name="connsiteX22" fmla="*/ 3452742 w 6305378"/>
                  <a:gd name="connsiteY22" fmla="*/ 782062 h 6346734"/>
                  <a:gd name="connsiteX23" fmla="*/ 3472668 w 6305378"/>
                  <a:gd name="connsiteY23" fmla="*/ 827180 h 6346734"/>
                  <a:gd name="connsiteX24" fmla="*/ 3493500 w 6305378"/>
                  <a:gd name="connsiteY24" fmla="*/ 872299 h 6346734"/>
                  <a:gd name="connsiteX25" fmla="*/ 3515274 w 6305378"/>
                  <a:gd name="connsiteY25" fmla="*/ 917418 h 6346734"/>
                  <a:gd name="connsiteX26" fmla="*/ 3538025 w 6305378"/>
                  <a:gd name="connsiteY26" fmla="*/ 977577 h 6346734"/>
                  <a:gd name="connsiteX27" fmla="*/ 3561793 w 6305378"/>
                  <a:gd name="connsiteY27" fmla="*/ 1022696 h 6346734"/>
                  <a:gd name="connsiteX28" fmla="*/ 3586609 w 6305378"/>
                  <a:gd name="connsiteY28" fmla="*/ 1067815 h 6346734"/>
                  <a:gd name="connsiteX29" fmla="*/ 3612513 w 6305378"/>
                  <a:gd name="connsiteY29" fmla="*/ 1127974 h 6346734"/>
                  <a:gd name="connsiteX30" fmla="*/ 3639541 w 6305378"/>
                  <a:gd name="connsiteY30" fmla="*/ 1173093 h 6346734"/>
                  <a:gd name="connsiteX31" fmla="*/ 3667726 w 6305378"/>
                  <a:gd name="connsiteY31" fmla="*/ 1218211 h 6346734"/>
                  <a:gd name="connsiteX32" fmla="*/ 3697109 w 6305378"/>
                  <a:gd name="connsiteY32" fmla="*/ 1278370 h 6346734"/>
                  <a:gd name="connsiteX33" fmla="*/ 3727723 w 6305378"/>
                  <a:gd name="connsiteY33" fmla="*/ 1323489 h 6346734"/>
                  <a:gd name="connsiteX34" fmla="*/ 3759606 w 6305378"/>
                  <a:gd name="connsiteY34" fmla="*/ 1383648 h 6346734"/>
                  <a:gd name="connsiteX35" fmla="*/ 3792792 w 6305378"/>
                  <a:gd name="connsiteY35" fmla="*/ 1428767 h 6346734"/>
                  <a:gd name="connsiteX36" fmla="*/ 3827320 w 6305378"/>
                  <a:gd name="connsiteY36" fmla="*/ 1488925 h 6346734"/>
                  <a:gd name="connsiteX37" fmla="*/ 3863224 w 6305378"/>
                  <a:gd name="connsiteY37" fmla="*/ 1534044 h 6346734"/>
                  <a:gd name="connsiteX38" fmla="*/ 3900543 w 6305378"/>
                  <a:gd name="connsiteY38" fmla="*/ 1594203 h 6346734"/>
                  <a:gd name="connsiteX39" fmla="*/ 3939310 w 6305378"/>
                  <a:gd name="connsiteY39" fmla="*/ 1654362 h 6346734"/>
                  <a:gd name="connsiteX40" fmla="*/ 3979563 w 6305378"/>
                  <a:gd name="connsiteY40" fmla="*/ 1699480 h 6346734"/>
                  <a:gd name="connsiteX41" fmla="*/ 4021337 w 6305378"/>
                  <a:gd name="connsiteY41" fmla="*/ 1759639 h 6346734"/>
                  <a:gd name="connsiteX42" fmla="*/ 4064670 w 6305378"/>
                  <a:gd name="connsiteY42" fmla="*/ 1819798 h 6346734"/>
                  <a:gd name="connsiteX43" fmla="*/ 4109599 w 6305378"/>
                  <a:gd name="connsiteY43" fmla="*/ 1879956 h 6346734"/>
                  <a:gd name="connsiteX44" fmla="*/ 4156157 w 6305378"/>
                  <a:gd name="connsiteY44" fmla="*/ 1925075 h 6346734"/>
                  <a:gd name="connsiteX45" fmla="*/ 4204383 w 6305378"/>
                  <a:gd name="connsiteY45" fmla="*/ 1985234 h 6346734"/>
                  <a:gd name="connsiteX46" fmla="*/ 4254311 w 6305378"/>
                  <a:gd name="connsiteY46" fmla="*/ 2045393 h 6346734"/>
                  <a:gd name="connsiteX47" fmla="*/ 4305980 w 6305378"/>
                  <a:gd name="connsiteY47" fmla="*/ 2105551 h 6346734"/>
                  <a:gd name="connsiteX48" fmla="*/ 4359424 w 6305378"/>
                  <a:gd name="connsiteY48" fmla="*/ 2165710 h 6346734"/>
                  <a:gd name="connsiteX49" fmla="*/ 4414680 w 6305378"/>
                  <a:gd name="connsiteY49" fmla="*/ 2225869 h 6346734"/>
                  <a:gd name="connsiteX50" fmla="*/ 4454642 w 6305378"/>
                  <a:gd name="connsiteY50" fmla="*/ 2270987 h 6346734"/>
                  <a:gd name="connsiteX51" fmla="*/ 4535455 w 6305378"/>
                  <a:gd name="connsiteY51" fmla="*/ 2361225 h 6346734"/>
                  <a:gd name="connsiteX52" fmla="*/ 4576258 w 6305378"/>
                  <a:gd name="connsiteY52" fmla="*/ 2391304 h 6346734"/>
                  <a:gd name="connsiteX53" fmla="*/ 4617293 w 6305378"/>
                  <a:gd name="connsiteY53" fmla="*/ 2436424 h 6346734"/>
                  <a:gd name="connsiteX54" fmla="*/ 4783257 w 6305378"/>
                  <a:gd name="connsiteY54" fmla="*/ 2616901 h 6346734"/>
                  <a:gd name="connsiteX55" fmla="*/ 4825083 w 6305378"/>
                  <a:gd name="connsiteY55" fmla="*/ 2646979 h 6346734"/>
                  <a:gd name="connsiteX56" fmla="*/ 5034993 w 6305378"/>
                  <a:gd name="connsiteY56" fmla="*/ 2872575 h 6346734"/>
                  <a:gd name="connsiteX57" fmla="*/ 5076959 w 6305378"/>
                  <a:gd name="connsiteY57" fmla="*/ 2902653 h 6346734"/>
                  <a:gd name="connsiteX58" fmla="*/ 5326600 w 6305378"/>
                  <a:gd name="connsiteY58" fmla="*/ 3173367 h 6346734"/>
                  <a:gd name="connsiteX59" fmla="*/ 5367619 w 6305378"/>
                  <a:gd name="connsiteY59" fmla="*/ 3203446 h 6346734"/>
                  <a:gd name="connsiteX60" fmla="*/ 5408404 w 6305378"/>
                  <a:gd name="connsiteY60" fmla="*/ 3248565 h 6346734"/>
                  <a:gd name="connsiteX61" fmla="*/ 5489175 w 6305378"/>
                  <a:gd name="connsiteY61" fmla="*/ 3338803 h 6346734"/>
                  <a:gd name="connsiteX62" fmla="*/ 5568719 w 6305378"/>
                  <a:gd name="connsiteY62" fmla="*/ 3429041 h 6346734"/>
                  <a:gd name="connsiteX63" fmla="*/ 5607969 w 6305378"/>
                  <a:gd name="connsiteY63" fmla="*/ 3474160 h 6346734"/>
                  <a:gd name="connsiteX64" fmla="*/ 5646840 w 6305378"/>
                  <a:gd name="connsiteY64" fmla="*/ 3519279 h 6346734"/>
                  <a:gd name="connsiteX65" fmla="*/ 5685305 w 6305378"/>
                  <a:gd name="connsiteY65" fmla="*/ 3564398 h 6346734"/>
                  <a:gd name="connsiteX66" fmla="*/ 5732684 w 6305378"/>
                  <a:gd name="connsiteY66" fmla="*/ 3624556 h 6346734"/>
                  <a:gd name="connsiteX67" fmla="*/ 5777985 w 6305378"/>
                  <a:gd name="connsiteY67" fmla="*/ 3684715 h 6346734"/>
                  <a:gd name="connsiteX68" fmla="*/ 5821233 w 6305378"/>
                  <a:gd name="connsiteY68" fmla="*/ 3744874 h 6346734"/>
                  <a:gd name="connsiteX69" fmla="*/ 5862451 w 6305378"/>
                  <a:gd name="connsiteY69" fmla="*/ 3789993 h 6346734"/>
                  <a:gd name="connsiteX70" fmla="*/ 5901662 w 6305378"/>
                  <a:gd name="connsiteY70" fmla="*/ 3850151 h 6346734"/>
                  <a:gd name="connsiteX71" fmla="*/ 5938892 w 6305378"/>
                  <a:gd name="connsiteY71" fmla="*/ 3910310 h 6346734"/>
                  <a:gd name="connsiteX72" fmla="*/ 5974163 w 6305378"/>
                  <a:gd name="connsiteY72" fmla="*/ 3970468 h 6346734"/>
                  <a:gd name="connsiteX73" fmla="*/ 6007497 w 6305378"/>
                  <a:gd name="connsiteY73" fmla="*/ 4030627 h 6346734"/>
                  <a:gd name="connsiteX74" fmla="*/ 6038922 w 6305378"/>
                  <a:gd name="connsiteY74" fmla="*/ 4075746 h 6346734"/>
                  <a:gd name="connsiteX75" fmla="*/ 6068459 w 6305378"/>
                  <a:gd name="connsiteY75" fmla="*/ 4135905 h 6346734"/>
                  <a:gd name="connsiteX76" fmla="*/ 6096132 w 6305378"/>
                  <a:gd name="connsiteY76" fmla="*/ 4196063 h 6346734"/>
                  <a:gd name="connsiteX77" fmla="*/ 6121966 w 6305378"/>
                  <a:gd name="connsiteY77" fmla="*/ 4256222 h 6346734"/>
                  <a:gd name="connsiteX78" fmla="*/ 6145982 w 6305378"/>
                  <a:gd name="connsiteY78" fmla="*/ 4301341 h 6346734"/>
                  <a:gd name="connsiteX79" fmla="*/ 6168206 w 6305378"/>
                  <a:gd name="connsiteY79" fmla="*/ 4361500 h 6346734"/>
                  <a:gd name="connsiteX80" fmla="*/ 6188662 w 6305378"/>
                  <a:gd name="connsiteY80" fmla="*/ 4421658 h 6346734"/>
                  <a:gd name="connsiteX81" fmla="*/ 6207372 w 6305378"/>
                  <a:gd name="connsiteY81" fmla="*/ 4466777 h 6346734"/>
                  <a:gd name="connsiteX82" fmla="*/ 6224361 w 6305378"/>
                  <a:gd name="connsiteY82" fmla="*/ 4526936 h 6346734"/>
                  <a:gd name="connsiteX83" fmla="*/ 6239653 w 6305378"/>
                  <a:gd name="connsiteY83" fmla="*/ 4587094 h 6346734"/>
                  <a:gd name="connsiteX84" fmla="*/ 6253270 w 6305378"/>
                  <a:gd name="connsiteY84" fmla="*/ 4632213 h 6346734"/>
                  <a:gd name="connsiteX85" fmla="*/ 6265237 w 6305378"/>
                  <a:gd name="connsiteY85" fmla="*/ 4692372 h 6346734"/>
                  <a:gd name="connsiteX86" fmla="*/ 6275577 w 6305378"/>
                  <a:gd name="connsiteY86" fmla="*/ 4737491 h 6346734"/>
                  <a:gd name="connsiteX87" fmla="*/ 6284316 w 6305378"/>
                  <a:gd name="connsiteY87" fmla="*/ 4797650 h 6346734"/>
                  <a:gd name="connsiteX88" fmla="*/ 6291474 w 6305378"/>
                  <a:gd name="connsiteY88" fmla="*/ 4842769 h 6346734"/>
                  <a:gd name="connsiteX89" fmla="*/ 6297077 w 6305378"/>
                  <a:gd name="connsiteY89" fmla="*/ 4902927 h 6346734"/>
                  <a:gd name="connsiteX90" fmla="*/ 6301150 w 6305378"/>
                  <a:gd name="connsiteY90" fmla="*/ 4948046 h 6346734"/>
                  <a:gd name="connsiteX91" fmla="*/ 6303713 w 6305378"/>
                  <a:gd name="connsiteY91" fmla="*/ 4993165 h 6346734"/>
                  <a:gd name="connsiteX92" fmla="*/ 6304793 w 6305378"/>
                  <a:gd name="connsiteY92" fmla="*/ 5053324 h 6346734"/>
                  <a:gd name="connsiteX93" fmla="*/ 6304413 w 6305378"/>
                  <a:gd name="connsiteY93" fmla="*/ 5098443 h 6346734"/>
                  <a:gd name="connsiteX94" fmla="*/ 6303211 w 6305378"/>
                  <a:gd name="connsiteY94" fmla="*/ 5128297 h 6346734"/>
                  <a:gd name="connsiteX95" fmla="*/ 6305378 w 6305378"/>
                  <a:gd name="connsiteY95" fmla="*/ 5172237 h 6346734"/>
                  <a:gd name="connsiteX96" fmla="*/ 5158182 w 6305378"/>
                  <a:gd name="connsiteY96" fmla="*/ 6346734 h 6346734"/>
                  <a:gd name="connsiteX97" fmla="*/ 5158181 w 6305378"/>
                  <a:gd name="connsiteY97" fmla="*/ 6346734 h 6346734"/>
                  <a:gd name="connsiteX98" fmla="*/ 5158181 w 6305378"/>
                  <a:gd name="connsiteY98" fmla="*/ 6346734 h 6346734"/>
                  <a:gd name="connsiteX99" fmla="*/ 1149255 w 6305378"/>
                  <a:gd name="connsiteY99" fmla="*/ 6346734 h 6346734"/>
                  <a:gd name="connsiteX100" fmla="*/ 1149255 w 6305378"/>
                  <a:gd name="connsiteY100" fmla="*/ 6346628 h 6346734"/>
                  <a:gd name="connsiteX101" fmla="*/ 1147196 w 6305378"/>
                  <a:gd name="connsiteY101" fmla="*/ 6346734 h 6346734"/>
                  <a:gd name="connsiteX102" fmla="*/ 0 w 6305378"/>
                  <a:gd name="connsiteY102" fmla="*/ 5172237 h 6346734"/>
                  <a:gd name="connsiteX103" fmla="*/ 1843 w 6305378"/>
                  <a:gd name="connsiteY103" fmla="*/ 5134874 h 6346734"/>
                  <a:gd name="connsiteX104" fmla="*/ 378 w 6305378"/>
                  <a:gd name="connsiteY104" fmla="*/ 5098443 h 6346734"/>
                  <a:gd name="connsiteX105" fmla="*/ 0 w 6305378"/>
                  <a:gd name="connsiteY105" fmla="*/ 5053324 h 6346734"/>
                  <a:gd name="connsiteX106" fmla="*/ 1083 w 6305378"/>
                  <a:gd name="connsiteY106" fmla="*/ 4993165 h 6346734"/>
                  <a:gd name="connsiteX107" fmla="*/ 3651 w 6305378"/>
                  <a:gd name="connsiteY107" fmla="*/ 4948046 h 6346734"/>
                  <a:gd name="connsiteX108" fmla="*/ 7728 w 6305378"/>
                  <a:gd name="connsiteY108" fmla="*/ 4902927 h 6346734"/>
                  <a:gd name="connsiteX109" fmla="*/ 13338 w 6305378"/>
                  <a:gd name="connsiteY109" fmla="*/ 4842769 h 6346734"/>
                  <a:gd name="connsiteX110" fmla="*/ 20504 w 6305378"/>
                  <a:gd name="connsiteY110" fmla="*/ 4797650 h 6346734"/>
                  <a:gd name="connsiteX111" fmla="*/ 29249 w 6305378"/>
                  <a:gd name="connsiteY111" fmla="*/ 4737491 h 6346734"/>
                  <a:gd name="connsiteX112" fmla="*/ 39600 w 6305378"/>
                  <a:gd name="connsiteY112" fmla="*/ 4692372 h 6346734"/>
                  <a:gd name="connsiteX113" fmla="*/ 51577 w 6305378"/>
                  <a:gd name="connsiteY113" fmla="*/ 4632213 h 6346734"/>
                  <a:gd name="connsiteX114" fmla="*/ 65205 w 6305378"/>
                  <a:gd name="connsiteY114" fmla="*/ 4587094 h 6346734"/>
                  <a:gd name="connsiteX115" fmla="*/ 80507 w 6305378"/>
                  <a:gd name="connsiteY115" fmla="*/ 4526936 h 6346734"/>
                  <a:gd name="connsiteX116" fmla="*/ 97509 w 6305378"/>
                  <a:gd name="connsiteY116" fmla="*/ 4466777 h 6346734"/>
                  <a:gd name="connsiteX117" fmla="*/ 116233 w 6305378"/>
                  <a:gd name="connsiteY117" fmla="*/ 4421658 h 6346734"/>
                  <a:gd name="connsiteX118" fmla="*/ 136704 w 6305378"/>
                  <a:gd name="connsiteY118" fmla="*/ 4361500 h 6346734"/>
                  <a:gd name="connsiteX119" fmla="*/ 158943 w 6305378"/>
                  <a:gd name="connsiteY119" fmla="*/ 4301341 h 6346734"/>
                  <a:gd name="connsiteX120" fmla="*/ 182977 w 6305378"/>
                  <a:gd name="connsiteY120" fmla="*/ 4256222 h 6346734"/>
                  <a:gd name="connsiteX121" fmla="*/ 208829 w 6305378"/>
                  <a:gd name="connsiteY121" fmla="*/ 4196063 h 6346734"/>
                  <a:gd name="connsiteX122" fmla="*/ 236522 w 6305378"/>
                  <a:gd name="connsiteY122" fmla="*/ 4135905 h 6346734"/>
                  <a:gd name="connsiteX123" fmla="*/ 266079 w 6305378"/>
                  <a:gd name="connsiteY123" fmla="*/ 4075746 h 6346734"/>
                  <a:gd name="connsiteX124" fmla="*/ 297525 w 6305378"/>
                  <a:gd name="connsiteY124" fmla="*/ 4030627 h 6346734"/>
                  <a:gd name="connsiteX125" fmla="*/ 330883 w 6305378"/>
                  <a:gd name="connsiteY125" fmla="*/ 3970468 h 6346734"/>
                  <a:gd name="connsiteX126" fmla="*/ 366178 w 6305378"/>
                  <a:gd name="connsiteY126" fmla="*/ 3910310 h 6346734"/>
                  <a:gd name="connsiteX127" fmla="*/ 403432 w 6305378"/>
                  <a:gd name="connsiteY127" fmla="*/ 3850151 h 6346734"/>
                  <a:gd name="connsiteX128" fmla="*/ 442671 w 6305378"/>
                  <a:gd name="connsiteY128" fmla="*/ 3789993 h 6346734"/>
                  <a:gd name="connsiteX129" fmla="*/ 483916 w 6305378"/>
                  <a:gd name="connsiteY129" fmla="*/ 3744874 h 6346734"/>
                  <a:gd name="connsiteX130" fmla="*/ 527192 w 6305378"/>
                  <a:gd name="connsiteY130" fmla="*/ 3684715 h 6346734"/>
                  <a:gd name="connsiteX131" fmla="*/ 572523 w 6305378"/>
                  <a:gd name="connsiteY131" fmla="*/ 3624556 h 6346734"/>
                  <a:gd name="connsiteX132" fmla="*/ 619934 w 6305378"/>
                  <a:gd name="connsiteY132" fmla="*/ 3564398 h 6346734"/>
                  <a:gd name="connsiteX133" fmla="*/ 658360 w 6305378"/>
                  <a:gd name="connsiteY133" fmla="*/ 3519279 h 6346734"/>
                  <a:gd name="connsiteX134" fmla="*/ 697189 w 6305378"/>
                  <a:gd name="connsiteY134" fmla="*/ 3474160 h 6346734"/>
                  <a:gd name="connsiteX135" fmla="*/ 736396 w 6305378"/>
                  <a:gd name="connsiteY135" fmla="*/ 3429041 h 6346734"/>
                  <a:gd name="connsiteX136" fmla="*/ 815850 w 6305378"/>
                  <a:gd name="connsiteY136" fmla="*/ 3338803 h 6346734"/>
                  <a:gd name="connsiteX137" fmla="*/ 896526 w 6305378"/>
                  <a:gd name="connsiteY137" fmla="*/ 3248565 h 6346734"/>
                  <a:gd name="connsiteX138" fmla="*/ 937262 w 6305378"/>
                  <a:gd name="connsiteY138" fmla="*/ 3203446 h 6346734"/>
                  <a:gd name="connsiteX139" fmla="*/ 978231 w 6305378"/>
                  <a:gd name="connsiteY139" fmla="*/ 3173367 h 6346734"/>
                  <a:gd name="connsiteX140" fmla="*/ 1227575 w 6305378"/>
                  <a:gd name="connsiteY140" fmla="*/ 2902653 h 6346734"/>
                  <a:gd name="connsiteX141" fmla="*/ 1269496 w 6305378"/>
                  <a:gd name="connsiteY141" fmla="*/ 2872575 h 6346734"/>
                  <a:gd name="connsiteX142" fmla="*/ 1479194 w 6305378"/>
                  <a:gd name="connsiteY142" fmla="*/ 2646979 h 6346734"/>
                  <a:gd name="connsiteX143" fmla="*/ 1520984 w 6305378"/>
                  <a:gd name="connsiteY143" fmla="*/ 2616901 h 6346734"/>
                  <a:gd name="connsiteX144" fmla="*/ 1686834 w 6305378"/>
                  <a:gd name="connsiteY144" fmla="*/ 2436424 h 6346734"/>
                  <a:gd name="connsiteX145" fmla="*/ 1727849 w 6305378"/>
                  <a:gd name="connsiteY145" fmla="*/ 2391304 h 6346734"/>
                  <a:gd name="connsiteX146" fmla="*/ 1768636 w 6305378"/>
                  <a:gd name="connsiteY146" fmla="*/ 2361225 h 6346734"/>
                  <a:gd name="connsiteX147" fmla="*/ 1849428 w 6305378"/>
                  <a:gd name="connsiteY147" fmla="*/ 2270987 h 6346734"/>
                  <a:gd name="connsiteX148" fmla="*/ 1889386 w 6305378"/>
                  <a:gd name="connsiteY148" fmla="*/ 2225869 h 6346734"/>
                  <a:gd name="connsiteX149" fmla="*/ 1944722 w 6305378"/>
                  <a:gd name="connsiteY149" fmla="*/ 2165710 h 6346734"/>
                  <a:gd name="connsiteX150" fmla="*/ 1998242 w 6305378"/>
                  <a:gd name="connsiteY150" fmla="*/ 2105551 h 6346734"/>
                  <a:gd name="connsiteX151" fmla="*/ 2049979 w 6305378"/>
                  <a:gd name="connsiteY151" fmla="*/ 2045393 h 6346734"/>
                  <a:gd name="connsiteX152" fmla="*/ 2099973 w 6305378"/>
                  <a:gd name="connsiteY152" fmla="*/ 1985234 h 6346734"/>
                  <a:gd name="connsiteX153" fmla="*/ 2148259 w 6305378"/>
                  <a:gd name="connsiteY153" fmla="*/ 1925075 h 6346734"/>
                  <a:gd name="connsiteX154" fmla="*/ 2194873 w 6305378"/>
                  <a:gd name="connsiteY154" fmla="*/ 1879956 h 6346734"/>
                  <a:gd name="connsiteX155" fmla="*/ 2239851 w 6305378"/>
                  <a:gd name="connsiteY155" fmla="*/ 1819798 h 6346734"/>
                  <a:gd name="connsiteX156" fmla="*/ 2283231 w 6305378"/>
                  <a:gd name="connsiteY156" fmla="*/ 1759639 h 6346734"/>
                  <a:gd name="connsiteX157" fmla="*/ 2325048 w 6305378"/>
                  <a:gd name="connsiteY157" fmla="*/ 1699480 h 6346734"/>
                  <a:gd name="connsiteX158" fmla="*/ 2365338 w 6305378"/>
                  <a:gd name="connsiteY158" fmla="*/ 1654362 h 6346734"/>
                  <a:gd name="connsiteX159" fmla="*/ 2404138 w 6305378"/>
                  <a:gd name="connsiteY159" fmla="*/ 1594203 h 6346734"/>
                  <a:gd name="connsiteX160" fmla="*/ 2441485 w 6305378"/>
                  <a:gd name="connsiteY160" fmla="*/ 1534044 h 6346734"/>
                  <a:gd name="connsiteX161" fmla="*/ 2477415 w 6305378"/>
                  <a:gd name="connsiteY161" fmla="*/ 1488925 h 6346734"/>
                  <a:gd name="connsiteX162" fmla="*/ 2511962 w 6305378"/>
                  <a:gd name="connsiteY162" fmla="*/ 1428767 h 6346734"/>
                  <a:gd name="connsiteX163" fmla="*/ 2545166 w 6305378"/>
                  <a:gd name="connsiteY163" fmla="*/ 1383648 h 6346734"/>
                  <a:gd name="connsiteX164" fmla="*/ 2577062 w 6305378"/>
                  <a:gd name="connsiteY164" fmla="*/ 1323489 h 6346734"/>
                  <a:gd name="connsiteX165" fmla="*/ 2607685 w 6305378"/>
                  <a:gd name="connsiteY165" fmla="*/ 1278370 h 6346734"/>
                  <a:gd name="connsiteX166" fmla="*/ 2637073 w 6305378"/>
                  <a:gd name="connsiteY166" fmla="*/ 1218211 h 6346734"/>
                  <a:gd name="connsiteX167" fmla="*/ 2665262 w 6305378"/>
                  <a:gd name="connsiteY167" fmla="*/ 1173093 h 6346734"/>
                  <a:gd name="connsiteX168" fmla="*/ 2692289 w 6305378"/>
                  <a:gd name="connsiteY168" fmla="*/ 1127974 h 6346734"/>
                  <a:gd name="connsiteX169" fmla="*/ 2718188 w 6305378"/>
                  <a:gd name="connsiteY169" fmla="*/ 1067815 h 6346734"/>
                  <a:gd name="connsiteX170" fmla="*/ 2742997 w 6305378"/>
                  <a:gd name="connsiteY170" fmla="*/ 1022696 h 6346734"/>
                  <a:gd name="connsiteX171" fmla="*/ 2766753 w 6305378"/>
                  <a:gd name="connsiteY171" fmla="*/ 977577 h 6346734"/>
                  <a:gd name="connsiteX172" fmla="*/ 2789490 w 6305378"/>
                  <a:gd name="connsiteY172" fmla="*/ 917418 h 6346734"/>
                  <a:gd name="connsiteX173" fmla="*/ 2811247 w 6305378"/>
                  <a:gd name="connsiteY173" fmla="*/ 872299 h 6346734"/>
                  <a:gd name="connsiteX174" fmla="*/ 2832059 w 6305378"/>
                  <a:gd name="connsiteY174" fmla="*/ 827180 h 6346734"/>
                  <a:gd name="connsiteX175" fmla="*/ 2851962 w 6305378"/>
                  <a:gd name="connsiteY175" fmla="*/ 782062 h 6346734"/>
                  <a:gd name="connsiteX176" fmla="*/ 2870994 w 6305378"/>
                  <a:gd name="connsiteY176" fmla="*/ 736942 h 6346734"/>
                  <a:gd name="connsiteX177" fmla="*/ 2889190 w 6305378"/>
                  <a:gd name="connsiteY177" fmla="*/ 676784 h 6346734"/>
                  <a:gd name="connsiteX178" fmla="*/ 2906586 w 6305378"/>
                  <a:gd name="connsiteY178" fmla="*/ 631665 h 6346734"/>
                  <a:gd name="connsiteX179" fmla="*/ 2923220 w 6305378"/>
                  <a:gd name="connsiteY179" fmla="*/ 586546 h 6346734"/>
                  <a:gd name="connsiteX180" fmla="*/ 2939126 w 6305378"/>
                  <a:gd name="connsiteY180" fmla="*/ 541427 h 6346734"/>
                  <a:gd name="connsiteX181" fmla="*/ 2954344 w 6305378"/>
                  <a:gd name="connsiteY181" fmla="*/ 496308 h 6346734"/>
                  <a:gd name="connsiteX182" fmla="*/ 2968906 w 6305378"/>
                  <a:gd name="connsiteY182" fmla="*/ 451189 h 6346734"/>
                  <a:gd name="connsiteX183" fmla="*/ 2982850 w 6305378"/>
                  <a:gd name="connsiteY183" fmla="*/ 406070 h 6346734"/>
                  <a:gd name="connsiteX184" fmla="*/ 2996214 w 6305378"/>
                  <a:gd name="connsiteY184" fmla="*/ 360952 h 6346734"/>
                  <a:gd name="connsiteX185" fmla="*/ 3009032 w 6305378"/>
                  <a:gd name="connsiteY185" fmla="*/ 315833 h 6346734"/>
                  <a:gd name="connsiteX186" fmla="*/ 3021342 w 6305378"/>
                  <a:gd name="connsiteY186" fmla="*/ 270713 h 6346734"/>
                  <a:gd name="connsiteX187" fmla="*/ 3033181 w 6305378"/>
                  <a:gd name="connsiteY187" fmla="*/ 210554 h 6346734"/>
                  <a:gd name="connsiteX188" fmla="*/ 3044582 w 6305378"/>
                  <a:gd name="connsiteY188" fmla="*/ 165435 h 6346734"/>
                  <a:gd name="connsiteX189" fmla="*/ 3055585 w 6305378"/>
                  <a:gd name="connsiteY189" fmla="*/ 120317 h 6346734"/>
                  <a:gd name="connsiteX190" fmla="*/ 3064488 w 6305378"/>
                  <a:gd name="connsiteY190" fmla="*/ 82562 h 6346734"/>
                  <a:gd name="connsiteX191" fmla="*/ 3069987 w 6305378"/>
                  <a:gd name="connsiteY191" fmla="*/ 54673 h 6346734"/>
                  <a:gd name="connsiteX192" fmla="*/ 3150555 w 6305378"/>
                  <a:gd name="connsiteY192" fmla="*/ 0 h 6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305378" h="6346734">
                    <a:moveTo>
                      <a:pt x="3150555" y="0"/>
                    </a:moveTo>
                    <a:lnTo>
                      <a:pt x="3151814" y="260"/>
                    </a:lnTo>
                    <a:lnTo>
                      <a:pt x="3152417" y="0"/>
                    </a:lnTo>
                    <a:lnTo>
                      <a:pt x="3154102" y="733"/>
                    </a:lnTo>
                    <a:lnTo>
                      <a:pt x="3184589" y="7034"/>
                    </a:lnTo>
                    <a:cubicBezTo>
                      <a:pt x="3205511" y="16094"/>
                      <a:pt x="3222272" y="33254"/>
                      <a:pt x="3231121" y="54673"/>
                    </a:cubicBezTo>
                    <a:lnTo>
                      <a:pt x="3233953" y="69033"/>
                    </a:lnTo>
                    <a:lnTo>
                      <a:pt x="3237872" y="75198"/>
                    </a:lnTo>
                    <a:lnTo>
                      <a:pt x="3248564" y="120317"/>
                    </a:lnTo>
                    <a:lnTo>
                      <a:pt x="3259618" y="165435"/>
                    </a:lnTo>
                    <a:lnTo>
                      <a:pt x="3271070" y="210554"/>
                    </a:lnTo>
                    <a:lnTo>
                      <a:pt x="3282956" y="270713"/>
                    </a:lnTo>
                    <a:lnTo>
                      <a:pt x="3295314" y="315833"/>
                    </a:lnTo>
                    <a:lnTo>
                      <a:pt x="3308178" y="360952"/>
                    </a:lnTo>
                    <a:lnTo>
                      <a:pt x="3321585" y="406070"/>
                    </a:lnTo>
                    <a:lnTo>
                      <a:pt x="3335570" y="451189"/>
                    </a:lnTo>
                    <a:lnTo>
                      <a:pt x="3350173" y="496308"/>
                    </a:lnTo>
                    <a:lnTo>
                      <a:pt x="3365427" y="541427"/>
                    </a:lnTo>
                    <a:lnTo>
                      <a:pt x="3381368" y="586546"/>
                    </a:lnTo>
                    <a:lnTo>
                      <a:pt x="3398035" y="631665"/>
                    </a:lnTo>
                    <a:lnTo>
                      <a:pt x="3415462" y="676784"/>
                    </a:lnTo>
                    <a:lnTo>
                      <a:pt x="3433686" y="736942"/>
                    </a:lnTo>
                    <a:lnTo>
                      <a:pt x="3452742" y="782062"/>
                    </a:lnTo>
                    <a:lnTo>
                      <a:pt x="3472668" y="827180"/>
                    </a:lnTo>
                    <a:lnTo>
                      <a:pt x="3493500" y="872299"/>
                    </a:lnTo>
                    <a:lnTo>
                      <a:pt x="3515274" y="917418"/>
                    </a:lnTo>
                    <a:lnTo>
                      <a:pt x="3538025" y="977577"/>
                    </a:lnTo>
                    <a:lnTo>
                      <a:pt x="3561793" y="1022696"/>
                    </a:lnTo>
                    <a:lnTo>
                      <a:pt x="3586609" y="1067815"/>
                    </a:lnTo>
                    <a:lnTo>
                      <a:pt x="3612513" y="1127974"/>
                    </a:lnTo>
                    <a:lnTo>
                      <a:pt x="3639541" y="1173093"/>
                    </a:lnTo>
                    <a:lnTo>
                      <a:pt x="3667726" y="1218211"/>
                    </a:lnTo>
                    <a:lnTo>
                      <a:pt x="3697109" y="1278370"/>
                    </a:lnTo>
                    <a:lnTo>
                      <a:pt x="3727723" y="1323489"/>
                    </a:lnTo>
                    <a:lnTo>
                      <a:pt x="3759606" y="1383648"/>
                    </a:lnTo>
                    <a:lnTo>
                      <a:pt x="3792792" y="1428767"/>
                    </a:lnTo>
                    <a:lnTo>
                      <a:pt x="3827320" y="1488925"/>
                    </a:lnTo>
                    <a:lnTo>
                      <a:pt x="3863224" y="1534044"/>
                    </a:lnTo>
                    <a:lnTo>
                      <a:pt x="3900543" y="1594203"/>
                    </a:lnTo>
                    <a:lnTo>
                      <a:pt x="3939310" y="1654362"/>
                    </a:lnTo>
                    <a:lnTo>
                      <a:pt x="3979563" y="1699480"/>
                    </a:lnTo>
                    <a:lnTo>
                      <a:pt x="4021337" y="1759639"/>
                    </a:lnTo>
                    <a:lnTo>
                      <a:pt x="4064670" y="1819798"/>
                    </a:lnTo>
                    <a:lnTo>
                      <a:pt x="4109599" y="1879956"/>
                    </a:lnTo>
                    <a:lnTo>
                      <a:pt x="4156157" y="1925075"/>
                    </a:lnTo>
                    <a:lnTo>
                      <a:pt x="4204383" y="1985234"/>
                    </a:lnTo>
                    <a:lnTo>
                      <a:pt x="4254311" y="2045393"/>
                    </a:lnTo>
                    <a:lnTo>
                      <a:pt x="4305980" y="2105551"/>
                    </a:lnTo>
                    <a:lnTo>
                      <a:pt x="4359424" y="2165710"/>
                    </a:lnTo>
                    <a:lnTo>
                      <a:pt x="4414680" y="2225869"/>
                    </a:lnTo>
                    <a:lnTo>
                      <a:pt x="4454642" y="2270987"/>
                    </a:lnTo>
                    <a:lnTo>
                      <a:pt x="4535455" y="2361225"/>
                    </a:lnTo>
                    <a:lnTo>
                      <a:pt x="4576258" y="2391304"/>
                    </a:lnTo>
                    <a:lnTo>
                      <a:pt x="4617293" y="2436424"/>
                    </a:lnTo>
                    <a:lnTo>
                      <a:pt x="4783257" y="2616901"/>
                    </a:lnTo>
                    <a:lnTo>
                      <a:pt x="4825083" y="2646979"/>
                    </a:lnTo>
                    <a:lnTo>
                      <a:pt x="5034993" y="2872575"/>
                    </a:lnTo>
                    <a:lnTo>
                      <a:pt x="5076959" y="2902653"/>
                    </a:lnTo>
                    <a:lnTo>
                      <a:pt x="5326600" y="3173367"/>
                    </a:lnTo>
                    <a:lnTo>
                      <a:pt x="5367619" y="3203446"/>
                    </a:lnTo>
                    <a:lnTo>
                      <a:pt x="5408404" y="3248565"/>
                    </a:lnTo>
                    <a:lnTo>
                      <a:pt x="5489175" y="3338803"/>
                    </a:lnTo>
                    <a:lnTo>
                      <a:pt x="5568719" y="3429041"/>
                    </a:lnTo>
                    <a:lnTo>
                      <a:pt x="5607969" y="3474160"/>
                    </a:lnTo>
                    <a:lnTo>
                      <a:pt x="5646840" y="3519279"/>
                    </a:lnTo>
                    <a:lnTo>
                      <a:pt x="5685305" y="3564398"/>
                    </a:lnTo>
                    <a:lnTo>
                      <a:pt x="5732684" y="3624556"/>
                    </a:lnTo>
                    <a:lnTo>
                      <a:pt x="5777985" y="3684715"/>
                    </a:lnTo>
                    <a:lnTo>
                      <a:pt x="5821233" y="3744874"/>
                    </a:lnTo>
                    <a:lnTo>
                      <a:pt x="5862451" y="3789993"/>
                    </a:lnTo>
                    <a:lnTo>
                      <a:pt x="5901662" y="3850151"/>
                    </a:lnTo>
                    <a:lnTo>
                      <a:pt x="5938892" y="3910310"/>
                    </a:lnTo>
                    <a:lnTo>
                      <a:pt x="5974163" y="3970468"/>
                    </a:lnTo>
                    <a:lnTo>
                      <a:pt x="6007497" y="4030627"/>
                    </a:lnTo>
                    <a:lnTo>
                      <a:pt x="6038922" y="4075746"/>
                    </a:lnTo>
                    <a:lnTo>
                      <a:pt x="6068459" y="4135905"/>
                    </a:lnTo>
                    <a:lnTo>
                      <a:pt x="6096132" y="4196063"/>
                    </a:lnTo>
                    <a:lnTo>
                      <a:pt x="6121966" y="4256222"/>
                    </a:lnTo>
                    <a:lnTo>
                      <a:pt x="6145982" y="4301341"/>
                    </a:lnTo>
                    <a:lnTo>
                      <a:pt x="6168206" y="4361500"/>
                    </a:lnTo>
                    <a:lnTo>
                      <a:pt x="6188662" y="4421658"/>
                    </a:lnTo>
                    <a:lnTo>
                      <a:pt x="6207372" y="4466777"/>
                    </a:lnTo>
                    <a:lnTo>
                      <a:pt x="6224361" y="4526936"/>
                    </a:lnTo>
                    <a:lnTo>
                      <a:pt x="6239653" y="4587094"/>
                    </a:lnTo>
                    <a:lnTo>
                      <a:pt x="6253270" y="4632213"/>
                    </a:lnTo>
                    <a:lnTo>
                      <a:pt x="6265237" y="4692372"/>
                    </a:lnTo>
                    <a:lnTo>
                      <a:pt x="6275577" y="4737491"/>
                    </a:lnTo>
                    <a:lnTo>
                      <a:pt x="6284316" y="4797650"/>
                    </a:lnTo>
                    <a:lnTo>
                      <a:pt x="6291474" y="4842769"/>
                    </a:lnTo>
                    <a:lnTo>
                      <a:pt x="6297077" y="4902927"/>
                    </a:lnTo>
                    <a:lnTo>
                      <a:pt x="6301150" y="4948046"/>
                    </a:lnTo>
                    <a:lnTo>
                      <a:pt x="6303713" y="4993165"/>
                    </a:lnTo>
                    <a:lnTo>
                      <a:pt x="6304793" y="5053324"/>
                    </a:lnTo>
                    <a:lnTo>
                      <a:pt x="6304413" y="5098443"/>
                    </a:lnTo>
                    <a:lnTo>
                      <a:pt x="6303211" y="5128297"/>
                    </a:lnTo>
                    <a:lnTo>
                      <a:pt x="6305378" y="5172237"/>
                    </a:lnTo>
                    <a:cubicBezTo>
                      <a:pt x="6305378" y="5820894"/>
                      <a:pt x="5791761" y="6346734"/>
                      <a:pt x="5158182" y="6346734"/>
                    </a:cubicBezTo>
                    <a:lnTo>
                      <a:pt x="5158181" y="6346734"/>
                    </a:lnTo>
                    <a:lnTo>
                      <a:pt x="5158181" y="6346734"/>
                    </a:lnTo>
                    <a:lnTo>
                      <a:pt x="1149255" y="6346734"/>
                    </a:lnTo>
                    <a:lnTo>
                      <a:pt x="1149255" y="6346628"/>
                    </a:lnTo>
                    <a:lnTo>
                      <a:pt x="1147196" y="6346734"/>
                    </a:lnTo>
                    <a:cubicBezTo>
                      <a:pt x="513617" y="6346734"/>
                      <a:pt x="0" y="5820894"/>
                      <a:pt x="0" y="5172237"/>
                    </a:cubicBezTo>
                    <a:lnTo>
                      <a:pt x="1843" y="5134874"/>
                    </a:lnTo>
                    <a:lnTo>
                      <a:pt x="378" y="5098443"/>
                    </a:lnTo>
                    <a:lnTo>
                      <a:pt x="0" y="5053324"/>
                    </a:lnTo>
                    <a:lnTo>
                      <a:pt x="1083" y="4993165"/>
                    </a:lnTo>
                    <a:lnTo>
                      <a:pt x="3651" y="4948046"/>
                    </a:lnTo>
                    <a:lnTo>
                      <a:pt x="7728" y="4902927"/>
                    </a:lnTo>
                    <a:lnTo>
                      <a:pt x="13338" y="4842769"/>
                    </a:lnTo>
                    <a:lnTo>
                      <a:pt x="20504" y="4797650"/>
                    </a:lnTo>
                    <a:lnTo>
                      <a:pt x="29249" y="4737491"/>
                    </a:lnTo>
                    <a:lnTo>
                      <a:pt x="39600" y="4692372"/>
                    </a:lnTo>
                    <a:lnTo>
                      <a:pt x="51577" y="4632213"/>
                    </a:lnTo>
                    <a:lnTo>
                      <a:pt x="65205" y="4587094"/>
                    </a:lnTo>
                    <a:lnTo>
                      <a:pt x="80507" y="4526936"/>
                    </a:lnTo>
                    <a:lnTo>
                      <a:pt x="97509" y="4466777"/>
                    </a:lnTo>
                    <a:lnTo>
                      <a:pt x="116233" y="4421658"/>
                    </a:lnTo>
                    <a:lnTo>
                      <a:pt x="136704" y="4361500"/>
                    </a:lnTo>
                    <a:lnTo>
                      <a:pt x="158943" y="4301341"/>
                    </a:lnTo>
                    <a:lnTo>
                      <a:pt x="182977" y="4256222"/>
                    </a:lnTo>
                    <a:lnTo>
                      <a:pt x="208829" y="4196063"/>
                    </a:lnTo>
                    <a:lnTo>
                      <a:pt x="236522" y="4135905"/>
                    </a:lnTo>
                    <a:lnTo>
                      <a:pt x="266079" y="4075746"/>
                    </a:lnTo>
                    <a:lnTo>
                      <a:pt x="297525" y="4030627"/>
                    </a:lnTo>
                    <a:lnTo>
                      <a:pt x="330883" y="3970468"/>
                    </a:lnTo>
                    <a:lnTo>
                      <a:pt x="366178" y="3910310"/>
                    </a:lnTo>
                    <a:lnTo>
                      <a:pt x="403432" y="3850151"/>
                    </a:lnTo>
                    <a:lnTo>
                      <a:pt x="442671" y="3789993"/>
                    </a:lnTo>
                    <a:lnTo>
                      <a:pt x="483916" y="3744874"/>
                    </a:lnTo>
                    <a:lnTo>
                      <a:pt x="527192" y="3684715"/>
                    </a:lnTo>
                    <a:lnTo>
                      <a:pt x="572523" y="3624556"/>
                    </a:lnTo>
                    <a:lnTo>
                      <a:pt x="619934" y="3564398"/>
                    </a:lnTo>
                    <a:lnTo>
                      <a:pt x="658360" y="3519279"/>
                    </a:lnTo>
                    <a:lnTo>
                      <a:pt x="697189" y="3474160"/>
                    </a:lnTo>
                    <a:lnTo>
                      <a:pt x="736396" y="3429041"/>
                    </a:lnTo>
                    <a:lnTo>
                      <a:pt x="815850" y="3338803"/>
                    </a:lnTo>
                    <a:lnTo>
                      <a:pt x="896526" y="3248565"/>
                    </a:lnTo>
                    <a:lnTo>
                      <a:pt x="937262" y="3203446"/>
                    </a:lnTo>
                    <a:lnTo>
                      <a:pt x="978231" y="3173367"/>
                    </a:lnTo>
                    <a:lnTo>
                      <a:pt x="1227575" y="2902653"/>
                    </a:lnTo>
                    <a:lnTo>
                      <a:pt x="1269496" y="2872575"/>
                    </a:lnTo>
                    <a:lnTo>
                      <a:pt x="1479194" y="2646979"/>
                    </a:lnTo>
                    <a:lnTo>
                      <a:pt x="1520984" y="2616901"/>
                    </a:lnTo>
                    <a:lnTo>
                      <a:pt x="1686834" y="2436424"/>
                    </a:lnTo>
                    <a:lnTo>
                      <a:pt x="1727849" y="2391304"/>
                    </a:lnTo>
                    <a:lnTo>
                      <a:pt x="1768636" y="2361225"/>
                    </a:lnTo>
                    <a:lnTo>
                      <a:pt x="1849428" y="2270987"/>
                    </a:lnTo>
                    <a:lnTo>
                      <a:pt x="1889386" y="2225869"/>
                    </a:lnTo>
                    <a:lnTo>
                      <a:pt x="1944722" y="2165710"/>
                    </a:lnTo>
                    <a:lnTo>
                      <a:pt x="1998242" y="2105551"/>
                    </a:lnTo>
                    <a:lnTo>
                      <a:pt x="2049979" y="2045393"/>
                    </a:lnTo>
                    <a:lnTo>
                      <a:pt x="2099973" y="1985234"/>
                    </a:lnTo>
                    <a:lnTo>
                      <a:pt x="2148259" y="1925075"/>
                    </a:lnTo>
                    <a:lnTo>
                      <a:pt x="2194873" y="1879956"/>
                    </a:lnTo>
                    <a:lnTo>
                      <a:pt x="2239851" y="1819798"/>
                    </a:lnTo>
                    <a:lnTo>
                      <a:pt x="2283231" y="1759639"/>
                    </a:lnTo>
                    <a:lnTo>
                      <a:pt x="2325048" y="1699480"/>
                    </a:lnTo>
                    <a:lnTo>
                      <a:pt x="2365338" y="1654362"/>
                    </a:lnTo>
                    <a:lnTo>
                      <a:pt x="2404138" y="1594203"/>
                    </a:lnTo>
                    <a:lnTo>
                      <a:pt x="2441485" y="1534044"/>
                    </a:lnTo>
                    <a:lnTo>
                      <a:pt x="2477415" y="1488925"/>
                    </a:lnTo>
                    <a:lnTo>
                      <a:pt x="2511962" y="1428767"/>
                    </a:lnTo>
                    <a:lnTo>
                      <a:pt x="2545166" y="1383648"/>
                    </a:lnTo>
                    <a:lnTo>
                      <a:pt x="2577062" y="1323489"/>
                    </a:lnTo>
                    <a:lnTo>
                      <a:pt x="2607685" y="1278370"/>
                    </a:lnTo>
                    <a:lnTo>
                      <a:pt x="2637073" y="1218211"/>
                    </a:lnTo>
                    <a:lnTo>
                      <a:pt x="2665262" y="1173093"/>
                    </a:lnTo>
                    <a:lnTo>
                      <a:pt x="2692289" y="1127974"/>
                    </a:lnTo>
                    <a:lnTo>
                      <a:pt x="2718188" y="1067815"/>
                    </a:lnTo>
                    <a:lnTo>
                      <a:pt x="2742997" y="1022696"/>
                    </a:lnTo>
                    <a:lnTo>
                      <a:pt x="2766753" y="977577"/>
                    </a:lnTo>
                    <a:lnTo>
                      <a:pt x="2789490" y="917418"/>
                    </a:lnTo>
                    <a:lnTo>
                      <a:pt x="2811247" y="872299"/>
                    </a:lnTo>
                    <a:lnTo>
                      <a:pt x="2832059" y="827180"/>
                    </a:lnTo>
                    <a:lnTo>
                      <a:pt x="2851962" y="782062"/>
                    </a:lnTo>
                    <a:lnTo>
                      <a:pt x="2870994" y="736942"/>
                    </a:lnTo>
                    <a:lnTo>
                      <a:pt x="2889190" y="676784"/>
                    </a:lnTo>
                    <a:lnTo>
                      <a:pt x="2906586" y="631665"/>
                    </a:lnTo>
                    <a:lnTo>
                      <a:pt x="2923220" y="586546"/>
                    </a:lnTo>
                    <a:lnTo>
                      <a:pt x="2939126" y="541427"/>
                    </a:lnTo>
                    <a:lnTo>
                      <a:pt x="2954344" y="496308"/>
                    </a:lnTo>
                    <a:lnTo>
                      <a:pt x="2968906" y="451189"/>
                    </a:lnTo>
                    <a:lnTo>
                      <a:pt x="2982850" y="406070"/>
                    </a:lnTo>
                    <a:lnTo>
                      <a:pt x="2996214" y="360952"/>
                    </a:lnTo>
                    <a:lnTo>
                      <a:pt x="3009032" y="315833"/>
                    </a:lnTo>
                    <a:lnTo>
                      <a:pt x="3021342" y="270713"/>
                    </a:lnTo>
                    <a:lnTo>
                      <a:pt x="3033181" y="210554"/>
                    </a:lnTo>
                    <a:lnTo>
                      <a:pt x="3044582" y="165435"/>
                    </a:lnTo>
                    <a:lnTo>
                      <a:pt x="3055585" y="120317"/>
                    </a:lnTo>
                    <a:lnTo>
                      <a:pt x="3064488" y="82562"/>
                    </a:lnTo>
                    <a:lnTo>
                      <a:pt x="3069987" y="54673"/>
                    </a:lnTo>
                    <a:cubicBezTo>
                      <a:pt x="3083261" y="22544"/>
                      <a:pt x="3114336" y="0"/>
                      <a:pt x="315055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9" name="Freeform 25">
              <a:extLst>
                <a:ext uri="{FF2B5EF4-FFF2-40B4-BE49-F238E27FC236}">
                  <a16:creationId xmlns:a16="http://schemas.microsoft.com/office/drawing/2014/main" id="{F5A4A07A-6BF7-4A3D-BF57-F3DAE9ECAB24}"/>
                </a:ext>
              </a:extLst>
            </p:cNvPr>
            <p:cNvSpPr/>
            <p:nvPr/>
          </p:nvSpPr>
          <p:spPr>
            <a:xfrm>
              <a:off x="2851364" y="337607"/>
              <a:ext cx="5362727" cy="1848231"/>
            </a:xfrm>
            <a:custGeom>
              <a:avLst/>
              <a:gdLst/>
              <a:ahLst/>
              <a:cxnLst/>
              <a:rect l="l" t="t" r="r" b="b"/>
              <a:pathLst>
                <a:path w="5362727" h="1848231">
                  <a:moveTo>
                    <a:pt x="1816228" y="299237"/>
                  </a:moveTo>
                  <a:lnTo>
                    <a:pt x="1816228" y="741807"/>
                  </a:lnTo>
                  <a:lnTo>
                    <a:pt x="1864005" y="741807"/>
                  </a:lnTo>
                  <a:cubicBezTo>
                    <a:pt x="1869034" y="741807"/>
                    <a:pt x="1875740" y="740550"/>
                    <a:pt x="1884122" y="738035"/>
                  </a:cubicBezTo>
                  <a:cubicBezTo>
                    <a:pt x="1892504" y="735520"/>
                    <a:pt x="1901305" y="731329"/>
                    <a:pt x="1910525" y="725462"/>
                  </a:cubicBezTo>
                  <a:cubicBezTo>
                    <a:pt x="1919745" y="719594"/>
                    <a:pt x="1927708" y="711632"/>
                    <a:pt x="1934414" y="701573"/>
                  </a:cubicBezTo>
                  <a:cubicBezTo>
                    <a:pt x="1941119" y="691515"/>
                    <a:pt x="1944472" y="678942"/>
                    <a:pt x="1944472" y="663854"/>
                  </a:cubicBezTo>
                  <a:lnTo>
                    <a:pt x="1944472" y="362102"/>
                  </a:lnTo>
                  <a:cubicBezTo>
                    <a:pt x="1944472" y="350367"/>
                    <a:pt x="1942376" y="340309"/>
                    <a:pt x="1938185" y="331927"/>
                  </a:cubicBezTo>
                  <a:cubicBezTo>
                    <a:pt x="1933994" y="323545"/>
                    <a:pt x="1928127" y="317259"/>
                    <a:pt x="1920583" y="313067"/>
                  </a:cubicBezTo>
                  <a:cubicBezTo>
                    <a:pt x="1913039" y="308876"/>
                    <a:pt x="1903400" y="305524"/>
                    <a:pt x="1891665" y="303009"/>
                  </a:cubicBezTo>
                  <a:cubicBezTo>
                    <a:pt x="1879931" y="300495"/>
                    <a:pt x="1865681" y="299237"/>
                    <a:pt x="1848917" y="299237"/>
                  </a:cubicBezTo>
                  <a:close/>
                  <a:moveTo>
                    <a:pt x="1514475" y="30175"/>
                  </a:moveTo>
                  <a:lnTo>
                    <a:pt x="1959560" y="30175"/>
                  </a:lnTo>
                  <a:cubicBezTo>
                    <a:pt x="1999793" y="30175"/>
                    <a:pt x="2036255" y="36881"/>
                    <a:pt x="2068945" y="50292"/>
                  </a:cubicBezTo>
                  <a:cubicBezTo>
                    <a:pt x="2101634" y="63703"/>
                    <a:pt x="2130133" y="83401"/>
                    <a:pt x="2154441" y="109385"/>
                  </a:cubicBezTo>
                  <a:cubicBezTo>
                    <a:pt x="2178749" y="135369"/>
                    <a:pt x="2197189" y="167221"/>
                    <a:pt x="2209763" y="204940"/>
                  </a:cubicBezTo>
                  <a:cubicBezTo>
                    <a:pt x="2222335" y="242659"/>
                    <a:pt x="2228621" y="284988"/>
                    <a:pt x="2228621" y="331927"/>
                  </a:cubicBezTo>
                  <a:lnTo>
                    <a:pt x="2228621" y="583387"/>
                  </a:lnTo>
                  <a:cubicBezTo>
                    <a:pt x="2228621" y="615239"/>
                    <a:pt x="2225688" y="644156"/>
                    <a:pt x="2219821" y="670141"/>
                  </a:cubicBezTo>
                  <a:cubicBezTo>
                    <a:pt x="2213953" y="696125"/>
                    <a:pt x="2205571" y="719594"/>
                    <a:pt x="2194675" y="740550"/>
                  </a:cubicBezTo>
                  <a:cubicBezTo>
                    <a:pt x="2183778" y="761504"/>
                    <a:pt x="2170786" y="779945"/>
                    <a:pt x="2155699" y="795871"/>
                  </a:cubicBezTo>
                  <a:cubicBezTo>
                    <a:pt x="2140611" y="811797"/>
                    <a:pt x="2123009" y="825627"/>
                    <a:pt x="2102892" y="837362"/>
                  </a:cubicBezTo>
                  <a:cubicBezTo>
                    <a:pt x="2123009" y="854126"/>
                    <a:pt x="2140611" y="870890"/>
                    <a:pt x="2155699" y="887654"/>
                  </a:cubicBezTo>
                  <a:cubicBezTo>
                    <a:pt x="2170786" y="904418"/>
                    <a:pt x="2183778" y="922020"/>
                    <a:pt x="2194675" y="940460"/>
                  </a:cubicBezTo>
                  <a:cubicBezTo>
                    <a:pt x="2205571" y="958901"/>
                    <a:pt x="2213953" y="979437"/>
                    <a:pt x="2219821" y="1002068"/>
                  </a:cubicBezTo>
                  <a:cubicBezTo>
                    <a:pt x="2225688" y="1024699"/>
                    <a:pt x="2228621" y="1049426"/>
                    <a:pt x="2228621" y="1076249"/>
                  </a:cubicBezTo>
                  <a:lnTo>
                    <a:pt x="2228621" y="1503731"/>
                  </a:lnTo>
                  <a:cubicBezTo>
                    <a:pt x="2228621" y="1565757"/>
                    <a:pt x="2233651" y="1617726"/>
                    <a:pt x="2243709" y="1659636"/>
                  </a:cubicBezTo>
                  <a:cubicBezTo>
                    <a:pt x="2253768" y="1701546"/>
                    <a:pt x="2265922" y="1733816"/>
                    <a:pt x="2280171" y="1756448"/>
                  </a:cubicBezTo>
                  <a:cubicBezTo>
                    <a:pt x="2294420" y="1779079"/>
                    <a:pt x="2314118" y="1800453"/>
                    <a:pt x="2339264" y="1820570"/>
                  </a:cubicBezTo>
                  <a:lnTo>
                    <a:pt x="1972132" y="1820570"/>
                  </a:lnTo>
                  <a:lnTo>
                    <a:pt x="1959560" y="1802968"/>
                  </a:lnTo>
                  <a:cubicBezTo>
                    <a:pt x="1951178" y="1792909"/>
                    <a:pt x="1944891" y="1780337"/>
                    <a:pt x="1940700" y="1765249"/>
                  </a:cubicBezTo>
                  <a:cubicBezTo>
                    <a:pt x="1936509" y="1750161"/>
                    <a:pt x="1933575" y="1733816"/>
                    <a:pt x="1931899" y="1716214"/>
                  </a:cubicBezTo>
                  <a:cubicBezTo>
                    <a:pt x="1930223" y="1698612"/>
                    <a:pt x="1928965" y="1681429"/>
                    <a:pt x="1928127" y="1664665"/>
                  </a:cubicBezTo>
                  <a:cubicBezTo>
                    <a:pt x="1927289" y="1647901"/>
                    <a:pt x="1926870" y="1626108"/>
                    <a:pt x="1926870" y="1599285"/>
                  </a:cubicBezTo>
                  <a:lnTo>
                    <a:pt x="1926870" y="1058646"/>
                  </a:lnTo>
                  <a:cubicBezTo>
                    <a:pt x="1926870" y="1040206"/>
                    <a:pt x="1924355" y="1025537"/>
                    <a:pt x="1919326" y="1014641"/>
                  </a:cubicBezTo>
                  <a:cubicBezTo>
                    <a:pt x="1914297" y="1003744"/>
                    <a:pt x="1908010" y="995781"/>
                    <a:pt x="1900466" y="990752"/>
                  </a:cubicBezTo>
                  <a:cubicBezTo>
                    <a:pt x="1892923" y="985723"/>
                    <a:pt x="1884960" y="982789"/>
                    <a:pt x="1876578" y="981951"/>
                  </a:cubicBezTo>
                  <a:cubicBezTo>
                    <a:pt x="1868196" y="981113"/>
                    <a:pt x="1858976" y="980694"/>
                    <a:pt x="1848917" y="980694"/>
                  </a:cubicBezTo>
                  <a:lnTo>
                    <a:pt x="1801140" y="980694"/>
                  </a:lnTo>
                  <a:lnTo>
                    <a:pt x="1801140" y="1820570"/>
                  </a:lnTo>
                  <a:lnTo>
                    <a:pt x="1514475" y="1820570"/>
                  </a:lnTo>
                  <a:close/>
                  <a:moveTo>
                    <a:pt x="4623435" y="27660"/>
                  </a:moveTo>
                  <a:lnTo>
                    <a:pt x="4902556" y="27660"/>
                  </a:lnTo>
                  <a:cubicBezTo>
                    <a:pt x="4920996" y="151714"/>
                    <a:pt x="4935665" y="251460"/>
                    <a:pt x="4946561" y="326898"/>
                  </a:cubicBezTo>
                  <a:cubicBezTo>
                    <a:pt x="4957458" y="402336"/>
                    <a:pt x="4968354" y="475678"/>
                    <a:pt x="4979251" y="546925"/>
                  </a:cubicBezTo>
                  <a:cubicBezTo>
                    <a:pt x="4990148" y="618172"/>
                    <a:pt x="4998949" y="673074"/>
                    <a:pt x="5005654" y="711632"/>
                  </a:cubicBezTo>
                  <a:lnTo>
                    <a:pt x="5020742" y="711632"/>
                  </a:lnTo>
                  <a:cubicBezTo>
                    <a:pt x="5025771" y="673074"/>
                    <a:pt x="5032476" y="618172"/>
                    <a:pt x="5040858" y="546925"/>
                  </a:cubicBezTo>
                  <a:cubicBezTo>
                    <a:pt x="5049240" y="475678"/>
                    <a:pt x="5057622" y="402336"/>
                    <a:pt x="5066005" y="326898"/>
                  </a:cubicBezTo>
                  <a:cubicBezTo>
                    <a:pt x="5074387" y="251460"/>
                    <a:pt x="5085283" y="151714"/>
                    <a:pt x="5098694" y="27660"/>
                  </a:cubicBezTo>
                  <a:lnTo>
                    <a:pt x="5362727" y="27660"/>
                  </a:lnTo>
                  <a:lnTo>
                    <a:pt x="5146472" y="1300048"/>
                  </a:lnTo>
                  <a:lnTo>
                    <a:pt x="5146472" y="1820570"/>
                  </a:lnTo>
                  <a:lnTo>
                    <a:pt x="4839690" y="1820570"/>
                  </a:lnTo>
                  <a:lnTo>
                    <a:pt x="4839690" y="1302563"/>
                  </a:lnTo>
                  <a:close/>
                  <a:moveTo>
                    <a:pt x="4029075" y="27660"/>
                  </a:moveTo>
                  <a:lnTo>
                    <a:pt x="4584802" y="27660"/>
                  </a:lnTo>
                  <a:lnTo>
                    <a:pt x="4584802" y="289179"/>
                  </a:lnTo>
                  <a:lnTo>
                    <a:pt x="4333342" y="289179"/>
                  </a:lnTo>
                  <a:lnTo>
                    <a:pt x="4333342" y="719175"/>
                  </a:lnTo>
                  <a:lnTo>
                    <a:pt x="4569714" y="719175"/>
                  </a:lnTo>
                  <a:lnTo>
                    <a:pt x="4569714" y="980694"/>
                  </a:lnTo>
                  <a:lnTo>
                    <a:pt x="4333342" y="980694"/>
                  </a:lnTo>
                  <a:lnTo>
                    <a:pt x="4333342" y="1559052"/>
                  </a:lnTo>
                  <a:lnTo>
                    <a:pt x="4594860" y="1559052"/>
                  </a:lnTo>
                  <a:lnTo>
                    <a:pt x="4594860" y="1820570"/>
                  </a:lnTo>
                  <a:lnTo>
                    <a:pt x="4029075" y="1820570"/>
                  </a:lnTo>
                  <a:close/>
                  <a:moveTo>
                    <a:pt x="3171825" y="27660"/>
                  </a:moveTo>
                  <a:lnTo>
                    <a:pt x="3476092" y="27660"/>
                  </a:lnTo>
                  <a:lnTo>
                    <a:pt x="3476092" y="719175"/>
                  </a:lnTo>
                  <a:lnTo>
                    <a:pt x="3604336" y="719175"/>
                  </a:lnTo>
                  <a:lnTo>
                    <a:pt x="3604336" y="27660"/>
                  </a:lnTo>
                  <a:lnTo>
                    <a:pt x="3906088" y="27660"/>
                  </a:lnTo>
                  <a:lnTo>
                    <a:pt x="3906088" y="1820570"/>
                  </a:lnTo>
                  <a:lnTo>
                    <a:pt x="3604336" y="1820570"/>
                  </a:lnTo>
                  <a:lnTo>
                    <a:pt x="3604336" y="980694"/>
                  </a:lnTo>
                  <a:lnTo>
                    <a:pt x="3476092" y="980694"/>
                  </a:lnTo>
                  <a:lnTo>
                    <a:pt x="3476092" y="1820570"/>
                  </a:lnTo>
                  <a:lnTo>
                    <a:pt x="3171825" y="1820570"/>
                  </a:lnTo>
                  <a:close/>
                  <a:moveTo>
                    <a:pt x="857250" y="27660"/>
                  </a:moveTo>
                  <a:lnTo>
                    <a:pt x="1412977" y="27660"/>
                  </a:lnTo>
                  <a:lnTo>
                    <a:pt x="1412977" y="289179"/>
                  </a:lnTo>
                  <a:lnTo>
                    <a:pt x="1161517" y="289179"/>
                  </a:lnTo>
                  <a:lnTo>
                    <a:pt x="1161517" y="719175"/>
                  </a:lnTo>
                  <a:lnTo>
                    <a:pt x="1397889" y="719175"/>
                  </a:lnTo>
                  <a:lnTo>
                    <a:pt x="1397889" y="980694"/>
                  </a:lnTo>
                  <a:lnTo>
                    <a:pt x="1161517" y="980694"/>
                  </a:lnTo>
                  <a:lnTo>
                    <a:pt x="1161517" y="1559052"/>
                  </a:lnTo>
                  <a:lnTo>
                    <a:pt x="1423035" y="1559052"/>
                  </a:lnTo>
                  <a:lnTo>
                    <a:pt x="1423035" y="1820570"/>
                  </a:lnTo>
                  <a:lnTo>
                    <a:pt x="857250" y="1820570"/>
                  </a:lnTo>
                  <a:close/>
                  <a:moveTo>
                    <a:pt x="0" y="27660"/>
                  </a:moveTo>
                  <a:lnTo>
                    <a:pt x="304267" y="27660"/>
                  </a:lnTo>
                  <a:lnTo>
                    <a:pt x="304267" y="719175"/>
                  </a:lnTo>
                  <a:lnTo>
                    <a:pt x="432511" y="719175"/>
                  </a:lnTo>
                  <a:lnTo>
                    <a:pt x="432511" y="27660"/>
                  </a:lnTo>
                  <a:lnTo>
                    <a:pt x="734263" y="27660"/>
                  </a:lnTo>
                  <a:lnTo>
                    <a:pt x="734263" y="1820570"/>
                  </a:lnTo>
                  <a:lnTo>
                    <a:pt x="432511" y="1820570"/>
                  </a:lnTo>
                  <a:lnTo>
                    <a:pt x="432511" y="980694"/>
                  </a:lnTo>
                  <a:lnTo>
                    <a:pt x="304267" y="980694"/>
                  </a:lnTo>
                  <a:lnTo>
                    <a:pt x="304267" y="1820570"/>
                  </a:lnTo>
                  <a:lnTo>
                    <a:pt x="0" y="1820570"/>
                  </a:lnTo>
                  <a:close/>
                  <a:moveTo>
                    <a:pt x="2702204" y="0"/>
                  </a:moveTo>
                  <a:cubicBezTo>
                    <a:pt x="2757526" y="0"/>
                    <a:pt x="2806561" y="7544"/>
                    <a:pt x="2849309" y="22631"/>
                  </a:cubicBezTo>
                  <a:cubicBezTo>
                    <a:pt x="2892057" y="37719"/>
                    <a:pt x="2928099" y="59931"/>
                    <a:pt x="2957437" y="89268"/>
                  </a:cubicBezTo>
                  <a:cubicBezTo>
                    <a:pt x="2986773" y="118605"/>
                    <a:pt x="3008567" y="153390"/>
                    <a:pt x="3022816" y="193624"/>
                  </a:cubicBezTo>
                  <a:cubicBezTo>
                    <a:pt x="3037065" y="233858"/>
                    <a:pt x="3044190" y="278282"/>
                    <a:pt x="3044190" y="326898"/>
                  </a:cubicBezTo>
                  <a:lnTo>
                    <a:pt x="3044190" y="590931"/>
                  </a:lnTo>
                  <a:lnTo>
                    <a:pt x="2760040" y="590931"/>
                  </a:lnTo>
                  <a:lnTo>
                    <a:pt x="2760040" y="326898"/>
                  </a:lnTo>
                  <a:cubicBezTo>
                    <a:pt x="2760040" y="318516"/>
                    <a:pt x="2758783" y="310553"/>
                    <a:pt x="2756268" y="303009"/>
                  </a:cubicBezTo>
                  <a:cubicBezTo>
                    <a:pt x="2753754" y="295465"/>
                    <a:pt x="2749982" y="289179"/>
                    <a:pt x="2744953" y="284150"/>
                  </a:cubicBezTo>
                  <a:cubicBezTo>
                    <a:pt x="2739924" y="279120"/>
                    <a:pt x="2733637" y="275349"/>
                    <a:pt x="2726093" y="272834"/>
                  </a:cubicBezTo>
                  <a:cubicBezTo>
                    <a:pt x="2718549" y="270319"/>
                    <a:pt x="2710587" y="269062"/>
                    <a:pt x="2702204" y="269062"/>
                  </a:cubicBezTo>
                  <a:cubicBezTo>
                    <a:pt x="2695499" y="269062"/>
                    <a:pt x="2688793" y="270319"/>
                    <a:pt x="2682088" y="272834"/>
                  </a:cubicBezTo>
                  <a:cubicBezTo>
                    <a:pt x="2675382" y="275349"/>
                    <a:pt x="2668677" y="278701"/>
                    <a:pt x="2661971" y="282892"/>
                  </a:cubicBezTo>
                  <a:cubicBezTo>
                    <a:pt x="2655265" y="287083"/>
                    <a:pt x="2650236" y="292951"/>
                    <a:pt x="2646883" y="300495"/>
                  </a:cubicBezTo>
                  <a:cubicBezTo>
                    <a:pt x="2643530" y="308038"/>
                    <a:pt x="2641854" y="316840"/>
                    <a:pt x="2641854" y="326898"/>
                  </a:cubicBezTo>
                  <a:lnTo>
                    <a:pt x="2641854" y="445084"/>
                  </a:lnTo>
                  <a:cubicBezTo>
                    <a:pt x="2641854" y="471906"/>
                    <a:pt x="2643530" y="496214"/>
                    <a:pt x="2646883" y="518007"/>
                  </a:cubicBezTo>
                  <a:cubicBezTo>
                    <a:pt x="2650236" y="539801"/>
                    <a:pt x="2655684" y="559498"/>
                    <a:pt x="2663228" y="577100"/>
                  </a:cubicBezTo>
                  <a:cubicBezTo>
                    <a:pt x="2670772" y="594703"/>
                    <a:pt x="2679154" y="611048"/>
                    <a:pt x="2688374" y="626135"/>
                  </a:cubicBezTo>
                  <a:cubicBezTo>
                    <a:pt x="2697595" y="641223"/>
                    <a:pt x="2709749" y="657149"/>
                    <a:pt x="2724836" y="673913"/>
                  </a:cubicBezTo>
                  <a:cubicBezTo>
                    <a:pt x="2756687" y="710793"/>
                    <a:pt x="2782253" y="740130"/>
                    <a:pt x="2801531" y="761924"/>
                  </a:cubicBezTo>
                  <a:cubicBezTo>
                    <a:pt x="2820810" y="783717"/>
                    <a:pt x="2838831" y="804253"/>
                    <a:pt x="2855595" y="823531"/>
                  </a:cubicBezTo>
                  <a:cubicBezTo>
                    <a:pt x="2872359" y="842810"/>
                    <a:pt x="2884094" y="856640"/>
                    <a:pt x="2890800" y="865022"/>
                  </a:cubicBezTo>
                  <a:cubicBezTo>
                    <a:pt x="2915946" y="893521"/>
                    <a:pt x="2938158" y="922858"/>
                    <a:pt x="2957437" y="953033"/>
                  </a:cubicBezTo>
                  <a:cubicBezTo>
                    <a:pt x="2976715" y="983208"/>
                    <a:pt x="2993898" y="1015479"/>
                    <a:pt x="3008986" y="1049845"/>
                  </a:cubicBezTo>
                  <a:cubicBezTo>
                    <a:pt x="3024074" y="1084211"/>
                    <a:pt x="3035389" y="1121511"/>
                    <a:pt x="3042933" y="1161745"/>
                  </a:cubicBezTo>
                  <a:cubicBezTo>
                    <a:pt x="3050477" y="1201979"/>
                    <a:pt x="3054248" y="1243889"/>
                    <a:pt x="3054248" y="1287475"/>
                  </a:cubicBezTo>
                  <a:lnTo>
                    <a:pt x="3054248" y="1538935"/>
                  </a:lnTo>
                  <a:cubicBezTo>
                    <a:pt x="3054248" y="1590903"/>
                    <a:pt x="3045447" y="1636166"/>
                    <a:pt x="3027845" y="1674723"/>
                  </a:cubicBezTo>
                  <a:cubicBezTo>
                    <a:pt x="3010243" y="1713280"/>
                    <a:pt x="2985516" y="1745551"/>
                    <a:pt x="2953664" y="1771536"/>
                  </a:cubicBezTo>
                  <a:cubicBezTo>
                    <a:pt x="2921813" y="1797520"/>
                    <a:pt x="2884513" y="1816798"/>
                    <a:pt x="2841765" y="1829371"/>
                  </a:cubicBezTo>
                  <a:cubicBezTo>
                    <a:pt x="2799017" y="1841944"/>
                    <a:pt x="2752496" y="1848231"/>
                    <a:pt x="2702204" y="1848231"/>
                  </a:cubicBezTo>
                  <a:cubicBezTo>
                    <a:pt x="2648560" y="1848231"/>
                    <a:pt x="2599106" y="1841106"/>
                    <a:pt x="2553843" y="1826857"/>
                  </a:cubicBezTo>
                  <a:cubicBezTo>
                    <a:pt x="2508580" y="1812607"/>
                    <a:pt x="2470024" y="1792071"/>
                    <a:pt x="2438171" y="1765249"/>
                  </a:cubicBezTo>
                  <a:cubicBezTo>
                    <a:pt x="2406320" y="1738426"/>
                    <a:pt x="2382012" y="1705737"/>
                    <a:pt x="2365248" y="1667180"/>
                  </a:cubicBezTo>
                  <a:cubicBezTo>
                    <a:pt x="2348484" y="1628622"/>
                    <a:pt x="2340102" y="1585874"/>
                    <a:pt x="2340102" y="1538935"/>
                  </a:cubicBezTo>
                  <a:lnTo>
                    <a:pt x="2340102" y="1176833"/>
                  </a:lnTo>
                  <a:lnTo>
                    <a:pt x="2641854" y="1176833"/>
                  </a:lnTo>
                  <a:lnTo>
                    <a:pt x="2641854" y="1526362"/>
                  </a:lnTo>
                  <a:cubicBezTo>
                    <a:pt x="2641854" y="1534744"/>
                    <a:pt x="2643112" y="1542288"/>
                    <a:pt x="2645626" y="1548993"/>
                  </a:cubicBezTo>
                  <a:cubicBezTo>
                    <a:pt x="2648141" y="1555699"/>
                    <a:pt x="2651912" y="1561566"/>
                    <a:pt x="2656942" y="1566596"/>
                  </a:cubicBezTo>
                  <a:cubicBezTo>
                    <a:pt x="2661971" y="1571625"/>
                    <a:pt x="2668257" y="1575397"/>
                    <a:pt x="2675801" y="1577911"/>
                  </a:cubicBezTo>
                  <a:cubicBezTo>
                    <a:pt x="2683345" y="1580426"/>
                    <a:pt x="2692146" y="1581683"/>
                    <a:pt x="2702204" y="1581683"/>
                  </a:cubicBezTo>
                  <a:cubicBezTo>
                    <a:pt x="2710587" y="1581683"/>
                    <a:pt x="2718549" y="1580426"/>
                    <a:pt x="2726093" y="1577911"/>
                  </a:cubicBezTo>
                  <a:cubicBezTo>
                    <a:pt x="2733637" y="1575397"/>
                    <a:pt x="2739924" y="1571206"/>
                    <a:pt x="2744953" y="1565338"/>
                  </a:cubicBezTo>
                  <a:cubicBezTo>
                    <a:pt x="2749982" y="1559471"/>
                    <a:pt x="2753754" y="1553184"/>
                    <a:pt x="2756268" y="1546479"/>
                  </a:cubicBezTo>
                  <a:cubicBezTo>
                    <a:pt x="2758783" y="1539773"/>
                    <a:pt x="2760040" y="1533068"/>
                    <a:pt x="2760040" y="1526362"/>
                  </a:cubicBezTo>
                  <a:lnTo>
                    <a:pt x="2757526" y="1305077"/>
                  </a:lnTo>
                  <a:cubicBezTo>
                    <a:pt x="2757526" y="1281608"/>
                    <a:pt x="2754173" y="1258138"/>
                    <a:pt x="2747467" y="1234668"/>
                  </a:cubicBezTo>
                  <a:cubicBezTo>
                    <a:pt x="2740762" y="1211199"/>
                    <a:pt x="2731961" y="1188148"/>
                    <a:pt x="2721064" y="1165517"/>
                  </a:cubicBezTo>
                  <a:cubicBezTo>
                    <a:pt x="2710167" y="1142885"/>
                    <a:pt x="2698013" y="1121511"/>
                    <a:pt x="2684602" y="1101395"/>
                  </a:cubicBezTo>
                  <a:cubicBezTo>
                    <a:pt x="2671191" y="1081278"/>
                    <a:pt x="2656942" y="1061999"/>
                    <a:pt x="2641854" y="1043559"/>
                  </a:cubicBezTo>
                  <a:cubicBezTo>
                    <a:pt x="2620061" y="1018413"/>
                    <a:pt x="2602040" y="997877"/>
                    <a:pt x="2587790" y="981951"/>
                  </a:cubicBezTo>
                  <a:cubicBezTo>
                    <a:pt x="2573541" y="966025"/>
                    <a:pt x="2559711" y="950100"/>
                    <a:pt x="2546299" y="934174"/>
                  </a:cubicBezTo>
                  <a:cubicBezTo>
                    <a:pt x="2532888" y="918248"/>
                    <a:pt x="2521992" y="906094"/>
                    <a:pt x="2513610" y="897712"/>
                  </a:cubicBezTo>
                  <a:cubicBezTo>
                    <a:pt x="2480082" y="860831"/>
                    <a:pt x="2452840" y="824789"/>
                    <a:pt x="2431885" y="789584"/>
                  </a:cubicBezTo>
                  <a:cubicBezTo>
                    <a:pt x="2410930" y="754380"/>
                    <a:pt x="2394585" y="719175"/>
                    <a:pt x="2382850" y="683971"/>
                  </a:cubicBezTo>
                  <a:cubicBezTo>
                    <a:pt x="2371116" y="648767"/>
                    <a:pt x="2362734" y="613981"/>
                    <a:pt x="2357705" y="579615"/>
                  </a:cubicBezTo>
                  <a:cubicBezTo>
                    <a:pt x="2352675" y="545249"/>
                    <a:pt x="2350161" y="508787"/>
                    <a:pt x="2350161" y="470230"/>
                  </a:cubicBezTo>
                  <a:lnTo>
                    <a:pt x="2350161" y="326898"/>
                  </a:lnTo>
                  <a:cubicBezTo>
                    <a:pt x="2350161" y="274929"/>
                    <a:pt x="2357705" y="228409"/>
                    <a:pt x="2372792" y="187338"/>
                  </a:cubicBezTo>
                  <a:cubicBezTo>
                    <a:pt x="2387879" y="146266"/>
                    <a:pt x="2410511" y="111899"/>
                    <a:pt x="2440686" y="84239"/>
                  </a:cubicBezTo>
                  <a:cubicBezTo>
                    <a:pt x="2470862" y="56578"/>
                    <a:pt x="2507742" y="35623"/>
                    <a:pt x="2551329" y="21374"/>
                  </a:cubicBezTo>
                  <a:cubicBezTo>
                    <a:pt x="2594915" y="7124"/>
                    <a:pt x="2645207" y="0"/>
                    <a:pt x="270220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12" name="Picture 2" descr="Jobs with PennState Health">
            <a:extLst>
              <a:ext uri="{FF2B5EF4-FFF2-40B4-BE49-F238E27FC236}">
                <a16:creationId xmlns:a16="http://schemas.microsoft.com/office/drawing/2014/main" id="{976CE48F-4B9E-47FA-A596-70CCB318960C}"/>
              </a:ext>
            </a:extLst>
          </p:cNvPr>
          <p:cNvPicPr>
            <a:picLocks noChangeAspect="1" noChangeArrowheads="1"/>
          </p:cNvPicPr>
          <p:nvPr userDrawn="1"/>
        </p:nvPicPr>
        <p:blipFill rotWithShape="1">
          <a:blip r:embed="rId31">
            <a:extLst>
              <a:ext uri="{28A0092B-C50C-407E-A947-70E740481C1C}">
                <a14:useLocalDpi xmlns:a14="http://schemas.microsoft.com/office/drawing/2010/main" val="0"/>
              </a:ext>
            </a:extLst>
          </a:blip>
          <a:srcRect l="25000" t="3969" r="27666" b="7461"/>
          <a:stretch/>
        </p:blipFill>
        <p:spPr bwMode="auto">
          <a:xfrm>
            <a:off x="4840918" y="4990707"/>
            <a:ext cx="2510164" cy="17409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DE71E54-A3E6-4548-B9D9-9CE79A391E12}"/>
              </a:ext>
            </a:extLst>
          </p:cNvPr>
          <p:cNvPicPr>
            <a:picLocks noChangeAspect="1"/>
          </p:cNvPicPr>
          <p:nvPr userDrawn="1"/>
        </p:nvPicPr>
        <p:blipFill rotWithShape="1">
          <a:blip r:embed="rId32"/>
          <a:srcRect l="3438" t="27593" r="78542" b="65926"/>
          <a:stretch/>
        </p:blipFill>
        <p:spPr>
          <a:xfrm>
            <a:off x="258436" y="5581332"/>
            <a:ext cx="4021464" cy="813591"/>
          </a:xfrm>
          <a:prstGeom prst="rect">
            <a:avLst/>
          </a:prstGeom>
        </p:spPr>
      </p:pic>
      <p:pic>
        <p:nvPicPr>
          <p:cNvPr id="14" name="Picture 13">
            <a:extLst>
              <a:ext uri="{FF2B5EF4-FFF2-40B4-BE49-F238E27FC236}">
                <a16:creationId xmlns:a16="http://schemas.microsoft.com/office/drawing/2014/main" id="{D4C54AA8-FDAC-4139-BE3D-ED4EEDA57E6F}"/>
              </a:ext>
            </a:extLst>
          </p:cNvPr>
          <p:cNvPicPr>
            <a:picLocks noChangeAspect="1"/>
          </p:cNvPicPr>
          <p:nvPr userDrawn="1"/>
        </p:nvPicPr>
        <p:blipFill>
          <a:blip r:embed="rId33">
            <a:lum bright="70000" contrast="-70000"/>
            <a:extLst>
              <a:ext uri="{28A0092B-C50C-407E-A947-70E740481C1C}">
                <a14:useLocalDpi xmlns:a14="http://schemas.microsoft.com/office/drawing/2010/main" val="0"/>
              </a:ext>
            </a:extLst>
          </a:blip>
          <a:stretch>
            <a:fillRect/>
          </a:stretch>
        </p:blipFill>
        <p:spPr>
          <a:xfrm>
            <a:off x="0" y="-1"/>
            <a:ext cx="12192000" cy="6334913"/>
          </a:xfrm>
          <a:prstGeom prst="rect">
            <a:avLst/>
          </a:prstGeom>
        </p:spPr>
      </p:pic>
      <p:sp>
        <p:nvSpPr>
          <p:cNvPr id="15" name="Date Placeholder 3">
            <a:extLst>
              <a:ext uri="{FF2B5EF4-FFF2-40B4-BE49-F238E27FC236}">
                <a16:creationId xmlns:a16="http://schemas.microsoft.com/office/drawing/2014/main" id="{F743170F-E92F-4E81-A290-961BC1D24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A2854F25-7F8F-40A2-B5DB-C3E6C534FDF4}" type="datetimeFigureOut">
              <a:rPr lang="en-US" smtClean="0"/>
              <a:pPr/>
              <a:t>5/15/2023</a:t>
            </a:fld>
            <a:endParaRPr lang="en-US" dirty="0"/>
          </a:p>
        </p:txBody>
      </p:sp>
      <p:sp>
        <p:nvSpPr>
          <p:cNvPr id="16" name="Footer Placeholder 4">
            <a:extLst>
              <a:ext uri="{FF2B5EF4-FFF2-40B4-BE49-F238E27FC236}">
                <a16:creationId xmlns:a16="http://schemas.microsoft.com/office/drawing/2014/main" id="{3DE4E59F-A3EC-4667-ACDB-BFC7ADB32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1577D6A9-247A-4119-B82C-AF46DE532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4B93D5-2882-4053-93DB-B72272F0296C}" type="slidenum">
              <a:rPr lang="en-US" smtClean="0"/>
              <a:pPr/>
              <a:t>‹#›</a:t>
            </a:fld>
            <a:endParaRPr lang="en-US" dirty="0"/>
          </a:p>
        </p:txBody>
      </p:sp>
      <p:pic>
        <p:nvPicPr>
          <p:cNvPr id="18" name="Picture 17">
            <a:extLst>
              <a:ext uri="{FF2B5EF4-FFF2-40B4-BE49-F238E27FC236}">
                <a16:creationId xmlns:a16="http://schemas.microsoft.com/office/drawing/2014/main" id="{8ECC0FD7-B941-4084-BB06-D05B5AB48898}"/>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0" y="6311900"/>
            <a:ext cx="12192000" cy="546100"/>
          </a:xfrm>
          <a:prstGeom prst="rect">
            <a:avLst/>
          </a:prstGeom>
        </p:spPr>
      </p:pic>
      <p:pic>
        <p:nvPicPr>
          <p:cNvPr id="19" name="Picture 18">
            <a:extLst>
              <a:ext uri="{FF2B5EF4-FFF2-40B4-BE49-F238E27FC236}">
                <a16:creationId xmlns:a16="http://schemas.microsoft.com/office/drawing/2014/main" id="{1E71BB28-4E3C-4C11-977B-73086E4A29C9}"/>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l="4961" t="20776" r="642" b="20319"/>
          <a:stretch/>
        </p:blipFill>
        <p:spPr>
          <a:xfrm>
            <a:off x="31865" y="6352275"/>
            <a:ext cx="2177935" cy="465349"/>
          </a:xfrm>
          <a:prstGeom prst="rect">
            <a:avLst/>
          </a:prstGeom>
        </p:spPr>
      </p:pic>
      <p:sp>
        <p:nvSpPr>
          <p:cNvPr id="20" name="TextBox 19">
            <a:extLst>
              <a:ext uri="{FF2B5EF4-FFF2-40B4-BE49-F238E27FC236}">
                <a16:creationId xmlns:a16="http://schemas.microsoft.com/office/drawing/2014/main" id="{42B33827-E525-43D1-BF55-E6F60C5CBC41}"/>
              </a:ext>
            </a:extLst>
          </p:cNvPr>
          <p:cNvSpPr txBox="1"/>
          <p:nvPr userDrawn="1"/>
        </p:nvSpPr>
        <p:spPr>
          <a:xfrm>
            <a:off x="455866" y="6578109"/>
            <a:ext cx="2996590" cy="276999"/>
          </a:xfrm>
          <a:prstGeom prst="rect">
            <a:avLst/>
          </a:prstGeom>
          <a:noFill/>
        </p:spPr>
        <p:txBody>
          <a:bodyPr wrap="none" rtlCol="0">
            <a:spAutoFit/>
          </a:bodyPr>
          <a:lstStyle/>
          <a:p>
            <a:r>
              <a:rPr lang="en-US" sz="1200" b="0" dirty="0">
                <a:solidFill>
                  <a:schemeClr val="bg1"/>
                </a:solidFill>
                <a:latin typeface="Arial Rounded MT Bold" panose="020F0704030504030204" pitchFamily="34" charset="0"/>
              </a:rPr>
              <a:t>Office for Diversity, Equity &amp; Inclusion</a:t>
            </a:r>
          </a:p>
        </p:txBody>
      </p:sp>
      <p:pic>
        <p:nvPicPr>
          <p:cNvPr id="21" name="Picture 20">
            <a:extLst>
              <a:ext uri="{FF2B5EF4-FFF2-40B4-BE49-F238E27FC236}">
                <a16:creationId xmlns:a16="http://schemas.microsoft.com/office/drawing/2014/main" id="{86BDEA92-0E6F-4B61-AA66-FA725FF1727F}"/>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t="92207"/>
          <a:stretch/>
        </p:blipFill>
        <p:spPr>
          <a:xfrm>
            <a:off x="0" y="6262853"/>
            <a:ext cx="12192000" cy="82863"/>
          </a:xfrm>
          <a:prstGeom prst="rect">
            <a:avLst/>
          </a:prstGeom>
        </p:spPr>
      </p:pic>
      <p:sp>
        <p:nvSpPr>
          <p:cNvPr id="22" name="TextBox 21">
            <a:extLst>
              <a:ext uri="{FF2B5EF4-FFF2-40B4-BE49-F238E27FC236}">
                <a16:creationId xmlns:a16="http://schemas.microsoft.com/office/drawing/2014/main" id="{01EDC7E5-9314-4263-81B4-22751B954C12}"/>
              </a:ext>
            </a:extLst>
          </p:cNvPr>
          <p:cNvSpPr txBox="1"/>
          <p:nvPr userDrawn="1"/>
        </p:nvSpPr>
        <p:spPr>
          <a:xfrm>
            <a:off x="7186602" y="6431060"/>
            <a:ext cx="49789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diversity powers our drive to advance health equity.</a:t>
            </a:r>
          </a:p>
        </p:txBody>
      </p:sp>
    </p:spTree>
    <p:extLst>
      <p:ext uri="{BB962C8B-B14F-4D97-AF65-F5344CB8AC3E}">
        <p14:creationId xmlns:p14="http://schemas.microsoft.com/office/powerpoint/2010/main" val="1929219677"/>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392" r:id="rId4"/>
    <p:sldLayoutId id="2147484393" r:id="rId5"/>
    <p:sldLayoutId id="2147484394" r:id="rId6"/>
    <p:sldLayoutId id="2147484395" r:id="rId7"/>
    <p:sldLayoutId id="2147484396" r:id="rId8"/>
    <p:sldLayoutId id="2147484397" r:id="rId9"/>
    <p:sldLayoutId id="2147484398" r:id="rId10"/>
    <p:sldLayoutId id="2147484271" r:id="rId11"/>
    <p:sldLayoutId id="2147484272" r:id="rId12"/>
    <p:sldLayoutId id="2147484273" r:id="rId13"/>
    <p:sldLayoutId id="2147484274" r:id="rId14"/>
    <p:sldLayoutId id="2147484275" r:id="rId15"/>
    <p:sldLayoutId id="2147484276" r:id="rId16"/>
    <p:sldLayoutId id="2147484277" r:id="rId17"/>
    <p:sldLayoutId id="2147484278" r:id="rId18"/>
    <p:sldLayoutId id="2147484279" r:id="rId19"/>
    <p:sldLayoutId id="2147484280" r:id="rId20"/>
    <p:sldLayoutId id="2147484281" r:id="rId21"/>
    <p:sldLayoutId id="2147484282" r:id="rId22"/>
    <p:sldLayoutId id="2147484284" r:id="rId23"/>
    <p:sldLayoutId id="2147484290" r:id="rId24"/>
    <p:sldLayoutId id="2147484293" r:id="rId25"/>
  </p:sldLayoutIdLst>
  <p:hf sldNum="0" hdr="0" ftr="0" dt="0"/>
  <p:txStyles>
    <p:titleStyle>
      <a:lvl1pPr algn="l" defTabSz="91371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429" indent="-228429" algn="l" defTabSz="913714"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285" indent="-228429" algn="l" defTabSz="91371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143" indent="-228429" algn="l" defTabSz="91371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000"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4pPr>
      <a:lvl5pPr marL="2055857"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5pPr>
      <a:lvl6pPr marL="2512714"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6pPr>
      <a:lvl7pPr marL="2969571"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7pPr>
      <a:lvl8pPr marL="3426428"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8pPr>
      <a:lvl9pPr marL="3883285" indent="-228429" algn="l" defTabSz="913714" rtl="0" eaLnBrk="1" latinLnBrk="0" hangingPunct="1">
        <a:lnSpc>
          <a:spcPct val="90000"/>
        </a:lnSpc>
        <a:spcBef>
          <a:spcPts val="500"/>
        </a:spcBef>
        <a:buFont typeface="Arial" panose="020B0604020202020204" pitchFamily="34" charset="0"/>
        <a:buChar char="•"/>
        <a:defRPr sz="1699" kern="1200">
          <a:solidFill>
            <a:schemeClr val="tx1"/>
          </a:solidFill>
          <a:latin typeface="+mn-lt"/>
          <a:ea typeface="+mn-ea"/>
          <a:cs typeface="+mn-cs"/>
        </a:defRPr>
      </a:lvl9pPr>
    </p:bodyStyle>
    <p:otherStyle>
      <a:defPPr>
        <a:defRPr lang="en-US"/>
      </a:defPPr>
      <a:lvl1pPr marL="0" algn="l" defTabSz="913714" rtl="0" eaLnBrk="1" latinLnBrk="0" hangingPunct="1">
        <a:defRPr sz="1699" kern="1200">
          <a:solidFill>
            <a:schemeClr val="tx1"/>
          </a:solidFill>
          <a:latin typeface="+mn-lt"/>
          <a:ea typeface="+mn-ea"/>
          <a:cs typeface="+mn-cs"/>
        </a:defRPr>
      </a:lvl1pPr>
      <a:lvl2pPr marL="456857" algn="l" defTabSz="913714" rtl="0" eaLnBrk="1" latinLnBrk="0" hangingPunct="1">
        <a:defRPr sz="1699" kern="1200">
          <a:solidFill>
            <a:schemeClr val="tx1"/>
          </a:solidFill>
          <a:latin typeface="+mn-lt"/>
          <a:ea typeface="+mn-ea"/>
          <a:cs typeface="+mn-cs"/>
        </a:defRPr>
      </a:lvl2pPr>
      <a:lvl3pPr marL="913714" algn="l" defTabSz="913714" rtl="0" eaLnBrk="1" latinLnBrk="0" hangingPunct="1">
        <a:defRPr sz="1699" kern="1200">
          <a:solidFill>
            <a:schemeClr val="tx1"/>
          </a:solidFill>
          <a:latin typeface="+mn-lt"/>
          <a:ea typeface="+mn-ea"/>
          <a:cs typeface="+mn-cs"/>
        </a:defRPr>
      </a:lvl3pPr>
      <a:lvl4pPr marL="1370571" algn="l" defTabSz="913714" rtl="0" eaLnBrk="1" latinLnBrk="0" hangingPunct="1">
        <a:defRPr sz="1699" kern="1200">
          <a:solidFill>
            <a:schemeClr val="tx1"/>
          </a:solidFill>
          <a:latin typeface="+mn-lt"/>
          <a:ea typeface="+mn-ea"/>
          <a:cs typeface="+mn-cs"/>
        </a:defRPr>
      </a:lvl4pPr>
      <a:lvl5pPr marL="1827429" algn="l" defTabSz="913714" rtl="0" eaLnBrk="1" latinLnBrk="0" hangingPunct="1">
        <a:defRPr sz="1699" kern="1200">
          <a:solidFill>
            <a:schemeClr val="tx1"/>
          </a:solidFill>
          <a:latin typeface="+mn-lt"/>
          <a:ea typeface="+mn-ea"/>
          <a:cs typeface="+mn-cs"/>
        </a:defRPr>
      </a:lvl5pPr>
      <a:lvl6pPr marL="2284285" algn="l" defTabSz="913714" rtl="0" eaLnBrk="1" latinLnBrk="0" hangingPunct="1">
        <a:defRPr sz="1699" kern="1200">
          <a:solidFill>
            <a:schemeClr val="tx1"/>
          </a:solidFill>
          <a:latin typeface="+mn-lt"/>
          <a:ea typeface="+mn-ea"/>
          <a:cs typeface="+mn-cs"/>
        </a:defRPr>
      </a:lvl6pPr>
      <a:lvl7pPr marL="2741143" algn="l" defTabSz="913714" rtl="0" eaLnBrk="1" latinLnBrk="0" hangingPunct="1">
        <a:defRPr sz="1699" kern="1200">
          <a:solidFill>
            <a:schemeClr val="tx1"/>
          </a:solidFill>
          <a:latin typeface="+mn-lt"/>
          <a:ea typeface="+mn-ea"/>
          <a:cs typeface="+mn-cs"/>
        </a:defRPr>
      </a:lvl7pPr>
      <a:lvl8pPr marL="3198000" algn="l" defTabSz="913714" rtl="0" eaLnBrk="1" latinLnBrk="0" hangingPunct="1">
        <a:defRPr sz="1699" kern="1200">
          <a:solidFill>
            <a:schemeClr val="tx1"/>
          </a:solidFill>
          <a:latin typeface="+mn-lt"/>
          <a:ea typeface="+mn-ea"/>
          <a:cs typeface="+mn-cs"/>
        </a:defRPr>
      </a:lvl8pPr>
      <a:lvl9pPr marL="3654857" algn="l" defTabSz="913714" rtl="0" eaLnBrk="1" latinLnBrk="0" hangingPunct="1">
        <a:defRPr sz="16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sv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8.png"/><Relationship Id="rId3"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5" Type="http://schemas.microsoft.com/office/2018/10/relationships/comments" Target="../comments/modernComment_7FE4E5F7_5DB6F0D4.xml"/><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mailto:azurca@pennstatehealth.psu.edu" TargetMode="External"/><Relationship Id="rId7" Type="http://schemas.openxmlformats.org/officeDocument/2006/relationships/hyperlink" Target="mailto:choward2@pennstatehealth.psu.edu" TargetMode="External"/><Relationship Id="rId2" Type="http://schemas.openxmlformats.org/officeDocument/2006/relationships/hyperlink" Target="mailto:lchappellwilliams@pennstatehealth.psu.edu" TargetMode="External"/><Relationship Id="rId1" Type="http://schemas.openxmlformats.org/officeDocument/2006/relationships/slideLayout" Target="../slideLayouts/slideLayout8.xml"/><Relationship Id="rId6" Type="http://schemas.openxmlformats.org/officeDocument/2006/relationships/hyperlink" Target="mailto:aaviles@pennstatehealth.psu.edu" TargetMode="External"/><Relationship Id="rId5" Type="http://schemas.openxmlformats.org/officeDocument/2006/relationships/hyperlink" Target="mailto:cchurukha@pennstatehealth.psu.edu" TargetMode="External"/><Relationship Id="rId4" Type="http://schemas.openxmlformats.org/officeDocument/2006/relationships/hyperlink" Target="mailto:hortiz1@pennstatehealth.ps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literacy.org/how-many-recognized-religions-are-there-in-the-united-stat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forbes.com/sites/forbescommunicationscouncil/2022/03/03/the-importance-of-diversity-and-inclusion-for-todays-companies/?sh=74d99a9449df" TargetMode="External"/><Relationship Id="rId5" Type="http://schemas.openxmlformats.org/officeDocument/2006/relationships/hyperlink" Target="https://www.glaad.org/blog/new-glaad-study-reveals-twenty-percent-millennials-identify-lgbtq" TargetMode="External"/><Relationship Id="rId4" Type="http://schemas.openxmlformats.org/officeDocument/2006/relationships/hyperlink" Target="https://www.cnn.com/2008/US/08/13/census.minor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4547-3D45-4805-85F7-19A55B553067}"/>
              </a:ext>
            </a:extLst>
          </p:cNvPr>
          <p:cNvSpPr>
            <a:spLocks noGrp="1"/>
          </p:cNvSpPr>
          <p:nvPr>
            <p:ph type="ctrTitle"/>
          </p:nvPr>
        </p:nvSpPr>
        <p:spPr>
          <a:xfrm>
            <a:off x="1" y="-117986"/>
            <a:ext cx="12191999" cy="1592826"/>
          </a:xfrm>
        </p:spPr>
        <p:txBody>
          <a:bodyPr/>
          <a:lstStyle/>
          <a:p>
            <a:pPr algn="ctr"/>
            <a:r>
              <a:rPr lang="en-US" sz="4000" dirty="0">
                <a:solidFill>
                  <a:schemeClr val="tx1"/>
                </a:solidFill>
                <a:latin typeface="Arial" panose="020B0604020202020204" pitchFamily="34" charset="0"/>
                <a:cs typeface="Arial" panose="020B0604020202020204" pitchFamily="34" charset="0"/>
              </a:rPr>
              <a:t>Central PA </a:t>
            </a:r>
            <a:r>
              <a:rPr lang="en-US" sz="4000" dirty="0">
                <a:latin typeface="Arial" panose="020B0604020202020204" pitchFamily="34" charset="0"/>
                <a:cs typeface="Arial" panose="020B0604020202020204" pitchFamily="34" charset="0"/>
              </a:rPr>
              <a:t>Healthcare Financial Management Association</a:t>
            </a:r>
            <a:endParaRPr lang="en-US" sz="40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38D02A3-B872-4BEA-8AD6-F38776F2FE6B}"/>
              </a:ext>
            </a:extLst>
          </p:cNvPr>
          <p:cNvSpPr>
            <a:spLocks noGrp="1"/>
          </p:cNvSpPr>
          <p:nvPr>
            <p:ph type="subTitle" idx="1"/>
          </p:nvPr>
        </p:nvSpPr>
        <p:spPr>
          <a:xfrm>
            <a:off x="1" y="1890743"/>
            <a:ext cx="12191999" cy="2520720"/>
          </a:xfrm>
        </p:spPr>
        <p:txBody>
          <a:bodyPr vert="horz" lIns="91440" tIns="45720" rIns="91440" bIns="45720" rtlCol="0" anchor="t">
            <a:noAutofit/>
          </a:bodyPr>
          <a:lstStyle/>
          <a:p>
            <a:pPr algn="ctr"/>
            <a:r>
              <a:rPr lang="en-US" sz="3200" b="1" i="1" dirty="0">
                <a:solidFill>
                  <a:schemeClr val="tx1"/>
                </a:solidFill>
                <a:latin typeface="Arial" panose="020B0604020202020204" pitchFamily="34" charset="0"/>
                <a:cs typeface="Arial" panose="020B0604020202020204" pitchFamily="34" charset="0"/>
              </a:rPr>
              <a:t>Diversity, Equity, Inclusion Initiatives Inside Penn State Health</a:t>
            </a:r>
          </a:p>
          <a:p>
            <a:pPr algn="ctr"/>
            <a:r>
              <a:rPr lang="en-US" sz="3200" dirty="0">
                <a:solidFill>
                  <a:schemeClr val="tx1"/>
                </a:solidFill>
                <a:latin typeface="Arial" panose="020B0604020202020204" pitchFamily="34" charset="0"/>
                <a:cs typeface="Arial" panose="020B0604020202020204" pitchFamily="34" charset="0"/>
              </a:rPr>
              <a:t>Lynette Chappell Williams, JD (she/her)</a:t>
            </a:r>
          </a:p>
          <a:p>
            <a:pPr algn="ctr"/>
            <a:r>
              <a:rPr lang="en-US" sz="3200" dirty="0">
                <a:solidFill>
                  <a:schemeClr val="tx1"/>
                </a:solidFill>
                <a:latin typeface="Arial" panose="020B0604020202020204" pitchFamily="34" charset="0"/>
                <a:cs typeface="Arial" panose="020B0604020202020204" pitchFamily="34" charset="0"/>
              </a:rPr>
              <a:t>Vice President &amp; Chief Diversity Officer</a:t>
            </a:r>
          </a:p>
          <a:p>
            <a:pPr algn="ctr"/>
            <a:r>
              <a:rPr lang="en-US" sz="3200" dirty="0">
                <a:solidFill>
                  <a:schemeClr val="tx1"/>
                </a:solidFill>
                <a:latin typeface="Arial" panose="020B0604020202020204" pitchFamily="34" charset="0"/>
                <a:cs typeface="Arial" panose="020B0604020202020204" pitchFamily="34" charset="0"/>
              </a:rPr>
              <a:t>Penn State Health</a:t>
            </a:r>
          </a:p>
          <a:p>
            <a:pPr algn="ctr"/>
            <a:r>
              <a:rPr lang="en-US" sz="3200" dirty="0">
                <a:solidFill>
                  <a:schemeClr val="tx1"/>
                </a:solidFill>
                <a:latin typeface="Arial" panose="020B0604020202020204" pitchFamily="34" charset="0"/>
                <a:cs typeface="Arial" panose="020B0604020202020204" pitchFamily="34" charset="0"/>
              </a:rPr>
              <a:t>May 17, 2023</a:t>
            </a:r>
          </a:p>
        </p:txBody>
      </p:sp>
      <p:grpSp>
        <p:nvGrpSpPr>
          <p:cNvPr id="4" name="Group 3">
            <a:extLst>
              <a:ext uri="{FF2B5EF4-FFF2-40B4-BE49-F238E27FC236}">
                <a16:creationId xmlns:a16="http://schemas.microsoft.com/office/drawing/2014/main" id="{34FC087D-2C24-479A-8F2C-D322B2D08A7C}"/>
              </a:ext>
            </a:extLst>
          </p:cNvPr>
          <p:cNvGrpSpPr/>
          <p:nvPr/>
        </p:nvGrpSpPr>
        <p:grpSpPr>
          <a:xfrm>
            <a:off x="0" y="4850872"/>
            <a:ext cx="12191999" cy="1416355"/>
            <a:chOff x="0" y="4850872"/>
            <a:chExt cx="12191999" cy="1416355"/>
          </a:xfrm>
        </p:grpSpPr>
        <p:pic>
          <p:nvPicPr>
            <p:cNvPr id="5" name="Picture 4">
              <a:extLst>
                <a:ext uri="{FF2B5EF4-FFF2-40B4-BE49-F238E27FC236}">
                  <a16:creationId xmlns:a16="http://schemas.microsoft.com/office/drawing/2014/main" id="{2CC4EE2C-79FF-4A97-9509-97FADC5BC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83"/>
            <a:stretch/>
          </p:blipFill>
          <p:spPr>
            <a:xfrm>
              <a:off x="4643718" y="4852657"/>
              <a:ext cx="2897755" cy="1414570"/>
            </a:xfrm>
            <a:prstGeom prst="rect">
              <a:avLst/>
            </a:prstGeom>
          </p:spPr>
        </p:pic>
        <p:pic>
          <p:nvPicPr>
            <p:cNvPr id="6" name="Picture 5">
              <a:extLst>
                <a:ext uri="{FF2B5EF4-FFF2-40B4-BE49-F238E27FC236}">
                  <a16:creationId xmlns:a16="http://schemas.microsoft.com/office/drawing/2014/main" id="{80D07C99-E431-4F64-BA3F-9F3355C03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02"/>
            <a:stretch/>
          </p:blipFill>
          <p:spPr>
            <a:xfrm>
              <a:off x="0" y="4854442"/>
              <a:ext cx="2332281" cy="1411318"/>
            </a:xfrm>
            <a:prstGeom prst="rect">
              <a:avLst/>
            </a:prstGeom>
          </p:spPr>
        </p:pic>
        <p:pic>
          <p:nvPicPr>
            <p:cNvPr id="7" name="Picture 6">
              <a:extLst>
                <a:ext uri="{FF2B5EF4-FFF2-40B4-BE49-F238E27FC236}">
                  <a16:creationId xmlns:a16="http://schemas.microsoft.com/office/drawing/2014/main" id="{3B95D8BE-B70A-4DFB-93FE-BF7B9E9957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27"/>
            <a:stretch/>
          </p:blipFill>
          <p:spPr>
            <a:xfrm>
              <a:off x="7475529" y="4855673"/>
              <a:ext cx="2363359" cy="1411552"/>
            </a:xfrm>
            <a:prstGeom prst="rect">
              <a:avLst/>
            </a:prstGeom>
          </p:spPr>
        </p:pic>
        <p:pic>
          <p:nvPicPr>
            <p:cNvPr id="8" name="Picture 7">
              <a:extLst>
                <a:ext uri="{FF2B5EF4-FFF2-40B4-BE49-F238E27FC236}">
                  <a16:creationId xmlns:a16="http://schemas.microsoft.com/office/drawing/2014/main" id="{E848894B-59DE-495A-BB19-CF86A7C807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774" b="3437"/>
            <a:stretch/>
          </p:blipFill>
          <p:spPr>
            <a:xfrm>
              <a:off x="2329666" y="4852657"/>
              <a:ext cx="2407481" cy="1412785"/>
            </a:xfrm>
            <a:prstGeom prst="rect">
              <a:avLst/>
            </a:prstGeom>
          </p:spPr>
        </p:pic>
        <p:pic>
          <p:nvPicPr>
            <p:cNvPr id="9" name="Picture 8">
              <a:extLst>
                <a:ext uri="{FF2B5EF4-FFF2-40B4-BE49-F238E27FC236}">
                  <a16:creationId xmlns:a16="http://schemas.microsoft.com/office/drawing/2014/main" id="{D1F5FC77-635F-4E74-84BF-CB01E77B9E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4" t="-103" b="18121"/>
            <a:stretch/>
          </p:blipFill>
          <p:spPr>
            <a:xfrm>
              <a:off x="9599920" y="4850872"/>
              <a:ext cx="2592079" cy="1414570"/>
            </a:xfrm>
            <a:prstGeom prst="rect">
              <a:avLst/>
            </a:prstGeom>
          </p:spPr>
        </p:pic>
      </p:grpSp>
    </p:spTree>
    <p:extLst>
      <p:ext uri="{BB962C8B-B14F-4D97-AF65-F5344CB8AC3E}">
        <p14:creationId xmlns:p14="http://schemas.microsoft.com/office/powerpoint/2010/main" val="220319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4C9C-086E-4240-AF5C-82C01686388F}"/>
              </a:ext>
            </a:extLst>
          </p:cNvPr>
          <p:cNvSpPr>
            <a:spLocks noGrp="1"/>
          </p:cNvSpPr>
          <p:nvPr>
            <p:ph type="title"/>
          </p:nvPr>
        </p:nvSpPr>
        <p:spPr>
          <a:xfrm>
            <a:off x="0" y="0"/>
            <a:ext cx="12191999" cy="594881"/>
          </a:xfrm>
        </p:spPr>
        <p:txBody>
          <a:bodyPr>
            <a:normAutofit fontScale="90000"/>
          </a:bodyPr>
          <a:lstStyle/>
          <a:p>
            <a:r>
              <a:rPr lang="en-US" b="1" dirty="0">
                <a:latin typeface="Arial" panose="020B0604020202020204" pitchFamily="34" charset="0"/>
                <a:cs typeface="Arial" panose="020B0604020202020204" pitchFamily="34" charset="0"/>
              </a:rPr>
              <a:t>Penn State Health “Playbook” for Diversity, Equity and Inclusion Priorities</a:t>
            </a:r>
          </a:p>
        </p:txBody>
      </p:sp>
      <p:pic>
        <p:nvPicPr>
          <p:cNvPr id="4" name="Picture 4">
            <a:extLst>
              <a:ext uri="{FF2B5EF4-FFF2-40B4-BE49-F238E27FC236}">
                <a16:creationId xmlns:a16="http://schemas.microsoft.com/office/drawing/2014/main" id="{419EC493-0F85-4B6B-A6A4-A326585545A1}"/>
              </a:ext>
            </a:extLst>
          </p:cNvPr>
          <p:cNvPicPr>
            <a:picLocks noChangeAspect="1"/>
          </p:cNvPicPr>
          <p:nvPr/>
        </p:nvPicPr>
        <p:blipFill>
          <a:blip r:embed="rId2"/>
          <a:stretch>
            <a:fillRect/>
          </a:stretch>
        </p:blipFill>
        <p:spPr>
          <a:xfrm>
            <a:off x="1510747" y="1113183"/>
            <a:ext cx="8746435" cy="5097744"/>
          </a:xfrm>
          <a:prstGeom prst="rect">
            <a:avLst/>
          </a:prstGeom>
        </p:spPr>
      </p:pic>
    </p:spTree>
    <p:extLst>
      <p:ext uri="{BB962C8B-B14F-4D97-AF65-F5344CB8AC3E}">
        <p14:creationId xmlns:p14="http://schemas.microsoft.com/office/powerpoint/2010/main" val="8118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134FE-48BC-4DFD-A274-5D856384D433}"/>
              </a:ext>
            </a:extLst>
          </p:cNvPr>
          <p:cNvSpPr>
            <a:spLocks noGrp="1"/>
          </p:cNvSpPr>
          <p:nvPr>
            <p:ph type="title"/>
          </p:nvPr>
        </p:nvSpPr>
        <p:spPr>
          <a:xfrm>
            <a:off x="77002" y="1193744"/>
            <a:ext cx="4677877" cy="3484134"/>
          </a:xfrm>
        </p:spPr>
        <p:txBody>
          <a:bodyPr>
            <a:noAutofit/>
          </a:bodyPr>
          <a:lstStyle/>
          <a:p>
            <a:r>
              <a:rPr lang="en-US" sz="3200" b="1" dirty="0">
                <a:latin typeface="Arial" panose="020B0604020202020204" pitchFamily="34" charset="0"/>
                <a:cs typeface="Arial" panose="020B0604020202020204" pitchFamily="34" charset="0"/>
              </a:rPr>
              <a:t>Penn State Health “Playbook” for Diversity, Equity and Inclusion “Breakthrough Strategies”</a:t>
            </a:r>
          </a:p>
        </p:txBody>
      </p:sp>
      <p:pic>
        <p:nvPicPr>
          <p:cNvPr id="4" name="Picture 4">
            <a:extLst>
              <a:ext uri="{FF2B5EF4-FFF2-40B4-BE49-F238E27FC236}">
                <a16:creationId xmlns:a16="http://schemas.microsoft.com/office/drawing/2014/main" id="{BE90A2EF-471C-4AFC-9681-8201011E7587}"/>
              </a:ext>
            </a:extLst>
          </p:cNvPr>
          <p:cNvPicPr>
            <a:picLocks noChangeAspect="1"/>
          </p:cNvPicPr>
          <p:nvPr/>
        </p:nvPicPr>
        <p:blipFill rotWithShape="1">
          <a:blip r:embed="rId2"/>
          <a:srcRect t="5337" b="8912"/>
          <a:stretch/>
        </p:blipFill>
        <p:spPr>
          <a:xfrm>
            <a:off x="4831883" y="0"/>
            <a:ext cx="7360117" cy="6250075"/>
          </a:xfrm>
          <a:prstGeom prst="rect">
            <a:avLst/>
          </a:prstGeom>
        </p:spPr>
      </p:pic>
    </p:spTree>
    <p:extLst>
      <p:ext uri="{BB962C8B-B14F-4D97-AF65-F5344CB8AC3E}">
        <p14:creationId xmlns:p14="http://schemas.microsoft.com/office/powerpoint/2010/main" val="354673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55EDFC-93C8-EDCF-B4E6-ABB31DBF275F}"/>
              </a:ext>
            </a:extLst>
          </p:cNvPr>
          <p:cNvSpPr/>
          <p:nvPr/>
        </p:nvSpPr>
        <p:spPr>
          <a:xfrm>
            <a:off x="1083656" y="5125625"/>
            <a:ext cx="9940217" cy="29688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Employee Skills Development</a:t>
            </a:r>
            <a:endParaRPr lang="en-US" sz="14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5A49072-2BBA-CAAE-ADF8-AC133B935A0A}"/>
              </a:ext>
            </a:extLst>
          </p:cNvPr>
          <p:cNvSpPr/>
          <p:nvPr/>
        </p:nvSpPr>
        <p:spPr>
          <a:xfrm>
            <a:off x="1082966" y="4749574"/>
            <a:ext cx="9942174" cy="28462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Unapologetic Leadership Support</a:t>
            </a:r>
          </a:p>
        </p:txBody>
      </p:sp>
      <p:sp>
        <p:nvSpPr>
          <p:cNvPr id="16" name="Rectangle 15">
            <a:extLst>
              <a:ext uri="{FF2B5EF4-FFF2-40B4-BE49-F238E27FC236}">
                <a16:creationId xmlns:a16="http://schemas.microsoft.com/office/drawing/2014/main" id="{7C1DF739-159E-408B-7AA8-755F3A1FD268}"/>
              </a:ext>
            </a:extLst>
          </p:cNvPr>
          <p:cNvSpPr/>
          <p:nvPr/>
        </p:nvSpPr>
        <p:spPr>
          <a:xfrm>
            <a:off x="1084754" y="5491782"/>
            <a:ext cx="9940266" cy="28518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Revised/Developed systems, procedures and policies to align with DEI</a:t>
            </a:r>
          </a:p>
        </p:txBody>
      </p:sp>
      <p:sp>
        <p:nvSpPr>
          <p:cNvPr id="18" name="Rectangle 17">
            <a:extLst>
              <a:ext uri="{FF2B5EF4-FFF2-40B4-BE49-F238E27FC236}">
                <a16:creationId xmlns:a16="http://schemas.microsoft.com/office/drawing/2014/main" id="{4453653B-1003-C25A-EB27-52EA0BE7933B}"/>
              </a:ext>
            </a:extLst>
          </p:cNvPr>
          <p:cNvSpPr/>
          <p:nvPr/>
        </p:nvSpPr>
        <p:spPr>
          <a:xfrm>
            <a:off x="1071635" y="4356130"/>
            <a:ext cx="9950791" cy="31895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Compliance with Regulatory Requirements</a:t>
            </a:r>
          </a:p>
        </p:txBody>
      </p:sp>
      <p:sp>
        <p:nvSpPr>
          <p:cNvPr id="20" name="Rectangle 19">
            <a:extLst>
              <a:ext uri="{FF2B5EF4-FFF2-40B4-BE49-F238E27FC236}">
                <a16:creationId xmlns:a16="http://schemas.microsoft.com/office/drawing/2014/main" id="{1980106B-466F-1D1B-CB10-DE8F51858F52}"/>
              </a:ext>
            </a:extLst>
          </p:cNvPr>
          <p:cNvSpPr/>
          <p:nvPr/>
        </p:nvSpPr>
        <p:spPr>
          <a:xfrm>
            <a:off x="1087339" y="5858787"/>
            <a:ext cx="9944047" cy="31895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Budgetary Allocation</a:t>
            </a:r>
          </a:p>
        </p:txBody>
      </p:sp>
      <p:sp>
        <p:nvSpPr>
          <p:cNvPr id="7" name="TextBox 6">
            <a:extLst>
              <a:ext uri="{FF2B5EF4-FFF2-40B4-BE49-F238E27FC236}">
                <a16:creationId xmlns:a16="http://schemas.microsoft.com/office/drawing/2014/main" id="{F3F85574-C86D-0FB1-0F78-A35A3EF6B97D}"/>
              </a:ext>
            </a:extLst>
          </p:cNvPr>
          <p:cNvSpPr txBox="1"/>
          <p:nvPr/>
        </p:nvSpPr>
        <p:spPr>
          <a:xfrm>
            <a:off x="0" y="79289"/>
            <a:ext cx="12192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panose="020B0604020202020204" pitchFamily="34" charset="0"/>
                <a:cs typeface="Arial" panose="020B0604020202020204" pitchFamily="34" charset="0"/>
              </a:rPr>
              <a:t>Penn State Health - Diversity, Equity and Inclusion Priority Pillars, Pillar Leads and Stakeholders</a:t>
            </a:r>
            <a:endParaRPr lang="en-US" sz="4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B410E9-03A0-7BEE-9F7F-2AE9A7E5D626}"/>
              </a:ext>
            </a:extLst>
          </p:cNvPr>
          <p:cNvSpPr txBox="1"/>
          <p:nvPr/>
        </p:nvSpPr>
        <p:spPr>
          <a:xfrm>
            <a:off x="4189451" y="3971204"/>
            <a:ext cx="3463927" cy="338554"/>
          </a:xfrm>
          <a:prstGeom prst="rect">
            <a:avLst/>
          </a:prstGeom>
          <a:solidFill>
            <a:schemeClr val="bg1"/>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FF0000"/>
                </a:solidFill>
                <a:latin typeface="Arial" panose="020B0604020202020204" pitchFamily="34" charset="0"/>
                <a:cs typeface="Arial" panose="020B0604020202020204" pitchFamily="34" charset="0"/>
              </a:rPr>
              <a:t>Facets for Each Pillar</a:t>
            </a:r>
          </a:p>
        </p:txBody>
      </p:sp>
      <p:sp>
        <p:nvSpPr>
          <p:cNvPr id="9" name="Rectangle 8">
            <a:extLst>
              <a:ext uri="{FF2B5EF4-FFF2-40B4-BE49-F238E27FC236}">
                <a16:creationId xmlns:a16="http://schemas.microsoft.com/office/drawing/2014/main" id="{C7DE2FB4-C67E-1708-BD12-7A3406D938CB}"/>
              </a:ext>
            </a:extLst>
          </p:cNvPr>
          <p:cNvSpPr/>
          <p:nvPr/>
        </p:nvSpPr>
        <p:spPr>
          <a:xfrm>
            <a:off x="-3922977" y="-1849485"/>
            <a:ext cx="1327326" cy="100837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grpSp>
        <p:nvGrpSpPr>
          <p:cNvPr id="31" name="Group 30">
            <a:extLst>
              <a:ext uri="{FF2B5EF4-FFF2-40B4-BE49-F238E27FC236}">
                <a16:creationId xmlns:a16="http://schemas.microsoft.com/office/drawing/2014/main" id="{54B9E2F8-FAD9-4255-9E8B-168A268E1271}"/>
              </a:ext>
            </a:extLst>
          </p:cNvPr>
          <p:cNvGrpSpPr/>
          <p:nvPr/>
        </p:nvGrpSpPr>
        <p:grpSpPr>
          <a:xfrm>
            <a:off x="5485532" y="591338"/>
            <a:ext cx="1521327" cy="3338874"/>
            <a:chOff x="7063398" y="603859"/>
            <a:chExt cx="1521327" cy="3338874"/>
          </a:xfrm>
        </p:grpSpPr>
        <p:sp>
          <p:nvSpPr>
            <p:cNvPr id="5" name="Rectangle 4">
              <a:extLst>
                <a:ext uri="{FF2B5EF4-FFF2-40B4-BE49-F238E27FC236}">
                  <a16:creationId xmlns:a16="http://schemas.microsoft.com/office/drawing/2014/main" id="{3FD5E4A0-0E2E-121A-AE3F-ACF76B2E499F}"/>
                </a:ext>
              </a:extLst>
            </p:cNvPr>
            <p:cNvSpPr/>
            <p:nvPr/>
          </p:nvSpPr>
          <p:spPr>
            <a:xfrm>
              <a:off x="7063398" y="1614561"/>
              <a:ext cx="1521327" cy="2328172"/>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Diverse Patient Care Competencies</a:t>
              </a:r>
            </a:p>
            <a:p>
              <a:pPr algn="ctr"/>
              <a:endParaRPr lang="en-US" sz="1200" dirty="0">
                <a:solidFill>
                  <a:schemeClr val="tx1"/>
                </a:solidFill>
                <a:latin typeface="Arial" panose="020B0604020202020204" pitchFamily="34" charset="0"/>
                <a:ea typeface="Calibri"/>
                <a:cs typeface="Arial" panose="020B0604020202020204" pitchFamily="34" charset="0"/>
              </a:endParaRPr>
            </a:p>
          </p:txBody>
        </p:sp>
        <p:sp>
          <p:nvSpPr>
            <p:cNvPr id="22" name="Rectangle 21">
              <a:extLst>
                <a:ext uri="{FF2B5EF4-FFF2-40B4-BE49-F238E27FC236}">
                  <a16:creationId xmlns:a16="http://schemas.microsoft.com/office/drawing/2014/main" id="{EA80E04E-EE51-2059-E1BB-0AB195AF7A03}"/>
                </a:ext>
              </a:extLst>
            </p:cNvPr>
            <p:cNvSpPr/>
            <p:nvPr/>
          </p:nvSpPr>
          <p:spPr>
            <a:xfrm>
              <a:off x="7063398" y="603859"/>
              <a:ext cx="1511745"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pic>
          <p:nvPicPr>
            <p:cNvPr id="23" name="Graphic 23" descr="Stethoscope with solid fill">
              <a:extLst>
                <a:ext uri="{FF2B5EF4-FFF2-40B4-BE49-F238E27FC236}">
                  <a16:creationId xmlns:a16="http://schemas.microsoft.com/office/drawing/2014/main" id="{8EC137B1-66BD-5C06-49E8-69BD48D75D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4275" y="691086"/>
              <a:ext cx="889298" cy="818385"/>
            </a:xfrm>
            <a:prstGeom prst="rect">
              <a:avLst/>
            </a:prstGeom>
          </p:spPr>
        </p:pic>
      </p:grpSp>
      <p:grpSp>
        <p:nvGrpSpPr>
          <p:cNvPr id="10" name="Group 9">
            <a:extLst>
              <a:ext uri="{FF2B5EF4-FFF2-40B4-BE49-F238E27FC236}">
                <a16:creationId xmlns:a16="http://schemas.microsoft.com/office/drawing/2014/main" id="{B9117910-85B2-4DDB-BE0C-21ACACF3F729}"/>
              </a:ext>
            </a:extLst>
          </p:cNvPr>
          <p:cNvGrpSpPr/>
          <p:nvPr/>
        </p:nvGrpSpPr>
        <p:grpSpPr>
          <a:xfrm>
            <a:off x="8798684" y="608022"/>
            <a:ext cx="1488749" cy="3331254"/>
            <a:chOff x="8329180" y="507552"/>
            <a:chExt cx="1488749" cy="3331254"/>
          </a:xfrm>
        </p:grpSpPr>
        <p:sp>
          <p:nvSpPr>
            <p:cNvPr id="15" name="Rectangle 14">
              <a:extLst>
                <a:ext uri="{FF2B5EF4-FFF2-40B4-BE49-F238E27FC236}">
                  <a16:creationId xmlns:a16="http://schemas.microsoft.com/office/drawing/2014/main" id="{DED22270-214A-4EAA-93F3-6AA71671324E}"/>
                </a:ext>
              </a:extLst>
            </p:cNvPr>
            <p:cNvSpPr/>
            <p:nvPr/>
          </p:nvSpPr>
          <p:spPr>
            <a:xfrm>
              <a:off x="8329180" y="1508909"/>
              <a:ext cx="1488748" cy="232989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Organizational Accountability for DEI</a:t>
              </a:r>
              <a:endParaRPr lang="en-US" sz="1400" dirty="0">
                <a:solidFill>
                  <a:schemeClr val="tx1"/>
                </a:solidFill>
                <a:latin typeface="Arial" panose="020B0604020202020204" pitchFamily="34" charset="0"/>
                <a:cs typeface="Arial" panose="020B0604020202020204" pitchFamily="34" charset="0"/>
              </a:endParaRPr>
            </a:p>
            <a:p>
              <a:pPr algn="ctr"/>
              <a:endParaRPr lang="en-US" sz="1400" b="1" dirty="0">
                <a:solidFill>
                  <a:srgbClr val="FF0000"/>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Collaborators</a:t>
              </a: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6774AD8-4C52-416A-86CC-F25A01D21CB7}"/>
                </a:ext>
              </a:extLst>
            </p:cNvPr>
            <p:cNvSpPr/>
            <p:nvPr/>
          </p:nvSpPr>
          <p:spPr>
            <a:xfrm>
              <a:off x="8329181" y="507552"/>
              <a:ext cx="1488748"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pic>
          <p:nvPicPr>
            <p:cNvPr id="29" name="Graphic 29" descr="Management with solid fill">
              <a:extLst>
                <a:ext uri="{FF2B5EF4-FFF2-40B4-BE49-F238E27FC236}">
                  <a16:creationId xmlns:a16="http://schemas.microsoft.com/office/drawing/2014/main" id="{44676784-4026-5879-B9CB-5B5C01705E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8880" y="539239"/>
              <a:ext cx="949348" cy="865688"/>
            </a:xfrm>
            <a:prstGeom prst="rect">
              <a:avLst/>
            </a:prstGeom>
          </p:spPr>
        </p:pic>
      </p:grpSp>
      <p:grpSp>
        <p:nvGrpSpPr>
          <p:cNvPr id="25" name="Group 24">
            <a:extLst>
              <a:ext uri="{FF2B5EF4-FFF2-40B4-BE49-F238E27FC236}">
                <a16:creationId xmlns:a16="http://schemas.microsoft.com/office/drawing/2014/main" id="{D898229F-AC98-495B-9035-3DE6B8ED79EB}"/>
              </a:ext>
            </a:extLst>
          </p:cNvPr>
          <p:cNvGrpSpPr/>
          <p:nvPr/>
        </p:nvGrpSpPr>
        <p:grpSpPr>
          <a:xfrm>
            <a:off x="3653999" y="602077"/>
            <a:ext cx="1624731" cy="3337199"/>
            <a:chOff x="5369395" y="599037"/>
            <a:chExt cx="1624731" cy="3337199"/>
          </a:xfrm>
        </p:grpSpPr>
        <p:sp>
          <p:nvSpPr>
            <p:cNvPr id="32" name="Rectangle 31">
              <a:extLst>
                <a:ext uri="{FF2B5EF4-FFF2-40B4-BE49-F238E27FC236}">
                  <a16:creationId xmlns:a16="http://schemas.microsoft.com/office/drawing/2014/main" id="{E6AFD698-8470-42CF-A461-6070A0118D79}"/>
                </a:ext>
              </a:extLst>
            </p:cNvPr>
            <p:cNvSpPr/>
            <p:nvPr/>
          </p:nvSpPr>
          <p:spPr>
            <a:xfrm>
              <a:off x="5369395" y="599037"/>
              <a:ext cx="1622690"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sp>
          <p:nvSpPr>
            <p:cNvPr id="3" name="Rectangle 2">
              <a:extLst>
                <a:ext uri="{FF2B5EF4-FFF2-40B4-BE49-F238E27FC236}">
                  <a16:creationId xmlns:a16="http://schemas.microsoft.com/office/drawing/2014/main" id="{8186EE73-418D-9000-5A7C-7FF333818D7A}"/>
                </a:ext>
              </a:extLst>
            </p:cNvPr>
            <p:cNvSpPr/>
            <p:nvPr/>
          </p:nvSpPr>
          <p:spPr>
            <a:xfrm>
              <a:off x="5371436" y="1614561"/>
              <a:ext cx="1622690" cy="2321675"/>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DEI Communications </a:t>
              </a:r>
              <a:endParaRPr lang="en-US" sz="1400" dirty="0">
                <a:solidFill>
                  <a:schemeClr val="tx1"/>
                </a:solidFill>
                <a:latin typeface="Arial" panose="020B0604020202020204" pitchFamily="34" charset="0"/>
                <a:cs typeface="Arial" panose="020B0604020202020204" pitchFamily="34" charset="0"/>
              </a:endParaRPr>
            </a:p>
          </p:txBody>
        </p:sp>
        <p:pic>
          <p:nvPicPr>
            <p:cNvPr id="2050" name="Picture 2" descr="Image result for symbol for communicating">
              <a:extLst>
                <a:ext uri="{FF2B5EF4-FFF2-40B4-BE49-F238E27FC236}">
                  <a16:creationId xmlns:a16="http://schemas.microsoft.com/office/drawing/2014/main" id="{5CBBBF11-F453-43D9-ABBD-8BD9641142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397"/>
            <a:stretch/>
          </p:blipFill>
          <p:spPr bwMode="auto">
            <a:xfrm>
              <a:off x="5509808" y="681718"/>
              <a:ext cx="1351969" cy="858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9667BB19-F2F5-41B7-93EA-224D45BD41FD}"/>
              </a:ext>
            </a:extLst>
          </p:cNvPr>
          <p:cNvGrpSpPr/>
          <p:nvPr/>
        </p:nvGrpSpPr>
        <p:grpSpPr>
          <a:xfrm>
            <a:off x="7247026" y="609055"/>
            <a:ext cx="1357210" cy="3342743"/>
            <a:chOff x="8646908" y="596533"/>
            <a:chExt cx="1357210" cy="3342743"/>
          </a:xfrm>
        </p:grpSpPr>
        <p:sp>
          <p:nvSpPr>
            <p:cNvPr id="4" name="Rectangle 3">
              <a:extLst>
                <a:ext uri="{FF2B5EF4-FFF2-40B4-BE49-F238E27FC236}">
                  <a16:creationId xmlns:a16="http://schemas.microsoft.com/office/drawing/2014/main" id="{4E5B5646-1EBB-AB36-7C97-287AA9E8EDB3}"/>
                </a:ext>
              </a:extLst>
            </p:cNvPr>
            <p:cNvSpPr/>
            <p:nvPr/>
          </p:nvSpPr>
          <p:spPr>
            <a:xfrm>
              <a:off x="8652150" y="1617939"/>
              <a:ext cx="1351968" cy="232133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dirty="0">
                  <a:solidFill>
                    <a:srgbClr val="000000"/>
                  </a:solidFill>
                  <a:latin typeface="Arial" panose="020B0604020202020204" pitchFamily="34" charset="0"/>
                  <a:cs typeface="Arial" panose="020B0604020202020204" pitchFamily="34" charset="0"/>
                </a:rPr>
                <a:t>Best in Class Work Environment</a:t>
              </a: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ECDF8037-4891-42BD-999D-F07E8A033488}"/>
                </a:ext>
              </a:extLst>
            </p:cNvPr>
            <p:cNvSpPr/>
            <p:nvPr/>
          </p:nvSpPr>
          <p:spPr>
            <a:xfrm>
              <a:off x="8646908" y="596533"/>
              <a:ext cx="1351968" cy="973951"/>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pic>
          <p:nvPicPr>
            <p:cNvPr id="2056" name="Picture 8" descr="Image result for symbol representing best in class">
              <a:extLst>
                <a:ext uri="{FF2B5EF4-FFF2-40B4-BE49-F238E27FC236}">
                  <a16:creationId xmlns:a16="http://schemas.microsoft.com/office/drawing/2014/main" id="{6756A70A-1F44-493D-8DC5-F4FD993BA490}"/>
                </a:ext>
              </a:extLst>
            </p:cNvPr>
            <p:cNvPicPr>
              <a:picLocks noChangeAspect="1" noChangeArrowheads="1"/>
            </p:cNvPicPr>
            <p:nvPr/>
          </p:nvPicPr>
          <p:blipFill>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789535" y="691086"/>
              <a:ext cx="1066714" cy="827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B5EC77CD-5AD3-4634-8CFE-44B0974C9482}"/>
              </a:ext>
            </a:extLst>
          </p:cNvPr>
          <p:cNvGrpSpPr/>
          <p:nvPr/>
        </p:nvGrpSpPr>
        <p:grpSpPr>
          <a:xfrm>
            <a:off x="258362" y="591338"/>
            <a:ext cx="1515769" cy="3336181"/>
            <a:chOff x="1888323" y="596533"/>
            <a:chExt cx="1515769" cy="3336181"/>
          </a:xfrm>
        </p:grpSpPr>
        <p:sp>
          <p:nvSpPr>
            <p:cNvPr id="33" name="Rectangle 32">
              <a:extLst>
                <a:ext uri="{FF2B5EF4-FFF2-40B4-BE49-F238E27FC236}">
                  <a16:creationId xmlns:a16="http://schemas.microsoft.com/office/drawing/2014/main" id="{BDE7BE29-C13D-40FE-AC41-0CE1BA1ED020}"/>
                </a:ext>
              </a:extLst>
            </p:cNvPr>
            <p:cNvSpPr/>
            <p:nvPr/>
          </p:nvSpPr>
          <p:spPr>
            <a:xfrm>
              <a:off x="1888323" y="596533"/>
              <a:ext cx="1511745"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sp>
          <p:nvSpPr>
            <p:cNvPr id="6" name="Rectangle 5">
              <a:extLst>
                <a:ext uri="{FF2B5EF4-FFF2-40B4-BE49-F238E27FC236}">
                  <a16:creationId xmlns:a16="http://schemas.microsoft.com/office/drawing/2014/main" id="{9DDB3636-CA2D-7EC8-C60B-398759CD234D}"/>
                </a:ext>
              </a:extLst>
            </p:cNvPr>
            <p:cNvSpPr/>
            <p:nvPr/>
          </p:nvSpPr>
          <p:spPr>
            <a:xfrm>
              <a:off x="1892346" y="1626494"/>
              <a:ext cx="1511746" cy="230622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Workforce Representation</a:t>
              </a:r>
              <a:endParaRPr lang="en-US" sz="1400" dirty="0">
                <a:solidFill>
                  <a:schemeClr val="tx1"/>
                </a:solidFill>
                <a:latin typeface="Arial" panose="020B0604020202020204" pitchFamily="34" charset="0"/>
                <a:cs typeface="Arial" panose="020B0604020202020204" pitchFamily="34" charset="0"/>
              </a:endParaRPr>
            </a:p>
            <a:p>
              <a:pPr algn="ctr"/>
              <a:endParaRPr lang="en-US" sz="1600" b="1" dirty="0">
                <a:solidFill>
                  <a:schemeClr val="tx1"/>
                </a:solidFill>
                <a:latin typeface="Arial" panose="020B0604020202020204" pitchFamily="34" charset="0"/>
                <a:ea typeface="+mn-lt"/>
                <a:cs typeface="Arial" panose="020B0604020202020204" pitchFamily="34" charset="0"/>
              </a:endParaRPr>
            </a:p>
            <a:p>
              <a:pPr algn="ctr"/>
              <a:endParaRPr lang="en-US" sz="1600" b="1" dirty="0">
                <a:solidFill>
                  <a:schemeClr val="tx1"/>
                </a:solidFill>
                <a:latin typeface="Arial" panose="020B0604020202020204" pitchFamily="34" charset="0"/>
                <a:ea typeface="+mn-lt"/>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pic>
          <p:nvPicPr>
            <p:cNvPr id="2058" name="Picture 10" descr="Image result for gender neutral symbol">
              <a:extLst>
                <a:ext uri="{FF2B5EF4-FFF2-40B4-BE49-F238E27FC236}">
                  <a16:creationId xmlns:a16="http://schemas.microsoft.com/office/drawing/2014/main" id="{4F202B33-1FCA-4193-A0D5-1CA3727E189A}"/>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7512"/>
            <a:stretch/>
          </p:blipFill>
          <p:spPr bwMode="auto">
            <a:xfrm>
              <a:off x="1991191" y="713150"/>
              <a:ext cx="1326826" cy="738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0BB29999-1073-4A4D-BBA7-71199468F326}"/>
              </a:ext>
            </a:extLst>
          </p:cNvPr>
          <p:cNvGrpSpPr/>
          <p:nvPr/>
        </p:nvGrpSpPr>
        <p:grpSpPr>
          <a:xfrm>
            <a:off x="1998157" y="609055"/>
            <a:ext cx="1488748" cy="3336181"/>
            <a:chOff x="3747241" y="596533"/>
            <a:chExt cx="1488748" cy="3336181"/>
          </a:xfrm>
        </p:grpSpPr>
        <p:sp>
          <p:nvSpPr>
            <p:cNvPr id="34" name="Rectangle 33">
              <a:extLst>
                <a:ext uri="{FF2B5EF4-FFF2-40B4-BE49-F238E27FC236}">
                  <a16:creationId xmlns:a16="http://schemas.microsoft.com/office/drawing/2014/main" id="{095CCE84-A8A4-4199-A491-DEFABC73A76B}"/>
                </a:ext>
              </a:extLst>
            </p:cNvPr>
            <p:cNvSpPr/>
            <p:nvPr/>
          </p:nvSpPr>
          <p:spPr>
            <a:xfrm>
              <a:off x="3747241" y="596533"/>
              <a:ext cx="1479527"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sp>
          <p:nvSpPr>
            <p:cNvPr id="2" name="Rectangle 1">
              <a:extLst>
                <a:ext uri="{FF2B5EF4-FFF2-40B4-BE49-F238E27FC236}">
                  <a16:creationId xmlns:a16="http://schemas.microsoft.com/office/drawing/2014/main" id="{003D0BC1-CE49-7E7D-855C-B19A38541A10}"/>
                </a:ext>
              </a:extLst>
            </p:cNvPr>
            <p:cNvSpPr/>
            <p:nvPr/>
          </p:nvSpPr>
          <p:spPr>
            <a:xfrm>
              <a:off x="3747241" y="1617940"/>
              <a:ext cx="1488748" cy="2314774"/>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latin typeface="Arial" panose="020B0604020202020204" pitchFamily="34" charset="0"/>
                  <a:cs typeface="Arial" panose="020B0604020202020204" pitchFamily="34" charset="0"/>
                </a:rPr>
                <a:t>Authentic Dialogue on DEI</a:t>
              </a:r>
            </a:p>
            <a:p>
              <a:pPr algn="ctr"/>
              <a:endParaRPr lang="en-US"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ea typeface="Calibri"/>
                <a:cs typeface="Arial" panose="020B0604020202020204" pitchFamily="34" charset="0"/>
              </a:endParaRPr>
            </a:p>
          </p:txBody>
        </p:sp>
        <p:pic>
          <p:nvPicPr>
            <p:cNvPr id="7172" name="Picture 4" descr="Comic Speech Bubbles and Elements Set Royalty Free Vector Image ...">
              <a:extLst>
                <a:ext uri="{FF2B5EF4-FFF2-40B4-BE49-F238E27FC236}">
                  <a16:creationId xmlns:a16="http://schemas.microsoft.com/office/drawing/2014/main" id="{102A6D1A-37EE-4FAD-80FD-754B7DE73450}"/>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13124" b="13590"/>
            <a:stretch/>
          </p:blipFill>
          <p:spPr bwMode="auto">
            <a:xfrm>
              <a:off x="3958703" y="664470"/>
              <a:ext cx="1080062" cy="83142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a:extLst>
              <a:ext uri="{FF2B5EF4-FFF2-40B4-BE49-F238E27FC236}">
                <a16:creationId xmlns:a16="http://schemas.microsoft.com/office/drawing/2014/main" id="{8D57634E-8209-4F70-8B00-6C0BE7FAE2F2}"/>
              </a:ext>
            </a:extLst>
          </p:cNvPr>
          <p:cNvSpPr/>
          <p:nvPr/>
        </p:nvSpPr>
        <p:spPr>
          <a:xfrm>
            <a:off x="10440866" y="1616507"/>
            <a:ext cx="1488748" cy="232989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latin typeface="Arial" panose="020B0604020202020204" pitchFamily="34" charset="0"/>
                <a:cs typeface="Arial" panose="020B0604020202020204" pitchFamily="34" charset="0"/>
              </a:rPr>
              <a:t>Advancing Health Equity</a:t>
            </a: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4621420C-9B55-4487-8CB1-EC20C07F5F5F}"/>
              </a:ext>
            </a:extLst>
          </p:cNvPr>
          <p:cNvSpPr/>
          <p:nvPr/>
        </p:nvSpPr>
        <p:spPr>
          <a:xfrm>
            <a:off x="10440867" y="615150"/>
            <a:ext cx="1488748"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latin typeface="Arial" panose="020B0604020202020204" pitchFamily="34" charset="0"/>
              <a:ea typeface="Calibri"/>
              <a:cs typeface="Arial" panose="020B0604020202020204" pitchFamily="34" charset="0"/>
            </a:endParaRPr>
          </a:p>
          <a:p>
            <a:pPr algn="ctr"/>
            <a:endParaRPr lang="en-US" sz="1200" b="1" dirty="0">
              <a:solidFill>
                <a:srgbClr val="FF0000"/>
              </a:solidFill>
              <a:latin typeface="Arial" panose="020B0604020202020204" pitchFamily="34" charset="0"/>
              <a:ea typeface="Calibri"/>
              <a:cs typeface="Arial" panose="020B0604020202020204" pitchFamily="34" charset="0"/>
            </a:endParaRPr>
          </a:p>
        </p:txBody>
      </p:sp>
      <p:pic>
        <p:nvPicPr>
          <p:cNvPr id="7174" name="Picture 6" descr="Detecto T10 10-lb Capacity Top Loading Dial Scale - Picture 1 of 1">
            <a:extLst>
              <a:ext uri="{FF2B5EF4-FFF2-40B4-BE49-F238E27FC236}">
                <a16:creationId xmlns:a16="http://schemas.microsoft.com/office/drawing/2014/main" id="{67313271-24F6-4A13-B9A2-9A4FADE28611}"/>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1976" y="653879"/>
            <a:ext cx="906528" cy="84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3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D6648-F4CF-4A90-BAB4-027396F9BBF5}"/>
              </a:ext>
            </a:extLst>
          </p:cNvPr>
          <p:cNvSpPr>
            <a:spLocks noGrp="1"/>
          </p:cNvSpPr>
          <p:nvPr>
            <p:ph type="title"/>
          </p:nvPr>
        </p:nvSpPr>
        <p:spPr>
          <a:xfrm>
            <a:off x="304799" y="183092"/>
            <a:ext cx="11552255" cy="762000"/>
          </a:xfrm>
        </p:spPr>
        <p:txBody>
          <a:bodyPr>
            <a:noAutofit/>
          </a:bodyPr>
          <a:lstStyle/>
          <a:p>
            <a:r>
              <a:rPr lang="en-US" sz="3000" b="1" dirty="0">
                <a:latin typeface="Arial" panose="020B0604020202020204" pitchFamily="34" charset="0"/>
                <a:cs typeface="Arial" panose="020B0604020202020204" pitchFamily="34" charset="0"/>
              </a:rPr>
              <a:t>Key Initiatives to Advance Penn State Health Diversity Playbook Priorities and Strategies</a:t>
            </a:r>
          </a:p>
        </p:txBody>
      </p:sp>
      <p:sp>
        <p:nvSpPr>
          <p:cNvPr id="3" name="Content Placeholder 2">
            <a:extLst>
              <a:ext uri="{FF2B5EF4-FFF2-40B4-BE49-F238E27FC236}">
                <a16:creationId xmlns:a16="http://schemas.microsoft.com/office/drawing/2014/main" id="{B74FB535-F471-4B0C-A6DF-ACC5033883C2}"/>
              </a:ext>
            </a:extLst>
          </p:cNvPr>
          <p:cNvSpPr>
            <a:spLocks noGrp="1"/>
          </p:cNvSpPr>
          <p:nvPr>
            <p:ph sz="half" idx="1"/>
          </p:nvPr>
        </p:nvSpPr>
        <p:spPr>
          <a:xfrm>
            <a:off x="304799" y="1589316"/>
            <a:ext cx="5566612" cy="4900862"/>
          </a:xfrm>
        </p:spPr>
        <p:txBody>
          <a:bodyPr>
            <a:noAutofit/>
          </a:bodyPr>
          <a:lstStyle/>
          <a:p>
            <a:pPr marL="0">
              <a:spcBef>
                <a:spcPts val="0"/>
              </a:spcBef>
              <a:spcAft>
                <a:spcPts val="600"/>
              </a:spcAft>
            </a:pPr>
            <a:r>
              <a:rPr lang="en-US" b="1" dirty="0">
                <a:latin typeface="Arial" panose="020B0604020202020204" pitchFamily="34" charset="0"/>
                <a:cs typeface="Arial" panose="020B0604020202020204" pitchFamily="34" charset="0"/>
              </a:rPr>
              <a:t>Workplace representation:</a:t>
            </a:r>
          </a:p>
          <a:p>
            <a:pPr marL="266714" lvl="1">
              <a:spcBef>
                <a:spcPts val="0"/>
              </a:spcBef>
              <a:spcAft>
                <a:spcPts val="600"/>
              </a:spcAft>
            </a:pPr>
            <a:r>
              <a:rPr lang="en-US" dirty="0">
                <a:latin typeface="Arial" panose="020B0604020202020204" pitchFamily="34" charset="0"/>
                <a:cs typeface="Arial" panose="020B0604020202020204" pitchFamily="34" charset="0"/>
              </a:rPr>
              <a:t>Encourage and track usage of policy HR09 to increase diversity of leadership and workforce</a:t>
            </a:r>
          </a:p>
          <a:p>
            <a:pPr marL="0">
              <a:spcBef>
                <a:spcPts val="0"/>
              </a:spcBef>
              <a:spcAft>
                <a:spcPts val="600"/>
              </a:spcAft>
            </a:pPr>
            <a:r>
              <a:rPr lang="en-US" b="1" dirty="0">
                <a:latin typeface="Arial" panose="020B0604020202020204" pitchFamily="34" charset="0"/>
                <a:cs typeface="Arial" panose="020B0604020202020204" pitchFamily="34" charset="0"/>
              </a:rPr>
              <a:t>Authentic dialogue:</a:t>
            </a:r>
          </a:p>
          <a:p>
            <a:pPr marL="266714" lvl="1">
              <a:spcBef>
                <a:spcPts val="0"/>
              </a:spcBef>
              <a:spcAft>
                <a:spcPts val="600"/>
              </a:spcAft>
            </a:pPr>
            <a:r>
              <a:rPr lang="en-US" dirty="0">
                <a:latin typeface="Arial" panose="020B0604020202020204" pitchFamily="34" charset="0"/>
                <a:cs typeface="Arial" panose="020B0604020202020204" pitchFamily="34" charset="0"/>
              </a:rPr>
              <a:t>Incorporate “dialogue” on diversity and inclusion into Health System and entity town hall meetings</a:t>
            </a:r>
          </a:p>
          <a:p>
            <a:pPr marL="0">
              <a:spcBef>
                <a:spcPts val="0"/>
              </a:spcBef>
              <a:spcAft>
                <a:spcPts val="600"/>
              </a:spcAft>
            </a:pPr>
            <a:r>
              <a:rPr lang="en-US" b="1" dirty="0">
                <a:latin typeface="Arial" panose="020B0604020202020204" pitchFamily="34" charset="0"/>
                <a:cs typeface="Arial" panose="020B0604020202020204" pitchFamily="34" charset="0"/>
              </a:rPr>
              <a:t>DEI Communications:</a:t>
            </a:r>
          </a:p>
          <a:p>
            <a:pPr marL="266714" lvl="1">
              <a:spcBef>
                <a:spcPts val="0"/>
              </a:spcBef>
              <a:spcAft>
                <a:spcPts val="600"/>
              </a:spcAft>
            </a:pPr>
            <a:r>
              <a:rPr lang="en-US" dirty="0">
                <a:latin typeface="Arial" panose="020B0604020202020204" pitchFamily="34" charset="0"/>
                <a:cs typeface="Arial" panose="020B0604020202020204" pitchFamily="34" charset="0"/>
              </a:rPr>
              <a:t>Regular cadence of communication regarding diversity, equity and inclusion efforts, including those of entities included in Diversity Council</a:t>
            </a:r>
          </a:p>
          <a:p>
            <a:pPr marL="0">
              <a:spcBef>
                <a:spcPts val="0"/>
              </a:spcBef>
              <a:spcAft>
                <a:spcPts val="600"/>
              </a:spcAft>
            </a:pPr>
            <a:r>
              <a:rPr lang="en-US" b="1" dirty="0">
                <a:latin typeface="Arial" panose="020B0604020202020204" pitchFamily="34" charset="0"/>
                <a:cs typeface="Arial" panose="020B0604020202020204" pitchFamily="34" charset="0"/>
              </a:rPr>
              <a:t>Diverse Patient Care Competencies</a:t>
            </a:r>
          </a:p>
          <a:p>
            <a:pPr marL="266714" lvl="1">
              <a:spcBef>
                <a:spcPts val="0"/>
              </a:spcBef>
              <a:spcAft>
                <a:spcPts val="600"/>
              </a:spcAft>
            </a:pPr>
            <a:r>
              <a:rPr lang="en-US" dirty="0">
                <a:latin typeface="Arial" panose="020B0604020202020204" pitchFamily="34" charset="0"/>
                <a:cs typeface="Arial" panose="020B0604020202020204" pitchFamily="34" charset="0"/>
              </a:rPr>
              <a:t>Increase workforce skills to care for increasingly diverse patients through Inclusion Academy offerings</a:t>
            </a:r>
          </a:p>
          <a:p>
            <a:pPr marL="266714" lvl="1">
              <a:spcBef>
                <a:spcPts val="0"/>
              </a:spcBef>
              <a:spcAft>
                <a:spcPts val="600"/>
              </a:spcAft>
            </a:pPr>
            <a:r>
              <a:rPr lang="en-US" dirty="0">
                <a:latin typeface="Arial" panose="020B0604020202020204" pitchFamily="34" charset="0"/>
                <a:cs typeface="Arial" panose="020B0604020202020204" pitchFamily="34" charset="0"/>
              </a:rPr>
              <a:t>Increase bilingual language skills of employees</a:t>
            </a:r>
          </a:p>
          <a:p>
            <a:pPr marL="0">
              <a:spcBef>
                <a:spcPts val="0"/>
              </a:spcBef>
              <a:spcAft>
                <a:spcPts val="600"/>
              </a:spcAft>
            </a:pPr>
            <a:endParaRPr lang="en-US" dirty="0">
              <a:latin typeface="Arial" panose="020B0604020202020204" pitchFamily="34" charset="0"/>
              <a:cs typeface="Arial" panose="020B0604020202020204" pitchFamily="34" charset="0"/>
            </a:endParaRPr>
          </a:p>
          <a:p>
            <a:pPr marL="0">
              <a:spcBef>
                <a:spcPts val="0"/>
              </a:spcBef>
              <a:spcAft>
                <a:spcPts val="600"/>
              </a:spcAft>
            </a:pP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C55C1F3-4948-4560-A1B0-997E511BBC04}"/>
              </a:ext>
            </a:extLst>
          </p:cNvPr>
          <p:cNvSpPr>
            <a:spLocks noGrp="1"/>
          </p:cNvSpPr>
          <p:nvPr>
            <p:ph sz="half" idx="2"/>
          </p:nvPr>
        </p:nvSpPr>
        <p:spPr>
          <a:xfrm>
            <a:off x="6397593" y="1712841"/>
            <a:ext cx="5352585" cy="3017309"/>
          </a:xfrm>
        </p:spPr>
        <p:txBody>
          <a:bodyPr>
            <a:normAutofit/>
          </a:bodyPr>
          <a:lstStyle/>
          <a:p>
            <a:r>
              <a:rPr lang="en-US" b="1" dirty="0">
                <a:latin typeface="Arial" panose="020B0604020202020204" pitchFamily="34" charset="0"/>
                <a:cs typeface="Arial" panose="020B0604020202020204" pitchFamily="34" charset="0"/>
              </a:rPr>
              <a:t>Best in Class Work Environment</a:t>
            </a:r>
          </a:p>
          <a:p>
            <a:pPr lvl="1"/>
            <a:r>
              <a:rPr lang="en-US" dirty="0">
                <a:latin typeface="Arial" panose="020B0604020202020204" pitchFamily="34" charset="0"/>
                <a:cs typeface="Arial" panose="020B0604020202020204" pitchFamily="34" charset="0"/>
              </a:rPr>
              <a:t>Incorporate  DEI into employee core competencies to establish accountability</a:t>
            </a:r>
          </a:p>
          <a:p>
            <a:pPr lvl="1"/>
            <a:r>
              <a:rPr lang="en-US" dirty="0">
                <a:latin typeface="Arial" panose="020B0604020202020204" pitchFamily="34" charset="0"/>
                <a:cs typeface="Arial" panose="020B0604020202020204" pitchFamily="34" charset="0"/>
              </a:rPr>
              <a:t>Continue leadership education on and accountability for addressing unconscious bias and microaggressions</a:t>
            </a:r>
          </a:p>
          <a:p>
            <a:r>
              <a:rPr lang="en-US" b="1" dirty="0">
                <a:latin typeface="Arial" panose="020B0604020202020204" pitchFamily="34" charset="0"/>
                <a:cs typeface="Arial" panose="020B0604020202020204" pitchFamily="34" charset="0"/>
              </a:rPr>
              <a:t>Organizational Accountability</a:t>
            </a:r>
          </a:p>
          <a:p>
            <a:pPr lvl="1"/>
            <a:r>
              <a:rPr lang="en-US" dirty="0">
                <a:latin typeface="Arial" panose="020B0604020202020204" pitchFamily="34" charset="0"/>
                <a:cs typeface="Arial" panose="020B0604020202020204" pitchFamily="34" charset="0"/>
              </a:rPr>
              <a:t>Revise and bolster employee resource groups and establish inclusion champions</a:t>
            </a:r>
          </a:p>
          <a:p>
            <a:pPr lvl="1"/>
            <a:r>
              <a:rPr lang="en-US" dirty="0">
                <a:latin typeface="Arial" panose="020B0604020202020204" pitchFamily="34" charset="0"/>
                <a:cs typeface="Arial" panose="020B0604020202020204" pitchFamily="34" charset="0"/>
              </a:rPr>
              <a:t>Improve business diversity progress</a:t>
            </a:r>
          </a:p>
        </p:txBody>
      </p:sp>
    </p:spTree>
    <p:extLst>
      <p:ext uri="{BB962C8B-B14F-4D97-AF65-F5344CB8AC3E}">
        <p14:creationId xmlns:p14="http://schemas.microsoft.com/office/powerpoint/2010/main" val="39233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B955C-327F-4A50-B240-23F2C5008417}"/>
              </a:ext>
            </a:extLst>
          </p:cNvPr>
          <p:cNvSpPr>
            <a:spLocks noGrp="1"/>
          </p:cNvSpPr>
          <p:nvPr>
            <p:ph idx="1"/>
          </p:nvPr>
        </p:nvSpPr>
        <p:spPr>
          <a:xfrm>
            <a:off x="712431" y="1728095"/>
            <a:ext cx="4522575" cy="4065889"/>
          </a:xfrm>
          <a:ln>
            <a:noFill/>
          </a:ln>
        </p:spPr>
        <p:txBody>
          <a:bodyPr vert="horz" lIns="91440" tIns="45720" rIns="91440" bIns="45720" rtlCol="0" anchor="t">
            <a:normAutofit fontScale="62500" lnSpcReduction="20000"/>
          </a:bodyPr>
          <a:lstStyle/>
          <a:p>
            <a:pPr>
              <a:lnSpc>
                <a:spcPct val="110000"/>
              </a:lnSpc>
              <a:spcAft>
                <a:spcPts val="300"/>
              </a:spcAft>
            </a:pPr>
            <a:r>
              <a:rPr lang="en-US" b="1" dirty="0">
                <a:latin typeface="Arial"/>
                <a:cs typeface="Arial"/>
              </a:rPr>
              <a:t>EP1: </a:t>
            </a:r>
            <a:r>
              <a:rPr lang="en-US" dirty="0">
                <a:latin typeface="Arial"/>
                <a:cs typeface="Arial"/>
              </a:rPr>
              <a:t>Health equity strategy lead</a:t>
            </a:r>
            <a:endParaRPr lang="en-US" dirty="0">
              <a:ea typeface="+mn-lt"/>
              <a:cs typeface="+mn-lt"/>
            </a:endParaRPr>
          </a:p>
          <a:p>
            <a:pPr>
              <a:lnSpc>
                <a:spcPct val="110000"/>
              </a:lnSpc>
              <a:spcAft>
                <a:spcPts val="300"/>
              </a:spcAft>
            </a:pPr>
            <a:r>
              <a:rPr lang="en-US" b="1" dirty="0">
                <a:latin typeface="Arial"/>
                <a:cs typeface="Arial"/>
              </a:rPr>
              <a:t>EP2: </a:t>
            </a:r>
            <a:r>
              <a:rPr lang="en-US" dirty="0">
                <a:latin typeface="Arial"/>
                <a:cs typeface="Arial"/>
              </a:rPr>
              <a:t>Patients' health/social needs assessment</a:t>
            </a:r>
            <a:endParaRPr lang="en-US" dirty="0">
              <a:ea typeface="+mn-lt"/>
              <a:cs typeface="+mn-lt"/>
            </a:endParaRPr>
          </a:p>
          <a:p>
            <a:pPr>
              <a:lnSpc>
                <a:spcPct val="110000"/>
              </a:lnSpc>
              <a:spcAft>
                <a:spcPts val="300"/>
              </a:spcAft>
            </a:pPr>
            <a:r>
              <a:rPr lang="en-US" b="1" dirty="0">
                <a:latin typeface="Arial"/>
                <a:cs typeface="Arial"/>
              </a:rPr>
              <a:t>EP3: </a:t>
            </a:r>
            <a:r>
              <a:rPr lang="en-US" dirty="0">
                <a:latin typeface="Arial"/>
                <a:cs typeface="Arial"/>
              </a:rPr>
              <a:t>Quality and safety data stratified by sociodemographic characteristics </a:t>
            </a:r>
            <a:endParaRPr lang="en-US" dirty="0">
              <a:ea typeface="+mn-lt"/>
              <a:cs typeface="+mn-lt"/>
            </a:endParaRPr>
          </a:p>
          <a:p>
            <a:pPr>
              <a:lnSpc>
                <a:spcPct val="110000"/>
              </a:lnSpc>
              <a:spcAft>
                <a:spcPts val="300"/>
              </a:spcAft>
            </a:pPr>
            <a:r>
              <a:rPr lang="en-US" b="1" dirty="0">
                <a:latin typeface="Arial"/>
                <a:cs typeface="Arial"/>
              </a:rPr>
              <a:t>EP4:</a:t>
            </a:r>
            <a:r>
              <a:rPr lang="en-US" dirty="0">
                <a:latin typeface="Arial"/>
                <a:cs typeface="Arial"/>
              </a:rPr>
              <a:t> Written health equity strategy plan</a:t>
            </a:r>
            <a:endParaRPr lang="en-US" dirty="0">
              <a:ea typeface="+mn-lt"/>
              <a:cs typeface="+mn-lt"/>
            </a:endParaRPr>
          </a:p>
          <a:p>
            <a:pPr>
              <a:lnSpc>
                <a:spcPct val="110000"/>
              </a:lnSpc>
              <a:spcAft>
                <a:spcPts val="300"/>
              </a:spcAft>
            </a:pPr>
            <a:r>
              <a:rPr lang="en-US" b="1" dirty="0">
                <a:latin typeface="Arial"/>
                <a:cs typeface="Arial"/>
              </a:rPr>
              <a:t>EP5:</a:t>
            </a:r>
            <a:r>
              <a:rPr lang="en-US" dirty="0">
                <a:latin typeface="Arial"/>
                <a:cs typeface="Arial"/>
              </a:rPr>
              <a:t> Health equity action plan goal(s) review  </a:t>
            </a:r>
            <a:endParaRPr lang="en-US" dirty="0">
              <a:ea typeface="+mn-lt"/>
              <a:cs typeface="+mn-lt"/>
            </a:endParaRPr>
          </a:p>
          <a:p>
            <a:pPr>
              <a:lnSpc>
                <a:spcPct val="110000"/>
              </a:lnSpc>
              <a:spcAft>
                <a:spcPts val="300"/>
              </a:spcAft>
            </a:pPr>
            <a:r>
              <a:rPr lang="en-US" b="1" dirty="0">
                <a:latin typeface="Arial"/>
                <a:cs typeface="Arial"/>
              </a:rPr>
              <a:t>EP6: </a:t>
            </a:r>
            <a:r>
              <a:rPr lang="en-US" dirty="0">
                <a:latin typeface="Arial"/>
                <a:cs typeface="Arial"/>
              </a:rPr>
              <a:t>Annual organizational progress update  </a:t>
            </a:r>
            <a:endParaRPr lang="en-US" dirty="0"/>
          </a:p>
        </p:txBody>
      </p:sp>
      <p:sp>
        <p:nvSpPr>
          <p:cNvPr id="6" name="Title 1">
            <a:extLst>
              <a:ext uri="{FF2B5EF4-FFF2-40B4-BE49-F238E27FC236}">
                <a16:creationId xmlns:a16="http://schemas.microsoft.com/office/drawing/2014/main" id="{AC6B1E9E-984F-C517-7545-3D75CD8FC76C}"/>
              </a:ext>
            </a:extLst>
          </p:cNvPr>
          <p:cNvSpPr txBox="1">
            <a:spLocks/>
          </p:cNvSpPr>
          <p:nvPr/>
        </p:nvSpPr>
        <p:spPr>
          <a:xfrm>
            <a:off x="712432" y="1086979"/>
            <a:ext cx="4034968" cy="61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1" kern="1200">
                <a:solidFill>
                  <a:schemeClr val="tx1"/>
                </a:solidFill>
                <a:latin typeface="+mn-lt"/>
                <a:ea typeface="+mj-ea"/>
                <a:cs typeface="+mj-cs"/>
              </a:defRPr>
            </a:lvl1pPr>
          </a:lstStyle>
          <a:p>
            <a:pPr algn="ctr"/>
            <a:r>
              <a:rPr lang="en-US" sz="2600" i="0" dirty="0">
                <a:latin typeface="Arial"/>
                <a:ea typeface="+mn-lt"/>
                <a:cs typeface="+mn-lt"/>
              </a:rPr>
              <a:t>Joint Commission</a:t>
            </a:r>
            <a:endParaRPr lang="en-US" sz="2600" dirty="0">
              <a:latin typeface="Arial"/>
              <a:cs typeface="Arial"/>
            </a:endParaRPr>
          </a:p>
        </p:txBody>
      </p:sp>
      <p:sp>
        <p:nvSpPr>
          <p:cNvPr id="8" name="Title 1">
            <a:extLst>
              <a:ext uri="{FF2B5EF4-FFF2-40B4-BE49-F238E27FC236}">
                <a16:creationId xmlns:a16="http://schemas.microsoft.com/office/drawing/2014/main" id="{3D180A6C-6B17-4BE5-A5B6-BF504AD81EE3}"/>
              </a:ext>
            </a:extLst>
          </p:cNvPr>
          <p:cNvSpPr txBox="1">
            <a:spLocks/>
          </p:cNvSpPr>
          <p:nvPr/>
        </p:nvSpPr>
        <p:spPr>
          <a:xfrm>
            <a:off x="6328440" y="1086979"/>
            <a:ext cx="5039638" cy="510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1" kern="1200">
                <a:solidFill>
                  <a:schemeClr val="tx1"/>
                </a:solidFill>
                <a:latin typeface="+mn-lt"/>
                <a:ea typeface="+mj-ea"/>
                <a:cs typeface="+mj-cs"/>
              </a:defRPr>
            </a:lvl1pPr>
          </a:lstStyle>
          <a:p>
            <a:pPr algn="ctr"/>
            <a:r>
              <a:rPr lang="en-US" sz="2600" i="0" dirty="0">
                <a:latin typeface="Arial"/>
                <a:ea typeface="+mn-lt"/>
                <a:cs typeface="+mn-lt"/>
              </a:rPr>
              <a:t>CMS</a:t>
            </a:r>
            <a:endParaRPr lang="en-US" sz="2600" dirty="0">
              <a:latin typeface="Arial"/>
              <a:cs typeface="Arial"/>
            </a:endParaRPr>
          </a:p>
        </p:txBody>
      </p:sp>
      <p:sp>
        <p:nvSpPr>
          <p:cNvPr id="9" name="Content Placeholder 2">
            <a:extLst>
              <a:ext uri="{FF2B5EF4-FFF2-40B4-BE49-F238E27FC236}">
                <a16:creationId xmlns:a16="http://schemas.microsoft.com/office/drawing/2014/main" id="{A2054377-223C-4B0F-AE68-574EA24D325B}"/>
              </a:ext>
            </a:extLst>
          </p:cNvPr>
          <p:cNvSpPr txBox="1">
            <a:spLocks/>
          </p:cNvSpPr>
          <p:nvPr/>
        </p:nvSpPr>
        <p:spPr>
          <a:xfrm>
            <a:off x="7128674" y="772942"/>
            <a:ext cx="3145971" cy="52641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900" b="1" dirty="0">
              <a:latin typeface="Arial"/>
              <a:cs typeface="Calibri"/>
            </a:endParaRPr>
          </a:p>
          <a:p>
            <a:pPr marL="457200" lvl="1" indent="0">
              <a:buFont typeface="Arial" panose="020B0604020202020204" pitchFamily="34" charset="0"/>
              <a:buNone/>
            </a:pPr>
            <a:endParaRPr lang="en-US" sz="800" dirty="0">
              <a:latin typeface="Arial"/>
              <a:cs typeface="Calibri"/>
            </a:endParaRPr>
          </a:p>
          <a:p>
            <a:pPr marL="457200" lvl="1" indent="0">
              <a:buFont typeface="Arial" panose="020B0604020202020204" pitchFamily="34" charset="0"/>
              <a:buNone/>
            </a:pPr>
            <a:endParaRPr lang="en-US" sz="800" dirty="0">
              <a:latin typeface="Arial"/>
              <a:cs typeface="Calibri"/>
            </a:endParaRPr>
          </a:p>
          <a:p>
            <a:pPr marL="457200" lvl="1" indent="0">
              <a:buFont typeface="Arial" panose="020B0604020202020204" pitchFamily="34" charset="0"/>
              <a:buNone/>
            </a:pPr>
            <a:endParaRPr lang="en-US" sz="800" dirty="0">
              <a:latin typeface="Arial"/>
              <a:cs typeface="Calibri"/>
            </a:endParaRPr>
          </a:p>
          <a:p>
            <a:pPr lvl="1"/>
            <a:endParaRPr lang="en-US" sz="1800" dirty="0">
              <a:latin typeface="Arial"/>
              <a:cs typeface="Calibri"/>
            </a:endParaRPr>
          </a:p>
        </p:txBody>
      </p:sp>
      <p:sp>
        <p:nvSpPr>
          <p:cNvPr id="2" name="TextBox 1">
            <a:extLst>
              <a:ext uri="{FF2B5EF4-FFF2-40B4-BE49-F238E27FC236}">
                <a16:creationId xmlns:a16="http://schemas.microsoft.com/office/drawing/2014/main" id="{C5520AE4-006C-878A-4047-8D8CB31F27BD}"/>
              </a:ext>
            </a:extLst>
          </p:cNvPr>
          <p:cNvSpPr txBox="1"/>
          <p:nvPr/>
        </p:nvSpPr>
        <p:spPr>
          <a:xfrm>
            <a:off x="6328439" y="1634237"/>
            <a:ext cx="5632652" cy="39703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Segoe UI"/>
              </a:rPr>
              <a:t>Domain 1: Equity is a Strategic Priority</a:t>
            </a:r>
            <a:r>
              <a:rPr lang="en-US" dirty="0">
                <a:latin typeface="Arial"/>
                <a:cs typeface="Segoe UI"/>
              </a:rPr>
              <a:t>​</a:t>
            </a:r>
          </a:p>
          <a:p>
            <a:pPr lvl="1">
              <a:buChar char="•"/>
            </a:pPr>
            <a:r>
              <a:rPr lang="en-US" dirty="0">
                <a:latin typeface="Arial"/>
                <a:cs typeface="Arial"/>
              </a:rPr>
              <a:t>Identified goals, action steps, engagement strategy and resources​</a:t>
            </a:r>
          </a:p>
          <a:p>
            <a:r>
              <a:rPr lang="en-US" b="1" dirty="0">
                <a:latin typeface="Arial"/>
                <a:cs typeface="Segoe UI"/>
              </a:rPr>
              <a:t>Domain 2: Data Collection</a:t>
            </a:r>
            <a:r>
              <a:rPr lang="en-US" dirty="0">
                <a:latin typeface="Arial"/>
                <a:cs typeface="Segoe UI"/>
              </a:rPr>
              <a:t>​</a:t>
            </a:r>
          </a:p>
          <a:p>
            <a:pPr lvl="1">
              <a:buChar char="•"/>
            </a:pPr>
            <a:r>
              <a:rPr lang="en-US" dirty="0">
                <a:latin typeface="Arial"/>
                <a:cs typeface="Arial"/>
              </a:rPr>
              <a:t>Patient self-reported information and EHR data​</a:t>
            </a:r>
          </a:p>
          <a:p>
            <a:r>
              <a:rPr lang="en-US" b="1" dirty="0">
                <a:latin typeface="Arial"/>
                <a:cs typeface="Segoe UI"/>
              </a:rPr>
              <a:t>Domain 3: Data Analysis</a:t>
            </a:r>
            <a:r>
              <a:rPr lang="en-US" dirty="0">
                <a:latin typeface="Arial"/>
                <a:cs typeface="Segoe UI"/>
              </a:rPr>
              <a:t>​</a:t>
            </a:r>
          </a:p>
          <a:p>
            <a:pPr lvl="1">
              <a:buChar char="•"/>
            </a:pPr>
            <a:r>
              <a:rPr lang="en-US" dirty="0">
                <a:latin typeface="Arial"/>
                <a:cs typeface="Arial"/>
              </a:rPr>
              <a:t>KPIs stratified by patient demographic variables ​</a:t>
            </a:r>
          </a:p>
          <a:p>
            <a:r>
              <a:rPr lang="en-US" b="1" dirty="0">
                <a:latin typeface="Arial"/>
                <a:cs typeface="Segoe UI"/>
              </a:rPr>
              <a:t>Domain 4: Quality Improvement</a:t>
            </a:r>
            <a:r>
              <a:rPr lang="en-US" dirty="0">
                <a:latin typeface="Arial"/>
                <a:cs typeface="Segoe UI"/>
              </a:rPr>
              <a:t>​</a:t>
            </a:r>
          </a:p>
          <a:p>
            <a:pPr lvl="1">
              <a:buChar char="•"/>
            </a:pPr>
            <a:r>
              <a:rPr lang="en-US" dirty="0">
                <a:latin typeface="Arial"/>
                <a:cs typeface="Arial"/>
              </a:rPr>
              <a:t>Participation in local, regional and national efforts to reduce health disparities​</a:t>
            </a:r>
          </a:p>
          <a:p>
            <a:r>
              <a:rPr lang="en-US" b="1" dirty="0">
                <a:latin typeface="Arial"/>
                <a:cs typeface="Segoe UI"/>
              </a:rPr>
              <a:t>Domain 5: Leadership Engagement</a:t>
            </a:r>
            <a:r>
              <a:rPr lang="en-US" dirty="0">
                <a:latin typeface="Arial"/>
                <a:cs typeface="Segoe UI"/>
              </a:rPr>
              <a:t>​</a:t>
            </a:r>
          </a:p>
          <a:p>
            <a:pPr lvl="1">
              <a:buChar char="•"/>
            </a:pPr>
            <a:r>
              <a:rPr lang="en-US" dirty="0">
                <a:latin typeface="Arial"/>
                <a:cs typeface="Arial"/>
              </a:rPr>
              <a:t>Boards, chief executives, and senior leaders annually review the health equity action plan and the KPIs </a:t>
            </a:r>
          </a:p>
        </p:txBody>
      </p:sp>
      <p:sp>
        <p:nvSpPr>
          <p:cNvPr id="10" name="TextBox 9">
            <a:extLst>
              <a:ext uri="{FF2B5EF4-FFF2-40B4-BE49-F238E27FC236}">
                <a16:creationId xmlns:a16="http://schemas.microsoft.com/office/drawing/2014/main" id="{17E3FF6F-03C4-5851-24AE-9EF6E854ED8B}"/>
              </a:ext>
            </a:extLst>
          </p:cNvPr>
          <p:cNvSpPr txBox="1"/>
          <p:nvPr/>
        </p:nvSpPr>
        <p:spPr>
          <a:xfrm>
            <a:off x="0" y="97528"/>
            <a:ext cx="12192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Arial"/>
                <a:cs typeface="Arial"/>
              </a:rPr>
              <a:t>Regulatory Requirements for Penn State Health Equity Program</a:t>
            </a:r>
            <a:endParaRPr lang="en-US" sz="3000" dirty="0"/>
          </a:p>
        </p:txBody>
      </p:sp>
    </p:spTree>
    <p:extLst>
      <p:ext uri="{BB962C8B-B14F-4D97-AF65-F5344CB8AC3E}">
        <p14:creationId xmlns:p14="http://schemas.microsoft.com/office/powerpoint/2010/main" val="29528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40E41-9C13-45AF-BCF8-E257CF0868E2}"/>
              </a:ext>
            </a:extLst>
          </p:cNvPr>
          <p:cNvSpPr txBox="1"/>
          <p:nvPr/>
        </p:nvSpPr>
        <p:spPr>
          <a:xfrm>
            <a:off x="28373" y="246457"/>
            <a:ext cx="12192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panose="020B0604020202020204" pitchFamily="34" charset="0"/>
                <a:cs typeface="Arial" panose="020B0604020202020204" pitchFamily="34" charset="0"/>
              </a:rPr>
              <a:t>Penn State Health Goal for Health Equity</a:t>
            </a:r>
          </a:p>
        </p:txBody>
      </p:sp>
      <p:sp>
        <p:nvSpPr>
          <p:cNvPr id="4" name="TextBox 3">
            <a:extLst>
              <a:ext uri="{FF2B5EF4-FFF2-40B4-BE49-F238E27FC236}">
                <a16:creationId xmlns:a16="http://schemas.microsoft.com/office/drawing/2014/main" id="{DE5F0CF7-1161-4E14-B653-53E738E305E3}"/>
              </a:ext>
            </a:extLst>
          </p:cNvPr>
          <p:cNvSpPr txBox="1"/>
          <p:nvPr/>
        </p:nvSpPr>
        <p:spPr>
          <a:xfrm>
            <a:off x="441104" y="4378421"/>
            <a:ext cx="11370680" cy="723275"/>
          </a:xfrm>
          <a:prstGeom prst="rect">
            <a:avLst/>
          </a:prstGeom>
          <a:solidFill>
            <a:schemeClr val="accent5">
              <a:lumMod val="20000"/>
              <a:lumOff val="80000"/>
            </a:schemeClr>
          </a:solidFill>
          <a:ln w="28575">
            <a:solidFill>
              <a:srgbClr val="0070C0"/>
            </a:solidFill>
          </a:ln>
        </p:spPr>
        <p:txBody>
          <a:bodyPr wrap="square" rtlCol="0">
            <a:spAutoFit/>
          </a:bodyPr>
          <a:lstStyle/>
          <a:p>
            <a:pPr>
              <a:spcAft>
                <a:spcPts val="600"/>
              </a:spcAft>
            </a:pPr>
            <a:r>
              <a:rPr lang="en-US" b="1" i="1" dirty="0">
                <a:latin typeface="Arial" panose="020B0604020202020204" pitchFamily="34" charset="0"/>
                <a:cs typeface="Arial" panose="020B0604020202020204" pitchFamily="34" charset="0"/>
              </a:rPr>
              <a:t>Penn State Health’s Approach to Advancing Health Equity</a:t>
            </a:r>
          </a:p>
          <a:p>
            <a:pPr>
              <a:spcAft>
                <a:spcPts val="600"/>
              </a:spcAft>
            </a:pPr>
            <a:r>
              <a:rPr lang="en-US" dirty="0">
                <a:latin typeface="Arial" panose="020B0604020202020204" pitchFamily="34" charset="0"/>
                <a:cs typeface="Arial" panose="020B0604020202020204" pitchFamily="34" charset="0"/>
              </a:rPr>
              <a:t>Matrixed team from throughout the health system advancing interconnected strategies.</a:t>
            </a:r>
          </a:p>
        </p:txBody>
      </p:sp>
      <p:sp>
        <p:nvSpPr>
          <p:cNvPr id="12" name="TextBox 11">
            <a:extLst>
              <a:ext uri="{FF2B5EF4-FFF2-40B4-BE49-F238E27FC236}">
                <a16:creationId xmlns:a16="http://schemas.microsoft.com/office/drawing/2014/main" id="{54B4CD4C-2598-4AF7-80C2-75AB7D3D4567}"/>
              </a:ext>
            </a:extLst>
          </p:cNvPr>
          <p:cNvSpPr txBox="1"/>
          <p:nvPr/>
        </p:nvSpPr>
        <p:spPr>
          <a:xfrm>
            <a:off x="436962" y="1566099"/>
            <a:ext cx="11374822" cy="1000274"/>
          </a:xfrm>
          <a:prstGeom prst="rect">
            <a:avLst/>
          </a:prstGeom>
          <a:solidFill>
            <a:schemeClr val="accent5">
              <a:lumMod val="20000"/>
              <a:lumOff val="80000"/>
            </a:schemeClr>
          </a:solidFill>
          <a:ln w="28575">
            <a:solidFill>
              <a:srgbClr val="0070C0"/>
            </a:solidFill>
          </a:ln>
        </p:spPr>
        <p:txBody>
          <a:bodyPr wrap="square" rtlCol="0">
            <a:spAutoFit/>
          </a:bodyPr>
          <a:lstStyle/>
          <a:p>
            <a:pPr>
              <a:spcAft>
                <a:spcPts val="600"/>
              </a:spcAft>
            </a:pPr>
            <a:r>
              <a:rPr lang="en-US" b="1" i="1" dirty="0">
                <a:latin typeface="Arial" panose="020B0604020202020204" pitchFamily="34" charset="0"/>
                <a:cs typeface="Arial" panose="020B0604020202020204" pitchFamily="34" charset="0"/>
              </a:rPr>
              <a:t>Penn State Health Goal for Health Equity</a:t>
            </a:r>
          </a:p>
          <a:p>
            <a:pPr>
              <a:spcAft>
                <a:spcPts val="600"/>
              </a:spcAft>
            </a:pPr>
            <a:r>
              <a:rPr lang="en-US" dirty="0">
                <a:latin typeface="Arial" panose="020B0604020202020204" pitchFamily="34" charset="0"/>
                <a:cs typeface="Arial" panose="020B0604020202020204" pitchFamily="34" charset="0"/>
              </a:rPr>
              <a:t>The opportunity for every person to attain their highest level of health regardless of social or demographic factors.</a:t>
            </a:r>
          </a:p>
        </p:txBody>
      </p:sp>
      <p:sp>
        <p:nvSpPr>
          <p:cNvPr id="13" name="TextBox 12">
            <a:extLst>
              <a:ext uri="{FF2B5EF4-FFF2-40B4-BE49-F238E27FC236}">
                <a16:creationId xmlns:a16="http://schemas.microsoft.com/office/drawing/2014/main" id="{F8FE59DE-E335-4B19-A6A0-1C518135462F}"/>
              </a:ext>
            </a:extLst>
          </p:cNvPr>
          <p:cNvSpPr txBox="1"/>
          <p:nvPr/>
        </p:nvSpPr>
        <p:spPr>
          <a:xfrm>
            <a:off x="436962" y="2996238"/>
            <a:ext cx="11374822" cy="1000274"/>
          </a:xfrm>
          <a:prstGeom prst="rect">
            <a:avLst/>
          </a:prstGeom>
          <a:solidFill>
            <a:schemeClr val="accent5">
              <a:lumMod val="20000"/>
              <a:lumOff val="80000"/>
            </a:schemeClr>
          </a:solidFill>
          <a:ln w="28575">
            <a:solidFill>
              <a:srgbClr val="0070C0"/>
            </a:solidFill>
          </a:ln>
        </p:spPr>
        <p:txBody>
          <a:bodyPr wrap="square" rtlCol="0">
            <a:spAutoFit/>
          </a:bodyPr>
          <a:lstStyle/>
          <a:p>
            <a:pPr>
              <a:spcAft>
                <a:spcPts val="600"/>
              </a:spcAft>
            </a:pPr>
            <a:r>
              <a:rPr lang="en-US" b="1" i="1" dirty="0">
                <a:latin typeface="Arial" panose="020B0604020202020204" pitchFamily="34" charset="0"/>
                <a:cs typeface="Arial" panose="020B0604020202020204" pitchFamily="34" charset="0"/>
              </a:rPr>
              <a:t>Penn State Health Aspiration for Health Equity</a:t>
            </a:r>
          </a:p>
          <a:p>
            <a:pPr>
              <a:spcAft>
                <a:spcPts val="600"/>
              </a:spcAft>
            </a:pPr>
            <a:r>
              <a:rPr lang="en-US" dirty="0">
                <a:latin typeface="Arial" panose="020B0604020202020204" pitchFamily="34" charset="0"/>
                <a:cs typeface="Arial" panose="020B0604020202020204" pitchFamily="34" charset="0"/>
              </a:rPr>
              <a:t>An organization where all employees are successful in collectively eliminating health care disparities by a demonstrated commitment to our mission, equitable processes and achievement of performance measures.</a:t>
            </a:r>
          </a:p>
        </p:txBody>
      </p:sp>
    </p:spTree>
    <p:extLst>
      <p:ext uri="{BB962C8B-B14F-4D97-AF65-F5344CB8AC3E}">
        <p14:creationId xmlns:p14="http://schemas.microsoft.com/office/powerpoint/2010/main" val="99297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1F72BB3-59E8-4235-8DAA-54F691075AB6}"/>
              </a:ext>
            </a:extLst>
          </p:cNvPr>
          <p:cNvSpPr txBox="1"/>
          <p:nvPr/>
        </p:nvSpPr>
        <p:spPr>
          <a:xfrm>
            <a:off x="101600" y="1412343"/>
            <a:ext cx="6197600" cy="4247317"/>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Effective Community Outreach:  </a:t>
            </a:r>
            <a:r>
              <a:rPr lang="en-US" sz="2000" dirty="0">
                <a:latin typeface="Arial" panose="020B0604020202020204" pitchFamily="34" charset="0"/>
                <a:cs typeface="Arial" panose="020B0604020202020204" pitchFamily="34" charset="0"/>
              </a:rPr>
              <a:t>Partnerships and visibility in diverse communities resulting in increased understanding and support of unique needs of all communities, including diverse communities</a:t>
            </a:r>
          </a:p>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Advancing Health Equity Research: </a:t>
            </a:r>
            <a:r>
              <a:rPr lang="en-US" sz="2000" dirty="0">
                <a:latin typeface="Arial" panose="020B0604020202020204" pitchFamily="34" charset="0"/>
                <a:cs typeface="Arial" panose="020B0604020202020204" pitchFamily="34" charset="0"/>
              </a:rPr>
              <a:t>Growing the institutional infrastructure to optimize and guide scholarly research and quality improvement relevant to health equity and increase diversity in clinical trials</a:t>
            </a:r>
          </a:p>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Data Driven Outcomes:  </a:t>
            </a:r>
            <a:r>
              <a:rPr lang="en-US" sz="2000" dirty="0">
                <a:latin typeface="Arial" panose="020B0604020202020204" pitchFamily="34" charset="0"/>
                <a:cs typeface="Arial" panose="020B0604020202020204" pitchFamily="34" charset="0"/>
              </a:rPr>
              <a:t>Using quantitative and qualitative patient data to develop, inform, and measure health care improvement strategies.</a:t>
            </a:r>
          </a:p>
        </p:txBody>
      </p:sp>
      <p:sp>
        <p:nvSpPr>
          <p:cNvPr id="9" name="TextBox 8">
            <a:extLst>
              <a:ext uri="{FF2B5EF4-FFF2-40B4-BE49-F238E27FC236}">
                <a16:creationId xmlns:a16="http://schemas.microsoft.com/office/drawing/2014/main" id="{D3088104-C402-4ADA-967F-B077D660CAB3}"/>
              </a:ext>
            </a:extLst>
          </p:cNvPr>
          <p:cNvSpPr txBox="1"/>
          <p:nvPr/>
        </p:nvSpPr>
        <p:spPr>
          <a:xfrm>
            <a:off x="0" y="233667"/>
            <a:ext cx="1219199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Penn State Health System-wide Objectives for Health Equity</a:t>
            </a:r>
          </a:p>
        </p:txBody>
      </p:sp>
      <p:sp>
        <p:nvSpPr>
          <p:cNvPr id="11" name="TextBox 10">
            <a:extLst>
              <a:ext uri="{FF2B5EF4-FFF2-40B4-BE49-F238E27FC236}">
                <a16:creationId xmlns:a16="http://schemas.microsoft.com/office/drawing/2014/main" id="{408AD224-B6F9-4594-9862-848B05346B0A}"/>
              </a:ext>
            </a:extLst>
          </p:cNvPr>
          <p:cNvSpPr txBox="1"/>
          <p:nvPr/>
        </p:nvSpPr>
        <p:spPr>
          <a:xfrm>
            <a:off x="6299199" y="1412343"/>
            <a:ext cx="5892801" cy="4247317"/>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Culturally Responsive Patient Care:  </a:t>
            </a:r>
            <a:r>
              <a:rPr lang="en-US" sz="2000" dirty="0">
                <a:latin typeface="Arial" panose="020B0604020202020204" pitchFamily="34" charset="0"/>
                <a:cs typeface="Arial" panose="020B0604020202020204" pitchFamily="34" charset="0"/>
              </a:rPr>
              <a:t>Delivering compassionate, quality and safe health care in inpatient and outpatient settings resulting in consistent equitable health outcomes and patient experience across all patient populations</a:t>
            </a:r>
          </a:p>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Diverse Workforce:  </a:t>
            </a:r>
            <a:r>
              <a:rPr lang="en-US" sz="2000" dirty="0">
                <a:latin typeface="Arial" panose="020B0604020202020204" pitchFamily="34" charset="0"/>
                <a:cs typeface="Arial" panose="020B0604020202020204" pitchFamily="34" charset="0"/>
              </a:rPr>
              <a:t>Increasingly diverse leadership team workforce who are thriving in a respectful, inclusive work environment</a:t>
            </a:r>
          </a:p>
          <a:p>
            <a:pPr marL="285750" indent="-285750">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Organizational accountability:  </a:t>
            </a:r>
            <a:r>
              <a:rPr lang="en-US" sz="2000" dirty="0">
                <a:latin typeface="Arial" panose="020B0604020202020204" pitchFamily="34" charset="0"/>
                <a:cs typeface="Arial" panose="020B0604020202020204" pitchFamily="34" charset="0"/>
              </a:rPr>
              <a:t>Effectively using organizational influencers to sustain DEI and health equity progress and advancing commitment to business diversity</a:t>
            </a:r>
          </a:p>
        </p:txBody>
      </p:sp>
    </p:spTree>
    <p:extLst>
      <p:ext uri="{BB962C8B-B14F-4D97-AF65-F5344CB8AC3E}">
        <p14:creationId xmlns:p14="http://schemas.microsoft.com/office/powerpoint/2010/main" val="428412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DB3636-CA2D-7EC8-C60B-398759CD234D}"/>
              </a:ext>
            </a:extLst>
          </p:cNvPr>
          <p:cNvSpPr/>
          <p:nvPr/>
        </p:nvSpPr>
        <p:spPr>
          <a:xfrm>
            <a:off x="624095" y="1546768"/>
            <a:ext cx="1598939" cy="2290313"/>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cs typeface="Calibri"/>
              </a:rPr>
              <a:t>Community Engagement</a:t>
            </a:r>
            <a:endParaRPr lang="en-US" sz="1600" dirty="0">
              <a:solidFill>
                <a:schemeClr val="tx1"/>
              </a:solidFill>
              <a:cs typeface="Calibri"/>
            </a:endParaRPr>
          </a:p>
          <a:p>
            <a:pPr algn="ctr"/>
            <a:endParaRPr lang="en-US" sz="1600" b="1" dirty="0">
              <a:solidFill>
                <a:schemeClr val="tx1"/>
              </a:solidFill>
              <a:ea typeface="+mn-lt"/>
              <a:cs typeface="+mn-lt"/>
            </a:endParaRPr>
          </a:p>
          <a:p>
            <a:pPr algn="ctr"/>
            <a:r>
              <a:rPr lang="en-US" sz="1400" b="1" dirty="0">
                <a:solidFill>
                  <a:schemeClr val="tx1"/>
                </a:solidFill>
                <a:ea typeface="+mn-lt"/>
                <a:cs typeface="+mn-lt"/>
              </a:rPr>
              <a:t>Team:</a:t>
            </a:r>
            <a:endParaRPr lang="en-US" sz="1400" dirty="0">
              <a:solidFill>
                <a:schemeClr val="tx1"/>
              </a:solidFill>
              <a:ea typeface="+mn-lt"/>
              <a:cs typeface="+mn-lt"/>
            </a:endParaRPr>
          </a:p>
          <a:p>
            <a:pPr algn="ctr"/>
            <a:r>
              <a:rPr lang="en-US" sz="1200" dirty="0">
                <a:solidFill>
                  <a:schemeClr val="tx1"/>
                </a:solidFill>
                <a:ea typeface="+mn-lt"/>
                <a:cs typeface="+mn-lt"/>
              </a:rPr>
              <a:t>Ashley Visco</a:t>
            </a:r>
          </a:p>
          <a:p>
            <a:pPr algn="ctr"/>
            <a:r>
              <a:rPr lang="en-US" sz="1200" dirty="0">
                <a:solidFill>
                  <a:schemeClr val="tx1"/>
                </a:solidFill>
                <a:ea typeface="Calibri"/>
                <a:cs typeface="Calibri"/>
              </a:rPr>
              <a:t>Jessica Deer</a:t>
            </a:r>
          </a:p>
          <a:p>
            <a:pPr algn="ctr"/>
            <a:endParaRPr lang="en-US" sz="1200" b="1" dirty="0">
              <a:solidFill>
                <a:srgbClr val="FF0000"/>
              </a:solidFill>
              <a:ea typeface="Calibri"/>
              <a:cs typeface="Calibri"/>
            </a:endParaRPr>
          </a:p>
        </p:txBody>
      </p:sp>
      <p:sp>
        <p:nvSpPr>
          <p:cNvPr id="2" name="Rectangle 1">
            <a:extLst>
              <a:ext uri="{FF2B5EF4-FFF2-40B4-BE49-F238E27FC236}">
                <a16:creationId xmlns:a16="http://schemas.microsoft.com/office/drawing/2014/main" id="{003D0BC1-CE49-7E7D-855C-B19A38541A10}"/>
              </a:ext>
            </a:extLst>
          </p:cNvPr>
          <p:cNvSpPr/>
          <p:nvPr/>
        </p:nvSpPr>
        <p:spPr>
          <a:xfrm>
            <a:off x="2443965" y="1546768"/>
            <a:ext cx="1476493" cy="2288013"/>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cs typeface="Calibri"/>
              </a:rPr>
              <a:t>Health Equity Research</a:t>
            </a:r>
          </a:p>
          <a:p>
            <a:pPr algn="ctr"/>
            <a:endParaRPr lang="en-US" b="1" dirty="0">
              <a:solidFill>
                <a:schemeClr val="tx1"/>
              </a:solidFill>
              <a:cs typeface="Calibri"/>
            </a:endParaRPr>
          </a:p>
          <a:p>
            <a:pPr algn="ctr"/>
            <a:r>
              <a:rPr lang="en-US" sz="1400" b="1" dirty="0">
                <a:solidFill>
                  <a:schemeClr val="tx1"/>
                </a:solidFill>
                <a:cs typeface="Calibri"/>
              </a:rPr>
              <a:t>Team:</a:t>
            </a:r>
            <a:endParaRPr lang="en-US" sz="1400" b="1" dirty="0">
              <a:solidFill>
                <a:schemeClr val="tx1"/>
              </a:solidFill>
              <a:ea typeface="Calibri"/>
              <a:cs typeface="Calibri"/>
            </a:endParaRPr>
          </a:p>
          <a:p>
            <a:pPr algn="ctr"/>
            <a:r>
              <a:rPr lang="en-US" sz="1200" dirty="0">
                <a:solidFill>
                  <a:schemeClr val="tx1"/>
                </a:solidFill>
                <a:cs typeface="Calibri"/>
              </a:rPr>
              <a:t>Sarah Bronson</a:t>
            </a:r>
            <a:endParaRPr lang="en-US" sz="1200" dirty="0">
              <a:solidFill>
                <a:schemeClr val="tx1"/>
              </a:solidFill>
              <a:ea typeface="Calibri"/>
              <a:cs typeface="Calibri"/>
            </a:endParaRPr>
          </a:p>
          <a:p>
            <a:pPr algn="ctr"/>
            <a:r>
              <a:rPr lang="en-US" sz="1200" dirty="0">
                <a:solidFill>
                  <a:schemeClr val="tx1"/>
                </a:solidFill>
                <a:ea typeface="Calibri"/>
                <a:cs typeface="Calibri"/>
              </a:rPr>
              <a:t>Monali Vasekar</a:t>
            </a:r>
          </a:p>
          <a:p>
            <a:pPr algn="ctr"/>
            <a:r>
              <a:rPr lang="en-US" sz="1200" dirty="0">
                <a:solidFill>
                  <a:schemeClr val="tx1"/>
                </a:solidFill>
                <a:ea typeface="Calibri"/>
                <a:cs typeface="Calibri"/>
              </a:rPr>
              <a:t>Adrian Zurca</a:t>
            </a:r>
          </a:p>
          <a:p>
            <a:pPr algn="ctr"/>
            <a:r>
              <a:rPr lang="en-US" sz="1200" dirty="0">
                <a:solidFill>
                  <a:schemeClr val="tx1"/>
                </a:solidFill>
                <a:ea typeface="Calibri"/>
                <a:cs typeface="Calibri"/>
              </a:rPr>
              <a:t>Eugene Lengerich</a:t>
            </a:r>
          </a:p>
          <a:p>
            <a:pPr algn="ctr"/>
            <a:r>
              <a:rPr lang="en-US" sz="1200" dirty="0">
                <a:solidFill>
                  <a:schemeClr val="tx1"/>
                </a:solidFill>
                <a:ea typeface="Calibri"/>
                <a:cs typeface="Calibri"/>
              </a:rPr>
              <a:t>Amanda Taylor Gehman </a:t>
            </a:r>
          </a:p>
        </p:txBody>
      </p:sp>
      <p:sp>
        <p:nvSpPr>
          <p:cNvPr id="3" name="Rectangle 2">
            <a:extLst>
              <a:ext uri="{FF2B5EF4-FFF2-40B4-BE49-F238E27FC236}">
                <a16:creationId xmlns:a16="http://schemas.microsoft.com/office/drawing/2014/main" id="{8186EE73-418D-9000-5A7C-7FF333818D7A}"/>
              </a:ext>
            </a:extLst>
          </p:cNvPr>
          <p:cNvSpPr/>
          <p:nvPr/>
        </p:nvSpPr>
        <p:spPr>
          <a:xfrm>
            <a:off x="4147697" y="1556664"/>
            <a:ext cx="1603196" cy="227774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cs typeface="Calibri"/>
              </a:rPr>
              <a:t>Data Infrastructure</a:t>
            </a:r>
            <a:r>
              <a:rPr lang="en-US" b="1" dirty="0">
                <a:solidFill>
                  <a:schemeClr val="tx1"/>
                </a:solidFill>
                <a:cs typeface="Calibri"/>
              </a:rPr>
              <a:t> </a:t>
            </a:r>
            <a:endParaRPr lang="en-US" dirty="0">
              <a:solidFill>
                <a:schemeClr val="tx1"/>
              </a:solidFill>
              <a:cs typeface="Calibri"/>
            </a:endParaRPr>
          </a:p>
          <a:p>
            <a:pPr algn="ctr"/>
            <a:r>
              <a:rPr lang="en-US" sz="1400" dirty="0">
                <a:solidFill>
                  <a:schemeClr val="tx1"/>
                </a:solidFill>
                <a:cs typeface="Calibri"/>
              </a:rPr>
              <a:t>Collection and Access</a:t>
            </a:r>
          </a:p>
          <a:p>
            <a:pPr algn="ctr"/>
            <a:endParaRPr lang="en-US" sz="1400" dirty="0">
              <a:solidFill>
                <a:schemeClr val="tx1"/>
              </a:solidFill>
              <a:cs typeface="Calibri"/>
            </a:endParaRPr>
          </a:p>
          <a:p>
            <a:pPr algn="ctr"/>
            <a:r>
              <a:rPr lang="en-US" sz="1400" b="1" dirty="0">
                <a:solidFill>
                  <a:schemeClr val="tx1"/>
                </a:solidFill>
                <a:cs typeface="Calibri"/>
              </a:rPr>
              <a:t>Team:</a:t>
            </a:r>
          </a:p>
          <a:p>
            <a:pPr algn="ctr"/>
            <a:r>
              <a:rPr lang="en-US" sz="1200" dirty="0">
                <a:solidFill>
                  <a:schemeClr val="tx1"/>
                </a:solidFill>
                <a:ea typeface="+mn-lt"/>
                <a:cs typeface="+mn-lt"/>
              </a:rPr>
              <a:t>Rebecca Monaghan</a:t>
            </a:r>
          </a:p>
          <a:p>
            <a:pPr algn="ctr"/>
            <a:r>
              <a:rPr lang="en-US" sz="1200" dirty="0">
                <a:solidFill>
                  <a:schemeClr val="tx1"/>
                </a:solidFill>
                <a:cs typeface="Calibri" panose="020F0502020204030204"/>
              </a:rPr>
              <a:t>Carol Houlihan</a:t>
            </a:r>
          </a:p>
          <a:p>
            <a:pPr algn="ctr"/>
            <a:r>
              <a:rPr lang="en-US" sz="1200" dirty="0">
                <a:solidFill>
                  <a:schemeClr val="tx1"/>
                </a:solidFill>
                <a:cs typeface="Calibri" panose="020F0502020204030204"/>
              </a:rPr>
              <a:t>Kendle Sims</a:t>
            </a:r>
          </a:p>
          <a:p>
            <a:pPr algn="ctr"/>
            <a:r>
              <a:rPr lang="en-US" sz="1200" dirty="0">
                <a:solidFill>
                  <a:schemeClr val="tx1"/>
                </a:solidFill>
                <a:cs typeface="Calibri" panose="020F0502020204030204"/>
              </a:rPr>
              <a:t>Larry Sinoway</a:t>
            </a:r>
          </a:p>
        </p:txBody>
      </p:sp>
      <p:sp>
        <p:nvSpPr>
          <p:cNvPr id="4" name="Rectangle 3">
            <a:extLst>
              <a:ext uri="{FF2B5EF4-FFF2-40B4-BE49-F238E27FC236}">
                <a16:creationId xmlns:a16="http://schemas.microsoft.com/office/drawing/2014/main" id="{4E5B5646-1EBB-AB36-7C97-287AA9E8EDB3}"/>
              </a:ext>
            </a:extLst>
          </p:cNvPr>
          <p:cNvSpPr/>
          <p:nvPr/>
        </p:nvSpPr>
        <p:spPr>
          <a:xfrm>
            <a:off x="8061642" y="1515745"/>
            <a:ext cx="1724650" cy="232133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dirty="0">
                <a:solidFill>
                  <a:srgbClr val="000000"/>
                </a:solidFill>
                <a:cs typeface="Calibri"/>
              </a:rPr>
              <a:t>Leadership and Workforce Diversification and Workplace Climate</a:t>
            </a:r>
          </a:p>
          <a:p>
            <a:pPr algn="ctr"/>
            <a:endParaRPr lang="en-US" sz="1400" b="1" dirty="0">
              <a:solidFill>
                <a:schemeClr val="tx1"/>
              </a:solidFill>
              <a:cs typeface="Calibri" panose="020F0502020204030204"/>
            </a:endParaRPr>
          </a:p>
          <a:p>
            <a:pPr algn="ctr"/>
            <a:r>
              <a:rPr lang="en-US" sz="1400" b="1" dirty="0">
                <a:solidFill>
                  <a:schemeClr val="tx1"/>
                </a:solidFill>
                <a:cs typeface="Calibri" panose="020F0502020204030204"/>
              </a:rPr>
              <a:t>Team:</a:t>
            </a:r>
          </a:p>
          <a:p>
            <a:pPr algn="ctr"/>
            <a:r>
              <a:rPr lang="en-US" sz="1200" dirty="0">
                <a:solidFill>
                  <a:schemeClr val="tx1"/>
                </a:solidFill>
                <a:cs typeface="Calibri" panose="020F0502020204030204"/>
              </a:rPr>
              <a:t>Jess Daud</a:t>
            </a:r>
          </a:p>
          <a:p>
            <a:pPr algn="ctr"/>
            <a:r>
              <a:rPr lang="en-US" sz="1200" dirty="0">
                <a:solidFill>
                  <a:schemeClr val="tx1"/>
                </a:solidFill>
                <a:cs typeface="Calibri" panose="020F0502020204030204"/>
              </a:rPr>
              <a:t>Hector Ortiz</a:t>
            </a:r>
          </a:p>
          <a:p>
            <a:pPr algn="ctr"/>
            <a:r>
              <a:rPr lang="en-US" sz="1200" dirty="0">
                <a:solidFill>
                  <a:schemeClr val="tx1"/>
                </a:solidFill>
                <a:cs typeface="Calibri" panose="020F0502020204030204"/>
              </a:rPr>
              <a:t>Hillary Miller</a:t>
            </a:r>
          </a:p>
        </p:txBody>
      </p:sp>
      <p:sp>
        <p:nvSpPr>
          <p:cNvPr id="5" name="Rectangle 4">
            <a:extLst>
              <a:ext uri="{FF2B5EF4-FFF2-40B4-BE49-F238E27FC236}">
                <a16:creationId xmlns:a16="http://schemas.microsoft.com/office/drawing/2014/main" id="{3FD5E4A0-0E2E-121A-AE3F-ACF76B2E499F}"/>
              </a:ext>
            </a:extLst>
          </p:cNvPr>
          <p:cNvSpPr/>
          <p:nvPr/>
        </p:nvSpPr>
        <p:spPr>
          <a:xfrm>
            <a:off x="6029113" y="1511665"/>
            <a:ext cx="1731936" cy="2328172"/>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Culturally Appropriate Patient Care</a:t>
            </a:r>
          </a:p>
          <a:p>
            <a:pPr algn="ctr"/>
            <a:r>
              <a:rPr lang="en-US" sz="1200" dirty="0">
                <a:solidFill>
                  <a:schemeClr val="tx1"/>
                </a:solidFill>
                <a:cs typeface="Calibri"/>
              </a:rPr>
              <a:t>Inpatient &amp; Outpatient</a:t>
            </a:r>
          </a:p>
          <a:p>
            <a:pPr algn="ctr"/>
            <a:endParaRPr lang="en-US" sz="1200" dirty="0">
              <a:solidFill>
                <a:schemeClr val="tx1"/>
              </a:solidFill>
              <a:ea typeface="Calibri"/>
              <a:cs typeface="Calibri"/>
            </a:endParaRPr>
          </a:p>
          <a:p>
            <a:pPr algn="ctr"/>
            <a:r>
              <a:rPr lang="en-US" sz="1200" b="1" dirty="0">
                <a:solidFill>
                  <a:schemeClr val="tx1"/>
                </a:solidFill>
                <a:cs typeface="Calibri"/>
              </a:rPr>
              <a:t>Team: </a:t>
            </a:r>
            <a:endParaRPr lang="en-US" sz="1200" dirty="0">
              <a:solidFill>
                <a:schemeClr val="tx1"/>
              </a:solidFill>
              <a:cs typeface="Calibri"/>
            </a:endParaRPr>
          </a:p>
          <a:p>
            <a:pPr algn="ctr"/>
            <a:r>
              <a:rPr lang="en-US" sz="1100" dirty="0">
                <a:solidFill>
                  <a:schemeClr val="tx1"/>
                </a:solidFill>
                <a:cs typeface="Calibri"/>
              </a:rPr>
              <a:t>Michelle George</a:t>
            </a:r>
          </a:p>
          <a:p>
            <a:pPr algn="ctr"/>
            <a:r>
              <a:rPr lang="en-US" sz="1100" dirty="0">
                <a:solidFill>
                  <a:schemeClr val="tx1"/>
                </a:solidFill>
                <a:ea typeface="Calibri"/>
                <a:cs typeface="Calibri"/>
              </a:rPr>
              <a:t>Allison Polinski</a:t>
            </a:r>
          </a:p>
          <a:p>
            <a:pPr algn="ctr"/>
            <a:r>
              <a:rPr lang="en-US" sz="1100" dirty="0">
                <a:solidFill>
                  <a:schemeClr val="tx1"/>
                </a:solidFill>
                <a:ea typeface="Calibri"/>
                <a:cs typeface="Calibri"/>
              </a:rPr>
              <a:t>Cheryl Crozier</a:t>
            </a:r>
          </a:p>
          <a:p>
            <a:pPr algn="ctr"/>
            <a:r>
              <a:rPr lang="en-US" sz="1100" dirty="0">
                <a:solidFill>
                  <a:schemeClr val="tx1"/>
                </a:solidFill>
                <a:ea typeface="Calibri"/>
                <a:cs typeface="Calibri"/>
              </a:rPr>
              <a:t>Ann Monk</a:t>
            </a:r>
          </a:p>
          <a:p>
            <a:pPr algn="ctr"/>
            <a:r>
              <a:rPr lang="en-US" sz="1100" dirty="0">
                <a:solidFill>
                  <a:schemeClr val="tx1"/>
                </a:solidFill>
                <a:ea typeface="Calibri"/>
                <a:cs typeface="Calibri"/>
              </a:rPr>
              <a:t>Courtney Miller</a:t>
            </a:r>
          </a:p>
          <a:p>
            <a:pPr algn="ctr"/>
            <a:r>
              <a:rPr lang="en-US" sz="1100" dirty="0">
                <a:solidFill>
                  <a:schemeClr val="tx1"/>
                </a:solidFill>
                <a:ea typeface="Calibri"/>
                <a:cs typeface="Calibri"/>
              </a:rPr>
              <a:t>Corby Myers</a:t>
            </a:r>
            <a:endParaRPr lang="en-US" sz="1200" dirty="0">
              <a:solidFill>
                <a:schemeClr val="tx1"/>
              </a:solidFill>
              <a:ea typeface="Calibri"/>
              <a:cs typeface="Calibri"/>
            </a:endParaRPr>
          </a:p>
        </p:txBody>
      </p:sp>
      <p:sp>
        <p:nvSpPr>
          <p:cNvPr id="12" name="Rectangle 11">
            <a:extLst>
              <a:ext uri="{FF2B5EF4-FFF2-40B4-BE49-F238E27FC236}">
                <a16:creationId xmlns:a16="http://schemas.microsoft.com/office/drawing/2014/main" id="{D755EDFC-93C8-EDCF-B4E6-ABB31DBF275F}"/>
              </a:ext>
            </a:extLst>
          </p:cNvPr>
          <p:cNvSpPr/>
          <p:nvPr/>
        </p:nvSpPr>
        <p:spPr>
          <a:xfrm>
            <a:off x="1083656" y="5125625"/>
            <a:ext cx="9940217" cy="29688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Communication:  Workforce Governance, External Community</a:t>
            </a:r>
            <a:endParaRPr lang="en-US" sz="1400" dirty="0">
              <a:solidFill>
                <a:schemeClr val="tx1"/>
              </a:solidFill>
              <a:cs typeface="Calibri"/>
            </a:endParaRPr>
          </a:p>
        </p:txBody>
      </p:sp>
      <p:sp>
        <p:nvSpPr>
          <p:cNvPr id="14" name="Rectangle 13">
            <a:extLst>
              <a:ext uri="{FF2B5EF4-FFF2-40B4-BE49-F238E27FC236}">
                <a16:creationId xmlns:a16="http://schemas.microsoft.com/office/drawing/2014/main" id="{85A49072-2BBA-CAAE-ADF8-AC133B935A0A}"/>
              </a:ext>
            </a:extLst>
          </p:cNvPr>
          <p:cNvSpPr/>
          <p:nvPr/>
        </p:nvSpPr>
        <p:spPr>
          <a:xfrm>
            <a:off x="1082966" y="4749574"/>
            <a:ext cx="9942174" cy="28462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Regulatory Requirements: Community, Outpatient, Inpatient</a:t>
            </a:r>
          </a:p>
        </p:txBody>
      </p:sp>
      <p:sp>
        <p:nvSpPr>
          <p:cNvPr id="16" name="Rectangle 15">
            <a:extLst>
              <a:ext uri="{FF2B5EF4-FFF2-40B4-BE49-F238E27FC236}">
                <a16:creationId xmlns:a16="http://schemas.microsoft.com/office/drawing/2014/main" id="{7C1DF739-159E-408B-7AA8-755F3A1FD268}"/>
              </a:ext>
            </a:extLst>
          </p:cNvPr>
          <p:cNvSpPr/>
          <p:nvPr/>
        </p:nvSpPr>
        <p:spPr>
          <a:xfrm>
            <a:off x="1084754" y="5491782"/>
            <a:ext cx="9940266" cy="28518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Education</a:t>
            </a:r>
          </a:p>
        </p:txBody>
      </p:sp>
      <p:sp>
        <p:nvSpPr>
          <p:cNvPr id="18" name="Rectangle 17">
            <a:extLst>
              <a:ext uri="{FF2B5EF4-FFF2-40B4-BE49-F238E27FC236}">
                <a16:creationId xmlns:a16="http://schemas.microsoft.com/office/drawing/2014/main" id="{4453653B-1003-C25A-EB27-52EA0BE7933B}"/>
              </a:ext>
            </a:extLst>
          </p:cNvPr>
          <p:cNvSpPr/>
          <p:nvPr/>
        </p:nvSpPr>
        <p:spPr>
          <a:xfrm>
            <a:off x="1080784" y="4334787"/>
            <a:ext cx="9950791" cy="31895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Information Technology and Required Data</a:t>
            </a:r>
          </a:p>
        </p:txBody>
      </p:sp>
      <p:sp>
        <p:nvSpPr>
          <p:cNvPr id="20" name="Rectangle 19">
            <a:extLst>
              <a:ext uri="{FF2B5EF4-FFF2-40B4-BE49-F238E27FC236}">
                <a16:creationId xmlns:a16="http://schemas.microsoft.com/office/drawing/2014/main" id="{1980106B-466F-1D1B-CB10-DE8F51858F52}"/>
              </a:ext>
            </a:extLst>
          </p:cNvPr>
          <p:cNvSpPr/>
          <p:nvPr/>
        </p:nvSpPr>
        <p:spPr>
          <a:xfrm>
            <a:off x="1087339" y="5858787"/>
            <a:ext cx="9944047" cy="31895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Funding, Resources and Strategic Planning</a:t>
            </a:r>
          </a:p>
        </p:txBody>
      </p:sp>
      <p:sp>
        <p:nvSpPr>
          <p:cNvPr id="7" name="TextBox 6">
            <a:extLst>
              <a:ext uri="{FF2B5EF4-FFF2-40B4-BE49-F238E27FC236}">
                <a16:creationId xmlns:a16="http://schemas.microsoft.com/office/drawing/2014/main" id="{F3F85574-C86D-0FB1-0F78-A35A3EF6B97D}"/>
              </a:ext>
            </a:extLst>
          </p:cNvPr>
          <p:cNvSpPr txBox="1"/>
          <p:nvPr/>
        </p:nvSpPr>
        <p:spPr>
          <a:xfrm>
            <a:off x="0" y="1938"/>
            <a:ext cx="12192000"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latin typeface="Arial"/>
                <a:cs typeface="Calibri"/>
              </a:rPr>
              <a:t>Penn State Health - Health Equity Pillars and Teams</a:t>
            </a:r>
          </a:p>
        </p:txBody>
      </p:sp>
      <p:sp>
        <p:nvSpPr>
          <p:cNvPr id="8" name="TextBox 7">
            <a:extLst>
              <a:ext uri="{FF2B5EF4-FFF2-40B4-BE49-F238E27FC236}">
                <a16:creationId xmlns:a16="http://schemas.microsoft.com/office/drawing/2014/main" id="{FFB410E9-03A0-7BEE-9F7F-2AE9A7E5D626}"/>
              </a:ext>
            </a:extLst>
          </p:cNvPr>
          <p:cNvSpPr txBox="1"/>
          <p:nvPr/>
        </p:nvSpPr>
        <p:spPr>
          <a:xfrm>
            <a:off x="5096494" y="3924989"/>
            <a:ext cx="1999012" cy="338554"/>
          </a:xfrm>
          <a:prstGeom prst="rect">
            <a:avLst/>
          </a:prstGeom>
          <a:solidFill>
            <a:schemeClr val="bg1"/>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cs typeface="Calibri"/>
              </a:rPr>
              <a:t>Facets for Each Pillar</a:t>
            </a:r>
          </a:p>
        </p:txBody>
      </p:sp>
      <p:sp>
        <p:nvSpPr>
          <p:cNvPr id="15" name="Rectangle 14">
            <a:extLst>
              <a:ext uri="{FF2B5EF4-FFF2-40B4-BE49-F238E27FC236}">
                <a16:creationId xmlns:a16="http://schemas.microsoft.com/office/drawing/2014/main" id="{DED22270-214A-4EAA-93F3-6AA71671324E}"/>
              </a:ext>
            </a:extLst>
          </p:cNvPr>
          <p:cNvSpPr/>
          <p:nvPr/>
        </p:nvSpPr>
        <p:spPr>
          <a:xfrm>
            <a:off x="9982030" y="1507184"/>
            <a:ext cx="1611853" cy="232989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cs typeface="Calibri"/>
              </a:rPr>
              <a:t>Governance and Organizational Accountability</a:t>
            </a:r>
            <a:endParaRPr lang="en-US" sz="1600" dirty="0">
              <a:solidFill>
                <a:schemeClr val="tx1"/>
              </a:solidFill>
              <a:cs typeface="Calibri"/>
            </a:endParaRPr>
          </a:p>
          <a:p>
            <a:pPr algn="ctr"/>
            <a:endParaRPr lang="en-US" sz="1100" b="1" dirty="0">
              <a:solidFill>
                <a:srgbClr val="FF0000"/>
              </a:solidFill>
              <a:cs typeface="Calibri"/>
            </a:endParaRPr>
          </a:p>
          <a:p>
            <a:pPr algn="ctr"/>
            <a:r>
              <a:rPr lang="en-US" sz="1400" b="1" dirty="0">
                <a:solidFill>
                  <a:schemeClr val="tx1"/>
                </a:solidFill>
                <a:cs typeface="Calibri"/>
              </a:rPr>
              <a:t>Team:</a:t>
            </a:r>
          </a:p>
          <a:p>
            <a:pPr algn="ctr"/>
            <a:r>
              <a:rPr lang="en-US" sz="1200" dirty="0">
                <a:solidFill>
                  <a:schemeClr val="tx1"/>
                </a:solidFill>
                <a:cs typeface="Calibri"/>
              </a:rPr>
              <a:t>Lynette Chappell Williams</a:t>
            </a:r>
          </a:p>
          <a:p>
            <a:pPr algn="ctr"/>
            <a:r>
              <a:rPr lang="en-US" sz="1200" dirty="0">
                <a:solidFill>
                  <a:schemeClr val="tx1"/>
                </a:solidFill>
                <a:cs typeface="Calibri"/>
              </a:rPr>
              <a:t>Rachel Yost</a:t>
            </a:r>
          </a:p>
          <a:p>
            <a:pPr algn="ctr"/>
            <a:r>
              <a:rPr lang="en-US" sz="1200" dirty="0">
                <a:solidFill>
                  <a:schemeClr val="tx1"/>
                </a:solidFill>
                <a:cs typeface="Calibri"/>
              </a:rPr>
              <a:t>Ashleigh Aviles</a:t>
            </a:r>
          </a:p>
        </p:txBody>
      </p:sp>
      <p:sp>
        <p:nvSpPr>
          <p:cNvPr id="9" name="Rectangle 8">
            <a:extLst>
              <a:ext uri="{FF2B5EF4-FFF2-40B4-BE49-F238E27FC236}">
                <a16:creationId xmlns:a16="http://schemas.microsoft.com/office/drawing/2014/main" id="{C7DE2FB4-C67E-1708-BD12-7A3406D938CB}"/>
              </a:ext>
            </a:extLst>
          </p:cNvPr>
          <p:cNvSpPr/>
          <p:nvPr/>
        </p:nvSpPr>
        <p:spPr>
          <a:xfrm>
            <a:off x="615042" y="542702"/>
            <a:ext cx="1598940" cy="100837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pic>
        <p:nvPicPr>
          <p:cNvPr id="13" name="Graphic 16" descr="Group with solid fill">
            <a:extLst>
              <a:ext uri="{FF2B5EF4-FFF2-40B4-BE49-F238E27FC236}">
                <a16:creationId xmlns:a16="http://schemas.microsoft.com/office/drawing/2014/main" id="{91B494EA-A3B0-4029-EA07-3827501B9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394" y="624215"/>
            <a:ext cx="1072737" cy="914400"/>
          </a:xfrm>
          <a:prstGeom prst="rect">
            <a:avLst/>
          </a:prstGeom>
        </p:spPr>
      </p:pic>
      <p:sp>
        <p:nvSpPr>
          <p:cNvPr id="17" name="Rectangle 16">
            <a:extLst>
              <a:ext uri="{FF2B5EF4-FFF2-40B4-BE49-F238E27FC236}">
                <a16:creationId xmlns:a16="http://schemas.microsoft.com/office/drawing/2014/main" id="{34741672-EA8E-007F-F5D5-3B2C3BB946AE}"/>
              </a:ext>
            </a:extLst>
          </p:cNvPr>
          <p:cNvSpPr/>
          <p:nvPr/>
        </p:nvSpPr>
        <p:spPr>
          <a:xfrm>
            <a:off x="2431710" y="534140"/>
            <a:ext cx="1488748" cy="1018276"/>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sp>
        <p:nvSpPr>
          <p:cNvPr id="19" name="Rectangle 18">
            <a:extLst>
              <a:ext uri="{FF2B5EF4-FFF2-40B4-BE49-F238E27FC236}">
                <a16:creationId xmlns:a16="http://schemas.microsoft.com/office/drawing/2014/main" id="{FA7D24BF-193E-EBEB-51DA-DAC809BF4BAD}"/>
              </a:ext>
            </a:extLst>
          </p:cNvPr>
          <p:cNvSpPr/>
          <p:nvPr/>
        </p:nvSpPr>
        <p:spPr>
          <a:xfrm>
            <a:off x="4136719" y="542702"/>
            <a:ext cx="1614174" cy="100837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pic>
        <p:nvPicPr>
          <p:cNvPr id="21" name="Graphic 21" descr="Bar chart with solid fill">
            <a:extLst>
              <a:ext uri="{FF2B5EF4-FFF2-40B4-BE49-F238E27FC236}">
                <a16:creationId xmlns:a16="http://schemas.microsoft.com/office/drawing/2014/main" id="{D0B9C4BC-2EA7-053B-68B1-68F69077E2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7161" y="604423"/>
            <a:ext cx="914400" cy="914400"/>
          </a:xfrm>
          <a:prstGeom prst="rect">
            <a:avLst/>
          </a:prstGeom>
        </p:spPr>
      </p:pic>
      <p:sp>
        <p:nvSpPr>
          <p:cNvPr id="22" name="Rectangle 21">
            <a:extLst>
              <a:ext uri="{FF2B5EF4-FFF2-40B4-BE49-F238E27FC236}">
                <a16:creationId xmlns:a16="http://schemas.microsoft.com/office/drawing/2014/main" id="{EA80E04E-EE51-2059-E1BB-0AB195AF7A03}"/>
              </a:ext>
            </a:extLst>
          </p:cNvPr>
          <p:cNvSpPr/>
          <p:nvPr/>
        </p:nvSpPr>
        <p:spPr>
          <a:xfrm>
            <a:off x="6027367" y="557156"/>
            <a:ext cx="1736150"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pic>
        <p:nvPicPr>
          <p:cNvPr id="23" name="Graphic 23" descr="Stethoscope with solid fill">
            <a:extLst>
              <a:ext uri="{FF2B5EF4-FFF2-40B4-BE49-F238E27FC236}">
                <a16:creationId xmlns:a16="http://schemas.microsoft.com/office/drawing/2014/main" id="{8EC137B1-66BD-5C06-49E8-69BD48D75D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5550" y="554942"/>
            <a:ext cx="914400" cy="914400"/>
          </a:xfrm>
          <a:prstGeom prst="rect">
            <a:avLst/>
          </a:prstGeom>
        </p:spPr>
      </p:pic>
      <p:sp>
        <p:nvSpPr>
          <p:cNvPr id="24" name="Rectangle 23">
            <a:extLst>
              <a:ext uri="{FF2B5EF4-FFF2-40B4-BE49-F238E27FC236}">
                <a16:creationId xmlns:a16="http://schemas.microsoft.com/office/drawing/2014/main" id="{28AC6E99-5682-284B-9941-0AFA9D024289}"/>
              </a:ext>
            </a:extLst>
          </p:cNvPr>
          <p:cNvSpPr/>
          <p:nvPr/>
        </p:nvSpPr>
        <p:spPr>
          <a:xfrm>
            <a:off x="8061960" y="545925"/>
            <a:ext cx="1721696" cy="974132"/>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pic>
        <p:nvPicPr>
          <p:cNvPr id="25" name="Graphic 25" descr="Employee badge with solid fill">
            <a:extLst>
              <a:ext uri="{FF2B5EF4-FFF2-40B4-BE49-F238E27FC236}">
                <a16:creationId xmlns:a16="http://schemas.microsoft.com/office/drawing/2014/main" id="{58D69B8E-2C70-4AB3-955A-51C63E7846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6433" y="535150"/>
            <a:ext cx="1043049" cy="914400"/>
          </a:xfrm>
          <a:prstGeom prst="rect">
            <a:avLst/>
          </a:prstGeom>
        </p:spPr>
      </p:pic>
      <p:pic>
        <p:nvPicPr>
          <p:cNvPr id="26" name="Graphic 26" descr="Research with solid fill">
            <a:extLst>
              <a:ext uri="{FF2B5EF4-FFF2-40B4-BE49-F238E27FC236}">
                <a16:creationId xmlns:a16="http://schemas.microsoft.com/office/drawing/2014/main" id="{54C05D7C-CE1A-DBE5-4272-052F022F38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31439" y="634111"/>
            <a:ext cx="993568" cy="993568"/>
          </a:xfrm>
          <a:prstGeom prst="rect">
            <a:avLst/>
          </a:prstGeom>
        </p:spPr>
      </p:pic>
      <p:sp>
        <p:nvSpPr>
          <p:cNvPr id="28" name="Rectangle 27">
            <a:extLst>
              <a:ext uri="{FF2B5EF4-FFF2-40B4-BE49-F238E27FC236}">
                <a16:creationId xmlns:a16="http://schemas.microsoft.com/office/drawing/2014/main" id="{E6774AD8-4C52-416A-86CC-F25A01D21CB7}"/>
              </a:ext>
            </a:extLst>
          </p:cNvPr>
          <p:cNvSpPr/>
          <p:nvPr/>
        </p:nvSpPr>
        <p:spPr>
          <a:xfrm>
            <a:off x="9985808" y="557156"/>
            <a:ext cx="1608836" cy="95434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tx1"/>
              </a:solidFill>
              <a:ea typeface="Calibri"/>
              <a:cs typeface="Calibri"/>
            </a:endParaRPr>
          </a:p>
          <a:p>
            <a:pPr algn="ctr"/>
            <a:endParaRPr lang="en-US" sz="1200" b="1" dirty="0">
              <a:solidFill>
                <a:srgbClr val="FF0000"/>
              </a:solidFill>
              <a:ea typeface="Calibri"/>
              <a:cs typeface="Calibri"/>
            </a:endParaRPr>
          </a:p>
        </p:txBody>
      </p:sp>
      <p:pic>
        <p:nvPicPr>
          <p:cNvPr id="29" name="Graphic 29" descr="Management with solid fill">
            <a:extLst>
              <a:ext uri="{FF2B5EF4-FFF2-40B4-BE49-F238E27FC236}">
                <a16:creationId xmlns:a16="http://schemas.microsoft.com/office/drawing/2014/main" id="{44676784-4026-5879-B9CB-5B5C01705E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35862" y="515357"/>
            <a:ext cx="914400" cy="914400"/>
          </a:xfrm>
          <a:prstGeom prst="rect">
            <a:avLst/>
          </a:prstGeom>
        </p:spPr>
      </p:pic>
    </p:spTree>
    <p:extLst>
      <p:ext uri="{BB962C8B-B14F-4D97-AF65-F5344CB8AC3E}">
        <p14:creationId xmlns:p14="http://schemas.microsoft.com/office/powerpoint/2010/main" val="1572270292"/>
      </p:ext>
    </p:extLst>
  </p:cSld>
  <p:clrMapOvr>
    <a:masterClrMapping/>
  </p:clrMapOvr>
  <p:extLst mod="1">
    <p:ext uri="{6950BFC3-D8DA-4A85-94F7-54DA5524770B}">
      <p188:commentRel xmlns="" xmlns:p188="http://schemas.microsoft.com/office/powerpoint/2018/8/main" r:id="rId15"/>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132928-0285-4624-93A0-468003A314DE}"/>
              </a:ext>
            </a:extLst>
          </p:cNvPr>
          <p:cNvSpPr txBox="1">
            <a:spLocks/>
          </p:cNvSpPr>
          <p:nvPr/>
        </p:nvSpPr>
        <p:spPr>
          <a:xfrm>
            <a:off x="0" y="629784"/>
            <a:ext cx="12522199" cy="965603"/>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a:ea typeface="+mj-ea"/>
              <a:cs typeface="Arial"/>
            </a:endParaRPr>
          </a:p>
        </p:txBody>
      </p:sp>
      <p:sp>
        <p:nvSpPr>
          <p:cNvPr id="35" name="Title 1">
            <a:extLst>
              <a:ext uri="{FF2B5EF4-FFF2-40B4-BE49-F238E27FC236}">
                <a16:creationId xmlns:a16="http://schemas.microsoft.com/office/drawing/2014/main" id="{B35C42D7-1700-4C57-B4DC-0467F70BEFA5}"/>
              </a:ext>
            </a:extLst>
          </p:cNvPr>
          <p:cNvSpPr txBox="1">
            <a:spLocks/>
          </p:cNvSpPr>
          <p:nvPr/>
        </p:nvSpPr>
        <p:spPr>
          <a:xfrm>
            <a:off x="1481581" y="324648"/>
            <a:ext cx="9228837" cy="924172"/>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ctr" defTabSz="60957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a:ea typeface="+mj-ea"/>
                <a:cs typeface="Arial"/>
              </a:rPr>
              <a:t>Next Step:  Identifying Your Current DEI Priority</a:t>
            </a:r>
            <a:r>
              <a:rPr lang="en-US" sz="3600" dirty="0">
                <a:solidFill>
                  <a:schemeClr val="tx1"/>
                </a:solidFill>
                <a:latin typeface="Calibri"/>
              </a:rPr>
              <a:t> (or Priorities)</a:t>
            </a:r>
            <a:endParaRPr kumimoji="0" lang="en-US" sz="3600" b="1" i="0" u="none" strike="noStrike" kern="1200" cap="none" spc="0" normalizeH="0" baseline="0" noProof="0" dirty="0">
              <a:ln>
                <a:noFill/>
              </a:ln>
              <a:solidFill>
                <a:schemeClr val="tx1"/>
              </a:solidFill>
              <a:effectLst/>
              <a:uLnTx/>
              <a:uFillTx/>
              <a:latin typeface="Calibri"/>
              <a:ea typeface="+mj-ea"/>
              <a:cs typeface="Arial"/>
            </a:endParaRPr>
          </a:p>
        </p:txBody>
      </p:sp>
      <p:pic>
        <p:nvPicPr>
          <p:cNvPr id="4" name="Picture 3">
            <a:extLst>
              <a:ext uri="{FF2B5EF4-FFF2-40B4-BE49-F238E27FC236}">
                <a16:creationId xmlns:a16="http://schemas.microsoft.com/office/drawing/2014/main" id="{DC798D97-9931-4EB5-B68B-91D5724B5273}"/>
              </a:ext>
            </a:extLst>
          </p:cNvPr>
          <p:cNvPicPr>
            <a:picLocks noChangeAspect="1"/>
          </p:cNvPicPr>
          <p:nvPr/>
        </p:nvPicPr>
        <p:blipFill rotWithShape="1">
          <a:blip r:embed="rId3"/>
          <a:srcRect b="1970"/>
          <a:stretch/>
        </p:blipFill>
        <p:spPr>
          <a:xfrm>
            <a:off x="304799" y="1461985"/>
            <a:ext cx="7154780" cy="4329214"/>
          </a:xfrm>
          <a:prstGeom prst="rect">
            <a:avLst/>
          </a:prstGeom>
        </p:spPr>
      </p:pic>
      <p:sp>
        <p:nvSpPr>
          <p:cNvPr id="5" name="Content Placeholder 4">
            <a:extLst>
              <a:ext uri="{FF2B5EF4-FFF2-40B4-BE49-F238E27FC236}">
                <a16:creationId xmlns:a16="http://schemas.microsoft.com/office/drawing/2014/main" id="{203D3B49-7D74-420B-BEC2-04C7A8BABB50}"/>
              </a:ext>
            </a:extLst>
          </p:cNvPr>
          <p:cNvSpPr>
            <a:spLocks noGrp="1"/>
          </p:cNvSpPr>
          <p:nvPr>
            <p:ph sz="half" idx="1"/>
          </p:nvPr>
        </p:nvSpPr>
        <p:spPr>
          <a:xfrm>
            <a:off x="7632373" y="1461985"/>
            <a:ext cx="4559627" cy="4429153"/>
          </a:xfrm>
        </p:spPr>
        <p:txBody>
          <a:bodyPr/>
          <a:lstStyle/>
          <a:p>
            <a:pPr marL="0" indent="0">
              <a:buNone/>
            </a:pPr>
            <a:r>
              <a:rPr lang="en-US" b="1" dirty="0">
                <a:latin typeface="Arial" panose="020B0604020202020204" pitchFamily="34" charset="0"/>
                <a:cs typeface="Arial" panose="020B0604020202020204" pitchFamily="34" charset="0"/>
              </a:rPr>
              <a:t>Options:</a:t>
            </a:r>
          </a:p>
          <a:p>
            <a:pPr marL="0" indent="0">
              <a:buNone/>
            </a:pPr>
            <a:r>
              <a:rPr lang="en-US" dirty="0">
                <a:latin typeface="Arial" panose="020B0604020202020204" pitchFamily="34" charset="0"/>
                <a:cs typeface="Arial" panose="020B0604020202020204" pitchFamily="34" charset="0"/>
              </a:rPr>
              <a:t>Diversity/Inclusion Statement</a:t>
            </a:r>
          </a:p>
          <a:p>
            <a:pPr marL="0" indent="0">
              <a:buNone/>
            </a:pPr>
            <a:r>
              <a:rPr lang="en-US" dirty="0">
                <a:latin typeface="Arial" panose="020B0604020202020204" pitchFamily="34" charset="0"/>
                <a:cs typeface="Arial" panose="020B0604020202020204" pitchFamily="34" charset="0"/>
              </a:rPr>
              <a:t>Workplace Bias</a:t>
            </a:r>
          </a:p>
          <a:p>
            <a:pPr marL="0" indent="0">
              <a:buNone/>
            </a:pPr>
            <a:r>
              <a:rPr lang="en-US" dirty="0">
                <a:latin typeface="Arial" panose="020B0604020202020204" pitchFamily="34" charset="0"/>
                <a:cs typeface="Arial" panose="020B0604020202020204" pitchFamily="34" charset="0"/>
              </a:rPr>
              <a:t>Patient Bias</a:t>
            </a:r>
          </a:p>
          <a:p>
            <a:pPr marL="0" indent="0">
              <a:buNone/>
            </a:pPr>
            <a:r>
              <a:rPr lang="en-US" dirty="0">
                <a:latin typeface="Arial" panose="020B0604020202020204" pitchFamily="34" charset="0"/>
                <a:cs typeface="Arial" panose="020B0604020202020204" pitchFamily="34" charset="0"/>
              </a:rPr>
              <a:t>Diversity Recruitment</a:t>
            </a:r>
          </a:p>
          <a:p>
            <a:pPr marL="0" indent="0">
              <a:buNone/>
            </a:pPr>
            <a:r>
              <a:rPr lang="en-US" dirty="0">
                <a:latin typeface="Arial" panose="020B0604020202020204" pitchFamily="34" charset="0"/>
                <a:cs typeface="Arial" panose="020B0604020202020204" pitchFamily="34" charset="0"/>
              </a:rPr>
              <a:t>Diversity Retention/Engagement</a:t>
            </a:r>
          </a:p>
          <a:p>
            <a:pPr marL="0" indent="0">
              <a:buNone/>
            </a:pPr>
            <a:r>
              <a:rPr lang="en-US" dirty="0">
                <a:latin typeface="Arial" panose="020B0604020202020204" pitchFamily="34" charset="0"/>
                <a:cs typeface="Arial" panose="020B0604020202020204" pitchFamily="34" charset="0"/>
              </a:rPr>
              <a:t>Diversity/Inclusion Web Page Presence</a:t>
            </a:r>
          </a:p>
          <a:p>
            <a:pPr marL="0" indent="0">
              <a:buNone/>
            </a:pPr>
            <a:r>
              <a:rPr lang="en-US" dirty="0">
                <a:latin typeface="Arial" panose="020B0604020202020204" pitchFamily="34" charset="0"/>
                <a:cs typeface="Arial" panose="020B0604020202020204" pitchFamily="34" charset="0"/>
              </a:rPr>
              <a:t>Diverse Community Reputation</a:t>
            </a:r>
          </a:p>
          <a:p>
            <a:pPr marL="0" indent="0">
              <a:buNone/>
            </a:pPr>
            <a:r>
              <a:rPr lang="en-US" dirty="0">
                <a:latin typeface="Arial" panose="020B0604020202020204" pitchFamily="34" charset="0"/>
                <a:cs typeface="Arial" panose="020B0604020202020204" pitchFamily="34" charset="0"/>
              </a:rPr>
              <a:t>Compliance with Health Equity Regulations</a:t>
            </a:r>
          </a:p>
          <a:p>
            <a:pPr marL="0" indent="0">
              <a:buNone/>
            </a:pPr>
            <a:r>
              <a:rPr lang="en-US" dirty="0">
                <a:latin typeface="Arial" panose="020B0604020202020204" pitchFamily="34" charset="0"/>
                <a:cs typeface="Arial" panose="020B0604020202020204" pitchFamily="34" charset="0"/>
              </a:rPr>
              <a:t>Addressing Nonbinary Patient/Employee Needs</a:t>
            </a:r>
          </a:p>
        </p:txBody>
      </p:sp>
    </p:spTree>
    <p:extLst>
      <p:ext uri="{BB962C8B-B14F-4D97-AF65-F5344CB8AC3E}">
        <p14:creationId xmlns:p14="http://schemas.microsoft.com/office/powerpoint/2010/main" val="404170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1F940-17A1-41F8-AABB-86F59875ABF5}"/>
              </a:ext>
            </a:extLst>
          </p:cNvPr>
          <p:cNvSpPr>
            <a:spLocks noGrp="1"/>
          </p:cNvSpPr>
          <p:nvPr>
            <p:ph type="title"/>
          </p:nvPr>
        </p:nvSpPr>
        <p:spPr>
          <a:xfrm>
            <a:off x="304799" y="183092"/>
            <a:ext cx="11543899" cy="762000"/>
          </a:xfrm>
        </p:spPr>
        <p:txBody>
          <a:bodyPr>
            <a:normAutofit/>
          </a:bodyPr>
          <a:lstStyle/>
          <a:p>
            <a:r>
              <a:rPr lang="en-US" sz="4000" b="1" dirty="0">
                <a:latin typeface="Arial" panose="020B0604020202020204" pitchFamily="34" charset="0"/>
                <a:cs typeface="Arial" panose="020B0604020202020204" pitchFamily="34" charset="0"/>
              </a:rPr>
              <a:t>Advancing Your DEI Priority</a:t>
            </a:r>
          </a:p>
        </p:txBody>
      </p:sp>
      <p:sp>
        <p:nvSpPr>
          <p:cNvPr id="6" name="Content Placeholder 5">
            <a:extLst>
              <a:ext uri="{FF2B5EF4-FFF2-40B4-BE49-F238E27FC236}">
                <a16:creationId xmlns:a16="http://schemas.microsoft.com/office/drawing/2014/main" id="{97AA1DC0-7F5A-475C-A0B8-A832BA21716B}"/>
              </a:ext>
            </a:extLst>
          </p:cNvPr>
          <p:cNvSpPr>
            <a:spLocks noGrp="1"/>
          </p:cNvSpPr>
          <p:nvPr>
            <p:ph idx="1"/>
          </p:nvPr>
        </p:nvSpPr>
        <p:spPr>
          <a:xfrm>
            <a:off x="407504" y="945093"/>
            <a:ext cx="10983995" cy="4727396"/>
          </a:xfrm>
        </p:spPr>
        <p:txBody>
          <a:bodyPr>
            <a:noAutofit/>
          </a:bodyPr>
          <a:lstStyle/>
          <a:p>
            <a:pPr>
              <a:spcAft>
                <a:spcPts val="1200"/>
              </a:spcAft>
            </a:pPr>
            <a:r>
              <a:rPr lang="en-US" sz="2400" dirty="0">
                <a:latin typeface="Arial" panose="020B0604020202020204" pitchFamily="34" charset="0"/>
                <a:cs typeface="Arial" panose="020B0604020202020204" pitchFamily="34" charset="0"/>
              </a:rPr>
              <a:t>Research comparable organizational units to identify what they see as their priorities and identify 3 - 5 to focus on</a:t>
            </a:r>
          </a:p>
          <a:p>
            <a:pPr>
              <a:spcAft>
                <a:spcPts val="1200"/>
              </a:spcAft>
            </a:pPr>
            <a:r>
              <a:rPr lang="en-US" sz="2400" dirty="0">
                <a:latin typeface="Arial" panose="020B0604020202020204" pitchFamily="34" charset="0"/>
                <a:cs typeface="Arial" panose="020B0604020202020204" pitchFamily="34" charset="0"/>
              </a:rPr>
              <a:t>Get input from internal (and external) stakeholders to determine top priorities</a:t>
            </a:r>
          </a:p>
          <a:p>
            <a:pPr>
              <a:spcAft>
                <a:spcPts val="1200"/>
              </a:spcAft>
            </a:pPr>
            <a:r>
              <a:rPr lang="en-US" sz="2400" dirty="0">
                <a:latin typeface="Arial" panose="020B0604020202020204" pitchFamily="34" charset="0"/>
                <a:cs typeface="Arial" panose="020B0604020202020204" pitchFamily="34" charset="0"/>
              </a:rPr>
              <a:t>Get support from senior leaders, including coming to agreement on defining success</a:t>
            </a:r>
          </a:p>
          <a:p>
            <a:pPr>
              <a:spcAft>
                <a:spcPts val="1200"/>
              </a:spcAft>
            </a:pPr>
            <a:r>
              <a:rPr lang="en-US" sz="2400" dirty="0">
                <a:latin typeface="Arial" panose="020B0604020202020204" pitchFamily="34" charset="0"/>
                <a:cs typeface="Arial" panose="020B0604020202020204" pitchFamily="34" charset="0"/>
              </a:rPr>
              <a:t>Share plans with workforce and share expectations for supporting priority</a:t>
            </a:r>
          </a:p>
          <a:p>
            <a:pPr>
              <a:spcAft>
                <a:spcPts val="1200"/>
              </a:spcAft>
            </a:pPr>
            <a:r>
              <a:rPr lang="en-US" sz="2400" dirty="0">
                <a:latin typeface="Arial" panose="020B0604020202020204" pitchFamily="34" charset="0"/>
                <a:cs typeface="Arial" panose="020B0604020202020204" pitchFamily="34" charset="0"/>
              </a:rPr>
              <a:t>Establish periodic cadence for identifying stage in progress of addressing priority and communicate this to workforce</a:t>
            </a:r>
          </a:p>
          <a:p>
            <a:pPr>
              <a:spcAft>
                <a:spcPts val="1200"/>
              </a:spcAft>
            </a:pPr>
            <a:r>
              <a:rPr lang="en-US" sz="2400" dirty="0">
                <a:latin typeface="Arial" panose="020B0604020202020204" pitchFamily="34" charset="0"/>
                <a:cs typeface="Arial" panose="020B0604020202020204" pitchFamily="34" charset="0"/>
              </a:rPr>
              <a:t>Share outcome of priority as end of year report and determine whether to continue the priority, modify priority and continue, or establish new priority based on progress of original priority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84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24233-E574-43B9-A34E-B592290EE821}"/>
              </a:ext>
            </a:extLst>
          </p:cNvPr>
          <p:cNvSpPr>
            <a:spLocks noGrp="1"/>
          </p:cNvSpPr>
          <p:nvPr>
            <p:ph type="sldNum" sz="quarter" idx="11"/>
          </p:nvPr>
        </p:nvSpPr>
        <p:spPr/>
        <p:txBody>
          <a:bodyPr/>
          <a:lstStyle/>
          <a:p>
            <a:fld id="{8334361B-0D38-BE4A-AA1D-01A86672D338}" type="slidenum">
              <a:rPr lang="en-US" smtClean="0"/>
              <a:pPr/>
              <a:t>2</a:t>
            </a:fld>
            <a:endParaRPr lang="en-US" dirty="0"/>
          </a:p>
        </p:txBody>
      </p:sp>
      <p:pic>
        <p:nvPicPr>
          <p:cNvPr id="26626" name="Picture 2" descr="上 cloud in different languages 327389-Cloud pronounced in different ...">
            <a:extLst>
              <a:ext uri="{FF2B5EF4-FFF2-40B4-BE49-F238E27FC236}">
                <a16:creationId xmlns:a16="http://schemas.microsoft.com/office/drawing/2014/main" id="{3E85D082-E7E7-4A6E-B40F-751B7560D935}"/>
              </a:ext>
            </a:extLst>
          </p:cNvPr>
          <p:cNvPicPr>
            <a:picLocks noChangeAspect="1" noChangeArrowheads="1"/>
          </p:cNvPicPr>
          <p:nvPr/>
        </p:nvPicPr>
        <p:blipFill rotWithShape="1">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b="7315"/>
          <a:stretch/>
        </p:blipFill>
        <p:spPr bwMode="auto">
          <a:xfrm>
            <a:off x="0" y="182563"/>
            <a:ext cx="12192000" cy="593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8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961011-2341-49C1-9BF4-984B3DCC64C1}"/>
              </a:ext>
            </a:extLst>
          </p:cNvPr>
          <p:cNvSpPr>
            <a:spLocks noGrp="1"/>
          </p:cNvSpPr>
          <p:nvPr>
            <p:ph type="body" sz="half" idx="2"/>
          </p:nvPr>
        </p:nvSpPr>
        <p:spPr>
          <a:xfrm>
            <a:off x="159905" y="233804"/>
            <a:ext cx="5483959" cy="5727290"/>
          </a:xfrm>
        </p:spPr>
        <p:txBody>
          <a:bodyPr vert="horz" lIns="91440" tIns="45720" rIns="91440" bIns="45720" rtlCol="0" anchor="t">
            <a:noAutofit/>
          </a:bodyPr>
          <a:lstStyle/>
          <a:p>
            <a:pPr>
              <a:lnSpc>
                <a:spcPct val="100000"/>
              </a:lnSpc>
              <a:spcBef>
                <a:spcPts val="0"/>
              </a:spcBef>
            </a:pPr>
            <a:r>
              <a:rPr lang="en-US" sz="1800" b="1" dirty="0">
                <a:solidFill>
                  <a:schemeClr val="tx1"/>
                </a:solidFill>
                <a:latin typeface="Arial" panose="020B0604020202020204" pitchFamily="34" charset="0"/>
                <a:cs typeface="Arial" panose="020B0604020202020204" pitchFamily="34" charset="0"/>
              </a:rPr>
              <a:t>Penn State Health </a:t>
            </a:r>
            <a:endParaRPr lang="en-US" sz="1800"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sz="1800" b="1" dirty="0">
                <a:solidFill>
                  <a:schemeClr val="tx1"/>
                </a:solidFill>
                <a:latin typeface="Arial" panose="020B0604020202020204" pitchFamily="34" charset="0"/>
                <a:cs typeface="Arial" panose="020B0604020202020204" pitchFamily="34" charset="0"/>
              </a:rPr>
              <a:t>Office for Diversity, Equity &amp; Inclusion</a:t>
            </a:r>
            <a:endParaRPr lang="en-US" sz="1800" dirty="0">
              <a:solidFill>
                <a:schemeClr val="tx1"/>
              </a:solidFill>
              <a:latin typeface="Arial" panose="020B0604020202020204" pitchFamily="34" charset="0"/>
              <a:cs typeface="Arial" panose="020B0604020202020204" pitchFamily="34" charset="0"/>
            </a:endParaRPr>
          </a:p>
          <a:p>
            <a:pPr>
              <a:lnSpc>
                <a:spcPct val="100000"/>
              </a:lnSpc>
              <a:spcBef>
                <a:spcPts val="0"/>
              </a:spcBef>
            </a:pPr>
            <a:endParaRPr lang="en-US" sz="1400" b="1" dirty="0">
              <a:solidFill>
                <a:schemeClr val="tx1"/>
              </a:solidFill>
              <a:latin typeface="Arial"/>
              <a:cs typeface="Arial"/>
            </a:endParaRPr>
          </a:p>
          <a:p>
            <a:pPr>
              <a:lnSpc>
                <a:spcPct val="100000"/>
              </a:lnSpc>
              <a:spcBef>
                <a:spcPts val="0"/>
              </a:spcBef>
            </a:pPr>
            <a:r>
              <a:rPr lang="en-US" sz="1300" b="1" dirty="0">
                <a:solidFill>
                  <a:schemeClr val="tx1"/>
                </a:solidFill>
                <a:latin typeface="Arial"/>
                <a:cs typeface="Arial"/>
              </a:rPr>
              <a:t>Lynette Chappell-Williams, JD </a:t>
            </a:r>
            <a:r>
              <a:rPr lang="en-US" sz="1300" dirty="0">
                <a:solidFill>
                  <a:schemeClr val="tx1"/>
                </a:solidFill>
                <a:latin typeface="Arial"/>
                <a:cs typeface="Arial"/>
              </a:rPr>
              <a:t>(she/her/hers)</a:t>
            </a:r>
          </a:p>
          <a:p>
            <a:pPr>
              <a:lnSpc>
                <a:spcPct val="100000"/>
              </a:lnSpc>
              <a:spcBef>
                <a:spcPts val="0"/>
              </a:spcBef>
            </a:pPr>
            <a:r>
              <a:rPr lang="en-US" sz="1300" dirty="0">
                <a:solidFill>
                  <a:schemeClr val="tx1"/>
                </a:solidFill>
                <a:latin typeface="Arial"/>
                <a:cs typeface="Arial"/>
              </a:rPr>
              <a:t>Vice President and Chief Diversity Officer for Penn State Health</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hlinkClick r:id="rId2">
                  <a:extLst>
                    <a:ext uri="{A12FA001-AC4F-418D-AE19-62706E023703}">
                      <ahyp:hlinkClr xmlns:ahyp="http://schemas.microsoft.com/office/drawing/2018/hyperlinkcolor" val="tx"/>
                    </a:ext>
                  </a:extLst>
                </a:hlinkClick>
              </a:rPr>
              <a:t>lchappellwilliams@pennstatehealth.psu.edu</a:t>
            </a:r>
            <a:endParaRPr lang="en-US" sz="1300" dirty="0">
              <a:solidFill>
                <a:schemeClr val="tx1"/>
              </a:solidFill>
              <a:latin typeface="Arial"/>
              <a:cs typeface="Arial"/>
            </a:endParaRP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rPr>
              <a:t>717-531-1012</a:t>
            </a:r>
          </a:p>
          <a:p>
            <a:pPr lvl="0">
              <a:lnSpc>
                <a:spcPct val="100000"/>
              </a:lnSpc>
              <a:spcBef>
                <a:spcPts val="0"/>
              </a:spcBef>
              <a:defRPr sz="1800" b="0" i="0" u="none" strike="noStrike" kern="0" cap="none" spc="0" baseline="0">
                <a:solidFill>
                  <a:srgbClr val="000000"/>
                </a:solidFill>
                <a:uFillTx/>
              </a:defRPr>
            </a:pPr>
            <a:endParaRPr lang="en-US" sz="1300" dirty="0">
              <a:solidFill>
                <a:schemeClr val="tx1"/>
              </a:solidFill>
              <a:latin typeface="Arial"/>
              <a:cs typeface="Arial"/>
            </a:endParaRPr>
          </a:p>
          <a:p>
            <a:pPr lvl="0">
              <a:lnSpc>
                <a:spcPct val="100000"/>
              </a:lnSpc>
              <a:spcBef>
                <a:spcPts val="0"/>
              </a:spcBef>
              <a:defRPr sz="1800" b="0" i="0" u="none" strike="noStrike" kern="0" cap="none" spc="0" baseline="0">
                <a:solidFill>
                  <a:srgbClr val="000000"/>
                </a:solidFill>
                <a:uFillTx/>
              </a:defRPr>
            </a:pPr>
            <a:r>
              <a:rPr lang="en-US" sz="1300" b="1" dirty="0">
                <a:latin typeface="Arial"/>
                <a:cs typeface="Arial"/>
              </a:rPr>
              <a:t>Dr. Adrian Zurca </a:t>
            </a:r>
            <a:r>
              <a:rPr lang="en-US" sz="1300" dirty="0">
                <a:latin typeface="Arial"/>
                <a:cs typeface="Arial"/>
              </a:rPr>
              <a:t>(he/him/his)​</a:t>
            </a:r>
          </a:p>
          <a:p>
            <a:pPr lvl="0">
              <a:lnSpc>
                <a:spcPct val="100000"/>
              </a:lnSpc>
              <a:spcBef>
                <a:spcPts val="0"/>
              </a:spcBef>
              <a:defRPr sz="1800" b="0" i="0" u="none" strike="noStrike" kern="0" cap="none" spc="0" baseline="0">
                <a:solidFill>
                  <a:srgbClr val="000000"/>
                </a:solidFill>
                <a:uFillTx/>
              </a:defRPr>
            </a:pPr>
            <a:r>
              <a:rPr lang="en-US" sz="1300" dirty="0">
                <a:latin typeface="Arial"/>
                <a:cs typeface="Arial"/>
              </a:rPr>
              <a:t>Chief Diversity Clinical Officer​</a:t>
            </a:r>
          </a:p>
          <a:p>
            <a:pPr lvl="0">
              <a:lnSpc>
                <a:spcPct val="100000"/>
              </a:lnSpc>
              <a:spcBef>
                <a:spcPts val="0"/>
              </a:spcBef>
              <a:defRPr sz="1800" b="0" i="0" u="none" strike="noStrike" kern="0" cap="none" spc="0" baseline="0">
                <a:solidFill>
                  <a:srgbClr val="000000"/>
                </a:solidFill>
                <a:uFillTx/>
              </a:defRPr>
            </a:pPr>
            <a:r>
              <a:rPr lang="en-US" sz="1300" dirty="0">
                <a:latin typeface="Arial"/>
                <a:cs typeface="Arial"/>
                <a:hlinkClick r:id="rId3">
                  <a:extLst>
                    <a:ext uri="{A12FA001-AC4F-418D-AE19-62706E023703}">
                      <ahyp:hlinkClr xmlns:ahyp="http://schemas.microsoft.com/office/drawing/2018/hyperlinkcolor" val="tx"/>
                    </a:ext>
                  </a:extLst>
                </a:hlinkClick>
              </a:rPr>
              <a:t>azurca@pennstatehealth.psu.edu</a:t>
            </a:r>
            <a:r>
              <a:rPr lang="en-US" sz="1300" dirty="0">
                <a:latin typeface="Arial"/>
                <a:cs typeface="Arial"/>
              </a:rPr>
              <a:t> </a:t>
            </a:r>
          </a:p>
          <a:p>
            <a:pPr lvl="0">
              <a:lnSpc>
                <a:spcPct val="100000"/>
              </a:lnSpc>
              <a:spcBef>
                <a:spcPts val="0"/>
              </a:spcBef>
              <a:defRPr sz="1800" b="0" i="0" u="none" strike="noStrike" kern="0" cap="none" spc="0" baseline="0">
                <a:solidFill>
                  <a:srgbClr val="000000"/>
                </a:solidFill>
                <a:uFillTx/>
              </a:defRPr>
            </a:pPr>
            <a:endParaRPr lang="en-US" sz="1300" dirty="0">
              <a:solidFill>
                <a:schemeClr val="tx1"/>
              </a:solidFill>
              <a:latin typeface="Arial"/>
              <a:cs typeface="Arial"/>
            </a:endParaRPr>
          </a:p>
          <a:p>
            <a:pPr>
              <a:lnSpc>
                <a:spcPct val="100000"/>
              </a:lnSpc>
              <a:spcBef>
                <a:spcPts val="0"/>
              </a:spcBef>
              <a:defRPr sz="1800" b="0" i="0" u="none" strike="noStrike" kern="0" cap="none" spc="0" baseline="0">
                <a:solidFill>
                  <a:srgbClr val="000000"/>
                </a:solidFill>
                <a:uFillTx/>
              </a:defRPr>
            </a:pPr>
            <a:r>
              <a:rPr lang="en-US" sz="1300" b="1" dirty="0">
                <a:solidFill>
                  <a:schemeClr val="tx1"/>
                </a:solidFill>
                <a:latin typeface="Arial"/>
                <a:cs typeface="Arial"/>
              </a:rPr>
              <a:t>Hector Ortiz </a:t>
            </a:r>
            <a:r>
              <a:rPr lang="en-US" sz="1300" dirty="0">
                <a:solidFill>
                  <a:schemeClr val="tx1"/>
                </a:solidFill>
                <a:latin typeface="Arial"/>
                <a:cs typeface="Arial"/>
              </a:rPr>
              <a:t>(he, him, his) </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rPr>
              <a:t>Program Manager Diversity and Inclusion </a:t>
            </a:r>
            <a:r>
              <a:rPr lang="en-US" sz="1300" dirty="0">
                <a:solidFill>
                  <a:schemeClr val="tx1"/>
                </a:solidFill>
                <a:latin typeface="Arial"/>
                <a:cs typeface="Arial"/>
                <a:hlinkClick r:id="rId4">
                  <a:extLst>
                    <a:ext uri="{A12FA001-AC4F-418D-AE19-62706E023703}">
                      <ahyp:hlinkClr xmlns:ahyp="http://schemas.microsoft.com/office/drawing/2018/hyperlinkcolor" val="tx"/>
                    </a:ext>
                  </a:extLst>
                </a:hlinkClick>
              </a:rPr>
              <a:t>hortiz1@pennstatehealth.psu.edu</a:t>
            </a:r>
            <a:endParaRPr lang="en-US" sz="1300" dirty="0">
              <a:solidFill>
                <a:schemeClr val="tx1"/>
              </a:solidFill>
              <a:latin typeface="Arial"/>
              <a:cs typeface="Arial"/>
            </a:endParaRPr>
          </a:p>
          <a:p>
            <a:pPr lvl="0">
              <a:lnSpc>
                <a:spcPct val="100000"/>
              </a:lnSpc>
              <a:spcBef>
                <a:spcPts val="0"/>
              </a:spcBef>
              <a:defRPr sz="1800" b="0" i="0" u="none" strike="noStrike" kern="0" cap="none" spc="0" baseline="0">
                <a:solidFill>
                  <a:srgbClr val="000000"/>
                </a:solidFill>
                <a:uFillTx/>
              </a:defRPr>
            </a:pPr>
            <a:endParaRPr lang="en-US" sz="1300" dirty="0">
              <a:solidFill>
                <a:schemeClr val="tx1"/>
              </a:solidFill>
              <a:latin typeface="Arial"/>
              <a:cs typeface="Arial"/>
            </a:endParaRPr>
          </a:p>
          <a:p>
            <a:pPr>
              <a:lnSpc>
                <a:spcPct val="100000"/>
              </a:lnSpc>
              <a:spcBef>
                <a:spcPts val="0"/>
              </a:spcBef>
              <a:defRPr sz="1800" b="0" i="0" u="none" strike="noStrike" kern="0" cap="none" spc="0" baseline="0">
                <a:solidFill>
                  <a:srgbClr val="000000"/>
                </a:solidFill>
                <a:uFillTx/>
              </a:defRPr>
            </a:pPr>
            <a:r>
              <a:rPr lang="en-US" sz="1300" b="1" dirty="0">
                <a:solidFill>
                  <a:schemeClr val="tx1"/>
                </a:solidFill>
                <a:latin typeface="Arial"/>
                <a:cs typeface="Arial"/>
              </a:rPr>
              <a:t>Caanen Churukha </a:t>
            </a:r>
            <a:r>
              <a:rPr lang="en-US" sz="1300" dirty="0">
                <a:solidFill>
                  <a:schemeClr val="tx1"/>
                </a:solidFill>
                <a:latin typeface="Arial"/>
                <a:cs typeface="Arial"/>
              </a:rPr>
              <a:t>(he/him/his) </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rPr>
              <a:t>Program Manager Disability and Inclusion </a:t>
            </a:r>
            <a:r>
              <a:rPr lang="en-US" sz="1300" dirty="0">
                <a:solidFill>
                  <a:schemeClr val="tx1"/>
                </a:solidFill>
                <a:latin typeface="Arial"/>
                <a:cs typeface="Arial"/>
                <a:hlinkClick r:id="rId5">
                  <a:extLst>
                    <a:ext uri="{A12FA001-AC4F-418D-AE19-62706E023703}">
                      <ahyp:hlinkClr xmlns:ahyp="http://schemas.microsoft.com/office/drawing/2018/hyperlinkcolor" val="tx"/>
                    </a:ext>
                  </a:extLst>
                </a:hlinkClick>
              </a:rPr>
              <a:t>cchurukha@pennstatehealth.psu.edu</a:t>
            </a:r>
            <a:endParaRPr lang="en-US" sz="1300" dirty="0">
              <a:solidFill>
                <a:schemeClr val="tx1"/>
              </a:solidFill>
              <a:latin typeface="Arial"/>
              <a:cs typeface="Arial"/>
            </a:endParaRPr>
          </a:p>
          <a:p>
            <a:pPr lvl="0">
              <a:lnSpc>
                <a:spcPct val="100000"/>
              </a:lnSpc>
              <a:spcBef>
                <a:spcPts val="0"/>
              </a:spcBef>
              <a:defRPr sz="1800" b="0" i="0" u="none" strike="noStrike" kern="0" cap="none" spc="0" baseline="0">
                <a:solidFill>
                  <a:srgbClr val="000000"/>
                </a:solidFill>
                <a:uFillTx/>
              </a:defRPr>
            </a:pPr>
            <a:endParaRPr lang="en-US" sz="1300" dirty="0">
              <a:solidFill>
                <a:schemeClr val="tx1"/>
              </a:solidFill>
              <a:latin typeface="Arial"/>
              <a:cs typeface="Arial"/>
            </a:endParaRPr>
          </a:p>
          <a:p>
            <a:pPr>
              <a:lnSpc>
                <a:spcPct val="100000"/>
              </a:lnSpc>
              <a:spcBef>
                <a:spcPts val="0"/>
              </a:spcBef>
              <a:defRPr sz="1800" b="0" i="0" u="none" strike="noStrike" kern="0" cap="none" spc="0" baseline="0">
                <a:solidFill>
                  <a:srgbClr val="000000"/>
                </a:solidFill>
                <a:uFillTx/>
              </a:defRPr>
            </a:pPr>
            <a:r>
              <a:rPr lang="en-US" sz="1300" b="1" dirty="0">
                <a:solidFill>
                  <a:schemeClr val="tx1"/>
                </a:solidFill>
                <a:latin typeface="Arial"/>
                <a:cs typeface="Arial"/>
              </a:rPr>
              <a:t>Ashleigh Aviles </a:t>
            </a:r>
            <a:r>
              <a:rPr lang="en-US" sz="1300" dirty="0">
                <a:solidFill>
                  <a:schemeClr val="tx1"/>
                </a:solidFill>
                <a:latin typeface="Arial"/>
                <a:cs typeface="Arial"/>
              </a:rPr>
              <a:t>(she/her/hers)</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rPr>
              <a:t>Project Specialist Diversity and Inclusion</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hlinkClick r:id="rId6">
                  <a:extLst>
                    <a:ext uri="{A12FA001-AC4F-418D-AE19-62706E023703}">
                      <ahyp:hlinkClr xmlns:ahyp="http://schemas.microsoft.com/office/drawing/2018/hyperlinkcolor" val="tx"/>
                    </a:ext>
                  </a:extLst>
                </a:hlinkClick>
              </a:rPr>
              <a:t>aaviles@pennstatehealth.psu.edu</a:t>
            </a:r>
            <a:endParaRPr lang="en-US" sz="1300" dirty="0">
              <a:solidFill>
                <a:schemeClr val="tx1"/>
              </a:solidFill>
              <a:latin typeface="Arial"/>
              <a:cs typeface="Arial"/>
            </a:endParaRPr>
          </a:p>
          <a:p>
            <a:pPr lvl="0">
              <a:lnSpc>
                <a:spcPct val="100000"/>
              </a:lnSpc>
              <a:spcBef>
                <a:spcPts val="0"/>
              </a:spcBef>
              <a:defRPr sz="1800" b="0" i="0" u="none" strike="noStrike" kern="0" cap="none" spc="0" baseline="0">
                <a:solidFill>
                  <a:srgbClr val="000000"/>
                </a:solidFill>
                <a:uFillTx/>
              </a:defRPr>
            </a:pPr>
            <a:endParaRPr lang="en-US" sz="1300" dirty="0">
              <a:solidFill>
                <a:schemeClr val="tx1"/>
              </a:solidFill>
              <a:latin typeface="Arial"/>
              <a:cs typeface="Arial"/>
            </a:endParaRPr>
          </a:p>
          <a:p>
            <a:pPr>
              <a:lnSpc>
                <a:spcPct val="100000"/>
              </a:lnSpc>
              <a:spcBef>
                <a:spcPts val="0"/>
              </a:spcBef>
              <a:defRPr sz="1800" b="0" i="0" u="none" strike="noStrike" kern="0" cap="none" spc="0" baseline="0">
                <a:solidFill>
                  <a:srgbClr val="000000"/>
                </a:solidFill>
                <a:uFillTx/>
              </a:defRPr>
            </a:pPr>
            <a:r>
              <a:rPr lang="en-US" sz="1300" b="1" dirty="0">
                <a:solidFill>
                  <a:schemeClr val="tx1"/>
                </a:solidFill>
                <a:latin typeface="Arial"/>
                <a:cs typeface="Arial"/>
              </a:rPr>
              <a:t>Christine Howard </a:t>
            </a:r>
            <a:r>
              <a:rPr lang="en-US" sz="1300" dirty="0">
                <a:solidFill>
                  <a:schemeClr val="tx1"/>
                </a:solidFill>
                <a:latin typeface="Arial"/>
                <a:cs typeface="Arial"/>
              </a:rPr>
              <a:t>(she/her/hers)</a:t>
            </a:r>
          </a:p>
          <a:p>
            <a:pPr lvl="0">
              <a:lnSpc>
                <a:spcPct val="100000"/>
              </a:lnSpc>
              <a:spcBef>
                <a:spcPts val="0"/>
              </a:spcBef>
              <a:defRPr sz="1800" b="0" i="0" u="none" strike="noStrike" kern="0" cap="none" spc="0" baseline="0">
                <a:solidFill>
                  <a:srgbClr val="000000"/>
                </a:solidFill>
                <a:uFillTx/>
              </a:defRPr>
            </a:pPr>
            <a:r>
              <a:rPr lang="en-US" sz="1300" dirty="0">
                <a:solidFill>
                  <a:schemeClr val="tx1"/>
                </a:solidFill>
                <a:latin typeface="Arial"/>
                <a:cs typeface="Arial"/>
              </a:rPr>
              <a:t>Executive Administrative Associate </a:t>
            </a:r>
            <a:r>
              <a:rPr lang="en-US" sz="1300" dirty="0">
                <a:solidFill>
                  <a:schemeClr val="tx1"/>
                </a:solidFill>
                <a:latin typeface="Arial"/>
                <a:cs typeface="Arial"/>
                <a:hlinkClick r:id="rId7">
                  <a:extLst>
                    <a:ext uri="{A12FA001-AC4F-418D-AE19-62706E023703}">
                      <ahyp:hlinkClr xmlns:ahyp="http://schemas.microsoft.com/office/drawing/2018/hyperlinkcolor" val="tx"/>
                    </a:ext>
                  </a:extLst>
                </a:hlinkClick>
              </a:rPr>
              <a:t>choward2@pennstatehealth.psu.edu</a:t>
            </a:r>
            <a:endParaRPr lang="en-US" sz="1300" dirty="0">
              <a:solidFill>
                <a:schemeClr val="tx1"/>
              </a:solidFill>
              <a:latin typeface="Arial"/>
              <a:cs typeface="Arial"/>
            </a:endParaRPr>
          </a:p>
        </p:txBody>
      </p:sp>
      <p:pic>
        <p:nvPicPr>
          <p:cNvPr id="5" name="Picture 8" descr="Thank You In Different Languages photos, royalty-free images, graphics ...">
            <a:extLst>
              <a:ext uri="{FF2B5EF4-FFF2-40B4-BE49-F238E27FC236}">
                <a16:creationId xmlns:a16="http://schemas.microsoft.com/office/drawing/2014/main" id="{DFB4065B-19B1-4332-885D-3D5ED59B7E0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2258" y="779525"/>
            <a:ext cx="7063582" cy="510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24233-E574-43B9-A34E-B592290EE821}"/>
              </a:ext>
            </a:extLst>
          </p:cNvPr>
          <p:cNvSpPr>
            <a:spLocks noGrp="1"/>
          </p:cNvSpPr>
          <p:nvPr>
            <p:ph type="sldNum" sz="quarter" idx="1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8334361B-0D38-BE4A-AA1D-01A86672D338}"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457200" rtl="0" eaLnBrk="0" fontAlgn="base" latinLnBrk="0" hangingPunct="0">
                <a:lnSpc>
                  <a:spcPct val="100000"/>
                </a:lnSpc>
                <a:spcBef>
                  <a:spcPct val="0"/>
                </a:spcBef>
                <a:spcAft>
                  <a:spcPct val="0"/>
                </a:spcAft>
                <a:buClrTx/>
                <a:buSzTx/>
                <a:buFontTx/>
                <a:buNone/>
                <a:tabLst/>
                <a:defRPr/>
              </a:pPr>
              <a:t>3</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mn-cs"/>
            </a:endParaRPr>
          </a:p>
        </p:txBody>
      </p:sp>
      <p:sp>
        <p:nvSpPr>
          <p:cNvPr id="4" name="Title 1">
            <a:extLst>
              <a:ext uri="{FF2B5EF4-FFF2-40B4-BE49-F238E27FC236}">
                <a16:creationId xmlns:a16="http://schemas.microsoft.com/office/drawing/2014/main" id="{AB9284AE-A4F1-404A-BE24-26D0339C5C09}"/>
              </a:ext>
            </a:extLst>
          </p:cNvPr>
          <p:cNvSpPr txBox="1">
            <a:spLocks/>
          </p:cNvSpPr>
          <p:nvPr/>
        </p:nvSpPr>
        <p:spPr>
          <a:xfrm>
            <a:off x="394883" y="112891"/>
            <a:ext cx="11402237" cy="965603"/>
          </a:xfrm>
          <a:prstGeom prst="rect">
            <a:avLst/>
          </a:prstGeom>
        </p:spPr>
        <p:txBody>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Diversity, Equity &amp; Inclusion Defined</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8674" name="Picture 2" descr="Events - Diversity, Equity, and Inclusion - SWCC-Southwest Virginia ...">
            <a:extLst>
              <a:ext uri="{FF2B5EF4-FFF2-40B4-BE49-F238E27FC236}">
                <a16:creationId xmlns:a16="http://schemas.microsoft.com/office/drawing/2014/main" id="{A5A778F0-DDC6-43D8-B302-396E42219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2125"/>
            <a:ext cx="1143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8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D38ECF9-ECC0-4AC6-98CD-02CD398EDAA3}"/>
              </a:ext>
            </a:extLst>
          </p:cNvPr>
          <p:cNvSpPr txBox="1">
            <a:spLocks/>
          </p:cNvSpPr>
          <p:nvPr/>
        </p:nvSpPr>
        <p:spPr>
          <a:xfrm>
            <a:off x="384830" y="676080"/>
            <a:ext cx="11402237" cy="517034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304815" indent="-304815" fontAlgn="auto">
              <a:spcBef>
                <a:spcPts val="0"/>
              </a:spcBef>
              <a:spcAft>
                <a:spcPts val="0"/>
              </a:spcAft>
              <a:buFont typeface="Arial"/>
              <a:buChar char="•"/>
            </a:pPr>
            <a:r>
              <a:rPr lang="en-US" sz="2000" spc="70" dirty="0">
                <a:latin typeface="Arial" panose="020B0604020202020204" pitchFamily="34" charset="0"/>
                <a:ea typeface="Arimo"/>
                <a:cs typeface="Arial" panose="020B0604020202020204" pitchFamily="34" charset="0"/>
              </a:rPr>
              <a:t>Nationally and locally, </a:t>
            </a:r>
            <a:r>
              <a:rPr lang="en-US" sz="2000" b="1" i="1" spc="70" dirty="0">
                <a:latin typeface="Arial" panose="020B0604020202020204" pitchFamily="34" charset="0"/>
                <a:ea typeface="Arimo"/>
                <a:cs typeface="Arial" panose="020B0604020202020204" pitchFamily="34" charset="0"/>
              </a:rPr>
              <a:t>we are becoming more racially and ethnically diverse.  </a:t>
            </a:r>
            <a:r>
              <a:rPr lang="en-US" sz="2000" spc="70" dirty="0">
                <a:latin typeface="Arial" panose="020B0604020202020204" pitchFamily="34" charset="0"/>
                <a:ea typeface="Arimo"/>
                <a:cs typeface="Arial" panose="020B0604020202020204" pitchFamily="34" charset="0"/>
              </a:rPr>
              <a:t>Currently, 25% of children under age 5 are Hispanic; by 2050, that percentage will be almost 40 percent.  By 2050, there will be no one racial majority, but instead a “collective majority” of the populations currently defined as racial/ethnic minority populations. </a:t>
            </a:r>
            <a:r>
              <a:rPr lang="en-US" sz="2000" b="1" spc="70" dirty="0">
                <a:latin typeface="Arial" panose="020B0604020202020204" pitchFamily="34" charset="0"/>
                <a:ea typeface="Arimo"/>
                <a:cs typeface="Arial" panose="020B0604020202020204" pitchFamily="34" charset="0"/>
              </a:rPr>
              <a:t>*</a:t>
            </a:r>
            <a:r>
              <a:rPr lang="en-US" sz="2000" spc="70" dirty="0">
                <a:latin typeface="Arial" panose="020B0604020202020204" pitchFamily="34" charset="0"/>
                <a:ea typeface="Arimo"/>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04815" indent="-304815" fontAlgn="auto">
              <a:spcBef>
                <a:spcPts val="0"/>
              </a:spcBef>
              <a:spcAft>
                <a:spcPts val="0"/>
              </a:spcAft>
              <a:buFont typeface="Arial"/>
              <a:buChar char="•"/>
            </a:pPr>
            <a:endParaRPr lang="en-US" sz="2000" spc="70" dirty="0">
              <a:latin typeface="Arial" panose="020B0604020202020204" pitchFamily="34" charset="0"/>
              <a:ea typeface="Arimo"/>
              <a:cs typeface="Arial" panose="020B0604020202020204" pitchFamily="34" charset="0"/>
            </a:endParaRPr>
          </a:p>
          <a:p>
            <a:pPr marL="304815" indent="-304815" fontAlgn="auto">
              <a:spcBef>
                <a:spcPts val="0"/>
              </a:spcBef>
              <a:spcAft>
                <a:spcPts val="0"/>
              </a:spcAft>
              <a:buFont typeface="Arial"/>
              <a:buChar char="•"/>
            </a:pPr>
            <a:r>
              <a:rPr lang="en-US" sz="2000" spc="70" dirty="0">
                <a:latin typeface="Arial" panose="020B0604020202020204" pitchFamily="34" charset="0"/>
                <a:ea typeface="Arimo"/>
                <a:cs typeface="Arial" panose="020B0604020202020204" pitchFamily="34" charset="0"/>
              </a:rPr>
              <a:t>Globally, </a:t>
            </a:r>
            <a:r>
              <a:rPr lang="en-US" sz="2000" b="1" i="1" spc="70" dirty="0">
                <a:latin typeface="Arial" panose="020B0604020202020204" pitchFamily="34" charset="0"/>
                <a:ea typeface="Arimo"/>
                <a:cs typeface="Arial" panose="020B0604020202020204" pitchFamily="34" charset="0"/>
              </a:rPr>
              <a:t>there are more than 4,200 religions, and in the US there are 9 major groups,</a:t>
            </a:r>
            <a:r>
              <a:rPr lang="en-US" sz="2000" spc="70" dirty="0">
                <a:latin typeface="Arial" panose="020B0604020202020204" pitchFamily="34" charset="0"/>
                <a:ea typeface="Arimo"/>
                <a:cs typeface="Arial" panose="020B0604020202020204" pitchFamily="34" charset="0"/>
              </a:rPr>
              <a:t> including those who do not practice a religion. </a:t>
            </a:r>
            <a:r>
              <a:rPr lang="en-US" sz="1800" spc="70" dirty="0">
                <a:latin typeface="Arial" panose="020B0604020202020204" pitchFamily="34" charset="0"/>
                <a:ea typeface="Arimo"/>
                <a:cs typeface="Arial" panose="020B0604020202020204" pitchFamily="34" charset="0"/>
              </a:rPr>
              <a:t>**</a:t>
            </a:r>
          </a:p>
          <a:p>
            <a:pPr marL="0" indent="0" fontAlgn="auto">
              <a:spcBef>
                <a:spcPts val="0"/>
              </a:spcBef>
              <a:spcAft>
                <a:spcPts val="0"/>
              </a:spcAft>
              <a:buNone/>
            </a:pPr>
            <a:endParaRPr lang="en-US" sz="2000" spc="70" dirty="0">
              <a:latin typeface="Arial" panose="020B0604020202020204" pitchFamily="34" charset="0"/>
              <a:ea typeface="Arimo"/>
              <a:cs typeface="Arial" panose="020B0604020202020204" pitchFamily="34" charset="0"/>
            </a:endParaRPr>
          </a:p>
          <a:p>
            <a:pPr marL="304815" indent="-304815" fontAlgn="auto">
              <a:spcBef>
                <a:spcPts val="0"/>
              </a:spcBef>
              <a:spcAft>
                <a:spcPts val="0"/>
              </a:spcAft>
              <a:buFont typeface="Arial"/>
              <a:buChar char="•"/>
            </a:pPr>
            <a:r>
              <a:rPr lang="en-US" sz="2000" spc="70" dirty="0">
                <a:latin typeface="Arial" panose="020B0604020202020204" pitchFamily="34" charset="0"/>
                <a:ea typeface="Arimo"/>
                <a:cs typeface="Arial" panose="020B0604020202020204" pitchFamily="34" charset="0"/>
              </a:rPr>
              <a:t>According to a GLAAD study, </a:t>
            </a:r>
            <a:r>
              <a:rPr lang="en-US" sz="2000" b="1" i="1" spc="70" dirty="0">
                <a:latin typeface="Arial" panose="020B0604020202020204" pitchFamily="34" charset="0"/>
                <a:ea typeface="Arimo"/>
                <a:cs typeface="Arial" panose="020B0604020202020204" pitchFamily="34" charset="0"/>
              </a:rPr>
              <a:t>12% of Millennials identify as transgender or gender non-conforming</a:t>
            </a:r>
            <a:r>
              <a:rPr lang="en-US" sz="2000" spc="70" dirty="0">
                <a:latin typeface="Arial" panose="020B0604020202020204" pitchFamily="34" charset="0"/>
                <a:ea typeface="Arimo"/>
                <a:cs typeface="Arial" panose="020B0604020202020204" pitchFamily="34" charset="0"/>
              </a:rPr>
              <a:t>, meaning they do not identify with the sex they were assigned at birth, or their gender expression is different from conventional expectations of masculinity and femininity. They are </a:t>
            </a:r>
            <a:r>
              <a:rPr lang="en-US" sz="2000" dirty="0">
                <a:latin typeface="Arial" panose="020B0604020202020204" pitchFamily="34" charset="0"/>
                <a:cs typeface="Arial" panose="020B0604020202020204" pitchFamily="34" charset="0"/>
              </a:rPr>
              <a:t>also the most diverse population, with 44.2% identifying as belonging to a racial/ethnic minority population and prioritize DEI when seeking employment</a:t>
            </a:r>
            <a:r>
              <a:rPr lang="en-US" sz="1800" dirty="0">
                <a:latin typeface="Arial" panose="020B0604020202020204" pitchFamily="34" charset="0"/>
                <a:cs typeface="Arial" panose="020B0604020202020204" pitchFamily="34" charset="0"/>
              </a:rPr>
              <a:t>. ***</a:t>
            </a:r>
          </a:p>
          <a:p>
            <a:pPr marL="0" indent="0" fontAlgn="auto">
              <a:spcBef>
                <a:spcPts val="0"/>
              </a:spcBef>
              <a:spcAft>
                <a:spcPts val="0"/>
              </a:spcAft>
              <a:buNone/>
            </a:pPr>
            <a:endParaRPr lang="en-US" sz="2000" spc="70" dirty="0">
              <a:latin typeface="Arial" panose="020B0604020202020204" pitchFamily="34" charset="0"/>
              <a:ea typeface="Arimo"/>
              <a:cs typeface="Arial" panose="020B0604020202020204" pitchFamily="34" charset="0"/>
            </a:endParaRPr>
          </a:p>
          <a:p>
            <a:pPr marL="304815" indent="-304815" fontAlgn="auto">
              <a:spcBef>
                <a:spcPts val="0"/>
              </a:spcBef>
              <a:spcAft>
                <a:spcPts val="0"/>
              </a:spcAft>
              <a:buFont typeface="Arial"/>
              <a:buChar char="•"/>
            </a:pPr>
            <a:r>
              <a:rPr lang="en-US" sz="2000" spc="70" dirty="0">
                <a:latin typeface="Arial" panose="020B0604020202020204" pitchFamily="34" charset="0"/>
                <a:ea typeface="Arimo"/>
                <a:cs typeface="Arial" panose="020B0604020202020204" pitchFamily="34" charset="0"/>
              </a:rPr>
              <a:t>Research studies indicate that diversity in leadership and a respectful, inclusive work environment </a:t>
            </a:r>
            <a:r>
              <a:rPr lang="en-US" sz="2000" b="1" i="1" spc="70" dirty="0">
                <a:latin typeface="Arial" panose="020B0604020202020204" pitchFamily="34" charset="0"/>
                <a:ea typeface="Arimo"/>
                <a:cs typeface="Arial" panose="020B0604020202020204" pitchFamily="34" charset="0"/>
              </a:rPr>
              <a:t>increases productivity, innovation, and positive financial outcomes.</a:t>
            </a:r>
            <a:r>
              <a:rPr lang="en-US" sz="2000" i="1" spc="70" dirty="0">
                <a:latin typeface="Arial" panose="020B0604020202020204" pitchFamily="34" charset="0"/>
                <a:ea typeface="Arimo"/>
                <a:cs typeface="Arial" panose="020B0604020202020204" pitchFamily="34" charset="0"/>
              </a:rPr>
              <a:t> </a:t>
            </a:r>
            <a:r>
              <a:rPr lang="en-US" sz="1400" i="1" spc="70" dirty="0">
                <a:latin typeface="Arial" panose="020B0604020202020204" pitchFamily="34" charset="0"/>
                <a:ea typeface="Arimo"/>
                <a:cs typeface="Arial" panose="020B0604020202020204" pitchFamily="34" charset="0"/>
              </a:rPr>
              <a:t>****</a:t>
            </a:r>
            <a:endParaRPr lang="en-US" sz="2000" b="1" i="1" spc="70" dirty="0">
              <a:latin typeface="Arial" panose="020B0604020202020204" pitchFamily="34" charset="0"/>
              <a:ea typeface="Arimo"/>
              <a:cs typeface="Arial" panose="020B0604020202020204" pitchFamily="34" charset="0"/>
            </a:endParaRPr>
          </a:p>
        </p:txBody>
      </p:sp>
      <p:sp>
        <p:nvSpPr>
          <p:cNvPr id="8" name="Title 1">
            <a:extLst>
              <a:ext uri="{FF2B5EF4-FFF2-40B4-BE49-F238E27FC236}">
                <a16:creationId xmlns:a16="http://schemas.microsoft.com/office/drawing/2014/main" id="{6EC7A535-6ECE-4991-B73E-68EB51F8463B}"/>
              </a:ext>
            </a:extLst>
          </p:cNvPr>
          <p:cNvSpPr txBox="1">
            <a:spLocks/>
          </p:cNvSpPr>
          <p:nvPr/>
        </p:nvSpPr>
        <p:spPr>
          <a:xfrm>
            <a:off x="394879" y="44257"/>
            <a:ext cx="11402237" cy="965603"/>
          </a:xfrm>
          <a:prstGeom prst="rect">
            <a:avLst/>
          </a:prstGeom>
        </p:spPr>
        <p:txBody>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Business Case for Diversity, Equity and Inclusion (DEI)</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D8DBE1-AC20-4FC3-BCFE-85191B2CF270}"/>
              </a:ext>
            </a:extLst>
          </p:cNvPr>
          <p:cNvSpPr txBox="1"/>
          <p:nvPr/>
        </p:nvSpPr>
        <p:spPr>
          <a:xfrm>
            <a:off x="6930189" y="5651815"/>
            <a:ext cx="5261811" cy="646331"/>
          </a:xfrm>
          <a:prstGeom prst="rect">
            <a:avLst/>
          </a:prstGeom>
          <a:noFill/>
        </p:spPr>
        <p:txBody>
          <a:bodyPr wrap="square" rtlCol="0">
            <a:spAutoFit/>
          </a:bodyPr>
          <a:lstStyle/>
          <a:p>
            <a:r>
              <a:rPr lang="en-US" sz="900" u="sng" dirty="0">
                <a:latin typeface="Arial" panose="020B0604020202020204" pitchFamily="34" charset="0"/>
                <a:cs typeface="Arial" panose="020B0604020202020204" pitchFamily="34" charset="0"/>
                <a:hlinkClick r:id="rId3"/>
              </a:rPr>
              <a:t>*  </a:t>
            </a:r>
            <a:r>
              <a:rPr lang="en-US" sz="900" dirty="0">
                <a:latin typeface="Arial" panose="020B0604020202020204" pitchFamily="34" charset="0"/>
                <a:cs typeface="Arial" panose="020B0604020202020204" pitchFamily="34" charset="0"/>
                <a:hlinkClick r:id="rId4"/>
              </a:rPr>
              <a:t>Minorities expected to be majority in 2050 - CNN.com</a:t>
            </a:r>
            <a:endParaRPr lang="en-US" sz="900" u="sng" dirty="0">
              <a:latin typeface="Arial" panose="020B0604020202020204" pitchFamily="34" charset="0"/>
              <a:cs typeface="Arial" panose="020B0604020202020204" pitchFamily="34" charset="0"/>
              <a:hlinkClick r:id="rId3"/>
            </a:endParaRPr>
          </a:p>
          <a:p>
            <a:r>
              <a:rPr lang="en-US" sz="900" u="sng" dirty="0">
                <a:latin typeface="Arial" panose="020B0604020202020204" pitchFamily="34" charset="0"/>
                <a:cs typeface="Arial" panose="020B0604020202020204" pitchFamily="34" charset="0"/>
                <a:hlinkClick r:id="rId3"/>
              </a:rPr>
              <a:t>** </a:t>
            </a:r>
            <a:r>
              <a:rPr lang="en-US" sz="900" dirty="0">
                <a:latin typeface="Arial" panose="020B0604020202020204" pitchFamily="34" charset="0"/>
                <a:cs typeface="Arial" panose="020B0604020202020204" pitchFamily="34" charset="0"/>
                <a:hlinkClick r:id="rId3"/>
              </a:rPr>
              <a:t>How Many Recognized Religions Are There In The United States? - CLJ (communityliteracy.org)</a:t>
            </a:r>
            <a:r>
              <a:rPr lang="en-US" sz="900" dirty="0">
                <a:latin typeface="Arial" panose="020B0604020202020204" pitchFamily="34" charset="0"/>
                <a:cs typeface="Arial" panose="020B0604020202020204" pitchFamily="34" charset="0"/>
              </a:rPr>
              <a:t> </a:t>
            </a:r>
          </a:p>
          <a:p>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5"/>
              </a:rPr>
              <a:t>New GLAAD study reveals twenty percent of millennials identify as LGBTQ | GLAAD</a:t>
            </a:r>
            <a:endParaRPr lang="en-US" sz="900" dirty="0">
              <a:latin typeface="Arial" panose="020B0604020202020204" pitchFamily="34" charset="0"/>
              <a:cs typeface="Arial" panose="020B0604020202020204" pitchFamily="34" charset="0"/>
            </a:endParaRPr>
          </a:p>
          <a:p>
            <a:r>
              <a:rPr lang="en-US" sz="900" spc="70" dirty="0">
                <a:latin typeface="Arial" panose="020B0604020202020204" pitchFamily="34" charset="0"/>
                <a:ea typeface="Arimo"/>
                <a:cs typeface="Arial" panose="020B0604020202020204" pitchFamily="34" charset="0"/>
              </a:rPr>
              <a:t>**** </a:t>
            </a:r>
            <a:r>
              <a:rPr lang="en-US" sz="900" dirty="0">
                <a:latin typeface="Arial" panose="020B0604020202020204" pitchFamily="34" charset="0"/>
                <a:cs typeface="Arial" panose="020B0604020202020204" pitchFamily="34" charset="0"/>
                <a:hlinkClick r:id="rId6"/>
              </a:rPr>
              <a:t>The Importance Of Diversity And Inclusion For Today’s Companies (forbes.com)</a:t>
            </a:r>
            <a:endParaRPr lang="en-US" sz="900" spc="70" dirty="0">
              <a:latin typeface="Arial" panose="020B0604020202020204" pitchFamily="34" charset="0"/>
              <a:ea typeface="Arimo"/>
              <a:cs typeface="Arial" panose="020B0604020202020204" pitchFamily="34" charset="0"/>
            </a:endParaRPr>
          </a:p>
        </p:txBody>
      </p:sp>
    </p:spTree>
    <p:extLst>
      <p:ext uri="{BB962C8B-B14F-4D97-AF65-F5344CB8AC3E}">
        <p14:creationId xmlns:p14="http://schemas.microsoft.com/office/powerpoint/2010/main" val="4163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BEAE0"/>
              </a:clrFrom>
              <a:clrTo>
                <a:srgbClr val="FBEAE0">
                  <a:alpha val="0"/>
                </a:srgbClr>
              </a:clrTo>
            </a:clrChange>
            <a:extLst>
              <a:ext uri="{28A0092B-C50C-407E-A947-70E740481C1C}">
                <a14:useLocalDpi xmlns:a14="http://schemas.microsoft.com/office/drawing/2010/main" val="0"/>
              </a:ext>
            </a:extLst>
          </a:blip>
          <a:stretch>
            <a:fillRect/>
          </a:stretch>
        </p:blipFill>
        <p:spPr>
          <a:xfrm>
            <a:off x="330920" y="727788"/>
            <a:ext cx="11530159" cy="5034454"/>
          </a:xfrm>
          <a:prstGeom prst="rect">
            <a:avLst/>
          </a:prstGeom>
        </p:spPr>
      </p:pic>
      <p:sp>
        <p:nvSpPr>
          <p:cNvPr id="7" name="TextBox 3"/>
          <p:cNvSpPr txBox="1"/>
          <p:nvPr/>
        </p:nvSpPr>
        <p:spPr>
          <a:xfrm>
            <a:off x="2967072" y="1095758"/>
            <a:ext cx="6445887" cy="4057777"/>
          </a:xfrm>
          <a:prstGeom prst="rect">
            <a:avLst/>
          </a:prstGeom>
        </p:spPr>
        <p:txBody>
          <a:bodyPr wrap="square" lIns="0" tIns="0" rIns="0" bIns="0" rtlCol="0" anchor="t">
            <a:spAutoFit/>
          </a:bodyPr>
          <a:lstStyle/>
          <a:p>
            <a:pPr algn="ctr" defTabSz="609630" eaLnBrk="1" fontAlgn="auto" hangingPunct="1">
              <a:lnSpc>
                <a:spcPts val="8079"/>
              </a:lnSpc>
              <a:spcAft>
                <a:spcPts val="0"/>
              </a:spcAft>
            </a:pPr>
            <a:r>
              <a:rPr lang="en-US" sz="4800" b="1" dirty="0">
                <a:latin typeface="Aileron Heavy"/>
              </a:rPr>
              <a:t>Penn State Health </a:t>
            </a:r>
          </a:p>
          <a:p>
            <a:pPr algn="ctr" defTabSz="609630" eaLnBrk="1" fontAlgn="auto" hangingPunct="1">
              <a:lnSpc>
                <a:spcPts val="8079"/>
              </a:lnSpc>
              <a:spcAft>
                <a:spcPts val="0"/>
              </a:spcAft>
            </a:pPr>
            <a:endParaRPr lang="en-US" sz="4800" b="1" dirty="0">
              <a:latin typeface="Aileron Heavy"/>
            </a:endParaRPr>
          </a:p>
          <a:p>
            <a:pPr algn="ctr" defTabSz="609630" eaLnBrk="1" fontAlgn="auto" hangingPunct="1">
              <a:lnSpc>
                <a:spcPts val="8079"/>
              </a:lnSpc>
              <a:spcAft>
                <a:spcPts val="0"/>
              </a:spcAft>
            </a:pPr>
            <a:r>
              <a:rPr lang="en-US" sz="4800" b="1" dirty="0">
                <a:latin typeface="Aileron Heavy"/>
              </a:rPr>
              <a:t>Putting the </a:t>
            </a:r>
          </a:p>
          <a:p>
            <a:pPr algn="ctr" defTabSz="609630" eaLnBrk="1" fontAlgn="auto" hangingPunct="1">
              <a:lnSpc>
                <a:spcPts val="8079"/>
              </a:lnSpc>
              <a:spcAft>
                <a:spcPts val="0"/>
              </a:spcAft>
            </a:pPr>
            <a:r>
              <a:rPr lang="en-US" sz="4800" b="1" dirty="0">
                <a:latin typeface="Aileron Heavy"/>
              </a:rPr>
              <a:t>Pieces Together</a:t>
            </a:r>
          </a:p>
        </p:txBody>
      </p:sp>
    </p:spTree>
    <p:extLst>
      <p:ext uri="{BB962C8B-B14F-4D97-AF65-F5344CB8AC3E}">
        <p14:creationId xmlns:p14="http://schemas.microsoft.com/office/powerpoint/2010/main" val="30772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24233-E574-43B9-A34E-B592290EE821}"/>
              </a:ext>
            </a:extLst>
          </p:cNvPr>
          <p:cNvSpPr>
            <a:spLocks noGrp="1"/>
          </p:cNvSpPr>
          <p:nvPr>
            <p:ph type="sldNum" sz="quarter" idx="1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8334361B-0D38-BE4A-AA1D-01A86672D338}" type="slidenum">
              <a:rPr kumimoji="0" lang="en-US" sz="1067"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Arial" panose="020B06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6</a:t>
            </a:fld>
            <a:endParaRPr kumimoji="0" lang="en-US" sz="1067" b="0" i="0" u="none" strike="noStrike" kern="1200" cap="none" spc="0" normalizeH="0" baseline="0" noProof="0" dirty="0">
              <a:ln>
                <a:noFill/>
              </a:ln>
              <a:solidFill>
                <a:srgbClr val="000000">
                  <a:tint val="75000"/>
                </a:srgbClr>
              </a:solidFill>
              <a:effectLst/>
              <a:uLnTx/>
              <a:uFillTx/>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06BCA29-8902-422E-A6BA-022A85CEF307}"/>
              </a:ext>
            </a:extLst>
          </p:cNvPr>
          <p:cNvSpPr txBox="1">
            <a:spLocks/>
          </p:cNvSpPr>
          <p:nvPr/>
        </p:nvSpPr>
        <p:spPr>
          <a:xfrm>
            <a:off x="273540" y="2050650"/>
            <a:ext cx="5701115" cy="3789850"/>
          </a:xfrm>
          <a:prstGeom prst="rect">
            <a:avLst/>
          </a:prstGeom>
        </p:spPr>
        <p:txBody>
          <a:bodyPr/>
          <a:lstStyle>
            <a:lvl1pPr marL="304784" indent="-304784" algn="l" defTabSz="609570" rtl="0" eaLnBrk="1" latinLnBrk="0" hangingPunct="1">
              <a:spcBef>
                <a:spcPts val="0"/>
              </a:spcBef>
              <a:spcAft>
                <a:spcPts val="800"/>
              </a:spcAft>
              <a:buClr>
                <a:schemeClr val="bg2"/>
              </a:buClr>
              <a:buSzPct val="100000"/>
              <a:buFont typeface="Arial"/>
              <a:buChar char="•"/>
              <a:defRPr sz="2400" kern="1200" baseline="0">
                <a:solidFill>
                  <a:srgbClr val="000000"/>
                </a:solidFill>
                <a:latin typeface="+mn-lt"/>
                <a:ea typeface="+mn-ea"/>
                <a:cs typeface="Arial"/>
              </a:defRPr>
            </a:lvl1pPr>
            <a:lvl2pPr marL="609570" indent="-304784" algn="l" defTabSz="609570" rtl="0" eaLnBrk="1" latinLnBrk="0" hangingPunct="1">
              <a:spcBef>
                <a:spcPts val="0"/>
              </a:spcBef>
              <a:spcAft>
                <a:spcPts val="800"/>
              </a:spcAft>
              <a:buClr>
                <a:schemeClr val="bg2"/>
              </a:buClr>
              <a:buSzPct val="100000"/>
              <a:buFont typeface=".AppleSystemUIFont" charset="-120"/>
              <a:buChar char="-"/>
              <a:defRPr sz="2133" kern="1200" baseline="0">
                <a:solidFill>
                  <a:srgbClr val="000000"/>
                </a:solidFill>
                <a:latin typeface="+mn-lt"/>
                <a:ea typeface="+mn-ea"/>
                <a:cs typeface="Arial"/>
              </a:defRPr>
            </a:lvl2pPr>
            <a:lvl3pPr marL="914354" indent="-304784" algn="l" defTabSz="609570" rtl="0" eaLnBrk="1" latinLnBrk="0" hangingPunct="1">
              <a:spcBef>
                <a:spcPts val="0"/>
              </a:spcBef>
              <a:spcAft>
                <a:spcPts val="800"/>
              </a:spcAft>
              <a:buClr>
                <a:schemeClr val="bg2"/>
              </a:buClr>
              <a:buSzPct val="100000"/>
              <a:buFont typeface="Arial"/>
              <a:buChar char="•"/>
              <a:defRPr sz="1867" kern="1200" baseline="0">
                <a:solidFill>
                  <a:srgbClr val="000000"/>
                </a:solidFill>
                <a:latin typeface="+mn-lt"/>
                <a:ea typeface="+mn-ea"/>
                <a:cs typeface="Arial"/>
              </a:defRPr>
            </a:lvl3pPr>
            <a:lvl4pPr marL="1219140" indent="-304784" algn="l" defTabSz="609570" rtl="0" eaLnBrk="1" latinLnBrk="0" hangingPunct="1">
              <a:spcBef>
                <a:spcPts val="0"/>
              </a:spcBef>
              <a:spcAft>
                <a:spcPts val="800"/>
              </a:spcAft>
              <a:buClr>
                <a:schemeClr val="bg2"/>
              </a:buClr>
              <a:buSzPct val="100000"/>
              <a:buFont typeface=".AppleSystemUIFont" charset="-120"/>
              <a:buChar char="-"/>
              <a:defRPr sz="1867" kern="1200" baseline="0">
                <a:solidFill>
                  <a:srgbClr val="000000"/>
                </a:solidFill>
                <a:latin typeface="+mn-lt"/>
                <a:ea typeface="+mn-ea"/>
                <a:cs typeface="Arial"/>
              </a:defRPr>
            </a:lvl4pPr>
            <a:lvl5pPr marL="1523925" indent="-304784" algn="l" defTabSz="609570" rtl="0" eaLnBrk="1" latinLnBrk="0" hangingPunct="1">
              <a:spcBef>
                <a:spcPts val="0"/>
              </a:spcBef>
              <a:spcAft>
                <a:spcPts val="800"/>
              </a:spcAft>
              <a:buClr>
                <a:schemeClr val="bg2"/>
              </a:buClr>
              <a:buSzPct val="100000"/>
              <a:buFont typeface="Arial"/>
              <a:buChar char="•"/>
              <a:defRPr sz="1867" kern="1200" baseline="0">
                <a:solidFill>
                  <a:srgbClr val="000000"/>
                </a:solidFill>
                <a:latin typeface="+mn-lt"/>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457200" defTabSz="609630" fontAlgn="auto">
              <a:spcAft>
                <a:spcPts val="600"/>
              </a:spcAft>
              <a:buFont typeface="Arial"/>
              <a:buNone/>
            </a:pPr>
            <a:r>
              <a:rPr lang="en-US" sz="3200" b="1" spc="70" dirty="0">
                <a:solidFill>
                  <a:schemeClr val="tx1"/>
                </a:solidFill>
                <a:latin typeface="Arial" panose="020B0604020202020204" pitchFamily="34" charset="0"/>
                <a:ea typeface="Arimo"/>
                <a:cs typeface="Arial" panose="020B0604020202020204" pitchFamily="34" charset="0"/>
              </a:rPr>
              <a:t>Overt Bias / Discrimination</a:t>
            </a:r>
          </a:p>
          <a:p>
            <a:pPr marL="228600" lvl="1" indent="-228600" defTabSz="609630" fontAlgn="auto">
              <a:spcAft>
                <a:spcPts val="600"/>
              </a:spcAft>
              <a:buFont typeface="Arial" panose="020B0604020202020204" pitchFamily="34" charset="0"/>
              <a:buChar char="•"/>
            </a:pPr>
            <a:r>
              <a:rPr lang="en-US" sz="1800" spc="86" dirty="0">
                <a:solidFill>
                  <a:schemeClr val="tx1"/>
                </a:solidFill>
                <a:latin typeface="Arial" panose="020B0604020202020204" pitchFamily="34" charset="0"/>
                <a:cs typeface="Arial" panose="020B0604020202020204" pitchFamily="34" charset="0"/>
              </a:rPr>
              <a:t>Bias is an overt or known prejudice in favor of or against one thing, person, or group compared with another, usually in a way that can have negative or positive consequences.</a:t>
            </a:r>
          </a:p>
          <a:p>
            <a:pPr marL="228600" lvl="1" indent="-228600" defTabSz="609630" fontAlgn="auto">
              <a:spcAft>
                <a:spcPts val="600"/>
              </a:spcAft>
              <a:buFont typeface="Arial" panose="020B0604020202020204" pitchFamily="34" charset="0"/>
              <a:buChar char="•"/>
            </a:pPr>
            <a:endParaRPr lang="en-US" sz="1800" spc="86" dirty="0">
              <a:solidFill>
                <a:schemeClr val="tx1"/>
              </a:solidFill>
              <a:latin typeface="Arial" panose="020B0604020202020204" pitchFamily="34" charset="0"/>
              <a:cs typeface="Arial" panose="020B0604020202020204" pitchFamily="34" charset="0"/>
            </a:endParaRPr>
          </a:p>
          <a:p>
            <a:pPr marL="228600" lvl="1" indent="-228600" defTabSz="609630" fontAlgn="auto">
              <a:spcAft>
                <a:spcPts val="600"/>
              </a:spcAft>
              <a:buFont typeface="Arial" panose="020B0604020202020204" pitchFamily="34" charset="0"/>
              <a:buChar char="•"/>
            </a:pPr>
            <a:r>
              <a:rPr lang="en-US" sz="1800" spc="86" dirty="0">
                <a:solidFill>
                  <a:schemeClr val="tx1"/>
                </a:solidFill>
                <a:latin typeface="Arial" panose="020B0604020202020204" pitchFamily="34" charset="0"/>
                <a:cs typeface="Arial" panose="020B0604020202020204" pitchFamily="34" charset="0"/>
              </a:rPr>
              <a:t>Penn State Health modified its HR policy to provide zero tolerance for known overt bias/discrimination.</a:t>
            </a:r>
          </a:p>
          <a:p>
            <a:pPr marL="0" indent="-457200" fontAlgn="auto">
              <a:spcAft>
                <a:spcPts val="600"/>
              </a:spcAft>
              <a:buFont typeface="Arial"/>
              <a:buNone/>
            </a:pPr>
            <a:endParaRPr lang="en-US" sz="16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4E72B1-0EFD-4F0C-92C3-DAAAAD41FBCE}"/>
              </a:ext>
            </a:extLst>
          </p:cNvPr>
          <p:cNvSpPr txBox="1"/>
          <p:nvPr/>
        </p:nvSpPr>
        <p:spPr>
          <a:xfrm>
            <a:off x="273540" y="136522"/>
            <a:ext cx="11821530" cy="15696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Building the Foundation for Penn State Health’s Diversity, Equity and Inclusion Efforts:  </a:t>
            </a:r>
          </a:p>
          <a:p>
            <a:r>
              <a:rPr lang="en-US" sz="3200" b="1" dirty="0">
                <a:latin typeface="Arial" panose="020B0604020202020204" pitchFamily="34" charset="0"/>
                <a:cs typeface="Arial" panose="020B0604020202020204" pitchFamily="34" charset="0"/>
              </a:rPr>
              <a:t>Addressing Bias in the Workplace</a:t>
            </a:r>
          </a:p>
        </p:txBody>
      </p:sp>
      <p:sp>
        <p:nvSpPr>
          <p:cNvPr id="8" name="Content Placeholder 3">
            <a:extLst>
              <a:ext uri="{FF2B5EF4-FFF2-40B4-BE49-F238E27FC236}">
                <a16:creationId xmlns:a16="http://schemas.microsoft.com/office/drawing/2014/main" id="{12A89664-DB5E-4FFE-93AB-6E0FCDCBEFF5}"/>
              </a:ext>
            </a:extLst>
          </p:cNvPr>
          <p:cNvSpPr txBox="1">
            <a:spLocks/>
          </p:cNvSpPr>
          <p:nvPr/>
        </p:nvSpPr>
        <p:spPr>
          <a:xfrm>
            <a:off x="6217345" y="2050650"/>
            <a:ext cx="5701115" cy="3789850"/>
          </a:xfrm>
          <a:prstGeom prst="rect">
            <a:avLst/>
          </a:prstGeom>
        </p:spPr>
        <p:txBody>
          <a:bodyPr/>
          <a:lstStyle>
            <a:lvl1pPr marL="304784" indent="-304784" algn="l" defTabSz="609570" rtl="0" eaLnBrk="1" latinLnBrk="0" hangingPunct="1">
              <a:spcBef>
                <a:spcPts val="0"/>
              </a:spcBef>
              <a:spcAft>
                <a:spcPts val="800"/>
              </a:spcAft>
              <a:buClr>
                <a:schemeClr val="bg2"/>
              </a:buClr>
              <a:buSzPct val="100000"/>
              <a:buFont typeface="Arial"/>
              <a:buChar char="•"/>
              <a:defRPr sz="2400" kern="1200" baseline="0">
                <a:solidFill>
                  <a:srgbClr val="000000"/>
                </a:solidFill>
                <a:latin typeface="+mn-lt"/>
                <a:ea typeface="+mn-ea"/>
                <a:cs typeface="Arial"/>
              </a:defRPr>
            </a:lvl1pPr>
            <a:lvl2pPr marL="609570" indent="-304784" algn="l" defTabSz="609570" rtl="0" eaLnBrk="1" latinLnBrk="0" hangingPunct="1">
              <a:spcBef>
                <a:spcPts val="0"/>
              </a:spcBef>
              <a:spcAft>
                <a:spcPts val="800"/>
              </a:spcAft>
              <a:buClr>
                <a:schemeClr val="bg2"/>
              </a:buClr>
              <a:buSzPct val="100000"/>
              <a:buFont typeface=".AppleSystemUIFont" charset="-120"/>
              <a:buChar char="-"/>
              <a:defRPr sz="2133" kern="1200" baseline="0">
                <a:solidFill>
                  <a:srgbClr val="000000"/>
                </a:solidFill>
                <a:latin typeface="+mn-lt"/>
                <a:ea typeface="+mn-ea"/>
                <a:cs typeface="Arial"/>
              </a:defRPr>
            </a:lvl2pPr>
            <a:lvl3pPr marL="914354" indent="-304784" algn="l" defTabSz="609570" rtl="0" eaLnBrk="1" latinLnBrk="0" hangingPunct="1">
              <a:spcBef>
                <a:spcPts val="0"/>
              </a:spcBef>
              <a:spcAft>
                <a:spcPts val="800"/>
              </a:spcAft>
              <a:buClr>
                <a:schemeClr val="bg2"/>
              </a:buClr>
              <a:buSzPct val="100000"/>
              <a:buFont typeface="Arial"/>
              <a:buChar char="•"/>
              <a:defRPr sz="1867" kern="1200" baseline="0">
                <a:solidFill>
                  <a:srgbClr val="000000"/>
                </a:solidFill>
                <a:latin typeface="+mn-lt"/>
                <a:ea typeface="+mn-ea"/>
                <a:cs typeface="Arial"/>
              </a:defRPr>
            </a:lvl3pPr>
            <a:lvl4pPr marL="1219140" indent="-304784" algn="l" defTabSz="609570" rtl="0" eaLnBrk="1" latinLnBrk="0" hangingPunct="1">
              <a:spcBef>
                <a:spcPts val="0"/>
              </a:spcBef>
              <a:spcAft>
                <a:spcPts val="800"/>
              </a:spcAft>
              <a:buClr>
                <a:schemeClr val="bg2"/>
              </a:buClr>
              <a:buSzPct val="100000"/>
              <a:buFont typeface=".AppleSystemUIFont" charset="-120"/>
              <a:buChar char="-"/>
              <a:defRPr sz="1867" kern="1200" baseline="0">
                <a:solidFill>
                  <a:srgbClr val="000000"/>
                </a:solidFill>
                <a:latin typeface="+mn-lt"/>
                <a:ea typeface="+mn-ea"/>
                <a:cs typeface="Arial"/>
              </a:defRPr>
            </a:lvl4pPr>
            <a:lvl5pPr marL="1523925" indent="-304784" algn="l" defTabSz="609570" rtl="0" eaLnBrk="1" latinLnBrk="0" hangingPunct="1">
              <a:spcBef>
                <a:spcPts val="0"/>
              </a:spcBef>
              <a:spcAft>
                <a:spcPts val="800"/>
              </a:spcAft>
              <a:buClr>
                <a:schemeClr val="bg2"/>
              </a:buClr>
              <a:buSzPct val="100000"/>
              <a:buFont typeface="Arial"/>
              <a:buChar char="•"/>
              <a:defRPr sz="1867" kern="1200" baseline="0">
                <a:solidFill>
                  <a:srgbClr val="000000"/>
                </a:solidFill>
                <a:latin typeface="+mn-lt"/>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457200" defTabSz="609630" fontAlgn="auto">
              <a:spcAft>
                <a:spcPts val="600"/>
              </a:spcAft>
              <a:buNone/>
            </a:pPr>
            <a:r>
              <a:rPr lang="en-US" sz="3200" b="1" spc="70" dirty="0">
                <a:solidFill>
                  <a:schemeClr val="tx1"/>
                </a:solidFill>
                <a:latin typeface="Arial" panose="020B0604020202020204" pitchFamily="34" charset="0"/>
                <a:ea typeface="Arimo"/>
                <a:cs typeface="Arial" panose="020B0604020202020204" pitchFamily="34" charset="0"/>
              </a:rPr>
              <a:t>Implicit / Unconscious Bias </a:t>
            </a:r>
          </a:p>
          <a:p>
            <a:pPr marL="228600" lvl="1" indent="-228600" defTabSz="609630" fontAlgn="auto">
              <a:spcAft>
                <a:spcPts val="600"/>
              </a:spcAft>
              <a:buFont typeface="Arial" panose="020B0604020202020204" pitchFamily="34" charset="0"/>
              <a:buChar char="•"/>
            </a:pPr>
            <a:r>
              <a:rPr lang="en-US" sz="1800" spc="86" dirty="0">
                <a:solidFill>
                  <a:schemeClr val="tx1"/>
                </a:solidFill>
                <a:latin typeface="Arial" panose="020B0604020202020204" pitchFamily="34" charset="0"/>
                <a:cs typeface="Arial" panose="020B0604020202020204" pitchFamily="34" charset="0"/>
              </a:rPr>
              <a:t>Unconscious biases are social stereotypes about certain groups of people that individuals form outside their own conscious awareness that are more prevalent when we are stressed or tired.</a:t>
            </a:r>
          </a:p>
          <a:p>
            <a:pPr marL="228600" lvl="1" indent="-228600" defTabSz="609630" fontAlgn="auto">
              <a:spcAft>
                <a:spcPts val="600"/>
              </a:spcAft>
              <a:buNone/>
            </a:pPr>
            <a:endParaRPr lang="en-US" sz="1800" spc="86" dirty="0">
              <a:solidFill>
                <a:schemeClr val="tx1"/>
              </a:solidFill>
              <a:latin typeface="Arial" panose="020B0604020202020204" pitchFamily="34" charset="0"/>
              <a:cs typeface="Arial" panose="020B0604020202020204" pitchFamily="34" charset="0"/>
            </a:endParaRPr>
          </a:p>
          <a:p>
            <a:pPr marL="228600" lvl="1" indent="-228600" defTabSz="609630" fontAlgn="auto">
              <a:spcAft>
                <a:spcPts val="600"/>
              </a:spcAft>
              <a:buFont typeface="Arial" panose="020B0604020202020204" pitchFamily="34" charset="0"/>
              <a:buChar char="•"/>
            </a:pPr>
            <a:r>
              <a:rPr lang="en-US" sz="1800" spc="86" dirty="0">
                <a:solidFill>
                  <a:schemeClr val="tx1"/>
                </a:solidFill>
                <a:latin typeface="Arial" panose="020B0604020202020204" pitchFamily="34" charset="0"/>
                <a:cs typeface="Arial" panose="020B0604020202020204" pitchFamily="34" charset="0"/>
              </a:rPr>
              <a:t>In 2021, all employees completed an online introductory course on unconscious bias and this year, all managers/leaders were expected to complete an online course and have a dialogue with their staff.</a:t>
            </a:r>
          </a:p>
        </p:txBody>
      </p:sp>
    </p:spTree>
    <p:extLst>
      <p:ext uri="{BB962C8B-B14F-4D97-AF65-F5344CB8AC3E}">
        <p14:creationId xmlns:p14="http://schemas.microsoft.com/office/powerpoint/2010/main" val="199231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137357"/>
            <a:ext cx="11359116" cy="1086906"/>
          </a:xfrm>
        </p:spPr>
        <p:txBody>
          <a:bodyPr>
            <a:noAutofit/>
          </a:bodyPr>
          <a:lstStyle/>
          <a:p>
            <a:r>
              <a:rPr lang="en-US" sz="3200" b="1" dirty="0">
                <a:latin typeface="Arial"/>
                <a:cs typeface="Arial"/>
              </a:rPr>
              <a:t>Building the Foundation for Penn State Health’s Diversity, Equity and Inclusion Efforts: Addressing Patient Bias</a:t>
            </a:r>
          </a:p>
        </p:txBody>
      </p:sp>
      <p:sp>
        <p:nvSpPr>
          <p:cNvPr id="3" name="Content Placeholder 2"/>
          <p:cNvSpPr>
            <a:spLocks noGrp="1"/>
          </p:cNvSpPr>
          <p:nvPr>
            <p:ph idx="1"/>
          </p:nvPr>
        </p:nvSpPr>
        <p:spPr>
          <a:xfrm>
            <a:off x="327007" y="1591326"/>
            <a:ext cx="11342020" cy="4020202"/>
          </a:xfrm>
        </p:spPr>
        <p:txBody>
          <a:bodyPr vert="horz" lIns="91440" tIns="45720" rIns="91440" bIns="45720" rtlCol="0" anchor="t">
            <a:noAutofit/>
          </a:bodyPr>
          <a:lstStyle/>
          <a:p>
            <a:pPr marL="0" indent="0">
              <a:buNone/>
            </a:pPr>
            <a:r>
              <a:rPr lang="en-US" dirty="0">
                <a:latin typeface="Arial"/>
                <a:cs typeface="Arial"/>
              </a:rPr>
              <a:t>Penn State Health policy PSH ADM 120, that is included in the Patient Rights and Responsibilities, provides that patients, their family members, and their visitors cannot discriminate against those who care for them based on their aspect(s) of diversity.</a:t>
            </a:r>
          </a:p>
          <a:p>
            <a:pPr marL="0" indent="0">
              <a:buNone/>
            </a:pPr>
            <a:endParaRPr lang="en-US" dirty="0">
              <a:latin typeface="Arial"/>
              <a:cs typeface="Arial"/>
            </a:endParaRPr>
          </a:p>
          <a:p>
            <a:pPr marL="0" indent="0">
              <a:lnSpc>
                <a:spcPct val="100000"/>
              </a:lnSpc>
              <a:buNone/>
            </a:pPr>
            <a:r>
              <a:rPr lang="en-US" dirty="0">
                <a:latin typeface="Arial"/>
              </a:rPr>
              <a:t>The policy also provides that Penn State Health will not honor requests from patients, and their family members or visitors, for a change in the person providing their medical care based on diversity-related bias. Special consideration is provided for requests based on gender.</a:t>
            </a:r>
            <a:endParaRPr lang="en-US" dirty="0">
              <a:latin typeface="Arial"/>
              <a:cs typeface="Arial"/>
            </a:endParaRPr>
          </a:p>
        </p:txBody>
      </p:sp>
      <p:pic>
        <p:nvPicPr>
          <p:cNvPr id="4" name="Picture 2" descr="Image result for racial bias in patients">
            <a:extLst>
              <a:ext uri="{FF2B5EF4-FFF2-40B4-BE49-F238E27FC236}">
                <a16:creationId xmlns:a16="http://schemas.microsoft.com/office/drawing/2014/main" id="{7B516F2C-63F3-4D64-83EF-36F39F979723}"/>
              </a:ext>
            </a:extLst>
          </p:cNvPr>
          <p:cNvPicPr>
            <a:picLocks noChangeAspect="1" noChangeArrowheads="1"/>
          </p:cNvPicPr>
          <p:nvPr/>
        </p:nvPicPr>
        <p:blipFill>
          <a:blip r:embed="rId2" cstate="print">
            <a:clrChange>
              <a:clrFrom>
                <a:srgbClr val="FEFCFB"/>
              </a:clrFrom>
              <a:clrTo>
                <a:srgbClr val="FEFCFB">
                  <a:alpha val="0"/>
                </a:srgbClr>
              </a:clrTo>
            </a:clrChange>
            <a:extLst>
              <a:ext uri="{28A0092B-C50C-407E-A947-70E740481C1C}">
                <a14:useLocalDpi xmlns:a14="http://schemas.microsoft.com/office/drawing/2010/main" val="0"/>
              </a:ext>
            </a:extLst>
          </a:blip>
          <a:srcRect/>
          <a:stretch>
            <a:fillRect/>
          </a:stretch>
        </p:blipFill>
        <p:spPr bwMode="auto">
          <a:xfrm>
            <a:off x="9442174" y="2852531"/>
            <a:ext cx="2140226" cy="100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6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5795028" y="1625801"/>
            <a:ext cx="6213987" cy="4205767"/>
          </a:xfrm>
          <a:prstGeom prst="rect">
            <a:avLst/>
          </a:prstGeom>
        </p:spPr>
        <p:txBody>
          <a:bodyPr wrap="square" lIns="0" tIns="0" rIns="0" bIns="0" rtlCol="0" anchor="t">
            <a:spAutoFit/>
          </a:bodyPr>
          <a:lstStyle/>
          <a:p>
            <a:pPr marL="374245" lvl="1" indent="-187123" defTabSz="609630" eaLnBrk="1" fontAlgn="auto" hangingPunct="1">
              <a:lnSpc>
                <a:spcPts val="3033"/>
              </a:lnSpc>
              <a:spcBef>
                <a:spcPts val="0"/>
              </a:spcBef>
              <a:spcAft>
                <a:spcPts val="0"/>
              </a:spcAft>
              <a:buFont typeface="Arial"/>
              <a:buChar char="•"/>
            </a:pPr>
            <a:r>
              <a:rPr lang="en-US" sz="2400" spc="86" dirty="0">
                <a:latin typeface="Arial" panose="020B0604020202020204" pitchFamily="34" charset="0"/>
                <a:cs typeface="Arial" panose="020B0604020202020204" pitchFamily="34" charset="0"/>
              </a:rPr>
              <a:t>When you recognize when something is wrong, act to make it right. </a:t>
            </a:r>
          </a:p>
          <a:p>
            <a:pPr marL="374245" lvl="1" indent="-187123" defTabSz="609630" eaLnBrk="1" fontAlgn="auto" hangingPunct="1">
              <a:lnSpc>
                <a:spcPts val="3033"/>
              </a:lnSpc>
              <a:spcBef>
                <a:spcPts val="0"/>
              </a:spcBef>
              <a:spcAft>
                <a:spcPts val="0"/>
              </a:spcAft>
              <a:buFont typeface="Arial"/>
              <a:buChar char="•"/>
            </a:pPr>
            <a:r>
              <a:rPr lang="en-US" sz="2400" spc="86" dirty="0">
                <a:latin typeface="Arial" panose="020B0604020202020204" pitchFamily="34" charset="0"/>
                <a:cs typeface="Arial" panose="020B0604020202020204" pitchFamily="34" charset="0"/>
              </a:rPr>
              <a:t>As a leader, go against the tide and protect someone experiencing bias including microaggressions. </a:t>
            </a:r>
          </a:p>
          <a:p>
            <a:pPr marL="374245" lvl="1" indent="-187123" defTabSz="609630" eaLnBrk="1" fontAlgn="auto" hangingPunct="1">
              <a:lnSpc>
                <a:spcPts val="3033"/>
              </a:lnSpc>
              <a:spcBef>
                <a:spcPts val="0"/>
              </a:spcBef>
              <a:spcAft>
                <a:spcPts val="0"/>
              </a:spcAft>
              <a:buFont typeface="Arial"/>
              <a:buChar char="•"/>
            </a:pPr>
            <a:r>
              <a:rPr lang="en-US" sz="2400" spc="86" dirty="0">
                <a:latin typeface="Arial" panose="020B0604020202020204" pitchFamily="34" charset="0"/>
                <a:cs typeface="Arial" panose="020B0604020202020204" pitchFamily="34" charset="0"/>
              </a:rPr>
              <a:t>It is not enough to be a bystander, who is someone who recognizes when something is wrong but does nothing to help when someone is being mistreated.</a:t>
            </a:r>
          </a:p>
          <a:p>
            <a:pPr marL="374245" lvl="1" indent="-187123" defTabSz="609630" eaLnBrk="1" fontAlgn="auto" hangingPunct="1">
              <a:lnSpc>
                <a:spcPts val="3033"/>
              </a:lnSpc>
              <a:spcBef>
                <a:spcPts val="0"/>
              </a:spcBef>
              <a:spcAft>
                <a:spcPts val="0"/>
              </a:spcAft>
              <a:buFont typeface="Arial"/>
              <a:buChar char="•"/>
            </a:pPr>
            <a:endParaRPr lang="en-US" sz="2400" spc="86" dirty="0">
              <a:latin typeface="Arial" panose="020B0604020202020204" pitchFamily="34" charset="0"/>
              <a:cs typeface="Arial" panose="020B0604020202020204" pitchFamily="34" charset="0"/>
            </a:endParaRPr>
          </a:p>
        </p:txBody>
      </p:sp>
      <p:grpSp>
        <p:nvGrpSpPr>
          <p:cNvPr id="6" name="Group 2"/>
          <p:cNvGrpSpPr/>
          <p:nvPr/>
        </p:nvGrpSpPr>
        <p:grpSpPr>
          <a:xfrm>
            <a:off x="373225" y="1209307"/>
            <a:ext cx="5009218" cy="4805136"/>
            <a:chOff x="0" y="0"/>
            <a:chExt cx="12192000" cy="11948160"/>
          </a:xfrm>
        </p:grpSpPr>
        <p:pic>
          <p:nvPicPr>
            <p:cNvPr id="7" name="Picture 3"/>
            <p:cNvPicPr>
              <a:picLocks noChangeAspect="1"/>
            </p:cNvPicPr>
            <p:nvPr/>
          </p:nvPicPr>
          <p:blipFill>
            <a:blip r:embed="rId3"/>
            <a:srcRect t="1000" b="1000"/>
            <a:stretch>
              <a:fillRect/>
            </a:stretch>
          </p:blipFill>
          <p:spPr>
            <a:xfrm>
              <a:off x="0" y="0"/>
              <a:ext cx="12192000" cy="11948160"/>
            </a:xfrm>
            <a:prstGeom prst="rect">
              <a:avLst/>
            </a:prstGeom>
          </p:spPr>
        </p:pic>
      </p:grpSp>
      <p:sp>
        <p:nvSpPr>
          <p:cNvPr id="9" name="Title 1">
            <a:extLst>
              <a:ext uri="{FF2B5EF4-FFF2-40B4-BE49-F238E27FC236}">
                <a16:creationId xmlns:a16="http://schemas.microsoft.com/office/drawing/2014/main" id="{F0132928-0285-4624-93A0-468003A314DE}"/>
              </a:ext>
            </a:extLst>
          </p:cNvPr>
          <p:cNvSpPr txBox="1">
            <a:spLocks/>
          </p:cNvSpPr>
          <p:nvPr/>
        </p:nvSpPr>
        <p:spPr>
          <a:xfrm>
            <a:off x="373225" y="413887"/>
            <a:ext cx="11421272" cy="769480"/>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ctr" defTabSz="609570" rtl="0" eaLnBrk="1" fontAlgn="auto" latinLnBrk="0" hangingPunct="1">
              <a:lnSpc>
                <a:spcPct val="100000"/>
              </a:lnSpc>
              <a:spcBef>
                <a:spcPct val="0"/>
              </a:spcBef>
              <a:spcAft>
                <a:spcPts val="0"/>
              </a:spcAft>
              <a:buClrTx/>
              <a:buSzTx/>
              <a:buFontTx/>
              <a:buNone/>
              <a:tabLst/>
              <a:defRPr/>
            </a:pPr>
            <a:r>
              <a:rPr lang="en-US" sz="3600" dirty="0">
                <a:solidFill>
                  <a:schemeClr val="tx1"/>
                </a:solidFill>
                <a:latin typeface="Arial" panose="020B0604020202020204" pitchFamily="34" charset="0"/>
                <a:cs typeface="Arial" panose="020B0604020202020204" pitchFamily="34" charset="0"/>
              </a:rPr>
              <a:t>Building the Foundation for an Inclusive Penn State Health:  Preparing Employees to be Upstanders </a:t>
            </a:r>
            <a:endParaRPr kumimoji="0" lang="en-US" sz="3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59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B35C42D7-1700-4C57-B4DC-0467F70BEFA5}"/>
              </a:ext>
            </a:extLst>
          </p:cNvPr>
          <p:cNvSpPr txBox="1">
            <a:spLocks/>
          </p:cNvSpPr>
          <p:nvPr/>
        </p:nvSpPr>
        <p:spPr>
          <a:xfrm>
            <a:off x="243161" y="119170"/>
            <a:ext cx="11402237" cy="1110160"/>
          </a:xfrm>
          <a:prstGeom prst="rect">
            <a:avLst/>
          </a:prstGeom>
        </p:spPr>
        <p:txBody>
          <a:bodyPr vert="horz" lIns="91440" tIns="45720" rIns="91440" bIns="45720" rtlCol="0" anchor="b" anchorCtr="0">
            <a:noAutofit/>
          </a:bodyPr>
          <a:lstStyle>
            <a:lvl1pPr algn="l" defTabSz="609570" rtl="0" eaLnBrk="1" latinLnBrk="0" hangingPunct="1">
              <a:spcBef>
                <a:spcPct val="0"/>
              </a:spcBef>
              <a:buNone/>
              <a:defRPr sz="3200" b="1" kern="1200">
                <a:solidFill>
                  <a:schemeClr val="tx2"/>
                </a:solidFill>
                <a:latin typeface="+mj-lt"/>
                <a:ea typeface="+mj-ea"/>
                <a:cs typeface="Arial"/>
              </a:defRPr>
            </a:lvl1pPr>
          </a:lstStyle>
          <a:p>
            <a:pPr marL="0" marR="0" lvl="0" indent="0" algn="ctr" defTabSz="60957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Establishing Penn State Health’s Plans to Advance Diversity, (Workforce and Health) Equity, and Inclusion</a:t>
            </a:r>
          </a:p>
        </p:txBody>
      </p:sp>
      <p:pic>
        <p:nvPicPr>
          <p:cNvPr id="30724" name="Picture 4" descr="Making it happen: Creating the plan | B'nai Mitzvah Blog">
            <a:extLst>
              <a:ext uri="{FF2B5EF4-FFF2-40B4-BE49-F238E27FC236}">
                <a16:creationId xmlns:a16="http://schemas.microsoft.com/office/drawing/2014/main" id="{11F4938C-F25D-4A8E-8459-679D06D13C7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7420" y="1361657"/>
            <a:ext cx="7913720" cy="482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55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9_Custom Design">
  <a:themeElements>
    <a:clrScheme name="HERSHEY">
      <a:dk1>
        <a:srgbClr val="3F000F"/>
      </a:dk1>
      <a:lt1>
        <a:srgbClr val="FFFFFF"/>
      </a:lt1>
      <a:dk2>
        <a:srgbClr val="003594"/>
      </a:dk2>
      <a:lt2>
        <a:srgbClr val="A8A9AD"/>
      </a:lt2>
      <a:accent1>
        <a:srgbClr val="EE7700"/>
      </a:accent1>
      <a:accent2>
        <a:srgbClr val="00A8E1"/>
      </a:accent2>
      <a:accent3>
        <a:srgbClr val="8EC03F"/>
      </a:accent3>
      <a:accent4>
        <a:srgbClr val="B00060"/>
      </a:accent4>
      <a:accent5>
        <a:srgbClr val="EB0029"/>
      </a:accent5>
      <a:accent6>
        <a:srgbClr val="FFC627"/>
      </a:accent6>
      <a:hlink>
        <a:srgbClr val="003594"/>
      </a:hlink>
      <a:folHlink>
        <a:srgbClr val="D6E80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Application xmlns="http://www.sap.com/cof/powerpoint/application">
  <Version>2</Version>
  <Revision>2.4.4.72368</Revision>
</Application>
</file>

<file path=customXml/item2.xml><?xml version="1.0" encoding="utf-8"?>
<Application xmlns="http://www.sap.com/cof/ao/powerpoint/application">
  <com.sap.ip.bi.pioneer>
    <Version>4</Version>
    <AAO_Revision>2.4.4.72368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3.xml><?xml version="1.0" encoding="utf-8"?>
<ct:contentTypeSchema xmlns:ct="http://schemas.microsoft.com/office/2006/metadata/contentType" xmlns:ma="http://schemas.microsoft.com/office/2006/metadata/properties/metaAttributes" ct:_="" ma:_="" ma:contentTypeName="Document" ma:contentTypeID="0x0101000E2A216C04380548A214E5C30DB6094C" ma:contentTypeVersion="15" ma:contentTypeDescription="Create a new document." ma:contentTypeScope="" ma:versionID="2f6deebdd30632869c4a25da7acd8b2f">
  <xsd:schema xmlns:xsd="http://www.w3.org/2001/XMLSchema" xmlns:xs="http://www.w3.org/2001/XMLSchema" xmlns:p="http://schemas.microsoft.com/office/2006/metadata/properties" xmlns:ns3="9453406d-66db-413f-be02-556a035fb073" xmlns:ns4="a9c07c3e-695f-409c-bab6-816f937b1a08" targetNamespace="http://schemas.microsoft.com/office/2006/metadata/properties" ma:root="true" ma:fieldsID="5d4b23611b03125c1d431acc7a8d38e4" ns3:_="" ns4:_="">
    <xsd:import namespace="9453406d-66db-413f-be02-556a035fb073"/>
    <xsd:import namespace="a9c07c3e-695f-409c-bab6-816f937b1a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3406d-66db-413f-be02-556a035fb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c07c3e-695f-409c-bab6-816f937b1a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Application xmlns="http://www.sap.com/cof/ao/powerpoint/application">
  <com.sap.ip.bi.pioneer>
    <Version>4</Version>
    <AAO_Revision>2.4.4.72368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6.xml><?xml version="1.0" encoding="utf-8"?>
<p:properties xmlns:p="http://schemas.microsoft.com/office/2006/metadata/properties" xmlns:xsi="http://www.w3.org/2001/XMLSchema-instance" xmlns:pc="http://schemas.microsoft.com/office/infopath/2007/PartnerControls">
  <documentManagement>
    <_activity xmlns="9453406d-66db-413f-be02-556a035fb073" xsi:nil="true"/>
  </documentManagement>
</p:properties>
</file>

<file path=customXml/itemProps1.xml><?xml version="1.0" encoding="utf-8"?>
<ds:datastoreItem xmlns:ds="http://schemas.openxmlformats.org/officeDocument/2006/customXml" ds:itemID="{9E5F15F0-A134-4963-BE9F-B964054FB5C2}">
  <ds:schemaRefs>
    <ds:schemaRef ds:uri="http://www.sap.com/cof/powerpoint/application"/>
  </ds:schemaRefs>
</ds:datastoreItem>
</file>

<file path=customXml/itemProps2.xml><?xml version="1.0" encoding="utf-8"?>
<ds:datastoreItem xmlns:ds="http://schemas.openxmlformats.org/officeDocument/2006/customXml" ds:itemID="{5B5978BC-CF5C-40D4-908B-930374349114}">
  <ds:schemaRefs>
    <ds:schemaRef ds:uri="http://www.sap.com/cof/ao/powerpoint/application"/>
  </ds:schemaRefs>
</ds:datastoreItem>
</file>

<file path=customXml/itemProps3.xml><?xml version="1.0" encoding="utf-8"?>
<ds:datastoreItem xmlns:ds="http://schemas.openxmlformats.org/officeDocument/2006/customXml" ds:itemID="{08AFCCFC-C39B-479F-8EAF-EBD1ECD55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3406d-66db-413f-be02-556a035fb073"/>
    <ds:schemaRef ds:uri="a9c07c3e-695f-409c-bab6-816f937b1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21692C-5C32-4F27-8DA2-1376602BF48D}">
  <ds:schemaRefs>
    <ds:schemaRef ds:uri="http://schemas.microsoft.com/sharepoint/v3/contenttype/forms"/>
  </ds:schemaRefs>
</ds:datastoreItem>
</file>

<file path=customXml/itemProps5.xml><?xml version="1.0" encoding="utf-8"?>
<ds:datastoreItem xmlns:ds="http://schemas.openxmlformats.org/officeDocument/2006/customXml" ds:itemID="{530B3849-A3C1-4514-AA1F-66DB8062D6DD}">
  <ds:schemaRefs>
    <ds:schemaRef ds:uri="http://www.sap.com/cof/ao/powerpoint/application"/>
  </ds:schemaRefs>
</ds:datastoreItem>
</file>

<file path=customXml/itemProps6.xml><?xml version="1.0" encoding="utf-8"?>
<ds:datastoreItem xmlns:ds="http://schemas.openxmlformats.org/officeDocument/2006/customXml" ds:itemID="{5B5C7E23-9117-4E70-8B3D-1DAF491ABFC0}">
  <ds:schemaRefs>
    <ds:schemaRef ds:uri="http://schemas.openxmlformats.org/package/2006/metadata/core-properties"/>
    <ds:schemaRef ds:uri="http://schemas.microsoft.com/office/2006/documentManagement/types"/>
    <ds:schemaRef ds:uri="9453406d-66db-413f-be02-556a035fb073"/>
    <ds:schemaRef ds:uri="http://purl.org/dc/elements/1.1/"/>
    <ds:schemaRef ds:uri="a9c07c3e-695f-409c-bab6-816f937b1a08"/>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90254b37-ddd6-4784-a73c-67a28484e423}" enabled="0" method="" siteId="{90254b37-ddd6-4784-a73c-67a28484e423}" removed="1"/>
</clbl:labelList>
</file>

<file path=docProps/app.xml><?xml version="1.0" encoding="utf-8"?>
<Properties xmlns="http://schemas.openxmlformats.org/officeDocument/2006/extended-properties" xmlns:vt="http://schemas.openxmlformats.org/officeDocument/2006/docPropsVTypes">
  <Template/>
  <TotalTime>1340</TotalTime>
  <Words>1795</Words>
  <Application>Microsoft Office PowerPoint</Application>
  <PresentationFormat>Widescreen</PresentationFormat>
  <Paragraphs>221</Paragraphs>
  <Slides>20</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.AppleSystemUIFont</vt:lpstr>
      <vt:lpstr>Aileron Heavy</vt:lpstr>
      <vt:lpstr>Arial</vt:lpstr>
      <vt:lpstr>Arial Rounded MT Bold</vt:lpstr>
      <vt:lpstr>Arimo</vt:lpstr>
      <vt:lpstr>Calibri</vt:lpstr>
      <vt:lpstr>Segoe UI</vt:lpstr>
      <vt:lpstr>Times New Roman</vt:lpstr>
      <vt:lpstr>29_Custom Design</vt:lpstr>
      <vt:lpstr>think-cell Slide</vt:lpstr>
      <vt:lpstr>Central PA Healthcare Financial Management Association</vt:lpstr>
      <vt:lpstr>PowerPoint Presentation</vt:lpstr>
      <vt:lpstr>PowerPoint Presentation</vt:lpstr>
      <vt:lpstr>PowerPoint Presentation</vt:lpstr>
      <vt:lpstr>PowerPoint Presentation</vt:lpstr>
      <vt:lpstr>PowerPoint Presentation</vt:lpstr>
      <vt:lpstr>Building the Foundation for Penn State Health’s Diversity, Equity and Inclusion Efforts: Addressing Patient Bias</vt:lpstr>
      <vt:lpstr>PowerPoint Presentation</vt:lpstr>
      <vt:lpstr>PowerPoint Presentation</vt:lpstr>
      <vt:lpstr>Penn State Health “Playbook” for Diversity, Equity and Inclusion Priorities</vt:lpstr>
      <vt:lpstr>Penn State Health “Playbook” for Diversity, Equity and Inclusion “Breakthrough Strategies”</vt:lpstr>
      <vt:lpstr>PowerPoint Presentation</vt:lpstr>
      <vt:lpstr>Key Initiatives to Advance Penn State Health Diversity Playbook Priorities and Strategies</vt:lpstr>
      <vt:lpstr>PowerPoint Presentation</vt:lpstr>
      <vt:lpstr>PowerPoint Presentation</vt:lpstr>
      <vt:lpstr>PowerPoint Presentation</vt:lpstr>
      <vt:lpstr>PowerPoint Presentation</vt:lpstr>
      <vt:lpstr>PowerPoint Presentation</vt:lpstr>
      <vt:lpstr>Advancing Your DEI Priority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 Transition Plan &amp; Expectations</dc:title>
  <dc:creator>Arndt, Sara C</dc:creator>
  <cp:lastModifiedBy>Chappell Williams, Lynette</cp:lastModifiedBy>
  <cp:revision>55</cp:revision>
  <cp:lastPrinted>2021-12-06T15:22:06Z</cp:lastPrinted>
  <dcterms:created xsi:type="dcterms:W3CDTF">2020-05-19T14:34:12Z</dcterms:created>
  <dcterms:modified xsi:type="dcterms:W3CDTF">2023-05-15T19:59:33Z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0x0101000E2A216C04380548A214E5C30DB6094C</vt:lpwstr>
  </property>
</Properties>
</file>