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Lst>
  <p:notesMasterIdLst>
    <p:notesMasterId r:id="rId40"/>
  </p:notesMasterIdLst>
  <p:handoutMasterIdLst>
    <p:handoutMasterId r:id="rId41"/>
  </p:handoutMasterIdLst>
  <p:sldIdLst>
    <p:sldId id="256" r:id="rId4"/>
    <p:sldId id="290" r:id="rId5"/>
    <p:sldId id="257" r:id="rId6"/>
    <p:sldId id="278" r:id="rId7"/>
    <p:sldId id="279" r:id="rId8"/>
    <p:sldId id="258" r:id="rId9"/>
    <p:sldId id="259" r:id="rId10"/>
    <p:sldId id="262" r:id="rId11"/>
    <p:sldId id="263" r:id="rId12"/>
    <p:sldId id="264" r:id="rId13"/>
    <p:sldId id="265" r:id="rId14"/>
    <p:sldId id="266" r:id="rId15"/>
    <p:sldId id="267" r:id="rId16"/>
    <p:sldId id="268" r:id="rId17"/>
    <p:sldId id="269" r:id="rId18"/>
    <p:sldId id="270" r:id="rId19"/>
    <p:sldId id="301" r:id="rId20"/>
    <p:sldId id="302" r:id="rId21"/>
    <p:sldId id="299" r:id="rId22"/>
    <p:sldId id="300" r:id="rId23"/>
    <p:sldId id="296" r:id="rId24"/>
    <p:sldId id="297" r:id="rId25"/>
    <p:sldId id="298" r:id="rId26"/>
    <p:sldId id="274" r:id="rId27"/>
    <p:sldId id="305" r:id="rId28"/>
    <p:sldId id="304" r:id="rId29"/>
    <p:sldId id="307" r:id="rId30"/>
    <p:sldId id="308" r:id="rId31"/>
    <p:sldId id="309" r:id="rId32"/>
    <p:sldId id="310" r:id="rId33"/>
    <p:sldId id="311" r:id="rId34"/>
    <p:sldId id="313" r:id="rId35"/>
    <p:sldId id="306" r:id="rId36"/>
    <p:sldId id="284" r:id="rId37"/>
    <p:sldId id="276" r:id="rId38"/>
    <p:sldId id="277" r:id="rId39"/>
  </p:sldIdLst>
  <p:sldSz cx="9779000" cy="7594600"/>
  <p:notesSz cx="9779000" cy="7594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29" autoAdjust="0"/>
  </p:normalViewPr>
  <p:slideViewPr>
    <p:cSldViewPr>
      <p:cViewPr varScale="1">
        <p:scale>
          <a:sx n="98" d="100"/>
          <a:sy n="98" d="100"/>
        </p:scale>
        <p:origin x="1530" y="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7038" cy="3810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38788" y="0"/>
            <a:ext cx="4238625" cy="381000"/>
          </a:xfrm>
          <a:prstGeom prst="rect">
            <a:avLst/>
          </a:prstGeom>
        </p:spPr>
        <p:txBody>
          <a:bodyPr vert="horz" lIns="91440" tIns="45720" rIns="91440" bIns="45720" rtlCol="0"/>
          <a:lstStyle>
            <a:lvl1pPr algn="r">
              <a:defRPr sz="1200"/>
            </a:lvl1pPr>
          </a:lstStyle>
          <a:p>
            <a:fld id="{599A9E78-ABCB-4B09-8790-FA1F92DE7F2A}" type="datetimeFigureOut">
              <a:rPr lang="en-US" smtClean="0"/>
              <a:t>5/25/2023</a:t>
            </a:fld>
            <a:endParaRPr lang="en-US"/>
          </a:p>
        </p:txBody>
      </p:sp>
      <p:sp>
        <p:nvSpPr>
          <p:cNvPr id="4" name="Footer Placeholder 3"/>
          <p:cNvSpPr>
            <a:spLocks noGrp="1"/>
          </p:cNvSpPr>
          <p:nvPr>
            <p:ph type="ftr" sz="quarter" idx="2"/>
          </p:nvPr>
        </p:nvSpPr>
        <p:spPr>
          <a:xfrm>
            <a:off x="0" y="7213600"/>
            <a:ext cx="4237038" cy="3810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38788" y="7213600"/>
            <a:ext cx="4238625" cy="381000"/>
          </a:xfrm>
          <a:prstGeom prst="rect">
            <a:avLst/>
          </a:prstGeom>
        </p:spPr>
        <p:txBody>
          <a:bodyPr vert="horz" lIns="91440" tIns="45720" rIns="91440" bIns="45720" rtlCol="0" anchor="b"/>
          <a:lstStyle>
            <a:lvl1pPr algn="r">
              <a:defRPr sz="1200"/>
            </a:lvl1pPr>
          </a:lstStyle>
          <a:p>
            <a:fld id="{D3FA6929-C434-437F-B90D-D49A3C56F5AC}" type="slidenum">
              <a:rPr lang="en-US" smtClean="0"/>
              <a:t>‹#›</a:t>
            </a:fld>
            <a:endParaRPr lang="en-US"/>
          </a:p>
        </p:txBody>
      </p:sp>
    </p:spTree>
    <p:extLst>
      <p:ext uri="{BB962C8B-B14F-4D97-AF65-F5344CB8AC3E}">
        <p14:creationId xmlns:p14="http://schemas.microsoft.com/office/powerpoint/2010/main" val="3833466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37038" cy="3810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38788" y="0"/>
            <a:ext cx="4238625" cy="381000"/>
          </a:xfrm>
          <a:prstGeom prst="rect">
            <a:avLst/>
          </a:prstGeom>
        </p:spPr>
        <p:txBody>
          <a:bodyPr vert="horz" lIns="91440" tIns="45720" rIns="91440" bIns="45720" rtlCol="0"/>
          <a:lstStyle>
            <a:lvl1pPr algn="r">
              <a:defRPr sz="1200"/>
            </a:lvl1pPr>
          </a:lstStyle>
          <a:p>
            <a:fld id="{F6DE9DDB-2CD7-4CA1-A589-AE5EED977D5B}" type="datetimeFigureOut">
              <a:rPr lang="en-US" smtClean="0"/>
              <a:t>5/25/2023</a:t>
            </a:fld>
            <a:endParaRPr lang="en-US"/>
          </a:p>
        </p:txBody>
      </p:sp>
      <p:sp>
        <p:nvSpPr>
          <p:cNvPr id="4" name="Slide Image Placeholder 3"/>
          <p:cNvSpPr>
            <a:spLocks noGrp="1" noRot="1" noChangeAspect="1"/>
          </p:cNvSpPr>
          <p:nvPr>
            <p:ph type="sldImg" idx="2"/>
          </p:nvPr>
        </p:nvSpPr>
        <p:spPr>
          <a:xfrm>
            <a:off x="3238500" y="949325"/>
            <a:ext cx="3302000" cy="2563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77900" y="3654425"/>
            <a:ext cx="7823200" cy="29908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213600"/>
            <a:ext cx="4237038" cy="3810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38788" y="7213600"/>
            <a:ext cx="4238625" cy="381000"/>
          </a:xfrm>
          <a:prstGeom prst="rect">
            <a:avLst/>
          </a:prstGeom>
        </p:spPr>
        <p:txBody>
          <a:bodyPr vert="horz" lIns="91440" tIns="45720" rIns="91440" bIns="45720" rtlCol="0" anchor="b"/>
          <a:lstStyle>
            <a:lvl1pPr algn="r">
              <a:defRPr sz="1200"/>
            </a:lvl1pPr>
          </a:lstStyle>
          <a:p>
            <a:fld id="{A5075E60-A600-4B1A-9CDF-C2DF33146B49}" type="slidenum">
              <a:rPr lang="en-US" smtClean="0"/>
              <a:t>‹#›</a:t>
            </a:fld>
            <a:endParaRPr lang="en-US"/>
          </a:p>
        </p:txBody>
      </p:sp>
    </p:spTree>
    <p:extLst>
      <p:ext uri="{BB962C8B-B14F-4D97-AF65-F5344CB8AC3E}">
        <p14:creationId xmlns:p14="http://schemas.microsoft.com/office/powerpoint/2010/main" val="202412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75E60-A600-4B1A-9CDF-C2DF33146B49}" type="slidenum">
              <a:rPr lang="en-US" smtClean="0"/>
              <a:t>1</a:t>
            </a:fld>
            <a:endParaRPr lang="en-US"/>
          </a:p>
        </p:txBody>
      </p:sp>
    </p:spTree>
    <p:extLst>
      <p:ext uri="{BB962C8B-B14F-4D97-AF65-F5344CB8AC3E}">
        <p14:creationId xmlns:p14="http://schemas.microsoft.com/office/powerpoint/2010/main" val="281788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75E60-A600-4B1A-9CDF-C2DF33146B49}" type="slidenum">
              <a:rPr lang="en-US" smtClean="0"/>
              <a:t>2</a:t>
            </a:fld>
            <a:endParaRPr lang="en-US"/>
          </a:p>
        </p:txBody>
      </p:sp>
    </p:spTree>
    <p:extLst>
      <p:ext uri="{BB962C8B-B14F-4D97-AF65-F5344CB8AC3E}">
        <p14:creationId xmlns:p14="http://schemas.microsoft.com/office/powerpoint/2010/main" val="301687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7199" y="-17018"/>
            <a:ext cx="8070951" cy="14128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467802" y="4252976"/>
            <a:ext cx="6849745" cy="18986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04013021"/>
      </p:ext>
    </p:extLst>
  </p:cSld>
  <p:clrMapOvr>
    <a:masterClrMapping/>
  </p:clrMapOvr>
  <p:transition spd="slow"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3425" y="2354326"/>
            <a:ext cx="831215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6850" y="4252976"/>
            <a:ext cx="68453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5027452"/>
      </p:ext>
    </p:extLst>
  </p:cSld>
  <p:clrMapOvr>
    <a:masterClrMapping/>
  </p:clrMapOvr>
  <p:transition spd="slow"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83163079"/>
      </p:ext>
    </p:extLst>
  </p:cSld>
  <p:clrMapOvr>
    <a:masterClrMapping/>
  </p:clrMapOvr>
  <p:transition spd="slow"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88950" y="1746758"/>
            <a:ext cx="42538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36185" y="1746758"/>
            <a:ext cx="425386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6813906"/>
      </p:ext>
    </p:extLst>
  </p:cSld>
  <p:clrMapOvr>
    <a:masterClrMapping/>
  </p:clrMapOvr>
  <p:transition spd="slow"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2318495"/>
      </p:ext>
    </p:extLst>
  </p:cSld>
  <p:clrMapOvr>
    <a:masterClrMapping/>
  </p:clrMapOvr>
  <p:transition spd="slow"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3512026"/>
      </p:ext>
    </p:extLst>
  </p:cSld>
  <p:clrMapOvr>
    <a:masterClrMapping/>
  </p:clrMapOvr>
  <p:transition spd="slow"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66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rgbClr val="00669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6699"/>
                </a:solidFill>
                <a:latin typeface="Arial"/>
                <a:cs typeface="Arial"/>
              </a:defRPr>
            </a:lvl1pPr>
          </a:lstStyle>
          <a:p>
            <a:endParaRPr/>
          </a:p>
        </p:txBody>
      </p:sp>
      <p:sp>
        <p:nvSpPr>
          <p:cNvPr id="3" name="Holder 3"/>
          <p:cNvSpPr>
            <a:spLocks noGrp="1"/>
          </p:cNvSpPr>
          <p:nvPr>
            <p:ph sz="half" idx="2"/>
          </p:nvPr>
        </p:nvSpPr>
        <p:spPr>
          <a:xfrm>
            <a:off x="721258" y="1415681"/>
            <a:ext cx="3785870" cy="4383405"/>
          </a:xfrm>
          <a:prstGeom prst="rect">
            <a:avLst/>
          </a:prstGeom>
        </p:spPr>
        <p:txBody>
          <a:bodyPr wrap="square" lIns="0" tIns="0" rIns="0" bIns="0">
            <a:spAutoFit/>
          </a:bodyPr>
          <a:lstStyle>
            <a:lvl1pPr>
              <a:defRPr sz="2600" b="0" i="0" u="heavy">
                <a:solidFill>
                  <a:srgbClr val="006699"/>
                </a:solidFill>
                <a:latin typeface="Arial"/>
                <a:cs typeface="Arial"/>
              </a:defRPr>
            </a:lvl1pPr>
          </a:lstStyle>
          <a:p>
            <a:endParaRPr/>
          </a:p>
        </p:txBody>
      </p:sp>
      <p:sp>
        <p:nvSpPr>
          <p:cNvPr id="4" name="Holder 4"/>
          <p:cNvSpPr>
            <a:spLocks noGrp="1"/>
          </p:cNvSpPr>
          <p:nvPr>
            <p:ph sz="half" idx="3"/>
          </p:nvPr>
        </p:nvSpPr>
        <p:spPr>
          <a:xfrm>
            <a:off x="5043042" y="1415681"/>
            <a:ext cx="4079240" cy="4026535"/>
          </a:xfrm>
          <a:prstGeom prst="rect">
            <a:avLst/>
          </a:prstGeom>
        </p:spPr>
        <p:txBody>
          <a:bodyPr wrap="square" lIns="0" tIns="0" rIns="0" bIns="0">
            <a:spAutoFit/>
          </a:bodyPr>
          <a:lstStyle>
            <a:lvl1pPr>
              <a:defRPr sz="2600" b="0" i="0" u="heavy">
                <a:solidFill>
                  <a:srgbClr val="006699"/>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66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spd="slow"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3425" y="2354326"/>
            <a:ext cx="831215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6850" y="4252976"/>
            <a:ext cx="68453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6717018"/>
      </p:ext>
    </p:extLst>
  </p:cSld>
  <p:clrMapOvr>
    <a:masterClrMapping/>
  </p:clrMapOvr>
  <p:transition spd="slow"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1447165"/>
      </p:ext>
    </p:extLst>
  </p:cSld>
  <p:clrMapOvr>
    <a:masterClrMapping/>
  </p:clrMapOvr>
  <p:transition spd="slow"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88950" y="1746758"/>
            <a:ext cx="42538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36185" y="1746758"/>
            <a:ext cx="425386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64371834"/>
      </p:ext>
    </p:extLst>
  </p:cSld>
  <p:clrMapOvr>
    <a:masterClrMapping/>
  </p:clrMapOvr>
  <p:transition spd="slow"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02421957"/>
      </p:ext>
    </p:extLst>
  </p:cSld>
  <p:clrMapOvr>
    <a:masterClrMapping/>
  </p:clrMapOvr>
  <p:transition spd="slow" advTm="15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1258" y="131826"/>
            <a:ext cx="8342833" cy="1069340"/>
          </a:xfrm>
          <a:prstGeom prst="rect">
            <a:avLst/>
          </a:prstGeom>
        </p:spPr>
        <p:txBody>
          <a:bodyPr wrap="square" lIns="0" tIns="0" rIns="0" bIns="0">
            <a:spAutoFit/>
          </a:bodyPr>
          <a:lstStyle>
            <a:lvl1pPr>
              <a:defRPr sz="3600" b="1" i="0">
                <a:solidFill>
                  <a:srgbClr val="006699"/>
                </a:solidFill>
                <a:latin typeface="Arial"/>
                <a:cs typeface="Arial"/>
              </a:defRPr>
            </a:lvl1pPr>
          </a:lstStyle>
          <a:p>
            <a:endParaRPr/>
          </a:p>
        </p:txBody>
      </p:sp>
      <p:sp>
        <p:nvSpPr>
          <p:cNvPr id="3" name="Holder 3"/>
          <p:cNvSpPr>
            <a:spLocks noGrp="1"/>
          </p:cNvSpPr>
          <p:nvPr>
            <p:ph type="body" idx="1"/>
          </p:nvPr>
        </p:nvSpPr>
        <p:spPr>
          <a:xfrm>
            <a:off x="754761" y="1656875"/>
            <a:ext cx="8275827" cy="4205605"/>
          </a:xfrm>
          <a:prstGeom prst="rect">
            <a:avLst/>
          </a:prstGeom>
        </p:spPr>
        <p:txBody>
          <a:bodyPr wrap="square" lIns="0" tIns="0" rIns="0" bIns="0">
            <a:spAutoFit/>
          </a:bodyPr>
          <a:lstStyle>
            <a:lvl1pPr>
              <a:defRPr sz="1600" b="0" i="0">
                <a:solidFill>
                  <a:srgbClr val="006699"/>
                </a:solidFill>
                <a:latin typeface="Arial"/>
                <a:cs typeface="Arial"/>
              </a:defRPr>
            </a:lvl1pPr>
          </a:lstStyle>
          <a:p>
            <a:endParaRPr/>
          </a:p>
        </p:txBody>
      </p:sp>
      <p:sp>
        <p:nvSpPr>
          <p:cNvPr id="4" name="Holder 4"/>
          <p:cNvSpPr>
            <a:spLocks noGrp="1"/>
          </p:cNvSpPr>
          <p:nvPr>
            <p:ph type="ftr" sz="quarter" idx="5"/>
          </p:nvPr>
        </p:nvSpPr>
        <p:spPr>
          <a:xfrm>
            <a:off x="3327019" y="7062978"/>
            <a:ext cx="3131312" cy="3797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9267" y="7062978"/>
            <a:ext cx="2250630" cy="3797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a:xfrm>
            <a:off x="7045452" y="7062978"/>
            <a:ext cx="2250630" cy="3797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advTm="1500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950" y="303784"/>
            <a:ext cx="88011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88950" y="1746758"/>
            <a:ext cx="88011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24860" y="7062978"/>
            <a:ext cx="31292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8950" y="7062978"/>
            <a:ext cx="224917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a:xfrm>
            <a:off x="7040880" y="7062978"/>
            <a:ext cx="224917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3361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slow" advTm="15000"/>
  <p:txStyles>
    <p:titleStyle>
      <a:lvl1pPr>
        <a:defRPr>
          <a:latin typeface="+mj-lt"/>
          <a:ea typeface="+mj-ea"/>
          <a:cs typeface="+mj-cs"/>
        </a:defRPr>
      </a:lvl1pPr>
    </p:titleStyle>
    <p:bodyStyle>
      <a:lvl1pPr marL="0">
        <a:defRPr>
          <a:latin typeface="+mn-lt"/>
          <a:ea typeface="+mn-ea"/>
          <a:cs typeface="+mn-cs"/>
        </a:defRPr>
      </a:lvl1pPr>
      <a:lvl2pPr marL="345232">
        <a:defRPr>
          <a:latin typeface="+mn-lt"/>
          <a:ea typeface="+mn-ea"/>
          <a:cs typeface="+mn-cs"/>
        </a:defRPr>
      </a:lvl2pPr>
      <a:lvl3pPr marL="690463">
        <a:defRPr>
          <a:latin typeface="+mn-lt"/>
          <a:ea typeface="+mn-ea"/>
          <a:cs typeface="+mn-cs"/>
        </a:defRPr>
      </a:lvl3pPr>
      <a:lvl4pPr marL="1035695">
        <a:defRPr>
          <a:latin typeface="+mn-lt"/>
          <a:ea typeface="+mn-ea"/>
          <a:cs typeface="+mn-cs"/>
        </a:defRPr>
      </a:lvl4pPr>
      <a:lvl5pPr marL="1380927">
        <a:defRPr>
          <a:latin typeface="+mn-lt"/>
          <a:ea typeface="+mn-ea"/>
          <a:cs typeface="+mn-cs"/>
        </a:defRPr>
      </a:lvl5pPr>
      <a:lvl6pPr marL="1726159">
        <a:defRPr>
          <a:latin typeface="+mn-lt"/>
          <a:ea typeface="+mn-ea"/>
          <a:cs typeface="+mn-cs"/>
        </a:defRPr>
      </a:lvl6pPr>
      <a:lvl7pPr marL="2071390">
        <a:defRPr>
          <a:latin typeface="+mn-lt"/>
          <a:ea typeface="+mn-ea"/>
          <a:cs typeface="+mn-cs"/>
        </a:defRPr>
      </a:lvl7pPr>
      <a:lvl8pPr marL="2416622">
        <a:defRPr>
          <a:latin typeface="+mn-lt"/>
          <a:ea typeface="+mn-ea"/>
          <a:cs typeface="+mn-cs"/>
        </a:defRPr>
      </a:lvl8pPr>
      <a:lvl9pPr marL="2761854">
        <a:defRPr>
          <a:latin typeface="+mn-lt"/>
          <a:ea typeface="+mn-ea"/>
          <a:cs typeface="+mn-cs"/>
        </a:defRPr>
      </a:lvl9pPr>
    </p:bodyStyle>
    <p:otherStyle>
      <a:lvl1pPr marL="0">
        <a:defRPr>
          <a:latin typeface="+mn-lt"/>
          <a:ea typeface="+mn-ea"/>
          <a:cs typeface="+mn-cs"/>
        </a:defRPr>
      </a:lvl1pPr>
      <a:lvl2pPr marL="345232">
        <a:defRPr>
          <a:latin typeface="+mn-lt"/>
          <a:ea typeface="+mn-ea"/>
          <a:cs typeface="+mn-cs"/>
        </a:defRPr>
      </a:lvl2pPr>
      <a:lvl3pPr marL="690463">
        <a:defRPr>
          <a:latin typeface="+mn-lt"/>
          <a:ea typeface="+mn-ea"/>
          <a:cs typeface="+mn-cs"/>
        </a:defRPr>
      </a:lvl3pPr>
      <a:lvl4pPr marL="1035695">
        <a:defRPr>
          <a:latin typeface="+mn-lt"/>
          <a:ea typeface="+mn-ea"/>
          <a:cs typeface="+mn-cs"/>
        </a:defRPr>
      </a:lvl4pPr>
      <a:lvl5pPr marL="1380927">
        <a:defRPr>
          <a:latin typeface="+mn-lt"/>
          <a:ea typeface="+mn-ea"/>
          <a:cs typeface="+mn-cs"/>
        </a:defRPr>
      </a:lvl5pPr>
      <a:lvl6pPr marL="1726159">
        <a:defRPr>
          <a:latin typeface="+mn-lt"/>
          <a:ea typeface="+mn-ea"/>
          <a:cs typeface="+mn-cs"/>
        </a:defRPr>
      </a:lvl6pPr>
      <a:lvl7pPr marL="2071390">
        <a:defRPr>
          <a:latin typeface="+mn-lt"/>
          <a:ea typeface="+mn-ea"/>
          <a:cs typeface="+mn-cs"/>
        </a:defRPr>
      </a:lvl7pPr>
      <a:lvl8pPr marL="2416622">
        <a:defRPr>
          <a:latin typeface="+mn-lt"/>
          <a:ea typeface="+mn-ea"/>
          <a:cs typeface="+mn-cs"/>
        </a:defRPr>
      </a:lvl8pPr>
      <a:lvl9pPr marL="2761854">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950" y="303784"/>
            <a:ext cx="88011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88950" y="1746758"/>
            <a:ext cx="88011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24860" y="7062978"/>
            <a:ext cx="31292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8950" y="7062978"/>
            <a:ext cx="224917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a:xfrm>
            <a:off x="7040880" y="7062978"/>
            <a:ext cx="224917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04012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spd="slow" advTm="15000"/>
  <p:txStyles>
    <p:titleStyle>
      <a:lvl1pPr>
        <a:defRPr>
          <a:latin typeface="+mj-lt"/>
          <a:ea typeface="+mj-ea"/>
          <a:cs typeface="+mj-cs"/>
        </a:defRPr>
      </a:lvl1pPr>
    </p:titleStyle>
    <p:bodyStyle>
      <a:lvl1pPr marL="0">
        <a:defRPr>
          <a:latin typeface="+mn-lt"/>
          <a:ea typeface="+mn-ea"/>
          <a:cs typeface="+mn-cs"/>
        </a:defRPr>
      </a:lvl1pPr>
      <a:lvl2pPr marL="345232">
        <a:defRPr>
          <a:latin typeface="+mn-lt"/>
          <a:ea typeface="+mn-ea"/>
          <a:cs typeface="+mn-cs"/>
        </a:defRPr>
      </a:lvl2pPr>
      <a:lvl3pPr marL="690463">
        <a:defRPr>
          <a:latin typeface="+mn-lt"/>
          <a:ea typeface="+mn-ea"/>
          <a:cs typeface="+mn-cs"/>
        </a:defRPr>
      </a:lvl3pPr>
      <a:lvl4pPr marL="1035695">
        <a:defRPr>
          <a:latin typeface="+mn-lt"/>
          <a:ea typeface="+mn-ea"/>
          <a:cs typeface="+mn-cs"/>
        </a:defRPr>
      </a:lvl4pPr>
      <a:lvl5pPr marL="1380927">
        <a:defRPr>
          <a:latin typeface="+mn-lt"/>
          <a:ea typeface="+mn-ea"/>
          <a:cs typeface="+mn-cs"/>
        </a:defRPr>
      </a:lvl5pPr>
      <a:lvl6pPr marL="1726159">
        <a:defRPr>
          <a:latin typeface="+mn-lt"/>
          <a:ea typeface="+mn-ea"/>
          <a:cs typeface="+mn-cs"/>
        </a:defRPr>
      </a:lvl6pPr>
      <a:lvl7pPr marL="2071390">
        <a:defRPr>
          <a:latin typeface="+mn-lt"/>
          <a:ea typeface="+mn-ea"/>
          <a:cs typeface="+mn-cs"/>
        </a:defRPr>
      </a:lvl7pPr>
      <a:lvl8pPr marL="2416622">
        <a:defRPr>
          <a:latin typeface="+mn-lt"/>
          <a:ea typeface="+mn-ea"/>
          <a:cs typeface="+mn-cs"/>
        </a:defRPr>
      </a:lvl8pPr>
      <a:lvl9pPr marL="2761854">
        <a:defRPr>
          <a:latin typeface="+mn-lt"/>
          <a:ea typeface="+mn-ea"/>
          <a:cs typeface="+mn-cs"/>
        </a:defRPr>
      </a:lvl9pPr>
    </p:bodyStyle>
    <p:otherStyle>
      <a:lvl1pPr marL="0">
        <a:defRPr>
          <a:latin typeface="+mn-lt"/>
          <a:ea typeface="+mn-ea"/>
          <a:cs typeface="+mn-cs"/>
        </a:defRPr>
      </a:lvl1pPr>
      <a:lvl2pPr marL="345232">
        <a:defRPr>
          <a:latin typeface="+mn-lt"/>
          <a:ea typeface="+mn-ea"/>
          <a:cs typeface="+mn-cs"/>
        </a:defRPr>
      </a:lvl2pPr>
      <a:lvl3pPr marL="690463">
        <a:defRPr>
          <a:latin typeface="+mn-lt"/>
          <a:ea typeface="+mn-ea"/>
          <a:cs typeface="+mn-cs"/>
        </a:defRPr>
      </a:lvl3pPr>
      <a:lvl4pPr marL="1035695">
        <a:defRPr>
          <a:latin typeface="+mn-lt"/>
          <a:ea typeface="+mn-ea"/>
          <a:cs typeface="+mn-cs"/>
        </a:defRPr>
      </a:lvl4pPr>
      <a:lvl5pPr marL="1380927">
        <a:defRPr>
          <a:latin typeface="+mn-lt"/>
          <a:ea typeface="+mn-ea"/>
          <a:cs typeface="+mn-cs"/>
        </a:defRPr>
      </a:lvl5pPr>
      <a:lvl6pPr marL="1726159">
        <a:defRPr>
          <a:latin typeface="+mn-lt"/>
          <a:ea typeface="+mn-ea"/>
          <a:cs typeface="+mn-cs"/>
        </a:defRPr>
      </a:lvl6pPr>
      <a:lvl7pPr marL="2071390">
        <a:defRPr>
          <a:latin typeface="+mn-lt"/>
          <a:ea typeface="+mn-ea"/>
          <a:cs typeface="+mn-cs"/>
        </a:defRPr>
      </a:lvl7pPr>
      <a:lvl8pPr marL="2416622">
        <a:defRPr>
          <a:latin typeface="+mn-lt"/>
          <a:ea typeface="+mn-ea"/>
          <a:cs typeface="+mn-cs"/>
        </a:defRPr>
      </a:lvl8pPr>
      <a:lvl9pPr marL="276185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asaecenter.org/Resources/ANowDetail.cfm?ItemNumber=4279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file:///C:\Users\kmo\Downloads\early-careerist-goal-tracker-wi.pdf" TargetMode="External"/><Relationship Id="rId3" Type="http://schemas.openxmlformats.org/officeDocument/2006/relationships/hyperlink" Target="https://www.hfma.org/chapters/region-7/wisconsin/early-careerist.html" TargetMode="External"/><Relationship Id="rId7" Type="http://schemas.openxmlformats.org/officeDocument/2006/relationships/hyperlink" Target="file:///C:\Users\kmo\Downloads\early-careerist-mentor-committment-wi.pdf"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file:///C:\Users\kmo\Downloads\early-careerist-mentor-timeline-wi.pdf" TargetMode="External"/><Relationship Id="rId5" Type="http://schemas.openxmlformats.org/officeDocument/2006/relationships/hyperlink" Target="https://web.cvent.com/survey/2d563d13-b1df-4386-81d3-0fc6913100d2/questions?r=65c87997-6360-49cf-a356-3b04b5a6751d" TargetMode="External"/><Relationship Id="rId4" Type="http://schemas.openxmlformats.org/officeDocument/2006/relationships/hyperlink" Target="https://web.cvent.com/survey/808f4021-d817-40cb-9a9f-9f667eecd7a0/questions?r=394d103e-d87e-43ac-b713-31dcb7fe0018" TargetMode="Externa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xml"/><Relationship Id="rId4" Type="http://schemas.openxmlformats.org/officeDocument/2006/relationships/hyperlink" Target="mailto:kmo@uwm.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 Id="rId4" Type="http://schemas.openxmlformats.org/officeDocument/2006/relationships/hyperlink" Target="mailto:kmo@uwm.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0.xml"/><Relationship Id="rId4" Type="http://schemas.openxmlformats.org/officeDocument/2006/relationships/hyperlink" Target="mailto:kmo@uwm.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hfmawisconsin.com/uploads/5/3/3/0/53303397/4.5_mentoring_tool_kit.pdf"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fma.org/chapters/region-7/wisconsin/early-careerist.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cvent.com/c/calendar/9656bd51-c0de-415a-b79e-8efbde0d3df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hfma.org/chapters/region-7/wisconsin/early-careerist.html"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hyperlink" Target="mailto:Nicole.Schmidt2@aah.org" TargetMode="External"/><Relationship Id="rId2" Type="http://schemas.openxmlformats.org/officeDocument/2006/relationships/hyperlink" Target="mailto:kmo@uwm.edu"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hyperlink" Target="https://www.hfma.org/chapters/region-7/wisconsin/early-careerist.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58" y="215900"/>
            <a:ext cx="8336484" cy="628377"/>
          </a:xfrm>
          <a:prstGeom prst="rect">
            <a:avLst/>
          </a:prstGeom>
        </p:spPr>
        <p:txBody>
          <a:bodyPr vert="horz" wrap="square" lIns="0" tIns="12700" rIns="0" bIns="0" rtlCol="0">
            <a:spAutoFit/>
          </a:bodyPr>
          <a:lstStyle/>
          <a:p>
            <a:pPr marL="12700">
              <a:lnSpc>
                <a:spcPct val="100000"/>
              </a:lnSpc>
              <a:spcBef>
                <a:spcPts val="100"/>
              </a:spcBef>
            </a:pPr>
            <a:r>
              <a:rPr lang="en-US" sz="4000" dirty="0"/>
              <a:t>Mentorship Program Overview</a:t>
            </a:r>
            <a:endParaRPr sz="4000" dirty="0"/>
          </a:p>
        </p:txBody>
      </p:sp>
      <p:sp>
        <p:nvSpPr>
          <p:cNvPr id="3" name="object 3"/>
          <p:cNvSpPr txBox="1"/>
          <p:nvPr/>
        </p:nvSpPr>
        <p:spPr>
          <a:xfrm>
            <a:off x="1156970" y="1142942"/>
            <a:ext cx="8304530" cy="596958"/>
          </a:xfrm>
          <a:prstGeom prst="rect">
            <a:avLst/>
          </a:prstGeom>
        </p:spPr>
        <p:txBody>
          <a:bodyPr vert="horz" wrap="square" lIns="0" tIns="12065" rIns="0" bIns="0" rtlCol="0">
            <a:spAutoFit/>
          </a:bodyPr>
          <a:lstStyle/>
          <a:p>
            <a:pPr marL="12700">
              <a:lnSpc>
                <a:spcPct val="100000"/>
              </a:lnSpc>
            </a:pPr>
            <a:r>
              <a:rPr sz="3800" b="1" dirty="0">
                <a:solidFill>
                  <a:srgbClr val="006699"/>
                </a:solidFill>
                <a:latin typeface="Arial"/>
                <a:cs typeface="Arial"/>
              </a:rPr>
              <a:t>HFMA </a:t>
            </a:r>
            <a:r>
              <a:rPr sz="3800" b="1" spc="-5" dirty="0">
                <a:solidFill>
                  <a:srgbClr val="006699"/>
                </a:solidFill>
                <a:latin typeface="Arial"/>
                <a:cs typeface="Arial"/>
              </a:rPr>
              <a:t>Wisconsin</a:t>
            </a:r>
            <a:r>
              <a:rPr sz="3800" b="1" spc="-185" dirty="0">
                <a:solidFill>
                  <a:srgbClr val="006699"/>
                </a:solidFill>
                <a:latin typeface="Arial"/>
                <a:cs typeface="Arial"/>
              </a:rPr>
              <a:t> </a:t>
            </a:r>
            <a:r>
              <a:rPr sz="3800" b="1" dirty="0">
                <a:solidFill>
                  <a:srgbClr val="006699"/>
                </a:solidFill>
                <a:latin typeface="Arial"/>
                <a:cs typeface="Arial"/>
              </a:rPr>
              <a:t>Chapter</a:t>
            </a:r>
            <a:endParaRPr sz="3800" dirty="0">
              <a:latin typeface="Arial"/>
              <a:cs typeface="Arial"/>
            </a:endParaRPr>
          </a:p>
        </p:txBody>
      </p:sp>
      <p:sp>
        <p:nvSpPr>
          <p:cNvPr id="4" name="object 4"/>
          <p:cNvSpPr txBox="1"/>
          <p:nvPr/>
        </p:nvSpPr>
        <p:spPr>
          <a:xfrm>
            <a:off x="721259" y="5321300"/>
            <a:ext cx="4777842" cy="724878"/>
          </a:xfrm>
          <a:prstGeom prst="rect">
            <a:avLst/>
          </a:prstGeom>
        </p:spPr>
        <p:txBody>
          <a:bodyPr vert="horz" wrap="square" lIns="0" tIns="27305" rIns="0" bIns="0" rtlCol="0">
            <a:spAutoFit/>
          </a:bodyPr>
          <a:lstStyle/>
          <a:p>
            <a:pPr marL="12700" marR="5080">
              <a:lnSpc>
                <a:spcPts val="2360"/>
              </a:lnSpc>
              <a:spcBef>
                <a:spcPts val="600"/>
              </a:spcBef>
            </a:pPr>
            <a:r>
              <a:rPr sz="2800" i="1" dirty="0">
                <a:solidFill>
                  <a:srgbClr val="006699"/>
                </a:solidFill>
                <a:latin typeface="Arial"/>
                <a:cs typeface="Arial"/>
              </a:rPr>
              <a:t>20</a:t>
            </a:r>
            <a:r>
              <a:rPr lang="en-US" sz="2800" i="1" dirty="0">
                <a:solidFill>
                  <a:srgbClr val="006699"/>
                </a:solidFill>
                <a:latin typeface="Arial"/>
                <a:cs typeface="Arial"/>
              </a:rPr>
              <a:t>23 Spring </a:t>
            </a:r>
            <a:r>
              <a:rPr sz="2800" i="1" dirty="0">
                <a:solidFill>
                  <a:srgbClr val="006699"/>
                </a:solidFill>
                <a:latin typeface="Arial"/>
                <a:cs typeface="Arial"/>
              </a:rPr>
              <a:t>Conference </a:t>
            </a:r>
            <a:endParaRPr lang="en-US" sz="2800" i="1" dirty="0">
              <a:solidFill>
                <a:srgbClr val="006699"/>
              </a:solidFill>
              <a:latin typeface="Arial"/>
              <a:cs typeface="Arial"/>
            </a:endParaRPr>
          </a:p>
          <a:p>
            <a:pPr marL="12700" marR="5080">
              <a:lnSpc>
                <a:spcPts val="2360"/>
              </a:lnSpc>
              <a:spcBef>
                <a:spcPts val="600"/>
              </a:spcBef>
            </a:pPr>
            <a:r>
              <a:rPr lang="en-US" sz="2800" i="1" dirty="0">
                <a:solidFill>
                  <a:srgbClr val="006699"/>
                </a:solidFill>
                <a:latin typeface="Arial"/>
                <a:cs typeface="Arial"/>
              </a:rPr>
              <a:t>May 19, 2023</a:t>
            </a:r>
            <a:endParaRPr sz="2800" dirty="0">
              <a:latin typeface="Arial"/>
              <a:cs typeface="Arial"/>
            </a:endParaRPr>
          </a:p>
        </p:txBody>
      </p:sp>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040249"/>
            <a:ext cx="444243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4DDE28-7CC1-44D2-971C-1DD8191AB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6311900"/>
            <a:ext cx="1810669" cy="1024217"/>
          </a:xfrm>
          <a:prstGeom prst="rect">
            <a:avLst/>
          </a:prstGeom>
        </p:spPr>
      </p:pic>
    </p:spTree>
  </p:cSld>
  <p:clrMapOvr>
    <a:masterClrMapping/>
  </p:clrMapOvr>
  <p:transition spd="slow" advTm="1500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58" y="627125"/>
            <a:ext cx="1829435" cy="574040"/>
          </a:xfrm>
          <a:prstGeom prst="rect">
            <a:avLst/>
          </a:prstGeom>
        </p:spPr>
        <p:txBody>
          <a:bodyPr vert="horz" wrap="square" lIns="0" tIns="12700" rIns="0" bIns="0" rtlCol="0">
            <a:spAutoFit/>
          </a:bodyPr>
          <a:lstStyle/>
          <a:p>
            <a:pPr marL="12700">
              <a:lnSpc>
                <a:spcPct val="100000"/>
              </a:lnSpc>
              <a:spcBef>
                <a:spcPts val="100"/>
              </a:spcBef>
            </a:pPr>
            <a:r>
              <a:rPr spc="-5" dirty="0"/>
              <a:t>Benefits</a:t>
            </a:r>
          </a:p>
        </p:txBody>
      </p:sp>
      <p:sp>
        <p:nvSpPr>
          <p:cNvPr id="3" name="object 3"/>
          <p:cNvSpPr txBox="1">
            <a:spLocks noGrp="1"/>
          </p:cNvSpPr>
          <p:nvPr>
            <p:ph sz="half" idx="2"/>
          </p:nvPr>
        </p:nvSpPr>
        <p:spPr>
          <a:prstGeom prst="rect">
            <a:avLst/>
          </a:prstGeom>
        </p:spPr>
        <p:txBody>
          <a:bodyPr vert="horz" wrap="square" lIns="0" tIns="137160" rIns="0" bIns="0" rtlCol="0">
            <a:spAutoFit/>
          </a:bodyPr>
          <a:lstStyle/>
          <a:p>
            <a:pPr marL="12700">
              <a:lnSpc>
                <a:spcPct val="100000"/>
              </a:lnSpc>
              <a:spcBef>
                <a:spcPts val="1080"/>
              </a:spcBef>
            </a:pPr>
            <a:r>
              <a:rPr dirty="0"/>
              <a:t>Mentees</a:t>
            </a:r>
          </a:p>
          <a:p>
            <a:pPr marL="260985" indent="-248285">
              <a:lnSpc>
                <a:spcPct val="100000"/>
              </a:lnSpc>
              <a:spcBef>
                <a:spcPts val="980"/>
              </a:spcBef>
              <a:buClr>
                <a:srgbClr val="FF9900"/>
              </a:buClr>
              <a:buFont typeface="Wingdings"/>
              <a:buChar char=""/>
              <a:tabLst>
                <a:tab pos="261620" algn="l"/>
              </a:tabLst>
            </a:pPr>
            <a:r>
              <a:rPr u="none" dirty="0"/>
              <a:t>Gain valuable</a:t>
            </a:r>
            <a:r>
              <a:rPr u="none" spc="-30" dirty="0"/>
              <a:t> </a:t>
            </a:r>
            <a:r>
              <a:rPr u="none" dirty="0"/>
              <a:t>advice</a:t>
            </a:r>
          </a:p>
          <a:p>
            <a:pPr marL="260985" marR="319405" indent="-248285">
              <a:lnSpc>
                <a:spcPts val="2810"/>
              </a:lnSpc>
              <a:spcBef>
                <a:spcPts val="1330"/>
              </a:spcBef>
              <a:buClr>
                <a:srgbClr val="FF9900"/>
              </a:buClr>
              <a:buFont typeface="Wingdings"/>
              <a:buChar char=""/>
              <a:tabLst>
                <a:tab pos="261620" algn="l"/>
              </a:tabLst>
            </a:pPr>
            <a:r>
              <a:rPr u="none" dirty="0"/>
              <a:t>Develop knowledge</a:t>
            </a:r>
            <a:r>
              <a:rPr u="none" spc="-90" dirty="0"/>
              <a:t> </a:t>
            </a:r>
            <a:r>
              <a:rPr u="none" dirty="0"/>
              <a:t>&amp;  skills</a:t>
            </a:r>
          </a:p>
          <a:p>
            <a:pPr marL="260985" indent="-248285">
              <a:lnSpc>
                <a:spcPts val="2965"/>
              </a:lnSpc>
              <a:spcBef>
                <a:spcPts val="925"/>
              </a:spcBef>
              <a:buClr>
                <a:srgbClr val="FF9900"/>
              </a:buClr>
              <a:buFont typeface="Wingdings"/>
              <a:buChar char=""/>
              <a:tabLst>
                <a:tab pos="261620" algn="l"/>
              </a:tabLst>
            </a:pPr>
            <a:r>
              <a:rPr u="none" dirty="0"/>
              <a:t>Improve</a:t>
            </a:r>
            <a:r>
              <a:rPr u="none" spc="-60" dirty="0"/>
              <a:t> </a:t>
            </a:r>
            <a:r>
              <a:rPr u="none" dirty="0"/>
              <a:t>communication</a:t>
            </a:r>
          </a:p>
          <a:p>
            <a:pPr marR="2538095" algn="ctr">
              <a:lnSpc>
                <a:spcPts val="2965"/>
              </a:lnSpc>
            </a:pPr>
            <a:r>
              <a:rPr u="none" dirty="0"/>
              <a:t>skills</a:t>
            </a:r>
          </a:p>
          <a:p>
            <a:pPr marL="260985" indent="-248285">
              <a:lnSpc>
                <a:spcPct val="100000"/>
              </a:lnSpc>
              <a:spcBef>
                <a:spcPts val="975"/>
              </a:spcBef>
              <a:buClr>
                <a:srgbClr val="FF9900"/>
              </a:buClr>
              <a:buFont typeface="Wingdings"/>
              <a:buChar char=""/>
              <a:tabLst>
                <a:tab pos="261620" algn="l"/>
              </a:tabLst>
            </a:pPr>
            <a:r>
              <a:rPr u="none" dirty="0"/>
              <a:t>Learn new</a:t>
            </a:r>
            <a:r>
              <a:rPr u="none" spc="-50" dirty="0"/>
              <a:t> </a:t>
            </a:r>
            <a:r>
              <a:rPr u="none" dirty="0"/>
              <a:t>perspectives</a:t>
            </a:r>
          </a:p>
          <a:p>
            <a:pPr marL="260985" indent="-248285">
              <a:lnSpc>
                <a:spcPct val="100000"/>
              </a:lnSpc>
              <a:spcBef>
                <a:spcPts val="985"/>
              </a:spcBef>
              <a:buClr>
                <a:srgbClr val="FF9900"/>
              </a:buClr>
              <a:buFont typeface="Wingdings"/>
              <a:buChar char=""/>
              <a:tabLst>
                <a:tab pos="261620" algn="l"/>
              </a:tabLst>
            </a:pPr>
            <a:r>
              <a:rPr u="none" dirty="0"/>
              <a:t>Build your</a:t>
            </a:r>
            <a:r>
              <a:rPr u="none" spc="-35" dirty="0"/>
              <a:t> </a:t>
            </a:r>
            <a:r>
              <a:rPr u="none" dirty="0"/>
              <a:t>network</a:t>
            </a:r>
          </a:p>
          <a:p>
            <a:pPr marL="260985" indent="-248285">
              <a:lnSpc>
                <a:spcPct val="100000"/>
              </a:lnSpc>
              <a:spcBef>
                <a:spcPts val="985"/>
              </a:spcBef>
              <a:buClr>
                <a:srgbClr val="FF9900"/>
              </a:buClr>
              <a:buFont typeface="Wingdings"/>
              <a:buChar char=""/>
              <a:tabLst>
                <a:tab pos="261620" algn="l"/>
              </a:tabLst>
            </a:pPr>
            <a:r>
              <a:rPr u="none" dirty="0"/>
              <a:t>Advance your</a:t>
            </a:r>
            <a:r>
              <a:rPr u="none" spc="-45" dirty="0"/>
              <a:t> </a:t>
            </a:r>
            <a:r>
              <a:rPr u="none" dirty="0"/>
              <a:t>career</a:t>
            </a:r>
          </a:p>
        </p:txBody>
      </p:sp>
      <p:sp>
        <p:nvSpPr>
          <p:cNvPr id="4" name="object 4"/>
          <p:cNvSpPr txBox="1">
            <a:spLocks noGrp="1"/>
          </p:cNvSpPr>
          <p:nvPr>
            <p:ph sz="half" idx="3"/>
          </p:nvPr>
        </p:nvSpPr>
        <p:spPr>
          <a:prstGeom prst="rect">
            <a:avLst/>
          </a:prstGeom>
        </p:spPr>
        <p:txBody>
          <a:bodyPr vert="horz" wrap="square" lIns="0" tIns="137160" rIns="0" bIns="0" rtlCol="0">
            <a:spAutoFit/>
          </a:bodyPr>
          <a:lstStyle/>
          <a:p>
            <a:pPr marL="12700">
              <a:lnSpc>
                <a:spcPct val="100000"/>
              </a:lnSpc>
              <a:spcBef>
                <a:spcPts val="1080"/>
              </a:spcBef>
            </a:pPr>
            <a:r>
              <a:rPr dirty="0"/>
              <a:t>Mentors</a:t>
            </a:r>
          </a:p>
          <a:p>
            <a:pPr marL="260985" indent="-248285">
              <a:lnSpc>
                <a:spcPct val="100000"/>
              </a:lnSpc>
              <a:spcBef>
                <a:spcPts val="980"/>
              </a:spcBef>
              <a:buClr>
                <a:srgbClr val="FF9900"/>
              </a:buClr>
              <a:buFont typeface="Wingdings"/>
              <a:buChar char=""/>
              <a:tabLst>
                <a:tab pos="261620" algn="l"/>
              </a:tabLst>
            </a:pPr>
            <a:r>
              <a:rPr u="none" dirty="0"/>
              <a:t>Build leadership</a:t>
            </a:r>
            <a:r>
              <a:rPr u="none" spc="-45" dirty="0"/>
              <a:t> </a:t>
            </a:r>
            <a:r>
              <a:rPr u="none" dirty="0"/>
              <a:t>skills</a:t>
            </a:r>
          </a:p>
          <a:p>
            <a:pPr marL="260985" marR="297815" indent="-248285">
              <a:lnSpc>
                <a:spcPts val="2810"/>
              </a:lnSpc>
              <a:spcBef>
                <a:spcPts val="1330"/>
              </a:spcBef>
              <a:buClr>
                <a:srgbClr val="FF9900"/>
              </a:buClr>
              <a:buFont typeface="Wingdings"/>
              <a:buChar char=""/>
              <a:tabLst>
                <a:tab pos="261620" algn="l"/>
              </a:tabLst>
            </a:pPr>
            <a:r>
              <a:rPr u="none" dirty="0"/>
              <a:t>Improve</a:t>
            </a:r>
            <a:r>
              <a:rPr u="none" spc="-65" dirty="0"/>
              <a:t> </a:t>
            </a:r>
            <a:r>
              <a:rPr u="none" dirty="0"/>
              <a:t>communication  skills</a:t>
            </a:r>
          </a:p>
          <a:p>
            <a:pPr marL="260985" indent="-248285">
              <a:lnSpc>
                <a:spcPct val="100000"/>
              </a:lnSpc>
              <a:spcBef>
                <a:spcPts val="925"/>
              </a:spcBef>
              <a:buClr>
                <a:srgbClr val="FF9900"/>
              </a:buClr>
              <a:buFont typeface="Wingdings"/>
              <a:buChar char=""/>
              <a:tabLst>
                <a:tab pos="261620" algn="l"/>
              </a:tabLst>
            </a:pPr>
            <a:r>
              <a:rPr u="none" dirty="0"/>
              <a:t>Learn new</a:t>
            </a:r>
            <a:r>
              <a:rPr u="none" spc="-25" dirty="0"/>
              <a:t> </a:t>
            </a:r>
            <a:r>
              <a:rPr u="none" dirty="0"/>
              <a:t>perspectives</a:t>
            </a:r>
          </a:p>
          <a:p>
            <a:pPr marL="260985" indent="-248285">
              <a:lnSpc>
                <a:spcPct val="100000"/>
              </a:lnSpc>
              <a:spcBef>
                <a:spcPts val="985"/>
              </a:spcBef>
              <a:buClr>
                <a:srgbClr val="FF9900"/>
              </a:buClr>
              <a:buFont typeface="Wingdings"/>
              <a:buChar char=""/>
              <a:tabLst>
                <a:tab pos="261620" algn="l"/>
              </a:tabLst>
            </a:pPr>
            <a:r>
              <a:rPr u="none" dirty="0"/>
              <a:t>Advance your</a:t>
            </a:r>
            <a:r>
              <a:rPr u="none" spc="-45" dirty="0"/>
              <a:t> </a:t>
            </a:r>
            <a:r>
              <a:rPr u="none" dirty="0"/>
              <a:t>career</a:t>
            </a:r>
          </a:p>
          <a:p>
            <a:pPr marL="260985" indent="-248285">
              <a:lnSpc>
                <a:spcPct val="100000"/>
              </a:lnSpc>
              <a:spcBef>
                <a:spcPts val="985"/>
              </a:spcBef>
              <a:buClr>
                <a:srgbClr val="FF9900"/>
              </a:buClr>
              <a:buFont typeface="Wingdings"/>
              <a:buChar char=""/>
              <a:tabLst>
                <a:tab pos="261620" algn="l"/>
              </a:tabLst>
            </a:pPr>
            <a:r>
              <a:rPr u="none" dirty="0"/>
              <a:t>Gain personal</a:t>
            </a:r>
            <a:r>
              <a:rPr u="none" spc="-65" dirty="0"/>
              <a:t> </a:t>
            </a:r>
            <a:r>
              <a:rPr u="none" dirty="0"/>
              <a:t>satisfaction</a:t>
            </a:r>
          </a:p>
          <a:p>
            <a:pPr marL="260985" indent="-248285">
              <a:lnSpc>
                <a:spcPct val="100000"/>
              </a:lnSpc>
              <a:spcBef>
                <a:spcPts val="975"/>
              </a:spcBef>
              <a:buClr>
                <a:srgbClr val="FF9900"/>
              </a:buClr>
              <a:buFont typeface="Wingdings"/>
              <a:buChar char=""/>
              <a:tabLst>
                <a:tab pos="261620" algn="l"/>
              </a:tabLst>
            </a:pPr>
            <a:r>
              <a:rPr u="none" dirty="0"/>
              <a:t>Give</a:t>
            </a:r>
            <a:r>
              <a:rPr u="none" spc="-20" dirty="0"/>
              <a:t> </a:t>
            </a:r>
            <a:r>
              <a:rPr u="none" dirty="0"/>
              <a:t>back</a:t>
            </a:r>
          </a:p>
        </p:txBody>
      </p:sp>
      <p:pic>
        <p:nvPicPr>
          <p:cNvPr id="7" name="Picture 6">
            <a:extLst>
              <a:ext uri="{FF2B5EF4-FFF2-40B4-BE49-F238E27FC236}">
                <a16:creationId xmlns:a16="http://schemas.microsoft.com/office/drawing/2014/main" id="{EDD65760-81CF-4FB1-8382-464804C1F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6388100"/>
            <a:ext cx="1810669" cy="1024217"/>
          </a:xfrm>
          <a:prstGeom prst="rect">
            <a:avLst/>
          </a:prstGeom>
        </p:spPr>
      </p:pic>
    </p:spTree>
  </p:cSld>
  <p:clrMapOvr>
    <a:masterClrMapping/>
  </p:clrMapOvr>
  <p:transition spd="slow" advTm="15000"/>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10667"/>
            <a:ext cx="7558278"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9580" y="505967"/>
            <a:ext cx="2806446" cy="10096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73660" rIns="0" bIns="0" rtlCol="0">
            <a:spAutoFit/>
          </a:bodyPr>
          <a:lstStyle/>
          <a:p>
            <a:pPr marL="12700" marR="5080">
              <a:lnSpc>
                <a:spcPts val="3900"/>
              </a:lnSpc>
              <a:spcBef>
                <a:spcPts val="580"/>
              </a:spcBef>
            </a:pPr>
            <a:r>
              <a:rPr spc="-5" dirty="0"/>
              <a:t>Research Points </a:t>
            </a:r>
            <a:r>
              <a:rPr dirty="0"/>
              <a:t>to the </a:t>
            </a:r>
            <a:r>
              <a:rPr spc="-45" dirty="0"/>
              <a:t>Value </a:t>
            </a:r>
            <a:r>
              <a:rPr dirty="0"/>
              <a:t>of  Mentoring</a:t>
            </a:r>
          </a:p>
        </p:txBody>
      </p:sp>
      <p:sp>
        <p:nvSpPr>
          <p:cNvPr id="5" name="object 5"/>
          <p:cNvSpPr txBox="1"/>
          <p:nvPr/>
        </p:nvSpPr>
        <p:spPr>
          <a:xfrm>
            <a:off x="1218082" y="2110816"/>
            <a:ext cx="7028815" cy="1185545"/>
          </a:xfrm>
          <a:prstGeom prst="rect">
            <a:avLst/>
          </a:prstGeom>
        </p:spPr>
        <p:txBody>
          <a:bodyPr vert="horz" wrap="square" lIns="0" tIns="28575" rIns="0" bIns="0" rtlCol="0">
            <a:spAutoFit/>
          </a:bodyPr>
          <a:lstStyle/>
          <a:p>
            <a:pPr marL="12700" marR="5080">
              <a:lnSpc>
                <a:spcPct val="96200"/>
              </a:lnSpc>
              <a:spcBef>
                <a:spcPts val="225"/>
              </a:spcBef>
            </a:pPr>
            <a:r>
              <a:rPr sz="2600" dirty="0">
                <a:solidFill>
                  <a:srgbClr val="006699"/>
                </a:solidFill>
                <a:latin typeface="Arial"/>
                <a:cs typeface="Arial"/>
              </a:rPr>
              <a:t>"Research indicates that mentored individuals  perform </a:t>
            </a:r>
            <a:r>
              <a:rPr sz="2600" spc="-5" dirty="0">
                <a:solidFill>
                  <a:srgbClr val="006699"/>
                </a:solidFill>
                <a:latin typeface="Arial"/>
                <a:cs typeface="Arial"/>
              </a:rPr>
              <a:t>better </a:t>
            </a:r>
            <a:r>
              <a:rPr sz="2600" dirty="0">
                <a:solidFill>
                  <a:srgbClr val="006699"/>
                </a:solidFill>
                <a:latin typeface="Arial"/>
                <a:cs typeface="Arial"/>
              </a:rPr>
              <a:t>on </a:t>
            </a:r>
            <a:r>
              <a:rPr sz="2600" spc="-5" dirty="0">
                <a:solidFill>
                  <a:srgbClr val="006699"/>
                </a:solidFill>
                <a:latin typeface="Arial"/>
                <a:cs typeface="Arial"/>
              </a:rPr>
              <a:t>the </a:t>
            </a:r>
            <a:r>
              <a:rPr sz="2600" dirty="0">
                <a:solidFill>
                  <a:srgbClr val="006699"/>
                </a:solidFill>
                <a:latin typeface="Arial"/>
                <a:cs typeface="Arial"/>
              </a:rPr>
              <a:t>job, advance more rapidly  within the organization, and report more job</a:t>
            </a:r>
            <a:r>
              <a:rPr sz="2600" spc="-45" dirty="0">
                <a:solidFill>
                  <a:srgbClr val="006699"/>
                </a:solidFill>
                <a:latin typeface="Arial"/>
                <a:cs typeface="Arial"/>
              </a:rPr>
              <a:t> </a:t>
            </a:r>
            <a:r>
              <a:rPr sz="2600" dirty="0">
                <a:solidFill>
                  <a:srgbClr val="006699"/>
                </a:solidFill>
                <a:latin typeface="Arial"/>
                <a:cs typeface="Arial"/>
              </a:rPr>
              <a:t>and</a:t>
            </a:r>
            <a:endParaRPr sz="2600">
              <a:latin typeface="Arial"/>
              <a:cs typeface="Arial"/>
            </a:endParaRPr>
          </a:p>
        </p:txBody>
      </p:sp>
      <p:sp>
        <p:nvSpPr>
          <p:cNvPr id="6" name="object 6"/>
          <p:cNvSpPr txBox="1"/>
          <p:nvPr/>
        </p:nvSpPr>
        <p:spPr>
          <a:xfrm>
            <a:off x="1218082" y="3254501"/>
            <a:ext cx="2919095" cy="422275"/>
          </a:xfrm>
          <a:prstGeom prst="rect">
            <a:avLst/>
          </a:prstGeom>
        </p:spPr>
        <p:txBody>
          <a:bodyPr vert="horz" wrap="square" lIns="0" tIns="13335" rIns="0" bIns="0" rtlCol="0">
            <a:spAutoFit/>
          </a:bodyPr>
          <a:lstStyle/>
          <a:p>
            <a:pPr marL="12700">
              <a:lnSpc>
                <a:spcPct val="100000"/>
              </a:lnSpc>
              <a:spcBef>
                <a:spcPts val="105"/>
              </a:spcBef>
            </a:pPr>
            <a:r>
              <a:rPr sz="2600" dirty="0">
                <a:solidFill>
                  <a:srgbClr val="006699"/>
                </a:solidFill>
                <a:latin typeface="Arial"/>
                <a:cs typeface="Arial"/>
              </a:rPr>
              <a:t>career</a:t>
            </a:r>
            <a:r>
              <a:rPr sz="2600" spc="-65" dirty="0">
                <a:solidFill>
                  <a:srgbClr val="006699"/>
                </a:solidFill>
                <a:latin typeface="Arial"/>
                <a:cs typeface="Arial"/>
              </a:rPr>
              <a:t> </a:t>
            </a:r>
            <a:r>
              <a:rPr sz="2600" dirty="0">
                <a:solidFill>
                  <a:srgbClr val="006699"/>
                </a:solidFill>
                <a:latin typeface="Arial"/>
                <a:cs typeface="Arial"/>
              </a:rPr>
              <a:t>satisfaction."</a:t>
            </a:r>
            <a:endParaRPr sz="2600">
              <a:latin typeface="Arial"/>
              <a:cs typeface="Arial"/>
            </a:endParaRPr>
          </a:p>
        </p:txBody>
      </p:sp>
      <p:sp>
        <p:nvSpPr>
          <p:cNvPr id="7" name="object 7"/>
          <p:cNvSpPr txBox="1"/>
          <p:nvPr/>
        </p:nvSpPr>
        <p:spPr>
          <a:xfrm>
            <a:off x="4295647" y="3356609"/>
            <a:ext cx="408114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6699"/>
                </a:solidFill>
                <a:latin typeface="Arial"/>
                <a:cs typeface="Arial"/>
              </a:rPr>
              <a:t>- Lillian </a:t>
            </a:r>
            <a:r>
              <a:rPr sz="1800" spc="-45" dirty="0">
                <a:solidFill>
                  <a:srgbClr val="006699"/>
                </a:solidFill>
                <a:latin typeface="Arial"/>
                <a:cs typeface="Arial"/>
              </a:rPr>
              <a:t>Eby, </a:t>
            </a:r>
            <a:r>
              <a:rPr sz="1800" spc="-5" dirty="0">
                <a:solidFill>
                  <a:srgbClr val="006699"/>
                </a:solidFill>
                <a:latin typeface="Arial"/>
                <a:cs typeface="Arial"/>
              </a:rPr>
              <a:t>Ph.D., professor of</a:t>
            </a:r>
            <a:r>
              <a:rPr sz="1800" spc="80" dirty="0">
                <a:solidFill>
                  <a:srgbClr val="006699"/>
                </a:solidFill>
                <a:latin typeface="Arial"/>
                <a:cs typeface="Arial"/>
              </a:rPr>
              <a:t> </a:t>
            </a:r>
            <a:r>
              <a:rPr sz="1800" spc="-5" dirty="0">
                <a:solidFill>
                  <a:srgbClr val="006699"/>
                </a:solidFill>
                <a:latin typeface="Arial"/>
                <a:cs typeface="Arial"/>
              </a:rPr>
              <a:t>applied</a:t>
            </a:r>
            <a:endParaRPr sz="1800" dirty="0">
              <a:latin typeface="Arial"/>
              <a:cs typeface="Arial"/>
            </a:endParaRPr>
          </a:p>
        </p:txBody>
      </p:sp>
      <p:sp>
        <p:nvSpPr>
          <p:cNvPr id="8" name="object 8"/>
          <p:cNvSpPr txBox="1"/>
          <p:nvPr/>
        </p:nvSpPr>
        <p:spPr>
          <a:xfrm>
            <a:off x="1218082" y="3717797"/>
            <a:ext cx="39985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6699"/>
                </a:solidFill>
                <a:latin typeface="Arial"/>
                <a:cs typeface="Arial"/>
              </a:rPr>
              <a:t>psychology </a:t>
            </a:r>
            <a:r>
              <a:rPr sz="1800" dirty="0">
                <a:solidFill>
                  <a:srgbClr val="006699"/>
                </a:solidFill>
                <a:latin typeface="Arial"/>
                <a:cs typeface="Arial"/>
              </a:rPr>
              <a:t>at the </a:t>
            </a:r>
            <a:r>
              <a:rPr sz="1800" spc="-5" dirty="0">
                <a:solidFill>
                  <a:srgbClr val="006699"/>
                </a:solidFill>
                <a:latin typeface="Arial"/>
                <a:cs typeface="Arial"/>
              </a:rPr>
              <a:t>University </a:t>
            </a:r>
            <a:r>
              <a:rPr sz="1800" dirty="0">
                <a:solidFill>
                  <a:srgbClr val="006699"/>
                </a:solidFill>
                <a:latin typeface="Arial"/>
                <a:cs typeface="Arial"/>
              </a:rPr>
              <a:t>of</a:t>
            </a:r>
            <a:r>
              <a:rPr sz="1800" spc="35" dirty="0">
                <a:solidFill>
                  <a:srgbClr val="006699"/>
                </a:solidFill>
                <a:latin typeface="Arial"/>
                <a:cs typeface="Arial"/>
              </a:rPr>
              <a:t> </a:t>
            </a:r>
            <a:r>
              <a:rPr sz="1800" spc="-5" dirty="0">
                <a:solidFill>
                  <a:srgbClr val="006699"/>
                </a:solidFill>
                <a:latin typeface="Arial"/>
                <a:cs typeface="Arial"/>
              </a:rPr>
              <a:t>Georgia</a:t>
            </a:r>
            <a:endParaRPr sz="1800">
              <a:latin typeface="Arial"/>
              <a:cs typeface="Arial"/>
            </a:endParaRPr>
          </a:p>
        </p:txBody>
      </p:sp>
      <p:sp>
        <p:nvSpPr>
          <p:cNvPr id="9" name="object 9"/>
          <p:cNvSpPr txBox="1"/>
          <p:nvPr/>
        </p:nvSpPr>
        <p:spPr>
          <a:xfrm>
            <a:off x="1099210" y="5278627"/>
            <a:ext cx="5144135" cy="427990"/>
          </a:xfrm>
          <a:prstGeom prst="rect">
            <a:avLst/>
          </a:prstGeom>
        </p:spPr>
        <p:txBody>
          <a:bodyPr vert="horz" wrap="square" lIns="0" tIns="12700" rIns="0" bIns="0" rtlCol="0">
            <a:spAutoFit/>
          </a:bodyPr>
          <a:lstStyle/>
          <a:p>
            <a:pPr marL="12700" marR="5080" indent="7620">
              <a:lnSpc>
                <a:spcPct val="110000"/>
              </a:lnSpc>
              <a:spcBef>
                <a:spcPts val="100"/>
              </a:spcBef>
            </a:pPr>
            <a:r>
              <a:rPr sz="1200" spc="-5" dirty="0">
                <a:solidFill>
                  <a:srgbClr val="006699"/>
                </a:solidFill>
                <a:latin typeface="Arial"/>
                <a:cs typeface="Arial"/>
              </a:rPr>
              <a:t>Carol</a:t>
            </a:r>
            <a:r>
              <a:rPr sz="1200" spc="-15" dirty="0">
                <a:solidFill>
                  <a:srgbClr val="006699"/>
                </a:solidFill>
                <a:latin typeface="Arial"/>
                <a:cs typeface="Arial"/>
              </a:rPr>
              <a:t> </a:t>
            </a:r>
            <a:r>
              <a:rPr sz="1200" spc="-10" dirty="0">
                <a:solidFill>
                  <a:srgbClr val="006699"/>
                </a:solidFill>
                <a:latin typeface="Arial"/>
                <a:cs typeface="Arial"/>
              </a:rPr>
              <a:t>Vernon,</a:t>
            </a:r>
            <a:r>
              <a:rPr sz="1200" spc="-35" dirty="0">
                <a:solidFill>
                  <a:srgbClr val="006699"/>
                </a:solidFill>
                <a:latin typeface="Arial"/>
                <a:cs typeface="Arial"/>
              </a:rPr>
              <a:t> </a:t>
            </a:r>
            <a:r>
              <a:rPr sz="1200" dirty="0">
                <a:solidFill>
                  <a:srgbClr val="006699"/>
                </a:solidFill>
                <a:latin typeface="Arial"/>
                <a:cs typeface="Arial"/>
              </a:rPr>
              <a:t>“The</a:t>
            </a:r>
            <a:r>
              <a:rPr sz="1200" spc="-10" dirty="0">
                <a:solidFill>
                  <a:srgbClr val="006699"/>
                </a:solidFill>
                <a:latin typeface="Arial"/>
                <a:cs typeface="Arial"/>
              </a:rPr>
              <a:t> </a:t>
            </a:r>
            <a:r>
              <a:rPr sz="1200" spc="-5" dirty="0">
                <a:solidFill>
                  <a:srgbClr val="006699"/>
                </a:solidFill>
                <a:latin typeface="Arial"/>
                <a:cs typeface="Arial"/>
              </a:rPr>
              <a:t>Career</a:t>
            </a:r>
            <a:r>
              <a:rPr sz="1200" spc="-30" dirty="0">
                <a:solidFill>
                  <a:srgbClr val="006699"/>
                </a:solidFill>
                <a:latin typeface="Arial"/>
                <a:cs typeface="Arial"/>
              </a:rPr>
              <a:t> </a:t>
            </a:r>
            <a:r>
              <a:rPr sz="1200" spc="-20" dirty="0">
                <a:solidFill>
                  <a:srgbClr val="006699"/>
                </a:solidFill>
                <a:latin typeface="Arial"/>
                <a:cs typeface="Arial"/>
              </a:rPr>
              <a:t>Value</a:t>
            </a:r>
            <a:r>
              <a:rPr sz="1200" spc="-30" dirty="0">
                <a:solidFill>
                  <a:srgbClr val="006699"/>
                </a:solidFill>
                <a:latin typeface="Arial"/>
                <a:cs typeface="Arial"/>
              </a:rPr>
              <a:t> </a:t>
            </a:r>
            <a:r>
              <a:rPr sz="1200" dirty="0">
                <a:solidFill>
                  <a:srgbClr val="006699"/>
                </a:solidFill>
                <a:latin typeface="Arial"/>
                <a:cs typeface="Arial"/>
              </a:rPr>
              <a:t>of</a:t>
            </a:r>
            <a:r>
              <a:rPr sz="1200" spc="-70" dirty="0">
                <a:solidFill>
                  <a:srgbClr val="006699"/>
                </a:solidFill>
                <a:latin typeface="Arial"/>
                <a:cs typeface="Arial"/>
              </a:rPr>
              <a:t> </a:t>
            </a:r>
            <a:r>
              <a:rPr sz="1200" dirty="0">
                <a:solidFill>
                  <a:srgbClr val="006699"/>
                </a:solidFill>
                <a:latin typeface="Arial"/>
                <a:cs typeface="Arial"/>
              </a:rPr>
              <a:t>A</a:t>
            </a:r>
            <a:r>
              <a:rPr sz="1200" spc="-70" dirty="0">
                <a:solidFill>
                  <a:srgbClr val="006699"/>
                </a:solidFill>
                <a:latin typeface="Arial"/>
                <a:cs typeface="Arial"/>
              </a:rPr>
              <a:t> </a:t>
            </a:r>
            <a:r>
              <a:rPr sz="1200" spc="-10" dirty="0">
                <a:solidFill>
                  <a:srgbClr val="006699"/>
                </a:solidFill>
                <a:latin typeface="Arial"/>
                <a:cs typeface="Arial"/>
              </a:rPr>
              <a:t>Mentor,”</a:t>
            </a:r>
            <a:r>
              <a:rPr sz="1200" spc="-85" dirty="0">
                <a:solidFill>
                  <a:srgbClr val="006699"/>
                </a:solidFill>
                <a:latin typeface="Arial"/>
                <a:cs typeface="Arial"/>
              </a:rPr>
              <a:t> </a:t>
            </a:r>
            <a:r>
              <a:rPr sz="1200" spc="-5" dirty="0">
                <a:solidFill>
                  <a:srgbClr val="006699"/>
                </a:solidFill>
                <a:latin typeface="Arial"/>
                <a:cs typeface="Arial"/>
              </a:rPr>
              <a:t>Associations</a:t>
            </a:r>
            <a:r>
              <a:rPr sz="1200" spc="-25" dirty="0">
                <a:solidFill>
                  <a:srgbClr val="006699"/>
                </a:solidFill>
                <a:latin typeface="Arial"/>
                <a:cs typeface="Arial"/>
              </a:rPr>
              <a:t> Now,</a:t>
            </a:r>
            <a:r>
              <a:rPr sz="1200" spc="-10" dirty="0">
                <a:solidFill>
                  <a:srgbClr val="006699"/>
                </a:solidFill>
                <a:latin typeface="Arial"/>
                <a:cs typeface="Arial"/>
              </a:rPr>
              <a:t> </a:t>
            </a:r>
            <a:r>
              <a:rPr sz="1200" spc="-5" dirty="0">
                <a:solidFill>
                  <a:srgbClr val="006699"/>
                </a:solidFill>
                <a:latin typeface="Arial"/>
                <a:cs typeface="Arial"/>
              </a:rPr>
              <a:t>July 2009,  </a:t>
            </a:r>
            <a:r>
              <a:rPr sz="1200" u="sng" spc="-10" dirty="0">
                <a:solidFill>
                  <a:srgbClr val="0000FF"/>
                </a:solidFill>
                <a:uFill>
                  <a:solidFill>
                    <a:srgbClr val="0000FF"/>
                  </a:solidFill>
                </a:uFill>
                <a:latin typeface="Arial"/>
                <a:cs typeface="Arial"/>
                <a:hlinkClick r:id="rId4"/>
              </a:rPr>
              <a:t>http://www.asaecenter.org/Resources/ANowDetail.cfm?ItemNumber=42794</a:t>
            </a:r>
            <a:endParaRPr sz="1200">
              <a:latin typeface="Arial"/>
              <a:cs typeface="Arial"/>
            </a:endParaRPr>
          </a:p>
        </p:txBody>
      </p:sp>
      <p:pic>
        <p:nvPicPr>
          <p:cNvPr id="12" name="Picture 11">
            <a:extLst>
              <a:ext uri="{FF2B5EF4-FFF2-40B4-BE49-F238E27FC236}">
                <a16:creationId xmlns:a16="http://schemas.microsoft.com/office/drawing/2014/main" id="{55512691-E4E3-42C0-8DC7-2F7332E55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00" y="6311900"/>
            <a:ext cx="1810669" cy="1024217"/>
          </a:xfrm>
          <a:prstGeom prst="rect">
            <a:avLst/>
          </a:prstGeom>
        </p:spPr>
      </p:pic>
    </p:spTree>
  </p:cSld>
  <p:clrMapOvr>
    <a:masterClrMapping/>
  </p:clrMapOvr>
  <p:transition spd="slow" advTm="15000"/>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73660" rIns="0" bIns="0" rtlCol="0">
            <a:spAutoFit/>
          </a:bodyPr>
          <a:lstStyle/>
          <a:p>
            <a:pPr marL="12700" marR="5080">
              <a:lnSpc>
                <a:spcPts val="3900"/>
              </a:lnSpc>
              <a:spcBef>
                <a:spcPts val="580"/>
              </a:spcBef>
            </a:pPr>
            <a:r>
              <a:rPr i="1" spc="-5" dirty="0">
                <a:latin typeface="Arial"/>
                <a:cs typeface="Arial"/>
              </a:rPr>
              <a:t>New Challenges </a:t>
            </a:r>
            <a:r>
              <a:rPr i="1" dirty="0">
                <a:latin typeface="Arial"/>
                <a:cs typeface="Arial"/>
              </a:rPr>
              <a:t>Require</a:t>
            </a:r>
            <a:r>
              <a:rPr i="1" spc="-45" dirty="0">
                <a:latin typeface="Arial"/>
                <a:cs typeface="Arial"/>
              </a:rPr>
              <a:t> </a:t>
            </a:r>
            <a:r>
              <a:rPr i="1" dirty="0">
                <a:latin typeface="Arial"/>
                <a:cs typeface="Arial"/>
              </a:rPr>
              <a:t>Self  </a:t>
            </a:r>
            <a:r>
              <a:rPr i="1" spc="-5" dirty="0">
                <a:latin typeface="Arial"/>
                <a:cs typeface="Arial"/>
              </a:rPr>
              <a:t>Development</a:t>
            </a:r>
          </a:p>
        </p:txBody>
      </p:sp>
      <p:sp>
        <p:nvSpPr>
          <p:cNvPr id="3" name="object 3"/>
          <p:cNvSpPr txBox="1"/>
          <p:nvPr/>
        </p:nvSpPr>
        <p:spPr>
          <a:xfrm>
            <a:off x="7860283" y="7075423"/>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006699"/>
                </a:solidFill>
                <a:latin typeface="Arial"/>
                <a:cs typeface="Arial"/>
              </a:rPr>
              <a:t>11</a:t>
            </a:r>
            <a:endParaRPr sz="1000">
              <a:latin typeface="Arial"/>
              <a:cs typeface="Arial"/>
            </a:endParaRPr>
          </a:p>
        </p:txBody>
      </p:sp>
      <p:sp>
        <p:nvSpPr>
          <p:cNvPr id="4" name="object 4"/>
          <p:cNvSpPr/>
          <p:nvPr/>
        </p:nvSpPr>
        <p:spPr>
          <a:xfrm>
            <a:off x="3538728" y="2118359"/>
            <a:ext cx="2724912" cy="4354068"/>
          </a:xfrm>
          <a:prstGeom prst="rect">
            <a:avLst/>
          </a:prstGeom>
          <a:blipFill>
            <a:blip r:embed="rId2"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FB4B5427-DC96-419C-8C3E-67E6B81E4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6388100"/>
            <a:ext cx="1810669" cy="1024217"/>
          </a:xfrm>
          <a:prstGeom prst="rect">
            <a:avLst/>
          </a:prstGeom>
        </p:spPr>
      </p:pic>
    </p:spTree>
  </p:cSld>
  <p:clrMapOvr>
    <a:masterClrMapping/>
  </p:clrMapOvr>
  <p:transition spd="slow" advTm="15000"/>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7198" y="139700"/>
            <a:ext cx="8299501" cy="1435100"/>
          </a:xfrm>
          <a:prstGeom prst="rect">
            <a:avLst/>
          </a:prstGeom>
        </p:spPr>
        <p:txBody>
          <a:bodyPr vert="horz" wrap="square" lIns="0" tIns="12700" rIns="0" bIns="0" rtlCol="0">
            <a:spAutoFit/>
          </a:bodyPr>
          <a:lstStyle/>
          <a:p>
            <a:pPr marL="12700">
              <a:lnSpc>
                <a:spcPts val="3810"/>
              </a:lnSpc>
              <a:spcBef>
                <a:spcPts val="100"/>
              </a:spcBef>
            </a:pPr>
            <a:r>
              <a:rPr sz="3600" b="1" i="1" spc="-25" dirty="0">
                <a:solidFill>
                  <a:srgbClr val="006699"/>
                </a:solidFill>
                <a:latin typeface="Arial"/>
                <a:cs typeface="Arial"/>
              </a:rPr>
              <a:t>“You’ve </a:t>
            </a:r>
            <a:r>
              <a:rPr sz="3600" b="1" i="1" dirty="0">
                <a:solidFill>
                  <a:srgbClr val="006699"/>
                </a:solidFill>
                <a:latin typeface="Arial"/>
                <a:cs typeface="Arial"/>
              </a:rPr>
              <a:t>got </a:t>
            </a:r>
            <a:r>
              <a:rPr sz="3600" b="1" i="1" spc="-5" dirty="0">
                <a:solidFill>
                  <a:srgbClr val="006699"/>
                </a:solidFill>
                <a:latin typeface="Arial"/>
                <a:cs typeface="Arial"/>
              </a:rPr>
              <a:t>to </a:t>
            </a:r>
            <a:r>
              <a:rPr sz="3600" b="1" i="1" dirty="0">
                <a:solidFill>
                  <a:srgbClr val="006699"/>
                </a:solidFill>
                <a:latin typeface="Arial"/>
                <a:cs typeface="Arial"/>
              </a:rPr>
              <a:t>do </a:t>
            </a:r>
            <a:r>
              <a:rPr sz="3600" b="1" i="1" spc="-5" dirty="0">
                <a:solidFill>
                  <a:srgbClr val="006699"/>
                </a:solidFill>
                <a:latin typeface="Arial"/>
                <a:cs typeface="Arial"/>
              </a:rPr>
              <a:t>your </a:t>
            </a:r>
            <a:r>
              <a:rPr sz="3600" b="1" i="1" dirty="0">
                <a:solidFill>
                  <a:srgbClr val="006699"/>
                </a:solidFill>
                <a:latin typeface="Arial"/>
                <a:cs typeface="Arial"/>
              </a:rPr>
              <a:t>own</a:t>
            </a:r>
            <a:r>
              <a:rPr sz="3600" b="1" i="1" spc="-10" dirty="0">
                <a:solidFill>
                  <a:srgbClr val="006699"/>
                </a:solidFill>
                <a:latin typeface="Arial"/>
                <a:cs typeface="Arial"/>
              </a:rPr>
              <a:t> </a:t>
            </a:r>
            <a:r>
              <a:rPr sz="3600" b="1" i="1" spc="-5" dirty="0">
                <a:solidFill>
                  <a:srgbClr val="006699"/>
                </a:solidFill>
                <a:latin typeface="Arial"/>
                <a:cs typeface="Arial"/>
              </a:rPr>
              <a:t>growing,</a:t>
            </a:r>
            <a:endParaRPr sz="3600" dirty="0">
              <a:latin typeface="Arial"/>
              <a:cs typeface="Arial"/>
            </a:endParaRPr>
          </a:p>
          <a:p>
            <a:pPr marL="12700">
              <a:lnSpc>
                <a:spcPts val="3300"/>
              </a:lnSpc>
            </a:pPr>
            <a:r>
              <a:rPr sz="3600" b="1" i="1" dirty="0">
                <a:solidFill>
                  <a:srgbClr val="006699"/>
                </a:solidFill>
                <a:latin typeface="Arial"/>
                <a:cs typeface="Arial"/>
              </a:rPr>
              <a:t>no </a:t>
            </a:r>
            <a:r>
              <a:rPr sz="3600" b="1" i="1" spc="-5" dirty="0">
                <a:solidFill>
                  <a:srgbClr val="006699"/>
                </a:solidFill>
                <a:latin typeface="Arial"/>
                <a:cs typeface="Arial"/>
              </a:rPr>
              <a:t>matter </a:t>
            </a:r>
            <a:r>
              <a:rPr sz="3600" b="1" i="1" dirty="0">
                <a:solidFill>
                  <a:srgbClr val="006699"/>
                </a:solidFill>
                <a:latin typeface="Arial"/>
                <a:cs typeface="Arial"/>
              </a:rPr>
              <a:t>how tall your</a:t>
            </a:r>
            <a:r>
              <a:rPr sz="3600" b="1" i="1" spc="-30" dirty="0">
                <a:solidFill>
                  <a:srgbClr val="006699"/>
                </a:solidFill>
                <a:latin typeface="Arial"/>
                <a:cs typeface="Arial"/>
              </a:rPr>
              <a:t> </a:t>
            </a:r>
            <a:r>
              <a:rPr sz="3600" b="1" i="1" spc="-5" dirty="0">
                <a:solidFill>
                  <a:srgbClr val="006699"/>
                </a:solidFill>
                <a:latin typeface="Arial"/>
                <a:cs typeface="Arial"/>
              </a:rPr>
              <a:t>grandfather</a:t>
            </a:r>
            <a:endParaRPr sz="3600" dirty="0">
              <a:latin typeface="Arial"/>
              <a:cs typeface="Arial"/>
            </a:endParaRPr>
          </a:p>
          <a:p>
            <a:pPr marL="12700">
              <a:lnSpc>
                <a:spcPts val="3810"/>
              </a:lnSpc>
            </a:pPr>
            <a:r>
              <a:rPr sz="3600" b="1" i="1" dirty="0">
                <a:solidFill>
                  <a:srgbClr val="006699"/>
                </a:solidFill>
                <a:latin typeface="Arial"/>
                <a:cs typeface="Arial"/>
              </a:rPr>
              <a:t>was.”</a:t>
            </a:r>
            <a:endParaRPr sz="3600" dirty="0">
              <a:latin typeface="Arial"/>
              <a:cs typeface="Arial"/>
            </a:endParaRPr>
          </a:p>
        </p:txBody>
      </p:sp>
      <p:sp>
        <p:nvSpPr>
          <p:cNvPr id="3" name="object 3"/>
          <p:cNvSpPr txBox="1"/>
          <p:nvPr/>
        </p:nvSpPr>
        <p:spPr>
          <a:xfrm>
            <a:off x="6817232" y="1607946"/>
            <a:ext cx="1589405" cy="330835"/>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06699"/>
                </a:solidFill>
                <a:latin typeface="Arial"/>
                <a:cs typeface="Arial"/>
              </a:rPr>
              <a:t>Irish</a:t>
            </a:r>
            <a:r>
              <a:rPr sz="2000" b="1" spc="-70" dirty="0">
                <a:solidFill>
                  <a:srgbClr val="006699"/>
                </a:solidFill>
                <a:latin typeface="Arial"/>
                <a:cs typeface="Arial"/>
              </a:rPr>
              <a:t> </a:t>
            </a:r>
            <a:r>
              <a:rPr sz="2000" b="1" spc="-5" dirty="0">
                <a:solidFill>
                  <a:srgbClr val="006699"/>
                </a:solidFill>
                <a:latin typeface="Arial"/>
                <a:cs typeface="Arial"/>
              </a:rPr>
              <a:t>Proverb</a:t>
            </a:r>
            <a:endParaRPr sz="2000">
              <a:latin typeface="Arial"/>
              <a:cs typeface="Arial"/>
            </a:endParaRPr>
          </a:p>
        </p:txBody>
      </p:sp>
      <p:sp>
        <p:nvSpPr>
          <p:cNvPr id="4" name="object 4"/>
          <p:cNvSpPr/>
          <p:nvPr/>
        </p:nvSpPr>
        <p:spPr>
          <a:xfrm>
            <a:off x="1172911" y="3495994"/>
            <a:ext cx="2171313" cy="22389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38188" y="3480815"/>
            <a:ext cx="2020824" cy="208483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961152" y="1896403"/>
            <a:ext cx="3558498" cy="1331029"/>
          </a:xfrm>
          <a:prstGeom prst="rect">
            <a:avLst/>
          </a:prstGeom>
          <a:blipFill>
            <a:blip r:embed="rId4" cstate="print"/>
            <a:stretch>
              <a:fillRect/>
            </a:stretch>
          </a:blipFill>
        </p:spPr>
        <p:txBody>
          <a:bodyPr wrap="square" lIns="0" tIns="0" rIns="0" bIns="0" rtlCol="0"/>
          <a:lstStyle/>
          <a:p>
            <a:endParaRPr/>
          </a:p>
        </p:txBody>
      </p:sp>
      <p:pic>
        <p:nvPicPr>
          <p:cNvPr id="9" name="Picture 8">
            <a:extLst>
              <a:ext uri="{FF2B5EF4-FFF2-40B4-BE49-F238E27FC236}">
                <a16:creationId xmlns:a16="http://schemas.microsoft.com/office/drawing/2014/main" id="{6577B029-0845-44A6-AF7E-D1B6FDE357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0" y="6311900"/>
            <a:ext cx="1810669" cy="1024217"/>
          </a:xfrm>
          <a:prstGeom prst="rect">
            <a:avLst/>
          </a:prstGeom>
        </p:spPr>
      </p:pic>
    </p:spTree>
  </p:cSld>
  <p:clrMapOvr>
    <a:masterClrMapping/>
  </p:clrMapOvr>
  <p:transition spd="slow" advTm="15000"/>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10667"/>
            <a:ext cx="7049261"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9580" y="505967"/>
            <a:ext cx="3339846" cy="100965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73660" rIns="0" bIns="0" rtlCol="0">
            <a:spAutoFit/>
          </a:bodyPr>
          <a:lstStyle/>
          <a:p>
            <a:pPr marL="12700" marR="5080">
              <a:lnSpc>
                <a:spcPts val="3900"/>
              </a:lnSpc>
              <a:spcBef>
                <a:spcPts val="580"/>
              </a:spcBef>
            </a:pPr>
            <a:r>
              <a:rPr i="1" spc="-5" dirty="0">
                <a:latin typeface="Arial"/>
                <a:cs typeface="Arial"/>
              </a:rPr>
              <a:t>Commitments </a:t>
            </a:r>
            <a:r>
              <a:rPr i="1" dirty="0">
                <a:latin typeface="Arial"/>
                <a:cs typeface="Arial"/>
              </a:rPr>
              <a:t>of </a:t>
            </a:r>
            <a:r>
              <a:rPr i="1" spc="-5" dirty="0">
                <a:latin typeface="Arial"/>
                <a:cs typeface="Arial"/>
              </a:rPr>
              <a:t>a</a:t>
            </a:r>
            <a:r>
              <a:rPr i="1" spc="-55" dirty="0">
                <a:latin typeface="Arial"/>
                <a:cs typeface="Arial"/>
              </a:rPr>
              <a:t> </a:t>
            </a:r>
            <a:r>
              <a:rPr i="1" dirty="0">
                <a:latin typeface="Arial"/>
                <a:cs typeface="Arial"/>
              </a:rPr>
              <a:t>Mentoring  </a:t>
            </a:r>
            <a:r>
              <a:rPr i="1" spc="-5" dirty="0">
                <a:latin typeface="Arial"/>
                <a:cs typeface="Arial"/>
              </a:rPr>
              <a:t>Relationship</a:t>
            </a:r>
          </a:p>
        </p:txBody>
      </p:sp>
      <p:sp>
        <p:nvSpPr>
          <p:cNvPr id="5" name="object 5"/>
          <p:cNvSpPr txBox="1">
            <a:spLocks noGrp="1"/>
          </p:cNvSpPr>
          <p:nvPr>
            <p:ph type="body" idx="1"/>
          </p:nvPr>
        </p:nvSpPr>
        <p:spPr>
          <a:xfrm>
            <a:off x="754761" y="1656875"/>
            <a:ext cx="8275827" cy="4194481"/>
          </a:xfrm>
          <a:prstGeom prst="rect">
            <a:avLst/>
          </a:prstGeom>
        </p:spPr>
        <p:txBody>
          <a:bodyPr vert="horz" wrap="square" lIns="0" tIns="52704" rIns="0" bIns="0" rtlCol="0">
            <a:spAutoFit/>
          </a:bodyPr>
          <a:lstStyle/>
          <a:p>
            <a:pPr marL="634365" marR="307340" indent="-497205">
              <a:lnSpc>
                <a:spcPct val="138900"/>
              </a:lnSpc>
              <a:spcBef>
                <a:spcPts val="414"/>
              </a:spcBef>
            </a:pPr>
            <a:r>
              <a:rPr sz="2100" spc="-5" dirty="0">
                <a:solidFill>
                  <a:srgbClr val="FF9900"/>
                </a:solidFill>
              </a:rPr>
              <a:t>Commit </a:t>
            </a:r>
            <a:r>
              <a:rPr sz="2100" dirty="0">
                <a:solidFill>
                  <a:srgbClr val="FF9900"/>
                </a:solidFill>
              </a:rPr>
              <a:t>to </a:t>
            </a:r>
            <a:r>
              <a:rPr sz="2100" spc="-5" dirty="0">
                <a:solidFill>
                  <a:srgbClr val="FF9900"/>
                </a:solidFill>
              </a:rPr>
              <a:t>leadership</a:t>
            </a:r>
            <a:r>
              <a:rPr spc="-5" dirty="0"/>
              <a:t>: Engage leadership skills - setting goals, practicing active  listening, taking risks, and appreciating cultural and generational</a:t>
            </a:r>
            <a:r>
              <a:rPr spc="35" dirty="0"/>
              <a:t> </a:t>
            </a:r>
            <a:r>
              <a:rPr spc="-5" dirty="0"/>
              <a:t>differences.</a:t>
            </a:r>
            <a:endParaRPr sz="2100" dirty="0"/>
          </a:p>
          <a:p>
            <a:pPr marL="634365" marR="475615" indent="-497205">
              <a:lnSpc>
                <a:spcPct val="139000"/>
              </a:lnSpc>
              <a:spcBef>
                <a:spcPts val="890"/>
              </a:spcBef>
            </a:pPr>
            <a:r>
              <a:rPr sz="2100" spc="-5" dirty="0">
                <a:solidFill>
                  <a:srgbClr val="FF9900"/>
                </a:solidFill>
              </a:rPr>
              <a:t>Commit </a:t>
            </a:r>
            <a:r>
              <a:rPr sz="2100" dirty="0">
                <a:solidFill>
                  <a:srgbClr val="FF9900"/>
                </a:solidFill>
              </a:rPr>
              <a:t>to the </a:t>
            </a:r>
            <a:r>
              <a:rPr sz="2100" spc="-5" dirty="0">
                <a:solidFill>
                  <a:srgbClr val="FF9900"/>
                </a:solidFill>
              </a:rPr>
              <a:t>relationship</a:t>
            </a:r>
            <a:r>
              <a:rPr spc="-5" dirty="0"/>
              <a:t>: Confidential, professional, one-on-one mentoring  provides new perspectives and skills for both</a:t>
            </a:r>
            <a:r>
              <a:rPr spc="10" dirty="0"/>
              <a:t> </a:t>
            </a:r>
            <a:r>
              <a:rPr spc="-5" dirty="0"/>
              <a:t>parties.</a:t>
            </a:r>
            <a:endParaRPr sz="2100" dirty="0"/>
          </a:p>
          <a:p>
            <a:pPr marL="125095">
              <a:lnSpc>
                <a:spcPct val="100000"/>
              </a:lnSpc>
              <a:spcBef>
                <a:spcPts val="35"/>
              </a:spcBef>
            </a:pPr>
            <a:endParaRPr sz="2100" dirty="0"/>
          </a:p>
          <a:p>
            <a:pPr marL="137795">
              <a:lnSpc>
                <a:spcPct val="100000"/>
              </a:lnSpc>
            </a:pPr>
            <a:r>
              <a:rPr sz="2100" spc="-5" dirty="0">
                <a:solidFill>
                  <a:srgbClr val="FF9900"/>
                </a:solidFill>
              </a:rPr>
              <a:t>Commit </a:t>
            </a:r>
            <a:r>
              <a:rPr sz="2100" dirty="0">
                <a:solidFill>
                  <a:srgbClr val="FF9900"/>
                </a:solidFill>
              </a:rPr>
              <a:t>the </a:t>
            </a:r>
            <a:r>
              <a:rPr sz="2100" spc="-5" dirty="0">
                <a:solidFill>
                  <a:srgbClr val="FF9900"/>
                </a:solidFill>
              </a:rPr>
              <a:t>time</a:t>
            </a:r>
            <a:r>
              <a:rPr spc="-5" dirty="0"/>
              <a:t>: Long term development and professional </a:t>
            </a:r>
            <a:r>
              <a:rPr spc="-10" dirty="0"/>
              <a:t>growth </a:t>
            </a:r>
            <a:r>
              <a:rPr spc="-5" dirty="0"/>
              <a:t>take time  to</a:t>
            </a:r>
            <a:r>
              <a:rPr spc="250" dirty="0"/>
              <a:t> </a:t>
            </a:r>
            <a:r>
              <a:rPr spc="-5" dirty="0"/>
              <a:t>build.</a:t>
            </a:r>
            <a:endParaRPr sz="2100" dirty="0"/>
          </a:p>
          <a:p>
            <a:pPr marL="137795">
              <a:lnSpc>
                <a:spcPct val="100000"/>
              </a:lnSpc>
              <a:spcBef>
                <a:spcPts val="1789"/>
              </a:spcBef>
              <a:tabLst>
                <a:tab pos="2921635" algn="l"/>
              </a:tabLst>
            </a:pPr>
            <a:r>
              <a:rPr sz="2100" spc="-5" dirty="0">
                <a:solidFill>
                  <a:srgbClr val="FF9900"/>
                </a:solidFill>
              </a:rPr>
              <a:t>Commit </a:t>
            </a:r>
            <a:r>
              <a:rPr sz="2100" dirty="0">
                <a:solidFill>
                  <a:srgbClr val="FF9900"/>
                </a:solidFill>
              </a:rPr>
              <a:t>t</a:t>
            </a:r>
            <a:r>
              <a:rPr lang="en-US" sz="2100" dirty="0">
                <a:solidFill>
                  <a:srgbClr val="FF9900"/>
                </a:solidFill>
              </a:rPr>
              <a:t>he</a:t>
            </a:r>
            <a:r>
              <a:rPr sz="2100" spc="10" dirty="0">
                <a:solidFill>
                  <a:srgbClr val="FF9900"/>
                </a:solidFill>
              </a:rPr>
              <a:t> </a:t>
            </a:r>
            <a:r>
              <a:rPr sz="2100" spc="-5" dirty="0">
                <a:solidFill>
                  <a:srgbClr val="FF9900"/>
                </a:solidFill>
              </a:rPr>
              <a:t>extra</a:t>
            </a:r>
            <a:r>
              <a:rPr sz="2100" spc="0" dirty="0">
                <a:solidFill>
                  <a:srgbClr val="FF9900"/>
                </a:solidFill>
              </a:rPr>
              <a:t> </a:t>
            </a:r>
            <a:r>
              <a:rPr sz="2100" spc="-5" dirty="0">
                <a:solidFill>
                  <a:srgbClr val="FF9900"/>
                </a:solidFill>
              </a:rPr>
              <a:t>effort:</a:t>
            </a:r>
            <a:r>
              <a:rPr lang="en-US" sz="2100" spc="-5" dirty="0">
                <a:solidFill>
                  <a:srgbClr val="FF9900"/>
                </a:solidFill>
              </a:rPr>
              <a:t> </a:t>
            </a:r>
            <a:r>
              <a:rPr spc="-5" dirty="0"/>
              <a:t>Be specific, follow-through, share what </a:t>
            </a:r>
            <a:r>
              <a:rPr spc="-10" dirty="0"/>
              <a:t>you </a:t>
            </a:r>
            <a:r>
              <a:rPr spc="-25" dirty="0"/>
              <a:t>know, </a:t>
            </a:r>
            <a:r>
              <a:rPr spc="-5" dirty="0"/>
              <a:t>and</a:t>
            </a:r>
            <a:r>
              <a:rPr spc="150" dirty="0"/>
              <a:t> </a:t>
            </a:r>
            <a:endParaRPr sz="2100" dirty="0"/>
          </a:p>
          <a:p>
            <a:pPr marL="634365">
              <a:lnSpc>
                <a:spcPct val="100000"/>
              </a:lnSpc>
              <a:spcBef>
                <a:spcPts val="980"/>
              </a:spcBef>
            </a:pPr>
            <a:r>
              <a:rPr lang="en-US" spc="-5" dirty="0"/>
              <a:t>learn </a:t>
            </a:r>
            <a:r>
              <a:rPr spc="-5" dirty="0"/>
              <a:t>from success as well as failure. </a:t>
            </a:r>
            <a:endParaRPr lang="en-US" spc="-5" dirty="0"/>
          </a:p>
          <a:p>
            <a:pPr marL="634365" marR="436880" indent="-497205">
              <a:lnSpc>
                <a:spcPct val="138900"/>
              </a:lnSpc>
              <a:spcBef>
                <a:spcPts val="900"/>
              </a:spcBef>
            </a:pPr>
            <a:r>
              <a:rPr lang="en-US" sz="2100" spc="-5" dirty="0">
                <a:solidFill>
                  <a:srgbClr val="FF9900"/>
                </a:solidFill>
              </a:rPr>
              <a:t>Commit </a:t>
            </a:r>
            <a:r>
              <a:rPr lang="en-US" sz="2100" dirty="0">
                <a:solidFill>
                  <a:srgbClr val="FF9900"/>
                </a:solidFill>
              </a:rPr>
              <a:t>to the </a:t>
            </a:r>
            <a:r>
              <a:rPr lang="en-US" sz="2100" spc="-5" dirty="0">
                <a:solidFill>
                  <a:srgbClr val="FF9900"/>
                </a:solidFill>
              </a:rPr>
              <a:t>greater good</a:t>
            </a:r>
            <a:r>
              <a:rPr lang="en-US" spc="-5" dirty="0"/>
              <a:t>: Know that our talents and contributions may pay  dividends so far </a:t>
            </a:r>
            <a:r>
              <a:rPr lang="en-US" spc="-10" dirty="0"/>
              <a:t>down </a:t>
            </a:r>
            <a:r>
              <a:rPr lang="en-US" spc="-5" dirty="0"/>
              <a:t>the road that </a:t>
            </a:r>
            <a:r>
              <a:rPr lang="en-US" spc="-15" dirty="0"/>
              <a:t>we </a:t>
            </a:r>
            <a:r>
              <a:rPr lang="en-US" spc="-5" dirty="0"/>
              <a:t>may never see the</a:t>
            </a:r>
            <a:r>
              <a:rPr lang="en-US" spc="150" dirty="0"/>
              <a:t> </a:t>
            </a:r>
            <a:r>
              <a:rPr lang="en-US" spc="-5" dirty="0"/>
              <a:t>outcome.</a:t>
            </a:r>
            <a:endParaRPr lang="en-US" sz="2100" dirty="0"/>
          </a:p>
        </p:txBody>
      </p:sp>
      <p:pic>
        <p:nvPicPr>
          <p:cNvPr id="8" name="Picture 7">
            <a:extLst>
              <a:ext uri="{FF2B5EF4-FFF2-40B4-BE49-F238E27FC236}">
                <a16:creationId xmlns:a16="http://schemas.microsoft.com/office/drawing/2014/main" id="{8DCCAA6C-B199-47AB-9D08-EB152840E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6388100"/>
            <a:ext cx="1810669" cy="1024217"/>
          </a:xfrm>
          <a:prstGeom prst="rect">
            <a:avLst/>
          </a:prstGeom>
        </p:spPr>
      </p:pic>
    </p:spTree>
  </p:cSld>
  <p:clrMapOvr>
    <a:masterClrMapping/>
  </p:clrMapOvr>
  <p:transition spd="slow" advTm="15000"/>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1258" y="0"/>
            <a:ext cx="787082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6699"/>
                </a:solidFill>
                <a:latin typeface="Arial"/>
                <a:cs typeface="Arial"/>
              </a:rPr>
              <a:t>What Makes a </a:t>
            </a:r>
            <a:r>
              <a:rPr sz="2800" b="1" spc="-10" dirty="0">
                <a:solidFill>
                  <a:srgbClr val="006699"/>
                </a:solidFill>
                <a:latin typeface="Arial"/>
                <a:cs typeface="Arial"/>
              </a:rPr>
              <a:t>Good </a:t>
            </a:r>
            <a:r>
              <a:rPr sz="2800" b="1" spc="-5" dirty="0">
                <a:solidFill>
                  <a:srgbClr val="006699"/>
                </a:solidFill>
                <a:latin typeface="Arial"/>
                <a:cs typeface="Arial"/>
              </a:rPr>
              <a:t>Mentorship</a:t>
            </a:r>
            <a:r>
              <a:rPr sz="2800" b="1" spc="110" dirty="0">
                <a:solidFill>
                  <a:srgbClr val="006699"/>
                </a:solidFill>
                <a:latin typeface="Arial"/>
                <a:cs typeface="Arial"/>
              </a:rPr>
              <a:t> </a:t>
            </a:r>
            <a:r>
              <a:rPr sz="2800" b="1" spc="-5" dirty="0">
                <a:solidFill>
                  <a:srgbClr val="006699"/>
                </a:solidFill>
                <a:latin typeface="Arial"/>
                <a:cs typeface="Arial"/>
              </a:rPr>
              <a:t>Relationship?</a:t>
            </a:r>
            <a:endParaRPr sz="2800" dirty="0">
              <a:latin typeface="Arial"/>
              <a:cs typeface="Arial"/>
            </a:endParaRPr>
          </a:p>
        </p:txBody>
      </p:sp>
      <p:sp>
        <p:nvSpPr>
          <p:cNvPr id="3" name="object 3"/>
          <p:cNvSpPr txBox="1">
            <a:spLocks noGrp="1"/>
          </p:cNvSpPr>
          <p:nvPr>
            <p:ph type="title"/>
          </p:nvPr>
        </p:nvSpPr>
        <p:spPr>
          <a:xfrm>
            <a:off x="721258" y="479425"/>
            <a:ext cx="7317105" cy="574675"/>
          </a:xfrm>
          <a:prstGeom prst="rect">
            <a:avLst/>
          </a:prstGeom>
        </p:spPr>
        <p:txBody>
          <a:bodyPr vert="horz" wrap="square" lIns="0" tIns="12700" rIns="0" bIns="0" rtlCol="0">
            <a:spAutoFit/>
          </a:bodyPr>
          <a:lstStyle/>
          <a:p>
            <a:pPr marL="12700">
              <a:lnSpc>
                <a:spcPct val="100000"/>
              </a:lnSpc>
              <a:spcBef>
                <a:spcPts val="100"/>
              </a:spcBef>
            </a:pPr>
            <a:r>
              <a:rPr spc="-5" dirty="0"/>
              <a:t>Qualities </a:t>
            </a:r>
            <a:r>
              <a:rPr dirty="0"/>
              <a:t>of Mentors </a:t>
            </a:r>
            <a:r>
              <a:rPr spc="-5" dirty="0"/>
              <a:t>and</a:t>
            </a:r>
            <a:r>
              <a:rPr spc="-15" dirty="0"/>
              <a:t> </a:t>
            </a:r>
            <a:r>
              <a:rPr spc="-5" dirty="0"/>
              <a:t>Mentees</a:t>
            </a:r>
          </a:p>
        </p:txBody>
      </p:sp>
      <p:sp>
        <p:nvSpPr>
          <p:cNvPr id="4" name="object 4"/>
          <p:cNvSpPr txBox="1"/>
          <p:nvPr/>
        </p:nvSpPr>
        <p:spPr>
          <a:xfrm>
            <a:off x="1018438" y="1811020"/>
            <a:ext cx="3601085" cy="4577080"/>
          </a:xfrm>
          <a:prstGeom prst="rect">
            <a:avLst/>
          </a:prstGeom>
        </p:spPr>
        <p:txBody>
          <a:bodyPr vert="horz" wrap="square" lIns="0" tIns="12700" rIns="0" bIns="0" rtlCol="0">
            <a:spAutoFit/>
          </a:bodyPr>
          <a:lstStyle/>
          <a:p>
            <a:pPr marL="360045" marR="875030" indent="-347345">
              <a:lnSpc>
                <a:spcPct val="113999"/>
              </a:lnSpc>
              <a:spcBef>
                <a:spcPts val="100"/>
              </a:spcBef>
              <a:buClr>
                <a:srgbClr val="FF9900"/>
              </a:buClr>
              <a:buChar char="–"/>
              <a:tabLst>
                <a:tab pos="360045" algn="l"/>
                <a:tab pos="360680" algn="l"/>
              </a:tabLst>
            </a:pPr>
            <a:r>
              <a:rPr sz="2000" dirty="0">
                <a:solidFill>
                  <a:srgbClr val="006699"/>
                </a:solidFill>
                <a:latin typeface="Arial"/>
                <a:cs typeface="Arial"/>
              </a:rPr>
              <a:t>Enthusiastic to</a:t>
            </a:r>
            <a:r>
              <a:rPr sz="2000" spc="-120" dirty="0">
                <a:solidFill>
                  <a:srgbClr val="006699"/>
                </a:solidFill>
                <a:latin typeface="Arial"/>
                <a:cs typeface="Arial"/>
              </a:rPr>
              <a:t> </a:t>
            </a:r>
            <a:r>
              <a:rPr sz="2000" dirty="0">
                <a:solidFill>
                  <a:srgbClr val="006699"/>
                </a:solidFill>
                <a:latin typeface="Arial"/>
                <a:cs typeface="Arial"/>
              </a:rPr>
              <a:t>share  knowledge</a:t>
            </a:r>
            <a:endParaRPr sz="2000" dirty="0">
              <a:latin typeface="Arial"/>
              <a:cs typeface="Arial"/>
            </a:endParaRPr>
          </a:p>
          <a:p>
            <a:pPr marL="360045" marR="243840" indent="-347345">
              <a:lnSpc>
                <a:spcPct val="113999"/>
              </a:lnSpc>
              <a:spcBef>
                <a:spcPts val="600"/>
              </a:spcBef>
              <a:buClr>
                <a:srgbClr val="FF9900"/>
              </a:buClr>
              <a:buChar char="–"/>
              <a:tabLst>
                <a:tab pos="360045" algn="l"/>
                <a:tab pos="360680" algn="l"/>
              </a:tabLst>
            </a:pPr>
            <a:r>
              <a:rPr sz="2000" dirty="0">
                <a:solidFill>
                  <a:srgbClr val="006699"/>
                </a:solidFill>
                <a:latin typeface="Arial"/>
                <a:cs typeface="Arial"/>
              </a:rPr>
              <a:t>Honest and </a:t>
            </a:r>
            <a:r>
              <a:rPr sz="2000" spc="-5" dirty="0">
                <a:solidFill>
                  <a:srgbClr val="006699"/>
                </a:solidFill>
                <a:latin typeface="Arial"/>
                <a:cs typeface="Arial"/>
              </a:rPr>
              <a:t>constructive</a:t>
            </a:r>
            <a:r>
              <a:rPr sz="2000" spc="-100" dirty="0">
                <a:solidFill>
                  <a:srgbClr val="006699"/>
                </a:solidFill>
                <a:latin typeface="Arial"/>
                <a:cs typeface="Arial"/>
              </a:rPr>
              <a:t> </a:t>
            </a:r>
            <a:r>
              <a:rPr sz="2000" dirty="0">
                <a:solidFill>
                  <a:srgbClr val="006699"/>
                </a:solidFill>
                <a:latin typeface="Arial"/>
                <a:cs typeface="Arial"/>
              </a:rPr>
              <a:t>in  providing</a:t>
            </a:r>
            <a:r>
              <a:rPr sz="2000" spc="-25" dirty="0">
                <a:solidFill>
                  <a:srgbClr val="006699"/>
                </a:solidFill>
                <a:latin typeface="Arial"/>
                <a:cs typeface="Arial"/>
              </a:rPr>
              <a:t> </a:t>
            </a:r>
            <a:r>
              <a:rPr sz="2000" dirty="0">
                <a:solidFill>
                  <a:srgbClr val="006699"/>
                </a:solidFill>
                <a:latin typeface="Arial"/>
                <a:cs typeface="Arial"/>
              </a:rPr>
              <a:t>guidance</a:t>
            </a:r>
            <a:endParaRPr sz="2000" dirty="0">
              <a:latin typeface="Arial"/>
              <a:cs typeface="Arial"/>
            </a:endParaRPr>
          </a:p>
          <a:p>
            <a:pPr marL="360045" marR="467359" indent="-347345">
              <a:lnSpc>
                <a:spcPct val="113999"/>
              </a:lnSpc>
              <a:spcBef>
                <a:spcPts val="600"/>
              </a:spcBef>
              <a:buClr>
                <a:srgbClr val="FF9900"/>
              </a:buClr>
              <a:buChar char="–"/>
              <a:tabLst>
                <a:tab pos="360045" algn="l"/>
                <a:tab pos="360680" algn="l"/>
              </a:tabLst>
            </a:pPr>
            <a:r>
              <a:rPr sz="2000" dirty="0">
                <a:solidFill>
                  <a:srgbClr val="006699"/>
                </a:solidFill>
                <a:latin typeface="Arial"/>
                <a:cs typeface="Arial"/>
              </a:rPr>
              <a:t>Discreet and sensitive</a:t>
            </a:r>
            <a:r>
              <a:rPr sz="2000" spc="-140" dirty="0">
                <a:solidFill>
                  <a:srgbClr val="006699"/>
                </a:solidFill>
                <a:latin typeface="Arial"/>
                <a:cs typeface="Arial"/>
              </a:rPr>
              <a:t> </a:t>
            </a:r>
            <a:r>
              <a:rPr sz="2000" dirty="0">
                <a:solidFill>
                  <a:srgbClr val="006699"/>
                </a:solidFill>
                <a:latin typeface="Arial"/>
                <a:cs typeface="Arial"/>
              </a:rPr>
              <a:t>to  others</a:t>
            </a:r>
            <a:endParaRPr sz="2000" dirty="0">
              <a:latin typeface="Arial"/>
              <a:cs typeface="Arial"/>
            </a:endParaRPr>
          </a:p>
          <a:p>
            <a:pPr marL="360045" marR="5080" indent="-347345">
              <a:lnSpc>
                <a:spcPct val="113999"/>
              </a:lnSpc>
              <a:spcBef>
                <a:spcPts val="600"/>
              </a:spcBef>
              <a:buClr>
                <a:srgbClr val="FF9900"/>
              </a:buClr>
              <a:buChar char="–"/>
              <a:tabLst>
                <a:tab pos="360045" algn="l"/>
                <a:tab pos="360680" algn="l"/>
              </a:tabLst>
            </a:pPr>
            <a:r>
              <a:rPr sz="2000" dirty="0">
                <a:solidFill>
                  <a:srgbClr val="006699"/>
                </a:solidFill>
                <a:latin typeface="Arial"/>
                <a:cs typeface="Arial"/>
              </a:rPr>
              <a:t>Enthusiastic about learning  and the future of the</a:t>
            </a:r>
            <a:r>
              <a:rPr sz="2000" spc="-170" dirty="0">
                <a:solidFill>
                  <a:srgbClr val="006699"/>
                </a:solidFill>
                <a:latin typeface="Arial"/>
                <a:cs typeface="Arial"/>
              </a:rPr>
              <a:t> </a:t>
            </a:r>
            <a:r>
              <a:rPr sz="2000" dirty="0">
                <a:solidFill>
                  <a:srgbClr val="006699"/>
                </a:solidFill>
                <a:latin typeface="Arial"/>
                <a:cs typeface="Arial"/>
              </a:rPr>
              <a:t>industry</a:t>
            </a:r>
            <a:endParaRPr sz="2000" dirty="0">
              <a:latin typeface="Arial"/>
              <a:cs typeface="Arial"/>
            </a:endParaRPr>
          </a:p>
          <a:p>
            <a:pPr marL="360045" indent="-347345">
              <a:lnSpc>
                <a:spcPct val="100000"/>
              </a:lnSpc>
              <a:spcBef>
                <a:spcPts val="940"/>
              </a:spcBef>
              <a:buClr>
                <a:srgbClr val="FF9900"/>
              </a:buClr>
              <a:buChar char="–"/>
              <a:tabLst>
                <a:tab pos="360045" algn="l"/>
                <a:tab pos="360680" algn="l"/>
              </a:tabLst>
            </a:pPr>
            <a:r>
              <a:rPr sz="2000" spc="-5" dirty="0">
                <a:solidFill>
                  <a:srgbClr val="006699"/>
                </a:solidFill>
                <a:latin typeface="Arial"/>
                <a:cs typeface="Arial"/>
              </a:rPr>
              <a:t>Available </a:t>
            </a:r>
            <a:r>
              <a:rPr sz="2000" dirty="0">
                <a:solidFill>
                  <a:srgbClr val="006699"/>
                </a:solidFill>
                <a:latin typeface="Arial"/>
                <a:cs typeface="Arial"/>
              </a:rPr>
              <a:t>for the</a:t>
            </a:r>
            <a:r>
              <a:rPr sz="2000" spc="-50" dirty="0">
                <a:solidFill>
                  <a:srgbClr val="006699"/>
                </a:solidFill>
                <a:latin typeface="Arial"/>
                <a:cs typeface="Arial"/>
              </a:rPr>
              <a:t> </a:t>
            </a:r>
            <a:r>
              <a:rPr sz="2000" dirty="0">
                <a:solidFill>
                  <a:srgbClr val="006699"/>
                </a:solidFill>
                <a:latin typeface="Arial"/>
                <a:cs typeface="Arial"/>
              </a:rPr>
              <a:t>mentee</a:t>
            </a:r>
            <a:endParaRPr sz="2000" dirty="0">
              <a:latin typeface="Arial"/>
              <a:cs typeface="Arial"/>
            </a:endParaRPr>
          </a:p>
          <a:p>
            <a:pPr marL="360045" marR="213360" indent="-347345">
              <a:lnSpc>
                <a:spcPct val="113999"/>
              </a:lnSpc>
              <a:spcBef>
                <a:spcPts val="600"/>
              </a:spcBef>
              <a:buClr>
                <a:srgbClr val="FF9900"/>
              </a:buClr>
              <a:buChar char="–"/>
              <a:tabLst>
                <a:tab pos="360045" algn="l"/>
                <a:tab pos="360680" algn="l"/>
              </a:tabLst>
            </a:pPr>
            <a:r>
              <a:rPr sz="2000" dirty="0">
                <a:solidFill>
                  <a:srgbClr val="006699"/>
                </a:solidFill>
                <a:latin typeface="Arial"/>
                <a:cs typeface="Arial"/>
              </a:rPr>
              <a:t>Genuinely interested in</a:t>
            </a:r>
            <a:r>
              <a:rPr sz="2000" spc="-125" dirty="0">
                <a:solidFill>
                  <a:srgbClr val="006699"/>
                </a:solidFill>
                <a:latin typeface="Arial"/>
                <a:cs typeface="Arial"/>
              </a:rPr>
              <a:t> </a:t>
            </a:r>
            <a:r>
              <a:rPr sz="2000" spc="-5" dirty="0">
                <a:solidFill>
                  <a:srgbClr val="006699"/>
                </a:solidFill>
                <a:latin typeface="Arial"/>
                <a:cs typeface="Arial"/>
              </a:rPr>
              <a:t>the  </a:t>
            </a:r>
            <a:r>
              <a:rPr sz="2000" dirty="0">
                <a:solidFill>
                  <a:srgbClr val="006699"/>
                </a:solidFill>
                <a:latin typeface="Arial"/>
                <a:cs typeface="Arial"/>
              </a:rPr>
              <a:t>mentee and committed to  </a:t>
            </a:r>
            <a:r>
              <a:rPr lang="en-US" sz="2000" dirty="0">
                <a:solidFill>
                  <a:srgbClr val="006699"/>
                </a:solidFill>
                <a:latin typeface="Arial"/>
                <a:cs typeface="Arial"/>
              </a:rPr>
              <a:t>their</a:t>
            </a:r>
            <a:r>
              <a:rPr sz="2000" spc="-35" dirty="0">
                <a:solidFill>
                  <a:srgbClr val="006699"/>
                </a:solidFill>
                <a:latin typeface="Arial"/>
                <a:cs typeface="Arial"/>
              </a:rPr>
              <a:t> </a:t>
            </a:r>
            <a:r>
              <a:rPr sz="2000" dirty="0">
                <a:solidFill>
                  <a:srgbClr val="006699"/>
                </a:solidFill>
                <a:latin typeface="Arial"/>
                <a:cs typeface="Arial"/>
              </a:rPr>
              <a:t>success</a:t>
            </a:r>
            <a:endParaRPr sz="2000" dirty="0">
              <a:latin typeface="Arial"/>
              <a:cs typeface="Arial"/>
            </a:endParaRPr>
          </a:p>
        </p:txBody>
      </p:sp>
      <p:sp>
        <p:nvSpPr>
          <p:cNvPr id="5" name="object 5"/>
          <p:cNvSpPr txBox="1"/>
          <p:nvPr/>
        </p:nvSpPr>
        <p:spPr>
          <a:xfrm>
            <a:off x="721258" y="1287781"/>
            <a:ext cx="6301842" cy="443070"/>
          </a:xfrm>
          <a:prstGeom prst="rect">
            <a:avLst/>
          </a:prstGeom>
        </p:spPr>
        <p:txBody>
          <a:bodyPr vert="horz" wrap="square" lIns="0" tIns="12065" rIns="0" bIns="0" rtlCol="0">
            <a:spAutoFit/>
          </a:bodyPr>
          <a:lstStyle/>
          <a:p>
            <a:pPr marL="260985" indent="-248285">
              <a:lnSpc>
                <a:spcPct val="100000"/>
              </a:lnSpc>
              <a:spcBef>
                <a:spcPts val="95"/>
              </a:spcBef>
              <a:buClr>
                <a:srgbClr val="FF9900"/>
              </a:buClr>
              <a:buChar char="•"/>
              <a:tabLst>
                <a:tab pos="261620" algn="l"/>
                <a:tab pos="4333875" algn="l"/>
              </a:tabLst>
            </a:pPr>
            <a:r>
              <a:rPr sz="2800" b="1" spc="-5" dirty="0">
                <a:solidFill>
                  <a:srgbClr val="006699"/>
                </a:solidFill>
                <a:latin typeface="Arial"/>
                <a:cs typeface="Arial"/>
              </a:rPr>
              <a:t>Mentors</a:t>
            </a:r>
            <a:r>
              <a:rPr sz="2800" spc="-5" dirty="0">
                <a:solidFill>
                  <a:srgbClr val="006699"/>
                </a:solidFill>
                <a:latin typeface="Arial"/>
                <a:cs typeface="Arial"/>
              </a:rPr>
              <a:t>:	</a:t>
            </a:r>
            <a:r>
              <a:rPr sz="2800" spc="-5" dirty="0">
                <a:solidFill>
                  <a:srgbClr val="00FF00"/>
                </a:solidFill>
                <a:latin typeface="Arial"/>
                <a:cs typeface="Arial"/>
              </a:rPr>
              <a:t>•</a:t>
            </a:r>
            <a:r>
              <a:rPr sz="2800" spc="150" dirty="0">
                <a:solidFill>
                  <a:srgbClr val="00FF00"/>
                </a:solidFill>
                <a:latin typeface="Arial"/>
                <a:cs typeface="Arial"/>
              </a:rPr>
              <a:t> </a:t>
            </a:r>
            <a:r>
              <a:rPr sz="2800" b="1" spc="-5" dirty="0">
                <a:solidFill>
                  <a:srgbClr val="006699"/>
                </a:solidFill>
                <a:latin typeface="Arial"/>
                <a:cs typeface="Arial"/>
              </a:rPr>
              <a:t>Mentees</a:t>
            </a:r>
            <a:r>
              <a:rPr sz="2800" spc="-5" dirty="0">
                <a:solidFill>
                  <a:srgbClr val="006699"/>
                </a:solidFill>
                <a:latin typeface="Arial"/>
                <a:cs typeface="Arial"/>
              </a:rPr>
              <a:t>:</a:t>
            </a:r>
            <a:endParaRPr sz="2800" dirty="0">
              <a:latin typeface="Arial"/>
              <a:cs typeface="Arial"/>
            </a:endParaRPr>
          </a:p>
        </p:txBody>
      </p:sp>
      <p:sp>
        <p:nvSpPr>
          <p:cNvPr id="6" name="object 6"/>
          <p:cNvSpPr txBox="1"/>
          <p:nvPr/>
        </p:nvSpPr>
        <p:spPr>
          <a:xfrm>
            <a:off x="5340222" y="1777365"/>
            <a:ext cx="3968878" cy="4153535"/>
          </a:xfrm>
          <a:prstGeom prst="rect">
            <a:avLst/>
          </a:prstGeom>
        </p:spPr>
        <p:txBody>
          <a:bodyPr vert="horz" wrap="square" lIns="0" tIns="12700" rIns="0" bIns="0" rtlCol="0">
            <a:spAutoFit/>
          </a:bodyPr>
          <a:lstStyle/>
          <a:p>
            <a:pPr marL="360045" marR="470534" indent="-347345">
              <a:lnSpc>
                <a:spcPct val="113999"/>
              </a:lnSpc>
              <a:spcBef>
                <a:spcPts val="100"/>
              </a:spcBef>
              <a:buClr>
                <a:srgbClr val="00FF00"/>
              </a:buClr>
              <a:buChar char="–"/>
              <a:tabLst>
                <a:tab pos="360045" algn="l"/>
                <a:tab pos="360680" algn="l"/>
              </a:tabLst>
            </a:pPr>
            <a:r>
              <a:rPr sz="2000" dirty="0">
                <a:solidFill>
                  <a:srgbClr val="006699"/>
                </a:solidFill>
                <a:latin typeface="Arial"/>
                <a:cs typeface="Arial"/>
              </a:rPr>
              <a:t>Good </a:t>
            </a:r>
            <a:r>
              <a:rPr sz="2000" spc="-10" dirty="0">
                <a:solidFill>
                  <a:srgbClr val="006699"/>
                </a:solidFill>
                <a:latin typeface="Arial"/>
                <a:cs typeface="Arial"/>
              </a:rPr>
              <a:t>listener, </a:t>
            </a:r>
            <a:r>
              <a:rPr sz="2000" dirty="0">
                <a:solidFill>
                  <a:srgbClr val="006699"/>
                </a:solidFill>
                <a:latin typeface="Arial"/>
                <a:cs typeface="Arial"/>
              </a:rPr>
              <a:t>who</a:t>
            </a:r>
            <a:r>
              <a:rPr sz="2000" spc="-130" dirty="0">
                <a:solidFill>
                  <a:srgbClr val="006699"/>
                </a:solidFill>
                <a:latin typeface="Arial"/>
                <a:cs typeface="Arial"/>
              </a:rPr>
              <a:t> </a:t>
            </a:r>
            <a:r>
              <a:rPr sz="2000" dirty="0">
                <a:solidFill>
                  <a:srgbClr val="006699"/>
                </a:solidFill>
                <a:latin typeface="Arial"/>
                <a:cs typeface="Arial"/>
              </a:rPr>
              <a:t>seeks  advice and</a:t>
            </a:r>
            <a:r>
              <a:rPr sz="2000" spc="-45" dirty="0">
                <a:solidFill>
                  <a:srgbClr val="006699"/>
                </a:solidFill>
                <a:latin typeface="Arial"/>
                <a:cs typeface="Arial"/>
              </a:rPr>
              <a:t> </a:t>
            </a:r>
            <a:r>
              <a:rPr sz="2000" dirty="0">
                <a:solidFill>
                  <a:srgbClr val="006699"/>
                </a:solidFill>
                <a:latin typeface="Arial"/>
                <a:cs typeface="Arial"/>
              </a:rPr>
              <a:t>feedback</a:t>
            </a:r>
            <a:endParaRPr sz="2000" dirty="0">
              <a:latin typeface="Arial"/>
              <a:cs typeface="Arial"/>
            </a:endParaRPr>
          </a:p>
          <a:p>
            <a:pPr marL="360045" marR="330835" indent="-347345">
              <a:lnSpc>
                <a:spcPct val="113999"/>
              </a:lnSpc>
              <a:spcBef>
                <a:spcPts val="600"/>
              </a:spcBef>
              <a:buClr>
                <a:srgbClr val="00FF00"/>
              </a:buClr>
              <a:buChar char="–"/>
              <a:tabLst>
                <a:tab pos="360045" algn="l"/>
                <a:tab pos="360680" algn="l"/>
              </a:tabLst>
            </a:pPr>
            <a:r>
              <a:rPr sz="2000" dirty="0">
                <a:solidFill>
                  <a:srgbClr val="006699"/>
                </a:solidFill>
                <a:latin typeface="Arial"/>
                <a:cs typeface="Arial"/>
              </a:rPr>
              <a:t>Committed to learning</a:t>
            </a:r>
            <a:r>
              <a:rPr sz="2000" spc="-130" dirty="0">
                <a:solidFill>
                  <a:srgbClr val="006699"/>
                </a:solidFill>
                <a:latin typeface="Arial"/>
                <a:cs typeface="Arial"/>
              </a:rPr>
              <a:t> </a:t>
            </a:r>
            <a:r>
              <a:rPr sz="2000" dirty="0">
                <a:solidFill>
                  <a:srgbClr val="006699"/>
                </a:solidFill>
                <a:latin typeface="Arial"/>
                <a:cs typeface="Arial"/>
              </a:rPr>
              <a:t>and  expanding/stretching</a:t>
            </a:r>
            <a:r>
              <a:rPr sz="2000" spc="-105" dirty="0">
                <a:solidFill>
                  <a:srgbClr val="006699"/>
                </a:solidFill>
                <a:latin typeface="Arial"/>
                <a:cs typeface="Arial"/>
              </a:rPr>
              <a:t> </a:t>
            </a:r>
            <a:r>
              <a:rPr sz="2000" dirty="0">
                <a:solidFill>
                  <a:srgbClr val="006699"/>
                </a:solidFill>
                <a:latin typeface="Arial"/>
                <a:cs typeface="Arial"/>
              </a:rPr>
              <a:t>skills</a:t>
            </a:r>
            <a:endParaRPr sz="2000" dirty="0">
              <a:latin typeface="Arial"/>
              <a:cs typeface="Arial"/>
            </a:endParaRPr>
          </a:p>
          <a:p>
            <a:pPr marL="360045" marR="73025" indent="-347345">
              <a:lnSpc>
                <a:spcPct val="113999"/>
              </a:lnSpc>
              <a:spcBef>
                <a:spcPts val="600"/>
              </a:spcBef>
              <a:buClr>
                <a:srgbClr val="00FF00"/>
              </a:buClr>
              <a:buChar char="–"/>
              <a:tabLst>
                <a:tab pos="360045" algn="l"/>
                <a:tab pos="360680" algn="l"/>
              </a:tabLst>
            </a:pPr>
            <a:r>
              <a:rPr sz="2000" spc="-5" dirty="0">
                <a:solidFill>
                  <a:srgbClr val="006699"/>
                </a:solidFill>
                <a:latin typeface="Arial"/>
                <a:cs typeface="Arial"/>
              </a:rPr>
              <a:t>Actively </a:t>
            </a:r>
            <a:r>
              <a:rPr sz="2000" dirty="0">
                <a:solidFill>
                  <a:srgbClr val="006699"/>
                </a:solidFill>
                <a:latin typeface="Arial"/>
                <a:cs typeface="Arial"/>
              </a:rPr>
              <a:t>communicates, and  shares goals and</a:t>
            </a:r>
            <a:r>
              <a:rPr sz="2000" spc="-105" dirty="0">
                <a:solidFill>
                  <a:srgbClr val="006699"/>
                </a:solidFill>
                <a:latin typeface="Arial"/>
                <a:cs typeface="Arial"/>
              </a:rPr>
              <a:t> </a:t>
            </a:r>
            <a:r>
              <a:rPr sz="2000" dirty="0">
                <a:solidFill>
                  <a:srgbClr val="006699"/>
                </a:solidFill>
                <a:latin typeface="Arial"/>
                <a:cs typeface="Arial"/>
              </a:rPr>
              <a:t>aspirations</a:t>
            </a:r>
            <a:endParaRPr sz="2000" dirty="0">
              <a:latin typeface="Arial"/>
              <a:cs typeface="Arial"/>
            </a:endParaRPr>
          </a:p>
          <a:p>
            <a:pPr marL="360045" marR="640715" indent="-347345">
              <a:lnSpc>
                <a:spcPct val="113999"/>
              </a:lnSpc>
              <a:spcBef>
                <a:spcPts val="600"/>
              </a:spcBef>
              <a:buClr>
                <a:srgbClr val="00FF00"/>
              </a:buClr>
              <a:buChar char="–"/>
              <a:tabLst>
                <a:tab pos="360045" algn="l"/>
                <a:tab pos="360680" algn="l"/>
              </a:tabLst>
            </a:pPr>
            <a:r>
              <a:rPr sz="2000" dirty="0">
                <a:solidFill>
                  <a:srgbClr val="006699"/>
                </a:solidFill>
                <a:latin typeface="Arial"/>
                <a:cs typeface="Arial"/>
              </a:rPr>
              <a:t>Follows up, and acts</a:t>
            </a:r>
            <a:r>
              <a:rPr sz="2000" spc="-125" dirty="0">
                <a:solidFill>
                  <a:srgbClr val="006699"/>
                </a:solidFill>
                <a:latin typeface="Arial"/>
                <a:cs typeface="Arial"/>
              </a:rPr>
              <a:t> </a:t>
            </a:r>
            <a:r>
              <a:rPr sz="2000" dirty="0">
                <a:solidFill>
                  <a:srgbClr val="006699"/>
                </a:solidFill>
                <a:latin typeface="Arial"/>
                <a:cs typeface="Arial"/>
              </a:rPr>
              <a:t>on  suggestions and  opportunities</a:t>
            </a:r>
            <a:endParaRPr sz="2000" dirty="0">
              <a:latin typeface="Arial"/>
              <a:cs typeface="Arial"/>
            </a:endParaRPr>
          </a:p>
          <a:p>
            <a:pPr marL="360045" marR="5080" indent="-347345">
              <a:lnSpc>
                <a:spcPct val="113999"/>
              </a:lnSpc>
              <a:spcBef>
                <a:spcPts val="605"/>
              </a:spcBef>
              <a:buClr>
                <a:srgbClr val="00FF00"/>
              </a:buClr>
              <a:buChar char="–"/>
              <a:tabLst>
                <a:tab pos="360045" algn="l"/>
                <a:tab pos="360680" algn="l"/>
              </a:tabLst>
            </a:pPr>
            <a:r>
              <a:rPr sz="2000" dirty="0">
                <a:solidFill>
                  <a:srgbClr val="006699"/>
                </a:solidFill>
                <a:latin typeface="Arial"/>
                <a:cs typeface="Arial"/>
              </a:rPr>
              <a:t>Committed to the</a:t>
            </a:r>
            <a:r>
              <a:rPr sz="2000" spc="-120" dirty="0">
                <a:solidFill>
                  <a:srgbClr val="006699"/>
                </a:solidFill>
                <a:latin typeface="Arial"/>
                <a:cs typeface="Arial"/>
              </a:rPr>
              <a:t> </a:t>
            </a:r>
            <a:r>
              <a:rPr sz="2000" dirty="0">
                <a:solidFill>
                  <a:srgbClr val="006699"/>
                </a:solidFill>
                <a:latin typeface="Arial"/>
                <a:cs typeface="Arial"/>
              </a:rPr>
              <a:t>relationship  and appreciative of</a:t>
            </a:r>
            <a:r>
              <a:rPr sz="2000" spc="-110" dirty="0">
                <a:solidFill>
                  <a:srgbClr val="006699"/>
                </a:solidFill>
                <a:latin typeface="Arial"/>
                <a:cs typeface="Arial"/>
              </a:rPr>
              <a:t> </a:t>
            </a:r>
            <a:r>
              <a:rPr sz="2000" dirty="0">
                <a:solidFill>
                  <a:srgbClr val="006699"/>
                </a:solidFill>
                <a:latin typeface="Arial"/>
                <a:cs typeface="Arial"/>
              </a:rPr>
              <a:t>guidance</a:t>
            </a:r>
            <a:endParaRPr sz="2000" dirty="0">
              <a:latin typeface="Arial"/>
              <a:cs typeface="Arial"/>
            </a:endParaRPr>
          </a:p>
        </p:txBody>
      </p:sp>
      <p:pic>
        <p:nvPicPr>
          <p:cNvPr id="9" name="Picture 8">
            <a:extLst>
              <a:ext uri="{FF2B5EF4-FFF2-40B4-BE49-F238E27FC236}">
                <a16:creationId xmlns:a16="http://schemas.microsoft.com/office/drawing/2014/main" id="{FA9D163A-A8DF-4B42-8C2D-3A59CA4BC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6311900"/>
            <a:ext cx="1810669" cy="1024217"/>
          </a:xfrm>
          <a:prstGeom prst="rect">
            <a:avLst/>
          </a:prstGeom>
        </p:spPr>
      </p:pic>
    </p:spTree>
  </p:cSld>
  <p:clrMapOvr>
    <a:masterClrMapping/>
  </p:clrMapOvr>
  <p:transition spd="slow" advTm="15000"/>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111251"/>
            <a:ext cx="7619238" cy="100964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1258" y="230581"/>
            <a:ext cx="7045959" cy="574675"/>
          </a:xfrm>
          <a:prstGeom prst="rect">
            <a:avLst/>
          </a:prstGeom>
        </p:spPr>
        <p:txBody>
          <a:bodyPr vert="horz" wrap="square" lIns="0" tIns="12700" rIns="0" bIns="0" rtlCol="0">
            <a:spAutoFit/>
          </a:bodyPr>
          <a:lstStyle/>
          <a:p>
            <a:pPr marL="12700">
              <a:lnSpc>
                <a:spcPct val="100000"/>
              </a:lnSpc>
              <a:spcBef>
                <a:spcPts val="100"/>
              </a:spcBef>
            </a:pPr>
            <a:r>
              <a:rPr i="1" spc="-25" dirty="0">
                <a:latin typeface="Arial"/>
                <a:cs typeface="Arial"/>
              </a:rPr>
              <a:t>Toolkit </a:t>
            </a:r>
            <a:r>
              <a:rPr i="1" dirty="0">
                <a:latin typeface="Arial"/>
                <a:cs typeface="Arial"/>
              </a:rPr>
              <a:t>for </a:t>
            </a:r>
            <a:r>
              <a:rPr i="1" spc="-5" dirty="0">
                <a:latin typeface="Arial"/>
                <a:cs typeface="Arial"/>
              </a:rPr>
              <a:t>Mentors </a:t>
            </a:r>
            <a:r>
              <a:rPr i="1" dirty="0">
                <a:latin typeface="Arial"/>
                <a:cs typeface="Arial"/>
              </a:rPr>
              <a:t>and Mentees</a:t>
            </a:r>
          </a:p>
        </p:txBody>
      </p:sp>
      <p:sp>
        <p:nvSpPr>
          <p:cNvPr id="4" name="object 4"/>
          <p:cNvSpPr txBox="1"/>
          <p:nvPr/>
        </p:nvSpPr>
        <p:spPr>
          <a:xfrm>
            <a:off x="850900" y="1054100"/>
            <a:ext cx="8458200" cy="5158206"/>
          </a:xfrm>
          <a:prstGeom prst="rect">
            <a:avLst/>
          </a:prstGeom>
        </p:spPr>
        <p:txBody>
          <a:bodyPr vert="horz" wrap="square" lIns="0" tIns="31114" rIns="0" bIns="0" rtlCol="0">
            <a:spAutoFit/>
          </a:bodyPr>
          <a:lstStyle/>
          <a:p>
            <a:pPr marL="12700" marR="5080">
              <a:lnSpc>
                <a:spcPct val="139100"/>
              </a:lnSpc>
              <a:spcBef>
                <a:spcPts val="244"/>
              </a:spcBef>
              <a:buClr>
                <a:srgbClr val="FF9900"/>
              </a:buClr>
              <a:tabLst>
                <a:tab pos="469265" algn="l"/>
                <a:tab pos="469900" algn="l"/>
              </a:tabLst>
            </a:pPr>
            <a:r>
              <a:rPr lang="en-US" sz="2000" b="1" spc="-5" dirty="0">
                <a:solidFill>
                  <a:srgbClr val="006699"/>
                </a:solidFill>
                <a:latin typeface="Arial"/>
                <a:cs typeface="Arial"/>
              </a:rPr>
              <a:t>NEW Chapter website</a:t>
            </a:r>
            <a:r>
              <a:rPr lang="en-US" sz="2000" spc="-5" dirty="0">
                <a:solidFill>
                  <a:srgbClr val="006699"/>
                </a:solidFill>
                <a:latin typeface="Arial"/>
                <a:cs typeface="Arial"/>
              </a:rPr>
              <a:t>: </a:t>
            </a:r>
            <a:r>
              <a:rPr lang="en-US" sz="2000" spc="-5" dirty="0">
                <a:solidFill>
                  <a:srgbClr val="006699"/>
                </a:solidFill>
                <a:latin typeface="Arial"/>
                <a:cs typeface="Arial"/>
                <a:hlinkClick r:id="rId3"/>
              </a:rPr>
              <a:t>https://www.hfma.org/chapters/region-7/wisconsin/early-careerist.html</a:t>
            </a:r>
            <a:endParaRPr lang="en-US" sz="2000" spc="-5" dirty="0">
              <a:solidFill>
                <a:srgbClr val="006699"/>
              </a:solidFill>
              <a:latin typeface="Arial"/>
              <a:cs typeface="Arial"/>
            </a:endParaRPr>
          </a:p>
          <a:p>
            <a:pPr marL="757555" marR="5080" indent="-744855">
              <a:lnSpc>
                <a:spcPct val="150000"/>
              </a:lnSpc>
              <a:spcBef>
                <a:spcPts val="600"/>
              </a:spcBef>
              <a:buClr>
                <a:srgbClr val="FF9900"/>
              </a:buClr>
              <a:buChar char="•"/>
              <a:tabLst>
                <a:tab pos="469265" algn="l"/>
                <a:tab pos="469900" algn="l"/>
              </a:tabLst>
            </a:pPr>
            <a:r>
              <a:rPr sz="2400" spc="-5" dirty="0">
                <a:solidFill>
                  <a:srgbClr val="006699"/>
                </a:solidFill>
                <a:latin typeface="Arial"/>
                <a:cs typeface="Arial"/>
                <a:hlinkClick r:id="rId4"/>
              </a:rPr>
              <a:t>Mentor</a:t>
            </a:r>
            <a:r>
              <a:rPr lang="en-US" sz="2400" spc="-5" dirty="0">
                <a:solidFill>
                  <a:srgbClr val="006699"/>
                </a:solidFill>
                <a:latin typeface="Arial"/>
                <a:cs typeface="Arial"/>
                <a:hlinkClick r:id="rId4"/>
              </a:rPr>
              <a:t> </a:t>
            </a:r>
            <a:r>
              <a:rPr sz="2400" spc="-5" dirty="0">
                <a:solidFill>
                  <a:srgbClr val="006699"/>
                </a:solidFill>
                <a:latin typeface="Arial"/>
                <a:cs typeface="Arial"/>
                <a:hlinkClick r:id="rId4"/>
              </a:rPr>
              <a:t>Application</a:t>
            </a:r>
            <a:r>
              <a:rPr lang="en-US" sz="2400" spc="-5" dirty="0">
                <a:solidFill>
                  <a:srgbClr val="006699"/>
                </a:solidFill>
                <a:latin typeface="Arial"/>
                <a:cs typeface="Arial"/>
                <a:hlinkClick r:id="rId4"/>
              </a:rPr>
              <a:t> </a:t>
            </a:r>
            <a:endParaRPr lang="en-US" sz="2400" spc="-5" dirty="0">
              <a:solidFill>
                <a:srgbClr val="006699"/>
              </a:solidFill>
              <a:latin typeface="Arial"/>
              <a:cs typeface="Arial"/>
            </a:endParaRPr>
          </a:p>
          <a:p>
            <a:pPr marL="757555" marR="5080" indent="-744855">
              <a:lnSpc>
                <a:spcPct val="150000"/>
              </a:lnSpc>
              <a:spcBef>
                <a:spcPts val="600"/>
              </a:spcBef>
              <a:buClr>
                <a:srgbClr val="FF9900"/>
              </a:buClr>
              <a:buChar char="•"/>
              <a:tabLst>
                <a:tab pos="469265" algn="l"/>
                <a:tab pos="469900" algn="l"/>
              </a:tabLst>
            </a:pPr>
            <a:r>
              <a:rPr lang="en-US" sz="2400" spc="-5" dirty="0">
                <a:solidFill>
                  <a:srgbClr val="006699"/>
                </a:solidFill>
                <a:latin typeface="Arial"/>
                <a:cs typeface="Arial"/>
                <a:hlinkClick r:id="rId5"/>
              </a:rPr>
              <a:t>Mentee Application</a:t>
            </a:r>
            <a:endParaRPr lang="en-US" sz="2400" spc="-5" dirty="0">
              <a:solidFill>
                <a:srgbClr val="006699"/>
              </a:solidFill>
              <a:latin typeface="Arial"/>
              <a:cs typeface="Arial"/>
            </a:endParaRPr>
          </a:p>
          <a:p>
            <a:pPr marL="12700" marR="5080">
              <a:lnSpc>
                <a:spcPct val="150000"/>
              </a:lnSpc>
              <a:spcBef>
                <a:spcPts val="600"/>
              </a:spcBef>
              <a:buClr>
                <a:srgbClr val="FF9900"/>
              </a:buClr>
              <a:tabLst>
                <a:tab pos="469265" algn="l"/>
                <a:tab pos="469900" algn="l"/>
              </a:tabLst>
            </a:pPr>
            <a:r>
              <a:rPr lang="en-US" sz="2400" b="1" spc="-5" dirty="0">
                <a:solidFill>
                  <a:srgbClr val="006699"/>
                </a:solidFill>
                <a:latin typeface="Arial"/>
                <a:cs typeface="Arial"/>
              </a:rPr>
              <a:t>Documents for Mentor/Mentee Relationship (on website):</a:t>
            </a:r>
          </a:p>
          <a:p>
            <a:pPr marL="757555" marR="5080" indent="-744855">
              <a:lnSpc>
                <a:spcPct val="150000"/>
              </a:lnSpc>
              <a:spcBef>
                <a:spcPts val="600"/>
              </a:spcBef>
              <a:buClr>
                <a:srgbClr val="FF9900"/>
              </a:buClr>
              <a:buChar char="•"/>
              <a:tabLst>
                <a:tab pos="469265" algn="l"/>
                <a:tab pos="469900" algn="l"/>
              </a:tabLst>
            </a:pPr>
            <a:r>
              <a:rPr lang="en-US" sz="2400" spc="-5" dirty="0">
                <a:solidFill>
                  <a:srgbClr val="006699"/>
                </a:solidFill>
                <a:latin typeface="Arial"/>
                <a:cs typeface="Arial"/>
                <a:hlinkClick r:id="rId6" action="ppaction://hlinkfile"/>
              </a:rPr>
              <a:t>Early Careerist Mentor Timeline</a:t>
            </a:r>
            <a:endParaRPr lang="en-US" sz="2400" spc="-5" dirty="0">
              <a:solidFill>
                <a:srgbClr val="006699"/>
              </a:solidFill>
              <a:latin typeface="Arial"/>
              <a:cs typeface="Arial"/>
            </a:endParaRPr>
          </a:p>
          <a:p>
            <a:pPr marL="757555" marR="5080" indent="-744855">
              <a:lnSpc>
                <a:spcPct val="150000"/>
              </a:lnSpc>
              <a:spcBef>
                <a:spcPts val="600"/>
              </a:spcBef>
              <a:buClr>
                <a:srgbClr val="FF9900"/>
              </a:buClr>
              <a:buChar char="•"/>
              <a:tabLst>
                <a:tab pos="469265" algn="l"/>
                <a:tab pos="469900" algn="l"/>
              </a:tabLst>
            </a:pPr>
            <a:r>
              <a:rPr lang="en-US" sz="2400" spc="-5" dirty="0">
                <a:solidFill>
                  <a:srgbClr val="006699"/>
                </a:solidFill>
                <a:latin typeface="Arial"/>
                <a:cs typeface="Arial"/>
                <a:hlinkClick r:id="rId7" action="ppaction://hlinkfile"/>
              </a:rPr>
              <a:t>Early Careerist Mentor/Mentee Commitment</a:t>
            </a:r>
            <a:endParaRPr lang="en-US" sz="2400" spc="-5" dirty="0">
              <a:solidFill>
                <a:srgbClr val="006699"/>
              </a:solidFill>
              <a:latin typeface="Arial"/>
              <a:cs typeface="Arial"/>
            </a:endParaRPr>
          </a:p>
          <a:p>
            <a:pPr marL="757555" marR="5080" indent="-744855">
              <a:lnSpc>
                <a:spcPct val="150000"/>
              </a:lnSpc>
              <a:spcBef>
                <a:spcPts val="600"/>
              </a:spcBef>
              <a:buClr>
                <a:srgbClr val="FF9900"/>
              </a:buClr>
              <a:buChar char="•"/>
              <a:tabLst>
                <a:tab pos="469265" algn="l"/>
                <a:tab pos="469900" algn="l"/>
              </a:tabLst>
            </a:pPr>
            <a:r>
              <a:rPr lang="en-US" sz="2400" spc="-5" dirty="0">
                <a:solidFill>
                  <a:srgbClr val="006699"/>
                </a:solidFill>
                <a:latin typeface="Arial"/>
                <a:cs typeface="Arial"/>
                <a:hlinkClick r:id="rId8" action="ppaction://hlinkfile"/>
              </a:rPr>
              <a:t>Early Careerist Mentor/Mentee Goal Setting and Tracking Form</a:t>
            </a:r>
            <a:endParaRPr lang="en-US" sz="2400" spc="-5" dirty="0">
              <a:solidFill>
                <a:srgbClr val="006699"/>
              </a:solidFill>
              <a:latin typeface="Arial"/>
              <a:cs typeface="Arial"/>
            </a:endParaRPr>
          </a:p>
        </p:txBody>
      </p:sp>
      <p:pic>
        <p:nvPicPr>
          <p:cNvPr id="9" name="Picture 8">
            <a:extLst>
              <a:ext uri="{FF2B5EF4-FFF2-40B4-BE49-F238E27FC236}">
                <a16:creationId xmlns:a16="http://schemas.microsoft.com/office/drawing/2014/main" id="{38E1769E-9C36-4EAC-BDC9-EEFB0A0190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00" y="6235700"/>
            <a:ext cx="1810669" cy="1024217"/>
          </a:xfrm>
          <a:prstGeom prst="rect">
            <a:avLst/>
          </a:prstGeom>
        </p:spPr>
      </p:pic>
    </p:spTree>
  </p:cSld>
  <p:clrMapOvr>
    <a:masterClrMapping/>
  </p:clrMapOvr>
  <p:transition spd="slow" advTm="15000"/>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41188" y="85965"/>
            <a:ext cx="2762347" cy="458480"/>
          </a:xfrm>
          <a:prstGeom prst="rect">
            <a:avLst/>
          </a:prstGeom>
        </p:spPr>
      </p:pic>
      <p:sp>
        <p:nvSpPr>
          <p:cNvPr id="3" name="object 3"/>
          <p:cNvSpPr txBox="1"/>
          <p:nvPr/>
        </p:nvSpPr>
        <p:spPr>
          <a:xfrm>
            <a:off x="5115599" y="76376"/>
            <a:ext cx="2482149" cy="217874"/>
          </a:xfrm>
          <a:prstGeom prst="rect">
            <a:avLst/>
          </a:prstGeom>
        </p:spPr>
        <p:txBody>
          <a:bodyPr vert="horz" wrap="square" lIns="0" tIns="8630" rIns="0" bIns="0" rtlCol="0">
            <a:spAutoFit/>
          </a:bodyPr>
          <a:lstStyle/>
          <a:p>
            <a:pPr marL="9590" defTabSz="690463">
              <a:spcBef>
                <a:spcPts val="68"/>
              </a:spcBef>
            </a:pPr>
            <a:r>
              <a:rPr sz="1359" b="1" kern="0" dirty="0">
                <a:solidFill>
                  <a:srgbClr val="383C53"/>
                </a:solidFill>
                <a:latin typeface="Gill Sans MT"/>
                <a:cs typeface="Gill Sans MT"/>
              </a:rPr>
              <a:t>Wisconsin</a:t>
            </a:r>
            <a:r>
              <a:rPr sz="1359" b="1" kern="0" spc="-15" dirty="0">
                <a:solidFill>
                  <a:srgbClr val="383C53"/>
                </a:solidFill>
                <a:latin typeface="Gill Sans MT"/>
                <a:cs typeface="Gill Sans MT"/>
              </a:rPr>
              <a:t> Mentor</a:t>
            </a:r>
            <a:r>
              <a:rPr sz="1359" b="1" kern="0" spc="-11" dirty="0">
                <a:solidFill>
                  <a:srgbClr val="383C53"/>
                </a:solidFill>
                <a:latin typeface="Gill Sans MT"/>
                <a:cs typeface="Gill Sans MT"/>
              </a:rPr>
              <a:t> </a:t>
            </a:r>
            <a:r>
              <a:rPr sz="1359" b="1" kern="0" spc="-8" dirty="0">
                <a:solidFill>
                  <a:srgbClr val="383C53"/>
                </a:solidFill>
                <a:latin typeface="Gill Sans MT"/>
                <a:cs typeface="Gill Sans MT"/>
              </a:rPr>
              <a:t>Application</a:t>
            </a:r>
            <a:endParaRPr sz="1359" kern="0">
              <a:solidFill>
                <a:sysClr val="windowText" lastClr="000000"/>
              </a:solidFill>
              <a:latin typeface="Gill Sans MT"/>
              <a:cs typeface="Gill Sans MT"/>
            </a:endParaRPr>
          </a:p>
        </p:txBody>
      </p:sp>
      <p:sp>
        <p:nvSpPr>
          <p:cNvPr id="4" name="object 4"/>
          <p:cNvSpPr txBox="1"/>
          <p:nvPr/>
        </p:nvSpPr>
        <p:spPr>
          <a:xfrm>
            <a:off x="2568343" y="821407"/>
            <a:ext cx="593568"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68" dirty="0">
                <a:solidFill>
                  <a:srgbClr val="FF0000"/>
                </a:solidFill>
                <a:latin typeface="Gill Sans MT"/>
                <a:cs typeface="Gill Sans MT"/>
              </a:rPr>
              <a:t> </a:t>
            </a:r>
            <a:r>
              <a:rPr sz="793" kern="0" dirty="0">
                <a:solidFill>
                  <a:srgbClr val="383C53"/>
                </a:solidFill>
                <a:latin typeface="Gill Sans MT"/>
                <a:cs typeface="Gill Sans MT"/>
              </a:rPr>
              <a:t>First</a:t>
            </a:r>
            <a:r>
              <a:rPr sz="793" kern="0" spc="72" dirty="0">
                <a:solidFill>
                  <a:srgbClr val="383C53"/>
                </a:solidFill>
                <a:latin typeface="Gill Sans MT"/>
                <a:cs typeface="Gill Sans MT"/>
              </a:rPr>
              <a:t> </a:t>
            </a:r>
            <a:r>
              <a:rPr sz="793" kern="0" spc="38" dirty="0">
                <a:solidFill>
                  <a:srgbClr val="383C53"/>
                </a:solidFill>
                <a:latin typeface="Gill Sans MT"/>
                <a:cs typeface="Gill Sans MT"/>
              </a:rPr>
              <a:t>Name</a:t>
            </a:r>
            <a:endParaRPr sz="793" kern="0">
              <a:solidFill>
                <a:sysClr val="windowText" lastClr="000000"/>
              </a:solidFill>
              <a:latin typeface="Gill Sans MT"/>
              <a:cs typeface="Gill Sans MT"/>
            </a:endParaRPr>
          </a:p>
        </p:txBody>
      </p:sp>
      <p:sp>
        <p:nvSpPr>
          <p:cNvPr id="5" name="object 5"/>
          <p:cNvSpPr/>
          <p:nvPr/>
        </p:nvSpPr>
        <p:spPr>
          <a:xfrm>
            <a:off x="2556978" y="1002927"/>
            <a:ext cx="4665117" cy="206646"/>
          </a:xfrm>
          <a:custGeom>
            <a:avLst/>
            <a:gdLst/>
            <a:ahLst/>
            <a:cxnLst/>
            <a:rect l="l" t="t" r="r" b="b"/>
            <a:pathLst>
              <a:path w="6178550" h="273684">
                <a:moveTo>
                  <a:pt x="0" y="235297"/>
                </a:moveTo>
                <a:lnTo>
                  <a:pt x="0" y="37951"/>
                </a:lnTo>
                <a:lnTo>
                  <a:pt x="0" y="32918"/>
                </a:lnTo>
                <a:lnTo>
                  <a:pt x="962" y="28077"/>
                </a:lnTo>
                <a:lnTo>
                  <a:pt x="2888" y="23427"/>
                </a:lnTo>
                <a:lnTo>
                  <a:pt x="4814" y="18778"/>
                </a:lnTo>
                <a:lnTo>
                  <a:pt x="7556" y="14674"/>
                </a:lnTo>
                <a:lnTo>
                  <a:pt x="11115" y="11115"/>
                </a:lnTo>
                <a:lnTo>
                  <a:pt x="14674" y="7556"/>
                </a:lnTo>
                <a:lnTo>
                  <a:pt x="18778" y="4814"/>
                </a:lnTo>
                <a:lnTo>
                  <a:pt x="23427" y="2888"/>
                </a:lnTo>
                <a:lnTo>
                  <a:pt x="28077" y="962"/>
                </a:lnTo>
                <a:lnTo>
                  <a:pt x="32918" y="0"/>
                </a:lnTo>
                <a:lnTo>
                  <a:pt x="37951" y="0"/>
                </a:lnTo>
                <a:lnTo>
                  <a:pt x="6140499" y="0"/>
                </a:lnTo>
                <a:lnTo>
                  <a:pt x="6145531" y="0"/>
                </a:lnTo>
                <a:lnTo>
                  <a:pt x="6150372" y="962"/>
                </a:lnTo>
                <a:lnTo>
                  <a:pt x="6155021" y="2888"/>
                </a:lnTo>
                <a:lnTo>
                  <a:pt x="6159671" y="4814"/>
                </a:lnTo>
                <a:lnTo>
                  <a:pt x="6175560" y="23427"/>
                </a:lnTo>
                <a:lnTo>
                  <a:pt x="6177486" y="28077"/>
                </a:lnTo>
                <a:lnTo>
                  <a:pt x="6178450" y="32918"/>
                </a:lnTo>
                <a:lnTo>
                  <a:pt x="6178450" y="37951"/>
                </a:lnTo>
                <a:lnTo>
                  <a:pt x="6178450" y="235297"/>
                </a:lnTo>
                <a:lnTo>
                  <a:pt x="6178450" y="240329"/>
                </a:lnTo>
                <a:lnTo>
                  <a:pt x="6177486" y="245170"/>
                </a:lnTo>
                <a:lnTo>
                  <a:pt x="6175560" y="249820"/>
                </a:lnTo>
                <a:lnTo>
                  <a:pt x="6173634" y="254469"/>
                </a:lnTo>
                <a:lnTo>
                  <a:pt x="6155021" y="270359"/>
                </a:lnTo>
                <a:lnTo>
                  <a:pt x="6150372" y="272285"/>
                </a:lnTo>
                <a:lnTo>
                  <a:pt x="6145531" y="273248"/>
                </a:lnTo>
                <a:lnTo>
                  <a:pt x="6140499" y="273248"/>
                </a:lnTo>
                <a:lnTo>
                  <a:pt x="37951" y="273248"/>
                </a:lnTo>
                <a:lnTo>
                  <a:pt x="32918" y="273248"/>
                </a:lnTo>
                <a:lnTo>
                  <a:pt x="28077" y="272285"/>
                </a:lnTo>
                <a:lnTo>
                  <a:pt x="23427" y="270359"/>
                </a:lnTo>
                <a:lnTo>
                  <a:pt x="18778" y="268433"/>
                </a:lnTo>
                <a:lnTo>
                  <a:pt x="2888" y="249820"/>
                </a:lnTo>
                <a:lnTo>
                  <a:pt x="962" y="24517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6" name="object 6"/>
          <p:cNvSpPr txBox="1"/>
          <p:nvPr/>
        </p:nvSpPr>
        <p:spPr>
          <a:xfrm>
            <a:off x="2568344" y="1400240"/>
            <a:ext cx="588294"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5" dirty="0">
                <a:solidFill>
                  <a:srgbClr val="FF0000"/>
                </a:solidFill>
                <a:latin typeface="Gill Sans MT"/>
                <a:cs typeface="Gill Sans MT"/>
              </a:rPr>
              <a:t> </a:t>
            </a:r>
            <a:r>
              <a:rPr sz="793" kern="0" spc="64" dirty="0">
                <a:solidFill>
                  <a:srgbClr val="383C53"/>
                </a:solidFill>
                <a:latin typeface="Gill Sans MT"/>
                <a:cs typeface="Gill Sans MT"/>
              </a:rPr>
              <a:t>Last</a:t>
            </a:r>
            <a:r>
              <a:rPr sz="793" kern="0" spc="-11" dirty="0">
                <a:solidFill>
                  <a:srgbClr val="383C53"/>
                </a:solidFill>
                <a:latin typeface="Gill Sans MT"/>
                <a:cs typeface="Gill Sans MT"/>
              </a:rPr>
              <a:t> </a:t>
            </a:r>
            <a:r>
              <a:rPr sz="793" kern="0" spc="38" dirty="0">
                <a:solidFill>
                  <a:srgbClr val="383C53"/>
                </a:solidFill>
                <a:latin typeface="Gill Sans MT"/>
                <a:cs typeface="Gill Sans MT"/>
              </a:rPr>
              <a:t>Name</a:t>
            </a:r>
            <a:endParaRPr sz="793" kern="0">
              <a:solidFill>
                <a:sysClr val="windowText" lastClr="000000"/>
              </a:solidFill>
              <a:latin typeface="Gill Sans MT"/>
              <a:cs typeface="Gill Sans MT"/>
            </a:endParaRPr>
          </a:p>
        </p:txBody>
      </p:sp>
      <p:sp>
        <p:nvSpPr>
          <p:cNvPr id="7" name="object 7"/>
          <p:cNvSpPr/>
          <p:nvPr/>
        </p:nvSpPr>
        <p:spPr>
          <a:xfrm>
            <a:off x="2556978" y="1581759"/>
            <a:ext cx="4665117" cy="206646"/>
          </a:xfrm>
          <a:custGeom>
            <a:avLst/>
            <a:gdLst/>
            <a:ahLst/>
            <a:cxnLst/>
            <a:rect l="l" t="t" r="r" b="b"/>
            <a:pathLst>
              <a:path w="6178550" h="273685">
                <a:moveTo>
                  <a:pt x="0" y="235297"/>
                </a:moveTo>
                <a:lnTo>
                  <a:pt x="0" y="37951"/>
                </a:lnTo>
                <a:lnTo>
                  <a:pt x="0" y="32918"/>
                </a:lnTo>
                <a:lnTo>
                  <a:pt x="962" y="28077"/>
                </a:lnTo>
                <a:lnTo>
                  <a:pt x="2888" y="23427"/>
                </a:lnTo>
                <a:lnTo>
                  <a:pt x="4814" y="18778"/>
                </a:lnTo>
                <a:lnTo>
                  <a:pt x="7556" y="14674"/>
                </a:lnTo>
                <a:lnTo>
                  <a:pt x="11115" y="11115"/>
                </a:lnTo>
                <a:lnTo>
                  <a:pt x="14674" y="7556"/>
                </a:lnTo>
                <a:lnTo>
                  <a:pt x="18778" y="4814"/>
                </a:lnTo>
                <a:lnTo>
                  <a:pt x="23427" y="2888"/>
                </a:lnTo>
                <a:lnTo>
                  <a:pt x="28077" y="962"/>
                </a:lnTo>
                <a:lnTo>
                  <a:pt x="32918" y="0"/>
                </a:lnTo>
                <a:lnTo>
                  <a:pt x="37951" y="0"/>
                </a:lnTo>
                <a:lnTo>
                  <a:pt x="6140499" y="0"/>
                </a:lnTo>
                <a:lnTo>
                  <a:pt x="6145531" y="0"/>
                </a:lnTo>
                <a:lnTo>
                  <a:pt x="6150372" y="962"/>
                </a:lnTo>
                <a:lnTo>
                  <a:pt x="6175560" y="23427"/>
                </a:lnTo>
                <a:lnTo>
                  <a:pt x="6177486" y="28077"/>
                </a:lnTo>
                <a:lnTo>
                  <a:pt x="6178450" y="32918"/>
                </a:lnTo>
                <a:lnTo>
                  <a:pt x="6178450" y="37951"/>
                </a:lnTo>
                <a:lnTo>
                  <a:pt x="6178450" y="235297"/>
                </a:lnTo>
                <a:lnTo>
                  <a:pt x="6178450" y="240329"/>
                </a:lnTo>
                <a:lnTo>
                  <a:pt x="6177486" y="245170"/>
                </a:lnTo>
                <a:lnTo>
                  <a:pt x="6175560" y="249820"/>
                </a:lnTo>
                <a:lnTo>
                  <a:pt x="6173634" y="254469"/>
                </a:lnTo>
                <a:lnTo>
                  <a:pt x="6140499" y="273248"/>
                </a:lnTo>
                <a:lnTo>
                  <a:pt x="37951" y="273248"/>
                </a:lnTo>
                <a:lnTo>
                  <a:pt x="2888" y="24982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8" name="object 8"/>
          <p:cNvSpPr txBox="1"/>
          <p:nvPr/>
        </p:nvSpPr>
        <p:spPr>
          <a:xfrm>
            <a:off x="2568344" y="1979072"/>
            <a:ext cx="748911"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5" dirty="0">
                <a:solidFill>
                  <a:srgbClr val="FF0000"/>
                </a:solidFill>
                <a:latin typeface="Gill Sans MT"/>
                <a:cs typeface="Gill Sans MT"/>
              </a:rPr>
              <a:t> </a:t>
            </a:r>
            <a:r>
              <a:rPr sz="793" kern="0" spc="60" dirty="0">
                <a:solidFill>
                  <a:srgbClr val="383C53"/>
                </a:solidFill>
                <a:latin typeface="Gill Sans MT"/>
                <a:cs typeface="Gill Sans MT"/>
              </a:rPr>
              <a:t>Email</a:t>
            </a:r>
            <a:r>
              <a:rPr sz="793" kern="0" spc="-11" dirty="0">
                <a:solidFill>
                  <a:srgbClr val="383C53"/>
                </a:solidFill>
                <a:latin typeface="Gill Sans MT"/>
                <a:cs typeface="Gill Sans MT"/>
              </a:rPr>
              <a:t> </a:t>
            </a:r>
            <a:r>
              <a:rPr sz="793" kern="0" spc="38" dirty="0">
                <a:solidFill>
                  <a:srgbClr val="383C53"/>
                </a:solidFill>
                <a:latin typeface="Gill Sans MT"/>
                <a:cs typeface="Gill Sans MT"/>
              </a:rPr>
              <a:t>Address</a:t>
            </a:r>
            <a:endParaRPr sz="793" kern="0">
              <a:solidFill>
                <a:sysClr val="windowText" lastClr="000000"/>
              </a:solidFill>
              <a:latin typeface="Gill Sans MT"/>
              <a:cs typeface="Gill Sans MT"/>
            </a:endParaRPr>
          </a:p>
        </p:txBody>
      </p:sp>
      <p:sp>
        <p:nvSpPr>
          <p:cNvPr id="9" name="object 9"/>
          <p:cNvSpPr/>
          <p:nvPr/>
        </p:nvSpPr>
        <p:spPr>
          <a:xfrm>
            <a:off x="2556978" y="2160591"/>
            <a:ext cx="4665117" cy="200893"/>
          </a:xfrm>
          <a:custGeom>
            <a:avLst/>
            <a:gdLst/>
            <a:ahLst/>
            <a:cxnLst/>
            <a:rect l="l" t="t" r="r" b="b"/>
            <a:pathLst>
              <a:path w="6178550" h="266064">
                <a:moveTo>
                  <a:pt x="0" y="227707"/>
                </a:moveTo>
                <a:lnTo>
                  <a:pt x="0" y="37951"/>
                </a:lnTo>
                <a:lnTo>
                  <a:pt x="0" y="32918"/>
                </a:lnTo>
                <a:lnTo>
                  <a:pt x="962" y="28077"/>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140499" y="0"/>
                </a:lnTo>
                <a:lnTo>
                  <a:pt x="6145531" y="0"/>
                </a:lnTo>
                <a:lnTo>
                  <a:pt x="6150372" y="962"/>
                </a:lnTo>
                <a:lnTo>
                  <a:pt x="6175560" y="23427"/>
                </a:lnTo>
                <a:lnTo>
                  <a:pt x="6177486" y="28077"/>
                </a:lnTo>
                <a:lnTo>
                  <a:pt x="6178450" y="32918"/>
                </a:lnTo>
                <a:lnTo>
                  <a:pt x="6178450" y="37951"/>
                </a:lnTo>
                <a:lnTo>
                  <a:pt x="6178450" y="227707"/>
                </a:lnTo>
                <a:lnTo>
                  <a:pt x="6178450" y="232739"/>
                </a:lnTo>
                <a:lnTo>
                  <a:pt x="6177486" y="237580"/>
                </a:lnTo>
                <a:lnTo>
                  <a:pt x="6175560" y="242229"/>
                </a:lnTo>
                <a:lnTo>
                  <a:pt x="6173634" y="246879"/>
                </a:lnTo>
                <a:lnTo>
                  <a:pt x="6155021" y="262768"/>
                </a:lnTo>
                <a:lnTo>
                  <a:pt x="6150372" y="264695"/>
                </a:lnTo>
                <a:lnTo>
                  <a:pt x="6145531" y="265657"/>
                </a:lnTo>
                <a:lnTo>
                  <a:pt x="6140499" y="265658"/>
                </a:lnTo>
                <a:lnTo>
                  <a:pt x="37951" y="265658"/>
                </a:lnTo>
                <a:lnTo>
                  <a:pt x="32918" y="265657"/>
                </a:lnTo>
                <a:lnTo>
                  <a:pt x="28077" y="264695"/>
                </a:lnTo>
                <a:lnTo>
                  <a:pt x="23427" y="262768"/>
                </a:lnTo>
                <a:lnTo>
                  <a:pt x="18778" y="260842"/>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0" name="object 10"/>
          <p:cNvSpPr txBox="1"/>
          <p:nvPr/>
        </p:nvSpPr>
        <p:spPr>
          <a:xfrm>
            <a:off x="2520615" y="2695448"/>
            <a:ext cx="381647"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8" dirty="0">
                <a:solidFill>
                  <a:srgbClr val="FF0000"/>
                </a:solidFill>
                <a:latin typeface="Gill Sans MT"/>
                <a:cs typeface="Gill Sans MT"/>
              </a:rPr>
              <a:t> </a:t>
            </a:r>
            <a:r>
              <a:rPr sz="793" kern="0" spc="45" dirty="0">
                <a:solidFill>
                  <a:srgbClr val="383C53"/>
                </a:solidFill>
                <a:latin typeface="Gill Sans MT"/>
                <a:cs typeface="Gill Sans MT"/>
              </a:rPr>
              <a:t>Phone</a:t>
            </a:r>
            <a:endParaRPr sz="793" kern="0">
              <a:solidFill>
                <a:sysClr val="windowText" lastClr="000000"/>
              </a:solidFill>
              <a:latin typeface="Gill Sans MT"/>
              <a:cs typeface="Gill Sans MT"/>
            </a:endParaRPr>
          </a:p>
        </p:txBody>
      </p:sp>
      <p:sp>
        <p:nvSpPr>
          <p:cNvPr id="11" name="object 11"/>
          <p:cNvSpPr/>
          <p:nvPr/>
        </p:nvSpPr>
        <p:spPr>
          <a:xfrm>
            <a:off x="2534054" y="2882698"/>
            <a:ext cx="4711145" cy="200893"/>
          </a:xfrm>
          <a:custGeom>
            <a:avLst/>
            <a:gdLst/>
            <a:ahLst/>
            <a:cxnLst/>
            <a:rect l="l" t="t" r="r" b="b"/>
            <a:pathLst>
              <a:path w="6239509" h="266064">
                <a:moveTo>
                  <a:pt x="0" y="227707"/>
                </a:moveTo>
                <a:lnTo>
                  <a:pt x="0" y="37951"/>
                </a:lnTo>
                <a:lnTo>
                  <a:pt x="0" y="32918"/>
                </a:lnTo>
                <a:lnTo>
                  <a:pt x="962" y="28076"/>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38209" y="28076"/>
                </a:lnTo>
                <a:lnTo>
                  <a:pt x="6239172" y="37951"/>
                </a:lnTo>
                <a:lnTo>
                  <a:pt x="6239172" y="227707"/>
                </a:lnTo>
                <a:lnTo>
                  <a:pt x="6239172" y="232739"/>
                </a:lnTo>
                <a:lnTo>
                  <a:pt x="6238208" y="237580"/>
                </a:lnTo>
                <a:lnTo>
                  <a:pt x="6236282" y="242229"/>
                </a:lnTo>
                <a:lnTo>
                  <a:pt x="6234357" y="246879"/>
                </a:lnTo>
                <a:lnTo>
                  <a:pt x="6215743" y="262768"/>
                </a:lnTo>
                <a:lnTo>
                  <a:pt x="6211094" y="264695"/>
                </a:lnTo>
                <a:lnTo>
                  <a:pt x="6206253" y="265658"/>
                </a:lnTo>
                <a:lnTo>
                  <a:pt x="6201221" y="265658"/>
                </a:lnTo>
                <a:lnTo>
                  <a:pt x="37951" y="265658"/>
                </a:lnTo>
                <a:lnTo>
                  <a:pt x="32918" y="265658"/>
                </a:lnTo>
                <a:lnTo>
                  <a:pt x="28077" y="264695"/>
                </a:lnTo>
                <a:lnTo>
                  <a:pt x="23427" y="262768"/>
                </a:lnTo>
                <a:lnTo>
                  <a:pt x="18778" y="260842"/>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2" name="object 12"/>
          <p:cNvSpPr txBox="1"/>
          <p:nvPr/>
        </p:nvSpPr>
        <p:spPr>
          <a:xfrm>
            <a:off x="2520615" y="3274280"/>
            <a:ext cx="687541"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36" dirty="0">
                <a:solidFill>
                  <a:srgbClr val="FF0000"/>
                </a:solidFill>
                <a:latin typeface="Gill Sans MT"/>
                <a:cs typeface="Gill Sans MT"/>
              </a:rPr>
              <a:t> </a:t>
            </a:r>
            <a:r>
              <a:rPr sz="793" kern="0" dirty="0">
                <a:solidFill>
                  <a:srgbClr val="383C53"/>
                </a:solidFill>
                <a:latin typeface="Gill Sans MT"/>
                <a:cs typeface="Gill Sans MT"/>
              </a:rPr>
              <a:t>LinkedIn</a:t>
            </a:r>
            <a:r>
              <a:rPr sz="793" kern="0" spc="136" dirty="0">
                <a:solidFill>
                  <a:srgbClr val="383C53"/>
                </a:solidFill>
                <a:latin typeface="Gill Sans MT"/>
                <a:cs typeface="Gill Sans MT"/>
              </a:rPr>
              <a:t> </a:t>
            </a:r>
            <a:r>
              <a:rPr sz="793" kern="0" spc="-19" dirty="0">
                <a:solidFill>
                  <a:srgbClr val="383C53"/>
                </a:solidFill>
                <a:latin typeface="Gill Sans MT"/>
                <a:cs typeface="Gill Sans MT"/>
              </a:rPr>
              <a:t>URL</a:t>
            </a:r>
            <a:endParaRPr sz="793" kern="0">
              <a:solidFill>
                <a:sysClr val="windowText" lastClr="000000"/>
              </a:solidFill>
              <a:latin typeface="Gill Sans MT"/>
              <a:cs typeface="Gill Sans MT"/>
            </a:endParaRPr>
          </a:p>
        </p:txBody>
      </p:sp>
      <p:sp>
        <p:nvSpPr>
          <p:cNvPr id="13" name="object 13"/>
          <p:cNvSpPr/>
          <p:nvPr/>
        </p:nvSpPr>
        <p:spPr>
          <a:xfrm>
            <a:off x="2534054" y="3461530"/>
            <a:ext cx="4711145" cy="200893"/>
          </a:xfrm>
          <a:custGeom>
            <a:avLst/>
            <a:gdLst/>
            <a:ahLst/>
            <a:cxnLst/>
            <a:rect l="l" t="t" r="r" b="b"/>
            <a:pathLst>
              <a:path w="6239509" h="266064">
                <a:moveTo>
                  <a:pt x="0" y="227707"/>
                </a:moveTo>
                <a:lnTo>
                  <a:pt x="0" y="37951"/>
                </a:lnTo>
                <a:lnTo>
                  <a:pt x="0" y="32918"/>
                </a:lnTo>
                <a:lnTo>
                  <a:pt x="962" y="28077"/>
                </a:lnTo>
                <a:lnTo>
                  <a:pt x="2888" y="23427"/>
                </a:lnTo>
                <a:lnTo>
                  <a:pt x="4814" y="18777"/>
                </a:lnTo>
                <a:lnTo>
                  <a:pt x="7556" y="14674"/>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15743" y="2888"/>
                </a:lnTo>
                <a:lnTo>
                  <a:pt x="6220393" y="4814"/>
                </a:lnTo>
                <a:lnTo>
                  <a:pt x="6239172" y="37951"/>
                </a:lnTo>
                <a:lnTo>
                  <a:pt x="6239172" y="227707"/>
                </a:lnTo>
                <a:lnTo>
                  <a:pt x="6239172" y="232739"/>
                </a:lnTo>
                <a:lnTo>
                  <a:pt x="6238208" y="237579"/>
                </a:lnTo>
                <a:lnTo>
                  <a:pt x="6236282" y="242229"/>
                </a:lnTo>
                <a:lnTo>
                  <a:pt x="6234357" y="246879"/>
                </a:lnTo>
                <a:lnTo>
                  <a:pt x="6215743" y="262768"/>
                </a:lnTo>
                <a:lnTo>
                  <a:pt x="6211094" y="264694"/>
                </a:lnTo>
                <a:lnTo>
                  <a:pt x="6206253" y="265657"/>
                </a:lnTo>
                <a:lnTo>
                  <a:pt x="6201221" y="265658"/>
                </a:lnTo>
                <a:lnTo>
                  <a:pt x="37951" y="265658"/>
                </a:lnTo>
                <a:lnTo>
                  <a:pt x="32918" y="265657"/>
                </a:lnTo>
                <a:lnTo>
                  <a:pt x="28077" y="264694"/>
                </a:lnTo>
                <a:lnTo>
                  <a:pt x="23427" y="262768"/>
                </a:lnTo>
                <a:lnTo>
                  <a:pt x="18778" y="260842"/>
                </a:lnTo>
                <a:lnTo>
                  <a:pt x="2888" y="242229"/>
                </a:lnTo>
                <a:lnTo>
                  <a:pt x="962" y="237579"/>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4" name="object 14"/>
          <p:cNvSpPr txBox="1"/>
          <p:nvPr/>
        </p:nvSpPr>
        <p:spPr>
          <a:xfrm>
            <a:off x="2520615" y="3853112"/>
            <a:ext cx="289113"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8" dirty="0">
                <a:solidFill>
                  <a:srgbClr val="FF0000"/>
                </a:solidFill>
                <a:latin typeface="Gill Sans MT"/>
                <a:cs typeface="Gill Sans MT"/>
              </a:rPr>
              <a:t> </a:t>
            </a:r>
            <a:r>
              <a:rPr sz="793" kern="0" spc="-8" dirty="0">
                <a:solidFill>
                  <a:srgbClr val="383C53"/>
                </a:solidFill>
                <a:latin typeface="Gill Sans MT"/>
                <a:cs typeface="Gill Sans MT"/>
              </a:rPr>
              <a:t>Title</a:t>
            </a:r>
            <a:endParaRPr sz="793" kern="0">
              <a:solidFill>
                <a:sysClr val="windowText" lastClr="000000"/>
              </a:solidFill>
              <a:latin typeface="Gill Sans MT"/>
              <a:cs typeface="Gill Sans MT"/>
            </a:endParaRPr>
          </a:p>
        </p:txBody>
      </p:sp>
      <p:sp>
        <p:nvSpPr>
          <p:cNvPr id="15" name="object 15"/>
          <p:cNvSpPr/>
          <p:nvPr/>
        </p:nvSpPr>
        <p:spPr>
          <a:xfrm>
            <a:off x="2534054" y="4034632"/>
            <a:ext cx="4711145" cy="206646"/>
          </a:xfrm>
          <a:custGeom>
            <a:avLst/>
            <a:gdLst/>
            <a:ahLst/>
            <a:cxnLst/>
            <a:rect l="l" t="t" r="r" b="b"/>
            <a:pathLst>
              <a:path w="6239509" h="273685">
                <a:moveTo>
                  <a:pt x="0" y="235297"/>
                </a:moveTo>
                <a:lnTo>
                  <a:pt x="0" y="37951"/>
                </a:lnTo>
                <a:lnTo>
                  <a:pt x="0" y="32918"/>
                </a:lnTo>
                <a:lnTo>
                  <a:pt x="962" y="28077"/>
                </a:lnTo>
                <a:lnTo>
                  <a:pt x="2888" y="23427"/>
                </a:lnTo>
                <a:lnTo>
                  <a:pt x="4814" y="18777"/>
                </a:lnTo>
                <a:lnTo>
                  <a:pt x="7556" y="14674"/>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15743" y="2888"/>
                </a:lnTo>
                <a:lnTo>
                  <a:pt x="6220393" y="4814"/>
                </a:lnTo>
                <a:lnTo>
                  <a:pt x="6239172" y="37951"/>
                </a:lnTo>
                <a:lnTo>
                  <a:pt x="6239172" y="235297"/>
                </a:lnTo>
                <a:lnTo>
                  <a:pt x="6239172" y="240329"/>
                </a:lnTo>
                <a:lnTo>
                  <a:pt x="6238208" y="245170"/>
                </a:lnTo>
                <a:lnTo>
                  <a:pt x="6236282" y="249820"/>
                </a:lnTo>
                <a:lnTo>
                  <a:pt x="6234357" y="254470"/>
                </a:lnTo>
                <a:lnTo>
                  <a:pt x="6215743" y="270358"/>
                </a:lnTo>
                <a:lnTo>
                  <a:pt x="6211094" y="272284"/>
                </a:lnTo>
                <a:lnTo>
                  <a:pt x="6206253" y="273247"/>
                </a:lnTo>
                <a:lnTo>
                  <a:pt x="6201221" y="273248"/>
                </a:lnTo>
                <a:lnTo>
                  <a:pt x="37951" y="273248"/>
                </a:lnTo>
                <a:lnTo>
                  <a:pt x="11115" y="262132"/>
                </a:lnTo>
                <a:lnTo>
                  <a:pt x="7556" y="258574"/>
                </a:lnTo>
                <a:lnTo>
                  <a:pt x="4814" y="254470"/>
                </a:lnTo>
                <a:lnTo>
                  <a:pt x="2888" y="249820"/>
                </a:lnTo>
                <a:lnTo>
                  <a:pt x="962" y="24517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6" name="object 16"/>
          <p:cNvSpPr txBox="1"/>
          <p:nvPr/>
        </p:nvSpPr>
        <p:spPr>
          <a:xfrm>
            <a:off x="2520614" y="4431944"/>
            <a:ext cx="525485"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8" dirty="0">
                <a:solidFill>
                  <a:srgbClr val="FF0000"/>
                </a:solidFill>
                <a:latin typeface="Gill Sans MT"/>
                <a:cs typeface="Gill Sans MT"/>
              </a:rPr>
              <a:t> </a:t>
            </a:r>
            <a:r>
              <a:rPr sz="793" kern="0" spc="38" dirty="0">
                <a:solidFill>
                  <a:srgbClr val="383C53"/>
                </a:solidFill>
                <a:latin typeface="Gill Sans MT"/>
                <a:cs typeface="Gill Sans MT"/>
              </a:rPr>
              <a:t>Company</a:t>
            </a:r>
            <a:endParaRPr sz="793" kern="0">
              <a:solidFill>
                <a:sysClr val="windowText" lastClr="000000"/>
              </a:solidFill>
              <a:latin typeface="Gill Sans MT"/>
              <a:cs typeface="Gill Sans MT"/>
            </a:endParaRPr>
          </a:p>
        </p:txBody>
      </p:sp>
      <p:sp>
        <p:nvSpPr>
          <p:cNvPr id="17" name="object 17"/>
          <p:cNvSpPr/>
          <p:nvPr/>
        </p:nvSpPr>
        <p:spPr>
          <a:xfrm>
            <a:off x="2534054" y="4613463"/>
            <a:ext cx="4711145" cy="200893"/>
          </a:xfrm>
          <a:custGeom>
            <a:avLst/>
            <a:gdLst/>
            <a:ahLst/>
            <a:cxnLst/>
            <a:rect l="l" t="t" r="r" b="b"/>
            <a:pathLst>
              <a:path w="6239509" h="266064">
                <a:moveTo>
                  <a:pt x="0" y="227707"/>
                </a:moveTo>
                <a:lnTo>
                  <a:pt x="0" y="37951"/>
                </a:lnTo>
                <a:lnTo>
                  <a:pt x="0" y="32918"/>
                </a:lnTo>
                <a:lnTo>
                  <a:pt x="962" y="28077"/>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38209" y="28077"/>
                </a:lnTo>
                <a:lnTo>
                  <a:pt x="6239172" y="37951"/>
                </a:lnTo>
                <a:lnTo>
                  <a:pt x="6239172" y="227707"/>
                </a:lnTo>
                <a:lnTo>
                  <a:pt x="6239172" y="232739"/>
                </a:lnTo>
                <a:lnTo>
                  <a:pt x="6238208" y="237579"/>
                </a:lnTo>
                <a:lnTo>
                  <a:pt x="6236282" y="242229"/>
                </a:lnTo>
                <a:lnTo>
                  <a:pt x="6234357" y="246879"/>
                </a:lnTo>
                <a:lnTo>
                  <a:pt x="6201221" y="265658"/>
                </a:lnTo>
                <a:lnTo>
                  <a:pt x="37951" y="265658"/>
                </a:lnTo>
                <a:lnTo>
                  <a:pt x="2888" y="242229"/>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grpSp>
        <p:nvGrpSpPr>
          <p:cNvPr id="18" name="object 18"/>
          <p:cNvGrpSpPr/>
          <p:nvPr/>
        </p:nvGrpSpPr>
        <p:grpSpPr>
          <a:xfrm>
            <a:off x="2528324" y="5215220"/>
            <a:ext cx="476101" cy="218153"/>
            <a:chOff x="759023" y="6907113"/>
            <a:chExt cx="630555" cy="288925"/>
          </a:xfrm>
        </p:grpSpPr>
        <p:sp>
          <p:nvSpPr>
            <p:cNvPr id="19" name="object 19"/>
            <p:cNvSpPr/>
            <p:nvPr/>
          </p:nvSpPr>
          <p:spPr>
            <a:xfrm>
              <a:off x="1184076" y="7020966"/>
              <a:ext cx="121920" cy="60960"/>
            </a:xfrm>
            <a:custGeom>
              <a:avLst/>
              <a:gdLst/>
              <a:ahLst/>
              <a:cxnLst/>
              <a:rect l="l" t="t" r="r" b="b"/>
              <a:pathLst>
                <a:path w="121919" h="60959">
                  <a:moveTo>
                    <a:pt x="0" y="0"/>
                  </a:moveTo>
                  <a:lnTo>
                    <a:pt x="60721" y="60721"/>
                  </a:lnTo>
                  <a:lnTo>
                    <a:pt x="121443" y="0"/>
                  </a:lnTo>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20" name="object 20"/>
            <p:cNvSpPr/>
            <p:nvPr/>
          </p:nvSpPr>
          <p:spPr>
            <a:xfrm>
              <a:off x="766613" y="6914703"/>
              <a:ext cx="615315" cy="273685"/>
            </a:xfrm>
            <a:custGeom>
              <a:avLst/>
              <a:gdLst/>
              <a:ahLst/>
              <a:cxnLst/>
              <a:rect l="l" t="t" r="r" b="b"/>
              <a:pathLst>
                <a:path w="615315" h="273684">
                  <a:moveTo>
                    <a:pt x="0" y="235297"/>
                  </a:moveTo>
                  <a:lnTo>
                    <a:pt x="0" y="37951"/>
                  </a:lnTo>
                  <a:lnTo>
                    <a:pt x="0" y="32918"/>
                  </a:lnTo>
                  <a:lnTo>
                    <a:pt x="962" y="28077"/>
                  </a:lnTo>
                  <a:lnTo>
                    <a:pt x="2888" y="23427"/>
                  </a:lnTo>
                  <a:lnTo>
                    <a:pt x="4814" y="18777"/>
                  </a:lnTo>
                  <a:lnTo>
                    <a:pt x="7556" y="14673"/>
                  </a:lnTo>
                  <a:lnTo>
                    <a:pt x="11115" y="11115"/>
                  </a:lnTo>
                  <a:lnTo>
                    <a:pt x="14674" y="7556"/>
                  </a:lnTo>
                  <a:lnTo>
                    <a:pt x="18778" y="4813"/>
                  </a:lnTo>
                  <a:lnTo>
                    <a:pt x="23427" y="2888"/>
                  </a:lnTo>
                  <a:lnTo>
                    <a:pt x="28077" y="962"/>
                  </a:lnTo>
                  <a:lnTo>
                    <a:pt x="32918" y="0"/>
                  </a:lnTo>
                  <a:lnTo>
                    <a:pt x="37951" y="0"/>
                  </a:lnTo>
                  <a:lnTo>
                    <a:pt x="576857" y="0"/>
                  </a:lnTo>
                  <a:lnTo>
                    <a:pt x="581890" y="0"/>
                  </a:lnTo>
                  <a:lnTo>
                    <a:pt x="586731" y="962"/>
                  </a:lnTo>
                  <a:lnTo>
                    <a:pt x="591380" y="2888"/>
                  </a:lnTo>
                  <a:lnTo>
                    <a:pt x="596030" y="4813"/>
                  </a:lnTo>
                  <a:lnTo>
                    <a:pt x="600134" y="7556"/>
                  </a:lnTo>
                  <a:lnTo>
                    <a:pt x="603693" y="11115"/>
                  </a:lnTo>
                  <a:lnTo>
                    <a:pt x="607251" y="14673"/>
                  </a:lnTo>
                  <a:lnTo>
                    <a:pt x="614809" y="37951"/>
                  </a:lnTo>
                  <a:lnTo>
                    <a:pt x="614809" y="235297"/>
                  </a:lnTo>
                  <a:lnTo>
                    <a:pt x="614808" y="240329"/>
                  </a:lnTo>
                  <a:lnTo>
                    <a:pt x="613845" y="245170"/>
                  </a:lnTo>
                  <a:lnTo>
                    <a:pt x="611919" y="249819"/>
                  </a:lnTo>
                  <a:lnTo>
                    <a:pt x="609994" y="254469"/>
                  </a:lnTo>
                  <a:lnTo>
                    <a:pt x="591380" y="270358"/>
                  </a:lnTo>
                  <a:lnTo>
                    <a:pt x="586731" y="272284"/>
                  </a:lnTo>
                  <a:lnTo>
                    <a:pt x="581890" y="273247"/>
                  </a:lnTo>
                  <a:lnTo>
                    <a:pt x="576857" y="273248"/>
                  </a:lnTo>
                  <a:lnTo>
                    <a:pt x="37951" y="273248"/>
                  </a:lnTo>
                  <a:lnTo>
                    <a:pt x="32918" y="273247"/>
                  </a:lnTo>
                  <a:lnTo>
                    <a:pt x="28077" y="272284"/>
                  </a:lnTo>
                  <a:lnTo>
                    <a:pt x="23427" y="270358"/>
                  </a:lnTo>
                  <a:lnTo>
                    <a:pt x="18778" y="268432"/>
                  </a:lnTo>
                  <a:lnTo>
                    <a:pt x="2888" y="249819"/>
                  </a:lnTo>
                  <a:lnTo>
                    <a:pt x="962" y="24517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grpSp>
      <p:sp>
        <p:nvSpPr>
          <p:cNvPr id="21" name="object 21"/>
          <p:cNvSpPr txBox="1"/>
          <p:nvPr/>
        </p:nvSpPr>
        <p:spPr>
          <a:xfrm>
            <a:off x="2520615" y="5005045"/>
            <a:ext cx="1785019"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30" dirty="0">
                <a:solidFill>
                  <a:srgbClr val="FF0000"/>
                </a:solidFill>
                <a:latin typeface="Gill Sans MT"/>
                <a:cs typeface="Gill Sans MT"/>
              </a:rPr>
              <a:t> </a:t>
            </a:r>
            <a:r>
              <a:rPr sz="793" kern="0" spc="42" dirty="0">
                <a:solidFill>
                  <a:srgbClr val="383C53"/>
                </a:solidFill>
                <a:latin typeface="Gill Sans MT"/>
                <a:cs typeface="Gill Sans MT"/>
              </a:rPr>
              <a:t>Have</a:t>
            </a:r>
            <a:r>
              <a:rPr sz="793" kern="0" spc="34" dirty="0">
                <a:solidFill>
                  <a:srgbClr val="383C53"/>
                </a:solidFill>
                <a:latin typeface="Gill Sans MT"/>
                <a:cs typeface="Gill Sans MT"/>
              </a:rPr>
              <a:t> </a:t>
            </a:r>
            <a:r>
              <a:rPr sz="793" kern="0" dirty="0">
                <a:solidFill>
                  <a:srgbClr val="383C53"/>
                </a:solidFill>
                <a:latin typeface="Gill Sans MT"/>
                <a:cs typeface="Gill Sans MT"/>
              </a:rPr>
              <a:t>you</a:t>
            </a:r>
            <a:r>
              <a:rPr sz="793" kern="0" spc="30" dirty="0">
                <a:solidFill>
                  <a:srgbClr val="383C53"/>
                </a:solidFill>
                <a:latin typeface="Gill Sans MT"/>
                <a:cs typeface="Gill Sans MT"/>
              </a:rPr>
              <a:t> </a:t>
            </a:r>
            <a:r>
              <a:rPr sz="793" kern="0" dirty="0">
                <a:solidFill>
                  <a:srgbClr val="383C53"/>
                </a:solidFill>
                <a:latin typeface="Gill Sans MT"/>
                <a:cs typeface="Gill Sans MT"/>
              </a:rPr>
              <a:t>ever</a:t>
            </a:r>
            <a:r>
              <a:rPr sz="793" kern="0" spc="34" dirty="0">
                <a:solidFill>
                  <a:srgbClr val="383C53"/>
                </a:solidFill>
                <a:latin typeface="Gill Sans MT"/>
                <a:cs typeface="Gill Sans MT"/>
              </a:rPr>
              <a:t> </a:t>
            </a:r>
            <a:r>
              <a:rPr sz="793" kern="0" spc="49" dirty="0">
                <a:solidFill>
                  <a:srgbClr val="383C53"/>
                </a:solidFill>
                <a:latin typeface="Gill Sans MT"/>
                <a:cs typeface="Gill Sans MT"/>
              </a:rPr>
              <a:t>been</a:t>
            </a:r>
            <a:r>
              <a:rPr sz="793" kern="0" spc="30" dirty="0">
                <a:solidFill>
                  <a:srgbClr val="383C53"/>
                </a:solidFill>
                <a:latin typeface="Gill Sans MT"/>
                <a:cs typeface="Gill Sans MT"/>
              </a:rPr>
              <a:t> </a:t>
            </a:r>
            <a:r>
              <a:rPr sz="793" kern="0" spc="98" dirty="0">
                <a:solidFill>
                  <a:srgbClr val="383C53"/>
                </a:solidFill>
                <a:latin typeface="Gill Sans MT"/>
                <a:cs typeface="Gill Sans MT"/>
              </a:rPr>
              <a:t>a</a:t>
            </a:r>
            <a:r>
              <a:rPr sz="793" kern="0" spc="34" dirty="0">
                <a:solidFill>
                  <a:srgbClr val="383C53"/>
                </a:solidFill>
                <a:latin typeface="Gill Sans MT"/>
                <a:cs typeface="Gill Sans MT"/>
              </a:rPr>
              <a:t> </a:t>
            </a:r>
            <a:r>
              <a:rPr sz="793" kern="0" dirty="0">
                <a:solidFill>
                  <a:srgbClr val="383C53"/>
                </a:solidFill>
                <a:latin typeface="Gill Sans MT"/>
                <a:cs typeface="Gill Sans MT"/>
              </a:rPr>
              <a:t>Mentor</a:t>
            </a:r>
            <a:r>
              <a:rPr sz="793" kern="0" spc="30" dirty="0">
                <a:solidFill>
                  <a:srgbClr val="383C53"/>
                </a:solidFill>
                <a:latin typeface="Gill Sans MT"/>
                <a:cs typeface="Gill Sans MT"/>
              </a:rPr>
              <a:t> </a:t>
            </a:r>
            <a:r>
              <a:rPr sz="793" kern="0" spc="38" dirty="0">
                <a:solidFill>
                  <a:srgbClr val="383C53"/>
                </a:solidFill>
                <a:latin typeface="Gill Sans MT"/>
                <a:cs typeface="Gill Sans MT"/>
              </a:rPr>
              <a:t>before?</a:t>
            </a:r>
            <a:endParaRPr sz="793" kern="0">
              <a:solidFill>
                <a:sysClr val="windowText" lastClr="000000"/>
              </a:solidFill>
              <a:latin typeface="Gill Sans MT"/>
              <a:cs typeface="Gill Sans MT"/>
            </a:endParaRPr>
          </a:p>
        </p:txBody>
      </p:sp>
      <p:sp>
        <p:nvSpPr>
          <p:cNvPr id="22" name="object 22"/>
          <p:cNvSpPr txBox="1"/>
          <p:nvPr/>
        </p:nvSpPr>
        <p:spPr>
          <a:xfrm>
            <a:off x="2520615" y="5646918"/>
            <a:ext cx="2953935"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5" dirty="0">
                <a:solidFill>
                  <a:srgbClr val="FF0000"/>
                </a:solidFill>
                <a:latin typeface="Gill Sans MT"/>
                <a:cs typeface="Gill Sans MT"/>
              </a:rPr>
              <a:t> </a:t>
            </a:r>
            <a:r>
              <a:rPr sz="793" kern="0" dirty="0">
                <a:solidFill>
                  <a:srgbClr val="383C53"/>
                </a:solidFill>
                <a:latin typeface="Gill Sans MT"/>
                <a:cs typeface="Gill Sans MT"/>
              </a:rPr>
              <a:t>How</a:t>
            </a:r>
            <a:r>
              <a:rPr sz="793" kern="0" spc="15" dirty="0">
                <a:solidFill>
                  <a:srgbClr val="383C53"/>
                </a:solidFill>
                <a:latin typeface="Gill Sans MT"/>
                <a:cs typeface="Gill Sans MT"/>
              </a:rPr>
              <a:t> </a:t>
            </a:r>
            <a:r>
              <a:rPr sz="793" kern="0" spc="53" dirty="0">
                <a:solidFill>
                  <a:srgbClr val="383C53"/>
                </a:solidFill>
                <a:latin typeface="Gill Sans MT"/>
                <a:cs typeface="Gill Sans MT"/>
              </a:rPr>
              <a:t>long</a:t>
            </a:r>
            <a:r>
              <a:rPr sz="793" kern="0" spc="15" dirty="0">
                <a:solidFill>
                  <a:srgbClr val="383C53"/>
                </a:solidFill>
                <a:latin typeface="Gill Sans MT"/>
                <a:cs typeface="Gill Sans MT"/>
              </a:rPr>
              <a:t> </a:t>
            </a:r>
            <a:r>
              <a:rPr sz="793" kern="0" spc="57" dirty="0">
                <a:solidFill>
                  <a:srgbClr val="383C53"/>
                </a:solidFill>
                <a:latin typeface="Gill Sans MT"/>
                <a:cs typeface="Gill Sans MT"/>
              </a:rPr>
              <a:t>have</a:t>
            </a:r>
            <a:r>
              <a:rPr sz="793" kern="0" spc="15" dirty="0">
                <a:solidFill>
                  <a:srgbClr val="383C53"/>
                </a:solidFill>
                <a:latin typeface="Gill Sans MT"/>
                <a:cs typeface="Gill Sans MT"/>
              </a:rPr>
              <a:t> </a:t>
            </a:r>
            <a:r>
              <a:rPr sz="793" kern="0" dirty="0">
                <a:solidFill>
                  <a:srgbClr val="383C53"/>
                </a:solidFill>
                <a:latin typeface="Gill Sans MT"/>
                <a:cs typeface="Gill Sans MT"/>
              </a:rPr>
              <a:t>you</a:t>
            </a:r>
            <a:r>
              <a:rPr sz="793" kern="0" spc="15" dirty="0">
                <a:solidFill>
                  <a:srgbClr val="383C53"/>
                </a:solidFill>
                <a:latin typeface="Gill Sans MT"/>
                <a:cs typeface="Gill Sans MT"/>
              </a:rPr>
              <a:t> </a:t>
            </a:r>
            <a:r>
              <a:rPr sz="793" kern="0" spc="49" dirty="0">
                <a:solidFill>
                  <a:srgbClr val="383C53"/>
                </a:solidFill>
                <a:latin typeface="Gill Sans MT"/>
                <a:cs typeface="Gill Sans MT"/>
              </a:rPr>
              <a:t>been</a:t>
            </a:r>
            <a:r>
              <a:rPr sz="793" kern="0" spc="19" dirty="0">
                <a:solidFill>
                  <a:srgbClr val="383C53"/>
                </a:solidFill>
                <a:latin typeface="Gill Sans MT"/>
                <a:cs typeface="Gill Sans MT"/>
              </a:rPr>
              <a:t> </a:t>
            </a:r>
            <a:r>
              <a:rPr sz="793" kern="0" dirty="0">
                <a:solidFill>
                  <a:srgbClr val="383C53"/>
                </a:solidFill>
                <a:latin typeface="Gill Sans MT"/>
                <a:cs typeface="Gill Sans MT"/>
              </a:rPr>
              <a:t>in</a:t>
            </a:r>
            <a:r>
              <a:rPr sz="793" kern="0" spc="15" dirty="0">
                <a:solidFill>
                  <a:srgbClr val="383C53"/>
                </a:solidFill>
                <a:latin typeface="Gill Sans MT"/>
                <a:cs typeface="Gill Sans MT"/>
              </a:rPr>
              <a:t> </a:t>
            </a:r>
            <a:r>
              <a:rPr sz="793" kern="0" dirty="0">
                <a:solidFill>
                  <a:srgbClr val="383C53"/>
                </a:solidFill>
                <a:latin typeface="Gill Sans MT"/>
                <a:cs typeface="Gill Sans MT"/>
              </a:rPr>
              <a:t>the</a:t>
            </a:r>
            <a:r>
              <a:rPr sz="793" kern="0" spc="15" dirty="0">
                <a:solidFill>
                  <a:srgbClr val="383C53"/>
                </a:solidFill>
                <a:latin typeface="Gill Sans MT"/>
                <a:cs typeface="Gill Sans MT"/>
              </a:rPr>
              <a:t> </a:t>
            </a:r>
            <a:r>
              <a:rPr sz="793" kern="0" spc="38" dirty="0">
                <a:solidFill>
                  <a:srgbClr val="383C53"/>
                </a:solidFill>
                <a:latin typeface="Gill Sans MT"/>
                <a:cs typeface="Gill Sans MT"/>
              </a:rPr>
              <a:t>Healthcare</a:t>
            </a:r>
            <a:r>
              <a:rPr sz="793" kern="0" spc="15" dirty="0">
                <a:solidFill>
                  <a:srgbClr val="383C53"/>
                </a:solidFill>
                <a:latin typeface="Gill Sans MT"/>
                <a:cs typeface="Gill Sans MT"/>
              </a:rPr>
              <a:t> </a:t>
            </a:r>
            <a:r>
              <a:rPr sz="793" kern="0" spc="60" dirty="0">
                <a:solidFill>
                  <a:srgbClr val="383C53"/>
                </a:solidFill>
                <a:latin typeface="Gill Sans MT"/>
                <a:cs typeface="Gill Sans MT"/>
              </a:rPr>
              <a:t>Finance</a:t>
            </a:r>
            <a:r>
              <a:rPr sz="793" kern="0" spc="15" dirty="0">
                <a:solidFill>
                  <a:srgbClr val="383C53"/>
                </a:solidFill>
                <a:latin typeface="Gill Sans MT"/>
                <a:cs typeface="Gill Sans MT"/>
              </a:rPr>
              <a:t> </a:t>
            </a:r>
            <a:r>
              <a:rPr sz="793" kern="0" spc="45" dirty="0">
                <a:solidFill>
                  <a:srgbClr val="383C53"/>
                </a:solidFill>
                <a:latin typeface="Gill Sans MT"/>
                <a:cs typeface="Gill Sans MT"/>
              </a:rPr>
              <a:t>profession?</a:t>
            </a:r>
            <a:endParaRPr sz="793" kern="0">
              <a:solidFill>
                <a:sysClr val="windowText" lastClr="000000"/>
              </a:solidFill>
              <a:latin typeface="Gill Sans MT"/>
              <a:cs typeface="Gill Sans MT"/>
            </a:endParaRPr>
          </a:p>
        </p:txBody>
      </p:sp>
      <p:sp>
        <p:nvSpPr>
          <p:cNvPr id="23" name="object 23"/>
          <p:cNvSpPr/>
          <p:nvPr/>
        </p:nvSpPr>
        <p:spPr>
          <a:xfrm>
            <a:off x="2534054" y="5834168"/>
            <a:ext cx="4711145" cy="200893"/>
          </a:xfrm>
          <a:custGeom>
            <a:avLst/>
            <a:gdLst/>
            <a:ahLst/>
            <a:cxnLst/>
            <a:rect l="l" t="t" r="r" b="b"/>
            <a:pathLst>
              <a:path w="6239509" h="266065">
                <a:moveTo>
                  <a:pt x="0" y="227707"/>
                </a:moveTo>
                <a:lnTo>
                  <a:pt x="0" y="37951"/>
                </a:lnTo>
                <a:lnTo>
                  <a:pt x="0" y="32918"/>
                </a:lnTo>
                <a:lnTo>
                  <a:pt x="962" y="28077"/>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38209" y="28077"/>
                </a:lnTo>
                <a:lnTo>
                  <a:pt x="6239172" y="37951"/>
                </a:lnTo>
                <a:lnTo>
                  <a:pt x="6239172" y="227707"/>
                </a:lnTo>
                <a:lnTo>
                  <a:pt x="6239172" y="232739"/>
                </a:lnTo>
                <a:lnTo>
                  <a:pt x="6238208" y="237580"/>
                </a:lnTo>
                <a:lnTo>
                  <a:pt x="6236282" y="242229"/>
                </a:lnTo>
                <a:lnTo>
                  <a:pt x="6234357" y="246879"/>
                </a:lnTo>
                <a:lnTo>
                  <a:pt x="6215743" y="262768"/>
                </a:lnTo>
                <a:lnTo>
                  <a:pt x="6211094" y="264694"/>
                </a:lnTo>
                <a:lnTo>
                  <a:pt x="6206253" y="265658"/>
                </a:lnTo>
                <a:lnTo>
                  <a:pt x="6201221" y="265658"/>
                </a:lnTo>
                <a:lnTo>
                  <a:pt x="37951" y="265658"/>
                </a:lnTo>
                <a:lnTo>
                  <a:pt x="32918" y="265658"/>
                </a:lnTo>
                <a:lnTo>
                  <a:pt x="28077" y="264695"/>
                </a:lnTo>
                <a:lnTo>
                  <a:pt x="23427" y="262769"/>
                </a:lnTo>
                <a:lnTo>
                  <a:pt x="18778" y="260842"/>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grpSp>
        <p:nvGrpSpPr>
          <p:cNvPr id="24" name="object 24"/>
          <p:cNvGrpSpPr/>
          <p:nvPr/>
        </p:nvGrpSpPr>
        <p:grpSpPr>
          <a:xfrm>
            <a:off x="1955223" y="6401538"/>
            <a:ext cx="5868555" cy="1192410"/>
            <a:chOff x="0" y="8478291"/>
            <a:chExt cx="7772400" cy="1579245"/>
          </a:xfrm>
        </p:grpSpPr>
        <p:sp>
          <p:nvSpPr>
            <p:cNvPr id="25" name="object 25"/>
            <p:cNvSpPr/>
            <p:nvPr/>
          </p:nvSpPr>
          <p:spPr>
            <a:xfrm>
              <a:off x="766613" y="8485882"/>
              <a:ext cx="6239510" cy="1351280"/>
            </a:xfrm>
            <a:custGeom>
              <a:avLst/>
              <a:gdLst/>
              <a:ahLst/>
              <a:cxnLst/>
              <a:rect l="l" t="t" r="r" b="b"/>
              <a:pathLst>
                <a:path w="6239509" h="1351279">
                  <a:moveTo>
                    <a:pt x="0" y="1313110"/>
                  </a:moveTo>
                  <a:lnTo>
                    <a:pt x="0" y="37951"/>
                  </a:lnTo>
                  <a:lnTo>
                    <a:pt x="0" y="32918"/>
                  </a:lnTo>
                  <a:lnTo>
                    <a:pt x="962" y="28077"/>
                  </a:lnTo>
                  <a:lnTo>
                    <a:pt x="2888" y="23426"/>
                  </a:lnTo>
                  <a:lnTo>
                    <a:pt x="4814" y="18777"/>
                  </a:lnTo>
                  <a:lnTo>
                    <a:pt x="7556" y="14673"/>
                  </a:lnTo>
                  <a:lnTo>
                    <a:pt x="11115" y="11114"/>
                  </a:lnTo>
                  <a:lnTo>
                    <a:pt x="14674" y="7555"/>
                  </a:lnTo>
                  <a:lnTo>
                    <a:pt x="18778" y="4813"/>
                  </a:lnTo>
                  <a:lnTo>
                    <a:pt x="23427" y="2887"/>
                  </a:lnTo>
                  <a:lnTo>
                    <a:pt x="28077" y="962"/>
                  </a:lnTo>
                  <a:lnTo>
                    <a:pt x="32918" y="0"/>
                  </a:lnTo>
                  <a:lnTo>
                    <a:pt x="37951" y="0"/>
                  </a:lnTo>
                  <a:lnTo>
                    <a:pt x="6201221" y="0"/>
                  </a:lnTo>
                  <a:lnTo>
                    <a:pt x="6206253" y="0"/>
                  </a:lnTo>
                  <a:lnTo>
                    <a:pt x="6211094" y="962"/>
                  </a:lnTo>
                  <a:lnTo>
                    <a:pt x="6238209" y="28077"/>
                  </a:lnTo>
                  <a:lnTo>
                    <a:pt x="6239172" y="37951"/>
                  </a:lnTo>
                  <a:lnTo>
                    <a:pt x="6239172" y="1313110"/>
                  </a:lnTo>
                  <a:lnTo>
                    <a:pt x="6239172" y="1318142"/>
                  </a:lnTo>
                  <a:lnTo>
                    <a:pt x="6238208" y="1322983"/>
                  </a:lnTo>
                  <a:lnTo>
                    <a:pt x="6236282" y="1327633"/>
                  </a:lnTo>
                  <a:lnTo>
                    <a:pt x="6234357" y="1332282"/>
                  </a:lnTo>
                  <a:lnTo>
                    <a:pt x="6215743" y="1348170"/>
                  </a:lnTo>
                  <a:lnTo>
                    <a:pt x="6211094" y="1350097"/>
                  </a:lnTo>
                  <a:lnTo>
                    <a:pt x="6206253" y="1351060"/>
                  </a:lnTo>
                  <a:lnTo>
                    <a:pt x="6201221" y="1351061"/>
                  </a:lnTo>
                  <a:lnTo>
                    <a:pt x="37951" y="1351061"/>
                  </a:lnTo>
                  <a:lnTo>
                    <a:pt x="32918" y="1351060"/>
                  </a:lnTo>
                  <a:lnTo>
                    <a:pt x="28077" y="1350097"/>
                  </a:lnTo>
                  <a:lnTo>
                    <a:pt x="23427" y="1348170"/>
                  </a:lnTo>
                  <a:lnTo>
                    <a:pt x="18778" y="1346245"/>
                  </a:lnTo>
                  <a:lnTo>
                    <a:pt x="0" y="1318142"/>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26" name="object 26"/>
            <p:cNvSpPr/>
            <p:nvPr/>
          </p:nvSpPr>
          <p:spPr>
            <a:xfrm>
              <a:off x="0" y="9692729"/>
              <a:ext cx="7772400" cy="364490"/>
            </a:xfrm>
            <a:custGeom>
              <a:avLst/>
              <a:gdLst/>
              <a:ahLst/>
              <a:cxnLst/>
              <a:rect l="l" t="t" r="r" b="b"/>
              <a:pathLst>
                <a:path w="7772400" h="364490">
                  <a:moveTo>
                    <a:pt x="7772400" y="364331"/>
                  </a:moveTo>
                  <a:lnTo>
                    <a:pt x="0" y="364331"/>
                  </a:lnTo>
                  <a:lnTo>
                    <a:pt x="0" y="0"/>
                  </a:lnTo>
                  <a:lnTo>
                    <a:pt x="7772400" y="0"/>
                  </a:lnTo>
                  <a:lnTo>
                    <a:pt x="7772400" y="364331"/>
                  </a:lnTo>
                  <a:close/>
                </a:path>
              </a:pathLst>
            </a:custGeom>
            <a:solidFill>
              <a:srgbClr val="FFFFFF"/>
            </a:solidFill>
          </p:spPr>
          <p:txBody>
            <a:bodyPr wrap="square" lIns="0" tIns="0" rIns="0" bIns="0" rtlCol="0"/>
            <a:lstStyle/>
            <a:p>
              <a:pPr defTabSz="690463"/>
              <a:endParaRPr sz="1359" kern="0">
                <a:solidFill>
                  <a:sysClr val="windowText" lastClr="000000"/>
                </a:solidFill>
              </a:endParaRPr>
            </a:p>
          </p:txBody>
        </p:sp>
      </p:grpSp>
      <p:sp>
        <p:nvSpPr>
          <p:cNvPr id="27" name="object 27"/>
          <p:cNvSpPr txBox="1"/>
          <p:nvPr/>
        </p:nvSpPr>
        <p:spPr>
          <a:xfrm>
            <a:off x="2520615" y="6225751"/>
            <a:ext cx="1607620"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1" dirty="0">
                <a:solidFill>
                  <a:srgbClr val="FF0000"/>
                </a:solidFill>
                <a:latin typeface="Gill Sans MT"/>
                <a:cs typeface="Gill Sans MT"/>
              </a:rPr>
              <a:t> </a:t>
            </a:r>
            <a:r>
              <a:rPr sz="793" kern="0" dirty="0">
                <a:solidFill>
                  <a:srgbClr val="383C53"/>
                </a:solidFill>
                <a:latin typeface="Gill Sans MT"/>
                <a:cs typeface="Gill Sans MT"/>
              </a:rPr>
              <a:t>Why</a:t>
            </a:r>
            <a:r>
              <a:rPr sz="793" kern="0" spc="-8" dirty="0">
                <a:solidFill>
                  <a:srgbClr val="383C53"/>
                </a:solidFill>
                <a:latin typeface="Gill Sans MT"/>
                <a:cs typeface="Gill Sans MT"/>
              </a:rPr>
              <a:t> </a:t>
            </a:r>
            <a:r>
              <a:rPr sz="793" kern="0" spc="38" dirty="0">
                <a:solidFill>
                  <a:srgbClr val="383C53"/>
                </a:solidFill>
                <a:latin typeface="Gill Sans MT"/>
                <a:cs typeface="Gill Sans MT"/>
              </a:rPr>
              <a:t>do</a:t>
            </a:r>
            <a:r>
              <a:rPr sz="793" kern="0" spc="-8" dirty="0">
                <a:solidFill>
                  <a:srgbClr val="383C53"/>
                </a:solidFill>
                <a:latin typeface="Gill Sans MT"/>
                <a:cs typeface="Gill Sans MT"/>
              </a:rPr>
              <a:t> </a:t>
            </a:r>
            <a:r>
              <a:rPr sz="793" kern="0" dirty="0">
                <a:solidFill>
                  <a:srgbClr val="383C53"/>
                </a:solidFill>
                <a:latin typeface="Gill Sans MT"/>
                <a:cs typeface="Gill Sans MT"/>
              </a:rPr>
              <a:t>you</a:t>
            </a:r>
            <a:r>
              <a:rPr sz="793" kern="0" spc="-11" dirty="0">
                <a:solidFill>
                  <a:srgbClr val="383C53"/>
                </a:solidFill>
                <a:latin typeface="Gill Sans MT"/>
                <a:cs typeface="Gill Sans MT"/>
              </a:rPr>
              <a:t> </a:t>
            </a:r>
            <a:r>
              <a:rPr sz="793" kern="0" spc="45" dirty="0">
                <a:solidFill>
                  <a:srgbClr val="383C53"/>
                </a:solidFill>
                <a:latin typeface="Gill Sans MT"/>
                <a:cs typeface="Gill Sans MT"/>
              </a:rPr>
              <a:t>want</a:t>
            </a:r>
            <a:r>
              <a:rPr sz="793" kern="0" spc="-8" dirty="0">
                <a:solidFill>
                  <a:srgbClr val="383C53"/>
                </a:solidFill>
                <a:latin typeface="Gill Sans MT"/>
                <a:cs typeface="Gill Sans MT"/>
              </a:rPr>
              <a:t> </a:t>
            </a:r>
            <a:r>
              <a:rPr sz="793" kern="0" dirty="0">
                <a:solidFill>
                  <a:srgbClr val="383C53"/>
                </a:solidFill>
                <a:latin typeface="Gill Sans MT"/>
                <a:cs typeface="Gill Sans MT"/>
              </a:rPr>
              <a:t>to</a:t>
            </a:r>
            <a:r>
              <a:rPr sz="793" kern="0" spc="-8" dirty="0">
                <a:solidFill>
                  <a:srgbClr val="383C53"/>
                </a:solidFill>
                <a:latin typeface="Gill Sans MT"/>
                <a:cs typeface="Gill Sans MT"/>
              </a:rPr>
              <a:t> </a:t>
            </a:r>
            <a:r>
              <a:rPr sz="793" kern="0" spc="53" dirty="0">
                <a:solidFill>
                  <a:srgbClr val="383C53"/>
                </a:solidFill>
                <a:latin typeface="Gill Sans MT"/>
                <a:cs typeface="Gill Sans MT"/>
              </a:rPr>
              <a:t>be</a:t>
            </a:r>
            <a:r>
              <a:rPr sz="793" kern="0" spc="-11" dirty="0">
                <a:solidFill>
                  <a:srgbClr val="383C53"/>
                </a:solidFill>
                <a:latin typeface="Gill Sans MT"/>
                <a:cs typeface="Gill Sans MT"/>
              </a:rPr>
              <a:t> </a:t>
            </a:r>
            <a:r>
              <a:rPr sz="793" kern="0" spc="98" dirty="0">
                <a:solidFill>
                  <a:srgbClr val="383C53"/>
                </a:solidFill>
                <a:latin typeface="Gill Sans MT"/>
                <a:cs typeface="Gill Sans MT"/>
              </a:rPr>
              <a:t>a</a:t>
            </a:r>
            <a:r>
              <a:rPr sz="793" kern="0" spc="-8" dirty="0">
                <a:solidFill>
                  <a:srgbClr val="383C53"/>
                </a:solidFill>
                <a:latin typeface="Gill Sans MT"/>
                <a:cs typeface="Gill Sans MT"/>
              </a:rPr>
              <a:t> </a:t>
            </a:r>
            <a:r>
              <a:rPr sz="793" kern="0" spc="30" dirty="0">
                <a:solidFill>
                  <a:srgbClr val="383C53"/>
                </a:solidFill>
                <a:latin typeface="Gill Sans MT"/>
                <a:cs typeface="Gill Sans MT"/>
              </a:rPr>
              <a:t>mentor?</a:t>
            </a:r>
            <a:endParaRPr sz="793" kern="0">
              <a:solidFill>
                <a:sysClr val="windowText" lastClr="000000"/>
              </a:solidFill>
              <a:latin typeface="Gill Sans MT"/>
              <a:cs typeface="Gill Sans MT"/>
            </a:endParaRPr>
          </a:p>
        </p:txBody>
      </p:sp>
    </p:spTree>
  </p:cSld>
  <p:clrMapOvr>
    <a:masterClrMapping/>
  </p:clrMapOvr>
  <p:transition spd="slow" advTm="15000"/>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34054" y="383978"/>
            <a:ext cx="4711145" cy="1020285"/>
          </a:xfrm>
          <a:custGeom>
            <a:avLst/>
            <a:gdLst/>
            <a:ahLst/>
            <a:cxnLst/>
            <a:rect l="l" t="t" r="r" b="b"/>
            <a:pathLst>
              <a:path w="6239509" h="1351280">
                <a:moveTo>
                  <a:pt x="0" y="1313110"/>
                </a:moveTo>
                <a:lnTo>
                  <a:pt x="0" y="37951"/>
                </a:lnTo>
                <a:lnTo>
                  <a:pt x="0" y="32917"/>
                </a:lnTo>
                <a:lnTo>
                  <a:pt x="962" y="28076"/>
                </a:lnTo>
                <a:lnTo>
                  <a:pt x="2888" y="23425"/>
                </a:lnTo>
                <a:lnTo>
                  <a:pt x="4814" y="18776"/>
                </a:lnTo>
                <a:lnTo>
                  <a:pt x="7556" y="14672"/>
                </a:lnTo>
                <a:lnTo>
                  <a:pt x="11115" y="11113"/>
                </a:lnTo>
                <a:lnTo>
                  <a:pt x="14674" y="7555"/>
                </a:lnTo>
                <a:lnTo>
                  <a:pt x="18778" y="4813"/>
                </a:lnTo>
                <a:lnTo>
                  <a:pt x="23427" y="2888"/>
                </a:lnTo>
                <a:lnTo>
                  <a:pt x="28077" y="962"/>
                </a:lnTo>
                <a:lnTo>
                  <a:pt x="32918" y="0"/>
                </a:lnTo>
                <a:lnTo>
                  <a:pt x="37951" y="0"/>
                </a:lnTo>
                <a:lnTo>
                  <a:pt x="6201221" y="0"/>
                </a:lnTo>
                <a:lnTo>
                  <a:pt x="6206253" y="0"/>
                </a:lnTo>
                <a:lnTo>
                  <a:pt x="6211094" y="962"/>
                </a:lnTo>
                <a:lnTo>
                  <a:pt x="6215743" y="2888"/>
                </a:lnTo>
                <a:lnTo>
                  <a:pt x="6220393" y="4813"/>
                </a:lnTo>
                <a:lnTo>
                  <a:pt x="6239172" y="37951"/>
                </a:lnTo>
                <a:lnTo>
                  <a:pt x="6239172" y="1313110"/>
                </a:lnTo>
                <a:lnTo>
                  <a:pt x="6215743" y="1348172"/>
                </a:lnTo>
                <a:lnTo>
                  <a:pt x="6201221" y="1351061"/>
                </a:lnTo>
                <a:lnTo>
                  <a:pt x="37951" y="1351061"/>
                </a:lnTo>
                <a:lnTo>
                  <a:pt x="2888" y="1327633"/>
                </a:lnTo>
                <a:lnTo>
                  <a:pt x="0" y="1318142"/>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3" name="object 3"/>
          <p:cNvSpPr txBox="1"/>
          <p:nvPr/>
        </p:nvSpPr>
        <p:spPr>
          <a:xfrm>
            <a:off x="2520615" y="51159"/>
            <a:ext cx="4557239" cy="276901"/>
          </a:xfrm>
          <a:prstGeom prst="rect">
            <a:avLst/>
          </a:prstGeom>
        </p:spPr>
        <p:txBody>
          <a:bodyPr vert="horz" wrap="square" lIns="0" tIns="9110" rIns="0" bIns="0" rtlCol="0">
            <a:spAutoFit/>
          </a:bodyPr>
          <a:lstStyle/>
          <a:p>
            <a:pPr marL="9590" marR="3836" defTabSz="690463">
              <a:lnSpc>
                <a:spcPct val="113799"/>
              </a:lnSpc>
              <a:spcBef>
                <a:spcPts val="72"/>
              </a:spcBef>
            </a:pPr>
            <a:r>
              <a:rPr sz="793" kern="0" dirty="0">
                <a:solidFill>
                  <a:srgbClr val="FF0000"/>
                </a:solidFill>
                <a:latin typeface="Gill Sans MT"/>
                <a:cs typeface="Gill Sans MT"/>
              </a:rPr>
              <a:t>*</a:t>
            </a:r>
            <a:r>
              <a:rPr sz="793" kern="0" spc="26" dirty="0">
                <a:solidFill>
                  <a:srgbClr val="FF0000"/>
                </a:solidFill>
                <a:latin typeface="Gill Sans MT"/>
                <a:cs typeface="Gill Sans MT"/>
              </a:rPr>
              <a:t> </a:t>
            </a:r>
            <a:r>
              <a:rPr sz="793" kern="0" dirty="0">
                <a:solidFill>
                  <a:srgbClr val="383C53"/>
                </a:solidFill>
                <a:latin typeface="Gill Sans MT"/>
                <a:cs typeface="Gill Sans MT"/>
              </a:rPr>
              <a:t>What</a:t>
            </a:r>
            <a:r>
              <a:rPr sz="793" kern="0" spc="30" dirty="0">
                <a:solidFill>
                  <a:srgbClr val="383C53"/>
                </a:solidFill>
                <a:latin typeface="Gill Sans MT"/>
                <a:cs typeface="Gill Sans MT"/>
              </a:rPr>
              <a:t> </a:t>
            </a:r>
            <a:r>
              <a:rPr sz="793" kern="0" dirty="0">
                <a:solidFill>
                  <a:srgbClr val="383C53"/>
                </a:solidFill>
                <a:latin typeface="Gill Sans MT"/>
                <a:cs typeface="Gill Sans MT"/>
              </a:rPr>
              <a:t>roles</a:t>
            </a:r>
            <a:r>
              <a:rPr sz="793" kern="0" spc="30" dirty="0">
                <a:solidFill>
                  <a:srgbClr val="383C53"/>
                </a:solidFill>
                <a:latin typeface="Gill Sans MT"/>
                <a:cs typeface="Gill Sans MT"/>
              </a:rPr>
              <a:t> </a:t>
            </a:r>
            <a:r>
              <a:rPr sz="793" kern="0" spc="57" dirty="0">
                <a:solidFill>
                  <a:srgbClr val="383C53"/>
                </a:solidFill>
                <a:latin typeface="Gill Sans MT"/>
                <a:cs typeface="Gill Sans MT"/>
              </a:rPr>
              <a:t>have</a:t>
            </a:r>
            <a:r>
              <a:rPr sz="793" kern="0" spc="30" dirty="0">
                <a:solidFill>
                  <a:srgbClr val="383C53"/>
                </a:solidFill>
                <a:latin typeface="Gill Sans MT"/>
                <a:cs typeface="Gill Sans MT"/>
              </a:rPr>
              <a:t> </a:t>
            </a:r>
            <a:r>
              <a:rPr sz="793" kern="0" dirty="0">
                <a:solidFill>
                  <a:srgbClr val="383C53"/>
                </a:solidFill>
                <a:latin typeface="Gill Sans MT"/>
                <a:cs typeface="Gill Sans MT"/>
              </a:rPr>
              <a:t>you</a:t>
            </a:r>
            <a:r>
              <a:rPr sz="793" kern="0" spc="26" dirty="0">
                <a:solidFill>
                  <a:srgbClr val="383C53"/>
                </a:solidFill>
                <a:latin typeface="Gill Sans MT"/>
                <a:cs typeface="Gill Sans MT"/>
              </a:rPr>
              <a:t> </a:t>
            </a:r>
            <a:r>
              <a:rPr sz="793" kern="0" spc="68" dirty="0">
                <a:solidFill>
                  <a:srgbClr val="383C53"/>
                </a:solidFill>
                <a:latin typeface="Gill Sans MT"/>
                <a:cs typeface="Gill Sans MT"/>
              </a:rPr>
              <a:t>had</a:t>
            </a:r>
            <a:r>
              <a:rPr sz="793" kern="0" spc="30" dirty="0">
                <a:solidFill>
                  <a:srgbClr val="383C53"/>
                </a:solidFill>
                <a:latin typeface="Gill Sans MT"/>
                <a:cs typeface="Gill Sans MT"/>
              </a:rPr>
              <a:t> </a:t>
            </a:r>
            <a:r>
              <a:rPr sz="793" kern="0" dirty="0">
                <a:solidFill>
                  <a:srgbClr val="383C53"/>
                </a:solidFill>
                <a:latin typeface="Gill Sans MT"/>
                <a:cs typeface="Gill Sans MT"/>
              </a:rPr>
              <a:t>in</a:t>
            </a:r>
            <a:r>
              <a:rPr sz="793" kern="0" spc="30" dirty="0">
                <a:solidFill>
                  <a:srgbClr val="383C53"/>
                </a:solidFill>
                <a:latin typeface="Gill Sans MT"/>
                <a:cs typeface="Gill Sans MT"/>
              </a:rPr>
              <a:t> </a:t>
            </a:r>
            <a:r>
              <a:rPr sz="793" kern="0" spc="45" dirty="0">
                <a:solidFill>
                  <a:srgbClr val="383C53"/>
                </a:solidFill>
                <a:latin typeface="Gill Sans MT"/>
                <a:cs typeface="Gill Sans MT"/>
              </a:rPr>
              <a:t>healthcare</a:t>
            </a:r>
            <a:r>
              <a:rPr sz="793" kern="0" spc="30" dirty="0">
                <a:solidFill>
                  <a:srgbClr val="383C53"/>
                </a:solidFill>
                <a:latin typeface="Gill Sans MT"/>
                <a:cs typeface="Gill Sans MT"/>
              </a:rPr>
              <a:t> </a:t>
            </a:r>
            <a:r>
              <a:rPr sz="793" kern="0" spc="64" dirty="0">
                <a:solidFill>
                  <a:srgbClr val="383C53"/>
                </a:solidFill>
                <a:latin typeface="Gill Sans MT"/>
                <a:cs typeface="Gill Sans MT"/>
              </a:rPr>
              <a:t>finance?</a:t>
            </a:r>
            <a:r>
              <a:rPr sz="793" kern="0" spc="26" dirty="0">
                <a:solidFill>
                  <a:srgbClr val="383C53"/>
                </a:solidFill>
                <a:latin typeface="Gill Sans MT"/>
                <a:cs typeface="Gill Sans MT"/>
              </a:rPr>
              <a:t> </a:t>
            </a:r>
            <a:r>
              <a:rPr sz="793" kern="0" dirty="0">
                <a:solidFill>
                  <a:srgbClr val="383C53"/>
                </a:solidFill>
                <a:latin typeface="Gill Sans MT"/>
                <a:cs typeface="Gill Sans MT"/>
              </a:rPr>
              <a:t>What</a:t>
            </a:r>
            <a:r>
              <a:rPr sz="793" kern="0" spc="30" dirty="0">
                <a:solidFill>
                  <a:srgbClr val="383C53"/>
                </a:solidFill>
                <a:latin typeface="Gill Sans MT"/>
                <a:cs typeface="Gill Sans MT"/>
              </a:rPr>
              <a:t> </a:t>
            </a:r>
            <a:r>
              <a:rPr sz="793" kern="0" spc="60" dirty="0">
                <a:solidFill>
                  <a:srgbClr val="383C53"/>
                </a:solidFill>
                <a:latin typeface="Gill Sans MT"/>
                <a:cs typeface="Gill Sans MT"/>
              </a:rPr>
              <a:t>areas</a:t>
            </a:r>
            <a:r>
              <a:rPr sz="793" kern="0" spc="30" dirty="0">
                <a:solidFill>
                  <a:srgbClr val="383C53"/>
                </a:solidFill>
                <a:latin typeface="Gill Sans MT"/>
                <a:cs typeface="Gill Sans MT"/>
              </a:rPr>
              <a:t> </a:t>
            </a:r>
            <a:r>
              <a:rPr sz="793" kern="0" spc="53" dirty="0">
                <a:solidFill>
                  <a:srgbClr val="383C53"/>
                </a:solidFill>
                <a:latin typeface="Gill Sans MT"/>
                <a:cs typeface="Gill Sans MT"/>
              </a:rPr>
              <a:t>of</a:t>
            </a:r>
            <a:r>
              <a:rPr sz="793" kern="0" spc="30" dirty="0">
                <a:solidFill>
                  <a:srgbClr val="383C53"/>
                </a:solidFill>
                <a:latin typeface="Gill Sans MT"/>
                <a:cs typeface="Gill Sans MT"/>
              </a:rPr>
              <a:t> </a:t>
            </a:r>
            <a:r>
              <a:rPr sz="793" kern="0" dirty="0">
                <a:solidFill>
                  <a:srgbClr val="383C53"/>
                </a:solidFill>
                <a:latin typeface="Gill Sans MT"/>
                <a:cs typeface="Gill Sans MT"/>
              </a:rPr>
              <a:t>expertise</a:t>
            </a:r>
            <a:r>
              <a:rPr sz="793" kern="0" spc="26" dirty="0">
                <a:solidFill>
                  <a:srgbClr val="383C53"/>
                </a:solidFill>
                <a:latin typeface="Gill Sans MT"/>
                <a:cs typeface="Gill Sans MT"/>
              </a:rPr>
              <a:t> </a:t>
            </a:r>
            <a:r>
              <a:rPr sz="793" kern="0" spc="68" dirty="0">
                <a:solidFill>
                  <a:srgbClr val="383C53"/>
                </a:solidFill>
                <a:latin typeface="Gill Sans MT"/>
                <a:cs typeface="Gill Sans MT"/>
              </a:rPr>
              <a:t>and</a:t>
            </a:r>
            <a:r>
              <a:rPr sz="793" kern="0" spc="30" dirty="0">
                <a:solidFill>
                  <a:srgbClr val="383C53"/>
                </a:solidFill>
                <a:latin typeface="Gill Sans MT"/>
                <a:cs typeface="Gill Sans MT"/>
              </a:rPr>
              <a:t> </a:t>
            </a:r>
            <a:r>
              <a:rPr sz="793" kern="0" spc="49" dirty="0">
                <a:solidFill>
                  <a:srgbClr val="383C53"/>
                </a:solidFill>
                <a:latin typeface="Gill Sans MT"/>
                <a:cs typeface="Gill Sans MT"/>
              </a:rPr>
              <a:t>professional</a:t>
            </a:r>
            <a:r>
              <a:rPr sz="793" kern="0" spc="30" dirty="0">
                <a:solidFill>
                  <a:srgbClr val="383C53"/>
                </a:solidFill>
                <a:latin typeface="Gill Sans MT"/>
                <a:cs typeface="Gill Sans MT"/>
              </a:rPr>
              <a:t> interests </a:t>
            </a:r>
            <a:r>
              <a:rPr sz="793" kern="0" spc="76" dirty="0">
                <a:solidFill>
                  <a:srgbClr val="383C53"/>
                </a:solidFill>
                <a:latin typeface="Gill Sans MT"/>
                <a:cs typeface="Gill Sans MT"/>
              </a:rPr>
              <a:t>can</a:t>
            </a:r>
            <a:r>
              <a:rPr sz="793" kern="0" spc="34" dirty="0">
                <a:solidFill>
                  <a:srgbClr val="383C53"/>
                </a:solidFill>
                <a:latin typeface="Gill Sans MT"/>
                <a:cs typeface="Gill Sans MT"/>
              </a:rPr>
              <a:t> </a:t>
            </a:r>
            <a:r>
              <a:rPr sz="793" kern="0" dirty="0">
                <a:solidFill>
                  <a:srgbClr val="383C53"/>
                </a:solidFill>
                <a:latin typeface="Gill Sans MT"/>
                <a:cs typeface="Gill Sans MT"/>
              </a:rPr>
              <a:t>you</a:t>
            </a:r>
            <a:r>
              <a:rPr sz="793" kern="0" spc="34" dirty="0">
                <a:solidFill>
                  <a:srgbClr val="383C53"/>
                </a:solidFill>
                <a:latin typeface="Gill Sans MT"/>
                <a:cs typeface="Gill Sans MT"/>
              </a:rPr>
              <a:t> </a:t>
            </a:r>
            <a:r>
              <a:rPr sz="793" kern="0" spc="49" dirty="0">
                <a:solidFill>
                  <a:srgbClr val="383C53"/>
                </a:solidFill>
                <a:latin typeface="Gill Sans MT"/>
                <a:cs typeface="Gill Sans MT"/>
              </a:rPr>
              <a:t>share</a:t>
            </a:r>
            <a:r>
              <a:rPr sz="793" kern="0" spc="38" dirty="0">
                <a:solidFill>
                  <a:srgbClr val="383C53"/>
                </a:solidFill>
                <a:latin typeface="Gill Sans MT"/>
                <a:cs typeface="Gill Sans MT"/>
              </a:rPr>
              <a:t> </a:t>
            </a:r>
            <a:r>
              <a:rPr sz="793" kern="0" dirty="0">
                <a:solidFill>
                  <a:srgbClr val="383C53"/>
                </a:solidFill>
                <a:latin typeface="Gill Sans MT"/>
                <a:cs typeface="Gill Sans MT"/>
              </a:rPr>
              <a:t>with</a:t>
            </a:r>
            <a:r>
              <a:rPr sz="793" kern="0" spc="34" dirty="0">
                <a:solidFill>
                  <a:srgbClr val="383C53"/>
                </a:solidFill>
                <a:latin typeface="Gill Sans MT"/>
                <a:cs typeface="Gill Sans MT"/>
              </a:rPr>
              <a:t> </a:t>
            </a:r>
            <a:r>
              <a:rPr sz="793" kern="0" dirty="0">
                <a:solidFill>
                  <a:srgbClr val="383C53"/>
                </a:solidFill>
                <a:latin typeface="Gill Sans MT"/>
                <a:cs typeface="Gill Sans MT"/>
              </a:rPr>
              <a:t>your</a:t>
            </a:r>
            <a:r>
              <a:rPr sz="793" kern="0" spc="34" dirty="0">
                <a:solidFill>
                  <a:srgbClr val="383C53"/>
                </a:solidFill>
                <a:latin typeface="Gill Sans MT"/>
                <a:cs typeface="Gill Sans MT"/>
              </a:rPr>
              <a:t> </a:t>
            </a:r>
            <a:r>
              <a:rPr sz="793" kern="0" spc="49" dirty="0">
                <a:solidFill>
                  <a:srgbClr val="383C53"/>
                </a:solidFill>
                <a:latin typeface="Gill Sans MT"/>
                <a:cs typeface="Gill Sans MT"/>
              </a:rPr>
              <a:t>mentee?</a:t>
            </a:r>
            <a:endParaRPr sz="793" kern="0">
              <a:solidFill>
                <a:sysClr val="windowText" lastClr="000000"/>
              </a:solidFill>
              <a:latin typeface="Gill Sans MT"/>
              <a:cs typeface="Gill Sans MT"/>
            </a:endParaRPr>
          </a:p>
        </p:txBody>
      </p:sp>
      <p:pic>
        <p:nvPicPr>
          <p:cNvPr id="4" name="object 4"/>
          <p:cNvPicPr/>
          <p:nvPr/>
        </p:nvPicPr>
        <p:blipFill>
          <a:blip r:embed="rId2" cstate="print"/>
          <a:stretch>
            <a:fillRect/>
          </a:stretch>
        </p:blipFill>
        <p:spPr>
          <a:xfrm>
            <a:off x="2631481" y="1977198"/>
            <a:ext cx="103158" cy="103158"/>
          </a:xfrm>
          <a:prstGeom prst="rect">
            <a:avLst/>
          </a:prstGeom>
        </p:spPr>
      </p:pic>
      <p:pic>
        <p:nvPicPr>
          <p:cNvPr id="5" name="object 5"/>
          <p:cNvPicPr/>
          <p:nvPr/>
        </p:nvPicPr>
        <p:blipFill>
          <a:blip r:embed="rId3" cstate="print"/>
          <a:stretch>
            <a:fillRect/>
          </a:stretch>
        </p:blipFill>
        <p:spPr>
          <a:xfrm>
            <a:off x="2631481" y="2332521"/>
            <a:ext cx="103158" cy="103158"/>
          </a:xfrm>
          <a:prstGeom prst="rect">
            <a:avLst/>
          </a:prstGeom>
        </p:spPr>
      </p:pic>
      <p:pic>
        <p:nvPicPr>
          <p:cNvPr id="6" name="object 6"/>
          <p:cNvPicPr/>
          <p:nvPr/>
        </p:nvPicPr>
        <p:blipFill>
          <a:blip r:embed="rId2" cstate="print"/>
          <a:stretch>
            <a:fillRect/>
          </a:stretch>
        </p:blipFill>
        <p:spPr>
          <a:xfrm>
            <a:off x="2631481" y="2687843"/>
            <a:ext cx="103158" cy="103158"/>
          </a:xfrm>
          <a:prstGeom prst="rect">
            <a:avLst/>
          </a:prstGeom>
        </p:spPr>
      </p:pic>
      <p:sp>
        <p:nvSpPr>
          <p:cNvPr id="7" name="object 7"/>
          <p:cNvSpPr txBox="1"/>
          <p:nvPr/>
        </p:nvSpPr>
        <p:spPr>
          <a:xfrm>
            <a:off x="2520615" y="1635211"/>
            <a:ext cx="3997234" cy="145025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30" dirty="0">
                <a:solidFill>
                  <a:srgbClr val="FF0000"/>
                </a:solidFill>
                <a:latin typeface="Gill Sans MT"/>
                <a:cs typeface="Gill Sans MT"/>
              </a:rPr>
              <a:t> </a:t>
            </a:r>
            <a:r>
              <a:rPr sz="793" kern="0" dirty="0">
                <a:solidFill>
                  <a:srgbClr val="383C53"/>
                </a:solidFill>
                <a:latin typeface="Gill Sans MT"/>
                <a:cs typeface="Gill Sans MT"/>
              </a:rPr>
              <a:t>What</a:t>
            </a:r>
            <a:r>
              <a:rPr sz="793" kern="0" spc="30" dirty="0">
                <a:solidFill>
                  <a:srgbClr val="383C53"/>
                </a:solidFill>
                <a:latin typeface="Gill Sans MT"/>
                <a:cs typeface="Gill Sans MT"/>
              </a:rPr>
              <a:t> </a:t>
            </a:r>
            <a:r>
              <a:rPr sz="793" kern="0" dirty="0">
                <a:solidFill>
                  <a:srgbClr val="383C53"/>
                </a:solidFill>
                <a:latin typeface="Gill Sans MT"/>
                <a:cs typeface="Gill Sans MT"/>
              </a:rPr>
              <a:t>are</a:t>
            </a:r>
            <a:r>
              <a:rPr sz="793" kern="0" spc="34" dirty="0">
                <a:solidFill>
                  <a:srgbClr val="383C53"/>
                </a:solidFill>
                <a:latin typeface="Gill Sans MT"/>
                <a:cs typeface="Gill Sans MT"/>
              </a:rPr>
              <a:t> </a:t>
            </a:r>
            <a:r>
              <a:rPr sz="793" kern="0" spc="68" dirty="0">
                <a:solidFill>
                  <a:srgbClr val="383C53"/>
                </a:solidFill>
                <a:latin typeface="Gill Sans MT"/>
                <a:cs typeface="Gill Sans MT"/>
              </a:rPr>
              <a:t>some</a:t>
            </a:r>
            <a:r>
              <a:rPr sz="793" kern="0" spc="30" dirty="0">
                <a:solidFill>
                  <a:srgbClr val="383C53"/>
                </a:solidFill>
                <a:latin typeface="Gill Sans MT"/>
                <a:cs typeface="Gill Sans MT"/>
              </a:rPr>
              <a:t> </a:t>
            </a:r>
            <a:r>
              <a:rPr sz="793" kern="0" spc="45" dirty="0">
                <a:solidFill>
                  <a:srgbClr val="383C53"/>
                </a:solidFill>
                <a:latin typeface="Gill Sans MT"/>
                <a:cs typeface="Gill Sans MT"/>
              </a:rPr>
              <a:t>developmental</a:t>
            </a:r>
            <a:r>
              <a:rPr sz="793" kern="0" spc="34" dirty="0">
                <a:solidFill>
                  <a:srgbClr val="383C53"/>
                </a:solidFill>
                <a:latin typeface="Gill Sans MT"/>
                <a:cs typeface="Gill Sans MT"/>
              </a:rPr>
              <a:t> </a:t>
            </a:r>
            <a:r>
              <a:rPr sz="793" kern="0" spc="60" dirty="0">
                <a:solidFill>
                  <a:srgbClr val="383C53"/>
                </a:solidFill>
                <a:latin typeface="Gill Sans MT"/>
                <a:cs typeface="Gill Sans MT"/>
              </a:rPr>
              <a:t>areas</a:t>
            </a:r>
            <a:r>
              <a:rPr sz="793" kern="0" spc="30" dirty="0">
                <a:solidFill>
                  <a:srgbClr val="383C53"/>
                </a:solidFill>
                <a:latin typeface="Gill Sans MT"/>
                <a:cs typeface="Gill Sans MT"/>
              </a:rPr>
              <a:t> </a:t>
            </a:r>
            <a:r>
              <a:rPr sz="793" kern="0" spc="38" dirty="0">
                <a:solidFill>
                  <a:srgbClr val="383C53"/>
                </a:solidFill>
                <a:latin typeface="Gill Sans MT"/>
                <a:cs typeface="Gill Sans MT"/>
              </a:rPr>
              <a:t>that</a:t>
            </a:r>
            <a:r>
              <a:rPr sz="793" kern="0" spc="34" dirty="0">
                <a:solidFill>
                  <a:srgbClr val="383C53"/>
                </a:solidFill>
                <a:latin typeface="Gill Sans MT"/>
                <a:cs typeface="Gill Sans MT"/>
              </a:rPr>
              <a:t> </a:t>
            </a:r>
            <a:r>
              <a:rPr sz="793" kern="0" dirty="0">
                <a:solidFill>
                  <a:srgbClr val="383C53"/>
                </a:solidFill>
                <a:latin typeface="Gill Sans MT"/>
                <a:cs typeface="Gill Sans MT"/>
              </a:rPr>
              <a:t>you</a:t>
            </a:r>
            <a:r>
              <a:rPr sz="793" kern="0" spc="30" dirty="0">
                <a:solidFill>
                  <a:srgbClr val="383C53"/>
                </a:solidFill>
                <a:latin typeface="Gill Sans MT"/>
                <a:cs typeface="Gill Sans MT"/>
              </a:rPr>
              <a:t> </a:t>
            </a:r>
            <a:r>
              <a:rPr sz="793" kern="0" dirty="0">
                <a:solidFill>
                  <a:srgbClr val="383C53"/>
                </a:solidFill>
                <a:latin typeface="Gill Sans MT"/>
                <a:cs typeface="Gill Sans MT"/>
              </a:rPr>
              <a:t>would</a:t>
            </a:r>
            <a:r>
              <a:rPr sz="793" kern="0" spc="34" dirty="0">
                <a:solidFill>
                  <a:srgbClr val="383C53"/>
                </a:solidFill>
                <a:latin typeface="Gill Sans MT"/>
                <a:cs typeface="Gill Sans MT"/>
              </a:rPr>
              <a:t> </a:t>
            </a:r>
            <a:r>
              <a:rPr sz="793" kern="0" dirty="0">
                <a:solidFill>
                  <a:srgbClr val="383C53"/>
                </a:solidFill>
                <a:latin typeface="Gill Sans MT"/>
                <a:cs typeface="Gill Sans MT"/>
              </a:rPr>
              <a:t>like</a:t>
            </a:r>
            <a:r>
              <a:rPr sz="793" kern="0" spc="30" dirty="0">
                <a:solidFill>
                  <a:srgbClr val="383C53"/>
                </a:solidFill>
                <a:latin typeface="Gill Sans MT"/>
                <a:cs typeface="Gill Sans MT"/>
              </a:rPr>
              <a:t> </a:t>
            </a:r>
            <a:r>
              <a:rPr sz="793" kern="0" dirty="0">
                <a:solidFill>
                  <a:srgbClr val="383C53"/>
                </a:solidFill>
                <a:latin typeface="Gill Sans MT"/>
                <a:cs typeface="Gill Sans MT"/>
              </a:rPr>
              <a:t>to</a:t>
            </a:r>
            <a:r>
              <a:rPr sz="793" kern="0" spc="30" dirty="0">
                <a:solidFill>
                  <a:srgbClr val="383C53"/>
                </a:solidFill>
                <a:latin typeface="Gill Sans MT"/>
                <a:cs typeface="Gill Sans MT"/>
              </a:rPr>
              <a:t> </a:t>
            </a:r>
            <a:r>
              <a:rPr sz="793" kern="0" spc="76" dirty="0">
                <a:solidFill>
                  <a:srgbClr val="383C53"/>
                </a:solidFill>
                <a:latin typeface="Gill Sans MT"/>
                <a:cs typeface="Gill Sans MT"/>
              </a:rPr>
              <a:t>discuss</a:t>
            </a:r>
            <a:r>
              <a:rPr sz="793" kern="0" spc="34" dirty="0">
                <a:solidFill>
                  <a:srgbClr val="383C53"/>
                </a:solidFill>
                <a:latin typeface="Gill Sans MT"/>
                <a:cs typeface="Gill Sans MT"/>
              </a:rPr>
              <a:t> </a:t>
            </a:r>
            <a:r>
              <a:rPr sz="793" kern="0" dirty="0">
                <a:solidFill>
                  <a:srgbClr val="383C53"/>
                </a:solidFill>
                <a:latin typeface="Gill Sans MT"/>
                <a:cs typeface="Gill Sans MT"/>
              </a:rPr>
              <a:t>with</a:t>
            </a:r>
            <a:r>
              <a:rPr sz="793" kern="0" spc="30" dirty="0">
                <a:solidFill>
                  <a:srgbClr val="383C53"/>
                </a:solidFill>
                <a:latin typeface="Gill Sans MT"/>
                <a:cs typeface="Gill Sans MT"/>
              </a:rPr>
              <a:t> </a:t>
            </a:r>
            <a:r>
              <a:rPr sz="793" kern="0" dirty="0">
                <a:solidFill>
                  <a:srgbClr val="383C53"/>
                </a:solidFill>
                <a:latin typeface="Gill Sans MT"/>
                <a:cs typeface="Gill Sans MT"/>
              </a:rPr>
              <a:t>your</a:t>
            </a:r>
            <a:r>
              <a:rPr sz="793" kern="0" spc="34" dirty="0">
                <a:solidFill>
                  <a:srgbClr val="383C53"/>
                </a:solidFill>
                <a:latin typeface="Gill Sans MT"/>
                <a:cs typeface="Gill Sans MT"/>
              </a:rPr>
              <a:t> </a:t>
            </a:r>
            <a:r>
              <a:rPr sz="793" kern="0" spc="49" dirty="0">
                <a:solidFill>
                  <a:srgbClr val="383C53"/>
                </a:solidFill>
                <a:latin typeface="Gill Sans MT"/>
                <a:cs typeface="Gill Sans MT"/>
              </a:rPr>
              <a:t>mentee?</a:t>
            </a:r>
            <a:endParaRPr sz="793" kern="0">
              <a:solidFill>
                <a:sysClr val="windowText" lastClr="000000"/>
              </a:solidFill>
              <a:latin typeface="Gill Sans MT"/>
              <a:cs typeface="Gill Sans MT"/>
            </a:endParaRPr>
          </a:p>
          <a:p>
            <a:pPr defTabSz="690463">
              <a:spcBef>
                <a:spcPts val="26"/>
              </a:spcBef>
            </a:pPr>
            <a:endParaRPr sz="1284" kern="0">
              <a:solidFill>
                <a:sysClr val="windowText" lastClr="000000"/>
              </a:solidFill>
              <a:latin typeface="Gill Sans MT"/>
              <a:cs typeface="Gill Sans MT"/>
            </a:endParaRPr>
          </a:p>
          <a:p>
            <a:pPr marL="290091" algn="just" defTabSz="690463"/>
            <a:r>
              <a:rPr sz="717" kern="0" dirty="0">
                <a:solidFill>
                  <a:srgbClr val="383C53"/>
                </a:solidFill>
                <a:latin typeface="Gill Sans MT"/>
                <a:cs typeface="Gill Sans MT"/>
              </a:rPr>
              <a:t>Career</a:t>
            </a:r>
            <a:r>
              <a:rPr sz="717" kern="0" spc="-4" dirty="0">
                <a:solidFill>
                  <a:srgbClr val="383C53"/>
                </a:solidFill>
                <a:latin typeface="Gill Sans MT"/>
                <a:cs typeface="Gill Sans MT"/>
              </a:rPr>
              <a:t> </a:t>
            </a:r>
            <a:r>
              <a:rPr sz="717" kern="0" spc="45" dirty="0">
                <a:solidFill>
                  <a:srgbClr val="383C53"/>
                </a:solidFill>
                <a:latin typeface="Gill Sans MT"/>
                <a:cs typeface="Gill Sans MT"/>
              </a:rPr>
              <a:t>Planning</a:t>
            </a:r>
            <a:endParaRPr sz="717" kern="0">
              <a:solidFill>
                <a:sysClr val="windowText" lastClr="000000"/>
              </a:solidFill>
              <a:latin typeface="Gill Sans MT"/>
              <a:cs typeface="Gill Sans MT"/>
            </a:endParaRPr>
          </a:p>
          <a:p>
            <a:pPr marL="290091" marR="2922962" algn="just" defTabSz="690463">
              <a:lnSpc>
                <a:spcPct val="325000"/>
              </a:lnSpc>
            </a:pPr>
            <a:r>
              <a:rPr sz="717" kern="0" spc="53" dirty="0">
                <a:solidFill>
                  <a:srgbClr val="383C53"/>
                </a:solidFill>
                <a:latin typeface="Gill Sans MT"/>
                <a:cs typeface="Gill Sans MT"/>
              </a:rPr>
              <a:t>Management</a:t>
            </a:r>
            <a:r>
              <a:rPr sz="717" kern="0" dirty="0">
                <a:solidFill>
                  <a:srgbClr val="383C53"/>
                </a:solidFill>
                <a:latin typeface="Gill Sans MT"/>
                <a:cs typeface="Gill Sans MT"/>
              </a:rPr>
              <a:t> </a:t>
            </a:r>
            <a:r>
              <a:rPr sz="717" kern="0" spc="34" dirty="0">
                <a:solidFill>
                  <a:srgbClr val="383C53"/>
                </a:solidFill>
                <a:latin typeface="Gill Sans MT"/>
                <a:cs typeface="Gill Sans MT"/>
              </a:rPr>
              <a:t>Skills </a:t>
            </a:r>
            <a:r>
              <a:rPr sz="717" kern="0" dirty="0">
                <a:solidFill>
                  <a:srgbClr val="383C53"/>
                </a:solidFill>
                <a:latin typeface="Gill Sans MT"/>
                <a:cs typeface="Gill Sans MT"/>
              </a:rPr>
              <a:t>Interpersonal</a:t>
            </a:r>
            <a:r>
              <a:rPr sz="717" kern="0" spc="325" dirty="0">
                <a:solidFill>
                  <a:srgbClr val="383C53"/>
                </a:solidFill>
                <a:latin typeface="Gill Sans MT"/>
                <a:cs typeface="Gill Sans MT"/>
              </a:rPr>
              <a:t> </a:t>
            </a:r>
            <a:r>
              <a:rPr sz="717" kern="0" spc="34" dirty="0">
                <a:solidFill>
                  <a:srgbClr val="383C53"/>
                </a:solidFill>
                <a:latin typeface="Gill Sans MT"/>
                <a:cs typeface="Gill Sans MT"/>
              </a:rPr>
              <a:t>Skills </a:t>
            </a:r>
            <a:r>
              <a:rPr sz="717" kern="0" dirty="0">
                <a:solidFill>
                  <a:srgbClr val="383C53"/>
                </a:solidFill>
                <a:latin typeface="Gill Sans MT"/>
                <a:cs typeface="Gill Sans MT"/>
              </a:rPr>
              <a:t>Networking</a:t>
            </a:r>
            <a:r>
              <a:rPr sz="717" kern="0" spc="117" dirty="0">
                <a:solidFill>
                  <a:srgbClr val="383C53"/>
                </a:solidFill>
                <a:latin typeface="Gill Sans MT"/>
                <a:cs typeface="Gill Sans MT"/>
              </a:rPr>
              <a:t> </a:t>
            </a:r>
            <a:r>
              <a:rPr sz="717" kern="0" spc="34" dirty="0">
                <a:solidFill>
                  <a:srgbClr val="383C53"/>
                </a:solidFill>
                <a:latin typeface="Gill Sans MT"/>
                <a:cs typeface="Gill Sans MT"/>
              </a:rPr>
              <a:t>Skills</a:t>
            </a:r>
            <a:endParaRPr sz="717" kern="0">
              <a:solidFill>
                <a:sysClr val="windowText" lastClr="000000"/>
              </a:solidFill>
              <a:latin typeface="Gill Sans MT"/>
              <a:cs typeface="Gill Sans MT"/>
            </a:endParaRPr>
          </a:p>
        </p:txBody>
      </p:sp>
      <p:pic>
        <p:nvPicPr>
          <p:cNvPr id="8" name="object 8"/>
          <p:cNvPicPr/>
          <p:nvPr/>
        </p:nvPicPr>
        <p:blipFill>
          <a:blip r:embed="rId2" cstate="print"/>
          <a:stretch>
            <a:fillRect/>
          </a:stretch>
        </p:blipFill>
        <p:spPr>
          <a:xfrm>
            <a:off x="2631481" y="3043166"/>
            <a:ext cx="103158" cy="103158"/>
          </a:xfrm>
          <a:prstGeom prst="rect">
            <a:avLst/>
          </a:prstGeom>
        </p:spPr>
      </p:pic>
      <p:sp>
        <p:nvSpPr>
          <p:cNvPr id="9" name="object 9"/>
          <p:cNvSpPr/>
          <p:nvPr/>
        </p:nvSpPr>
        <p:spPr>
          <a:xfrm>
            <a:off x="2534054" y="3805391"/>
            <a:ext cx="4711145" cy="1020285"/>
          </a:xfrm>
          <a:custGeom>
            <a:avLst/>
            <a:gdLst/>
            <a:ahLst/>
            <a:cxnLst/>
            <a:rect l="l" t="t" r="r" b="b"/>
            <a:pathLst>
              <a:path w="6239509" h="1351279">
                <a:moveTo>
                  <a:pt x="0" y="1313110"/>
                </a:moveTo>
                <a:lnTo>
                  <a:pt x="0" y="37951"/>
                </a:lnTo>
                <a:lnTo>
                  <a:pt x="0" y="32917"/>
                </a:lnTo>
                <a:lnTo>
                  <a:pt x="962" y="28076"/>
                </a:lnTo>
                <a:lnTo>
                  <a:pt x="2888" y="23425"/>
                </a:lnTo>
                <a:lnTo>
                  <a:pt x="4814" y="18776"/>
                </a:lnTo>
                <a:lnTo>
                  <a:pt x="7556" y="14672"/>
                </a:lnTo>
                <a:lnTo>
                  <a:pt x="11115" y="11115"/>
                </a:lnTo>
                <a:lnTo>
                  <a:pt x="14674" y="7556"/>
                </a:lnTo>
                <a:lnTo>
                  <a:pt x="18778" y="4813"/>
                </a:lnTo>
                <a:lnTo>
                  <a:pt x="23427" y="2887"/>
                </a:lnTo>
                <a:lnTo>
                  <a:pt x="28077" y="962"/>
                </a:lnTo>
                <a:lnTo>
                  <a:pt x="32918" y="0"/>
                </a:lnTo>
                <a:lnTo>
                  <a:pt x="37951" y="0"/>
                </a:lnTo>
                <a:lnTo>
                  <a:pt x="6201221" y="0"/>
                </a:lnTo>
                <a:lnTo>
                  <a:pt x="6206253" y="0"/>
                </a:lnTo>
                <a:lnTo>
                  <a:pt x="6211094" y="962"/>
                </a:lnTo>
                <a:lnTo>
                  <a:pt x="6215743" y="2887"/>
                </a:lnTo>
                <a:lnTo>
                  <a:pt x="6220393" y="4813"/>
                </a:lnTo>
                <a:lnTo>
                  <a:pt x="6224497" y="7556"/>
                </a:lnTo>
                <a:lnTo>
                  <a:pt x="6228056" y="11115"/>
                </a:lnTo>
                <a:lnTo>
                  <a:pt x="6231614" y="14672"/>
                </a:lnTo>
                <a:lnTo>
                  <a:pt x="6239172" y="37951"/>
                </a:lnTo>
                <a:lnTo>
                  <a:pt x="6239172" y="1313110"/>
                </a:lnTo>
                <a:lnTo>
                  <a:pt x="6215743" y="1348170"/>
                </a:lnTo>
                <a:lnTo>
                  <a:pt x="6201221" y="1351061"/>
                </a:lnTo>
                <a:lnTo>
                  <a:pt x="37951" y="1351061"/>
                </a:lnTo>
                <a:lnTo>
                  <a:pt x="2888" y="1327631"/>
                </a:lnTo>
                <a:lnTo>
                  <a:pt x="0" y="1318141"/>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0" name="object 10"/>
          <p:cNvSpPr txBox="1"/>
          <p:nvPr/>
        </p:nvSpPr>
        <p:spPr>
          <a:xfrm>
            <a:off x="2520615" y="3472572"/>
            <a:ext cx="4576418" cy="276901"/>
          </a:xfrm>
          <a:prstGeom prst="rect">
            <a:avLst/>
          </a:prstGeom>
        </p:spPr>
        <p:txBody>
          <a:bodyPr vert="horz" wrap="square" lIns="0" tIns="9110" rIns="0" bIns="0" rtlCol="0">
            <a:spAutoFit/>
          </a:bodyPr>
          <a:lstStyle/>
          <a:p>
            <a:pPr marL="9590" marR="3836" defTabSz="690463">
              <a:lnSpc>
                <a:spcPct val="113799"/>
              </a:lnSpc>
              <a:spcBef>
                <a:spcPts val="72"/>
              </a:spcBef>
            </a:pPr>
            <a:r>
              <a:rPr sz="793" kern="0" dirty="0">
                <a:solidFill>
                  <a:srgbClr val="FF0000"/>
                </a:solidFill>
                <a:latin typeface="Gill Sans MT"/>
                <a:cs typeface="Gill Sans MT"/>
              </a:rPr>
              <a:t>*</a:t>
            </a:r>
            <a:r>
              <a:rPr sz="793" kern="0" spc="64" dirty="0">
                <a:solidFill>
                  <a:srgbClr val="FF0000"/>
                </a:solidFill>
                <a:latin typeface="Gill Sans MT"/>
                <a:cs typeface="Gill Sans MT"/>
              </a:rPr>
              <a:t> </a:t>
            </a:r>
            <a:r>
              <a:rPr sz="793" kern="0" dirty="0">
                <a:solidFill>
                  <a:srgbClr val="383C53"/>
                </a:solidFill>
                <a:latin typeface="Gill Sans MT"/>
                <a:cs typeface="Gill Sans MT"/>
              </a:rPr>
              <a:t>What</a:t>
            </a:r>
            <a:r>
              <a:rPr sz="793" kern="0" spc="64" dirty="0">
                <a:solidFill>
                  <a:srgbClr val="383C53"/>
                </a:solidFill>
                <a:latin typeface="Gill Sans MT"/>
                <a:cs typeface="Gill Sans MT"/>
              </a:rPr>
              <a:t> </a:t>
            </a:r>
            <a:r>
              <a:rPr sz="793" kern="0" dirty="0">
                <a:solidFill>
                  <a:srgbClr val="383C53"/>
                </a:solidFill>
                <a:latin typeface="Gill Sans MT"/>
                <a:cs typeface="Gill Sans MT"/>
              </a:rPr>
              <a:t>other</a:t>
            </a:r>
            <a:r>
              <a:rPr sz="793" kern="0" spc="68" dirty="0">
                <a:solidFill>
                  <a:srgbClr val="383C53"/>
                </a:solidFill>
                <a:latin typeface="Gill Sans MT"/>
                <a:cs typeface="Gill Sans MT"/>
              </a:rPr>
              <a:t> </a:t>
            </a:r>
            <a:r>
              <a:rPr sz="793" kern="0" spc="45" dirty="0">
                <a:solidFill>
                  <a:srgbClr val="383C53"/>
                </a:solidFill>
                <a:latin typeface="Gill Sans MT"/>
                <a:cs typeface="Gill Sans MT"/>
              </a:rPr>
              <a:t>strengths</a:t>
            </a:r>
            <a:r>
              <a:rPr sz="793" kern="0" spc="64" dirty="0">
                <a:solidFill>
                  <a:srgbClr val="383C53"/>
                </a:solidFill>
                <a:latin typeface="Gill Sans MT"/>
                <a:cs typeface="Gill Sans MT"/>
              </a:rPr>
              <a:t> </a:t>
            </a:r>
            <a:r>
              <a:rPr sz="793" kern="0" spc="42" dirty="0">
                <a:solidFill>
                  <a:srgbClr val="383C53"/>
                </a:solidFill>
                <a:latin typeface="Gill Sans MT"/>
                <a:cs typeface="Gill Sans MT"/>
              </a:rPr>
              <a:t>(bilingual,</a:t>
            </a:r>
            <a:r>
              <a:rPr sz="793" kern="0" spc="64" dirty="0">
                <a:solidFill>
                  <a:srgbClr val="383C53"/>
                </a:solidFill>
                <a:latin typeface="Gill Sans MT"/>
                <a:cs typeface="Gill Sans MT"/>
              </a:rPr>
              <a:t> </a:t>
            </a:r>
            <a:r>
              <a:rPr sz="793" kern="0" spc="60" dirty="0">
                <a:solidFill>
                  <a:srgbClr val="383C53"/>
                </a:solidFill>
                <a:latin typeface="Gill Sans MT"/>
                <a:cs typeface="Gill Sans MT"/>
              </a:rPr>
              <a:t>math</a:t>
            </a:r>
            <a:r>
              <a:rPr sz="793" kern="0" spc="68" dirty="0">
                <a:solidFill>
                  <a:srgbClr val="383C53"/>
                </a:solidFill>
                <a:latin typeface="Gill Sans MT"/>
                <a:cs typeface="Gill Sans MT"/>
              </a:rPr>
              <a:t> </a:t>
            </a:r>
            <a:r>
              <a:rPr sz="793" kern="0" spc="42" dirty="0">
                <a:solidFill>
                  <a:srgbClr val="383C53"/>
                </a:solidFill>
                <a:latin typeface="Gill Sans MT"/>
                <a:cs typeface="Gill Sans MT"/>
              </a:rPr>
              <a:t>skills,</a:t>
            </a:r>
            <a:r>
              <a:rPr sz="793" kern="0" spc="64" dirty="0">
                <a:solidFill>
                  <a:srgbClr val="383C53"/>
                </a:solidFill>
                <a:latin typeface="Gill Sans MT"/>
                <a:cs typeface="Gill Sans MT"/>
              </a:rPr>
              <a:t> </a:t>
            </a:r>
            <a:r>
              <a:rPr sz="793" kern="0" dirty="0">
                <a:solidFill>
                  <a:srgbClr val="383C53"/>
                </a:solidFill>
                <a:latin typeface="Gill Sans MT"/>
                <a:cs typeface="Gill Sans MT"/>
              </a:rPr>
              <a:t>relevant</a:t>
            </a:r>
            <a:r>
              <a:rPr sz="793" kern="0" spc="68" dirty="0">
                <a:solidFill>
                  <a:srgbClr val="383C53"/>
                </a:solidFill>
                <a:latin typeface="Gill Sans MT"/>
                <a:cs typeface="Gill Sans MT"/>
              </a:rPr>
              <a:t> </a:t>
            </a:r>
            <a:r>
              <a:rPr sz="793" kern="0" dirty="0">
                <a:solidFill>
                  <a:srgbClr val="383C53"/>
                </a:solidFill>
                <a:latin typeface="Gill Sans MT"/>
                <a:cs typeface="Gill Sans MT"/>
              </a:rPr>
              <a:t>volunteer</a:t>
            </a:r>
            <a:r>
              <a:rPr sz="793" kern="0" spc="64" dirty="0">
                <a:solidFill>
                  <a:srgbClr val="383C53"/>
                </a:solidFill>
                <a:latin typeface="Gill Sans MT"/>
                <a:cs typeface="Gill Sans MT"/>
              </a:rPr>
              <a:t> </a:t>
            </a:r>
            <a:r>
              <a:rPr sz="793" kern="0" dirty="0">
                <a:solidFill>
                  <a:srgbClr val="383C53"/>
                </a:solidFill>
                <a:latin typeface="Gill Sans MT"/>
                <a:cs typeface="Gill Sans MT"/>
              </a:rPr>
              <a:t>experience,</a:t>
            </a:r>
            <a:r>
              <a:rPr sz="793" kern="0" spc="64" dirty="0">
                <a:solidFill>
                  <a:srgbClr val="383C53"/>
                </a:solidFill>
                <a:latin typeface="Gill Sans MT"/>
                <a:cs typeface="Gill Sans MT"/>
              </a:rPr>
              <a:t> </a:t>
            </a:r>
            <a:r>
              <a:rPr sz="793" kern="0" dirty="0">
                <a:solidFill>
                  <a:srgbClr val="383C53"/>
                </a:solidFill>
                <a:latin typeface="Gill Sans MT"/>
                <a:cs typeface="Gill Sans MT"/>
              </a:rPr>
              <a:t>etc.)</a:t>
            </a:r>
            <a:r>
              <a:rPr sz="793" kern="0" spc="68" dirty="0">
                <a:solidFill>
                  <a:srgbClr val="383C53"/>
                </a:solidFill>
                <a:latin typeface="Gill Sans MT"/>
                <a:cs typeface="Gill Sans MT"/>
              </a:rPr>
              <a:t> </a:t>
            </a:r>
            <a:r>
              <a:rPr sz="793" kern="0" spc="38" dirty="0">
                <a:solidFill>
                  <a:srgbClr val="383C53"/>
                </a:solidFill>
                <a:latin typeface="Gill Sans MT"/>
                <a:cs typeface="Gill Sans MT"/>
              </a:rPr>
              <a:t>do</a:t>
            </a:r>
            <a:r>
              <a:rPr sz="793" kern="0" spc="64" dirty="0">
                <a:solidFill>
                  <a:srgbClr val="383C53"/>
                </a:solidFill>
                <a:latin typeface="Gill Sans MT"/>
                <a:cs typeface="Gill Sans MT"/>
              </a:rPr>
              <a:t> </a:t>
            </a:r>
            <a:r>
              <a:rPr sz="793" kern="0" dirty="0">
                <a:solidFill>
                  <a:srgbClr val="383C53"/>
                </a:solidFill>
                <a:latin typeface="Gill Sans MT"/>
                <a:cs typeface="Gill Sans MT"/>
              </a:rPr>
              <a:t>you</a:t>
            </a:r>
            <a:r>
              <a:rPr sz="793" kern="0" spc="64" dirty="0">
                <a:solidFill>
                  <a:srgbClr val="383C53"/>
                </a:solidFill>
                <a:latin typeface="Gill Sans MT"/>
                <a:cs typeface="Gill Sans MT"/>
              </a:rPr>
              <a:t> </a:t>
            </a:r>
            <a:r>
              <a:rPr sz="793" kern="0" spc="42" dirty="0">
                <a:solidFill>
                  <a:srgbClr val="383C53"/>
                </a:solidFill>
                <a:latin typeface="Gill Sans MT"/>
                <a:cs typeface="Gill Sans MT"/>
              </a:rPr>
              <a:t>bring</a:t>
            </a:r>
            <a:r>
              <a:rPr sz="793" kern="0" spc="68" dirty="0">
                <a:solidFill>
                  <a:srgbClr val="383C53"/>
                </a:solidFill>
                <a:latin typeface="Gill Sans MT"/>
                <a:cs typeface="Gill Sans MT"/>
              </a:rPr>
              <a:t> </a:t>
            </a:r>
            <a:r>
              <a:rPr sz="793" kern="0" dirty="0">
                <a:solidFill>
                  <a:srgbClr val="383C53"/>
                </a:solidFill>
                <a:latin typeface="Gill Sans MT"/>
                <a:cs typeface="Gill Sans MT"/>
              </a:rPr>
              <a:t>to</a:t>
            </a:r>
            <a:r>
              <a:rPr sz="793" kern="0" spc="64" dirty="0">
                <a:solidFill>
                  <a:srgbClr val="383C53"/>
                </a:solidFill>
                <a:latin typeface="Gill Sans MT"/>
                <a:cs typeface="Gill Sans MT"/>
              </a:rPr>
              <a:t> </a:t>
            </a:r>
            <a:r>
              <a:rPr sz="793" kern="0" spc="30" dirty="0">
                <a:solidFill>
                  <a:srgbClr val="383C53"/>
                </a:solidFill>
                <a:latin typeface="Gill Sans MT"/>
                <a:cs typeface="Gill Sans MT"/>
              </a:rPr>
              <a:t>this </a:t>
            </a:r>
            <a:r>
              <a:rPr sz="793" kern="0" spc="42" dirty="0">
                <a:solidFill>
                  <a:srgbClr val="383C53"/>
                </a:solidFill>
                <a:latin typeface="Gill Sans MT"/>
                <a:cs typeface="Gill Sans MT"/>
              </a:rPr>
              <a:t>program?</a:t>
            </a:r>
            <a:endParaRPr sz="793" kern="0">
              <a:solidFill>
                <a:sysClr val="windowText" lastClr="000000"/>
              </a:solidFill>
              <a:latin typeface="Gill Sans MT"/>
              <a:cs typeface="Gill Sans MT"/>
            </a:endParaRPr>
          </a:p>
        </p:txBody>
      </p:sp>
      <p:sp>
        <p:nvSpPr>
          <p:cNvPr id="11" name="object 11"/>
          <p:cNvSpPr/>
          <p:nvPr/>
        </p:nvSpPr>
        <p:spPr>
          <a:xfrm>
            <a:off x="2534054" y="5243875"/>
            <a:ext cx="4711145" cy="1020285"/>
          </a:xfrm>
          <a:custGeom>
            <a:avLst/>
            <a:gdLst/>
            <a:ahLst/>
            <a:cxnLst/>
            <a:rect l="l" t="t" r="r" b="b"/>
            <a:pathLst>
              <a:path w="6239509" h="1351279">
                <a:moveTo>
                  <a:pt x="0" y="1313110"/>
                </a:moveTo>
                <a:lnTo>
                  <a:pt x="0" y="37951"/>
                </a:lnTo>
                <a:lnTo>
                  <a:pt x="0" y="32918"/>
                </a:lnTo>
                <a:lnTo>
                  <a:pt x="962" y="28076"/>
                </a:lnTo>
                <a:lnTo>
                  <a:pt x="2888" y="23426"/>
                </a:lnTo>
                <a:lnTo>
                  <a:pt x="4814" y="18775"/>
                </a:lnTo>
                <a:lnTo>
                  <a:pt x="7556" y="14671"/>
                </a:lnTo>
                <a:lnTo>
                  <a:pt x="11115" y="11115"/>
                </a:lnTo>
                <a:lnTo>
                  <a:pt x="14674" y="7555"/>
                </a:lnTo>
                <a:lnTo>
                  <a:pt x="18778" y="4814"/>
                </a:lnTo>
                <a:lnTo>
                  <a:pt x="23427" y="2888"/>
                </a:lnTo>
                <a:lnTo>
                  <a:pt x="28077" y="963"/>
                </a:lnTo>
                <a:lnTo>
                  <a:pt x="32918" y="0"/>
                </a:lnTo>
                <a:lnTo>
                  <a:pt x="37951" y="0"/>
                </a:lnTo>
                <a:lnTo>
                  <a:pt x="6201221" y="0"/>
                </a:lnTo>
                <a:lnTo>
                  <a:pt x="6206253" y="0"/>
                </a:lnTo>
                <a:lnTo>
                  <a:pt x="6211094" y="963"/>
                </a:lnTo>
                <a:lnTo>
                  <a:pt x="6215743" y="2888"/>
                </a:lnTo>
                <a:lnTo>
                  <a:pt x="6220393" y="4814"/>
                </a:lnTo>
                <a:lnTo>
                  <a:pt x="6224497" y="7555"/>
                </a:lnTo>
                <a:lnTo>
                  <a:pt x="6228056" y="11115"/>
                </a:lnTo>
                <a:lnTo>
                  <a:pt x="6231614" y="14671"/>
                </a:lnTo>
                <a:lnTo>
                  <a:pt x="6234357" y="18775"/>
                </a:lnTo>
                <a:lnTo>
                  <a:pt x="6236283" y="23426"/>
                </a:lnTo>
                <a:lnTo>
                  <a:pt x="6238209" y="28076"/>
                </a:lnTo>
                <a:lnTo>
                  <a:pt x="6239172" y="32918"/>
                </a:lnTo>
                <a:lnTo>
                  <a:pt x="6239172" y="37951"/>
                </a:lnTo>
                <a:lnTo>
                  <a:pt x="6239172" y="1313110"/>
                </a:lnTo>
                <a:lnTo>
                  <a:pt x="6215743" y="1348170"/>
                </a:lnTo>
                <a:lnTo>
                  <a:pt x="6211094" y="1350096"/>
                </a:lnTo>
                <a:lnTo>
                  <a:pt x="6206253" y="1351060"/>
                </a:lnTo>
                <a:lnTo>
                  <a:pt x="6201221" y="1351061"/>
                </a:lnTo>
                <a:lnTo>
                  <a:pt x="37951" y="1351061"/>
                </a:lnTo>
                <a:lnTo>
                  <a:pt x="32918" y="1351060"/>
                </a:lnTo>
                <a:lnTo>
                  <a:pt x="28077" y="1350096"/>
                </a:lnTo>
                <a:lnTo>
                  <a:pt x="23427" y="1348170"/>
                </a:lnTo>
                <a:lnTo>
                  <a:pt x="18778" y="1346245"/>
                </a:lnTo>
                <a:lnTo>
                  <a:pt x="0" y="1318141"/>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2" name="object 12"/>
          <p:cNvSpPr txBox="1"/>
          <p:nvPr/>
        </p:nvSpPr>
        <p:spPr>
          <a:xfrm>
            <a:off x="2520614" y="5056624"/>
            <a:ext cx="4257579"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26" dirty="0">
                <a:solidFill>
                  <a:srgbClr val="FF0000"/>
                </a:solidFill>
                <a:latin typeface="Gill Sans MT"/>
                <a:cs typeface="Gill Sans MT"/>
              </a:rPr>
              <a:t> </a:t>
            </a:r>
            <a:r>
              <a:rPr sz="793" kern="0" spc="60" dirty="0">
                <a:solidFill>
                  <a:srgbClr val="383C53"/>
                </a:solidFill>
                <a:latin typeface="Gill Sans MT"/>
                <a:cs typeface="Gill Sans MT"/>
              </a:rPr>
              <a:t>Since</a:t>
            </a:r>
            <a:r>
              <a:rPr sz="793" kern="0" spc="26" dirty="0">
                <a:solidFill>
                  <a:srgbClr val="383C53"/>
                </a:solidFill>
                <a:latin typeface="Gill Sans MT"/>
                <a:cs typeface="Gill Sans MT"/>
              </a:rPr>
              <a:t> </a:t>
            </a:r>
            <a:r>
              <a:rPr sz="793" kern="0" spc="45" dirty="0">
                <a:solidFill>
                  <a:srgbClr val="383C53"/>
                </a:solidFill>
                <a:latin typeface="Gill Sans MT"/>
                <a:cs typeface="Gill Sans MT"/>
              </a:rPr>
              <a:t>this</a:t>
            </a:r>
            <a:r>
              <a:rPr sz="793" kern="0" spc="26" dirty="0">
                <a:solidFill>
                  <a:srgbClr val="383C53"/>
                </a:solidFill>
                <a:latin typeface="Gill Sans MT"/>
                <a:cs typeface="Gill Sans MT"/>
              </a:rPr>
              <a:t> </a:t>
            </a:r>
            <a:r>
              <a:rPr sz="793" kern="0" spc="64" dirty="0">
                <a:solidFill>
                  <a:srgbClr val="383C53"/>
                </a:solidFill>
                <a:latin typeface="Gill Sans MT"/>
                <a:cs typeface="Gill Sans MT"/>
              </a:rPr>
              <a:t>is</a:t>
            </a:r>
            <a:r>
              <a:rPr sz="793" kern="0" spc="26" dirty="0">
                <a:solidFill>
                  <a:srgbClr val="383C53"/>
                </a:solidFill>
                <a:latin typeface="Gill Sans MT"/>
                <a:cs typeface="Gill Sans MT"/>
              </a:rPr>
              <a:t> </a:t>
            </a:r>
            <a:r>
              <a:rPr sz="793" kern="0" spc="98" dirty="0">
                <a:solidFill>
                  <a:srgbClr val="383C53"/>
                </a:solidFill>
                <a:latin typeface="Gill Sans MT"/>
                <a:cs typeface="Gill Sans MT"/>
              </a:rPr>
              <a:t>a</a:t>
            </a:r>
            <a:r>
              <a:rPr sz="793" kern="0" spc="26" dirty="0">
                <a:solidFill>
                  <a:srgbClr val="383C53"/>
                </a:solidFill>
                <a:latin typeface="Gill Sans MT"/>
                <a:cs typeface="Gill Sans MT"/>
              </a:rPr>
              <a:t> </a:t>
            </a:r>
            <a:r>
              <a:rPr sz="793" kern="0" dirty="0">
                <a:solidFill>
                  <a:srgbClr val="383C53"/>
                </a:solidFill>
                <a:latin typeface="Gill Sans MT"/>
                <a:cs typeface="Gill Sans MT"/>
              </a:rPr>
              <a:t>reciprocal</a:t>
            </a:r>
            <a:r>
              <a:rPr sz="793" kern="0" spc="30" dirty="0">
                <a:solidFill>
                  <a:srgbClr val="383C53"/>
                </a:solidFill>
                <a:latin typeface="Gill Sans MT"/>
                <a:cs typeface="Gill Sans MT"/>
              </a:rPr>
              <a:t> </a:t>
            </a:r>
            <a:r>
              <a:rPr sz="793" kern="0" spc="34" dirty="0">
                <a:solidFill>
                  <a:srgbClr val="383C53"/>
                </a:solidFill>
                <a:latin typeface="Gill Sans MT"/>
                <a:cs typeface="Gill Sans MT"/>
              </a:rPr>
              <a:t>relationship,</a:t>
            </a:r>
            <a:r>
              <a:rPr sz="793" kern="0" spc="26" dirty="0">
                <a:solidFill>
                  <a:srgbClr val="383C53"/>
                </a:solidFill>
                <a:latin typeface="Gill Sans MT"/>
                <a:cs typeface="Gill Sans MT"/>
              </a:rPr>
              <a:t> </a:t>
            </a:r>
            <a:r>
              <a:rPr sz="793" kern="0" spc="45" dirty="0">
                <a:solidFill>
                  <a:srgbClr val="383C53"/>
                </a:solidFill>
                <a:latin typeface="Gill Sans MT"/>
                <a:cs typeface="Gill Sans MT"/>
              </a:rPr>
              <a:t>what</a:t>
            </a:r>
            <a:r>
              <a:rPr sz="793" kern="0" spc="26" dirty="0">
                <a:solidFill>
                  <a:srgbClr val="383C53"/>
                </a:solidFill>
                <a:latin typeface="Gill Sans MT"/>
                <a:cs typeface="Gill Sans MT"/>
              </a:rPr>
              <a:t> </a:t>
            </a:r>
            <a:r>
              <a:rPr sz="793" kern="0" spc="38" dirty="0">
                <a:solidFill>
                  <a:srgbClr val="383C53"/>
                </a:solidFill>
                <a:latin typeface="Gill Sans MT"/>
                <a:cs typeface="Gill Sans MT"/>
              </a:rPr>
              <a:t>do</a:t>
            </a:r>
            <a:r>
              <a:rPr sz="793" kern="0" spc="26" dirty="0">
                <a:solidFill>
                  <a:srgbClr val="383C53"/>
                </a:solidFill>
                <a:latin typeface="Gill Sans MT"/>
                <a:cs typeface="Gill Sans MT"/>
              </a:rPr>
              <a:t> </a:t>
            </a:r>
            <a:r>
              <a:rPr sz="793" kern="0" dirty="0">
                <a:solidFill>
                  <a:srgbClr val="383C53"/>
                </a:solidFill>
                <a:latin typeface="Gill Sans MT"/>
                <a:cs typeface="Gill Sans MT"/>
              </a:rPr>
              <a:t>you</a:t>
            </a:r>
            <a:r>
              <a:rPr sz="793" kern="0" spc="26" dirty="0">
                <a:solidFill>
                  <a:srgbClr val="383C53"/>
                </a:solidFill>
                <a:latin typeface="Gill Sans MT"/>
                <a:cs typeface="Gill Sans MT"/>
              </a:rPr>
              <a:t> </a:t>
            </a:r>
            <a:r>
              <a:rPr sz="793" kern="0" spc="42" dirty="0">
                <a:solidFill>
                  <a:srgbClr val="383C53"/>
                </a:solidFill>
                <a:latin typeface="Gill Sans MT"/>
                <a:cs typeface="Gill Sans MT"/>
              </a:rPr>
              <a:t>hope</a:t>
            </a:r>
            <a:r>
              <a:rPr sz="793" kern="0" spc="30" dirty="0">
                <a:solidFill>
                  <a:srgbClr val="383C53"/>
                </a:solidFill>
                <a:latin typeface="Gill Sans MT"/>
                <a:cs typeface="Gill Sans MT"/>
              </a:rPr>
              <a:t> </a:t>
            </a:r>
            <a:r>
              <a:rPr sz="793" kern="0" dirty="0">
                <a:solidFill>
                  <a:srgbClr val="383C53"/>
                </a:solidFill>
                <a:latin typeface="Gill Sans MT"/>
                <a:cs typeface="Gill Sans MT"/>
              </a:rPr>
              <a:t>to</a:t>
            </a:r>
            <a:r>
              <a:rPr sz="793" kern="0" spc="26" dirty="0">
                <a:solidFill>
                  <a:srgbClr val="383C53"/>
                </a:solidFill>
                <a:latin typeface="Gill Sans MT"/>
                <a:cs typeface="Gill Sans MT"/>
              </a:rPr>
              <a:t> </a:t>
            </a:r>
            <a:r>
              <a:rPr sz="793" kern="0" spc="53" dirty="0">
                <a:solidFill>
                  <a:srgbClr val="383C53"/>
                </a:solidFill>
                <a:latin typeface="Gill Sans MT"/>
                <a:cs typeface="Gill Sans MT"/>
              </a:rPr>
              <a:t>achieve</a:t>
            </a:r>
            <a:r>
              <a:rPr sz="793" kern="0" spc="26" dirty="0">
                <a:solidFill>
                  <a:srgbClr val="383C53"/>
                </a:solidFill>
                <a:latin typeface="Gill Sans MT"/>
                <a:cs typeface="Gill Sans MT"/>
              </a:rPr>
              <a:t> </a:t>
            </a:r>
            <a:r>
              <a:rPr sz="793" kern="0" dirty="0">
                <a:solidFill>
                  <a:srgbClr val="383C53"/>
                </a:solidFill>
                <a:latin typeface="Gill Sans MT"/>
                <a:cs typeface="Gill Sans MT"/>
              </a:rPr>
              <a:t>through</a:t>
            </a:r>
            <a:r>
              <a:rPr sz="793" kern="0" spc="26" dirty="0">
                <a:solidFill>
                  <a:srgbClr val="383C53"/>
                </a:solidFill>
                <a:latin typeface="Gill Sans MT"/>
                <a:cs typeface="Gill Sans MT"/>
              </a:rPr>
              <a:t> </a:t>
            </a:r>
            <a:r>
              <a:rPr sz="793" kern="0" spc="45" dirty="0">
                <a:solidFill>
                  <a:srgbClr val="383C53"/>
                </a:solidFill>
                <a:latin typeface="Gill Sans MT"/>
                <a:cs typeface="Gill Sans MT"/>
              </a:rPr>
              <a:t>this</a:t>
            </a:r>
            <a:r>
              <a:rPr sz="793" kern="0" spc="26" dirty="0">
                <a:solidFill>
                  <a:srgbClr val="383C53"/>
                </a:solidFill>
                <a:latin typeface="Gill Sans MT"/>
                <a:cs typeface="Gill Sans MT"/>
              </a:rPr>
              <a:t> </a:t>
            </a:r>
            <a:r>
              <a:rPr sz="793" kern="0" spc="34" dirty="0">
                <a:solidFill>
                  <a:srgbClr val="383C53"/>
                </a:solidFill>
                <a:latin typeface="Gill Sans MT"/>
                <a:cs typeface="Gill Sans MT"/>
              </a:rPr>
              <a:t>experience?</a:t>
            </a:r>
            <a:endParaRPr sz="793" kern="0">
              <a:solidFill>
                <a:sysClr val="windowText" lastClr="000000"/>
              </a:solidFill>
              <a:latin typeface="Gill Sans MT"/>
              <a:cs typeface="Gill Sans MT"/>
            </a:endParaRPr>
          </a:p>
        </p:txBody>
      </p:sp>
      <p:sp>
        <p:nvSpPr>
          <p:cNvPr id="13" name="object 13"/>
          <p:cNvSpPr/>
          <p:nvPr/>
        </p:nvSpPr>
        <p:spPr>
          <a:xfrm>
            <a:off x="4491194" y="6576335"/>
            <a:ext cx="796858" cy="212399"/>
          </a:xfrm>
          <a:custGeom>
            <a:avLst/>
            <a:gdLst/>
            <a:ahLst/>
            <a:cxnLst/>
            <a:rect l="l" t="t" r="r" b="b"/>
            <a:pathLst>
              <a:path w="1055370" h="281304">
                <a:moveTo>
                  <a:pt x="0" y="239092"/>
                </a:moveTo>
                <a:lnTo>
                  <a:pt x="0" y="41746"/>
                </a:lnTo>
                <a:lnTo>
                  <a:pt x="0" y="36209"/>
                </a:lnTo>
                <a:lnTo>
                  <a:pt x="1059" y="30883"/>
                </a:lnTo>
                <a:lnTo>
                  <a:pt x="3177" y="25767"/>
                </a:lnTo>
                <a:lnTo>
                  <a:pt x="5296" y="20650"/>
                </a:lnTo>
                <a:lnTo>
                  <a:pt x="8312" y="16136"/>
                </a:lnTo>
                <a:lnTo>
                  <a:pt x="12227" y="12224"/>
                </a:lnTo>
                <a:lnTo>
                  <a:pt x="16141" y="8309"/>
                </a:lnTo>
                <a:lnTo>
                  <a:pt x="20656" y="5294"/>
                </a:lnTo>
                <a:lnTo>
                  <a:pt x="25770" y="3176"/>
                </a:lnTo>
                <a:lnTo>
                  <a:pt x="30885" y="1058"/>
                </a:lnTo>
                <a:lnTo>
                  <a:pt x="36210" y="0"/>
                </a:lnTo>
                <a:lnTo>
                  <a:pt x="41746" y="0"/>
                </a:lnTo>
                <a:lnTo>
                  <a:pt x="1013296" y="0"/>
                </a:lnTo>
                <a:lnTo>
                  <a:pt x="1018832" y="0"/>
                </a:lnTo>
                <a:lnTo>
                  <a:pt x="1024157" y="1058"/>
                </a:lnTo>
                <a:lnTo>
                  <a:pt x="1029271" y="3176"/>
                </a:lnTo>
                <a:lnTo>
                  <a:pt x="1034385" y="5294"/>
                </a:lnTo>
                <a:lnTo>
                  <a:pt x="1038900" y="8309"/>
                </a:lnTo>
                <a:lnTo>
                  <a:pt x="1042815" y="12224"/>
                </a:lnTo>
                <a:lnTo>
                  <a:pt x="1046729" y="16136"/>
                </a:lnTo>
                <a:lnTo>
                  <a:pt x="1049745" y="20650"/>
                </a:lnTo>
                <a:lnTo>
                  <a:pt x="1051864" y="25767"/>
                </a:lnTo>
                <a:lnTo>
                  <a:pt x="1053982" y="30883"/>
                </a:lnTo>
                <a:lnTo>
                  <a:pt x="1055042" y="36209"/>
                </a:lnTo>
                <a:lnTo>
                  <a:pt x="1055042" y="41746"/>
                </a:lnTo>
                <a:lnTo>
                  <a:pt x="1055042" y="239092"/>
                </a:lnTo>
                <a:lnTo>
                  <a:pt x="1034385" y="275539"/>
                </a:lnTo>
                <a:lnTo>
                  <a:pt x="1013296" y="280838"/>
                </a:lnTo>
                <a:lnTo>
                  <a:pt x="41746" y="280838"/>
                </a:lnTo>
                <a:lnTo>
                  <a:pt x="5296" y="260178"/>
                </a:lnTo>
                <a:lnTo>
                  <a:pt x="0" y="244627"/>
                </a:lnTo>
                <a:lnTo>
                  <a:pt x="0" y="239092"/>
                </a:lnTo>
                <a:close/>
              </a:path>
            </a:pathLst>
          </a:custGeom>
          <a:ln w="7590">
            <a:solidFill>
              <a:srgbClr val="383C53"/>
            </a:solidFill>
          </a:ln>
        </p:spPr>
        <p:txBody>
          <a:bodyPr wrap="square" lIns="0" tIns="0" rIns="0" bIns="0" rtlCol="0"/>
          <a:lstStyle/>
          <a:p>
            <a:pPr defTabSz="690463"/>
            <a:endParaRPr sz="1359" kern="0">
              <a:solidFill>
                <a:sysClr val="windowText" lastClr="000000"/>
              </a:solidFill>
            </a:endParaRPr>
          </a:p>
        </p:txBody>
      </p:sp>
      <p:sp>
        <p:nvSpPr>
          <p:cNvPr id="14" name="object 14"/>
          <p:cNvSpPr txBox="1"/>
          <p:nvPr/>
        </p:nvSpPr>
        <p:spPr>
          <a:xfrm>
            <a:off x="4724457" y="6598265"/>
            <a:ext cx="330346" cy="148596"/>
          </a:xfrm>
          <a:prstGeom prst="rect">
            <a:avLst/>
          </a:prstGeom>
        </p:spPr>
        <p:txBody>
          <a:bodyPr vert="horz" wrap="square" lIns="0" tIns="9110" rIns="0" bIns="0" rtlCol="0">
            <a:spAutoFit/>
          </a:bodyPr>
          <a:lstStyle/>
          <a:p>
            <a:pPr marL="9590" defTabSz="690463">
              <a:spcBef>
                <a:spcPts val="72"/>
              </a:spcBef>
            </a:pPr>
            <a:r>
              <a:rPr sz="906" b="1" kern="0" spc="-8" dirty="0">
                <a:solidFill>
                  <a:srgbClr val="9DA1A2"/>
                </a:solidFill>
                <a:latin typeface="Bahnschrift"/>
                <a:cs typeface="Bahnschrift"/>
              </a:rPr>
              <a:t>Finish</a:t>
            </a:r>
            <a:endParaRPr sz="906" kern="0">
              <a:solidFill>
                <a:sysClr val="windowText" lastClr="000000"/>
              </a:solidFill>
              <a:latin typeface="Bahnschrift"/>
              <a:cs typeface="Bahnschrift"/>
            </a:endParaRPr>
          </a:p>
        </p:txBody>
      </p:sp>
    </p:spTree>
  </p:cSld>
  <p:clrMapOvr>
    <a:masterClrMapping/>
  </p:clrMapOvr>
  <p:transition spd="slow" advTm="15000"/>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41188" y="85965"/>
            <a:ext cx="2762347" cy="458480"/>
          </a:xfrm>
          <a:prstGeom prst="rect">
            <a:avLst/>
          </a:prstGeom>
        </p:spPr>
      </p:pic>
      <p:sp>
        <p:nvSpPr>
          <p:cNvPr id="3" name="object 3"/>
          <p:cNvSpPr txBox="1"/>
          <p:nvPr/>
        </p:nvSpPr>
        <p:spPr>
          <a:xfrm>
            <a:off x="5097958" y="76376"/>
            <a:ext cx="2517629" cy="217874"/>
          </a:xfrm>
          <a:prstGeom prst="rect">
            <a:avLst/>
          </a:prstGeom>
        </p:spPr>
        <p:txBody>
          <a:bodyPr vert="horz" wrap="square" lIns="0" tIns="8630" rIns="0" bIns="0" rtlCol="0">
            <a:spAutoFit/>
          </a:bodyPr>
          <a:lstStyle/>
          <a:p>
            <a:pPr marL="9590" defTabSz="690463">
              <a:spcBef>
                <a:spcPts val="68"/>
              </a:spcBef>
            </a:pPr>
            <a:r>
              <a:rPr sz="1359" b="1" kern="0" dirty="0">
                <a:solidFill>
                  <a:srgbClr val="383C53"/>
                </a:solidFill>
                <a:latin typeface="Gill Sans MT"/>
                <a:cs typeface="Gill Sans MT"/>
              </a:rPr>
              <a:t>Wisconsin</a:t>
            </a:r>
            <a:r>
              <a:rPr sz="1359" b="1" kern="0" spc="38" dirty="0">
                <a:solidFill>
                  <a:srgbClr val="383C53"/>
                </a:solidFill>
                <a:latin typeface="Gill Sans MT"/>
                <a:cs typeface="Gill Sans MT"/>
              </a:rPr>
              <a:t> </a:t>
            </a:r>
            <a:r>
              <a:rPr sz="1359" b="1" kern="0" dirty="0">
                <a:solidFill>
                  <a:srgbClr val="383C53"/>
                </a:solidFill>
                <a:latin typeface="Gill Sans MT"/>
                <a:cs typeface="Gill Sans MT"/>
              </a:rPr>
              <a:t>Mentee</a:t>
            </a:r>
            <a:r>
              <a:rPr sz="1359" b="1" kern="0" spc="42" dirty="0">
                <a:solidFill>
                  <a:srgbClr val="383C53"/>
                </a:solidFill>
                <a:latin typeface="Gill Sans MT"/>
                <a:cs typeface="Gill Sans MT"/>
              </a:rPr>
              <a:t> </a:t>
            </a:r>
            <a:r>
              <a:rPr sz="1359" b="1" kern="0" spc="-8" dirty="0">
                <a:solidFill>
                  <a:srgbClr val="383C53"/>
                </a:solidFill>
                <a:latin typeface="Gill Sans MT"/>
                <a:cs typeface="Gill Sans MT"/>
              </a:rPr>
              <a:t>Application</a:t>
            </a:r>
            <a:endParaRPr sz="1359" kern="0">
              <a:solidFill>
                <a:sysClr val="windowText" lastClr="000000"/>
              </a:solidFill>
              <a:latin typeface="Gill Sans MT"/>
              <a:cs typeface="Gill Sans MT"/>
            </a:endParaRPr>
          </a:p>
        </p:txBody>
      </p:sp>
      <p:sp>
        <p:nvSpPr>
          <p:cNvPr id="4" name="object 4"/>
          <p:cNvSpPr txBox="1"/>
          <p:nvPr/>
        </p:nvSpPr>
        <p:spPr>
          <a:xfrm>
            <a:off x="2568343" y="821407"/>
            <a:ext cx="593568"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68" dirty="0">
                <a:solidFill>
                  <a:srgbClr val="FF0000"/>
                </a:solidFill>
                <a:latin typeface="Gill Sans MT"/>
                <a:cs typeface="Gill Sans MT"/>
              </a:rPr>
              <a:t> </a:t>
            </a:r>
            <a:r>
              <a:rPr sz="793" kern="0" dirty="0">
                <a:solidFill>
                  <a:srgbClr val="383C53"/>
                </a:solidFill>
                <a:latin typeface="Gill Sans MT"/>
                <a:cs typeface="Gill Sans MT"/>
              </a:rPr>
              <a:t>First</a:t>
            </a:r>
            <a:r>
              <a:rPr sz="793" kern="0" spc="72" dirty="0">
                <a:solidFill>
                  <a:srgbClr val="383C53"/>
                </a:solidFill>
                <a:latin typeface="Gill Sans MT"/>
                <a:cs typeface="Gill Sans MT"/>
              </a:rPr>
              <a:t> </a:t>
            </a:r>
            <a:r>
              <a:rPr sz="793" kern="0" spc="38" dirty="0">
                <a:solidFill>
                  <a:srgbClr val="383C53"/>
                </a:solidFill>
                <a:latin typeface="Gill Sans MT"/>
                <a:cs typeface="Gill Sans MT"/>
              </a:rPr>
              <a:t>Name</a:t>
            </a:r>
            <a:endParaRPr sz="793" kern="0">
              <a:solidFill>
                <a:sysClr val="windowText" lastClr="000000"/>
              </a:solidFill>
              <a:latin typeface="Gill Sans MT"/>
              <a:cs typeface="Gill Sans MT"/>
            </a:endParaRPr>
          </a:p>
        </p:txBody>
      </p:sp>
      <p:sp>
        <p:nvSpPr>
          <p:cNvPr id="5" name="object 5"/>
          <p:cNvSpPr/>
          <p:nvPr/>
        </p:nvSpPr>
        <p:spPr>
          <a:xfrm>
            <a:off x="2556978" y="1002927"/>
            <a:ext cx="4665117" cy="206646"/>
          </a:xfrm>
          <a:custGeom>
            <a:avLst/>
            <a:gdLst/>
            <a:ahLst/>
            <a:cxnLst/>
            <a:rect l="l" t="t" r="r" b="b"/>
            <a:pathLst>
              <a:path w="6178550" h="273684">
                <a:moveTo>
                  <a:pt x="0" y="235297"/>
                </a:moveTo>
                <a:lnTo>
                  <a:pt x="0" y="37951"/>
                </a:lnTo>
                <a:lnTo>
                  <a:pt x="0" y="32918"/>
                </a:lnTo>
                <a:lnTo>
                  <a:pt x="962" y="28077"/>
                </a:lnTo>
                <a:lnTo>
                  <a:pt x="2888" y="23427"/>
                </a:lnTo>
                <a:lnTo>
                  <a:pt x="4814" y="18778"/>
                </a:lnTo>
                <a:lnTo>
                  <a:pt x="7556" y="14674"/>
                </a:lnTo>
                <a:lnTo>
                  <a:pt x="11115" y="11115"/>
                </a:lnTo>
                <a:lnTo>
                  <a:pt x="14674" y="7556"/>
                </a:lnTo>
                <a:lnTo>
                  <a:pt x="18778" y="4814"/>
                </a:lnTo>
                <a:lnTo>
                  <a:pt x="23427" y="2888"/>
                </a:lnTo>
                <a:lnTo>
                  <a:pt x="28077" y="962"/>
                </a:lnTo>
                <a:lnTo>
                  <a:pt x="32918" y="0"/>
                </a:lnTo>
                <a:lnTo>
                  <a:pt x="37951" y="0"/>
                </a:lnTo>
                <a:lnTo>
                  <a:pt x="6140499" y="0"/>
                </a:lnTo>
                <a:lnTo>
                  <a:pt x="6145531" y="0"/>
                </a:lnTo>
                <a:lnTo>
                  <a:pt x="6150372" y="962"/>
                </a:lnTo>
                <a:lnTo>
                  <a:pt x="6155021" y="2888"/>
                </a:lnTo>
                <a:lnTo>
                  <a:pt x="6159671" y="4814"/>
                </a:lnTo>
                <a:lnTo>
                  <a:pt x="6175560" y="23427"/>
                </a:lnTo>
                <a:lnTo>
                  <a:pt x="6177486" y="28077"/>
                </a:lnTo>
                <a:lnTo>
                  <a:pt x="6178450" y="32918"/>
                </a:lnTo>
                <a:lnTo>
                  <a:pt x="6178450" y="37951"/>
                </a:lnTo>
                <a:lnTo>
                  <a:pt x="6178450" y="235297"/>
                </a:lnTo>
                <a:lnTo>
                  <a:pt x="6178450" y="240329"/>
                </a:lnTo>
                <a:lnTo>
                  <a:pt x="6177486" y="245170"/>
                </a:lnTo>
                <a:lnTo>
                  <a:pt x="6175560" y="249820"/>
                </a:lnTo>
                <a:lnTo>
                  <a:pt x="6173634" y="254469"/>
                </a:lnTo>
                <a:lnTo>
                  <a:pt x="6155021" y="270359"/>
                </a:lnTo>
                <a:lnTo>
                  <a:pt x="6150372" y="272285"/>
                </a:lnTo>
                <a:lnTo>
                  <a:pt x="6145531" y="273248"/>
                </a:lnTo>
                <a:lnTo>
                  <a:pt x="6140499" y="273248"/>
                </a:lnTo>
                <a:lnTo>
                  <a:pt x="37951" y="273248"/>
                </a:lnTo>
                <a:lnTo>
                  <a:pt x="32918" y="273248"/>
                </a:lnTo>
                <a:lnTo>
                  <a:pt x="28077" y="272285"/>
                </a:lnTo>
                <a:lnTo>
                  <a:pt x="23427" y="270359"/>
                </a:lnTo>
                <a:lnTo>
                  <a:pt x="18778" y="268433"/>
                </a:lnTo>
                <a:lnTo>
                  <a:pt x="2888" y="249820"/>
                </a:lnTo>
                <a:lnTo>
                  <a:pt x="962" y="24517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6" name="object 6"/>
          <p:cNvSpPr txBox="1"/>
          <p:nvPr/>
        </p:nvSpPr>
        <p:spPr>
          <a:xfrm>
            <a:off x="2568344" y="1400240"/>
            <a:ext cx="588294"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5" dirty="0">
                <a:solidFill>
                  <a:srgbClr val="FF0000"/>
                </a:solidFill>
                <a:latin typeface="Gill Sans MT"/>
                <a:cs typeface="Gill Sans MT"/>
              </a:rPr>
              <a:t> </a:t>
            </a:r>
            <a:r>
              <a:rPr sz="793" kern="0" spc="64" dirty="0">
                <a:solidFill>
                  <a:srgbClr val="383C53"/>
                </a:solidFill>
                <a:latin typeface="Gill Sans MT"/>
                <a:cs typeface="Gill Sans MT"/>
              </a:rPr>
              <a:t>Last</a:t>
            </a:r>
            <a:r>
              <a:rPr sz="793" kern="0" spc="-11" dirty="0">
                <a:solidFill>
                  <a:srgbClr val="383C53"/>
                </a:solidFill>
                <a:latin typeface="Gill Sans MT"/>
                <a:cs typeface="Gill Sans MT"/>
              </a:rPr>
              <a:t> </a:t>
            </a:r>
            <a:r>
              <a:rPr sz="793" kern="0" spc="38" dirty="0">
                <a:solidFill>
                  <a:srgbClr val="383C53"/>
                </a:solidFill>
                <a:latin typeface="Gill Sans MT"/>
                <a:cs typeface="Gill Sans MT"/>
              </a:rPr>
              <a:t>Name</a:t>
            </a:r>
            <a:endParaRPr sz="793" kern="0">
              <a:solidFill>
                <a:sysClr val="windowText" lastClr="000000"/>
              </a:solidFill>
              <a:latin typeface="Gill Sans MT"/>
              <a:cs typeface="Gill Sans MT"/>
            </a:endParaRPr>
          </a:p>
        </p:txBody>
      </p:sp>
      <p:sp>
        <p:nvSpPr>
          <p:cNvPr id="7" name="object 7"/>
          <p:cNvSpPr/>
          <p:nvPr/>
        </p:nvSpPr>
        <p:spPr>
          <a:xfrm>
            <a:off x="2556978" y="1581759"/>
            <a:ext cx="4665117" cy="206646"/>
          </a:xfrm>
          <a:custGeom>
            <a:avLst/>
            <a:gdLst/>
            <a:ahLst/>
            <a:cxnLst/>
            <a:rect l="l" t="t" r="r" b="b"/>
            <a:pathLst>
              <a:path w="6178550" h="273685">
                <a:moveTo>
                  <a:pt x="0" y="235297"/>
                </a:moveTo>
                <a:lnTo>
                  <a:pt x="0" y="37951"/>
                </a:lnTo>
                <a:lnTo>
                  <a:pt x="0" y="32918"/>
                </a:lnTo>
                <a:lnTo>
                  <a:pt x="962" y="28077"/>
                </a:lnTo>
                <a:lnTo>
                  <a:pt x="2888" y="23427"/>
                </a:lnTo>
                <a:lnTo>
                  <a:pt x="4814" y="18778"/>
                </a:lnTo>
                <a:lnTo>
                  <a:pt x="7556" y="14674"/>
                </a:lnTo>
                <a:lnTo>
                  <a:pt x="11115" y="11115"/>
                </a:lnTo>
                <a:lnTo>
                  <a:pt x="14674" y="7556"/>
                </a:lnTo>
                <a:lnTo>
                  <a:pt x="18778" y="4814"/>
                </a:lnTo>
                <a:lnTo>
                  <a:pt x="23427" y="2888"/>
                </a:lnTo>
                <a:lnTo>
                  <a:pt x="28077" y="962"/>
                </a:lnTo>
                <a:lnTo>
                  <a:pt x="32918" y="0"/>
                </a:lnTo>
                <a:lnTo>
                  <a:pt x="37951" y="0"/>
                </a:lnTo>
                <a:lnTo>
                  <a:pt x="6140499" y="0"/>
                </a:lnTo>
                <a:lnTo>
                  <a:pt x="6145531" y="0"/>
                </a:lnTo>
                <a:lnTo>
                  <a:pt x="6150372" y="962"/>
                </a:lnTo>
                <a:lnTo>
                  <a:pt x="6175560" y="23427"/>
                </a:lnTo>
                <a:lnTo>
                  <a:pt x="6177486" y="28077"/>
                </a:lnTo>
                <a:lnTo>
                  <a:pt x="6178450" y="32918"/>
                </a:lnTo>
                <a:lnTo>
                  <a:pt x="6178450" y="37951"/>
                </a:lnTo>
                <a:lnTo>
                  <a:pt x="6178450" y="235297"/>
                </a:lnTo>
                <a:lnTo>
                  <a:pt x="6178450" y="240329"/>
                </a:lnTo>
                <a:lnTo>
                  <a:pt x="6177486" y="245170"/>
                </a:lnTo>
                <a:lnTo>
                  <a:pt x="6175560" y="249820"/>
                </a:lnTo>
                <a:lnTo>
                  <a:pt x="6173634" y="254469"/>
                </a:lnTo>
                <a:lnTo>
                  <a:pt x="6140499" y="273248"/>
                </a:lnTo>
                <a:lnTo>
                  <a:pt x="37951" y="273248"/>
                </a:lnTo>
                <a:lnTo>
                  <a:pt x="2888" y="24982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8" name="object 8"/>
          <p:cNvSpPr txBox="1"/>
          <p:nvPr/>
        </p:nvSpPr>
        <p:spPr>
          <a:xfrm>
            <a:off x="2568344" y="1979072"/>
            <a:ext cx="748911"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5" dirty="0">
                <a:solidFill>
                  <a:srgbClr val="FF0000"/>
                </a:solidFill>
                <a:latin typeface="Gill Sans MT"/>
                <a:cs typeface="Gill Sans MT"/>
              </a:rPr>
              <a:t> </a:t>
            </a:r>
            <a:r>
              <a:rPr sz="793" kern="0" spc="60" dirty="0">
                <a:solidFill>
                  <a:srgbClr val="383C53"/>
                </a:solidFill>
                <a:latin typeface="Gill Sans MT"/>
                <a:cs typeface="Gill Sans MT"/>
              </a:rPr>
              <a:t>Email</a:t>
            </a:r>
            <a:r>
              <a:rPr sz="793" kern="0" spc="-11" dirty="0">
                <a:solidFill>
                  <a:srgbClr val="383C53"/>
                </a:solidFill>
                <a:latin typeface="Gill Sans MT"/>
                <a:cs typeface="Gill Sans MT"/>
              </a:rPr>
              <a:t> </a:t>
            </a:r>
            <a:r>
              <a:rPr sz="793" kern="0" spc="38" dirty="0">
                <a:solidFill>
                  <a:srgbClr val="383C53"/>
                </a:solidFill>
                <a:latin typeface="Gill Sans MT"/>
                <a:cs typeface="Gill Sans MT"/>
              </a:rPr>
              <a:t>Address</a:t>
            </a:r>
            <a:endParaRPr sz="793" kern="0">
              <a:solidFill>
                <a:sysClr val="windowText" lastClr="000000"/>
              </a:solidFill>
              <a:latin typeface="Gill Sans MT"/>
              <a:cs typeface="Gill Sans MT"/>
            </a:endParaRPr>
          </a:p>
        </p:txBody>
      </p:sp>
      <p:sp>
        <p:nvSpPr>
          <p:cNvPr id="9" name="object 9"/>
          <p:cNvSpPr/>
          <p:nvPr/>
        </p:nvSpPr>
        <p:spPr>
          <a:xfrm>
            <a:off x="2556978" y="2160591"/>
            <a:ext cx="4665117" cy="200893"/>
          </a:xfrm>
          <a:custGeom>
            <a:avLst/>
            <a:gdLst/>
            <a:ahLst/>
            <a:cxnLst/>
            <a:rect l="l" t="t" r="r" b="b"/>
            <a:pathLst>
              <a:path w="6178550" h="266064">
                <a:moveTo>
                  <a:pt x="0" y="227707"/>
                </a:moveTo>
                <a:lnTo>
                  <a:pt x="0" y="37951"/>
                </a:lnTo>
                <a:lnTo>
                  <a:pt x="0" y="32918"/>
                </a:lnTo>
                <a:lnTo>
                  <a:pt x="962" y="28077"/>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140499" y="0"/>
                </a:lnTo>
                <a:lnTo>
                  <a:pt x="6145531" y="0"/>
                </a:lnTo>
                <a:lnTo>
                  <a:pt x="6150372" y="962"/>
                </a:lnTo>
                <a:lnTo>
                  <a:pt x="6175560" y="23427"/>
                </a:lnTo>
                <a:lnTo>
                  <a:pt x="6177486" y="28077"/>
                </a:lnTo>
                <a:lnTo>
                  <a:pt x="6178450" y="32918"/>
                </a:lnTo>
                <a:lnTo>
                  <a:pt x="6178450" y="37951"/>
                </a:lnTo>
                <a:lnTo>
                  <a:pt x="6178450" y="227707"/>
                </a:lnTo>
                <a:lnTo>
                  <a:pt x="6178450" y="232739"/>
                </a:lnTo>
                <a:lnTo>
                  <a:pt x="6177486" y="237580"/>
                </a:lnTo>
                <a:lnTo>
                  <a:pt x="6175560" y="242229"/>
                </a:lnTo>
                <a:lnTo>
                  <a:pt x="6173634" y="246879"/>
                </a:lnTo>
                <a:lnTo>
                  <a:pt x="6155021" y="262768"/>
                </a:lnTo>
                <a:lnTo>
                  <a:pt x="6150372" y="264695"/>
                </a:lnTo>
                <a:lnTo>
                  <a:pt x="6145531" y="265657"/>
                </a:lnTo>
                <a:lnTo>
                  <a:pt x="6140499" y="265658"/>
                </a:lnTo>
                <a:lnTo>
                  <a:pt x="37951" y="265658"/>
                </a:lnTo>
                <a:lnTo>
                  <a:pt x="32918" y="265657"/>
                </a:lnTo>
                <a:lnTo>
                  <a:pt x="28077" y="264695"/>
                </a:lnTo>
                <a:lnTo>
                  <a:pt x="23427" y="262768"/>
                </a:lnTo>
                <a:lnTo>
                  <a:pt x="18778" y="260842"/>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0" name="object 10"/>
          <p:cNvSpPr txBox="1"/>
          <p:nvPr/>
        </p:nvSpPr>
        <p:spPr>
          <a:xfrm>
            <a:off x="2520615" y="2695448"/>
            <a:ext cx="381647"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8" dirty="0">
                <a:solidFill>
                  <a:srgbClr val="FF0000"/>
                </a:solidFill>
                <a:latin typeface="Gill Sans MT"/>
                <a:cs typeface="Gill Sans MT"/>
              </a:rPr>
              <a:t> </a:t>
            </a:r>
            <a:r>
              <a:rPr sz="793" kern="0" spc="45" dirty="0">
                <a:solidFill>
                  <a:srgbClr val="383C53"/>
                </a:solidFill>
                <a:latin typeface="Gill Sans MT"/>
                <a:cs typeface="Gill Sans MT"/>
              </a:rPr>
              <a:t>Phone</a:t>
            </a:r>
            <a:endParaRPr sz="793" kern="0">
              <a:solidFill>
                <a:sysClr val="windowText" lastClr="000000"/>
              </a:solidFill>
              <a:latin typeface="Gill Sans MT"/>
              <a:cs typeface="Gill Sans MT"/>
            </a:endParaRPr>
          </a:p>
        </p:txBody>
      </p:sp>
      <p:sp>
        <p:nvSpPr>
          <p:cNvPr id="11" name="object 11"/>
          <p:cNvSpPr/>
          <p:nvPr/>
        </p:nvSpPr>
        <p:spPr>
          <a:xfrm>
            <a:off x="2534054" y="2882698"/>
            <a:ext cx="4711145" cy="200893"/>
          </a:xfrm>
          <a:custGeom>
            <a:avLst/>
            <a:gdLst/>
            <a:ahLst/>
            <a:cxnLst/>
            <a:rect l="l" t="t" r="r" b="b"/>
            <a:pathLst>
              <a:path w="6239509" h="266064">
                <a:moveTo>
                  <a:pt x="0" y="227707"/>
                </a:moveTo>
                <a:lnTo>
                  <a:pt x="0" y="37951"/>
                </a:lnTo>
                <a:lnTo>
                  <a:pt x="0" y="32918"/>
                </a:lnTo>
                <a:lnTo>
                  <a:pt x="962" y="28076"/>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38209" y="28076"/>
                </a:lnTo>
                <a:lnTo>
                  <a:pt x="6239172" y="37951"/>
                </a:lnTo>
                <a:lnTo>
                  <a:pt x="6239172" y="227707"/>
                </a:lnTo>
                <a:lnTo>
                  <a:pt x="6239172" y="232739"/>
                </a:lnTo>
                <a:lnTo>
                  <a:pt x="6238208" y="237580"/>
                </a:lnTo>
                <a:lnTo>
                  <a:pt x="6236282" y="242229"/>
                </a:lnTo>
                <a:lnTo>
                  <a:pt x="6234357" y="246879"/>
                </a:lnTo>
                <a:lnTo>
                  <a:pt x="6215743" y="262768"/>
                </a:lnTo>
                <a:lnTo>
                  <a:pt x="6211094" y="264695"/>
                </a:lnTo>
                <a:lnTo>
                  <a:pt x="6206253" y="265658"/>
                </a:lnTo>
                <a:lnTo>
                  <a:pt x="6201221" y="265658"/>
                </a:lnTo>
                <a:lnTo>
                  <a:pt x="37951" y="265658"/>
                </a:lnTo>
                <a:lnTo>
                  <a:pt x="32918" y="265658"/>
                </a:lnTo>
                <a:lnTo>
                  <a:pt x="28077" y="264695"/>
                </a:lnTo>
                <a:lnTo>
                  <a:pt x="23427" y="262768"/>
                </a:lnTo>
                <a:lnTo>
                  <a:pt x="18778" y="260842"/>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2" name="object 12"/>
          <p:cNvSpPr txBox="1"/>
          <p:nvPr/>
        </p:nvSpPr>
        <p:spPr>
          <a:xfrm>
            <a:off x="2520615" y="3274280"/>
            <a:ext cx="687541"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36" dirty="0">
                <a:solidFill>
                  <a:srgbClr val="FF0000"/>
                </a:solidFill>
                <a:latin typeface="Gill Sans MT"/>
                <a:cs typeface="Gill Sans MT"/>
              </a:rPr>
              <a:t> </a:t>
            </a:r>
            <a:r>
              <a:rPr sz="793" kern="0" dirty="0">
                <a:solidFill>
                  <a:srgbClr val="383C53"/>
                </a:solidFill>
                <a:latin typeface="Gill Sans MT"/>
                <a:cs typeface="Gill Sans MT"/>
              </a:rPr>
              <a:t>LinkedIn</a:t>
            </a:r>
            <a:r>
              <a:rPr sz="793" kern="0" spc="136" dirty="0">
                <a:solidFill>
                  <a:srgbClr val="383C53"/>
                </a:solidFill>
                <a:latin typeface="Gill Sans MT"/>
                <a:cs typeface="Gill Sans MT"/>
              </a:rPr>
              <a:t> </a:t>
            </a:r>
            <a:r>
              <a:rPr sz="793" kern="0" spc="-19" dirty="0">
                <a:solidFill>
                  <a:srgbClr val="383C53"/>
                </a:solidFill>
                <a:latin typeface="Gill Sans MT"/>
                <a:cs typeface="Gill Sans MT"/>
              </a:rPr>
              <a:t>URL</a:t>
            </a:r>
            <a:endParaRPr sz="793" kern="0">
              <a:solidFill>
                <a:sysClr val="windowText" lastClr="000000"/>
              </a:solidFill>
              <a:latin typeface="Gill Sans MT"/>
              <a:cs typeface="Gill Sans MT"/>
            </a:endParaRPr>
          </a:p>
        </p:txBody>
      </p:sp>
      <p:sp>
        <p:nvSpPr>
          <p:cNvPr id="13" name="object 13"/>
          <p:cNvSpPr/>
          <p:nvPr/>
        </p:nvSpPr>
        <p:spPr>
          <a:xfrm>
            <a:off x="2534054" y="3461530"/>
            <a:ext cx="4711145" cy="200893"/>
          </a:xfrm>
          <a:custGeom>
            <a:avLst/>
            <a:gdLst/>
            <a:ahLst/>
            <a:cxnLst/>
            <a:rect l="l" t="t" r="r" b="b"/>
            <a:pathLst>
              <a:path w="6239509" h="266064">
                <a:moveTo>
                  <a:pt x="0" y="227707"/>
                </a:moveTo>
                <a:lnTo>
                  <a:pt x="0" y="37951"/>
                </a:lnTo>
                <a:lnTo>
                  <a:pt x="0" y="32918"/>
                </a:lnTo>
                <a:lnTo>
                  <a:pt x="962" y="28077"/>
                </a:lnTo>
                <a:lnTo>
                  <a:pt x="2888" y="23427"/>
                </a:lnTo>
                <a:lnTo>
                  <a:pt x="4814" y="18777"/>
                </a:lnTo>
                <a:lnTo>
                  <a:pt x="7556" y="14674"/>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15743" y="2888"/>
                </a:lnTo>
                <a:lnTo>
                  <a:pt x="6220393" y="4814"/>
                </a:lnTo>
                <a:lnTo>
                  <a:pt x="6239172" y="37951"/>
                </a:lnTo>
                <a:lnTo>
                  <a:pt x="6239172" y="227707"/>
                </a:lnTo>
                <a:lnTo>
                  <a:pt x="6239172" y="232739"/>
                </a:lnTo>
                <a:lnTo>
                  <a:pt x="6238208" y="237579"/>
                </a:lnTo>
                <a:lnTo>
                  <a:pt x="6236282" y="242229"/>
                </a:lnTo>
                <a:lnTo>
                  <a:pt x="6234357" y="246879"/>
                </a:lnTo>
                <a:lnTo>
                  <a:pt x="6215743" y="262768"/>
                </a:lnTo>
                <a:lnTo>
                  <a:pt x="6211094" y="264694"/>
                </a:lnTo>
                <a:lnTo>
                  <a:pt x="6206253" y="265657"/>
                </a:lnTo>
                <a:lnTo>
                  <a:pt x="6201221" y="265658"/>
                </a:lnTo>
                <a:lnTo>
                  <a:pt x="37951" y="265658"/>
                </a:lnTo>
                <a:lnTo>
                  <a:pt x="32918" y="265657"/>
                </a:lnTo>
                <a:lnTo>
                  <a:pt x="28077" y="264694"/>
                </a:lnTo>
                <a:lnTo>
                  <a:pt x="23427" y="262768"/>
                </a:lnTo>
                <a:lnTo>
                  <a:pt x="18778" y="260842"/>
                </a:lnTo>
                <a:lnTo>
                  <a:pt x="2888" y="242229"/>
                </a:lnTo>
                <a:lnTo>
                  <a:pt x="962" y="237579"/>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4" name="object 14"/>
          <p:cNvSpPr txBox="1"/>
          <p:nvPr/>
        </p:nvSpPr>
        <p:spPr>
          <a:xfrm>
            <a:off x="2520615" y="3853112"/>
            <a:ext cx="289113"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8" dirty="0">
                <a:solidFill>
                  <a:srgbClr val="FF0000"/>
                </a:solidFill>
                <a:latin typeface="Gill Sans MT"/>
                <a:cs typeface="Gill Sans MT"/>
              </a:rPr>
              <a:t> </a:t>
            </a:r>
            <a:r>
              <a:rPr sz="793" kern="0" spc="-8" dirty="0">
                <a:solidFill>
                  <a:srgbClr val="383C53"/>
                </a:solidFill>
                <a:latin typeface="Gill Sans MT"/>
                <a:cs typeface="Gill Sans MT"/>
              </a:rPr>
              <a:t>Title</a:t>
            </a:r>
            <a:endParaRPr sz="793" kern="0">
              <a:solidFill>
                <a:sysClr val="windowText" lastClr="000000"/>
              </a:solidFill>
              <a:latin typeface="Gill Sans MT"/>
              <a:cs typeface="Gill Sans MT"/>
            </a:endParaRPr>
          </a:p>
        </p:txBody>
      </p:sp>
      <p:sp>
        <p:nvSpPr>
          <p:cNvPr id="15" name="object 15"/>
          <p:cNvSpPr/>
          <p:nvPr/>
        </p:nvSpPr>
        <p:spPr>
          <a:xfrm>
            <a:off x="2534054" y="4034632"/>
            <a:ext cx="4711145" cy="206646"/>
          </a:xfrm>
          <a:custGeom>
            <a:avLst/>
            <a:gdLst/>
            <a:ahLst/>
            <a:cxnLst/>
            <a:rect l="l" t="t" r="r" b="b"/>
            <a:pathLst>
              <a:path w="6239509" h="273685">
                <a:moveTo>
                  <a:pt x="0" y="235297"/>
                </a:moveTo>
                <a:lnTo>
                  <a:pt x="0" y="37951"/>
                </a:lnTo>
                <a:lnTo>
                  <a:pt x="0" y="32918"/>
                </a:lnTo>
                <a:lnTo>
                  <a:pt x="962" y="28077"/>
                </a:lnTo>
                <a:lnTo>
                  <a:pt x="2888" y="23427"/>
                </a:lnTo>
                <a:lnTo>
                  <a:pt x="4814" y="18777"/>
                </a:lnTo>
                <a:lnTo>
                  <a:pt x="7556" y="14674"/>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15743" y="2888"/>
                </a:lnTo>
                <a:lnTo>
                  <a:pt x="6220393" y="4814"/>
                </a:lnTo>
                <a:lnTo>
                  <a:pt x="6239172" y="37951"/>
                </a:lnTo>
                <a:lnTo>
                  <a:pt x="6239172" y="235297"/>
                </a:lnTo>
                <a:lnTo>
                  <a:pt x="6239172" y="240329"/>
                </a:lnTo>
                <a:lnTo>
                  <a:pt x="6238208" y="245170"/>
                </a:lnTo>
                <a:lnTo>
                  <a:pt x="6236282" y="249820"/>
                </a:lnTo>
                <a:lnTo>
                  <a:pt x="6234357" y="254470"/>
                </a:lnTo>
                <a:lnTo>
                  <a:pt x="6215743" y="270358"/>
                </a:lnTo>
                <a:lnTo>
                  <a:pt x="6211094" y="272284"/>
                </a:lnTo>
                <a:lnTo>
                  <a:pt x="6206253" y="273247"/>
                </a:lnTo>
                <a:lnTo>
                  <a:pt x="6201221" y="273248"/>
                </a:lnTo>
                <a:lnTo>
                  <a:pt x="37951" y="273248"/>
                </a:lnTo>
                <a:lnTo>
                  <a:pt x="11115" y="262132"/>
                </a:lnTo>
                <a:lnTo>
                  <a:pt x="7556" y="258574"/>
                </a:lnTo>
                <a:lnTo>
                  <a:pt x="4814" y="254470"/>
                </a:lnTo>
                <a:lnTo>
                  <a:pt x="2888" y="249820"/>
                </a:lnTo>
                <a:lnTo>
                  <a:pt x="962" y="245170"/>
                </a:lnTo>
                <a:lnTo>
                  <a:pt x="0" y="240329"/>
                </a:lnTo>
                <a:lnTo>
                  <a:pt x="0" y="23529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6" name="object 16"/>
          <p:cNvSpPr txBox="1"/>
          <p:nvPr/>
        </p:nvSpPr>
        <p:spPr>
          <a:xfrm>
            <a:off x="2520614" y="4431944"/>
            <a:ext cx="525485"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8" dirty="0">
                <a:solidFill>
                  <a:srgbClr val="FF0000"/>
                </a:solidFill>
                <a:latin typeface="Gill Sans MT"/>
                <a:cs typeface="Gill Sans MT"/>
              </a:rPr>
              <a:t> </a:t>
            </a:r>
            <a:r>
              <a:rPr sz="793" kern="0" spc="38" dirty="0">
                <a:solidFill>
                  <a:srgbClr val="383C53"/>
                </a:solidFill>
                <a:latin typeface="Gill Sans MT"/>
                <a:cs typeface="Gill Sans MT"/>
              </a:rPr>
              <a:t>Company</a:t>
            </a:r>
            <a:endParaRPr sz="793" kern="0">
              <a:solidFill>
                <a:sysClr val="windowText" lastClr="000000"/>
              </a:solidFill>
              <a:latin typeface="Gill Sans MT"/>
              <a:cs typeface="Gill Sans MT"/>
            </a:endParaRPr>
          </a:p>
        </p:txBody>
      </p:sp>
      <p:sp>
        <p:nvSpPr>
          <p:cNvPr id="17" name="object 17"/>
          <p:cNvSpPr/>
          <p:nvPr/>
        </p:nvSpPr>
        <p:spPr>
          <a:xfrm>
            <a:off x="2534054" y="4613463"/>
            <a:ext cx="4711145" cy="200893"/>
          </a:xfrm>
          <a:custGeom>
            <a:avLst/>
            <a:gdLst/>
            <a:ahLst/>
            <a:cxnLst/>
            <a:rect l="l" t="t" r="r" b="b"/>
            <a:pathLst>
              <a:path w="6239509" h="266064">
                <a:moveTo>
                  <a:pt x="0" y="227707"/>
                </a:moveTo>
                <a:lnTo>
                  <a:pt x="0" y="37951"/>
                </a:lnTo>
                <a:lnTo>
                  <a:pt x="0" y="32918"/>
                </a:lnTo>
                <a:lnTo>
                  <a:pt x="962" y="28077"/>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38209" y="28077"/>
                </a:lnTo>
                <a:lnTo>
                  <a:pt x="6239172" y="37951"/>
                </a:lnTo>
                <a:lnTo>
                  <a:pt x="6239172" y="227707"/>
                </a:lnTo>
                <a:lnTo>
                  <a:pt x="6239172" y="232739"/>
                </a:lnTo>
                <a:lnTo>
                  <a:pt x="6238208" y="237579"/>
                </a:lnTo>
                <a:lnTo>
                  <a:pt x="6236282" y="242229"/>
                </a:lnTo>
                <a:lnTo>
                  <a:pt x="6234357" y="246879"/>
                </a:lnTo>
                <a:lnTo>
                  <a:pt x="6201221" y="265658"/>
                </a:lnTo>
                <a:lnTo>
                  <a:pt x="37951" y="265658"/>
                </a:lnTo>
                <a:lnTo>
                  <a:pt x="2888" y="242229"/>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18" name="object 18"/>
          <p:cNvSpPr txBox="1"/>
          <p:nvPr/>
        </p:nvSpPr>
        <p:spPr>
          <a:xfrm>
            <a:off x="2520615" y="5005045"/>
            <a:ext cx="2953935"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15" dirty="0">
                <a:solidFill>
                  <a:srgbClr val="FF0000"/>
                </a:solidFill>
                <a:latin typeface="Gill Sans MT"/>
                <a:cs typeface="Gill Sans MT"/>
              </a:rPr>
              <a:t> </a:t>
            </a:r>
            <a:r>
              <a:rPr sz="793" kern="0" dirty="0">
                <a:solidFill>
                  <a:srgbClr val="383C53"/>
                </a:solidFill>
                <a:latin typeface="Gill Sans MT"/>
                <a:cs typeface="Gill Sans MT"/>
              </a:rPr>
              <a:t>How</a:t>
            </a:r>
            <a:r>
              <a:rPr sz="793" kern="0" spc="15" dirty="0">
                <a:solidFill>
                  <a:srgbClr val="383C53"/>
                </a:solidFill>
                <a:latin typeface="Gill Sans MT"/>
                <a:cs typeface="Gill Sans MT"/>
              </a:rPr>
              <a:t> </a:t>
            </a:r>
            <a:r>
              <a:rPr sz="793" kern="0" spc="53" dirty="0">
                <a:solidFill>
                  <a:srgbClr val="383C53"/>
                </a:solidFill>
                <a:latin typeface="Gill Sans MT"/>
                <a:cs typeface="Gill Sans MT"/>
              </a:rPr>
              <a:t>long</a:t>
            </a:r>
            <a:r>
              <a:rPr sz="793" kern="0" spc="15" dirty="0">
                <a:solidFill>
                  <a:srgbClr val="383C53"/>
                </a:solidFill>
                <a:latin typeface="Gill Sans MT"/>
                <a:cs typeface="Gill Sans MT"/>
              </a:rPr>
              <a:t> </a:t>
            </a:r>
            <a:r>
              <a:rPr sz="793" kern="0" spc="57" dirty="0">
                <a:solidFill>
                  <a:srgbClr val="383C53"/>
                </a:solidFill>
                <a:latin typeface="Gill Sans MT"/>
                <a:cs typeface="Gill Sans MT"/>
              </a:rPr>
              <a:t>have</a:t>
            </a:r>
            <a:r>
              <a:rPr sz="793" kern="0" spc="15" dirty="0">
                <a:solidFill>
                  <a:srgbClr val="383C53"/>
                </a:solidFill>
                <a:latin typeface="Gill Sans MT"/>
                <a:cs typeface="Gill Sans MT"/>
              </a:rPr>
              <a:t> </a:t>
            </a:r>
            <a:r>
              <a:rPr sz="793" kern="0" dirty="0">
                <a:solidFill>
                  <a:srgbClr val="383C53"/>
                </a:solidFill>
                <a:latin typeface="Gill Sans MT"/>
                <a:cs typeface="Gill Sans MT"/>
              </a:rPr>
              <a:t>you</a:t>
            </a:r>
            <a:r>
              <a:rPr sz="793" kern="0" spc="15" dirty="0">
                <a:solidFill>
                  <a:srgbClr val="383C53"/>
                </a:solidFill>
                <a:latin typeface="Gill Sans MT"/>
                <a:cs typeface="Gill Sans MT"/>
              </a:rPr>
              <a:t> </a:t>
            </a:r>
            <a:r>
              <a:rPr sz="793" kern="0" spc="49" dirty="0">
                <a:solidFill>
                  <a:srgbClr val="383C53"/>
                </a:solidFill>
                <a:latin typeface="Gill Sans MT"/>
                <a:cs typeface="Gill Sans MT"/>
              </a:rPr>
              <a:t>been</a:t>
            </a:r>
            <a:r>
              <a:rPr sz="793" kern="0" spc="19" dirty="0">
                <a:solidFill>
                  <a:srgbClr val="383C53"/>
                </a:solidFill>
                <a:latin typeface="Gill Sans MT"/>
                <a:cs typeface="Gill Sans MT"/>
              </a:rPr>
              <a:t> </a:t>
            </a:r>
            <a:r>
              <a:rPr sz="793" kern="0" dirty="0">
                <a:solidFill>
                  <a:srgbClr val="383C53"/>
                </a:solidFill>
                <a:latin typeface="Gill Sans MT"/>
                <a:cs typeface="Gill Sans MT"/>
              </a:rPr>
              <a:t>in</a:t>
            </a:r>
            <a:r>
              <a:rPr sz="793" kern="0" spc="15" dirty="0">
                <a:solidFill>
                  <a:srgbClr val="383C53"/>
                </a:solidFill>
                <a:latin typeface="Gill Sans MT"/>
                <a:cs typeface="Gill Sans MT"/>
              </a:rPr>
              <a:t> </a:t>
            </a:r>
            <a:r>
              <a:rPr sz="793" kern="0" dirty="0">
                <a:solidFill>
                  <a:srgbClr val="383C53"/>
                </a:solidFill>
                <a:latin typeface="Gill Sans MT"/>
                <a:cs typeface="Gill Sans MT"/>
              </a:rPr>
              <a:t>the</a:t>
            </a:r>
            <a:r>
              <a:rPr sz="793" kern="0" spc="15" dirty="0">
                <a:solidFill>
                  <a:srgbClr val="383C53"/>
                </a:solidFill>
                <a:latin typeface="Gill Sans MT"/>
                <a:cs typeface="Gill Sans MT"/>
              </a:rPr>
              <a:t> </a:t>
            </a:r>
            <a:r>
              <a:rPr sz="793" kern="0" spc="38" dirty="0">
                <a:solidFill>
                  <a:srgbClr val="383C53"/>
                </a:solidFill>
                <a:latin typeface="Gill Sans MT"/>
                <a:cs typeface="Gill Sans MT"/>
              </a:rPr>
              <a:t>Healthcare</a:t>
            </a:r>
            <a:r>
              <a:rPr sz="793" kern="0" spc="15" dirty="0">
                <a:solidFill>
                  <a:srgbClr val="383C53"/>
                </a:solidFill>
                <a:latin typeface="Gill Sans MT"/>
                <a:cs typeface="Gill Sans MT"/>
              </a:rPr>
              <a:t> </a:t>
            </a:r>
            <a:r>
              <a:rPr sz="793" kern="0" spc="60" dirty="0">
                <a:solidFill>
                  <a:srgbClr val="383C53"/>
                </a:solidFill>
                <a:latin typeface="Gill Sans MT"/>
                <a:cs typeface="Gill Sans MT"/>
              </a:rPr>
              <a:t>Finance</a:t>
            </a:r>
            <a:r>
              <a:rPr sz="793" kern="0" spc="15" dirty="0">
                <a:solidFill>
                  <a:srgbClr val="383C53"/>
                </a:solidFill>
                <a:latin typeface="Gill Sans MT"/>
                <a:cs typeface="Gill Sans MT"/>
              </a:rPr>
              <a:t> </a:t>
            </a:r>
            <a:r>
              <a:rPr sz="793" kern="0" spc="45" dirty="0">
                <a:solidFill>
                  <a:srgbClr val="383C53"/>
                </a:solidFill>
                <a:latin typeface="Gill Sans MT"/>
                <a:cs typeface="Gill Sans MT"/>
              </a:rPr>
              <a:t>profession?</a:t>
            </a:r>
            <a:endParaRPr sz="793" kern="0">
              <a:solidFill>
                <a:sysClr val="windowText" lastClr="000000"/>
              </a:solidFill>
              <a:latin typeface="Gill Sans MT"/>
              <a:cs typeface="Gill Sans MT"/>
            </a:endParaRPr>
          </a:p>
        </p:txBody>
      </p:sp>
      <p:sp>
        <p:nvSpPr>
          <p:cNvPr id="19" name="object 19"/>
          <p:cNvSpPr/>
          <p:nvPr/>
        </p:nvSpPr>
        <p:spPr>
          <a:xfrm>
            <a:off x="2534054" y="5192295"/>
            <a:ext cx="4711145" cy="200893"/>
          </a:xfrm>
          <a:custGeom>
            <a:avLst/>
            <a:gdLst/>
            <a:ahLst/>
            <a:cxnLst/>
            <a:rect l="l" t="t" r="r" b="b"/>
            <a:pathLst>
              <a:path w="6239509" h="266065">
                <a:moveTo>
                  <a:pt x="0" y="227707"/>
                </a:moveTo>
                <a:lnTo>
                  <a:pt x="0" y="37951"/>
                </a:lnTo>
                <a:lnTo>
                  <a:pt x="0" y="32917"/>
                </a:lnTo>
                <a:lnTo>
                  <a:pt x="962" y="28076"/>
                </a:lnTo>
                <a:lnTo>
                  <a:pt x="2888" y="23426"/>
                </a:lnTo>
                <a:lnTo>
                  <a:pt x="4814" y="18776"/>
                </a:lnTo>
                <a:lnTo>
                  <a:pt x="7556" y="14673"/>
                </a:lnTo>
                <a:lnTo>
                  <a:pt x="11115" y="11114"/>
                </a:lnTo>
                <a:lnTo>
                  <a:pt x="14674" y="7556"/>
                </a:lnTo>
                <a:lnTo>
                  <a:pt x="18778" y="4814"/>
                </a:lnTo>
                <a:lnTo>
                  <a:pt x="23427" y="2888"/>
                </a:lnTo>
                <a:lnTo>
                  <a:pt x="28077" y="962"/>
                </a:lnTo>
                <a:lnTo>
                  <a:pt x="32918" y="0"/>
                </a:lnTo>
                <a:lnTo>
                  <a:pt x="37951" y="0"/>
                </a:lnTo>
                <a:lnTo>
                  <a:pt x="6201221" y="0"/>
                </a:lnTo>
                <a:lnTo>
                  <a:pt x="6206253" y="0"/>
                </a:lnTo>
                <a:lnTo>
                  <a:pt x="6211094" y="962"/>
                </a:lnTo>
                <a:lnTo>
                  <a:pt x="6215743" y="2888"/>
                </a:lnTo>
                <a:lnTo>
                  <a:pt x="6220393" y="4814"/>
                </a:lnTo>
                <a:lnTo>
                  <a:pt x="6239172" y="37951"/>
                </a:lnTo>
                <a:lnTo>
                  <a:pt x="6239172" y="227707"/>
                </a:lnTo>
                <a:lnTo>
                  <a:pt x="6239172" y="232739"/>
                </a:lnTo>
                <a:lnTo>
                  <a:pt x="6238208" y="237579"/>
                </a:lnTo>
                <a:lnTo>
                  <a:pt x="6236282" y="242229"/>
                </a:lnTo>
                <a:lnTo>
                  <a:pt x="6234357" y="246879"/>
                </a:lnTo>
                <a:lnTo>
                  <a:pt x="6215743" y="262768"/>
                </a:lnTo>
                <a:lnTo>
                  <a:pt x="6211094" y="264694"/>
                </a:lnTo>
                <a:lnTo>
                  <a:pt x="6206253" y="265657"/>
                </a:lnTo>
                <a:lnTo>
                  <a:pt x="6201221" y="265658"/>
                </a:lnTo>
                <a:lnTo>
                  <a:pt x="37951" y="265658"/>
                </a:lnTo>
                <a:lnTo>
                  <a:pt x="32918" y="265657"/>
                </a:lnTo>
                <a:lnTo>
                  <a:pt x="28077" y="264694"/>
                </a:lnTo>
                <a:lnTo>
                  <a:pt x="23427" y="262768"/>
                </a:lnTo>
                <a:lnTo>
                  <a:pt x="18778" y="260842"/>
                </a:lnTo>
                <a:lnTo>
                  <a:pt x="0" y="232739"/>
                </a:lnTo>
                <a:lnTo>
                  <a:pt x="0" y="227707"/>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20" name="object 20"/>
          <p:cNvSpPr/>
          <p:nvPr/>
        </p:nvSpPr>
        <p:spPr>
          <a:xfrm>
            <a:off x="2534054" y="5771127"/>
            <a:ext cx="4711145" cy="1020285"/>
          </a:xfrm>
          <a:custGeom>
            <a:avLst/>
            <a:gdLst/>
            <a:ahLst/>
            <a:cxnLst/>
            <a:rect l="l" t="t" r="r" b="b"/>
            <a:pathLst>
              <a:path w="6239509" h="1351279">
                <a:moveTo>
                  <a:pt x="0" y="1313110"/>
                </a:moveTo>
                <a:lnTo>
                  <a:pt x="0" y="37951"/>
                </a:lnTo>
                <a:lnTo>
                  <a:pt x="0" y="32918"/>
                </a:lnTo>
                <a:lnTo>
                  <a:pt x="962" y="28077"/>
                </a:lnTo>
                <a:lnTo>
                  <a:pt x="2888" y="23427"/>
                </a:lnTo>
                <a:lnTo>
                  <a:pt x="4814" y="18777"/>
                </a:lnTo>
                <a:lnTo>
                  <a:pt x="7556" y="14673"/>
                </a:lnTo>
                <a:lnTo>
                  <a:pt x="11115" y="11115"/>
                </a:lnTo>
                <a:lnTo>
                  <a:pt x="14674" y="7556"/>
                </a:lnTo>
                <a:lnTo>
                  <a:pt x="18778" y="4814"/>
                </a:lnTo>
                <a:lnTo>
                  <a:pt x="23427" y="2888"/>
                </a:lnTo>
                <a:lnTo>
                  <a:pt x="28077" y="962"/>
                </a:lnTo>
                <a:lnTo>
                  <a:pt x="32918" y="0"/>
                </a:lnTo>
                <a:lnTo>
                  <a:pt x="37951" y="0"/>
                </a:lnTo>
                <a:lnTo>
                  <a:pt x="6201221" y="0"/>
                </a:lnTo>
                <a:lnTo>
                  <a:pt x="6206253" y="0"/>
                </a:lnTo>
                <a:lnTo>
                  <a:pt x="6211094" y="962"/>
                </a:lnTo>
                <a:lnTo>
                  <a:pt x="6215743" y="2888"/>
                </a:lnTo>
                <a:lnTo>
                  <a:pt x="6220393" y="4813"/>
                </a:lnTo>
                <a:lnTo>
                  <a:pt x="6224497" y="7556"/>
                </a:lnTo>
                <a:lnTo>
                  <a:pt x="6228056" y="11115"/>
                </a:lnTo>
                <a:lnTo>
                  <a:pt x="6231614" y="14673"/>
                </a:lnTo>
                <a:lnTo>
                  <a:pt x="6239172" y="37951"/>
                </a:lnTo>
                <a:lnTo>
                  <a:pt x="6239172" y="1313110"/>
                </a:lnTo>
                <a:lnTo>
                  <a:pt x="6239172" y="1318142"/>
                </a:lnTo>
                <a:lnTo>
                  <a:pt x="6238208" y="1322983"/>
                </a:lnTo>
                <a:lnTo>
                  <a:pt x="6236282" y="1327632"/>
                </a:lnTo>
                <a:lnTo>
                  <a:pt x="6234357" y="1332281"/>
                </a:lnTo>
                <a:lnTo>
                  <a:pt x="6215743" y="1348171"/>
                </a:lnTo>
                <a:lnTo>
                  <a:pt x="6211094" y="1350098"/>
                </a:lnTo>
                <a:lnTo>
                  <a:pt x="6206253" y="1351060"/>
                </a:lnTo>
                <a:lnTo>
                  <a:pt x="6201221" y="1351061"/>
                </a:lnTo>
                <a:lnTo>
                  <a:pt x="37951" y="1351061"/>
                </a:lnTo>
                <a:lnTo>
                  <a:pt x="32918" y="1351060"/>
                </a:lnTo>
                <a:lnTo>
                  <a:pt x="28077" y="1350098"/>
                </a:lnTo>
                <a:lnTo>
                  <a:pt x="23427" y="1348171"/>
                </a:lnTo>
                <a:lnTo>
                  <a:pt x="18778" y="1346245"/>
                </a:lnTo>
                <a:lnTo>
                  <a:pt x="2888" y="1327632"/>
                </a:lnTo>
                <a:lnTo>
                  <a:pt x="962" y="1322983"/>
                </a:lnTo>
                <a:lnTo>
                  <a:pt x="0" y="1318142"/>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21" name="object 21"/>
          <p:cNvSpPr txBox="1"/>
          <p:nvPr/>
        </p:nvSpPr>
        <p:spPr>
          <a:xfrm>
            <a:off x="2520614" y="5583877"/>
            <a:ext cx="4560596"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23" dirty="0">
                <a:solidFill>
                  <a:srgbClr val="FF0000"/>
                </a:solidFill>
                <a:latin typeface="Gill Sans MT"/>
                <a:cs typeface="Gill Sans MT"/>
              </a:rPr>
              <a:t> </a:t>
            </a:r>
            <a:r>
              <a:rPr sz="793" kern="0" spc="72" dirty="0">
                <a:solidFill>
                  <a:srgbClr val="383C53"/>
                </a:solidFill>
                <a:latin typeface="Gill Sans MT"/>
                <a:cs typeface="Gill Sans MT"/>
              </a:rPr>
              <a:t>Please</a:t>
            </a:r>
            <a:r>
              <a:rPr sz="793" kern="0" spc="23" dirty="0">
                <a:solidFill>
                  <a:srgbClr val="383C53"/>
                </a:solidFill>
                <a:latin typeface="Gill Sans MT"/>
                <a:cs typeface="Gill Sans MT"/>
              </a:rPr>
              <a:t> </a:t>
            </a:r>
            <a:r>
              <a:rPr sz="793" kern="0" spc="38" dirty="0">
                <a:solidFill>
                  <a:srgbClr val="383C53"/>
                </a:solidFill>
                <a:latin typeface="Gill Sans MT"/>
                <a:cs typeface="Gill Sans MT"/>
              </a:rPr>
              <a:t>list</a:t>
            </a:r>
            <a:r>
              <a:rPr sz="793" kern="0" spc="26" dirty="0">
                <a:solidFill>
                  <a:srgbClr val="383C53"/>
                </a:solidFill>
                <a:latin typeface="Gill Sans MT"/>
                <a:cs typeface="Gill Sans MT"/>
              </a:rPr>
              <a:t> </a:t>
            </a:r>
            <a:r>
              <a:rPr sz="793" kern="0" dirty="0">
                <a:solidFill>
                  <a:srgbClr val="383C53"/>
                </a:solidFill>
                <a:latin typeface="Gill Sans MT"/>
                <a:cs typeface="Gill Sans MT"/>
              </a:rPr>
              <a:t>three</a:t>
            </a:r>
            <a:r>
              <a:rPr sz="793" kern="0" spc="23" dirty="0">
                <a:solidFill>
                  <a:srgbClr val="383C53"/>
                </a:solidFill>
                <a:latin typeface="Gill Sans MT"/>
                <a:cs typeface="Gill Sans MT"/>
              </a:rPr>
              <a:t> </a:t>
            </a:r>
            <a:r>
              <a:rPr sz="793" kern="0" dirty="0">
                <a:solidFill>
                  <a:srgbClr val="383C53"/>
                </a:solidFill>
                <a:latin typeface="Gill Sans MT"/>
                <a:cs typeface="Gill Sans MT"/>
              </a:rPr>
              <a:t>(3)</a:t>
            </a:r>
            <a:r>
              <a:rPr sz="793" kern="0" spc="26" dirty="0">
                <a:solidFill>
                  <a:srgbClr val="383C53"/>
                </a:solidFill>
                <a:latin typeface="Gill Sans MT"/>
                <a:cs typeface="Gill Sans MT"/>
              </a:rPr>
              <a:t> </a:t>
            </a:r>
            <a:r>
              <a:rPr sz="793" kern="0" spc="76" dirty="0">
                <a:solidFill>
                  <a:srgbClr val="383C53"/>
                </a:solidFill>
                <a:latin typeface="Gill Sans MT"/>
                <a:cs typeface="Gill Sans MT"/>
              </a:rPr>
              <a:t>goals</a:t>
            </a:r>
            <a:r>
              <a:rPr sz="793" kern="0" spc="23" dirty="0">
                <a:solidFill>
                  <a:srgbClr val="383C53"/>
                </a:solidFill>
                <a:latin typeface="Gill Sans MT"/>
                <a:cs typeface="Gill Sans MT"/>
              </a:rPr>
              <a:t> </a:t>
            </a:r>
            <a:r>
              <a:rPr sz="793" kern="0" spc="38" dirty="0">
                <a:solidFill>
                  <a:srgbClr val="383C53"/>
                </a:solidFill>
                <a:latin typeface="Gill Sans MT"/>
                <a:cs typeface="Gill Sans MT"/>
              </a:rPr>
              <a:t>that</a:t>
            </a:r>
            <a:r>
              <a:rPr sz="793" kern="0" spc="26" dirty="0">
                <a:solidFill>
                  <a:srgbClr val="383C53"/>
                </a:solidFill>
                <a:latin typeface="Gill Sans MT"/>
                <a:cs typeface="Gill Sans MT"/>
              </a:rPr>
              <a:t> </a:t>
            </a:r>
            <a:r>
              <a:rPr sz="793" kern="0" dirty="0">
                <a:solidFill>
                  <a:srgbClr val="383C53"/>
                </a:solidFill>
                <a:latin typeface="Gill Sans MT"/>
                <a:cs typeface="Gill Sans MT"/>
              </a:rPr>
              <a:t>you</a:t>
            </a:r>
            <a:r>
              <a:rPr sz="793" kern="0" spc="23" dirty="0">
                <a:solidFill>
                  <a:srgbClr val="383C53"/>
                </a:solidFill>
                <a:latin typeface="Gill Sans MT"/>
                <a:cs typeface="Gill Sans MT"/>
              </a:rPr>
              <a:t> </a:t>
            </a:r>
            <a:r>
              <a:rPr sz="793" kern="0" dirty="0">
                <a:solidFill>
                  <a:srgbClr val="383C53"/>
                </a:solidFill>
                <a:latin typeface="Gill Sans MT"/>
                <a:cs typeface="Gill Sans MT"/>
              </a:rPr>
              <a:t>would</a:t>
            </a:r>
            <a:r>
              <a:rPr sz="793" kern="0" spc="26" dirty="0">
                <a:solidFill>
                  <a:srgbClr val="383C53"/>
                </a:solidFill>
                <a:latin typeface="Gill Sans MT"/>
                <a:cs typeface="Gill Sans MT"/>
              </a:rPr>
              <a:t> </a:t>
            </a:r>
            <a:r>
              <a:rPr sz="793" kern="0" dirty="0">
                <a:solidFill>
                  <a:srgbClr val="383C53"/>
                </a:solidFill>
                <a:latin typeface="Gill Sans MT"/>
                <a:cs typeface="Gill Sans MT"/>
              </a:rPr>
              <a:t>like</a:t>
            </a:r>
            <a:r>
              <a:rPr sz="793" kern="0" spc="23" dirty="0">
                <a:solidFill>
                  <a:srgbClr val="383C53"/>
                </a:solidFill>
                <a:latin typeface="Gill Sans MT"/>
                <a:cs typeface="Gill Sans MT"/>
              </a:rPr>
              <a:t> </a:t>
            </a:r>
            <a:r>
              <a:rPr sz="793" kern="0" dirty="0">
                <a:solidFill>
                  <a:srgbClr val="383C53"/>
                </a:solidFill>
                <a:latin typeface="Gill Sans MT"/>
                <a:cs typeface="Gill Sans MT"/>
              </a:rPr>
              <a:t>to</a:t>
            </a:r>
            <a:r>
              <a:rPr sz="793" kern="0" spc="26" dirty="0">
                <a:solidFill>
                  <a:srgbClr val="383C53"/>
                </a:solidFill>
                <a:latin typeface="Gill Sans MT"/>
                <a:cs typeface="Gill Sans MT"/>
              </a:rPr>
              <a:t> </a:t>
            </a:r>
            <a:r>
              <a:rPr sz="793" kern="0" spc="45" dirty="0">
                <a:solidFill>
                  <a:srgbClr val="383C53"/>
                </a:solidFill>
                <a:latin typeface="Gill Sans MT"/>
                <a:cs typeface="Gill Sans MT"/>
              </a:rPr>
              <a:t>reach</a:t>
            </a:r>
            <a:r>
              <a:rPr sz="793" kern="0" spc="23" dirty="0">
                <a:solidFill>
                  <a:srgbClr val="383C53"/>
                </a:solidFill>
                <a:latin typeface="Gill Sans MT"/>
                <a:cs typeface="Gill Sans MT"/>
              </a:rPr>
              <a:t> </a:t>
            </a:r>
            <a:r>
              <a:rPr sz="793" kern="0" spc="106" dirty="0">
                <a:solidFill>
                  <a:srgbClr val="383C53"/>
                </a:solidFill>
                <a:latin typeface="Gill Sans MT"/>
                <a:cs typeface="Gill Sans MT"/>
              </a:rPr>
              <a:t>as</a:t>
            </a:r>
            <a:r>
              <a:rPr sz="793" kern="0" spc="23" dirty="0">
                <a:solidFill>
                  <a:srgbClr val="383C53"/>
                </a:solidFill>
                <a:latin typeface="Gill Sans MT"/>
                <a:cs typeface="Gill Sans MT"/>
              </a:rPr>
              <a:t> </a:t>
            </a:r>
            <a:r>
              <a:rPr sz="793" kern="0" spc="98" dirty="0">
                <a:solidFill>
                  <a:srgbClr val="383C53"/>
                </a:solidFill>
                <a:latin typeface="Gill Sans MT"/>
                <a:cs typeface="Gill Sans MT"/>
              </a:rPr>
              <a:t>a</a:t>
            </a:r>
            <a:r>
              <a:rPr sz="793" kern="0" spc="26" dirty="0">
                <a:solidFill>
                  <a:srgbClr val="383C53"/>
                </a:solidFill>
                <a:latin typeface="Gill Sans MT"/>
                <a:cs typeface="Gill Sans MT"/>
              </a:rPr>
              <a:t> </a:t>
            </a:r>
            <a:r>
              <a:rPr sz="793" kern="0" dirty="0">
                <a:solidFill>
                  <a:srgbClr val="383C53"/>
                </a:solidFill>
                <a:latin typeface="Gill Sans MT"/>
                <a:cs typeface="Gill Sans MT"/>
              </a:rPr>
              <a:t>result</a:t>
            </a:r>
            <a:r>
              <a:rPr sz="793" kern="0" spc="23" dirty="0">
                <a:solidFill>
                  <a:srgbClr val="383C53"/>
                </a:solidFill>
                <a:latin typeface="Gill Sans MT"/>
                <a:cs typeface="Gill Sans MT"/>
              </a:rPr>
              <a:t> </a:t>
            </a:r>
            <a:r>
              <a:rPr sz="793" kern="0" spc="53" dirty="0">
                <a:solidFill>
                  <a:srgbClr val="383C53"/>
                </a:solidFill>
                <a:latin typeface="Gill Sans MT"/>
                <a:cs typeface="Gill Sans MT"/>
              </a:rPr>
              <a:t>of</a:t>
            </a:r>
            <a:r>
              <a:rPr sz="793" kern="0" spc="26" dirty="0">
                <a:solidFill>
                  <a:srgbClr val="383C53"/>
                </a:solidFill>
                <a:latin typeface="Gill Sans MT"/>
                <a:cs typeface="Gill Sans MT"/>
              </a:rPr>
              <a:t> </a:t>
            </a:r>
            <a:r>
              <a:rPr sz="793" kern="0" spc="98" dirty="0">
                <a:solidFill>
                  <a:srgbClr val="383C53"/>
                </a:solidFill>
                <a:latin typeface="Gill Sans MT"/>
                <a:cs typeface="Gill Sans MT"/>
              </a:rPr>
              <a:t>a</a:t>
            </a:r>
            <a:r>
              <a:rPr sz="793" kern="0" spc="23" dirty="0">
                <a:solidFill>
                  <a:srgbClr val="383C53"/>
                </a:solidFill>
                <a:latin typeface="Gill Sans MT"/>
                <a:cs typeface="Gill Sans MT"/>
              </a:rPr>
              <a:t> </a:t>
            </a:r>
            <a:r>
              <a:rPr sz="793" kern="0" spc="42" dirty="0">
                <a:solidFill>
                  <a:srgbClr val="383C53"/>
                </a:solidFill>
                <a:latin typeface="Gill Sans MT"/>
                <a:cs typeface="Gill Sans MT"/>
              </a:rPr>
              <a:t>mentor/mentee</a:t>
            </a:r>
            <a:r>
              <a:rPr sz="793" kern="0" spc="26" dirty="0">
                <a:solidFill>
                  <a:srgbClr val="383C53"/>
                </a:solidFill>
                <a:latin typeface="Gill Sans MT"/>
                <a:cs typeface="Gill Sans MT"/>
              </a:rPr>
              <a:t> </a:t>
            </a:r>
            <a:r>
              <a:rPr sz="793" kern="0" spc="30" dirty="0">
                <a:solidFill>
                  <a:srgbClr val="383C53"/>
                </a:solidFill>
                <a:latin typeface="Gill Sans MT"/>
                <a:cs typeface="Gill Sans MT"/>
              </a:rPr>
              <a:t>relationship.</a:t>
            </a:r>
            <a:endParaRPr sz="793" kern="0">
              <a:solidFill>
                <a:sysClr val="windowText" lastClr="000000"/>
              </a:solidFill>
              <a:latin typeface="Gill Sans MT"/>
              <a:cs typeface="Gill Sans MT"/>
            </a:endParaRPr>
          </a:p>
        </p:txBody>
      </p:sp>
      <p:grpSp>
        <p:nvGrpSpPr>
          <p:cNvPr id="22" name="object 22"/>
          <p:cNvGrpSpPr/>
          <p:nvPr/>
        </p:nvGrpSpPr>
        <p:grpSpPr>
          <a:xfrm>
            <a:off x="1955223" y="7318500"/>
            <a:ext cx="5868555" cy="280962"/>
            <a:chOff x="0" y="9692729"/>
            <a:chExt cx="7772400" cy="372110"/>
          </a:xfrm>
        </p:grpSpPr>
        <p:sp>
          <p:nvSpPr>
            <p:cNvPr id="23" name="object 23"/>
            <p:cNvSpPr/>
            <p:nvPr/>
          </p:nvSpPr>
          <p:spPr>
            <a:xfrm>
              <a:off x="766613" y="9890075"/>
              <a:ext cx="6239510" cy="167005"/>
            </a:xfrm>
            <a:custGeom>
              <a:avLst/>
              <a:gdLst/>
              <a:ahLst/>
              <a:cxnLst/>
              <a:rect l="l" t="t" r="r" b="b"/>
              <a:pathLst>
                <a:path w="6239509" h="167004">
                  <a:moveTo>
                    <a:pt x="0" y="166985"/>
                  </a:moveTo>
                  <a:lnTo>
                    <a:pt x="0" y="37951"/>
                  </a:lnTo>
                  <a:lnTo>
                    <a:pt x="0" y="32918"/>
                  </a:lnTo>
                  <a:lnTo>
                    <a:pt x="962" y="28077"/>
                  </a:lnTo>
                  <a:lnTo>
                    <a:pt x="2888" y="23426"/>
                  </a:lnTo>
                  <a:lnTo>
                    <a:pt x="4814" y="18777"/>
                  </a:lnTo>
                  <a:lnTo>
                    <a:pt x="7556" y="14673"/>
                  </a:lnTo>
                  <a:lnTo>
                    <a:pt x="11115" y="11114"/>
                  </a:lnTo>
                  <a:lnTo>
                    <a:pt x="14674" y="7555"/>
                  </a:lnTo>
                  <a:lnTo>
                    <a:pt x="18778" y="4813"/>
                  </a:lnTo>
                  <a:lnTo>
                    <a:pt x="23427" y="2888"/>
                  </a:lnTo>
                  <a:lnTo>
                    <a:pt x="28077" y="962"/>
                  </a:lnTo>
                  <a:lnTo>
                    <a:pt x="32918" y="0"/>
                  </a:lnTo>
                  <a:lnTo>
                    <a:pt x="37951" y="0"/>
                  </a:lnTo>
                  <a:lnTo>
                    <a:pt x="6201221" y="0"/>
                  </a:lnTo>
                  <a:lnTo>
                    <a:pt x="6206253" y="0"/>
                  </a:lnTo>
                  <a:lnTo>
                    <a:pt x="6211094" y="962"/>
                  </a:lnTo>
                  <a:lnTo>
                    <a:pt x="6215743" y="2888"/>
                  </a:lnTo>
                  <a:lnTo>
                    <a:pt x="6220393" y="4813"/>
                  </a:lnTo>
                  <a:lnTo>
                    <a:pt x="6239172" y="37951"/>
                  </a:lnTo>
                  <a:lnTo>
                    <a:pt x="6239172" y="166985"/>
                  </a:lnTo>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24" name="object 24"/>
            <p:cNvSpPr/>
            <p:nvPr/>
          </p:nvSpPr>
          <p:spPr>
            <a:xfrm>
              <a:off x="0" y="9692729"/>
              <a:ext cx="7772400" cy="364490"/>
            </a:xfrm>
            <a:custGeom>
              <a:avLst/>
              <a:gdLst/>
              <a:ahLst/>
              <a:cxnLst/>
              <a:rect l="l" t="t" r="r" b="b"/>
              <a:pathLst>
                <a:path w="7772400" h="364490">
                  <a:moveTo>
                    <a:pt x="7772400" y="364331"/>
                  </a:moveTo>
                  <a:lnTo>
                    <a:pt x="0" y="364331"/>
                  </a:lnTo>
                  <a:lnTo>
                    <a:pt x="0" y="0"/>
                  </a:lnTo>
                  <a:lnTo>
                    <a:pt x="7772400" y="0"/>
                  </a:lnTo>
                  <a:lnTo>
                    <a:pt x="7772400" y="364331"/>
                  </a:lnTo>
                  <a:close/>
                </a:path>
              </a:pathLst>
            </a:custGeom>
            <a:solidFill>
              <a:srgbClr val="FFFFFF"/>
            </a:solidFill>
          </p:spPr>
          <p:txBody>
            <a:bodyPr wrap="square" lIns="0" tIns="0" rIns="0" bIns="0" rtlCol="0"/>
            <a:lstStyle/>
            <a:p>
              <a:pPr defTabSz="690463"/>
              <a:endParaRPr sz="1359" kern="0">
                <a:solidFill>
                  <a:sysClr val="windowText" lastClr="000000"/>
                </a:solidFill>
              </a:endParaRPr>
            </a:p>
          </p:txBody>
        </p:sp>
      </p:grpSp>
      <p:sp>
        <p:nvSpPr>
          <p:cNvPr id="25" name="object 25"/>
          <p:cNvSpPr txBox="1"/>
          <p:nvPr/>
        </p:nvSpPr>
        <p:spPr>
          <a:xfrm>
            <a:off x="2520615" y="7022361"/>
            <a:ext cx="3744080"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38" dirty="0">
                <a:solidFill>
                  <a:srgbClr val="FF0000"/>
                </a:solidFill>
                <a:latin typeface="Gill Sans MT"/>
                <a:cs typeface="Gill Sans MT"/>
              </a:rPr>
              <a:t> </a:t>
            </a:r>
            <a:r>
              <a:rPr sz="793" kern="0" dirty="0">
                <a:solidFill>
                  <a:srgbClr val="383C53"/>
                </a:solidFill>
                <a:latin typeface="Gill Sans MT"/>
                <a:cs typeface="Gill Sans MT"/>
              </a:rPr>
              <a:t>What</a:t>
            </a:r>
            <a:r>
              <a:rPr sz="793" kern="0" spc="38" dirty="0">
                <a:solidFill>
                  <a:srgbClr val="383C53"/>
                </a:solidFill>
                <a:latin typeface="Gill Sans MT"/>
                <a:cs typeface="Gill Sans MT"/>
              </a:rPr>
              <a:t> </a:t>
            </a:r>
            <a:r>
              <a:rPr sz="793" kern="0" dirty="0">
                <a:solidFill>
                  <a:srgbClr val="383C53"/>
                </a:solidFill>
                <a:latin typeface="Gill Sans MT"/>
                <a:cs typeface="Gill Sans MT"/>
              </a:rPr>
              <a:t>career</a:t>
            </a:r>
            <a:r>
              <a:rPr sz="793" kern="0" spc="38" dirty="0">
                <a:solidFill>
                  <a:srgbClr val="383C53"/>
                </a:solidFill>
                <a:latin typeface="Gill Sans MT"/>
                <a:cs typeface="Gill Sans MT"/>
              </a:rPr>
              <a:t> </a:t>
            </a:r>
            <a:r>
              <a:rPr sz="793" kern="0" spc="49" dirty="0">
                <a:solidFill>
                  <a:srgbClr val="383C53"/>
                </a:solidFill>
                <a:latin typeface="Gill Sans MT"/>
                <a:cs typeface="Gill Sans MT"/>
              </a:rPr>
              <a:t>milestones</a:t>
            </a:r>
            <a:r>
              <a:rPr sz="793" kern="0" spc="38" dirty="0">
                <a:solidFill>
                  <a:srgbClr val="383C53"/>
                </a:solidFill>
                <a:latin typeface="Gill Sans MT"/>
                <a:cs typeface="Gill Sans MT"/>
              </a:rPr>
              <a:t> do </a:t>
            </a:r>
            <a:r>
              <a:rPr sz="793" kern="0" dirty="0">
                <a:solidFill>
                  <a:srgbClr val="383C53"/>
                </a:solidFill>
                <a:latin typeface="Gill Sans MT"/>
                <a:cs typeface="Gill Sans MT"/>
              </a:rPr>
              <a:t>you</a:t>
            </a:r>
            <a:r>
              <a:rPr sz="793" kern="0" spc="42" dirty="0">
                <a:solidFill>
                  <a:srgbClr val="383C53"/>
                </a:solidFill>
                <a:latin typeface="Gill Sans MT"/>
                <a:cs typeface="Gill Sans MT"/>
              </a:rPr>
              <a:t> </a:t>
            </a:r>
            <a:r>
              <a:rPr sz="793" kern="0" spc="45" dirty="0">
                <a:solidFill>
                  <a:srgbClr val="383C53"/>
                </a:solidFill>
                <a:latin typeface="Gill Sans MT"/>
                <a:cs typeface="Gill Sans MT"/>
              </a:rPr>
              <a:t>want</a:t>
            </a:r>
            <a:r>
              <a:rPr sz="793" kern="0" spc="38" dirty="0">
                <a:solidFill>
                  <a:srgbClr val="383C53"/>
                </a:solidFill>
                <a:latin typeface="Gill Sans MT"/>
                <a:cs typeface="Gill Sans MT"/>
              </a:rPr>
              <a:t> </a:t>
            </a:r>
            <a:r>
              <a:rPr sz="793" kern="0" dirty="0">
                <a:solidFill>
                  <a:srgbClr val="383C53"/>
                </a:solidFill>
                <a:latin typeface="Gill Sans MT"/>
                <a:cs typeface="Gill Sans MT"/>
              </a:rPr>
              <a:t>to</a:t>
            </a:r>
            <a:r>
              <a:rPr sz="793" kern="0" spc="38" dirty="0">
                <a:solidFill>
                  <a:srgbClr val="383C53"/>
                </a:solidFill>
                <a:latin typeface="Gill Sans MT"/>
                <a:cs typeface="Gill Sans MT"/>
              </a:rPr>
              <a:t> </a:t>
            </a:r>
            <a:r>
              <a:rPr sz="793" kern="0" spc="45" dirty="0">
                <a:solidFill>
                  <a:srgbClr val="383C53"/>
                </a:solidFill>
                <a:latin typeface="Gill Sans MT"/>
                <a:cs typeface="Gill Sans MT"/>
              </a:rPr>
              <a:t>reach</a:t>
            </a:r>
            <a:r>
              <a:rPr sz="793" kern="0" spc="38" dirty="0">
                <a:solidFill>
                  <a:srgbClr val="383C53"/>
                </a:solidFill>
                <a:latin typeface="Gill Sans MT"/>
                <a:cs typeface="Gill Sans MT"/>
              </a:rPr>
              <a:t> </a:t>
            </a:r>
            <a:r>
              <a:rPr sz="793" kern="0" dirty="0">
                <a:solidFill>
                  <a:srgbClr val="383C53"/>
                </a:solidFill>
                <a:latin typeface="Gill Sans MT"/>
                <a:cs typeface="Gill Sans MT"/>
              </a:rPr>
              <a:t>in</a:t>
            </a:r>
            <a:r>
              <a:rPr sz="793" kern="0" spc="38" dirty="0">
                <a:solidFill>
                  <a:srgbClr val="383C53"/>
                </a:solidFill>
                <a:latin typeface="Gill Sans MT"/>
                <a:cs typeface="Gill Sans MT"/>
              </a:rPr>
              <a:t> </a:t>
            </a:r>
            <a:r>
              <a:rPr sz="793" kern="0" dirty="0">
                <a:solidFill>
                  <a:srgbClr val="383C53"/>
                </a:solidFill>
                <a:latin typeface="Gill Sans MT"/>
                <a:cs typeface="Gill Sans MT"/>
              </a:rPr>
              <a:t>the</a:t>
            </a:r>
            <a:r>
              <a:rPr sz="793" kern="0" spc="38" dirty="0">
                <a:solidFill>
                  <a:srgbClr val="383C53"/>
                </a:solidFill>
                <a:latin typeface="Gill Sans MT"/>
                <a:cs typeface="Gill Sans MT"/>
              </a:rPr>
              <a:t> </a:t>
            </a:r>
            <a:r>
              <a:rPr sz="793" kern="0" dirty="0">
                <a:solidFill>
                  <a:srgbClr val="383C53"/>
                </a:solidFill>
                <a:latin typeface="Gill Sans MT"/>
                <a:cs typeface="Gill Sans MT"/>
              </a:rPr>
              <a:t>next</a:t>
            </a:r>
            <a:r>
              <a:rPr sz="793" kern="0" spc="42" dirty="0">
                <a:solidFill>
                  <a:srgbClr val="383C53"/>
                </a:solidFill>
                <a:latin typeface="Gill Sans MT"/>
                <a:cs typeface="Gill Sans MT"/>
              </a:rPr>
              <a:t> </a:t>
            </a:r>
            <a:r>
              <a:rPr sz="793" kern="0" dirty="0">
                <a:solidFill>
                  <a:srgbClr val="383C53"/>
                </a:solidFill>
                <a:latin typeface="Gill Sans MT"/>
                <a:cs typeface="Gill Sans MT"/>
              </a:rPr>
              <a:t>two</a:t>
            </a:r>
            <a:r>
              <a:rPr sz="793" kern="0" spc="38" dirty="0">
                <a:solidFill>
                  <a:srgbClr val="383C53"/>
                </a:solidFill>
                <a:latin typeface="Gill Sans MT"/>
                <a:cs typeface="Gill Sans MT"/>
              </a:rPr>
              <a:t> </a:t>
            </a:r>
            <a:r>
              <a:rPr sz="793" kern="0" spc="60" dirty="0">
                <a:solidFill>
                  <a:srgbClr val="383C53"/>
                </a:solidFill>
                <a:latin typeface="Gill Sans MT"/>
                <a:cs typeface="Gill Sans MT"/>
              </a:rPr>
              <a:t>years?</a:t>
            </a:r>
            <a:r>
              <a:rPr sz="793" kern="0" spc="38" dirty="0">
                <a:solidFill>
                  <a:srgbClr val="383C53"/>
                </a:solidFill>
                <a:latin typeface="Gill Sans MT"/>
                <a:cs typeface="Gill Sans MT"/>
              </a:rPr>
              <a:t> </a:t>
            </a:r>
            <a:r>
              <a:rPr sz="793" kern="0" dirty="0">
                <a:solidFill>
                  <a:srgbClr val="383C53"/>
                </a:solidFill>
                <a:latin typeface="Gill Sans MT"/>
                <a:cs typeface="Gill Sans MT"/>
              </a:rPr>
              <a:t>(short</a:t>
            </a:r>
            <a:r>
              <a:rPr sz="793" kern="0" spc="38" dirty="0">
                <a:solidFill>
                  <a:srgbClr val="383C53"/>
                </a:solidFill>
                <a:latin typeface="Gill Sans MT"/>
                <a:cs typeface="Gill Sans MT"/>
              </a:rPr>
              <a:t> </a:t>
            </a:r>
            <a:r>
              <a:rPr sz="793" kern="0" spc="-8" dirty="0">
                <a:solidFill>
                  <a:srgbClr val="383C53"/>
                </a:solidFill>
                <a:latin typeface="Gill Sans MT"/>
                <a:cs typeface="Gill Sans MT"/>
              </a:rPr>
              <a:t>term)</a:t>
            </a:r>
            <a:endParaRPr sz="793" kern="0">
              <a:solidFill>
                <a:sysClr val="windowText" lastClr="000000"/>
              </a:solidFill>
              <a:latin typeface="Gill Sans MT"/>
              <a:cs typeface="Gill Sans MT"/>
            </a:endParaRPr>
          </a:p>
        </p:txBody>
      </p:sp>
    </p:spTree>
  </p:cSld>
  <p:clrMapOvr>
    <a:masterClrMapping/>
  </p:clrMapOvr>
  <p:transition spd="slow" advTm="15000"/>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58" y="215900"/>
            <a:ext cx="8336484" cy="443711"/>
          </a:xfrm>
          <a:prstGeom prst="rect">
            <a:avLst/>
          </a:prstGeom>
        </p:spPr>
        <p:txBody>
          <a:bodyPr vert="horz" wrap="square" lIns="0" tIns="12700" rIns="0" bIns="0" rtlCol="0">
            <a:spAutoFit/>
          </a:bodyPr>
          <a:lstStyle/>
          <a:p>
            <a:pPr marL="12700">
              <a:lnSpc>
                <a:spcPct val="100000"/>
              </a:lnSpc>
              <a:spcBef>
                <a:spcPts val="100"/>
              </a:spcBef>
            </a:pPr>
            <a:r>
              <a:rPr sz="2800" dirty="0"/>
              <a:t>Early </a:t>
            </a:r>
            <a:r>
              <a:rPr sz="2800" spc="-5" dirty="0"/>
              <a:t>Riser </a:t>
            </a:r>
            <a:r>
              <a:rPr sz="2800" dirty="0"/>
              <a:t>Coffee </a:t>
            </a:r>
            <a:r>
              <a:rPr lang="en-US" sz="2800" dirty="0"/>
              <a:t>Hour &amp; Mentorship Program</a:t>
            </a:r>
            <a:endParaRPr sz="2800" dirty="0"/>
          </a:p>
        </p:txBody>
      </p:sp>
      <p:pic>
        <p:nvPicPr>
          <p:cNvPr id="1026"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5135562"/>
            <a:ext cx="35718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4DDE28-7CC1-44D2-971C-1DD8191AB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6311900"/>
            <a:ext cx="1810669" cy="1024217"/>
          </a:xfrm>
          <a:prstGeom prst="rect">
            <a:avLst/>
          </a:prstGeom>
        </p:spPr>
      </p:pic>
      <p:sp>
        <p:nvSpPr>
          <p:cNvPr id="9" name="TextBox 8">
            <a:extLst>
              <a:ext uri="{FF2B5EF4-FFF2-40B4-BE49-F238E27FC236}">
                <a16:creationId xmlns:a16="http://schemas.microsoft.com/office/drawing/2014/main" id="{48E18876-6843-9A3D-85F7-B8F9BC40C23A}"/>
              </a:ext>
            </a:extLst>
          </p:cNvPr>
          <p:cNvSpPr txBox="1"/>
          <p:nvPr/>
        </p:nvSpPr>
        <p:spPr>
          <a:xfrm>
            <a:off x="850900" y="2730500"/>
            <a:ext cx="8336484" cy="2677656"/>
          </a:xfrm>
          <a:prstGeom prst="rect">
            <a:avLst/>
          </a:prstGeom>
          <a:noFill/>
        </p:spPr>
        <p:txBody>
          <a:bodyPr wrap="square">
            <a:spAutoFit/>
          </a:bodyPr>
          <a:lstStyle/>
          <a:p>
            <a:pPr algn="l"/>
            <a:r>
              <a:rPr lang="en-US" sz="2400" dirty="0"/>
              <a:t>Perhaps you are a new member, new to healthcare, or ready to take your career to the next level and would like to be mentored. Maybe you are a healthcare veteran, finance leader, or looking for a way to give back to your organization and industry by being a mentor. If you fall in this spectrum, come join the officers of the chapter for coffee and jump start your participation in the mentorship program.</a:t>
            </a:r>
          </a:p>
        </p:txBody>
      </p:sp>
      <p:pic>
        <p:nvPicPr>
          <p:cNvPr id="10" name="Picture 9">
            <a:extLst>
              <a:ext uri="{FF2B5EF4-FFF2-40B4-BE49-F238E27FC236}">
                <a16:creationId xmlns:a16="http://schemas.microsoft.com/office/drawing/2014/main" id="{630C077F-E1AA-7BEF-299E-03CA002BE68D}"/>
              </a:ext>
            </a:extLst>
          </p:cNvPr>
          <p:cNvPicPr>
            <a:picLocks noChangeAspect="1"/>
          </p:cNvPicPr>
          <p:nvPr/>
        </p:nvPicPr>
        <p:blipFill>
          <a:blip r:embed="rId5"/>
          <a:stretch>
            <a:fillRect/>
          </a:stretch>
        </p:blipFill>
        <p:spPr>
          <a:xfrm>
            <a:off x="2374900" y="1075407"/>
            <a:ext cx="1787341" cy="1371600"/>
          </a:xfrm>
          <a:prstGeom prst="rect">
            <a:avLst/>
          </a:prstGeom>
        </p:spPr>
      </p:pic>
    </p:spTree>
    <p:extLst>
      <p:ext uri="{BB962C8B-B14F-4D97-AF65-F5344CB8AC3E}">
        <p14:creationId xmlns:p14="http://schemas.microsoft.com/office/powerpoint/2010/main" val="801570631"/>
      </p:ext>
    </p:extLst>
  </p:cSld>
  <p:clrMapOvr>
    <a:masterClrMapping/>
  </p:clrMapOvr>
  <p:transition spd="slow" advTm="15000"/>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34054" y="1"/>
            <a:ext cx="4711145" cy="894187"/>
          </a:xfrm>
          <a:custGeom>
            <a:avLst/>
            <a:gdLst/>
            <a:ahLst/>
            <a:cxnLst/>
            <a:rect l="l" t="t" r="r" b="b"/>
            <a:pathLst>
              <a:path w="6239509" h="1184275">
                <a:moveTo>
                  <a:pt x="0" y="1146125"/>
                </a:moveTo>
                <a:lnTo>
                  <a:pt x="0" y="0"/>
                </a:lnTo>
              </a:path>
              <a:path w="6239509" h="1184275">
                <a:moveTo>
                  <a:pt x="6239172" y="0"/>
                </a:moveTo>
                <a:lnTo>
                  <a:pt x="6239172" y="1146125"/>
                </a:lnTo>
                <a:lnTo>
                  <a:pt x="6239172" y="1151157"/>
                </a:lnTo>
                <a:lnTo>
                  <a:pt x="6238208" y="1155998"/>
                </a:lnTo>
                <a:lnTo>
                  <a:pt x="6236282" y="1160647"/>
                </a:lnTo>
                <a:lnTo>
                  <a:pt x="6234357" y="1165296"/>
                </a:lnTo>
                <a:lnTo>
                  <a:pt x="6215743" y="1181186"/>
                </a:lnTo>
                <a:lnTo>
                  <a:pt x="6211094" y="1183112"/>
                </a:lnTo>
                <a:lnTo>
                  <a:pt x="6206253" y="1184076"/>
                </a:lnTo>
                <a:lnTo>
                  <a:pt x="6201221" y="1184077"/>
                </a:lnTo>
                <a:lnTo>
                  <a:pt x="37951" y="1184077"/>
                </a:lnTo>
                <a:lnTo>
                  <a:pt x="2888" y="1160647"/>
                </a:lnTo>
                <a:lnTo>
                  <a:pt x="0" y="1151157"/>
                </a:lnTo>
                <a:lnTo>
                  <a:pt x="0" y="1146125"/>
                </a:lnTo>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3" name="object 3"/>
          <p:cNvSpPr/>
          <p:nvPr/>
        </p:nvSpPr>
        <p:spPr>
          <a:xfrm>
            <a:off x="2534054" y="1306671"/>
            <a:ext cx="4711145" cy="1020285"/>
          </a:xfrm>
          <a:custGeom>
            <a:avLst/>
            <a:gdLst/>
            <a:ahLst/>
            <a:cxnLst/>
            <a:rect l="l" t="t" r="r" b="b"/>
            <a:pathLst>
              <a:path w="6239509" h="1351280">
                <a:moveTo>
                  <a:pt x="0" y="1313110"/>
                </a:moveTo>
                <a:lnTo>
                  <a:pt x="0" y="37951"/>
                </a:lnTo>
                <a:lnTo>
                  <a:pt x="0" y="32917"/>
                </a:lnTo>
                <a:lnTo>
                  <a:pt x="962" y="28076"/>
                </a:lnTo>
                <a:lnTo>
                  <a:pt x="2888" y="23425"/>
                </a:lnTo>
                <a:lnTo>
                  <a:pt x="4814" y="18776"/>
                </a:lnTo>
                <a:lnTo>
                  <a:pt x="7556" y="14672"/>
                </a:lnTo>
                <a:lnTo>
                  <a:pt x="11115" y="11114"/>
                </a:lnTo>
                <a:lnTo>
                  <a:pt x="14674" y="7555"/>
                </a:lnTo>
                <a:lnTo>
                  <a:pt x="18778" y="4813"/>
                </a:lnTo>
                <a:lnTo>
                  <a:pt x="23427" y="2888"/>
                </a:lnTo>
                <a:lnTo>
                  <a:pt x="28077" y="962"/>
                </a:lnTo>
                <a:lnTo>
                  <a:pt x="32918" y="0"/>
                </a:lnTo>
                <a:lnTo>
                  <a:pt x="37951" y="0"/>
                </a:lnTo>
                <a:lnTo>
                  <a:pt x="6201221" y="0"/>
                </a:lnTo>
                <a:lnTo>
                  <a:pt x="6206253" y="0"/>
                </a:lnTo>
                <a:lnTo>
                  <a:pt x="6211094" y="962"/>
                </a:lnTo>
                <a:lnTo>
                  <a:pt x="6215743" y="2888"/>
                </a:lnTo>
                <a:lnTo>
                  <a:pt x="6220393" y="4813"/>
                </a:lnTo>
                <a:lnTo>
                  <a:pt x="6224497" y="7555"/>
                </a:lnTo>
                <a:lnTo>
                  <a:pt x="6228056" y="11114"/>
                </a:lnTo>
                <a:lnTo>
                  <a:pt x="6231614" y="14672"/>
                </a:lnTo>
                <a:lnTo>
                  <a:pt x="6234357" y="18776"/>
                </a:lnTo>
                <a:lnTo>
                  <a:pt x="6236283" y="23426"/>
                </a:lnTo>
                <a:lnTo>
                  <a:pt x="6238209" y="28076"/>
                </a:lnTo>
                <a:lnTo>
                  <a:pt x="6239172" y="32917"/>
                </a:lnTo>
                <a:lnTo>
                  <a:pt x="6239172" y="37951"/>
                </a:lnTo>
                <a:lnTo>
                  <a:pt x="6239172" y="1313110"/>
                </a:lnTo>
                <a:lnTo>
                  <a:pt x="6215743" y="1348172"/>
                </a:lnTo>
                <a:lnTo>
                  <a:pt x="6201221" y="1351061"/>
                </a:lnTo>
                <a:lnTo>
                  <a:pt x="37951" y="1351061"/>
                </a:lnTo>
                <a:lnTo>
                  <a:pt x="2888" y="1327632"/>
                </a:lnTo>
                <a:lnTo>
                  <a:pt x="0" y="1318142"/>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4" name="object 4"/>
          <p:cNvSpPr txBox="1"/>
          <p:nvPr/>
        </p:nvSpPr>
        <p:spPr>
          <a:xfrm>
            <a:off x="2520615" y="1125151"/>
            <a:ext cx="3246404"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4" dirty="0">
                <a:solidFill>
                  <a:srgbClr val="FF0000"/>
                </a:solidFill>
                <a:latin typeface="Gill Sans MT"/>
                <a:cs typeface="Gill Sans MT"/>
              </a:rPr>
              <a:t> </a:t>
            </a:r>
            <a:r>
              <a:rPr sz="793" kern="0" dirty="0">
                <a:solidFill>
                  <a:srgbClr val="383C53"/>
                </a:solidFill>
                <a:latin typeface="Gill Sans MT"/>
                <a:cs typeface="Gill Sans MT"/>
              </a:rPr>
              <a:t>What</a:t>
            </a:r>
            <a:r>
              <a:rPr sz="793" kern="0" spc="-4" dirty="0">
                <a:solidFill>
                  <a:srgbClr val="383C53"/>
                </a:solidFill>
                <a:latin typeface="Gill Sans MT"/>
                <a:cs typeface="Gill Sans MT"/>
              </a:rPr>
              <a:t> </a:t>
            </a:r>
            <a:r>
              <a:rPr sz="793" kern="0" spc="42" dirty="0">
                <a:solidFill>
                  <a:srgbClr val="383C53"/>
                </a:solidFill>
                <a:latin typeface="Gill Sans MT"/>
                <a:cs typeface="Gill Sans MT"/>
              </a:rPr>
              <a:t>resources</a:t>
            </a:r>
            <a:r>
              <a:rPr sz="793" kern="0" dirty="0">
                <a:solidFill>
                  <a:srgbClr val="383C53"/>
                </a:solidFill>
                <a:latin typeface="Gill Sans MT"/>
                <a:cs typeface="Gill Sans MT"/>
              </a:rPr>
              <a:t> </a:t>
            </a:r>
            <a:r>
              <a:rPr sz="793" kern="0" spc="68" dirty="0">
                <a:solidFill>
                  <a:srgbClr val="383C53"/>
                </a:solidFill>
                <a:latin typeface="Gill Sans MT"/>
                <a:cs typeface="Gill Sans MT"/>
              </a:rPr>
              <a:t>and</a:t>
            </a:r>
            <a:r>
              <a:rPr sz="793" kern="0" spc="-4" dirty="0">
                <a:solidFill>
                  <a:srgbClr val="383C53"/>
                </a:solidFill>
                <a:latin typeface="Gill Sans MT"/>
                <a:cs typeface="Gill Sans MT"/>
              </a:rPr>
              <a:t> </a:t>
            </a:r>
            <a:r>
              <a:rPr sz="793" kern="0" spc="45" dirty="0">
                <a:solidFill>
                  <a:srgbClr val="383C53"/>
                </a:solidFill>
                <a:latin typeface="Gill Sans MT"/>
                <a:cs typeface="Gill Sans MT"/>
              </a:rPr>
              <a:t>knowledge</a:t>
            </a:r>
            <a:r>
              <a:rPr sz="793" kern="0" spc="-4" dirty="0">
                <a:solidFill>
                  <a:srgbClr val="383C53"/>
                </a:solidFill>
                <a:latin typeface="Gill Sans MT"/>
                <a:cs typeface="Gill Sans MT"/>
              </a:rPr>
              <a:t> </a:t>
            </a:r>
            <a:r>
              <a:rPr sz="793" kern="0" spc="38" dirty="0">
                <a:solidFill>
                  <a:srgbClr val="383C53"/>
                </a:solidFill>
                <a:latin typeface="Gill Sans MT"/>
                <a:cs typeface="Gill Sans MT"/>
              </a:rPr>
              <a:t>do</a:t>
            </a:r>
            <a:r>
              <a:rPr sz="793" kern="0" dirty="0">
                <a:solidFill>
                  <a:srgbClr val="383C53"/>
                </a:solidFill>
                <a:latin typeface="Gill Sans MT"/>
                <a:cs typeface="Gill Sans MT"/>
              </a:rPr>
              <a:t> you</a:t>
            </a:r>
            <a:r>
              <a:rPr sz="793" kern="0" spc="-4" dirty="0">
                <a:solidFill>
                  <a:srgbClr val="383C53"/>
                </a:solidFill>
                <a:latin typeface="Gill Sans MT"/>
                <a:cs typeface="Gill Sans MT"/>
              </a:rPr>
              <a:t> </a:t>
            </a:r>
            <a:r>
              <a:rPr sz="793" kern="0" spc="49" dirty="0">
                <a:solidFill>
                  <a:srgbClr val="383C53"/>
                </a:solidFill>
                <a:latin typeface="Gill Sans MT"/>
                <a:cs typeface="Gill Sans MT"/>
              </a:rPr>
              <a:t>need</a:t>
            </a:r>
            <a:r>
              <a:rPr sz="793" kern="0" spc="-4" dirty="0">
                <a:solidFill>
                  <a:srgbClr val="383C53"/>
                </a:solidFill>
                <a:latin typeface="Gill Sans MT"/>
                <a:cs typeface="Gill Sans MT"/>
              </a:rPr>
              <a:t> </a:t>
            </a:r>
            <a:r>
              <a:rPr sz="793" kern="0" dirty="0">
                <a:solidFill>
                  <a:srgbClr val="383C53"/>
                </a:solidFill>
                <a:latin typeface="Gill Sans MT"/>
                <a:cs typeface="Gill Sans MT"/>
              </a:rPr>
              <a:t>to </a:t>
            </a:r>
            <a:r>
              <a:rPr sz="793" kern="0" spc="60" dirty="0">
                <a:solidFill>
                  <a:srgbClr val="383C53"/>
                </a:solidFill>
                <a:latin typeface="Gill Sans MT"/>
                <a:cs typeface="Gill Sans MT"/>
              </a:rPr>
              <a:t>accomplish</a:t>
            </a:r>
            <a:r>
              <a:rPr sz="793" kern="0" spc="-4" dirty="0">
                <a:solidFill>
                  <a:srgbClr val="383C53"/>
                </a:solidFill>
                <a:latin typeface="Gill Sans MT"/>
                <a:cs typeface="Gill Sans MT"/>
              </a:rPr>
              <a:t> </a:t>
            </a:r>
            <a:r>
              <a:rPr sz="793" kern="0" spc="45" dirty="0">
                <a:solidFill>
                  <a:srgbClr val="383C53"/>
                </a:solidFill>
                <a:latin typeface="Gill Sans MT"/>
                <a:cs typeface="Gill Sans MT"/>
              </a:rPr>
              <a:t>this</a:t>
            </a:r>
            <a:r>
              <a:rPr sz="793" kern="0" spc="-4" dirty="0">
                <a:solidFill>
                  <a:srgbClr val="383C53"/>
                </a:solidFill>
                <a:latin typeface="Gill Sans MT"/>
                <a:cs typeface="Gill Sans MT"/>
              </a:rPr>
              <a:t> </a:t>
            </a:r>
            <a:r>
              <a:rPr sz="793" kern="0" spc="68" dirty="0">
                <a:solidFill>
                  <a:srgbClr val="383C53"/>
                </a:solidFill>
                <a:latin typeface="Gill Sans MT"/>
                <a:cs typeface="Gill Sans MT"/>
              </a:rPr>
              <a:t>goal?</a:t>
            </a:r>
            <a:endParaRPr sz="793" kern="0">
              <a:solidFill>
                <a:sysClr val="windowText" lastClr="000000"/>
              </a:solidFill>
              <a:latin typeface="Gill Sans MT"/>
              <a:cs typeface="Gill Sans MT"/>
            </a:endParaRPr>
          </a:p>
        </p:txBody>
      </p:sp>
      <p:sp>
        <p:nvSpPr>
          <p:cNvPr id="5" name="object 5"/>
          <p:cNvSpPr/>
          <p:nvPr/>
        </p:nvSpPr>
        <p:spPr>
          <a:xfrm>
            <a:off x="2534054" y="2739423"/>
            <a:ext cx="4711145" cy="1020285"/>
          </a:xfrm>
          <a:custGeom>
            <a:avLst/>
            <a:gdLst/>
            <a:ahLst/>
            <a:cxnLst/>
            <a:rect l="l" t="t" r="r" b="b"/>
            <a:pathLst>
              <a:path w="6239509" h="1351279">
                <a:moveTo>
                  <a:pt x="0" y="1313110"/>
                </a:moveTo>
                <a:lnTo>
                  <a:pt x="0" y="37951"/>
                </a:lnTo>
                <a:lnTo>
                  <a:pt x="0" y="32917"/>
                </a:lnTo>
                <a:lnTo>
                  <a:pt x="962" y="28076"/>
                </a:lnTo>
                <a:lnTo>
                  <a:pt x="2888" y="23425"/>
                </a:lnTo>
                <a:lnTo>
                  <a:pt x="4814" y="18776"/>
                </a:lnTo>
                <a:lnTo>
                  <a:pt x="7556" y="14672"/>
                </a:lnTo>
                <a:lnTo>
                  <a:pt x="11115" y="11115"/>
                </a:lnTo>
                <a:lnTo>
                  <a:pt x="14674" y="7556"/>
                </a:lnTo>
                <a:lnTo>
                  <a:pt x="18778" y="4813"/>
                </a:lnTo>
                <a:lnTo>
                  <a:pt x="23427" y="2888"/>
                </a:lnTo>
                <a:lnTo>
                  <a:pt x="28077" y="962"/>
                </a:lnTo>
                <a:lnTo>
                  <a:pt x="32918" y="0"/>
                </a:lnTo>
                <a:lnTo>
                  <a:pt x="37951" y="0"/>
                </a:lnTo>
                <a:lnTo>
                  <a:pt x="6201221" y="0"/>
                </a:lnTo>
                <a:lnTo>
                  <a:pt x="6206253" y="0"/>
                </a:lnTo>
                <a:lnTo>
                  <a:pt x="6211094" y="962"/>
                </a:lnTo>
                <a:lnTo>
                  <a:pt x="6215743" y="2888"/>
                </a:lnTo>
                <a:lnTo>
                  <a:pt x="6220393" y="4813"/>
                </a:lnTo>
                <a:lnTo>
                  <a:pt x="6224497" y="7556"/>
                </a:lnTo>
                <a:lnTo>
                  <a:pt x="6228056" y="11115"/>
                </a:lnTo>
                <a:lnTo>
                  <a:pt x="6231614" y="14672"/>
                </a:lnTo>
                <a:lnTo>
                  <a:pt x="6239172" y="37951"/>
                </a:lnTo>
                <a:lnTo>
                  <a:pt x="6239172" y="1313110"/>
                </a:lnTo>
                <a:lnTo>
                  <a:pt x="6239172" y="1318142"/>
                </a:lnTo>
                <a:lnTo>
                  <a:pt x="6238208" y="1322983"/>
                </a:lnTo>
                <a:lnTo>
                  <a:pt x="6236282" y="1327632"/>
                </a:lnTo>
                <a:lnTo>
                  <a:pt x="6234357" y="1332281"/>
                </a:lnTo>
                <a:lnTo>
                  <a:pt x="6201221" y="1351061"/>
                </a:lnTo>
                <a:lnTo>
                  <a:pt x="37951" y="1351061"/>
                </a:lnTo>
                <a:lnTo>
                  <a:pt x="2888" y="1327632"/>
                </a:lnTo>
                <a:lnTo>
                  <a:pt x="962" y="1322983"/>
                </a:lnTo>
                <a:lnTo>
                  <a:pt x="0" y="1318142"/>
                </a:lnTo>
                <a:lnTo>
                  <a:pt x="0" y="1313110"/>
                </a:lnTo>
                <a:close/>
              </a:path>
            </a:pathLst>
          </a:custGeom>
          <a:ln w="15180">
            <a:solidFill>
              <a:srgbClr val="383C53"/>
            </a:solidFill>
          </a:ln>
        </p:spPr>
        <p:txBody>
          <a:bodyPr wrap="square" lIns="0" tIns="0" rIns="0" bIns="0" rtlCol="0"/>
          <a:lstStyle/>
          <a:p>
            <a:pPr defTabSz="690463"/>
            <a:endParaRPr sz="1359" kern="0">
              <a:solidFill>
                <a:sysClr val="windowText" lastClr="000000"/>
              </a:solidFill>
            </a:endParaRPr>
          </a:p>
        </p:txBody>
      </p:sp>
      <p:sp>
        <p:nvSpPr>
          <p:cNvPr id="6" name="object 6"/>
          <p:cNvSpPr txBox="1"/>
          <p:nvPr/>
        </p:nvSpPr>
        <p:spPr>
          <a:xfrm>
            <a:off x="2520615" y="2557904"/>
            <a:ext cx="2497012" cy="134124"/>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26" dirty="0">
                <a:solidFill>
                  <a:srgbClr val="FF0000"/>
                </a:solidFill>
                <a:latin typeface="Gill Sans MT"/>
                <a:cs typeface="Gill Sans MT"/>
              </a:rPr>
              <a:t> </a:t>
            </a:r>
            <a:r>
              <a:rPr sz="793" kern="0" dirty="0">
                <a:solidFill>
                  <a:srgbClr val="383C53"/>
                </a:solidFill>
                <a:latin typeface="Gill Sans MT"/>
                <a:cs typeface="Gill Sans MT"/>
              </a:rPr>
              <a:t>What</a:t>
            </a:r>
            <a:r>
              <a:rPr sz="793" kern="0" spc="26" dirty="0">
                <a:solidFill>
                  <a:srgbClr val="383C53"/>
                </a:solidFill>
                <a:latin typeface="Gill Sans MT"/>
                <a:cs typeface="Gill Sans MT"/>
              </a:rPr>
              <a:t> </a:t>
            </a:r>
            <a:r>
              <a:rPr sz="793" kern="0" spc="45" dirty="0">
                <a:solidFill>
                  <a:srgbClr val="383C53"/>
                </a:solidFill>
                <a:latin typeface="Gill Sans MT"/>
                <a:cs typeface="Gill Sans MT"/>
              </a:rPr>
              <a:t>characteristics</a:t>
            </a:r>
            <a:r>
              <a:rPr sz="793" kern="0" spc="26" dirty="0">
                <a:solidFill>
                  <a:srgbClr val="383C53"/>
                </a:solidFill>
                <a:latin typeface="Gill Sans MT"/>
                <a:cs typeface="Gill Sans MT"/>
              </a:rPr>
              <a:t> </a:t>
            </a:r>
            <a:r>
              <a:rPr sz="793" kern="0" dirty="0">
                <a:solidFill>
                  <a:srgbClr val="383C53"/>
                </a:solidFill>
                <a:latin typeface="Gill Sans MT"/>
                <a:cs typeface="Gill Sans MT"/>
              </a:rPr>
              <a:t>are</a:t>
            </a:r>
            <a:r>
              <a:rPr sz="793" kern="0" spc="26" dirty="0">
                <a:solidFill>
                  <a:srgbClr val="383C53"/>
                </a:solidFill>
                <a:latin typeface="Gill Sans MT"/>
                <a:cs typeface="Gill Sans MT"/>
              </a:rPr>
              <a:t> </a:t>
            </a:r>
            <a:r>
              <a:rPr sz="793" kern="0" dirty="0">
                <a:solidFill>
                  <a:srgbClr val="383C53"/>
                </a:solidFill>
                <a:latin typeface="Gill Sans MT"/>
                <a:cs typeface="Gill Sans MT"/>
              </a:rPr>
              <a:t>you</a:t>
            </a:r>
            <a:r>
              <a:rPr sz="793" kern="0" spc="26" dirty="0">
                <a:solidFill>
                  <a:srgbClr val="383C53"/>
                </a:solidFill>
                <a:latin typeface="Gill Sans MT"/>
                <a:cs typeface="Gill Sans MT"/>
              </a:rPr>
              <a:t> </a:t>
            </a:r>
            <a:r>
              <a:rPr sz="793" kern="0" spc="38" dirty="0">
                <a:solidFill>
                  <a:srgbClr val="383C53"/>
                </a:solidFill>
                <a:latin typeface="Gill Sans MT"/>
                <a:cs typeface="Gill Sans MT"/>
              </a:rPr>
              <a:t>looking</a:t>
            </a:r>
            <a:r>
              <a:rPr sz="793" kern="0" spc="26" dirty="0">
                <a:solidFill>
                  <a:srgbClr val="383C53"/>
                </a:solidFill>
                <a:latin typeface="Gill Sans MT"/>
                <a:cs typeface="Gill Sans MT"/>
              </a:rPr>
              <a:t> </a:t>
            </a:r>
            <a:r>
              <a:rPr sz="793" kern="0" dirty="0">
                <a:solidFill>
                  <a:srgbClr val="383C53"/>
                </a:solidFill>
                <a:latin typeface="Gill Sans MT"/>
                <a:cs typeface="Gill Sans MT"/>
              </a:rPr>
              <a:t>for</a:t>
            </a:r>
            <a:r>
              <a:rPr sz="793" kern="0" spc="26" dirty="0">
                <a:solidFill>
                  <a:srgbClr val="383C53"/>
                </a:solidFill>
                <a:latin typeface="Gill Sans MT"/>
                <a:cs typeface="Gill Sans MT"/>
              </a:rPr>
              <a:t> </a:t>
            </a:r>
            <a:r>
              <a:rPr sz="793" kern="0" dirty="0">
                <a:solidFill>
                  <a:srgbClr val="383C53"/>
                </a:solidFill>
                <a:latin typeface="Gill Sans MT"/>
                <a:cs typeface="Gill Sans MT"/>
              </a:rPr>
              <a:t>in</a:t>
            </a:r>
            <a:r>
              <a:rPr sz="793" kern="0" spc="26" dirty="0">
                <a:solidFill>
                  <a:srgbClr val="383C53"/>
                </a:solidFill>
                <a:latin typeface="Gill Sans MT"/>
                <a:cs typeface="Gill Sans MT"/>
              </a:rPr>
              <a:t> </a:t>
            </a:r>
            <a:r>
              <a:rPr sz="793" kern="0" spc="98" dirty="0">
                <a:solidFill>
                  <a:srgbClr val="383C53"/>
                </a:solidFill>
                <a:latin typeface="Gill Sans MT"/>
                <a:cs typeface="Gill Sans MT"/>
              </a:rPr>
              <a:t>a</a:t>
            </a:r>
            <a:r>
              <a:rPr sz="793" kern="0" spc="26" dirty="0">
                <a:solidFill>
                  <a:srgbClr val="383C53"/>
                </a:solidFill>
                <a:latin typeface="Gill Sans MT"/>
                <a:cs typeface="Gill Sans MT"/>
              </a:rPr>
              <a:t> </a:t>
            </a:r>
            <a:r>
              <a:rPr sz="793" kern="0" spc="30" dirty="0">
                <a:solidFill>
                  <a:srgbClr val="383C53"/>
                </a:solidFill>
                <a:latin typeface="Gill Sans MT"/>
                <a:cs typeface="Gill Sans MT"/>
              </a:rPr>
              <a:t>mentor?</a:t>
            </a:r>
            <a:endParaRPr sz="793" kern="0">
              <a:solidFill>
                <a:sysClr val="windowText" lastClr="000000"/>
              </a:solidFill>
              <a:latin typeface="Gill Sans MT"/>
              <a:cs typeface="Gill Sans MT"/>
            </a:endParaRPr>
          </a:p>
        </p:txBody>
      </p:sp>
      <p:pic>
        <p:nvPicPr>
          <p:cNvPr id="7" name="object 7"/>
          <p:cNvPicPr/>
          <p:nvPr/>
        </p:nvPicPr>
        <p:blipFill>
          <a:blip r:embed="rId2" cstate="print"/>
          <a:stretch>
            <a:fillRect/>
          </a:stretch>
        </p:blipFill>
        <p:spPr>
          <a:xfrm>
            <a:off x="2631481" y="4332643"/>
            <a:ext cx="103158" cy="103158"/>
          </a:xfrm>
          <a:prstGeom prst="rect">
            <a:avLst/>
          </a:prstGeom>
        </p:spPr>
      </p:pic>
      <p:pic>
        <p:nvPicPr>
          <p:cNvPr id="8" name="object 8"/>
          <p:cNvPicPr/>
          <p:nvPr/>
        </p:nvPicPr>
        <p:blipFill>
          <a:blip r:embed="rId3" cstate="print"/>
          <a:stretch>
            <a:fillRect/>
          </a:stretch>
        </p:blipFill>
        <p:spPr>
          <a:xfrm>
            <a:off x="2631481" y="4687966"/>
            <a:ext cx="103158" cy="103158"/>
          </a:xfrm>
          <a:prstGeom prst="rect">
            <a:avLst/>
          </a:prstGeom>
        </p:spPr>
      </p:pic>
      <p:pic>
        <p:nvPicPr>
          <p:cNvPr id="9" name="object 9"/>
          <p:cNvPicPr/>
          <p:nvPr/>
        </p:nvPicPr>
        <p:blipFill>
          <a:blip r:embed="rId2" cstate="print"/>
          <a:stretch>
            <a:fillRect/>
          </a:stretch>
        </p:blipFill>
        <p:spPr>
          <a:xfrm>
            <a:off x="2631481" y="5043289"/>
            <a:ext cx="103158" cy="103158"/>
          </a:xfrm>
          <a:prstGeom prst="rect">
            <a:avLst/>
          </a:prstGeom>
        </p:spPr>
      </p:pic>
      <p:sp>
        <p:nvSpPr>
          <p:cNvPr id="10" name="object 10"/>
          <p:cNvSpPr txBox="1"/>
          <p:nvPr/>
        </p:nvSpPr>
        <p:spPr>
          <a:xfrm>
            <a:off x="2520614" y="3990656"/>
            <a:ext cx="3980453" cy="1502576"/>
          </a:xfrm>
          <a:prstGeom prst="rect">
            <a:avLst/>
          </a:prstGeom>
        </p:spPr>
        <p:txBody>
          <a:bodyPr vert="horz" wrap="square" lIns="0" tIns="11986" rIns="0" bIns="0" rtlCol="0">
            <a:spAutoFit/>
          </a:bodyPr>
          <a:lstStyle/>
          <a:p>
            <a:pPr marL="9590" defTabSz="690463">
              <a:spcBef>
                <a:spcPts val="94"/>
              </a:spcBef>
            </a:pPr>
            <a:r>
              <a:rPr sz="793" kern="0" dirty="0">
                <a:solidFill>
                  <a:srgbClr val="FF0000"/>
                </a:solidFill>
                <a:latin typeface="Gill Sans MT"/>
                <a:cs typeface="Gill Sans MT"/>
              </a:rPr>
              <a:t>*</a:t>
            </a:r>
            <a:r>
              <a:rPr sz="793" kern="0" spc="30" dirty="0">
                <a:solidFill>
                  <a:srgbClr val="FF0000"/>
                </a:solidFill>
                <a:latin typeface="Gill Sans MT"/>
                <a:cs typeface="Gill Sans MT"/>
              </a:rPr>
              <a:t> </a:t>
            </a:r>
            <a:r>
              <a:rPr sz="793" kern="0" dirty="0">
                <a:solidFill>
                  <a:srgbClr val="383C53"/>
                </a:solidFill>
                <a:latin typeface="Gill Sans MT"/>
                <a:cs typeface="Gill Sans MT"/>
              </a:rPr>
              <a:t>What</a:t>
            </a:r>
            <a:r>
              <a:rPr sz="793" kern="0" spc="30" dirty="0">
                <a:solidFill>
                  <a:srgbClr val="383C53"/>
                </a:solidFill>
                <a:latin typeface="Gill Sans MT"/>
                <a:cs typeface="Gill Sans MT"/>
              </a:rPr>
              <a:t> </a:t>
            </a:r>
            <a:r>
              <a:rPr sz="793" kern="0" dirty="0">
                <a:solidFill>
                  <a:srgbClr val="383C53"/>
                </a:solidFill>
                <a:latin typeface="Gill Sans MT"/>
                <a:cs typeface="Gill Sans MT"/>
              </a:rPr>
              <a:t>are</a:t>
            </a:r>
            <a:r>
              <a:rPr sz="793" kern="0" spc="34" dirty="0">
                <a:solidFill>
                  <a:srgbClr val="383C53"/>
                </a:solidFill>
                <a:latin typeface="Gill Sans MT"/>
                <a:cs typeface="Gill Sans MT"/>
              </a:rPr>
              <a:t> </a:t>
            </a:r>
            <a:r>
              <a:rPr sz="793" kern="0" spc="68" dirty="0">
                <a:solidFill>
                  <a:srgbClr val="383C53"/>
                </a:solidFill>
                <a:latin typeface="Gill Sans MT"/>
                <a:cs typeface="Gill Sans MT"/>
              </a:rPr>
              <a:t>some</a:t>
            </a:r>
            <a:r>
              <a:rPr sz="793" kern="0" spc="30" dirty="0">
                <a:solidFill>
                  <a:srgbClr val="383C53"/>
                </a:solidFill>
                <a:latin typeface="Gill Sans MT"/>
                <a:cs typeface="Gill Sans MT"/>
              </a:rPr>
              <a:t> </a:t>
            </a:r>
            <a:r>
              <a:rPr sz="793" kern="0" spc="45" dirty="0">
                <a:solidFill>
                  <a:srgbClr val="383C53"/>
                </a:solidFill>
                <a:latin typeface="Gill Sans MT"/>
                <a:cs typeface="Gill Sans MT"/>
              </a:rPr>
              <a:t>developmental</a:t>
            </a:r>
            <a:r>
              <a:rPr sz="793" kern="0" spc="34" dirty="0">
                <a:solidFill>
                  <a:srgbClr val="383C53"/>
                </a:solidFill>
                <a:latin typeface="Gill Sans MT"/>
                <a:cs typeface="Gill Sans MT"/>
              </a:rPr>
              <a:t> </a:t>
            </a:r>
            <a:r>
              <a:rPr sz="793" kern="0" spc="60" dirty="0">
                <a:solidFill>
                  <a:srgbClr val="383C53"/>
                </a:solidFill>
                <a:latin typeface="Gill Sans MT"/>
                <a:cs typeface="Gill Sans MT"/>
              </a:rPr>
              <a:t>areas</a:t>
            </a:r>
            <a:r>
              <a:rPr sz="793" kern="0" spc="30" dirty="0">
                <a:solidFill>
                  <a:srgbClr val="383C53"/>
                </a:solidFill>
                <a:latin typeface="Gill Sans MT"/>
                <a:cs typeface="Gill Sans MT"/>
              </a:rPr>
              <a:t> </a:t>
            </a:r>
            <a:r>
              <a:rPr sz="793" kern="0" spc="38" dirty="0">
                <a:solidFill>
                  <a:srgbClr val="383C53"/>
                </a:solidFill>
                <a:latin typeface="Gill Sans MT"/>
                <a:cs typeface="Gill Sans MT"/>
              </a:rPr>
              <a:t>that</a:t>
            </a:r>
            <a:r>
              <a:rPr sz="793" kern="0" spc="34" dirty="0">
                <a:solidFill>
                  <a:srgbClr val="383C53"/>
                </a:solidFill>
                <a:latin typeface="Gill Sans MT"/>
                <a:cs typeface="Gill Sans MT"/>
              </a:rPr>
              <a:t> </a:t>
            </a:r>
            <a:r>
              <a:rPr sz="793" kern="0" dirty="0">
                <a:solidFill>
                  <a:srgbClr val="383C53"/>
                </a:solidFill>
                <a:latin typeface="Gill Sans MT"/>
                <a:cs typeface="Gill Sans MT"/>
              </a:rPr>
              <a:t>you</a:t>
            </a:r>
            <a:r>
              <a:rPr sz="793" kern="0" spc="30" dirty="0">
                <a:solidFill>
                  <a:srgbClr val="383C53"/>
                </a:solidFill>
                <a:latin typeface="Gill Sans MT"/>
                <a:cs typeface="Gill Sans MT"/>
              </a:rPr>
              <a:t> </a:t>
            </a:r>
            <a:r>
              <a:rPr sz="793" kern="0" dirty="0">
                <a:solidFill>
                  <a:srgbClr val="383C53"/>
                </a:solidFill>
                <a:latin typeface="Gill Sans MT"/>
                <a:cs typeface="Gill Sans MT"/>
              </a:rPr>
              <a:t>would</a:t>
            </a:r>
            <a:r>
              <a:rPr sz="793" kern="0" spc="34" dirty="0">
                <a:solidFill>
                  <a:srgbClr val="383C53"/>
                </a:solidFill>
                <a:latin typeface="Gill Sans MT"/>
                <a:cs typeface="Gill Sans MT"/>
              </a:rPr>
              <a:t> </a:t>
            </a:r>
            <a:r>
              <a:rPr sz="793" kern="0" dirty="0">
                <a:solidFill>
                  <a:srgbClr val="383C53"/>
                </a:solidFill>
                <a:latin typeface="Gill Sans MT"/>
                <a:cs typeface="Gill Sans MT"/>
              </a:rPr>
              <a:t>like</a:t>
            </a:r>
            <a:r>
              <a:rPr sz="793" kern="0" spc="30" dirty="0">
                <a:solidFill>
                  <a:srgbClr val="383C53"/>
                </a:solidFill>
                <a:latin typeface="Gill Sans MT"/>
                <a:cs typeface="Gill Sans MT"/>
              </a:rPr>
              <a:t> </a:t>
            </a:r>
            <a:r>
              <a:rPr sz="793" kern="0" dirty="0">
                <a:solidFill>
                  <a:srgbClr val="383C53"/>
                </a:solidFill>
                <a:latin typeface="Gill Sans MT"/>
                <a:cs typeface="Gill Sans MT"/>
              </a:rPr>
              <a:t>to</a:t>
            </a:r>
            <a:r>
              <a:rPr sz="793" kern="0" spc="30" dirty="0">
                <a:solidFill>
                  <a:srgbClr val="383C53"/>
                </a:solidFill>
                <a:latin typeface="Gill Sans MT"/>
                <a:cs typeface="Gill Sans MT"/>
              </a:rPr>
              <a:t> </a:t>
            </a:r>
            <a:r>
              <a:rPr sz="793" kern="0" spc="76" dirty="0">
                <a:solidFill>
                  <a:srgbClr val="383C53"/>
                </a:solidFill>
                <a:latin typeface="Gill Sans MT"/>
                <a:cs typeface="Gill Sans MT"/>
              </a:rPr>
              <a:t>discuss</a:t>
            </a:r>
            <a:r>
              <a:rPr sz="793" kern="0" spc="34" dirty="0">
                <a:solidFill>
                  <a:srgbClr val="383C53"/>
                </a:solidFill>
                <a:latin typeface="Gill Sans MT"/>
                <a:cs typeface="Gill Sans MT"/>
              </a:rPr>
              <a:t> </a:t>
            </a:r>
            <a:r>
              <a:rPr sz="793" kern="0" dirty="0">
                <a:solidFill>
                  <a:srgbClr val="383C53"/>
                </a:solidFill>
                <a:latin typeface="Gill Sans MT"/>
                <a:cs typeface="Gill Sans MT"/>
              </a:rPr>
              <a:t>with</a:t>
            </a:r>
            <a:r>
              <a:rPr sz="793" kern="0" spc="30" dirty="0">
                <a:solidFill>
                  <a:srgbClr val="383C53"/>
                </a:solidFill>
                <a:latin typeface="Gill Sans MT"/>
                <a:cs typeface="Gill Sans MT"/>
              </a:rPr>
              <a:t> </a:t>
            </a:r>
            <a:r>
              <a:rPr sz="793" kern="0" dirty="0">
                <a:solidFill>
                  <a:srgbClr val="383C53"/>
                </a:solidFill>
                <a:latin typeface="Gill Sans MT"/>
                <a:cs typeface="Gill Sans MT"/>
              </a:rPr>
              <a:t>your</a:t>
            </a:r>
            <a:r>
              <a:rPr sz="793" kern="0" spc="34" dirty="0">
                <a:solidFill>
                  <a:srgbClr val="383C53"/>
                </a:solidFill>
                <a:latin typeface="Gill Sans MT"/>
                <a:cs typeface="Gill Sans MT"/>
              </a:rPr>
              <a:t> </a:t>
            </a:r>
            <a:r>
              <a:rPr sz="793" kern="0" spc="30" dirty="0">
                <a:solidFill>
                  <a:srgbClr val="383C53"/>
                </a:solidFill>
                <a:latin typeface="Gill Sans MT"/>
                <a:cs typeface="Gill Sans MT"/>
              </a:rPr>
              <a:t>mentor?</a:t>
            </a:r>
            <a:endParaRPr sz="793" kern="0">
              <a:solidFill>
                <a:sysClr val="windowText" lastClr="000000"/>
              </a:solidFill>
              <a:latin typeface="Gill Sans MT"/>
              <a:cs typeface="Gill Sans MT"/>
            </a:endParaRPr>
          </a:p>
          <a:p>
            <a:pPr marL="290091" marR="2906659" defTabSz="690463">
              <a:lnSpc>
                <a:spcPts val="2801"/>
              </a:lnSpc>
            </a:pPr>
            <a:r>
              <a:rPr sz="717" kern="0" dirty="0">
                <a:solidFill>
                  <a:srgbClr val="383C53"/>
                </a:solidFill>
                <a:latin typeface="Gill Sans MT"/>
                <a:cs typeface="Gill Sans MT"/>
              </a:rPr>
              <a:t>Career</a:t>
            </a:r>
            <a:r>
              <a:rPr sz="717" kern="0" spc="-4" dirty="0">
                <a:solidFill>
                  <a:srgbClr val="383C53"/>
                </a:solidFill>
                <a:latin typeface="Gill Sans MT"/>
                <a:cs typeface="Gill Sans MT"/>
              </a:rPr>
              <a:t> </a:t>
            </a:r>
            <a:r>
              <a:rPr sz="717" kern="0" spc="45" dirty="0">
                <a:solidFill>
                  <a:srgbClr val="383C53"/>
                </a:solidFill>
                <a:latin typeface="Gill Sans MT"/>
                <a:cs typeface="Gill Sans MT"/>
              </a:rPr>
              <a:t>Planning </a:t>
            </a:r>
            <a:r>
              <a:rPr sz="717" kern="0" spc="53" dirty="0">
                <a:solidFill>
                  <a:srgbClr val="383C53"/>
                </a:solidFill>
                <a:latin typeface="Gill Sans MT"/>
                <a:cs typeface="Gill Sans MT"/>
              </a:rPr>
              <a:t>Management</a:t>
            </a:r>
            <a:r>
              <a:rPr sz="717" kern="0" dirty="0">
                <a:solidFill>
                  <a:srgbClr val="383C53"/>
                </a:solidFill>
                <a:latin typeface="Gill Sans MT"/>
                <a:cs typeface="Gill Sans MT"/>
              </a:rPr>
              <a:t> </a:t>
            </a:r>
            <a:r>
              <a:rPr sz="717" kern="0" spc="34" dirty="0">
                <a:solidFill>
                  <a:srgbClr val="383C53"/>
                </a:solidFill>
                <a:latin typeface="Gill Sans MT"/>
                <a:cs typeface="Gill Sans MT"/>
              </a:rPr>
              <a:t>Skills </a:t>
            </a:r>
            <a:r>
              <a:rPr sz="717" kern="0" dirty="0">
                <a:solidFill>
                  <a:srgbClr val="383C53"/>
                </a:solidFill>
                <a:latin typeface="Gill Sans MT"/>
                <a:cs typeface="Gill Sans MT"/>
              </a:rPr>
              <a:t>Networking</a:t>
            </a:r>
            <a:r>
              <a:rPr sz="717" kern="0" spc="117" dirty="0">
                <a:solidFill>
                  <a:srgbClr val="383C53"/>
                </a:solidFill>
                <a:latin typeface="Gill Sans MT"/>
                <a:cs typeface="Gill Sans MT"/>
              </a:rPr>
              <a:t> </a:t>
            </a:r>
            <a:r>
              <a:rPr sz="717" kern="0" spc="34" dirty="0">
                <a:solidFill>
                  <a:srgbClr val="383C53"/>
                </a:solidFill>
                <a:latin typeface="Gill Sans MT"/>
                <a:cs typeface="Gill Sans MT"/>
              </a:rPr>
              <a:t>Skills </a:t>
            </a:r>
            <a:r>
              <a:rPr sz="717" kern="0" dirty="0">
                <a:solidFill>
                  <a:srgbClr val="383C53"/>
                </a:solidFill>
                <a:latin typeface="Gill Sans MT"/>
                <a:cs typeface="Gill Sans MT"/>
              </a:rPr>
              <a:t>Interpersonal</a:t>
            </a:r>
            <a:r>
              <a:rPr sz="717" kern="0" spc="325" dirty="0">
                <a:solidFill>
                  <a:srgbClr val="383C53"/>
                </a:solidFill>
                <a:latin typeface="Gill Sans MT"/>
                <a:cs typeface="Gill Sans MT"/>
              </a:rPr>
              <a:t> </a:t>
            </a:r>
            <a:r>
              <a:rPr sz="717" kern="0" spc="34" dirty="0">
                <a:solidFill>
                  <a:srgbClr val="383C53"/>
                </a:solidFill>
                <a:latin typeface="Gill Sans MT"/>
                <a:cs typeface="Gill Sans MT"/>
              </a:rPr>
              <a:t>Skills</a:t>
            </a:r>
            <a:endParaRPr sz="717" kern="0">
              <a:solidFill>
                <a:sysClr val="windowText" lastClr="000000"/>
              </a:solidFill>
              <a:latin typeface="Gill Sans MT"/>
              <a:cs typeface="Gill Sans MT"/>
            </a:endParaRPr>
          </a:p>
        </p:txBody>
      </p:sp>
      <p:pic>
        <p:nvPicPr>
          <p:cNvPr id="11" name="object 11"/>
          <p:cNvPicPr/>
          <p:nvPr/>
        </p:nvPicPr>
        <p:blipFill>
          <a:blip r:embed="rId2" cstate="print"/>
          <a:stretch>
            <a:fillRect/>
          </a:stretch>
        </p:blipFill>
        <p:spPr>
          <a:xfrm>
            <a:off x="2631481" y="5398611"/>
            <a:ext cx="103158" cy="103158"/>
          </a:xfrm>
          <a:prstGeom prst="rect">
            <a:avLst/>
          </a:prstGeom>
        </p:spPr>
      </p:pic>
      <p:sp>
        <p:nvSpPr>
          <p:cNvPr id="12" name="object 12"/>
          <p:cNvSpPr/>
          <p:nvPr/>
        </p:nvSpPr>
        <p:spPr>
          <a:xfrm>
            <a:off x="4491194" y="5928731"/>
            <a:ext cx="796858" cy="212399"/>
          </a:xfrm>
          <a:custGeom>
            <a:avLst/>
            <a:gdLst/>
            <a:ahLst/>
            <a:cxnLst/>
            <a:rect l="l" t="t" r="r" b="b"/>
            <a:pathLst>
              <a:path w="1055370" h="281304">
                <a:moveTo>
                  <a:pt x="0" y="239092"/>
                </a:moveTo>
                <a:lnTo>
                  <a:pt x="0" y="41746"/>
                </a:lnTo>
                <a:lnTo>
                  <a:pt x="0" y="36209"/>
                </a:lnTo>
                <a:lnTo>
                  <a:pt x="1059" y="30883"/>
                </a:lnTo>
                <a:lnTo>
                  <a:pt x="3177" y="25768"/>
                </a:lnTo>
                <a:lnTo>
                  <a:pt x="5296" y="20654"/>
                </a:lnTo>
                <a:lnTo>
                  <a:pt x="8312" y="16140"/>
                </a:lnTo>
                <a:lnTo>
                  <a:pt x="12227" y="12226"/>
                </a:lnTo>
                <a:lnTo>
                  <a:pt x="16141" y="8311"/>
                </a:lnTo>
                <a:lnTo>
                  <a:pt x="20656" y="5294"/>
                </a:lnTo>
                <a:lnTo>
                  <a:pt x="25770" y="3176"/>
                </a:lnTo>
                <a:lnTo>
                  <a:pt x="30885" y="1058"/>
                </a:lnTo>
                <a:lnTo>
                  <a:pt x="36210" y="0"/>
                </a:lnTo>
                <a:lnTo>
                  <a:pt x="41746" y="0"/>
                </a:lnTo>
                <a:lnTo>
                  <a:pt x="1013296" y="0"/>
                </a:lnTo>
                <a:lnTo>
                  <a:pt x="1018832" y="0"/>
                </a:lnTo>
                <a:lnTo>
                  <a:pt x="1024157" y="1058"/>
                </a:lnTo>
                <a:lnTo>
                  <a:pt x="1029271" y="3176"/>
                </a:lnTo>
                <a:lnTo>
                  <a:pt x="1034385" y="5294"/>
                </a:lnTo>
                <a:lnTo>
                  <a:pt x="1038900" y="8311"/>
                </a:lnTo>
                <a:lnTo>
                  <a:pt x="1042815" y="12226"/>
                </a:lnTo>
                <a:lnTo>
                  <a:pt x="1046729" y="16140"/>
                </a:lnTo>
                <a:lnTo>
                  <a:pt x="1049745" y="20654"/>
                </a:lnTo>
                <a:lnTo>
                  <a:pt x="1051864" y="25768"/>
                </a:lnTo>
                <a:lnTo>
                  <a:pt x="1053982" y="30883"/>
                </a:lnTo>
                <a:lnTo>
                  <a:pt x="1055042" y="36209"/>
                </a:lnTo>
                <a:lnTo>
                  <a:pt x="1055042" y="41746"/>
                </a:lnTo>
                <a:lnTo>
                  <a:pt x="1055042" y="239092"/>
                </a:lnTo>
                <a:lnTo>
                  <a:pt x="1034385" y="275540"/>
                </a:lnTo>
                <a:lnTo>
                  <a:pt x="1013296" y="280838"/>
                </a:lnTo>
                <a:lnTo>
                  <a:pt x="41746" y="280838"/>
                </a:lnTo>
                <a:lnTo>
                  <a:pt x="5296" y="260178"/>
                </a:lnTo>
                <a:lnTo>
                  <a:pt x="0" y="244627"/>
                </a:lnTo>
                <a:lnTo>
                  <a:pt x="0" y="239092"/>
                </a:lnTo>
                <a:close/>
              </a:path>
            </a:pathLst>
          </a:custGeom>
          <a:ln w="7590">
            <a:solidFill>
              <a:srgbClr val="383C53"/>
            </a:solidFill>
          </a:ln>
        </p:spPr>
        <p:txBody>
          <a:bodyPr wrap="square" lIns="0" tIns="0" rIns="0" bIns="0" rtlCol="0"/>
          <a:lstStyle/>
          <a:p>
            <a:pPr defTabSz="690463"/>
            <a:endParaRPr sz="1359" kern="0">
              <a:solidFill>
                <a:sysClr val="windowText" lastClr="000000"/>
              </a:solidFill>
            </a:endParaRPr>
          </a:p>
        </p:txBody>
      </p:sp>
      <p:sp>
        <p:nvSpPr>
          <p:cNvPr id="13" name="object 13"/>
          <p:cNvSpPr txBox="1"/>
          <p:nvPr/>
        </p:nvSpPr>
        <p:spPr>
          <a:xfrm>
            <a:off x="4724457" y="5950661"/>
            <a:ext cx="330346" cy="148596"/>
          </a:xfrm>
          <a:prstGeom prst="rect">
            <a:avLst/>
          </a:prstGeom>
        </p:spPr>
        <p:txBody>
          <a:bodyPr vert="horz" wrap="square" lIns="0" tIns="9110" rIns="0" bIns="0" rtlCol="0">
            <a:spAutoFit/>
          </a:bodyPr>
          <a:lstStyle/>
          <a:p>
            <a:pPr marL="9590" defTabSz="690463">
              <a:spcBef>
                <a:spcPts val="72"/>
              </a:spcBef>
            </a:pPr>
            <a:r>
              <a:rPr sz="906" b="1" kern="0" spc="-8" dirty="0">
                <a:solidFill>
                  <a:srgbClr val="9DA1A2"/>
                </a:solidFill>
                <a:latin typeface="Bahnschrift"/>
                <a:cs typeface="Bahnschrift"/>
              </a:rPr>
              <a:t>Finish</a:t>
            </a:r>
            <a:endParaRPr sz="906" kern="0">
              <a:solidFill>
                <a:sysClr val="windowText" lastClr="000000"/>
              </a:solidFill>
              <a:latin typeface="Bahnschrift"/>
              <a:cs typeface="Bahnschrift"/>
            </a:endParaRPr>
          </a:p>
        </p:txBody>
      </p:sp>
    </p:spTree>
  </p:cSld>
  <p:clrMapOvr>
    <a:masterClrMapping/>
  </p:clrMapOvr>
  <p:transition spd="slow" advTm="15000"/>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63687" y="7136719"/>
            <a:ext cx="1182341" cy="114327"/>
          </a:xfrm>
          <a:prstGeom prst="rect">
            <a:avLst/>
          </a:prstGeom>
        </p:spPr>
        <p:txBody>
          <a:bodyPr vert="horz" wrap="square" lIns="0" tIns="9589" rIns="0" bIns="0" rtlCol="0">
            <a:spAutoFit/>
          </a:bodyPr>
          <a:lstStyle/>
          <a:p>
            <a:pPr marL="9590" defTabSz="690463">
              <a:spcBef>
                <a:spcPts val="76"/>
              </a:spcBef>
            </a:pPr>
            <a:r>
              <a:rPr sz="680" b="1" kern="0" dirty="0">
                <a:solidFill>
                  <a:sysClr val="windowText" lastClr="000000"/>
                </a:solidFill>
                <a:latin typeface="Times New Roman"/>
                <a:cs typeface="Times New Roman"/>
              </a:rPr>
              <a:t>Early</a:t>
            </a:r>
            <a:r>
              <a:rPr sz="680" b="1" kern="0" spc="-8" dirty="0">
                <a:solidFill>
                  <a:sysClr val="windowText" lastClr="000000"/>
                </a:solidFill>
                <a:latin typeface="Times New Roman"/>
                <a:cs typeface="Times New Roman"/>
              </a:rPr>
              <a:t> Careerist</a:t>
            </a:r>
            <a:r>
              <a:rPr sz="680" b="1" kern="0" spc="4" dirty="0">
                <a:solidFill>
                  <a:sysClr val="windowText" lastClr="000000"/>
                </a:solidFill>
                <a:latin typeface="Times New Roman"/>
                <a:cs typeface="Times New Roman"/>
              </a:rPr>
              <a:t> </a:t>
            </a:r>
            <a:r>
              <a:rPr sz="680" b="1" kern="0" dirty="0">
                <a:solidFill>
                  <a:sysClr val="windowText" lastClr="000000"/>
                </a:solidFill>
                <a:latin typeface="Times New Roman"/>
                <a:cs typeface="Times New Roman"/>
              </a:rPr>
              <a:t>Mentor</a:t>
            </a:r>
            <a:r>
              <a:rPr sz="680" b="1" kern="0" spc="-4" dirty="0">
                <a:solidFill>
                  <a:sysClr val="windowText" lastClr="000000"/>
                </a:solidFill>
                <a:latin typeface="Times New Roman"/>
                <a:cs typeface="Times New Roman"/>
              </a:rPr>
              <a:t> </a:t>
            </a:r>
            <a:r>
              <a:rPr sz="680" b="1" kern="0" spc="-8" dirty="0">
                <a:solidFill>
                  <a:sysClr val="windowText" lastClr="000000"/>
                </a:solidFill>
                <a:latin typeface="Times New Roman"/>
                <a:cs typeface="Times New Roman"/>
              </a:rPr>
              <a:t>Toolkit</a:t>
            </a:r>
            <a:endParaRPr sz="680" kern="0">
              <a:solidFill>
                <a:sysClr val="windowText" lastClr="000000"/>
              </a:solidFill>
              <a:latin typeface="Times New Roman"/>
              <a:cs typeface="Times New Roman"/>
            </a:endParaRPr>
          </a:p>
        </p:txBody>
      </p:sp>
      <p:pic>
        <p:nvPicPr>
          <p:cNvPr id="3" name="object 3"/>
          <p:cNvPicPr/>
          <p:nvPr/>
        </p:nvPicPr>
        <p:blipFill>
          <a:blip r:embed="rId2" cstate="print"/>
          <a:stretch>
            <a:fillRect/>
          </a:stretch>
        </p:blipFill>
        <p:spPr>
          <a:xfrm>
            <a:off x="6442941" y="7040836"/>
            <a:ext cx="863023" cy="396032"/>
          </a:xfrm>
          <a:prstGeom prst="rect">
            <a:avLst/>
          </a:prstGeom>
        </p:spPr>
      </p:pic>
      <p:sp>
        <p:nvSpPr>
          <p:cNvPr id="4" name="object 4"/>
          <p:cNvSpPr txBox="1"/>
          <p:nvPr/>
        </p:nvSpPr>
        <p:spPr>
          <a:xfrm>
            <a:off x="3931353" y="1716935"/>
            <a:ext cx="1920705" cy="172356"/>
          </a:xfrm>
          <a:prstGeom prst="rect">
            <a:avLst/>
          </a:prstGeom>
        </p:spPr>
        <p:txBody>
          <a:bodyPr vert="horz" wrap="square" lIns="0" tIns="9589" rIns="0" bIns="0" rtlCol="0">
            <a:spAutoFit/>
          </a:bodyPr>
          <a:lstStyle/>
          <a:p>
            <a:pPr marL="9590" defTabSz="690463">
              <a:spcBef>
                <a:spcPts val="76"/>
              </a:spcBef>
            </a:pPr>
            <a:r>
              <a:rPr sz="1057" b="1" kern="0" dirty="0">
                <a:solidFill>
                  <a:sysClr val="windowText" lastClr="000000"/>
                </a:solidFill>
                <a:latin typeface="Times New Roman"/>
                <a:cs typeface="Times New Roman"/>
              </a:rPr>
              <a:t>Early</a:t>
            </a:r>
            <a:r>
              <a:rPr sz="1057" b="1" kern="0" spc="-15" dirty="0">
                <a:solidFill>
                  <a:sysClr val="windowText" lastClr="000000"/>
                </a:solidFill>
                <a:latin typeface="Times New Roman"/>
                <a:cs typeface="Times New Roman"/>
              </a:rPr>
              <a:t> </a:t>
            </a:r>
            <a:r>
              <a:rPr sz="1057" b="1" kern="0" dirty="0">
                <a:solidFill>
                  <a:sysClr val="windowText" lastClr="000000"/>
                </a:solidFill>
                <a:latin typeface="Times New Roman"/>
                <a:cs typeface="Times New Roman"/>
              </a:rPr>
              <a:t>Careerist</a:t>
            </a:r>
            <a:r>
              <a:rPr sz="1057" b="1" kern="0" spc="-19" dirty="0">
                <a:solidFill>
                  <a:sysClr val="windowText" lastClr="000000"/>
                </a:solidFill>
                <a:latin typeface="Times New Roman"/>
                <a:cs typeface="Times New Roman"/>
              </a:rPr>
              <a:t> </a:t>
            </a:r>
            <a:r>
              <a:rPr sz="1057" b="1" kern="0" dirty="0">
                <a:solidFill>
                  <a:sysClr val="windowText" lastClr="000000"/>
                </a:solidFill>
                <a:latin typeface="Times New Roman"/>
                <a:cs typeface="Times New Roman"/>
              </a:rPr>
              <a:t>Mentor</a:t>
            </a:r>
            <a:r>
              <a:rPr sz="1057" b="1" kern="0" spc="-8" dirty="0">
                <a:solidFill>
                  <a:sysClr val="windowText" lastClr="000000"/>
                </a:solidFill>
                <a:latin typeface="Times New Roman"/>
                <a:cs typeface="Times New Roman"/>
              </a:rPr>
              <a:t> Timeline</a:t>
            </a:r>
            <a:endParaRPr sz="1057" kern="0">
              <a:solidFill>
                <a:sysClr val="windowText" lastClr="000000"/>
              </a:solidFill>
              <a:latin typeface="Times New Roman"/>
              <a:cs typeface="Times New Roman"/>
            </a:endParaRPr>
          </a:p>
        </p:txBody>
      </p:sp>
      <p:sp>
        <p:nvSpPr>
          <p:cNvPr id="5" name="object 5"/>
          <p:cNvSpPr txBox="1"/>
          <p:nvPr/>
        </p:nvSpPr>
        <p:spPr>
          <a:xfrm>
            <a:off x="6912521" y="6383683"/>
            <a:ext cx="405141" cy="125868"/>
          </a:xfrm>
          <a:prstGeom prst="rect">
            <a:avLst/>
          </a:prstGeom>
        </p:spPr>
        <p:txBody>
          <a:bodyPr vert="horz" wrap="square" lIns="0" tIns="9589" rIns="0" bIns="0" rtlCol="0">
            <a:spAutoFit/>
          </a:bodyPr>
          <a:lstStyle/>
          <a:p>
            <a:pPr marL="9590" defTabSz="690463">
              <a:spcBef>
                <a:spcPts val="76"/>
              </a:spcBef>
            </a:pPr>
            <a:r>
              <a:rPr sz="755" i="1" kern="0" spc="-8" dirty="0">
                <a:solidFill>
                  <a:sysClr val="windowText" lastClr="000000"/>
                </a:solidFill>
                <a:latin typeface="Times New Roman"/>
                <a:cs typeface="Times New Roman"/>
              </a:rPr>
              <a:t>Rev.02/21</a:t>
            </a:r>
            <a:endParaRPr sz="755" kern="0">
              <a:solidFill>
                <a:sysClr val="windowText" lastClr="000000"/>
              </a:solidFill>
              <a:latin typeface="Times New Roman"/>
              <a:cs typeface="Times New Roman"/>
            </a:endParaRPr>
          </a:p>
        </p:txBody>
      </p:sp>
      <p:pic>
        <p:nvPicPr>
          <p:cNvPr id="6" name="object 6"/>
          <p:cNvPicPr/>
          <p:nvPr/>
        </p:nvPicPr>
        <p:blipFill>
          <a:blip r:embed="rId3" cstate="print"/>
          <a:stretch>
            <a:fillRect/>
          </a:stretch>
        </p:blipFill>
        <p:spPr>
          <a:xfrm>
            <a:off x="4117382" y="690419"/>
            <a:ext cx="1544330" cy="1044737"/>
          </a:xfrm>
          <a:prstGeom prst="rect">
            <a:avLst/>
          </a:prstGeom>
        </p:spPr>
      </p:pic>
      <p:sp>
        <p:nvSpPr>
          <p:cNvPr id="7" name="object 7"/>
          <p:cNvSpPr txBox="1"/>
          <p:nvPr/>
        </p:nvSpPr>
        <p:spPr>
          <a:xfrm>
            <a:off x="2583551" y="2143940"/>
            <a:ext cx="419525" cy="149080"/>
          </a:xfrm>
          <a:prstGeom prst="rect">
            <a:avLst/>
          </a:prstGeom>
        </p:spPr>
        <p:txBody>
          <a:bodyPr vert="horz" wrap="square" lIns="0" tIns="9589" rIns="0" bIns="0" rtlCol="0">
            <a:spAutoFit/>
          </a:bodyPr>
          <a:lstStyle/>
          <a:p>
            <a:pPr defTabSz="690463">
              <a:spcBef>
                <a:spcPts val="76"/>
              </a:spcBef>
            </a:pPr>
            <a:r>
              <a:rPr sz="906" b="1" u="sng" kern="0" spc="-8" dirty="0">
                <a:solidFill>
                  <a:sysClr val="windowText" lastClr="000000"/>
                </a:solidFill>
                <a:uFill>
                  <a:solidFill>
                    <a:srgbClr val="000000"/>
                  </a:solidFill>
                </a:uFill>
                <a:latin typeface="Times New Roman"/>
                <a:cs typeface="Times New Roman"/>
              </a:rPr>
              <a:t>January</a:t>
            </a:r>
            <a:endParaRPr sz="906" kern="0">
              <a:solidFill>
                <a:sysClr val="windowText" lastClr="000000"/>
              </a:solidFill>
              <a:latin typeface="Times New Roman"/>
              <a:cs typeface="Times New Roman"/>
            </a:endParaRPr>
          </a:p>
        </p:txBody>
      </p:sp>
      <p:sp>
        <p:nvSpPr>
          <p:cNvPr id="8" name="object 8"/>
          <p:cNvSpPr txBox="1"/>
          <p:nvPr/>
        </p:nvSpPr>
        <p:spPr>
          <a:xfrm>
            <a:off x="2756156" y="2407642"/>
            <a:ext cx="2050158" cy="424861"/>
          </a:xfrm>
          <a:prstGeom prst="rect">
            <a:avLst/>
          </a:prstGeom>
        </p:spPr>
        <p:txBody>
          <a:bodyPr vert="horz" wrap="square" lIns="0" tIns="9589" rIns="0" bIns="0" rtlCol="0">
            <a:spAutoFit/>
          </a:bodyPr>
          <a:lstStyle/>
          <a:p>
            <a:pPr marL="172616" indent="-173095" defTabSz="690463">
              <a:lnSpc>
                <a:spcPts val="1065"/>
              </a:lnSpc>
              <a:spcBef>
                <a:spcPts val="76"/>
              </a:spcBef>
              <a:buFont typeface="Courier New"/>
              <a:buChar char="□"/>
              <a:tabLst>
                <a:tab pos="172616" algn="l"/>
                <a:tab pos="173095" algn="l"/>
              </a:tabLst>
            </a:pPr>
            <a:r>
              <a:rPr sz="906" b="1" kern="0" dirty="0">
                <a:solidFill>
                  <a:sysClr val="windowText" lastClr="000000"/>
                </a:solidFill>
                <a:latin typeface="Times New Roman"/>
                <a:cs typeface="Times New Roman"/>
              </a:rPr>
              <a:t>Set</a:t>
            </a:r>
            <a:r>
              <a:rPr sz="906" b="1" kern="0" spc="-11"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goals (may</a:t>
            </a:r>
            <a:r>
              <a:rPr sz="906" b="1" kern="0" spc="-11"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begin</a:t>
            </a:r>
            <a:r>
              <a:rPr sz="906" b="1" kern="0" spc="-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any</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time;</a:t>
            </a:r>
            <a:r>
              <a:rPr sz="906" b="1" kern="0" spc="-11"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1</a:t>
            </a:r>
            <a:r>
              <a:rPr sz="906" b="1" kern="0" spc="-8" dirty="0">
                <a:solidFill>
                  <a:sysClr val="windowText" lastClr="000000"/>
                </a:solidFill>
                <a:latin typeface="Times New Roman"/>
                <a:cs typeface="Times New Roman"/>
              </a:rPr>
              <a:t> </a:t>
            </a:r>
            <a:r>
              <a:rPr sz="906" b="1" kern="0" spc="-15" dirty="0">
                <a:solidFill>
                  <a:sysClr val="windowText" lastClr="000000"/>
                </a:solidFill>
                <a:latin typeface="Times New Roman"/>
                <a:cs typeface="Times New Roman"/>
              </a:rPr>
              <a:t>year)</a:t>
            </a:r>
            <a:endParaRPr sz="906" kern="0">
              <a:solidFill>
                <a:sysClr val="windowText" lastClr="000000"/>
              </a:solidFill>
              <a:latin typeface="Times New Roman"/>
              <a:cs typeface="Times New Roman"/>
            </a:endParaRPr>
          </a:p>
          <a:p>
            <a:pPr marL="172616" marR="173575" indent="-173095" defTabSz="690463">
              <a:lnSpc>
                <a:spcPts val="1057"/>
              </a:lnSpc>
              <a:spcBef>
                <a:spcPts val="34"/>
              </a:spcBef>
              <a:buFont typeface="Courier New"/>
              <a:buChar char="□"/>
              <a:tabLst>
                <a:tab pos="172616" algn="l"/>
                <a:tab pos="173095" algn="l"/>
              </a:tabLst>
            </a:pPr>
            <a:r>
              <a:rPr sz="906" b="1" kern="0" spc="-8" dirty="0">
                <a:solidFill>
                  <a:sysClr val="windowText" lastClr="000000"/>
                </a:solidFill>
                <a:latin typeface="Times New Roman"/>
                <a:cs typeface="Times New Roman"/>
              </a:rPr>
              <a:t>*Face-</a:t>
            </a:r>
            <a:r>
              <a:rPr sz="906" b="1" kern="0" dirty="0">
                <a:solidFill>
                  <a:sysClr val="windowText" lastClr="000000"/>
                </a:solidFill>
                <a:latin typeface="Times New Roman"/>
                <a:cs typeface="Times New Roman"/>
              </a:rPr>
              <a:t>to-Face</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4"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Virtual </a:t>
            </a:r>
            <a:r>
              <a:rPr sz="906" b="1" kern="0" dirty="0">
                <a:solidFill>
                  <a:sysClr val="windowText" lastClr="000000"/>
                </a:solidFill>
                <a:latin typeface="Times New Roman"/>
                <a:cs typeface="Times New Roman"/>
              </a:rPr>
              <a:t>Winter</a:t>
            </a:r>
            <a:r>
              <a:rPr sz="906" b="1" kern="0" spc="-30"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Event</a:t>
            </a:r>
            <a:r>
              <a:rPr sz="906" b="1" kern="0" spc="-23"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30"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Mega</a:t>
            </a:r>
            <a:r>
              <a:rPr sz="906" b="1" kern="0" spc="-23"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Conference</a:t>
            </a:r>
            <a:endParaRPr sz="906" kern="0">
              <a:solidFill>
                <a:sysClr val="windowText" lastClr="000000"/>
              </a:solidFill>
              <a:latin typeface="Times New Roman"/>
              <a:cs typeface="Times New Roman"/>
            </a:endParaRPr>
          </a:p>
        </p:txBody>
      </p:sp>
      <p:sp>
        <p:nvSpPr>
          <p:cNvPr id="9" name="object 9"/>
          <p:cNvSpPr txBox="1"/>
          <p:nvPr/>
        </p:nvSpPr>
        <p:spPr>
          <a:xfrm>
            <a:off x="2583551" y="2937634"/>
            <a:ext cx="474663" cy="149080"/>
          </a:xfrm>
          <a:prstGeom prst="rect">
            <a:avLst/>
          </a:prstGeom>
        </p:spPr>
        <p:txBody>
          <a:bodyPr vert="horz" wrap="square" lIns="0" tIns="9589" rIns="0" bIns="0" rtlCol="0">
            <a:spAutoFit/>
          </a:bodyPr>
          <a:lstStyle/>
          <a:p>
            <a:pPr defTabSz="690463">
              <a:spcBef>
                <a:spcPts val="76"/>
              </a:spcBef>
            </a:pPr>
            <a:r>
              <a:rPr sz="906" b="1" u="sng" kern="0" spc="-8" dirty="0">
                <a:solidFill>
                  <a:sysClr val="windowText" lastClr="000000"/>
                </a:solidFill>
                <a:uFill>
                  <a:solidFill>
                    <a:srgbClr val="000000"/>
                  </a:solidFill>
                </a:uFill>
                <a:latin typeface="Times New Roman"/>
                <a:cs typeface="Times New Roman"/>
              </a:rPr>
              <a:t>February</a:t>
            </a:r>
            <a:endParaRPr sz="906" kern="0">
              <a:solidFill>
                <a:sysClr val="windowText" lastClr="000000"/>
              </a:solidFill>
              <a:latin typeface="Times New Roman"/>
              <a:cs typeface="Times New Roman"/>
            </a:endParaRPr>
          </a:p>
        </p:txBody>
      </p:sp>
      <p:sp>
        <p:nvSpPr>
          <p:cNvPr id="10" name="object 10"/>
          <p:cNvSpPr txBox="1"/>
          <p:nvPr/>
        </p:nvSpPr>
        <p:spPr>
          <a:xfrm>
            <a:off x="2756156" y="3201335"/>
            <a:ext cx="1789813" cy="149080"/>
          </a:xfrm>
          <a:prstGeom prst="rect">
            <a:avLst/>
          </a:prstGeom>
        </p:spPr>
        <p:txBody>
          <a:bodyPr vert="horz" wrap="square" lIns="0" tIns="9589" rIns="0" bIns="0" rtlCol="0">
            <a:spAutoFit/>
          </a:bodyPr>
          <a:lstStyle/>
          <a:p>
            <a:pPr defTabSz="690463">
              <a:spcBef>
                <a:spcPts val="76"/>
              </a:spcBef>
              <a:tabLst>
                <a:tab pos="172616" algn="l"/>
              </a:tabLst>
            </a:pPr>
            <a:r>
              <a:rPr sz="906" kern="0" spc="-38" dirty="0">
                <a:solidFill>
                  <a:sysClr val="windowText" lastClr="000000"/>
                </a:solidFill>
                <a:latin typeface="Courier New"/>
                <a:cs typeface="Courier New"/>
              </a:rPr>
              <a:t>□</a:t>
            </a:r>
            <a:r>
              <a:rPr sz="906" kern="0" dirty="0">
                <a:solidFill>
                  <a:sysClr val="windowText" lastClr="000000"/>
                </a:solidFill>
                <a:latin typeface="Courier New"/>
                <a:cs typeface="Courier New"/>
              </a:rPr>
              <a:t>	</a:t>
            </a:r>
            <a:r>
              <a:rPr sz="906" b="1" kern="0" dirty="0">
                <a:solidFill>
                  <a:sysClr val="windowText" lastClr="000000"/>
                </a:solidFill>
                <a:latin typeface="Times New Roman"/>
                <a:cs typeface="Times New Roman"/>
              </a:rPr>
              <a:t>Virtual</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5"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p:txBody>
      </p:sp>
      <p:sp>
        <p:nvSpPr>
          <p:cNvPr id="11" name="object 11"/>
          <p:cNvSpPr txBox="1"/>
          <p:nvPr/>
        </p:nvSpPr>
        <p:spPr>
          <a:xfrm>
            <a:off x="2583551" y="3467625"/>
            <a:ext cx="339456" cy="149080"/>
          </a:xfrm>
          <a:prstGeom prst="rect">
            <a:avLst/>
          </a:prstGeom>
        </p:spPr>
        <p:txBody>
          <a:bodyPr vert="horz" wrap="square" lIns="0" tIns="9589" rIns="0" bIns="0" rtlCol="0">
            <a:spAutoFit/>
          </a:bodyPr>
          <a:lstStyle/>
          <a:p>
            <a:pPr defTabSz="690463">
              <a:spcBef>
                <a:spcPts val="76"/>
              </a:spcBef>
            </a:pPr>
            <a:r>
              <a:rPr sz="906" b="1" u="sng" kern="0" spc="-8" dirty="0">
                <a:solidFill>
                  <a:sysClr val="windowText" lastClr="000000"/>
                </a:solidFill>
                <a:uFill>
                  <a:solidFill>
                    <a:srgbClr val="000000"/>
                  </a:solidFill>
                </a:uFill>
                <a:latin typeface="Times New Roman"/>
                <a:cs typeface="Times New Roman"/>
              </a:rPr>
              <a:t>March</a:t>
            </a:r>
            <a:endParaRPr sz="906" kern="0">
              <a:solidFill>
                <a:sysClr val="windowText" lastClr="000000"/>
              </a:solidFill>
              <a:latin typeface="Times New Roman"/>
              <a:cs typeface="Times New Roman"/>
            </a:endParaRPr>
          </a:p>
        </p:txBody>
      </p:sp>
      <p:sp>
        <p:nvSpPr>
          <p:cNvPr id="12" name="object 12"/>
          <p:cNvSpPr txBox="1"/>
          <p:nvPr/>
        </p:nvSpPr>
        <p:spPr>
          <a:xfrm>
            <a:off x="2583551" y="5318809"/>
            <a:ext cx="1962418" cy="422040"/>
          </a:xfrm>
          <a:prstGeom prst="rect">
            <a:avLst/>
          </a:prstGeom>
        </p:spPr>
        <p:txBody>
          <a:bodyPr vert="horz" wrap="square" lIns="0" tIns="9589" rIns="0" bIns="0" rtlCol="0">
            <a:spAutoFit/>
          </a:bodyPr>
          <a:lstStyle/>
          <a:p>
            <a:pPr defTabSz="690463">
              <a:spcBef>
                <a:spcPts val="76"/>
              </a:spcBef>
            </a:pPr>
            <a:r>
              <a:rPr sz="906" b="1" u="sng" kern="0" spc="-15" dirty="0">
                <a:solidFill>
                  <a:sysClr val="windowText" lastClr="000000"/>
                </a:solidFill>
                <a:uFill>
                  <a:solidFill>
                    <a:srgbClr val="000000"/>
                  </a:solidFill>
                </a:uFill>
                <a:latin typeface="Times New Roman"/>
                <a:cs typeface="Times New Roman"/>
              </a:rPr>
              <a:t>June</a:t>
            </a:r>
            <a:endParaRPr sz="906" kern="0">
              <a:solidFill>
                <a:sysClr val="windowText" lastClr="000000"/>
              </a:solidFill>
              <a:latin typeface="Times New Roman"/>
              <a:cs typeface="Times New Roman"/>
            </a:endParaRPr>
          </a:p>
          <a:p>
            <a:pPr defTabSz="690463">
              <a:spcBef>
                <a:spcPts val="11"/>
              </a:spcBef>
            </a:pPr>
            <a:endParaRPr sz="868" kern="0">
              <a:solidFill>
                <a:sysClr val="windowText" lastClr="000000"/>
              </a:solidFill>
              <a:latin typeface="Times New Roman"/>
              <a:cs typeface="Times New Roman"/>
            </a:endParaRPr>
          </a:p>
          <a:p>
            <a:pPr marL="172616" defTabSz="690463">
              <a:tabLst>
                <a:tab pos="345232" algn="l"/>
              </a:tabLst>
            </a:pPr>
            <a:r>
              <a:rPr sz="906" kern="0" spc="-38" dirty="0">
                <a:solidFill>
                  <a:sysClr val="windowText" lastClr="000000"/>
                </a:solidFill>
                <a:latin typeface="Courier New"/>
                <a:cs typeface="Courier New"/>
              </a:rPr>
              <a:t>□</a:t>
            </a:r>
            <a:r>
              <a:rPr sz="906" kern="0" dirty="0">
                <a:solidFill>
                  <a:sysClr val="windowText" lastClr="000000"/>
                </a:solidFill>
                <a:latin typeface="Courier New"/>
                <a:cs typeface="Courier New"/>
              </a:rPr>
              <a:t>	</a:t>
            </a:r>
            <a:r>
              <a:rPr sz="906" b="1" kern="0" dirty="0">
                <a:solidFill>
                  <a:sysClr val="windowText" lastClr="000000"/>
                </a:solidFill>
                <a:latin typeface="Times New Roman"/>
                <a:cs typeface="Times New Roman"/>
              </a:rPr>
              <a:t>Virtual</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5"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p:txBody>
      </p:sp>
      <p:sp>
        <p:nvSpPr>
          <p:cNvPr id="13" name="object 13"/>
          <p:cNvSpPr txBox="1"/>
          <p:nvPr/>
        </p:nvSpPr>
        <p:spPr>
          <a:xfrm>
            <a:off x="2583551" y="5848897"/>
            <a:ext cx="2198311" cy="415981"/>
          </a:xfrm>
          <a:prstGeom prst="rect">
            <a:avLst/>
          </a:prstGeom>
        </p:spPr>
        <p:txBody>
          <a:bodyPr vert="horz" wrap="square" lIns="0" tIns="14384" rIns="0" bIns="0" rtlCol="0">
            <a:spAutoFit/>
          </a:bodyPr>
          <a:lstStyle/>
          <a:p>
            <a:pPr marR="3836" algn="just" defTabSz="690463">
              <a:lnSpc>
                <a:spcPct val="96400"/>
              </a:lnSpc>
              <a:spcBef>
                <a:spcPts val="113"/>
              </a:spcBef>
            </a:pPr>
            <a:r>
              <a:rPr sz="906" b="1" kern="0" dirty="0">
                <a:solidFill>
                  <a:sysClr val="windowText" lastClr="000000"/>
                </a:solidFill>
                <a:latin typeface="Times New Roman"/>
                <a:cs typeface="Times New Roman"/>
              </a:rPr>
              <a:t>*Minimum</a:t>
            </a:r>
            <a:r>
              <a:rPr sz="906" b="1" kern="0" spc="-30"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Requirement:</a:t>
            </a:r>
            <a:r>
              <a:rPr sz="906" b="1" kern="0" spc="-30"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Quarterly</a:t>
            </a:r>
            <a:r>
              <a:rPr sz="906" b="1" kern="0" spc="-26"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face-</a:t>
            </a:r>
            <a:r>
              <a:rPr sz="906" b="1" kern="0" spc="-19" dirty="0">
                <a:solidFill>
                  <a:sysClr val="windowText" lastClr="000000"/>
                </a:solidFill>
                <a:latin typeface="Times New Roman"/>
                <a:cs typeface="Times New Roman"/>
              </a:rPr>
              <a:t>to- </a:t>
            </a:r>
            <a:r>
              <a:rPr sz="906" b="1" kern="0" dirty="0">
                <a:solidFill>
                  <a:sysClr val="windowText" lastClr="000000"/>
                </a:solidFill>
                <a:latin typeface="Times New Roman"/>
                <a:cs typeface="Times New Roman"/>
              </a:rPr>
              <a:t>face</a:t>
            </a:r>
            <a:r>
              <a:rPr sz="906" b="1" kern="0" spc="-23"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(e.g.,</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at</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a</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chapter</a:t>
            </a:r>
            <a:r>
              <a:rPr sz="906" b="1" kern="0" spc="-23"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conference</a:t>
            </a:r>
            <a:r>
              <a:rPr sz="906" b="1" kern="0" spc="-23" dirty="0">
                <a:solidFill>
                  <a:sysClr val="windowText" lastClr="000000"/>
                </a:solidFill>
                <a:latin typeface="Times New Roman"/>
                <a:cs typeface="Times New Roman"/>
              </a:rPr>
              <a:t> </a:t>
            </a:r>
            <a:r>
              <a:rPr sz="906" b="1" kern="0" spc="-19" dirty="0">
                <a:solidFill>
                  <a:sysClr val="windowText" lastClr="000000"/>
                </a:solidFill>
                <a:latin typeface="Times New Roman"/>
                <a:cs typeface="Times New Roman"/>
              </a:rPr>
              <a:t>or </a:t>
            </a:r>
            <a:r>
              <a:rPr sz="906" b="1" kern="0" dirty="0">
                <a:solidFill>
                  <a:sysClr val="windowText" lastClr="000000"/>
                </a:solidFill>
                <a:latin typeface="Times New Roman"/>
                <a:cs typeface="Times New Roman"/>
              </a:rPr>
              <a:t>networking</a:t>
            </a:r>
            <a:r>
              <a:rPr sz="906" b="1" kern="0" spc="-3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event)</a:t>
            </a:r>
            <a:r>
              <a:rPr sz="906" b="1" kern="0" spc="-26"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3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virtual</a:t>
            </a:r>
            <a:r>
              <a:rPr sz="906" b="1" kern="0" spc="-30"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meeting</a:t>
            </a:r>
            <a:endParaRPr sz="906" kern="0">
              <a:solidFill>
                <a:sysClr val="windowText" lastClr="000000"/>
              </a:solidFill>
              <a:latin typeface="Times New Roman"/>
              <a:cs typeface="Times New Roman"/>
            </a:endParaRPr>
          </a:p>
        </p:txBody>
      </p:sp>
      <p:sp>
        <p:nvSpPr>
          <p:cNvPr id="14" name="object 14"/>
          <p:cNvSpPr txBox="1"/>
          <p:nvPr/>
        </p:nvSpPr>
        <p:spPr>
          <a:xfrm>
            <a:off x="4996227" y="2143940"/>
            <a:ext cx="220550" cy="149080"/>
          </a:xfrm>
          <a:prstGeom prst="rect">
            <a:avLst/>
          </a:prstGeom>
        </p:spPr>
        <p:txBody>
          <a:bodyPr vert="horz" wrap="square" lIns="0" tIns="9589" rIns="0" bIns="0" rtlCol="0">
            <a:spAutoFit/>
          </a:bodyPr>
          <a:lstStyle/>
          <a:p>
            <a:pPr defTabSz="690463">
              <a:spcBef>
                <a:spcPts val="76"/>
              </a:spcBef>
            </a:pPr>
            <a:r>
              <a:rPr sz="906" b="1" u="sng" kern="0" spc="-15" dirty="0">
                <a:solidFill>
                  <a:sysClr val="windowText" lastClr="000000"/>
                </a:solidFill>
                <a:uFill>
                  <a:solidFill>
                    <a:srgbClr val="000000"/>
                  </a:solidFill>
                </a:uFill>
                <a:latin typeface="Times New Roman"/>
                <a:cs typeface="Times New Roman"/>
              </a:rPr>
              <a:t>July</a:t>
            </a:r>
            <a:endParaRPr sz="906" kern="0">
              <a:solidFill>
                <a:sysClr val="windowText" lastClr="000000"/>
              </a:solidFill>
              <a:latin typeface="Times New Roman"/>
              <a:cs typeface="Times New Roman"/>
            </a:endParaRPr>
          </a:p>
        </p:txBody>
      </p:sp>
      <p:sp>
        <p:nvSpPr>
          <p:cNvPr id="15" name="object 15"/>
          <p:cNvSpPr txBox="1"/>
          <p:nvPr/>
        </p:nvSpPr>
        <p:spPr>
          <a:xfrm>
            <a:off x="4996227" y="2407642"/>
            <a:ext cx="1962418" cy="422040"/>
          </a:xfrm>
          <a:prstGeom prst="rect">
            <a:avLst/>
          </a:prstGeom>
        </p:spPr>
        <p:txBody>
          <a:bodyPr vert="horz" wrap="square" lIns="0" tIns="9589" rIns="0" bIns="0" rtlCol="0">
            <a:spAutoFit/>
          </a:bodyPr>
          <a:lstStyle/>
          <a:p>
            <a:pPr marL="172616" defTabSz="690463">
              <a:spcBef>
                <a:spcPts val="76"/>
              </a:spcBef>
            </a:pPr>
            <a:r>
              <a:rPr sz="906" kern="0" dirty="0">
                <a:solidFill>
                  <a:sysClr val="windowText" lastClr="000000"/>
                </a:solidFill>
                <a:latin typeface="Courier New"/>
                <a:cs typeface="Courier New"/>
              </a:rPr>
              <a:t>□</a:t>
            </a:r>
            <a:r>
              <a:rPr sz="906" kern="0" spc="249" dirty="0">
                <a:solidFill>
                  <a:sysClr val="windowText" lastClr="000000"/>
                </a:solidFill>
                <a:latin typeface="Courier New"/>
                <a:cs typeface="Courier New"/>
              </a:rPr>
              <a:t> </a:t>
            </a:r>
            <a:r>
              <a:rPr sz="906" b="1" kern="0" dirty="0">
                <a:solidFill>
                  <a:sysClr val="windowText" lastClr="000000"/>
                </a:solidFill>
                <a:latin typeface="Times New Roman"/>
                <a:cs typeface="Times New Roman"/>
              </a:rPr>
              <a:t>Virtual</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1"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a:p>
            <a:pPr defTabSz="690463">
              <a:spcBef>
                <a:spcPts val="8"/>
              </a:spcBef>
            </a:pPr>
            <a:endParaRPr sz="868" kern="0">
              <a:solidFill>
                <a:sysClr val="windowText" lastClr="000000"/>
              </a:solidFill>
              <a:latin typeface="Times New Roman"/>
              <a:cs typeface="Times New Roman"/>
            </a:endParaRPr>
          </a:p>
          <a:p>
            <a:pPr defTabSz="690463">
              <a:spcBef>
                <a:spcPts val="4"/>
              </a:spcBef>
            </a:pPr>
            <a:r>
              <a:rPr sz="906" b="1" u="sng" kern="0" spc="-8" dirty="0">
                <a:solidFill>
                  <a:sysClr val="windowText" lastClr="000000"/>
                </a:solidFill>
                <a:uFill>
                  <a:solidFill>
                    <a:srgbClr val="000000"/>
                  </a:solidFill>
                </a:uFill>
                <a:latin typeface="Times New Roman"/>
                <a:cs typeface="Times New Roman"/>
              </a:rPr>
              <a:t>August</a:t>
            </a:r>
            <a:endParaRPr sz="906" kern="0">
              <a:solidFill>
                <a:sysClr val="windowText" lastClr="000000"/>
              </a:solidFill>
              <a:latin typeface="Times New Roman"/>
              <a:cs typeface="Times New Roman"/>
            </a:endParaRPr>
          </a:p>
        </p:txBody>
      </p:sp>
      <p:sp>
        <p:nvSpPr>
          <p:cNvPr id="16" name="object 16"/>
          <p:cNvSpPr txBox="1"/>
          <p:nvPr/>
        </p:nvSpPr>
        <p:spPr>
          <a:xfrm>
            <a:off x="5169023" y="2937634"/>
            <a:ext cx="1789813" cy="149080"/>
          </a:xfrm>
          <a:prstGeom prst="rect">
            <a:avLst/>
          </a:prstGeom>
        </p:spPr>
        <p:txBody>
          <a:bodyPr vert="horz" wrap="square" lIns="0" tIns="9589" rIns="0" bIns="0" rtlCol="0">
            <a:spAutoFit/>
          </a:bodyPr>
          <a:lstStyle/>
          <a:p>
            <a:pPr defTabSz="690463">
              <a:spcBef>
                <a:spcPts val="76"/>
              </a:spcBef>
            </a:pPr>
            <a:r>
              <a:rPr sz="906" kern="0" dirty="0">
                <a:solidFill>
                  <a:sysClr val="windowText" lastClr="000000"/>
                </a:solidFill>
                <a:latin typeface="Courier New"/>
                <a:cs typeface="Courier New"/>
              </a:rPr>
              <a:t>□</a:t>
            </a:r>
            <a:r>
              <a:rPr sz="906" kern="0" spc="249" dirty="0">
                <a:solidFill>
                  <a:sysClr val="windowText" lastClr="000000"/>
                </a:solidFill>
                <a:latin typeface="Courier New"/>
                <a:cs typeface="Courier New"/>
              </a:rPr>
              <a:t> </a:t>
            </a:r>
            <a:r>
              <a:rPr sz="906" b="1" kern="0" dirty="0">
                <a:solidFill>
                  <a:sysClr val="windowText" lastClr="000000"/>
                </a:solidFill>
                <a:latin typeface="Times New Roman"/>
                <a:cs typeface="Times New Roman"/>
              </a:rPr>
              <a:t>Virtual</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1"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p:txBody>
      </p:sp>
      <p:sp>
        <p:nvSpPr>
          <p:cNvPr id="17" name="object 17"/>
          <p:cNvSpPr txBox="1"/>
          <p:nvPr/>
        </p:nvSpPr>
        <p:spPr>
          <a:xfrm>
            <a:off x="4996227" y="3201335"/>
            <a:ext cx="539869" cy="149080"/>
          </a:xfrm>
          <a:prstGeom prst="rect">
            <a:avLst/>
          </a:prstGeom>
        </p:spPr>
        <p:txBody>
          <a:bodyPr vert="horz" wrap="square" lIns="0" tIns="9589" rIns="0" bIns="0" rtlCol="0">
            <a:spAutoFit/>
          </a:bodyPr>
          <a:lstStyle/>
          <a:p>
            <a:pPr defTabSz="690463">
              <a:spcBef>
                <a:spcPts val="76"/>
              </a:spcBef>
            </a:pPr>
            <a:r>
              <a:rPr sz="906" b="1" u="sng" kern="0" spc="-8" dirty="0">
                <a:solidFill>
                  <a:sysClr val="windowText" lastClr="000000"/>
                </a:solidFill>
                <a:uFill>
                  <a:solidFill>
                    <a:srgbClr val="000000"/>
                  </a:solidFill>
                </a:uFill>
                <a:latin typeface="Times New Roman"/>
                <a:cs typeface="Times New Roman"/>
              </a:rPr>
              <a:t>September</a:t>
            </a:r>
            <a:endParaRPr sz="906" kern="0">
              <a:solidFill>
                <a:sysClr val="windowText" lastClr="000000"/>
              </a:solidFill>
              <a:latin typeface="Times New Roman"/>
              <a:cs typeface="Times New Roman"/>
            </a:endParaRPr>
          </a:p>
        </p:txBody>
      </p:sp>
      <p:sp>
        <p:nvSpPr>
          <p:cNvPr id="18" name="object 18"/>
          <p:cNvSpPr txBox="1"/>
          <p:nvPr/>
        </p:nvSpPr>
        <p:spPr>
          <a:xfrm>
            <a:off x="5169023" y="3467625"/>
            <a:ext cx="1875157" cy="275362"/>
          </a:xfrm>
          <a:prstGeom prst="rect">
            <a:avLst/>
          </a:prstGeom>
        </p:spPr>
        <p:txBody>
          <a:bodyPr vert="horz" wrap="square" lIns="0" tIns="18699" rIns="0" bIns="0" rtlCol="0">
            <a:spAutoFit/>
          </a:bodyPr>
          <a:lstStyle/>
          <a:p>
            <a:pPr marL="172616" marR="3836" indent="-172616" defTabSz="690463">
              <a:lnSpc>
                <a:spcPts val="1042"/>
              </a:lnSpc>
              <a:spcBef>
                <a:spcPts val="147"/>
              </a:spcBef>
            </a:pPr>
            <a:r>
              <a:rPr sz="906" kern="0" dirty="0">
                <a:solidFill>
                  <a:sysClr val="windowText" lastClr="000000"/>
                </a:solidFill>
                <a:latin typeface="Courier New"/>
                <a:cs typeface="Courier New"/>
              </a:rPr>
              <a:t>□</a:t>
            </a:r>
            <a:r>
              <a:rPr sz="906" kern="0" spc="283" dirty="0">
                <a:solidFill>
                  <a:sysClr val="windowText" lastClr="000000"/>
                </a:solidFill>
                <a:latin typeface="Courier New"/>
                <a:cs typeface="Courier New"/>
              </a:rPr>
              <a:t> </a:t>
            </a:r>
            <a:r>
              <a:rPr sz="906" b="1" kern="0" spc="-8" dirty="0">
                <a:solidFill>
                  <a:sysClr val="windowText" lastClr="000000"/>
                </a:solidFill>
                <a:latin typeface="Times New Roman"/>
                <a:cs typeface="Times New Roman"/>
              </a:rPr>
              <a:t>*Face-to-</a:t>
            </a:r>
            <a:r>
              <a:rPr sz="906" b="1" kern="0" dirty="0">
                <a:solidFill>
                  <a:sysClr val="windowText" lastClr="000000"/>
                </a:solidFill>
                <a:latin typeface="Times New Roman"/>
                <a:cs typeface="Times New Roman"/>
              </a:rPr>
              <a:t>Face</a:t>
            </a:r>
            <a:r>
              <a:rPr sz="906" b="1" kern="0" spc="-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4"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Virtual </a:t>
            </a:r>
            <a:r>
              <a:rPr sz="906" b="1" kern="0" dirty="0">
                <a:solidFill>
                  <a:sysClr val="windowText" lastClr="000000"/>
                </a:solidFill>
                <a:latin typeface="Times New Roman"/>
                <a:cs typeface="Times New Roman"/>
              </a:rPr>
              <a:t>Fall</a:t>
            </a:r>
            <a:r>
              <a:rPr sz="906" b="1" kern="0" spc="-23"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Conference</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Free</a:t>
            </a:r>
            <a:r>
              <a:rPr sz="906" b="1" kern="0" spc="-19"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Attendance</a:t>
            </a:r>
            <a:endParaRPr sz="906" kern="0">
              <a:solidFill>
                <a:sysClr val="windowText" lastClr="000000"/>
              </a:solidFill>
              <a:latin typeface="Times New Roman"/>
              <a:cs typeface="Times New Roman"/>
            </a:endParaRPr>
          </a:p>
        </p:txBody>
      </p:sp>
      <p:sp>
        <p:nvSpPr>
          <p:cNvPr id="19" name="object 19"/>
          <p:cNvSpPr txBox="1"/>
          <p:nvPr/>
        </p:nvSpPr>
        <p:spPr>
          <a:xfrm>
            <a:off x="2583551" y="3731326"/>
            <a:ext cx="4375046" cy="1484445"/>
          </a:xfrm>
          <a:prstGeom prst="rect">
            <a:avLst/>
          </a:prstGeom>
        </p:spPr>
        <p:txBody>
          <a:bodyPr vert="horz" wrap="square" lIns="0" tIns="9589" rIns="0" bIns="0" rtlCol="0">
            <a:spAutoFit/>
          </a:bodyPr>
          <a:lstStyle/>
          <a:p>
            <a:pPr marL="345232" indent="-173095" defTabSz="690463">
              <a:lnSpc>
                <a:spcPts val="1061"/>
              </a:lnSpc>
              <a:spcBef>
                <a:spcPts val="76"/>
              </a:spcBef>
              <a:buFont typeface="Courier New"/>
              <a:buChar char="□"/>
              <a:tabLst>
                <a:tab pos="345232" algn="l"/>
                <a:tab pos="345710" algn="l"/>
              </a:tabLst>
            </a:pPr>
            <a:r>
              <a:rPr sz="906" b="1" kern="0" dirty="0">
                <a:solidFill>
                  <a:sysClr val="windowText" lastClr="000000"/>
                </a:solidFill>
                <a:latin typeface="Times New Roman"/>
                <a:cs typeface="Times New Roman"/>
              </a:rPr>
              <a:t>Virtual</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5"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a:p>
            <a:pPr marL="2412786" defTabSz="690463">
              <a:lnSpc>
                <a:spcPts val="1050"/>
              </a:lnSpc>
            </a:pPr>
            <a:r>
              <a:rPr sz="906" b="1" u="sng" kern="0" spc="-8" dirty="0">
                <a:solidFill>
                  <a:sysClr val="windowText" lastClr="000000"/>
                </a:solidFill>
                <a:uFill>
                  <a:solidFill>
                    <a:srgbClr val="000000"/>
                  </a:solidFill>
                </a:uFill>
                <a:latin typeface="Times New Roman"/>
                <a:cs typeface="Times New Roman"/>
              </a:rPr>
              <a:t>October</a:t>
            </a:r>
            <a:endParaRPr sz="906" kern="0">
              <a:solidFill>
                <a:sysClr val="windowText" lastClr="000000"/>
              </a:solidFill>
              <a:latin typeface="Times New Roman"/>
              <a:cs typeface="Times New Roman"/>
            </a:endParaRPr>
          </a:p>
          <a:p>
            <a:pPr defTabSz="690463">
              <a:lnSpc>
                <a:spcPts val="1050"/>
              </a:lnSpc>
            </a:pPr>
            <a:r>
              <a:rPr sz="906" b="1" u="sng" kern="0" spc="-8" dirty="0">
                <a:solidFill>
                  <a:sysClr val="windowText" lastClr="000000"/>
                </a:solidFill>
                <a:uFill>
                  <a:solidFill>
                    <a:srgbClr val="000000"/>
                  </a:solidFill>
                </a:uFill>
                <a:latin typeface="Times New Roman"/>
                <a:cs typeface="Times New Roman"/>
              </a:rPr>
              <a:t>April</a:t>
            </a:r>
            <a:endParaRPr sz="906" kern="0">
              <a:solidFill>
                <a:sysClr val="windowText" lastClr="000000"/>
              </a:solidFill>
              <a:latin typeface="Times New Roman"/>
              <a:cs typeface="Times New Roman"/>
            </a:endParaRPr>
          </a:p>
          <a:p>
            <a:pPr marL="2758018" lvl="1" indent="-173095" defTabSz="690463">
              <a:lnSpc>
                <a:spcPts val="1038"/>
              </a:lnSpc>
              <a:buFont typeface="Courier New"/>
              <a:buChar char="□"/>
              <a:tabLst>
                <a:tab pos="2758497" algn="l"/>
              </a:tabLst>
            </a:pPr>
            <a:r>
              <a:rPr sz="906" b="1" kern="0" dirty="0">
                <a:solidFill>
                  <a:sysClr val="windowText" lastClr="000000"/>
                </a:solidFill>
                <a:latin typeface="Times New Roman"/>
                <a:cs typeface="Times New Roman"/>
              </a:rPr>
              <a:t>Virtual</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11"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9"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a:p>
            <a:pPr marL="345232" indent="-173095" defTabSz="690463">
              <a:lnSpc>
                <a:spcPts val="1038"/>
              </a:lnSpc>
              <a:buFont typeface="Courier New"/>
              <a:buChar char="□"/>
              <a:tabLst>
                <a:tab pos="345232" algn="l"/>
                <a:tab pos="345710" algn="l"/>
              </a:tabLst>
            </a:pPr>
            <a:r>
              <a:rPr sz="906" b="1" kern="0" dirty="0">
                <a:solidFill>
                  <a:sysClr val="windowText" lastClr="000000"/>
                </a:solidFill>
                <a:latin typeface="Times New Roman"/>
                <a:cs typeface="Times New Roman"/>
              </a:rPr>
              <a:t>Virtual</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5"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a:p>
            <a:pPr marL="2412786" defTabSz="690463">
              <a:lnSpc>
                <a:spcPts val="1038"/>
              </a:lnSpc>
            </a:pPr>
            <a:r>
              <a:rPr sz="906" b="1" u="sng" kern="0" spc="-8" dirty="0">
                <a:solidFill>
                  <a:sysClr val="windowText" lastClr="000000"/>
                </a:solidFill>
                <a:uFill>
                  <a:solidFill>
                    <a:srgbClr val="000000"/>
                  </a:solidFill>
                </a:uFill>
                <a:latin typeface="Times New Roman"/>
                <a:cs typeface="Times New Roman"/>
              </a:rPr>
              <a:t>November</a:t>
            </a:r>
            <a:endParaRPr sz="906" kern="0">
              <a:solidFill>
                <a:sysClr val="windowText" lastClr="000000"/>
              </a:solidFill>
              <a:latin typeface="Times New Roman"/>
              <a:cs typeface="Times New Roman"/>
            </a:endParaRPr>
          </a:p>
          <a:p>
            <a:pPr defTabSz="690463">
              <a:lnSpc>
                <a:spcPts val="1038"/>
              </a:lnSpc>
            </a:pPr>
            <a:r>
              <a:rPr sz="906" b="1" u="sng" kern="0" spc="-19" dirty="0">
                <a:solidFill>
                  <a:sysClr val="windowText" lastClr="000000"/>
                </a:solidFill>
                <a:uFill>
                  <a:solidFill>
                    <a:srgbClr val="000000"/>
                  </a:solidFill>
                </a:uFill>
                <a:latin typeface="Times New Roman"/>
                <a:cs typeface="Times New Roman"/>
              </a:rPr>
              <a:t>May</a:t>
            </a:r>
            <a:endParaRPr sz="906" kern="0">
              <a:solidFill>
                <a:sysClr val="windowText" lastClr="000000"/>
              </a:solidFill>
              <a:latin typeface="Times New Roman"/>
              <a:cs typeface="Times New Roman"/>
            </a:endParaRPr>
          </a:p>
          <a:p>
            <a:pPr marL="2758018" lvl="1" indent="-173095" defTabSz="690463">
              <a:lnSpc>
                <a:spcPts val="1050"/>
              </a:lnSpc>
              <a:buFont typeface="Courier New"/>
              <a:buChar char="□"/>
              <a:tabLst>
                <a:tab pos="2758497" algn="l"/>
              </a:tabLst>
            </a:pPr>
            <a:r>
              <a:rPr sz="906" b="1" kern="0" dirty="0">
                <a:solidFill>
                  <a:sysClr val="windowText" lastClr="000000"/>
                </a:solidFill>
                <a:latin typeface="Times New Roman"/>
                <a:cs typeface="Times New Roman"/>
              </a:rPr>
              <a:t>Virtual</a:t>
            </a:r>
            <a:r>
              <a:rPr sz="906" b="1" kern="0" spc="-19"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11"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phone</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19"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e-</a:t>
            </a:r>
            <a:r>
              <a:rPr sz="906" b="1" kern="0" spc="-15" dirty="0">
                <a:solidFill>
                  <a:sysClr val="windowText" lastClr="000000"/>
                </a:solidFill>
                <a:latin typeface="Times New Roman"/>
                <a:cs typeface="Times New Roman"/>
              </a:rPr>
              <a:t>mail</a:t>
            </a:r>
            <a:endParaRPr sz="906" kern="0">
              <a:solidFill>
                <a:sysClr val="windowText" lastClr="000000"/>
              </a:solidFill>
              <a:latin typeface="Times New Roman"/>
              <a:cs typeface="Times New Roman"/>
            </a:endParaRPr>
          </a:p>
          <a:p>
            <a:pPr marL="345232" marR="2158178" indent="-173095" defTabSz="690463">
              <a:lnSpc>
                <a:spcPts val="1042"/>
              </a:lnSpc>
              <a:spcBef>
                <a:spcPts val="57"/>
              </a:spcBef>
              <a:buFont typeface="Courier New"/>
              <a:buChar char="□"/>
              <a:tabLst>
                <a:tab pos="345232" algn="l"/>
                <a:tab pos="345710" algn="l"/>
              </a:tabLst>
            </a:pPr>
            <a:r>
              <a:rPr sz="906" b="1" kern="0" spc="-8" dirty="0">
                <a:solidFill>
                  <a:sysClr val="windowText" lastClr="000000"/>
                </a:solidFill>
                <a:latin typeface="Times New Roman"/>
                <a:cs typeface="Times New Roman"/>
              </a:rPr>
              <a:t>*Face-</a:t>
            </a:r>
            <a:r>
              <a:rPr sz="906" b="1" kern="0" dirty="0">
                <a:solidFill>
                  <a:sysClr val="windowText" lastClr="000000"/>
                </a:solidFill>
                <a:latin typeface="Times New Roman"/>
                <a:cs typeface="Times New Roman"/>
              </a:rPr>
              <a:t>to-Face</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Meeting</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a:t>
            </a:r>
            <a:r>
              <a:rPr sz="906" b="1" kern="0" spc="-4"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Virtual </a:t>
            </a:r>
            <a:r>
              <a:rPr sz="906" b="1" kern="0" dirty="0">
                <a:solidFill>
                  <a:sysClr val="windowText" lastClr="000000"/>
                </a:solidFill>
                <a:latin typeface="Times New Roman"/>
                <a:cs typeface="Times New Roman"/>
              </a:rPr>
              <a:t>Annual</a:t>
            </a:r>
            <a:r>
              <a:rPr sz="906" b="1" kern="0" spc="-11"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Conference</a:t>
            </a:r>
            <a:r>
              <a:rPr sz="906" b="1" kern="0" spc="-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 Free</a:t>
            </a:r>
            <a:r>
              <a:rPr sz="906" b="1" kern="0" spc="-11"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Attendance</a:t>
            </a:r>
            <a:endParaRPr sz="906" kern="0">
              <a:solidFill>
                <a:sysClr val="windowText" lastClr="000000"/>
              </a:solidFill>
              <a:latin typeface="Times New Roman"/>
              <a:cs typeface="Times New Roman"/>
            </a:endParaRPr>
          </a:p>
          <a:p>
            <a:pPr marL="2412786" defTabSz="690463">
              <a:lnSpc>
                <a:spcPts val="1008"/>
              </a:lnSpc>
            </a:pPr>
            <a:r>
              <a:rPr sz="906" b="1" u="sng" kern="0" spc="-8" dirty="0">
                <a:solidFill>
                  <a:sysClr val="windowText" lastClr="000000"/>
                </a:solidFill>
                <a:uFill>
                  <a:solidFill>
                    <a:srgbClr val="000000"/>
                  </a:solidFill>
                </a:uFill>
                <a:latin typeface="Times New Roman"/>
                <a:cs typeface="Times New Roman"/>
              </a:rPr>
              <a:t>December</a:t>
            </a:r>
            <a:endParaRPr sz="906" kern="0">
              <a:solidFill>
                <a:sysClr val="windowText" lastClr="000000"/>
              </a:solidFill>
              <a:latin typeface="Times New Roman"/>
              <a:cs typeface="Times New Roman"/>
            </a:endParaRPr>
          </a:p>
        </p:txBody>
      </p:sp>
      <p:sp>
        <p:nvSpPr>
          <p:cNvPr id="20" name="object 20"/>
          <p:cNvSpPr txBox="1"/>
          <p:nvPr/>
        </p:nvSpPr>
        <p:spPr>
          <a:xfrm>
            <a:off x="5169023" y="5318809"/>
            <a:ext cx="2128789" cy="676532"/>
          </a:xfrm>
          <a:prstGeom prst="rect">
            <a:avLst/>
          </a:prstGeom>
        </p:spPr>
        <p:txBody>
          <a:bodyPr vert="horz" wrap="square" lIns="0" tIns="9589" rIns="0" bIns="0" rtlCol="0">
            <a:spAutoFit/>
          </a:bodyPr>
          <a:lstStyle/>
          <a:p>
            <a:pPr marL="172616" indent="-172616" defTabSz="690463">
              <a:lnSpc>
                <a:spcPts val="1072"/>
              </a:lnSpc>
              <a:spcBef>
                <a:spcPts val="76"/>
              </a:spcBef>
              <a:buFont typeface="Courier New"/>
              <a:buChar char="□"/>
              <a:tabLst>
                <a:tab pos="172616" algn="l"/>
              </a:tabLst>
            </a:pPr>
            <a:r>
              <a:rPr sz="906" b="1" kern="0" spc="-8" dirty="0">
                <a:solidFill>
                  <a:sysClr val="windowText" lastClr="000000"/>
                </a:solidFill>
                <a:latin typeface="Times New Roman"/>
                <a:cs typeface="Times New Roman"/>
              </a:rPr>
              <a:t>*Face-to-</a:t>
            </a:r>
            <a:r>
              <a:rPr sz="906" b="1" kern="0" dirty="0">
                <a:solidFill>
                  <a:sysClr val="windowText" lastClr="000000"/>
                </a:solidFill>
                <a:latin typeface="Times New Roman"/>
                <a:cs typeface="Times New Roman"/>
              </a:rPr>
              <a:t>Face Meeting</a:t>
            </a:r>
            <a:r>
              <a:rPr sz="906" b="1" kern="0" spc="15"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or </a:t>
            </a:r>
            <a:r>
              <a:rPr sz="906" b="1" kern="0" spc="-8" dirty="0">
                <a:solidFill>
                  <a:sysClr val="windowText" lastClr="000000"/>
                </a:solidFill>
                <a:latin typeface="Times New Roman"/>
                <a:cs typeface="Times New Roman"/>
              </a:rPr>
              <a:t>Virtual</a:t>
            </a:r>
            <a:endParaRPr sz="906" kern="0">
              <a:solidFill>
                <a:sysClr val="windowText" lastClr="000000"/>
              </a:solidFill>
              <a:latin typeface="Times New Roman"/>
              <a:cs typeface="Times New Roman"/>
            </a:endParaRPr>
          </a:p>
          <a:p>
            <a:pPr marL="172616" indent="-172616" defTabSz="690463">
              <a:lnSpc>
                <a:spcPts val="1050"/>
              </a:lnSpc>
              <a:buFont typeface="Courier New"/>
              <a:buChar char="□"/>
              <a:tabLst>
                <a:tab pos="172616" algn="l"/>
              </a:tabLst>
            </a:pPr>
            <a:r>
              <a:rPr sz="906" b="1" kern="0" spc="-8" dirty="0">
                <a:solidFill>
                  <a:sysClr val="windowText" lastClr="000000"/>
                </a:solidFill>
                <a:latin typeface="Times New Roman"/>
                <a:cs typeface="Times New Roman"/>
              </a:rPr>
              <a:t>Evaluation</a:t>
            </a:r>
            <a:endParaRPr sz="906" kern="0">
              <a:solidFill>
                <a:sysClr val="windowText" lastClr="000000"/>
              </a:solidFill>
              <a:latin typeface="Times New Roman"/>
              <a:cs typeface="Times New Roman"/>
            </a:endParaRPr>
          </a:p>
          <a:p>
            <a:pPr marL="172616" marR="3836" indent="-172616" defTabSz="690463">
              <a:lnSpc>
                <a:spcPts val="1042"/>
              </a:lnSpc>
              <a:spcBef>
                <a:spcPts val="49"/>
              </a:spcBef>
              <a:buFont typeface="Courier New"/>
              <a:buChar char="□"/>
              <a:tabLst>
                <a:tab pos="172616" algn="l"/>
              </a:tabLst>
            </a:pPr>
            <a:r>
              <a:rPr sz="906" b="1" kern="0" dirty="0">
                <a:solidFill>
                  <a:sysClr val="windowText" lastClr="000000"/>
                </a:solidFill>
                <a:latin typeface="Times New Roman"/>
                <a:cs typeface="Times New Roman"/>
              </a:rPr>
              <a:t>Update</a:t>
            </a:r>
            <a:r>
              <a:rPr sz="906" b="1" kern="0" spc="-42"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Goal</a:t>
            </a:r>
            <a:r>
              <a:rPr sz="906" b="1" kern="0" spc="-42"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Setting/Tracking</a:t>
            </a:r>
            <a:r>
              <a:rPr sz="906" b="1" kern="0" spc="-30" dirty="0">
                <a:solidFill>
                  <a:sysClr val="windowText" lastClr="000000"/>
                </a:solidFill>
                <a:latin typeface="Times New Roman"/>
                <a:cs typeface="Times New Roman"/>
              </a:rPr>
              <a:t> </a:t>
            </a:r>
            <a:r>
              <a:rPr sz="906" b="1" kern="0" spc="-15" dirty="0">
                <a:solidFill>
                  <a:sysClr val="windowText" lastClr="000000"/>
                </a:solidFill>
                <a:latin typeface="Times New Roman"/>
                <a:cs typeface="Times New Roman"/>
              </a:rPr>
              <a:t>Form </a:t>
            </a:r>
            <a:r>
              <a:rPr sz="906" b="1" kern="0" dirty="0">
                <a:solidFill>
                  <a:sysClr val="windowText" lastClr="000000"/>
                </a:solidFill>
                <a:latin typeface="Times New Roman"/>
                <a:cs typeface="Times New Roman"/>
              </a:rPr>
              <a:t>and</a:t>
            </a:r>
            <a:r>
              <a:rPr sz="906" b="1" kern="0" spc="-26"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Forward</a:t>
            </a:r>
            <a:r>
              <a:rPr sz="906" b="1" kern="0" spc="-23"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to</a:t>
            </a:r>
            <a:r>
              <a:rPr sz="906" b="1" kern="0" spc="-26"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Mentorship</a:t>
            </a:r>
            <a:r>
              <a:rPr sz="906" b="1" kern="0" spc="-23" dirty="0">
                <a:solidFill>
                  <a:sysClr val="windowText" lastClr="000000"/>
                </a:solidFill>
                <a:latin typeface="Times New Roman"/>
                <a:cs typeface="Times New Roman"/>
              </a:rPr>
              <a:t> </a:t>
            </a:r>
            <a:r>
              <a:rPr sz="906" b="1" kern="0" spc="-8" dirty="0">
                <a:solidFill>
                  <a:sysClr val="windowText" lastClr="000000"/>
                </a:solidFill>
                <a:latin typeface="Times New Roman"/>
                <a:cs typeface="Times New Roman"/>
              </a:rPr>
              <a:t>Committee </a:t>
            </a:r>
            <a:r>
              <a:rPr sz="906" b="1" kern="0" dirty="0">
                <a:solidFill>
                  <a:sysClr val="windowText" lastClr="000000"/>
                </a:solidFill>
                <a:latin typeface="Times New Roman"/>
                <a:cs typeface="Times New Roman"/>
              </a:rPr>
              <a:t>(to</a:t>
            </a:r>
            <a:r>
              <a:rPr sz="906" b="1" kern="0" spc="-8" dirty="0">
                <a:solidFill>
                  <a:sysClr val="windowText" lastClr="000000"/>
                </a:solidFill>
                <a:latin typeface="Times New Roman"/>
                <a:cs typeface="Times New Roman"/>
              </a:rPr>
              <a:t> </a:t>
            </a:r>
            <a:r>
              <a:rPr sz="906" b="1" kern="0" spc="-15" dirty="0">
                <a:solidFill>
                  <a:sysClr val="windowText" lastClr="000000"/>
                </a:solidFill>
                <a:latin typeface="Times New Roman"/>
                <a:cs typeface="Times New Roman"/>
              </a:rPr>
              <a:t>wrap-</a:t>
            </a:r>
            <a:r>
              <a:rPr sz="906" b="1" kern="0" dirty="0">
                <a:solidFill>
                  <a:sysClr val="windowText" lastClr="000000"/>
                </a:solidFill>
                <a:latin typeface="Times New Roman"/>
                <a:cs typeface="Times New Roman"/>
              </a:rPr>
              <a:t>up</a:t>
            </a:r>
            <a:r>
              <a:rPr sz="906" b="1" kern="0" spc="4"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program after</a:t>
            </a:r>
            <a:r>
              <a:rPr sz="906" b="1" kern="0" spc="-8" dirty="0">
                <a:solidFill>
                  <a:sysClr val="windowText" lastClr="000000"/>
                </a:solidFill>
                <a:latin typeface="Times New Roman"/>
                <a:cs typeface="Times New Roman"/>
              </a:rPr>
              <a:t> </a:t>
            </a:r>
            <a:r>
              <a:rPr sz="906" b="1" kern="0" dirty="0">
                <a:solidFill>
                  <a:sysClr val="windowText" lastClr="000000"/>
                </a:solidFill>
                <a:latin typeface="Times New Roman"/>
                <a:cs typeface="Times New Roman"/>
              </a:rPr>
              <a:t>1 </a:t>
            </a:r>
            <a:r>
              <a:rPr sz="906" b="1" kern="0" spc="-8" dirty="0">
                <a:solidFill>
                  <a:sysClr val="windowText" lastClr="000000"/>
                </a:solidFill>
                <a:latin typeface="Times New Roman"/>
                <a:cs typeface="Times New Roman"/>
              </a:rPr>
              <a:t>year):</a:t>
            </a:r>
            <a:endParaRPr sz="906" kern="0">
              <a:solidFill>
                <a:sysClr val="windowText" lastClr="000000"/>
              </a:solidFill>
              <a:latin typeface="Times New Roman"/>
              <a:cs typeface="Times New Roman"/>
            </a:endParaRPr>
          </a:p>
        </p:txBody>
      </p:sp>
      <p:sp>
        <p:nvSpPr>
          <p:cNvPr id="21" name="object 21"/>
          <p:cNvSpPr txBox="1"/>
          <p:nvPr/>
        </p:nvSpPr>
        <p:spPr>
          <a:xfrm>
            <a:off x="5341627" y="6114996"/>
            <a:ext cx="1690566" cy="149080"/>
          </a:xfrm>
          <a:prstGeom prst="rect">
            <a:avLst/>
          </a:prstGeom>
        </p:spPr>
        <p:txBody>
          <a:bodyPr vert="horz" wrap="square" lIns="0" tIns="9589" rIns="0" bIns="0" rtlCol="0">
            <a:spAutoFit/>
          </a:bodyPr>
          <a:lstStyle/>
          <a:p>
            <a:pPr defTabSz="690463">
              <a:spcBef>
                <a:spcPts val="76"/>
              </a:spcBef>
            </a:pPr>
            <a:r>
              <a:rPr sz="906" i="1" kern="0" dirty="0">
                <a:solidFill>
                  <a:sysClr val="windowText" lastClr="000000"/>
                </a:solidFill>
                <a:latin typeface="Times New Roman"/>
                <a:cs typeface="Times New Roman"/>
              </a:rPr>
              <a:t>Kathleen</a:t>
            </a:r>
            <a:r>
              <a:rPr sz="906" i="1" kern="0" spc="-30" dirty="0">
                <a:solidFill>
                  <a:sysClr val="windowText" lastClr="000000"/>
                </a:solidFill>
                <a:latin typeface="Times New Roman"/>
                <a:cs typeface="Times New Roman"/>
              </a:rPr>
              <a:t> </a:t>
            </a:r>
            <a:r>
              <a:rPr sz="906" i="1" kern="0" dirty="0">
                <a:solidFill>
                  <a:sysClr val="windowText" lastClr="000000"/>
                </a:solidFill>
                <a:latin typeface="Times New Roman"/>
                <a:cs typeface="Times New Roman"/>
              </a:rPr>
              <a:t>Olewinski: </a:t>
            </a:r>
            <a:r>
              <a:rPr sz="906" i="1" u="sng" kern="0" spc="-8" dirty="0">
                <a:solidFill>
                  <a:srgbClr val="0462C1"/>
                </a:solidFill>
                <a:uFill>
                  <a:solidFill>
                    <a:srgbClr val="0462C1"/>
                  </a:solidFill>
                </a:uFill>
                <a:latin typeface="Times New Roman"/>
                <a:cs typeface="Times New Roman"/>
                <a:hlinkClick r:id="rId4"/>
              </a:rPr>
              <a:t>kmo@uwm.edu</a:t>
            </a:r>
            <a:endParaRPr sz="906" kern="0">
              <a:solidFill>
                <a:sysClr val="windowText" lastClr="000000"/>
              </a:solidFill>
              <a:latin typeface="Times New Roman"/>
              <a:cs typeface="Times New Roman"/>
            </a:endParaRPr>
          </a:p>
        </p:txBody>
      </p:sp>
      <p:sp>
        <p:nvSpPr>
          <p:cNvPr id="22" name="object 22"/>
          <p:cNvSpPr/>
          <p:nvPr/>
        </p:nvSpPr>
        <p:spPr>
          <a:xfrm>
            <a:off x="2473276" y="2045651"/>
            <a:ext cx="4835325" cy="4354909"/>
          </a:xfrm>
          <a:custGeom>
            <a:avLst/>
            <a:gdLst/>
            <a:ahLst/>
            <a:cxnLst/>
            <a:rect l="l" t="t" r="r" b="b"/>
            <a:pathLst>
              <a:path w="6403975" h="5767705">
                <a:moveTo>
                  <a:pt x="6396990" y="0"/>
                </a:moveTo>
                <a:lnTo>
                  <a:pt x="6350" y="0"/>
                </a:lnTo>
                <a:lnTo>
                  <a:pt x="0" y="0"/>
                </a:lnTo>
                <a:lnTo>
                  <a:pt x="0" y="6223"/>
                </a:lnTo>
                <a:lnTo>
                  <a:pt x="0" y="6350"/>
                </a:lnTo>
                <a:lnTo>
                  <a:pt x="0" y="5760974"/>
                </a:lnTo>
                <a:lnTo>
                  <a:pt x="0" y="5767324"/>
                </a:lnTo>
                <a:lnTo>
                  <a:pt x="6350" y="5767324"/>
                </a:lnTo>
                <a:lnTo>
                  <a:pt x="6396990" y="5767324"/>
                </a:lnTo>
                <a:lnTo>
                  <a:pt x="6396990" y="5760974"/>
                </a:lnTo>
                <a:lnTo>
                  <a:pt x="6350" y="5760974"/>
                </a:lnTo>
                <a:lnTo>
                  <a:pt x="6350" y="6350"/>
                </a:lnTo>
                <a:lnTo>
                  <a:pt x="6396990" y="6350"/>
                </a:lnTo>
                <a:lnTo>
                  <a:pt x="6396990" y="0"/>
                </a:lnTo>
                <a:close/>
              </a:path>
              <a:path w="6403975" h="5767705">
                <a:moveTo>
                  <a:pt x="6403403" y="0"/>
                </a:moveTo>
                <a:lnTo>
                  <a:pt x="6397053" y="0"/>
                </a:lnTo>
                <a:lnTo>
                  <a:pt x="6397053" y="6223"/>
                </a:lnTo>
                <a:lnTo>
                  <a:pt x="6397053" y="6350"/>
                </a:lnTo>
                <a:lnTo>
                  <a:pt x="6397053" y="5760974"/>
                </a:lnTo>
                <a:lnTo>
                  <a:pt x="6397053" y="5767324"/>
                </a:lnTo>
                <a:lnTo>
                  <a:pt x="6403403" y="5767324"/>
                </a:lnTo>
                <a:lnTo>
                  <a:pt x="6403403" y="5760974"/>
                </a:lnTo>
                <a:lnTo>
                  <a:pt x="6403403" y="6350"/>
                </a:lnTo>
                <a:lnTo>
                  <a:pt x="6403403" y="6223"/>
                </a:lnTo>
                <a:lnTo>
                  <a:pt x="6403403" y="0"/>
                </a:lnTo>
                <a:close/>
              </a:path>
            </a:pathLst>
          </a:custGeom>
          <a:solidFill>
            <a:srgbClr val="000000"/>
          </a:solidFill>
        </p:spPr>
        <p:txBody>
          <a:bodyPr wrap="square" lIns="0" tIns="0" rIns="0" bIns="0" rtlCol="0"/>
          <a:lstStyle/>
          <a:p>
            <a:pPr defTabSz="690463"/>
            <a:endParaRPr sz="1359" kern="0">
              <a:solidFill>
                <a:sysClr val="windowText" lastClr="000000"/>
              </a:solidFill>
            </a:endParaRPr>
          </a:p>
        </p:txBody>
      </p:sp>
    </p:spTree>
  </p:cSld>
  <p:clrMapOvr>
    <a:masterClrMapping/>
  </p:clrMapOvr>
  <p:transition spd="slow" advTm="15000"/>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28122" y="7136719"/>
            <a:ext cx="1182341" cy="114327"/>
          </a:xfrm>
          <a:prstGeom prst="rect">
            <a:avLst/>
          </a:prstGeom>
        </p:spPr>
        <p:txBody>
          <a:bodyPr vert="horz" wrap="square" lIns="0" tIns="9589" rIns="0" bIns="0" rtlCol="0">
            <a:spAutoFit/>
          </a:bodyPr>
          <a:lstStyle/>
          <a:p>
            <a:pPr marL="9590">
              <a:spcBef>
                <a:spcPts val="76"/>
              </a:spcBef>
            </a:pPr>
            <a:r>
              <a:rPr sz="680" b="1" dirty="0">
                <a:latin typeface="Times New Roman"/>
                <a:cs typeface="Times New Roman"/>
              </a:rPr>
              <a:t>Early</a:t>
            </a:r>
            <a:r>
              <a:rPr sz="680" b="1" spc="-8" dirty="0">
                <a:latin typeface="Times New Roman"/>
                <a:cs typeface="Times New Roman"/>
              </a:rPr>
              <a:t> Careerist</a:t>
            </a:r>
            <a:r>
              <a:rPr sz="680" b="1" spc="4" dirty="0">
                <a:latin typeface="Times New Roman"/>
                <a:cs typeface="Times New Roman"/>
              </a:rPr>
              <a:t> </a:t>
            </a:r>
            <a:r>
              <a:rPr sz="680" b="1" dirty="0">
                <a:latin typeface="Times New Roman"/>
                <a:cs typeface="Times New Roman"/>
              </a:rPr>
              <a:t>Mentor</a:t>
            </a:r>
            <a:r>
              <a:rPr sz="680" b="1" spc="-4" dirty="0">
                <a:latin typeface="Times New Roman"/>
                <a:cs typeface="Times New Roman"/>
              </a:rPr>
              <a:t> </a:t>
            </a:r>
            <a:r>
              <a:rPr sz="680" b="1" spc="-8" dirty="0">
                <a:latin typeface="Times New Roman"/>
                <a:cs typeface="Times New Roman"/>
              </a:rPr>
              <a:t>Toolkit</a:t>
            </a:r>
            <a:endParaRPr sz="680">
              <a:latin typeface="Times New Roman"/>
              <a:cs typeface="Times New Roman"/>
            </a:endParaRPr>
          </a:p>
        </p:txBody>
      </p:sp>
      <p:pic>
        <p:nvPicPr>
          <p:cNvPr id="3" name="object 3"/>
          <p:cNvPicPr/>
          <p:nvPr/>
        </p:nvPicPr>
        <p:blipFill>
          <a:blip r:embed="rId2" cstate="print"/>
          <a:stretch>
            <a:fillRect/>
          </a:stretch>
        </p:blipFill>
        <p:spPr>
          <a:xfrm>
            <a:off x="2473037" y="6931106"/>
            <a:ext cx="599801" cy="299615"/>
          </a:xfrm>
          <a:prstGeom prst="rect">
            <a:avLst/>
          </a:prstGeom>
        </p:spPr>
      </p:pic>
      <p:sp>
        <p:nvSpPr>
          <p:cNvPr id="4" name="object 4"/>
          <p:cNvSpPr txBox="1"/>
          <p:nvPr/>
        </p:nvSpPr>
        <p:spPr>
          <a:xfrm>
            <a:off x="2530811" y="1323780"/>
            <a:ext cx="4664638" cy="2966582"/>
          </a:xfrm>
          <a:prstGeom prst="rect">
            <a:avLst/>
          </a:prstGeom>
        </p:spPr>
        <p:txBody>
          <a:bodyPr vert="horz" wrap="square" lIns="0" tIns="9589" rIns="0" bIns="0" rtlCol="0">
            <a:spAutoFit/>
          </a:bodyPr>
          <a:lstStyle/>
          <a:p>
            <a:pPr marL="53703" algn="ctr">
              <a:spcBef>
                <a:spcPts val="76"/>
              </a:spcBef>
            </a:pPr>
            <a:r>
              <a:rPr sz="1057" b="1" dirty="0">
                <a:latin typeface="Times New Roman"/>
                <a:cs typeface="Times New Roman"/>
              </a:rPr>
              <a:t>Early</a:t>
            </a:r>
            <a:r>
              <a:rPr sz="1057" b="1" spc="-19" dirty="0">
                <a:latin typeface="Times New Roman"/>
                <a:cs typeface="Times New Roman"/>
              </a:rPr>
              <a:t> </a:t>
            </a:r>
            <a:r>
              <a:rPr sz="1057" b="1" dirty="0">
                <a:latin typeface="Times New Roman"/>
                <a:cs typeface="Times New Roman"/>
              </a:rPr>
              <a:t>Careerist</a:t>
            </a:r>
            <a:r>
              <a:rPr sz="1057" b="1" spc="-26" dirty="0">
                <a:latin typeface="Times New Roman"/>
                <a:cs typeface="Times New Roman"/>
              </a:rPr>
              <a:t> </a:t>
            </a:r>
            <a:r>
              <a:rPr sz="1057" b="1" dirty="0">
                <a:latin typeface="Times New Roman"/>
                <a:cs typeface="Times New Roman"/>
              </a:rPr>
              <a:t>Mentor/Mentee</a:t>
            </a:r>
            <a:r>
              <a:rPr sz="1057" b="1" spc="-8" dirty="0">
                <a:latin typeface="Times New Roman"/>
                <a:cs typeface="Times New Roman"/>
              </a:rPr>
              <a:t> Commitment</a:t>
            </a:r>
            <a:endParaRPr sz="1057">
              <a:latin typeface="Times New Roman"/>
              <a:cs typeface="Times New Roman"/>
            </a:endParaRPr>
          </a:p>
          <a:p>
            <a:pPr>
              <a:lnSpc>
                <a:spcPct val="100000"/>
              </a:lnSpc>
            </a:pPr>
            <a:endParaRPr sz="1133">
              <a:latin typeface="Times New Roman"/>
              <a:cs typeface="Times New Roman"/>
            </a:endParaRPr>
          </a:p>
          <a:p>
            <a:pPr marL="172136" marR="70964" indent="-172136">
              <a:lnSpc>
                <a:spcPts val="868"/>
              </a:lnSpc>
              <a:spcBef>
                <a:spcPts val="849"/>
              </a:spcBef>
              <a:buFont typeface="Wingdings"/>
              <a:buChar char=""/>
              <a:tabLst>
                <a:tab pos="172136" algn="l"/>
                <a:tab pos="172616" algn="l"/>
              </a:tabLst>
            </a:pPr>
            <a:r>
              <a:rPr sz="755" dirty="0">
                <a:latin typeface="Times New Roman"/>
                <a:cs typeface="Times New Roman"/>
              </a:rPr>
              <a:t>It</a:t>
            </a:r>
            <a:r>
              <a:rPr sz="755" spc="-11" dirty="0">
                <a:latin typeface="Times New Roman"/>
                <a:cs typeface="Times New Roman"/>
              </a:rPr>
              <a:t> </a:t>
            </a:r>
            <a:r>
              <a:rPr sz="755" dirty="0">
                <a:latin typeface="Times New Roman"/>
                <a:cs typeface="Times New Roman"/>
              </a:rPr>
              <a:t>is</a:t>
            </a:r>
            <a:r>
              <a:rPr sz="755" spc="-4" dirty="0">
                <a:latin typeface="Times New Roman"/>
                <a:cs typeface="Times New Roman"/>
              </a:rPr>
              <a:t> </a:t>
            </a:r>
            <a:r>
              <a:rPr sz="755" dirty="0">
                <a:latin typeface="Times New Roman"/>
                <a:cs typeface="Times New Roman"/>
              </a:rPr>
              <a:t>important</a:t>
            </a:r>
            <a:r>
              <a:rPr sz="755" spc="-11" dirty="0">
                <a:latin typeface="Times New Roman"/>
                <a:cs typeface="Times New Roman"/>
              </a:rPr>
              <a:t> </a:t>
            </a:r>
            <a:r>
              <a:rPr sz="755" dirty="0">
                <a:latin typeface="Times New Roman"/>
                <a:cs typeface="Times New Roman"/>
              </a:rPr>
              <a:t>for</a:t>
            </a:r>
            <a:r>
              <a:rPr sz="755" spc="-15" dirty="0">
                <a:latin typeface="Times New Roman"/>
                <a:cs typeface="Times New Roman"/>
              </a:rPr>
              <a:t> </a:t>
            </a:r>
            <a:r>
              <a:rPr sz="755" dirty="0">
                <a:latin typeface="Times New Roman"/>
                <a:cs typeface="Times New Roman"/>
              </a:rPr>
              <a:t>both</a:t>
            </a:r>
            <a:r>
              <a:rPr sz="755" spc="8" dirty="0">
                <a:latin typeface="Times New Roman"/>
                <a:cs typeface="Times New Roman"/>
              </a:rPr>
              <a:t> </a:t>
            </a:r>
            <a:r>
              <a:rPr sz="755" dirty="0">
                <a:latin typeface="Times New Roman"/>
                <a:cs typeface="Times New Roman"/>
              </a:rPr>
              <a:t>the</a:t>
            </a:r>
            <a:r>
              <a:rPr sz="755" spc="-4" dirty="0">
                <a:latin typeface="Times New Roman"/>
                <a:cs typeface="Times New Roman"/>
              </a:rPr>
              <a:t> </a:t>
            </a:r>
            <a:r>
              <a:rPr sz="755" dirty="0">
                <a:latin typeface="Times New Roman"/>
                <a:cs typeface="Times New Roman"/>
              </a:rPr>
              <a:t>mentor</a:t>
            </a:r>
            <a:r>
              <a:rPr sz="755" spc="-15" dirty="0">
                <a:latin typeface="Times New Roman"/>
                <a:cs typeface="Times New Roman"/>
              </a:rPr>
              <a:t> </a:t>
            </a:r>
            <a:r>
              <a:rPr sz="755" dirty="0">
                <a:latin typeface="Times New Roman"/>
                <a:cs typeface="Times New Roman"/>
              </a:rPr>
              <a:t>and</a:t>
            </a:r>
            <a:r>
              <a:rPr sz="755" spc="-4" dirty="0">
                <a:latin typeface="Times New Roman"/>
                <a:cs typeface="Times New Roman"/>
              </a:rPr>
              <a:t> </a:t>
            </a:r>
            <a:r>
              <a:rPr sz="755" dirty="0">
                <a:latin typeface="Times New Roman"/>
                <a:cs typeface="Times New Roman"/>
              </a:rPr>
              <a:t>mentee</a:t>
            </a:r>
            <a:r>
              <a:rPr sz="755" spc="4" dirty="0">
                <a:latin typeface="Times New Roman"/>
                <a:cs typeface="Times New Roman"/>
              </a:rPr>
              <a:t> </a:t>
            </a:r>
            <a:r>
              <a:rPr sz="755" dirty="0">
                <a:latin typeface="Times New Roman"/>
                <a:cs typeface="Times New Roman"/>
              </a:rPr>
              <a:t>to</a:t>
            </a:r>
            <a:r>
              <a:rPr sz="755" spc="-11" dirty="0">
                <a:latin typeface="Times New Roman"/>
                <a:cs typeface="Times New Roman"/>
              </a:rPr>
              <a:t> </a:t>
            </a:r>
            <a:r>
              <a:rPr sz="755" dirty="0">
                <a:latin typeface="Times New Roman"/>
                <a:cs typeface="Times New Roman"/>
              </a:rPr>
              <a:t>share</a:t>
            </a:r>
            <a:r>
              <a:rPr sz="755" spc="-4" dirty="0">
                <a:latin typeface="Times New Roman"/>
                <a:cs typeface="Times New Roman"/>
              </a:rPr>
              <a:t> </a:t>
            </a:r>
            <a:r>
              <a:rPr sz="755" dirty="0">
                <a:latin typeface="Times New Roman"/>
                <a:cs typeface="Times New Roman"/>
              </a:rPr>
              <a:t>experiences and</a:t>
            </a:r>
            <a:r>
              <a:rPr sz="755" spc="-8" dirty="0">
                <a:latin typeface="Times New Roman"/>
                <a:cs typeface="Times New Roman"/>
              </a:rPr>
              <a:t> </a:t>
            </a:r>
            <a:r>
              <a:rPr sz="755" dirty="0">
                <a:latin typeface="Times New Roman"/>
                <a:cs typeface="Times New Roman"/>
              </a:rPr>
              <a:t>observations.</a:t>
            </a:r>
            <a:r>
              <a:rPr sz="755" spc="-8" dirty="0">
                <a:latin typeface="Times New Roman"/>
                <a:cs typeface="Times New Roman"/>
              </a:rPr>
              <a:t> </a:t>
            </a:r>
            <a:r>
              <a:rPr sz="755" dirty="0">
                <a:latin typeface="Times New Roman"/>
                <a:cs typeface="Times New Roman"/>
              </a:rPr>
              <a:t>It</a:t>
            </a:r>
            <a:r>
              <a:rPr sz="755" spc="-11" dirty="0">
                <a:latin typeface="Times New Roman"/>
                <a:cs typeface="Times New Roman"/>
              </a:rPr>
              <a:t> </a:t>
            </a:r>
            <a:r>
              <a:rPr sz="755" dirty="0">
                <a:latin typeface="Times New Roman"/>
                <a:cs typeface="Times New Roman"/>
              </a:rPr>
              <a:t>is</a:t>
            </a:r>
            <a:r>
              <a:rPr sz="755" spc="-4" dirty="0">
                <a:latin typeface="Times New Roman"/>
                <a:cs typeface="Times New Roman"/>
              </a:rPr>
              <a:t> </a:t>
            </a:r>
            <a:r>
              <a:rPr sz="755" dirty="0">
                <a:latin typeface="Times New Roman"/>
                <a:cs typeface="Times New Roman"/>
              </a:rPr>
              <a:t>from</a:t>
            </a:r>
            <a:r>
              <a:rPr sz="755" spc="-8" dirty="0">
                <a:latin typeface="Times New Roman"/>
                <a:cs typeface="Times New Roman"/>
              </a:rPr>
              <a:t> </a:t>
            </a:r>
            <a:r>
              <a:rPr sz="755" dirty="0">
                <a:latin typeface="Times New Roman"/>
                <a:cs typeface="Times New Roman"/>
              </a:rPr>
              <a:t>this joint</a:t>
            </a:r>
            <a:r>
              <a:rPr sz="755" spc="-11" dirty="0">
                <a:latin typeface="Times New Roman"/>
                <a:cs typeface="Times New Roman"/>
              </a:rPr>
              <a:t> </a:t>
            </a:r>
            <a:r>
              <a:rPr sz="755" dirty="0">
                <a:latin typeface="Times New Roman"/>
                <a:cs typeface="Times New Roman"/>
              </a:rPr>
              <a:t>effort</a:t>
            </a:r>
            <a:r>
              <a:rPr sz="755" spc="-11" dirty="0">
                <a:latin typeface="Times New Roman"/>
                <a:cs typeface="Times New Roman"/>
              </a:rPr>
              <a:t> </a:t>
            </a:r>
            <a:r>
              <a:rPr sz="755" spc="-15" dirty="0">
                <a:latin typeface="Times New Roman"/>
                <a:cs typeface="Times New Roman"/>
              </a:rPr>
              <a:t>that </a:t>
            </a:r>
            <a:r>
              <a:rPr sz="755" dirty="0">
                <a:latin typeface="Times New Roman"/>
                <a:cs typeface="Times New Roman"/>
              </a:rPr>
              <a:t>the mentor</a:t>
            </a:r>
            <a:r>
              <a:rPr sz="755" spc="-11" dirty="0">
                <a:latin typeface="Times New Roman"/>
                <a:cs typeface="Times New Roman"/>
              </a:rPr>
              <a:t> </a:t>
            </a:r>
            <a:r>
              <a:rPr sz="755" dirty="0">
                <a:latin typeface="Times New Roman"/>
                <a:cs typeface="Times New Roman"/>
              </a:rPr>
              <a:t>can efficiently</a:t>
            </a:r>
            <a:r>
              <a:rPr sz="755" spc="-8" dirty="0">
                <a:latin typeface="Times New Roman"/>
                <a:cs typeface="Times New Roman"/>
              </a:rPr>
              <a:t> </a:t>
            </a:r>
            <a:r>
              <a:rPr sz="755" dirty="0">
                <a:latin typeface="Times New Roman"/>
                <a:cs typeface="Times New Roman"/>
              </a:rPr>
              <a:t>share</a:t>
            </a:r>
            <a:r>
              <a:rPr sz="755" spc="4" dirty="0">
                <a:latin typeface="Times New Roman"/>
                <a:cs typeface="Times New Roman"/>
              </a:rPr>
              <a:t> </a:t>
            </a:r>
            <a:r>
              <a:rPr sz="755" dirty="0">
                <a:latin typeface="Times New Roman"/>
                <a:cs typeface="Times New Roman"/>
              </a:rPr>
              <a:t>his</a:t>
            </a:r>
            <a:r>
              <a:rPr sz="755" spc="4" dirty="0">
                <a:latin typeface="Times New Roman"/>
                <a:cs typeface="Times New Roman"/>
              </a:rPr>
              <a:t> </a:t>
            </a:r>
            <a:r>
              <a:rPr sz="755" dirty="0">
                <a:latin typeface="Times New Roman"/>
                <a:cs typeface="Times New Roman"/>
              </a:rPr>
              <a:t>or</a:t>
            </a:r>
            <a:r>
              <a:rPr sz="755" spc="-8" dirty="0">
                <a:latin typeface="Times New Roman"/>
                <a:cs typeface="Times New Roman"/>
              </a:rPr>
              <a:t> </a:t>
            </a:r>
            <a:r>
              <a:rPr sz="755" dirty="0">
                <a:latin typeface="Times New Roman"/>
                <a:cs typeface="Times New Roman"/>
              </a:rPr>
              <a:t>her</a:t>
            </a:r>
            <a:r>
              <a:rPr sz="755" spc="-11" dirty="0">
                <a:latin typeface="Times New Roman"/>
                <a:cs typeface="Times New Roman"/>
              </a:rPr>
              <a:t> </a:t>
            </a:r>
            <a:r>
              <a:rPr sz="755" dirty="0">
                <a:latin typeface="Times New Roman"/>
                <a:cs typeface="Times New Roman"/>
              </a:rPr>
              <a:t>expertise</a:t>
            </a:r>
            <a:r>
              <a:rPr sz="755" spc="19" dirty="0">
                <a:latin typeface="Times New Roman"/>
                <a:cs typeface="Times New Roman"/>
              </a:rPr>
              <a:t> </a:t>
            </a:r>
            <a:r>
              <a:rPr sz="755" dirty="0">
                <a:latin typeface="Times New Roman"/>
                <a:cs typeface="Times New Roman"/>
              </a:rPr>
              <a:t>and</a:t>
            </a:r>
            <a:r>
              <a:rPr sz="755" spc="-19" dirty="0">
                <a:latin typeface="Times New Roman"/>
                <a:cs typeface="Times New Roman"/>
              </a:rPr>
              <a:t> </a:t>
            </a:r>
            <a:r>
              <a:rPr sz="755" dirty="0">
                <a:latin typeface="Times New Roman"/>
                <a:cs typeface="Times New Roman"/>
              </a:rPr>
              <a:t>also</a:t>
            </a:r>
            <a:r>
              <a:rPr sz="755" spc="-4" dirty="0">
                <a:latin typeface="Times New Roman"/>
                <a:cs typeface="Times New Roman"/>
              </a:rPr>
              <a:t> </a:t>
            </a:r>
            <a:r>
              <a:rPr sz="755" dirty="0">
                <a:latin typeface="Times New Roman"/>
                <a:cs typeface="Times New Roman"/>
              </a:rPr>
              <a:t>enhance</a:t>
            </a:r>
            <a:r>
              <a:rPr sz="755" spc="4" dirty="0">
                <a:latin typeface="Times New Roman"/>
                <a:cs typeface="Times New Roman"/>
              </a:rPr>
              <a:t> </a:t>
            </a:r>
            <a:r>
              <a:rPr sz="755" dirty="0">
                <a:latin typeface="Times New Roman"/>
                <a:cs typeface="Times New Roman"/>
              </a:rPr>
              <a:t>his</a:t>
            </a:r>
            <a:r>
              <a:rPr sz="755" spc="4" dirty="0">
                <a:latin typeface="Times New Roman"/>
                <a:cs typeface="Times New Roman"/>
              </a:rPr>
              <a:t> </a:t>
            </a:r>
            <a:r>
              <a:rPr sz="755" dirty="0">
                <a:latin typeface="Times New Roman"/>
                <a:cs typeface="Times New Roman"/>
              </a:rPr>
              <a:t>or</a:t>
            </a:r>
            <a:r>
              <a:rPr sz="755" spc="-8" dirty="0">
                <a:latin typeface="Times New Roman"/>
                <a:cs typeface="Times New Roman"/>
              </a:rPr>
              <a:t> </a:t>
            </a:r>
            <a:r>
              <a:rPr sz="755" dirty="0">
                <a:latin typeface="Times New Roman"/>
                <a:cs typeface="Times New Roman"/>
              </a:rPr>
              <a:t>her</a:t>
            </a:r>
            <a:r>
              <a:rPr sz="755" spc="-11" dirty="0">
                <a:latin typeface="Times New Roman"/>
                <a:cs typeface="Times New Roman"/>
              </a:rPr>
              <a:t> </a:t>
            </a:r>
            <a:r>
              <a:rPr sz="755" dirty="0">
                <a:latin typeface="Times New Roman"/>
                <a:cs typeface="Times New Roman"/>
              </a:rPr>
              <a:t>own </a:t>
            </a:r>
            <a:r>
              <a:rPr sz="755" spc="-8" dirty="0">
                <a:latin typeface="Times New Roman"/>
                <a:cs typeface="Times New Roman"/>
              </a:rPr>
              <a:t>skills.</a:t>
            </a:r>
            <a:endParaRPr sz="755">
              <a:latin typeface="Times New Roman"/>
              <a:cs typeface="Times New Roman"/>
            </a:endParaRPr>
          </a:p>
          <a:p>
            <a:pPr>
              <a:spcBef>
                <a:spcPts val="26"/>
              </a:spcBef>
              <a:buFont typeface="Wingdings"/>
              <a:buChar char=""/>
            </a:pPr>
            <a:endParaRPr sz="680">
              <a:latin typeface="Times New Roman"/>
              <a:cs typeface="Times New Roman"/>
            </a:endParaRPr>
          </a:p>
          <a:p>
            <a:pPr marL="172136" indent="-172136">
              <a:buFont typeface="Wingdings"/>
              <a:buChar char=""/>
              <a:tabLst>
                <a:tab pos="172136" algn="l"/>
                <a:tab pos="172616" algn="l"/>
              </a:tabLst>
            </a:pPr>
            <a:r>
              <a:rPr sz="755" dirty="0">
                <a:latin typeface="Times New Roman"/>
                <a:cs typeface="Times New Roman"/>
              </a:rPr>
              <a:t>This</a:t>
            </a:r>
            <a:r>
              <a:rPr sz="755" spc="-11" dirty="0">
                <a:latin typeface="Times New Roman"/>
                <a:cs typeface="Times New Roman"/>
              </a:rPr>
              <a:t> </a:t>
            </a:r>
            <a:r>
              <a:rPr sz="755" dirty="0">
                <a:latin typeface="Times New Roman"/>
                <a:cs typeface="Times New Roman"/>
              </a:rPr>
              <a:t>program’s</a:t>
            </a:r>
            <a:r>
              <a:rPr sz="755" spc="-4" dirty="0">
                <a:latin typeface="Times New Roman"/>
                <a:cs typeface="Times New Roman"/>
              </a:rPr>
              <a:t> </a:t>
            </a:r>
            <a:r>
              <a:rPr sz="755" dirty="0">
                <a:latin typeface="Times New Roman"/>
                <a:cs typeface="Times New Roman"/>
              </a:rPr>
              <a:t>success</a:t>
            </a:r>
            <a:r>
              <a:rPr sz="755" spc="-4" dirty="0">
                <a:latin typeface="Times New Roman"/>
                <a:cs typeface="Times New Roman"/>
              </a:rPr>
              <a:t> </a:t>
            </a:r>
            <a:r>
              <a:rPr sz="755" dirty="0">
                <a:latin typeface="Times New Roman"/>
                <a:cs typeface="Times New Roman"/>
              </a:rPr>
              <a:t>is predicated</a:t>
            </a:r>
            <a:r>
              <a:rPr sz="755" spc="-8" dirty="0">
                <a:latin typeface="Times New Roman"/>
                <a:cs typeface="Times New Roman"/>
              </a:rPr>
              <a:t> </a:t>
            </a:r>
            <a:r>
              <a:rPr sz="755" dirty="0">
                <a:latin typeface="Times New Roman"/>
                <a:cs typeface="Times New Roman"/>
              </a:rPr>
              <a:t>on</a:t>
            </a:r>
            <a:r>
              <a:rPr sz="755" spc="-26" dirty="0">
                <a:latin typeface="Times New Roman"/>
                <a:cs typeface="Times New Roman"/>
              </a:rPr>
              <a:t> </a:t>
            </a:r>
            <a:r>
              <a:rPr sz="755" dirty="0">
                <a:latin typeface="Times New Roman"/>
                <a:cs typeface="Times New Roman"/>
              </a:rPr>
              <a:t>a joint</a:t>
            </a:r>
            <a:r>
              <a:rPr sz="755" spc="-11" dirty="0">
                <a:latin typeface="Times New Roman"/>
                <a:cs typeface="Times New Roman"/>
              </a:rPr>
              <a:t> </a:t>
            </a:r>
            <a:r>
              <a:rPr sz="755" dirty="0">
                <a:latin typeface="Times New Roman"/>
                <a:cs typeface="Times New Roman"/>
              </a:rPr>
              <a:t>communication</a:t>
            </a:r>
            <a:r>
              <a:rPr sz="755" spc="-8" dirty="0">
                <a:latin typeface="Times New Roman"/>
                <a:cs typeface="Times New Roman"/>
              </a:rPr>
              <a:t> </a:t>
            </a:r>
            <a:r>
              <a:rPr sz="755" dirty="0">
                <a:latin typeface="Times New Roman"/>
                <a:cs typeface="Times New Roman"/>
              </a:rPr>
              <a:t>effort</a:t>
            </a:r>
            <a:r>
              <a:rPr sz="755" spc="-8" dirty="0">
                <a:latin typeface="Times New Roman"/>
                <a:cs typeface="Times New Roman"/>
              </a:rPr>
              <a:t> </a:t>
            </a:r>
            <a:r>
              <a:rPr sz="755" dirty="0">
                <a:latin typeface="Times New Roman"/>
                <a:cs typeface="Times New Roman"/>
              </a:rPr>
              <a:t>and</a:t>
            </a:r>
            <a:r>
              <a:rPr sz="755" spc="15" dirty="0">
                <a:latin typeface="Times New Roman"/>
                <a:cs typeface="Times New Roman"/>
              </a:rPr>
              <a:t> </a:t>
            </a:r>
            <a:r>
              <a:rPr sz="755" dirty="0">
                <a:latin typeface="Times New Roman"/>
                <a:cs typeface="Times New Roman"/>
              </a:rPr>
              <a:t>commitment</a:t>
            </a:r>
            <a:r>
              <a:rPr sz="755" spc="-11" dirty="0">
                <a:latin typeface="Times New Roman"/>
                <a:cs typeface="Times New Roman"/>
              </a:rPr>
              <a:t> </a:t>
            </a:r>
            <a:r>
              <a:rPr sz="755" dirty="0">
                <a:latin typeface="Times New Roman"/>
                <a:cs typeface="Times New Roman"/>
              </a:rPr>
              <a:t>to</a:t>
            </a:r>
            <a:r>
              <a:rPr sz="755" spc="-4" dirty="0">
                <a:latin typeface="Times New Roman"/>
                <a:cs typeface="Times New Roman"/>
              </a:rPr>
              <a:t> </a:t>
            </a:r>
            <a:r>
              <a:rPr sz="755" spc="-8" dirty="0">
                <a:latin typeface="Times New Roman"/>
                <a:cs typeface="Times New Roman"/>
              </a:rPr>
              <a:t>confidentiality.</a:t>
            </a:r>
            <a:endParaRPr sz="755">
              <a:latin typeface="Times New Roman"/>
              <a:cs typeface="Times New Roman"/>
            </a:endParaRPr>
          </a:p>
          <a:p>
            <a:pPr>
              <a:lnSpc>
                <a:spcPct val="100000"/>
              </a:lnSpc>
              <a:buFont typeface="Wingdings"/>
              <a:buChar char=""/>
            </a:pPr>
            <a:endParaRPr sz="755">
              <a:latin typeface="Times New Roman"/>
              <a:cs typeface="Times New Roman"/>
            </a:endParaRPr>
          </a:p>
          <a:p>
            <a:pPr marL="172136" marR="33564" indent="-172136">
              <a:lnSpc>
                <a:spcPct val="95900"/>
              </a:lnSpc>
              <a:buFont typeface="Wingdings"/>
              <a:buChar char=""/>
              <a:tabLst>
                <a:tab pos="172136" algn="l"/>
                <a:tab pos="172616" algn="l"/>
              </a:tabLst>
            </a:pPr>
            <a:r>
              <a:rPr sz="755" dirty="0">
                <a:latin typeface="Times New Roman"/>
                <a:cs typeface="Times New Roman"/>
              </a:rPr>
              <a:t>The</a:t>
            </a:r>
            <a:r>
              <a:rPr sz="755" spc="-4" dirty="0">
                <a:latin typeface="Times New Roman"/>
                <a:cs typeface="Times New Roman"/>
              </a:rPr>
              <a:t> </a:t>
            </a:r>
            <a:r>
              <a:rPr sz="755" dirty="0">
                <a:latin typeface="Times New Roman"/>
                <a:cs typeface="Times New Roman"/>
              </a:rPr>
              <a:t>mentor</a:t>
            </a:r>
            <a:r>
              <a:rPr sz="755" spc="-11" dirty="0">
                <a:latin typeface="Times New Roman"/>
                <a:cs typeface="Times New Roman"/>
              </a:rPr>
              <a:t> </a:t>
            </a:r>
            <a:r>
              <a:rPr sz="755" dirty="0">
                <a:latin typeface="Times New Roman"/>
                <a:cs typeface="Times New Roman"/>
              </a:rPr>
              <a:t>and</a:t>
            </a:r>
            <a:r>
              <a:rPr sz="755" spc="-4" dirty="0">
                <a:latin typeface="Times New Roman"/>
                <a:cs typeface="Times New Roman"/>
              </a:rPr>
              <a:t> </a:t>
            </a:r>
            <a:r>
              <a:rPr sz="755" dirty="0">
                <a:latin typeface="Times New Roman"/>
                <a:cs typeface="Times New Roman"/>
              </a:rPr>
              <a:t>mentee</a:t>
            </a:r>
            <a:r>
              <a:rPr sz="755" spc="-11" dirty="0">
                <a:latin typeface="Times New Roman"/>
                <a:cs typeface="Times New Roman"/>
              </a:rPr>
              <a:t> </a:t>
            </a:r>
            <a:r>
              <a:rPr sz="755" dirty="0">
                <a:latin typeface="Times New Roman"/>
                <a:cs typeface="Times New Roman"/>
              </a:rPr>
              <a:t>are encouraged</a:t>
            </a:r>
            <a:r>
              <a:rPr sz="755" spc="-4" dirty="0">
                <a:latin typeface="Times New Roman"/>
                <a:cs typeface="Times New Roman"/>
              </a:rPr>
              <a:t> </a:t>
            </a:r>
            <a:r>
              <a:rPr sz="755" dirty="0">
                <a:latin typeface="Times New Roman"/>
                <a:cs typeface="Times New Roman"/>
              </a:rPr>
              <a:t>to make</a:t>
            </a:r>
            <a:r>
              <a:rPr sz="755" spc="-4" dirty="0">
                <a:latin typeface="Times New Roman"/>
                <a:cs typeface="Times New Roman"/>
              </a:rPr>
              <a:t> </a:t>
            </a:r>
            <a:r>
              <a:rPr sz="755" dirty="0">
                <a:latin typeface="Times New Roman"/>
                <a:cs typeface="Times New Roman"/>
              </a:rPr>
              <a:t>themselves</a:t>
            </a:r>
            <a:r>
              <a:rPr sz="755" spc="8" dirty="0">
                <a:latin typeface="Times New Roman"/>
                <a:cs typeface="Times New Roman"/>
              </a:rPr>
              <a:t> </a:t>
            </a:r>
            <a:r>
              <a:rPr sz="755" dirty="0">
                <a:latin typeface="Times New Roman"/>
                <a:cs typeface="Times New Roman"/>
              </a:rPr>
              <a:t>available</a:t>
            </a:r>
            <a:r>
              <a:rPr sz="755" spc="4" dirty="0">
                <a:latin typeface="Times New Roman"/>
                <a:cs typeface="Times New Roman"/>
              </a:rPr>
              <a:t> </a:t>
            </a:r>
            <a:r>
              <a:rPr sz="755" dirty="0">
                <a:latin typeface="Times New Roman"/>
                <a:cs typeface="Times New Roman"/>
              </a:rPr>
              <a:t>for</a:t>
            </a:r>
            <a:r>
              <a:rPr sz="755" spc="-11" dirty="0">
                <a:latin typeface="Times New Roman"/>
                <a:cs typeface="Times New Roman"/>
              </a:rPr>
              <a:t> </a:t>
            </a:r>
            <a:r>
              <a:rPr sz="755" dirty="0">
                <a:latin typeface="Times New Roman"/>
                <a:cs typeface="Times New Roman"/>
              </a:rPr>
              <a:t>face-</a:t>
            </a:r>
            <a:r>
              <a:rPr sz="755" spc="-8" dirty="0">
                <a:latin typeface="Times New Roman"/>
                <a:cs typeface="Times New Roman"/>
              </a:rPr>
              <a:t>to-</a:t>
            </a:r>
            <a:r>
              <a:rPr sz="755" dirty="0">
                <a:latin typeface="Times New Roman"/>
                <a:cs typeface="Times New Roman"/>
              </a:rPr>
              <a:t>face meetings</a:t>
            </a:r>
            <a:r>
              <a:rPr sz="755" spc="4" dirty="0">
                <a:latin typeface="Times New Roman"/>
                <a:cs typeface="Times New Roman"/>
              </a:rPr>
              <a:t> </a:t>
            </a:r>
            <a:r>
              <a:rPr sz="755" dirty="0">
                <a:latin typeface="Times New Roman"/>
                <a:cs typeface="Times New Roman"/>
              </a:rPr>
              <a:t>on</a:t>
            </a:r>
            <a:r>
              <a:rPr sz="755" spc="-8" dirty="0">
                <a:latin typeface="Times New Roman"/>
                <a:cs typeface="Times New Roman"/>
              </a:rPr>
              <a:t> </a:t>
            </a:r>
            <a:r>
              <a:rPr sz="755" dirty="0">
                <a:latin typeface="Times New Roman"/>
                <a:cs typeface="Times New Roman"/>
              </a:rPr>
              <a:t>a quarterly</a:t>
            </a:r>
            <a:r>
              <a:rPr sz="755" spc="-8" dirty="0">
                <a:latin typeface="Times New Roman"/>
                <a:cs typeface="Times New Roman"/>
              </a:rPr>
              <a:t> basis, </a:t>
            </a:r>
            <a:r>
              <a:rPr sz="755" dirty="0">
                <a:latin typeface="Times New Roman"/>
                <a:cs typeface="Times New Roman"/>
              </a:rPr>
              <a:t>which</a:t>
            </a:r>
            <a:r>
              <a:rPr sz="755" spc="-15" dirty="0">
                <a:latin typeface="Times New Roman"/>
                <a:cs typeface="Times New Roman"/>
              </a:rPr>
              <a:t> </a:t>
            </a:r>
            <a:r>
              <a:rPr sz="755" dirty="0">
                <a:latin typeface="Times New Roman"/>
                <a:cs typeface="Times New Roman"/>
              </a:rPr>
              <a:t>may</a:t>
            </a:r>
            <a:r>
              <a:rPr sz="755" spc="-8" dirty="0">
                <a:latin typeface="Times New Roman"/>
                <a:cs typeface="Times New Roman"/>
              </a:rPr>
              <a:t> </a:t>
            </a:r>
            <a:r>
              <a:rPr sz="755" dirty="0">
                <a:latin typeface="Times New Roman"/>
                <a:cs typeface="Times New Roman"/>
              </a:rPr>
              <a:t>include chapter</a:t>
            </a:r>
            <a:r>
              <a:rPr sz="755" spc="-11" dirty="0">
                <a:latin typeface="Times New Roman"/>
                <a:cs typeface="Times New Roman"/>
              </a:rPr>
              <a:t> </a:t>
            </a:r>
            <a:r>
              <a:rPr sz="755" dirty="0">
                <a:latin typeface="Times New Roman"/>
                <a:cs typeface="Times New Roman"/>
              </a:rPr>
              <a:t>events such</a:t>
            </a:r>
            <a:r>
              <a:rPr sz="755" spc="-23" dirty="0">
                <a:latin typeface="Times New Roman"/>
                <a:cs typeface="Times New Roman"/>
              </a:rPr>
              <a:t> </a:t>
            </a:r>
            <a:r>
              <a:rPr sz="755" dirty="0">
                <a:latin typeface="Times New Roman"/>
                <a:cs typeface="Times New Roman"/>
              </a:rPr>
              <a:t>as networking</a:t>
            </a:r>
            <a:r>
              <a:rPr sz="755" spc="-8" dirty="0">
                <a:latin typeface="Times New Roman"/>
                <a:cs typeface="Times New Roman"/>
              </a:rPr>
              <a:t> </a:t>
            </a:r>
            <a:r>
              <a:rPr sz="755" dirty="0">
                <a:latin typeface="Times New Roman"/>
                <a:cs typeface="Times New Roman"/>
              </a:rPr>
              <a:t>socials and</a:t>
            </a:r>
            <a:r>
              <a:rPr sz="755" spc="-8" dirty="0">
                <a:latin typeface="Times New Roman"/>
                <a:cs typeface="Times New Roman"/>
              </a:rPr>
              <a:t> </a:t>
            </a:r>
            <a:r>
              <a:rPr sz="755" dirty="0">
                <a:latin typeface="Times New Roman"/>
                <a:cs typeface="Times New Roman"/>
              </a:rPr>
              <a:t>conferences.</a:t>
            </a:r>
            <a:r>
              <a:rPr sz="755" spc="26" dirty="0">
                <a:latin typeface="Times New Roman"/>
                <a:cs typeface="Times New Roman"/>
              </a:rPr>
              <a:t> </a:t>
            </a:r>
            <a:r>
              <a:rPr sz="755" dirty="0">
                <a:latin typeface="Times New Roman"/>
                <a:cs typeface="Times New Roman"/>
              </a:rPr>
              <a:t>Mentors and</a:t>
            </a:r>
            <a:r>
              <a:rPr sz="755" spc="-4" dirty="0">
                <a:latin typeface="Times New Roman"/>
                <a:cs typeface="Times New Roman"/>
              </a:rPr>
              <a:t> </a:t>
            </a:r>
            <a:r>
              <a:rPr sz="755" dirty="0">
                <a:latin typeface="Times New Roman"/>
                <a:cs typeface="Times New Roman"/>
              </a:rPr>
              <a:t>mentees are </a:t>
            </a:r>
            <a:r>
              <a:rPr sz="755" spc="-15" dirty="0">
                <a:latin typeface="Times New Roman"/>
                <a:cs typeface="Times New Roman"/>
              </a:rPr>
              <a:t>also </a:t>
            </a:r>
            <a:r>
              <a:rPr sz="755" dirty="0">
                <a:latin typeface="Times New Roman"/>
                <a:cs typeface="Times New Roman"/>
              </a:rPr>
              <a:t>encouraged</a:t>
            </a:r>
            <a:r>
              <a:rPr sz="755" spc="-4" dirty="0">
                <a:latin typeface="Times New Roman"/>
                <a:cs typeface="Times New Roman"/>
              </a:rPr>
              <a:t> </a:t>
            </a:r>
            <a:r>
              <a:rPr sz="755" dirty="0">
                <a:latin typeface="Times New Roman"/>
                <a:cs typeface="Times New Roman"/>
              </a:rPr>
              <a:t>to maintain</a:t>
            </a:r>
            <a:r>
              <a:rPr sz="755" spc="-8" dirty="0">
                <a:latin typeface="Times New Roman"/>
                <a:cs typeface="Times New Roman"/>
              </a:rPr>
              <a:t> </a:t>
            </a:r>
            <a:r>
              <a:rPr sz="755" dirty="0">
                <a:latin typeface="Times New Roman"/>
                <a:cs typeface="Times New Roman"/>
              </a:rPr>
              <a:t>contact</a:t>
            </a:r>
            <a:r>
              <a:rPr sz="755" spc="-4" dirty="0">
                <a:latin typeface="Times New Roman"/>
                <a:cs typeface="Times New Roman"/>
              </a:rPr>
              <a:t> </a:t>
            </a:r>
            <a:r>
              <a:rPr sz="755" dirty="0">
                <a:latin typeface="Times New Roman"/>
                <a:cs typeface="Times New Roman"/>
              </a:rPr>
              <a:t>through</a:t>
            </a:r>
            <a:r>
              <a:rPr sz="755" spc="-4" dirty="0">
                <a:latin typeface="Times New Roman"/>
                <a:cs typeface="Times New Roman"/>
              </a:rPr>
              <a:t> </a:t>
            </a:r>
            <a:r>
              <a:rPr sz="755" dirty="0">
                <a:latin typeface="Times New Roman"/>
                <a:cs typeface="Times New Roman"/>
              </a:rPr>
              <a:t>phone</a:t>
            </a:r>
            <a:r>
              <a:rPr sz="755" spc="4" dirty="0">
                <a:latin typeface="Times New Roman"/>
                <a:cs typeface="Times New Roman"/>
              </a:rPr>
              <a:t> </a:t>
            </a:r>
            <a:r>
              <a:rPr sz="755" dirty="0">
                <a:latin typeface="Times New Roman"/>
                <a:cs typeface="Times New Roman"/>
              </a:rPr>
              <a:t>and/or</a:t>
            </a:r>
            <a:r>
              <a:rPr sz="755" spc="-11" dirty="0">
                <a:latin typeface="Times New Roman"/>
                <a:cs typeface="Times New Roman"/>
              </a:rPr>
              <a:t> </a:t>
            </a:r>
            <a:r>
              <a:rPr sz="755" dirty="0">
                <a:latin typeface="Times New Roman"/>
                <a:cs typeface="Times New Roman"/>
              </a:rPr>
              <a:t>e-mail</a:t>
            </a:r>
            <a:r>
              <a:rPr sz="755" spc="-8" dirty="0">
                <a:latin typeface="Times New Roman"/>
                <a:cs typeface="Times New Roman"/>
              </a:rPr>
              <a:t> </a:t>
            </a:r>
            <a:r>
              <a:rPr sz="755" dirty="0">
                <a:latin typeface="Times New Roman"/>
                <a:cs typeface="Times New Roman"/>
              </a:rPr>
              <a:t>between </a:t>
            </a:r>
            <a:r>
              <a:rPr sz="755" spc="-8" dirty="0">
                <a:latin typeface="Times New Roman"/>
                <a:cs typeface="Times New Roman"/>
              </a:rPr>
              <a:t>meetings.</a:t>
            </a:r>
            <a:endParaRPr sz="755">
              <a:latin typeface="Times New Roman"/>
              <a:cs typeface="Times New Roman"/>
            </a:endParaRPr>
          </a:p>
          <a:p>
            <a:pPr>
              <a:spcBef>
                <a:spcPts val="8"/>
              </a:spcBef>
              <a:buFont typeface="Wingdings"/>
              <a:buChar char=""/>
            </a:pPr>
            <a:endParaRPr sz="717">
              <a:latin typeface="Times New Roman"/>
              <a:cs typeface="Times New Roman"/>
            </a:endParaRPr>
          </a:p>
          <a:p>
            <a:pPr marL="172136" indent="-172136">
              <a:buFont typeface="Wingdings"/>
              <a:buChar char=""/>
              <a:tabLst>
                <a:tab pos="172136" algn="l"/>
                <a:tab pos="172616" algn="l"/>
              </a:tabLst>
            </a:pPr>
            <a:r>
              <a:rPr sz="755" dirty="0">
                <a:latin typeface="Times New Roman"/>
                <a:cs typeface="Times New Roman"/>
              </a:rPr>
              <a:t>Determine</a:t>
            </a:r>
            <a:r>
              <a:rPr sz="755" spc="-4" dirty="0">
                <a:latin typeface="Times New Roman"/>
                <a:cs typeface="Times New Roman"/>
              </a:rPr>
              <a:t> </a:t>
            </a:r>
            <a:r>
              <a:rPr sz="755" dirty="0">
                <a:latin typeface="Times New Roman"/>
                <a:cs typeface="Times New Roman"/>
              </a:rPr>
              <a:t>your</a:t>
            </a:r>
            <a:r>
              <a:rPr sz="755" spc="-11" dirty="0">
                <a:latin typeface="Times New Roman"/>
                <a:cs typeface="Times New Roman"/>
              </a:rPr>
              <a:t> </a:t>
            </a:r>
            <a:r>
              <a:rPr sz="755" dirty="0">
                <a:latin typeface="Times New Roman"/>
                <a:cs typeface="Times New Roman"/>
              </a:rPr>
              <a:t>mutual</a:t>
            </a:r>
            <a:r>
              <a:rPr sz="755" spc="-8" dirty="0">
                <a:latin typeface="Times New Roman"/>
                <a:cs typeface="Times New Roman"/>
              </a:rPr>
              <a:t> </a:t>
            </a:r>
            <a:r>
              <a:rPr sz="755" dirty="0">
                <a:latin typeface="Times New Roman"/>
                <a:cs typeface="Times New Roman"/>
              </a:rPr>
              <a:t>goals</a:t>
            </a:r>
            <a:r>
              <a:rPr sz="755" spc="8" dirty="0">
                <a:latin typeface="Times New Roman"/>
                <a:cs typeface="Times New Roman"/>
              </a:rPr>
              <a:t> </a:t>
            </a:r>
            <a:r>
              <a:rPr sz="755" dirty="0">
                <a:latin typeface="Times New Roman"/>
                <a:cs typeface="Times New Roman"/>
              </a:rPr>
              <a:t>in</a:t>
            </a:r>
            <a:r>
              <a:rPr sz="755" spc="-8" dirty="0">
                <a:latin typeface="Times New Roman"/>
                <a:cs typeface="Times New Roman"/>
              </a:rPr>
              <a:t> </a:t>
            </a:r>
            <a:r>
              <a:rPr sz="755" dirty="0">
                <a:latin typeface="Times New Roman"/>
                <a:cs typeface="Times New Roman"/>
              </a:rPr>
              <a:t>the</a:t>
            </a:r>
            <a:r>
              <a:rPr sz="755" spc="-4" dirty="0">
                <a:latin typeface="Times New Roman"/>
                <a:cs typeface="Times New Roman"/>
              </a:rPr>
              <a:t> </a:t>
            </a:r>
            <a:r>
              <a:rPr sz="755" dirty="0">
                <a:latin typeface="Times New Roman"/>
                <a:cs typeface="Times New Roman"/>
              </a:rPr>
              <a:t>initial</a:t>
            </a:r>
            <a:r>
              <a:rPr sz="755" spc="-4" dirty="0">
                <a:latin typeface="Times New Roman"/>
                <a:cs typeface="Times New Roman"/>
              </a:rPr>
              <a:t> </a:t>
            </a:r>
            <a:r>
              <a:rPr sz="755" dirty="0">
                <a:latin typeface="Times New Roman"/>
                <a:cs typeface="Times New Roman"/>
              </a:rPr>
              <a:t>meeting</a:t>
            </a:r>
            <a:r>
              <a:rPr sz="755" spc="-4" dirty="0">
                <a:latin typeface="Times New Roman"/>
                <a:cs typeface="Times New Roman"/>
              </a:rPr>
              <a:t> </a:t>
            </a:r>
            <a:r>
              <a:rPr sz="755" dirty="0">
                <a:latin typeface="Times New Roman"/>
                <a:cs typeface="Times New Roman"/>
              </a:rPr>
              <a:t>or</a:t>
            </a:r>
            <a:r>
              <a:rPr sz="755" spc="-11" dirty="0">
                <a:latin typeface="Times New Roman"/>
                <a:cs typeface="Times New Roman"/>
              </a:rPr>
              <a:t> </a:t>
            </a:r>
            <a:r>
              <a:rPr sz="755" dirty="0">
                <a:latin typeface="Times New Roman"/>
                <a:cs typeface="Times New Roman"/>
              </a:rPr>
              <a:t>connection;</a:t>
            </a:r>
            <a:r>
              <a:rPr sz="755" spc="-11" dirty="0">
                <a:latin typeface="Times New Roman"/>
                <a:cs typeface="Times New Roman"/>
              </a:rPr>
              <a:t> </a:t>
            </a:r>
            <a:r>
              <a:rPr sz="755" dirty="0">
                <a:latin typeface="Times New Roman"/>
                <a:cs typeface="Times New Roman"/>
              </a:rPr>
              <a:t>a toolkit</a:t>
            </a:r>
            <a:r>
              <a:rPr sz="755" spc="-8" dirty="0">
                <a:latin typeface="Times New Roman"/>
                <a:cs typeface="Times New Roman"/>
              </a:rPr>
              <a:t> </a:t>
            </a:r>
            <a:r>
              <a:rPr sz="755" dirty="0">
                <a:latin typeface="Times New Roman"/>
                <a:cs typeface="Times New Roman"/>
              </a:rPr>
              <a:t>form</a:t>
            </a:r>
            <a:r>
              <a:rPr sz="755" spc="-11" dirty="0">
                <a:latin typeface="Times New Roman"/>
                <a:cs typeface="Times New Roman"/>
              </a:rPr>
              <a:t> </a:t>
            </a:r>
            <a:r>
              <a:rPr sz="755" dirty="0">
                <a:latin typeface="Times New Roman"/>
                <a:cs typeface="Times New Roman"/>
              </a:rPr>
              <a:t>is</a:t>
            </a:r>
            <a:r>
              <a:rPr sz="755" spc="4" dirty="0">
                <a:latin typeface="Times New Roman"/>
                <a:cs typeface="Times New Roman"/>
              </a:rPr>
              <a:t> </a:t>
            </a:r>
            <a:r>
              <a:rPr sz="755" dirty="0">
                <a:latin typeface="Times New Roman"/>
                <a:cs typeface="Times New Roman"/>
              </a:rPr>
              <a:t>available for</a:t>
            </a:r>
            <a:r>
              <a:rPr sz="755" spc="-15" dirty="0">
                <a:latin typeface="Times New Roman"/>
                <a:cs typeface="Times New Roman"/>
              </a:rPr>
              <a:t> </a:t>
            </a:r>
            <a:r>
              <a:rPr sz="755" dirty="0">
                <a:latin typeface="Times New Roman"/>
                <a:cs typeface="Times New Roman"/>
              </a:rPr>
              <a:t>individual</a:t>
            </a:r>
            <a:r>
              <a:rPr sz="755" spc="-8" dirty="0">
                <a:latin typeface="Times New Roman"/>
                <a:cs typeface="Times New Roman"/>
              </a:rPr>
              <a:t> </a:t>
            </a:r>
            <a:r>
              <a:rPr sz="755" spc="-15" dirty="0">
                <a:latin typeface="Times New Roman"/>
                <a:cs typeface="Times New Roman"/>
              </a:rPr>
              <a:t>use.</a:t>
            </a:r>
            <a:endParaRPr sz="755">
              <a:latin typeface="Times New Roman"/>
              <a:cs typeface="Times New Roman"/>
            </a:endParaRPr>
          </a:p>
          <a:p>
            <a:pPr>
              <a:spcBef>
                <a:spcPts val="23"/>
              </a:spcBef>
              <a:buFont typeface="Wingdings"/>
              <a:buChar char=""/>
            </a:pPr>
            <a:endParaRPr sz="755">
              <a:latin typeface="Times New Roman"/>
              <a:cs typeface="Times New Roman"/>
            </a:endParaRPr>
          </a:p>
          <a:p>
            <a:pPr marL="172136" marR="46031" indent="-172136">
              <a:lnSpc>
                <a:spcPts val="868"/>
              </a:lnSpc>
              <a:buFont typeface="Wingdings"/>
              <a:buChar char=""/>
              <a:tabLst>
                <a:tab pos="172136" algn="l"/>
                <a:tab pos="172616" algn="l"/>
              </a:tabLst>
            </a:pPr>
            <a:r>
              <a:rPr sz="755" dirty="0">
                <a:latin typeface="Times New Roman"/>
                <a:cs typeface="Times New Roman"/>
              </a:rPr>
              <a:t>The</a:t>
            </a:r>
            <a:r>
              <a:rPr sz="755" spc="-4" dirty="0">
                <a:latin typeface="Times New Roman"/>
                <a:cs typeface="Times New Roman"/>
              </a:rPr>
              <a:t> </a:t>
            </a:r>
            <a:r>
              <a:rPr sz="755" dirty="0">
                <a:latin typeface="Times New Roman"/>
                <a:cs typeface="Times New Roman"/>
              </a:rPr>
              <a:t>Mentorship</a:t>
            </a:r>
            <a:r>
              <a:rPr sz="755" spc="-23" dirty="0">
                <a:latin typeface="Times New Roman"/>
                <a:cs typeface="Times New Roman"/>
              </a:rPr>
              <a:t> </a:t>
            </a:r>
            <a:r>
              <a:rPr sz="755" dirty="0">
                <a:latin typeface="Times New Roman"/>
                <a:cs typeface="Times New Roman"/>
              </a:rPr>
              <a:t>Committee will</a:t>
            </a:r>
            <a:r>
              <a:rPr sz="755" spc="-8" dirty="0">
                <a:latin typeface="Times New Roman"/>
                <a:cs typeface="Times New Roman"/>
              </a:rPr>
              <a:t> </a:t>
            </a:r>
            <a:r>
              <a:rPr sz="755" dirty="0">
                <a:latin typeface="Times New Roman"/>
                <a:cs typeface="Times New Roman"/>
              </a:rPr>
              <a:t>be</a:t>
            </a:r>
            <a:r>
              <a:rPr sz="755" spc="-4" dirty="0">
                <a:latin typeface="Times New Roman"/>
                <a:cs typeface="Times New Roman"/>
              </a:rPr>
              <a:t> </a:t>
            </a:r>
            <a:r>
              <a:rPr sz="755" dirty="0">
                <a:latin typeface="Times New Roman"/>
                <a:cs typeface="Times New Roman"/>
              </a:rPr>
              <a:t>available for</a:t>
            </a:r>
            <a:r>
              <a:rPr sz="755" spc="-15" dirty="0">
                <a:latin typeface="Times New Roman"/>
                <a:cs typeface="Times New Roman"/>
              </a:rPr>
              <a:t> </a:t>
            </a:r>
            <a:r>
              <a:rPr sz="755" dirty="0">
                <a:latin typeface="Times New Roman"/>
                <a:cs typeface="Times New Roman"/>
              </a:rPr>
              <a:t>support</a:t>
            </a:r>
            <a:r>
              <a:rPr sz="755" spc="-8" dirty="0">
                <a:latin typeface="Times New Roman"/>
                <a:cs typeface="Times New Roman"/>
              </a:rPr>
              <a:t> </a:t>
            </a:r>
            <a:r>
              <a:rPr sz="755" dirty="0">
                <a:latin typeface="Times New Roman"/>
                <a:cs typeface="Times New Roman"/>
              </a:rPr>
              <a:t>as needed.</a:t>
            </a:r>
            <a:r>
              <a:rPr sz="755" spc="4" dirty="0">
                <a:latin typeface="Times New Roman"/>
                <a:cs typeface="Times New Roman"/>
              </a:rPr>
              <a:t> </a:t>
            </a:r>
            <a:r>
              <a:rPr sz="755" dirty="0">
                <a:latin typeface="Times New Roman"/>
                <a:cs typeface="Times New Roman"/>
              </a:rPr>
              <a:t>Any</a:t>
            </a:r>
            <a:r>
              <a:rPr sz="755" spc="-4" dirty="0">
                <a:latin typeface="Times New Roman"/>
                <a:cs typeface="Times New Roman"/>
              </a:rPr>
              <a:t> </a:t>
            </a:r>
            <a:r>
              <a:rPr sz="755" dirty="0">
                <a:latin typeface="Times New Roman"/>
                <a:cs typeface="Times New Roman"/>
              </a:rPr>
              <a:t>questions,</a:t>
            </a:r>
            <a:r>
              <a:rPr sz="755" spc="-8" dirty="0">
                <a:latin typeface="Times New Roman"/>
                <a:cs typeface="Times New Roman"/>
              </a:rPr>
              <a:t> </a:t>
            </a:r>
            <a:r>
              <a:rPr sz="755" dirty="0">
                <a:latin typeface="Times New Roman"/>
                <a:cs typeface="Times New Roman"/>
              </a:rPr>
              <a:t>concerns</a:t>
            </a:r>
            <a:r>
              <a:rPr sz="755" spc="4" dirty="0">
                <a:latin typeface="Times New Roman"/>
                <a:cs typeface="Times New Roman"/>
              </a:rPr>
              <a:t> </a:t>
            </a:r>
            <a:r>
              <a:rPr sz="755" dirty="0">
                <a:latin typeface="Times New Roman"/>
                <a:cs typeface="Times New Roman"/>
              </a:rPr>
              <a:t>or</a:t>
            </a:r>
            <a:r>
              <a:rPr sz="755" spc="-15" dirty="0">
                <a:latin typeface="Times New Roman"/>
                <a:cs typeface="Times New Roman"/>
              </a:rPr>
              <a:t> </a:t>
            </a:r>
            <a:r>
              <a:rPr sz="755" dirty="0">
                <a:latin typeface="Times New Roman"/>
                <a:cs typeface="Times New Roman"/>
              </a:rPr>
              <a:t>comments</a:t>
            </a:r>
            <a:r>
              <a:rPr sz="755" spc="4" dirty="0">
                <a:latin typeface="Times New Roman"/>
                <a:cs typeface="Times New Roman"/>
              </a:rPr>
              <a:t> </a:t>
            </a:r>
            <a:r>
              <a:rPr sz="755" dirty="0">
                <a:latin typeface="Times New Roman"/>
                <a:cs typeface="Times New Roman"/>
              </a:rPr>
              <a:t>you</a:t>
            </a:r>
            <a:r>
              <a:rPr sz="755" spc="-8" dirty="0">
                <a:latin typeface="Times New Roman"/>
                <a:cs typeface="Times New Roman"/>
              </a:rPr>
              <a:t> </a:t>
            </a:r>
            <a:r>
              <a:rPr sz="755" spc="-19" dirty="0">
                <a:latin typeface="Times New Roman"/>
                <a:cs typeface="Times New Roman"/>
              </a:rPr>
              <a:t>may </a:t>
            </a:r>
            <a:r>
              <a:rPr sz="755" dirty="0">
                <a:latin typeface="Times New Roman"/>
                <a:cs typeface="Times New Roman"/>
              </a:rPr>
              <a:t>have</a:t>
            </a:r>
            <a:r>
              <a:rPr sz="755" spc="-4" dirty="0">
                <a:latin typeface="Times New Roman"/>
                <a:cs typeface="Times New Roman"/>
              </a:rPr>
              <a:t> </a:t>
            </a:r>
            <a:r>
              <a:rPr sz="755" dirty="0">
                <a:latin typeface="Times New Roman"/>
                <a:cs typeface="Times New Roman"/>
              </a:rPr>
              <a:t>(mentor</a:t>
            </a:r>
            <a:r>
              <a:rPr sz="755" spc="-11" dirty="0">
                <a:latin typeface="Times New Roman"/>
                <a:cs typeface="Times New Roman"/>
              </a:rPr>
              <a:t> </a:t>
            </a:r>
            <a:r>
              <a:rPr sz="755" dirty="0">
                <a:latin typeface="Times New Roman"/>
                <a:cs typeface="Times New Roman"/>
              </a:rPr>
              <a:t>or</a:t>
            </a:r>
            <a:r>
              <a:rPr sz="755" spc="-8" dirty="0">
                <a:latin typeface="Times New Roman"/>
                <a:cs typeface="Times New Roman"/>
              </a:rPr>
              <a:t> </a:t>
            </a:r>
            <a:r>
              <a:rPr sz="755" dirty="0">
                <a:latin typeface="Times New Roman"/>
                <a:cs typeface="Times New Roman"/>
              </a:rPr>
              <a:t>mentee)</a:t>
            </a:r>
            <a:r>
              <a:rPr sz="755" spc="-11" dirty="0">
                <a:latin typeface="Times New Roman"/>
                <a:cs typeface="Times New Roman"/>
              </a:rPr>
              <a:t> </a:t>
            </a:r>
            <a:r>
              <a:rPr sz="755" dirty="0">
                <a:latin typeface="Times New Roman"/>
                <a:cs typeface="Times New Roman"/>
              </a:rPr>
              <a:t>should</a:t>
            </a:r>
            <a:r>
              <a:rPr sz="755" spc="-4" dirty="0">
                <a:latin typeface="Times New Roman"/>
                <a:cs typeface="Times New Roman"/>
              </a:rPr>
              <a:t> </a:t>
            </a:r>
            <a:r>
              <a:rPr sz="755" dirty="0">
                <a:latin typeface="Times New Roman"/>
                <a:cs typeface="Times New Roman"/>
              </a:rPr>
              <a:t>be directed</a:t>
            </a:r>
            <a:r>
              <a:rPr sz="755" spc="-4" dirty="0">
                <a:latin typeface="Times New Roman"/>
                <a:cs typeface="Times New Roman"/>
              </a:rPr>
              <a:t> </a:t>
            </a:r>
            <a:r>
              <a:rPr sz="755" dirty="0">
                <a:latin typeface="Times New Roman"/>
                <a:cs typeface="Times New Roman"/>
              </a:rPr>
              <a:t>to</a:t>
            </a:r>
            <a:r>
              <a:rPr sz="755" spc="-8" dirty="0">
                <a:latin typeface="Times New Roman"/>
                <a:cs typeface="Times New Roman"/>
              </a:rPr>
              <a:t> </a:t>
            </a:r>
            <a:r>
              <a:rPr sz="755" dirty="0">
                <a:latin typeface="Times New Roman"/>
                <a:cs typeface="Times New Roman"/>
              </a:rPr>
              <a:t>the</a:t>
            </a:r>
            <a:r>
              <a:rPr sz="755" spc="8" dirty="0">
                <a:latin typeface="Times New Roman"/>
                <a:cs typeface="Times New Roman"/>
              </a:rPr>
              <a:t> </a:t>
            </a:r>
            <a:r>
              <a:rPr sz="755" dirty="0">
                <a:latin typeface="Times New Roman"/>
                <a:cs typeface="Times New Roman"/>
              </a:rPr>
              <a:t>Committee Chair.</a:t>
            </a:r>
            <a:r>
              <a:rPr sz="755" spc="-4" dirty="0">
                <a:latin typeface="Times New Roman"/>
                <a:cs typeface="Times New Roman"/>
              </a:rPr>
              <a:t> </a:t>
            </a:r>
            <a:r>
              <a:rPr sz="755" dirty="0">
                <a:latin typeface="Times New Roman"/>
                <a:cs typeface="Times New Roman"/>
              </a:rPr>
              <a:t>At</a:t>
            </a:r>
            <a:r>
              <a:rPr sz="755" spc="-8" dirty="0">
                <a:latin typeface="Times New Roman"/>
                <a:cs typeface="Times New Roman"/>
              </a:rPr>
              <a:t> </a:t>
            </a:r>
            <a:r>
              <a:rPr sz="755" dirty="0">
                <a:latin typeface="Times New Roman"/>
                <a:cs typeface="Times New Roman"/>
              </a:rPr>
              <a:t>various</a:t>
            </a:r>
            <a:r>
              <a:rPr sz="755" spc="4" dirty="0">
                <a:latin typeface="Times New Roman"/>
                <a:cs typeface="Times New Roman"/>
              </a:rPr>
              <a:t> </a:t>
            </a:r>
            <a:r>
              <a:rPr sz="755" dirty="0">
                <a:latin typeface="Times New Roman"/>
                <a:cs typeface="Times New Roman"/>
              </a:rPr>
              <a:t>times,</a:t>
            </a:r>
            <a:r>
              <a:rPr sz="755" spc="-11" dirty="0">
                <a:latin typeface="Times New Roman"/>
                <a:cs typeface="Times New Roman"/>
              </a:rPr>
              <a:t> </a:t>
            </a:r>
            <a:r>
              <a:rPr sz="755" dirty="0">
                <a:latin typeface="Times New Roman"/>
                <a:cs typeface="Times New Roman"/>
              </a:rPr>
              <a:t>members</a:t>
            </a:r>
            <a:r>
              <a:rPr sz="755" spc="4" dirty="0">
                <a:latin typeface="Times New Roman"/>
                <a:cs typeface="Times New Roman"/>
              </a:rPr>
              <a:t> </a:t>
            </a:r>
            <a:r>
              <a:rPr sz="755" dirty="0">
                <a:latin typeface="Times New Roman"/>
                <a:cs typeface="Times New Roman"/>
              </a:rPr>
              <a:t>of</a:t>
            </a:r>
            <a:r>
              <a:rPr sz="755" spc="-11" dirty="0">
                <a:latin typeface="Times New Roman"/>
                <a:cs typeface="Times New Roman"/>
              </a:rPr>
              <a:t> </a:t>
            </a:r>
            <a:r>
              <a:rPr sz="755" dirty="0">
                <a:latin typeface="Times New Roman"/>
                <a:cs typeface="Times New Roman"/>
              </a:rPr>
              <a:t>the </a:t>
            </a:r>
            <a:r>
              <a:rPr sz="755" spc="-8" dirty="0">
                <a:latin typeface="Times New Roman"/>
                <a:cs typeface="Times New Roman"/>
              </a:rPr>
              <a:t>committee </a:t>
            </a:r>
            <a:r>
              <a:rPr sz="755" dirty="0">
                <a:latin typeface="Times New Roman"/>
                <a:cs typeface="Times New Roman"/>
              </a:rPr>
              <a:t>may contact</a:t>
            </a:r>
            <a:r>
              <a:rPr sz="755" spc="-4" dirty="0">
                <a:latin typeface="Times New Roman"/>
                <a:cs typeface="Times New Roman"/>
              </a:rPr>
              <a:t> </a:t>
            </a:r>
            <a:r>
              <a:rPr sz="755" dirty="0">
                <a:latin typeface="Times New Roman"/>
                <a:cs typeface="Times New Roman"/>
              </a:rPr>
              <a:t>you to</a:t>
            </a:r>
            <a:r>
              <a:rPr sz="755" spc="4" dirty="0">
                <a:latin typeface="Times New Roman"/>
                <a:cs typeface="Times New Roman"/>
              </a:rPr>
              <a:t> </a:t>
            </a:r>
            <a:r>
              <a:rPr sz="755" dirty="0">
                <a:latin typeface="Times New Roman"/>
                <a:cs typeface="Times New Roman"/>
              </a:rPr>
              <a:t>check-in</a:t>
            </a:r>
            <a:r>
              <a:rPr sz="755" spc="-4" dirty="0">
                <a:latin typeface="Times New Roman"/>
                <a:cs typeface="Times New Roman"/>
              </a:rPr>
              <a:t> </a:t>
            </a:r>
            <a:r>
              <a:rPr sz="755" dirty="0">
                <a:latin typeface="Times New Roman"/>
                <a:cs typeface="Times New Roman"/>
              </a:rPr>
              <a:t>or</a:t>
            </a:r>
            <a:r>
              <a:rPr sz="755" spc="-8" dirty="0">
                <a:latin typeface="Times New Roman"/>
                <a:cs typeface="Times New Roman"/>
              </a:rPr>
              <a:t> </a:t>
            </a:r>
            <a:r>
              <a:rPr sz="755" dirty="0">
                <a:latin typeface="Times New Roman"/>
                <a:cs typeface="Times New Roman"/>
              </a:rPr>
              <a:t>to ask for</a:t>
            </a:r>
            <a:r>
              <a:rPr sz="755" spc="-4" dirty="0">
                <a:latin typeface="Times New Roman"/>
                <a:cs typeface="Times New Roman"/>
              </a:rPr>
              <a:t> </a:t>
            </a:r>
            <a:r>
              <a:rPr sz="755" spc="-8" dirty="0">
                <a:latin typeface="Times New Roman"/>
                <a:cs typeface="Times New Roman"/>
              </a:rPr>
              <a:t>feedback.</a:t>
            </a:r>
            <a:endParaRPr sz="755">
              <a:latin typeface="Times New Roman"/>
              <a:cs typeface="Times New Roman"/>
            </a:endParaRPr>
          </a:p>
          <a:p>
            <a:pPr>
              <a:lnSpc>
                <a:spcPct val="100000"/>
              </a:lnSpc>
              <a:buFont typeface="Wingdings"/>
              <a:buChar char=""/>
            </a:pPr>
            <a:endParaRPr sz="755">
              <a:latin typeface="Times New Roman"/>
              <a:cs typeface="Times New Roman"/>
            </a:endParaRPr>
          </a:p>
          <a:p>
            <a:pPr marL="172136" marR="3836" indent="-172136">
              <a:lnSpc>
                <a:spcPts val="868"/>
              </a:lnSpc>
              <a:buFont typeface="Wingdings"/>
              <a:buChar char=""/>
              <a:tabLst>
                <a:tab pos="172136" algn="l"/>
                <a:tab pos="172616" algn="l"/>
              </a:tabLst>
            </a:pPr>
            <a:r>
              <a:rPr sz="755" dirty="0">
                <a:latin typeface="Times New Roman"/>
                <a:cs typeface="Times New Roman"/>
              </a:rPr>
              <a:t>The Mentorship</a:t>
            </a:r>
            <a:r>
              <a:rPr sz="755" spc="-23" dirty="0">
                <a:latin typeface="Times New Roman"/>
                <a:cs typeface="Times New Roman"/>
              </a:rPr>
              <a:t> </a:t>
            </a:r>
            <a:r>
              <a:rPr sz="755" dirty="0">
                <a:latin typeface="Times New Roman"/>
                <a:cs typeface="Times New Roman"/>
              </a:rPr>
              <a:t>Committee encourages</a:t>
            </a:r>
            <a:r>
              <a:rPr sz="755" spc="4" dirty="0">
                <a:latin typeface="Times New Roman"/>
                <a:cs typeface="Times New Roman"/>
              </a:rPr>
              <a:t> </a:t>
            </a:r>
            <a:r>
              <a:rPr sz="755" dirty="0">
                <a:latin typeface="Times New Roman"/>
                <a:cs typeface="Times New Roman"/>
              </a:rPr>
              <a:t>periodic</a:t>
            </a:r>
            <a:r>
              <a:rPr sz="755" spc="4" dirty="0">
                <a:latin typeface="Times New Roman"/>
                <a:cs typeface="Times New Roman"/>
              </a:rPr>
              <a:t> </a:t>
            </a:r>
            <a:r>
              <a:rPr sz="755" dirty="0">
                <a:latin typeface="Times New Roman"/>
                <a:cs typeface="Times New Roman"/>
              </a:rPr>
              <a:t>meetings</a:t>
            </a:r>
            <a:r>
              <a:rPr sz="755" spc="4" dirty="0">
                <a:latin typeface="Times New Roman"/>
                <a:cs typeface="Times New Roman"/>
              </a:rPr>
              <a:t> </a:t>
            </a:r>
            <a:r>
              <a:rPr sz="755" dirty="0">
                <a:latin typeface="Times New Roman"/>
                <a:cs typeface="Times New Roman"/>
              </a:rPr>
              <a:t>between</a:t>
            </a:r>
            <a:r>
              <a:rPr sz="755" spc="-4" dirty="0">
                <a:latin typeface="Times New Roman"/>
                <a:cs typeface="Times New Roman"/>
              </a:rPr>
              <a:t> </a:t>
            </a:r>
            <a:r>
              <a:rPr sz="755" dirty="0">
                <a:latin typeface="Times New Roman"/>
                <a:cs typeface="Times New Roman"/>
              </a:rPr>
              <a:t>the mentor</a:t>
            </a:r>
            <a:r>
              <a:rPr sz="755" spc="-11" dirty="0">
                <a:latin typeface="Times New Roman"/>
                <a:cs typeface="Times New Roman"/>
              </a:rPr>
              <a:t> </a:t>
            </a:r>
            <a:r>
              <a:rPr sz="755" dirty="0">
                <a:latin typeface="Times New Roman"/>
                <a:cs typeface="Times New Roman"/>
              </a:rPr>
              <a:t>and</a:t>
            </a:r>
            <a:r>
              <a:rPr sz="755" spc="-4" dirty="0">
                <a:latin typeface="Times New Roman"/>
                <a:cs typeface="Times New Roman"/>
              </a:rPr>
              <a:t> </a:t>
            </a:r>
            <a:r>
              <a:rPr sz="755" dirty="0">
                <a:latin typeface="Times New Roman"/>
                <a:cs typeface="Times New Roman"/>
              </a:rPr>
              <a:t>the</a:t>
            </a:r>
            <a:r>
              <a:rPr sz="755" spc="4" dirty="0">
                <a:latin typeface="Times New Roman"/>
                <a:cs typeface="Times New Roman"/>
              </a:rPr>
              <a:t> </a:t>
            </a:r>
            <a:r>
              <a:rPr sz="755" dirty="0">
                <a:latin typeface="Times New Roman"/>
                <a:cs typeface="Times New Roman"/>
              </a:rPr>
              <a:t>mentee at</a:t>
            </a:r>
            <a:r>
              <a:rPr sz="755" spc="-26" dirty="0">
                <a:latin typeface="Times New Roman"/>
                <a:cs typeface="Times New Roman"/>
              </a:rPr>
              <a:t> </a:t>
            </a:r>
            <a:r>
              <a:rPr sz="755" dirty="0">
                <a:latin typeface="Times New Roman"/>
                <a:cs typeface="Times New Roman"/>
              </a:rPr>
              <a:t>chapter</a:t>
            </a:r>
            <a:r>
              <a:rPr sz="755" spc="-11" dirty="0">
                <a:latin typeface="Times New Roman"/>
                <a:cs typeface="Times New Roman"/>
              </a:rPr>
              <a:t> </a:t>
            </a:r>
            <a:r>
              <a:rPr sz="755" spc="-8" dirty="0">
                <a:latin typeface="Times New Roman"/>
                <a:cs typeface="Times New Roman"/>
              </a:rPr>
              <a:t>educational </a:t>
            </a:r>
            <a:r>
              <a:rPr sz="755" dirty="0">
                <a:latin typeface="Times New Roman"/>
                <a:cs typeface="Times New Roman"/>
              </a:rPr>
              <a:t>programs</a:t>
            </a:r>
            <a:r>
              <a:rPr sz="755" spc="4" dirty="0">
                <a:latin typeface="Times New Roman"/>
                <a:cs typeface="Times New Roman"/>
              </a:rPr>
              <a:t> </a:t>
            </a:r>
            <a:r>
              <a:rPr sz="755" dirty="0">
                <a:latin typeface="Times New Roman"/>
                <a:cs typeface="Times New Roman"/>
              </a:rPr>
              <a:t>and</a:t>
            </a:r>
            <a:r>
              <a:rPr sz="755" spc="-4" dirty="0">
                <a:latin typeface="Times New Roman"/>
                <a:cs typeface="Times New Roman"/>
              </a:rPr>
              <a:t> </a:t>
            </a:r>
            <a:r>
              <a:rPr sz="755" dirty="0">
                <a:latin typeface="Times New Roman"/>
                <a:cs typeface="Times New Roman"/>
              </a:rPr>
              <a:t>social</a:t>
            </a:r>
            <a:r>
              <a:rPr sz="755" spc="-8" dirty="0">
                <a:latin typeface="Times New Roman"/>
                <a:cs typeface="Times New Roman"/>
              </a:rPr>
              <a:t> </a:t>
            </a:r>
            <a:r>
              <a:rPr sz="755" dirty="0">
                <a:latin typeface="Times New Roman"/>
                <a:cs typeface="Times New Roman"/>
              </a:rPr>
              <a:t>events,</a:t>
            </a:r>
            <a:r>
              <a:rPr sz="755" spc="-4" dirty="0">
                <a:latin typeface="Times New Roman"/>
                <a:cs typeface="Times New Roman"/>
              </a:rPr>
              <a:t> </a:t>
            </a:r>
            <a:r>
              <a:rPr sz="755" dirty="0">
                <a:latin typeface="Times New Roman"/>
                <a:cs typeface="Times New Roman"/>
              </a:rPr>
              <a:t>and</a:t>
            </a:r>
            <a:r>
              <a:rPr sz="755" spc="-4" dirty="0">
                <a:latin typeface="Times New Roman"/>
                <a:cs typeface="Times New Roman"/>
              </a:rPr>
              <a:t> </a:t>
            </a:r>
            <a:r>
              <a:rPr sz="755" dirty="0">
                <a:latin typeface="Times New Roman"/>
                <a:cs typeface="Times New Roman"/>
              </a:rPr>
              <a:t>committee members</a:t>
            </a:r>
            <a:r>
              <a:rPr sz="755" spc="-15" dirty="0">
                <a:latin typeface="Times New Roman"/>
                <a:cs typeface="Times New Roman"/>
              </a:rPr>
              <a:t> </a:t>
            </a:r>
            <a:r>
              <a:rPr sz="755" dirty="0">
                <a:latin typeface="Times New Roman"/>
                <a:cs typeface="Times New Roman"/>
              </a:rPr>
              <a:t>will</a:t>
            </a:r>
            <a:r>
              <a:rPr sz="755" spc="-8" dirty="0">
                <a:latin typeface="Times New Roman"/>
                <a:cs typeface="Times New Roman"/>
              </a:rPr>
              <a:t> </a:t>
            </a:r>
            <a:r>
              <a:rPr sz="755" dirty="0">
                <a:latin typeface="Times New Roman"/>
                <a:cs typeface="Times New Roman"/>
              </a:rPr>
              <a:t>provide an</a:t>
            </a:r>
            <a:r>
              <a:rPr sz="755" spc="-4" dirty="0">
                <a:latin typeface="Times New Roman"/>
                <a:cs typeface="Times New Roman"/>
              </a:rPr>
              <a:t> </a:t>
            </a:r>
            <a:r>
              <a:rPr sz="755" dirty="0">
                <a:latin typeface="Times New Roman"/>
                <a:cs typeface="Times New Roman"/>
              </a:rPr>
              <a:t>opportunity</a:t>
            </a:r>
            <a:r>
              <a:rPr sz="755" spc="-8" dirty="0">
                <a:latin typeface="Times New Roman"/>
                <a:cs typeface="Times New Roman"/>
              </a:rPr>
              <a:t> </a:t>
            </a:r>
            <a:r>
              <a:rPr sz="755" dirty="0">
                <a:latin typeface="Times New Roman"/>
                <a:cs typeface="Times New Roman"/>
              </a:rPr>
              <a:t>to</a:t>
            </a:r>
            <a:r>
              <a:rPr sz="755" spc="-4" dirty="0">
                <a:latin typeface="Times New Roman"/>
                <a:cs typeface="Times New Roman"/>
              </a:rPr>
              <a:t> </a:t>
            </a:r>
            <a:r>
              <a:rPr sz="755" dirty="0">
                <a:latin typeface="Times New Roman"/>
                <a:cs typeface="Times New Roman"/>
              </a:rPr>
              <a:t>share feedback</a:t>
            </a:r>
            <a:r>
              <a:rPr sz="755" spc="-4" dirty="0">
                <a:latin typeface="Times New Roman"/>
                <a:cs typeface="Times New Roman"/>
              </a:rPr>
              <a:t> </a:t>
            </a:r>
            <a:r>
              <a:rPr sz="755" dirty="0">
                <a:latin typeface="Times New Roman"/>
                <a:cs typeface="Times New Roman"/>
              </a:rPr>
              <a:t>annually</a:t>
            </a:r>
            <a:r>
              <a:rPr sz="755" spc="-4" dirty="0">
                <a:latin typeface="Times New Roman"/>
                <a:cs typeface="Times New Roman"/>
              </a:rPr>
              <a:t> </a:t>
            </a:r>
            <a:r>
              <a:rPr sz="755" spc="-19" dirty="0">
                <a:latin typeface="Times New Roman"/>
                <a:cs typeface="Times New Roman"/>
              </a:rPr>
              <a:t>as </a:t>
            </a:r>
            <a:r>
              <a:rPr sz="755" spc="-8" dirty="0">
                <a:latin typeface="Times New Roman"/>
                <a:cs typeface="Times New Roman"/>
              </a:rPr>
              <a:t>practical.</a:t>
            </a:r>
            <a:endParaRPr sz="755">
              <a:latin typeface="Times New Roman"/>
              <a:cs typeface="Times New Roman"/>
            </a:endParaRPr>
          </a:p>
          <a:p>
            <a:pPr>
              <a:lnSpc>
                <a:spcPct val="100000"/>
              </a:lnSpc>
            </a:pPr>
            <a:endParaRPr sz="831">
              <a:latin typeface="Times New Roman"/>
              <a:cs typeface="Times New Roman"/>
            </a:endParaRPr>
          </a:p>
          <a:p>
            <a:pPr>
              <a:lnSpc>
                <a:spcPct val="100000"/>
              </a:lnSpc>
            </a:pPr>
            <a:endParaRPr sz="680">
              <a:latin typeface="Times New Roman"/>
              <a:cs typeface="Times New Roman"/>
            </a:endParaRPr>
          </a:p>
          <a:p>
            <a:pPr marR="17741">
              <a:lnSpc>
                <a:spcPts val="868"/>
              </a:lnSpc>
            </a:pPr>
            <a:r>
              <a:rPr sz="755" dirty="0">
                <a:latin typeface="Times New Roman"/>
                <a:cs typeface="Times New Roman"/>
              </a:rPr>
              <a:t>I</a:t>
            </a:r>
            <a:r>
              <a:rPr sz="755" spc="-19" dirty="0">
                <a:latin typeface="Times New Roman"/>
                <a:cs typeface="Times New Roman"/>
              </a:rPr>
              <a:t> </a:t>
            </a:r>
            <a:r>
              <a:rPr sz="755" dirty="0">
                <a:latin typeface="Times New Roman"/>
                <a:cs typeface="Times New Roman"/>
              </a:rPr>
              <a:t>have</a:t>
            </a:r>
            <a:r>
              <a:rPr sz="755" spc="-4" dirty="0">
                <a:latin typeface="Times New Roman"/>
                <a:cs typeface="Times New Roman"/>
              </a:rPr>
              <a:t> </a:t>
            </a:r>
            <a:r>
              <a:rPr sz="755" dirty="0">
                <a:latin typeface="Times New Roman"/>
                <a:cs typeface="Times New Roman"/>
              </a:rPr>
              <a:t>read</a:t>
            </a:r>
            <a:r>
              <a:rPr sz="755" spc="-8" dirty="0">
                <a:latin typeface="Times New Roman"/>
                <a:cs typeface="Times New Roman"/>
              </a:rPr>
              <a:t> </a:t>
            </a:r>
            <a:r>
              <a:rPr sz="755" dirty="0">
                <a:latin typeface="Times New Roman"/>
                <a:cs typeface="Times New Roman"/>
              </a:rPr>
              <a:t>these</a:t>
            </a:r>
            <a:r>
              <a:rPr sz="755" spc="-23" dirty="0">
                <a:latin typeface="Times New Roman"/>
                <a:cs typeface="Times New Roman"/>
              </a:rPr>
              <a:t> </a:t>
            </a:r>
            <a:r>
              <a:rPr sz="755" dirty="0">
                <a:latin typeface="Times New Roman"/>
                <a:cs typeface="Times New Roman"/>
              </a:rPr>
              <a:t>statements</a:t>
            </a:r>
            <a:r>
              <a:rPr sz="755" spc="-15" dirty="0">
                <a:latin typeface="Times New Roman"/>
                <a:cs typeface="Times New Roman"/>
              </a:rPr>
              <a:t> </a:t>
            </a:r>
            <a:r>
              <a:rPr sz="755" dirty="0">
                <a:latin typeface="Times New Roman"/>
                <a:cs typeface="Times New Roman"/>
              </a:rPr>
              <a:t>and</a:t>
            </a:r>
            <a:r>
              <a:rPr sz="755" spc="-4" dirty="0">
                <a:latin typeface="Times New Roman"/>
                <a:cs typeface="Times New Roman"/>
              </a:rPr>
              <a:t> </a:t>
            </a:r>
            <a:r>
              <a:rPr sz="755" dirty="0">
                <a:latin typeface="Times New Roman"/>
                <a:cs typeface="Times New Roman"/>
              </a:rPr>
              <a:t>agree</a:t>
            </a:r>
            <a:r>
              <a:rPr sz="755" spc="-4" dirty="0">
                <a:latin typeface="Times New Roman"/>
                <a:cs typeface="Times New Roman"/>
              </a:rPr>
              <a:t> </a:t>
            </a:r>
            <a:r>
              <a:rPr sz="755" dirty="0">
                <a:latin typeface="Times New Roman"/>
                <a:cs typeface="Times New Roman"/>
              </a:rPr>
              <a:t>to</a:t>
            </a:r>
            <a:r>
              <a:rPr sz="755" spc="15" dirty="0">
                <a:latin typeface="Times New Roman"/>
                <a:cs typeface="Times New Roman"/>
              </a:rPr>
              <a:t> </a:t>
            </a:r>
            <a:r>
              <a:rPr sz="755" dirty="0">
                <a:latin typeface="Times New Roman"/>
                <a:cs typeface="Times New Roman"/>
              </a:rPr>
              <a:t>be</a:t>
            </a:r>
            <a:r>
              <a:rPr sz="755" spc="-4" dirty="0">
                <a:latin typeface="Times New Roman"/>
                <a:cs typeface="Times New Roman"/>
              </a:rPr>
              <a:t> </a:t>
            </a:r>
            <a:r>
              <a:rPr sz="755" dirty="0">
                <a:latin typeface="Times New Roman"/>
                <a:cs typeface="Times New Roman"/>
              </a:rPr>
              <a:t>part</a:t>
            </a:r>
            <a:r>
              <a:rPr sz="755" spc="-8" dirty="0">
                <a:latin typeface="Times New Roman"/>
                <a:cs typeface="Times New Roman"/>
              </a:rPr>
              <a:t> </a:t>
            </a:r>
            <a:r>
              <a:rPr sz="755" dirty="0">
                <a:latin typeface="Times New Roman"/>
                <a:cs typeface="Times New Roman"/>
              </a:rPr>
              <a:t>of</a:t>
            </a:r>
            <a:r>
              <a:rPr sz="755" spc="-11" dirty="0">
                <a:latin typeface="Times New Roman"/>
                <a:cs typeface="Times New Roman"/>
              </a:rPr>
              <a:t> </a:t>
            </a:r>
            <a:r>
              <a:rPr sz="755" dirty="0">
                <a:latin typeface="Times New Roman"/>
                <a:cs typeface="Times New Roman"/>
              </a:rPr>
              <a:t>the</a:t>
            </a:r>
            <a:r>
              <a:rPr sz="755" spc="-4" dirty="0">
                <a:latin typeface="Times New Roman"/>
                <a:cs typeface="Times New Roman"/>
              </a:rPr>
              <a:t> </a:t>
            </a:r>
            <a:r>
              <a:rPr sz="755" dirty="0">
                <a:latin typeface="Times New Roman"/>
                <a:cs typeface="Times New Roman"/>
              </a:rPr>
              <a:t>Chapter</a:t>
            </a:r>
            <a:r>
              <a:rPr sz="755" spc="-30" dirty="0">
                <a:latin typeface="Times New Roman"/>
                <a:cs typeface="Times New Roman"/>
              </a:rPr>
              <a:t> </a:t>
            </a:r>
            <a:r>
              <a:rPr sz="755" dirty="0">
                <a:latin typeface="Times New Roman"/>
                <a:cs typeface="Times New Roman"/>
              </a:rPr>
              <a:t>Mentorship</a:t>
            </a:r>
            <a:r>
              <a:rPr sz="755" spc="8" dirty="0">
                <a:latin typeface="Times New Roman"/>
                <a:cs typeface="Times New Roman"/>
              </a:rPr>
              <a:t> </a:t>
            </a:r>
            <a:r>
              <a:rPr sz="755" dirty="0">
                <a:latin typeface="Times New Roman"/>
                <a:cs typeface="Times New Roman"/>
              </a:rPr>
              <a:t>Program.</a:t>
            </a:r>
            <a:r>
              <a:rPr sz="755" spc="170" dirty="0">
                <a:latin typeface="Times New Roman"/>
                <a:cs typeface="Times New Roman"/>
              </a:rPr>
              <a:t> </a:t>
            </a:r>
            <a:r>
              <a:rPr sz="755" dirty="0">
                <a:latin typeface="Times New Roman"/>
                <a:cs typeface="Times New Roman"/>
              </a:rPr>
              <a:t>An</a:t>
            </a:r>
            <a:r>
              <a:rPr sz="755" spc="-4" dirty="0">
                <a:latin typeface="Times New Roman"/>
                <a:cs typeface="Times New Roman"/>
              </a:rPr>
              <a:t> </a:t>
            </a:r>
            <a:r>
              <a:rPr sz="755" dirty="0">
                <a:latin typeface="Times New Roman"/>
                <a:cs typeface="Times New Roman"/>
              </a:rPr>
              <a:t>initial</a:t>
            </a:r>
            <a:r>
              <a:rPr sz="755" spc="-8" dirty="0">
                <a:latin typeface="Times New Roman"/>
                <a:cs typeface="Times New Roman"/>
              </a:rPr>
              <a:t> </a:t>
            </a:r>
            <a:r>
              <a:rPr sz="755" dirty="0">
                <a:latin typeface="Times New Roman"/>
                <a:cs typeface="Times New Roman"/>
              </a:rPr>
              <a:t>one-year</a:t>
            </a:r>
            <a:r>
              <a:rPr sz="755" spc="-15" dirty="0">
                <a:latin typeface="Times New Roman"/>
                <a:cs typeface="Times New Roman"/>
              </a:rPr>
              <a:t> </a:t>
            </a:r>
            <a:r>
              <a:rPr sz="755" dirty="0">
                <a:latin typeface="Times New Roman"/>
                <a:cs typeface="Times New Roman"/>
              </a:rPr>
              <a:t>commitment</a:t>
            </a:r>
            <a:r>
              <a:rPr sz="755" spc="-8" dirty="0">
                <a:latin typeface="Times New Roman"/>
                <a:cs typeface="Times New Roman"/>
              </a:rPr>
              <a:t> </a:t>
            </a:r>
            <a:r>
              <a:rPr sz="755" spc="-19" dirty="0">
                <a:latin typeface="Times New Roman"/>
                <a:cs typeface="Times New Roman"/>
              </a:rPr>
              <a:t>is </a:t>
            </a:r>
            <a:r>
              <a:rPr sz="755" dirty="0">
                <a:latin typeface="Times New Roman"/>
                <a:cs typeface="Times New Roman"/>
              </a:rPr>
              <a:t>recommended</a:t>
            </a:r>
            <a:r>
              <a:rPr sz="755" spc="-19" dirty="0">
                <a:latin typeface="Times New Roman"/>
                <a:cs typeface="Times New Roman"/>
              </a:rPr>
              <a:t> </a:t>
            </a:r>
            <a:r>
              <a:rPr sz="755" dirty="0">
                <a:latin typeface="Times New Roman"/>
                <a:cs typeface="Times New Roman"/>
              </a:rPr>
              <a:t>and</a:t>
            </a:r>
            <a:r>
              <a:rPr sz="755" spc="-15" dirty="0">
                <a:latin typeface="Times New Roman"/>
                <a:cs typeface="Times New Roman"/>
              </a:rPr>
              <a:t> </a:t>
            </a:r>
            <a:r>
              <a:rPr sz="755" dirty="0">
                <a:latin typeface="Times New Roman"/>
                <a:cs typeface="Times New Roman"/>
              </a:rPr>
              <a:t>can</a:t>
            </a:r>
            <a:r>
              <a:rPr sz="755" spc="-15" dirty="0">
                <a:latin typeface="Times New Roman"/>
                <a:cs typeface="Times New Roman"/>
              </a:rPr>
              <a:t> </a:t>
            </a:r>
            <a:r>
              <a:rPr sz="755" dirty="0">
                <a:latin typeface="Times New Roman"/>
                <a:cs typeface="Times New Roman"/>
              </a:rPr>
              <a:t>be</a:t>
            </a:r>
            <a:r>
              <a:rPr sz="755" spc="-30" dirty="0">
                <a:latin typeface="Times New Roman"/>
                <a:cs typeface="Times New Roman"/>
              </a:rPr>
              <a:t> </a:t>
            </a:r>
            <a:r>
              <a:rPr sz="755" dirty="0">
                <a:latin typeface="Times New Roman"/>
                <a:cs typeface="Times New Roman"/>
              </a:rPr>
              <a:t>extended</a:t>
            </a:r>
            <a:r>
              <a:rPr sz="755" spc="-8" dirty="0">
                <a:latin typeface="Times New Roman"/>
                <a:cs typeface="Times New Roman"/>
              </a:rPr>
              <a:t> informally</a:t>
            </a:r>
            <a:r>
              <a:rPr sz="755" spc="-15" dirty="0">
                <a:latin typeface="Times New Roman"/>
                <a:cs typeface="Times New Roman"/>
              </a:rPr>
              <a:t> </a:t>
            </a:r>
            <a:r>
              <a:rPr sz="755" dirty="0">
                <a:latin typeface="Times New Roman"/>
                <a:cs typeface="Times New Roman"/>
              </a:rPr>
              <a:t>upon</a:t>
            </a:r>
            <a:r>
              <a:rPr sz="755" spc="-15" dirty="0">
                <a:latin typeface="Times New Roman"/>
                <a:cs typeface="Times New Roman"/>
              </a:rPr>
              <a:t> </a:t>
            </a:r>
            <a:r>
              <a:rPr sz="755" dirty="0">
                <a:latin typeface="Times New Roman"/>
                <a:cs typeface="Times New Roman"/>
              </a:rPr>
              <a:t>mutual</a:t>
            </a:r>
            <a:r>
              <a:rPr sz="755" spc="-19" dirty="0">
                <a:latin typeface="Times New Roman"/>
                <a:cs typeface="Times New Roman"/>
              </a:rPr>
              <a:t> </a:t>
            </a:r>
            <a:r>
              <a:rPr sz="755" dirty="0">
                <a:latin typeface="Times New Roman"/>
                <a:cs typeface="Times New Roman"/>
              </a:rPr>
              <a:t>agreement</a:t>
            </a:r>
            <a:r>
              <a:rPr sz="755" spc="-19" dirty="0">
                <a:latin typeface="Times New Roman"/>
                <a:cs typeface="Times New Roman"/>
              </a:rPr>
              <a:t> </a:t>
            </a:r>
            <a:r>
              <a:rPr sz="755" dirty="0">
                <a:latin typeface="Times New Roman"/>
                <a:cs typeface="Times New Roman"/>
              </a:rPr>
              <a:t>of</a:t>
            </a:r>
            <a:r>
              <a:rPr sz="755" spc="-23" dirty="0">
                <a:latin typeface="Times New Roman"/>
                <a:cs typeface="Times New Roman"/>
              </a:rPr>
              <a:t> </a:t>
            </a:r>
            <a:r>
              <a:rPr sz="755" dirty="0">
                <a:latin typeface="Times New Roman"/>
                <a:cs typeface="Times New Roman"/>
              </a:rPr>
              <a:t>the</a:t>
            </a:r>
            <a:r>
              <a:rPr sz="755" spc="-15" dirty="0">
                <a:latin typeface="Times New Roman"/>
                <a:cs typeface="Times New Roman"/>
              </a:rPr>
              <a:t> </a:t>
            </a:r>
            <a:r>
              <a:rPr sz="755" dirty="0">
                <a:latin typeface="Times New Roman"/>
                <a:cs typeface="Times New Roman"/>
              </a:rPr>
              <a:t>mentor</a:t>
            </a:r>
            <a:r>
              <a:rPr sz="755" spc="-23" dirty="0">
                <a:latin typeface="Times New Roman"/>
                <a:cs typeface="Times New Roman"/>
              </a:rPr>
              <a:t> </a:t>
            </a:r>
            <a:r>
              <a:rPr sz="755" dirty="0">
                <a:latin typeface="Times New Roman"/>
                <a:cs typeface="Times New Roman"/>
              </a:rPr>
              <a:t>and</a:t>
            </a:r>
            <a:r>
              <a:rPr sz="755" spc="-15" dirty="0">
                <a:latin typeface="Times New Roman"/>
                <a:cs typeface="Times New Roman"/>
              </a:rPr>
              <a:t> </a:t>
            </a:r>
            <a:r>
              <a:rPr sz="755" spc="-8" dirty="0">
                <a:latin typeface="Times New Roman"/>
                <a:cs typeface="Times New Roman"/>
              </a:rPr>
              <a:t>mentee.</a:t>
            </a:r>
            <a:endParaRPr sz="755">
              <a:latin typeface="Times New Roman"/>
              <a:cs typeface="Times New Roman"/>
            </a:endParaRPr>
          </a:p>
        </p:txBody>
      </p:sp>
      <p:pic>
        <p:nvPicPr>
          <p:cNvPr id="5" name="object 5"/>
          <p:cNvPicPr/>
          <p:nvPr/>
        </p:nvPicPr>
        <p:blipFill>
          <a:blip r:embed="rId3" cstate="print"/>
          <a:stretch>
            <a:fillRect/>
          </a:stretch>
        </p:blipFill>
        <p:spPr>
          <a:xfrm>
            <a:off x="4206081" y="488247"/>
            <a:ext cx="1366931" cy="698409"/>
          </a:xfrm>
          <a:prstGeom prst="rect">
            <a:avLst/>
          </a:prstGeom>
        </p:spPr>
      </p:pic>
      <p:sp>
        <p:nvSpPr>
          <p:cNvPr id="6" name="object 6"/>
          <p:cNvSpPr/>
          <p:nvPr/>
        </p:nvSpPr>
        <p:spPr>
          <a:xfrm>
            <a:off x="2530811" y="4623404"/>
            <a:ext cx="1727004" cy="4795"/>
          </a:xfrm>
          <a:custGeom>
            <a:avLst/>
            <a:gdLst/>
            <a:ahLst/>
            <a:cxnLst/>
            <a:rect l="l" t="t" r="r" b="b"/>
            <a:pathLst>
              <a:path w="2287270" h="6350">
                <a:moveTo>
                  <a:pt x="2287016" y="0"/>
                </a:moveTo>
                <a:lnTo>
                  <a:pt x="0" y="0"/>
                </a:lnTo>
                <a:lnTo>
                  <a:pt x="0" y="6350"/>
                </a:lnTo>
                <a:lnTo>
                  <a:pt x="2287016" y="6350"/>
                </a:lnTo>
                <a:lnTo>
                  <a:pt x="2287016" y="0"/>
                </a:lnTo>
                <a:close/>
              </a:path>
            </a:pathLst>
          </a:custGeom>
          <a:solidFill>
            <a:srgbClr val="000000"/>
          </a:solidFill>
        </p:spPr>
        <p:txBody>
          <a:bodyPr wrap="square" lIns="0" tIns="0" rIns="0" bIns="0" rtlCol="0"/>
          <a:lstStyle/>
          <a:p>
            <a:endParaRPr sz="1359"/>
          </a:p>
        </p:txBody>
      </p:sp>
      <p:sp>
        <p:nvSpPr>
          <p:cNvPr id="7" name="object 7"/>
          <p:cNvSpPr/>
          <p:nvPr/>
        </p:nvSpPr>
        <p:spPr>
          <a:xfrm>
            <a:off x="4948282" y="4623404"/>
            <a:ext cx="1727004" cy="4795"/>
          </a:xfrm>
          <a:custGeom>
            <a:avLst/>
            <a:gdLst/>
            <a:ahLst/>
            <a:cxnLst/>
            <a:rect l="l" t="t" r="r" b="b"/>
            <a:pathLst>
              <a:path w="2287270" h="6350">
                <a:moveTo>
                  <a:pt x="2287016" y="0"/>
                </a:moveTo>
                <a:lnTo>
                  <a:pt x="0" y="0"/>
                </a:lnTo>
                <a:lnTo>
                  <a:pt x="0" y="6350"/>
                </a:lnTo>
                <a:lnTo>
                  <a:pt x="2287016" y="6350"/>
                </a:lnTo>
                <a:lnTo>
                  <a:pt x="2287016" y="0"/>
                </a:lnTo>
                <a:close/>
              </a:path>
            </a:pathLst>
          </a:custGeom>
          <a:solidFill>
            <a:srgbClr val="000000"/>
          </a:solidFill>
        </p:spPr>
        <p:txBody>
          <a:bodyPr wrap="square" lIns="0" tIns="0" rIns="0" bIns="0" rtlCol="0"/>
          <a:lstStyle/>
          <a:p>
            <a:endParaRPr sz="1359"/>
          </a:p>
        </p:txBody>
      </p:sp>
      <p:sp>
        <p:nvSpPr>
          <p:cNvPr id="8" name="object 8"/>
          <p:cNvSpPr txBox="1"/>
          <p:nvPr/>
        </p:nvSpPr>
        <p:spPr>
          <a:xfrm>
            <a:off x="2530810" y="4618609"/>
            <a:ext cx="852475" cy="125868"/>
          </a:xfrm>
          <a:prstGeom prst="rect">
            <a:avLst/>
          </a:prstGeom>
        </p:spPr>
        <p:txBody>
          <a:bodyPr vert="horz" wrap="square" lIns="0" tIns="9589" rIns="0" bIns="0" rtlCol="0">
            <a:spAutoFit/>
          </a:bodyPr>
          <a:lstStyle/>
          <a:p>
            <a:pPr>
              <a:spcBef>
                <a:spcPts val="76"/>
              </a:spcBef>
            </a:pPr>
            <a:r>
              <a:rPr sz="755" dirty="0">
                <a:latin typeface="Times New Roman"/>
                <a:cs typeface="Times New Roman"/>
              </a:rPr>
              <a:t>Mentee</a:t>
            </a:r>
            <a:r>
              <a:rPr sz="755" spc="-15" dirty="0">
                <a:latin typeface="Times New Roman"/>
                <a:cs typeface="Times New Roman"/>
              </a:rPr>
              <a:t> </a:t>
            </a:r>
            <a:r>
              <a:rPr sz="755" dirty="0">
                <a:latin typeface="Times New Roman"/>
                <a:cs typeface="Times New Roman"/>
              </a:rPr>
              <a:t>Printed</a:t>
            </a:r>
            <a:r>
              <a:rPr sz="755" spc="-23" dirty="0">
                <a:latin typeface="Times New Roman"/>
                <a:cs typeface="Times New Roman"/>
              </a:rPr>
              <a:t> </a:t>
            </a:r>
            <a:r>
              <a:rPr sz="755" spc="-15" dirty="0">
                <a:latin typeface="Times New Roman"/>
                <a:cs typeface="Times New Roman"/>
              </a:rPr>
              <a:t>Name</a:t>
            </a:r>
            <a:endParaRPr sz="755">
              <a:latin typeface="Times New Roman"/>
              <a:cs typeface="Times New Roman"/>
            </a:endParaRPr>
          </a:p>
        </p:txBody>
      </p:sp>
      <p:sp>
        <p:nvSpPr>
          <p:cNvPr id="9" name="object 9"/>
          <p:cNvSpPr txBox="1"/>
          <p:nvPr/>
        </p:nvSpPr>
        <p:spPr>
          <a:xfrm>
            <a:off x="4948282" y="4618609"/>
            <a:ext cx="845762" cy="125868"/>
          </a:xfrm>
          <a:prstGeom prst="rect">
            <a:avLst/>
          </a:prstGeom>
        </p:spPr>
        <p:txBody>
          <a:bodyPr vert="horz" wrap="square" lIns="0" tIns="9589" rIns="0" bIns="0" rtlCol="0">
            <a:spAutoFit/>
          </a:bodyPr>
          <a:lstStyle/>
          <a:p>
            <a:pPr>
              <a:spcBef>
                <a:spcPts val="76"/>
              </a:spcBef>
            </a:pPr>
            <a:r>
              <a:rPr sz="755" dirty="0">
                <a:latin typeface="Times New Roman"/>
                <a:cs typeface="Times New Roman"/>
              </a:rPr>
              <a:t>Mentor</a:t>
            </a:r>
            <a:r>
              <a:rPr sz="755" spc="-26" dirty="0">
                <a:latin typeface="Times New Roman"/>
                <a:cs typeface="Times New Roman"/>
              </a:rPr>
              <a:t> </a:t>
            </a:r>
            <a:r>
              <a:rPr sz="755" dirty="0">
                <a:latin typeface="Times New Roman"/>
                <a:cs typeface="Times New Roman"/>
              </a:rPr>
              <a:t>Printed</a:t>
            </a:r>
            <a:r>
              <a:rPr sz="755" spc="-26" dirty="0">
                <a:latin typeface="Times New Roman"/>
                <a:cs typeface="Times New Roman"/>
              </a:rPr>
              <a:t> </a:t>
            </a:r>
            <a:r>
              <a:rPr sz="755" spc="-15" dirty="0">
                <a:latin typeface="Times New Roman"/>
                <a:cs typeface="Times New Roman"/>
              </a:rPr>
              <a:t>Name</a:t>
            </a:r>
            <a:endParaRPr sz="755">
              <a:latin typeface="Times New Roman"/>
              <a:cs typeface="Times New Roman"/>
            </a:endParaRPr>
          </a:p>
        </p:txBody>
      </p:sp>
      <p:sp>
        <p:nvSpPr>
          <p:cNvPr id="10" name="object 10"/>
          <p:cNvSpPr/>
          <p:nvPr/>
        </p:nvSpPr>
        <p:spPr>
          <a:xfrm>
            <a:off x="2530811" y="5174971"/>
            <a:ext cx="1727004" cy="4795"/>
          </a:xfrm>
          <a:custGeom>
            <a:avLst/>
            <a:gdLst/>
            <a:ahLst/>
            <a:cxnLst/>
            <a:rect l="l" t="t" r="r" b="b"/>
            <a:pathLst>
              <a:path w="2287270" h="6350">
                <a:moveTo>
                  <a:pt x="2287016" y="0"/>
                </a:moveTo>
                <a:lnTo>
                  <a:pt x="0" y="0"/>
                </a:lnTo>
                <a:lnTo>
                  <a:pt x="0" y="6350"/>
                </a:lnTo>
                <a:lnTo>
                  <a:pt x="2287016" y="6350"/>
                </a:lnTo>
                <a:lnTo>
                  <a:pt x="2287016" y="0"/>
                </a:lnTo>
                <a:close/>
              </a:path>
            </a:pathLst>
          </a:custGeom>
          <a:solidFill>
            <a:srgbClr val="000000"/>
          </a:solidFill>
        </p:spPr>
        <p:txBody>
          <a:bodyPr wrap="square" lIns="0" tIns="0" rIns="0" bIns="0" rtlCol="0"/>
          <a:lstStyle/>
          <a:p>
            <a:endParaRPr sz="1359"/>
          </a:p>
        </p:txBody>
      </p:sp>
      <p:sp>
        <p:nvSpPr>
          <p:cNvPr id="11" name="object 11"/>
          <p:cNvSpPr/>
          <p:nvPr/>
        </p:nvSpPr>
        <p:spPr>
          <a:xfrm>
            <a:off x="4948282" y="5174971"/>
            <a:ext cx="1727004" cy="4795"/>
          </a:xfrm>
          <a:custGeom>
            <a:avLst/>
            <a:gdLst/>
            <a:ahLst/>
            <a:cxnLst/>
            <a:rect l="l" t="t" r="r" b="b"/>
            <a:pathLst>
              <a:path w="2287270" h="6350">
                <a:moveTo>
                  <a:pt x="2287016" y="0"/>
                </a:moveTo>
                <a:lnTo>
                  <a:pt x="0" y="0"/>
                </a:lnTo>
                <a:lnTo>
                  <a:pt x="0" y="6350"/>
                </a:lnTo>
                <a:lnTo>
                  <a:pt x="2287016" y="6350"/>
                </a:lnTo>
                <a:lnTo>
                  <a:pt x="2287016" y="0"/>
                </a:lnTo>
                <a:close/>
              </a:path>
            </a:pathLst>
          </a:custGeom>
          <a:solidFill>
            <a:srgbClr val="000000"/>
          </a:solidFill>
        </p:spPr>
        <p:txBody>
          <a:bodyPr wrap="square" lIns="0" tIns="0" rIns="0" bIns="0" rtlCol="0"/>
          <a:lstStyle/>
          <a:p>
            <a:endParaRPr sz="1359"/>
          </a:p>
        </p:txBody>
      </p:sp>
      <p:sp>
        <p:nvSpPr>
          <p:cNvPr id="12" name="object 12"/>
          <p:cNvSpPr txBox="1"/>
          <p:nvPr/>
        </p:nvSpPr>
        <p:spPr>
          <a:xfrm>
            <a:off x="2530811" y="5170177"/>
            <a:ext cx="689459" cy="125868"/>
          </a:xfrm>
          <a:prstGeom prst="rect">
            <a:avLst/>
          </a:prstGeom>
        </p:spPr>
        <p:txBody>
          <a:bodyPr vert="horz" wrap="square" lIns="0" tIns="9589" rIns="0" bIns="0" rtlCol="0">
            <a:spAutoFit/>
          </a:bodyPr>
          <a:lstStyle/>
          <a:p>
            <a:pPr>
              <a:spcBef>
                <a:spcPts val="76"/>
              </a:spcBef>
            </a:pPr>
            <a:r>
              <a:rPr sz="755" dirty="0">
                <a:latin typeface="Times New Roman"/>
                <a:cs typeface="Times New Roman"/>
              </a:rPr>
              <a:t>Mentee</a:t>
            </a:r>
            <a:r>
              <a:rPr sz="755" spc="8" dirty="0">
                <a:latin typeface="Times New Roman"/>
                <a:cs typeface="Times New Roman"/>
              </a:rPr>
              <a:t> </a:t>
            </a:r>
            <a:r>
              <a:rPr sz="755" spc="-8" dirty="0">
                <a:latin typeface="Times New Roman"/>
                <a:cs typeface="Times New Roman"/>
              </a:rPr>
              <a:t>Signature</a:t>
            </a:r>
            <a:endParaRPr sz="755">
              <a:latin typeface="Times New Roman"/>
              <a:cs typeface="Times New Roman"/>
            </a:endParaRPr>
          </a:p>
        </p:txBody>
      </p:sp>
      <p:sp>
        <p:nvSpPr>
          <p:cNvPr id="13" name="object 13"/>
          <p:cNvSpPr txBox="1"/>
          <p:nvPr/>
        </p:nvSpPr>
        <p:spPr>
          <a:xfrm>
            <a:off x="4948281" y="5170177"/>
            <a:ext cx="682747" cy="125868"/>
          </a:xfrm>
          <a:prstGeom prst="rect">
            <a:avLst/>
          </a:prstGeom>
        </p:spPr>
        <p:txBody>
          <a:bodyPr vert="horz" wrap="square" lIns="0" tIns="9589" rIns="0" bIns="0" rtlCol="0">
            <a:spAutoFit/>
          </a:bodyPr>
          <a:lstStyle/>
          <a:p>
            <a:pPr>
              <a:spcBef>
                <a:spcPts val="76"/>
              </a:spcBef>
            </a:pPr>
            <a:r>
              <a:rPr sz="755" dirty="0">
                <a:latin typeface="Times New Roman"/>
                <a:cs typeface="Times New Roman"/>
              </a:rPr>
              <a:t>Mentor</a:t>
            </a:r>
            <a:r>
              <a:rPr sz="755" spc="-8" dirty="0">
                <a:latin typeface="Times New Roman"/>
                <a:cs typeface="Times New Roman"/>
              </a:rPr>
              <a:t> Signature</a:t>
            </a:r>
            <a:endParaRPr sz="755">
              <a:latin typeface="Times New Roman"/>
              <a:cs typeface="Times New Roman"/>
            </a:endParaRPr>
          </a:p>
        </p:txBody>
      </p:sp>
      <p:sp>
        <p:nvSpPr>
          <p:cNvPr id="14" name="object 14"/>
          <p:cNvSpPr/>
          <p:nvPr/>
        </p:nvSpPr>
        <p:spPr>
          <a:xfrm>
            <a:off x="2530811" y="5726635"/>
            <a:ext cx="1727004" cy="4795"/>
          </a:xfrm>
          <a:custGeom>
            <a:avLst/>
            <a:gdLst/>
            <a:ahLst/>
            <a:cxnLst/>
            <a:rect l="l" t="t" r="r" b="b"/>
            <a:pathLst>
              <a:path w="2287270" h="6350">
                <a:moveTo>
                  <a:pt x="2287016" y="0"/>
                </a:moveTo>
                <a:lnTo>
                  <a:pt x="0" y="0"/>
                </a:lnTo>
                <a:lnTo>
                  <a:pt x="0" y="6349"/>
                </a:lnTo>
                <a:lnTo>
                  <a:pt x="2287016" y="6349"/>
                </a:lnTo>
                <a:lnTo>
                  <a:pt x="2287016" y="0"/>
                </a:lnTo>
                <a:close/>
              </a:path>
            </a:pathLst>
          </a:custGeom>
          <a:solidFill>
            <a:srgbClr val="000000"/>
          </a:solidFill>
        </p:spPr>
        <p:txBody>
          <a:bodyPr wrap="square" lIns="0" tIns="0" rIns="0" bIns="0" rtlCol="0"/>
          <a:lstStyle/>
          <a:p>
            <a:endParaRPr sz="1359"/>
          </a:p>
        </p:txBody>
      </p:sp>
      <p:sp>
        <p:nvSpPr>
          <p:cNvPr id="15" name="object 15"/>
          <p:cNvSpPr/>
          <p:nvPr/>
        </p:nvSpPr>
        <p:spPr>
          <a:xfrm>
            <a:off x="4948282" y="5726635"/>
            <a:ext cx="1727004" cy="4795"/>
          </a:xfrm>
          <a:custGeom>
            <a:avLst/>
            <a:gdLst/>
            <a:ahLst/>
            <a:cxnLst/>
            <a:rect l="l" t="t" r="r" b="b"/>
            <a:pathLst>
              <a:path w="2287270" h="6350">
                <a:moveTo>
                  <a:pt x="2287016" y="0"/>
                </a:moveTo>
                <a:lnTo>
                  <a:pt x="0" y="0"/>
                </a:lnTo>
                <a:lnTo>
                  <a:pt x="0" y="6349"/>
                </a:lnTo>
                <a:lnTo>
                  <a:pt x="2287016" y="6349"/>
                </a:lnTo>
                <a:lnTo>
                  <a:pt x="2287016" y="0"/>
                </a:lnTo>
                <a:close/>
              </a:path>
            </a:pathLst>
          </a:custGeom>
          <a:solidFill>
            <a:srgbClr val="000000"/>
          </a:solidFill>
        </p:spPr>
        <p:txBody>
          <a:bodyPr wrap="square" lIns="0" tIns="0" rIns="0" bIns="0" rtlCol="0"/>
          <a:lstStyle/>
          <a:p>
            <a:endParaRPr sz="1359"/>
          </a:p>
        </p:txBody>
      </p:sp>
      <p:sp>
        <p:nvSpPr>
          <p:cNvPr id="16" name="object 16"/>
          <p:cNvSpPr txBox="1"/>
          <p:nvPr/>
        </p:nvSpPr>
        <p:spPr>
          <a:xfrm>
            <a:off x="2530811" y="5721841"/>
            <a:ext cx="191303" cy="125868"/>
          </a:xfrm>
          <a:prstGeom prst="rect">
            <a:avLst/>
          </a:prstGeom>
        </p:spPr>
        <p:txBody>
          <a:bodyPr vert="horz" wrap="square" lIns="0" tIns="9589" rIns="0" bIns="0" rtlCol="0">
            <a:spAutoFit/>
          </a:bodyPr>
          <a:lstStyle/>
          <a:p>
            <a:pPr>
              <a:spcBef>
                <a:spcPts val="76"/>
              </a:spcBef>
            </a:pPr>
            <a:r>
              <a:rPr sz="755" spc="-15" dirty="0">
                <a:latin typeface="Times New Roman"/>
                <a:cs typeface="Times New Roman"/>
              </a:rPr>
              <a:t>Date</a:t>
            </a:r>
            <a:endParaRPr sz="755">
              <a:latin typeface="Times New Roman"/>
              <a:cs typeface="Times New Roman"/>
            </a:endParaRPr>
          </a:p>
        </p:txBody>
      </p:sp>
      <p:sp>
        <p:nvSpPr>
          <p:cNvPr id="17" name="object 17"/>
          <p:cNvSpPr txBox="1"/>
          <p:nvPr/>
        </p:nvSpPr>
        <p:spPr>
          <a:xfrm>
            <a:off x="4962666" y="5721841"/>
            <a:ext cx="191303" cy="125868"/>
          </a:xfrm>
          <a:prstGeom prst="rect">
            <a:avLst/>
          </a:prstGeom>
        </p:spPr>
        <p:txBody>
          <a:bodyPr vert="horz" wrap="square" lIns="0" tIns="9589" rIns="0" bIns="0" rtlCol="0">
            <a:spAutoFit/>
          </a:bodyPr>
          <a:lstStyle/>
          <a:p>
            <a:pPr>
              <a:spcBef>
                <a:spcPts val="76"/>
              </a:spcBef>
            </a:pPr>
            <a:r>
              <a:rPr sz="755" spc="-15" dirty="0">
                <a:latin typeface="Times New Roman"/>
                <a:cs typeface="Times New Roman"/>
              </a:rPr>
              <a:t>Date</a:t>
            </a:r>
            <a:endParaRPr sz="755">
              <a:latin typeface="Times New Roman"/>
              <a:cs typeface="Times New Roman"/>
            </a:endParaRPr>
          </a:p>
        </p:txBody>
      </p:sp>
      <p:sp>
        <p:nvSpPr>
          <p:cNvPr id="18" name="object 18"/>
          <p:cNvSpPr txBox="1"/>
          <p:nvPr/>
        </p:nvSpPr>
        <p:spPr>
          <a:xfrm>
            <a:off x="2530811" y="6162941"/>
            <a:ext cx="4506417" cy="498009"/>
          </a:xfrm>
          <a:prstGeom prst="rect">
            <a:avLst/>
          </a:prstGeom>
        </p:spPr>
        <p:txBody>
          <a:bodyPr vert="horz" wrap="square" lIns="0" tIns="17260" rIns="0" bIns="0" rtlCol="0">
            <a:spAutoFit/>
          </a:bodyPr>
          <a:lstStyle/>
          <a:p>
            <a:pPr marL="172616" marR="210975" indent="-172616">
              <a:lnSpc>
                <a:spcPts val="868"/>
              </a:lnSpc>
              <a:spcBef>
                <a:spcPts val="136"/>
              </a:spcBef>
            </a:pPr>
            <a:r>
              <a:rPr sz="755" i="1" dirty="0">
                <a:latin typeface="Times New Roman"/>
                <a:cs typeface="Times New Roman"/>
              </a:rPr>
              <a:t>Upon</a:t>
            </a:r>
            <a:r>
              <a:rPr sz="755" i="1" spc="-8" dirty="0">
                <a:latin typeface="Times New Roman"/>
                <a:cs typeface="Times New Roman"/>
              </a:rPr>
              <a:t> </a:t>
            </a:r>
            <a:r>
              <a:rPr sz="755" i="1" dirty="0">
                <a:latin typeface="Times New Roman"/>
                <a:cs typeface="Times New Roman"/>
              </a:rPr>
              <a:t>completion, please forward</a:t>
            </a:r>
            <a:r>
              <a:rPr sz="755" i="1" spc="-8" dirty="0">
                <a:latin typeface="Times New Roman"/>
                <a:cs typeface="Times New Roman"/>
              </a:rPr>
              <a:t> </a:t>
            </a:r>
            <a:r>
              <a:rPr sz="755" i="1" dirty="0">
                <a:latin typeface="Times New Roman"/>
                <a:cs typeface="Times New Roman"/>
              </a:rPr>
              <a:t>to</a:t>
            </a:r>
            <a:r>
              <a:rPr sz="755" i="1" spc="-4" dirty="0">
                <a:latin typeface="Times New Roman"/>
                <a:cs typeface="Times New Roman"/>
              </a:rPr>
              <a:t> </a:t>
            </a:r>
            <a:r>
              <a:rPr sz="755" i="1" dirty="0">
                <a:latin typeface="Times New Roman"/>
                <a:cs typeface="Times New Roman"/>
              </a:rPr>
              <a:t>the Mentorship</a:t>
            </a:r>
            <a:r>
              <a:rPr sz="755" i="1" spc="-8" dirty="0">
                <a:latin typeface="Times New Roman"/>
                <a:cs typeface="Times New Roman"/>
              </a:rPr>
              <a:t> Committee</a:t>
            </a:r>
            <a:r>
              <a:rPr sz="755" i="1" spc="-19" dirty="0">
                <a:latin typeface="Times New Roman"/>
                <a:cs typeface="Times New Roman"/>
              </a:rPr>
              <a:t> </a:t>
            </a:r>
            <a:r>
              <a:rPr sz="755" i="1" dirty="0">
                <a:latin typeface="Times New Roman"/>
                <a:cs typeface="Times New Roman"/>
              </a:rPr>
              <a:t>to</a:t>
            </a:r>
            <a:r>
              <a:rPr sz="755" i="1" spc="-4" dirty="0">
                <a:latin typeface="Times New Roman"/>
                <a:cs typeface="Times New Roman"/>
              </a:rPr>
              <a:t> </a:t>
            </a:r>
            <a:r>
              <a:rPr sz="755" i="1" dirty="0">
                <a:latin typeface="Times New Roman"/>
                <a:cs typeface="Times New Roman"/>
              </a:rPr>
              <a:t>activate your participation</a:t>
            </a:r>
            <a:r>
              <a:rPr sz="755" i="1" spc="-4" dirty="0">
                <a:latin typeface="Times New Roman"/>
                <a:cs typeface="Times New Roman"/>
              </a:rPr>
              <a:t> </a:t>
            </a:r>
            <a:r>
              <a:rPr sz="755" i="1" dirty="0">
                <a:latin typeface="Times New Roman"/>
                <a:cs typeface="Times New Roman"/>
              </a:rPr>
              <a:t>in</a:t>
            </a:r>
            <a:r>
              <a:rPr sz="755" i="1" spc="-4" dirty="0">
                <a:latin typeface="Times New Roman"/>
                <a:cs typeface="Times New Roman"/>
              </a:rPr>
              <a:t> </a:t>
            </a:r>
            <a:r>
              <a:rPr sz="755" i="1" dirty="0">
                <a:latin typeface="Times New Roman"/>
                <a:cs typeface="Times New Roman"/>
              </a:rPr>
              <a:t>the</a:t>
            </a:r>
            <a:r>
              <a:rPr sz="755" i="1" spc="-4" dirty="0">
                <a:latin typeface="Times New Roman"/>
                <a:cs typeface="Times New Roman"/>
              </a:rPr>
              <a:t> </a:t>
            </a:r>
            <a:r>
              <a:rPr sz="755" i="1" spc="-8" dirty="0">
                <a:latin typeface="Times New Roman"/>
                <a:cs typeface="Times New Roman"/>
              </a:rPr>
              <a:t>Mentorship </a:t>
            </a:r>
            <a:r>
              <a:rPr sz="755" i="1" dirty="0">
                <a:latin typeface="Times New Roman"/>
                <a:cs typeface="Times New Roman"/>
              </a:rPr>
              <a:t>Program:</a:t>
            </a:r>
            <a:r>
              <a:rPr sz="755" i="1" spc="-19" dirty="0">
                <a:latin typeface="Times New Roman"/>
                <a:cs typeface="Times New Roman"/>
              </a:rPr>
              <a:t> </a:t>
            </a:r>
            <a:r>
              <a:rPr sz="755" i="1" dirty="0">
                <a:latin typeface="Times New Roman"/>
                <a:cs typeface="Times New Roman"/>
              </a:rPr>
              <a:t>Kathleen</a:t>
            </a:r>
            <a:r>
              <a:rPr sz="755" i="1" spc="-8" dirty="0">
                <a:latin typeface="Times New Roman"/>
                <a:cs typeface="Times New Roman"/>
              </a:rPr>
              <a:t> </a:t>
            </a:r>
            <a:r>
              <a:rPr sz="755" i="1" dirty="0">
                <a:latin typeface="Times New Roman"/>
                <a:cs typeface="Times New Roman"/>
              </a:rPr>
              <a:t>Olewinski</a:t>
            </a:r>
            <a:r>
              <a:rPr sz="755" i="1" spc="-11" dirty="0">
                <a:latin typeface="Times New Roman"/>
                <a:cs typeface="Times New Roman"/>
              </a:rPr>
              <a:t> </a:t>
            </a:r>
            <a:r>
              <a:rPr sz="755" i="1" dirty="0">
                <a:latin typeface="Times New Roman"/>
                <a:cs typeface="Times New Roman"/>
              </a:rPr>
              <a:t>at</a:t>
            </a:r>
            <a:r>
              <a:rPr sz="755" i="1" spc="4" dirty="0">
                <a:latin typeface="Times New Roman"/>
                <a:cs typeface="Times New Roman"/>
              </a:rPr>
              <a:t> </a:t>
            </a:r>
            <a:r>
              <a:rPr sz="755" i="1" u="sng" spc="-8" dirty="0">
                <a:solidFill>
                  <a:srgbClr val="0462C1"/>
                </a:solidFill>
                <a:uFill>
                  <a:solidFill>
                    <a:srgbClr val="0462C1"/>
                  </a:solidFill>
                </a:uFill>
                <a:latin typeface="Times New Roman"/>
                <a:cs typeface="Times New Roman"/>
                <a:hlinkClick r:id="rId4"/>
              </a:rPr>
              <a:t>kmo@uwm.edu</a:t>
            </a:r>
            <a:endParaRPr sz="755">
              <a:latin typeface="Times New Roman"/>
              <a:cs typeface="Times New Roman"/>
            </a:endParaRPr>
          </a:p>
          <a:p>
            <a:pPr>
              <a:spcBef>
                <a:spcPts val="19"/>
              </a:spcBef>
            </a:pPr>
            <a:endParaRPr sz="868">
              <a:latin typeface="Times New Roman"/>
              <a:cs typeface="Times New Roman"/>
            </a:endParaRPr>
          </a:p>
          <a:p>
            <a:pPr marR="3836" algn="r"/>
            <a:r>
              <a:rPr sz="755" i="1" dirty="0">
                <a:latin typeface="Times New Roman"/>
                <a:cs typeface="Times New Roman"/>
              </a:rPr>
              <a:t>Rev.</a:t>
            </a:r>
            <a:r>
              <a:rPr sz="755" i="1" spc="-4" dirty="0">
                <a:latin typeface="Times New Roman"/>
                <a:cs typeface="Times New Roman"/>
              </a:rPr>
              <a:t> </a:t>
            </a:r>
            <a:r>
              <a:rPr sz="755" i="1" spc="-8" dirty="0">
                <a:latin typeface="Times New Roman"/>
                <a:cs typeface="Times New Roman"/>
              </a:rPr>
              <a:t>05/19</a:t>
            </a:r>
            <a:endParaRPr sz="755">
              <a:latin typeface="Times New Roman"/>
              <a:cs typeface="Times New Roman"/>
            </a:endParaRPr>
          </a:p>
        </p:txBody>
      </p:sp>
      <p:sp>
        <p:nvSpPr>
          <p:cNvPr id="19" name="object 19"/>
          <p:cNvSpPr/>
          <p:nvPr/>
        </p:nvSpPr>
        <p:spPr>
          <a:xfrm>
            <a:off x="2473276" y="1652209"/>
            <a:ext cx="4835325" cy="4885188"/>
          </a:xfrm>
          <a:custGeom>
            <a:avLst/>
            <a:gdLst/>
            <a:ahLst/>
            <a:cxnLst/>
            <a:rect l="l" t="t" r="r" b="b"/>
            <a:pathLst>
              <a:path w="6403975" h="6470015">
                <a:moveTo>
                  <a:pt x="6396990" y="0"/>
                </a:moveTo>
                <a:lnTo>
                  <a:pt x="6350" y="0"/>
                </a:lnTo>
                <a:lnTo>
                  <a:pt x="0" y="0"/>
                </a:lnTo>
                <a:lnTo>
                  <a:pt x="0" y="6350"/>
                </a:lnTo>
                <a:lnTo>
                  <a:pt x="0" y="6463411"/>
                </a:lnTo>
                <a:lnTo>
                  <a:pt x="0" y="6469761"/>
                </a:lnTo>
                <a:lnTo>
                  <a:pt x="6350" y="6469761"/>
                </a:lnTo>
                <a:lnTo>
                  <a:pt x="6396990" y="6469761"/>
                </a:lnTo>
                <a:lnTo>
                  <a:pt x="6396990" y="6463411"/>
                </a:lnTo>
                <a:lnTo>
                  <a:pt x="6350" y="6463411"/>
                </a:lnTo>
                <a:lnTo>
                  <a:pt x="6350" y="6350"/>
                </a:lnTo>
                <a:lnTo>
                  <a:pt x="6396990" y="6350"/>
                </a:lnTo>
                <a:lnTo>
                  <a:pt x="6396990" y="0"/>
                </a:lnTo>
                <a:close/>
              </a:path>
              <a:path w="6403975" h="6470015">
                <a:moveTo>
                  <a:pt x="6403403" y="0"/>
                </a:moveTo>
                <a:lnTo>
                  <a:pt x="6397053" y="0"/>
                </a:lnTo>
                <a:lnTo>
                  <a:pt x="6397053" y="6350"/>
                </a:lnTo>
                <a:lnTo>
                  <a:pt x="6397053" y="6463411"/>
                </a:lnTo>
                <a:lnTo>
                  <a:pt x="6397053" y="6469761"/>
                </a:lnTo>
                <a:lnTo>
                  <a:pt x="6403403" y="6469761"/>
                </a:lnTo>
                <a:lnTo>
                  <a:pt x="6403403" y="6463411"/>
                </a:lnTo>
                <a:lnTo>
                  <a:pt x="6403403" y="6350"/>
                </a:lnTo>
                <a:lnTo>
                  <a:pt x="6403403" y="0"/>
                </a:lnTo>
                <a:close/>
              </a:path>
            </a:pathLst>
          </a:custGeom>
          <a:solidFill>
            <a:srgbClr val="000000"/>
          </a:solidFill>
        </p:spPr>
        <p:txBody>
          <a:bodyPr wrap="square" lIns="0" tIns="0" rIns="0" bIns="0" rtlCol="0"/>
          <a:lstStyle/>
          <a:p>
            <a:endParaRPr sz="1359"/>
          </a:p>
        </p:txBody>
      </p:sp>
    </p:spTree>
  </p:cSld>
  <p:clrMapOvr>
    <a:masterClrMapping/>
  </p:clrMapOvr>
  <p:transition spd="slow" advTm="15000"/>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28122" y="7136719"/>
            <a:ext cx="1182341" cy="114327"/>
          </a:xfrm>
          <a:prstGeom prst="rect">
            <a:avLst/>
          </a:prstGeom>
        </p:spPr>
        <p:txBody>
          <a:bodyPr vert="horz" wrap="square" lIns="0" tIns="9589" rIns="0" bIns="0" rtlCol="0">
            <a:spAutoFit/>
          </a:bodyPr>
          <a:lstStyle/>
          <a:p>
            <a:pPr marL="9590">
              <a:spcBef>
                <a:spcPts val="76"/>
              </a:spcBef>
            </a:pPr>
            <a:r>
              <a:rPr sz="680" b="1" dirty="0">
                <a:latin typeface="Times New Roman"/>
                <a:cs typeface="Times New Roman"/>
              </a:rPr>
              <a:t>Early</a:t>
            </a:r>
            <a:r>
              <a:rPr sz="680" b="1" spc="-8" dirty="0">
                <a:latin typeface="Times New Roman"/>
                <a:cs typeface="Times New Roman"/>
              </a:rPr>
              <a:t> Careerist</a:t>
            </a:r>
            <a:r>
              <a:rPr sz="680" b="1" spc="4" dirty="0">
                <a:latin typeface="Times New Roman"/>
                <a:cs typeface="Times New Roman"/>
              </a:rPr>
              <a:t> </a:t>
            </a:r>
            <a:r>
              <a:rPr sz="680" b="1" dirty="0">
                <a:latin typeface="Times New Roman"/>
                <a:cs typeface="Times New Roman"/>
              </a:rPr>
              <a:t>Mentor</a:t>
            </a:r>
            <a:r>
              <a:rPr sz="680" b="1" spc="-4" dirty="0">
                <a:latin typeface="Times New Roman"/>
                <a:cs typeface="Times New Roman"/>
              </a:rPr>
              <a:t> </a:t>
            </a:r>
            <a:r>
              <a:rPr sz="680" b="1" spc="-8" dirty="0">
                <a:latin typeface="Times New Roman"/>
                <a:cs typeface="Times New Roman"/>
              </a:rPr>
              <a:t>Toolkit</a:t>
            </a:r>
            <a:endParaRPr sz="680">
              <a:latin typeface="Times New Roman"/>
              <a:cs typeface="Times New Roman"/>
            </a:endParaRPr>
          </a:p>
        </p:txBody>
      </p:sp>
      <p:pic>
        <p:nvPicPr>
          <p:cNvPr id="3" name="object 3"/>
          <p:cNvPicPr/>
          <p:nvPr/>
        </p:nvPicPr>
        <p:blipFill>
          <a:blip r:embed="rId2" cstate="print"/>
          <a:stretch>
            <a:fillRect/>
          </a:stretch>
        </p:blipFill>
        <p:spPr>
          <a:xfrm>
            <a:off x="2473037" y="6931106"/>
            <a:ext cx="599801" cy="299615"/>
          </a:xfrm>
          <a:prstGeom prst="rect">
            <a:avLst/>
          </a:prstGeom>
        </p:spPr>
      </p:pic>
      <p:sp>
        <p:nvSpPr>
          <p:cNvPr id="4" name="object 4"/>
          <p:cNvSpPr txBox="1"/>
          <p:nvPr/>
        </p:nvSpPr>
        <p:spPr>
          <a:xfrm>
            <a:off x="2693826" y="1393302"/>
            <a:ext cx="4389909" cy="172356"/>
          </a:xfrm>
          <a:prstGeom prst="rect">
            <a:avLst/>
          </a:prstGeom>
        </p:spPr>
        <p:txBody>
          <a:bodyPr vert="horz" wrap="square" lIns="0" tIns="9589" rIns="0" bIns="0" rtlCol="0">
            <a:spAutoFit/>
          </a:bodyPr>
          <a:lstStyle/>
          <a:p>
            <a:pPr marL="9590">
              <a:spcBef>
                <a:spcPts val="76"/>
              </a:spcBef>
            </a:pPr>
            <a:r>
              <a:rPr sz="1057" b="1" dirty="0">
                <a:latin typeface="Times New Roman"/>
                <a:cs typeface="Times New Roman"/>
              </a:rPr>
              <a:t>SAMPLE:</a:t>
            </a:r>
            <a:r>
              <a:rPr sz="1057" b="1" spc="-19" dirty="0">
                <a:latin typeface="Times New Roman"/>
                <a:cs typeface="Times New Roman"/>
              </a:rPr>
              <a:t> </a:t>
            </a:r>
            <a:r>
              <a:rPr sz="1057" b="1" dirty="0">
                <a:latin typeface="Times New Roman"/>
                <a:cs typeface="Times New Roman"/>
              </a:rPr>
              <a:t>Early</a:t>
            </a:r>
            <a:r>
              <a:rPr sz="1057" b="1" spc="-23" dirty="0">
                <a:latin typeface="Times New Roman"/>
                <a:cs typeface="Times New Roman"/>
              </a:rPr>
              <a:t> </a:t>
            </a:r>
            <a:r>
              <a:rPr sz="1057" b="1" dirty="0">
                <a:latin typeface="Times New Roman"/>
                <a:cs typeface="Times New Roman"/>
              </a:rPr>
              <a:t>Careerist</a:t>
            </a:r>
            <a:r>
              <a:rPr sz="1057" b="1" spc="-15" dirty="0">
                <a:latin typeface="Times New Roman"/>
                <a:cs typeface="Times New Roman"/>
              </a:rPr>
              <a:t> </a:t>
            </a:r>
            <a:r>
              <a:rPr sz="1057" b="1" dirty="0">
                <a:latin typeface="Times New Roman"/>
                <a:cs typeface="Times New Roman"/>
              </a:rPr>
              <a:t>Mentor/Mentee</a:t>
            </a:r>
            <a:r>
              <a:rPr sz="1057" b="1" spc="-23" dirty="0">
                <a:latin typeface="Times New Roman"/>
                <a:cs typeface="Times New Roman"/>
              </a:rPr>
              <a:t> </a:t>
            </a:r>
            <a:r>
              <a:rPr sz="1057" b="1" dirty="0">
                <a:latin typeface="Times New Roman"/>
                <a:cs typeface="Times New Roman"/>
              </a:rPr>
              <a:t>Goal</a:t>
            </a:r>
            <a:r>
              <a:rPr sz="1057" b="1" spc="-19" dirty="0">
                <a:latin typeface="Times New Roman"/>
                <a:cs typeface="Times New Roman"/>
              </a:rPr>
              <a:t> </a:t>
            </a:r>
            <a:r>
              <a:rPr sz="1057" b="1" dirty="0">
                <a:latin typeface="Times New Roman"/>
                <a:cs typeface="Times New Roman"/>
              </a:rPr>
              <a:t>Setting</a:t>
            </a:r>
            <a:r>
              <a:rPr sz="1057" b="1" spc="-26" dirty="0">
                <a:latin typeface="Times New Roman"/>
                <a:cs typeface="Times New Roman"/>
              </a:rPr>
              <a:t> </a:t>
            </a:r>
            <a:r>
              <a:rPr sz="1057" b="1" dirty="0">
                <a:latin typeface="Times New Roman"/>
                <a:cs typeface="Times New Roman"/>
              </a:rPr>
              <a:t>and</a:t>
            </a:r>
            <a:r>
              <a:rPr sz="1057" b="1" spc="-23" dirty="0">
                <a:latin typeface="Times New Roman"/>
                <a:cs typeface="Times New Roman"/>
              </a:rPr>
              <a:t> </a:t>
            </a:r>
            <a:r>
              <a:rPr sz="1057" b="1" dirty="0">
                <a:latin typeface="Times New Roman"/>
                <a:cs typeface="Times New Roman"/>
              </a:rPr>
              <a:t>Tracking</a:t>
            </a:r>
            <a:r>
              <a:rPr sz="1057" b="1" spc="-23" dirty="0">
                <a:latin typeface="Times New Roman"/>
                <a:cs typeface="Times New Roman"/>
              </a:rPr>
              <a:t> </a:t>
            </a:r>
            <a:r>
              <a:rPr sz="1057" b="1" spc="-15" dirty="0">
                <a:latin typeface="Times New Roman"/>
                <a:cs typeface="Times New Roman"/>
              </a:rPr>
              <a:t>Form</a:t>
            </a:r>
            <a:endParaRPr sz="1057">
              <a:latin typeface="Times New Roman"/>
              <a:cs typeface="Times New Roman"/>
            </a:endParaRPr>
          </a:p>
        </p:txBody>
      </p:sp>
      <p:pic>
        <p:nvPicPr>
          <p:cNvPr id="5" name="object 5"/>
          <p:cNvPicPr/>
          <p:nvPr/>
        </p:nvPicPr>
        <p:blipFill>
          <a:blip r:embed="rId3" cstate="print"/>
          <a:stretch>
            <a:fillRect/>
          </a:stretch>
        </p:blipFill>
        <p:spPr>
          <a:xfrm>
            <a:off x="4206081" y="557768"/>
            <a:ext cx="1366931" cy="698409"/>
          </a:xfrm>
          <a:prstGeom prst="rect">
            <a:avLst/>
          </a:prstGeom>
        </p:spPr>
      </p:pic>
      <p:sp>
        <p:nvSpPr>
          <p:cNvPr id="6" name="object 6"/>
          <p:cNvSpPr txBox="1"/>
          <p:nvPr/>
        </p:nvSpPr>
        <p:spPr>
          <a:xfrm>
            <a:off x="2521222" y="1820307"/>
            <a:ext cx="587335" cy="125868"/>
          </a:xfrm>
          <a:prstGeom prst="rect">
            <a:avLst/>
          </a:prstGeom>
        </p:spPr>
        <p:txBody>
          <a:bodyPr vert="horz" wrap="square" lIns="0" tIns="9589" rIns="0" bIns="0" rtlCol="0">
            <a:spAutoFit/>
          </a:bodyPr>
          <a:lstStyle/>
          <a:p>
            <a:pPr marL="9590">
              <a:spcBef>
                <a:spcPts val="76"/>
              </a:spcBef>
            </a:pPr>
            <a:r>
              <a:rPr sz="755" dirty="0">
                <a:latin typeface="Times New Roman"/>
                <a:cs typeface="Times New Roman"/>
              </a:rPr>
              <a:t>Mentee</a:t>
            </a:r>
            <a:r>
              <a:rPr sz="755" spc="8" dirty="0">
                <a:latin typeface="Times New Roman"/>
                <a:cs typeface="Times New Roman"/>
              </a:rPr>
              <a:t> </a:t>
            </a:r>
            <a:r>
              <a:rPr sz="755" spc="-8" dirty="0">
                <a:latin typeface="Times New Roman"/>
                <a:cs typeface="Times New Roman"/>
              </a:rPr>
              <a:t>Name:</a:t>
            </a:r>
            <a:endParaRPr sz="755">
              <a:latin typeface="Times New Roman"/>
              <a:cs typeface="Times New Roman"/>
            </a:endParaRPr>
          </a:p>
        </p:txBody>
      </p:sp>
      <p:sp>
        <p:nvSpPr>
          <p:cNvPr id="7" name="object 7"/>
          <p:cNvSpPr txBox="1"/>
          <p:nvPr/>
        </p:nvSpPr>
        <p:spPr>
          <a:xfrm>
            <a:off x="3211880" y="1820307"/>
            <a:ext cx="3839972" cy="125868"/>
          </a:xfrm>
          <a:prstGeom prst="rect">
            <a:avLst/>
          </a:prstGeom>
        </p:spPr>
        <p:txBody>
          <a:bodyPr vert="horz" wrap="square" lIns="0" tIns="9589" rIns="0" bIns="0" rtlCol="0">
            <a:spAutoFit/>
          </a:bodyPr>
          <a:lstStyle/>
          <a:p>
            <a:pPr marL="9590">
              <a:spcBef>
                <a:spcPts val="76"/>
              </a:spcBef>
              <a:tabLst>
                <a:tab pos="1757805" algn="l"/>
                <a:tab pos="2426691" algn="l"/>
                <a:tab pos="3830154" algn="l"/>
              </a:tabLst>
            </a:pPr>
            <a:r>
              <a:rPr sz="755" u="sng" dirty="0">
                <a:uFill>
                  <a:solidFill>
                    <a:srgbClr val="000000"/>
                  </a:solidFill>
                </a:uFill>
                <a:latin typeface="Times New Roman"/>
                <a:cs typeface="Times New Roman"/>
              </a:rPr>
              <a:t>	</a:t>
            </a:r>
            <a:r>
              <a:rPr sz="755" dirty="0">
                <a:latin typeface="Times New Roman"/>
                <a:cs typeface="Times New Roman"/>
              </a:rPr>
              <a:t>Mentor</a:t>
            </a:r>
            <a:r>
              <a:rPr sz="755" spc="-8" dirty="0">
                <a:latin typeface="Times New Roman"/>
                <a:cs typeface="Times New Roman"/>
              </a:rPr>
              <a:t> </a:t>
            </a:r>
            <a:r>
              <a:rPr sz="755" spc="-15" dirty="0">
                <a:latin typeface="Times New Roman"/>
                <a:cs typeface="Times New Roman"/>
              </a:rPr>
              <a:t>Name:</a:t>
            </a:r>
            <a:r>
              <a:rPr sz="755" dirty="0">
                <a:latin typeface="Times New Roman"/>
                <a:cs typeface="Times New Roman"/>
              </a:rPr>
              <a:t>	</a:t>
            </a:r>
            <a:r>
              <a:rPr sz="755" u="sng" dirty="0">
                <a:uFill>
                  <a:solidFill>
                    <a:srgbClr val="000000"/>
                  </a:solidFill>
                </a:uFill>
                <a:latin typeface="Times New Roman"/>
                <a:cs typeface="Times New Roman"/>
              </a:rPr>
              <a:t>	</a:t>
            </a:r>
            <a:endParaRPr sz="755">
              <a:latin typeface="Times New Roman"/>
              <a:cs typeface="Times New Roman"/>
            </a:endParaRPr>
          </a:p>
        </p:txBody>
      </p:sp>
      <p:sp>
        <p:nvSpPr>
          <p:cNvPr id="8" name="object 8"/>
          <p:cNvSpPr/>
          <p:nvPr/>
        </p:nvSpPr>
        <p:spPr>
          <a:xfrm>
            <a:off x="2530810" y="2045651"/>
            <a:ext cx="345688" cy="4795"/>
          </a:xfrm>
          <a:custGeom>
            <a:avLst/>
            <a:gdLst/>
            <a:ahLst/>
            <a:cxnLst/>
            <a:rect l="l" t="t" r="r" b="b"/>
            <a:pathLst>
              <a:path w="457834" h="6350">
                <a:moveTo>
                  <a:pt x="457517" y="0"/>
                </a:moveTo>
                <a:lnTo>
                  <a:pt x="0" y="0"/>
                </a:lnTo>
                <a:lnTo>
                  <a:pt x="0" y="6350"/>
                </a:lnTo>
                <a:lnTo>
                  <a:pt x="457517" y="6350"/>
                </a:lnTo>
                <a:lnTo>
                  <a:pt x="457517" y="0"/>
                </a:lnTo>
                <a:close/>
              </a:path>
            </a:pathLst>
          </a:custGeom>
          <a:solidFill>
            <a:srgbClr val="000000"/>
          </a:solidFill>
        </p:spPr>
        <p:txBody>
          <a:bodyPr wrap="square" lIns="0" tIns="0" rIns="0" bIns="0" rtlCol="0"/>
          <a:lstStyle/>
          <a:p>
            <a:endParaRPr sz="1359"/>
          </a:p>
        </p:txBody>
      </p:sp>
      <p:sp>
        <p:nvSpPr>
          <p:cNvPr id="9" name="object 9"/>
          <p:cNvSpPr txBox="1"/>
          <p:nvPr/>
        </p:nvSpPr>
        <p:spPr>
          <a:xfrm>
            <a:off x="2521222" y="2151132"/>
            <a:ext cx="743638" cy="125868"/>
          </a:xfrm>
          <a:prstGeom prst="rect">
            <a:avLst/>
          </a:prstGeom>
        </p:spPr>
        <p:txBody>
          <a:bodyPr vert="horz" wrap="square" lIns="0" tIns="9589" rIns="0" bIns="0" rtlCol="0">
            <a:spAutoFit/>
          </a:bodyPr>
          <a:lstStyle/>
          <a:p>
            <a:pPr marL="9590">
              <a:spcBef>
                <a:spcPts val="76"/>
              </a:spcBef>
            </a:pPr>
            <a:r>
              <a:rPr sz="755" u="sng" dirty="0">
                <a:uFill>
                  <a:solidFill>
                    <a:srgbClr val="000000"/>
                  </a:solidFill>
                </a:uFill>
                <a:latin typeface="Times New Roman"/>
                <a:cs typeface="Times New Roman"/>
              </a:rPr>
              <a:t>S.M.A.R.T.</a:t>
            </a:r>
            <a:r>
              <a:rPr sz="755" u="sng" spc="-11" dirty="0">
                <a:uFill>
                  <a:solidFill>
                    <a:srgbClr val="000000"/>
                  </a:solidFill>
                </a:uFill>
                <a:latin typeface="Times New Roman"/>
                <a:cs typeface="Times New Roman"/>
              </a:rPr>
              <a:t> </a:t>
            </a:r>
            <a:r>
              <a:rPr sz="755" u="sng" spc="-8" dirty="0">
                <a:uFill>
                  <a:solidFill>
                    <a:srgbClr val="000000"/>
                  </a:solidFill>
                </a:uFill>
                <a:latin typeface="Times New Roman"/>
                <a:cs typeface="Times New Roman"/>
              </a:rPr>
              <a:t>Goals</a:t>
            </a:r>
            <a:r>
              <a:rPr sz="755" u="sng" spc="378" dirty="0">
                <a:uFill>
                  <a:solidFill>
                    <a:srgbClr val="000000"/>
                  </a:solidFill>
                </a:uFill>
                <a:latin typeface="Times New Roman"/>
                <a:cs typeface="Times New Roman"/>
              </a:rPr>
              <a:t> </a:t>
            </a:r>
            <a:endParaRPr sz="755">
              <a:latin typeface="Times New Roman"/>
              <a:cs typeface="Times New Roman"/>
            </a:endParaRPr>
          </a:p>
        </p:txBody>
      </p:sp>
      <p:sp>
        <p:nvSpPr>
          <p:cNvPr id="10" name="object 10"/>
          <p:cNvSpPr txBox="1"/>
          <p:nvPr/>
        </p:nvSpPr>
        <p:spPr>
          <a:xfrm>
            <a:off x="3302976" y="2167913"/>
            <a:ext cx="3578668" cy="102592"/>
          </a:xfrm>
          <a:prstGeom prst="rect">
            <a:avLst/>
          </a:prstGeom>
          <a:solidFill>
            <a:srgbClr val="FFFF00"/>
          </a:solidFill>
        </p:spPr>
        <p:txBody>
          <a:bodyPr vert="horz" wrap="square" lIns="0" tIns="0" rIns="0" bIns="0" rtlCol="0">
            <a:spAutoFit/>
          </a:bodyPr>
          <a:lstStyle/>
          <a:p>
            <a:pPr>
              <a:lnSpc>
                <a:spcPts val="849"/>
              </a:lnSpc>
            </a:pPr>
            <a:r>
              <a:rPr sz="755" dirty="0">
                <a:latin typeface="Times New Roman"/>
                <a:cs typeface="Times New Roman"/>
              </a:rPr>
              <a:t>(Suggestion:</a:t>
            </a:r>
            <a:r>
              <a:rPr sz="755" spc="170" dirty="0">
                <a:latin typeface="Times New Roman"/>
                <a:cs typeface="Times New Roman"/>
              </a:rPr>
              <a:t> </a:t>
            </a:r>
            <a:r>
              <a:rPr sz="755" dirty="0">
                <a:latin typeface="Times New Roman"/>
                <a:cs typeface="Times New Roman"/>
              </a:rPr>
              <a:t>Start</a:t>
            </a:r>
            <a:r>
              <a:rPr sz="755" spc="-11" dirty="0">
                <a:latin typeface="Times New Roman"/>
                <a:cs typeface="Times New Roman"/>
              </a:rPr>
              <a:t> </a:t>
            </a:r>
            <a:r>
              <a:rPr sz="755" dirty="0">
                <a:latin typeface="Times New Roman"/>
                <a:cs typeface="Times New Roman"/>
              </a:rPr>
              <a:t>with</a:t>
            </a:r>
            <a:r>
              <a:rPr sz="755" spc="-8" dirty="0">
                <a:latin typeface="Times New Roman"/>
                <a:cs typeface="Times New Roman"/>
              </a:rPr>
              <a:t> </a:t>
            </a:r>
            <a:r>
              <a:rPr sz="755" dirty="0">
                <a:latin typeface="Times New Roman"/>
                <a:cs typeface="Times New Roman"/>
              </a:rPr>
              <a:t>personal</a:t>
            </a:r>
            <a:r>
              <a:rPr sz="755" spc="-11" dirty="0">
                <a:latin typeface="Times New Roman"/>
                <a:cs typeface="Times New Roman"/>
              </a:rPr>
              <a:t> </a:t>
            </a:r>
            <a:r>
              <a:rPr sz="755" dirty="0">
                <a:latin typeface="Times New Roman"/>
                <a:cs typeface="Times New Roman"/>
              </a:rPr>
              <a:t>goals,</a:t>
            </a:r>
            <a:r>
              <a:rPr sz="755" spc="-8" dirty="0">
                <a:latin typeface="Times New Roman"/>
                <a:cs typeface="Times New Roman"/>
              </a:rPr>
              <a:t> </a:t>
            </a:r>
            <a:r>
              <a:rPr sz="755" dirty="0">
                <a:latin typeface="Times New Roman"/>
                <a:cs typeface="Times New Roman"/>
              </a:rPr>
              <a:t>such</a:t>
            </a:r>
            <a:r>
              <a:rPr sz="755" spc="-8" dirty="0">
                <a:latin typeface="Times New Roman"/>
                <a:cs typeface="Times New Roman"/>
              </a:rPr>
              <a:t> </a:t>
            </a:r>
            <a:r>
              <a:rPr sz="755" dirty="0">
                <a:latin typeface="Times New Roman"/>
                <a:cs typeface="Times New Roman"/>
              </a:rPr>
              <a:t>as</a:t>
            </a:r>
            <a:r>
              <a:rPr sz="755" spc="4" dirty="0">
                <a:latin typeface="Times New Roman"/>
                <a:cs typeface="Times New Roman"/>
              </a:rPr>
              <a:t> </a:t>
            </a:r>
            <a:r>
              <a:rPr sz="755" dirty="0">
                <a:latin typeface="Times New Roman"/>
                <a:cs typeface="Times New Roman"/>
              </a:rPr>
              <a:t>developing</a:t>
            </a:r>
            <a:r>
              <a:rPr sz="755" spc="8" dirty="0">
                <a:latin typeface="Times New Roman"/>
                <a:cs typeface="Times New Roman"/>
              </a:rPr>
              <a:t> </a:t>
            </a:r>
            <a:r>
              <a:rPr sz="755" dirty="0">
                <a:latin typeface="Times New Roman"/>
                <a:cs typeface="Times New Roman"/>
              </a:rPr>
              <a:t>your</a:t>
            </a:r>
            <a:r>
              <a:rPr sz="755" spc="-11" dirty="0">
                <a:latin typeface="Times New Roman"/>
                <a:cs typeface="Times New Roman"/>
              </a:rPr>
              <a:t> </a:t>
            </a:r>
            <a:r>
              <a:rPr sz="755" dirty="0">
                <a:latin typeface="Times New Roman"/>
                <a:cs typeface="Times New Roman"/>
              </a:rPr>
              <a:t>personal</a:t>
            </a:r>
            <a:r>
              <a:rPr sz="755" spc="-11" dirty="0">
                <a:latin typeface="Times New Roman"/>
                <a:cs typeface="Times New Roman"/>
              </a:rPr>
              <a:t> </a:t>
            </a:r>
            <a:r>
              <a:rPr sz="755" dirty="0">
                <a:latin typeface="Times New Roman"/>
                <a:cs typeface="Times New Roman"/>
              </a:rPr>
              <a:t>mission,</a:t>
            </a:r>
            <a:r>
              <a:rPr sz="755" spc="-8" dirty="0">
                <a:latin typeface="Times New Roman"/>
                <a:cs typeface="Times New Roman"/>
              </a:rPr>
              <a:t> </a:t>
            </a:r>
            <a:r>
              <a:rPr sz="755" dirty="0">
                <a:latin typeface="Times New Roman"/>
                <a:cs typeface="Times New Roman"/>
              </a:rPr>
              <a:t>vision</a:t>
            </a:r>
            <a:r>
              <a:rPr sz="755" spc="-8" dirty="0">
                <a:latin typeface="Times New Roman"/>
                <a:cs typeface="Times New Roman"/>
              </a:rPr>
              <a:t> </a:t>
            </a:r>
            <a:r>
              <a:rPr sz="755" spc="-19" dirty="0">
                <a:latin typeface="Times New Roman"/>
                <a:cs typeface="Times New Roman"/>
              </a:rPr>
              <a:t>and</a:t>
            </a:r>
            <a:endParaRPr sz="755">
              <a:latin typeface="Times New Roman"/>
              <a:cs typeface="Times New Roman"/>
            </a:endParaRPr>
          </a:p>
        </p:txBody>
      </p:sp>
      <p:sp>
        <p:nvSpPr>
          <p:cNvPr id="11" name="object 11"/>
          <p:cNvSpPr txBox="1"/>
          <p:nvPr/>
        </p:nvSpPr>
        <p:spPr>
          <a:xfrm>
            <a:off x="2530810" y="2278188"/>
            <a:ext cx="312126" cy="102592"/>
          </a:xfrm>
          <a:prstGeom prst="rect">
            <a:avLst/>
          </a:prstGeom>
          <a:solidFill>
            <a:srgbClr val="FFFF00"/>
          </a:solidFill>
        </p:spPr>
        <p:txBody>
          <a:bodyPr vert="horz" wrap="square" lIns="0" tIns="0" rIns="0" bIns="0" rtlCol="0">
            <a:spAutoFit/>
          </a:bodyPr>
          <a:lstStyle/>
          <a:p>
            <a:pPr>
              <a:lnSpc>
                <a:spcPts val="849"/>
              </a:lnSpc>
            </a:pPr>
            <a:r>
              <a:rPr sz="755" spc="-8" dirty="0">
                <a:latin typeface="Times New Roman"/>
                <a:cs typeface="Times New Roman"/>
              </a:rPr>
              <a:t>values.)</a:t>
            </a:r>
            <a:endParaRPr sz="755">
              <a:latin typeface="Times New Roman"/>
              <a:cs typeface="Times New Roman"/>
            </a:endParaRPr>
          </a:p>
        </p:txBody>
      </p:sp>
      <p:sp>
        <p:nvSpPr>
          <p:cNvPr id="12" name="object 12"/>
          <p:cNvSpPr txBox="1"/>
          <p:nvPr/>
        </p:nvSpPr>
        <p:spPr>
          <a:xfrm>
            <a:off x="2521222" y="2371683"/>
            <a:ext cx="109796" cy="572369"/>
          </a:xfrm>
          <a:prstGeom prst="rect">
            <a:avLst/>
          </a:prstGeom>
        </p:spPr>
        <p:txBody>
          <a:bodyPr vert="horz" wrap="square" lIns="0" tIns="14384" rIns="0" bIns="0" rtlCol="0">
            <a:spAutoFit/>
          </a:bodyPr>
          <a:lstStyle/>
          <a:p>
            <a:pPr marL="9590" marR="3836">
              <a:lnSpc>
                <a:spcPct val="95900"/>
              </a:lnSpc>
              <a:spcBef>
                <a:spcPts val="113"/>
              </a:spcBef>
            </a:pPr>
            <a:r>
              <a:rPr sz="755" b="1" spc="-38" dirty="0">
                <a:latin typeface="Times New Roman"/>
                <a:cs typeface="Times New Roman"/>
              </a:rPr>
              <a:t>S</a:t>
            </a:r>
            <a:r>
              <a:rPr sz="755" b="1" spc="378" dirty="0">
                <a:latin typeface="Times New Roman"/>
                <a:cs typeface="Times New Roman"/>
              </a:rPr>
              <a:t> </a:t>
            </a:r>
            <a:r>
              <a:rPr sz="755" b="1" spc="-38" dirty="0">
                <a:latin typeface="Times New Roman"/>
                <a:cs typeface="Times New Roman"/>
              </a:rPr>
              <a:t>M</a:t>
            </a:r>
            <a:r>
              <a:rPr sz="755" b="1" spc="378" dirty="0">
                <a:latin typeface="Times New Roman"/>
                <a:cs typeface="Times New Roman"/>
              </a:rPr>
              <a:t> </a:t>
            </a:r>
            <a:r>
              <a:rPr sz="755" b="1" spc="-38" dirty="0">
                <a:latin typeface="Times New Roman"/>
                <a:cs typeface="Times New Roman"/>
              </a:rPr>
              <a:t>A</a:t>
            </a:r>
            <a:r>
              <a:rPr sz="755" b="1" spc="378" dirty="0">
                <a:latin typeface="Times New Roman"/>
                <a:cs typeface="Times New Roman"/>
              </a:rPr>
              <a:t> </a:t>
            </a:r>
            <a:r>
              <a:rPr sz="755" b="1" spc="-38" dirty="0">
                <a:latin typeface="Times New Roman"/>
                <a:cs typeface="Times New Roman"/>
              </a:rPr>
              <a:t>R</a:t>
            </a:r>
            <a:r>
              <a:rPr sz="755" b="1" spc="378" dirty="0">
                <a:latin typeface="Times New Roman"/>
                <a:cs typeface="Times New Roman"/>
              </a:rPr>
              <a:t> </a:t>
            </a:r>
            <a:r>
              <a:rPr sz="755" b="1" spc="-38" dirty="0">
                <a:latin typeface="Times New Roman"/>
                <a:cs typeface="Times New Roman"/>
              </a:rPr>
              <a:t>T</a:t>
            </a:r>
            <a:endParaRPr sz="755">
              <a:latin typeface="Times New Roman"/>
              <a:cs typeface="Times New Roman"/>
            </a:endParaRPr>
          </a:p>
        </p:txBody>
      </p:sp>
      <p:sp>
        <p:nvSpPr>
          <p:cNvPr id="13" name="object 13"/>
          <p:cNvSpPr txBox="1"/>
          <p:nvPr/>
        </p:nvSpPr>
        <p:spPr>
          <a:xfrm>
            <a:off x="2866671" y="2371683"/>
            <a:ext cx="468909" cy="572369"/>
          </a:xfrm>
          <a:prstGeom prst="rect">
            <a:avLst/>
          </a:prstGeom>
        </p:spPr>
        <p:txBody>
          <a:bodyPr vert="horz" wrap="square" lIns="0" tIns="14384" rIns="0" bIns="0" rtlCol="0">
            <a:spAutoFit/>
          </a:bodyPr>
          <a:lstStyle/>
          <a:p>
            <a:pPr marL="9590" marR="3836">
              <a:lnSpc>
                <a:spcPct val="95900"/>
              </a:lnSpc>
              <a:spcBef>
                <a:spcPts val="113"/>
              </a:spcBef>
            </a:pPr>
            <a:r>
              <a:rPr sz="755" spc="-8" dirty="0">
                <a:latin typeface="Times New Roman"/>
                <a:cs typeface="Times New Roman"/>
              </a:rPr>
              <a:t>Specific Measurable Attainable Realistic Timely</a:t>
            </a:r>
            <a:endParaRPr sz="755">
              <a:latin typeface="Times New Roman"/>
              <a:cs typeface="Times New Roman"/>
            </a:endParaRPr>
          </a:p>
        </p:txBody>
      </p:sp>
      <p:graphicFrame>
        <p:nvGraphicFramePr>
          <p:cNvPr id="14" name="object 14"/>
          <p:cNvGraphicFramePr>
            <a:graphicFrameLocks noGrp="1"/>
          </p:cNvGraphicFramePr>
          <p:nvPr/>
        </p:nvGraphicFramePr>
        <p:xfrm>
          <a:off x="2530811" y="3050306"/>
          <a:ext cx="4667034" cy="3146207"/>
        </p:xfrm>
        <a:graphic>
          <a:graphicData uri="http://schemas.openxmlformats.org/drawingml/2006/table">
            <a:tbl>
              <a:tblPr firstRow="1" bandRow="1">
                <a:tableStyleId>{2D5ABB26-0587-4C30-8999-92F81FD0307C}</a:tableStyleId>
              </a:tblPr>
              <a:tblGrid>
                <a:gridCol w="227742">
                  <a:extLst>
                    <a:ext uri="{9D8B030D-6E8A-4147-A177-3AD203B41FA5}">
                      <a16:colId xmlns:a16="http://schemas.microsoft.com/office/drawing/2014/main" val="20000"/>
                    </a:ext>
                  </a:extLst>
                </a:gridCol>
                <a:gridCol w="968983">
                  <a:extLst>
                    <a:ext uri="{9D8B030D-6E8A-4147-A177-3AD203B41FA5}">
                      <a16:colId xmlns:a16="http://schemas.microsoft.com/office/drawing/2014/main" val="20001"/>
                    </a:ext>
                  </a:extLst>
                </a:gridCol>
                <a:gridCol w="1007339">
                  <a:extLst>
                    <a:ext uri="{9D8B030D-6E8A-4147-A177-3AD203B41FA5}">
                      <a16:colId xmlns:a16="http://schemas.microsoft.com/office/drawing/2014/main" val="20002"/>
                    </a:ext>
                  </a:extLst>
                </a:gridCol>
                <a:gridCol w="1112819">
                  <a:extLst>
                    <a:ext uri="{9D8B030D-6E8A-4147-A177-3AD203B41FA5}">
                      <a16:colId xmlns:a16="http://schemas.microsoft.com/office/drawing/2014/main" val="20003"/>
                    </a:ext>
                  </a:extLst>
                </a:gridCol>
                <a:gridCol w="1350151">
                  <a:extLst>
                    <a:ext uri="{9D8B030D-6E8A-4147-A177-3AD203B41FA5}">
                      <a16:colId xmlns:a16="http://schemas.microsoft.com/office/drawing/2014/main" val="20004"/>
                    </a:ext>
                  </a:extLst>
                </a:gridCol>
              </a:tblGrid>
              <a:tr h="179796">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algn="ctr">
                        <a:lnSpc>
                          <a:spcPts val="1775"/>
                        </a:lnSpc>
                      </a:pPr>
                      <a:r>
                        <a:rPr sz="1200" b="1" spc="-20" dirty="0">
                          <a:solidFill>
                            <a:srgbClr val="FFFFFF"/>
                          </a:solidFill>
                          <a:latin typeface="Times New Roman"/>
                          <a:cs typeface="Times New Roman"/>
                        </a:rPr>
                        <a:t>Goal</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marL="69850">
                        <a:lnSpc>
                          <a:spcPts val="1775"/>
                        </a:lnSpc>
                      </a:pPr>
                      <a:r>
                        <a:rPr sz="1200" b="1" spc="-10" dirty="0">
                          <a:solidFill>
                            <a:srgbClr val="FFFFFF"/>
                          </a:solidFill>
                          <a:latin typeface="Times New Roman"/>
                          <a:cs typeface="Times New Roman"/>
                        </a:rPr>
                        <a:t>Measurement</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marL="466725">
                        <a:lnSpc>
                          <a:spcPts val="1775"/>
                        </a:lnSpc>
                      </a:pPr>
                      <a:r>
                        <a:rPr sz="1200" b="1" spc="-10" dirty="0">
                          <a:solidFill>
                            <a:srgbClr val="FFFFFF"/>
                          </a:solidFill>
                          <a:latin typeface="Times New Roman"/>
                          <a:cs typeface="Times New Roman"/>
                        </a:rPr>
                        <a:t>Status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tc>
                  <a:txBody>
                    <a:bodyPr/>
                    <a:lstStyle/>
                    <a:p>
                      <a:pPr marL="425450">
                        <a:lnSpc>
                          <a:spcPts val="1775"/>
                        </a:lnSpc>
                      </a:pPr>
                      <a:r>
                        <a:rPr sz="1200" b="1" spc="-10" dirty="0">
                          <a:solidFill>
                            <a:srgbClr val="FFFFFF"/>
                          </a:solidFill>
                          <a:latin typeface="Times New Roman"/>
                          <a:cs typeface="Times New Roman"/>
                        </a:rPr>
                        <a:t>Comments</a:t>
                      </a: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6FC0"/>
                    </a:solidFill>
                  </a:tcPr>
                </a:tc>
                <a:extLst>
                  <a:ext uri="{0D108BD9-81ED-4DB2-BD59-A6C34878D82A}">
                    <a16:rowId xmlns:a16="http://schemas.microsoft.com/office/drawing/2014/main" val="10000"/>
                  </a:ext>
                </a:extLst>
              </a:tr>
              <a:tr h="491443">
                <a:tc>
                  <a:txBody>
                    <a:bodyPr/>
                    <a:lstStyle/>
                    <a:p>
                      <a:pPr marL="69850">
                        <a:lnSpc>
                          <a:spcPts val="1270"/>
                        </a:lnSpc>
                      </a:pPr>
                      <a:r>
                        <a:rPr sz="800" spc="-25" dirty="0">
                          <a:latin typeface="Times New Roman"/>
                          <a:cs typeface="Times New Roman"/>
                        </a:rPr>
                        <a:t>1.</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489046">
                <a:tc>
                  <a:txBody>
                    <a:bodyPr/>
                    <a:lstStyle/>
                    <a:p>
                      <a:pPr marL="69850">
                        <a:lnSpc>
                          <a:spcPts val="1245"/>
                        </a:lnSpc>
                      </a:pPr>
                      <a:r>
                        <a:rPr sz="800" spc="-25" dirty="0">
                          <a:latin typeface="Times New Roman"/>
                          <a:cs typeface="Times New Roman"/>
                        </a:rPr>
                        <a:t>2.</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489046">
                <a:tc>
                  <a:txBody>
                    <a:bodyPr/>
                    <a:lstStyle/>
                    <a:p>
                      <a:pPr marL="69850">
                        <a:lnSpc>
                          <a:spcPts val="1245"/>
                        </a:lnSpc>
                      </a:pPr>
                      <a:r>
                        <a:rPr sz="800" spc="-25" dirty="0">
                          <a:latin typeface="Times New Roman"/>
                          <a:cs typeface="Times New Roman"/>
                        </a:rPr>
                        <a:t>3.</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491443">
                <a:tc>
                  <a:txBody>
                    <a:bodyPr/>
                    <a:lstStyle/>
                    <a:p>
                      <a:pPr marL="69850">
                        <a:lnSpc>
                          <a:spcPts val="1270"/>
                        </a:lnSpc>
                      </a:pPr>
                      <a:r>
                        <a:rPr sz="800" spc="-25" dirty="0">
                          <a:latin typeface="Times New Roman"/>
                          <a:cs typeface="Times New Roman"/>
                        </a:rPr>
                        <a:t>4.</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489046">
                <a:tc>
                  <a:txBody>
                    <a:bodyPr/>
                    <a:lstStyle/>
                    <a:p>
                      <a:pPr marL="69850">
                        <a:lnSpc>
                          <a:spcPts val="1245"/>
                        </a:lnSpc>
                      </a:pPr>
                      <a:r>
                        <a:rPr sz="800" spc="-25" dirty="0">
                          <a:latin typeface="Times New Roman"/>
                          <a:cs typeface="Times New Roman"/>
                        </a:rPr>
                        <a:t>5.</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489046">
                <a:tc>
                  <a:txBody>
                    <a:bodyPr/>
                    <a:lstStyle/>
                    <a:p>
                      <a:pPr marL="69850">
                        <a:lnSpc>
                          <a:spcPts val="1270"/>
                        </a:lnSpc>
                      </a:pPr>
                      <a:r>
                        <a:rPr sz="800" spc="-25" dirty="0">
                          <a:latin typeface="Times New Roman"/>
                          <a:cs typeface="Times New Roman"/>
                        </a:rPr>
                        <a:t>6.</a:t>
                      </a: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bl>
          </a:graphicData>
        </a:graphic>
      </p:graphicFrame>
      <p:sp>
        <p:nvSpPr>
          <p:cNvPr id="15" name="object 15"/>
          <p:cNvSpPr txBox="1"/>
          <p:nvPr/>
        </p:nvSpPr>
        <p:spPr>
          <a:xfrm>
            <a:off x="2521221" y="6268421"/>
            <a:ext cx="4796489" cy="550331"/>
          </a:xfrm>
          <a:prstGeom prst="rect">
            <a:avLst/>
          </a:prstGeom>
        </p:spPr>
        <p:txBody>
          <a:bodyPr vert="horz" wrap="square" lIns="0" tIns="17260" rIns="0" bIns="0" rtlCol="0">
            <a:spAutoFit/>
          </a:bodyPr>
          <a:lstStyle/>
          <a:p>
            <a:pPr marL="182206" marR="467981" indent="-172616">
              <a:lnSpc>
                <a:spcPts val="868"/>
              </a:lnSpc>
              <a:spcBef>
                <a:spcPts val="136"/>
              </a:spcBef>
            </a:pPr>
            <a:r>
              <a:rPr sz="755" i="1" dirty="0">
                <a:latin typeface="Times New Roman"/>
                <a:cs typeface="Times New Roman"/>
              </a:rPr>
              <a:t>Upon</a:t>
            </a:r>
            <a:r>
              <a:rPr sz="755" i="1" spc="-11" dirty="0">
                <a:latin typeface="Times New Roman"/>
                <a:cs typeface="Times New Roman"/>
              </a:rPr>
              <a:t> </a:t>
            </a:r>
            <a:r>
              <a:rPr sz="755" i="1" dirty="0">
                <a:latin typeface="Times New Roman"/>
                <a:cs typeface="Times New Roman"/>
              </a:rPr>
              <a:t>completion, please forward</a:t>
            </a:r>
            <a:r>
              <a:rPr sz="755" i="1" spc="-4" dirty="0">
                <a:latin typeface="Times New Roman"/>
                <a:cs typeface="Times New Roman"/>
              </a:rPr>
              <a:t> </a:t>
            </a:r>
            <a:r>
              <a:rPr sz="755" i="1" dirty="0">
                <a:latin typeface="Times New Roman"/>
                <a:cs typeface="Times New Roman"/>
              </a:rPr>
              <a:t>to</a:t>
            </a:r>
            <a:r>
              <a:rPr sz="755" i="1" spc="-4" dirty="0">
                <a:latin typeface="Times New Roman"/>
                <a:cs typeface="Times New Roman"/>
              </a:rPr>
              <a:t> </a:t>
            </a:r>
            <a:r>
              <a:rPr sz="755" i="1" dirty="0">
                <a:latin typeface="Times New Roman"/>
                <a:cs typeface="Times New Roman"/>
              </a:rPr>
              <a:t>the Mentorship</a:t>
            </a:r>
            <a:r>
              <a:rPr sz="755" i="1" spc="-4" dirty="0">
                <a:latin typeface="Times New Roman"/>
                <a:cs typeface="Times New Roman"/>
              </a:rPr>
              <a:t> </a:t>
            </a:r>
            <a:r>
              <a:rPr sz="755" i="1" spc="-8" dirty="0">
                <a:latin typeface="Times New Roman"/>
                <a:cs typeface="Times New Roman"/>
              </a:rPr>
              <a:t>Committee</a:t>
            </a:r>
            <a:r>
              <a:rPr sz="755" i="1" spc="-15" dirty="0">
                <a:latin typeface="Times New Roman"/>
                <a:cs typeface="Times New Roman"/>
              </a:rPr>
              <a:t> </a:t>
            </a:r>
            <a:r>
              <a:rPr sz="755" i="1" dirty="0">
                <a:latin typeface="Times New Roman"/>
                <a:cs typeface="Times New Roman"/>
              </a:rPr>
              <a:t>to</a:t>
            </a:r>
            <a:r>
              <a:rPr sz="755" i="1" spc="-4" dirty="0">
                <a:latin typeface="Times New Roman"/>
                <a:cs typeface="Times New Roman"/>
              </a:rPr>
              <a:t> </a:t>
            </a:r>
            <a:r>
              <a:rPr sz="755" i="1" dirty="0">
                <a:latin typeface="Times New Roman"/>
                <a:cs typeface="Times New Roman"/>
              </a:rPr>
              <a:t>wrap-up</a:t>
            </a:r>
            <a:r>
              <a:rPr sz="755" i="1" spc="-4" dirty="0">
                <a:latin typeface="Times New Roman"/>
                <a:cs typeface="Times New Roman"/>
              </a:rPr>
              <a:t> </a:t>
            </a:r>
            <a:r>
              <a:rPr sz="755" i="1" dirty="0">
                <a:latin typeface="Times New Roman"/>
                <a:cs typeface="Times New Roman"/>
              </a:rPr>
              <a:t>your</a:t>
            </a:r>
            <a:r>
              <a:rPr sz="755" i="1" spc="4" dirty="0">
                <a:latin typeface="Times New Roman"/>
                <a:cs typeface="Times New Roman"/>
              </a:rPr>
              <a:t> </a:t>
            </a:r>
            <a:r>
              <a:rPr sz="755" i="1" dirty="0">
                <a:latin typeface="Times New Roman"/>
                <a:cs typeface="Times New Roman"/>
              </a:rPr>
              <a:t>participation</a:t>
            </a:r>
            <a:r>
              <a:rPr sz="755" i="1" spc="-4" dirty="0">
                <a:latin typeface="Times New Roman"/>
                <a:cs typeface="Times New Roman"/>
              </a:rPr>
              <a:t> </a:t>
            </a:r>
            <a:r>
              <a:rPr sz="755" i="1" dirty="0">
                <a:latin typeface="Times New Roman"/>
                <a:cs typeface="Times New Roman"/>
              </a:rPr>
              <a:t>in</a:t>
            </a:r>
            <a:r>
              <a:rPr sz="755" i="1" spc="-4" dirty="0">
                <a:latin typeface="Times New Roman"/>
                <a:cs typeface="Times New Roman"/>
              </a:rPr>
              <a:t> </a:t>
            </a:r>
            <a:r>
              <a:rPr sz="755" i="1" dirty="0">
                <a:latin typeface="Times New Roman"/>
                <a:cs typeface="Times New Roman"/>
              </a:rPr>
              <a:t>the</a:t>
            </a:r>
            <a:r>
              <a:rPr sz="755" i="1" spc="4" dirty="0">
                <a:latin typeface="Times New Roman"/>
                <a:cs typeface="Times New Roman"/>
              </a:rPr>
              <a:t> </a:t>
            </a:r>
            <a:r>
              <a:rPr sz="755" i="1" spc="-8" dirty="0">
                <a:latin typeface="Times New Roman"/>
                <a:cs typeface="Times New Roman"/>
              </a:rPr>
              <a:t>Mentorship </a:t>
            </a:r>
            <a:r>
              <a:rPr sz="755" i="1" dirty="0">
                <a:latin typeface="Times New Roman"/>
                <a:cs typeface="Times New Roman"/>
              </a:rPr>
              <a:t>Program:</a:t>
            </a:r>
            <a:r>
              <a:rPr sz="755" i="1" spc="-19" dirty="0">
                <a:latin typeface="Times New Roman"/>
                <a:cs typeface="Times New Roman"/>
              </a:rPr>
              <a:t> </a:t>
            </a:r>
            <a:r>
              <a:rPr sz="755" i="1" dirty="0">
                <a:latin typeface="Times New Roman"/>
                <a:cs typeface="Times New Roman"/>
              </a:rPr>
              <a:t>Kathleen</a:t>
            </a:r>
            <a:r>
              <a:rPr sz="755" i="1" spc="-8" dirty="0">
                <a:latin typeface="Times New Roman"/>
                <a:cs typeface="Times New Roman"/>
              </a:rPr>
              <a:t> </a:t>
            </a:r>
            <a:r>
              <a:rPr sz="755" i="1" dirty="0">
                <a:latin typeface="Times New Roman"/>
                <a:cs typeface="Times New Roman"/>
              </a:rPr>
              <a:t>Olewinski</a:t>
            </a:r>
            <a:r>
              <a:rPr sz="755" i="1" spc="-11" dirty="0">
                <a:latin typeface="Times New Roman"/>
                <a:cs typeface="Times New Roman"/>
              </a:rPr>
              <a:t> </a:t>
            </a:r>
            <a:r>
              <a:rPr sz="755" i="1" dirty="0">
                <a:latin typeface="Times New Roman"/>
                <a:cs typeface="Times New Roman"/>
              </a:rPr>
              <a:t>at</a:t>
            </a:r>
            <a:r>
              <a:rPr sz="755" i="1" spc="4" dirty="0">
                <a:latin typeface="Times New Roman"/>
                <a:cs typeface="Times New Roman"/>
              </a:rPr>
              <a:t> </a:t>
            </a:r>
            <a:r>
              <a:rPr sz="755" i="1" u="sng" spc="-8" dirty="0">
                <a:solidFill>
                  <a:srgbClr val="0462C1"/>
                </a:solidFill>
                <a:uFill>
                  <a:solidFill>
                    <a:srgbClr val="0462C1"/>
                  </a:solidFill>
                </a:uFill>
                <a:latin typeface="Times New Roman"/>
                <a:cs typeface="Times New Roman"/>
                <a:hlinkClick r:id="rId4"/>
              </a:rPr>
              <a:t>kmo@uwm.edu</a:t>
            </a:r>
            <a:endParaRPr sz="755">
              <a:latin typeface="Times New Roman"/>
              <a:cs typeface="Times New Roman"/>
            </a:endParaRPr>
          </a:p>
          <a:p>
            <a:pPr>
              <a:spcBef>
                <a:spcPts val="4"/>
              </a:spcBef>
            </a:pPr>
            <a:endParaRPr sz="1208">
              <a:latin typeface="Times New Roman"/>
              <a:cs typeface="Times New Roman"/>
            </a:endParaRPr>
          </a:p>
          <a:p>
            <a:pPr marR="3836" algn="r"/>
            <a:r>
              <a:rPr sz="755" i="1" spc="-8" dirty="0">
                <a:latin typeface="Times New Roman"/>
                <a:cs typeface="Times New Roman"/>
              </a:rPr>
              <a:t>Rev.02/21</a:t>
            </a:r>
            <a:endParaRPr sz="755">
              <a:latin typeface="Times New Roman"/>
              <a:cs typeface="Times New Roman"/>
            </a:endParaRPr>
          </a:p>
        </p:txBody>
      </p:sp>
      <p:sp>
        <p:nvSpPr>
          <p:cNvPr id="16" name="object 16"/>
          <p:cNvSpPr/>
          <p:nvPr/>
        </p:nvSpPr>
        <p:spPr>
          <a:xfrm>
            <a:off x="2473276" y="1721730"/>
            <a:ext cx="4835325" cy="4899572"/>
          </a:xfrm>
          <a:custGeom>
            <a:avLst/>
            <a:gdLst/>
            <a:ahLst/>
            <a:cxnLst/>
            <a:rect l="l" t="t" r="r" b="b"/>
            <a:pathLst>
              <a:path w="6403975" h="6489065">
                <a:moveTo>
                  <a:pt x="6396990" y="0"/>
                </a:moveTo>
                <a:lnTo>
                  <a:pt x="6350" y="0"/>
                </a:lnTo>
                <a:lnTo>
                  <a:pt x="0" y="0"/>
                </a:lnTo>
                <a:lnTo>
                  <a:pt x="0" y="6350"/>
                </a:lnTo>
                <a:lnTo>
                  <a:pt x="0" y="6482461"/>
                </a:lnTo>
                <a:lnTo>
                  <a:pt x="0" y="6488811"/>
                </a:lnTo>
                <a:lnTo>
                  <a:pt x="6350" y="6488811"/>
                </a:lnTo>
                <a:lnTo>
                  <a:pt x="6396990" y="6488811"/>
                </a:lnTo>
                <a:lnTo>
                  <a:pt x="6396990" y="6482461"/>
                </a:lnTo>
                <a:lnTo>
                  <a:pt x="6350" y="6482461"/>
                </a:lnTo>
                <a:lnTo>
                  <a:pt x="6350" y="6350"/>
                </a:lnTo>
                <a:lnTo>
                  <a:pt x="6396990" y="6350"/>
                </a:lnTo>
                <a:lnTo>
                  <a:pt x="6396990" y="0"/>
                </a:lnTo>
                <a:close/>
              </a:path>
              <a:path w="6403975" h="6489065">
                <a:moveTo>
                  <a:pt x="6403403" y="0"/>
                </a:moveTo>
                <a:lnTo>
                  <a:pt x="6397053" y="0"/>
                </a:lnTo>
                <a:lnTo>
                  <a:pt x="6397053" y="6350"/>
                </a:lnTo>
                <a:lnTo>
                  <a:pt x="6397053" y="6482461"/>
                </a:lnTo>
                <a:lnTo>
                  <a:pt x="6397053" y="6488811"/>
                </a:lnTo>
                <a:lnTo>
                  <a:pt x="6403403" y="6488811"/>
                </a:lnTo>
                <a:lnTo>
                  <a:pt x="6403403" y="6482461"/>
                </a:lnTo>
                <a:lnTo>
                  <a:pt x="6403403" y="6350"/>
                </a:lnTo>
                <a:lnTo>
                  <a:pt x="6403403" y="0"/>
                </a:lnTo>
                <a:close/>
              </a:path>
            </a:pathLst>
          </a:custGeom>
          <a:solidFill>
            <a:srgbClr val="000000"/>
          </a:solidFill>
        </p:spPr>
        <p:txBody>
          <a:bodyPr wrap="square" lIns="0" tIns="0" rIns="0" bIns="0" rtlCol="0"/>
          <a:lstStyle/>
          <a:p>
            <a:endParaRPr sz="1359"/>
          </a:p>
        </p:txBody>
      </p:sp>
    </p:spTree>
  </p:cSld>
  <p:clrMapOvr>
    <a:masterClrMapping/>
  </p:clrMapOvr>
  <p:transition spd="slow" advTm="15000"/>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505967"/>
            <a:ext cx="5804154"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1258" y="627125"/>
            <a:ext cx="5231765" cy="574040"/>
          </a:xfrm>
          <a:prstGeom prst="rect">
            <a:avLst/>
          </a:prstGeom>
        </p:spPr>
        <p:txBody>
          <a:bodyPr vert="horz" wrap="square" lIns="0" tIns="12700" rIns="0" bIns="0" rtlCol="0">
            <a:spAutoFit/>
          </a:bodyPr>
          <a:lstStyle/>
          <a:p>
            <a:pPr marL="12700">
              <a:lnSpc>
                <a:spcPct val="100000"/>
              </a:lnSpc>
              <a:spcBef>
                <a:spcPts val="100"/>
              </a:spcBef>
            </a:pPr>
            <a:r>
              <a:rPr i="1" dirty="0">
                <a:latin typeface="Arial"/>
                <a:cs typeface="Arial"/>
              </a:rPr>
              <a:t>Setting S.M.A.R.T</a:t>
            </a:r>
            <a:r>
              <a:rPr i="1" spc="-110" dirty="0">
                <a:latin typeface="Arial"/>
                <a:cs typeface="Arial"/>
              </a:rPr>
              <a:t> </a:t>
            </a:r>
            <a:r>
              <a:rPr i="1" dirty="0">
                <a:latin typeface="Arial"/>
                <a:cs typeface="Arial"/>
              </a:rPr>
              <a:t>Goals</a:t>
            </a:r>
          </a:p>
        </p:txBody>
      </p:sp>
      <p:sp>
        <p:nvSpPr>
          <p:cNvPr id="4" name="object 4"/>
          <p:cNvSpPr txBox="1"/>
          <p:nvPr/>
        </p:nvSpPr>
        <p:spPr>
          <a:xfrm>
            <a:off x="383540" y="1511300"/>
            <a:ext cx="8637270" cy="3222934"/>
          </a:xfrm>
          <a:prstGeom prst="rect">
            <a:avLst/>
          </a:prstGeom>
        </p:spPr>
        <p:txBody>
          <a:bodyPr vert="horz" wrap="square" lIns="0" tIns="12700" rIns="0" bIns="0" rtlCol="0">
            <a:spAutoFit/>
          </a:bodyPr>
          <a:lstStyle/>
          <a:p>
            <a:pPr marL="390525" marR="235585" indent="-377825">
              <a:lnSpc>
                <a:spcPct val="113999"/>
              </a:lnSpc>
              <a:spcBef>
                <a:spcPts val="100"/>
              </a:spcBef>
              <a:buClr>
                <a:srgbClr val="FF9900"/>
              </a:buClr>
              <a:buChar char="•"/>
              <a:tabLst>
                <a:tab pos="390525" algn="l"/>
                <a:tab pos="391160" algn="l"/>
              </a:tabLst>
            </a:pPr>
            <a:r>
              <a:rPr sz="2000" dirty="0">
                <a:solidFill>
                  <a:srgbClr val="006699"/>
                </a:solidFill>
                <a:latin typeface="Arial"/>
                <a:cs typeface="Arial"/>
              </a:rPr>
              <a:t>Set goals that are specific, measurable, attainable, relevant, and</a:t>
            </a:r>
            <a:r>
              <a:rPr sz="2000" spc="-235" dirty="0">
                <a:solidFill>
                  <a:srgbClr val="006699"/>
                </a:solidFill>
                <a:latin typeface="Arial"/>
                <a:cs typeface="Arial"/>
              </a:rPr>
              <a:t> </a:t>
            </a:r>
            <a:r>
              <a:rPr sz="2000" spc="-25" dirty="0">
                <a:solidFill>
                  <a:srgbClr val="006699"/>
                </a:solidFill>
                <a:latin typeface="Arial"/>
                <a:cs typeface="Arial"/>
              </a:rPr>
              <a:t>timely.  </a:t>
            </a:r>
            <a:r>
              <a:rPr sz="2000" dirty="0">
                <a:solidFill>
                  <a:srgbClr val="006699"/>
                </a:solidFill>
                <a:latin typeface="Arial"/>
                <a:cs typeface="Arial"/>
              </a:rPr>
              <a:t>Examples:</a:t>
            </a:r>
            <a:endParaRPr sz="2000" dirty="0">
              <a:latin typeface="Arial"/>
              <a:cs typeface="Arial"/>
            </a:endParaRPr>
          </a:p>
          <a:p>
            <a:pPr marL="927100" lvl="1" indent="-457200">
              <a:lnSpc>
                <a:spcPct val="100000"/>
              </a:lnSpc>
              <a:spcBef>
                <a:spcPts val="925"/>
              </a:spcBef>
              <a:buClr>
                <a:srgbClr val="FF9900"/>
              </a:buClr>
              <a:buChar char="–"/>
              <a:tabLst>
                <a:tab pos="926465" algn="l"/>
                <a:tab pos="927100" algn="l"/>
              </a:tabLst>
            </a:pPr>
            <a:r>
              <a:rPr sz="1600" spc="-50" dirty="0">
                <a:solidFill>
                  <a:srgbClr val="006699"/>
                </a:solidFill>
                <a:latin typeface="Arial"/>
                <a:cs typeface="Arial"/>
              </a:rPr>
              <a:t>Take </a:t>
            </a:r>
            <a:r>
              <a:rPr sz="1600" spc="-5" dirty="0">
                <a:solidFill>
                  <a:srgbClr val="006699"/>
                </a:solidFill>
                <a:latin typeface="Arial"/>
                <a:cs typeface="Arial"/>
              </a:rPr>
              <a:t>a public speaking</a:t>
            </a:r>
            <a:r>
              <a:rPr sz="1600" spc="25" dirty="0">
                <a:solidFill>
                  <a:srgbClr val="006699"/>
                </a:solidFill>
                <a:latin typeface="Arial"/>
                <a:cs typeface="Arial"/>
              </a:rPr>
              <a:t> </a:t>
            </a:r>
            <a:r>
              <a:rPr sz="1600" spc="-5" dirty="0">
                <a:solidFill>
                  <a:srgbClr val="006699"/>
                </a:solidFill>
                <a:latin typeface="Arial"/>
                <a:cs typeface="Arial"/>
              </a:rPr>
              <a:t>class</a:t>
            </a:r>
            <a:r>
              <a:rPr lang="en-US" sz="1600" spc="-5" dirty="0">
                <a:solidFill>
                  <a:srgbClr val="006699"/>
                </a:solidFill>
                <a:latin typeface="Arial"/>
                <a:cs typeface="Arial"/>
              </a:rPr>
              <a:t>.</a:t>
            </a:r>
            <a:endParaRPr sz="1600" dirty="0">
              <a:latin typeface="Arial"/>
              <a:cs typeface="Arial"/>
            </a:endParaRPr>
          </a:p>
          <a:p>
            <a:pPr marL="927100" lvl="1" indent="-457200">
              <a:lnSpc>
                <a:spcPct val="100000"/>
              </a:lnSpc>
              <a:spcBef>
                <a:spcPts val="865"/>
              </a:spcBef>
              <a:buClr>
                <a:srgbClr val="FF9900"/>
              </a:buClr>
              <a:buChar char="–"/>
              <a:tabLst>
                <a:tab pos="926465" algn="l"/>
                <a:tab pos="927100" algn="l"/>
              </a:tabLst>
            </a:pPr>
            <a:r>
              <a:rPr sz="1600" spc="-5" dirty="0">
                <a:solidFill>
                  <a:srgbClr val="006699"/>
                </a:solidFill>
                <a:latin typeface="Arial"/>
                <a:cs typeface="Arial"/>
              </a:rPr>
              <a:t>Schedule </a:t>
            </a:r>
            <a:r>
              <a:rPr sz="1600" spc="-10" dirty="0">
                <a:solidFill>
                  <a:srgbClr val="006699"/>
                </a:solidFill>
                <a:latin typeface="Arial"/>
                <a:cs typeface="Arial"/>
              </a:rPr>
              <a:t>“get </a:t>
            </a:r>
            <a:r>
              <a:rPr sz="1600" spc="-5" dirty="0">
                <a:solidFill>
                  <a:srgbClr val="006699"/>
                </a:solidFill>
                <a:latin typeface="Arial"/>
                <a:cs typeface="Arial"/>
              </a:rPr>
              <a:t>to know </a:t>
            </a:r>
            <a:r>
              <a:rPr sz="1600" spc="-15" dirty="0">
                <a:solidFill>
                  <a:srgbClr val="006699"/>
                </a:solidFill>
                <a:latin typeface="Arial"/>
                <a:cs typeface="Arial"/>
              </a:rPr>
              <a:t>you </a:t>
            </a:r>
            <a:r>
              <a:rPr sz="1600" spc="-10" dirty="0">
                <a:solidFill>
                  <a:srgbClr val="006699"/>
                </a:solidFill>
                <a:latin typeface="Arial"/>
                <a:cs typeface="Arial"/>
              </a:rPr>
              <a:t>meetings” with two persons who are </a:t>
            </a:r>
            <a:r>
              <a:rPr sz="1600" spc="-5" dirty="0">
                <a:solidFill>
                  <a:srgbClr val="006699"/>
                </a:solidFill>
                <a:latin typeface="Arial"/>
                <a:cs typeface="Arial"/>
              </a:rPr>
              <a:t>influential in </a:t>
            </a:r>
            <a:r>
              <a:rPr sz="1600" spc="-10" dirty="0">
                <a:solidFill>
                  <a:srgbClr val="006699"/>
                </a:solidFill>
                <a:latin typeface="Arial"/>
                <a:cs typeface="Arial"/>
              </a:rPr>
              <a:t>your</a:t>
            </a:r>
            <a:r>
              <a:rPr lang="en-US" sz="1600" spc="275" dirty="0">
                <a:solidFill>
                  <a:srgbClr val="006699"/>
                </a:solidFill>
                <a:latin typeface="Arial"/>
                <a:cs typeface="Arial"/>
              </a:rPr>
              <a:t> </a:t>
            </a:r>
            <a:r>
              <a:rPr sz="1600" spc="-5" dirty="0">
                <a:solidFill>
                  <a:srgbClr val="006699"/>
                </a:solidFill>
                <a:latin typeface="Arial"/>
                <a:cs typeface="Arial"/>
              </a:rPr>
              <a:t>field</a:t>
            </a:r>
            <a:r>
              <a:rPr lang="en-US" sz="1600" spc="-5" dirty="0">
                <a:solidFill>
                  <a:srgbClr val="006699"/>
                </a:solidFill>
                <a:latin typeface="Arial"/>
                <a:cs typeface="Arial"/>
              </a:rPr>
              <a:t>.</a:t>
            </a:r>
            <a:endParaRPr sz="1600" dirty="0">
              <a:latin typeface="Arial"/>
              <a:cs typeface="Arial"/>
            </a:endParaRPr>
          </a:p>
          <a:p>
            <a:pPr marL="927100" lvl="1" indent="-457200">
              <a:lnSpc>
                <a:spcPct val="100000"/>
              </a:lnSpc>
              <a:spcBef>
                <a:spcPts val="880"/>
              </a:spcBef>
              <a:buClr>
                <a:srgbClr val="FF9900"/>
              </a:buClr>
              <a:buChar char="–"/>
              <a:tabLst>
                <a:tab pos="926465" algn="l"/>
                <a:tab pos="927100" algn="l"/>
              </a:tabLst>
            </a:pPr>
            <a:r>
              <a:rPr sz="1600" spc="-5" dirty="0">
                <a:solidFill>
                  <a:srgbClr val="006699"/>
                </a:solidFill>
                <a:latin typeface="Arial"/>
                <a:cs typeface="Arial"/>
              </a:rPr>
              <a:t>Submit a proposal for an article in </a:t>
            </a:r>
            <a:r>
              <a:rPr sz="1600" spc="-10" dirty="0">
                <a:solidFill>
                  <a:srgbClr val="006699"/>
                </a:solidFill>
                <a:latin typeface="Arial"/>
                <a:cs typeface="Arial"/>
              </a:rPr>
              <a:t>your </a:t>
            </a:r>
            <a:r>
              <a:rPr sz="1600" spc="-5" dirty="0">
                <a:solidFill>
                  <a:srgbClr val="006699"/>
                </a:solidFill>
                <a:latin typeface="Arial"/>
                <a:cs typeface="Arial"/>
              </a:rPr>
              <a:t>company or association</a:t>
            </a:r>
            <a:r>
              <a:rPr sz="1600" spc="100" dirty="0">
                <a:solidFill>
                  <a:srgbClr val="006699"/>
                </a:solidFill>
                <a:latin typeface="Arial"/>
                <a:cs typeface="Arial"/>
              </a:rPr>
              <a:t> </a:t>
            </a:r>
            <a:r>
              <a:rPr sz="1600" spc="-5" dirty="0">
                <a:solidFill>
                  <a:srgbClr val="006699"/>
                </a:solidFill>
                <a:latin typeface="Arial"/>
                <a:cs typeface="Arial"/>
              </a:rPr>
              <a:t>publication</a:t>
            </a:r>
            <a:r>
              <a:rPr lang="en-US" sz="1600" spc="-5" dirty="0">
                <a:solidFill>
                  <a:srgbClr val="006699"/>
                </a:solidFill>
                <a:latin typeface="Arial"/>
                <a:cs typeface="Arial"/>
              </a:rPr>
              <a:t>.</a:t>
            </a:r>
            <a:endParaRPr sz="1600" dirty="0">
              <a:latin typeface="Arial"/>
              <a:cs typeface="Arial"/>
            </a:endParaRPr>
          </a:p>
          <a:p>
            <a:pPr marL="927100" lvl="1" indent="-457200">
              <a:lnSpc>
                <a:spcPct val="100000"/>
              </a:lnSpc>
              <a:spcBef>
                <a:spcPts val="860"/>
              </a:spcBef>
              <a:buClr>
                <a:srgbClr val="FF9900"/>
              </a:buClr>
              <a:buChar char="–"/>
              <a:tabLst>
                <a:tab pos="926465" algn="l"/>
                <a:tab pos="927100" algn="l"/>
              </a:tabLst>
            </a:pPr>
            <a:r>
              <a:rPr sz="1600" spc="-5" dirty="0">
                <a:solidFill>
                  <a:srgbClr val="006699"/>
                </a:solidFill>
                <a:latin typeface="Arial"/>
                <a:cs typeface="Arial"/>
              </a:rPr>
              <a:t>Join a LinkedIn group and contribute to online</a:t>
            </a:r>
            <a:r>
              <a:rPr sz="1600" spc="30" dirty="0">
                <a:solidFill>
                  <a:srgbClr val="006699"/>
                </a:solidFill>
                <a:latin typeface="Arial"/>
                <a:cs typeface="Arial"/>
              </a:rPr>
              <a:t> </a:t>
            </a:r>
            <a:r>
              <a:rPr sz="1600" spc="-5" dirty="0">
                <a:solidFill>
                  <a:srgbClr val="006699"/>
                </a:solidFill>
                <a:latin typeface="Arial"/>
                <a:cs typeface="Arial"/>
              </a:rPr>
              <a:t>conversations</a:t>
            </a:r>
            <a:r>
              <a:rPr lang="en-US" sz="1600" spc="-5" dirty="0">
                <a:solidFill>
                  <a:srgbClr val="006699"/>
                </a:solidFill>
                <a:latin typeface="Arial"/>
                <a:cs typeface="Arial"/>
              </a:rPr>
              <a:t>.</a:t>
            </a:r>
          </a:p>
          <a:p>
            <a:pPr marL="469900" lvl="1">
              <a:spcBef>
                <a:spcPts val="860"/>
              </a:spcBef>
              <a:buClr>
                <a:srgbClr val="FF9900"/>
              </a:buClr>
              <a:tabLst>
                <a:tab pos="926465" algn="l"/>
                <a:tab pos="927100" algn="l"/>
              </a:tabLst>
            </a:pPr>
            <a:r>
              <a:rPr lang="en-US" dirty="0">
                <a:solidFill>
                  <a:srgbClr val="006699"/>
                </a:solidFill>
                <a:latin typeface="Arial"/>
                <a:cs typeface="Arial"/>
              </a:rPr>
              <a:t>Suggestion: </a:t>
            </a:r>
          </a:p>
          <a:p>
            <a:pPr marL="469900" lvl="1">
              <a:spcBef>
                <a:spcPts val="860"/>
              </a:spcBef>
              <a:buClr>
                <a:srgbClr val="FF9900"/>
              </a:buClr>
              <a:tabLst>
                <a:tab pos="926465" algn="l"/>
                <a:tab pos="927100" algn="l"/>
              </a:tabLst>
            </a:pPr>
            <a:r>
              <a:rPr lang="en-US" dirty="0">
                <a:solidFill>
                  <a:srgbClr val="006699"/>
                </a:solidFill>
                <a:latin typeface="Arial"/>
                <a:cs typeface="Arial"/>
              </a:rPr>
              <a:t>Start with personal goals, such as developing your personal mission, vision, and values statements.</a:t>
            </a:r>
            <a:endParaRPr sz="1600" dirty="0">
              <a:latin typeface="Arial"/>
              <a:cs typeface="Arial"/>
            </a:endParaRPr>
          </a:p>
        </p:txBody>
      </p:sp>
      <p:sp>
        <p:nvSpPr>
          <p:cNvPr id="5" name="object 5"/>
          <p:cNvSpPr txBox="1"/>
          <p:nvPr/>
        </p:nvSpPr>
        <p:spPr>
          <a:xfrm>
            <a:off x="383540" y="5043761"/>
            <a:ext cx="6563360" cy="321242"/>
          </a:xfrm>
          <a:prstGeom prst="rect">
            <a:avLst/>
          </a:prstGeom>
        </p:spPr>
        <p:txBody>
          <a:bodyPr vert="horz" wrap="square" lIns="0" tIns="13335" rIns="0" bIns="0" rtlCol="0">
            <a:spAutoFit/>
          </a:bodyPr>
          <a:lstStyle/>
          <a:p>
            <a:pPr marL="390525" indent="-377825">
              <a:lnSpc>
                <a:spcPct val="100000"/>
              </a:lnSpc>
              <a:spcBef>
                <a:spcPts val="105"/>
              </a:spcBef>
              <a:buClr>
                <a:srgbClr val="FF9900"/>
              </a:buClr>
              <a:buChar char="•"/>
              <a:tabLst>
                <a:tab pos="390525" algn="l"/>
                <a:tab pos="391160" algn="l"/>
              </a:tabLst>
            </a:pPr>
            <a:r>
              <a:rPr sz="2000" b="1" dirty="0">
                <a:solidFill>
                  <a:srgbClr val="006699"/>
                </a:solidFill>
                <a:latin typeface="Arial"/>
                <a:cs typeface="Arial"/>
              </a:rPr>
              <a:t>Check out th</a:t>
            </a:r>
            <a:r>
              <a:rPr lang="en-US" sz="2000" b="1" dirty="0">
                <a:solidFill>
                  <a:srgbClr val="006699"/>
                </a:solidFill>
                <a:latin typeface="Arial"/>
                <a:cs typeface="Arial"/>
              </a:rPr>
              <a:t>is </a:t>
            </a:r>
            <a:r>
              <a:rPr sz="2000" b="1" dirty="0">
                <a:solidFill>
                  <a:srgbClr val="006699"/>
                </a:solidFill>
                <a:latin typeface="Arial"/>
                <a:cs typeface="Arial"/>
              </a:rPr>
              <a:t>resource for more</a:t>
            </a:r>
            <a:r>
              <a:rPr sz="2000" b="1" spc="-160" dirty="0">
                <a:solidFill>
                  <a:srgbClr val="006699"/>
                </a:solidFill>
                <a:latin typeface="Arial"/>
                <a:cs typeface="Arial"/>
              </a:rPr>
              <a:t> </a:t>
            </a:r>
            <a:r>
              <a:rPr sz="2000" b="1" dirty="0">
                <a:solidFill>
                  <a:srgbClr val="006699"/>
                </a:solidFill>
                <a:latin typeface="Arial"/>
                <a:cs typeface="Arial"/>
              </a:rPr>
              <a:t>information</a:t>
            </a:r>
            <a:r>
              <a:rPr sz="2000" dirty="0">
                <a:solidFill>
                  <a:srgbClr val="006699"/>
                </a:solidFill>
                <a:latin typeface="Arial"/>
                <a:cs typeface="Arial"/>
              </a:rPr>
              <a:t>:</a:t>
            </a:r>
            <a:endParaRPr sz="2000" dirty="0">
              <a:latin typeface="Arial"/>
              <a:cs typeface="Arial"/>
            </a:endParaRPr>
          </a:p>
        </p:txBody>
      </p:sp>
      <p:sp>
        <p:nvSpPr>
          <p:cNvPr id="6" name="object 6"/>
          <p:cNvSpPr txBox="1"/>
          <p:nvPr/>
        </p:nvSpPr>
        <p:spPr>
          <a:xfrm>
            <a:off x="840738" y="5424761"/>
            <a:ext cx="8239761" cy="582339"/>
          </a:xfrm>
          <a:prstGeom prst="rect">
            <a:avLst/>
          </a:prstGeom>
        </p:spPr>
        <p:txBody>
          <a:bodyPr vert="horz" wrap="square" lIns="0" tIns="22860" rIns="0" bIns="0" rtlCol="0">
            <a:spAutoFit/>
          </a:bodyPr>
          <a:lstStyle/>
          <a:p>
            <a:pPr marL="469900" marR="5080" indent="-457200">
              <a:lnSpc>
                <a:spcPct val="113300"/>
              </a:lnSpc>
              <a:spcBef>
                <a:spcPts val="180"/>
              </a:spcBef>
              <a:buClr>
                <a:srgbClr val="FF9900"/>
              </a:buClr>
              <a:buFont typeface="Arial"/>
              <a:buChar char="−"/>
              <a:tabLst>
                <a:tab pos="469265" algn="l"/>
                <a:tab pos="469900" algn="l"/>
              </a:tabLst>
            </a:pPr>
            <a:r>
              <a:rPr lang="en-US" sz="1600" i="1" spc="-5" dirty="0">
                <a:solidFill>
                  <a:srgbClr val="006699"/>
                </a:solidFill>
                <a:latin typeface="Arial"/>
                <a:cs typeface="Arial"/>
              </a:rPr>
              <a:t>Mentoring Toolkit</a:t>
            </a:r>
          </a:p>
          <a:p>
            <a:pPr marL="12700" marR="5080">
              <a:lnSpc>
                <a:spcPct val="113300"/>
              </a:lnSpc>
              <a:spcBef>
                <a:spcPts val="180"/>
              </a:spcBef>
              <a:buClr>
                <a:srgbClr val="FF9900"/>
              </a:buClr>
              <a:tabLst>
                <a:tab pos="469265" algn="l"/>
                <a:tab pos="469900" algn="l"/>
              </a:tabLst>
            </a:pPr>
            <a:r>
              <a:rPr lang="en-US" sz="1600" i="1" spc="-5" dirty="0">
                <a:solidFill>
                  <a:srgbClr val="006699"/>
                </a:solidFill>
                <a:latin typeface="Arial"/>
                <a:cs typeface="Arial"/>
              </a:rPr>
              <a:t>	</a:t>
            </a:r>
            <a:r>
              <a:rPr lang="en-US" sz="1600" i="1" spc="-5" dirty="0">
                <a:solidFill>
                  <a:srgbClr val="006699"/>
                </a:solidFill>
                <a:latin typeface="Arial"/>
                <a:cs typeface="Arial"/>
                <a:hlinkClick r:id="rId3"/>
              </a:rPr>
              <a:t>http://www.hfmawisconsin.com/uploads/5/3/3/0/53303397/4.5_mentoring_tool_kit.pdf</a:t>
            </a:r>
            <a:endParaRPr lang="en-US" sz="1600" i="1" spc="-5" dirty="0">
              <a:solidFill>
                <a:srgbClr val="006699"/>
              </a:solidFill>
              <a:latin typeface="Arial"/>
              <a:cs typeface="Arial"/>
            </a:endParaRPr>
          </a:p>
        </p:txBody>
      </p:sp>
      <p:pic>
        <p:nvPicPr>
          <p:cNvPr id="9" name="Picture 8">
            <a:extLst>
              <a:ext uri="{FF2B5EF4-FFF2-40B4-BE49-F238E27FC236}">
                <a16:creationId xmlns:a16="http://schemas.microsoft.com/office/drawing/2014/main" id="{81C9A9FB-94E2-4912-8908-6E83392B7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00" y="6388100"/>
            <a:ext cx="1810669" cy="1024217"/>
          </a:xfrm>
          <a:prstGeom prst="rect">
            <a:avLst/>
          </a:prstGeom>
        </p:spPr>
      </p:pic>
    </p:spTree>
  </p:cSld>
  <p:clrMapOvr>
    <a:masterClrMapping/>
  </p:clrMapOvr>
  <p:transition spd="slow" advTm="15000"/>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56F7-7AC4-8530-1492-E9939ED82D34}"/>
              </a:ext>
            </a:extLst>
          </p:cNvPr>
          <p:cNvSpPr>
            <a:spLocks noGrp="1"/>
          </p:cNvSpPr>
          <p:nvPr>
            <p:ph type="title"/>
          </p:nvPr>
        </p:nvSpPr>
        <p:spPr>
          <a:xfrm>
            <a:off x="721258" y="423902"/>
            <a:ext cx="8342833" cy="553998"/>
          </a:xfrm>
        </p:spPr>
        <p:txBody>
          <a:bodyPr/>
          <a:lstStyle/>
          <a:p>
            <a:r>
              <a:rPr lang="en-US" dirty="0"/>
              <a:t>Benefits of Mentorship Program</a:t>
            </a:r>
          </a:p>
        </p:txBody>
      </p:sp>
      <p:sp>
        <p:nvSpPr>
          <p:cNvPr id="3" name="Text Placeholder 2">
            <a:extLst>
              <a:ext uri="{FF2B5EF4-FFF2-40B4-BE49-F238E27FC236}">
                <a16:creationId xmlns:a16="http://schemas.microsoft.com/office/drawing/2014/main" id="{22925716-4033-951F-9560-F2A835EF5410}"/>
              </a:ext>
            </a:extLst>
          </p:cNvPr>
          <p:cNvSpPr>
            <a:spLocks noGrp="1"/>
          </p:cNvSpPr>
          <p:nvPr>
            <p:ph type="body" idx="1"/>
          </p:nvPr>
        </p:nvSpPr>
        <p:spPr>
          <a:xfrm>
            <a:off x="754761" y="1656875"/>
            <a:ext cx="8309330" cy="1908215"/>
          </a:xfrm>
        </p:spPr>
        <p:txBody>
          <a:bodyPr/>
          <a:lstStyle/>
          <a:p>
            <a:r>
              <a:rPr lang="en-US" sz="3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are so many reasons why it is beneficial to have a mentor and to be a mentor!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098" name="Picture 2">
            <a:extLst>
              <a:ext uri="{FF2B5EF4-FFF2-40B4-BE49-F238E27FC236}">
                <a16:creationId xmlns:a16="http://schemas.microsoft.com/office/drawing/2014/main" id="{D3DF7A18-7369-1323-0058-AC99636C2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4025900"/>
            <a:ext cx="5291001"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96652"/>
      </p:ext>
    </p:extLst>
  </p:cSld>
  <p:clrMapOvr>
    <a:masterClrMapping/>
  </p:clrMapOvr>
  <p:transition spd="slow" advTm="15000"/>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Mentor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5416868"/>
          </a:xfrm>
        </p:spPr>
        <p:txBody>
          <a:bodyPr/>
          <a:lstStyle/>
          <a:p>
            <a:r>
              <a:rPr lang="en-US" sz="2800" i="1" dirty="0">
                <a:effectLst/>
                <a:latin typeface="Arial" panose="020B0604020202020204" pitchFamily="34" charset="0"/>
                <a:ea typeface="Calibri" panose="020F0502020204030204" pitchFamily="34" charset="0"/>
                <a:cs typeface="Times New Roman" panose="02020603050405020304" pitchFamily="18" charset="0"/>
              </a:rPr>
              <a:t>“Being a mentor helped me find a way to contribute to the growth and development of the next generation of healthcare leaders.  Through reflecting on what I wish I would have known about healthcare leadership at the onset of my career, I am able to encourage young or aspiring leaders to ask the difficult questions, be assertive with their professional development, and pick the healthcare career path that speaks best to their skillset and personal goals.” </a:t>
            </a:r>
          </a:p>
          <a:p>
            <a:endParaRPr lang="en-US" sz="2800" i="1" dirty="0">
              <a:latin typeface="Arial" panose="020B0604020202020204" pitchFamily="34" charset="0"/>
              <a:ea typeface="Calibri" panose="020F0502020204030204" pitchFamily="34" charset="0"/>
              <a:cs typeface="Times New Roman" panose="02020603050405020304" pitchFamily="18" charset="0"/>
            </a:endParaRPr>
          </a:p>
          <a:p>
            <a:r>
              <a:rPr lang="en-US" sz="2800" i="1" dirty="0">
                <a:effectLst/>
                <a:latin typeface="Arial" panose="020B0604020202020204" pitchFamily="34" charset="0"/>
                <a:ea typeface="Calibri" panose="020F0502020204030204" pitchFamily="34" charset="0"/>
                <a:cs typeface="Times New Roman" panose="02020603050405020304" pitchFamily="18" charset="0"/>
              </a:rPr>
              <a:t>- Jesse </a:t>
            </a:r>
            <a:r>
              <a:rPr lang="en-US" sz="2800" i="1" dirty="0" err="1">
                <a:effectLst/>
                <a:latin typeface="Arial" panose="020B0604020202020204" pitchFamily="34" charset="0"/>
                <a:ea typeface="Calibri" panose="020F0502020204030204" pitchFamily="34" charset="0"/>
                <a:cs typeface="Times New Roman" panose="02020603050405020304" pitchFamily="18" charset="0"/>
              </a:rPr>
              <a:t>Sookochoff</a:t>
            </a:r>
            <a:r>
              <a:rPr lang="en-US" sz="2800" i="1" dirty="0">
                <a:effectLst/>
                <a:latin typeface="Arial" panose="020B0604020202020204" pitchFamily="34" charset="0"/>
                <a:ea typeface="Calibri" panose="020F0502020204030204" pitchFamily="34" charset="0"/>
                <a:cs typeface="Times New Roman" panose="02020603050405020304" pitchFamily="18" charset="0"/>
              </a:rPr>
              <a:t>, MBA, FACHE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B96F5E41-5740-EF02-F935-1785E4D266B8}"/>
              </a:ext>
            </a:extLst>
          </p:cNvPr>
          <p:cNvPicPr>
            <a:picLocks noChangeAspect="1"/>
          </p:cNvPicPr>
          <p:nvPr/>
        </p:nvPicPr>
        <p:blipFill>
          <a:blip r:embed="rId2"/>
          <a:stretch>
            <a:fillRect/>
          </a:stretch>
        </p:blipFill>
        <p:spPr>
          <a:xfrm>
            <a:off x="6718300" y="150721"/>
            <a:ext cx="951058" cy="957155"/>
          </a:xfrm>
          <a:prstGeom prst="rect">
            <a:avLst/>
          </a:prstGeom>
        </p:spPr>
      </p:pic>
    </p:spTree>
    <p:extLst>
      <p:ext uri="{BB962C8B-B14F-4D97-AF65-F5344CB8AC3E}">
        <p14:creationId xmlns:p14="http://schemas.microsoft.com/office/powerpoint/2010/main" val="423799926"/>
      </p:ext>
    </p:extLst>
  </p:cSld>
  <p:clrMapOvr>
    <a:masterClrMapping/>
  </p:clrMapOvr>
  <p:transition spd="slow" advTm="15000"/>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Mentor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4124206"/>
          </a:xfrm>
        </p:spPr>
        <p:txBody>
          <a:bodyPr/>
          <a:lstStyle/>
          <a:p>
            <a:r>
              <a:rPr lang="en-US" sz="2800" i="1" dirty="0">
                <a:effectLst/>
                <a:latin typeface="Arial" panose="020B0604020202020204" pitchFamily="34" charset="0"/>
                <a:ea typeface="Calibri" panose="020F0502020204030204" pitchFamily="34" charset="0"/>
                <a:cs typeface="Times New Roman" panose="02020603050405020304" pitchFamily="18" charset="0"/>
              </a:rPr>
              <a:t>“HFMA brings health care finance people together.  Being a mentor is one way to support the organization and to personally assist a newer member with their career and work goals.  Several HFMA members were instrumental in helping me throughout my career and I am happy to now help mentor newer HFMA members.” </a:t>
            </a:r>
          </a:p>
          <a:p>
            <a:endParaRPr lang="en-US" sz="2800" i="1" dirty="0">
              <a:latin typeface="Arial" panose="020B0604020202020204" pitchFamily="34" charset="0"/>
              <a:ea typeface="Calibri" panose="020F0502020204030204" pitchFamily="34" charset="0"/>
              <a:cs typeface="Times New Roman" panose="02020603050405020304" pitchFamily="18" charset="0"/>
            </a:endParaRPr>
          </a:p>
          <a:p>
            <a:r>
              <a:rPr lang="en-US" sz="2800" i="1" dirty="0">
                <a:effectLst/>
                <a:latin typeface="Arial" panose="020B0604020202020204" pitchFamily="34" charset="0"/>
                <a:ea typeface="Calibri" panose="020F0502020204030204" pitchFamily="34" charset="0"/>
                <a:cs typeface="Times New Roman" panose="02020603050405020304" pitchFamily="18" charset="0"/>
              </a:rPr>
              <a:t>– Mark Herder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B96F5E41-5740-EF02-F935-1785E4D266B8}"/>
              </a:ext>
            </a:extLst>
          </p:cNvPr>
          <p:cNvPicPr>
            <a:picLocks noChangeAspect="1"/>
          </p:cNvPicPr>
          <p:nvPr/>
        </p:nvPicPr>
        <p:blipFill>
          <a:blip r:embed="rId2"/>
          <a:stretch>
            <a:fillRect/>
          </a:stretch>
        </p:blipFill>
        <p:spPr>
          <a:xfrm>
            <a:off x="6718300" y="150721"/>
            <a:ext cx="951058" cy="957155"/>
          </a:xfrm>
          <a:prstGeom prst="rect">
            <a:avLst/>
          </a:prstGeom>
        </p:spPr>
      </p:pic>
    </p:spTree>
    <p:extLst>
      <p:ext uri="{BB962C8B-B14F-4D97-AF65-F5344CB8AC3E}">
        <p14:creationId xmlns:p14="http://schemas.microsoft.com/office/powerpoint/2010/main" val="3929283310"/>
      </p:ext>
    </p:extLst>
  </p:cSld>
  <p:clrMapOvr>
    <a:masterClrMapping/>
  </p:clrMapOvr>
  <p:transition spd="slow" advTm="15000"/>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Mentor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4985980"/>
          </a:xfrm>
        </p:spPr>
        <p:txBody>
          <a:bodyPr/>
          <a:lstStyle/>
          <a:p>
            <a:r>
              <a:rPr lang="en-US" sz="2800" i="1" dirty="0">
                <a:effectLst/>
                <a:latin typeface="Arial" panose="020B0604020202020204" pitchFamily="34" charset="0"/>
                <a:ea typeface="Calibri" panose="020F0502020204030204" pitchFamily="34" charset="0"/>
                <a:cs typeface="Times New Roman" panose="02020603050405020304" pitchFamily="18" charset="0"/>
              </a:rPr>
              <a:t>“Although, I am still a newer leader I realized I truly have a lot of insight to offer an early careerist. I decided to become a mentor this year and it is very rewarding because both of us are still learning something. In this role, I have the opportunity to help someone starting out learn about themselves and determine what the next step is in their career plan. These skills will help me hopefully transition easier into a manger role within the next year.” </a:t>
            </a:r>
          </a:p>
          <a:p>
            <a:endParaRPr lang="en-US" sz="2800" i="1" dirty="0">
              <a:latin typeface="Arial" panose="020B0604020202020204" pitchFamily="34" charset="0"/>
              <a:ea typeface="Calibri" panose="020F0502020204030204" pitchFamily="34" charset="0"/>
              <a:cs typeface="Times New Roman" panose="02020603050405020304" pitchFamily="18" charset="0"/>
            </a:endParaRPr>
          </a:p>
          <a:p>
            <a:r>
              <a:rPr lang="en-US" sz="2800" i="1" dirty="0">
                <a:effectLst/>
                <a:latin typeface="Arial" panose="020B0604020202020204" pitchFamily="34" charset="0"/>
                <a:ea typeface="Calibri" panose="020F0502020204030204" pitchFamily="34" charset="0"/>
                <a:cs typeface="Times New Roman" panose="02020603050405020304" pitchFamily="18" charset="0"/>
              </a:rPr>
              <a:t>– Brittany Tillman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4" name="Picture 13">
            <a:extLst>
              <a:ext uri="{FF2B5EF4-FFF2-40B4-BE49-F238E27FC236}">
                <a16:creationId xmlns:a16="http://schemas.microsoft.com/office/drawing/2014/main" id="{B96F5E41-5740-EF02-F935-1785E4D266B8}"/>
              </a:ext>
            </a:extLst>
          </p:cNvPr>
          <p:cNvPicPr>
            <a:picLocks noChangeAspect="1"/>
          </p:cNvPicPr>
          <p:nvPr/>
        </p:nvPicPr>
        <p:blipFill>
          <a:blip r:embed="rId2"/>
          <a:stretch>
            <a:fillRect/>
          </a:stretch>
        </p:blipFill>
        <p:spPr>
          <a:xfrm>
            <a:off x="6718300" y="150721"/>
            <a:ext cx="951058" cy="957155"/>
          </a:xfrm>
          <a:prstGeom prst="rect">
            <a:avLst/>
          </a:prstGeom>
        </p:spPr>
      </p:pic>
    </p:spTree>
    <p:extLst>
      <p:ext uri="{BB962C8B-B14F-4D97-AF65-F5344CB8AC3E}">
        <p14:creationId xmlns:p14="http://schemas.microsoft.com/office/powerpoint/2010/main" val="2355921498"/>
      </p:ext>
    </p:extLst>
  </p:cSld>
  <p:clrMapOvr>
    <a:masterClrMapping/>
  </p:clrMapOvr>
  <p:transition spd="slow" advTm="15000"/>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Mentor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5601533"/>
          </a:xfrm>
        </p:spPr>
        <p:txBody>
          <a:bodyPr/>
          <a:lstStyle/>
          <a:p>
            <a:r>
              <a:rPr lang="en-US" sz="2800" i="1" dirty="0">
                <a:effectLst/>
                <a:latin typeface="Arial" panose="020B0604020202020204" pitchFamily="34" charset="0"/>
                <a:ea typeface="Calibri" panose="020F0502020204030204" pitchFamily="34" charset="0"/>
              </a:rPr>
              <a:t>“Becoming a mentor in HFMA was a very rewarding experience.  It was a “pay-it-forward” time to take all the things I’ve learned throughout the years and help my mentee develop and grow.  I also found myself reflecting on my career development as the journey is never over.  The tools provided by the program put good structure in place to maintain focus throughout the year.  Building the future is crucial and there’s nothing more important than the early careerists growing into the next wave of trailblazers.” </a:t>
            </a:r>
          </a:p>
          <a:p>
            <a:endParaRPr lang="en-US" sz="2800" i="1" dirty="0">
              <a:latin typeface="Arial" panose="020B0604020202020204" pitchFamily="34" charset="0"/>
              <a:ea typeface="Calibri" panose="020F0502020204030204" pitchFamily="34" charset="0"/>
            </a:endParaRPr>
          </a:p>
          <a:p>
            <a:r>
              <a:rPr lang="en-US" sz="2800" i="1" dirty="0">
                <a:effectLst/>
                <a:latin typeface="Arial" panose="020B0604020202020204" pitchFamily="34" charset="0"/>
                <a:ea typeface="Calibri" panose="020F0502020204030204" pitchFamily="34" charset="0"/>
              </a:rPr>
              <a:t>– Ryan </a:t>
            </a:r>
            <a:r>
              <a:rPr lang="en-US" sz="2800" i="1" dirty="0" err="1">
                <a:effectLst/>
                <a:latin typeface="Arial" panose="020B0604020202020204" pitchFamily="34" charset="0"/>
                <a:ea typeface="Calibri" panose="020F0502020204030204" pitchFamily="34" charset="0"/>
              </a:rPr>
              <a:t>Holte</a:t>
            </a:r>
            <a:endParaRPr lang="en-US" sz="2400" dirty="0"/>
          </a:p>
        </p:txBody>
      </p:sp>
      <p:pic>
        <p:nvPicPr>
          <p:cNvPr id="14" name="Picture 13">
            <a:extLst>
              <a:ext uri="{FF2B5EF4-FFF2-40B4-BE49-F238E27FC236}">
                <a16:creationId xmlns:a16="http://schemas.microsoft.com/office/drawing/2014/main" id="{B96F5E41-5740-EF02-F935-1785E4D266B8}"/>
              </a:ext>
            </a:extLst>
          </p:cNvPr>
          <p:cNvPicPr>
            <a:picLocks noChangeAspect="1"/>
          </p:cNvPicPr>
          <p:nvPr/>
        </p:nvPicPr>
        <p:blipFill>
          <a:blip r:embed="rId2"/>
          <a:stretch>
            <a:fillRect/>
          </a:stretch>
        </p:blipFill>
        <p:spPr>
          <a:xfrm>
            <a:off x="6718300" y="150721"/>
            <a:ext cx="951058" cy="957155"/>
          </a:xfrm>
          <a:prstGeom prst="rect">
            <a:avLst/>
          </a:prstGeom>
        </p:spPr>
      </p:pic>
    </p:spTree>
    <p:extLst>
      <p:ext uri="{BB962C8B-B14F-4D97-AF65-F5344CB8AC3E}">
        <p14:creationId xmlns:p14="http://schemas.microsoft.com/office/powerpoint/2010/main" val="2107156822"/>
      </p:ext>
    </p:extLst>
  </p:cSld>
  <p:clrMapOvr>
    <a:masterClrMapping/>
  </p:clrMapOvr>
  <p:transition spd="slow" advTm="15000"/>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774700" y="808123"/>
            <a:ext cx="8686800" cy="5808577"/>
          </a:xfrm>
          <a:prstGeom prst="rect">
            <a:avLst/>
          </a:prstGeom>
        </p:spPr>
        <p:txBody>
          <a:bodyPr vert="horz" wrap="square" lIns="0" tIns="126364" rIns="0" bIns="0" rtlCol="0">
            <a:spAutoFit/>
          </a:bodyPr>
          <a:lstStyle/>
          <a:p>
            <a:pPr marL="12700">
              <a:lnSpc>
                <a:spcPct val="100000"/>
              </a:lnSpc>
              <a:spcBef>
                <a:spcPts val="994"/>
              </a:spcBef>
            </a:pPr>
            <a:r>
              <a:rPr lang="en-US" sz="2000" b="1" dirty="0">
                <a:solidFill>
                  <a:srgbClr val="006699"/>
                </a:solidFill>
                <a:latin typeface="Arial"/>
                <a:cs typeface="Arial"/>
              </a:rPr>
              <a:t>NEW Website: </a:t>
            </a:r>
            <a:r>
              <a:rPr lang="en-US" sz="2000" b="1" dirty="0">
                <a:solidFill>
                  <a:srgbClr val="006699"/>
                </a:solidFill>
                <a:latin typeface="Arial"/>
                <a:cs typeface="Arial"/>
                <a:hlinkClick r:id="rId2"/>
              </a:rPr>
              <a:t>https://www.hfma.org/chapters/region-7/wisconsin/early-careerist.html</a:t>
            </a:r>
            <a:endParaRPr lang="en-US" sz="2000" b="1" dirty="0">
              <a:solidFill>
                <a:srgbClr val="006699"/>
              </a:solidFill>
              <a:latin typeface="Arial"/>
              <a:cs typeface="Arial"/>
            </a:endParaRPr>
          </a:p>
          <a:p>
            <a:pPr marL="12700">
              <a:lnSpc>
                <a:spcPct val="100000"/>
              </a:lnSpc>
              <a:spcBef>
                <a:spcPts val="994"/>
              </a:spcBef>
            </a:pPr>
            <a:endParaRPr lang="en-US" sz="800" b="1" dirty="0">
              <a:solidFill>
                <a:srgbClr val="006699"/>
              </a:solidFill>
              <a:latin typeface="Arial"/>
              <a:cs typeface="Arial"/>
            </a:endParaRPr>
          </a:p>
          <a:p>
            <a:pPr marL="12700">
              <a:lnSpc>
                <a:spcPct val="100000"/>
              </a:lnSpc>
              <a:spcBef>
                <a:spcPts val="994"/>
              </a:spcBef>
            </a:pPr>
            <a:r>
              <a:rPr sz="2000" b="1" dirty="0">
                <a:solidFill>
                  <a:srgbClr val="006699"/>
                </a:solidFill>
                <a:latin typeface="Arial"/>
                <a:cs typeface="Arial"/>
              </a:rPr>
              <a:t>Chapter</a:t>
            </a:r>
            <a:r>
              <a:rPr sz="2000" b="1" spc="-30" dirty="0">
                <a:solidFill>
                  <a:srgbClr val="006699"/>
                </a:solidFill>
                <a:latin typeface="Arial"/>
                <a:cs typeface="Arial"/>
              </a:rPr>
              <a:t> </a:t>
            </a:r>
            <a:r>
              <a:rPr sz="2000" b="1" dirty="0">
                <a:solidFill>
                  <a:srgbClr val="006699"/>
                </a:solidFill>
                <a:latin typeface="Arial"/>
                <a:cs typeface="Arial"/>
              </a:rPr>
              <a:t>Goal:</a:t>
            </a:r>
            <a:endParaRPr sz="2000" dirty="0">
              <a:latin typeface="Arial"/>
              <a:cs typeface="Arial"/>
            </a:endParaRPr>
          </a:p>
          <a:p>
            <a:pPr marL="360045" marR="482600" indent="1270">
              <a:lnSpc>
                <a:spcPct val="137500"/>
              </a:lnSpc>
            </a:pPr>
            <a:r>
              <a:rPr lang="en-US" sz="2000" dirty="0">
                <a:solidFill>
                  <a:srgbClr val="006699"/>
                </a:solidFill>
                <a:latin typeface="Arial"/>
                <a:cs typeface="Arial"/>
              </a:rPr>
              <a:t>Continue to build our chapter </a:t>
            </a:r>
            <a:r>
              <a:rPr sz="2000" dirty="0">
                <a:solidFill>
                  <a:srgbClr val="006699"/>
                </a:solidFill>
                <a:latin typeface="Arial"/>
                <a:cs typeface="Arial"/>
              </a:rPr>
              <a:t>mentorship program for early careerist</a:t>
            </a:r>
            <a:r>
              <a:rPr lang="en-US" sz="2000" dirty="0">
                <a:solidFill>
                  <a:srgbClr val="006699"/>
                </a:solidFill>
                <a:latin typeface="Arial"/>
                <a:cs typeface="Arial"/>
              </a:rPr>
              <a:t>s</a:t>
            </a:r>
            <a:r>
              <a:rPr sz="2000" dirty="0">
                <a:solidFill>
                  <a:srgbClr val="006699"/>
                </a:solidFill>
                <a:latin typeface="Arial"/>
                <a:cs typeface="Arial"/>
              </a:rPr>
              <a:t> and</a:t>
            </a:r>
            <a:r>
              <a:rPr lang="en-US" sz="2000" dirty="0">
                <a:solidFill>
                  <a:srgbClr val="006699"/>
                </a:solidFill>
                <a:latin typeface="Arial"/>
                <a:cs typeface="Arial"/>
              </a:rPr>
              <a:t> </a:t>
            </a:r>
            <a:r>
              <a:rPr sz="2000" dirty="0">
                <a:solidFill>
                  <a:srgbClr val="006699"/>
                </a:solidFill>
                <a:latin typeface="Arial"/>
                <a:cs typeface="Arial"/>
              </a:rPr>
              <a:t>members </a:t>
            </a:r>
            <a:r>
              <a:rPr lang="en-US" sz="2000" dirty="0">
                <a:solidFill>
                  <a:srgbClr val="006699"/>
                </a:solidFill>
                <a:latin typeface="Arial"/>
                <a:cs typeface="Arial"/>
              </a:rPr>
              <a:t>who </a:t>
            </a:r>
            <a:r>
              <a:rPr sz="2000" dirty="0">
                <a:solidFill>
                  <a:srgbClr val="006699"/>
                </a:solidFill>
                <a:latin typeface="Arial"/>
                <a:cs typeface="Arial"/>
              </a:rPr>
              <a:t>are new to</a:t>
            </a:r>
            <a:r>
              <a:rPr sz="2000" spc="-130" dirty="0">
                <a:solidFill>
                  <a:srgbClr val="006699"/>
                </a:solidFill>
                <a:latin typeface="Arial"/>
                <a:cs typeface="Arial"/>
              </a:rPr>
              <a:t> </a:t>
            </a:r>
            <a:r>
              <a:rPr sz="2000" dirty="0">
                <a:solidFill>
                  <a:srgbClr val="006699"/>
                </a:solidFill>
                <a:latin typeface="Arial"/>
                <a:cs typeface="Arial"/>
              </a:rPr>
              <a:t>healthcare.</a:t>
            </a:r>
            <a:endParaRPr sz="2000" dirty="0">
              <a:latin typeface="Arial"/>
              <a:cs typeface="Arial"/>
            </a:endParaRPr>
          </a:p>
          <a:p>
            <a:pPr marL="12700">
              <a:lnSpc>
                <a:spcPct val="100000"/>
              </a:lnSpc>
              <a:spcBef>
                <a:spcPts val="900"/>
              </a:spcBef>
            </a:pPr>
            <a:r>
              <a:rPr sz="2000" b="1" dirty="0">
                <a:solidFill>
                  <a:srgbClr val="006699"/>
                </a:solidFill>
                <a:latin typeface="Arial"/>
                <a:cs typeface="Arial"/>
              </a:rPr>
              <a:t>Get</a:t>
            </a:r>
            <a:r>
              <a:rPr sz="2000" b="1" spc="-30" dirty="0">
                <a:solidFill>
                  <a:srgbClr val="006699"/>
                </a:solidFill>
                <a:latin typeface="Arial"/>
                <a:cs typeface="Arial"/>
              </a:rPr>
              <a:t> </a:t>
            </a:r>
            <a:r>
              <a:rPr sz="2000" b="1" spc="-5" dirty="0">
                <a:solidFill>
                  <a:srgbClr val="006699"/>
                </a:solidFill>
                <a:latin typeface="Arial"/>
                <a:cs typeface="Arial"/>
              </a:rPr>
              <a:t>Involved!</a:t>
            </a:r>
            <a:endParaRPr sz="2000" dirty="0">
              <a:latin typeface="Arial"/>
              <a:cs typeface="Arial"/>
            </a:endParaRPr>
          </a:p>
          <a:p>
            <a:pPr marL="360045" marR="485775" indent="1270">
              <a:lnSpc>
                <a:spcPct val="137500"/>
              </a:lnSpc>
              <a:spcBef>
                <a:spcPts val="5"/>
              </a:spcBef>
            </a:pPr>
            <a:r>
              <a:rPr sz="2000" b="1" u="heavy" dirty="0">
                <a:solidFill>
                  <a:srgbClr val="006699"/>
                </a:solidFill>
                <a:uFill>
                  <a:solidFill>
                    <a:srgbClr val="006699"/>
                  </a:solidFill>
                </a:uFill>
                <a:latin typeface="Arial"/>
                <a:cs typeface="Arial"/>
              </a:rPr>
              <a:t>Mentees</a:t>
            </a:r>
            <a:r>
              <a:rPr sz="2000" b="1" dirty="0">
                <a:solidFill>
                  <a:srgbClr val="006699"/>
                </a:solidFill>
                <a:latin typeface="Arial"/>
                <a:cs typeface="Arial"/>
              </a:rPr>
              <a:t> </a:t>
            </a:r>
            <a:r>
              <a:rPr sz="2000" dirty="0">
                <a:solidFill>
                  <a:srgbClr val="006699"/>
                </a:solidFill>
                <a:latin typeface="Arial"/>
                <a:cs typeface="Arial"/>
              </a:rPr>
              <a:t>– new members, new to healthcare, or ready to take</a:t>
            </a:r>
            <a:r>
              <a:rPr sz="2000" spc="-250" dirty="0">
                <a:solidFill>
                  <a:srgbClr val="006699"/>
                </a:solidFill>
                <a:latin typeface="Arial"/>
                <a:cs typeface="Arial"/>
              </a:rPr>
              <a:t> </a:t>
            </a:r>
            <a:r>
              <a:rPr sz="2000" dirty="0">
                <a:solidFill>
                  <a:srgbClr val="006699"/>
                </a:solidFill>
                <a:latin typeface="Arial"/>
                <a:cs typeface="Arial"/>
              </a:rPr>
              <a:t>your  career to the next </a:t>
            </a:r>
            <a:r>
              <a:rPr sz="2000" spc="-5" dirty="0">
                <a:solidFill>
                  <a:srgbClr val="006699"/>
                </a:solidFill>
                <a:latin typeface="Arial"/>
                <a:cs typeface="Arial"/>
              </a:rPr>
              <a:t>level </a:t>
            </a:r>
            <a:r>
              <a:rPr sz="2000" dirty="0">
                <a:solidFill>
                  <a:srgbClr val="006699"/>
                </a:solidFill>
                <a:latin typeface="Arial"/>
                <a:cs typeface="Arial"/>
              </a:rPr>
              <a:t>and would like to be</a:t>
            </a:r>
            <a:r>
              <a:rPr sz="2000" spc="-145" dirty="0">
                <a:solidFill>
                  <a:srgbClr val="006699"/>
                </a:solidFill>
                <a:latin typeface="Arial"/>
                <a:cs typeface="Arial"/>
              </a:rPr>
              <a:t> </a:t>
            </a:r>
            <a:r>
              <a:rPr sz="2000" dirty="0">
                <a:solidFill>
                  <a:srgbClr val="006699"/>
                </a:solidFill>
                <a:latin typeface="Arial"/>
                <a:cs typeface="Arial"/>
              </a:rPr>
              <a:t>mentored</a:t>
            </a:r>
            <a:endParaRPr sz="2000" dirty="0">
              <a:latin typeface="Arial"/>
              <a:cs typeface="Arial"/>
            </a:endParaRPr>
          </a:p>
          <a:p>
            <a:pPr marL="361315">
              <a:lnSpc>
                <a:spcPct val="100000"/>
              </a:lnSpc>
              <a:spcBef>
                <a:spcPts val="900"/>
              </a:spcBef>
            </a:pPr>
            <a:r>
              <a:rPr sz="2000" b="1" u="heavy" dirty="0">
                <a:solidFill>
                  <a:srgbClr val="006699"/>
                </a:solidFill>
                <a:uFill>
                  <a:solidFill>
                    <a:srgbClr val="006699"/>
                  </a:solidFill>
                </a:uFill>
                <a:latin typeface="Arial"/>
                <a:cs typeface="Arial"/>
              </a:rPr>
              <a:t>Mentors</a:t>
            </a:r>
            <a:r>
              <a:rPr sz="2000" b="1" dirty="0">
                <a:solidFill>
                  <a:srgbClr val="006699"/>
                </a:solidFill>
                <a:latin typeface="Arial"/>
                <a:cs typeface="Arial"/>
              </a:rPr>
              <a:t> </a:t>
            </a:r>
            <a:r>
              <a:rPr sz="2000" dirty="0">
                <a:solidFill>
                  <a:srgbClr val="006699"/>
                </a:solidFill>
                <a:latin typeface="Arial"/>
                <a:cs typeface="Arial"/>
              </a:rPr>
              <a:t>– healthcare veterans, finance leaders, or looking for a way</a:t>
            </a:r>
            <a:r>
              <a:rPr sz="2000" spc="-245" dirty="0">
                <a:solidFill>
                  <a:srgbClr val="006699"/>
                </a:solidFill>
                <a:latin typeface="Arial"/>
                <a:cs typeface="Arial"/>
              </a:rPr>
              <a:t> </a:t>
            </a:r>
            <a:r>
              <a:rPr sz="2000" dirty="0">
                <a:solidFill>
                  <a:srgbClr val="006699"/>
                </a:solidFill>
                <a:latin typeface="Arial"/>
                <a:cs typeface="Arial"/>
              </a:rPr>
              <a:t>to</a:t>
            </a:r>
            <a:endParaRPr sz="2000" dirty="0">
              <a:latin typeface="Arial"/>
              <a:cs typeface="Arial"/>
            </a:endParaRPr>
          </a:p>
          <a:p>
            <a:pPr marL="360045">
              <a:lnSpc>
                <a:spcPct val="100000"/>
              </a:lnSpc>
              <a:spcBef>
                <a:spcPts val="900"/>
              </a:spcBef>
            </a:pPr>
            <a:r>
              <a:rPr sz="2000" dirty="0">
                <a:solidFill>
                  <a:srgbClr val="006699"/>
                </a:solidFill>
                <a:latin typeface="Arial"/>
                <a:cs typeface="Arial"/>
              </a:rPr>
              <a:t>give back to your organization </a:t>
            </a:r>
            <a:r>
              <a:rPr lang="en-US" sz="2000" dirty="0">
                <a:solidFill>
                  <a:srgbClr val="006699"/>
                </a:solidFill>
                <a:latin typeface="Arial"/>
                <a:cs typeface="Arial"/>
              </a:rPr>
              <a:t>and/or</a:t>
            </a:r>
            <a:r>
              <a:rPr sz="2000" dirty="0">
                <a:solidFill>
                  <a:srgbClr val="006699"/>
                </a:solidFill>
                <a:latin typeface="Arial"/>
                <a:cs typeface="Arial"/>
              </a:rPr>
              <a:t> industry by being a</a:t>
            </a:r>
            <a:r>
              <a:rPr sz="2000" spc="-175" dirty="0">
                <a:solidFill>
                  <a:srgbClr val="006699"/>
                </a:solidFill>
                <a:latin typeface="Arial"/>
                <a:cs typeface="Arial"/>
              </a:rPr>
              <a:t> </a:t>
            </a:r>
            <a:r>
              <a:rPr sz="2000" dirty="0">
                <a:solidFill>
                  <a:srgbClr val="006699"/>
                </a:solidFill>
                <a:latin typeface="Arial"/>
                <a:cs typeface="Arial"/>
              </a:rPr>
              <a:t>mentor</a:t>
            </a:r>
            <a:endParaRPr sz="2000" dirty="0">
              <a:latin typeface="Arial"/>
              <a:cs typeface="Arial"/>
            </a:endParaRPr>
          </a:p>
          <a:p>
            <a:pPr marL="12700">
              <a:lnSpc>
                <a:spcPct val="100000"/>
              </a:lnSpc>
              <a:spcBef>
                <a:spcPts val="900"/>
              </a:spcBef>
            </a:pPr>
            <a:r>
              <a:rPr lang="en-US" sz="2000" b="1" dirty="0">
                <a:solidFill>
                  <a:srgbClr val="006699"/>
                </a:solidFill>
                <a:latin typeface="Arial"/>
                <a:cs typeface="Arial"/>
              </a:rPr>
              <a:t>Early Riser </a:t>
            </a:r>
            <a:r>
              <a:rPr sz="2000" b="1" dirty="0">
                <a:solidFill>
                  <a:srgbClr val="006699"/>
                </a:solidFill>
                <a:latin typeface="Arial"/>
                <a:cs typeface="Arial"/>
              </a:rPr>
              <a:t>Coffee </a:t>
            </a:r>
            <a:r>
              <a:rPr lang="en-US" sz="2000" b="1" dirty="0">
                <a:solidFill>
                  <a:srgbClr val="006699"/>
                </a:solidFill>
                <a:latin typeface="Arial"/>
                <a:cs typeface="Arial"/>
              </a:rPr>
              <a:t>&amp;</a:t>
            </a:r>
            <a:r>
              <a:rPr sz="2000" b="1" spc="-50" dirty="0">
                <a:solidFill>
                  <a:srgbClr val="006699"/>
                </a:solidFill>
                <a:latin typeface="Arial"/>
                <a:cs typeface="Arial"/>
              </a:rPr>
              <a:t> </a:t>
            </a:r>
            <a:r>
              <a:rPr sz="2000" b="1" dirty="0">
                <a:solidFill>
                  <a:srgbClr val="006699"/>
                </a:solidFill>
                <a:latin typeface="Arial"/>
                <a:cs typeface="Arial"/>
              </a:rPr>
              <a:t>Conversation:</a:t>
            </a:r>
            <a:endParaRPr sz="2000" dirty="0">
              <a:latin typeface="Arial"/>
              <a:cs typeface="Arial"/>
            </a:endParaRPr>
          </a:p>
          <a:p>
            <a:pPr marL="360045" marR="949960" indent="1270">
              <a:lnSpc>
                <a:spcPct val="137500"/>
              </a:lnSpc>
            </a:pPr>
            <a:r>
              <a:rPr lang="en-US" sz="2000" dirty="0">
                <a:solidFill>
                  <a:srgbClr val="006699"/>
                </a:solidFill>
                <a:latin typeface="Arial"/>
                <a:cs typeface="Arial"/>
              </a:rPr>
              <a:t>Meet people, network, connect, and learn more about our mentorship program and how to get started!</a:t>
            </a:r>
            <a:endParaRPr sz="2000" dirty="0">
              <a:latin typeface="Arial"/>
              <a:cs typeface="Arial"/>
            </a:endParaRPr>
          </a:p>
        </p:txBody>
      </p:sp>
      <p:sp>
        <p:nvSpPr>
          <p:cNvPr id="7" name="Title 6"/>
          <p:cNvSpPr>
            <a:spLocks noGrp="1"/>
          </p:cNvSpPr>
          <p:nvPr>
            <p:ph type="title"/>
          </p:nvPr>
        </p:nvSpPr>
        <p:spPr>
          <a:xfrm>
            <a:off x="721258" y="131826"/>
            <a:ext cx="8342833" cy="553998"/>
          </a:xfrm>
        </p:spPr>
        <p:txBody>
          <a:bodyPr/>
          <a:lstStyle/>
          <a:p>
            <a:r>
              <a:rPr lang="en-US" dirty="0"/>
              <a:t>Mentorship Program Overview</a:t>
            </a:r>
          </a:p>
        </p:txBody>
      </p:sp>
      <p:pic>
        <p:nvPicPr>
          <p:cNvPr id="3" name="Picture 2">
            <a:extLst>
              <a:ext uri="{FF2B5EF4-FFF2-40B4-BE49-F238E27FC236}">
                <a16:creationId xmlns:a16="http://schemas.microsoft.com/office/drawing/2014/main" id="{ACF54077-2172-45A5-A4A4-239A68ED0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6388100"/>
            <a:ext cx="1810669" cy="1024217"/>
          </a:xfrm>
          <a:prstGeom prst="rect">
            <a:avLst/>
          </a:prstGeom>
        </p:spPr>
      </p:pic>
    </p:spTree>
  </p:cSld>
  <p:clrMapOvr>
    <a:masterClrMapping/>
  </p:clrMapOvr>
  <p:transition spd="slow" advTm="15000"/>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Mentee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5048049"/>
          </a:xfrm>
        </p:spPr>
        <p:txBody>
          <a:bodyPr/>
          <a:lstStyle/>
          <a:p>
            <a:pPr marL="0" marR="0">
              <a:lnSpc>
                <a:spcPct val="107000"/>
              </a:lnSpc>
              <a:spcBef>
                <a:spcPts val="0"/>
              </a:spcBef>
              <a:spcAft>
                <a:spcPts val="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“I joined the mentoring program to grow my skillset and increase my networking group. My mentor, Ryan, helped me to achieve both of those goals, which better prepared me for my current supervisor role. In my mind, the mentoring program is not just the mentor it is my interactions with the entire chapter. I took every chance I had to interact with the group and discovered what I could learn for each and every member.” </a:t>
            </a:r>
          </a:p>
          <a:p>
            <a:pPr marL="0" marR="0">
              <a:lnSpc>
                <a:spcPct val="107000"/>
              </a:lnSpc>
              <a:spcBef>
                <a:spcPts val="0"/>
              </a:spcBef>
              <a:spcAft>
                <a:spcPts val="0"/>
              </a:spcAft>
            </a:pPr>
            <a:endParaRPr lang="en-US" sz="2800" i="1" dirty="0">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 Brittany Tillman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5-Point Star 3">
            <a:extLst>
              <a:ext uri="{FF2B5EF4-FFF2-40B4-BE49-F238E27FC236}">
                <a16:creationId xmlns:a16="http://schemas.microsoft.com/office/drawing/2014/main" id="{787C5BEF-1881-54B9-06DD-3CB351015923}"/>
              </a:ext>
            </a:extLst>
          </p:cNvPr>
          <p:cNvSpPr/>
          <p:nvPr/>
        </p:nvSpPr>
        <p:spPr>
          <a:xfrm>
            <a:off x="6794500" y="131826"/>
            <a:ext cx="914400" cy="914400"/>
          </a:xfrm>
          <a:prstGeom prst="star5">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35787"/>
      </p:ext>
    </p:extLst>
  </p:cSld>
  <p:clrMapOvr>
    <a:masterClrMapping/>
  </p:clrMapOvr>
  <p:transition spd="slow" advTm="15000"/>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Mentee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5245667"/>
          </a:xfrm>
        </p:spPr>
        <p:txBody>
          <a:bodyPr/>
          <a:lstStyle/>
          <a:p>
            <a:pPr>
              <a:lnSpc>
                <a:spcPct val="107000"/>
              </a:lnSpc>
            </a:pPr>
            <a:r>
              <a:rPr lang="en-US" sz="4000" i="1" dirty="0">
                <a:effectLst/>
                <a:latin typeface="Arial" panose="020B0604020202020204" pitchFamily="34" charset="0"/>
                <a:ea typeface="Calibri" panose="020F0502020204030204" pitchFamily="34" charset="0"/>
                <a:cs typeface="Times New Roman" panose="02020603050405020304" pitchFamily="18" charset="0"/>
              </a:rPr>
              <a:t>“</a:t>
            </a:r>
            <a:r>
              <a:rPr lang="en-US" sz="2800" i="1" dirty="0">
                <a:effectLst/>
                <a:latin typeface="Arial" panose="020B0604020202020204" pitchFamily="34" charset="0"/>
                <a:ea typeface="Calibri" panose="020F0502020204030204" pitchFamily="34" charset="0"/>
                <a:cs typeface="Times New Roman" panose="02020603050405020304" pitchFamily="18" charset="0"/>
              </a:rPr>
              <a:t>“The mentorship program is providing me a unique opportunity to have a formal mentor that I can use as a sounding board, as well as someone to hold me accountable for my career development goals. The knowledge and experience that I am able to tap into from my partnership with Mark will be critical to my development as a healthcare finance professional, but also as a leader. Big thank you to HFMA Wisconsin for providing this opportunity!” </a:t>
            </a:r>
          </a:p>
          <a:p>
            <a:pPr>
              <a:lnSpc>
                <a:spcPct val="107000"/>
              </a:lnSpc>
            </a:pPr>
            <a:endParaRPr lang="en-US" sz="2800"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2800" i="1" dirty="0">
                <a:effectLst/>
                <a:latin typeface="Arial" panose="020B0604020202020204" pitchFamily="34" charset="0"/>
                <a:ea typeface="Calibri" panose="020F0502020204030204" pitchFamily="34" charset="0"/>
                <a:cs typeface="Times New Roman" panose="02020603050405020304" pitchFamily="18" charset="0"/>
              </a:rPr>
              <a:t>– Tom Cornell, MBA, CHFP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5-Point Star 3">
            <a:extLst>
              <a:ext uri="{FF2B5EF4-FFF2-40B4-BE49-F238E27FC236}">
                <a16:creationId xmlns:a16="http://schemas.microsoft.com/office/drawing/2014/main" id="{787C5BEF-1881-54B9-06DD-3CB351015923}"/>
              </a:ext>
            </a:extLst>
          </p:cNvPr>
          <p:cNvSpPr/>
          <p:nvPr/>
        </p:nvSpPr>
        <p:spPr>
          <a:xfrm>
            <a:off x="6794500" y="131826"/>
            <a:ext cx="914400" cy="914400"/>
          </a:xfrm>
          <a:prstGeom prst="star5">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098689"/>
      </p:ext>
    </p:extLst>
  </p:cSld>
  <p:clrMapOvr>
    <a:masterClrMapping/>
  </p:clrMapOvr>
  <p:transition spd="slow" advTm="15000"/>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F8C2-8F22-FAD4-0A34-E517F4C87B52}"/>
              </a:ext>
            </a:extLst>
          </p:cNvPr>
          <p:cNvSpPr>
            <a:spLocks noGrp="1"/>
          </p:cNvSpPr>
          <p:nvPr>
            <p:ph type="title"/>
          </p:nvPr>
        </p:nvSpPr>
        <p:spPr>
          <a:xfrm>
            <a:off x="721258" y="131826"/>
            <a:ext cx="8342833" cy="553998"/>
          </a:xfrm>
        </p:spPr>
        <p:txBody>
          <a:bodyPr/>
          <a:lstStyle/>
          <a:p>
            <a:r>
              <a:rPr lang="en-US" dirty="0"/>
              <a:t>HFMA Mentee Testimonial</a:t>
            </a:r>
          </a:p>
        </p:txBody>
      </p:sp>
      <p:sp>
        <p:nvSpPr>
          <p:cNvPr id="3" name="Text Placeholder 2">
            <a:extLst>
              <a:ext uri="{FF2B5EF4-FFF2-40B4-BE49-F238E27FC236}">
                <a16:creationId xmlns:a16="http://schemas.microsoft.com/office/drawing/2014/main" id="{02DAAD14-381D-6D02-84BE-BEAE3F9B1899}"/>
              </a:ext>
            </a:extLst>
          </p:cNvPr>
          <p:cNvSpPr>
            <a:spLocks noGrp="1"/>
          </p:cNvSpPr>
          <p:nvPr>
            <p:ph type="body" idx="1"/>
          </p:nvPr>
        </p:nvSpPr>
        <p:spPr>
          <a:xfrm>
            <a:off x="754761" y="1656875"/>
            <a:ext cx="8275827" cy="5512535"/>
          </a:xfrm>
        </p:spPr>
        <p:txBody>
          <a:bodyPr/>
          <a:lstStyle/>
          <a:p>
            <a:pPr>
              <a:lnSpc>
                <a:spcPct val="107000"/>
              </a:lnSpc>
            </a:pPr>
            <a:r>
              <a:rPr lang="en-US" sz="2400" i="1" dirty="0">
                <a:effectLst/>
                <a:latin typeface="Arial" panose="020B0604020202020204" pitchFamily="34" charset="0"/>
                <a:ea typeface="Calibri" panose="020F0502020204030204" pitchFamily="34" charset="0"/>
                <a:cs typeface="Times New Roman" panose="02020603050405020304" pitchFamily="18" charset="0"/>
              </a:rPr>
              <a:t>“I am glad I took the leap and decided to join the HFMA WI mentorship program. Having the opportunity to partner with someone from another organization that is similarly highly motivated and involved is invaluable. My mentor has acted as a sounding board, connected me further within the chapter, helped me consider the next step in my career journey, and been a source of inspiration and confidence. We have often remarked that the mentorship is mutual in that we have both learned and grown through the process of being exposed to new perspectives. I highly recommend joining the program as a mentee and hope to be a mentor in the future!”  </a:t>
            </a:r>
          </a:p>
          <a:p>
            <a:pPr>
              <a:lnSpc>
                <a:spcPct val="107000"/>
              </a:lnSpc>
            </a:pPr>
            <a:endParaRPr lang="en-US" sz="2400"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US" sz="2400" i="1" dirty="0">
                <a:effectLst/>
                <a:latin typeface="Arial" panose="020B0604020202020204" pitchFamily="34" charset="0"/>
                <a:ea typeface="Calibri" panose="020F0502020204030204" pitchFamily="34" charset="0"/>
                <a:cs typeface="Times New Roman" panose="02020603050405020304" pitchFamily="18" charset="0"/>
              </a:rPr>
              <a:t>– Melinda </a:t>
            </a:r>
            <a:r>
              <a:rPr lang="en-US" sz="2400" i="1" dirty="0" err="1">
                <a:effectLst/>
                <a:latin typeface="Arial" panose="020B0604020202020204" pitchFamily="34" charset="0"/>
                <a:ea typeface="Calibri" panose="020F0502020204030204" pitchFamily="34" charset="0"/>
                <a:cs typeface="Times New Roman" panose="02020603050405020304" pitchFamily="18" charset="0"/>
              </a:rPr>
              <a:t>Mastel</a:t>
            </a:r>
            <a:r>
              <a:rPr lang="en-US" sz="2400" i="1" dirty="0">
                <a:effectLst/>
                <a:latin typeface="Arial" panose="020B0604020202020204" pitchFamily="34" charset="0"/>
                <a:ea typeface="Calibri" panose="020F0502020204030204" pitchFamily="34" charset="0"/>
                <a:cs typeface="Times New Roman" panose="02020603050405020304" pitchFamily="18" charset="0"/>
              </a:rPr>
              <a:t>, MBA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5-Point Star 3">
            <a:extLst>
              <a:ext uri="{FF2B5EF4-FFF2-40B4-BE49-F238E27FC236}">
                <a16:creationId xmlns:a16="http://schemas.microsoft.com/office/drawing/2014/main" id="{787C5BEF-1881-54B9-06DD-3CB351015923}"/>
              </a:ext>
            </a:extLst>
          </p:cNvPr>
          <p:cNvSpPr/>
          <p:nvPr/>
        </p:nvSpPr>
        <p:spPr>
          <a:xfrm>
            <a:off x="6794500" y="131826"/>
            <a:ext cx="914400" cy="914400"/>
          </a:xfrm>
          <a:prstGeom prst="star5">
            <a:avLst/>
          </a:prstGeom>
          <a:solidFill>
            <a:srgbClr val="0070C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340267"/>
      </p:ext>
    </p:extLst>
  </p:cSld>
  <p:clrMapOvr>
    <a:masterClrMapping/>
  </p:clrMapOvr>
  <p:transition spd="slow" advTm="15000"/>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C698-DBF5-4807-571E-DC9FBD449F5D}"/>
              </a:ext>
            </a:extLst>
          </p:cNvPr>
          <p:cNvSpPr>
            <a:spLocks noGrp="1"/>
          </p:cNvSpPr>
          <p:nvPr>
            <p:ph type="title"/>
          </p:nvPr>
        </p:nvSpPr>
        <p:spPr>
          <a:xfrm>
            <a:off x="721258" y="131826"/>
            <a:ext cx="8342833" cy="553998"/>
          </a:xfrm>
        </p:spPr>
        <p:txBody>
          <a:bodyPr/>
          <a:lstStyle/>
          <a:p>
            <a:r>
              <a:rPr lang="en-US" dirty="0"/>
              <a:t>Opportunities</a:t>
            </a:r>
          </a:p>
        </p:txBody>
      </p:sp>
      <p:sp>
        <p:nvSpPr>
          <p:cNvPr id="3" name="Text Placeholder 2">
            <a:extLst>
              <a:ext uri="{FF2B5EF4-FFF2-40B4-BE49-F238E27FC236}">
                <a16:creationId xmlns:a16="http://schemas.microsoft.com/office/drawing/2014/main" id="{A984F1D4-6906-47B0-416A-881EE6A565FF}"/>
              </a:ext>
            </a:extLst>
          </p:cNvPr>
          <p:cNvSpPr>
            <a:spLocks noGrp="1"/>
          </p:cNvSpPr>
          <p:nvPr>
            <p:ph type="body" idx="1"/>
          </p:nvPr>
        </p:nvSpPr>
        <p:spPr>
          <a:xfrm>
            <a:off x="754761" y="1656875"/>
            <a:ext cx="8275827" cy="2462213"/>
          </a:xfrm>
        </p:spPr>
        <p:txBody>
          <a:bodyPr/>
          <a:lstStyle/>
          <a:p>
            <a:r>
              <a:rPr lang="en-US" sz="3200" b="0" i="0" dirty="0">
                <a:solidFill>
                  <a:srgbClr val="444444"/>
                </a:solidFill>
                <a:effectLst/>
                <a:latin typeface="Lato" panose="020F0502020204030203" pitchFamily="34" charset="0"/>
              </a:rPr>
              <a:t>HFMA Wisconsin will support those who want to meet in person at our events by providing discounted or free networking socials and annual meeting registration for active mentors and mentees.</a:t>
            </a:r>
            <a:endParaRPr lang="en-US" sz="3200" dirty="0"/>
          </a:p>
        </p:txBody>
      </p:sp>
      <p:pic>
        <p:nvPicPr>
          <p:cNvPr id="5" name="Picture 4">
            <a:extLst>
              <a:ext uri="{FF2B5EF4-FFF2-40B4-BE49-F238E27FC236}">
                <a16:creationId xmlns:a16="http://schemas.microsoft.com/office/drawing/2014/main" id="{2AB5CCAE-A4BE-6140-8A08-ED1D6E8D7DF2}"/>
              </a:ext>
            </a:extLst>
          </p:cNvPr>
          <p:cNvPicPr>
            <a:picLocks noChangeAspect="1"/>
          </p:cNvPicPr>
          <p:nvPr/>
        </p:nvPicPr>
        <p:blipFill>
          <a:blip r:embed="rId2"/>
          <a:stretch>
            <a:fillRect/>
          </a:stretch>
        </p:blipFill>
        <p:spPr>
          <a:xfrm>
            <a:off x="3225423" y="4864100"/>
            <a:ext cx="2502277" cy="1920240"/>
          </a:xfrm>
          <a:prstGeom prst="rect">
            <a:avLst/>
          </a:prstGeom>
        </p:spPr>
      </p:pic>
    </p:spTree>
    <p:extLst>
      <p:ext uri="{BB962C8B-B14F-4D97-AF65-F5344CB8AC3E}">
        <p14:creationId xmlns:p14="http://schemas.microsoft.com/office/powerpoint/2010/main" val="877879818"/>
      </p:ext>
    </p:extLst>
  </p:cSld>
  <p:clrMapOvr>
    <a:masterClrMapping/>
  </p:clrMapOvr>
  <p:transition spd="slow" advTm="15000"/>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B240-25F1-44CE-9B4F-E50C4384BB02}"/>
              </a:ext>
            </a:extLst>
          </p:cNvPr>
          <p:cNvSpPr>
            <a:spLocks noGrp="1"/>
          </p:cNvSpPr>
          <p:nvPr>
            <p:ph type="title"/>
          </p:nvPr>
        </p:nvSpPr>
        <p:spPr>
          <a:xfrm>
            <a:off x="721258" y="131826"/>
            <a:ext cx="8342833" cy="1107996"/>
          </a:xfrm>
        </p:spPr>
        <p:txBody>
          <a:bodyPr/>
          <a:lstStyle/>
          <a:p>
            <a:r>
              <a:rPr lang="en-US" dirty="0"/>
              <a:t>Opportunities to Connect:</a:t>
            </a:r>
            <a:br>
              <a:rPr lang="en-US" dirty="0"/>
            </a:br>
            <a:r>
              <a:rPr lang="en-US" dirty="0"/>
              <a:t>HFMA WI </a:t>
            </a:r>
            <a:r>
              <a:rPr lang="en-US" dirty="0">
                <a:hlinkClick r:id="rId2"/>
              </a:rPr>
              <a:t>Events</a:t>
            </a:r>
            <a:endParaRPr lang="en-US" dirty="0"/>
          </a:p>
        </p:txBody>
      </p:sp>
      <p:sp>
        <p:nvSpPr>
          <p:cNvPr id="3" name="Text Placeholder 2">
            <a:extLst>
              <a:ext uri="{FF2B5EF4-FFF2-40B4-BE49-F238E27FC236}">
                <a16:creationId xmlns:a16="http://schemas.microsoft.com/office/drawing/2014/main" id="{322E642C-6DCF-4C40-A8BB-ECC51F51E45B}"/>
              </a:ext>
            </a:extLst>
          </p:cNvPr>
          <p:cNvSpPr>
            <a:spLocks noGrp="1"/>
          </p:cNvSpPr>
          <p:nvPr>
            <p:ph type="body" idx="1"/>
          </p:nvPr>
        </p:nvSpPr>
        <p:spPr>
          <a:xfrm>
            <a:off x="754761" y="1656875"/>
            <a:ext cx="8630539" cy="5047536"/>
          </a:xfrm>
        </p:spPr>
        <p:txBody>
          <a:bodyPr/>
          <a:lstStyle/>
          <a:p>
            <a:pPr algn="l"/>
            <a:r>
              <a:rPr lang="en-US" sz="2800" b="1" i="0" u="none" strike="noStrike" baseline="0" dirty="0">
                <a:solidFill>
                  <a:srgbClr val="243E90"/>
                </a:solidFill>
                <a:latin typeface="MinionPro-Bold"/>
              </a:rPr>
              <a:t>WOMEN IN HEALTHCARE LEADERSHIP CONFERENCE</a:t>
            </a:r>
          </a:p>
          <a:p>
            <a:pPr algn="l"/>
            <a:r>
              <a:rPr lang="en-US" sz="2800" b="0" i="1" u="none" strike="noStrike" baseline="0" dirty="0">
                <a:solidFill>
                  <a:srgbClr val="7F520C"/>
                </a:solidFill>
                <a:latin typeface="MinionPro-It"/>
              </a:rPr>
              <a:t>Friday, November 10, 2023</a:t>
            </a:r>
          </a:p>
          <a:p>
            <a:pPr algn="l"/>
            <a:r>
              <a:rPr lang="en-US" sz="2800" b="0" i="0" u="none" strike="noStrike" baseline="0" dirty="0">
                <a:solidFill>
                  <a:srgbClr val="000000"/>
                </a:solidFill>
                <a:latin typeface="MinionPro-Regular"/>
              </a:rPr>
              <a:t>The Ingleside Hotel, Pewaukee, WI</a:t>
            </a:r>
          </a:p>
          <a:p>
            <a:pPr algn="l"/>
            <a:endParaRPr lang="en-US" sz="2800" b="0" i="0" u="none" strike="noStrike" baseline="0" dirty="0">
              <a:solidFill>
                <a:srgbClr val="000000"/>
              </a:solidFill>
              <a:latin typeface="MinionPro-Regular"/>
            </a:endParaRPr>
          </a:p>
          <a:p>
            <a:pPr algn="l"/>
            <a:r>
              <a:rPr lang="en-US" sz="2800" b="1" i="0" u="none" strike="noStrike" baseline="0" dirty="0">
                <a:solidFill>
                  <a:srgbClr val="243E90"/>
                </a:solidFill>
                <a:latin typeface="MinionPro-Bold"/>
              </a:rPr>
              <a:t>MEGA HEALTHCARE CONFERENCE</a:t>
            </a:r>
          </a:p>
          <a:p>
            <a:pPr algn="l"/>
            <a:r>
              <a:rPr lang="en-US" sz="2800" i="1" dirty="0">
                <a:solidFill>
                  <a:srgbClr val="7F520C"/>
                </a:solidFill>
                <a:latin typeface="MinionPro-It"/>
              </a:rPr>
              <a:t>January 25-26, 2024</a:t>
            </a:r>
            <a:endParaRPr lang="en-US" sz="2800" b="0" i="1" u="none" strike="noStrike" baseline="0" dirty="0">
              <a:solidFill>
                <a:srgbClr val="7F520C"/>
              </a:solidFill>
              <a:latin typeface="MinionPro-It"/>
            </a:endParaRPr>
          </a:p>
          <a:p>
            <a:pPr algn="l"/>
            <a:r>
              <a:rPr lang="en-US" sz="2800" dirty="0">
                <a:solidFill>
                  <a:srgbClr val="000000"/>
                </a:solidFill>
                <a:latin typeface="MinionPro-Regular"/>
              </a:rPr>
              <a:t>KI Convention Center, Green Bay, WI</a:t>
            </a:r>
          </a:p>
          <a:p>
            <a:pPr algn="l"/>
            <a:endParaRPr lang="en-US" sz="2800" b="1" i="0" u="none" strike="noStrike" baseline="0" dirty="0">
              <a:solidFill>
                <a:srgbClr val="000000"/>
              </a:solidFill>
              <a:latin typeface="MinionPro-Regular"/>
            </a:endParaRPr>
          </a:p>
          <a:p>
            <a:pPr algn="l"/>
            <a:r>
              <a:rPr lang="en-US" sz="2800" b="1" dirty="0">
                <a:solidFill>
                  <a:srgbClr val="243E90"/>
                </a:solidFill>
                <a:latin typeface="MinionPro-Bold"/>
              </a:rPr>
              <a:t>HFMA WI </a:t>
            </a:r>
            <a:r>
              <a:rPr lang="en-US" sz="2800" b="1" i="0" u="none" strike="noStrike" baseline="0" dirty="0">
                <a:solidFill>
                  <a:srgbClr val="243E90"/>
                </a:solidFill>
                <a:latin typeface="MinionPro-Bold"/>
              </a:rPr>
              <a:t>SPRING CONFERENCE</a:t>
            </a:r>
          </a:p>
          <a:p>
            <a:pPr algn="l"/>
            <a:r>
              <a:rPr lang="en-US" sz="2800" b="1" dirty="0">
                <a:solidFill>
                  <a:srgbClr val="243E90"/>
                </a:solidFill>
                <a:latin typeface="MinionPro-Bold"/>
              </a:rPr>
              <a:t>&amp; </a:t>
            </a:r>
            <a:r>
              <a:rPr lang="en-US" sz="2800" b="1" i="0" u="none" strike="noStrike" baseline="0" dirty="0">
                <a:solidFill>
                  <a:srgbClr val="243E90"/>
                </a:solidFill>
                <a:latin typeface="MinionPro-Bold"/>
              </a:rPr>
              <a:t>ANNUAL MEETING</a:t>
            </a:r>
          </a:p>
          <a:p>
            <a:pPr algn="l"/>
            <a:r>
              <a:rPr lang="en-US" sz="2800" b="0" i="1" u="none" strike="noStrike" baseline="0" dirty="0">
                <a:solidFill>
                  <a:srgbClr val="7F520C"/>
                </a:solidFill>
                <a:latin typeface="MinionPro-It"/>
              </a:rPr>
              <a:t>May 2024</a:t>
            </a:r>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797C42E7-01A5-1033-95BE-07B0CBBA2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900" y="3797300"/>
            <a:ext cx="2000599" cy="2194560"/>
          </a:xfrm>
          <a:prstGeom prst="rect">
            <a:avLst/>
          </a:prstGeom>
        </p:spPr>
      </p:pic>
    </p:spTree>
    <p:extLst>
      <p:ext uri="{BB962C8B-B14F-4D97-AF65-F5344CB8AC3E}">
        <p14:creationId xmlns:p14="http://schemas.microsoft.com/office/powerpoint/2010/main" val="2494623535"/>
      </p:ext>
    </p:extLst>
  </p:cSld>
  <p:clrMapOvr>
    <a:masterClrMapping/>
  </p:clrMapOvr>
  <p:transition spd="slow" advTm="1500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58" y="292100"/>
            <a:ext cx="8097520" cy="1120820"/>
          </a:xfrm>
          <a:prstGeom prst="rect">
            <a:avLst/>
          </a:prstGeom>
        </p:spPr>
        <p:txBody>
          <a:bodyPr vert="horz" wrap="square" lIns="0" tIns="12700" rIns="0" bIns="0" rtlCol="0">
            <a:spAutoFit/>
          </a:bodyPr>
          <a:lstStyle/>
          <a:p>
            <a:pPr marL="12700">
              <a:lnSpc>
                <a:spcPct val="100000"/>
              </a:lnSpc>
              <a:spcBef>
                <a:spcPts val="100"/>
              </a:spcBef>
            </a:pPr>
            <a:r>
              <a:rPr lang="en-US" spc="-10" dirty="0"/>
              <a:t>Consider Pairing with a Mentor/Mentee!</a:t>
            </a:r>
            <a:endParaRPr spc="-5" dirty="0"/>
          </a:p>
        </p:txBody>
      </p:sp>
      <p:sp>
        <p:nvSpPr>
          <p:cNvPr id="3" name="object 3"/>
          <p:cNvSpPr txBox="1"/>
          <p:nvPr/>
        </p:nvSpPr>
        <p:spPr>
          <a:xfrm>
            <a:off x="721258" y="1892300"/>
            <a:ext cx="8664042" cy="4200509"/>
          </a:xfrm>
          <a:prstGeom prst="rect">
            <a:avLst/>
          </a:prstGeom>
        </p:spPr>
        <p:txBody>
          <a:bodyPr vert="horz" wrap="square" lIns="0" tIns="12065" rIns="0" bIns="0" rtlCol="0">
            <a:spAutoFit/>
          </a:bodyPr>
          <a:lstStyle/>
          <a:p>
            <a:pPr marL="390525" indent="-377825">
              <a:lnSpc>
                <a:spcPct val="100000"/>
              </a:lnSpc>
              <a:spcBef>
                <a:spcPts val="95"/>
              </a:spcBef>
              <a:buClr>
                <a:srgbClr val="FF9900"/>
              </a:buClr>
              <a:buChar char="•"/>
              <a:tabLst>
                <a:tab pos="390525" algn="l"/>
                <a:tab pos="391160" algn="l"/>
              </a:tabLst>
            </a:pPr>
            <a:r>
              <a:rPr sz="2800" spc="-5" dirty="0">
                <a:solidFill>
                  <a:srgbClr val="006699"/>
                </a:solidFill>
                <a:latin typeface="Arial"/>
                <a:cs typeface="Arial"/>
              </a:rPr>
              <a:t>Use this time to </a:t>
            </a:r>
            <a:r>
              <a:rPr lang="en-US" sz="2800" spc="-5" dirty="0">
                <a:solidFill>
                  <a:srgbClr val="006699"/>
                </a:solidFill>
                <a:latin typeface="Arial"/>
                <a:cs typeface="Arial"/>
              </a:rPr>
              <a:t>network, </a:t>
            </a:r>
            <a:r>
              <a:rPr sz="2800" spc="-5" dirty="0">
                <a:solidFill>
                  <a:srgbClr val="006699"/>
                </a:solidFill>
                <a:latin typeface="Arial"/>
                <a:cs typeface="Arial"/>
              </a:rPr>
              <a:t>connect,</a:t>
            </a:r>
            <a:r>
              <a:rPr lang="en-US" sz="2800" spc="-5" dirty="0">
                <a:solidFill>
                  <a:srgbClr val="006699"/>
                </a:solidFill>
                <a:latin typeface="Arial"/>
                <a:cs typeface="Arial"/>
              </a:rPr>
              <a:t> </a:t>
            </a:r>
            <a:r>
              <a:rPr sz="2800" spc="-5" dirty="0">
                <a:solidFill>
                  <a:srgbClr val="006699"/>
                </a:solidFill>
                <a:latin typeface="Arial"/>
                <a:cs typeface="Arial"/>
              </a:rPr>
              <a:t>and start your</a:t>
            </a:r>
            <a:r>
              <a:rPr sz="2800" spc="90" dirty="0">
                <a:solidFill>
                  <a:srgbClr val="006699"/>
                </a:solidFill>
                <a:latin typeface="Arial"/>
                <a:cs typeface="Arial"/>
              </a:rPr>
              <a:t> </a:t>
            </a:r>
            <a:r>
              <a:rPr sz="2800" spc="-5" dirty="0">
                <a:solidFill>
                  <a:srgbClr val="006699"/>
                </a:solidFill>
                <a:latin typeface="Arial"/>
                <a:cs typeface="Arial"/>
              </a:rPr>
              <a:t>journey!</a:t>
            </a:r>
            <a:endParaRPr sz="2800" dirty="0">
              <a:latin typeface="Arial"/>
              <a:cs typeface="Arial"/>
            </a:endParaRPr>
          </a:p>
          <a:p>
            <a:pPr marL="390525" indent="-377825">
              <a:lnSpc>
                <a:spcPct val="100000"/>
              </a:lnSpc>
              <a:spcBef>
                <a:spcPts val="2280"/>
              </a:spcBef>
              <a:buClr>
                <a:srgbClr val="FF9900"/>
              </a:buClr>
              <a:buChar char="•"/>
              <a:tabLst>
                <a:tab pos="390525" algn="l"/>
                <a:tab pos="391160" algn="l"/>
                <a:tab pos="3396615" algn="l"/>
              </a:tabLst>
            </a:pPr>
            <a:r>
              <a:rPr lang="en-US" sz="2800" spc="-5" dirty="0">
                <a:solidFill>
                  <a:srgbClr val="006699"/>
                </a:solidFill>
                <a:latin typeface="Arial"/>
                <a:cs typeface="Arial"/>
              </a:rPr>
              <a:t>I</a:t>
            </a:r>
            <a:r>
              <a:rPr sz="2800" spc="-5" dirty="0">
                <a:solidFill>
                  <a:srgbClr val="006699"/>
                </a:solidFill>
                <a:latin typeface="Arial"/>
                <a:cs typeface="Arial"/>
              </a:rPr>
              <a:t>nterested</a:t>
            </a:r>
            <a:r>
              <a:rPr lang="en-US" sz="2800" spc="-5" dirty="0">
                <a:solidFill>
                  <a:srgbClr val="006699"/>
                </a:solidFill>
                <a:latin typeface="Arial"/>
                <a:cs typeface="Arial"/>
              </a:rPr>
              <a:t>?  A</a:t>
            </a:r>
            <a:r>
              <a:rPr sz="2800" spc="-5" dirty="0">
                <a:solidFill>
                  <a:srgbClr val="006699"/>
                </a:solidFill>
                <a:latin typeface="Arial"/>
                <a:cs typeface="Arial"/>
              </a:rPr>
              <a:t>pply on our </a:t>
            </a:r>
            <a:r>
              <a:rPr lang="en-US" sz="2800" spc="-5" dirty="0">
                <a:solidFill>
                  <a:srgbClr val="006699"/>
                </a:solidFill>
                <a:latin typeface="Arial"/>
                <a:cs typeface="Arial"/>
              </a:rPr>
              <a:t>NEW </a:t>
            </a:r>
            <a:r>
              <a:rPr sz="2800" spc="-5" dirty="0">
                <a:solidFill>
                  <a:srgbClr val="006699"/>
                </a:solidFill>
                <a:latin typeface="Arial"/>
                <a:cs typeface="Arial"/>
              </a:rPr>
              <a:t>chapter</a:t>
            </a:r>
            <a:r>
              <a:rPr sz="2800" spc="25" dirty="0">
                <a:solidFill>
                  <a:srgbClr val="006699"/>
                </a:solidFill>
                <a:latin typeface="Arial"/>
                <a:cs typeface="Arial"/>
              </a:rPr>
              <a:t> </a:t>
            </a:r>
            <a:r>
              <a:rPr sz="2800" spc="-5" dirty="0">
                <a:solidFill>
                  <a:srgbClr val="006699"/>
                </a:solidFill>
                <a:latin typeface="Arial"/>
                <a:cs typeface="Arial"/>
              </a:rPr>
              <a:t>website!</a:t>
            </a:r>
            <a:endParaRPr lang="en-US" sz="2800" spc="-5" dirty="0">
              <a:solidFill>
                <a:srgbClr val="006699"/>
              </a:solidFill>
              <a:latin typeface="Arial"/>
              <a:cs typeface="Arial"/>
            </a:endParaRPr>
          </a:p>
          <a:p>
            <a:pPr marL="469900" lvl="1">
              <a:spcBef>
                <a:spcPts val="2280"/>
              </a:spcBef>
              <a:buClr>
                <a:srgbClr val="FF9900"/>
              </a:buClr>
              <a:tabLst>
                <a:tab pos="390525" algn="l"/>
                <a:tab pos="391160" algn="l"/>
                <a:tab pos="3396615" algn="l"/>
              </a:tabLst>
            </a:pPr>
            <a:r>
              <a:rPr lang="en-US" sz="2800" spc="-5" dirty="0">
                <a:solidFill>
                  <a:srgbClr val="006699"/>
                </a:solidFill>
                <a:latin typeface="Arial"/>
                <a:cs typeface="Arial"/>
                <a:hlinkClick r:id="rId2"/>
              </a:rPr>
              <a:t>https://www.hfma.org/chapters/region-7/wisconsin/early-careerist.html</a:t>
            </a:r>
            <a:endParaRPr lang="en-US" sz="2800" spc="-5" dirty="0">
              <a:solidFill>
                <a:srgbClr val="006699"/>
              </a:solidFill>
              <a:latin typeface="Arial"/>
              <a:cs typeface="Arial"/>
            </a:endParaRPr>
          </a:p>
          <a:p>
            <a:pPr marL="390525" indent="-377825">
              <a:lnSpc>
                <a:spcPct val="100000"/>
              </a:lnSpc>
              <a:spcBef>
                <a:spcPts val="2270"/>
              </a:spcBef>
              <a:buClr>
                <a:srgbClr val="FF9900"/>
              </a:buClr>
              <a:buChar char="•"/>
              <a:tabLst>
                <a:tab pos="390525" algn="l"/>
                <a:tab pos="391160" algn="l"/>
              </a:tabLst>
            </a:pPr>
            <a:r>
              <a:rPr sz="2800" spc="-5" dirty="0">
                <a:solidFill>
                  <a:srgbClr val="006699"/>
                </a:solidFill>
                <a:latin typeface="Arial"/>
                <a:cs typeface="Arial"/>
              </a:rPr>
              <a:t>Questions?</a:t>
            </a:r>
            <a:endParaRPr sz="2800" dirty="0">
              <a:latin typeface="Arial"/>
              <a:cs typeface="Arial"/>
            </a:endParaRPr>
          </a:p>
          <a:p>
            <a:pPr marL="12700">
              <a:lnSpc>
                <a:spcPts val="3329"/>
              </a:lnSpc>
              <a:spcBef>
                <a:spcPts val="2280"/>
              </a:spcBef>
              <a:buClr>
                <a:srgbClr val="FF9900"/>
              </a:buClr>
              <a:tabLst>
                <a:tab pos="390525" algn="l"/>
                <a:tab pos="391160" algn="l"/>
              </a:tabLst>
            </a:pPr>
            <a:endParaRPr lang="en-US" sz="2800" spc="-35" dirty="0">
              <a:solidFill>
                <a:srgbClr val="006699"/>
              </a:solidFill>
              <a:latin typeface="Arial"/>
              <a:cs typeface="Arial"/>
            </a:endParaRPr>
          </a:p>
        </p:txBody>
      </p:sp>
      <p:pic>
        <p:nvPicPr>
          <p:cNvPr id="6" name="Picture 5">
            <a:extLst>
              <a:ext uri="{FF2B5EF4-FFF2-40B4-BE49-F238E27FC236}">
                <a16:creationId xmlns:a16="http://schemas.microsoft.com/office/drawing/2014/main" id="{A50B10E4-A31D-44C3-9E16-FFD336BE4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31" y="6235700"/>
            <a:ext cx="1810669" cy="1024217"/>
          </a:xfrm>
          <a:prstGeom prst="rect">
            <a:avLst/>
          </a:prstGeom>
        </p:spPr>
      </p:pic>
      <p:pic>
        <p:nvPicPr>
          <p:cNvPr id="7" name="Picture 6">
            <a:extLst>
              <a:ext uri="{FF2B5EF4-FFF2-40B4-BE49-F238E27FC236}">
                <a16:creationId xmlns:a16="http://schemas.microsoft.com/office/drawing/2014/main" id="{9C3DCF15-1C39-D837-DB8F-85D84EA28C05}"/>
              </a:ext>
            </a:extLst>
          </p:cNvPr>
          <p:cNvPicPr>
            <a:picLocks noChangeAspect="1"/>
          </p:cNvPicPr>
          <p:nvPr/>
        </p:nvPicPr>
        <p:blipFill>
          <a:blip r:embed="rId4"/>
          <a:stretch>
            <a:fillRect/>
          </a:stretch>
        </p:blipFill>
        <p:spPr>
          <a:xfrm>
            <a:off x="4508500" y="5204135"/>
            <a:ext cx="2502277" cy="1920240"/>
          </a:xfrm>
          <a:prstGeom prst="rect">
            <a:avLst/>
          </a:prstGeom>
        </p:spPr>
      </p:pic>
    </p:spTree>
  </p:cSld>
  <p:clrMapOvr>
    <a:masterClrMapping/>
  </p:clrMapOvr>
  <p:transition spd="slow" advTm="15000"/>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258" y="131826"/>
            <a:ext cx="7774305" cy="1074653"/>
          </a:xfrm>
          <a:prstGeom prst="rect">
            <a:avLst/>
          </a:prstGeom>
        </p:spPr>
        <p:txBody>
          <a:bodyPr vert="horz" wrap="square" lIns="0" tIns="73660" rIns="0" bIns="0" rtlCol="0">
            <a:spAutoFit/>
          </a:bodyPr>
          <a:lstStyle/>
          <a:p>
            <a:pPr marL="12700" marR="5080">
              <a:lnSpc>
                <a:spcPts val="3900"/>
              </a:lnSpc>
              <a:spcBef>
                <a:spcPts val="580"/>
              </a:spcBef>
              <a:tabLst>
                <a:tab pos="2374900" algn="l"/>
              </a:tabLst>
            </a:pPr>
            <a:r>
              <a:rPr spc="-5" dirty="0"/>
              <a:t>Contacts:	HFMA Wisconsin  </a:t>
            </a:r>
            <a:r>
              <a:rPr dirty="0"/>
              <a:t>Mentorship </a:t>
            </a:r>
            <a:r>
              <a:rPr lang="en-US" dirty="0"/>
              <a:t>Program</a:t>
            </a:r>
            <a:endParaRPr dirty="0"/>
          </a:p>
        </p:txBody>
      </p:sp>
      <p:sp>
        <p:nvSpPr>
          <p:cNvPr id="3" name="object 3"/>
          <p:cNvSpPr txBox="1"/>
          <p:nvPr/>
        </p:nvSpPr>
        <p:spPr>
          <a:xfrm>
            <a:off x="721258" y="1944996"/>
            <a:ext cx="7825842" cy="3698833"/>
          </a:xfrm>
          <a:prstGeom prst="rect">
            <a:avLst/>
          </a:prstGeom>
        </p:spPr>
        <p:txBody>
          <a:bodyPr vert="horz" wrap="square" lIns="0" tIns="19050" rIns="0" bIns="0" rtlCol="0">
            <a:spAutoFit/>
          </a:bodyPr>
          <a:lstStyle/>
          <a:p>
            <a:pPr marL="390525" marR="561975" indent="-377825">
              <a:lnSpc>
                <a:spcPct val="150000"/>
              </a:lnSpc>
              <a:buClr>
                <a:srgbClr val="FF9900"/>
              </a:buClr>
              <a:buChar char="•"/>
              <a:tabLst>
                <a:tab pos="390525" algn="l"/>
                <a:tab pos="391160" algn="l"/>
              </a:tabLst>
            </a:pPr>
            <a:r>
              <a:rPr lang="en-US" sz="2800" spc="-5" dirty="0">
                <a:solidFill>
                  <a:srgbClr val="006699"/>
                </a:solidFill>
                <a:latin typeface="Arial"/>
                <a:cs typeface="Arial"/>
              </a:rPr>
              <a:t>Kathleen Olewinski: </a:t>
            </a:r>
            <a:r>
              <a:rPr lang="en-US" sz="2800" spc="-5" dirty="0">
                <a:solidFill>
                  <a:srgbClr val="006699"/>
                </a:solidFill>
                <a:latin typeface="Arial"/>
                <a:cs typeface="Arial"/>
                <a:hlinkClick r:id="rId2"/>
              </a:rPr>
              <a:t>kmo@uwm.edu</a:t>
            </a:r>
            <a:endParaRPr lang="en-US" sz="2800" spc="-5" dirty="0">
              <a:solidFill>
                <a:srgbClr val="006699"/>
              </a:solidFill>
              <a:latin typeface="Arial"/>
              <a:cs typeface="Arial"/>
            </a:endParaRPr>
          </a:p>
          <a:p>
            <a:pPr marL="390525" marR="561975" indent="-377825">
              <a:lnSpc>
                <a:spcPct val="150000"/>
              </a:lnSpc>
              <a:buClr>
                <a:srgbClr val="FF9900"/>
              </a:buClr>
              <a:buChar char="•"/>
              <a:tabLst>
                <a:tab pos="390525" algn="l"/>
                <a:tab pos="391160" algn="l"/>
              </a:tabLst>
            </a:pPr>
            <a:r>
              <a:rPr lang="en-US" sz="2800" spc="-5" dirty="0">
                <a:solidFill>
                  <a:srgbClr val="006699"/>
                </a:solidFill>
                <a:latin typeface="Arial"/>
                <a:cs typeface="Arial"/>
              </a:rPr>
              <a:t>Nikki Schmidt: </a:t>
            </a:r>
            <a:r>
              <a:rPr lang="en-US" sz="2800" spc="-5" dirty="0">
                <a:solidFill>
                  <a:srgbClr val="006699"/>
                </a:solidFill>
                <a:latin typeface="Arial"/>
                <a:cs typeface="Arial"/>
                <a:hlinkClick r:id="rId3"/>
              </a:rPr>
              <a:t>Nicole.Schmidt2@aah.org</a:t>
            </a:r>
            <a:r>
              <a:rPr lang="en-US" sz="2800" spc="-5" dirty="0">
                <a:solidFill>
                  <a:srgbClr val="006699"/>
                </a:solidFill>
                <a:latin typeface="Arial"/>
                <a:cs typeface="Arial"/>
              </a:rPr>
              <a:t> </a:t>
            </a:r>
            <a:r>
              <a:rPr lang="en-US" sz="2800" b="1" spc="-5" dirty="0">
                <a:solidFill>
                  <a:srgbClr val="006699"/>
                </a:solidFill>
                <a:latin typeface="Arial"/>
                <a:cs typeface="Arial"/>
              </a:rPr>
              <a:t>HFMA WI Webpage: </a:t>
            </a:r>
            <a:r>
              <a:rPr lang="en-US" sz="2800" spc="-5" dirty="0">
                <a:solidFill>
                  <a:srgbClr val="006699"/>
                </a:solidFill>
                <a:latin typeface="Arial"/>
                <a:cs typeface="Arial"/>
                <a:hlinkClick r:id="rId4"/>
              </a:rPr>
              <a:t>https://www.hfma.org/chapters/region-7/wisconsin/early-careerist.html</a:t>
            </a:r>
            <a:endParaRPr lang="en-US" sz="2800" spc="-5" dirty="0">
              <a:solidFill>
                <a:srgbClr val="006699"/>
              </a:solidFill>
              <a:latin typeface="Arial"/>
              <a:cs typeface="Arial"/>
            </a:endParaRPr>
          </a:p>
          <a:p>
            <a:pPr marL="390525" marR="561975" indent="-377825">
              <a:lnSpc>
                <a:spcPct val="98300"/>
              </a:lnSpc>
              <a:spcBef>
                <a:spcPts val="150"/>
              </a:spcBef>
              <a:buClr>
                <a:srgbClr val="FF9900"/>
              </a:buClr>
              <a:buChar char="•"/>
              <a:tabLst>
                <a:tab pos="390525" algn="l"/>
                <a:tab pos="391160" algn="l"/>
              </a:tabLst>
            </a:pPr>
            <a:endParaRPr lang="en-US" sz="2800" spc="-5" dirty="0">
              <a:solidFill>
                <a:srgbClr val="006699"/>
              </a:solidFill>
              <a:latin typeface="Arial"/>
              <a:cs typeface="Arial"/>
            </a:endParaRPr>
          </a:p>
        </p:txBody>
      </p:sp>
      <p:pic>
        <p:nvPicPr>
          <p:cNvPr id="6" name="Picture 5">
            <a:extLst>
              <a:ext uri="{FF2B5EF4-FFF2-40B4-BE49-F238E27FC236}">
                <a16:creationId xmlns:a16="http://schemas.microsoft.com/office/drawing/2014/main" id="{746D03DD-D521-4DBB-8F58-7C2375234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0" y="6311900"/>
            <a:ext cx="1810669" cy="1024217"/>
          </a:xfrm>
          <a:prstGeom prst="rect">
            <a:avLst/>
          </a:prstGeom>
        </p:spPr>
      </p:pic>
      <p:pic>
        <p:nvPicPr>
          <p:cNvPr id="4" name="Picture 3">
            <a:extLst>
              <a:ext uri="{FF2B5EF4-FFF2-40B4-BE49-F238E27FC236}">
                <a16:creationId xmlns:a16="http://schemas.microsoft.com/office/drawing/2014/main" id="{95A63EF8-7A6A-9841-0EAA-28279B715C47}"/>
              </a:ext>
            </a:extLst>
          </p:cNvPr>
          <p:cNvPicPr>
            <a:picLocks noChangeAspect="1"/>
          </p:cNvPicPr>
          <p:nvPr/>
        </p:nvPicPr>
        <p:blipFill>
          <a:blip r:embed="rId6"/>
          <a:stretch>
            <a:fillRect/>
          </a:stretch>
        </p:blipFill>
        <p:spPr>
          <a:xfrm>
            <a:off x="3060700" y="5135270"/>
            <a:ext cx="3572566" cy="2353260"/>
          </a:xfrm>
          <a:prstGeom prst="rect">
            <a:avLst/>
          </a:prstGeom>
        </p:spPr>
      </p:pic>
    </p:spTree>
  </p:cSld>
  <p:clrMapOvr>
    <a:masterClrMapping/>
  </p:clrMapOvr>
  <p:transition spd="slow" advTm="15000"/>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2B9B-A4C3-40D2-BFC8-69BA8EE213E4}"/>
              </a:ext>
            </a:extLst>
          </p:cNvPr>
          <p:cNvSpPr>
            <a:spLocks noGrp="1"/>
          </p:cNvSpPr>
          <p:nvPr>
            <p:ph type="title"/>
          </p:nvPr>
        </p:nvSpPr>
        <p:spPr>
          <a:xfrm>
            <a:off x="721258" y="131826"/>
            <a:ext cx="8342833" cy="553998"/>
          </a:xfrm>
        </p:spPr>
        <p:txBody>
          <a:bodyPr/>
          <a:lstStyle/>
          <a:p>
            <a:r>
              <a:rPr lang="en-US" dirty="0"/>
              <a:t>HFMA WI Mentorship Program</a:t>
            </a:r>
          </a:p>
        </p:txBody>
      </p:sp>
      <p:sp>
        <p:nvSpPr>
          <p:cNvPr id="3" name="Text Placeholder 2">
            <a:extLst>
              <a:ext uri="{FF2B5EF4-FFF2-40B4-BE49-F238E27FC236}">
                <a16:creationId xmlns:a16="http://schemas.microsoft.com/office/drawing/2014/main" id="{C42B0B54-5CB9-4D3E-B02C-2DD939691B9E}"/>
              </a:ext>
            </a:extLst>
          </p:cNvPr>
          <p:cNvSpPr>
            <a:spLocks noGrp="1"/>
          </p:cNvSpPr>
          <p:nvPr>
            <p:ph type="body" idx="1"/>
          </p:nvPr>
        </p:nvSpPr>
        <p:spPr>
          <a:xfrm>
            <a:off x="754761" y="1656874"/>
            <a:ext cx="8309330" cy="5170646"/>
          </a:xfrm>
        </p:spPr>
        <p:txBody>
          <a:bodyPr/>
          <a:lstStyle/>
          <a:p>
            <a:r>
              <a:rPr lang="en-US" sz="2800" dirty="0"/>
              <a:t>The goal of HFMA WI chapter Mentorship Program is to help our early careerists or those who are new to healthcare to have a support system to develop and grow in their professional career.  </a:t>
            </a:r>
          </a:p>
          <a:p>
            <a:endParaRPr lang="en-US" sz="2800" dirty="0"/>
          </a:p>
          <a:p>
            <a:r>
              <a:rPr lang="en-US" sz="2800" dirty="0"/>
              <a:t>Mentees are paired with mentors based on different factors to help match compatibility.  </a:t>
            </a:r>
          </a:p>
          <a:p>
            <a:endParaRPr lang="en-US" sz="2800" dirty="0"/>
          </a:p>
          <a:p>
            <a:r>
              <a:rPr lang="en-US" sz="2800" dirty="0"/>
              <a:t>Once a mentor-mentee pair has been introduced, it will be up to the pair to determine the level and frequency of interaction to sustain their mentoring relationship.</a:t>
            </a:r>
          </a:p>
        </p:txBody>
      </p:sp>
      <p:sp>
        <p:nvSpPr>
          <p:cNvPr id="5" name="TextBox 4">
            <a:extLst>
              <a:ext uri="{FF2B5EF4-FFF2-40B4-BE49-F238E27FC236}">
                <a16:creationId xmlns:a16="http://schemas.microsoft.com/office/drawing/2014/main" id="{3A223DBE-3C91-DF79-8A20-1CDE3D1935DE}"/>
              </a:ext>
            </a:extLst>
          </p:cNvPr>
          <p:cNvSpPr txBox="1"/>
          <p:nvPr/>
        </p:nvSpPr>
        <p:spPr>
          <a:xfrm>
            <a:off x="469900" y="749301"/>
            <a:ext cx="8229600" cy="400110"/>
          </a:xfrm>
          <a:prstGeom prst="rect">
            <a:avLst/>
          </a:prstGeom>
          <a:noFill/>
        </p:spPr>
        <p:txBody>
          <a:bodyPr wrap="square">
            <a:spAutoFit/>
          </a:bodyPr>
          <a:lstStyle/>
          <a:p>
            <a:pPr algn="ctr"/>
            <a:r>
              <a:rPr lang="en-US" sz="2000" b="1" dirty="0">
                <a:solidFill>
                  <a:srgbClr val="444444"/>
                </a:solidFill>
                <a:effectLst/>
                <a:latin typeface="Lato-Black"/>
              </a:rPr>
              <a:t>Supporting the next generation of healthcare finance professionals.</a:t>
            </a:r>
          </a:p>
        </p:txBody>
      </p:sp>
    </p:spTree>
    <p:extLst>
      <p:ext uri="{BB962C8B-B14F-4D97-AF65-F5344CB8AC3E}">
        <p14:creationId xmlns:p14="http://schemas.microsoft.com/office/powerpoint/2010/main" val="1077465833"/>
      </p:ext>
    </p:extLst>
  </p:cSld>
  <p:clrMapOvr>
    <a:masterClrMapping/>
  </p:clrMapOvr>
  <p:transition spd="slow" advTm="1500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49B2-70AC-47A1-80A1-CACE956FFFAE}"/>
              </a:ext>
            </a:extLst>
          </p:cNvPr>
          <p:cNvSpPr>
            <a:spLocks noGrp="1"/>
          </p:cNvSpPr>
          <p:nvPr>
            <p:ph type="title"/>
          </p:nvPr>
        </p:nvSpPr>
        <p:spPr>
          <a:xfrm>
            <a:off x="721258" y="131826"/>
            <a:ext cx="8342833" cy="553998"/>
          </a:xfrm>
        </p:spPr>
        <p:txBody>
          <a:bodyPr/>
          <a:lstStyle/>
          <a:p>
            <a:r>
              <a:rPr lang="en-US" dirty="0"/>
              <a:t>Mentors and Mentoring</a:t>
            </a:r>
          </a:p>
        </p:txBody>
      </p:sp>
      <p:sp>
        <p:nvSpPr>
          <p:cNvPr id="3" name="Text Placeholder 2">
            <a:extLst>
              <a:ext uri="{FF2B5EF4-FFF2-40B4-BE49-F238E27FC236}">
                <a16:creationId xmlns:a16="http://schemas.microsoft.com/office/drawing/2014/main" id="{41A6EDBE-A3BF-4C6A-96C1-1A5432B85E6D}"/>
              </a:ext>
            </a:extLst>
          </p:cNvPr>
          <p:cNvSpPr>
            <a:spLocks noGrp="1"/>
          </p:cNvSpPr>
          <p:nvPr>
            <p:ph type="body" idx="1"/>
          </p:nvPr>
        </p:nvSpPr>
        <p:spPr>
          <a:xfrm>
            <a:off x="718083" y="1206500"/>
            <a:ext cx="8342833" cy="5539978"/>
          </a:xfrm>
        </p:spPr>
        <p:txBody>
          <a:bodyPr/>
          <a:lstStyle/>
          <a:p>
            <a:r>
              <a:rPr lang="en-US" sz="2400" dirty="0"/>
              <a:t>By standard definition, a mentor is someone who teaches or gives advice or guidance to another individual.</a:t>
            </a:r>
          </a:p>
          <a:p>
            <a:endParaRPr lang="en-US" sz="2400" dirty="0"/>
          </a:p>
          <a:p>
            <a:r>
              <a:rPr lang="en-US" sz="2400" dirty="0"/>
              <a:t>A traditional mentor is an experienced and trusted professional who offers a young or new healthcare professional the opportunity to enhance their learning experiences in the world outside of their current roles. </a:t>
            </a:r>
          </a:p>
          <a:p>
            <a:endParaRPr lang="en-US" sz="2400" dirty="0"/>
          </a:p>
          <a:p>
            <a:r>
              <a:rPr lang="en-US" sz="2400" dirty="0"/>
              <a:t>The process of mentoring allows the mentee or protégé to build knowledge, skills and abilities while attaining goals for career development. </a:t>
            </a:r>
          </a:p>
          <a:p>
            <a:endParaRPr lang="en-US" sz="2400" dirty="0"/>
          </a:p>
          <a:p>
            <a:r>
              <a:rPr lang="en-US" sz="2400" dirty="0"/>
              <a:t>In turn, the process allows the mentors to enhance their own skills, proficiency and expertise by sharing in the development of other professionals.</a:t>
            </a:r>
          </a:p>
        </p:txBody>
      </p:sp>
    </p:spTree>
    <p:extLst>
      <p:ext uri="{BB962C8B-B14F-4D97-AF65-F5344CB8AC3E}">
        <p14:creationId xmlns:p14="http://schemas.microsoft.com/office/powerpoint/2010/main" val="717102897"/>
      </p:ext>
    </p:extLst>
  </p:cSld>
  <p:clrMapOvr>
    <a:masterClrMapping/>
  </p:clrMapOvr>
  <p:transition spd="slow" advTm="15000"/>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505967"/>
            <a:ext cx="5599938"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1258" y="627125"/>
            <a:ext cx="5027930" cy="574040"/>
          </a:xfrm>
          <a:prstGeom prst="rect">
            <a:avLst/>
          </a:prstGeom>
        </p:spPr>
        <p:txBody>
          <a:bodyPr vert="horz" wrap="square" lIns="0" tIns="12700" rIns="0" bIns="0" rtlCol="0">
            <a:spAutoFit/>
          </a:bodyPr>
          <a:lstStyle/>
          <a:p>
            <a:pPr marL="12700">
              <a:lnSpc>
                <a:spcPct val="100000"/>
              </a:lnSpc>
              <a:spcBef>
                <a:spcPts val="100"/>
              </a:spcBef>
            </a:pPr>
            <a:r>
              <a:rPr i="1" spc="-5" dirty="0">
                <a:latin typeface="Arial"/>
                <a:cs typeface="Arial"/>
              </a:rPr>
              <a:t>Definition </a:t>
            </a:r>
            <a:r>
              <a:rPr i="1" dirty="0">
                <a:latin typeface="Arial"/>
                <a:cs typeface="Arial"/>
              </a:rPr>
              <a:t>of</a:t>
            </a:r>
            <a:r>
              <a:rPr i="1" spc="-15" dirty="0">
                <a:latin typeface="Arial"/>
                <a:cs typeface="Arial"/>
              </a:rPr>
              <a:t> </a:t>
            </a:r>
            <a:r>
              <a:rPr i="1" spc="-5" dirty="0">
                <a:latin typeface="Arial"/>
                <a:cs typeface="Arial"/>
              </a:rPr>
              <a:t>Mentoring</a:t>
            </a:r>
          </a:p>
        </p:txBody>
      </p:sp>
      <p:sp>
        <p:nvSpPr>
          <p:cNvPr id="5" name="object 5"/>
          <p:cNvSpPr txBox="1"/>
          <p:nvPr/>
        </p:nvSpPr>
        <p:spPr>
          <a:xfrm>
            <a:off x="4727575" y="1784095"/>
            <a:ext cx="4342765" cy="1282700"/>
          </a:xfrm>
          <a:prstGeom prst="rect">
            <a:avLst/>
          </a:prstGeom>
        </p:spPr>
        <p:txBody>
          <a:bodyPr vert="horz" wrap="square" lIns="0" tIns="12700" rIns="0" bIns="0" rtlCol="0">
            <a:spAutoFit/>
          </a:bodyPr>
          <a:lstStyle/>
          <a:p>
            <a:pPr marL="360045" marR="5080" indent="-347980">
              <a:lnSpc>
                <a:spcPct val="152800"/>
              </a:lnSpc>
              <a:spcBef>
                <a:spcPts val="100"/>
              </a:spcBef>
            </a:pPr>
            <a:r>
              <a:rPr sz="1800" dirty="0">
                <a:solidFill>
                  <a:srgbClr val="006699"/>
                </a:solidFill>
                <a:latin typeface="Arial"/>
                <a:cs typeface="Arial"/>
              </a:rPr>
              <a:t>A </a:t>
            </a:r>
            <a:r>
              <a:rPr sz="1800" spc="-5" dirty="0">
                <a:solidFill>
                  <a:srgbClr val="006699"/>
                </a:solidFill>
                <a:latin typeface="Arial"/>
                <a:cs typeface="Arial"/>
              </a:rPr>
              <a:t>relationship </a:t>
            </a:r>
            <a:r>
              <a:rPr sz="1800" spc="-10" dirty="0">
                <a:solidFill>
                  <a:srgbClr val="006699"/>
                </a:solidFill>
                <a:latin typeface="Arial"/>
                <a:cs typeface="Arial"/>
              </a:rPr>
              <a:t>between </a:t>
            </a:r>
            <a:r>
              <a:rPr sz="1800" spc="-15" dirty="0">
                <a:solidFill>
                  <a:srgbClr val="006699"/>
                </a:solidFill>
                <a:latin typeface="Arial"/>
                <a:cs typeface="Arial"/>
              </a:rPr>
              <a:t>two </a:t>
            </a:r>
            <a:r>
              <a:rPr sz="1800" spc="-5" dirty="0">
                <a:solidFill>
                  <a:srgbClr val="006699"/>
                </a:solidFill>
                <a:latin typeface="Arial"/>
                <a:cs typeface="Arial"/>
              </a:rPr>
              <a:t>people </a:t>
            </a:r>
            <a:r>
              <a:rPr sz="1800" spc="-15" dirty="0">
                <a:solidFill>
                  <a:srgbClr val="006699"/>
                </a:solidFill>
                <a:latin typeface="Arial"/>
                <a:cs typeface="Arial"/>
              </a:rPr>
              <a:t>with </a:t>
            </a:r>
            <a:r>
              <a:rPr sz="1800" dirty="0">
                <a:solidFill>
                  <a:srgbClr val="006699"/>
                </a:solidFill>
                <a:latin typeface="Arial"/>
                <a:cs typeface="Arial"/>
              </a:rPr>
              <a:t>the  </a:t>
            </a:r>
            <a:r>
              <a:rPr sz="1800" spc="-5" dirty="0">
                <a:solidFill>
                  <a:srgbClr val="006699"/>
                </a:solidFill>
                <a:latin typeface="Arial"/>
                <a:cs typeface="Arial"/>
              </a:rPr>
              <a:t>goal </a:t>
            </a:r>
            <a:r>
              <a:rPr sz="1800" dirty="0">
                <a:solidFill>
                  <a:srgbClr val="006699"/>
                </a:solidFill>
                <a:latin typeface="Arial"/>
                <a:cs typeface="Arial"/>
              </a:rPr>
              <a:t>of </a:t>
            </a:r>
            <a:r>
              <a:rPr sz="1800" spc="-5" dirty="0">
                <a:solidFill>
                  <a:srgbClr val="006699"/>
                </a:solidFill>
                <a:latin typeface="Arial"/>
                <a:cs typeface="Arial"/>
              </a:rPr>
              <a:t>professional and personal  development.</a:t>
            </a:r>
            <a:endParaRPr sz="1800">
              <a:latin typeface="Arial"/>
              <a:cs typeface="Arial"/>
            </a:endParaRPr>
          </a:p>
        </p:txBody>
      </p:sp>
      <p:sp>
        <p:nvSpPr>
          <p:cNvPr id="6" name="object 6"/>
          <p:cNvSpPr txBox="1"/>
          <p:nvPr/>
        </p:nvSpPr>
        <p:spPr>
          <a:xfrm>
            <a:off x="4727575" y="3791457"/>
            <a:ext cx="4516120" cy="1866900"/>
          </a:xfrm>
          <a:prstGeom prst="rect">
            <a:avLst/>
          </a:prstGeom>
        </p:spPr>
        <p:txBody>
          <a:bodyPr vert="horz" wrap="square" lIns="0" tIns="12700" rIns="0" bIns="0" rtlCol="0">
            <a:spAutoFit/>
          </a:bodyPr>
          <a:lstStyle/>
          <a:p>
            <a:pPr marL="360045" marR="339090" indent="-347980">
              <a:lnSpc>
                <a:spcPct val="152800"/>
              </a:lnSpc>
              <a:spcBef>
                <a:spcPts val="100"/>
              </a:spcBef>
            </a:pPr>
            <a:r>
              <a:rPr sz="1800" spc="-5" dirty="0">
                <a:solidFill>
                  <a:srgbClr val="006699"/>
                </a:solidFill>
                <a:latin typeface="Arial"/>
                <a:cs typeface="Arial"/>
              </a:rPr>
              <a:t>Mentor </a:t>
            </a:r>
            <a:r>
              <a:rPr sz="1800" dirty="0">
                <a:solidFill>
                  <a:srgbClr val="006699"/>
                </a:solidFill>
                <a:latin typeface="Arial"/>
                <a:cs typeface="Arial"/>
              </a:rPr>
              <a:t>– </a:t>
            </a:r>
            <a:r>
              <a:rPr sz="1800" spc="-5" dirty="0">
                <a:solidFill>
                  <a:srgbClr val="006699"/>
                </a:solidFill>
                <a:latin typeface="Arial"/>
                <a:cs typeface="Arial"/>
              </a:rPr>
              <a:t>more experienced professional  </a:t>
            </a:r>
            <a:r>
              <a:rPr sz="1800" spc="-10" dirty="0">
                <a:solidFill>
                  <a:srgbClr val="006699"/>
                </a:solidFill>
                <a:latin typeface="Arial"/>
                <a:cs typeface="Arial"/>
              </a:rPr>
              <a:t>willing </a:t>
            </a:r>
            <a:r>
              <a:rPr sz="1800" dirty="0">
                <a:solidFill>
                  <a:srgbClr val="006699"/>
                </a:solidFill>
                <a:latin typeface="Arial"/>
                <a:cs typeface="Arial"/>
              </a:rPr>
              <a:t>to </a:t>
            </a:r>
            <a:r>
              <a:rPr sz="1800" spc="-5" dirty="0">
                <a:solidFill>
                  <a:srgbClr val="006699"/>
                </a:solidFill>
                <a:latin typeface="Arial"/>
                <a:cs typeface="Arial"/>
              </a:rPr>
              <a:t>share expertise </a:t>
            </a:r>
            <a:r>
              <a:rPr sz="1800" spc="-15" dirty="0">
                <a:solidFill>
                  <a:srgbClr val="006699"/>
                </a:solidFill>
                <a:latin typeface="Arial"/>
                <a:cs typeface="Arial"/>
              </a:rPr>
              <a:t>with</a:t>
            </a:r>
            <a:r>
              <a:rPr sz="1800" spc="90" dirty="0">
                <a:solidFill>
                  <a:srgbClr val="006699"/>
                </a:solidFill>
                <a:latin typeface="Arial"/>
                <a:cs typeface="Arial"/>
              </a:rPr>
              <a:t> </a:t>
            </a:r>
            <a:r>
              <a:rPr sz="1800" spc="-5" dirty="0">
                <a:solidFill>
                  <a:srgbClr val="006699"/>
                </a:solidFill>
                <a:latin typeface="Arial"/>
                <a:cs typeface="Arial"/>
              </a:rPr>
              <a:t>another</a:t>
            </a:r>
            <a:endParaRPr sz="1800">
              <a:latin typeface="Arial"/>
              <a:cs typeface="Arial"/>
            </a:endParaRPr>
          </a:p>
          <a:p>
            <a:pPr marL="360045" marR="5080" indent="-347980">
              <a:lnSpc>
                <a:spcPct val="152800"/>
              </a:lnSpc>
              <a:spcBef>
                <a:spcPts val="1295"/>
              </a:spcBef>
            </a:pPr>
            <a:r>
              <a:rPr sz="1800" spc="-5" dirty="0">
                <a:solidFill>
                  <a:srgbClr val="006699"/>
                </a:solidFill>
                <a:latin typeface="Arial"/>
                <a:cs typeface="Arial"/>
              </a:rPr>
              <a:t>Mentee </a:t>
            </a:r>
            <a:r>
              <a:rPr sz="1800" dirty="0">
                <a:solidFill>
                  <a:srgbClr val="006699"/>
                </a:solidFill>
                <a:latin typeface="Arial"/>
                <a:cs typeface="Arial"/>
              </a:rPr>
              <a:t>– </a:t>
            </a:r>
            <a:r>
              <a:rPr sz="1800" spc="-5" dirty="0">
                <a:solidFill>
                  <a:srgbClr val="006699"/>
                </a:solidFill>
                <a:latin typeface="Arial"/>
                <a:cs typeface="Arial"/>
              </a:rPr>
              <a:t>less experienced professional </a:t>
            </a:r>
            <a:r>
              <a:rPr sz="1800" spc="-15" dirty="0">
                <a:solidFill>
                  <a:srgbClr val="006699"/>
                </a:solidFill>
                <a:latin typeface="Arial"/>
                <a:cs typeface="Arial"/>
              </a:rPr>
              <a:t>with  </a:t>
            </a:r>
            <a:r>
              <a:rPr sz="1800" spc="-5" dirty="0">
                <a:solidFill>
                  <a:srgbClr val="006699"/>
                </a:solidFill>
                <a:latin typeface="Arial"/>
                <a:cs typeface="Arial"/>
              </a:rPr>
              <a:t>desire </a:t>
            </a:r>
            <a:r>
              <a:rPr sz="1800" dirty="0">
                <a:solidFill>
                  <a:srgbClr val="006699"/>
                </a:solidFill>
                <a:latin typeface="Arial"/>
                <a:cs typeface="Arial"/>
              </a:rPr>
              <a:t>to </a:t>
            </a:r>
            <a:r>
              <a:rPr sz="1800" spc="-5" dirty="0">
                <a:solidFill>
                  <a:srgbClr val="006699"/>
                </a:solidFill>
                <a:latin typeface="Arial"/>
                <a:cs typeface="Arial"/>
              </a:rPr>
              <a:t>learn and </a:t>
            </a:r>
            <a:r>
              <a:rPr sz="1800" spc="-10" dirty="0">
                <a:solidFill>
                  <a:srgbClr val="006699"/>
                </a:solidFill>
                <a:latin typeface="Arial"/>
                <a:cs typeface="Arial"/>
              </a:rPr>
              <a:t>exchange</a:t>
            </a:r>
            <a:r>
              <a:rPr sz="1800" spc="40" dirty="0">
                <a:solidFill>
                  <a:srgbClr val="006699"/>
                </a:solidFill>
                <a:latin typeface="Arial"/>
                <a:cs typeface="Arial"/>
              </a:rPr>
              <a:t> </a:t>
            </a:r>
            <a:r>
              <a:rPr sz="1800" spc="-5" dirty="0">
                <a:solidFill>
                  <a:srgbClr val="006699"/>
                </a:solidFill>
                <a:latin typeface="Arial"/>
                <a:cs typeface="Arial"/>
              </a:rPr>
              <a:t>ideas</a:t>
            </a:r>
            <a:endParaRPr sz="1800">
              <a:latin typeface="Arial"/>
              <a:cs typeface="Arial"/>
            </a:endParaRPr>
          </a:p>
        </p:txBody>
      </p:sp>
      <p:sp>
        <p:nvSpPr>
          <p:cNvPr id="7" name="object 7"/>
          <p:cNvSpPr/>
          <p:nvPr/>
        </p:nvSpPr>
        <p:spPr>
          <a:xfrm>
            <a:off x="693293" y="2614696"/>
            <a:ext cx="3240689" cy="3266968"/>
          </a:xfrm>
          <a:prstGeom prst="rect">
            <a:avLst/>
          </a:prstGeom>
          <a:blipFill>
            <a:blip r:embed="rId3" cstate="print"/>
            <a:stretch>
              <a:fillRect/>
            </a:stretch>
          </a:blipFill>
        </p:spPr>
        <p:txBody>
          <a:bodyPr wrap="square" lIns="0" tIns="0" rIns="0" bIns="0" rtlCol="0"/>
          <a:lstStyle/>
          <a:p>
            <a:endParaRPr/>
          </a:p>
        </p:txBody>
      </p:sp>
      <p:pic>
        <p:nvPicPr>
          <p:cNvPr id="10" name="Picture 9">
            <a:extLst>
              <a:ext uri="{FF2B5EF4-FFF2-40B4-BE49-F238E27FC236}">
                <a16:creationId xmlns:a16="http://schemas.microsoft.com/office/drawing/2014/main" id="{1AA2711D-26A0-441F-BBF4-092ECABC9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11900"/>
            <a:ext cx="1810669" cy="1024217"/>
          </a:xfrm>
          <a:prstGeom prst="rect">
            <a:avLst/>
          </a:prstGeom>
        </p:spPr>
      </p:pic>
    </p:spTree>
  </p:cSld>
  <p:clrMapOvr>
    <a:masterClrMapping/>
  </p:clrMapOvr>
  <p:transition spd="slow" advTm="15000"/>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505967"/>
            <a:ext cx="3899154"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1258" y="627125"/>
            <a:ext cx="3327400" cy="574040"/>
          </a:xfrm>
          <a:prstGeom prst="rect">
            <a:avLst/>
          </a:prstGeom>
        </p:spPr>
        <p:txBody>
          <a:bodyPr vert="horz" wrap="square" lIns="0" tIns="12700" rIns="0" bIns="0" rtlCol="0">
            <a:spAutoFit/>
          </a:bodyPr>
          <a:lstStyle/>
          <a:p>
            <a:pPr marL="12700">
              <a:lnSpc>
                <a:spcPct val="100000"/>
              </a:lnSpc>
              <a:spcBef>
                <a:spcPts val="100"/>
              </a:spcBef>
            </a:pPr>
            <a:r>
              <a:rPr i="1" dirty="0">
                <a:latin typeface="Arial"/>
                <a:cs typeface="Arial"/>
              </a:rPr>
              <a:t>Why</a:t>
            </a:r>
            <a:r>
              <a:rPr i="1" spc="-90" dirty="0">
                <a:latin typeface="Arial"/>
                <a:cs typeface="Arial"/>
              </a:rPr>
              <a:t> </a:t>
            </a:r>
            <a:r>
              <a:rPr i="1" dirty="0">
                <a:latin typeface="Arial"/>
                <a:cs typeface="Arial"/>
              </a:rPr>
              <a:t>Mentoring</a:t>
            </a:r>
          </a:p>
        </p:txBody>
      </p:sp>
      <p:sp>
        <p:nvSpPr>
          <p:cNvPr id="4" name="object 4"/>
          <p:cNvSpPr txBox="1"/>
          <p:nvPr/>
        </p:nvSpPr>
        <p:spPr>
          <a:xfrm>
            <a:off x="721258" y="1385260"/>
            <a:ext cx="8268334" cy="3206006"/>
          </a:xfrm>
          <a:prstGeom prst="rect">
            <a:avLst/>
          </a:prstGeom>
        </p:spPr>
        <p:txBody>
          <a:bodyPr vert="horz" wrap="square" lIns="0" tIns="200660" rIns="0" bIns="0" rtlCol="0">
            <a:spAutoFit/>
          </a:bodyPr>
          <a:lstStyle/>
          <a:p>
            <a:pPr marL="390525" indent="-377825">
              <a:lnSpc>
                <a:spcPct val="100000"/>
              </a:lnSpc>
              <a:spcBef>
                <a:spcPts val="1580"/>
              </a:spcBef>
              <a:buClr>
                <a:srgbClr val="FF9900"/>
              </a:buClr>
              <a:buFont typeface="Wingdings"/>
              <a:buChar char=""/>
              <a:tabLst>
                <a:tab pos="390525" algn="l"/>
                <a:tab pos="391160" algn="l"/>
              </a:tabLst>
            </a:pPr>
            <a:r>
              <a:rPr sz="2600" dirty="0">
                <a:solidFill>
                  <a:srgbClr val="006699"/>
                </a:solidFill>
                <a:latin typeface="Arial"/>
                <a:cs typeface="Arial"/>
              </a:rPr>
              <a:t>Mentoring is a highly </a:t>
            </a:r>
            <a:r>
              <a:rPr sz="2600" spc="-5" dirty="0">
                <a:solidFill>
                  <a:srgbClr val="006699"/>
                </a:solidFill>
                <a:latin typeface="Arial"/>
                <a:cs typeface="Arial"/>
              </a:rPr>
              <a:t>effective, </a:t>
            </a:r>
            <a:r>
              <a:rPr sz="2600" dirty="0">
                <a:solidFill>
                  <a:srgbClr val="006699"/>
                </a:solidFill>
                <a:latin typeface="Arial"/>
                <a:cs typeface="Arial"/>
              </a:rPr>
              <a:t>interpersonal</a:t>
            </a:r>
            <a:r>
              <a:rPr sz="2600" spc="-45" dirty="0">
                <a:solidFill>
                  <a:srgbClr val="006699"/>
                </a:solidFill>
                <a:latin typeface="Arial"/>
                <a:cs typeface="Arial"/>
              </a:rPr>
              <a:t> </a:t>
            </a:r>
            <a:r>
              <a:rPr sz="2600" dirty="0">
                <a:solidFill>
                  <a:srgbClr val="006699"/>
                </a:solidFill>
                <a:latin typeface="Arial"/>
                <a:cs typeface="Arial"/>
              </a:rPr>
              <a:t>process</a:t>
            </a:r>
            <a:r>
              <a:rPr lang="en-US" sz="2600" dirty="0">
                <a:solidFill>
                  <a:srgbClr val="006699"/>
                </a:solidFill>
                <a:latin typeface="Arial"/>
                <a:cs typeface="Arial"/>
              </a:rPr>
              <a:t>.</a:t>
            </a:r>
            <a:endParaRPr sz="2600" dirty="0">
              <a:latin typeface="Arial"/>
              <a:cs typeface="Arial"/>
            </a:endParaRPr>
          </a:p>
          <a:p>
            <a:pPr marL="390525" indent="-377825">
              <a:lnSpc>
                <a:spcPct val="100000"/>
              </a:lnSpc>
              <a:spcBef>
                <a:spcPts val="1490"/>
              </a:spcBef>
              <a:buClr>
                <a:srgbClr val="FF9900"/>
              </a:buClr>
              <a:buFont typeface="Wingdings"/>
              <a:buChar char=""/>
              <a:tabLst>
                <a:tab pos="390525" algn="l"/>
                <a:tab pos="391160" algn="l"/>
              </a:tabLst>
            </a:pPr>
            <a:r>
              <a:rPr sz="2600" dirty="0">
                <a:solidFill>
                  <a:srgbClr val="006699"/>
                </a:solidFill>
                <a:latin typeface="Arial"/>
                <a:cs typeface="Arial"/>
              </a:rPr>
              <a:t>It </a:t>
            </a:r>
            <a:r>
              <a:rPr sz="2600" spc="-10" dirty="0">
                <a:solidFill>
                  <a:srgbClr val="006699"/>
                </a:solidFill>
                <a:latin typeface="Arial"/>
                <a:cs typeface="Arial"/>
              </a:rPr>
              <a:t>offers </a:t>
            </a:r>
            <a:r>
              <a:rPr sz="2600" dirty="0">
                <a:solidFill>
                  <a:srgbClr val="006699"/>
                </a:solidFill>
                <a:latin typeface="Arial"/>
                <a:cs typeface="Arial"/>
              </a:rPr>
              <a:t>those engaged a professional connection</a:t>
            </a:r>
            <a:r>
              <a:rPr sz="2600" spc="-10" dirty="0">
                <a:solidFill>
                  <a:srgbClr val="006699"/>
                </a:solidFill>
                <a:latin typeface="Arial"/>
                <a:cs typeface="Arial"/>
              </a:rPr>
              <a:t> </a:t>
            </a:r>
            <a:r>
              <a:rPr sz="2600" dirty="0">
                <a:solidFill>
                  <a:srgbClr val="006699"/>
                </a:solidFill>
                <a:latin typeface="Arial"/>
                <a:cs typeface="Arial"/>
              </a:rPr>
              <a:t>and</a:t>
            </a:r>
            <a:endParaRPr sz="2600" dirty="0">
              <a:latin typeface="Arial"/>
              <a:cs typeface="Arial"/>
            </a:endParaRPr>
          </a:p>
          <a:p>
            <a:pPr marL="390525">
              <a:lnSpc>
                <a:spcPct val="100000"/>
              </a:lnSpc>
              <a:spcBef>
                <a:spcPts val="185"/>
              </a:spcBef>
            </a:pPr>
            <a:r>
              <a:rPr sz="2600" dirty="0">
                <a:solidFill>
                  <a:srgbClr val="006699"/>
                </a:solidFill>
                <a:latin typeface="Arial"/>
                <a:cs typeface="Arial"/>
              </a:rPr>
              <a:t>a partnership for further career</a:t>
            </a:r>
            <a:r>
              <a:rPr sz="2600" spc="-35" dirty="0">
                <a:solidFill>
                  <a:srgbClr val="006699"/>
                </a:solidFill>
                <a:latin typeface="Arial"/>
                <a:cs typeface="Arial"/>
              </a:rPr>
              <a:t> </a:t>
            </a:r>
            <a:r>
              <a:rPr sz="2600" dirty="0">
                <a:solidFill>
                  <a:srgbClr val="006699"/>
                </a:solidFill>
                <a:latin typeface="Arial"/>
                <a:cs typeface="Arial"/>
              </a:rPr>
              <a:t>growth</a:t>
            </a:r>
            <a:r>
              <a:rPr lang="en-US" sz="2600" dirty="0">
                <a:solidFill>
                  <a:srgbClr val="006699"/>
                </a:solidFill>
                <a:latin typeface="Arial"/>
                <a:cs typeface="Arial"/>
              </a:rPr>
              <a:t>.</a:t>
            </a:r>
            <a:endParaRPr sz="2600" dirty="0">
              <a:latin typeface="Arial"/>
              <a:cs typeface="Arial"/>
            </a:endParaRPr>
          </a:p>
          <a:p>
            <a:pPr marL="390525" indent="-377825">
              <a:lnSpc>
                <a:spcPct val="100000"/>
              </a:lnSpc>
              <a:spcBef>
                <a:spcPts val="1475"/>
              </a:spcBef>
              <a:buClr>
                <a:srgbClr val="FF9900"/>
              </a:buClr>
              <a:buFont typeface="Wingdings"/>
              <a:buChar char=""/>
              <a:tabLst>
                <a:tab pos="390525" algn="l"/>
                <a:tab pos="391160" algn="l"/>
              </a:tabLst>
            </a:pPr>
            <a:r>
              <a:rPr sz="2600" dirty="0">
                <a:solidFill>
                  <a:srgbClr val="006699"/>
                </a:solidFill>
                <a:latin typeface="Arial"/>
                <a:cs typeface="Arial"/>
              </a:rPr>
              <a:t>Individuals learn in an environment of</a:t>
            </a:r>
            <a:r>
              <a:rPr sz="2600" spc="-40" dirty="0">
                <a:solidFill>
                  <a:srgbClr val="006699"/>
                </a:solidFill>
                <a:latin typeface="Arial"/>
                <a:cs typeface="Arial"/>
              </a:rPr>
              <a:t> </a:t>
            </a:r>
            <a:r>
              <a:rPr sz="2600" spc="-5" dirty="0">
                <a:solidFill>
                  <a:srgbClr val="006699"/>
                </a:solidFill>
                <a:latin typeface="Arial"/>
                <a:cs typeface="Arial"/>
              </a:rPr>
              <a:t>trust</a:t>
            </a:r>
            <a:r>
              <a:rPr lang="en-US" sz="2600" spc="-5" dirty="0">
                <a:solidFill>
                  <a:srgbClr val="006699"/>
                </a:solidFill>
                <a:latin typeface="Arial"/>
                <a:cs typeface="Arial"/>
              </a:rPr>
              <a:t>.</a:t>
            </a:r>
            <a:endParaRPr sz="2600" dirty="0">
              <a:latin typeface="Arial"/>
              <a:cs typeface="Arial"/>
            </a:endParaRPr>
          </a:p>
          <a:p>
            <a:pPr marL="390525" indent="-377825">
              <a:lnSpc>
                <a:spcPct val="100000"/>
              </a:lnSpc>
              <a:spcBef>
                <a:spcPts val="1475"/>
              </a:spcBef>
              <a:buClr>
                <a:srgbClr val="FF9900"/>
              </a:buClr>
              <a:buFont typeface="Wingdings"/>
              <a:buChar char=""/>
              <a:tabLst>
                <a:tab pos="390525" algn="l"/>
                <a:tab pos="391160" algn="l"/>
              </a:tabLst>
            </a:pPr>
            <a:r>
              <a:rPr sz="2600" dirty="0">
                <a:solidFill>
                  <a:srgbClr val="006699"/>
                </a:solidFill>
                <a:latin typeface="Arial"/>
                <a:cs typeface="Arial"/>
              </a:rPr>
              <a:t>Both the mentor and </a:t>
            </a:r>
            <a:r>
              <a:rPr sz="2600" spc="-5" dirty="0">
                <a:solidFill>
                  <a:srgbClr val="006699"/>
                </a:solidFill>
                <a:latin typeface="Arial"/>
                <a:cs typeface="Arial"/>
              </a:rPr>
              <a:t>the </a:t>
            </a:r>
            <a:r>
              <a:rPr sz="2600" dirty="0">
                <a:solidFill>
                  <a:srgbClr val="006699"/>
                </a:solidFill>
                <a:latin typeface="Arial"/>
                <a:cs typeface="Arial"/>
              </a:rPr>
              <a:t>mentee</a:t>
            </a:r>
            <a:r>
              <a:rPr lang="en-US" sz="2600" dirty="0">
                <a:solidFill>
                  <a:srgbClr val="006699"/>
                </a:solidFill>
                <a:latin typeface="Arial"/>
                <a:cs typeface="Arial"/>
              </a:rPr>
              <a:t>/protégé </a:t>
            </a:r>
            <a:r>
              <a:rPr sz="2600" dirty="0">
                <a:solidFill>
                  <a:srgbClr val="006699"/>
                </a:solidFill>
                <a:latin typeface="Arial"/>
                <a:cs typeface="Arial"/>
              </a:rPr>
              <a:t>are challenged</a:t>
            </a:r>
            <a:r>
              <a:rPr sz="2600" spc="-20" dirty="0">
                <a:solidFill>
                  <a:srgbClr val="006699"/>
                </a:solidFill>
                <a:latin typeface="Arial"/>
                <a:cs typeface="Arial"/>
              </a:rPr>
              <a:t> </a:t>
            </a:r>
            <a:r>
              <a:rPr sz="2600" dirty="0">
                <a:solidFill>
                  <a:srgbClr val="006699"/>
                </a:solidFill>
                <a:latin typeface="Arial"/>
                <a:cs typeface="Arial"/>
              </a:rPr>
              <a:t>to</a:t>
            </a:r>
            <a:r>
              <a:rPr lang="en-US" sz="2600" dirty="0">
                <a:solidFill>
                  <a:srgbClr val="006699"/>
                </a:solidFill>
                <a:latin typeface="Arial"/>
                <a:cs typeface="Arial"/>
              </a:rPr>
              <a:t> </a:t>
            </a:r>
            <a:r>
              <a:rPr sz="2600" dirty="0">
                <a:solidFill>
                  <a:srgbClr val="006699"/>
                </a:solidFill>
                <a:latin typeface="Arial"/>
                <a:cs typeface="Arial"/>
              </a:rPr>
              <a:t>stretch and grow in </a:t>
            </a:r>
            <a:r>
              <a:rPr sz="2600" spc="-5" dirty="0">
                <a:solidFill>
                  <a:srgbClr val="006699"/>
                </a:solidFill>
                <a:latin typeface="Arial"/>
                <a:cs typeface="Arial"/>
              </a:rPr>
              <a:t>their</a:t>
            </a:r>
            <a:r>
              <a:rPr sz="2600" spc="-20" dirty="0">
                <a:solidFill>
                  <a:srgbClr val="006699"/>
                </a:solidFill>
                <a:latin typeface="Arial"/>
                <a:cs typeface="Arial"/>
              </a:rPr>
              <a:t> </a:t>
            </a:r>
            <a:r>
              <a:rPr sz="2600" dirty="0">
                <a:solidFill>
                  <a:srgbClr val="006699"/>
                </a:solidFill>
                <a:latin typeface="Arial"/>
                <a:cs typeface="Arial"/>
              </a:rPr>
              <a:t>experiences</a:t>
            </a:r>
            <a:r>
              <a:rPr lang="en-US" sz="2600" dirty="0">
                <a:solidFill>
                  <a:srgbClr val="006699"/>
                </a:solidFill>
                <a:latin typeface="Arial"/>
                <a:cs typeface="Arial"/>
              </a:rPr>
              <a:t>.</a:t>
            </a:r>
            <a:endParaRPr sz="2600" dirty="0">
              <a:latin typeface="Arial"/>
              <a:cs typeface="Arial"/>
            </a:endParaRPr>
          </a:p>
        </p:txBody>
      </p:sp>
      <p:pic>
        <p:nvPicPr>
          <p:cNvPr id="8" name="Picture 7">
            <a:extLst>
              <a:ext uri="{FF2B5EF4-FFF2-40B4-BE49-F238E27FC236}">
                <a16:creationId xmlns:a16="http://schemas.microsoft.com/office/drawing/2014/main" id="{46D7AFCB-AD8D-40F2-A451-957FDDDFE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6235700"/>
            <a:ext cx="1810669" cy="1024217"/>
          </a:xfrm>
          <a:prstGeom prst="rect">
            <a:avLst/>
          </a:prstGeom>
        </p:spPr>
      </p:pic>
    </p:spTree>
  </p:cSld>
  <p:clrMapOvr>
    <a:masterClrMapping/>
  </p:clrMapOvr>
  <p:transition spd="slow" advTm="15000"/>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505967"/>
            <a:ext cx="7828026"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1258" y="627125"/>
            <a:ext cx="7256780" cy="574040"/>
          </a:xfrm>
          <a:prstGeom prst="rect">
            <a:avLst/>
          </a:prstGeom>
        </p:spPr>
        <p:txBody>
          <a:bodyPr vert="horz" wrap="square" lIns="0" tIns="12700" rIns="0" bIns="0" rtlCol="0">
            <a:spAutoFit/>
          </a:bodyPr>
          <a:lstStyle/>
          <a:p>
            <a:pPr marL="12700">
              <a:lnSpc>
                <a:spcPct val="100000"/>
              </a:lnSpc>
              <a:spcBef>
                <a:spcPts val="100"/>
              </a:spcBef>
            </a:pPr>
            <a:r>
              <a:rPr i="1" dirty="0">
                <a:latin typeface="Arial"/>
                <a:cs typeface="Arial"/>
              </a:rPr>
              <a:t>Seven </a:t>
            </a:r>
            <a:r>
              <a:rPr i="1" spc="-25" dirty="0">
                <a:latin typeface="Arial"/>
                <a:cs typeface="Arial"/>
              </a:rPr>
              <a:t>E’s </a:t>
            </a:r>
            <a:r>
              <a:rPr i="1" dirty="0">
                <a:latin typeface="Arial"/>
                <a:cs typeface="Arial"/>
              </a:rPr>
              <a:t>of </a:t>
            </a:r>
            <a:r>
              <a:rPr i="1" spc="-5" dirty="0">
                <a:latin typeface="Arial"/>
                <a:cs typeface="Arial"/>
              </a:rPr>
              <a:t>Enhancing</a:t>
            </a:r>
            <a:r>
              <a:rPr i="1" spc="-45" dirty="0">
                <a:latin typeface="Arial"/>
                <a:cs typeface="Arial"/>
              </a:rPr>
              <a:t> </a:t>
            </a:r>
            <a:r>
              <a:rPr i="1" dirty="0">
                <a:latin typeface="Arial"/>
                <a:cs typeface="Arial"/>
              </a:rPr>
              <a:t>Potential</a:t>
            </a:r>
          </a:p>
        </p:txBody>
      </p:sp>
      <p:sp>
        <p:nvSpPr>
          <p:cNvPr id="4" name="object 4"/>
          <p:cNvSpPr txBox="1"/>
          <p:nvPr/>
        </p:nvSpPr>
        <p:spPr>
          <a:xfrm>
            <a:off x="721258" y="1355725"/>
            <a:ext cx="2005330" cy="4117975"/>
          </a:xfrm>
          <a:prstGeom prst="rect">
            <a:avLst/>
          </a:prstGeom>
        </p:spPr>
        <p:txBody>
          <a:bodyPr vert="horz" wrap="square" lIns="0" tIns="201930" rIns="0" bIns="0" rtlCol="0">
            <a:spAutoFit/>
          </a:bodyPr>
          <a:lstStyle/>
          <a:p>
            <a:pPr marL="390525" indent="-377825">
              <a:lnSpc>
                <a:spcPct val="100000"/>
              </a:lnSpc>
              <a:spcBef>
                <a:spcPts val="1590"/>
              </a:spcBef>
              <a:buClr>
                <a:srgbClr val="FF9900"/>
              </a:buClr>
              <a:buFont typeface="Wingdings"/>
              <a:buChar char=""/>
              <a:tabLst>
                <a:tab pos="390525" algn="l"/>
                <a:tab pos="391160" algn="l"/>
              </a:tabLst>
            </a:pPr>
            <a:r>
              <a:rPr sz="2600" dirty="0">
                <a:solidFill>
                  <a:srgbClr val="006699"/>
                </a:solidFill>
                <a:latin typeface="Arial"/>
                <a:cs typeface="Arial"/>
              </a:rPr>
              <a:t>Engage</a:t>
            </a:r>
            <a:endParaRPr sz="2600" dirty="0">
              <a:latin typeface="Arial"/>
              <a:cs typeface="Arial"/>
            </a:endParaRPr>
          </a:p>
          <a:p>
            <a:pPr marL="390525" indent="-377825">
              <a:lnSpc>
                <a:spcPct val="100000"/>
              </a:lnSpc>
              <a:spcBef>
                <a:spcPts val="1495"/>
              </a:spcBef>
              <a:buClr>
                <a:srgbClr val="FF9900"/>
              </a:buClr>
              <a:buFont typeface="Wingdings"/>
              <a:buChar char=""/>
              <a:tabLst>
                <a:tab pos="390525" algn="l"/>
                <a:tab pos="391160" algn="l"/>
              </a:tabLst>
            </a:pPr>
            <a:r>
              <a:rPr sz="2600" dirty="0">
                <a:solidFill>
                  <a:srgbClr val="006699"/>
                </a:solidFill>
                <a:latin typeface="Arial"/>
                <a:cs typeface="Arial"/>
              </a:rPr>
              <a:t>Educate</a:t>
            </a:r>
            <a:endParaRPr sz="2600" dirty="0">
              <a:latin typeface="Arial"/>
              <a:cs typeface="Arial"/>
            </a:endParaRPr>
          </a:p>
          <a:p>
            <a:pPr marL="390525" indent="-377825">
              <a:lnSpc>
                <a:spcPct val="100000"/>
              </a:lnSpc>
              <a:spcBef>
                <a:spcPts val="1475"/>
              </a:spcBef>
              <a:buClr>
                <a:srgbClr val="FF9900"/>
              </a:buClr>
              <a:buFont typeface="Wingdings"/>
              <a:buChar char=""/>
              <a:tabLst>
                <a:tab pos="390525" algn="l"/>
                <a:tab pos="391160" algn="l"/>
              </a:tabLst>
            </a:pPr>
            <a:r>
              <a:rPr sz="2600" dirty="0">
                <a:solidFill>
                  <a:srgbClr val="006699"/>
                </a:solidFill>
                <a:latin typeface="Arial"/>
                <a:cs typeface="Arial"/>
              </a:rPr>
              <a:t>Equip</a:t>
            </a:r>
            <a:endParaRPr sz="2600" dirty="0">
              <a:latin typeface="Arial"/>
              <a:cs typeface="Arial"/>
            </a:endParaRPr>
          </a:p>
          <a:p>
            <a:pPr marL="390525" indent="-377825">
              <a:lnSpc>
                <a:spcPct val="100000"/>
              </a:lnSpc>
              <a:spcBef>
                <a:spcPts val="1475"/>
              </a:spcBef>
              <a:buClr>
                <a:srgbClr val="FF9900"/>
              </a:buClr>
              <a:buFont typeface="Wingdings"/>
              <a:buChar char=""/>
              <a:tabLst>
                <a:tab pos="390525" algn="l"/>
                <a:tab pos="391160" algn="l"/>
              </a:tabLst>
            </a:pPr>
            <a:r>
              <a:rPr sz="2600" dirty="0">
                <a:solidFill>
                  <a:srgbClr val="006699"/>
                </a:solidFill>
                <a:latin typeface="Arial"/>
                <a:cs typeface="Arial"/>
              </a:rPr>
              <a:t>Encourage</a:t>
            </a:r>
            <a:endParaRPr sz="2600" dirty="0">
              <a:latin typeface="Arial"/>
              <a:cs typeface="Arial"/>
            </a:endParaRPr>
          </a:p>
          <a:p>
            <a:pPr marL="390525" indent="-377825">
              <a:lnSpc>
                <a:spcPct val="100000"/>
              </a:lnSpc>
              <a:spcBef>
                <a:spcPts val="1490"/>
              </a:spcBef>
              <a:buClr>
                <a:srgbClr val="FF9900"/>
              </a:buClr>
              <a:buFont typeface="Wingdings"/>
              <a:buChar char=""/>
              <a:tabLst>
                <a:tab pos="390525" algn="l"/>
                <a:tab pos="391160" algn="l"/>
              </a:tabLst>
            </a:pPr>
            <a:r>
              <a:rPr sz="2600" dirty="0">
                <a:solidFill>
                  <a:srgbClr val="006699"/>
                </a:solidFill>
                <a:latin typeface="Arial"/>
                <a:cs typeface="Arial"/>
              </a:rPr>
              <a:t>Empower</a:t>
            </a:r>
            <a:endParaRPr sz="2600" dirty="0">
              <a:latin typeface="Arial"/>
              <a:cs typeface="Arial"/>
            </a:endParaRPr>
          </a:p>
          <a:p>
            <a:pPr marL="390525" indent="-377825">
              <a:lnSpc>
                <a:spcPct val="100000"/>
              </a:lnSpc>
              <a:spcBef>
                <a:spcPts val="1475"/>
              </a:spcBef>
              <a:buClr>
                <a:srgbClr val="FF9900"/>
              </a:buClr>
              <a:buFont typeface="Wingdings"/>
              <a:buChar char=""/>
              <a:tabLst>
                <a:tab pos="390525" algn="l"/>
                <a:tab pos="391160" algn="l"/>
              </a:tabLst>
            </a:pPr>
            <a:r>
              <a:rPr sz="2600" dirty="0">
                <a:solidFill>
                  <a:srgbClr val="006699"/>
                </a:solidFill>
                <a:latin typeface="Arial"/>
                <a:cs typeface="Arial"/>
              </a:rPr>
              <a:t>Energize</a:t>
            </a:r>
            <a:endParaRPr sz="2600" dirty="0">
              <a:latin typeface="Arial"/>
              <a:cs typeface="Arial"/>
            </a:endParaRPr>
          </a:p>
          <a:p>
            <a:pPr marL="390525" indent="-377825">
              <a:lnSpc>
                <a:spcPct val="100000"/>
              </a:lnSpc>
              <a:spcBef>
                <a:spcPts val="1480"/>
              </a:spcBef>
              <a:buClr>
                <a:srgbClr val="FF9900"/>
              </a:buClr>
              <a:buFont typeface="Wingdings"/>
              <a:buChar char=""/>
              <a:tabLst>
                <a:tab pos="390525" algn="l"/>
                <a:tab pos="391160" algn="l"/>
              </a:tabLst>
            </a:pPr>
            <a:r>
              <a:rPr sz="2600" dirty="0">
                <a:solidFill>
                  <a:srgbClr val="006699"/>
                </a:solidFill>
                <a:latin typeface="Arial"/>
                <a:cs typeface="Arial"/>
              </a:rPr>
              <a:t>Elevate</a:t>
            </a:r>
            <a:endParaRPr sz="2600" dirty="0">
              <a:latin typeface="Arial"/>
              <a:cs typeface="Arial"/>
            </a:endParaRPr>
          </a:p>
        </p:txBody>
      </p:sp>
      <p:sp>
        <p:nvSpPr>
          <p:cNvPr id="5" name="object 5"/>
          <p:cNvSpPr txBox="1"/>
          <p:nvPr/>
        </p:nvSpPr>
        <p:spPr>
          <a:xfrm>
            <a:off x="721258" y="5697473"/>
            <a:ext cx="7907655" cy="39116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006699"/>
                </a:solidFill>
                <a:latin typeface="Arial"/>
                <a:cs typeface="Arial"/>
              </a:rPr>
              <a:t>Source: </a:t>
            </a:r>
            <a:r>
              <a:rPr sz="1200" spc="-20" dirty="0">
                <a:solidFill>
                  <a:srgbClr val="006699"/>
                </a:solidFill>
                <a:latin typeface="Arial"/>
                <a:cs typeface="Arial"/>
              </a:rPr>
              <a:t>Dungy, </a:t>
            </a:r>
            <a:r>
              <a:rPr sz="1200" spc="-65" dirty="0">
                <a:solidFill>
                  <a:srgbClr val="006699"/>
                </a:solidFill>
                <a:latin typeface="Arial"/>
                <a:cs typeface="Arial"/>
              </a:rPr>
              <a:t>T. </a:t>
            </a:r>
            <a:r>
              <a:rPr sz="1200" spc="-5" dirty="0">
                <a:solidFill>
                  <a:srgbClr val="006699"/>
                </a:solidFill>
                <a:latin typeface="Arial"/>
                <a:cs typeface="Arial"/>
              </a:rPr>
              <a:t>with </a:t>
            </a:r>
            <a:r>
              <a:rPr sz="1200" spc="-10" dirty="0">
                <a:solidFill>
                  <a:srgbClr val="006699"/>
                </a:solidFill>
                <a:latin typeface="Arial"/>
                <a:cs typeface="Arial"/>
              </a:rPr>
              <a:t>Whitaker, </a:t>
            </a:r>
            <a:r>
              <a:rPr sz="1200" dirty="0">
                <a:solidFill>
                  <a:srgbClr val="006699"/>
                </a:solidFill>
                <a:latin typeface="Arial"/>
                <a:cs typeface="Arial"/>
              </a:rPr>
              <a:t>N. </a:t>
            </a:r>
            <a:r>
              <a:rPr lang="en-US" sz="1200" dirty="0">
                <a:solidFill>
                  <a:srgbClr val="006699"/>
                </a:solidFill>
                <a:latin typeface="Arial"/>
                <a:cs typeface="Arial"/>
              </a:rPr>
              <a:t>(2010). </a:t>
            </a:r>
            <a:r>
              <a:rPr sz="1200" i="1" dirty="0">
                <a:solidFill>
                  <a:srgbClr val="006699"/>
                </a:solidFill>
                <a:uFill>
                  <a:solidFill>
                    <a:srgbClr val="006699"/>
                  </a:solidFill>
                </a:uFill>
                <a:latin typeface="Arial"/>
                <a:cs typeface="Arial"/>
              </a:rPr>
              <a:t>The </a:t>
            </a:r>
            <a:r>
              <a:rPr sz="1200" i="1" spc="-5" dirty="0">
                <a:solidFill>
                  <a:srgbClr val="006699"/>
                </a:solidFill>
                <a:uFill>
                  <a:solidFill>
                    <a:srgbClr val="006699"/>
                  </a:solidFill>
                </a:uFill>
                <a:latin typeface="Arial"/>
                <a:cs typeface="Arial"/>
              </a:rPr>
              <a:t>Mentor Leader: Secrets </a:t>
            </a:r>
            <a:r>
              <a:rPr sz="1200" i="1" dirty="0">
                <a:solidFill>
                  <a:srgbClr val="006699"/>
                </a:solidFill>
                <a:uFill>
                  <a:solidFill>
                    <a:srgbClr val="006699"/>
                  </a:solidFill>
                </a:uFill>
                <a:latin typeface="Arial"/>
                <a:cs typeface="Arial"/>
              </a:rPr>
              <a:t>to </a:t>
            </a:r>
            <a:r>
              <a:rPr sz="1200" i="1" spc="-5" dirty="0">
                <a:solidFill>
                  <a:srgbClr val="006699"/>
                </a:solidFill>
                <a:uFill>
                  <a:solidFill>
                    <a:srgbClr val="006699"/>
                  </a:solidFill>
                </a:uFill>
                <a:latin typeface="Arial"/>
                <a:cs typeface="Arial"/>
              </a:rPr>
              <a:t>Building People and </a:t>
            </a:r>
            <a:r>
              <a:rPr sz="1200" i="1" spc="-30" dirty="0">
                <a:solidFill>
                  <a:srgbClr val="006699"/>
                </a:solidFill>
                <a:uFill>
                  <a:solidFill>
                    <a:srgbClr val="006699"/>
                  </a:solidFill>
                </a:uFill>
                <a:latin typeface="Arial"/>
                <a:cs typeface="Arial"/>
              </a:rPr>
              <a:t>Teams </a:t>
            </a:r>
            <a:r>
              <a:rPr sz="1200" i="1" dirty="0">
                <a:solidFill>
                  <a:srgbClr val="006699"/>
                </a:solidFill>
                <a:uFill>
                  <a:solidFill>
                    <a:srgbClr val="006699"/>
                  </a:solidFill>
                </a:uFill>
                <a:latin typeface="Arial"/>
                <a:cs typeface="Arial"/>
              </a:rPr>
              <a:t>that </a:t>
            </a:r>
            <a:r>
              <a:rPr sz="1200" i="1" spc="5" dirty="0">
                <a:solidFill>
                  <a:srgbClr val="006699"/>
                </a:solidFill>
                <a:uFill>
                  <a:solidFill>
                    <a:srgbClr val="006699"/>
                  </a:solidFill>
                </a:uFill>
                <a:latin typeface="Arial"/>
                <a:cs typeface="Arial"/>
              </a:rPr>
              <a:t>Win </a:t>
            </a:r>
            <a:r>
              <a:rPr sz="1200" i="1" spc="-5" dirty="0">
                <a:solidFill>
                  <a:srgbClr val="006699"/>
                </a:solidFill>
                <a:uFill>
                  <a:solidFill>
                    <a:srgbClr val="006699"/>
                  </a:solidFill>
                </a:uFill>
                <a:latin typeface="Arial"/>
                <a:cs typeface="Arial"/>
              </a:rPr>
              <a:t>Consistently</a:t>
            </a:r>
            <a:r>
              <a:rPr lang="en-US" sz="1200" i="1" spc="-5" dirty="0">
                <a:solidFill>
                  <a:srgbClr val="006699"/>
                </a:solidFill>
                <a:uFill>
                  <a:solidFill>
                    <a:srgbClr val="006699"/>
                  </a:solidFill>
                </a:uFill>
                <a:latin typeface="Arial"/>
                <a:cs typeface="Arial"/>
              </a:rPr>
              <a:t>. </a:t>
            </a:r>
            <a:r>
              <a:rPr sz="1200" spc="-5" dirty="0">
                <a:solidFill>
                  <a:srgbClr val="006699"/>
                </a:solidFill>
                <a:latin typeface="Arial"/>
                <a:cs typeface="Arial"/>
              </a:rPr>
              <a:t>Carol </a:t>
            </a:r>
            <a:r>
              <a:rPr sz="1200" dirty="0">
                <a:solidFill>
                  <a:srgbClr val="006699"/>
                </a:solidFill>
                <a:latin typeface="Arial"/>
                <a:cs typeface="Arial"/>
              </a:rPr>
              <a:t>Stream, IL</a:t>
            </a:r>
            <a:r>
              <a:rPr lang="en-US" sz="1200" dirty="0">
                <a:solidFill>
                  <a:srgbClr val="006699"/>
                </a:solidFill>
                <a:latin typeface="Arial"/>
                <a:cs typeface="Arial"/>
              </a:rPr>
              <a:t>: </a:t>
            </a:r>
            <a:r>
              <a:rPr sz="1200" spc="-10" dirty="0">
                <a:solidFill>
                  <a:srgbClr val="006699"/>
                </a:solidFill>
                <a:latin typeface="Arial"/>
                <a:cs typeface="Arial"/>
              </a:rPr>
              <a:t>Tyndale</a:t>
            </a:r>
            <a:r>
              <a:rPr lang="en-US" sz="1200" spc="-10" dirty="0">
                <a:solidFill>
                  <a:srgbClr val="006699"/>
                </a:solidFill>
                <a:latin typeface="Arial"/>
                <a:cs typeface="Arial"/>
              </a:rPr>
              <a:t>.</a:t>
            </a:r>
            <a:endParaRPr sz="1200" dirty="0">
              <a:latin typeface="Arial"/>
              <a:cs typeface="Arial"/>
            </a:endParaRPr>
          </a:p>
        </p:txBody>
      </p:sp>
      <p:pic>
        <p:nvPicPr>
          <p:cNvPr id="8" name="Picture 7">
            <a:extLst>
              <a:ext uri="{FF2B5EF4-FFF2-40B4-BE49-F238E27FC236}">
                <a16:creationId xmlns:a16="http://schemas.microsoft.com/office/drawing/2014/main" id="{029534BB-A7B1-405D-B801-4081546FF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6311900"/>
            <a:ext cx="1810669" cy="1024217"/>
          </a:xfrm>
          <a:prstGeom prst="rect">
            <a:avLst/>
          </a:prstGeom>
        </p:spPr>
      </p:pic>
    </p:spTree>
  </p:cSld>
  <p:clrMapOvr>
    <a:masterClrMapping/>
  </p:clrMapOvr>
  <p:transition spd="slow" advTm="15000"/>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9580" y="505967"/>
            <a:ext cx="5560314" cy="10096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1258" y="627125"/>
            <a:ext cx="4987925" cy="574040"/>
          </a:xfrm>
          <a:prstGeom prst="rect">
            <a:avLst/>
          </a:prstGeom>
        </p:spPr>
        <p:txBody>
          <a:bodyPr vert="horz" wrap="square" lIns="0" tIns="12700" rIns="0" bIns="0" rtlCol="0">
            <a:spAutoFit/>
          </a:bodyPr>
          <a:lstStyle/>
          <a:p>
            <a:pPr marL="12700">
              <a:lnSpc>
                <a:spcPct val="100000"/>
              </a:lnSpc>
              <a:spcBef>
                <a:spcPts val="100"/>
              </a:spcBef>
            </a:pPr>
            <a:r>
              <a:rPr i="1" spc="-5" dirty="0">
                <a:latin typeface="Arial"/>
                <a:cs typeface="Arial"/>
              </a:rPr>
              <a:t>Key Mentoring</a:t>
            </a:r>
            <a:r>
              <a:rPr i="1" spc="-170" dirty="0">
                <a:latin typeface="Arial"/>
                <a:cs typeface="Arial"/>
              </a:rPr>
              <a:t> </a:t>
            </a:r>
            <a:r>
              <a:rPr i="1" dirty="0">
                <a:latin typeface="Arial"/>
                <a:cs typeface="Arial"/>
              </a:rPr>
              <a:t>Actions</a:t>
            </a:r>
          </a:p>
        </p:txBody>
      </p:sp>
      <p:sp>
        <p:nvSpPr>
          <p:cNvPr id="4" name="object 4"/>
          <p:cNvSpPr txBox="1"/>
          <p:nvPr/>
        </p:nvSpPr>
        <p:spPr>
          <a:xfrm>
            <a:off x="721258" y="1550898"/>
            <a:ext cx="8435442" cy="4332468"/>
          </a:xfrm>
          <a:prstGeom prst="rect">
            <a:avLst/>
          </a:prstGeom>
        </p:spPr>
        <p:txBody>
          <a:bodyPr vert="horz" wrap="square" lIns="0" tIns="12065" rIns="0" bIns="0" rtlCol="0">
            <a:spAutoFit/>
          </a:bodyPr>
          <a:lstStyle/>
          <a:p>
            <a:pPr marL="509270" marR="5080" indent="-496570">
              <a:lnSpc>
                <a:spcPct val="105800"/>
              </a:lnSpc>
              <a:spcBef>
                <a:spcPts val="95"/>
              </a:spcBef>
              <a:buClr>
                <a:srgbClr val="FF9900"/>
              </a:buClr>
              <a:buAutoNum type="arabicPeriod"/>
              <a:tabLst>
                <a:tab pos="509270" algn="l"/>
                <a:tab pos="509905" algn="l"/>
              </a:tabLst>
            </a:pPr>
            <a:r>
              <a:rPr sz="2600" dirty="0">
                <a:solidFill>
                  <a:srgbClr val="006699"/>
                </a:solidFill>
                <a:latin typeface="Arial"/>
                <a:cs typeface="Arial"/>
              </a:rPr>
              <a:t>Establish goals for </a:t>
            </a:r>
            <a:r>
              <a:rPr sz="2600" spc="-5" dirty="0">
                <a:solidFill>
                  <a:srgbClr val="006699"/>
                </a:solidFill>
                <a:latin typeface="Arial"/>
                <a:cs typeface="Arial"/>
              </a:rPr>
              <a:t>the </a:t>
            </a:r>
            <a:r>
              <a:rPr sz="2600" dirty="0">
                <a:solidFill>
                  <a:srgbClr val="006699"/>
                </a:solidFill>
                <a:latin typeface="Arial"/>
                <a:cs typeface="Arial"/>
              </a:rPr>
              <a:t>future and develop a plan </a:t>
            </a:r>
            <a:r>
              <a:rPr sz="2600" spc="-5" dirty="0">
                <a:solidFill>
                  <a:srgbClr val="006699"/>
                </a:solidFill>
                <a:latin typeface="Arial"/>
                <a:cs typeface="Arial"/>
              </a:rPr>
              <a:t>to  </a:t>
            </a:r>
            <a:r>
              <a:rPr sz="2600" dirty="0">
                <a:solidFill>
                  <a:srgbClr val="006699"/>
                </a:solidFill>
                <a:latin typeface="Arial"/>
                <a:cs typeface="Arial"/>
              </a:rPr>
              <a:t>achieve</a:t>
            </a:r>
            <a:r>
              <a:rPr sz="2600" spc="-30" dirty="0">
                <a:solidFill>
                  <a:srgbClr val="006699"/>
                </a:solidFill>
                <a:latin typeface="Arial"/>
                <a:cs typeface="Arial"/>
              </a:rPr>
              <a:t> </a:t>
            </a:r>
            <a:r>
              <a:rPr sz="2600" dirty="0">
                <a:solidFill>
                  <a:srgbClr val="006699"/>
                </a:solidFill>
                <a:latin typeface="Arial"/>
                <a:cs typeface="Arial"/>
              </a:rPr>
              <a:t>them</a:t>
            </a:r>
            <a:r>
              <a:rPr lang="en-US" sz="2600" dirty="0">
                <a:solidFill>
                  <a:srgbClr val="006699"/>
                </a:solidFill>
                <a:latin typeface="Arial"/>
                <a:cs typeface="Arial"/>
              </a:rPr>
              <a:t>.</a:t>
            </a:r>
            <a:endParaRPr sz="2600" dirty="0">
              <a:latin typeface="Arial"/>
              <a:cs typeface="Arial"/>
            </a:endParaRPr>
          </a:p>
          <a:p>
            <a:pPr marL="509270" marR="224790" indent="-496570">
              <a:lnSpc>
                <a:spcPct val="105800"/>
              </a:lnSpc>
              <a:spcBef>
                <a:spcPts val="1310"/>
              </a:spcBef>
              <a:buClr>
                <a:srgbClr val="FF9900"/>
              </a:buClr>
              <a:buAutoNum type="arabicPeriod"/>
              <a:tabLst>
                <a:tab pos="509270" algn="l"/>
                <a:tab pos="509905" algn="l"/>
              </a:tabLst>
            </a:pPr>
            <a:r>
              <a:rPr sz="2600" spc="-5" dirty="0">
                <a:solidFill>
                  <a:srgbClr val="006699"/>
                </a:solidFill>
                <a:latin typeface="Arial"/>
                <a:cs typeface="Arial"/>
              </a:rPr>
              <a:t>Identify </a:t>
            </a:r>
            <a:r>
              <a:rPr sz="2600" dirty="0">
                <a:solidFill>
                  <a:srgbClr val="006699"/>
                </a:solidFill>
                <a:latin typeface="Arial"/>
                <a:cs typeface="Arial"/>
              </a:rPr>
              <a:t>an experienced partner who can help you  find resources, individuals and organizations to  support your career</a:t>
            </a:r>
            <a:r>
              <a:rPr sz="2600" spc="-40" dirty="0">
                <a:solidFill>
                  <a:srgbClr val="006699"/>
                </a:solidFill>
                <a:latin typeface="Arial"/>
                <a:cs typeface="Arial"/>
              </a:rPr>
              <a:t> </a:t>
            </a:r>
            <a:r>
              <a:rPr sz="2600" dirty="0">
                <a:solidFill>
                  <a:srgbClr val="006699"/>
                </a:solidFill>
                <a:latin typeface="Arial"/>
                <a:cs typeface="Arial"/>
              </a:rPr>
              <a:t>development</a:t>
            </a:r>
            <a:r>
              <a:rPr lang="en-US" sz="2600" dirty="0">
                <a:solidFill>
                  <a:srgbClr val="006699"/>
                </a:solidFill>
                <a:latin typeface="Arial"/>
                <a:cs typeface="Arial"/>
              </a:rPr>
              <a:t>.</a:t>
            </a:r>
            <a:endParaRPr sz="2600" dirty="0">
              <a:latin typeface="Arial"/>
              <a:cs typeface="Arial"/>
            </a:endParaRPr>
          </a:p>
          <a:p>
            <a:pPr marL="509270" marR="114935" indent="-496570">
              <a:lnSpc>
                <a:spcPct val="105800"/>
              </a:lnSpc>
              <a:spcBef>
                <a:spcPts val="1300"/>
              </a:spcBef>
              <a:buClr>
                <a:srgbClr val="FF9900"/>
              </a:buClr>
              <a:buAutoNum type="arabicPeriod"/>
              <a:tabLst>
                <a:tab pos="509270" algn="l"/>
                <a:tab pos="509905" algn="l"/>
                <a:tab pos="4185920" algn="l"/>
              </a:tabLst>
            </a:pPr>
            <a:r>
              <a:rPr sz="2600" spc="-5" dirty="0">
                <a:solidFill>
                  <a:srgbClr val="006699"/>
                </a:solidFill>
                <a:latin typeface="Arial"/>
                <a:cs typeface="Arial"/>
              </a:rPr>
              <a:t>Learn </a:t>
            </a:r>
            <a:r>
              <a:rPr sz="2600" dirty="0">
                <a:solidFill>
                  <a:srgbClr val="006699"/>
                </a:solidFill>
                <a:latin typeface="Arial"/>
                <a:cs typeface="Arial"/>
              </a:rPr>
              <a:t>the </a:t>
            </a:r>
            <a:r>
              <a:rPr sz="2600" spc="-5" dirty="0">
                <a:solidFill>
                  <a:srgbClr val="006699"/>
                </a:solidFill>
                <a:latin typeface="Arial"/>
                <a:cs typeface="Arial"/>
              </a:rPr>
              <a:t>informal “rules” of </a:t>
            </a:r>
            <a:r>
              <a:rPr sz="2600" dirty="0">
                <a:solidFill>
                  <a:srgbClr val="006699"/>
                </a:solidFill>
                <a:latin typeface="Arial"/>
                <a:cs typeface="Arial"/>
              </a:rPr>
              <a:t>the </a:t>
            </a:r>
            <a:r>
              <a:rPr sz="2600" spc="-5" dirty="0">
                <a:solidFill>
                  <a:srgbClr val="006699"/>
                </a:solidFill>
                <a:latin typeface="Arial"/>
                <a:cs typeface="Arial"/>
              </a:rPr>
              <a:t>industry or  </a:t>
            </a:r>
            <a:r>
              <a:rPr sz="2600" dirty="0">
                <a:solidFill>
                  <a:srgbClr val="006699"/>
                </a:solidFill>
                <a:latin typeface="Arial"/>
                <a:cs typeface="Arial"/>
              </a:rPr>
              <a:t>organization so</a:t>
            </a:r>
            <a:r>
              <a:rPr sz="2600" spc="5" dirty="0">
                <a:solidFill>
                  <a:srgbClr val="006699"/>
                </a:solidFill>
                <a:latin typeface="Arial"/>
                <a:cs typeface="Arial"/>
              </a:rPr>
              <a:t> </a:t>
            </a:r>
            <a:r>
              <a:rPr sz="2600" dirty="0">
                <a:solidFill>
                  <a:srgbClr val="006699"/>
                </a:solidFill>
                <a:latin typeface="Arial"/>
                <a:cs typeface="Arial"/>
              </a:rPr>
              <a:t>you</a:t>
            </a:r>
            <a:r>
              <a:rPr sz="2600" spc="10" dirty="0">
                <a:solidFill>
                  <a:srgbClr val="006699"/>
                </a:solidFill>
                <a:latin typeface="Arial"/>
                <a:cs typeface="Arial"/>
              </a:rPr>
              <a:t> </a:t>
            </a:r>
            <a:r>
              <a:rPr sz="2600" dirty="0">
                <a:solidFill>
                  <a:srgbClr val="006699"/>
                </a:solidFill>
                <a:latin typeface="Arial"/>
                <a:cs typeface="Arial"/>
              </a:rPr>
              <a:t>can	</a:t>
            </a:r>
            <a:r>
              <a:rPr sz="2600" spc="-5" dirty="0">
                <a:solidFill>
                  <a:srgbClr val="006699"/>
                </a:solidFill>
                <a:latin typeface="Arial"/>
                <a:cs typeface="Arial"/>
              </a:rPr>
              <a:t>better </a:t>
            </a:r>
            <a:r>
              <a:rPr sz="2600" dirty="0">
                <a:solidFill>
                  <a:srgbClr val="006699"/>
                </a:solidFill>
                <a:latin typeface="Arial"/>
                <a:cs typeface="Arial"/>
              </a:rPr>
              <a:t>navigate your</a:t>
            </a:r>
            <a:r>
              <a:rPr sz="2600" spc="-35" dirty="0">
                <a:solidFill>
                  <a:srgbClr val="006699"/>
                </a:solidFill>
                <a:latin typeface="Arial"/>
                <a:cs typeface="Arial"/>
              </a:rPr>
              <a:t> </a:t>
            </a:r>
            <a:r>
              <a:rPr sz="2600" dirty="0">
                <a:solidFill>
                  <a:srgbClr val="006699"/>
                </a:solidFill>
                <a:latin typeface="Arial"/>
                <a:cs typeface="Arial"/>
              </a:rPr>
              <a:t>path</a:t>
            </a:r>
            <a:r>
              <a:rPr lang="en-US" sz="2600" dirty="0">
                <a:solidFill>
                  <a:srgbClr val="006699"/>
                </a:solidFill>
                <a:latin typeface="Arial"/>
                <a:cs typeface="Arial"/>
              </a:rPr>
              <a:t>.</a:t>
            </a:r>
            <a:endParaRPr sz="2600" dirty="0">
              <a:latin typeface="Arial"/>
              <a:cs typeface="Arial"/>
            </a:endParaRPr>
          </a:p>
          <a:p>
            <a:pPr marL="509270" indent="-496570">
              <a:lnSpc>
                <a:spcPct val="100000"/>
              </a:lnSpc>
              <a:spcBef>
                <a:spcPts val="1475"/>
              </a:spcBef>
              <a:buClr>
                <a:srgbClr val="FF9900"/>
              </a:buClr>
              <a:buAutoNum type="arabicPeriod"/>
              <a:tabLst>
                <a:tab pos="509270" algn="l"/>
                <a:tab pos="509905" algn="l"/>
              </a:tabLst>
            </a:pPr>
            <a:r>
              <a:rPr sz="2600" dirty="0">
                <a:solidFill>
                  <a:srgbClr val="006699"/>
                </a:solidFill>
                <a:latin typeface="Arial"/>
                <a:cs typeface="Arial"/>
              </a:rPr>
              <a:t>Build a set of self-management skills, including</a:t>
            </a:r>
            <a:r>
              <a:rPr sz="2600" spc="-65" dirty="0">
                <a:solidFill>
                  <a:srgbClr val="006699"/>
                </a:solidFill>
                <a:latin typeface="Arial"/>
                <a:cs typeface="Arial"/>
              </a:rPr>
              <a:t> </a:t>
            </a:r>
            <a:r>
              <a:rPr sz="2600" dirty="0">
                <a:solidFill>
                  <a:srgbClr val="006699"/>
                </a:solidFill>
                <a:latin typeface="Arial"/>
                <a:cs typeface="Arial"/>
              </a:rPr>
              <a:t>the</a:t>
            </a:r>
            <a:endParaRPr sz="2600" dirty="0">
              <a:latin typeface="Arial"/>
              <a:cs typeface="Arial"/>
            </a:endParaRPr>
          </a:p>
          <a:p>
            <a:pPr marL="509270">
              <a:lnSpc>
                <a:spcPct val="100000"/>
              </a:lnSpc>
              <a:spcBef>
                <a:spcPts val="180"/>
              </a:spcBef>
            </a:pPr>
            <a:r>
              <a:rPr sz="2600" dirty="0">
                <a:solidFill>
                  <a:srgbClr val="006699"/>
                </a:solidFill>
                <a:latin typeface="Arial"/>
                <a:cs typeface="Arial"/>
              </a:rPr>
              <a:t>ability </a:t>
            </a:r>
            <a:r>
              <a:rPr sz="2600" spc="-5" dirty="0">
                <a:solidFill>
                  <a:srgbClr val="006699"/>
                </a:solidFill>
                <a:latin typeface="Arial"/>
                <a:cs typeface="Arial"/>
              </a:rPr>
              <a:t>to </a:t>
            </a:r>
            <a:r>
              <a:rPr sz="2600" dirty="0">
                <a:solidFill>
                  <a:srgbClr val="006699"/>
                </a:solidFill>
                <a:latin typeface="Arial"/>
                <a:cs typeface="Arial"/>
              </a:rPr>
              <a:t>overcome potential</a:t>
            </a:r>
            <a:r>
              <a:rPr sz="2600" spc="-20" dirty="0">
                <a:solidFill>
                  <a:srgbClr val="006699"/>
                </a:solidFill>
                <a:latin typeface="Arial"/>
                <a:cs typeface="Arial"/>
              </a:rPr>
              <a:t> </a:t>
            </a:r>
            <a:r>
              <a:rPr sz="2600" dirty="0">
                <a:solidFill>
                  <a:srgbClr val="006699"/>
                </a:solidFill>
                <a:latin typeface="Arial"/>
                <a:cs typeface="Arial"/>
              </a:rPr>
              <a:t>roadblocks</a:t>
            </a:r>
            <a:r>
              <a:rPr lang="en-US" sz="2600" dirty="0">
                <a:solidFill>
                  <a:srgbClr val="006699"/>
                </a:solidFill>
                <a:latin typeface="Arial"/>
                <a:cs typeface="Arial"/>
              </a:rPr>
              <a:t>.</a:t>
            </a:r>
            <a:endParaRPr sz="2600" dirty="0">
              <a:latin typeface="Arial"/>
              <a:cs typeface="Arial"/>
            </a:endParaRPr>
          </a:p>
        </p:txBody>
      </p:sp>
      <p:pic>
        <p:nvPicPr>
          <p:cNvPr id="7" name="Picture 6">
            <a:extLst>
              <a:ext uri="{FF2B5EF4-FFF2-40B4-BE49-F238E27FC236}">
                <a16:creationId xmlns:a16="http://schemas.microsoft.com/office/drawing/2014/main" id="{ADDEDFC4-292D-4CD2-AD47-31491C645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6311900"/>
            <a:ext cx="1810669" cy="1024217"/>
          </a:xfrm>
          <a:prstGeom prst="rect">
            <a:avLst/>
          </a:prstGeom>
        </p:spPr>
      </p:pic>
    </p:spTree>
  </p:cSld>
  <p:clrMapOvr>
    <a:masterClrMapping/>
  </p:clrMapOvr>
  <p:transition spd="slow" advTm="1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D9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6119</TotalTime>
  <Words>2898</Words>
  <Application>Microsoft Office PowerPoint</Application>
  <PresentationFormat>Custom</PresentationFormat>
  <Paragraphs>297</Paragraphs>
  <Slides>36</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Arial</vt:lpstr>
      <vt:lpstr>Bahnschrift</vt:lpstr>
      <vt:lpstr>Calibri</vt:lpstr>
      <vt:lpstr>Courier New</vt:lpstr>
      <vt:lpstr>Gill Sans MT</vt:lpstr>
      <vt:lpstr>Lato</vt:lpstr>
      <vt:lpstr>Lato-Black</vt:lpstr>
      <vt:lpstr>MinionPro-Bold</vt:lpstr>
      <vt:lpstr>MinionPro-It</vt:lpstr>
      <vt:lpstr>MinionPro-Regular</vt:lpstr>
      <vt:lpstr>Times New Roman</vt:lpstr>
      <vt:lpstr>Wingdings</vt:lpstr>
      <vt:lpstr>Office Theme</vt:lpstr>
      <vt:lpstr>1_Office Theme</vt:lpstr>
      <vt:lpstr>2_Office Theme</vt:lpstr>
      <vt:lpstr>Mentorship Program Overview</vt:lpstr>
      <vt:lpstr>Early Riser Coffee Hour &amp; Mentorship Program</vt:lpstr>
      <vt:lpstr>Mentorship Program Overview</vt:lpstr>
      <vt:lpstr>HFMA WI Mentorship Program</vt:lpstr>
      <vt:lpstr>Mentors and Mentoring</vt:lpstr>
      <vt:lpstr>Definition of Mentoring</vt:lpstr>
      <vt:lpstr>Why Mentoring</vt:lpstr>
      <vt:lpstr>Seven E’s of Enhancing Potential</vt:lpstr>
      <vt:lpstr>Key Mentoring Actions</vt:lpstr>
      <vt:lpstr>Benefits</vt:lpstr>
      <vt:lpstr>Research Points to the Value of  Mentoring</vt:lpstr>
      <vt:lpstr>New Challenges Require Self  Development</vt:lpstr>
      <vt:lpstr>PowerPoint Presentation</vt:lpstr>
      <vt:lpstr>Commitments of a Mentoring  Relationship</vt:lpstr>
      <vt:lpstr>Qualities of Mentors and Mentees</vt:lpstr>
      <vt:lpstr>Toolkit for Mentors and Mentees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Setting S.M.A.R.T Goals</vt:lpstr>
      <vt:lpstr>Benefits of Mentorship Program</vt:lpstr>
      <vt:lpstr>HFMA Mentor Testimonial</vt:lpstr>
      <vt:lpstr>HFMA Mentor Testimonial</vt:lpstr>
      <vt:lpstr>HFMA Mentor Testimonial</vt:lpstr>
      <vt:lpstr>HFMA Mentor Testimonial</vt:lpstr>
      <vt:lpstr>HFMA Mentee Testimonial</vt:lpstr>
      <vt:lpstr>HFMA Mentee Testimonial</vt:lpstr>
      <vt:lpstr>HFMA Mentee Testimonial</vt:lpstr>
      <vt:lpstr>Opportunities</vt:lpstr>
      <vt:lpstr>Opportunities to Connect: HFMA WI Events</vt:lpstr>
      <vt:lpstr>Consider Pairing with a Mentor/Mentee!</vt:lpstr>
      <vt:lpstr>Contacts: HFMA Wisconsin  Mentorship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 Olewinski, FACHE</dc:creator>
  <cp:keywords>HFMA WI Mentorship Program</cp:keywords>
  <cp:lastModifiedBy>Nolan, Colleen</cp:lastModifiedBy>
  <cp:revision>35</cp:revision>
  <dcterms:created xsi:type="dcterms:W3CDTF">2018-05-18T10:20:50Z</dcterms:created>
  <dcterms:modified xsi:type="dcterms:W3CDTF">2023-05-25T15:37:06Z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2017-01-25T00:00:00Z</vt:filetime>
  </property>
  <property fmtid="{D5CDD505-2E9C-101B-9397-08002B2CF9AE}" pid="3" name="Creator">
    <vt:lpwstr>Microsoft® PowerPoint® 2016</vt:lpwstr>
  </property>
  <property fmtid="{D5CDD505-2E9C-101B-9397-08002B2CF9AE}" pid="4" name="LastSaved">
    <vt:filetime>2018-05-18T00:00:00Z</vt:filetime>
  </property>
</Properties>
</file>