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67"/>
  </p:notesMasterIdLst>
  <p:handoutMasterIdLst>
    <p:handoutMasterId r:id="rId68"/>
  </p:handoutMasterIdLst>
  <p:sldIdLst>
    <p:sldId id="262" r:id="rId8"/>
    <p:sldId id="1127" r:id="rId9"/>
    <p:sldId id="284" r:id="rId10"/>
    <p:sldId id="283" r:id="rId11"/>
    <p:sldId id="258" r:id="rId12"/>
    <p:sldId id="267" r:id="rId13"/>
    <p:sldId id="272" r:id="rId14"/>
    <p:sldId id="278" r:id="rId15"/>
    <p:sldId id="268" r:id="rId16"/>
    <p:sldId id="269" r:id="rId17"/>
    <p:sldId id="270" r:id="rId18"/>
    <p:sldId id="271" r:id="rId19"/>
    <p:sldId id="1143" r:id="rId20"/>
    <p:sldId id="259" r:id="rId21"/>
    <p:sldId id="273" r:id="rId22"/>
    <p:sldId id="275" r:id="rId23"/>
    <p:sldId id="274" r:id="rId24"/>
    <p:sldId id="1135" r:id="rId25"/>
    <p:sldId id="1136" r:id="rId26"/>
    <p:sldId id="1129" r:id="rId27"/>
    <p:sldId id="1130" r:id="rId28"/>
    <p:sldId id="1131" r:id="rId29"/>
    <p:sldId id="1132" r:id="rId30"/>
    <p:sldId id="1144" r:id="rId31"/>
    <p:sldId id="1145" r:id="rId32"/>
    <p:sldId id="1133" r:id="rId33"/>
    <p:sldId id="1146" r:id="rId34"/>
    <p:sldId id="1147" r:id="rId35"/>
    <p:sldId id="276" r:id="rId36"/>
    <p:sldId id="1134" r:id="rId37"/>
    <p:sldId id="296" r:id="rId38"/>
    <p:sldId id="295" r:id="rId39"/>
    <p:sldId id="1139" r:id="rId40"/>
    <p:sldId id="291" r:id="rId41"/>
    <p:sldId id="292" r:id="rId42"/>
    <p:sldId id="293" r:id="rId43"/>
    <p:sldId id="294" r:id="rId44"/>
    <p:sldId id="297" r:id="rId45"/>
    <p:sldId id="298" r:id="rId46"/>
    <p:sldId id="264" r:id="rId47"/>
    <p:sldId id="288" r:id="rId48"/>
    <p:sldId id="285" r:id="rId49"/>
    <p:sldId id="299" r:id="rId50"/>
    <p:sldId id="289" r:id="rId51"/>
    <p:sldId id="1141" r:id="rId52"/>
    <p:sldId id="1142" r:id="rId53"/>
    <p:sldId id="1148" r:id="rId54"/>
    <p:sldId id="1149" r:id="rId55"/>
    <p:sldId id="1150" r:id="rId56"/>
    <p:sldId id="1151" r:id="rId57"/>
    <p:sldId id="1140" r:id="rId58"/>
    <p:sldId id="260" r:id="rId59"/>
    <p:sldId id="280" r:id="rId60"/>
    <p:sldId id="281" r:id="rId61"/>
    <p:sldId id="279" r:id="rId62"/>
    <p:sldId id="282" r:id="rId63"/>
    <p:sldId id="1138" r:id="rId64"/>
    <p:sldId id="1137" r:id="rId65"/>
    <p:sldId id="112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541789-F324-4B96-8D80-F7110794CE27}" v="168" dt="2023-05-10T20:56:15.304"/>
    <p1510:client id="{EF3503E5-FA1F-42B7-9CC4-E4BB19C88520}" v="12" dt="2023-05-10T20:45:58.4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268" autoAdjust="0"/>
  </p:normalViewPr>
  <p:slideViewPr>
    <p:cSldViewPr snapToGrid="0">
      <p:cViewPr varScale="1">
        <p:scale>
          <a:sx n="82" d="100"/>
          <a:sy n="82" d="100"/>
        </p:scale>
        <p:origin x="984" y="90"/>
      </p:cViewPr>
      <p:guideLst/>
    </p:cSldViewPr>
  </p:slideViewPr>
  <p:notesTextViewPr>
    <p:cViewPr>
      <p:scale>
        <a:sx n="3" d="2"/>
        <a:sy n="3" d="2"/>
      </p:scale>
      <p:origin x="0" y="0"/>
    </p:cViewPr>
  </p:notesTextViewPr>
  <p:notesViewPr>
    <p:cSldViewPr snapToGrid="0">
      <p:cViewPr varScale="1">
        <p:scale>
          <a:sx n="62" d="100"/>
          <a:sy n="62" d="100"/>
        </p:scale>
        <p:origin x="3163" y="3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5" Type="http://schemas.openxmlformats.org/officeDocument/2006/relationships/customXml" Target="../customXml/item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1.xml"/><Relationship Id="rId71"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7C854E-67F0-472B-ADED-FB90BC9B4780}"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BEFBB434-4346-4A42-93F3-A667A1069207}">
      <dgm:prSet/>
      <dgm:spPr/>
      <dgm:t>
        <a:bodyPr/>
        <a:lstStyle/>
        <a:p>
          <a:r>
            <a:rPr lang="en-US" dirty="0"/>
            <a:t>ASC 842: A Final Look</a:t>
          </a:r>
        </a:p>
      </dgm:t>
    </dgm:pt>
    <dgm:pt modelId="{807EE087-E049-44EE-A739-A1ACB9E20F2D}" type="parTrans" cxnId="{EF777AE7-469B-4162-B805-19428079B099}">
      <dgm:prSet/>
      <dgm:spPr/>
      <dgm:t>
        <a:bodyPr/>
        <a:lstStyle/>
        <a:p>
          <a:endParaRPr lang="en-US"/>
        </a:p>
      </dgm:t>
    </dgm:pt>
    <dgm:pt modelId="{24A2B915-A679-4EF8-97F1-0C5CBA699068}" type="sibTrans" cxnId="{EF777AE7-469B-4162-B805-19428079B099}">
      <dgm:prSet/>
      <dgm:spPr/>
      <dgm:t>
        <a:bodyPr/>
        <a:lstStyle/>
        <a:p>
          <a:endParaRPr lang="en-US"/>
        </a:p>
      </dgm:t>
    </dgm:pt>
    <dgm:pt modelId="{C87CBF99-4FDE-4B74-9EA6-EBE1A71CED46}">
      <dgm:prSet/>
      <dgm:spPr/>
      <dgm:t>
        <a:bodyPr/>
        <a:lstStyle/>
        <a:p>
          <a:r>
            <a:rPr lang="en-US" dirty="0"/>
            <a:t>ASU No. 2020-07: Not-for-Profit Reporting of Gifts-in-Kind</a:t>
          </a:r>
        </a:p>
      </dgm:t>
    </dgm:pt>
    <dgm:pt modelId="{E98AD87B-D81D-4288-9653-5FD8C543E8E1}" type="parTrans" cxnId="{5C26D3ED-40CF-4AA1-98A6-A2B21818A467}">
      <dgm:prSet/>
      <dgm:spPr/>
      <dgm:t>
        <a:bodyPr/>
        <a:lstStyle/>
        <a:p>
          <a:endParaRPr lang="en-US"/>
        </a:p>
      </dgm:t>
    </dgm:pt>
    <dgm:pt modelId="{589084ED-A5A2-4D11-81BB-4E0879B432D3}" type="sibTrans" cxnId="{5C26D3ED-40CF-4AA1-98A6-A2B21818A467}">
      <dgm:prSet/>
      <dgm:spPr/>
      <dgm:t>
        <a:bodyPr/>
        <a:lstStyle/>
        <a:p>
          <a:endParaRPr lang="en-US"/>
        </a:p>
      </dgm:t>
    </dgm:pt>
    <dgm:pt modelId="{A22F55BD-68B6-4362-AFE3-2412549B2AED}">
      <dgm:prSet/>
      <dgm:spPr/>
      <dgm:t>
        <a:bodyPr/>
        <a:lstStyle/>
        <a:p>
          <a:r>
            <a:rPr lang="en-US" dirty="0"/>
            <a:t>ASU No. 2021-08: Business Combinations – Accounting for Contract Assets and Liabilities from Contracts with Customers</a:t>
          </a:r>
        </a:p>
      </dgm:t>
    </dgm:pt>
    <dgm:pt modelId="{C3AEB513-657C-422F-9D87-00AB1C3B88E1}" type="parTrans" cxnId="{D5DFED9B-C6F5-4C40-9A27-AAE6DE9BD029}">
      <dgm:prSet/>
      <dgm:spPr/>
      <dgm:t>
        <a:bodyPr/>
        <a:lstStyle/>
        <a:p>
          <a:endParaRPr lang="en-US"/>
        </a:p>
      </dgm:t>
    </dgm:pt>
    <dgm:pt modelId="{0749E7BA-0F4C-4C3C-83B8-C372A116F08D}" type="sibTrans" cxnId="{D5DFED9B-C6F5-4C40-9A27-AAE6DE9BD029}">
      <dgm:prSet/>
      <dgm:spPr/>
      <dgm:t>
        <a:bodyPr/>
        <a:lstStyle/>
        <a:p>
          <a:endParaRPr lang="en-US"/>
        </a:p>
      </dgm:t>
    </dgm:pt>
    <dgm:pt modelId="{4176F346-C87B-4966-9342-D21B8BF9365D}">
      <dgm:prSet/>
      <dgm:spPr/>
      <dgm:t>
        <a:bodyPr/>
        <a:lstStyle/>
        <a:p>
          <a:r>
            <a:rPr lang="en-US" dirty="0"/>
            <a:t>ASU No. 2016-13: Financial Instruments – Credit Losses</a:t>
          </a:r>
        </a:p>
      </dgm:t>
    </dgm:pt>
    <dgm:pt modelId="{3EE8DC5E-302C-46F9-84DD-D7B4835BE983}" type="parTrans" cxnId="{5B5AE883-8497-4354-9805-BF7A43950906}">
      <dgm:prSet/>
      <dgm:spPr/>
      <dgm:t>
        <a:bodyPr/>
        <a:lstStyle/>
        <a:p>
          <a:endParaRPr lang="en-US"/>
        </a:p>
      </dgm:t>
    </dgm:pt>
    <dgm:pt modelId="{524AFE4E-BE56-454B-AA86-52D405787F08}" type="sibTrans" cxnId="{5B5AE883-8497-4354-9805-BF7A43950906}">
      <dgm:prSet/>
      <dgm:spPr/>
      <dgm:t>
        <a:bodyPr/>
        <a:lstStyle/>
        <a:p>
          <a:endParaRPr lang="en-US"/>
        </a:p>
      </dgm:t>
    </dgm:pt>
    <dgm:pt modelId="{3D95A69A-97D0-4BEA-90EC-0D10EBB63B46}">
      <dgm:prSet/>
      <dgm:spPr/>
      <dgm:t>
        <a:bodyPr/>
        <a:lstStyle/>
        <a:p>
          <a:r>
            <a:rPr lang="en-US" dirty="0"/>
            <a:t>ASU No. 2021-10: Government Assistance Disclosures</a:t>
          </a:r>
        </a:p>
      </dgm:t>
    </dgm:pt>
    <dgm:pt modelId="{3A2C6852-88C0-4314-940F-331CB7050E3E}" type="parTrans" cxnId="{8FEE2C2A-040B-47DD-BA7E-2B6C0E5846F9}">
      <dgm:prSet/>
      <dgm:spPr/>
      <dgm:t>
        <a:bodyPr/>
        <a:lstStyle/>
        <a:p>
          <a:endParaRPr lang="en-US"/>
        </a:p>
      </dgm:t>
    </dgm:pt>
    <dgm:pt modelId="{81931C5E-D8DB-46A5-A291-2AA1C21DD0D8}" type="sibTrans" cxnId="{8FEE2C2A-040B-47DD-BA7E-2B6C0E5846F9}">
      <dgm:prSet/>
      <dgm:spPr/>
      <dgm:t>
        <a:bodyPr/>
        <a:lstStyle/>
        <a:p>
          <a:endParaRPr lang="en-US"/>
        </a:p>
      </dgm:t>
    </dgm:pt>
    <dgm:pt modelId="{E47BE599-E04A-4845-96B8-7E841526A374}">
      <dgm:prSet/>
      <dgm:spPr/>
      <dgm:t>
        <a:bodyPr/>
        <a:lstStyle/>
        <a:p>
          <a:r>
            <a:rPr lang="en-US" dirty="0"/>
            <a:t>ASU No. 2021-01 and No. 2020-04: Reference Rate Reform</a:t>
          </a:r>
        </a:p>
      </dgm:t>
    </dgm:pt>
    <dgm:pt modelId="{E8909807-C902-411B-9724-ABFB74A2EC78}" type="parTrans" cxnId="{AFB64DCE-54DE-4E76-B323-215A8DB0DBD2}">
      <dgm:prSet/>
      <dgm:spPr/>
      <dgm:t>
        <a:bodyPr/>
        <a:lstStyle/>
        <a:p>
          <a:endParaRPr lang="en-US"/>
        </a:p>
      </dgm:t>
    </dgm:pt>
    <dgm:pt modelId="{EA251201-65C6-42A8-8B34-2A1F74A9AA24}" type="sibTrans" cxnId="{AFB64DCE-54DE-4E76-B323-215A8DB0DBD2}">
      <dgm:prSet/>
      <dgm:spPr/>
      <dgm:t>
        <a:bodyPr/>
        <a:lstStyle/>
        <a:p>
          <a:endParaRPr lang="en-US"/>
        </a:p>
      </dgm:t>
    </dgm:pt>
    <dgm:pt modelId="{CB18129D-E26E-4763-A20B-12D47E8181E4}">
      <dgm:prSet/>
      <dgm:spPr/>
      <dgm:t>
        <a:bodyPr/>
        <a:lstStyle/>
        <a:p>
          <a:r>
            <a:rPr lang="en-US" dirty="0"/>
            <a:t>ASU No. 2021-03: Goodwill – Accounting Alternative for Evaluating Triggering Events</a:t>
          </a:r>
        </a:p>
      </dgm:t>
    </dgm:pt>
    <dgm:pt modelId="{D3A16E1B-0128-4841-ADA8-DCCF42639153}" type="parTrans" cxnId="{D735627D-309D-4D61-91B2-C77650B6DC49}">
      <dgm:prSet/>
      <dgm:spPr/>
      <dgm:t>
        <a:bodyPr/>
        <a:lstStyle/>
        <a:p>
          <a:endParaRPr lang="en-US"/>
        </a:p>
      </dgm:t>
    </dgm:pt>
    <dgm:pt modelId="{175AC223-D787-4A42-B61D-5B35E168B0F4}" type="sibTrans" cxnId="{D735627D-309D-4D61-91B2-C77650B6DC49}">
      <dgm:prSet/>
      <dgm:spPr/>
      <dgm:t>
        <a:bodyPr/>
        <a:lstStyle/>
        <a:p>
          <a:endParaRPr lang="en-US"/>
        </a:p>
      </dgm:t>
    </dgm:pt>
    <dgm:pt modelId="{D5555BEA-7755-4269-9966-71DBF3281311}">
      <dgm:prSet/>
      <dgm:spPr/>
      <dgm:t>
        <a:bodyPr/>
        <a:lstStyle/>
        <a:p>
          <a:r>
            <a:rPr lang="en-US" dirty="0"/>
            <a:t>Accounting for Cryptocurrency</a:t>
          </a:r>
        </a:p>
      </dgm:t>
    </dgm:pt>
    <dgm:pt modelId="{14C49004-ED55-4859-8409-4921DC5AE179}" type="parTrans" cxnId="{07F8650F-5737-4F71-9C8F-01F72840D69C}">
      <dgm:prSet/>
      <dgm:spPr/>
      <dgm:t>
        <a:bodyPr/>
        <a:lstStyle/>
        <a:p>
          <a:endParaRPr lang="en-US"/>
        </a:p>
      </dgm:t>
    </dgm:pt>
    <dgm:pt modelId="{09E5E39F-3312-4BCD-BD33-B9F4886D2F87}" type="sibTrans" cxnId="{07F8650F-5737-4F71-9C8F-01F72840D69C}">
      <dgm:prSet/>
      <dgm:spPr/>
      <dgm:t>
        <a:bodyPr/>
        <a:lstStyle/>
        <a:p>
          <a:endParaRPr lang="en-US"/>
        </a:p>
      </dgm:t>
    </dgm:pt>
    <dgm:pt modelId="{475CA4DE-2748-4F9A-9EA0-A8F6E38D31A1}">
      <dgm:prSet/>
      <dgm:spPr/>
      <dgm:t>
        <a:bodyPr/>
        <a:lstStyle/>
        <a:p>
          <a:r>
            <a:rPr lang="en-US" dirty="0"/>
            <a:t>Upcoming FASB Research Projects</a:t>
          </a:r>
        </a:p>
      </dgm:t>
    </dgm:pt>
    <dgm:pt modelId="{16454846-23A2-46AA-B4AF-E7CA31459159}" type="parTrans" cxnId="{ACEFB624-2200-4A31-967B-04956CDD4646}">
      <dgm:prSet/>
      <dgm:spPr/>
      <dgm:t>
        <a:bodyPr/>
        <a:lstStyle/>
        <a:p>
          <a:endParaRPr lang="en-US"/>
        </a:p>
      </dgm:t>
    </dgm:pt>
    <dgm:pt modelId="{CE271193-32FE-456F-857E-435459B1BD0A}" type="sibTrans" cxnId="{ACEFB624-2200-4A31-967B-04956CDD4646}">
      <dgm:prSet/>
      <dgm:spPr/>
      <dgm:t>
        <a:bodyPr/>
        <a:lstStyle/>
        <a:p>
          <a:endParaRPr lang="en-US"/>
        </a:p>
      </dgm:t>
    </dgm:pt>
    <dgm:pt modelId="{9E833C12-1A16-42CF-8DFD-95C6C1B1E6AB}">
      <dgm:prSet phldr="0"/>
      <dgm:spPr/>
      <dgm:t>
        <a:bodyPr/>
        <a:lstStyle/>
        <a:p>
          <a:pPr rtl="0"/>
          <a:r>
            <a:rPr lang="en-US" dirty="0">
              <a:latin typeface="Arial" panose="020B0604020202020204"/>
            </a:rPr>
            <a:t>Internal Controls and Fraud Risk Management</a:t>
          </a:r>
        </a:p>
      </dgm:t>
    </dgm:pt>
    <dgm:pt modelId="{1AC6413F-CFE3-4522-ABA7-AE424539E7A4}" type="parTrans" cxnId="{C838CB20-B790-4D6F-87E8-472073494BCE}">
      <dgm:prSet/>
      <dgm:spPr/>
    </dgm:pt>
    <dgm:pt modelId="{97F4A871-8646-47B7-91B8-88AE9D0D96B6}" type="sibTrans" cxnId="{C838CB20-B790-4D6F-87E8-472073494BCE}">
      <dgm:prSet/>
      <dgm:spPr/>
    </dgm:pt>
    <dgm:pt modelId="{723A307F-D946-4D60-B98F-1678807E0A55}" type="pres">
      <dgm:prSet presAssocID="{787C854E-67F0-472B-ADED-FB90BC9B4780}" presName="linear" presStyleCnt="0">
        <dgm:presLayoutVars>
          <dgm:animLvl val="lvl"/>
          <dgm:resizeHandles val="exact"/>
        </dgm:presLayoutVars>
      </dgm:prSet>
      <dgm:spPr/>
    </dgm:pt>
    <dgm:pt modelId="{715AFF8C-ADE8-4414-8D9B-1E2E0B7443B7}" type="pres">
      <dgm:prSet presAssocID="{BEFBB434-4346-4A42-93F3-A667A1069207}" presName="parentText" presStyleLbl="node1" presStyleIdx="0" presStyleCnt="10">
        <dgm:presLayoutVars>
          <dgm:chMax val="0"/>
          <dgm:bulletEnabled val="1"/>
        </dgm:presLayoutVars>
      </dgm:prSet>
      <dgm:spPr/>
    </dgm:pt>
    <dgm:pt modelId="{F0DAA869-3855-486F-9639-BF5B52D0DE95}" type="pres">
      <dgm:prSet presAssocID="{24A2B915-A679-4EF8-97F1-0C5CBA699068}" presName="spacer" presStyleCnt="0"/>
      <dgm:spPr/>
    </dgm:pt>
    <dgm:pt modelId="{54F401A5-7CE1-4876-8309-D7D17857433B}" type="pres">
      <dgm:prSet presAssocID="{C87CBF99-4FDE-4B74-9EA6-EBE1A71CED46}" presName="parentText" presStyleLbl="node1" presStyleIdx="1" presStyleCnt="10">
        <dgm:presLayoutVars>
          <dgm:chMax val="0"/>
          <dgm:bulletEnabled val="1"/>
        </dgm:presLayoutVars>
      </dgm:prSet>
      <dgm:spPr/>
    </dgm:pt>
    <dgm:pt modelId="{394AD212-64BA-49EA-A6F9-3A471E7AAA2C}" type="pres">
      <dgm:prSet presAssocID="{589084ED-A5A2-4D11-81BB-4E0879B432D3}" presName="spacer" presStyleCnt="0"/>
      <dgm:spPr/>
    </dgm:pt>
    <dgm:pt modelId="{23DB5113-2069-4B59-9357-550F6C8BA379}" type="pres">
      <dgm:prSet presAssocID="{A22F55BD-68B6-4362-AFE3-2412549B2AED}" presName="parentText" presStyleLbl="node1" presStyleIdx="2" presStyleCnt="10">
        <dgm:presLayoutVars>
          <dgm:chMax val="0"/>
          <dgm:bulletEnabled val="1"/>
        </dgm:presLayoutVars>
      </dgm:prSet>
      <dgm:spPr/>
    </dgm:pt>
    <dgm:pt modelId="{1090E1C9-991D-442D-B91B-D0136A781098}" type="pres">
      <dgm:prSet presAssocID="{0749E7BA-0F4C-4C3C-83B8-C372A116F08D}" presName="spacer" presStyleCnt="0"/>
      <dgm:spPr/>
    </dgm:pt>
    <dgm:pt modelId="{892F884D-0B62-4B00-9B8E-B25B7D22E2D6}" type="pres">
      <dgm:prSet presAssocID="{4176F346-C87B-4966-9342-D21B8BF9365D}" presName="parentText" presStyleLbl="node1" presStyleIdx="3" presStyleCnt="10">
        <dgm:presLayoutVars>
          <dgm:chMax val="0"/>
          <dgm:bulletEnabled val="1"/>
        </dgm:presLayoutVars>
      </dgm:prSet>
      <dgm:spPr/>
    </dgm:pt>
    <dgm:pt modelId="{E531F7BE-E007-4F00-ACC3-5BCF5734AD8B}" type="pres">
      <dgm:prSet presAssocID="{524AFE4E-BE56-454B-AA86-52D405787F08}" presName="spacer" presStyleCnt="0"/>
      <dgm:spPr/>
    </dgm:pt>
    <dgm:pt modelId="{A5EA0345-C665-40DA-AB5D-6855F62AC0DA}" type="pres">
      <dgm:prSet presAssocID="{3D95A69A-97D0-4BEA-90EC-0D10EBB63B46}" presName="parentText" presStyleLbl="node1" presStyleIdx="4" presStyleCnt="10">
        <dgm:presLayoutVars>
          <dgm:chMax val="0"/>
          <dgm:bulletEnabled val="1"/>
        </dgm:presLayoutVars>
      </dgm:prSet>
      <dgm:spPr/>
    </dgm:pt>
    <dgm:pt modelId="{833F4872-57B5-4505-B331-6EBBC19010FC}" type="pres">
      <dgm:prSet presAssocID="{81931C5E-D8DB-46A5-A291-2AA1C21DD0D8}" presName="spacer" presStyleCnt="0"/>
      <dgm:spPr/>
    </dgm:pt>
    <dgm:pt modelId="{C19EB949-6B8E-406A-B9FF-C65FB3F6A91C}" type="pres">
      <dgm:prSet presAssocID="{E47BE599-E04A-4845-96B8-7E841526A374}" presName="parentText" presStyleLbl="node1" presStyleIdx="5" presStyleCnt="10">
        <dgm:presLayoutVars>
          <dgm:chMax val="0"/>
          <dgm:bulletEnabled val="1"/>
        </dgm:presLayoutVars>
      </dgm:prSet>
      <dgm:spPr/>
    </dgm:pt>
    <dgm:pt modelId="{E6A985C0-5E24-45AF-AC9A-56485ADBDBB0}" type="pres">
      <dgm:prSet presAssocID="{EA251201-65C6-42A8-8B34-2A1F74A9AA24}" presName="spacer" presStyleCnt="0"/>
      <dgm:spPr/>
    </dgm:pt>
    <dgm:pt modelId="{D717E810-3F86-479B-BB84-FC8D0BE55B44}" type="pres">
      <dgm:prSet presAssocID="{CB18129D-E26E-4763-A20B-12D47E8181E4}" presName="parentText" presStyleLbl="node1" presStyleIdx="6" presStyleCnt="10">
        <dgm:presLayoutVars>
          <dgm:chMax val="0"/>
          <dgm:bulletEnabled val="1"/>
        </dgm:presLayoutVars>
      </dgm:prSet>
      <dgm:spPr/>
    </dgm:pt>
    <dgm:pt modelId="{CCBA7783-82B9-416C-8BD6-7EE2BE3C19B0}" type="pres">
      <dgm:prSet presAssocID="{175AC223-D787-4A42-B61D-5B35E168B0F4}" presName="spacer" presStyleCnt="0"/>
      <dgm:spPr/>
    </dgm:pt>
    <dgm:pt modelId="{76576588-A3C7-406A-BCAD-DC0A2551546A}" type="pres">
      <dgm:prSet presAssocID="{9E833C12-1A16-42CF-8DFD-95C6C1B1E6AB}" presName="parentText" presStyleLbl="node1" presStyleIdx="7" presStyleCnt="10">
        <dgm:presLayoutVars>
          <dgm:chMax val="0"/>
          <dgm:bulletEnabled val="1"/>
        </dgm:presLayoutVars>
      </dgm:prSet>
      <dgm:spPr/>
    </dgm:pt>
    <dgm:pt modelId="{7FAC2E74-17E9-43D6-9E98-4E8B078031DA}" type="pres">
      <dgm:prSet presAssocID="{97F4A871-8646-47B7-91B8-88AE9D0D96B6}" presName="spacer" presStyleCnt="0"/>
      <dgm:spPr/>
    </dgm:pt>
    <dgm:pt modelId="{9D83B07C-D63F-4D2D-B09D-F46D083429D4}" type="pres">
      <dgm:prSet presAssocID="{D5555BEA-7755-4269-9966-71DBF3281311}" presName="parentText" presStyleLbl="node1" presStyleIdx="8" presStyleCnt="10">
        <dgm:presLayoutVars>
          <dgm:chMax val="0"/>
          <dgm:bulletEnabled val="1"/>
        </dgm:presLayoutVars>
      </dgm:prSet>
      <dgm:spPr/>
    </dgm:pt>
    <dgm:pt modelId="{905599AE-11EC-4414-A255-39AEE124C662}" type="pres">
      <dgm:prSet presAssocID="{09E5E39F-3312-4BCD-BD33-B9F4886D2F87}" presName="spacer" presStyleCnt="0"/>
      <dgm:spPr/>
    </dgm:pt>
    <dgm:pt modelId="{A451947C-5B4B-4312-BF07-2B46CFAEF228}" type="pres">
      <dgm:prSet presAssocID="{475CA4DE-2748-4F9A-9EA0-A8F6E38D31A1}" presName="parentText" presStyleLbl="node1" presStyleIdx="9" presStyleCnt="10">
        <dgm:presLayoutVars>
          <dgm:chMax val="0"/>
          <dgm:bulletEnabled val="1"/>
        </dgm:presLayoutVars>
      </dgm:prSet>
      <dgm:spPr/>
    </dgm:pt>
  </dgm:ptLst>
  <dgm:cxnLst>
    <dgm:cxn modelId="{07F8650F-5737-4F71-9C8F-01F72840D69C}" srcId="{787C854E-67F0-472B-ADED-FB90BC9B4780}" destId="{D5555BEA-7755-4269-9966-71DBF3281311}" srcOrd="8" destOrd="0" parTransId="{14C49004-ED55-4859-8409-4921DC5AE179}" sibTransId="{09E5E39F-3312-4BCD-BD33-B9F4886D2F87}"/>
    <dgm:cxn modelId="{9188F61E-DFAF-4CBE-BCD8-749AA7A33984}" type="presOf" srcId="{475CA4DE-2748-4F9A-9EA0-A8F6E38D31A1}" destId="{A451947C-5B4B-4312-BF07-2B46CFAEF228}" srcOrd="0" destOrd="0" presId="urn:microsoft.com/office/officeart/2005/8/layout/vList2"/>
    <dgm:cxn modelId="{C838CB20-B790-4D6F-87E8-472073494BCE}" srcId="{787C854E-67F0-472B-ADED-FB90BC9B4780}" destId="{9E833C12-1A16-42CF-8DFD-95C6C1B1E6AB}" srcOrd="7" destOrd="0" parTransId="{1AC6413F-CFE3-4522-ABA7-AE424539E7A4}" sibTransId="{97F4A871-8646-47B7-91B8-88AE9D0D96B6}"/>
    <dgm:cxn modelId="{ACEFB624-2200-4A31-967B-04956CDD4646}" srcId="{787C854E-67F0-472B-ADED-FB90BC9B4780}" destId="{475CA4DE-2748-4F9A-9EA0-A8F6E38D31A1}" srcOrd="9" destOrd="0" parTransId="{16454846-23A2-46AA-B4AF-E7CA31459159}" sibTransId="{CE271193-32FE-456F-857E-435459B1BD0A}"/>
    <dgm:cxn modelId="{8FEE2C2A-040B-47DD-BA7E-2B6C0E5846F9}" srcId="{787C854E-67F0-472B-ADED-FB90BC9B4780}" destId="{3D95A69A-97D0-4BEA-90EC-0D10EBB63B46}" srcOrd="4" destOrd="0" parTransId="{3A2C6852-88C0-4314-940F-331CB7050E3E}" sibTransId="{81931C5E-D8DB-46A5-A291-2AA1C21DD0D8}"/>
    <dgm:cxn modelId="{3177F233-3781-41FC-A041-F8946D024F6C}" type="presOf" srcId="{D5555BEA-7755-4269-9966-71DBF3281311}" destId="{9D83B07C-D63F-4D2D-B09D-F46D083429D4}" srcOrd="0" destOrd="0" presId="urn:microsoft.com/office/officeart/2005/8/layout/vList2"/>
    <dgm:cxn modelId="{57056B35-684A-4D33-92BD-BD896A865931}" type="presOf" srcId="{9E833C12-1A16-42CF-8DFD-95C6C1B1E6AB}" destId="{76576588-A3C7-406A-BCAD-DC0A2551546A}" srcOrd="0" destOrd="0" presId="urn:microsoft.com/office/officeart/2005/8/layout/vList2"/>
    <dgm:cxn modelId="{1BA3AD3B-14E9-46FE-847F-D8F490069AF3}" type="presOf" srcId="{E47BE599-E04A-4845-96B8-7E841526A374}" destId="{C19EB949-6B8E-406A-B9FF-C65FB3F6A91C}" srcOrd="0" destOrd="0" presId="urn:microsoft.com/office/officeart/2005/8/layout/vList2"/>
    <dgm:cxn modelId="{D735627D-309D-4D61-91B2-C77650B6DC49}" srcId="{787C854E-67F0-472B-ADED-FB90BC9B4780}" destId="{CB18129D-E26E-4763-A20B-12D47E8181E4}" srcOrd="6" destOrd="0" parTransId="{D3A16E1B-0128-4841-ADA8-DCCF42639153}" sibTransId="{175AC223-D787-4A42-B61D-5B35E168B0F4}"/>
    <dgm:cxn modelId="{98457C81-16E0-49F1-A4F6-5467951AE870}" type="presOf" srcId="{3D95A69A-97D0-4BEA-90EC-0D10EBB63B46}" destId="{A5EA0345-C665-40DA-AB5D-6855F62AC0DA}" srcOrd="0" destOrd="0" presId="urn:microsoft.com/office/officeart/2005/8/layout/vList2"/>
    <dgm:cxn modelId="{5B5AE883-8497-4354-9805-BF7A43950906}" srcId="{787C854E-67F0-472B-ADED-FB90BC9B4780}" destId="{4176F346-C87B-4966-9342-D21B8BF9365D}" srcOrd="3" destOrd="0" parTransId="{3EE8DC5E-302C-46F9-84DD-D7B4835BE983}" sibTransId="{524AFE4E-BE56-454B-AA86-52D405787F08}"/>
    <dgm:cxn modelId="{05292B86-228B-4FFC-9358-C6CDAD696176}" type="presOf" srcId="{CB18129D-E26E-4763-A20B-12D47E8181E4}" destId="{D717E810-3F86-479B-BB84-FC8D0BE55B44}" srcOrd="0" destOrd="0" presId="urn:microsoft.com/office/officeart/2005/8/layout/vList2"/>
    <dgm:cxn modelId="{768FFC8F-4C19-42A8-8AF9-BF49026B2DF5}" type="presOf" srcId="{BEFBB434-4346-4A42-93F3-A667A1069207}" destId="{715AFF8C-ADE8-4414-8D9B-1E2E0B7443B7}" srcOrd="0" destOrd="0" presId="urn:microsoft.com/office/officeart/2005/8/layout/vList2"/>
    <dgm:cxn modelId="{D5DFED9B-C6F5-4C40-9A27-AAE6DE9BD029}" srcId="{787C854E-67F0-472B-ADED-FB90BC9B4780}" destId="{A22F55BD-68B6-4362-AFE3-2412549B2AED}" srcOrd="2" destOrd="0" parTransId="{C3AEB513-657C-422F-9D87-00AB1C3B88E1}" sibTransId="{0749E7BA-0F4C-4C3C-83B8-C372A116F08D}"/>
    <dgm:cxn modelId="{B3E145B4-4F90-4C1A-9378-CC5DAD3EEDDF}" type="presOf" srcId="{787C854E-67F0-472B-ADED-FB90BC9B4780}" destId="{723A307F-D946-4D60-B98F-1678807E0A55}" srcOrd="0" destOrd="0" presId="urn:microsoft.com/office/officeart/2005/8/layout/vList2"/>
    <dgm:cxn modelId="{AFB64DCE-54DE-4E76-B323-215A8DB0DBD2}" srcId="{787C854E-67F0-472B-ADED-FB90BC9B4780}" destId="{E47BE599-E04A-4845-96B8-7E841526A374}" srcOrd="5" destOrd="0" parTransId="{E8909807-C902-411B-9724-ABFB74A2EC78}" sibTransId="{EA251201-65C6-42A8-8B34-2A1F74A9AA24}"/>
    <dgm:cxn modelId="{B7CAA3D2-8685-48C3-BC09-6E1E85AA6D97}" type="presOf" srcId="{A22F55BD-68B6-4362-AFE3-2412549B2AED}" destId="{23DB5113-2069-4B59-9357-550F6C8BA379}" srcOrd="0" destOrd="0" presId="urn:microsoft.com/office/officeart/2005/8/layout/vList2"/>
    <dgm:cxn modelId="{0D4C78DA-8292-4E61-81DC-007EDE470C49}" type="presOf" srcId="{4176F346-C87B-4966-9342-D21B8BF9365D}" destId="{892F884D-0B62-4B00-9B8E-B25B7D22E2D6}" srcOrd="0" destOrd="0" presId="urn:microsoft.com/office/officeart/2005/8/layout/vList2"/>
    <dgm:cxn modelId="{EF777AE7-469B-4162-B805-19428079B099}" srcId="{787C854E-67F0-472B-ADED-FB90BC9B4780}" destId="{BEFBB434-4346-4A42-93F3-A667A1069207}" srcOrd="0" destOrd="0" parTransId="{807EE087-E049-44EE-A739-A1ACB9E20F2D}" sibTransId="{24A2B915-A679-4EF8-97F1-0C5CBA699068}"/>
    <dgm:cxn modelId="{5C26D3ED-40CF-4AA1-98A6-A2B21818A467}" srcId="{787C854E-67F0-472B-ADED-FB90BC9B4780}" destId="{C87CBF99-4FDE-4B74-9EA6-EBE1A71CED46}" srcOrd="1" destOrd="0" parTransId="{E98AD87B-D81D-4288-9653-5FD8C543E8E1}" sibTransId="{589084ED-A5A2-4D11-81BB-4E0879B432D3}"/>
    <dgm:cxn modelId="{E0866EF3-9BD4-4B99-A616-3BEE1AE41471}" type="presOf" srcId="{C87CBF99-4FDE-4B74-9EA6-EBE1A71CED46}" destId="{54F401A5-7CE1-4876-8309-D7D17857433B}" srcOrd="0" destOrd="0" presId="urn:microsoft.com/office/officeart/2005/8/layout/vList2"/>
    <dgm:cxn modelId="{486B2568-8BF6-4B70-A992-82110CCEF016}" type="presParOf" srcId="{723A307F-D946-4D60-B98F-1678807E0A55}" destId="{715AFF8C-ADE8-4414-8D9B-1E2E0B7443B7}" srcOrd="0" destOrd="0" presId="urn:microsoft.com/office/officeart/2005/8/layout/vList2"/>
    <dgm:cxn modelId="{EE9200D4-8098-4081-A45B-C2DFC361B828}" type="presParOf" srcId="{723A307F-D946-4D60-B98F-1678807E0A55}" destId="{F0DAA869-3855-486F-9639-BF5B52D0DE95}" srcOrd="1" destOrd="0" presId="urn:microsoft.com/office/officeart/2005/8/layout/vList2"/>
    <dgm:cxn modelId="{EB852E45-84DF-495F-800F-3B899140777D}" type="presParOf" srcId="{723A307F-D946-4D60-B98F-1678807E0A55}" destId="{54F401A5-7CE1-4876-8309-D7D17857433B}" srcOrd="2" destOrd="0" presId="urn:microsoft.com/office/officeart/2005/8/layout/vList2"/>
    <dgm:cxn modelId="{F614DD7E-7218-4B7F-B667-FCF266241A5B}" type="presParOf" srcId="{723A307F-D946-4D60-B98F-1678807E0A55}" destId="{394AD212-64BA-49EA-A6F9-3A471E7AAA2C}" srcOrd="3" destOrd="0" presId="urn:microsoft.com/office/officeart/2005/8/layout/vList2"/>
    <dgm:cxn modelId="{39824A1D-6B95-4152-95C5-E72CB45C6E4A}" type="presParOf" srcId="{723A307F-D946-4D60-B98F-1678807E0A55}" destId="{23DB5113-2069-4B59-9357-550F6C8BA379}" srcOrd="4" destOrd="0" presId="urn:microsoft.com/office/officeart/2005/8/layout/vList2"/>
    <dgm:cxn modelId="{A06480EC-FA48-4CF1-81EE-E0D6E34D633E}" type="presParOf" srcId="{723A307F-D946-4D60-B98F-1678807E0A55}" destId="{1090E1C9-991D-442D-B91B-D0136A781098}" srcOrd="5" destOrd="0" presId="urn:microsoft.com/office/officeart/2005/8/layout/vList2"/>
    <dgm:cxn modelId="{731FE3E8-7DAD-4C8B-B668-199664DB0CA2}" type="presParOf" srcId="{723A307F-D946-4D60-B98F-1678807E0A55}" destId="{892F884D-0B62-4B00-9B8E-B25B7D22E2D6}" srcOrd="6" destOrd="0" presId="urn:microsoft.com/office/officeart/2005/8/layout/vList2"/>
    <dgm:cxn modelId="{3E08421B-2FDC-48EF-B653-871D81E68F05}" type="presParOf" srcId="{723A307F-D946-4D60-B98F-1678807E0A55}" destId="{E531F7BE-E007-4F00-ACC3-5BCF5734AD8B}" srcOrd="7" destOrd="0" presId="urn:microsoft.com/office/officeart/2005/8/layout/vList2"/>
    <dgm:cxn modelId="{B6365942-6C12-4A63-98EB-6D20F6E8BEEE}" type="presParOf" srcId="{723A307F-D946-4D60-B98F-1678807E0A55}" destId="{A5EA0345-C665-40DA-AB5D-6855F62AC0DA}" srcOrd="8" destOrd="0" presId="urn:microsoft.com/office/officeart/2005/8/layout/vList2"/>
    <dgm:cxn modelId="{0A467593-A1F1-4AC3-91D4-93C359633097}" type="presParOf" srcId="{723A307F-D946-4D60-B98F-1678807E0A55}" destId="{833F4872-57B5-4505-B331-6EBBC19010FC}" srcOrd="9" destOrd="0" presId="urn:microsoft.com/office/officeart/2005/8/layout/vList2"/>
    <dgm:cxn modelId="{B3EC1284-9CA1-4F50-AA76-08D4D8BA2144}" type="presParOf" srcId="{723A307F-D946-4D60-B98F-1678807E0A55}" destId="{C19EB949-6B8E-406A-B9FF-C65FB3F6A91C}" srcOrd="10" destOrd="0" presId="urn:microsoft.com/office/officeart/2005/8/layout/vList2"/>
    <dgm:cxn modelId="{D3033583-9596-4194-AF81-3773B0540E31}" type="presParOf" srcId="{723A307F-D946-4D60-B98F-1678807E0A55}" destId="{E6A985C0-5E24-45AF-AC9A-56485ADBDBB0}" srcOrd="11" destOrd="0" presId="urn:microsoft.com/office/officeart/2005/8/layout/vList2"/>
    <dgm:cxn modelId="{F2CC8BBE-211D-47FD-BD95-4F15DF5A8EB3}" type="presParOf" srcId="{723A307F-D946-4D60-B98F-1678807E0A55}" destId="{D717E810-3F86-479B-BB84-FC8D0BE55B44}" srcOrd="12" destOrd="0" presId="urn:microsoft.com/office/officeart/2005/8/layout/vList2"/>
    <dgm:cxn modelId="{41CF11EB-AD6E-4C4C-A1CF-6827178A1215}" type="presParOf" srcId="{723A307F-D946-4D60-B98F-1678807E0A55}" destId="{CCBA7783-82B9-416C-8BD6-7EE2BE3C19B0}" srcOrd="13" destOrd="0" presId="urn:microsoft.com/office/officeart/2005/8/layout/vList2"/>
    <dgm:cxn modelId="{BA56DCBA-7A28-45D1-AB1C-F39912AACD40}" type="presParOf" srcId="{723A307F-D946-4D60-B98F-1678807E0A55}" destId="{76576588-A3C7-406A-BCAD-DC0A2551546A}" srcOrd="14" destOrd="0" presId="urn:microsoft.com/office/officeart/2005/8/layout/vList2"/>
    <dgm:cxn modelId="{78EC03E9-22A8-4076-8C53-CC3C2FA939D1}" type="presParOf" srcId="{723A307F-D946-4D60-B98F-1678807E0A55}" destId="{7FAC2E74-17E9-43D6-9E98-4E8B078031DA}" srcOrd="15" destOrd="0" presId="urn:microsoft.com/office/officeart/2005/8/layout/vList2"/>
    <dgm:cxn modelId="{B73DC106-39E8-4EFF-840B-7C69063F2C56}" type="presParOf" srcId="{723A307F-D946-4D60-B98F-1678807E0A55}" destId="{9D83B07C-D63F-4D2D-B09D-F46D083429D4}" srcOrd="16" destOrd="0" presId="urn:microsoft.com/office/officeart/2005/8/layout/vList2"/>
    <dgm:cxn modelId="{FD25EF98-AAEA-4945-BCE2-BDC62A40B960}" type="presParOf" srcId="{723A307F-D946-4D60-B98F-1678807E0A55}" destId="{905599AE-11EC-4414-A255-39AEE124C662}" srcOrd="17" destOrd="0" presId="urn:microsoft.com/office/officeart/2005/8/layout/vList2"/>
    <dgm:cxn modelId="{581153F2-6CBE-41E0-A8D0-B1EA43807865}" type="presParOf" srcId="{723A307F-D946-4D60-B98F-1678807E0A55}" destId="{A451947C-5B4B-4312-BF07-2B46CFAEF228}"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0FA06B-1E38-47F5-99DD-1D67DCCAC31D}" type="doc">
      <dgm:prSet loTypeId="urn:microsoft.com/office/officeart/2018/5/layout/IconLeaf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861869E-1142-4534-91A8-13BACB1565CC}">
      <dgm:prSet/>
      <dgm:spPr/>
      <dgm:t>
        <a:bodyPr/>
        <a:lstStyle/>
        <a:p>
          <a:pPr>
            <a:defRPr cap="all"/>
          </a:pPr>
          <a:r>
            <a:rPr lang="en-US" dirty="0"/>
            <a:t>Fiscal years beginning after December 15, 2021 (calendar year 2022) for nonpublic companies</a:t>
          </a:r>
        </a:p>
      </dgm:t>
    </dgm:pt>
    <dgm:pt modelId="{C5126446-7534-421A-B5B5-FC633392E060}" type="parTrans" cxnId="{2B39BBEB-5B9D-4C72-AAB1-B5B119B0749C}">
      <dgm:prSet/>
      <dgm:spPr/>
      <dgm:t>
        <a:bodyPr/>
        <a:lstStyle/>
        <a:p>
          <a:endParaRPr lang="en-US"/>
        </a:p>
      </dgm:t>
    </dgm:pt>
    <dgm:pt modelId="{983DC7D6-AF8C-4BBA-B173-3788B81F62E5}" type="sibTrans" cxnId="{2B39BBEB-5B9D-4C72-AAB1-B5B119B0749C}">
      <dgm:prSet/>
      <dgm:spPr/>
      <dgm:t>
        <a:bodyPr/>
        <a:lstStyle/>
        <a:p>
          <a:endParaRPr lang="en-US"/>
        </a:p>
      </dgm:t>
    </dgm:pt>
    <dgm:pt modelId="{83895882-14C6-42C0-89C5-D1DEF7A9B674}">
      <dgm:prSet/>
      <dgm:spPr/>
      <dgm:t>
        <a:bodyPr/>
        <a:lstStyle/>
        <a:p>
          <a:pPr>
            <a:defRPr cap="all"/>
          </a:pPr>
          <a:r>
            <a:rPr lang="en-US" dirty="0"/>
            <a:t>Interim periods beginning after December 15, 2022 (calendar year 2023) for nonpublic companies</a:t>
          </a:r>
        </a:p>
      </dgm:t>
    </dgm:pt>
    <dgm:pt modelId="{0CEE03F8-1660-4803-8C75-1B597469C5B9}" type="parTrans" cxnId="{296A4FBA-E5EC-4E9F-A217-70781F02DC4C}">
      <dgm:prSet/>
      <dgm:spPr/>
      <dgm:t>
        <a:bodyPr/>
        <a:lstStyle/>
        <a:p>
          <a:endParaRPr lang="en-US"/>
        </a:p>
      </dgm:t>
    </dgm:pt>
    <dgm:pt modelId="{138CC555-4F81-4484-AD6A-FFCF38AB64A3}" type="sibTrans" cxnId="{296A4FBA-E5EC-4E9F-A217-70781F02DC4C}">
      <dgm:prSet/>
      <dgm:spPr/>
      <dgm:t>
        <a:bodyPr/>
        <a:lstStyle/>
        <a:p>
          <a:endParaRPr lang="en-US"/>
        </a:p>
      </dgm:t>
    </dgm:pt>
    <dgm:pt modelId="{DC6FBA71-CEEE-4794-8C7D-3B75A9C03F73}" type="pres">
      <dgm:prSet presAssocID="{550FA06B-1E38-47F5-99DD-1D67DCCAC31D}" presName="root" presStyleCnt="0">
        <dgm:presLayoutVars>
          <dgm:dir/>
          <dgm:resizeHandles val="exact"/>
        </dgm:presLayoutVars>
      </dgm:prSet>
      <dgm:spPr/>
    </dgm:pt>
    <dgm:pt modelId="{89728B71-1BFB-4804-8CC1-3C65F562CE20}" type="pres">
      <dgm:prSet presAssocID="{0861869E-1142-4534-91A8-13BACB1565CC}" presName="compNode" presStyleCnt="0"/>
      <dgm:spPr/>
    </dgm:pt>
    <dgm:pt modelId="{B1A94E8A-933D-436C-917D-22F1155332C9}" type="pres">
      <dgm:prSet presAssocID="{0861869E-1142-4534-91A8-13BACB1565CC}" presName="iconBgRect" presStyleLbl="bgShp" presStyleIdx="0" presStyleCnt="2"/>
      <dgm:spPr>
        <a:prstGeom prst="round2DiagRect">
          <a:avLst>
            <a:gd name="adj1" fmla="val 29727"/>
            <a:gd name="adj2" fmla="val 0"/>
          </a:avLst>
        </a:prstGeom>
      </dgm:spPr>
    </dgm:pt>
    <dgm:pt modelId="{E7EAFAC3-0F94-45F7-9690-583301B58B7D}" type="pres">
      <dgm:prSet presAssocID="{0861869E-1142-4534-91A8-13BACB1565C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ily Calendar"/>
        </a:ext>
      </dgm:extLst>
    </dgm:pt>
    <dgm:pt modelId="{EDEB3DB0-DBC7-4C1F-A9C2-A5624BBDC4A1}" type="pres">
      <dgm:prSet presAssocID="{0861869E-1142-4534-91A8-13BACB1565CC}" presName="spaceRect" presStyleCnt="0"/>
      <dgm:spPr/>
    </dgm:pt>
    <dgm:pt modelId="{9A9AA90A-11F2-4C78-8AD6-10575031B1AD}" type="pres">
      <dgm:prSet presAssocID="{0861869E-1142-4534-91A8-13BACB1565CC}" presName="textRect" presStyleLbl="revTx" presStyleIdx="0" presStyleCnt="2">
        <dgm:presLayoutVars>
          <dgm:chMax val="1"/>
          <dgm:chPref val="1"/>
        </dgm:presLayoutVars>
      </dgm:prSet>
      <dgm:spPr/>
    </dgm:pt>
    <dgm:pt modelId="{8FCB133B-1B48-4935-B872-EC8A0AD679A5}" type="pres">
      <dgm:prSet presAssocID="{983DC7D6-AF8C-4BBA-B173-3788B81F62E5}" presName="sibTrans" presStyleCnt="0"/>
      <dgm:spPr/>
    </dgm:pt>
    <dgm:pt modelId="{E33BD46C-C068-479B-9861-893C4FD13064}" type="pres">
      <dgm:prSet presAssocID="{83895882-14C6-42C0-89C5-D1DEF7A9B674}" presName="compNode" presStyleCnt="0"/>
      <dgm:spPr/>
    </dgm:pt>
    <dgm:pt modelId="{8CCAEC10-26FA-4DBE-B390-989B5991EE61}" type="pres">
      <dgm:prSet presAssocID="{83895882-14C6-42C0-89C5-D1DEF7A9B674}" presName="iconBgRect" presStyleLbl="bgShp" presStyleIdx="1" presStyleCnt="2"/>
      <dgm:spPr>
        <a:prstGeom prst="round2DiagRect">
          <a:avLst>
            <a:gd name="adj1" fmla="val 29727"/>
            <a:gd name="adj2" fmla="val 0"/>
          </a:avLst>
        </a:prstGeom>
      </dgm:spPr>
    </dgm:pt>
    <dgm:pt modelId="{A259EA2D-6C2D-4E4D-AB2A-762955CF909C}" type="pres">
      <dgm:prSet presAssocID="{83895882-14C6-42C0-89C5-D1DEF7A9B67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ip Calendar"/>
        </a:ext>
      </dgm:extLst>
    </dgm:pt>
    <dgm:pt modelId="{7B88335E-27A2-4F97-9EB4-25AC0DB2A36F}" type="pres">
      <dgm:prSet presAssocID="{83895882-14C6-42C0-89C5-D1DEF7A9B674}" presName="spaceRect" presStyleCnt="0"/>
      <dgm:spPr/>
    </dgm:pt>
    <dgm:pt modelId="{6F292EA0-3180-4E5A-95A6-7D4F64D1BD0A}" type="pres">
      <dgm:prSet presAssocID="{83895882-14C6-42C0-89C5-D1DEF7A9B674}" presName="textRect" presStyleLbl="revTx" presStyleIdx="1" presStyleCnt="2">
        <dgm:presLayoutVars>
          <dgm:chMax val="1"/>
          <dgm:chPref val="1"/>
        </dgm:presLayoutVars>
      </dgm:prSet>
      <dgm:spPr/>
    </dgm:pt>
  </dgm:ptLst>
  <dgm:cxnLst>
    <dgm:cxn modelId="{87752481-DCD5-43C0-93C9-2241CD68F873}" type="presOf" srcId="{0861869E-1142-4534-91A8-13BACB1565CC}" destId="{9A9AA90A-11F2-4C78-8AD6-10575031B1AD}" srcOrd="0" destOrd="0" presId="urn:microsoft.com/office/officeart/2018/5/layout/IconLeafLabelList"/>
    <dgm:cxn modelId="{E008538E-0ECE-4723-9ACE-62AFF9FB6094}" type="presOf" srcId="{83895882-14C6-42C0-89C5-D1DEF7A9B674}" destId="{6F292EA0-3180-4E5A-95A6-7D4F64D1BD0A}" srcOrd="0" destOrd="0" presId="urn:microsoft.com/office/officeart/2018/5/layout/IconLeafLabelList"/>
    <dgm:cxn modelId="{9AE2A191-C82E-4407-9713-60D6D75AFB7D}" type="presOf" srcId="{550FA06B-1E38-47F5-99DD-1D67DCCAC31D}" destId="{DC6FBA71-CEEE-4794-8C7D-3B75A9C03F73}" srcOrd="0" destOrd="0" presId="urn:microsoft.com/office/officeart/2018/5/layout/IconLeafLabelList"/>
    <dgm:cxn modelId="{296A4FBA-E5EC-4E9F-A217-70781F02DC4C}" srcId="{550FA06B-1E38-47F5-99DD-1D67DCCAC31D}" destId="{83895882-14C6-42C0-89C5-D1DEF7A9B674}" srcOrd="1" destOrd="0" parTransId="{0CEE03F8-1660-4803-8C75-1B597469C5B9}" sibTransId="{138CC555-4F81-4484-AD6A-FFCF38AB64A3}"/>
    <dgm:cxn modelId="{2B39BBEB-5B9D-4C72-AAB1-B5B119B0749C}" srcId="{550FA06B-1E38-47F5-99DD-1D67DCCAC31D}" destId="{0861869E-1142-4534-91A8-13BACB1565CC}" srcOrd="0" destOrd="0" parTransId="{C5126446-7534-421A-B5B5-FC633392E060}" sibTransId="{983DC7D6-AF8C-4BBA-B173-3788B81F62E5}"/>
    <dgm:cxn modelId="{986F856B-E03E-4765-AA2A-9FBE27E6B573}" type="presParOf" srcId="{DC6FBA71-CEEE-4794-8C7D-3B75A9C03F73}" destId="{89728B71-1BFB-4804-8CC1-3C65F562CE20}" srcOrd="0" destOrd="0" presId="urn:microsoft.com/office/officeart/2018/5/layout/IconLeafLabelList"/>
    <dgm:cxn modelId="{18D19B58-1D08-447B-B088-5549124771F3}" type="presParOf" srcId="{89728B71-1BFB-4804-8CC1-3C65F562CE20}" destId="{B1A94E8A-933D-436C-917D-22F1155332C9}" srcOrd="0" destOrd="0" presId="urn:microsoft.com/office/officeart/2018/5/layout/IconLeafLabelList"/>
    <dgm:cxn modelId="{BB73ACA5-06EB-470D-85DE-3D521F6A848C}" type="presParOf" srcId="{89728B71-1BFB-4804-8CC1-3C65F562CE20}" destId="{E7EAFAC3-0F94-45F7-9690-583301B58B7D}" srcOrd="1" destOrd="0" presId="urn:microsoft.com/office/officeart/2018/5/layout/IconLeafLabelList"/>
    <dgm:cxn modelId="{BB874478-34C2-4B42-8F32-8054C06076BE}" type="presParOf" srcId="{89728B71-1BFB-4804-8CC1-3C65F562CE20}" destId="{EDEB3DB0-DBC7-4C1F-A9C2-A5624BBDC4A1}" srcOrd="2" destOrd="0" presId="urn:microsoft.com/office/officeart/2018/5/layout/IconLeafLabelList"/>
    <dgm:cxn modelId="{0D079432-DDE5-4A5D-B678-F3CCE5F9C7E3}" type="presParOf" srcId="{89728B71-1BFB-4804-8CC1-3C65F562CE20}" destId="{9A9AA90A-11F2-4C78-8AD6-10575031B1AD}" srcOrd="3" destOrd="0" presId="urn:microsoft.com/office/officeart/2018/5/layout/IconLeafLabelList"/>
    <dgm:cxn modelId="{73B73503-2FBE-4F01-A5B6-C891B983AD0E}" type="presParOf" srcId="{DC6FBA71-CEEE-4794-8C7D-3B75A9C03F73}" destId="{8FCB133B-1B48-4935-B872-EC8A0AD679A5}" srcOrd="1" destOrd="0" presId="urn:microsoft.com/office/officeart/2018/5/layout/IconLeafLabelList"/>
    <dgm:cxn modelId="{5576B80E-4EDF-472B-9CDD-B7351728EA97}" type="presParOf" srcId="{DC6FBA71-CEEE-4794-8C7D-3B75A9C03F73}" destId="{E33BD46C-C068-479B-9861-893C4FD13064}" srcOrd="2" destOrd="0" presId="urn:microsoft.com/office/officeart/2018/5/layout/IconLeafLabelList"/>
    <dgm:cxn modelId="{E67AFDB9-C869-4847-9A20-87CED99EDECC}" type="presParOf" srcId="{E33BD46C-C068-479B-9861-893C4FD13064}" destId="{8CCAEC10-26FA-4DBE-B390-989B5991EE61}" srcOrd="0" destOrd="0" presId="urn:microsoft.com/office/officeart/2018/5/layout/IconLeafLabelList"/>
    <dgm:cxn modelId="{BA550615-0D03-4F7A-BB95-6A7660D1BF53}" type="presParOf" srcId="{E33BD46C-C068-479B-9861-893C4FD13064}" destId="{A259EA2D-6C2D-4E4D-AB2A-762955CF909C}" srcOrd="1" destOrd="0" presId="urn:microsoft.com/office/officeart/2018/5/layout/IconLeafLabelList"/>
    <dgm:cxn modelId="{B28ECEFD-A90C-46BE-BE37-D4D2CEE99AFC}" type="presParOf" srcId="{E33BD46C-C068-479B-9861-893C4FD13064}" destId="{7B88335E-27A2-4F97-9EB4-25AC0DB2A36F}" srcOrd="2" destOrd="0" presId="urn:microsoft.com/office/officeart/2018/5/layout/IconLeafLabelList"/>
    <dgm:cxn modelId="{A01B7A8D-ABC1-46CC-BC3D-4A06B853C87D}" type="presParOf" srcId="{E33BD46C-C068-479B-9861-893C4FD13064}" destId="{6F292EA0-3180-4E5A-95A6-7D4F64D1BD0A}"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AFF8C-ADE8-4414-8D9B-1E2E0B7443B7}">
      <dsp:nvSpPr>
        <dsp:cNvPr id="0" name=""/>
        <dsp:cNvSpPr/>
      </dsp:nvSpPr>
      <dsp:spPr>
        <a:xfrm>
          <a:off x="0" y="147180"/>
          <a:ext cx="11553825" cy="374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ASC 842: A Final Look</a:t>
          </a:r>
        </a:p>
      </dsp:txBody>
      <dsp:txXfrm>
        <a:off x="18277" y="165457"/>
        <a:ext cx="11517271" cy="337846"/>
      </dsp:txXfrm>
    </dsp:sp>
    <dsp:sp modelId="{54F401A5-7CE1-4876-8309-D7D17857433B}">
      <dsp:nvSpPr>
        <dsp:cNvPr id="0" name=""/>
        <dsp:cNvSpPr/>
      </dsp:nvSpPr>
      <dsp:spPr>
        <a:xfrm>
          <a:off x="0" y="567660"/>
          <a:ext cx="11553825" cy="374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ASU No. 2020-07: Not-for-Profit Reporting of Gifts-in-Kind</a:t>
          </a:r>
        </a:p>
      </dsp:txBody>
      <dsp:txXfrm>
        <a:off x="18277" y="585937"/>
        <a:ext cx="11517271" cy="337846"/>
      </dsp:txXfrm>
    </dsp:sp>
    <dsp:sp modelId="{23DB5113-2069-4B59-9357-550F6C8BA379}">
      <dsp:nvSpPr>
        <dsp:cNvPr id="0" name=""/>
        <dsp:cNvSpPr/>
      </dsp:nvSpPr>
      <dsp:spPr>
        <a:xfrm>
          <a:off x="0" y="988140"/>
          <a:ext cx="11553825" cy="374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ASU No. 2021-08: Business Combinations – Accounting for Contract Assets and Liabilities from Contracts with Customers</a:t>
          </a:r>
        </a:p>
      </dsp:txBody>
      <dsp:txXfrm>
        <a:off x="18277" y="1006417"/>
        <a:ext cx="11517271" cy="337846"/>
      </dsp:txXfrm>
    </dsp:sp>
    <dsp:sp modelId="{892F884D-0B62-4B00-9B8E-B25B7D22E2D6}">
      <dsp:nvSpPr>
        <dsp:cNvPr id="0" name=""/>
        <dsp:cNvSpPr/>
      </dsp:nvSpPr>
      <dsp:spPr>
        <a:xfrm>
          <a:off x="0" y="1408620"/>
          <a:ext cx="11553825" cy="374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ASU No. 2016-13: Financial Instruments – Credit Losses</a:t>
          </a:r>
        </a:p>
      </dsp:txBody>
      <dsp:txXfrm>
        <a:off x="18277" y="1426897"/>
        <a:ext cx="11517271" cy="337846"/>
      </dsp:txXfrm>
    </dsp:sp>
    <dsp:sp modelId="{A5EA0345-C665-40DA-AB5D-6855F62AC0DA}">
      <dsp:nvSpPr>
        <dsp:cNvPr id="0" name=""/>
        <dsp:cNvSpPr/>
      </dsp:nvSpPr>
      <dsp:spPr>
        <a:xfrm>
          <a:off x="0" y="1829100"/>
          <a:ext cx="11553825" cy="374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ASU No. 2021-10: Government Assistance Disclosures</a:t>
          </a:r>
        </a:p>
      </dsp:txBody>
      <dsp:txXfrm>
        <a:off x="18277" y="1847377"/>
        <a:ext cx="11517271" cy="337846"/>
      </dsp:txXfrm>
    </dsp:sp>
    <dsp:sp modelId="{C19EB949-6B8E-406A-B9FF-C65FB3F6A91C}">
      <dsp:nvSpPr>
        <dsp:cNvPr id="0" name=""/>
        <dsp:cNvSpPr/>
      </dsp:nvSpPr>
      <dsp:spPr>
        <a:xfrm>
          <a:off x="0" y="2249580"/>
          <a:ext cx="11553825" cy="374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ASU No. 2021-01 and No. 2020-04: Reference Rate Reform</a:t>
          </a:r>
        </a:p>
      </dsp:txBody>
      <dsp:txXfrm>
        <a:off x="18277" y="2267857"/>
        <a:ext cx="11517271" cy="337846"/>
      </dsp:txXfrm>
    </dsp:sp>
    <dsp:sp modelId="{D717E810-3F86-479B-BB84-FC8D0BE55B44}">
      <dsp:nvSpPr>
        <dsp:cNvPr id="0" name=""/>
        <dsp:cNvSpPr/>
      </dsp:nvSpPr>
      <dsp:spPr>
        <a:xfrm>
          <a:off x="0" y="2670060"/>
          <a:ext cx="11553825" cy="374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ASU No. 2021-03: Goodwill – Accounting Alternative for Evaluating Triggering Events</a:t>
          </a:r>
        </a:p>
      </dsp:txBody>
      <dsp:txXfrm>
        <a:off x="18277" y="2688337"/>
        <a:ext cx="11517271" cy="337846"/>
      </dsp:txXfrm>
    </dsp:sp>
    <dsp:sp modelId="{76576588-A3C7-406A-BCAD-DC0A2551546A}">
      <dsp:nvSpPr>
        <dsp:cNvPr id="0" name=""/>
        <dsp:cNvSpPr/>
      </dsp:nvSpPr>
      <dsp:spPr>
        <a:xfrm>
          <a:off x="0" y="3090540"/>
          <a:ext cx="11553825" cy="374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Arial" panose="020B0604020202020204"/>
            </a:rPr>
            <a:t>Internal Controls and Fraud Risk Management</a:t>
          </a:r>
        </a:p>
      </dsp:txBody>
      <dsp:txXfrm>
        <a:off x="18277" y="3108817"/>
        <a:ext cx="11517271" cy="337846"/>
      </dsp:txXfrm>
    </dsp:sp>
    <dsp:sp modelId="{9D83B07C-D63F-4D2D-B09D-F46D083429D4}">
      <dsp:nvSpPr>
        <dsp:cNvPr id="0" name=""/>
        <dsp:cNvSpPr/>
      </dsp:nvSpPr>
      <dsp:spPr>
        <a:xfrm>
          <a:off x="0" y="3511021"/>
          <a:ext cx="11553825" cy="374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Accounting for Cryptocurrency</a:t>
          </a:r>
        </a:p>
      </dsp:txBody>
      <dsp:txXfrm>
        <a:off x="18277" y="3529298"/>
        <a:ext cx="11517271" cy="337846"/>
      </dsp:txXfrm>
    </dsp:sp>
    <dsp:sp modelId="{A451947C-5B4B-4312-BF07-2B46CFAEF228}">
      <dsp:nvSpPr>
        <dsp:cNvPr id="0" name=""/>
        <dsp:cNvSpPr/>
      </dsp:nvSpPr>
      <dsp:spPr>
        <a:xfrm>
          <a:off x="0" y="3931501"/>
          <a:ext cx="11553825" cy="374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Upcoming FASB Research Projects</a:t>
          </a:r>
        </a:p>
      </dsp:txBody>
      <dsp:txXfrm>
        <a:off x="18277" y="3949778"/>
        <a:ext cx="11517271" cy="337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94E8A-933D-436C-917D-22F1155332C9}">
      <dsp:nvSpPr>
        <dsp:cNvPr id="0" name=""/>
        <dsp:cNvSpPr/>
      </dsp:nvSpPr>
      <dsp:spPr>
        <a:xfrm>
          <a:off x="2490743" y="375668"/>
          <a:ext cx="2196000" cy="2196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EAFAC3-0F94-45F7-9690-583301B58B7D}">
      <dsp:nvSpPr>
        <dsp:cNvPr id="0" name=""/>
        <dsp:cNvSpPr/>
      </dsp:nvSpPr>
      <dsp:spPr>
        <a:xfrm>
          <a:off x="2958743"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9AA90A-11F2-4C78-8AD6-10575031B1AD}">
      <dsp:nvSpPr>
        <dsp:cNvPr id="0" name=""/>
        <dsp:cNvSpPr/>
      </dsp:nvSpPr>
      <dsp:spPr>
        <a:xfrm>
          <a:off x="1788743"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Fiscal years beginning after December 15, 2021 (calendar year 2022) for nonpublic companies</a:t>
          </a:r>
        </a:p>
      </dsp:txBody>
      <dsp:txXfrm>
        <a:off x="1788743" y="3255669"/>
        <a:ext cx="3600000" cy="720000"/>
      </dsp:txXfrm>
    </dsp:sp>
    <dsp:sp modelId="{8CCAEC10-26FA-4DBE-B390-989B5991EE61}">
      <dsp:nvSpPr>
        <dsp:cNvPr id="0" name=""/>
        <dsp:cNvSpPr/>
      </dsp:nvSpPr>
      <dsp:spPr>
        <a:xfrm>
          <a:off x="6720743" y="375668"/>
          <a:ext cx="2196000" cy="2196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59EA2D-6C2D-4E4D-AB2A-762955CF909C}">
      <dsp:nvSpPr>
        <dsp:cNvPr id="0" name=""/>
        <dsp:cNvSpPr/>
      </dsp:nvSpPr>
      <dsp:spPr>
        <a:xfrm>
          <a:off x="7188743"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292EA0-3180-4E5A-95A6-7D4F64D1BD0A}">
      <dsp:nvSpPr>
        <dsp:cNvPr id="0" name=""/>
        <dsp:cNvSpPr/>
      </dsp:nvSpPr>
      <dsp:spPr>
        <a:xfrm>
          <a:off x="6018743"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Interim periods beginning after December 15, 2022 (calendar year 2023) for nonpublic companies</a:t>
          </a:r>
        </a:p>
      </dsp:txBody>
      <dsp:txXfrm>
        <a:off x="6018743" y="3255669"/>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theme" Target="../theme/theme3.xml"/><Relationship Id="rId4" Type="http://schemas.openxmlformats.org/officeDocument/2006/relationships/image" Target="../media/image3.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13F9C46-F63A-4857-B9EF-3840E73F8CF9}"/>
              </a:ext>
            </a:extLst>
          </p:cNvPr>
          <p:cNvSpPr>
            <a:spLocks noGrp="1"/>
          </p:cNvSpPr>
          <p:nvPr>
            <p:ph type="sldNum" sz="quarter" idx="3"/>
          </p:nvPr>
        </p:nvSpPr>
        <p:spPr>
          <a:xfrm>
            <a:off x="6135130" y="8633289"/>
            <a:ext cx="574191" cy="275933"/>
          </a:xfrm>
          <a:prstGeom prst="rect">
            <a:avLst/>
          </a:prstGeom>
        </p:spPr>
        <p:txBody>
          <a:bodyPr vert="horz" lIns="91440" tIns="45720" rIns="91440" bIns="45720" rtlCol="0" anchor="b"/>
          <a:lstStyle>
            <a:lvl1pPr algn="r">
              <a:defRPr sz="1200"/>
            </a:lvl1pPr>
          </a:lstStyle>
          <a:p>
            <a:fld id="{2E7C19BA-935B-4270-9F97-EB2DCD19C8E4}" type="slidenum">
              <a:rPr lang="en-US" b="1" smtClean="0">
                <a:solidFill>
                  <a:srgbClr val="0070C0"/>
                </a:solidFill>
                <a:latin typeface="+mj-lt"/>
              </a:rPr>
              <a:t>‹#›</a:t>
            </a:fld>
            <a:endParaRPr lang="en-US" b="1" dirty="0">
              <a:solidFill>
                <a:srgbClr val="0070C0"/>
              </a:solidFill>
              <a:latin typeface="+mj-lt"/>
            </a:endParaRPr>
          </a:p>
        </p:txBody>
      </p:sp>
      <p:pic>
        <p:nvPicPr>
          <p:cNvPr id="6" name="Graphic 5">
            <a:extLst>
              <a:ext uri="{FF2B5EF4-FFF2-40B4-BE49-F238E27FC236}">
                <a16:creationId xmlns:a16="http://schemas.microsoft.com/office/drawing/2014/main" id="{6DD84473-6B33-486A-8EBF-4C426E8C23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5669" y="291920"/>
            <a:ext cx="2197699" cy="555060"/>
          </a:xfrm>
          <a:prstGeom prst="rect">
            <a:avLst/>
          </a:prstGeom>
        </p:spPr>
      </p:pic>
      <p:pic>
        <p:nvPicPr>
          <p:cNvPr id="7" name="Picture 6">
            <a:extLst>
              <a:ext uri="{FF2B5EF4-FFF2-40B4-BE49-F238E27FC236}">
                <a16:creationId xmlns:a16="http://schemas.microsoft.com/office/drawing/2014/main" id="{666106C7-75AF-44B1-9C24-E1F3A01814AE}"/>
              </a:ext>
            </a:extLst>
          </p:cNvPr>
          <p:cNvPicPr>
            <a:picLocks noChangeAspect="1"/>
          </p:cNvPicPr>
          <p:nvPr/>
        </p:nvPicPr>
        <p:blipFill>
          <a:blip r:embed="rId4"/>
          <a:stretch>
            <a:fillRect/>
          </a:stretch>
        </p:blipFill>
        <p:spPr>
          <a:xfrm>
            <a:off x="148679" y="8543929"/>
            <a:ext cx="1572904" cy="493819"/>
          </a:xfrm>
          <a:prstGeom prst="rect">
            <a:avLst/>
          </a:prstGeom>
        </p:spPr>
      </p:pic>
    </p:spTree>
    <p:extLst>
      <p:ext uri="{BB962C8B-B14F-4D97-AF65-F5344CB8AC3E}">
        <p14:creationId xmlns:p14="http://schemas.microsoft.com/office/powerpoint/2010/main" val="2559635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7997AC-2EF8-4DBA-BECC-6FAEAFD4DCA7}" type="datetimeFigureOut">
              <a:rPr lang="en-US" smtClean="0"/>
              <a:t>5/11/2023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A88B80-C773-4FA6-B465-3B9E204EF991}" type="slidenum">
              <a:rPr lang="en-US" smtClean="0"/>
              <a:t>‹#›</a:t>
            </a:fld>
            <a:endParaRPr lang="en-US" dirty="0"/>
          </a:p>
        </p:txBody>
      </p:sp>
    </p:spTree>
    <p:extLst>
      <p:ext uri="{BB962C8B-B14F-4D97-AF65-F5344CB8AC3E}">
        <p14:creationId xmlns:p14="http://schemas.microsoft.com/office/powerpoint/2010/main" val="122817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iewpoint.pwc.com/dt/us/en/fasb/GAAP/Codification/Codification/Codification/Broad_Transactions/Lease_0/Overall/842-10-00.html#SL77944052-20994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viewpoint.pwc.com/dt/us/en/fasb/GAAP/Codification/Codification/Codification/Broad_Transactions/Leases/Overall/840-10-00.html#SL2899484-128546"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A88B80-C773-4FA6-B465-3B9E204EF991}" type="slidenum">
              <a:rPr lang="en-US" smtClean="0"/>
              <a:t>1</a:t>
            </a:fld>
            <a:endParaRPr lang="en-US" dirty="0"/>
          </a:p>
        </p:txBody>
      </p:sp>
    </p:spTree>
    <p:extLst>
      <p:ext uri="{BB962C8B-B14F-4D97-AF65-F5344CB8AC3E}">
        <p14:creationId xmlns:p14="http://schemas.microsoft.com/office/powerpoint/2010/main" val="398393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exceptions here may not apply to many healthcare organizations but they are still important to note</a:t>
            </a:r>
          </a:p>
        </p:txBody>
      </p:sp>
      <p:sp>
        <p:nvSpPr>
          <p:cNvPr id="4" name="Slide Number Placeholder 3"/>
          <p:cNvSpPr>
            <a:spLocks noGrp="1"/>
          </p:cNvSpPr>
          <p:nvPr>
            <p:ph type="sldNum" sz="quarter" idx="5"/>
          </p:nvPr>
        </p:nvSpPr>
        <p:spPr/>
        <p:txBody>
          <a:bodyPr/>
          <a:lstStyle/>
          <a:p>
            <a:fld id="{5B311D23-A997-4AA8-911D-BE628F3F0908}" type="slidenum">
              <a:rPr lang="en-US" smtClean="0"/>
              <a:t>12</a:t>
            </a:fld>
            <a:endParaRPr lang="en-US" dirty="0"/>
          </a:p>
        </p:txBody>
      </p:sp>
    </p:spTree>
    <p:extLst>
      <p:ext uri="{BB962C8B-B14F-4D97-AF65-F5344CB8AC3E}">
        <p14:creationId xmlns:p14="http://schemas.microsoft.com/office/powerpoint/2010/main" val="2955204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ASU 2020-07 Provides the rules for the presentation and disclosure by not-for-profit entities for contributed nonfinancial assets. The standard was issued with the intendent to make reporting of contributed nonfinancial assets more transparent in a not-for-profit entity's financials statements through increased disclosures especially for nonfinancial assets the entity uses in operations. This ASU did not change any of the accounting for nonfinancial assets, it only changed the presentation and disclosure. </a:t>
            </a:r>
          </a:p>
        </p:txBody>
      </p:sp>
      <p:sp>
        <p:nvSpPr>
          <p:cNvPr id="4" name="Slide Number Placeholder 3"/>
          <p:cNvSpPr>
            <a:spLocks noGrp="1"/>
          </p:cNvSpPr>
          <p:nvPr>
            <p:ph type="sldNum" sz="quarter" idx="5"/>
          </p:nvPr>
        </p:nvSpPr>
        <p:spPr/>
        <p:txBody>
          <a:bodyPr/>
          <a:lstStyle/>
          <a:p>
            <a:fld id="{5B311D23-A997-4AA8-911D-BE628F3F0908}" type="slidenum">
              <a:rPr lang="en-US" smtClean="0"/>
              <a:t>13</a:t>
            </a:fld>
            <a:endParaRPr lang="en-US" dirty="0"/>
          </a:p>
        </p:txBody>
      </p:sp>
    </p:spTree>
    <p:extLst>
      <p:ext uri="{BB962C8B-B14F-4D97-AF65-F5344CB8AC3E}">
        <p14:creationId xmlns:p14="http://schemas.microsoft.com/office/powerpoint/2010/main" val="2578967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ASU is important as NFPs…..</a:t>
            </a:r>
          </a:p>
          <a:p>
            <a:r>
              <a:rPr lang="en-US" dirty="0"/>
              <a:t>We will be using the term nonfinancial contributed assets and gifts-in-kind interchangeably as many people refer to contributions of nonfinancial assets as gifts in kind</a:t>
            </a:r>
          </a:p>
          <a:p>
            <a:r>
              <a:rPr lang="en-US" dirty="0"/>
              <a:t>Increased disclosure is needed as:</a:t>
            </a:r>
          </a:p>
          <a:p>
            <a:pPr marL="628650" lvl="1" indent="-171450">
              <a:buFont typeface="Arial" panose="020B0604020202020204" pitchFamily="34" charset="0"/>
              <a:buChar char="•"/>
            </a:pPr>
            <a:r>
              <a:rPr lang="en-US" sz="1200" dirty="0"/>
              <a:t>Gifts-in-kind are subjectively valued compared to financial contributions</a:t>
            </a:r>
          </a:p>
          <a:p>
            <a:pPr marL="628650" lvl="1" indent="-171450">
              <a:buFont typeface="Arial" panose="020B0604020202020204" pitchFamily="34" charset="0"/>
              <a:buChar char="•"/>
            </a:pPr>
            <a:r>
              <a:rPr lang="en-US" sz="1200" dirty="0"/>
              <a:t>Many NFPs rely heavily on contributions, and this should be apparent in reporting</a:t>
            </a:r>
          </a:p>
          <a:p>
            <a:pPr marL="628650" lvl="1" indent="-171450">
              <a:buFont typeface="Arial" panose="020B0604020202020204" pitchFamily="34" charset="0"/>
              <a:buChar char="•"/>
            </a:pPr>
            <a:r>
              <a:rPr lang="en-US" sz="1200" dirty="0"/>
              <a:t>Significant reliance on gifts-in-kind and how they are utilized has direct effects on NFP’s operations</a:t>
            </a:r>
          </a:p>
          <a:p>
            <a:endParaRPr lang="en-US" dirty="0"/>
          </a:p>
        </p:txBody>
      </p:sp>
      <p:sp>
        <p:nvSpPr>
          <p:cNvPr id="4" name="Slide Number Placeholder 3"/>
          <p:cNvSpPr>
            <a:spLocks noGrp="1"/>
          </p:cNvSpPr>
          <p:nvPr>
            <p:ph type="sldNum" sz="quarter" idx="5"/>
          </p:nvPr>
        </p:nvSpPr>
        <p:spPr/>
        <p:txBody>
          <a:bodyPr/>
          <a:lstStyle/>
          <a:p>
            <a:fld id="{8BA88B80-C773-4FA6-B465-3B9E204EF991}" type="slidenum">
              <a:rPr lang="en-US" smtClean="0"/>
              <a:t>14</a:t>
            </a:fld>
            <a:endParaRPr lang="en-US" dirty="0"/>
          </a:p>
        </p:txBody>
      </p:sp>
    </p:spTree>
    <p:extLst>
      <p:ext uri="{BB962C8B-B14F-4D97-AF65-F5344CB8AC3E}">
        <p14:creationId xmlns:p14="http://schemas.microsoft.com/office/powerpoint/2010/main" val="1167205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noted before the ASU does not change current recognition or measurement requirements, it only changes the presentation and disclosure.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dirty="0"/>
              <a:t>NFPs will present gifts-in-kind received in a separate line item in the statement of activities apart from contributions of cash or other financial assets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New disclosures will require NFPs to breakout the dollar amount of gifts-in-kind received by category in the disclosures. </a:t>
            </a:r>
            <a:r>
              <a:rPr lang="en-US" dirty="0"/>
              <a:t>It is noted that a NPF might only have one category of contributed nonfinancial assets. </a:t>
            </a:r>
          </a:p>
          <a:p>
            <a:endParaRPr lang="en-US" dirty="0"/>
          </a:p>
        </p:txBody>
      </p:sp>
      <p:sp>
        <p:nvSpPr>
          <p:cNvPr id="4" name="Slide Number Placeholder 3"/>
          <p:cNvSpPr>
            <a:spLocks noGrp="1"/>
          </p:cNvSpPr>
          <p:nvPr>
            <p:ph type="sldNum" sz="quarter" idx="5"/>
          </p:nvPr>
        </p:nvSpPr>
        <p:spPr/>
        <p:txBody>
          <a:bodyPr/>
          <a:lstStyle/>
          <a:p>
            <a:fld id="{8BA88B80-C773-4FA6-B465-3B9E204EF991}" type="slidenum">
              <a:rPr lang="en-US" smtClean="0"/>
              <a:t>15</a:t>
            </a:fld>
            <a:endParaRPr lang="en-US" dirty="0"/>
          </a:p>
        </p:txBody>
      </p:sp>
    </p:spTree>
    <p:extLst>
      <p:ext uri="{BB962C8B-B14F-4D97-AF65-F5344CB8AC3E}">
        <p14:creationId xmlns:p14="http://schemas.microsoft.com/office/powerpoint/2010/main" val="2016166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new disclosure guidance, for each category of gifts-in-kind received:</a:t>
            </a:r>
          </a:p>
          <a:p>
            <a:pPr lvl="1"/>
            <a:r>
              <a:rPr lang="en-US" dirty="0"/>
              <a:t>The NFP will provide a description of any associated donor restrictions, a description of the valuation techniques and inputs utilized to arrive at fair value measurement at initial recognition and the principal market used to arrive at a fair value measurement</a:t>
            </a:r>
          </a:p>
        </p:txBody>
      </p:sp>
      <p:sp>
        <p:nvSpPr>
          <p:cNvPr id="4" name="Slide Number Placeholder 3"/>
          <p:cNvSpPr>
            <a:spLocks noGrp="1"/>
          </p:cNvSpPr>
          <p:nvPr>
            <p:ph type="sldNum" sz="quarter" idx="5"/>
          </p:nvPr>
        </p:nvSpPr>
        <p:spPr/>
        <p:txBody>
          <a:bodyPr/>
          <a:lstStyle/>
          <a:p>
            <a:fld id="{8BA88B80-C773-4FA6-B465-3B9E204EF991}" type="slidenum">
              <a:rPr lang="en-US" smtClean="0"/>
              <a:t>16</a:t>
            </a:fld>
            <a:endParaRPr lang="en-US" dirty="0"/>
          </a:p>
        </p:txBody>
      </p:sp>
    </p:spTree>
    <p:extLst>
      <p:ext uri="{BB962C8B-B14F-4D97-AF65-F5344CB8AC3E}">
        <p14:creationId xmlns:p14="http://schemas.microsoft.com/office/powerpoint/2010/main" val="769724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category of gifts in kind the not for profit must disclose qualitative information about whether the gifts in kind were either monetized or utilized during the reporting period.</a:t>
            </a:r>
          </a:p>
          <a:p>
            <a:endParaRPr lang="en-US" dirty="0"/>
          </a:p>
          <a:p>
            <a:r>
              <a:rPr lang="en-US" dirty="0"/>
              <a:t>The policy for monetizing rather than utilizing gifts in kind must also be disclosed. Please not that you do not have to disclose if there is no monetization policy. </a:t>
            </a:r>
          </a:p>
        </p:txBody>
      </p:sp>
      <p:sp>
        <p:nvSpPr>
          <p:cNvPr id="4" name="Slide Number Placeholder 3"/>
          <p:cNvSpPr>
            <a:spLocks noGrp="1"/>
          </p:cNvSpPr>
          <p:nvPr>
            <p:ph type="sldNum" sz="quarter" idx="5"/>
          </p:nvPr>
        </p:nvSpPr>
        <p:spPr/>
        <p:txBody>
          <a:bodyPr/>
          <a:lstStyle/>
          <a:p>
            <a:fld id="{8BA88B80-C773-4FA6-B465-3B9E204EF991}" type="slidenum">
              <a:rPr lang="en-US" smtClean="0"/>
              <a:t>17</a:t>
            </a:fld>
            <a:endParaRPr lang="en-US" dirty="0"/>
          </a:p>
        </p:txBody>
      </p:sp>
    </p:spTree>
    <p:extLst>
      <p:ext uri="{BB962C8B-B14F-4D97-AF65-F5344CB8AC3E}">
        <p14:creationId xmlns:p14="http://schemas.microsoft.com/office/powerpoint/2010/main" val="3248558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measurement of gifts in kind if covered under the framework in Topic 820 for measuring fair value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Topic 820 defines fair value as </a:t>
            </a:r>
            <a:r>
              <a:rPr lang="en-US" sz="1200" dirty="0">
                <a:solidFill>
                  <a:schemeClr val="tx2"/>
                </a:solidFill>
              </a:rPr>
              <a:t>“The price that would be received to sell an asset or paid to transfer a liability in an orderly transaction between market participants at the measurement date.”</a:t>
            </a:r>
          </a:p>
          <a:p>
            <a:endParaRPr lang="en-US" dirty="0"/>
          </a:p>
        </p:txBody>
      </p:sp>
      <p:sp>
        <p:nvSpPr>
          <p:cNvPr id="4" name="Slide Number Placeholder 3"/>
          <p:cNvSpPr>
            <a:spLocks noGrp="1"/>
          </p:cNvSpPr>
          <p:nvPr>
            <p:ph type="sldNum" sz="quarter" idx="5"/>
          </p:nvPr>
        </p:nvSpPr>
        <p:spPr/>
        <p:txBody>
          <a:bodyPr/>
          <a:lstStyle/>
          <a:p>
            <a:fld id="{8BA88B80-C773-4FA6-B465-3B9E204EF991}" type="slidenum">
              <a:rPr lang="en-US" smtClean="0"/>
              <a:t>18</a:t>
            </a:fld>
            <a:endParaRPr lang="en-US" dirty="0"/>
          </a:p>
        </p:txBody>
      </p:sp>
    </p:spTree>
    <p:extLst>
      <p:ext uri="{BB962C8B-B14F-4D97-AF65-F5344CB8AC3E}">
        <p14:creationId xmlns:p14="http://schemas.microsoft.com/office/powerpoint/2010/main" val="2924253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ASU 2020-07 the principal market is used to arrive at a fair value measurement if it is a market in which the recipient NFP is prohibited by donor restrictions from selling or using the contributed nonfinancial asset</a:t>
            </a:r>
          </a:p>
          <a:p>
            <a:endParaRPr lang="en-US" dirty="0"/>
          </a:p>
          <a:p>
            <a:r>
              <a:rPr lang="en-US" dirty="0"/>
              <a:t>The principal market is defined as the market with the greatest volume and activity for the asset or liability</a:t>
            </a:r>
          </a:p>
          <a:p>
            <a:endParaRPr lang="en-US" dirty="0"/>
          </a:p>
          <a:p>
            <a:pPr lvl="1"/>
            <a:r>
              <a:rPr lang="en-US" dirty="0"/>
              <a:t>The reporting entity must have the ability to access the market but doesn’t need to have the ability to sell the asset in that market.</a:t>
            </a:r>
          </a:p>
          <a:p>
            <a:pPr lvl="1"/>
            <a:r>
              <a:rPr lang="en-US" dirty="0"/>
              <a:t>If there is a principal market, you must use the principal market, even if there is a more advantageous market to use.</a:t>
            </a:r>
          </a:p>
          <a:p>
            <a:pPr lvl="1"/>
            <a:r>
              <a:rPr lang="en-US" dirty="0"/>
              <a:t>If no principal market exists, then use the most advantageous market.</a:t>
            </a:r>
          </a:p>
          <a:p>
            <a:endParaRPr lang="en-US" dirty="0"/>
          </a:p>
          <a:p>
            <a:endParaRPr lang="en-US" dirty="0"/>
          </a:p>
        </p:txBody>
      </p:sp>
      <p:sp>
        <p:nvSpPr>
          <p:cNvPr id="4" name="Slide Number Placeholder 3"/>
          <p:cNvSpPr>
            <a:spLocks noGrp="1"/>
          </p:cNvSpPr>
          <p:nvPr>
            <p:ph type="sldNum" sz="quarter" idx="5"/>
          </p:nvPr>
        </p:nvSpPr>
        <p:spPr/>
        <p:txBody>
          <a:bodyPr/>
          <a:lstStyle/>
          <a:p>
            <a:fld id="{8BA88B80-C773-4FA6-B465-3B9E204EF991}" type="slidenum">
              <a:rPr lang="en-US" smtClean="0"/>
              <a:t>19</a:t>
            </a:fld>
            <a:endParaRPr lang="en-US" dirty="0"/>
          </a:p>
        </p:txBody>
      </p:sp>
    </p:spTree>
    <p:extLst>
      <p:ext uri="{BB962C8B-B14F-4D97-AF65-F5344CB8AC3E}">
        <p14:creationId xmlns:p14="http://schemas.microsoft.com/office/powerpoint/2010/main" val="630801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came from the ASU </a:t>
            </a:r>
          </a:p>
          <a:p>
            <a:r>
              <a:rPr lang="en-US" dirty="0"/>
              <a:t>Items crossed out are from prior guidance and is superseded by ASU 2020-07 </a:t>
            </a:r>
          </a:p>
          <a:p>
            <a:r>
              <a:rPr lang="en-US" dirty="0"/>
              <a:t>Items underlined are items that are new under this ASU</a:t>
            </a:r>
          </a:p>
          <a:p>
            <a:r>
              <a:rPr lang="en-US" dirty="0"/>
              <a:t>I know this is small and hard to read so the page number from the ASU is referenced </a:t>
            </a:r>
          </a:p>
          <a:p>
            <a:r>
              <a:rPr lang="en-US" dirty="0"/>
              <a:t>You can see here that there are now two lines for contributions, one for contributions of financial assets and one for contributions of gifts and kind. There is still a breakout between without donor restrictions and donor restricted contributions.  </a:t>
            </a:r>
          </a:p>
        </p:txBody>
      </p:sp>
      <p:sp>
        <p:nvSpPr>
          <p:cNvPr id="4" name="Slide Number Placeholder 3"/>
          <p:cNvSpPr>
            <a:spLocks noGrp="1"/>
          </p:cNvSpPr>
          <p:nvPr>
            <p:ph type="sldNum" sz="quarter" idx="5"/>
          </p:nvPr>
        </p:nvSpPr>
        <p:spPr/>
        <p:txBody>
          <a:bodyPr/>
          <a:lstStyle/>
          <a:p>
            <a:fld id="{8BA88B80-C773-4FA6-B465-3B9E204EF991}" type="slidenum">
              <a:rPr lang="en-US" smtClean="0"/>
              <a:t>20</a:t>
            </a:fld>
            <a:endParaRPr lang="en-US" dirty="0"/>
          </a:p>
        </p:txBody>
      </p:sp>
    </p:spTree>
    <p:extLst>
      <p:ext uri="{BB962C8B-B14F-4D97-AF65-F5344CB8AC3E}">
        <p14:creationId xmlns:p14="http://schemas.microsoft.com/office/powerpoint/2010/main" val="1870295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ASU 2020-07 This is a different presentation of the same information from the previous example. Please note you do not have to use this exact wording</a:t>
            </a:r>
          </a:p>
        </p:txBody>
      </p:sp>
      <p:sp>
        <p:nvSpPr>
          <p:cNvPr id="4" name="Slide Number Placeholder 3"/>
          <p:cNvSpPr>
            <a:spLocks noGrp="1"/>
          </p:cNvSpPr>
          <p:nvPr>
            <p:ph type="sldNum" sz="quarter" idx="5"/>
          </p:nvPr>
        </p:nvSpPr>
        <p:spPr/>
        <p:txBody>
          <a:bodyPr/>
          <a:lstStyle/>
          <a:p>
            <a:fld id="{8BA88B80-C773-4FA6-B465-3B9E204EF991}" type="slidenum">
              <a:rPr lang="en-US" smtClean="0"/>
              <a:t>21</a:t>
            </a:fld>
            <a:endParaRPr lang="en-US" dirty="0"/>
          </a:p>
        </p:txBody>
      </p:sp>
    </p:spTree>
    <p:extLst>
      <p:ext uri="{BB962C8B-B14F-4D97-AF65-F5344CB8AC3E}">
        <p14:creationId xmlns:p14="http://schemas.microsoft.com/office/powerpoint/2010/main" val="3342989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A88B80-C773-4FA6-B465-3B9E204EF991}" type="slidenum">
              <a:rPr lang="en-US" smtClean="0"/>
              <a:t>4</a:t>
            </a:fld>
            <a:endParaRPr lang="en-US" dirty="0"/>
          </a:p>
        </p:txBody>
      </p:sp>
    </p:spTree>
    <p:extLst>
      <p:ext uri="{BB962C8B-B14F-4D97-AF65-F5344CB8AC3E}">
        <p14:creationId xmlns:p14="http://schemas.microsoft.com/office/powerpoint/2010/main" val="4037626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quantitative disclosure in a tabular format which is followed by a qualitative narrative, the next 3 slides will show the qualitative disclosures that are required.  </a:t>
            </a:r>
          </a:p>
          <a:p>
            <a:r>
              <a:rPr lang="en-US" dirty="0"/>
              <a:t>As you can see here there are 8 categories of contributed nonfinancial assets the entity received.</a:t>
            </a:r>
          </a:p>
        </p:txBody>
      </p:sp>
      <p:sp>
        <p:nvSpPr>
          <p:cNvPr id="4" name="Slide Number Placeholder 3"/>
          <p:cNvSpPr>
            <a:spLocks noGrp="1"/>
          </p:cNvSpPr>
          <p:nvPr>
            <p:ph type="sldNum" sz="quarter" idx="5"/>
          </p:nvPr>
        </p:nvSpPr>
        <p:spPr/>
        <p:txBody>
          <a:bodyPr/>
          <a:lstStyle/>
          <a:p>
            <a:fld id="{8BA88B80-C773-4FA6-B465-3B9E204EF991}" type="slidenum">
              <a:rPr lang="en-US" smtClean="0"/>
              <a:t>22</a:t>
            </a:fld>
            <a:endParaRPr lang="en-US" dirty="0"/>
          </a:p>
        </p:txBody>
      </p:sp>
    </p:spTree>
    <p:extLst>
      <p:ext uri="{BB962C8B-B14F-4D97-AF65-F5344CB8AC3E}">
        <p14:creationId xmlns:p14="http://schemas.microsoft.com/office/powerpoint/2010/main" val="2226412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8 categories of gifts in kind were combined into one paragraph for the narrative disclosures. The first paragraph lists all the categories and tells the reader that if there's no donor- restriction noted for a category then there is none. </a:t>
            </a:r>
          </a:p>
          <a:p>
            <a:endParaRPr lang="en-US" dirty="0"/>
          </a:p>
          <a:p>
            <a:r>
              <a:rPr lang="en-US" dirty="0"/>
              <a:t>The second paragraph discusses the entities policy for monetizing donated vehicles. </a:t>
            </a:r>
          </a:p>
          <a:p>
            <a:endParaRPr lang="en-US" dirty="0"/>
          </a:p>
          <a:p>
            <a:r>
              <a:rPr lang="en-US" dirty="0"/>
              <a:t>The third paragraph describes how the gifted building is being utilized and the technique used to determine its fair value</a:t>
            </a:r>
          </a:p>
        </p:txBody>
      </p:sp>
      <p:sp>
        <p:nvSpPr>
          <p:cNvPr id="4" name="Slide Number Placeholder 3"/>
          <p:cNvSpPr>
            <a:spLocks noGrp="1"/>
          </p:cNvSpPr>
          <p:nvPr>
            <p:ph type="sldNum" sz="quarter" idx="5"/>
          </p:nvPr>
        </p:nvSpPr>
        <p:spPr/>
        <p:txBody>
          <a:bodyPr/>
          <a:lstStyle/>
          <a:p>
            <a:fld id="{8BA88B80-C773-4FA6-B465-3B9E204EF991}" type="slidenum">
              <a:rPr lang="en-US" smtClean="0"/>
              <a:t>23</a:t>
            </a:fld>
            <a:endParaRPr lang="en-US" dirty="0"/>
          </a:p>
        </p:txBody>
      </p:sp>
    </p:spTree>
    <p:extLst>
      <p:ext uri="{BB962C8B-B14F-4D97-AF65-F5344CB8AC3E}">
        <p14:creationId xmlns:p14="http://schemas.microsoft.com/office/powerpoint/2010/main" val="2680043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paragraph discusses donated food in the entities various programs. </a:t>
            </a:r>
          </a:p>
          <a:p>
            <a:r>
              <a:rPr lang="en-US" dirty="0"/>
              <a:t>And provides a  listing of programs that the donated goods were used in. </a:t>
            </a:r>
          </a:p>
          <a:p>
            <a:r>
              <a:rPr lang="en-US" dirty="0"/>
              <a:t>This paragraph also discusses the methods used to value donated goods</a:t>
            </a:r>
          </a:p>
        </p:txBody>
      </p:sp>
      <p:sp>
        <p:nvSpPr>
          <p:cNvPr id="4" name="Slide Number Placeholder 3"/>
          <p:cNvSpPr>
            <a:spLocks noGrp="1"/>
          </p:cNvSpPr>
          <p:nvPr>
            <p:ph type="sldNum" sz="quarter" idx="5"/>
          </p:nvPr>
        </p:nvSpPr>
        <p:spPr/>
        <p:txBody>
          <a:bodyPr/>
          <a:lstStyle/>
          <a:p>
            <a:fld id="{8BA88B80-C773-4FA6-B465-3B9E204EF991}" type="slidenum">
              <a:rPr lang="en-US" smtClean="0"/>
              <a:t>24</a:t>
            </a:fld>
            <a:endParaRPr lang="en-US" dirty="0"/>
          </a:p>
        </p:txBody>
      </p:sp>
    </p:spTree>
    <p:extLst>
      <p:ext uri="{BB962C8B-B14F-4D97-AF65-F5344CB8AC3E}">
        <p14:creationId xmlns:p14="http://schemas.microsoft.com/office/powerpoint/2010/main" val="2916373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paragraph here discusses all the qualitative disclosures required for phamaceuticals. This includes the donor restrictions, discusses the programs that they were used in, and the technique used to value the pharmaceuticals. It also notes the principal market used for fair value. </a:t>
            </a:r>
          </a:p>
          <a:p>
            <a:endParaRPr lang="en-US" dirty="0"/>
          </a:p>
          <a:p>
            <a:r>
              <a:rPr lang="en-US" dirty="0"/>
              <a:t>Second paragraph discusses contributed services and how they were valued. </a:t>
            </a:r>
          </a:p>
        </p:txBody>
      </p:sp>
      <p:sp>
        <p:nvSpPr>
          <p:cNvPr id="4" name="Slide Number Placeholder 3"/>
          <p:cNvSpPr>
            <a:spLocks noGrp="1"/>
          </p:cNvSpPr>
          <p:nvPr>
            <p:ph type="sldNum" sz="quarter" idx="5"/>
          </p:nvPr>
        </p:nvSpPr>
        <p:spPr/>
        <p:txBody>
          <a:bodyPr/>
          <a:lstStyle/>
          <a:p>
            <a:fld id="{8BA88B80-C773-4FA6-B465-3B9E204EF991}" type="slidenum">
              <a:rPr lang="en-US" smtClean="0"/>
              <a:t>25</a:t>
            </a:fld>
            <a:endParaRPr lang="en-US" dirty="0"/>
          </a:p>
        </p:txBody>
      </p:sp>
    </p:spTree>
    <p:extLst>
      <p:ext uri="{BB962C8B-B14F-4D97-AF65-F5344CB8AC3E}">
        <p14:creationId xmlns:p14="http://schemas.microsoft.com/office/powerpoint/2010/main" val="3485364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second format which has qualitative and quantitative disclosures combined. This has the same first two columns from the tabular format from the first example and then adds columns to discuss donor restrictions and valuation. This are the same disclosures from the first example, all that changed is the presentation.</a:t>
            </a:r>
          </a:p>
        </p:txBody>
      </p:sp>
      <p:sp>
        <p:nvSpPr>
          <p:cNvPr id="4" name="Slide Number Placeholder 3"/>
          <p:cNvSpPr>
            <a:spLocks noGrp="1"/>
          </p:cNvSpPr>
          <p:nvPr>
            <p:ph type="sldNum" sz="quarter" idx="5"/>
          </p:nvPr>
        </p:nvSpPr>
        <p:spPr/>
        <p:txBody>
          <a:bodyPr/>
          <a:lstStyle/>
          <a:p>
            <a:fld id="{8BA88B80-C773-4FA6-B465-3B9E204EF991}" type="slidenum">
              <a:rPr lang="en-US" smtClean="0"/>
              <a:t>26</a:t>
            </a:fld>
            <a:endParaRPr lang="en-US" dirty="0"/>
          </a:p>
        </p:txBody>
      </p:sp>
    </p:spTree>
    <p:extLst>
      <p:ext uri="{BB962C8B-B14F-4D97-AF65-F5344CB8AC3E}">
        <p14:creationId xmlns:p14="http://schemas.microsoft.com/office/powerpoint/2010/main" val="68771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Continuation of the example from the previous slide.</a:t>
            </a:r>
          </a:p>
        </p:txBody>
      </p:sp>
      <p:sp>
        <p:nvSpPr>
          <p:cNvPr id="4" name="Slide Number Placeholder 3"/>
          <p:cNvSpPr>
            <a:spLocks noGrp="1"/>
          </p:cNvSpPr>
          <p:nvPr>
            <p:ph type="sldNum" sz="quarter" idx="5"/>
          </p:nvPr>
        </p:nvSpPr>
        <p:spPr/>
        <p:txBody>
          <a:bodyPr/>
          <a:lstStyle/>
          <a:p>
            <a:fld id="{8BA88B80-C773-4FA6-B465-3B9E204EF991}" type="slidenum">
              <a:rPr lang="en-US" smtClean="0"/>
              <a:t>27</a:t>
            </a:fld>
            <a:endParaRPr lang="en-US" dirty="0"/>
          </a:p>
        </p:txBody>
      </p:sp>
    </p:spTree>
    <p:extLst>
      <p:ext uri="{BB962C8B-B14F-4D97-AF65-F5344CB8AC3E}">
        <p14:creationId xmlns:p14="http://schemas.microsoft.com/office/powerpoint/2010/main" val="2793928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Continuation of the example from the previous slide. Which will conclude our review of example disclosures. </a:t>
            </a:r>
          </a:p>
        </p:txBody>
      </p:sp>
      <p:sp>
        <p:nvSpPr>
          <p:cNvPr id="4" name="Slide Number Placeholder 3"/>
          <p:cNvSpPr>
            <a:spLocks noGrp="1"/>
          </p:cNvSpPr>
          <p:nvPr>
            <p:ph type="sldNum" sz="quarter" idx="5"/>
          </p:nvPr>
        </p:nvSpPr>
        <p:spPr/>
        <p:txBody>
          <a:bodyPr/>
          <a:lstStyle/>
          <a:p>
            <a:fld id="{8BA88B80-C773-4FA6-B465-3B9E204EF991}" type="slidenum">
              <a:rPr lang="en-US" smtClean="0"/>
              <a:t>28</a:t>
            </a:fld>
            <a:endParaRPr lang="en-US" dirty="0"/>
          </a:p>
        </p:txBody>
      </p:sp>
    </p:spTree>
    <p:extLst>
      <p:ext uri="{BB962C8B-B14F-4D97-AF65-F5344CB8AC3E}">
        <p14:creationId xmlns:p14="http://schemas.microsoft.com/office/powerpoint/2010/main" val="1017431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ASU retrospective adoption of the standard is required because the FASB believes it is important to have trending information to be comparative</a:t>
            </a:r>
          </a:p>
          <a:p>
            <a:r>
              <a:rPr lang="en-US" dirty="0"/>
              <a:t>If the financial statements are comparative and the prior period does not have the contributed nonfinancial assets broken out this must be updated and reclassified, and a note must be added to the financial statements which would say the prior financials have been updated to be in conformity for current year presentation</a:t>
            </a:r>
          </a:p>
        </p:txBody>
      </p:sp>
      <p:sp>
        <p:nvSpPr>
          <p:cNvPr id="4" name="Slide Number Placeholder 3"/>
          <p:cNvSpPr>
            <a:spLocks noGrp="1"/>
          </p:cNvSpPr>
          <p:nvPr>
            <p:ph type="sldNum" sz="quarter" idx="5"/>
          </p:nvPr>
        </p:nvSpPr>
        <p:spPr/>
        <p:txBody>
          <a:bodyPr/>
          <a:lstStyle/>
          <a:p>
            <a:fld id="{8BA88B80-C773-4FA6-B465-3B9E204EF991}" type="slidenum">
              <a:rPr lang="en-US" smtClean="0"/>
              <a:t>29</a:t>
            </a:fld>
            <a:endParaRPr lang="en-US" dirty="0"/>
          </a:p>
        </p:txBody>
      </p:sp>
    </p:spTree>
    <p:extLst>
      <p:ext uri="{BB962C8B-B14F-4D97-AF65-F5344CB8AC3E}">
        <p14:creationId xmlns:p14="http://schemas.microsoft.com/office/powerpoint/2010/main" val="1333230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key take aways for ASU 2020-07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especially relevant as many </a:t>
            </a:r>
            <a:r>
              <a:rPr lang="en-US" sz="1200" dirty="0"/>
              <a:t>healthcare organizations are NFPs that receive substantial contributions including gifts-in-kind</a:t>
            </a:r>
          </a:p>
          <a:p>
            <a:r>
              <a:rPr lang="en-US" dirty="0"/>
              <a:t>If this was applicable during COVID all donations of PPE would have been disclosed separately </a:t>
            </a:r>
          </a:p>
          <a:p>
            <a:r>
              <a:rPr lang="en-US" dirty="0"/>
              <a:t>Please remember that this ASU now requires an additional line item on the statement of activities and it requires disclosures for each category of gifts in kind received with details regarding </a:t>
            </a:r>
            <a:r>
              <a:rPr lang="en-US" sz="1200" dirty="0"/>
              <a:t>utilization or monetization, fair value measurement, and donor restrictions for the contributions </a:t>
            </a:r>
            <a:endParaRPr lang="en-US" dirty="0"/>
          </a:p>
        </p:txBody>
      </p:sp>
      <p:sp>
        <p:nvSpPr>
          <p:cNvPr id="4" name="Slide Number Placeholder 3"/>
          <p:cNvSpPr>
            <a:spLocks noGrp="1"/>
          </p:cNvSpPr>
          <p:nvPr>
            <p:ph type="sldNum" sz="quarter" idx="5"/>
          </p:nvPr>
        </p:nvSpPr>
        <p:spPr/>
        <p:txBody>
          <a:bodyPr/>
          <a:lstStyle/>
          <a:p>
            <a:fld id="{8BA88B80-C773-4FA6-B465-3B9E204EF991}" type="slidenum">
              <a:rPr lang="en-US" smtClean="0"/>
              <a:t>30</a:t>
            </a:fld>
            <a:endParaRPr lang="en-US" dirty="0"/>
          </a:p>
        </p:txBody>
      </p:sp>
    </p:spTree>
    <p:extLst>
      <p:ext uri="{BB962C8B-B14F-4D97-AF65-F5344CB8AC3E}">
        <p14:creationId xmlns:p14="http://schemas.microsoft.com/office/powerpoint/2010/main" val="33301681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RM</a:t>
            </a:r>
          </a:p>
        </p:txBody>
      </p:sp>
      <p:sp>
        <p:nvSpPr>
          <p:cNvPr id="4" name="Slide Number Placeholder 3"/>
          <p:cNvSpPr>
            <a:spLocks noGrp="1"/>
          </p:cNvSpPr>
          <p:nvPr>
            <p:ph type="sldNum" sz="quarter" idx="5"/>
          </p:nvPr>
        </p:nvSpPr>
        <p:spPr/>
        <p:txBody>
          <a:bodyPr/>
          <a:lstStyle/>
          <a:p>
            <a:fld id="{8BA88B80-C773-4FA6-B465-3B9E204EF991}" type="slidenum">
              <a:rPr lang="en-US" smtClean="0"/>
              <a:t>31</a:t>
            </a:fld>
            <a:endParaRPr lang="en-US" dirty="0"/>
          </a:p>
        </p:txBody>
      </p:sp>
    </p:spTree>
    <p:extLst>
      <p:ext uri="{BB962C8B-B14F-4D97-AF65-F5344CB8AC3E}">
        <p14:creationId xmlns:p14="http://schemas.microsoft.com/office/powerpoint/2010/main" val="383807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SR - We all have heard lots about 842 and its implementation over the past couple of years but we wanted to take one final look at the implementation dates and some lease exceptions </a:t>
            </a:r>
          </a:p>
        </p:txBody>
      </p:sp>
      <p:sp>
        <p:nvSpPr>
          <p:cNvPr id="4" name="Slide Number Placeholder 3"/>
          <p:cNvSpPr>
            <a:spLocks noGrp="1"/>
          </p:cNvSpPr>
          <p:nvPr>
            <p:ph type="sldNum" sz="quarter" idx="5"/>
          </p:nvPr>
        </p:nvSpPr>
        <p:spPr/>
        <p:txBody>
          <a:bodyPr/>
          <a:lstStyle/>
          <a:p>
            <a:fld id="{5B311D23-A997-4AA8-911D-BE628F3F0908}" type="slidenum">
              <a:rPr lang="en-US" smtClean="0"/>
              <a:t>5</a:t>
            </a:fld>
            <a:endParaRPr lang="en-US" dirty="0"/>
          </a:p>
        </p:txBody>
      </p:sp>
    </p:spTree>
    <p:extLst>
      <p:ext uri="{BB962C8B-B14F-4D97-AF65-F5344CB8AC3E}">
        <p14:creationId xmlns:p14="http://schemas.microsoft.com/office/powerpoint/2010/main" val="2991711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RM</a:t>
            </a:r>
          </a:p>
        </p:txBody>
      </p:sp>
      <p:sp>
        <p:nvSpPr>
          <p:cNvPr id="4" name="Slide Number Placeholder 3"/>
          <p:cNvSpPr>
            <a:spLocks noGrp="1"/>
          </p:cNvSpPr>
          <p:nvPr>
            <p:ph type="sldNum" sz="quarter" idx="5"/>
          </p:nvPr>
        </p:nvSpPr>
        <p:spPr/>
        <p:txBody>
          <a:bodyPr/>
          <a:lstStyle/>
          <a:p>
            <a:fld id="{5B311D23-A997-4AA8-911D-BE628F3F0908}" type="slidenum">
              <a:rPr lang="en-US" smtClean="0"/>
              <a:t>38</a:t>
            </a:fld>
            <a:endParaRPr lang="en-US" dirty="0"/>
          </a:p>
        </p:txBody>
      </p:sp>
    </p:spTree>
    <p:extLst>
      <p:ext uri="{BB962C8B-B14F-4D97-AF65-F5344CB8AC3E}">
        <p14:creationId xmlns:p14="http://schemas.microsoft.com/office/powerpoint/2010/main" val="38999586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A88B80-C773-4FA6-B465-3B9E204EF991}" type="slidenum">
              <a:rPr lang="en-US" smtClean="0"/>
              <a:t>39</a:t>
            </a:fld>
            <a:endParaRPr lang="en-US" dirty="0"/>
          </a:p>
        </p:txBody>
      </p:sp>
    </p:spTree>
    <p:extLst>
      <p:ext uri="{BB962C8B-B14F-4D97-AF65-F5344CB8AC3E}">
        <p14:creationId xmlns:p14="http://schemas.microsoft.com/office/powerpoint/2010/main" val="19130015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RM To</a:t>
            </a:r>
          </a:p>
        </p:txBody>
      </p:sp>
      <p:sp>
        <p:nvSpPr>
          <p:cNvPr id="4" name="Slide Number Placeholder 3"/>
          <p:cNvSpPr>
            <a:spLocks noGrp="1"/>
          </p:cNvSpPr>
          <p:nvPr>
            <p:ph type="sldNum" sz="quarter" idx="5"/>
          </p:nvPr>
        </p:nvSpPr>
        <p:spPr/>
        <p:txBody>
          <a:bodyPr/>
          <a:lstStyle/>
          <a:p>
            <a:fld id="{8BA88B80-C773-4FA6-B465-3B9E204EF991}" type="slidenum">
              <a:rPr lang="en-US" smtClean="0"/>
              <a:t>41</a:t>
            </a:fld>
            <a:endParaRPr lang="en-US" dirty="0"/>
          </a:p>
        </p:txBody>
      </p:sp>
    </p:spTree>
    <p:extLst>
      <p:ext uri="{BB962C8B-B14F-4D97-AF65-F5344CB8AC3E}">
        <p14:creationId xmlns:p14="http://schemas.microsoft.com/office/powerpoint/2010/main" val="7936578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SR Cryptocurrency is a popular topic in the news so we are going to cover how to account for it</a:t>
            </a:r>
          </a:p>
        </p:txBody>
      </p:sp>
      <p:sp>
        <p:nvSpPr>
          <p:cNvPr id="4" name="Slide Number Placeholder 3"/>
          <p:cNvSpPr>
            <a:spLocks noGrp="1"/>
          </p:cNvSpPr>
          <p:nvPr>
            <p:ph type="sldNum" sz="quarter" idx="5"/>
          </p:nvPr>
        </p:nvSpPr>
        <p:spPr/>
        <p:txBody>
          <a:bodyPr/>
          <a:lstStyle/>
          <a:p>
            <a:fld id="{5B311D23-A997-4AA8-911D-BE628F3F0908}" type="slidenum">
              <a:rPr lang="en-US" smtClean="0"/>
              <a:t>51</a:t>
            </a:fld>
            <a:endParaRPr lang="en-US" dirty="0"/>
          </a:p>
        </p:txBody>
      </p:sp>
    </p:spTree>
    <p:extLst>
      <p:ext uri="{BB962C8B-B14F-4D97-AF65-F5344CB8AC3E}">
        <p14:creationId xmlns:p14="http://schemas.microsoft.com/office/powerpoint/2010/main" val="10202724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SR</a:t>
            </a:r>
          </a:p>
        </p:txBody>
      </p:sp>
      <p:sp>
        <p:nvSpPr>
          <p:cNvPr id="4" name="Slide Number Placeholder 3"/>
          <p:cNvSpPr>
            <a:spLocks noGrp="1"/>
          </p:cNvSpPr>
          <p:nvPr>
            <p:ph type="sldNum" sz="quarter" idx="5"/>
          </p:nvPr>
        </p:nvSpPr>
        <p:spPr/>
        <p:txBody>
          <a:bodyPr/>
          <a:lstStyle/>
          <a:p>
            <a:fld id="{5B311D23-A997-4AA8-911D-BE628F3F0908}" type="slidenum">
              <a:rPr lang="en-US" smtClean="0"/>
              <a:t>52</a:t>
            </a:fld>
            <a:endParaRPr lang="en-US" dirty="0"/>
          </a:p>
        </p:txBody>
      </p:sp>
    </p:spTree>
    <p:extLst>
      <p:ext uri="{BB962C8B-B14F-4D97-AF65-F5344CB8AC3E}">
        <p14:creationId xmlns:p14="http://schemas.microsoft.com/office/powerpoint/2010/main" val="1518404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 leads into how do I present cryptocurrency</a:t>
            </a:r>
          </a:p>
        </p:txBody>
      </p:sp>
      <p:sp>
        <p:nvSpPr>
          <p:cNvPr id="4" name="Slide Number Placeholder 3"/>
          <p:cNvSpPr>
            <a:spLocks noGrp="1"/>
          </p:cNvSpPr>
          <p:nvPr>
            <p:ph type="sldNum" sz="quarter" idx="5"/>
          </p:nvPr>
        </p:nvSpPr>
        <p:spPr/>
        <p:txBody>
          <a:bodyPr/>
          <a:lstStyle/>
          <a:p>
            <a:fld id="{8BA88B80-C773-4FA6-B465-3B9E204EF991}" type="slidenum">
              <a:rPr lang="en-US" smtClean="0"/>
              <a:t>53</a:t>
            </a:fld>
            <a:endParaRPr lang="en-US" dirty="0"/>
          </a:p>
        </p:txBody>
      </p:sp>
    </p:spTree>
    <p:extLst>
      <p:ext uri="{BB962C8B-B14F-4D97-AF65-F5344CB8AC3E}">
        <p14:creationId xmlns:p14="http://schemas.microsoft.com/office/powerpoint/2010/main" val="3331981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https://frv.kpmg.us/reference-library/2022/fasb-takes-on-accounting-for-digital-assets.html</a:t>
            </a:r>
          </a:p>
        </p:txBody>
      </p:sp>
      <p:sp>
        <p:nvSpPr>
          <p:cNvPr id="4" name="Slide Number Placeholder 3"/>
          <p:cNvSpPr>
            <a:spLocks noGrp="1"/>
          </p:cNvSpPr>
          <p:nvPr>
            <p:ph type="sldNum" sz="quarter" idx="5"/>
          </p:nvPr>
        </p:nvSpPr>
        <p:spPr/>
        <p:txBody>
          <a:bodyPr/>
          <a:lstStyle/>
          <a:p>
            <a:fld id="{5B311D23-A997-4AA8-911D-BE628F3F0908}" type="slidenum">
              <a:rPr lang="en-US" smtClean="0"/>
              <a:t>54</a:t>
            </a:fld>
            <a:endParaRPr lang="en-US" dirty="0"/>
          </a:p>
        </p:txBody>
      </p:sp>
    </p:spTree>
    <p:extLst>
      <p:ext uri="{BB962C8B-B14F-4D97-AF65-F5344CB8AC3E}">
        <p14:creationId xmlns:p14="http://schemas.microsoft.com/office/powerpoint/2010/main" val="26134585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the FASBS current research agenda and items to look out for on the horizon</a:t>
            </a:r>
          </a:p>
          <a:p>
            <a:endParaRPr lang="en-US" dirty="0"/>
          </a:p>
        </p:txBody>
      </p:sp>
      <p:sp>
        <p:nvSpPr>
          <p:cNvPr id="4" name="Slide Number Placeholder 3"/>
          <p:cNvSpPr>
            <a:spLocks noGrp="1"/>
          </p:cNvSpPr>
          <p:nvPr>
            <p:ph type="sldNum" sz="quarter" idx="5"/>
          </p:nvPr>
        </p:nvSpPr>
        <p:spPr/>
        <p:txBody>
          <a:bodyPr/>
          <a:lstStyle/>
          <a:p>
            <a:fld id="{8BA88B80-C773-4FA6-B465-3B9E204EF991}" type="slidenum">
              <a:rPr lang="en-US" smtClean="0"/>
              <a:t>58</a:t>
            </a:fld>
            <a:endParaRPr lang="en-US" dirty="0"/>
          </a:p>
        </p:txBody>
      </p:sp>
    </p:spTree>
    <p:extLst>
      <p:ext uri="{BB962C8B-B14F-4D97-AF65-F5344CB8AC3E}">
        <p14:creationId xmlns:p14="http://schemas.microsoft.com/office/powerpoint/2010/main" val="17917835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so much for your time, if anyone has any questions we are happy to answer them!</a:t>
            </a:r>
          </a:p>
          <a:p>
            <a:endParaRPr lang="en-US" dirty="0"/>
          </a:p>
        </p:txBody>
      </p:sp>
      <p:sp>
        <p:nvSpPr>
          <p:cNvPr id="4" name="Slide Number Placeholder 3"/>
          <p:cNvSpPr>
            <a:spLocks noGrp="1"/>
          </p:cNvSpPr>
          <p:nvPr>
            <p:ph type="sldNum" sz="quarter" idx="5"/>
          </p:nvPr>
        </p:nvSpPr>
        <p:spPr/>
        <p:txBody>
          <a:bodyPr/>
          <a:lstStyle/>
          <a:p>
            <a:fld id="{8BA88B80-C773-4FA6-B465-3B9E204EF991}" type="slidenum">
              <a:rPr lang="en-US" smtClean="0"/>
              <a:t>59</a:t>
            </a:fld>
            <a:endParaRPr lang="en-US" dirty="0"/>
          </a:p>
        </p:txBody>
      </p:sp>
    </p:spTree>
    <p:extLst>
      <p:ext uri="{BB962C8B-B14F-4D97-AF65-F5344CB8AC3E}">
        <p14:creationId xmlns:p14="http://schemas.microsoft.com/office/powerpoint/2010/main" val="1980878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Implementation of 842 is effective for fiscal years beginning after December 15, 2021 for nonpublic companies, so this means it must be implemented for December 31, 2022 year ends. For June 30 year ends it must be implemented by June 30, 2023. </a:t>
            </a:r>
          </a:p>
        </p:txBody>
      </p:sp>
      <p:sp>
        <p:nvSpPr>
          <p:cNvPr id="4" name="Slide Number Placeholder 3"/>
          <p:cNvSpPr>
            <a:spLocks noGrp="1"/>
          </p:cNvSpPr>
          <p:nvPr>
            <p:ph type="sldNum" sz="quarter" idx="5"/>
          </p:nvPr>
        </p:nvSpPr>
        <p:spPr/>
        <p:txBody>
          <a:bodyPr/>
          <a:lstStyle/>
          <a:p>
            <a:fld id="{8BA88B80-C773-4FA6-B465-3B9E204EF991}" type="slidenum">
              <a:rPr lang="en-US" smtClean="0"/>
              <a:t>6</a:t>
            </a:fld>
            <a:endParaRPr lang="en-US" dirty="0"/>
          </a:p>
        </p:txBody>
      </p:sp>
    </p:spTree>
    <p:extLst>
      <p:ext uri="{BB962C8B-B14F-4D97-AF65-F5344CB8AC3E}">
        <p14:creationId xmlns:p14="http://schemas.microsoft.com/office/powerpoint/2010/main" val="699426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842 Defines a lease as a contract, or part of a contract, that conveys the right to control the use of identified property, plant, or equipment (an identified asset) for a period of time in exchange for consideration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key component there is the right to control the asset which means the customer has both the right to obtain substantially all of the economic benefits from the use of the asset and the right to direct the use of the asset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BA88B80-C773-4FA6-B465-3B9E204EF991}" type="slidenum">
              <a:rPr lang="en-US" smtClean="0"/>
              <a:t>7</a:t>
            </a:fld>
            <a:endParaRPr lang="en-US" dirty="0"/>
          </a:p>
        </p:txBody>
      </p:sp>
    </p:spTree>
    <p:extLst>
      <p:ext uri="{BB962C8B-B14F-4D97-AF65-F5344CB8AC3E}">
        <p14:creationId xmlns:p14="http://schemas.microsoft.com/office/powerpoint/2010/main" val="1084480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Differences</a:t>
            </a:r>
          </a:p>
          <a:p>
            <a:pPr marL="171450" indent="-171450">
              <a:buFont typeface="Arial" panose="020B0604020202020204" pitchFamily="34" charset="0"/>
              <a:buChar char="•"/>
            </a:pPr>
            <a:r>
              <a:rPr lang="en-US" dirty="0"/>
              <a:t>Here is a quick comparison between ASC 840 and ASC 842. Starting with some differences under 842 both operating and finance leases go on the balance sheet. </a:t>
            </a:r>
          </a:p>
          <a:p>
            <a:pPr marL="171450" indent="-171450">
              <a:buFont typeface="Arial" panose="020B0604020202020204" pitchFamily="34" charset="0"/>
              <a:buChar char="•"/>
            </a:pPr>
            <a:r>
              <a:rPr lang="en-US" b="0" i="0" dirty="0">
                <a:solidFill>
                  <a:srgbClr val="767676"/>
                </a:solidFill>
                <a:effectLst/>
                <a:latin typeface="Open Sans" panose="020B0606030504020204" pitchFamily="34" charset="0"/>
              </a:rPr>
              <a:t>Pursuant to ASC 840, assessments of lease classification are performed at the lease inception date (the date the arrangement was agreed or committed). Under the new guidance in ASC 842, lease classification assessments will be performed at the lease commencement date (the date an asset is made available to the lessee for use).</a:t>
            </a:r>
            <a:endParaRPr lang="en-US" b="0" i="0" dirty="0">
              <a:solidFill>
                <a:srgbClr val="2D2D2D"/>
              </a:solidFill>
              <a:effectLst/>
              <a:latin typeface="PwC Helvetica Neue"/>
            </a:endParaRPr>
          </a:p>
          <a:p>
            <a:pPr marL="171450" indent="-171450">
              <a:buFont typeface="Arial" panose="020B0604020202020204" pitchFamily="34" charset="0"/>
              <a:buChar char="•"/>
            </a:pPr>
            <a:r>
              <a:rPr lang="en-US" b="0" i="0" dirty="0">
                <a:solidFill>
                  <a:srgbClr val="2D2D2D"/>
                </a:solidFill>
                <a:effectLst/>
                <a:latin typeface="PwC Helvetica Neue"/>
              </a:rPr>
              <a:t>Under </a:t>
            </a:r>
            <a:r>
              <a:rPr lang="en-US" b="0" i="0" u="none" strike="noStrike" dirty="0">
                <a:solidFill>
                  <a:srgbClr val="D04A02"/>
                </a:solidFill>
                <a:effectLst/>
                <a:latin typeface="PwC Helvetica Neue"/>
                <a:hlinkClick r:id="rId3"/>
              </a:rPr>
              <a:t>ASC 842</a:t>
            </a:r>
            <a:r>
              <a:rPr lang="en-US" b="0" i="0" dirty="0">
                <a:solidFill>
                  <a:srgbClr val="2D2D2D"/>
                </a:solidFill>
                <a:effectLst/>
                <a:latin typeface="PwC Helvetica Neue"/>
              </a:rPr>
              <a:t>, initial direct costs are defined as incremental costs of a lease that would not have been incurred if the lease had not been obtained. Under </a:t>
            </a:r>
            <a:r>
              <a:rPr lang="en-US" b="0" i="0" u="none" strike="noStrike" dirty="0">
                <a:solidFill>
                  <a:srgbClr val="D04A02"/>
                </a:solidFill>
                <a:effectLst/>
                <a:latin typeface="PwC Helvetica Neue"/>
                <a:hlinkClick r:id="rId4"/>
              </a:rPr>
              <a:t>ASC 840</a:t>
            </a:r>
            <a:r>
              <a:rPr lang="en-US" b="0" i="0" dirty="0">
                <a:solidFill>
                  <a:srgbClr val="2D2D2D"/>
                </a:solidFill>
                <a:effectLst/>
                <a:latin typeface="PwC Helvetica Neue"/>
              </a:rPr>
              <a:t>, incremental direct costs can include internal costs as well as external costs such as legal fees, even if incurred before the lease was obtained. Therefore, certain incremental costs previously eligible for capitalization will be expensed under </a:t>
            </a:r>
            <a:r>
              <a:rPr lang="en-US" b="0" i="0" u="none" strike="noStrike" dirty="0">
                <a:solidFill>
                  <a:srgbClr val="D04A02"/>
                </a:solidFill>
                <a:effectLst/>
                <a:latin typeface="PwC Helvetica Neue"/>
                <a:hlinkClick r:id="rId3"/>
              </a:rPr>
              <a:t>ASC 842</a:t>
            </a:r>
            <a:r>
              <a:rPr lang="en-US" b="0" i="0" dirty="0">
                <a:solidFill>
                  <a:srgbClr val="2D2D2D"/>
                </a:solidFill>
                <a:effectLst/>
                <a:latin typeface="PwC Helvetica Neue"/>
              </a:rPr>
              <a:t>.</a:t>
            </a:r>
          </a:p>
          <a:p>
            <a:pPr marL="171450" indent="-171450">
              <a:buFont typeface="Arial" panose="020B0604020202020204" pitchFamily="34" charset="0"/>
              <a:buChar char="•"/>
            </a:pPr>
            <a:endParaRPr lang="en-US" b="0" i="0" dirty="0">
              <a:solidFill>
                <a:srgbClr val="2D2D2D"/>
              </a:solidFill>
              <a:effectLst/>
              <a:latin typeface="PwC Helvetica Neue"/>
            </a:endParaRPr>
          </a:p>
          <a:p>
            <a:pPr marL="0" indent="0">
              <a:buFont typeface="Arial" panose="020B0604020202020204" pitchFamily="34" charset="0"/>
              <a:buNone/>
            </a:pPr>
            <a:r>
              <a:rPr lang="en-US" b="0" i="0" dirty="0">
                <a:solidFill>
                  <a:srgbClr val="2D2D2D"/>
                </a:solidFill>
                <a:effectLst/>
                <a:latin typeface="PwC Helvetica Neue"/>
              </a:rPr>
              <a:t>Going into a couple of similarities</a:t>
            </a:r>
          </a:p>
          <a:p>
            <a:pPr marL="171450" indent="-171450" algn="l">
              <a:buFont typeface="Arial" panose="020B0604020202020204" pitchFamily="34" charset="0"/>
              <a:buChar char="•"/>
            </a:pPr>
            <a:r>
              <a:rPr lang="en-US" b="0" i="0" dirty="0">
                <a:solidFill>
                  <a:srgbClr val="2D2D2D"/>
                </a:solidFill>
                <a:effectLst/>
                <a:latin typeface="PwC Helvetica Neue"/>
              </a:rPr>
              <a:t>The capital or finance lease criteria remain similar, but they have removed the bright line measurements, previously the test included the following 2 points:</a:t>
            </a:r>
          </a:p>
          <a:p>
            <a:pPr marL="228600" indent="-228600" algn="l">
              <a:buFont typeface="Arial" panose="020B0604020202020204" pitchFamily="34" charset="0"/>
              <a:buAutoNum type="arabicPeriod"/>
            </a:pPr>
            <a:r>
              <a:rPr lang="en-US" b="0" i="0" dirty="0">
                <a:solidFill>
                  <a:srgbClr val="767676"/>
                </a:solidFill>
                <a:effectLst/>
                <a:latin typeface="Open Sans" panose="020B0606030504020204" pitchFamily="34" charset="0"/>
              </a:rPr>
              <a:t>whether the lease term represents 75% or more of the economic life of the leased asset, and 2) Whether the present value of future minimum lease payments represents 90% or more of the fair value of the leased asset. These percentages have been removed and replaced with “major part” of the asset life and “substantially all” of the fair value of the leased asset.  However, the standard does suggest these percentages are still good measurement to use.</a:t>
            </a:r>
          </a:p>
          <a:p>
            <a:pPr marL="228600" indent="-228600" algn="l">
              <a:buFont typeface="Arial" panose="020B0604020202020204" pitchFamily="34" charset="0"/>
              <a:buAutoNum type="arabicPeriod"/>
            </a:pPr>
            <a:endParaRPr lang="en-US" b="0" i="0" dirty="0">
              <a:solidFill>
                <a:srgbClr val="767676"/>
              </a:solidFill>
              <a:effectLst/>
              <a:latin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D2D2D"/>
                </a:solidFill>
                <a:effectLst/>
                <a:latin typeface="PwC Helvetica Neue"/>
              </a:rPr>
              <a:t>Next – the expense is still recognized on a straight-line basis for an operating lease. This is accomplished by increasing the amortization of the right-of-use asset as the imputed interest on the liability declines over the lease term. Recognition of expense for a finance lease will be similar to capital leases in </a:t>
            </a:r>
            <a:r>
              <a:rPr lang="en-US" b="0" i="0" u="none" strike="noStrike" dirty="0">
                <a:solidFill>
                  <a:srgbClr val="D04A02"/>
                </a:solidFill>
                <a:effectLst/>
                <a:latin typeface="PwC Helvetica Neue"/>
                <a:hlinkClick r:id="rId4"/>
              </a:rPr>
              <a:t>ASC 840</a:t>
            </a:r>
            <a:r>
              <a:rPr lang="en-US" b="0" i="0" dirty="0">
                <a:solidFill>
                  <a:srgbClr val="2D2D2D"/>
                </a:solidFill>
                <a:effectLst/>
                <a:latin typeface="PwC Helvetica Neue"/>
              </a:rPr>
              <a:t>.</a:t>
            </a:r>
            <a:endParaRPr lang="en-US" b="0" i="0" dirty="0">
              <a:solidFill>
                <a:srgbClr val="767676"/>
              </a:solidFill>
              <a:effectLst/>
              <a:latin typeface="Open Sans" panose="020B0606030504020204" pitchFamily="34" charset="0"/>
            </a:endParaRPr>
          </a:p>
          <a:p>
            <a:pPr marL="171450" indent="-171450" algn="l">
              <a:buFont typeface="Arial" panose="020B0604020202020204" pitchFamily="34" charset="0"/>
              <a:buChar char="•"/>
            </a:pPr>
            <a:endParaRPr lang="en-US" b="0" i="0" dirty="0">
              <a:solidFill>
                <a:srgbClr val="767676"/>
              </a:solidFill>
              <a:effectLst/>
              <a:latin typeface="Open Sans" panose="020B0606030504020204" pitchFamily="34" charset="0"/>
            </a:endParaRPr>
          </a:p>
          <a:p>
            <a:pPr marL="0" indent="0" algn="l">
              <a:buFont typeface="Arial" panose="020B0604020202020204" pitchFamily="34" charset="0"/>
              <a:buNone/>
            </a:pPr>
            <a:r>
              <a:rPr lang="en-US" b="0" i="0" dirty="0">
                <a:solidFill>
                  <a:srgbClr val="767676"/>
                </a:solidFill>
                <a:effectLst/>
                <a:latin typeface="Open Sans" panose="020B0606030504020204" pitchFamily="34" charset="0"/>
              </a:rPr>
              <a:t>Lastly In evaluating renewal criteria reasonably assured and reasonably certain are equivalent.  Reasonably certain is discussed later.</a:t>
            </a:r>
          </a:p>
          <a:p>
            <a:pPr marL="171450" indent="-171450" algn="l">
              <a:buFont typeface="Arial" panose="020B0604020202020204" pitchFamily="34" charset="0"/>
              <a:buChar char="•"/>
            </a:pPr>
            <a:endParaRPr lang="en-US" b="0" i="0" dirty="0">
              <a:solidFill>
                <a:srgbClr val="767676"/>
              </a:solidFill>
              <a:effectLst/>
              <a:latin typeface="Open Sans" panose="020B0606030504020204" pitchFamily="34" charset="0"/>
            </a:endParaRPr>
          </a:p>
          <a:p>
            <a:pPr marL="171450" indent="-171450">
              <a:buFont typeface="Arial" panose="020B0604020202020204" pitchFamily="34" charset="0"/>
              <a:buChar char="•"/>
            </a:pPr>
            <a:endParaRPr lang="en-US" b="0" i="0" dirty="0">
              <a:solidFill>
                <a:srgbClr val="2D2D2D"/>
              </a:solidFill>
              <a:effectLst/>
              <a:latin typeface="PwC Helvetica Neue"/>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BA88B80-C773-4FA6-B465-3B9E204EF991}" type="slidenum">
              <a:rPr lang="en-US" smtClean="0"/>
              <a:t>8</a:t>
            </a:fld>
            <a:endParaRPr lang="en-US" dirty="0"/>
          </a:p>
        </p:txBody>
      </p:sp>
    </p:spTree>
    <p:extLst>
      <p:ext uri="{BB962C8B-B14F-4D97-AF65-F5344CB8AC3E}">
        <p14:creationId xmlns:p14="http://schemas.microsoft.com/office/powerpoint/2010/main" val="3177804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wanted to cover some exceptions that exclude leases from ASC 842</a:t>
            </a:r>
          </a:p>
          <a:p>
            <a:r>
              <a:rPr lang="en-US" dirty="0"/>
              <a:t>First is short term leases that have a lease term less than 12 months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Next covers the lease term if there is noncancellable period for which a lessee has the right to use an underlying asset, together with all of the following: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Periods covered by an option to extend the lease if the </a:t>
            </a:r>
            <a:r>
              <a:rPr lang="en-US" sz="1200" dirty="0"/>
              <a:t>lessee is reasonably certain to exercise that options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Periods covered by an option to terminate the lease if the lessee is reasonably certain not to exercise that option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Periods covered by an option to extend (or not to terminate) the lease in which exercise of the option is controlled by the lessor</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BA88B80-C773-4FA6-B465-3B9E204EF991}" type="slidenum">
              <a:rPr lang="en-US" smtClean="0"/>
              <a:t>9</a:t>
            </a:fld>
            <a:endParaRPr lang="en-US" dirty="0"/>
          </a:p>
        </p:txBody>
      </p:sp>
    </p:spTree>
    <p:extLst>
      <p:ext uri="{BB962C8B-B14F-4D97-AF65-F5344CB8AC3E}">
        <p14:creationId xmlns:p14="http://schemas.microsoft.com/office/powerpoint/2010/main" val="3129816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want to cover what is reasonably certain. Reasonably certain is in regard to the likelihood of lease renewals. Under 842 this terminology changed from reasonably assured to reasonably certain. If the likelihood of the lease renewal is not high then it should not be included. This is managements conclusion to make, and there is a required disclosure for why or why not an option was included in the calculation</a:t>
            </a:r>
          </a:p>
        </p:txBody>
      </p:sp>
      <p:sp>
        <p:nvSpPr>
          <p:cNvPr id="4" name="Slide Number Placeholder 3"/>
          <p:cNvSpPr>
            <a:spLocks noGrp="1"/>
          </p:cNvSpPr>
          <p:nvPr>
            <p:ph type="sldNum" sz="quarter" idx="5"/>
          </p:nvPr>
        </p:nvSpPr>
        <p:spPr/>
        <p:txBody>
          <a:bodyPr/>
          <a:lstStyle/>
          <a:p>
            <a:fld id="{8BA88B80-C773-4FA6-B465-3B9E204EF991}" type="slidenum">
              <a:rPr lang="en-US" smtClean="0"/>
              <a:t>10</a:t>
            </a:fld>
            <a:endParaRPr lang="en-US" dirty="0"/>
          </a:p>
        </p:txBody>
      </p:sp>
    </p:spTree>
    <p:extLst>
      <p:ext uri="{BB962C8B-B14F-4D97-AF65-F5344CB8AC3E}">
        <p14:creationId xmlns:p14="http://schemas.microsoft.com/office/powerpoint/2010/main" val="2638603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an exception are low-value leases. IFRS establishes a threshold of $5,000 for exempting a lease from treatment under IFRS 16</a:t>
            </a:r>
          </a:p>
          <a:p>
            <a:r>
              <a:rPr lang="en-US" dirty="0"/>
              <a:t>ASC 842 has no such threshold, but the FASB has admitted that materiality still exists </a:t>
            </a:r>
          </a:p>
          <a:p>
            <a:r>
              <a:rPr lang="en-US" dirty="0"/>
              <a:t>In applying materiality you should consider the overall effect on the financials statements in the aggregate</a:t>
            </a:r>
          </a:p>
        </p:txBody>
      </p:sp>
      <p:sp>
        <p:nvSpPr>
          <p:cNvPr id="4" name="Slide Number Placeholder 3"/>
          <p:cNvSpPr>
            <a:spLocks noGrp="1"/>
          </p:cNvSpPr>
          <p:nvPr>
            <p:ph type="sldNum" sz="quarter" idx="5"/>
          </p:nvPr>
        </p:nvSpPr>
        <p:spPr/>
        <p:txBody>
          <a:bodyPr/>
          <a:lstStyle/>
          <a:p>
            <a:fld id="{8BA88B80-C773-4FA6-B465-3B9E204EF991}" type="slidenum">
              <a:rPr lang="en-US" smtClean="0"/>
              <a:t>11</a:t>
            </a:fld>
            <a:endParaRPr lang="en-US" dirty="0"/>
          </a:p>
        </p:txBody>
      </p:sp>
    </p:spTree>
    <p:extLst>
      <p:ext uri="{BB962C8B-B14F-4D97-AF65-F5344CB8AC3E}">
        <p14:creationId xmlns:p14="http://schemas.microsoft.com/office/powerpoint/2010/main" val="2866299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51300">
              <a:srgbClr val="0057B8"/>
            </a:gs>
            <a:gs pos="0">
              <a:schemeClr val="tx1"/>
            </a:gs>
            <a:gs pos="100000">
              <a:schemeClr val="tx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C7AEF5-EE0F-4993-9EB4-1B8C607301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9018" y="0"/>
            <a:ext cx="12173964" cy="6858000"/>
          </a:xfrm>
          <a:prstGeom prst="rect">
            <a:avLst/>
          </a:prstGeom>
        </p:spPr>
      </p:pic>
      <p:sp>
        <p:nvSpPr>
          <p:cNvPr id="7" name="Rectangle 6">
            <a:extLst>
              <a:ext uri="{FF2B5EF4-FFF2-40B4-BE49-F238E27FC236}">
                <a16:creationId xmlns:a16="http://schemas.microsoft.com/office/drawing/2014/main" id="{4C7B630F-4B01-483C-ADCE-E05954FFADA7}"/>
              </a:ext>
            </a:extLst>
          </p:cNvPr>
          <p:cNvSpPr/>
          <p:nvPr userDrawn="1"/>
        </p:nvSpPr>
        <p:spPr>
          <a:xfrm rot="10800000" flipH="1">
            <a:off x="95249" y="109538"/>
            <a:ext cx="11972925" cy="6634162"/>
          </a:xfrm>
          <a:prstGeom prst="rect">
            <a:avLst/>
          </a:prstGeom>
          <a:gradFill flip="none" rotWithShape="1">
            <a:gsLst>
              <a:gs pos="61000">
                <a:schemeClr val="accent2">
                  <a:alpha val="71000"/>
                </a:schemeClr>
              </a:gs>
              <a:gs pos="89000">
                <a:schemeClr val="tx1"/>
              </a:gs>
              <a:gs pos="29000">
                <a:schemeClr val="tx1"/>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162C60-B75E-45DC-86FC-14D40D203C8D}"/>
              </a:ext>
            </a:extLst>
          </p:cNvPr>
          <p:cNvSpPr>
            <a:spLocks noGrp="1"/>
          </p:cNvSpPr>
          <p:nvPr>
            <p:ph type="ctrTitle"/>
          </p:nvPr>
        </p:nvSpPr>
        <p:spPr>
          <a:xfrm>
            <a:off x="503162" y="2525410"/>
            <a:ext cx="7020075" cy="2387600"/>
          </a:xfrm>
          <a:prstGeom prst="rect">
            <a:avLst/>
          </a:prstGeom>
        </p:spPr>
        <p:txBody>
          <a:bodyPr anchor="t">
            <a:normAutofit/>
          </a:bodyPr>
          <a:lstStyle>
            <a:lvl1pPr algn="l">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E250352-1BC5-4360-B8AA-6368AF236786}"/>
              </a:ext>
            </a:extLst>
          </p:cNvPr>
          <p:cNvSpPr>
            <a:spLocks noGrp="1"/>
          </p:cNvSpPr>
          <p:nvPr>
            <p:ph type="subTitle" idx="1"/>
          </p:nvPr>
        </p:nvSpPr>
        <p:spPr>
          <a:xfrm>
            <a:off x="503160" y="1874837"/>
            <a:ext cx="7020077" cy="495829"/>
          </a:xfrm>
          <a:prstGeom prst="rect">
            <a:avLst/>
          </a:prstGeom>
          <a:solidFill>
            <a:schemeClr val="bg1"/>
          </a:solidFill>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descr="A picture containing drawing&#10;&#10;Description automatically generated">
            <a:extLst>
              <a:ext uri="{FF2B5EF4-FFF2-40B4-BE49-F238E27FC236}">
                <a16:creationId xmlns:a16="http://schemas.microsoft.com/office/drawing/2014/main" id="{DCCD2D4B-00B5-41FA-9F3E-224A087939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126" y="5654352"/>
            <a:ext cx="2799022" cy="1089349"/>
          </a:xfrm>
          <a:prstGeom prst="rect">
            <a:avLst/>
          </a:prstGeom>
        </p:spPr>
      </p:pic>
      <p:pic>
        <p:nvPicPr>
          <p:cNvPr id="11" name="Graphic 14">
            <a:extLst>
              <a:ext uri="{FF2B5EF4-FFF2-40B4-BE49-F238E27FC236}">
                <a16:creationId xmlns:a16="http://schemas.microsoft.com/office/drawing/2014/main" id="{BEF388F2-13C5-42AB-9872-F94ED99BDD0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767526" y="5957596"/>
            <a:ext cx="2395897" cy="713792"/>
          </a:xfrm>
          <a:prstGeom prst="rect">
            <a:avLst/>
          </a:prstGeom>
        </p:spPr>
      </p:pic>
      <p:pic>
        <p:nvPicPr>
          <p:cNvPr id="12" name="Picture 11" descr="A close up of a screen&#10;&#10;Description automatically generated">
            <a:extLst>
              <a:ext uri="{FF2B5EF4-FFF2-40B4-BE49-F238E27FC236}">
                <a16:creationId xmlns:a16="http://schemas.microsoft.com/office/drawing/2014/main" id="{12CE81D5-8B76-4E3E-87F2-11AEAD6F6F8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8965" r="19956"/>
          <a:stretch/>
        </p:blipFill>
        <p:spPr>
          <a:xfrm>
            <a:off x="8724553" y="-4762"/>
            <a:ext cx="3467447" cy="3368447"/>
          </a:xfrm>
          <a:prstGeom prst="rect">
            <a:avLst/>
          </a:prstGeom>
        </p:spPr>
      </p:pic>
    </p:spTree>
    <p:extLst>
      <p:ext uri="{BB962C8B-B14F-4D97-AF65-F5344CB8AC3E}">
        <p14:creationId xmlns:p14="http://schemas.microsoft.com/office/powerpoint/2010/main" val="4243976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2" name="Picture 11" descr="A close up of a cage&#10;&#10;Description automatically generated">
            <a:extLst>
              <a:ext uri="{FF2B5EF4-FFF2-40B4-BE49-F238E27FC236}">
                <a16:creationId xmlns:a16="http://schemas.microsoft.com/office/drawing/2014/main" id="{A94014CE-D075-4F4F-BCD3-99CB3760E78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2"/>
            <a:ext cx="12192001" cy="6858002"/>
          </a:xfrm>
          <a:prstGeom prst="rect">
            <a:avLst/>
          </a:prstGeom>
        </p:spPr>
      </p:pic>
      <p:sp>
        <p:nvSpPr>
          <p:cNvPr id="4" name="Rectangle 3">
            <a:extLst>
              <a:ext uri="{FF2B5EF4-FFF2-40B4-BE49-F238E27FC236}">
                <a16:creationId xmlns:a16="http://schemas.microsoft.com/office/drawing/2014/main" id="{3CD28F93-9ABF-4683-9CE6-9D0A14A9F03C}"/>
              </a:ext>
            </a:extLst>
          </p:cNvPr>
          <p:cNvSpPr/>
          <p:nvPr userDrawn="1"/>
        </p:nvSpPr>
        <p:spPr>
          <a:xfrm>
            <a:off x="-1" y="3429000"/>
            <a:ext cx="6096000" cy="3429000"/>
          </a:xfrm>
          <a:prstGeom prst="rect">
            <a:avLst/>
          </a:prstGeom>
          <a:gradFill flip="none" rotWithShape="1">
            <a:gsLst>
              <a:gs pos="0">
                <a:schemeClr val="tx1">
                  <a:shade val="30000"/>
                  <a:satMod val="115000"/>
                  <a:alpha val="88000"/>
                </a:schemeClr>
              </a:gs>
              <a:gs pos="100000">
                <a:schemeClr val="tx1">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pic>
        <p:nvPicPr>
          <p:cNvPr id="5" name="Picture 4" descr="A picture containing clock&#10;&#10;Description automatically generated">
            <a:extLst>
              <a:ext uri="{FF2B5EF4-FFF2-40B4-BE49-F238E27FC236}">
                <a16:creationId xmlns:a16="http://schemas.microsoft.com/office/drawing/2014/main" id="{7A4C6C1E-F3CD-4C19-A1D8-15B248710E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3358" y="3664112"/>
            <a:ext cx="469282" cy="450688"/>
          </a:xfrm>
          <a:prstGeom prst="rect">
            <a:avLst/>
          </a:prstGeom>
        </p:spPr>
      </p:pic>
      <p:pic>
        <p:nvPicPr>
          <p:cNvPr id="8" name="Picture 7" descr="A close up of a logo&#10;&#10;Description automatically generated">
            <a:extLst>
              <a:ext uri="{FF2B5EF4-FFF2-40B4-BE49-F238E27FC236}">
                <a16:creationId xmlns:a16="http://schemas.microsoft.com/office/drawing/2014/main" id="{94285C24-A268-4D04-AE3E-F2C8507DA9C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6362" t="2959" b="3332"/>
          <a:stretch/>
        </p:blipFill>
        <p:spPr>
          <a:xfrm>
            <a:off x="-7" y="3429001"/>
            <a:ext cx="2416635" cy="3417570"/>
          </a:xfrm>
          <a:prstGeom prst="rect">
            <a:avLst/>
          </a:prstGeom>
        </p:spPr>
      </p:pic>
      <p:sp>
        <p:nvSpPr>
          <p:cNvPr id="6" name="Rectangle 5">
            <a:extLst>
              <a:ext uri="{FF2B5EF4-FFF2-40B4-BE49-F238E27FC236}">
                <a16:creationId xmlns:a16="http://schemas.microsoft.com/office/drawing/2014/main" id="{5AD3557B-BE03-4EEF-B19C-77F0784F24E9}"/>
              </a:ext>
            </a:extLst>
          </p:cNvPr>
          <p:cNvSpPr/>
          <p:nvPr userDrawn="1"/>
        </p:nvSpPr>
        <p:spPr>
          <a:xfrm>
            <a:off x="6096000" y="0"/>
            <a:ext cx="6096000" cy="3429000"/>
          </a:xfrm>
          <a:prstGeom prst="rect">
            <a:avLst/>
          </a:prstGeom>
          <a:gradFill flip="none" rotWithShape="1">
            <a:gsLst>
              <a:gs pos="0">
                <a:schemeClr val="tx1">
                  <a:shade val="30000"/>
                  <a:satMod val="115000"/>
                  <a:alpha val="88000"/>
                </a:schemeClr>
              </a:gs>
              <a:gs pos="100000">
                <a:schemeClr val="tx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Picture Placeholder 14">
            <a:extLst>
              <a:ext uri="{FF2B5EF4-FFF2-40B4-BE49-F238E27FC236}">
                <a16:creationId xmlns:a16="http://schemas.microsoft.com/office/drawing/2014/main" id="{FAA05B31-7DC3-4D61-ACFF-2ECC3D60461B}"/>
              </a:ext>
            </a:extLst>
          </p:cNvPr>
          <p:cNvSpPr>
            <a:spLocks noGrp="1"/>
          </p:cNvSpPr>
          <p:nvPr>
            <p:ph type="pic" sz="quarter" idx="10"/>
          </p:nvPr>
        </p:nvSpPr>
        <p:spPr>
          <a:xfrm>
            <a:off x="-3" y="11430"/>
            <a:ext cx="6096000" cy="3417570"/>
          </a:xfrm>
          <a:prstGeom prst="rect">
            <a:avLst/>
          </a:prstGeom>
        </p:spPr>
        <p:txBody>
          <a:bodyPr/>
          <a:lstStyle>
            <a:lvl1pPr algn="ctr">
              <a:defRPr>
                <a:solidFill>
                  <a:schemeClr val="bg1"/>
                </a:solidFill>
              </a:defRPr>
            </a:lvl1pPr>
          </a:lstStyle>
          <a:p>
            <a:r>
              <a:rPr lang="en-US" dirty="0"/>
              <a:t>Click icon to add picture</a:t>
            </a:r>
          </a:p>
        </p:txBody>
      </p:sp>
      <p:sp>
        <p:nvSpPr>
          <p:cNvPr id="17" name="Picture Placeholder 16">
            <a:extLst>
              <a:ext uri="{FF2B5EF4-FFF2-40B4-BE49-F238E27FC236}">
                <a16:creationId xmlns:a16="http://schemas.microsoft.com/office/drawing/2014/main" id="{0B15D07C-4E56-48DA-B502-F48D4510795B}"/>
              </a:ext>
            </a:extLst>
          </p:cNvPr>
          <p:cNvSpPr>
            <a:spLocks noGrp="1"/>
          </p:cNvSpPr>
          <p:nvPr>
            <p:ph type="pic" sz="quarter" idx="11"/>
          </p:nvPr>
        </p:nvSpPr>
        <p:spPr>
          <a:xfrm>
            <a:off x="6095997" y="3429000"/>
            <a:ext cx="6096000" cy="3429000"/>
          </a:xfrm>
          <a:prstGeom prst="rect">
            <a:avLst/>
          </a:prstGeom>
        </p:spPr>
        <p:txBody>
          <a:bodyPr/>
          <a:lstStyle>
            <a:lvl1pPr algn="ctr">
              <a:defRPr>
                <a:solidFill>
                  <a:schemeClr val="bg1"/>
                </a:solidFill>
              </a:defRPr>
            </a:lvl1pPr>
          </a:lstStyle>
          <a:p>
            <a:r>
              <a:rPr lang="en-US" dirty="0"/>
              <a:t>Click icon to add picture</a:t>
            </a:r>
          </a:p>
        </p:txBody>
      </p:sp>
      <p:sp>
        <p:nvSpPr>
          <p:cNvPr id="29" name="Text Placeholder 28">
            <a:extLst>
              <a:ext uri="{FF2B5EF4-FFF2-40B4-BE49-F238E27FC236}">
                <a16:creationId xmlns:a16="http://schemas.microsoft.com/office/drawing/2014/main" id="{C22BDB91-C140-4574-95A4-0664EE42A498}"/>
              </a:ext>
            </a:extLst>
          </p:cNvPr>
          <p:cNvSpPr>
            <a:spLocks noGrp="1"/>
          </p:cNvSpPr>
          <p:nvPr>
            <p:ph type="body" sz="quarter" idx="12"/>
          </p:nvPr>
        </p:nvSpPr>
        <p:spPr>
          <a:xfrm>
            <a:off x="179069" y="4297680"/>
            <a:ext cx="5737860" cy="2377440"/>
          </a:xfrm>
          <a:prstGeom prst="rect">
            <a:avLst/>
          </a:prstGeom>
        </p:spPr>
        <p:txBody>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0" name="Text Placeholder 28">
            <a:extLst>
              <a:ext uri="{FF2B5EF4-FFF2-40B4-BE49-F238E27FC236}">
                <a16:creationId xmlns:a16="http://schemas.microsoft.com/office/drawing/2014/main" id="{D2994F54-C29F-46F7-B53B-36A67F0A124E}"/>
              </a:ext>
            </a:extLst>
          </p:cNvPr>
          <p:cNvSpPr>
            <a:spLocks noGrp="1"/>
          </p:cNvSpPr>
          <p:nvPr>
            <p:ph type="body" sz="quarter" idx="13"/>
          </p:nvPr>
        </p:nvSpPr>
        <p:spPr>
          <a:xfrm>
            <a:off x="6275069" y="861060"/>
            <a:ext cx="5737860" cy="2377440"/>
          </a:xfrm>
          <a:prstGeom prst="rect">
            <a:avLst/>
          </a:prstGeom>
        </p:spPr>
        <p:txBody>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6" name="Picture 15" descr="A picture containing clock&#10;&#10;Description automatically generated">
            <a:extLst>
              <a:ext uri="{FF2B5EF4-FFF2-40B4-BE49-F238E27FC236}">
                <a16:creationId xmlns:a16="http://schemas.microsoft.com/office/drawing/2014/main" id="{CD6F4EDE-3883-4150-A72F-0A826F5793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9356" y="249254"/>
            <a:ext cx="469282" cy="450688"/>
          </a:xfrm>
          <a:prstGeom prst="rect">
            <a:avLst/>
          </a:prstGeom>
        </p:spPr>
      </p:pic>
    </p:spTree>
    <p:extLst>
      <p:ext uri="{BB962C8B-B14F-4D97-AF65-F5344CB8AC3E}">
        <p14:creationId xmlns:p14="http://schemas.microsoft.com/office/powerpoint/2010/main" val="2194661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5" name="Picture 14" descr="A picture containing indoor, kitchen, woman, preparing&#10;&#10;Description automatically generated">
            <a:extLst>
              <a:ext uri="{FF2B5EF4-FFF2-40B4-BE49-F238E27FC236}">
                <a16:creationId xmlns:a16="http://schemas.microsoft.com/office/drawing/2014/main" id="{322812A8-90E2-4B35-B69E-C02C4780B5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4" y="0"/>
            <a:ext cx="12192354" cy="6858000"/>
          </a:xfrm>
          <a:prstGeom prst="rect">
            <a:avLst/>
          </a:prstGeom>
        </p:spPr>
      </p:pic>
      <p:sp>
        <p:nvSpPr>
          <p:cNvPr id="3" name="Rectangle 2">
            <a:extLst>
              <a:ext uri="{FF2B5EF4-FFF2-40B4-BE49-F238E27FC236}">
                <a16:creationId xmlns:a16="http://schemas.microsoft.com/office/drawing/2014/main" id="{FCC32BB8-F3D5-43A5-8A2C-36D3B71224DF}"/>
              </a:ext>
            </a:extLst>
          </p:cNvPr>
          <p:cNvSpPr/>
          <p:nvPr userDrawn="1"/>
        </p:nvSpPr>
        <p:spPr>
          <a:xfrm>
            <a:off x="1327149" y="0"/>
            <a:ext cx="6439807" cy="6858000"/>
          </a:xfrm>
          <a:prstGeom prst="rect">
            <a:avLst/>
          </a:prstGeom>
          <a:solidFill>
            <a:srgbClr val="181818">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EFDF867-22D9-4ADA-8418-6F4DAE3059D2}"/>
              </a:ext>
            </a:extLst>
          </p:cNvPr>
          <p:cNvSpPr/>
          <p:nvPr userDrawn="1"/>
        </p:nvSpPr>
        <p:spPr>
          <a:xfrm>
            <a:off x="1777549" y="0"/>
            <a:ext cx="3295194" cy="6858000"/>
          </a:xfrm>
          <a:prstGeom prst="rect">
            <a:avLst/>
          </a:prstGeom>
          <a:solidFill>
            <a:srgbClr val="181818">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5F78E2F-49D5-4914-9907-D670B29B50F9}"/>
              </a:ext>
            </a:extLst>
          </p:cNvPr>
          <p:cNvSpPr/>
          <p:nvPr/>
        </p:nvSpPr>
        <p:spPr>
          <a:xfrm>
            <a:off x="0" y="0"/>
            <a:ext cx="1327150" cy="6858000"/>
          </a:xfrm>
          <a:prstGeom prst="rect">
            <a:avLst/>
          </a:prstGeom>
          <a:solidFill>
            <a:schemeClr val="accent1">
              <a:alpha val="760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839A4C-78AB-4868-BB58-4203A816523D}"/>
              </a:ext>
            </a:extLst>
          </p:cNvPr>
          <p:cNvSpPr>
            <a:spLocks noGrp="1"/>
          </p:cNvSpPr>
          <p:nvPr>
            <p:ph type="title" hasCustomPrompt="1"/>
          </p:nvPr>
        </p:nvSpPr>
        <p:spPr>
          <a:xfrm>
            <a:off x="1858977" y="448946"/>
            <a:ext cx="5820895" cy="846454"/>
          </a:xfrm>
          <a:prstGeom prst="rect">
            <a:avLst/>
          </a:prstGeom>
        </p:spPr>
        <p:txBody>
          <a:bodyPr>
            <a:normAutofit/>
          </a:bodyPr>
          <a:lstStyle>
            <a:lvl1pPr>
              <a:defRPr sz="3600">
                <a:solidFill>
                  <a:schemeClr val="bg1"/>
                </a:solidFill>
              </a:defRPr>
            </a:lvl1pPr>
          </a:lstStyle>
          <a:p>
            <a:r>
              <a:rPr lang="en-US" dirty="0"/>
              <a:t>Bullet Titles</a:t>
            </a:r>
          </a:p>
        </p:txBody>
      </p:sp>
      <p:sp>
        <p:nvSpPr>
          <p:cNvPr id="19" name="Text Placeholder 18">
            <a:extLst>
              <a:ext uri="{FF2B5EF4-FFF2-40B4-BE49-F238E27FC236}">
                <a16:creationId xmlns:a16="http://schemas.microsoft.com/office/drawing/2014/main" id="{FC83F6B9-C310-481E-9F00-D66143C6A08F}"/>
              </a:ext>
            </a:extLst>
          </p:cNvPr>
          <p:cNvSpPr>
            <a:spLocks noGrp="1"/>
          </p:cNvSpPr>
          <p:nvPr>
            <p:ph type="body" sz="quarter" idx="11"/>
          </p:nvPr>
        </p:nvSpPr>
        <p:spPr>
          <a:xfrm>
            <a:off x="1616529" y="1545772"/>
            <a:ext cx="2770414" cy="4985657"/>
          </a:xfrm>
          <a:prstGeom prst="rect">
            <a:avLst/>
          </a:prstGeom>
        </p:spPr>
        <p:txBody>
          <a:bodyPr/>
          <a:lstStyle>
            <a:lvl1pPr marL="228600" indent="-228600">
              <a:lnSpc>
                <a:spcPct val="125000"/>
              </a:lnSpc>
              <a:spcBef>
                <a:spcPts val="0"/>
              </a:spcBef>
              <a:spcAft>
                <a:spcPts val="600"/>
              </a:spcAft>
              <a:buClr>
                <a:schemeClr val="accent1"/>
              </a:buClr>
              <a:buFont typeface="Wingdings" panose="05000000000000000000" pitchFamily="2" charset="2"/>
              <a:buChar char="§"/>
              <a:defRPr sz="2000">
                <a:solidFill>
                  <a:schemeClr val="bg1"/>
                </a:solidFill>
              </a:defRPr>
            </a:lvl1pPr>
            <a:lvl2pPr>
              <a:lnSpc>
                <a:spcPct val="125000"/>
              </a:lnSpc>
              <a:spcAft>
                <a:spcPts val="600"/>
              </a:spcAft>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0" name="Text Placeholder 18">
            <a:extLst>
              <a:ext uri="{FF2B5EF4-FFF2-40B4-BE49-F238E27FC236}">
                <a16:creationId xmlns:a16="http://schemas.microsoft.com/office/drawing/2014/main" id="{EFBFC68A-57F9-4B1A-A014-120CBC2A48E5}"/>
              </a:ext>
            </a:extLst>
          </p:cNvPr>
          <p:cNvSpPr>
            <a:spLocks noGrp="1"/>
          </p:cNvSpPr>
          <p:nvPr>
            <p:ph type="body" sz="quarter" idx="12"/>
          </p:nvPr>
        </p:nvSpPr>
        <p:spPr>
          <a:xfrm>
            <a:off x="4909458" y="1545771"/>
            <a:ext cx="2770414" cy="4985657"/>
          </a:xfrm>
          <a:prstGeom prst="rect">
            <a:avLst/>
          </a:prstGeom>
        </p:spPr>
        <p:txBody>
          <a:bodyPr/>
          <a:lstStyle>
            <a:lvl1pPr marL="228600" indent="-228600">
              <a:lnSpc>
                <a:spcPct val="125000"/>
              </a:lnSpc>
              <a:spcBef>
                <a:spcPts val="0"/>
              </a:spcBef>
              <a:spcAft>
                <a:spcPts val="600"/>
              </a:spcAft>
              <a:buClr>
                <a:schemeClr val="accent1"/>
              </a:buClr>
              <a:buFont typeface="Wingdings" panose="05000000000000000000" pitchFamily="2" charset="2"/>
              <a:buChar char="§"/>
              <a:defRPr sz="2000">
                <a:solidFill>
                  <a:schemeClr val="bg1"/>
                </a:solidFill>
              </a:defRPr>
            </a:lvl1pPr>
            <a:lvl2pPr>
              <a:lnSpc>
                <a:spcPct val="125000"/>
              </a:lnSpc>
              <a:spcAft>
                <a:spcPts val="600"/>
              </a:spcAft>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11" name="Picture 10" descr="A picture containing clock, orange, white, large&#10;&#10;Description automatically generated">
            <a:extLst>
              <a:ext uri="{FF2B5EF4-FFF2-40B4-BE49-F238E27FC236}">
                <a16:creationId xmlns:a16="http://schemas.microsoft.com/office/drawing/2014/main" id="{0E163820-5A2C-47DD-B74E-580D449C0382}"/>
              </a:ext>
            </a:extLst>
          </p:cNvPr>
          <p:cNvPicPr>
            <a:picLocks noChangeAspect="1"/>
          </p:cNvPicPr>
          <p:nvPr userDrawn="1"/>
        </p:nvPicPr>
        <p:blipFill rotWithShape="1">
          <a:blip r:embed="rId3">
            <a:biLevel thresh="25000"/>
            <a:extLst>
              <a:ext uri="{28A0092B-C50C-407E-A947-70E740481C1C}">
                <a14:useLocalDpi xmlns:a14="http://schemas.microsoft.com/office/drawing/2010/main" val="0"/>
              </a:ext>
            </a:extLst>
          </a:blip>
          <a:srcRect l="35374" t="31308" r="31415" b="-3306"/>
          <a:stretch/>
        </p:blipFill>
        <p:spPr>
          <a:xfrm>
            <a:off x="0" y="0"/>
            <a:ext cx="1327148" cy="2743200"/>
          </a:xfrm>
          <a:prstGeom prst="rect">
            <a:avLst/>
          </a:prstGeom>
        </p:spPr>
      </p:pic>
    </p:spTree>
    <p:extLst>
      <p:ext uri="{BB962C8B-B14F-4D97-AF65-F5344CB8AC3E}">
        <p14:creationId xmlns:p14="http://schemas.microsoft.com/office/powerpoint/2010/main" val="1451211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7B86BFFA-32C9-41B4-99E0-13936BB66B7B}"/>
              </a:ext>
            </a:extLst>
          </p:cNvPr>
          <p:cNvSpPr/>
          <p:nvPr userDrawn="1"/>
        </p:nvSpPr>
        <p:spPr>
          <a:xfrm>
            <a:off x="0" y="0"/>
            <a:ext cx="12192000" cy="6858000"/>
          </a:xfrm>
          <a:prstGeom prst="rect">
            <a:avLst/>
          </a:prstGeom>
          <a:pattFill prst="ltUpDiag">
            <a:fgClr>
              <a:srgbClr val="181818"/>
            </a:fgClr>
            <a:bgClr>
              <a:schemeClr val="tx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Title 1">
            <a:extLst>
              <a:ext uri="{FF2B5EF4-FFF2-40B4-BE49-F238E27FC236}">
                <a16:creationId xmlns:a16="http://schemas.microsoft.com/office/drawing/2014/main" id="{12CF1517-DFBA-4FD0-9690-72D205CFD25C}"/>
              </a:ext>
            </a:extLst>
          </p:cNvPr>
          <p:cNvSpPr>
            <a:spLocks noGrp="1"/>
          </p:cNvSpPr>
          <p:nvPr>
            <p:ph type="title" hasCustomPrompt="1"/>
          </p:nvPr>
        </p:nvSpPr>
        <p:spPr>
          <a:xfrm>
            <a:off x="1616528" y="663728"/>
            <a:ext cx="10390414" cy="709613"/>
          </a:xfrm>
          <a:prstGeom prst="rect">
            <a:avLst/>
          </a:prstGeom>
        </p:spPr>
        <p:txBody>
          <a:bodyPr/>
          <a:lstStyle>
            <a:lvl1pPr algn="l">
              <a:defRPr>
                <a:solidFill>
                  <a:schemeClr val="bg1"/>
                </a:solidFill>
              </a:defRPr>
            </a:lvl1pPr>
          </a:lstStyle>
          <a:p>
            <a:r>
              <a:rPr lang="en-US" dirty="0"/>
              <a:t>Main Table Title</a:t>
            </a:r>
          </a:p>
        </p:txBody>
      </p:sp>
      <p:sp>
        <p:nvSpPr>
          <p:cNvPr id="118" name="Text Placeholder 39">
            <a:extLst>
              <a:ext uri="{FF2B5EF4-FFF2-40B4-BE49-F238E27FC236}">
                <a16:creationId xmlns:a16="http://schemas.microsoft.com/office/drawing/2014/main" id="{F6AEB90F-2842-498E-91DC-1D9C65449FD3}"/>
              </a:ext>
            </a:extLst>
          </p:cNvPr>
          <p:cNvSpPr>
            <a:spLocks noGrp="1"/>
          </p:cNvSpPr>
          <p:nvPr>
            <p:ph type="body" sz="quarter" idx="12" hasCustomPrompt="1"/>
          </p:nvPr>
        </p:nvSpPr>
        <p:spPr>
          <a:xfrm>
            <a:off x="1616529" y="103414"/>
            <a:ext cx="10390414" cy="484409"/>
          </a:xfrm>
          <a:prstGeom prst="rect">
            <a:avLst/>
          </a:prstGeom>
        </p:spPr>
        <p:txBody>
          <a:bodyPr>
            <a:normAutofit/>
          </a:bodyPr>
          <a:lstStyle>
            <a:lvl1pPr algn="l">
              <a:defRPr sz="18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Sub-header</a:t>
            </a:r>
          </a:p>
        </p:txBody>
      </p:sp>
      <p:sp>
        <p:nvSpPr>
          <p:cNvPr id="4" name="Table Placeholder 3">
            <a:extLst>
              <a:ext uri="{FF2B5EF4-FFF2-40B4-BE49-F238E27FC236}">
                <a16:creationId xmlns:a16="http://schemas.microsoft.com/office/drawing/2014/main" id="{5F8D4AEB-7BBD-4318-BED7-62692FE84985}"/>
              </a:ext>
            </a:extLst>
          </p:cNvPr>
          <p:cNvSpPr>
            <a:spLocks noGrp="1"/>
          </p:cNvSpPr>
          <p:nvPr>
            <p:ph type="tbl" sz="quarter" idx="13"/>
          </p:nvPr>
        </p:nvSpPr>
        <p:spPr>
          <a:xfrm>
            <a:off x="1616528" y="1507671"/>
            <a:ext cx="10390413" cy="5029199"/>
          </a:xfrm>
          <a:prstGeom prst="rect">
            <a:avLst/>
          </a:prstGeom>
        </p:spPr>
        <p:txBody>
          <a:bodyPr/>
          <a:lstStyle>
            <a:lvl1pPr>
              <a:defRPr>
                <a:solidFill>
                  <a:schemeClr val="accent1"/>
                </a:solidFill>
              </a:defRPr>
            </a:lvl1pPr>
          </a:lstStyle>
          <a:p>
            <a:r>
              <a:rPr lang="en-US" dirty="0"/>
              <a:t>Click icon to add table</a:t>
            </a:r>
          </a:p>
        </p:txBody>
      </p:sp>
      <p:pic>
        <p:nvPicPr>
          <p:cNvPr id="7" name="Picture 6" descr="A picture containing clock&#10;&#10;Description automatically generated">
            <a:extLst>
              <a:ext uri="{FF2B5EF4-FFF2-40B4-BE49-F238E27FC236}">
                <a16:creationId xmlns:a16="http://schemas.microsoft.com/office/drawing/2014/main" id="{69144256-3C25-4E92-BD56-101547DE36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33" t="3631"/>
          <a:stretch/>
        </p:blipFill>
        <p:spPr>
          <a:xfrm>
            <a:off x="0" y="-1"/>
            <a:ext cx="1503958" cy="1817915"/>
          </a:xfrm>
          <a:prstGeom prst="rect">
            <a:avLst/>
          </a:prstGeom>
        </p:spPr>
      </p:pic>
    </p:spTree>
    <p:extLst>
      <p:ext uri="{BB962C8B-B14F-4D97-AF65-F5344CB8AC3E}">
        <p14:creationId xmlns:p14="http://schemas.microsoft.com/office/powerpoint/2010/main" val="188316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7B86BFFA-32C9-41B4-99E0-13936BB66B7B}"/>
              </a:ext>
            </a:extLst>
          </p:cNvPr>
          <p:cNvSpPr/>
          <p:nvPr userDrawn="1"/>
        </p:nvSpPr>
        <p:spPr>
          <a:xfrm>
            <a:off x="0" y="0"/>
            <a:ext cx="12192000" cy="6858000"/>
          </a:xfrm>
          <a:prstGeom prst="rect">
            <a:avLst/>
          </a:prstGeom>
          <a:pattFill prst="ltUpDiag">
            <a:fgClr>
              <a:srgbClr val="181818"/>
            </a:fgClr>
            <a:bgClr>
              <a:schemeClr val="tx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Title 1">
            <a:extLst>
              <a:ext uri="{FF2B5EF4-FFF2-40B4-BE49-F238E27FC236}">
                <a16:creationId xmlns:a16="http://schemas.microsoft.com/office/drawing/2014/main" id="{12CF1517-DFBA-4FD0-9690-72D205CFD25C}"/>
              </a:ext>
            </a:extLst>
          </p:cNvPr>
          <p:cNvSpPr>
            <a:spLocks noGrp="1"/>
          </p:cNvSpPr>
          <p:nvPr>
            <p:ph type="title" hasCustomPrompt="1"/>
          </p:nvPr>
        </p:nvSpPr>
        <p:spPr>
          <a:xfrm>
            <a:off x="900793" y="133690"/>
            <a:ext cx="11069632" cy="709613"/>
          </a:xfrm>
          <a:prstGeom prst="rect">
            <a:avLst/>
          </a:prstGeom>
        </p:spPr>
        <p:txBody>
          <a:bodyPr>
            <a:normAutofit/>
          </a:bodyPr>
          <a:lstStyle>
            <a:lvl1pPr algn="l">
              <a:defRPr sz="2800">
                <a:solidFill>
                  <a:schemeClr val="bg1"/>
                </a:solidFill>
              </a:defRPr>
            </a:lvl1pPr>
          </a:lstStyle>
          <a:p>
            <a:r>
              <a:rPr lang="en-US" dirty="0"/>
              <a:t>Main Chart Title</a:t>
            </a:r>
          </a:p>
        </p:txBody>
      </p:sp>
      <p:cxnSp>
        <p:nvCxnSpPr>
          <p:cNvPr id="6" name="Straight Connector 5">
            <a:extLst>
              <a:ext uri="{FF2B5EF4-FFF2-40B4-BE49-F238E27FC236}">
                <a16:creationId xmlns:a16="http://schemas.microsoft.com/office/drawing/2014/main" id="{D4F27024-5D2E-41A8-93D4-1794BF801012}"/>
              </a:ext>
            </a:extLst>
          </p:cNvPr>
          <p:cNvCxnSpPr>
            <a:cxnSpLocks/>
          </p:cNvCxnSpPr>
          <p:nvPr userDrawn="1"/>
        </p:nvCxnSpPr>
        <p:spPr>
          <a:xfrm>
            <a:off x="134772" y="971550"/>
            <a:ext cx="11835653"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30D23407-071B-4445-9229-12BAB4D9271A}"/>
              </a:ext>
            </a:extLst>
          </p:cNvPr>
          <p:cNvSpPr>
            <a:spLocks noGrp="1"/>
          </p:cNvSpPr>
          <p:nvPr>
            <p:ph type="chart" sz="quarter" idx="10"/>
          </p:nvPr>
        </p:nvSpPr>
        <p:spPr>
          <a:xfrm>
            <a:off x="134097" y="1143001"/>
            <a:ext cx="11835653" cy="5426526"/>
          </a:xfrm>
          <a:prstGeom prst="rect">
            <a:avLst/>
          </a:prstGeom>
        </p:spPr>
        <p:txBody>
          <a:bodyPr/>
          <a:lstStyle>
            <a:lvl1pPr>
              <a:defRPr>
                <a:solidFill>
                  <a:schemeClr val="accent1"/>
                </a:solidFill>
              </a:defRPr>
            </a:lvl1pPr>
          </a:lstStyle>
          <a:p>
            <a:r>
              <a:rPr lang="en-US" dirty="0"/>
              <a:t>Click icon to add chart</a:t>
            </a:r>
          </a:p>
        </p:txBody>
      </p:sp>
      <p:pic>
        <p:nvPicPr>
          <p:cNvPr id="7" name="Graphic 1">
            <a:extLst>
              <a:ext uri="{FF2B5EF4-FFF2-40B4-BE49-F238E27FC236}">
                <a16:creationId xmlns:a16="http://schemas.microsoft.com/office/drawing/2014/main" id="{CBD0FE32-F861-41F9-8BE9-C8B3D583BD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0565" y="174757"/>
            <a:ext cx="647700" cy="622036"/>
          </a:xfrm>
          <a:prstGeom prst="rect">
            <a:avLst/>
          </a:prstGeom>
        </p:spPr>
      </p:pic>
    </p:spTree>
    <p:extLst>
      <p:ext uri="{BB962C8B-B14F-4D97-AF65-F5344CB8AC3E}">
        <p14:creationId xmlns:p14="http://schemas.microsoft.com/office/powerpoint/2010/main" val="1739779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F70BAA-4048-4ABD-9121-05EADC231F45}"/>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11200"/>
                    </a14:imgEffect>
                    <a14:imgEffect>
                      <a14:brightnessContrast bright="-20000"/>
                    </a14:imgEffect>
                  </a14:imgLayer>
                </a14:imgProps>
              </a:ex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6CAE542F-54FB-459A-BA7C-3CE8C08F6484}"/>
              </a:ext>
            </a:extLst>
          </p:cNvPr>
          <p:cNvSpPr/>
          <p:nvPr userDrawn="1"/>
        </p:nvSpPr>
        <p:spPr>
          <a:xfrm>
            <a:off x="0" y="0"/>
            <a:ext cx="8871284" cy="6858000"/>
          </a:xfrm>
          <a:prstGeom prst="rect">
            <a:avLst/>
          </a:prstGeom>
          <a:gradFill flip="none" rotWithShape="1">
            <a:gsLst>
              <a:gs pos="19000">
                <a:srgbClr val="000000"/>
              </a:gs>
              <a:gs pos="100000">
                <a:schemeClr val="tx2">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5B8726BA-03C8-48A2-82E5-74FF53B183C6}"/>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0" y="0"/>
            <a:ext cx="3497225" cy="2895600"/>
          </a:xfrm>
          <a:prstGeom prst="rect">
            <a:avLst/>
          </a:prstGeom>
          <a:effectLst>
            <a:softEdge rad="0"/>
          </a:effectLst>
        </p:spPr>
      </p:pic>
      <p:sp>
        <p:nvSpPr>
          <p:cNvPr id="6" name="Title 1">
            <a:extLst>
              <a:ext uri="{FF2B5EF4-FFF2-40B4-BE49-F238E27FC236}">
                <a16:creationId xmlns:a16="http://schemas.microsoft.com/office/drawing/2014/main" id="{AB2A5398-08AB-462F-87C8-506A75E554F8}"/>
              </a:ext>
            </a:extLst>
          </p:cNvPr>
          <p:cNvSpPr>
            <a:spLocks noGrp="1"/>
          </p:cNvSpPr>
          <p:nvPr>
            <p:ph type="title" hasCustomPrompt="1"/>
          </p:nvPr>
        </p:nvSpPr>
        <p:spPr>
          <a:xfrm>
            <a:off x="239485" y="288170"/>
            <a:ext cx="10390414" cy="709613"/>
          </a:xfrm>
          <a:prstGeom prst="rect">
            <a:avLst/>
          </a:prstGeom>
        </p:spPr>
        <p:txBody>
          <a:bodyPr/>
          <a:lstStyle>
            <a:lvl1pPr algn="l">
              <a:defRPr>
                <a:solidFill>
                  <a:schemeClr val="bg1"/>
                </a:solidFill>
              </a:defRPr>
            </a:lvl1pPr>
          </a:lstStyle>
          <a:p>
            <a:r>
              <a:rPr lang="en-US" dirty="0"/>
              <a:t>Main Title</a:t>
            </a:r>
          </a:p>
        </p:txBody>
      </p:sp>
      <p:sp>
        <p:nvSpPr>
          <p:cNvPr id="8" name="Content Placeholder 7">
            <a:extLst>
              <a:ext uri="{FF2B5EF4-FFF2-40B4-BE49-F238E27FC236}">
                <a16:creationId xmlns:a16="http://schemas.microsoft.com/office/drawing/2014/main" id="{24F9CF73-D832-459C-8498-16815F1185EF}"/>
              </a:ext>
            </a:extLst>
          </p:cNvPr>
          <p:cNvSpPr>
            <a:spLocks noGrp="1"/>
          </p:cNvSpPr>
          <p:nvPr>
            <p:ph sz="quarter" idx="10" hasCustomPrompt="1"/>
          </p:nvPr>
        </p:nvSpPr>
        <p:spPr>
          <a:xfrm>
            <a:off x="2362200" y="1703388"/>
            <a:ext cx="9486900" cy="45878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FOR INFOGRAPHICS</a:t>
            </a:r>
          </a:p>
        </p:txBody>
      </p:sp>
    </p:spTree>
    <p:extLst>
      <p:ext uri="{BB962C8B-B14F-4D97-AF65-F5344CB8AC3E}">
        <p14:creationId xmlns:p14="http://schemas.microsoft.com/office/powerpoint/2010/main" val="3278013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371CD1A-8717-4BF6-A24A-7BF483F0EE3E}"/>
              </a:ext>
            </a:extLst>
          </p:cNvPr>
          <p:cNvSpPr/>
          <p:nvPr userDrawn="1"/>
        </p:nvSpPr>
        <p:spPr>
          <a:xfrm>
            <a:off x="76199" y="6264729"/>
            <a:ext cx="11963393" cy="473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FF2F7000-8A6B-4ADF-8EEF-A8A54F89B9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1"/>
            <a:ext cx="12191999" cy="3667137"/>
          </a:xfrm>
          <a:prstGeom prst="rect">
            <a:avLst/>
          </a:prstGeom>
        </p:spPr>
      </p:pic>
      <p:sp>
        <p:nvSpPr>
          <p:cNvPr id="4" name="Rectangle 3">
            <a:extLst>
              <a:ext uri="{FF2B5EF4-FFF2-40B4-BE49-F238E27FC236}">
                <a16:creationId xmlns:a16="http://schemas.microsoft.com/office/drawing/2014/main" id="{99D314E8-8A41-42F0-88B7-3B9F16C443F1}"/>
              </a:ext>
            </a:extLst>
          </p:cNvPr>
          <p:cNvSpPr/>
          <p:nvPr userDrawn="1"/>
        </p:nvSpPr>
        <p:spPr>
          <a:xfrm>
            <a:off x="7977673" y="3667137"/>
            <a:ext cx="4214320" cy="3190863"/>
          </a:xfrm>
          <a:prstGeom prst="rect">
            <a:avLst/>
          </a:prstGeom>
          <a:solidFill>
            <a:schemeClr val="accent2">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092FA88B-4ED0-4994-9125-824AC8A79E1C}"/>
              </a:ext>
            </a:extLst>
          </p:cNvPr>
          <p:cNvCxnSpPr>
            <a:cxnSpLocks/>
          </p:cNvCxnSpPr>
          <p:nvPr userDrawn="1"/>
        </p:nvCxnSpPr>
        <p:spPr>
          <a:xfrm>
            <a:off x="2269829" y="4126766"/>
            <a:ext cx="0" cy="1784177"/>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D0A60B75-EB80-4AE7-96F5-B6116599774B}"/>
              </a:ext>
            </a:extLst>
          </p:cNvPr>
          <p:cNvSpPr>
            <a:spLocks noGrp="1"/>
          </p:cNvSpPr>
          <p:nvPr>
            <p:ph type="title"/>
          </p:nvPr>
        </p:nvSpPr>
        <p:spPr>
          <a:xfrm>
            <a:off x="0" y="2674497"/>
            <a:ext cx="12192000" cy="709613"/>
          </a:xfrm>
          <a:prstGeom prst="rect">
            <a:avLst/>
          </a:prstGeom>
        </p:spPr>
        <p:txBody>
          <a:bodyPr/>
          <a:lstStyle>
            <a:lvl1pPr algn="ctr">
              <a:defRPr>
                <a:solidFill>
                  <a:schemeClr val="bg1"/>
                </a:solidFill>
              </a:defRPr>
            </a:lvl1pPr>
          </a:lstStyle>
          <a:p>
            <a:r>
              <a:rPr lang="en-US"/>
              <a:t>Click to edit Master title style</a:t>
            </a:r>
            <a:endParaRPr lang="en-US" dirty="0"/>
          </a:p>
        </p:txBody>
      </p:sp>
      <p:sp>
        <p:nvSpPr>
          <p:cNvPr id="31" name="Content Placeholder 30">
            <a:extLst>
              <a:ext uri="{FF2B5EF4-FFF2-40B4-BE49-F238E27FC236}">
                <a16:creationId xmlns:a16="http://schemas.microsoft.com/office/drawing/2014/main" id="{14472BF8-1E40-4378-84C3-4A41AE1B4BC3}"/>
              </a:ext>
            </a:extLst>
          </p:cNvPr>
          <p:cNvSpPr>
            <a:spLocks noGrp="1"/>
          </p:cNvSpPr>
          <p:nvPr>
            <p:ph sz="quarter" idx="10"/>
          </p:nvPr>
        </p:nvSpPr>
        <p:spPr>
          <a:xfrm>
            <a:off x="8166210" y="3899255"/>
            <a:ext cx="3873382" cy="2159352"/>
          </a:xfrm>
          <a:prstGeom prst="rect">
            <a:avLst/>
          </a:prstGeom>
        </p:spPr>
        <p:txBody>
          <a:bodyPr/>
          <a:lstStyle/>
          <a:p>
            <a:pPr lvl="0"/>
            <a:r>
              <a:rPr lang="en-US"/>
              <a:t>Click to edit Master text styles</a:t>
            </a:r>
          </a:p>
        </p:txBody>
      </p:sp>
      <p:sp>
        <p:nvSpPr>
          <p:cNvPr id="32" name="Content Placeholder 30">
            <a:extLst>
              <a:ext uri="{FF2B5EF4-FFF2-40B4-BE49-F238E27FC236}">
                <a16:creationId xmlns:a16="http://schemas.microsoft.com/office/drawing/2014/main" id="{E664F08A-6B62-4F10-9FED-05332982CB4C}"/>
              </a:ext>
            </a:extLst>
          </p:cNvPr>
          <p:cNvSpPr>
            <a:spLocks noGrp="1"/>
          </p:cNvSpPr>
          <p:nvPr>
            <p:ph sz="quarter" idx="11"/>
          </p:nvPr>
        </p:nvSpPr>
        <p:spPr>
          <a:xfrm>
            <a:off x="293326" y="4105376"/>
            <a:ext cx="1824099" cy="1876326"/>
          </a:xfrm>
          <a:prstGeom prst="rect">
            <a:avLst/>
          </a:prstGeom>
        </p:spPr>
        <p:txBody>
          <a:bodyPr>
            <a:normAutofit/>
          </a:bodyPr>
          <a:lstStyle>
            <a:lvl1pPr>
              <a:defRPr sz="2600"/>
            </a:lvl1pPr>
          </a:lstStyle>
          <a:p>
            <a:pPr lvl="0"/>
            <a:r>
              <a:rPr lang="en-US"/>
              <a:t>Click to edit Master text styles</a:t>
            </a:r>
          </a:p>
        </p:txBody>
      </p:sp>
      <p:sp>
        <p:nvSpPr>
          <p:cNvPr id="33" name="Content Placeholder 30">
            <a:extLst>
              <a:ext uri="{FF2B5EF4-FFF2-40B4-BE49-F238E27FC236}">
                <a16:creationId xmlns:a16="http://schemas.microsoft.com/office/drawing/2014/main" id="{CB8D964B-5BE4-43FD-AC9B-D1BC41C27300}"/>
              </a:ext>
            </a:extLst>
          </p:cNvPr>
          <p:cNvSpPr>
            <a:spLocks noGrp="1"/>
          </p:cNvSpPr>
          <p:nvPr>
            <p:ph sz="quarter" idx="12"/>
          </p:nvPr>
        </p:nvSpPr>
        <p:spPr>
          <a:xfrm>
            <a:off x="2424546" y="4082143"/>
            <a:ext cx="5292100" cy="392566"/>
          </a:xfrm>
          <a:prstGeom prst="rect">
            <a:avLst/>
          </a:prstGeom>
        </p:spPr>
        <p:txBody>
          <a:bodyPr>
            <a:noAutofit/>
          </a:bodyPr>
          <a:lstStyle>
            <a:lvl1pPr algn="ctr">
              <a:defRPr sz="1800">
                <a:solidFill>
                  <a:schemeClr val="tx2"/>
                </a:solidFill>
              </a:defRPr>
            </a:lvl1pPr>
          </a:lstStyle>
          <a:p>
            <a:pPr lvl="0"/>
            <a:r>
              <a:rPr lang="en-US"/>
              <a:t>Click to edit Master text styles</a:t>
            </a:r>
          </a:p>
        </p:txBody>
      </p:sp>
      <p:pic>
        <p:nvPicPr>
          <p:cNvPr id="3" name="Picture 2" descr="A picture containing clock, white&#10;&#10;Description automatically generated">
            <a:extLst>
              <a:ext uri="{FF2B5EF4-FFF2-40B4-BE49-F238E27FC236}">
                <a16:creationId xmlns:a16="http://schemas.microsoft.com/office/drawing/2014/main" id="{1FBEF1E9-175E-402F-90B9-FCBC5A61925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2787" t="13193"/>
          <a:stretch/>
        </p:blipFill>
        <p:spPr>
          <a:xfrm>
            <a:off x="0" y="0"/>
            <a:ext cx="2424546" cy="2598910"/>
          </a:xfrm>
          <a:prstGeom prst="rect">
            <a:avLst/>
          </a:prstGeom>
        </p:spPr>
      </p:pic>
    </p:spTree>
    <p:extLst>
      <p:ext uri="{BB962C8B-B14F-4D97-AF65-F5344CB8AC3E}">
        <p14:creationId xmlns:p14="http://schemas.microsoft.com/office/powerpoint/2010/main" val="3393373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7E664-7E0E-4ACA-A6DA-44FD9683E9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ABF5FA-66E9-49CA-B580-75D70B2968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6A6B62-3B3A-4835-B197-BE5397FB4F53}"/>
              </a:ext>
            </a:extLst>
          </p:cNvPr>
          <p:cNvSpPr>
            <a:spLocks noGrp="1"/>
          </p:cNvSpPr>
          <p:nvPr>
            <p:ph type="dt" sz="half" idx="10"/>
          </p:nvPr>
        </p:nvSpPr>
        <p:spPr/>
        <p:txBody>
          <a:bodyPr/>
          <a:lstStyle/>
          <a:p>
            <a:fld id="{78A74E41-1D28-48CE-859D-7155EA60FE07}" type="datetimeFigureOut">
              <a:rPr lang="en-US" smtClean="0"/>
              <a:t>5/11/2023</a:t>
            </a:fld>
            <a:endParaRPr lang="en-US" dirty="0"/>
          </a:p>
        </p:txBody>
      </p:sp>
      <p:sp>
        <p:nvSpPr>
          <p:cNvPr id="5" name="Footer Placeholder 4">
            <a:extLst>
              <a:ext uri="{FF2B5EF4-FFF2-40B4-BE49-F238E27FC236}">
                <a16:creationId xmlns:a16="http://schemas.microsoft.com/office/drawing/2014/main" id="{BD5ECCBA-8A80-4303-868E-F6917330C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AD10DB-D82F-4989-9514-D81EF0B93701}"/>
              </a:ext>
            </a:extLst>
          </p:cNvPr>
          <p:cNvSpPr>
            <a:spLocks noGrp="1"/>
          </p:cNvSpPr>
          <p:nvPr>
            <p:ph type="sldNum" sz="quarter" idx="12"/>
          </p:nvPr>
        </p:nvSpPr>
        <p:spPr/>
        <p:txBody>
          <a:bodyPr/>
          <a:lstStyle/>
          <a:p>
            <a:fld id="{C1ECCAF8-68EF-4A04-907A-0B15EF7AB13F}" type="slidenum">
              <a:rPr lang="en-US" smtClean="0"/>
              <a:t>‹#›</a:t>
            </a:fld>
            <a:endParaRPr lang="en-US" dirty="0"/>
          </a:p>
        </p:txBody>
      </p:sp>
    </p:spTree>
    <p:extLst>
      <p:ext uri="{BB962C8B-B14F-4D97-AF65-F5344CB8AC3E}">
        <p14:creationId xmlns:p14="http://schemas.microsoft.com/office/powerpoint/2010/main" val="246108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B51652E-FC3C-42E7-8B01-BAE3BD6487CF}"/>
              </a:ext>
            </a:extLst>
          </p:cNvPr>
          <p:cNvSpPr>
            <a:spLocks noGrp="1"/>
          </p:cNvSpPr>
          <p:nvPr>
            <p:ph sz="quarter" idx="11"/>
          </p:nvPr>
        </p:nvSpPr>
        <p:spPr>
          <a:xfrm>
            <a:off x="444499" y="1790700"/>
            <a:ext cx="11553825" cy="4453082"/>
          </a:xfrm>
          <a:prstGeom prst="rect">
            <a:avLst/>
          </a:prstGeom>
        </p:spPr>
        <p:txBody>
          <a:bodyPr/>
          <a:lstStyle>
            <a:lvl1pPr marL="228600" indent="-228600">
              <a:lnSpc>
                <a:spcPct val="100000"/>
              </a:lnSpc>
              <a:spcBef>
                <a:spcPts val="0"/>
              </a:spcBef>
              <a:spcAft>
                <a:spcPts val="1200"/>
              </a:spcAft>
              <a:buFont typeface="Wingdings" panose="05000000000000000000" pitchFamily="2" charset="2"/>
              <a:buChar char="§"/>
              <a:defRPr/>
            </a:lvl1pPr>
            <a:lvl2pPr>
              <a:lnSpc>
                <a:spcPct val="100000"/>
              </a:lnSpc>
              <a:spcBef>
                <a:spcPts val="0"/>
              </a:spcBef>
              <a:spcAft>
                <a:spcPts val="1200"/>
              </a:spcAft>
              <a:defRPr>
                <a:solidFill>
                  <a:schemeClr val="tx2"/>
                </a:solidFill>
              </a:defRPr>
            </a:lvl2pPr>
            <a:lvl3pPr>
              <a:lnSpc>
                <a:spcPct val="100000"/>
              </a:lnSpc>
              <a:spcBef>
                <a:spcPts val="0"/>
              </a:spcBef>
              <a:spcAft>
                <a:spcPts val="1200"/>
              </a:spcAft>
              <a:defRPr>
                <a:solidFill>
                  <a:schemeClr val="tx2"/>
                </a:solidFill>
              </a:defRPr>
            </a:lvl3pPr>
            <a:lvl4pPr>
              <a:lnSpc>
                <a:spcPct val="100000"/>
              </a:lnSpc>
              <a:spcBef>
                <a:spcPts val="0"/>
              </a:spcBef>
              <a:spcAft>
                <a:spcPts val="1200"/>
              </a:spcAft>
              <a:defRPr>
                <a:solidFill>
                  <a:schemeClr val="tx2"/>
                </a:solidFill>
              </a:defRPr>
            </a:lvl4pPr>
            <a:lvl5pPr>
              <a:lnSpc>
                <a:spcPct val="100000"/>
              </a:lnSpc>
              <a:spcBef>
                <a:spcPts val="0"/>
              </a:spcBef>
              <a:spcAft>
                <a:spcPts val="12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57BE742D-4D66-4AD9-979F-3AF4EB93F203}"/>
              </a:ext>
            </a:extLst>
          </p:cNvPr>
          <p:cNvSpPr>
            <a:spLocks noGrp="1"/>
          </p:cNvSpPr>
          <p:nvPr>
            <p:ph type="title" hasCustomPrompt="1"/>
          </p:nvPr>
        </p:nvSpPr>
        <p:spPr>
          <a:xfrm>
            <a:off x="445093" y="365126"/>
            <a:ext cx="11571389" cy="1235074"/>
          </a:xfrm>
          <a:prstGeom prst="rect">
            <a:avLst/>
          </a:prstGeom>
        </p:spPr>
        <p:txBody>
          <a:bodyPr anchor="b"/>
          <a:lstStyle>
            <a:lvl1pPr>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8935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B51652E-FC3C-42E7-8B01-BAE3BD6487CF}"/>
              </a:ext>
            </a:extLst>
          </p:cNvPr>
          <p:cNvSpPr>
            <a:spLocks noGrp="1"/>
          </p:cNvSpPr>
          <p:nvPr>
            <p:ph sz="quarter" idx="11"/>
          </p:nvPr>
        </p:nvSpPr>
        <p:spPr>
          <a:xfrm>
            <a:off x="193675" y="1790700"/>
            <a:ext cx="11804650" cy="4294188"/>
          </a:xfrm>
          <a:prstGeom prst="rect">
            <a:avLst/>
          </a:prstGeom>
        </p:spPr>
        <p:txBody>
          <a:bodyPr/>
          <a:lstStyle>
            <a:lvl1pPr marL="228600" indent="-228600">
              <a:lnSpc>
                <a:spcPct val="125000"/>
              </a:lnSpc>
              <a:spcAft>
                <a:spcPts val="600"/>
              </a:spcAft>
              <a:buFont typeface="Wingdings" panose="05000000000000000000" pitchFamily="2" charset="2"/>
              <a:buChar char="§"/>
              <a:defRPr/>
            </a:lvl1pPr>
            <a:lvl2pPr>
              <a:lnSpc>
                <a:spcPct val="125000"/>
              </a:lnSpc>
              <a:spcAft>
                <a:spcPts val="600"/>
              </a:spcAft>
              <a:defRPr>
                <a:solidFill>
                  <a:schemeClr val="tx2"/>
                </a:solidFill>
              </a:defRPr>
            </a:lvl2pPr>
            <a:lvl3pPr>
              <a:lnSpc>
                <a:spcPct val="125000"/>
              </a:lnSpc>
              <a:spcAft>
                <a:spcPts val="600"/>
              </a:spcAft>
              <a:defRPr>
                <a:solidFill>
                  <a:schemeClr val="tx2"/>
                </a:solidFill>
              </a:defRPr>
            </a:lvl3pPr>
            <a:lvl4pPr>
              <a:lnSpc>
                <a:spcPct val="125000"/>
              </a:lnSpc>
              <a:spcAft>
                <a:spcPts val="600"/>
              </a:spcAft>
              <a:defRPr>
                <a:solidFill>
                  <a:schemeClr val="tx2"/>
                </a:solidFill>
              </a:defRPr>
            </a:lvl4pPr>
            <a:lvl5pPr>
              <a:lnSpc>
                <a:spcPct val="125000"/>
              </a:lnSpc>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57BE742D-4D66-4AD9-979F-3AF4EB93F203}"/>
              </a:ext>
            </a:extLst>
          </p:cNvPr>
          <p:cNvSpPr>
            <a:spLocks noGrp="1"/>
          </p:cNvSpPr>
          <p:nvPr>
            <p:ph type="title" hasCustomPrompt="1"/>
          </p:nvPr>
        </p:nvSpPr>
        <p:spPr>
          <a:xfrm>
            <a:off x="193887" y="365126"/>
            <a:ext cx="11822595" cy="1235074"/>
          </a:xfrm>
          <a:prstGeom prst="rect">
            <a:avLst/>
          </a:prstGeom>
        </p:spPr>
        <p:txBody>
          <a:bodyPr/>
          <a:lstStyle>
            <a:lvl1pPr>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627087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742D-4D66-4AD9-979F-3AF4EB93F203}"/>
              </a:ext>
            </a:extLst>
          </p:cNvPr>
          <p:cNvSpPr>
            <a:spLocks noGrp="1"/>
          </p:cNvSpPr>
          <p:nvPr>
            <p:ph type="title" hasCustomPrompt="1"/>
          </p:nvPr>
        </p:nvSpPr>
        <p:spPr>
          <a:xfrm>
            <a:off x="193887" y="365126"/>
            <a:ext cx="11822595" cy="1235074"/>
          </a:xfrm>
          <a:prstGeom prst="rect">
            <a:avLst/>
          </a:prstGeom>
        </p:spPr>
        <p:txBody>
          <a:bodyPr/>
          <a:lstStyle>
            <a:lvl1pPr>
              <a:defRPr/>
            </a:lvl1pPr>
          </a:lstStyle>
          <a:p>
            <a:r>
              <a:rPr lang="en-US" dirty="0"/>
              <a:t>Click to edit </a:t>
            </a:r>
            <a:br>
              <a:rPr lang="en-US" dirty="0"/>
            </a:br>
            <a:r>
              <a:rPr lang="en-US" dirty="0"/>
              <a:t>Master title style</a:t>
            </a:r>
          </a:p>
        </p:txBody>
      </p:sp>
      <p:sp>
        <p:nvSpPr>
          <p:cNvPr id="11" name="Text Placeholder 10">
            <a:extLst>
              <a:ext uri="{FF2B5EF4-FFF2-40B4-BE49-F238E27FC236}">
                <a16:creationId xmlns:a16="http://schemas.microsoft.com/office/drawing/2014/main" id="{B53802AF-38D2-474F-93DF-FA31B3903FA5}"/>
              </a:ext>
            </a:extLst>
          </p:cNvPr>
          <p:cNvSpPr>
            <a:spLocks noGrp="1"/>
          </p:cNvSpPr>
          <p:nvPr>
            <p:ph type="body" sz="quarter" idx="10"/>
          </p:nvPr>
        </p:nvSpPr>
        <p:spPr>
          <a:xfrm>
            <a:off x="193675" y="1790700"/>
            <a:ext cx="11822113" cy="4294188"/>
          </a:xfrm>
          <a:prstGeom prst="rect">
            <a:avLst/>
          </a:prstGeom>
          <a:solidFill>
            <a:schemeClr val="bg2">
              <a:lumMod val="20000"/>
              <a:lumOff val="80000"/>
            </a:schemeClr>
          </a:solidFill>
        </p:spPr>
        <p:txBody>
          <a:bodyPr/>
          <a:lstStyle>
            <a:lvl1pPr marL="228600" indent="-228600">
              <a:lnSpc>
                <a:spcPct val="125000"/>
              </a:lnSpc>
              <a:spcAft>
                <a:spcPts val="600"/>
              </a:spcAft>
              <a:buFont typeface="Wingdings" panose="05000000000000000000" pitchFamily="2" charset="2"/>
              <a:buChar char="§"/>
              <a:defRPr/>
            </a:lvl1pPr>
            <a:lvl2pPr>
              <a:lnSpc>
                <a:spcPct val="125000"/>
              </a:lnSpc>
              <a:spcAft>
                <a:spcPts val="600"/>
              </a:spcAft>
              <a:defRPr>
                <a:solidFill>
                  <a:schemeClr val="tx2"/>
                </a:solidFill>
              </a:defRPr>
            </a:lvl2pPr>
            <a:lvl3pPr>
              <a:lnSpc>
                <a:spcPct val="125000"/>
              </a:lnSpc>
              <a:spcAft>
                <a:spcPts val="600"/>
              </a:spcAft>
              <a:defRPr>
                <a:solidFill>
                  <a:schemeClr val="tx2"/>
                </a:solidFill>
              </a:defRPr>
            </a:lvl3pPr>
            <a:lvl4pPr>
              <a:lnSpc>
                <a:spcPct val="125000"/>
              </a:lnSpc>
              <a:spcAft>
                <a:spcPts val="600"/>
              </a:spcAft>
              <a:defRPr>
                <a:solidFill>
                  <a:schemeClr val="tx2"/>
                </a:solidFill>
              </a:defRPr>
            </a:lvl4pPr>
            <a:lvl5pPr>
              <a:lnSpc>
                <a:spcPct val="125000"/>
              </a:lnSpc>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38299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742D-4D66-4AD9-979F-3AF4EB93F203}"/>
              </a:ext>
            </a:extLst>
          </p:cNvPr>
          <p:cNvSpPr>
            <a:spLocks noGrp="1"/>
          </p:cNvSpPr>
          <p:nvPr>
            <p:ph type="title" hasCustomPrompt="1"/>
          </p:nvPr>
        </p:nvSpPr>
        <p:spPr>
          <a:xfrm>
            <a:off x="193887" y="365126"/>
            <a:ext cx="11822595" cy="1235074"/>
          </a:xfrm>
          <a:prstGeom prst="rect">
            <a:avLst/>
          </a:prstGeom>
        </p:spPr>
        <p:txBody>
          <a:bodyPr/>
          <a:lstStyle>
            <a:lvl1pPr>
              <a:defRPr/>
            </a:lvl1pPr>
          </a:lstStyle>
          <a:p>
            <a:r>
              <a:rPr lang="en-US" dirty="0"/>
              <a:t>Click to edit </a:t>
            </a:r>
            <a:br>
              <a:rPr lang="en-US" dirty="0"/>
            </a:br>
            <a:r>
              <a:rPr lang="en-US" dirty="0"/>
              <a:t>Master title style</a:t>
            </a:r>
          </a:p>
        </p:txBody>
      </p:sp>
      <p:sp>
        <p:nvSpPr>
          <p:cNvPr id="11" name="Text Placeholder 10">
            <a:extLst>
              <a:ext uri="{FF2B5EF4-FFF2-40B4-BE49-F238E27FC236}">
                <a16:creationId xmlns:a16="http://schemas.microsoft.com/office/drawing/2014/main" id="{B53802AF-38D2-474F-93DF-FA31B3903FA5}"/>
              </a:ext>
            </a:extLst>
          </p:cNvPr>
          <p:cNvSpPr>
            <a:spLocks noGrp="1"/>
          </p:cNvSpPr>
          <p:nvPr>
            <p:ph type="body" sz="quarter" idx="10"/>
          </p:nvPr>
        </p:nvSpPr>
        <p:spPr>
          <a:xfrm>
            <a:off x="193675" y="1790700"/>
            <a:ext cx="11822113" cy="4294188"/>
          </a:xfrm>
          <a:prstGeom prst="rect">
            <a:avLst/>
          </a:prstGeom>
          <a:solidFill>
            <a:schemeClr val="accent3">
              <a:lumMod val="20000"/>
              <a:lumOff val="80000"/>
            </a:schemeClr>
          </a:solidFill>
        </p:spPr>
        <p:txBody>
          <a:bodyPr/>
          <a:lstStyle>
            <a:lvl1pPr marL="228600" indent="-228600">
              <a:lnSpc>
                <a:spcPct val="125000"/>
              </a:lnSpc>
              <a:spcAft>
                <a:spcPts val="600"/>
              </a:spcAft>
              <a:buFont typeface="Wingdings" panose="05000000000000000000" pitchFamily="2" charset="2"/>
              <a:buChar char="§"/>
              <a:defRPr/>
            </a:lvl1pPr>
            <a:lvl2pPr>
              <a:lnSpc>
                <a:spcPct val="125000"/>
              </a:lnSpc>
              <a:spcAft>
                <a:spcPts val="600"/>
              </a:spcAft>
              <a:defRPr>
                <a:solidFill>
                  <a:schemeClr val="tx2"/>
                </a:solidFill>
              </a:defRPr>
            </a:lvl2pPr>
            <a:lvl3pPr>
              <a:lnSpc>
                <a:spcPct val="125000"/>
              </a:lnSpc>
              <a:spcAft>
                <a:spcPts val="600"/>
              </a:spcAft>
              <a:defRPr>
                <a:solidFill>
                  <a:schemeClr val="tx2"/>
                </a:solidFill>
              </a:defRPr>
            </a:lvl3pPr>
            <a:lvl4pPr>
              <a:lnSpc>
                <a:spcPct val="125000"/>
              </a:lnSpc>
              <a:spcAft>
                <a:spcPts val="600"/>
              </a:spcAft>
              <a:defRPr>
                <a:solidFill>
                  <a:schemeClr val="tx2"/>
                </a:solidFill>
              </a:defRPr>
            </a:lvl4pPr>
            <a:lvl5pPr>
              <a:lnSpc>
                <a:spcPct val="125000"/>
              </a:lnSpc>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6410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3" name="Picture 12" descr="A view of a city&#10;&#10;Description automatically generated">
            <a:extLst>
              <a:ext uri="{FF2B5EF4-FFF2-40B4-BE49-F238E27FC236}">
                <a16:creationId xmlns:a16="http://schemas.microsoft.com/office/drawing/2014/main" id="{21189454-5D57-4735-9D7A-C5FC6D72D7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346370"/>
          </a:xfrm>
          <a:prstGeom prst="rect">
            <a:avLst/>
          </a:prstGeom>
        </p:spPr>
      </p:pic>
      <p:sp>
        <p:nvSpPr>
          <p:cNvPr id="4" name="Rectangle 3">
            <a:extLst>
              <a:ext uri="{FF2B5EF4-FFF2-40B4-BE49-F238E27FC236}">
                <a16:creationId xmlns:a16="http://schemas.microsoft.com/office/drawing/2014/main" id="{1CD07335-AA41-488A-8C9E-55D0906BF6F1}"/>
              </a:ext>
            </a:extLst>
          </p:cNvPr>
          <p:cNvSpPr/>
          <p:nvPr userDrawn="1"/>
        </p:nvSpPr>
        <p:spPr>
          <a:xfrm>
            <a:off x="76201" y="70757"/>
            <a:ext cx="12034156" cy="6155871"/>
          </a:xfrm>
          <a:prstGeom prst="rect">
            <a:avLst/>
          </a:prstGeom>
          <a:gradFill flip="none" rotWithShape="1">
            <a:gsLst>
              <a:gs pos="0">
                <a:schemeClr val="tx1">
                  <a:shade val="30000"/>
                  <a:satMod val="115000"/>
                  <a:alpha val="74000"/>
                </a:schemeClr>
              </a:gs>
              <a:gs pos="100000">
                <a:schemeClr val="tx1">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creen&#10;&#10;Description automatically generated">
            <a:extLst>
              <a:ext uri="{FF2B5EF4-FFF2-40B4-BE49-F238E27FC236}">
                <a16:creationId xmlns:a16="http://schemas.microsoft.com/office/drawing/2014/main" id="{30AF2497-5CE9-41FD-9DC5-6813451F986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046" b="8634"/>
          <a:stretch/>
        </p:blipFill>
        <p:spPr>
          <a:xfrm>
            <a:off x="2151936" y="-1"/>
            <a:ext cx="7882686" cy="6226629"/>
          </a:xfrm>
          <a:prstGeom prst="rect">
            <a:avLst/>
          </a:prstGeom>
        </p:spPr>
      </p:pic>
      <p:sp>
        <p:nvSpPr>
          <p:cNvPr id="7" name="Title 6">
            <a:extLst>
              <a:ext uri="{FF2B5EF4-FFF2-40B4-BE49-F238E27FC236}">
                <a16:creationId xmlns:a16="http://schemas.microsoft.com/office/drawing/2014/main" id="{A22BE4BA-8C06-4A8C-B143-B7E916764504}"/>
              </a:ext>
            </a:extLst>
          </p:cNvPr>
          <p:cNvSpPr>
            <a:spLocks noGrp="1"/>
          </p:cNvSpPr>
          <p:nvPr>
            <p:ph type="title"/>
          </p:nvPr>
        </p:nvSpPr>
        <p:spPr>
          <a:xfrm>
            <a:off x="184703" y="2705878"/>
            <a:ext cx="11822595" cy="853752"/>
          </a:xfrm>
          <a:prstGeom prst="rect">
            <a:avLst/>
          </a:prstGeom>
        </p:spPr>
        <p:txBody>
          <a:bodyPr anchor="ctr"/>
          <a:lstStyle>
            <a:lvl1pPr algn="ct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591042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226EDB-5280-4434-ACED-28C26BD32362}"/>
              </a:ext>
            </a:extLst>
          </p:cNvPr>
          <p:cNvSpPr/>
          <p:nvPr userDrawn="1"/>
        </p:nvSpPr>
        <p:spPr>
          <a:xfrm>
            <a:off x="0" y="0"/>
            <a:ext cx="12192000" cy="3681413"/>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4">
            <a:extLst>
              <a:ext uri="{FF2B5EF4-FFF2-40B4-BE49-F238E27FC236}">
                <a16:creationId xmlns:a16="http://schemas.microsoft.com/office/drawing/2014/main" id="{3C20E1BD-A44F-4065-A8F5-EAC5DBF70750}"/>
              </a:ext>
            </a:extLst>
          </p:cNvPr>
          <p:cNvSpPr>
            <a:spLocks noGrp="1"/>
          </p:cNvSpPr>
          <p:nvPr>
            <p:ph type="pic" sz="quarter" idx="10"/>
          </p:nvPr>
        </p:nvSpPr>
        <p:spPr>
          <a:xfrm>
            <a:off x="0" y="-14276"/>
            <a:ext cx="12192000" cy="3681413"/>
          </a:xfrm>
          <a:prstGeom prst="rect">
            <a:avLst/>
          </a:prstGeom>
          <a:noFill/>
          <a:ln>
            <a:noFill/>
          </a:ln>
        </p:spPr>
        <p:txBody>
          <a:bodyPr/>
          <a:lstStyle/>
          <a:p>
            <a:r>
              <a:rPr lang="en-US" dirty="0"/>
              <a:t>Click icon to add picture</a:t>
            </a:r>
          </a:p>
        </p:txBody>
      </p:sp>
      <p:sp>
        <p:nvSpPr>
          <p:cNvPr id="2" name="Title 1">
            <a:extLst>
              <a:ext uri="{FF2B5EF4-FFF2-40B4-BE49-F238E27FC236}">
                <a16:creationId xmlns:a16="http://schemas.microsoft.com/office/drawing/2014/main" id="{57BE742D-4D66-4AD9-979F-3AF4EB93F203}"/>
              </a:ext>
            </a:extLst>
          </p:cNvPr>
          <p:cNvSpPr>
            <a:spLocks noGrp="1"/>
          </p:cNvSpPr>
          <p:nvPr>
            <p:ph type="title"/>
          </p:nvPr>
        </p:nvSpPr>
        <p:spPr>
          <a:xfrm>
            <a:off x="0" y="2674497"/>
            <a:ext cx="12192000" cy="709613"/>
          </a:xfrm>
          <a:prstGeom prst="rect">
            <a:avLst/>
          </a:prstGeom>
        </p:spPr>
        <p:txBody>
          <a:bodyPr/>
          <a:lstStyle>
            <a:lvl1pPr algn="ctr">
              <a:defRPr>
                <a:solidFill>
                  <a:schemeClr val="bg1"/>
                </a:solidFill>
              </a:defRPr>
            </a:lvl1pPr>
          </a:lstStyle>
          <a:p>
            <a:r>
              <a:rPr lang="en-US"/>
              <a:t>Click to edit Master title style</a:t>
            </a:r>
            <a:endParaRPr lang="en-US" dirty="0"/>
          </a:p>
        </p:txBody>
      </p:sp>
      <p:sp>
        <p:nvSpPr>
          <p:cNvPr id="13" name="SmartArt Placeholder 12">
            <a:extLst>
              <a:ext uri="{FF2B5EF4-FFF2-40B4-BE49-F238E27FC236}">
                <a16:creationId xmlns:a16="http://schemas.microsoft.com/office/drawing/2014/main" id="{6BCC1E7C-0B5F-448E-87CD-3D2A032EFE9C}"/>
              </a:ext>
            </a:extLst>
          </p:cNvPr>
          <p:cNvSpPr>
            <a:spLocks noGrp="1"/>
          </p:cNvSpPr>
          <p:nvPr>
            <p:ph type="dgm" sz="quarter" idx="11"/>
          </p:nvPr>
        </p:nvSpPr>
        <p:spPr>
          <a:xfrm>
            <a:off x="249687" y="3914775"/>
            <a:ext cx="9150127" cy="2349954"/>
          </a:xfrm>
          <a:prstGeom prst="rect">
            <a:avLst/>
          </a:prstGeom>
        </p:spPr>
        <p:txBody>
          <a:bodyPr/>
          <a:lstStyle/>
          <a:p>
            <a:r>
              <a:rPr lang="en-US" dirty="0"/>
              <a:t>Click icon to add SmartArt graphic</a:t>
            </a:r>
          </a:p>
        </p:txBody>
      </p:sp>
      <p:grpSp>
        <p:nvGrpSpPr>
          <p:cNvPr id="19" name="Group 18">
            <a:extLst>
              <a:ext uri="{FF2B5EF4-FFF2-40B4-BE49-F238E27FC236}">
                <a16:creationId xmlns:a16="http://schemas.microsoft.com/office/drawing/2014/main" id="{C0123A99-F9FB-4214-8EC4-74E9115117CA}"/>
              </a:ext>
            </a:extLst>
          </p:cNvPr>
          <p:cNvGrpSpPr/>
          <p:nvPr userDrawn="1"/>
        </p:nvGrpSpPr>
        <p:grpSpPr>
          <a:xfrm>
            <a:off x="3243217" y="0"/>
            <a:ext cx="5676809" cy="148555"/>
            <a:chOff x="3243217" y="0"/>
            <a:chExt cx="5676809" cy="148555"/>
          </a:xfrm>
        </p:grpSpPr>
        <p:sp>
          <p:nvSpPr>
            <p:cNvPr id="20" name="Rectangle 19">
              <a:extLst>
                <a:ext uri="{FF2B5EF4-FFF2-40B4-BE49-F238E27FC236}">
                  <a16:creationId xmlns:a16="http://schemas.microsoft.com/office/drawing/2014/main" id="{5B0AF2AF-0853-48C6-BAA7-E6B4407E1DB4}"/>
                </a:ext>
              </a:extLst>
            </p:cNvPr>
            <p:cNvSpPr/>
            <p:nvPr userDrawn="1"/>
          </p:nvSpPr>
          <p:spPr>
            <a:xfrm>
              <a:off x="3243217" y="0"/>
              <a:ext cx="5676809" cy="148555"/>
            </a:xfrm>
            <a:prstGeom prst="rect">
              <a:avLst/>
            </a:prstGeom>
            <a:gradFill>
              <a:gsLst>
                <a:gs pos="33000">
                  <a:schemeClr val="tx1"/>
                </a:gs>
                <a:gs pos="100000">
                  <a:srgbClr val="1BAAAA">
                    <a:alpha val="84000"/>
                  </a:srgbClr>
                </a:gs>
              </a:gsLst>
              <a:lin ang="0" scaled="1"/>
            </a:gradFill>
            <a:ln w="9525" cap="flat" cmpd="sng" algn="ctr">
              <a:noFill/>
              <a:prstDash val="solid"/>
            </a:ln>
            <a:effectLst/>
          </p:spPr>
          <p:txBody>
            <a:bodyPr rtlCol="0" anchor="ctr"/>
            <a:lstStyle/>
            <a:p>
              <a:pPr marL="0" marR="0" lvl="0" indent="0" algn="ctr" defTabSz="1219261"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D799B9AC-A0EE-469B-A9ED-223BF5E469BF}"/>
                </a:ext>
              </a:extLst>
            </p:cNvPr>
            <p:cNvSpPr/>
            <p:nvPr userDrawn="1"/>
          </p:nvSpPr>
          <p:spPr>
            <a:xfrm>
              <a:off x="5191494" y="0"/>
              <a:ext cx="1809012" cy="91440"/>
            </a:xfrm>
            <a:prstGeom prst="rect">
              <a:avLst/>
            </a:prstGeom>
            <a:gradFill flip="none" rotWithShape="1">
              <a:gsLst>
                <a:gs pos="33000">
                  <a:srgbClr val="1E3453">
                    <a:alpha val="84000"/>
                  </a:srgbClr>
                </a:gs>
                <a:gs pos="100000">
                  <a:srgbClr val="1BAAAA">
                    <a:alpha val="84000"/>
                  </a:srgbClr>
                </a:gs>
              </a:gsLst>
              <a:lin ang="0" scaled="1"/>
              <a:tileRect/>
            </a:gradFill>
            <a:ln w="9525" cap="flat" cmpd="sng" algn="ctr">
              <a:noFill/>
              <a:prstDash val="solid"/>
            </a:ln>
            <a:effectLst/>
          </p:spPr>
          <p:txBody>
            <a:bodyPr rtlCol="0" anchor="ctr"/>
            <a:lstStyle/>
            <a:p>
              <a:pPr marL="0" marR="0" lvl="0" indent="0" algn="ctr" defTabSz="1219261"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4" name="Picture 3" descr="A picture containing clock, white&#10;&#10;Description automatically generated">
            <a:extLst>
              <a:ext uri="{FF2B5EF4-FFF2-40B4-BE49-F238E27FC236}">
                <a16:creationId xmlns:a16="http://schemas.microsoft.com/office/drawing/2014/main" id="{E42F8377-B6EF-4483-AE7B-94177EBCF8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595" r="16708"/>
          <a:stretch/>
        </p:blipFill>
        <p:spPr>
          <a:xfrm>
            <a:off x="10023782" y="3667137"/>
            <a:ext cx="2168218" cy="2243806"/>
          </a:xfrm>
          <a:prstGeom prst="rect">
            <a:avLst/>
          </a:prstGeom>
        </p:spPr>
      </p:pic>
    </p:spTree>
    <p:extLst>
      <p:ext uri="{BB962C8B-B14F-4D97-AF65-F5344CB8AC3E}">
        <p14:creationId xmlns:p14="http://schemas.microsoft.com/office/powerpoint/2010/main" val="1035561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226EDB-5280-4434-ACED-28C26BD32362}"/>
              </a:ext>
            </a:extLst>
          </p:cNvPr>
          <p:cNvSpPr/>
          <p:nvPr userDrawn="1"/>
        </p:nvSpPr>
        <p:spPr>
          <a:xfrm>
            <a:off x="0" y="0"/>
            <a:ext cx="12192000" cy="368141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8" name="Picture Placeholder 7">
            <a:extLst>
              <a:ext uri="{FF2B5EF4-FFF2-40B4-BE49-F238E27FC236}">
                <a16:creationId xmlns:a16="http://schemas.microsoft.com/office/drawing/2014/main" id="{331C7213-A87B-48D2-99AA-645269F99AB6}"/>
              </a:ext>
            </a:extLst>
          </p:cNvPr>
          <p:cNvSpPr>
            <a:spLocks noGrp="1"/>
          </p:cNvSpPr>
          <p:nvPr>
            <p:ph type="pic" sz="quarter" idx="10"/>
          </p:nvPr>
        </p:nvSpPr>
        <p:spPr>
          <a:xfrm>
            <a:off x="0" y="0"/>
            <a:ext cx="12192000" cy="3681413"/>
          </a:xfrm>
          <a:prstGeom prst="rect">
            <a:avLst/>
          </a:prstGeom>
        </p:spPr>
        <p:txBody>
          <a:bodyPr/>
          <a:lstStyle/>
          <a:p>
            <a:r>
              <a:rPr lang="en-US" dirty="0"/>
              <a:t>Click icon to add picture</a:t>
            </a:r>
          </a:p>
        </p:txBody>
      </p:sp>
      <p:grpSp>
        <p:nvGrpSpPr>
          <p:cNvPr id="51" name="Group 50">
            <a:extLst>
              <a:ext uri="{FF2B5EF4-FFF2-40B4-BE49-F238E27FC236}">
                <a16:creationId xmlns:a16="http://schemas.microsoft.com/office/drawing/2014/main" id="{60E4B76E-86B5-48C6-B0FC-F4B389A515AC}"/>
              </a:ext>
            </a:extLst>
          </p:cNvPr>
          <p:cNvGrpSpPr/>
          <p:nvPr userDrawn="1"/>
        </p:nvGrpSpPr>
        <p:grpSpPr>
          <a:xfrm>
            <a:off x="255814" y="2991391"/>
            <a:ext cx="3756425" cy="3197137"/>
            <a:chOff x="255814" y="2991392"/>
            <a:chExt cx="3756425" cy="3059022"/>
          </a:xfrm>
        </p:grpSpPr>
        <p:sp>
          <p:nvSpPr>
            <p:cNvPr id="3" name="Rectangle 2">
              <a:extLst>
                <a:ext uri="{FF2B5EF4-FFF2-40B4-BE49-F238E27FC236}">
                  <a16:creationId xmlns:a16="http://schemas.microsoft.com/office/drawing/2014/main" id="{CC65636B-2C71-43AB-907A-5EFA94D537D1}"/>
                </a:ext>
              </a:extLst>
            </p:cNvPr>
            <p:cNvSpPr/>
            <p:nvPr userDrawn="1"/>
          </p:nvSpPr>
          <p:spPr>
            <a:xfrm>
              <a:off x="255814" y="3356200"/>
              <a:ext cx="3756425" cy="26942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768879BD-DDE3-42B3-A435-18644AF7E78B}"/>
                </a:ext>
              </a:extLst>
            </p:cNvPr>
            <p:cNvCxnSpPr/>
            <p:nvPr userDrawn="1"/>
          </p:nvCxnSpPr>
          <p:spPr>
            <a:xfrm>
              <a:off x="1311927" y="3794078"/>
              <a:ext cx="16441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A2B8384-A536-4B7C-8041-7AC969EFEFF9}"/>
                </a:ext>
              </a:extLst>
            </p:cNvPr>
            <p:cNvCxnSpPr/>
            <p:nvPr userDrawn="1"/>
          </p:nvCxnSpPr>
          <p:spPr>
            <a:xfrm>
              <a:off x="1722976" y="3935840"/>
              <a:ext cx="822100"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771A3E59-D599-43E6-9290-27BAA8988267}"/>
                </a:ext>
              </a:extLst>
            </p:cNvPr>
            <p:cNvGrpSpPr/>
            <p:nvPr userDrawn="1"/>
          </p:nvGrpSpPr>
          <p:grpSpPr>
            <a:xfrm>
              <a:off x="1812686" y="2991392"/>
              <a:ext cx="642681" cy="642681"/>
              <a:chOff x="3236794" y="2999284"/>
              <a:chExt cx="921009" cy="921009"/>
            </a:xfrm>
          </p:grpSpPr>
          <p:sp>
            <p:nvSpPr>
              <p:cNvPr id="12" name="Rectangle 11">
                <a:extLst>
                  <a:ext uri="{FF2B5EF4-FFF2-40B4-BE49-F238E27FC236}">
                    <a16:creationId xmlns:a16="http://schemas.microsoft.com/office/drawing/2014/main" id="{0E69F139-2FF8-4C41-A515-766B118642D1}"/>
                  </a:ext>
                </a:extLst>
              </p:cNvPr>
              <p:cNvSpPr/>
              <p:nvPr userDrawn="1"/>
            </p:nvSpPr>
            <p:spPr>
              <a:xfrm>
                <a:off x="3236794" y="2999284"/>
                <a:ext cx="921009" cy="9210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12706FBD-B4D2-4529-80D0-2855C8CD6792}"/>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rcRect/>
              <a:stretch/>
            </p:blipFill>
            <p:spPr>
              <a:xfrm>
                <a:off x="3373448" y="3180270"/>
                <a:ext cx="647700" cy="595164"/>
              </a:xfrm>
              <a:prstGeom prst="rect">
                <a:avLst/>
              </a:prstGeom>
            </p:spPr>
          </p:pic>
        </p:grpSp>
      </p:grpSp>
      <p:sp>
        <p:nvSpPr>
          <p:cNvPr id="38" name="Text Placeholder 37">
            <a:extLst>
              <a:ext uri="{FF2B5EF4-FFF2-40B4-BE49-F238E27FC236}">
                <a16:creationId xmlns:a16="http://schemas.microsoft.com/office/drawing/2014/main" id="{D15B1900-6D74-49CF-A159-F97C461C885D}"/>
              </a:ext>
            </a:extLst>
          </p:cNvPr>
          <p:cNvSpPr>
            <a:spLocks noGrp="1"/>
          </p:cNvSpPr>
          <p:nvPr userDrawn="1">
            <p:ph type="body" sz="quarter" idx="11" hasCustomPrompt="1"/>
          </p:nvPr>
        </p:nvSpPr>
        <p:spPr>
          <a:xfrm>
            <a:off x="342900" y="4202114"/>
            <a:ext cx="3554185" cy="1189710"/>
          </a:xfrm>
          <a:prstGeom prst="rect">
            <a:avLst/>
          </a:prstGeom>
        </p:spPr>
        <p:txBody>
          <a:bodyPr>
            <a:normAutofit/>
          </a:bodyPr>
          <a:lstStyle>
            <a:lvl1pPr algn="ctr">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STATS </a:t>
            </a:r>
          </a:p>
          <a:p>
            <a:pPr lvl="0"/>
            <a:r>
              <a:rPr lang="en-US" dirty="0"/>
              <a:t>HERE</a:t>
            </a:r>
          </a:p>
        </p:txBody>
      </p:sp>
      <p:sp>
        <p:nvSpPr>
          <p:cNvPr id="40" name="Text Placeholder 39">
            <a:extLst>
              <a:ext uri="{FF2B5EF4-FFF2-40B4-BE49-F238E27FC236}">
                <a16:creationId xmlns:a16="http://schemas.microsoft.com/office/drawing/2014/main" id="{EB26BE7F-4C6C-4DA9-BA95-DF221F00C9AE}"/>
              </a:ext>
            </a:extLst>
          </p:cNvPr>
          <p:cNvSpPr>
            <a:spLocks noGrp="1"/>
          </p:cNvSpPr>
          <p:nvPr userDrawn="1">
            <p:ph type="body" sz="quarter" idx="12"/>
          </p:nvPr>
        </p:nvSpPr>
        <p:spPr>
          <a:xfrm>
            <a:off x="331788" y="5497738"/>
            <a:ext cx="3570287" cy="354013"/>
          </a:xfrm>
          <a:prstGeom prst="rect">
            <a:avLst/>
          </a:prstGeom>
        </p:spPr>
        <p:txBody>
          <a:bodyPr anchor="ctr">
            <a:noAutofit/>
          </a:bodyPr>
          <a:lstStyle>
            <a:lvl1pPr algn="ctr">
              <a:defRPr sz="18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p:txBody>
      </p:sp>
      <p:grpSp>
        <p:nvGrpSpPr>
          <p:cNvPr id="68" name="Group 67">
            <a:extLst>
              <a:ext uri="{FF2B5EF4-FFF2-40B4-BE49-F238E27FC236}">
                <a16:creationId xmlns:a16="http://schemas.microsoft.com/office/drawing/2014/main" id="{B2E6333D-5177-47CF-917F-24B5E4DE2BBF}"/>
              </a:ext>
            </a:extLst>
          </p:cNvPr>
          <p:cNvGrpSpPr/>
          <p:nvPr userDrawn="1"/>
        </p:nvGrpSpPr>
        <p:grpSpPr>
          <a:xfrm>
            <a:off x="4229878" y="2991392"/>
            <a:ext cx="3756425" cy="3197136"/>
            <a:chOff x="4345694" y="2991392"/>
            <a:chExt cx="3756425" cy="3059022"/>
          </a:xfrm>
        </p:grpSpPr>
        <p:sp>
          <p:nvSpPr>
            <p:cNvPr id="42" name="Rectangle 41">
              <a:extLst>
                <a:ext uri="{FF2B5EF4-FFF2-40B4-BE49-F238E27FC236}">
                  <a16:creationId xmlns:a16="http://schemas.microsoft.com/office/drawing/2014/main" id="{E5F2D6A6-D261-4F10-A7F3-65515612B720}"/>
                </a:ext>
              </a:extLst>
            </p:cNvPr>
            <p:cNvSpPr/>
            <p:nvPr userDrawn="1"/>
          </p:nvSpPr>
          <p:spPr>
            <a:xfrm>
              <a:off x="4345694" y="3356200"/>
              <a:ext cx="3756425" cy="26942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a:extLst>
                <a:ext uri="{FF2B5EF4-FFF2-40B4-BE49-F238E27FC236}">
                  <a16:creationId xmlns:a16="http://schemas.microsoft.com/office/drawing/2014/main" id="{AB328499-CDCE-4326-8A14-52A973217442}"/>
                </a:ext>
              </a:extLst>
            </p:cNvPr>
            <p:cNvCxnSpPr/>
            <p:nvPr userDrawn="1"/>
          </p:nvCxnSpPr>
          <p:spPr>
            <a:xfrm>
              <a:off x="5401807" y="3794078"/>
              <a:ext cx="16441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3117BCA-1EC4-4EC9-A2EF-BBC7CAD6B70B}"/>
                </a:ext>
              </a:extLst>
            </p:cNvPr>
            <p:cNvCxnSpPr/>
            <p:nvPr userDrawn="1"/>
          </p:nvCxnSpPr>
          <p:spPr>
            <a:xfrm>
              <a:off x="5812856" y="3935840"/>
              <a:ext cx="822100"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F649C320-6A1A-41B9-9446-C2F2505B9BDE}"/>
                </a:ext>
              </a:extLst>
            </p:cNvPr>
            <p:cNvGrpSpPr/>
            <p:nvPr userDrawn="1"/>
          </p:nvGrpSpPr>
          <p:grpSpPr>
            <a:xfrm>
              <a:off x="5902566" y="2991392"/>
              <a:ext cx="642681" cy="642681"/>
              <a:chOff x="5902566" y="2991392"/>
              <a:chExt cx="642681" cy="642681"/>
            </a:xfrm>
          </p:grpSpPr>
          <p:sp>
            <p:nvSpPr>
              <p:cNvPr id="46" name="Rectangle 45">
                <a:extLst>
                  <a:ext uri="{FF2B5EF4-FFF2-40B4-BE49-F238E27FC236}">
                    <a16:creationId xmlns:a16="http://schemas.microsoft.com/office/drawing/2014/main" id="{766E42C7-9178-4DB1-BDAE-9A68014F69A0}"/>
                  </a:ext>
                </a:extLst>
              </p:cNvPr>
              <p:cNvSpPr/>
              <p:nvPr userDrawn="1"/>
            </p:nvSpPr>
            <p:spPr>
              <a:xfrm>
                <a:off x="5902566" y="2991392"/>
                <a:ext cx="642681" cy="6426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a:extLst>
                  <a:ext uri="{FF2B5EF4-FFF2-40B4-BE49-F238E27FC236}">
                    <a16:creationId xmlns:a16="http://schemas.microsoft.com/office/drawing/2014/main" id="{F9764999-DC0F-4BC8-BED8-469735AF4E94}"/>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rcRect/>
              <a:stretch/>
            </p:blipFill>
            <p:spPr>
              <a:xfrm>
                <a:off x="5997923" y="3117684"/>
                <a:ext cx="451966" cy="415306"/>
              </a:xfrm>
              <a:prstGeom prst="rect">
                <a:avLst/>
              </a:prstGeom>
            </p:spPr>
          </p:pic>
        </p:grpSp>
      </p:grpSp>
      <p:sp>
        <p:nvSpPr>
          <p:cNvPr id="48" name="Text Placeholder 37">
            <a:extLst>
              <a:ext uri="{FF2B5EF4-FFF2-40B4-BE49-F238E27FC236}">
                <a16:creationId xmlns:a16="http://schemas.microsoft.com/office/drawing/2014/main" id="{19DDE85C-DF7B-452B-B3E9-E51077284B17}"/>
              </a:ext>
            </a:extLst>
          </p:cNvPr>
          <p:cNvSpPr>
            <a:spLocks noGrp="1"/>
          </p:cNvSpPr>
          <p:nvPr userDrawn="1">
            <p:ph type="body" sz="quarter" idx="13" hasCustomPrompt="1"/>
          </p:nvPr>
        </p:nvSpPr>
        <p:spPr>
          <a:xfrm>
            <a:off x="4316964" y="4202114"/>
            <a:ext cx="3554185" cy="1189710"/>
          </a:xfrm>
          <a:prstGeom prst="rect">
            <a:avLst/>
          </a:prstGeom>
        </p:spPr>
        <p:txBody>
          <a:bodyPr>
            <a:normAutofit/>
          </a:bodyPr>
          <a:lstStyle>
            <a:lvl1pPr algn="ctr">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STATS </a:t>
            </a:r>
          </a:p>
          <a:p>
            <a:pPr lvl="0"/>
            <a:r>
              <a:rPr lang="en-US" dirty="0"/>
              <a:t>HERE</a:t>
            </a:r>
          </a:p>
        </p:txBody>
      </p:sp>
      <p:sp>
        <p:nvSpPr>
          <p:cNvPr id="49" name="Text Placeholder 39">
            <a:extLst>
              <a:ext uri="{FF2B5EF4-FFF2-40B4-BE49-F238E27FC236}">
                <a16:creationId xmlns:a16="http://schemas.microsoft.com/office/drawing/2014/main" id="{F4145AEA-A561-4718-A3D7-F9B4352F9AD6}"/>
              </a:ext>
            </a:extLst>
          </p:cNvPr>
          <p:cNvSpPr>
            <a:spLocks noGrp="1"/>
          </p:cNvSpPr>
          <p:nvPr userDrawn="1">
            <p:ph type="body" sz="quarter" idx="14"/>
          </p:nvPr>
        </p:nvSpPr>
        <p:spPr>
          <a:xfrm>
            <a:off x="4305852" y="5497738"/>
            <a:ext cx="3570287" cy="354013"/>
          </a:xfrm>
          <a:prstGeom prst="rect">
            <a:avLst/>
          </a:prstGeom>
        </p:spPr>
        <p:txBody>
          <a:bodyPr>
            <a:noAutofit/>
          </a:bodyPr>
          <a:lstStyle>
            <a:lvl1pPr algn="ctr">
              <a:defRPr sz="18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p:txBody>
      </p:sp>
      <p:grpSp>
        <p:nvGrpSpPr>
          <p:cNvPr id="76" name="Group 75">
            <a:extLst>
              <a:ext uri="{FF2B5EF4-FFF2-40B4-BE49-F238E27FC236}">
                <a16:creationId xmlns:a16="http://schemas.microsoft.com/office/drawing/2014/main" id="{B37612EF-8C90-45E5-A803-E0D7DCC4EF4E}"/>
              </a:ext>
            </a:extLst>
          </p:cNvPr>
          <p:cNvGrpSpPr/>
          <p:nvPr userDrawn="1"/>
        </p:nvGrpSpPr>
        <p:grpSpPr>
          <a:xfrm>
            <a:off x="8203942" y="2991392"/>
            <a:ext cx="3756425" cy="3197136"/>
            <a:chOff x="4345694" y="2991392"/>
            <a:chExt cx="3756425" cy="3197136"/>
          </a:xfrm>
        </p:grpSpPr>
        <p:sp>
          <p:nvSpPr>
            <p:cNvPr id="77" name="Rectangle 76">
              <a:extLst>
                <a:ext uri="{FF2B5EF4-FFF2-40B4-BE49-F238E27FC236}">
                  <a16:creationId xmlns:a16="http://schemas.microsoft.com/office/drawing/2014/main" id="{E6C03B3F-3594-42E7-8B25-D4C770E8EE74}"/>
                </a:ext>
              </a:extLst>
            </p:cNvPr>
            <p:cNvSpPr/>
            <p:nvPr userDrawn="1"/>
          </p:nvSpPr>
          <p:spPr>
            <a:xfrm>
              <a:off x="4345694" y="3356200"/>
              <a:ext cx="3756425" cy="28323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8" name="Straight Connector 77">
              <a:extLst>
                <a:ext uri="{FF2B5EF4-FFF2-40B4-BE49-F238E27FC236}">
                  <a16:creationId xmlns:a16="http://schemas.microsoft.com/office/drawing/2014/main" id="{100254C5-37BF-4A03-889E-D0F832D90994}"/>
                </a:ext>
              </a:extLst>
            </p:cNvPr>
            <p:cNvCxnSpPr/>
            <p:nvPr userDrawn="1"/>
          </p:nvCxnSpPr>
          <p:spPr>
            <a:xfrm>
              <a:off x="5401807" y="3794078"/>
              <a:ext cx="16441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671D5B7-D9E0-4632-AD71-7060B62CCB94}"/>
                </a:ext>
              </a:extLst>
            </p:cNvPr>
            <p:cNvCxnSpPr/>
            <p:nvPr userDrawn="1"/>
          </p:nvCxnSpPr>
          <p:spPr>
            <a:xfrm>
              <a:off x="5812856" y="3935840"/>
              <a:ext cx="822100"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4F6195A4-3D32-49CD-845F-F38216970B7E}"/>
                </a:ext>
              </a:extLst>
            </p:cNvPr>
            <p:cNvGrpSpPr/>
            <p:nvPr userDrawn="1"/>
          </p:nvGrpSpPr>
          <p:grpSpPr>
            <a:xfrm>
              <a:off x="5902566" y="2991392"/>
              <a:ext cx="642681" cy="642681"/>
              <a:chOff x="5902566" y="2991392"/>
              <a:chExt cx="642681" cy="642681"/>
            </a:xfrm>
          </p:grpSpPr>
          <p:sp>
            <p:nvSpPr>
              <p:cNvPr id="81" name="Rectangle 80">
                <a:extLst>
                  <a:ext uri="{FF2B5EF4-FFF2-40B4-BE49-F238E27FC236}">
                    <a16:creationId xmlns:a16="http://schemas.microsoft.com/office/drawing/2014/main" id="{2104BA52-34B3-412C-A41A-8E17A414864D}"/>
                  </a:ext>
                </a:extLst>
              </p:cNvPr>
              <p:cNvSpPr/>
              <p:nvPr userDrawn="1"/>
            </p:nvSpPr>
            <p:spPr>
              <a:xfrm>
                <a:off x="5902566" y="2991392"/>
                <a:ext cx="642681" cy="6426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2" name="Graphic 81">
                <a:extLst>
                  <a:ext uri="{FF2B5EF4-FFF2-40B4-BE49-F238E27FC236}">
                    <a16:creationId xmlns:a16="http://schemas.microsoft.com/office/drawing/2014/main" id="{FE154EAC-0513-487D-9F14-E659EAF9F797}"/>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rcRect/>
              <a:stretch/>
            </p:blipFill>
            <p:spPr>
              <a:xfrm>
                <a:off x="5997923" y="3108308"/>
                <a:ext cx="451966" cy="434057"/>
              </a:xfrm>
              <a:prstGeom prst="rect">
                <a:avLst/>
              </a:prstGeom>
            </p:spPr>
          </p:pic>
        </p:grpSp>
      </p:grpSp>
      <p:sp>
        <p:nvSpPr>
          <p:cNvPr id="83" name="Text Placeholder 37">
            <a:extLst>
              <a:ext uri="{FF2B5EF4-FFF2-40B4-BE49-F238E27FC236}">
                <a16:creationId xmlns:a16="http://schemas.microsoft.com/office/drawing/2014/main" id="{856E26DB-2448-4144-860C-6E5E8C7F28D7}"/>
              </a:ext>
            </a:extLst>
          </p:cNvPr>
          <p:cNvSpPr>
            <a:spLocks noGrp="1"/>
          </p:cNvSpPr>
          <p:nvPr>
            <p:ph type="body" sz="quarter" idx="15" hasCustomPrompt="1"/>
          </p:nvPr>
        </p:nvSpPr>
        <p:spPr>
          <a:xfrm>
            <a:off x="8291028" y="4202114"/>
            <a:ext cx="3554185" cy="1189710"/>
          </a:xfrm>
          <a:prstGeom prst="rect">
            <a:avLst/>
          </a:prstGeom>
        </p:spPr>
        <p:txBody>
          <a:bodyPr>
            <a:normAutofit/>
          </a:bodyPr>
          <a:lstStyle>
            <a:lvl1pPr algn="ctr">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STATS </a:t>
            </a:r>
          </a:p>
          <a:p>
            <a:pPr lvl="0"/>
            <a:r>
              <a:rPr lang="en-US" dirty="0"/>
              <a:t>HERE</a:t>
            </a:r>
          </a:p>
        </p:txBody>
      </p:sp>
      <p:sp>
        <p:nvSpPr>
          <p:cNvPr id="84" name="Text Placeholder 39">
            <a:extLst>
              <a:ext uri="{FF2B5EF4-FFF2-40B4-BE49-F238E27FC236}">
                <a16:creationId xmlns:a16="http://schemas.microsoft.com/office/drawing/2014/main" id="{501DA8F7-CB78-401E-8151-8CAD96CD0C50}"/>
              </a:ext>
            </a:extLst>
          </p:cNvPr>
          <p:cNvSpPr>
            <a:spLocks noGrp="1"/>
          </p:cNvSpPr>
          <p:nvPr>
            <p:ph type="body" sz="quarter" idx="16"/>
          </p:nvPr>
        </p:nvSpPr>
        <p:spPr>
          <a:xfrm>
            <a:off x="8279916" y="5497738"/>
            <a:ext cx="3570287" cy="354013"/>
          </a:xfrm>
          <a:prstGeom prst="rect">
            <a:avLst/>
          </a:prstGeom>
        </p:spPr>
        <p:txBody>
          <a:bodyPr>
            <a:noAutofit/>
          </a:bodyPr>
          <a:lstStyle>
            <a:lvl1pPr algn="ctr">
              <a:defRPr sz="18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p:txBody>
      </p:sp>
      <p:grpSp>
        <p:nvGrpSpPr>
          <p:cNvPr id="85" name="Group 84">
            <a:extLst>
              <a:ext uri="{FF2B5EF4-FFF2-40B4-BE49-F238E27FC236}">
                <a16:creationId xmlns:a16="http://schemas.microsoft.com/office/drawing/2014/main" id="{CCC5FEB6-75C1-42FF-A9BB-1925B136F4D7}"/>
              </a:ext>
            </a:extLst>
          </p:cNvPr>
          <p:cNvGrpSpPr/>
          <p:nvPr userDrawn="1"/>
        </p:nvGrpSpPr>
        <p:grpSpPr>
          <a:xfrm>
            <a:off x="3243217" y="0"/>
            <a:ext cx="5676809" cy="148555"/>
            <a:chOff x="3243217" y="0"/>
            <a:chExt cx="5676809" cy="148555"/>
          </a:xfrm>
        </p:grpSpPr>
        <p:sp>
          <p:nvSpPr>
            <p:cNvPr id="86" name="Rectangle 85">
              <a:extLst>
                <a:ext uri="{FF2B5EF4-FFF2-40B4-BE49-F238E27FC236}">
                  <a16:creationId xmlns:a16="http://schemas.microsoft.com/office/drawing/2014/main" id="{61225C17-F29E-4F6C-8636-910F23105B73}"/>
                </a:ext>
              </a:extLst>
            </p:cNvPr>
            <p:cNvSpPr/>
            <p:nvPr userDrawn="1"/>
          </p:nvSpPr>
          <p:spPr>
            <a:xfrm>
              <a:off x="3243217" y="0"/>
              <a:ext cx="5676809" cy="148555"/>
            </a:xfrm>
            <a:prstGeom prst="rect">
              <a:avLst/>
            </a:prstGeom>
            <a:gradFill>
              <a:gsLst>
                <a:gs pos="33000">
                  <a:schemeClr val="tx1"/>
                </a:gs>
                <a:gs pos="100000">
                  <a:srgbClr val="1BAAAA">
                    <a:alpha val="84000"/>
                  </a:srgbClr>
                </a:gs>
              </a:gsLst>
              <a:lin ang="0" scaled="1"/>
            </a:gradFill>
            <a:ln w="9525" cap="flat" cmpd="sng" algn="ctr">
              <a:noFill/>
              <a:prstDash val="solid"/>
            </a:ln>
            <a:effectLst/>
          </p:spPr>
          <p:txBody>
            <a:bodyPr rtlCol="0" anchor="ctr"/>
            <a:lstStyle/>
            <a:p>
              <a:pPr marL="0" marR="0" lvl="0" indent="0" algn="ctr" defTabSz="1219261"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prstClr val="white"/>
                </a:solidFill>
                <a:effectLst/>
                <a:uLnTx/>
                <a:uFillTx/>
                <a:latin typeface="Calibri"/>
                <a:ea typeface="+mn-ea"/>
                <a:cs typeface="+mn-cs"/>
              </a:endParaRPr>
            </a:p>
          </p:txBody>
        </p:sp>
        <p:sp>
          <p:nvSpPr>
            <p:cNvPr id="87" name="Rectangle 86">
              <a:extLst>
                <a:ext uri="{FF2B5EF4-FFF2-40B4-BE49-F238E27FC236}">
                  <a16:creationId xmlns:a16="http://schemas.microsoft.com/office/drawing/2014/main" id="{2F102376-1923-464E-858C-1A889F7E2823}"/>
                </a:ext>
              </a:extLst>
            </p:cNvPr>
            <p:cNvSpPr/>
            <p:nvPr userDrawn="1"/>
          </p:nvSpPr>
          <p:spPr>
            <a:xfrm>
              <a:off x="5191494" y="0"/>
              <a:ext cx="1809012" cy="91440"/>
            </a:xfrm>
            <a:prstGeom prst="rect">
              <a:avLst/>
            </a:prstGeom>
            <a:gradFill flip="none" rotWithShape="1">
              <a:gsLst>
                <a:gs pos="33000">
                  <a:srgbClr val="1E3453">
                    <a:alpha val="84000"/>
                  </a:srgbClr>
                </a:gs>
                <a:gs pos="100000">
                  <a:srgbClr val="1BAAAA">
                    <a:alpha val="84000"/>
                  </a:srgbClr>
                </a:gs>
              </a:gsLst>
              <a:lin ang="0" scaled="1"/>
              <a:tileRect/>
            </a:gradFill>
            <a:ln w="9525" cap="flat" cmpd="sng" algn="ctr">
              <a:noFill/>
              <a:prstDash val="solid"/>
            </a:ln>
            <a:effectLst/>
          </p:spPr>
          <p:txBody>
            <a:bodyPr rtlCol="0" anchor="ctr"/>
            <a:lstStyle/>
            <a:p>
              <a:pPr marL="0" marR="0" lvl="0" indent="0" algn="ctr" defTabSz="1219261"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8" name="Title 1">
            <a:extLst>
              <a:ext uri="{FF2B5EF4-FFF2-40B4-BE49-F238E27FC236}">
                <a16:creationId xmlns:a16="http://schemas.microsoft.com/office/drawing/2014/main" id="{B15F7E84-3E86-4ABD-B04C-EB43419ED6BC}"/>
              </a:ext>
            </a:extLst>
          </p:cNvPr>
          <p:cNvSpPr>
            <a:spLocks noGrp="1"/>
          </p:cNvSpPr>
          <p:nvPr>
            <p:ph type="title"/>
          </p:nvPr>
        </p:nvSpPr>
        <p:spPr>
          <a:xfrm>
            <a:off x="0" y="2048560"/>
            <a:ext cx="12192000" cy="709613"/>
          </a:xfrm>
          <a:prstGeom prst="rect">
            <a:avLst/>
          </a:prstGeom>
        </p:spPr>
        <p:txBody>
          <a:bodyPr/>
          <a:lstStyle>
            <a:lvl1pPr algn="ct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110681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226EDB-5280-4434-ACED-28C26BD32362}"/>
              </a:ext>
            </a:extLst>
          </p:cNvPr>
          <p:cNvSpPr/>
          <p:nvPr userDrawn="1"/>
        </p:nvSpPr>
        <p:spPr>
          <a:xfrm>
            <a:off x="0" y="0"/>
            <a:ext cx="12192000" cy="368141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8" name="Picture Placeholder 7">
            <a:extLst>
              <a:ext uri="{FF2B5EF4-FFF2-40B4-BE49-F238E27FC236}">
                <a16:creationId xmlns:a16="http://schemas.microsoft.com/office/drawing/2014/main" id="{331C7213-A87B-48D2-99AA-645269F99AB6}"/>
              </a:ext>
            </a:extLst>
          </p:cNvPr>
          <p:cNvSpPr>
            <a:spLocks noGrp="1"/>
          </p:cNvSpPr>
          <p:nvPr>
            <p:ph type="pic" sz="quarter" idx="10"/>
          </p:nvPr>
        </p:nvSpPr>
        <p:spPr>
          <a:xfrm>
            <a:off x="0" y="0"/>
            <a:ext cx="12192000" cy="3681413"/>
          </a:xfrm>
          <a:prstGeom prst="rect">
            <a:avLst/>
          </a:prstGeom>
        </p:spPr>
        <p:txBody>
          <a:bodyPr/>
          <a:lstStyle/>
          <a:p>
            <a:r>
              <a:rPr lang="en-US" dirty="0"/>
              <a:t>Click icon to add picture</a:t>
            </a:r>
          </a:p>
        </p:txBody>
      </p:sp>
      <p:sp>
        <p:nvSpPr>
          <p:cNvPr id="7" name="Title 1">
            <a:extLst>
              <a:ext uri="{FF2B5EF4-FFF2-40B4-BE49-F238E27FC236}">
                <a16:creationId xmlns:a16="http://schemas.microsoft.com/office/drawing/2014/main" id="{60B57E32-AFFD-4242-8213-04C954EEEC38}"/>
              </a:ext>
            </a:extLst>
          </p:cNvPr>
          <p:cNvSpPr>
            <a:spLocks noGrp="1"/>
          </p:cNvSpPr>
          <p:nvPr>
            <p:ph type="title"/>
          </p:nvPr>
        </p:nvSpPr>
        <p:spPr>
          <a:xfrm>
            <a:off x="0" y="2048560"/>
            <a:ext cx="12192000" cy="709613"/>
          </a:xfrm>
          <a:prstGeom prst="rect">
            <a:avLst/>
          </a:prstGeom>
        </p:spPr>
        <p:txBody>
          <a:bodyPr/>
          <a:lstStyle>
            <a:lvl1pPr algn="ctr">
              <a:defRPr>
                <a:solidFill>
                  <a:schemeClr val="tx1"/>
                </a:solidFill>
              </a:defRPr>
            </a:lvl1pPr>
          </a:lstStyle>
          <a:p>
            <a:r>
              <a:rPr lang="en-US"/>
              <a:t>Click to edit Master title style</a:t>
            </a:r>
            <a:endParaRPr lang="en-US" dirty="0"/>
          </a:p>
        </p:txBody>
      </p:sp>
      <p:grpSp>
        <p:nvGrpSpPr>
          <p:cNvPr id="85" name="Group 84">
            <a:extLst>
              <a:ext uri="{FF2B5EF4-FFF2-40B4-BE49-F238E27FC236}">
                <a16:creationId xmlns:a16="http://schemas.microsoft.com/office/drawing/2014/main" id="{CCC5FEB6-75C1-42FF-A9BB-1925B136F4D7}"/>
              </a:ext>
            </a:extLst>
          </p:cNvPr>
          <p:cNvGrpSpPr/>
          <p:nvPr userDrawn="1"/>
        </p:nvGrpSpPr>
        <p:grpSpPr>
          <a:xfrm>
            <a:off x="3243217" y="0"/>
            <a:ext cx="5676809" cy="148555"/>
            <a:chOff x="3243217" y="0"/>
            <a:chExt cx="5676809" cy="148555"/>
          </a:xfrm>
        </p:grpSpPr>
        <p:sp>
          <p:nvSpPr>
            <p:cNvPr id="86" name="Rectangle 85">
              <a:extLst>
                <a:ext uri="{FF2B5EF4-FFF2-40B4-BE49-F238E27FC236}">
                  <a16:creationId xmlns:a16="http://schemas.microsoft.com/office/drawing/2014/main" id="{61225C17-F29E-4F6C-8636-910F23105B73}"/>
                </a:ext>
              </a:extLst>
            </p:cNvPr>
            <p:cNvSpPr/>
            <p:nvPr userDrawn="1"/>
          </p:nvSpPr>
          <p:spPr>
            <a:xfrm>
              <a:off x="3243217" y="0"/>
              <a:ext cx="5676809" cy="148555"/>
            </a:xfrm>
            <a:prstGeom prst="rect">
              <a:avLst/>
            </a:prstGeom>
            <a:gradFill>
              <a:gsLst>
                <a:gs pos="33000">
                  <a:schemeClr val="tx1"/>
                </a:gs>
                <a:gs pos="100000">
                  <a:srgbClr val="1BAAAA">
                    <a:alpha val="84000"/>
                  </a:srgbClr>
                </a:gs>
              </a:gsLst>
              <a:lin ang="0" scaled="1"/>
            </a:gradFill>
            <a:ln w="9525" cap="flat" cmpd="sng" algn="ctr">
              <a:noFill/>
              <a:prstDash val="solid"/>
            </a:ln>
            <a:effectLst/>
          </p:spPr>
          <p:txBody>
            <a:bodyPr rtlCol="0" anchor="ctr"/>
            <a:lstStyle/>
            <a:p>
              <a:pPr marL="0" marR="0" lvl="0" indent="0" algn="ctr" defTabSz="1219261"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prstClr val="white"/>
                </a:solidFill>
                <a:effectLst/>
                <a:uLnTx/>
                <a:uFillTx/>
                <a:latin typeface="Calibri"/>
                <a:ea typeface="+mn-ea"/>
                <a:cs typeface="+mn-cs"/>
              </a:endParaRPr>
            </a:p>
          </p:txBody>
        </p:sp>
        <p:sp>
          <p:nvSpPr>
            <p:cNvPr id="87" name="Rectangle 86">
              <a:extLst>
                <a:ext uri="{FF2B5EF4-FFF2-40B4-BE49-F238E27FC236}">
                  <a16:creationId xmlns:a16="http://schemas.microsoft.com/office/drawing/2014/main" id="{2F102376-1923-464E-858C-1A889F7E2823}"/>
                </a:ext>
              </a:extLst>
            </p:cNvPr>
            <p:cNvSpPr/>
            <p:nvPr userDrawn="1"/>
          </p:nvSpPr>
          <p:spPr>
            <a:xfrm>
              <a:off x="5191494" y="0"/>
              <a:ext cx="1809012" cy="91440"/>
            </a:xfrm>
            <a:prstGeom prst="rect">
              <a:avLst/>
            </a:prstGeom>
            <a:gradFill flip="none" rotWithShape="1">
              <a:gsLst>
                <a:gs pos="33000">
                  <a:srgbClr val="1E3453">
                    <a:alpha val="84000"/>
                  </a:srgbClr>
                </a:gs>
                <a:gs pos="100000">
                  <a:srgbClr val="1BAAAA">
                    <a:alpha val="84000"/>
                  </a:srgbClr>
                </a:gs>
              </a:gsLst>
              <a:lin ang="0" scaled="1"/>
              <a:tileRect/>
            </a:gradFill>
            <a:ln w="9525" cap="flat" cmpd="sng" algn="ctr">
              <a:noFill/>
              <a:prstDash val="solid"/>
            </a:ln>
            <a:effectLst/>
          </p:spPr>
          <p:txBody>
            <a:bodyPr rtlCol="0" anchor="ctr"/>
            <a:lstStyle/>
            <a:p>
              <a:pPr marL="0" marR="0" lvl="0" indent="0" algn="ctr" defTabSz="1219261"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68" name="Group 67">
            <a:extLst>
              <a:ext uri="{FF2B5EF4-FFF2-40B4-BE49-F238E27FC236}">
                <a16:creationId xmlns:a16="http://schemas.microsoft.com/office/drawing/2014/main" id="{B2E6333D-5177-47CF-917F-24B5E4DE2BBF}"/>
              </a:ext>
            </a:extLst>
          </p:cNvPr>
          <p:cNvGrpSpPr/>
          <p:nvPr userDrawn="1"/>
        </p:nvGrpSpPr>
        <p:grpSpPr>
          <a:xfrm>
            <a:off x="255814" y="2991392"/>
            <a:ext cx="11704553" cy="3197136"/>
            <a:chOff x="371630" y="2991392"/>
            <a:chExt cx="11704553" cy="3059022"/>
          </a:xfrm>
        </p:grpSpPr>
        <p:sp>
          <p:nvSpPr>
            <p:cNvPr id="42" name="Rectangle 41">
              <a:extLst>
                <a:ext uri="{FF2B5EF4-FFF2-40B4-BE49-F238E27FC236}">
                  <a16:creationId xmlns:a16="http://schemas.microsoft.com/office/drawing/2014/main" id="{E5F2D6A6-D261-4F10-A7F3-65515612B720}"/>
                </a:ext>
              </a:extLst>
            </p:cNvPr>
            <p:cNvSpPr/>
            <p:nvPr userDrawn="1"/>
          </p:nvSpPr>
          <p:spPr>
            <a:xfrm>
              <a:off x="371630" y="3356200"/>
              <a:ext cx="11704553" cy="26942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a:extLst>
                <a:ext uri="{FF2B5EF4-FFF2-40B4-BE49-F238E27FC236}">
                  <a16:creationId xmlns:a16="http://schemas.microsoft.com/office/drawing/2014/main" id="{AB328499-CDCE-4326-8A14-52A973217442}"/>
                </a:ext>
              </a:extLst>
            </p:cNvPr>
            <p:cNvCxnSpPr/>
            <p:nvPr userDrawn="1"/>
          </p:nvCxnSpPr>
          <p:spPr>
            <a:xfrm>
              <a:off x="5401807" y="3794078"/>
              <a:ext cx="16441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3117BCA-1EC4-4EC9-A2EF-BBC7CAD6B70B}"/>
                </a:ext>
              </a:extLst>
            </p:cNvPr>
            <p:cNvCxnSpPr/>
            <p:nvPr userDrawn="1"/>
          </p:nvCxnSpPr>
          <p:spPr>
            <a:xfrm>
              <a:off x="5812856" y="3935840"/>
              <a:ext cx="822100"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F649C320-6A1A-41B9-9446-C2F2505B9BDE}"/>
                </a:ext>
              </a:extLst>
            </p:cNvPr>
            <p:cNvGrpSpPr/>
            <p:nvPr userDrawn="1"/>
          </p:nvGrpSpPr>
          <p:grpSpPr>
            <a:xfrm>
              <a:off x="5902566" y="2991392"/>
              <a:ext cx="642681" cy="642681"/>
              <a:chOff x="5902566" y="2991392"/>
              <a:chExt cx="642681" cy="642681"/>
            </a:xfrm>
          </p:grpSpPr>
          <p:sp>
            <p:nvSpPr>
              <p:cNvPr id="46" name="Rectangle 45">
                <a:extLst>
                  <a:ext uri="{FF2B5EF4-FFF2-40B4-BE49-F238E27FC236}">
                    <a16:creationId xmlns:a16="http://schemas.microsoft.com/office/drawing/2014/main" id="{766E42C7-9178-4DB1-BDAE-9A68014F69A0}"/>
                  </a:ext>
                </a:extLst>
              </p:cNvPr>
              <p:cNvSpPr/>
              <p:nvPr userDrawn="1"/>
            </p:nvSpPr>
            <p:spPr>
              <a:xfrm>
                <a:off x="5902566" y="2991392"/>
                <a:ext cx="642681" cy="6426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a:extLst>
                  <a:ext uri="{FF2B5EF4-FFF2-40B4-BE49-F238E27FC236}">
                    <a16:creationId xmlns:a16="http://schemas.microsoft.com/office/drawing/2014/main" id="{F9764999-DC0F-4BC8-BED8-469735AF4E94}"/>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rcRect/>
              <a:stretch/>
            </p:blipFill>
            <p:spPr>
              <a:xfrm>
                <a:off x="5997923" y="3117684"/>
                <a:ext cx="451966" cy="415306"/>
              </a:xfrm>
              <a:prstGeom prst="rect">
                <a:avLst/>
              </a:prstGeom>
            </p:spPr>
          </p:pic>
        </p:grpSp>
      </p:grpSp>
      <p:sp>
        <p:nvSpPr>
          <p:cNvPr id="40" name="Text Placeholder 39">
            <a:extLst>
              <a:ext uri="{FF2B5EF4-FFF2-40B4-BE49-F238E27FC236}">
                <a16:creationId xmlns:a16="http://schemas.microsoft.com/office/drawing/2014/main" id="{EB26BE7F-4C6C-4DA9-BA95-DF221F00C9AE}"/>
              </a:ext>
            </a:extLst>
          </p:cNvPr>
          <p:cNvSpPr>
            <a:spLocks noGrp="1"/>
          </p:cNvSpPr>
          <p:nvPr userDrawn="1">
            <p:ph type="body" sz="quarter" idx="12"/>
          </p:nvPr>
        </p:nvSpPr>
        <p:spPr>
          <a:xfrm>
            <a:off x="331788" y="4126646"/>
            <a:ext cx="11511869" cy="1725106"/>
          </a:xfrm>
          <a:prstGeom prst="rect">
            <a:avLst/>
          </a:prstGeom>
        </p:spPr>
        <p:txBody>
          <a:bodyPr anchor="t">
            <a:noAutofit/>
          </a:bodyPr>
          <a:lstStyle>
            <a:lvl1pPr algn="l">
              <a:defRPr sz="18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4001847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6" name="Picture 35" descr="A close up of a cage&#10;&#10;Description automatically generated">
            <a:extLst>
              <a:ext uri="{FF2B5EF4-FFF2-40B4-BE49-F238E27FC236}">
                <a16:creationId xmlns:a16="http://schemas.microsoft.com/office/drawing/2014/main" id="{71C874EB-DCC6-40F1-A86C-958899408FE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2"/>
            <a:ext cx="12192001" cy="6858002"/>
          </a:xfrm>
          <a:prstGeom prst="rect">
            <a:avLst/>
          </a:prstGeom>
        </p:spPr>
      </p:pic>
      <p:sp>
        <p:nvSpPr>
          <p:cNvPr id="4" name="Rectangle 3">
            <a:extLst>
              <a:ext uri="{FF2B5EF4-FFF2-40B4-BE49-F238E27FC236}">
                <a16:creationId xmlns:a16="http://schemas.microsoft.com/office/drawing/2014/main" id="{3CD28F93-9ABF-4683-9CE6-9D0A14A9F03C}"/>
              </a:ext>
            </a:extLst>
          </p:cNvPr>
          <p:cNvSpPr/>
          <p:nvPr userDrawn="1"/>
        </p:nvSpPr>
        <p:spPr>
          <a:xfrm>
            <a:off x="0" y="0"/>
            <a:ext cx="6096000" cy="3429000"/>
          </a:xfrm>
          <a:prstGeom prst="rect">
            <a:avLst/>
          </a:prstGeom>
          <a:gradFill flip="none" rotWithShape="1">
            <a:gsLst>
              <a:gs pos="0">
                <a:schemeClr val="tx1">
                  <a:shade val="30000"/>
                  <a:satMod val="115000"/>
                  <a:alpha val="88000"/>
                </a:schemeClr>
              </a:gs>
              <a:gs pos="100000">
                <a:schemeClr val="tx1">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pic>
        <p:nvPicPr>
          <p:cNvPr id="31" name="Graphic 30">
            <a:extLst>
              <a:ext uri="{FF2B5EF4-FFF2-40B4-BE49-F238E27FC236}">
                <a16:creationId xmlns:a16="http://schemas.microsoft.com/office/drawing/2014/main" id="{5C387A95-E986-42B3-860F-F94E0E5BD88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782901" y="168769"/>
            <a:ext cx="553056" cy="531143"/>
          </a:xfrm>
          <a:prstGeom prst="rect">
            <a:avLst/>
          </a:prstGeom>
        </p:spPr>
      </p:pic>
      <p:pic>
        <p:nvPicPr>
          <p:cNvPr id="12" name="Picture 11" descr="A close up of a logo&#10;&#10;Description automatically generated">
            <a:extLst>
              <a:ext uri="{FF2B5EF4-FFF2-40B4-BE49-F238E27FC236}">
                <a16:creationId xmlns:a16="http://schemas.microsoft.com/office/drawing/2014/main" id="{6043AA85-66A4-4659-92E4-A58AA8FD5F0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6362" t="2959" b="3332"/>
          <a:stretch/>
        </p:blipFill>
        <p:spPr>
          <a:xfrm>
            <a:off x="-2" y="11429"/>
            <a:ext cx="2416635" cy="3417570"/>
          </a:xfrm>
          <a:prstGeom prst="rect">
            <a:avLst/>
          </a:prstGeom>
        </p:spPr>
      </p:pic>
      <p:sp>
        <p:nvSpPr>
          <p:cNvPr id="6" name="Rectangle 5">
            <a:extLst>
              <a:ext uri="{FF2B5EF4-FFF2-40B4-BE49-F238E27FC236}">
                <a16:creationId xmlns:a16="http://schemas.microsoft.com/office/drawing/2014/main" id="{5AD3557B-BE03-4EEF-B19C-77F0784F24E9}"/>
              </a:ext>
            </a:extLst>
          </p:cNvPr>
          <p:cNvSpPr/>
          <p:nvPr userDrawn="1"/>
        </p:nvSpPr>
        <p:spPr>
          <a:xfrm>
            <a:off x="6096001" y="3429000"/>
            <a:ext cx="6096000" cy="3429000"/>
          </a:xfrm>
          <a:prstGeom prst="rect">
            <a:avLst/>
          </a:prstGeom>
          <a:gradFill flip="none" rotWithShape="1">
            <a:gsLst>
              <a:gs pos="0">
                <a:schemeClr val="tx1">
                  <a:shade val="30000"/>
                  <a:satMod val="115000"/>
                  <a:alpha val="88000"/>
                </a:schemeClr>
              </a:gs>
              <a:gs pos="100000">
                <a:schemeClr val="tx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Picture Placeholder 14">
            <a:extLst>
              <a:ext uri="{FF2B5EF4-FFF2-40B4-BE49-F238E27FC236}">
                <a16:creationId xmlns:a16="http://schemas.microsoft.com/office/drawing/2014/main" id="{FAA05B31-7DC3-4D61-ACFF-2ECC3D60461B}"/>
              </a:ext>
            </a:extLst>
          </p:cNvPr>
          <p:cNvSpPr>
            <a:spLocks noGrp="1"/>
          </p:cNvSpPr>
          <p:nvPr>
            <p:ph type="pic" sz="quarter" idx="10"/>
          </p:nvPr>
        </p:nvSpPr>
        <p:spPr>
          <a:xfrm>
            <a:off x="6096000" y="2176"/>
            <a:ext cx="6096000" cy="3428999"/>
          </a:xfrm>
          <a:prstGeom prst="rect">
            <a:avLst/>
          </a:prstGeom>
        </p:spPr>
        <p:txBody>
          <a:bodyPr/>
          <a:lstStyle>
            <a:lvl1pPr algn="ctr">
              <a:defRPr>
                <a:solidFill>
                  <a:schemeClr val="bg1"/>
                </a:solidFill>
              </a:defRPr>
            </a:lvl1pPr>
          </a:lstStyle>
          <a:p>
            <a:r>
              <a:rPr lang="en-US" dirty="0"/>
              <a:t>Click icon to add picture</a:t>
            </a:r>
          </a:p>
        </p:txBody>
      </p:sp>
      <p:sp>
        <p:nvSpPr>
          <p:cNvPr id="17" name="Picture Placeholder 16">
            <a:extLst>
              <a:ext uri="{FF2B5EF4-FFF2-40B4-BE49-F238E27FC236}">
                <a16:creationId xmlns:a16="http://schemas.microsoft.com/office/drawing/2014/main" id="{0B15D07C-4E56-48DA-B502-F48D4510795B}"/>
              </a:ext>
            </a:extLst>
          </p:cNvPr>
          <p:cNvSpPr>
            <a:spLocks noGrp="1"/>
          </p:cNvSpPr>
          <p:nvPr>
            <p:ph type="pic" sz="quarter" idx="11"/>
          </p:nvPr>
        </p:nvSpPr>
        <p:spPr>
          <a:xfrm>
            <a:off x="-2" y="3444240"/>
            <a:ext cx="6096000" cy="3429000"/>
          </a:xfrm>
          <a:prstGeom prst="rect">
            <a:avLst/>
          </a:prstGeom>
        </p:spPr>
        <p:txBody>
          <a:bodyPr/>
          <a:lstStyle>
            <a:lvl1pPr algn="ctr">
              <a:defRPr>
                <a:solidFill>
                  <a:schemeClr val="bg1"/>
                </a:solidFill>
              </a:defRPr>
            </a:lvl1pPr>
          </a:lstStyle>
          <a:p>
            <a:r>
              <a:rPr lang="en-US" dirty="0"/>
              <a:t>Click icon to add picture</a:t>
            </a:r>
          </a:p>
        </p:txBody>
      </p:sp>
      <p:sp>
        <p:nvSpPr>
          <p:cNvPr id="29" name="Text Placeholder 28">
            <a:extLst>
              <a:ext uri="{FF2B5EF4-FFF2-40B4-BE49-F238E27FC236}">
                <a16:creationId xmlns:a16="http://schemas.microsoft.com/office/drawing/2014/main" id="{C22BDB91-C140-4574-95A4-0664EE42A498}"/>
              </a:ext>
            </a:extLst>
          </p:cNvPr>
          <p:cNvSpPr>
            <a:spLocks noGrp="1"/>
          </p:cNvSpPr>
          <p:nvPr>
            <p:ph type="body" sz="quarter" idx="12"/>
          </p:nvPr>
        </p:nvSpPr>
        <p:spPr>
          <a:xfrm>
            <a:off x="190500" y="868680"/>
            <a:ext cx="5737860" cy="2377440"/>
          </a:xfrm>
          <a:prstGeom prst="rect">
            <a:avLst/>
          </a:prstGeom>
        </p:spPr>
        <p:txBody>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0" name="Text Placeholder 28">
            <a:extLst>
              <a:ext uri="{FF2B5EF4-FFF2-40B4-BE49-F238E27FC236}">
                <a16:creationId xmlns:a16="http://schemas.microsoft.com/office/drawing/2014/main" id="{D2994F54-C29F-46F7-B53B-36A67F0A124E}"/>
              </a:ext>
            </a:extLst>
          </p:cNvPr>
          <p:cNvSpPr>
            <a:spLocks noGrp="1"/>
          </p:cNvSpPr>
          <p:nvPr>
            <p:ph type="body" sz="quarter" idx="13"/>
          </p:nvPr>
        </p:nvSpPr>
        <p:spPr>
          <a:xfrm>
            <a:off x="6275070" y="4290060"/>
            <a:ext cx="5737860" cy="2377440"/>
          </a:xfrm>
          <a:prstGeom prst="rect">
            <a:avLst/>
          </a:prstGeom>
        </p:spPr>
        <p:txBody>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32" name="Graphic 31">
            <a:extLst>
              <a:ext uri="{FF2B5EF4-FFF2-40B4-BE49-F238E27FC236}">
                <a16:creationId xmlns:a16="http://schemas.microsoft.com/office/drawing/2014/main" id="{0486A628-65F3-4959-838A-F296A5C0330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867471" y="3593958"/>
            <a:ext cx="553056" cy="531143"/>
          </a:xfrm>
          <a:prstGeom prst="rect">
            <a:avLst/>
          </a:prstGeom>
        </p:spPr>
      </p:pic>
    </p:spTree>
    <p:extLst>
      <p:ext uri="{BB962C8B-B14F-4D97-AF65-F5344CB8AC3E}">
        <p14:creationId xmlns:p14="http://schemas.microsoft.com/office/powerpoint/2010/main" val="2116609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5FDF6B1-2B92-48E2-B2E5-E06A53B46642}"/>
              </a:ext>
            </a:extLst>
          </p:cNvPr>
          <p:cNvPicPr>
            <a:picLocks noChangeAspect="1"/>
          </p:cNvPicPr>
          <p:nvPr userDrawn="1"/>
        </p:nvPicPr>
        <p:blipFill rotWithShape="1">
          <a:blip r:embed="rId19" cstate="screen">
            <a:extLst>
              <a:ext uri="{28A0092B-C50C-407E-A947-70E740481C1C}">
                <a14:useLocalDpi xmlns:a14="http://schemas.microsoft.com/office/drawing/2010/main" val="0"/>
              </a:ext>
            </a:extLst>
          </a:blip>
          <a:srcRect/>
          <a:stretch/>
        </p:blipFill>
        <p:spPr>
          <a:xfrm>
            <a:off x="215659" y="6390189"/>
            <a:ext cx="1495312" cy="299527"/>
          </a:xfrm>
          <a:prstGeom prst="rect">
            <a:avLst/>
          </a:prstGeom>
        </p:spPr>
      </p:pic>
      <p:grpSp>
        <p:nvGrpSpPr>
          <p:cNvPr id="27" name="Group 26">
            <a:extLst>
              <a:ext uri="{FF2B5EF4-FFF2-40B4-BE49-F238E27FC236}">
                <a16:creationId xmlns:a16="http://schemas.microsoft.com/office/drawing/2014/main" id="{868677CA-9FAE-4238-8098-997BAAAF3142}"/>
              </a:ext>
            </a:extLst>
          </p:cNvPr>
          <p:cNvGrpSpPr/>
          <p:nvPr userDrawn="1"/>
        </p:nvGrpSpPr>
        <p:grpSpPr>
          <a:xfrm>
            <a:off x="3243217" y="0"/>
            <a:ext cx="5676809" cy="148555"/>
            <a:chOff x="3243217" y="0"/>
            <a:chExt cx="5676809" cy="148555"/>
          </a:xfrm>
        </p:grpSpPr>
        <p:sp>
          <p:nvSpPr>
            <p:cNvPr id="16" name="Rectangle 15">
              <a:extLst>
                <a:ext uri="{FF2B5EF4-FFF2-40B4-BE49-F238E27FC236}">
                  <a16:creationId xmlns:a16="http://schemas.microsoft.com/office/drawing/2014/main" id="{F8DD7373-5F8D-4D73-8CF3-3D35DB1A81FD}"/>
                </a:ext>
              </a:extLst>
            </p:cNvPr>
            <p:cNvSpPr/>
            <p:nvPr userDrawn="1"/>
          </p:nvSpPr>
          <p:spPr>
            <a:xfrm>
              <a:off x="3243217" y="0"/>
              <a:ext cx="5676809" cy="148555"/>
            </a:xfrm>
            <a:prstGeom prst="rect">
              <a:avLst/>
            </a:prstGeom>
            <a:gradFill>
              <a:gsLst>
                <a:gs pos="33000">
                  <a:schemeClr val="tx1"/>
                </a:gs>
                <a:gs pos="100000">
                  <a:srgbClr val="1BAAAA">
                    <a:alpha val="84000"/>
                  </a:srgbClr>
                </a:gs>
              </a:gsLst>
              <a:lin ang="0" scaled="1"/>
            </a:gradFill>
            <a:ln w="9525" cap="flat" cmpd="sng" algn="ctr">
              <a:noFill/>
              <a:prstDash val="solid"/>
            </a:ln>
            <a:effectLst/>
          </p:spPr>
          <p:txBody>
            <a:bodyPr rtlCol="0" anchor="ctr"/>
            <a:lstStyle/>
            <a:p>
              <a:pPr marL="0" marR="0" lvl="0" indent="0" algn="ctr" defTabSz="1219261"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E2DD35D4-BCB5-436F-8E2A-D3E4169D88E0}"/>
                </a:ext>
              </a:extLst>
            </p:cNvPr>
            <p:cNvSpPr/>
            <p:nvPr userDrawn="1"/>
          </p:nvSpPr>
          <p:spPr>
            <a:xfrm>
              <a:off x="5191494" y="0"/>
              <a:ext cx="1809012" cy="91440"/>
            </a:xfrm>
            <a:prstGeom prst="rect">
              <a:avLst/>
            </a:prstGeom>
            <a:gradFill flip="none" rotWithShape="1">
              <a:gsLst>
                <a:gs pos="33000">
                  <a:srgbClr val="1E3453">
                    <a:alpha val="84000"/>
                  </a:srgbClr>
                </a:gs>
                <a:gs pos="100000">
                  <a:srgbClr val="1BAAAA">
                    <a:alpha val="84000"/>
                  </a:srgbClr>
                </a:gs>
              </a:gsLst>
              <a:lin ang="0" scaled="1"/>
              <a:tileRect/>
            </a:gradFill>
            <a:ln w="9525" cap="flat" cmpd="sng" algn="ctr">
              <a:noFill/>
              <a:prstDash val="solid"/>
            </a:ln>
            <a:effectLst/>
          </p:spPr>
          <p:txBody>
            <a:bodyPr rtlCol="0" anchor="ctr"/>
            <a:lstStyle/>
            <a:p>
              <a:pPr marL="0" marR="0" lvl="0" indent="0" algn="ctr" defTabSz="1219261"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1" name="TextBox 20">
            <a:extLst>
              <a:ext uri="{FF2B5EF4-FFF2-40B4-BE49-F238E27FC236}">
                <a16:creationId xmlns:a16="http://schemas.microsoft.com/office/drawing/2014/main" id="{0C29D59E-5E44-4506-ACBB-31A251D180A7}"/>
              </a:ext>
            </a:extLst>
          </p:cNvPr>
          <p:cNvSpPr txBox="1"/>
          <p:nvPr userDrawn="1"/>
        </p:nvSpPr>
        <p:spPr>
          <a:xfrm>
            <a:off x="11533430" y="6428120"/>
            <a:ext cx="504825" cy="276999"/>
          </a:xfrm>
          <a:prstGeom prst="rect">
            <a:avLst/>
          </a:prstGeom>
          <a:noFill/>
        </p:spPr>
        <p:txBody>
          <a:bodyPr wrap="square" rtlCol="0">
            <a:spAutoFit/>
          </a:bodyPr>
          <a:lstStyle/>
          <a:p>
            <a:pPr algn="ctr"/>
            <a:fld id="{B5513665-AC1E-4097-812D-C7B9EEF3EB7E}" type="slidenum">
              <a:rPr lang="en-US" sz="1200" smtClean="0">
                <a:latin typeface="+mn-lt"/>
              </a:rPr>
              <a:t>‹#›</a:t>
            </a:fld>
            <a:endParaRPr lang="en-US" dirty="0">
              <a:latin typeface="+mn-lt"/>
            </a:endParaRPr>
          </a:p>
        </p:txBody>
      </p:sp>
      <p:pic>
        <p:nvPicPr>
          <p:cNvPr id="24" name="Picture 23">
            <a:extLst>
              <a:ext uri="{FF2B5EF4-FFF2-40B4-BE49-F238E27FC236}">
                <a16:creationId xmlns:a16="http://schemas.microsoft.com/office/drawing/2014/main" id="{D318F3A5-D40E-4C1E-8550-299DF5D44822}"/>
              </a:ext>
            </a:extLst>
          </p:cNvPr>
          <p:cNvPicPr>
            <a:picLocks noChangeAspect="1"/>
          </p:cNvPicPr>
          <p:nvPr userDrawn="1"/>
        </p:nvPicPr>
        <p:blipFill>
          <a:blip r:embed="rId20"/>
          <a:stretch>
            <a:fillRect/>
          </a:stretch>
        </p:blipFill>
        <p:spPr>
          <a:xfrm>
            <a:off x="1710971" y="6311900"/>
            <a:ext cx="335309" cy="499915"/>
          </a:xfrm>
          <a:prstGeom prst="rect">
            <a:avLst/>
          </a:prstGeom>
        </p:spPr>
      </p:pic>
      <p:pic>
        <p:nvPicPr>
          <p:cNvPr id="25" name="Picture 24">
            <a:extLst>
              <a:ext uri="{FF2B5EF4-FFF2-40B4-BE49-F238E27FC236}">
                <a16:creationId xmlns:a16="http://schemas.microsoft.com/office/drawing/2014/main" id="{6F02106C-7712-45CD-97CD-100F50AC1B82}"/>
              </a:ext>
            </a:extLst>
          </p:cNvPr>
          <p:cNvPicPr>
            <a:picLocks noChangeAspect="1"/>
          </p:cNvPicPr>
          <p:nvPr userDrawn="1"/>
        </p:nvPicPr>
        <p:blipFill>
          <a:blip r:embed="rId21"/>
          <a:stretch>
            <a:fillRect/>
          </a:stretch>
        </p:blipFill>
        <p:spPr>
          <a:xfrm>
            <a:off x="1878625" y="6317996"/>
            <a:ext cx="1572904" cy="493819"/>
          </a:xfrm>
          <a:prstGeom prst="rect">
            <a:avLst/>
          </a:prstGeom>
        </p:spPr>
      </p:pic>
      <p:sp>
        <p:nvSpPr>
          <p:cNvPr id="26" name="TextBox 25">
            <a:extLst>
              <a:ext uri="{FF2B5EF4-FFF2-40B4-BE49-F238E27FC236}">
                <a16:creationId xmlns:a16="http://schemas.microsoft.com/office/drawing/2014/main" id="{270F9EE1-C5F5-436F-8796-F49AA38A7E16}"/>
              </a:ext>
            </a:extLst>
          </p:cNvPr>
          <p:cNvSpPr txBox="1"/>
          <p:nvPr userDrawn="1"/>
        </p:nvSpPr>
        <p:spPr>
          <a:xfrm>
            <a:off x="10334627" y="6492195"/>
            <a:ext cx="1250663" cy="184666"/>
          </a:xfrm>
          <a:prstGeom prst="rect">
            <a:avLst/>
          </a:prstGeom>
          <a:noFill/>
        </p:spPr>
        <p:txBody>
          <a:bodyPr wrap="none" rtlCol="0">
            <a:spAutoFit/>
          </a:bodyPr>
          <a:lstStyle/>
          <a:p>
            <a:r>
              <a:rPr lang="en-US" sz="600" dirty="0"/>
              <a:t>2023 WithumSmith+Brown, PC</a:t>
            </a:r>
          </a:p>
        </p:txBody>
      </p:sp>
    </p:spTree>
    <p:extLst>
      <p:ext uri="{BB962C8B-B14F-4D97-AF65-F5344CB8AC3E}">
        <p14:creationId xmlns:p14="http://schemas.microsoft.com/office/powerpoint/2010/main" val="2968967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5" r:id="rId4"/>
    <p:sldLayoutId id="2147483661" r:id="rId5"/>
    <p:sldLayoutId id="2147483651" r:id="rId6"/>
    <p:sldLayoutId id="2147483652" r:id="rId7"/>
    <p:sldLayoutId id="2147483658" r:id="rId8"/>
    <p:sldLayoutId id="2147483659" r:id="rId9"/>
    <p:sldLayoutId id="2147483660" r:id="rId10"/>
    <p:sldLayoutId id="2147483657" r:id="rId11"/>
    <p:sldLayoutId id="2147483653" r:id="rId12"/>
    <p:sldLayoutId id="2147483654" r:id="rId13"/>
    <p:sldLayoutId id="2147483663" r:id="rId14"/>
    <p:sldLayoutId id="2147483662" r:id="rId15"/>
    <p:sldLayoutId id="2147483666" r:id="rId16"/>
    <p:sldLayoutId id="2147483667" r:id="rId1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ts val="34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ts val="3400"/>
        </a:lnSpc>
        <a:spcBef>
          <a:spcPts val="5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6.xml"/><Relationship Id="rId1" Type="http://schemas.openxmlformats.org/officeDocument/2006/relationships/customXml" Target="../../customXml/item1.xml"/><Relationship Id="rId5" Type="http://schemas.openxmlformats.org/officeDocument/2006/relationships/image" Target="../media/image20.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customXml" Target="../../customXml/item3.xml"/><Relationship Id="rId1" Type="http://schemas.openxmlformats.org/officeDocument/2006/relationships/customXml" Target="../../customXml/item4.xml"/><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hyperlink" Target="mailto:srichert@withum.com" TargetMode="External"/><Relationship Id="rId4" Type="http://schemas.openxmlformats.org/officeDocument/2006/relationships/hyperlink" Target="mailto:Rmiller@withum.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customXml" Target="../../customXml/item2.xml"/><Relationship Id="rId1" Type="http://schemas.openxmlformats.org/officeDocument/2006/relationships/customXml" Target="../../customXml/item5.xml"/><Relationship Id="rId4"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mailto:srichert@withum.com" TargetMode="External"/><Relationship Id="rId5" Type="http://schemas.openxmlformats.org/officeDocument/2006/relationships/hyperlink" Target="mailto:Rmiller@withum.com" TargetMode="Externa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9D8499-8C0A-4B0C-9773-59E3950967D2}"/>
              </a:ext>
            </a:extLst>
          </p:cNvPr>
          <p:cNvSpPr>
            <a:spLocks noGrp="1"/>
          </p:cNvSpPr>
          <p:nvPr>
            <p:ph type="ctrTitle"/>
          </p:nvPr>
        </p:nvSpPr>
        <p:spPr/>
        <p:txBody>
          <a:bodyPr/>
          <a:lstStyle/>
          <a:p>
            <a:r>
              <a:rPr lang="en-US" dirty="0"/>
              <a:t>Healthcare Accounting and Auditing Update</a:t>
            </a:r>
          </a:p>
        </p:txBody>
      </p:sp>
      <p:sp>
        <p:nvSpPr>
          <p:cNvPr id="6" name="Subtitle 5">
            <a:extLst>
              <a:ext uri="{FF2B5EF4-FFF2-40B4-BE49-F238E27FC236}">
                <a16:creationId xmlns:a16="http://schemas.microsoft.com/office/drawing/2014/main" id="{DA9A3EE0-D90C-4BE9-AB95-1FA8579C6887}"/>
              </a:ext>
            </a:extLst>
          </p:cNvPr>
          <p:cNvSpPr>
            <a:spLocks noGrp="1"/>
          </p:cNvSpPr>
          <p:nvPr>
            <p:ph type="subTitle" idx="1"/>
          </p:nvPr>
        </p:nvSpPr>
        <p:spPr/>
        <p:txBody>
          <a:bodyPr/>
          <a:lstStyle/>
          <a:p>
            <a:r>
              <a:rPr lang="en-US" dirty="0"/>
              <a:t>May 17, 2023</a:t>
            </a:r>
          </a:p>
        </p:txBody>
      </p:sp>
      <p:pic>
        <p:nvPicPr>
          <p:cNvPr id="3" name="Picture 2" descr="A black background with blue text&#10;&#10;Description automatically generated with low confidence">
            <a:extLst>
              <a:ext uri="{FF2B5EF4-FFF2-40B4-BE49-F238E27FC236}">
                <a16:creationId xmlns:a16="http://schemas.microsoft.com/office/drawing/2014/main" id="{D6F9D810-FE10-424B-8B15-900B4F928B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5844" y="5793400"/>
            <a:ext cx="2519878" cy="829201"/>
          </a:xfrm>
          <a:prstGeom prst="rect">
            <a:avLst/>
          </a:prstGeom>
        </p:spPr>
      </p:pic>
    </p:spTree>
    <p:custDataLst>
      <p:custData r:id="rId1"/>
      <p:custData r:id="rId2"/>
    </p:custDataLst>
    <p:extLst>
      <p:ext uri="{BB962C8B-B14F-4D97-AF65-F5344CB8AC3E}">
        <p14:creationId xmlns:p14="http://schemas.microsoft.com/office/powerpoint/2010/main" val="1411611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A4A668-436E-4822-BE0B-023A52ECAB73}"/>
              </a:ext>
            </a:extLst>
          </p:cNvPr>
          <p:cNvSpPr>
            <a:spLocks noGrp="1"/>
          </p:cNvSpPr>
          <p:nvPr>
            <p:ph sz="quarter" idx="11"/>
          </p:nvPr>
        </p:nvSpPr>
        <p:spPr/>
        <p:txBody>
          <a:bodyPr/>
          <a:lstStyle/>
          <a:p>
            <a:r>
              <a:rPr lang="en-US" dirty="0"/>
              <a:t>What is “reasonably certain?” </a:t>
            </a:r>
          </a:p>
          <a:p>
            <a:pPr lvl="1"/>
            <a:r>
              <a:rPr lang="en-US" dirty="0"/>
              <a:t>Changed from “reasonably assured” to conform to International Financial Reporting Standards (“IFRS”)</a:t>
            </a:r>
          </a:p>
          <a:p>
            <a:pPr lvl="1"/>
            <a:r>
              <a:rPr lang="en-US" dirty="0"/>
              <a:t>Meant to be a higher bar, believed to be 75%-80%</a:t>
            </a:r>
          </a:p>
          <a:p>
            <a:r>
              <a:rPr lang="en-US" dirty="0"/>
              <a:t>Takeaway</a:t>
            </a:r>
          </a:p>
          <a:p>
            <a:pPr lvl="1"/>
            <a:r>
              <a:rPr lang="en-US" dirty="0"/>
              <a:t>The likelihood of including renewal options is not that high. Remember, it is management’s conclusion to make, and there is a required disclosure for why or why not an option was included in the calculation.</a:t>
            </a:r>
          </a:p>
        </p:txBody>
      </p:sp>
      <p:sp>
        <p:nvSpPr>
          <p:cNvPr id="2" name="Title 1">
            <a:extLst>
              <a:ext uri="{FF2B5EF4-FFF2-40B4-BE49-F238E27FC236}">
                <a16:creationId xmlns:a16="http://schemas.microsoft.com/office/drawing/2014/main" id="{82CB7710-96D2-4325-9166-62B280634E69}"/>
              </a:ext>
            </a:extLst>
          </p:cNvPr>
          <p:cNvSpPr>
            <a:spLocks noGrp="1"/>
          </p:cNvSpPr>
          <p:nvPr>
            <p:ph type="title"/>
          </p:nvPr>
        </p:nvSpPr>
        <p:spPr/>
        <p:txBody>
          <a:bodyPr/>
          <a:lstStyle/>
          <a:p>
            <a:r>
              <a:rPr lang="en-US" dirty="0"/>
              <a:t>Exceptions</a:t>
            </a:r>
          </a:p>
        </p:txBody>
      </p:sp>
    </p:spTree>
    <p:extLst>
      <p:ext uri="{BB962C8B-B14F-4D97-AF65-F5344CB8AC3E}">
        <p14:creationId xmlns:p14="http://schemas.microsoft.com/office/powerpoint/2010/main" val="3504458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6079F5-38F3-448E-8315-1C3DB898E142}"/>
              </a:ext>
            </a:extLst>
          </p:cNvPr>
          <p:cNvSpPr>
            <a:spLocks noGrp="1"/>
          </p:cNvSpPr>
          <p:nvPr>
            <p:ph sz="quarter" idx="11"/>
          </p:nvPr>
        </p:nvSpPr>
        <p:spPr/>
        <p:txBody>
          <a:bodyPr/>
          <a:lstStyle/>
          <a:p>
            <a:r>
              <a:rPr lang="en-US" dirty="0"/>
              <a:t>Low-Value Leases</a:t>
            </a:r>
          </a:p>
          <a:p>
            <a:pPr lvl="1"/>
            <a:r>
              <a:rPr lang="en-US" dirty="0"/>
              <a:t>IFRS establishes a bright-line $5,000 threshold for exempting a lease from treatment under   IFRS 16</a:t>
            </a:r>
          </a:p>
          <a:p>
            <a:pPr lvl="1"/>
            <a:r>
              <a:rPr lang="en-US" dirty="0"/>
              <a:t>ASC 842 has no such threshold, but the FASB admits that materiality still exists</a:t>
            </a:r>
          </a:p>
          <a:p>
            <a:r>
              <a:rPr lang="en-US" dirty="0"/>
              <a:t>Takeaway</a:t>
            </a:r>
          </a:p>
          <a:p>
            <a:pPr lvl="1"/>
            <a:r>
              <a:rPr lang="en-US" dirty="0"/>
              <a:t>In applying materiality, you should consider the overall effect on the financial statements in the aggregate.</a:t>
            </a:r>
          </a:p>
        </p:txBody>
      </p:sp>
      <p:sp>
        <p:nvSpPr>
          <p:cNvPr id="2" name="Title 1">
            <a:extLst>
              <a:ext uri="{FF2B5EF4-FFF2-40B4-BE49-F238E27FC236}">
                <a16:creationId xmlns:a16="http://schemas.microsoft.com/office/drawing/2014/main" id="{B09CBEE5-B0BE-4C0E-BC31-386FB4A5E052}"/>
              </a:ext>
            </a:extLst>
          </p:cNvPr>
          <p:cNvSpPr>
            <a:spLocks noGrp="1"/>
          </p:cNvSpPr>
          <p:nvPr>
            <p:ph type="title"/>
          </p:nvPr>
        </p:nvSpPr>
        <p:spPr/>
        <p:txBody>
          <a:bodyPr/>
          <a:lstStyle/>
          <a:p>
            <a:r>
              <a:rPr lang="en-US" dirty="0"/>
              <a:t>Exceptions</a:t>
            </a:r>
          </a:p>
        </p:txBody>
      </p:sp>
    </p:spTree>
    <p:extLst>
      <p:ext uri="{BB962C8B-B14F-4D97-AF65-F5344CB8AC3E}">
        <p14:creationId xmlns:p14="http://schemas.microsoft.com/office/powerpoint/2010/main" val="4175653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A302A8-41A5-4383-BC4E-97D9213B866E}"/>
              </a:ext>
            </a:extLst>
          </p:cNvPr>
          <p:cNvSpPr>
            <a:spLocks noGrp="1"/>
          </p:cNvSpPr>
          <p:nvPr>
            <p:ph sz="quarter" idx="11"/>
          </p:nvPr>
        </p:nvSpPr>
        <p:spPr/>
        <p:txBody>
          <a:bodyPr/>
          <a:lstStyle/>
          <a:p>
            <a:pPr marL="514350" indent="-514350">
              <a:buFont typeface="+mj-lt"/>
              <a:buAutoNum type="alphaLcParenR"/>
            </a:pPr>
            <a:r>
              <a:rPr lang="en-US" dirty="0"/>
              <a:t>Leases of intangible assets </a:t>
            </a:r>
          </a:p>
          <a:p>
            <a:pPr marL="514350" indent="-514350">
              <a:buFont typeface="+mj-lt"/>
              <a:buAutoNum type="alphaLcParenR"/>
            </a:pPr>
            <a:r>
              <a:rPr lang="en-US" dirty="0"/>
              <a:t>Leases to explore for or use materials, oil and natural gas, and similar nongenerative resources</a:t>
            </a:r>
          </a:p>
          <a:p>
            <a:pPr marL="514350" indent="-514350">
              <a:buFont typeface="+mj-lt"/>
              <a:buAutoNum type="alphaLcParenR"/>
            </a:pPr>
            <a:r>
              <a:rPr lang="en-US" dirty="0"/>
              <a:t>Leases of biological assets, including timber</a:t>
            </a:r>
          </a:p>
          <a:p>
            <a:pPr marL="514350" indent="-514350">
              <a:buFont typeface="+mj-lt"/>
              <a:buAutoNum type="alphaLcParenR"/>
            </a:pPr>
            <a:r>
              <a:rPr lang="en-US" dirty="0"/>
              <a:t>Leases of inventory </a:t>
            </a:r>
          </a:p>
          <a:p>
            <a:pPr marL="514350" indent="-514350">
              <a:buFont typeface="+mj-lt"/>
              <a:buAutoNum type="alphaLcParenR"/>
            </a:pPr>
            <a:r>
              <a:rPr lang="en-US" dirty="0"/>
              <a:t>Leases of assets under construction </a:t>
            </a:r>
          </a:p>
        </p:txBody>
      </p:sp>
      <p:sp>
        <p:nvSpPr>
          <p:cNvPr id="2" name="Title 1">
            <a:extLst>
              <a:ext uri="{FF2B5EF4-FFF2-40B4-BE49-F238E27FC236}">
                <a16:creationId xmlns:a16="http://schemas.microsoft.com/office/drawing/2014/main" id="{89DA256E-2F8E-453E-BA72-4930DBEF10DE}"/>
              </a:ext>
            </a:extLst>
          </p:cNvPr>
          <p:cNvSpPr>
            <a:spLocks noGrp="1"/>
          </p:cNvSpPr>
          <p:nvPr>
            <p:ph type="title"/>
          </p:nvPr>
        </p:nvSpPr>
        <p:spPr/>
        <p:txBody>
          <a:bodyPr/>
          <a:lstStyle/>
          <a:p>
            <a:r>
              <a:rPr lang="en-US" dirty="0"/>
              <a:t>Exceptions – Due to other ASC Topics Being Applicable</a:t>
            </a:r>
          </a:p>
        </p:txBody>
      </p:sp>
    </p:spTree>
    <p:extLst>
      <p:ext uri="{BB962C8B-B14F-4D97-AF65-F5344CB8AC3E}">
        <p14:creationId xmlns:p14="http://schemas.microsoft.com/office/powerpoint/2010/main" val="3700593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CAD6-27EA-4794-AF75-79C9D5E18F65}"/>
              </a:ext>
            </a:extLst>
          </p:cNvPr>
          <p:cNvSpPr>
            <a:spLocks noGrp="1"/>
          </p:cNvSpPr>
          <p:nvPr>
            <p:ph type="title"/>
          </p:nvPr>
        </p:nvSpPr>
        <p:spPr/>
        <p:txBody>
          <a:bodyPr/>
          <a:lstStyle/>
          <a:p>
            <a:r>
              <a:rPr lang="en-US" dirty="0"/>
              <a:t>ASU No. 2020-07:</a:t>
            </a:r>
            <a:br>
              <a:rPr lang="en-US" dirty="0"/>
            </a:br>
            <a:r>
              <a:rPr lang="en-US" dirty="0"/>
              <a:t> Not-for-Profit Reporting of Contributed Nonfinancial Assets</a:t>
            </a:r>
            <a:br>
              <a:rPr lang="en-US" dirty="0"/>
            </a:br>
            <a:r>
              <a:rPr lang="en-US" dirty="0"/>
              <a:t>(Gifts-in-Kind)</a:t>
            </a:r>
          </a:p>
        </p:txBody>
      </p:sp>
    </p:spTree>
    <p:custDataLst>
      <p:custData r:id="rId1"/>
      <p:custData r:id="rId2"/>
    </p:custDataLst>
    <p:extLst>
      <p:ext uri="{BB962C8B-B14F-4D97-AF65-F5344CB8AC3E}">
        <p14:creationId xmlns:p14="http://schemas.microsoft.com/office/powerpoint/2010/main" val="318990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80B58A-332D-4381-A614-E1B3A7F4342C}"/>
              </a:ext>
            </a:extLst>
          </p:cNvPr>
          <p:cNvSpPr>
            <a:spLocks noGrp="1"/>
          </p:cNvSpPr>
          <p:nvPr>
            <p:ph sz="quarter" idx="11"/>
          </p:nvPr>
        </p:nvSpPr>
        <p:spPr>
          <a:xfrm>
            <a:off x="193675" y="2563812"/>
            <a:ext cx="11804650" cy="4294188"/>
          </a:xfrm>
        </p:spPr>
        <p:txBody>
          <a:bodyPr/>
          <a:lstStyle/>
          <a:p>
            <a:r>
              <a:rPr lang="en-US" sz="2400" dirty="0"/>
              <a:t>Not-for-profits (“NFPs”), including healthcare organizations, receive many forms of donations to support their mission; these contributions are received as financial contributions but also as nonfinancial contributions, such as fixed assets, supplies, and services)</a:t>
            </a:r>
          </a:p>
          <a:p>
            <a:r>
              <a:rPr lang="en-US" sz="2400" dirty="0"/>
              <a:t>Nonfinancial contributions are often referred to as gifts-in-kind</a:t>
            </a:r>
          </a:p>
          <a:p>
            <a:r>
              <a:rPr lang="en-US" sz="2400" dirty="0"/>
              <a:t>FASB believes more information related to gifts-in-kind is needed by financial statement users </a:t>
            </a:r>
          </a:p>
        </p:txBody>
      </p:sp>
      <p:sp>
        <p:nvSpPr>
          <p:cNvPr id="3" name="Title 2">
            <a:extLst>
              <a:ext uri="{FF2B5EF4-FFF2-40B4-BE49-F238E27FC236}">
                <a16:creationId xmlns:a16="http://schemas.microsoft.com/office/drawing/2014/main" id="{8547B76F-ADBB-4C5C-AF2E-B05DBCCEF9DF}"/>
              </a:ext>
            </a:extLst>
          </p:cNvPr>
          <p:cNvSpPr>
            <a:spLocks noGrp="1"/>
          </p:cNvSpPr>
          <p:nvPr>
            <p:ph type="title"/>
          </p:nvPr>
        </p:nvSpPr>
        <p:spPr/>
        <p:txBody>
          <a:bodyPr/>
          <a:lstStyle/>
          <a:p>
            <a:r>
              <a:rPr lang="en-US" dirty="0"/>
              <a:t>ASU No. 2020-07 - Not-for-Profit Reporting of Contributed Nonfinancial Assets</a:t>
            </a:r>
            <a:br>
              <a:rPr lang="en-US" dirty="0"/>
            </a:br>
            <a:r>
              <a:rPr lang="en-US" dirty="0"/>
              <a:t>(Gifts-in-Kind)</a:t>
            </a:r>
          </a:p>
        </p:txBody>
      </p:sp>
    </p:spTree>
    <p:extLst>
      <p:ext uri="{BB962C8B-B14F-4D97-AF65-F5344CB8AC3E}">
        <p14:creationId xmlns:p14="http://schemas.microsoft.com/office/powerpoint/2010/main" val="2930716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1472F0-9350-4C97-9FE4-62D56786E9B8}"/>
              </a:ext>
            </a:extLst>
          </p:cNvPr>
          <p:cNvSpPr>
            <a:spLocks noGrp="1"/>
          </p:cNvSpPr>
          <p:nvPr>
            <p:ph sz="quarter" idx="11"/>
          </p:nvPr>
        </p:nvSpPr>
        <p:spPr/>
        <p:txBody>
          <a:bodyPr/>
          <a:lstStyle/>
          <a:p>
            <a:r>
              <a:rPr lang="en-US" sz="2400" dirty="0"/>
              <a:t>This new ASU does not change current recognition or measurement requirements for gifts-in-kind</a:t>
            </a:r>
          </a:p>
          <a:p>
            <a:r>
              <a:rPr lang="en-US" sz="2400" dirty="0"/>
              <a:t>New guidance changes the presentation and disclosure for gifts-in-kind</a:t>
            </a:r>
          </a:p>
          <a:p>
            <a:r>
              <a:rPr lang="en-US" sz="2400" dirty="0"/>
              <a:t>NFPs will present gifts-in-kind received in a separate line item in the statement of activities apart from contributions of cash or other financial assets </a:t>
            </a:r>
          </a:p>
          <a:p>
            <a:r>
              <a:rPr lang="en-US" sz="2400" dirty="0"/>
              <a:t>New disclosures will require NFPs to breakout the dollar amount of gifts-in-kind received by category in the disclosures</a:t>
            </a:r>
          </a:p>
        </p:txBody>
      </p:sp>
      <p:sp>
        <p:nvSpPr>
          <p:cNvPr id="3" name="Title 2">
            <a:extLst>
              <a:ext uri="{FF2B5EF4-FFF2-40B4-BE49-F238E27FC236}">
                <a16:creationId xmlns:a16="http://schemas.microsoft.com/office/drawing/2014/main" id="{83310A75-49CF-4A73-97C1-FF898BA4F7FD}"/>
              </a:ext>
            </a:extLst>
          </p:cNvPr>
          <p:cNvSpPr>
            <a:spLocks noGrp="1"/>
          </p:cNvSpPr>
          <p:nvPr>
            <p:ph type="title"/>
          </p:nvPr>
        </p:nvSpPr>
        <p:spPr/>
        <p:txBody>
          <a:bodyPr/>
          <a:lstStyle/>
          <a:p>
            <a:r>
              <a:rPr lang="en-US" dirty="0"/>
              <a:t>ASU No. 2020-07</a:t>
            </a:r>
            <a:br>
              <a:rPr lang="en-US" dirty="0"/>
            </a:br>
            <a:r>
              <a:rPr lang="en-US" dirty="0"/>
              <a:t>Not-for-Profit Reporting of Gifts-in-Kind</a:t>
            </a:r>
          </a:p>
        </p:txBody>
      </p:sp>
    </p:spTree>
    <p:extLst>
      <p:ext uri="{BB962C8B-B14F-4D97-AF65-F5344CB8AC3E}">
        <p14:creationId xmlns:p14="http://schemas.microsoft.com/office/powerpoint/2010/main" val="3351687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BBDE6D-B92A-42AB-BE35-D63C6A8F97BE}"/>
              </a:ext>
            </a:extLst>
          </p:cNvPr>
          <p:cNvSpPr>
            <a:spLocks noGrp="1"/>
          </p:cNvSpPr>
          <p:nvPr>
            <p:ph sz="quarter" idx="11"/>
          </p:nvPr>
        </p:nvSpPr>
        <p:spPr>
          <a:xfrm>
            <a:off x="202859" y="2198686"/>
            <a:ext cx="11804650" cy="4294188"/>
          </a:xfrm>
        </p:spPr>
        <p:txBody>
          <a:bodyPr/>
          <a:lstStyle/>
          <a:p>
            <a:r>
              <a:rPr lang="en-US" dirty="0"/>
              <a:t>Under the new disclosure guidance, for each category of gifts-in-kind received:</a:t>
            </a:r>
          </a:p>
          <a:p>
            <a:pPr lvl="1"/>
            <a:r>
              <a:rPr lang="en-US" dirty="0"/>
              <a:t>The NFP will provide a description of any associated donor restrictions</a:t>
            </a:r>
          </a:p>
          <a:p>
            <a:pPr lvl="1"/>
            <a:r>
              <a:rPr lang="en-US" dirty="0"/>
              <a:t>The NFP will provide a description of the valuation techniques and inputs utilized to arrive at a fair value measurement at initial recognition</a:t>
            </a:r>
          </a:p>
          <a:p>
            <a:pPr lvl="1"/>
            <a:r>
              <a:rPr lang="en-US" dirty="0"/>
              <a:t>The principal market used to arrive at a fair value measurement</a:t>
            </a:r>
          </a:p>
        </p:txBody>
      </p:sp>
      <p:sp>
        <p:nvSpPr>
          <p:cNvPr id="3" name="Title 2">
            <a:extLst>
              <a:ext uri="{FF2B5EF4-FFF2-40B4-BE49-F238E27FC236}">
                <a16:creationId xmlns:a16="http://schemas.microsoft.com/office/drawing/2014/main" id="{78594079-782A-4895-ADA5-B0EA6887E08D}"/>
              </a:ext>
            </a:extLst>
          </p:cNvPr>
          <p:cNvSpPr>
            <a:spLocks noGrp="1"/>
          </p:cNvSpPr>
          <p:nvPr>
            <p:ph type="title"/>
          </p:nvPr>
        </p:nvSpPr>
        <p:spPr/>
        <p:txBody>
          <a:bodyPr/>
          <a:lstStyle/>
          <a:p>
            <a:r>
              <a:rPr lang="en-US" dirty="0"/>
              <a:t>ASU No. 2020-07</a:t>
            </a:r>
            <a:br>
              <a:rPr lang="en-US" dirty="0"/>
            </a:br>
            <a:r>
              <a:rPr lang="en-US" dirty="0"/>
              <a:t>Not-for-Profit Reporting of Gifts-in-Kind Disclosures</a:t>
            </a:r>
          </a:p>
        </p:txBody>
      </p:sp>
    </p:spTree>
    <p:extLst>
      <p:ext uri="{BB962C8B-B14F-4D97-AF65-F5344CB8AC3E}">
        <p14:creationId xmlns:p14="http://schemas.microsoft.com/office/powerpoint/2010/main" val="2097706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BBDE6D-B92A-42AB-BE35-D63C6A8F97BE}"/>
              </a:ext>
            </a:extLst>
          </p:cNvPr>
          <p:cNvSpPr>
            <a:spLocks noGrp="1"/>
          </p:cNvSpPr>
          <p:nvPr>
            <p:ph sz="quarter" idx="11"/>
          </p:nvPr>
        </p:nvSpPr>
        <p:spPr>
          <a:xfrm>
            <a:off x="193675" y="2073729"/>
            <a:ext cx="11804650" cy="4294188"/>
          </a:xfrm>
        </p:spPr>
        <p:txBody>
          <a:bodyPr/>
          <a:lstStyle/>
          <a:p>
            <a:r>
              <a:rPr lang="en-US" dirty="0"/>
              <a:t>Under the new disclosure guidance, for each category of gifts-in-kind:</a:t>
            </a:r>
          </a:p>
          <a:p>
            <a:pPr lvl="1"/>
            <a:r>
              <a:rPr lang="en-US" dirty="0"/>
              <a:t>The NFP will disclose qualitative information about whether the gifts-in-kind were either monetized or utilized during the reporting period</a:t>
            </a:r>
          </a:p>
          <a:p>
            <a:pPr lvl="2"/>
            <a:r>
              <a:rPr lang="en-US" dirty="0"/>
              <a:t>If utilized, then a description of the specific programs or other activities in which those assets were used will be included</a:t>
            </a:r>
          </a:p>
          <a:p>
            <a:pPr lvl="1"/>
            <a:r>
              <a:rPr lang="en-US" dirty="0"/>
              <a:t>The policy (only if the NFP has a monetization policy) for monetizing rather than utilizing gifts-in-kind must also be disclosed </a:t>
            </a:r>
          </a:p>
        </p:txBody>
      </p:sp>
      <p:sp>
        <p:nvSpPr>
          <p:cNvPr id="3" name="Title 2">
            <a:extLst>
              <a:ext uri="{FF2B5EF4-FFF2-40B4-BE49-F238E27FC236}">
                <a16:creationId xmlns:a16="http://schemas.microsoft.com/office/drawing/2014/main" id="{78594079-782A-4895-ADA5-B0EA6887E08D}"/>
              </a:ext>
            </a:extLst>
          </p:cNvPr>
          <p:cNvSpPr>
            <a:spLocks noGrp="1"/>
          </p:cNvSpPr>
          <p:nvPr>
            <p:ph type="title"/>
          </p:nvPr>
        </p:nvSpPr>
        <p:spPr/>
        <p:txBody>
          <a:bodyPr/>
          <a:lstStyle/>
          <a:p>
            <a:r>
              <a:rPr lang="en-US" dirty="0"/>
              <a:t>ASU No. 2020-07</a:t>
            </a:r>
            <a:br>
              <a:rPr lang="en-US" dirty="0"/>
            </a:br>
            <a:r>
              <a:rPr lang="en-US" dirty="0"/>
              <a:t>Not-for-Profit Reporting of Gifts-in-Kind  Disclosures</a:t>
            </a:r>
          </a:p>
        </p:txBody>
      </p:sp>
    </p:spTree>
    <p:extLst>
      <p:ext uri="{BB962C8B-B14F-4D97-AF65-F5344CB8AC3E}">
        <p14:creationId xmlns:p14="http://schemas.microsoft.com/office/powerpoint/2010/main" val="2039710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BBDE6D-B92A-42AB-BE35-D63C6A8F97BE}"/>
              </a:ext>
            </a:extLst>
          </p:cNvPr>
          <p:cNvSpPr>
            <a:spLocks noGrp="1"/>
          </p:cNvSpPr>
          <p:nvPr>
            <p:ph sz="quarter" idx="11"/>
          </p:nvPr>
        </p:nvSpPr>
        <p:spPr>
          <a:xfrm>
            <a:off x="211832" y="2413261"/>
            <a:ext cx="11804650" cy="3945003"/>
          </a:xfrm>
        </p:spPr>
        <p:txBody>
          <a:bodyPr/>
          <a:lstStyle/>
          <a:p>
            <a:r>
              <a:rPr lang="en-US" dirty="0"/>
              <a:t>ASC 958-605-30-2 – “Contributions received shall be measured at their fair values.  Topic 820 establishes a framework for measuring fair value.”</a:t>
            </a:r>
          </a:p>
          <a:p>
            <a:r>
              <a:rPr lang="en-US" dirty="0"/>
              <a:t>Definition of fair value under ASC 820:</a:t>
            </a:r>
          </a:p>
          <a:p>
            <a:pPr marL="455613"/>
            <a:r>
              <a:rPr lang="en-US" sz="2000" dirty="0">
                <a:solidFill>
                  <a:schemeClr val="tx2"/>
                </a:solidFill>
              </a:rPr>
              <a:t>“The price that would be received to sell an asset or paid to transfer a liability in an orderly transaction between market participants at the measurement date.”</a:t>
            </a:r>
          </a:p>
          <a:p>
            <a:pPr lvl="1"/>
            <a:endParaRPr lang="en-US" dirty="0"/>
          </a:p>
        </p:txBody>
      </p:sp>
      <p:sp>
        <p:nvSpPr>
          <p:cNvPr id="3" name="Title 2">
            <a:extLst>
              <a:ext uri="{FF2B5EF4-FFF2-40B4-BE49-F238E27FC236}">
                <a16:creationId xmlns:a16="http://schemas.microsoft.com/office/drawing/2014/main" id="{78594079-782A-4895-ADA5-B0EA6887E08D}"/>
              </a:ext>
            </a:extLst>
          </p:cNvPr>
          <p:cNvSpPr>
            <a:spLocks noGrp="1"/>
          </p:cNvSpPr>
          <p:nvPr>
            <p:ph type="title"/>
          </p:nvPr>
        </p:nvSpPr>
        <p:spPr/>
        <p:txBody>
          <a:bodyPr/>
          <a:lstStyle/>
          <a:p>
            <a:r>
              <a:rPr lang="en-US" dirty="0"/>
              <a:t>ASU No. 2020-07</a:t>
            </a:r>
            <a:br>
              <a:rPr lang="en-US" dirty="0"/>
            </a:br>
            <a:r>
              <a:rPr lang="en-US" dirty="0"/>
              <a:t>Not-for-Profit Reporting of Gifts-in-Kind  Measuring Nonfinancial Assets</a:t>
            </a:r>
          </a:p>
        </p:txBody>
      </p:sp>
    </p:spTree>
    <p:extLst>
      <p:ext uri="{BB962C8B-B14F-4D97-AF65-F5344CB8AC3E}">
        <p14:creationId xmlns:p14="http://schemas.microsoft.com/office/powerpoint/2010/main" val="1553261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BBDE6D-B92A-42AB-BE35-D63C6A8F97BE}"/>
              </a:ext>
            </a:extLst>
          </p:cNvPr>
          <p:cNvSpPr>
            <a:spLocks noGrp="1"/>
          </p:cNvSpPr>
          <p:nvPr>
            <p:ph sz="quarter" idx="11"/>
          </p:nvPr>
        </p:nvSpPr>
        <p:spPr>
          <a:xfrm>
            <a:off x="193675" y="2318428"/>
            <a:ext cx="11804650" cy="4294188"/>
          </a:xfrm>
        </p:spPr>
        <p:txBody>
          <a:bodyPr/>
          <a:lstStyle/>
          <a:p>
            <a:pPr>
              <a:spcBef>
                <a:spcPts val="0"/>
              </a:spcBef>
              <a:spcAft>
                <a:spcPts val="0"/>
              </a:spcAft>
            </a:pPr>
            <a:r>
              <a:rPr lang="en-US" dirty="0"/>
              <a:t>Principal Market Definition:</a:t>
            </a:r>
          </a:p>
          <a:p>
            <a:pPr lvl="1">
              <a:spcBef>
                <a:spcPts val="0"/>
              </a:spcBef>
              <a:spcAft>
                <a:spcPts val="0"/>
              </a:spcAft>
            </a:pPr>
            <a:r>
              <a:rPr lang="en-US" dirty="0"/>
              <a:t>The market with the greatest volume and level of activity for the asset or liability</a:t>
            </a:r>
          </a:p>
          <a:p>
            <a:pPr marL="228600" lvl="1">
              <a:spcBef>
                <a:spcPts val="0"/>
              </a:spcBef>
              <a:spcAft>
                <a:spcPts val="0"/>
              </a:spcAft>
            </a:pPr>
            <a:r>
              <a:rPr lang="en-US" sz="2800" dirty="0">
                <a:solidFill>
                  <a:schemeClr val="tx1"/>
                </a:solidFill>
              </a:rPr>
              <a:t>In a Principal Market:</a:t>
            </a:r>
          </a:p>
          <a:p>
            <a:pPr lvl="1">
              <a:spcBef>
                <a:spcPts val="0"/>
              </a:spcBef>
              <a:spcAft>
                <a:spcPts val="0"/>
              </a:spcAft>
            </a:pPr>
            <a:r>
              <a:rPr lang="en-US" dirty="0"/>
              <a:t>The reporting entity must have the ability to access the market but doesn’t need to have the ability to sell the asset in that market</a:t>
            </a:r>
          </a:p>
          <a:p>
            <a:pPr marL="228600" lvl="1">
              <a:spcBef>
                <a:spcPts val="0"/>
              </a:spcBef>
              <a:spcAft>
                <a:spcPts val="0"/>
              </a:spcAft>
            </a:pPr>
            <a:r>
              <a:rPr lang="en-US" sz="2800" dirty="0">
                <a:solidFill>
                  <a:schemeClr val="tx1"/>
                </a:solidFill>
              </a:rPr>
              <a:t>Concessions in a Principal Market:</a:t>
            </a:r>
          </a:p>
          <a:p>
            <a:pPr lvl="1">
              <a:spcAft>
                <a:spcPts val="0"/>
              </a:spcAft>
            </a:pPr>
            <a:r>
              <a:rPr lang="en-US" dirty="0"/>
              <a:t>If there is a principal market, you must use the principal market, even if there is a more advantageous market to use</a:t>
            </a:r>
          </a:p>
          <a:p>
            <a:pPr lvl="1"/>
            <a:r>
              <a:rPr lang="en-US" dirty="0"/>
              <a:t>If no principal market exists, then use the most advantageous market</a:t>
            </a:r>
          </a:p>
          <a:p>
            <a:pPr lvl="1"/>
            <a:endParaRPr lang="en-US" dirty="0"/>
          </a:p>
        </p:txBody>
      </p:sp>
      <p:sp>
        <p:nvSpPr>
          <p:cNvPr id="3" name="Title 2">
            <a:extLst>
              <a:ext uri="{FF2B5EF4-FFF2-40B4-BE49-F238E27FC236}">
                <a16:creationId xmlns:a16="http://schemas.microsoft.com/office/drawing/2014/main" id="{78594079-782A-4895-ADA5-B0EA6887E08D}"/>
              </a:ext>
            </a:extLst>
          </p:cNvPr>
          <p:cNvSpPr>
            <a:spLocks noGrp="1"/>
          </p:cNvSpPr>
          <p:nvPr>
            <p:ph type="title"/>
          </p:nvPr>
        </p:nvSpPr>
        <p:spPr/>
        <p:txBody>
          <a:bodyPr/>
          <a:lstStyle/>
          <a:p>
            <a:r>
              <a:rPr lang="en-US" dirty="0"/>
              <a:t>ASU No. 2020-07</a:t>
            </a:r>
            <a:br>
              <a:rPr lang="en-US" dirty="0"/>
            </a:br>
            <a:r>
              <a:rPr lang="en-US" dirty="0"/>
              <a:t>Not-for-Profit Reporting of Gifts-in-Kind  Measuring Nonfinancial Assets</a:t>
            </a:r>
          </a:p>
        </p:txBody>
      </p:sp>
    </p:spTree>
    <p:extLst>
      <p:ext uri="{BB962C8B-B14F-4D97-AF65-F5344CB8AC3E}">
        <p14:creationId xmlns:p14="http://schemas.microsoft.com/office/powerpoint/2010/main" val="3201748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BB2A32-0ADD-465B-B885-A232E446904E}"/>
              </a:ext>
            </a:extLst>
          </p:cNvPr>
          <p:cNvSpPr>
            <a:spLocks noGrp="1"/>
          </p:cNvSpPr>
          <p:nvPr>
            <p:ph type="title"/>
          </p:nvPr>
        </p:nvSpPr>
        <p:spPr/>
        <p:txBody>
          <a:bodyPr/>
          <a:lstStyle/>
          <a:p>
            <a:r>
              <a:rPr lang="en-US" dirty="0"/>
              <a:t>Presenters</a:t>
            </a:r>
          </a:p>
        </p:txBody>
      </p:sp>
      <p:pic>
        <p:nvPicPr>
          <p:cNvPr id="4" name="Picture 14">
            <a:extLst>
              <a:ext uri="{FF2B5EF4-FFF2-40B4-BE49-F238E27FC236}">
                <a16:creationId xmlns:a16="http://schemas.microsoft.com/office/drawing/2014/main" id="{B6B8F33C-F1EE-4BBD-8CEA-EE8D38F16E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992287" y="1847541"/>
            <a:ext cx="2778409" cy="27784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16">
            <a:extLst>
              <a:ext uri="{FF2B5EF4-FFF2-40B4-BE49-F238E27FC236}">
                <a16:creationId xmlns:a16="http://schemas.microsoft.com/office/drawing/2014/main" id="{B857204E-A0DB-4FE1-A32C-A8DDB49293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40" b="12811"/>
          <a:stretch/>
        </p:blipFill>
        <p:spPr bwMode="auto">
          <a:xfrm>
            <a:off x="7232872" y="1862068"/>
            <a:ext cx="2520306" cy="27638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FE18460-C932-4925-ACA8-A84293A0EA4E}"/>
              </a:ext>
            </a:extLst>
          </p:cNvPr>
          <p:cNvSpPr txBox="1"/>
          <p:nvPr/>
        </p:nvSpPr>
        <p:spPr>
          <a:xfrm>
            <a:off x="1852108" y="4728954"/>
            <a:ext cx="3058766" cy="1323439"/>
          </a:xfrm>
          <a:prstGeom prst="rect">
            <a:avLst/>
          </a:prstGeom>
          <a:noFill/>
        </p:spPr>
        <p:txBody>
          <a:bodyPr wrap="square">
            <a:spAutoFit/>
          </a:bodyPr>
          <a:lstStyle/>
          <a:p>
            <a:pPr algn="ctr"/>
            <a:r>
              <a:rPr lang="en-US" sz="1600" b="1" i="0" u="none" strike="noStrike" dirty="0">
                <a:effectLst/>
                <a:latin typeface="Barlow" panose="00000500000000000000" pitchFamily="2" charset="0"/>
              </a:rPr>
              <a:t>Ryan Miller, CPA</a:t>
            </a:r>
          </a:p>
          <a:p>
            <a:pPr algn="ctr"/>
            <a:r>
              <a:rPr lang="en-US" sz="1600" b="1" i="0" u="none" strike="noStrike" dirty="0">
                <a:solidFill>
                  <a:schemeClr val="tx2">
                    <a:lumMod val="75000"/>
                  </a:schemeClr>
                </a:solidFill>
                <a:effectLst/>
                <a:latin typeface="Barlow" panose="00000500000000000000" pitchFamily="2" charset="0"/>
              </a:rPr>
              <a:t>Manager</a:t>
            </a:r>
          </a:p>
          <a:p>
            <a:pPr algn="ctr"/>
            <a:r>
              <a:rPr lang="en-US" sz="1600" b="0" i="0" dirty="0">
                <a:solidFill>
                  <a:srgbClr val="3F464A"/>
                </a:solidFill>
                <a:effectLst/>
                <a:latin typeface="Barlow" panose="00000500000000000000" pitchFamily="2" charset="0"/>
              </a:rPr>
              <a:t>Withum</a:t>
            </a:r>
            <a:r>
              <a:rPr lang="en-US" sz="1600" dirty="0">
                <a:solidFill>
                  <a:srgbClr val="3F464A"/>
                </a:solidFill>
                <a:latin typeface="Barlow" panose="00000500000000000000" pitchFamily="2" charset="0"/>
              </a:rPr>
              <a:t>’s Healthcare Services</a:t>
            </a:r>
            <a:endParaRPr lang="en-US" sz="1600" b="0" i="0" dirty="0">
              <a:solidFill>
                <a:srgbClr val="3F464A"/>
              </a:solidFill>
              <a:effectLst/>
              <a:latin typeface="Barlow" panose="00000500000000000000" pitchFamily="2" charset="0"/>
            </a:endParaRPr>
          </a:p>
          <a:p>
            <a:pPr algn="ctr"/>
            <a:r>
              <a:rPr lang="en-US" sz="1600" b="0" i="0" dirty="0">
                <a:solidFill>
                  <a:srgbClr val="3F464A"/>
                </a:solidFill>
                <a:effectLst/>
                <a:latin typeface="Barlow" panose="00000500000000000000" pitchFamily="2" charset="0"/>
                <a:hlinkClick r:id="rId4"/>
              </a:rPr>
              <a:t>Rmiller@withum.com</a:t>
            </a:r>
            <a:r>
              <a:rPr lang="en-US" sz="1600" b="0" i="0" dirty="0">
                <a:solidFill>
                  <a:srgbClr val="3F464A"/>
                </a:solidFill>
                <a:effectLst/>
                <a:latin typeface="Barlow" panose="00000500000000000000" pitchFamily="2" charset="0"/>
              </a:rPr>
              <a:t> </a:t>
            </a:r>
            <a:endParaRPr lang="en-US" sz="1600" dirty="0">
              <a:solidFill>
                <a:srgbClr val="3F464A"/>
              </a:solidFill>
              <a:latin typeface="Barlow" panose="00000500000000000000" pitchFamily="2" charset="0"/>
            </a:endParaRPr>
          </a:p>
          <a:p>
            <a:pPr algn="ctr"/>
            <a:r>
              <a:rPr lang="en-US" sz="1600" b="0" i="0" dirty="0">
                <a:solidFill>
                  <a:srgbClr val="3F464A"/>
                </a:solidFill>
                <a:effectLst/>
                <a:latin typeface="Barlow" panose="00000500000000000000" pitchFamily="2" charset="0"/>
              </a:rPr>
              <a:t>(267) 332 5837</a:t>
            </a:r>
          </a:p>
        </p:txBody>
      </p:sp>
      <p:sp>
        <p:nvSpPr>
          <p:cNvPr id="7" name="TextBox 6">
            <a:extLst>
              <a:ext uri="{FF2B5EF4-FFF2-40B4-BE49-F238E27FC236}">
                <a16:creationId xmlns:a16="http://schemas.microsoft.com/office/drawing/2014/main" id="{9E4DE9DA-FCA2-4AD2-9058-F287235E3B7B}"/>
              </a:ext>
            </a:extLst>
          </p:cNvPr>
          <p:cNvSpPr txBox="1"/>
          <p:nvPr/>
        </p:nvSpPr>
        <p:spPr>
          <a:xfrm>
            <a:off x="7003152" y="4728954"/>
            <a:ext cx="2979746" cy="1323439"/>
          </a:xfrm>
          <a:prstGeom prst="rect">
            <a:avLst/>
          </a:prstGeom>
          <a:noFill/>
        </p:spPr>
        <p:txBody>
          <a:bodyPr wrap="square">
            <a:spAutoFit/>
          </a:bodyPr>
          <a:lstStyle/>
          <a:p>
            <a:pPr algn="ctr"/>
            <a:r>
              <a:rPr lang="en-US" sz="1600" b="1" i="0" u="none" strike="noStrike" dirty="0">
                <a:effectLst/>
                <a:latin typeface="Barlow" panose="00000500000000000000" pitchFamily="2" charset="0"/>
              </a:rPr>
              <a:t>Sienna Richert, CPA</a:t>
            </a:r>
          </a:p>
          <a:p>
            <a:pPr algn="ctr"/>
            <a:r>
              <a:rPr lang="en-US" sz="1600" b="1" dirty="0">
                <a:solidFill>
                  <a:srgbClr val="3F464A"/>
                </a:solidFill>
                <a:latin typeface="Barlow" panose="00000500000000000000" pitchFamily="2" charset="0"/>
              </a:rPr>
              <a:t>Staff II Accountant</a:t>
            </a:r>
            <a:endParaRPr lang="en-US" sz="1600" b="1" i="0" u="none" strike="noStrike" dirty="0">
              <a:solidFill>
                <a:srgbClr val="3F464A"/>
              </a:solidFill>
              <a:effectLst/>
              <a:latin typeface="Barlow" panose="00000500000000000000" pitchFamily="2" charset="0"/>
            </a:endParaRPr>
          </a:p>
          <a:p>
            <a:pPr algn="ctr"/>
            <a:r>
              <a:rPr lang="en-US" sz="1600" b="0" i="0" dirty="0">
                <a:solidFill>
                  <a:srgbClr val="3F464A"/>
                </a:solidFill>
                <a:effectLst/>
                <a:latin typeface="Barlow" panose="00000500000000000000" pitchFamily="2" charset="0"/>
              </a:rPr>
              <a:t>Withum</a:t>
            </a:r>
            <a:r>
              <a:rPr lang="en-US" sz="1600" dirty="0">
                <a:solidFill>
                  <a:srgbClr val="3F464A"/>
                </a:solidFill>
                <a:latin typeface="Barlow" panose="00000500000000000000" pitchFamily="2" charset="0"/>
              </a:rPr>
              <a:t>’s Healthcare Services</a:t>
            </a:r>
            <a:endParaRPr lang="en-US" sz="1600" b="0" i="0" dirty="0">
              <a:solidFill>
                <a:srgbClr val="3F464A"/>
              </a:solidFill>
              <a:effectLst/>
              <a:latin typeface="Barlow" panose="00000500000000000000" pitchFamily="2" charset="0"/>
            </a:endParaRPr>
          </a:p>
          <a:p>
            <a:pPr algn="ctr"/>
            <a:r>
              <a:rPr lang="en-US" sz="1600" b="0" i="0" dirty="0">
                <a:solidFill>
                  <a:srgbClr val="3F464A"/>
                </a:solidFill>
                <a:effectLst/>
                <a:latin typeface="Barlow" panose="00000500000000000000" pitchFamily="2" charset="0"/>
                <a:hlinkClick r:id="rId5"/>
              </a:rPr>
              <a:t>Srichert@withum.com</a:t>
            </a:r>
            <a:r>
              <a:rPr lang="en-US" sz="1600" b="0" i="0" dirty="0">
                <a:solidFill>
                  <a:srgbClr val="3F464A"/>
                </a:solidFill>
                <a:effectLst/>
                <a:latin typeface="Barlow" panose="00000500000000000000" pitchFamily="2" charset="0"/>
              </a:rPr>
              <a:t> </a:t>
            </a:r>
          </a:p>
          <a:p>
            <a:pPr algn="ctr"/>
            <a:r>
              <a:rPr lang="en-US" sz="1600" b="0" i="0" dirty="0">
                <a:solidFill>
                  <a:srgbClr val="3F464A"/>
                </a:solidFill>
                <a:effectLst/>
                <a:latin typeface="Barlow" panose="00000500000000000000" pitchFamily="2" charset="0"/>
              </a:rPr>
              <a:t>(732) 759 6873</a:t>
            </a:r>
          </a:p>
        </p:txBody>
      </p:sp>
    </p:spTree>
    <p:extLst>
      <p:ext uri="{BB962C8B-B14F-4D97-AF65-F5344CB8AC3E}">
        <p14:creationId xmlns:p14="http://schemas.microsoft.com/office/powerpoint/2010/main" val="1175149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A4A98AC-432E-4921-AA70-CA0728AE2621}"/>
              </a:ext>
            </a:extLst>
          </p:cNvPr>
          <p:cNvPicPr>
            <a:picLocks noChangeAspect="1"/>
          </p:cNvPicPr>
          <p:nvPr/>
        </p:nvPicPr>
        <p:blipFill>
          <a:blip r:embed="rId3"/>
          <a:stretch>
            <a:fillRect/>
          </a:stretch>
        </p:blipFill>
        <p:spPr>
          <a:xfrm>
            <a:off x="3292575" y="138729"/>
            <a:ext cx="5606849" cy="6580542"/>
          </a:xfrm>
          <a:prstGeom prst="rect">
            <a:avLst/>
          </a:prstGeom>
        </p:spPr>
      </p:pic>
      <p:sp>
        <p:nvSpPr>
          <p:cNvPr id="2" name="Oval 1">
            <a:extLst>
              <a:ext uri="{FF2B5EF4-FFF2-40B4-BE49-F238E27FC236}">
                <a16:creationId xmlns:a16="http://schemas.microsoft.com/office/drawing/2014/main" id="{4D3151BB-7BE9-4F39-B2AF-5D609D481638}"/>
              </a:ext>
            </a:extLst>
          </p:cNvPr>
          <p:cNvSpPr/>
          <p:nvPr/>
        </p:nvSpPr>
        <p:spPr>
          <a:xfrm>
            <a:off x="313899" y="3043451"/>
            <a:ext cx="2811438" cy="1235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Example #1 from page 13 of ASU No. 2020-07</a:t>
            </a:r>
          </a:p>
        </p:txBody>
      </p:sp>
    </p:spTree>
    <p:extLst>
      <p:ext uri="{BB962C8B-B14F-4D97-AF65-F5344CB8AC3E}">
        <p14:creationId xmlns:p14="http://schemas.microsoft.com/office/powerpoint/2010/main" val="1077225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21FE668-637F-4A09-9402-3109E59B091F}"/>
              </a:ext>
            </a:extLst>
          </p:cNvPr>
          <p:cNvPicPr>
            <a:picLocks noChangeAspect="1"/>
          </p:cNvPicPr>
          <p:nvPr/>
        </p:nvPicPr>
        <p:blipFill>
          <a:blip r:embed="rId3"/>
          <a:stretch>
            <a:fillRect/>
          </a:stretch>
        </p:blipFill>
        <p:spPr>
          <a:xfrm>
            <a:off x="2526735" y="246232"/>
            <a:ext cx="7138530" cy="5594437"/>
          </a:xfrm>
          <a:prstGeom prst="rect">
            <a:avLst/>
          </a:prstGeom>
        </p:spPr>
      </p:pic>
      <p:sp>
        <p:nvSpPr>
          <p:cNvPr id="7" name="Oval 6">
            <a:extLst>
              <a:ext uri="{FF2B5EF4-FFF2-40B4-BE49-F238E27FC236}">
                <a16:creationId xmlns:a16="http://schemas.microsoft.com/office/drawing/2014/main" id="{3110A897-1AF0-4C48-9087-C7D33E919928}"/>
              </a:ext>
            </a:extLst>
          </p:cNvPr>
          <p:cNvSpPr/>
          <p:nvPr/>
        </p:nvSpPr>
        <p:spPr>
          <a:xfrm>
            <a:off x="204717" y="2193926"/>
            <a:ext cx="2811438" cy="1235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Example #2 from page 14 of ASU No. 2020-07</a:t>
            </a:r>
          </a:p>
        </p:txBody>
      </p:sp>
    </p:spTree>
    <p:extLst>
      <p:ext uri="{BB962C8B-B14F-4D97-AF65-F5344CB8AC3E}">
        <p14:creationId xmlns:p14="http://schemas.microsoft.com/office/powerpoint/2010/main" val="799411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594079-782A-4895-ADA5-B0EA6887E08D}"/>
              </a:ext>
            </a:extLst>
          </p:cNvPr>
          <p:cNvSpPr>
            <a:spLocks noGrp="1"/>
          </p:cNvSpPr>
          <p:nvPr>
            <p:ph type="title"/>
          </p:nvPr>
        </p:nvSpPr>
        <p:spPr/>
        <p:txBody>
          <a:bodyPr/>
          <a:lstStyle/>
          <a:p>
            <a:r>
              <a:rPr lang="en-US" dirty="0"/>
              <a:t>ASU No. 2020-07</a:t>
            </a:r>
            <a:br>
              <a:rPr lang="en-US" dirty="0"/>
            </a:br>
            <a:r>
              <a:rPr lang="en-US" dirty="0"/>
              <a:t>Not-for-Profit Reporting of Gifts-in-Kind Disclosures Examples</a:t>
            </a:r>
          </a:p>
        </p:txBody>
      </p:sp>
      <p:pic>
        <p:nvPicPr>
          <p:cNvPr id="4" name="Content Placeholder 4">
            <a:extLst>
              <a:ext uri="{FF2B5EF4-FFF2-40B4-BE49-F238E27FC236}">
                <a16:creationId xmlns:a16="http://schemas.microsoft.com/office/drawing/2014/main" id="{61EC1FC6-3258-4F9C-B181-078D930D8287}"/>
              </a:ext>
            </a:extLst>
          </p:cNvPr>
          <p:cNvPicPr>
            <a:picLocks noChangeAspect="1"/>
          </p:cNvPicPr>
          <p:nvPr/>
        </p:nvPicPr>
        <p:blipFill>
          <a:blip r:embed="rId3"/>
          <a:stretch>
            <a:fillRect/>
          </a:stretch>
        </p:blipFill>
        <p:spPr>
          <a:xfrm>
            <a:off x="3181020" y="2243268"/>
            <a:ext cx="5829959" cy="4249606"/>
          </a:xfrm>
          <a:prstGeom prst="rect">
            <a:avLst/>
          </a:prstGeom>
        </p:spPr>
      </p:pic>
    </p:spTree>
    <p:extLst>
      <p:ext uri="{BB962C8B-B14F-4D97-AF65-F5344CB8AC3E}">
        <p14:creationId xmlns:p14="http://schemas.microsoft.com/office/powerpoint/2010/main" val="2674006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594079-782A-4895-ADA5-B0EA6887E08D}"/>
              </a:ext>
            </a:extLst>
          </p:cNvPr>
          <p:cNvSpPr>
            <a:spLocks noGrp="1"/>
          </p:cNvSpPr>
          <p:nvPr>
            <p:ph type="title"/>
          </p:nvPr>
        </p:nvSpPr>
        <p:spPr/>
        <p:txBody>
          <a:bodyPr/>
          <a:lstStyle/>
          <a:p>
            <a:r>
              <a:rPr lang="en-US" dirty="0"/>
              <a:t>ASU No. 2020-07</a:t>
            </a:r>
            <a:br>
              <a:rPr lang="en-US" dirty="0"/>
            </a:br>
            <a:r>
              <a:rPr lang="en-US" dirty="0"/>
              <a:t>Not-for-Profit Reporting of Gifts-in-Kind Disclosures Examples</a:t>
            </a:r>
          </a:p>
        </p:txBody>
      </p:sp>
      <p:pic>
        <p:nvPicPr>
          <p:cNvPr id="5" name="Content Placeholder 8">
            <a:extLst>
              <a:ext uri="{FF2B5EF4-FFF2-40B4-BE49-F238E27FC236}">
                <a16:creationId xmlns:a16="http://schemas.microsoft.com/office/drawing/2014/main" id="{70460EDF-2E95-4588-9877-C3CF89E31464}"/>
              </a:ext>
            </a:extLst>
          </p:cNvPr>
          <p:cNvPicPr>
            <a:picLocks noChangeAspect="1"/>
          </p:cNvPicPr>
          <p:nvPr/>
        </p:nvPicPr>
        <p:blipFill>
          <a:blip r:embed="rId3"/>
          <a:stretch>
            <a:fillRect/>
          </a:stretch>
        </p:blipFill>
        <p:spPr>
          <a:xfrm>
            <a:off x="2005759" y="2301656"/>
            <a:ext cx="8180481" cy="4044715"/>
          </a:xfrm>
          <a:prstGeom prst="rect">
            <a:avLst/>
          </a:prstGeom>
        </p:spPr>
      </p:pic>
      <p:sp>
        <p:nvSpPr>
          <p:cNvPr id="2" name="Oval 1">
            <a:extLst>
              <a:ext uri="{FF2B5EF4-FFF2-40B4-BE49-F238E27FC236}">
                <a16:creationId xmlns:a16="http://schemas.microsoft.com/office/drawing/2014/main" id="{0C9ADBE7-1CAD-42CC-9DF2-3FA5099A2DB9}"/>
              </a:ext>
            </a:extLst>
          </p:cNvPr>
          <p:cNvSpPr/>
          <p:nvPr/>
        </p:nvSpPr>
        <p:spPr>
          <a:xfrm rot="20714184">
            <a:off x="43679" y="2856433"/>
            <a:ext cx="2014398" cy="603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Qualitative Disclosures</a:t>
            </a:r>
          </a:p>
        </p:txBody>
      </p:sp>
    </p:spTree>
    <p:extLst>
      <p:ext uri="{BB962C8B-B14F-4D97-AF65-F5344CB8AC3E}">
        <p14:creationId xmlns:p14="http://schemas.microsoft.com/office/powerpoint/2010/main" val="2790249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594079-782A-4895-ADA5-B0EA6887E08D}"/>
              </a:ext>
            </a:extLst>
          </p:cNvPr>
          <p:cNvSpPr>
            <a:spLocks noGrp="1"/>
          </p:cNvSpPr>
          <p:nvPr>
            <p:ph type="title"/>
          </p:nvPr>
        </p:nvSpPr>
        <p:spPr/>
        <p:txBody>
          <a:bodyPr/>
          <a:lstStyle/>
          <a:p>
            <a:r>
              <a:rPr lang="en-US" dirty="0"/>
              <a:t>ASU No. 2020-07</a:t>
            </a:r>
            <a:br>
              <a:rPr lang="en-US" dirty="0"/>
            </a:br>
            <a:r>
              <a:rPr lang="en-US" dirty="0"/>
              <a:t>Not-for-Profit Reporting of Gifts-in-Kind Disclosures Examples</a:t>
            </a:r>
          </a:p>
        </p:txBody>
      </p:sp>
      <p:pic>
        <p:nvPicPr>
          <p:cNvPr id="4" name="Content Placeholder 4">
            <a:extLst>
              <a:ext uri="{FF2B5EF4-FFF2-40B4-BE49-F238E27FC236}">
                <a16:creationId xmlns:a16="http://schemas.microsoft.com/office/drawing/2014/main" id="{1848BE25-73A7-467F-9448-BB0B28C778E4}"/>
              </a:ext>
            </a:extLst>
          </p:cNvPr>
          <p:cNvPicPr>
            <a:picLocks noChangeAspect="1"/>
          </p:cNvPicPr>
          <p:nvPr/>
        </p:nvPicPr>
        <p:blipFill>
          <a:blip r:embed="rId3"/>
          <a:stretch>
            <a:fillRect/>
          </a:stretch>
        </p:blipFill>
        <p:spPr>
          <a:xfrm>
            <a:off x="1905000" y="2756321"/>
            <a:ext cx="8534399" cy="1614616"/>
          </a:xfrm>
          <a:prstGeom prst="rect">
            <a:avLst/>
          </a:prstGeom>
        </p:spPr>
      </p:pic>
      <p:pic>
        <p:nvPicPr>
          <p:cNvPr id="6" name="Picture 5">
            <a:extLst>
              <a:ext uri="{FF2B5EF4-FFF2-40B4-BE49-F238E27FC236}">
                <a16:creationId xmlns:a16="http://schemas.microsoft.com/office/drawing/2014/main" id="{9F4BC99E-F449-491A-92F0-55C108BD401E}"/>
              </a:ext>
            </a:extLst>
          </p:cNvPr>
          <p:cNvPicPr>
            <a:picLocks noChangeAspect="1"/>
          </p:cNvPicPr>
          <p:nvPr/>
        </p:nvPicPr>
        <p:blipFill>
          <a:blip r:embed="rId4"/>
          <a:stretch>
            <a:fillRect/>
          </a:stretch>
        </p:blipFill>
        <p:spPr>
          <a:xfrm>
            <a:off x="1905001" y="4251745"/>
            <a:ext cx="8458200" cy="1171575"/>
          </a:xfrm>
          <a:prstGeom prst="rect">
            <a:avLst/>
          </a:prstGeom>
        </p:spPr>
      </p:pic>
      <p:sp>
        <p:nvSpPr>
          <p:cNvPr id="7" name="Oval 6">
            <a:extLst>
              <a:ext uri="{FF2B5EF4-FFF2-40B4-BE49-F238E27FC236}">
                <a16:creationId xmlns:a16="http://schemas.microsoft.com/office/drawing/2014/main" id="{4BDBF4DD-318F-41A3-87BE-C0893A1B1702}"/>
              </a:ext>
            </a:extLst>
          </p:cNvPr>
          <p:cNvSpPr/>
          <p:nvPr/>
        </p:nvSpPr>
        <p:spPr>
          <a:xfrm rot="20714184">
            <a:off x="-43406" y="3403506"/>
            <a:ext cx="2014398" cy="603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Qualitative Disclosures</a:t>
            </a:r>
          </a:p>
        </p:txBody>
      </p:sp>
    </p:spTree>
    <p:extLst>
      <p:ext uri="{BB962C8B-B14F-4D97-AF65-F5344CB8AC3E}">
        <p14:creationId xmlns:p14="http://schemas.microsoft.com/office/powerpoint/2010/main" val="2434239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594079-782A-4895-ADA5-B0EA6887E08D}"/>
              </a:ext>
            </a:extLst>
          </p:cNvPr>
          <p:cNvSpPr>
            <a:spLocks noGrp="1"/>
          </p:cNvSpPr>
          <p:nvPr>
            <p:ph type="title"/>
          </p:nvPr>
        </p:nvSpPr>
        <p:spPr/>
        <p:txBody>
          <a:bodyPr/>
          <a:lstStyle/>
          <a:p>
            <a:r>
              <a:rPr lang="en-US" dirty="0"/>
              <a:t>ASU No. 2020-07 </a:t>
            </a:r>
            <a:br>
              <a:rPr lang="en-US" dirty="0"/>
            </a:br>
            <a:r>
              <a:rPr lang="en-US" dirty="0"/>
              <a:t>Not-for-Profit Reporting of Gifts-in-Kind Disclosures Examples</a:t>
            </a:r>
          </a:p>
        </p:txBody>
      </p:sp>
      <p:pic>
        <p:nvPicPr>
          <p:cNvPr id="5" name="Content Placeholder 4">
            <a:extLst>
              <a:ext uri="{FF2B5EF4-FFF2-40B4-BE49-F238E27FC236}">
                <a16:creationId xmlns:a16="http://schemas.microsoft.com/office/drawing/2014/main" id="{1D291A46-FCD4-4ECE-98A1-EE1AB8EC0BD7}"/>
              </a:ext>
            </a:extLst>
          </p:cNvPr>
          <p:cNvPicPr>
            <a:picLocks noChangeAspect="1"/>
          </p:cNvPicPr>
          <p:nvPr/>
        </p:nvPicPr>
        <p:blipFill>
          <a:blip r:embed="rId3"/>
          <a:stretch>
            <a:fillRect/>
          </a:stretch>
        </p:blipFill>
        <p:spPr>
          <a:xfrm>
            <a:off x="2298896" y="2535308"/>
            <a:ext cx="7594208" cy="3673530"/>
          </a:xfrm>
          <a:prstGeom prst="rect">
            <a:avLst/>
          </a:prstGeom>
        </p:spPr>
      </p:pic>
      <p:sp>
        <p:nvSpPr>
          <p:cNvPr id="4" name="Oval 3">
            <a:extLst>
              <a:ext uri="{FF2B5EF4-FFF2-40B4-BE49-F238E27FC236}">
                <a16:creationId xmlns:a16="http://schemas.microsoft.com/office/drawing/2014/main" id="{25FE730E-704D-45E4-BA5E-A288A92EB4F5}"/>
              </a:ext>
            </a:extLst>
          </p:cNvPr>
          <p:cNvSpPr/>
          <p:nvPr/>
        </p:nvSpPr>
        <p:spPr>
          <a:xfrm rot="20714184">
            <a:off x="43677" y="3521598"/>
            <a:ext cx="2014398" cy="603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Qualitative Disclosures</a:t>
            </a:r>
          </a:p>
        </p:txBody>
      </p:sp>
    </p:spTree>
    <p:extLst>
      <p:ext uri="{BB962C8B-B14F-4D97-AF65-F5344CB8AC3E}">
        <p14:creationId xmlns:p14="http://schemas.microsoft.com/office/powerpoint/2010/main" val="4121041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594079-782A-4895-ADA5-B0EA6887E08D}"/>
              </a:ext>
            </a:extLst>
          </p:cNvPr>
          <p:cNvSpPr>
            <a:spLocks noGrp="1"/>
          </p:cNvSpPr>
          <p:nvPr>
            <p:ph type="title"/>
          </p:nvPr>
        </p:nvSpPr>
        <p:spPr/>
        <p:txBody>
          <a:bodyPr/>
          <a:lstStyle/>
          <a:p>
            <a:r>
              <a:rPr lang="en-US" dirty="0"/>
              <a:t>ASU No. 2020-07</a:t>
            </a:r>
            <a:br>
              <a:rPr lang="en-US" dirty="0"/>
            </a:br>
            <a:r>
              <a:rPr lang="en-US" dirty="0"/>
              <a:t>Not-for-Profit Reporting of Gifts-in-Kind Disclosures Examples</a:t>
            </a:r>
          </a:p>
        </p:txBody>
      </p:sp>
      <p:pic>
        <p:nvPicPr>
          <p:cNvPr id="4" name="Content Placeholder 4">
            <a:extLst>
              <a:ext uri="{FF2B5EF4-FFF2-40B4-BE49-F238E27FC236}">
                <a16:creationId xmlns:a16="http://schemas.microsoft.com/office/drawing/2014/main" id="{60A656C7-96A4-412E-A608-C8462CC55E43}"/>
              </a:ext>
            </a:extLst>
          </p:cNvPr>
          <p:cNvPicPr>
            <a:picLocks noChangeAspect="1"/>
          </p:cNvPicPr>
          <p:nvPr/>
        </p:nvPicPr>
        <p:blipFill>
          <a:blip r:embed="rId3"/>
          <a:stretch>
            <a:fillRect/>
          </a:stretch>
        </p:blipFill>
        <p:spPr>
          <a:xfrm>
            <a:off x="1833390" y="2471169"/>
            <a:ext cx="8525220" cy="3719512"/>
          </a:xfrm>
          <a:prstGeom prst="rect">
            <a:avLst/>
          </a:prstGeom>
        </p:spPr>
      </p:pic>
    </p:spTree>
    <p:extLst>
      <p:ext uri="{BB962C8B-B14F-4D97-AF65-F5344CB8AC3E}">
        <p14:creationId xmlns:p14="http://schemas.microsoft.com/office/powerpoint/2010/main" val="3007163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a:extLst>
              <a:ext uri="{FF2B5EF4-FFF2-40B4-BE49-F238E27FC236}">
                <a16:creationId xmlns:a16="http://schemas.microsoft.com/office/drawing/2014/main" id="{44BC2681-BCAA-4D85-8210-26D6D43E56B2}"/>
              </a:ext>
            </a:extLst>
          </p:cNvPr>
          <p:cNvPicPr>
            <a:picLocks noChangeAspect="1"/>
          </p:cNvPicPr>
          <p:nvPr/>
        </p:nvPicPr>
        <p:blipFill>
          <a:blip r:embed="rId3"/>
          <a:stretch>
            <a:fillRect/>
          </a:stretch>
        </p:blipFill>
        <p:spPr>
          <a:xfrm>
            <a:off x="1940385" y="2400167"/>
            <a:ext cx="8550714" cy="4343400"/>
          </a:xfrm>
          <a:prstGeom prst="rect">
            <a:avLst/>
          </a:prstGeom>
        </p:spPr>
      </p:pic>
      <p:sp>
        <p:nvSpPr>
          <p:cNvPr id="3" name="Title 2">
            <a:extLst>
              <a:ext uri="{FF2B5EF4-FFF2-40B4-BE49-F238E27FC236}">
                <a16:creationId xmlns:a16="http://schemas.microsoft.com/office/drawing/2014/main" id="{78594079-782A-4895-ADA5-B0EA6887E08D}"/>
              </a:ext>
            </a:extLst>
          </p:cNvPr>
          <p:cNvSpPr>
            <a:spLocks noGrp="1"/>
          </p:cNvSpPr>
          <p:nvPr>
            <p:ph type="title"/>
          </p:nvPr>
        </p:nvSpPr>
        <p:spPr/>
        <p:txBody>
          <a:bodyPr/>
          <a:lstStyle/>
          <a:p>
            <a:r>
              <a:rPr lang="en-US" dirty="0"/>
              <a:t>ASU No. 2020-07</a:t>
            </a:r>
            <a:br>
              <a:rPr lang="en-US" dirty="0"/>
            </a:br>
            <a:r>
              <a:rPr lang="en-US" dirty="0"/>
              <a:t>Not-for-Profit Reporting of Gifts-in-Kind Disclosures Examples</a:t>
            </a:r>
          </a:p>
        </p:txBody>
      </p:sp>
    </p:spTree>
    <p:extLst>
      <p:ext uri="{BB962C8B-B14F-4D97-AF65-F5344CB8AC3E}">
        <p14:creationId xmlns:p14="http://schemas.microsoft.com/office/powerpoint/2010/main" val="360162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594079-782A-4895-ADA5-B0EA6887E08D}"/>
              </a:ext>
            </a:extLst>
          </p:cNvPr>
          <p:cNvSpPr>
            <a:spLocks noGrp="1"/>
          </p:cNvSpPr>
          <p:nvPr>
            <p:ph type="title"/>
          </p:nvPr>
        </p:nvSpPr>
        <p:spPr/>
        <p:txBody>
          <a:bodyPr/>
          <a:lstStyle/>
          <a:p>
            <a:r>
              <a:rPr lang="en-US" dirty="0"/>
              <a:t>ASU No. 2020-07 </a:t>
            </a:r>
            <a:br>
              <a:rPr lang="en-US" dirty="0"/>
            </a:br>
            <a:r>
              <a:rPr lang="en-US" dirty="0"/>
              <a:t>Not-for-Profit Reporting of Gifts-in-Kind Disclosures Examples</a:t>
            </a:r>
          </a:p>
        </p:txBody>
      </p:sp>
      <p:pic>
        <p:nvPicPr>
          <p:cNvPr id="4" name="Content Placeholder 4">
            <a:extLst>
              <a:ext uri="{FF2B5EF4-FFF2-40B4-BE49-F238E27FC236}">
                <a16:creationId xmlns:a16="http://schemas.microsoft.com/office/drawing/2014/main" id="{999D52EE-112E-4867-9E88-A0E4BAF72645}"/>
              </a:ext>
            </a:extLst>
          </p:cNvPr>
          <p:cNvPicPr>
            <a:picLocks noChangeAspect="1"/>
          </p:cNvPicPr>
          <p:nvPr/>
        </p:nvPicPr>
        <p:blipFill>
          <a:blip r:embed="rId3"/>
          <a:stretch>
            <a:fillRect/>
          </a:stretch>
        </p:blipFill>
        <p:spPr>
          <a:xfrm>
            <a:off x="2019300" y="2227690"/>
            <a:ext cx="8153400" cy="3793883"/>
          </a:xfrm>
          <a:prstGeom prst="rect">
            <a:avLst/>
          </a:prstGeom>
        </p:spPr>
      </p:pic>
      <p:pic>
        <p:nvPicPr>
          <p:cNvPr id="6" name="Picture 5">
            <a:extLst>
              <a:ext uri="{FF2B5EF4-FFF2-40B4-BE49-F238E27FC236}">
                <a16:creationId xmlns:a16="http://schemas.microsoft.com/office/drawing/2014/main" id="{AE1D1A4D-A092-472B-98BB-4EE72926E8C1}"/>
              </a:ext>
            </a:extLst>
          </p:cNvPr>
          <p:cNvPicPr>
            <a:picLocks noChangeAspect="1"/>
          </p:cNvPicPr>
          <p:nvPr/>
        </p:nvPicPr>
        <p:blipFill>
          <a:blip r:embed="rId4"/>
          <a:stretch>
            <a:fillRect/>
          </a:stretch>
        </p:blipFill>
        <p:spPr>
          <a:xfrm>
            <a:off x="2809443" y="5869172"/>
            <a:ext cx="1615126" cy="457619"/>
          </a:xfrm>
          <a:prstGeom prst="rect">
            <a:avLst/>
          </a:prstGeom>
        </p:spPr>
      </p:pic>
    </p:spTree>
    <p:extLst>
      <p:ext uri="{BB962C8B-B14F-4D97-AF65-F5344CB8AC3E}">
        <p14:creationId xmlns:p14="http://schemas.microsoft.com/office/powerpoint/2010/main" val="3861322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BBDE6D-B92A-42AB-BE35-D63C6A8F97BE}"/>
              </a:ext>
            </a:extLst>
          </p:cNvPr>
          <p:cNvSpPr>
            <a:spLocks noGrp="1"/>
          </p:cNvSpPr>
          <p:nvPr>
            <p:ph sz="quarter" idx="11"/>
          </p:nvPr>
        </p:nvSpPr>
        <p:spPr/>
        <p:txBody>
          <a:bodyPr/>
          <a:lstStyle/>
          <a:p>
            <a:endParaRPr lang="en-US" dirty="0"/>
          </a:p>
          <a:p>
            <a:r>
              <a:rPr lang="en-US" dirty="0"/>
              <a:t>New presentation and disclosure requirements are effective for NFPs for annual reporting periods beginning after June 15, 2021, and interim periods within financial years beginning after June 15, 2022, with early adoption permitted</a:t>
            </a:r>
          </a:p>
          <a:p>
            <a:r>
              <a:rPr lang="en-US" dirty="0"/>
              <a:t>Retrospective application is required</a:t>
            </a:r>
          </a:p>
          <a:p>
            <a:pPr lvl="1"/>
            <a:endParaRPr lang="en-US" dirty="0"/>
          </a:p>
        </p:txBody>
      </p:sp>
      <p:sp>
        <p:nvSpPr>
          <p:cNvPr id="3" name="Title 2">
            <a:extLst>
              <a:ext uri="{FF2B5EF4-FFF2-40B4-BE49-F238E27FC236}">
                <a16:creationId xmlns:a16="http://schemas.microsoft.com/office/drawing/2014/main" id="{78594079-782A-4895-ADA5-B0EA6887E08D}"/>
              </a:ext>
            </a:extLst>
          </p:cNvPr>
          <p:cNvSpPr>
            <a:spLocks noGrp="1"/>
          </p:cNvSpPr>
          <p:nvPr>
            <p:ph type="title"/>
          </p:nvPr>
        </p:nvSpPr>
        <p:spPr/>
        <p:txBody>
          <a:bodyPr/>
          <a:lstStyle/>
          <a:p>
            <a:r>
              <a:rPr lang="en-US" dirty="0"/>
              <a:t>ASU No. 2020-07</a:t>
            </a:r>
            <a:br>
              <a:rPr lang="en-US" dirty="0"/>
            </a:br>
            <a:r>
              <a:rPr lang="en-US" dirty="0"/>
              <a:t>Not-for-Profit Reporting of Gifts-in-Kind Effective Date</a:t>
            </a:r>
          </a:p>
        </p:txBody>
      </p:sp>
    </p:spTree>
    <p:extLst>
      <p:ext uri="{BB962C8B-B14F-4D97-AF65-F5344CB8AC3E}">
        <p14:creationId xmlns:p14="http://schemas.microsoft.com/office/powerpoint/2010/main" val="3708062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334AA0-8D4F-41F2-A218-27DACD1A6CAB}"/>
              </a:ext>
            </a:extLst>
          </p:cNvPr>
          <p:cNvSpPr>
            <a:spLocks noGrp="1"/>
          </p:cNvSpPr>
          <p:nvPr>
            <p:ph sz="quarter" idx="11"/>
          </p:nvPr>
        </p:nvSpPr>
        <p:spPr/>
        <p:txBody>
          <a:bodyPr/>
          <a:lstStyle/>
          <a:p>
            <a:r>
              <a:rPr lang="en-US" dirty="0"/>
              <a:t>After completing the course, the attendee should be able to: </a:t>
            </a:r>
          </a:p>
          <a:p>
            <a:pPr lvl="1">
              <a:buFont typeface="Wingdings" panose="05000000000000000000" pitchFamily="2" charset="2"/>
              <a:buChar char="ü"/>
            </a:pPr>
            <a:r>
              <a:rPr lang="en-US" dirty="0"/>
              <a:t>Recognize recently issued ASUs (Accounting Standard Updates) applicable to the healthcare industry.</a:t>
            </a:r>
          </a:p>
          <a:p>
            <a:pPr lvl="1">
              <a:buFont typeface="Wingdings" panose="05000000000000000000" pitchFamily="2" charset="2"/>
              <a:buChar char="ü"/>
            </a:pPr>
            <a:r>
              <a:rPr lang="en-US" dirty="0"/>
              <a:t>Define upcoming AICPA (American Institute of Certified Public Accountants) and FASB (Financial Accounting Standards Board) updates.</a:t>
            </a:r>
          </a:p>
          <a:p>
            <a:pPr lvl="1">
              <a:buFont typeface="Wingdings" panose="05000000000000000000" pitchFamily="2" charset="2"/>
              <a:buChar char="ü"/>
            </a:pPr>
            <a:r>
              <a:rPr lang="en-US" dirty="0"/>
              <a:t>Identify best practices for implementing new ASUs including ASC (Accounting Standards Codification) 842 Leases.</a:t>
            </a:r>
          </a:p>
          <a:p>
            <a:endParaRPr lang="en-US" dirty="0"/>
          </a:p>
          <a:p>
            <a:endParaRPr lang="en-US" dirty="0"/>
          </a:p>
          <a:p>
            <a:endParaRPr lang="en-US" dirty="0"/>
          </a:p>
        </p:txBody>
      </p:sp>
      <p:sp>
        <p:nvSpPr>
          <p:cNvPr id="2" name="Title 1">
            <a:extLst>
              <a:ext uri="{FF2B5EF4-FFF2-40B4-BE49-F238E27FC236}">
                <a16:creationId xmlns:a16="http://schemas.microsoft.com/office/drawing/2014/main" id="{FED86802-0942-4FB9-8D65-0E20497CF58B}"/>
              </a:ext>
            </a:extLst>
          </p:cNvPr>
          <p:cNvSpPr>
            <a:spLocks noGrp="1"/>
          </p:cNvSpPr>
          <p:nvPr>
            <p:ph type="title"/>
          </p:nvPr>
        </p:nvSpPr>
        <p:spPr/>
        <p:txBody>
          <a:bodyPr/>
          <a:lstStyle/>
          <a:p>
            <a:r>
              <a:rPr lang="en-US" dirty="0"/>
              <a:t>Learning Objectives</a:t>
            </a:r>
            <a:br>
              <a:rPr lang="en-US" dirty="0"/>
            </a:br>
            <a:endParaRPr lang="en-US" dirty="0"/>
          </a:p>
        </p:txBody>
      </p:sp>
    </p:spTree>
    <p:extLst>
      <p:ext uri="{BB962C8B-B14F-4D97-AF65-F5344CB8AC3E}">
        <p14:creationId xmlns:p14="http://schemas.microsoft.com/office/powerpoint/2010/main" val="2866389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BBDE6D-B92A-42AB-BE35-D63C6A8F97BE}"/>
              </a:ext>
            </a:extLst>
          </p:cNvPr>
          <p:cNvSpPr>
            <a:spLocks noGrp="1"/>
          </p:cNvSpPr>
          <p:nvPr>
            <p:ph sz="quarter" idx="11"/>
          </p:nvPr>
        </p:nvSpPr>
        <p:spPr/>
        <p:txBody>
          <a:bodyPr/>
          <a:lstStyle/>
          <a:p>
            <a:endParaRPr lang="en-US" sz="2000" dirty="0"/>
          </a:p>
          <a:p>
            <a:r>
              <a:rPr lang="en-US" sz="2000" dirty="0"/>
              <a:t>Many healthcare organizations are NFPs that receive substantial contributions including gifts-in-kind.</a:t>
            </a:r>
          </a:p>
          <a:p>
            <a:r>
              <a:rPr lang="en-US" sz="2000" dirty="0"/>
              <a:t>During the COVID-19 pandemic, many healthcare organizations received donated PPE that would have had to be presented separately .</a:t>
            </a:r>
          </a:p>
          <a:p>
            <a:r>
              <a:rPr lang="en-US" sz="2000" dirty="0"/>
              <a:t>ASU No. 2020-07 requires additional line(s) item on the statement of activities/</a:t>
            </a:r>
          </a:p>
          <a:p>
            <a:r>
              <a:rPr lang="en-US" sz="2000" dirty="0"/>
              <a:t>ASU No. 2020-07 requires disclosures that provide a breakout of each category of gift-in-kind with details regarding utilization or monetization, fair value measurement, and donor restrictions for the contributions.</a:t>
            </a:r>
          </a:p>
          <a:p>
            <a:pPr lvl="1"/>
            <a:endParaRPr lang="en-US" sz="1600" dirty="0"/>
          </a:p>
        </p:txBody>
      </p:sp>
      <p:sp>
        <p:nvSpPr>
          <p:cNvPr id="3" name="Title 2">
            <a:extLst>
              <a:ext uri="{FF2B5EF4-FFF2-40B4-BE49-F238E27FC236}">
                <a16:creationId xmlns:a16="http://schemas.microsoft.com/office/drawing/2014/main" id="{78594079-782A-4895-ADA5-B0EA6887E08D}"/>
              </a:ext>
            </a:extLst>
          </p:cNvPr>
          <p:cNvSpPr>
            <a:spLocks noGrp="1"/>
          </p:cNvSpPr>
          <p:nvPr>
            <p:ph type="title"/>
          </p:nvPr>
        </p:nvSpPr>
        <p:spPr/>
        <p:txBody>
          <a:bodyPr/>
          <a:lstStyle/>
          <a:p>
            <a:r>
              <a:rPr lang="en-US" dirty="0"/>
              <a:t>ASU No. 2020-07</a:t>
            </a:r>
            <a:br>
              <a:rPr lang="en-US" dirty="0"/>
            </a:br>
            <a:r>
              <a:rPr lang="en-US" dirty="0"/>
              <a:t>Not-for-Profit Reporting of Gifts-in-Kind – Key Takeaways</a:t>
            </a:r>
          </a:p>
        </p:txBody>
      </p:sp>
    </p:spTree>
    <p:extLst>
      <p:ext uri="{BB962C8B-B14F-4D97-AF65-F5344CB8AC3E}">
        <p14:creationId xmlns:p14="http://schemas.microsoft.com/office/powerpoint/2010/main" val="1880715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8B53-627C-4143-966D-03761FA5A9DD}"/>
              </a:ext>
            </a:extLst>
          </p:cNvPr>
          <p:cNvSpPr>
            <a:spLocks noGrp="1"/>
          </p:cNvSpPr>
          <p:nvPr>
            <p:ph type="title"/>
          </p:nvPr>
        </p:nvSpPr>
        <p:spPr/>
        <p:txBody>
          <a:bodyPr/>
          <a:lstStyle/>
          <a:p>
            <a:r>
              <a:rPr lang="en-US" dirty="0"/>
              <a:t>ASU No. 2021-08: </a:t>
            </a:r>
            <a:br>
              <a:rPr lang="en-US" dirty="0"/>
            </a:br>
            <a:r>
              <a:rPr lang="en-US" dirty="0"/>
              <a:t>Business Combinations - Accounting for Contract Assets and Liabilities from Contracts with Customers</a:t>
            </a:r>
          </a:p>
        </p:txBody>
      </p:sp>
    </p:spTree>
    <p:extLst>
      <p:ext uri="{BB962C8B-B14F-4D97-AF65-F5344CB8AC3E}">
        <p14:creationId xmlns:p14="http://schemas.microsoft.com/office/powerpoint/2010/main" val="2227593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334AA0-8D4F-41F2-A218-27DACD1A6CAB}"/>
              </a:ext>
            </a:extLst>
          </p:cNvPr>
          <p:cNvSpPr>
            <a:spLocks noGrp="1"/>
          </p:cNvSpPr>
          <p:nvPr>
            <p:ph sz="quarter" idx="11"/>
          </p:nvPr>
        </p:nvSpPr>
        <p:spPr>
          <a:xfrm>
            <a:off x="193675" y="2563812"/>
            <a:ext cx="11804650" cy="4294188"/>
          </a:xfrm>
        </p:spPr>
        <p:txBody>
          <a:bodyPr/>
          <a:lstStyle/>
          <a:p>
            <a:r>
              <a:rPr lang="en-US" sz="2000" dirty="0"/>
              <a:t>FASB issued ASU No. 2021-08 on October 28, 2021, which changes the accounting for contract assets and liabilities acquired in a business combination.</a:t>
            </a:r>
          </a:p>
          <a:p>
            <a:r>
              <a:rPr lang="en-US" sz="2000" dirty="0"/>
              <a:t>Under current US GAAP, an acquirer recognizes assets and liabilities assumed in a business combination, including contract assets and contract liabilities arising from revenue contracts with customers in accordance with FASB ASC 606 on the acquisition date.  </a:t>
            </a:r>
          </a:p>
          <a:p>
            <a:pPr lvl="1"/>
            <a:r>
              <a:rPr lang="en-US" sz="1600" dirty="0"/>
              <a:t>Initial fair value measurement for acquired revenue contracts in a business combination can be complex and require significant judgement</a:t>
            </a:r>
          </a:p>
          <a:p>
            <a:pPr lvl="1"/>
            <a:r>
              <a:rPr lang="en-US" sz="1600" dirty="0"/>
              <a:t>To address this, ASU No. 2021-08 requires an acquirer to account for the related revenue contracts in accordance with FASB ASC 606 as if it had originated the contracts</a:t>
            </a:r>
          </a:p>
          <a:p>
            <a:pPr lvl="1"/>
            <a:endParaRPr lang="en-US" sz="1400" dirty="0"/>
          </a:p>
          <a:p>
            <a:pPr lvl="1"/>
            <a:endParaRPr lang="en-US" sz="1400" dirty="0"/>
          </a:p>
        </p:txBody>
      </p:sp>
      <p:sp>
        <p:nvSpPr>
          <p:cNvPr id="2" name="Title 1">
            <a:extLst>
              <a:ext uri="{FF2B5EF4-FFF2-40B4-BE49-F238E27FC236}">
                <a16:creationId xmlns:a16="http://schemas.microsoft.com/office/drawing/2014/main" id="{FED86802-0942-4FB9-8D65-0E20497CF58B}"/>
              </a:ext>
            </a:extLst>
          </p:cNvPr>
          <p:cNvSpPr>
            <a:spLocks noGrp="1"/>
          </p:cNvSpPr>
          <p:nvPr>
            <p:ph type="title"/>
          </p:nvPr>
        </p:nvSpPr>
        <p:spPr/>
        <p:txBody>
          <a:bodyPr/>
          <a:lstStyle/>
          <a:p>
            <a:r>
              <a:rPr lang="en-US" sz="4000" dirty="0"/>
              <a:t>ASU No. 2021-08</a:t>
            </a:r>
            <a:br>
              <a:rPr lang="en-US" sz="4000" dirty="0"/>
            </a:br>
            <a:r>
              <a:rPr lang="en-US" sz="4000" dirty="0"/>
              <a:t>Business Combinations - Accounting for Contract Assets and Liabilities from Contracts with Customers</a:t>
            </a:r>
          </a:p>
        </p:txBody>
      </p:sp>
    </p:spTree>
    <p:extLst>
      <p:ext uri="{BB962C8B-B14F-4D97-AF65-F5344CB8AC3E}">
        <p14:creationId xmlns:p14="http://schemas.microsoft.com/office/powerpoint/2010/main" val="1523802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334AA0-8D4F-41F2-A218-27DACD1A6CAB}"/>
              </a:ext>
            </a:extLst>
          </p:cNvPr>
          <p:cNvSpPr>
            <a:spLocks noGrp="1"/>
          </p:cNvSpPr>
          <p:nvPr>
            <p:ph sz="quarter" idx="11"/>
          </p:nvPr>
        </p:nvSpPr>
        <p:spPr>
          <a:xfrm>
            <a:off x="193675" y="2389414"/>
            <a:ext cx="11804650" cy="4294188"/>
          </a:xfrm>
        </p:spPr>
        <p:txBody>
          <a:bodyPr/>
          <a:lstStyle/>
          <a:p>
            <a:pPr marL="228600" lvl="1">
              <a:spcBef>
                <a:spcPts val="1000"/>
              </a:spcBef>
            </a:pPr>
            <a:r>
              <a:rPr lang="en-US" sz="1800" dirty="0">
                <a:solidFill>
                  <a:schemeClr val="tx1"/>
                </a:solidFill>
              </a:rPr>
              <a:t>To address concerns, ASU 2021-08 requires an acquirer to account for the related revenue contracts in accordance with FASB ASC 606 as if it had originated the contracts.</a:t>
            </a:r>
          </a:p>
          <a:p>
            <a:pPr marL="228600" lvl="1">
              <a:spcBef>
                <a:spcPts val="1000"/>
              </a:spcBef>
            </a:pPr>
            <a:r>
              <a:rPr lang="en-US" sz="1800" dirty="0">
                <a:solidFill>
                  <a:schemeClr val="tx1"/>
                </a:solidFill>
              </a:rPr>
              <a:t>There are exceptions in FASB ASC 805, Business Combinations, surrounding the principle of fair value measurement of assets and liabilities acquired in business combinations, including assets and liabilities arising from contingencies, income taxes, employee benefits, indemnification assets, and leases.  ASU No. 2021-08 adds contract liabilities to the list of exceptions.</a:t>
            </a:r>
          </a:p>
          <a:p>
            <a:r>
              <a:rPr lang="en-US" sz="1800" dirty="0"/>
              <a:t>Effective dates:</a:t>
            </a:r>
          </a:p>
          <a:p>
            <a:pPr lvl="1">
              <a:lnSpc>
                <a:spcPct val="100000"/>
              </a:lnSpc>
            </a:pPr>
            <a:r>
              <a:rPr lang="en-US" sz="1400" dirty="0"/>
              <a:t>Public companies – fiscal years beginning after December 15, 2022</a:t>
            </a:r>
          </a:p>
          <a:p>
            <a:pPr lvl="1">
              <a:lnSpc>
                <a:spcPct val="100000"/>
              </a:lnSpc>
            </a:pPr>
            <a:r>
              <a:rPr lang="en-US" sz="1400" dirty="0"/>
              <a:t>All other entities, the effective date is fiscal years beginning after December 15, 2023</a:t>
            </a:r>
          </a:p>
          <a:p>
            <a:pPr lvl="1">
              <a:lnSpc>
                <a:spcPct val="100000"/>
              </a:lnSpc>
            </a:pPr>
            <a:r>
              <a:rPr lang="en-US" sz="1400" dirty="0"/>
              <a:t>Early adoption is permitted</a:t>
            </a:r>
          </a:p>
          <a:p>
            <a:pPr lvl="1"/>
            <a:endParaRPr lang="en-US" sz="1200" dirty="0"/>
          </a:p>
          <a:p>
            <a:pPr lvl="1"/>
            <a:endParaRPr lang="en-US" sz="1200" dirty="0"/>
          </a:p>
        </p:txBody>
      </p:sp>
      <p:sp>
        <p:nvSpPr>
          <p:cNvPr id="2" name="Title 1">
            <a:extLst>
              <a:ext uri="{FF2B5EF4-FFF2-40B4-BE49-F238E27FC236}">
                <a16:creationId xmlns:a16="http://schemas.microsoft.com/office/drawing/2014/main" id="{FED86802-0942-4FB9-8D65-0E20497CF58B}"/>
              </a:ext>
            </a:extLst>
          </p:cNvPr>
          <p:cNvSpPr>
            <a:spLocks noGrp="1"/>
          </p:cNvSpPr>
          <p:nvPr>
            <p:ph type="title"/>
          </p:nvPr>
        </p:nvSpPr>
        <p:spPr>
          <a:xfrm>
            <a:off x="193675" y="267154"/>
            <a:ext cx="11822595" cy="1235074"/>
          </a:xfrm>
        </p:spPr>
        <p:txBody>
          <a:bodyPr/>
          <a:lstStyle/>
          <a:p>
            <a:r>
              <a:rPr lang="en-US" sz="4000" dirty="0"/>
              <a:t>ASU No. 2021-08</a:t>
            </a:r>
            <a:br>
              <a:rPr lang="en-US" sz="4000" dirty="0"/>
            </a:br>
            <a:r>
              <a:rPr lang="en-US" sz="4000" dirty="0"/>
              <a:t>Business Combinations - Accounting for Contract Assets and Liabilities from Contracts with Customers</a:t>
            </a:r>
          </a:p>
        </p:txBody>
      </p:sp>
    </p:spTree>
    <p:extLst>
      <p:ext uri="{BB962C8B-B14F-4D97-AF65-F5344CB8AC3E}">
        <p14:creationId xmlns:p14="http://schemas.microsoft.com/office/powerpoint/2010/main" val="3998632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8B53-627C-4143-966D-03761FA5A9DD}"/>
              </a:ext>
            </a:extLst>
          </p:cNvPr>
          <p:cNvSpPr>
            <a:spLocks noGrp="1"/>
          </p:cNvSpPr>
          <p:nvPr>
            <p:ph type="title"/>
          </p:nvPr>
        </p:nvSpPr>
        <p:spPr/>
        <p:txBody>
          <a:bodyPr/>
          <a:lstStyle/>
          <a:p>
            <a:r>
              <a:rPr lang="en-US" dirty="0"/>
              <a:t>ASU </a:t>
            </a:r>
            <a:r>
              <a:rPr lang="en-US" sz="4400" dirty="0"/>
              <a:t>No. </a:t>
            </a:r>
            <a:r>
              <a:rPr lang="en-US" dirty="0"/>
              <a:t>2016-13: </a:t>
            </a:r>
            <a:br>
              <a:rPr lang="en-US" dirty="0"/>
            </a:br>
            <a:r>
              <a:rPr lang="en-US" dirty="0"/>
              <a:t>Financial Instruments – Credit Losses</a:t>
            </a:r>
          </a:p>
        </p:txBody>
      </p:sp>
    </p:spTree>
    <p:extLst>
      <p:ext uri="{BB962C8B-B14F-4D97-AF65-F5344CB8AC3E}">
        <p14:creationId xmlns:p14="http://schemas.microsoft.com/office/powerpoint/2010/main" val="4041979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334AA0-8D4F-41F2-A218-27DACD1A6CAB}"/>
              </a:ext>
            </a:extLst>
          </p:cNvPr>
          <p:cNvSpPr>
            <a:spLocks noGrp="1"/>
          </p:cNvSpPr>
          <p:nvPr>
            <p:ph sz="quarter" idx="11"/>
          </p:nvPr>
        </p:nvSpPr>
        <p:spPr/>
        <p:txBody>
          <a:bodyPr/>
          <a:lstStyle/>
          <a:p>
            <a:r>
              <a:rPr lang="en-US" dirty="0"/>
              <a:t>Purpose of the standard is to increase accuracy and timeliness of reporting expected credit losses</a:t>
            </a:r>
          </a:p>
          <a:p>
            <a:r>
              <a:rPr lang="en-US" dirty="0"/>
              <a:t>Affects most financial instruments not valued at fair value such as:</a:t>
            </a:r>
          </a:p>
          <a:p>
            <a:pPr lvl="1"/>
            <a:r>
              <a:rPr lang="en-US" dirty="0"/>
              <a:t>Receivables (exchange-type revenues) – tuition/fees, membership dues, special event income, and merchandise sales</a:t>
            </a:r>
          </a:p>
          <a:p>
            <a:pPr lvl="1"/>
            <a:r>
              <a:rPr lang="en-US" dirty="0"/>
              <a:t>Notes receivable</a:t>
            </a:r>
          </a:p>
          <a:p>
            <a:pPr lvl="1"/>
            <a:r>
              <a:rPr lang="en-US" dirty="0"/>
              <a:t>Held-to-maturity and programmatic investments</a:t>
            </a:r>
          </a:p>
          <a:p>
            <a:pPr lvl="1"/>
            <a:r>
              <a:rPr lang="en-US" dirty="0"/>
              <a:t>Does not apply to promises to give receivables</a:t>
            </a:r>
          </a:p>
        </p:txBody>
      </p:sp>
      <p:sp>
        <p:nvSpPr>
          <p:cNvPr id="2" name="Title 1">
            <a:extLst>
              <a:ext uri="{FF2B5EF4-FFF2-40B4-BE49-F238E27FC236}">
                <a16:creationId xmlns:a16="http://schemas.microsoft.com/office/drawing/2014/main" id="{FED86802-0942-4FB9-8D65-0E20497CF58B}"/>
              </a:ext>
            </a:extLst>
          </p:cNvPr>
          <p:cNvSpPr>
            <a:spLocks noGrp="1"/>
          </p:cNvSpPr>
          <p:nvPr>
            <p:ph type="title"/>
          </p:nvPr>
        </p:nvSpPr>
        <p:spPr/>
        <p:txBody>
          <a:bodyPr/>
          <a:lstStyle/>
          <a:p>
            <a:r>
              <a:rPr lang="en-US" dirty="0"/>
              <a:t>ASU </a:t>
            </a:r>
            <a:r>
              <a:rPr lang="en-US" sz="4400" dirty="0"/>
              <a:t>No. </a:t>
            </a:r>
            <a:r>
              <a:rPr lang="en-US" dirty="0"/>
              <a:t>2016-13 </a:t>
            </a:r>
            <a:br>
              <a:rPr lang="en-US" dirty="0"/>
            </a:br>
            <a:r>
              <a:rPr lang="en-US" dirty="0"/>
              <a:t>Financial Instruments – Credit Losses</a:t>
            </a:r>
          </a:p>
        </p:txBody>
      </p:sp>
    </p:spTree>
    <p:extLst>
      <p:ext uri="{BB962C8B-B14F-4D97-AF65-F5344CB8AC3E}">
        <p14:creationId xmlns:p14="http://schemas.microsoft.com/office/powerpoint/2010/main" val="2654279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334AA0-8D4F-41F2-A218-27DACD1A6CAB}"/>
              </a:ext>
            </a:extLst>
          </p:cNvPr>
          <p:cNvSpPr>
            <a:spLocks noGrp="1"/>
          </p:cNvSpPr>
          <p:nvPr>
            <p:ph sz="quarter" idx="11"/>
          </p:nvPr>
        </p:nvSpPr>
        <p:spPr/>
        <p:txBody>
          <a:bodyPr/>
          <a:lstStyle/>
          <a:p>
            <a:r>
              <a:rPr lang="en-US" sz="2400" dirty="0"/>
              <a:t>The main transition is from losses “incurred” to losses “expected”</a:t>
            </a:r>
          </a:p>
          <a:p>
            <a:r>
              <a:rPr lang="en-US" sz="2400" dirty="0"/>
              <a:t>Incurred loss model</a:t>
            </a:r>
          </a:p>
          <a:p>
            <a:pPr lvl="1"/>
            <a:r>
              <a:rPr lang="en-US" sz="1800" dirty="0"/>
              <a:t>Delayed recognition until loss was “probable”</a:t>
            </a:r>
          </a:p>
          <a:p>
            <a:pPr lvl="1"/>
            <a:r>
              <a:rPr lang="en-US" sz="1800" dirty="0"/>
              <a:t>Impairment recognized at time when deemed probable that a loss event had occurred; uses historical data and loss rates</a:t>
            </a:r>
          </a:p>
          <a:p>
            <a:r>
              <a:rPr lang="en-US" sz="2400" dirty="0"/>
              <a:t>Expected loss model</a:t>
            </a:r>
          </a:p>
          <a:p>
            <a:pPr lvl="1"/>
            <a:r>
              <a:rPr lang="en-US" sz="1800" dirty="0"/>
              <a:t>Impairment recognized based on past (historical), present (current), and future (forecasted) data to estimate losses</a:t>
            </a:r>
          </a:p>
          <a:p>
            <a:pPr lvl="1"/>
            <a:r>
              <a:rPr lang="en-US" sz="1800" dirty="0"/>
              <a:t>Allowance (contra-asset) used to present financial assets at net amount expected to be collected</a:t>
            </a:r>
          </a:p>
          <a:p>
            <a:pPr lvl="1"/>
            <a:endParaRPr lang="en-US" sz="1800" dirty="0"/>
          </a:p>
          <a:p>
            <a:pPr lvl="1"/>
            <a:endParaRPr lang="en-US" sz="1800" dirty="0"/>
          </a:p>
        </p:txBody>
      </p:sp>
      <p:sp>
        <p:nvSpPr>
          <p:cNvPr id="2" name="Title 1">
            <a:extLst>
              <a:ext uri="{FF2B5EF4-FFF2-40B4-BE49-F238E27FC236}">
                <a16:creationId xmlns:a16="http://schemas.microsoft.com/office/drawing/2014/main" id="{FED86802-0942-4FB9-8D65-0E20497CF58B}"/>
              </a:ext>
            </a:extLst>
          </p:cNvPr>
          <p:cNvSpPr>
            <a:spLocks noGrp="1"/>
          </p:cNvSpPr>
          <p:nvPr>
            <p:ph type="title"/>
          </p:nvPr>
        </p:nvSpPr>
        <p:spPr/>
        <p:txBody>
          <a:bodyPr/>
          <a:lstStyle/>
          <a:p>
            <a:r>
              <a:rPr lang="en-US" dirty="0"/>
              <a:t>ASU </a:t>
            </a:r>
            <a:r>
              <a:rPr lang="en-US" sz="4400" dirty="0"/>
              <a:t>No. </a:t>
            </a:r>
            <a:r>
              <a:rPr lang="en-US" dirty="0"/>
              <a:t>2016-13 </a:t>
            </a:r>
            <a:br>
              <a:rPr lang="en-US" dirty="0"/>
            </a:br>
            <a:r>
              <a:rPr lang="en-US" dirty="0"/>
              <a:t>Financial Instruments – Credit Losses</a:t>
            </a:r>
          </a:p>
        </p:txBody>
      </p:sp>
    </p:spTree>
    <p:extLst>
      <p:ext uri="{BB962C8B-B14F-4D97-AF65-F5344CB8AC3E}">
        <p14:creationId xmlns:p14="http://schemas.microsoft.com/office/powerpoint/2010/main" val="3236294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334AA0-8D4F-41F2-A218-27DACD1A6CAB}"/>
              </a:ext>
            </a:extLst>
          </p:cNvPr>
          <p:cNvSpPr>
            <a:spLocks noGrp="1"/>
          </p:cNvSpPr>
          <p:nvPr>
            <p:ph sz="quarter" idx="11"/>
          </p:nvPr>
        </p:nvSpPr>
        <p:spPr/>
        <p:txBody>
          <a:bodyPr/>
          <a:lstStyle/>
          <a:p>
            <a:endParaRPr lang="en-US" dirty="0"/>
          </a:p>
          <a:p>
            <a:r>
              <a:rPr lang="en-US" dirty="0"/>
              <a:t>Effective for periods beginning after December 15, 2022</a:t>
            </a:r>
          </a:p>
          <a:p>
            <a:r>
              <a:rPr lang="en-US" dirty="0"/>
              <a:t>Early adoption is permitted</a:t>
            </a:r>
          </a:p>
          <a:p>
            <a:r>
              <a:rPr lang="en-US" dirty="0"/>
              <a:t>Modified retrospective application is required</a:t>
            </a:r>
          </a:p>
          <a:p>
            <a:pPr lvl="1"/>
            <a:endParaRPr lang="en-US" dirty="0"/>
          </a:p>
          <a:p>
            <a:pPr lvl="1"/>
            <a:endParaRPr lang="en-US" dirty="0"/>
          </a:p>
        </p:txBody>
      </p:sp>
      <p:sp>
        <p:nvSpPr>
          <p:cNvPr id="2" name="Title 1">
            <a:extLst>
              <a:ext uri="{FF2B5EF4-FFF2-40B4-BE49-F238E27FC236}">
                <a16:creationId xmlns:a16="http://schemas.microsoft.com/office/drawing/2014/main" id="{FED86802-0942-4FB9-8D65-0E20497CF58B}"/>
              </a:ext>
            </a:extLst>
          </p:cNvPr>
          <p:cNvSpPr>
            <a:spLocks noGrp="1"/>
          </p:cNvSpPr>
          <p:nvPr>
            <p:ph type="title"/>
          </p:nvPr>
        </p:nvSpPr>
        <p:spPr/>
        <p:txBody>
          <a:bodyPr/>
          <a:lstStyle/>
          <a:p>
            <a:r>
              <a:rPr lang="en-US" dirty="0"/>
              <a:t>ASU </a:t>
            </a:r>
            <a:r>
              <a:rPr lang="en-US" sz="4400" dirty="0"/>
              <a:t>No. </a:t>
            </a:r>
            <a:r>
              <a:rPr lang="en-US" dirty="0"/>
              <a:t>2016-13 </a:t>
            </a:r>
            <a:br>
              <a:rPr lang="en-US" dirty="0"/>
            </a:br>
            <a:r>
              <a:rPr lang="en-US" dirty="0"/>
              <a:t>Financial Instruments – Credit Losses Effective Date and Transition Method</a:t>
            </a:r>
          </a:p>
        </p:txBody>
      </p:sp>
    </p:spTree>
    <p:extLst>
      <p:ext uri="{BB962C8B-B14F-4D97-AF65-F5344CB8AC3E}">
        <p14:creationId xmlns:p14="http://schemas.microsoft.com/office/powerpoint/2010/main" val="251965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8B53-627C-4143-966D-03761FA5A9DD}"/>
              </a:ext>
            </a:extLst>
          </p:cNvPr>
          <p:cNvSpPr>
            <a:spLocks noGrp="1"/>
          </p:cNvSpPr>
          <p:nvPr>
            <p:ph type="title"/>
          </p:nvPr>
        </p:nvSpPr>
        <p:spPr/>
        <p:txBody>
          <a:bodyPr/>
          <a:lstStyle/>
          <a:p>
            <a:r>
              <a:rPr lang="en-US" dirty="0"/>
              <a:t>ASU </a:t>
            </a:r>
            <a:r>
              <a:rPr lang="en-US" sz="4400" dirty="0"/>
              <a:t>No. </a:t>
            </a:r>
            <a:r>
              <a:rPr lang="en-US" dirty="0"/>
              <a:t>2021-10: </a:t>
            </a:r>
            <a:br>
              <a:rPr lang="en-US" dirty="0"/>
            </a:br>
            <a:r>
              <a:rPr lang="en-US" dirty="0"/>
              <a:t>Government Assistance Disclosures</a:t>
            </a:r>
          </a:p>
        </p:txBody>
      </p:sp>
    </p:spTree>
    <p:extLst>
      <p:ext uri="{BB962C8B-B14F-4D97-AF65-F5344CB8AC3E}">
        <p14:creationId xmlns:p14="http://schemas.microsoft.com/office/powerpoint/2010/main" val="1272231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334AA0-8D4F-41F2-A218-27DACD1A6CAB}"/>
              </a:ext>
            </a:extLst>
          </p:cNvPr>
          <p:cNvSpPr>
            <a:spLocks noGrp="1"/>
          </p:cNvSpPr>
          <p:nvPr>
            <p:ph sz="quarter" idx="11"/>
          </p:nvPr>
        </p:nvSpPr>
        <p:spPr>
          <a:xfrm>
            <a:off x="193675" y="1790700"/>
            <a:ext cx="11822594" cy="4294188"/>
          </a:xfrm>
        </p:spPr>
        <p:txBody>
          <a:bodyPr/>
          <a:lstStyle/>
          <a:p>
            <a:r>
              <a:rPr lang="en-US" sz="2000" dirty="0"/>
              <a:t>Required disclosures about government transactions</a:t>
            </a:r>
          </a:p>
          <a:p>
            <a:pPr lvl="1"/>
            <a:r>
              <a:rPr lang="en-US" sz="1600" dirty="0"/>
              <a:t>Nature of transaction and accounting policy used is a required disclosure</a:t>
            </a:r>
          </a:p>
          <a:p>
            <a:pPr lvl="1"/>
            <a:r>
              <a:rPr lang="en-US" sz="1600" dirty="0"/>
              <a:t>Balance sheet and statement of income line items affected by the transactions and the amounts applicable to each line item</a:t>
            </a:r>
          </a:p>
          <a:p>
            <a:pPr lvl="1"/>
            <a:r>
              <a:rPr lang="en-US" sz="1600" dirty="0"/>
              <a:t>Significant terms and conditions of the transactions, including commitments and contingencies</a:t>
            </a:r>
          </a:p>
          <a:p>
            <a:r>
              <a:rPr lang="en-US" sz="2000" dirty="0"/>
              <a:t>Disclosures apply to business entity accounting for the transaction (ASC 958 IAS 20)</a:t>
            </a:r>
          </a:p>
          <a:p>
            <a:r>
              <a:rPr lang="en-US" sz="2000" dirty="0"/>
              <a:t>Effective dates:</a:t>
            </a:r>
          </a:p>
          <a:p>
            <a:pPr lvl="1"/>
            <a:r>
              <a:rPr lang="en-US" sz="1600" dirty="0"/>
              <a:t>Public companies – fiscal years beginning after December 15, 2022</a:t>
            </a:r>
          </a:p>
          <a:p>
            <a:pPr lvl="1"/>
            <a:r>
              <a:rPr lang="en-US" sz="1600" dirty="0"/>
              <a:t>All other entities, the effective date is one year later</a:t>
            </a:r>
          </a:p>
          <a:p>
            <a:pPr lvl="1"/>
            <a:r>
              <a:rPr lang="en-US" sz="1600" dirty="0"/>
              <a:t>Early adoption is permitted</a:t>
            </a:r>
          </a:p>
        </p:txBody>
      </p:sp>
      <p:sp>
        <p:nvSpPr>
          <p:cNvPr id="2" name="Title 1">
            <a:extLst>
              <a:ext uri="{FF2B5EF4-FFF2-40B4-BE49-F238E27FC236}">
                <a16:creationId xmlns:a16="http://schemas.microsoft.com/office/drawing/2014/main" id="{FED86802-0942-4FB9-8D65-0E20497CF58B}"/>
              </a:ext>
            </a:extLst>
          </p:cNvPr>
          <p:cNvSpPr>
            <a:spLocks noGrp="1"/>
          </p:cNvSpPr>
          <p:nvPr>
            <p:ph type="title"/>
          </p:nvPr>
        </p:nvSpPr>
        <p:spPr/>
        <p:txBody>
          <a:bodyPr/>
          <a:lstStyle/>
          <a:p>
            <a:r>
              <a:rPr lang="en-US" dirty="0"/>
              <a:t>ASU </a:t>
            </a:r>
            <a:r>
              <a:rPr lang="en-US" sz="4400" dirty="0"/>
              <a:t>No. </a:t>
            </a:r>
            <a:r>
              <a:rPr lang="en-US" dirty="0"/>
              <a:t>2021-10</a:t>
            </a:r>
            <a:br>
              <a:rPr lang="en-US" dirty="0"/>
            </a:br>
            <a:r>
              <a:rPr lang="en-US" dirty="0"/>
              <a:t>Government Assistance Disclosures</a:t>
            </a:r>
          </a:p>
        </p:txBody>
      </p:sp>
    </p:spTree>
    <p:extLst>
      <p:ext uri="{BB962C8B-B14F-4D97-AF65-F5344CB8AC3E}">
        <p14:creationId xmlns:p14="http://schemas.microsoft.com/office/powerpoint/2010/main" val="3934337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86802-0942-4FB9-8D65-0E20497CF58B}"/>
              </a:ext>
            </a:extLst>
          </p:cNvPr>
          <p:cNvSpPr>
            <a:spLocks noGrp="1"/>
          </p:cNvSpPr>
          <p:nvPr>
            <p:ph type="title"/>
          </p:nvPr>
        </p:nvSpPr>
        <p:spPr>
          <a:xfrm>
            <a:off x="445093" y="365126"/>
            <a:ext cx="11571389" cy="1235074"/>
          </a:xfrm>
        </p:spPr>
        <p:txBody>
          <a:bodyPr anchor="b">
            <a:normAutofit/>
          </a:bodyPr>
          <a:lstStyle/>
          <a:p>
            <a:r>
              <a:rPr lang="en-US" dirty="0"/>
              <a:t>Agenda</a:t>
            </a:r>
          </a:p>
        </p:txBody>
      </p:sp>
      <p:graphicFrame>
        <p:nvGraphicFramePr>
          <p:cNvPr id="9" name="Content Placeholder 2">
            <a:extLst>
              <a:ext uri="{FF2B5EF4-FFF2-40B4-BE49-F238E27FC236}">
                <a16:creationId xmlns:a16="http://schemas.microsoft.com/office/drawing/2014/main" id="{8E1FE376-2540-7F0E-5E03-D7F0CC18A448}"/>
              </a:ext>
            </a:extLst>
          </p:cNvPr>
          <p:cNvGraphicFramePr>
            <a:graphicFrameLocks noGrp="1"/>
          </p:cNvGraphicFramePr>
          <p:nvPr>
            <p:ph sz="quarter" idx="11"/>
            <p:extLst>
              <p:ext uri="{D42A27DB-BD31-4B8C-83A1-F6EECF244321}">
                <p14:modId xmlns:p14="http://schemas.microsoft.com/office/powerpoint/2010/main" val="2633612670"/>
              </p:ext>
            </p:extLst>
          </p:nvPr>
        </p:nvGraphicFramePr>
        <p:xfrm>
          <a:off x="444499" y="1790700"/>
          <a:ext cx="11553825" cy="4453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8510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8B53-627C-4143-966D-03761FA5A9DD}"/>
              </a:ext>
            </a:extLst>
          </p:cNvPr>
          <p:cNvSpPr>
            <a:spLocks noGrp="1"/>
          </p:cNvSpPr>
          <p:nvPr>
            <p:ph type="title"/>
          </p:nvPr>
        </p:nvSpPr>
        <p:spPr/>
        <p:txBody>
          <a:bodyPr/>
          <a:lstStyle/>
          <a:p>
            <a:r>
              <a:rPr lang="en-US" dirty="0"/>
              <a:t>ASU </a:t>
            </a:r>
            <a:r>
              <a:rPr lang="en-US" sz="4400" dirty="0"/>
              <a:t>No. </a:t>
            </a:r>
            <a:r>
              <a:rPr lang="en-US" dirty="0"/>
              <a:t>2021-01 and </a:t>
            </a:r>
            <a:r>
              <a:rPr lang="en-US" sz="4400" dirty="0"/>
              <a:t>No. </a:t>
            </a:r>
            <a:r>
              <a:rPr lang="en-US" dirty="0"/>
              <a:t>2020-04:</a:t>
            </a:r>
            <a:br>
              <a:rPr lang="en-US" dirty="0"/>
            </a:br>
            <a:r>
              <a:rPr lang="en-US" dirty="0"/>
              <a:t> Reference Rate Reform</a:t>
            </a:r>
          </a:p>
        </p:txBody>
      </p:sp>
    </p:spTree>
    <p:extLst>
      <p:ext uri="{BB962C8B-B14F-4D97-AF65-F5344CB8AC3E}">
        <p14:creationId xmlns:p14="http://schemas.microsoft.com/office/powerpoint/2010/main" val="3870804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334AA0-8D4F-41F2-A218-27DACD1A6CAB}"/>
              </a:ext>
            </a:extLst>
          </p:cNvPr>
          <p:cNvSpPr>
            <a:spLocks noGrp="1"/>
          </p:cNvSpPr>
          <p:nvPr>
            <p:ph sz="quarter" idx="11"/>
          </p:nvPr>
        </p:nvSpPr>
        <p:spPr/>
        <p:txBody>
          <a:bodyPr/>
          <a:lstStyle/>
          <a:p>
            <a:endParaRPr lang="en-US" dirty="0"/>
          </a:p>
          <a:p>
            <a:r>
              <a:rPr lang="en-US" dirty="0"/>
              <a:t>LIBOR is the world’s most widely used short-term interest rate benchmark</a:t>
            </a:r>
          </a:p>
          <a:p>
            <a:r>
              <a:rPr lang="en-US" dirty="0"/>
              <a:t>LIBOR was scheduled to be retired by regulators sometime during 2022</a:t>
            </a:r>
          </a:p>
          <a:p>
            <a:r>
              <a:rPr lang="en-US" dirty="0"/>
              <a:t>LIBOR will be replaced by SOFR (Secured Overnight Funding Rate)</a:t>
            </a:r>
          </a:p>
        </p:txBody>
      </p:sp>
      <p:sp>
        <p:nvSpPr>
          <p:cNvPr id="2" name="Title 1">
            <a:extLst>
              <a:ext uri="{FF2B5EF4-FFF2-40B4-BE49-F238E27FC236}">
                <a16:creationId xmlns:a16="http://schemas.microsoft.com/office/drawing/2014/main" id="{FED86802-0942-4FB9-8D65-0E20497CF58B}"/>
              </a:ext>
            </a:extLst>
          </p:cNvPr>
          <p:cNvSpPr>
            <a:spLocks noGrp="1"/>
          </p:cNvSpPr>
          <p:nvPr>
            <p:ph type="title"/>
          </p:nvPr>
        </p:nvSpPr>
        <p:spPr/>
        <p:txBody>
          <a:bodyPr/>
          <a:lstStyle/>
          <a:p>
            <a:r>
              <a:rPr lang="en-US" dirty="0"/>
              <a:t>ASU </a:t>
            </a:r>
            <a:r>
              <a:rPr lang="en-US" sz="4400" dirty="0"/>
              <a:t>No. </a:t>
            </a:r>
            <a:r>
              <a:rPr lang="en-US" dirty="0"/>
              <a:t>2021-01 </a:t>
            </a:r>
            <a:br>
              <a:rPr lang="en-US" dirty="0"/>
            </a:br>
            <a:r>
              <a:rPr lang="en-US" dirty="0"/>
              <a:t>Reference Rate Reporting for LIBOR and LIBOR Elimination - Background</a:t>
            </a:r>
          </a:p>
        </p:txBody>
      </p:sp>
    </p:spTree>
    <p:extLst>
      <p:ext uri="{BB962C8B-B14F-4D97-AF65-F5344CB8AC3E}">
        <p14:creationId xmlns:p14="http://schemas.microsoft.com/office/powerpoint/2010/main" val="41713975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334AA0-8D4F-41F2-A218-27DACD1A6CAB}"/>
              </a:ext>
            </a:extLst>
          </p:cNvPr>
          <p:cNvSpPr>
            <a:spLocks noGrp="1"/>
          </p:cNvSpPr>
          <p:nvPr>
            <p:ph sz="quarter" idx="11"/>
          </p:nvPr>
        </p:nvSpPr>
        <p:spPr>
          <a:xfrm>
            <a:off x="193675" y="1222625"/>
            <a:ext cx="11804650" cy="4862263"/>
          </a:xfrm>
        </p:spPr>
        <p:txBody>
          <a:bodyPr/>
          <a:lstStyle/>
          <a:p>
            <a:r>
              <a:rPr lang="en-US" sz="2400" dirty="0"/>
              <a:t>LIBOR is calculated by an adjusted average of panel banks based on their reported funding rate to the Intercontinental Exchange Benchmark Administration at 11:45 a.m. London time each business day</a:t>
            </a:r>
          </a:p>
          <a:p>
            <a:pPr lvl="1"/>
            <a:r>
              <a:rPr lang="en-US" sz="1800" dirty="0"/>
              <a:t>The number of panel banks has shrunk since 2008, thereby limiting the sample for calculating LIBOR</a:t>
            </a:r>
          </a:p>
          <a:p>
            <a:pPr lvl="1"/>
            <a:r>
              <a:rPr lang="en-US" sz="1800" dirty="0"/>
              <a:t>As a result, LIBOR has relied more and more on expert judgement</a:t>
            </a:r>
          </a:p>
          <a:p>
            <a:r>
              <a:rPr lang="en-US" sz="2400" dirty="0"/>
              <a:t>SOFR was established in 2018 and is based on the US Treasury Repo Market</a:t>
            </a:r>
          </a:p>
          <a:p>
            <a:r>
              <a:rPr lang="en-US" sz="2400" dirty="0"/>
              <a:t>Other countries are introducing alternative reference rates, but SOFR is expected to be the dominant global benchmark rate</a:t>
            </a:r>
          </a:p>
        </p:txBody>
      </p:sp>
      <p:sp>
        <p:nvSpPr>
          <p:cNvPr id="2" name="Title 1">
            <a:extLst>
              <a:ext uri="{FF2B5EF4-FFF2-40B4-BE49-F238E27FC236}">
                <a16:creationId xmlns:a16="http://schemas.microsoft.com/office/drawing/2014/main" id="{FED86802-0942-4FB9-8D65-0E20497CF58B}"/>
              </a:ext>
            </a:extLst>
          </p:cNvPr>
          <p:cNvSpPr>
            <a:spLocks noGrp="1"/>
          </p:cNvSpPr>
          <p:nvPr>
            <p:ph type="title"/>
          </p:nvPr>
        </p:nvSpPr>
        <p:spPr>
          <a:xfrm>
            <a:off x="193887" y="365126"/>
            <a:ext cx="11822595" cy="949966"/>
          </a:xfrm>
        </p:spPr>
        <p:txBody>
          <a:bodyPr/>
          <a:lstStyle/>
          <a:p>
            <a:r>
              <a:rPr lang="en-US" dirty="0"/>
              <a:t>LIBOR vs. SOFR – Why the Change?</a:t>
            </a:r>
          </a:p>
        </p:txBody>
      </p:sp>
    </p:spTree>
    <p:extLst>
      <p:ext uri="{BB962C8B-B14F-4D97-AF65-F5344CB8AC3E}">
        <p14:creationId xmlns:p14="http://schemas.microsoft.com/office/powerpoint/2010/main" val="28715345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334AA0-8D4F-41F2-A218-27DACD1A6CAB}"/>
              </a:ext>
            </a:extLst>
          </p:cNvPr>
          <p:cNvSpPr>
            <a:spLocks noGrp="1"/>
          </p:cNvSpPr>
          <p:nvPr>
            <p:ph sz="quarter" idx="11"/>
          </p:nvPr>
        </p:nvSpPr>
        <p:spPr>
          <a:xfrm>
            <a:off x="175518" y="1600200"/>
            <a:ext cx="11804650" cy="4708151"/>
          </a:xfrm>
        </p:spPr>
        <p:txBody>
          <a:bodyPr/>
          <a:lstStyle/>
          <a:p>
            <a:r>
              <a:rPr lang="en-US" sz="2000" dirty="0"/>
              <a:t>Impacts entities that have contracts, hedging relationships, and other transactions that reference LIBOR or another referenced rate that is expected to be discontinued</a:t>
            </a:r>
          </a:p>
          <a:p>
            <a:r>
              <a:rPr lang="en-US" sz="2000" dirty="0"/>
              <a:t>Provides optional expedients and application exceptions for US GAAP to contracts, hedging relationships, and other transactions if certain criteria are met</a:t>
            </a:r>
          </a:p>
          <a:p>
            <a:r>
              <a:rPr lang="en-US" sz="2000" dirty="0"/>
              <a:t>Expedients:</a:t>
            </a:r>
          </a:p>
          <a:p>
            <a:pPr lvl="1"/>
            <a:r>
              <a:rPr lang="en-US" sz="1600" dirty="0"/>
              <a:t>Contract modifications handled prospectively as a rate adjustments</a:t>
            </a:r>
          </a:p>
          <a:p>
            <a:pPr lvl="1"/>
            <a:r>
              <a:rPr lang="en-US" sz="1600" dirty="0"/>
              <a:t>Lease modifications are a continuation of the existing contracts</a:t>
            </a:r>
          </a:p>
          <a:p>
            <a:pPr lvl="1"/>
            <a:r>
              <a:rPr lang="en-US" sz="1600" dirty="0"/>
              <a:t>Critical terms change in a hedging relationships; does not trigger ineffectiveness of the hedge and other hedge expedients</a:t>
            </a:r>
          </a:p>
          <a:p>
            <a:pPr lvl="1"/>
            <a:r>
              <a:rPr lang="en-US" sz="1600" dirty="0"/>
              <a:t>Modification does not trigger reassessment regarding whether or not this is an embedded derivative</a:t>
            </a:r>
          </a:p>
        </p:txBody>
      </p:sp>
      <p:sp>
        <p:nvSpPr>
          <p:cNvPr id="2" name="Title 1">
            <a:extLst>
              <a:ext uri="{FF2B5EF4-FFF2-40B4-BE49-F238E27FC236}">
                <a16:creationId xmlns:a16="http://schemas.microsoft.com/office/drawing/2014/main" id="{FED86802-0942-4FB9-8D65-0E20497CF58B}"/>
              </a:ext>
            </a:extLst>
          </p:cNvPr>
          <p:cNvSpPr>
            <a:spLocks noGrp="1"/>
          </p:cNvSpPr>
          <p:nvPr>
            <p:ph type="title"/>
          </p:nvPr>
        </p:nvSpPr>
        <p:spPr/>
        <p:txBody>
          <a:bodyPr/>
          <a:lstStyle/>
          <a:p>
            <a:r>
              <a:rPr lang="en-US" dirty="0"/>
              <a:t>ASU </a:t>
            </a:r>
            <a:r>
              <a:rPr lang="en-US" sz="4400" dirty="0"/>
              <a:t>No. </a:t>
            </a:r>
            <a:r>
              <a:rPr lang="en-US" dirty="0"/>
              <a:t>2020-04 </a:t>
            </a:r>
            <a:br>
              <a:rPr lang="en-US" dirty="0"/>
            </a:br>
            <a:r>
              <a:rPr lang="en-US" dirty="0"/>
              <a:t>Reference Rate Reform</a:t>
            </a:r>
          </a:p>
        </p:txBody>
      </p:sp>
    </p:spTree>
    <p:extLst>
      <p:ext uri="{BB962C8B-B14F-4D97-AF65-F5344CB8AC3E}">
        <p14:creationId xmlns:p14="http://schemas.microsoft.com/office/powerpoint/2010/main" val="9330979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334AA0-8D4F-41F2-A218-27DACD1A6CAB}"/>
              </a:ext>
            </a:extLst>
          </p:cNvPr>
          <p:cNvSpPr>
            <a:spLocks noGrp="1"/>
          </p:cNvSpPr>
          <p:nvPr>
            <p:ph sz="quarter" idx="11"/>
          </p:nvPr>
        </p:nvSpPr>
        <p:spPr>
          <a:xfrm>
            <a:off x="211832" y="1749992"/>
            <a:ext cx="11804650" cy="4294188"/>
          </a:xfrm>
        </p:spPr>
        <p:txBody>
          <a:bodyPr/>
          <a:lstStyle/>
          <a:p>
            <a:r>
              <a:rPr lang="en-US" dirty="0"/>
              <a:t>ASU </a:t>
            </a:r>
            <a:r>
              <a:rPr lang="en-US" sz="2800" dirty="0"/>
              <a:t>No. </a:t>
            </a:r>
            <a:r>
              <a:rPr lang="en-US" dirty="0"/>
              <a:t>2021-01 – Effective immediately for all entities, with full retrospective basis</a:t>
            </a:r>
          </a:p>
          <a:p>
            <a:r>
              <a:rPr lang="en-US" dirty="0"/>
              <a:t>ASU </a:t>
            </a:r>
            <a:r>
              <a:rPr lang="en-US" sz="2800" dirty="0"/>
              <a:t>No. </a:t>
            </a:r>
            <a:r>
              <a:rPr lang="en-US" dirty="0"/>
              <a:t>2020-04 – Effective for all entities through December 31, 2022</a:t>
            </a:r>
          </a:p>
          <a:p>
            <a:r>
              <a:rPr lang="en-US" dirty="0"/>
              <a:t>Expedients and exceptions do not apply to contract modifications made and hedging relationships entered into or evaluated after December 31, 2022, except for hedging relationships existing as of December 31, 2022, where expedients were elected</a:t>
            </a:r>
          </a:p>
        </p:txBody>
      </p:sp>
      <p:sp>
        <p:nvSpPr>
          <p:cNvPr id="2" name="Title 1">
            <a:extLst>
              <a:ext uri="{FF2B5EF4-FFF2-40B4-BE49-F238E27FC236}">
                <a16:creationId xmlns:a16="http://schemas.microsoft.com/office/drawing/2014/main" id="{FED86802-0942-4FB9-8D65-0E20497CF58B}"/>
              </a:ext>
            </a:extLst>
          </p:cNvPr>
          <p:cNvSpPr>
            <a:spLocks noGrp="1"/>
          </p:cNvSpPr>
          <p:nvPr>
            <p:ph type="title"/>
          </p:nvPr>
        </p:nvSpPr>
        <p:spPr/>
        <p:txBody>
          <a:bodyPr/>
          <a:lstStyle/>
          <a:p>
            <a:r>
              <a:rPr lang="en-US" dirty="0"/>
              <a:t>ASU </a:t>
            </a:r>
            <a:r>
              <a:rPr lang="en-US" sz="4400" dirty="0"/>
              <a:t>No. </a:t>
            </a:r>
            <a:r>
              <a:rPr lang="en-US" dirty="0"/>
              <a:t>2021-01 and </a:t>
            </a:r>
            <a:r>
              <a:rPr lang="en-US" sz="4400" dirty="0"/>
              <a:t>No. </a:t>
            </a:r>
            <a:r>
              <a:rPr lang="en-US" dirty="0"/>
              <a:t>2020-04 </a:t>
            </a:r>
            <a:br>
              <a:rPr lang="en-US" dirty="0"/>
            </a:br>
            <a:r>
              <a:rPr lang="en-US" dirty="0"/>
              <a:t>Effective Dates</a:t>
            </a:r>
          </a:p>
        </p:txBody>
      </p:sp>
    </p:spTree>
    <p:extLst>
      <p:ext uri="{BB962C8B-B14F-4D97-AF65-F5344CB8AC3E}">
        <p14:creationId xmlns:p14="http://schemas.microsoft.com/office/powerpoint/2010/main" val="24714915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8B53-627C-4143-966D-03761FA5A9DD}"/>
              </a:ext>
            </a:extLst>
          </p:cNvPr>
          <p:cNvSpPr>
            <a:spLocks noGrp="1"/>
          </p:cNvSpPr>
          <p:nvPr>
            <p:ph type="title"/>
          </p:nvPr>
        </p:nvSpPr>
        <p:spPr/>
        <p:txBody>
          <a:bodyPr/>
          <a:lstStyle/>
          <a:p>
            <a:r>
              <a:rPr lang="en-US" dirty="0"/>
              <a:t>ASU No. 2021-03: </a:t>
            </a:r>
            <a:br>
              <a:rPr lang="en-US" dirty="0"/>
            </a:br>
            <a:r>
              <a:rPr lang="en-US" dirty="0"/>
              <a:t>Goodwill - Accounting Alternative for Evaluating Triggering Events</a:t>
            </a:r>
          </a:p>
        </p:txBody>
      </p:sp>
    </p:spTree>
    <p:extLst>
      <p:ext uri="{BB962C8B-B14F-4D97-AF65-F5344CB8AC3E}">
        <p14:creationId xmlns:p14="http://schemas.microsoft.com/office/powerpoint/2010/main" val="30905565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334AA0-8D4F-41F2-A218-27DACD1A6CAB}"/>
              </a:ext>
            </a:extLst>
          </p:cNvPr>
          <p:cNvSpPr>
            <a:spLocks noGrp="1"/>
          </p:cNvSpPr>
          <p:nvPr>
            <p:ph sz="quarter" idx="11"/>
          </p:nvPr>
        </p:nvSpPr>
        <p:spPr>
          <a:xfrm>
            <a:off x="211832" y="1600200"/>
            <a:ext cx="11804650" cy="4294188"/>
          </a:xfrm>
        </p:spPr>
        <p:txBody>
          <a:bodyPr/>
          <a:lstStyle/>
          <a:p>
            <a:r>
              <a:rPr lang="en-US" dirty="0"/>
              <a:t>Applies only to private companies and NFPs (private companies becoming public need to reverse effects of adoption)</a:t>
            </a:r>
          </a:p>
          <a:p>
            <a:r>
              <a:rPr lang="en-US" dirty="0"/>
              <a:t>Eligible entities may elect to perform a goodwill impairment triggering event evaluation as of the end of each reporting period (whether the reporting period is an interim or annual period)</a:t>
            </a:r>
          </a:p>
          <a:p>
            <a:r>
              <a:rPr lang="en-US" dirty="0"/>
              <a:t>Effective on a prospective basis for fiscal years beginning after December 15, 2019, with early adoption permitted</a:t>
            </a:r>
          </a:p>
        </p:txBody>
      </p:sp>
      <p:sp>
        <p:nvSpPr>
          <p:cNvPr id="2" name="Title 1">
            <a:extLst>
              <a:ext uri="{FF2B5EF4-FFF2-40B4-BE49-F238E27FC236}">
                <a16:creationId xmlns:a16="http://schemas.microsoft.com/office/drawing/2014/main" id="{FED86802-0942-4FB9-8D65-0E20497CF58B}"/>
              </a:ext>
            </a:extLst>
          </p:cNvPr>
          <p:cNvSpPr>
            <a:spLocks noGrp="1"/>
          </p:cNvSpPr>
          <p:nvPr>
            <p:ph type="title"/>
          </p:nvPr>
        </p:nvSpPr>
        <p:spPr/>
        <p:txBody>
          <a:bodyPr/>
          <a:lstStyle/>
          <a:p>
            <a:r>
              <a:rPr lang="en-US" dirty="0"/>
              <a:t>ASU No. 2021-03 </a:t>
            </a:r>
            <a:br>
              <a:rPr lang="en-US" dirty="0"/>
            </a:br>
            <a:r>
              <a:rPr lang="en-US" dirty="0"/>
              <a:t>Goodwill</a:t>
            </a:r>
          </a:p>
        </p:txBody>
      </p:sp>
    </p:spTree>
    <p:extLst>
      <p:ext uri="{BB962C8B-B14F-4D97-AF65-F5344CB8AC3E}">
        <p14:creationId xmlns:p14="http://schemas.microsoft.com/office/powerpoint/2010/main" val="144910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8B53-627C-4143-966D-03761FA5A9DD}"/>
              </a:ext>
            </a:extLst>
          </p:cNvPr>
          <p:cNvSpPr>
            <a:spLocks noGrp="1"/>
          </p:cNvSpPr>
          <p:nvPr>
            <p:ph type="title"/>
          </p:nvPr>
        </p:nvSpPr>
        <p:spPr/>
        <p:txBody>
          <a:bodyPr lIns="91440" tIns="45720" rIns="91440" bIns="45720" anchor="ctr"/>
          <a:lstStyle/>
          <a:p>
            <a:r>
              <a:rPr lang="en-US" dirty="0"/>
              <a:t>Internal Controls</a:t>
            </a:r>
            <a:endParaRPr lang="en-US" dirty="0">
              <a:cs typeface="Arial"/>
            </a:endParaRPr>
          </a:p>
        </p:txBody>
      </p:sp>
    </p:spTree>
    <p:extLst>
      <p:ext uri="{BB962C8B-B14F-4D97-AF65-F5344CB8AC3E}">
        <p14:creationId xmlns:p14="http://schemas.microsoft.com/office/powerpoint/2010/main" val="185683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334AA0-8D4F-41F2-A218-27DACD1A6CAB}"/>
              </a:ext>
            </a:extLst>
          </p:cNvPr>
          <p:cNvSpPr>
            <a:spLocks noGrp="1"/>
          </p:cNvSpPr>
          <p:nvPr>
            <p:ph sz="quarter" idx="11"/>
          </p:nvPr>
        </p:nvSpPr>
        <p:spPr>
          <a:xfrm>
            <a:off x="230882" y="1171575"/>
            <a:ext cx="11823700" cy="4932363"/>
          </a:xfrm>
        </p:spPr>
        <p:txBody>
          <a:bodyPr lIns="91440" tIns="45720" rIns="91440" bIns="45720" anchor="t"/>
          <a:lstStyle/>
          <a:p>
            <a:pPr marL="0" indent="0">
              <a:buNone/>
            </a:pPr>
            <a:r>
              <a:rPr lang="en-US" dirty="0">
                <a:cs typeface="Arial"/>
              </a:rPr>
              <a:t>Maintaining effective internal controls at healthcare organizations is of paramount importance due to the following reasons:</a:t>
            </a:r>
          </a:p>
          <a:p>
            <a:pPr marL="457200" indent="-457200">
              <a:buFont typeface="Calibri" panose="05000000000000000000" pitchFamily="2" charset="2"/>
              <a:buChar char="-"/>
            </a:pPr>
            <a:r>
              <a:rPr lang="en-US" dirty="0">
                <a:cs typeface="Arial"/>
              </a:rPr>
              <a:t>Patient Safety</a:t>
            </a:r>
          </a:p>
          <a:p>
            <a:pPr marL="457200" indent="-457200">
              <a:buFont typeface="Calibri" panose="05000000000000000000" pitchFamily="2" charset="2"/>
              <a:buChar char="-"/>
            </a:pPr>
            <a:r>
              <a:rPr lang="en-US" dirty="0">
                <a:cs typeface="Arial"/>
              </a:rPr>
              <a:t>Regulatory Compliance</a:t>
            </a:r>
          </a:p>
          <a:p>
            <a:pPr marL="457200" indent="-457200">
              <a:buFont typeface="Calibri" panose="05000000000000000000" pitchFamily="2" charset="2"/>
              <a:buChar char="-"/>
            </a:pPr>
            <a:r>
              <a:rPr lang="en-US" dirty="0">
                <a:cs typeface="Arial"/>
              </a:rPr>
              <a:t>Financial Integrity</a:t>
            </a:r>
          </a:p>
          <a:p>
            <a:pPr marL="457200" indent="-457200">
              <a:buFont typeface="Calibri" panose="05000000000000000000" pitchFamily="2" charset="2"/>
              <a:buChar char="-"/>
            </a:pPr>
            <a:r>
              <a:rPr lang="en-US" dirty="0">
                <a:cs typeface="Arial"/>
              </a:rPr>
              <a:t>Operational Efficiency</a:t>
            </a:r>
          </a:p>
          <a:p>
            <a:pPr marL="457200" indent="-457200">
              <a:buFont typeface="Calibri" panose="05000000000000000000" pitchFamily="2" charset="2"/>
              <a:buChar char="-"/>
            </a:pPr>
            <a:r>
              <a:rPr lang="en-US" dirty="0">
                <a:cs typeface="Arial"/>
              </a:rPr>
              <a:t>Risk Management</a:t>
            </a:r>
          </a:p>
          <a:p>
            <a:endParaRPr lang="en-US" dirty="0">
              <a:cs typeface="Arial"/>
            </a:endParaRPr>
          </a:p>
        </p:txBody>
      </p:sp>
      <p:sp>
        <p:nvSpPr>
          <p:cNvPr id="2" name="Title 1">
            <a:extLst>
              <a:ext uri="{FF2B5EF4-FFF2-40B4-BE49-F238E27FC236}">
                <a16:creationId xmlns:a16="http://schemas.microsoft.com/office/drawing/2014/main" id="{FED86802-0942-4FB9-8D65-0E20497CF58B}"/>
              </a:ext>
            </a:extLst>
          </p:cNvPr>
          <p:cNvSpPr>
            <a:spLocks noGrp="1"/>
          </p:cNvSpPr>
          <p:nvPr>
            <p:ph type="title"/>
          </p:nvPr>
        </p:nvSpPr>
        <p:spPr/>
        <p:txBody>
          <a:bodyPr lIns="91440" tIns="45720" rIns="91440" bIns="45720" anchor="t"/>
          <a:lstStyle/>
          <a:p>
            <a:r>
              <a:rPr lang="en-US" dirty="0"/>
              <a:t>Internal Controls</a:t>
            </a:r>
            <a:endParaRPr lang="en-US" dirty="0">
              <a:cs typeface="Arial"/>
            </a:endParaRPr>
          </a:p>
        </p:txBody>
      </p:sp>
    </p:spTree>
    <p:extLst>
      <p:ext uri="{BB962C8B-B14F-4D97-AF65-F5344CB8AC3E}">
        <p14:creationId xmlns:p14="http://schemas.microsoft.com/office/powerpoint/2010/main" val="40281302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8B53-627C-4143-966D-03761FA5A9DD}"/>
              </a:ext>
            </a:extLst>
          </p:cNvPr>
          <p:cNvSpPr>
            <a:spLocks noGrp="1"/>
          </p:cNvSpPr>
          <p:nvPr>
            <p:ph type="title"/>
          </p:nvPr>
        </p:nvSpPr>
        <p:spPr/>
        <p:txBody>
          <a:bodyPr lIns="91440" tIns="45720" rIns="91440" bIns="45720" anchor="ctr"/>
          <a:lstStyle/>
          <a:p>
            <a:r>
              <a:rPr lang="en-US" dirty="0"/>
              <a:t>Fraud Risk Management</a:t>
            </a:r>
            <a:endParaRPr lang="en-US" dirty="0">
              <a:cs typeface="Arial"/>
            </a:endParaRPr>
          </a:p>
        </p:txBody>
      </p:sp>
    </p:spTree>
    <p:extLst>
      <p:ext uri="{BB962C8B-B14F-4D97-AF65-F5344CB8AC3E}">
        <p14:creationId xmlns:p14="http://schemas.microsoft.com/office/powerpoint/2010/main" val="4012242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CAD6-27EA-4794-AF75-79C9D5E18F65}"/>
              </a:ext>
            </a:extLst>
          </p:cNvPr>
          <p:cNvSpPr>
            <a:spLocks noGrp="1"/>
          </p:cNvSpPr>
          <p:nvPr>
            <p:ph type="title"/>
          </p:nvPr>
        </p:nvSpPr>
        <p:spPr/>
        <p:txBody>
          <a:bodyPr/>
          <a:lstStyle/>
          <a:p>
            <a:r>
              <a:rPr lang="en-US" dirty="0"/>
              <a:t>ASC 842:</a:t>
            </a:r>
            <a:br>
              <a:rPr lang="en-US" dirty="0"/>
            </a:br>
            <a:r>
              <a:rPr lang="en-US" dirty="0"/>
              <a:t> A Final Look</a:t>
            </a:r>
          </a:p>
        </p:txBody>
      </p:sp>
    </p:spTree>
    <p:custDataLst>
      <p:custData r:id="rId1"/>
      <p:custData r:id="rId2"/>
    </p:custDataLst>
    <p:extLst>
      <p:ext uri="{BB962C8B-B14F-4D97-AF65-F5344CB8AC3E}">
        <p14:creationId xmlns:p14="http://schemas.microsoft.com/office/powerpoint/2010/main" val="1241857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334AA0-8D4F-41F2-A218-27DACD1A6CAB}"/>
              </a:ext>
            </a:extLst>
          </p:cNvPr>
          <p:cNvSpPr>
            <a:spLocks noGrp="1"/>
          </p:cNvSpPr>
          <p:nvPr>
            <p:ph sz="quarter" idx="11"/>
          </p:nvPr>
        </p:nvSpPr>
        <p:spPr>
          <a:xfrm>
            <a:off x="230882" y="1171575"/>
            <a:ext cx="11823700" cy="4932363"/>
          </a:xfrm>
        </p:spPr>
        <p:txBody>
          <a:bodyPr lIns="91440" tIns="45720" rIns="91440" bIns="45720" anchor="t"/>
          <a:lstStyle/>
          <a:p>
            <a:pPr marL="0" indent="0">
              <a:buNone/>
            </a:pPr>
            <a:r>
              <a:rPr lang="en-US" dirty="0">
                <a:cs typeface="Arial"/>
              </a:rPr>
              <a:t>Proactive fraud risk management is crucial for healthcare entities due to the following reasons:</a:t>
            </a:r>
          </a:p>
          <a:p>
            <a:pPr marL="457200" indent="-457200">
              <a:buFont typeface="Calibri" panose="05000000000000000000" pitchFamily="2" charset="2"/>
              <a:buChar char="-"/>
            </a:pPr>
            <a:r>
              <a:rPr lang="en-US" dirty="0">
                <a:cs typeface="Arial"/>
              </a:rPr>
              <a:t>Financial Loss Prevention</a:t>
            </a:r>
          </a:p>
          <a:p>
            <a:pPr marL="457200" indent="-457200">
              <a:buFont typeface="Calibri" panose="05000000000000000000" pitchFamily="2" charset="2"/>
              <a:buChar char="-"/>
            </a:pPr>
            <a:r>
              <a:rPr lang="en-US" dirty="0">
                <a:cs typeface="Arial"/>
              </a:rPr>
              <a:t>Patient Safety and Quality of Care</a:t>
            </a:r>
          </a:p>
          <a:p>
            <a:pPr marL="457200" indent="-457200">
              <a:buFont typeface="Calibri" panose="05000000000000000000" pitchFamily="2" charset="2"/>
              <a:buChar char="-"/>
            </a:pPr>
            <a:r>
              <a:rPr lang="en-US" dirty="0">
                <a:cs typeface="Arial"/>
              </a:rPr>
              <a:t>Regulatory Compliance</a:t>
            </a:r>
          </a:p>
          <a:p>
            <a:pPr marL="457200" indent="-457200">
              <a:buFont typeface="Calibri" panose="05000000000000000000" pitchFamily="2" charset="2"/>
              <a:buChar char="-"/>
            </a:pPr>
            <a:r>
              <a:rPr lang="en-US" dirty="0">
                <a:cs typeface="Arial"/>
              </a:rPr>
              <a:t>Cost Savings</a:t>
            </a:r>
          </a:p>
          <a:p>
            <a:pPr marL="457200" indent="-457200">
              <a:buFont typeface="Calibri" panose="05000000000000000000" pitchFamily="2" charset="2"/>
              <a:buChar char="-"/>
            </a:pPr>
            <a:r>
              <a:rPr lang="en-US" dirty="0">
                <a:cs typeface="Arial"/>
              </a:rPr>
              <a:t>Legal and Ethical Obligations</a:t>
            </a:r>
          </a:p>
          <a:p>
            <a:endParaRPr lang="en-US" dirty="0">
              <a:cs typeface="Arial"/>
            </a:endParaRPr>
          </a:p>
        </p:txBody>
      </p:sp>
      <p:sp>
        <p:nvSpPr>
          <p:cNvPr id="2" name="Title 1">
            <a:extLst>
              <a:ext uri="{FF2B5EF4-FFF2-40B4-BE49-F238E27FC236}">
                <a16:creationId xmlns:a16="http://schemas.microsoft.com/office/drawing/2014/main" id="{FED86802-0942-4FB9-8D65-0E20497CF58B}"/>
              </a:ext>
            </a:extLst>
          </p:cNvPr>
          <p:cNvSpPr>
            <a:spLocks noGrp="1"/>
          </p:cNvSpPr>
          <p:nvPr>
            <p:ph type="title"/>
          </p:nvPr>
        </p:nvSpPr>
        <p:spPr/>
        <p:txBody>
          <a:bodyPr lIns="91440" tIns="45720" rIns="91440" bIns="45720" anchor="t"/>
          <a:lstStyle/>
          <a:p>
            <a:r>
              <a:rPr lang="en-US" dirty="0"/>
              <a:t>Fraud Risk Management</a:t>
            </a:r>
            <a:endParaRPr lang="en-US" dirty="0">
              <a:cs typeface="Arial"/>
            </a:endParaRPr>
          </a:p>
        </p:txBody>
      </p:sp>
    </p:spTree>
    <p:extLst>
      <p:ext uri="{BB962C8B-B14F-4D97-AF65-F5344CB8AC3E}">
        <p14:creationId xmlns:p14="http://schemas.microsoft.com/office/powerpoint/2010/main" val="490324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8B53-627C-4143-966D-03761FA5A9DD}"/>
              </a:ext>
            </a:extLst>
          </p:cNvPr>
          <p:cNvSpPr>
            <a:spLocks noGrp="1"/>
          </p:cNvSpPr>
          <p:nvPr>
            <p:ph type="title"/>
          </p:nvPr>
        </p:nvSpPr>
        <p:spPr/>
        <p:txBody>
          <a:bodyPr/>
          <a:lstStyle/>
          <a:p>
            <a:r>
              <a:rPr lang="en-US" dirty="0"/>
              <a:t>Accounting for Cryptocurrency</a:t>
            </a:r>
          </a:p>
        </p:txBody>
      </p:sp>
    </p:spTree>
    <p:extLst>
      <p:ext uri="{BB962C8B-B14F-4D97-AF65-F5344CB8AC3E}">
        <p14:creationId xmlns:p14="http://schemas.microsoft.com/office/powerpoint/2010/main" val="14903514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38F7F2-E5D9-498D-92B5-C2F34AC66454}"/>
              </a:ext>
            </a:extLst>
          </p:cNvPr>
          <p:cNvSpPr>
            <a:spLocks noGrp="1"/>
          </p:cNvSpPr>
          <p:nvPr>
            <p:ph sz="quarter" idx="11"/>
          </p:nvPr>
        </p:nvSpPr>
        <p:spPr/>
        <p:txBody>
          <a:bodyPr/>
          <a:lstStyle/>
          <a:p>
            <a:r>
              <a:rPr lang="en-US" dirty="0"/>
              <a:t>What is cryptocurrency? </a:t>
            </a:r>
          </a:p>
          <a:p>
            <a:pPr lvl="1"/>
            <a:r>
              <a:rPr lang="en-US" dirty="0"/>
              <a:t>A digital asset, which is an alternative form of payment created using encryption algorithms </a:t>
            </a:r>
          </a:p>
          <a:p>
            <a:pPr lvl="1"/>
            <a:r>
              <a:rPr lang="en-US" dirty="0"/>
              <a:t>It is a medium of exchange built on distributed ledger technology </a:t>
            </a:r>
          </a:p>
          <a:p>
            <a:pPr lvl="1"/>
            <a:r>
              <a:rPr lang="en-US" dirty="0"/>
              <a:t>It has no contractual rights or obligations</a:t>
            </a:r>
          </a:p>
          <a:p>
            <a:pPr lvl="1"/>
            <a:r>
              <a:rPr lang="en-US" dirty="0"/>
              <a:t>It is not issued by a jurisdictional authority</a:t>
            </a:r>
          </a:p>
          <a:p>
            <a:pPr lvl="1"/>
            <a:r>
              <a:rPr lang="en-US" dirty="0"/>
              <a:t>It is not considered a security under US securities law </a:t>
            </a:r>
          </a:p>
        </p:txBody>
      </p:sp>
      <p:sp>
        <p:nvSpPr>
          <p:cNvPr id="3" name="Title 2">
            <a:extLst>
              <a:ext uri="{FF2B5EF4-FFF2-40B4-BE49-F238E27FC236}">
                <a16:creationId xmlns:a16="http://schemas.microsoft.com/office/drawing/2014/main" id="{41362E6F-A14F-4752-8E45-15EB22E10547}"/>
              </a:ext>
            </a:extLst>
          </p:cNvPr>
          <p:cNvSpPr>
            <a:spLocks noGrp="1"/>
          </p:cNvSpPr>
          <p:nvPr>
            <p:ph type="title"/>
          </p:nvPr>
        </p:nvSpPr>
        <p:spPr/>
        <p:txBody>
          <a:bodyPr/>
          <a:lstStyle/>
          <a:p>
            <a:r>
              <a:rPr lang="en-US" dirty="0"/>
              <a:t>Accounting for Cryptocurrency</a:t>
            </a:r>
          </a:p>
        </p:txBody>
      </p:sp>
    </p:spTree>
    <p:extLst>
      <p:ext uri="{BB962C8B-B14F-4D97-AF65-F5344CB8AC3E}">
        <p14:creationId xmlns:p14="http://schemas.microsoft.com/office/powerpoint/2010/main" val="23333645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38F7F2-E5D9-498D-92B5-C2F34AC66454}"/>
              </a:ext>
            </a:extLst>
          </p:cNvPr>
          <p:cNvSpPr>
            <a:spLocks noGrp="1"/>
          </p:cNvSpPr>
          <p:nvPr>
            <p:ph sz="quarter" idx="11"/>
          </p:nvPr>
        </p:nvSpPr>
        <p:spPr/>
        <p:txBody>
          <a:bodyPr/>
          <a:lstStyle/>
          <a:p>
            <a:r>
              <a:rPr lang="en-US" dirty="0"/>
              <a:t>How do I present cryptocurrency?</a:t>
            </a:r>
          </a:p>
          <a:p>
            <a:pPr lvl="1"/>
            <a:r>
              <a:rPr lang="en-US" dirty="0"/>
              <a:t>Not accounted for as cash as it cannot be considered an equivalent to cash because it cannot be readily exchanged for any good or service</a:t>
            </a:r>
          </a:p>
          <a:p>
            <a:pPr lvl="1"/>
            <a:r>
              <a:rPr lang="en-US" dirty="0"/>
              <a:t>Not accounted for as a cash equivalent as it is subject to significant price volatility </a:t>
            </a:r>
          </a:p>
          <a:p>
            <a:pPr lvl="1"/>
            <a:r>
              <a:rPr lang="en-US" dirty="0"/>
              <a:t>Not accounted for as a financial asset at fair value because it does not represent cash, an equity interest in an entity, or a contract establishing a right or obligation; additionally, it is not a debt security nor an equity security</a:t>
            </a:r>
          </a:p>
          <a:p>
            <a:pPr lvl="1"/>
            <a:r>
              <a:rPr lang="en-US" dirty="0"/>
              <a:t>Cryptocurrency does meet the definition of an intangible asset as it is an identifiable nonmonetary asset without physical substance </a:t>
            </a:r>
          </a:p>
        </p:txBody>
      </p:sp>
      <p:sp>
        <p:nvSpPr>
          <p:cNvPr id="3" name="Title 2">
            <a:extLst>
              <a:ext uri="{FF2B5EF4-FFF2-40B4-BE49-F238E27FC236}">
                <a16:creationId xmlns:a16="http://schemas.microsoft.com/office/drawing/2014/main" id="{41362E6F-A14F-4752-8E45-15EB22E10547}"/>
              </a:ext>
            </a:extLst>
          </p:cNvPr>
          <p:cNvSpPr>
            <a:spLocks noGrp="1"/>
          </p:cNvSpPr>
          <p:nvPr>
            <p:ph type="title"/>
          </p:nvPr>
        </p:nvSpPr>
        <p:spPr/>
        <p:txBody>
          <a:bodyPr/>
          <a:lstStyle/>
          <a:p>
            <a:r>
              <a:rPr lang="en-US" dirty="0"/>
              <a:t>Accounting for Cryptocurrency</a:t>
            </a:r>
          </a:p>
        </p:txBody>
      </p:sp>
    </p:spTree>
    <p:extLst>
      <p:ext uri="{BB962C8B-B14F-4D97-AF65-F5344CB8AC3E}">
        <p14:creationId xmlns:p14="http://schemas.microsoft.com/office/powerpoint/2010/main" val="4964443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38F7F2-E5D9-498D-92B5-C2F34AC66454}"/>
              </a:ext>
            </a:extLst>
          </p:cNvPr>
          <p:cNvSpPr>
            <a:spLocks noGrp="1"/>
          </p:cNvSpPr>
          <p:nvPr>
            <p:ph sz="quarter" idx="11"/>
          </p:nvPr>
        </p:nvSpPr>
        <p:spPr>
          <a:xfrm>
            <a:off x="211832" y="1685192"/>
            <a:ext cx="11804650" cy="4294188"/>
          </a:xfrm>
        </p:spPr>
        <p:txBody>
          <a:bodyPr/>
          <a:lstStyle/>
          <a:p>
            <a:r>
              <a:rPr lang="en-US" dirty="0"/>
              <a:t>The FASB has reached the decision that cryptocurrency should be measured at fair value, with fair value changes recorded in current period earnings</a:t>
            </a:r>
          </a:p>
          <a:p>
            <a:r>
              <a:rPr lang="en-US" dirty="0"/>
              <a:t>An alternative measurement is not required or permitted, such as historical cost less impairment, for crypto assets not traded in an active market</a:t>
            </a:r>
          </a:p>
          <a:p>
            <a:r>
              <a:rPr lang="en-US" dirty="0"/>
              <a:t>Commissions, transaction fees, and other charges incurred to acquire crypto assets should be expensed as incurred</a:t>
            </a:r>
          </a:p>
        </p:txBody>
      </p:sp>
      <p:sp>
        <p:nvSpPr>
          <p:cNvPr id="3" name="Title 2">
            <a:extLst>
              <a:ext uri="{FF2B5EF4-FFF2-40B4-BE49-F238E27FC236}">
                <a16:creationId xmlns:a16="http://schemas.microsoft.com/office/drawing/2014/main" id="{41362E6F-A14F-4752-8E45-15EB22E10547}"/>
              </a:ext>
            </a:extLst>
          </p:cNvPr>
          <p:cNvSpPr>
            <a:spLocks noGrp="1"/>
          </p:cNvSpPr>
          <p:nvPr>
            <p:ph type="title"/>
          </p:nvPr>
        </p:nvSpPr>
        <p:spPr/>
        <p:txBody>
          <a:bodyPr/>
          <a:lstStyle/>
          <a:p>
            <a:r>
              <a:rPr lang="en-US" dirty="0"/>
              <a:t>Accounting for Cryptocurrency  Measurement</a:t>
            </a:r>
          </a:p>
        </p:txBody>
      </p:sp>
    </p:spTree>
    <p:extLst>
      <p:ext uri="{BB962C8B-B14F-4D97-AF65-F5344CB8AC3E}">
        <p14:creationId xmlns:p14="http://schemas.microsoft.com/office/powerpoint/2010/main" val="7487784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38F7F2-E5D9-498D-92B5-C2F34AC66454}"/>
              </a:ext>
            </a:extLst>
          </p:cNvPr>
          <p:cNvSpPr>
            <a:spLocks noGrp="1"/>
          </p:cNvSpPr>
          <p:nvPr>
            <p:ph sz="quarter" idx="11"/>
          </p:nvPr>
        </p:nvSpPr>
        <p:spPr/>
        <p:txBody>
          <a:bodyPr/>
          <a:lstStyle/>
          <a:p>
            <a:r>
              <a:rPr lang="en-US" dirty="0"/>
              <a:t>Presentation </a:t>
            </a:r>
          </a:p>
          <a:p>
            <a:pPr lvl="1"/>
            <a:r>
              <a:rPr lang="en-US" dirty="0"/>
              <a:t>Should be reported on the balance sheet separate from other intangible assets</a:t>
            </a:r>
          </a:p>
          <a:p>
            <a:pPr lvl="1"/>
            <a:r>
              <a:rPr lang="en-US" dirty="0"/>
              <a:t>Gains and losses on cryptocurrency assets should be recorded , separately from other impairments or other changes to carrying amounts of other intangible assets in net income each period</a:t>
            </a:r>
          </a:p>
          <a:p>
            <a:pPr lvl="1"/>
            <a:r>
              <a:rPr lang="en-US" dirty="0"/>
              <a:t>Cash flows received from the sale, immediately or almost immediately after acquisition, of cryptocurrencies received as noncash consideration should be classified in cash flows from operations</a:t>
            </a:r>
          </a:p>
        </p:txBody>
      </p:sp>
      <p:sp>
        <p:nvSpPr>
          <p:cNvPr id="3" name="Title 2">
            <a:extLst>
              <a:ext uri="{FF2B5EF4-FFF2-40B4-BE49-F238E27FC236}">
                <a16:creationId xmlns:a16="http://schemas.microsoft.com/office/drawing/2014/main" id="{41362E6F-A14F-4752-8E45-15EB22E10547}"/>
              </a:ext>
            </a:extLst>
          </p:cNvPr>
          <p:cNvSpPr>
            <a:spLocks noGrp="1"/>
          </p:cNvSpPr>
          <p:nvPr>
            <p:ph type="title"/>
          </p:nvPr>
        </p:nvSpPr>
        <p:spPr/>
        <p:txBody>
          <a:bodyPr/>
          <a:lstStyle/>
          <a:p>
            <a:r>
              <a:rPr lang="en-US" dirty="0"/>
              <a:t>Accounting for Cryptocurrency – Presentation</a:t>
            </a:r>
          </a:p>
        </p:txBody>
      </p:sp>
    </p:spTree>
    <p:extLst>
      <p:ext uri="{BB962C8B-B14F-4D97-AF65-F5344CB8AC3E}">
        <p14:creationId xmlns:p14="http://schemas.microsoft.com/office/powerpoint/2010/main" val="5375083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38F7F2-E5D9-498D-92B5-C2F34AC66454}"/>
              </a:ext>
            </a:extLst>
          </p:cNvPr>
          <p:cNvSpPr>
            <a:spLocks noGrp="1"/>
          </p:cNvSpPr>
          <p:nvPr>
            <p:ph sz="quarter" idx="11"/>
          </p:nvPr>
        </p:nvSpPr>
        <p:spPr/>
        <p:txBody>
          <a:bodyPr/>
          <a:lstStyle/>
          <a:p>
            <a:r>
              <a:rPr lang="en-US" sz="2400" dirty="0"/>
              <a:t>Disclosure </a:t>
            </a:r>
          </a:p>
          <a:p>
            <a:pPr lvl="1"/>
            <a:r>
              <a:rPr lang="en-US" sz="1800" dirty="0"/>
              <a:t>The entity’s crypto asset holdings at each reporting date presented should be broken out by each significant holding of cryptocurrency. For each significant holding, the number of units held, cost basis (how that was determined), and fair value should be disclosed.</a:t>
            </a:r>
          </a:p>
          <a:p>
            <a:pPr lvl="1"/>
            <a:r>
              <a:rPr lang="en-US" sz="1800" dirty="0"/>
              <a:t>A roll-forward of the entity’s crypto asset holdings, showing additions, disposals (by sale or otherwise), gains and losses, along with disclosure about the nature of the additions and/or disposals, should be presented.</a:t>
            </a:r>
          </a:p>
          <a:p>
            <a:pPr lvl="1"/>
            <a:r>
              <a:rPr lang="en-US" sz="1800" dirty="0"/>
              <a:t>Cumulative realized gains and losses need to be disaggregated so that realized gains and losses are presented on a gross, rather than net, basis.</a:t>
            </a:r>
          </a:p>
          <a:p>
            <a:pPr lvl="1"/>
            <a:r>
              <a:rPr lang="en-US" sz="1800" dirty="0"/>
              <a:t>The fair value of any crypto assets subject to restriction, the nature and remaining duration of the restriction(s), and what conditions must be met to remove the restriction(s) are to be disclosed</a:t>
            </a:r>
          </a:p>
        </p:txBody>
      </p:sp>
      <p:sp>
        <p:nvSpPr>
          <p:cNvPr id="3" name="Title 2">
            <a:extLst>
              <a:ext uri="{FF2B5EF4-FFF2-40B4-BE49-F238E27FC236}">
                <a16:creationId xmlns:a16="http://schemas.microsoft.com/office/drawing/2014/main" id="{41362E6F-A14F-4752-8E45-15EB22E10547}"/>
              </a:ext>
            </a:extLst>
          </p:cNvPr>
          <p:cNvSpPr>
            <a:spLocks noGrp="1"/>
          </p:cNvSpPr>
          <p:nvPr>
            <p:ph type="title"/>
          </p:nvPr>
        </p:nvSpPr>
        <p:spPr/>
        <p:txBody>
          <a:bodyPr/>
          <a:lstStyle/>
          <a:p>
            <a:r>
              <a:rPr lang="en-US" dirty="0"/>
              <a:t>Accounting for Cryptocurrency – Disclosure</a:t>
            </a:r>
          </a:p>
        </p:txBody>
      </p:sp>
    </p:spTree>
    <p:extLst>
      <p:ext uri="{BB962C8B-B14F-4D97-AF65-F5344CB8AC3E}">
        <p14:creationId xmlns:p14="http://schemas.microsoft.com/office/powerpoint/2010/main" val="32493732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8B53-627C-4143-966D-03761FA5A9DD}"/>
              </a:ext>
            </a:extLst>
          </p:cNvPr>
          <p:cNvSpPr>
            <a:spLocks noGrp="1"/>
          </p:cNvSpPr>
          <p:nvPr>
            <p:ph type="title"/>
          </p:nvPr>
        </p:nvSpPr>
        <p:spPr/>
        <p:txBody>
          <a:bodyPr/>
          <a:lstStyle/>
          <a:p>
            <a:r>
              <a:rPr lang="en-US" dirty="0"/>
              <a:t>Upcoming FASB Research Projects</a:t>
            </a:r>
          </a:p>
        </p:txBody>
      </p:sp>
    </p:spTree>
    <p:extLst>
      <p:ext uri="{BB962C8B-B14F-4D97-AF65-F5344CB8AC3E}">
        <p14:creationId xmlns:p14="http://schemas.microsoft.com/office/powerpoint/2010/main" val="39065099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38F7F2-E5D9-498D-92B5-C2F34AC66454}"/>
              </a:ext>
            </a:extLst>
          </p:cNvPr>
          <p:cNvSpPr>
            <a:spLocks noGrp="1"/>
          </p:cNvSpPr>
          <p:nvPr>
            <p:ph sz="quarter" idx="11"/>
          </p:nvPr>
        </p:nvSpPr>
        <p:spPr/>
        <p:txBody>
          <a:bodyPr/>
          <a:lstStyle/>
          <a:p>
            <a:r>
              <a:rPr lang="en-US" sz="2400" dirty="0"/>
              <a:t>Accounting for and Disclosure of Intangibles</a:t>
            </a:r>
          </a:p>
          <a:p>
            <a:r>
              <a:rPr lang="en-US" sz="2400" dirty="0"/>
              <a:t>Accounting for Exchange-Traded Commodities</a:t>
            </a:r>
          </a:p>
          <a:p>
            <a:r>
              <a:rPr lang="en-US" sz="2400" dirty="0"/>
              <a:t>Accounting for Financial Instruments with Environmental, Social, and Governance (ESG)- Linked Features</a:t>
            </a:r>
          </a:p>
          <a:p>
            <a:r>
              <a:rPr lang="en-US" sz="2400" dirty="0"/>
              <a:t>Accounting for Government Grants</a:t>
            </a:r>
          </a:p>
          <a:p>
            <a:r>
              <a:rPr lang="en-US" sz="2400" dirty="0"/>
              <a:t>Consolidation of Business Entities</a:t>
            </a:r>
          </a:p>
          <a:p>
            <a:r>
              <a:rPr lang="en-US" sz="2400" dirty="0"/>
              <a:t>Financial Key Performance Indicators for Business Entities</a:t>
            </a:r>
          </a:p>
          <a:p>
            <a:endParaRPr lang="en-US" sz="2400" dirty="0"/>
          </a:p>
          <a:p>
            <a:endParaRPr lang="en-US" sz="2400" dirty="0"/>
          </a:p>
        </p:txBody>
      </p:sp>
      <p:sp>
        <p:nvSpPr>
          <p:cNvPr id="3" name="Title 2">
            <a:extLst>
              <a:ext uri="{FF2B5EF4-FFF2-40B4-BE49-F238E27FC236}">
                <a16:creationId xmlns:a16="http://schemas.microsoft.com/office/drawing/2014/main" id="{41362E6F-A14F-4752-8E45-15EB22E10547}"/>
              </a:ext>
            </a:extLst>
          </p:cNvPr>
          <p:cNvSpPr>
            <a:spLocks noGrp="1"/>
          </p:cNvSpPr>
          <p:nvPr>
            <p:ph type="title"/>
          </p:nvPr>
        </p:nvSpPr>
        <p:spPr/>
        <p:txBody>
          <a:bodyPr/>
          <a:lstStyle/>
          <a:p>
            <a:r>
              <a:rPr lang="en-US" dirty="0"/>
              <a:t>FASB’s Current Research Agenda</a:t>
            </a:r>
          </a:p>
        </p:txBody>
      </p:sp>
    </p:spTree>
    <p:extLst>
      <p:ext uri="{BB962C8B-B14F-4D97-AF65-F5344CB8AC3E}">
        <p14:creationId xmlns:p14="http://schemas.microsoft.com/office/powerpoint/2010/main" val="5987965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BB2A32-0ADD-465B-B885-A232E446904E}"/>
              </a:ext>
            </a:extLst>
          </p:cNvPr>
          <p:cNvSpPr>
            <a:spLocks noGrp="1"/>
          </p:cNvSpPr>
          <p:nvPr>
            <p:ph type="title"/>
          </p:nvPr>
        </p:nvSpPr>
        <p:spPr/>
        <p:txBody>
          <a:bodyPr/>
          <a:lstStyle/>
          <a:p>
            <a:r>
              <a:rPr lang="en-US" dirty="0"/>
              <a:t>Thank you! Questions?</a:t>
            </a:r>
          </a:p>
        </p:txBody>
      </p:sp>
      <p:pic>
        <p:nvPicPr>
          <p:cNvPr id="4" name="Picture 14">
            <a:extLst>
              <a:ext uri="{FF2B5EF4-FFF2-40B4-BE49-F238E27FC236}">
                <a16:creationId xmlns:a16="http://schemas.microsoft.com/office/drawing/2014/main" id="{B6B8F33C-F1EE-4BBD-8CEA-EE8D38F16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992287" y="1847541"/>
            <a:ext cx="2778409" cy="27784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16">
            <a:extLst>
              <a:ext uri="{FF2B5EF4-FFF2-40B4-BE49-F238E27FC236}">
                <a16:creationId xmlns:a16="http://schemas.microsoft.com/office/drawing/2014/main" id="{B857204E-A0DB-4FE1-A32C-A8DDB49293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40" b="12811"/>
          <a:stretch/>
        </p:blipFill>
        <p:spPr bwMode="auto">
          <a:xfrm>
            <a:off x="7232872" y="1862068"/>
            <a:ext cx="2520306" cy="27638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FE18460-C932-4925-ACA8-A84293A0EA4E}"/>
              </a:ext>
            </a:extLst>
          </p:cNvPr>
          <p:cNvSpPr txBox="1"/>
          <p:nvPr/>
        </p:nvSpPr>
        <p:spPr>
          <a:xfrm>
            <a:off x="1852108" y="4728954"/>
            <a:ext cx="3058766" cy="1323439"/>
          </a:xfrm>
          <a:prstGeom prst="rect">
            <a:avLst/>
          </a:prstGeom>
          <a:noFill/>
        </p:spPr>
        <p:txBody>
          <a:bodyPr wrap="square">
            <a:spAutoFit/>
          </a:bodyPr>
          <a:lstStyle/>
          <a:p>
            <a:pPr algn="ctr"/>
            <a:r>
              <a:rPr lang="en-US" sz="1600" b="1" i="0" u="none" strike="noStrike" dirty="0">
                <a:effectLst/>
                <a:latin typeface="Barlow" panose="00000500000000000000" pitchFamily="2" charset="0"/>
              </a:rPr>
              <a:t>Ryan Miller, CPA</a:t>
            </a:r>
          </a:p>
          <a:p>
            <a:pPr algn="ctr"/>
            <a:r>
              <a:rPr lang="en-US" sz="1600" b="1" i="0" u="none" strike="noStrike" dirty="0">
                <a:solidFill>
                  <a:schemeClr val="tx2">
                    <a:lumMod val="75000"/>
                  </a:schemeClr>
                </a:solidFill>
                <a:effectLst/>
                <a:latin typeface="Barlow" panose="00000500000000000000" pitchFamily="2" charset="0"/>
              </a:rPr>
              <a:t>Manager</a:t>
            </a:r>
          </a:p>
          <a:p>
            <a:pPr algn="ctr"/>
            <a:r>
              <a:rPr lang="en-US" sz="1600" b="0" i="0" dirty="0">
                <a:solidFill>
                  <a:srgbClr val="3F464A"/>
                </a:solidFill>
                <a:effectLst/>
                <a:latin typeface="Barlow" panose="00000500000000000000" pitchFamily="2" charset="0"/>
              </a:rPr>
              <a:t>Withum</a:t>
            </a:r>
            <a:r>
              <a:rPr lang="en-US" sz="1600" dirty="0">
                <a:solidFill>
                  <a:srgbClr val="3F464A"/>
                </a:solidFill>
                <a:latin typeface="Barlow" panose="00000500000000000000" pitchFamily="2" charset="0"/>
              </a:rPr>
              <a:t>’s Healthcare Services</a:t>
            </a:r>
            <a:endParaRPr lang="en-US" sz="1600" b="0" i="0" dirty="0">
              <a:solidFill>
                <a:srgbClr val="3F464A"/>
              </a:solidFill>
              <a:effectLst/>
              <a:latin typeface="Barlow" panose="00000500000000000000" pitchFamily="2" charset="0"/>
            </a:endParaRPr>
          </a:p>
          <a:p>
            <a:pPr algn="ctr"/>
            <a:r>
              <a:rPr lang="en-US" sz="1600" b="0" i="0" dirty="0">
                <a:solidFill>
                  <a:srgbClr val="3F464A"/>
                </a:solidFill>
                <a:effectLst/>
                <a:latin typeface="Barlow" panose="00000500000000000000" pitchFamily="2" charset="0"/>
                <a:hlinkClick r:id="rId5"/>
              </a:rPr>
              <a:t>Rmiller@withum.com</a:t>
            </a:r>
            <a:r>
              <a:rPr lang="en-US" sz="1600" b="0" i="0" dirty="0">
                <a:solidFill>
                  <a:srgbClr val="3F464A"/>
                </a:solidFill>
                <a:effectLst/>
                <a:latin typeface="Barlow" panose="00000500000000000000" pitchFamily="2" charset="0"/>
              </a:rPr>
              <a:t> </a:t>
            </a:r>
            <a:endParaRPr lang="en-US" sz="1600" dirty="0">
              <a:solidFill>
                <a:srgbClr val="3F464A"/>
              </a:solidFill>
              <a:latin typeface="Barlow" panose="00000500000000000000" pitchFamily="2" charset="0"/>
            </a:endParaRPr>
          </a:p>
          <a:p>
            <a:pPr algn="ctr"/>
            <a:r>
              <a:rPr lang="en-US" sz="1600" b="0" i="0" dirty="0">
                <a:solidFill>
                  <a:srgbClr val="3F464A"/>
                </a:solidFill>
                <a:effectLst/>
                <a:latin typeface="Barlow" panose="00000500000000000000" pitchFamily="2" charset="0"/>
              </a:rPr>
              <a:t>(267) 332 5837</a:t>
            </a:r>
          </a:p>
        </p:txBody>
      </p:sp>
      <p:sp>
        <p:nvSpPr>
          <p:cNvPr id="7" name="TextBox 6">
            <a:extLst>
              <a:ext uri="{FF2B5EF4-FFF2-40B4-BE49-F238E27FC236}">
                <a16:creationId xmlns:a16="http://schemas.microsoft.com/office/drawing/2014/main" id="{9E4DE9DA-FCA2-4AD2-9058-F287235E3B7B}"/>
              </a:ext>
            </a:extLst>
          </p:cNvPr>
          <p:cNvSpPr txBox="1"/>
          <p:nvPr/>
        </p:nvSpPr>
        <p:spPr>
          <a:xfrm>
            <a:off x="7003152" y="4728954"/>
            <a:ext cx="2979746" cy="1323439"/>
          </a:xfrm>
          <a:prstGeom prst="rect">
            <a:avLst/>
          </a:prstGeom>
          <a:noFill/>
        </p:spPr>
        <p:txBody>
          <a:bodyPr wrap="square">
            <a:spAutoFit/>
          </a:bodyPr>
          <a:lstStyle/>
          <a:p>
            <a:pPr algn="ctr"/>
            <a:r>
              <a:rPr lang="en-US" sz="1600" b="1" i="0" u="none" strike="noStrike" dirty="0">
                <a:effectLst/>
                <a:latin typeface="Barlow" panose="00000500000000000000" pitchFamily="2" charset="0"/>
              </a:rPr>
              <a:t>Sienna Richert, CPA</a:t>
            </a:r>
          </a:p>
          <a:p>
            <a:pPr algn="ctr"/>
            <a:r>
              <a:rPr lang="en-US" sz="1600" b="1" dirty="0">
                <a:solidFill>
                  <a:srgbClr val="3F464A"/>
                </a:solidFill>
                <a:latin typeface="Barlow" panose="00000500000000000000" pitchFamily="2" charset="0"/>
              </a:rPr>
              <a:t>Staff II Accountant</a:t>
            </a:r>
            <a:endParaRPr lang="en-US" sz="1600" b="1" i="0" u="none" strike="noStrike" dirty="0">
              <a:solidFill>
                <a:srgbClr val="3F464A"/>
              </a:solidFill>
              <a:effectLst/>
              <a:latin typeface="Barlow" panose="00000500000000000000" pitchFamily="2" charset="0"/>
            </a:endParaRPr>
          </a:p>
          <a:p>
            <a:pPr algn="ctr"/>
            <a:r>
              <a:rPr lang="en-US" sz="1600" b="0" i="0" dirty="0">
                <a:solidFill>
                  <a:srgbClr val="3F464A"/>
                </a:solidFill>
                <a:effectLst/>
                <a:latin typeface="Barlow" panose="00000500000000000000" pitchFamily="2" charset="0"/>
              </a:rPr>
              <a:t>Withum</a:t>
            </a:r>
            <a:r>
              <a:rPr lang="en-US" sz="1600" dirty="0">
                <a:solidFill>
                  <a:srgbClr val="3F464A"/>
                </a:solidFill>
                <a:latin typeface="Barlow" panose="00000500000000000000" pitchFamily="2" charset="0"/>
              </a:rPr>
              <a:t>’s Healthcare Services</a:t>
            </a:r>
            <a:endParaRPr lang="en-US" sz="1600" b="0" i="0" dirty="0">
              <a:solidFill>
                <a:srgbClr val="3F464A"/>
              </a:solidFill>
              <a:effectLst/>
              <a:latin typeface="Barlow" panose="00000500000000000000" pitchFamily="2" charset="0"/>
            </a:endParaRPr>
          </a:p>
          <a:p>
            <a:pPr algn="ctr"/>
            <a:r>
              <a:rPr lang="en-US" sz="1600" b="0" i="0" dirty="0">
                <a:solidFill>
                  <a:srgbClr val="3F464A"/>
                </a:solidFill>
                <a:effectLst/>
                <a:latin typeface="Barlow" panose="00000500000000000000" pitchFamily="2" charset="0"/>
                <a:hlinkClick r:id="rId6"/>
              </a:rPr>
              <a:t>Srichert@withum.com</a:t>
            </a:r>
            <a:r>
              <a:rPr lang="en-US" sz="1600" b="0" i="0" dirty="0">
                <a:solidFill>
                  <a:srgbClr val="3F464A"/>
                </a:solidFill>
                <a:effectLst/>
                <a:latin typeface="Barlow" panose="00000500000000000000" pitchFamily="2" charset="0"/>
              </a:rPr>
              <a:t> </a:t>
            </a:r>
          </a:p>
          <a:p>
            <a:pPr algn="ctr"/>
            <a:r>
              <a:rPr lang="en-US" sz="1600" b="0" i="0" dirty="0">
                <a:solidFill>
                  <a:srgbClr val="3F464A"/>
                </a:solidFill>
                <a:effectLst/>
                <a:latin typeface="Barlow" panose="00000500000000000000" pitchFamily="2" charset="0"/>
              </a:rPr>
              <a:t>(732) 759 6873</a:t>
            </a:r>
          </a:p>
        </p:txBody>
      </p:sp>
    </p:spTree>
    <p:extLst>
      <p:ext uri="{BB962C8B-B14F-4D97-AF65-F5344CB8AC3E}">
        <p14:creationId xmlns:p14="http://schemas.microsoft.com/office/powerpoint/2010/main" val="2843413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7010A-553E-4882-8C3C-DC7F905412B2}"/>
              </a:ext>
            </a:extLst>
          </p:cNvPr>
          <p:cNvSpPr>
            <a:spLocks noGrp="1"/>
          </p:cNvSpPr>
          <p:nvPr>
            <p:ph type="title"/>
          </p:nvPr>
        </p:nvSpPr>
        <p:spPr>
          <a:xfrm>
            <a:off x="396573" y="320675"/>
            <a:ext cx="11407487" cy="1325563"/>
          </a:xfrm>
        </p:spPr>
        <p:txBody>
          <a:bodyPr>
            <a:normAutofit/>
          </a:bodyPr>
          <a:lstStyle/>
          <a:p>
            <a:r>
              <a:rPr lang="en-US" sz="5400" dirty="0"/>
              <a:t>Reminder of Effective Dates</a:t>
            </a:r>
          </a:p>
        </p:txBody>
      </p:sp>
      <p:graphicFrame>
        <p:nvGraphicFramePr>
          <p:cNvPr id="5" name="Content Placeholder 2">
            <a:extLst>
              <a:ext uri="{FF2B5EF4-FFF2-40B4-BE49-F238E27FC236}">
                <a16:creationId xmlns:a16="http://schemas.microsoft.com/office/drawing/2014/main" id="{97F93378-637F-62B8-C64F-5FC5F370BAA0}"/>
              </a:ext>
            </a:extLst>
          </p:cNvPr>
          <p:cNvGraphicFramePr>
            <a:graphicFrameLocks noGrp="1"/>
          </p:cNvGraphicFramePr>
          <p:nvPr>
            <p:ph idx="1"/>
          </p:nvPr>
        </p:nvGraphicFramePr>
        <p:xfrm>
          <a:off x="396574" y="1825625"/>
          <a:ext cx="114074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8512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334AA0-8D4F-41F2-A218-27DACD1A6CAB}"/>
              </a:ext>
            </a:extLst>
          </p:cNvPr>
          <p:cNvSpPr>
            <a:spLocks noGrp="1"/>
          </p:cNvSpPr>
          <p:nvPr>
            <p:ph sz="quarter" idx="11"/>
          </p:nvPr>
        </p:nvSpPr>
        <p:spPr/>
        <p:txBody>
          <a:bodyPr/>
          <a:lstStyle/>
          <a:p>
            <a:r>
              <a:rPr lang="en-US" dirty="0"/>
              <a:t>ASC 842 defines a lease as a contract, or part of a contract, that conveys the right to control the use of identified property, plant, or equipment (an identified asset) for a period of time in exchange for consideration</a:t>
            </a:r>
          </a:p>
          <a:p>
            <a:r>
              <a:rPr lang="en-US" dirty="0"/>
              <a:t>Controlling the Asset</a:t>
            </a:r>
          </a:p>
          <a:p>
            <a:pPr lvl="1"/>
            <a:r>
              <a:rPr lang="en-US" dirty="0"/>
              <a:t>Control over the use of the identified asset means that the customer has both</a:t>
            </a:r>
          </a:p>
          <a:p>
            <a:pPr lvl="2"/>
            <a:r>
              <a:rPr lang="en-US" dirty="0"/>
              <a:t>The right to obtain substantially all of the economic benefits from the use of the asset and</a:t>
            </a:r>
          </a:p>
          <a:p>
            <a:pPr lvl="2"/>
            <a:r>
              <a:rPr lang="en-US" dirty="0"/>
              <a:t>The right to direct the use of the asset</a:t>
            </a:r>
          </a:p>
        </p:txBody>
      </p:sp>
      <p:sp>
        <p:nvSpPr>
          <p:cNvPr id="2" name="Title 1">
            <a:extLst>
              <a:ext uri="{FF2B5EF4-FFF2-40B4-BE49-F238E27FC236}">
                <a16:creationId xmlns:a16="http://schemas.microsoft.com/office/drawing/2014/main" id="{FED86802-0942-4FB9-8D65-0E20497CF58B}"/>
              </a:ext>
            </a:extLst>
          </p:cNvPr>
          <p:cNvSpPr>
            <a:spLocks noGrp="1"/>
          </p:cNvSpPr>
          <p:nvPr>
            <p:ph type="title"/>
          </p:nvPr>
        </p:nvSpPr>
        <p:spPr/>
        <p:txBody>
          <a:bodyPr/>
          <a:lstStyle/>
          <a:p>
            <a:r>
              <a:rPr lang="en-US" dirty="0"/>
              <a:t>Definition of a Lease</a:t>
            </a:r>
          </a:p>
        </p:txBody>
      </p:sp>
    </p:spTree>
    <p:extLst>
      <p:ext uri="{BB962C8B-B14F-4D97-AF65-F5344CB8AC3E}">
        <p14:creationId xmlns:p14="http://schemas.microsoft.com/office/powerpoint/2010/main" val="1107261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902612FB-26F1-491D-B64B-72A22AD9C0CF}"/>
              </a:ext>
            </a:extLst>
          </p:cNvPr>
          <p:cNvGraphicFramePr>
            <a:graphicFrameLocks noGrp="1"/>
          </p:cNvGraphicFramePr>
          <p:nvPr>
            <p:ph sz="quarter" idx="11"/>
            <p:extLst>
              <p:ext uri="{D42A27DB-BD31-4B8C-83A1-F6EECF244321}">
                <p14:modId xmlns:p14="http://schemas.microsoft.com/office/powerpoint/2010/main" val="3267179515"/>
              </p:ext>
            </p:extLst>
          </p:nvPr>
        </p:nvGraphicFramePr>
        <p:xfrm>
          <a:off x="193675" y="2100580"/>
          <a:ext cx="11804650" cy="2133600"/>
        </p:xfrm>
        <a:graphic>
          <a:graphicData uri="http://schemas.openxmlformats.org/drawingml/2006/table">
            <a:tbl>
              <a:tblPr firstRow="1" bandRow="1">
                <a:tableStyleId>{5C22544A-7EE6-4342-B048-85BDC9FD1C3A}</a:tableStyleId>
              </a:tblPr>
              <a:tblGrid>
                <a:gridCol w="5902325">
                  <a:extLst>
                    <a:ext uri="{9D8B030D-6E8A-4147-A177-3AD203B41FA5}">
                      <a16:colId xmlns:a16="http://schemas.microsoft.com/office/drawing/2014/main" val="562622075"/>
                    </a:ext>
                  </a:extLst>
                </a:gridCol>
                <a:gridCol w="5902325">
                  <a:extLst>
                    <a:ext uri="{9D8B030D-6E8A-4147-A177-3AD203B41FA5}">
                      <a16:colId xmlns:a16="http://schemas.microsoft.com/office/drawing/2014/main" val="1004708448"/>
                    </a:ext>
                  </a:extLst>
                </a:gridCol>
              </a:tblGrid>
              <a:tr h="370840">
                <a:tc>
                  <a:txBody>
                    <a:bodyPr/>
                    <a:lstStyle/>
                    <a:p>
                      <a:r>
                        <a:rPr lang="en-US" sz="2400" dirty="0"/>
                        <a:t>Differences</a:t>
                      </a:r>
                    </a:p>
                  </a:txBody>
                  <a:tcPr/>
                </a:tc>
                <a:tc>
                  <a:txBody>
                    <a:bodyPr/>
                    <a:lstStyle/>
                    <a:p>
                      <a:r>
                        <a:rPr lang="en-US" sz="2400" dirty="0"/>
                        <a:t>Similarities</a:t>
                      </a:r>
                    </a:p>
                  </a:txBody>
                  <a:tcPr/>
                </a:tc>
                <a:extLst>
                  <a:ext uri="{0D108BD9-81ED-4DB2-BD59-A6C34878D82A}">
                    <a16:rowId xmlns:a16="http://schemas.microsoft.com/office/drawing/2014/main" val="456836783"/>
                  </a:ext>
                </a:extLst>
              </a:tr>
              <a:tr h="370840">
                <a:tc>
                  <a:txBody>
                    <a:bodyPr/>
                    <a:lstStyle/>
                    <a:p>
                      <a:pPr marL="285750" indent="-285750">
                        <a:buFont typeface="Arial" panose="020B0604020202020204" pitchFamily="34" charset="0"/>
                        <a:buChar char="•"/>
                      </a:pPr>
                      <a:r>
                        <a:rPr lang="en-US" sz="2000" dirty="0"/>
                        <a:t>Reflects nearly all leases on the balance sheet</a:t>
                      </a:r>
                    </a:p>
                    <a:p>
                      <a:pPr marL="285750" indent="-285750">
                        <a:buFont typeface="Arial" panose="020B0604020202020204" pitchFamily="34" charset="0"/>
                        <a:buChar char="•"/>
                      </a:pPr>
                      <a:r>
                        <a:rPr lang="en-US" sz="2000" dirty="0"/>
                        <a:t>Capital leases are now called finance leases</a:t>
                      </a:r>
                    </a:p>
                    <a:p>
                      <a:pPr marL="285750" indent="-285750">
                        <a:buFont typeface="Arial" panose="020B0604020202020204" pitchFamily="34" charset="0"/>
                        <a:buChar char="•"/>
                      </a:pPr>
                      <a:r>
                        <a:rPr lang="en-US" sz="2000" dirty="0"/>
                        <a:t>Lease commencement date </a:t>
                      </a:r>
                    </a:p>
                    <a:p>
                      <a:pPr marL="285750" indent="-285750">
                        <a:buFont typeface="Arial" panose="020B0604020202020204" pitchFamily="34" charset="0"/>
                        <a:buChar char="•"/>
                      </a:pPr>
                      <a:r>
                        <a:rPr lang="en-US" sz="2000" dirty="0"/>
                        <a:t>Initial direct costs</a:t>
                      </a:r>
                    </a:p>
                    <a:p>
                      <a:endParaRPr lang="en-US" sz="2400" dirty="0"/>
                    </a:p>
                  </a:txBody>
                  <a:tcPr/>
                </a:tc>
                <a:tc>
                  <a:txBody>
                    <a:bodyPr/>
                    <a:lstStyle/>
                    <a:p>
                      <a:pPr marL="285750" indent="-285750">
                        <a:buFont typeface="Arial" panose="020B0604020202020204" pitchFamily="34" charset="0"/>
                        <a:buChar char="•"/>
                      </a:pPr>
                      <a:r>
                        <a:rPr lang="en-US" sz="2000" dirty="0"/>
                        <a:t>Capital and finance lease calculations</a:t>
                      </a:r>
                    </a:p>
                    <a:p>
                      <a:pPr marL="285750" indent="-285750">
                        <a:buFont typeface="Arial" panose="020B0604020202020204" pitchFamily="34" charset="0"/>
                        <a:buChar char="•"/>
                      </a:pPr>
                      <a:r>
                        <a:rPr lang="en-US" sz="2000" dirty="0"/>
                        <a:t>Renewal criteria: Reasonably Assured = Reasonably Certain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Lease expense recognition</a:t>
                      </a:r>
                    </a:p>
                    <a:p>
                      <a:pPr marL="0" indent="0">
                        <a:buFont typeface="Arial" panose="020B0604020202020204" pitchFamily="34" charset="0"/>
                        <a:buNone/>
                      </a:pPr>
                      <a:endParaRPr lang="en-US" sz="2000" dirty="0"/>
                    </a:p>
                  </a:txBody>
                  <a:tcPr/>
                </a:tc>
                <a:extLst>
                  <a:ext uri="{0D108BD9-81ED-4DB2-BD59-A6C34878D82A}">
                    <a16:rowId xmlns:a16="http://schemas.microsoft.com/office/drawing/2014/main" val="3825301720"/>
                  </a:ext>
                </a:extLst>
              </a:tr>
            </a:tbl>
          </a:graphicData>
        </a:graphic>
      </p:graphicFrame>
      <p:sp>
        <p:nvSpPr>
          <p:cNvPr id="2" name="Title 1">
            <a:extLst>
              <a:ext uri="{FF2B5EF4-FFF2-40B4-BE49-F238E27FC236}">
                <a16:creationId xmlns:a16="http://schemas.microsoft.com/office/drawing/2014/main" id="{E493473D-136D-4B35-B4C0-F0FA5A5D7BFA}"/>
              </a:ext>
            </a:extLst>
          </p:cNvPr>
          <p:cNvSpPr>
            <a:spLocks noGrp="1"/>
          </p:cNvSpPr>
          <p:nvPr>
            <p:ph type="title"/>
          </p:nvPr>
        </p:nvSpPr>
        <p:spPr/>
        <p:txBody>
          <a:bodyPr/>
          <a:lstStyle/>
          <a:p>
            <a:r>
              <a:rPr lang="en-US" dirty="0"/>
              <a:t>ASC 840 to 842 - Comparison</a:t>
            </a:r>
          </a:p>
        </p:txBody>
      </p:sp>
    </p:spTree>
    <p:extLst>
      <p:ext uri="{BB962C8B-B14F-4D97-AF65-F5344CB8AC3E}">
        <p14:creationId xmlns:p14="http://schemas.microsoft.com/office/powerpoint/2010/main" val="285189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B37E3F-7B0C-4783-A181-3A4DD875F9E0}"/>
              </a:ext>
            </a:extLst>
          </p:cNvPr>
          <p:cNvSpPr>
            <a:spLocks noGrp="1"/>
          </p:cNvSpPr>
          <p:nvPr>
            <p:ph sz="quarter" idx="11"/>
          </p:nvPr>
        </p:nvSpPr>
        <p:spPr/>
        <p:txBody>
          <a:bodyPr>
            <a:normAutofit fontScale="92500" lnSpcReduction="10000"/>
          </a:bodyPr>
          <a:lstStyle/>
          <a:p>
            <a:r>
              <a:rPr lang="en-US" dirty="0"/>
              <a:t>Short-Term Leases</a:t>
            </a:r>
          </a:p>
          <a:p>
            <a:pPr lvl="1"/>
            <a:r>
              <a:rPr lang="en-US" sz="2100" dirty="0"/>
              <a:t>A lease that, at the commencement date, has a lease term of 12 months or less and does not include an option to purchase the underlying asset that the lessee is reasonably certain to exercise</a:t>
            </a:r>
          </a:p>
          <a:p>
            <a:r>
              <a:rPr lang="en-US" dirty="0"/>
              <a:t>Lease Term</a:t>
            </a:r>
          </a:p>
          <a:p>
            <a:pPr marL="228600" lvl="1">
              <a:lnSpc>
                <a:spcPct val="135000"/>
              </a:lnSpc>
              <a:spcBef>
                <a:spcPts val="1000"/>
              </a:spcBef>
            </a:pPr>
            <a:r>
              <a:rPr lang="en-US" dirty="0"/>
              <a:t>The noncancelable period for which a lessee has the right to use an underlying asset, </a:t>
            </a:r>
          </a:p>
          <a:p>
            <a:pPr marL="228600" lvl="1">
              <a:lnSpc>
                <a:spcPct val="135000"/>
              </a:lnSpc>
              <a:spcBef>
                <a:spcPts val="1000"/>
              </a:spcBef>
            </a:pPr>
            <a:r>
              <a:rPr lang="en-US" sz="2800" dirty="0">
                <a:solidFill>
                  <a:schemeClr val="tx1"/>
                </a:solidFill>
              </a:rPr>
              <a:t>Takeaway </a:t>
            </a:r>
          </a:p>
          <a:p>
            <a:pPr lvl="1"/>
            <a:r>
              <a:rPr lang="en-US" sz="2000" dirty="0"/>
              <a:t>Even if a short-term lease is excluded from the liability and right-to-use calculation, an entity is still required to disclose the total expense incurred for short-term leases in the aggregate.</a:t>
            </a:r>
          </a:p>
        </p:txBody>
      </p:sp>
      <p:sp>
        <p:nvSpPr>
          <p:cNvPr id="2" name="Title 1">
            <a:extLst>
              <a:ext uri="{FF2B5EF4-FFF2-40B4-BE49-F238E27FC236}">
                <a16:creationId xmlns:a16="http://schemas.microsoft.com/office/drawing/2014/main" id="{ACD38220-5827-4FD2-86D2-39317A893226}"/>
              </a:ext>
            </a:extLst>
          </p:cNvPr>
          <p:cNvSpPr>
            <a:spLocks noGrp="1"/>
          </p:cNvSpPr>
          <p:nvPr>
            <p:ph type="title"/>
          </p:nvPr>
        </p:nvSpPr>
        <p:spPr/>
        <p:txBody>
          <a:bodyPr/>
          <a:lstStyle/>
          <a:p>
            <a:r>
              <a:rPr lang="en-US" dirty="0"/>
              <a:t>Exceptions</a:t>
            </a:r>
          </a:p>
        </p:txBody>
      </p:sp>
    </p:spTree>
    <p:extLst>
      <p:ext uri="{BB962C8B-B14F-4D97-AF65-F5344CB8AC3E}">
        <p14:creationId xmlns:p14="http://schemas.microsoft.com/office/powerpoint/2010/main" val="3745365109"/>
      </p:ext>
    </p:extLst>
  </p:cSld>
  <p:clrMapOvr>
    <a:masterClrMapping/>
  </p:clrMapOvr>
</p:sld>
</file>

<file path=ppt/theme/theme1.xml><?xml version="1.0" encoding="utf-8"?>
<a:theme xmlns:a="http://schemas.openxmlformats.org/drawingml/2006/main" name="Office Theme">
  <a:themeElements>
    <a:clrScheme name="Withum Color Theme">
      <a:dk1>
        <a:srgbClr val="0057B8"/>
      </a:dk1>
      <a:lt1>
        <a:sysClr val="window" lastClr="FFFFFF"/>
      </a:lt1>
      <a:dk2>
        <a:srgbClr val="5B6770"/>
      </a:dk2>
      <a:lt2>
        <a:srgbClr val="C1C6C8"/>
      </a:lt2>
      <a:accent1>
        <a:srgbClr val="49C5B1"/>
      </a:accent1>
      <a:accent2>
        <a:srgbClr val="009CDE"/>
      </a:accent2>
      <a:accent3>
        <a:srgbClr val="8DC8E8"/>
      </a:accent3>
      <a:accent4>
        <a:srgbClr val="97D700"/>
      </a:accent4>
      <a:accent5>
        <a:srgbClr val="FFD700"/>
      </a:accent5>
      <a:accent6>
        <a:srgbClr val="C1C6C8"/>
      </a:accent6>
      <a:hlink>
        <a:srgbClr val="0057B8"/>
      </a:hlink>
      <a:folHlink>
        <a:srgbClr val="49C5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E56E8A0A-D39F-45A3-998A-B5754C4700AE}" vid="{A9D7CEE5-ADB2-4FFB-94EB-4158B1E3C3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TemplafySlideTemplateConfiguration><![CDATA[{"slideVersion":1,"isValidatorEnabled":false,"isLocked":false,"elementsMetadata":[],"slideId":"637903021314942141","enableDocumentContentUpdater":false,"version":"2.0"}]]></TemplafySlideTemplateConfiguration>
</file>

<file path=customXml/item2.xml><?xml version="1.0" encoding="utf-8"?>
<TemplafySlideTemplateConfiguration><![CDATA[{"slideVersion":1,"isValidatorEnabled":false,"isLocked":false,"elementsMetadata":[],"slideId":"637903021314949297","enableDocumentContentUpdater":false,"version":"2.0"}]]></TemplafySlideTemplateConfiguration>
</file>

<file path=customXml/item3.xml><?xml version="1.0" encoding="utf-8"?>
<TemplafySlideFormConfiguration><![CDATA[{"formFields":[],"formDataEntries":[]}]]></TemplafySlideFormConfiguration>
</file>

<file path=customXml/item4.xml><?xml version="1.0" encoding="utf-8"?>
<TemplafySlideTemplateConfiguration><![CDATA[{"slideVersion":1,"isValidatorEnabled":false,"isLocked":false,"elementsMetadata":[],"slideId":"637903021314949297","enableDocumentContentUpdater":false,"version":"2.0"}]]></TemplafySlideTemplateConfiguration>
</file>

<file path=customXml/item5.xml><?xml version="1.0" encoding="utf-8"?>
<TemplafySlideFormConfiguration><![CDATA[{"formFields":[],"formDataEntries":[]}]]></TemplafySlideFormConfiguration>
</file>

<file path=customXml/item6.xml><?xml version="1.0" encoding="utf-8"?>
<TemplafySlideFormConfiguration><![CDATA[{"formFields":[],"formDataEntries":[]}]]></TemplafySlideFormConfiguration>
</file>

<file path=customXml/itemProps1.xml><?xml version="1.0" encoding="utf-8"?>
<ds:datastoreItem xmlns:ds="http://schemas.openxmlformats.org/officeDocument/2006/customXml" ds:itemID="{9CB1A95C-DAF2-4B96-89CA-4A09237D0D94}">
  <ds:schemaRefs/>
</ds:datastoreItem>
</file>

<file path=customXml/itemProps2.xml><?xml version="1.0" encoding="utf-8"?>
<ds:datastoreItem xmlns:ds="http://schemas.openxmlformats.org/officeDocument/2006/customXml" ds:itemID="{6941B089-D8E7-4ED8-9AEF-05BCC8B8CF36}">
  <ds:schemaRefs/>
</ds:datastoreItem>
</file>

<file path=customXml/itemProps3.xml><?xml version="1.0" encoding="utf-8"?>
<ds:datastoreItem xmlns:ds="http://schemas.openxmlformats.org/officeDocument/2006/customXml" ds:itemID="{105A3DA2-C463-4862-8FEA-5EAE9DC4B94B}">
  <ds:schemaRefs/>
</ds:datastoreItem>
</file>

<file path=customXml/itemProps4.xml><?xml version="1.0" encoding="utf-8"?>
<ds:datastoreItem xmlns:ds="http://schemas.openxmlformats.org/officeDocument/2006/customXml" ds:itemID="{00F0067F-B5A1-4B1E-9498-A4BF128982C7}">
  <ds:schemaRefs/>
</ds:datastoreItem>
</file>

<file path=customXml/itemProps5.xml><?xml version="1.0" encoding="utf-8"?>
<ds:datastoreItem xmlns:ds="http://schemas.openxmlformats.org/officeDocument/2006/customXml" ds:itemID="{AFA63C0E-65B2-46A8-BC5D-EE248BDE761C}">
  <ds:schemaRefs/>
</ds:datastoreItem>
</file>

<file path=customXml/itemProps6.xml><?xml version="1.0" encoding="utf-8"?>
<ds:datastoreItem xmlns:ds="http://schemas.openxmlformats.org/officeDocument/2006/customXml" ds:itemID="{A9E0FAF2-6F1E-4BC5-9DCC-643184CD7624}">
  <ds:schemaRefs/>
</ds:datastoreItem>
</file>

<file path=docProps/app.xml><?xml version="1.0" encoding="utf-8"?>
<Properties xmlns="http://schemas.openxmlformats.org/officeDocument/2006/extended-properties" xmlns:vt="http://schemas.openxmlformats.org/officeDocument/2006/docPropsVTypes">
  <Template>Withum PPT Template Wide</Template>
  <TotalTime>2103</TotalTime>
  <Words>5128</Words>
  <Application>Microsoft Office PowerPoint</Application>
  <PresentationFormat>Widescreen</PresentationFormat>
  <Paragraphs>398</Paragraphs>
  <Slides>59</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Barlow</vt:lpstr>
      <vt:lpstr>Calibri</vt:lpstr>
      <vt:lpstr>Open Sans</vt:lpstr>
      <vt:lpstr>PwC Helvetica Neue</vt:lpstr>
      <vt:lpstr>Wingdings</vt:lpstr>
      <vt:lpstr>Office Theme</vt:lpstr>
      <vt:lpstr>Healthcare Accounting and Auditing Update</vt:lpstr>
      <vt:lpstr>Presenters</vt:lpstr>
      <vt:lpstr>Learning Objectives </vt:lpstr>
      <vt:lpstr>Agenda</vt:lpstr>
      <vt:lpstr>ASC 842:  A Final Look</vt:lpstr>
      <vt:lpstr>Reminder of Effective Dates</vt:lpstr>
      <vt:lpstr>Definition of a Lease</vt:lpstr>
      <vt:lpstr>ASC 840 to 842 - Comparison</vt:lpstr>
      <vt:lpstr>Exceptions</vt:lpstr>
      <vt:lpstr>Exceptions</vt:lpstr>
      <vt:lpstr>Exceptions</vt:lpstr>
      <vt:lpstr>Exceptions – Due to other ASC Topics Being Applicable</vt:lpstr>
      <vt:lpstr>ASU No. 2020-07:  Not-for-Profit Reporting of Contributed Nonfinancial Assets (Gifts-in-Kind)</vt:lpstr>
      <vt:lpstr>ASU No. 2020-07 - Not-for-Profit Reporting of Contributed Nonfinancial Assets (Gifts-in-Kind)</vt:lpstr>
      <vt:lpstr>ASU No. 2020-07 Not-for-Profit Reporting of Gifts-in-Kind</vt:lpstr>
      <vt:lpstr>ASU No. 2020-07 Not-for-Profit Reporting of Gifts-in-Kind Disclosures</vt:lpstr>
      <vt:lpstr>ASU No. 2020-07 Not-for-Profit Reporting of Gifts-in-Kind  Disclosures</vt:lpstr>
      <vt:lpstr>ASU No. 2020-07 Not-for-Profit Reporting of Gifts-in-Kind  Measuring Nonfinancial Assets</vt:lpstr>
      <vt:lpstr>ASU No. 2020-07 Not-for-Profit Reporting of Gifts-in-Kind  Measuring Nonfinancial Assets</vt:lpstr>
      <vt:lpstr>PowerPoint Presentation</vt:lpstr>
      <vt:lpstr>PowerPoint Presentation</vt:lpstr>
      <vt:lpstr>ASU No. 2020-07 Not-for-Profit Reporting of Gifts-in-Kind Disclosures Examples</vt:lpstr>
      <vt:lpstr>ASU No. 2020-07 Not-for-Profit Reporting of Gifts-in-Kind Disclosures Examples</vt:lpstr>
      <vt:lpstr>ASU No. 2020-07 Not-for-Profit Reporting of Gifts-in-Kind Disclosures Examples</vt:lpstr>
      <vt:lpstr>ASU No. 2020-07  Not-for-Profit Reporting of Gifts-in-Kind Disclosures Examples</vt:lpstr>
      <vt:lpstr>ASU No. 2020-07 Not-for-Profit Reporting of Gifts-in-Kind Disclosures Examples</vt:lpstr>
      <vt:lpstr>ASU No. 2020-07 Not-for-Profit Reporting of Gifts-in-Kind Disclosures Examples</vt:lpstr>
      <vt:lpstr>ASU No. 2020-07  Not-for-Profit Reporting of Gifts-in-Kind Disclosures Examples</vt:lpstr>
      <vt:lpstr>ASU No. 2020-07 Not-for-Profit Reporting of Gifts-in-Kind Effective Date</vt:lpstr>
      <vt:lpstr>ASU No. 2020-07 Not-for-Profit Reporting of Gifts-in-Kind – Key Takeaways</vt:lpstr>
      <vt:lpstr>ASU No. 2021-08:  Business Combinations - Accounting for Contract Assets and Liabilities from Contracts with Customers</vt:lpstr>
      <vt:lpstr>ASU No. 2021-08 Business Combinations - Accounting for Contract Assets and Liabilities from Contracts with Customers</vt:lpstr>
      <vt:lpstr>ASU No. 2021-08 Business Combinations - Accounting for Contract Assets and Liabilities from Contracts with Customers</vt:lpstr>
      <vt:lpstr>ASU No. 2016-13:  Financial Instruments – Credit Losses</vt:lpstr>
      <vt:lpstr>ASU No. 2016-13  Financial Instruments – Credit Losses</vt:lpstr>
      <vt:lpstr>ASU No. 2016-13  Financial Instruments – Credit Losses</vt:lpstr>
      <vt:lpstr>ASU No. 2016-13  Financial Instruments – Credit Losses Effective Date and Transition Method</vt:lpstr>
      <vt:lpstr>ASU No. 2021-10:  Government Assistance Disclosures</vt:lpstr>
      <vt:lpstr>ASU No. 2021-10 Government Assistance Disclosures</vt:lpstr>
      <vt:lpstr>ASU No. 2021-01 and No. 2020-04:  Reference Rate Reform</vt:lpstr>
      <vt:lpstr>ASU No. 2021-01  Reference Rate Reporting for LIBOR and LIBOR Elimination - Background</vt:lpstr>
      <vt:lpstr>LIBOR vs. SOFR – Why the Change?</vt:lpstr>
      <vt:lpstr>ASU No. 2020-04  Reference Rate Reform</vt:lpstr>
      <vt:lpstr>ASU No. 2021-01 and No. 2020-04  Effective Dates</vt:lpstr>
      <vt:lpstr>ASU No. 2021-03:  Goodwill - Accounting Alternative for Evaluating Triggering Events</vt:lpstr>
      <vt:lpstr>ASU No. 2021-03  Goodwill</vt:lpstr>
      <vt:lpstr>Internal Controls</vt:lpstr>
      <vt:lpstr>Internal Controls</vt:lpstr>
      <vt:lpstr>Fraud Risk Management</vt:lpstr>
      <vt:lpstr>Fraud Risk Management</vt:lpstr>
      <vt:lpstr>Accounting for Cryptocurrency</vt:lpstr>
      <vt:lpstr>Accounting for Cryptocurrency</vt:lpstr>
      <vt:lpstr>Accounting for Cryptocurrency</vt:lpstr>
      <vt:lpstr>Accounting for Cryptocurrency  Measurement</vt:lpstr>
      <vt:lpstr>Accounting for Cryptocurrency – Presentation</vt:lpstr>
      <vt:lpstr>Accounting for Cryptocurrency – Disclosure</vt:lpstr>
      <vt:lpstr>Upcoming FASB Research Projects</vt:lpstr>
      <vt:lpstr>FASB’s Current Research Agenda</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Gisser</dc:creator>
  <cp:lastModifiedBy>Rachel Gisser</cp:lastModifiedBy>
  <cp:revision>102</cp:revision>
  <dcterms:created xsi:type="dcterms:W3CDTF">2021-05-21T17:45:06Z</dcterms:created>
  <dcterms:modified xsi:type="dcterms:W3CDTF">2023-05-11T13:23:02Z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f04764c-0531-4048-9494-f143710ef6d7_Enabled">
    <vt:lpwstr>true</vt:lpwstr>
  </property>
  <property fmtid="{D5CDD505-2E9C-101B-9397-08002B2CF9AE}" pid="3" name="MSIP_Label_ff04764c-0531-4048-9494-f143710ef6d7_SetDate">
    <vt:lpwstr>2021-09-07T22:26:33Z</vt:lpwstr>
  </property>
  <property fmtid="{D5CDD505-2E9C-101B-9397-08002B2CF9AE}" pid="4" name="MSIP_Label_ff04764c-0531-4048-9494-f143710ef6d7_Method">
    <vt:lpwstr>Privileged</vt:lpwstr>
  </property>
  <property fmtid="{D5CDD505-2E9C-101B-9397-08002B2CF9AE}" pid="5" name="MSIP_Label_ff04764c-0531-4048-9494-f143710ef6d7_Name">
    <vt:lpwstr>Withum Public</vt:lpwstr>
  </property>
  <property fmtid="{D5CDD505-2E9C-101B-9397-08002B2CF9AE}" pid="6" name="MSIP_Label_ff04764c-0531-4048-9494-f143710ef6d7_SiteId">
    <vt:lpwstr>d0e83389-d03e-4684-8057-20f28884c2c0</vt:lpwstr>
  </property>
  <property fmtid="{D5CDD505-2E9C-101B-9397-08002B2CF9AE}" pid="7" name="MSIP_Label_ff04764c-0531-4048-9494-f143710ef6d7_ActionId">
    <vt:lpwstr>d7b5fbf9-805b-409c-ad84-e2555c8b4067</vt:lpwstr>
  </property>
  <property fmtid="{D5CDD505-2E9C-101B-9397-08002B2CF9AE}" pid="8" name="MSIP_Label_ff04764c-0531-4048-9494-f143710ef6d7_ContentBits">
    <vt:lpwstr>0</vt:lpwstr>
  </property>
</Properties>
</file>