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86" r:id="rId5"/>
    <p:sldId id="368" r:id="rId6"/>
    <p:sldId id="407" r:id="rId7"/>
    <p:sldId id="260" r:id="rId8"/>
    <p:sldId id="401" r:id="rId9"/>
    <p:sldId id="392" r:id="rId10"/>
    <p:sldId id="410" r:id="rId11"/>
    <p:sldId id="412" r:id="rId12"/>
    <p:sldId id="411" r:id="rId13"/>
    <p:sldId id="413" r:id="rId14"/>
    <p:sldId id="408" r:id="rId15"/>
    <p:sldId id="416" r:id="rId16"/>
    <p:sldId id="403" r:id="rId17"/>
    <p:sldId id="404" r:id="rId18"/>
    <p:sldId id="414" r:id="rId19"/>
    <p:sldId id="409" r:id="rId20"/>
    <p:sldId id="398" r:id="rId21"/>
    <p:sldId id="417" r:id="rId22"/>
    <p:sldId id="415"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F09908-7179-5F3B-91E5-F37AA430D798}" name="Catherine Zito" initials="CZ" userId="S::czito@lighthouseha.com::d90561a6-de4e-48fb-9f39-4f7a428295d9" providerId="AD"/>
  <p188:author id="{D0DDAF41-E5A6-E605-DA0F-DB63C1604BB5}" name="Nicole Copeland" initials="NC" userId="S::ncopeland@lighthouseha.com::a2f8120a-a1d9-4766-b573-ea0258456f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Bengel" initials="LB" lastIdx="2" clrIdx="0">
    <p:extLst>
      <p:ext uri="{19B8F6BF-5375-455C-9EA6-DF929625EA0E}">
        <p15:presenceInfo xmlns:p15="http://schemas.microsoft.com/office/powerpoint/2012/main" userId="2b6a39a03b23f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29C"/>
    <a:srgbClr val="452C7C"/>
    <a:srgbClr val="616161"/>
    <a:srgbClr val="FFFFFF"/>
    <a:srgbClr val="1B4A8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11BF9-C1A5-4F49-9ADD-0EB99AF87D41}" v="3" dt="2023-05-12T19:28:18.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58" autoAdjust="0"/>
  </p:normalViewPr>
  <p:slideViewPr>
    <p:cSldViewPr snapToGrid="0">
      <p:cViewPr varScale="1">
        <p:scale>
          <a:sx n="81" d="100"/>
          <a:sy n="81" d="100"/>
        </p:scale>
        <p:origin x="171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Marano" userId="de86f4fc-e65c-4b76-bc25-53aaea7d0313" providerId="ADAL" clId="{1D011BF9-C1A5-4F49-9ADD-0EB99AF87D41}"/>
    <pc:docChg chg="custSel modSld sldOrd">
      <pc:chgData name="Dan Marano" userId="de86f4fc-e65c-4b76-bc25-53aaea7d0313" providerId="ADAL" clId="{1D011BF9-C1A5-4F49-9ADD-0EB99AF87D41}" dt="2023-05-12T20:16:53.217" v="13503" actId="20577"/>
      <pc:docMkLst>
        <pc:docMk/>
      </pc:docMkLst>
      <pc:sldChg chg="modSp mod delCm modNotesTx">
        <pc:chgData name="Dan Marano" userId="de86f4fc-e65c-4b76-bc25-53aaea7d0313" providerId="ADAL" clId="{1D011BF9-C1A5-4F49-9ADD-0EB99AF87D41}" dt="2023-05-12T14:20:09.211" v="1224" actId="20577"/>
        <pc:sldMkLst>
          <pc:docMk/>
          <pc:sldMk cId="259130942" sldId="260"/>
        </pc:sldMkLst>
        <pc:spChg chg="mod">
          <ac:chgData name="Dan Marano" userId="de86f4fc-e65c-4b76-bc25-53aaea7d0313" providerId="ADAL" clId="{1D011BF9-C1A5-4F49-9ADD-0EB99AF87D41}" dt="2023-05-11T16:17:19.964" v="41" actId="20577"/>
          <ac:spMkLst>
            <pc:docMk/>
            <pc:sldMk cId="259130942" sldId="260"/>
            <ac:spMk id="4" creationId="{00000000-0000-0000-0000-000000000000}"/>
          </ac:spMkLst>
        </pc:spChg>
        <pc:spChg chg="mod">
          <ac:chgData name="Dan Marano" userId="de86f4fc-e65c-4b76-bc25-53aaea7d0313" providerId="ADAL" clId="{1D011BF9-C1A5-4F49-9ADD-0EB99AF87D41}" dt="2023-05-12T14:20:09.211" v="1224" actId="20577"/>
          <ac:spMkLst>
            <pc:docMk/>
            <pc:sldMk cId="259130942" sldId="260"/>
            <ac:spMk id="9" creationId="{00000000-0000-0000-0000-000000000000}"/>
          </ac:spMkLst>
        </pc:spChg>
        <pc:extLst>
          <p:ext xmlns:p="http://schemas.openxmlformats.org/presentationml/2006/main" uri="{D6D511B9-2390-475A-947B-AFAB55BFBCF1}">
            <pc226:cmChg xmlns:pc226="http://schemas.microsoft.com/office/powerpoint/2022/06/main/command" chg="del">
              <pc226:chgData name="Dan Marano" userId="de86f4fc-e65c-4b76-bc25-53aaea7d0313" providerId="ADAL" clId="{1D011BF9-C1A5-4F49-9ADD-0EB99AF87D41}" dt="2023-05-11T16:17:48.431" v="44"/>
              <pc2:cmMkLst xmlns:pc2="http://schemas.microsoft.com/office/powerpoint/2019/9/main/command">
                <pc:docMk/>
                <pc:sldMk cId="259130942" sldId="260"/>
                <pc2:cmMk id="{EB34F6E4-D9CF-4830-91AD-4534D2D387FE}"/>
              </pc2:cmMkLst>
            </pc226:cmChg>
          </p:ext>
        </pc:extLst>
      </pc:sldChg>
      <pc:sldChg chg="modSp mod delCm modNotesTx">
        <pc:chgData name="Dan Marano" userId="de86f4fc-e65c-4b76-bc25-53aaea7d0313" providerId="ADAL" clId="{1D011BF9-C1A5-4F49-9ADD-0EB99AF87D41}" dt="2023-05-12T14:13:48.398" v="217" actId="20577"/>
        <pc:sldMkLst>
          <pc:docMk/>
          <pc:sldMk cId="1291763530" sldId="286"/>
        </pc:sldMkLst>
        <pc:spChg chg="mod">
          <ac:chgData name="Dan Marano" userId="de86f4fc-e65c-4b76-bc25-53aaea7d0313" providerId="ADAL" clId="{1D011BF9-C1A5-4F49-9ADD-0EB99AF87D41}" dt="2023-05-11T16:17:30.523" v="42" actId="1076"/>
          <ac:spMkLst>
            <pc:docMk/>
            <pc:sldMk cId="1291763530" sldId="286"/>
            <ac:spMk id="6" creationId="{7F94331D-8A54-49C0-914E-E07B2D92D3AA}"/>
          </ac:spMkLst>
        </pc:spChg>
        <pc:spChg chg="mod">
          <ac:chgData name="Dan Marano" userId="de86f4fc-e65c-4b76-bc25-53aaea7d0313" providerId="ADAL" clId="{1D011BF9-C1A5-4F49-9ADD-0EB99AF87D41}" dt="2023-05-11T16:14:24.221" v="15" actId="20577"/>
          <ac:spMkLst>
            <pc:docMk/>
            <pc:sldMk cId="1291763530" sldId="286"/>
            <ac:spMk id="9" creationId="{70C22805-EE19-4170-B724-02BA5D1B0EEC}"/>
          </ac:spMkLst>
        </pc:spChg>
        <pc:extLst>
          <p:ext xmlns:p="http://schemas.openxmlformats.org/presentationml/2006/main" uri="{D6D511B9-2390-475A-947B-AFAB55BFBCF1}">
            <pc226:cmChg xmlns:pc226="http://schemas.microsoft.com/office/powerpoint/2022/06/main/command" chg="del">
              <pc226:chgData name="Dan Marano" userId="de86f4fc-e65c-4b76-bc25-53aaea7d0313" providerId="ADAL" clId="{1D011BF9-C1A5-4F49-9ADD-0EB99AF87D41}" dt="2023-05-11T16:17:33.377" v="43"/>
              <pc2:cmMkLst xmlns:pc2="http://schemas.microsoft.com/office/powerpoint/2019/9/main/command">
                <pc:docMk/>
                <pc:sldMk cId="1291763530" sldId="286"/>
                <pc2:cmMk id="{2B97F8D4-9745-4002-9F69-DAC613A9BDC7}"/>
              </pc2:cmMkLst>
            </pc226:cmChg>
          </p:ext>
        </pc:extLst>
      </pc:sldChg>
      <pc:sldChg chg="modSp mod modNotesTx">
        <pc:chgData name="Dan Marano" userId="de86f4fc-e65c-4b76-bc25-53aaea7d0313" providerId="ADAL" clId="{1D011BF9-C1A5-4F49-9ADD-0EB99AF87D41}" dt="2023-05-12T19:59:29.250" v="13373" actId="20577"/>
        <pc:sldMkLst>
          <pc:docMk/>
          <pc:sldMk cId="1606718478" sldId="368"/>
        </pc:sldMkLst>
        <pc:spChg chg="mod">
          <ac:chgData name="Dan Marano" userId="de86f4fc-e65c-4b76-bc25-53aaea7d0313" providerId="ADAL" clId="{1D011BF9-C1A5-4F49-9ADD-0EB99AF87D41}" dt="2023-05-12T19:59:29.250" v="13373" actId="20577"/>
          <ac:spMkLst>
            <pc:docMk/>
            <pc:sldMk cId="1606718478" sldId="368"/>
            <ac:spMk id="14" creationId="{A6BD9E6A-DD7B-F321-6EAC-C359FD3CF7EC}"/>
          </ac:spMkLst>
        </pc:spChg>
      </pc:sldChg>
      <pc:sldChg chg="modNotesTx">
        <pc:chgData name="Dan Marano" userId="de86f4fc-e65c-4b76-bc25-53aaea7d0313" providerId="ADAL" clId="{1D011BF9-C1A5-4F49-9ADD-0EB99AF87D41}" dt="2023-05-12T14:41:53.068" v="4237" actId="20577"/>
        <pc:sldMkLst>
          <pc:docMk/>
          <pc:sldMk cId="679014649" sldId="392"/>
        </pc:sldMkLst>
      </pc:sldChg>
      <pc:sldChg chg="addSp modSp mod modNotesTx">
        <pc:chgData name="Dan Marano" userId="de86f4fc-e65c-4b76-bc25-53aaea7d0313" providerId="ADAL" clId="{1D011BF9-C1A5-4F49-9ADD-0EB99AF87D41}" dt="2023-05-12T20:16:53.217" v="13503" actId="20577"/>
        <pc:sldMkLst>
          <pc:docMk/>
          <pc:sldMk cId="482594358" sldId="398"/>
        </pc:sldMkLst>
        <pc:spChg chg="mod">
          <ac:chgData name="Dan Marano" userId="de86f4fc-e65c-4b76-bc25-53aaea7d0313" providerId="ADAL" clId="{1D011BF9-C1A5-4F49-9ADD-0EB99AF87D41}" dt="2023-05-12T19:28:43.561" v="11528" actId="20577"/>
          <ac:spMkLst>
            <pc:docMk/>
            <pc:sldMk cId="482594358" sldId="398"/>
            <ac:spMk id="6" creationId="{203D3935-86DB-5351-8A60-BE0D258CC5C7}"/>
          </ac:spMkLst>
        </pc:spChg>
        <pc:picChg chg="add mod">
          <ac:chgData name="Dan Marano" userId="de86f4fc-e65c-4b76-bc25-53aaea7d0313" providerId="ADAL" clId="{1D011BF9-C1A5-4F49-9ADD-0EB99AF87D41}" dt="2023-05-12T19:28:24.169" v="11527" actId="1076"/>
          <ac:picMkLst>
            <pc:docMk/>
            <pc:sldMk cId="482594358" sldId="398"/>
            <ac:picMk id="9" creationId="{689EA0B2-ABDB-DF0F-56C9-644DDC431DF8}"/>
          </ac:picMkLst>
        </pc:picChg>
      </pc:sldChg>
      <pc:sldChg chg="modSp mod modNotesTx">
        <pc:chgData name="Dan Marano" userId="de86f4fc-e65c-4b76-bc25-53aaea7d0313" providerId="ADAL" clId="{1D011BF9-C1A5-4F49-9ADD-0EB99AF87D41}" dt="2023-05-12T14:28:23.187" v="2418" actId="20577"/>
        <pc:sldMkLst>
          <pc:docMk/>
          <pc:sldMk cId="222178382" sldId="401"/>
        </pc:sldMkLst>
        <pc:spChg chg="mod">
          <ac:chgData name="Dan Marano" userId="de86f4fc-e65c-4b76-bc25-53aaea7d0313" providerId="ADAL" clId="{1D011BF9-C1A5-4F49-9ADD-0EB99AF87D41}" dt="2023-05-12T14:20:16.473" v="1226" actId="20577"/>
          <ac:spMkLst>
            <pc:docMk/>
            <pc:sldMk cId="222178382" sldId="401"/>
            <ac:spMk id="19" creationId="{57937F3E-EC3F-514D-8492-BC289ACAB5C3}"/>
          </ac:spMkLst>
        </pc:spChg>
      </pc:sldChg>
      <pc:sldChg chg="modSp mod modNotesTx">
        <pc:chgData name="Dan Marano" userId="de86f4fc-e65c-4b76-bc25-53aaea7d0313" providerId="ADAL" clId="{1D011BF9-C1A5-4F49-9ADD-0EB99AF87D41}" dt="2023-05-12T20:12:57.191" v="13417" actId="33524"/>
        <pc:sldMkLst>
          <pc:docMk/>
          <pc:sldMk cId="1170949781" sldId="403"/>
        </pc:sldMkLst>
        <pc:graphicFrameChg chg="modGraphic">
          <ac:chgData name="Dan Marano" userId="de86f4fc-e65c-4b76-bc25-53aaea7d0313" providerId="ADAL" clId="{1D011BF9-C1A5-4F49-9ADD-0EB99AF87D41}" dt="2023-05-12T19:04:00.766" v="9692" actId="20577"/>
          <ac:graphicFrameMkLst>
            <pc:docMk/>
            <pc:sldMk cId="1170949781" sldId="403"/>
            <ac:graphicFrameMk id="7" creationId="{444A4E1A-FDF7-B8A7-7B0C-91CEB379983F}"/>
          </ac:graphicFrameMkLst>
        </pc:graphicFrameChg>
      </pc:sldChg>
      <pc:sldChg chg="modNotesTx">
        <pc:chgData name="Dan Marano" userId="de86f4fc-e65c-4b76-bc25-53aaea7d0313" providerId="ADAL" clId="{1D011BF9-C1A5-4F49-9ADD-0EB99AF87D41}" dt="2023-05-12T20:14:09.322" v="13423" actId="313"/>
        <pc:sldMkLst>
          <pc:docMk/>
          <pc:sldMk cId="3248827876" sldId="404"/>
        </pc:sldMkLst>
      </pc:sldChg>
      <pc:sldChg chg="modSp mod modNotesTx">
        <pc:chgData name="Dan Marano" userId="de86f4fc-e65c-4b76-bc25-53aaea7d0313" providerId="ADAL" clId="{1D011BF9-C1A5-4F49-9ADD-0EB99AF87D41}" dt="2023-05-12T19:59:53.554" v="13376" actId="20577"/>
        <pc:sldMkLst>
          <pc:docMk/>
          <pc:sldMk cId="1920120465" sldId="407"/>
        </pc:sldMkLst>
        <pc:spChg chg="mod">
          <ac:chgData name="Dan Marano" userId="de86f4fc-e65c-4b76-bc25-53aaea7d0313" providerId="ADAL" clId="{1D011BF9-C1A5-4F49-9ADD-0EB99AF87D41}" dt="2023-05-12T19:59:53.554" v="13376" actId="20577"/>
          <ac:spMkLst>
            <pc:docMk/>
            <pc:sldMk cId="1920120465" sldId="407"/>
            <ac:spMk id="7" creationId="{0285176F-3F17-65EB-3972-571CE98137A6}"/>
          </ac:spMkLst>
        </pc:spChg>
      </pc:sldChg>
      <pc:sldChg chg="modNotesTx">
        <pc:chgData name="Dan Marano" userId="de86f4fc-e65c-4b76-bc25-53aaea7d0313" providerId="ADAL" clId="{1D011BF9-C1A5-4F49-9ADD-0EB99AF87D41}" dt="2023-05-12T18:46:05.220" v="8674" actId="33524"/>
        <pc:sldMkLst>
          <pc:docMk/>
          <pc:sldMk cId="79274829" sldId="408"/>
        </pc:sldMkLst>
      </pc:sldChg>
      <pc:sldChg chg="modSp mod modNotesTx">
        <pc:chgData name="Dan Marano" userId="de86f4fc-e65c-4b76-bc25-53aaea7d0313" providerId="ADAL" clId="{1D011BF9-C1A5-4F49-9ADD-0EB99AF87D41}" dt="2023-05-12T19:29:37.034" v="11689" actId="20577"/>
        <pc:sldMkLst>
          <pc:docMk/>
          <pc:sldMk cId="2748289883" sldId="409"/>
        </pc:sldMkLst>
        <pc:spChg chg="mod">
          <ac:chgData name="Dan Marano" userId="de86f4fc-e65c-4b76-bc25-53aaea7d0313" providerId="ADAL" clId="{1D011BF9-C1A5-4F49-9ADD-0EB99AF87D41}" dt="2023-05-12T14:18:05.395" v="992" actId="20577"/>
          <ac:spMkLst>
            <pc:docMk/>
            <pc:sldMk cId="2748289883" sldId="409"/>
            <ac:spMk id="9" creationId="{00000000-0000-0000-0000-000000000000}"/>
          </ac:spMkLst>
        </pc:spChg>
      </pc:sldChg>
      <pc:sldChg chg="modSp mod modNotesTx">
        <pc:chgData name="Dan Marano" userId="de86f4fc-e65c-4b76-bc25-53aaea7d0313" providerId="ADAL" clId="{1D011BF9-C1A5-4F49-9ADD-0EB99AF87D41}" dt="2023-05-12T20:03:17.969" v="13383" actId="20577"/>
        <pc:sldMkLst>
          <pc:docMk/>
          <pc:sldMk cId="1233930609" sldId="410"/>
        </pc:sldMkLst>
        <pc:spChg chg="mod">
          <ac:chgData name="Dan Marano" userId="de86f4fc-e65c-4b76-bc25-53aaea7d0313" providerId="ADAL" clId="{1D011BF9-C1A5-4F49-9ADD-0EB99AF87D41}" dt="2023-05-12T14:50:05.650" v="5280" actId="20577"/>
          <ac:spMkLst>
            <pc:docMk/>
            <pc:sldMk cId="1233930609" sldId="410"/>
            <ac:spMk id="5" creationId="{3ED662E1-8DF3-99F5-BF21-EE729E9709F4}"/>
          </ac:spMkLst>
        </pc:spChg>
      </pc:sldChg>
      <pc:sldChg chg="modSp mod ord modNotesTx">
        <pc:chgData name="Dan Marano" userId="de86f4fc-e65c-4b76-bc25-53aaea7d0313" providerId="ADAL" clId="{1D011BF9-C1A5-4F49-9ADD-0EB99AF87D41}" dt="2023-05-12T20:05:02.457" v="13391" actId="20577"/>
        <pc:sldMkLst>
          <pc:docMk/>
          <pc:sldMk cId="596779576" sldId="411"/>
        </pc:sldMkLst>
        <pc:spChg chg="mod">
          <ac:chgData name="Dan Marano" userId="de86f4fc-e65c-4b76-bc25-53aaea7d0313" providerId="ADAL" clId="{1D011BF9-C1A5-4F49-9ADD-0EB99AF87D41}" dt="2023-05-12T16:47:06.358" v="7087" actId="20577"/>
          <ac:spMkLst>
            <pc:docMk/>
            <pc:sldMk cId="596779576" sldId="411"/>
            <ac:spMk id="5" creationId="{3ED662E1-8DF3-99F5-BF21-EE729E9709F4}"/>
          </ac:spMkLst>
        </pc:spChg>
      </pc:sldChg>
      <pc:sldChg chg="modSp mod modNotesTx">
        <pc:chgData name="Dan Marano" userId="de86f4fc-e65c-4b76-bc25-53aaea7d0313" providerId="ADAL" clId="{1D011BF9-C1A5-4F49-9ADD-0EB99AF87D41}" dt="2023-05-12T15:15:43.042" v="6149" actId="20577"/>
        <pc:sldMkLst>
          <pc:docMk/>
          <pc:sldMk cId="3264894178" sldId="412"/>
        </pc:sldMkLst>
        <pc:spChg chg="mod">
          <ac:chgData name="Dan Marano" userId="de86f4fc-e65c-4b76-bc25-53aaea7d0313" providerId="ADAL" clId="{1D011BF9-C1A5-4F49-9ADD-0EB99AF87D41}" dt="2023-05-12T15:08:23.370" v="5799" actId="20577"/>
          <ac:spMkLst>
            <pc:docMk/>
            <pc:sldMk cId="3264894178" sldId="412"/>
            <ac:spMk id="5" creationId="{3ED662E1-8DF3-99F5-BF21-EE729E9709F4}"/>
          </ac:spMkLst>
        </pc:spChg>
      </pc:sldChg>
      <pc:sldChg chg="modSp mod ord modNotesTx">
        <pc:chgData name="Dan Marano" userId="de86f4fc-e65c-4b76-bc25-53aaea7d0313" providerId="ADAL" clId="{1D011BF9-C1A5-4F49-9ADD-0EB99AF87D41}" dt="2023-05-12T20:06:25.907" v="13402" actId="313"/>
        <pc:sldMkLst>
          <pc:docMk/>
          <pc:sldMk cId="3461190109" sldId="413"/>
        </pc:sldMkLst>
        <pc:spChg chg="mod">
          <ac:chgData name="Dan Marano" userId="de86f4fc-e65c-4b76-bc25-53aaea7d0313" providerId="ADAL" clId="{1D011BF9-C1A5-4F49-9ADD-0EB99AF87D41}" dt="2023-05-12T16:47:18.409" v="7115" actId="20577"/>
          <ac:spMkLst>
            <pc:docMk/>
            <pc:sldMk cId="3461190109" sldId="413"/>
            <ac:spMk id="5" creationId="{3ED662E1-8DF3-99F5-BF21-EE729E9709F4}"/>
          </ac:spMkLst>
        </pc:spChg>
      </pc:sldChg>
      <pc:sldChg chg="modNotesTx">
        <pc:chgData name="Dan Marano" userId="de86f4fc-e65c-4b76-bc25-53aaea7d0313" providerId="ADAL" clId="{1D011BF9-C1A5-4F49-9ADD-0EB99AF87D41}" dt="2023-05-12T20:14:22.548" v="13424" actId="20577"/>
        <pc:sldMkLst>
          <pc:docMk/>
          <pc:sldMk cId="14446518" sldId="414"/>
        </pc:sldMkLst>
      </pc:sldChg>
      <pc:sldChg chg="modNotesTx">
        <pc:chgData name="Dan Marano" userId="de86f4fc-e65c-4b76-bc25-53aaea7d0313" providerId="ADAL" clId="{1D011BF9-C1A5-4F49-9ADD-0EB99AF87D41}" dt="2023-05-12T19:45:09.705" v="13370" actId="20577"/>
        <pc:sldMkLst>
          <pc:docMk/>
          <pc:sldMk cId="2673307818" sldId="415"/>
        </pc:sldMkLst>
      </pc:sldChg>
      <pc:sldChg chg="modSp mod modNotesTx">
        <pc:chgData name="Dan Marano" userId="de86f4fc-e65c-4b76-bc25-53aaea7d0313" providerId="ADAL" clId="{1D011BF9-C1A5-4F49-9ADD-0EB99AF87D41}" dt="2023-05-12T20:06:54.069" v="13403" actId="20577"/>
        <pc:sldMkLst>
          <pc:docMk/>
          <pc:sldMk cId="4113394878" sldId="416"/>
        </pc:sldMkLst>
        <pc:spChg chg="mod">
          <ac:chgData name="Dan Marano" userId="de86f4fc-e65c-4b76-bc25-53aaea7d0313" providerId="ADAL" clId="{1D011BF9-C1A5-4F49-9ADD-0EB99AF87D41}" dt="2023-05-11T16:18:27.726" v="60" actId="20577"/>
          <ac:spMkLst>
            <pc:docMk/>
            <pc:sldMk cId="4113394878" sldId="416"/>
            <ac:spMk id="8" creationId="{09F96489-154B-C5BE-0DFE-AF8A47DF0BB6}"/>
          </ac:spMkLst>
        </pc:spChg>
      </pc:sldChg>
      <pc:sldChg chg="modSp mod modNotesTx">
        <pc:chgData name="Dan Marano" userId="de86f4fc-e65c-4b76-bc25-53aaea7d0313" providerId="ADAL" clId="{1D011BF9-C1A5-4F49-9ADD-0EB99AF87D41}" dt="2023-05-12T19:45:00.195" v="13366" actId="20577"/>
        <pc:sldMkLst>
          <pc:docMk/>
          <pc:sldMk cId="1172217248" sldId="417"/>
        </pc:sldMkLst>
        <pc:spChg chg="mod">
          <ac:chgData name="Dan Marano" userId="de86f4fc-e65c-4b76-bc25-53aaea7d0313" providerId="ADAL" clId="{1D011BF9-C1A5-4F49-9ADD-0EB99AF87D41}" dt="2023-05-12T19:42:53.297" v="13114" actId="20577"/>
          <ac:spMkLst>
            <pc:docMk/>
            <pc:sldMk cId="1172217248" sldId="417"/>
            <ac:spMk id="9" creationId="{2F2C0870-C671-3DFC-208C-894A8F8BFA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0B7B8AA-A7E6-424D-830F-F4D687D1125C}" type="datetimeFigureOut">
              <a:rPr lang="en-US" smtClean="0"/>
              <a:t>5/12/2023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EB22FD-89A4-4286-A093-FB00FB803B16}" type="slidenum">
              <a:rPr lang="en-US" smtClean="0"/>
              <a:t>‹#›</a:t>
            </a:fld>
            <a:endParaRPr lang="en-US"/>
          </a:p>
        </p:txBody>
      </p:sp>
    </p:spTree>
    <p:extLst>
      <p:ext uri="{BB962C8B-B14F-4D97-AF65-F5344CB8AC3E}">
        <p14:creationId xmlns:p14="http://schemas.microsoft.com/office/powerpoint/2010/main" val="49212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dirty="0"/>
              <a:t>Thank you everyone for joining us. My name is Dan Marano and today I am going to walk through the benefits of conducting an operational assessment.</a:t>
            </a:r>
          </a:p>
        </p:txBody>
      </p:sp>
      <p:sp>
        <p:nvSpPr>
          <p:cNvPr id="4" name="Slide Number Placeholder 3"/>
          <p:cNvSpPr>
            <a:spLocks noGrp="1"/>
          </p:cNvSpPr>
          <p:nvPr>
            <p:ph type="sldNum" sz="quarter" idx="10"/>
          </p:nvPr>
        </p:nvSpPr>
        <p:spPr/>
        <p:txBody>
          <a:bodyPr/>
          <a:lstStyle/>
          <a:p>
            <a:fld id="{CAE27762-2D4B-4D9A-9AA4-3B0D96048404}" type="slidenum">
              <a:rPr lang="en-US" smtClean="0"/>
              <a:t>1</a:t>
            </a:fld>
            <a:endParaRPr lang="en-US"/>
          </a:p>
        </p:txBody>
      </p:sp>
    </p:spTree>
    <p:extLst>
      <p:ext uri="{BB962C8B-B14F-4D97-AF65-F5344CB8AC3E}">
        <p14:creationId xmlns:p14="http://schemas.microsoft.com/office/powerpoint/2010/main" val="94130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Once you have your operational KPIs you can then drill down by analyzing reason for error, delay, or waste.</a:t>
            </a:r>
          </a:p>
          <a:p>
            <a:pPr marL="171450" indent="-171450" defTabSz="906902">
              <a:buFont typeface="Arial" panose="020B0604020202020204" pitchFamily="34" charset="0"/>
              <a:buChar char="•"/>
              <a:defRPr/>
            </a:pPr>
            <a:r>
              <a:rPr lang="en-US" b="0" dirty="0">
                <a:cs typeface="Calibri"/>
              </a:rPr>
              <a:t>In this example, we found a practice with a high cancellation rate, and we decided to drill down by provider and reason.</a:t>
            </a:r>
          </a:p>
          <a:p>
            <a:pPr marL="628650" lvl="1" indent="-171450" defTabSz="906902">
              <a:buFont typeface="Courier New" panose="02070309020205020404" pitchFamily="49" charset="0"/>
              <a:buChar char="o"/>
              <a:defRPr/>
            </a:pPr>
            <a:r>
              <a:rPr lang="en-US" b="0" dirty="0">
                <a:cs typeface="Calibri"/>
              </a:rPr>
              <a:t>For Provider 1 you will see that they have a high % of cancellations where they initiated the cancellation. We found out that due to procedure issues in the call center, this provider was constantly being scheduled to do several office visits and hospital-based procedures on the same date of service. This provider was fairly new and thought other providers had the same issue and did not speak to it.</a:t>
            </a:r>
          </a:p>
          <a:p>
            <a:pPr marL="628650" lvl="1" indent="-171450" defTabSz="906902">
              <a:buFont typeface="Courier New" panose="02070309020205020404" pitchFamily="49" charset="0"/>
              <a:buChar char="o"/>
              <a:defRPr/>
            </a:pPr>
            <a:r>
              <a:rPr lang="en-US" b="0" dirty="0">
                <a:cs typeface="Calibri"/>
              </a:rPr>
              <a:t>We also found that for “Other Reason” most cancellations were due to the call center not having access to PTO calendars for the providers</a:t>
            </a:r>
          </a:p>
          <a:p>
            <a:pPr marL="171450" lvl="0" indent="-171450" defTabSz="906902">
              <a:buFont typeface="Arial" panose="020B0604020202020204" pitchFamily="34" charset="0"/>
              <a:buChar char="•"/>
              <a:defRPr/>
            </a:pPr>
            <a:r>
              <a:rPr lang="en-US" b="0" dirty="0">
                <a:cs typeface="Calibri"/>
              </a:rPr>
              <a:t>While these may seem like issues that should be easily identified, we find that in the healthcare industry and all the tasks grabbing your attention, it can be difficult to quantity an issue, determine the source, and build an intervention. And that is our goal at LHA.</a:t>
            </a:r>
          </a:p>
        </p:txBody>
      </p:sp>
      <p:sp>
        <p:nvSpPr>
          <p:cNvPr id="4" name="Slide Number Placeholder 3"/>
          <p:cNvSpPr>
            <a:spLocks noGrp="1"/>
          </p:cNvSpPr>
          <p:nvPr>
            <p:ph type="sldNum" sz="quarter" idx="10"/>
          </p:nvPr>
        </p:nvSpPr>
        <p:spPr/>
        <p:txBody>
          <a:bodyPr/>
          <a:lstStyle/>
          <a:p>
            <a:fld id="{4794BD18-3589-4F97-AA00-1B63AF3F4CF1}" type="slidenum">
              <a:rPr lang="en-US" smtClean="0"/>
              <a:t>10</a:t>
            </a:fld>
            <a:endParaRPr lang="en-US"/>
          </a:p>
        </p:txBody>
      </p:sp>
    </p:spTree>
    <p:extLst>
      <p:ext uri="{BB962C8B-B14F-4D97-AF65-F5344CB8AC3E}">
        <p14:creationId xmlns:p14="http://schemas.microsoft.com/office/powerpoint/2010/main" val="414871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takes us to our second question: How do I measure back-end billing and productivity?</a:t>
            </a:r>
          </a:p>
        </p:txBody>
      </p:sp>
      <p:sp>
        <p:nvSpPr>
          <p:cNvPr id="4" name="Slide Number Placeholder 3"/>
          <p:cNvSpPr>
            <a:spLocks noGrp="1"/>
          </p:cNvSpPr>
          <p:nvPr>
            <p:ph type="sldNum" sz="quarter" idx="5"/>
          </p:nvPr>
        </p:nvSpPr>
        <p:spPr/>
        <p:txBody>
          <a:bodyPr/>
          <a:lstStyle/>
          <a:p>
            <a:fld id="{E9EB22FD-89A4-4286-A093-FB00FB803B16}" type="slidenum">
              <a:rPr lang="en-US" smtClean="0"/>
              <a:t>11</a:t>
            </a:fld>
            <a:endParaRPr lang="en-US"/>
          </a:p>
        </p:txBody>
      </p:sp>
    </p:spTree>
    <p:extLst>
      <p:ext uri="{BB962C8B-B14F-4D97-AF65-F5344CB8AC3E}">
        <p14:creationId xmlns:p14="http://schemas.microsoft.com/office/powerpoint/2010/main" val="62126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Now you may be thinking what does billing have to do with operations.</a:t>
            </a:r>
          </a:p>
          <a:p>
            <a:pPr marL="171450" indent="-171450" defTabSz="906902">
              <a:buFont typeface="Arial" panose="020B0604020202020204" pitchFamily="34" charset="0"/>
              <a:buChar char="•"/>
              <a:defRPr/>
            </a:pPr>
            <a:r>
              <a:rPr lang="en-US" b="0" dirty="0">
                <a:cs typeface="Calibri"/>
              </a:rPr>
              <a:t>Robust billing is reflective of sound operations</a:t>
            </a:r>
          </a:p>
          <a:p>
            <a:pPr marL="171450" indent="-171450" defTabSz="906902">
              <a:buFont typeface="Arial" panose="020B0604020202020204" pitchFamily="34" charset="0"/>
              <a:buChar char="•"/>
              <a:defRPr/>
            </a:pPr>
            <a:r>
              <a:rPr lang="en-US" b="0" dirty="0">
                <a:cs typeface="Calibri"/>
              </a:rPr>
              <a:t>If you have staff working in silos or in direct conflict with each other, I guarantee that will be illustrated in the billing</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12</a:t>
            </a:fld>
            <a:endParaRPr lang="en-US"/>
          </a:p>
        </p:txBody>
      </p:sp>
    </p:spTree>
    <p:extLst>
      <p:ext uri="{BB962C8B-B14F-4D97-AF65-F5344CB8AC3E}">
        <p14:creationId xmlns:p14="http://schemas.microsoft.com/office/powerpoint/2010/main" val="71654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So what do we recommend?</a:t>
            </a:r>
          </a:p>
          <a:p>
            <a:pPr marL="171450" indent="-171450" defTabSz="906902">
              <a:buFont typeface="Arial" panose="020B0604020202020204" pitchFamily="34" charset="0"/>
              <a:buChar char="•"/>
              <a:defRPr/>
            </a:pPr>
            <a:r>
              <a:rPr lang="en-US" b="0" dirty="0">
                <a:cs typeface="Calibri"/>
              </a:rPr>
              <a:t>Providers should start by analyzing their billing KPIs</a:t>
            </a:r>
          </a:p>
          <a:p>
            <a:pPr marL="171450" indent="-171450" defTabSz="906902">
              <a:buFont typeface="Arial" panose="020B0604020202020204" pitchFamily="34" charset="0"/>
              <a:buChar char="•"/>
              <a:defRPr/>
            </a:pPr>
            <a:r>
              <a:rPr lang="en-US" b="0" dirty="0">
                <a:cs typeface="Calibri"/>
              </a:rPr>
              <a:t>Some examples of billing KPIs we like to look at include gross collection rate, net collection rate, denial rate, days in AR, % of AR greater than 90 days old, first pass resolution rate, charge lag, and denial appeal or recovery rate.</a:t>
            </a:r>
          </a:p>
          <a:p>
            <a:pPr marL="171450" indent="-171450" defTabSz="906902">
              <a:buFont typeface="Arial" panose="020B0604020202020204" pitchFamily="34" charset="0"/>
              <a:buChar char="•"/>
              <a:defRPr/>
            </a:pPr>
            <a:r>
              <a:rPr lang="en-US" b="0" dirty="0">
                <a:cs typeface="Calibri"/>
              </a:rPr>
              <a:t>These are just some examples of metrics that will help you evaluate the health of your revenue cycle</a:t>
            </a:r>
          </a:p>
          <a:p>
            <a:pPr marL="171450" indent="-171450" defTabSz="906902">
              <a:buFont typeface="Arial" panose="020B0604020202020204" pitchFamily="34" charset="0"/>
              <a:buChar char="•"/>
              <a:defRPr/>
            </a:pPr>
            <a:r>
              <a:rPr lang="en-US" b="0" dirty="0">
                <a:cs typeface="Calibri"/>
              </a:rPr>
              <a:t>Now, its important to check whether your EMR, billing software, or billing company pulls these metrics automatically, as it can save a lot of time from pulling reports</a:t>
            </a:r>
          </a:p>
          <a:p>
            <a:pPr marL="171450" indent="-171450" defTabSz="906902">
              <a:buFont typeface="Arial" panose="020B0604020202020204" pitchFamily="34" charset="0"/>
              <a:buChar char="•"/>
              <a:defRPr/>
            </a:pPr>
            <a:r>
              <a:rPr lang="en-US" b="0" dirty="0">
                <a:cs typeface="Calibri"/>
              </a:rPr>
              <a:t>In this example below, we are able to quantify how poor their collection, denial, and AR metrics are when compared with industry best practices. </a:t>
            </a:r>
          </a:p>
          <a:p>
            <a:pPr marL="628650" lvl="1" indent="-171450" defTabSz="906902">
              <a:buFont typeface="Courier New" panose="02070309020205020404" pitchFamily="49" charset="0"/>
              <a:buChar char="o"/>
              <a:defRPr/>
            </a:pPr>
            <a:r>
              <a:rPr lang="en-US" b="0" dirty="0">
                <a:cs typeface="Calibri"/>
              </a:rPr>
              <a:t>As you may be able to tell, our team at LHA strongly believes there is value not just in identifying issues but quantifying their severity before designing interventions.</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13</a:t>
            </a:fld>
            <a:endParaRPr lang="en-US"/>
          </a:p>
        </p:txBody>
      </p:sp>
    </p:spTree>
    <p:extLst>
      <p:ext uri="{BB962C8B-B14F-4D97-AF65-F5344CB8AC3E}">
        <p14:creationId xmlns:p14="http://schemas.microsoft.com/office/powerpoint/2010/main" val="360286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Taking this a step further, once you have your billing KPIs, you can then track trends over time.</a:t>
            </a:r>
          </a:p>
          <a:p>
            <a:pPr marL="171450" indent="-171450" defTabSz="906902">
              <a:buFont typeface="Arial" panose="020B0604020202020204" pitchFamily="34" charset="0"/>
              <a:buChar char="•"/>
              <a:defRPr/>
            </a:pPr>
            <a:r>
              <a:rPr lang="en-US" b="0" dirty="0">
                <a:cs typeface="Calibri"/>
              </a:rPr>
              <a:t>Tracking these metrics over time can highlight either 1.) the issue has been persistent, and the issue is baked into the operation or 2.) there was a specific time period when an issue arose</a:t>
            </a:r>
          </a:p>
          <a:p>
            <a:pPr marL="171450" indent="-171450" defTabSz="906902">
              <a:buFont typeface="Arial" panose="020B0604020202020204" pitchFamily="34" charset="0"/>
              <a:buChar char="•"/>
              <a:defRPr/>
            </a:pPr>
            <a:r>
              <a:rPr lang="en-US" b="0" dirty="0">
                <a:cs typeface="Calibri"/>
              </a:rPr>
              <a:t>This information can help you design an intervention that targets specific issues or errors </a:t>
            </a:r>
          </a:p>
          <a:p>
            <a:pPr marL="171450" indent="-171450" defTabSz="906902">
              <a:buFont typeface="Arial" panose="020B0604020202020204" pitchFamily="34" charset="0"/>
              <a:buChar char="•"/>
              <a:defRPr/>
            </a:pPr>
            <a:r>
              <a:rPr lang="en-US" b="0" dirty="0">
                <a:cs typeface="Calibri"/>
              </a:rPr>
              <a:t>As you can see in our example here, this is exactly what you do not want to see in your AR aging buckets, with a majority of AR falling into the category greater than120 days old. </a:t>
            </a:r>
          </a:p>
          <a:p>
            <a:pPr marL="628650" lvl="1" indent="-171450" defTabSz="906902">
              <a:buFont typeface="Courier New" panose="02070309020205020404" pitchFamily="49" charset="0"/>
              <a:buChar char="o"/>
              <a:defRPr/>
            </a:pPr>
            <a:r>
              <a:rPr lang="en-US" b="0" dirty="0">
                <a:cs typeface="Calibri"/>
              </a:rPr>
              <a:t>However, you can see the problem begins to alleviate in the second half of the year which represents when specific policies for AR follow up and write offs were implemented</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14</a:t>
            </a:fld>
            <a:endParaRPr lang="en-US"/>
          </a:p>
        </p:txBody>
      </p:sp>
    </p:spTree>
    <p:extLst>
      <p:ext uri="{BB962C8B-B14F-4D97-AF65-F5344CB8AC3E}">
        <p14:creationId xmlns:p14="http://schemas.microsoft.com/office/powerpoint/2010/main" val="407109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You can also break out your billing KPIs by location.</a:t>
            </a:r>
          </a:p>
          <a:p>
            <a:pPr marL="171450" indent="-171450" defTabSz="906902">
              <a:buFont typeface="Arial" panose="020B0604020202020204" pitchFamily="34" charset="0"/>
              <a:buChar char="•"/>
              <a:defRPr/>
            </a:pPr>
            <a:r>
              <a:rPr lang="en-US" b="0" dirty="0">
                <a:cs typeface="Calibri"/>
              </a:rPr>
              <a:t>This will allow you to target problem areas and prioritize interventions by location</a:t>
            </a:r>
          </a:p>
          <a:p>
            <a:pPr marL="171450" indent="-171450" defTabSz="906902">
              <a:buFont typeface="Arial" panose="020B0604020202020204" pitchFamily="34" charset="0"/>
              <a:buChar char="•"/>
              <a:defRPr/>
            </a:pPr>
            <a:r>
              <a:rPr lang="en-US" b="0" dirty="0">
                <a:cs typeface="Calibri"/>
              </a:rPr>
              <a:t>You will see we did this by denial issues by specific areas of a health system</a:t>
            </a:r>
          </a:p>
        </p:txBody>
      </p:sp>
      <p:sp>
        <p:nvSpPr>
          <p:cNvPr id="4" name="Slide Number Placeholder 3"/>
          <p:cNvSpPr>
            <a:spLocks noGrp="1"/>
          </p:cNvSpPr>
          <p:nvPr>
            <p:ph type="sldNum" sz="quarter" idx="10"/>
          </p:nvPr>
        </p:nvSpPr>
        <p:spPr/>
        <p:txBody>
          <a:bodyPr/>
          <a:lstStyle/>
          <a:p>
            <a:fld id="{4794BD18-3589-4F97-AA00-1B63AF3F4CF1}" type="slidenum">
              <a:rPr lang="en-US" smtClean="0"/>
              <a:t>15</a:t>
            </a:fld>
            <a:endParaRPr lang="en-US"/>
          </a:p>
        </p:txBody>
      </p:sp>
    </p:spTree>
    <p:extLst>
      <p:ext uri="{BB962C8B-B14F-4D97-AF65-F5344CB8AC3E}">
        <p14:creationId xmlns:p14="http://schemas.microsoft.com/office/powerpoint/2010/main" val="69410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located the source or sources of error or waste and you design interventions to address those, how do you maintain optimal operations?</a:t>
            </a:r>
          </a:p>
        </p:txBody>
      </p:sp>
      <p:sp>
        <p:nvSpPr>
          <p:cNvPr id="4" name="Slide Number Placeholder 3"/>
          <p:cNvSpPr>
            <a:spLocks noGrp="1"/>
          </p:cNvSpPr>
          <p:nvPr>
            <p:ph type="sldNum" sz="quarter" idx="5"/>
          </p:nvPr>
        </p:nvSpPr>
        <p:spPr/>
        <p:txBody>
          <a:bodyPr/>
          <a:lstStyle/>
          <a:p>
            <a:fld id="{E9EB22FD-89A4-4286-A093-FB00FB803B16}" type="slidenum">
              <a:rPr lang="en-US" smtClean="0"/>
              <a:t>16</a:t>
            </a:fld>
            <a:endParaRPr lang="en-US"/>
          </a:p>
        </p:txBody>
      </p:sp>
    </p:spTree>
    <p:extLst>
      <p:ext uri="{BB962C8B-B14F-4D97-AF65-F5344CB8AC3E}">
        <p14:creationId xmlns:p14="http://schemas.microsoft.com/office/powerpoint/2010/main" val="123878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Ultimately it will require time by you and your colleagues.</a:t>
            </a:r>
          </a:p>
          <a:p>
            <a:pPr marL="171450" indent="-171450" defTabSz="906902">
              <a:buFont typeface="Arial" panose="020B0604020202020204" pitchFamily="34" charset="0"/>
              <a:buChar char="•"/>
              <a:defRPr/>
            </a:pPr>
            <a:r>
              <a:rPr lang="en-US" b="0" dirty="0">
                <a:cs typeface="Calibri"/>
              </a:rPr>
              <a:t>First, you need to implement policies and procedures on how you want to structure your processes</a:t>
            </a:r>
          </a:p>
          <a:p>
            <a:pPr marL="628650" lvl="1" indent="-171450" defTabSz="906902">
              <a:buFont typeface="Courier New" panose="02070309020205020404" pitchFamily="49" charset="0"/>
              <a:buChar char="o"/>
              <a:defRPr/>
            </a:pPr>
            <a:r>
              <a:rPr lang="en-US" b="0" dirty="0">
                <a:cs typeface="Calibri"/>
              </a:rPr>
              <a:t>This will require training of your staff and will take time for individuals to learn best practices</a:t>
            </a:r>
          </a:p>
          <a:p>
            <a:pPr marL="628650" lvl="1" indent="-171450" defTabSz="906902">
              <a:buFont typeface="Courier New" panose="02070309020205020404" pitchFamily="49" charset="0"/>
              <a:buChar char="o"/>
              <a:defRPr/>
            </a:pPr>
            <a:r>
              <a:rPr lang="en-US" b="0" dirty="0">
                <a:cs typeface="Calibri"/>
              </a:rPr>
              <a:t>You should also allow for time to workshop any new policies to ensure you have the appropriate intervention</a:t>
            </a:r>
          </a:p>
          <a:p>
            <a:pPr marL="171450" indent="-171450" defTabSz="906902">
              <a:buFont typeface="Arial" panose="020B0604020202020204" pitchFamily="34" charset="0"/>
              <a:buChar char="•"/>
              <a:defRPr/>
            </a:pPr>
            <a:r>
              <a:rPr lang="en-US" b="0" dirty="0">
                <a:cs typeface="Calibri"/>
              </a:rPr>
              <a:t>Next, designate owners for your processes. This cannot be led by one person and requires oversight from your team members</a:t>
            </a:r>
          </a:p>
          <a:p>
            <a:pPr marL="628650" lvl="1" indent="-171450" defTabSz="906902">
              <a:buFont typeface="Courier New" panose="02070309020205020404" pitchFamily="49" charset="0"/>
              <a:buChar char="o"/>
              <a:defRPr/>
            </a:pPr>
            <a:r>
              <a:rPr lang="en-US" b="0" dirty="0">
                <a:cs typeface="Calibri"/>
              </a:rPr>
              <a:t>This can also be a way to improve engagement as you delegate more responsibility </a:t>
            </a:r>
          </a:p>
          <a:p>
            <a:pPr marL="171450" indent="-171450" defTabSz="906902">
              <a:buFont typeface="Arial" panose="020B0604020202020204" pitchFamily="34" charset="0"/>
              <a:buChar char="•"/>
              <a:defRPr/>
            </a:pPr>
            <a:r>
              <a:rPr lang="en-US" b="0" dirty="0">
                <a:cs typeface="Calibri"/>
              </a:rPr>
              <a:t>You can also incentive staff to attain high standards during the transition</a:t>
            </a:r>
          </a:p>
          <a:p>
            <a:pPr marL="628650" lvl="1" indent="-171450" defTabSz="906902">
              <a:buFont typeface="Courier New" panose="02070309020205020404" pitchFamily="49" charset="0"/>
              <a:buChar char="o"/>
              <a:defRPr/>
            </a:pPr>
            <a:r>
              <a:rPr lang="en-US" b="0" dirty="0">
                <a:cs typeface="Calibri"/>
              </a:rPr>
              <a:t>This can be difficult to set up, but we have seen gift cards, vacation days, meals or even bonuses as incentives</a:t>
            </a:r>
          </a:p>
          <a:p>
            <a:pPr marL="171450" indent="-171450" defTabSz="906902">
              <a:buFont typeface="Arial" panose="020B0604020202020204" pitchFamily="34" charset="0"/>
              <a:buChar char="•"/>
              <a:defRPr/>
            </a:pPr>
            <a:r>
              <a:rPr lang="en-US" b="0" dirty="0">
                <a:cs typeface="Calibri"/>
              </a:rPr>
              <a:t>Finally, audit your interventions. At minimum we recommend annual audits but ideally quarterly or semiannually audits should be conducted</a:t>
            </a:r>
          </a:p>
          <a:p>
            <a:pPr marL="171450" indent="-171450" defTabSz="906902">
              <a:buFont typeface="Arial" panose="020B0604020202020204" pitchFamily="34" charset="0"/>
              <a:buChar char="•"/>
              <a:defRPr/>
            </a:pPr>
            <a:r>
              <a:rPr lang="en-US" b="0" dirty="0">
                <a:cs typeface="Calibri"/>
              </a:rPr>
              <a:t>This is the work needed to ensure you can maintain any operations. It does come with an investment of time and resources, but it is required to create change.</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17</a:t>
            </a:fld>
            <a:endParaRPr lang="en-US"/>
          </a:p>
        </p:txBody>
      </p:sp>
    </p:spTree>
    <p:extLst>
      <p:ext uri="{BB962C8B-B14F-4D97-AF65-F5344CB8AC3E}">
        <p14:creationId xmlns:p14="http://schemas.microsoft.com/office/powerpoint/2010/main" val="194477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So in summation here are the benefits of an operational assessment:</a:t>
            </a:r>
          </a:p>
          <a:p>
            <a:pPr marL="228600" indent="-228600" defTabSz="906902">
              <a:buAutoNum type="arabicPeriod"/>
              <a:defRPr/>
            </a:pPr>
            <a:r>
              <a:rPr lang="en-US" b="0" dirty="0">
                <a:cs typeface="Calibri"/>
              </a:rPr>
              <a:t>Defining your processes</a:t>
            </a:r>
          </a:p>
          <a:p>
            <a:pPr marL="228600" indent="-228600" defTabSz="906902">
              <a:buAutoNum type="arabicPeriod"/>
              <a:defRPr/>
            </a:pPr>
            <a:r>
              <a:rPr lang="en-US" b="0" dirty="0">
                <a:cs typeface="Calibri"/>
              </a:rPr>
              <a:t>Understanding each step of your processes</a:t>
            </a:r>
          </a:p>
          <a:p>
            <a:pPr marL="228600" indent="-228600" defTabSz="906902">
              <a:buAutoNum type="arabicPeriod"/>
              <a:defRPr/>
            </a:pPr>
            <a:r>
              <a:rPr lang="en-US" b="0" dirty="0">
                <a:cs typeface="Calibri"/>
              </a:rPr>
              <a:t>Identifying sources of error</a:t>
            </a:r>
          </a:p>
          <a:p>
            <a:pPr marL="228600" indent="-228600" defTabSz="906902">
              <a:buAutoNum type="arabicPeriod"/>
              <a:defRPr/>
            </a:pPr>
            <a:r>
              <a:rPr lang="en-US" b="0" dirty="0">
                <a:cs typeface="Calibri"/>
              </a:rPr>
              <a:t>Addresses sources of error</a:t>
            </a:r>
          </a:p>
          <a:p>
            <a:pPr marL="228600" indent="-228600" defTabSz="906902">
              <a:buAutoNum type="arabicPeriod"/>
              <a:defRPr/>
            </a:pPr>
            <a:r>
              <a:rPr lang="en-US" b="0" dirty="0">
                <a:cs typeface="Calibri"/>
              </a:rPr>
              <a:t>Calculating operational KPIs</a:t>
            </a:r>
          </a:p>
          <a:p>
            <a:pPr marL="228600" indent="-228600" defTabSz="906902">
              <a:buAutoNum type="arabicPeriod"/>
              <a:defRPr/>
            </a:pPr>
            <a:r>
              <a:rPr lang="en-US" b="0" dirty="0">
                <a:cs typeface="Calibri"/>
              </a:rPr>
              <a:t>Comparing KPIs to industry benchmarks</a:t>
            </a:r>
          </a:p>
          <a:p>
            <a:pPr marL="228600" indent="-228600" defTabSz="906902">
              <a:buAutoNum type="arabicPeriod"/>
              <a:defRPr/>
            </a:pPr>
            <a:r>
              <a:rPr lang="en-US" b="0" dirty="0">
                <a:cs typeface="Calibri"/>
              </a:rPr>
              <a:t>Analyzing billing KPIs</a:t>
            </a:r>
          </a:p>
          <a:p>
            <a:pPr marL="228600" indent="-228600" defTabSz="906902">
              <a:buAutoNum type="arabicPeriod"/>
              <a:defRPr/>
            </a:pPr>
            <a:r>
              <a:rPr lang="en-US" b="0" dirty="0">
                <a:cs typeface="Calibri"/>
              </a:rPr>
              <a:t>And developing new policies</a:t>
            </a:r>
          </a:p>
          <a:p>
            <a:pPr marL="228600" indent="-228600" defTabSz="906902">
              <a:buAutoNum type="arabicPeriod"/>
              <a:defRPr/>
            </a:pPr>
            <a:endParaRPr lang="en-US" b="0" dirty="0">
              <a:cs typeface="Calibri"/>
            </a:endParaRPr>
          </a:p>
          <a:p>
            <a:pPr marL="228600" indent="-228600" defTabSz="906902">
              <a:buAutoNum type="arabicPeriod"/>
              <a:defRPr/>
            </a:pPr>
            <a:endParaRPr lang="en-US" b="0" dirty="0">
              <a:cs typeface="Calibri"/>
            </a:endParaRPr>
          </a:p>
        </p:txBody>
      </p:sp>
      <p:sp>
        <p:nvSpPr>
          <p:cNvPr id="4" name="Slide Number Placeholder 3"/>
          <p:cNvSpPr>
            <a:spLocks noGrp="1"/>
          </p:cNvSpPr>
          <p:nvPr>
            <p:ph type="sldNum" sz="quarter" idx="10"/>
          </p:nvPr>
        </p:nvSpPr>
        <p:spPr/>
        <p:txBody>
          <a:bodyPr/>
          <a:lstStyle/>
          <a:p>
            <a:fld id="{4794BD18-3589-4F97-AA00-1B63AF3F4CF1}" type="slidenum">
              <a:rPr lang="en-US" smtClean="0"/>
              <a:t>18</a:t>
            </a:fld>
            <a:endParaRPr lang="en-US"/>
          </a:p>
        </p:txBody>
      </p:sp>
    </p:spTree>
    <p:extLst>
      <p:ext uri="{BB962C8B-B14F-4D97-AF65-F5344CB8AC3E}">
        <p14:creationId xmlns:p14="http://schemas.microsoft.com/office/powerpoint/2010/main" val="60663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today, my contact information is listed on the screen and I would like to open it up for any questions.</a:t>
            </a:r>
          </a:p>
          <a:p>
            <a:endParaRPr lang="en-US" dirty="0"/>
          </a:p>
          <a:p>
            <a:r>
              <a:rPr lang="en-US" dirty="0"/>
              <a:t>Thank you, again, for having me today. </a:t>
            </a:r>
          </a:p>
        </p:txBody>
      </p:sp>
      <p:sp>
        <p:nvSpPr>
          <p:cNvPr id="4" name="Slide Number Placeholder 3"/>
          <p:cNvSpPr>
            <a:spLocks noGrp="1"/>
          </p:cNvSpPr>
          <p:nvPr>
            <p:ph type="sldNum" sz="quarter" idx="5"/>
          </p:nvPr>
        </p:nvSpPr>
        <p:spPr/>
        <p:txBody>
          <a:bodyPr/>
          <a:lstStyle/>
          <a:p>
            <a:fld id="{E9EB22FD-89A4-4286-A093-FB00FB803B16}" type="slidenum">
              <a:rPr lang="en-US" smtClean="0"/>
              <a:t>19</a:t>
            </a:fld>
            <a:endParaRPr lang="en-US"/>
          </a:p>
        </p:txBody>
      </p:sp>
    </p:spTree>
    <p:extLst>
      <p:ext uri="{BB962C8B-B14F-4D97-AF65-F5344CB8AC3E}">
        <p14:creationId xmlns:p14="http://schemas.microsoft.com/office/powerpoint/2010/main" val="215227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So a little about me and my background:</a:t>
            </a:r>
          </a:p>
          <a:p>
            <a:pPr marL="171450" indent="-171450" defTabSz="906902">
              <a:buFont typeface="Arial" panose="020B0604020202020204" pitchFamily="34" charset="0"/>
              <a:buChar char="•"/>
              <a:defRPr/>
            </a:pPr>
            <a:r>
              <a:rPr lang="en-US" b="0" dirty="0">
                <a:cs typeface="Calibri"/>
              </a:rPr>
              <a:t>I’m the Manager of the Healthcare Management Consulting team at LHA</a:t>
            </a:r>
          </a:p>
          <a:p>
            <a:pPr marL="171450" indent="-171450" defTabSz="906902">
              <a:buFont typeface="Arial" panose="020B0604020202020204" pitchFamily="34" charset="0"/>
              <a:buChar char="•"/>
              <a:defRPr/>
            </a:pPr>
            <a:r>
              <a:rPr lang="en-US" b="0" dirty="0">
                <a:cs typeface="Calibri"/>
              </a:rPr>
              <a:t>I’m a Certified Healthcare Financial Professional and</a:t>
            </a:r>
          </a:p>
          <a:p>
            <a:pPr marL="171450" indent="-171450" defTabSz="906902">
              <a:buFont typeface="Arial" panose="020B0604020202020204" pitchFamily="34" charset="0"/>
              <a:buChar char="•"/>
              <a:defRPr/>
            </a:pPr>
            <a:r>
              <a:rPr lang="en-US" b="0" dirty="0">
                <a:cs typeface="Calibri"/>
              </a:rPr>
              <a:t>I’m experienced in Performance Improvement, Revenue Cycle, Billing and Documentation Compliance, Managed Care Contracting, and Due Diligence Assessments</a:t>
            </a:r>
          </a:p>
        </p:txBody>
      </p:sp>
      <p:sp>
        <p:nvSpPr>
          <p:cNvPr id="4" name="Slide Number Placeholder 3"/>
          <p:cNvSpPr>
            <a:spLocks noGrp="1"/>
          </p:cNvSpPr>
          <p:nvPr>
            <p:ph type="sldNum" sz="quarter" idx="10"/>
          </p:nvPr>
        </p:nvSpPr>
        <p:spPr/>
        <p:txBody>
          <a:bodyPr/>
          <a:lstStyle/>
          <a:p>
            <a:fld id="{4794BD18-3589-4F97-AA00-1B63AF3F4CF1}" type="slidenum">
              <a:rPr lang="en-US" smtClean="0"/>
              <a:t>2</a:t>
            </a:fld>
            <a:endParaRPr lang="en-US"/>
          </a:p>
        </p:txBody>
      </p:sp>
    </p:spTree>
    <p:extLst>
      <p:ext uri="{BB962C8B-B14F-4D97-AF65-F5344CB8AC3E}">
        <p14:creationId xmlns:p14="http://schemas.microsoft.com/office/powerpoint/2010/main" val="398742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So what are our learning objectives today?</a:t>
            </a:r>
          </a:p>
          <a:p>
            <a:pPr marL="171450" indent="-171450" defTabSz="906902">
              <a:buFont typeface="Arial" panose="020B0604020202020204" pitchFamily="34" charset="0"/>
              <a:buChar char="•"/>
              <a:defRPr/>
            </a:pPr>
            <a:r>
              <a:rPr lang="en-US" b="0" dirty="0">
                <a:cs typeface="Calibri"/>
              </a:rPr>
              <a:t>First, to learn how to evaluate your current workflows</a:t>
            </a:r>
          </a:p>
          <a:p>
            <a:pPr marL="171450" indent="-171450" defTabSz="906902">
              <a:buFont typeface="Arial" panose="020B0604020202020204" pitchFamily="34" charset="0"/>
              <a:buChar char="•"/>
              <a:defRPr/>
            </a:pPr>
            <a:r>
              <a:rPr lang="en-US" b="0" dirty="0">
                <a:cs typeface="Calibri"/>
              </a:rPr>
              <a:t>Second, to evaluate your back-end billing and productivity</a:t>
            </a:r>
          </a:p>
          <a:p>
            <a:pPr marL="171450" indent="-171450" defTabSz="906902">
              <a:buFont typeface="Arial" panose="020B0604020202020204" pitchFamily="34" charset="0"/>
              <a:buChar char="•"/>
              <a:defRPr/>
            </a:pPr>
            <a:r>
              <a:rPr lang="en-US" b="0" dirty="0">
                <a:cs typeface="Calibri"/>
              </a:rPr>
              <a:t>And third, best practices maintaining robust operations</a:t>
            </a:r>
          </a:p>
        </p:txBody>
      </p:sp>
      <p:sp>
        <p:nvSpPr>
          <p:cNvPr id="4" name="Slide Number Placeholder 3"/>
          <p:cNvSpPr>
            <a:spLocks noGrp="1"/>
          </p:cNvSpPr>
          <p:nvPr>
            <p:ph type="sldNum" sz="quarter" idx="10"/>
          </p:nvPr>
        </p:nvSpPr>
        <p:spPr/>
        <p:txBody>
          <a:bodyPr/>
          <a:lstStyle/>
          <a:p>
            <a:fld id="{4794BD18-3589-4F97-AA00-1B63AF3F4CF1}" type="slidenum">
              <a:rPr lang="en-US" smtClean="0"/>
              <a:t>3</a:t>
            </a:fld>
            <a:endParaRPr lang="en-US"/>
          </a:p>
        </p:txBody>
      </p:sp>
    </p:spTree>
    <p:extLst>
      <p:ext uri="{BB962C8B-B14F-4D97-AF65-F5344CB8AC3E}">
        <p14:creationId xmlns:p14="http://schemas.microsoft.com/office/powerpoint/2010/main" val="1368130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leads us to our first question of the day:</a:t>
            </a:r>
          </a:p>
          <a:p>
            <a:pPr marL="171450" indent="-171450">
              <a:buFont typeface="Arial" panose="020B0604020202020204" pitchFamily="34" charset="0"/>
              <a:buChar char="•"/>
            </a:pPr>
            <a:r>
              <a:rPr lang="en-US" dirty="0"/>
              <a:t>How do I evaluate my current workflows?</a:t>
            </a:r>
          </a:p>
        </p:txBody>
      </p:sp>
      <p:sp>
        <p:nvSpPr>
          <p:cNvPr id="4" name="Slide Number Placeholder 3"/>
          <p:cNvSpPr>
            <a:spLocks noGrp="1"/>
          </p:cNvSpPr>
          <p:nvPr>
            <p:ph type="sldNum" sz="quarter" idx="5"/>
          </p:nvPr>
        </p:nvSpPr>
        <p:spPr/>
        <p:txBody>
          <a:bodyPr/>
          <a:lstStyle/>
          <a:p>
            <a:fld id="{E9EB22FD-89A4-4286-A093-FB00FB803B16}" type="slidenum">
              <a:rPr lang="en-US" smtClean="0"/>
              <a:t>4</a:t>
            </a:fld>
            <a:endParaRPr lang="en-US"/>
          </a:p>
        </p:txBody>
      </p:sp>
    </p:spTree>
    <p:extLst>
      <p:ext uri="{BB962C8B-B14F-4D97-AF65-F5344CB8AC3E}">
        <p14:creationId xmlns:p14="http://schemas.microsoft.com/office/powerpoint/2010/main" val="26299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The first goal of any provider who wants to evaluate their practice or facility is to breakup your operation into a few distinct processes:</a:t>
            </a:r>
          </a:p>
          <a:p>
            <a:pPr marL="171450" indent="-171450" defTabSz="906902">
              <a:buFont typeface="Arial" panose="020B0604020202020204" pitchFamily="34" charset="0"/>
              <a:buChar char="•"/>
              <a:defRPr/>
            </a:pPr>
            <a:r>
              <a:rPr lang="en-US" b="0" dirty="0">
                <a:cs typeface="Calibri"/>
              </a:rPr>
              <a:t>Breaking up your operation and defining distinct start and end points for each process will allow you to take a more focused approach to discovering sources of error</a:t>
            </a:r>
          </a:p>
          <a:p>
            <a:pPr marL="171450" indent="-171450" defTabSz="906902">
              <a:buFont typeface="Arial" panose="020B0604020202020204" pitchFamily="34" charset="0"/>
              <a:buChar char="•"/>
              <a:defRPr/>
            </a:pPr>
            <a:r>
              <a:rPr lang="en-US" b="0" dirty="0">
                <a:cs typeface="Calibri"/>
              </a:rPr>
              <a:t>In the example to the right, I have displayed the processes we would breakout in an ambulatory practice starting with Patient Scheduling through Back-End Billing</a:t>
            </a:r>
          </a:p>
          <a:p>
            <a:pPr marL="171450" indent="-171450" defTabSz="906902">
              <a:buFont typeface="Arial" panose="020B0604020202020204" pitchFamily="34" charset="0"/>
              <a:buChar char="•"/>
              <a:defRPr/>
            </a:pPr>
            <a:r>
              <a:rPr lang="en-US" b="0" dirty="0">
                <a:cs typeface="Calibri"/>
              </a:rPr>
              <a:t>Finally, create a checklist for each process that captures the current staffing, infrastructure (such as an EMR or billing software), and required deliverables (such as a prior authorization or patient form).</a:t>
            </a:r>
          </a:p>
          <a:p>
            <a:pPr marL="628650" lvl="1" indent="-171450" defTabSz="906902">
              <a:buFont typeface="Courier New" panose="02070309020205020404" pitchFamily="49" charset="0"/>
              <a:buChar char="o"/>
              <a:defRPr/>
            </a:pPr>
            <a:r>
              <a:rPr lang="en-US" b="0" dirty="0">
                <a:cs typeface="Calibri"/>
              </a:rPr>
              <a:t>The goal of this checklist is to serve as a guide during observations and to assist you when it comes time to document your processes</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5</a:t>
            </a:fld>
            <a:endParaRPr lang="en-US"/>
          </a:p>
        </p:txBody>
      </p:sp>
    </p:spTree>
    <p:extLst>
      <p:ext uri="{BB962C8B-B14F-4D97-AF65-F5344CB8AC3E}">
        <p14:creationId xmlns:p14="http://schemas.microsoft.com/office/powerpoint/2010/main" val="300213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dirty="0"/>
              <a:t>So from the creation of that checklist, this takes us to our second goal which is to understand each step of your processes.</a:t>
            </a:r>
          </a:p>
          <a:p>
            <a:pPr marL="171450" indent="-171450" defTabSz="906902">
              <a:buFont typeface="Arial" panose="020B0604020202020204" pitchFamily="34" charset="0"/>
              <a:buChar char="•"/>
              <a:defRPr/>
            </a:pPr>
            <a:r>
              <a:rPr lang="en-US" dirty="0"/>
              <a:t>This will require conducting observations, preferably at multiple periods throughout the day or week. From these observations, you should be able to complete your checklists for any outstanding information</a:t>
            </a:r>
          </a:p>
          <a:p>
            <a:pPr marL="171450" indent="-171450" defTabSz="906902">
              <a:buFont typeface="Arial" panose="020B0604020202020204" pitchFamily="34" charset="0"/>
              <a:buChar char="•"/>
              <a:defRPr/>
            </a:pPr>
            <a:r>
              <a:rPr lang="en-US" dirty="0"/>
              <a:t>Next, conduct interviews with key staff members</a:t>
            </a:r>
          </a:p>
          <a:p>
            <a:pPr marL="628650" lvl="1" indent="-171450" defTabSz="906902">
              <a:buFont typeface="Courier New" panose="02070309020205020404" pitchFamily="49" charset="0"/>
              <a:buChar char="o"/>
              <a:defRPr/>
            </a:pPr>
            <a:r>
              <a:rPr lang="en-US" dirty="0"/>
              <a:t>While many of you are leaders within your organization, it important when you are evaluating your operations that you meet in-person with the individuals who maintain business on a daily basis</a:t>
            </a:r>
          </a:p>
          <a:p>
            <a:pPr marL="628650" lvl="1" indent="-171450" defTabSz="906902">
              <a:buFont typeface="Courier New" panose="02070309020205020404" pitchFamily="49" charset="0"/>
              <a:buChar char="o"/>
              <a:defRPr/>
            </a:pPr>
            <a:r>
              <a:rPr lang="en-US" dirty="0"/>
              <a:t>When our team at LHA conducts an assessment, we meet with many Call Center Representatives, Front Desk Staff, Patient Coordinators, Medical Assistants, Providers, Billing Representatives, you name it</a:t>
            </a:r>
          </a:p>
          <a:p>
            <a:pPr marL="628650" lvl="1" indent="-171450" defTabSz="906902">
              <a:buFont typeface="Courier New" panose="02070309020205020404" pitchFamily="49" charset="0"/>
              <a:buChar char="o"/>
              <a:defRPr/>
            </a:pPr>
            <a:r>
              <a:rPr lang="en-US" dirty="0"/>
              <a:t>We find that these individuals may be able to share steps of the process you were unaware of, potential sources error, as well as solutions.</a:t>
            </a:r>
          </a:p>
          <a:p>
            <a:pPr marL="171450" lvl="0" indent="-171450" defTabSz="906902">
              <a:buFont typeface="Arial" panose="020B0604020202020204" pitchFamily="34" charset="0"/>
              <a:buChar char="•"/>
              <a:defRPr/>
            </a:pPr>
            <a:r>
              <a:rPr lang="en-US" dirty="0"/>
              <a:t>Finally, document each process on a process map.</a:t>
            </a:r>
          </a:p>
          <a:p>
            <a:pPr marL="628650" lvl="1" indent="-171450" defTabSz="906902">
              <a:buFont typeface="Courier New" panose="02070309020205020404" pitchFamily="49" charset="0"/>
              <a:buChar char="o"/>
              <a:defRPr/>
            </a:pPr>
            <a:r>
              <a:rPr lang="en-US" dirty="0"/>
              <a:t>I apologize for the size of this image but in this example, we are outlining the key stakeholders for this process, each decision point, and the key deliverables throughout.</a:t>
            </a:r>
          </a:p>
          <a:p>
            <a:pPr marL="628650" lvl="1" indent="-171450" defTabSz="906902">
              <a:buFont typeface="Courier New" panose="02070309020205020404" pitchFamily="49" charset="0"/>
              <a:buChar char="o"/>
              <a:defRPr/>
            </a:pPr>
            <a:r>
              <a:rPr lang="en-US" dirty="0"/>
              <a:t>If you wanted to take this a step further, you can make a second process map that documents what the optimal state would be and use that as a comparison.</a:t>
            </a:r>
          </a:p>
        </p:txBody>
      </p:sp>
      <p:sp>
        <p:nvSpPr>
          <p:cNvPr id="4" name="Slide Number Placeholder 3"/>
          <p:cNvSpPr>
            <a:spLocks noGrp="1"/>
          </p:cNvSpPr>
          <p:nvPr>
            <p:ph type="sldNum" sz="quarter" idx="10"/>
          </p:nvPr>
        </p:nvSpPr>
        <p:spPr/>
        <p:txBody>
          <a:bodyPr/>
          <a:lstStyle/>
          <a:p>
            <a:fld id="{4794BD18-3589-4F97-AA00-1B63AF3F4CF1}" type="slidenum">
              <a:rPr lang="en-US" smtClean="0"/>
              <a:t>6</a:t>
            </a:fld>
            <a:endParaRPr lang="en-US"/>
          </a:p>
        </p:txBody>
      </p:sp>
    </p:spTree>
    <p:extLst>
      <p:ext uri="{BB962C8B-B14F-4D97-AF65-F5344CB8AC3E}">
        <p14:creationId xmlns:p14="http://schemas.microsoft.com/office/powerpoint/2010/main" val="382917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Our next goal would be to identify potential sources of delay and waste.</a:t>
            </a:r>
          </a:p>
          <a:p>
            <a:pPr marL="171450" indent="-171450" defTabSz="906902">
              <a:buFont typeface="Arial" panose="020B0604020202020204" pitchFamily="34" charset="0"/>
              <a:buChar char="•"/>
              <a:defRPr/>
            </a:pPr>
            <a:r>
              <a:rPr lang="en-US" b="0" dirty="0">
                <a:cs typeface="Calibri"/>
              </a:rPr>
              <a:t>To do this, we recommend organizations conduct time studies and document the time each step of the process took</a:t>
            </a:r>
          </a:p>
          <a:p>
            <a:pPr marL="628650" lvl="1" indent="-171450" defTabSz="906902">
              <a:buFont typeface="Courier New" panose="02070309020205020404" pitchFamily="49" charset="0"/>
              <a:buChar char="o"/>
              <a:defRPr/>
            </a:pPr>
            <a:r>
              <a:rPr lang="en-US" b="0" dirty="0">
                <a:cs typeface="Calibri"/>
              </a:rPr>
              <a:t>This is one of my favorite analyses to do as the results can be eye opening. </a:t>
            </a:r>
          </a:p>
          <a:p>
            <a:pPr marL="628650" lvl="1" indent="-171450" defTabSz="906902">
              <a:buFont typeface="Courier New" panose="02070309020205020404" pitchFamily="49" charset="0"/>
              <a:buChar char="o"/>
              <a:defRPr/>
            </a:pPr>
            <a:r>
              <a:rPr lang="en-US" b="0" dirty="0">
                <a:cs typeface="Calibri"/>
              </a:rPr>
              <a:t>Below is an example of a time study I conducted for a Food and Nutrition Department within a hospital to determine how long it took for patient’s meals to be delivered once ordered</a:t>
            </a:r>
          </a:p>
          <a:p>
            <a:pPr marL="628650" lvl="1" indent="-171450" defTabSz="906902">
              <a:buFont typeface="Courier New" panose="02070309020205020404" pitchFamily="49" charset="0"/>
              <a:buChar char="o"/>
              <a:defRPr/>
            </a:pPr>
            <a:r>
              <a:rPr lang="en-US" b="0" dirty="0">
                <a:cs typeface="Calibri"/>
              </a:rPr>
              <a:t>The cells highlighted in red represent steps that took longer than what the leadership stated was the max time for that step</a:t>
            </a:r>
          </a:p>
          <a:p>
            <a:pPr marL="228600" lvl="0" indent="-228600" defTabSz="906902">
              <a:buFont typeface="Arial" panose="020B0604020202020204" pitchFamily="34" charset="0"/>
              <a:buChar char="•"/>
              <a:defRPr/>
            </a:pPr>
            <a:r>
              <a:rPr lang="en-US" b="0" dirty="0">
                <a:cs typeface="Calibri"/>
              </a:rPr>
              <a:t>Next, be sure to evaluate whether each step is a value-added activity or not.</a:t>
            </a:r>
          </a:p>
          <a:p>
            <a:pPr marL="685800" lvl="1" indent="-228600" defTabSz="906902">
              <a:buFont typeface="Courier New" panose="02070309020205020404" pitchFamily="49" charset="0"/>
              <a:buChar char="o"/>
              <a:defRPr/>
            </a:pPr>
            <a:r>
              <a:rPr lang="en-US" b="0" dirty="0">
                <a:cs typeface="Calibri"/>
              </a:rPr>
              <a:t>This will help you understand what is essential to a deliverable and what is waste.</a:t>
            </a:r>
          </a:p>
          <a:p>
            <a:pPr marL="685800" lvl="1" indent="-228600" defTabSz="906902">
              <a:buFont typeface="Courier New" panose="02070309020205020404" pitchFamily="49" charset="0"/>
              <a:buChar char="o"/>
              <a:defRPr/>
            </a:pPr>
            <a:r>
              <a:rPr lang="en-US" b="0" dirty="0">
                <a:cs typeface="Calibri"/>
              </a:rPr>
              <a:t>As a disclaimer, this can be difficult as members of your team may have differing views on what is a value-added activity</a:t>
            </a:r>
          </a:p>
          <a:p>
            <a:pPr marL="685800" lvl="1" indent="-228600" defTabSz="906902">
              <a:buFont typeface="Courier New" panose="02070309020205020404" pitchFamily="49" charset="0"/>
              <a:buChar char="o"/>
              <a:defRPr/>
            </a:pPr>
            <a:r>
              <a:rPr lang="en-US" b="0" dirty="0">
                <a:cs typeface="Calibri"/>
              </a:rPr>
              <a:t>So this is where it may be helpful to see if any professional organizations have best practices or recommendations for a certain process</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7</a:t>
            </a:fld>
            <a:endParaRPr lang="en-US"/>
          </a:p>
        </p:txBody>
      </p:sp>
    </p:spTree>
    <p:extLst>
      <p:ext uri="{BB962C8B-B14F-4D97-AF65-F5344CB8AC3E}">
        <p14:creationId xmlns:p14="http://schemas.microsoft.com/office/powerpoint/2010/main" val="422566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Our next goal would be to address sources of error or waste.</a:t>
            </a:r>
          </a:p>
          <a:p>
            <a:pPr marL="171450" indent="-171450" defTabSz="906902">
              <a:buFont typeface="Arial" panose="020B0604020202020204" pitchFamily="34" charset="0"/>
              <a:buChar char="•"/>
              <a:defRPr/>
            </a:pPr>
            <a:r>
              <a:rPr lang="en-US" b="0" dirty="0">
                <a:cs typeface="Calibri"/>
              </a:rPr>
              <a:t>To do so we utilize the fishbone diagram to attribute errors or waste to specific sources:</a:t>
            </a:r>
          </a:p>
          <a:p>
            <a:pPr marL="628650" lvl="1" indent="-171450" defTabSz="906902">
              <a:buFont typeface="Courier New" panose="02070309020205020404" pitchFamily="49" charset="0"/>
              <a:buChar char="o"/>
              <a:defRPr/>
            </a:pPr>
            <a:r>
              <a:rPr lang="en-US" b="0" dirty="0">
                <a:cs typeface="Calibri"/>
              </a:rPr>
              <a:t>Such as Measurements, machines, people, methods, environment, or materials</a:t>
            </a:r>
          </a:p>
          <a:p>
            <a:pPr marL="171450" lvl="0" indent="-171450" defTabSz="906902">
              <a:buFont typeface="Arial" panose="020B0604020202020204" pitchFamily="34" charset="0"/>
              <a:buChar char="•"/>
              <a:defRPr/>
            </a:pPr>
            <a:r>
              <a:rPr lang="en-US" b="0" dirty="0">
                <a:cs typeface="Calibri"/>
              </a:rPr>
              <a:t>This will allow to better understand what type of intervention is needed to address a source or error or waste</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8</a:t>
            </a:fld>
            <a:endParaRPr lang="en-US"/>
          </a:p>
        </p:txBody>
      </p:sp>
    </p:spTree>
    <p:extLst>
      <p:ext uri="{BB962C8B-B14F-4D97-AF65-F5344CB8AC3E}">
        <p14:creationId xmlns:p14="http://schemas.microsoft.com/office/powerpoint/2010/main" val="170511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defTabSz="906902">
              <a:defRPr/>
            </a:pPr>
            <a:r>
              <a:rPr lang="en-US" b="0" dirty="0">
                <a:cs typeface="Calibri"/>
              </a:rPr>
              <a:t>Taking this a step further, evaluate performance or operational data to industry benchmarks, if available</a:t>
            </a:r>
          </a:p>
          <a:p>
            <a:pPr marL="171450" indent="-171450" defTabSz="906902">
              <a:buFont typeface="Arial" panose="020B0604020202020204" pitchFamily="34" charset="0"/>
              <a:buChar char="•"/>
              <a:defRPr/>
            </a:pPr>
            <a:r>
              <a:rPr lang="en-US" b="0" dirty="0">
                <a:cs typeface="Calibri"/>
              </a:rPr>
              <a:t>Ensure you are tracking operational KPIs; some examples include:</a:t>
            </a:r>
          </a:p>
          <a:p>
            <a:pPr marL="628650" lvl="1" indent="-171450" defTabSz="906902">
              <a:buFont typeface="Courier New" panose="02070309020205020404" pitchFamily="49" charset="0"/>
              <a:buChar char="o"/>
              <a:defRPr/>
            </a:pPr>
            <a:r>
              <a:rPr lang="en-US" b="0" dirty="0">
                <a:cs typeface="Calibri"/>
              </a:rPr>
              <a:t>Staffing ratios which you can see in the example below. In this example we compared the ratio of ancillary, clinical, and front office staff to the number of providers in the practice to determine if they were over or understaffed</a:t>
            </a:r>
          </a:p>
          <a:p>
            <a:pPr marL="628650" lvl="1" indent="-171450" defTabSz="906902">
              <a:buFont typeface="Courier New" panose="02070309020205020404" pitchFamily="49" charset="0"/>
              <a:buChar char="o"/>
              <a:defRPr/>
            </a:pPr>
            <a:r>
              <a:rPr lang="en-US" b="0" dirty="0">
                <a:cs typeface="Calibri"/>
              </a:rPr>
              <a:t>Other KPIs can include average hospitals stay, wait times, no show rate, cancellations, equipment utilization, authorization denials, and error rates</a:t>
            </a:r>
          </a:p>
          <a:p>
            <a:pPr marL="171450" indent="-171450" defTabSz="906902">
              <a:buFont typeface="Arial" panose="020B0604020202020204" pitchFamily="34" charset="0"/>
              <a:buChar char="•"/>
              <a:defRPr/>
            </a:pPr>
            <a:r>
              <a:rPr lang="en-US" b="0" dirty="0">
                <a:cs typeface="Calibri"/>
              </a:rPr>
              <a:t>Then check to see what professional organizations are putting out there as optimal benchmarks, while this example highlights an MGMA benchmark, the HFMA has many resources that our firm uses to evaluate practices against</a:t>
            </a:r>
          </a:p>
          <a:p>
            <a:pPr defTabSz="906902">
              <a:defRPr/>
            </a:pPr>
            <a:endParaRPr lang="en-US" dirty="0"/>
          </a:p>
        </p:txBody>
      </p:sp>
      <p:sp>
        <p:nvSpPr>
          <p:cNvPr id="4" name="Slide Number Placeholder 3"/>
          <p:cNvSpPr>
            <a:spLocks noGrp="1"/>
          </p:cNvSpPr>
          <p:nvPr>
            <p:ph type="sldNum" sz="quarter" idx="10"/>
          </p:nvPr>
        </p:nvSpPr>
        <p:spPr/>
        <p:txBody>
          <a:bodyPr/>
          <a:lstStyle/>
          <a:p>
            <a:fld id="{4794BD18-3589-4F97-AA00-1B63AF3F4CF1}" type="slidenum">
              <a:rPr lang="en-US" smtClean="0"/>
              <a:t>9</a:t>
            </a:fld>
            <a:endParaRPr lang="en-US"/>
          </a:p>
        </p:txBody>
      </p:sp>
    </p:spTree>
    <p:extLst>
      <p:ext uri="{BB962C8B-B14F-4D97-AF65-F5344CB8AC3E}">
        <p14:creationId xmlns:p14="http://schemas.microsoft.com/office/powerpoint/2010/main" val="129791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5AB372-7A60-418B-BA2F-4B4F7740B53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291541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AB372-7A60-418B-BA2F-4B4F7740B53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9214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AB372-7A60-418B-BA2F-4B4F7740B53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228194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AB372-7A60-418B-BA2F-4B4F7740B53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239226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5AB372-7A60-418B-BA2F-4B4F7740B536}"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268406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5AB372-7A60-418B-BA2F-4B4F7740B536}"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339090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5AB372-7A60-418B-BA2F-4B4F7740B536}"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270340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5AB372-7A60-418B-BA2F-4B4F7740B536}"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54389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AB372-7A60-418B-BA2F-4B4F7740B536}"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294287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5AB372-7A60-418B-BA2F-4B4F7740B536}"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341516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5AB372-7A60-418B-BA2F-4B4F7740B536}"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9DFFB-3DB0-43B7-ACA3-969A1D5C0D4D}" type="slidenum">
              <a:rPr lang="en-US" smtClean="0"/>
              <a:t>‹#›</a:t>
            </a:fld>
            <a:endParaRPr lang="en-US"/>
          </a:p>
        </p:txBody>
      </p:sp>
    </p:spTree>
    <p:extLst>
      <p:ext uri="{BB962C8B-B14F-4D97-AF65-F5344CB8AC3E}">
        <p14:creationId xmlns:p14="http://schemas.microsoft.com/office/powerpoint/2010/main" val="160787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AB372-7A60-418B-BA2F-4B4F7740B536}" type="datetimeFigureOut">
              <a:rPr lang="en-US" smtClean="0"/>
              <a:t>5/12/2023</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9DFFB-3DB0-43B7-ACA3-969A1D5C0D4D}" type="slidenum">
              <a:rPr lang="en-US" smtClean="0"/>
              <a:t>‹#›</a:t>
            </a:fld>
            <a:endParaRPr lang="en-US"/>
          </a:p>
        </p:txBody>
      </p:sp>
    </p:spTree>
    <p:extLst>
      <p:ext uri="{BB962C8B-B14F-4D97-AF65-F5344CB8AC3E}">
        <p14:creationId xmlns:p14="http://schemas.microsoft.com/office/powerpoint/2010/main" val="2376508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sv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dmarano@lighthouseha.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dmarano@lighthouseha.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2701A4D-605B-4337-8AB4-A186FCBE2730}"/>
              </a:ext>
            </a:extLst>
          </p:cNvPr>
          <p:cNvPicPr>
            <a:picLocks noChangeAspect="1"/>
          </p:cNvPicPr>
          <p:nvPr/>
        </p:nvPicPr>
        <p:blipFill rotWithShape="1">
          <a:blip r:embed="rId4">
            <a:lum bright="70000" contrast="-70000"/>
          </a:blip>
          <a:srcRect l="16116" r="10411"/>
          <a:stretch/>
        </p:blipFill>
        <p:spPr>
          <a:xfrm>
            <a:off x="1013357" y="1048019"/>
            <a:ext cx="3604115" cy="4158649"/>
          </a:xfrm>
          <a:prstGeom prst="rect">
            <a:avLst/>
          </a:prstGeom>
        </p:spPr>
      </p:pic>
      <p:sp>
        <p:nvSpPr>
          <p:cNvPr id="4" name="Footer Placeholder 3">
            <a:extLst>
              <a:ext uri="{FF2B5EF4-FFF2-40B4-BE49-F238E27FC236}">
                <a16:creationId xmlns:a16="http://schemas.microsoft.com/office/drawing/2014/main" id="{1194A6B6-EFF0-48F8-AE8D-1880D00AF140}"/>
              </a:ext>
            </a:extLst>
          </p:cNvPr>
          <p:cNvSpPr>
            <a:spLocks noGrp="1"/>
          </p:cNvSpPr>
          <p:nvPr>
            <p:ph type="ftr" sz="quarter" idx="11"/>
          </p:nvPr>
        </p:nvSpPr>
        <p:spPr>
          <a:xfrm>
            <a:off x="2287620" y="6356354"/>
            <a:ext cx="4114800" cy="365125"/>
          </a:xfrm>
        </p:spPr>
        <p:txBody>
          <a:bodyPr/>
          <a:lstStyle/>
          <a:p>
            <a:r>
              <a:rPr lang="en-US"/>
              <a:t>All Rights Reserved</a:t>
            </a:r>
          </a:p>
        </p:txBody>
      </p:sp>
      <p:sp>
        <p:nvSpPr>
          <p:cNvPr id="3" name="AutoShape 2" descr="Image result for adfinitas"/>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dfinitas"/>
          <p:cNvSpPr>
            <a:spLocks noChangeAspect="1" noChangeArrowheads="1"/>
          </p:cNvSpPr>
          <p:nvPr/>
        </p:nvSpPr>
        <p:spPr bwMode="auto">
          <a:xfrm>
            <a:off x="307976" y="7940"/>
            <a:ext cx="2469731" cy="24697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84" y="6060330"/>
            <a:ext cx="2041974" cy="661149"/>
          </a:xfrm>
          <a:prstGeom prst="rect">
            <a:avLst/>
          </a:prstGeom>
        </p:spPr>
      </p:pic>
      <p:sp>
        <p:nvSpPr>
          <p:cNvPr id="9" name="Rectangle 8">
            <a:extLst>
              <a:ext uri="{FF2B5EF4-FFF2-40B4-BE49-F238E27FC236}">
                <a16:creationId xmlns:a16="http://schemas.microsoft.com/office/drawing/2014/main" id="{70C22805-EE19-4170-B724-02BA5D1B0EEC}"/>
              </a:ext>
            </a:extLst>
          </p:cNvPr>
          <p:cNvSpPr/>
          <p:nvPr/>
        </p:nvSpPr>
        <p:spPr>
          <a:xfrm>
            <a:off x="2500308" y="1873733"/>
            <a:ext cx="5074221" cy="1754326"/>
          </a:xfrm>
          <a:prstGeom prst="rect">
            <a:avLst/>
          </a:prstGeom>
        </p:spPr>
        <p:txBody>
          <a:bodyPr wrap="square" lIns="91440" tIns="45720" rIns="91440" bIns="45720" anchor="t">
            <a:spAutoFit/>
          </a:bodyPr>
          <a:lstStyle/>
          <a:p>
            <a:pPr algn="ctr">
              <a:spcBef>
                <a:spcPts val="200"/>
              </a:spcBef>
            </a:pPr>
            <a:r>
              <a:rPr lang="en-US" sz="3600" b="1" dirty="0">
                <a:solidFill>
                  <a:srgbClr val="452C7C"/>
                </a:solidFill>
                <a:latin typeface="Garamond" panose="02020404030301010803" pitchFamily="18" charset="0"/>
                <a:cs typeface="Times New Roman"/>
              </a:rPr>
              <a:t>The Benefits of Conducting an Operational Assessment</a:t>
            </a:r>
          </a:p>
        </p:txBody>
      </p:sp>
      <p:sp>
        <p:nvSpPr>
          <p:cNvPr id="6" name="TextBox 5">
            <a:extLst>
              <a:ext uri="{FF2B5EF4-FFF2-40B4-BE49-F238E27FC236}">
                <a16:creationId xmlns:a16="http://schemas.microsoft.com/office/drawing/2014/main" id="{7F94331D-8A54-49C0-914E-E07B2D92D3AA}"/>
              </a:ext>
            </a:extLst>
          </p:cNvPr>
          <p:cNvSpPr txBox="1"/>
          <p:nvPr/>
        </p:nvSpPr>
        <p:spPr>
          <a:xfrm>
            <a:off x="3110646" y="3628059"/>
            <a:ext cx="3853543" cy="707886"/>
          </a:xfrm>
          <a:prstGeom prst="rect">
            <a:avLst/>
          </a:prstGeom>
          <a:noFill/>
        </p:spPr>
        <p:txBody>
          <a:bodyPr wrap="square" rtlCol="0">
            <a:spAutoFit/>
          </a:bodyPr>
          <a:lstStyle/>
          <a:p>
            <a:pPr algn="ctr"/>
            <a:endParaRPr lang="en-US" sz="2000" i="1" dirty="0">
              <a:solidFill>
                <a:schemeClr val="tx2"/>
              </a:solidFill>
            </a:endParaRPr>
          </a:p>
          <a:p>
            <a:pPr algn="ctr"/>
            <a:r>
              <a:rPr lang="en-US" sz="2000" dirty="0"/>
              <a:t>Dan Marano, CHFP</a:t>
            </a:r>
          </a:p>
        </p:txBody>
      </p:sp>
    </p:spTree>
    <p:extLst>
      <p:ext uri="{BB962C8B-B14F-4D97-AF65-F5344CB8AC3E}">
        <p14:creationId xmlns:p14="http://schemas.microsoft.com/office/powerpoint/2010/main" val="129176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3: Analysis of Process Metrics (Cont.)</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4436533" y="435068"/>
            <a:ext cx="7755467"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5" name="TextBox 4">
            <a:extLst>
              <a:ext uri="{FF2B5EF4-FFF2-40B4-BE49-F238E27FC236}">
                <a16:creationId xmlns:a16="http://schemas.microsoft.com/office/drawing/2014/main" id="{3ED662E1-8DF3-99F5-BF21-EE729E9709F4}"/>
              </a:ext>
            </a:extLst>
          </p:cNvPr>
          <p:cNvSpPr txBox="1"/>
          <p:nvPr/>
        </p:nvSpPr>
        <p:spPr>
          <a:xfrm>
            <a:off x="816813" y="774754"/>
            <a:ext cx="9712104" cy="877163"/>
          </a:xfrm>
          <a:prstGeom prst="rect">
            <a:avLst/>
          </a:prstGeom>
          <a:noFill/>
        </p:spPr>
        <p:txBody>
          <a:bodyPr wrap="square" rtlCol="0">
            <a:spAutoFit/>
          </a:bodyPr>
          <a:lstStyle/>
          <a:p>
            <a:r>
              <a:rPr lang="en-US" sz="2000" b="1" dirty="0">
                <a:solidFill>
                  <a:schemeClr val="tx2"/>
                </a:solidFill>
              </a:rPr>
              <a:t>Goal 6: Conduct analysis for reason for subpar KPIs</a:t>
            </a:r>
            <a:endParaRPr lang="en-US" sz="2000" dirty="0"/>
          </a:p>
          <a:p>
            <a:pPr lvl="1"/>
            <a:endParaRPr lang="en-US" sz="1100" dirty="0"/>
          </a:p>
          <a:p>
            <a:pPr lvl="1"/>
            <a:r>
              <a:rPr lang="en-US" sz="2000" dirty="0"/>
              <a:t>Conduct analysis to track reason for errors/delays</a:t>
            </a:r>
          </a:p>
        </p:txBody>
      </p:sp>
      <p:graphicFrame>
        <p:nvGraphicFramePr>
          <p:cNvPr id="7" name="Table 6">
            <a:extLst>
              <a:ext uri="{FF2B5EF4-FFF2-40B4-BE49-F238E27FC236}">
                <a16:creationId xmlns:a16="http://schemas.microsoft.com/office/drawing/2014/main" id="{6CAA16CC-2D94-A5BD-95E6-B8FB513F6B01}"/>
              </a:ext>
            </a:extLst>
          </p:cNvPr>
          <p:cNvGraphicFramePr>
            <a:graphicFrameLocks noGrp="1"/>
          </p:cNvGraphicFramePr>
          <p:nvPr>
            <p:extLst>
              <p:ext uri="{D42A27DB-BD31-4B8C-83A1-F6EECF244321}">
                <p14:modId xmlns:p14="http://schemas.microsoft.com/office/powerpoint/2010/main" val="2437303414"/>
              </p:ext>
            </p:extLst>
          </p:nvPr>
        </p:nvGraphicFramePr>
        <p:xfrm>
          <a:off x="1561313" y="1783173"/>
          <a:ext cx="9069373" cy="3990716"/>
        </p:xfrm>
        <a:graphic>
          <a:graphicData uri="http://schemas.openxmlformats.org/drawingml/2006/table">
            <a:tbl>
              <a:tblPr/>
              <a:tblGrid>
                <a:gridCol w="1684643">
                  <a:extLst>
                    <a:ext uri="{9D8B030D-6E8A-4147-A177-3AD203B41FA5}">
                      <a16:colId xmlns:a16="http://schemas.microsoft.com/office/drawing/2014/main" val="3308397884"/>
                    </a:ext>
                  </a:extLst>
                </a:gridCol>
                <a:gridCol w="738473">
                  <a:extLst>
                    <a:ext uri="{9D8B030D-6E8A-4147-A177-3AD203B41FA5}">
                      <a16:colId xmlns:a16="http://schemas.microsoft.com/office/drawing/2014/main" val="981792243"/>
                    </a:ext>
                  </a:extLst>
                </a:gridCol>
                <a:gridCol w="738473">
                  <a:extLst>
                    <a:ext uri="{9D8B030D-6E8A-4147-A177-3AD203B41FA5}">
                      <a16:colId xmlns:a16="http://schemas.microsoft.com/office/drawing/2014/main" val="311692845"/>
                    </a:ext>
                  </a:extLst>
                </a:gridCol>
                <a:gridCol w="738473">
                  <a:extLst>
                    <a:ext uri="{9D8B030D-6E8A-4147-A177-3AD203B41FA5}">
                      <a16:colId xmlns:a16="http://schemas.microsoft.com/office/drawing/2014/main" val="2210877704"/>
                    </a:ext>
                  </a:extLst>
                </a:gridCol>
                <a:gridCol w="738473">
                  <a:extLst>
                    <a:ext uri="{9D8B030D-6E8A-4147-A177-3AD203B41FA5}">
                      <a16:colId xmlns:a16="http://schemas.microsoft.com/office/drawing/2014/main" val="3998208773"/>
                    </a:ext>
                  </a:extLst>
                </a:gridCol>
                <a:gridCol w="738473">
                  <a:extLst>
                    <a:ext uri="{9D8B030D-6E8A-4147-A177-3AD203B41FA5}">
                      <a16:colId xmlns:a16="http://schemas.microsoft.com/office/drawing/2014/main" val="3521326376"/>
                    </a:ext>
                  </a:extLst>
                </a:gridCol>
                <a:gridCol w="738473">
                  <a:extLst>
                    <a:ext uri="{9D8B030D-6E8A-4147-A177-3AD203B41FA5}">
                      <a16:colId xmlns:a16="http://schemas.microsoft.com/office/drawing/2014/main" val="2979166825"/>
                    </a:ext>
                  </a:extLst>
                </a:gridCol>
                <a:gridCol w="738473">
                  <a:extLst>
                    <a:ext uri="{9D8B030D-6E8A-4147-A177-3AD203B41FA5}">
                      <a16:colId xmlns:a16="http://schemas.microsoft.com/office/drawing/2014/main" val="2038870933"/>
                    </a:ext>
                  </a:extLst>
                </a:gridCol>
                <a:gridCol w="738473">
                  <a:extLst>
                    <a:ext uri="{9D8B030D-6E8A-4147-A177-3AD203B41FA5}">
                      <a16:colId xmlns:a16="http://schemas.microsoft.com/office/drawing/2014/main" val="3569223014"/>
                    </a:ext>
                  </a:extLst>
                </a:gridCol>
                <a:gridCol w="738473">
                  <a:extLst>
                    <a:ext uri="{9D8B030D-6E8A-4147-A177-3AD203B41FA5}">
                      <a16:colId xmlns:a16="http://schemas.microsoft.com/office/drawing/2014/main" val="4013027109"/>
                    </a:ext>
                  </a:extLst>
                </a:gridCol>
                <a:gridCol w="738473">
                  <a:extLst>
                    <a:ext uri="{9D8B030D-6E8A-4147-A177-3AD203B41FA5}">
                      <a16:colId xmlns:a16="http://schemas.microsoft.com/office/drawing/2014/main" val="1096632533"/>
                    </a:ext>
                  </a:extLst>
                </a:gridCol>
              </a:tblGrid>
              <a:tr h="697830">
                <a:tc>
                  <a:txBody>
                    <a:bodyPr/>
                    <a:lstStyle/>
                    <a:p>
                      <a:pPr algn="ctr" fontAlgn="ctr"/>
                      <a:r>
                        <a:rPr lang="en-US" sz="800" b="1" i="0" u="none" strike="noStrike" dirty="0">
                          <a:solidFill>
                            <a:srgbClr val="FFFFFF"/>
                          </a:solidFill>
                          <a:effectLst/>
                          <a:latin typeface="Calibri" panose="020F0502020204030204" pitchFamily="34" charset="0"/>
                        </a:rPr>
                        <a:t>Provider</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Provider Cancelled Total</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Provider Cancelled %</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No Show Total</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No Show %</a:t>
                      </a:r>
                    </a:p>
                  </a:txBody>
                  <a:tcPr marL="6691" marR="6691" marT="66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Scheduling Error Total</a:t>
                      </a:r>
                    </a:p>
                  </a:txBody>
                  <a:tcPr marL="6691" marR="6691" marT="669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Scheduling Error %</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Other Reason Total</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Other Reason %</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dirty="0">
                          <a:solidFill>
                            <a:srgbClr val="FFFFFF"/>
                          </a:solidFill>
                          <a:effectLst/>
                          <a:latin typeface="Calibri" panose="020F0502020204030204" pitchFamily="34" charset="0"/>
                        </a:rPr>
                        <a:t>Total Cancellations</a:t>
                      </a:r>
                    </a:p>
                  </a:txBody>
                  <a:tcPr marL="6691" marR="6691" marT="6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tc>
                  <a:txBody>
                    <a:bodyPr/>
                    <a:lstStyle/>
                    <a:p>
                      <a:pPr algn="ctr" fontAlgn="ctr"/>
                      <a:r>
                        <a:rPr lang="en-US" sz="800" b="1" i="0" u="none" strike="noStrike">
                          <a:solidFill>
                            <a:srgbClr val="FFFFFF"/>
                          </a:solidFill>
                          <a:effectLst/>
                          <a:latin typeface="Calibri" panose="020F0502020204030204" pitchFamily="34" charset="0"/>
                        </a:rPr>
                        <a:t>% of Total Cancellations</a:t>
                      </a:r>
                    </a:p>
                  </a:txBody>
                  <a:tcPr marL="6691" marR="6691" marT="6691"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9529C"/>
                    </a:solidFill>
                  </a:tcPr>
                </a:tc>
                <a:extLst>
                  <a:ext uri="{0D108BD9-81ED-4DB2-BD59-A6C34878D82A}">
                    <a16:rowId xmlns:a16="http://schemas.microsoft.com/office/drawing/2014/main" val="355236119"/>
                  </a:ext>
                </a:extLst>
              </a:tr>
              <a:tr h="218072">
                <a:tc>
                  <a:txBody>
                    <a:bodyPr/>
                    <a:lstStyle/>
                    <a:p>
                      <a:pPr algn="l" fontAlgn="b"/>
                      <a:r>
                        <a:rPr lang="en-US" sz="800" b="1" i="0" u="none" strike="noStrike" dirty="0">
                          <a:solidFill>
                            <a:srgbClr val="000000"/>
                          </a:solidFill>
                          <a:effectLst/>
                          <a:latin typeface="Calibri" panose="020F0502020204030204" pitchFamily="34" charset="0"/>
                        </a:rPr>
                        <a:t>Provider 1</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138</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8.35%</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87</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5.26%</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225</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13.61%</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174642"/>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2</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0.79%</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4.48%</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0.30%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128</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7.74%</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220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13.31%</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033903"/>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3</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30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1.51%</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8.83%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204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12.34%</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736051"/>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4</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30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0.85%</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7.50%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168</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10.16%</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144986"/>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5</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40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2.42%</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0.79%</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3.93%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121</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7.32%</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576235"/>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6</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17</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0.97%</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0.36%</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4.36%</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111</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6.72%</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198429"/>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7</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33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1.03%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3.02%</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104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6.29%</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732112"/>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8</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0.79%</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0.97%</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0.12%</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3.99%</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97</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5.87%</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628566"/>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9</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0.30%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0.73%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4.60%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93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5.63%</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891610"/>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10</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40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2.42%</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49</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2.96%</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89</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5.38%</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30380"/>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11</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0.97%</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5</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0.30%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3.63%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84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5.08%</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525339"/>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12</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44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2.66%</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0.42%</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9</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0.54%</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1.15%</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79</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4.78%</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006100"/>
                  </a:ext>
                </a:extLst>
              </a:tr>
              <a:tr h="218072">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13</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1.57%</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0.85%</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0.97%</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dirty="0">
                          <a:solidFill>
                            <a:srgbClr val="000000"/>
                          </a:solidFill>
                          <a:effectLst/>
                          <a:latin typeface="Calibri" panose="020F0502020204030204" pitchFamily="34" charset="0"/>
                        </a:rPr>
                        <a:t>56</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3.39%</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297355"/>
                  </a:ext>
                </a:extLst>
              </a:tr>
              <a:tr h="228975">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Provider 14</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0.00%</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0.12%</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0.12%</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598098"/>
                  </a:ext>
                </a:extLst>
              </a:tr>
              <a:tr h="228975">
                <a:tc>
                  <a:txBody>
                    <a:bodyPr/>
                    <a:lstStyle/>
                    <a:p>
                      <a:pPr algn="ctr" fontAlgn="b"/>
                      <a:r>
                        <a:rPr lang="en-US" sz="800" b="1" i="0" u="none" strike="noStrike" dirty="0">
                          <a:solidFill>
                            <a:srgbClr val="000000"/>
                          </a:solidFill>
                          <a:effectLst/>
                          <a:latin typeface="Calibri" panose="020F0502020204030204" pitchFamily="34" charset="0"/>
                        </a:rPr>
                        <a:t>TOTAL</a:t>
                      </a:r>
                    </a:p>
                  </a:txBody>
                  <a:tcPr marL="6691" marR="6691" marT="6691"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432</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26.13%</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224</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13.55%</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37</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2.24%</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Calibri" panose="020F0502020204030204" pitchFamily="34" charset="0"/>
                        </a:rPr>
                        <a:t>960</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58.08%</a:t>
                      </a:r>
                    </a:p>
                  </a:txBody>
                  <a:tcPr marL="6691" marR="6691" marT="669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ctr" fontAlgn="b"/>
                      <a:r>
                        <a:rPr lang="en-US" sz="800" b="1" i="0" u="none" strike="noStrike">
                          <a:solidFill>
                            <a:srgbClr val="000000"/>
                          </a:solidFill>
                          <a:effectLst/>
                          <a:latin typeface="Calibri" panose="020F0502020204030204" pitchFamily="34" charset="0"/>
                        </a:rPr>
                        <a:t>1653</a:t>
                      </a:r>
                    </a:p>
                  </a:txBody>
                  <a:tcPr marL="6691" marR="6691" marT="669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Calibri" panose="020F0502020204030204" pitchFamily="34" charset="0"/>
                        </a:rPr>
                        <a:t>100.00%</a:t>
                      </a:r>
                    </a:p>
                  </a:txBody>
                  <a:tcPr marL="6691" marR="6691" marT="6691"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501162"/>
                  </a:ext>
                </a:extLst>
              </a:tr>
            </a:tbl>
          </a:graphicData>
        </a:graphic>
      </p:graphicFrame>
      <p:pic>
        <p:nvPicPr>
          <p:cNvPr id="8" name="Picture 7">
            <a:extLst>
              <a:ext uri="{FF2B5EF4-FFF2-40B4-BE49-F238E27FC236}">
                <a16:creationId xmlns:a16="http://schemas.microsoft.com/office/drawing/2014/main" id="{DCC51A3A-F98A-B7E5-50EE-9EBA13085904}"/>
              </a:ext>
            </a:extLst>
          </p:cNvPr>
          <p:cNvPicPr>
            <a:picLocks noChangeAspect="1"/>
          </p:cNvPicPr>
          <p:nvPr/>
        </p:nvPicPr>
        <p:blipFill>
          <a:blip r:embed="rId5"/>
          <a:stretch>
            <a:fillRect/>
          </a:stretch>
        </p:blipFill>
        <p:spPr>
          <a:xfrm>
            <a:off x="816813" y="1206530"/>
            <a:ext cx="487722" cy="487722"/>
          </a:xfrm>
          <a:prstGeom prst="rect">
            <a:avLst/>
          </a:prstGeom>
        </p:spPr>
      </p:pic>
    </p:spTree>
    <p:extLst>
      <p:ext uri="{BB962C8B-B14F-4D97-AF65-F5344CB8AC3E}">
        <p14:creationId xmlns:p14="http://schemas.microsoft.com/office/powerpoint/2010/main" val="346119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1194A6B6-EFF0-48F8-AE8D-1880D00AF140}"/>
              </a:ext>
            </a:extLst>
          </p:cNvPr>
          <p:cNvSpPr>
            <a:spLocks noGrp="1"/>
          </p:cNvSpPr>
          <p:nvPr>
            <p:ph type="ftr" sz="quarter" idx="11"/>
          </p:nvPr>
        </p:nvSpPr>
        <p:spPr>
          <a:xfrm>
            <a:off x="4038600" y="6597544"/>
            <a:ext cx="4114800" cy="260457"/>
          </a:xfrm>
        </p:spPr>
        <p:txBody>
          <a:bodyPr/>
          <a:lstStyle/>
          <a:p>
            <a:r>
              <a:rPr lang="en-US"/>
              <a:t>All Rights Reserved</a:t>
            </a:r>
          </a:p>
        </p:txBody>
      </p:sp>
      <p:sp>
        <p:nvSpPr>
          <p:cNvPr id="8" name="Slide Number Placeholder 2">
            <a:extLst>
              <a:ext uri="{FF2B5EF4-FFF2-40B4-BE49-F238E27FC236}">
                <a16:creationId xmlns:a16="http://schemas.microsoft.com/office/drawing/2014/main" id="{C7AD4829-275A-42D6-AB9E-318CE26D269E}"/>
              </a:ext>
            </a:extLst>
          </p:cNvPr>
          <p:cNvSpPr>
            <a:spLocks noGrp="1"/>
          </p:cNvSpPr>
          <p:nvPr>
            <p:ph type="sldNum" sz="quarter" idx="12"/>
          </p:nvPr>
        </p:nvSpPr>
        <p:spPr>
          <a:xfrm>
            <a:off x="7779474" y="6460906"/>
            <a:ext cx="2743200" cy="365125"/>
          </a:xfrm>
        </p:spPr>
        <p:txBody>
          <a:bodyPr/>
          <a:lstStyle/>
          <a:p>
            <a:fld id="{AA72D6E9-1303-444C-98A2-0CB126D7F6DC}" type="slidenum">
              <a:rPr lang="en-US" smtClean="0"/>
              <a:t>11</a:t>
            </a:fld>
            <a:endParaRPr lang="en-US"/>
          </a:p>
        </p:txBody>
      </p:sp>
      <p:pic>
        <p:nvPicPr>
          <p:cNvPr id="11" name="Picture 10">
            <a:extLst>
              <a:ext uri="{FF2B5EF4-FFF2-40B4-BE49-F238E27FC236}">
                <a16:creationId xmlns:a16="http://schemas.microsoft.com/office/drawing/2014/main" id="{9AB30658-8276-4432-9B64-AAF9DFAB24C5}"/>
              </a:ext>
            </a:extLst>
          </p:cNvPr>
          <p:cNvPicPr>
            <a:picLocks noChangeAspect="1"/>
          </p:cNvPicPr>
          <p:nvPr/>
        </p:nvPicPr>
        <p:blipFill>
          <a:blip r:embed="rId3"/>
          <a:stretch>
            <a:fillRect/>
          </a:stretch>
        </p:blipFill>
        <p:spPr>
          <a:xfrm>
            <a:off x="1646329" y="6565574"/>
            <a:ext cx="896574" cy="260457"/>
          </a:xfrm>
          <a:prstGeom prst="rect">
            <a:avLst/>
          </a:prstGeom>
        </p:spPr>
      </p:pic>
      <p:pic>
        <p:nvPicPr>
          <p:cNvPr id="7" name="Picture 6">
            <a:extLst>
              <a:ext uri="{FF2B5EF4-FFF2-40B4-BE49-F238E27FC236}">
                <a16:creationId xmlns:a16="http://schemas.microsoft.com/office/drawing/2014/main" id="{69E9F8B7-191B-4242-B9C9-C619B0E95616}"/>
              </a:ext>
            </a:extLst>
          </p:cNvPr>
          <p:cNvPicPr>
            <a:picLocks noChangeAspect="1"/>
          </p:cNvPicPr>
          <p:nvPr/>
        </p:nvPicPr>
        <p:blipFill>
          <a:blip r:embed="rId4">
            <a:lum bright="70000" contrast="-70000"/>
          </a:blip>
          <a:stretch>
            <a:fillRect/>
          </a:stretch>
        </p:blipFill>
        <p:spPr>
          <a:xfrm>
            <a:off x="1539894" y="1430440"/>
            <a:ext cx="4905339" cy="4158649"/>
          </a:xfrm>
          <a:prstGeom prst="rect">
            <a:avLst/>
          </a:prstGeom>
        </p:spPr>
      </p:pic>
      <p:sp>
        <p:nvSpPr>
          <p:cNvPr id="4" name="TextBox 3"/>
          <p:cNvSpPr txBox="1"/>
          <p:nvPr/>
        </p:nvSpPr>
        <p:spPr>
          <a:xfrm>
            <a:off x="4453945" y="3747220"/>
            <a:ext cx="4697129" cy="523220"/>
          </a:xfrm>
          <a:prstGeom prst="rect">
            <a:avLst/>
          </a:prstGeom>
          <a:noFill/>
        </p:spPr>
        <p:txBody>
          <a:bodyPr wrap="square" rtlCol="0">
            <a:spAutoFit/>
          </a:bodyPr>
          <a:lstStyle/>
          <a:p>
            <a:pPr algn="ctr"/>
            <a:r>
              <a:rPr lang="en-US" sz="1400" i="1" dirty="0">
                <a:solidFill>
                  <a:schemeClr val="bg2"/>
                </a:solidFill>
              </a:rPr>
              <a:t>A detailed listing of billing KPIs for providers to track to ensure a robust revenue cycle</a:t>
            </a:r>
          </a:p>
        </p:txBody>
      </p:sp>
      <p:sp>
        <p:nvSpPr>
          <p:cNvPr id="9" name="TextBox 8"/>
          <p:cNvSpPr txBox="1"/>
          <p:nvPr/>
        </p:nvSpPr>
        <p:spPr>
          <a:xfrm>
            <a:off x="3430463" y="2423781"/>
            <a:ext cx="6915321" cy="1323439"/>
          </a:xfrm>
          <a:prstGeom prst="rect">
            <a:avLst/>
          </a:prstGeom>
          <a:noFill/>
        </p:spPr>
        <p:txBody>
          <a:bodyPr wrap="square" rtlCol="0">
            <a:spAutoFit/>
          </a:bodyPr>
          <a:lstStyle/>
          <a:p>
            <a:pPr algn="ctr"/>
            <a:r>
              <a:rPr lang="en-US" sz="4000" b="1" dirty="0">
                <a:solidFill>
                  <a:schemeClr val="tx2"/>
                </a:solidFill>
              </a:rPr>
              <a:t>How do I measure back-end billing and productivity?</a:t>
            </a:r>
          </a:p>
        </p:txBody>
      </p:sp>
      <p:pic>
        <p:nvPicPr>
          <p:cNvPr id="12" name="Picture 11">
            <a:extLst>
              <a:ext uri="{FF2B5EF4-FFF2-40B4-BE49-F238E27FC236}">
                <a16:creationId xmlns:a16="http://schemas.microsoft.com/office/drawing/2014/main" id="{D5E44DDE-F917-412D-90E5-3A1CC3F6FE18}"/>
              </a:ext>
            </a:extLst>
          </p:cNvPr>
          <p:cNvPicPr>
            <a:picLocks noChangeAspect="1"/>
          </p:cNvPicPr>
          <p:nvPr/>
        </p:nvPicPr>
        <p:blipFill rotWithShape="1">
          <a:blip r:embed="rId5"/>
          <a:srcRect l="205" t="546" r="68303" b="42694"/>
          <a:stretch/>
        </p:blipFill>
        <p:spPr>
          <a:xfrm>
            <a:off x="0" y="0"/>
            <a:ext cx="1450109" cy="1960333"/>
          </a:xfrm>
          <a:prstGeom prst="rect">
            <a:avLst/>
          </a:prstGeom>
        </p:spPr>
      </p:pic>
      <p:pic>
        <p:nvPicPr>
          <p:cNvPr id="13" name="Picture 12">
            <a:extLst>
              <a:ext uri="{FF2B5EF4-FFF2-40B4-BE49-F238E27FC236}">
                <a16:creationId xmlns:a16="http://schemas.microsoft.com/office/drawing/2014/main" id="{252FB5D9-81B8-43BC-9F17-3298F9BC478D}"/>
              </a:ext>
            </a:extLst>
          </p:cNvPr>
          <p:cNvPicPr>
            <a:picLocks noChangeAspect="1"/>
          </p:cNvPicPr>
          <p:nvPr/>
        </p:nvPicPr>
        <p:blipFill rotWithShape="1">
          <a:blip r:embed="rId5"/>
          <a:srcRect l="55413" t="-8651" r="19182" b="-1"/>
          <a:stretch/>
        </p:blipFill>
        <p:spPr>
          <a:xfrm>
            <a:off x="11174502" y="3583709"/>
            <a:ext cx="1020727" cy="3274291"/>
          </a:xfrm>
          <a:prstGeom prst="rect">
            <a:avLst/>
          </a:prstGeom>
        </p:spPr>
      </p:pic>
    </p:spTree>
    <p:extLst>
      <p:ext uri="{BB962C8B-B14F-4D97-AF65-F5344CB8AC3E}">
        <p14:creationId xmlns:p14="http://schemas.microsoft.com/office/powerpoint/2010/main" val="7927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4: Analysis of Billing Metrics</a:t>
            </a:r>
            <a:endParaRPr lang="en-US" sz="3200"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5875867" y="435068"/>
            <a:ext cx="6316133"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6" name="TextBox 5">
            <a:extLst>
              <a:ext uri="{FF2B5EF4-FFF2-40B4-BE49-F238E27FC236}">
                <a16:creationId xmlns:a16="http://schemas.microsoft.com/office/drawing/2014/main" id="{DFB4D3E8-CCFA-3F23-B8EE-E8ECFDBB3194}"/>
              </a:ext>
            </a:extLst>
          </p:cNvPr>
          <p:cNvSpPr txBox="1"/>
          <p:nvPr/>
        </p:nvSpPr>
        <p:spPr>
          <a:xfrm>
            <a:off x="725054" y="648605"/>
            <a:ext cx="9923934" cy="861774"/>
          </a:xfrm>
          <a:prstGeom prst="rect">
            <a:avLst/>
          </a:prstGeom>
          <a:noFill/>
        </p:spPr>
        <p:txBody>
          <a:bodyPr wrap="square" rtlCol="0">
            <a:spAutoFit/>
          </a:bodyPr>
          <a:lstStyle/>
          <a:p>
            <a:pPr lvl="2"/>
            <a:endParaRPr lang="en-US" sz="2000" dirty="0"/>
          </a:p>
          <a:p>
            <a:endParaRPr lang="en-US" sz="1200" dirty="0"/>
          </a:p>
          <a:p>
            <a:endParaRPr lang="en-US" dirty="0"/>
          </a:p>
        </p:txBody>
      </p:sp>
      <p:sp>
        <p:nvSpPr>
          <p:cNvPr id="8" name="TextBox 7">
            <a:extLst>
              <a:ext uri="{FF2B5EF4-FFF2-40B4-BE49-F238E27FC236}">
                <a16:creationId xmlns:a16="http://schemas.microsoft.com/office/drawing/2014/main" id="{09F96489-154B-C5BE-0DFE-AF8A47DF0BB6}"/>
              </a:ext>
            </a:extLst>
          </p:cNvPr>
          <p:cNvSpPr txBox="1"/>
          <p:nvPr/>
        </p:nvSpPr>
        <p:spPr>
          <a:xfrm>
            <a:off x="830969" y="877985"/>
            <a:ext cx="9712104" cy="400110"/>
          </a:xfrm>
          <a:prstGeom prst="rect">
            <a:avLst/>
          </a:prstGeom>
          <a:noFill/>
        </p:spPr>
        <p:txBody>
          <a:bodyPr wrap="square" rtlCol="0">
            <a:spAutoFit/>
          </a:bodyPr>
          <a:lstStyle/>
          <a:p>
            <a:r>
              <a:rPr lang="en-US" sz="2000" b="1" i="1" dirty="0">
                <a:solidFill>
                  <a:schemeClr val="tx2"/>
                </a:solidFill>
              </a:rPr>
              <a:t>Why does billing matter for an operational assessment? </a:t>
            </a:r>
            <a:endParaRPr lang="en-US" sz="2000" i="1" dirty="0"/>
          </a:p>
        </p:txBody>
      </p:sp>
      <p:pic>
        <p:nvPicPr>
          <p:cNvPr id="12" name="Graphic 11" descr="Checkbox Checked with solid fill">
            <a:extLst>
              <a:ext uri="{FF2B5EF4-FFF2-40B4-BE49-F238E27FC236}">
                <a16:creationId xmlns:a16="http://schemas.microsoft.com/office/drawing/2014/main" id="{38E7A395-99C5-2F5F-DD96-27162A3E95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276" y="1522605"/>
            <a:ext cx="487044" cy="487044"/>
          </a:xfrm>
          <a:prstGeom prst="rect">
            <a:avLst/>
          </a:prstGeom>
        </p:spPr>
      </p:pic>
      <p:sp>
        <p:nvSpPr>
          <p:cNvPr id="5" name="TextBox 4">
            <a:extLst>
              <a:ext uri="{FF2B5EF4-FFF2-40B4-BE49-F238E27FC236}">
                <a16:creationId xmlns:a16="http://schemas.microsoft.com/office/drawing/2014/main" id="{2BD914A3-5D35-8292-5E77-38181F4689D4}"/>
              </a:ext>
            </a:extLst>
          </p:cNvPr>
          <p:cNvSpPr txBox="1"/>
          <p:nvPr/>
        </p:nvSpPr>
        <p:spPr>
          <a:xfrm>
            <a:off x="1459170" y="1560223"/>
            <a:ext cx="9712104" cy="400110"/>
          </a:xfrm>
          <a:prstGeom prst="rect">
            <a:avLst/>
          </a:prstGeom>
          <a:noFill/>
        </p:spPr>
        <p:txBody>
          <a:bodyPr wrap="square" rtlCol="0">
            <a:spAutoFit/>
          </a:bodyPr>
          <a:lstStyle/>
          <a:p>
            <a:r>
              <a:rPr lang="en-US" sz="2000" b="1" i="1" dirty="0">
                <a:solidFill>
                  <a:schemeClr val="bg2"/>
                </a:solidFill>
              </a:rPr>
              <a:t>Robust billing reflects sound operations</a:t>
            </a:r>
            <a:endParaRPr lang="en-US" sz="2000" i="1" dirty="0">
              <a:solidFill>
                <a:schemeClr val="bg2"/>
              </a:solidFill>
            </a:endParaRPr>
          </a:p>
        </p:txBody>
      </p:sp>
      <p:pic>
        <p:nvPicPr>
          <p:cNvPr id="14" name="Graphic 13" descr="Arrow circle with solid fill">
            <a:extLst>
              <a:ext uri="{FF2B5EF4-FFF2-40B4-BE49-F238E27FC236}">
                <a16:creationId xmlns:a16="http://schemas.microsoft.com/office/drawing/2014/main" id="{9A3CABC3-51AE-FEB7-06F5-3A203C4BC9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6215" y="2100884"/>
            <a:ext cx="1436246" cy="1436246"/>
          </a:xfrm>
          <a:prstGeom prst="rect">
            <a:avLst/>
          </a:prstGeom>
        </p:spPr>
      </p:pic>
      <p:sp>
        <p:nvSpPr>
          <p:cNvPr id="16" name="Plus Sign 15">
            <a:extLst>
              <a:ext uri="{FF2B5EF4-FFF2-40B4-BE49-F238E27FC236}">
                <a16:creationId xmlns:a16="http://schemas.microsoft.com/office/drawing/2014/main" id="{D266855C-E7B8-E57C-4593-930B8297495E}"/>
              </a:ext>
            </a:extLst>
          </p:cNvPr>
          <p:cNvSpPr/>
          <p:nvPr/>
        </p:nvSpPr>
        <p:spPr>
          <a:xfrm>
            <a:off x="3577894" y="2500091"/>
            <a:ext cx="577049" cy="633478"/>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quals 19">
            <a:extLst>
              <a:ext uri="{FF2B5EF4-FFF2-40B4-BE49-F238E27FC236}">
                <a16:creationId xmlns:a16="http://schemas.microsoft.com/office/drawing/2014/main" id="{EF9714B0-5E1C-1932-34CF-BA532B20BCC6}"/>
              </a:ext>
            </a:extLst>
          </p:cNvPr>
          <p:cNvSpPr/>
          <p:nvPr/>
        </p:nvSpPr>
        <p:spPr>
          <a:xfrm>
            <a:off x="6517113" y="2484664"/>
            <a:ext cx="872906" cy="588424"/>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Graphic 22" descr="Money with solid fill">
            <a:extLst>
              <a:ext uri="{FF2B5EF4-FFF2-40B4-BE49-F238E27FC236}">
                <a16:creationId xmlns:a16="http://schemas.microsoft.com/office/drawing/2014/main" id="{18D31D81-9B85-E100-15A6-819C94519E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2981" y="2052124"/>
            <a:ext cx="1436246" cy="1436246"/>
          </a:xfrm>
          <a:prstGeom prst="rect">
            <a:avLst/>
          </a:prstGeom>
        </p:spPr>
      </p:pic>
      <p:pic>
        <p:nvPicPr>
          <p:cNvPr id="26" name="Graphic 25" descr="Register with solid fill">
            <a:extLst>
              <a:ext uri="{FF2B5EF4-FFF2-40B4-BE49-F238E27FC236}">
                <a16:creationId xmlns:a16="http://schemas.microsoft.com/office/drawing/2014/main" id="{EA1A753B-3925-2589-9F0F-160438FC9E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17905" y="2060753"/>
            <a:ext cx="1436246" cy="1436246"/>
          </a:xfrm>
          <a:prstGeom prst="rect">
            <a:avLst/>
          </a:prstGeom>
        </p:spPr>
      </p:pic>
      <p:sp>
        <p:nvSpPr>
          <p:cNvPr id="33" name="Arrow: Curved Right 32">
            <a:extLst>
              <a:ext uri="{FF2B5EF4-FFF2-40B4-BE49-F238E27FC236}">
                <a16:creationId xmlns:a16="http://schemas.microsoft.com/office/drawing/2014/main" id="{C9A4F91D-724E-C3E2-0E4C-FDB2AB21913F}"/>
              </a:ext>
            </a:extLst>
          </p:cNvPr>
          <p:cNvSpPr/>
          <p:nvPr/>
        </p:nvSpPr>
        <p:spPr>
          <a:xfrm>
            <a:off x="2394338" y="3932807"/>
            <a:ext cx="555692" cy="105156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Left 33">
            <a:extLst>
              <a:ext uri="{FF2B5EF4-FFF2-40B4-BE49-F238E27FC236}">
                <a16:creationId xmlns:a16="http://schemas.microsoft.com/office/drawing/2014/main" id="{2F2764F1-62FB-9CCC-1235-59386AAE42C1}"/>
              </a:ext>
            </a:extLst>
          </p:cNvPr>
          <p:cNvSpPr/>
          <p:nvPr/>
        </p:nvSpPr>
        <p:spPr>
          <a:xfrm>
            <a:off x="1812101" y="3932807"/>
            <a:ext cx="555692" cy="104756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35" name="Plus Sign 34">
            <a:extLst>
              <a:ext uri="{FF2B5EF4-FFF2-40B4-BE49-F238E27FC236}">
                <a16:creationId xmlns:a16="http://schemas.microsoft.com/office/drawing/2014/main" id="{7A1ADCC2-B24F-53AD-41B6-884DF8F0D1C5}"/>
              </a:ext>
            </a:extLst>
          </p:cNvPr>
          <p:cNvSpPr/>
          <p:nvPr/>
        </p:nvSpPr>
        <p:spPr>
          <a:xfrm>
            <a:off x="3577893" y="4139850"/>
            <a:ext cx="577049" cy="633478"/>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Register with solid fill">
            <a:extLst>
              <a:ext uri="{FF2B5EF4-FFF2-40B4-BE49-F238E27FC236}">
                <a16:creationId xmlns:a16="http://schemas.microsoft.com/office/drawing/2014/main" id="{3CC6056A-88F1-882E-973D-29F27D038D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15165" y="3738466"/>
            <a:ext cx="1436246" cy="1436246"/>
          </a:xfrm>
          <a:prstGeom prst="rect">
            <a:avLst/>
          </a:prstGeom>
        </p:spPr>
      </p:pic>
      <p:sp>
        <p:nvSpPr>
          <p:cNvPr id="37" name="Not Equal 36">
            <a:extLst>
              <a:ext uri="{FF2B5EF4-FFF2-40B4-BE49-F238E27FC236}">
                <a16:creationId xmlns:a16="http://schemas.microsoft.com/office/drawing/2014/main" id="{4439703A-727F-5943-BC59-442A3F76D72D}"/>
              </a:ext>
            </a:extLst>
          </p:cNvPr>
          <p:cNvSpPr/>
          <p:nvPr/>
        </p:nvSpPr>
        <p:spPr>
          <a:xfrm>
            <a:off x="6511634" y="4199652"/>
            <a:ext cx="872468" cy="588424"/>
          </a:xfrm>
          <a:prstGeom prst="mathNot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Money with solid fill">
            <a:extLst>
              <a:ext uri="{FF2B5EF4-FFF2-40B4-BE49-F238E27FC236}">
                <a16:creationId xmlns:a16="http://schemas.microsoft.com/office/drawing/2014/main" id="{72CB5D60-CB12-2B9B-731C-C2EE8075BF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92483" y="3616178"/>
            <a:ext cx="1436246" cy="1436246"/>
          </a:xfrm>
          <a:prstGeom prst="rect">
            <a:avLst/>
          </a:prstGeom>
        </p:spPr>
      </p:pic>
      <p:pic>
        <p:nvPicPr>
          <p:cNvPr id="40" name="Graphic 39" descr="No sign with solid fill">
            <a:extLst>
              <a:ext uri="{FF2B5EF4-FFF2-40B4-BE49-F238E27FC236}">
                <a16:creationId xmlns:a16="http://schemas.microsoft.com/office/drawing/2014/main" id="{2FB0BF13-41AC-4F85-F186-AE8C9EEEFD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39009" y="3655664"/>
            <a:ext cx="1676400" cy="1676400"/>
          </a:xfrm>
          <a:prstGeom prst="rect">
            <a:avLst/>
          </a:prstGeom>
        </p:spPr>
      </p:pic>
      <p:pic>
        <p:nvPicPr>
          <p:cNvPr id="41" name="Graphic 40" descr="No sign with solid fill">
            <a:extLst>
              <a:ext uri="{FF2B5EF4-FFF2-40B4-BE49-F238E27FC236}">
                <a16:creationId xmlns:a16="http://schemas.microsoft.com/office/drawing/2014/main" id="{63E8A375-769F-4635-033A-E1312D1D9B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35402" y="3651804"/>
            <a:ext cx="1676400" cy="1676400"/>
          </a:xfrm>
          <a:prstGeom prst="rect">
            <a:avLst/>
          </a:prstGeom>
        </p:spPr>
      </p:pic>
    </p:spTree>
    <p:extLst>
      <p:ext uri="{BB962C8B-B14F-4D97-AF65-F5344CB8AC3E}">
        <p14:creationId xmlns:p14="http://schemas.microsoft.com/office/powerpoint/2010/main" val="411339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4: Analysis of Billing Metrics</a:t>
            </a:r>
            <a:endParaRPr lang="en-US" sz="3200"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5875867" y="435068"/>
            <a:ext cx="6316133"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6" name="TextBox 5">
            <a:extLst>
              <a:ext uri="{FF2B5EF4-FFF2-40B4-BE49-F238E27FC236}">
                <a16:creationId xmlns:a16="http://schemas.microsoft.com/office/drawing/2014/main" id="{DFB4D3E8-CCFA-3F23-B8EE-E8ECFDBB3194}"/>
              </a:ext>
            </a:extLst>
          </p:cNvPr>
          <p:cNvSpPr txBox="1"/>
          <p:nvPr/>
        </p:nvSpPr>
        <p:spPr>
          <a:xfrm>
            <a:off x="725054" y="648605"/>
            <a:ext cx="9923934" cy="861774"/>
          </a:xfrm>
          <a:prstGeom prst="rect">
            <a:avLst/>
          </a:prstGeom>
          <a:noFill/>
        </p:spPr>
        <p:txBody>
          <a:bodyPr wrap="square" rtlCol="0">
            <a:spAutoFit/>
          </a:bodyPr>
          <a:lstStyle/>
          <a:p>
            <a:pPr lvl="2"/>
            <a:endParaRPr lang="en-US" sz="2000" dirty="0"/>
          </a:p>
          <a:p>
            <a:endParaRPr lang="en-US" sz="1200" dirty="0"/>
          </a:p>
          <a:p>
            <a:endParaRPr lang="en-US" dirty="0"/>
          </a:p>
        </p:txBody>
      </p:sp>
      <p:graphicFrame>
        <p:nvGraphicFramePr>
          <p:cNvPr id="7" name="Table 6">
            <a:extLst>
              <a:ext uri="{FF2B5EF4-FFF2-40B4-BE49-F238E27FC236}">
                <a16:creationId xmlns:a16="http://schemas.microsoft.com/office/drawing/2014/main" id="{444A4E1A-FDF7-B8A7-7B0C-91CEB379983F}"/>
              </a:ext>
            </a:extLst>
          </p:cNvPr>
          <p:cNvGraphicFramePr>
            <a:graphicFrameLocks noGrp="1"/>
          </p:cNvGraphicFramePr>
          <p:nvPr>
            <p:extLst>
              <p:ext uri="{D42A27DB-BD31-4B8C-83A1-F6EECF244321}">
                <p14:modId xmlns:p14="http://schemas.microsoft.com/office/powerpoint/2010/main" val="3232079977"/>
              </p:ext>
            </p:extLst>
          </p:nvPr>
        </p:nvGraphicFramePr>
        <p:xfrm>
          <a:off x="1318654" y="3401738"/>
          <a:ext cx="8708421" cy="2607056"/>
        </p:xfrm>
        <a:graphic>
          <a:graphicData uri="http://schemas.openxmlformats.org/drawingml/2006/table">
            <a:tbl>
              <a:tblPr firstRow="1" bandRow="1">
                <a:tableStyleId>{5C22544A-7EE6-4342-B048-85BDC9FD1C3A}</a:tableStyleId>
              </a:tblPr>
              <a:tblGrid>
                <a:gridCol w="2124741">
                  <a:extLst>
                    <a:ext uri="{9D8B030D-6E8A-4147-A177-3AD203B41FA5}">
                      <a16:colId xmlns:a16="http://schemas.microsoft.com/office/drawing/2014/main" val="3553025702"/>
                    </a:ext>
                  </a:extLst>
                </a:gridCol>
                <a:gridCol w="2194560">
                  <a:extLst>
                    <a:ext uri="{9D8B030D-6E8A-4147-A177-3AD203B41FA5}">
                      <a16:colId xmlns:a16="http://schemas.microsoft.com/office/drawing/2014/main" val="3322181942"/>
                    </a:ext>
                  </a:extLst>
                </a:gridCol>
                <a:gridCol w="2194560">
                  <a:extLst>
                    <a:ext uri="{9D8B030D-6E8A-4147-A177-3AD203B41FA5}">
                      <a16:colId xmlns:a16="http://schemas.microsoft.com/office/drawing/2014/main" val="2763593102"/>
                    </a:ext>
                  </a:extLst>
                </a:gridCol>
                <a:gridCol w="2194560">
                  <a:extLst>
                    <a:ext uri="{9D8B030D-6E8A-4147-A177-3AD203B41FA5}">
                      <a16:colId xmlns:a16="http://schemas.microsoft.com/office/drawing/2014/main" val="3206793146"/>
                    </a:ext>
                  </a:extLst>
                </a:gridCol>
              </a:tblGrid>
              <a:tr h="201160">
                <a:tc>
                  <a:txBody>
                    <a:bodyPr/>
                    <a:lstStyle/>
                    <a:p>
                      <a:pPr algn="ctr"/>
                      <a:r>
                        <a:rPr lang="en-US" dirty="0"/>
                        <a:t>Metric</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52C7C"/>
                    </a:solidFill>
                  </a:tcPr>
                </a:tc>
                <a:tc>
                  <a:txBody>
                    <a:bodyPr/>
                    <a:lstStyle/>
                    <a:p>
                      <a:pPr algn="ctr"/>
                      <a:r>
                        <a:rPr lang="en-US" dirty="0"/>
                        <a:t>Actual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52C7C"/>
                    </a:solidFill>
                  </a:tcPr>
                </a:tc>
                <a:tc>
                  <a:txBody>
                    <a:bodyPr/>
                    <a:lstStyle/>
                    <a:p>
                      <a:pPr algn="ctr"/>
                      <a:r>
                        <a:rPr lang="en-US" dirty="0"/>
                        <a:t>Optimal Benchmark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52C7C"/>
                    </a:solidFill>
                  </a:tcPr>
                </a:tc>
                <a:tc>
                  <a:txBody>
                    <a:bodyPr/>
                    <a:lstStyle/>
                    <a:p>
                      <a:pPr marL="0" algn="ctr" defTabSz="914400" rtl="0" eaLnBrk="1" latinLnBrk="0" hangingPunct="1"/>
                      <a:r>
                        <a:rPr lang="en-US" sz="1800" b="1" kern="1200" dirty="0">
                          <a:solidFill>
                            <a:schemeClr val="lt1"/>
                          </a:solidFill>
                          <a:latin typeface="+mn-lt"/>
                          <a:ea typeface="+mn-ea"/>
                          <a:cs typeface="+mn-cs"/>
                        </a:rPr>
                        <a:t>Variance</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52C7C"/>
                    </a:solidFill>
                  </a:tcPr>
                </a:tc>
                <a:extLst>
                  <a:ext uri="{0D108BD9-81ED-4DB2-BD59-A6C34878D82A}">
                    <a16:rowId xmlns:a16="http://schemas.microsoft.com/office/drawing/2014/main" val="1867467077"/>
                  </a:ext>
                </a:extLst>
              </a:tr>
              <a:tr h="374904">
                <a:tc>
                  <a:txBody>
                    <a:bodyPr/>
                    <a:lstStyle/>
                    <a:p>
                      <a:r>
                        <a:rPr lang="en-US" sz="1600" b="1" dirty="0"/>
                        <a:t>Gross Collection Rate</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600" b="0" dirty="0">
                          <a:solidFill>
                            <a:srgbClr val="FF0000"/>
                          </a:solidFill>
                        </a:rPr>
                        <a:t>39.91%</a:t>
                      </a:r>
                    </a:p>
                  </a:txBody>
                  <a:tcPr>
                    <a:lnT w="38100" cap="flat" cmpd="sng" algn="ctr">
                      <a:solidFill>
                        <a:schemeClr val="tx1"/>
                      </a:solidFill>
                      <a:prstDash val="solid"/>
                      <a:round/>
                      <a:headEnd type="none" w="med" len="med"/>
                      <a:tailEnd type="none" w="med" len="med"/>
                    </a:lnT>
                  </a:tcPr>
                </a:tc>
                <a:tc>
                  <a:txBody>
                    <a:bodyPr/>
                    <a:lstStyle/>
                    <a:p>
                      <a:pPr algn="ctr"/>
                      <a:r>
                        <a:rPr lang="en-US" sz="1600" b="0" dirty="0"/>
                        <a:t>45%</a:t>
                      </a:r>
                      <a:endParaRPr lang="en-US" sz="1600" b="0" baseline="30000" dirty="0"/>
                    </a:p>
                  </a:txBody>
                  <a:tcPr>
                    <a:lnT w="38100" cap="flat" cmpd="sng" algn="ctr">
                      <a:solidFill>
                        <a:schemeClr val="tx1"/>
                      </a:solidFill>
                      <a:prstDash val="solid"/>
                      <a:round/>
                      <a:headEnd type="none" w="med" len="med"/>
                      <a:tailEnd type="none" w="med" len="med"/>
                    </a:lnT>
                  </a:tcPr>
                </a:tc>
                <a:tc>
                  <a:txBody>
                    <a:bodyPr/>
                    <a:lstStyle/>
                    <a:p>
                      <a:pPr algn="ctr"/>
                      <a:r>
                        <a:rPr lang="en-US" sz="1600" b="0" baseline="0" dirty="0">
                          <a:solidFill>
                            <a:srgbClr val="FF0000"/>
                          </a:solidFill>
                        </a:rPr>
                        <a:t>-5.09%</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76022496"/>
                  </a:ext>
                </a:extLst>
              </a:tr>
              <a:tr h="374904">
                <a:tc>
                  <a:txBody>
                    <a:bodyPr/>
                    <a:lstStyle/>
                    <a:p>
                      <a:r>
                        <a:rPr lang="en-US" sz="1600" b="1" dirty="0"/>
                        <a:t>Net Collection Rate</a:t>
                      </a:r>
                    </a:p>
                  </a:txBody>
                  <a:tcPr>
                    <a:lnL w="38100" cap="flat" cmpd="sng" algn="ctr">
                      <a:solidFill>
                        <a:schemeClr val="tx1"/>
                      </a:solidFill>
                      <a:prstDash val="solid"/>
                      <a:round/>
                      <a:headEnd type="none" w="med" len="med"/>
                      <a:tailEnd type="none" w="med" len="med"/>
                    </a:lnL>
                  </a:tcPr>
                </a:tc>
                <a:tc>
                  <a:txBody>
                    <a:bodyPr/>
                    <a:lstStyle/>
                    <a:p>
                      <a:pPr algn="ctr"/>
                      <a:r>
                        <a:rPr lang="en-US" sz="1600" b="0" dirty="0">
                          <a:solidFill>
                            <a:srgbClr val="FF0000"/>
                          </a:solidFill>
                        </a:rPr>
                        <a:t>83.80%</a:t>
                      </a:r>
                    </a:p>
                  </a:txBody>
                  <a:tcPr/>
                </a:tc>
                <a:tc>
                  <a:txBody>
                    <a:bodyPr/>
                    <a:lstStyle/>
                    <a:p>
                      <a:pPr algn="ctr"/>
                      <a:r>
                        <a:rPr lang="en-US" sz="1600" b="0" dirty="0"/>
                        <a:t>96%</a:t>
                      </a:r>
                      <a:endParaRPr lang="en-US" sz="1600" b="0" baseline="30000" dirty="0"/>
                    </a:p>
                  </a:txBody>
                  <a:tcPr/>
                </a:tc>
                <a:tc>
                  <a:txBody>
                    <a:bodyPr/>
                    <a:lstStyle/>
                    <a:p>
                      <a:pPr algn="ctr"/>
                      <a:r>
                        <a:rPr lang="en-US" sz="1600" b="0" baseline="0" dirty="0">
                          <a:solidFill>
                            <a:srgbClr val="FF0000"/>
                          </a:solidFill>
                        </a:rPr>
                        <a:t>-12.2%</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5995513"/>
                  </a:ext>
                </a:extLst>
              </a:tr>
              <a:tr h="374904">
                <a:tc>
                  <a:txBody>
                    <a:bodyPr/>
                    <a:lstStyle/>
                    <a:p>
                      <a:r>
                        <a:rPr lang="en-US" sz="1600" b="1" dirty="0"/>
                        <a:t>Denial Rate</a:t>
                      </a:r>
                    </a:p>
                  </a:txBody>
                  <a:tcPr>
                    <a:lnL w="38100" cap="flat" cmpd="sng" algn="ctr">
                      <a:solidFill>
                        <a:schemeClr val="tx1"/>
                      </a:solidFill>
                      <a:prstDash val="solid"/>
                      <a:round/>
                      <a:headEnd type="none" w="med" len="med"/>
                      <a:tailEnd type="none" w="med" len="med"/>
                    </a:lnL>
                  </a:tcPr>
                </a:tc>
                <a:tc>
                  <a:txBody>
                    <a:bodyPr/>
                    <a:lstStyle/>
                    <a:p>
                      <a:pPr algn="ctr"/>
                      <a:r>
                        <a:rPr lang="en-US" sz="1600" b="0" dirty="0">
                          <a:solidFill>
                            <a:srgbClr val="FF0000"/>
                          </a:solidFill>
                        </a:rPr>
                        <a:t>20.78%</a:t>
                      </a:r>
                    </a:p>
                  </a:txBody>
                  <a:tcPr/>
                </a:tc>
                <a:tc>
                  <a:txBody>
                    <a:bodyPr/>
                    <a:lstStyle/>
                    <a:p>
                      <a:pPr algn="ctr"/>
                      <a:r>
                        <a:rPr lang="en-US" sz="1600" b="0" dirty="0"/>
                        <a:t>3%</a:t>
                      </a:r>
                      <a:endParaRPr lang="en-US" sz="1600" b="0" baseline="30000" dirty="0"/>
                    </a:p>
                  </a:txBody>
                  <a:tcPr/>
                </a:tc>
                <a:tc>
                  <a:txBody>
                    <a:bodyPr/>
                    <a:lstStyle/>
                    <a:p>
                      <a:pPr algn="ctr"/>
                      <a:r>
                        <a:rPr lang="en-US" sz="1600" b="0" baseline="0" dirty="0">
                          <a:solidFill>
                            <a:srgbClr val="FF0000"/>
                          </a:solidFill>
                        </a:rPr>
                        <a:t>17.78%</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7856664"/>
                  </a:ext>
                </a:extLst>
              </a:tr>
              <a:tr h="374904">
                <a:tc>
                  <a:txBody>
                    <a:bodyPr/>
                    <a:lstStyle/>
                    <a:p>
                      <a:r>
                        <a:rPr lang="en-US" sz="1600" b="1" dirty="0"/>
                        <a:t>Days in AR</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1600" b="0" dirty="0">
                          <a:solidFill>
                            <a:srgbClr val="FF0000"/>
                          </a:solidFill>
                        </a:rPr>
                        <a:t>90.70</a:t>
                      </a:r>
                    </a:p>
                  </a:txBody>
                  <a:tcPr>
                    <a:lnB w="38100" cap="flat" cmpd="sng" algn="ctr">
                      <a:solidFill>
                        <a:schemeClr val="tx1"/>
                      </a:solidFill>
                      <a:prstDash val="solid"/>
                      <a:round/>
                      <a:headEnd type="none" w="med" len="med"/>
                      <a:tailEnd type="none" w="med" len="med"/>
                    </a:lnB>
                  </a:tcPr>
                </a:tc>
                <a:tc>
                  <a:txBody>
                    <a:bodyPr/>
                    <a:lstStyle/>
                    <a:p>
                      <a:pPr algn="ctr"/>
                      <a:r>
                        <a:rPr lang="en-US" sz="1600" b="0" dirty="0"/>
                        <a:t>&lt; 30 Days</a:t>
                      </a:r>
                      <a:endParaRPr lang="en-US" sz="1600" b="0" baseline="30000" dirty="0"/>
                    </a:p>
                  </a:txBody>
                  <a:tcPr>
                    <a:lnB w="38100" cap="flat" cmpd="sng" algn="ctr">
                      <a:solidFill>
                        <a:schemeClr val="tx1"/>
                      </a:solidFill>
                      <a:prstDash val="solid"/>
                      <a:round/>
                      <a:headEnd type="none" w="med" len="med"/>
                      <a:tailEnd type="none" w="med" len="med"/>
                    </a:lnB>
                  </a:tcPr>
                </a:tc>
                <a:tc>
                  <a:txBody>
                    <a:bodyPr/>
                    <a:lstStyle/>
                    <a:p>
                      <a:pPr algn="ctr"/>
                      <a:r>
                        <a:rPr lang="en-US" sz="1600" b="0" baseline="0" dirty="0">
                          <a:solidFill>
                            <a:srgbClr val="FF0000"/>
                          </a:solidFill>
                        </a:rPr>
                        <a:t>60.7 Days</a:t>
                      </a:r>
                      <a:endParaRPr lang="en-US" sz="1600" b="0" baseline="30000" dirty="0">
                        <a:solidFill>
                          <a:srgbClr val="FF0000"/>
                        </a:solidFill>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344658"/>
                  </a:ext>
                </a:extLst>
              </a:tr>
              <a:tr h="370840">
                <a:tc>
                  <a:txBody>
                    <a:bodyPr/>
                    <a:lstStyle/>
                    <a:p>
                      <a:r>
                        <a:rPr lang="en-US" sz="1600" b="1" dirty="0"/>
                        <a:t>CY22 Total</a:t>
                      </a:r>
                      <a:r>
                        <a:rPr lang="en-US" sz="1600" b="1" baseline="0" dirty="0"/>
                        <a:t> Charges:</a:t>
                      </a:r>
                      <a:endParaRPr lang="en-US" sz="1600" b="1" dirty="0"/>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dirty="0">
                          <a:solidFill>
                            <a:schemeClr val="tx1"/>
                          </a:solidFill>
                        </a:rPr>
                        <a:t> $4,499,740.56 </a:t>
                      </a: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6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600" b="1" dirty="0"/>
                    </a:p>
                  </a:txBody>
                  <a:tcP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661898"/>
                  </a:ext>
                </a:extLst>
              </a:tr>
              <a:tr h="370840">
                <a:tc>
                  <a:txBody>
                    <a:bodyPr/>
                    <a:lstStyle/>
                    <a:p>
                      <a:r>
                        <a:rPr lang="en-US" sz="1600" b="1" dirty="0"/>
                        <a:t>CY22 Total Payments:</a:t>
                      </a:r>
                    </a:p>
                  </a:txBody>
                  <a:tcPr>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tx1"/>
                          </a:solidFill>
                        </a:rPr>
                        <a:t> $1,795,855.41</a:t>
                      </a:r>
                    </a:p>
                  </a:txBody>
                  <a:tcP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p>
                  </a:txBody>
                  <a:tcP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836493"/>
                  </a:ext>
                </a:extLst>
              </a:tr>
            </a:tbl>
          </a:graphicData>
        </a:graphic>
      </p:graphicFrame>
      <p:sp>
        <p:nvSpPr>
          <p:cNvPr id="8" name="TextBox 7">
            <a:extLst>
              <a:ext uri="{FF2B5EF4-FFF2-40B4-BE49-F238E27FC236}">
                <a16:creationId xmlns:a16="http://schemas.microsoft.com/office/drawing/2014/main" id="{09F96489-154B-C5BE-0DFE-AF8A47DF0BB6}"/>
              </a:ext>
            </a:extLst>
          </p:cNvPr>
          <p:cNvSpPr txBox="1"/>
          <p:nvPr/>
        </p:nvSpPr>
        <p:spPr>
          <a:xfrm>
            <a:off x="816813" y="774754"/>
            <a:ext cx="9712104" cy="2416046"/>
          </a:xfrm>
          <a:prstGeom prst="rect">
            <a:avLst/>
          </a:prstGeom>
          <a:noFill/>
        </p:spPr>
        <p:txBody>
          <a:bodyPr wrap="square" rtlCol="0">
            <a:spAutoFit/>
          </a:bodyPr>
          <a:lstStyle/>
          <a:p>
            <a:r>
              <a:rPr lang="en-US" sz="2000" b="1" dirty="0">
                <a:solidFill>
                  <a:schemeClr val="tx2"/>
                </a:solidFill>
              </a:rPr>
              <a:t>Goal 7: Analyze current performance of billing KPIs</a:t>
            </a:r>
            <a:endParaRPr lang="en-US" sz="2000" dirty="0"/>
          </a:p>
          <a:p>
            <a:pPr lvl="1"/>
            <a:endParaRPr lang="en-US" sz="1100" dirty="0"/>
          </a:p>
          <a:p>
            <a:pPr lvl="1"/>
            <a:r>
              <a:rPr lang="en-US" sz="2000" dirty="0"/>
              <a:t>Conduct Analysis into Billing KPIs </a:t>
            </a:r>
          </a:p>
          <a:p>
            <a:pPr marL="800100" lvl="1" indent="-342900">
              <a:buFont typeface="Wingdings" panose="05000000000000000000" pitchFamily="2" charset="2"/>
              <a:buChar char="Ø"/>
            </a:pPr>
            <a:r>
              <a:rPr lang="en-US" sz="2000" dirty="0"/>
              <a:t>Compare to industry benchmarks, if available</a:t>
            </a:r>
          </a:p>
          <a:p>
            <a:pPr marL="800100" lvl="1" indent="-342900">
              <a:buFont typeface="Wingdings" panose="05000000000000000000" pitchFamily="2" charset="2"/>
              <a:buChar char="Ø"/>
            </a:pPr>
            <a:r>
              <a:rPr lang="en-US" sz="2000" dirty="0"/>
              <a:t>Check availability of automated metrics via EMR or billing software</a:t>
            </a:r>
          </a:p>
          <a:p>
            <a:pPr marL="800100" lvl="1" indent="-342900">
              <a:buFont typeface="Wingdings" panose="05000000000000000000" pitchFamily="2" charset="2"/>
              <a:buChar char="Ø"/>
            </a:pPr>
            <a:r>
              <a:rPr lang="en-US" sz="2000" dirty="0"/>
              <a:t>Examples: </a:t>
            </a:r>
          </a:p>
          <a:p>
            <a:pPr marL="1257300" lvl="2" indent="-342900">
              <a:buFont typeface="Wingdings" panose="05000000000000000000" pitchFamily="2" charset="2"/>
              <a:buChar char="§"/>
            </a:pPr>
            <a:r>
              <a:rPr lang="en-US" sz="2000" dirty="0"/>
              <a:t>Gross Collection Rate, Net Collection Rate, Denial Rate, Days in AR, % AR &gt; 90 Days, First Pass Resolution Rate, Charge Lag, Denial Appeal/Recovery Rate</a:t>
            </a:r>
          </a:p>
        </p:txBody>
      </p:sp>
      <p:pic>
        <p:nvPicPr>
          <p:cNvPr id="12" name="Graphic 11" descr="Checkbox Checked with solid fill">
            <a:extLst>
              <a:ext uri="{FF2B5EF4-FFF2-40B4-BE49-F238E27FC236}">
                <a16:creationId xmlns:a16="http://schemas.microsoft.com/office/drawing/2014/main" id="{38E7A395-99C5-2F5F-DD96-27162A3E95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206510"/>
            <a:ext cx="487044" cy="487044"/>
          </a:xfrm>
          <a:prstGeom prst="rect">
            <a:avLst/>
          </a:prstGeom>
        </p:spPr>
      </p:pic>
    </p:spTree>
    <p:extLst>
      <p:ext uri="{BB962C8B-B14F-4D97-AF65-F5344CB8AC3E}">
        <p14:creationId xmlns:p14="http://schemas.microsoft.com/office/powerpoint/2010/main" val="117094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4: Analysis of Billing Metrics (Cont.) </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4669654" y="435068"/>
            <a:ext cx="7522346"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6" name="TextBox 5">
            <a:extLst>
              <a:ext uri="{FF2B5EF4-FFF2-40B4-BE49-F238E27FC236}">
                <a16:creationId xmlns:a16="http://schemas.microsoft.com/office/drawing/2014/main" id="{81A9E351-77E1-DAB6-E6E8-443419BFA2AE}"/>
              </a:ext>
            </a:extLst>
          </p:cNvPr>
          <p:cNvSpPr txBox="1"/>
          <p:nvPr/>
        </p:nvSpPr>
        <p:spPr>
          <a:xfrm>
            <a:off x="816813" y="774754"/>
            <a:ext cx="9712104" cy="2214452"/>
          </a:xfrm>
          <a:prstGeom prst="rect">
            <a:avLst/>
          </a:prstGeom>
          <a:noFill/>
        </p:spPr>
        <p:txBody>
          <a:bodyPr wrap="square" rtlCol="0">
            <a:spAutoFit/>
          </a:bodyPr>
          <a:lstStyle/>
          <a:p>
            <a:r>
              <a:rPr lang="en-US" sz="2000" b="1" dirty="0">
                <a:solidFill>
                  <a:schemeClr val="tx2"/>
                </a:solidFill>
              </a:rPr>
              <a:t>Goal 7: Analyze current performance of billing KPIs (Cont.)</a:t>
            </a:r>
            <a:endParaRPr lang="en-US" sz="2000" dirty="0"/>
          </a:p>
          <a:p>
            <a:pPr lvl="1"/>
            <a:endParaRPr lang="en-US" sz="1100" dirty="0"/>
          </a:p>
          <a:p>
            <a:pPr lvl="1"/>
            <a:r>
              <a:rPr lang="en-US" sz="2000" dirty="0"/>
              <a:t>Calculate Billing Trends </a:t>
            </a:r>
          </a:p>
          <a:p>
            <a:pPr marL="800100" lvl="1" indent="-342900">
              <a:lnSpc>
                <a:spcPct val="150000"/>
              </a:lnSpc>
              <a:buFont typeface="Wingdings" panose="05000000000000000000" pitchFamily="2" charset="2"/>
              <a:buChar char="Ø"/>
            </a:pPr>
            <a:r>
              <a:rPr lang="en-US" sz="2000" dirty="0"/>
              <a:t>Analyze for potential shifts in KPIs</a:t>
            </a:r>
          </a:p>
          <a:p>
            <a:pPr marL="800100" lvl="1" indent="-342900">
              <a:lnSpc>
                <a:spcPct val="150000"/>
              </a:lnSpc>
              <a:buFont typeface="Wingdings" panose="05000000000000000000" pitchFamily="2" charset="2"/>
              <a:buChar char="Ø"/>
            </a:pPr>
            <a:r>
              <a:rPr lang="en-US" sz="2000" dirty="0"/>
              <a:t>Assess interventions/impacts that cause shift</a:t>
            </a:r>
          </a:p>
          <a:p>
            <a:pPr marL="800100" lvl="1" indent="-342900">
              <a:lnSpc>
                <a:spcPct val="150000"/>
              </a:lnSpc>
              <a:buFont typeface="Wingdings" panose="05000000000000000000" pitchFamily="2" charset="2"/>
              <a:buChar char="Ø"/>
            </a:pPr>
            <a:r>
              <a:rPr lang="en-US" sz="2000" dirty="0"/>
              <a:t>Check availability of automated metrics via EMR or billing software</a:t>
            </a:r>
          </a:p>
        </p:txBody>
      </p:sp>
      <p:pic>
        <p:nvPicPr>
          <p:cNvPr id="11" name="Graphic 10" descr="Checkbox Checked with solid fill">
            <a:extLst>
              <a:ext uri="{FF2B5EF4-FFF2-40B4-BE49-F238E27FC236}">
                <a16:creationId xmlns:a16="http://schemas.microsoft.com/office/drawing/2014/main" id="{AC8EEE55-CE9B-552C-F815-E604F240F3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206510"/>
            <a:ext cx="487044" cy="487044"/>
          </a:xfrm>
          <a:prstGeom prst="rect">
            <a:avLst/>
          </a:prstGeom>
        </p:spPr>
      </p:pic>
      <p:pic>
        <p:nvPicPr>
          <p:cNvPr id="13" name="Picture 12">
            <a:extLst>
              <a:ext uri="{FF2B5EF4-FFF2-40B4-BE49-F238E27FC236}">
                <a16:creationId xmlns:a16="http://schemas.microsoft.com/office/drawing/2014/main" id="{40B9C578-099B-7097-91BC-18429E3F826F}"/>
              </a:ext>
            </a:extLst>
          </p:cNvPr>
          <p:cNvPicPr>
            <a:picLocks noChangeAspect="1"/>
          </p:cNvPicPr>
          <p:nvPr/>
        </p:nvPicPr>
        <p:blipFill>
          <a:blip r:embed="rId7"/>
          <a:stretch>
            <a:fillRect/>
          </a:stretch>
        </p:blipFill>
        <p:spPr>
          <a:xfrm>
            <a:off x="192510" y="3428763"/>
            <a:ext cx="11146580" cy="2171898"/>
          </a:xfrm>
          <a:prstGeom prst="rect">
            <a:avLst/>
          </a:prstGeom>
        </p:spPr>
      </p:pic>
    </p:spTree>
    <p:extLst>
      <p:ext uri="{BB962C8B-B14F-4D97-AF65-F5344CB8AC3E}">
        <p14:creationId xmlns:p14="http://schemas.microsoft.com/office/powerpoint/2010/main" val="324882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4: Analysis of Billing Metrics (Cont.) </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4643021" y="435068"/>
            <a:ext cx="7548979"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6" name="TextBox 5">
            <a:extLst>
              <a:ext uri="{FF2B5EF4-FFF2-40B4-BE49-F238E27FC236}">
                <a16:creationId xmlns:a16="http://schemas.microsoft.com/office/drawing/2014/main" id="{81A9E351-77E1-DAB6-E6E8-443419BFA2AE}"/>
              </a:ext>
            </a:extLst>
          </p:cNvPr>
          <p:cNvSpPr txBox="1"/>
          <p:nvPr/>
        </p:nvSpPr>
        <p:spPr>
          <a:xfrm>
            <a:off x="816813" y="774754"/>
            <a:ext cx="4873773" cy="3907223"/>
          </a:xfrm>
          <a:prstGeom prst="rect">
            <a:avLst/>
          </a:prstGeom>
          <a:noFill/>
        </p:spPr>
        <p:txBody>
          <a:bodyPr wrap="square" rtlCol="0">
            <a:spAutoFit/>
          </a:bodyPr>
          <a:lstStyle/>
          <a:p>
            <a:r>
              <a:rPr lang="en-US" sz="2000" b="1" dirty="0">
                <a:solidFill>
                  <a:schemeClr val="tx2"/>
                </a:solidFill>
              </a:rPr>
              <a:t>Goal 7: Analyze current performance of billing KPIs (cont.)</a:t>
            </a:r>
            <a:endParaRPr lang="en-US" sz="2000" dirty="0"/>
          </a:p>
          <a:p>
            <a:pPr lvl="1"/>
            <a:endParaRPr lang="en-US" sz="1100" dirty="0"/>
          </a:p>
          <a:p>
            <a:pPr lvl="1"/>
            <a:r>
              <a:rPr lang="en-US" sz="2000" dirty="0"/>
              <a:t>Calculate KPIs by location</a:t>
            </a:r>
          </a:p>
          <a:p>
            <a:pPr marL="800100" lvl="1" indent="-342900">
              <a:lnSpc>
                <a:spcPct val="150000"/>
              </a:lnSpc>
              <a:buFont typeface="Wingdings" panose="05000000000000000000" pitchFamily="2" charset="2"/>
              <a:buChar char="Ø"/>
            </a:pPr>
            <a:r>
              <a:rPr lang="en-US" sz="2000" dirty="0"/>
              <a:t>Allows providers to focus attention on specific areas</a:t>
            </a:r>
          </a:p>
          <a:p>
            <a:pPr marL="800100" lvl="1" indent="-342900">
              <a:lnSpc>
                <a:spcPct val="150000"/>
              </a:lnSpc>
              <a:buFont typeface="Wingdings" panose="05000000000000000000" pitchFamily="2" charset="2"/>
              <a:buChar char="Ø"/>
            </a:pPr>
            <a:r>
              <a:rPr lang="en-US" sz="2000" dirty="0"/>
              <a:t>Assess interventions/impacts that cause discrepancies across sites</a:t>
            </a:r>
          </a:p>
          <a:p>
            <a:pPr marL="800100" lvl="1" indent="-342900">
              <a:lnSpc>
                <a:spcPct val="150000"/>
              </a:lnSpc>
              <a:buFont typeface="Wingdings" panose="05000000000000000000" pitchFamily="2" charset="2"/>
              <a:buChar char="Ø"/>
            </a:pPr>
            <a:r>
              <a:rPr lang="en-US" sz="2000" dirty="0"/>
              <a:t>Check availability of automated metrics via EMR or billing software</a:t>
            </a:r>
          </a:p>
        </p:txBody>
      </p:sp>
      <p:pic>
        <p:nvPicPr>
          <p:cNvPr id="11" name="Graphic 10" descr="Checkbox Checked with solid fill">
            <a:extLst>
              <a:ext uri="{FF2B5EF4-FFF2-40B4-BE49-F238E27FC236}">
                <a16:creationId xmlns:a16="http://schemas.microsoft.com/office/drawing/2014/main" id="{AC8EEE55-CE9B-552C-F815-E604F240F3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493593"/>
            <a:ext cx="487044" cy="487044"/>
          </a:xfrm>
          <a:prstGeom prst="rect">
            <a:avLst/>
          </a:prstGeom>
        </p:spPr>
      </p:pic>
      <p:pic>
        <p:nvPicPr>
          <p:cNvPr id="5" name="Picture 4">
            <a:extLst>
              <a:ext uri="{FF2B5EF4-FFF2-40B4-BE49-F238E27FC236}">
                <a16:creationId xmlns:a16="http://schemas.microsoft.com/office/drawing/2014/main" id="{7479A3F4-FD68-C3EA-9560-96DB3228CC12}"/>
              </a:ext>
            </a:extLst>
          </p:cNvPr>
          <p:cNvPicPr>
            <a:picLocks noChangeAspect="1"/>
          </p:cNvPicPr>
          <p:nvPr/>
        </p:nvPicPr>
        <p:blipFill>
          <a:blip r:embed="rId7"/>
          <a:stretch>
            <a:fillRect/>
          </a:stretch>
        </p:blipFill>
        <p:spPr>
          <a:xfrm>
            <a:off x="6227780" y="1219899"/>
            <a:ext cx="5174814" cy="3058117"/>
          </a:xfrm>
          <a:prstGeom prst="rect">
            <a:avLst/>
          </a:prstGeom>
        </p:spPr>
      </p:pic>
    </p:spTree>
    <p:extLst>
      <p:ext uri="{BB962C8B-B14F-4D97-AF65-F5344CB8AC3E}">
        <p14:creationId xmlns:p14="http://schemas.microsoft.com/office/powerpoint/2010/main" val="1444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1194A6B6-EFF0-48F8-AE8D-1880D00AF140}"/>
              </a:ext>
            </a:extLst>
          </p:cNvPr>
          <p:cNvSpPr>
            <a:spLocks noGrp="1"/>
          </p:cNvSpPr>
          <p:nvPr>
            <p:ph type="ftr" sz="quarter" idx="11"/>
          </p:nvPr>
        </p:nvSpPr>
        <p:spPr>
          <a:xfrm>
            <a:off x="4038600" y="6597544"/>
            <a:ext cx="4114800" cy="260457"/>
          </a:xfrm>
        </p:spPr>
        <p:txBody>
          <a:bodyPr/>
          <a:lstStyle/>
          <a:p>
            <a:r>
              <a:rPr lang="en-US"/>
              <a:t>All Rights Reserved</a:t>
            </a:r>
          </a:p>
        </p:txBody>
      </p:sp>
      <p:sp>
        <p:nvSpPr>
          <p:cNvPr id="8" name="Slide Number Placeholder 2">
            <a:extLst>
              <a:ext uri="{FF2B5EF4-FFF2-40B4-BE49-F238E27FC236}">
                <a16:creationId xmlns:a16="http://schemas.microsoft.com/office/drawing/2014/main" id="{C7AD4829-275A-42D6-AB9E-318CE26D269E}"/>
              </a:ext>
            </a:extLst>
          </p:cNvPr>
          <p:cNvSpPr>
            <a:spLocks noGrp="1"/>
          </p:cNvSpPr>
          <p:nvPr>
            <p:ph type="sldNum" sz="quarter" idx="12"/>
          </p:nvPr>
        </p:nvSpPr>
        <p:spPr>
          <a:xfrm>
            <a:off x="7779474" y="6460906"/>
            <a:ext cx="2743200" cy="365125"/>
          </a:xfrm>
        </p:spPr>
        <p:txBody>
          <a:bodyPr/>
          <a:lstStyle/>
          <a:p>
            <a:fld id="{AA72D6E9-1303-444C-98A2-0CB126D7F6DC}" type="slidenum">
              <a:rPr lang="en-US" smtClean="0"/>
              <a:t>16</a:t>
            </a:fld>
            <a:endParaRPr lang="en-US"/>
          </a:p>
        </p:txBody>
      </p:sp>
      <p:pic>
        <p:nvPicPr>
          <p:cNvPr id="11" name="Picture 10">
            <a:extLst>
              <a:ext uri="{FF2B5EF4-FFF2-40B4-BE49-F238E27FC236}">
                <a16:creationId xmlns:a16="http://schemas.microsoft.com/office/drawing/2014/main" id="{9AB30658-8276-4432-9B64-AAF9DFAB24C5}"/>
              </a:ext>
            </a:extLst>
          </p:cNvPr>
          <p:cNvPicPr>
            <a:picLocks noChangeAspect="1"/>
          </p:cNvPicPr>
          <p:nvPr/>
        </p:nvPicPr>
        <p:blipFill>
          <a:blip r:embed="rId3"/>
          <a:stretch>
            <a:fillRect/>
          </a:stretch>
        </p:blipFill>
        <p:spPr>
          <a:xfrm>
            <a:off x="1646329" y="6565574"/>
            <a:ext cx="896574" cy="260457"/>
          </a:xfrm>
          <a:prstGeom prst="rect">
            <a:avLst/>
          </a:prstGeom>
        </p:spPr>
      </p:pic>
      <p:pic>
        <p:nvPicPr>
          <p:cNvPr id="7" name="Picture 6">
            <a:extLst>
              <a:ext uri="{FF2B5EF4-FFF2-40B4-BE49-F238E27FC236}">
                <a16:creationId xmlns:a16="http://schemas.microsoft.com/office/drawing/2014/main" id="{69E9F8B7-191B-4242-B9C9-C619B0E95616}"/>
              </a:ext>
            </a:extLst>
          </p:cNvPr>
          <p:cNvPicPr>
            <a:picLocks noChangeAspect="1"/>
          </p:cNvPicPr>
          <p:nvPr/>
        </p:nvPicPr>
        <p:blipFill>
          <a:blip r:embed="rId4">
            <a:lum bright="70000" contrast="-70000"/>
          </a:blip>
          <a:stretch>
            <a:fillRect/>
          </a:stretch>
        </p:blipFill>
        <p:spPr>
          <a:xfrm>
            <a:off x="1539894" y="1430440"/>
            <a:ext cx="4905339" cy="4158649"/>
          </a:xfrm>
          <a:prstGeom prst="rect">
            <a:avLst/>
          </a:prstGeom>
        </p:spPr>
      </p:pic>
      <p:sp>
        <p:nvSpPr>
          <p:cNvPr id="4" name="TextBox 3"/>
          <p:cNvSpPr txBox="1"/>
          <p:nvPr/>
        </p:nvSpPr>
        <p:spPr>
          <a:xfrm>
            <a:off x="4453945" y="3995796"/>
            <a:ext cx="4697129" cy="307777"/>
          </a:xfrm>
          <a:prstGeom prst="rect">
            <a:avLst/>
          </a:prstGeom>
          <a:noFill/>
        </p:spPr>
        <p:txBody>
          <a:bodyPr wrap="square" rtlCol="0">
            <a:spAutoFit/>
          </a:bodyPr>
          <a:lstStyle/>
          <a:p>
            <a:pPr algn="ctr"/>
            <a:r>
              <a:rPr lang="en-US" sz="1400" i="1" dirty="0">
                <a:solidFill>
                  <a:schemeClr val="bg2"/>
                </a:solidFill>
              </a:rPr>
              <a:t>A checklist of action items to maintain strong operations</a:t>
            </a:r>
          </a:p>
        </p:txBody>
      </p:sp>
      <p:sp>
        <p:nvSpPr>
          <p:cNvPr id="9" name="TextBox 8"/>
          <p:cNvSpPr txBox="1"/>
          <p:nvPr/>
        </p:nvSpPr>
        <p:spPr>
          <a:xfrm>
            <a:off x="3344848" y="2098771"/>
            <a:ext cx="6915321" cy="1938992"/>
          </a:xfrm>
          <a:prstGeom prst="rect">
            <a:avLst/>
          </a:prstGeom>
          <a:noFill/>
        </p:spPr>
        <p:txBody>
          <a:bodyPr wrap="square" rtlCol="0">
            <a:spAutoFit/>
          </a:bodyPr>
          <a:lstStyle/>
          <a:p>
            <a:pPr algn="ctr"/>
            <a:r>
              <a:rPr lang="en-US" sz="4000" b="1" dirty="0">
                <a:solidFill>
                  <a:schemeClr val="tx2"/>
                </a:solidFill>
              </a:rPr>
              <a:t>Once I have addressed sources of error, how do I maintain operations?</a:t>
            </a:r>
          </a:p>
        </p:txBody>
      </p:sp>
      <p:pic>
        <p:nvPicPr>
          <p:cNvPr id="12" name="Picture 11">
            <a:extLst>
              <a:ext uri="{FF2B5EF4-FFF2-40B4-BE49-F238E27FC236}">
                <a16:creationId xmlns:a16="http://schemas.microsoft.com/office/drawing/2014/main" id="{D5E44DDE-F917-412D-90E5-3A1CC3F6FE18}"/>
              </a:ext>
            </a:extLst>
          </p:cNvPr>
          <p:cNvPicPr>
            <a:picLocks noChangeAspect="1"/>
          </p:cNvPicPr>
          <p:nvPr/>
        </p:nvPicPr>
        <p:blipFill rotWithShape="1">
          <a:blip r:embed="rId5"/>
          <a:srcRect l="205" t="546" r="68303" b="42694"/>
          <a:stretch/>
        </p:blipFill>
        <p:spPr>
          <a:xfrm>
            <a:off x="0" y="0"/>
            <a:ext cx="1450109" cy="1960333"/>
          </a:xfrm>
          <a:prstGeom prst="rect">
            <a:avLst/>
          </a:prstGeom>
        </p:spPr>
      </p:pic>
      <p:pic>
        <p:nvPicPr>
          <p:cNvPr id="13" name="Picture 12">
            <a:extLst>
              <a:ext uri="{FF2B5EF4-FFF2-40B4-BE49-F238E27FC236}">
                <a16:creationId xmlns:a16="http://schemas.microsoft.com/office/drawing/2014/main" id="{252FB5D9-81B8-43BC-9F17-3298F9BC478D}"/>
              </a:ext>
            </a:extLst>
          </p:cNvPr>
          <p:cNvPicPr>
            <a:picLocks noChangeAspect="1"/>
          </p:cNvPicPr>
          <p:nvPr/>
        </p:nvPicPr>
        <p:blipFill rotWithShape="1">
          <a:blip r:embed="rId5"/>
          <a:srcRect l="55413" t="-8651" r="19182" b="-1"/>
          <a:stretch/>
        </p:blipFill>
        <p:spPr>
          <a:xfrm>
            <a:off x="11174502" y="3583709"/>
            <a:ext cx="1020727" cy="3274291"/>
          </a:xfrm>
          <a:prstGeom prst="rect">
            <a:avLst/>
          </a:prstGeom>
        </p:spPr>
      </p:pic>
    </p:spTree>
    <p:extLst>
      <p:ext uri="{BB962C8B-B14F-4D97-AF65-F5344CB8AC3E}">
        <p14:creationId xmlns:p14="http://schemas.microsoft.com/office/powerpoint/2010/main" val="274828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859624" y="-61188"/>
            <a:ext cx="9582316" cy="523220"/>
          </a:xfrm>
          <a:prstGeom prst="rect">
            <a:avLst/>
          </a:prstGeom>
          <a:noFill/>
        </p:spPr>
        <p:txBody>
          <a:bodyPr wrap="square" lIns="91440" tIns="45720" rIns="91440" bIns="45720" rtlCol="0" anchor="t">
            <a:spAutoFit/>
          </a:bodyPr>
          <a:lstStyle/>
          <a:p>
            <a:pPr algn="r"/>
            <a:r>
              <a:rPr lang="en-US" sz="2800" dirty="0">
                <a:solidFill>
                  <a:srgbClr val="432B79"/>
                </a:solidFill>
                <a:latin typeface="Garamond"/>
                <a:cs typeface="Calibri"/>
              </a:rPr>
              <a:t>Step 5: Set Policies and Procedures</a:t>
            </a:r>
            <a:endParaRPr lang="en-US" sz="1600"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6096000" y="435068"/>
            <a:ext cx="6096000"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6" name="TextBox 5">
            <a:extLst>
              <a:ext uri="{FF2B5EF4-FFF2-40B4-BE49-F238E27FC236}">
                <a16:creationId xmlns:a16="http://schemas.microsoft.com/office/drawing/2014/main" id="{203D3935-86DB-5351-8A60-BE0D258CC5C7}"/>
              </a:ext>
            </a:extLst>
          </p:cNvPr>
          <p:cNvSpPr txBox="1"/>
          <p:nvPr/>
        </p:nvSpPr>
        <p:spPr>
          <a:xfrm>
            <a:off x="606530" y="754846"/>
            <a:ext cx="10164716" cy="5786199"/>
          </a:xfrm>
          <a:prstGeom prst="rect">
            <a:avLst/>
          </a:prstGeom>
          <a:noFill/>
        </p:spPr>
        <p:txBody>
          <a:bodyPr wrap="square">
            <a:spAutoFit/>
          </a:bodyPr>
          <a:lstStyle/>
          <a:p>
            <a:pPr>
              <a:lnSpc>
                <a:spcPct val="150000"/>
              </a:lnSpc>
              <a:defRPr/>
            </a:pPr>
            <a:r>
              <a:rPr kumimoji="0" lang="en-US" sz="2000" b="1" i="0" u="none" strike="noStrike" kern="1200" cap="none" spc="0" normalizeH="0" baseline="0" noProof="0" dirty="0">
                <a:ln>
                  <a:noFill/>
                </a:ln>
                <a:solidFill>
                  <a:schemeClr val="tx2"/>
                </a:solidFill>
                <a:effectLst/>
                <a:uLnTx/>
                <a:uFillTx/>
                <a:latin typeface="Calibri" panose="020F0502020204030204"/>
                <a:ea typeface="+mn-ea"/>
                <a:cs typeface="+mn-cs"/>
              </a:rPr>
              <a:t>Goal 8: Develop Policies and Procedures to Maintain Strong Operations</a:t>
            </a:r>
          </a:p>
          <a:p>
            <a:pPr lvl="1">
              <a:lnSpc>
                <a:spcPct val="150000"/>
              </a:lnSpc>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Develop new </a:t>
            </a:r>
            <a:r>
              <a:rPr lang="en-US" sz="2000" dirty="0">
                <a:solidFill>
                  <a:srgbClr val="000000"/>
                </a:solidFill>
                <a:latin typeface="Calibri" panose="020F0502020204030204"/>
              </a:rPr>
              <a:t>p</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olicies</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that outline </a:t>
            </a:r>
            <a:r>
              <a:rPr lang="en-US" sz="2000" dirty="0">
                <a:solidFill>
                  <a:srgbClr val="000000"/>
                </a:solidFill>
                <a:latin typeface="Calibri" panose="020F0502020204030204"/>
              </a:rPr>
              <a:t>o</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rganizational</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standards</a:t>
            </a:r>
          </a:p>
          <a:p>
            <a:pPr marL="800100" lvl="1" indent="-342900">
              <a:lnSpc>
                <a:spcPct val="150000"/>
              </a:lnSpc>
              <a:buFont typeface="Wingdings" panose="05000000000000000000" pitchFamily="2" charset="2"/>
              <a:buChar char="Ø"/>
              <a:defRPr/>
            </a:pPr>
            <a:r>
              <a:rPr lang="en-US" sz="2000" dirty="0">
                <a:solidFill>
                  <a:srgbClr val="000000"/>
                </a:solidFill>
                <a:latin typeface="Calibri" panose="020F0502020204030204"/>
              </a:rPr>
              <a:t>Conduct training session around new procedures</a:t>
            </a:r>
          </a:p>
          <a:p>
            <a:pPr lvl="1">
              <a:lnSpc>
                <a:spcPct val="150000"/>
              </a:lnSpc>
              <a:defRPr/>
            </a:pPr>
            <a:r>
              <a:rPr lang="en-US" sz="2000" dirty="0">
                <a:solidFill>
                  <a:srgbClr val="000000"/>
                </a:solidFill>
                <a:latin typeface="Calibri" panose="020F0502020204030204"/>
              </a:rPr>
              <a:t>Designate “owners” for each process and standard</a:t>
            </a:r>
          </a:p>
          <a:p>
            <a:pPr marL="800100" lvl="1" indent="-342900">
              <a:lnSpc>
                <a:spcPct val="150000"/>
              </a:lnSpc>
              <a:buFont typeface="Wingdings" panose="05000000000000000000" pitchFamily="2" charset="2"/>
              <a:buChar char="Ø"/>
              <a:defRPr/>
            </a:pPr>
            <a:r>
              <a:rPr lang="en-US" sz="2000" dirty="0">
                <a:solidFill>
                  <a:srgbClr val="000000"/>
                </a:solidFill>
                <a:latin typeface="Calibri" panose="020F0502020204030204"/>
              </a:rPr>
              <a:t>Optimize organizational structure to have a few individuals oversee processes</a:t>
            </a:r>
          </a:p>
          <a:p>
            <a:pPr marL="800100" lvl="1" indent="-342900">
              <a:lnSpc>
                <a:spcPct val="150000"/>
              </a:lnSpc>
              <a:buFont typeface="Wingdings" panose="05000000000000000000" pitchFamily="2" charset="2"/>
              <a:buChar char="Ø"/>
              <a:defRPr/>
            </a:pPr>
            <a:r>
              <a:rPr lang="en-US" sz="2000" dirty="0">
                <a:solidFill>
                  <a:srgbClr val="000000"/>
                </a:solidFill>
                <a:latin typeface="Calibri" panose="020F0502020204030204"/>
              </a:rPr>
              <a:t>Owners will be responsible for tracking and maintaining optimal benchmarks</a:t>
            </a:r>
          </a:p>
          <a:p>
            <a:pPr lvl="1">
              <a:lnSpc>
                <a:spcPct val="150000"/>
              </a:lnSpc>
              <a:defRPr/>
            </a:pPr>
            <a:r>
              <a:rPr lang="en-US" sz="2000" dirty="0">
                <a:solidFill>
                  <a:srgbClr val="000000"/>
                </a:solidFill>
                <a:latin typeface="Calibri" panose="020F0502020204030204"/>
              </a:rPr>
              <a:t>Incentivize staff to attain high standards during transition</a:t>
            </a:r>
          </a:p>
          <a:p>
            <a:pPr lvl="1">
              <a:lnSpc>
                <a:spcPct val="150000"/>
              </a:lnSpc>
              <a:defRPr/>
            </a:pPr>
            <a:r>
              <a:rPr lang="en-US" sz="2000" dirty="0">
                <a:solidFill>
                  <a:srgbClr val="000000"/>
                </a:solidFill>
                <a:latin typeface="Calibri" panose="020F0502020204030204"/>
              </a:rPr>
              <a:t>Audit operations annually, at a minimum </a:t>
            </a:r>
          </a:p>
          <a:p>
            <a:pPr marL="800100" lvl="1" indent="-342900">
              <a:lnSpc>
                <a:spcPct val="150000"/>
              </a:lnSpc>
              <a:buFont typeface="Wingdings" panose="05000000000000000000" pitchFamily="2" charset="2"/>
              <a:buChar char="Ø"/>
              <a:defRPr/>
            </a:pPr>
            <a:endParaRPr lang="en-US" sz="2000" dirty="0">
              <a:solidFill>
                <a:srgbClr val="000000"/>
              </a:solidFill>
              <a:latin typeface="Calibri" panose="020F0502020204030204"/>
            </a:endParaRPr>
          </a:p>
          <a:p>
            <a:pPr marL="800100" lvl="1" indent="-342900">
              <a:buFont typeface="Wingdings" panose="05000000000000000000" pitchFamily="2" charset="2"/>
              <a:buChar char="Ø"/>
              <a:defRPr/>
            </a:pPr>
            <a:endParaRPr lang="en-US" sz="2000" dirty="0">
              <a:solidFill>
                <a:srgbClr val="000000"/>
              </a:solidFill>
              <a:latin typeface="Calibri" panose="020F0502020204030204"/>
            </a:endParaRPr>
          </a:p>
          <a:p>
            <a:pPr lvl="1">
              <a:defRPr/>
            </a:pPr>
            <a:endParaRPr lang="en-US" sz="2000" dirty="0">
              <a:solidFill>
                <a:srgbClr val="000000"/>
              </a:solidFill>
              <a:latin typeface="Calibri" panose="020F0502020204030204"/>
            </a:endParaRPr>
          </a:p>
          <a:p>
            <a:pPr marL="342900" indent="-342900">
              <a:buFont typeface="Wingdings" panose="05000000000000000000" pitchFamily="2" charset="2"/>
              <a:buChar char="ü"/>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00100" lvl="1" indent="-342900">
              <a:buFont typeface="Arial" panose="020B0604020202020204" pitchFamily="34" charset="0"/>
              <a:buChar char="•"/>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00100" lvl="1" indent="-342900">
              <a:buFont typeface="Arial" panose="020B0604020202020204" pitchFamily="34" charset="0"/>
              <a:buChar char="•"/>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23E3D66-64BE-8B19-913B-60041FF1BF37}"/>
              </a:ext>
            </a:extLst>
          </p:cNvPr>
          <p:cNvPicPr>
            <a:picLocks noChangeAspect="1"/>
          </p:cNvPicPr>
          <p:nvPr/>
        </p:nvPicPr>
        <p:blipFill>
          <a:blip r:embed="rId5"/>
          <a:stretch>
            <a:fillRect/>
          </a:stretch>
        </p:blipFill>
        <p:spPr>
          <a:xfrm>
            <a:off x="630523" y="1274379"/>
            <a:ext cx="487722" cy="487722"/>
          </a:xfrm>
          <a:prstGeom prst="rect">
            <a:avLst/>
          </a:prstGeom>
        </p:spPr>
      </p:pic>
      <p:pic>
        <p:nvPicPr>
          <p:cNvPr id="5" name="Picture 4">
            <a:extLst>
              <a:ext uri="{FF2B5EF4-FFF2-40B4-BE49-F238E27FC236}">
                <a16:creationId xmlns:a16="http://schemas.microsoft.com/office/drawing/2014/main" id="{30F1F80C-C336-2FDB-FBAD-7E2D755CDDF4}"/>
              </a:ext>
            </a:extLst>
          </p:cNvPr>
          <p:cNvPicPr>
            <a:picLocks noChangeAspect="1"/>
          </p:cNvPicPr>
          <p:nvPr/>
        </p:nvPicPr>
        <p:blipFill>
          <a:blip r:embed="rId5"/>
          <a:stretch>
            <a:fillRect/>
          </a:stretch>
        </p:blipFill>
        <p:spPr>
          <a:xfrm>
            <a:off x="630523" y="2190642"/>
            <a:ext cx="487722" cy="487722"/>
          </a:xfrm>
          <a:prstGeom prst="rect">
            <a:avLst/>
          </a:prstGeom>
        </p:spPr>
      </p:pic>
      <p:pic>
        <p:nvPicPr>
          <p:cNvPr id="8" name="Picture 7">
            <a:extLst>
              <a:ext uri="{FF2B5EF4-FFF2-40B4-BE49-F238E27FC236}">
                <a16:creationId xmlns:a16="http://schemas.microsoft.com/office/drawing/2014/main" id="{36EFA02D-64A3-B8B3-FAD1-74465898199D}"/>
              </a:ext>
            </a:extLst>
          </p:cNvPr>
          <p:cNvPicPr>
            <a:picLocks noChangeAspect="1"/>
          </p:cNvPicPr>
          <p:nvPr/>
        </p:nvPicPr>
        <p:blipFill>
          <a:blip r:embed="rId5"/>
          <a:stretch>
            <a:fillRect/>
          </a:stretch>
        </p:blipFill>
        <p:spPr>
          <a:xfrm>
            <a:off x="630523" y="3569785"/>
            <a:ext cx="487722" cy="487722"/>
          </a:xfrm>
          <a:prstGeom prst="rect">
            <a:avLst/>
          </a:prstGeom>
        </p:spPr>
      </p:pic>
      <p:pic>
        <p:nvPicPr>
          <p:cNvPr id="9" name="Picture 8">
            <a:extLst>
              <a:ext uri="{FF2B5EF4-FFF2-40B4-BE49-F238E27FC236}">
                <a16:creationId xmlns:a16="http://schemas.microsoft.com/office/drawing/2014/main" id="{689EA0B2-ABDB-DF0F-56C9-644DDC431DF8}"/>
              </a:ext>
            </a:extLst>
          </p:cNvPr>
          <p:cNvPicPr>
            <a:picLocks noChangeAspect="1"/>
          </p:cNvPicPr>
          <p:nvPr/>
        </p:nvPicPr>
        <p:blipFill>
          <a:blip r:embed="rId5"/>
          <a:stretch>
            <a:fillRect/>
          </a:stretch>
        </p:blipFill>
        <p:spPr>
          <a:xfrm>
            <a:off x="624266" y="4013707"/>
            <a:ext cx="487722" cy="487722"/>
          </a:xfrm>
          <a:prstGeom prst="rect">
            <a:avLst/>
          </a:prstGeom>
        </p:spPr>
      </p:pic>
    </p:spTree>
    <p:extLst>
      <p:ext uri="{BB962C8B-B14F-4D97-AF65-F5344CB8AC3E}">
        <p14:creationId xmlns:p14="http://schemas.microsoft.com/office/powerpoint/2010/main" val="48259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588958" y="-80239"/>
            <a:ext cx="9582316" cy="523220"/>
          </a:xfrm>
          <a:prstGeom prst="rect">
            <a:avLst/>
          </a:prstGeom>
          <a:noFill/>
        </p:spPr>
        <p:txBody>
          <a:bodyPr wrap="square" lIns="91440" tIns="45720" rIns="91440" bIns="45720" rtlCol="0" anchor="t">
            <a:spAutoFit/>
          </a:bodyPr>
          <a:lstStyle/>
          <a:p>
            <a:pPr algn="r"/>
            <a:r>
              <a:rPr lang="en-US" sz="2800" dirty="0">
                <a:solidFill>
                  <a:srgbClr val="432B79"/>
                </a:solidFill>
                <a:latin typeface="Garamond"/>
                <a:cs typeface="Calibri"/>
              </a:rPr>
              <a:t>Summary</a:t>
            </a:r>
            <a:endParaRPr lang="en-US" sz="1600"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6096000" y="435068"/>
            <a:ext cx="6096000"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9" name="Octagon 8">
            <a:extLst>
              <a:ext uri="{FF2B5EF4-FFF2-40B4-BE49-F238E27FC236}">
                <a16:creationId xmlns:a16="http://schemas.microsoft.com/office/drawing/2014/main" id="{2F2C0870-C671-3DFC-208C-894A8F8BFAC2}"/>
              </a:ext>
            </a:extLst>
          </p:cNvPr>
          <p:cNvSpPr/>
          <p:nvPr/>
        </p:nvSpPr>
        <p:spPr>
          <a:xfrm>
            <a:off x="5274815" y="2581182"/>
            <a:ext cx="1642369" cy="1695635"/>
          </a:xfrm>
          <a:prstGeom prst="oc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Operational Assessment Benefits</a:t>
            </a:r>
          </a:p>
        </p:txBody>
      </p:sp>
      <p:sp>
        <p:nvSpPr>
          <p:cNvPr id="10" name="Octagon 9">
            <a:extLst>
              <a:ext uri="{FF2B5EF4-FFF2-40B4-BE49-F238E27FC236}">
                <a16:creationId xmlns:a16="http://schemas.microsoft.com/office/drawing/2014/main" id="{7C6EFB5A-DE6D-BB30-1C4F-2F031F3AE78F}"/>
              </a:ext>
            </a:extLst>
          </p:cNvPr>
          <p:cNvSpPr/>
          <p:nvPr/>
        </p:nvSpPr>
        <p:spPr>
          <a:xfrm>
            <a:off x="5274815" y="779615"/>
            <a:ext cx="1642369" cy="1695635"/>
          </a:xfrm>
          <a:prstGeom prst="octag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t>1. Define the process</a:t>
            </a:r>
          </a:p>
        </p:txBody>
      </p:sp>
      <p:sp>
        <p:nvSpPr>
          <p:cNvPr id="11" name="Octagon 10">
            <a:extLst>
              <a:ext uri="{FF2B5EF4-FFF2-40B4-BE49-F238E27FC236}">
                <a16:creationId xmlns:a16="http://schemas.microsoft.com/office/drawing/2014/main" id="{370E50C5-2722-D09B-F5D0-034C684EC1FE}"/>
              </a:ext>
            </a:extLst>
          </p:cNvPr>
          <p:cNvSpPr/>
          <p:nvPr/>
        </p:nvSpPr>
        <p:spPr>
          <a:xfrm>
            <a:off x="7041468" y="754078"/>
            <a:ext cx="1642369" cy="1695635"/>
          </a:xfrm>
          <a:prstGeom prst="octagon">
            <a:avLst/>
          </a:prstGeom>
          <a:solidFill>
            <a:srgbClr val="1952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t>2. Understand each step of process</a:t>
            </a:r>
          </a:p>
        </p:txBody>
      </p:sp>
      <p:sp>
        <p:nvSpPr>
          <p:cNvPr id="12" name="Octagon 11">
            <a:extLst>
              <a:ext uri="{FF2B5EF4-FFF2-40B4-BE49-F238E27FC236}">
                <a16:creationId xmlns:a16="http://schemas.microsoft.com/office/drawing/2014/main" id="{D201A58F-2BDD-2954-13D6-75ADB8A4BB49}"/>
              </a:ext>
            </a:extLst>
          </p:cNvPr>
          <p:cNvSpPr/>
          <p:nvPr/>
        </p:nvSpPr>
        <p:spPr>
          <a:xfrm>
            <a:off x="7060705" y="2563557"/>
            <a:ext cx="1642369" cy="1695635"/>
          </a:xfrm>
          <a:prstGeom prst="octag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 Identify sources of error</a:t>
            </a:r>
          </a:p>
        </p:txBody>
      </p:sp>
      <p:sp>
        <p:nvSpPr>
          <p:cNvPr id="13" name="Octagon 12">
            <a:extLst>
              <a:ext uri="{FF2B5EF4-FFF2-40B4-BE49-F238E27FC236}">
                <a16:creationId xmlns:a16="http://schemas.microsoft.com/office/drawing/2014/main" id="{E8A696C0-C9DE-F037-58FA-EA486AAB6CE1}"/>
              </a:ext>
            </a:extLst>
          </p:cNvPr>
          <p:cNvSpPr/>
          <p:nvPr/>
        </p:nvSpPr>
        <p:spPr>
          <a:xfrm>
            <a:off x="7060705" y="4373036"/>
            <a:ext cx="1642369" cy="1695635"/>
          </a:xfrm>
          <a:prstGeom prst="oct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 Address sources of error</a:t>
            </a:r>
          </a:p>
        </p:txBody>
      </p:sp>
      <p:sp>
        <p:nvSpPr>
          <p:cNvPr id="14" name="Octagon 13">
            <a:extLst>
              <a:ext uri="{FF2B5EF4-FFF2-40B4-BE49-F238E27FC236}">
                <a16:creationId xmlns:a16="http://schemas.microsoft.com/office/drawing/2014/main" id="{CC0FC941-2DEB-82F7-4818-9669A27231FF}"/>
              </a:ext>
            </a:extLst>
          </p:cNvPr>
          <p:cNvSpPr/>
          <p:nvPr/>
        </p:nvSpPr>
        <p:spPr>
          <a:xfrm>
            <a:off x="5274815" y="4382750"/>
            <a:ext cx="1642369" cy="1695635"/>
          </a:xfrm>
          <a:prstGeom prst="octagon">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 Calculate operation KPIs</a:t>
            </a:r>
          </a:p>
        </p:txBody>
      </p:sp>
      <p:sp>
        <p:nvSpPr>
          <p:cNvPr id="16" name="Octagon 15">
            <a:extLst>
              <a:ext uri="{FF2B5EF4-FFF2-40B4-BE49-F238E27FC236}">
                <a16:creationId xmlns:a16="http://schemas.microsoft.com/office/drawing/2014/main" id="{769A5680-473E-B4D1-3134-14EFD143FFC1}"/>
              </a:ext>
            </a:extLst>
          </p:cNvPr>
          <p:cNvSpPr/>
          <p:nvPr/>
        </p:nvSpPr>
        <p:spPr>
          <a:xfrm>
            <a:off x="3488925" y="4373035"/>
            <a:ext cx="1642369" cy="1695635"/>
          </a:xfrm>
          <a:prstGeom prst="octagon">
            <a:avLst/>
          </a:prstGeom>
          <a:solidFill>
            <a:srgbClr val="1952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 Compare to industry benchmarks</a:t>
            </a:r>
          </a:p>
        </p:txBody>
      </p:sp>
      <p:sp>
        <p:nvSpPr>
          <p:cNvPr id="19" name="Octagon 18">
            <a:extLst>
              <a:ext uri="{FF2B5EF4-FFF2-40B4-BE49-F238E27FC236}">
                <a16:creationId xmlns:a16="http://schemas.microsoft.com/office/drawing/2014/main" id="{2C5FBB09-4F73-D6CF-D2B9-EBFC173FE568}"/>
              </a:ext>
            </a:extLst>
          </p:cNvPr>
          <p:cNvSpPr/>
          <p:nvPr/>
        </p:nvSpPr>
        <p:spPr>
          <a:xfrm>
            <a:off x="3480981" y="779615"/>
            <a:ext cx="1642369" cy="1695635"/>
          </a:xfrm>
          <a:prstGeom prst="oct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8. Develop new policies</a:t>
            </a:r>
          </a:p>
        </p:txBody>
      </p:sp>
      <p:sp>
        <p:nvSpPr>
          <p:cNvPr id="20" name="Octagon 19">
            <a:extLst>
              <a:ext uri="{FF2B5EF4-FFF2-40B4-BE49-F238E27FC236}">
                <a16:creationId xmlns:a16="http://schemas.microsoft.com/office/drawing/2014/main" id="{F5F9FF51-FD84-539D-3EC0-C0E74AB04071}"/>
              </a:ext>
            </a:extLst>
          </p:cNvPr>
          <p:cNvSpPr/>
          <p:nvPr/>
        </p:nvSpPr>
        <p:spPr>
          <a:xfrm>
            <a:off x="3480980" y="2604541"/>
            <a:ext cx="1642369" cy="1695635"/>
          </a:xfrm>
          <a:prstGeom prst="octag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 Analyze billing KPIs</a:t>
            </a:r>
          </a:p>
        </p:txBody>
      </p:sp>
      <p:pic>
        <p:nvPicPr>
          <p:cNvPr id="21" name="Picture 20">
            <a:extLst>
              <a:ext uri="{FF2B5EF4-FFF2-40B4-BE49-F238E27FC236}">
                <a16:creationId xmlns:a16="http://schemas.microsoft.com/office/drawing/2014/main" id="{76F714DD-29B8-7BE1-BB92-C405ACE4FE46}"/>
              </a:ext>
            </a:extLst>
          </p:cNvPr>
          <p:cNvPicPr>
            <a:picLocks noChangeAspect="1"/>
          </p:cNvPicPr>
          <p:nvPr/>
        </p:nvPicPr>
        <p:blipFill>
          <a:blip r:embed="rId5"/>
          <a:stretch>
            <a:fillRect/>
          </a:stretch>
        </p:blipFill>
        <p:spPr>
          <a:xfrm>
            <a:off x="6714601" y="2286165"/>
            <a:ext cx="548688" cy="554784"/>
          </a:xfrm>
          <a:prstGeom prst="rect">
            <a:avLst/>
          </a:prstGeom>
        </p:spPr>
      </p:pic>
      <p:pic>
        <p:nvPicPr>
          <p:cNvPr id="23" name="Picture 22">
            <a:extLst>
              <a:ext uri="{FF2B5EF4-FFF2-40B4-BE49-F238E27FC236}">
                <a16:creationId xmlns:a16="http://schemas.microsoft.com/office/drawing/2014/main" id="{26B4769C-D4A6-96B1-BE76-B67409E0BB1B}"/>
              </a:ext>
            </a:extLst>
          </p:cNvPr>
          <p:cNvPicPr>
            <a:picLocks noChangeAspect="1"/>
          </p:cNvPicPr>
          <p:nvPr/>
        </p:nvPicPr>
        <p:blipFill>
          <a:blip r:embed="rId5"/>
          <a:stretch>
            <a:fillRect/>
          </a:stretch>
        </p:blipFill>
        <p:spPr>
          <a:xfrm>
            <a:off x="6709651" y="4105357"/>
            <a:ext cx="548688" cy="554784"/>
          </a:xfrm>
          <a:prstGeom prst="rect">
            <a:avLst/>
          </a:prstGeom>
        </p:spPr>
      </p:pic>
      <p:pic>
        <p:nvPicPr>
          <p:cNvPr id="25" name="Picture 24">
            <a:extLst>
              <a:ext uri="{FF2B5EF4-FFF2-40B4-BE49-F238E27FC236}">
                <a16:creationId xmlns:a16="http://schemas.microsoft.com/office/drawing/2014/main" id="{44D35F34-3AC5-7EA7-944A-010013DC9048}"/>
              </a:ext>
            </a:extLst>
          </p:cNvPr>
          <p:cNvPicPr>
            <a:picLocks noChangeAspect="1"/>
          </p:cNvPicPr>
          <p:nvPr/>
        </p:nvPicPr>
        <p:blipFill>
          <a:blip r:embed="rId5"/>
          <a:stretch>
            <a:fillRect/>
          </a:stretch>
        </p:blipFill>
        <p:spPr>
          <a:xfrm>
            <a:off x="4919584" y="4105357"/>
            <a:ext cx="548688" cy="554784"/>
          </a:xfrm>
          <a:prstGeom prst="rect">
            <a:avLst/>
          </a:prstGeom>
        </p:spPr>
      </p:pic>
      <p:pic>
        <p:nvPicPr>
          <p:cNvPr id="26" name="Picture 25">
            <a:extLst>
              <a:ext uri="{FF2B5EF4-FFF2-40B4-BE49-F238E27FC236}">
                <a16:creationId xmlns:a16="http://schemas.microsoft.com/office/drawing/2014/main" id="{BFAE8CBA-0037-4AE0-FE15-0F4BD508214C}"/>
              </a:ext>
            </a:extLst>
          </p:cNvPr>
          <p:cNvPicPr>
            <a:picLocks noChangeAspect="1"/>
          </p:cNvPicPr>
          <p:nvPr/>
        </p:nvPicPr>
        <p:blipFill>
          <a:blip r:embed="rId5"/>
          <a:stretch>
            <a:fillRect/>
          </a:stretch>
        </p:blipFill>
        <p:spPr>
          <a:xfrm>
            <a:off x="4911147" y="2303790"/>
            <a:ext cx="548688" cy="554784"/>
          </a:xfrm>
          <a:prstGeom prst="rect">
            <a:avLst/>
          </a:prstGeom>
        </p:spPr>
      </p:pic>
    </p:spTree>
    <p:extLst>
      <p:ext uri="{BB962C8B-B14F-4D97-AF65-F5344CB8AC3E}">
        <p14:creationId xmlns:p14="http://schemas.microsoft.com/office/powerpoint/2010/main" val="117221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1194A6B6-EFF0-48F8-AE8D-1880D00AF140}"/>
              </a:ext>
            </a:extLst>
          </p:cNvPr>
          <p:cNvSpPr>
            <a:spLocks noGrp="1"/>
          </p:cNvSpPr>
          <p:nvPr>
            <p:ph type="ftr" sz="quarter" idx="11"/>
          </p:nvPr>
        </p:nvSpPr>
        <p:spPr>
          <a:xfrm>
            <a:off x="4038600" y="6597547"/>
            <a:ext cx="4114800" cy="260457"/>
          </a:xfrm>
        </p:spPr>
        <p:txBody>
          <a:bodyPr/>
          <a:lstStyle/>
          <a:p>
            <a:r>
              <a:rPr lang="en-US"/>
              <a:t>All Rights Reserved</a:t>
            </a:r>
          </a:p>
        </p:txBody>
      </p:sp>
      <p:sp>
        <p:nvSpPr>
          <p:cNvPr id="8" name="Slide Number Placeholder 2">
            <a:extLst>
              <a:ext uri="{FF2B5EF4-FFF2-40B4-BE49-F238E27FC236}">
                <a16:creationId xmlns:a16="http://schemas.microsoft.com/office/drawing/2014/main" id="{C7AD4829-275A-42D6-AB9E-318CE26D269E}"/>
              </a:ext>
            </a:extLst>
          </p:cNvPr>
          <p:cNvSpPr>
            <a:spLocks noGrp="1"/>
          </p:cNvSpPr>
          <p:nvPr>
            <p:ph type="sldNum" sz="quarter" idx="12"/>
          </p:nvPr>
        </p:nvSpPr>
        <p:spPr>
          <a:xfrm>
            <a:off x="7779475" y="6460909"/>
            <a:ext cx="2743200" cy="365125"/>
          </a:xfrm>
        </p:spPr>
        <p:txBody>
          <a:bodyPr/>
          <a:lstStyle/>
          <a:p>
            <a:fld id="{AA72D6E9-1303-444C-98A2-0CB126D7F6DC}" type="slidenum">
              <a:rPr lang="en-US" smtClean="0"/>
              <a:t>19</a:t>
            </a:fld>
            <a:endParaRPr lang="en-US"/>
          </a:p>
        </p:txBody>
      </p:sp>
      <p:pic>
        <p:nvPicPr>
          <p:cNvPr id="7" name="Picture 6">
            <a:extLst>
              <a:ext uri="{FF2B5EF4-FFF2-40B4-BE49-F238E27FC236}">
                <a16:creationId xmlns:a16="http://schemas.microsoft.com/office/drawing/2014/main" id="{69E9F8B7-191B-4242-B9C9-C619B0E95616}"/>
              </a:ext>
            </a:extLst>
          </p:cNvPr>
          <p:cNvPicPr>
            <a:picLocks noChangeAspect="1"/>
          </p:cNvPicPr>
          <p:nvPr/>
        </p:nvPicPr>
        <p:blipFill>
          <a:blip r:embed="rId3">
            <a:lum bright="70000" contrast="-70000"/>
          </a:blip>
          <a:stretch>
            <a:fillRect/>
          </a:stretch>
        </p:blipFill>
        <p:spPr>
          <a:xfrm>
            <a:off x="1539897" y="1430443"/>
            <a:ext cx="4905339" cy="4158649"/>
          </a:xfrm>
          <a:prstGeom prst="rect">
            <a:avLst/>
          </a:prstGeom>
        </p:spPr>
      </p:pic>
      <p:sp>
        <p:nvSpPr>
          <p:cNvPr id="9" name="TextBox 8"/>
          <p:cNvSpPr txBox="1"/>
          <p:nvPr/>
        </p:nvSpPr>
        <p:spPr>
          <a:xfrm>
            <a:off x="3403395" y="2721114"/>
            <a:ext cx="5967546" cy="707886"/>
          </a:xfrm>
          <a:prstGeom prst="rect">
            <a:avLst/>
          </a:prstGeom>
          <a:noFill/>
        </p:spPr>
        <p:txBody>
          <a:bodyPr wrap="square" lIns="91440" tIns="45720" rIns="91440" bIns="45720" rtlCol="0" anchor="t">
            <a:spAutoFit/>
          </a:bodyPr>
          <a:lstStyle/>
          <a:p>
            <a:pPr algn="ctr"/>
            <a:endParaRPr lang="en-US" sz="4000" b="1">
              <a:solidFill>
                <a:schemeClr val="tx2"/>
              </a:solidFill>
              <a:ea typeface="Calibri"/>
              <a:cs typeface="Calibri"/>
            </a:endParaRPr>
          </a:p>
        </p:txBody>
      </p:sp>
      <p:pic>
        <p:nvPicPr>
          <p:cNvPr id="12" name="Picture 11">
            <a:extLst>
              <a:ext uri="{FF2B5EF4-FFF2-40B4-BE49-F238E27FC236}">
                <a16:creationId xmlns:a16="http://schemas.microsoft.com/office/drawing/2014/main" id="{D3B4B96A-1003-4AF8-A799-DF6E9573E57B}"/>
              </a:ext>
            </a:extLst>
          </p:cNvPr>
          <p:cNvPicPr>
            <a:picLocks noChangeAspect="1"/>
          </p:cNvPicPr>
          <p:nvPr/>
        </p:nvPicPr>
        <p:blipFill>
          <a:blip r:embed="rId4"/>
          <a:stretch>
            <a:fillRect/>
          </a:stretch>
        </p:blipFill>
        <p:spPr>
          <a:xfrm>
            <a:off x="120920" y="6209289"/>
            <a:ext cx="1732311" cy="503240"/>
          </a:xfrm>
          <a:prstGeom prst="rect">
            <a:avLst/>
          </a:prstGeom>
        </p:spPr>
      </p:pic>
      <p:pic>
        <p:nvPicPr>
          <p:cNvPr id="13" name="Picture 12">
            <a:extLst>
              <a:ext uri="{FF2B5EF4-FFF2-40B4-BE49-F238E27FC236}">
                <a16:creationId xmlns:a16="http://schemas.microsoft.com/office/drawing/2014/main" id="{4BA34255-FFD1-487F-9008-2CE949EA7E05}"/>
              </a:ext>
            </a:extLst>
          </p:cNvPr>
          <p:cNvPicPr>
            <a:picLocks noChangeAspect="1"/>
          </p:cNvPicPr>
          <p:nvPr/>
        </p:nvPicPr>
        <p:blipFill rotWithShape="1">
          <a:blip r:embed="rId5"/>
          <a:srcRect l="205" t="546" r="68303" b="42694"/>
          <a:stretch/>
        </p:blipFill>
        <p:spPr>
          <a:xfrm>
            <a:off x="0" y="0"/>
            <a:ext cx="1450109" cy="1960333"/>
          </a:xfrm>
          <a:prstGeom prst="rect">
            <a:avLst/>
          </a:prstGeom>
        </p:spPr>
      </p:pic>
      <p:pic>
        <p:nvPicPr>
          <p:cNvPr id="14" name="Picture 13">
            <a:extLst>
              <a:ext uri="{FF2B5EF4-FFF2-40B4-BE49-F238E27FC236}">
                <a16:creationId xmlns:a16="http://schemas.microsoft.com/office/drawing/2014/main" id="{57C0D0F5-1C1C-4158-B29C-63E005E5225D}"/>
              </a:ext>
            </a:extLst>
          </p:cNvPr>
          <p:cNvPicPr>
            <a:picLocks noChangeAspect="1"/>
          </p:cNvPicPr>
          <p:nvPr/>
        </p:nvPicPr>
        <p:blipFill rotWithShape="1">
          <a:blip r:embed="rId5"/>
          <a:srcRect l="55413" t="-8651" r="19182" b="-1"/>
          <a:stretch/>
        </p:blipFill>
        <p:spPr>
          <a:xfrm>
            <a:off x="11171274" y="3583709"/>
            <a:ext cx="1020727" cy="3274291"/>
          </a:xfrm>
          <a:prstGeom prst="rect">
            <a:avLst/>
          </a:prstGeom>
        </p:spPr>
      </p:pic>
      <p:pic>
        <p:nvPicPr>
          <p:cNvPr id="3" name="Picture 4" descr="Cup of coffee 3D pattern">
            <a:extLst>
              <a:ext uri="{FF2B5EF4-FFF2-40B4-BE49-F238E27FC236}">
                <a16:creationId xmlns:a16="http://schemas.microsoft.com/office/drawing/2014/main" id="{5D9B9503-F464-269C-EADF-F45123506BEA}"/>
              </a:ext>
            </a:extLst>
          </p:cNvPr>
          <p:cNvPicPr>
            <a:picLocks noChangeAspect="1"/>
          </p:cNvPicPr>
          <p:nvPr/>
        </p:nvPicPr>
        <p:blipFill>
          <a:blip r:embed="rId6"/>
          <a:stretch>
            <a:fillRect/>
          </a:stretch>
        </p:blipFill>
        <p:spPr>
          <a:xfrm>
            <a:off x="8836911" y="3332293"/>
            <a:ext cx="2176176" cy="2728751"/>
          </a:xfrm>
          <a:prstGeom prst="rect">
            <a:avLst/>
          </a:prstGeom>
        </p:spPr>
      </p:pic>
      <p:sp>
        <p:nvSpPr>
          <p:cNvPr id="4" name="TextBox 3">
            <a:extLst>
              <a:ext uri="{FF2B5EF4-FFF2-40B4-BE49-F238E27FC236}">
                <a16:creationId xmlns:a16="http://schemas.microsoft.com/office/drawing/2014/main" id="{3DD502E1-1382-C8A7-AC99-CC50461DBB8C}"/>
              </a:ext>
            </a:extLst>
          </p:cNvPr>
          <p:cNvSpPr txBox="1"/>
          <p:nvPr/>
        </p:nvSpPr>
        <p:spPr>
          <a:xfrm>
            <a:off x="4465426" y="2280646"/>
            <a:ext cx="3622132" cy="1846659"/>
          </a:xfrm>
          <a:prstGeom prst="rect">
            <a:avLst/>
          </a:prstGeom>
          <a:noFill/>
        </p:spPr>
        <p:txBody>
          <a:bodyPr wrap="square" rtlCol="0">
            <a:spAutoFit/>
          </a:bodyPr>
          <a:lstStyle/>
          <a:p>
            <a:r>
              <a:rPr lang="en-US" sz="2400" dirty="0"/>
              <a:t>Questions? Please contact:</a:t>
            </a:r>
          </a:p>
          <a:p>
            <a:endParaRPr lang="en-US" sz="1000" dirty="0"/>
          </a:p>
          <a:p>
            <a:r>
              <a:rPr lang="en-US" sz="2000" dirty="0"/>
              <a:t>Dan Marano</a:t>
            </a:r>
          </a:p>
          <a:p>
            <a:r>
              <a:rPr lang="en-US" sz="2000" dirty="0"/>
              <a:t>Consulting Manager</a:t>
            </a:r>
          </a:p>
          <a:p>
            <a:r>
              <a:rPr lang="en-US" sz="2000" dirty="0"/>
              <a:t>(410) 252-0804</a:t>
            </a:r>
          </a:p>
          <a:p>
            <a:r>
              <a:rPr lang="en-US" sz="2000" dirty="0">
                <a:hlinkClick r:id="rId7"/>
              </a:rPr>
              <a:t>dmarano@lighthouseha.com</a:t>
            </a:r>
            <a:r>
              <a:rPr lang="en-US" sz="2000" dirty="0"/>
              <a:t> </a:t>
            </a:r>
          </a:p>
        </p:txBody>
      </p:sp>
    </p:spTree>
    <p:extLst>
      <p:ext uri="{BB962C8B-B14F-4D97-AF65-F5344CB8AC3E}">
        <p14:creationId xmlns:p14="http://schemas.microsoft.com/office/powerpoint/2010/main" val="267330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Biography</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6096000" y="435068"/>
            <a:ext cx="6096000"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pic>
        <p:nvPicPr>
          <p:cNvPr id="13" name="Picture 12">
            <a:extLst>
              <a:ext uri="{FF2B5EF4-FFF2-40B4-BE49-F238E27FC236}">
                <a16:creationId xmlns:a16="http://schemas.microsoft.com/office/drawing/2014/main" id="{5DBCF993-2641-4C22-EF83-B3292F39F715}"/>
              </a:ext>
            </a:extLst>
          </p:cNvPr>
          <p:cNvPicPr>
            <a:picLocks noChangeAspect="1"/>
          </p:cNvPicPr>
          <p:nvPr/>
        </p:nvPicPr>
        <p:blipFill>
          <a:blip r:embed="rId5"/>
          <a:stretch>
            <a:fillRect/>
          </a:stretch>
        </p:blipFill>
        <p:spPr>
          <a:xfrm>
            <a:off x="676109" y="873904"/>
            <a:ext cx="2080603" cy="2080603"/>
          </a:xfrm>
          <a:prstGeom prst="rect">
            <a:avLst/>
          </a:prstGeom>
        </p:spPr>
      </p:pic>
      <p:sp>
        <p:nvSpPr>
          <p:cNvPr id="14" name="TextBox 13">
            <a:extLst>
              <a:ext uri="{FF2B5EF4-FFF2-40B4-BE49-F238E27FC236}">
                <a16:creationId xmlns:a16="http://schemas.microsoft.com/office/drawing/2014/main" id="{A6BD9E6A-DD7B-F321-6EAC-C359FD3CF7EC}"/>
              </a:ext>
            </a:extLst>
          </p:cNvPr>
          <p:cNvSpPr txBox="1"/>
          <p:nvPr/>
        </p:nvSpPr>
        <p:spPr>
          <a:xfrm>
            <a:off x="2984633" y="873904"/>
            <a:ext cx="8186641" cy="4661276"/>
          </a:xfrm>
          <a:prstGeom prst="rect">
            <a:avLst/>
          </a:prstGeom>
          <a:noFill/>
        </p:spPr>
        <p:txBody>
          <a:bodyPr wrap="square" rtlCol="0">
            <a:spAutoFit/>
          </a:bodyPr>
          <a:lstStyle/>
          <a:p>
            <a:pPr marL="342900" marR="0" indent="-342900" algn="just">
              <a:lnSpc>
                <a:spcPct val="150000"/>
              </a:lnSpc>
              <a:spcBef>
                <a:spcPts val="0"/>
              </a:spcBef>
              <a:spcAft>
                <a:spcPts val="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rPr>
              <a:t>Manager of Healthcare Management Consulting division at Lighthouse Healthcare Advisors (LHA)</a:t>
            </a:r>
          </a:p>
          <a:p>
            <a:pPr marL="342900" marR="0" indent="-342900" algn="just">
              <a:lnSpc>
                <a:spcPct val="150000"/>
              </a:lnSpc>
              <a:spcBef>
                <a:spcPts val="0"/>
              </a:spcBef>
              <a:spcAft>
                <a:spcPts val="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rPr>
              <a:t>Certified Healthcare Financial Professional (CHFP)</a:t>
            </a:r>
            <a:r>
              <a:rPr lang="en-US" sz="2000" dirty="0">
                <a:effectLst/>
                <a:latin typeface="Calibri" panose="020F0502020204030204" pitchFamily="34" charset="0"/>
                <a:ea typeface="Calibri" panose="020F0502020204030204" pitchFamily="34" charset="0"/>
              </a:rPr>
              <a:t> </a:t>
            </a:r>
          </a:p>
          <a:p>
            <a:pPr marL="342900" marR="0" indent="-342900" algn="just">
              <a:lnSpc>
                <a:spcPct val="150000"/>
              </a:lnSpc>
              <a:spcBef>
                <a:spcPts val="0"/>
              </a:spcBef>
              <a:spcAft>
                <a:spcPts val="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rPr>
              <a:t>Member of Healthcare Financial Management Association (HFMA)</a:t>
            </a:r>
          </a:p>
          <a:p>
            <a:pPr marL="342900" marR="0" indent="-342900" algn="just">
              <a:lnSpc>
                <a:spcPct val="150000"/>
              </a:lnSpc>
              <a:spcBef>
                <a:spcPts val="0"/>
              </a:spcBef>
              <a:spcAft>
                <a:spcPts val="0"/>
              </a:spcAft>
              <a:buFont typeface="Wingdings" panose="05000000000000000000" pitchFamily="2" charset="2"/>
              <a:buChar char="Ø"/>
            </a:pPr>
            <a:r>
              <a:rPr lang="en-US" sz="2000" dirty="0">
                <a:latin typeface="Calibri" panose="020F0502020204030204" pitchFamily="34" charset="0"/>
                <a:ea typeface="Calibri" panose="020F0502020204030204" pitchFamily="34" charset="0"/>
              </a:rPr>
              <a:t>Experienced in the following aspects of Practice Management:</a:t>
            </a:r>
          </a:p>
          <a:p>
            <a:pPr marL="800100" lvl="1" indent="-342900" algn="just">
              <a:lnSpc>
                <a:spcPct val="150000"/>
              </a:lnSpc>
              <a:buFont typeface="Wingdings" panose="05000000000000000000" pitchFamily="2" charset="2"/>
              <a:buChar char="§"/>
            </a:pPr>
            <a:r>
              <a:rPr lang="en-US" sz="2000" dirty="0">
                <a:latin typeface="Calibri" panose="020F0502020204030204" pitchFamily="34" charset="0"/>
                <a:ea typeface="Calibri" panose="020F0502020204030204" pitchFamily="34" charset="0"/>
              </a:rPr>
              <a:t>Performance Improvement Studies</a:t>
            </a:r>
          </a:p>
          <a:p>
            <a:pPr marL="800100" lvl="1" indent="-342900" algn="just">
              <a:lnSpc>
                <a:spcPct val="150000"/>
              </a:lnSpc>
              <a:buFont typeface="Wingdings" panose="05000000000000000000" pitchFamily="2" charset="2"/>
              <a:buChar char="§"/>
            </a:pPr>
            <a:r>
              <a:rPr lang="en-US" sz="2000" dirty="0">
                <a:latin typeface="Calibri" panose="020F0502020204030204" pitchFamily="34" charset="0"/>
                <a:ea typeface="Calibri" panose="020F0502020204030204" pitchFamily="34" charset="0"/>
              </a:rPr>
              <a:t>Revenue Cycle KPIs</a:t>
            </a:r>
          </a:p>
          <a:p>
            <a:pPr marL="800100" lvl="1" indent="-342900" algn="just">
              <a:lnSpc>
                <a:spcPct val="150000"/>
              </a:lnSpc>
              <a:buFont typeface="Wingdings" panose="05000000000000000000" pitchFamily="2" charset="2"/>
              <a:buChar char="§"/>
            </a:pPr>
            <a:r>
              <a:rPr lang="en-US" sz="2000" dirty="0">
                <a:latin typeface="Calibri" panose="020F0502020204030204" pitchFamily="34" charset="0"/>
                <a:ea typeface="Calibri" panose="020F0502020204030204" pitchFamily="34" charset="0"/>
              </a:rPr>
              <a:t>Billing and Documentation Compliance</a:t>
            </a:r>
          </a:p>
          <a:p>
            <a:pPr marL="800100" lvl="1" indent="-342900" algn="just">
              <a:lnSpc>
                <a:spcPct val="150000"/>
              </a:lnSpc>
              <a:buFont typeface="Wingdings" panose="05000000000000000000" pitchFamily="2" charset="2"/>
              <a:buChar char="§"/>
            </a:pPr>
            <a:r>
              <a:rPr lang="en-US" sz="2000" dirty="0">
                <a:latin typeface="Calibri" panose="020F0502020204030204" pitchFamily="34" charset="0"/>
                <a:ea typeface="Calibri" panose="020F0502020204030204" pitchFamily="34" charset="0"/>
              </a:rPr>
              <a:t>Managed Care Contracting Negotiations</a:t>
            </a:r>
          </a:p>
          <a:p>
            <a:pPr marL="800100" lvl="1" indent="-342900" algn="just">
              <a:lnSpc>
                <a:spcPct val="150000"/>
              </a:lnSpc>
              <a:buFont typeface="Wingdings" panose="05000000000000000000" pitchFamily="2" charset="2"/>
              <a:buChar char="§"/>
            </a:pPr>
            <a:r>
              <a:rPr lang="en-US" sz="2000" dirty="0">
                <a:latin typeface="Calibri" panose="020F0502020204030204" pitchFamily="34" charset="0"/>
                <a:ea typeface="Calibri" panose="020F0502020204030204" pitchFamily="34" charset="0"/>
              </a:rPr>
              <a:t>Due Diligence Assessments</a:t>
            </a:r>
          </a:p>
        </p:txBody>
      </p:sp>
      <p:sp>
        <p:nvSpPr>
          <p:cNvPr id="19" name="TextBox 18">
            <a:extLst>
              <a:ext uri="{FF2B5EF4-FFF2-40B4-BE49-F238E27FC236}">
                <a16:creationId xmlns:a16="http://schemas.microsoft.com/office/drawing/2014/main" id="{7F5CB68B-6622-115B-2089-7895591B1C3F}"/>
              </a:ext>
            </a:extLst>
          </p:cNvPr>
          <p:cNvSpPr txBox="1"/>
          <p:nvPr/>
        </p:nvSpPr>
        <p:spPr>
          <a:xfrm>
            <a:off x="423187" y="3429000"/>
            <a:ext cx="2586446" cy="1077218"/>
          </a:xfrm>
          <a:prstGeom prst="rect">
            <a:avLst/>
          </a:prstGeom>
          <a:noFill/>
        </p:spPr>
        <p:txBody>
          <a:bodyPr wrap="square" rtlCol="0">
            <a:spAutoFit/>
          </a:bodyPr>
          <a:lstStyle/>
          <a:p>
            <a:r>
              <a:rPr lang="en-US" sz="1600" dirty="0"/>
              <a:t>Dan Marano</a:t>
            </a:r>
          </a:p>
          <a:p>
            <a:r>
              <a:rPr lang="en-US" sz="1600" dirty="0"/>
              <a:t>Consulting Manager</a:t>
            </a:r>
          </a:p>
          <a:p>
            <a:r>
              <a:rPr lang="en-US" sz="1600" dirty="0"/>
              <a:t>(410) 252-0804</a:t>
            </a:r>
          </a:p>
          <a:p>
            <a:r>
              <a:rPr lang="en-US" sz="1600" dirty="0">
                <a:hlinkClick r:id="rId6"/>
              </a:rPr>
              <a:t>dmarano@lighthouseha.com</a:t>
            </a:r>
            <a:r>
              <a:rPr lang="en-US" sz="1600" dirty="0"/>
              <a:t> </a:t>
            </a:r>
          </a:p>
        </p:txBody>
      </p:sp>
    </p:spTree>
    <p:extLst>
      <p:ext uri="{BB962C8B-B14F-4D97-AF65-F5344CB8AC3E}">
        <p14:creationId xmlns:p14="http://schemas.microsoft.com/office/powerpoint/2010/main" val="160671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a:solidFill>
                  <a:srgbClr val="432B79"/>
                </a:solidFill>
                <a:latin typeface="Garamond"/>
                <a:cs typeface="Calibri"/>
              </a:rPr>
              <a:t>Learning Objectives </a:t>
            </a:r>
            <a:endParaRPr lang="en-US">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6096000" y="435068"/>
            <a:ext cx="6096000"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5" name="Rectangle 4">
            <a:extLst>
              <a:ext uri="{FF2B5EF4-FFF2-40B4-BE49-F238E27FC236}">
                <a16:creationId xmlns:a16="http://schemas.microsoft.com/office/drawing/2014/main" id="{D4E3D5D9-DB5E-82B9-B9B5-A5B97CB92D78}"/>
              </a:ext>
            </a:extLst>
          </p:cNvPr>
          <p:cNvSpPr/>
          <p:nvPr/>
        </p:nvSpPr>
        <p:spPr>
          <a:xfrm>
            <a:off x="2400300" y="1396092"/>
            <a:ext cx="8122374" cy="965913"/>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Learn how to evaluate your current workflows/staffing</a:t>
            </a:r>
          </a:p>
        </p:txBody>
      </p:sp>
      <p:sp>
        <p:nvSpPr>
          <p:cNvPr id="6" name="Oval 5">
            <a:extLst>
              <a:ext uri="{FF2B5EF4-FFF2-40B4-BE49-F238E27FC236}">
                <a16:creationId xmlns:a16="http://schemas.microsoft.com/office/drawing/2014/main" id="{C59D073A-D3F9-3F77-2A07-923149743095}"/>
              </a:ext>
            </a:extLst>
          </p:cNvPr>
          <p:cNvSpPr/>
          <p:nvPr/>
        </p:nvSpPr>
        <p:spPr>
          <a:xfrm>
            <a:off x="1933575" y="1357166"/>
            <a:ext cx="1047750" cy="1019175"/>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p>
        </p:txBody>
      </p:sp>
      <p:sp>
        <p:nvSpPr>
          <p:cNvPr id="7" name="Rectangle 6">
            <a:extLst>
              <a:ext uri="{FF2B5EF4-FFF2-40B4-BE49-F238E27FC236}">
                <a16:creationId xmlns:a16="http://schemas.microsoft.com/office/drawing/2014/main" id="{0285176F-3F17-65EB-3972-571CE98137A6}"/>
              </a:ext>
            </a:extLst>
          </p:cNvPr>
          <p:cNvSpPr/>
          <p:nvPr/>
        </p:nvSpPr>
        <p:spPr>
          <a:xfrm>
            <a:off x="2400300" y="2547915"/>
            <a:ext cx="8122374" cy="1019175"/>
          </a:xfrm>
          <a:prstGeom prst="rect">
            <a:avLst/>
          </a:prstGeom>
          <a:solidFill>
            <a:schemeClr val="bg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Learn how to measure back-end billing</a:t>
            </a:r>
          </a:p>
        </p:txBody>
      </p:sp>
      <p:sp>
        <p:nvSpPr>
          <p:cNvPr id="8" name="Oval 7">
            <a:extLst>
              <a:ext uri="{FF2B5EF4-FFF2-40B4-BE49-F238E27FC236}">
                <a16:creationId xmlns:a16="http://schemas.microsoft.com/office/drawing/2014/main" id="{5CE00CE4-1214-8273-CE34-C14F70107E02}"/>
              </a:ext>
            </a:extLst>
          </p:cNvPr>
          <p:cNvSpPr/>
          <p:nvPr/>
        </p:nvSpPr>
        <p:spPr>
          <a:xfrm>
            <a:off x="1933575" y="2547915"/>
            <a:ext cx="1047750" cy="1019175"/>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p>
        </p:txBody>
      </p:sp>
      <p:sp>
        <p:nvSpPr>
          <p:cNvPr id="9" name="Rectangle 8">
            <a:extLst>
              <a:ext uri="{FF2B5EF4-FFF2-40B4-BE49-F238E27FC236}">
                <a16:creationId xmlns:a16="http://schemas.microsoft.com/office/drawing/2014/main" id="{23A84E73-3E2D-A524-81F0-98699A697EEB}"/>
              </a:ext>
            </a:extLst>
          </p:cNvPr>
          <p:cNvSpPr/>
          <p:nvPr/>
        </p:nvSpPr>
        <p:spPr>
          <a:xfrm>
            <a:off x="2400300" y="3769350"/>
            <a:ext cx="8122374" cy="985297"/>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Learn best practices for maintaining processes</a:t>
            </a:r>
          </a:p>
        </p:txBody>
      </p:sp>
      <p:sp>
        <p:nvSpPr>
          <p:cNvPr id="10" name="Oval 9">
            <a:extLst>
              <a:ext uri="{FF2B5EF4-FFF2-40B4-BE49-F238E27FC236}">
                <a16:creationId xmlns:a16="http://schemas.microsoft.com/office/drawing/2014/main" id="{A398ED40-EF7C-8B92-6169-6DCE739441B7}"/>
              </a:ext>
            </a:extLst>
          </p:cNvPr>
          <p:cNvSpPr/>
          <p:nvPr/>
        </p:nvSpPr>
        <p:spPr>
          <a:xfrm>
            <a:off x="1933575" y="3735472"/>
            <a:ext cx="1047750" cy="1019175"/>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p>
        </p:txBody>
      </p:sp>
    </p:spTree>
    <p:extLst>
      <p:ext uri="{BB962C8B-B14F-4D97-AF65-F5344CB8AC3E}">
        <p14:creationId xmlns:p14="http://schemas.microsoft.com/office/powerpoint/2010/main" val="192012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1194A6B6-EFF0-48F8-AE8D-1880D00AF140}"/>
              </a:ext>
            </a:extLst>
          </p:cNvPr>
          <p:cNvSpPr>
            <a:spLocks noGrp="1"/>
          </p:cNvSpPr>
          <p:nvPr>
            <p:ph type="ftr" sz="quarter" idx="11"/>
          </p:nvPr>
        </p:nvSpPr>
        <p:spPr>
          <a:xfrm>
            <a:off x="4038600" y="6597544"/>
            <a:ext cx="4114800" cy="260457"/>
          </a:xfrm>
        </p:spPr>
        <p:txBody>
          <a:bodyPr/>
          <a:lstStyle/>
          <a:p>
            <a:r>
              <a:rPr lang="en-US"/>
              <a:t>All Rights Reserved</a:t>
            </a:r>
          </a:p>
        </p:txBody>
      </p:sp>
      <p:sp>
        <p:nvSpPr>
          <p:cNvPr id="8" name="Slide Number Placeholder 2">
            <a:extLst>
              <a:ext uri="{FF2B5EF4-FFF2-40B4-BE49-F238E27FC236}">
                <a16:creationId xmlns:a16="http://schemas.microsoft.com/office/drawing/2014/main" id="{C7AD4829-275A-42D6-AB9E-318CE26D269E}"/>
              </a:ext>
            </a:extLst>
          </p:cNvPr>
          <p:cNvSpPr>
            <a:spLocks noGrp="1"/>
          </p:cNvSpPr>
          <p:nvPr>
            <p:ph type="sldNum" sz="quarter" idx="12"/>
          </p:nvPr>
        </p:nvSpPr>
        <p:spPr>
          <a:xfrm>
            <a:off x="7779474" y="6460906"/>
            <a:ext cx="2743200" cy="365125"/>
          </a:xfrm>
        </p:spPr>
        <p:txBody>
          <a:bodyPr/>
          <a:lstStyle/>
          <a:p>
            <a:fld id="{AA72D6E9-1303-444C-98A2-0CB126D7F6DC}" type="slidenum">
              <a:rPr lang="en-US" smtClean="0"/>
              <a:t>4</a:t>
            </a:fld>
            <a:endParaRPr lang="en-US"/>
          </a:p>
        </p:txBody>
      </p:sp>
      <p:pic>
        <p:nvPicPr>
          <p:cNvPr id="11" name="Picture 10">
            <a:extLst>
              <a:ext uri="{FF2B5EF4-FFF2-40B4-BE49-F238E27FC236}">
                <a16:creationId xmlns:a16="http://schemas.microsoft.com/office/drawing/2014/main" id="{9AB30658-8276-4432-9B64-AAF9DFAB24C5}"/>
              </a:ext>
            </a:extLst>
          </p:cNvPr>
          <p:cNvPicPr>
            <a:picLocks noChangeAspect="1"/>
          </p:cNvPicPr>
          <p:nvPr/>
        </p:nvPicPr>
        <p:blipFill>
          <a:blip r:embed="rId3"/>
          <a:stretch>
            <a:fillRect/>
          </a:stretch>
        </p:blipFill>
        <p:spPr>
          <a:xfrm>
            <a:off x="1646329" y="6565574"/>
            <a:ext cx="896574" cy="260457"/>
          </a:xfrm>
          <a:prstGeom prst="rect">
            <a:avLst/>
          </a:prstGeom>
        </p:spPr>
      </p:pic>
      <p:pic>
        <p:nvPicPr>
          <p:cNvPr id="7" name="Picture 6">
            <a:extLst>
              <a:ext uri="{FF2B5EF4-FFF2-40B4-BE49-F238E27FC236}">
                <a16:creationId xmlns:a16="http://schemas.microsoft.com/office/drawing/2014/main" id="{69E9F8B7-191B-4242-B9C9-C619B0E95616}"/>
              </a:ext>
            </a:extLst>
          </p:cNvPr>
          <p:cNvPicPr>
            <a:picLocks noChangeAspect="1"/>
          </p:cNvPicPr>
          <p:nvPr/>
        </p:nvPicPr>
        <p:blipFill>
          <a:blip r:embed="rId4">
            <a:lum bright="70000" contrast="-70000"/>
          </a:blip>
          <a:stretch>
            <a:fillRect/>
          </a:stretch>
        </p:blipFill>
        <p:spPr>
          <a:xfrm>
            <a:off x="1539894" y="1430440"/>
            <a:ext cx="4905339" cy="4158649"/>
          </a:xfrm>
          <a:prstGeom prst="rect">
            <a:avLst/>
          </a:prstGeom>
        </p:spPr>
      </p:pic>
      <p:sp>
        <p:nvSpPr>
          <p:cNvPr id="4" name="TextBox 3"/>
          <p:cNvSpPr txBox="1"/>
          <p:nvPr/>
        </p:nvSpPr>
        <p:spPr>
          <a:xfrm>
            <a:off x="4112738" y="3869734"/>
            <a:ext cx="4697129" cy="523220"/>
          </a:xfrm>
          <a:prstGeom prst="rect">
            <a:avLst/>
          </a:prstGeom>
          <a:noFill/>
        </p:spPr>
        <p:txBody>
          <a:bodyPr wrap="square" rtlCol="0">
            <a:spAutoFit/>
          </a:bodyPr>
          <a:lstStyle/>
          <a:p>
            <a:pPr algn="ctr"/>
            <a:r>
              <a:rPr lang="en-US" sz="1400" i="1" dirty="0">
                <a:solidFill>
                  <a:schemeClr val="bg2"/>
                </a:solidFill>
              </a:rPr>
              <a:t>A brief rundown of how to assess current workflows and potential waste</a:t>
            </a:r>
          </a:p>
        </p:txBody>
      </p:sp>
      <p:sp>
        <p:nvSpPr>
          <p:cNvPr id="9" name="TextBox 8"/>
          <p:cNvSpPr txBox="1"/>
          <p:nvPr/>
        </p:nvSpPr>
        <p:spPr>
          <a:xfrm>
            <a:off x="3822348" y="2409657"/>
            <a:ext cx="5245769" cy="1323439"/>
          </a:xfrm>
          <a:prstGeom prst="rect">
            <a:avLst/>
          </a:prstGeom>
          <a:noFill/>
        </p:spPr>
        <p:txBody>
          <a:bodyPr wrap="square" rtlCol="0">
            <a:spAutoFit/>
          </a:bodyPr>
          <a:lstStyle/>
          <a:p>
            <a:pPr algn="ctr"/>
            <a:r>
              <a:rPr lang="en-US" sz="4000" b="1" dirty="0">
                <a:solidFill>
                  <a:schemeClr val="tx2"/>
                </a:solidFill>
              </a:rPr>
              <a:t>How do I evaluate my current operations?</a:t>
            </a:r>
          </a:p>
        </p:txBody>
      </p:sp>
      <p:pic>
        <p:nvPicPr>
          <p:cNvPr id="12" name="Picture 11">
            <a:extLst>
              <a:ext uri="{FF2B5EF4-FFF2-40B4-BE49-F238E27FC236}">
                <a16:creationId xmlns:a16="http://schemas.microsoft.com/office/drawing/2014/main" id="{D5E44DDE-F917-412D-90E5-3A1CC3F6FE18}"/>
              </a:ext>
            </a:extLst>
          </p:cNvPr>
          <p:cNvPicPr>
            <a:picLocks noChangeAspect="1"/>
          </p:cNvPicPr>
          <p:nvPr/>
        </p:nvPicPr>
        <p:blipFill rotWithShape="1">
          <a:blip r:embed="rId5"/>
          <a:srcRect l="205" t="546" r="68303" b="42694"/>
          <a:stretch/>
        </p:blipFill>
        <p:spPr>
          <a:xfrm>
            <a:off x="0" y="0"/>
            <a:ext cx="1450109" cy="1960333"/>
          </a:xfrm>
          <a:prstGeom prst="rect">
            <a:avLst/>
          </a:prstGeom>
        </p:spPr>
      </p:pic>
      <p:pic>
        <p:nvPicPr>
          <p:cNvPr id="13" name="Picture 12">
            <a:extLst>
              <a:ext uri="{FF2B5EF4-FFF2-40B4-BE49-F238E27FC236}">
                <a16:creationId xmlns:a16="http://schemas.microsoft.com/office/drawing/2014/main" id="{252FB5D9-81B8-43BC-9F17-3298F9BC478D}"/>
              </a:ext>
            </a:extLst>
          </p:cNvPr>
          <p:cNvPicPr>
            <a:picLocks noChangeAspect="1"/>
          </p:cNvPicPr>
          <p:nvPr/>
        </p:nvPicPr>
        <p:blipFill rotWithShape="1">
          <a:blip r:embed="rId5"/>
          <a:srcRect l="55413" t="-8651" r="19182" b="-1"/>
          <a:stretch/>
        </p:blipFill>
        <p:spPr>
          <a:xfrm>
            <a:off x="11174502" y="3583709"/>
            <a:ext cx="1020727" cy="3274291"/>
          </a:xfrm>
          <a:prstGeom prst="rect">
            <a:avLst/>
          </a:prstGeom>
        </p:spPr>
      </p:pic>
    </p:spTree>
    <p:extLst>
      <p:ext uri="{BB962C8B-B14F-4D97-AF65-F5344CB8AC3E}">
        <p14:creationId xmlns:p14="http://schemas.microsoft.com/office/powerpoint/2010/main" val="25913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1: Define Your Workflows</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6096000" y="435068"/>
            <a:ext cx="6096000"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19" name="TextBox 18">
            <a:extLst>
              <a:ext uri="{FF2B5EF4-FFF2-40B4-BE49-F238E27FC236}">
                <a16:creationId xmlns:a16="http://schemas.microsoft.com/office/drawing/2014/main" id="{57937F3E-EC3F-514D-8492-BC289ACAB5C3}"/>
              </a:ext>
            </a:extLst>
          </p:cNvPr>
          <p:cNvSpPr txBox="1"/>
          <p:nvPr/>
        </p:nvSpPr>
        <p:spPr>
          <a:xfrm>
            <a:off x="816813" y="726272"/>
            <a:ext cx="5365502" cy="5139869"/>
          </a:xfrm>
          <a:prstGeom prst="rect">
            <a:avLst/>
          </a:prstGeom>
          <a:noFill/>
        </p:spPr>
        <p:txBody>
          <a:bodyPr wrap="square" rtlCol="0">
            <a:spAutoFit/>
          </a:bodyPr>
          <a:lstStyle/>
          <a:p>
            <a:r>
              <a:rPr lang="en-US" sz="2000" b="1" dirty="0">
                <a:solidFill>
                  <a:schemeClr val="tx2"/>
                </a:solidFill>
              </a:rPr>
              <a:t>Goal 1: Breakup operation into a few distinct workflows to better evaluate practice</a:t>
            </a:r>
          </a:p>
          <a:p>
            <a:endParaRPr lang="en-US" sz="800" dirty="0"/>
          </a:p>
          <a:p>
            <a:pPr lvl="1"/>
            <a:r>
              <a:rPr lang="en-US" sz="2000" dirty="0"/>
              <a:t>Define your processes</a:t>
            </a:r>
          </a:p>
          <a:p>
            <a:pPr marL="800100" lvl="1" indent="-342900">
              <a:buFont typeface="Wingdings" panose="05000000000000000000" pitchFamily="2" charset="2"/>
              <a:buChar char="Ø"/>
            </a:pPr>
            <a:r>
              <a:rPr lang="en-US" sz="2000" dirty="0"/>
              <a:t>Breakout full patient encounter into several distinct workflows</a:t>
            </a:r>
          </a:p>
          <a:p>
            <a:pPr lvl="1"/>
            <a:endParaRPr lang="en-US" sz="2000" dirty="0"/>
          </a:p>
          <a:p>
            <a:pPr lvl="1"/>
            <a:r>
              <a:rPr lang="en-US" sz="2000" dirty="0"/>
              <a:t>Create checklists to fully capture process for observations</a:t>
            </a:r>
          </a:p>
          <a:p>
            <a:pPr marL="800100" lvl="1" indent="-342900">
              <a:buFont typeface="Wingdings" panose="05000000000000000000" pitchFamily="2" charset="2"/>
              <a:buChar char="Ø"/>
            </a:pPr>
            <a:r>
              <a:rPr lang="en-US" sz="2000" dirty="0"/>
              <a:t>Include the following for each process:</a:t>
            </a:r>
          </a:p>
          <a:p>
            <a:pPr marL="1257300" lvl="2" indent="-342900">
              <a:buFont typeface="Wingdings" panose="05000000000000000000" pitchFamily="2" charset="2"/>
              <a:buChar char="§"/>
            </a:pPr>
            <a:r>
              <a:rPr lang="en-US" sz="2000" dirty="0"/>
              <a:t>Number of Staff by position</a:t>
            </a:r>
          </a:p>
          <a:p>
            <a:pPr marL="1257300" lvl="2" indent="-342900">
              <a:buFont typeface="Wingdings" panose="05000000000000000000" pitchFamily="2" charset="2"/>
              <a:buChar char="§"/>
            </a:pPr>
            <a:r>
              <a:rPr lang="en-US" sz="2000" dirty="0"/>
              <a:t>Infrastructure (i.e. EMR, check-in software)</a:t>
            </a:r>
          </a:p>
          <a:p>
            <a:pPr marL="1257300" lvl="2" indent="-342900">
              <a:buFont typeface="Wingdings" panose="05000000000000000000" pitchFamily="2" charset="2"/>
              <a:buChar char="§"/>
            </a:pPr>
            <a:r>
              <a:rPr lang="en-US" sz="2000" dirty="0"/>
              <a:t>Required Deliverables (i.e. completed patient forms, verifying insurance, obtaining prior authorization, completed patient visit etc.)</a:t>
            </a:r>
          </a:p>
        </p:txBody>
      </p:sp>
      <p:pic>
        <p:nvPicPr>
          <p:cNvPr id="12" name="Graphic 11" descr="Checkbox Checked with solid fill">
            <a:extLst>
              <a:ext uri="{FF2B5EF4-FFF2-40B4-BE49-F238E27FC236}">
                <a16:creationId xmlns:a16="http://schemas.microsoft.com/office/drawing/2014/main" id="{184E14F3-3FE6-6078-BA7E-7FA9EED3A0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428454"/>
            <a:ext cx="487044" cy="487044"/>
          </a:xfrm>
          <a:prstGeom prst="rect">
            <a:avLst/>
          </a:prstGeom>
        </p:spPr>
      </p:pic>
      <p:pic>
        <p:nvPicPr>
          <p:cNvPr id="13" name="Picture 12">
            <a:extLst>
              <a:ext uri="{FF2B5EF4-FFF2-40B4-BE49-F238E27FC236}">
                <a16:creationId xmlns:a16="http://schemas.microsoft.com/office/drawing/2014/main" id="{F9B6E5D6-64A1-C48A-A257-48918CBF4997}"/>
              </a:ext>
            </a:extLst>
          </p:cNvPr>
          <p:cNvPicPr>
            <a:picLocks noChangeAspect="1"/>
          </p:cNvPicPr>
          <p:nvPr/>
        </p:nvPicPr>
        <p:blipFill>
          <a:blip r:embed="rId7"/>
          <a:stretch>
            <a:fillRect/>
          </a:stretch>
        </p:blipFill>
        <p:spPr>
          <a:xfrm>
            <a:off x="816813" y="2644510"/>
            <a:ext cx="487722" cy="487722"/>
          </a:xfrm>
          <a:prstGeom prst="rect">
            <a:avLst/>
          </a:prstGeom>
        </p:spPr>
      </p:pic>
      <p:sp>
        <p:nvSpPr>
          <p:cNvPr id="5" name="Rectangle 4">
            <a:extLst>
              <a:ext uri="{FF2B5EF4-FFF2-40B4-BE49-F238E27FC236}">
                <a16:creationId xmlns:a16="http://schemas.microsoft.com/office/drawing/2014/main" id="{15A1447F-42C1-0F1E-2F85-27286CECB8AE}"/>
              </a:ext>
            </a:extLst>
          </p:cNvPr>
          <p:cNvSpPr/>
          <p:nvPr/>
        </p:nvSpPr>
        <p:spPr>
          <a:xfrm>
            <a:off x="7206726" y="863337"/>
            <a:ext cx="3286680" cy="503823"/>
          </a:xfrm>
          <a:prstGeom prst="rect">
            <a:avLst/>
          </a:prstGeom>
          <a:solidFill>
            <a:srgbClr val="452C7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Scheduling</a:t>
            </a:r>
          </a:p>
        </p:txBody>
      </p:sp>
      <p:sp>
        <p:nvSpPr>
          <p:cNvPr id="11" name="Rectangle 10">
            <a:extLst>
              <a:ext uri="{FF2B5EF4-FFF2-40B4-BE49-F238E27FC236}">
                <a16:creationId xmlns:a16="http://schemas.microsoft.com/office/drawing/2014/main" id="{9C486A6A-8759-F3DA-6391-9CC34DACBC8B}"/>
              </a:ext>
            </a:extLst>
          </p:cNvPr>
          <p:cNvSpPr/>
          <p:nvPr/>
        </p:nvSpPr>
        <p:spPr>
          <a:xfrm>
            <a:off x="7206726" y="1748565"/>
            <a:ext cx="3286680" cy="503823"/>
          </a:xfrm>
          <a:prstGeom prst="rect">
            <a:avLst/>
          </a:prstGeom>
          <a:solidFill>
            <a:srgbClr val="452C7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Pre-Visit Work</a:t>
            </a:r>
          </a:p>
        </p:txBody>
      </p:sp>
      <p:sp>
        <p:nvSpPr>
          <p:cNvPr id="14" name="Rectangle 13">
            <a:extLst>
              <a:ext uri="{FF2B5EF4-FFF2-40B4-BE49-F238E27FC236}">
                <a16:creationId xmlns:a16="http://schemas.microsoft.com/office/drawing/2014/main" id="{5F5CAFCA-73B4-0840-7201-FB15A7CA5DDB}"/>
              </a:ext>
            </a:extLst>
          </p:cNvPr>
          <p:cNvSpPr/>
          <p:nvPr/>
        </p:nvSpPr>
        <p:spPr>
          <a:xfrm>
            <a:off x="7206726" y="2633793"/>
            <a:ext cx="3286680" cy="503823"/>
          </a:xfrm>
          <a:prstGeom prst="rect">
            <a:avLst/>
          </a:prstGeom>
          <a:solidFill>
            <a:srgbClr val="452C7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Check-In</a:t>
            </a:r>
          </a:p>
        </p:txBody>
      </p:sp>
      <p:sp>
        <p:nvSpPr>
          <p:cNvPr id="16" name="Rectangle 15">
            <a:extLst>
              <a:ext uri="{FF2B5EF4-FFF2-40B4-BE49-F238E27FC236}">
                <a16:creationId xmlns:a16="http://schemas.microsoft.com/office/drawing/2014/main" id="{80F43F0C-2E37-4102-F536-265872E8E912}"/>
              </a:ext>
            </a:extLst>
          </p:cNvPr>
          <p:cNvSpPr/>
          <p:nvPr/>
        </p:nvSpPr>
        <p:spPr>
          <a:xfrm>
            <a:off x="7206726" y="4404249"/>
            <a:ext cx="3286680" cy="503823"/>
          </a:xfrm>
          <a:prstGeom prst="rect">
            <a:avLst/>
          </a:prstGeom>
          <a:solidFill>
            <a:srgbClr val="452C7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Check-Out</a:t>
            </a:r>
          </a:p>
        </p:txBody>
      </p:sp>
      <p:sp>
        <p:nvSpPr>
          <p:cNvPr id="18" name="Rectangle 17">
            <a:extLst>
              <a:ext uri="{FF2B5EF4-FFF2-40B4-BE49-F238E27FC236}">
                <a16:creationId xmlns:a16="http://schemas.microsoft.com/office/drawing/2014/main" id="{290928ED-C29C-8B28-FED2-9E566A04E33C}"/>
              </a:ext>
            </a:extLst>
          </p:cNvPr>
          <p:cNvSpPr/>
          <p:nvPr/>
        </p:nvSpPr>
        <p:spPr>
          <a:xfrm>
            <a:off x="7206726" y="3519021"/>
            <a:ext cx="3286680" cy="503823"/>
          </a:xfrm>
          <a:prstGeom prst="rect">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Medical Encounter</a:t>
            </a:r>
          </a:p>
        </p:txBody>
      </p:sp>
      <p:sp>
        <p:nvSpPr>
          <p:cNvPr id="20" name="Rectangle 19">
            <a:extLst>
              <a:ext uri="{FF2B5EF4-FFF2-40B4-BE49-F238E27FC236}">
                <a16:creationId xmlns:a16="http://schemas.microsoft.com/office/drawing/2014/main" id="{846E1854-6FB0-2CAF-F8AF-A23B48418182}"/>
              </a:ext>
            </a:extLst>
          </p:cNvPr>
          <p:cNvSpPr/>
          <p:nvPr/>
        </p:nvSpPr>
        <p:spPr>
          <a:xfrm>
            <a:off x="7206726" y="5289477"/>
            <a:ext cx="3286680" cy="503823"/>
          </a:xfrm>
          <a:prstGeom prst="rect">
            <a:avLst/>
          </a:prstGeom>
          <a:solidFill>
            <a:srgbClr val="452C7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Back-End Billing</a:t>
            </a:r>
          </a:p>
        </p:txBody>
      </p:sp>
      <p:sp>
        <p:nvSpPr>
          <p:cNvPr id="21" name="Arrow: Down 20">
            <a:extLst>
              <a:ext uri="{FF2B5EF4-FFF2-40B4-BE49-F238E27FC236}">
                <a16:creationId xmlns:a16="http://schemas.microsoft.com/office/drawing/2014/main" id="{44CB8533-6C42-8880-3572-2B2F796634F6}"/>
              </a:ext>
            </a:extLst>
          </p:cNvPr>
          <p:cNvSpPr/>
          <p:nvPr/>
        </p:nvSpPr>
        <p:spPr>
          <a:xfrm>
            <a:off x="8713037" y="1410790"/>
            <a:ext cx="236715" cy="295135"/>
          </a:xfrm>
          <a:prstGeom prst="downArrow">
            <a:avLst/>
          </a:prstGeom>
          <a:solidFill>
            <a:srgbClr val="1952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C5843EE0-BA34-1BEB-B002-AA6EF7B5CDC7}"/>
              </a:ext>
            </a:extLst>
          </p:cNvPr>
          <p:cNvSpPr/>
          <p:nvPr/>
        </p:nvSpPr>
        <p:spPr>
          <a:xfrm>
            <a:off x="8731707" y="4961473"/>
            <a:ext cx="236715" cy="295135"/>
          </a:xfrm>
          <a:prstGeom prst="downArrow">
            <a:avLst/>
          </a:prstGeom>
          <a:solidFill>
            <a:srgbClr val="1952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474E57D4-F7FE-1CE0-963E-BA3707DC58AA}"/>
              </a:ext>
            </a:extLst>
          </p:cNvPr>
          <p:cNvSpPr/>
          <p:nvPr/>
        </p:nvSpPr>
        <p:spPr>
          <a:xfrm>
            <a:off x="8733684" y="4071509"/>
            <a:ext cx="236715" cy="295135"/>
          </a:xfrm>
          <a:prstGeom prst="downArrow">
            <a:avLst/>
          </a:prstGeom>
          <a:solidFill>
            <a:srgbClr val="1952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76CE47B2-ED94-77CA-B212-94738741CEBA}"/>
              </a:ext>
            </a:extLst>
          </p:cNvPr>
          <p:cNvSpPr/>
          <p:nvPr/>
        </p:nvSpPr>
        <p:spPr>
          <a:xfrm>
            <a:off x="8731708" y="3190889"/>
            <a:ext cx="236715" cy="295135"/>
          </a:xfrm>
          <a:prstGeom prst="downArrow">
            <a:avLst/>
          </a:prstGeom>
          <a:solidFill>
            <a:srgbClr val="1952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4D54CB9D-D3E4-5828-6745-AF0B0564D5AD}"/>
              </a:ext>
            </a:extLst>
          </p:cNvPr>
          <p:cNvSpPr/>
          <p:nvPr/>
        </p:nvSpPr>
        <p:spPr>
          <a:xfrm>
            <a:off x="8731708" y="2297364"/>
            <a:ext cx="236715" cy="295135"/>
          </a:xfrm>
          <a:prstGeom prst="downArrow">
            <a:avLst/>
          </a:prstGeom>
          <a:solidFill>
            <a:srgbClr val="1952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2: Observations &amp; Interviews</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5832629" y="435068"/>
            <a:ext cx="6359371"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5" name="TextBox 4">
            <a:extLst>
              <a:ext uri="{FF2B5EF4-FFF2-40B4-BE49-F238E27FC236}">
                <a16:creationId xmlns:a16="http://schemas.microsoft.com/office/drawing/2014/main" id="{3ED662E1-8DF3-99F5-BF21-EE729E9709F4}"/>
              </a:ext>
            </a:extLst>
          </p:cNvPr>
          <p:cNvSpPr txBox="1"/>
          <p:nvPr/>
        </p:nvSpPr>
        <p:spPr>
          <a:xfrm>
            <a:off x="816813" y="774754"/>
            <a:ext cx="5365502" cy="4524315"/>
          </a:xfrm>
          <a:prstGeom prst="rect">
            <a:avLst/>
          </a:prstGeom>
          <a:noFill/>
        </p:spPr>
        <p:txBody>
          <a:bodyPr wrap="square" rtlCol="0">
            <a:spAutoFit/>
          </a:bodyPr>
          <a:lstStyle/>
          <a:p>
            <a:r>
              <a:rPr lang="en-US" sz="2000" b="1" dirty="0">
                <a:solidFill>
                  <a:schemeClr val="tx2"/>
                </a:solidFill>
              </a:rPr>
              <a:t>Goal 2: Understand each step of processes</a:t>
            </a:r>
          </a:p>
          <a:p>
            <a:endParaRPr lang="en-US" sz="800" dirty="0"/>
          </a:p>
          <a:p>
            <a:pPr lvl="1"/>
            <a:r>
              <a:rPr lang="en-US" sz="2000" dirty="0"/>
              <a:t>Observe each process </a:t>
            </a:r>
          </a:p>
          <a:p>
            <a:pPr marL="800100" lvl="1" indent="-342900">
              <a:buFont typeface="Wingdings" panose="05000000000000000000" pitchFamily="2" charset="2"/>
              <a:buChar char="Ø"/>
            </a:pPr>
            <a:r>
              <a:rPr lang="en-US" sz="2000" dirty="0"/>
              <a:t>Conduct observations at different time periods</a:t>
            </a:r>
          </a:p>
          <a:p>
            <a:pPr marL="800100" lvl="1" indent="-342900">
              <a:buFont typeface="Wingdings" panose="05000000000000000000" pitchFamily="2" charset="2"/>
              <a:buChar char="Ø"/>
            </a:pPr>
            <a:r>
              <a:rPr lang="en-US" sz="2000" dirty="0"/>
              <a:t>Complete checklists</a:t>
            </a:r>
          </a:p>
          <a:p>
            <a:pPr lvl="1"/>
            <a:endParaRPr lang="en-US" sz="2000" dirty="0"/>
          </a:p>
          <a:p>
            <a:pPr lvl="1"/>
            <a:r>
              <a:rPr lang="en-US" sz="2000" dirty="0"/>
              <a:t>Conduct Interviews with key staff from each department</a:t>
            </a:r>
          </a:p>
          <a:p>
            <a:pPr marL="800100" lvl="1" indent="-342900">
              <a:buFont typeface="Wingdings" panose="05000000000000000000" pitchFamily="2" charset="2"/>
              <a:buChar char="Ø"/>
            </a:pPr>
            <a:r>
              <a:rPr lang="en-US" sz="2000" dirty="0"/>
              <a:t>Utilize feedback for potential solutions</a:t>
            </a:r>
          </a:p>
          <a:p>
            <a:pPr lvl="1"/>
            <a:endParaRPr lang="en-US" sz="2000" dirty="0"/>
          </a:p>
          <a:p>
            <a:pPr lvl="1"/>
            <a:r>
              <a:rPr lang="en-US" sz="2000" dirty="0"/>
              <a:t>Document Steps on Process Map</a:t>
            </a:r>
          </a:p>
          <a:p>
            <a:pPr marL="800100" lvl="1" indent="-342900">
              <a:buFont typeface="Wingdings" panose="05000000000000000000" pitchFamily="2" charset="2"/>
              <a:buChar char="Ø"/>
            </a:pPr>
            <a:r>
              <a:rPr lang="en-US" sz="2000" dirty="0"/>
              <a:t>Outline key stakeholders</a:t>
            </a:r>
          </a:p>
          <a:p>
            <a:pPr marL="800100" lvl="1" indent="-342900">
              <a:buFont typeface="Wingdings" panose="05000000000000000000" pitchFamily="2" charset="2"/>
              <a:buChar char="Ø"/>
            </a:pPr>
            <a:r>
              <a:rPr lang="en-US" sz="2000" dirty="0"/>
              <a:t>Highlight decision points</a:t>
            </a:r>
          </a:p>
          <a:p>
            <a:pPr marL="800100" lvl="1" indent="-342900">
              <a:buFont typeface="Wingdings" panose="05000000000000000000" pitchFamily="2" charset="2"/>
              <a:buChar char="Ø"/>
            </a:pPr>
            <a:r>
              <a:rPr lang="en-US" sz="2000" dirty="0"/>
              <a:t>Focus on deliverables</a:t>
            </a:r>
          </a:p>
        </p:txBody>
      </p:sp>
      <p:pic>
        <p:nvPicPr>
          <p:cNvPr id="6" name="Graphic 5" descr="Checkbox Checked with solid fill">
            <a:extLst>
              <a:ext uri="{FF2B5EF4-FFF2-40B4-BE49-F238E27FC236}">
                <a16:creationId xmlns:a16="http://schemas.microsoft.com/office/drawing/2014/main" id="{E58B7D91-E227-EBB0-0DE7-13228345EB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135488"/>
            <a:ext cx="487044" cy="487044"/>
          </a:xfrm>
          <a:prstGeom prst="rect">
            <a:avLst/>
          </a:prstGeom>
        </p:spPr>
      </p:pic>
      <p:pic>
        <p:nvPicPr>
          <p:cNvPr id="8" name="Graphic 7" descr="Checkbox Checked with solid fill">
            <a:extLst>
              <a:ext uri="{FF2B5EF4-FFF2-40B4-BE49-F238E27FC236}">
                <a16:creationId xmlns:a16="http://schemas.microsoft.com/office/drawing/2014/main" id="{DC987B10-F0FD-B69B-53B3-F17F480F8E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2672760"/>
            <a:ext cx="487044" cy="487044"/>
          </a:xfrm>
          <a:prstGeom prst="rect">
            <a:avLst/>
          </a:prstGeom>
        </p:spPr>
      </p:pic>
      <p:pic>
        <p:nvPicPr>
          <p:cNvPr id="12" name="Graphic 11" descr="Checkbox Checked with solid fill">
            <a:extLst>
              <a:ext uri="{FF2B5EF4-FFF2-40B4-BE49-F238E27FC236}">
                <a16:creationId xmlns:a16="http://schemas.microsoft.com/office/drawing/2014/main" id="{66123134-3C26-C341-80DC-39BCD6D0D4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3896593"/>
            <a:ext cx="487044" cy="487044"/>
          </a:xfrm>
          <a:prstGeom prst="rect">
            <a:avLst/>
          </a:prstGeom>
        </p:spPr>
      </p:pic>
      <p:pic>
        <p:nvPicPr>
          <p:cNvPr id="9" name="Picture 8">
            <a:extLst>
              <a:ext uri="{FF2B5EF4-FFF2-40B4-BE49-F238E27FC236}">
                <a16:creationId xmlns:a16="http://schemas.microsoft.com/office/drawing/2014/main" id="{D3F1128D-4A96-FC1D-B478-620B33E838D1}"/>
              </a:ext>
            </a:extLst>
          </p:cNvPr>
          <p:cNvPicPr>
            <a:picLocks noChangeAspect="1"/>
          </p:cNvPicPr>
          <p:nvPr/>
        </p:nvPicPr>
        <p:blipFill>
          <a:blip r:embed="rId7"/>
          <a:stretch>
            <a:fillRect/>
          </a:stretch>
        </p:blipFill>
        <p:spPr>
          <a:xfrm>
            <a:off x="6242882" y="774754"/>
            <a:ext cx="5081336" cy="5175034"/>
          </a:xfrm>
          <a:prstGeom prst="rect">
            <a:avLst/>
          </a:prstGeom>
          <a:ln w="28575">
            <a:solidFill>
              <a:schemeClr val="tx1"/>
            </a:solidFill>
          </a:ln>
        </p:spPr>
      </p:pic>
    </p:spTree>
    <p:extLst>
      <p:ext uri="{BB962C8B-B14F-4D97-AF65-F5344CB8AC3E}">
        <p14:creationId xmlns:p14="http://schemas.microsoft.com/office/powerpoint/2010/main" val="67901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2: Observations &amp; Interviews (Cont.)</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4678532" y="435068"/>
            <a:ext cx="7513468"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5" name="TextBox 4">
            <a:extLst>
              <a:ext uri="{FF2B5EF4-FFF2-40B4-BE49-F238E27FC236}">
                <a16:creationId xmlns:a16="http://schemas.microsoft.com/office/drawing/2014/main" id="{3ED662E1-8DF3-99F5-BF21-EE729E9709F4}"/>
              </a:ext>
            </a:extLst>
          </p:cNvPr>
          <p:cNvSpPr txBox="1"/>
          <p:nvPr/>
        </p:nvSpPr>
        <p:spPr>
          <a:xfrm>
            <a:off x="816813" y="774754"/>
            <a:ext cx="9712104" cy="2246769"/>
          </a:xfrm>
          <a:prstGeom prst="rect">
            <a:avLst/>
          </a:prstGeom>
          <a:noFill/>
        </p:spPr>
        <p:txBody>
          <a:bodyPr wrap="square" rtlCol="0">
            <a:spAutoFit/>
          </a:bodyPr>
          <a:lstStyle/>
          <a:p>
            <a:r>
              <a:rPr lang="en-US" sz="2000" b="1" dirty="0">
                <a:solidFill>
                  <a:schemeClr val="tx2"/>
                </a:solidFill>
              </a:rPr>
              <a:t>Goal 3: Identify source of potential delays/waste </a:t>
            </a:r>
            <a:endParaRPr lang="en-US" sz="800" dirty="0"/>
          </a:p>
          <a:p>
            <a:pPr lvl="1"/>
            <a:endParaRPr lang="en-US" sz="2000" dirty="0"/>
          </a:p>
          <a:p>
            <a:pPr lvl="1"/>
            <a:r>
              <a:rPr lang="en-US" sz="2000" dirty="0"/>
              <a:t>Conduct Time Studies for each process</a:t>
            </a:r>
          </a:p>
          <a:p>
            <a:pPr marL="800100" lvl="1" indent="-342900">
              <a:buFont typeface="Wingdings" panose="05000000000000000000" pitchFamily="2" charset="2"/>
              <a:buChar char="Ø"/>
            </a:pPr>
            <a:r>
              <a:rPr lang="en-US" sz="2000" dirty="0"/>
              <a:t>Determine average time to complete each step </a:t>
            </a:r>
          </a:p>
          <a:p>
            <a:pPr marL="800100" lvl="1" indent="-342900">
              <a:buFont typeface="Wingdings" panose="05000000000000000000" pitchFamily="2" charset="2"/>
              <a:buChar char="Ø"/>
            </a:pPr>
            <a:r>
              <a:rPr lang="en-US" sz="2000" dirty="0"/>
              <a:t>Compare to internal time goals (i.e. patient wait time not to exceed 15 min.)</a:t>
            </a:r>
          </a:p>
          <a:p>
            <a:pPr lvl="1"/>
            <a:endParaRPr lang="en-US" sz="2000" dirty="0"/>
          </a:p>
          <a:p>
            <a:pPr lvl="1"/>
            <a:r>
              <a:rPr lang="en-US" sz="2000" dirty="0"/>
              <a:t>Evaluate whether each step is a value-added activity</a:t>
            </a:r>
          </a:p>
        </p:txBody>
      </p:sp>
      <p:pic>
        <p:nvPicPr>
          <p:cNvPr id="6" name="Graphic 5" descr="Checkbox Checked with solid fill">
            <a:extLst>
              <a:ext uri="{FF2B5EF4-FFF2-40B4-BE49-F238E27FC236}">
                <a16:creationId xmlns:a16="http://schemas.microsoft.com/office/drawing/2014/main" id="{E58B7D91-E227-EBB0-0DE7-13228345EB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348552"/>
            <a:ext cx="487044" cy="487044"/>
          </a:xfrm>
          <a:prstGeom prst="rect">
            <a:avLst/>
          </a:prstGeom>
        </p:spPr>
      </p:pic>
      <p:pic>
        <p:nvPicPr>
          <p:cNvPr id="8" name="Graphic 7" descr="Checkbox Checked with solid fill">
            <a:extLst>
              <a:ext uri="{FF2B5EF4-FFF2-40B4-BE49-F238E27FC236}">
                <a16:creationId xmlns:a16="http://schemas.microsoft.com/office/drawing/2014/main" id="{DC987B10-F0FD-B69B-53B3-F17F480F8E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2566228"/>
            <a:ext cx="487044" cy="487044"/>
          </a:xfrm>
          <a:prstGeom prst="rect">
            <a:avLst/>
          </a:prstGeom>
        </p:spPr>
      </p:pic>
      <p:pic>
        <p:nvPicPr>
          <p:cNvPr id="14" name="Picture 13">
            <a:extLst>
              <a:ext uri="{FF2B5EF4-FFF2-40B4-BE49-F238E27FC236}">
                <a16:creationId xmlns:a16="http://schemas.microsoft.com/office/drawing/2014/main" id="{E3A4AD69-2B2E-C7BC-8E54-43106510B867}"/>
              </a:ext>
            </a:extLst>
          </p:cNvPr>
          <p:cNvPicPr>
            <a:picLocks noChangeAspect="1"/>
          </p:cNvPicPr>
          <p:nvPr/>
        </p:nvPicPr>
        <p:blipFill>
          <a:blip r:embed="rId7"/>
          <a:stretch>
            <a:fillRect/>
          </a:stretch>
        </p:blipFill>
        <p:spPr>
          <a:xfrm>
            <a:off x="2414612" y="3150959"/>
            <a:ext cx="6969625" cy="3166321"/>
          </a:xfrm>
          <a:prstGeom prst="rect">
            <a:avLst/>
          </a:prstGeom>
          <a:ln w="28575">
            <a:solidFill>
              <a:schemeClr val="tx1"/>
            </a:solidFill>
          </a:ln>
        </p:spPr>
      </p:pic>
    </p:spTree>
    <p:extLst>
      <p:ext uri="{BB962C8B-B14F-4D97-AF65-F5344CB8AC3E}">
        <p14:creationId xmlns:p14="http://schemas.microsoft.com/office/powerpoint/2010/main" val="123393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2: Observations &amp; Interviews (Cont.)</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4678532" y="435068"/>
            <a:ext cx="7513468"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5" name="TextBox 4">
            <a:extLst>
              <a:ext uri="{FF2B5EF4-FFF2-40B4-BE49-F238E27FC236}">
                <a16:creationId xmlns:a16="http://schemas.microsoft.com/office/drawing/2014/main" id="{3ED662E1-8DF3-99F5-BF21-EE729E9709F4}"/>
              </a:ext>
            </a:extLst>
          </p:cNvPr>
          <p:cNvSpPr txBox="1"/>
          <p:nvPr/>
        </p:nvSpPr>
        <p:spPr>
          <a:xfrm>
            <a:off x="816813" y="774754"/>
            <a:ext cx="9712104" cy="1631216"/>
          </a:xfrm>
          <a:prstGeom prst="rect">
            <a:avLst/>
          </a:prstGeom>
          <a:noFill/>
        </p:spPr>
        <p:txBody>
          <a:bodyPr wrap="square" rtlCol="0">
            <a:spAutoFit/>
          </a:bodyPr>
          <a:lstStyle/>
          <a:p>
            <a:r>
              <a:rPr lang="en-US" sz="2000" b="1" dirty="0">
                <a:solidFill>
                  <a:schemeClr val="tx2"/>
                </a:solidFill>
              </a:rPr>
              <a:t>Goal 4: Address sources of error or waste</a:t>
            </a:r>
            <a:endParaRPr lang="en-US" sz="800" dirty="0"/>
          </a:p>
          <a:p>
            <a:pPr lvl="1"/>
            <a:endParaRPr lang="en-US" sz="2000" dirty="0"/>
          </a:p>
          <a:p>
            <a:pPr lvl="1"/>
            <a:r>
              <a:rPr lang="en-US" sz="2000" dirty="0"/>
              <a:t>Attribute errors/delays to specific categories</a:t>
            </a:r>
          </a:p>
          <a:p>
            <a:pPr marL="800100" lvl="1" indent="-342900">
              <a:buFont typeface="Wingdings" panose="05000000000000000000" pitchFamily="2" charset="2"/>
              <a:buChar char="Ø"/>
            </a:pPr>
            <a:r>
              <a:rPr lang="en-US" sz="2000" dirty="0"/>
              <a:t>Utilize Fishbone Diagram</a:t>
            </a:r>
          </a:p>
          <a:p>
            <a:pPr marL="800100" lvl="1" indent="-342900">
              <a:buFont typeface="Wingdings" panose="05000000000000000000" pitchFamily="2" charset="2"/>
              <a:buChar char="Ø"/>
            </a:pPr>
            <a:r>
              <a:rPr lang="en-US" sz="2000" dirty="0"/>
              <a:t>Target interventions that address specific sources of error</a:t>
            </a:r>
          </a:p>
        </p:txBody>
      </p:sp>
      <p:pic>
        <p:nvPicPr>
          <p:cNvPr id="6" name="Graphic 5" descr="Checkbox Checked with solid fill">
            <a:extLst>
              <a:ext uri="{FF2B5EF4-FFF2-40B4-BE49-F238E27FC236}">
                <a16:creationId xmlns:a16="http://schemas.microsoft.com/office/drawing/2014/main" id="{E58B7D91-E227-EBB0-0DE7-13228345EB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339125"/>
            <a:ext cx="487044" cy="487044"/>
          </a:xfrm>
          <a:prstGeom prst="rect">
            <a:avLst/>
          </a:prstGeom>
        </p:spPr>
      </p:pic>
      <p:pic>
        <p:nvPicPr>
          <p:cNvPr id="7" name="Picture 6">
            <a:extLst>
              <a:ext uri="{FF2B5EF4-FFF2-40B4-BE49-F238E27FC236}">
                <a16:creationId xmlns:a16="http://schemas.microsoft.com/office/drawing/2014/main" id="{26D83AA6-E67E-8E7B-878A-E1DD70A65468}"/>
              </a:ext>
            </a:extLst>
          </p:cNvPr>
          <p:cNvPicPr>
            <a:picLocks noChangeAspect="1"/>
          </p:cNvPicPr>
          <p:nvPr/>
        </p:nvPicPr>
        <p:blipFill>
          <a:blip r:embed="rId7"/>
          <a:stretch>
            <a:fillRect/>
          </a:stretch>
        </p:blipFill>
        <p:spPr>
          <a:xfrm>
            <a:off x="2962237" y="2749574"/>
            <a:ext cx="5421255" cy="3369660"/>
          </a:xfrm>
          <a:prstGeom prst="rect">
            <a:avLst/>
          </a:prstGeom>
          <a:ln w="28575">
            <a:solidFill>
              <a:schemeClr val="tx1"/>
            </a:solidFill>
          </a:ln>
        </p:spPr>
      </p:pic>
    </p:spTree>
    <p:extLst>
      <p:ext uri="{BB962C8B-B14F-4D97-AF65-F5344CB8AC3E}">
        <p14:creationId xmlns:p14="http://schemas.microsoft.com/office/powerpoint/2010/main" val="326489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8E86505-821F-4B5A-8E1B-0B450364C350}"/>
              </a:ext>
            </a:extLst>
          </p:cNvPr>
          <p:cNvPicPr>
            <a:picLocks noChangeAspect="1"/>
          </p:cNvPicPr>
          <p:nvPr/>
        </p:nvPicPr>
        <p:blipFill rotWithShape="1">
          <a:blip r:embed="rId3"/>
          <a:srcRect l="205" t="546" r="68303" b="42694"/>
          <a:stretch/>
        </p:blipFill>
        <p:spPr>
          <a:xfrm>
            <a:off x="0" y="0"/>
            <a:ext cx="1450109" cy="1960333"/>
          </a:xfrm>
          <a:prstGeom prst="rect">
            <a:avLst/>
          </a:prstGeom>
        </p:spPr>
      </p:pic>
      <p:pic>
        <p:nvPicPr>
          <p:cNvPr id="15" name="Picture 14">
            <a:extLst>
              <a:ext uri="{FF2B5EF4-FFF2-40B4-BE49-F238E27FC236}">
                <a16:creationId xmlns:a16="http://schemas.microsoft.com/office/drawing/2014/main" id="{102B369F-D588-46B2-81A0-383A4DA226FC}"/>
              </a:ext>
            </a:extLst>
          </p:cNvPr>
          <p:cNvPicPr>
            <a:picLocks noChangeAspect="1"/>
          </p:cNvPicPr>
          <p:nvPr/>
        </p:nvPicPr>
        <p:blipFill rotWithShape="1">
          <a:blip r:embed="rId3"/>
          <a:srcRect l="55413" t="-8651" r="19182" b="-1"/>
          <a:stretch/>
        </p:blipFill>
        <p:spPr>
          <a:xfrm>
            <a:off x="11171274" y="3583709"/>
            <a:ext cx="1020727" cy="3274291"/>
          </a:xfrm>
          <a:prstGeom prst="rect">
            <a:avLst/>
          </a:prstGeom>
        </p:spPr>
      </p:pic>
      <p:sp>
        <p:nvSpPr>
          <p:cNvPr id="3" name="Rectangle 2"/>
          <p:cNvSpPr/>
          <p:nvPr/>
        </p:nvSpPr>
        <p:spPr>
          <a:xfrm>
            <a:off x="8610606" y="1544874"/>
            <a:ext cx="3581401" cy="369332"/>
          </a:xfrm>
          <a:prstGeom prst="rect">
            <a:avLst/>
          </a:prstGeom>
        </p:spPr>
        <p:txBody>
          <a:bodyPr wrap="square" lIns="91440" tIns="45720" rIns="91440" bIns="45720" anchor="t">
            <a:spAutoFit/>
          </a:bodyPr>
          <a:lstStyle/>
          <a:p>
            <a:pPr algn="r" fontAlgn="base">
              <a:spcBef>
                <a:spcPct val="20000"/>
              </a:spcBef>
              <a:spcAft>
                <a:spcPct val="0"/>
              </a:spcAft>
            </a:pPr>
            <a:endParaRPr lang="en-US" b="1" kern="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8ECDA6-1B58-4073-A49E-1CEFB5308933}"/>
              </a:ext>
            </a:extLst>
          </p:cNvPr>
          <p:cNvSpPr txBox="1"/>
          <p:nvPr/>
        </p:nvSpPr>
        <p:spPr>
          <a:xfrm>
            <a:off x="1933575" y="-45892"/>
            <a:ext cx="9582316" cy="584775"/>
          </a:xfrm>
          <a:prstGeom prst="rect">
            <a:avLst/>
          </a:prstGeom>
          <a:noFill/>
        </p:spPr>
        <p:txBody>
          <a:bodyPr wrap="square" lIns="91440" tIns="45720" rIns="91440" bIns="45720" rtlCol="0" anchor="t">
            <a:spAutoFit/>
          </a:bodyPr>
          <a:lstStyle/>
          <a:p>
            <a:pPr algn="r"/>
            <a:r>
              <a:rPr lang="en-US" sz="3200" dirty="0">
                <a:solidFill>
                  <a:srgbClr val="432B79"/>
                </a:solidFill>
                <a:latin typeface="Garamond"/>
                <a:cs typeface="Calibri"/>
              </a:rPr>
              <a:t>Step 3: Analysis of Process Metrics</a:t>
            </a:r>
            <a:endParaRPr lang="en-US" dirty="0">
              <a:solidFill>
                <a:srgbClr val="432B79"/>
              </a:solidFill>
              <a:cs typeface="Calibri"/>
            </a:endParaRPr>
          </a:p>
        </p:txBody>
      </p:sp>
      <p:cxnSp>
        <p:nvCxnSpPr>
          <p:cNvPr id="4" name="Straight Connector 3">
            <a:extLst>
              <a:ext uri="{FF2B5EF4-FFF2-40B4-BE49-F238E27FC236}">
                <a16:creationId xmlns:a16="http://schemas.microsoft.com/office/drawing/2014/main" id="{330F1388-9F74-4374-898E-0C15A88D77C0}"/>
              </a:ext>
            </a:extLst>
          </p:cNvPr>
          <p:cNvCxnSpPr>
            <a:cxnSpLocks/>
          </p:cNvCxnSpPr>
          <p:nvPr/>
        </p:nvCxnSpPr>
        <p:spPr>
          <a:xfrm>
            <a:off x="4678532" y="435068"/>
            <a:ext cx="7513468" cy="0"/>
          </a:xfrm>
          <a:prstGeom prst="line">
            <a:avLst/>
          </a:prstGeom>
          <a:ln w="12700">
            <a:solidFill>
              <a:srgbClr val="1D56A7"/>
            </a:solidFill>
          </a:ln>
        </p:spPr>
        <p:style>
          <a:lnRef idx="1">
            <a:schemeClr val="accent5"/>
          </a:lnRef>
          <a:fillRef idx="0">
            <a:schemeClr val="accent5"/>
          </a:fillRef>
          <a:effectRef idx="0">
            <a:schemeClr val="accent5"/>
          </a:effectRef>
          <a:fontRef idx="minor">
            <a:schemeClr val="tx1"/>
          </a:fontRef>
        </p:style>
      </p:cxnSp>
      <p:pic>
        <p:nvPicPr>
          <p:cNvPr id="22" name="Picture 21">
            <a:extLst>
              <a:ext uri="{FF2B5EF4-FFF2-40B4-BE49-F238E27FC236}">
                <a16:creationId xmlns:a16="http://schemas.microsoft.com/office/drawing/2014/main" id="{4404F677-8CAE-4038-8C24-B1F9D99148B0}"/>
              </a:ext>
            </a:extLst>
          </p:cNvPr>
          <p:cNvPicPr>
            <a:picLocks noChangeAspect="1"/>
          </p:cNvPicPr>
          <p:nvPr/>
        </p:nvPicPr>
        <p:blipFill>
          <a:blip r:embed="rId4"/>
          <a:stretch>
            <a:fillRect/>
          </a:stretch>
        </p:blipFill>
        <p:spPr>
          <a:xfrm>
            <a:off x="106452" y="6309113"/>
            <a:ext cx="1420723" cy="412724"/>
          </a:xfrm>
          <a:prstGeom prst="rect">
            <a:avLst/>
          </a:prstGeom>
        </p:spPr>
      </p:pic>
      <p:sp>
        <p:nvSpPr>
          <p:cNvPr id="24" name="Footer Placeholder 1">
            <a:extLst>
              <a:ext uri="{FF2B5EF4-FFF2-40B4-BE49-F238E27FC236}">
                <a16:creationId xmlns:a16="http://schemas.microsoft.com/office/drawing/2014/main" id="{5748594C-53B7-4BF4-9D0C-220632ADD864}"/>
              </a:ext>
            </a:extLst>
          </p:cNvPr>
          <p:cNvSpPr txBox="1">
            <a:spLocks/>
          </p:cNvSpPr>
          <p:nvPr/>
        </p:nvSpPr>
        <p:spPr>
          <a:xfrm>
            <a:off x="4511101" y="640530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All Rights Reserved</a:t>
            </a:r>
          </a:p>
        </p:txBody>
      </p:sp>
      <p:sp>
        <p:nvSpPr>
          <p:cNvPr id="5" name="TextBox 4">
            <a:extLst>
              <a:ext uri="{FF2B5EF4-FFF2-40B4-BE49-F238E27FC236}">
                <a16:creationId xmlns:a16="http://schemas.microsoft.com/office/drawing/2014/main" id="{3ED662E1-8DF3-99F5-BF21-EE729E9709F4}"/>
              </a:ext>
            </a:extLst>
          </p:cNvPr>
          <p:cNvSpPr txBox="1"/>
          <p:nvPr/>
        </p:nvSpPr>
        <p:spPr>
          <a:xfrm>
            <a:off x="816813" y="774754"/>
            <a:ext cx="9712104" cy="2723823"/>
          </a:xfrm>
          <a:prstGeom prst="rect">
            <a:avLst/>
          </a:prstGeom>
          <a:noFill/>
        </p:spPr>
        <p:txBody>
          <a:bodyPr wrap="square" rtlCol="0">
            <a:spAutoFit/>
          </a:bodyPr>
          <a:lstStyle/>
          <a:p>
            <a:r>
              <a:rPr lang="en-US" sz="2000" b="1" dirty="0">
                <a:solidFill>
                  <a:schemeClr val="tx2"/>
                </a:solidFill>
              </a:rPr>
              <a:t>Goal 5: Analyze current performance of operational KPIs</a:t>
            </a:r>
            <a:endParaRPr lang="en-US" sz="2000" dirty="0"/>
          </a:p>
          <a:p>
            <a:pPr lvl="1"/>
            <a:endParaRPr lang="en-US" sz="1100" dirty="0"/>
          </a:p>
          <a:p>
            <a:pPr lvl="1"/>
            <a:r>
              <a:rPr lang="en-US" sz="2000" dirty="0"/>
              <a:t>Conduct Analysis into Operational KPIs </a:t>
            </a:r>
          </a:p>
          <a:p>
            <a:pPr marL="800100" lvl="1" indent="-342900">
              <a:buFont typeface="Wingdings" panose="05000000000000000000" pitchFamily="2" charset="2"/>
              <a:buChar char="Ø"/>
            </a:pPr>
            <a:r>
              <a:rPr lang="en-US" sz="2000" dirty="0"/>
              <a:t>Examples:</a:t>
            </a:r>
          </a:p>
          <a:p>
            <a:pPr marL="1257300" lvl="2" indent="-342900">
              <a:buFont typeface="Wingdings" panose="05000000000000000000" pitchFamily="2" charset="2"/>
              <a:buChar char="§"/>
            </a:pPr>
            <a:r>
              <a:rPr lang="en-US" sz="2000" dirty="0"/>
              <a:t>Staffing Ratios</a:t>
            </a:r>
          </a:p>
          <a:p>
            <a:pPr marL="1257300" lvl="2" indent="-342900">
              <a:buFont typeface="Wingdings" panose="05000000000000000000" pitchFamily="2" charset="2"/>
              <a:buChar char="§"/>
            </a:pPr>
            <a:r>
              <a:rPr lang="en-US" sz="2000" dirty="0"/>
              <a:t>Wait Times</a:t>
            </a:r>
          </a:p>
          <a:p>
            <a:pPr marL="1257300" lvl="2" indent="-342900">
              <a:buFont typeface="Wingdings" panose="05000000000000000000" pitchFamily="2" charset="2"/>
              <a:buChar char="§"/>
            </a:pPr>
            <a:r>
              <a:rPr lang="en-US" sz="2000" dirty="0"/>
              <a:t>Cancellations</a:t>
            </a:r>
          </a:p>
          <a:p>
            <a:pPr marL="1257300" lvl="2" indent="-342900">
              <a:buFont typeface="Wingdings" panose="05000000000000000000" pitchFamily="2" charset="2"/>
              <a:buChar char="§"/>
            </a:pPr>
            <a:r>
              <a:rPr lang="en-US" sz="2000" dirty="0"/>
              <a:t>Auth Denials</a:t>
            </a:r>
          </a:p>
          <a:p>
            <a:pPr marL="800100" lvl="1" indent="-342900">
              <a:buFont typeface="Wingdings" panose="05000000000000000000" pitchFamily="2" charset="2"/>
              <a:buChar char="Ø"/>
            </a:pPr>
            <a:r>
              <a:rPr lang="en-US" sz="2000" dirty="0"/>
              <a:t>Compare to industry benchmarks, if available</a:t>
            </a:r>
          </a:p>
        </p:txBody>
      </p:sp>
      <p:pic>
        <p:nvPicPr>
          <p:cNvPr id="6" name="Graphic 5" descr="Checkbox Checked with solid fill">
            <a:extLst>
              <a:ext uri="{FF2B5EF4-FFF2-40B4-BE49-F238E27FC236}">
                <a16:creationId xmlns:a16="http://schemas.microsoft.com/office/drawing/2014/main" id="{E58B7D91-E227-EBB0-0DE7-13228345EB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06" y="1206510"/>
            <a:ext cx="487044" cy="487044"/>
          </a:xfrm>
          <a:prstGeom prst="rect">
            <a:avLst/>
          </a:prstGeom>
        </p:spPr>
      </p:pic>
      <p:pic>
        <p:nvPicPr>
          <p:cNvPr id="10" name="Picture 9">
            <a:extLst>
              <a:ext uri="{FF2B5EF4-FFF2-40B4-BE49-F238E27FC236}">
                <a16:creationId xmlns:a16="http://schemas.microsoft.com/office/drawing/2014/main" id="{E1294700-5B42-403F-09E3-321965627F49}"/>
              </a:ext>
            </a:extLst>
          </p:cNvPr>
          <p:cNvPicPr>
            <a:picLocks noChangeAspect="1"/>
          </p:cNvPicPr>
          <p:nvPr/>
        </p:nvPicPr>
        <p:blipFill>
          <a:blip r:embed="rId7"/>
          <a:stretch>
            <a:fillRect/>
          </a:stretch>
        </p:blipFill>
        <p:spPr>
          <a:xfrm>
            <a:off x="2345059" y="3704713"/>
            <a:ext cx="7790758" cy="2055732"/>
          </a:xfrm>
          <a:prstGeom prst="rect">
            <a:avLst/>
          </a:prstGeom>
          <a:ln w="28575">
            <a:solidFill>
              <a:schemeClr val="tx1"/>
            </a:solidFill>
          </a:ln>
        </p:spPr>
      </p:pic>
      <p:sp>
        <p:nvSpPr>
          <p:cNvPr id="11" name="TextBox 10">
            <a:extLst>
              <a:ext uri="{FF2B5EF4-FFF2-40B4-BE49-F238E27FC236}">
                <a16:creationId xmlns:a16="http://schemas.microsoft.com/office/drawing/2014/main" id="{1E5BB2CB-170F-E94E-461F-E028862DFCC1}"/>
              </a:ext>
            </a:extLst>
          </p:cNvPr>
          <p:cNvSpPr txBox="1"/>
          <p:nvPr/>
        </p:nvSpPr>
        <p:spPr>
          <a:xfrm>
            <a:off x="4115175" y="1835849"/>
            <a:ext cx="2918669" cy="1323439"/>
          </a:xfrm>
          <a:prstGeom prst="rect">
            <a:avLst/>
          </a:prstGeom>
          <a:noFill/>
        </p:spPr>
        <p:txBody>
          <a:bodyPr wrap="square" rtlCol="0">
            <a:spAutoFit/>
          </a:bodyPr>
          <a:lstStyle/>
          <a:p>
            <a:pPr marL="285750" indent="-285750">
              <a:buFont typeface="Wingdings" panose="05000000000000000000" pitchFamily="2" charset="2"/>
              <a:buChar char="§"/>
            </a:pPr>
            <a:r>
              <a:rPr lang="en-US" sz="2000" dirty="0"/>
              <a:t>Average Hospital Stay</a:t>
            </a:r>
          </a:p>
          <a:p>
            <a:pPr marL="285750" indent="-285750">
              <a:buFont typeface="Wingdings" panose="05000000000000000000" pitchFamily="2" charset="2"/>
              <a:buChar char="§"/>
            </a:pPr>
            <a:r>
              <a:rPr lang="en-US" sz="2000" dirty="0"/>
              <a:t>No Shows</a:t>
            </a:r>
          </a:p>
          <a:p>
            <a:pPr marL="285750" indent="-285750">
              <a:buFont typeface="Wingdings" panose="05000000000000000000" pitchFamily="2" charset="2"/>
              <a:buChar char="§"/>
            </a:pPr>
            <a:r>
              <a:rPr lang="en-US" sz="2000" dirty="0"/>
              <a:t>Equipment Utilization</a:t>
            </a:r>
          </a:p>
          <a:p>
            <a:pPr marL="285750" indent="-285750">
              <a:buFont typeface="Wingdings" panose="05000000000000000000" pitchFamily="2" charset="2"/>
              <a:buChar char="§"/>
            </a:pPr>
            <a:r>
              <a:rPr lang="en-US" sz="2000" dirty="0"/>
              <a:t>Error Rate</a:t>
            </a:r>
          </a:p>
        </p:txBody>
      </p:sp>
    </p:spTree>
    <p:extLst>
      <p:ext uri="{BB962C8B-B14F-4D97-AF65-F5344CB8AC3E}">
        <p14:creationId xmlns:p14="http://schemas.microsoft.com/office/powerpoint/2010/main" val="596779576"/>
      </p:ext>
    </p:extLst>
  </p:cSld>
  <p:clrMapOvr>
    <a:masterClrMapping/>
  </p:clrMapOvr>
</p:sld>
</file>

<file path=ppt/theme/theme1.xml><?xml version="1.0" encoding="utf-8"?>
<a:theme xmlns:a="http://schemas.openxmlformats.org/drawingml/2006/main" name="Office Theme">
  <a:themeElements>
    <a:clrScheme name="LHA Color Scheme">
      <a:dk1>
        <a:srgbClr val="000000"/>
      </a:dk1>
      <a:lt1>
        <a:srgbClr val="FFFFFF"/>
      </a:lt1>
      <a:dk2>
        <a:srgbClr val="452C7C"/>
      </a:dk2>
      <a:lt2>
        <a:srgbClr val="19529C"/>
      </a:lt2>
      <a:accent1>
        <a:srgbClr val="A5A5A5"/>
      </a:accent1>
      <a:accent2>
        <a:srgbClr val="FFC000"/>
      </a:accent2>
      <a:accent3>
        <a:srgbClr val="70AD47"/>
      </a:accent3>
      <a:accent4>
        <a:srgbClr val="C00000"/>
      </a:accent4>
      <a:accent5>
        <a:srgbClr val="ED7D31"/>
      </a:accent5>
      <a:accent6>
        <a:srgbClr val="5B9BD5"/>
      </a:accent6>
      <a:hlink>
        <a:srgbClr val="44546A"/>
      </a:hlink>
      <a:folHlink>
        <a:srgbClr val="4A273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Z Choice Home Health Draft Report.pptx" id="{79244011-92DA-4D27-A957-6AF6BD0F7AC9}" vid="{BEB07FD3-2ABD-4D25-8D22-A313FE96C0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06152990797D47B80C3DD9E835B29D" ma:contentTypeVersion="12" ma:contentTypeDescription="Create a new document." ma:contentTypeScope="" ma:versionID="28eef8efd74af3f728dda00bdce7cc5b">
  <xsd:schema xmlns:xsd="http://www.w3.org/2001/XMLSchema" xmlns:xs="http://www.w3.org/2001/XMLSchema" xmlns:p="http://schemas.microsoft.com/office/2006/metadata/properties" xmlns:ns2="c5dc9cd3-731f-4622-a075-1206b7ad19f8" xmlns:ns3="d2213b4c-f2dc-4ec6-a438-0af55d03f9b3" targetNamespace="http://schemas.microsoft.com/office/2006/metadata/properties" ma:root="true" ma:fieldsID="da6c731addb1e372d7218476c8171d16" ns2:_="" ns3:_="">
    <xsd:import namespace="c5dc9cd3-731f-4622-a075-1206b7ad19f8"/>
    <xsd:import namespace="d2213b4c-f2dc-4ec6-a438-0af55d03f9b3"/>
    <xsd:element name="properties">
      <xsd:complexType>
        <xsd:sequence>
          <xsd:element name="documentManagement">
            <xsd:complexType>
              <xsd:all>
                <xsd:element ref="ns2:Conference"/>
                <xsd:element ref="ns2:Year"/>
                <xsd:element ref="ns2:Topic"/>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c9cd3-731f-4622-a075-1206b7ad19f8" elementFormDefault="qualified">
    <xsd:import namespace="http://schemas.microsoft.com/office/2006/documentManagement/types"/>
    <xsd:import namespace="http://schemas.microsoft.com/office/infopath/2007/PartnerControls"/>
    <xsd:element name="Conference" ma:index="8" ma:displayName="Conference" ma:internalName="Conference">
      <xsd:simpleType>
        <xsd:restriction base="dms:Text">
          <xsd:maxLength value="255"/>
        </xsd:restriction>
      </xsd:simpleType>
    </xsd:element>
    <xsd:element name="Year" ma:index="9" ma:displayName="Year" ma:internalName="Year">
      <xsd:simpleType>
        <xsd:restriction base="dms:Number">
          <xsd:maxInclusive value="2100"/>
          <xsd:minInclusive value="2000"/>
        </xsd:restriction>
      </xsd:simpleType>
    </xsd:element>
    <xsd:element name="Topic" ma:index="10" ma:displayName="Topic" ma:internalName="Topic">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213b4c-f2dc-4ec6-a438-0af55d03f9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c5dc9cd3-731f-4622-a075-1206b7ad19f8">2022</Year>
    <Topic xmlns="c5dc9cd3-731f-4622-a075-1206b7ad19f8">N/A</Topic>
    <Conference xmlns="c5dc9cd3-731f-4622-a075-1206b7ad19f8">N/A</Conference>
    <SharedWithUsers xmlns="d2213b4c-f2dc-4ec6-a438-0af55d03f9b3">
      <UserInfo>
        <DisplayName>Nicole Copeland</DisplayName>
        <AccountId>21</AccountId>
        <AccountType/>
      </UserInfo>
      <UserInfo>
        <DisplayName>Catherine Zito</DisplayName>
        <AccountId>13</AccountId>
        <AccountType/>
      </UserInfo>
      <UserInfo>
        <DisplayName>Dan Marano</DisplayName>
        <AccountId>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EB071-E9EF-408C-99BA-43B74B632579}">
  <ds:schemaRefs>
    <ds:schemaRef ds:uri="c5dc9cd3-731f-4622-a075-1206b7ad19f8"/>
    <ds:schemaRef ds:uri="d2213b4c-f2dc-4ec6-a438-0af55d03f9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CD42D8-BE5F-4461-AB68-C0D8FB6ECBD2}">
  <ds:schemaRef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schemas.openxmlformats.org/package/2006/metadata/core-properties"/>
    <ds:schemaRef ds:uri="c5dc9cd3-731f-4622-a075-1206b7ad19f8"/>
    <ds:schemaRef ds:uri="d2213b4c-f2dc-4ec6-a438-0af55d03f9b3"/>
  </ds:schemaRefs>
</ds:datastoreItem>
</file>

<file path=customXml/itemProps3.xml><?xml version="1.0" encoding="utf-8"?>
<ds:datastoreItem xmlns:ds="http://schemas.openxmlformats.org/officeDocument/2006/customXml" ds:itemID="{B1EA5831-CBFF-48F1-A8DA-FBE757D12F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LHATemplate</Template>
  <TotalTime>1398</TotalTime>
  <Words>3058</Words>
  <Application>Microsoft Office PowerPoint</Application>
  <PresentationFormat>Widescreen</PresentationFormat>
  <Paragraphs>481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Bengel</dc:creator>
  <cp:lastModifiedBy>Dan Marano</cp:lastModifiedBy>
  <cp:revision>10</cp:revision>
  <cp:lastPrinted>2019-05-02T12:46:23Z</cp:lastPrinted>
  <dcterms:created xsi:type="dcterms:W3CDTF">2020-02-29T15:42:31Z</dcterms:created>
  <dcterms:modified xsi:type="dcterms:W3CDTF">2023-05-12T20:17:01Z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0x0101004906152990797D47B80C3DD9E835B29D</vt:lpwstr>
  </property>
  <property fmtid="{D5CDD505-2E9C-101B-9397-08002B2CF9AE}" pid="3" name="Order">
    <vt:r8>18600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emplateUrl">
    <vt:lpwstr/>
  </property>
  <property fmtid="{D5CDD505-2E9C-101B-9397-08002B2CF9AE}" pid="8" name="ComplianceAssetId">
    <vt:lpwstr/>
  </property>
</Properties>
</file>