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676" r:id="rId6"/>
  </p:sldMasterIdLst>
  <p:notesMasterIdLst>
    <p:notesMasterId r:id="rId51"/>
  </p:notesMasterIdLst>
  <p:sldIdLst>
    <p:sldId id="1917" r:id="rId7"/>
    <p:sldId id="1849" r:id="rId8"/>
    <p:sldId id="1892" r:id="rId9"/>
    <p:sldId id="1893" r:id="rId10"/>
    <p:sldId id="1885" r:id="rId11"/>
    <p:sldId id="500" r:id="rId12"/>
    <p:sldId id="501" r:id="rId13"/>
    <p:sldId id="1944" r:id="rId14"/>
    <p:sldId id="1929" r:id="rId15"/>
    <p:sldId id="259" r:id="rId16"/>
    <p:sldId id="260" r:id="rId17"/>
    <p:sldId id="1932" r:id="rId18"/>
    <p:sldId id="1945" r:id="rId19"/>
    <p:sldId id="1903" r:id="rId20"/>
    <p:sldId id="1901" r:id="rId21"/>
    <p:sldId id="282" r:id="rId22"/>
    <p:sldId id="1884" r:id="rId23"/>
    <p:sldId id="1934" r:id="rId24"/>
    <p:sldId id="1946" r:id="rId25"/>
    <p:sldId id="266" r:id="rId26"/>
    <p:sldId id="278" r:id="rId27"/>
    <p:sldId id="272" r:id="rId28"/>
    <p:sldId id="276" r:id="rId29"/>
    <p:sldId id="277" r:id="rId30"/>
    <p:sldId id="283" r:id="rId31"/>
    <p:sldId id="288" r:id="rId32"/>
    <p:sldId id="1935" r:id="rId33"/>
    <p:sldId id="1947" r:id="rId34"/>
    <p:sldId id="424" r:id="rId35"/>
    <p:sldId id="1918" r:id="rId36"/>
    <p:sldId id="427" r:id="rId37"/>
    <p:sldId id="1931" r:id="rId38"/>
    <p:sldId id="1919" r:id="rId39"/>
    <p:sldId id="1906" r:id="rId40"/>
    <p:sldId id="1937" r:id="rId41"/>
    <p:sldId id="1938" r:id="rId42"/>
    <p:sldId id="1940" r:id="rId43"/>
    <p:sldId id="1941" r:id="rId44"/>
    <p:sldId id="1942" r:id="rId45"/>
    <p:sldId id="1943" r:id="rId46"/>
    <p:sldId id="1921" r:id="rId47"/>
    <p:sldId id="1914" r:id="rId48"/>
    <p:sldId id="1916" r:id="rId49"/>
    <p:sldId id="261"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97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380" autoAdjust="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8" Type="http://schemas.openxmlformats.org/officeDocument/2006/relationships/slide" Target="slides/slide2.xml"/><Relationship Id="rId51" Type="http://schemas.openxmlformats.org/officeDocument/2006/relationships/notesMaster" Target="notesMasters/notesMaster1.xml"/><Relationship Id="rId3"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3" Type="http://schemas.openxmlformats.org/officeDocument/2006/relationships/oleObject" Target="file:///\\Users\stacygearhart\Desktop\AIMS%20DATA%20SPREADSHEET%20JULY%202021.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Sheet3!$B$22</c:f>
              <c:strCache>
                <c:ptCount val="1"/>
                <c:pt idx="0">
                  <c:v>Vol.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2B3-A048-9485-276ADAEC127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2B3-A048-9485-276ADAEC127D}"/>
              </c:ext>
            </c:extLst>
          </c:dPt>
          <c:dLbls>
            <c:dLbl>
              <c:idx val="0"/>
              <c:layout>
                <c:manualLayout>
                  <c:x val="-0.20253133811506785"/>
                  <c:y val="-3.3548731638888642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72B3-A048-9485-276ADAEC127D}"/>
                </c:ext>
              </c:extLst>
            </c:dLbl>
            <c:dLbl>
              <c:idx val="1"/>
              <c:layout>
                <c:manualLayout>
                  <c:x val="0.17273903865363105"/>
                  <c:y val="6.927009241554638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72B3-A048-9485-276ADAEC127D}"/>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Sheet3!$A$23:$A$24</c:f>
              <c:strCache>
                <c:ptCount val="2"/>
                <c:pt idx="0">
                  <c:v>No</c:v>
                </c:pt>
                <c:pt idx="1">
                  <c:v>Yes</c:v>
                </c:pt>
              </c:strCache>
            </c:strRef>
          </c:cat>
          <c:val>
            <c:numRef>
              <c:f>Sheet3!$B$23:$B$24</c:f>
              <c:numCache>
                <c:formatCode>General</c:formatCode>
                <c:ptCount val="2"/>
                <c:pt idx="0">
                  <c:v>94</c:v>
                </c:pt>
                <c:pt idx="1">
                  <c:v>63</c:v>
                </c:pt>
              </c:numCache>
            </c:numRef>
          </c:val>
          <c:extLst>
            <c:ext xmlns:c16="http://schemas.microsoft.com/office/drawing/2014/chart" uri="{C3380CC4-5D6E-409C-BE32-E72D297353CC}">
              <c16:uniqueId val="{00000004-72B3-A048-9485-276ADAEC127D}"/>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3E8106-DC2B-4E08-A170-846217CC6392}" type="datetimeFigureOut">
              <a:rPr lang="en-US" smtClean="0"/>
              <a:t>5/16/2023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52006F-43D7-49DB-9C2E-A94B411BBD76}" type="slidenum">
              <a:rPr lang="en-US" smtClean="0"/>
              <a:t>‹#›</a:t>
            </a:fld>
            <a:endParaRPr lang="en-US" dirty="0"/>
          </a:p>
        </p:txBody>
      </p:sp>
    </p:spTree>
    <p:extLst>
      <p:ext uri="{BB962C8B-B14F-4D97-AF65-F5344CB8AC3E}">
        <p14:creationId xmlns:p14="http://schemas.microsoft.com/office/powerpoint/2010/main" val="1900702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We began analyzing different pieces of information that our clinical team were noting as they were appealing inpatient level of care denials.  At first it was looking at a lot of text claim by claim, appeal by appeal, to start identifying the pieces of information that we wanted to track.   It took a few months of analysis of a lot of information in order to identify seven main categories of information that we would classify as objective data elements in the subjective decision-making process.  </a:t>
            </a:r>
            <a:r>
              <a:rPr lang="en-US" sz="1800" b="0" i="0" dirty="0">
                <a:effectLst/>
                <a:latin typeface="Calibri" panose="020F0502020204030204" pitchFamily="34" charset="0"/>
              </a:rPr>
              <a:t>​</a:t>
            </a:r>
            <a:endParaRPr lang="en-US" b="0" i="0" dirty="0">
              <a:effectLst/>
            </a:endParaRPr>
          </a:p>
          <a:p>
            <a:pPr algn="l" rtl="0" fontAlgn="base"/>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I will talk us through three of the categories where we have seen significant impact on the root cause and will provide some examples of the insight we have captured and reported back to our clients.</a:t>
            </a:r>
            <a:r>
              <a:rPr lang="en-US" sz="1800" b="0" i="0" dirty="0">
                <a:effectLst/>
                <a:latin typeface="Calibri" panose="020F0502020204030204" pitchFamily="34" charset="0"/>
              </a:rPr>
              <a:t>​</a:t>
            </a:r>
            <a:endParaRPr lang="en-US" b="0" i="0" dirty="0">
              <a:effectLst/>
            </a:endParaRPr>
          </a:p>
          <a:p>
            <a:pPr algn="l" rtl="0" fontAlgn="base"/>
            <a:r>
              <a:rPr lang="en-US" sz="1800" b="0" i="0" dirty="0">
                <a:effectLst/>
                <a:latin typeface="Calibri" panose="020F0502020204030204" pitchFamily="34" charset="0"/>
              </a:rPr>
              <a:t>​</a:t>
            </a:r>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C92A5B-26BC-4EFD-B2D9-B3E996B8A2B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9665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And of course, we have to look at the rationale for inpatient admission as documented by the physician. </a:t>
            </a:r>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 </a:t>
            </a:r>
            <a:r>
              <a:rPr lang="en-US" sz="1800" b="0" i="0" dirty="0">
                <a:effectLst/>
                <a:latin typeface="Calibri" panose="020F0502020204030204" pitchFamily="34" charset="0"/>
              </a:rPr>
              <a:t>​</a:t>
            </a:r>
            <a:endParaRPr lang="en-US" b="0" i="0" dirty="0">
              <a:effectLst/>
            </a:endParaRPr>
          </a:p>
          <a:p>
            <a:pPr algn="l" rtl="0" fontAlgn="base"/>
            <a:r>
              <a:rPr lang="en-US" sz="1800" b="1" i="0" u="none" strike="noStrike" dirty="0">
                <a:solidFill>
                  <a:srgbClr val="000000"/>
                </a:solidFill>
                <a:effectLst/>
                <a:latin typeface="Calibri" panose="020F0502020204030204" pitchFamily="34" charset="0"/>
              </a:rPr>
              <a:t>Does the physician rationale match what is documented in the MR? </a:t>
            </a:r>
            <a:r>
              <a:rPr lang="en-US" sz="1800" b="0" i="0" u="none" strike="noStrike" dirty="0">
                <a:solidFill>
                  <a:srgbClr val="000000"/>
                </a:solidFill>
                <a:effectLst/>
                <a:latin typeface="Calibri" panose="020F0502020204030204" pitchFamily="34" charset="0"/>
              </a:rPr>
              <a:t>For example, the physician notes severe pain as the reason for IP admission or continued hospitalization, yet the MR documentation shows the patient received no pain medication or only pain medications by mouth.  </a:t>
            </a:r>
            <a:r>
              <a:rPr lang="en-US" sz="1800" b="0" i="0" dirty="0">
                <a:effectLst/>
                <a:latin typeface="Calibri" panose="020F0502020204030204" pitchFamily="34" charset="0"/>
              </a:rPr>
              <a:t>​</a:t>
            </a:r>
            <a:endParaRPr lang="en-US" b="0" i="0" dirty="0">
              <a:effectLst/>
            </a:endParaRPr>
          </a:p>
          <a:p>
            <a:pPr algn="l" rtl="0" fontAlgn="base"/>
            <a:r>
              <a:rPr lang="en-US" sz="1800" b="1" i="0" u="none" strike="noStrike" dirty="0">
                <a:solidFill>
                  <a:srgbClr val="000000"/>
                </a:solidFill>
                <a:effectLst/>
                <a:latin typeface="Calibri" panose="020F0502020204030204" pitchFamily="34" charset="0"/>
              </a:rPr>
              <a:t>Is the rationale only noted in the Utilization Management section of the record or is it documented in the physician progress notes? </a:t>
            </a:r>
            <a:r>
              <a:rPr lang="en-US" sz="1800" b="0" i="0" u="none" strike="noStrike" dirty="0">
                <a:solidFill>
                  <a:srgbClr val="000000"/>
                </a:solidFill>
                <a:effectLst/>
                <a:latin typeface="Calibri" panose="020F0502020204030204" pitchFamily="34" charset="0"/>
              </a:rPr>
              <a:t>It is very important that physicians document their thought process and rationale for hospital admission and continued stay in the medical record and not just in the UM section. As payers typically do not have access to the UM notes, so the payer does not get the full picture and concerns of the physician. </a:t>
            </a:r>
            <a:r>
              <a:rPr lang="en-US" sz="1800" b="0" i="0" dirty="0">
                <a:effectLst/>
                <a:latin typeface="Calibri" panose="020F0502020204030204" pitchFamily="34" charset="0"/>
              </a:rPr>
              <a:t>​</a:t>
            </a:r>
            <a:endParaRPr lang="en-US" b="0" i="0" dirty="0">
              <a:effectLst/>
            </a:endParaRPr>
          </a:p>
          <a:p>
            <a:pPr algn="l" rtl="0" fontAlgn="base"/>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Physician rationale and judgement is a very important component to justify medical necessity and must be taken into consideration by the payers.  </a:t>
            </a:r>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 </a:t>
            </a:r>
            <a:r>
              <a:rPr lang="en-US" sz="1800" b="0" i="0" dirty="0">
                <a:effectLst/>
                <a:latin typeface="Calibri" panose="020F0502020204030204" pitchFamily="34" charset="0"/>
              </a:rPr>
              <a:t>​</a:t>
            </a:r>
            <a:endParaRPr lang="en-US" b="0" i="0" dirty="0">
              <a:effectLst/>
            </a:endParaRPr>
          </a:p>
          <a:p>
            <a:pPr algn="l" rtl="0" fontAlgn="base"/>
            <a:r>
              <a:rPr lang="en-US" sz="1800" b="1" i="0" u="none" strike="noStrike" dirty="0">
                <a:solidFill>
                  <a:srgbClr val="000000"/>
                </a:solidFill>
                <a:effectLst/>
                <a:latin typeface="Calibri" panose="020F0502020204030204" pitchFamily="34" charset="0"/>
              </a:rPr>
              <a:t>We also should address the copy &amp; pasting of notes for physician progress notes. </a:t>
            </a:r>
            <a:r>
              <a:rPr lang="en-US" sz="1800" b="0" i="0" u="none" strike="noStrike" dirty="0">
                <a:solidFill>
                  <a:srgbClr val="000000"/>
                </a:solidFill>
                <a:effectLst/>
                <a:latin typeface="Calibri" panose="020F0502020204030204" pitchFamily="34" charset="0"/>
              </a:rPr>
              <a:t>I am sure all of you have seen physician progress notes that are copied and pasted for subsequent daily progress notes. Sometimes, there may be an additional statement of a change, but it is often overlooked as the note mirrors the prior day note and payers are not reviewing for a one line variation. It is easy to understand why this cut &amp; paste is done by physicians given the volume of records they are completing, but this lack of critical, patient-specific information leads to denials and often makes overturning the denial very challenging.  </a:t>
            </a:r>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 </a:t>
            </a:r>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Here are some observations we have noted. </a:t>
            </a:r>
            <a:r>
              <a:rPr lang="en-US" sz="1800" b="0" i="0" dirty="0">
                <a:effectLst/>
                <a:latin typeface="Calibri" panose="020F0502020204030204" pitchFamily="34" charset="0"/>
              </a:rPr>
              <a:t>​</a:t>
            </a:r>
            <a:endParaRPr lang="en-US" b="0" i="0" dirty="0">
              <a:effectLst/>
            </a:endParaRPr>
          </a:p>
          <a:p>
            <a:pPr algn="l" rtl="0" fontAlgn="base"/>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First example involved 13 accounts reviewed. The clinical criteria was noted as not being met for IP on them and of those 13 accounts, 9 accounts did not have physician rationale noted for conversion to IP and the MR documentation did not meet criteria for IP. So having the physician rationale documented would have been key to understanding the reason for the conversion to IP. </a:t>
            </a:r>
            <a:r>
              <a:rPr lang="en-US" sz="1800" b="0" i="0" dirty="0">
                <a:effectLst/>
                <a:latin typeface="Calibri" panose="020F0502020204030204" pitchFamily="34" charset="0"/>
              </a:rPr>
              <a:t>​</a:t>
            </a:r>
            <a:endParaRPr lang="en-US" b="0" i="0" dirty="0">
              <a:effectLst/>
            </a:endParaRPr>
          </a:p>
          <a:p>
            <a:pPr algn="l" rtl="0" fontAlgn="base"/>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Another example involved a patient initially admitted OBS and then converted to IP. The physician documented, appropriately, that the patient was admitted to Observation status. However, the patient was converted to IP on Day 3 yet the physician progress notes continued to state “admitted to OBS status” on subsequent daily progress notes until patient was discharged on Day 5.  This cut &amp; paste documentation for Observation status made it very difficult to justify IP LOC.</a:t>
            </a:r>
            <a:r>
              <a:rPr lang="en-US" sz="1800" b="0" i="0" dirty="0">
                <a:effectLst/>
                <a:latin typeface="Calibri" panose="020F0502020204030204" pitchFamily="34" charset="0"/>
              </a:rPr>
              <a:t>​</a:t>
            </a:r>
            <a:endParaRPr lang="en-US" b="0" i="0" dirty="0">
              <a:effectLst/>
            </a:endParaRPr>
          </a:p>
          <a:p>
            <a:endParaRPr lang="en-US" dirty="0"/>
          </a:p>
        </p:txBody>
      </p:sp>
      <p:sp>
        <p:nvSpPr>
          <p:cNvPr id="4" name="Slide Number Placeholder 3"/>
          <p:cNvSpPr>
            <a:spLocks noGrp="1"/>
          </p:cNvSpPr>
          <p:nvPr>
            <p:ph type="sldNum" sz="quarter" idx="5"/>
          </p:nvPr>
        </p:nvSpPr>
        <p:spPr/>
        <p:txBody>
          <a:bodyPr/>
          <a:lstStyle/>
          <a:p>
            <a:fld id="{3DC92A5B-26BC-4EFD-B2D9-B3E996B8A2B2}" type="slidenum">
              <a:rPr lang="en-US" smtClean="0"/>
              <a:t>6</a:t>
            </a:fld>
            <a:endParaRPr lang="en-US" dirty="0"/>
          </a:p>
        </p:txBody>
      </p:sp>
    </p:spTree>
    <p:extLst>
      <p:ext uri="{BB962C8B-B14F-4D97-AF65-F5344CB8AC3E}">
        <p14:creationId xmlns:p14="http://schemas.microsoft.com/office/powerpoint/2010/main" val="3132060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As I discussed earlier, there are two main criteria sets, InterQual and MCG guidelines, to assist in level of care determinations.  Payers and hospitals may use different criteria sets to make their decisions.</a:t>
            </a:r>
            <a:r>
              <a:rPr lang="en-US" sz="1800" b="1" i="0" u="none" strike="noStrike" dirty="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Again, these criteria sets are only guidelines and other factors must be considered to determine appropriate level of care including risk factors, comorbidities and physician judgement. </a:t>
            </a:r>
            <a:r>
              <a:rPr lang="en-US" sz="1800" b="0" i="0" dirty="0">
                <a:effectLst/>
                <a:latin typeface="Calibri" panose="020F0502020204030204" pitchFamily="34" charset="0"/>
              </a:rPr>
              <a:t>​</a:t>
            </a:r>
            <a:endParaRPr lang="en-US" b="0" i="0" dirty="0">
              <a:effectLst/>
            </a:endParaRPr>
          </a:p>
          <a:p>
            <a:pPr algn="l" rtl="0" fontAlgn="base"/>
            <a:r>
              <a:rPr lang="en-US" sz="1800" b="0" i="0" dirty="0">
                <a:effectLst/>
                <a:latin typeface="Calibri" panose="020F0502020204030204" pitchFamily="34" charset="0"/>
              </a:rPr>
              <a:t>​</a:t>
            </a:r>
            <a:endParaRPr lang="en-US" b="0" i="0" dirty="0">
              <a:effectLst/>
            </a:endParaRPr>
          </a:p>
          <a:p>
            <a:pPr algn="l" rtl="0" fontAlgn="base"/>
            <a:r>
              <a:rPr lang="en-US" sz="1800" b="1" i="0" u="none" strike="noStrike" dirty="0">
                <a:solidFill>
                  <a:srgbClr val="000000"/>
                </a:solidFill>
                <a:effectLst/>
                <a:latin typeface="Calibri" panose="020F0502020204030204" pitchFamily="34" charset="0"/>
              </a:rPr>
              <a:t>Is the criteria used correct? Does the MR support the criteria chosen? </a:t>
            </a:r>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In one scenario, we noticed the payer was incorrectly denying claims based on MCG criteria but the criteria was met based on the MR documentation. It was also noted that the physician reviewer did not have the specialty background or experience to conduct the reviews. It is important to understand that physicians conducting these reviews must have the proper experience and training in the same field or specialty to conduct reviews for authorizations. </a:t>
            </a:r>
            <a:r>
              <a:rPr lang="en-US" sz="1800" b="0" i="0" dirty="0">
                <a:effectLst/>
                <a:latin typeface="Calibri" panose="020F0502020204030204" pitchFamily="34" charset="0"/>
              </a:rPr>
              <a:t>​</a:t>
            </a:r>
            <a:endParaRPr lang="en-US" b="0" i="0" dirty="0">
              <a:effectLst/>
            </a:endParaRPr>
          </a:p>
          <a:p>
            <a:pPr algn="l" rtl="0" fontAlgn="base"/>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In addition, as this slide shows, there were other examples in which the payer used the incorrect guideline to render their decision or often only use one guideline to approve or deny an admission for IP level of care. However, as we all know, many patients are not just admitted with one condition but multiple conditions being treated concurrently. So although criteria may not be met under one guideline, it may be met  under another guideline. For example, a patient is admitted with both Pneumonia and COPD exacerbation. Although MN may not be met for Pneumonia, criteria for IP may be net under the COPD guideline. It is important for both hospital UM nurses and the payers to review other appropriate guidelines before making a final determination for admission status. When these discrepancies are noted in which the payer is denying claims incorrectly based on the guidelines they used, this information should be brought to the attention of the payer for training opportunities.</a:t>
            </a:r>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 </a:t>
            </a:r>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We also provide feedback to the hospital when the hospital UR nurses use or interpret guidelines incorrectly – again for training opportunities. We have seen opportunities in which UM nurses cited criteria noting criteria was met but the MR documentation did not support the criteria selected. In one case, the criteria chosen was due to the patient having surgery but then the surgery was cancelled and not performed. However, there was no re-review of this admission following this change in the treatment plan in order to ensure correct admission status.  </a:t>
            </a:r>
            <a:r>
              <a:rPr lang="en-US" sz="1800" b="0" i="0" dirty="0">
                <a:effectLst/>
                <a:latin typeface="Calibri" panose="020F0502020204030204" pitchFamily="34" charset="0"/>
              </a:rPr>
              <a:t>​</a:t>
            </a:r>
            <a:endParaRPr lang="en-US" b="0" i="0" dirty="0">
              <a:effectLst/>
            </a:endParaRPr>
          </a:p>
          <a:p>
            <a:pPr algn="l" rtl="0" fontAlgn="base"/>
            <a:r>
              <a:rPr lang="en-US" sz="1800" b="0" i="0" u="none" strike="noStrike" dirty="0">
                <a:solidFill>
                  <a:srgbClr val="000000"/>
                </a:solidFill>
                <a:effectLst/>
                <a:latin typeface="Calibri" panose="020F0502020204030204" pitchFamily="34" charset="0"/>
              </a:rPr>
              <a:t>-</a:t>
            </a:r>
            <a:r>
              <a:rPr lang="en-US" sz="1800" b="0" i="0" dirty="0">
                <a:effectLst/>
                <a:latin typeface="Calibri" panose="020F0502020204030204" pitchFamily="34" charset="0"/>
              </a:rPr>
              <a:t>​</a:t>
            </a:r>
            <a:endParaRPr lang="en-US" b="0" i="0" dirty="0">
              <a:effectLst/>
            </a:endParaRPr>
          </a:p>
          <a:p>
            <a:endParaRPr lang="en-US" dirty="0"/>
          </a:p>
        </p:txBody>
      </p:sp>
      <p:sp>
        <p:nvSpPr>
          <p:cNvPr id="4" name="Slide Number Placeholder 3"/>
          <p:cNvSpPr>
            <a:spLocks noGrp="1"/>
          </p:cNvSpPr>
          <p:nvPr>
            <p:ph type="sldNum" sz="quarter" idx="5"/>
          </p:nvPr>
        </p:nvSpPr>
        <p:spPr/>
        <p:txBody>
          <a:bodyPr/>
          <a:lstStyle/>
          <a:p>
            <a:fld id="{3DC92A5B-26BC-4EFD-B2D9-B3E996B8A2B2}" type="slidenum">
              <a:rPr lang="en-US" smtClean="0"/>
              <a:t>7</a:t>
            </a:fld>
            <a:endParaRPr lang="en-US" dirty="0"/>
          </a:p>
        </p:txBody>
      </p:sp>
    </p:spTree>
    <p:extLst>
      <p:ext uri="{BB962C8B-B14F-4D97-AF65-F5344CB8AC3E}">
        <p14:creationId xmlns:p14="http://schemas.microsoft.com/office/powerpoint/2010/main" val="41277361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May need to speak with the specific auth department </a:t>
            </a:r>
          </a:p>
          <a:p>
            <a:endParaRPr lang="en-US" dirty="0"/>
          </a:p>
        </p:txBody>
      </p:sp>
      <p:sp>
        <p:nvSpPr>
          <p:cNvPr id="4" name="Slide Number Placeholder 3"/>
          <p:cNvSpPr>
            <a:spLocks noGrp="1"/>
          </p:cNvSpPr>
          <p:nvPr>
            <p:ph type="sldNum" sz="quarter" idx="5"/>
          </p:nvPr>
        </p:nvSpPr>
        <p:spPr/>
        <p:txBody>
          <a:bodyPr/>
          <a:lstStyle/>
          <a:p>
            <a:fld id="{0D52006F-43D7-49DB-9C2E-A94B411BBD76}" type="slidenum">
              <a:rPr lang="en-US" smtClean="0"/>
              <a:t>9</a:t>
            </a:fld>
            <a:endParaRPr lang="en-US" dirty="0"/>
          </a:p>
        </p:txBody>
      </p:sp>
    </p:spTree>
    <p:extLst>
      <p:ext uri="{BB962C8B-B14F-4D97-AF65-F5344CB8AC3E}">
        <p14:creationId xmlns:p14="http://schemas.microsoft.com/office/powerpoint/2010/main" val="21542462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While a med nec argument must also be included for subsection (A), most payors will not overturn an authorization denial due to non compliance if there is not an argument explaining the extenuating circumstances surrounding the facility’s failure to request authorization appropriately. </a:t>
            </a:r>
          </a:p>
        </p:txBody>
      </p:sp>
      <p:sp>
        <p:nvSpPr>
          <p:cNvPr id="4" name="Slide Number Placeholder 3"/>
          <p:cNvSpPr>
            <a:spLocks noGrp="1"/>
          </p:cNvSpPr>
          <p:nvPr>
            <p:ph type="sldNum" sz="quarter" idx="5"/>
          </p:nvPr>
        </p:nvSpPr>
        <p:spPr/>
        <p:txBody>
          <a:bodyPr/>
          <a:lstStyle/>
          <a:p>
            <a:fld id="{0D52006F-43D7-49DB-9C2E-A94B411BBD76}" type="slidenum">
              <a:rPr lang="en-US" smtClean="0"/>
              <a:t>10</a:t>
            </a:fld>
            <a:endParaRPr lang="en-US" dirty="0"/>
          </a:p>
        </p:txBody>
      </p:sp>
    </p:spTree>
    <p:extLst>
      <p:ext uri="{BB962C8B-B14F-4D97-AF65-F5344CB8AC3E}">
        <p14:creationId xmlns:p14="http://schemas.microsoft.com/office/powerpoint/2010/main" val="8795961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dirty="0">
                <a:effectLst/>
                <a:latin typeface="Calibri" panose="020F0502020204030204" pitchFamily="34" charset="0"/>
              </a:rPr>
              <a:t>​</a:t>
            </a:r>
            <a:r>
              <a:rPr lang="en-US" sz="1800" b="0" i="0" u="none" strike="noStrike" dirty="0">
                <a:solidFill>
                  <a:srgbClr val="000000"/>
                </a:solidFill>
                <a:effectLst/>
                <a:latin typeface="Calibri"/>
                <a:cs typeface="Calibri"/>
              </a:rPr>
              <a:t>InterQual and MCG are commercial products widely accepted, including by Courts, as an acceptable method to establish what is or isn't medically necessary care in the usual case.   The denials you are receiving for inpatient level of care </a:t>
            </a:r>
            <a:r>
              <a:rPr lang="en-US" sz="1800" dirty="0">
                <a:solidFill>
                  <a:srgbClr val="000000"/>
                </a:solidFill>
                <a:latin typeface="Calibri"/>
                <a:cs typeface="Calibri"/>
              </a:rPr>
              <a:t>are</a:t>
            </a:r>
            <a:r>
              <a:rPr lang="en-US" sz="1800" b="0" i="0" u="none" strike="noStrike" dirty="0">
                <a:solidFill>
                  <a:srgbClr val="000000"/>
                </a:solidFill>
                <a:effectLst/>
                <a:latin typeface="Calibri"/>
                <a:cs typeface="Calibri"/>
              </a:rPr>
              <a:t> because the information provided did not support that level of care in the usual case.   Not all patients fall into the usual case.  </a:t>
            </a:r>
            <a:r>
              <a:rPr lang="en-US" sz="1800" b="0" i="0" dirty="0">
                <a:effectLst/>
                <a:latin typeface="Calibri"/>
                <a:cs typeface="Calibri"/>
              </a:rPr>
              <a:t>​ We are going to circle back to this in just a moment.</a:t>
            </a:r>
            <a:endParaRPr lang="en-US" b="0" i="0" dirty="0">
              <a:effectLst/>
              <a:latin typeface="Calibri"/>
              <a:cs typeface="Calibri"/>
            </a:endParaRPr>
          </a:p>
          <a:p>
            <a:pPr algn="l" rtl="0" fontAlgn="base"/>
            <a:r>
              <a:rPr lang="en-US" sz="1800" b="0" i="0" dirty="0">
                <a:effectLst/>
                <a:latin typeface="Calibri" panose="020F0502020204030204" pitchFamily="34" charset="0"/>
              </a:rPr>
              <a:t>​</a:t>
            </a:r>
            <a:endParaRPr lang="en-US" b="0" i="0" dirty="0">
              <a:effectLst/>
            </a:endParaRPr>
          </a:p>
          <a:p>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10"/>
          </p:nvPr>
        </p:nvSpPr>
        <p:spPr/>
        <p:txBody>
          <a:bodyPr/>
          <a:lstStyle/>
          <a:p>
            <a:fld id="{02B0EF19-14F7-E447-B4A5-F9F86AB1B533}" type="slidenum">
              <a:rPr lang="en-US" smtClean="0"/>
              <a:t>17</a:t>
            </a:fld>
            <a:endParaRPr lang="en-US" dirty="0"/>
          </a:p>
        </p:txBody>
      </p:sp>
    </p:spTree>
    <p:extLst>
      <p:ext uri="{BB962C8B-B14F-4D97-AF65-F5344CB8AC3E}">
        <p14:creationId xmlns:p14="http://schemas.microsoft.com/office/powerpoint/2010/main" val="268082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Cannot “replace” a doctor’s physical and visual assessment of a patient</a:t>
            </a:r>
          </a:p>
        </p:txBody>
      </p:sp>
      <p:sp>
        <p:nvSpPr>
          <p:cNvPr id="4" name="Slide Number Placeholder 3"/>
          <p:cNvSpPr>
            <a:spLocks noGrp="1"/>
          </p:cNvSpPr>
          <p:nvPr>
            <p:ph type="sldNum" sz="quarter" idx="5"/>
          </p:nvPr>
        </p:nvSpPr>
        <p:spPr/>
        <p:txBody>
          <a:bodyPr/>
          <a:lstStyle/>
          <a:p>
            <a:fld id="{0D52006F-43D7-49DB-9C2E-A94B411BBD76}" type="slidenum">
              <a:rPr lang="en-US" smtClean="0"/>
              <a:t>21</a:t>
            </a:fld>
            <a:endParaRPr lang="en-US" dirty="0"/>
          </a:p>
        </p:txBody>
      </p:sp>
    </p:spTree>
    <p:extLst>
      <p:ext uri="{BB962C8B-B14F-4D97-AF65-F5344CB8AC3E}">
        <p14:creationId xmlns:p14="http://schemas.microsoft.com/office/powerpoint/2010/main" val="2978593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Cannot “replace” a doctor’s physical and visual assessment of a patient</a:t>
            </a:r>
          </a:p>
        </p:txBody>
      </p:sp>
      <p:sp>
        <p:nvSpPr>
          <p:cNvPr id="4" name="Slide Number Placeholder 3"/>
          <p:cNvSpPr>
            <a:spLocks noGrp="1"/>
          </p:cNvSpPr>
          <p:nvPr>
            <p:ph type="sldNum" sz="quarter" idx="5"/>
          </p:nvPr>
        </p:nvSpPr>
        <p:spPr/>
        <p:txBody>
          <a:bodyPr/>
          <a:lstStyle/>
          <a:p>
            <a:fld id="{0D52006F-43D7-49DB-9C2E-A94B411BBD76}" type="slidenum">
              <a:rPr lang="en-US" smtClean="0"/>
              <a:t>25</a:t>
            </a:fld>
            <a:endParaRPr lang="en-US" dirty="0"/>
          </a:p>
        </p:txBody>
      </p:sp>
    </p:spTree>
    <p:extLst>
      <p:ext uri="{BB962C8B-B14F-4D97-AF65-F5344CB8AC3E}">
        <p14:creationId xmlns:p14="http://schemas.microsoft.com/office/powerpoint/2010/main" val="5465493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52006F-43D7-49DB-9C2E-A94B411BBD76}" type="slidenum">
              <a:rPr lang="en-US" smtClean="0"/>
              <a:t>26</a:t>
            </a:fld>
            <a:endParaRPr lang="en-US" dirty="0"/>
          </a:p>
        </p:txBody>
      </p:sp>
    </p:spTree>
    <p:extLst>
      <p:ext uri="{BB962C8B-B14F-4D97-AF65-F5344CB8AC3E}">
        <p14:creationId xmlns:p14="http://schemas.microsoft.com/office/powerpoint/2010/main" val="27436857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Logo, company name, surface chart&#10;&#10;Description automatically generated">
            <a:extLst>
              <a:ext uri="{FF2B5EF4-FFF2-40B4-BE49-F238E27FC236}">
                <a16:creationId xmlns:a16="http://schemas.microsoft.com/office/drawing/2014/main" id="{BD3F28CF-DA34-47FD-9728-504B168A871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566" y="7871"/>
            <a:ext cx="12192000" cy="6858000"/>
          </a:xfrm>
          <a:prstGeom prst="rect">
            <a:avLst/>
          </a:prstGeom>
        </p:spPr>
      </p:pic>
      <p:sp>
        <p:nvSpPr>
          <p:cNvPr id="2" name="Title 1">
            <a:extLst>
              <a:ext uri="{FF2B5EF4-FFF2-40B4-BE49-F238E27FC236}">
                <a16:creationId xmlns:a16="http://schemas.microsoft.com/office/drawing/2014/main" id="{EB8D576C-D1B1-451A-B591-8E1B4CD9B926}"/>
              </a:ext>
            </a:extLst>
          </p:cNvPr>
          <p:cNvSpPr>
            <a:spLocks noGrp="1"/>
          </p:cNvSpPr>
          <p:nvPr>
            <p:ph type="ctrTitle"/>
          </p:nvPr>
        </p:nvSpPr>
        <p:spPr>
          <a:xfrm>
            <a:off x="1524000" y="1122363"/>
            <a:ext cx="9144000" cy="2387600"/>
          </a:xfrm>
        </p:spPr>
        <p:txBody>
          <a:bodyPr anchor="b">
            <a:normAutofit/>
          </a:bodyPr>
          <a:lstStyle>
            <a:lvl1pPr algn="ctr">
              <a:defRPr sz="4800" b="1">
                <a:latin typeface="+mn-lt"/>
              </a:defRPr>
            </a:lvl1pPr>
          </a:lstStyle>
          <a:p>
            <a:r>
              <a:rPr lang="en-US" dirty="0"/>
              <a:t>Click to edit Master title style</a:t>
            </a:r>
          </a:p>
        </p:txBody>
      </p:sp>
      <p:sp>
        <p:nvSpPr>
          <p:cNvPr id="3" name="Subtitle 2">
            <a:extLst>
              <a:ext uri="{FF2B5EF4-FFF2-40B4-BE49-F238E27FC236}">
                <a16:creationId xmlns:a16="http://schemas.microsoft.com/office/drawing/2014/main" id="{E0A71232-76EB-4C64-99A8-B7B0ABE7C8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347E2776-6F5F-4CD6-BF64-EEDBEA518007}"/>
              </a:ext>
            </a:extLst>
          </p:cNvPr>
          <p:cNvSpPr>
            <a:spLocks noGrp="1"/>
          </p:cNvSpPr>
          <p:nvPr>
            <p:ph type="ftr" sz="quarter" idx="11"/>
          </p:nvPr>
        </p:nvSpPr>
        <p:spPr>
          <a:xfrm>
            <a:off x="3810000" y="5441948"/>
            <a:ext cx="4114800" cy="365125"/>
          </a:xfrm>
        </p:spPr>
        <p:txBody>
          <a:bodyPr/>
          <a:lstStyle>
            <a:lvl1pPr>
              <a:defRPr>
                <a:solidFill>
                  <a:schemeClr val="bg1"/>
                </a:solidFill>
              </a:defRPr>
            </a:lvl1pPr>
          </a:lstStyle>
          <a:p>
            <a:r>
              <a:rPr lang="en-US" dirty="0"/>
              <a:t>© 2022 Aspirion </a:t>
            </a:r>
          </a:p>
        </p:txBody>
      </p:sp>
      <p:sp>
        <p:nvSpPr>
          <p:cNvPr id="6" name="Slide Number Placeholder 5">
            <a:extLst>
              <a:ext uri="{FF2B5EF4-FFF2-40B4-BE49-F238E27FC236}">
                <a16:creationId xmlns:a16="http://schemas.microsoft.com/office/drawing/2014/main" id="{FEB10D56-1CEA-4AAA-AA60-2641BEBDA943}"/>
              </a:ext>
            </a:extLst>
          </p:cNvPr>
          <p:cNvSpPr>
            <a:spLocks noGrp="1"/>
          </p:cNvSpPr>
          <p:nvPr>
            <p:ph type="sldNum" sz="quarter" idx="12"/>
          </p:nvPr>
        </p:nvSpPr>
        <p:spPr>
          <a:xfrm>
            <a:off x="7924800" y="5441949"/>
            <a:ext cx="2743200" cy="365125"/>
          </a:xfrm>
        </p:spPr>
        <p:txBody>
          <a:bodyPr/>
          <a:lstStyle>
            <a:lvl1pPr>
              <a:defRPr>
                <a:solidFill>
                  <a:schemeClr val="bg1"/>
                </a:solidFill>
              </a:defRPr>
            </a:lvl1pPr>
          </a:lstStyle>
          <a:p>
            <a:fld id="{A808CDE1-FABF-43EE-93FF-0A5A8242DB21}" type="slidenum">
              <a:rPr lang="en-US" smtClean="0"/>
              <a:pPr/>
              <a:t>‹#›</a:t>
            </a:fld>
            <a:endParaRPr lang="en-US" dirty="0"/>
          </a:p>
        </p:txBody>
      </p:sp>
      <p:pic>
        <p:nvPicPr>
          <p:cNvPr id="9" name="Picture 8" descr="Logo&#10;&#10;Description automatically generated">
            <a:extLst>
              <a:ext uri="{FF2B5EF4-FFF2-40B4-BE49-F238E27FC236}">
                <a16:creationId xmlns:a16="http://schemas.microsoft.com/office/drawing/2014/main" id="{0CC93066-AA73-4860-9BC5-5B5833F85D9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076977" y="7871"/>
            <a:ext cx="5098457" cy="2317886"/>
          </a:xfrm>
          <a:prstGeom prst="rect">
            <a:avLst/>
          </a:prstGeom>
        </p:spPr>
      </p:pic>
    </p:spTree>
    <p:extLst>
      <p:ext uri="{BB962C8B-B14F-4D97-AF65-F5344CB8AC3E}">
        <p14:creationId xmlns:p14="http://schemas.microsoft.com/office/powerpoint/2010/main" val="2619705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A picture containing background pattern&#10;&#10;Description automatically generated">
            <a:extLst>
              <a:ext uri="{FF2B5EF4-FFF2-40B4-BE49-F238E27FC236}">
                <a16:creationId xmlns:a16="http://schemas.microsoft.com/office/drawing/2014/main" id="{DA824FC2-6D3F-4CDD-B709-7852E2FB1E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BFCCBBE-367C-4189-B7E1-9BD56089D437}"/>
              </a:ext>
            </a:extLst>
          </p:cNvPr>
          <p:cNvSpPr>
            <a:spLocks noGrp="1"/>
          </p:cNvSpPr>
          <p:nvPr>
            <p:ph type="title"/>
          </p:nvPr>
        </p:nvSpPr>
        <p:spPr/>
        <p:txBody>
          <a:bodyPr/>
          <a:lstStyle>
            <a:lvl1pPr>
              <a:defRPr b="1"/>
            </a:lvl1pPr>
          </a:lstStyle>
          <a:p>
            <a:r>
              <a:rPr lang="en-US" dirty="0"/>
              <a:t>Click to edit Master title style</a:t>
            </a:r>
          </a:p>
        </p:txBody>
      </p:sp>
      <p:sp>
        <p:nvSpPr>
          <p:cNvPr id="3" name="Vertical Text Placeholder 2">
            <a:extLst>
              <a:ext uri="{FF2B5EF4-FFF2-40B4-BE49-F238E27FC236}">
                <a16:creationId xmlns:a16="http://schemas.microsoft.com/office/drawing/2014/main" id="{0B169B6C-BCCD-495B-B02D-BACEA388BFC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08C71806-9155-4966-86FE-15EEA01A794F}"/>
              </a:ext>
            </a:extLst>
          </p:cNvPr>
          <p:cNvSpPr>
            <a:spLocks noGrp="1"/>
          </p:cNvSpPr>
          <p:nvPr>
            <p:ph type="ftr" sz="quarter" idx="11"/>
          </p:nvPr>
        </p:nvSpPr>
        <p:spPr/>
        <p:txBody>
          <a:bodyPr/>
          <a:lstStyle/>
          <a:p>
            <a:r>
              <a:rPr lang="en-US" dirty="0"/>
              <a:t>© 2022 Aspirion </a:t>
            </a:r>
          </a:p>
        </p:txBody>
      </p:sp>
      <p:sp>
        <p:nvSpPr>
          <p:cNvPr id="6" name="Slide Number Placeholder 5">
            <a:extLst>
              <a:ext uri="{FF2B5EF4-FFF2-40B4-BE49-F238E27FC236}">
                <a16:creationId xmlns:a16="http://schemas.microsoft.com/office/drawing/2014/main" id="{5F6FAC84-EB23-45BC-B322-1EE9ED2A4660}"/>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10" name="Picture 9" descr="Logo&#10;&#10;Description automatically generated">
            <a:extLst>
              <a:ext uri="{FF2B5EF4-FFF2-40B4-BE49-F238E27FC236}">
                <a16:creationId xmlns:a16="http://schemas.microsoft.com/office/drawing/2014/main" id="{BC506882-1493-4DBB-8CA4-842BE843189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8778" y="30243"/>
            <a:ext cx="1473222" cy="669764"/>
          </a:xfrm>
          <a:prstGeom prst="rect">
            <a:avLst/>
          </a:prstGeom>
        </p:spPr>
      </p:pic>
    </p:spTree>
    <p:extLst>
      <p:ext uri="{BB962C8B-B14F-4D97-AF65-F5344CB8AC3E}">
        <p14:creationId xmlns:p14="http://schemas.microsoft.com/office/powerpoint/2010/main" val="772441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1" name="Picture 10" descr="A picture containing background pattern&#10;&#10;Description automatically generated">
            <a:extLst>
              <a:ext uri="{FF2B5EF4-FFF2-40B4-BE49-F238E27FC236}">
                <a16:creationId xmlns:a16="http://schemas.microsoft.com/office/drawing/2014/main" id="{2DB2842B-6DB1-4B54-A95B-3F6FED428B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5400000">
            <a:off x="-1500189" y="1500187"/>
            <a:ext cx="6858001" cy="3857626"/>
          </a:xfrm>
          <a:prstGeom prst="rect">
            <a:avLst/>
          </a:prstGeom>
        </p:spPr>
      </p:pic>
      <p:sp>
        <p:nvSpPr>
          <p:cNvPr id="2" name="Vertical Title 1">
            <a:extLst>
              <a:ext uri="{FF2B5EF4-FFF2-40B4-BE49-F238E27FC236}">
                <a16:creationId xmlns:a16="http://schemas.microsoft.com/office/drawing/2014/main" id="{AA743943-CBF0-4625-9E1E-0F6173E83810}"/>
              </a:ext>
            </a:extLst>
          </p:cNvPr>
          <p:cNvSpPr>
            <a:spLocks noGrp="1"/>
          </p:cNvSpPr>
          <p:nvPr>
            <p:ph type="title" orient="vert"/>
          </p:nvPr>
        </p:nvSpPr>
        <p:spPr>
          <a:xfrm>
            <a:off x="8724900" y="365125"/>
            <a:ext cx="2628900" cy="5811838"/>
          </a:xfrm>
        </p:spPr>
        <p:txBody>
          <a:bodyPr vert="eaVert"/>
          <a:lstStyle>
            <a:lvl1pPr>
              <a:defRPr b="1"/>
            </a:lvl1pPr>
          </a:lstStyle>
          <a:p>
            <a:r>
              <a:rPr lang="en-US" dirty="0"/>
              <a:t>Click to edit Master title style</a:t>
            </a:r>
          </a:p>
        </p:txBody>
      </p:sp>
      <p:sp>
        <p:nvSpPr>
          <p:cNvPr id="3" name="Vertical Text Placeholder 2">
            <a:extLst>
              <a:ext uri="{FF2B5EF4-FFF2-40B4-BE49-F238E27FC236}">
                <a16:creationId xmlns:a16="http://schemas.microsoft.com/office/drawing/2014/main" id="{047071CC-24F3-4400-AA69-B479F138DC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BE839DC6-A924-463A-9022-D77C91ACCA46}"/>
              </a:ext>
            </a:extLst>
          </p:cNvPr>
          <p:cNvSpPr>
            <a:spLocks noGrp="1"/>
          </p:cNvSpPr>
          <p:nvPr>
            <p:ph type="ftr" sz="quarter" idx="11"/>
          </p:nvPr>
        </p:nvSpPr>
        <p:spPr/>
        <p:txBody>
          <a:bodyPr/>
          <a:lstStyle/>
          <a:p>
            <a:r>
              <a:rPr lang="en-US" dirty="0"/>
              <a:t>© 2022 Aspirion </a:t>
            </a:r>
          </a:p>
        </p:txBody>
      </p:sp>
      <p:sp>
        <p:nvSpPr>
          <p:cNvPr id="6" name="Slide Number Placeholder 5">
            <a:extLst>
              <a:ext uri="{FF2B5EF4-FFF2-40B4-BE49-F238E27FC236}">
                <a16:creationId xmlns:a16="http://schemas.microsoft.com/office/drawing/2014/main" id="{6F994484-B93E-4474-853B-BECD75529A45}"/>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12" name="Picture 11" descr="Logo&#10;&#10;Description automatically generated">
            <a:extLst>
              <a:ext uri="{FF2B5EF4-FFF2-40B4-BE49-F238E27FC236}">
                <a16:creationId xmlns:a16="http://schemas.microsoft.com/office/drawing/2014/main" id="{5524BF1D-AF94-4C51-BBA3-7E4C096FFFC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5400000">
            <a:off x="11104471" y="5779379"/>
            <a:ext cx="1473222" cy="669764"/>
          </a:xfrm>
          <a:prstGeom prst="rect">
            <a:avLst/>
          </a:prstGeom>
        </p:spPr>
      </p:pic>
    </p:spTree>
    <p:extLst>
      <p:ext uri="{BB962C8B-B14F-4D97-AF65-F5344CB8AC3E}">
        <p14:creationId xmlns:p14="http://schemas.microsoft.com/office/powerpoint/2010/main" val="12100973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76AAC-33EF-479B-B79E-352CE7C075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CF68A8-CE35-49E4-9B1F-499DE74AA9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1B7FEB6-CADB-48E7-9E83-E56A3FB8B1BE}"/>
              </a:ext>
            </a:extLst>
          </p:cNvPr>
          <p:cNvSpPr>
            <a:spLocks noGrp="1"/>
          </p:cNvSpPr>
          <p:nvPr>
            <p:ph type="dt" sz="half" idx="10"/>
          </p:nvPr>
        </p:nvSpPr>
        <p:spPr/>
        <p:txBody>
          <a:bodyPr/>
          <a:lstStyle/>
          <a:p>
            <a:fld id="{715E2F2F-655C-47DB-92DF-110054C43608}" type="datetimeFigureOut">
              <a:rPr lang="en-US" smtClean="0"/>
              <a:t>5/16/2023</a:t>
            </a:fld>
            <a:endParaRPr lang="en-US" dirty="0"/>
          </a:p>
        </p:txBody>
      </p:sp>
      <p:sp>
        <p:nvSpPr>
          <p:cNvPr id="5" name="Footer Placeholder 4">
            <a:extLst>
              <a:ext uri="{FF2B5EF4-FFF2-40B4-BE49-F238E27FC236}">
                <a16:creationId xmlns:a16="http://schemas.microsoft.com/office/drawing/2014/main" id="{795A4462-17A9-46BE-A5D9-B504866228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C5B42BE-2DA2-4333-BD89-DDAA5C0F0247}"/>
              </a:ext>
            </a:extLst>
          </p:cNvPr>
          <p:cNvSpPr>
            <a:spLocks noGrp="1"/>
          </p:cNvSpPr>
          <p:nvPr>
            <p:ph type="sldNum" sz="quarter" idx="12"/>
          </p:nvPr>
        </p:nvSpPr>
        <p:spPr/>
        <p:txBody>
          <a:bodyPr/>
          <a:lstStyle/>
          <a:p>
            <a:fld id="{9B7A42C1-89A6-4E40-8FB9-0DC04F777D50}" type="slidenum">
              <a:rPr lang="en-US" smtClean="0"/>
              <a:t>‹#›</a:t>
            </a:fld>
            <a:endParaRPr lang="en-US" dirty="0"/>
          </a:p>
        </p:txBody>
      </p:sp>
    </p:spTree>
    <p:extLst>
      <p:ext uri="{BB962C8B-B14F-4D97-AF65-F5344CB8AC3E}">
        <p14:creationId xmlns:p14="http://schemas.microsoft.com/office/powerpoint/2010/main" val="29029689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19F8A-FA09-4657-85CF-4749D93789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860BCA-9E01-4981-B5DA-85C0B0859B9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FAF57F-34A5-43B2-851B-ABACEF7016D0}"/>
              </a:ext>
            </a:extLst>
          </p:cNvPr>
          <p:cNvSpPr>
            <a:spLocks noGrp="1"/>
          </p:cNvSpPr>
          <p:nvPr>
            <p:ph type="dt" sz="half" idx="10"/>
          </p:nvPr>
        </p:nvSpPr>
        <p:spPr/>
        <p:txBody>
          <a:bodyPr/>
          <a:lstStyle/>
          <a:p>
            <a:fld id="{715E2F2F-655C-47DB-92DF-110054C43608}" type="datetimeFigureOut">
              <a:rPr lang="en-US" smtClean="0"/>
              <a:t>5/16/2023</a:t>
            </a:fld>
            <a:endParaRPr lang="en-US" dirty="0"/>
          </a:p>
        </p:txBody>
      </p:sp>
      <p:sp>
        <p:nvSpPr>
          <p:cNvPr id="5" name="Footer Placeholder 4">
            <a:extLst>
              <a:ext uri="{FF2B5EF4-FFF2-40B4-BE49-F238E27FC236}">
                <a16:creationId xmlns:a16="http://schemas.microsoft.com/office/drawing/2014/main" id="{03645DC9-5896-41F6-B519-EF4362E8C0A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744BE81-4DDE-4A1D-834B-8E667DDE9D31}"/>
              </a:ext>
            </a:extLst>
          </p:cNvPr>
          <p:cNvSpPr>
            <a:spLocks noGrp="1"/>
          </p:cNvSpPr>
          <p:nvPr>
            <p:ph type="sldNum" sz="quarter" idx="12"/>
          </p:nvPr>
        </p:nvSpPr>
        <p:spPr/>
        <p:txBody>
          <a:bodyPr/>
          <a:lstStyle/>
          <a:p>
            <a:fld id="{9B7A42C1-89A6-4E40-8FB9-0DC04F777D50}" type="slidenum">
              <a:rPr lang="en-US" smtClean="0"/>
              <a:t>‹#›</a:t>
            </a:fld>
            <a:endParaRPr lang="en-US" dirty="0"/>
          </a:p>
        </p:txBody>
      </p:sp>
    </p:spTree>
    <p:extLst>
      <p:ext uri="{BB962C8B-B14F-4D97-AF65-F5344CB8AC3E}">
        <p14:creationId xmlns:p14="http://schemas.microsoft.com/office/powerpoint/2010/main" val="19634429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24243-CBF5-4399-9DD5-1319B53B7A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2435ED5-235C-46AF-AFE5-10C4766A7C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0187E77-E869-4B54-A749-711D80879A6F}"/>
              </a:ext>
            </a:extLst>
          </p:cNvPr>
          <p:cNvSpPr>
            <a:spLocks noGrp="1"/>
          </p:cNvSpPr>
          <p:nvPr>
            <p:ph type="dt" sz="half" idx="10"/>
          </p:nvPr>
        </p:nvSpPr>
        <p:spPr/>
        <p:txBody>
          <a:bodyPr/>
          <a:lstStyle/>
          <a:p>
            <a:fld id="{715E2F2F-655C-47DB-92DF-110054C43608}" type="datetimeFigureOut">
              <a:rPr lang="en-US" smtClean="0"/>
              <a:t>5/16/2023</a:t>
            </a:fld>
            <a:endParaRPr lang="en-US" dirty="0"/>
          </a:p>
        </p:txBody>
      </p:sp>
      <p:sp>
        <p:nvSpPr>
          <p:cNvPr id="5" name="Footer Placeholder 4">
            <a:extLst>
              <a:ext uri="{FF2B5EF4-FFF2-40B4-BE49-F238E27FC236}">
                <a16:creationId xmlns:a16="http://schemas.microsoft.com/office/drawing/2014/main" id="{2BF93195-FAF9-4686-AB2F-EA2CE81519A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BA7BD9B-9EC5-48A7-B9B5-329F1E3B83D4}"/>
              </a:ext>
            </a:extLst>
          </p:cNvPr>
          <p:cNvSpPr>
            <a:spLocks noGrp="1"/>
          </p:cNvSpPr>
          <p:nvPr>
            <p:ph type="sldNum" sz="quarter" idx="12"/>
          </p:nvPr>
        </p:nvSpPr>
        <p:spPr/>
        <p:txBody>
          <a:bodyPr/>
          <a:lstStyle/>
          <a:p>
            <a:fld id="{9B7A42C1-89A6-4E40-8FB9-0DC04F777D50}" type="slidenum">
              <a:rPr lang="en-US" smtClean="0"/>
              <a:t>‹#›</a:t>
            </a:fld>
            <a:endParaRPr lang="en-US" dirty="0"/>
          </a:p>
        </p:txBody>
      </p:sp>
    </p:spTree>
    <p:extLst>
      <p:ext uri="{BB962C8B-B14F-4D97-AF65-F5344CB8AC3E}">
        <p14:creationId xmlns:p14="http://schemas.microsoft.com/office/powerpoint/2010/main" val="16707801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63E32-9BC6-4C0D-83F2-A82AF50A58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6EA606-771F-4D48-B9C0-8FDDCE6C65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38BF5C-2FE7-4607-80D4-0DA41761F08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4F3254A-D837-4798-BBE0-17E98A5071C7}"/>
              </a:ext>
            </a:extLst>
          </p:cNvPr>
          <p:cNvSpPr>
            <a:spLocks noGrp="1"/>
          </p:cNvSpPr>
          <p:nvPr>
            <p:ph type="dt" sz="half" idx="10"/>
          </p:nvPr>
        </p:nvSpPr>
        <p:spPr/>
        <p:txBody>
          <a:bodyPr/>
          <a:lstStyle/>
          <a:p>
            <a:fld id="{715E2F2F-655C-47DB-92DF-110054C43608}" type="datetimeFigureOut">
              <a:rPr lang="en-US" smtClean="0"/>
              <a:t>5/16/2023</a:t>
            </a:fld>
            <a:endParaRPr lang="en-US" dirty="0"/>
          </a:p>
        </p:txBody>
      </p:sp>
      <p:sp>
        <p:nvSpPr>
          <p:cNvPr id="6" name="Footer Placeholder 5">
            <a:extLst>
              <a:ext uri="{FF2B5EF4-FFF2-40B4-BE49-F238E27FC236}">
                <a16:creationId xmlns:a16="http://schemas.microsoft.com/office/drawing/2014/main" id="{82D3366A-90B0-47F5-87C3-9CA94BE1F3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779DA10-7CB8-442A-91C2-F83734625AF0}"/>
              </a:ext>
            </a:extLst>
          </p:cNvPr>
          <p:cNvSpPr>
            <a:spLocks noGrp="1"/>
          </p:cNvSpPr>
          <p:nvPr>
            <p:ph type="sldNum" sz="quarter" idx="12"/>
          </p:nvPr>
        </p:nvSpPr>
        <p:spPr/>
        <p:txBody>
          <a:bodyPr/>
          <a:lstStyle/>
          <a:p>
            <a:fld id="{9B7A42C1-89A6-4E40-8FB9-0DC04F777D50}" type="slidenum">
              <a:rPr lang="en-US" smtClean="0"/>
              <a:t>‹#›</a:t>
            </a:fld>
            <a:endParaRPr lang="en-US" dirty="0"/>
          </a:p>
        </p:txBody>
      </p:sp>
    </p:spTree>
    <p:extLst>
      <p:ext uri="{BB962C8B-B14F-4D97-AF65-F5344CB8AC3E}">
        <p14:creationId xmlns:p14="http://schemas.microsoft.com/office/powerpoint/2010/main" val="1027045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AB0D4-AD2C-4A7D-9F4F-EB1439B518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34FD089-38FA-4614-86A8-FC1B37E1F7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0B5DC77-A1FC-470D-921E-72174C4BF08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ABFA1FD-7491-408B-92F0-F779D7FE9D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96EC71-1121-4DD5-A174-9AC7C95ED24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A82F1AE-A267-4AD0-AD23-CEA2206226FE}"/>
              </a:ext>
            </a:extLst>
          </p:cNvPr>
          <p:cNvSpPr>
            <a:spLocks noGrp="1"/>
          </p:cNvSpPr>
          <p:nvPr>
            <p:ph type="dt" sz="half" idx="10"/>
          </p:nvPr>
        </p:nvSpPr>
        <p:spPr/>
        <p:txBody>
          <a:bodyPr/>
          <a:lstStyle/>
          <a:p>
            <a:fld id="{715E2F2F-655C-47DB-92DF-110054C43608}" type="datetimeFigureOut">
              <a:rPr lang="en-US" smtClean="0"/>
              <a:t>5/16/2023</a:t>
            </a:fld>
            <a:endParaRPr lang="en-US" dirty="0"/>
          </a:p>
        </p:txBody>
      </p:sp>
      <p:sp>
        <p:nvSpPr>
          <p:cNvPr id="8" name="Footer Placeholder 7">
            <a:extLst>
              <a:ext uri="{FF2B5EF4-FFF2-40B4-BE49-F238E27FC236}">
                <a16:creationId xmlns:a16="http://schemas.microsoft.com/office/drawing/2014/main" id="{8A56C3D8-D9A6-41EC-8427-ACB250159FA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20DD4E0-9C4A-453F-9247-578BFADFEFBE}"/>
              </a:ext>
            </a:extLst>
          </p:cNvPr>
          <p:cNvSpPr>
            <a:spLocks noGrp="1"/>
          </p:cNvSpPr>
          <p:nvPr>
            <p:ph type="sldNum" sz="quarter" idx="12"/>
          </p:nvPr>
        </p:nvSpPr>
        <p:spPr/>
        <p:txBody>
          <a:bodyPr/>
          <a:lstStyle/>
          <a:p>
            <a:fld id="{9B7A42C1-89A6-4E40-8FB9-0DC04F777D50}" type="slidenum">
              <a:rPr lang="en-US" smtClean="0"/>
              <a:t>‹#›</a:t>
            </a:fld>
            <a:endParaRPr lang="en-US" dirty="0"/>
          </a:p>
        </p:txBody>
      </p:sp>
    </p:spTree>
    <p:extLst>
      <p:ext uri="{BB962C8B-B14F-4D97-AF65-F5344CB8AC3E}">
        <p14:creationId xmlns:p14="http://schemas.microsoft.com/office/powerpoint/2010/main" val="40314939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C68E8-F7CA-49D3-8BAF-707C00EB9A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F1611DE-62D4-4DBF-9E4D-D9373206780C}"/>
              </a:ext>
            </a:extLst>
          </p:cNvPr>
          <p:cNvSpPr>
            <a:spLocks noGrp="1"/>
          </p:cNvSpPr>
          <p:nvPr>
            <p:ph type="dt" sz="half" idx="10"/>
          </p:nvPr>
        </p:nvSpPr>
        <p:spPr/>
        <p:txBody>
          <a:bodyPr/>
          <a:lstStyle/>
          <a:p>
            <a:fld id="{715E2F2F-655C-47DB-92DF-110054C43608}" type="datetimeFigureOut">
              <a:rPr lang="en-US" smtClean="0"/>
              <a:t>5/16/2023</a:t>
            </a:fld>
            <a:endParaRPr lang="en-US" dirty="0"/>
          </a:p>
        </p:txBody>
      </p:sp>
      <p:sp>
        <p:nvSpPr>
          <p:cNvPr id="4" name="Footer Placeholder 3">
            <a:extLst>
              <a:ext uri="{FF2B5EF4-FFF2-40B4-BE49-F238E27FC236}">
                <a16:creationId xmlns:a16="http://schemas.microsoft.com/office/drawing/2014/main" id="{9F71A439-E55F-469F-9164-90F94D2BDEC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02317D4-BF35-4C09-974F-6F776600D6E9}"/>
              </a:ext>
            </a:extLst>
          </p:cNvPr>
          <p:cNvSpPr>
            <a:spLocks noGrp="1"/>
          </p:cNvSpPr>
          <p:nvPr>
            <p:ph type="sldNum" sz="quarter" idx="12"/>
          </p:nvPr>
        </p:nvSpPr>
        <p:spPr/>
        <p:txBody>
          <a:bodyPr/>
          <a:lstStyle/>
          <a:p>
            <a:fld id="{9B7A42C1-89A6-4E40-8FB9-0DC04F777D50}" type="slidenum">
              <a:rPr lang="en-US" smtClean="0"/>
              <a:t>‹#›</a:t>
            </a:fld>
            <a:endParaRPr lang="en-US" dirty="0"/>
          </a:p>
        </p:txBody>
      </p:sp>
    </p:spTree>
    <p:extLst>
      <p:ext uri="{BB962C8B-B14F-4D97-AF65-F5344CB8AC3E}">
        <p14:creationId xmlns:p14="http://schemas.microsoft.com/office/powerpoint/2010/main" val="28737593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5ED3C7-0016-4400-96C1-BD36DB4A3876}"/>
              </a:ext>
            </a:extLst>
          </p:cNvPr>
          <p:cNvSpPr>
            <a:spLocks noGrp="1"/>
          </p:cNvSpPr>
          <p:nvPr>
            <p:ph type="dt" sz="half" idx="10"/>
          </p:nvPr>
        </p:nvSpPr>
        <p:spPr/>
        <p:txBody>
          <a:bodyPr/>
          <a:lstStyle/>
          <a:p>
            <a:fld id="{715E2F2F-655C-47DB-92DF-110054C43608}" type="datetimeFigureOut">
              <a:rPr lang="en-US" smtClean="0"/>
              <a:t>5/16/2023</a:t>
            </a:fld>
            <a:endParaRPr lang="en-US" dirty="0"/>
          </a:p>
        </p:txBody>
      </p:sp>
      <p:sp>
        <p:nvSpPr>
          <p:cNvPr id="3" name="Footer Placeholder 2">
            <a:extLst>
              <a:ext uri="{FF2B5EF4-FFF2-40B4-BE49-F238E27FC236}">
                <a16:creationId xmlns:a16="http://schemas.microsoft.com/office/drawing/2014/main" id="{263109B0-8684-459D-83D4-8871D0171F8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F869021-67C6-463F-8776-CC23D69B7BEA}"/>
              </a:ext>
            </a:extLst>
          </p:cNvPr>
          <p:cNvSpPr>
            <a:spLocks noGrp="1"/>
          </p:cNvSpPr>
          <p:nvPr>
            <p:ph type="sldNum" sz="quarter" idx="12"/>
          </p:nvPr>
        </p:nvSpPr>
        <p:spPr/>
        <p:txBody>
          <a:bodyPr/>
          <a:lstStyle/>
          <a:p>
            <a:fld id="{9B7A42C1-89A6-4E40-8FB9-0DC04F777D50}" type="slidenum">
              <a:rPr lang="en-US" smtClean="0"/>
              <a:t>‹#›</a:t>
            </a:fld>
            <a:endParaRPr lang="en-US" dirty="0"/>
          </a:p>
        </p:txBody>
      </p:sp>
    </p:spTree>
    <p:extLst>
      <p:ext uri="{BB962C8B-B14F-4D97-AF65-F5344CB8AC3E}">
        <p14:creationId xmlns:p14="http://schemas.microsoft.com/office/powerpoint/2010/main" val="34156951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B0D9A-5CC4-4E3C-9329-211B2482D6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CCB0F62-D7FC-44FD-A690-9761A34D2E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A8A4FA4-AD25-4EBC-9673-F8CA8856D3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D7F7F8-FD64-4DAE-92C6-FD7B59CBCE63}"/>
              </a:ext>
            </a:extLst>
          </p:cNvPr>
          <p:cNvSpPr>
            <a:spLocks noGrp="1"/>
          </p:cNvSpPr>
          <p:nvPr>
            <p:ph type="dt" sz="half" idx="10"/>
          </p:nvPr>
        </p:nvSpPr>
        <p:spPr/>
        <p:txBody>
          <a:bodyPr/>
          <a:lstStyle/>
          <a:p>
            <a:fld id="{715E2F2F-655C-47DB-92DF-110054C43608}" type="datetimeFigureOut">
              <a:rPr lang="en-US" smtClean="0"/>
              <a:t>5/16/2023</a:t>
            </a:fld>
            <a:endParaRPr lang="en-US" dirty="0"/>
          </a:p>
        </p:txBody>
      </p:sp>
      <p:sp>
        <p:nvSpPr>
          <p:cNvPr id="6" name="Footer Placeholder 5">
            <a:extLst>
              <a:ext uri="{FF2B5EF4-FFF2-40B4-BE49-F238E27FC236}">
                <a16:creationId xmlns:a16="http://schemas.microsoft.com/office/drawing/2014/main" id="{AD18F81E-085F-469A-ACA3-124DC01638C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2440A80-E409-4121-ABC3-DDC355EC7E02}"/>
              </a:ext>
            </a:extLst>
          </p:cNvPr>
          <p:cNvSpPr>
            <a:spLocks noGrp="1"/>
          </p:cNvSpPr>
          <p:nvPr>
            <p:ph type="sldNum" sz="quarter" idx="12"/>
          </p:nvPr>
        </p:nvSpPr>
        <p:spPr/>
        <p:txBody>
          <a:bodyPr/>
          <a:lstStyle/>
          <a:p>
            <a:fld id="{9B7A42C1-89A6-4E40-8FB9-0DC04F777D50}" type="slidenum">
              <a:rPr lang="en-US" smtClean="0"/>
              <a:t>‹#›</a:t>
            </a:fld>
            <a:endParaRPr lang="en-US" dirty="0"/>
          </a:p>
        </p:txBody>
      </p:sp>
    </p:spTree>
    <p:extLst>
      <p:ext uri="{BB962C8B-B14F-4D97-AF65-F5344CB8AC3E}">
        <p14:creationId xmlns:p14="http://schemas.microsoft.com/office/powerpoint/2010/main" val="2844021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A picture containing background pattern&#10;&#10;Description automatically generated">
            <a:extLst>
              <a:ext uri="{FF2B5EF4-FFF2-40B4-BE49-F238E27FC236}">
                <a16:creationId xmlns:a16="http://schemas.microsoft.com/office/drawing/2014/main" id="{DF1748A6-CE12-4619-9302-3C1A8A55FB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B50CFB26-9E86-42D9-B7DF-D4E7C73EEFE2}"/>
              </a:ext>
            </a:extLst>
          </p:cNvPr>
          <p:cNvSpPr>
            <a:spLocks noGrp="1"/>
          </p:cNvSpPr>
          <p:nvPr>
            <p:ph type="title"/>
          </p:nvPr>
        </p:nvSpPr>
        <p:spPr/>
        <p:txBody>
          <a:bodyPr/>
          <a:lstStyle>
            <a:lvl1pPr>
              <a:defRPr b="1">
                <a:latin typeface="+mn-lt"/>
              </a:defRPr>
            </a:lvl1pPr>
          </a:lstStyle>
          <a:p>
            <a:r>
              <a:rPr lang="en-US" dirty="0"/>
              <a:t>Click to edit Master title style</a:t>
            </a:r>
          </a:p>
        </p:txBody>
      </p:sp>
      <p:sp>
        <p:nvSpPr>
          <p:cNvPr id="3" name="Content Placeholder 2">
            <a:extLst>
              <a:ext uri="{FF2B5EF4-FFF2-40B4-BE49-F238E27FC236}">
                <a16:creationId xmlns:a16="http://schemas.microsoft.com/office/drawing/2014/main" id="{4537CB2F-8AFD-412A-8155-0390FC21BD7E}"/>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descr="Logo&#10;&#10;Description automatically generated">
            <a:extLst>
              <a:ext uri="{FF2B5EF4-FFF2-40B4-BE49-F238E27FC236}">
                <a16:creationId xmlns:a16="http://schemas.microsoft.com/office/drawing/2014/main" id="{7E0DACB2-56B5-470A-A5FE-AC7EAFC30C6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8778" y="30243"/>
            <a:ext cx="1473222" cy="669764"/>
          </a:xfrm>
          <a:prstGeom prst="rect">
            <a:avLst/>
          </a:prstGeom>
        </p:spPr>
      </p:pic>
      <p:sp>
        <p:nvSpPr>
          <p:cNvPr id="6" name="Slide Number Placeholder 5">
            <a:extLst>
              <a:ext uri="{FF2B5EF4-FFF2-40B4-BE49-F238E27FC236}">
                <a16:creationId xmlns:a16="http://schemas.microsoft.com/office/drawing/2014/main" id="{B7807ADC-ADD8-4937-A872-6F6638205CFE}"/>
              </a:ext>
            </a:extLst>
          </p:cNvPr>
          <p:cNvSpPr>
            <a:spLocks noGrp="1"/>
          </p:cNvSpPr>
          <p:nvPr>
            <p:ph type="sldNum" sz="quarter" idx="12"/>
          </p:nvPr>
        </p:nvSpPr>
        <p:spPr/>
        <p:txBody>
          <a:bodyPr/>
          <a:lstStyle>
            <a:lvl1pPr>
              <a:defRPr>
                <a:solidFill>
                  <a:schemeClr val="bg1"/>
                </a:solidFill>
              </a:defRPr>
            </a:lvl1pPr>
          </a:lstStyle>
          <a:p>
            <a:fld id="{A808CDE1-FABF-43EE-93FF-0A5A8242DB21}" type="slidenum">
              <a:rPr lang="en-US" smtClean="0"/>
              <a:pPr/>
              <a:t>‹#›</a:t>
            </a:fld>
            <a:endParaRPr lang="en-US" dirty="0"/>
          </a:p>
        </p:txBody>
      </p:sp>
      <p:sp>
        <p:nvSpPr>
          <p:cNvPr id="5" name="Footer Placeholder 4">
            <a:extLst>
              <a:ext uri="{FF2B5EF4-FFF2-40B4-BE49-F238E27FC236}">
                <a16:creationId xmlns:a16="http://schemas.microsoft.com/office/drawing/2014/main" id="{80E7FC55-EAB8-499E-8C86-B253D2BD605A}"/>
              </a:ext>
            </a:extLst>
          </p:cNvPr>
          <p:cNvSpPr>
            <a:spLocks noGrp="1"/>
          </p:cNvSpPr>
          <p:nvPr>
            <p:ph type="ftr" sz="quarter" idx="11"/>
          </p:nvPr>
        </p:nvSpPr>
        <p:spPr/>
        <p:txBody>
          <a:bodyPr/>
          <a:lstStyle>
            <a:lvl1pPr>
              <a:defRPr>
                <a:solidFill>
                  <a:schemeClr val="bg1"/>
                </a:solidFill>
              </a:defRPr>
            </a:lvl1pPr>
          </a:lstStyle>
          <a:p>
            <a:r>
              <a:rPr lang="en-US" dirty="0"/>
              <a:t>© 2022 Aspirion</a:t>
            </a:r>
          </a:p>
        </p:txBody>
      </p:sp>
    </p:spTree>
    <p:extLst>
      <p:ext uri="{BB962C8B-B14F-4D97-AF65-F5344CB8AC3E}">
        <p14:creationId xmlns:p14="http://schemas.microsoft.com/office/powerpoint/2010/main" val="2933020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5DAEF-8D07-4C0A-8FF5-A1D3CB25A1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9F993CE-1F61-4FAD-96B1-6D2C9C187F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2073554-0D58-438E-8BFA-BCC3E6FF9E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9031EA-A63A-48AA-8BE1-64B1378820B6}"/>
              </a:ext>
            </a:extLst>
          </p:cNvPr>
          <p:cNvSpPr>
            <a:spLocks noGrp="1"/>
          </p:cNvSpPr>
          <p:nvPr>
            <p:ph type="dt" sz="half" idx="10"/>
          </p:nvPr>
        </p:nvSpPr>
        <p:spPr/>
        <p:txBody>
          <a:bodyPr/>
          <a:lstStyle/>
          <a:p>
            <a:fld id="{715E2F2F-655C-47DB-92DF-110054C43608}" type="datetimeFigureOut">
              <a:rPr lang="en-US" smtClean="0"/>
              <a:t>5/16/2023</a:t>
            </a:fld>
            <a:endParaRPr lang="en-US" dirty="0"/>
          </a:p>
        </p:txBody>
      </p:sp>
      <p:sp>
        <p:nvSpPr>
          <p:cNvPr id="6" name="Footer Placeholder 5">
            <a:extLst>
              <a:ext uri="{FF2B5EF4-FFF2-40B4-BE49-F238E27FC236}">
                <a16:creationId xmlns:a16="http://schemas.microsoft.com/office/drawing/2014/main" id="{309C9AEA-2F6E-4525-B3AB-69442E97B39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C3345CE-0B7F-4C79-8C58-E624DF21E580}"/>
              </a:ext>
            </a:extLst>
          </p:cNvPr>
          <p:cNvSpPr>
            <a:spLocks noGrp="1"/>
          </p:cNvSpPr>
          <p:nvPr>
            <p:ph type="sldNum" sz="quarter" idx="12"/>
          </p:nvPr>
        </p:nvSpPr>
        <p:spPr/>
        <p:txBody>
          <a:bodyPr/>
          <a:lstStyle/>
          <a:p>
            <a:fld id="{9B7A42C1-89A6-4E40-8FB9-0DC04F777D50}" type="slidenum">
              <a:rPr lang="en-US" smtClean="0"/>
              <a:t>‹#›</a:t>
            </a:fld>
            <a:endParaRPr lang="en-US" dirty="0"/>
          </a:p>
        </p:txBody>
      </p:sp>
    </p:spTree>
    <p:extLst>
      <p:ext uri="{BB962C8B-B14F-4D97-AF65-F5344CB8AC3E}">
        <p14:creationId xmlns:p14="http://schemas.microsoft.com/office/powerpoint/2010/main" val="36782793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B3B38-E7C6-4D45-B71E-D2C527C9189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35FB976-CC6B-412C-9951-72F535556D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ABCEF8-0DBC-4E43-A2C5-F7B06C9AFDD3}"/>
              </a:ext>
            </a:extLst>
          </p:cNvPr>
          <p:cNvSpPr>
            <a:spLocks noGrp="1"/>
          </p:cNvSpPr>
          <p:nvPr>
            <p:ph type="dt" sz="half" idx="10"/>
          </p:nvPr>
        </p:nvSpPr>
        <p:spPr/>
        <p:txBody>
          <a:bodyPr/>
          <a:lstStyle/>
          <a:p>
            <a:fld id="{715E2F2F-655C-47DB-92DF-110054C43608}" type="datetimeFigureOut">
              <a:rPr lang="en-US" smtClean="0"/>
              <a:t>5/16/2023</a:t>
            </a:fld>
            <a:endParaRPr lang="en-US" dirty="0"/>
          </a:p>
        </p:txBody>
      </p:sp>
      <p:sp>
        <p:nvSpPr>
          <p:cNvPr id="5" name="Footer Placeholder 4">
            <a:extLst>
              <a:ext uri="{FF2B5EF4-FFF2-40B4-BE49-F238E27FC236}">
                <a16:creationId xmlns:a16="http://schemas.microsoft.com/office/drawing/2014/main" id="{C3CB21BD-2427-4831-8C31-6775AD6AE6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A7CA3E4-8958-4536-A2BC-9E4B956F791C}"/>
              </a:ext>
            </a:extLst>
          </p:cNvPr>
          <p:cNvSpPr>
            <a:spLocks noGrp="1"/>
          </p:cNvSpPr>
          <p:nvPr>
            <p:ph type="sldNum" sz="quarter" idx="12"/>
          </p:nvPr>
        </p:nvSpPr>
        <p:spPr/>
        <p:txBody>
          <a:bodyPr/>
          <a:lstStyle/>
          <a:p>
            <a:fld id="{9B7A42C1-89A6-4E40-8FB9-0DC04F777D50}" type="slidenum">
              <a:rPr lang="en-US" smtClean="0"/>
              <a:t>‹#›</a:t>
            </a:fld>
            <a:endParaRPr lang="en-US" dirty="0"/>
          </a:p>
        </p:txBody>
      </p:sp>
    </p:spTree>
    <p:extLst>
      <p:ext uri="{BB962C8B-B14F-4D97-AF65-F5344CB8AC3E}">
        <p14:creationId xmlns:p14="http://schemas.microsoft.com/office/powerpoint/2010/main" val="10671089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197651-88D5-4142-AD20-F271A4156AF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9D1FB0-73AB-4DC2-89B7-18BEBEC2DF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60C33A-3D98-4ED2-8020-A66C401EBEC0}"/>
              </a:ext>
            </a:extLst>
          </p:cNvPr>
          <p:cNvSpPr>
            <a:spLocks noGrp="1"/>
          </p:cNvSpPr>
          <p:nvPr>
            <p:ph type="dt" sz="half" idx="10"/>
          </p:nvPr>
        </p:nvSpPr>
        <p:spPr/>
        <p:txBody>
          <a:bodyPr/>
          <a:lstStyle/>
          <a:p>
            <a:fld id="{715E2F2F-655C-47DB-92DF-110054C43608}" type="datetimeFigureOut">
              <a:rPr lang="en-US" smtClean="0"/>
              <a:t>5/16/2023</a:t>
            </a:fld>
            <a:endParaRPr lang="en-US" dirty="0"/>
          </a:p>
        </p:txBody>
      </p:sp>
      <p:sp>
        <p:nvSpPr>
          <p:cNvPr id="5" name="Footer Placeholder 4">
            <a:extLst>
              <a:ext uri="{FF2B5EF4-FFF2-40B4-BE49-F238E27FC236}">
                <a16:creationId xmlns:a16="http://schemas.microsoft.com/office/drawing/2014/main" id="{A4090F71-8A80-4C1C-8D8A-5D66D7FFB2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565D033-E282-48B1-85CA-12092C3F0DD8}"/>
              </a:ext>
            </a:extLst>
          </p:cNvPr>
          <p:cNvSpPr>
            <a:spLocks noGrp="1"/>
          </p:cNvSpPr>
          <p:nvPr>
            <p:ph type="sldNum" sz="quarter" idx="12"/>
          </p:nvPr>
        </p:nvSpPr>
        <p:spPr/>
        <p:txBody>
          <a:bodyPr/>
          <a:lstStyle/>
          <a:p>
            <a:fld id="{9B7A42C1-89A6-4E40-8FB9-0DC04F777D50}" type="slidenum">
              <a:rPr lang="en-US" smtClean="0"/>
              <a:t>‹#›</a:t>
            </a:fld>
            <a:endParaRPr lang="en-US" dirty="0"/>
          </a:p>
        </p:txBody>
      </p:sp>
    </p:spTree>
    <p:extLst>
      <p:ext uri="{BB962C8B-B14F-4D97-AF65-F5344CB8AC3E}">
        <p14:creationId xmlns:p14="http://schemas.microsoft.com/office/powerpoint/2010/main" val="37456240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Title 1"/>
          <p:cNvSpPr>
            <a:spLocks noGrp="1"/>
          </p:cNvSpPr>
          <p:nvPr>
            <p:ph type="ctrTitle"/>
          </p:nvPr>
        </p:nvSpPr>
        <p:spPr>
          <a:xfrm>
            <a:off x="412376" y="519955"/>
            <a:ext cx="11233171" cy="812565"/>
          </a:xfrm>
        </p:spPr>
        <p:txBody>
          <a:bodyPr anchor="t">
            <a:normAutofit/>
          </a:bodyPr>
          <a:lstStyle>
            <a:lvl1pPr algn="l" fontAlgn="b">
              <a:defRPr sz="4267" b="1" i="0" baseline="0">
                <a:solidFill>
                  <a:srgbClr val="444545"/>
                </a:solidFill>
                <a:latin typeface="arial" charset="0"/>
              </a:defRPr>
            </a:lvl1pPr>
          </a:lstStyle>
          <a:p>
            <a:r>
              <a:rPr lang="en-US"/>
              <a:t>Click to edit Master title style</a:t>
            </a:r>
          </a:p>
        </p:txBody>
      </p:sp>
      <p:sp>
        <p:nvSpPr>
          <p:cNvPr id="8" name="Subtitle 2"/>
          <p:cNvSpPr>
            <a:spLocks noGrp="1"/>
          </p:cNvSpPr>
          <p:nvPr>
            <p:ph type="subTitle" idx="1"/>
          </p:nvPr>
        </p:nvSpPr>
        <p:spPr>
          <a:xfrm>
            <a:off x="430107" y="1720677"/>
            <a:ext cx="11220140" cy="754304"/>
          </a:xfrm>
        </p:spPr>
        <p:txBody>
          <a:bodyPr/>
          <a:lstStyle>
            <a:lvl1pPr marL="0" indent="0" algn="l">
              <a:lnSpc>
                <a:spcPct val="90000"/>
              </a:lnSpc>
              <a:buNone/>
              <a:defRPr sz="3200" b="1" baseline="0">
                <a:solidFill>
                  <a:srgbClr val="00829C"/>
                </a:solidFill>
                <a:latin typeface="arial" charset="0"/>
              </a:defRPr>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9" name="Text Placeholder 2"/>
          <p:cNvSpPr>
            <a:spLocks noGrp="1"/>
          </p:cNvSpPr>
          <p:nvPr>
            <p:ph type="body" sz="quarter" idx="10"/>
          </p:nvPr>
        </p:nvSpPr>
        <p:spPr>
          <a:xfrm>
            <a:off x="429685" y="2895601"/>
            <a:ext cx="11220449" cy="3115735"/>
          </a:xfrm>
        </p:spPr>
        <p:txBody>
          <a:bodyPr/>
          <a:lstStyle>
            <a:lvl1pPr marL="0" indent="0">
              <a:buNone/>
              <a:defRPr sz="3200" b="0" baseline="0">
                <a:solidFill>
                  <a:srgbClr val="69767D"/>
                </a:solidFill>
                <a:latin typeface="Arial" charset="0"/>
                <a:ea typeface="Arial" charset="0"/>
                <a:cs typeface="Arial" charset="0"/>
              </a:defRPr>
            </a:lvl1pPr>
            <a:lvl2pPr marL="609585" indent="0">
              <a:buNone/>
              <a:defRPr baseline="0">
                <a:solidFill>
                  <a:schemeClr val="tx1">
                    <a:lumMod val="50000"/>
                    <a:lumOff val="50000"/>
                  </a:schemeClr>
                </a:solidFill>
              </a:defRPr>
            </a:lvl2pPr>
            <a:lvl3pPr marL="1219170" indent="0">
              <a:buNone/>
              <a:defRPr baseline="0">
                <a:solidFill>
                  <a:schemeClr val="tx1">
                    <a:lumMod val="50000"/>
                    <a:lumOff val="50000"/>
                  </a:schemeClr>
                </a:solidFill>
              </a:defRPr>
            </a:lvl3pPr>
            <a:lvl4pPr marL="1828754" indent="0">
              <a:buNone/>
              <a:defRPr baseline="0">
                <a:solidFill>
                  <a:schemeClr val="tx1">
                    <a:lumMod val="50000"/>
                    <a:lumOff val="50000"/>
                  </a:schemeClr>
                </a:solidFill>
              </a:defRPr>
            </a:lvl4pPr>
            <a:lvl5pPr marL="2438339" indent="0">
              <a:buNone/>
              <a:defRPr baseline="0">
                <a:solidFill>
                  <a:schemeClr val="tx1">
                    <a:lumMod val="50000"/>
                    <a:lumOff val="50000"/>
                  </a:schemeClr>
                </a:solidFill>
              </a:defRPr>
            </a:lvl5pPr>
          </a:lstStyle>
          <a:p>
            <a:pPr lvl="0"/>
            <a:r>
              <a:rPr lang="en-US"/>
              <a:t>Click to edit Master text styles</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47993" y="6353201"/>
            <a:ext cx="622387" cy="301648"/>
          </a:xfrm>
          <a:prstGeom prst="rect">
            <a:avLst/>
          </a:prstGeom>
        </p:spPr>
      </p:pic>
      <p:sp>
        <p:nvSpPr>
          <p:cNvPr id="11" name="TextBox 10"/>
          <p:cNvSpPr txBox="1"/>
          <p:nvPr userDrawn="1"/>
        </p:nvSpPr>
        <p:spPr>
          <a:xfrm>
            <a:off x="158377" y="6353202"/>
            <a:ext cx="715384" cy="338554"/>
          </a:xfrm>
          <a:prstGeom prst="rect">
            <a:avLst/>
          </a:prstGeom>
          <a:noFill/>
        </p:spPr>
        <p:txBody>
          <a:bodyPr wrap="square" rtlCol="0">
            <a:spAutoFit/>
          </a:bodyPr>
          <a:lstStyle/>
          <a:p>
            <a:pPr algn="ctr"/>
            <a:fld id="{3988A49C-778B-EF45-9D5D-8EAA2E36A3FB}" type="slidenum">
              <a:rPr lang="en-US" sz="1600" b="1" i="0" baseline="0" smtClean="0">
                <a:solidFill>
                  <a:srgbClr val="444545"/>
                </a:solidFill>
                <a:latin typeface="arial" charset="0"/>
              </a:rPr>
              <a:pPr algn="ctr"/>
              <a:t>‹#›</a:t>
            </a:fld>
            <a:endParaRPr lang="en-US" sz="1600" b="1" i="0" baseline="0" dirty="0">
              <a:solidFill>
                <a:srgbClr val="444545"/>
              </a:solidFill>
              <a:latin typeface="arial" charset="0"/>
            </a:endParaRPr>
          </a:p>
        </p:txBody>
      </p:sp>
      <p:sp>
        <p:nvSpPr>
          <p:cNvPr id="12" name="TextBox 11"/>
          <p:cNvSpPr txBox="1"/>
          <p:nvPr userDrawn="1"/>
        </p:nvSpPr>
        <p:spPr>
          <a:xfrm>
            <a:off x="873762" y="6394239"/>
            <a:ext cx="5222239" cy="297454"/>
          </a:xfrm>
          <a:prstGeom prst="rect">
            <a:avLst/>
          </a:prstGeom>
          <a:noFill/>
        </p:spPr>
        <p:txBody>
          <a:bodyPr wrap="square" rtlCol="0">
            <a:spAutoFit/>
          </a:bodyPr>
          <a:lstStyle/>
          <a:p>
            <a:r>
              <a:rPr lang="en-US" sz="1333" baseline="0" dirty="0">
                <a:solidFill>
                  <a:srgbClr val="444545"/>
                </a:solidFill>
                <a:latin typeface="arial" charset="0"/>
              </a:rPr>
              <a:t>HFMA | Revenue Cycle Executive Council | February 23, 2022</a:t>
            </a:r>
          </a:p>
        </p:txBody>
      </p:sp>
    </p:spTree>
    <p:extLst>
      <p:ext uri="{BB962C8B-B14F-4D97-AF65-F5344CB8AC3E}">
        <p14:creationId xmlns:p14="http://schemas.microsoft.com/office/powerpoint/2010/main" val="1533490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Vertical Title and Text">
    <p:spTree>
      <p:nvGrpSpPr>
        <p:cNvPr id="1" name=""/>
        <p:cNvGrpSpPr/>
        <p:nvPr/>
      </p:nvGrpSpPr>
      <p:grpSpPr>
        <a:xfrm>
          <a:off x="0" y="0"/>
          <a:ext cx="0" cy="0"/>
          <a:chOff x="0" y="0"/>
          <a:chExt cx="0" cy="0"/>
        </a:xfrm>
      </p:grpSpPr>
      <p:pic>
        <p:nvPicPr>
          <p:cNvPr id="3" name="Picture 2" descr="Graphical user interface&#10;&#10;Description automatically generated with medium confidence">
            <a:extLst>
              <a:ext uri="{FF2B5EF4-FFF2-40B4-BE49-F238E27FC236}">
                <a16:creationId xmlns:a16="http://schemas.microsoft.com/office/drawing/2014/main" id="{9A993B0A-F3AE-304D-9BA7-C0AE1D50C078}"/>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1910992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Logo, company name, surface chart&#10;&#10;Description automatically generated">
            <a:extLst>
              <a:ext uri="{FF2B5EF4-FFF2-40B4-BE49-F238E27FC236}">
                <a16:creationId xmlns:a16="http://schemas.microsoft.com/office/drawing/2014/main" id="{BD3F28CF-DA34-47FD-9728-504B168A871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B8D576C-D1B1-451A-B591-8E1B4CD9B926}"/>
              </a:ext>
            </a:extLst>
          </p:cNvPr>
          <p:cNvSpPr>
            <a:spLocks noGrp="1"/>
          </p:cNvSpPr>
          <p:nvPr>
            <p:ph type="ctrTitle"/>
          </p:nvPr>
        </p:nvSpPr>
        <p:spPr>
          <a:xfrm>
            <a:off x="1524000" y="1122363"/>
            <a:ext cx="9144000" cy="2387600"/>
          </a:xfrm>
        </p:spPr>
        <p:txBody>
          <a:bodyPr anchor="b">
            <a:normAutofit/>
          </a:bodyPr>
          <a:lstStyle>
            <a:lvl1pPr algn="ctr">
              <a:defRPr sz="4800" b="1">
                <a:latin typeface="+mn-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E0A71232-76EB-4C64-99A8-B7B0ABE7C8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347E2776-6F5F-4CD6-BF64-EEDBEA518007}"/>
              </a:ext>
            </a:extLst>
          </p:cNvPr>
          <p:cNvSpPr>
            <a:spLocks noGrp="1"/>
          </p:cNvSpPr>
          <p:nvPr>
            <p:ph type="ftr" sz="quarter" idx="11"/>
          </p:nvPr>
        </p:nvSpPr>
        <p:spPr/>
        <p:txBody>
          <a:bodyPr/>
          <a:lstStyle>
            <a:lvl1pPr>
              <a:defRPr>
                <a:solidFill>
                  <a:schemeClr val="bg1"/>
                </a:solidFill>
              </a:defRPr>
            </a:lvl1pPr>
          </a:lstStyle>
          <a:p>
            <a:r>
              <a:rPr lang="en-US" dirty="0"/>
              <a:t>© 2022 Aspirion </a:t>
            </a:r>
          </a:p>
        </p:txBody>
      </p:sp>
      <p:sp>
        <p:nvSpPr>
          <p:cNvPr id="6" name="Slide Number Placeholder 5">
            <a:extLst>
              <a:ext uri="{FF2B5EF4-FFF2-40B4-BE49-F238E27FC236}">
                <a16:creationId xmlns:a16="http://schemas.microsoft.com/office/drawing/2014/main" id="{FEB10D56-1CEA-4AAA-AA60-2641BEBDA943}"/>
              </a:ext>
            </a:extLst>
          </p:cNvPr>
          <p:cNvSpPr>
            <a:spLocks noGrp="1"/>
          </p:cNvSpPr>
          <p:nvPr>
            <p:ph type="sldNum" sz="quarter" idx="12"/>
          </p:nvPr>
        </p:nvSpPr>
        <p:spPr/>
        <p:txBody>
          <a:bodyPr/>
          <a:lstStyle>
            <a:lvl1pPr>
              <a:defRPr>
                <a:solidFill>
                  <a:schemeClr val="bg1"/>
                </a:solidFill>
              </a:defRPr>
            </a:lvl1pPr>
          </a:lstStyle>
          <a:p>
            <a:fld id="{A808CDE1-FABF-43EE-93FF-0A5A8242DB21}" type="slidenum">
              <a:rPr lang="en-US" smtClean="0"/>
              <a:pPr/>
              <a:t>‹#›</a:t>
            </a:fld>
            <a:endParaRPr lang="en-US" dirty="0"/>
          </a:p>
        </p:txBody>
      </p:sp>
      <p:pic>
        <p:nvPicPr>
          <p:cNvPr id="9" name="Picture 8" descr="Logo&#10;&#10;Description automatically generated">
            <a:extLst>
              <a:ext uri="{FF2B5EF4-FFF2-40B4-BE49-F238E27FC236}">
                <a16:creationId xmlns:a16="http://schemas.microsoft.com/office/drawing/2014/main" id="{0CC93066-AA73-4860-9BC5-5B5833F85D9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076977" y="7871"/>
            <a:ext cx="5098457" cy="2317886"/>
          </a:xfrm>
          <a:prstGeom prst="rect">
            <a:avLst/>
          </a:prstGeom>
        </p:spPr>
      </p:pic>
    </p:spTree>
    <p:extLst>
      <p:ext uri="{BB962C8B-B14F-4D97-AF65-F5344CB8AC3E}">
        <p14:creationId xmlns:p14="http://schemas.microsoft.com/office/powerpoint/2010/main" val="41621745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A picture containing background pattern&#10;&#10;Description automatically generated">
            <a:extLst>
              <a:ext uri="{FF2B5EF4-FFF2-40B4-BE49-F238E27FC236}">
                <a16:creationId xmlns:a16="http://schemas.microsoft.com/office/drawing/2014/main" id="{DF1748A6-CE12-4619-9302-3C1A8A55FB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B50CFB26-9E86-42D9-B7DF-D4E7C73EEFE2}"/>
              </a:ext>
            </a:extLst>
          </p:cNvPr>
          <p:cNvSpPr>
            <a:spLocks noGrp="1"/>
          </p:cNvSpPr>
          <p:nvPr>
            <p:ph type="title"/>
          </p:nvPr>
        </p:nvSpPr>
        <p:spPr/>
        <p:txBody>
          <a:bodyPr/>
          <a:lstStyle>
            <a:lvl1pPr>
              <a:defRPr b="1">
                <a:latin typeface="+mn-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537CB2F-8AFD-412A-8155-0390FC21BD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80E7FC55-EAB8-499E-8C86-B253D2BD605A}"/>
              </a:ext>
            </a:extLst>
          </p:cNvPr>
          <p:cNvSpPr>
            <a:spLocks noGrp="1"/>
          </p:cNvSpPr>
          <p:nvPr>
            <p:ph type="ftr" sz="quarter" idx="11"/>
          </p:nvPr>
        </p:nvSpPr>
        <p:spPr/>
        <p:txBody>
          <a:bodyPr/>
          <a:lstStyle/>
          <a:p>
            <a:r>
              <a:rPr lang="en-US" dirty="0"/>
              <a:t>© 2022 Aspirion</a:t>
            </a:r>
          </a:p>
        </p:txBody>
      </p:sp>
      <p:sp>
        <p:nvSpPr>
          <p:cNvPr id="6" name="Slide Number Placeholder 5">
            <a:extLst>
              <a:ext uri="{FF2B5EF4-FFF2-40B4-BE49-F238E27FC236}">
                <a16:creationId xmlns:a16="http://schemas.microsoft.com/office/drawing/2014/main" id="{B7807ADC-ADD8-4937-A872-6F6638205CFE}"/>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11" name="Picture 10" descr="Logo&#10;&#10;Description automatically generated">
            <a:extLst>
              <a:ext uri="{FF2B5EF4-FFF2-40B4-BE49-F238E27FC236}">
                <a16:creationId xmlns:a16="http://schemas.microsoft.com/office/drawing/2014/main" id="{7E0DACB2-56B5-470A-A5FE-AC7EAFC30C6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8778" y="30243"/>
            <a:ext cx="1473222" cy="669764"/>
          </a:xfrm>
          <a:prstGeom prst="rect">
            <a:avLst/>
          </a:prstGeom>
        </p:spPr>
      </p:pic>
    </p:spTree>
    <p:extLst>
      <p:ext uri="{BB962C8B-B14F-4D97-AF65-F5344CB8AC3E}">
        <p14:creationId xmlns:p14="http://schemas.microsoft.com/office/powerpoint/2010/main" val="405414485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1" name="Picture 10" descr="Logo, company name, surface chart&#10;&#10;Description automatically generated">
            <a:extLst>
              <a:ext uri="{FF2B5EF4-FFF2-40B4-BE49-F238E27FC236}">
                <a16:creationId xmlns:a16="http://schemas.microsoft.com/office/drawing/2014/main" id="{74CF9160-6EA5-4857-A91A-1F84D482D4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CCDA851-CB50-4FDD-B59D-2CE45562AAAF}"/>
              </a:ext>
            </a:extLst>
          </p:cNvPr>
          <p:cNvSpPr>
            <a:spLocks noGrp="1"/>
          </p:cNvSpPr>
          <p:nvPr>
            <p:ph type="title"/>
          </p:nvPr>
        </p:nvSpPr>
        <p:spPr>
          <a:xfrm>
            <a:off x="831850" y="1709738"/>
            <a:ext cx="10515600" cy="2852737"/>
          </a:xfrm>
        </p:spPr>
        <p:txBody>
          <a:bodyPr anchor="b">
            <a:normAutofit/>
          </a:bodyPr>
          <a:lstStyle>
            <a:lvl1pPr>
              <a:defRPr sz="5400" b="1"/>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D497FF-23BC-43D9-B64F-6CE48E8AF9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8B495D8F-F2D8-4F76-8159-4EBF057DBD45}"/>
              </a:ext>
            </a:extLst>
          </p:cNvPr>
          <p:cNvSpPr>
            <a:spLocks noGrp="1"/>
          </p:cNvSpPr>
          <p:nvPr>
            <p:ph type="ftr" sz="quarter" idx="11"/>
          </p:nvPr>
        </p:nvSpPr>
        <p:spPr/>
        <p:txBody>
          <a:bodyPr/>
          <a:lstStyle/>
          <a:p>
            <a:r>
              <a:rPr lang="en-US" dirty="0"/>
              <a:t>© 2022 Aspirion </a:t>
            </a:r>
          </a:p>
        </p:txBody>
      </p:sp>
      <p:sp>
        <p:nvSpPr>
          <p:cNvPr id="6" name="Slide Number Placeholder 5">
            <a:extLst>
              <a:ext uri="{FF2B5EF4-FFF2-40B4-BE49-F238E27FC236}">
                <a16:creationId xmlns:a16="http://schemas.microsoft.com/office/drawing/2014/main" id="{1A3503E9-A621-488B-AE63-4EB994107B22}"/>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10" name="Picture 9" descr="Logo&#10;&#10;Description automatically generated">
            <a:extLst>
              <a:ext uri="{FF2B5EF4-FFF2-40B4-BE49-F238E27FC236}">
                <a16:creationId xmlns:a16="http://schemas.microsoft.com/office/drawing/2014/main" id="{2CDC991E-7388-434C-BDA8-C685F3927ED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076977" y="7871"/>
            <a:ext cx="5098457" cy="2317886"/>
          </a:xfrm>
          <a:prstGeom prst="rect">
            <a:avLst/>
          </a:prstGeom>
        </p:spPr>
      </p:pic>
    </p:spTree>
    <p:extLst>
      <p:ext uri="{BB962C8B-B14F-4D97-AF65-F5344CB8AC3E}">
        <p14:creationId xmlns:p14="http://schemas.microsoft.com/office/powerpoint/2010/main" val="38173515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A picture containing background pattern&#10;&#10;Description automatically generated">
            <a:extLst>
              <a:ext uri="{FF2B5EF4-FFF2-40B4-BE49-F238E27FC236}">
                <a16:creationId xmlns:a16="http://schemas.microsoft.com/office/drawing/2014/main" id="{64727A7D-8E42-403A-AC15-79947A56EF2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F33738B-753A-40AA-B0E3-7B1EA79AC798}"/>
              </a:ext>
            </a:extLst>
          </p:cNvPr>
          <p:cNvSpPr>
            <a:spLocks noGrp="1"/>
          </p:cNvSpPr>
          <p:nvPr>
            <p:ph type="title"/>
          </p:nvPr>
        </p:nvSpPr>
        <p:spPr/>
        <p:txBody>
          <a:bodyPr/>
          <a:lstStyle>
            <a:lvl1pPr>
              <a:defRPr b="1"/>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AA874EB-1661-48DF-AC7D-44D88D3BDF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957A96-C78A-4805-B342-6317170885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A57C05E3-3817-4CD4-97F6-1056BAF82145}"/>
              </a:ext>
            </a:extLst>
          </p:cNvPr>
          <p:cNvSpPr>
            <a:spLocks noGrp="1"/>
          </p:cNvSpPr>
          <p:nvPr>
            <p:ph type="ftr" sz="quarter" idx="11"/>
          </p:nvPr>
        </p:nvSpPr>
        <p:spPr/>
        <p:txBody>
          <a:bodyPr/>
          <a:lstStyle/>
          <a:p>
            <a:r>
              <a:rPr lang="en-US" dirty="0"/>
              <a:t>© 2022 Aspirion </a:t>
            </a:r>
          </a:p>
        </p:txBody>
      </p:sp>
      <p:sp>
        <p:nvSpPr>
          <p:cNvPr id="7" name="Slide Number Placeholder 6">
            <a:extLst>
              <a:ext uri="{FF2B5EF4-FFF2-40B4-BE49-F238E27FC236}">
                <a16:creationId xmlns:a16="http://schemas.microsoft.com/office/drawing/2014/main" id="{8AB418DA-4264-41B3-97F1-62D75758494E}"/>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11" name="Picture 10" descr="Logo&#10;&#10;Description automatically generated">
            <a:extLst>
              <a:ext uri="{FF2B5EF4-FFF2-40B4-BE49-F238E27FC236}">
                <a16:creationId xmlns:a16="http://schemas.microsoft.com/office/drawing/2014/main" id="{CA8B25B8-3485-46EA-BA6D-850B5C10B83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8778" y="30243"/>
            <a:ext cx="1473222" cy="669764"/>
          </a:xfrm>
          <a:prstGeom prst="rect">
            <a:avLst/>
          </a:prstGeom>
        </p:spPr>
      </p:pic>
    </p:spTree>
    <p:extLst>
      <p:ext uri="{BB962C8B-B14F-4D97-AF65-F5344CB8AC3E}">
        <p14:creationId xmlns:p14="http://schemas.microsoft.com/office/powerpoint/2010/main" val="112093602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A picture containing background pattern&#10;&#10;Description automatically generated">
            <a:extLst>
              <a:ext uri="{FF2B5EF4-FFF2-40B4-BE49-F238E27FC236}">
                <a16:creationId xmlns:a16="http://schemas.microsoft.com/office/drawing/2014/main" id="{BD00137E-11AD-4AAD-9558-17DF4C5E8DF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61C78B1-F7BB-4BB6-A872-DC16DC27CB8F}"/>
              </a:ext>
            </a:extLst>
          </p:cNvPr>
          <p:cNvSpPr>
            <a:spLocks noGrp="1"/>
          </p:cNvSpPr>
          <p:nvPr>
            <p:ph type="title"/>
          </p:nvPr>
        </p:nvSpPr>
        <p:spPr>
          <a:xfrm>
            <a:off x="839788" y="365125"/>
            <a:ext cx="10515600" cy="1325563"/>
          </a:xfrm>
        </p:spPr>
        <p:txBody>
          <a:bodyPr/>
          <a:lstStyle>
            <a:lvl1pPr>
              <a:defRPr b="1"/>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3384D03-ADC4-4A11-B53D-0FCBF485A3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297957-25F5-445B-A6D4-F0CC24F679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0D9726-315D-4E49-8DBE-188C07793A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1CC1C71-1AE1-4157-AC48-8D17DAC929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7A58ABE0-9771-48B9-A199-1221C2783837}"/>
              </a:ext>
            </a:extLst>
          </p:cNvPr>
          <p:cNvSpPr>
            <a:spLocks noGrp="1"/>
          </p:cNvSpPr>
          <p:nvPr>
            <p:ph type="ftr" sz="quarter" idx="11"/>
          </p:nvPr>
        </p:nvSpPr>
        <p:spPr/>
        <p:txBody>
          <a:bodyPr/>
          <a:lstStyle/>
          <a:p>
            <a:r>
              <a:rPr lang="en-US" dirty="0"/>
              <a:t>© 2022 Aspirion </a:t>
            </a:r>
          </a:p>
        </p:txBody>
      </p:sp>
      <p:sp>
        <p:nvSpPr>
          <p:cNvPr id="9" name="Slide Number Placeholder 8">
            <a:extLst>
              <a:ext uri="{FF2B5EF4-FFF2-40B4-BE49-F238E27FC236}">
                <a16:creationId xmlns:a16="http://schemas.microsoft.com/office/drawing/2014/main" id="{01F85716-8C3E-4AC8-AE42-CF33A3099237}"/>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13" name="Picture 12" descr="Logo&#10;&#10;Description automatically generated">
            <a:extLst>
              <a:ext uri="{FF2B5EF4-FFF2-40B4-BE49-F238E27FC236}">
                <a16:creationId xmlns:a16="http://schemas.microsoft.com/office/drawing/2014/main" id="{8F043E1A-FDBC-4DF2-950E-C90033D9178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8778" y="30243"/>
            <a:ext cx="1473222" cy="669764"/>
          </a:xfrm>
          <a:prstGeom prst="rect">
            <a:avLst/>
          </a:prstGeom>
        </p:spPr>
      </p:pic>
    </p:spTree>
    <p:extLst>
      <p:ext uri="{BB962C8B-B14F-4D97-AF65-F5344CB8AC3E}">
        <p14:creationId xmlns:p14="http://schemas.microsoft.com/office/powerpoint/2010/main" val="3917860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1" name="Picture 10" descr="Logo, company name, surface chart&#10;&#10;Description automatically generated">
            <a:extLst>
              <a:ext uri="{FF2B5EF4-FFF2-40B4-BE49-F238E27FC236}">
                <a16:creationId xmlns:a16="http://schemas.microsoft.com/office/drawing/2014/main" id="{74CF9160-6EA5-4857-A91A-1F84D482D4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CCDA851-CB50-4FDD-B59D-2CE45562AAAF}"/>
              </a:ext>
            </a:extLst>
          </p:cNvPr>
          <p:cNvSpPr>
            <a:spLocks noGrp="1"/>
          </p:cNvSpPr>
          <p:nvPr>
            <p:ph type="title"/>
          </p:nvPr>
        </p:nvSpPr>
        <p:spPr>
          <a:xfrm>
            <a:off x="831850" y="1709738"/>
            <a:ext cx="10515600" cy="2852737"/>
          </a:xfrm>
        </p:spPr>
        <p:txBody>
          <a:bodyPr anchor="b">
            <a:normAutofit/>
          </a:bodyPr>
          <a:lstStyle>
            <a:lvl1pPr>
              <a:defRPr sz="5400" b="1"/>
            </a:lvl1pPr>
          </a:lstStyle>
          <a:p>
            <a:r>
              <a:rPr lang="en-US" dirty="0"/>
              <a:t>Click to edit Master title style</a:t>
            </a:r>
          </a:p>
        </p:txBody>
      </p:sp>
      <p:sp>
        <p:nvSpPr>
          <p:cNvPr id="3" name="Text Placeholder 2">
            <a:extLst>
              <a:ext uri="{FF2B5EF4-FFF2-40B4-BE49-F238E27FC236}">
                <a16:creationId xmlns:a16="http://schemas.microsoft.com/office/drawing/2014/main" id="{60D497FF-23BC-43D9-B64F-6CE48E8AF9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8B495D8F-F2D8-4F76-8159-4EBF057DBD45}"/>
              </a:ext>
            </a:extLst>
          </p:cNvPr>
          <p:cNvSpPr>
            <a:spLocks noGrp="1"/>
          </p:cNvSpPr>
          <p:nvPr>
            <p:ph type="ftr" sz="quarter" idx="11"/>
          </p:nvPr>
        </p:nvSpPr>
        <p:spPr/>
        <p:txBody>
          <a:bodyPr/>
          <a:lstStyle/>
          <a:p>
            <a:r>
              <a:rPr lang="en-US" dirty="0"/>
              <a:t>© 2022 Aspirion </a:t>
            </a:r>
          </a:p>
        </p:txBody>
      </p:sp>
      <p:sp>
        <p:nvSpPr>
          <p:cNvPr id="6" name="Slide Number Placeholder 5">
            <a:extLst>
              <a:ext uri="{FF2B5EF4-FFF2-40B4-BE49-F238E27FC236}">
                <a16:creationId xmlns:a16="http://schemas.microsoft.com/office/drawing/2014/main" id="{1A3503E9-A621-488B-AE63-4EB994107B22}"/>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10" name="Picture 9" descr="Logo&#10;&#10;Description automatically generated">
            <a:extLst>
              <a:ext uri="{FF2B5EF4-FFF2-40B4-BE49-F238E27FC236}">
                <a16:creationId xmlns:a16="http://schemas.microsoft.com/office/drawing/2014/main" id="{2CDC991E-7388-434C-BDA8-C685F3927ED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076977" y="7871"/>
            <a:ext cx="5098457" cy="2317886"/>
          </a:xfrm>
          <a:prstGeom prst="rect">
            <a:avLst/>
          </a:prstGeom>
        </p:spPr>
      </p:pic>
    </p:spTree>
    <p:extLst>
      <p:ext uri="{BB962C8B-B14F-4D97-AF65-F5344CB8AC3E}">
        <p14:creationId xmlns:p14="http://schemas.microsoft.com/office/powerpoint/2010/main" val="316029274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A picture containing background pattern&#10;&#10;Description automatically generated">
            <a:extLst>
              <a:ext uri="{FF2B5EF4-FFF2-40B4-BE49-F238E27FC236}">
                <a16:creationId xmlns:a16="http://schemas.microsoft.com/office/drawing/2014/main" id="{14FC4283-BD52-4C24-B795-A2926D207D1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B02C5F45-8853-40E2-9FA9-0A5BEFD2346B}"/>
              </a:ext>
            </a:extLst>
          </p:cNvPr>
          <p:cNvSpPr>
            <a:spLocks noGrp="1"/>
          </p:cNvSpPr>
          <p:nvPr>
            <p:ph type="title"/>
          </p:nvPr>
        </p:nvSpPr>
        <p:spPr/>
        <p:txBody>
          <a:bodyPr/>
          <a:lstStyle>
            <a:lvl1pPr>
              <a:defRPr b="1"/>
            </a:lvl1pPr>
          </a:lstStyle>
          <a:p>
            <a:r>
              <a:rPr lang="en-US"/>
              <a:t>Click to edit Master title style</a:t>
            </a:r>
            <a:endParaRPr lang="en-US" dirty="0"/>
          </a:p>
        </p:txBody>
      </p:sp>
      <p:sp>
        <p:nvSpPr>
          <p:cNvPr id="4" name="Footer Placeholder 3">
            <a:extLst>
              <a:ext uri="{FF2B5EF4-FFF2-40B4-BE49-F238E27FC236}">
                <a16:creationId xmlns:a16="http://schemas.microsoft.com/office/drawing/2014/main" id="{F470886B-94FD-48B2-9CF0-995461A7CD74}"/>
              </a:ext>
            </a:extLst>
          </p:cNvPr>
          <p:cNvSpPr>
            <a:spLocks noGrp="1"/>
          </p:cNvSpPr>
          <p:nvPr>
            <p:ph type="ftr" sz="quarter" idx="11"/>
          </p:nvPr>
        </p:nvSpPr>
        <p:spPr/>
        <p:txBody>
          <a:bodyPr/>
          <a:lstStyle/>
          <a:p>
            <a:r>
              <a:rPr lang="en-US" dirty="0"/>
              <a:t>© 2022 Aspirion </a:t>
            </a:r>
          </a:p>
        </p:txBody>
      </p:sp>
      <p:sp>
        <p:nvSpPr>
          <p:cNvPr id="5" name="Slide Number Placeholder 4">
            <a:extLst>
              <a:ext uri="{FF2B5EF4-FFF2-40B4-BE49-F238E27FC236}">
                <a16:creationId xmlns:a16="http://schemas.microsoft.com/office/drawing/2014/main" id="{013BDCB3-1007-4948-BFFF-CA20E7691C1C}"/>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9" name="Picture 8" descr="Logo&#10;&#10;Description automatically generated">
            <a:extLst>
              <a:ext uri="{FF2B5EF4-FFF2-40B4-BE49-F238E27FC236}">
                <a16:creationId xmlns:a16="http://schemas.microsoft.com/office/drawing/2014/main" id="{94D14236-C4FC-434D-A0E8-8BEDD16207A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8778" y="30243"/>
            <a:ext cx="1473222" cy="669764"/>
          </a:xfrm>
          <a:prstGeom prst="rect">
            <a:avLst/>
          </a:prstGeom>
        </p:spPr>
      </p:pic>
    </p:spTree>
    <p:extLst>
      <p:ext uri="{BB962C8B-B14F-4D97-AF65-F5344CB8AC3E}">
        <p14:creationId xmlns:p14="http://schemas.microsoft.com/office/powerpoint/2010/main" val="31414044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A picture containing background pattern&#10;&#10;Description automatically generated">
            <a:extLst>
              <a:ext uri="{FF2B5EF4-FFF2-40B4-BE49-F238E27FC236}">
                <a16:creationId xmlns:a16="http://schemas.microsoft.com/office/drawing/2014/main" id="{A9AF9FA7-C6E5-4D61-AD54-657E7CC4F96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Footer Placeholder 2">
            <a:extLst>
              <a:ext uri="{FF2B5EF4-FFF2-40B4-BE49-F238E27FC236}">
                <a16:creationId xmlns:a16="http://schemas.microsoft.com/office/drawing/2014/main" id="{03F69EA8-1EA5-4DD8-A3D0-05B6A7AE8B8F}"/>
              </a:ext>
            </a:extLst>
          </p:cNvPr>
          <p:cNvSpPr>
            <a:spLocks noGrp="1"/>
          </p:cNvSpPr>
          <p:nvPr>
            <p:ph type="ftr" sz="quarter" idx="11"/>
          </p:nvPr>
        </p:nvSpPr>
        <p:spPr/>
        <p:txBody>
          <a:bodyPr/>
          <a:lstStyle/>
          <a:p>
            <a:r>
              <a:rPr lang="en-US" dirty="0"/>
              <a:t>© 2022 Aspirion </a:t>
            </a:r>
          </a:p>
        </p:txBody>
      </p:sp>
      <p:sp>
        <p:nvSpPr>
          <p:cNvPr id="4" name="Slide Number Placeholder 3">
            <a:extLst>
              <a:ext uri="{FF2B5EF4-FFF2-40B4-BE49-F238E27FC236}">
                <a16:creationId xmlns:a16="http://schemas.microsoft.com/office/drawing/2014/main" id="{AD53DFB1-EB17-42ED-907B-CE3788C9AF4B}"/>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8" name="Picture 7" descr="Logo&#10;&#10;Description automatically generated">
            <a:extLst>
              <a:ext uri="{FF2B5EF4-FFF2-40B4-BE49-F238E27FC236}">
                <a16:creationId xmlns:a16="http://schemas.microsoft.com/office/drawing/2014/main" id="{8723BAE8-88F6-4356-98F6-6B0F399F411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8778" y="30243"/>
            <a:ext cx="1473222" cy="669764"/>
          </a:xfrm>
          <a:prstGeom prst="rect">
            <a:avLst/>
          </a:prstGeom>
        </p:spPr>
      </p:pic>
    </p:spTree>
    <p:extLst>
      <p:ext uri="{BB962C8B-B14F-4D97-AF65-F5344CB8AC3E}">
        <p14:creationId xmlns:p14="http://schemas.microsoft.com/office/powerpoint/2010/main" val="30821404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A picture containing background pattern&#10;&#10;Description automatically generated">
            <a:extLst>
              <a:ext uri="{FF2B5EF4-FFF2-40B4-BE49-F238E27FC236}">
                <a16:creationId xmlns:a16="http://schemas.microsoft.com/office/drawing/2014/main" id="{BC6A03B0-7D08-4557-B993-B0FDF50EF22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FB22F76-B514-4C1C-98B4-5E1A65304ED6}"/>
              </a:ext>
            </a:extLst>
          </p:cNvPr>
          <p:cNvSpPr>
            <a:spLocks noGrp="1"/>
          </p:cNvSpPr>
          <p:nvPr>
            <p:ph type="title"/>
          </p:nvPr>
        </p:nvSpPr>
        <p:spPr>
          <a:xfrm>
            <a:off x="839788" y="457200"/>
            <a:ext cx="3932237" cy="1600200"/>
          </a:xfrm>
        </p:spPr>
        <p:txBody>
          <a:bodyPr anchor="b"/>
          <a:lstStyle>
            <a:lvl1pPr>
              <a:defRPr sz="3200" b="1"/>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EA71888-A274-4150-BD1A-D37F13642F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408C080B-85AF-493D-8CDD-7186D031C9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1644ACFF-3D0D-44D8-92CD-F60795B89667}"/>
              </a:ext>
            </a:extLst>
          </p:cNvPr>
          <p:cNvSpPr>
            <a:spLocks noGrp="1"/>
          </p:cNvSpPr>
          <p:nvPr>
            <p:ph type="ftr" sz="quarter" idx="11"/>
          </p:nvPr>
        </p:nvSpPr>
        <p:spPr/>
        <p:txBody>
          <a:bodyPr/>
          <a:lstStyle/>
          <a:p>
            <a:r>
              <a:rPr lang="en-US" dirty="0"/>
              <a:t>© 2022 Aspirion </a:t>
            </a:r>
          </a:p>
        </p:txBody>
      </p:sp>
      <p:sp>
        <p:nvSpPr>
          <p:cNvPr id="7" name="Slide Number Placeholder 6">
            <a:extLst>
              <a:ext uri="{FF2B5EF4-FFF2-40B4-BE49-F238E27FC236}">
                <a16:creationId xmlns:a16="http://schemas.microsoft.com/office/drawing/2014/main" id="{91EE3736-ECF0-4B16-8095-2F36CE08FC37}"/>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11" name="Picture 10" descr="Logo&#10;&#10;Description automatically generated">
            <a:extLst>
              <a:ext uri="{FF2B5EF4-FFF2-40B4-BE49-F238E27FC236}">
                <a16:creationId xmlns:a16="http://schemas.microsoft.com/office/drawing/2014/main" id="{A0A257A6-38C8-4E16-B4FF-8DAD02DEEB5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8778" y="30243"/>
            <a:ext cx="1473222" cy="669764"/>
          </a:xfrm>
          <a:prstGeom prst="rect">
            <a:avLst/>
          </a:prstGeom>
        </p:spPr>
      </p:pic>
    </p:spTree>
    <p:extLst>
      <p:ext uri="{BB962C8B-B14F-4D97-AF65-F5344CB8AC3E}">
        <p14:creationId xmlns:p14="http://schemas.microsoft.com/office/powerpoint/2010/main" val="29041266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2" name="Picture 11" descr="A picture containing background pattern&#10;&#10;Description automatically generated">
            <a:extLst>
              <a:ext uri="{FF2B5EF4-FFF2-40B4-BE49-F238E27FC236}">
                <a16:creationId xmlns:a16="http://schemas.microsoft.com/office/drawing/2014/main" id="{E2C2BABE-6924-4415-AC6E-4C663CEA19D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15455CF-33ED-41DA-BD01-30074F4FDB55}"/>
              </a:ext>
            </a:extLst>
          </p:cNvPr>
          <p:cNvSpPr>
            <a:spLocks noGrp="1"/>
          </p:cNvSpPr>
          <p:nvPr>
            <p:ph type="title"/>
          </p:nvPr>
        </p:nvSpPr>
        <p:spPr>
          <a:xfrm>
            <a:off x="839788" y="457200"/>
            <a:ext cx="3932237" cy="1600200"/>
          </a:xfrm>
        </p:spPr>
        <p:txBody>
          <a:bodyPr anchor="b"/>
          <a:lstStyle>
            <a:lvl1pPr>
              <a:defRPr sz="3200" b="1"/>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E1880A77-BE0B-40DC-90E3-F228D1DA23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7D4578C8-3E12-47B4-B84B-41112ED1D3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15A195A8-E658-48E5-AF9B-4152E6398484}"/>
              </a:ext>
            </a:extLst>
          </p:cNvPr>
          <p:cNvSpPr>
            <a:spLocks noGrp="1"/>
          </p:cNvSpPr>
          <p:nvPr>
            <p:ph type="ftr" sz="quarter" idx="11"/>
          </p:nvPr>
        </p:nvSpPr>
        <p:spPr/>
        <p:txBody>
          <a:bodyPr/>
          <a:lstStyle/>
          <a:p>
            <a:r>
              <a:rPr lang="en-US" dirty="0"/>
              <a:t>© 2022 Aspirion </a:t>
            </a:r>
          </a:p>
        </p:txBody>
      </p:sp>
      <p:sp>
        <p:nvSpPr>
          <p:cNvPr id="7" name="Slide Number Placeholder 6">
            <a:extLst>
              <a:ext uri="{FF2B5EF4-FFF2-40B4-BE49-F238E27FC236}">
                <a16:creationId xmlns:a16="http://schemas.microsoft.com/office/drawing/2014/main" id="{25D6FC03-13CC-4980-97E1-0F0193224681}"/>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13" name="Picture 12" descr="Logo&#10;&#10;Description automatically generated">
            <a:extLst>
              <a:ext uri="{FF2B5EF4-FFF2-40B4-BE49-F238E27FC236}">
                <a16:creationId xmlns:a16="http://schemas.microsoft.com/office/drawing/2014/main" id="{25421B78-296C-4E26-9A1E-19D8DF0464A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8778" y="30243"/>
            <a:ext cx="1473222" cy="669764"/>
          </a:xfrm>
          <a:prstGeom prst="rect">
            <a:avLst/>
          </a:prstGeom>
        </p:spPr>
      </p:pic>
    </p:spTree>
    <p:extLst>
      <p:ext uri="{BB962C8B-B14F-4D97-AF65-F5344CB8AC3E}">
        <p14:creationId xmlns:p14="http://schemas.microsoft.com/office/powerpoint/2010/main" val="356237676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A picture containing background pattern&#10;&#10;Description automatically generated">
            <a:extLst>
              <a:ext uri="{FF2B5EF4-FFF2-40B4-BE49-F238E27FC236}">
                <a16:creationId xmlns:a16="http://schemas.microsoft.com/office/drawing/2014/main" id="{DA824FC2-6D3F-4CDD-B709-7852E2FB1E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BFCCBBE-367C-4189-B7E1-9BD56089D437}"/>
              </a:ext>
            </a:extLst>
          </p:cNvPr>
          <p:cNvSpPr>
            <a:spLocks noGrp="1"/>
          </p:cNvSpPr>
          <p:nvPr>
            <p:ph type="title"/>
          </p:nvPr>
        </p:nvSpPr>
        <p:spPr/>
        <p:txBody>
          <a:bodyPr/>
          <a:lstStyle>
            <a:lvl1pPr>
              <a:defRPr b="1"/>
            </a:lvl1p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0B169B6C-BCCD-495B-B02D-BACEA388BFC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08C71806-9155-4966-86FE-15EEA01A794F}"/>
              </a:ext>
            </a:extLst>
          </p:cNvPr>
          <p:cNvSpPr>
            <a:spLocks noGrp="1"/>
          </p:cNvSpPr>
          <p:nvPr>
            <p:ph type="ftr" sz="quarter" idx="11"/>
          </p:nvPr>
        </p:nvSpPr>
        <p:spPr/>
        <p:txBody>
          <a:bodyPr/>
          <a:lstStyle/>
          <a:p>
            <a:r>
              <a:rPr lang="en-US" dirty="0"/>
              <a:t>© 2022 Aspirion </a:t>
            </a:r>
          </a:p>
        </p:txBody>
      </p:sp>
      <p:sp>
        <p:nvSpPr>
          <p:cNvPr id="6" name="Slide Number Placeholder 5">
            <a:extLst>
              <a:ext uri="{FF2B5EF4-FFF2-40B4-BE49-F238E27FC236}">
                <a16:creationId xmlns:a16="http://schemas.microsoft.com/office/drawing/2014/main" id="{5F6FAC84-EB23-45BC-B322-1EE9ED2A4660}"/>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10" name="Picture 9" descr="Logo&#10;&#10;Description automatically generated">
            <a:extLst>
              <a:ext uri="{FF2B5EF4-FFF2-40B4-BE49-F238E27FC236}">
                <a16:creationId xmlns:a16="http://schemas.microsoft.com/office/drawing/2014/main" id="{BC506882-1493-4DBB-8CA4-842BE843189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8778" y="30243"/>
            <a:ext cx="1473222" cy="669764"/>
          </a:xfrm>
          <a:prstGeom prst="rect">
            <a:avLst/>
          </a:prstGeom>
        </p:spPr>
      </p:pic>
    </p:spTree>
    <p:extLst>
      <p:ext uri="{BB962C8B-B14F-4D97-AF65-F5344CB8AC3E}">
        <p14:creationId xmlns:p14="http://schemas.microsoft.com/office/powerpoint/2010/main" val="260524302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1" name="Picture 10" descr="A picture containing background pattern&#10;&#10;Description automatically generated">
            <a:extLst>
              <a:ext uri="{FF2B5EF4-FFF2-40B4-BE49-F238E27FC236}">
                <a16:creationId xmlns:a16="http://schemas.microsoft.com/office/drawing/2014/main" id="{2DB2842B-6DB1-4B54-A95B-3F6FED428B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5400000">
            <a:off x="-1500189" y="1500187"/>
            <a:ext cx="6858001" cy="3857626"/>
          </a:xfrm>
          <a:prstGeom prst="rect">
            <a:avLst/>
          </a:prstGeom>
        </p:spPr>
      </p:pic>
      <p:sp>
        <p:nvSpPr>
          <p:cNvPr id="2" name="Vertical Title 1">
            <a:extLst>
              <a:ext uri="{FF2B5EF4-FFF2-40B4-BE49-F238E27FC236}">
                <a16:creationId xmlns:a16="http://schemas.microsoft.com/office/drawing/2014/main" id="{AA743943-CBF0-4625-9E1E-0F6173E83810}"/>
              </a:ext>
            </a:extLst>
          </p:cNvPr>
          <p:cNvSpPr>
            <a:spLocks noGrp="1"/>
          </p:cNvSpPr>
          <p:nvPr>
            <p:ph type="title" orient="vert"/>
          </p:nvPr>
        </p:nvSpPr>
        <p:spPr>
          <a:xfrm>
            <a:off x="8724900" y="365125"/>
            <a:ext cx="2628900" cy="5811838"/>
          </a:xfrm>
        </p:spPr>
        <p:txBody>
          <a:bodyPr vert="eaVert"/>
          <a:lstStyle>
            <a:lvl1pPr>
              <a:defRPr b="1"/>
            </a:lvl1p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047071CC-24F3-4400-AA69-B479F138DC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BE839DC6-A924-463A-9022-D77C91ACCA46}"/>
              </a:ext>
            </a:extLst>
          </p:cNvPr>
          <p:cNvSpPr>
            <a:spLocks noGrp="1"/>
          </p:cNvSpPr>
          <p:nvPr>
            <p:ph type="ftr" sz="quarter" idx="11"/>
          </p:nvPr>
        </p:nvSpPr>
        <p:spPr/>
        <p:txBody>
          <a:bodyPr/>
          <a:lstStyle/>
          <a:p>
            <a:r>
              <a:rPr lang="en-US" dirty="0"/>
              <a:t>© 2022 Aspirion </a:t>
            </a:r>
          </a:p>
        </p:txBody>
      </p:sp>
      <p:sp>
        <p:nvSpPr>
          <p:cNvPr id="6" name="Slide Number Placeholder 5">
            <a:extLst>
              <a:ext uri="{FF2B5EF4-FFF2-40B4-BE49-F238E27FC236}">
                <a16:creationId xmlns:a16="http://schemas.microsoft.com/office/drawing/2014/main" id="{6F994484-B93E-4474-853B-BECD75529A45}"/>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12" name="Picture 11" descr="Logo&#10;&#10;Description automatically generated">
            <a:extLst>
              <a:ext uri="{FF2B5EF4-FFF2-40B4-BE49-F238E27FC236}">
                <a16:creationId xmlns:a16="http://schemas.microsoft.com/office/drawing/2014/main" id="{5524BF1D-AF94-4C51-BBA3-7E4C096FFFC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5400000">
            <a:off x="11104471" y="5779379"/>
            <a:ext cx="1473222" cy="669764"/>
          </a:xfrm>
          <a:prstGeom prst="rect">
            <a:avLst/>
          </a:prstGeom>
        </p:spPr>
      </p:pic>
    </p:spTree>
    <p:extLst>
      <p:ext uri="{BB962C8B-B14F-4D97-AF65-F5344CB8AC3E}">
        <p14:creationId xmlns:p14="http://schemas.microsoft.com/office/powerpoint/2010/main" val="3253884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A picture containing background pattern&#10;&#10;Description automatically generated">
            <a:extLst>
              <a:ext uri="{FF2B5EF4-FFF2-40B4-BE49-F238E27FC236}">
                <a16:creationId xmlns:a16="http://schemas.microsoft.com/office/drawing/2014/main" id="{64727A7D-8E42-403A-AC15-79947A56EF2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F33738B-753A-40AA-B0E3-7B1EA79AC798}"/>
              </a:ext>
            </a:extLst>
          </p:cNvPr>
          <p:cNvSpPr>
            <a:spLocks noGrp="1"/>
          </p:cNvSpPr>
          <p:nvPr>
            <p:ph type="title"/>
          </p:nvPr>
        </p:nvSpPr>
        <p:spPr/>
        <p:txBody>
          <a:bodyPr/>
          <a:lstStyle>
            <a:lvl1pPr>
              <a:defRPr b="1"/>
            </a:lvl1pPr>
          </a:lstStyle>
          <a:p>
            <a:r>
              <a:rPr lang="en-US" dirty="0"/>
              <a:t>Click to edit Master title style</a:t>
            </a:r>
          </a:p>
        </p:txBody>
      </p:sp>
      <p:sp>
        <p:nvSpPr>
          <p:cNvPr id="3" name="Content Placeholder 2">
            <a:extLst>
              <a:ext uri="{FF2B5EF4-FFF2-40B4-BE49-F238E27FC236}">
                <a16:creationId xmlns:a16="http://schemas.microsoft.com/office/drawing/2014/main" id="{2AA874EB-1661-48DF-AC7D-44D88D3BDF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957A96-C78A-4805-B342-6317170885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A57C05E3-3817-4CD4-97F6-1056BAF82145}"/>
              </a:ext>
            </a:extLst>
          </p:cNvPr>
          <p:cNvSpPr>
            <a:spLocks noGrp="1"/>
          </p:cNvSpPr>
          <p:nvPr>
            <p:ph type="ftr" sz="quarter" idx="11"/>
          </p:nvPr>
        </p:nvSpPr>
        <p:spPr/>
        <p:txBody>
          <a:bodyPr/>
          <a:lstStyle/>
          <a:p>
            <a:r>
              <a:rPr lang="en-US" dirty="0"/>
              <a:t>© 2022 Aspirion </a:t>
            </a:r>
          </a:p>
        </p:txBody>
      </p:sp>
      <p:sp>
        <p:nvSpPr>
          <p:cNvPr id="7" name="Slide Number Placeholder 6">
            <a:extLst>
              <a:ext uri="{FF2B5EF4-FFF2-40B4-BE49-F238E27FC236}">
                <a16:creationId xmlns:a16="http://schemas.microsoft.com/office/drawing/2014/main" id="{8AB418DA-4264-41B3-97F1-62D75758494E}"/>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11" name="Picture 10" descr="Logo&#10;&#10;Description automatically generated">
            <a:extLst>
              <a:ext uri="{FF2B5EF4-FFF2-40B4-BE49-F238E27FC236}">
                <a16:creationId xmlns:a16="http://schemas.microsoft.com/office/drawing/2014/main" id="{CA8B25B8-3485-46EA-BA6D-850B5C10B83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8778" y="30243"/>
            <a:ext cx="1473222" cy="669764"/>
          </a:xfrm>
          <a:prstGeom prst="rect">
            <a:avLst/>
          </a:prstGeom>
        </p:spPr>
      </p:pic>
    </p:spTree>
    <p:extLst>
      <p:ext uri="{BB962C8B-B14F-4D97-AF65-F5344CB8AC3E}">
        <p14:creationId xmlns:p14="http://schemas.microsoft.com/office/powerpoint/2010/main" val="1437944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A picture containing background pattern&#10;&#10;Description automatically generated">
            <a:extLst>
              <a:ext uri="{FF2B5EF4-FFF2-40B4-BE49-F238E27FC236}">
                <a16:creationId xmlns:a16="http://schemas.microsoft.com/office/drawing/2014/main" id="{BD00137E-11AD-4AAD-9558-17DF4C5E8DF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61C78B1-F7BB-4BB6-A872-DC16DC27CB8F}"/>
              </a:ext>
            </a:extLst>
          </p:cNvPr>
          <p:cNvSpPr>
            <a:spLocks noGrp="1"/>
          </p:cNvSpPr>
          <p:nvPr>
            <p:ph type="title"/>
          </p:nvPr>
        </p:nvSpPr>
        <p:spPr>
          <a:xfrm>
            <a:off x="839788" y="365125"/>
            <a:ext cx="10515600" cy="1325563"/>
          </a:xfrm>
        </p:spPr>
        <p:txBody>
          <a:bodyPr/>
          <a:lstStyle>
            <a:lvl1pPr>
              <a:defRPr b="1"/>
            </a:lvl1pPr>
          </a:lstStyle>
          <a:p>
            <a:r>
              <a:rPr lang="en-US" dirty="0"/>
              <a:t>Click to edit Master title style</a:t>
            </a:r>
          </a:p>
        </p:txBody>
      </p:sp>
      <p:sp>
        <p:nvSpPr>
          <p:cNvPr id="3" name="Text Placeholder 2">
            <a:extLst>
              <a:ext uri="{FF2B5EF4-FFF2-40B4-BE49-F238E27FC236}">
                <a16:creationId xmlns:a16="http://schemas.microsoft.com/office/drawing/2014/main" id="{83384D03-ADC4-4A11-B53D-0FCBF485A3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297957-25F5-445B-A6D4-F0CC24F679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0D9726-315D-4E49-8DBE-188C07793A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1CC1C71-1AE1-4157-AC48-8D17DAC929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7A58ABE0-9771-48B9-A199-1221C2783837}"/>
              </a:ext>
            </a:extLst>
          </p:cNvPr>
          <p:cNvSpPr>
            <a:spLocks noGrp="1"/>
          </p:cNvSpPr>
          <p:nvPr>
            <p:ph type="ftr" sz="quarter" idx="11"/>
          </p:nvPr>
        </p:nvSpPr>
        <p:spPr/>
        <p:txBody>
          <a:bodyPr/>
          <a:lstStyle/>
          <a:p>
            <a:r>
              <a:rPr lang="en-US" dirty="0"/>
              <a:t>© 2022 Aspirion </a:t>
            </a:r>
          </a:p>
        </p:txBody>
      </p:sp>
      <p:sp>
        <p:nvSpPr>
          <p:cNvPr id="9" name="Slide Number Placeholder 8">
            <a:extLst>
              <a:ext uri="{FF2B5EF4-FFF2-40B4-BE49-F238E27FC236}">
                <a16:creationId xmlns:a16="http://schemas.microsoft.com/office/drawing/2014/main" id="{01F85716-8C3E-4AC8-AE42-CF33A3099237}"/>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13" name="Picture 12" descr="Logo&#10;&#10;Description automatically generated">
            <a:extLst>
              <a:ext uri="{FF2B5EF4-FFF2-40B4-BE49-F238E27FC236}">
                <a16:creationId xmlns:a16="http://schemas.microsoft.com/office/drawing/2014/main" id="{8F043E1A-FDBC-4DF2-950E-C90033D9178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8778" y="30243"/>
            <a:ext cx="1473222" cy="669764"/>
          </a:xfrm>
          <a:prstGeom prst="rect">
            <a:avLst/>
          </a:prstGeom>
        </p:spPr>
      </p:pic>
    </p:spTree>
    <p:extLst>
      <p:ext uri="{BB962C8B-B14F-4D97-AF65-F5344CB8AC3E}">
        <p14:creationId xmlns:p14="http://schemas.microsoft.com/office/powerpoint/2010/main" val="2414963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A picture containing background pattern&#10;&#10;Description automatically generated">
            <a:extLst>
              <a:ext uri="{FF2B5EF4-FFF2-40B4-BE49-F238E27FC236}">
                <a16:creationId xmlns:a16="http://schemas.microsoft.com/office/drawing/2014/main" id="{14FC4283-BD52-4C24-B795-A2926D207D1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B02C5F45-8853-40E2-9FA9-0A5BEFD2346B}"/>
              </a:ext>
            </a:extLst>
          </p:cNvPr>
          <p:cNvSpPr>
            <a:spLocks noGrp="1"/>
          </p:cNvSpPr>
          <p:nvPr>
            <p:ph type="title"/>
          </p:nvPr>
        </p:nvSpPr>
        <p:spPr/>
        <p:txBody>
          <a:bodyPr/>
          <a:lstStyle>
            <a:lvl1pPr>
              <a:defRPr b="1"/>
            </a:lvl1pPr>
          </a:lstStyle>
          <a:p>
            <a:r>
              <a:rPr lang="en-US" dirty="0"/>
              <a:t>Click to edit Master title style</a:t>
            </a:r>
          </a:p>
        </p:txBody>
      </p:sp>
      <p:sp>
        <p:nvSpPr>
          <p:cNvPr id="4" name="Footer Placeholder 3">
            <a:extLst>
              <a:ext uri="{FF2B5EF4-FFF2-40B4-BE49-F238E27FC236}">
                <a16:creationId xmlns:a16="http://schemas.microsoft.com/office/drawing/2014/main" id="{F470886B-94FD-48B2-9CF0-995461A7CD74}"/>
              </a:ext>
            </a:extLst>
          </p:cNvPr>
          <p:cNvSpPr>
            <a:spLocks noGrp="1"/>
          </p:cNvSpPr>
          <p:nvPr>
            <p:ph type="ftr" sz="quarter" idx="11"/>
          </p:nvPr>
        </p:nvSpPr>
        <p:spPr/>
        <p:txBody>
          <a:bodyPr/>
          <a:lstStyle/>
          <a:p>
            <a:r>
              <a:rPr lang="en-US" dirty="0"/>
              <a:t>© 2022 Aspirion </a:t>
            </a:r>
          </a:p>
        </p:txBody>
      </p:sp>
      <p:sp>
        <p:nvSpPr>
          <p:cNvPr id="5" name="Slide Number Placeholder 4">
            <a:extLst>
              <a:ext uri="{FF2B5EF4-FFF2-40B4-BE49-F238E27FC236}">
                <a16:creationId xmlns:a16="http://schemas.microsoft.com/office/drawing/2014/main" id="{013BDCB3-1007-4948-BFFF-CA20E7691C1C}"/>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9" name="Picture 8" descr="Logo&#10;&#10;Description automatically generated">
            <a:extLst>
              <a:ext uri="{FF2B5EF4-FFF2-40B4-BE49-F238E27FC236}">
                <a16:creationId xmlns:a16="http://schemas.microsoft.com/office/drawing/2014/main" id="{94D14236-C4FC-434D-A0E8-8BEDD16207A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8778" y="30243"/>
            <a:ext cx="1473222" cy="669764"/>
          </a:xfrm>
          <a:prstGeom prst="rect">
            <a:avLst/>
          </a:prstGeom>
        </p:spPr>
      </p:pic>
    </p:spTree>
    <p:extLst>
      <p:ext uri="{BB962C8B-B14F-4D97-AF65-F5344CB8AC3E}">
        <p14:creationId xmlns:p14="http://schemas.microsoft.com/office/powerpoint/2010/main" val="995951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A picture containing background pattern&#10;&#10;Description automatically generated">
            <a:extLst>
              <a:ext uri="{FF2B5EF4-FFF2-40B4-BE49-F238E27FC236}">
                <a16:creationId xmlns:a16="http://schemas.microsoft.com/office/drawing/2014/main" id="{A9AF9FA7-C6E5-4D61-AD54-657E7CC4F96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Footer Placeholder 2">
            <a:extLst>
              <a:ext uri="{FF2B5EF4-FFF2-40B4-BE49-F238E27FC236}">
                <a16:creationId xmlns:a16="http://schemas.microsoft.com/office/drawing/2014/main" id="{03F69EA8-1EA5-4DD8-A3D0-05B6A7AE8B8F}"/>
              </a:ext>
            </a:extLst>
          </p:cNvPr>
          <p:cNvSpPr>
            <a:spLocks noGrp="1"/>
          </p:cNvSpPr>
          <p:nvPr>
            <p:ph type="ftr" sz="quarter" idx="11"/>
          </p:nvPr>
        </p:nvSpPr>
        <p:spPr/>
        <p:txBody>
          <a:bodyPr/>
          <a:lstStyle/>
          <a:p>
            <a:r>
              <a:rPr lang="en-US" dirty="0"/>
              <a:t>© 2022 Aspirion </a:t>
            </a:r>
          </a:p>
        </p:txBody>
      </p:sp>
      <p:sp>
        <p:nvSpPr>
          <p:cNvPr id="4" name="Slide Number Placeholder 3">
            <a:extLst>
              <a:ext uri="{FF2B5EF4-FFF2-40B4-BE49-F238E27FC236}">
                <a16:creationId xmlns:a16="http://schemas.microsoft.com/office/drawing/2014/main" id="{AD53DFB1-EB17-42ED-907B-CE3788C9AF4B}"/>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8" name="Picture 7" descr="Logo&#10;&#10;Description automatically generated">
            <a:extLst>
              <a:ext uri="{FF2B5EF4-FFF2-40B4-BE49-F238E27FC236}">
                <a16:creationId xmlns:a16="http://schemas.microsoft.com/office/drawing/2014/main" id="{8723BAE8-88F6-4356-98F6-6B0F399F411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8778" y="30243"/>
            <a:ext cx="1473222" cy="669764"/>
          </a:xfrm>
          <a:prstGeom prst="rect">
            <a:avLst/>
          </a:prstGeom>
        </p:spPr>
      </p:pic>
    </p:spTree>
    <p:extLst>
      <p:ext uri="{BB962C8B-B14F-4D97-AF65-F5344CB8AC3E}">
        <p14:creationId xmlns:p14="http://schemas.microsoft.com/office/powerpoint/2010/main" val="4117093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A picture containing background pattern&#10;&#10;Description automatically generated">
            <a:extLst>
              <a:ext uri="{FF2B5EF4-FFF2-40B4-BE49-F238E27FC236}">
                <a16:creationId xmlns:a16="http://schemas.microsoft.com/office/drawing/2014/main" id="{BC6A03B0-7D08-4557-B993-B0FDF50EF22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FB22F76-B514-4C1C-98B4-5E1A65304ED6}"/>
              </a:ext>
            </a:extLst>
          </p:cNvPr>
          <p:cNvSpPr>
            <a:spLocks noGrp="1"/>
          </p:cNvSpPr>
          <p:nvPr>
            <p:ph type="title"/>
          </p:nvPr>
        </p:nvSpPr>
        <p:spPr>
          <a:xfrm>
            <a:off x="839788" y="457200"/>
            <a:ext cx="3932237" cy="1600200"/>
          </a:xfrm>
        </p:spPr>
        <p:txBody>
          <a:bodyPr anchor="b"/>
          <a:lstStyle>
            <a:lvl1pPr>
              <a:defRPr sz="3200" b="1"/>
            </a:lvl1pPr>
          </a:lstStyle>
          <a:p>
            <a:r>
              <a:rPr lang="en-US" dirty="0"/>
              <a:t>Click to edit Master title style</a:t>
            </a:r>
          </a:p>
        </p:txBody>
      </p:sp>
      <p:sp>
        <p:nvSpPr>
          <p:cNvPr id="3" name="Content Placeholder 2">
            <a:extLst>
              <a:ext uri="{FF2B5EF4-FFF2-40B4-BE49-F238E27FC236}">
                <a16:creationId xmlns:a16="http://schemas.microsoft.com/office/drawing/2014/main" id="{AEA71888-A274-4150-BD1A-D37F13642F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408C080B-85AF-493D-8CDD-7186D031C9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1644ACFF-3D0D-44D8-92CD-F60795B89667}"/>
              </a:ext>
            </a:extLst>
          </p:cNvPr>
          <p:cNvSpPr>
            <a:spLocks noGrp="1"/>
          </p:cNvSpPr>
          <p:nvPr>
            <p:ph type="ftr" sz="quarter" idx="11"/>
          </p:nvPr>
        </p:nvSpPr>
        <p:spPr/>
        <p:txBody>
          <a:bodyPr/>
          <a:lstStyle/>
          <a:p>
            <a:r>
              <a:rPr lang="en-US" dirty="0"/>
              <a:t>© 2022 Aspirion </a:t>
            </a:r>
          </a:p>
        </p:txBody>
      </p:sp>
      <p:sp>
        <p:nvSpPr>
          <p:cNvPr id="7" name="Slide Number Placeholder 6">
            <a:extLst>
              <a:ext uri="{FF2B5EF4-FFF2-40B4-BE49-F238E27FC236}">
                <a16:creationId xmlns:a16="http://schemas.microsoft.com/office/drawing/2014/main" id="{91EE3736-ECF0-4B16-8095-2F36CE08FC37}"/>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11" name="Picture 10" descr="Logo&#10;&#10;Description automatically generated">
            <a:extLst>
              <a:ext uri="{FF2B5EF4-FFF2-40B4-BE49-F238E27FC236}">
                <a16:creationId xmlns:a16="http://schemas.microsoft.com/office/drawing/2014/main" id="{A0A257A6-38C8-4E16-B4FF-8DAD02DEEB5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8778" y="30243"/>
            <a:ext cx="1473222" cy="669764"/>
          </a:xfrm>
          <a:prstGeom prst="rect">
            <a:avLst/>
          </a:prstGeom>
        </p:spPr>
      </p:pic>
    </p:spTree>
    <p:extLst>
      <p:ext uri="{BB962C8B-B14F-4D97-AF65-F5344CB8AC3E}">
        <p14:creationId xmlns:p14="http://schemas.microsoft.com/office/powerpoint/2010/main" val="4233970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2" name="Picture 11" descr="A picture containing background pattern&#10;&#10;Description automatically generated">
            <a:extLst>
              <a:ext uri="{FF2B5EF4-FFF2-40B4-BE49-F238E27FC236}">
                <a16:creationId xmlns:a16="http://schemas.microsoft.com/office/drawing/2014/main" id="{E2C2BABE-6924-4415-AC6E-4C663CEA19D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15455CF-33ED-41DA-BD01-30074F4FDB55}"/>
              </a:ext>
            </a:extLst>
          </p:cNvPr>
          <p:cNvSpPr>
            <a:spLocks noGrp="1"/>
          </p:cNvSpPr>
          <p:nvPr>
            <p:ph type="title"/>
          </p:nvPr>
        </p:nvSpPr>
        <p:spPr>
          <a:xfrm>
            <a:off x="839788" y="457200"/>
            <a:ext cx="3932237" cy="1600200"/>
          </a:xfrm>
        </p:spPr>
        <p:txBody>
          <a:bodyPr anchor="b"/>
          <a:lstStyle>
            <a:lvl1pPr>
              <a:defRPr sz="3200" b="1"/>
            </a:lvl1pPr>
          </a:lstStyle>
          <a:p>
            <a:r>
              <a:rPr lang="en-US" dirty="0"/>
              <a:t>Click to edit Master title style</a:t>
            </a:r>
          </a:p>
        </p:txBody>
      </p:sp>
      <p:sp>
        <p:nvSpPr>
          <p:cNvPr id="3" name="Picture Placeholder 2">
            <a:extLst>
              <a:ext uri="{FF2B5EF4-FFF2-40B4-BE49-F238E27FC236}">
                <a16:creationId xmlns:a16="http://schemas.microsoft.com/office/drawing/2014/main" id="{E1880A77-BE0B-40DC-90E3-F228D1DA23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D4578C8-3E12-47B4-B84B-41112ED1D3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15A195A8-E658-48E5-AF9B-4152E6398484}"/>
              </a:ext>
            </a:extLst>
          </p:cNvPr>
          <p:cNvSpPr>
            <a:spLocks noGrp="1"/>
          </p:cNvSpPr>
          <p:nvPr>
            <p:ph type="ftr" sz="quarter" idx="11"/>
          </p:nvPr>
        </p:nvSpPr>
        <p:spPr/>
        <p:txBody>
          <a:bodyPr/>
          <a:lstStyle/>
          <a:p>
            <a:r>
              <a:rPr lang="en-US" dirty="0"/>
              <a:t>© 2022 Aspirion </a:t>
            </a:r>
          </a:p>
        </p:txBody>
      </p:sp>
      <p:sp>
        <p:nvSpPr>
          <p:cNvPr id="7" name="Slide Number Placeholder 6">
            <a:extLst>
              <a:ext uri="{FF2B5EF4-FFF2-40B4-BE49-F238E27FC236}">
                <a16:creationId xmlns:a16="http://schemas.microsoft.com/office/drawing/2014/main" id="{25D6FC03-13CC-4980-97E1-0F0193224681}"/>
              </a:ext>
            </a:extLst>
          </p:cNvPr>
          <p:cNvSpPr>
            <a:spLocks noGrp="1"/>
          </p:cNvSpPr>
          <p:nvPr>
            <p:ph type="sldNum" sz="quarter" idx="12"/>
          </p:nvPr>
        </p:nvSpPr>
        <p:spPr/>
        <p:txBody>
          <a:bodyPr/>
          <a:lstStyle/>
          <a:p>
            <a:fld id="{A808CDE1-FABF-43EE-93FF-0A5A8242DB21}" type="slidenum">
              <a:rPr lang="en-US" smtClean="0"/>
              <a:t>‹#›</a:t>
            </a:fld>
            <a:endParaRPr lang="en-US" dirty="0"/>
          </a:p>
        </p:txBody>
      </p:sp>
      <p:pic>
        <p:nvPicPr>
          <p:cNvPr id="13" name="Picture 12" descr="Logo&#10;&#10;Description automatically generated">
            <a:extLst>
              <a:ext uri="{FF2B5EF4-FFF2-40B4-BE49-F238E27FC236}">
                <a16:creationId xmlns:a16="http://schemas.microsoft.com/office/drawing/2014/main" id="{25421B78-296C-4E26-9A1E-19D8DF0464A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8778" y="30243"/>
            <a:ext cx="1473222" cy="669764"/>
          </a:xfrm>
          <a:prstGeom prst="rect">
            <a:avLst/>
          </a:prstGeom>
        </p:spPr>
      </p:pic>
    </p:spTree>
    <p:extLst>
      <p:ext uri="{BB962C8B-B14F-4D97-AF65-F5344CB8AC3E}">
        <p14:creationId xmlns:p14="http://schemas.microsoft.com/office/powerpoint/2010/main" val="3925321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5E2B6D-6208-4C62-A59D-EA9B9AD039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8C471C38-21DC-49C4-8EBD-7D06EAC300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1A6FC8F4-FB3E-4E99-A5DC-7F8942E92C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r>
              <a:rPr lang="en-US" dirty="0"/>
              <a:t>© 2022 Aspirion </a:t>
            </a:r>
          </a:p>
        </p:txBody>
      </p:sp>
      <p:sp>
        <p:nvSpPr>
          <p:cNvPr id="6" name="Slide Number Placeholder 5">
            <a:extLst>
              <a:ext uri="{FF2B5EF4-FFF2-40B4-BE49-F238E27FC236}">
                <a16:creationId xmlns:a16="http://schemas.microsoft.com/office/drawing/2014/main" id="{00C1DDAF-4222-4D31-87C5-59DE711D34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A808CDE1-FABF-43EE-93FF-0A5A8242DB21}" type="slidenum">
              <a:rPr lang="en-US" smtClean="0"/>
              <a:pPr/>
              <a:t>‹#›</a:t>
            </a:fld>
            <a:endParaRPr lang="en-US" dirty="0"/>
          </a:p>
        </p:txBody>
      </p:sp>
    </p:spTree>
    <p:extLst>
      <p:ext uri="{BB962C8B-B14F-4D97-AF65-F5344CB8AC3E}">
        <p14:creationId xmlns:p14="http://schemas.microsoft.com/office/powerpoint/2010/main" val="1925537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6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7B3CFD-8C0B-478E-8F87-F1478A9E22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BE67539-3758-46DA-8823-CF1A889F1F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B79C27-4E4D-4DD6-9622-8A762930B4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5E2F2F-655C-47DB-92DF-110054C43608}" type="datetimeFigureOut">
              <a:rPr lang="en-US" smtClean="0"/>
              <a:t>5/16/2023</a:t>
            </a:fld>
            <a:endParaRPr lang="en-US" dirty="0"/>
          </a:p>
        </p:txBody>
      </p:sp>
      <p:sp>
        <p:nvSpPr>
          <p:cNvPr id="5" name="Footer Placeholder 4">
            <a:extLst>
              <a:ext uri="{FF2B5EF4-FFF2-40B4-BE49-F238E27FC236}">
                <a16:creationId xmlns:a16="http://schemas.microsoft.com/office/drawing/2014/main" id="{41D7F8AB-0A84-4851-89AE-71F8D7CB61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BA3903CD-FDDF-4A84-A59D-82D2674E83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7A42C1-89A6-4E40-8FB9-0DC04F777D50}" type="slidenum">
              <a:rPr lang="en-US" smtClean="0"/>
              <a:t>‹#›</a:t>
            </a:fld>
            <a:endParaRPr lang="en-US" dirty="0"/>
          </a:p>
        </p:txBody>
      </p:sp>
    </p:spTree>
    <p:extLst>
      <p:ext uri="{BB962C8B-B14F-4D97-AF65-F5344CB8AC3E}">
        <p14:creationId xmlns:p14="http://schemas.microsoft.com/office/powerpoint/2010/main" val="2030068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3" r:id="rId12"/>
    <p:sldLayoutId id="2147483675"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5E2B6D-6208-4C62-A59D-EA9B9AD039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C471C38-21DC-49C4-8EBD-7D06EAC300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1A6FC8F4-FB3E-4E99-A5DC-7F8942E92C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r>
              <a:rPr lang="en-US" dirty="0"/>
              <a:t>© 2022 Aspirion </a:t>
            </a:r>
          </a:p>
        </p:txBody>
      </p:sp>
      <p:sp>
        <p:nvSpPr>
          <p:cNvPr id="6" name="Slide Number Placeholder 5">
            <a:extLst>
              <a:ext uri="{FF2B5EF4-FFF2-40B4-BE49-F238E27FC236}">
                <a16:creationId xmlns:a16="http://schemas.microsoft.com/office/drawing/2014/main" id="{00C1DDAF-4222-4D31-87C5-59DE711D34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A808CDE1-FABF-43EE-93FF-0A5A8242DB21}" type="slidenum">
              <a:rPr lang="en-US" smtClean="0"/>
              <a:pPr/>
              <a:t>‹#›</a:t>
            </a:fld>
            <a:endParaRPr lang="en-US" dirty="0"/>
          </a:p>
        </p:txBody>
      </p:sp>
    </p:spTree>
    <p:extLst>
      <p:ext uri="{BB962C8B-B14F-4D97-AF65-F5344CB8AC3E}">
        <p14:creationId xmlns:p14="http://schemas.microsoft.com/office/powerpoint/2010/main" val="789576405"/>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914400" rtl="0" eaLnBrk="1" latinLnBrk="0" hangingPunct="1">
        <a:lnSpc>
          <a:spcPct val="90000"/>
        </a:lnSpc>
        <a:spcBef>
          <a:spcPct val="0"/>
        </a:spcBef>
        <a:buNone/>
        <a:defRPr sz="36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3.sv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6.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hyperlink" Target="mailto:dave.jewell@aspirion.com" TargetMode="External"/><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5A8D4-C344-FBFF-DD22-CD84E2A568C0}"/>
              </a:ext>
            </a:extLst>
          </p:cNvPr>
          <p:cNvSpPr>
            <a:spLocks noGrp="1"/>
          </p:cNvSpPr>
          <p:nvPr>
            <p:ph type="ctrTitle"/>
          </p:nvPr>
        </p:nvSpPr>
        <p:spPr>
          <a:xfrm>
            <a:off x="1524000" y="1957250"/>
            <a:ext cx="9144000" cy="2387600"/>
          </a:xfrm>
        </p:spPr>
        <p:txBody>
          <a:bodyPr>
            <a:normAutofit/>
          </a:bodyPr>
          <a:lstStyle/>
          <a:p>
            <a:r>
              <a:rPr lang="en-US" sz="4000" dirty="0"/>
              <a:t>Combatting Emerging Trends </a:t>
            </a:r>
            <a:br>
              <a:rPr lang="en-US" sz="4000" dirty="0"/>
            </a:br>
            <a:r>
              <a:rPr lang="en-US" sz="4000" dirty="0"/>
              <a:t>in Denials </a:t>
            </a:r>
          </a:p>
        </p:txBody>
      </p:sp>
      <p:sp>
        <p:nvSpPr>
          <p:cNvPr id="3" name="Subtitle 2">
            <a:extLst>
              <a:ext uri="{FF2B5EF4-FFF2-40B4-BE49-F238E27FC236}">
                <a16:creationId xmlns:a16="http://schemas.microsoft.com/office/drawing/2014/main" id="{23450C31-AE5A-E59E-79E1-C2C8F63EF8A3}"/>
              </a:ext>
            </a:extLst>
          </p:cNvPr>
          <p:cNvSpPr>
            <a:spLocks noGrp="1"/>
          </p:cNvSpPr>
          <p:nvPr>
            <p:ph type="subTitle" idx="1"/>
          </p:nvPr>
        </p:nvSpPr>
        <p:spPr>
          <a:xfrm>
            <a:off x="1524000" y="4485886"/>
            <a:ext cx="9144000" cy="1655762"/>
          </a:xfrm>
        </p:spPr>
        <p:txBody>
          <a:bodyPr/>
          <a:lstStyle/>
          <a:p>
            <a:r>
              <a:rPr lang="en-US" dirty="0"/>
              <a:t>May 17, 2023</a:t>
            </a:r>
          </a:p>
        </p:txBody>
      </p:sp>
      <p:pic>
        <p:nvPicPr>
          <p:cNvPr id="4098" name="Picture 2" descr="HFMA | Healthcare Financial Management Association">
            <a:extLst>
              <a:ext uri="{FF2B5EF4-FFF2-40B4-BE49-F238E27FC236}">
                <a16:creationId xmlns:a16="http://schemas.microsoft.com/office/drawing/2014/main" id="{8F4FA967-48F9-1B6E-4A0B-24ADFC40FF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029" y="634976"/>
            <a:ext cx="2369241" cy="9747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783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7F126-D2D4-4524-A546-65F2023F6D3B}"/>
              </a:ext>
            </a:extLst>
          </p:cNvPr>
          <p:cNvSpPr>
            <a:spLocks noGrp="1"/>
          </p:cNvSpPr>
          <p:nvPr>
            <p:ph type="title"/>
          </p:nvPr>
        </p:nvSpPr>
        <p:spPr/>
        <p:txBody>
          <a:bodyPr>
            <a:normAutofit/>
          </a:bodyPr>
          <a:lstStyle/>
          <a:p>
            <a:r>
              <a:rPr lang="en-US" dirty="0"/>
              <a:t>Principles of Appeal Drafting:</a:t>
            </a:r>
            <a:br>
              <a:rPr lang="en-US" dirty="0"/>
            </a:br>
            <a:r>
              <a:rPr lang="en-US" dirty="0"/>
              <a:t>Issue Identification</a:t>
            </a:r>
          </a:p>
        </p:txBody>
      </p:sp>
      <p:sp>
        <p:nvSpPr>
          <p:cNvPr id="3" name="Content Placeholder 2">
            <a:extLst>
              <a:ext uri="{FF2B5EF4-FFF2-40B4-BE49-F238E27FC236}">
                <a16:creationId xmlns:a16="http://schemas.microsoft.com/office/drawing/2014/main" id="{86126FB3-6891-4379-A6EB-96641169577E}"/>
              </a:ext>
            </a:extLst>
          </p:cNvPr>
          <p:cNvSpPr>
            <a:spLocks noGrp="1"/>
          </p:cNvSpPr>
          <p:nvPr>
            <p:ph idx="1"/>
          </p:nvPr>
        </p:nvSpPr>
        <p:spPr/>
        <p:txBody>
          <a:bodyPr/>
          <a:lstStyle/>
          <a:p>
            <a:pPr marL="347472" lvl="1" indent="0" algn="just">
              <a:spcBef>
                <a:spcPts val="0"/>
              </a:spcBef>
              <a:buNone/>
            </a:pPr>
            <a:endParaRPr lang="en-US" sz="2000" dirty="0"/>
          </a:p>
          <a:p>
            <a:pPr marL="0" indent="0">
              <a:spcBef>
                <a:spcPts val="0"/>
              </a:spcBef>
              <a:buNone/>
            </a:pPr>
            <a:r>
              <a:rPr lang="en-US" sz="1800" b="1" dirty="0"/>
              <a:t>Appeals must be narrowly tailored to the claim’s specific denial type. </a:t>
            </a:r>
          </a:p>
          <a:p>
            <a:pPr marL="0" indent="0">
              <a:spcBef>
                <a:spcPts val="0"/>
              </a:spcBef>
              <a:buNone/>
            </a:pPr>
            <a:endParaRPr lang="en-US" sz="1800" dirty="0"/>
          </a:p>
          <a:p>
            <a:pPr marL="264795" indent="-264795">
              <a:spcBef>
                <a:spcPts val="0"/>
              </a:spcBef>
            </a:pPr>
            <a:r>
              <a:rPr lang="en-US" sz="1800" dirty="0"/>
              <a:t>Denial Example: “</a:t>
            </a:r>
            <a:r>
              <a:rPr lang="en-US" sz="1800" i="1" dirty="0"/>
              <a:t>Claim was denied due to lack of authorization” </a:t>
            </a:r>
          </a:p>
          <a:p>
            <a:pPr marL="548259" lvl="1" indent="-264795">
              <a:spcBef>
                <a:spcPts val="0"/>
              </a:spcBef>
            </a:pPr>
            <a:r>
              <a:rPr lang="en-US" sz="1400" i="1" dirty="0"/>
              <a:t>Broad denial reason – what is the argument?  Are we sure it’s the right argument?</a:t>
            </a:r>
          </a:p>
          <a:p>
            <a:pPr marL="548259" lvl="1" indent="-264795">
              <a:spcBef>
                <a:spcPts val="0"/>
              </a:spcBef>
            </a:pPr>
            <a:endParaRPr lang="en-US" sz="1400" i="1" dirty="0"/>
          </a:p>
          <a:p>
            <a:pPr marL="0" indent="0">
              <a:spcBef>
                <a:spcPts val="0"/>
              </a:spcBef>
              <a:buNone/>
            </a:pPr>
            <a:endParaRPr lang="en-US" sz="800" dirty="0"/>
          </a:p>
          <a:p>
            <a:pPr marL="946150" lvl="2" indent="-342900">
              <a:spcBef>
                <a:spcPts val="0"/>
              </a:spcBef>
              <a:buClr>
                <a:schemeClr val="accent1"/>
              </a:buClr>
              <a:buFont typeface="+mj-lt"/>
              <a:buAutoNum type="alphaUcPeriod"/>
            </a:pPr>
            <a:r>
              <a:rPr lang="en-US" sz="1800" b="1" dirty="0">
                <a:solidFill>
                  <a:schemeClr val="tx2"/>
                </a:solidFill>
              </a:rPr>
              <a:t>Non-Compliance/Procedural/Technical Authorization Denials</a:t>
            </a:r>
            <a:endParaRPr lang="en-US" sz="1800" b="1" dirty="0">
              <a:solidFill>
                <a:schemeClr val="tx2"/>
              </a:solidFill>
              <a:ea typeface="Verdana"/>
            </a:endParaRPr>
          </a:p>
          <a:p>
            <a:pPr marL="1240790" lvl="3" indent="-400050">
              <a:spcBef>
                <a:spcPts val="0"/>
              </a:spcBef>
              <a:buClr>
                <a:schemeClr val="accent1"/>
              </a:buClr>
              <a:buFont typeface="+mj-lt"/>
              <a:buAutoNum type="romanLcPeriod"/>
            </a:pPr>
            <a:r>
              <a:rPr lang="en-US" sz="1500" dirty="0">
                <a:solidFill>
                  <a:schemeClr val="tx2"/>
                </a:solidFill>
              </a:rPr>
              <a:t>No Authorization was Requested.</a:t>
            </a:r>
            <a:endParaRPr lang="en-US" sz="1500" dirty="0">
              <a:solidFill>
                <a:schemeClr val="tx2"/>
              </a:solidFill>
              <a:ea typeface="Verdana"/>
            </a:endParaRPr>
          </a:p>
          <a:p>
            <a:pPr marL="1240790" lvl="3" indent="-400050">
              <a:spcBef>
                <a:spcPts val="0"/>
              </a:spcBef>
              <a:buClr>
                <a:schemeClr val="accent1"/>
              </a:buClr>
              <a:buFont typeface="+mj-lt"/>
              <a:buAutoNum type="romanLcPeriod"/>
            </a:pPr>
            <a:r>
              <a:rPr lang="en-US" sz="1500" dirty="0">
                <a:solidFill>
                  <a:schemeClr val="tx2"/>
                </a:solidFill>
              </a:rPr>
              <a:t>Authorization was requested, but the authorization request was late.</a:t>
            </a:r>
            <a:endParaRPr lang="en-US" sz="1500" dirty="0">
              <a:solidFill>
                <a:schemeClr val="tx2"/>
              </a:solidFill>
              <a:ea typeface="Verdana"/>
            </a:endParaRPr>
          </a:p>
          <a:p>
            <a:pPr marL="1240790" lvl="3" indent="-400050">
              <a:spcBef>
                <a:spcPts val="0"/>
              </a:spcBef>
              <a:buClr>
                <a:schemeClr val="accent1"/>
              </a:buClr>
              <a:buAutoNum type="romanLcPeriod"/>
            </a:pPr>
            <a:r>
              <a:rPr lang="en-US" sz="1500" dirty="0">
                <a:solidFill>
                  <a:schemeClr val="tx2"/>
                </a:solidFill>
                <a:ea typeface="Verdana"/>
              </a:rPr>
              <a:t>Authorization was requested, but for a substantially similar procedure.</a:t>
            </a:r>
          </a:p>
          <a:p>
            <a:pPr marL="840740" lvl="3" indent="0">
              <a:spcBef>
                <a:spcPts val="0"/>
              </a:spcBef>
              <a:buClr>
                <a:schemeClr val="accent1"/>
              </a:buClr>
              <a:buNone/>
            </a:pPr>
            <a:endParaRPr lang="en-US" sz="1500" dirty="0">
              <a:solidFill>
                <a:schemeClr val="tx2"/>
              </a:solidFill>
              <a:ea typeface="Verdana"/>
            </a:endParaRPr>
          </a:p>
          <a:p>
            <a:pPr marL="946150" lvl="2" indent="-342900">
              <a:spcBef>
                <a:spcPts val="0"/>
              </a:spcBef>
              <a:buClr>
                <a:schemeClr val="accent1"/>
              </a:buClr>
              <a:buFont typeface="+mj-lt"/>
              <a:buAutoNum type="alphaUcPeriod"/>
            </a:pPr>
            <a:r>
              <a:rPr lang="en-US" sz="1800" b="1" dirty="0"/>
              <a:t>Medical Necessity/Clinical Authorization Denials </a:t>
            </a:r>
            <a:endParaRPr lang="en-US" sz="1800" b="1" dirty="0">
              <a:ea typeface="Verdana"/>
            </a:endParaRPr>
          </a:p>
          <a:p>
            <a:pPr marL="1240790" lvl="3" indent="-400050">
              <a:spcBef>
                <a:spcPts val="0"/>
              </a:spcBef>
              <a:buClr>
                <a:schemeClr val="accent1"/>
              </a:buClr>
              <a:buFont typeface="+mj-lt"/>
              <a:buAutoNum type="romanLcPeriod"/>
            </a:pPr>
            <a:r>
              <a:rPr lang="en-US" sz="1500" dirty="0"/>
              <a:t>Authorization was requested, but the level of care and/or service was deemed not medically necessary (level of care denial).</a:t>
            </a:r>
            <a:endParaRPr lang="en-US" sz="1500" dirty="0">
              <a:ea typeface="Verdana"/>
            </a:endParaRPr>
          </a:p>
          <a:p>
            <a:pPr marL="1240790" lvl="3" indent="-400050">
              <a:spcBef>
                <a:spcPts val="0"/>
              </a:spcBef>
              <a:buClr>
                <a:schemeClr val="accent1"/>
              </a:buClr>
              <a:buFont typeface="+mj-lt"/>
              <a:buAutoNum type="romanLcPeriod"/>
            </a:pPr>
            <a:r>
              <a:rPr lang="en-US" sz="1500" dirty="0"/>
              <a:t>Authorization was requested, and partially approved, but the claim’s date of service exceeds the approved units of authorization (length of stay denial).</a:t>
            </a:r>
            <a:endParaRPr lang="en-US" sz="1500" dirty="0">
              <a:ea typeface="Verdana"/>
            </a:endParaRPr>
          </a:p>
          <a:p>
            <a:pPr marL="945896" lvl="2" indent="-342900">
              <a:spcBef>
                <a:spcPts val="0"/>
              </a:spcBef>
              <a:buClr>
                <a:schemeClr val="accent1"/>
              </a:buClr>
              <a:buFont typeface="+mj-lt"/>
              <a:buAutoNum type="alphaUcPeriod"/>
            </a:pPr>
            <a:endParaRPr lang="en-US" sz="1800" dirty="0">
              <a:ea typeface="Verdana"/>
            </a:endParaRPr>
          </a:p>
          <a:p>
            <a:endParaRPr lang="en-US" dirty="0"/>
          </a:p>
        </p:txBody>
      </p:sp>
    </p:spTree>
    <p:extLst>
      <p:ext uri="{BB962C8B-B14F-4D97-AF65-F5344CB8AC3E}">
        <p14:creationId xmlns:p14="http://schemas.microsoft.com/office/powerpoint/2010/main" val="2381722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A376E-87A9-400A-8811-51187FD5D6EF}"/>
              </a:ext>
            </a:extLst>
          </p:cNvPr>
          <p:cNvSpPr>
            <a:spLocks noGrp="1"/>
          </p:cNvSpPr>
          <p:nvPr>
            <p:ph type="title"/>
          </p:nvPr>
        </p:nvSpPr>
        <p:spPr/>
        <p:txBody>
          <a:bodyPr/>
          <a:lstStyle/>
          <a:p>
            <a:r>
              <a:rPr lang="en-US" dirty="0"/>
              <a:t>Principles of Appeal Drafting:</a:t>
            </a:r>
            <a:br>
              <a:rPr lang="en-US" dirty="0"/>
            </a:br>
            <a:r>
              <a:rPr lang="en-US" dirty="0"/>
              <a:t>Issue Identification</a:t>
            </a:r>
          </a:p>
        </p:txBody>
      </p:sp>
      <p:sp>
        <p:nvSpPr>
          <p:cNvPr id="3" name="Content Placeholder 2">
            <a:extLst>
              <a:ext uri="{FF2B5EF4-FFF2-40B4-BE49-F238E27FC236}">
                <a16:creationId xmlns:a16="http://schemas.microsoft.com/office/drawing/2014/main" id="{DD3A5254-9299-4809-A50B-6615F78437F3}"/>
              </a:ext>
            </a:extLst>
          </p:cNvPr>
          <p:cNvSpPr>
            <a:spLocks noGrp="1"/>
          </p:cNvSpPr>
          <p:nvPr>
            <p:ph idx="1"/>
          </p:nvPr>
        </p:nvSpPr>
        <p:spPr/>
        <p:txBody>
          <a:bodyPr/>
          <a:lstStyle/>
          <a:p>
            <a:pPr marL="0" indent="0">
              <a:spcBef>
                <a:spcPts val="0"/>
              </a:spcBef>
              <a:buNone/>
            </a:pPr>
            <a:r>
              <a:rPr lang="en-US" sz="1800" b="1" dirty="0">
                <a:solidFill>
                  <a:schemeClr val="tx2"/>
                </a:solidFill>
              </a:rPr>
              <a:t>Depending on whether the root of the denial is due to (A) or (B), the argument stated in the appeal changes </a:t>
            </a:r>
          </a:p>
          <a:p>
            <a:pPr lvl="1">
              <a:spcBef>
                <a:spcPts val="0"/>
              </a:spcBef>
            </a:pPr>
            <a:endParaRPr lang="en-US" sz="1400" dirty="0">
              <a:solidFill>
                <a:schemeClr val="tx2"/>
              </a:solidFill>
            </a:endParaRPr>
          </a:p>
          <a:p>
            <a:pPr marL="603504" lvl="2" indent="0">
              <a:spcBef>
                <a:spcPts val="0"/>
              </a:spcBef>
              <a:buClr>
                <a:schemeClr val="accent1"/>
              </a:buClr>
              <a:buNone/>
            </a:pPr>
            <a:r>
              <a:rPr lang="en-US" sz="1800" b="1" dirty="0">
                <a:solidFill>
                  <a:schemeClr val="tx2"/>
                </a:solidFill>
              </a:rPr>
              <a:t>A.  Non- Compliance Authorization Denial </a:t>
            </a:r>
          </a:p>
          <a:p>
            <a:pPr marL="603504" lvl="2" indent="0">
              <a:spcBef>
                <a:spcPts val="0"/>
              </a:spcBef>
              <a:buClr>
                <a:schemeClr val="accent1"/>
              </a:buClr>
              <a:buNone/>
            </a:pPr>
            <a:endParaRPr lang="en-US" sz="800" b="1" dirty="0">
              <a:solidFill>
                <a:schemeClr val="tx2"/>
              </a:solidFill>
            </a:endParaRPr>
          </a:p>
          <a:p>
            <a:pPr lvl="3">
              <a:spcBef>
                <a:spcPts val="0"/>
              </a:spcBef>
              <a:buClr>
                <a:schemeClr val="accent1"/>
              </a:buClr>
              <a:buFont typeface="Arial" panose="020B0604020202020204" pitchFamily="34" charset="0"/>
              <a:buChar char="•"/>
            </a:pPr>
            <a:r>
              <a:rPr lang="en-US" sz="1500" dirty="0">
                <a:solidFill>
                  <a:schemeClr val="tx2"/>
                </a:solidFill>
              </a:rPr>
              <a:t>The crux of this denial is the facility’s failure to request authorization as required by the payor’s authorization guidelines.</a:t>
            </a:r>
          </a:p>
          <a:p>
            <a:pPr marL="1184148" lvl="3" indent="-342900">
              <a:spcBef>
                <a:spcPts val="0"/>
              </a:spcBef>
              <a:buClr>
                <a:schemeClr val="accent1"/>
              </a:buClr>
              <a:buFont typeface="+mj-lt"/>
              <a:buAutoNum type="alphaUcPeriod"/>
            </a:pPr>
            <a:endParaRPr lang="en-US" sz="800" dirty="0">
              <a:solidFill>
                <a:schemeClr val="tx2"/>
              </a:solidFill>
            </a:endParaRPr>
          </a:p>
          <a:p>
            <a:pPr lvl="3">
              <a:spcBef>
                <a:spcPts val="0"/>
              </a:spcBef>
              <a:buClr>
                <a:schemeClr val="accent1"/>
              </a:buClr>
              <a:buFont typeface="Arial" panose="020B0604020202020204" pitchFamily="34" charset="0"/>
              <a:buChar char="•"/>
            </a:pPr>
            <a:r>
              <a:rPr lang="en-US" sz="1500" dirty="0">
                <a:solidFill>
                  <a:schemeClr val="tx2"/>
                </a:solidFill>
              </a:rPr>
              <a:t>The first argument must address the non-compliance/procedural/ technical denial explaining why authorization wasn’t requested.</a:t>
            </a:r>
          </a:p>
          <a:p>
            <a:pPr lvl="3">
              <a:spcBef>
                <a:spcPts val="0"/>
              </a:spcBef>
              <a:buClr>
                <a:schemeClr val="accent1"/>
              </a:buClr>
              <a:buFont typeface="Arial" panose="020B0604020202020204" pitchFamily="34" charset="0"/>
              <a:buChar char="•"/>
            </a:pPr>
            <a:endParaRPr lang="en-US" sz="800" b="1" u="sng" dirty="0">
              <a:solidFill>
                <a:schemeClr val="tx2"/>
              </a:solidFill>
            </a:endParaRPr>
          </a:p>
          <a:p>
            <a:pPr lvl="3">
              <a:spcBef>
                <a:spcPts val="0"/>
              </a:spcBef>
              <a:buClr>
                <a:schemeClr val="accent1"/>
              </a:buClr>
              <a:buFont typeface="Arial" panose="020B0604020202020204" pitchFamily="34" charset="0"/>
              <a:buChar char="•"/>
            </a:pPr>
            <a:r>
              <a:rPr lang="en-US" sz="1500" dirty="0">
                <a:solidFill>
                  <a:schemeClr val="tx2"/>
                </a:solidFill>
              </a:rPr>
              <a:t>The second argument must address the clinical rationale.  </a:t>
            </a:r>
          </a:p>
          <a:p>
            <a:pPr marL="1069848" lvl="3" indent="-228600">
              <a:spcBef>
                <a:spcPts val="0"/>
              </a:spcBef>
              <a:buClr>
                <a:schemeClr val="accent1"/>
              </a:buClr>
              <a:buFont typeface="+mj-lt"/>
              <a:buAutoNum type="alphaUcPeriod"/>
            </a:pPr>
            <a:endParaRPr lang="en-US" sz="1200" u="sng" dirty="0">
              <a:solidFill>
                <a:schemeClr val="tx2"/>
              </a:solidFill>
            </a:endParaRPr>
          </a:p>
          <a:p>
            <a:pPr marL="603504" lvl="2" indent="0">
              <a:spcBef>
                <a:spcPts val="0"/>
              </a:spcBef>
              <a:buClr>
                <a:schemeClr val="accent1"/>
              </a:buClr>
              <a:buNone/>
            </a:pPr>
            <a:r>
              <a:rPr lang="en-US" sz="1800" b="1" dirty="0">
                <a:solidFill>
                  <a:schemeClr val="tx2"/>
                </a:solidFill>
              </a:rPr>
              <a:t>B. 	Medical Necessity Authorization Denials </a:t>
            </a:r>
          </a:p>
          <a:p>
            <a:pPr marL="603504" lvl="2" indent="0">
              <a:spcBef>
                <a:spcPts val="0"/>
              </a:spcBef>
              <a:buClr>
                <a:schemeClr val="accent1"/>
              </a:buClr>
              <a:buNone/>
            </a:pPr>
            <a:endParaRPr lang="en-US" sz="800" b="1" dirty="0">
              <a:solidFill>
                <a:schemeClr val="tx2"/>
              </a:solidFill>
            </a:endParaRPr>
          </a:p>
          <a:p>
            <a:pPr lvl="3">
              <a:spcBef>
                <a:spcPts val="0"/>
              </a:spcBef>
              <a:buClr>
                <a:schemeClr val="accent1"/>
              </a:buClr>
              <a:buFont typeface="Arial" panose="020B0604020202020204" pitchFamily="34" charset="0"/>
              <a:buChar char="•"/>
            </a:pPr>
            <a:r>
              <a:rPr lang="en-US" sz="1500" dirty="0">
                <a:solidFill>
                  <a:schemeClr val="tx2"/>
                </a:solidFill>
              </a:rPr>
              <a:t>The crux of this denial is payor’s failure to agree with the level of care/service that the facility provided to the patient </a:t>
            </a:r>
          </a:p>
          <a:p>
            <a:pPr marL="1184148" lvl="3" indent="-342900">
              <a:spcBef>
                <a:spcPts val="0"/>
              </a:spcBef>
              <a:buClr>
                <a:schemeClr val="accent1"/>
              </a:buClr>
              <a:buFont typeface="+mj-lt"/>
              <a:buAutoNum type="alphaUcPeriod"/>
            </a:pPr>
            <a:endParaRPr lang="en-US" sz="800" dirty="0">
              <a:solidFill>
                <a:schemeClr val="tx2"/>
              </a:solidFill>
            </a:endParaRPr>
          </a:p>
          <a:p>
            <a:pPr lvl="3">
              <a:spcBef>
                <a:spcPts val="0"/>
              </a:spcBef>
              <a:buClr>
                <a:schemeClr val="accent1"/>
              </a:buClr>
              <a:buFont typeface="Arial" panose="020B0604020202020204" pitchFamily="34" charset="0"/>
              <a:buChar char="•"/>
            </a:pPr>
            <a:r>
              <a:rPr lang="en-US" sz="1500" dirty="0">
                <a:solidFill>
                  <a:schemeClr val="tx2"/>
                </a:solidFill>
              </a:rPr>
              <a:t>The central argument for this denial type is a </a:t>
            </a:r>
            <a:r>
              <a:rPr lang="en-US" sz="1500" i="1" u="sng" dirty="0">
                <a:solidFill>
                  <a:schemeClr val="tx2"/>
                </a:solidFill>
              </a:rPr>
              <a:t>Medical Necessity Argument</a:t>
            </a:r>
            <a:r>
              <a:rPr lang="en-US" sz="1500" i="1" dirty="0">
                <a:solidFill>
                  <a:schemeClr val="tx2"/>
                </a:solidFill>
              </a:rPr>
              <a:t> </a:t>
            </a:r>
            <a:r>
              <a:rPr lang="en-US" sz="1500" dirty="0">
                <a:solidFill>
                  <a:schemeClr val="tx2"/>
                </a:solidFill>
              </a:rPr>
              <a:t>for the level of care/service provided</a:t>
            </a:r>
          </a:p>
          <a:p>
            <a:endParaRPr lang="en-US" dirty="0"/>
          </a:p>
        </p:txBody>
      </p:sp>
    </p:spTree>
    <p:extLst>
      <p:ext uri="{BB962C8B-B14F-4D97-AF65-F5344CB8AC3E}">
        <p14:creationId xmlns:p14="http://schemas.microsoft.com/office/powerpoint/2010/main" val="955197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A376E-87A9-400A-8811-51187FD5D6EF}"/>
              </a:ext>
            </a:extLst>
          </p:cNvPr>
          <p:cNvSpPr>
            <a:spLocks noGrp="1"/>
          </p:cNvSpPr>
          <p:nvPr>
            <p:ph type="title"/>
          </p:nvPr>
        </p:nvSpPr>
        <p:spPr/>
        <p:txBody>
          <a:bodyPr/>
          <a:lstStyle/>
          <a:p>
            <a:r>
              <a:rPr lang="en-US" dirty="0"/>
              <a:t>Case Study – Issue Identification</a:t>
            </a:r>
          </a:p>
        </p:txBody>
      </p:sp>
      <p:sp>
        <p:nvSpPr>
          <p:cNvPr id="3" name="Content Placeholder 2">
            <a:extLst>
              <a:ext uri="{FF2B5EF4-FFF2-40B4-BE49-F238E27FC236}">
                <a16:creationId xmlns:a16="http://schemas.microsoft.com/office/drawing/2014/main" id="{DD3A5254-9299-4809-A50B-6615F78437F3}"/>
              </a:ext>
            </a:extLst>
          </p:cNvPr>
          <p:cNvSpPr>
            <a:spLocks noGrp="1"/>
          </p:cNvSpPr>
          <p:nvPr>
            <p:ph idx="1"/>
          </p:nvPr>
        </p:nvSpPr>
        <p:spPr/>
        <p:txBody>
          <a:bodyPr>
            <a:normAutofit lnSpcReduction="10000"/>
          </a:bodyPr>
          <a:lstStyle/>
          <a:p>
            <a:pPr>
              <a:spcBef>
                <a:spcPts val="0"/>
              </a:spcBef>
            </a:pPr>
            <a:r>
              <a:rPr lang="en-US" sz="1800" dirty="0">
                <a:solidFill>
                  <a:schemeClr val="tx2"/>
                </a:solidFill>
              </a:rPr>
              <a:t>Newborn baby claim with dates of service 6/1/2022-9/1/2022.  </a:t>
            </a:r>
          </a:p>
          <a:p>
            <a:pPr>
              <a:spcBef>
                <a:spcPts val="0"/>
              </a:spcBef>
            </a:pPr>
            <a:endParaRPr lang="en-US" sz="1800" dirty="0">
              <a:solidFill>
                <a:schemeClr val="tx2"/>
              </a:solidFill>
            </a:endParaRPr>
          </a:p>
          <a:p>
            <a:pPr>
              <a:spcBef>
                <a:spcPts val="0"/>
              </a:spcBef>
            </a:pPr>
            <a:r>
              <a:rPr lang="en-US" sz="1800" dirty="0">
                <a:solidFill>
                  <a:schemeClr val="tx2"/>
                </a:solidFill>
              </a:rPr>
              <a:t>Baby immediately placed in the NICU for respiratory distress and suspected esophageal fistula.</a:t>
            </a:r>
          </a:p>
          <a:p>
            <a:pPr>
              <a:spcBef>
                <a:spcPts val="0"/>
              </a:spcBef>
            </a:pPr>
            <a:endParaRPr lang="en-US" sz="1800" dirty="0">
              <a:solidFill>
                <a:schemeClr val="tx2"/>
              </a:solidFill>
            </a:endParaRPr>
          </a:p>
          <a:p>
            <a:pPr>
              <a:spcBef>
                <a:spcPts val="0"/>
              </a:spcBef>
            </a:pPr>
            <a:r>
              <a:rPr lang="en-US" sz="1800" dirty="0">
                <a:solidFill>
                  <a:schemeClr val="tx2"/>
                </a:solidFill>
              </a:rPr>
              <a:t>Total charges of $1,500,000 and an Expected Reimbursement of $900,000.  </a:t>
            </a:r>
          </a:p>
          <a:p>
            <a:pPr>
              <a:spcBef>
                <a:spcPts val="0"/>
              </a:spcBef>
            </a:pPr>
            <a:endParaRPr lang="en-US" sz="1800" dirty="0">
              <a:solidFill>
                <a:schemeClr val="tx2"/>
              </a:solidFill>
            </a:endParaRPr>
          </a:p>
          <a:p>
            <a:pPr>
              <a:spcBef>
                <a:spcPts val="0"/>
              </a:spcBef>
            </a:pPr>
            <a:r>
              <a:rPr lang="en-US" sz="1800" dirty="0">
                <a:solidFill>
                  <a:schemeClr val="tx2"/>
                </a:solidFill>
              </a:rPr>
              <a:t>Primary insurance is Highmark BCBS and secondary is AmeriHealth Medicaid.  </a:t>
            </a:r>
          </a:p>
          <a:p>
            <a:pPr>
              <a:spcBef>
                <a:spcPts val="0"/>
              </a:spcBef>
            </a:pPr>
            <a:endParaRPr lang="en-US" sz="1800" dirty="0">
              <a:solidFill>
                <a:schemeClr val="tx2"/>
              </a:solidFill>
            </a:endParaRPr>
          </a:p>
          <a:p>
            <a:pPr>
              <a:spcBef>
                <a:spcPts val="0"/>
              </a:spcBef>
            </a:pPr>
            <a:r>
              <a:rPr lang="en-US" sz="1800" dirty="0">
                <a:solidFill>
                  <a:schemeClr val="tx2"/>
                </a:solidFill>
              </a:rPr>
              <a:t>The claim initially denied as out of network.  There are approved authorizations for the complete services by both Highmark and AmeriHealth.  </a:t>
            </a:r>
          </a:p>
          <a:p>
            <a:pPr>
              <a:spcBef>
                <a:spcPts val="0"/>
              </a:spcBef>
            </a:pPr>
            <a:endParaRPr lang="en-US" sz="1800" dirty="0">
              <a:solidFill>
                <a:schemeClr val="tx2"/>
              </a:solidFill>
            </a:endParaRPr>
          </a:p>
          <a:p>
            <a:pPr>
              <a:spcBef>
                <a:spcPts val="0"/>
              </a:spcBef>
            </a:pPr>
            <a:r>
              <a:rPr lang="en-US" sz="1800" dirty="0">
                <a:solidFill>
                  <a:schemeClr val="tx2"/>
                </a:solidFill>
              </a:rPr>
              <a:t> What is/are the issue(s)?</a:t>
            </a:r>
          </a:p>
          <a:p>
            <a:pPr lvl="1">
              <a:spcBef>
                <a:spcPts val="0"/>
              </a:spcBef>
            </a:pPr>
            <a:endParaRPr lang="en-US" sz="1800" dirty="0">
              <a:solidFill>
                <a:schemeClr val="tx2"/>
              </a:solidFill>
            </a:endParaRPr>
          </a:p>
          <a:p>
            <a:pPr lvl="1">
              <a:spcBef>
                <a:spcPts val="0"/>
              </a:spcBef>
            </a:pPr>
            <a:r>
              <a:rPr lang="en-US" sz="1800" dirty="0">
                <a:solidFill>
                  <a:schemeClr val="tx2"/>
                </a:solidFill>
              </a:rPr>
              <a:t>No out of network coverage? </a:t>
            </a:r>
          </a:p>
          <a:p>
            <a:pPr lvl="1">
              <a:spcBef>
                <a:spcPts val="0"/>
              </a:spcBef>
            </a:pPr>
            <a:r>
              <a:rPr lang="en-US" sz="1800" dirty="0">
                <a:solidFill>
                  <a:schemeClr val="tx2"/>
                </a:solidFill>
              </a:rPr>
              <a:t>Authorization? Invalid or denied? </a:t>
            </a:r>
          </a:p>
          <a:p>
            <a:pPr lvl="1">
              <a:spcBef>
                <a:spcPts val="0"/>
              </a:spcBef>
            </a:pPr>
            <a:r>
              <a:rPr lang="en-US" sz="1800" dirty="0">
                <a:solidFill>
                  <a:schemeClr val="tx2"/>
                </a:solidFill>
              </a:rPr>
              <a:t>Medical Necessity Issues?</a:t>
            </a:r>
          </a:p>
          <a:p>
            <a:pPr lvl="1">
              <a:spcBef>
                <a:spcPts val="0"/>
              </a:spcBef>
            </a:pPr>
            <a:endParaRPr lang="en-US" sz="1800" dirty="0">
              <a:solidFill>
                <a:schemeClr val="tx2"/>
              </a:solidFill>
            </a:endParaRPr>
          </a:p>
          <a:p>
            <a:pPr>
              <a:spcBef>
                <a:spcPts val="0"/>
              </a:spcBef>
            </a:pPr>
            <a:r>
              <a:rPr lang="en-US" sz="1800" dirty="0">
                <a:solidFill>
                  <a:schemeClr val="tx2"/>
                </a:solidFill>
              </a:rPr>
              <a:t>Initial Appeal submitted and denied</a:t>
            </a:r>
          </a:p>
          <a:p>
            <a:pPr lvl="1">
              <a:spcBef>
                <a:spcPts val="0"/>
              </a:spcBef>
            </a:pPr>
            <a:endParaRPr lang="en-US" sz="1400" dirty="0">
              <a:solidFill>
                <a:schemeClr val="tx2"/>
              </a:solidFill>
            </a:endParaRPr>
          </a:p>
          <a:p>
            <a:pPr lvl="1">
              <a:spcBef>
                <a:spcPts val="0"/>
              </a:spcBef>
            </a:pPr>
            <a:endParaRPr lang="en-US" sz="1400" dirty="0">
              <a:solidFill>
                <a:schemeClr val="tx2"/>
              </a:solidFill>
            </a:endParaRPr>
          </a:p>
          <a:p>
            <a:pPr lvl="1">
              <a:spcBef>
                <a:spcPts val="0"/>
              </a:spcBef>
            </a:pPr>
            <a:endParaRPr lang="en-US" sz="1400" dirty="0">
              <a:solidFill>
                <a:schemeClr val="tx2"/>
              </a:solidFill>
            </a:endParaRPr>
          </a:p>
          <a:p>
            <a:endParaRPr lang="en-US" dirty="0"/>
          </a:p>
        </p:txBody>
      </p:sp>
    </p:spTree>
    <p:extLst>
      <p:ext uri="{BB962C8B-B14F-4D97-AF65-F5344CB8AC3E}">
        <p14:creationId xmlns:p14="http://schemas.microsoft.com/office/powerpoint/2010/main" val="1660199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E27CD-E55F-4998-8A44-D4F6BA3CCD9C}"/>
              </a:ext>
            </a:extLst>
          </p:cNvPr>
          <p:cNvSpPr>
            <a:spLocks noGrp="1"/>
          </p:cNvSpPr>
          <p:nvPr>
            <p:ph type="title"/>
          </p:nvPr>
        </p:nvSpPr>
        <p:spPr/>
        <p:txBody>
          <a:bodyPr/>
          <a:lstStyle/>
          <a:p>
            <a:r>
              <a:rPr lang="en-US" dirty="0"/>
              <a:t>Agenda</a:t>
            </a:r>
          </a:p>
        </p:txBody>
      </p:sp>
      <p:sp>
        <p:nvSpPr>
          <p:cNvPr id="3" name="Rectangle 2">
            <a:extLst>
              <a:ext uri="{FF2B5EF4-FFF2-40B4-BE49-F238E27FC236}">
                <a16:creationId xmlns:a16="http://schemas.microsoft.com/office/drawing/2014/main" id="{87082BD7-0D77-4062-BCE2-31B65A4C51DC}"/>
              </a:ext>
            </a:extLst>
          </p:cNvPr>
          <p:cNvSpPr/>
          <p:nvPr/>
        </p:nvSpPr>
        <p:spPr>
          <a:xfrm>
            <a:off x="838200" y="1429060"/>
            <a:ext cx="1016000" cy="81178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rPr>
              <a:t>1</a:t>
            </a:r>
          </a:p>
        </p:txBody>
      </p:sp>
      <p:sp>
        <p:nvSpPr>
          <p:cNvPr id="4" name="Rectangle 3">
            <a:extLst>
              <a:ext uri="{FF2B5EF4-FFF2-40B4-BE49-F238E27FC236}">
                <a16:creationId xmlns:a16="http://schemas.microsoft.com/office/drawing/2014/main" id="{039F3FFE-6CD1-4EEA-8D6B-744FD429892B}"/>
              </a:ext>
            </a:extLst>
          </p:cNvPr>
          <p:cNvSpPr/>
          <p:nvPr/>
        </p:nvSpPr>
        <p:spPr>
          <a:xfrm>
            <a:off x="1835150" y="1429060"/>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52A8C89A-23B0-4EDB-8719-DB823E7C8513}"/>
              </a:ext>
            </a:extLst>
          </p:cNvPr>
          <p:cNvSpPr/>
          <p:nvPr/>
        </p:nvSpPr>
        <p:spPr>
          <a:xfrm>
            <a:off x="838200" y="2353596"/>
            <a:ext cx="1016000" cy="81178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Y"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2</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A31F0815-91BF-4A20-8E1C-7F3A5B3E9704}"/>
              </a:ext>
            </a:extLst>
          </p:cNvPr>
          <p:cNvSpPr/>
          <p:nvPr/>
        </p:nvSpPr>
        <p:spPr>
          <a:xfrm>
            <a:off x="1835150" y="2353596"/>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BC7BF749-FC6D-4555-9D1E-0F08E94DDF4C}"/>
              </a:ext>
            </a:extLst>
          </p:cNvPr>
          <p:cNvSpPr/>
          <p:nvPr/>
        </p:nvSpPr>
        <p:spPr>
          <a:xfrm>
            <a:off x="838200" y="3278134"/>
            <a:ext cx="1016000" cy="81178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Y"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3</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4006E8DD-1D53-4DF5-88B2-AC1D7E03A0DD}"/>
              </a:ext>
            </a:extLst>
          </p:cNvPr>
          <p:cNvSpPr/>
          <p:nvPr/>
        </p:nvSpPr>
        <p:spPr>
          <a:xfrm>
            <a:off x="1835150" y="3278134"/>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4F5A1CE8-2D15-41D3-98FF-447E4B503926}"/>
              </a:ext>
            </a:extLst>
          </p:cNvPr>
          <p:cNvSpPr/>
          <p:nvPr/>
        </p:nvSpPr>
        <p:spPr>
          <a:xfrm>
            <a:off x="838200" y="4202673"/>
            <a:ext cx="1016000" cy="81178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Y"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4</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41E7DFC-6B09-43D8-867F-9CC15AC0E598}"/>
              </a:ext>
            </a:extLst>
          </p:cNvPr>
          <p:cNvSpPr/>
          <p:nvPr/>
        </p:nvSpPr>
        <p:spPr>
          <a:xfrm>
            <a:off x="1835150" y="4202673"/>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3" name="Inhaltsplatzhalter 4">
            <a:extLst>
              <a:ext uri="{FF2B5EF4-FFF2-40B4-BE49-F238E27FC236}">
                <a16:creationId xmlns:a16="http://schemas.microsoft.com/office/drawing/2014/main" id="{4E67AE80-EF95-4003-B74B-1525255401DC}"/>
              </a:ext>
            </a:extLst>
          </p:cNvPr>
          <p:cNvSpPr txBox="1">
            <a:spLocks/>
          </p:cNvSpPr>
          <p:nvPr/>
        </p:nvSpPr>
        <p:spPr>
          <a:xfrm>
            <a:off x="2067098" y="1586581"/>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127" rtl="0" eaLnBrk="1" fontAlgn="auto" latinLnBrk="0" hangingPunct="1">
              <a:lnSpc>
                <a:spcPct val="150000"/>
              </a:lnSpc>
              <a:spcBef>
                <a:spcPts val="0"/>
              </a:spcBef>
              <a:spcAft>
                <a:spcPts val="1000"/>
              </a:spcAft>
              <a:buClrTx/>
              <a:buSzTx/>
              <a:buFont typeface="Wingdings" panose="05000000000000000000" pitchFamily="2" charset="2"/>
              <a:buNone/>
              <a:tabLst/>
              <a:defRPr/>
            </a:pPr>
            <a:r>
              <a:rPr kumimoji="0" lang="en-US" sz="2400" i="0" u="none" strike="noStrike" kern="1200" cap="none" spc="0" normalizeH="0" baseline="0" noProof="0" dirty="0">
                <a:ln>
                  <a:noFill/>
                </a:ln>
                <a:solidFill>
                  <a:srgbClr val="000358"/>
                </a:solidFill>
                <a:effectLst/>
                <a:uLnTx/>
                <a:uFillTx/>
                <a:latin typeface="Calibri" panose="020F0502020204030204"/>
                <a:ea typeface="+mn-ea"/>
                <a:cs typeface="+mn-cs"/>
              </a:rPr>
              <a:t>Denials Increasing Across the Country</a:t>
            </a:r>
          </a:p>
        </p:txBody>
      </p:sp>
      <p:sp>
        <p:nvSpPr>
          <p:cNvPr id="18" name="Inhaltsplatzhalter 4">
            <a:extLst>
              <a:ext uri="{FF2B5EF4-FFF2-40B4-BE49-F238E27FC236}">
                <a16:creationId xmlns:a16="http://schemas.microsoft.com/office/drawing/2014/main" id="{4FAA14C4-BC87-43C0-A4F5-9197C652D71A}"/>
              </a:ext>
            </a:extLst>
          </p:cNvPr>
          <p:cNvSpPr txBox="1">
            <a:spLocks/>
          </p:cNvSpPr>
          <p:nvPr/>
        </p:nvSpPr>
        <p:spPr>
          <a:xfrm>
            <a:off x="2067098" y="2476649"/>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127" rtl="0" eaLnBrk="1" fontAlgn="auto" latinLnBrk="0" hangingPunct="1">
              <a:lnSpc>
                <a:spcPct val="150000"/>
              </a:lnSpc>
              <a:spcBef>
                <a:spcPts val="0"/>
              </a:spcBef>
              <a:spcAft>
                <a:spcPts val="1000"/>
              </a:spcAft>
              <a:buClrTx/>
              <a:buSzTx/>
              <a:buFont typeface="Wingdings" panose="05000000000000000000" pitchFamily="2" charset="2"/>
              <a:buNone/>
              <a:tabLst/>
              <a:defRPr/>
            </a:pPr>
            <a:r>
              <a:rPr kumimoji="0" lang="en-US" sz="2400" b="0" i="0" u="none" strike="noStrike" kern="1200" cap="none" spc="0" normalizeH="0" baseline="0" noProof="0" dirty="0">
                <a:ln>
                  <a:noFill/>
                </a:ln>
                <a:solidFill>
                  <a:srgbClr val="000358"/>
                </a:solidFill>
                <a:effectLst/>
                <a:uLnTx/>
                <a:uFillTx/>
                <a:latin typeface="Calibri" panose="020F0502020204030204"/>
                <a:ea typeface="+mn-ea"/>
                <a:cs typeface="+mn-cs"/>
              </a:rPr>
              <a:t>Issue Identification</a:t>
            </a:r>
          </a:p>
        </p:txBody>
      </p:sp>
      <p:sp>
        <p:nvSpPr>
          <p:cNvPr id="19" name="Inhaltsplatzhalter 4">
            <a:extLst>
              <a:ext uri="{FF2B5EF4-FFF2-40B4-BE49-F238E27FC236}">
                <a16:creationId xmlns:a16="http://schemas.microsoft.com/office/drawing/2014/main" id="{2823B34A-C2AA-4B01-86AC-5063CDF0DB6F}"/>
              </a:ext>
            </a:extLst>
          </p:cNvPr>
          <p:cNvSpPr txBox="1">
            <a:spLocks/>
          </p:cNvSpPr>
          <p:nvPr/>
        </p:nvSpPr>
        <p:spPr>
          <a:xfrm>
            <a:off x="2067098" y="3401188"/>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127" rtl="0" eaLnBrk="1" fontAlgn="auto" latinLnBrk="0" hangingPunct="1">
              <a:lnSpc>
                <a:spcPct val="150000"/>
              </a:lnSpc>
              <a:spcBef>
                <a:spcPts val="0"/>
              </a:spcBef>
              <a:spcAft>
                <a:spcPts val="1000"/>
              </a:spcAft>
              <a:buClrTx/>
              <a:buSzTx/>
              <a:buFont typeface="Wingdings" panose="05000000000000000000" pitchFamily="2" charset="2"/>
              <a:buNone/>
              <a:tabLst/>
              <a:defRPr/>
            </a:pPr>
            <a:r>
              <a:rPr kumimoji="0" lang="en-US" sz="2400" b="1" i="0" u="none" strike="noStrike" kern="1200" cap="none" spc="0" normalizeH="0" baseline="0" noProof="0" dirty="0">
                <a:ln>
                  <a:noFill/>
                </a:ln>
                <a:solidFill>
                  <a:srgbClr val="000358"/>
                </a:solidFill>
                <a:effectLst/>
                <a:uLnTx/>
                <a:uFillTx/>
                <a:latin typeface="Calibri" panose="020F0502020204030204"/>
                <a:ea typeface="+mn-ea"/>
                <a:cs typeface="+mn-cs"/>
              </a:rPr>
              <a:t>Rules and Rationales </a:t>
            </a:r>
          </a:p>
        </p:txBody>
      </p:sp>
      <p:sp>
        <p:nvSpPr>
          <p:cNvPr id="20" name="Inhaltsplatzhalter 4">
            <a:extLst>
              <a:ext uri="{FF2B5EF4-FFF2-40B4-BE49-F238E27FC236}">
                <a16:creationId xmlns:a16="http://schemas.microsoft.com/office/drawing/2014/main" id="{614FF041-6FBA-4D53-809F-477C24DC1A36}"/>
              </a:ext>
            </a:extLst>
          </p:cNvPr>
          <p:cNvSpPr txBox="1">
            <a:spLocks/>
          </p:cNvSpPr>
          <p:nvPr/>
        </p:nvSpPr>
        <p:spPr>
          <a:xfrm>
            <a:off x="2090824" y="4283398"/>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127" rtl="0" eaLnBrk="1" fontAlgn="auto" latinLnBrk="0" hangingPunct="1">
              <a:lnSpc>
                <a:spcPct val="150000"/>
              </a:lnSpc>
              <a:spcBef>
                <a:spcPts val="0"/>
              </a:spcBef>
              <a:spcAft>
                <a:spcPts val="1000"/>
              </a:spcAft>
              <a:buClrTx/>
              <a:buSzTx/>
              <a:buFont typeface="Wingdings" panose="05000000000000000000" pitchFamily="2" charset="2"/>
              <a:buNone/>
              <a:tabLst/>
              <a:defRPr/>
            </a:pPr>
            <a:r>
              <a:rPr kumimoji="0" lang="en-US" sz="2400" b="0" i="0" u="none" strike="noStrike" kern="1200" cap="none" spc="0" normalizeH="0" baseline="0" noProof="0" dirty="0">
                <a:ln>
                  <a:noFill/>
                </a:ln>
                <a:solidFill>
                  <a:srgbClr val="000358"/>
                </a:solidFill>
                <a:effectLst/>
                <a:uLnTx/>
                <a:uFillTx/>
                <a:latin typeface="Calibri" panose="020F0502020204030204"/>
                <a:ea typeface="+mn-ea"/>
                <a:cs typeface="+mn-cs"/>
              </a:rPr>
              <a:t>Analysis and Application</a:t>
            </a:r>
          </a:p>
        </p:txBody>
      </p:sp>
      <p:sp>
        <p:nvSpPr>
          <p:cNvPr id="11" name="Rectangle 10">
            <a:extLst>
              <a:ext uri="{FF2B5EF4-FFF2-40B4-BE49-F238E27FC236}">
                <a16:creationId xmlns:a16="http://schemas.microsoft.com/office/drawing/2014/main" id="{C02A031D-FA39-4056-C42C-B795C12D32DC}"/>
              </a:ext>
            </a:extLst>
          </p:cNvPr>
          <p:cNvSpPr/>
          <p:nvPr/>
        </p:nvSpPr>
        <p:spPr>
          <a:xfrm>
            <a:off x="838200" y="5127212"/>
            <a:ext cx="1016000" cy="811785"/>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5</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F6E55467-2544-F14A-A3ED-451C33D9A95E}"/>
              </a:ext>
            </a:extLst>
          </p:cNvPr>
          <p:cNvSpPr/>
          <p:nvPr/>
        </p:nvSpPr>
        <p:spPr>
          <a:xfrm>
            <a:off x="1835150" y="5127212"/>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060"/>
                </a:solidFill>
                <a:effectLst/>
                <a:uLnTx/>
                <a:uFillTx/>
                <a:latin typeface="Calibri" panose="020F0502020204030204"/>
                <a:ea typeface="+mn-ea"/>
                <a:cs typeface="+mn-cs"/>
              </a:rPr>
              <a:t>  Crafting an Effective Appeal</a:t>
            </a:r>
          </a:p>
        </p:txBody>
      </p:sp>
    </p:spTree>
    <p:extLst>
      <p:ext uri="{BB962C8B-B14F-4D97-AF65-F5344CB8AC3E}">
        <p14:creationId xmlns:p14="http://schemas.microsoft.com/office/powerpoint/2010/main" val="1046322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AD053-0FFE-B7EC-C6EF-54AFB4125FC1}"/>
              </a:ext>
            </a:extLst>
          </p:cNvPr>
          <p:cNvSpPr>
            <a:spLocks noGrp="1"/>
          </p:cNvSpPr>
          <p:nvPr>
            <p:ph type="title"/>
          </p:nvPr>
        </p:nvSpPr>
        <p:spPr/>
        <p:txBody>
          <a:bodyPr/>
          <a:lstStyle/>
          <a:p>
            <a:r>
              <a:rPr lang="en-US" dirty="0"/>
              <a:t>Rules and Rationales</a:t>
            </a:r>
          </a:p>
        </p:txBody>
      </p:sp>
      <p:sp>
        <p:nvSpPr>
          <p:cNvPr id="3" name="Content Placeholder 2">
            <a:extLst>
              <a:ext uri="{FF2B5EF4-FFF2-40B4-BE49-F238E27FC236}">
                <a16:creationId xmlns:a16="http://schemas.microsoft.com/office/drawing/2014/main" id="{A8DF5CDA-5B34-15D3-DA2B-27688D4D2545}"/>
              </a:ext>
            </a:extLst>
          </p:cNvPr>
          <p:cNvSpPr>
            <a:spLocks noGrp="1"/>
          </p:cNvSpPr>
          <p:nvPr>
            <p:ph idx="1"/>
          </p:nvPr>
        </p:nvSpPr>
        <p:spPr/>
        <p:txBody>
          <a:bodyPr>
            <a:normAutofit lnSpcReduction="10000"/>
          </a:bodyPr>
          <a:lstStyle/>
          <a:p>
            <a:r>
              <a:rPr lang="en-US" dirty="0"/>
              <a:t>Medical reviewers must only consider the medical evidence that was available to the physician at the time he or she made the admission decision (i.e., what is “known &amp; knowable”). </a:t>
            </a:r>
          </a:p>
          <a:p>
            <a:r>
              <a:rPr lang="en-US" dirty="0"/>
              <a:t>Medicare Advantage Plans may not restrict a patient’s benefits beyond the limitations imposed by Traditional Medicare.</a:t>
            </a:r>
          </a:p>
          <a:p>
            <a:pPr marL="457200" lvl="1" indent="0">
              <a:buNone/>
            </a:pPr>
            <a:r>
              <a:rPr lang="en-US" i="1" dirty="0">
                <a:solidFill>
                  <a:schemeClr val="accent2"/>
                </a:solidFill>
              </a:rPr>
              <a:t>Section 10.2 Medicare Managed Care Manual</a:t>
            </a:r>
            <a:endParaRPr lang="en-US" dirty="0"/>
          </a:p>
          <a:p>
            <a:r>
              <a:rPr lang="en-US" dirty="0"/>
              <a:t>Reviewers are instructed NOT to take into account other information, such as test results, that was not available to admitting physician unless it would support the admission decision.</a:t>
            </a:r>
          </a:p>
          <a:p>
            <a:pPr marL="0" indent="0">
              <a:buNone/>
            </a:pPr>
            <a:endParaRPr lang="en-US" sz="1100" dirty="0"/>
          </a:p>
          <a:p>
            <a:pPr marL="457200" lvl="1" indent="0">
              <a:buNone/>
            </a:pPr>
            <a:r>
              <a:rPr lang="en-US" sz="2200" i="1" dirty="0">
                <a:solidFill>
                  <a:schemeClr val="accent2"/>
                </a:solidFill>
              </a:rPr>
              <a:t>Benefits Policy Manual (CMS Pub. 100-02), Ch. 1, § 10</a:t>
            </a:r>
          </a:p>
          <a:p>
            <a:endParaRPr lang="en-US" dirty="0"/>
          </a:p>
        </p:txBody>
      </p:sp>
    </p:spTree>
    <p:extLst>
      <p:ext uri="{BB962C8B-B14F-4D97-AF65-F5344CB8AC3E}">
        <p14:creationId xmlns:p14="http://schemas.microsoft.com/office/powerpoint/2010/main" val="845487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F8B8A-4162-FED6-8796-5E71E5227C80}"/>
              </a:ext>
            </a:extLst>
          </p:cNvPr>
          <p:cNvSpPr>
            <a:spLocks noGrp="1"/>
          </p:cNvSpPr>
          <p:nvPr>
            <p:ph type="title"/>
          </p:nvPr>
        </p:nvSpPr>
        <p:spPr/>
        <p:txBody>
          <a:bodyPr/>
          <a:lstStyle/>
          <a:p>
            <a:r>
              <a:rPr lang="en-US" dirty="0"/>
              <a:t>Rules and Rationales </a:t>
            </a:r>
          </a:p>
        </p:txBody>
      </p:sp>
      <p:sp>
        <p:nvSpPr>
          <p:cNvPr id="3" name="Content Placeholder 2">
            <a:extLst>
              <a:ext uri="{FF2B5EF4-FFF2-40B4-BE49-F238E27FC236}">
                <a16:creationId xmlns:a16="http://schemas.microsoft.com/office/drawing/2014/main" id="{F9EB0237-3A3C-8431-47B6-66C1630EAEE6}"/>
              </a:ext>
            </a:extLst>
          </p:cNvPr>
          <p:cNvSpPr>
            <a:spLocks noGrp="1"/>
          </p:cNvSpPr>
          <p:nvPr>
            <p:ph idx="1"/>
          </p:nvPr>
        </p:nvSpPr>
        <p:spPr/>
        <p:txBody>
          <a:bodyPr>
            <a:normAutofit/>
          </a:bodyPr>
          <a:lstStyle/>
          <a:p>
            <a:r>
              <a:rPr lang="en-US" dirty="0"/>
              <a:t>Regulatory Arguments – Use of Incorrect Clinical Criteria</a:t>
            </a:r>
          </a:p>
          <a:p>
            <a:r>
              <a:rPr lang="en-US" dirty="0"/>
              <a:t>Health Plans often use Milliman Care Guidelines (“MCG”) or InterQual criteria to deny inpatient Medicare Advantage Plan claims.</a:t>
            </a:r>
          </a:p>
          <a:p>
            <a:r>
              <a:rPr lang="en-US" dirty="0"/>
              <a:t>Inpatient admissions for Medicare Advantage beneficiaries must be reviewed under the two-midnight rule with deference to the physician’s complex medical judgement. </a:t>
            </a:r>
          </a:p>
          <a:p>
            <a:pPr marL="457200" lvl="1" indent="0">
              <a:buNone/>
            </a:pPr>
            <a:r>
              <a:rPr lang="en-US" dirty="0">
                <a:solidFill>
                  <a:schemeClr val="accent2"/>
                </a:solidFill>
              </a:rPr>
              <a:t>According to CMS, criteria such as “InterQual and MCG are just tools, not Medicare policy.”</a:t>
            </a:r>
          </a:p>
          <a:p>
            <a:r>
              <a:rPr lang="en-US" dirty="0">
                <a:solidFill>
                  <a:srgbClr val="002060"/>
                </a:solidFill>
              </a:rPr>
              <a:t>What does your contract say?</a:t>
            </a:r>
          </a:p>
          <a:p>
            <a:endParaRPr lang="en-US" dirty="0"/>
          </a:p>
        </p:txBody>
      </p:sp>
    </p:spTree>
    <p:extLst>
      <p:ext uri="{BB962C8B-B14F-4D97-AF65-F5344CB8AC3E}">
        <p14:creationId xmlns:p14="http://schemas.microsoft.com/office/powerpoint/2010/main" val="1347568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4A380-42A7-4092-863A-991A83A00B38}"/>
              </a:ext>
            </a:extLst>
          </p:cNvPr>
          <p:cNvSpPr>
            <a:spLocks noGrp="1"/>
          </p:cNvSpPr>
          <p:nvPr>
            <p:ph type="title"/>
          </p:nvPr>
        </p:nvSpPr>
        <p:spPr/>
        <p:txBody>
          <a:bodyPr/>
          <a:lstStyle/>
          <a:p>
            <a:r>
              <a:rPr lang="en-US" dirty="0"/>
              <a:t>Clinical Denials: Common Payer Trends</a:t>
            </a:r>
          </a:p>
        </p:txBody>
      </p:sp>
      <p:sp>
        <p:nvSpPr>
          <p:cNvPr id="3" name="Content Placeholder 2">
            <a:extLst>
              <a:ext uri="{FF2B5EF4-FFF2-40B4-BE49-F238E27FC236}">
                <a16:creationId xmlns:a16="http://schemas.microsoft.com/office/drawing/2014/main" id="{3BC7ABB2-6753-4B86-8F5D-2910C9909A77}"/>
              </a:ext>
            </a:extLst>
          </p:cNvPr>
          <p:cNvSpPr>
            <a:spLocks noGrp="1"/>
          </p:cNvSpPr>
          <p:nvPr>
            <p:ph idx="1"/>
          </p:nvPr>
        </p:nvSpPr>
        <p:spPr/>
        <p:txBody>
          <a:bodyPr>
            <a:normAutofit/>
          </a:bodyPr>
          <a:lstStyle/>
          <a:p>
            <a:r>
              <a:rPr lang="en-US" sz="2400" dirty="0"/>
              <a:t>As a rule of thumb, authorization denials will have an underlying medical necessity issue. </a:t>
            </a:r>
          </a:p>
          <a:p>
            <a:pPr lvl="1"/>
            <a:r>
              <a:rPr lang="en-US" sz="1800" dirty="0"/>
              <a:t>I.e. Payers will deny the level of care rendered or will deny the length of stay. </a:t>
            </a:r>
          </a:p>
          <a:p>
            <a:r>
              <a:rPr lang="en-US" sz="2400" dirty="0"/>
              <a:t>Payers may target accounts with certain symptom or diagnosis codes (i.e., chest pain, shortness of breath, syncope) for denial review</a:t>
            </a:r>
          </a:p>
          <a:p>
            <a:r>
              <a:rPr lang="en-US" sz="2400" dirty="0"/>
              <a:t>Payers may use wrong criteria to assess the medical necessity of the admission </a:t>
            </a:r>
          </a:p>
          <a:p>
            <a:pPr lvl="1"/>
            <a:r>
              <a:rPr lang="en-US" sz="1800" dirty="0"/>
              <a:t>Commercial: InterQual &amp; Milliman Care Guidelines (“MCG”)</a:t>
            </a:r>
          </a:p>
          <a:p>
            <a:pPr lvl="1"/>
            <a:r>
              <a:rPr lang="en-US" sz="1800" dirty="0"/>
              <a:t>Medicare: Two Midnight Rule</a:t>
            </a:r>
          </a:p>
          <a:p>
            <a:r>
              <a:rPr lang="en-US" sz="2400" dirty="0"/>
              <a:t>Payers may limit review to one condition when the patient has multiple conditions that could be evaluated against the criteria</a:t>
            </a:r>
          </a:p>
          <a:p>
            <a:endParaRPr lang="en-US" sz="2000" dirty="0"/>
          </a:p>
        </p:txBody>
      </p:sp>
    </p:spTree>
    <p:extLst>
      <p:ext uri="{BB962C8B-B14F-4D97-AF65-F5344CB8AC3E}">
        <p14:creationId xmlns:p14="http://schemas.microsoft.com/office/powerpoint/2010/main" val="10105651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112" y="365125"/>
            <a:ext cx="5931582" cy="1325563"/>
          </a:xfrm>
        </p:spPr>
        <p:txBody>
          <a:bodyPr/>
          <a:lstStyle/>
          <a:p>
            <a:r>
              <a:rPr lang="en-US" dirty="0">
                <a:cs typeface="Helvetica"/>
              </a:rPr>
              <a:t>The Unique Patient</a:t>
            </a:r>
          </a:p>
        </p:txBody>
      </p:sp>
      <p:sp>
        <p:nvSpPr>
          <p:cNvPr id="5" name="TextBox 4"/>
          <p:cNvSpPr txBox="1"/>
          <p:nvPr/>
        </p:nvSpPr>
        <p:spPr>
          <a:xfrm>
            <a:off x="496112" y="1608667"/>
            <a:ext cx="5931582" cy="3816429"/>
          </a:xfrm>
          <a:prstGeom prst="rect">
            <a:avLst/>
          </a:prstGeom>
          <a:noFill/>
        </p:spPr>
        <p:txBody>
          <a:bodyPr wrap="square" rtlCol="0">
            <a:spAutoFit/>
          </a:bodyPr>
          <a:lstStyle/>
          <a:p>
            <a:r>
              <a:rPr lang="en-US" sz="2200" dirty="0">
                <a:ea typeface="Helvetica" charset="0"/>
                <a:cs typeface="Helvetica" charset="0"/>
              </a:rPr>
              <a:t>Courts have stated the term “medical necessity” must refer to what is medically necessary </a:t>
            </a:r>
            <a:r>
              <a:rPr lang="en-US" sz="2200" i="1" dirty="0">
                <a:solidFill>
                  <a:schemeClr val="accent3"/>
                </a:solidFill>
                <a:ea typeface="Helvetica" charset="0"/>
                <a:cs typeface="Helvetica" charset="0"/>
              </a:rPr>
              <a:t>for a particular patient</a:t>
            </a:r>
            <a:r>
              <a:rPr lang="en-US" sz="2200" dirty="0">
                <a:solidFill>
                  <a:schemeClr val="accent3"/>
                </a:solidFill>
                <a:ea typeface="Helvetica" charset="0"/>
                <a:cs typeface="Helvetica" charset="0"/>
              </a:rPr>
              <a:t>. </a:t>
            </a:r>
          </a:p>
          <a:p>
            <a:endParaRPr lang="en-US" sz="2200" dirty="0">
              <a:ea typeface="Helvetica" charset="0"/>
              <a:cs typeface="Helvetica" charset="0"/>
            </a:endParaRPr>
          </a:p>
          <a:p>
            <a:r>
              <a:rPr lang="en-US" sz="2200" dirty="0">
                <a:ea typeface="Helvetica" charset="0"/>
                <a:cs typeface="Helvetica" charset="0"/>
              </a:rPr>
              <a:t>Where an insurer presents sufficient evidence to show that a treatment is not medically necessary in the </a:t>
            </a:r>
            <a:r>
              <a:rPr lang="en-US" sz="2200" i="1" dirty="0">
                <a:solidFill>
                  <a:schemeClr val="accent3"/>
                </a:solidFill>
                <a:ea typeface="Helvetica" charset="0"/>
                <a:cs typeface="Helvetica" charset="0"/>
              </a:rPr>
              <a:t>usual</a:t>
            </a:r>
            <a:r>
              <a:rPr lang="en-US" sz="2200" dirty="0">
                <a:solidFill>
                  <a:schemeClr val="accent3"/>
                </a:solidFill>
                <a:ea typeface="Helvetica" charset="0"/>
                <a:cs typeface="Helvetica" charset="0"/>
              </a:rPr>
              <a:t> case</a:t>
            </a:r>
            <a:r>
              <a:rPr lang="en-US" sz="2200" dirty="0">
                <a:ea typeface="Helvetica" charset="0"/>
                <a:cs typeface="Helvetica" charset="0"/>
              </a:rPr>
              <a:t>, </a:t>
            </a:r>
            <a:r>
              <a:rPr lang="en-US" sz="2200" dirty="0">
                <a:solidFill>
                  <a:schemeClr val="tx2"/>
                </a:solidFill>
                <a:ea typeface="Helvetica" charset="0"/>
                <a:cs typeface="Helvetica" charset="0"/>
              </a:rPr>
              <a:t>the burden shifts </a:t>
            </a:r>
            <a:r>
              <a:rPr lang="en-US" sz="2200" dirty="0">
                <a:ea typeface="Helvetica" charset="0"/>
                <a:cs typeface="Helvetica" charset="0"/>
              </a:rPr>
              <a:t>to the patient/provider to show that </a:t>
            </a:r>
            <a:r>
              <a:rPr lang="en-US" sz="2200" i="1" dirty="0">
                <a:solidFill>
                  <a:schemeClr val="accent3"/>
                </a:solidFill>
                <a:ea typeface="Helvetica" charset="0"/>
                <a:cs typeface="Helvetica" charset="0"/>
              </a:rPr>
              <a:t>this individual patient is different from the usual </a:t>
            </a:r>
            <a:r>
              <a:rPr lang="en-US" sz="2200" dirty="0">
                <a:ea typeface="Helvetica" charset="0"/>
                <a:cs typeface="Helvetica" charset="0"/>
              </a:rPr>
              <a:t>in ways that make the treatment medically necessary for </a:t>
            </a:r>
            <a:r>
              <a:rPr lang="en-US" sz="2200" i="1" dirty="0">
                <a:ea typeface="Helvetica" charset="0"/>
                <a:cs typeface="Helvetica" charset="0"/>
              </a:rPr>
              <a:t>him</a:t>
            </a:r>
            <a:r>
              <a:rPr lang="en-US" sz="2200" dirty="0">
                <a:ea typeface="Helvetica" charset="0"/>
                <a:cs typeface="Helvetica" charset="0"/>
              </a:rPr>
              <a:t> or </a:t>
            </a:r>
            <a:r>
              <a:rPr lang="en-US" sz="2200" i="1" dirty="0">
                <a:ea typeface="Helvetica" charset="0"/>
                <a:cs typeface="Helvetica" charset="0"/>
              </a:rPr>
              <a:t>her.</a:t>
            </a:r>
            <a:endParaRPr lang="en-US" sz="2200" dirty="0">
              <a:solidFill>
                <a:schemeClr val="accent6">
                  <a:lumMod val="75000"/>
                </a:schemeClr>
              </a:solidFill>
              <a:ea typeface="Helvetica" charset="0"/>
              <a:cs typeface="Helvetica" charset="0"/>
            </a:endParaRPr>
          </a:p>
        </p:txBody>
      </p:sp>
      <p:pic>
        <p:nvPicPr>
          <p:cNvPr id="8" name="Graphic 7">
            <a:extLst>
              <a:ext uri="{FF2B5EF4-FFF2-40B4-BE49-F238E27FC236}">
                <a16:creationId xmlns:a16="http://schemas.microsoft.com/office/drawing/2014/main" id="{DFA282C0-FDDC-F1E4-6A82-7A56E52DE0C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45705" y="1383030"/>
            <a:ext cx="4267701" cy="4267701"/>
          </a:xfrm>
          <a:prstGeom prst="rect">
            <a:avLst/>
          </a:prstGeom>
        </p:spPr>
      </p:pic>
      <p:sp>
        <p:nvSpPr>
          <p:cNvPr id="9" name="Slide Number Placeholder 2">
            <a:extLst>
              <a:ext uri="{FF2B5EF4-FFF2-40B4-BE49-F238E27FC236}">
                <a16:creationId xmlns:a16="http://schemas.microsoft.com/office/drawing/2014/main" id="{6B93EDE8-E82B-EAFB-9519-B522DA61440C}"/>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7DBB04C-A8AB-4E06-AE6A-8FB914DDD713}" type="slidenum">
              <a:rPr kumimoji="0" lang="en-US" sz="12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23045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A376E-87A9-400A-8811-51187FD5D6EF}"/>
              </a:ext>
            </a:extLst>
          </p:cNvPr>
          <p:cNvSpPr>
            <a:spLocks noGrp="1"/>
          </p:cNvSpPr>
          <p:nvPr>
            <p:ph type="title"/>
          </p:nvPr>
        </p:nvSpPr>
        <p:spPr/>
        <p:txBody>
          <a:bodyPr/>
          <a:lstStyle/>
          <a:p>
            <a:r>
              <a:rPr lang="en-US" dirty="0"/>
              <a:t>Case Study – Rules and Rationales </a:t>
            </a:r>
          </a:p>
        </p:txBody>
      </p:sp>
      <p:sp>
        <p:nvSpPr>
          <p:cNvPr id="3" name="Content Placeholder 2">
            <a:extLst>
              <a:ext uri="{FF2B5EF4-FFF2-40B4-BE49-F238E27FC236}">
                <a16:creationId xmlns:a16="http://schemas.microsoft.com/office/drawing/2014/main" id="{DD3A5254-9299-4809-A50B-6615F78437F3}"/>
              </a:ext>
            </a:extLst>
          </p:cNvPr>
          <p:cNvSpPr>
            <a:spLocks noGrp="1"/>
          </p:cNvSpPr>
          <p:nvPr>
            <p:ph idx="1"/>
          </p:nvPr>
        </p:nvSpPr>
        <p:spPr>
          <a:xfrm>
            <a:off x="838200" y="1463486"/>
            <a:ext cx="10515600" cy="4351338"/>
          </a:xfrm>
        </p:spPr>
        <p:txBody>
          <a:bodyPr>
            <a:normAutofit fontScale="92500" lnSpcReduction="10000"/>
          </a:bodyPr>
          <a:lstStyle/>
          <a:p>
            <a:pPr>
              <a:spcBef>
                <a:spcPts val="0"/>
              </a:spcBef>
            </a:pPr>
            <a:r>
              <a:rPr lang="en-US" dirty="0">
                <a:solidFill>
                  <a:schemeClr val="tx2"/>
                </a:solidFill>
              </a:rPr>
              <a:t>No out of network coverage and Authorizations</a:t>
            </a:r>
          </a:p>
          <a:p>
            <a:pPr lvl="1">
              <a:spcBef>
                <a:spcPts val="0"/>
              </a:spcBef>
            </a:pPr>
            <a:endParaRPr lang="en-US" sz="1600" dirty="0">
              <a:solidFill>
                <a:schemeClr val="tx2"/>
              </a:solidFill>
            </a:endParaRPr>
          </a:p>
          <a:p>
            <a:pPr lvl="1">
              <a:spcBef>
                <a:spcPts val="0"/>
              </a:spcBef>
            </a:pPr>
            <a:r>
              <a:rPr lang="en-US" sz="2000" dirty="0">
                <a:solidFill>
                  <a:schemeClr val="tx2"/>
                </a:solidFill>
              </a:rPr>
              <a:t>Was authorization provided and what does that even mean?</a:t>
            </a:r>
          </a:p>
          <a:p>
            <a:pPr lvl="1">
              <a:spcBef>
                <a:spcPts val="0"/>
              </a:spcBef>
            </a:pPr>
            <a:endParaRPr lang="en-US" sz="2000" dirty="0">
              <a:solidFill>
                <a:schemeClr val="tx2"/>
              </a:solidFill>
            </a:endParaRPr>
          </a:p>
          <a:p>
            <a:pPr lvl="1">
              <a:spcBef>
                <a:spcPts val="0"/>
              </a:spcBef>
            </a:pPr>
            <a:r>
              <a:rPr lang="en-US" sz="2000" dirty="0">
                <a:solidFill>
                  <a:schemeClr val="tx2"/>
                </a:solidFill>
              </a:rPr>
              <a:t>If there was a network issue it should have been identified and addressed during the authorization process</a:t>
            </a:r>
          </a:p>
          <a:p>
            <a:pPr lvl="1">
              <a:spcBef>
                <a:spcPts val="0"/>
              </a:spcBef>
            </a:pPr>
            <a:endParaRPr lang="en-US" sz="2000" dirty="0">
              <a:solidFill>
                <a:schemeClr val="tx2"/>
              </a:solidFill>
            </a:endParaRPr>
          </a:p>
          <a:p>
            <a:pPr lvl="1">
              <a:spcBef>
                <a:spcPts val="0"/>
              </a:spcBef>
            </a:pPr>
            <a:r>
              <a:rPr lang="en-US" sz="2000" dirty="0">
                <a:solidFill>
                  <a:schemeClr val="tx2"/>
                </a:solidFill>
              </a:rPr>
              <a:t>Provider Contract – Is there a network agreement between provider of service and the payor? </a:t>
            </a:r>
          </a:p>
          <a:p>
            <a:pPr lvl="1">
              <a:spcBef>
                <a:spcPts val="0"/>
              </a:spcBef>
            </a:pPr>
            <a:endParaRPr lang="en-US" sz="2000" dirty="0">
              <a:solidFill>
                <a:schemeClr val="tx2"/>
              </a:solidFill>
            </a:endParaRPr>
          </a:p>
          <a:p>
            <a:pPr lvl="1">
              <a:spcBef>
                <a:spcPts val="0"/>
              </a:spcBef>
            </a:pPr>
            <a:r>
              <a:rPr lang="en-US" sz="2000" dirty="0">
                <a:solidFill>
                  <a:schemeClr val="tx2"/>
                </a:solidFill>
              </a:rPr>
              <a:t>Were the services provided emergent in a nature or otherwise medically supported? </a:t>
            </a:r>
          </a:p>
          <a:p>
            <a:pPr marL="457200" lvl="1" indent="0">
              <a:spcBef>
                <a:spcPts val="0"/>
              </a:spcBef>
              <a:buNone/>
            </a:pPr>
            <a:endParaRPr lang="en-US" sz="1800" dirty="0">
              <a:solidFill>
                <a:schemeClr val="tx2"/>
              </a:solidFill>
            </a:endParaRPr>
          </a:p>
          <a:p>
            <a:pPr>
              <a:spcBef>
                <a:spcPts val="0"/>
              </a:spcBef>
            </a:pPr>
            <a:r>
              <a:rPr lang="en-US" dirty="0">
                <a:solidFill>
                  <a:schemeClr val="tx2"/>
                </a:solidFill>
              </a:rPr>
              <a:t>External Supporting Information – Federal and State Statutory support</a:t>
            </a:r>
          </a:p>
          <a:p>
            <a:pPr>
              <a:spcBef>
                <a:spcPts val="0"/>
              </a:spcBef>
            </a:pPr>
            <a:endParaRPr lang="en-US" sz="1800" dirty="0">
              <a:solidFill>
                <a:schemeClr val="tx2"/>
              </a:solidFill>
            </a:endParaRPr>
          </a:p>
          <a:p>
            <a:pPr lvl="1">
              <a:spcBef>
                <a:spcPts val="0"/>
              </a:spcBef>
            </a:pPr>
            <a:r>
              <a:rPr lang="en-US" sz="2200" dirty="0">
                <a:solidFill>
                  <a:schemeClr val="tx2"/>
                </a:solidFill>
              </a:rPr>
              <a:t>Are the Federal or State Statutes which support the coverage determination? </a:t>
            </a:r>
          </a:p>
          <a:p>
            <a:pPr lvl="1">
              <a:spcBef>
                <a:spcPts val="0"/>
              </a:spcBef>
            </a:pPr>
            <a:endParaRPr lang="en-US" sz="2200" dirty="0">
              <a:solidFill>
                <a:schemeClr val="tx2"/>
              </a:solidFill>
            </a:endParaRPr>
          </a:p>
          <a:p>
            <a:pPr lvl="1">
              <a:spcBef>
                <a:spcPts val="0"/>
              </a:spcBef>
            </a:pPr>
            <a:r>
              <a:rPr lang="en-US" sz="2200" dirty="0">
                <a:solidFill>
                  <a:schemeClr val="tx2"/>
                </a:solidFill>
              </a:rPr>
              <a:t>Are the Federal or State Statutes which support the medical necessity of the services? </a:t>
            </a:r>
          </a:p>
          <a:p>
            <a:pPr lvl="1">
              <a:spcBef>
                <a:spcPts val="0"/>
              </a:spcBef>
            </a:pPr>
            <a:endParaRPr lang="en-US" sz="1400" dirty="0">
              <a:solidFill>
                <a:schemeClr val="tx2"/>
              </a:solidFill>
            </a:endParaRPr>
          </a:p>
          <a:p>
            <a:pPr>
              <a:spcBef>
                <a:spcPts val="0"/>
              </a:spcBef>
            </a:pPr>
            <a:endParaRPr lang="en-US" sz="1800" dirty="0">
              <a:solidFill>
                <a:schemeClr val="tx2"/>
              </a:solidFill>
            </a:endParaRPr>
          </a:p>
          <a:p>
            <a:pPr lvl="1">
              <a:spcBef>
                <a:spcPts val="0"/>
              </a:spcBef>
            </a:pPr>
            <a:endParaRPr lang="en-US" sz="1400" dirty="0">
              <a:solidFill>
                <a:schemeClr val="tx2"/>
              </a:solidFill>
            </a:endParaRPr>
          </a:p>
          <a:p>
            <a:pPr lvl="1">
              <a:spcBef>
                <a:spcPts val="0"/>
              </a:spcBef>
            </a:pPr>
            <a:endParaRPr lang="en-US" sz="1400" dirty="0">
              <a:solidFill>
                <a:schemeClr val="tx2"/>
              </a:solidFill>
            </a:endParaRPr>
          </a:p>
          <a:p>
            <a:pPr lvl="1">
              <a:spcBef>
                <a:spcPts val="0"/>
              </a:spcBef>
            </a:pPr>
            <a:endParaRPr lang="en-US" sz="1400" dirty="0">
              <a:solidFill>
                <a:schemeClr val="tx2"/>
              </a:solidFill>
            </a:endParaRPr>
          </a:p>
          <a:p>
            <a:pPr lvl="1">
              <a:spcBef>
                <a:spcPts val="0"/>
              </a:spcBef>
            </a:pPr>
            <a:endParaRPr lang="en-US" sz="1400" dirty="0">
              <a:solidFill>
                <a:schemeClr val="tx2"/>
              </a:solidFill>
            </a:endParaRPr>
          </a:p>
          <a:p>
            <a:endParaRPr lang="en-US" dirty="0"/>
          </a:p>
        </p:txBody>
      </p:sp>
    </p:spTree>
    <p:extLst>
      <p:ext uri="{BB962C8B-B14F-4D97-AF65-F5344CB8AC3E}">
        <p14:creationId xmlns:p14="http://schemas.microsoft.com/office/powerpoint/2010/main" val="740678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E27CD-E55F-4998-8A44-D4F6BA3CCD9C}"/>
              </a:ext>
            </a:extLst>
          </p:cNvPr>
          <p:cNvSpPr>
            <a:spLocks noGrp="1"/>
          </p:cNvSpPr>
          <p:nvPr>
            <p:ph type="title"/>
          </p:nvPr>
        </p:nvSpPr>
        <p:spPr/>
        <p:txBody>
          <a:bodyPr/>
          <a:lstStyle/>
          <a:p>
            <a:r>
              <a:rPr lang="en-US" dirty="0"/>
              <a:t>Agenda</a:t>
            </a:r>
          </a:p>
        </p:txBody>
      </p:sp>
      <p:sp>
        <p:nvSpPr>
          <p:cNvPr id="3" name="Rectangle 2">
            <a:extLst>
              <a:ext uri="{FF2B5EF4-FFF2-40B4-BE49-F238E27FC236}">
                <a16:creationId xmlns:a16="http://schemas.microsoft.com/office/drawing/2014/main" id="{87082BD7-0D77-4062-BCE2-31B65A4C51DC}"/>
              </a:ext>
            </a:extLst>
          </p:cNvPr>
          <p:cNvSpPr/>
          <p:nvPr/>
        </p:nvSpPr>
        <p:spPr>
          <a:xfrm>
            <a:off x="838200" y="1429060"/>
            <a:ext cx="1016000" cy="81178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rPr>
              <a:t>1</a:t>
            </a:r>
          </a:p>
        </p:txBody>
      </p:sp>
      <p:sp>
        <p:nvSpPr>
          <p:cNvPr id="4" name="Rectangle 3">
            <a:extLst>
              <a:ext uri="{FF2B5EF4-FFF2-40B4-BE49-F238E27FC236}">
                <a16:creationId xmlns:a16="http://schemas.microsoft.com/office/drawing/2014/main" id="{039F3FFE-6CD1-4EEA-8D6B-744FD429892B}"/>
              </a:ext>
            </a:extLst>
          </p:cNvPr>
          <p:cNvSpPr/>
          <p:nvPr/>
        </p:nvSpPr>
        <p:spPr>
          <a:xfrm>
            <a:off x="1835150" y="1429060"/>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52A8C89A-23B0-4EDB-8719-DB823E7C8513}"/>
              </a:ext>
            </a:extLst>
          </p:cNvPr>
          <p:cNvSpPr/>
          <p:nvPr/>
        </p:nvSpPr>
        <p:spPr>
          <a:xfrm>
            <a:off x="838200" y="2353596"/>
            <a:ext cx="1016000" cy="81178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Y"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2</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A31F0815-91BF-4A20-8E1C-7F3A5B3E9704}"/>
              </a:ext>
            </a:extLst>
          </p:cNvPr>
          <p:cNvSpPr/>
          <p:nvPr/>
        </p:nvSpPr>
        <p:spPr>
          <a:xfrm>
            <a:off x="1835150" y="2353596"/>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BC7BF749-FC6D-4555-9D1E-0F08E94DDF4C}"/>
              </a:ext>
            </a:extLst>
          </p:cNvPr>
          <p:cNvSpPr/>
          <p:nvPr/>
        </p:nvSpPr>
        <p:spPr>
          <a:xfrm>
            <a:off x="838200" y="3278134"/>
            <a:ext cx="1016000" cy="81178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Y"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3</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4006E8DD-1D53-4DF5-88B2-AC1D7E03A0DD}"/>
              </a:ext>
            </a:extLst>
          </p:cNvPr>
          <p:cNvSpPr/>
          <p:nvPr/>
        </p:nvSpPr>
        <p:spPr>
          <a:xfrm>
            <a:off x="1835150" y="3278134"/>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4F5A1CE8-2D15-41D3-98FF-447E4B503926}"/>
              </a:ext>
            </a:extLst>
          </p:cNvPr>
          <p:cNvSpPr/>
          <p:nvPr/>
        </p:nvSpPr>
        <p:spPr>
          <a:xfrm>
            <a:off x="838200" y="4202673"/>
            <a:ext cx="1016000" cy="81178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Y"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4</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41E7DFC-6B09-43D8-867F-9CC15AC0E598}"/>
              </a:ext>
            </a:extLst>
          </p:cNvPr>
          <p:cNvSpPr/>
          <p:nvPr/>
        </p:nvSpPr>
        <p:spPr>
          <a:xfrm>
            <a:off x="1835150" y="4202673"/>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3" name="Inhaltsplatzhalter 4">
            <a:extLst>
              <a:ext uri="{FF2B5EF4-FFF2-40B4-BE49-F238E27FC236}">
                <a16:creationId xmlns:a16="http://schemas.microsoft.com/office/drawing/2014/main" id="{4E67AE80-EF95-4003-B74B-1525255401DC}"/>
              </a:ext>
            </a:extLst>
          </p:cNvPr>
          <p:cNvSpPr txBox="1">
            <a:spLocks/>
          </p:cNvSpPr>
          <p:nvPr/>
        </p:nvSpPr>
        <p:spPr>
          <a:xfrm>
            <a:off x="2067098" y="1586581"/>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127" rtl="0" eaLnBrk="1" fontAlgn="auto" latinLnBrk="0" hangingPunct="1">
              <a:lnSpc>
                <a:spcPct val="150000"/>
              </a:lnSpc>
              <a:spcBef>
                <a:spcPts val="0"/>
              </a:spcBef>
              <a:spcAft>
                <a:spcPts val="1000"/>
              </a:spcAft>
              <a:buClrTx/>
              <a:buSzTx/>
              <a:buFont typeface="Wingdings" panose="05000000000000000000" pitchFamily="2" charset="2"/>
              <a:buNone/>
              <a:tabLst/>
              <a:defRPr/>
            </a:pPr>
            <a:r>
              <a:rPr kumimoji="0" lang="en-US" sz="2400" i="0" u="none" strike="noStrike" kern="1200" cap="none" spc="0" normalizeH="0" baseline="0" noProof="0" dirty="0">
                <a:ln>
                  <a:noFill/>
                </a:ln>
                <a:solidFill>
                  <a:srgbClr val="000358"/>
                </a:solidFill>
                <a:effectLst/>
                <a:uLnTx/>
                <a:uFillTx/>
                <a:latin typeface="Calibri" panose="020F0502020204030204"/>
                <a:ea typeface="+mn-ea"/>
                <a:cs typeface="+mn-cs"/>
              </a:rPr>
              <a:t>Denials Increasing Across the Country</a:t>
            </a:r>
          </a:p>
        </p:txBody>
      </p:sp>
      <p:sp>
        <p:nvSpPr>
          <p:cNvPr id="18" name="Inhaltsplatzhalter 4">
            <a:extLst>
              <a:ext uri="{FF2B5EF4-FFF2-40B4-BE49-F238E27FC236}">
                <a16:creationId xmlns:a16="http://schemas.microsoft.com/office/drawing/2014/main" id="{4FAA14C4-BC87-43C0-A4F5-9197C652D71A}"/>
              </a:ext>
            </a:extLst>
          </p:cNvPr>
          <p:cNvSpPr txBox="1">
            <a:spLocks/>
          </p:cNvSpPr>
          <p:nvPr/>
        </p:nvSpPr>
        <p:spPr>
          <a:xfrm>
            <a:off x="2067098" y="2476649"/>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127" rtl="0" eaLnBrk="1" fontAlgn="auto" latinLnBrk="0" hangingPunct="1">
              <a:lnSpc>
                <a:spcPct val="150000"/>
              </a:lnSpc>
              <a:spcBef>
                <a:spcPts val="0"/>
              </a:spcBef>
              <a:spcAft>
                <a:spcPts val="1000"/>
              </a:spcAft>
              <a:buClrTx/>
              <a:buSzTx/>
              <a:buFont typeface="Wingdings" panose="05000000000000000000" pitchFamily="2" charset="2"/>
              <a:buNone/>
              <a:tabLst/>
              <a:defRPr/>
            </a:pPr>
            <a:r>
              <a:rPr kumimoji="0" lang="en-US" sz="2400" b="0" i="0" u="none" strike="noStrike" kern="1200" cap="none" spc="0" normalizeH="0" baseline="0" noProof="0" dirty="0">
                <a:ln>
                  <a:noFill/>
                </a:ln>
                <a:solidFill>
                  <a:srgbClr val="000358"/>
                </a:solidFill>
                <a:effectLst/>
                <a:uLnTx/>
                <a:uFillTx/>
                <a:latin typeface="Calibri" panose="020F0502020204030204"/>
                <a:ea typeface="+mn-ea"/>
                <a:cs typeface="+mn-cs"/>
              </a:rPr>
              <a:t>Issue Identification</a:t>
            </a:r>
          </a:p>
        </p:txBody>
      </p:sp>
      <p:sp>
        <p:nvSpPr>
          <p:cNvPr id="19" name="Inhaltsplatzhalter 4">
            <a:extLst>
              <a:ext uri="{FF2B5EF4-FFF2-40B4-BE49-F238E27FC236}">
                <a16:creationId xmlns:a16="http://schemas.microsoft.com/office/drawing/2014/main" id="{2823B34A-C2AA-4B01-86AC-5063CDF0DB6F}"/>
              </a:ext>
            </a:extLst>
          </p:cNvPr>
          <p:cNvSpPr txBox="1">
            <a:spLocks/>
          </p:cNvSpPr>
          <p:nvPr/>
        </p:nvSpPr>
        <p:spPr>
          <a:xfrm>
            <a:off x="2067098" y="3401188"/>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127" rtl="0" eaLnBrk="1" fontAlgn="auto" latinLnBrk="0" hangingPunct="1">
              <a:lnSpc>
                <a:spcPct val="150000"/>
              </a:lnSpc>
              <a:spcBef>
                <a:spcPts val="0"/>
              </a:spcBef>
              <a:spcAft>
                <a:spcPts val="1000"/>
              </a:spcAft>
              <a:buClrTx/>
              <a:buSzTx/>
              <a:buFont typeface="Wingdings" panose="05000000000000000000" pitchFamily="2" charset="2"/>
              <a:buNone/>
              <a:tabLst/>
              <a:defRPr/>
            </a:pPr>
            <a:r>
              <a:rPr kumimoji="0" lang="en-US" sz="2400" b="0" i="0" u="none" strike="noStrike" kern="1200" cap="none" spc="0" normalizeH="0" baseline="0" noProof="0" dirty="0">
                <a:ln>
                  <a:noFill/>
                </a:ln>
                <a:solidFill>
                  <a:srgbClr val="000358"/>
                </a:solidFill>
                <a:effectLst/>
                <a:uLnTx/>
                <a:uFillTx/>
                <a:latin typeface="Calibri" panose="020F0502020204030204"/>
                <a:ea typeface="+mn-ea"/>
                <a:cs typeface="+mn-cs"/>
              </a:rPr>
              <a:t>Rules and Rationales </a:t>
            </a:r>
          </a:p>
        </p:txBody>
      </p:sp>
      <p:sp>
        <p:nvSpPr>
          <p:cNvPr id="20" name="Inhaltsplatzhalter 4">
            <a:extLst>
              <a:ext uri="{FF2B5EF4-FFF2-40B4-BE49-F238E27FC236}">
                <a16:creationId xmlns:a16="http://schemas.microsoft.com/office/drawing/2014/main" id="{614FF041-6FBA-4D53-809F-477C24DC1A36}"/>
              </a:ext>
            </a:extLst>
          </p:cNvPr>
          <p:cNvSpPr txBox="1">
            <a:spLocks/>
          </p:cNvSpPr>
          <p:nvPr/>
        </p:nvSpPr>
        <p:spPr>
          <a:xfrm>
            <a:off x="2090824" y="4283398"/>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127" rtl="0" eaLnBrk="1" fontAlgn="auto" latinLnBrk="0" hangingPunct="1">
              <a:lnSpc>
                <a:spcPct val="150000"/>
              </a:lnSpc>
              <a:spcBef>
                <a:spcPts val="0"/>
              </a:spcBef>
              <a:spcAft>
                <a:spcPts val="1000"/>
              </a:spcAft>
              <a:buClrTx/>
              <a:buSzTx/>
              <a:buFont typeface="Wingdings" panose="05000000000000000000" pitchFamily="2" charset="2"/>
              <a:buNone/>
              <a:tabLst/>
              <a:defRPr/>
            </a:pPr>
            <a:r>
              <a:rPr kumimoji="0" lang="en-US" sz="2400" b="1" i="0" u="none" strike="noStrike" kern="1200" cap="none" spc="0" normalizeH="0" baseline="0" noProof="0" dirty="0">
                <a:ln>
                  <a:noFill/>
                </a:ln>
                <a:solidFill>
                  <a:srgbClr val="000358"/>
                </a:solidFill>
                <a:effectLst/>
                <a:uLnTx/>
                <a:uFillTx/>
                <a:latin typeface="Calibri" panose="020F0502020204030204"/>
                <a:ea typeface="+mn-ea"/>
                <a:cs typeface="+mn-cs"/>
              </a:rPr>
              <a:t>Analysis and Application</a:t>
            </a:r>
          </a:p>
        </p:txBody>
      </p:sp>
      <p:sp>
        <p:nvSpPr>
          <p:cNvPr id="11" name="Rectangle 10">
            <a:extLst>
              <a:ext uri="{FF2B5EF4-FFF2-40B4-BE49-F238E27FC236}">
                <a16:creationId xmlns:a16="http://schemas.microsoft.com/office/drawing/2014/main" id="{C02A031D-FA39-4056-C42C-B795C12D32DC}"/>
              </a:ext>
            </a:extLst>
          </p:cNvPr>
          <p:cNvSpPr/>
          <p:nvPr/>
        </p:nvSpPr>
        <p:spPr>
          <a:xfrm>
            <a:off x="838200" y="5127212"/>
            <a:ext cx="1016000" cy="811785"/>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5</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F6E55467-2544-F14A-A3ED-451C33D9A95E}"/>
              </a:ext>
            </a:extLst>
          </p:cNvPr>
          <p:cNvSpPr/>
          <p:nvPr/>
        </p:nvSpPr>
        <p:spPr>
          <a:xfrm>
            <a:off x="1835150" y="5127212"/>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060"/>
                </a:solidFill>
                <a:effectLst/>
                <a:uLnTx/>
                <a:uFillTx/>
                <a:latin typeface="Calibri" panose="020F0502020204030204"/>
                <a:ea typeface="+mn-ea"/>
                <a:cs typeface="+mn-cs"/>
              </a:rPr>
              <a:t>  Crafting an Effective Appeal</a:t>
            </a:r>
          </a:p>
        </p:txBody>
      </p:sp>
    </p:spTree>
    <p:extLst>
      <p:ext uri="{BB962C8B-B14F-4D97-AF65-F5344CB8AC3E}">
        <p14:creationId xmlns:p14="http://schemas.microsoft.com/office/powerpoint/2010/main" val="1215855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E27CD-E55F-4998-8A44-D4F6BA3CCD9C}"/>
              </a:ext>
            </a:extLst>
          </p:cNvPr>
          <p:cNvSpPr>
            <a:spLocks noGrp="1"/>
          </p:cNvSpPr>
          <p:nvPr>
            <p:ph type="title"/>
          </p:nvPr>
        </p:nvSpPr>
        <p:spPr/>
        <p:txBody>
          <a:bodyPr/>
          <a:lstStyle/>
          <a:p>
            <a:r>
              <a:rPr lang="en-US" dirty="0"/>
              <a:t>Agenda</a:t>
            </a:r>
          </a:p>
        </p:txBody>
      </p:sp>
      <p:sp>
        <p:nvSpPr>
          <p:cNvPr id="3" name="Rectangle 2">
            <a:extLst>
              <a:ext uri="{FF2B5EF4-FFF2-40B4-BE49-F238E27FC236}">
                <a16:creationId xmlns:a16="http://schemas.microsoft.com/office/drawing/2014/main" id="{87082BD7-0D77-4062-BCE2-31B65A4C51DC}"/>
              </a:ext>
            </a:extLst>
          </p:cNvPr>
          <p:cNvSpPr/>
          <p:nvPr/>
        </p:nvSpPr>
        <p:spPr>
          <a:xfrm>
            <a:off x="838200" y="1429060"/>
            <a:ext cx="1016000" cy="81178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rPr>
              <a:t>1</a:t>
            </a:r>
          </a:p>
        </p:txBody>
      </p:sp>
      <p:sp>
        <p:nvSpPr>
          <p:cNvPr id="4" name="Rectangle 3">
            <a:extLst>
              <a:ext uri="{FF2B5EF4-FFF2-40B4-BE49-F238E27FC236}">
                <a16:creationId xmlns:a16="http://schemas.microsoft.com/office/drawing/2014/main" id="{039F3FFE-6CD1-4EEA-8D6B-744FD429892B}"/>
              </a:ext>
            </a:extLst>
          </p:cNvPr>
          <p:cNvSpPr/>
          <p:nvPr/>
        </p:nvSpPr>
        <p:spPr>
          <a:xfrm>
            <a:off x="1835150" y="1429060"/>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52A8C89A-23B0-4EDB-8719-DB823E7C8513}"/>
              </a:ext>
            </a:extLst>
          </p:cNvPr>
          <p:cNvSpPr/>
          <p:nvPr/>
        </p:nvSpPr>
        <p:spPr>
          <a:xfrm>
            <a:off x="838200" y="2353596"/>
            <a:ext cx="1016000" cy="81178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Y"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2</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A31F0815-91BF-4A20-8E1C-7F3A5B3E9704}"/>
              </a:ext>
            </a:extLst>
          </p:cNvPr>
          <p:cNvSpPr/>
          <p:nvPr/>
        </p:nvSpPr>
        <p:spPr>
          <a:xfrm>
            <a:off x="1835150" y="2353596"/>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BC7BF749-FC6D-4555-9D1E-0F08E94DDF4C}"/>
              </a:ext>
            </a:extLst>
          </p:cNvPr>
          <p:cNvSpPr/>
          <p:nvPr/>
        </p:nvSpPr>
        <p:spPr>
          <a:xfrm>
            <a:off x="838200" y="3278134"/>
            <a:ext cx="1016000" cy="81178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Y"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3</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4006E8DD-1D53-4DF5-88B2-AC1D7E03A0DD}"/>
              </a:ext>
            </a:extLst>
          </p:cNvPr>
          <p:cNvSpPr/>
          <p:nvPr/>
        </p:nvSpPr>
        <p:spPr>
          <a:xfrm>
            <a:off x="1835150" y="3278134"/>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4F5A1CE8-2D15-41D3-98FF-447E4B503926}"/>
              </a:ext>
            </a:extLst>
          </p:cNvPr>
          <p:cNvSpPr/>
          <p:nvPr/>
        </p:nvSpPr>
        <p:spPr>
          <a:xfrm>
            <a:off x="838200" y="4202673"/>
            <a:ext cx="1016000" cy="81178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Y"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4</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41E7DFC-6B09-43D8-867F-9CC15AC0E598}"/>
              </a:ext>
            </a:extLst>
          </p:cNvPr>
          <p:cNvSpPr/>
          <p:nvPr/>
        </p:nvSpPr>
        <p:spPr>
          <a:xfrm>
            <a:off x="1835150" y="4202673"/>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3" name="Inhaltsplatzhalter 4">
            <a:extLst>
              <a:ext uri="{FF2B5EF4-FFF2-40B4-BE49-F238E27FC236}">
                <a16:creationId xmlns:a16="http://schemas.microsoft.com/office/drawing/2014/main" id="{4E67AE80-EF95-4003-B74B-1525255401DC}"/>
              </a:ext>
            </a:extLst>
          </p:cNvPr>
          <p:cNvSpPr txBox="1">
            <a:spLocks/>
          </p:cNvSpPr>
          <p:nvPr/>
        </p:nvSpPr>
        <p:spPr>
          <a:xfrm>
            <a:off x="2067098" y="1586581"/>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nSpc>
                <a:spcPct val="150000"/>
              </a:lnSpc>
              <a:buNone/>
            </a:pPr>
            <a:r>
              <a:rPr lang="en-US" sz="2400" b="1" dirty="0">
                <a:solidFill>
                  <a:srgbClr val="000358"/>
                </a:solidFill>
                <a:latin typeface="Calibri" panose="020F0502020204030204"/>
              </a:rPr>
              <a:t>Denials Increasing Across the Country</a:t>
            </a:r>
          </a:p>
        </p:txBody>
      </p:sp>
      <p:sp>
        <p:nvSpPr>
          <p:cNvPr id="18" name="Inhaltsplatzhalter 4">
            <a:extLst>
              <a:ext uri="{FF2B5EF4-FFF2-40B4-BE49-F238E27FC236}">
                <a16:creationId xmlns:a16="http://schemas.microsoft.com/office/drawing/2014/main" id="{4FAA14C4-BC87-43C0-A4F5-9197C652D71A}"/>
              </a:ext>
            </a:extLst>
          </p:cNvPr>
          <p:cNvSpPr txBox="1">
            <a:spLocks/>
          </p:cNvSpPr>
          <p:nvPr/>
        </p:nvSpPr>
        <p:spPr>
          <a:xfrm>
            <a:off x="2067098" y="2476649"/>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nSpc>
                <a:spcPct val="150000"/>
              </a:lnSpc>
              <a:buNone/>
            </a:pPr>
            <a:r>
              <a:rPr lang="en-US" sz="2400" dirty="0">
                <a:solidFill>
                  <a:srgbClr val="000358"/>
                </a:solidFill>
                <a:latin typeface="Calibri" panose="020F0502020204030204"/>
              </a:rPr>
              <a:t>Issue Identification</a:t>
            </a:r>
          </a:p>
        </p:txBody>
      </p:sp>
      <p:sp>
        <p:nvSpPr>
          <p:cNvPr id="19" name="Inhaltsplatzhalter 4">
            <a:extLst>
              <a:ext uri="{FF2B5EF4-FFF2-40B4-BE49-F238E27FC236}">
                <a16:creationId xmlns:a16="http://schemas.microsoft.com/office/drawing/2014/main" id="{2823B34A-C2AA-4B01-86AC-5063CDF0DB6F}"/>
              </a:ext>
            </a:extLst>
          </p:cNvPr>
          <p:cNvSpPr txBox="1">
            <a:spLocks/>
          </p:cNvSpPr>
          <p:nvPr/>
        </p:nvSpPr>
        <p:spPr>
          <a:xfrm>
            <a:off x="2067098" y="3401188"/>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nSpc>
                <a:spcPct val="150000"/>
              </a:lnSpc>
              <a:buNone/>
            </a:pPr>
            <a:r>
              <a:rPr lang="en-US" sz="2400" dirty="0">
                <a:solidFill>
                  <a:srgbClr val="000358"/>
                </a:solidFill>
                <a:latin typeface="Calibri" panose="020F0502020204030204"/>
              </a:rPr>
              <a:t>Rules and Rationales </a:t>
            </a:r>
          </a:p>
        </p:txBody>
      </p:sp>
      <p:sp>
        <p:nvSpPr>
          <p:cNvPr id="20" name="Inhaltsplatzhalter 4">
            <a:extLst>
              <a:ext uri="{FF2B5EF4-FFF2-40B4-BE49-F238E27FC236}">
                <a16:creationId xmlns:a16="http://schemas.microsoft.com/office/drawing/2014/main" id="{614FF041-6FBA-4D53-809F-477C24DC1A36}"/>
              </a:ext>
            </a:extLst>
          </p:cNvPr>
          <p:cNvSpPr txBox="1">
            <a:spLocks/>
          </p:cNvSpPr>
          <p:nvPr/>
        </p:nvSpPr>
        <p:spPr>
          <a:xfrm>
            <a:off x="2090824" y="4283398"/>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nSpc>
                <a:spcPct val="150000"/>
              </a:lnSpc>
              <a:buNone/>
            </a:pPr>
            <a:r>
              <a:rPr lang="en-US" sz="2400" dirty="0">
                <a:solidFill>
                  <a:srgbClr val="000358"/>
                </a:solidFill>
                <a:latin typeface="Calibri" panose="020F0502020204030204"/>
              </a:rPr>
              <a:t>Analysis and Application</a:t>
            </a:r>
          </a:p>
        </p:txBody>
      </p:sp>
      <p:sp>
        <p:nvSpPr>
          <p:cNvPr id="11" name="Rectangle 10">
            <a:extLst>
              <a:ext uri="{FF2B5EF4-FFF2-40B4-BE49-F238E27FC236}">
                <a16:creationId xmlns:a16="http://schemas.microsoft.com/office/drawing/2014/main" id="{C02A031D-FA39-4056-C42C-B795C12D32DC}"/>
              </a:ext>
            </a:extLst>
          </p:cNvPr>
          <p:cNvSpPr/>
          <p:nvPr/>
        </p:nvSpPr>
        <p:spPr>
          <a:xfrm>
            <a:off x="838200" y="5127212"/>
            <a:ext cx="1016000" cy="811785"/>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a:solidFill>
                  <a:srgbClr val="FFFFFF"/>
                </a:solidFill>
                <a:latin typeface="Calibri" panose="020F0502020204030204"/>
                <a:cs typeface="Arial" panose="020B0604020202020204" pitchFamily="34" charset="0"/>
              </a:rPr>
              <a:t>5</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F6E55467-2544-F14A-A3ED-451C33D9A95E}"/>
              </a:ext>
            </a:extLst>
          </p:cNvPr>
          <p:cNvSpPr/>
          <p:nvPr/>
        </p:nvSpPr>
        <p:spPr>
          <a:xfrm>
            <a:off x="1835150" y="5127212"/>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060"/>
                </a:solidFill>
                <a:effectLst/>
                <a:uLnTx/>
                <a:uFillTx/>
                <a:latin typeface="Calibri" panose="020F0502020204030204"/>
                <a:ea typeface="+mn-ea"/>
                <a:cs typeface="+mn-cs"/>
              </a:rPr>
              <a:t>  Conclusion</a:t>
            </a:r>
          </a:p>
        </p:txBody>
      </p:sp>
    </p:spTree>
    <p:extLst>
      <p:ext uri="{BB962C8B-B14F-4D97-AF65-F5344CB8AC3E}">
        <p14:creationId xmlns:p14="http://schemas.microsoft.com/office/powerpoint/2010/main" val="17228029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4A380-42A7-4092-863A-991A83A00B38}"/>
              </a:ext>
            </a:extLst>
          </p:cNvPr>
          <p:cNvSpPr>
            <a:spLocks noGrp="1"/>
          </p:cNvSpPr>
          <p:nvPr>
            <p:ph type="title"/>
          </p:nvPr>
        </p:nvSpPr>
        <p:spPr/>
        <p:txBody>
          <a:bodyPr/>
          <a:lstStyle/>
          <a:p>
            <a:r>
              <a:rPr lang="en-US" dirty="0"/>
              <a:t>Medical Necessity Argument</a:t>
            </a:r>
          </a:p>
        </p:txBody>
      </p:sp>
      <p:sp>
        <p:nvSpPr>
          <p:cNvPr id="3" name="Content Placeholder 2">
            <a:extLst>
              <a:ext uri="{FF2B5EF4-FFF2-40B4-BE49-F238E27FC236}">
                <a16:creationId xmlns:a16="http://schemas.microsoft.com/office/drawing/2014/main" id="{3BC7ABB2-6753-4B86-8F5D-2910C9909A77}"/>
              </a:ext>
            </a:extLst>
          </p:cNvPr>
          <p:cNvSpPr>
            <a:spLocks noGrp="1"/>
          </p:cNvSpPr>
          <p:nvPr>
            <p:ph idx="1"/>
          </p:nvPr>
        </p:nvSpPr>
        <p:spPr>
          <a:xfrm>
            <a:off x="838200" y="1535914"/>
            <a:ext cx="10515600" cy="4351338"/>
          </a:xfrm>
        </p:spPr>
        <p:txBody>
          <a:bodyPr>
            <a:normAutofit/>
          </a:bodyPr>
          <a:lstStyle/>
          <a:p>
            <a:pPr marL="0" indent="0">
              <a:buNone/>
            </a:pPr>
            <a:r>
              <a:rPr lang="en-US" sz="2200" b="1" dirty="0"/>
              <a:t>Medical Records Do’s and Don’ts</a:t>
            </a:r>
          </a:p>
          <a:p>
            <a:pPr lvl="1"/>
            <a:r>
              <a:rPr lang="en-US" sz="2200" dirty="0"/>
              <a:t>Do:</a:t>
            </a:r>
          </a:p>
          <a:p>
            <a:pPr lvl="2"/>
            <a:r>
              <a:rPr lang="en-US" sz="2200" dirty="0"/>
              <a:t>Refer to how long the symptoms have been going on for and what other treatments have been tried</a:t>
            </a:r>
          </a:p>
          <a:p>
            <a:pPr lvl="2"/>
            <a:r>
              <a:rPr lang="en-US" sz="2200" dirty="0"/>
              <a:t>Include abnormal testing results that impact why the patient needed the care</a:t>
            </a:r>
          </a:p>
          <a:p>
            <a:pPr lvl="2"/>
            <a:r>
              <a:rPr lang="en-US" sz="2200" dirty="0"/>
              <a:t>Use the right portions of the record for the denial you have</a:t>
            </a:r>
          </a:p>
          <a:p>
            <a:pPr lvl="2"/>
            <a:r>
              <a:rPr lang="en-US" sz="2200" dirty="0"/>
              <a:t>Proper timeframe reference</a:t>
            </a:r>
            <a:br>
              <a:rPr lang="en-US" sz="2200" dirty="0"/>
            </a:br>
            <a:endParaRPr lang="en-US" sz="2200" dirty="0"/>
          </a:p>
          <a:p>
            <a:pPr lvl="1"/>
            <a:r>
              <a:rPr lang="en-US" sz="2200" dirty="0"/>
              <a:t>Don’t: </a:t>
            </a:r>
          </a:p>
          <a:p>
            <a:pPr lvl="2"/>
            <a:r>
              <a:rPr lang="en-US" sz="2200" dirty="0"/>
              <a:t>Regurgitate the medical records</a:t>
            </a:r>
          </a:p>
          <a:p>
            <a:pPr lvl="2"/>
            <a:r>
              <a:rPr lang="en-US" sz="2200" dirty="0"/>
              <a:t>Include testing results that don’t impact the patient’s treatment</a:t>
            </a:r>
          </a:p>
          <a:p>
            <a:pPr lvl="2"/>
            <a:r>
              <a:rPr lang="en-US" sz="2200" dirty="0"/>
              <a:t>Include information that could hurt your argument </a:t>
            </a:r>
          </a:p>
          <a:p>
            <a:endParaRPr lang="en-US" sz="2000" dirty="0"/>
          </a:p>
        </p:txBody>
      </p:sp>
    </p:spTree>
    <p:extLst>
      <p:ext uri="{BB962C8B-B14F-4D97-AF65-F5344CB8AC3E}">
        <p14:creationId xmlns:p14="http://schemas.microsoft.com/office/powerpoint/2010/main" val="4224882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4A380-42A7-4092-863A-991A83A00B38}"/>
              </a:ext>
            </a:extLst>
          </p:cNvPr>
          <p:cNvSpPr>
            <a:spLocks noGrp="1"/>
          </p:cNvSpPr>
          <p:nvPr>
            <p:ph type="title"/>
          </p:nvPr>
        </p:nvSpPr>
        <p:spPr/>
        <p:txBody>
          <a:bodyPr/>
          <a:lstStyle/>
          <a:p>
            <a:r>
              <a:rPr lang="en-US" dirty="0"/>
              <a:t>Medical Necessity Argument: Commercial</a:t>
            </a:r>
          </a:p>
        </p:txBody>
      </p:sp>
      <p:sp>
        <p:nvSpPr>
          <p:cNvPr id="3" name="Content Placeholder 2">
            <a:extLst>
              <a:ext uri="{FF2B5EF4-FFF2-40B4-BE49-F238E27FC236}">
                <a16:creationId xmlns:a16="http://schemas.microsoft.com/office/drawing/2014/main" id="{3BC7ABB2-6753-4B86-8F5D-2910C9909A77}"/>
              </a:ext>
            </a:extLst>
          </p:cNvPr>
          <p:cNvSpPr>
            <a:spLocks noGrp="1"/>
          </p:cNvSpPr>
          <p:nvPr>
            <p:ph idx="1"/>
          </p:nvPr>
        </p:nvSpPr>
        <p:spPr/>
        <p:txBody>
          <a:bodyPr>
            <a:normAutofit/>
          </a:bodyPr>
          <a:lstStyle/>
          <a:p>
            <a:pPr marL="0" indent="0">
              <a:buNone/>
            </a:pPr>
            <a:r>
              <a:rPr lang="en-US" dirty="0"/>
              <a:t>Argue the admission met inpatient criteria based on the information “known and knowable” to the physician at the time the decision was made.</a:t>
            </a:r>
            <a:endParaRPr lang="en-US" sz="2000" dirty="0"/>
          </a:p>
          <a:p>
            <a:pPr lvl="2"/>
            <a:r>
              <a:rPr lang="en-US" sz="1800" dirty="0"/>
              <a:t>“We disagree that UHC can override and ignore the assessment and plan of the healthcare providers who were directly involved in caring for this patient and devise a new plan for her at its discretion; solely based on paper documentation, without physical examination and direct involvement with the patient.”</a:t>
            </a:r>
          </a:p>
          <a:p>
            <a:pPr lvl="2"/>
            <a:endParaRPr lang="en-US" sz="1000" dirty="0"/>
          </a:p>
          <a:p>
            <a:pPr lvl="2"/>
            <a:r>
              <a:rPr lang="en-US" sz="1800" dirty="0"/>
              <a:t>“The decision to admit was made by a licensed provider, and required complex medical judgment based on comprehensive knowledge and understanding of the bedside care essential for this patient to have a successful outcome. Great deference must be given to the treating physician and the information available at the time of the decision to admit; a retrospective review is not permissible.”</a:t>
            </a:r>
          </a:p>
        </p:txBody>
      </p:sp>
    </p:spTree>
    <p:extLst>
      <p:ext uri="{BB962C8B-B14F-4D97-AF65-F5344CB8AC3E}">
        <p14:creationId xmlns:p14="http://schemas.microsoft.com/office/powerpoint/2010/main" val="444929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A2150-E8F1-4A23-A41C-BEEAD397763B}"/>
              </a:ext>
            </a:extLst>
          </p:cNvPr>
          <p:cNvSpPr>
            <a:spLocks noGrp="1"/>
          </p:cNvSpPr>
          <p:nvPr>
            <p:ph type="title"/>
          </p:nvPr>
        </p:nvSpPr>
        <p:spPr/>
        <p:txBody>
          <a:bodyPr/>
          <a:lstStyle/>
          <a:p>
            <a:r>
              <a:rPr lang="en-US" dirty="0"/>
              <a:t>Contractual Medical Necessity Argument</a:t>
            </a:r>
          </a:p>
        </p:txBody>
      </p:sp>
      <p:sp>
        <p:nvSpPr>
          <p:cNvPr id="3" name="Content Placeholder 2">
            <a:extLst>
              <a:ext uri="{FF2B5EF4-FFF2-40B4-BE49-F238E27FC236}">
                <a16:creationId xmlns:a16="http://schemas.microsoft.com/office/drawing/2014/main" id="{82C065E0-E88C-4BD0-B814-B15E51861677}"/>
              </a:ext>
            </a:extLst>
          </p:cNvPr>
          <p:cNvSpPr>
            <a:spLocks noGrp="1"/>
          </p:cNvSpPr>
          <p:nvPr>
            <p:ph idx="1"/>
          </p:nvPr>
        </p:nvSpPr>
        <p:spPr>
          <a:xfrm>
            <a:off x="838200" y="1768475"/>
            <a:ext cx="10515600" cy="4351338"/>
          </a:xfrm>
        </p:spPr>
        <p:txBody>
          <a:bodyPr>
            <a:normAutofit fontScale="92500" lnSpcReduction="10000"/>
          </a:bodyPr>
          <a:lstStyle/>
          <a:p>
            <a:pPr marL="0" indent="0">
              <a:buNone/>
            </a:pPr>
            <a:r>
              <a:rPr lang="en-US" dirty="0"/>
              <a:t>Example: Health Net Contractual Definition of Medical Necessity</a:t>
            </a:r>
            <a:br>
              <a:rPr lang="en-US" dirty="0"/>
            </a:br>
            <a:endParaRPr lang="en-US" dirty="0"/>
          </a:p>
          <a:p>
            <a:pPr marL="0" indent="0">
              <a:buNone/>
            </a:pPr>
            <a:r>
              <a:rPr lang="en-US" sz="1900" dirty="0"/>
              <a:t>“Medically Necessary or Medical Necessity: Those Covered Services which, under the provisions of this Agreement, are determined to be: </a:t>
            </a:r>
          </a:p>
          <a:p>
            <a:pPr lvl="1"/>
            <a:r>
              <a:rPr lang="en-US" sz="1900" dirty="0"/>
              <a:t>Appropriate and necessary for the symptoms, diagnosis or treatment of a condition, illness or injury; and </a:t>
            </a:r>
          </a:p>
          <a:p>
            <a:pPr lvl="1"/>
            <a:r>
              <a:rPr lang="en-US" sz="1900" dirty="0"/>
              <a:t>Provided for the diagnosis or the direct care and treatment of a medical condition, illness or injury; and</a:t>
            </a:r>
          </a:p>
          <a:p>
            <a:pPr lvl="1"/>
            <a:r>
              <a:rPr lang="en-US" sz="1900" dirty="0"/>
              <a:t>Within the standards of good medical practice within the organized medical community; and </a:t>
            </a:r>
          </a:p>
          <a:p>
            <a:pPr lvl="1"/>
            <a:r>
              <a:rPr lang="en-US" sz="1900" dirty="0"/>
              <a:t>Not primarily for the convenience of the member, or the Member’s physician or other provider; and </a:t>
            </a:r>
          </a:p>
          <a:p>
            <a:pPr lvl="1"/>
            <a:r>
              <a:rPr lang="en-US" sz="1900" dirty="0"/>
              <a:t>The most appropriate supply or level of service, including levels of acute care such as ICU services or regular acute medical and surgical services as determined by the clinical status of the Member, which can safely be provided to the member. For hospitalization, this means that the Member requires acute care as an inpatient due to the nature of the services the Member is receiving, or the severity of the Member’s condition, and that safe and adequate care cannot be received as an outpatient or at a less intensified medical setting such as a sub-acute unit or Skilled Nursing Facility.”</a:t>
            </a:r>
          </a:p>
          <a:p>
            <a:endParaRPr lang="en-US" dirty="0"/>
          </a:p>
        </p:txBody>
      </p:sp>
    </p:spTree>
    <p:extLst>
      <p:ext uri="{BB962C8B-B14F-4D97-AF65-F5344CB8AC3E}">
        <p14:creationId xmlns:p14="http://schemas.microsoft.com/office/powerpoint/2010/main" val="4365458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A2150-E8F1-4A23-A41C-BEEAD397763B}"/>
              </a:ext>
            </a:extLst>
          </p:cNvPr>
          <p:cNvSpPr>
            <a:spLocks noGrp="1"/>
          </p:cNvSpPr>
          <p:nvPr>
            <p:ph type="title"/>
          </p:nvPr>
        </p:nvSpPr>
        <p:spPr/>
        <p:txBody>
          <a:bodyPr/>
          <a:lstStyle/>
          <a:p>
            <a:r>
              <a:rPr lang="en-US" dirty="0"/>
              <a:t>Contractual Medical Necessity Argument</a:t>
            </a:r>
          </a:p>
        </p:txBody>
      </p:sp>
      <p:sp>
        <p:nvSpPr>
          <p:cNvPr id="3" name="Content Placeholder 2">
            <a:extLst>
              <a:ext uri="{FF2B5EF4-FFF2-40B4-BE49-F238E27FC236}">
                <a16:creationId xmlns:a16="http://schemas.microsoft.com/office/drawing/2014/main" id="{82C065E0-E88C-4BD0-B814-B15E51861677}"/>
              </a:ext>
            </a:extLst>
          </p:cNvPr>
          <p:cNvSpPr>
            <a:spLocks noGrp="1"/>
          </p:cNvSpPr>
          <p:nvPr>
            <p:ph idx="1"/>
          </p:nvPr>
        </p:nvSpPr>
        <p:spPr>
          <a:xfrm>
            <a:off x="838200" y="1768475"/>
            <a:ext cx="10515600" cy="4351338"/>
          </a:xfrm>
        </p:spPr>
        <p:txBody>
          <a:bodyPr>
            <a:normAutofit/>
          </a:bodyPr>
          <a:lstStyle/>
          <a:p>
            <a:pPr marL="0" indent="0">
              <a:buNone/>
            </a:pPr>
            <a:r>
              <a:rPr lang="en-US" dirty="0"/>
              <a:t>Example: UHC Contractual Definition of Medical Necessity</a:t>
            </a:r>
            <a:br>
              <a:rPr lang="en-US" dirty="0"/>
            </a:br>
            <a:endParaRPr lang="en-US" dirty="0"/>
          </a:p>
          <a:p>
            <a:pPr marL="0" indent="0">
              <a:buNone/>
            </a:pPr>
            <a:endParaRPr lang="en-US" dirty="0"/>
          </a:p>
        </p:txBody>
      </p:sp>
      <p:pic>
        <p:nvPicPr>
          <p:cNvPr id="4" name="Picture 3">
            <a:extLst>
              <a:ext uri="{FF2B5EF4-FFF2-40B4-BE49-F238E27FC236}">
                <a16:creationId xmlns:a16="http://schemas.microsoft.com/office/drawing/2014/main" id="{E6B6A3A1-8BAE-4A1E-823F-94B6517B65BA}"/>
              </a:ext>
            </a:extLst>
          </p:cNvPr>
          <p:cNvPicPr>
            <a:picLocks noChangeAspect="1"/>
          </p:cNvPicPr>
          <p:nvPr/>
        </p:nvPicPr>
        <p:blipFill>
          <a:blip r:embed="rId2"/>
          <a:stretch>
            <a:fillRect/>
          </a:stretch>
        </p:blipFill>
        <p:spPr>
          <a:xfrm>
            <a:off x="2154725" y="2370064"/>
            <a:ext cx="7026378" cy="3555703"/>
          </a:xfrm>
          <a:prstGeom prst="rect">
            <a:avLst/>
          </a:prstGeom>
        </p:spPr>
      </p:pic>
    </p:spTree>
    <p:extLst>
      <p:ext uri="{BB962C8B-B14F-4D97-AF65-F5344CB8AC3E}">
        <p14:creationId xmlns:p14="http://schemas.microsoft.com/office/powerpoint/2010/main" val="23179688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A2150-E8F1-4A23-A41C-BEEAD397763B}"/>
              </a:ext>
            </a:extLst>
          </p:cNvPr>
          <p:cNvSpPr>
            <a:spLocks noGrp="1"/>
          </p:cNvSpPr>
          <p:nvPr>
            <p:ph type="title"/>
          </p:nvPr>
        </p:nvSpPr>
        <p:spPr/>
        <p:txBody>
          <a:bodyPr/>
          <a:lstStyle/>
          <a:p>
            <a:r>
              <a:rPr lang="en-US" dirty="0"/>
              <a:t>Contractual Medical Necessity Argument</a:t>
            </a:r>
          </a:p>
        </p:txBody>
      </p:sp>
      <p:sp>
        <p:nvSpPr>
          <p:cNvPr id="3" name="Content Placeholder 2">
            <a:extLst>
              <a:ext uri="{FF2B5EF4-FFF2-40B4-BE49-F238E27FC236}">
                <a16:creationId xmlns:a16="http://schemas.microsoft.com/office/drawing/2014/main" id="{82C065E0-E88C-4BD0-B814-B15E51861677}"/>
              </a:ext>
            </a:extLst>
          </p:cNvPr>
          <p:cNvSpPr>
            <a:spLocks noGrp="1"/>
          </p:cNvSpPr>
          <p:nvPr>
            <p:ph idx="1"/>
          </p:nvPr>
        </p:nvSpPr>
        <p:spPr>
          <a:xfrm>
            <a:off x="838200" y="1768475"/>
            <a:ext cx="10515600" cy="4351338"/>
          </a:xfrm>
        </p:spPr>
        <p:txBody>
          <a:bodyPr>
            <a:normAutofit/>
          </a:bodyPr>
          <a:lstStyle/>
          <a:p>
            <a:pPr marL="0" indent="0">
              <a:buNone/>
            </a:pPr>
            <a:r>
              <a:rPr lang="en-US" dirty="0"/>
              <a:t>Example: Humana Contractual Definition of Medical Necessity</a:t>
            </a:r>
            <a:br>
              <a:rPr lang="en-US" dirty="0"/>
            </a:br>
            <a:endParaRPr lang="en-US" dirty="0"/>
          </a:p>
          <a:p>
            <a:endParaRPr lang="en-US" dirty="0"/>
          </a:p>
        </p:txBody>
      </p:sp>
      <p:pic>
        <p:nvPicPr>
          <p:cNvPr id="4" name="Picture 3">
            <a:extLst>
              <a:ext uri="{FF2B5EF4-FFF2-40B4-BE49-F238E27FC236}">
                <a16:creationId xmlns:a16="http://schemas.microsoft.com/office/drawing/2014/main" id="{4FA6109E-830D-4758-B38A-91265366D220}"/>
              </a:ext>
            </a:extLst>
          </p:cNvPr>
          <p:cNvPicPr>
            <a:picLocks noChangeAspect="1"/>
          </p:cNvPicPr>
          <p:nvPr/>
        </p:nvPicPr>
        <p:blipFill>
          <a:blip r:embed="rId2"/>
          <a:stretch>
            <a:fillRect/>
          </a:stretch>
        </p:blipFill>
        <p:spPr>
          <a:xfrm>
            <a:off x="1671350" y="2560612"/>
            <a:ext cx="8849299" cy="2767063"/>
          </a:xfrm>
          <a:prstGeom prst="rect">
            <a:avLst/>
          </a:prstGeom>
        </p:spPr>
      </p:pic>
    </p:spTree>
    <p:extLst>
      <p:ext uri="{BB962C8B-B14F-4D97-AF65-F5344CB8AC3E}">
        <p14:creationId xmlns:p14="http://schemas.microsoft.com/office/powerpoint/2010/main" val="528566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4A380-42A7-4092-863A-991A83A00B38}"/>
              </a:ext>
            </a:extLst>
          </p:cNvPr>
          <p:cNvSpPr>
            <a:spLocks noGrp="1"/>
          </p:cNvSpPr>
          <p:nvPr>
            <p:ph type="title"/>
          </p:nvPr>
        </p:nvSpPr>
        <p:spPr/>
        <p:txBody>
          <a:bodyPr/>
          <a:lstStyle/>
          <a:p>
            <a:r>
              <a:rPr lang="en-US" dirty="0"/>
              <a:t>Medical Necessity Argument: Medicare</a:t>
            </a:r>
          </a:p>
        </p:txBody>
      </p:sp>
      <p:sp>
        <p:nvSpPr>
          <p:cNvPr id="3" name="Content Placeholder 2">
            <a:extLst>
              <a:ext uri="{FF2B5EF4-FFF2-40B4-BE49-F238E27FC236}">
                <a16:creationId xmlns:a16="http://schemas.microsoft.com/office/drawing/2014/main" id="{3BC7ABB2-6753-4B86-8F5D-2910C9909A77}"/>
              </a:ext>
            </a:extLst>
          </p:cNvPr>
          <p:cNvSpPr>
            <a:spLocks noGrp="1"/>
          </p:cNvSpPr>
          <p:nvPr>
            <p:ph idx="1"/>
          </p:nvPr>
        </p:nvSpPr>
        <p:spPr/>
        <p:txBody>
          <a:bodyPr>
            <a:normAutofit/>
          </a:bodyPr>
          <a:lstStyle/>
          <a:p>
            <a:r>
              <a:rPr lang="en-US" dirty="0"/>
              <a:t>Medicare criteria for medical necessity is based on </a:t>
            </a:r>
          </a:p>
          <a:p>
            <a:pPr lvl="1"/>
            <a:r>
              <a:rPr lang="en-US" sz="2000" dirty="0"/>
              <a:t>Medicare Policy Manuals</a:t>
            </a:r>
          </a:p>
          <a:p>
            <a:pPr lvl="1"/>
            <a:r>
              <a:rPr lang="en-US" sz="2000" dirty="0"/>
              <a:t>Local Coverage Determinations (“LCD”)</a:t>
            </a:r>
          </a:p>
          <a:p>
            <a:pPr lvl="1"/>
            <a:r>
              <a:rPr lang="en-US" sz="2000" dirty="0"/>
              <a:t>National Coverage Determinations (“NCD”)</a:t>
            </a:r>
          </a:p>
          <a:p>
            <a:pPr marL="457200" lvl="1" indent="0">
              <a:buNone/>
            </a:pPr>
            <a:endParaRPr lang="en-US" sz="2000" dirty="0"/>
          </a:p>
          <a:p>
            <a:r>
              <a:rPr lang="en-US" dirty="0"/>
              <a:t>Medicare Level of Care Determinations – Two Criteria:</a:t>
            </a:r>
          </a:p>
          <a:p>
            <a:pPr lvl="1"/>
            <a:r>
              <a:rPr lang="en-US" sz="2000" dirty="0"/>
              <a:t>The Two Midnight Rule</a:t>
            </a:r>
          </a:p>
          <a:p>
            <a:pPr lvl="1"/>
            <a:r>
              <a:rPr lang="en-US" sz="2000" dirty="0"/>
              <a:t>Admission was Medically Necessary and Reasonable</a:t>
            </a:r>
          </a:p>
          <a:p>
            <a:endParaRPr lang="en-US" sz="2000" dirty="0"/>
          </a:p>
        </p:txBody>
      </p:sp>
    </p:spTree>
    <p:extLst>
      <p:ext uri="{BB962C8B-B14F-4D97-AF65-F5344CB8AC3E}">
        <p14:creationId xmlns:p14="http://schemas.microsoft.com/office/powerpoint/2010/main" val="28589462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4A380-42A7-4092-863A-991A83A00B38}"/>
              </a:ext>
            </a:extLst>
          </p:cNvPr>
          <p:cNvSpPr>
            <a:spLocks noGrp="1"/>
          </p:cNvSpPr>
          <p:nvPr>
            <p:ph type="title"/>
          </p:nvPr>
        </p:nvSpPr>
        <p:spPr/>
        <p:txBody>
          <a:bodyPr/>
          <a:lstStyle/>
          <a:p>
            <a:r>
              <a:rPr lang="en-US" dirty="0"/>
              <a:t>Medical Necessity Argument: Commercial</a:t>
            </a:r>
            <a:br>
              <a:rPr lang="en-US" dirty="0"/>
            </a:br>
            <a:r>
              <a:rPr lang="en-US" dirty="0"/>
              <a:t>Inpatient Only Procedures</a:t>
            </a:r>
          </a:p>
        </p:txBody>
      </p:sp>
      <p:sp>
        <p:nvSpPr>
          <p:cNvPr id="3" name="Content Placeholder 2">
            <a:extLst>
              <a:ext uri="{FF2B5EF4-FFF2-40B4-BE49-F238E27FC236}">
                <a16:creationId xmlns:a16="http://schemas.microsoft.com/office/drawing/2014/main" id="{3BC7ABB2-6753-4B86-8F5D-2910C9909A77}"/>
              </a:ext>
            </a:extLst>
          </p:cNvPr>
          <p:cNvSpPr>
            <a:spLocks noGrp="1"/>
          </p:cNvSpPr>
          <p:nvPr>
            <p:ph idx="1"/>
          </p:nvPr>
        </p:nvSpPr>
        <p:spPr/>
        <p:txBody>
          <a:bodyPr>
            <a:normAutofit/>
          </a:bodyPr>
          <a:lstStyle/>
          <a:p>
            <a:r>
              <a:rPr lang="en-US" sz="2400" dirty="0"/>
              <a:t>Apply similar argument for non-Medicare claims</a:t>
            </a:r>
          </a:p>
          <a:p>
            <a:pPr lvl="1"/>
            <a:endParaRPr lang="en-US" sz="1600" dirty="0"/>
          </a:p>
          <a:p>
            <a:pPr lvl="1"/>
            <a:r>
              <a:rPr lang="en-US" sz="1800" dirty="0"/>
              <a:t>“The country’s largest payer of healthcare services (i.e., the Federal Government) deemed these procedures so serious that the surgeries must be performed at a hospital on an inpatient basis.” </a:t>
            </a:r>
            <a:br>
              <a:rPr lang="en-US" sz="1800" dirty="0"/>
            </a:br>
            <a:endParaRPr lang="en-US" sz="1800" dirty="0"/>
          </a:p>
          <a:p>
            <a:pPr lvl="1"/>
            <a:r>
              <a:rPr lang="en-US" sz="1800" dirty="0"/>
              <a:t>“Payer must cover services provided in accordance with the generally accepted standards of medical practice. </a:t>
            </a:r>
            <a:r>
              <a:rPr lang="en-US" sz="1800" b="1" i="1" dirty="0"/>
              <a:t>However, Payer’s determination that this surgery should have been performed on an outpatient basis is in direct conflict with generally accepted standards of medical practice as evidenced by CMS’s designation of this surgery as in “inpatient” procedure.”</a:t>
            </a:r>
          </a:p>
          <a:p>
            <a:pPr marL="457200" lvl="1" indent="0">
              <a:buNone/>
            </a:pPr>
            <a:endParaRPr lang="en-US" sz="1800" b="1" i="1" dirty="0"/>
          </a:p>
          <a:p>
            <a:pPr marL="457200" lvl="1" indent="0">
              <a:buNone/>
            </a:pPr>
            <a:r>
              <a:rPr lang="en-US" sz="1800" b="1" i="1" dirty="0"/>
              <a:t>*Note, some Commercial payers may have a provision in their contract stating that the payor must pay per the IP list. As such, a good reminder to check through the contract! </a:t>
            </a:r>
            <a:r>
              <a:rPr lang="en-US" sz="1800" b="1" i="1" dirty="0">
                <a:sym typeface="Wingdings" panose="05000000000000000000" pitchFamily="2" charset="2"/>
              </a:rPr>
              <a:t> </a:t>
            </a:r>
            <a:endParaRPr lang="en-US" sz="1800" b="1" i="1" dirty="0"/>
          </a:p>
          <a:p>
            <a:endParaRPr lang="en-US" sz="2000" dirty="0"/>
          </a:p>
        </p:txBody>
      </p:sp>
    </p:spTree>
    <p:extLst>
      <p:ext uri="{BB962C8B-B14F-4D97-AF65-F5344CB8AC3E}">
        <p14:creationId xmlns:p14="http://schemas.microsoft.com/office/powerpoint/2010/main" val="25169261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A376E-87A9-400A-8811-51187FD5D6EF}"/>
              </a:ext>
            </a:extLst>
          </p:cNvPr>
          <p:cNvSpPr>
            <a:spLocks noGrp="1"/>
          </p:cNvSpPr>
          <p:nvPr>
            <p:ph type="title"/>
          </p:nvPr>
        </p:nvSpPr>
        <p:spPr/>
        <p:txBody>
          <a:bodyPr/>
          <a:lstStyle/>
          <a:p>
            <a:r>
              <a:rPr lang="en-US" dirty="0"/>
              <a:t>Case Study – Analysis and Application</a:t>
            </a:r>
          </a:p>
        </p:txBody>
      </p:sp>
      <p:sp>
        <p:nvSpPr>
          <p:cNvPr id="3" name="Content Placeholder 2">
            <a:extLst>
              <a:ext uri="{FF2B5EF4-FFF2-40B4-BE49-F238E27FC236}">
                <a16:creationId xmlns:a16="http://schemas.microsoft.com/office/drawing/2014/main" id="{DD3A5254-9299-4809-A50B-6615F78437F3}"/>
              </a:ext>
            </a:extLst>
          </p:cNvPr>
          <p:cNvSpPr>
            <a:spLocks noGrp="1"/>
          </p:cNvSpPr>
          <p:nvPr>
            <p:ph idx="1"/>
          </p:nvPr>
        </p:nvSpPr>
        <p:spPr>
          <a:xfrm>
            <a:off x="838200" y="1445379"/>
            <a:ext cx="10515600" cy="4351338"/>
          </a:xfrm>
        </p:spPr>
        <p:txBody>
          <a:bodyPr>
            <a:normAutofit fontScale="92500" lnSpcReduction="20000"/>
          </a:bodyPr>
          <a:lstStyle/>
          <a:p>
            <a:pPr>
              <a:spcBef>
                <a:spcPts val="0"/>
              </a:spcBef>
            </a:pPr>
            <a:r>
              <a:rPr lang="en-US" sz="2400" dirty="0">
                <a:solidFill>
                  <a:schemeClr val="tx2"/>
                </a:solidFill>
              </a:rPr>
              <a:t>No out of network coverage and Authorizations</a:t>
            </a:r>
          </a:p>
          <a:p>
            <a:pPr lvl="1">
              <a:spcBef>
                <a:spcPts val="0"/>
              </a:spcBef>
            </a:pPr>
            <a:endParaRPr lang="en-US" sz="1400" dirty="0">
              <a:solidFill>
                <a:schemeClr val="tx2"/>
              </a:solidFill>
            </a:endParaRPr>
          </a:p>
          <a:p>
            <a:pPr lvl="1">
              <a:spcBef>
                <a:spcPts val="0"/>
              </a:spcBef>
            </a:pPr>
            <a:r>
              <a:rPr lang="en-US" sz="1800" dirty="0">
                <a:solidFill>
                  <a:schemeClr val="tx2"/>
                </a:solidFill>
              </a:rPr>
              <a:t>Both Highmark BCBS and AmeriHealth Medicaid provided approved authorizations </a:t>
            </a:r>
          </a:p>
          <a:p>
            <a:pPr lvl="1">
              <a:spcBef>
                <a:spcPts val="0"/>
              </a:spcBef>
            </a:pPr>
            <a:endParaRPr lang="en-US" sz="1800" dirty="0">
              <a:solidFill>
                <a:schemeClr val="tx2"/>
              </a:solidFill>
            </a:endParaRPr>
          </a:p>
          <a:p>
            <a:pPr lvl="1">
              <a:spcBef>
                <a:spcPts val="0"/>
              </a:spcBef>
            </a:pPr>
            <a:r>
              <a:rPr lang="en-US" sz="1800" dirty="0">
                <a:solidFill>
                  <a:schemeClr val="tx2"/>
                </a:solidFill>
              </a:rPr>
              <a:t>If there was a network issue it should have been identified and addressed during the authorization process</a:t>
            </a:r>
          </a:p>
          <a:p>
            <a:pPr lvl="1">
              <a:spcBef>
                <a:spcPts val="0"/>
              </a:spcBef>
            </a:pPr>
            <a:endParaRPr lang="en-US" sz="1800" dirty="0">
              <a:solidFill>
                <a:schemeClr val="tx2"/>
              </a:solidFill>
            </a:endParaRPr>
          </a:p>
          <a:p>
            <a:pPr lvl="1">
              <a:spcBef>
                <a:spcPts val="0"/>
              </a:spcBef>
            </a:pPr>
            <a:r>
              <a:rPr lang="en-US" sz="1800" dirty="0">
                <a:solidFill>
                  <a:schemeClr val="tx2"/>
                </a:solidFill>
              </a:rPr>
              <a:t>Provider Contract – Policy documents state all emergency care and services out of network with authorizations would be reimbursed, and provider is in-network</a:t>
            </a:r>
          </a:p>
          <a:p>
            <a:pPr lvl="1">
              <a:spcBef>
                <a:spcPts val="0"/>
              </a:spcBef>
            </a:pPr>
            <a:endParaRPr lang="en-US" sz="1800" dirty="0">
              <a:solidFill>
                <a:schemeClr val="tx2"/>
              </a:solidFill>
            </a:endParaRPr>
          </a:p>
          <a:p>
            <a:pPr lvl="1">
              <a:spcBef>
                <a:spcPts val="0"/>
              </a:spcBef>
            </a:pPr>
            <a:r>
              <a:rPr lang="en-US" sz="1800" dirty="0">
                <a:solidFill>
                  <a:schemeClr val="tx2"/>
                </a:solidFill>
              </a:rPr>
              <a:t>Estoppel and Detrimental Reliance – the legal principles which excludes the assertion of a contrary position to the position that is implied by prior action – they authorized the claim, the facility relied on that authorization in providing services, and should be compensated appropriately. </a:t>
            </a:r>
          </a:p>
          <a:p>
            <a:pPr marL="457200" lvl="1" indent="0">
              <a:spcBef>
                <a:spcPts val="0"/>
              </a:spcBef>
              <a:buNone/>
            </a:pPr>
            <a:endParaRPr lang="en-US" sz="1800" dirty="0">
              <a:solidFill>
                <a:schemeClr val="tx2"/>
              </a:solidFill>
            </a:endParaRPr>
          </a:p>
          <a:p>
            <a:pPr>
              <a:spcBef>
                <a:spcPts val="0"/>
              </a:spcBef>
            </a:pPr>
            <a:r>
              <a:rPr lang="en-US" sz="2400" dirty="0">
                <a:solidFill>
                  <a:schemeClr val="tx2"/>
                </a:solidFill>
              </a:rPr>
              <a:t>External Supporting Information – Federal and State Statutory support</a:t>
            </a:r>
          </a:p>
          <a:p>
            <a:pPr>
              <a:spcBef>
                <a:spcPts val="0"/>
              </a:spcBef>
            </a:pPr>
            <a:endParaRPr lang="en-US" sz="1800" dirty="0">
              <a:solidFill>
                <a:schemeClr val="tx2"/>
              </a:solidFill>
            </a:endParaRPr>
          </a:p>
          <a:p>
            <a:pPr lvl="1">
              <a:spcBef>
                <a:spcPts val="0"/>
              </a:spcBef>
            </a:pPr>
            <a:r>
              <a:rPr lang="en-US" sz="1800" dirty="0">
                <a:solidFill>
                  <a:schemeClr val="tx2"/>
                </a:solidFill>
              </a:rPr>
              <a:t>Newborn and Mother’s Health Protection Act (NMHPA 1) – group health can’t restrict benefits for childbirth to less than 96 hours for cesarean</a:t>
            </a:r>
          </a:p>
          <a:p>
            <a:pPr lvl="1">
              <a:spcBef>
                <a:spcPts val="0"/>
              </a:spcBef>
            </a:pPr>
            <a:endParaRPr lang="en-US" sz="1800" dirty="0">
              <a:solidFill>
                <a:schemeClr val="tx2"/>
              </a:solidFill>
            </a:endParaRPr>
          </a:p>
          <a:p>
            <a:pPr lvl="1">
              <a:spcBef>
                <a:spcPts val="0"/>
              </a:spcBef>
            </a:pPr>
            <a:r>
              <a:rPr lang="en-US" sz="1800" dirty="0">
                <a:solidFill>
                  <a:schemeClr val="tx2"/>
                </a:solidFill>
              </a:rPr>
              <a:t>Affordable Care Act (ACA) – Maternity care is covered as an essential health benefit</a:t>
            </a:r>
          </a:p>
          <a:p>
            <a:pPr lvl="1">
              <a:spcBef>
                <a:spcPts val="0"/>
              </a:spcBef>
            </a:pPr>
            <a:endParaRPr lang="en-US" sz="1800" dirty="0">
              <a:solidFill>
                <a:schemeClr val="tx2"/>
              </a:solidFill>
            </a:endParaRPr>
          </a:p>
          <a:p>
            <a:pPr lvl="1">
              <a:spcBef>
                <a:spcPts val="0"/>
              </a:spcBef>
            </a:pPr>
            <a:r>
              <a:rPr lang="en-US" sz="1800" dirty="0">
                <a:solidFill>
                  <a:schemeClr val="tx2"/>
                </a:solidFill>
              </a:rPr>
              <a:t>PA Sate Act: 1975 Act 81  § 1-3 – Insurers required to provide coverage for treatment of medically diagnosed congenital defects, birth abnormalities, prematurity, and routine nursery care</a:t>
            </a:r>
          </a:p>
          <a:p>
            <a:pPr>
              <a:spcBef>
                <a:spcPts val="0"/>
              </a:spcBef>
            </a:pPr>
            <a:endParaRPr lang="en-US" sz="1800" dirty="0">
              <a:solidFill>
                <a:schemeClr val="tx2"/>
              </a:solidFill>
            </a:endParaRPr>
          </a:p>
          <a:p>
            <a:pPr lvl="1">
              <a:spcBef>
                <a:spcPts val="0"/>
              </a:spcBef>
            </a:pPr>
            <a:endParaRPr lang="en-US" sz="1400" dirty="0">
              <a:solidFill>
                <a:schemeClr val="tx2"/>
              </a:solidFill>
            </a:endParaRPr>
          </a:p>
          <a:p>
            <a:pPr lvl="1">
              <a:spcBef>
                <a:spcPts val="0"/>
              </a:spcBef>
            </a:pPr>
            <a:endParaRPr lang="en-US" sz="1400" dirty="0">
              <a:solidFill>
                <a:schemeClr val="tx2"/>
              </a:solidFill>
            </a:endParaRPr>
          </a:p>
          <a:p>
            <a:pPr lvl="1">
              <a:spcBef>
                <a:spcPts val="0"/>
              </a:spcBef>
            </a:pPr>
            <a:endParaRPr lang="en-US" sz="1400" dirty="0">
              <a:solidFill>
                <a:schemeClr val="tx2"/>
              </a:solidFill>
            </a:endParaRPr>
          </a:p>
          <a:p>
            <a:pPr lvl="1">
              <a:spcBef>
                <a:spcPts val="0"/>
              </a:spcBef>
            </a:pPr>
            <a:endParaRPr lang="en-US" sz="1400" dirty="0">
              <a:solidFill>
                <a:schemeClr val="tx2"/>
              </a:solidFill>
            </a:endParaRPr>
          </a:p>
          <a:p>
            <a:endParaRPr lang="en-US" dirty="0"/>
          </a:p>
        </p:txBody>
      </p:sp>
    </p:spTree>
    <p:extLst>
      <p:ext uri="{BB962C8B-B14F-4D97-AF65-F5344CB8AC3E}">
        <p14:creationId xmlns:p14="http://schemas.microsoft.com/office/powerpoint/2010/main" val="8828046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E27CD-E55F-4998-8A44-D4F6BA3CCD9C}"/>
              </a:ext>
            </a:extLst>
          </p:cNvPr>
          <p:cNvSpPr>
            <a:spLocks noGrp="1"/>
          </p:cNvSpPr>
          <p:nvPr>
            <p:ph type="title"/>
          </p:nvPr>
        </p:nvSpPr>
        <p:spPr/>
        <p:txBody>
          <a:bodyPr/>
          <a:lstStyle/>
          <a:p>
            <a:r>
              <a:rPr lang="en-US" dirty="0"/>
              <a:t>Agenda</a:t>
            </a:r>
          </a:p>
        </p:txBody>
      </p:sp>
      <p:sp>
        <p:nvSpPr>
          <p:cNvPr id="3" name="Rectangle 2">
            <a:extLst>
              <a:ext uri="{FF2B5EF4-FFF2-40B4-BE49-F238E27FC236}">
                <a16:creationId xmlns:a16="http://schemas.microsoft.com/office/drawing/2014/main" id="{87082BD7-0D77-4062-BCE2-31B65A4C51DC}"/>
              </a:ext>
            </a:extLst>
          </p:cNvPr>
          <p:cNvSpPr/>
          <p:nvPr/>
        </p:nvSpPr>
        <p:spPr>
          <a:xfrm>
            <a:off x="838200" y="1429060"/>
            <a:ext cx="1016000" cy="81178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rPr>
              <a:t>1</a:t>
            </a:r>
          </a:p>
        </p:txBody>
      </p:sp>
      <p:sp>
        <p:nvSpPr>
          <p:cNvPr id="4" name="Rectangle 3">
            <a:extLst>
              <a:ext uri="{FF2B5EF4-FFF2-40B4-BE49-F238E27FC236}">
                <a16:creationId xmlns:a16="http://schemas.microsoft.com/office/drawing/2014/main" id="{039F3FFE-6CD1-4EEA-8D6B-744FD429892B}"/>
              </a:ext>
            </a:extLst>
          </p:cNvPr>
          <p:cNvSpPr/>
          <p:nvPr/>
        </p:nvSpPr>
        <p:spPr>
          <a:xfrm>
            <a:off x="1835150" y="1429060"/>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52A8C89A-23B0-4EDB-8719-DB823E7C8513}"/>
              </a:ext>
            </a:extLst>
          </p:cNvPr>
          <p:cNvSpPr/>
          <p:nvPr/>
        </p:nvSpPr>
        <p:spPr>
          <a:xfrm>
            <a:off x="838200" y="2353596"/>
            <a:ext cx="1016000" cy="81178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Y"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2</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A31F0815-91BF-4A20-8E1C-7F3A5B3E9704}"/>
              </a:ext>
            </a:extLst>
          </p:cNvPr>
          <p:cNvSpPr/>
          <p:nvPr/>
        </p:nvSpPr>
        <p:spPr>
          <a:xfrm>
            <a:off x="1835150" y="2353596"/>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BC7BF749-FC6D-4555-9D1E-0F08E94DDF4C}"/>
              </a:ext>
            </a:extLst>
          </p:cNvPr>
          <p:cNvSpPr/>
          <p:nvPr/>
        </p:nvSpPr>
        <p:spPr>
          <a:xfrm>
            <a:off x="838200" y="3278134"/>
            <a:ext cx="1016000" cy="81178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Y"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3</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4006E8DD-1D53-4DF5-88B2-AC1D7E03A0DD}"/>
              </a:ext>
            </a:extLst>
          </p:cNvPr>
          <p:cNvSpPr/>
          <p:nvPr/>
        </p:nvSpPr>
        <p:spPr>
          <a:xfrm>
            <a:off x="1835150" y="3278134"/>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4F5A1CE8-2D15-41D3-98FF-447E4B503926}"/>
              </a:ext>
            </a:extLst>
          </p:cNvPr>
          <p:cNvSpPr/>
          <p:nvPr/>
        </p:nvSpPr>
        <p:spPr>
          <a:xfrm>
            <a:off x="838200" y="4202673"/>
            <a:ext cx="1016000" cy="81178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Y"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4</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41E7DFC-6B09-43D8-867F-9CC15AC0E598}"/>
              </a:ext>
            </a:extLst>
          </p:cNvPr>
          <p:cNvSpPr/>
          <p:nvPr/>
        </p:nvSpPr>
        <p:spPr>
          <a:xfrm>
            <a:off x="1835150" y="4202673"/>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3" name="Inhaltsplatzhalter 4">
            <a:extLst>
              <a:ext uri="{FF2B5EF4-FFF2-40B4-BE49-F238E27FC236}">
                <a16:creationId xmlns:a16="http://schemas.microsoft.com/office/drawing/2014/main" id="{4E67AE80-EF95-4003-B74B-1525255401DC}"/>
              </a:ext>
            </a:extLst>
          </p:cNvPr>
          <p:cNvSpPr txBox="1">
            <a:spLocks/>
          </p:cNvSpPr>
          <p:nvPr/>
        </p:nvSpPr>
        <p:spPr>
          <a:xfrm>
            <a:off x="2067098" y="1586581"/>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127" rtl="0" eaLnBrk="1" fontAlgn="auto" latinLnBrk="0" hangingPunct="1">
              <a:lnSpc>
                <a:spcPct val="150000"/>
              </a:lnSpc>
              <a:spcBef>
                <a:spcPts val="0"/>
              </a:spcBef>
              <a:spcAft>
                <a:spcPts val="1000"/>
              </a:spcAft>
              <a:buClrTx/>
              <a:buSzTx/>
              <a:buFont typeface="Wingdings" panose="05000000000000000000" pitchFamily="2" charset="2"/>
              <a:buNone/>
              <a:tabLst/>
              <a:defRPr/>
            </a:pPr>
            <a:r>
              <a:rPr kumimoji="0" lang="en-US" sz="2400" i="0" u="none" strike="noStrike" kern="1200" cap="none" spc="0" normalizeH="0" baseline="0" noProof="0" dirty="0">
                <a:ln>
                  <a:noFill/>
                </a:ln>
                <a:solidFill>
                  <a:srgbClr val="000358"/>
                </a:solidFill>
                <a:effectLst/>
                <a:uLnTx/>
                <a:uFillTx/>
                <a:latin typeface="Calibri" panose="020F0502020204030204"/>
                <a:ea typeface="+mn-ea"/>
                <a:cs typeface="+mn-cs"/>
              </a:rPr>
              <a:t>Denials Increasing Across the Country</a:t>
            </a:r>
          </a:p>
        </p:txBody>
      </p:sp>
      <p:sp>
        <p:nvSpPr>
          <p:cNvPr id="18" name="Inhaltsplatzhalter 4">
            <a:extLst>
              <a:ext uri="{FF2B5EF4-FFF2-40B4-BE49-F238E27FC236}">
                <a16:creationId xmlns:a16="http://schemas.microsoft.com/office/drawing/2014/main" id="{4FAA14C4-BC87-43C0-A4F5-9197C652D71A}"/>
              </a:ext>
            </a:extLst>
          </p:cNvPr>
          <p:cNvSpPr txBox="1">
            <a:spLocks/>
          </p:cNvSpPr>
          <p:nvPr/>
        </p:nvSpPr>
        <p:spPr>
          <a:xfrm>
            <a:off x="2067098" y="2476649"/>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127" rtl="0" eaLnBrk="1" fontAlgn="auto" latinLnBrk="0" hangingPunct="1">
              <a:lnSpc>
                <a:spcPct val="150000"/>
              </a:lnSpc>
              <a:spcBef>
                <a:spcPts val="0"/>
              </a:spcBef>
              <a:spcAft>
                <a:spcPts val="1000"/>
              </a:spcAft>
              <a:buClrTx/>
              <a:buSzTx/>
              <a:buFont typeface="Wingdings" panose="05000000000000000000" pitchFamily="2" charset="2"/>
              <a:buNone/>
              <a:tabLst/>
              <a:defRPr/>
            </a:pPr>
            <a:r>
              <a:rPr kumimoji="0" lang="en-US" sz="2400" b="0" i="0" u="none" strike="noStrike" kern="1200" cap="none" spc="0" normalizeH="0" baseline="0" noProof="0" dirty="0">
                <a:ln>
                  <a:noFill/>
                </a:ln>
                <a:solidFill>
                  <a:srgbClr val="000358"/>
                </a:solidFill>
                <a:effectLst/>
                <a:uLnTx/>
                <a:uFillTx/>
                <a:latin typeface="Calibri" panose="020F0502020204030204"/>
                <a:ea typeface="+mn-ea"/>
                <a:cs typeface="+mn-cs"/>
              </a:rPr>
              <a:t>Issue Identification</a:t>
            </a:r>
          </a:p>
        </p:txBody>
      </p:sp>
      <p:sp>
        <p:nvSpPr>
          <p:cNvPr id="19" name="Inhaltsplatzhalter 4">
            <a:extLst>
              <a:ext uri="{FF2B5EF4-FFF2-40B4-BE49-F238E27FC236}">
                <a16:creationId xmlns:a16="http://schemas.microsoft.com/office/drawing/2014/main" id="{2823B34A-C2AA-4B01-86AC-5063CDF0DB6F}"/>
              </a:ext>
            </a:extLst>
          </p:cNvPr>
          <p:cNvSpPr txBox="1">
            <a:spLocks/>
          </p:cNvSpPr>
          <p:nvPr/>
        </p:nvSpPr>
        <p:spPr>
          <a:xfrm>
            <a:off x="2067098" y="3401188"/>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127" rtl="0" eaLnBrk="1" fontAlgn="auto" latinLnBrk="0" hangingPunct="1">
              <a:lnSpc>
                <a:spcPct val="150000"/>
              </a:lnSpc>
              <a:spcBef>
                <a:spcPts val="0"/>
              </a:spcBef>
              <a:spcAft>
                <a:spcPts val="1000"/>
              </a:spcAft>
              <a:buClrTx/>
              <a:buSzTx/>
              <a:buFont typeface="Wingdings" panose="05000000000000000000" pitchFamily="2" charset="2"/>
              <a:buNone/>
              <a:tabLst/>
              <a:defRPr/>
            </a:pPr>
            <a:r>
              <a:rPr kumimoji="0" lang="en-US" sz="2400" b="0" i="0" u="none" strike="noStrike" kern="1200" cap="none" spc="0" normalizeH="0" baseline="0" noProof="0" dirty="0">
                <a:ln>
                  <a:noFill/>
                </a:ln>
                <a:solidFill>
                  <a:srgbClr val="000358"/>
                </a:solidFill>
                <a:effectLst/>
                <a:uLnTx/>
                <a:uFillTx/>
                <a:latin typeface="Calibri" panose="020F0502020204030204"/>
                <a:ea typeface="+mn-ea"/>
                <a:cs typeface="+mn-cs"/>
              </a:rPr>
              <a:t>Rules and Rationales </a:t>
            </a:r>
          </a:p>
        </p:txBody>
      </p:sp>
      <p:sp>
        <p:nvSpPr>
          <p:cNvPr id="20" name="Inhaltsplatzhalter 4">
            <a:extLst>
              <a:ext uri="{FF2B5EF4-FFF2-40B4-BE49-F238E27FC236}">
                <a16:creationId xmlns:a16="http://schemas.microsoft.com/office/drawing/2014/main" id="{614FF041-6FBA-4D53-809F-477C24DC1A36}"/>
              </a:ext>
            </a:extLst>
          </p:cNvPr>
          <p:cNvSpPr txBox="1">
            <a:spLocks/>
          </p:cNvSpPr>
          <p:nvPr/>
        </p:nvSpPr>
        <p:spPr>
          <a:xfrm>
            <a:off x="2090824" y="4283398"/>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127" rtl="0" eaLnBrk="1" fontAlgn="auto" latinLnBrk="0" hangingPunct="1">
              <a:lnSpc>
                <a:spcPct val="150000"/>
              </a:lnSpc>
              <a:spcBef>
                <a:spcPts val="0"/>
              </a:spcBef>
              <a:spcAft>
                <a:spcPts val="1000"/>
              </a:spcAft>
              <a:buClrTx/>
              <a:buSzTx/>
              <a:buFont typeface="Wingdings" panose="05000000000000000000" pitchFamily="2" charset="2"/>
              <a:buNone/>
              <a:tabLst/>
              <a:defRPr/>
            </a:pPr>
            <a:r>
              <a:rPr kumimoji="0" lang="en-US" sz="2400" b="0" i="0" u="none" strike="noStrike" kern="1200" cap="none" spc="0" normalizeH="0" baseline="0" noProof="0" dirty="0">
                <a:ln>
                  <a:noFill/>
                </a:ln>
                <a:solidFill>
                  <a:srgbClr val="000358"/>
                </a:solidFill>
                <a:effectLst/>
                <a:uLnTx/>
                <a:uFillTx/>
                <a:latin typeface="Calibri" panose="020F0502020204030204"/>
                <a:ea typeface="+mn-ea"/>
                <a:cs typeface="+mn-cs"/>
              </a:rPr>
              <a:t>Analysis and Application</a:t>
            </a:r>
          </a:p>
        </p:txBody>
      </p:sp>
      <p:sp>
        <p:nvSpPr>
          <p:cNvPr id="11" name="Rectangle 10">
            <a:extLst>
              <a:ext uri="{FF2B5EF4-FFF2-40B4-BE49-F238E27FC236}">
                <a16:creationId xmlns:a16="http://schemas.microsoft.com/office/drawing/2014/main" id="{C02A031D-FA39-4056-C42C-B795C12D32DC}"/>
              </a:ext>
            </a:extLst>
          </p:cNvPr>
          <p:cNvSpPr/>
          <p:nvPr/>
        </p:nvSpPr>
        <p:spPr>
          <a:xfrm>
            <a:off x="838200" y="5127212"/>
            <a:ext cx="1016000" cy="811785"/>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5</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F6E55467-2544-F14A-A3ED-451C33D9A95E}"/>
              </a:ext>
            </a:extLst>
          </p:cNvPr>
          <p:cNvSpPr/>
          <p:nvPr/>
        </p:nvSpPr>
        <p:spPr>
          <a:xfrm>
            <a:off x="1835150" y="5127212"/>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060"/>
                </a:solidFill>
                <a:effectLst/>
                <a:uLnTx/>
                <a:uFillTx/>
                <a:latin typeface="Calibri" panose="020F0502020204030204"/>
                <a:ea typeface="+mn-ea"/>
                <a:cs typeface="+mn-cs"/>
              </a:rPr>
              <a:t>  </a:t>
            </a:r>
            <a:r>
              <a:rPr kumimoji="0" lang="en-US" sz="2400" b="1" i="0" u="none" strike="noStrike" kern="1200" cap="none" spc="0" normalizeH="0" baseline="0" noProof="0" dirty="0">
                <a:ln>
                  <a:noFill/>
                </a:ln>
                <a:solidFill>
                  <a:srgbClr val="002060"/>
                </a:solidFill>
                <a:effectLst/>
                <a:uLnTx/>
                <a:uFillTx/>
                <a:latin typeface="Calibri" panose="020F0502020204030204"/>
                <a:ea typeface="+mn-ea"/>
                <a:cs typeface="+mn-cs"/>
              </a:rPr>
              <a:t>Crafting an Effective Appeal</a:t>
            </a:r>
          </a:p>
        </p:txBody>
      </p:sp>
    </p:spTree>
    <p:extLst>
      <p:ext uri="{BB962C8B-B14F-4D97-AF65-F5344CB8AC3E}">
        <p14:creationId xmlns:p14="http://schemas.microsoft.com/office/powerpoint/2010/main" val="27912300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A4A10-F229-B33A-7E94-0D4CFA0130F7}"/>
              </a:ext>
            </a:extLst>
          </p:cNvPr>
          <p:cNvSpPr>
            <a:spLocks noGrp="1"/>
          </p:cNvSpPr>
          <p:nvPr>
            <p:ph type="title"/>
          </p:nvPr>
        </p:nvSpPr>
        <p:spPr/>
        <p:txBody>
          <a:bodyPr/>
          <a:lstStyle/>
          <a:p>
            <a:r>
              <a:rPr lang="en-US" dirty="0"/>
              <a:t>Appeal Components</a:t>
            </a:r>
          </a:p>
        </p:txBody>
      </p:sp>
      <p:sp>
        <p:nvSpPr>
          <p:cNvPr id="3" name="Content Placeholder 2">
            <a:extLst>
              <a:ext uri="{FF2B5EF4-FFF2-40B4-BE49-F238E27FC236}">
                <a16:creationId xmlns:a16="http://schemas.microsoft.com/office/drawing/2014/main" id="{266D3DA6-626D-BF2C-899F-223402E51C05}"/>
              </a:ext>
            </a:extLst>
          </p:cNvPr>
          <p:cNvSpPr>
            <a:spLocks noGrp="1"/>
          </p:cNvSpPr>
          <p:nvPr>
            <p:ph idx="1"/>
          </p:nvPr>
        </p:nvSpPr>
        <p:spPr>
          <a:xfrm>
            <a:off x="838200" y="1506029"/>
            <a:ext cx="10515600" cy="4351338"/>
          </a:xfrm>
        </p:spPr>
        <p:txBody>
          <a:bodyPr>
            <a:normAutofit fontScale="92500" lnSpcReduction="10000"/>
          </a:bodyPr>
          <a:lstStyle/>
          <a:p>
            <a:r>
              <a:rPr lang="en-US" dirty="0"/>
              <a:t>Header</a:t>
            </a:r>
            <a:br>
              <a:rPr lang="en-US" dirty="0"/>
            </a:br>
            <a:endParaRPr lang="en-US" dirty="0"/>
          </a:p>
          <a:p>
            <a:r>
              <a:rPr lang="en-US" dirty="0"/>
              <a:t>Background</a:t>
            </a:r>
            <a:br>
              <a:rPr lang="en-US" dirty="0"/>
            </a:br>
            <a:endParaRPr lang="en-US" dirty="0"/>
          </a:p>
          <a:p>
            <a:r>
              <a:rPr lang="en-US" b="1" u="sng" dirty="0"/>
              <a:t>Procedural Arguments</a:t>
            </a:r>
            <a:br>
              <a:rPr lang="en-US" dirty="0"/>
            </a:br>
            <a:endParaRPr lang="en-US" dirty="0"/>
          </a:p>
          <a:p>
            <a:r>
              <a:rPr lang="en-US" b="1" u="sng" dirty="0"/>
              <a:t>Contractual Arguments</a:t>
            </a:r>
            <a:br>
              <a:rPr lang="en-US" dirty="0"/>
            </a:br>
            <a:endParaRPr lang="en-US" dirty="0"/>
          </a:p>
          <a:p>
            <a:r>
              <a:rPr lang="en-US" b="1" u="sng" dirty="0"/>
              <a:t>Medical Necessity</a:t>
            </a:r>
            <a:br>
              <a:rPr lang="en-US" dirty="0"/>
            </a:br>
            <a:endParaRPr lang="en-US" dirty="0"/>
          </a:p>
          <a:p>
            <a:r>
              <a:rPr lang="en-US" dirty="0"/>
              <a:t>Closing Summary &amp; Plea for Payment </a:t>
            </a:r>
          </a:p>
        </p:txBody>
      </p:sp>
    </p:spTree>
    <p:extLst>
      <p:ext uri="{BB962C8B-B14F-4D97-AF65-F5344CB8AC3E}">
        <p14:creationId xmlns:p14="http://schemas.microsoft.com/office/powerpoint/2010/main" val="1511266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B1AE2-F533-35CB-A3EA-3EF9BBFB475A}"/>
              </a:ext>
            </a:extLst>
          </p:cNvPr>
          <p:cNvSpPr>
            <a:spLocks noGrp="1"/>
          </p:cNvSpPr>
          <p:nvPr>
            <p:ph type="title"/>
          </p:nvPr>
        </p:nvSpPr>
        <p:spPr/>
        <p:txBody>
          <a:bodyPr>
            <a:normAutofit/>
          </a:bodyPr>
          <a:lstStyle/>
          <a:p>
            <a:r>
              <a:rPr lang="en-US" dirty="0"/>
              <a:t>Today’s Clinical Denials Landscape</a:t>
            </a:r>
            <a:br>
              <a:rPr lang="en-US" sz="2800" dirty="0"/>
            </a:br>
            <a:r>
              <a:rPr lang="en-US" sz="2800" b="0" dirty="0"/>
              <a:t>Clinical denials have increased, particularly complex denials.</a:t>
            </a:r>
            <a:endParaRPr lang="en-US" sz="2800" dirty="0"/>
          </a:p>
        </p:txBody>
      </p:sp>
      <p:sp>
        <p:nvSpPr>
          <p:cNvPr id="3" name="Rectangle 2">
            <a:extLst>
              <a:ext uri="{FF2B5EF4-FFF2-40B4-BE49-F238E27FC236}">
                <a16:creationId xmlns:a16="http://schemas.microsoft.com/office/drawing/2014/main" id="{C7F152ED-40C0-9742-5AC8-2E98F4CD74AD}"/>
              </a:ext>
            </a:extLst>
          </p:cNvPr>
          <p:cNvSpPr/>
          <p:nvPr/>
        </p:nvSpPr>
        <p:spPr>
          <a:xfrm>
            <a:off x="3793499" y="3065626"/>
            <a:ext cx="7057937" cy="2719451"/>
          </a:xfrm>
          <a:prstGeom prst="rect">
            <a:avLst/>
          </a:prstGeom>
          <a:solidFill>
            <a:schemeClr val="accent5">
              <a:lumMod val="40000"/>
              <a:lumOff val="60000"/>
            </a:schemeClr>
          </a:solidFill>
          <a:ln w="12700" cap="flat" cmpd="sng" algn="ctr">
            <a:solidFill>
              <a:srgbClr val="4472C4">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grpSp>
        <p:nvGrpSpPr>
          <p:cNvPr id="4" name="Group 3">
            <a:extLst>
              <a:ext uri="{FF2B5EF4-FFF2-40B4-BE49-F238E27FC236}">
                <a16:creationId xmlns:a16="http://schemas.microsoft.com/office/drawing/2014/main" id="{78884531-4F02-0420-BA6C-C214CBDA1864}"/>
              </a:ext>
            </a:extLst>
          </p:cNvPr>
          <p:cNvGrpSpPr/>
          <p:nvPr/>
        </p:nvGrpSpPr>
        <p:grpSpPr>
          <a:xfrm rot="5400000">
            <a:off x="984272" y="2223119"/>
            <a:ext cx="3776355" cy="3347561"/>
            <a:chOff x="3253353" y="1762598"/>
            <a:chExt cx="1343403" cy="497884"/>
          </a:xfrm>
          <a:solidFill>
            <a:srgbClr val="000358"/>
          </a:solidFill>
          <a:effectLst/>
        </p:grpSpPr>
        <p:sp>
          <p:nvSpPr>
            <p:cNvPr id="5" name="Freeform 22">
              <a:extLst>
                <a:ext uri="{FF2B5EF4-FFF2-40B4-BE49-F238E27FC236}">
                  <a16:creationId xmlns:a16="http://schemas.microsoft.com/office/drawing/2014/main" id="{9A90CFBF-DDAA-8B31-2C85-F14B41E6575E}"/>
                </a:ext>
              </a:extLst>
            </p:cNvPr>
            <p:cNvSpPr>
              <a:spLocks/>
            </p:cNvSpPr>
            <p:nvPr/>
          </p:nvSpPr>
          <p:spPr bwMode="auto">
            <a:xfrm>
              <a:off x="3253353" y="1762598"/>
              <a:ext cx="1343403" cy="497884"/>
            </a:xfrm>
            <a:custGeom>
              <a:avLst/>
              <a:gdLst>
                <a:gd name="T0" fmla="*/ 288 w 1058"/>
                <a:gd name="T1" fmla="*/ 392 h 392"/>
                <a:gd name="T2" fmla="*/ 274 w 1058"/>
                <a:gd name="T3" fmla="*/ 387 h 392"/>
                <a:gd name="T4" fmla="*/ 13 w 1058"/>
                <a:gd name="T5" fmla="*/ 212 h 392"/>
                <a:gd name="T6" fmla="*/ 13 w 1058"/>
                <a:gd name="T7" fmla="*/ 180 h 392"/>
                <a:gd name="T8" fmla="*/ 275 w 1058"/>
                <a:gd name="T9" fmla="*/ 5 h 392"/>
                <a:gd name="T10" fmla="*/ 289 w 1058"/>
                <a:gd name="T11" fmla="*/ 0 h 392"/>
                <a:gd name="T12" fmla="*/ 299 w 1058"/>
                <a:gd name="T13" fmla="*/ 11 h 392"/>
                <a:gd name="T14" fmla="*/ 298 w 1058"/>
                <a:gd name="T15" fmla="*/ 50 h 392"/>
                <a:gd name="T16" fmla="*/ 978 w 1058"/>
                <a:gd name="T17" fmla="*/ 50 h 392"/>
                <a:gd name="T18" fmla="*/ 981 w 1058"/>
                <a:gd name="T19" fmla="*/ 50 h 392"/>
                <a:gd name="T20" fmla="*/ 1056 w 1058"/>
                <a:gd name="T21" fmla="*/ 18 h 392"/>
                <a:gd name="T22" fmla="*/ 1055 w 1058"/>
                <a:gd name="T23" fmla="*/ 303 h 392"/>
                <a:gd name="T24" fmla="*/ 998 w 1058"/>
                <a:gd name="T25" fmla="*/ 342 h 392"/>
                <a:gd name="T26" fmla="*/ 298 w 1058"/>
                <a:gd name="T27" fmla="*/ 342 h 392"/>
                <a:gd name="T28" fmla="*/ 298 w 1058"/>
                <a:gd name="T29" fmla="*/ 380 h 392"/>
                <a:gd name="T30" fmla="*/ 288 w 1058"/>
                <a:gd name="T31" fmla="*/ 39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58" h="392">
                  <a:moveTo>
                    <a:pt x="288" y="392"/>
                  </a:moveTo>
                  <a:cubicBezTo>
                    <a:pt x="284" y="392"/>
                    <a:pt x="279" y="390"/>
                    <a:pt x="274" y="387"/>
                  </a:cubicBezTo>
                  <a:cubicBezTo>
                    <a:pt x="13" y="212"/>
                    <a:pt x="13" y="212"/>
                    <a:pt x="13" y="212"/>
                  </a:cubicBezTo>
                  <a:cubicBezTo>
                    <a:pt x="0" y="203"/>
                    <a:pt x="0" y="189"/>
                    <a:pt x="13" y="180"/>
                  </a:cubicBezTo>
                  <a:cubicBezTo>
                    <a:pt x="275" y="5"/>
                    <a:pt x="275" y="5"/>
                    <a:pt x="275" y="5"/>
                  </a:cubicBezTo>
                  <a:cubicBezTo>
                    <a:pt x="280" y="2"/>
                    <a:pt x="285" y="0"/>
                    <a:pt x="289" y="0"/>
                  </a:cubicBezTo>
                  <a:cubicBezTo>
                    <a:pt x="295" y="0"/>
                    <a:pt x="299" y="4"/>
                    <a:pt x="299" y="11"/>
                  </a:cubicBezTo>
                  <a:cubicBezTo>
                    <a:pt x="298" y="50"/>
                    <a:pt x="298" y="50"/>
                    <a:pt x="298" y="50"/>
                  </a:cubicBezTo>
                  <a:cubicBezTo>
                    <a:pt x="978" y="50"/>
                    <a:pt x="978" y="50"/>
                    <a:pt x="978" y="50"/>
                  </a:cubicBezTo>
                  <a:cubicBezTo>
                    <a:pt x="978" y="50"/>
                    <a:pt x="979" y="50"/>
                    <a:pt x="981" y="50"/>
                  </a:cubicBezTo>
                  <a:cubicBezTo>
                    <a:pt x="994" y="50"/>
                    <a:pt x="1052" y="48"/>
                    <a:pt x="1056" y="18"/>
                  </a:cubicBezTo>
                  <a:cubicBezTo>
                    <a:pt x="1055" y="303"/>
                    <a:pt x="1055" y="303"/>
                    <a:pt x="1055" y="303"/>
                  </a:cubicBezTo>
                  <a:cubicBezTo>
                    <a:pt x="1058" y="335"/>
                    <a:pt x="1022" y="341"/>
                    <a:pt x="998" y="342"/>
                  </a:cubicBezTo>
                  <a:cubicBezTo>
                    <a:pt x="298" y="342"/>
                    <a:pt x="298" y="342"/>
                    <a:pt x="298" y="342"/>
                  </a:cubicBezTo>
                  <a:cubicBezTo>
                    <a:pt x="298" y="380"/>
                    <a:pt x="298" y="380"/>
                    <a:pt x="298" y="380"/>
                  </a:cubicBezTo>
                  <a:cubicBezTo>
                    <a:pt x="298" y="388"/>
                    <a:pt x="294" y="392"/>
                    <a:pt x="288" y="392"/>
                  </a:cubicBezTo>
                  <a:close/>
                </a:path>
              </a:pathLst>
            </a:custGeom>
            <a:grpFill/>
            <a:ln>
              <a:noFill/>
            </a:ln>
            <a:effectLst>
              <a:outerShdw blurRad="190500" dist="228600" dir="2700000" algn="ctr">
                <a:srgbClr val="000000">
                  <a:alpha val="30000"/>
                </a:srgbClr>
              </a:outerShdw>
            </a:effectLst>
          </p:spPr>
          <p:txBody>
            <a:bodyPr vert="horz" wrap="square" lIns="68580" tIns="34291" rIns="68580" bIns="34291" numCol="1" anchor="t" anchorCtr="0" compatLnSpc="1">
              <a:prstTxWarp prst="textNoShape">
                <a:avLst/>
              </a:prstTxWarp>
            </a:bodyPr>
            <a:lstStyle/>
            <a:p>
              <a:endParaRPr lang="en-US" sz="1400" dirty="0">
                <a:solidFill>
                  <a:srgbClr val="000358"/>
                </a:solidFill>
                <a:latin typeface="Calibri Light" panose="020F0302020204030204"/>
              </a:endParaRPr>
            </a:p>
          </p:txBody>
        </p:sp>
        <p:sp>
          <p:nvSpPr>
            <p:cNvPr id="6" name="Inhaltsplatzhalter 4">
              <a:extLst>
                <a:ext uri="{FF2B5EF4-FFF2-40B4-BE49-F238E27FC236}">
                  <a16:creationId xmlns:a16="http://schemas.microsoft.com/office/drawing/2014/main" id="{9FDA5E38-55C5-8AB3-27F7-E1081327BEDA}"/>
                </a:ext>
              </a:extLst>
            </p:cNvPr>
            <p:cNvSpPr txBox="1">
              <a:spLocks/>
            </p:cNvSpPr>
            <p:nvPr/>
          </p:nvSpPr>
          <p:spPr>
            <a:xfrm rot="16200000">
              <a:off x="3800563" y="1817198"/>
              <a:ext cx="273977" cy="388685"/>
            </a:xfrm>
            <a:prstGeom prst="rect">
              <a:avLst/>
            </a:prstGeom>
            <a:grpFill/>
            <a:ln>
              <a:noFill/>
            </a:ln>
            <a:effectLst/>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spcAft>
                  <a:spcPts val="900"/>
                </a:spcAft>
                <a:buFont typeface="Wingdings" panose="05000000000000000000" pitchFamily="2" charset="2"/>
                <a:buNone/>
              </a:pPr>
              <a:r>
                <a:rPr lang="en-US" sz="3200" b="1" dirty="0">
                  <a:solidFill>
                    <a:srgbClr val="FFB900"/>
                  </a:solidFill>
                  <a:latin typeface="Arial" panose="020B0604020202020204" pitchFamily="34" charset="0"/>
                  <a:cs typeface="Arial" panose="020B0604020202020204" pitchFamily="34" charset="0"/>
                </a:rPr>
                <a:t>15-20%</a:t>
              </a:r>
            </a:p>
            <a:p>
              <a:pPr marL="0" indent="0" algn="ctr">
                <a:lnSpc>
                  <a:spcPct val="100000"/>
                </a:lnSpc>
                <a:spcAft>
                  <a:spcPts val="900"/>
                </a:spcAft>
                <a:buFont typeface="Wingdings" panose="05000000000000000000" pitchFamily="2" charset="2"/>
                <a:buNone/>
              </a:pPr>
              <a:r>
                <a:rPr lang="en-US" sz="1200" dirty="0">
                  <a:solidFill>
                    <a:srgbClr val="FFB900"/>
                  </a:solidFill>
                  <a:latin typeface="Arial" panose="020B0604020202020204" pitchFamily="34" charset="0"/>
                  <a:cs typeface="Arial" panose="020B0604020202020204" pitchFamily="34" charset="0"/>
                </a:rPr>
                <a:t>AVERAGE INCREASE </a:t>
              </a:r>
            </a:p>
            <a:p>
              <a:pPr marL="0" indent="0" algn="ctr">
                <a:lnSpc>
                  <a:spcPct val="100000"/>
                </a:lnSpc>
                <a:spcAft>
                  <a:spcPts val="900"/>
                </a:spcAft>
                <a:buFont typeface="Wingdings" panose="05000000000000000000" pitchFamily="2" charset="2"/>
                <a:buNone/>
              </a:pPr>
              <a:r>
                <a:rPr lang="en-US" sz="1200" dirty="0">
                  <a:solidFill>
                    <a:srgbClr val="FFB900"/>
                  </a:solidFill>
                  <a:latin typeface="Arial" panose="020B0604020202020204" pitchFamily="34" charset="0"/>
                  <a:cs typeface="Arial" panose="020B0604020202020204" pitchFamily="34" charset="0"/>
                </a:rPr>
                <a:t>IN CLINICAL DENIALS</a:t>
              </a:r>
            </a:p>
          </p:txBody>
        </p:sp>
      </p:grpSp>
      <p:pic>
        <p:nvPicPr>
          <p:cNvPr id="7" name="Picture 6" descr="Logo&#10;&#10;Description automatically generated">
            <a:extLst>
              <a:ext uri="{FF2B5EF4-FFF2-40B4-BE49-F238E27FC236}">
                <a16:creationId xmlns:a16="http://schemas.microsoft.com/office/drawing/2014/main" id="{91E3A8AB-A38C-58F1-10DE-89F19F4ACDD4}"/>
              </a:ext>
            </a:extLst>
          </p:cNvPr>
          <p:cNvPicPr>
            <a:picLocks noChangeAspect="1"/>
          </p:cNvPicPr>
          <p:nvPr/>
        </p:nvPicPr>
        <p:blipFill>
          <a:blip r:embed="rId2"/>
          <a:stretch>
            <a:fillRect/>
          </a:stretch>
        </p:blipFill>
        <p:spPr>
          <a:xfrm>
            <a:off x="2003424" y="4796366"/>
            <a:ext cx="1669975" cy="759079"/>
          </a:xfrm>
          <a:prstGeom prst="rect">
            <a:avLst/>
          </a:prstGeom>
        </p:spPr>
      </p:pic>
      <p:sp>
        <p:nvSpPr>
          <p:cNvPr id="8" name="TextBox 7">
            <a:extLst>
              <a:ext uri="{FF2B5EF4-FFF2-40B4-BE49-F238E27FC236}">
                <a16:creationId xmlns:a16="http://schemas.microsoft.com/office/drawing/2014/main" id="{6B46C482-5BDB-FBD4-8555-180574A974EE}"/>
              </a:ext>
            </a:extLst>
          </p:cNvPr>
          <p:cNvSpPr txBox="1"/>
          <p:nvPr/>
        </p:nvSpPr>
        <p:spPr>
          <a:xfrm>
            <a:off x="4786430" y="3149082"/>
            <a:ext cx="5670926" cy="2585323"/>
          </a:xfrm>
          <a:prstGeom prst="rect">
            <a:avLst/>
          </a:prstGeom>
          <a:noFill/>
        </p:spPr>
        <p:txBody>
          <a:bodyPr wrap="square">
            <a:spAutoFit/>
          </a:bodyPr>
          <a:lstStyle/>
          <a:p>
            <a:r>
              <a:rPr lang="en-US" sz="2200" dirty="0">
                <a:solidFill>
                  <a:srgbClr val="000358"/>
                </a:solidFill>
                <a:latin typeface="Arial" panose="020B0604020202020204" pitchFamily="34" charset="0"/>
                <a:ea typeface="Times New Roman" panose="02020603050405020304" pitchFamily="18" charset="0"/>
                <a:cs typeface="Arial" panose="020B0604020202020204" pitchFamily="34" charset="0"/>
              </a:rPr>
              <a:t>Over the last 5 years, Aspirion has seen a 15%-20% average increase in clinical denials including:</a:t>
            </a:r>
          </a:p>
          <a:p>
            <a:r>
              <a:rPr lang="en-US" sz="800" dirty="0">
                <a:solidFill>
                  <a:srgbClr val="000358"/>
                </a:solidFill>
                <a:latin typeface="Arial" panose="020B0604020202020204" pitchFamily="34" charset="0"/>
                <a:ea typeface="Times New Roman" panose="02020603050405020304" pitchFamily="18" charset="0"/>
                <a:cs typeface="Arial" panose="020B0604020202020204" pitchFamily="34" charset="0"/>
              </a:rPr>
              <a:t> </a:t>
            </a:r>
          </a:p>
          <a:p>
            <a:pPr marL="342900" indent="-342900">
              <a:buFont typeface="Arial" panose="020B0604020202020204" pitchFamily="34" charset="0"/>
              <a:buChar char="•"/>
            </a:pPr>
            <a:r>
              <a:rPr lang="en-US" sz="2200" dirty="0">
                <a:solidFill>
                  <a:srgbClr val="000358"/>
                </a:solidFill>
                <a:latin typeface="Arial" panose="020B0604020202020204" pitchFamily="34" charset="0"/>
                <a:ea typeface="Times New Roman" panose="02020603050405020304" pitchFamily="18" charset="0"/>
                <a:cs typeface="Arial" panose="020B0604020202020204" pitchFamily="34" charset="0"/>
              </a:rPr>
              <a:t>Authorization, </a:t>
            </a:r>
          </a:p>
          <a:p>
            <a:pPr marL="342900" indent="-342900">
              <a:buFont typeface="Arial" panose="020B0604020202020204" pitchFamily="34" charset="0"/>
              <a:buChar char="•"/>
            </a:pPr>
            <a:r>
              <a:rPr lang="en-US" sz="2200" dirty="0">
                <a:solidFill>
                  <a:srgbClr val="000358"/>
                </a:solidFill>
                <a:latin typeface="Arial" panose="020B0604020202020204" pitchFamily="34" charset="0"/>
                <a:ea typeface="Times New Roman" panose="02020603050405020304" pitchFamily="18" charset="0"/>
                <a:cs typeface="Arial" panose="020B0604020202020204" pitchFamily="34" charset="0"/>
              </a:rPr>
              <a:t>Medical Necessity, </a:t>
            </a:r>
          </a:p>
          <a:p>
            <a:pPr marL="342900" indent="-342900">
              <a:buFont typeface="Arial" panose="020B0604020202020204" pitchFamily="34" charset="0"/>
              <a:buChar char="•"/>
            </a:pPr>
            <a:r>
              <a:rPr lang="en-US" sz="2200" dirty="0">
                <a:solidFill>
                  <a:srgbClr val="000358"/>
                </a:solidFill>
                <a:latin typeface="Arial" panose="020B0604020202020204" pitchFamily="34" charset="0"/>
                <a:ea typeface="Times New Roman" panose="02020603050405020304" pitchFamily="18" charset="0"/>
                <a:cs typeface="Arial" panose="020B0604020202020204" pitchFamily="34" charset="0"/>
              </a:rPr>
              <a:t>Inpatient to Outpatient Downgrades,</a:t>
            </a:r>
          </a:p>
          <a:p>
            <a:pPr marL="342900" indent="-342900">
              <a:buFont typeface="Arial" panose="020B0604020202020204" pitchFamily="34" charset="0"/>
              <a:buChar char="•"/>
            </a:pPr>
            <a:r>
              <a:rPr lang="en-US" sz="2200" dirty="0">
                <a:solidFill>
                  <a:srgbClr val="000358"/>
                </a:solidFill>
                <a:latin typeface="Arial" panose="020B0604020202020204" pitchFamily="34" charset="0"/>
                <a:cs typeface="Arial" panose="020B0604020202020204" pitchFamily="34" charset="0"/>
              </a:rPr>
              <a:t>ED Acuity Level Downgrades, etc.</a:t>
            </a:r>
          </a:p>
        </p:txBody>
      </p:sp>
    </p:spTree>
    <p:extLst>
      <p:ext uri="{BB962C8B-B14F-4D97-AF65-F5344CB8AC3E}">
        <p14:creationId xmlns:p14="http://schemas.microsoft.com/office/powerpoint/2010/main" val="20336955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33040-54C1-FD58-D5BF-7890DB360E9E}"/>
              </a:ext>
            </a:extLst>
          </p:cNvPr>
          <p:cNvSpPr txBox="1">
            <a:spLocks/>
          </p:cNvSpPr>
          <p:nvPr/>
        </p:nvSpPr>
        <p:spPr>
          <a:xfrm>
            <a:off x="647281" y="289048"/>
            <a:ext cx="9461361" cy="1325563"/>
          </a:xfrm>
          <a:prstGeom prst="rect">
            <a:avLst/>
          </a:prstGeom>
        </p:spPr>
        <p:txBody>
          <a:bodyPr>
            <a:normAutofit/>
          </a:bodyPr>
          <a:lstStyle>
            <a:lvl1pPr algn="l" defTabSz="914400" rtl="0" eaLnBrk="1" latinLnBrk="0" hangingPunct="1">
              <a:lnSpc>
                <a:spcPct val="90000"/>
              </a:lnSpc>
              <a:spcBef>
                <a:spcPct val="0"/>
              </a:spcBef>
              <a:buNone/>
              <a:defRPr sz="3600" b="1" kern="1200">
                <a:solidFill>
                  <a:schemeClr val="tx1"/>
                </a:solidFill>
                <a:latin typeface="+mn-lt"/>
                <a:ea typeface="+mj-ea"/>
                <a:cs typeface="+mj-cs"/>
              </a:defRPr>
            </a:lvl1pPr>
          </a:lstStyle>
          <a:p>
            <a:r>
              <a:rPr lang="en-US" dirty="0">
                <a:solidFill>
                  <a:schemeClr val="tx2"/>
                </a:solidFill>
              </a:rPr>
              <a:t>Appeals Approach:</a:t>
            </a:r>
          </a:p>
          <a:p>
            <a:r>
              <a:rPr lang="en-US" dirty="0">
                <a:solidFill>
                  <a:schemeClr val="tx2"/>
                </a:solidFill>
              </a:rPr>
              <a:t>Procedural Arguments</a:t>
            </a:r>
          </a:p>
        </p:txBody>
      </p:sp>
      <p:sp>
        <p:nvSpPr>
          <p:cNvPr id="3" name="Content Placeholder 2">
            <a:extLst>
              <a:ext uri="{FF2B5EF4-FFF2-40B4-BE49-F238E27FC236}">
                <a16:creationId xmlns:a16="http://schemas.microsoft.com/office/drawing/2014/main" id="{D6ABE8A8-C198-72BA-534A-E2E27D5C0CB5}"/>
              </a:ext>
            </a:extLst>
          </p:cNvPr>
          <p:cNvSpPr txBox="1">
            <a:spLocks/>
          </p:cNvSpPr>
          <p:nvPr/>
        </p:nvSpPr>
        <p:spPr>
          <a:xfrm>
            <a:off x="838200" y="1537398"/>
            <a:ext cx="10515600" cy="429792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Denied requests may involve issues in addition to “lack of medical necessity” that must be overcome prior to addressing medical necessity</a:t>
            </a:r>
            <a:br>
              <a:rPr lang="en-US" sz="1200" dirty="0"/>
            </a:br>
            <a:endParaRPr lang="en-US" sz="1200" dirty="0"/>
          </a:p>
          <a:p>
            <a:r>
              <a:rPr lang="en-US" sz="2400" dirty="0"/>
              <a:t>Procedural Issue Example: Invalid Authorization</a:t>
            </a:r>
            <a:br>
              <a:rPr lang="en-US" sz="1200" dirty="0"/>
            </a:br>
            <a:endParaRPr lang="en-US" sz="1200" dirty="0"/>
          </a:p>
          <a:p>
            <a:r>
              <a:rPr lang="en-US" sz="2400" dirty="0"/>
              <a:t>Often, there is a valid reason for failure obtain valid authorization: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358"/>
                </a:solidFill>
                <a:effectLst/>
                <a:uLnTx/>
                <a:uFillTx/>
                <a:latin typeface="Calibri" panose="020F0502020204030204"/>
                <a:ea typeface="+mn-ea"/>
                <a:cs typeface="+mn-cs"/>
              </a:rPr>
              <a:t>The patient presented to the emergency department unconscious and could not communicate coverage information;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358"/>
                </a:solidFill>
                <a:effectLst/>
                <a:uLnTx/>
                <a:uFillTx/>
                <a:latin typeface="Calibri" panose="020F0502020204030204"/>
                <a:ea typeface="+mn-ea"/>
                <a:cs typeface="+mn-cs"/>
              </a:rPr>
              <a:t>The patient did not have an insurance identification card upon presentation to the emergency department;</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358"/>
                </a:solidFill>
                <a:effectLst/>
                <a:uLnTx/>
                <a:uFillTx/>
                <a:latin typeface="Calibri" panose="020F0502020204030204"/>
                <a:ea typeface="+mn-ea"/>
                <a:cs typeface="+mn-cs"/>
              </a:rPr>
              <a:t>The patient indicated coverage under traditional Medicare.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358"/>
                </a:solidFill>
                <a:effectLst/>
                <a:uLnTx/>
                <a:uFillTx/>
                <a:latin typeface="Calibri" panose="020F0502020204030204"/>
                <a:ea typeface="+mn-ea"/>
                <a:cs typeface="+mn-cs"/>
              </a:rPr>
              <a:t>The hospital attempted to obtain authorization, however, when the hospital called the carrier, the carrier advised that authorization was not required</a:t>
            </a:r>
          </a:p>
          <a:p>
            <a:pPr lvl="1"/>
            <a:endParaRPr lang="en-US" sz="2000" dirty="0"/>
          </a:p>
        </p:txBody>
      </p:sp>
    </p:spTree>
    <p:extLst>
      <p:ext uri="{BB962C8B-B14F-4D97-AF65-F5344CB8AC3E}">
        <p14:creationId xmlns:p14="http://schemas.microsoft.com/office/powerpoint/2010/main" val="37440863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A4A10-F229-B33A-7E94-0D4CFA0130F7}"/>
              </a:ext>
            </a:extLst>
          </p:cNvPr>
          <p:cNvSpPr>
            <a:spLocks noGrp="1"/>
          </p:cNvSpPr>
          <p:nvPr>
            <p:ph type="title"/>
          </p:nvPr>
        </p:nvSpPr>
        <p:spPr/>
        <p:txBody>
          <a:bodyPr/>
          <a:lstStyle/>
          <a:p>
            <a:r>
              <a:rPr lang="en-US" dirty="0"/>
              <a:t>Appeals Approach:</a:t>
            </a:r>
            <a:br>
              <a:rPr lang="en-US" dirty="0"/>
            </a:br>
            <a:r>
              <a:rPr lang="en-US" dirty="0"/>
              <a:t>Contract Argument</a:t>
            </a:r>
          </a:p>
        </p:txBody>
      </p:sp>
      <p:sp>
        <p:nvSpPr>
          <p:cNvPr id="3" name="Content Placeholder 2">
            <a:extLst>
              <a:ext uri="{FF2B5EF4-FFF2-40B4-BE49-F238E27FC236}">
                <a16:creationId xmlns:a16="http://schemas.microsoft.com/office/drawing/2014/main" id="{266D3DA6-626D-BF2C-899F-223402E51C05}"/>
              </a:ext>
            </a:extLst>
          </p:cNvPr>
          <p:cNvSpPr>
            <a:spLocks noGrp="1"/>
          </p:cNvSpPr>
          <p:nvPr>
            <p:ph idx="1"/>
          </p:nvPr>
        </p:nvSpPr>
        <p:spPr>
          <a:xfrm>
            <a:off x="838200" y="1895328"/>
            <a:ext cx="10515600" cy="4351338"/>
          </a:xfrm>
        </p:spPr>
        <p:txBody>
          <a:bodyPr>
            <a:normAutofit/>
          </a:bodyPr>
          <a:lstStyle/>
          <a:p>
            <a:r>
              <a:rPr lang="en-US" dirty="0"/>
              <a:t>The Hospital’s managed care contract may contain language which supports your procedural argument</a:t>
            </a:r>
            <a:br>
              <a:rPr lang="en-US" dirty="0"/>
            </a:br>
            <a:endParaRPr lang="en-US" dirty="0"/>
          </a:p>
          <a:p>
            <a:r>
              <a:rPr lang="en-US" dirty="0"/>
              <a:t>For example: </a:t>
            </a:r>
            <a:r>
              <a:rPr lang="en-US" i="1" dirty="0"/>
              <a:t>UHC contract provision which excuses untimely authorization requests or untimely submission of a claim if the facility can show that at the time the notification or submission was required, the facility was unaware and unable to reasonably determine that the patient was a UHC member.</a:t>
            </a:r>
            <a:r>
              <a:rPr lang="en-US" dirty="0"/>
              <a:t> </a:t>
            </a:r>
          </a:p>
        </p:txBody>
      </p:sp>
    </p:spTree>
    <p:extLst>
      <p:ext uri="{BB962C8B-B14F-4D97-AF65-F5344CB8AC3E}">
        <p14:creationId xmlns:p14="http://schemas.microsoft.com/office/powerpoint/2010/main" val="33326110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C065E0-E88C-4BD0-B814-B15E51861677}"/>
              </a:ext>
            </a:extLst>
          </p:cNvPr>
          <p:cNvSpPr>
            <a:spLocks noGrp="1"/>
          </p:cNvSpPr>
          <p:nvPr>
            <p:ph idx="1"/>
          </p:nvPr>
        </p:nvSpPr>
        <p:spPr>
          <a:xfrm>
            <a:off x="838200" y="1768475"/>
            <a:ext cx="10515600" cy="4351338"/>
          </a:xfrm>
        </p:spPr>
        <p:txBody>
          <a:bodyPr>
            <a:normAutofit fontScale="92500" lnSpcReduction="10000"/>
          </a:bodyPr>
          <a:lstStyle/>
          <a:p>
            <a:pPr marL="0" indent="0">
              <a:buNone/>
            </a:pPr>
            <a:r>
              <a:rPr lang="en-US" dirty="0"/>
              <a:t>Example: Health Net Contractual Definition of Medical Necessity</a:t>
            </a:r>
            <a:br>
              <a:rPr lang="en-US" dirty="0"/>
            </a:br>
            <a:endParaRPr lang="en-US" dirty="0"/>
          </a:p>
          <a:p>
            <a:pPr marL="0" indent="0">
              <a:buNone/>
            </a:pPr>
            <a:r>
              <a:rPr lang="en-US" sz="1900" dirty="0"/>
              <a:t>“Medically Necessary or Medical Necessity: Those Covered Services which, under the provisions of this Agreement, are determined to be: </a:t>
            </a:r>
          </a:p>
          <a:p>
            <a:pPr lvl="1"/>
            <a:r>
              <a:rPr lang="en-US" sz="1900" dirty="0"/>
              <a:t>Appropriate and necessary for the symptoms, diagnosis or treatment of a condition, illness or injury; and </a:t>
            </a:r>
          </a:p>
          <a:p>
            <a:pPr lvl="1"/>
            <a:r>
              <a:rPr lang="en-US" sz="1900" dirty="0"/>
              <a:t>Provided for the diagnosis or the direct care and treatment of a medical condition, illness or injury; and</a:t>
            </a:r>
          </a:p>
          <a:p>
            <a:pPr lvl="1"/>
            <a:r>
              <a:rPr lang="en-US" sz="1900" dirty="0"/>
              <a:t>Within the standards of good medical practice within the organized medical community; and </a:t>
            </a:r>
          </a:p>
          <a:p>
            <a:pPr lvl="1"/>
            <a:r>
              <a:rPr lang="en-US" sz="1900" dirty="0"/>
              <a:t>Not primarily for the convenience of the member, or the Member’s physician or other provider; and </a:t>
            </a:r>
          </a:p>
          <a:p>
            <a:pPr lvl="1"/>
            <a:r>
              <a:rPr lang="en-US" sz="1900" dirty="0"/>
              <a:t>The most appropriate supply or level of service, including levels of acute care such as ICU services or regular acute medical and surgical services as determined by the clinical status of the Member, which can safely be provided to the member. For hospitalization, this means that the Member requires acute care as an inpatient due to the nature of the services the Member is receiving, or the severity of the Member’s condition, and that safe and adequate care cannot be received as an outpatient or at a less intensified medical setting such as a sub-acute unit or Skilled Nursing Facility.”</a:t>
            </a:r>
          </a:p>
          <a:p>
            <a:endParaRPr lang="en-US" dirty="0"/>
          </a:p>
        </p:txBody>
      </p:sp>
      <p:sp>
        <p:nvSpPr>
          <p:cNvPr id="6" name="Title 1">
            <a:extLst>
              <a:ext uri="{FF2B5EF4-FFF2-40B4-BE49-F238E27FC236}">
                <a16:creationId xmlns:a16="http://schemas.microsoft.com/office/drawing/2014/main" id="{91561472-21AE-5077-B2B5-14C1229824DE}"/>
              </a:ext>
            </a:extLst>
          </p:cNvPr>
          <p:cNvSpPr>
            <a:spLocks noGrp="1"/>
          </p:cNvSpPr>
          <p:nvPr>
            <p:ph type="title"/>
          </p:nvPr>
        </p:nvSpPr>
        <p:spPr>
          <a:xfrm>
            <a:off x="838200" y="365125"/>
            <a:ext cx="10515600" cy="1325563"/>
          </a:xfrm>
        </p:spPr>
        <p:txBody>
          <a:bodyPr/>
          <a:lstStyle/>
          <a:p>
            <a:r>
              <a:rPr lang="en-US" dirty="0"/>
              <a:t>Appeals Approach:</a:t>
            </a:r>
            <a:br>
              <a:rPr lang="en-US" dirty="0"/>
            </a:br>
            <a:r>
              <a:rPr lang="en-US" dirty="0"/>
              <a:t>Contract Argument</a:t>
            </a:r>
          </a:p>
        </p:txBody>
      </p:sp>
    </p:spTree>
    <p:extLst>
      <p:ext uri="{BB962C8B-B14F-4D97-AF65-F5344CB8AC3E}">
        <p14:creationId xmlns:p14="http://schemas.microsoft.com/office/powerpoint/2010/main" val="22843076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54C6F-C82C-6905-B820-EF037EE84F0A}"/>
              </a:ext>
            </a:extLst>
          </p:cNvPr>
          <p:cNvSpPr txBox="1">
            <a:spLocks/>
          </p:cNvSpPr>
          <p:nvPr/>
        </p:nvSpPr>
        <p:spPr>
          <a:xfrm>
            <a:off x="647281" y="289048"/>
            <a:ext cx="9461361" cy="1325563"/>
          </a:xfrm>
          <a:prstGeom prst="rect">
            <a:avLst/>
          </a:prstGeom>
        </p:spPr>
        <p:txBody>
          <a:bodyPr>
            <a:normAutofit/>
          </a:bodyPr>
          <a:lstStyle>
            <a:lvl1pPr algn="l" defTabSz="914400" rtl="0" eaLnBrk="1" latinLnBrk="0" hangingPunct="1">
              <a:lnSpc>
                <a:spcPct val="90000"/>
              </a:lnSpc>
              <a:spcBef>
                <a:spcPct val="0"/>
              </a:spcBef>
              <a:buNone/>
              <a:defRPr sz="3600" b="1" kern="1200">
                <a:solidFill>
                  <a:schemeClr val="tx1"/>
                </a:solidFill>
                <a:latin typeface="+mn-lt"/>
                <a:ea typeface="+mj-ea"/>
                <a:cs typeface="+mj-cs"/>
              </a:defRPr>
            </a:lvl1pPr>
          </a:lstStyle>
          <a:p>
            <a:r>
              <a:rPr lang="en-US" dirty="0">
                <a:solidFill>
                  <a:schemeClr val="tx2"/>
                </a:solidFill>
              </a:rPr>
              <a:t>Appeals Approach:</a:t>
            </a:r>
          </a:p>
          <a:p>
            <a:r>
              <a:rPr lang="en-US" dirty="0">
                <a:solidFill>
                  <a:schemeClr val="tx2"/>
                </a:solidFill>
              </a:rPr>
              <a:t>Medical Necessity Arguments</a:t>
            </a:r>
          </a:p>
        </p:txBody>
      </p:sp>
      <p:sp>
        <p:nvSpPr>
          <p:cNvPr id="3" name="Content Placeholder 2">
            <a:extLst>
              <a:ext uri="{FF2B5EF4-FFF2-40B4-BE49-F238E27FC236}">
                <a16:creationId xmlns:a16="http://schemas.microsoft.com/office/drawing/2014/main" id="{96374FA7-A8C9-ECAE-EA32-81DAA0786B69}"/>
              </a:ext>
            </a:extLst>
          </p:cNvPr>
          <p:cNvSpPr txBox="1">
            <a:spLocks/>
          </p:cNvSpPr>
          <p:nvPr/>
        </p:nvSpPr>
        <p:spPr>
          <a:xfrm>
            <a:off x="838200" y="1537398"/>
            <a:ext cx="10515600" cy="429792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Once the procedural issue is addressed, the appeal must then establish the medical necessity of the treatment</a:t>
            </a:r>
            <a:br>
              <a:rPr lang="en-US" sz="2400" dirty="0"/>
            </a:br>
            <a:endParaRPr lang="en-US" sz="2400" dirty="0"/>
          </a:p>
          <a:p>
            <a:r>
              <a:rPr lang="en-US" sz="2400" dirty="0"/>
              <a:t>Argue the admission meets inpatient criteria based on the information “known and knowable” to the physician at the time the decision was made</a:t>
            </a:r>
            <a:br>
              <a:rPr lang="en-US" sz="2400" dirty="0"/>
            </a:br>
            <a:endParaRPr lang="en-US" sz="2400" dirty="0"/>
          </a:p>
          <a:p>
            <a:r>
              <a:rPr lang="en-US" sz="2400" dirty="0"/>
              <a:t>Address situations in which the payer utilized the incorrect MCG/InterQual Criteria</a:t>
            </a:r>
          </a:p>
        </p:txBody>
      </p:sp>
    </p:spTree>
    <p:extLst>
      <p:ext uri="{BB962C8B-B14F-4D97-AF65-F5344CB8AC3E}">
        <p14:creationId xmlns:p14="http://schemas.microsoft.com/office/powerpoint/2010/main" val="2402046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EC1BB-42A7-2A74-152C-B16D86EC6C5D}"/>
              </a:ext>
            </a:extLst>
          </p:cNvPr>
          <p:cNvSpPr>
            <a:spLocks noGrp="1"/>
          </p:cNvSpPr>
          <p:nvPr>
            <p:ph type="title"/>
          </p:nvPr>
        </p:nvSpPr>
        <p:spPr/>
        <p:txBody>
          <a:bodyPr/>
          <a:lstStyle/>
          <a:p>
            <a:r>
              <a:rPr lang="en-US" dirty="0"/>
              <a:t>Effective Level of Care Appeals</a:t>
            </a:r>
          </a:p>
        </p:txBody>
      </p:sp>
      <p:sp>
        <p:nvSpPr>
          <p:cNvPr id="3" name="Content Placeholder 2">
            <a:extLst>
              <a:ext uri="{FF2B5EF4-FFF2-40B4-BE49-F238E27FC236}">
                <a16:creationId xmlns:a16="http://schemas.microsoft.com/office/drawing/2014/main" id="{CA6A1F68-521D-D005-A185-C3B0DD82D3B5}"/>
              </a:ext>
            </a:extLst>
          </p:cNvPr>
          <p:cNvSpPr>
            <a:spLocks noGrp="1"/>
          </p:cNvSpPr>
          <p:nvPr>
            <p:ph idx="1"/>
          </p:nvPr>
        </p:nvSpPr>
        <p:spPr>
          <a:xfrm>
            <a:off x="838200" y="1825625"/>
            <a:ext cx="6370674" cy="4351338"/>
          </a:xfrm>
        </p:spPr>
        <p:txBody>
          <a:bodyPr>
            <a:normAutofit fontScale="92500" lnSpcReduction="10000"/>
          </a:bodyPr>
          <a:lstStyle/>
          <a:p>
            <a:r>
              <a:rPr lang="en-US" dirty="0"/>
              <a:t>Get the denial letter! </a:t>
            </a:r>
          </a:p>
          <a:p>
            <a:pPr lvl="1"/>
            <a:r>
              <a:rPr lang="en-US" dirty="0"/>
              <a:t>Provides the clinical rationale used to deny the claim</a:t>
            </a:r>
          </a:p>
          <a:p>
            <a:r>
              <a:rPr lang="en-US" dirty="0"/>
              <a:t>Dispute their findings directly with the medical record documentation </a:t>
            </a:r>
          </a:p>
          <a:p>
            <a:r>
              <a:rPr lang="en-US" dirty="0"/>
              <a:t>Cite specific medical necessity criteria </a:t>
            </a:r>
          </a:p>
          <a:p>
            <a:pPr lvl="1"/>
            <a:r>
              <a:rPr lang="en-US" dirty="0"/>
              <a:t>InterQual or Milliman Care Guidelines</a:t>
            </a:r>
          </a:p>
          <a:p>
            <a:r>
              <a:rPr lang="en-US" dirty="0"/>
              <a:t>Add risk stratification to your argument </a:t>
            </a:r>
          </a:p>
          <a:p>
            <a:pPr lvl="1"/>
            <a:r>
              <a:rPr lang="en-US" dirty="0"/>
              <a:t>Example: Comorbid conditions being treated concurrently that increased the risk of the patient for possible complications or deterioration of patient’s condition</a:t>
            </a:r>
          </a:p>
          <a:p>
            <a:endParaRPr lang="en-US" dirty="0"/>
          </a:p>
        </p:txBody>
      </p:sp>
      <p:pic>
        <p:nvPicPr>
          <p:cNvPr id="4" name="Picture 3" descr="Icon&#10;&#10;Description automatically generated">
            <a:extLst>
              <a:ext uri="{FF2B5EF4-FFF2-40B4-BE49-F238E27FC236}">
                <a16:creationId xmlns:a16="http://schemas.microsoft.com/office/drawing/2014/main" id="{5C25B005-978A-DB4B-CDE2-D5F43EDA4B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58118" y="1825625"/>
            <a:ext cx="3895682" cy="3895682"/>
          </a:xfrm>
          <a:prstGeom prst="rect">
            <a:avLst/>
          </a:prstGeom>
        </p:spPr>
      </p:pic>
    </p:spTree>
    <p:extLst>
      <p:ext uri="{BB962C8B-B14F-4D97-AF65-F5344CB8AC3E}">
        <p14:creationId xmlns:p14="http://schemas.microsoft.com/office/powerpoint/2010/main" val="22123523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A376E-87A9-400A-8811-51187FD5D6EF}"/>
              </a:ext>
            </a:extLst>
          </p:cNvPr>
          <p:cNvSpPr>
            <a:spLocks noGrp="1"/>
          </p:cNvSpPr>
          <p:nvPr>
            <p:ph type="title"/>
          </p:nvPr>
        </p:nvSpPr>
        <p:spPr/>
        <p:txBody>
          <a:bodyPr/>
          <a:lstStyle/>
          <a:p>
            <a:r>
              <a:rPr lang="en-US" dirty="0"/>
              <a:t>Case Study – Crafting an Effective Appeal</a:t>
            </a:r>
          </a:p>
        </p:txBody>
      </p:sp>
      <p:sp>
        <p:nvSpPr>
          <p:cNvPr id="3" name="Content Placeholder 2">
            <a:extLst>
              <a:ext uri="{FF2B5EF4-FFF2-40B4-BE49-F238E27FC236}">
                <a16:creationId xmlns:a16="http://schemas.microsoft.com/office/drawing/2014/main" id="{DD3A5254-9299-4809-A50B-6615F78437F3}"/>
              </a:ext>
            </a:extLst>
          </p:cNvPr>
          <p:cNvSpPr>
            <a:spLocks noGrp="1"/>
          </p:cNvSpPr>
          <p:nvPr>
            <p:ph idx="1"/>
          </p:nvPr>
        </p:nvSpPr>
        <p:spPr>
          <a:xfrm>
            <a:off x="838200" y="1690688"/>
            <a:ext cx="10515600" cy="4351338"/>
          </a:xfrm>
        </p:spPr>
        <p:txBody>
          <a:bodyPr>
            <a:normAutofit/>
          </a:bodyPr>
          <a:lstStyle/>
          <a:p>
            <a:pPr marL="0" marR="0" indent="0" algn="ctr">
              <a:lnSpc>
                <a:spcPct val="115000"/>
              </a:lnSpc>
              <a:spcBef>
                <a:spcPts val="0"/>
              </a:spcBef>
              <a:spcAft>
                <a:spcPts val="0"/>
              </a:spcAft>
              <a:buNone/>
            </a:pPr>
            <a:r>
              <a:rPr lang="en-US" sz="2400" b="1" u="sng" dirty="0">
                <a:effectLst/>
                <a:latin typeface="Times New Roman" panose="02020603050405020304" pitchFamily="18" charset="0"/>
                <a:ea typeface="Calibri" panose="020F0502020204030204" pitchFamily="34" charset="0"/>
                <a:cs typeface="Times New Roman" panose="02020603050405020304" pitchFamily="18" charset="0"/>
              </a:rPr>
              <a:t>Authorization For Services Was Obtained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These services are for a newborn born on 06/01/2022 at HOSPITAL. Highmark was notified of the baby’s delivery and authorization was requested. </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Highmark provided authorization # Case-111111, see enclosed case management notes. HOSPITAL and Highmark corresponded every couple of days to extend the authorization throughout the entire date of service. The patient was also authorized for transfer on 8/21/2022 to Second Hospital.</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During this time, Highmark </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never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mentioned the patient was out-of-network or requested the patient be transferred instead of receiving care.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0"/>
              </a:spcBef>
              <a:buNone/>
            </a:pPr>
            <a:endParaRPr lang="en-US" sz="1400" dirty="0">
              <a:solidFill>
                <a:schemeClr val="tx2"/>
              </a:solidFill>
            </a:endParaRPr>
          </a:p>
          <a:p>
            <a:pPr lvl="1">
              <a:spcBef>
                <a:spcPts val="0"/>
              </a:spcBef>
            </a:pPr>
            <a:endParaRPr lang="en-US" sz="1400" dirty="0">
              <a:solidFill>
                <a:schemeClr val="tx2"/>
              </a:solidFill>
            </a:endParaRPr>
          </a:p>
          <a:p>
            <a:endParaRPr lang="en-US" dirty="0"/>
          </a:p>
        </p:txBody>
      </p:sp>
    </p:spTree>
    <p:extLst>
      <p:ext uri="{BB962C8B-B14F-4D97-AF65-F5344CB8AC3E}">
        <p14:creationId xmlns:p14="http://schemas.microsoft.com/office/powerpoint/2010/main" val="38738593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A376E-87A9-400A-8811-51187FD5D6EF}"/>
              </a:ext>
            </a:extLst>
          </p:cNvPr>
          <p:cNvSpPr>
            <a:spLocks noGrp="1"/>
          </p:cNvSpPr>
          <p:nvPr>
            <p:ph type="title"/>
          </p:nvPr>
        </p:nvSpPr>
        <p:spPr/>
        <p:txBody>
          <a:bodyPr/>
          <a:lstStyle/>
          <a:p>
            <a:r>
              <a:rPr lang="en-US" dirty="0"/>
              <a:t>Case Study – Crafting an Effective Appeal</a:t>
            </a:r>
          </a:p>
        </p:txBody>
      </p:sp>
      <p:sp>
        <p:nvSpPr>
          <p:cNvPr id="3" name="Content Placeholder 2">
            <a:extLst>
              <a:ext uri="{FF2B5EF4-FFF2-40B4-BE49-F238E27FC236}">
                <a16:creationId xmlns:a16="http://schemas.microsoft.com/office/drawing/2014/main" id="{DD3A5254-9299-4809-A50B-6615F78437F3}"/>
              </a:ext>
            </a:extLst>
          </p:cNvPr>
          <p:cNvSpPr>
            <a:spLocks noGrp="1"/>
          </p:cNvSpPr>
          <p:nvPr>
            <p:ph idx="1"/>
          </p:nvPr>
        </p:nvSpPr>
        <p:spPr>
          <a:xfrm>
            <a:off x="838200" y="1617395"/>
            <a:ext cx="10515600" cy="4351338"/>
          </a:xfrm>
        </p:spPr>
        <p:txBody>
          <a:bodyPr>
            <a:normAutofit fontScale="92500" lnSpcReduction="20000"/>
          </a:bodyPr>
          <a:lstStyle/>
          <a:p>
            <a:pPr marL="0" marR="0" indent="0" algn="ctr">
              <a:lnSpc>
                <a:spcPct val="115000"/>
              </a:lnSpc>
              <a:spcBef>
                <a:spcPts val="0"/>
              </a:spcBef>
              <a:spcAft>
                <a:spcPts val="0"/>
              </a:spcAft>
              <a:buNone/>
            </a:pP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Services are Protected Federally and by the State of Pennsylvania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As noted above, these services were for a newborn and are therefore protected federally and statutorily in the State of Pennsylvania. Notably, per NMHPA, “group health plans and health insurance issuers may NOT restrict benefits for a hospital stay in connection with childbirth to less than 48 hours following a vaginal delivery or 96 hours following a delivery by cesarean section.  Moreover, per ACA, emergency and maternity care is covered as an essential health benefit. The patient required additional NICU care and could not be safely discharged or transferred until stable.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r>
              <a:rPr lang="en-US" sz="1800" u="sng" dirty="0">
                <a:effectLst/>
                <a:latin typeface="Times New Roman" panose="02020603050405020304" pitchFamily="18" charset="0"/>
                <a:ea typeface="Calibri" panose="020F0502020204030204" pitchFamily="34" charset="0"/>
                <a:cs typeface="Times New Roman" panose="02020603050405020304" pitchFamily="18" charset="0"/>
              </a:rPr>
              <a:t>Under Pennsylvania law health insurers are required to provide coverage with respect to a newborn child. The coverage “shall consist of coverage of injury or sickness including the necessary care and treatment of medically diagnosed congenital defects, birth abnormalities, prematurity and routine nursery care, but need not include routine well-baby care, immunizations and medical examinations or tests not necessary for the treatment of a covered injury, illness, defect, deformity or disease except to the extent that such coverages are provided the insured or for dependent children under the same class of coverage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indent="0">
              <a:lnSpc>
                <a:spcPct val="115000"/>
              </a:lnSpc>
              <a:spcBef>
                <a:spcPts val="0"/>
              </a:spcBef>
              <a:spcAft>
                <a:spcPts val="0"/>
              </a:spcAft>
              <a:buNone/>
            </a:pPr>
            <a:endParaRPr lang="en-US" sz="1800"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15000"/>
              </a:lnSpc>
              <a:spcBef>
                <a:spcPts val="0"/>
              </a:spcBef>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These services are required to be rendered and covered by health insurers under the above statutes. Therefore, HOSPITAL demands processing of this claim for payment.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0"/>
              </a:spcBef>
              <a:buNone/>
            </a:pPr>
            <a:endParaRPr lang="en-US" sz="1400" dirty="0">
              <a:solidFill>
                <a:schemeClr val="tx2"/>
              </a:solidFill>
            </a:endParaRPr>
          </a:p>
          <a:p>
            <a:pPr lvl="1">
              <a:spcBef>
                <a:spcPts val="0"/>
              </a:spcBef>
            </a:pPr>
            <a:endParaRPr lang="en-US" sz="1400" dirty="0">
              <a:solidFill>
                <a:schemeClr val="tx2"/>
              </a:solidFill>
            </a:endParaRPr>
          </a:p>
          <a:p>
            <a:endParaRPr lang="en-US" dirty="0"/>
          </a:p>
        </p:txBody>
      </p:sp>
    </p:spTree>
    <p:extLst>
      <p:ext uri="{BB962C8B-B14F-4D97-AF65-F5344CB8AC3E}">
        <p14:creationId xmlns:p14="http://schemas.microsoft.com/office/powerpoint/2010/main" val="21369658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A376E-87A9-400A-8811-51187FD5D6EF}"/>
              </a:ext>
            </a:extLst>
          </p:cNvPr>
          <p:cNvSpPr>
            <a:spLocks noGrp="1"/>
          </p:cNvSpPr>
          <p:nvPr>
            <p:ph type="title"/>
          </p:nvPr>
        </p:nvSpPr>
        <p:spPr/>
        <p:txBody>
          <a:bodyPr/>
          <a:lstStyle/>
          <a:p>
            <a:r>
              <a:rPr lang="en-US" dirty="0"/>
              <a:t>Case Study – Crafting an Effective Appeal</a:t>
            </a:r>
          </a:p>
        </p:txBody>
      </p:sp>
      <p:sp>
        <p:nvSpPr>
          <p:cNvPr id="3" name="Content Placeholder 2">
            <a:extLst>
              <a:ext uri="{FF2B5EF4-FFF2-40B4-BE49-F238E27FC236}">
                <a16:creationId xmlns:a16="http://schemas.microsoft.com/office/drawing/2014/main" id="{DD3A5254-9299-4809-A50B-6615F78437F3}"/>
              </a:ext>
            </a:extLst>
          </p:cNvPr>
          <p:cNvSpPr>
            <a:spLocks noGrp="1"/>
          </p:cNvSpPr>
          <p:nvPr>
            <p:ph idx="1"/>
          </p:nvPr>
        </p:nvSpPr>
        <p:spPr/>
        <p:txBody>
          <a:bodyPr>
            <a:normAutofit/>
          </a:bodyPr>
          <a:lstStyle/>
          <a:p>
            <a:pPr marL="0" marR="0" indent="0" algn="ctr">
              <a:lnSpc>
                <a:spcPct val="115000"/>
              </a:lnSpc>
              <a:spcBef>
                <a:spcPts val="0"/>
              </a:spcBef>
              <a:spcAft>
                <a:spcPts val="1000"/>
              </a:spcAft>
              <a:buNone/>
            </a:pPr>
            <a:r>
              <a:rPr lang="en-US" sz="2000" b="1" u="sng" dirty="0">
                <a:effectLst/>
                <a:latin typeface="Times New Roman" panose="02020603050405020304" pitchFamily="18" charset="0"/>
                <a:ea typeface="Calibri" panose="020F0502020204030204" pitchFamily="34" charset="0"/>
                <a:cs typeface="Times New Roman" panose="02020603050405020304" pitchFamily="18" charset="0"/>
              </a:rPr>
              <a:t>HOSPITAL is a Contracted Provider with Highmark</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Per the eligibility checks run during the patient’s stay, Highmark was a valid policy.  Per HIPAA, as long as a newborn is enrolled on the mother’s plan within 30 days of birth, coverage is effective as of the birth date. This patient was added to the policy and the policy remained in effect through the end of the year.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HOSPITAL has an active contract with Highmark and is in network.</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Even if Highmark determined this particular plan was not in network, the policy documents state all emergency care and services out of network with authorization would be reimbursed. As noted above, services were fully authorized. Lastly, per the Highmark Sapphire Digital site, HOSPITAL is in-network.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1400" dirty="0">
              <a:solidFill>
                <a:schemeClr val="tx2"/>
              </a:solidFill>
            </a:endParaRPr>
          </a:p>
          <a:p>
            <a:endParaRPr lang="en-US" dirty="0"/>
          </a:p>
        </p:txBody>
      </p:sp>
    </p:spTree>
    <p:extLst>
      <p:ext uri="{BB962C8B-B14F-4D97-AF65-F5344CB8AC3E}">
        <p14:creationId xmlns:p14="http://schemas.microsoft.com/office/powerpoint/2010/main" val="28907659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A376E-87A9-400A-8811-51187FD5D6EF}"/>
              </a:ext>
            </a:extLst>
          </p:cNvPr>
          <p:cNvSpPr>
            <a:spLocks noGrp="1"/>
          </p:cNvSpPr>
          <p:nvPr>
            <p:ph type="title"/>
          </p:nvPr>
        </p:nvSpPr>
        <p:spPr/>
        <p:txBody>
          <a:bodyPr/>
          <a:lstStyle/>
          <a:p>
            <a:r>
              <a:rPr lang="en-US" dirty="0"/>
              <a:t>Case Study – Crafting an Effective Appeal</a:t>
            </a:r>
          </a:p>
        </p:txBody>
      </p:sp>
      <p:sp>
        <p:nvSpPr>
          <p:cNvPr id="3" name="Content Placeholder 2">
            <a:extLst>
              <a:ext uri="{FF2B5EF4-FFF2-40B4-BE49-F238E27FC236}">
                <a16:creationId xmlns:a16="http://schemas.microsoft.com/office/drawing/2014/main" id="{DD3A5254-9299-4809-A50B-6615F78437F3}"/>
              </a:ext>
            </a:extLst>
          </p:cNvPr>
          <p:cNvSpPr>
            <a:spLocks noGrp="1"/>
          </p:cNvSpPr>
          <p:nvPr>
            <p:ph idx="1"/>
          </p:nvPr>
        </p:nvSpPr>
        <p:spPr/>
        <p:txBody>
          <a:bodyPr>
            <a:normAutofit/>
          </a:bodyPr>
          <a:lstStyle/>
          <a:p>
            <a:pPr marL="0" marR="0" indent="0" algn="ctr">
              <a:lnSpc>
                <a:spcPct val="115000"/>
              </a:lnSpc>
              <a:spcBef>
                <a:spcPts val="0"/>
              </a:spcBef>
              <a:spcAft>
                <a:spcPts val="1000"/>
              </a:spcAft>
              <a:buNone/>
            </a:pP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Services Were Medically Necessary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patient is a newborn, born at 39 weeks by C-section, with a weight of 3271 grams. The patient was immediately placed in the NICU for respiratory distress and suspected esophageal fistula. The patient required care for sepsis, respiratory distress, hypoxemia, tachypnea and TEF.  The patient underwent repair of the esophageal atresia and tracheoesophageal fistula on 06/24/2022. She required intubation and mechanical ventilation. She was unable to extubated until 08/10/2022 and 08/12/2022, she was noted to have severe tracheomalacia and a type III laryngeal cleft. The patient had persistent reflux and emesis, leading to G-tube placement. Moreover, the patient was treated for MSSA infections and pneumonia during the stay. Eventually, the patient was transferred via LifeFlight to Second Hospital. There is no question these services were medically necessary, and they were fully authorized by Highmark. Nonetheless, the medical records are included for review.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1400" dirty="0">
              <a:solidFill>
                <a:schemeClr val="tx2"/>
              </a:solidFill>
            </a:endParaRPr>
          </a:p>
          <a:p>
            <a:endParaRPr lang="en-US" dirty="0"/>
          </a:p>
        </p:txBody>
      </p:sp>
    </p:spTree>
    <p:extLst>
      <p:ext uri="{BB962C8B-B14F-4D97-AF65-F5344CB8AC3E}">
        <p14:creationId xmlns:p14="http://schemas.microsoft.com/office/powerpoint/2010/main" val="9315246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A376E-87A9-400A-8811-51187FD5D6EF}"/>
              </a:ext>
            </a:extLst>
          </p:cNvPr>
          <p:cNvSpPr>
            <a:spLocks noGrp="1"/>
          </p:cNvSpPr>
          <p:nvPr>
            <p:ph type="title"/>
          </p:nvPr>
        </p:nvSpPr>
        <p:spPr/>
        <p:txBody>
          <a:bodyPr/>
          <a:lstStyle/>
          <a:p>
            <a:r>
              <a:rPr lang="en-US" dirty="0"/>
              <a:t>Case Study – Crafting an Effective Appeal</a:t>
            </a:r>
          </a:p>
        </p:txBody>
      </p:sp>
      <p:sp>
        <p:nvSpPr>
          <p:cNvPr id="3" name="Content Placeholder 2">
            <a:extLst>
              <a:ext uri="{FF2B5EF4-FFF2-40B4-BE49-F238E27FC236}">
                <a16:creationId xmlns:a16="http://schemas.microsoft.com/office/drawing/2014/main" id="{DD3A5254-9299-4809-A50B-6615F78437F3}"/>
              </a:ext>
            </a:extLst>
          </p:cNvPr>
          <p:cNvSpPr>
            <a:spLocks noGrp="1"/>
          </p:cNvSpPr>
          <p:nvPr>
            <p:ph idx="1"/>
          </p:nvPr>
        </p:nvSpPr>
        <p:spPr/>
        <p:txBody>
          <a:bodyPr>
            <a:normAutofit/>
          </a:bodyPr>
          <a:lstStyle/>
          <a:p>
            <a:pPr marL="0" marR="0" indent="0" algn="ctr">
              <a:lnSpc>
                <a:spcPct val="115000"/>
              </a:lnSpc>
              <a:spcBef>
                <a:spcPts val="0"/>
              </a:spcBef>
              <a:spcAft>
                <a:spcPts val="0"/>
              </a:spcAft>
              <a:buNone/>
            </a:pP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Conclusion</a:t>
            </a:r>
          </a:p>
          <a:p>
            <a:pPr marL="0" marR="0" indent="0" algn="ctr">
              <a:lnSpc>
                <a:spcPct val="115000"/>
              </a:lnSpc>
              <a:spcBef>
                <a:spcPts val="0"/>
              </a:spcBef>
              <a:spcAft>
                <a:spcPts val="0"/>
              </a:spcAft>
              <a:buNone/>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Highmark should reimburse these services under the legal theory of detrimental reliance. HOSPITAL notified Highmark, received authorization, continued to verify eligibility, and provided medically necessary services.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HOSPITAL was never informed of any issues regarding the patient’s services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HOSPITAL relied on Highmark to their detriment.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Highmark is in the best position to know whether services require authorization or are out of network.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HOSPITAL attempted to comply with Highmark by obtaining authorization. HOSPITAL should be compensated for the services provided to the Highmark member.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1800" dirty="0">
                <a:effectLst/>
                <a:latin typeface="Times New Roman" panose="02020603050405020304" pitchFamily="18" charset="0"/>
                <a:ea typeface="Calibri" panose="020F0502020204030204" pitchFamily="34" charset="0"/>
              </a:rPr>
              <a:t>It is clear that the services performed were medically necessary and protected by state and federal legislation. Therefore, HOSPITAL requests review and reimbursement of the above claim.</a:t>
            </a:r>
          </a:p>
          <a:p>
            <a:pPr marL="0" indent="0">
              <a:buNone/>
            </a:pPr>
            <a:endParaRPr lang="en-US" sz="1800" dirty="0">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0"/>
              </a:spcAft>
              <a:buNone/>
            </a:pPr>
            <a:r>
              <a:rPr lang="en-US" sz="1800" b="1" u="none" strike="noStrike"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pPr>
            <a:endParaRPr lang="en-US" sz="1400" dirty="0">
              <a:solidFill>
                <a:schemeClr val="tx2"/>
              </a:solidFill>
            </a:endParaRPr>
          </a:p>
          <a:p>
            <a:endParaRPr lang="en-US" dirty="0"/>
          </a:p>
        </p:txBody>
      </p:sp>
    </p:spTree>
    <p:extLst>
      <p:ext uri="{BB962C8B-B14F-4D97-AF65-F5344CB8AC3E}">
        <p14:creationId xmlns:p14="http://schemas.microsoft.com/office/powerpoint/2010/main" val="2991210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0341E-D6CA-BE57-43B3-60C08E796A29}"/>
              </a:ext>
            </a:extLst>
          </p:cNvPr>
          <p:cNvSpPr>
            <a:spLocks noGrp="1"/>
          </p:cNvSpPr>
          <p:nvPr>
            <p:ph type="title"/>
          </p:nvPr>
        </p:nvSpPr>
        <p:spPr/>
        <p:txBody>
          <a:bodyPr/>
          <a:lstStyle/>
          <a:p>
            <a:r>
              <a:rPr lang="en-US" dirty="0"/>
              <a:t>Aspirion Denial Category Trends</a:t>
            </a:r>
          </a:p>
        </p:txBody>
      </p:sp>
      <p:pic>
        <p:nvPicPr>
          <p:cNvPr id="3" name="Picture 2">
            <a:extLst>
              <a:ext uri="{FF2B5EF4-FFF2-40B4-BE49-F238E27FC236}">
                <a16:creationId xmlns:a16="http://schemas.microsoft.com/office/drawing/2014/main" id="{497E0A07-8350-193A-3CA3-B950C636F468}"/>
              </a:ext>
            </a:extLst>
          </p:cNvPr>
          <p:cNvPicPr>
            <a:picLocks noChangeAspect="1"/>
          </p:cNvPicPr>
          <p:nvPr/>
        </p:nvPicPr>
        <p:blipFill>
          <a:blip r:embed="rId2"/>
          <a:stretch>
            <a:fillRect/>
          </a:stretch>
        </p:blipFill>
        <p:spPr>
          <a:xfrm>
            <a:off x="838200" y="1414130"/>
            <a:ext cx="6999084" cy="4530189"/>
          </a:xfrm>
          <a:prstGeom prst="rect">
            <a:avLst/>
          </a:prstGeom>
        </p:spPr>
      </p:pic>
      <p:sp>
        <p:nvSpPr>
          <p:cNvPr id="4" name="Rectangle 3">
            <a:extLst>
              <a:ext uri="{FF2B5EF4-FFF2-40B4-BE49-F238E27FC236}">
                <a16:creationId xmlns:a16="http://schemas.microsoft.com/office/drawing/2014/main" id="{8B00D069-A1B6-FBCC-FA12-99880F74EE24}"/>
              </a:ext>
            </a:extLst>
          </p:cNvPr>
          <p:cNvSpPr/>
          <p:nvPr/>
        </p:nvSpPr>
        <p:spPr>
          <a:xfrm>
            <a:off x="8112392" y="2397948"/>
            <a:ext cx="3822128" cy="2185214"/>
          </a:xfrm>
          <a:prstGeom prst="rect">
            <a:avLst/>
          </a:prstGeom>
        </p:spPr>
        <p:txBody>
          <a:bodyPr wrap="square">
            <a:spAutoFit/>
          </a:bodyPr>
          <a:lstStyle/>
          <a:p>
            <a:pPr algn="ctr"/>
            <a:r>
              <a:rPr lang="en-US" sz="2800" b="1" dirty="0"/>
              <a:t>Rising Denial Categories</a:t>
            </a:r>
          </a:p>
          <a:p>
            <a:pPr algn="ctr"/>
            <a:endParaRPr lang="en-US" sz="800" b="1" dirty="0"/>
          </a:p>
          <a:p>
            <a:endParaRPr lang="en-US" sz="800" b="1" dirty="0"/>
          </a:p>
          <a:p>
            <a:pPr lvl="2"/>
            <a:r>
              <a:rPr lang="en-US" sz="2400" dirty="0"/>
              <a:t>No Authorization </a:t>
            </a:r>
            <a:endParaRPr lang="en-US" sz="2000" dirty="0"/>
          </a:p>
          <a:p>
            <a:pPr lvl="3"/>
            <a:endParaRPr lang="en-US" sz="1000" dirty="0"/>
          </a:p>
          <a:p>
            <a:pPr lvl="2"/>
            <a:r>
              <a:rPr lang="en-US" sz="2400" dirty="0"/>
              <a:t>Medical Necessity</a:t>
            </a:r>
            <a:endParaRPr lang="en-US" sz="2200" dirty="0"/>
          </a:p>
          <a:p>
            <a:pPr lvl="3"/>
            <a:endParaRPr lang="en-US" sz="1000" dirty="0"/>
          </a:p>
          <a:p>
            <a:pPr lvl="2"/>
            <a:r>
              <a:rPr lang="en-US" sz="2400" dirty="0"/>
              <a:t>DRG Validation</a:t>
            </a:r>
            <a:endParaRPr lang="en-US" sz="2200" dirty="0"/>
          </a:p>
        </p:txBody>
      </p:sp>
      <p:pic>
        <p:nvPicPr>
          <p:cNvPr id="5" name="Picture 4">
            <a:extLst>
              <a:ext uri="{FF2B5EF4-FFF2-40B4-BE49-F238E27FC236}">
                <a16:creationId xmlns:a16="http://schemas.microsoft.com/office/drawing/2014/main" id="{9BF265F2-B954-6395-2982-637292022215}"/>
              </a:ext>
            </a:extLst>
          </p:cNvPr>
          <p:cNvPicPr>
            <a:picLocks noChangeAspect="1"/>
          </p:cNvPicPr>
          <p:nvPr/>
        </p:nvPicPr>
        <p:blipFill>
          <a:blip r:embed="rId3"/>
          <a:stretch>
            <a:fillRect/>
          </a:stretch>
        </p:blipFill>
        <p:spPr>
          <a:xfrm>
            <a:off x="8487528" y="3061338"/>
            <a:ext cx="507616" cy="508410"/>
          </a:xfrm>
          <a:prstGeom prst="rect">
            <a:avLst/>
          </a:prstGeom>
        </p:spPr>
      </p:pic>
      <p:pic>
        <p:nvPicPr>
          <p:cNvPr id="6" name="Picture 5">
            <a:extLst>
              <a:ext uri="{FF2B5EF4-FFF2-40B4-BE49-F238E27FC236}">
                <a16:creationId xmlns:a16="http://schemas.microsoft.com/office/drawing/2014/main" id="{6D48EC7C-4593-278A-31C0-B5182F8C504A}"/>
              </a:ext>
            </a:extLst>
          </p:cNvPr>
          <p:cNvPicPr>
            <a:picLocks noChangeAspect="1"/>
          </p:cNvPicPr>
          <p:nvPr/>
        </p:nvPicPr>
        <p:blipFill>
          <a:blip r:embed="rId3"/>
          <a:stretch>
            <a:fillRect/>
          </a:stretch>
        </p:blipFill>
        <p:spPr>
          <a:xfrm>
            <a:off x="8487528" y="3580573"/>
            <a:ext cx="507616" cy="508410"/>
          </a:xfrm>
          <a:prstGeom prst="rect">
            <a:avLst/>
          </a:prstGeom>
        </p:spPr>
      </p:pic>
      <p:pic>
        <p:nvPicPr>
          <p:cNvPr id="7" name="Picture 6">
            <a:extLst>
              <a:ext uri="{FF2B5EF4-FFF2-40B4-BE49-F238E27FC236}">
                <a16:creationId xmlns:a16="http://schemas.microsoft.com/office/drawing/2014/main" id="{A6A0002F-5FEA-1CD1-34E5-A2F8A3F1109E}"/>
              </a:ext>
            </a:extLst>
          </p:cNvPr>
          <p:cNvPicPr>
            <a:picLocks noChangeAspect="1"/>
          </p:cNvPicPr>
          <p:nvPr/>
        </p:nvPicPr>
        <p:blipFill>
          <a:blip r:embed="rId3"/>
          <a:stretch>
            <a:fillRect/>
          </a:stretch>
        </p:blipFill>
        <p:spPr>
          <a:xfrm>
            <a:off x="8487528" y="4088983"/>
            <a:ext cx="507616" cy="508410"/>
          </a:xfrm>
          <a:prstGeom prst="rect">
            <a:avLst/>
          </a:prstGeom>
        </p:spPr>
      </p:pic>
    </p:spTree>
    <p:extLst>
      <p:ext uri="{BB962C8B-B14F-4D97-AF65-F5344CB8AC3E}">
        <p14:creationId xmlns:p14="http://schemas.microsoft.com/office/powerpoint/2010/main" val="24213992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A376E-87A9-400A-8811-51187FD5D6EF}"/>
              </a:ext>
            </a:extLst>
          </p:cNvPr>
          <p:cNvSpPr>
            <a:spLocks noGrp="1"/>
          </p:cNvSpPr>
          <p:nvPr>
            <p:ph type="title"/>
          </p:nvPr>
        </p:nvSpPr>
        <p:spPr/>
        <p:txBody>
          <a:bodyPr/>
          <a:lstStyle/>
          <a:p>
            <a:r>
              <a:rPr lang="en-US" dirty="0"/>
              <a:t>Case Study – RESULTS!</a:t>
            </a:r>
          </a:p>
        </p:txBody>
      </p:sp>
      <p:sp>
        <p:nvSpPr>
          <p:cNvPr id="3" name="Content Placeholder 2">
            <a:extLst>
              <a:ext uri="{FF2B5EF4-FFF2-40B4-BE49-F238E27FC236}">
                <a16:creationId xmlns:a16="http://schemas.microsoft.com/office/drawing/2014/main" id="{DD3A5254-9299-4809-A50B-6615F78437F3}"/>
              </a:ext>
            </a:extLst>
          </p:cNvPr>
          <p:cNvSpPr>
            <a:spLocks noGrp="1"/>
          </p:cNvSpPr>
          <p:nvPr>
            <p:ph idx="1"/>
          </p:nvPr>
        </p:nvSpPr>
        <p:spPr>
          <a:xfrm>
            <a:off x="838200" y="1110401"/>
            <a:ext cx="10515600" cy="4351338"/>
          </a:xfrm>
        </p:spPr>
        <p:txBody>
          <a:bodyPr>
            <a:normAutofit/>
          </a:bodyPr>
          <a:lstStyle/>
          <a:p>
            <a:pPr marL="0" indent="0" algn="ctr">
              <a:lnSpc>
                <a:spcPct val="115000"/>
              </a:lnSpc>
              <a:spcBef>
                <a:spcPts val="0"/>
              </a:spcBef>
              <a:buNone/>
            </a:pPr>
            <a:endParaRPr lang="en-US" sz="1400" dirty="0">
              <a:solidFill>
                <a:schemeClr val="tx2"/>
              </a:solidFill>
            </a:endParaRPr>
          </a:p>
          <a:p>
            <a:r>
              <a:rPr lang="en-US" dirty="0"/>
              <a:t>What if none of that works? – Multiple appeals denied! </a:t>
            </a:r>
          </a:p>
          <a:p>
            <a:pPr lvl="1"/>
            <a:r>
              <a:rPr lang="en-US" dirty="0"/>
              <a:t>What’s in your toolbox?</a:t>
            </a:r>
          </a:p>
          <a:p>
            <a:r>
              <a:rPr lang="en-US" dirty="0"/>
              <a:t>Escalate, escalate, escalate </a:t>
            </a:r>
          </a:p>
          <a:p>
            <a:pPr lvl="1"/>
            <a:r>
              <a:rPr lang="en-US" dirty="0"/>
              <a:t>Provider reps</a:t>
            </a:r>
          </a:p>
          <a:p>
            <a:pPr lvl="1"/>
            <a:r>
              <a:rPr lang="en-US" dirty="0"/>
              <a:t>JOC Meetings</a:t>
            </a:r>
          </a:p>
          <a:p>
            <a:pPr lvl="1"/>
            <a:r>
              <a:rPr lang="en-US" dirty="0"/>
              <a:t>General Counsel</a:t>
            </a:r>
          </a:p>
          <a:p>
            <a:r>
              <a:rPr lang="en-US" dirty="0"/>
              <a:t>This account needed escalation through all of the above </a:t>
            </a:r>
          </a:p>
          <a:p>
            <a:pPr lvl="1"/>
            <a:r>
              <a:rPr lang="en-US" dirty="0"/>
              <a:t>Ultimately resolved through several emails/phone calls with Highmark’s GC</a:t>
            </a:r>
          </a:p>
          <a:p>
            <a:r>
              <a:rPr lang="en-US" dirty="0"/>
              <a:t>$900,000 recovered! </a:t>
            </a:r>
          </a:p>
        </p:txBody>
      </p:sp>
    </p:spTree>
    <p:extLst>
      <p:ext uri="{BB962C8B-B14F-4D97-AF65-F5344CB8AC3E}">
        <p14:creationId xmlns:p14="http://schemas.microsoft.com/office/powerpoint/2010/main" val="14781245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A343B-C2B6-8625-BBAC-ABB5265A371C}"/>
              </a:ext>
            </a:extLst>
          </p:cNvPr>
          <p:cNvSpPr txBox="1">
            <a:spLocks/>
          </p:cNvSpPr>
          <p:nvPr/>
        </p:nvSpPr>
        <p:spPr>
          <a:xfrm>
            <a:off x="556367" y="269113"/>
            <a:ext cx="8699599" cy="718439"/>
          </a:xfrm>
          <a:prstGeom prst="rect">
            <a:avLst/>
          </a:prstGeom>
        </p:spPr>
        <p:txBody>
          <a:bodyPr>
            <a:noAutofit/>
          </a:bodyPr>
          <a:lstStyle>
            <a:lvl1pPr algn="l" defTabSz="914400" rtl="0" eaLnBrk="1" latinLnBrk="0" hangingPunct="1">
              <a:lnSpc>
                <a:spcPct val="90000"/>
              </a:lnSpc>
              <a:spcBef>
                <a:spcPct val="0"/>
              </a:spcBef>
              <a:buNone/>
              <a:defRPr sz="3600" b="1" kern="1200">
                <a:solidFill>
                  <a:schemeClr val="tx1"/>
                </a:solidFill>
                <a:latin typeface="+mn-lt"/>
                <a:ea typeface="+mj-ea"/>
                <a:cs typeface="+mj-cs"/>
              </a:defRPr>
            </a:lvl1pPr>
          </a:lstStyle>
          <a:p>
            <a:r>
              <a:rPr lang="en-US" dirty="0">
                <a:solidFill>
                  <a:schemeClr val="tx2"/>
                </a:solidFill>
              </a:rPr>
              <a:t>Appeal Writing Tips</a:t>
            </a:r>
          </a:p>
        </p:txBody>
      </p:sp>
      <p:sp>
        <p:nvSpPr>
          <p:cNvPr id="3" name="TextBox 2">
            <a:extLst>
              <a:ext uri="{FF2B5EF4-FFF2-40B4-BE49-F238E27FC236}">
                <a16:creationId xmlns:a16="http://schemas.microsoft.com/office/drawing/2014/main" id="{35692BF6-5B06-5536-AFAE-705D882536FE}"/>
              </a:ext>
            </a:extLst>
          </p:cNvPr>
          <p:cNvSpPr txBox="1"/>
          <p:nvPr/>
        </p:nvSpPr>
        <p:spPr>
          <a:xfrm>
            <a:off x="702814" y="1288486"/>
            <a:ext cx="9642471" cy="4093428"/>
          </a:xfrm>
          <a:prstGeom prst="rect">
            <a:avLst/>
          </a:prstGeom>
          <a:noFill/>
        </p:spPr>
        <p:txBody>
          <a:bodyPr wrap="square" rtlCol="0">
            <a:spAutoFit/>
          </a:bodyPr>
          <a:lstStyle/>
          <a:p>
            <a:pPr marL="457200" indent="-457200">
              <a:buFont typeface="Arial" panose="020B0604020202020204" pitchFamily="34" charset="0"/>
              <a:buChar char="•"/>
            </a:pPr>
            <a:r>
              <a:rPr lang="en-US" sz="2800" dirty="0"/>
              <a:t>Place the most compelling argument and information at the beginning of the appeal</a:t>
            </a:r>
          </a:p>
          <a:p>
            <a:pPr marL="457200" indent="-457200">
              <a:buFont typeface="Arial" panose="020B0604020202020204" pitchFamily="34" charset="0"/>
              <a:buChar char="•"/>
            </a:pPr>
            <a:endParaRPr lang="en-US" sz="1200" dirty="0"/>
          </a:p>
          <a:p>
            <a:pPr marL="342900" indent="-342900">
              <a:buFont typeface="Arial" panose="020B0604020202020204" pitchFamily="34" charset="0"/>
              <a:buChar char="•"/>
            </a:pPr>
            <a:r>
              <a:rPr lang="en-US" sz="2800" dirty="0"/>
              <a:t>Don’t just state “the services were medically necessary.” Use facts from the medical records, </a:t>
            </a:r>
            <a:r>
              <a:rPr lang="en-US" sz="2800" i="1" dirty="0"/>
              <a:t>not just generalities </a:t>
            </a:r>
            <a:endParaRPr lang="en-US" sz="2400" dirty="0"/>
          </a:p>
          <a:p>
            <a:endParaRPr lang="en-US" sz="1200" dirty="0"/>
          </a:p>
          <a:p>
            <a:pPr marL="457200" indent="-457200">
              <a:buFont typeface="Arial" panose="020B0604020202020204" pitchFamily="34" charset="0"/>
              <a:buChar char="•"/>
            </a:pPr>
            <a:r>
              <a:rPr lang="en-US" sz="2800" dirty="0"/>
              <a:t>Avoid including information that is inconsistent with your argument</a:t>
            </a:r>
          </a:p>
          <a:p>
            <a:endParaRPr lang="en-US" sz="1200" dirty="0"/>
          </a:p>
          <a:p>
            <a:pPr marL="457200" indent="-457200">
              <a:buFont typeface="Arial" panose="020B0604020202020204" pitchFamily="34" charset="0"/>
              <a:buChar char="•"/>
            </a:pPr>
            <a:r>
              <a:rPr lang="en-US" sz="2800" dirty="0"/>
              <a:t>Keep the reviewer focused on the “right” information – make it easy for them to approve</a:t>
            </a:r>
          </a:p>
        </p:txBody>
      </p:sp>
    </p:spTree>
    <p:extLst>
      <p:ext uri="{BB962C8B-B14F-4D97-AF65-F5344CB8AC3E}">
        <p14:creationId xmlns:p14="http://schemas.microsoft.com/office/powerpoint/2010/main" val="1033731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B6E5B-7677-1189-AFF0-92106313041A}"/>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24301453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E83A1-EC84-AAFE-34D3-8E88E345EB3F}"/>
              </a:ext>
            </a:extLst>
          </p:cNvPr>
          <p:cNvSpPr>
            <a:spLocks noGrp="1"/>
          </p:cNvSpPr>
          <p:nvPr>
            <p:ph type="title"/>
          </p:nvPr>
        </p:nvSpPr>
        <p:spPr/>
        <p:txBody>
          <a:bodyPr/>
          <a:lstStyle/>
          <a:p>
            <a:r>
              <a:rPr lang="en-US" dirty="0"/>
              <a:t>Thank you</a:t>
            </a:r>
          </a:p>
        </p:txBody>
      </p:sp>
      <p:pic>
        <p:nvPicPr>
          <p:cNvPr id="5" name="Picture 4" descr="A person in a suit&#10;&#10;Description automatically generated with low confidence">
            <a:extLst>
              <a:ext uri="{FF2B5EF4-FFF2-40B4-BE49-F238E27FC236}">
                <a16:creationId xmlns:a16="http://schemas.microsoft.com/office/drawing/2014/main" id="{6D91EC77-9467-0403-A73F-8E5862B265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84352" y="2975845"/>
            <a:ext cx="2416131" cy="2416131"/>
          </a:xfrm>
          <a:prstGeom prst="rect">
            <a:avLst/>
          </a:prstGeom>
        </p:spPr>
      </p:pic>
      <p:graphicFrame>
        <p:nvGraphicFramePr>
          <p:cNvPr id="6" name="Table 5">
            <a:extLst>
              <a:ext uri="{FF2B5EF4-FFF2-40B4-BE49-F238E27FC236}">
                <a16:creationId xmlns:a16="http://schemas.microsoft.com/office/drawing/2014/main" id="{EF2B3DD8-2D1E-1F30-8E9B-EED57D267399}"/>
              </a:ext>
            </a:extLst>
          </p:cNvPr>
          <p:cNvGraphicFramePr>
            <a:graphicFrameLocks noGrp="1"/>
          </p:cNvGraphicFramePr>
          <p:nvPr>
            <p:extLst>
              <p:ext uri="{D42A27DB-BD31-4B8C-83A1-F6EECF244321}">
                <p14:modId xmlns:p14="http://schemas.microsoft.com/office/powerpoint/2010/main" val="3482290037"/>
              </p:ext>
            </p:extLst>
          </p:nvPr>
        </p:nvGraphicFramePr>
        <p:xfrm>
          <a:off x="8142767" y="3429000"/>
          <a:ext cx="3436088" cy="1569720"/>
        </p:xfrm>
        <a:graphic>
          <a:graphicData uri="http://schemas.openxmlformats.org/drawingml/2006/table">
            <a:tbl>
              <a:tblPr firstRow="1" firstCol="1" bandRow="1"/>
              <a:tblGrid>
                <a:gridCol w="3436088">
                  <a:extLst>
                    <a:ext uri="{9D8B030D-6E8A-4147-A177-3AD203B41FA5}">
                      <a16:colId xmlns:a16="http://schemas.microsoft.com/office/drawing/2014/main" val="126784656"/>
                    </a:ext>
                  </a:extLst>
                </a:gridCol>
              </a:tblGrid>
              <a:tr h="0">
                <a:tc>
                  <a:txBody>
                    <a:bodyPr/>
                    <a:lstStyle/>
                    <a:p>
                      <a:pPr marL="0" marR="0">
                        <a:lnSpc>
                          <a:spcPct val="100000"/>
                        </a:lnSpc>
                        <a:spcBef>
                          <a:spcPts val="0"/>
                        </a:spcBef>
                        <a:spcAft>
                          <a:spcPts val="0"/>
                        </a:spcAft>
                      </a:pPr>
                      <a:r>
                        <a:rPr lang="en-US" sz="2800" b="1" dirty="0">
                          <a:solidFill>
                            <a:schemeClr val="tx2"/>
                          </a:solidFill>
                          <a:effectLst/>
                          <a:latin typeface="+mn-lt"/>
                          <a:ea typeface="Calibri" panose="020F0502020204030204" pitchFamily="34" charset="0"/>
                        </a:rPr>
                        <a:t>Dave Jewell, JD MBA</a:t>
                      </a:r>
                      <a:endParaRPr lang="en-US" sz="2800" dirty="0">
                        <a:solidFill>
                          <a:schemeClr val="tx2"/>
                        </a:solidFill>
                        <a:effectLst/>
                        <a:latin typeface="+mn-lt"/>
                        <a:ea typeface="Calibri" panose="020F0502020204030204" pitchFamily="34" charset="0"/>
                      </a:endParaRPr>
                    </a:p>
                    <a:p>
                      <a:pPr marL="0" marR="0">
                        <a:lnSpc>
                          <a:spcPct val="100000"/>
                        </a:lnSpc>
                        <a:spcBef>
                          <a:spcPts val="0"/>
                        </a:spcBef>
                        <a:spcAft>
                          <a:spcPts val="0"/>
                        </a:spcAft>
                      </a:pPr>
                      <a:r>
                        <a:rPr lang="en-US" sz="1600" dirty="0">
                          <a:solidFill>
                            <a:schemeClr val="tx1"/>
                          </a:solidFill>
                          <a:effectLst/>
                          <a:latin typeface="+mn-lt"/>
                          <a:ea typeface="Calibri" panose="020F0502020204030204" pitchFamily="34" charset="0"/>
                        </a:rPr>
                        <a:t>Managing Attorney &amp; Executive Director, Client Success</a:t>
                      </a:r>
                      <a:br>
                        <a:rPr lang="en-US" sz="1600" dirty="0">
                          <a:solidFill>
                            <a:schemeClr val="tx2"/>
                          </a:solidFill>
                          <a:effectLst/>
                          <a:latin typeface="+mn-lt"/>
                          <a:ea typeface="Calibri" panose="020F0502020204030204" pitchFamily="34" charset="0"/>
                        </a:rPr>
                      </a:br>
                      <a:r>
                        <a:rPr lang="en-US" sz="1600" dirty="0">
                          <a:solidFill>
                            <a:schemeClr val="tx2"/>
                          </a:solidFill>
                          <a:effectLst/>
                          <a:latin typeface="+mn-lt"/>
                          <a:ea typeface="Calibri" panose="020F0502020204030204" pitchFamily="34" charset="0"/>
                        </a:rPr>
                        <a:t>Direct: (540) 664-6150</a:t>
                      </a:r>
                      <a:br>
                        <a:rPr lang="en-US" sz="2000" dirty="0">
                          <a:solidFill>
                            <a:schemeClr val="tx2"/>
                          </a:solidFill>
                          <a:effectLst/>
                          <a:latin typeface="+mn-lt"/>
                          <a:ea typeface="Calibri" panose="020F0502020204030204" pitchFamily="34" charset="0"/>
                        </a:rPr>
                      </a:br>
                      <a:r>
                        <a:rPr lang="en-US" sz="1600" u="none" strike="noStrike" dirty="0">
                          <a:solidFill>
                            <a:schemeClr val="tx2"/>
                          </a:solidFill>
                          <a:effectLst/>
                          <a:latin typeface="+mn-lt"/>
                          <a:ea typeface="Calibri" panose="020F0502020204030204" pitchFamily="34" charset="0"/>
                          <a:hlinkClick r:id="rId3">
                            <a:extLst>
                              <a:ext uri="{A12FA001-AC4F-418D-AE19-62706E023703}">
                                <ahyp:hlinkClr xmlns:ahyp="http://schemas.microsoft.com/office/drawing/2018/hyperlinkcolor" val="tx"/>
                              </a:ext>
                            </a:extLst>
                          </a:hlinkClick>
                        </a:rPr>
                        <a:t>dave.jewell@aspirion.com</a:t>
                      </a:r>
                      <a:endParaRPr lang="en-US" sz="1600" dirty="0">
                        <a:solidFill>
                          <a:schemeClr val="tx2"/>
                        </a:solidFill>
                        <a:effectLst/>
                        <a:latin typeface="+mn-lt"/>
                        <a:ea typeface="Calibri" panose="020F0502020204030204" pitchFamily="34" charset="0"/>
                      </a:endParaRPr>
                    </a:p>
                  </a:txBody>
                  <a:tcPr marL="0" marR="0" marT="0" marB="0" anchor="ctr">
                    <a:lnL>
                      <a:noFill/>
                    </a:lnL>
                    <a:lnR>
                      <a:noFill/>
                    </a:lnR>
                    <a:lnT>
                      <a:noFill/>
                    </a:lnT>
                    <a:lnB>
                      <a:noFill/>
                    </a:lnB>
                  </a:tcPr>
                </a:tc>
                <a:extLst>
                  <a:ext uri="{0D108BD9-81ED-4DB2-BD59-A6C34878D82A}">
                    <a16:rowId xmlns:a16="http://schemas.microsoft.com/office/drawing/2014/main" val="1964278761"/>
                  </a:ext>
                </a:extLst>
              </a:tr>
              <a:tr h="0">
                <a:tc>
                  <a:txBody>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rPr>
                        <a:t> </a:t>
                      </a:r>
                      <a:endParaRPr lang="en-US" sz="1000" dirty="0">
                        <a:effectLst/>
                        <a:latin typeface="Times New Roman" panose="02020603050405020304" pitchFamily="18" charset="0"/>
                        <a:ea typeface="Calibri" panose="020F0502020204030204" pitchFamily="34" charset="0"/>
                      </a:endParaRPr>
                    </a:p>
                  </a:txBody>
                  <a:tcPr marL="0" marR="0" marT="0" marB="0" anchor="ctr">
                    <a:lnL>
                      <a:noFill/>
                    </a:lnL>
                    <a:lnR>
                      <a:noFill/>
                    </a:lnR>
                    <a:lnT>
                      <a:noFill/>
                    </a:lnT>
                    <a:lnB>
                      <a:noFill/>
                    </a:lnB>
                  </a:tcPr>
                </a:tc>
                <a:extLst>
                  <a:ext uri="{0D108BD9-81ED-4DB2-BD59-A6C34878D82A}">
                    <a16:rowId xmlns:a16="http://schemas.microsoft.com/office/drawing/2014/main" val="2392218377"/>
                  </a:ext>
                </a:extLst>
              </a:tr>
            </a:tbl>
          </a:graphicData>
        </a:graphic>
      </p:graphicFrame>
      <p:cxnSp>
        <p:nvCxnSpPr>
          <p:cNvPr id="8" name="Straight Connector 7">
            <a:extLst>
              <a:ext uri="{FF2B5EF4-FFF2-40B4-BE49-F238E27FC236}">
                <a16:creationId xmlns:a16="http://schemas.microsoft.com/office/drawing/2014/main" id="{7BA5FD8B-5416-51DB-CC09-5DFA15BDB301}"/>
              </a:ext>
            </a:extLst>
          </p:cNvPr>
          <p:cNvCxnSpPr>
            <a:cxnSpLocks/>
          </p:cNvCxnSpPr>
          <p:nvPr/>
        </p:nvCxnSpPr>
        <p:spPr>
          <a:xfrm>
            <a:off x="7931888" y="3540642"/>
            <a:ext cx="0" cy="1286539"/>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48415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59501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FF85EFB-FC38-B443-8083-73B27FDE164D}"/>
              </a:ext>
            </a:extLst>
          </p:cNvPr>
          <p:cNvSpPr txBox="1"/>
          <p:nvPr/>
        </p:nvSpPr>
        <p:spPr>
          <a:xfrm>
            <a:off x="6096000" y="1870323"/>
            <a:ext cx="4559212" cy="36625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0358"/>
                </a:solidFill>
                <a:effectLst/>
                <a:uLnTx/>
                <a:uFillTx/>
                <a:latin typeface="Calibri" panose="020F0502020204030204"/>
                <a:ea typeface="+mn-ea"/>
                <a:cs typeface="+mn-cs"/>
              </a:rPr>
              <a:t>The patient can be treated at a lesser level of care.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000358"/>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358"/>
                </a:solidFill>
                <a:effectLst/>
                <a:uLnTx/>
                <a:uFillTx/>
                <a:latin typeface="Calibri" panose="020F0502020204030204"/>
                <a:ea typeface="+mn-ea"/>
                <a:cs typeface="+mn-cs"/>
              </a:rPr>
              <a:t>Health Plan</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358"/>
                </a:solidFill>
                <a:effectLst/>
                <a:uLnTx/>
                <a:uFillTx/>
                <a:latin typeface="Calibri" panose="020F0502020204030204"/>
                <a:ea typeface="+mn-ea"/>
                <a:cs typeface="+mn-cs"/>
              </a:rPr>
              <a:t>Inpatient authorization denied at time of request</a:t>
            </a:r>
          </a:p>
        </p:txBody>
      </p:sp>
      <p:pic>
        <p:nvPicPr>
          <p:cNvPr id="3" name="Graphic 2" descr="Open quotation mark with solid fill">
            <a:extLst>
              <a:ext uri="{FF2B5EF4-FFF2-40B4-BE49-F238E27FC236}">
                <a16:creationId xmlns:a16="http://schemas.microsoft.com/office/drawing/2014/main" id="{027DF65C-9E24-4E48-BF14-DFCC0EE06B5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769203" y="740517"/>
            <a:ext cx="1212806" cy="1212806"/>
          </a:xfrm>
          <a:prstGeom prst="rect">
            <a:avLst/>
          </a:prstGeom>
        </p:spPr>
      </p:pic>
      <p:sp>
        <p:nvSpPr>
          <p:cNvPr id="5" name="Rectangle 4">
            <a:extLst>
              <a:ext uri="{FF2B5EF4-FFF2-40B4-BE49-F238E27FC236}">
                <a16:creationId xmlns:a16="http://schemas.microsoft.com/office/drawing/2014/main" id="{F2F69F55-E33E-DCBD-D3EC-FD72FE8E3CDE}"/>
              </a:ext>
            </a:extLst>
          </p:cNvPr>
          <p:cNvSpPr/>
          <p:nvPr/>
        </p:nvSpPr>
        <p:spPr>
          <a:xfrm>
            <a:off x="1043911" y="880761"/>
            <a:ext cx="4306905" cy="699182"/>
          </a:xfrm>
          <a:prstGeom prst="rect">
            <a:avLst/>
          </a:prstGeom>
          <a:solidFill>
            <a:schemeClr val="tx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Access Documentation</a:t>
            </a:r>
          </a:p>
        </p:txBody>
      </p:sp>
      <p:sp>
        <p:nvSpPr>
          <p:cNvPr id="10" name="Rectangle 9">
            <a:extLst>
              <a:ext uri="{FF2B5EF4-FFF2-40B4-BE49-F238E27FC236}">
                <a16:creationId xmlns:a16="http://schemas.microsoft.com/office/drawing/2014/main" id="{023C9DDD-AA6D-8A53-092C-5DB3F937B1CB}"/>
              </a:ext>
            </a:extLst>
          </p:cNvPr>
          <p:cNvSpPr/>
          <p:nvPr/>
        </p:nvSpPr>
        <p:spPr>
          <a:xfrm>
            <a:off x="1043915" y="1635513"/>
            <a:ext cx="4306905" cy="635620"/>
          </a:xfrm>
          <a:prstGeom prst="rect">
            <a:avLst/>
          </a:prstGeom>
          <a:solidFill>
            <a:schemeClr val="tx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Timing of Inpatient Order</a:t>
            </a:r>
          </a:p>
        </p:txBody>
      </p:sp>
      <p:sp>
        <p:nvSpPr>
          <p:cNvPr id="11" name="Rectangle 10">
            <a:extLst>
              <a:ext uri="{FF2B5EF4-FFF2-40B4-BE49-F238E27FC236}">
                <a16:creationId xmlns:a16="http://schemas.microsoft.com/office/drawing/2014/main" id="{524189D0-2FB0-D9C7-D617-81B6901E1901}"/>
              </a:ext>
            </a:extLst>
          </p:cNvPr>
          <p:cNvSpPr/>
          <p:nvPr/>
        </p:nvSpPr>
        <p:spPr>
          <a:xfrm>
            <a:off x="1043914" y="2354766"/>
            <a:ext cx="4306905" cy="635620"/>
          </a:xfrm>
          <a:prstGeom prst="rect">
            <a:avLst/>
          </a:prstGeom>
          <a:solidFill>
            <a:schemeClr val="tx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Physician Rationale</a:t>
            </a:r>
          </a:p>
        </p:txBody>
      </p:sp>
      <p:sp>
        <p:nvSpPr>
          <p:cNvPr id="12" name="Rectangle 11">
            <a:extLst>
              <a:ext uri="{FF2B5EF4-FFF2-40B4-BE49-F238E27FC236}">
                <a16:creationId xmlns:a16="http://schemas.microsoft.com/office/drawing/2014/main" id="{7CDF597E-9CB1-EF8B-C365-DD3EADCEB6DE}"/>
              </a:ext>
            </a:extLst>
          </p:cNvPr>
          <p:cNvSpPr/>
          <p:nvPr/>
        </p:nvSpPr>
        <p:spPr>
          <a:xfrm>
            <a:off x="1043913" y="3074019"/>
            <a:ext cx="4306905" cy="635620"/>
          </a:xfrm>
          <a:prstGeom prst="rect">
            <a:avLst/>
          </a:prstGeom>
          <a:solidFill>
            <a:schemeClr val="tx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Peer-to-Peer Review</a:t>
            </a:r>
          </a:p>
        </p:txBody>
      </p:sp>
      <p:sp>
        <p:nvSpPr>
          <p:cNvPr id="13" name="Rectangle 12">
            <a:extLst>
              <a:ext uri="{FF2B5EF4-FFF2-40B4-BE49-F238E27FC236}">
                <a16:creationId xmlns:a16="http://schemas.microsoft.com/office/drawing/2014/main" id="{80EAF2DF-B1D3-F5DF-C93F-68CDFC38A795}"/>
              </a:ext>
            </a:extLst>
          </p:cNvPr>
          <p:cNvSpPr/>
          <p:nvPr/>
        </p:nvSpPr>
        <p:spPr>
          <a:xfrm>
            <a:off x="1043912" y="3808142"/>
            <a:ext cx="4306905" cy="635620"/>
          </a:xfrm>
          <a:prstGeom prst="rect">
            <a:avLst/>
          </a:prstGeom>
          <a:solidFill>
            <a:schemeClr val="tx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Clinical Guidelines Utilized</a:t>
            </a:r>
          </a:p>
        </p:txBody>
      </p:sp>
      <p:sp>
        <p:nvSpPr>
          <p:cNvPr id="14" name="Rectangle 13">
            <a:extLst>
              <a:ext uri="{FF2B5EF4-FFF2-40B4-BE49-F238E27FC236}">
                <a16:creationId xmlns:a16="http://schemas.microsoft.com/office/drawing/2014/main" id="{AA139F37-E96D-34EE-8194-2895904FBC45}"/>
              </a:ext>
            </a:extLst>
          </p:cNvPr>
          <p:cNvSpPr/>
          <p:nvPr/>
        </p:nvSpPr>
        <p:spPr>
          <a:xfrm>
            <a:off x="1043911" y="4527395"/>
            <a:ext cx="4306905" cy="635620"/>
          </a:xfrm>
          <a:prstGeom prst="rect">
            <a:avLst/>
          </a:prstGeom>
          <a:solidFill>
            <a:schemeClr val="tx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Documentation Quality</a:t>
            </a:r>
          </a:p>
        </p:txBody>
      </p:sp>
      <p:sp>
        <p:nvSpPr>
          <p:cNvPr id="15" name="Rectangle 14">
            <a:extLst>
              <a:ext uri="{FF2B5EF4-FFF2-40B4-BE49-F238E27FC236}">
                <a16:creationId xmlns:a16="http://schemas.microsoft.com/office/drawing/2014/main" id="{9BAD0289-D0D2-A6F8-CFB3-1DC4D437AC15}"/>
              </a:ext>
            </a:extLst>
          </p:cNvPr>
          <p:cNvSpPr/>
          <p:nvPr/>
        </p:nvSpPr>
        <p:spPr>
          <a:xfrm>
            <a:off x="1043911" y="5250366"/>
            <a:ext cx="4306905" cy="635620"/>
          </a:xfrm>
          <a:prstGeom prst="rect">
            <a:avLst/>
          </a:prstGeom>
          <a:solidFill>
            <a:schemeClr val="tx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Communication/Process Issue</a:t>
            </a:r>
          </a:p>
        </p:txBody>
      </p:sp>
    </p:spTree>
    <p:extLst>
      <p:ext uri="{BB962C8B-B14F-4D97-AF65-F5344CB8AC3E}">
        <p14:creationId xmlns:p14="http://schemas.microsoft.com/office/powerpoint/2010/main" val="1241823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393A242-1AF2-9B40-8757-23F2652468C1}"/>
              </a:ext>
            </a:extLst>
          </p:cNvPr>
          <p:cNvSpPr/>
          <p:nvPr/>
        </p:nvSpPr>
        <p:spPr>
          <a:xfrm>
            <a:off x="6224865" y="991172"/>
            <a:ext cx="4930815" cy="2400657"/>
          </a:xfrm>
          <a:prstGeom prst="rect">
            <a:avLst/>
          </a:prstGeom>
        </p:spPr>
        <p:txBody>
          <a:bodyPr wrap="square">
            <a:spAutoFit/>
          </a:bodyPr>
          <a:lstStyle/>
          <a:p>
            <a:pPr algn="ctr"/>
            <a:r>
              <a:rPr lang="en-US" sz="2800" b="1" dirty="0"/>
              <a:t>Physician Rationale</a:t>
            </a:r>
          </a:p>
          <a:p>
            <a:endParaRPr lang="en-US" sz="1000" b="1" dirty="0"/>
          </a:p>
          <a:p>
            <a:pPr algn="ctr"/>
            <a:r>
              <a:rPr lang="en-US" sz="2800" dirty="0"/>
              <a:t>Was physician rationale for inpatient admit clearly documented?</a:t>
            </a:r>
          </a:p>
          <a:p>
            <a:endParaRPr lang="en-US" sz="2800" dirty="0">
              <a:latin typeface="Helvetica" pitchFamily="2" charset="0"/>
            </a:endParaRPr>
          </a:p>
        </p:txBody>
      </p:sp>
      <p:graphicFrame>
        <p:nvGraphicFramePr>
          <p:cNvPr id="5" name="Chart 4">
            <a:extLst>
              <a:ext uri="{FF2B5EF4-FFF2-40B4-BE49-F238E27FC236}">
                <a16:creationId xmlns:a16="http://schemas.microsoft.com/office/drawing/2014/main" id="{9D0BBFD3-3428-7047-BC85-54573BF30E8D}"/>
              </a:ext>
            </a:extLst>
          </p:cNvPr>
          <p:cNvGraphicFramePr>
            <a:graphicFrameLocks/>
          </p:cNvGraphicFramePr>
          <p:nvPr/>
        </p:nvGraphicFramePr>
        <p:xfrm>
          <a:off x="6384693" y="2825906"/>
          <a:ext cx="4611158" cy="3235711"/>
        </p:xfrm>
        <a:graphic>
          <a:graphicData uri="http://schemas.openxmlformats.org/drawingml/2006/chart">
            <c:chart xmlns:c="http://schemas.openxmlformats.org/drawingml/2006/chart" xmlns:r="http://schemas.openxmlformats.org/officeDocument/2006/relationships" r:id="rId3"/>
          </a:graphicData>
        </a:graphic>
      </p:graphicFrame>
      <p:sp>
        <p:nvSpPr>
          <p:cNvPr id="11" name="Rectangle 10">
            <a:extLst>
              <a:ext uri="{FF2B5EF4-FFF2-40B4-BE49-F238E27FC236}">
                <a16:creationId xmlns:a16="http://schemas.microsoft.com/office/drawing/2014/main" id="{4CE093E1-163A-F7D8-0E66-8ABE6B796428}"/>
              </a:ext>
            </a:extLst>
          </p:cNvPr>
          <p:cNvSpPr/>
          <p:nvPr/>
        </p:nvSpPr>
        <p:spPr>
          <a:xfrm>
            <a:off x="1043911" y="848980"/>
            <a:ext cx="4306905" cy="69918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Access Documentation</a:t>
            </a:r>
          </a:p>
        </p:txBody>
      </p:sp>
      <p:sp>
        <p:nvSpPr>
          <p:cNvPr id="12" name="Rectangle 11">
            <a:extLst>
              <a:ext uri="{FF2B5EF4-FFF2-40B4-BE49-F238E27FC236}">
                <a16:creationId xmlns:a16="http://schemas.microsoft.com/office/drawing/2014/main" id="{E33139AB-BA64-7C01-E231-B641B3C9264E}"/>
              </a:ext>
            </a:extLst>
          </p:cNvPr>
          <p:cNvSpPr/>
          <p:nvPr/>
        </p:nvSpPr>
        <p:spPr>
          <a:xfrm>
            <a:off x="1043915" y="1635513"/>
            <a:ext cx="4306905" cy="6356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Timing of Inpatient Order</a:t>
            </a:r>
          </a:p>
        </p:txBody>
      </p:sp>
      <p:sp>
        <p:nvSpPr>
          <p:cNvPr id="13" name="Rectangle 12">
            <a:extLst>
              <a:ext uri="{FF2B5EF4-FFF2-40B4-BE49-F238E27FC236}">
                <a16:creationId xmlns:a16="http://schemas.microsoft.com/office/drawing/2014/main" id="{5CE82D94-8FF4-3D8A-7B15-50C702A36645}"/>
              </a:ext>
            </a:extLst>
          </p:cNvPr>
          <p:cNvSpPr/>
          <p:nvPr/>
        </p:nvSpPr>
        <p:spPr>
          <a:xfrm>
            <a:off x="1043914" y="2354766"/>
            <a:ext cx="4306905" cy="6356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Physician Rationale</a:t>
            </a:r>
          </a:p>
        </p:txBody>
      </p:sp>
      <p:sp>
        <p:nvSpPr>
          <p:cNvPr id="14" name="Rectangle 13">
            <a:extLst>
              <a:ext uri="{FF2B5EF4-FFF2-40B4-BE49-F238E27FC236}">
                <a16:creationId xmlns:a16="http://schemas.microsoft.com/office/drawing/2014/main" id="{2E6B53FA-5384-E954-527B-A503EEC13225}"/>
              </a:ext>
            </a:extLst>
          </p:cNvPr>
          <p:cNvSpPr/>
          <p:nvPr/>
        </p:nvSpPr>
        <p:spPr>
          <a:xfrm>
            <a:off x="1043913" y="3074019"/>
            <a:ext cx="4306905" cy="6356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Peer-to-Peer Review</a:t>
            </a:r>
          </a:p>
        </p:txBody>
      </p:sp>
      <p:sp>
        <p:nvSpPr>
          <p:cNvPr id="15" name="Rectangle 14">
            <a:extLst>
              <a:ext uri="{FF2B5EF4-FFF2-40B4-BE49-F238E27FC236}">
                <a16:creationId xmlns:a16="http://schemas.microsoft.com/office/drawing/2014/main" id="{2D2D329F-DD98-FE71-55AF-E17F8137115C}"/>
              </a:ext>
            </a:extLst>
          </p:cNvPr>
          <p:cNvSpPr/>
          <p:nvPr/>
        </p:nvSpPr>
        <p:spPr>
          <a:xfrm>
            <a:off x="1043912" y="3808142"/>
            <a:ext cx="4306905" cy="6356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Clinical Guidelines Utilized</a:t>
            </a:r>
          </a:p>
        </p:txBody>
      </p:sp>
      <p:sp>
        <p:nvSpPr>
          <p:cNvPr id="16" name="Rectangle 15">
            <a:extLst>
              <a:ext uri="{FF2B5EF4-FFF2-40B4-BE49-F238E27FC236}">
                <a16:creationId xmlns:a16="http://schemas.microsoft.com/office/drawing/2014/main" id="{20BF04D1-2358-B154-4478-492E4BA742CC}"/>
              </a:ext>
            </a:extLst>
          </p:cNvPr>
          <p:cNvSpPr/>
          <p:nvPr/>
        </p:nvSpPr>
        <p:spPr>
          <a:xfrm>
            <a:off x="1043911" y="4527395"/>
            <a:ext cx="4306905" cy="6356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Documentation Quality</a:t>
            </a:r>
          </a:p>
        </p:txBody>
      </p:sp>
      <p:sp>
        <p:nvSpPr>
          <p:cNvPr id="17" name="Rectangle 16">
            <a:extLst>
              <a:ext uri="{FF2B5EF4-FFF2-40B4-BE49-F238E27FC236}">
                <a16:creationId xmlns:a16="http://schemas.microsoft.com/office/drawing/2014/main" id="{5FFCAA36-896A-96EE-AE93-2E2D42284D65}"/>
              </a:ext>
            </a:extLst>
          </p:cNvPr>
          <p:cNvSpPr/>
          <p:nvPr/>
        </p:nvSpPr>
        <p:spPr>
          <a:xfrm>
            <a:off x="1043911" y="5250366"/>
            <a:ext cx="4306905" cy="6356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Communication/Process Issue</a:t>
            </a:r>
          </a:p>
        </p:txBody>
      </p:sp>
    </p:spTree>
    <p:extLst>
      <p:ext uri="{BB962C8B-B14F-4D97-AF65-F5344CB8AC3E}">
        <p14:creationId xmlns:p14="http://schemas.microsoft.com/office/powerpoint/2010/main" val="1309654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393A242-1AF2-9B40-8757-23F2652468C1}"/>
              </a:ext>
            </a:extLst>
          </p:cNvPr>
          <p:cNvSpPr/>
          <p:nvPr/>
        </p:nvSpPr>
        <p:spPr>
          <a:xfrm>
            <a:off x="5768748" y="1006560"/>
            <a:ext cx="5379337" cy="4770537"/>
          </a:xfrm>
          <a:prstGeom prst="rect">
            <a:avLst/>
          </a:prstGeom>
        </p:spPr>
        <p:txBody>
          <a:bodyPr wrap="square">
            <a:spAutoFit/>
          </a:bodyPr>
          <a:lstStyle/>
          <a:p>
            <a:pPr algn="ctr"/>
            <a:r>
              <a:rPr lang="en-US" sz="2800" b="1" dirty="0"/>
              <a:t>Clinical Guidelines Utilized</a:t>
            </a:r>
          </a:p>
          <a:p>
            <a:endParaRPr lang="en-US" sz="800" b="1" dirty="0"/>
          </a:p>
          <a:p>
            <a:pPr marL="514350" indent="-514350">
              <a:buFont typeface="+mj-lt"/>
              <a:buAutoNum type="arabicPeriod"/>
            </a:pPr>
            <a:r>
              <a:rPr lang="en-US" sz="2400" dirty="0"/>
              <a:t>Payer used IQ for General Trauma</a:t>
            </a:r>
          </a:p>
          <a:p>
            <a:pPr marL="800100" lvl="1" indent="-342900">
              <a:buFont typeface="Arial" panose="020B0604020202020204" pitchFamily="34" charset="0"/>
              <a:buChar char="•"/>
            </a:pPr>
            <a:r>
              <a:rPr lang="en-US" sz="2000" dirty="0"/>
              <a:t>Patient had no injury within 24 hours of admit</a:t>
            </a:r>
          </a:p>
          <a:p>
            <a:pPr marL="971550" lvl="1" indent="-514350">
              <a:buFont typeface="Arial" panose="020B0604020202020204" pitchFamily="34" charset="0"/>
              <a:buChar char="•"/>
            </a:pPr>
            <a:endParaRPr lang="en-US" sz="1000" dirty="0"/>
          </a:p>
          <a:p>
            <a:pPr marL="514350" indent="-514350">
              <a:buFont typeface="+mj-lt"/>
              <a:buAutoNum type="arabicPeriod"/>
            </a:pPr>
            <a:r>
              <a:rPr lang="en-US" sz="2400" dirty="0"/>
              <a:t>Payer used chronic renal failure criteria</a:t>
            </a:r>
          </a:p>
          <a:p>
            <a:pPr marL="800100" lvl="1" indent="-342900">
              <a:buFont typeface="Arial" panose="020B0604020202020204" pitchFamily="34" charset="0"/>
              <a:buChar char="•"/>
            </a:pPr>
            <a:r>
              <a:rPr lang="en-US" sz="2200" dirty="0"/>
              <a:t>Patient was admitted with heart failure</a:t>
            </a:r>
          </a:p>
          <a:p>
            <a:pPr marL="971550" lvl="1" indent="-514350">
              <a:buFont typeface="Arial" panose="020B0604020202020204" pitchFamily="34" charset="0"/>
              <a:buChar char="•"/>
            </a:pPr>
            <a:endParaRPr lang="en-US" sz="1000" dirty="0"/>
          </a:p>
          <a:p>
            <a:pPr marL="514350" indent="-514350">
              <a:buFont typeface="+mj-lt"/>
              <a:buAutoNum type="arabicPeriod"/>
            </a:pPr>
            <a:r>
              <a:rPr lang="en-US" sz="2400" dirty="0"/>
              <a:t>Payer used IQ for Adult General Medicine</a:t>
            </a:r>
          </a:p>
          <a:p>
            <a:pPr marL="800100" lvl="1" indent="-342900">
              <a:buFont typeface="Arial" panose="020B0604020202020204" pitchFamily="34" charset="0"/>
              <a:buChar char="•"/>
            </a:pPr>
            <a:r>
              <a:rPr lang="en-US" sz="2200" dirty="0"/>
              <a:t>Patient met under IQ for Diabetic Ketoacidosis</a:t>
            </a:r>
          </a:p>
        </p:txBody>
      </p:sp>
      <p:sp>
        <p:nvSpPr>
          <p:cNvPr id="5" name="Rectangle 4">
            <a:extLst>
              <a:ext uri="{FF2B5EF4-FFF2-40B4-BE49-F238E27FC236}">
                <a16:creationId xmlns:a16="http://schemas.microsoft.com/office/drawing/2014/main" id="{80229B5B-0CBF-9692-4AED-00A30A989690}"/>
              </a:ext>
            </a:extLst>
          </p:cNvPr>
          <p:cNvSpPr/>
          <p:nvPr/>
        </p:nvSpPr>
        <p:spPr>
          <a:xfrm>
            <a:off x="1043911" y="848980"/>
            <a:ext cx="4306905" cy="69918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Access Documentation</a:t>
            </a:r>
          </a:p>
        </p:txBody>
      </p:sp>
      <p:sp>
        <p:nvSpPr>
          <p:cNvPr id="7" name="Rectangle 6">
            <a:extLst>
              <a:ext uri="{FF2B5EF4-FFF2-40B4-BE49-F238E27FC236}">
                <a16:creationId xmlns:a16="http://schemas.microsoft.com/office/drawing/2014/main" id="{29EB4DED-2691-9B80-C19F-AB9114ADF286}"/>
              </a:ext>
            </a:extLst>
          </p:cNvPr>
          <p:cNvSpPr/>
          <p:nvPr/>
        </p:nvSpPr>
        <p:spPr>
          <a:xfrm>
            <a:off x="1043915" y="1635513"/>
            <a:ext cx="4306905" cy="6356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Timing of Inpatient Order</a:t>
            </a:r>
          </a:p>
        </p:txBody>
      </p:sp>
      <p:sp>
        <p:nvSpPr>
          <p:cNvPr id="8" name="Rectangle 7">
            <a:extLst>
              <a:ext uri="{FF2B5EF4-FFF2-40B4-BE49-F238E27FC236}">
                <a16:creationId xmlns:a16="http://schemas.microsoft.com/office/drawing/2014/main" id="{6C9AD3FF-E137-C41E-5FDA-4ACEE49B428E}"/>
              </a:ext>
            </a:extLst>
          </p:cNvPr>
          <p:cNvSpPr/>
          <p:nvPr/>
        </p:nvSpPr>
        <p:spPr>
          <a:xfrm>
            <a:off x="1043914" y="2354766"/>
            <a:ext cx="4306905" cy="6356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Physician Rationale</a:t>
            </a:r>
          </a:p>
        </p:txBody>
      </p:sp>
      <p:sp>
        <p:nvSpPr>
          <p:cNvPr id="9" name="Rectangle 8">
            <a:extLst>
              <a:ext uri="{FF2B5EF4-FFF2-40B4-BE49-F238E27FC236}">
                <a16:creationId xmlns:a16="http://schemas.microsoft.com/office/drawing/2014/main" id="{7E670B69-74F8-1ED7-1350-A8B72E9641C0}"/>
              </a:ext>
            </a:extLst>
          </p:cNvPr>
          <p:cNvSpPr/>
          <p:nvPr/>
        </p:nvSpPr>
        <p:spPr>
          <a:xfrm>
            <a:off x="1043913" y="3074019"/>
            <a:ext cx="4306905" cy="6356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Peer-to-Peer Review</a:t>
            </a:r>
          </a:p>
        </p:txBody>
      </p:sp>
      <p:sp>
        <p:nvSpPr>
          <p:cNvPr id="10" name="Rectangle 9">
            <a:extLst>
              <a:ext uri="{FF2B5EF4-FFF2-40B4-BE49-F238E27FC236}">
                <a16:creationId xmlns:a16="http://schemas.microsoft.com/office/drawing/2014/main" id="{5D703E62-9ECE-A3E9-3685-AB8F034D92AB}"/>
              </a:ext>
            </a:extLst>
          </p:cNvPr>
          <p:cNvSpPr/>
          <p:nvPr/>
        </p:nvSpPr>
        <p:spPr>
          <a:xfrm>
            <a:off x="1043912" y="3808142"/>
            <a:ext cx="4306905" cy="6356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Clinical Guidelines Utilized</a:t>
            </a:r>
          </a:p>
        </p:txBody>
      </p:sp>
      <p:sp>
        <p:nvSpPr>
          <p:cNvPr id="11" name="Rectangle 10">
            <a:extLst>
              <a:ext uri="{FF2B5EF4-FFF2-40B4-BE49-F238E27FC236}">
                <a16:creationId xmlns:a16="http://schemas.microsoft.com/office/drawing/2014/main" id="{8BFFCC33-6F20-C655-62E6-154B9B97D869}"/>
              </a:ext>
            </a:extLst>
          </p:cNvPr>
          <p:cNvSpPr/>
          <p:nvPr/>
        </p:nvSpPr>
        <p:spPr>
          <a:xfrm>
            <a:off x="1043911" y="4527395"/>
            <a:ext cx="4306905" cy="6356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Documentation Quality</a:t>
            </a:r>
          </a:p>
        </p:txBody>
      </p:sp>
      <p:sp>
        <p:nvSpPr>
          <p:cNvPr id="12" name="Rectangle 11">
            <a:extLst>
              <a:ext uri="{FF2B5EF4-FFF2-40B4-BE49-F238E27FC236}">
                <a16:creationId xmlns:a16="http://schemas.microsoft.com/office/drawing/2014/main" id="{DFF170A2-EC81-B363-592E-508904814B6F}"/>
              </a:ext>
            </a:extLst>
          </p:cNvPr>
          <p:cNvSpPr/>
          <p:nvPr/>
        </p:nvSpPr>
        <p:spPr>
          <a:xfrm>
            <a:off x="1043911" y="5250366"/>
            <a:ext cx="4306905" cy="6356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t>Communication/Process Issue</a:t>
            </a:r>
          </a:p>
        </p:txBody>
      </p:sp>
    </p:spTree>
    <p:extLst>
      <p:ext uri="{BB962C8B-B14F-4D97-AF65-F5344CB8AC3E}">
        <p14:creationId xmlns:p14="http://schemas.microsoft.com/office/powerpoint/2010/main" val="3949558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E27CD-E55F-4998-8A44-D4F6BA3CCD9C}"/>
              </a:ext>
            </a:extLst>
          </p:cNvPr>
          <p:cNvSpPr>
            <a:spLocks noGrp="1"/>
          </p:cNvSpPr>
          <p:nvPr>
            <p:ph type="title"/>
          </p:nvPr>
        </p:nvSpPr>
        <p:spPr/>
        <p:txBody>
          <a:bodyPr/>
          <a:lstStyle/>
          <a:p>
            <a:r>
              <a:rPr lang="en-US" dirty="0"/>
              <a:t>Agenda</a:t>
            </a:r>
          </a:p>
        </p:txBody>
      </p:sp>
      <p:sp>
        <p:nvSpPr>
          <p:cNvPr id="3" name="Rectangle 2">
            <a:extLst>
              <a:ext uri="{FF2B5EF4-FFF2-40B4-BE49-F238E27FC236}">
                <a16:creationId xmlns:a16="http://schemas.microsoft.com/office/drawing/2014/main" id="{87082BD7-0D77-4062-BCE2-31B65A4C51DC}"/>
              </a:ext>
            </a:extLst>
          </p:cNvPr>
          <p:cNvSpPr/>
          <p:nvPr/>
        </p:nvSpPr>
        <p:spPr>
          <a:xfrm>
            <a:off x="838200" y="1429060"/>
            <a:ext cx="1016000" cy="81178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rPr>
              <a:t>1</a:t>
            </a:r>
          </a:p>
        </p:txBody>
      </p:sp>
      <p:sp>
        <p:nvSpPr>
          <p:cNvPr id="4" name="Rectangle 3">
            <a:extLst>
              <a:ext uri="{FF2B5EF4-FFF2-40B4-BE49-F238E27FC236}">
                <a16:creationId xmlns:a16="http://schemas.microsoft.com/office/drawing/2014/main" id="{039F3FFE-6CD1-4EEA-8D6B-744FD429892B}"/>
              </a:ext>
            </a:extLst>
          </p:cNvPr>
          <p:cNvSpPr/>
          <p:nvPr/>
        </p:nvSpPr>
        <p:spPr>
          <a:xfrm>
            <a:off x="1835150" y="1429060"/>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52A8C89A-23B0-4EDB-8719-DB823E7C8513}"/>
              </a:ext>
            </a:extLst>
          </p:cNvPr>
          <p:cNvSpPr/>
          <p:nvPr/>
        </p:nvSpPr>
        <p:spPr>
          <a:xfrm>
            <a:off x="838200" y="2353596"/>
            <a:ext cx="1016000" cy="81178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Y"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2</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A31F0815-91BF-4A20-8E1C-7F3A5B3E9704}"/>
              </a:ext>
            </a:extLst>
          </p:cNvPr>
          <p:cNvSpPr/>
          <p:nvPr/>
        </p:nvSpPr>
        <p:spPr>
          <a:xfrm>
            <a:off x="1835150" y="2353596"/>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BC7BF749-FC6D-4555-9D1E-0F08E94DDF4C}"/>
              </a:ext>
            </a:extLst>
          </p:cNvPr>
          <p:cNvSpPr/>
          <p:nvPr/>
        </p:nvSpPr>
        <p:spPr>
          <a:xfrm>
            <a:off x="838200" y="3278134"/>
            <a:ext cx="1016000" cy="81178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Y"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3</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4006E8DD-1D53-4DF5-88B2-AC1D7E03A0DD}"/>
              </a:ext>
            </a:extLst>
          </p:cNvPr>
          <p:cNvSpPr/>
          <p:nvPr/>
        </p:nvSpPr>
        <p:spPr>
          <a:xfrm>
            <a:off x="1835150" y="3278134"/>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4F5A1CE8-2D15-41D3-98FF-447E4B503926}"/>
              </a:ext>
            </a:extLst>
          </p:cNvPr>
          <p:cNvSpPr/>
          <p:nvPr/>
        </p:nvSpPr>
        <p:spPr>
          <a:xfrm>
            <a:off x="838200" y="4202673"/>
            <a:ext cx="1016000" cy="81178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Y"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4</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41E7DFC-6B09-43D8-867F-9CC15AC0E598}"/>
              </a:ext>
            </a:extLst>
          </p:cNvPr>
          <p:cNvSpPr/>
          <p:nvPr/>
        </p:nvSpPr>
        <p:spPr>
          <a:xfrm>
            <a:off x="1835150" y="4202673"/>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3" name="Inhaltsplatzhalter 4">
            <a:extLst>
              <a:ext uri="{FF2B5EF4-FFF2-40B4-BE49-F238E27FC236}">
                <a16:creationId xmlns:a16="http://schemas.microsoft.com/office/drawing/2014/main" id="{4E67AE80-EF95-4003-B74B-1525255401DC}"/>
              </a:ext>
            </a:extLst>
          </p:cNvPr>
          <p:cNvSpPr txBox="1">
            <a:spLocks/>
          </p:cNvSpPr>
          <p:nvPr/>
        </p:nvSpPr>
        <p:spPr>
          <a:xfrm>
            <a:off x="2067098" y="1586581"/>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127" rtl="0" eaLnBrk="1" fontAlgn="auto" latinLnBrk="0" hangingPunct="1">
              <a:lnSpc>
                <a:spcPct val="150000"/>
              </a:lnSpc>
              <a:spcBef>
                <a:spcPts val="0"/>
              </a:spcBef>
              <a:spcAft>
                <a:spcPts val="1000"/>
              </a:spcAft>
              <a:buClrTx/>
              <a:buSzTx/>
              <a:buFont typeface="Wingdings" panose="05000000000000000000" pitchFamily="2" charset="2"/>
              <a:buNone/>
              <a:tabLst/>
              <a:defRPr/>
            </a:pPr>
            <a:r>
              <a:rPr kumimoji="0" lang="en-US" sz="2400" i="0" u="none" strike="noStrike" kern="1200" cap="none" spc="0" normalizeH="0" baseline="0" noProof="0" dirty="0">
                <a:ln>
                  <a:noFill/>
                </a:ln>
                <a:solidFill>
                  <a:srgbClr val="000358"/>
                </a:solidFill>
                <a:effectLst/>
                <a:uLnTx/>
                <a:uFillTx/>
                <a:latin typeface="Calibri" panose="020F0502020204030204"/>
                <a:ea typeface="+mn-ea"/>
                <a:cs typeface="+mn-cs"/>
              </a:rPr>
              <a:t>Denials Increasing Across the Country</a:t>
            </a:r>
          </a:p>
        </p:txBody>
      </p:sp>
      <p:sp>
        <p:nvSpPr>
          <p:cNvPr id="18" name="Inhaltsplatzhalter 4">
            <a:extLst>
              <a:ext uri="{FF2B5EF4-FFF2-40B4-BE49-F238E27FC236}">
                <a16:creationId xmlns:a16="http://schemas.microsoft.com/office/drawing/2014/main" id="{4FAA14C4-BC87-43C0-A4F5-9197C652D71A}"/>
              </a:ext>
            </a:extLst>
          </p:cNvPr>
          <p:cNvSpPr txBox="1">
            <a:spLocks/>
          </p:cNvSpPr>
          <p:nvPr/>
        </p:nvSpPr>
        <p:spPr>
          <a:xfrm>
            <a:off x="2067098" y="2476649"/>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127" rtl="0" eaLnBrk="1" fontAlgn="auto" latinLnBrk="0" hangingPunct="1">
              <a:lnSpc>
                <a:spcPct val="150000"/>
              </a:lnSpc>
              <a:spcBef>
                <a:spcPts val="0"/>
              </a:spcBef>
              <a:spcAft>
                <a:spcPts val="1000"/>
              </a:spcAft>
              <a:buClrTx/>
              <a:buSzTx/>
              <a:buFont typeface="Wingdings" panose="05000000000000000000" pitchFamily="2" charset="2"/>
              <a:buNone/>
              <a:tabLst/>
              <a:defRPr/>
            </a:pPr>
            <a:r>
              <a:rPr kumimoji="0" lang="en-US" sz="2400" b="1" i="0" u="none" strike="noStrike" kern="1200" cap="none" spc="0" normalizeH="0" baseline="0" noProof="0" dirty="0">
                <a:ln>
                  <a:noFill/>
                </a:ln>
                <a:solidFill>
                  <a:srgbClr val="000358"/>
                </a:solidFill>
                <a:effectLst/>
                <a:uLnTx/>
                <a:uFillTx/>
                <a:latin typeface="Calibri" panose="020F0502020204030204"/>
                <a:ea typeface="+mn-ea"/>
                <a:cs typeface="+mn-cs"/>
              </a:rPr>
              <a:t>Issue Identification</a:t>
            </a:r>
          </a:p>
        </p:txBody>
      </p:sp>
      <p:sp>
        <p:nvSpPr>
          <p:cNvPr id="19" name="Inhaltsplatzhalter 4">
            <a:extLst>
              <a:ext uri="{FF2B5EF4-FFF2-40B4-BE49-F238E27FC236}">
                <a16:creationId xmlns:a16="http://schemas.microsoft.com/office/drawing/2014/main" id="{2823B34A-C2AA-4B01-86AC-5063CDF0DB6F}"/>
              </a:ext>
            </a:extLst>
          </p:cNvPr>
          <p:cNvSpPr txBox="1">
            <a:spLocks/>
          </p:cNvSpPr>
          <p:nvPr/>
        </p:nvSpPr>
        <p:spPr>
          <a:xfrm>
            <a:off x="2067098" y="3401188"/>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127" rtl="0" eaLnBrk="1" fontAlgn="auto" latinLnBrk="0" hangingPunct="1">
              <a:lnSpc>
                <a:spcPct val="150000"/>
              </a:lnSpc>
              <a:spcBef>
                <a:spcPts val="0"/>
              </a:spcBef>
              <a:spcAft>
                <a:spcPts val="1000"/>
              </a:spcAft>
              <a:buClrTx/>
              <a:buSzTx/>
              <a:buFont typeface="Wingdings" panose="05000000000000000000" pitchFamily="2" charset="2"/>
              <a:buNone/>
              <a:tabLst/>
              <a:defRPr/>
            </a:pPr>
            <a:r>
              <a:rPr kumimoji="0" lang="en-US" sz="2400" b="0" i="0" u="none" strike="noStrike" kern="1200" cap="none" spc="0" normalizeH="0" baseline="0" noProof="0" dirty="0">
                <a:ln>
                  <a:noFill/>
                </a:ln>
                <a:solidFill>
                  <a:srgbClr val="000358"/>
                </a:solidFill>
                <a:effectLst/>
                <a:uLnTx/>
                <a:uFillTx/>
                <a:latin typeface="Calibri" panose="020F0502020204030204"/>
                <a:ea typeface="+mn-ea"/>
                <a:cs typeface="+mn-cs"/>
              </a:rPr>
              <a:t>Rules and Rationales </a:t>
            </a:r>
          </a:p>
        </p:txBody>
      </p:sp>
      <p:sp>
        <p:nvSpPr>
          <p:cNvPr id="20" name="Inhaltsplatzhalter 4">
            <a:extLst>
              <a:ext uri="{FF2B5EF4-FFF2-40B4-BE49-F238E27FC236}">
                <a16:creationId xmlns:a16="http://schemas.microsoft.com/office/drawing/2014/main" id="{614FF041-6FBA-4D53-809F-477C24DC1A36}"/>
              </a:ext>
            </a:extLst>
          </p:cNvPr>
          <p:cNvSpPr txBox="1">
            <a:spLocks/>
          </p:cNvSpPr>
          <p:nvPr/>
        </p:nvSpPr>
        <p:spPr>
          <a:xfrm>
            <a:off x="2090824" y="4283398"/>
            <a:ext cx="9623252" cy="496739"/>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127" rtl="0" eaLnBrk="1" fontAlgn="auto" latinLnBrk="0" hangingPunct="1">
              <a:lnSpc>
                <a:spcPct val="150000"/>
              </a:lnSpc>
              <a:spcBef>
                <a:spcPts val="0"/>
              </a:spcBef>
              <a:spcAft>
                <a:spcPts val="1000"/>
              </a:spcAft>
              <a:buClrTx/>
              <a:buSzTx/>
              <a:buFont typeface="Wingdings" panose="05000000000000000000" pitchFamily="2" charset="2"/>
              <a:buNone/>
              <a:tabLst/>
              <a:defRPr/>
            </a:pPr>
            <a:r>
              <a:rPr kumimoji="0" lang="en-US" sz="2400" b="0" i="0" u="none" strike="noStrike" kern="1200" cap="none" spc="0" normalizeH="0" baseline="0" noProof="0" dirty="0">
                <a:ln>
                  <a:noFill/>
                </a:ln>
                <a:solidFill>
                  <a:srgbClr val="000358"/>
                </a:solidFill>
                <a:effectLst/>
                <a:uLnTx/>
                <a:uFillTx/>
                <a:latin typeface="Calibri" panose="020F0502020204030204"/>
                <a:ea typeface="+mn-ea"/>
                <a:cs typeface="+mn-cs"/>
              </a:rPr>
              <a:t>Analysis and Application</a:t>
            </a:r>
          </a:p>
        </p:txBody>
      </p:sp>
      <p:sp>
        <p:nvSpPr>
          <p:cNvPr id="11" name="Rectangle 10">
            <a:extLst>
              <a:ext uri="{FF2B5EF4-FFF2-40B4-BE49-F238E27FC236}">
                <a16:creationId xmlns:a16="http://schemas.microsoft.com/office/drawing/2014/main" id="{C02A031D-FA39-4056-C42C-B795C12D32DC}"/>
              </a:ext>
            </a:extLst>
          </p:cNvPr>
          <p:cNvSpPr/>
          <p:nvPr/>
        </p:nvSpPr>
        <p:spPr>
          <a:xfrm>
            <a:off x="838200" y="5127212"/>
            <a:ext cx="1016000" cy="811785"/>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Arial" panose="020B0604020202020204" pitchFamily="34" charset="0"/>
              </a:rPr>
              <a:t>5</a:t>
            </a:r>
            <a:endParaRPr kumimoji="0" lang="en-US" sz="3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F6E55467-2544-F14A-A3ED-451C33D9A95E}"/>
              </a:ext>
            </a:extLst>
          </p:cNvPr>
          <p:cNvSpPr/>
          <p:nvPr/>
        </p:nvSpPr>
        <p:spPr>
          <a:xfrm>
            <a:off x="1835150" y="5127212"/>
            <a:ext cx="10134601" cy="811785"/>
          </a:xfrm>
          <a:prstGeom prst="rect">
            <a:avLst/>
          </a:prstGeom>
          <a:pattFill prst="pct75">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060"/>
                </a:solidFill>
                <a:effectLst/>
                <a:uLnTx/>
                <a:uFillTx/>
                <a:latin typeface="Calibri" panose="020F0502020204030204"/>
                <a:ea typeface="+mn-ea"/>
                <a:cs typeface="+mn-cs"/>
              </a:rPr>
              <a:t>Crafting an Effective Appeal</a:t>
            </a:r>
          </a:p>
        </p:txBody>
      </p:sp>
    </p:spTree>
    <p:extLst>
      <p:ext uri="{BB962C8B-B14F-4D97-AF65-F5344CB8AC3E}">
        <p14:creationId xmlns:p14="http://schemas.microsoft.com/office/powerpoint/2010/main" val="1477808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58C6F-47B7-4C40-8F3C-0408056F0DE0}"/>
              </a:ext>
            </a:extLst>
          </p:cNvPr>
          <p:cNvSpPr>
            <a:spLocks noGrp="1"/>
          </p:cNvSpPr>
          <p:nvPr>
            <p:ph type="title"/>
          </p:nvPr>
        </p:nvSpPr>
        <p:spPr/>
        <p:txBody>
          <a:bodyPr/>
          <a:lstStyle/>
          <a:p>
            <a:r>
              <a:rPr lang="en-US" dirty="0"/>
              <a:t>Principles of Appeal Drafting:</a:t>
            </a:r>
            <a:br>
              <a:rPr lang="en-US" dirty="0"/>
            </a:br>
            <a:r>
              <a:rPr lang="en-US" dirty="0"/>
              <a:t>Issue Identification</a:t>
            </a:r>
          </a:p>
        </p:txBody>
      </p:sp>
      <p:sp>
        <p:nvSpPr>
          <p:cNvPr id="3" name="Content Placeholder 2">
            <a:extLst>
              <a:ext uri="{FF2B5EF4-FFF2-40B4-BE49-F238E27FC236}">
                <a16:creationId xmlns:a16="http://schemas.microsoft.com/office/drawing/2014/main" id="{BA3AF4B3-FFB4-464F-8C1A-5AF79AEDB08C}"/>
              </a:ext>
            </a:extLst>
          </p:cNvPr>
          <p:cNvSpPr>
            <a:spLocks noGrp="1"/>
          </p:cNvSpPr>
          <p:nvPr>
            <p:ph idx="1"/>
          </p:nvPr>
        </p:nvSpPr>
        <p:spPr/>
        <p:txBody>
          <a:bodyPr>
            <a:normAutofit/>
          </a:bodyPr>
          <a:lstStyle/>
          <a:p>
            <a:pPr marL="264795" indent="-264795">
              <a:spcBef>
                <a:spcPts val="0"/>
              </a:spcBef>
            </a:pPr>
            <a:r>
              <a:rPr lang="en-US" sz="2000" dirty="0"/>
              <a:t>Overlying Goal:  To submit a well-drafted, tailored appeal that will yield favorable resolution. </a:t>
            </a:r>
          </a:p>
          <a:p>
            <a:pPr marL="0" indent="0">
              <a:spcBef>
                <a:spcPts val="0"/>
              </a:spcBef>
              <a:buNone/>
            </a:pPr>
            <a:endParaRPr lang="en-US" sz="1400" dirty="0"/>
          </a:p>
          <a:p>
            <a:pPr marL="264795" indent="-264795">
              <a:spcBef>
                <a:spcPts val="0"/>
              </a:spcBef>
            </a:pPr>
            <a:r>
              <a:rPr lang="en-US" sz="2000" dirty="0"/>
              <a:t>Steps to Take for Issue Identification:</a:t>
            </a:r>
          </a:p>
          <a:p>
            <a:pPr marL="0" indent="0">
              <a:spcBef>
                <a:spcPts val="0"/>
              </a:spcBef>
              <a:buNone/>
            </a:pPr>
            <a:endParaRPr lang="en-US" sz="1400" dirty="0">
              <a:ea typeface="Verdana"/>
            </a:endParaRPr>
          </a:p>
          <a:p>
            <a:pPr lvl="1" indent="-200660">
              <a:spcBef>
                <a:spcPts val="0"/>
              </a:spcBef>
            </a:pPr>
            <a:r>
              <a:rPr lang="en-US" sz="2000" dirty="0"/>
              <a:t>Carefully review the history of the account and payor correspondence(s). </a:t>
            </a:r>
          </a:p>
          <a:p>
            <a:pPr marL="485140" lvl="1" indent="0">
              <a:spcBef>
                <a:spcPts val="0"/>
              </a:spcBef>
              <a:buNone/>
            </a:pPr>
            <a:endParaRPr lang="en-US" sz="1000" dirty="0">
              <a:ea typeface="Verdana"/>
            </a:endParaRPr>
          </a:p>
          <a:p>
            <a:pPr lvl="1" indent="-200660">
              <a:spcBef>
                <a:spcPts val="0"/>
              </a:spcBef>
            </a:pPr>
            <a:r>
              <a:rPr lang="en-US" sz="2000" dirty="0"/>
              <a:t>Contact the Payor for additional information or clarification.</a:t>
            </a:r>
          </a:p>
          <a:p>
            <a:pPr lvl="2" indent="-200660">
              <a:spcBef>
                <a:spcPts val="0"/>
              </a:spcBef>
            </a:pPr>
            <a:r>
              <a:rPr lang="en-US" dirty="0"/>
              <a:t>Ask specific and pointed questions – narrowly tailor the reasons why.</a:t>
            </a:r>
            <a:endParaRPr lang="en-US" dirty="0">
              <a:ea typeface="Verdana"/>
            </a:endParaRPr>
          </a:p>
          <a:p>
            <a:pPr lvl="2" indent="-200660">
              <a:spcBef>
                <a:spcPts val="0"/>
              </a:spcBef>
            </a:pPr>
            <a:r>
              <a:rPr lang="en-US" dirty="0"/>
              <a:t>Ensure that you are speaking with the correct department/entity.</a:t>
            </a:r>
          </a:p>
          <a:p>
            <a:pPr lvl="2" indent="-200660">
              <a:spcBef>
                <a:spcPts val="0"/>
              </a:spcBef>
            </a:pPr>
            <a:r>
              <a:rPr lang="en-US" dirty="0">
                <a:ea typeface="Verdana"/>
              </a:rPr>
              <a:t>Remember to contact the authorization department, too.  Do not assume that the claims department is giving you the correct and/or complete information.</a:t>
            </a:r>
          </a:p>
          <a:p>
            <a:pPr lvl="2" indent="-200660">
              <a:spcBef>
                <a:spcPts val="0"/>
              </a:spcBef>
            </a:pPr>
            <a:r>
              <a:rPr lang="en-US" dirty="0">
                <a:ea typeface="Verdana"/>
              </a:rPr>
              <a:t>Request a copy of the denial letter.</a:t>
            </a:r>
          </a:p>
          <a:p>
            <a:pPr marL="603250" lvl="2" indent="0">
              <a:spcBef>
                <a:spcPts val="0"/>
              </a:spcBef>
              <a:buNone/>
            </a:pPr>
            <a:endParaRPr lang="en-US" sz="1000" dirty="0">
              <a:ea typeface="Verdana"/>
            </a:endParaRPr>
          </a:p>
          <a:p>
            <a:pPr lvl="1" indent="-200660">
              <a:spcBef>
                <a:spcPts val="0"/>
              </a:spcBef>
            </a:pPr>
            <a:r>
              <a:rPr lang="en-US" sz="2000" dirty="0"/>
              <a:t>Additional Research, if required per the denial type </a:t>
            </a:r>
            <a:endParaRPr lang="en-US" sz="2000" dirty="0">
              <a:ea typeface="Verdana"/>
            </a:endParaRPr>
          </a:p>
          <a:p>
            <a:pPr lvl="2" indent="-200660">
              <a:spcBef>
                <a:spcPts val="0"/>
              </a:spcBef>
            </a:pPr>
            <a:r>
              <a:rPr lang="en-US" dirty="0"/>
              <a:t>Experimental, non-covered services, vague denials, coding issues </a:t>
            </a:r>
            <a:endParaRPr lang="en-US" dirty="0">
              <a:ea typeface="Verdana"/>
            </a:endParaRPr>
          </a:p>
        </p:txBody>
      </p:sp>
    </p:spTree>
    <p:extLst>
      <p:ext uri="{BB962C8B-B14F-4D97-AF65-F5344CB8AC3E}">
        <p14:creationId xmlns:p14="http://schemas.microsoft.com/office/powerpoint/2010/main" val="1316422272"/>
      </p:ext>
    </p:extLst>
  </p:cSld>
  <p:clrMapOvr>
    <a:masterClrMapping/>
  </p:clrMapOvr>
</p:sld>
</file>

<file path=ppt/theme/theme1.xml><?xml version="1.0" encoding="utf-8"?>
<a:theme xmlns:a="http://schemas.openxmlformats.org/drawingml/2006/main" name="Office Theme">
  <a:themeElements>
    <a:clrScheme name="Aspirion Color Palette - 2022">
      <a:dk1>
        <a:srgbClr val="000358"/>
      </a:dk1>
      <a:lt1>
        <a:srgbClr val="FFFFFF"/>
      </a:lt1>
      <a:dk2>
        <a:srgbClr val="000358"/>
      </a:dk2>
      <a:lt2>
        <a:srgbClr val="CCD7DC"/>
      </a:lt2>
      <a:accent1>
        <a:srgbClr val="FFB900"/>
      </a:accent1>
      <a:accent2>
        <a:srgbClr val="0076BB"/>
      </a:accent2>
      <a:accent3>
        <a:srgbClr val="0097E6"/>
      </a:accent3>
      <a:accent4>
        <a:srgbClr val="CCD7DC"/>
      </a:accent4>
      <a:accent5>
        <a:srgbClr val="9CB1BA"/>
      </a:accent5>
      <a:accent6>
        <a:srgbClr val="FFFFFF"/>
      </a:accent6>
      <a:hlink>
        <a:srgbClr val="FFB900"/>
      </a:hlink>
      <a:folHlink>
        <a:srgbClr val="50545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Aspirion Color Palette - 2022">
      <a:dk1>
        <a:srgbClr val="000358"/>
      </a:dk1>
      <a:lt1>
        <a:srgbClr val="FFFFFF"/>
      </a:lt1>
      <a:dk2>
        <a:srgbClr val="000358"/>
      </a:dk2>
      <a:lt2>
        <a:srgbClr val="CCD7DC"/>
      </a:lt2>
      <a:accent1>
        <a:srgbClr val="FFB900"/>
      </a:accent1>
      <a:accent2>
        <a:srgbClr val="0076BB"/>
      </a:accent2>
      <a:accent3>
        <a:srgbClr val="0097E6"/>
      </a:accent3>
      <a:accent4>
        <a:srgbClr val="CCD7DC"/>
      </a:accent4>
      <a:accent5>
        <a:srgbClr val="9CB1BA"/>
      </a:accent5>
      <a:accent6>
        <a:srgbClr val="FFFFFF"/>
      </a:accent6>
      <a:hlink>
        <a:srgbClr val="FFB900"/>
      </a:hlink>
      <a:folHlink>
        <a:srgbClr val="50545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spirion Corporate Development - Monthly Activity Report (January 2021)_1.13.22" id="{F6027489-CBD7-8244-A60E-34044B4A8A03}" vid="{96F6CA87-4E7E-8844-84DC-4C8431350489}"/>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igrationWizId xmlns="ebce7ffc-c65a-4c52-af37-d848fb61c753" xsi:nil="true"/>
    <MigrationWizIdPermissionLevels xmlns="ebce7ffc-c65a-4c52-af37-d848fb61c753" xsi:nil="true"/>
    <MigrationWizIdPermissions xmlns="ebce7ffc-c65a-4c52-af37-d848fb61c753" xsi:nil="true"/>
    <MigrationWizIdDocumentLibraryPermissions xmlns="ebce7ffc-c65a-4c52-af37-d848fb61c753" xsi:nil="true"/>
    <MigrationWizIdSecurityGroups xmlns="ebce7ffc-c65a-4c52-af37-d848fb61c75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B86274C3872FA45A0FBFFFE90E9B62E" ma:contentTypeVersion="13" ma:contentTypeDescription="Create a new document." ma:contentTypeScope="" ma:versionID="366b177fcb1d71415f39bf92b60bc4a2">
  <xsd:schema xmlns:xsd="http://www.w3.org/2001/XMLSchema" xmlns:xs="http://www.w3.org/2001/XMLSchema" xmlns:p="http://schemas.microsoft.com/office/2006/metadata/properties" xmlns:ns3="ebce7ffc-c65a-4c52-af37-d848fb61c753" xmlns:ns4="f8574957-617c-49df-bb09-4f989a7dee81" targetNamespace="http://schemas.microsoft.com/office/2006/metadata/properties" ma:root="true" ma:fieldsID="8cae50e245a8e83872fb864840888761" ns3:_="" ns4:_="">
    <xsd:import namespace="ebce7ffc-c65a-4c52-af37-d848fb61c753"/>
    <xsd:import namespace="f8574957-617c-49df-bb09-4f989a7dee81"/>
    <xsd:element name="properties">
      <xsd:complexType>
        <xsd:sequence>
          <xsd:element name="documentManagement">
            <xsd:complexType>
              <xsd:all>
                <xsd:element ref="ns3:MigrationWizId" minOccurs="0"/>
                <xsd:element ref="ns3:MigrationWizIdPermissions" minOccurs="0"/>
                <xsd:element ref="ns3:MigrationWizIdPermissionLevels" minOccurs="0"/>
                <xsd:element ref="ns3:MigrationWizIdDocumentLibraryPermissions" minOccurs="0"/>
                <xsd:element ref="ns3:MigrationWizIdSecurityGroups" minOccurs="0"/>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ce7ffc-c65a-4c52-af37-d848fb61c753"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PermissionLevels" ma:index="10" nillable="true" ma:displayName="MigrationWizIdPermissionLevels" ma:internalName="MigrationWizIdPermissionLevels">
      <xsd:simpleType>
        <xsd:restriction base="dms:Text"/>
      </xsd:simpleType>
    </xsd:element>
    <xsd:element name="MigrationWizIdDocumentLibraryPermissions" ma:index="11" nillable="true" ma:displayName="MigrationWizIdDocumentLibraryPermissions" ma:internalName="MigrationWizIdDocumentLibraryPermissions">
      <xsd:simpleType>
        <xsd:restriction base="dms:Text"/>
      </xsd:simpleType>
    </xsd:element>
    <xsd:element name="MigrationWizIdSecurityGroups" ma:index="12" nillable="true" ma:displayName="MigrationWizIdSecurityGroups" ma:internalName="MigrationWizIdSecurityGroups">
      <xsd:simpleType>
        <xsd:restriction base="dms:Text"/>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MediaServiceAutoTags" ma:index="19" nillable="true" ma:displayName="Tags" ma:internalName="MediaServiceAutoTag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8574957-617c-49df-bb09-4f989a7dee81"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E84DB0B-CA59-42A8-9E7A-8E2B19DF9B79}">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ebce7ffc-c65a-4c52-af37-d848fb61c753"/>
    <ds:schemaRef ds:uri="f8574957-617c-49df-bb09-4f989a7dee81"/>
    <ds:schemaRef ds:uri="http://www.w3.org/XML/1998/namespace"/>
    <ds:schemaRef ds:uri="http://purl.org/dc/dcmitype/"/>
  </ds:schemaRefs>
</ds:datastoreItem>
</file>

<file path=customXml/itemProps2.xml><?xml version="1.0" encoding="utf-8"?>
<ds:datastoreItem xmlns:ds="http://schemas.openxmlformats.org/officeDocument/2006/customXml" ds:itemID="{11217844-C98E-4257-AEE9-D77CFF025F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ce7ffc-c65a-4c52-af37-d848fb61c753"/>
    <ds:schemaRef ds:uri="f8574957-617c-49df-bb09-4f989a7dee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678E117-7400-4318-A05B-00B794F46D5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46770</TotalTime>
  <Words>4904</Words>
  <Application>Microsoft Office PowerPoint</Application>
  <PresentationFormat>Widescreen</PresentationFormat>
  <Paragraphs>431</Paragraphs>
  <Slides>44</Slides>
  <Notes>9</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44</vt:i4>
      </vt:variant>
    </vt:vector>
  </HeadingPairs>
  <TitlesOfParts>
    <vt:vector size="54" baseType="lpstr">
      <vt:lpstr>Arial</vt:lpstr>
      <vt:lpstr>Arial</vt:lpstr>
      <vt:lpstr>Calibri</vt:lpstr>
      <vt:lpstr>Calibri Light</vt:lpstr>
      <vt:lpstr>Helvetica</vt:lpstr>
      <vt:lpstr>Times New Roman</vt:lpstr>
      <vt:lpstr>Wingdings</vt:lpstr>
      <vt:lpstr>Office Theme</vt:lpstr>
      <vt:lpstr>1_Office Theme</vt:lpstr>
      <vt:lpstr>2_Office Theme</vt:lpstr>
      <vt:lpstr>Combatting Emerging Trends  in Denials </vt:lpstr>
      <vt:lpstr>Agenda</vt:lpstr>
      <vt:lpstr>Today’s Clinical Denials Landscape Clinical denials have increased, particularly complex denials.</vt:lpstr>
      <vt:lpstr>Aspirion Denial Category Trends</vt:lpstr>
      <vt:lpstr>PowerPoint Presentation</vt:lpstr>
      <vt:lpstr>PowerPoint Presentation</vt:lpstr>
      <vt:lpstr>PowerPoint Presentation</vt:lpstr>
      <vt:lpstr>Agenda</vt:lpstr>
      <vt:lpstr>Principles of Appeal Drafting: Issue Identification</vt:lpstr>
      <vt:lpstr>Principles of Appeal Drafting: Issue Identification</vt:lpstr>
      <vt:lpstr>Principles of Appeal Drafting: Issue Identification</vt:lpstr>
      <vt:lpstr>Case Study – Issue Identification</vt:lpstr>
      <vt:lpstr>Agenda</vt:lpstr>
      <vt:lpstr>Rules and Rationales</vt:lpstr>
      <vt:lpstr>Rules and Rationales </vt:lpstr>
      <vt:lpstr>Clinical Denials: Common Payer Trends</vt:lpstr>
      <vt:lpstr>The Unique Patient</vt:lpstr>
      <vt:lpstr>Case Study – Rules and Rationales </vt:lpstr>
      <vt:lpstr>Agenda</vt:lpstr>
      <vt:lpstr>Medical Necessity Argument</vt:lpstr>
      <vt:lpstr>Medical Necessity Argument: Commercial</vt:lpstr>
      <vt:lpstr>Contractual Medical Necessity Argument</vt:lpstr>
      <vt:lpstr>Contractual Medical Necessity Argument</vt:lpstr>
      <vt:lpstr>Contractual Medical Necessity Argument</vt:lpstr>
      <vt:lpstr>Medical Necessity Argument: Medicare</vt:lpstr>
      <vt:lpstr>Medical Necessity Argument: Commercial Inpatient Only Procedures</vt:lpstr>
      <vt:lpstr>Case Study – Analysis and Application</vt:lpstr>
      <vt:lpstr>Agenda</vt:lpstr>
      <vt:lpstr>Appeal Components</vt:lpstr>
      <vt:lpstr>PowerPoint Presentation</vt:lpstr>
      <vt:lpstr>Appeals Approach: Contract Argument</vt:lpstr>
      <vt:lpstr>Appeals Approach: Contract Argument</vt:lpstr>
      <vt:lpstr>PowerPoint Presentation</vt:lpstr>
      <vt:lpstr>Effective Level of Care Appeals</vt:lpstr>
      <vt:lpstr>Case Study – Crafting an Effective Appeal</vt:lpstr>
      <vt:lpstr>Case Study – Crafting an Effective Appeal</vt:lpstr>
      <vt:lpstr>Case Study – Crafting an Effective Appeal</vt:lpstr>
      <vt:lpstr>Case Study – Crafting an Effective Appeal</vt:lpstr>
      <vt:lpstr>Case Study – Crafting an Effective Appeal</vt:lpstr>
      <vt:lpstr>Case Study – RESULTS!</vt:lpstr>
      <vt:lpstr>PowerPoint Presentation</vt:lpstr>
      <vt:lpstr>Questions?</vt:lpstr>
      <vt:lpstr>Thank you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Erin Haynie</dc:creator>
  <cp:lastModifiedBy>Dave Jewell</cp:lastModifiedBy>
  <cp:revision>34</cp:revision>
  <dcterms:created xsi:type="dcterms:W3CDTF">2021-12-31T01:57:08Z</dcterms:created>
  <dcterms:modified xsi:type="dcterms:W3CDTF">2023-05-16T13:43:57Z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0x0101005B86274C3872FA45A0FBFFFE90E9B62E</vt:lpwstr>
  </property>
</Properties>
</file>