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7" r:id="rId1"/>
    <p:sldMasterId id="2147483721" r:id="rId2"/>
  </p:sldMasterIdLst>
  <p:notesMasterIdLst>
    <p:notesMasterId r:id="rId9"/>
  </p:notesMasterIdLst>
  <p:handoutMasterIdLst>
    <p:handoutMasterId r:id="rId10"/>
  </p:handoutMasterIdLst>
  <p:sldIdLst>
    <p:sldId id="451" r:id="rId3"/>
    <p:sldId id="441" r:id="rId4"/>
    <p:sldId id="456" r:id="rId5"/>
    <p:sldId id="455" r:id="rId6"/>
    <p:sldId id="453" r:id="rId7"/>
    <p:sldId id="450" r:id="rId8"/>
  </p:sldIdLst>
  <p:sldSz cx="9144000" cy="6858000" type="screen4x3"/>
  <p:notesSz cx="6881813" cy="9296400"/>
  <p:defaultTextStyle>
    <a:defPPr>
      <a:defRPr lang="en-US"/>
    </a:defPPr>
    <a:lvl1pPr algn="l" rtl="0" fontAlgn="base">
      <a:spcBef>
        <a:spcPct val="0"/>
      </a:spcBef>
      <a:spcAft>
        <a:spcPct val="0"/>
      </a:spcAft>
      <a:defRPr sz="1200" kern="1200">
        <a:solidFill>
          <a:schemeClr val="tx1"/>
        </a:solidFill>
        <a:latin typeface="Tahoma" pitchFamily="34" charset="0"/>
        <a:ea typeface="+mn-ea"/>
        <a:cs typeface="+mn-cs"/>
      </a:defRPr>
    </a:lvl1pPr>
    <a:lvl2pPr marL="457200" algn="l" rtl="0" fontAlgn="base">
      <a:spcBef>
        <a:spcPct val="0"/>
      </a:spcBef>
      <a:spcAft>
        <a:spcPct val="0"/>
      </a:spcAft>
      <a:defRPr sz="1200" kern="1200">
        <a:solidFill>
          <a:schemeClr val="tx1"/>
        </a:solidFill>
        <a:latin typeface="Tahoma" pitchFamily="34" charset="0"/>
        <a:ea typeface="+mn-ea"/>
        <a:cs typeface="+mn-cs"/>
      </a:defRPr>
    </a:lvl2pPr>
    <a:lvl3pPr marL="914400" algn="l" rtl="0" fontAlgn="base">
      <a:spcBef>
        <a:spcPct val="0"/>
      </a:spcBef>
      <a:spcAft>
        <a:spcPct val="0"/>
      </a:spcAft>
      <a:defRPr sz="1200" kern="1200">
        <a:solidFill>
          <a:schemeClr val="tx1"/>
        </a:solidFill>
        <a:latin typeface="Tahoma" pitchFamily="34" charset="0"/>
        <a:ea typeface="+mn-ea"/>
        <a:cs typeface="+mn-cs"/>
      </a:defRPr>
    </a:lvl3pPr>
    <a:lvl4pPr marL="1371600" algn="l" rtl="0" fontAlgn="base">
      <a:spcBef>
        <a:spcPct val="0"/>
      </a:spcBef>
      <a:spcAft>
        <a:spcPct val="0"/>
      </a:spcAft>
      <a:defRPr sz="1200" kern="1200">
        <a:solidFill>
          <a:schemeClr val="tx1"/>
        </a:solidFill>
        <a:latin typeface="Tahoma" pitchFamily="34" charset="0"/>
        <a:ea typeface="+mn-ea"/>
        <a:cs typeface="+mn-cs"/>
      </a:defRPr>
    </a:lvl4pPr>
    <a:lvl5pPr marL="1828800" algn="l" rtl="0" fontAlgn="base">
      <a:spcBef>
        <a:spcPct val="0"/>
      </a:spcBef>
      <a:spcAft>
        <a:spcPct val="0"/>
      </a:spcAft>
      <a:defRPr sz="1200" kern="1200">
        <a:solidFill>
          <a:schemeClr val="tx1"/>
        </a:solidFill>
        <a:latin typeface="Tahoma" pitchFamily="34" charset="0"/>
        <a:ea typeface="+mn-ea"/>
        <a:cs typeface="+mn-cs"/>
      </a:defRPr>
    </a:lvl5pPr>
    <a:lvl6pPr marL="2286000" algn="l" defTabSz="914400" rtl="0" eaLnBrk="1" latinLnBrk="0" hangingPunct="1">
      <a:defRPr sz="1200" kern="1200">
        <a:solidFill>
          <a:schemeClr val="tx1"/>
        </a:solidFill>
        <a:latin typeface="Tahoma" pitchFamily="34" charset="0"/>
        <a:ea typeface="+mn-ea"/>
        <a:cs typeface="+mn-cs"/>
      </a:defRPr>
    </a:lvl6pPr>
    <a:lvl7pPr marL="2743200" algn="l" defTabSz="914400" rtl="0" eaLnBrk="1" latinLnBrk="0" hangingPunct="1">
      <a:defRPr sz="1200" kern="1200">
        <a:solidFill>
          <a:schemeClr val="tx1"/>
        </a:solidFill>
        <a:latin typeface="Tahoma" pitchFamily="34" charset="0"/>
        <a:ea typeface="+mn-ea"/>
        <a:cs typeface="+mn-cs"/>
      </a:defRPr>
    </a:lvl7pPr>
    <a:lvl8pPr marL="3200400" algn="l" defTabSz="914400" rtl="0" eaLnBrk="1" latinLnBrk="0" hangingPunct="1">
      <a:defRPr sz="1200" kern="1200">
        <a:solidFill>
          <a:schemeClr val="tx1"/>
        </a:solidFill>
        <a:latin typeface="Tahoma" pitchFamily="34" charset="0"/>
        <a:ea typeface="+mn-ea"/>
        <a:cs typeface="+mn-cs"/>
      </a:defRPr>
    </a:lvl8pPr>
    <a:lvl9pPr marL="3657600" algn="l" defTabSz="914400" rtl="0" eaLnBrk="1" latinLnBrk="0" hangingPunct="1">
      <a:defRPr sz="1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mulvany" initials="dm" lastIdx="94" clrIdx="0"/>
  <p:cmAuthor id="1" name="rlewis" initials="r" lastIdx="13" clrIdx="1"/>
  <p:cmAuthor id="2" name="cmilazzo" initials="cm" lastIdx="11" clrIdx="2"/>
  <p:cmAuthor id="3" name="Chad Mulvany" initials="CM" lastIdx="8" clrIdx="3">
    <p:extLst/>
  </p:cmAuthor>
  <p:cmAuthor id="4" name="Rosalind Y. Lewis" initials="RYL" lastIdx="5"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0A8"/>
    <a:srgbClr val="004F8A"/>
    <a:srgbClr val="00589A"/>
    <a:srgbClr val="1A3F68"/>
    <a:srgbClr val="004A82"/>
    <a:srgbClr val="3264C8"/>
    <a:srgbClr val="005A9E"/>
    <a:srgbClr val="FF9933"/>
    <a:srgbClr val="005DA2"/>
    <a:srgbClr val="0086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48" autoAdjust="0"/>
    <p:restoredTop sz="96560" autoAdjust="0"/>
  </p:normalViewPr>
  <p:slideViewPr>
    <p:cSldViewPr>
      <p:cViewPr varScale="1">
        <p:scale>
          <a:sx n="83" d="100"/>
          <a:sy n="83" d="100"/>
        </p:scale>
        <p:origin x="1445"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2982119" cy="464820"/>
          </a:xfrm>
          <a:prstGeom prst="rect">
            <a:avLst/>
          </a:prstGeom>
          <a:noFill/>
          <a:ln w="9525">
            <a:noFill/>
            <a:miter lim="800000"/>
            <a:headEnd/>
            <a:tailEnd/>
          </a:ln>
          <a:effectLst/>
        </p:spPr>
        <p:txBody>
          <a:bodyPr vert="horz" wrap="square" lIns="93164" tIns="46582" rIns="93164" bIns="46582" numCol="1" anchor="t" anchorCtr="0" compatLnSpc="1">
            <a:prstTxWarp prst="textNoShape">
              <a:avLst/>
            </a:prstTxWarp>
          </a:bodyPr>
          <a:lstStyle>
            <a:lvl1pPr>
              <a:defRPr sz="1200" dirty="0"/>
            </a:lvl1pPr>
          </a:lstStyle>
          <a:p>
            <a:pPr>
              <a:defRPr/>
            </a:pPr>
            <a:endParaRPr lang="en-US" dirty="0"/>
          </a:p>
        </p:txBody>
      </p:sp>
      <p:sp>
        <p:nvSpPr>
          <p:cNvPr id="100355" name="Rectangle 3"/>
          <p:cNvSpPr>
            <a:spLocks noGrp="1" noChangeArrowheads="1"/>
          </p:cNvSpPr>
          <p:nvPr>
            <p:ph type="dt" sz="quarter" idx="1"/>
          </p:nvPr>
        </p:nvSpPr>
        <p:spPr bwMode="auto">
          <a:xfrm>
            <a:off x="3898102" y="0"/>
            <a:ext cx="2982119" cy="464820"/>
          </a:xfrm>
          <a:prstGeom prst="rect">
            <a:avLst/>
          </a:prstGeom>
          <a:noFill/>
          <a:ln w="9525">
            <a:noFill/>
            <a:miter lim="800000"/>
            <a:headEnd/>
            <a:tailEnd/>
          </a:ln>
          <a:effectLst/>
        </p:spPr>
        <p:txBody>
          <a:bodyPr vert="horz" wrap="square" lIns="93164" tIns="46582" rIns="93164" bIns="46582" numCol="1" anchor="t" anchorCtr="0" compatLnSpc="1">
            <a:prstTxWarp prst="textNoShape">
              <a:avLst/>
            </a:prstTxWarp>
          </a:bodyPr>
          <a:lstStyle>
            <a:lvl1pPr algn="r">
              <a:defRPr sz="1200"/>
            </a:lvl1pPr>
          </a:lstStyle>
          <a:p>
            <a:pPr>
              <a:defRPr/>
            </a:pPr>
            <a:fld id="{04124FCD-523B-4E34-AC18-F29725D02AD6}" type="datetimeFigureOut">
              <a:rPr lang="en-US"/>
              <a:pPr>
                <a:defRPr/>
              </a:pPr>
              <a:t>4/30/2018</a:t>
            </a:fld>
            <a:endParaRPr lang="en-US" dirty="0"/>
          </a:p>
        </p:txBody>
      </p:sp>
      <p:sp>
        <p:nvSpPr>
          <p:cNvPr id="100356" name="Rectangle 4"/>
          <p:cNvSpPr>
            <a:spLocks noGrp="1" noChangeArrowheads="1"/>
          </p:cNvSpPr>
          <p:nvPr>
            <p:ph type="ftr" sz="quarter" idx="2"/>
          </p:nvPr>
        </p:nvSpPr>
        <p:spPr bwMode="auto">
          <a:xfrm>
            <a:off x="0" y="8829967"/>
            <a:ext cx="2982119" cy="464820"/>
          </a:xfrm>
          <a:prstGeom prst="rect">
            <a:avLst/>
          </a:prstGeom>
          <a:noFill/>
          <a:ln w="9525">
            <a:noFill/>
            <a:miter lim="800000"/>
            <a:headEnd/>
            <a:tailEnd/>
          </a:ln>
          <a:effectLst/>
        </p:spPr>
        <p:txBody>
          <a:bodyPr vert="horz" wrap="square" lIns="93164" tIns="46582" rIns="93164" bIns="46582" numCol="1" anchor="b" anchorCtr="0" compatLnSpc="1">
            <a:prstTxWarp prst="textNoShape">
              <a:avLst/>
            </a:prstTxWarp>
          </a:bodyPr>
          <a:lstStyle>
            <a:lvl1pPr>
              <a:defRPr sz="1200" dirty="0"/>
            </a:lvl1pPr>
          </a:lstStyle>
          <a:p>
            <a:pPr>
              <a:defRPr/>
            </a:pPr>
            <a:endParaRPr lang="en-US" dirty="0"/>
          </a:p>
        </p:txBody>
      </p:sp>
      <p:sp>
        <p:nvSpPr>
          <p:cNvPr id="100357" name="Rectangle 5"/>
          <p:cNvSpPr>
            <a:spLocks noGrp="1" noChangeArrowheads="1"/>
          </p:cNvSpPr>
          <p:nvPr>
            <p:ph type="sldNum" sz="quarter" idx="3"/>
          </p:nvPr>
        </p:nvSpPr>
        <p:spPr bwMode="auto">
          <a:xfrm>
            <a:off x="3898102" y="8829967"/>
            <a:ext cx="2982119" cy="464820"/>
          </a:xfrm>
          <a:prstGeom prst="rect">
            <a:avLst/>
          </a:prstGeom>
          <a:noFill/>
          <a:ln w="9525">
            <a:noFill/>
            <a:miter lim="800000"/>
            <a:headEnd/>
            <a:tailEnd/>
          </a:ln>
          <a:effectLst/>
        </p:spPr>
        <p:txBody>
          <a:bodyPr vert="horz" wrap="square" lIns="93164" tIns="46582" rIns="93164" bIns="46582" numCol="1" anchor="b" anchorCtr="0" compatLnSpc="1">
            <a:prstTxWarp prst="textNoShape">
              <a:avLst/>
            </a:prstTxWarp>
          </a:bodyPr>
          <a:lstStyle>
            <a:lvl1pPr algn="r">
              <a:defRPr sz="1200"/>
            </a:lvl1pPr>
          </a:lstStyle>
          <a:p>
            <a:pPr>
              <a:defRPr/>
            </a:pPr>
            <a:fld id="{07DB5694-56E4-4FFF-8841-625FB4346DD9}" type="slidenum">
              <a:rPr lang="en-US"/>
              <a:pPr>
                <a:defRPr/>
              </a:pPr>
              <a:t>‹#›</a:t>
            </a:fld>
            <a:endParaRPr lang="en-US" dirty="0"/>
          </a:p>
        </p:txBody>
      </p:sp>
    </p:spTree>
    <p:extLst>
      <p:ext uri="{BB962C8B-B14F-4D97-AF65-F5344CB8AC3E}">
        <p14:creationId xmlns:p14="http://schemas.microsoft.com/office/powerpoint/2010/main" val="203136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2982119" cy="464820"/>
          </a:xfrm>
          <a:prstGeom prst="rect">
            <a:avLst/>
          </a:prstGeom>
          <a:noFill/>
          <a:ln w="9525">
            <a:noFill/>
            <a:miter lim="800000"/>
            <a:headEnd/>
            <a:tailEnd/>
          </a:ln>
          <a:effectLst/>
        </p:spPr>
        <p:txBody>
          <a:bodyPr vert="horz" wrap="square" lIns="93164" tIns="46582" rIns="93164" bIns="46582" numCol="1" anchor="t" anchorCtr="0" compatLnSpc="1">
            <a:prstTxWarp prst="textNoShape">
              <a:avLst/>
            </a:prstTxWarp>
          </a:bodyPr>
          <a:lstStyle>
            <a:lvl1pPr>
              <a:defRPr sz="1200" dirty="0">
                <a:latin typeface="Arial" charset="0"/>
              </a:defRPr>
            </a:lvl1pPr>
          </a:lstStyle>
          <a:p>
            <a:pPr>
              <a:defRPr/>
            </a:pPr>
            <a:endParaRPr lang="en-US" dirty="0"/>
          </a:p>
        </p:txBody>
      </p:sp>
      <p:sp>
        <p:nvSpPr>
          <p:cNvPr id="100355" name="Rectangle 3"/>
          <p:cNvSpPr>
            <a:spLocks noGrp="1" noChangeArrowheads="1"/>
          </p:cNvSpPr>
          <p:nvPr>
            <p:ph type="dt" idx="1"/>
          </p:nvPr>
        </p:nvSpPr>
        <p:spPr bwMode="auto">
          <a:xfrm>
            <a:off x="3898102" y="0"/>
            <a:ext cx="2982119" cy="464820"/>
          </a:xfrm>
          <a:prstGeom prst="rect">
            <a:avLst/>
          </a:prstGeom>
          <a:noFill/>
          <a:ln w="9525">
            <a:noFill/>
            <a:miter lim="800000"/>
            <a:headEnd/>
            <a:tailEnd/>
          </a:ln>
          <a:effectLst/>
        </p:spPr>
        <p:txBody>
          <a:bodyPr vert="horz" wrap="square" lIns="93164" tIns="46582" rIns="93164" bIns="46582" numCol="1" anchor="t" anchorCtr="0" compatLnSpc="1">
            <a:prstTxWarp prst="textNoShape">
              <a:avLst/>
            </a:prstTxWarp>
          </a:bodyPr>
          <a:lstStyle>
            <a:lvl1pPr algn="r">
              <a:defRPr sz="1200" dirty="0">
                <a:latin typeface="Arial" charset="0"/>
              </a:defRPr>
            </a:lvl1pPr>
          </a:lstStyle>
          <a:p>
            <a:pPr>
              <a:defRPr/>
            </a:pPr>
            <a:endParaRPr lang="en-US" dirty="0"/>
          </a:p>
        </p:txBody>
      </p:sp>
      <p:sp>
        <p:nvSpPr>
          <p:cNvPr id="58372" name="Rectangle 4"/>
          <p:cNvSpPr>
            <a:spLocks noGrp="1" noRot="1" noChangeAspect="1" noChangeArrowheads="1" noTextEdit="1"/>
          </p:cNvSpPr>
          <p:nvPr>
            <p:ph type="sldImg" idx="2"/>
          </p:nvPr>
        </p:nvSpPr>
        <p:spPr bwMode="auto">
          <a:xfrm>
            <a:off x="1117600" y="696913"/>
            <a:ext cx="4646613" cy="3486150"/>
          </a:xfrm>
          <a:prstGeom prst="rect">
            <a:avLst/>
          </a:prstGeom>
          <a:noFill/>
          <a:ln w="9525">
            <a:solidFill>
              <a:srgbClr val="000000"/>
            </a:solidFill>
            <a:miter lim="800000"/>
            <a:headEnd/>
            <a:tailEnd/>
          </a:ln>
        </p:spPr>
      </p:sp>
      <p:sp>
        <p:nvSpPr>
          <p:cNvPr id="100357" name="Rectangle 5"/>
          <p:cNvSpPr>
            <a:spLocks noGrp="1" noChangeArrowheads="1"/>
          </p:cNvSpPr>
          <p:nvPr>
            <p:ph type="body" sz="quarter" idx="3"/>
          </p:nvPr>
        </p:nvSpPr>
        <p:spPr bwMode="auto">
          <a:xfrm>
            <a:off x="688182" y="4415790"/>
            <a:ext cx="5505450" cy="4183380"/>
          </a:xfrm>
          <a:prstGeom prst="rect">
            <a:avLst/>
          </a:prstGeom>
          <a:noFill/>
          <a:ln w="9525">
            <a:noFill/>
            <a:miter lim="800000"/>
            <a:headEnd/>
            <a:tailEnd/>
          </a:ln>
          <a:effectLst/>
        </p:spPr>
        <p:txBody>
          <a:bodyPr vert="horz" wrap="square" lIns="93164" tIns="46582" rIns="93164" bIns="4658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0358" name="Rectangle 6"/>
          <p:cNvSpPr>
            <a:spLocks noGrp="1" noChangeArrowheads="1"/>
          </p:cNvSpPr>
          <p:nvPr>
            <p:ph type="ftr" sz="quarter" idx="4"/>
          </p:nvPr>
        </p:nvSpPr>
        <p:spPr bwMode="auto">
          <a:xfrm>
            <a:off x="0" y="8829967"/>
            <a:ext cx="2982119" cy="464820"/>
          </a:xfrm>
          <a:prstGeom prst="rect">
            <a:avLst/>
          </a:prstGeom>
          <a:noFill/>
          <a:ln w="9525">
            <a:noFill/>
            <a:miter lim="800000"/>
            <a:headEnd/>
            <a:tailEnd/>
          </a:ln>
          <a:effectLst/>
        </p:spPr>
        <p:txBody>
          <a:bodyPr vert="horz" wrap="square" lIns="93164" tIns="46582" rIns="93164" bIns="46582" numCol="1" anchor="b" anchorCtr="0" compatLnSpc="1">
            <a:prstTxWarp prst="textNoShape">
              <a:avLst/>
            </a:prstTxWarp>
          </a:bodyPr>
          <a:lstStyle>
            <a:lvl1pPr>
              <a:defRPr sz="1200" dirty="0">
                <a:latin typeface="Arial" charset="0"/>
              </a:defRPr>
            </a:lvl1pPr>
          </a:lstStyle>
          <a:p>
            <a:pPr>
              <a:defRPr/>
            </a:pPr>
            <a:endParaRPr lang="en-US" dirty="0"/>
          </a:p>
        </p:txBody>
      </p:sp>
      <p:sp>
        <p:nvSpPr>
          <p:cNvPr id="100359" name="Rectangle 7"/>
          <p:cNvSpPr>
            <a:spLocks noGrp="1" noChangeArrowheads="1"/>
          </p:cNvSpPr>
          <p:nvPr>
            <p:ph type="sldNum" sz="quarter" idx="5"/>
          </p:nvPr>
        </p:nvSpPr>
        <p:spPr bwMode="auto">
          <a:xfrm>
            <a:off x="3898102" y="8829967"/>
            <a:ext cx="2982119" cy="464820"/>
          </a:xfrm>
          <a:prstGeom prst="rect">
            <a:avLst/>
          </a:prstGeom>
          <a:noFill/>
          <a:ln w="9525">
            <a:noFill/>
            <a:miter lim="800000"/>
            <a:headEnd/>
            <a:tailEnd/>
          </a:ln>
          <a:effectLst/>
        </p:spPr>
        <p:txBody>
          <a:bodyPr vert="horz" wrap="square" lIns="93164" tIns="46582" rIns="93164" bIns="46582" numCol="1" anchor="b" anchorCtr="0" compatLnSpc="1">
            <a:prstTxWarp prst="textNoShape">
              <a:avLst/>
            </a:prstTxWarp>
          </a:bodyPr>
          <a:lstStyle>
            <a:lvl1pPr algn="r">
              <a:defRPr sz="1200">
                <a:latin typeface="Arial" charset="0"/>
              </a:defRPr>
            </a:lvl1pPr>
          </a:lstStyle>
          <a:p>
            <a:pPr>
              <a:defRPr/>
            </a:pPr>
            <a:fld id="{5FCB1B9D-2FED-4E35-BCF4-05A991E00880}" type="slidenum">
              <a:rPr lang="en-US"/>
              <a:pPr>
                <a:defRPr/>
              </a:pPr>
              <a:t>‹#›</a:t>
            </a:fld>
            <a:endParaRPr lang="en-US" dirty="0"/>
          </a:p>
        </p:txBody>
      </p:sp>
    </p:spTree>
    <p:extLst>
      <p:ext uri="{BB962C8B-B14F-4D97-AF65-F5344CB8AC3E}">
        <p14:creationId xmlns:p14="http://schemas.microsoft.com/office/powerpoint/2010/main" val="6073071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Picture 17" descr="left"/>
          <p:cNvPicPr>
            <a:picLocks noChangeAspect="1" noChangeArrowheads="1"/>
          </p:cNvPicPr>
          <p:nvPr/>
        </p:nvPicPr>
        <p:blipFill>
          <a:blip r:embed="rId2" cstate="print"/>
          <a:srcRect/>
          <a:stretch>
            <a:fillRect/>
          </a:stretch>
        </p:blipFill>
        <p:spPr bwMode="auto">
          <a:xfrm>
            <a:off x="0" y="0"/>
            <a:ext cx="9144000" cy="803275"/>
          </a:xfrm>
          <a:prstGeom prst="rect">
            <a:avLst/>
          </a:prstGeom>
          <a:noFill/>
          <a:ln w="9525">
            <a:noFill/>
            <a:miter lim="800000"/>
            <a:headEnd/>
            <a:tailEnd/>
          </a:ln>
        </p:spPr>
      </p:pic>
      <p:pic>
        <p:nvPicPr>
          <p:cNvPr id="4" name="Picture 20" descr="left"/>
          <p:cNvPicPr>
            <a:picLocks noChangeAspect="1" noChangeArrowheads="1"/>
          </p:cNvPicPr>
          <p:nvPr/>
        </p:nvPicPr>
        <p:blipFill>
          <a:blip r:embed="rId2" cstate="print"/>
          <a:srcRect/>
          <a:stretch>
            <a:fillRect/>
          </a:stretch>
        </p:blipFill>
        <p:spPr bwMode="auto">
          <a:xfrm>
            <a:off x="0" y="6054725"/>
            <a:ext cx="9144000" cy="803275"/>
          </a:xfrm>
          <a:prstGeom prst="rect">
            <a:avLst/>
          </a:prstGeom>
          <a:noFill/>
          <a:ln w="9525">
            <a:noFill/>
            <a:miter lim="800000"/>
            <a:headEnd/>
            <a:tailEnd/>
          </a:ln>
        </p:spPr>
      </p:pic>
      <p:sp>
        <p:nvSpPr>
          <p:cNvPr id="65555" name="Rectangle 19"/>
          <p:cNvSpPr>
            <a:spLocks noGrp="1" noChangeArrowheads="1"/>
          </p:cNvSpPr>
          <p:nvPr>
            <p:ph type="subTitle" sz="quarter" idx="1"/>
          </p:nvPr>
        </p:nvSpPr>
        <p:spPr>
          <a:xfrm>
            <a:off x="838200" y="3886200"/>
            <a:ext cx="7543800" cy="1371600"/>
          </a:xfrm>
          <a:ln w="57150">
            <a:solidFill>
              <a:srgbClr val="FF9900"/>
            </a:solidFill>
          </a:ln>
        </p:spPr>
        <p:txBody>
          <a:bodyPr anchor="ctr"/>
          <a:lstStyle>
            <a:lvl1pPr marL="0" indent="0" algn="ctr">
              <a:buFont typeface="Wingdings" pitchFamily="2" charset="2"/>
              <a:buNone/>
              <a:defRPr b="1">
                <a:solidFill>
                  <a:srgbClr val="336699"/>
                </a:solidFill>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381000"/>
            <a:ext cx="2000250" cy="5334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3400" y="381000"/>
            <a:ext cx="5848350" cy="533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001000" cy="1143000"/>
          </a:xfrm>
        </p:spPr>
        <p:txBody>
          <a:bodyPr/>
          <a:lstStyle/>
          <a:p>
            <a:r>
              <a:rPr lang="en-US"/>
              <a:t>Click to edit Master title style</a:t>
            </a:r>
          </a:p>
        </p:txBody>
      </p:sp>
      <p:sp>
        <p:nvSpPr>
          <p:cNvPr id="3" name="Text Placeholder 2"/>
          <p:cNvSpPr>
            <a:spLocks noGrp="1"/>
          </p:cNvSpPr>
          <p:nvPr>
            <p:ph type="body" sz="half" idx="1"/>
          </p:nvPr>
        </p:nvSpPr>
        <p:spPr>
          <a:xfrm>
            <a:off x="533400" y="1752600"/>
            <a:ext cx="3924300" cy="3962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1752600"/>
            <a:ext cx="3924300" cy="3962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35305CF-B1D1-4A10-8006-D15510286E02}"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21D8A8B-7DBD-494E-BC39-6C0CF69CD8E9}"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3F59C9E-97FC-4F05-84C6-A6BEF708E94D}"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FDD798C-0538-4A59-BCEE-F6920C8EEA04}" type="slidenum">
              <a:rPr lang="en-US"/>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5E84E988-66BA-474D-8A11-A5E78CE894F5}"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A751BB21-47AA-4BF3-B13B-74793B54527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416F398E-F4AE-47AF-9AC0-EE3229E67801}" type="slidenum">
              <a:rPr lang="en-US"/>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1C420FB-48F1-431A-B258-C48F5F6DF1E4}" type="slidenum">
              <a:rPr lang="en-US"/>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F95C034-B4BD-49F6-8D6B-D781D3126A13}" type="slidenum">
              <a:rPr lang="en-US"/>
              <a:pPr>
                <a:defRPr/>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581E2C7-783F-4FBB-919D-3BD42EB1724A}" type="slidenum">
              <a:rPr lang="en-US"/>
              <a:pPr>
                <a:defRPr/>
              </a:pPr>
              <a:t>‹#›</a:t>
            </a:fld>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0060ADA-7120-4675-B9E7-B6395FDAFCF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752600"/>
            <a:ext cx="39243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1752600"/>
            <a:ext cx="39243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4"/>
          <p:cNvSpPr>
            <a:spLocks noGrp="1" noChangeArrowheads="1"/>
          </p:cNvSpPr>
          <p:nvPr>
            <p:ph type="title"/>
          </p:nvPr>
        </p:nvSpPr>
        <p:spPr bwMode="auto">
          <a:xfrm>
            <a:off x="533400" y="381000"/>
            <a:ext cx="8001000" cy="1143000"/>
          </a:xfrm>
          <a:prstGeom prst="rect">
            <a:avLst/>
          </a:prstGeom>
          <a:noFill/>
          <a:ln w="57150">
            <a:solidFill>
              <a:srgbClr val="FF9900"/>
            </a:solid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15"/>
          <p:cNvSpPr>
            <a:spLocks noGrp="1" noChangeArrowheads="1"/>
          </p:cNvSpPr>
          <p:nvPr>
            <p:ph type="body" idx="1"/>
          </p:nvPr>
        </p:nvSpPr>
        <p:spPr bwMode="auto">
          <a:xfrm>
            <a:off x="533400" y="1752600"/>
            <a:ext cx="8001000" cy="3962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052" name="Picture 16" descr="left"/>
          <p:cNvPicPr>
            <a:picLocks noChangeAspect="1" noChangeArrowheads="1"/>
          </p:cNvPicPr>
          <p:nvPr userDrawn="1"/>
        </p:nvPicPr>
        <p:blipFill>
          <a:blip r:embed="rId15" cstate="print"/>
          <a:srcRect/>
          <a:stretch>
            <a:fillRect/>
          </a:stretch>
        </p:blipFill>
        <p:spPr bwMode="auto">
          <a:xfrm>
            <a:off x="0" y="6096000"/>
            <a:ext cx="9144000" cy="762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282" r:id="rId1"/>
    <p:sldLayoutId id="2147484259" r:id="rId2"/>
    <p:sldLayoutId id="2147484260" r:id="rId3"/>
    <p:sldLayoutId id="2147484261" r:id="rId4"/>
    <p:sldLayoutId id="2147484262" r:id="rId5"/>
    <p:sldLayoutId id="2147484263" r:id="rId6"/>
    <p:sldLayoutId id="2147484264" r:id="rId7"/>
    <p:sldLayoutId id="2147484265" r:id="rId8"/>
    <p:sldLayoutId id="2147484266" r:id="rId9"/>
    <p:sldLayoutId id="2147484267" r:id="rId10"/>
    <p:sldLayoutId id="2147484268" r:id="rId11"/>
    <p:sldLayoutId id="2147484269" r:id="rId12"/>
    <p:sldLayoutId id="2147484270" r:id="rId13"/>
  </p:sldLayoutIdLst>
  <p:hf hdr="0" ftr="0" dt="0"/>
  <p:txStyles>
    <p:titleStyle>
      <a:lvl1pPr algn="ctr" rtl="0" eaLnBrk="0" fontAlgn="base" hangingPunct="0">
        <a:spcBef>
          <a:spcPct val="0"/>
        </a:spcBef>
        <a:spcAft>
          <a:spcPct val="0"/>
        </a:spcAft>
        <a:defRPr sz="3600" b="1">
          <a:solidFill>
            <a:srgbClr val="336699"/>
          </a:solidFill>
          <a:latin typeface="+mj-lt"/>
          <a:ea typeface="+mj-ea"/>
          <a:cs typeface="+mj-cs"/>
        </a:defRPr>
      </a:lvl1pPr>
      <a:lvl2pPr algn="ctr" rtl="0" eaLnBrk="0" fontAlgn="base" hangingPunct="0">
        <a:spcBef>
          <a:spcPct val="0"/>
        </a:spcBef>
        <a:spcAft>
          <a:spcPct val="0"/>
        </a:spcAft>
        <a:defRPr sz="3600" b="1">
          <a:solidFill>
            <a:srgbClr val="336699"/>
          </a:solidFill>
          <a:latin typeface="Arial" charset="0"/>
        </a:defRPr>
      </a:lvl2pPr>
      <a:lvl3pPr algn="ctr" rtl="0" eaLnBrk="0" fontAlgn="base" hangingPunct="0">
        <a:spcBef>
          <a:spcPct val="0"/>
        </a:spcBef>
        <a:spcAft>
          <a:spcPct val="0"/>
        </a:spcAft>
        <a:defRPr sz="3600" b="1">
          <a:solidFill>
            <a:srgbClr val="336699"/>
          </a:solidFill>
          <a:latin typeface="Arial" charset="0"/>
        </a:defRPr>
      </a:lvl3pPr>
      <a:lvl4pPr algn="ctr" rtl="0" eaLnBrk="0" fontAlgn="base" hangingPunct="0">
        <a:spcBef>
          <a:spcPct val="0"/>
        </a:spcBef>
        <a:spcAft>
          <a:spcPct val="0"/>
        </a:spcAft>
        <a:defRPr sz="3600" b="1">
          <a:solidFill>
            <a:srgbClr val="336699"/>
          </a:solidFill>
          <a:latin typeface="Arial" charset="0"/>
        </a:defRPr>
      </a:lvl4pPr>
      <a:lvl5pPr algn="ctr" rtl="0" eaLnBrk="0" fontAlgn="base" hangingPunct="0">
        <a:spcBef>
          <a:spcPct val="0"/>
        </a:spcBef>
        <a:spcAft>
          <a:spcPct val="0"/>
        </a:spcAft>
        <a:defRPr sz="3600" b="1">
          <a:solidFill>
            <a:srgbClr val="336699"/>
          </a:solidFill>
          <a:latin typeface="Arial" charset="0"/>
        </a:defRPr>
      </a:lvl5pPr>
      <a:lvl6pPr marL="457200" algn="ctr" rtl="0" fontAlgn="base">
        <a:spcBef>
          <a:spcPct val="0"/>
        </a:spcBef>
        <a:spcAft>
          <a:spcPct val="0"/>
        </a:spcAft>
        <a:defRPr sz="3600" b="1">
          <a:solidFill>
            <a:srgbClr val="336699"/>
          </a:solidFill>
          <a:latin typeface="Arial" charset="0"/>
        </a:defRPr>
      </a:lvl6pPr>
      <a:lvl7pPr marL="914400" algn="ctr" rtl="0" fontAlgn="base">
        <a:spcBef>
          <a:spcPct val="0"/>
        </a:spcBef>
        <a:spcAft>
          <a:spcPct val="0"/>
        </a:spcAft>
        <a:defRPr sz="3600" b="1">
          <a:solidFill>
            <a:srgbClr val="336699"/>
          </a:solidFill>
          <a:latin typeface="Arial" charset="0"/>
        </a:defRPr>
      </a:lvl7pPr>
      <a:lvl8pPr marL="1371600" algn="ctr" rtl="0" fontAlgn="base">
        <a:spcBef>
          <a:spcPct val="0"/>
        </a:spcBef>
        <a:spcAft>
          <a:spcPct val="0"/>
        </a:spcAft>
        <a:defRPr sz="3600" b="1">
          <a:solidFill>
            <a:srgbClr val="336699"/>
          </a:solidFill>
          <a:latin typeface="Arial" charset="0"/>
        </a:defRPr>
      </a:lvl8pPr>
      <a:lvl9pPr marL="1828800" algn="ctr" rtl="0" fontAlgn="base">
        <a:spcBef>
          <a:spcPct val="0"/>
        </a:spcBef>
        <a:spcAft>
          <a:spcPct val="0"/>
        </a:spcAft>
        <a:defRPr sz="3600" b="1">
          <a:solidFill>
            <a:srgbClr val="336699"/>
          </a:solidFill>
          <a:latin typeface="Arial" charset="0"/>
        </a:defRPr>
      </a:lvl9pPr>
    </p:titleStyle>
    <p:bodyStyle>
      <a:lvl1pPr marL="342900" indent="-342900" algn="l" rtl="0" eaLnBrk="0" fontAlgn="base" hangingPunct="0">
        <a:spcBef>
          <a:spcPct val="20000"/>
        </a:spcBef>
        <a:spcAft>
          <a:spcPct val="0"/>
        </a:spcAft>
        <a:buClr>
          <a:srgbClr val="FF9900"/>
        </a:buClr>
        <a:buFont typeface="Wingdings" pitchFamily="2" charset="2"/>
        <a:buChar char="Ø"/>
        <a:defRPr sz="3200">
          <a:solidFill>
            <a:srgbClr val="000000"/>
          </a:solidFill>
          <a:latin typeface="+mn-lt"/>
          <a:ea typeface="+mn-ea"/>
          <a:cs typeface="+mn-cs"/>
        </a:defRPr>
      </a:lvl1pPr>
      <a:lvl2pPr marL="742950" indent="-285750" algn="l" rtl="0" eaLnBrk="0" fontAlgn="base" hangingPunct="0">
        <a:spcBef>
          <a:spcPct val="20000"/>
        </a:spcBef>
        <a:spcAft>
          <a:spcPct val="0"/>
        </a:spcAft>
        <a:buClr>
          <a:srgbClr val="336699"/>
        </a:buClr>
        <a:buFont typeface="Wingdings" pitchFamily="2" charset="2"/>
        <a:buChar char="§"/>
        <a:defRPr sz="3200">
          <a:solidFill>
            <a:srgbClr val="000000"/>
          </a:solidFill>
          <a:latin typeface="+mn-lt"/>
        </a:defRPr>
      </a:lvl2pPr>
      <a:lvl3pPr marL="1143000" indent="-228600" algn="l" rtl="0" eaLnBrk="0" fontAlgn="base" hangingPunct="0">
        <a:spcBef>
          <a:spcPct val="20000"/>
        </a:spcBef>
        <a:spcAft>
          <a:spcPct val="0"/>
        </a:spcAft>
        <a:buClr>
          <a:srgbClr val="FF9900"/>
        </a:buClr>
        <a:buFont typeface="Wingdings" pitchFamily="2" charset="2"/>
        <a:buChar char="ü"/>
        <a:defRPr sz="3200">
          <a:solidFill>
            <a:srgbClr val="000000"/>
          </a:solidFill>
          <a:latin typeface="+mn-lt"/>
        </a:defRPr>
      </a:lvl3pPr>
      <a:lvl4pPr marL="1600200" indent="-228600" algn="l" rtl="0" eaLnBrk="0" fontAlgn="base" hangingPunct="0">
        <a:spcBef>
          <a:spcPct val="20000"/>
        </a:spcBef>
        <a:spcAft>
          <a:spcPct val="0"/>
        </a:spcAft>
        <a:buClr>
          <a:srgbClr val="FF9900"/>
        </a:buClr>
        <a:buFont typeface="Monotype Sorts"/>
        <a:buChar char="u"/>
        <a:defRPr sz="3200">
          <a:solidFill>
            <a:srgbClr val="000000"/>
          </a:solidFill>
          <a:latin typeface="+mn-lt"/>
        </a:defRPr>
      </a:lvl4pPr>
      <a:lvl5pPr marL="2057400" indent="-228600" algn="l" rtl="0" eaLnBrk="0" fontAlgn="base" hangingPunct="0">
        <a:spcBef>
          <a:spcPct val="20000"/>
        </a:spcBef>
        <a:spcAft>
          <a:spcPct val="0"/>
        </a:spcAft>
        <a:buClr>
          <a:srgbClr val="336699"/>
        </a:buClr>
        <a:buChar char="•"/>
        <a:defRPr sz="3200">
          <a:solidFill>
            <a:srgbClr val="000000"/>
          </a:solidFill>
          <a:latin typeface="+mn-lt"/>
        </a:defRPr>
      </a:lvl5pPr>
      <a:lvl6pPr marL="2514600" indent="-228600" algn="l" rtl="0" fontAlgn="base">
        <a:spcBef>
          <a:spcPct val="20000"/>
        </a:spcBef>
        <a:spcAft>
          <a:spcPct val="0"/>
        </a:spcAft>
        <a:buClr>
          <a:srgbClr val="336699"/>
        </a:buClr>
        <a:buChar char="•"/>
        <a:defRPr sz="3200">
          <a:solidFill>
            <a:srgbClr val="000000"/>
          </a:solidFill>
          <a:latin typeface="+mn-lt"/>
        </a:defRPr>
      </a:lvl6pPr>
      <a:lvl7pPr marL="2971800" indent="-228600" algn="l" rtl="0" fontAlgn="base">
        <a:spcBef>
          <a:spcPct val="20000"/>
        </a:spcBef>
        <a:spcAft>
          <a:spcPct val="0"/>
        </a:spcAft>
        <a:buClr>
          <a:srgbClr val="336699"/>
        </a:buClr>
        <a:buChar char="•"/>
        <a:defRPr sz="3200">
          <a:solidFill>
            <a:srgbClr val="000000"/>
          </a:solidFill>
          <a:latin typeface="+mn-lt"/>
        </a:defRPr>
      </a:lvl7pPr>
      <a:lvl8pPr marL="3429000" indent="-228600" algn="l" rtl="0" fontAlgn="base">
        <a:spcBef>
          <a:spcPct val="20000"/>
        </a:spcBef>
        <a:spcAft>
          <a:spcPct val="0"/>
        </a:spcAft>
        <a:buClr>
          <a:srgbClr val="336699"/>
        </a:buClr>
        <a:buChar char="•"/>
        <a:defRPr sz="3200">
          <a:solidFill>
            <a:srgbClr val="000000"/>
          </a:solidFill>
          <a:latin typeface="+mn-lt"/>
        </a:defRPr>
      </a:lvl8pPr>
      <a:lvl9pPr marL="3886200" indent="-228600" algn="l" rtl="0" fontAlgn="base">
        <a:spcBef>
          <a:spcPct val="20000"/>
        </a:spcBef>
        <a:spcAft>
          <a:spcPct val="0"/>
        </a:spcAft>
        <a:buClr>
          <a:srgbClr val="336699"/>
        </a:buClr>
        <a:buChar char="•"/>
        <a:defRPr sz="32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dirty="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dirty="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39F2DBE-F4E1-44B0-AF13-52F0D349378A}"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271" r:id="rId1"/>
    <p:sldLayoutId id="2147484272" r:id="rId2"/>
    <p:sldLayoutId id="2147484273" r:id="rId3"/>
    <p:sldLayoutId id="2147484274" r:id="rId4"/>
    <p:sldLayoutId id="2147484275" r:id="rId5"/>
    <p:sldLayoutId id="2147484276" r:id="rId6"/>
    <p:sldLayoutId id="2147484277" r:id="rId7"/>
    <p:sldLayoutId id="2147484278" r:id="rId8"/>
    <p:sldLayoutId id="2147484279" r:id="rId9"/>
    <p:sldLayoutId id="2147484280" r:id="rId10"/>
    <p:sldLayoutId id="2147484281"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cms.gov/Newsroom/MediaReleaseDatabase/Fact-sheets/2018-Fact-sheets-items/2018-04-09.html" TargetMode="External"/><Relationship Id="rId2" Type="http://schemas.openxmlformats.org/officeDocument/2006/relationships/hyperlink" Target="http://www.hfma.org/WorkArea/DownloadAsset.aspx?id=60526" TargetMode="External"/><Relationship Id="rId1" Type="http://schemas.openxmlformats.org/officeDocument/2006/relationships/slideLayout" Target="../slideLayouts/slideLayout3.xml"/><Relationship Id="rId4" Type="http://schemas.openxmlformats.org/officeDocument/2006/relationships/hyperlink" Target="https://www.gpo.gov/fdsys/pkg/FR-2018-04-17/pdf/2018-07355.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684ED7A7-3951-4617-B2AB-194B0CE45E35}"/>
              </a:ext>
            </a:extLst>
          </p:cNvPr>
          <p:cNvSpPr>
            <a:spLocks noGrp="1"/>
          </p:cNvSpPr>
          <p:nvPr>
            <p:ph type="subTitle" sz="quarter" idx="1"/>
          </p:nvPr>
        </p:nvSpPr>
        <p:spPr>
          <a:xfrm>
            <a:off x="762000" y="1143000"/>
            <a:ext cx="7543800" cy="1143000"/>
          </a:xfrm>
        </p:spPr>
        <p:txBody>
          <a:bodyPr/>
          <a:lstStyle/>
          <a:p>
            <a:r>
              <a:rPr lang="en-US" dirty="0"/>
              <a:t>HFMA Regulatory Overview</a:t>
            </a:r>
          </a:p>
          <a:p>
            <a:endParaRPr lang="en-US" dirty="0"/>
          </a:p>
        </p:txBody>
      </p:sp>
      <p:sp>
        <p:nvSpPr>
          <p:cNvPr id="6" name="Rectangle 3">
            <a:extLst>
              <a:ext uri="{FF2B5EF4-FFF2-40B4-BE49-F238E27FC236}">
                <a16:creationId xmlns:a16="http://schemas.microsoft.com/office/drawing/2014/main" id="{BC5D00ED-125B-4615-8547-D2A393703756}"/>
              </a:ext>
            </a:extLst>
          </p:cNvPr>
          <p:cNvSpPr txBox="1">
            <a:spLocks noChangeArrowheads="1"/>
          </p:cNvSpPr>
          <p:nvPr/>
        </p:nvSpPr>
        <p:spPr bwMode="auto">
          <a:xfrm>
            <a:off x="304800" y="2547730"/>
            <a:ext cx="8534400" cy="3200400"/>
          </a:xfrm>
          <a:prstGeom prst="rect">
            <a:avLst/>
          </a:prstGeom>
          <a:noFill/>
          <a:ln w="57150">
            <a:solidFill>
              <a:srgbClr val="FF9900"/>
            </a:solidFill>
            <a:miter lim="800000"/>
            <a:headEnd/>
            <a:tailEnd/>
          </a:ln>
        </p:spPr>
        <p:txBody>
          <a:bodyPr vert="horz" wrap="square" lIns="91440" tIns="45720" rIns="91440" bIns="45720" numCol="1" anchor="ctr" anchorCtr="0" compatLnSpc="1">
            <a:prstTxWarp prst="textNoShape">
              <a:avLst/>
            </a:prstTxWarp>
          </a:bodyPr>
          <a:lstStyle>
            <a:lvl1pPr marL="0" indent="0" algn="ctr" rtl="0" eaLnBrk="0" fontAlgn="base" hangingPunct="0">
              <a:spcBef>
                <a:spcPct val="20000"/>
              </a:spcBef>
              <a:spcAft>
                <a:spcPct val="0"/>
              </a:spcAft>
              <a:buClr>
                <a:srgbClr val="FF9900"/>
              </a:buClr>
              <a:buFont typeface="Wingdings" pitchFamily="2" charset="2"/>
              <a:buNone/>
              <a:defRPr sz="3200" b="1">
                <a:solidFill>
                  <a:srgbClr val="336699"/>
                </a:solidFill>
                <a:latin typeface="+mn-lt"/>
                <a:ea typeface="+mn-ea"/>
                <a:cs typeface="+mn-cs"/>
              </a:defRPr>
            </a:lvl1pPr>
            <a:lvl2pPr marL="742950" indent="-285750" algn="l" rtl="0" eaLnBrk="0" fontAlgn="base" hangingPunct="0">
              <a:spcBef>
                <a:spcPct val="20000"/>
              </a:spcBef>
              <a:spcAft>
                <a:spcPct val="0"/>
              </a:spcAft>
              <a:buClr>
                <a:srgbClr val="336699"/>
              </a:buClr>
              <a:buFont typeface="Wingdings" pitchFamily="2" charset="2"/>
              <a:buChar char="§"/>
              <a:defRPr sz="3200">
                <a:solidFill>
                  <a:srgbClr val="000000"/>
                </a:solidFill>
                <a:latin typeface="+mn-lt"/>
              </a:defRPr>
            </a:lvl2pPr>
            <a:lvl3pPr marL="1143000" indent="-228600" algn="l" rtl="0" eaLnBrk="0" fontAlgn="base" hangingPunct="0">
              <a:spcBef>
                <a:spcPct val="20000"/>
              </a:spcBef>
              <a:spcAft>
                <a:spcPct val="0"/>
              </a:spcAft>
              <a:buClr>
                <a:srgbClr val="FF9900"/>
              </a:buClr>
              <a:buFont typeface="Wingdings" pitchFamily="2" charset="2"/>
              <a:buChar char="ü"/>
              <a:defRPr sz="3200">
                <a:solidFill>
                  <a:srgbClr val="000000"/>
                </a:solidFill>
                <a:latin typeface="+mn-lt"/>
              </a:defRPr>
            </a:lvl3pPr>
            <a:lvl4pPr marL="1600200" indent="-228600" algn="l" rtl="0" eaLnBrk="0" fontAlgn="base" hangingPunct="0">
              <a:spcBef>
                <a:spcPct val="20000"/>
              </a:spcBef>
              <a:spcAft>
                <a:spcPct val="0"/>
              </a:spcAft>
              <a:buClr>
                <a:srgbClr val="FF9900"/>
              </a:buClr>
              <a:buFont typeface="Monotype Sorts"/>
              <a:buChar char="u"/>
              <a:defRPr sz="3200">
                <a:solidFill>
                  <a:srgbClr val="000000"/>
                </a:solidFill>
                <a:latin typeface="+mn-lt"/>
              </a:defRPr>
            </a:lvl4pPr>
            <a:lvl5pPr marL="2057400" indent="-228600" algn="l" rtl="0" eaLnBrk="0" fontAlgn="base" hangingPunct="0">
              <a:spcBef>
                <a:spcPct val="20000"/>
              </a:spcBef>
              <a:spcAft>
                <a:spcPct val="0"/>
              </a:spcAft>
              <a:buClr>
                <a:srgbClr val="336699"/>
              </a:buClr>
              <a:buChar char="•"/>
              <a:defRPr sz="3200">
                <a:solidFill>
                  <a:srgbClr val="000000"/>
                </a:solidFill>
                <a:latin typeface="+mn-lt"/>
              </a:defRPr>
            </a:lvl5pPr>
            <a:lvl6pPr marL="2514600" indent="-228600" algn="l" rtl="0" fontAlgn="base">
              <a:spcBef>
                <a:spcPct val="20000"/>
              </a:spcBef>
              <a:spcAft>
                <a:spcPct val="0"/>
              </a:spcAft>
              <a:buClr>
                <a:srgbClr val="336699"/>
              </a:buClr>
              <a:buChar char="•"/>
              <a:defRPr sz="3200">
                <a:solidFill>
                  <a:srgbClr val="000000"/>
                </a:solidFill>
                <a:latin typeface="+mn-lt"/>
              </a:defRPr>
            </a:lvl6pPr>
            <a:lvl7pPr marL="2971800" indent="-228600" algn="l" rtl="0" fontAlgn="base">
              <a:spcBef>
                <a:spcPct val="20000"/>
              </a:spcBef>
              <a:spcAft>
                <a:spcPct val="0"/>
              </a:spcAft>
              <a:buClr>
                <a:srgbClr val="336699"/>
              </a:buClr>
              <a:buChar char="•"/>
              <a:defRPr sz="3200">
                <a:solidFill>
                  <a:srgbClr val="000000"/>
                </a:solidFill>
                <a:latin typeface="+mn-lt"/>
              </a:defRPr>
            </a:lvl7pPr>
            <a:lvl8pPr marL="3429000" indent="-228600" algn="l" rtl="0" fontAlgn="base">
              <a:spcBef>
                <a:spcPct val="20000"/>
              </a:spcBef>
              <a:spcAft>
                <a:spcPct val="0"/>
              </a:spcAft>
              <a:buClr>
                <a:srgbClr val="336699"/>
              </a:buClr>
              <a:buChar char="•"/>
              <a:defRPr sz="3200">
                <a:solidFill>
                  <a:srgbClr val="000000"/>
                </a:solidFill>
                <a:latin typeface="+mn-lt"/>
              </a:defRPr>
            </a:lvl8pPr>
            <a:lvl9pPr marL="3886200" indent="-228600" algn="l" rtl="0" fontAlgn="base">
              <a:spcBef>
                <a:spcPct val="20000"/>
              </a:spcBef>
              <a:spcAft>
                <a:spcPct val="0"/>
              </a:spcAft>
              <a:buClr>
                <a:srgbClr val="336699"/>
              </a:buClr>
              <a:buChar char="•"/>
              <a:defRPr sz="3200">
                <a:solidFill>
                  <a:srgbClr val="000000"/>
                </a:solidFill>
                <a:latin typeface="+mn-lt"/>
              </a:defRPr>
            </a:lvl9pPr>
          </a:lstStyle>
          <a:p>
            <a:pPr marL="342900" indent="-342900" algn="l">
              <a:buFont typeface="Arial" panose="020B0604020202020204" pitchFamily="34" charset="0"/>
              <a:buChar char="•"/>
            </a:pPr>
            <a:endParaRPr lang="en-US" sz="2000" kern="0" dirty="0"/>
          </a:p>
          <a:p>
            <a:pPr marL="342900" indent="-342900" algn="l">
              <a:buFont typeface="Arial" panose="020B0604020202020204" pitchFamily="34" charset="0"/>
              <a:buChar char="•"/>
            </a:pPr>
            <a:endParaRPr lang="en-US" sz="2000" kern="0" dirty="0"/>
          </a:p>
          <a:p>
            <a:pPr marL="342900" indent="-342900" algn="l">
              <a:buFont typeface="Arial" panose="020B0604020202020204" pitchFamily="34" charset="0"/>
              <a:buChar char="•"/>
            </a:pPr>
            <a:endParaRPr lang="en-US" sz="2000" kern="0" dirty="0"/>
          </a:p>
          <a:p>
            <a:endParaRPr lang="en-US" sz="2400" kern="0" dirty="0"/>
          </a:p>
          <a:p>
            <a:r>
              <a:rPr lang="en-US" sz="2400" kern="0" dirty="0"/>
              <a:t>Affordable Care Act</a:t>
            </a:r>
          </a:p>
          <a:p>
            <a:pPr algn="l"/>
            <a:endParaRPr lang="en-US" sz="2400" kern="0" dirty="0"/>
          </a:p>
          <a:p>
            <a:r>
              <a:rPr lang="en-US" sz="2400" kern="0" dirty="0"/>
              <a:t>HHS Notice of Benefit and Payment Parameters for 2019</a:t>
            </a:r>
          </a:p>
          <a:p>
            <a:r>
              <a:rPr lang="en-US" sz="2400" kern="0" dirty="0"/>
              <a:t>Summary of Final Rule</a:t>
            </a:r>
          </a:p>
          <a:p>
            <a:pPr marL="342900" indent="-342900" algn="l">
              <a:buFont typeface="Arial" panose="020B0604020202020204" pitchFamily="34" charset="0"/>
              <a:buChar char="•"/>
            </a:pPr>
            <a:endParaRPr lang="en-US" sz="2000" kern="0" dirty="0"/>
          </a:p>
          <a:p>
            <a:pPr marL="342900" indent="-342900" algn="l">
              <a:buFont typeface="Arial" panose="020B0604020202020204" pitchFamily="34" charset="0"/>
              <a:buChar char="•"/>
            </a:pPr>
            <a:endParaRPr lang="en-US" sz="2000" kern="0" dirty="0"/>
          </a:p>
          <a:p>
            <a:pPr marL="342900" indent="-342900">
              <a:buFont typeface="Arial" panose="020B0604020202020204" pitchFamily="34" charset="0"/>
              <a:buChar char="•"/>
            </a:pPr>
            <a:endParaRPr lang="en-US" sz="2000" kern="0" dirty="0"/>
          </a:p>
        </p:txBody>
      </p:sp>
    </p:spTree>
    <p:extLst>
      <p:ext uri="{BB962C8B-B14F-4D97-AF65-F5344CB8AC3E}">
        <p14:creationId xmlns:p14="http://schemas.microsoft.com/office/powerpoint/2010/main" val="3908094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D1448-B217-4E42-B75D-DA73490D9328}"/>
              </a:ext>
            </a:extLst>
          </p:cNvPr>
          <p:cNvSpPr>
            <a:spLocks noGrp="1"/>
          </p:cNvSpPr>
          <p:nvPr>
            <p:ph type="title"/>
          </p:nvPr>
        </p:nvSpPr>
        <p:spPr/>
        <p:txBody>
          <a:bodyPr/>
          <a:lstStyle/>
          <a:p>
            <a:r>
              <a:rPr lang="en-US" dirty="0"/>
              <a:t>Select Key Provisions</a:t>
            </a:r>
          </a:p>
        </p:txBody>
      </p:sp>
      <p:sp>
        <p:nvSpPr>
          <p:cNvPr id="3" name="Content Placeholder 2">
            <a:extLst>
              <a:ext uri="{FF2B5EF4-FFF2-40B4-BE49-F238E27FC236}">
                <a16:creationId xmlns:a16="http://schemas.microsoft.com/office/drawing/2014/main" id="{07C39E60-67F5-4454-AB1D-9243DD4B203D}"/>
              </a:ext>
            </a:extLst>
          </p:cNvPr>
          <p:cNvSpPr>
            <a:spLocks noGrp="1"/>
          </p:cNvSpPr>
          <p:nvPr>
            <p:ph idx="1"/>
          </p:nvPr>
        </p:nvSpPr>
        <p:spPr>
          <a:xfrm>
            <a:off x="533400" y="1752600"/>
            <a:ext cx="8001000" cy="3962400"/>
          </a:xfrm>
        </p:spPr>
        <p:txBody>
          <a:bodyPr/>
          <a:lstStyle/>
          <a:p>
            <a:pPr>
              <a:buFont typeface="Arial" panose="020B0604020202020204" pitchFamily="34" charset="0"/>
              <a:buChar char="•"/>
            </a:pPr>
            <a:r>
              <a:rPr lang="en-US" sz="2000" dirty="0"/>
              <a:t>Essential Health Benefits (EHB)</a:t>
            </a:r>
          </a:p>
          <a:p>
            <a:pPr>
              <a:buFont typeface="Arial" panose="020B0604020202020204" pitchFamily="34" charset="0"/>
              <a:buChar char="•"/>
            </a:pPr>
            <a:endParaRPr lang="en-US" sz="2000" dirty="0"/>
          </a:p>
          <a:p>
            <a:pPr>
              <a:buFont typeface="Arial" panose="020B0604020202020204" pitchFamily="34" charset="0"/>
              <a:buChar char="•"/>
            </a:pPr>
            <a:r>
              <a:rPr lang="en-US" sz="2000" dirty="0"/>
              <a:t>Risk Adjustment Program</a:t>
            </a:r>
          </a:p>
          <a:p>
            <a:pPr>
              <a:buFont typeface="Arial" panose="020B0604020202020204" pitchFamily="34" charset="0"/>
              <a:buChar char="•"/>
            </a:pPr>
            <a:endParaRPr lang="en-US" sz="2000" dirty="0"/>
          </a:p>
          <a:p>
            <a:pPr>
              <a:buFont typeface="Arial" panose="020B0604020202020204" pitchFamily="34" charset="0"/>
              <a:buChar char="•"/>
            </a:pPr>
            <a:r>
              <a:rPr lang="en-US" sz="2000" dirty="0"/>
              <a:t>Minimum Medical Loss Ratio (MLR) Standard</a:t>
            </a:r>
          </a:p>
          <a:p>
            <a:pPr>
              <a:buFont typeface="Arial" panose="020B0604020202020204" pitchFamily="34" charset="0"/>
              <a:buChar char="•"/>
            </a:pPr>
            <a:endParaRPr lang="en-US" sz="2000" dirty="0"/>
          </a:p>
          <a:p>
            <a:pPr>
              <a:buFont typeface="Arial" panose="020B0604020202020204" pitchFamily="34" charset="0"/>
              <a:buChar char="•"/>
            </a:pPr>
            <a:endParaRPr lang="en-US" sz="2000" dirty="0"/>
          </a:p>
        </p:txBody>
      </p:sp>
    </p:spTree>
    <p:extLst>
      <p:ext uri="{BB962C8B-B14F-4D97-AF65-F5344CB8AC3E}">
        <p14:creationId xmlns:p14="http://schemas.microsoft.com/office/powerpoint/2010/main" val="497759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609600" y="1166635"/>
            <a:ext cx="7772400" cy="4524729"/>
          </a:xfrm>
        </p:spPr>
        <p:txBody>
          <a:bodyPr/>
          <a:lstStyle/>
          <a:p>
            <a:pPr eaLnBrk="1" hangingPunct="1">
              <a:buFont typeface="Arial" panose="020B0604020202020204" pitchFamily="34" charset="0"/>
              <a:buChar char="•"/>
            </a:pPr>
            <a:r>
              <a:rPr lang="en-US" sz="1800" dirty="0"/>
              <a:t>Finalized proposal with some adjustments to provide states significantly more flexibility to define their EHB-benchmark plan on an annual basis.</a:t>
            </a:r>
          </a:p>
          <a:p>
            <a:pPr lvl="1" eaLnBrk="1" hangingPunct="1">
              <a:buFont typeface="Courier New" panose="02070309020205020404" pitchFamily="49" charset="0"/>
              <a:buChar char="o"/>
            </a:pPr>
            <a:r>
              <a:rPr lang="en-US" sz="1800" dirty="0"/>
              <a:t>Delayed the effective date of this policy until plan year 2020</a:t>
            </a:r>
          </a:p>
          <a:p>
            <a:pPr lvl="1" eaLnBrk="1" hangingPunct="1">
              <a:buFont typeface="Courier New" panose="02070309020205020404" pitchFamily="49" charset="0"/>
              <a:buChar char="o"/>
            </a:pPr>
            <a:r>
              <a:rPr lang="en-US" sz="1800" dirty="0"/>
              <a:t>States can maintain their 2017 EHB-benchmark plan for plan year 2019</a:t>
            </a:r>
          </a:p>
          <a:p>
            <a:pPr lvl="1" eaLnBrk="1" hangingPunct="1">
              <a:buFont typeface="Courier New" panose="02070309020205020404" pitchFamily="49" charset="0"/>
              <a:buChar char="o"/>
            </a:pPr>
            <a:endParaRPr lang="en-US" sz="1800" dirty="0"/>
          </a:p>
          <a:p>
            <a:pPr eaLnBrk="1" hangingPunct="1">
              <a:buFont typeface="Arial" panose="020B0604020202020204" pitchFamily="34" charset="0"/>
              <a:buChar char="•"/>
            </a:pPr>
            <a:r>
              <a:rPr lang="en-US" sz="1800" dirty="0"/>
              <a:t>States EHB-benchmark plan options:</a:t>
            </a:r>
          </a:p>
          <a:p>
            <a:pPr lvl="1" eaLnBrk="1" hangingPunct="1">
              <a:buFont typeface="Courier New" panose="02070309020205020404" pitchFamily="49" charset="0"/>
              <a:buChar char="o"/>
            </a:pPr>
            <a:r>
              <a:rPr lang="en-US" sz="1800" dirty="0"/>
              <a:t>Select another state’s 2017 EHB-benchmark plan</a:t>
            </a:r>
          </a:p>
          <a:p>
            <a:pPr lvl="1" eaLnBrk="1" hangingPunct="1">
              <a:buFont typeface="Courier New" panose="02070309020205020404" pitchFamily="49" charset="0"/>
              <a:buChar char="o"/>
            </a:pPr>
            <a:r>
              <a:rPr lang="en-US" sz="1800" dirty="0"/>
              <a:t>Replace one or more EHB categories of benefits using another states 2017 EHB-benchmark plan</a:t>
            </a:r>
          </a:p>
          <a:p>
            <a:pPr lvl="1" eaLnBrk="1" hangingPunct="1">
              <a:buFont typeface="Courier New" panose="02070309020205020404" pitchFamily="49" charset="0"/>
              <a:buChar char="o"/>
            </a:pPr>
            <a:r>
              <a:rPr lang="en-US" sz="1800" dirty="0"/>
              <a:t>Select a set of benefits that will become that state’s benchmark plan</a:t>
            </a:r>
          </a:p>
          <a:p>
            <a:pPr lvl="1" eaLnBrk="1" hangingPunct="1">
              <a:buFont typeface="Courier New" panose="02070309020205020404" pitchFamily="49" charset="0"/>
              <a:buChar char="o"/>
            </a:pPr>
            <a:endParaRPr lang="en-US" sz="1800" dirty="0"/>
          </a:p>
          <a:p>
            <a:pPr eaLnBrk="1" hangingPunct="1">
              <a:buFont typeface="Arial" panose="020B0604020202020204" pitchFamily="34" charset="0"/>
              <a:buChar char="•"/>
            </a:pPr>
            <a:r>
              <a:rPr lang="en-US" sz="1800" dirty="0"/>
              <a:t>Generosity test applies to all three plan options (plan cannot exceed generosity of the most generous among a set of comparison plans)</a:t>
            </a:r>
          </a:p>
          <a:p>
            <a:pPr eaLnBrk="1" hangingPunct="1">
              <a:buFont typeface="Arial" panose="020B0604020202020204" pitchFamily="34" charset="0"/>
              <a:buChar char="•"/>
            </a:pPr>
            <a:endParaRPr lang="en-US" sz="1600" dirty="0"/>
          </a:p>
          <a:p>
            <a:pPr lvl="1" eaLnBrk="1" hangingPunct="1">
              <a:buFont typeface="Courier New" panose="02070309020205020404" pitchFamily="49" charset="0"/>
              <a:buChar char="o"/>
            </a:pPr>
            <a:endParaRPr lang="en-US" sz="1600" dirty="0"/>
          </a:p>
          <a:p>
            <a:pPr marL="457200" lvl="1" indent="0" eaLnBrk="1" hangingPunct="1">
              <a:buNone/>
            </a:pPr>
            <a:endParaRPr lang="en-US" sz="1600" dirty="0"/>
          </a:p>
          <a:p>
            <a:pPr eaLnBrk="1" hangingPunct="1">
              <a:buFont typeface="Arial" panose="020B0604020202020204" pitchFamily="34" charset="0"/>
              <a:buChar char="•"/>
            </a:pPr>
            <a:endParaRPr lang="en-US" sz="1600" dirty="0"/>
          </a:p>
          <a:p>
            <a:pPr eaLnBrk="1" hangingPunct="1">
              <a:buFont typeface="Arial" panose="020B0604020202020204" pitchFamily="34" charset="0"/>
              <a:buChar char="•"/>
            </a:pPr>
            <a:endParaRPr lang="en-US" sz="1600" dirty="0"/>
          </a:p>
          <a:p>
            <a:pPr eaLnBrk="1" hangingPunct="1">
              <a:buFont typeface="Arial" panose="020B0604020202020204" pitchFamily="34" charset="0"/>
              <a:buChar char="•"/>
            </a:pPr>
            <a:endParaRPr lang="en-US" sz="1600" dirty="0"/>
          </a:p>
          <a:p>
            <a:pPr marL="0" indent="0" eaLnBrk="1" hangingPunct="1">
              <a:buNone/>
            </a:pPr>
            <a:endParaRPr lang="en-US" sz="1600" dirty="0"/>
          </a:p>
          <a:p>
            <a:pPr eaLnBrk="1" hangingPunct="1">
              <a:buFont typeface="Arial" panose="020B0604020202020204" pitchFamily="34" charset="0"/>
              <a:buChar char="•"/>
            </a:pPr>
            <a:endParaRPr lang="en-US" sz="1600" dirty="0"/>
          </a:p>
          <a:p>
            <a:pPr eaLnBrk="1" hangingPunct="1">
              <a:buFont typeface="Arial" panose="020B0604020202020204" pitchFamily="34" charset="0"/>
              <a:buChar char="•"/>
            </a:pPr>
            <a:endParaRPr lang="en-US" sz="1600" dirty="0"/>
          </a:p>
          <a:p>
            <a:pPr eaLnBrk="1" hangingPunct="1">
              <a:buFont typeface="Arial" panose="020B0604020202020204" pitchFamily="34" charset="0"/>
              <a:buChar char="•"/>
            </a:pPr>
            <a:endParaRPr lang="en-US" sz="1600" dirty="0"/>
          </a:p>
          <a:p>
            <a:pPr eaLnBrk="1" hangingPunct="1">
              <a:buFont typeface="Arial" panose="020B0604020202020204" pitchFamily="34" charset="0"/>
              <a:buChar char="•"/>
            </a:pPr>
            <a:endParaRPr lang="en-US" sz="1400" dirty="0"/>
          </a:p>
          <a:p>
            <a:pPr eaLnBrk="1" hangingPunct="1">
              <a:buFont typeface="Arial" panose="020B0604020202020204" pitchFamily="34" charset="0"/>
              <a:buChar char="•"/>
            </a:pPr>
            <a:endParaRPr lang="en-US" sz="1400" dirty="0"/>
          </a:p>
          <a:p>
            <a:pPr eaLnBrk="1" hangingPunct="1">
              <a:buFont typeface="Arial" panose="020B0604020202020204" pitchFamily="34" charset="0"/>
              <a:buChar char="•"/>
            </a:pPr>
            <a:endParaRPr lang="en-US" sz="1400" dirty="0"/>
          </a:p>
        </p:txBody>
      </p:sp>
      <p:sp>
        <p:nvSpPr>
          <p:cNvPr id="7172" name="Line 6"/>
          <p:cNvSpPr>
            <a:spLocks noChangeShapeType="1"/>
          </p:cNvSpPr>
          <p:nvPr/>
        </p:nvSpPr>
        <p:spPr bwMode="auto">
          <a:xfrm>
            <a:off x="0" y="990600"/>
            <a:ext cx="9144000" cy="0"/>
          </a:xfrm>
          <a:prstGeom prst="line">
            <a:avLst/>
          </a:prstGeom>
          <a:noFill/>
          <a:ln w="9525">
            <a:solidFill>
              <a:schemeClr val="tx1"/>
            </a:solidFill>
            <a:round/>
            <a:headEnd/>
            <a:tailEnd/>
          </a:ln>
        </p:spPr>
        <p:txBody>
          <a:bodyPr/>
          <a:lstStyle/>
          <a:p>
            <a:endParaRPr lang="en-US" dirty="0"/>
          </a:p>
        </p:txBody>
      </p:sp>
      <p:sp>
        <p:nvSpPr>
          <p:cNvPr id="9" name="Rectangle 8">
            <a:extLst>
              <a:ext uri="{FF2B5EF4-FFF2-40B4-BE49-F238E27FC236}">
                <a16:creationId xmlns:a16="http://schemas.microsoft.com/office/drawing/2014/main" id="{CD434AE3-6AB7-4E94-B87B-422D37CE64F8}"/>
              </a:ext>
            </a:extLst>
          </p:cNvPr>
          <p:cNvSpPr/>
          <p:nvPr/>
        </p:nvSpPr>
        <p:spPr>
          <a:xfrm>
            <a:off x="76200" y="152400"/>
            <a:ext cx="8915400" cy="461665"/>
          </a:xfrm>
          <a:prstGeom prst="rect">
            <a:avLst/>
          </a:prstGeom>
        </p:spPr>
        <p:txBody>
          <a:bodyPr wrap="square">
            <a:spAutoFit/>
          </a:bodyPr>
          <a:lstStyle/>
          <a:p>
            <a:pPr algn="ctr">
              <a:defRPr/>
            </a:pPr>
            <a:r>
              <a:rPr lang="en-US" sz="2400" b="1" kern="0" dirty="0">
                <a:solidFill>
                  <a:srgbClr val="336699"/>
                </a:solidFill>
              </a:rPr>
              <a:t>Essential Health Benefits (EHB)</a:t>
            </a:r>
          </a:p>
        </p:txBody>
      </p:sp>
    </p:spTree>
    <p:extLst>
      <p:ext uri="{BB962C8B-B14F-4D97-AF65-F5344CB8AC3E}">
        <p14:creationId xmlns:p14="http://schemas.microsoft.com/office/powerpoint/2010/main" val="174841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644387" y="1342668"/>
            <a:ext cx="7772400" cy="3925888"/>
          </a:xfrm>
        </p:spPr>
        <p:txBody>
          <a:bodyPr/>
          <a:lstStyle/>
          <a:p>
            <a:pPr eaLnBrk="1" hangingPunct="1">
              <a:buFont typeface="Arial" panose="020B0604020202020204" pitchFamily="34" charset="0"/>
              <a:buChar char="•"/>
            </a:pPr>
            <a:endParaRPr lang="en-US" sz="1600" dirty="0"/>
          </a:p>
          <a:p>
            <a:pPr eaLnBrk="1" hangingPunct="1">
              <a:buFont typeface="Arial" panose="020B0604020202020204" pitchFamily="34" charset="0"/>
              <a:buChar char="•"/>
            </a:pPr>
            <a:endParaRPr lang="en-US" sz="1400" dirty="0"/>
          </a:p>
        </p:txBody>
      </p:sp>
      <p:sp>
        <p:nvSpPr>
          <p:cNvPr id="7172" name="Line 6"/>
          <p:cNvSpPr>
            <a:spLocks noChangeShapeType="1"/>
          </p:cNvSpPr>
          <p:nvPr/>
        </p:nvSpPr>
        <p:spPr bwMode="auto">
          <a:xfrm>
            <a:off x="0" y="990600"/>
            <a:ext cx="9144000" cy="0"/>
          </a:xfrm>
          <a:prstGeom prst="line">
            <a:avLst/>
          </a:prstGeom>
          <a:noFill/>
          <a:ln w="9525">
            <a:solidFill>
              <a:schemeClr val="tx1"/>
            </a:solidFill>
            <a:round/>
            <a:headEnd/>
            <a:tailEnd/>
          </a:ln>
        </p:spPr>
        <p:txBody>
          <a:bodyPr/>
          <a:lstStyle/>
          <a:p>
            <a:endParaRPr lang="en-US" dirty="0"/>
          </a:p>
        </p:txBody>
      </p:sp>
      <p:sp>
        <p:nvSpPr>
          <p:cNvPr id="9" name="Rectangle 8">
            <a:extLst>
              <a:ext uri="{FF2B5EF4-FFF2-40B4-BE49-F238E27FC236}">
                <a16:creationId xmlns:a16="http://schemas.microsoft.com/office/drawing/2014/main" id="{CD434AE3-6AB7-4E94-B87B-422D37CE64F8}"/>
              </a:ext>
            </a:extLst>
          </p:cNvPr>
          <p:cNvSpPr/>
          <p:nvPr/>
        </p:nvSpPr>
        <p:spPr>
          <a:xfrm>
            <a:off x="76200" y="152400"/>
            <a:ext cx="8915400" cy="461665"/>
          </a:xfrm>
          <a:prstGeom prst="rect">
            <a:avLst/>
          </a:prstGeom>
        </p:spPr>
        <p:txBody>
          <a:bodyPr wrap="square">
            <a:spAutoFit/>
          </a:bodyPr>
          <a:lstStyle/>
          <a:p>
            <a:pPr algn="ctr">
              <a:defRPr/>
            </a:pPr>
            <a:r>
              <a:rPr lang="en-US" sz="2400" b="1" kern="0" dirty="0">
                <a:solidFill>
                  <a:srgbClr val="336699"/>
                </a:solidFill>
              </a:rPr>
              <a:t>Risk Adjustment Program</a:t>
            </a:r>
          </a:p>
        </p:txBody>
      </p:sp>
      <p:sp>
        <p:nvSpPr>
          <p:cNvPr id="5" name="Rectangle 3">
            <a:extLst>
              <a:ext uri="{FF2B5EF4-FFF2-40B4-BE49-F238E27FC236}">
                <a16:creationId xmlns:a16="http://schemas.microsoft.com/office/drawing/2014/main" id="{8F282513-09D0-4E37-A8A7-1E55C111A831}"/>
              </a:ext>
            </a:extLst>
          </p:cNvPr>
          <p:cNvSpPr txBox="1">
            <a:spLocks noChangeArrowheads="1"/>
          </p:cNvSpPr>
          <p:nvPr/>
        </p:nvSpPr>
        <p:spPr bwMode="auto">
          <a:xfrm>
            <a:off x="644387" y="1166635"/>
            <a:ext cx="7772400" cy="452472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9900"/>
              </a:buClr>
              <a:buFont typeface="Wingdings" pitchFamily="2" charset="2"/>
              <a:buChar char="Ø"/>
              <a:defRPr sz="3200">
                <a:solidFill>
                  <a:srgbClr val="000000"/>
                </a:solidFill>
                <a:latin typeface="+mn-lt"/>
                <a:ea typeface="+mn-ea"/>
                <a:cs typeface="+mn-cs"/>
              </a:defRPr>
            </a:lvl1pPr>
            <a:lvl2pPr marL="742950" indent="-285750" algn="l" rtl="0" eaLnBrk="0" fontAlgn="base" hangingPunct="0">
              <a:spcBef>
                <a:spcPct val="20000"/>
              </a:spcBef>
              <a:spcAft>
                <a:spcPct val="0"/>
              </a:spcAft>
              <a:buClr>
                <a:srgbClr val="336699"/>
              </a:buClr>
              <a:buFont typeface="Wingdings" pitchFamily="2" charset="2"/>
              <a:buChar char="§"/>
              <a:defRPr sz="3200">
                <a:solidFill>
                  <a:srgbClr val="000000"/>
                </a:solidFill>
                <a:latin typeface="+mn-lt"/>
              </a:defRPr>
            </a:lvl2pPr>
            <a:lvl3pPr marL="1143000" indent="-228600" algn="l" rtl="0" eaLnBrk="0" fontAlgn="base" hangingPunct="0">
              <a:spcBef>
                <a:spcPct val="20000"/>
              </a:spcBef>
              <a:spcAft>
                <a:spcPct val="0"/>
              </a:spcAft>
              <a:buClr>
                <a:srgbClr val="FF9900"/>
              </a:buClr>
              <a:buFont typeface="Wingdings" pitchFamily="2" charset="2"/>
              <a:buChar char="ü"/>
              <a:defRPr sz="3200">
                <a:solidFill>
                  <a:srgbClr val="000000"/>
                </a:solidFill>
                <a:latin typeface="+mn-lt"/>
              </a:defRPr>
            </a:lvl3pPr>
            <a:lvl4pPr marL="1600200" indent="-228600" algn="l" rtl="0" eaLnBrk="0" fontAlgn="base" hangingPunct="0">
              <a:spcBef>
                <a:spcPct val="20000"/>
              </a:spcBef>
              <a:spcAft>
                <a:spcPct val="0"/>
              </a:spcAft>
              <a:buClr>
                <a:srgbClr val="FF9900"/>
              </a:buClr>
              <a:buFont typeface="Monotype Sorts"/>
              <a:buChar char="u"/>
              <a:defRPr sz="3200">
                <a:solidFill>
                  <a:srgbClr val="000000"/>
                </a:solidFill>
                <a:latin typeface="+mn-lt"/>
              </a:defRPr>
            </a:lvl4pPr>
            <a:lvl5pPr marL="2057400" indent="-228600" algn="l" rtl="0" eaLnBrk="0" fontAlgn="base" hangingPunct="0">
              <a:spcBef>
                <a:spcPct val="20000"/>
              </a:spcBef>
              <a:spcAft>
                <a:spcPct val="0"/>
              </a:spcAft>
              <a:buClr>
                <a:srgbClr val="336699"/>
              </a:buClr>
              <a:buChar char="•"/>
              <a:defRPr sz="3200">
                <a:solidFill>
                  <a:srgbClr val="000000"/>
                </a:solidFill>
                <a:latin typeface="+mn-lt"/>
              </a:defRPr>
            </a:lvl5pPr>
            <a:lvl6pPr marL="2514600" indent="-228600" algn="l" rtl="0" fontAlgn="base">
              <a:spcBef>
                <a:spcPct val="20000"/>
              </a:spcBef>
              <a:spcAft>
                <a:spcPct val="0"/>
              </a:spcAft>
              <a:buClr>
                <a:srgbClr val="336699"/>
              </a:buClr>
              <a:buChar char="•"/>
              <a:defRPr sz="3200">
                <a:solidFill>
                  <a:srgbClr val="000000"/>
                </a:solidFill>
                <a:latin typeface="+mn-lt"/>
              </a:defRPr>
            </a:lvl6pPr>
            <a:lvl7pPr marL="2971800" indent="-228600" algn="l" rtl="0" fontAlgn="base">
              <a:spcBef>
                <a:spcPct val="20000"/>
              </a:spcBef>
              <a:spcAft>
                <a:spcPct val="0"/>
              </a:spcAft>
              <a:buClr>
                <a:srgbClr val="336699"/>
              </a:buClr>
              <a:buChar char="•"/>
              <a:defRPr sz="3200">
                <a:solidFill>
                  <a:srgbClr val="000000"/>
                </a:solidFill>
                <a:latin typeface="+mn-lt"/>
              </a:defRPr>
            </a:lvl7pPr>
            <a:lvl8pPr marL="3429000" indent="-228600" algn="l" rtl="0" fontAlgn="base">
              <a:spcBef>
                <a:spcPct val="20000"/>
              </a:spcBef>
              <a:spcAft>
                <a:spcPct val="0"/>
              </a:spcAft>
              <a:buClr>
                <a:srgbClr val="336699"/>
              </a:buClr>
              <a:buChar char="•"/>
              <a:defRPr sz="3200">
                <a:solidFill>
                  <a:srgbClr val="000000"/>
                </a:solidFill>
                <a:latin typeface="+mn-lt"/>
              </a:defRPr>
            </a:lvl8pPr>
            <a:lvl9pPr marL="3886200" indent="-228600" algn="l" rtl="0" fontAlgn="base">
              <a:spcBef>
                <a:spcPct val="20000"/>
              </a:spcBef>
              <a:spcAft>
                <a:spcPct val="0"/>
              </a:spcAft>
              <a:buClr>
                <a:srgbClr val="336699"/>
              </a:buClr>
              <a:buChar char="•"/>
              <a:defRPr sz="3200">
                <a:solidFill>
                  <a:srgbClr val="000000"/>
                </a:solidFill>
                <a:latin typeface="+mn-lt"/>
              </a:defRPr>
            </a:lvl9pPr>
          </a:lstStyle>
          <a:p>
            <a:pPr eaLnBrk="1" hangingPunct="1">
              <a:buFont typeface="Arial" panose="020B0604020202020204" pitchFamily="34" charset="0"/>
              <a:buChar char="•"/>
            </a:pPr>
            <a:r>
              <a:rPr lang="en-US" sz="1800" kern="0" dirty="0"/>
              <a:t>Recalibration – 2016 enrollee-level data from the CMS EDGE servers will be blended with 2014 and 2015 Truven </a:t>
            </a:r>
            <a:r>
              <a:rPr lang="en-US" sz="1800" dirty="0"/>
              <a:t>Markets can®</a:t>
            </a:r>
            <a:r>
              <a:rPr lang="en-US" sz="1800" kern="0" dirty="0"/>
              <a:t> data to calibrate the coefficients used in the 2019 risk adjustment model.</a:t>
            </a:r>
          </a:p>
          <a:p>
            <a:pPr eaLnBrk="1" hangingPunct="1">
              <a:buFont typeface="Arial" panose="020B0604020202020204" pitchFamily="34" charset="0"/>
              <a:buChar char="•"/>
            </a:pPr>
            <a:endParaRPr lang="en-US" sz="1800" kern="0" dirty="0"/>
          </a:p>
          <a:p>
            <a:pPr eaLnBrk="1" hangingPunct="1">
              <a:buFont typeface="Arial" panose="020B0604020202020204" pitchFamily="34" charset="0"/>
              <a:buChar char="•"/>
            </a:pPr>
            <a:r>
              <a:rPr lang="en-US" sz="1800" kern="0" dirty="0"/>
              <a:t>Prescription Drugs - </a:t>
            </a:r>
            <a:r>
              <a:rPr lang="en-US" sz="1800" dirty="0"/>
              <a:t>HHS finalized the proposal to remove the two severity-only RXCs (RXC 11: Ammonia DE toxicants, and RXC 12: Diuretics, Loop and Select Potassium-Sparing) from the model. This is because both have extremely small coefficients that no longer predict meaningful incremental plan risk associated with a severe health condition. </a:t>
            </a:r>
            <a:endParaRPr lang="en-US" sz="1800" kern="0" dirty="0"/>
          </a:p>
          <a:p>
            <a:pPr marL="0" indent="0" eaLnBrk="1" hangingPunct="1">
              <a:buNone/>
            </a:pPr>
            <a:endParaRPr lang="en-US" sz="1800" kern="0" dirty="0"/>
          </a:p>
          <a:p>
            <a:pPr eaLnBrk="1" hangingPunct="1">
              <a:buFont typeface="Arial" panose="020B0604020202020204" pitchFamily="34" charset="0"/>
              <a:buChar char="•"/>
            </a:pPr>
            <a:r>
              <a:rPr lang="en-US" sz="1800" kern="0" dirty="0"/>
              <a:t>States flexibility to reduce risk adjustment transfers - S</a:t>
            </a:r>
            <a:r>
              <a:rPr lang="en-US" sz="1800" dirty="0"/>
              <a:t>tates can request a reduction to transfers of up to 50 percent of the premium.  If approved by HHS, the reduction would be applied to the plan PMPM payment or charge transfer amount, beginning with the 2020 benefit year. </a:t>
            </a:r>
            <a:endParaRPr lang="en-US" sz="1800" kern="0" dirty="0"/>
          </a:p>
          <a:p>
            <a:pPr eaLnBrk="1" hangingPunct="1">
              <a:buFont typeface="Arial" panose="020B0604020202020204" pitchFamily="34" charset="0"/>
              <a:buChar char="•"/>
            </a:pPr>
            <a:endParaRPr lang="en-US" sz="1600" kern="0" dirty="0"/>
          </a:p>
          <a:p>
            <a:pPr eaLnBrk="1" hangingPunct="1">
              <a:buFont typeface="Arial" panose="020B0604020202020204" pitchFamily="34" charset="0"/>
              <a:buChar char="•"/>
            </a:pPr>
            <a:endParaRPr lang="en-US" sz="1600" kern="0" dirty="0"/>
          </a:p>
          <a:p>
            <a:pPr eaLnBrk="1" hangingPunct="1">
              <a:buFont typeface="Arial" panose="020B0604020202020204" pitchFamily="34" charset="0"/>
              <a:buChar char="•"/>
            </a:pPr>
            <a:endParaRPr lang="en-US" sz="1600" kern="0" dirty="0"/>
          </a:p>
          <a:p>
            <a:pPr marL="0" indent="0" eaLnBrk="1" hangingPunct="1">
              <a:buFont typeface="Wingdings" pitchFamily="2" charset="2"/>
              <a:buNone/>
            </a:pPr>
            <a:endParaRPr lang="en-US" sz="1600" kern="0" dirty="0"/>
          </a:p>
          <a:p>
            <a:pPr eaLnBrk="1" hangingPunct="1">
              <a:buFont typeface="Arial" panose="020B0604020202020204" pitchFamily="34" charset="0"/>
              <a:buChar char="•"/>
            </a:pPr>
            <a:endParaRPr lang="en-US" sz="1600" kern="0" dirty="0"/>
          </a:p>
          <a:p>
            <a:pPr eaLnBrk="1" hangingPunct="1">
              <a:buFont typeface="Arial" panose="020B0604020202020204" pitchFamily="34" charset="0"/>
              <a:buChar char="•"/>
            </a:pPr>
            <a:endParaRPr lang="en-US" sz="1600" kern="0" dirty="0"/>
          </a:p>
          <a:p>
            <a:pPr eaLnBrk="1" hangingPunct="1">
              <a:buFont typeface="Arial" panose="020B0604020202020204" pitchFamily="34" charset="0"/>
              <a:buChar char="•"/>
            </a:pPr>
            <a:endParaRPr lang="en-US" sz="1600" kern="0" dirty="0"/>
          </a:p>
          <a:p>
            <a:pPr eaLnBrk="1" hangingPunct="1">
              <a:buFont typeface="Arial" panose="020B0604020202020204" pitchFamily="34" charset="0"/>
              <a:buChar char="•"/>
            </a:pPr>
            <a:endParaRPr lang="en-US" sz="1400" kern="0" dirty="0"/>
          </a:p>
          <a:p>
            <a:pPr eaLnBrk="1" hangingPunct="1">
              <a:buFont typeface="Arial" panose="020B0604020202020204" pitchFamily="34" charset="0"/>
              <a:buChar char="•"/>
            </a:pPr>
            <a:endParaRPr lang="en-US" sz="1400" kern="0" dirty="0"/>
          </a:p>
          <a:p>
            <a:pPr eaLnBrk="1" hangingPunct="1">
              <a:buFont typeface="Arial" panose="020B0604020202020204" pitchFamily="34" charset="0"/>
              <a:buChar char="•"/>
            </a:pPr>
            <a:endParaRPr lang="en-US" sz="1400" kern="0" dirty="0"/>
          </a:p>
        </p:txBody>
      </p:sp>
    </p:spTree>
    <p:extLst>
      <p:ext uri="{BB962C8B-B14F-4D97-AF65-F5344CB8AC3E}">
        <p14:creationId xmlns:p14="http://schemas.microsoft.com/office/powerpoint/2010/main" val="1378913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644387" y="1342668"/>
            <a:ext cx="7772400" cy="3925888"/>
          </a:xfrm>
        </p:spPr>
        <p:txBody>
          <a:bodyPr/>
          <a:lstStyle/>
          <a:p>
            <a:pPr eaLnBrk="1" hangingPunct="1">
              <a:buFont typeface="Arial" panose="020B0604020202020204" pitchFamily="34" charset="0"/>
              <a:buChar char="•"/>
            </a:pPr>
            <a:r>
              <a:rPr lang="en-US" sz="1800" dirty="0"/>
              <a:t>Issuers may elect to report Quality Improvement Activity (QIA) expenses as 0.8% of earned premium in the relevant state and market in lieu of reporting actual expenditures, starting with the 2017 MLR reporting year (for reports to be filed by July 31, 2018).   </a:t>
            </a:r>
          </a:p>
          <a:p>
            <a:pPr lvl="2" eaLnBrk="1" hangingPunct="1">
              <a:buFont typeface="Courier New" panose="02070309020205020404" pitchFamily="49" charset="0"/>
              <a:buChar char="o"/>
            </a:pPr>
            <a:r>
              <a:rPr lang="en-US" sz="1800" dirty="0"/>
              <a:t>The reporting method must be for a minimum of 3 consecutive MLR reporting years.  Also, the method must be  consistent across all of its individual, small group, and large group markets. All affiliated issuers must choose the same reporting method </a:t>
            </a:r>
          </a:p>
          <a:p>
            <a:pPr lvl="2" eaLnBrk="1" hangingPunct="1">
              <a:buFont typeface="Courier New" panose="02070309020205020404" pitchFamily="49" charset="0"/>
              <a:buChar char="o"/>
            </a:pPr>
            <a:r>
              <a:rPr lang="en-US" sz="1800" dirty="0"/>
              <a:t>Issuers that spend more than this on QIA can continue to claim their actual expenses.</a:t>
            </a:r>
          </a:p>
          <a:p>
            <a:pPr lvl="2" eaLnBrk="1" hangingPunct="1">
              <a:buFont typeface="Courier New" panose="02070309020205020404" pitchFamily="49" charset="0"/>
              <a:buChar char="o"/>
            </a:pPr>
            <a:endParaRPr lang="en-US" sz="1800" dirty="0"/>
          </a:p>
          <a:p>
            <a:pPr eaLnBrk="1" hangingPunct="1">
              <a:buFont typeface="Arial" panose="020B0604020202020204" pitchFamily="34" charset="0"/>
              <a:buChar char="•"/>
            </a:pPr>
            <a:r>
              <a:rPr lang="en-US" sz="1800" dirty="0"/>
              <a:t>Standard for adjustment to the MLR in the individual market is simplified if it is determined that an adjustment will help stabilize that state’s individual market.  </a:t>
            </a:r>
          </a:p>
          <a:p>
            <a:pPr lvl="2" eaLnBrk="1" hangingPunct="1">
              <a:buFont typeface="Courier New" panose="02070309020205020404" pitchFamily="49" charset="0"/>
              <a:buChar char="o"/>
            </a:pPr>
            <a:endParaRPr lang="en-US" sz="1800" dirty="0"/>
          </a:p>
          <a:p>
            <a:pPr eaLnBrk="1" hangingPunct="1">
              <a:buFont typeface="Arial" panose="020B0604020202020204" pitchFamily="34" charset="0"/>
              <a:buChar char="•"/>
            </a:pPr>
            <a:endParaRPr lang="en-US" sz="1600" dirty="0"/>
          </a:p>
          <a:p>
            <a:pPr lvl="2" eaLnBrk="1" hangingPunct="1">
              <a:buFont typeface="Courier New" panose="02070309020205020404" pitchFamily="49" charset="0"/>
              <a:buChar char="o"/>
            </a:pPr>
            <a:endParaRPr lang="en-US" sz="1600" dirty="0"/>
          </a:p>
          <a:p>
            <a:pPr eaLnBrk="1" hangingPunct="1">
              <a:buFont typeface="Arial" panose="020B0604020202020204" pitchFamily="34" charset="0"/>
              <a:buChar char="•"/>
            </a:pPr>
            <a:endParaRPr lang="en-US" sz="1600" dirty="0"/>
          </a:p>
        </p:txBody>
      </p:sp>
      <p:sp>
        <p:nvSpPr>
          <p:cNvPr id="7172" name="Line 6"/>
          <p:cNvSpPr>
            <a:spLocks noChangeShapeType="1"/>
          </p:cNvSpPr>
          <p:nvPr/>
        </p:nvSpPr>
        <p:spPr bwMode="auto">
          <a:xfrm>
            <a:off x="0" y="990600"/>
            <a:ext cx="9144000" cy="0"/>
          </a:xfrm>
          <a:prstGeom prst="line">
            <a:avLst/>
          </a:prstGeom>
          <a:noFill/>
          <a:ln w="9525">
            <a:solidFill>
              <a:schemeClr val="tx1"/>
            </a:solidFill>
            <a:round/>
            <a:headEnd/>
            <a:tailEnd/>
          </a:ln>
        </p:spPr>
        <p:txBody>
          <a:bodyPr/>
          <a:lstStyle/>
          <a:p>
            <a:endParaRPr lang="en-US" dirty="0"/>
          </a:p>
        </p:txBody>
      </p:sp>
      <p:sp>
        <p:nvSpPr>
          <p:cNvPr id="5" name="Rectangle 4">
            <a:extLst>
              <a:ext uri="{FF2B5EF4-FFF2-40B4-BE49-F238E27FC236}">
                <a16:creationId xmlns:a16="http://schemas.microsoft.com/office/drawing/2014/main" id="{1341B6BF-AA03-4F1C-92D7-381C79C04A70}"/>
              </a:ext>
            </a:extLst>
          </p:cNvPr>
          <p:cNvSpPr/>
          <p:nvPr/>
        </p:nvSpPr>
        <p:spPr>
          <a:xfrm>
            <a:off x="76200" y="152400"/>
            <a:ext cx="8915400" cy="461665"/>
          </a:xfrm>
          <a:prstGeom prst="rect">
            <a:avLst/>
          </a:prstGeom>
        </p:spPr>
        <p:txBody>
          <a:bodyPr wrap="square">
            <a:spAutoFit/>
          </a:bodyPr>
          <a:lstStyle/>
          <a:p>
            <a:pPr algn="ctr">
              <a:defRPr/>
            </a:pPr>
            <a:r>
              <a:rPr lang="en-US" sz="2400" b="1" kern="0" dirty="0">
                <a:solidFill>
                  <a:srgbClr val="336699"/>
                </a:solidFill>
              </a:rPr>
              <a:t>Minimum Medical Loss Ratio (MLR) Standard</a:t>
            </a:r>
          </a:p>
        </p:txBody>
      </p:sp>
    </p:spTree>
    <p:extLst>
      <p:ext uri="{BB962C8B-B14F-4D97-AF65-F5344CB8AC3E}">
        <p14:creationId xmlns:p14="http://schemas.microsoft.com/office/powerpoint/2010/main" val="727538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152400" y="1421295"/>
            <a:ext cx="8763000" cy="3918181"/>
          </a:xfrm>
        </p:spPr>
        <p:txBody>
          <a:bodyPr/>
          <a:lstStyle/>
          <a:p>
            <a:pPr eaLnBrk="1" hangingPunct="1">
              <a:buFont typeface="Arial" panose="020B0604020202020204" pitchFamily="34" charset="0"/>
              <a:buChar char="•"/>
            </a:pPr>
            <a:r>
              <a:rPr lang="en-US" sz="2000" dirty="0"/>
              <a:t>Full </a:t>
            </a:r>
            <a:r>
              <a:rPr lang="en-US" sz="2000" dirty="0">
                <a:hlinkClick r:id="rId2"/>
              </a:rPr>
              <a:t>summary</a:t>
            </a:r>
            <a:r>
              <a:rPr lang="en-US" sz="2000" dirty="0"/>
              <a:t> of the final rule.</a:t>
            </a:r>
          </a:p>
          <a:p>
            <a:pPr marL="0" indent="0" eaLnBrk="1" hangingPunct="1">
              <a:buNone/>
            </a:pPr>
            <a:endParaRPr lang="en-US" sz="2000" dirty="0"/>
          </a:p>
          <a:p>
            <a:pPr eaLnBrk="1" hangingPunct="1">
              <a:buFont typeface="Arial" panose="020B0604020202020204" pitchFamily="34" charset="0"/>
              <a:buChar char="•"/>
            </a:pPr>
            <a:r>
              <a:rPr lang="en-US" sz="2000" dirty="0">
                <a:hlinkClick r:id="rId3"/>
              </a:rPr>
              <a:t>HHS Notice of Benefit an Payment Parameters for 2019 Fact Sheet</a:t>
            </a:r>
            <a:r>
              <a:rPr lang="en-US" sz="2000" dirty="0"/>
              <a:t>.</a:t>
            </a:r>
          </a:p>
          <a:p>
            <a:pPr marL="0" indent="0" eaLnBrk="1" hangingPunct="1">
              <a:buNone/>
            </a:pPr>
            <a:endParaRPr lang="en-US" sz="2000" dirty="0"/>
          </a:p>
          <a:p>
            <a:pPr eaLnBrk="1" hangingPunct="1">
              <a:buFont typeface="Arial" panose="020B0604020202020204" pitchFamily="34" charset="0"/>
              <a:buChar char="•"/>
            </a:pPr>
            <a:r>
              <a:rPr lang="en-US" sz="2000" dirty="0">
                <a:hlinkClick r:id="rId4"/>
              </a:rPr>
              <a:t>Patient Protection and Affordable Care Act; HHS Notice of Benefit and Payment Parameters for 2019</a:t>
            </a:r>
            <a:r>
              <a:rPr lang="en-US" sz="2000" dirty="0"/>
              <a:t>, published in the </a:t>
            </a:r>
            <a:r>
              <a:rPr lang="en-US" sz="2000" i="1" dirty="0"/>
              <a:t>April 17, 2018, Federal Register.</a:t>
            </a:r>
          </a:p>
          <a:p>
            <a:pPr marL="0" indent="0" eaLnBrk="1" hangingPunct="1">
              <a:buNone/>
            </a:pPr>
            <a:endParaRPr lang="en-US" sz="2000" dirty="0"/>
          </a:p>
          <a:p>
            <a:pPr marL="0" indent="0" eaLnBrk="1" hangingPunct="1">
              <a:buNone/>
            </a:pPr>
            <a:endParaRPr lang="en-US" sz="2000" dirty="0"/>
          </a:p>
          <a:p>
            <a:pPr eaLnBrk="1" hangingPunct="1">
              <a:buFont typeface="Arial" panose="020B0604020202020204" pitchFamily="34" charset="0"/>
              <a:buChar char="•"/>
            </a:pPr>
            <a:endParaRPr lang="en-US" sz="2000" dirty="0"/>
          </a:p>
          <a:p>
            <a:pPr marL="0" indent="0" eaLnBrk="1" hangingPunct="1">
              <a:buNone/>
            </a:pPr>
            <a:endParaRPr lang="en-US" sz="2000" dirty="0"/>
          </a:p>
          <a:p>
            <a:pPr eaLnBrk="1" hangingPunct="1">
              <a:buFont typeface="Arial" panose="020B0604020202020204" pitchFamily="34" charset="0"/>
              <a:buChar char="•"/>
            </a:pPr>
            <a:endParaRPr lang="en-US" sz="2000" dirty="0"/>
          </a:p>
          <a:p>
            <a:pPr marL="0" indent="0" eaLnBrk="1" hangingPunct="1">
              <a:buNone/>
            </a:pPr>
            <a:endParaRPr lang="en-US" sz="2000" dirty="0"/>
          </a:p>
          <a:p>
            <a:pPr eaLnBrk="1" hangingPunct="1">
              <a:buFont typeface="Arial" panose="020B0604020202020204" pitchFamily="34" charset="0"/>
              <a:buChar char="•"/>
            </a:pPr>
            <a:endParaRPr lang="en-US" sz="1000" dirty="0"/>
          </a:p>
        </p:txBody>
      </p:sp>
      <p:sp>
        <p:nvSpPr>
          <p:cNvPr id="7171" name="Rectangle 5"/>
          <p:cNvSpPr>
            <a:spLocks noGrp="1" noChangeArrowheads="1"/>
          </p:cNvSpPr>
          <p:nvPr>
            <p:ph type="title"/>
          </p:nvPr>
        </p:nvSpPr>
        <p:spPr>
          <a:xfrm>
            <a:off x="457200" y="274638"/>
            <a:ext cx="8229600" cy="563562"/>
          </a:xfrm>
          <a:ln>
            <a:noFill/>
          </a:ln>
        </p:spPr>
        <p:txBody>
          <a:bodyPr lIns="91436" tIns="45716" rIns="91436" bIns="45716"/>
          <a:lstStyle/>
          <a:p>
            <a:pPr eaLnBrk="1" hangingPunct="1"/>
            <a:r>
              <a:rPr lang="en-US" dirty="0"/>
              <a:t>Helpful Links</a:t>
            </a:r>
          </a:p>
        </p:txBody>
      </p:sp>
      <p:sp>
        <p:nvSpPr>
          <p:cNvPr id="7172" name="Line 6"/>
          <p:cNvSpPr>
            <a:spLocks noChangeShapeType="1"/>
          </p:cNvSpPr>
          <p:nvPr/>
        </p:nvSpPr>
        <p:spPr bwMode="auto">
          <a:xfrm>
            <a:off x="0" y="990600"/>
            <a:ext cx="9144000" cy="0"/>
          </a:xfrm>
          <a:prstGeom prst="line">
            <a:avLst/>
          </a:prstGeom>
          <a:noFill/>
          <a:ln w="9525">
            <a:solidFill>
              <a:schemeClr val="tx1"/>
            </a:solidFill>
            <a:round/>
            <a:headEnd/>
            <a:tailEnd/>
          </a:ln>
        </p:spPr>
        <p:txBody>
          <a:bodyPr/>
          <a:lstStyle/>
          <a:p>
            <a:endParaRPr lang="en-US" dirty="0"/>
          </a:p>
        </p:txBody>
      </p:sp>
    </p:spTree>
    <p:extLst>
      <p:ext uri="{BB962C8B-B14F-4D97-AF65-F5344CB8AC3E}">
        <p14:creationId xmlns:p14="http://schemas.microsoft.com/office/powerpoint/2010/main" val="3185411687"/>
      </p:ext>
    </p:extLst>
  </p:cSld>
  <p:clrMapOvr>
    <a:masterClrMapping/>
  </p:clrMapOvr>
</p:sld>
</file>

<file path=ppt/theme/theme1.xml><?xml version="1.0" encoding="utf-8"?>
<a:theme xmlns:a="http://schemas.openxmlformats.org/drawingml/2006/main" name="HFMA">
  <a:themeElements>
    <a:clrScheme name="HFMA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HFM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HFMA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HFMA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HFMA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HFMA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HFMA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HFMA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HFMA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19594</TotalTime>
  <Words>491</Words>
  <Application>Microsoft Office PowerPoint</Application>
  <PresentationFormat>On-screen Show (4:3)</PresentationFormat>
  <Paragraphs>71</Paragraphs>
  <Slides>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Courier New</vt:lpstr>
      <vt:lpstr>Monotype Sorts</vt:lpstr>
      <vt:lpstr>Tahoma</vt:lpstr>
      <vt:lpstr>Wingdings</vt:lpstr>
      <vt:lpstr>HFMA</vt:lpstr>
      <vt:lpstr>Custom Design</vt:lpstr>
      <vt:lpstr>PowerPoint Presentation</vt:lpstr>
      <vt:lpstr>Select Key Provisions</vt:lpstr>
      <vt:lpstr>PowerPoint Presentation</vt:lpstr>
      <vt:lpstr>PowerPoint Presentation</vt:lpstr>
      <vt:lpstr>PowerPoint Presentation</vt:lpstr>
      <vt:lpstr>Helpful Links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HFMA&amp;#39;s Regulatory Sound Bites: An Overview of the FY13 IPPS Final Rule (September 2012)</dc:title>
  <dc:creator>Practices Group Healthcare Financial</dc:creator>
  <cp:lastModifiedBy>Rosalind Y. Lewis</cp:lastModifiedBy>
  <cp:revision>1324</cp:revision>
  <cp:lastPrinted>2018-04-27T18:13:14Z</cp:lastPrinted>
  <dcterms:created xsi:type="dcterms:W3CDTF">2002-07-08T19:32:52Z</dcterms:created>
  <dcterms:modified xsi:type="dcterms:W3CDTF">2018-04-30T14:33:26Z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ktContentLanguage">
    <vt:i4>1033</vt:i4>
  </property>
  <property fmtid="{D5CDD505-2E9C-101B-9397-08002B2CF9AE}" pid="3" name="EktQuickLink">
    <vt:lpwstr>DownloadAsset.aspx?id=34133</vt:lpwstr>
  </property>
  <property fmtid="{D5CDD505-2E9C-101B-9397-08002B2CF9AE}" pid="4" name="EktContentType">
    <vt:i4>101</vt:i4>
  </property>
  <property fmtid="{D5CDD505-2E9C-101B-9397-08002B2CF9AE}" pid="5" name="EktContentSubType">
    <vt:i4>0</vt:i4>
  </property>
  <property fmtid="{D5CDD505-2E9C-101B-9397-08002B2CF9AE}" pid="6" name="EktFolderName">
    <vt:lpwstr/>
  </property>
  <property fmtid="{D5CDD505-2E9C-101B-9397-08002B2CF9AE}" pid="7" name="EktCmsPath">
    <vt:lpwstr/>
  </property>
  <property fmtid="{D5CDD505-2E9C-101B-9397-08002B2CF9AE}" pid="8" name="EktExpiryType">
    <vt:i4>1</vt:i4>
  </property>
  <property fmtid="{D5CDD505-2E9C-101B-9397-08002B2CF9AE}" pid="9" name="EktDateCreated">
    <vt:filetime>2012-09-05T15:30:50Z</vt:filetime>
  </property>
  <property fmtid="{D5CDD505-2E9C-101B-9397-08002B2CF9AE}" pid="10" name="EktDateModified">
    <vt:filetime>2012-09-05T15:35:05Z</vt:filetime>
  </property>
  <property fmtid="{D5CDD505-2E9C-101B-9397-08002B2CF9AE}" pid="11" name="EktTaxCategory">
    <vt:lpwstr> #eksep#  #eksep# \Knowledge Center \Payment, Reimbursement, and Managed Care #eksep# \Knowledge Center \Payment, Reimbursement, and Managed Care\Medicare Reimbursement #eksep# </vt:lpwstr>
  </property>
  <property fmtid="{D5CDD505-2E9C-101B-9397-08002B2CF9AE}" pid="12" name="EktDisabledTaxCategory">
    <vt:lpwstr/>
  </property>
  <property fmtid="{D5CDD505-2E9C-101B-9397-08002B2CF9AE}" pid="13" name="EktCmsSize">
    <vt:i4>1580544</vt:i4>
  </property>
  <property fmtid="{D5CDD505-2E9C-101B-9397-08002B2CF9AE}" pid="14" name="EktSearchable">
    <vt:i4>1</vt:i4>
  </property>
  <property fmtid="{D5CDD505-2E9C-101B-9397-08002B2CF9AE}" pid="15" name="EktEDescription">
    <vt:lpwstr>&amp;lt;p&amp;gt;Appendix 3: FY15 Hospital IQR Quality Measures Topic Hospital IQR Program Measures for FY15 Payment Determination and Subsequent Years Acute Myocardial Infarction (AMI) Measures AMI-2 Aspirin prescribed at discharge AMI-7a Fibrinolytic (thromboly</vt:lpwstr>
  </property>
  <property fmtid="{D5CDD505-2E9C-101B-9397-08002B2CF9AE}" pid="16" name="EktiFrame_Height">
    <vt:i4>500</vt:i4>
  </property>
</Properties>
</file>