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Lst>
  <p:notesMasterIdLst>
    <p:notesMasterId r:id="rId48"/>
  </p:notesMasterIdLst>
  <p:sldIdLst>
    <p:sldId id="256" r:id="rId3"/>
    <p:sldId id="281" r:id="rId4"/>
    <p:sldId id="282" r:id="rId5"/>
    <p:sldId id="306" r:id="rId6"/>
    <p:sldId id="307" r:id="rId7"/>
    <p:sldId id="308" r:id="rId8"/>
    <p:sldId id="309" r:id="rId9"/>
    <p:sldId id="284" r:id="rId10"/>
    <p:sldId id="285" r:id="rId11"/>
    <p:sldId id="283" r:id="rId12"/>
    <p:sldId id="286" r:id="rId13"/>
    <p:sldId id="310" r:id="rId14"/>
    <p:sldId id="287" r:id="rId15"/>
    <p:sldId id="288" r:id="rId16"/>
    <p:sldId id="289" r:id="rId17"/>
    <p:sldId id="290" r:id="rId18"/>
    <p:sldId id="292" r:id="rId19"/>
    <p:sldId id="291" r:id="rId20"/>
    <p:sldId id="293" r:id="rId21"/>
    <p:sldId id="294" r:id="rId22"/>
    <p:sldId id="295" r:id="rId23"/>
    <p:sldId id="296" r:id="rId24"/>
    <p:sldId id="297" r:id="rId25"/>
    <p:sldId id="298" r:id="rId26"/>
    <p:sldId id="311" r:id="rId27"/>
    <p:sldId id="316" r:id="rId28"/>
    <p:sldId id="312" r:id="rId29"/>
    <p:sldId id="313" r:id="rId30"/>
    <p:sldId id="314" r:id="rId31"/>
    <p:sldId id="315" r:id="rId32"/>
    <p:sldId id="303" r:id="rId33"/>
    <p:sldId id="299" r:id="rId34"/>
    <p:sldId id="300" r:id="rId35"/>
    <p:sldId id="304" r:id="rId36"/>
    <p:sldId id="257" r:id="rId37"/>
    <p:sldId id="258" r:id="rId38"/>
    <p:sldId id="259" r:id="rId39"/>
    <p:sldId id="277" r:id="rId40"/>
    <p:sldId id="279" r:id="rId41"/>
    <p:sldId id="278" r:id="rId42"/>
    <p:sldId id="276" r:id="rId43"/>
    <p:sldId id="301" r:id="rId44"/>
    <p:sldId id="302" r:id="rId45"/>
    <p:sldId id="274" r:id="rId46"/>
    <p:sldId id="275" r:id="rId47"/>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3C252F-CE8D-4935-BDAB-BB6340F526F7}" v="2" dt="2023-02-12T21:06:30.957"/>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725" y="6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microsoft.com/office/2015/10/relationships/revisionInfo" Target="revisionInfo.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9234825E-45A2-4871-B375-76EF254BC94D}" type="datetimeFigureOut">
              <a:rPr lang="en-US" smtClean="0"/>
              <a:t>2/13/2023</a:t>
            </a:fld>
            <a:endParaRPr lang="en-US" dirty="0"/>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FA3DF6BD-F356-492F-B2A0-A36C0AFE3B2B}" type="slidenum">
              <a:rPr lang="en-US" smtClean="0"/>
              <a:t>‹#›</a:t>
            </a:fld>
            <a:endParaRPr lang="en-US" dirty="0"/>
          </a:p>
        </p:txBody>
      </p:sp>
    </p:spTree>
    <p:extLst>
      <p:ext uri="{BB962C8B-B14F-4D97-AF65-F5344CB8AC3E}">
        <p14:creationId xmlns:p14="http://schemas.microsoft.com/office/powerpoint/2010/main" val="1073677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3DF6BD-F356-492F-B2A0-A36C0AFE3B2B}" type="slidenum">
              <a:rPr lang="en-US" smtClean="0"/>
              <a:t>35</a:t>
            </a:fld>
            <a:endParaRPr lang="en-US" dirty="0"/>
          </a:p>
        </p:txBody>
      </p:sp>
    </p:spTree>
    <p:extLst>
      <p:ext uri="{BB962C8B-B14F-4D97-AF65-F5344CB8AC3E}">
        <p14:creationId xmlns:p14="http://schemas.microsoft.com/office/powerpoint/2010/main" val="3646087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3DF6BD-F356-492F-B2A0-A36C0AFE3B2B}" type="slidenum">
              <a:rPr lang="en-US" smtClean="0"/>
              <a:t>38</a:t>
            </a:fld>
            <a:endParaRPr lang="en-US" dirty="0"/>
          </a:p>
        </p:txBody>
      </p:sp>
    </p:spTree>
    <p:extLst>
      <p:ext uri="{BB962C8B-B14F-4D97-AF65-F5344CB8AC3E}">
        <p14:creationId xmlns:p14="http://schemas.microsoft.com/office/powerpoint/2010/main" val="220950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Must report expenses by quarter for each category above if $500,000 or more was received in a Payment Received Period. If less than $500,000 was received,  provider is only required to total General &amp; Administrative and Healthcare-Related expenses by quarter.</a:t>
            </a:r>
          </a:p>
        </p:txBody>
      </p:sp>
      <p:sp>
        <p:nvSpPr>
          <p:cNvPr id="4" name="Slide Number Placeholder 3"/>
          <p:cNvSpPr>
            <a:spLocks noGrp="1"/>
          </p:cNvSpPr>
          <p:nvPr>
            <p:ph type="sldNum" sz="quarter" idx="5"/>
          </p:nvPr>
        </p:nvSpPr>
        <p:spPr/>
        <p:txBody>
          <a:bodyPr/>
          <a:lstStyle/>
          <a:p>
            <a:fld id="{FA3DF6BD-F356-492F-B2A0-A36C0AFE3B2B}" type="slidenum">
              <a:rPr lang="en-US" smtClean="0"/>
              <a:t>41</a:t>
            </a:fld>
            <a:endParaRPr lang="en-US" dirty="0"/>
          </a:p>
        </p:txBody>
      </p:sp>
    </p:spTree>
    <p:extLst>
      <p:ext uri="{BB962C8B-B14F-4D97-AF65-F5344CB8AC3E}">
        <p14:creationId xmlns:p14="http://schemas.microsoft.com/office/powerpoint/2010/main" val="16890123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758955"/>
            <a:ext cx="3074035" cy="4098290"/>
          </a:xfrm>
          <a:custGeom>
            <a:avLst/>
            <a:gdLst/>
            <a:ahLst/>
            <a:cxnLst/>
            <a:rect l="l" t="t" r="r" b="b"/>
            <a:pathLst>
              <a:path w="3074035" h="4098290">
                <a:moveTo>
                  <a:pt x="0" y="0"/>
                </a:moveTo>
                <a:lnTo>
                  <a:pt x="0" y="2050732"/>
                </a:lnTo>
                <a:lnTo>
                  <a:pt x="2048129" y="4098023"/>
                </a:lnTo>
                <a:lnTo>
                  <a:pt x="3073908" y="3072663"/>
                </a:lnTo>
                <a:lnTo>
                  <a:pt x="0" y="0"/>
                </a:lnTo>
                <a:close/>
              </a:path>
            </a:pathLst>
          </a:custGeom>
          <a:solidFill>
            <a:srgbClr val="002940"/>
          </a:solidFill>
        </p:spPr>
        <p:txBody>
          <a:bodyPr wrap="square" lIns="0" tIns="0" rIns="0" bIns="0" rtlCol="0"/>
          <a:lstStyle/>
          <a:p>
            <a:endParaRPr dirty="0"/>
          </a:p>
        </p:txBody>
      </p:sp>
      <p:sp>
        <p:nvSpPr>
          <p:cNvPr id="17" name="bg object 17"/>
          <p:cNvSpPr/>
          <p:nvPr/>
        </p:nvSpPr>
        <p:spPr>
          <a:xfrm>
            <a:off x="0" y="4861560"/>
            <a:ext cx="1995170" cy="1995170"/>
          </a:xfrm>
          <a:custGeom>
            <a:avLst/>
            <a:gdLst/>
            <a:ahLst/>
            <a:cxnLst/>
            <a:rect l="l" t="t" r="r" b="b"/>
            <a:pathLst>
              <a:path w="1995170" h="1995170">
                <a:moveTo>
                  <a:pt x="0" y="0"/>
                </a:moveTo>
                <a:lnTo>
                  <a:pt x="0" y="1994725"/>
                </a:lnTo>
                <a:lnTo>
                  <a:pt x="1994712" y="1994725"/>
                </a:lnTo>
                <a:lnTo>
                  <a:pt x="0" y="0"/>
                </a:lnTo>
                <a:close/>
              </a:path>
            </a:pathLst>
          </a:custGeom>
          <a:solidFill>
            <a:srgbClr val="067DC2"/>
          </a:solidFill>
        </p:spPr>
        <p:txBody>
          <a:bodyPr wrap="square" lIns="0" tIns="0" rIns="0" bIns="0" rtlCol="0"/>
          <a:lstStyle/>
          <a:p>
            <a:endParaRPr dirty="0"/>
          </a:p>
        </p:txBody>
      </p:sp>
      <p:sp>
        <p:nvSpPr>
          <p:cNvPr id="18" name="bg object 18"/>
          <p:cNvSpPr/>
          <p:nvPr/>
        </p:nvSpPr>
        <p:spPr>
          <a:xfrm>
            <a:off x="2098548" y="4856987"/>
            <a:ext cx="4000500" cy="1999614"/>
          </a:xfrm>
          <a:custGeom>
            <a:avLst/>
            <a:gdLst/>
            <a:ahLst/>
            <a:cxnLst/>
            <a:rect l="l" t="t" r="r" b="b"/>
            <a:pathLst>
              <a:path w="4000500" h="1999615">
                <a:moveTo>
                  <a:pt x="2001113" y="0"/>
                </a:moveTo>
                <a:lnTo>
                  <a:pt x="0" y="1999297"/>
                </a:lnTo>
                <a:lnTo>
                  <a:pt x="4000500" y="1999297"/>
                </a:lnTo>
                <a:lnTo>
                  <a:pt x="2001113" y="0"/>
                </a:lnTo>
                <a:close/>
              </a:path>
            </a:pathLst>
          </a:custGeom>
          <a:solidFill>
            <a:srgbClr val="64ACDD"/>
          </a:solidFill>
        </p:spPr>
        <p:txBody>
          <a:bodyPr wrap="square" lIns="0" tIns="0" rIns="0" bIns="0" rtlCol="0"/>
          <a:lstStyle/>
          <a:p>
            <a:endParaRPr dirty="0"/>
          </a:p>
        </p:txBody>
      </p:sp>
      <p:sp>
        <p:nvSpPr>
          <p:cNvPr id="19" name="bg object 19"/>
          <p:cNvSpPr/>
          <p:nvPr/>
        </p:nvSpPr>
        <p:spPr>
          <a:xfrm>
            <a:off x="6368034" y="4857750"/>
            <a:ext cx="5492115" cy="0"/>
          </a:xfrm>
          <a:custGeom>
            <a:avLst/>
            <a:gdLst/>
            <a:ahLst/>
            <a:cxnLst/>
            <a:rect l="l" t="t" r="r" b="b"/>
            <a:pathLst>
              <a:path w="5492115">
                <a:moveTo>
                  <a:pt x="0" y="0"/>
                </a:moveTo>
                <a:lnTo>
                  <a:pt x="5491568" y="0"/>
                </a:lnTo>
              </a:path>
            </a:pathLst>
          </a:custGeom>
          <a:ln w="101600">
            <a:solidFill>
              <a:srgbClr val="067DC2"/>
            </a:solidFill>
          </a:ln>
        </p:spPr>
        <p:txBody>
          <a:bodyPr wrap="square" lIns="0" tIns="0" rIns="0" bIns="0" rtlCol="0"/>
          <a:lstStyle/>
          <a:p>
            <a:endParaRPr dirty="0"/>
          </a:p>
        </p:txBody>
      </p:sp>
      <p:pic>
        <p:nvPicPr>
          <p:cNvPr id="20" name="bg object 20"/>
          <p:cNvPicPr/>
          <p:nvPr/>
        </p:nvPicPr>
        <p:blipFill>
          <a:blip r:embed="rId2" cstate="print"/>
          <a:stretch>
            <a:fillRect/>
          </a:stretch>
        </p:blipFill>
        <p:spPr>
          <a:xfrm>
            <a:off x="6367271" y="1050694"/>
            <a:ext cx="2819399" cy="1069189"/>
          </a:xfrm>
          <a:prstGeom prst="rect">
            <a:avLst/>
          </a:prstGeom>
        </p:spPr>
      </p:pic>
      <p:sp>
        <p:nvSpPr>
          <p:cNvPr id="2" name="Holder 2"/>
          <p:cNvSpPr>
            <a:spLocks noGrp="1"/>
          </p:cNvSpPr>
          <p:nvPr>
            <p:ph type="ctrTitle"/>
          </p:nvPr>
        </p:nvSpPr>
        <p:spPr>
          <a:xfrm>
            <a:off x="6354354" y="2360090"/>
            <a:ext cx="3985259" cy="1562100"/>
          </a:xfrm>
          <a:prstGeom prst="rect">
            <a:avLst/>
          </a:prstGeom>
        </p:spPr>
        <p:txBody>
          <a:bodyPr wrap="square" lIns="0" tIns="0" rIns="0" bIns="0">
            <a:spAutoFit/>
          </a:bodyPr>
          <a:lstStyle>
            <a:lvl1pPr>
              <a:defRPr sz="3600" b="1" i="1">
                <a:solidFill>
                  <a:srgbClr val="002940"/>
                </a:solidFill>
                <a:latin typeface="Gill Sans MT"/>
                <a:cs typeface="Gill Sans MT"/>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2/13/2023</a:t>
            </a:fld>
            <a:endParaRPr lang="en-US" dirty="0"/>
          </a:p>
        </p:txBody>
      </p:sp>
      <p:sp>
        <p:nvSpPr>
          <p:cNvPr id="6" name="Holder 6"/>
          <p:cNvSpPr>
            <a:spLocks noGrp="1"/>
          </p:cNvSpPr>
          <p:nvPr>
            <p:ph type="sldNum" sz="quarter" idx="7"/>
          </p:nvPr>
        </p:nvSpPr>
        <p:spPr/>
        <p:txBody>
          <a:bodyPr lIns="0" tIns="0" rIns="0" bIns="0"/>
          <a:lstStyle>
            <a:lvl1pPr>
              <a:defRPr sz="1100" b="0" i="0">
                <a:solidFill>
                  <a:schemeClr val="tx1"/>
                </a:solidFill>
                <a:latin typeface="Arial"/>
                <a:cs typeface="Arial"/>
              </a:defRPr>
            </a:lvl1pPr>
          </a:lstStyle>
          <a:p>
            <a:pPr marL="38100">
              <a:lnSpc>
                <a:spcPct val="100000"/>
              </a:lnSpc>
              <a:spcBef>
                <a:spcPts val="85"/>
              </a:spcBef>
            </a:pPr>
            <a:fld id="{81D60167-4931-47E6-BA6A-407CBD079E47}" type="slidenum">
              <a:rPr dirty="0"/>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2/13/2023</a:t>
            </a:fld>
            <a:endParaRPr lang="en-US" dirty="0"/>
          </a:p>
        </p:txBody>
      </p:sp>
      <p:sp>
        <p:nvSpPr>
          <p:cNvPr id="4" name="Holder 4"/>
          <p:cNvSpPr>
            <a:spLocks noGrp="1"/>
          </p:cNvSpPr>
          <p:nvPr>
            <p:ph type="sldNum" sz="quarter" idx="7"/>
          </p:nvPr>
        </p:nvSpPr>
        <p:spPr/>
        <p:txBody>
          <a:bodyPr lIns="0" tIns="0" rIns="0" bIns="0"/>
          <a:lstStyle>
            <a:lvl1pPr>
              <a:defRPr sz="1100" b="0" i="0">
                <a:solidFill>
                  <a:schemeClr val="tx1"/>
                </a:solidFill>
                <a:latin typeface="Arial"/>
                <a:cs typeface="Arial"/>
              </a:defRPr>
            </a:lvl1pPr>
          </a:lstStyle>
          <a:p>
            <a:pPr marL="38100">
              <a:lnSpc>
                <a:spcPct val="100000"/>
              </a:lnSpc>
              <a:spcBef>
                <a:spcPts val="85"/>
              </a:spcBef>
            </a:pPr>
            <a:fld id="{81D60167-4931-47E6-BA6A-407CBD079E47}" type="slidenum">
              <a:rPr dirty="0"/>
              <a:t>‹#›</a:t>
            </a:fld>
            <a:endParaRPr dirty="0"/>
          </a:p>
        </p:txBody>
      </p:sp>
    </p:spTree>
    <p:extLst>
      <p:ext uri="{BB962C8B-B14F-4D97-AF65-F5344CB8AC3E}">
        <p14:creationId xmlns:p14="http://schemas.microsoft.com/office/powerpoint/2010/main" val="3639692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1">
                <a:solidFill>
                  <a:srgbClr val="002940"/>
                </a:solidFill>
                <a:latin typeface="Gill Sans MT"/>
                <a:cs typeface="Gill Sans MT"/>
              </a:defRPr>
            </a:lvl1pPr>
          </a:lstStyle>
          <a:p>
            <a:endParaRPr/>
          </a:p>
        </p:txBody>
      </p:sp>
      <p:sp>
        <p:nvSpPr>
          <p:cNvPr id="3" name="Holder 3"/>
          <p:cNvSpPr>
            <a:spLocks noGrp="1"/>
          </p:cNvSpPr>
          <p:nvPr>
            <p:ph type="body" idx="1"/>
          </p:nvPr>
        </p:nvSpPr>
        <p:spPr/>
        <p:txBody>
          <a:bodyPr lIns="0" tIns="0" rIns="0" bIns="0"/>
          <a:lstStyle>
            <a:lvl1pPr>
              <a:defRPr sz="18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2/13/2023</a:t>
            </a:fld>
            <a:endParaRPr lang="en-US" dirty="0"/>
          </a:p>
        </p:txBody>
      </p:sp>
      <p:sp>
        <p:nvSpPr>
          <p:cNvPr id="6" name="Holder 6"/>
          <p:cNvSpPr>
            <a:spLocks noGrp="1"/>
          </p:cNvSpPr>
          <p:nvPr>
            <p:ph type="sldNum" sz="quarter" idx="7"/>
          </p:nvPr>
        </p:nvSpPr>
        <p:spPr/>
        <p:txBody>
          <a:bodyPr lIns="0" tIns="0" rIns="0" bIns="0"/>
          <a:lstStyle>
            <a:lvl1pPr>
              <a:defRPr sz="1100" b="0" i="0">
                <a:solidFill>
                  <a:schemeClr val="tx1"/>
                </a:solidFill>
                <a:latin typeface="Arial"/>
                <a:cs typeface="Arial"/>
              </a:defRPr>
            </a:lvl1pPr>
          </a:lstStyle>
          <a:p>
            <a:pPr marL="38100">
              <a:lnSpc>
                <a:spcPct val="100000"/>
              </a:lnSpc>
              <a:spcBef>
                <a:spcPts val="85"/>
              </a:spcBef>
            </a:pPr>
            <a:fld id="{81D60167-4931-47E6-BA6A-407CBD079E47}" type="slidenum">
              <a:rPr dirty="0"/>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1">
                <a:solidFill>
                  <a:srgbClr val="002940"/>
                </a:solidFill>
                <a:latin typeface="Gill Sans MT"/>
                <a:cs typeface="Gill Sans MT"/>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2/13/2023</a:t>
            </a:fld>
            <a:endParaRPr lang="en-US" dirty="0"/>
          </a:p>
        </p:txBody>
      </p:sp>
      <p:sp>
        <p:nvSpPr>
          <p:cNvPr id="7" name="Holder 7"/>
          <p:cNvSpPr>
            <a:spLocks noGrp="1"/>
          </p:cNvSpPr>
          <p:nvPr>
            <p:ph type="sldNum" sz="quarter" idx="7"/>
          </p:nvPr>
        </p:nvSpPr>
        <p:spPr/>
        <p:txBody>
          <a:bodyPr lIns="0" tIns="0" rIns="0" bIns="0"/>
          <a:lstStyle>
            <a:lvl1pPr>
              <a:defRPr sz="1100" b="0" i="0">
                <a:solidFill>
                  <a:schemeClr val="tx1"/>
                </a:solidFill>
                <a:latin typeface="Arial"/>
                <a:cs typeface="Arial"/>
              </a:defRPr>
            </a:lvl1pPr>
          </a:lstStyle>
          <a:p>
            <a:pPr marL="38100">
              <a:lnSpc>
                <a:spcPct val="100000"/>
              </a:lnSpc>
              <a:spcBef>
                <a:spcPts val="85"/>
              </a:spcBef>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92000" cy="6858000"/>
          </a:xfrm>
          <a:prstGeom prst="rect">
            <a:avLst/>
          </a:prstGeom>
        </p:spPr>
      </p:pic>
      <p:sp>
        <p:nvSpPr>
          <p:cNvPr id="2" name="Holder 2"/>
          <p:cNvSpPr>
            <a:spLocks noGrp="1"/>
          </p:cNvSpPr>
          <p:nvPr>
            <p:ph type="title"/>
          </p:nvPr>
        </p:nvSpPr>
        <p:spPr/>
        <p:txBody>
          <a:bodyPr lIns="0" tIns="0" rIns="0" bIns="0"/>
          <a:lstStyle>
            <a:lvl1pPr>
              <a:defRPr sz="3600" b="1" i="1">
                <a:solidFill>
                  <a:srgbClr val="002940"/>
                </a:solidFill>
                <a:latin typeface="Gill Sans MT"/>
                <a:cs typeface="Gill Sans M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2/13/2023</a:t>
            </a:fld>
            <a:endParaRPr lang="en-US" dirty="0"/>
          </a:p>
        </p:txBody>
      </p:sp>
      <p:sp>
        <p:nvSpPr>
          <p:cNvPr id="5" name="Holder 5"/>
          <p:cNvSpPr>
            <a:spLocks noGrp="1"/>
          </p:cNvSpPr>
          <p:nvPr>
            <p:ph type="sldNum" sz="quarter" idx="7"/>
          </p:nvPr>
        </p:nvSpPr>
        <p:spPr/>
        <p:txBody>
          <a:bodyPr lIns="0" tIns="0" rIns="0" bIns="0"/>
          <a:lstStyle>
            <a:lvl1pPr>
              <a:defRPr sz="1100" b="0" i="0">
                <a:solidFill>
                  <a:schemeClr val="tx1"/>
                </a:solidFill>
                <a:latin typeface="Arial"/>
                <a:cs typeface="Arial"/>
              </a:defRPr>
            </a:lvl1pPr>
          </a:lstStyle>
          <a:p>
            <a:pPr marL="38100">
              <a:lnSpc>
                <a:spcPct val="100000"/>
              </a:lnSpc>
              <a:spcBef>
                <a:spcPts val="85"/>
              </a:spcBef>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2/13/2023</a:t>
            </a:fld>
            <a:endParaRPr lang="en-US" dirty="0"/>
          </a:p>
        </p:txBody>
      </p:sp>
      <p:sp>
        <p:nvSpPr>
          <p:cNvPr id="4" name="Holder 4"/>
          <p:cNvSpPr>
            <a:spLocks noGrp="1"/>
          </p:cNvSpPr>
          <p:nvPr>
            <p:ph type="sldNum" sz="quarter" idx="7"/>
          </p:nvPr>
        </p:nvSpPr>
        <p:spPr/>
        <p:txBody>
          <a:bodyPr lIns="0" tIns="0" rIns="0" bIns="0"/>
          <a:lstStyle>
            <a:lvl1pPr>
              <a:defRPr sz="1100" b="0" i="0">
                <a:solidFill>
                  <a:schemeClr val="tx1"/>
                </a:solidFill>
                <a:latin typeface="Arial"/>
                <a:cs typeface="Arial"/>
              </a:defRPr>
            </a:lvl1pPr>
          </a:lstStyle>
          <a:p>
            <a:pPr marL="38100">
              <a:lnSpc>
                <a:spcPct val="100000"/>
              </a:lnSpc>
              <a:spcBef>
                <a:spcPts val="85"/>
              </a:spcBef>
            </a:pPr>
            <a:fld id="{81D60167-4931-47E6-BA6A-407CBD079E47}" type="slidenum">
              <a:rPr dirty="0"/>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758955"/>
            <a:ext cx="3074035" cy="4098290"/>
          </a:xfrm>
          <a:custGeom>
            <a:avLst/>
            <a:gdLst/>
            <a:ahLst/>
            <a:cxnLst/>
            <a:rect l="l" t="t" r="r" b="b"/>
            <a:pathLst>
              <a:path w="3074035" h="4098290">
                <a:moveTo>
                  <a:pt x="0" y="0"/>
                </a:moveTo>
                <a:lnTo>
                  <a:pt x="0" y="2050732"/>
                </a:lnTo>
                <a:lnTo>
                  <a:pt x="2048129" y="4098023"/>
                </a:lnTo>
                <a:lnTo>
                  <a:pt x="3073908" y="3072663"/>
                </a:lnTo>
                <a:lnTo>
                  <a:pt x="0" y="0"/>
                </a:lnTo>
                <a:close/>
              </a:path>
            </a:pathLst>
          </a:custGeom>
          <a:solidFill>
            <a:srgbClr val="002940"/>
          </a:solidFill>
        </p:spPr>
        <p:txBody>
          <a:bodyPr wrap="square" lIns="0" tIns="0" rIns="0" bIns="0" rtlCol="0"/>
          <a:lstStyle/>
          <a:p>
            <a:endParaRPr dirty="0"/>
          </a:p>
        </p:txBody>
      </p:sp>
      <p:sp>
        <p:nvSpPr>
          <p:cNvPr id="17" name="bg object 17"/>
          <p:cNvSpPr/>
          <p:nvPr/>
        </p:nvSpPr>
        <p:spPr>
          <a:xfrm>
            <a:off x="0" y="4861560"/>
            <a:ext cx="1995170" cy="1995170"/>
          </a:xfrm>
          <a:custGeom>
            <a:avLst/>
            <a:gdLst/>
            <a:ahLst/>
            <a:cxnLst/>
            <a:rect l="l" t="t" r="r" b="b"/>
            <a:pathLst>
              <a:path w="1995170" h="1995170">
                <a:moveTo>
                  <a:pt x="0" y="0"/>
                </a:moveTo>
                <a:lnTo>
                  <a:pt x="0" y="1994725"/>
                </a:lnTo>
                <a:lnTo>
                  <a:pt x="1994712" y="1994725"/>
                </a:lnTo>
                <a:lnTo>
                  <a:pt x="0" y="0"/>
                </a:lnTo>
                <a:close/>
              </a:path>
            </a:pathLst>
          </a:custGeom>
          <a:solidFill>
            <a:srgbClr val="067DC2"/>
          </a:solidFill>
        </p:spPr>
        <p:txBody>
          <a:bodyPr wrap="square" lIns="0" tIns="0" rIns="0" bIns="0" rtlCol="0"/>
          <a:lstStyle/>
          <a:p>
            <a:endParaRPr dirty="0"/>
          </a:p>
        </p:txBody>
      </p:sp>
      <p:sp>
        <p:nvSpPr>
          <p:cNvPr id="18" name="bg object 18"/>
          <p:cNvSpPr/>
          <p:nvPr/>
        </p:nvSpPr>
        <p:spPr>
          <a:xfrm>
            <a:off x="2098548" y="4856987"/>
            <a:ext cx="4000500" cy="1999614"/>
          </a:xfrm>
          <a:custGeom>
            <a:avLst/>
            <a:gdLst/>
            <a:ahLst/>
            <a:cxnLst/>
            <a:rect l="l" t="t" r="r" b="b"/>
            <a:pathLst>
              <a:path w="4000500" h="1999615">
                <a:moveTo>
                  <a:pt x="2001113" y="0"/>
                </a:moveTo>
                <a:lnTo>
                  <a:pt x="0" y="1999297"/>
                </a:lnTo>
                <a:lnTo>
                  <a:pt x="4000500" y="1999297"/>
                </a:lnTo>
                <a:lnTo>
                  <a:pt x="2001113" y="0"/>
                </a:lnTo>
                <a:close/>
              </a:path>
            </a:pathLst>
          </a:custGeom>
          <a:solidFill>
            <a:srgbClr val="64ACDD"/>
          </a:solidFill>
        </p:spPr>
        <p:txBody>
          <a:bodyPr wrap="square" lIns="0" tIns="0" rIns="0" bIns="0" rtlCol="0"/>
          <a:lstStyle/>
          <a:p>
            <a:endParaRPr dirty="0"/>
          </a:p>
        </p:txBody>
      </p:sp>
      <p:sp>
        <p:nvSpPr>
          <p:cNvPr id="19" name="bg object 19"/>
          <p:cNvSpPr/>
          <p:nvPr/>
        </p:nvSpPr>
        <p:spPr>
          <a:xfrm>
            <a:off x="6368034" y="4857750"/>
            <a:ext cx="5492115" cy="0"/>
          </a:xfrm>
          <a:custGeom>
            <a:avLst/>
            <a:gdLst/>
            <a:ahLst/>
            <a:cxnLst/>
            <a:rect l="l" t="t" r="r" b="b"/>
            <a:pathLst>
              <a:path w="5492115">
                <a:moveTo>
                  <a:pt x="0" y="0"/>
                </a:moveTo>
                <a:lnTo>
                  <a:pt x="5491568" y="0"/>
                </a:lnTo>
              </a:path>
            </a:pathLst>
          </a:custGeom>
          <a:ln w="101600">
            <a:solidFill>
              <a:srgbClr val="067DC2"/>
            </a:solidFill>
          </a:ln>
        </p:spPr>
        <p:txBody>
          <a:bodyPr wrap="square" lIns="0" tIns="0" rIns="0" bIns="0" rtlCol="0"/>
          <a:lstStyle/>
          <a:p>
            <a:endParaRPr dirty="0"/>
          </a:p>
        </p:txBody>
      </p:sp>
      <p:pic>
        <p:nvPicPr>
          <p:cNvPr id="20" name="bg object 20"/>
          <p:cNvPicPr/>
          <p:nvPr/>
        </p:nvPicPr>
        <p:blipFill>
          <a:blip r:embed="rId2" cstate="print"/>
          <a:stretch>
            <a:fillRect/>
          </a:stretch>
        </p:blipFill>
        <p:spPr>
          <a:xfrm>
            <a:off x="6367271" y="1050694"/>
            <a:ext cx="2819399" cy="1069189"/>
          </a:xfrm>
          <a:prstGeom prst="rect">
            <a:avLst/>
          </a:prstGeom>
        </p:spPr>
      </p:pic>
      <p:sp>
        <p:nvSpPr>
          <p:cNvPr id="2" name="Holder 2"/>
          <p:cNvSpPr>
            <a:spLocks noGrp="1"/>
          </p:cNvSpPr>
          <p:nvPr>
            <p:ph type="ctrTitle"/>
          </p:nvPr>
        </p:nvSpPr>
        <p:spPr>
          <a:xfrm>
            <a:off x="6354354" y="2853865"/>
            <a:ext cx="4834255" cy="1068070"/>
          </a:xfrm>
          <a:prstGeom prst="rect">
            <a:avLst/>
          </a:prstGeom>
        </p:spPr>
        <p:txBody>
          <a:bodyPr wrap="square" lIns="0" tIns="0" rIns="0" bIns="0">
            <a:spAutoFit/>
          </a:bodyPr>
          <a:lstStyle>
            <a:lvl1pPr>
              <a:defRPr sz="3600" b="1" i="1">
                <a:solidFill>
                  <a:schemeClr val="tx1"/>
                </a:solidFill>
                <a:latin typeface="Gill Sans MT"/>
                <a:cs typeface="Gill Sans MT"/>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2/13/2023</a:t>
            </a:fld>
            <a:endParaRPr lang="en-US" dirty="0"/>
          </a:p>
        </p:txBody>
      </p:sp>
      <p:sp>
        <p:nvSpPr>
          <p:cNvPr id="6" name="Holder 6"/>
          <p:cNvSpPr>
            <a:spLocks noGrp="1"/>
          </p:cNvSpPr>
          <p:nvPr>
            <p:ph type="sldNum" sz="quarter" idx="7"/>
          </p:nvPr>
        </p:nvSpPr>
        <p:spPr/>
        <p:txBody>
          <a:bodyPr lIns="0" tIns="0" rIns="0" bIns="0"/>
          <a:lstStyle>
            <a:lvl1pPr>
              <a:defRPr sz="1100" b="0" i="0">
                <a:solidFill>
                  <a:schemeClr val="tx1"/>
                </a:solidFill>
                <a:latin typeface="Arial"/>
                <a:cs typeface="Arial"/>
              </a:defRPr>
            </a:lvl1pPr>
          </a:lstStyle>
          <a:p>
            <a:pPr marL="38100">
              <a:lnSpc>
                <a:spcPct val="100000"/>
              </a:lnSpc>
              <a:spcBef>
                <a:spcPts val="85"/>
              </a:spcBef>
            </a:pPr>
            <a:fld id="{81D60167-4931-47E6-BA6A-407CBD079E47}" type="slidenum">
              <a:rPr dirty="0"/>
              <a:t>‹#›</a:t>
            </a:fld>
            <a:endParaRPr dirty="0"/>
          </a:p>
        </p:txBody>
      </p:sp>
    </p:spTree>
    <p:extLst>
      <p:ext uri="{BB962C8B-B14F-4D97-AF65-F5344CB8AC3E}">
        <p14:creationId xmlns:p14="http://schemas.microsoft.com/office/powerpoint/2010/main" val="1632907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1">
                <a:solidFill>
                  <a:schemeClr val="tx1"/>
                </a:solidFill>
                <a:latin typeface="Gill Sans MT"/>
                <a:cs typeface="Gill Sans MT"/>
              </a:defRPr>
            </a:lvl1pPr>
          </a:lstStyle>
          <a:p>
            <a:endParaRPr/>
          </a:p>
        </p:txBody>
      </p:sp>
      <p:sp>
        <p:nvSpPr>
          <p:cNvPr id="3" name="Holder 3"/>
          <p:cNvSpPr>
            <a:spLocks noGrp="1"/>
          </p:cNvSpPr>
          <p:nvPr>
            <p:ph type="body" idx="1"/>
          </p:nvPr>
        </p:nvSpPr>
        <p:spPr/>
        <p:txBody>
          <a:bodyPr lIns="0" tIns="0" rIns="0" bIns="0"/>
          <a:lstStyle>
            <a:lvl1pPr>
              <a:defRPr sz="1600" b="1" i="0">
                <a:solidFill>
                  <a:srgbClr val="067DC2"/>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2/13/2023</a:t>
            </a:fld>
            <a:endParaRPr lang="en-US" dirty="0"/>
          </a:p>
        </p:txBody>
      </p:sp>
      <p:sp>
        <p:nvSpPr>
          <p:cNvPr id="6" name="Holder 6"/>
          <p:cNvSpPr>
            <a:spLocks noGrp="1"/>
          </p:cNvSpPr>
          <p:nvPr>
            <p:ph type="sldNum" sz="quarter" idx="7"/>
          </p:nvPr>
        </p:nvSpPr>
        <p:spPr/>
        <p:txBody>
          <a:bodyPr lIns="0" tIns="0" rIns="0" bIns="0"/>
          <a:lstStyle>
            <a:lvl1pPr>
              <a:defRPr sz="1100" b="0" i="0">
                <a:solidFill>
                  <a:schemeClr val="tx1"/>
                </a:solidFill>
                <a:latin typeface="Arial"/>
                <a:cs typeface="Arial"/>
              </a:defRPr>
            </a:lvl1pPr>
          </a:lstStyle>
          <a:p>
            <a:pPr marL="38100">
              <a:lnSpc>
                <a:spcPct val="100000"/>
              </a:lnSpc>
              <a:spcBef>
                <a:spcPts val="85"/>
              </a:spcBef>
            </a:pPr>
            <a:fld id="{81D60167-4931-47E6-BA6A-407CBD079E47}" type="slidenum">
              <a:rPr dirty="0"/>
              <a:t>‹#›</a:t>
            </a:fld>
            <a:endParaRPr dirty="0"/>
          </a:p>
        </p:txBody>
      </p:sp>
    </p:spTree>
    <p:extLst>
      <p:ext uri="{BB962C8B-B14F-4D97-AF65-F5344CB8AC3E}">
        <p14:creationId xmlns:p14="http://schemas.microsoft.com/office/powerpoint/2010/main" val="3508527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1">
                <a:solidFill>
                  <a:schemeClr val="tx1"/>
                </a:solidFill>
                <a:latin typeface="Gill Sans MT"/>
                <a:cs typeface="Gill Sans MT"/>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2/13/2023</a:t>
            </a:fld>
            <a:endParaRPr lang="en-US" dirty="0"/>
          </a:p>
        </p:txBody>
      </p:sp>
      <p:sp>
        <p:nvSpPr>
          <p:cNvPr id="7" name="Holder 7"/>
          <p:cNvSpPr>
            <a:spLocks noGrp="1"/>
          </p:cNvSpPr>
          <p:nvPr>
            <p:ph type="sldNum" sz="quarter" idx="7"/>
          </p:nvPr>
        </p:nvSpPr>
        <p:spPr/>
        <p:txBody>
          <a:bodyPr lIns="0" tIns="0" rIns="0" bIns="0"/>
          <a:lstStyle>
            <a:lvl1pPr>
              <a:defRPr sz="1100" b="0" i="0">
                <a:solidFill>
                  <a:schemeClr val="tx1"/>
                </a:solidFill>
                <a:latin typeface="Arial"/>
                <a:cs typeface="Arial"/>
              </a:defRPr>
            </a:lvl1pPr>
          </a:lstStyle>
          <a:p>
            <a:pPr marL="38100">
              <a:lnSpc>
                <a:spcPct val="100000"/>
              </a:lnSpc>
              <a:spcBef>
                <a:spcPts val="85"/>
              </a:spcBef>
            </a:pPr>
            <a:fld id="{81D60167-4931-47E6-BA6A-407CBD079E47}" type="slidenum">
              <a:rPr dirty="0"/>
              <a:t>‹#›</a:t>
            </a:fld>
            <a:endParaRPr dirty="0"/>
          </a:p>
        </p:txBody>
      </p:sp>
    </p:spTree>
    <p:extLst>
      <p:ext uri="{BB962C8B-B14F-4D97-AF65-F5344CB8AC3E}">
        <p14:creationId xmlns:p14="http://schemas.microsoft.com/office/powerpoint/2010/main" val="3657804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1">
                <a:solidFill>
                  <a:schemeClr val="tx1"/>
                </a:solidFill>
                <a:latin typeface="Gill Sans MT"/>
                <a:cs typeface="Gill Sans M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2/13/2023</a:t>
            </a:fld>
            <a:endParaRPr lang="en-US" dirty="0"/>
          </a:p>
        </p:txBody>
      </p:sp>
      <p:sp>
        <p:nvSpPr>
          <p:cNvPr id="5" name="Holder 5"/>
          <p:cNvSpPr>
            <a:spLocks noGrp="1"/>
          </p:cNvSpPr>
          <p:nvPr>
            <p:ph type="sldNum" sz="quarter" idx="7"/>
          </p:nvPr>
        </p:nvSpPr>
        <p:spPr/>
        <p:txBody>
          <a:bodyPr lIns="0" tIns="0" rIns="0" bIns="0"/>
          <a:lstStyle>
            <a:lvl1pPr>
              <a:defRPr sz="1100" b="0" i="0">
                <a:solidFill>
                  <a:schemeClr val="tx1"/>
                </a:solidFill>
                <a:latin typeface="Arial"/>
                <a:cs typeface="Arial"/>
              </a:defRPr>
            </a:lvl1pPr>
          </a:lstStyle>
          <a:p>
            <a:pPr marL="38100">
              <a:lnSpc>
                <a:spcPct val="100000"/>
              </a:lnSpc>
              <a:spcBef>
                <a:spcPts val="85"/>
              </a:spcBef>
            </a:pPr>
            <a:fld id="{81D60167-4931-47E6-BA6A-407CBD079E47}" type="slidenum">
              <a:rPr dirty="0"/>
              <a:t>‹#›</a:t>
            </a:fld>
            <a:endParaRPr dirty="0"/>
          </a:p>
        </p:txBody>
      </p:sp>
    </p:spTree>
    <p:extLst>
      <p:ext uri="{BB962C8B-B14F-4D97-AF65-F5344CB8AC3E}">
        <p14:creationId xmlns:p14="http://schemas.microsoft.com/office/powerpoint/2010/main" val="29162333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970784" y="5367527"/>
            <a:ext cx="1987550" cy="1490980"/>
          </a:xfrm>
          <a:custGeom>
            <a:avLst/>
            <a:gdLst/>
            <a:ahLst/>
            <a:cxnLst/>
            <a:rect l="l" t="t" r="r" b="b"/>
            <a:pathLst>
              <a:path w="1987550" h="1490979">
                <a:moveTo>
                  <a:pt x="497624" y="0"/>
                </a:moveTo>
                <a:lnTo>
                  <a:pt x="0" y="497890"/>
                </a:lnTo>
                <a:lnTo>
                  <a:pt x="992060" y="1490472"/>
                </a:lnTo>
                <a:lnTo>
                  <a:pt x="1987295" y="1490472"/>
                </a:lnTo>
                <a:lnTo>
                  <a:pt x="497624" y="0"/>
                </a:lnTo>
                <a:close/>
              </a:path>
            </a:pathLst>
          </a:custGeom>
          <a:solidFill>
            <a:srgbClr val="64ACDD"/>
          </a:solidFill>
        </p:spPr>
        <p:txBody>
          <a:bodyPr wrap="square" lIns="0" tIns="0" rIns="0" bIns="0" rtlCol="0"/>
          <a:lstStyle/>
          <a:p>
            <a:endParaRPr dirty="0"/>
          </a:p>
        </p:txBody>
      </p:sp>
      <p:sp>
        <p:nvSpPr>
          <p:cNvPr id="17" name="bg object 17"/>
          <p:cNvSpPr/>
          <p:nvPr/>
        </p:nvSpPr>
        <p:spPr>
          <a:xfrm>
            <a:off x="834" y="5891085"/>
            <a:ext cx="965835" cy="967105"/>
          </a:xfrm>
          <a:custGeom>
            <a:avLst/>
            <a:gdLst/>
            <a:ahLst/>
            <a:cxnLst/>
            <a:rect l="l" t="t" r="r" b="b"/>
            <a:pathLst>
              <a:path w="965835" h="967104">
                <a:moveTo>
                  <a:pt x="0" y="0"/>
                </a:moveTo>
                <a:lnTo>
                  <a:pt x="0" y="966914"/>
                </a:lnTo>
                <a:lnTo>
                  <a:pt x="965390" y="966914"/>
                </a:lnTo>
                <a:lnTo>
                  <a:pt x="0" y="0"/>
                </a:lnTo>
                <a:close/>
              </a:path>
            </a:pathLst>
          </a:custGeom>
          <a:solidFill>
            <a:srgbClr val="067DC2"/>
          </a:solidFill>
        </p:spPr>
        <p:txBody>
          <a:bodyPr wrap="square" lIns="0" tIns="0" rIns="0" bIns="0" rtlCol="0"/>
          <a:lstStyle/>
          <a:p>
            <a:endParaRPr dirty="0"/>
          </a:p>
        </p:txBody>
      </p:sp>
      <p:sp>
        <p:nvSpPr>
          <p:cNvPr id="18" name="bg object 18"/>
          <p:cNvSpPr/>
          <p:nvPr/>
        </p:nvSpPr>
        <p:spPr>
          <a:xfrm>
            <a:off x="834" y="3899919"/>
            <a:ext cx="970280" cy="1941830"/>
          </a:xfrm>
          <a:custGeom>
            <a:avLst/>
            <a:gdLst/>
            <a:ahLst/>
            <a:cxnLst/>
            <a:rect l="l" t="t" r="r" b="b"/>
            <a:pathLst>
              <a:path w="970280" h="1941829">
                <a:moveTo>
                  <a:pt x="0" y="0"/>
                </a:moveTo>
                <a:lnTo>
                  <a:pt x="0" y="1941576"/>
                </a:lnTo>
                <a:lnTo>
                  <a:pt x="969949" y="970368"/>
                </a:lnTo>
                <a:lnTo>
                  <a:pt x="0" y="0"/>
                </a:lnTo>
                <a:close/>
              </a:path>
            </a:pathLst>
          </a:custGeom>
          <a:solidFill>
            <a:srgbClr val="002940"/>
          </a:solidFill>
        </p:spPr>
        <p:txBody>
          <a:bodyPr wrap="square" lIns="0" tIns="0" rIns="0" bIns="0" rtlCol="0"/>
          <a:lstStyle/>
          <a:p>
            <a:endParaRPr dirty="0"/>
          </a:p>
        </p:txBody>
      </p:sp>
      <p:pic>
        <p:nvPicPr>
          <p:cNvPr id="19" name="bg object 19"/>
          <p:cNvPicPr/>
          <p:nvPr/>
        </p:nvPicPr>
        <p:blipFill>
          <a:blip r:embed="rId7" cstate="print"/>
          <a:stretch>
            <a:fillRect/>
          </a:stretch>
        </p:blipFill>
        <p:spPr>
          <a:xfrm>
            <a:off x="9706357" y="5618988"/>
            <a:ext cx="1981198" cy="961643"/>
          </a:xfrm>
          <a:prstGeom prst="rect">
            <a:avLst/>
          </a:prstGeom>
        </p:spPr>
      </p:pic>
      <p:sp>
        <p:nvSpPr>
          <p:cNvPr id="2" name="Holder 2"/>
          <p:cNvSpPr>
            <a:spLocks noGrp="1"/>
          </p:cNvSpPr>
          <p:nvPr>
            <p:ph type="title"/>
          </p:nvPr>
        </p:nvSpPr>
        <p:spPr>
          <a:xfrm>
            <a:off x="559687" y="360291"/>
            <a:ext cx="11072624" cy="574040"/>
          </a:xfrm>
          <a:prstGeom prst="rect">
            <a:avLst/>
          </a:prstGeom>
        </p:spPr>
        <p:txBody>
          <a:bodyPr wrap="square" lIns="0" tIns="0" rIns="0" bIns="0">
            <a:spAutoFit/>
          </a:bodyPr>
          <a:lstStyle>
            <a:lvl1pPr>
              <a:defRPr sz="3600" b="1" i="1">
                <a:solidFill>
                  <a:srgbClr val="002940"/>
                </a:solidFill>
                <a:latin typeface="Gill Sans MT"/>
                <a:cs typeface="Gill Sans MT"/>
              </a:defRPr>
            </a:lvl1pPr>
          </a:lstStyle>
          <a:p>
            <a:endParaRPr/>
          </a:p>
        </p:txBody>
      </p:sp>
      <p:sp>
        <p:nvSpPr>
          <p:cNvPr id="3" name="Holder 3"/>
          <p:cNvSpPr>
            <a:spLocks noGrp="1"/>
          </p:cNvSpPr>
          <p:nvPr>
            <p:ph type="body" idx="1"/>
          </p:nvPr>
        </p:nvSpPr>
        <p:spPr>
          <a:xfrm>
            <a:off x="748455" y="1146299"/>
            <a:ext cx="10331450" cy="3977004"/>
          </a:xfrm>
          <a:prstGeom prst="rect">
            <a:avLst/>
          </a:prstGeom>
        </p:spPr>
        <p:txBody>
          <a:bodyPr wrap="square" lIns="0" tIns="0" rIns="0" bIns="0">
            <a:spAutoFit/>
          </a:bodyPr>
          <a:lstStyle>
            <a:lvl1pPr>
              <a:defRPr sz="18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2/13/2023</a:t>
            </a:fld>
            <a:endParaRPr lang="en-US" dirty="0"/>
          </a:p>
        </p:txBody>
      </p:sp>
      <p:sp>
        <p:nvSpPr>
          <p:cNvPr id="6" name="Holder 6"/>
          <p:cNvSpPr>
            <a:spLocks noGrp="1"/>
          </p:cNvSpPr>
          <p:nvPr>
            <p:ph type="sldNum" sz="quarter" idx="7"/>
          </p:nvPr>
        </p:nvSpPr>
        <p:spPr>
          <a:xfrm>
            <a:off x="933450" y="6317481"/>
            <a:ext cx="244475" cy="195579"/>
          </a:xfrm>
          <a:prstGeom prst="rect">
            <a:avLst/>
          </a:prstGeom>
        </p:spPr>
        <p:txBody>
          <a:bodyPr wrap="square" lIns="0" tIns="0" rIns="0" bIns="0">
            <a:spAutoFit/>
          </a:bodyPr>
          <a:lstStyle>
            <a:lvl1pPr>
              <a:defRPr sz="1100" b="0" i="0">
                <a:solidFill>
                  <a:schemeClr val="tx1"/>
                </a:solidFill>
                <a:latin typeface="Arial"/>
                <a:cs typeface="Arial"/>
              </a:defRPr>
            </a:lvl1pPr>
          </a:lstStyle>
          <a:p>
            <a:pPr marL="38100">
              <a:lnSpc>
                <a:spcPct val="100000"/>
              </a:lnSpc>
              <a:spcBef>
                <a:spcPts val="85"/>
              </a:spcBef>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970784" y="5367527"/>
            <a:ext cx="1987550" cy="1490980"/>
          </a:xfrm>
          <a:custGeom>
            <a:avLst/>
            <a:gdLst/>
            <a:ahLst/>
            <a:cxnLst/>
            <a:rect l="l" t="t" r="r" b="b"/>
            <a:pathLst>
              <a:path w="1987550" h="1490979">
                <a:moveTo>
                  <a:pt x="497624" y="0"/>
                </a:moveTo>
                <a:lnTo>
                  <a:pt x="0" y="497890"/>
                </a:lnTo>
                <a:lnTo>
                  <a:pt x="992060" y="1490472"/>
                </a:lnTo>
                <a:lnTo>
                  <a:pt x="1987295" y="1490472"/>
                </a:lnTo>
                <a:lnTo>
                  <a:pt x="497624" y="0"/>
                </a:lnTo>
                <a:close/>
              </a:path>
            </a:pathLst>
          </a:custGeom>
          <a:solidFill>
            <a:srgbClr val="64ACDD"/>
          </a:solidFill>
        </p:spPr>
        <p:txBody>
          <a:bodyPr wrap="square" lIns="0" tIns="0" rIns="0" bIns="0" rtlCol="0"/>
          <a:lstStyle/>
          <a:p>
            <a:endParaRPr dirty="0"/>
          </a:p>
        </p:txBody>
      </p:sp>
      <p:sp>
        <p:nvSpPr>
          <p:cNvPr id="17" name="bg object 17"/>
          <p:cNvSpPr/>
          <p:nvPr/>
        </p:nvSpPr>
        <p:spPr>
          <a:xfrm>
            <a:off x="834" y="5891085"/>
            <a:ext cx="965835" cy="967105"/>
          </a:xfrm>
          <a:custGeom>
            <a:avLst/>
            <a:gdLst/>
            <a:ahLst/>
            <a:cxnLst/>
            <a:rect l="l" t="t" r="r" b="b"/>
            <a:pathLst>
              <a:path w="965835" h="967104">
                <a:moveTo>
                  <a:pt x="0" y="0"/>
                </a:moveTo>
                <a:lnTo>
                  <a:pt x="0" y="966914"/>
                </a:lnTo>
                <a:lnTo>
                  <a:pt x="965390" y="966914"/>
                </a:lnTo>
                <a:lnTo>
                  <a:pt x="0" y="0"/>
                </a:lnTo>
                <a:close/>
              </a:path>
            </a:pathLst>
          </a:custGeom>
          <a:solidFill>
            <a:srgbClr val="067DC2"/>
          </a:solidFill>
        </p:spPr>
        <p:txBody>
          <a:bodyPr wrap="square" lIns="0" tIns="0" rIns="0" bIns="0" rtlCol="0"/>
          <a:lstStyle/>
          <a:p>
            <a:endParaRPr dirty="0"/>
          </a:p>
        </p:txBody>
      </p:sp>
      <p:sp>
        <p:nvSpPr>
          <p:cNvPr id="18" name="bg object 18"/>
          <p:cNvSpPr/>
          <p:nvPr/>
        </p:nvSpPr>
        <p:spPr>
          <a:xfrm>
            <a:off x="834" y="3899919"/>
            <a:ext cx="970280" cy="1941830"/>
          </a:xfrm>
          <a:custGeom>
            <a:avLst/>
            <a:gdLst/>
            <a:ahLst/>
            <a:cxnLst/>
            <a:rect l="l" t="t" r="r" b="b"/>
            <a:pathLst>
              <a:path w="970280" h="1941829">
                <a:moveTo>
                  <a:pt x="0" y="0"/>
                </a:moveTo>
                <a:lnTo>
                  <a:pt x="0" y="1941576"/>
                </a:lnTo>
                <a:lnTo>
                  <a:pt x="969949" y="970368"/>
                </a:lnTo>
                <a:lnTo>
                  <a:pt x="0" y="0"/>
                </a:lnTo>
                <a:close/>
              </a:path>
            </a:pathLst>
          </a:custGeom>
          <a:solidFill>
            <a:srgbClr val="002940"/>
          </a:solidFill>
        </p:spPr>
        <p:txBody>
          <a:bodyPr wrap="square" lIns="0" tIns="0" rIns="0" bIns="0" rtlCol="0"/>
          <a:lstStyle/>
          <a:p>
            <a:endParaRPr dirty="0"/>
          </a:p>
        </p:txBody>
      </p:sp>
      <p:pic>
        <p:nvPicPr>
          <p:cNvPr id="19" name="bg object 19"/>
          <p:cNvPicPr/>
          <p:nvPr/>
        </p:nvPicPr>
        <p:blipFill>
          <a:blip r:embed="rId7" cstate="print"/>
          <a:stretch>
            <a:fillRect/>
          </a:stretch>
        </p:blipFill>
        <p:spPr>
          <a:xfrm>
            <a:off x="9706357" y="5618988"/>
            <a:ext cx="1981198" cy="961643"/>
          </a:xfrm>
          <a:prstGeom prst="rect">
            <a:avLst/>
          </a:prstGeom>
        </p:spPr>
      </p:pic>
      <p:sp>
        <p:nvSpPr>
          <p:cNvPr id="2" name="Holder 2"/>
          <p:cNvSpPr>
            <a:spLocks noGrp="1"/>
          </p:cNvSpPr>
          <p:nvPr>
            <p:ph type="title"/>
          </p:nvPr>
        </p:nvSpPr>
        <p:spPr>
          <a:xfrm>
            <a:off x="583293" y="597248"/>
            <a:ext cx="11025413" cy="1379490"/>
          </a:xfrm>
          <a:prstGeom prst="rect">
            <a:avLst/>
          </a:prstGeom>
        </p:spPr>
        <p:txBody>
          <a:bodyPr wrap="square" lIns="0" tIns="0" rIns="0" bIns="0">
            <a:spAutoFit/>
          </a:bodyPr>
          <a:lstStyle>
            <a:lvl1pPr>
              <a:defRPr sz="3600" b="1" i="1">
                <a:solidFill>
                  <a:schemeClr val="tx1"/>
                </a:solidFill>
                <a:latin typeface="Gill Sans MT"/>
                <a:cs typeface="Gill Sans MT"/>
              </a:defRPr>
            </a:lvl1pPr>
          </a:lstStyle>
          <a:p>
            <a:endParaRPr/>
          </a:p>
        </p:txBody>
      </p:sp>
      <p:sp>
        <p:nvSpPr>
          <p:cNvPr id="3" name="Holder 3"/>
          <p:cNvSpPr>
            <a:spLocks noGrp="1"/>
          </p:cNvSpPr>
          <p:nvPr>
            <p:ph type="body" idx="1"/>
          </p:nvPr>
        </p:nvSpPr>
        <p:spPr>
          <a:xfrm>
            <a:off x="1093622" y="1755002"/>
            <a:ext cx="5600065" cy="2961640"/>
          </a:xfrm>
          <a:prstGeom prst="rect">
            <a:avLst/>
          </a:prstGeom>
        </p:spPr>
        <p:txBody>
          <a:bodyPr wrap="square" lIns="0" tIns="0" rIns="0" bIns="0">
            <a:spAutoFit/>
          </a:bodyPr>
          <a:lstStyle>
            <a:lvl1pPr>
              <a:defRPr sz="1600" b="1" i="0">
                <a:solidFill>
                  <a:srgbClr val="067DC2"/>
                </a:solidFill>
                <a:latin typeface="Arial"/>
                <a:cs typeface="Aria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2/13/2023</a:t>
            </a:fld>
            <a:endParaRPr lang="en-US" dirty="0"/>
          </a:p>
        </p:txBody>
      </p:sp>
      <p:sp>
        <p:nvSpPr>
          <p:cNvPr id="6" name="Holder 6"/>
          <p:cNvSpPr>
            <a:spLocks noGrp="1"/>
          </p:cNvSpPr>
          <p:nvPr>
            <p:ph type="sldNum" sz="quarter" idx="7"/>
          </p:nvPr>
        </p:nvSpPr>
        <p:spPr>
          <a:xfrm>
            <a:off x="933450" y="6317481"/>
            <a:ext cx="244475" cy="195579"/>
          </a:xfrm>
          <a:prstGeom prst="rect">
            <a:avLst/>
          </a:prstGeom>
        </p:spPr>
        <p:txBody>
          <a:bodyPr wrap="square" lIns="0" tIns="0" rIns="0" bIns="0">
            <a:spAutoFit/>
          </a:bodyPr>
          <a:lstStyle>
            <a:lvl1pPr>
              <a:defRPr sz="1100" b="0" i="0">
                <a:solidFill>
                  <a:schemeClr val="tx1"/>
                </a:solidFill>
                <a:latin typeface="Arial"/>
                <a:cs typeface="Arial"/>
              </a:defRPr>
            </a:lvl1pPr>
          </a:lstStyle>
          <a:p>
            <a:pPr marL="38100">
              <a:lnSpc>
                <a:spcPct val="100000"/>
              </a:lnSpc>
              <a:spcBef>
                <a:spcPts val="85"/>
              </a:spcBef>
            </a:pPr>
            <a:fld id="{81D60167-4931-47E6-BA6A-407CBD079E47}" type="slidenum">
              <a:rPr dirty="0"/>
              <a:t>‹#›</a:t>
            </a:fld>
            <a:endParaRPr dirty="0"/>
          </a:p>
        </p:txBody>
      </p:sp>
    </p:spTree>
    <p:extLst>
      <p:ext uri="{BB962C8B-B14F-4D97-AF65-F5344CB8AC3E}">
        <p14:creationId xmlns:p14="http://schemas.microsoft.com/office/powerpoint/2010/main" val="158871004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s://prfreporting.hrsa.gov/s/"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hyperlink" Target="mailto:mdaffer@blueandco.com"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5334000" y="2286000"/>
            <a:ext cx="6477000" cy="2043445"/>
          </a:xfrm>
          <a:prstGeom prst="rect">
            <a:avLst/>
          </a:prstGeom>
        </p:spPr>
        <p:txBody>
          <a:bodyPr vert="horz" wrap="square" lIns="0" tIns="74295" rIns="0" bIns="0" rtlCol="0">
            <a:spAutoFit/>
          </a:bodyPr>
          <a:lstStyle/>
          <a:p>
            <a:pPr marL="12700" marR="5080">
              <a:lnSpc>
                <a:spcPts val="3890"/>
              </a:lnSpc>
              <a:spcBef>
                <a:spcPts val="585"/>
              </a:spcBef>
            </a:pPr>
            <a:r>
              <a:rPr lang="en-US" sz="3200" i="1" spc="55" dirty="0">
                <a:latin typeface="Segoe UI" panose="020B0502040204020203" pitchFamily="34" charset="0"/>
                <a:cs typeface="Segoe UI" panose="020B0502040204020203" pitchFamily="34" charset="0"/>
              </a:rPr>
              <a:t>Recent Accounting Pronouncement Updates and Risk Assessment for your Organization</a:t>
            </a:r>
            <a:endParaRPr sz="3200" spc="-10" dirty="0">
              <a:latin typeface="Segoe UI" panose="020B0502040204020203" pitchFamily="34" charset="0"/>
              <a:cs typeface="Segoe UI" panose="020B0502040204020203" pitchFamily="34" charset="0"/>
            </a:endParaRPr>
          </a:p>
        </p:txBody>
      </p:sp>
      <p:sp>
        <p:nvSpPr>
          <p:cNvPr id="3" name="object 3"/>
          <p:cNvSpPr txBox="1"/>
          <p:nvPr/>
        </p:nvSpPr>
        <p:spPr>
          <a:xfrm>
            <a:off x="6354354" y="4419600"/>
            <a:ext cx="3536950" cy="330835"/>
          </a:xfrm>
          <a:prstGeom prst="rect">
            <a:avLst/>
          </a:prstGeom>
        </p:spPr>
        <p:txBody>
          <a:bodyPr vert="horz" wrap="square" lIns="0" tIns="12700" rIns="0" bIns="0" rtlCol="0">
            <a:spAutoFit/>
          </a:bodyPr>
          <a:lstStyle/>
          <a:p>
            <a:pPr marL="12700">
              <a:lnSpc>
                <a:spcPct val="100000"/>
              </a:lnSpc>
              <a:spcBef>
                <a:spcPts val="100"/>
              </a:spcBef>
            </a:pPr>
            <a:r>
              <a:rPr lang="en-US" sz="2000" dirty="0">
                <a:solidFill>
                  <a:srgbClr val="067DC2"/>
                </a:solidFill>
                <a:latin typeface="Segoe UI" panose="020B0502040204020203" pitchFamily="34" charset="0"/>
                <a:cs typeface="Segoe UI" panose="020B0502040204020203" pitchFamily="34" charset="0"/>
              </a:rPr>
              <a:t>February 16, 2023</a:t>
            </a:r>
            <a:endParaRPr sz="2000" dirty="0">
              <a:latin typeface="Segoe UI" panose="020B0502040204020203" pitchFamily="34" charset="0"/>
              <a:cs typeface="Segoe UI" panose="020B0502040204020203"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BD482-A813-1776-220B-68CD2C80D659}"/>
              </a:ext>
            </a:extLst>
          </p:cNvPr>
          <p:cNvSpPr>
            <a:spLocks noGrp="1"/>
          </p:cNvSpPr>
          <p:nvPr>
            <p:ph type="title"/>
          </p:nvPr>
        </p:nvSpPr>
        <p:spPr/>
        <p:txBody>
          <a:bodyPr/>
          <a:lstStyle/>
          <a:p>
            <a:r>
              <a:rPr lang="en-US" dirty="0"/>
              <a:t>Finance Lease vs. Operating Lease</a:t>
            </a:r>
          </a:p>
        </p:txBody>
      </p:sp>
      <p:sp>
        <p:nvSpPr>
          <p:cNvPr id="3" name="Text Placeholder 2">
            <a:extLst>
              <a:ext uri="{FF2B5EF4-FFF2-40B4-BE49-F238E27FC236}">
                <a16:creationId xmlns:a16="http://schemas.microsoft.com/office/drawing/2014/main" id="{9BB7A1E9-6FB1-899B-F799-16A530965B0C}"/>
              </a:ext>
            </a:extLst>
          </p:cNvPr>
          <p:cNvSpPr>
            <a:spLocks noGrp="1"/>
          </p:cNvSpPr>
          <p:nvPr>
            <p:ph type="body" idx="1"/>
          </p:nvPr>
        </p:nvSpPr>
        <p:spPr>
          <a:xfrm>
            <a:off x="748455" y="1146299"/>
            <a:ext cx="10331450" cy="3877985"/>
          </a:xfrm>
        </p:spPr>
        <p:txBody>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Criteria for classification as a finance lease</a:t>
            </a:r>
          </a:p>
          <a:p>
            <a:endParaRPr lang="en-US"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Transfers ownership to lessee</a:t>
            </a:r>
          </a:p>
          <a:p>
            <a:pPr lvl="1"/>
            <a:endParaRPr lang="en-US"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Purchase option contained in contract is reasonably certain to be exercised</a:t>
            </a:r>
          </a:p>
          <a:p>
            <a:pPr lvl="1"/>
            <a:endParaRPr lang="en-US"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Lease term for major portion of asset’s remaining economic life</a:t>
            </a:r>
          </a:p>
          <a:p>
            <a:pPr lvl="1"/>
            <a:endParaRPr lang="en-US"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Present value of lease payments and residual value exceeds substantially all of the fair value of the underlying asset</a:t>
            </a:r>
          </a:p>
          <a:p>
            <a:pPr lvl="1"/>
            <a:endParaRPr lang="en-US"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Specialized nature of the underlying asset results in no expectation of alternative use after lease term</a:t>
            </a:r>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2790087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77046-B9CD-8B03-8B42-A571F22221BD}"/>
              </a:ext>
            </a:extLst>
          </p:cNvPr>
          <p:cNvSpPr>
            <a:spLocks noGrp="1"/>
          </p:cNvSpPr>
          <p:nvPr>
            <p:ph type="title"/>
          </p:nvPr>
        </p:nvSpPr>
        <p:spPr/>
        <p:txBody>
          <a:bodyPr/>
          <a:lstStyle/>
          <a:p>
            <a:r>
              <a:rPr lang="en-US" dirty="0"/>
              <a:t>Accounting for finance lease vs operating lease</a:t>
            </a:r>
          </a:p>
        </p:txBody>
      </p:sp>
      <p:pic>
        <p:nvPicPr>
          <p:cNvPr id="5" name="Picture 4">
            <a:extLst>
              <a:ext uri="{FF2B5EF4-FFF2-40B4-BE49-F238E27FC236}">
                <a16:creationId xmlns:a16="http://schemas.microsoft.com/office/drawing/2014/main" id="{FE53E651-4D53-437F-CC83-B84FF65E77CA}"/>
              </a:ext>
            </a:extLst>
          </p:cNvPr>
          <p:cNvPicPr>
            <a:picLocks noChangeAspect="1"/>
          </p:cNvPicPr>
          <p:nvPr/>
        </p:nvPicPr>
        <p:blipFill>
          <a:blip r:embed="rId2"/>
          <a:stretch>
            <a:fillRect/>
          </a:stretch>
        </p:blipFill>
        <p:spPr>
          <a:xfrm>
            <a:off x="2066924" y="1905000"/>
            <a:ext cx="8058150" cy="2781300"/>
          </a:xfrm>
          <a:prstGeom prst="rect">
            <a:avLst/>
          </a:prstGeom>
        </p:spPr>
      </p:pic>
    </p:spTree>
    <p:extLst>
      <p:ext uri="{BB962C8B-B14F-4D97-AF65-F5344CB8AC3E}">
        <p14:creationId xmlns:p14="http://schemas.microsoft.com/office/powerpoint/2010/main" val="1498153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518EC-80F5-56A0-0933-E0EDF1E3535C}"/>
              </a:ext>
            </a:extLst>
          </p:cNvPr>
          <p:cNvSpPr>
            <a:spLocks noGrp="1"/>
          </p:cNvSpPr>
          <p:nvPr>
            <p:ph type="title"/>
          </p:nvPr>
        </p:nvSpPr>
        <p:spPr/>
        <p:txBody>
          <a:bodyPr/>
          <a:lstStyle/>
          <a:p>
            <a:r>
              <a:rPr lang="en-US" dirty="0"/>
              <a:t>Lease Payments</a:t>
            </a:r>
          </a:p>
        </p:txBody>
      </p:sp>
      <p:pic>
        <p:nvPicPr>
          <p:cNvPr id="5" name="Picture 4">
            <a:extLst>
              <a:ext uri="{FF2B5EF4-FFF2-40B4-BE49-F238E27FC236}">
                <a16:creationId xmlns:a16="http://schemas.microsoft.com/office/drawing/2014/main" id="{36D28BAD-E89E-ABF7-8B93-3B5DA34D227F}"/>
              </a:ext>
            </a:extLst>
          </p:cNvPr>
          <p:cNvPicPr>
            <a:picLocks noChangeAspect="1"/>
          </p:cNvPicPr>
          <p:nvPr/>
        </p:nvPicPr>
        <p:blipFill>
          <a:blip r:embed="rId2"/>
          <a:stretch>
            <a:fillRect/>
          </a:stretch>
        </p:blipFill>
        <p:spPr>
          <a:xfrm>
            <a:off x="1112095" y="1371600"/>
            <a:ext cx="9709338" cy="2471737"/>
          </a:xfrm>
          <a:prstGeom prst="rect">
            <a:avLst/>
          </a:prstGeom>
        </p:spPr>
      </p:pic>
      <p:sp>
        <p:nvSpPr>
          <p:cNvPr id="3" name="TextBox 2">
            <a:extLst>
              <a:ext uri="{FF2B5EF4-FFF2-40B4-BE49-F238E27FC236}">
                <a16:creationId xmlns:a16="http://schemas.microsoft.com/office/drawing/2014/main" id="{23AC272A-6585-6469-BBBB-2C2E5B5FB1F9}"/>
              </a:ext>
            </a:extLst>
          </p:cNvPr>
          <p:cNvSpPr txBox="1"/>
          <p:nvPr/>
        </p:nvSpPr>
        <p:spPr>
          <a:xfrm>
            <a:off x="1112095" y="3962400"/>
            <a:ext cx="10013105" cy="923330"/>
          </a:xfrm>
          <a:prstGeom prst="rect">
            <a:avLst/>
          </a:prstGeom>
          <a:noFill/>
        </p:spPr>
        <p:txBody>
          <a:bodyPr wrap="square" rtlCol="0">
            <a:spAutoFit/>
          </a:bodyPr>
          <a:lstStyle/>
          <a:p>
            <a:r>
              <a:rPr lang="en-US" dirty="0"/>
              <a:t>Items that are excluded from lease payments: variable lease payments </a:t>
            </a:r>
            <a:r>
              <a:rPr lang="en-US" u="sng" dirty="0"/>
              <a:t>not</a:t>
            </a:r>
            <a:r>
              <a:rPr lang="en-US" dirty="0"/>
              <a:t> based on an index or rate, lessees guarantee of lessors debt, amounts allocated to </a:t>
            </a:r>
            <a:r>
              <a:rPr lang="en-US" dirty="0" err="1"/>
              <a:t>nonlease</a:t>
            </a:r>
            <a:r>
              <a:rPr lang="en-US" dirty="0"/>
              <a:t> components if practical expedient is </a:t>
            </a:r>
            <a:r>
              <a:rPr lang="en-US" u="sng" dirty="0"/>
              <a:t>not</a:t>
            </a:r>
            <a:r>
              <a:rPr lang="en-US" dirty="0"/>
              <a:t> elected (examples: real estate taxes, building insurance)</a:t>
            </a:r>
          </a:p>
        </p:txBody>
      </p:sp>
    </p:spTree>
    <p:extLst>
      <p:ext uri="{BB962C8B-B14F-4D97-AF65-F5344CB8AC3E}">
        <p14:creationId xmlns:p14="http://schemas.microsoft.com/office/powerpoint/2010/main" val="909836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96590-92CC-19FA-CEC3-14232DAF58C8}"/>
              </a:ext>
            </a:extLst>
          </p:cNvPr>
          <p:cNvSpPr>
            <a:spLocks noGrp="1"/>
          </p:cNvSpPr>
          <p:nvPr>
            <p:ph type="title"/>
          </p:nvPr>
        </p:nvSpPr>
        <p:spPr/>
        <p:txBody>
          <a:bodyPr/>
          <a:lstStyle/>
          <a:p>
            <a:r>
              <a:rPr lang="en-US" dirty="0"/>
              <a:t>Lease Accounting Example</a:t>
            </a:r>
          </a:p>
        </p:txBody>
      </p:sp>
      <p:sp>
        <p:nvSpPr>
          <p:cNvPr id="3" name="Text Placeholder 2">
            <a:extLst>
              <a:ext uri="{FF2B5EF4-FFF2-40B4-BE49-F238E27FC236}">
                <a16:creationId xmlns:a16="http://schemas.microsoft.com/office/drawing/2014/main" id="{1F259E77-5791-4E38-D70B-C8825BAF23C3}"/>
              </a:ext>
            </a:extLst>
          </p:cNvPr>
          <p:cNvSpPr>
            <a:spLocks noGrp="1"/>
          </p:cNvSpPr>
          <p:nvPr>
            <p:ph type="body" idx="1"/>
          </p:nvPr>
        </p:nvSpPr>
        <p:spPr>
          <a:xfrm>
            <a:off x="748455" y="1146299"/>
            <a:ext cx="10331450" cy="4154984"/>
          </a:xfrm>
        </p:spPr>
        <p:txBody>
          <a:bodyPr/>
          <a:lstStyle/>
          <a:p>
            <a:r>
              <a:rPr lang="en-US" dirty="0"/>
              <a:t>Lessee enters into a five-year contract with a supplier for the right to use specified equipment over the lease term. The contract meets the definition of a lease and includes only a single lease component. As a result, the lessee needs to determine the lease liability and the ROU asset resulting from the lease at the lease commencement.</a:t>
            </a:r>
          </a:p>
          <a:p>
            <a:endParaRPr lang="en-US" dirty="0"/>
          </a:p>
          <a:p>
            <a:r>
              <a:rPr lang="en-US" dirty="0"/>
              <a:t>The facts relevant to the lease are as follows:</a:t>
            </a:r>
          </a:p>
          <a:p>
            <a:endParaRPr lang="en-US" dirty="0"/>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Fixed payments of $10,000 per year, increasing by 3% each year</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No renewal options</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No transfer of ownership</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Incremental borrowing rate of 7%</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Initial direct costs of $700</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Cash incentive received of $2,000</a:t>
            </a:r>
          </a:p>
          <a:p>
            <a:pPr lvl="1" algn="ctr"/>
            <a:endParaRPr lang="en-US" dirty="0"/>
          </a:p>
          <a:p>
            <a:pPr lvl="1" algn="ctr"/>
            <a:r>
              <a:rPr lang="en-US" dirty="0">
                <a:solidFill>
                  <a:srgbClr val="FF0000"/>
                </a:solidFill>
              </a:rPr>
              <a:t>Qualifies as an operating lease</a:t>
            </a:r>
          </a:p>
        </p:txBody>
      </p:sp>
    </p:spTree>
    <p:extLst>
      <p:ext uri="{BB962C8B-B14F-4D97-AF65-F5344CB8AC3E}">
        <p14:creationId xmlns:p14="http://schemas.microsoft.com/office/powerpoint/2010/main" val="20349193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3529B-232E-D5CA-686A-B2A35F8D4C88}"/>
              </a:ext>
            </a:extLst>
          </p:cNvPr>
          <p:cNvSpPr>
            <a:spLocks noGrp="1"/>
          </p:cNvSpPr>
          <p:nvPr>
            <p:ph type="title"/>
          </p:nvPr>
        </p:nvSpPr>
        <p:spPr/>
        <p:txBody>
          <a:bodyPr/>
          <a:lstStyle/>
          <a:p>
            <a:r>
              <a:rPr lang="en-US" dirty="0"/>
              <a:t>Lease Accounting Example (continued)</a:t>
            </a:r>
          </a:p>
        </p:txBody>
      </p:sp>
      <p:sp>
        <p:nvSpPr>
          <p:cNvPr id="3" name="Text Placeholder 2">
            <a:extLst>
              <a:ext uri="{FF2B5EF4-FFF2-40B4-BE49-F238E27FC236}">
                <a16:creationId xmlns:a16="http://schemas.microsoft.com/office/drawing/2014/main" id="{76E2541A-BDFA-D90A-CD7D-FF9D6ACE184C}"/>
              </a:ext>
            </a:extLst>
          </p:cNvPr>
          <p:cNvSpPr>
            <a:spLocks noGrp="1"/>
          </p:cNvSpPr>
          <p:nvPr>
            <p:ph type="body" idx="1"/>
          </p:nvPr>
        </p:nvSpPr>
        <p:spPr>
          <a:xfrm>
            <a:off x="748455" y="1146299"/>
            <a:ext cx="10331450" cy="553998"/>
          </a:xfrm>
        </p:spPr>
        <p:txBody>
          <a:bodyPr/>
          <a:lstStyle/>
          <a:p>
            <a:r>
              <a:rPr lang="en-US" dirty="0"/>
              <a:t>Lease liability calculation is calculated as the present value of the lease payments not yet paid by using the lease term and discount rate at the lease commencement</a:t>
            </a:r>
          </a:p>
        </p:txBody>
      </p:sp>
      <p:pic>
        <p:nvPicPr>
          <p:cNvPr id="5" name="Picture 4">
            <a:extLst>
              <a:ext uri="{FF2B5EF4-FFF2-40B4-BE49-F238E27FC236}">
                <a16:creationId xmlns:a16="http://schemas.microsoft.com/office/drawing/2014/main" id="{095AED41-1EC4-9FA3-06C8-4310CC976236}"/>
              </a:ext>
            </a:extLst>
          </p:cNvPr>
          <p:cNvPicPr>
            <a:picLocks noChangeAspect="1"/>
          </p:cNvPicPr>
          <p:nvPr/>
        </p:nvPicPr>
        <p:blipFill>
          <a:blip r:embed="rId2"/>
          <a:stretch>
            <a:fillRect/>
          </a:stretch>
        </p:blipFill>
        <p:spPr>
          <a:xfrm>
            <a:off x="2857500" y="2162175"/>
            <a:ext cx="6477000" cy="2533650"/>
          </a:xfrm>
          <a:prstGeom prst="rect">
            <a:avLst/>
          </a:prstGeom>
        </p:spPr>
      </p:pic>
    </p:spTree>
    <p:extLst>
      <p:ext uri="{BB962C8B-B14F-4D97-AF65-F5344CB8AC3E}">
        <p14:creationId xmlns:p14="http://schemas.microsoft.com/office/powerpoint/2010/main" val="1352806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2BB57-B374-1770-840F-2A13B0255F7B}"/>
              </a:ext>
            </a:extLst>
          </p:cNvPr>
          <p:cNvSpPr>
            <a:spLocks noGrp="1"/>
          </p:cNvSpPr>
          <p:nvPr>
            <p:ph type="title"/>
          </p:nvPr>
        </p:nvSpPr>
        <p:spPr/>
        <p:txBody>
          <a:bodyPr/>
          <a:lstStyle/>
          <a:p>
            <a:r>
              <a:rPr lang="en-US" dirty="0"/>
              <a:t>Lease Accounting Example (continued)</a:t>
            </a:r>
          </a:p>
        </p:txBody>
      </p:sp>
      <p:pic>
        <p:nvPicPr>
          <p:cNvPr id="5" name="Picture 4">
            <a:extLst>
              <a:ext uri="{FF2B5EF4-FFF2-40B4-BE49-F238E27FC236}">
                <a16:creationId xmlns:a16="http://schemas.microsoft.com/office/drawing/2014/main" id="{AB1494B9-5B4A-1FE9-8908-55606075B9FD}"/>
              </a:ext>
            </a:extLst>
          </p:cNvPr>
          <p:cNvPicPr>
            <a:picLocks noChangeAspect="1"/>
          </p:cNvPicPr>
          <p:nvPr/>
        </p:nvPicPr>
        <p:blipFill>
          <a:blip r:embed="rId2"/>
          <a:stretch>
            <a:fillRect/>
          </a:stretch>
        </p:blipFill>
        <p:spPr>
          <a:xfrm>
            <a:off x="2763328" y="1146299"/>
            <a:ext cx="6665341" cy="5092884"/>
          </a:xfrm>
          <a:prstGeom prst="rect">
            <a:avLst/>
          </a:prstGeom>
        </p:spPr>
      </p:pic>
    </p:spTree>
    <p:extLst>
      <p:ext uri="{BB962C8B-B14F-4D97-AF65-F5344CB8AC3E}">
        <p14:creationId xmlns:p14="http://schemas.microsoft.com/office/powerpoint/2010/main" val="13631371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A46EC-4EC4-A7B6-DA3E-01F6EBD71802}"/>
              </a:ext>
            </a:extLst>
          </p:cNvPr>
          <p:cNvSpPr>
            <a:spLocks noGrp="1"/>
          </p:cNvSpPr>
          <p:nvPr>
            <p:ph type="title"/>
          </p:nvPr>
        </p:nvSpPr>
        <p:spPr/>
        <p:txBody>
          <a:bodyPr/>
          <a:lstStyle/>
          <a:p>
            <a:r>
              <a:rPr lang="en-US" dirty="0"/>
              <a:t>Lease Accounting Example (continued)</a:t>
            </a:r>
          </a:p>
        </p:txBody>
      </p:sp>
      <p:sp>
        <p:nvSpPr>
          <p:cNvPr id="3" name="Text Placeholder 2">
            <a:extLst>
              <a:ext uri="{FF2B5EF4-FFF2-40B4-BE49-F238E27FC236}">
                <a16:creationId xmlns:a16="http://schemas.microsoft.com/office/drawing/2014/main" id="{658445C0-E4FB-97B3-EC95-9999522BCBF0}"/>
              </a:ext>
            </a:extLst>
          </p:cNvPr>
          <p:cNvSpPr>
            <a:spLocks noGrp="1"/>
          </p:cNvSpPr>
          <p:nvPr>
            <p:ph type="body" idx="1"/>
          </p:nvPr>
        </p:nvSpPr>
        <p:spPr>
          <a:xfrm>
            <a:off x="748455" y="1146299"/>
            <a:ext cx="10331450" cy="2492990"/>
          </a:xfrm>
        </p:spPr>
        <p:txBody>
          <a:bodyPr/>
          <a:lstStyle/>
          <a:p>
            <a:r>
              <a:rPr lang="en-US" dirty="0"/>
              <a:t>Initial journal entry at lease commencement</a:t>
            </a:r>
          </a:p>
          <a:p>
            <a:endParaRPr lang="en-US" dirty="0"/>
          </a:p>
          <a:p>
            <a:endParaRPr lang="en-US" dirty="0"/>
          </a:p>
          <a:p>
            <a:endParaRPr lang="en-US" dirty="0"/>
          </a:p>
          <a:p>
            <a:endParaRPr lang="en-US" dirty="0"/>
          </a:p>
          <a:p>
            <a:endParaRPr lang="en-US" dirty="0"/>
          </a:p>
          <a:p>
            <a:endParaRPr lang="en-US" dirty="0"/>
          </a:p>
          <a:p>
            <a:r>
              <a:rPr lang="en-US" dirty="0"/>
              <a:t>The total remaining lease expense on the commencement date would be $51,791, calculated as follows:</a:t>
            </a:r>
          </a:p>
        </p:txBody>
      </p:sp>
      <p:pic>
        <p:nvPicPr>
          <p:cNvPr id="5" name="Picture 4">
            <a:extLst>
              <a:ext uri="{FF2B5EF4-FFF2-40B4-BE49-F238E27FC236}">
                <a16:creationId xmlns:a16="http://schemas.microsoft.com/office/drawing/2014/main" id="{169FAF8F-87C8-8D8B-8BD4-B013BD89A453}"/>
              </a:ext>
            </a:extLst>
          </p:cNvPr>
          <p:cNvPicPr>
            <a:picLocks noChangeAspect="1"/>
          </p:cNvPicPr>
          <p:nvPr/>
        </p:nvPicPr>
        <p:blipFill>
          <a:blip r:embed="rId2"/>
          <a:stretch>
            <a:fillRect/>
          </a:stretch>
        </p:blipFill>
        <p:spPr>
          <a:xfrm>
            <a:off x="3657600" y="1653739"/>
            <a:ext cx="4743450" cy="1257300"/>
          </a:xfrm>
          <a:prstGeom prst="rect">
            <a:avLst/>
          </a:prstGeom>
        </p:spPr>
      </p:pic>
      <p:pic>
        <p:nvPicPr>
          <p:cNvPr id="7" name="Picture 6">
            <a:extLst>
              <a:ext uri="{FF2B5EF4-FFF2-40B4-BE49-F238E27FC236}">
                <a16:creationId xmlns:a16="http://schemas.microsoft.com/office/drawing/2014/main" id="{B8B2735C-F301-105F-E66F-FEA136D20EF5}"/>
              </a:ext>
            </a:extLst>
          </p:cNvPr>
          <p:cNvPicPr>
            <a:picLocks noChangeAspect="1"/>
          </p:cNvPicPr>
          <p:nvPr/>
        </p:nvPicPr>
        <p:blipFill>
          <a:blip r:embed="rId3"/>
          <a:stretch>
            <a:fillRect/>
          </a:stretch>
        </p:blipFill>
        <p:spPr>
          <a:xfrm>
            <a:off x="2100261" y="3835276"/>
            <a:ext cx="7991475" cy="1876425"/>
          </a:xfrm>
          <a:prstGeom prst="rect">
            <a:avLst/>
          </a:prstGeom>
        </p:spPr>
      </p:pic>
    </p:spTree>
    <p:extLst>
      <p:ext uri="{BB962C8B-B14F-4D97-AF65-F5344CB8AC3E}">
        <p14:creationId xmlns:p14="http://schemas.microsoft.com/office/powerpoint/2010/main" val="12138438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D657A-7C81-1E66-2B60-F0361BA2F730}"/>
              </a:ext>
            </a:extLst>
          </p:cNvPr>
          <p:cNvSpPr>
            <a:spLocks noGrp="1"/>
          </p:cNvSpPr>
          <p:nvPr>
            <p:ph type="title"/>
          </p:nvPr>
        </p:nvSpPr>
        <p:spPr/>
        <p:txBody>
          <a:bodyPr/>
          <a:lstStyle/>
          <a:p>
            <a:r>
              <a:rPr lang="en-US" dirty="0"/>
              <a:t>Lease Accounting Example (continued)</a:t>
            </a:r>
          </a:p>
        </p:txBody>
      </p:sp>
      <p:sp>
        <p:nvSpPr>
          <p:cNvPr id="3" name="Text Placeholder 2">
            <a:extLst>
              <a:ext uri="{FF2B5EF4-FFF2-40B4-BE49-F238E27FC236}">
                <a16:creationId xmlns:a16="http://schemas.microsoft.com/office/drawing/2014/main" id="{CA6A2E3D-62AD-D02A-1720-2630FE85E86E}"/>
              </a:ext>
            </a:extLst>
          </p:cNvPr>
          <p:cNvSpPr>
            <a:spLocks noGrp="1"/>
          </p:cNvSpPr>
          <p:nvPr>
            <p:ph type="body" idx="1"/>
          </p:nvPr>
        </p:nvSpPr>
        <p:spPr>
          <a:xfrm>
            <a:off x="748455" y="1146299"/>
            <a:ext cx="10331450" cy="553998"/>
          </a:xfrm>
        </p:spPr>
        <p:txBody>
          <a:bodyPr/>
          <a:lstStyle/>
          <a:p>
            <a:r>
              <a:rPr lang="en-US" dirty="0"/>
              <a:t>Year one journal entries:</a:t>
            </a:r>
          </a:p>
          <a:p>
            <a:endParaRPr lang="en-US" dirty="0"/>
          </a:p>
        </p:txBody>
      </p:sp>
      <p:pic>
        <p:nvPicPr>
          <p:cNvPr id="5" name="Picture 4">
            <a:extLst>
              <a:ext uri="{FF2B5EF4-FFF2-40B4-BE49-F238E27FC236}">
                <a16:creationId xmlns:a16="http://schemas.microsoft.com/office/drawing/2014/main" id="{BA3295C2-C8FB-882E-537C-3FCF386621A7}"/>
              </a:ext>
            </a:extLst>
          </p:cNvPr>
          <p:cNvPicPr>
            <a:picLocks noChangeAspect="1"/>
          </p:cNvPicPr>
          <p:nvPr/>
        </p:nvPicPr>
        <p:blipFill>
          <a:blip r:embed="rId2"/>
          <a:stretch>
            <a:fillRect/>
          </a:stretch>
        </p:blipFill>
        <p:spPr>
          <a:xfrm>
            <a:off x="3733800" y="1922318"/>
            <a:ext cx="4552950" cy="1485900"/>
          </a:xfrm>
          <a:prstGeom prst="rect">
            <a:avLst/>
          </a:prstGeom>
        </p:spPr>
      </p:pic>
    </p:spTree>
    <p:extLst>
      <p:ext uri="{BB962C8B-B14F-4D97-AF65-F5344CB8AC3E}">
        <p14:creationId xmlns:p14="http://schemas.microsoft.com/office/powerpoint/2010/main" val="35098884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2BA06-BE2B-D47F-9C3A-2C444EAF8022}"/>
              </a:ext>
            </a:extLst>
          </p:cNvPr>
          <p:cNvSpPr>
            <a:spLocks noGrp="1"/>
          </p:cNvSpPr>
          <p:nvPr>
            <p:ph type="title"/>
          </p:nvPr>
        </p:nvSpPr>
        <p:spPr/>
        <p:txBody>
          <a:bodyPr/>
          <a:lstStyle/>
          <a:p>
            <a:r>
              <a:rPr lang="en-US" dirty="0"/>
              <a:t>Lease Accounting Example (continued)</a:t>
            </a:r>
          </a:p>
        </p:txBody>
      </p:sp>
      <p:pic>
        <p:nvPicPr>
          <p:cNvPr id="5" name="Picture 4">
            <a:extLst>
              <a:ext uri="{FF2B5EF4-FFF2-40B4-BE49-F238E27FC236}">
                <a16:creationId xmlns:a16="http://schemas.microsoft.com/office/drawing/2014/main" id="{733A017C-0356-E8F5-C82D-C590A85A6A79}"/>
              </a:ext>
            </a:extLst>
          </p:cNvPr>
          <p:cNvPicPr>
            <a:picLocks noChangeAspect="1"/>
          </p:cNvPicPr>
          <p:nvPr/>
        </p:nvPicPr>
        <p:blipFill>
          <a:blip r:embed="rId2"/>
          <a:stretch>
            <a:fillRect/>
          </a:stretch>
        </p:blipFill>
        <p:spPr>
          <a:xfrm>
            <a:off x="2028825" y="1071562"/>
            <a:ext cx="8134350" cy="4714875"/>
          </a:xfrm>
          <a:prstGeom prst="rect">
            <a:avLst/>
          </a:prstGeom>
        </p:spPr>
      </p:pic>
    </p:spTree>
    <p:extLst>
      <p:ext uri="{BB962C8B-B14F-4D97-AF65-F5344CB8AC3E}">
        <p14:creationId xmlns:p14="http://schemas.microsoft.com/office/powerpoint/2010/main" val="497221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52120-4555-8112-81B9-4C7029A6E381}"/>
              </a:ext>
            </a:extLst>
          </p:cNvPr>
          <p:cNvSpPr>
            <a:spLocks noGrp="1"/>
          </p:cNvSpPr>
          <p:nvPr>
            <p:ph type="title"/>
          </p:nvPr>
        </p:nvSpPr>
        <p:spPr/>
        <p:txBody>
          <a:bodyPr/>
          <a:lstStyle/>
          <a:p>
            <a:r>
              <a:rPr lang="en-US" dirty="0"/>
              <a:t>Lease Accounting Example (continued)</a:t>
            </a:r>
          </a:p>
        </p:txBody>
      </p:sp>
      <p:sp>
        <p:nvSpPr>
          <p:cNvPr id="3" name="Text Placeholder 2">
            <a:extLst>
              <a:ext uri="{FF2B5EF4-FFF2-40B4-BE49-F238E27FC236}">
                <a16:creationId xmlns:a16="http://schemas.microsoft.com/office/drawing/2014/main" id="{8827B008-5A3E-53B0-4424-DBC49228C80F}"/>
              </a:ext>
            </a:extLst>
          </p:cNvPr>
          <p:cNvSpPr>
            <a:spLocks noGrp="1"/>
          </p:cNvSpPr>
          <p:nvPr>
            <p:ph type="body" idx="1"/>
          </p:nvPr>
        </p:nvSpPr>
        <p:spPr>
          <a:xfrm>
            <a:off x="748455" y="1146299"/>
            <a:ext cx="10331450" cy="1107996"/>
          </a:xfrm>
        </p:spPr>
        <p:txBody>
          <a:bodyPr/>
          <a:lstStyle/>
          <a:p>
            <a:r>
              <a:rPr lang="en-US" dirty="0"/>
              <a:t>Using the same facts as the previous example, assume the lease qualified as a finance lease</a:t>
            </a:r>
          </a:p>
          <a:p>
            <a:endParaRPr lang="en-US" dirty="0"/>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Initial entries/impact would mirror the operating lease example</a:t>
            </a:r>
          </a:p>
          <a:p>
            <a:pPr marL="742950" lvl="1" indent="-285750">
              <a:buFont typeface="Arial" panose="020B0604020202020204" pitchFamily="34" charset="0"/>
              <a:buChar char="•"/>
            </a:pPr>
            <a:endParaRPr lang="en-US" dirty="0"/>
          </a:p>
        </p:txBody>
      </p:sp>
      <p:pic>
        <p:nvPicPr>
          <p:cNvPr id="5" name="Picture 4">
            <a:extLst>
              <a:ext uri="{FF2B5EF4-FFF2-40B4-BE49-F238E27FC236}">
                <a16:creationId xmlns:a16="http://schemas.microsoft.com/office/drawing/2014/main" id="{F6DE0287-A037-C5F1-12B7-2CC71539F14D}"/>
              </a:ext>
            </a:extLst>
          </p:cNvPr>
          <p:cNvPicPr>
            <a:picLocks noChangeAspect="1"/>
          </p:cNvPicPr>
          <p:nvPr/>
        </p:nvPicPr>
        <p:blipFill>
          <a:blip r:embed="rId2"/>
          <a:stretch>
            <a:fillRect/>
          </a:stretch>
        </p:blipFill>
        <p:spPr>
          <a:xfrm>
            <a:off x="2100262" y="2209800"/>
            <a:ext cx="7991475" cy="2438400"/>
          </a:xfrm>
          <a:prstGeom prst="rect">
            <a:avLst/>
          </a:prstGeom>
        </p:spPr>
      </p:pic>
    </p:spTree>
    <p:extLst>
      <p:ext uri="{BB962C8B-B14F-4D97-AF65-F5344CB8AC3E}">
        <p14:creationId xmlns:p14="http://schemas.microsoft.com/office/powerpoint/2010/main" val="2712911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028AE-13C8-F366-252D-9E3A710A5BAC}"/>
              </a:ext>
            </a:extLst>
          </p:cNvPr>
          <p:cNvSpPr>
            <a:spLocks noGrp="1"/>
          </p:cNvSpPr>
          <p:nvPr>
            <p:ph type="title"/>
          </p:nvPr>
        </p:nvSpPr>
        <p:spPr/>
        <p:txBody>
          <a:bodyPr/>
          <a:lstStyle/>
          <a:p>
            <a:r>
              <a:rPr lang="en-US" i="0" dirty="0"/>
              <a:t>ASU 2016-02, </a:t>
            </a:r>
            <a:r>
              <a:rPr lang="en-US" dirty="0"/>
              <a:t>Leases (Topic 842)</a:t>
            </a:r>
          </a:p>
        </p:txBody>
      </p:sp>
      <p:sp>
        <p:nvSpPr>
          <p:cNvPr id="3" name="Text Placeholder 2">
            <a:extLst>
              <a:ext uri="{FF2B5EF4-FFF2-40B4-BE49-F238E27FC236}">
                <a16:creationId xmlns:a16="http://schemas.microsoft.com/office/drawing/2014/main" id="{737CFD2D-BD24-61B3-9A58-3323B0C9B82C}"/>
              </a:ext>
            </a:extLst>
          </p:cNvPr>
          <p:cNvSpPr>
            <a:spLocks noGrp="1"/>
          </p:cNvSpPr>
          <p:nvPr>
            <p:ph type="body" idx="1"/>
          </p:nvPr>
        </p:nvSpPr>
        <p:spPr>
          <a:xfrm>
            <a:off x="762000" y="1143000"/>
            <a:ext cx="10331450" cy="4462760"/>
          </a:xfrm>
        </p:spPr>
        <p:txBody>
          <a:bodyPr/>
          <a:lstStyle/>
          <a:p>
            <a:pPr marL="285750" indent="-285750">
              <a:buFont typeface="Arial" panose="020B0604020202020204" pitchFamily="34" charset="0"/>
              <a:buChar char="•"/>
            </a:pPr>
            <a:r>
              <a:rPr lang="en-US" sz="1600" dirty="0"/>
              <a:t>Effective Date for NFPs: Fiscal years beginning after December 15, 2021</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Standard applies to leases of Property, Plant, and Equipment</a:t>
            </a:r>
          </a:p>
          <a:p>
            <a:endParaRPr lang="en-US" sz="1600" dirty="0"/>
          </a:p>
          <a:p>
            <a:pPr marL="285750" indent="-285750">
              <a:buFont typeface="Arial" panose="020B0604020202020204" pitchFamily="34" charset="0"/>
              <a:buChar char="•"/>
            </a:pPr>
            <a:r>
              <a:rPr lang="en-US" sz="1600" dirty="0"/>
              <a:t>Lessees will be required to recognize a Right of Use (ROU) asset for all leases that qualify. The lease liability will be equal to the present value of lease payments and represents the financial obligation over the lease term. The ROU asset represents the lessee’s right to use the underlying asset and will be based on the liability, subject to adjustment for things such as initial direct costs, prepaid rent, and lease incentives</a:t>
            </a:r>
          </a:p>
          <a:p>
            <a:endParaRPr lang="en-US" sz="1600" dirty="0"/>
          </a:p>
          <a:p>
            <a:pPr marL="285750" indent="-285750">
              <a:buFont typeface="Arial" panose="020B0604020202020204" pitchFamily="34" charset="0"/>
              <a:buChar char="•"/>
            </a:pPr>
            <a:r>
              <a:rPr lang="en-US" sz="1600" dirty="0"/>
              <a:t>Leases will be required to be classified as either operating or finance leases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The criteria for determining if a lease is a finance lease is similar to ASC 840 capital lease criteria. However, ASU 2016-02 removes the 75% and 90% bright line test</a:t>
            </a:r>
          </a:p>
          <a:p>
            <a:endParaRPr lang="en-US" sz="1600" dirty="0"/>
          </a:p>
          <a:p>
            <a:pPr marL="285750" indent="-285750">
              <a:buFont typeface="Arial" panose="020B0604020202020204" pitchFamily="34" charset="0"/>
              <a:buChar char="•"/>
            </a:pPr>
            <a:r>
              <a:rPr lang="en-US" sz="1600" dirty="0"/>
              <a:t>Operating leases will result in a straight-line expense over the lease term. This straight line expense will include both amortization and interest expense</a:t>
            </a:r>
          </a:p>
          <a:p>
            <a:endParaRPr lang="en-US" sz="1600" dirty="0"/>
          </a:p>
          <a:p>
            <a:endParaRPr lang="en-US" dirty="0"/>
          </a:p>
        </p:txBody>
      </p:sp>
    </p:spTree>
    <p:extLst>
      <p:ext uri="{BB962C8B-B14F-4D97-AF65-F5344CB8AC3E}">
        <p14:creationId xmlns:p14="http://schemas.microsoft.com/office/powerpoint/2010/main" val="3605325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6CAE6-BF79-6C6E-B347-B918F4431E7E}"/>
              </a:ext>
            </a:extLst>
          </p:cNvPr>
          <p:cNvSpPr>
            <a:spLocks noGrp="1"/>
          </p:cNvSpPr>
          <p:nvPr>
            <p:ph type="title"/>
          </p:nvPr>
        </p:nvSpPr>
        <p:spPr/>
        <p:txBody>
          <a:bodyPr/>
          <a:lstStyle/>
          <a:p>
            <a:r>
              <a:rPr lang="en-US" dirty="0"/>
              <a:t>Lease Accounting Example (continued)</a:t>
            </a:r>
          </a:p>
        </p:txBody>
      </p:sp>
      <p:sp>
        <p:nvSpPr>
          <p:cNvPr id="3" name="Text Placeholder 2">
            <a:extLst>
              <a:ext uri="{FF2B5EF4-FFF2-40B4-BE49-F238E27FC236}">
                <a16:creationId xmlns:a16="http://schemas.microsoft.com/office/drawing/2014/main" id="{BC796C82-2E16-3217-D127-D2EF6A3B372E}"/>
              </a:ext>
            </a:extLst>
          </p:cNvPr>
          <p:cNvSpPr>
            <a:spLocks noGrp="1"/>
          </p:cNvSpPr>
          <p:nvPr>
            <p:ph type="body" idx="1"/>
          </p:nvPr>
        </p:nvSpPr>
        <p:spPr>
          <a:xfrm>
            <a:off x="748455" y="1146299"/>
            <a:ext cx="10331450" cy="276999"/>
          </a:xfrm>
        </p:spPr>
        <p:txBody>
          <a:bodyPr/>
          <a:lstStyle/>
          <a:p>
            <a:r>
              <a:rPr lang="en-US" dirty="0"/>
              <a:t>Year one journal entries</a:t>
            </a:r>
          </a:p>
        </p:txBody>
      </p:sp>
      <p:pic>
        <p:nvPicPr>
          <p:cNvPr id="5" name="Picture 4">
            <a:extLst>
              <a:ext uri="{FF2B5EF4-FFF2-40B4-BE49-F238E27FC236}">
                <a16:creationId xmlns:a16="http://schemas.microsoft.com/office/drawing/2014/main" id="{291EDE65-5749-3557-FE40-64B7BE2BDCBE}"/>
              </a:ext>
            </a:extLst>
          </p:cNvPr>
          <p:cNvPicPr>
            <a:picLocks noChangeAspect="1"/>
          </p:cNvPicPr>
          <p:nvPr/>
        </p:nvPicPr>
        <p:blipFill>
          <a:blip r:embed="rId2"/>
          <a:stretch>
            <a:fillRect/>
          </a:stretch>
        </p:blipFill>
        <p:spPr>
          <a:xfrm>
            <a:off x="3124200" y="1943100"/>
            <a:ext cx="5686425" cy="1485900"/>
          </a:xfrm>
          <a:prstGeom prst="rect">
            <a:avLst/>
          </a:prstGeom>
        </p:spPr>
      </p:pic>
    </p:spTree>
    <p:extLst>
      <p:ext uri="{BB962C8B-B14F-4D97-AF65-F5344CB8AC3E}">
        <p14:creationId xmlns:p14="http://schemas.microsoft.com/office/powerpoint/2010/main" val="17900696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024E8-C72A-AC0A-FEF9-7BE626797AFF}"/>
              </a:ext>
            </a:extLst>
          </p:cNvPr>
          <p:cNvSpPr>
            <a:spLocks noGrp="1"/>
          </p:cNvSpPr>
          <p:nvPr>
            <p:ph type="title"/>
          </p:nvPr>
        </p:nvSpPr>
        <p:spPr/>
        <p:txBody>
          <a:bodyPr/>
          <a:lstStyle/>
          <a:p>
            <a:r>
              <a:rPr lang="en-US" dirty="0"/>
              <a:t>Financial Statement Presentation</a:t>
            </a:r>
          </a:p>
        </p:txBody>
      </p:sp>
      <p:sp>
        <p:nvSpPr>
          <p:cNvPr id="3" name="Text Placeholder 2">
            <a:extLst>
              <a:ext uri="{FF2B5EF4-FFF2-40B4-BE49-F238E27FC236}">
                <a16:creationId xmlns:a16="http://schemas.microsoft.com/office/drawing/2014/main" id="{BD081B2B-5A2E-A372-1290-E31205FA9CBC}"/>
              </a:ext>
            </a:extLst>
          </p:cNvPr>
          <p:cNvSpPr>
            <a:spLocks noGrp="1"/>
          </p:cNvSpPr>
          <p:nvPr>
            <p:ph type="body" idx="1"/>
          </p:nvPr>
        </p:nvSpPr>
        <p:spPr>
          <a:xfrm>
            <a:off x="748455" y="1146299"/>
            <a:ext cx="10331450" cy="4708981"/>
          </a:xfrm>
        </p:spPr>
        <p:txBody>
          <a:bodyPr/>
          <a:lstStyle/>
          <a:p>
            <a:pPr marL="285750" indent="-285750">
              <a:buFont typeface="Arial" panose="020B0604020202020204" pitchFamily="34" charset="0"/>
              <a:buChar char="•"/>
            </a:pPr>
            <a:r>
              <a:rPr lang="en-US" i="1" dirty="0"/>
              <a:t>Balance Sheet</a:t>
            </a:r>
          </a:p>
          <a:p>
            <a:pPr marL="742950" lvl="1" indent="-285750">
              <a:buFont typeface="Arial" panose="020B0604020202020204" pitchFamily="34" charset="0"/>
              <a:buChar char="•"/>
            </a:pPr>
            <a:r>
              <a:rPr lang="en-US" dirty="0"/>
              <a:t>ROU assets on finance leases must be presented separately from operating lease ROU assets</a:t>
            </a:r>
          </a:p>
          <a:p>
            <a:pPr marL="742950" lvl="1" indent="-285750">
              <a:buFont typeface="Arial" panose="020B0604020202020204" pitchFamily="34" charset="0"/>
              <a:buChar char="•"/>
            </a:pPr>
            <a:r>
              <a:rPr lang="en-US" dirty="0"/>
              <a:t>Finance lease liabilities must be presented separately from operating lease liabilities</a:t>
            </a:r>
          </a:p>
          <a:p>
            <a:pPr marL="742950" lvl="1" indent="-285750">
              <a:buFont typeface="Arial" panose="020B0604020202020204" pitchFamily="34" charset="0"/>
              <a:buChar char="•"/>
            </a:pPr>
            <a:r>
              <a:rPr lang="en-US" dirty="0"/>
              <a:t>Such assets and liabilities must be presented as current vs non-current</a:t>
            </a:r>
          </a:p>
          <a:p>
            <a:pPr lvl="1"/>
            <a:endParaRPr lang="en-US" dirty="0"/>
          </a:p>
          <a:p>
            <a:pPr marL="285750" indent="-285750">
              <a:buFont typeface="Arial" panose="020B0604020202020204" pitchFamily="34" charset="0"/>
              <a:buChar char="•"/>
            </a:pPr>
            <a:r>
              <a:rPr lang="en-US" i="1" dirty="0"/>
              <a:t>Income Statement</a:t>
            </a:r>
          </a:p>
          <a:p>
            <a:pPr marL="742950" lvl="1" indent="-285750">
              <a:buFont typeface="Arial" panose="020B0604020202020204" pitchFamily="34" charset="0"/>
              <a:buChar char="•"/>
            </a:pPr>
            <a:r>
              <a:rPr lang="en-US" dirty="0"/>
              <a:t>For finance leases, interest expense and amortization of the ROU asset must be presented as interest expense/depreciation or amortization expense, respectively</a:t>
            </a:r>
          </a:p>
          <a:p>
            <a:pPr marL="742950" lvl="1" indent="-285750">
              <a:buFont typeface="Arial" panose="020B0604020202020204" pitchFamily="34" charset="0"/>
              <a:buChar char="•"/>
            </a:pPr>
            <a:r>
              <a:rPr lang="en-US" dirty="0"/>
              <a:t>For operating leases, a single amount of lease expense should be included in operating expenses</a:t>
            </a:r>
          </a:p>
          <a:p>
            <a:pPr lvl="1"/>
            <a:endParaRPr lang="en-US" dirty="0"/>
          </a:p>
          <a:p>
            <a:pPr marL="285750" indent="-285750">
              <a:buFont typeface="Arial" panose="020B0604020202020204" pitchFamily="34" charset="0"/>
              <a:buChar char="•"/>
            </a:pPr>
            <a:r>
              <a:rPr lang="en-US" i="1" dirty="0"/>
              <a:t>Statement of Cash Flows</a:t>
            </a:r>
          </a:p>
          <a:p>
            <a:pPr marL="742950" lvl="1" indent="-285750">
              <a:buFont typeface="Arial" panose="020B0604020202020204" pitchFamily="34" charset="0"/>
              <a:buChar char="•"/>
            </a:pPr>
            <a:r>
              <a:rPr lang="en-US" dirty="0"/>
              <a:t>Repayment of the principal portion of finance leases must be presented as a financing activity</a:t>
            </a:r>
          </a:p>
          <a:p>
            <a:pPr marL="742950" lvl="1" indent="-285750">
              <a:buFont typeface="Arial" panose="020B0604020202020204" pitchFamily="34" charset="0"/>
              <a:buChar char="•"/>
            </a:pPr>
            <a:r>
              <a:rPr lang="en-US" dirty="0"/>
              <a:t>Interest expense on lease liabilities resulting from finance leases must be presented as an operating activity</a:t>
            </a:r>
          </a:p>
          <a:p>
            <a:pPr marL="742950" lvl="1" indent="-285750">
              <a:buFont typeface="Arial" panose="020B0604020202020204" pitchFamily="34" charset="0"/>
              <a:buChar char="•"/>
            </a:pPr>
            <a:r>
              <a:rPr lang="en-US" dirty="0"/>
              <a:t>Payments from operating leases must be presented as an operating activity</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4125034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CFCB9-FA93-4215-6BA6-E9FA096F7423}"/>
              </a:ext>
            </a:extLst>
          </p:cNvPr>
          <p:cNvSpPr>
            <a:spLocks noGrp="1"/>
          </p:cNvSpPr>
          <p:nvPr>
            <p:ph type="title"/>
          </p:nvPr>
        </p:nvSpPr>
        <p:spPr/>
        <p:txBody>
          <a:bodyPr/>
          <a:lstStyle/>
          <a:p>
            <a:r>
              <a:rPr lang="en-US" dirty="0"/>
              <a:t>Financial Statement Presentation (continued)</a:t>
            </a:r>
          </a:p>
        </p:txBody>
      </p:sp>
      <p:pic>
        <p:nvPicPr>
          <p:cNvPr id="5" name="Picture 4">
            <a:extLst>
              <a:ext uri="{FF2B5EF4-FFF2-40B4-BE49-F238E27FC236}">
                <a16:creationId xmlns:a16="http://schemas.microsoft.com/office/drawing/2014/main" id="{3AB0F64A-5AB4-1177-73CD-CC54F8ACA080}"/>
              </a:ext>
            </a:extLst>
          </p:cNvPr>
          <p:cNvPicPr>
            <a:picLocks noChangeAspect="1"/>
          </p:cNvPicPr>
          <p:nvPr/>
        </p:nvPicPr>
        <p:blipFill>
          <a:blip r:embed="rId2"/>
          <a:stretch>
            <a:fillRect/>
          </a:stretch>
        </p:blipFill>
        <p:spPr>
          <a:xfrm>
            <a:off x="2743200" y="934331"/>
            <a:ext cx="6096000" cy="5651728"/>
          </a:xfrm>
          <a:prstGeom prst="rect">
            <a:avLst/>
          </a:prstGeom>
        </p:spPr>
      </p:pic>
    </p:spTree>
    <p:extLst>
      <p:ext uri="{BB962C8B-B14F-4D97-AF65-F5344CB8AC3E}">
        <p14:creationId xmlns:p14="http://schemas.microsoft.com/office/powerpoint/2010/main" val="18570898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5FFA0-6E8B-3EEB-A9B7-6070D0B58290}"/>
              </a:ext>
            </a:extLst>
          </p:cNvPr>
          <p:cNvSpPr>
            <a:spLocks noGrp="1"/>
          </p:cNvSpPr>
          <p:nvPr>
            <p:ph type="title"/>
          </p:nvPr>
        </p:nvSpPr>
        <p:spPr/>
        <p:txBody>
          <a:bodyPr/>
          <a:lstStyle/>
          <a:p>
            <a:r>
              <a:rPr lang="en-US" dirty="0"/>
              <a:t>Financial Statement Presentation (continued)</a:t>
            </a:r>
          </a:p>
        </p:txBody>
      </p:sp>
      <p:pic>
        <p:nvPicPr>
          <p:cNvPr id="5" name="Picture 4">
            <a:extLst>
              <a:ext uri="{FF2B5EF4-FFF2-40B4-BE49-F238E27FC236}">
                <a16:creationId xmlns:a16="http://schemas.microsoft.com/office/drawing/2014/main" id="{65F01F8C-9931-608E-1829-70D88E3FB0B2}"/>
              </a:ext>
            </a:extLst>
          </p:cNvPr>
          <p:cNvPicPr>
            <a:picLocks noChangeAspect="1"/>
          </p:cNvPicPr>
          <p:nvPr/>
        </p:nvPicPr>
        <p:blipFill>
          <a:blip r:embed="rId2"/>
          <a:stretch>
            <a:fillRect/>
          </a:stretch>
        </p:blipFill>
        <p:spPr>
          <a:xfrm>
            <a:off x="2514600" y="1143000"/>
            <a:ext cx="6440593" cy="5175477"/>
          </a:xfrm>
          <a:prstGeom prst="rect">
            <a:avLst/>
          </a:prstGeom>
        </p:spPr>
      </p:pic>
    </p:spTree>
    <p:extLst>
      <p:ext uri="{BB962C8B-B14F-4D97-AF65-F5344CB8AC3E}">
        <p14:creationId xmlns:p14="http://schemas.microsoft.com/office/powerpoint/2010/main" val="29020269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82F11-C19B-7151-F4D4-5F2B025A1100}"/>
              </a:ext>
            </a:extLst>
          </p:cNvPr>
          <p:cNvSpPr>
            <a:spLocks noGrp="1"/>
          </p:cNvSpPr>
          <p:nvPr>
            <p:ph type="title"/>
          </p:nvPr>
        </p:nvSpPr>
        <p:spPr/>
        <p:txBody>
          <a:bodyPr/>
          <a:lstStyle/>
          <a:p>
            <a:r>
              <a:rPr lang="en-US" dirty="0"/>
              <a:t>Disclosure Requirements</a:t>
            </a:r>
          </a:p>
        </p:txBody>
      </p:sp>
      <p:sp>
        <p:nvSpPr>
          <p:cNvPr id="3" name="Text Placeholder 2">
            <a:extLst>
              <a:ext uri="{FF2B5EF4-FFF2-40B4-BE49-F238E27FC236}">
                <a16:creationId xmlns:a16="http://schemas.microsoft.com/office/drawing/2014/main" id="{A621ACE5-BF7A-0023-E5B6-57F8F86AA634}"/>
              </a:ext>
            </a:extLst>
          </p:cNvPr>
          <p:cNvSpPr>
            <a:spLocks noGrp="1"/>
          </p:cNvSpPr>
          <p:nvPr>
            <p:ph type="body" idx="1"/>
          </p:nvPr>
        </p:nvSpPr>
        <p:spPr>
          <a:xfrm>
            <a:off x="1905000" y="990600"/>
            <a:ext cx="8382000" cy="4616648"/>
          </a:xfrm>
        </p:spPr>
        <p:txBody>
          <a:bodyPr/>
          <a:lstStyle/>
          <a:p>
            <a:pPr marL="285750" indent="-285750" algn="l">
              <a:buFont typeface="Arial" panose="020B0604020202020204" pitchFamily="34" charset="0"/>
              <a:buChar char="•"/>
            </a:pPr>
            <a:r>
              <a:rPr lang="en-US" sz="1500" b="0" i="0" u="none" strike="noStrike" baseline="0" dirty="0">
                <a:solidFill>
                  <a:srgbClr val="000000"/>
                </a:solidFill>
                <a:latin typeface="ArialMT"/>
              </a:rPr>
              <a:t>A general description of the leases. </a:t>
            </a:r>
            <a:r>
              <a:rPr lang="en-US" sz="1500" b="0" i="1" u="none" strike="noStrike" baseline="0" dirty="0">
                <a:solidFill>
                  <a:srgbClr val="2992FF"/>
                </a:solidFill>
                <a:latin typeface="Arial-ItalicMT"/>
              </a:rPr>
              <a:t>(ASC 842-20-50-3(a)(1))</a:t>
            </a:r>
          </a:p>
          <a:p>
            <a:pPr marL="285750" indent="-285750" algn="l">
              <a:buFont typeface="Arial" panose="020B0604020202020204" pitchFamily="34" charset="0"/>
              <a:buChar char="•"/>
            </a:pPr>
            <a:endParaRPr lang="en-US" sz="1500" b="0" i="1" u="none" strike="noStrike" baseline="0" dirty="0">
              <a:solidFill>
                <a:srgbClr val="2992FF"/>
              </a:solidFill>
              <a:latin typeface="Arial-ItalicMT"/>
            </a:endParaRPr>
          </a:p>
          <a:p>
            <a:pPr marL="285750" indent="-285750" algn="l">
              <a:buFont typeface="Arial" panose="020B0604020202020204" pitchFamily="34" charset="0"/>
              <a:buChar char="•"/>
            </a:pPr>
            <a:r>
              <a:rPr lang="en-US" sz="1500" b="0" i="0" u="none" strike="noStrike" baseline="0" dirty="0">
                <a:solidFill>
                  <a:srgbClr val="000000"/>
                </a:solidFill>
                <a:latin typeface="ArialMT"/>
              </a:rPr>
              <a:t>The basis, terms, and conditions on which variable lease payments are</a:t>
            </a:r>
          </a:p>
          <a:p>
            <a:pPr algn="l"/>
            <a:r>
              <a:rPr lang="en-US" sz="1500" b="0" i="0" u="none" strike="noStrike" baseline="0" dirty="0">
                <a:solidFill>
                  <a:srgbClr val="000000"/>
                </a:solidFill>
                <a:latin typeface="ArialMT"/>
              </a:rPr>
              <a:t>determined. </a:t>
            </a:r>
            <a:r>
              <a:rPr lang="en-US" sz="1500" b="0" i="1" u="none" strike="noStrike" baseline="0" dirty="0">
                <a:solidFill>
                  <a:srgbClr val="2992FF"/>
                </a:solidFill>
                <a:latin typeface="Arial-ItalicMT"/>
              </a:rPr>
              <a:t>(ASC 842-20-50-3(a)(2))</a:t>
            </a:r>
          </a:p>
          <a:p>
            <a:pPr algn="l"/>
            <a:endParaRPr lang="en-US" sz="1500" b="0" i="1" u="none" strike="noStrike" baseline="0" dirty="0">
              <a:solidFill>
                <a:srgbClr val="2992FF"/>
              </a:solidFill>
              <a:latin typeface="Arial-ItalicMT"/>
            </a:endParaRPr>
          </a:p>
          <a:p>
            <a:pPr marL="285750" indent="-285750" algn="l">
              <a:buFont typeface="Arial" panose="020B0604020202020204" pitchFamily="34" charset="0"/>
              <a:buChar char="•"/>
            </a:pPr>
            <a:r>
              <a:rPr lang="en-US" sz="1500" b="0" i="0" u="none" strike="noStrike" baseline="0" dirty="0">
                <a:solidFill>
                  <a:srgbClr val="000000"/>
                </a:solidFill>
                <a:latin typeface="ArialMT"/>
              </a:rPr>
              <a:t>The existence and terms and conditions of options to extend or terminate</a:t>
            </a:r>
          </a:p>
          <a:p>
            <a:pPr algn="l"/>
            <a:r>
              <a:rPr lang="en-US" sz="1500" b="0" i="0" u="none" strike="noStrike" baseline="0" dirty="0">
                <a:solidFill>
                  <a:srgbClr val="000000"/>
                </a:solidFill>
                <a:latin typeface="ArialMT"/>
              </a:rPr>
              <a:t>the lease, which should include narrative disclosure concerning options that</a:t>
            </a:r>
          </a:p>
          <a:p>
            <a:pPr algn="l"/>
            <a:r>
              <a:rPr lang="en-US" sz="1500" b="0" i="0" u="none" strike="noStrike" baseline="0" dirty="0">
                <a:solidFill>
                  <a:srgbClr val="000000"/>
                </a:solidFill>
                <a:latin typeface="ArialMT"/>
              </a:rPr>
              <a:t>(1) are recognized as part of ROU assets and lease liabilities, and (2) those</a:t>
            </a:r>
          </a:p>
          <a:p>
            <a:pPr algn="l"/>
            <a:r>
              <a:rPr lang="en-US" sz="1500" b="0" i="0" u="none" strike="noStrike" baseline="0" dirty="0">
                <a:solidFill>
                  <a:srgbClr val="000000"/>
                </a:solidFill>
                <a:latin typeface="ArialMT"/>
              </a:rPr>
              <a:t>that are not included as part of ROU assets and lease liabilities. </a:t>
            </a:r>
            <a:r>
              <a:rPr lang="en-US" sz="1500" b="0" i="1" u="none" strike="noStrike" baseline="0" dirty="0">
                <a:solidFill>
                  <a:srgbClr val="2992FF"/>
                </a:solidFill>
                <a:latin typeface="Arial-ItalicMT"/>
              </a:rPr>
              <a:t>(ASC 842-</a:t>
            </a:r>
          </a:p>
          <a:p>
            <a:pPr algn="l"/>
            <a:r>
              <a:rPr lang="en-US" sz="1500" b="0" i="1" u="none" strike="noStrike" baseline="0" dirty="0">
                <a:solidFill>
                  <a:srgbClr val="2992FF"/>
                </a:solidFill>
                <a:latin typeface="Arial-ItalicMT"/>
              </a:rPr>
              <a:t>20-50-3(a)(3))</a:t>
            </a:r>
          </a:p>
          <a:p>
            <a:pPr algn="l"/>
            <a:endParaRPr lang="en-US" sz="1500" b="0" i="1" u="none" strike="noStrike" baseline="0" dirty="0">
              <a:solidFill>
                <a:srgbClr val="2992FF"/>
              </a:solidFill>
              <a:latin typeface="Arial-ItalicMT"/>
            </a:endParaRPr>
          </a:p>
          <a:p>
            <a:pPr marL="285750" indent="-285750" algn="l">
              <a:buFont typeface="Arial" panose="020B0604020202020204" pitchFamily="34" charset="0"/>
              <a:buChar char="•"/>
            </a:pPr>
            <a:r>
              <a:rPr lang="en-US" sz="1500" b="0" i="0" u="none" strike="noStrike" baseline="0" dirty="0">
                <a:solidFill>
                  <a:srgbClr val="000000"/>
                </a:solidFill>
                <a:latin typeface="ArialMT"/>
              </a:rPr>
              <a:t>The existence and terms and conditions of residual value guarantees the</a:t>
            </a:r>
          </a:p>
          <a:p>
            <a:pPr algn="l"/>
            <a:r>
              <a:rPr lang="en-US" sz="1500" b="0" i="0" u="none" strike="noStrike" baseline="0" dirty="0">
                <a:solidFill>
                  <a:srgbClr val="000000"/>
                </a:solidFill>
                <a:latin typeface="ArialMT"/>
              </a:rPr>
              <a:t>lessee has provided </a:t>
            </a:r>
            <a:r>
              <a:rPr lang="en-US" sz="1500" b="0" i="1" u="none" strike="noStrike" baseline="0" dirty="0">
                <a:solidFill>
                  <a:srgbClr val="2992FF"/>
                </a:solidFill>
                <a:latin typeface="Arial-ItalicMT"/>
              </a:rPr>
              <a:t>(ASC 842-20-50-3(a)(4))</a:t>
            </a:r>
          </a:p>
          <a:p>
            <a:pPr algn="l"/>
            <a:endParaRPr lang="en-US" sz="1500" b="0" i="1" u="none" strike="noStrike" baseline="0" dirty="0">
              <a:solidFill>
                <a:srgbClr val="2992FF"/>
              </a:solidFill>
              <a:latin typeface="Arial-ItalicMT"/>
            </a:endParaRPr>
          </a:p>
          <a:p>
            <a:pPr marL="285750" indent="-285750" algn="l">
              <a:buFont typeface="Arial" panose="020B0604020202020204" pitchFamily="34" charset="0"/>
              <a:buChar char="•"/>
            </a:pPr>
            <a:r>
              <a:rPr lang="en-US" sz="1500" b="0" i="0" u="none" strike="noStrike" baseline="0" dirty="0">
                <a:solidFill>
                  <a:srgbClr val="000000"/>
                </a:solidFill>
                <a:latin typeface="ArialMT"/>
              </a:rPr>
              <a:t>Any restrictions or covenants imposed by leases (e.g., Those relating to</a:t>
            </a:r>
          </a:p>
          <a:p>
            <a:pPr algn="l"/>
            <a:r>
              <a:rPr lang="en-US" sz="1500" b="0" i="0" u="none" strike="noStrike" baseline="0" dirty="0">
                <a:solidFill>
                  <a:srgbClr val="000000"/>
                </a:solidFill>
                <a:latin typeface="ArialMT"/>
              </a:rPr>
              <a:t>dividends or incurring additional financial obligations.) </a:t>
            </a:r>
            <a:r>
              <a:rPr lang="en-US" sz="1500" b="0" i="1" u="none" strike="noStrike" baseline="0" dirty="0">
                <a:solidFill>
                  <a:srgbClr val="2992FF"/>
                </a:solidFill>
                <a:latin typeface="Arial-ItalicMT"/>
              </a:rPr>
              <a:t>(ASC 842-20-50-3(a)</a:t>
            </a:r>
          </a:p>
          <a:p>
            <a:pPr algn="l"/>
            <a:r>
              <a:rPr lang="en-US" sz="1500" b="0" i="1" u="none" strike="noStrike" baseline="0" dirty="0">
                <a:solidFill>
                  <a:srgbClr val="2992FF"/>
                </a:solidFill>
                <a:latin typeface="Arial-ItalicMT"/>
              </a:rPr>
              <a:t>(5))</a:t>
            </a:r>
          </a:p>
          <a:p>
            <a:pPr algn="l"/>
            <a:endParaRPr lang="en-US" sz="1500" b="0" i="1" u="none" strike="noStrike" baseline="0" dirty="0">
              <a:solidFill>
                <a:srgbClr val="2992FF"/>
              </a:solidFill>
              <a:latin typeface="Arial-ItalicMT"/>
            </a:endParaRPr>
          </a:p>
          <a:p>
            <a:pPr marL="285750" indent="-285750" algn="l">
              <a:buFont typeface="Arial" panose="020B0604020202020204" pitchFamily="34" charset="0"/>
              <a:buChar char="•"/>
            </a:pPr>
            <a:r>
              <a:rPr lang="en-US" sz="1500" b="0" i="0" u="none" strike="noStrike" baseline="0" dirty="0">
                <a:solidFill>
                  <a:srgbClr val="000000"/>
                </a:solidFill>
                <a:latin typeface="ArialMT"/>
              </a:rPr>
              <a:t>For each item 1-5 above, the information related to subleases (as applicable)</a:t>
            </a:r>
          </a:p>
          <a:p>
            <a:pPr algn="l"/>
            <a:r>
              <a:rPr lang="en-US" sz="1500" b="0" i="1" u="none" strike="noStrike" baseline="0" dirty="0">
                <a:solidFill>
                  <a:srgbClr val="2992FF"/>
                </a:solidFill>
                <a:latin typeface="Arial-ItalicMT"/>
              </a:rPr>
              <a:t>(ASC 842-20-50-3(a))</a:t>
            </a:r>
            <a:endParaRPr lang="en-US" sz="1500" dirty="0"/>
          </a:p>
        </p:txBody>
      </p:sp>
    </p:spTree>
    <p:extLst>
      <p:ext uri="{BB962C8B-B14F-4D97-AF65-F5344CB8AC3E}">
        <p14:creationId xmlns:p14="http://schemas.microsoft.com/office/powerpoint/2010/main" val="8254728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424FF-C3EF-60BA-E115-3E577A4F71E0}"/>
              </a:ext>
            </a:extLst>
          </p:cNvPr>
          <p:cNvSpPr>
            <a:spLocks noGrp="1"/>
          </p:cNvSpPr>
          <p:nvPr>
            <p:ph type="title"/>
          </p:nvPr>
        </p:nvSpPr>
        <p:spPr>
          <a:xfrm>
            <a:off x="559688" y="2819400"/>
            <a:ext cx="11072624" cy="553998"/>
          </a:xfrm>
        </p:spPr>
        <p:txBody>
          <a:bodyPr/>
          <a:lstStyle/>
          <a:p>
            <a:r>
              <a:rPr lang="en-US"/>
              <a:t>                                   </a:t>
            </a:r>
            <a:r>
              <a:rPr lang="en-US">
                <a:solidFill>
                  <a:schemeClr val="bg1"/>
                </a:solidFill>
              </a:rPr>
              <a:t>GASB </a:t>
            </a:r>
            <a:r>
              <a:rPr lang="en-US" dirty="0">
                <a:solidFill>
                  <a:schemeClr val="bg1"/>
                </a:solidFill>
              </a:rPr>
              <a:t>Statement No. 87 - Leases</a:t>
            </a:r>
          </a:p>
        </p:txBody>
      </p:sp>
    </p:spTree>
    <p:extLst>
      <p:ext uri="{BB962C8B-B14F-4D97-AF65-F5344CB8AC3E}">
        <p14:creationId xmlns:p14="http://schemas.microsoft.com/office/powerpoint/2010/main" val="35077500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C3819-E144-CDE4-A94C-953CB58A3A0B}"/>
              </a:ext>
            </a:extLst>
          </p:cNvPr>
          <p:cNvSpPr>
            <a:spLocks noGrp="1"/>
          </p:cNvSpPr>
          <p:nvPr>
            <p:ph type="title"/>
          </p:nvPr>
        </p:nvSpPr>
        <p:spPr/>
        <p:txBody>
          <a:bodyPr/>
          <a:lstStyle/>
          <a:p>
            <a:r>
              <a:rPr lang="en-US" dirty="0"/>
              <a:t>GASB 87 - Leases</a:t>
            </a:r>
          </a:p>
        </p:txBody>
      </p:sp>
      <p:sp>
        <p:nvSpPr>
          <p:cNvPr id="3" name="Text Placeholder 2">
            <a:extLst>
              <a:ext uri="{FF2B5EF4-FFF2-40B4-BE49-F238E27FC236}">
                <a16:creationId xmlns:a16="http://schemas.microsoft.com/office/drawing/2014/main" id="{F27EAD48-52BE-F4AA-525F-691D1F0FE535}"/>
              </a:ext>
            </a:extLst>
          </p:cNvPr>
          <p:cNvSpPr>
            <a:spLocks noGrp="1"/>
          </p:cNvSpPr>
          <p:nvPr>
            <p:ph type="body" idx="1"/>
          </p:nvPr>
        </p:nvSpPr>
        <p:spPr>
          <a:xfrm>
            <a:off x="748455" y="1146299"/>
            <a:ext cx="10331450" cy="2492990"/>
          </a:xfrm>
        </p:spPr>
        <p:txBody>
          <a:bodyPr/>
          <a:lstStyle/>
          <a:p>
            <a:pPr marL="285750" indent="-285750">
              <a:buFont typeface="Arial" panose="020B0604020202020204" pitchFamily="34" charset="0"/>
              <a:buChar char="•"/>
            </a:pPr>
            <a:r>
              <a:rPr lang="en-US" dirty="0"/>
              <a:t>Goal of this new standard is to more accurately represent lease obligations and to increase the usefulness of governmental financial statements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Under GASB 87, a lease is defined as “a contract that conveys control of the right to use another entity’s nonfinancial assets as specified in the contract for a period of time in an exchange or exchange-like transaction”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Requires all leases that have a maximum possible term greater than 12 months to be recorded in the statement of net position </a:t>
            </a:r>
          </a:p>
        </p:txBody>
      </p:sp>
    </p:spTree>
    <p:extLst>
      <p:ext uri="{BB962C8B-B14F-4D97-AF65-F5344CB8AC3E}">
        <p14:creationId xmlns:p14="http://schemas.microsoft.com/office/powerpoint/2010/main" val="17872434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E306D-814D-EC62-3D9E-CE3B0D9A96A6}"/>
              </a:ext>
            </a:extLst>
          </p:cNvPr>
          <p:cNvSpPr>
            <a:spLocks noGrp="1"/>
          </p:cNvSpPr>
          <p:nvPr>
            <p:ph type="title"/>
          </p:nvPr>
        </p:nvSpPr>
        <p:spPr/>
        <p:txBody>
          <a:bodyPr/>
          <a:lstStyle/>
          <a:p>
            <a:r>
              <a:rPr lang="en-US" dirty="0"/>
              <a:t>GASB 87 vs ASC 842 – Key Differences</a:t>
            </a:r>
          </a:p>
        </p:txBody>
      </p:sp>
      <p:sp>
        <p:nvSpPr>
          <p:cNvPr id="3" name="Text Placeholder 2">
            <a:extLst>
              <a:ext uri="{FF2B5EF4-FFF2-40B4-BE49-F238E27FC236}">
                <a16:creationId xmlns:a16="http://schemas.microsoft.com/office/drawing/2014/main" id="{4DE18290-58EC-F945-7A19-6343078A6DCF}"/>
              </a:ext>
            </a:extLst>
          </p:cNvPr>
          <p:cNvSpPr>
            <a:spLocks noGrp="1"/>
          </p:cNvSpPr>
          <p:nvPr>
            <p:ph type="body" idx="1"/>
          </p:nvPr>
        </p:nvSpPr>
        <p:spPr>
          <a:xfrm>
            <a:off x="748455" y="1146299"/>
            <a:ext cx="10331450" cy="3877985"/>
          </a:xfrm>
        </p:spPr>
        <p:txBody>
          <a:bodyPr/>
          <a:lstStyle/>
          <a:p>
            <a:pPr marL="285750" indent="-285750">
              <a:buFont typeface="Arial" panose="020B0604020202020204" pitchFamily="34" charset="0"/>
              <a:buChar char="•"/>
            </a:pPr>
            <a:r>
              <a:rPr lang="en-US" dirty="0">
                <a:latin typeface="+mn-lt"/>
              </a:rPr>
              <a:t>Capitalization Model</a:t>
            </a:r>
          </a:p>
          <a:p>
            <a:pPr marL="742950" lvl="1" indent="-285750">
              <a:buFont typeface="Arial" panose="020B0604020202020204" pitchFamily="34" charset="0"/>
              <a:buChar char="•"/>
            </a:pPr>
            <a:r>
              <a:rPr lang="en-US" dirty="0">
                <a:latin typeface="+mj-lt"/>
              </a:rPr>
              <a:t>GASB 87 – all leases are considered to be finance leases</a:t>
            </a:r>
          </a:p>
          <a:p>
            <a:pPr marL="742950" lvl="1" indent="-285750">
              <a:buFont typeface="Arial" panose="020B0604020202020204" pitchFamily="34" charset="0"/>
              <a:buChar char="•"/>
            </a:pPr>
            <a:r>
              <a:rPr lang="en-US" dirty="0">
                <a:latin typeface="+mj-lt"/>
              </a:rPr>
              <a:t>ASC 842 – leases can be classified as either operating </a:t>
            </a:r>
            <a:r>
              <a:rPr lang="en-US" u="sng" dirty="0">
                <a:latin typeface="+mj-lt"/>
              </a:rPr>
              <a:t>or</a:t>
            </a:r>
            <a:r>
              <a:rPr lang="en-US" dirty="0">
                <a:latin typeface="+mj-lt"/>
              </a:rPr>
              <a:t> finance </a:t>
            </a:r>
          </a:p>
          <a:p>
            <a:pPr marL="742950" lvl="1" indent="-285750">
              <a:buFont typeface="Arial" panose="020B0604020202020204" pitchFamily="34" charset="0"/>
              <a:buChar char="•"/>
            </a:pPr>
            <a:endParaRPr lang="en-US" dirty="0">
              <a:latin typeface="+mj-lt"/>
            </a:endParaRPr>
          </a:p>
          <a:p>
            <a:pPr marL="0" lvl="1" indent="-285750">
              <a:buFont typeface="Arial" panose="020B0604020202020204" pitchFamily="34" charset="0"/>
              <a:buChar char="•"/>
            </a:pPr>
            <a:r>
              <a:rPr lang="en-US" dirty="0">
                <a:cs typeface="Arial" panose="020B0604020202020204" pitchFamily="34" charset="0"/>
              </a:rPr>
              <a:t>Short term leases</a:t>
            </a:r>
          </a:p>
          <a:p>
            <a:pPr marL="740664" lvl="2" indent="-285750">
              <a:buFont typeface="Arial" panose="020B0604020202020204" pitchFamily="34" charset="0"/>
              <a:buChar char="•"/>
            </a:pPr>
            <a:r>
              <a:rPr lang="en-US" dirty="0">
                <a:latin typeface="Calibri" panose="020F0502020204030204" pitchFamily="34" charset="0"/>
                <a:cs typeface="Calibri" panose="020F0502020204030204" pitchFamily="34" charset="0"/>
              </a:rPr>
              <a:t>GASB 87 – short term leases are not capitalized. Short term assessment should consider maximum possible lease term. Extension/renewal periods are included regardless of probability the lease will be extended. </a:t>
            </a:r>
          </a:p>
          <a:p>
            <a:pPr marL="740664" lvl="2" indent="-285750">
              <a:buFont typeface="Arial" panose="020B0604020202020204" pitchFamily="34" charset="0"/>
              <a:buChar char="•"/>
            </a:pPr>
            <a:r>
              <a:rPr lang="en-US" dirty="0">
                <a:latin typeface="Calibri" panose="020F0502020204030204" pitchFamily="34" charset="0"/>
                <a:cs typeface="Calibri" panose="020F0502020204030204" pitchFamily="34" charset="0"/>
              </a:rPr>
              <a:t>ASC 842 – have the option of capitalizing short term leases. Renewal and termination options are only included in the lease term if reasonably certain they will be exercised. </a:t>
            </a:r>
          </a:p>
          <a:p>
            <a:pPr marL="740664" lvl="2"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0" lvl="2" indent="-285750">
              <a:buFont typeface="Arial" panose="020B0604020202020204" pitchFamily="34" charset="0"/>
              <a:buChar char="•"/>
            </a:pPr>
            <a:r>
              <a:rPr lang="en-US" dirty="0">
                <a:latin typeface="Calibri" panose="020F0502020204030204" pitchFamily="34" charset="0"/>
                <a:cs typeface="Calibri" panose="020F0502020204030204" pitchFamily="34" charset="0"/>
              </a:rPr>
              <a:t>Effective date</a:t>
            </a:r>
          </a:p>
          <a:p>
            <a:pPr marL="740664" lvl="3" indent="-285750">
              <a:buFont typeface="Arial" panose="020B0604020202020204" pitchFamily="34" charset="0"/>
              <a:buChar char="•"/>
            </a:pPr>
            <a:r>
              <a:rPr lang="en-US" dirty="0">
                <a:latin typeface="Calibri" panose="020F0502020204030204" pitchFamily="34" charset="0"/>
                <a:cs typeface="Calibri" panose="020F0502020204030204" pitchFamily="34" charset="0"/>
              </a:rPr>
              <a:t>GASB 87 – for fiscal years beginning after June 15, 2021</a:t>
            </a:r>
          </a:p>
          <a:p>
            <a:pPr marL="740664" lvl="3" indent="-285750">
              <a:buFont typeface="Arial" panose="020B0604020202020204" pitchFamily="34" charset="0"/>
              <a:buChar char="•"/>
            </a:pPr>
            <a:r>
              <a:rPr lang="en-US" dirty="0">
                <a:latin typeface="Calibri" panose="020F0502020204030204" pitchFamily="34" charset="0"/>
                <a:cs typeface="Calibri" panose="020F0502020204030204" pitchFamily="34" charset="0"/>
              </a:rPr>
              <a:t>ASC 842 – for fiscal years beginning after December 15, 2021</a:t>
            </a:r>
          </a:p>
        </p:txBody>
      </p:sp>
    </p:spTree>
    <p:extLst>
      <p:ext uri="{BB962C8B-B14F-4D97-AF65-F5344CB8AC3E}">
        <p14:creationId xmlns:p14="http://schemas.microsoft.com/office/powerpoint/2010/main" val="23924940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8DFB6-3F9F-75AD-ACFC-7C58B5FF2DD1}"/>
              </a:ext>
            </a:extLst>
          </p:cNvPr>
          <p:cNvSpPr>
            <a:spLocks noGrp="1"/>
          </p:cNvSpPr>
          <p:nvPr>
            <p:ph type="title"/>
          </p:nvPr>
        </p:nvSpPr>
        <p:spPr/>
        <p:txBody>
          <a:bodyPr/>
          <a:lstStyle/>
          <a:p>
            <a:r>
              <a:rPr lang="en-US" dirty="0"/>
              <a:t>GASB 87 vs ASC 842 – Key Differences</a:t>
            </a:r>
          </a:p>
        </p:txBody>
      </p:sp>
      <p:sp>
        <p:nvSpPr>
          <p:cNvPr id="3" name="Text Placeholder 2">
            <a:extLst>
              <a:ext uri="{FF2B5EF4-FFF2-40B4-BE49-F238E27FC236}">
                <a16:creationId xmlns:a16="http://schemas.microsoft.com/office/drawing/2014/main" id="{670F8A2C-0FCA-D774-8A05-FE3AD3ED7868}"/>
              </a:ext>
            </a:extLst>
          </p:cNvPr>
          <p:cNvSpPr>
            <a:spLocks noGrp="1"/>
          </p:cNvSpPr>
          <p:nvPr>
            <p:ph type="body" idx="1"/>
          </p:nvPr>
        </p:nvSpPr>
        <p:spPr>
          <a:xfrm>
            <a:off x="748455" y="1146299"/>
            <a:ext cx="10331450" cy="2492990"/>
          </a:xfrm>
        </p:spPr>
        <p:txBody>
          <a:bodyPr/>
          <a:lstStyle/>
          <a:p>
            <a:pPr marL="285750" indent="-285750">
              <a:buFont typeface="Arial" panose="020B0604020202020204" pitchFamily="34" charset="0"/>
              <a:buChar char="•"/>
            </a:pPr>
            <a:r>
              <a:rPr lang="en-US" dirty="0">
                <a:latin typeface="+mn-lt"/>
              </a:rPr>
              <a:t>Transition reporting </a:t>
            </a:r>
          </a:p>
          <a:p>
            <a:pPr marL="742950" lvl="1" indent="-285750">
              <a:buFont typeface="Arial" panose="020B0604020202020204" pitchFamily="34" charset="0"/>
              <a:buChar char="•"/>
            </a:pPr>
            <a:r>
              <a:rPr lang="en-US" dirty="0"/>
              <a:t>GASB 87 – requires full retrospective presentation </a:t>
            </a:r>
          </a:p>
          <a:p>
            <a:pPr marL="742950" lvl="1" indent="-285750">
              <a:buFont typeface="Arial" panose="020B0604020202020204" pitchFamily="34" charset="0"/>
              <a:buChar char="•"/>
            </a:pPr>
            <a:r>
              <a:rPr lang="en-US" dirty="0"/>
              <a:t>ASC 842 – modified retrospective presentation</a:t>
            </a:r>
          </a:p>
          <a:p>
            <a:pPr marL="742950" lvl="1" indent="-285750">
              <a:buFont typeface="Arial" panose="020B0604020202020204" pitchFamily="34" charset="0"/>
              <a:buChar char="•"/>
            </a:pPr>
            <a:endParaRPr lang="en-US" dirty="0"/>
          </a:p>
          <a:p>
            <a:pPr marL="0" lvl="1" indent="-285750">
              <a:buFont typeface="Arial" panose="020B0604020202020204" pitchFamily="34" charset="0"/>
              <a:buChar char="•"/>
            </a:pPr>
            <a:r>
              <a:rPr lang="en-US" dirty="0"/>
              <a:t>Required disclosures</a:t>
            </a:r>
          </a:p>
          <a:p>
            <a:pPr marL="740664" lvl="2" indent="-285750">
              <a:buFont typeface="Arial" panose="020B0604020202020204" pitchFamily="34" charset="0"/>
              <a:buChar char="•"/>
            </a:pPr>
            <a:r>
              <a:rPr lang="en-US" dirty="0"/>
              <a:t>GASB 87 – report the first 5 years of maturities, then in 5 year increments thereafter</a:t>
            </a:r>
          </a:p>
          <a:p>
            <a:pPr marL="740664" lvl="2" indent="-285750">
              <a:buFont typeface="Arial" panose="020B0604020202020204" pitchFamily="34" charset="0"/>
              <a:buChar char="•"/>
            </a:pPr>
            <a:r>
              <a:rPr lang="en-US" dirty="0"/>
              <a:t>ASC 842 – report the first 5 years of maturities, then “thereafter” as a single amount</a:t>
            </a:r>
          </a:p>
          <a:p>
            <a:pPr marL="457200" lvl="2" indent="-285750">
              <a:buFont typeface="Arial" panose="020B0604020202020204" pitchFamily="34" charset="0"/>
              <a:buChar char="•"/>
            </a:pPr>
            <a:endParaRPr lang="en-US" dirty="0"/>
          </a:p>
          <a:p>
            <a:pPr marL="457200" lvl="2" indent="-285750">
              <a:buFont typeface="Arial" panose="020B0604020202020204" pitchFamily="34" charset="0"/>
              <a:buChar char="•"/>
            </a:pPr>
            <a:endParaRPr lang="en-US" dirty="0"/>
          </a:p>
        </p:txBody>
      </p:sp>
    </p:spTree>
    <p:extLst>
      <p:ext uri="{BB962C8B-B14F-4D97-AF65-F5344CB8AC3E}">
        <p14:creationId xmlns:p14="http://schemas.microsoft.com/office/powerpoint/2010/main" val="3282054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21A07-6CF1-7E30-EA77-820F74827BF9}"/>
              </a:ext>
            </a:extLst>
          </p:cNvPr>
          <p:cNvSpPr>
            <a:spLocks noGrp="1"/>
          </p:cNvSpPr>
          <p:nvPr>
            <p:ph type="title"/>
          </p:nvPr>
        </p:nvSpPr>
        <p:spPr>
          <a:xfrm>
            <a:off x="559688" y="3048000"/>
            <a:ext cx="11072624" cy="574040"/>
          </a:xfrm>
        </p:spPr>
        <p:txBody>
          <a:bodyPr/>
          <a:lstStyle/>
          <a:p>
            <a:r>
              <a:rPr lang="en-US" dirty="0"/>
              <a:t>                  </a:t>
            </a:r>
            <a:r>
              <a:rPr lang="en-US" dirty="0">
                <a:solidFill>
                  <a:schemeClr val="bg1"/>
                </a:solidFill>
              </a:rPr>
              <a:t>Other Accounting Pronouncement Updates</a:t>
            </a:r>
          </a:p>
        </p:txBody>
      </p:sp>
    </p:spTree>
    <p:extLst>
      <p:ext uri="{BB962C8B-B14F-4D97-AF65-F5344CB8AC3E}">
        <p14:creationId xmlns:p14="http://schemas.microsoft.com/office/powerpoint/2010/main" val="2260478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AADD3-00D8-2EDB-A084-84B710611437}"/>
              </a:ext>
            </a:extLst>
          </p:cNvPr>
          <p:cNvSpPr>
            <a:spLocks noGrp="1"/>
          </p:cNvSpPr>
          <p:nvPr>
            <p:ph type="title"/>
          </p:nvPr>
        </p:nvSpPr>
        <p:spPr/>
        <p:txBody>
          <a:bodyPr/>
          <a:lstStyle/>
          <a:p>
            <a:r>
              <a:rPr lang="en-US" i="0" dirty="0"/>
              <a:t>ASU 2016-02, </a:t>
            </a:r>
            <a:r>
              <a:rPr lang="en-US" dirty="0"/>
              <a:t>Leases </a:t>
            </a:r>
            <a:r>
              <a:rPr lang="en-US" i="0" dirty="0"/>
              <a:t>(continued)</a:t>
            </a:r>
          </a:p>
        </p:txBody>
      </p:sp>
      <p:sp>
        <p:nvSpPr>
          <p:cNvPr id="3" name="Text Placeholder 2">
            <a:extLst>
              <a:ext uri="{FF2B5EF4-FFF2-40B4-BE49-F238E27FC236}">
                <a16:creationId xmlns:a16="http://schemas.microsoft.com/office/drawing/2014/main" id="{B15FAEB7-B779-ECBC-6400-0BB2B54C864C}"/>
              </a:ext>
            </a:extLst>
          </p:cNvPr>
          <p:cNvSpPr>
            <a:spLocks noGrp="1"/>
          </p:cNvSpPr>
          <p:nvPr>
            <p:ph type="body" idx="1"/>
          </p:nvPr>
        </p:nvSpPr>
        <p:spPr>
          <a:xfrm>
            <a:off x="748455" y="1146299"/>
            <a:ext cx="10331450" cy="4154984"/>
          </a:xfrm>
        </p:spPr>
        <p:txBody>
          <a:bodyPr/>
          <a:lstStyle/>
          <a:p>
            <a:pPr marL="285750" indent="-285750">
              <a:buFont typeface="Arial" panose="020B0604020202020204" pitchFamily="34" charset="0"/>
              <a:buChar char="•"/>
            </a:pPr>
            <a:r>
              <a:rPr lang="en-US" dirty="0"/>
              <a:t>F</a:t>
            </a:r>
            <a:r>
              <a:rPr lang="en-US" sz="1800" dirty="0"/>
              <a:t>inance leases will result in a “front-loaded” expense pattern, meaning the related expense would generally decrease over the lease term (similar to previous guidance for capital leases)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sz="1800" dirty="0"/>
              <a:t>Separation of lease and </a:t>
            </a:r>
            <a:r>
              <a:rPr lang="en-US" sz="1800" dirty="0" err="1"/>
              <a:t>nonlease</a:t>
            </a:r>
            <a:r>
              <a:rPr lang="en-US" sz="1800" dirty="0"/>
              <a:t> components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sz="1800" dirty="0"/>
              <a:t>Leases under 12 months that do not come with a purchase option are excluded from standard adoption </a:t>
            </a:r>
          </a:p>
          <a:p>
            <a:endParaRPr lang="en-US" dirty="0"/>
          </a:p>
          <a:p>
            <a:pPr marL="285750" indent="-285750">
              <a:buFont typeface="Arial" panose="020B0604020202020204" pitchFamily="34" charset="0"/>
              <a:buChar char="•"/>
            </a:pPr>
            <a:r>
              <a:rPr lang="en-US" dirty="0"/>
              <a:t>Lease term will include non-cancelable lease term plus period for which it is reasonably certain that renewal and termination options will or will not, respectively, be exercised</a:t>
            </a:r>
          </a:p>
          <a:p>
            <a:endParaRPr lang="en-US" dirty="0"/>
          </a:p>
          <a:p>
            <a:pPr marL="285750" indent="-285750">
              <a:buFont typeface="Arial" panose="020B0604020202020204" pitchFamily="34" charset="0"/>
              <a:buChar char="•"/>
            </a:pPr>
            <a:r>
              <a:rPr lang="en-US" dirty="0"/>
              <a:t>Lessees should use the rate implicit in the lease as the discount rate if it is readily determinable. If the rate is not readily available, the incremental borrowing rate should be used</a:t>
            </a:r>
          </a:p>
          <a:p>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1738621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531A0-0367-2AD6-23CC-583DEC6D2D75}"/>
              </a:ext>
            </a:extLst>
          </p:cNvPr>
          <p:cNvSpPr>
            <a:spLocks noGrp="1"/>
          </p:cNvSpPr>
          <p:nvPr>
            <p:ph type="title"/>
          </p:nvPr>
        </p:nvSpPr>
        <p:spPr/>
        <p:txBody>
          <a:bodyPr/>
          <a:lstStyle/>
          <a:p>
            <a:r>
              <a:rPr lang="en-US" dirty="0"/>
              <a:t>ASU No. 2020-07 </a:t>
            </a:r>
          </a:p>
        </p:txBody>
      </p:sp>
      <p:sp>
        <p:nvSpPr>
          <p:cNvPr id="3" name="Text Placeholder 2">
            <a:extLst>
              <a:ext uri="{FF2B5EF4-FFF2-40B4-BE49-F238E27FC236}">
                <a16:creationId xmlns:a16="http://schemas.microsoft.com/office/drawing/2014/main" id="{8163D630-2443-AFCC-B9D1-35F34DAEA2C3}"/>
              </a:ext>
            </a:extLst>
          </p:cNvPr>
          <p:cNvSpPr>
            <a:spLocks noGrp="1"/>
          </p:cNvSpPr>
          <p:nvPr>
            <p:ph type="body" idx="1"/>
          </p:nvPr>
        </p:nvSpPr>
        <p:spPr>
          <a:xfrm>
            <a:off x="748455" y="1146299"/>
            <a:ext cx="10331450" cy="3323987"/>
          </a:xfrm>
        </p:spPr>
        <p:txBody>
          <a:bodyPr/>
          <a:lstStyle/>
          <a:p>
            <a:pPr marL="285750" indent="-285750">
              <a:buFont typeface="Arial" panose="020B0604020202020204" pitchFamily="34" charset="0"/>
              <a:buChar char="•"/>
            </a:pPr>
            <a:r>
              <a:rPr lang="en-US" i="1" dirty="0"/>
              <a:t>Not-for-Profit Entities (Topic 958): Presentation and Disclosures by Not-for-Profit Entities for Contributed Nonfinancial Assets</a:t>
            </a:r>
          </a:p>
          <a:p>
            <a:pPr marL="742950" lvl="1" indent="-285750">
              <a:buFont typeface="Arial" panose="020B0604020202020204" pitchFamily="34" charset="0"/>
              <a:buChar char="•"/>
            </a:pPr>
            <a:endParaRPr lang="en-US" i="1" dirty="0"/>
          </a:p>
          <a:p>
            <a:pPr marL="742950" lvl="1" indent="-285750">
              <a:buFont typeface="Arial" panose="020B0604020202020204" pitchFamily="34" charset="0"/>
              <a:buChar char="•"/>
            </a:pPr>
            <a:r>
              <a:rPr lang="en-US" dirty="0"/>
              <a:t>Will require a more prominent presentation of contributed nonfinancial assets and enhance disclosures around the valuation of those contributions </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Examples of contributed nonfinancial assets: fixed assets, contributed use of long-lived assets, materials and supplies, intangibles, contributed services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Contributed nonfinancial assets will be presented as a separate line item in the statement of activities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Effective date: fiscal years beginning after June 15, 2021</a:t>
            </a:r>
          </a:p>
        </p:txBody>
      </p:sp>
    </p:spTree>
    <p:extLst>
      <p:ext uri="{BB962C8B-B14F-4D97-AF65-F5344CB8AC3E}">
        <p14:creationId xmlns:p14="http://schemas.microsoft.com/office/powerpoint/2010/main" val="4502012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2000" cy="6858000"/>
          </a:xfrm>
          <a:prstGeom prst="rect">
            <a:avLst/>
          </a:prstGeom>
        </p:spPr>
      </p:pic>
      <p:sp>
        <p:nvSpPr>
          <p:cNvPr id="3" name="object 3"/>
          <p:cNvSpPr txBox="1">
            <a:spLocks noGrp="1"/>
          </p:cNvSpPr>
          <p:nvPr>
            <p:ph type="title"/>
          </p:nvPr>
        </p:nvSpPr>
        <p:spPr>
          <a:xfrm>
            <a:off x="6096000" y="3029835"/>
            <a:ext cx="5486400" cy="690574"/>
          </a:xfrm>
          <a:prstGeom prst="rect">
            <a:avLst/>
          </a:prstGeom>
        </p:spPr>
        <p:txBody>
          <a:bodyPr vert="horz" wrap="square" lIns="0" tIns="13335" rIns="0" bIns="0" rtlCol="0">
            <a:spAutoFit/>
          </a:bodyPr>
          <a:lstStyle/>
          <a:p>
            <a:pPr marL="12700">
              <a:lnSpc>
                <a:spcPct val="100000"/>
              </a:lnSpc>
              <a:spcBef>
                <a:spcPts val="105"/>
              </a:spcBef>
            </a:pPr>
            <a:r>
              <a:rPr lang="en-US" sz="4400" spc="65" dirty="0">
                <a:solidFill>
                  <a:srgbClr val="FFFFFF"/>
                </a:solidFill>
              </a:rPr>
              <a:t>RISK ASSESSMENT</a:t>
            </a:r>
            <a:endParaRPr sz="4400" dirty="0"/>
          </a:p>
        </p:txBody>
      </p:sp>
      <p:pic>
        <p:nvPicPr>
          <p:cNvPr id="4" name="object 4"/>
          <p:cNvPicPr/>
          <p:nvPr/>
        </p:nvPicPr>
        <p:blipFill>
          <a:blip r:embed="rId3" cstate="print"/>
          <a:stretch>
            <a:fillRect/>
          </a:stretch>
        </p:blipFill>
        <p:spPr>
          <a:xfrm>
            <a:off x="9706356" y="5618988"/>
            <a:ext cx="1981199" cy="957795"/>
          </a:xfrm>
          <a:prstGeom prst="rect">
            <a:avLst/>
          </a:prstGeom>
        </p:spPr>
      </p:pic>
    </p:spTree>
    <p:extLst>
      <p:ext uri="{BB962C8B-B14F-4D97-AF65-F5344CB8AC3E}">
        <p14:creationId xmlns:p14="http://schemas.microsoft.com/office/powerpoint/2010/main" val="15959508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EB971-4D10-06C8-B91E-186B5FCCCF3A}"/>
              </a:ext>
            </a:extLst>
          </p:cNvPr>
          <p:cNvSpPr>
            <a:spLocks noGrp="1"/>
          </p:cNvSpPr>
          <p:nvPr>
            <p:ph type="title"/>
          </p:nvPr>
        </p:nvSpPr>
        <p:spPr/>
        <p:txBody>
          <a:bodyPr/>
          <a:lstStyle/>
          <a:p>
            <a:r>
              <a:rPr lang="en-US" dirty="0"/>
              <a:t>Risk Assessment</a:t>
            </a:r>
          </a:p>
        </p:txBody>
      </p:sp>
      <p:sp>
        <p:nvSpPr>
          <p:cNvPr id="3" name="Text Placeholder 2">
            <a:extLst>
              <a:ext uri="{FF2B5EF4-FFF2-40B4-BE49-F238E27FC236}">
                <a16:creationId xmlns:a16="http://schemas.microsoft.com/office/drawing/2014/main" id="{712B78CF-42D1-F54C-A4DE-2C26815DBECA}"/>
              </a:ext>
            </a:extLst>
          </p:cNvPr>
          <p:cNvSpPr>
            <a:spLocks noGrp="1"/>
          </p:cNvSpPr>
          <p:nvPr>
            <p:ph type="body" idx="1"/>
          </p:nvPr>
        </p:nvSpPr>
        <p:spPr>
          <a:xfrm>
            <a:off x="748455" y="1146299"/>
            <a:ext cx="10331450" cy="2215991"/>
          </a:xfrm>
        </p:spPr>
        <p:txBody>
          <a:bodyPr/>
          <a:lstStyle/>
          <a:p>
            <a:r>
              <a:rPr lang="en-US" dirty="0"/>
              <a:t>What are the primary risks that your entity faces from a financial reporting perspective, and how do you respond to those risks?</a:t>
            </a:r>
          </a:p>
          <a:p>
            <a:endParaRPr lang="en-US" dirty="0"/>
          </a:p>
          <a:p>
            <a:pPr marL="742950" lvl="1" indent="-285750">
              <a:buFont typeface="Arial" panose="020B0604020202020204" pitchFamily="34" charset="0"/>
              <a:buChar char="•"/>
            </a:pPr>
            <a:r>
              <a:rPr lang="en-US" dirty="0"/>
              <a:t>What are the key areas of risk within your accounting processes?</a:t>
            </a:r>
          </a:p>
          <a:p>
            <a:pPr lvl="1"/>
            <a:endParaRPr lang="en-US" dirty="0"/>
          </a:p>
          <a:p>
            <a:pPr marL="742950" lvl="1" indent="-285750">
              <a:buFont typeface="Arial" panose="020B0604020202020204" pitchFamily="34" charset="0"/>
              <a:buChar char="•"/>
            </a:pPr>
            <a:r>
              <a:rPr lang="en-US" dirty="0"/>
              <a:t>What internal controls have been implemented?</a:t>
            </a:r>
          </a:p>
          <a:p>
            <a:pPr lvl="1"/>
            <a:endParaRPr lang="en-US" dirty="0"/>
          </a:p>
          <a:p>
            <a:pPr marL="742950" lvl="1" indent="-285750">
              <a:buFont typeface="Arial" panose="020B0604020202020204" pitchFamily="34" charset="0"/>
              <a:buChar char="•"/>
            </a:pPr>
            <a:r>
              <a:rPr lang="en-US" dirty="0"/>
              <a:t>Are they properly designed </a:t>
            </a:r>
            <a:r>
              <a:rPr lang="en-US" i="1" u="sng" dirty="0"/>
              <a:t>and</a:t>
            </a:r>
            <a:r>
              <a:rPr lang="en-US" dirty="0"/>
              <a:t> operating effectively?</a:t>
            </a:r>
          </a:p>
        </p:txBody>
      </p:sp>
    </p:spTree>
    <p:extLst>
      <p:ext uri="{BB962C8B-B14F-4D97-AF65-F5344CB8AC3E}">
        <p14:creationId xmlns:p14="http://schemas.microsoft.com/office/powerpoint/2010/main" val="42827664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C242D-234A-7893-5F94-EC2FCEC1B289}"/>
              </a:ext>
            </a:extLst>
          </p:cNvPr>
          <p:cNvSpPr>
            <a:spLocks noGrp="1"/>
          </p:cNvSpPr>
          <p:nvPr>
            <p:ph type="title"/>
          </p:nvPr>
        </p:nvSpPr>
        <p:spPr/>
        <p:txBody>
          <a:bodyPr/>
          <a:lstStyle/>
          <a:p>
            <a:r>
              <a:rPr lang="en-US" dirty="0"/>
              <a:t>Internal Controls surrounding Federal Funding</a:t>
            </a:r>
          </a:p>
        </p:txBody>
      </p:sp>
      <p:sp>
        <p:nvSpPr>
          <p:cNvPr id="3" name="Text Placeholder 2">
            <a:extLst>
              <a:ext uri="{FF2B5EF4-FFF2-40B4-BE49-F238E27FC236}">
                <a16:creationId xmlns:a16="http://schemas.microsoft.com/office/drawing/2014/main" id="{C389287E-CA85-AB33-1A7B-81047DCE3E60}"/>
              </a:ext>
            </a:extLst>
          </p:cNvPr>
          <p:cNvSpPr>
            <a:spLocks noGrp="1"/>
          </p:cNvSpPr>
          <p:nvPr>
            <p:ph type="body" idx="1"/>
          </p:nvPr>
        </p:nvSpPr>
        <p:spPr>
          <a:xfrm>
            <a:off x="748455" y="1146299"/>
            <a:ext cx="10331450" cy="3877985"/>
          </a:xfrm>
        </p:spPr>
        <p:txBody>
          <a:bodyPr/>
          <a:lstStyle/>
          <a:p>
            <a:r>
              <a:rPr lang="en-US" dirty="0"/>
              <a:t>Best practices related to internal controls</a:t>
            </a:r>
          </a:p>
          <a:p>
            <a:endParaRPr lang="en-US" dirty="0"/>
          </a:p>
          <a:p>
            <a:pPr marL="742950" lvl="1" indent="-285750">
              <a:buFont typeface="Arial" panose="020B0604020202020204" pitchFamily="34" charset="0"/>
              <a:buChar char="•"/>
            </a:pPr>
            <a:r>
              <a:rPr lang="en-US" dirty="0"/>
              <a:t>Have you implemented and documented internal control policies that are specific to each federal program?</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Is balanced billing being practiced for out-of-network patients being seen?</a:t>
            </a:r>
          </a:p>
          <a:p>
            <a:pPr lvl="1"/>
            <a:endParaRPr lang="en-US" dirty="0"/>
          </a:p>
          <a:p>
            <a:pPr marL="742950" lvl="1" indent="-285750">
              <a:buFont typeface="Arial" panose="020B0604020202020204" pitchFamily="34" charset="0"/>
              <a:buChar char="•"/>
            </a:pPr>
            <a:r>
              <a:rPr lang="en-US" dirty="0"/>
              <a:t>Is there an adequate segregation of duties (authorization, custody, and recordkeeping)?</a:t>
            </a:r>
          </a:p>
          <a:p>
            <a:pPr lvl="1"/>
            <a:endParaRPr lang="en-US" dirty="0"/>
          </a:p>
          <a:p>
            <a:pPr marL="742950" lvl="1" indent="-285750">
              <a:buFont typeface="Arial" panose="020B0604020202020204" pitchFamily="34" charset="0"/>
              <a:buChar char="•"/>
            </a:pPr>
            <a:r>
              <a:rPr lang="en-US" dirty="0"/>
              <a:t>What key controls been developed in your financial reporting processes that ensures adequate review and supervision?</a:t>
            </a:r>
          </a:p>
          <a:p>
            <a:pPr lvl="1"/>
            <a:endParaRPr lang="en-US" dirty="0"/>
          </a:p>
          <a:p>
            <a:pPr marL="742950" lvl="1" indent="-285750">
              <a:buFont typeface="Arial" panose="020B0604020202020204" pitchFamily="34" charset="0"/>
              <a:buChar char="•"/>
            </a:pPr>
            <a:r>
              <a:rPr lang="en-US" dirty="0"/>
              <a:t>Have those documented policies been approved by appropriate levels of management and/or those charged with governance?</a:t>
            </a:r>
          </a:p>
        </p:txBody>
      </p:sp>
    </p:spTree>
    <p:extLst>
      <p:ext uri="{BB962C8B-B14F-4D97-AF65-F5344CB8AC3E}">
        <p14:creationId xmlns:p14="http://schemas.microsoft.com/office/powerpoint/2010/main" val="13159186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2000" cy="6858000"/>
          </a:xfrm>
          <a:prstGeom prst="rect">
            <a:avLst/>
          </a:prstGeom>
        </p:spPr>
      </p:pic>
      <p:sp>
        <p:nvSpPr>
          <p:cNvPr id="3" name="object 3"/>
          <p:cNvSpPr txBox="1">
            <a:spLocks noGrp="1"/>
          </p:cNvSpPr>
          <p:nvPr>
            <p:ph type="title"/>
          </p:nvPr>
        </p:nvSpPr>
        <p:spPr>
          <a:xfrm>
            <a:off x="4419600" y="3029835"/>
            <a:ext cx="7162800" cy="690574"/>
          </a:xfrm>
          <a:prstGeom prst="rect">
            <a:avLst/>
          </a:prstGeom>
        </p:spPr>
        <p:txBody>
          <a:bodyPr vert="horz" wrap="square" lIns="0" tIns="13335" rIns="0" bIns="0" rtlCol="0">
            <a:spAutoFit/>
          </a:bodyPr>
          <a:lstStyle/>
          <a:p>
            <a:pPr marL="12700">
              <a:lnSpc>
                <a:spcPct val="100000"/>
              </a:lnSpc>
              <a:spcBef>
                <a:spcPts val="105"/>
              </a:spcBef>
            </a:pPr>
            <a:r>
              <a:rPr lang="en-US" sz="4400" spc="65" dirty="0">
                <a:solidFill>
                  <a:srgbClr val="FFFFFF"/>
                </a:solidFill>
              </a:rPr>
              <a:t>PROVIDER RELIEF FUNDS</a:t>
            </a:r>
            <a:endParaRPr sz="4400" dirty="0"/>
          </a:p>
        </p:txBody>
      </p:sp>
      <p:pic>
        <p:nvPicPr>
          <p:cNvPr id="4" name="object 4"/>
          <p:cNvPicPr/>
          <p:nvPr/>
        </p:nvPicPr>
        <p:blipFill>
          <a:blip r:embed="rId3" cstate="print"/>
          <a:stretch>
            <a:fillRect/>
          </a:stretch>
        </p:blipFill>
        <p:spPr>
          <a:xfrm>
            <a:off x="9706356" y="5618988"/>
            <a:ext cx="1981199" cy="957795"/>
          </a:xfrm>
          <a:prstGeom prst="rect">
            <a:avLst/>
          </a:prstGeom>
        </p:spPr>
      </p:pic>
    </p:spTree>
    <p:extLst>
      <p:ext uri="{BB962C8B-B14F-4D97-AF65-F5344CB8AC3E}">
        <p14:creationId xmlns:p14="http://schemas.microsoft.com/office/powerpoint/2010/main" val="29322345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3400" y="344940"/>
            <a:ext cx="9251950" cy="443070"/>
          </a:xfrm>
          <a:prstGeom prst="rect">
            <a:avLst/>
          </a:prstGeom>
        </p:spPr>
        <p:txBody>
          <a:bodyPr vert="horz" wrap="square" lIns="0" tIns="12065" rIns="0" bIns="0" rtlCol="0">
            <a:spAutoFit/>
          </a:bodyPr>
          <a:lstStyle/>
          <a:p>
            <a:pPr marL="12700">
              <a:lnSpc>
                <a:spcPct val="100000"/>
              </a:lnSpc>
              <a:spcBef>
                <a:spcPts val="95"/>
              </a:spcBef>
            </a:pPr>
            <a:r>
              <a:rPr lang="en-US" sz="2800" dirty="0">
                <a:latin typeface="Segoe UI" panose="020B0502040204020203" pitchFamily="34" charset="0"/>
                <a:cs typeface="Segoe UI" panose="020B0502040204020203" pitchFamily="34" charset="0"/>
              </a:rPr>
              <a:t>COVID-19 Relief Funding Programs: Rural Healthcare</a:t>
            </a:r>
            <a:endParaRPr sz="2800" dirty="0">
              <a:latin typeface="Segoe UI" panose="020B0502040204020203" pitchFamily="34" charset="0"/>
              <a:cs typeface="Segoe UI" panose="020B0502040204020203" pitchFamily="34" charset="0"/>
            </a:endParaRPr>
          </a:p>
        </p:txBody>
      </p:sp>
      <p:sp>
        <p:nvSpPr>
          <p:cNvPr id="3" name="object 3"/>
          <p:cNvSpPr txBox="1"/>
          <p:nvPr/>
        </p:nvSpPr>
        <p:spPr>
          <a:xfrm>
            <a:off x="933450" y="818788"/>
            <a:ext cx="10699750" cy="6144631"/>
          </a:xfrm>
          <a:prstGeom prst="rect">
            <a:avLst/>
          </a:prstGeom>
        </p:spPr>
        <p:txBody>
          <a:bodyPr vert="horz" wrap="square" lIns="0" tIns="139065" rIns="0" bIns="0" rtlCol="0">
            <a:spAutoFit/>
          </a:bodyPr>
          <a:lstStyle/>
          <a:p>
            <a:pPr marL="299085" indent="-287020" algn="just">
              <a:spcBef>
                <a:spcPts val="1095"/>
              </a:spcBef>
              <a:buFont typeface="Wingdings"/>
              <a:buChar char=""/>
              <a:tabLst>
                <a:tab pos="299085" algn="l"/>
                <a:tab pos="299720" algn="l"/>
              </a:tabLst>
            </a:pPr>
            <a:r>
              <a:rPr lang="en-US" b="1" dirty="0">
                <a:latin typeface="Segoe UI" panose="020B0502040204020203" pitchFamily="34" charset="0"/>
                <a:cs typeface="Segoe UI" panose="020B0502040204020203" pitchFamily="34" charset="0"/>
              </a:rPr>
              <a:t>Assistance Listing #93.498 - </a:t>
            </a:r>
            <a:r>
              <a:rPr lang="en-US" sz="1800" b="1" dirty="0">
                <a:latin typeface="Segoe UI" panose="020B0502040204020203" pitchFamily="34" charset="0"/>
                <a:cs typeface="Segoe UI" panose="020B0502040204020203" pitchFamily="34" charset="0"/>
              </a:rPr>
              <a:t>Provider Relief Fund and American Rescue Plan (ARP) Rural Distribution</a:t>
            </a:r>
            <a:endParaRPr lang="en-US" b="1" dirty="0">
              <a:latin typeface="Segoe UI" panose="020B0502040204020203" pitchFamily="34" charset="0"/>
              <a:cs typeface="Segoe UI" panose="020B0502040204020203" pitchFamily="34" charset="0"/>
            </a:endParaRPr>
          </a:p>
          <a:p>
            <a:pPr marL="12065" algn="just">
              <a:lnSpc>
                <a:spcPct val="100000"/>
              </a:lnSpc>
              <a:spcBef>
                <a:spcPts val="1095"/>
              </a:spcBef>
              <a:tabLst>
                <a:tab pos="299085" algn="l"/>
                <a:tab pos="299720" algn="l"/>
              </a:tabLst>
            </a:pPr>
            <a:r>
              <a:rPr lang="en-US" dirty="0">
                <a:latin typeface="Segoe UI" panose="020B0502040204020203" pitchFamily="34" charset="0"/>
                <a:cs typeface="Segoe UI" panose="020B0502040204020203" pitchFamily="34" charset="0"/>
              </a:rPr>
              <a:t>	Distributed to eligible health care providers between April 2020 and December 2021.	</a:t>
            </a:r>
            <a:endParaRPr dirty="0">
              <a:latin typeface="Segoe UI" panose="020B0502040204020203" pitchFamily="34" charset="0"/>
              <a:cs typeface="Segoe UI" panose="020B0502040204020203" pitchFamily="34" charset="0"/>
            </a:endParaRPr>
          </a:p>
          <a:p>
            <a:pPr marL="299085" lvl="1" indent="-287020" algn="just">
              <a:spcBef>
                <a:spcPts val="994"/>
              </a:spcBef>
              <a:buFont typeface="Wingdings"/>
              <a:buChar char=""/>
              <a:tabLst>
                <a:tab pos="299085" algn="l"/>
                <a:tab pos="299720" algn="l"/>
              </a:tabLst>
            </a:pPr>
            <a:r>
              <a:rPr lang="en-US" b="1" dirty="0">
                <a:latin typeface="Segoe UI" panose="020B0502040204020203" pitchFamily="34" charset="0"/>
                <a:cs typeface="Segoe UI" panose="020B0502040204020203" pitchFamily="34" charset="0"/>
              </a:rPr>
              <a:t>Assistance Listing #93.461 - COVID-19 Claims Reimbursement to Health Care Providers and Facilities for Testing, Treatment, and Vaccine Administration for the Uninsured</a:t>
            </a:r>
          </a:p>
          <a:p>
            <a:pPr marL="12065" lvl="1" algn="just">
              <a:spcBef>
                <a:spcPts val="994"/>
              </a:spcBef>
              <a:tabLst>
                <a:tab pos="299085" algn="l"/>
                <a:tab pos="299720" algn="l"/>
              </a:tabLst>
            </a:pPr>
            <a:r>
              <a:rPr lang="en-US" dirty="0">
                <a:latin typeface="Segoe UI" panose="020B0502040204020203" pitchFamily="34" charset="0"/>
                <a:cs typeface="Segoe UI" panose="020B0502040204020203" pitchFamily="34" charset="0"/>
              </a:rPr>
              <a:t>	Claims reimbursement to health care providers generally at Medicare rates for testing uninsured 	individuals for COVID-19, treating uninsured individuals with a COVID-19 diagnosis, and administering 	COVID-19 vaccines to uninsured individuals on or after February 4, 2020.</a:t>
            </a:r>
          </a:p>
          <a:p>
            <a:pPr marL="299085" indent="-287020" algn="just">
              <a:lnSpc>
                <a:spcPct val="100000"/>
              </a:lnSpc>
              <a:spcBef>
                <a:spcPts val="994"/>
              </a:spcBef>
              <a:buFont typeface="Wingdings"/>
              <a:buChar char=""/>
              <a:tabLst>
                <a:tab pos="299085" algn="l"/>
                <a:tab pos="299720" algn="l"/>
              </a:tabLst>
            </a:pPr>
            <a:r>
              <a:rPr lang="en-US" sz="1800" b="1" dirty="0">
                <a:latin typeface="Segoe UI" panose="020B0502040204020203" pitchFamily="34" charset="0"/>
                <a:cs typeface="Segoe UI" panose="020B0502040204020203" pitchFamily="34" charset="0"/>
              </a:rPr>
              <a:t>Assistance Listing #93.697 – COVID-19 Testing and Mitigation for Rural Health Clinics (RHCs)</a:t>
            </a:r>
          </a:p>
          <a:p>
            <a:pPr marL="12065" algn="just">
              <a:lnSpc>
                <a:spcPct val="100000"/>
              </a:lnSpc>
              <a:spcBef>
                <a:spcPts val="994"/>
              </a:spcBef>
              <a:tabLst>
                <a:tab pos="299085" algn="l"/>
                <a:tab pos="299720" algn="l"/>
              </a:tabLst>
            </a:pPr>
            <a:r>
              <a:rPr lang="en-US" b="1" dirty="0">
                <a:latin typeface="Segoe UI" panose="020B0502040204020203" pitchFamily="34" charset="0"/>
                <a:cs typeface="Segoe UI" panose="020B0502040204020203" pitchFamily="34" charset="0"/>
              </a:rPr>
              <a:t>	</a:t>
            </a:r>
            <a:r>
              <a:rPr lang="en-US" i="1" dirty="0">
                <a:latin typeface="Segoe UI" panose="020B0502040204020203" pitchFamily="34" charset="0"/>
                <a:cs typeface="Segoe UI" panose="020B0502040204020203" pitchFamily="34" charset="0"/>
              </a:rPr>
              <a:t>Rural Health Clinic COVID-19 Testing (RHCCT) Program</a:t>
            </a:r>
            <a:r>
              <a:rPr lang="en-US" dirty="0">
                <a:latin typeface="Segoe UI" panose="020B0502040204020203" pitchFamily="34" charset="0"/>
                <a:cs typeface="Segoe UI" panose="020B0502040204020203" pitchFamily="34" charset="0"/>
              </a:rPr>
              <a:t>: $49,461 distributed to each eligible RHC in 	May 2020 (or December 2020 for those not funded in May).</a:t>
            </a:r>
          </a:p>
          <a:p>
            <a:pPr marL="12065" algn="just">
              <a:lnSpc>
                <a:spcPct val="100000"/>
              </a:lnSpc>
              <a:spcBef>
                <a:spcPts val="994"/>
              </a:spcBef>
              <a:tabLst>
                <a:tab pos="299085" algn="l"/>
                <a:tab pos="299720" algn="l"/>
              </a:tabLst>
            </a:pPr>
            <a:r>
              <a:rPr lang="en-US" dirty="0">
                <a:latin typeface="Segoe UI" panose="020B0502040204020203" pitchFamily="34" charset="0"/>
                <a:cs typeface="Segoe UI" panose="020B0502040204020203" pitchFamily="34" charset="0"/>
              </a:rPr>
              <a:t>	</a:t>
            </a:r>
            <a:r>
              <a:rPr lang="en-US" i="1" dirty="0">
                <a:latin typeface="Segoe UI" panose="020B0502040204020203" pitchFamily="34" charset="0"/>
                <a:cs typeface="Segoe UI" panose="020B0502040204020203" pitchFamily="34" charset="0"/>
              </a:rPr>
              <a:t>Rural Health Clinic COVID-19 Testing and Mitigation (RHCCTM) Program</a:t>
            </a:r>
            <a:r>
              <a:rPr lang="en-US" dirty="0">
                <a:latin typeface="Segoe UI" panose="020B0502040204020203" pitchFamily="34" charset="0"/>
                <a:cs typeface="Segoe UI" panose="020B0502040204020203" pitchFamily="34" charset="0"/>
              </a:rPr>
              <a:t>: $100,000 distributed to 	each eligible RHC in June 2021 (or August-September 2021 for those ineligible in June).</a:t>
            </a:r>
          </a:p>
          <a:p>
            <a:pPr marL="12065" algn="just">
              <a:lnSpc>
                <a:spcPct val="100000"/>
              </a:lnSpc>
              <a:spcBef>
                <a:spcPts val="994"/>
              </a:spcBef>
              <a:tabLst>
                <a:tab pos="299085" algn="l"/>
                <a:tab pos="299720" algn="l"/>
              </a:tabLst>
            </a:pPr>
            <a:r>
              <a:rPr lang="en-US" sz="1800" i="1" dirty="0">
                <a:latin typeface="Arial"/>
                <a:cs typeface="Arial"/>
              </a:rPr>
              <a:t>	</a:t>
            </a:r>
          </a:p>
          <a:p>
            <a:pPr marL="12065" lvl="1" algn="just">
              <a:spcBef>
                <a:spcPts val="994"/>
              </a:spcBef>
              <a:tabLst>
                <a:tab pos="299085" algn="l"/>
                <a:tab pos="299720" algn="l"/>
              </a:tabLst>
            </a:pPr>
            <a:endParaRPr lang="en-US" b="1" dirty="0">
              <a:latin typeface="Arial"/>
              <a:cs typeface="Arial"/>
            </a:endParaRPr>
          </a:p>
          <a:p>
            <a:pPr marL="12700" lvl="6" algn="just">
              <a:spcBef>
                <a:spcPts val="994"/>
              </a:spcBef>
              <a:tabLst>
                <a:tab pos="299085" algn="l"/>
                <a:tab pos="299720" algn="l"/>
              </a:tabLst>
            </a:pPr>
            <a:endParaRPr lang="en-US" dirty="0">
              <a:latin typeface="Arial"/>
              <a:cs typeface="Arial"/>
            </a:endParaRPr>
          </a:p>
          <a:p>
            <a:pPr marL="12065">
              <a:lnSpc>
                <a:spcPct val="100000"/>
              </a:lnSpc>
              <a:spcBef>
                <a:spcPts val="994"/>
              </a:spcBef>
              <a:tabLst>
                <a:tab pos="299085" algn="l"/>
                <a:tab pos="299720" algn="l"/>
              </a:tabLst>
            </a:pPr>
            <a:r>
              <a:rPr lang="en-US" sz="1800" dirty="0">
                <a:latin typeface="Arial"/>
                <a:cs typeface="Arial"/>
              </a:rPr>
              <a:t>		</a:t>
            </a:r>
          </a:p>
        </p:txBody>
      </p:sp>
      <p:sp>
        <p:nvSpPr>
          <p:cNvPr id="9" name="object 9"/>
          <p:cNvSpPr txBox="1">
            <a:spLocks noGrp="1"/>
          </p:cNvSpPr>
          <p:nvPr>
            <p:ph type="sldNum" sz="quarter" idx="7"/>
          </p:nvPr>
        </p:nvSpPr>
        <p:spPr>
          <a:prstGeom prst="rect">
            <a:avLst/>
          </a:prstGeom>
        </p:spPr>
        <p:txBody>
          <a:bodyPr vert="horz" wrap="square" lIns="0" tIns="10795" rIns="0" bIns="0" rtlCol="0">
            <a:spAutoFit/>
          </a:bodyPr>
          <a:lstStyle/>
          <a:p>
            <a:pPr marL="38100">
              <a:lnSpc>
                <a:spcPct val="100000"/>
              </a:lnSpc>
              <a:spcBef>
                <a:spcPts val="85"/>
              </a:spcBef>
            </a:pPr>
            <a:fld id="{81D60167-4931-47E6-BA6A-407CBD079E47}" type="slidenum">
              <a:rPr dirty="0"/>
              <a:t>35</a:t>
            </a:fld>
            <a:endParaRP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11175" y="354465"/>
            <a:ext cx="11169650" cy="444352"/>
          </a:xfrm>
          <a:prstGeom prst="rect">
            <a:avLst/>
          </a:prstGeom>
        </p:spPr>
        <p:txBody>
          <a:bodyPr vert="horz" wrap="square" lIns="0" tIns="13335" rIns="0" bIns="0" rtlCol="0">
            <a:spAutoFit/>
          </a:bodyPr>
          <a:lstStyle/>
          <a:p>
            <a:pPr marL="12700">
              <a:lnSpc>
                <a:spcPct val="100000"/>
              </a:lnSpc>
              <a:spcBef>
                <a:spcPts val="105"/>
              </a:spcBef>
            </a:pPr>
            <a:r>
              <a:rPr lang="en-US" sz="2800" dirty="0">
                <a:latin typeface="Segoe UI" panose="020B0502040204020203" pitchFamily="34" charset="0"/>
                <a:cs typeface="Segoe UI" panose="020B0502040204020203" pitchFamily="34" charset="0"/>
              </a:rPr>
              <a:t>COVID-19 Relief Funding Programs: Rural Healthcare (cont’d)</a:t>
            </a:r>
            <a:endParaRPr sz="2800" dirty="0">
              <a:latin typeface="Segoe UI" panose="020B0502040204020203" pitchFamily="34" charset="0"/>
              <a:cs typeface="Segoe UI" panose="020B0502040204020203" pitchFamily="34" charset="0"/>
            </a:endParaRPr>
          </a:p>
        </p:txBody>
      </p:sp>
      <p:sp>
        <p:nvSpPr>
          <p:cNvPr id="4" name="object 4"/>
          <p:cNvSpPr txBox="1">
            <a:spLocks noGrp="1"/>
          </p:cNvSpPr>
          <p:nvPr>
            <p:ph type="sldNum" sz="quarter" idx="7"/>
          </p:nvPr>
        </p:nvSpPr>
        <p:spPr>
          <a:prstGeom prst="rect">
            <a:avLst/>
          </a:prstGeom>
        </p:spPr>
        <p:txBody>
          <a:bodyPr vert="horz" wrap="square" lIns="0" tIns="10795" rIns="0" bIns="0" rtlCol="0">
            <a:spAutoFit/>
          </a:bodyPr>
          <a:lstStyle/>
          <a:p>
            <a:pPr marL="38100">
              <a:lnSpc>
                <a:spcPct val="100000"/>
              </a:lnSpc>
              <a:spcBef>
                <a:spcPts val="85"/>
              </a:spcBef>
            </a:pPr>
            <a:fld id="{81D60167-4931-47E6-BA6A-407CBD079E47}" type="slidenum">
              <a:rPr dirty="0"/>
              <a:t>36</a:t>
            </a:fld>
            <a:endParaRPr dirty="0"/>
          </a:p>
        </p:txBody>
      </p:sp>
      <p:sp>
        <p:nvSpPr>
          <p:cNvPr id="6" name="object 3">
            <a:extLst>
              <a:ext uri="{FF2B5EF4-FFF2-40B4-BE49-F238E27FC236}">
                <a16:creationId xmlns:a16="http://schemas.microsoft.com/office/drawing/2014/main" id="{61C9C2AA-C296-EBA4-E3D3-EF83C5176422}"/>
              </a:ext>
            </a:extLst>
          </p:cNvPr>
          <p:cNvSpPr txBox="1"/>
          <p:nvPr/>
        </p:nvSpPr>
        <p:spPr>
          <a:xfrm>
            <a:off x="933450" y="914400"/>
            <a:ext cx="10699750" cy="6349815"/>
          </a:xfrm>
          <a:prstGeom prst="rect">
            <a:avLst/>
          </a:prstGeom>
        </p:spPr>
        <p:txBody>
          <a:bodyPr vert="horz" wrap="square" lIns="0" tIns="139065" rIns="0" bIns="0" rtlCol="0">
            <a:spAutoFit/>
          </a:bodyPr>
          <a:lstStyle/>
          <a:p>
            <a:pPr marL="299085" indent="-287020" algn="just">
              <a:spcBef>
                <a:spcPts val="1095"/>
              </a:spcBef>
              <a:buFont typeface="Wingdings"/>
              <a:buChar char=""/>
              <a:tabLst>
                <a:tab pos="299085" algn="l"/>
                <a:tab pos="299720" algn="l"/>
              </a:tabLst>
            </a:pPr>
            <a:r>
              <a:rPr lang="en-US" b="1" dirty="0">
                <a:latin typeface="Segoe UI" panose="020B0502040204020203" pitchFamily="34" charset="0"/>
                <a:cs typeface="Segoe UI" panose="020B0502040204020203" pitchFamily="34" charset="0"/>
              </a:rPr>
              <a:t>Assistance Listing #93.912 – </a:t>
            </a:r>
            <a:r>
              <a:rPr lang="en-US" sz="1800" b="1" dirty="0">
                <a:latin typeface="Segoe UI" panose="020B0502040204020203" pitchFamily="34" charset="0"/>
                <a:cs typeface="Segoe UI" panose="020B0502040204020203" pitchFamily="34" charset="0"/>
              </a:rPr>
              <a:t>Rural Health Care Services Outreach, Rural Health Network Development and Small Health Care Provider Quality Improvement</a:t>
            </a:r>
          </a:p>
          <a:p>
            <a:pPr marL="12065" algn="just">
              <a:spcBef>
                <a:spcPts val="1095"/>
              </a:spcBef>
              <a:tabLst>
                <a:tab pos="299085" algn="l"/>
                <a:tab pos="299720" algn="l"/>
              </a:tabLst>
            </a:pPr>
            <a:r>
              <a:rPr lang="en-US" dirty="0">
                <a:latin typeface="Segoe UI" panose="020B0502040204020203" pitchFamily="34" charset="0"/>
                <a:cs typeface="Segoe UI" panose="020B0502040204020203" pitchFamily="34" charset="0"/>
              </a:rPr>
              <a:t>	</a:t>
            </a:r>
            <a:r>
              <a:rPr lang="en-US" i="1" dirty="0">
                <a:latin typeface="Segoe UI" panose="020B0502040204020203" pitchFamily="34" charset="0"/>
                <a:cs typeface="Segoe UI" panose="020B0502040204020203" pitchFamily="34" charset="0"/>
              </a:rPr>
              <a:t>Rural Health Clinic Vaccine Confidence (RHCVC) Program</a:t>
            </a:r>
            <a:r>
              <a:rPr lang="en-US" dirty="0">
                <a:latin typeface="Segoe UI" panose="020B0502040204020203" pitchFamily="34" charset="0"/>
                <a:cs typeface="Segoe UI" panose="020B0502040204020203" pitchFamily="34" charset="0"/>
              </a:rPr>
              <a:t>: $49,529 distributed through the HRSA 	Payment Management System to each eligible RHC applicant in July 2021.</a:t>
            </a:r>
          </a:p>
          <a:p>
            <a:pPr marL="297815" indent="-285750" algn="just">
              <a:spcBef>
                <a:spcPts val="1095"/>
              </a:spcBef>
              <a:buFont typeface="Wingdings" panose="05000000000000000000" pitchFamily="2" charset="2"/>
              <a:buChar char="§"/>
              <a:tabLst>
                <a:tab pos="299085" algn="l"/>
                <a:tab pos="299720" algn="l"/>
              </a:tabLst>
            </a:pPr>
            <a:r>
              <a:rPr lang="en-US" b="1" dirty="0">
                <a:latin typeface="Segoe UI" panose="020B0502040204020203" pitchFamily="34" charset="0"/>
                <a:cs typeface="Segoe UI" panose="020B0502040204020203" pitchFamily="34" charset="0"/>
              </a:rPr>
              <a:t>Other COVID-19 Nonfinancial Assistance Programs for RHCs</a:t>
            </a:r>
          </a:p>
          <a:p>
            <a:pPr marL="12065" algn="just">
              <a:spcBef>
                <a:spcPts val="1095"/>
              </a:spcBef>
              <a:tabLst>
                <a:tab pos="299085" algn="l"/>
                <a:tab pos="299720" algn="l"/>
              </a:tabLst>
            </a:pPr>
            <a:r>
              <a:rPr lang="en-US" b="1" dirty="0">
                <a:latin typeface="Segoe UI" panose="020B0502040204020203" pitchFamily="34" charset="0"/>
                <a:cs typeface="Segoe UI" panose="020B0502040204020203" pitchFamily="34" charset="0"/>
              </a:rPr>
              <a:t>	</a:t>
            </a:r>
            <a:r>
              <a:rPr lang="en-US" i="1" dirty="0">
                <a:latin typeface="Segoe UI" panose="020B0502040204020203" pitchFamily="34" charset="0"/>
                <a:cs typeface="Segoe UI" panose="020B0502040204020203" pitchFamily="34" charset="0"/>
              </a:rPr>
              <a:t>Rural Health Clinic Vaccine Confidence (RHCVD) Program</a:t>
            </a:r>
            <a:r>
              <a:rPr lang="en-US" dirty="0">
                <a:latin typeface="Segoe UI" panose="020B0502040204020203" pitchFamily="34" charset="0"/>
                <a:cs typeface="Segoe UI" panose="020B0502040204020203" pitchFamily="34" charset="0"/>
              </a:rPr>
              <a:t>: Direct shipments of the COVID-19 	Vaccine.</a:t>
            </a:r>
          </a:p>
          <a:p>
            <a:pPr marL="12065" algn="just">
              <a:spcBef>
                <a:spcPts val="1095"/>
              </a:spcBef>
              <a:tabLst>
                <a:tab pos="299085" algn="l"/>
                <a:tab pos="299720" algn="l"/>
              </a:tabLst>
            </a:pPr>
            <a:r>
              <a:rPr lang="en-US" dirty="0">
                <a:latin typeface="Segoe UI" panose="020B0502040204020203" pitchFamily="34" charset="0"/>
                <a:cs typeface="Segoe UI" panose="020B0502040204020203" pitchFamily="34" charset="0"/>
              </a:rPr>
              <a:t>	</a:t>
            </a:r>
            <a:r>
              <a:rPr lang="en-US" i="1" dirty="0">
                <a:latin typeface="Segoe UI" panose="020B0502040204020203" pitchFamily="34" charset="0"/>
                <a:cs typeface="Segoe UI" panose="020B0502040204020203" pitchFamily="34" charset="0"/>
              </a:rPr>
              <a:t>Rural Health Clinic COVID-19 Testing Supply Program</a:t>
            </a:r>
            <a:r>
              <a:rPr lang="en-US" dirty="0">
                <a:latin typeface="Segoe UI" panose="020B0502040204020203" pitchFamily="34" charset="0"/>
                <a:cs typeface="Segoe UI" panose="020B0502040204020203" pitchFamily="34" charset="0"/>
              </a:rPr>
              <a:t>: Direct shipments of at-home COVID-19 tests, 	and Point-of-Care Testing Supplies.</a:t>
            </a:r>
          </a:p>
          <a:p>
            <a:pPr marL="12065" algn="just">
              <a:spcBef>
                <a:spcPts val="1095"/>
              </a:spcBef>
              <a:tabLst>
                <a:tab pos="299085" algn="l"/>
                <a:tab pos="299720" algn="l"/>
              </a:tabLst>
            </a:pPr>
            <a:r>
              <a:rPr lang="en-US" dirty="0">
                <a:latin typeface="Segoe UI" panose="020B0502040204020203" pitchFamily="34" charset="0"/>
                <a:cs typeface="Segoe UI" panose="020B0502040204020203" pitchFamily="34" charset="0"/>
              </a:rPr>
              <a:t>	</a:t>
            </a:r>
            <a:r>
              <a:rPr lang="en-US" i="1" dirty="0">
                <a:latin typeface="Segoe UI" panose="020B0502040204020203" pitchFamily="34" charset="0"/>
                <a:cs typeface="Segoe UI" panose="020B0502040204020203" pitchFamily="34" charset="0"/>
              </a:rPr>
              <a:t>Rural Health Clinic COVID-19 Therapeutic Treatment Program</a:t>
            </a:r>
            <a:r>
              <a:rPr lang="en-US" dirty="0">
                <a:latin typeface="Segoe UI" panose="020B0502040204020203" pitchFamily="34" charset="0"/>
                <a:cs typeface="Segoe UI" panose="020B0502040204020203" pitchFamily="34" charset="0"/>
              </a:rPr>
              <a:t>: Direct access to COVID-19 	therapeutics Paxlovid and Lagevrio (monulpiravir)</a:t>
            </a:r>
            <a:r>
              <a:rPr lang="en-US" dirty="0">
                <a:latin typeface="Arial"/>
                <a:cs typeface="Arial"/>
              </a:rPr>
              <a:t>. </a:t>
            </a:r>
            <a:endParaRPr lang="en-US" i="1" dirty="0">
              <a:latin typeface="Arial"/>
              <a:cs typeface="Arial"/>
            </a:endParaRPr>
          </a:p>
          <a:p>
            <a:pPr marL="12065" algn="just">
              <a:spcBef>
                <a:spcPts val="1095"/>
              </a:spcBef>
              <a:tabLst>
                <a:tab pos="299085" algn="l"/>
                <a:tab pos="299720" algn="l"/>
              </a:tabLst>
            </a:pPr>
            <a:r>
              <a:rPr lang="en-US" dirty="0">
                <a:solidFill>
                  <a:srgbClr val="262626"/>
                </a:solidFill>
                <a:latin typeface="Source Sans Pro" panose="020B0503030403020204" pitchFamily="34" charset="0"/>
                <a:cs typeface="Arial"/>
              </a:rPr>
              <a:t>	</a:t>
            </a:r>
            <a:endParaRPr lang="en-US" b="1" dirty="0">
              <a:latin typeface="Arial"/>
              <a:cs typeface="Arial"/>
            </a:endParaRPr>
          </a:p>
          <a:p>
            <a:pPr marL="12065" algn="just">
              <a:spcBef>
                <a:spcPts val="1095"/>
              </a:spcBef>
              <a:tabLst>
                <a:tab pos="299085" algn="l"/>
                <a:tab pos="299720" algn="l"/>
              </a:tabLst>
            </a:pPr>
            <a:endParaRPr lang="en-US" b="1" dirty="0">
              <a:latin typeface="Arial"/>
              <a:cs typeface="Arial"/>
            </a:endParaRPr>
          </a:p>
          <a:p>
            <a:pPr marL="12065" algn="just">
              <a:lnSpc>
                <a:spcPct val="100000"/>
              </a:lnSpc>
              <a:spcBef>
                <a:spcPts val="994"/>
              </a:spcBef>
              <a:tabLst>
                <a:tab pos="299085" algn="l"/>
                <a:tab pos="299720" algn="l"/>
              </a:tabLst>
            </a:pPr>
            <a:r>
              <a:rPr lang="en-US" sz="1800" i="1" dirty="0">
                <a:latin typeface="Arial"/>
                <a:cs typeface="Arial"/>
              </a:rPr>
              <a:t>	</a:t>
            </a:r>
          </a:p>
          <a:p>
            <a:pPr marL="12065" lvl="1" algn="just">
              <a:spcBef>
                <a:spcPts val="994"/>
              </a:spcBef>
              <a:tabLst>
                <a:tab pos="299085" algn="l"/>
                <a:tab pos="299720" algn="l"/>
              </a:tabLst>
            </a:pPr>
            <a:endParaRPr lang="en-US" b="1" dirty="0">
              <a:latin typeface="Arial"/>
              <a:cs typeface="Arial"/>
            </a:endParaRPr>
          </a:p>
          <a:p>
            <a:pPr marL="12700" lvl="6" algn="just">
              <a:spcBef>
                <a:spcPts val="994"/>
              </a:spcBef>
              <a:tabLst>
                <a:tab pos="299085" algn="l"/>
                <a:tab pos="299720" algn="l"/>
              </a:tabLst>
            </a:pPr>
            <a:endParaRPr lang="en-US" dirty="0">
              <a:latin typeface="Arial"/>
              <a:cs typeface="Arial"/>
            </a:endParaRPr>
          </a:p>
          <a:p>
            <a:pPr marL="12065">
              <a:lnSpc>
                <a:spcPct val="100000"/>
              </a:lnSpc>
              <a:spcBef>
                <a:spcPts val="994"/>
              </a:spcBef>
              <a:tabLst>
                <a:tab pos="299085" algn="l"/>
                <a:tab pos="299720" algn="l"/>
              </a:tabLst>
            </a:pPr>
            <a:r>
              <a:rPr lang="en-US" sz="1800" dirty="0">
                <a:latin typeface="Arial"/>
                <a:cs typeface="Arial"/>
              </a:rPr>
              <a:t>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34" y="3899919"/>
            <a:ext cx="2957830" cy="2958465"/>
            <a:chOff x="834" y="3899919"/>
            <a:chExt cx="2957830" cy="2958465"/>
          </a:xfrm>
        </p:grpSpPr>
        <p:sp>
          <p:nvSpPr>
            <p:cNvPr id="3" name="object 3"/>
            <p:cNvSpPr/>
            <p:nvPr/>
          </p:nvSpPr>
          <p:spPr>
            <a:xfrm>
              <a:off x="970784" y="5367527"/>
              <a:ext cx="1987550" cy="1490980"/>
            </a:xfrm>
            <a:custGeom>
              <a:avLst/>
              <a:gdLst/>
              <a:ahLst/>
              <a:cxnLst/>
              <a:rect l="l" t="t" r="r" b="b"/>
              <a:pathLst>
                <a:path w="1987550" h="1490979">
                  <a:moveTo>
                    <a:pt x="497624" y="0"/>
                  </a:moveTo>
                  <a:lnTo>
                    <a:pt x="0" y="497890"/>
                  </a:lnTo>
                  <a:lnTo>
                    <a:pt x="992060" y="1490472"/>
                  </a:lnTo>
                  <a:lnTo>
                    <a:pt x="1987295" y="1490472"/>
                  </a:lnTo>
                  <a:lnTo>
                    <a:pt x="497624" y="0"/>
                  </a:lnTo>
                  <a:close/>
                </a:path>
              </a:pathLst>
            </a:custGeom>
            <a:solidFill>
              <a:srgbClr val="64ACDD"/>
            </a:solidFill>
          </p:spPr>
          <p:txBody>
            <a:bodyPr wrap="square" lIns="0" tIns="0" rIns="0" bIns="0" rtlCol="0"/>
            <a:lstStyle/>
            <a:p>
              <a:endParaRPr dirty="0"/>
            </a:p>
          </p:txBody>
        </p:sp>
        <p:sp>
          <p:nvSpPr>
            <p:cNvPr id="4" name="object 4"/>
            <p:cNvSpPr/>
            <p:nvPr/>
          </p:nvSpPr>
          <p:spPr>
            <a:xfrm>
              <a:off x="834" y="5891085"/>
              <a:ext cx="965835" cy="967105"/>
            </a:xfrm>
            <a:custGeom>
              <a:avLst/>
              <a:gdLst/>
              <a:ahLst/>
              <a:cxnLst/>
              <a:rect l="l" t="t" r="r" b="b"/>
              <a:pathLst>
                <a:path w="965835" h="967104">
                  <a:moveTo>
                    <a:pt x="0" y="0"/>
                  </a:moveTo>
                  <a:lnTo>
                    <a:pt x="0" y="966914"/>
                  </a:lnTo>
                  <a:lnTo>
                    <a:pt x="965390" y="966914"/>
                  </a:lnTo>
                  <a:lnTo>
                    <a:pt x="0" y="0"/>
                  </a:lnTo>
                  <a:close/>
                </a:path>
              </a:pathLst>
            </a:custGeom>
            <a:solidFill>
              <a:srgbClr val="067DC2"/>
            </a:solidFill>
          </p:spPr>
          <p:txBody>
            <a:bodyPr wrap="square" lIns="0" tIns="0" rIns="0" bIns="0" rtlCol="0"/>
            <a:lstStyle/>
            <a:p>
              <a:endParaRPr dirty="0"/>
            </a:p>
          </p:txBody>
        </p:sp>
        <p:sp>
          <p:nvSpPr>
            <p:cNvPr id="5" name="object 5"/>
            <p:cNvSpPr/>
            <p:nvPr/>
          </p:nvSpPr>
          <p:spPr>
            <a:xfrm>
              <a:off x="834" y="3899919"/>
              <a:ext cx="970280" cy="1941830"/>
            </a:xfrm>
            <a:custGeom>
              <a:avLst/>
              <a:gdLst/>
              <a:ahLst/>
              <a:cxnLst/>
              <a:rect l="l" t="t" r="r" b="b"/>
              <a:pathLst>
                <a:path w="970280" h="1941829">
                  <a:moveTo>
                    <a:pt x="0" y="0"/>
                  </a:moveTo>
                  <a:lnTo>
                    <a:pt x="0" y="1941576"/>
                  </a:lnTo>
                  <a:lnTo>
                    <a:pt x="969949" y="970368"/>
                  </a:lnTo>
                  <a:lnTo>
                    <a:pt x="0" y="0"/>
                  </a:lnTo>
                  <a:close/>
                </a:path>
              </a:pathLst>
            </a:custGeom>
            <a:solidFill>
              <a:srgbClr val="002940"/>
            </a:solidFill>
          </p:spPr>
          <p:txBody>
            <a:bodyPr wrap="square" lIns="0" tIns="0" rIns="0" bIns="0" rtlCol="0"/>
            <a:lstStyle/>
            <a:p>
              <a:endParaRPr dirty="0"/>
            </a:p>
          </p:txBody>
        </p:sp>
      </p:grpSp>
      <p:pic>
        <p:nvPicPr>
          <p:cNvPr id="7" name="object 7"/>
          <p:cNvPicPr/>
          <p:nvPr/>
        </p:nvPicPr>
        <p:blipFill>
          <a:blip r:embed="rId2" cstate="print"/>
          <a:stretch>
            <a:fillRect/>
          </a:stretch>
        </p:blipFill>
        <p:spPr>
          <a:xfrm>
            <a:off x="9706357" y="5618988"/>
            <a:ext cx="1981198" cy="961643"/>
          </a:xfrm>
          <a:prstGeom prst="rect">
            <a:avLst/>
          </a:prstGeom>
        </p:spPr>
      </p:pic>
      <p:sp>
        <p:nvSpPr>
          <p:cNvPr id="9" name="object 9"/>
          <p:cNvSpPr txBox="1">
            <a:spLocks noGrp="1"/>
          </p:cNvSpPr>
          <p:nvPr>
            <p:ph type="title"/>
          </p:nvPr>
        </p:nvSpPr>
        <p:spPr>
          <a:xfrm>
            <a:off x="559687" y="360291"/>
            <a:ext cx="11072624" cy="941816"/>
          </a:xfrm>
          <a:prstGeom prst="rect">
            <a:avLst/>
          </a:prstGeom>
        </p:spPr>
        <p:txBody>
          <a:bodyPr vert="horz" wrap="square" lIns="0" tIns="79268" rIns="0" bIns="0" rtlCol="0">
            <a:spAutoFit/>
          </a:bodyPr>
          <a:lstStyle/>
          <a:p>
            <a:pPr>
              <a:lnSpc>
                <a:spcPct val="100000"/>
              </a:lnSpc>
              <a:spcBef>
                <a:spcPts val="105"/>
              </a:spcBef>
            </a:pPr>
            <a:r>
              <a:rPr lang="en-US" sz="2800" dirty="0">
                <a:latin typeface="Segoe UI" panose="020B0502040204020203" pitchFamily="34" charset="0"/>
                <a:cs typeface="Segoe UI" panose="020B0502040204020203" pitchFamily="34" charset="0"/>
              </a:rPr>
              <a:t>Provider Relief Fund (PRF) and American Rescue Plan (ARP) Rural Distribution – General Overview</a:t>
            </a:r>
          </a:p>
        </p:txBody>
      </p:sp>
      <p:sp>
        <p:nvSpPr>
          <p:cNvPr id="14" name="Text Placeholder 13">
            <a:extLst>
              <a:ext uri="{FF2B5EF4-FFF2-40B4-BE49-F238E27FC236}">
                <a16:creationId xmlns:a16="http://schemas.microsoft.com/office/drawing/2014/main" id="{FB20D35B-9226-1593-AD5A-33356B9B3292}"/>
              </a:ext>
            </a:extLst>
          </p:cNvPr>
          <p:cNvSpPr>
            <a:spLocks noGrp="1"/>
          </p:cNvSpPr>
          <p:nvPr>
            <p:ph type="body" idx="1"/>
          </p:nvPr>
        </p:nvSpPr>
        <p:spPr>
          <a:xfrm>
            <a:off x="762000" y="1519862"/>
            <a:ext cx="10331450" cy="4154984"/>
          </a:xfrm>
        </p:spPr>
        <p:txBody>
          <a:bodyPr/>
          <a:lstStyle/>
          <a:p>
            <a:r>
              <a:rPr lang="en-US" dirty="0">
                <a:solidFill>
                  <a:srgbClr val="067DC2"/>
                </a:solidFill>
                <a:latin typeface="Segoe UI" panose="020B0502040204020203" pitchFamily="34" charset="0"/>
                <a:cs typeface="Segoe UI" panose="020B0502040204020203" pitchFamily="34" charset="0"/>
              </a:rPr>
              <a:t>PRF General Distributions</a:t>
            </a:r>
            <a:endParaRPr lang="en-US" i="0" dirty="0">
              <a:solidFill>
                <a:srgbClr val="067DC2"/>
              </a:solidFill>
              <a:latin typeface="Segoe UI" panose="020B0502040204020203" pitchFamily="34" charset="0"/>
              <a:cs typeface="Segoe UI" panose="020B0502040204020203" pitchFamily="34" charset="0"/>
            </a:endParaRPr>
          </a:p>
          <a:p>
            <a:pPr marL="742950" lvl="1" indent="-285750" algn="just">
              <a:buFont typeface="Arial" panose="020B0604020202020204" pitchFamily="34" charset="0"/>
              <a:buChar char="•"/>
            </a:pPr>
            <a:r>
              <a:rPr lang="en-US" dirty="0">
                <a:latin typeface="Segoe UI" panose="020B0502040204020203" pitchFamily="34" charset="0"/>
                <a:cs typeface="Segoe UI" panose="020B0502040204020203" pitchFamily="34" charset="0"/>
              </a:rPr>
              <a:t>All providers that received Medicare fee-for-service (FFS) reimbursements in 2019 were eligible to receive at least one Phase 1 General Distribution PRF payment in April 2020. Most providers received two payments. </a:t>
            </a:r>
          </a:p>
          <a:p>
            <a:pPr marL="742950" lvl="1" indent="-285750" algn="just">
              <a:buFont typeface="Arial" panose="020B0604020202020204" pitchFamily="34" charset="0"/>
              <a:buChar char="•"/>
            </a:pPr>
            <a:r>
              <a:rPr lang="en-US" dirty="0">
                <a:latin typeface="Segoe UI" panose="020B0502040204020203" pitchFamily="34" charset="0"/>
                <a:cs typeface="Segoe UI" panose="020B0502040204020203" pitchFamily="34" charset="0"/>
              </a:rPr>
              <a:t>General Distribution PRF payments for Phases 2-4 and ARP Rural Distributions were distributed to providers that applied and met eligibility criteria.</a:t>
            </a:r>
            <a:endParaRPr lang="en-US" dirty="0">
              <a:solidFill>
                <a:srgbClr val="067DC2"/>
              </a:solidFill>
              <a:latin typeface="Segoe UI" panose="020B0502040204020203" pitchFamily="34" charset="0"/>
              <a:cs typeface="Segoe UI" panose="020B0502040204020203" pitchFamily="34" charset="0"/>
            </a:endParaRPr>
          </a:p>
          <a:p>
            <a:pPr algn="just"/>
            <a:r>
              <a:rPr lang="en-US" dirty="0">
                <a:solidFill>
                  <a:srgbClr val="067DC2"/>
                </a:solidFill>
                <a:latin typeface="Segoe UI" panose="020B0502040204020203" pitchFamily="34" charset="0"/>
                <a:cs typeface="Segoe UI" panose="020B0502040204020203" pitchFamily="34" charset="0"/>
              </a:rPr>
              <a:t>PRF Targeted Distributions</a:t>
            </a:r>
            <a:endParaRPr lang="en-US" dirty="0">
              <a:latin typeface="Segoe UI" panose="020B0502040204020203" pitchFamily="34" charset="0"/>
              <a:cs typeface="Segoe UI" panose="020B0502040204020203" pitchFamily="34" charset="0"/>
            </a:endParaRPr>
          </a:p>
          <a:p>
            <a:pPr marL="742950" lvl="1" indent="-285750" algn="just">
              <a:buFont typeface="Arial" panose="020B0604020202020204" pitchFamily="34" charset="0"/>
              <a:buChar char="•"/>
            </a:pPr>
            <a:r>
              <a:rPr lang="en-US" dirty="0">
                <a:latin typeface="Segoe UI" panose="020B0502040204020203" pitchFamily="34" charset="0"/>
                <a:cs typeface="Segoe UI" panose="020B0502040204020203" pitchFamily="34" charset="0"/>
              </a:rPr>
              <a:t>PRF Targeted Distributions were distributed to skilled nursing facilities, tribal healthcare providers, safety net hospitals, children’s hospitals, providers in COVID-19 high impact areas, and providers in rural areas throughout 2020 based on designated eligibility criteria.</a:t>
            </a:r>
          </a:p>
          <a:p>
            <a:pPr algn="just"/>
            <a:r>
              <a:rPr lang="en-US" dirty="0">
                <a:solidFill>
                  <a:srgbClr val="067DC2"/>
                </a:solidFill>
                <a:latin typeface="Segoe UI" panose="020B0502040204020203" pitchFamily="34" charset="0"/>
                <a:cs typeface="Segoe UI" panose="020B0502040204020203" pitchFamily="34" charset="0"/>
              </a:rPr>
              <a:t>Use of Funds</a:t>
            </a:r>
          </a:p>
          <a:p>
            <a:pPr marL="742950" lvl="1" indent="-285750" algn="just">
              <a:buFont typeface="Arial" panose="020B0604020202020204" pitchFamily="34" charset="0"/>
              <a:buChar char="•"/>
            </a:pPr>
            <a:r>
              <a:rPr lang="en-US" dirty="0">
                <a:latin typeface="Segoe UI" panose="020B0502040204020203" pitchFamily="34" charset="0"/>
                <a:cs typeface="Segoe UI" panose="020B0502040204020203" pitchFamily="34" charset="0"/>
              </a:rPr>
              <a:t>Funds are required to be used to prevent, prepare for, and respond to coronavirus, and for unreimbursed healthcare-related expenses or lost revenues attributable to coronavirus. Unreimbursed expenses are applied first, followed by lost revenues.</a:t>
            </a:r>
          </a:p>
          <a:p>
            <a:pPr marL="742950" lvl="1" indent="-285750" algn="just">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10" name="object 10"/>
          <p:cNvSpPr txBox="1">
            <a:spLocks noGrp="1"/>
          </p:cNvSpPr>
          <p:nvPr>
            <p:ph type="sldNum" sz="quarter" idx="7"/>
          </p:nvPr>
        </p:nvSpPr>
        <p:spPr>
          <a:prstGeom prst="rect">
            <a:avLst/>
          </a:prstGeom>
        </p:spPr>
        <p:txBody>
          <a:bodyPr vert="horz" wrap="square" lIns="0" tIns="10795" rIns="0" bIns="0" rtlCol="0">
            <a:spAutoFit/>
          </a:bodyPr>
          <a:lstStyle/>
          <a:p>
            <a:pPr marL="38100">
              <a:lnSpc>
                <a:spcPct val="100000"/>
              </a:lnSpc>
              <a:spcBef>
                <a:spcPts val="85"/>
              </a:spcBef>
            </a:pPr>
            <a:fld id="{81D60167-4931-47E6-BA6A-407CBD079E47}" type="slidenum">
              <a:rPr dirty="0"/>
              <a:t>37</a:t>
            </a:fld>
            <a:endParaRP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1177925" y="813817"/>
            <a:ext cx="9111995" cy="2653283"/>
          </a:xfrm>
          <a:prstGeom prst="rect">
            <a:avLst/>
          </a:prstGeom>
        </p:spPr>
      </p:pic>
      <p:sp>
        <p:nvSpPr>
          <p:cNvPr id="3" name="object 3"/>
          <p:cNvSpPr txBox="1">
            <a:spLocks noGrp="1"/>
          </p:cNvSpPr>
          <p:nvPr>
            <p:ph type="title"/>
          </p:nvPr>
        </p:nvSpPr>
        <p:spPr>
          <a:xfrm>
            <a:off x="583293" y="143584"/>
            <a:ext cx="11025413" cy="594837"/>
          </a:xfrm>
          <a:prstGeom prst="rect">
            <a:avLst/>
          </a:prstGeom>
        </p:spPr>
        <p:txBody>
          <a:bodyPr vert="horz" wrap="square" lIns="0" tIns="162364" rIns="0" bIns="0" rtlCol="0">
            <a:spAutoFit/>
          </a:bodyPr>
          <a:lstStyle/>
          <a:p>
            <a:pPr marL="380365">
              <a:lnSpc>
                <a:spcPct val="100000"/>
              </a:lnSpc>
              <a:spcBef>
                <a:spcPts val="100"/>
              </a:spcBef>
            </a:pPr>
            <a:r>
              <a:rPr lang="en-US" sz="2800" dirty="0">
                <a:solidFill>
                  <a:srgbClr val="002940"/>
                </a:solidFill>
                <a:latin typeface="Segoe UI" panose="020B0502040204020203" pitchFamily="34" charset="0"/>
                <a:cs typeface="Segoe UI" panose="020B0502040204020203" pitchFamily="34" charset="0"/>
              </a:rPr>
              <a:t>Reporting Requirements</a:t>
            </a:r>
            <a:endParaRPr sz="2800" dirty="0">
              <a:solidFill>
                <a:srgbClr val="002940"/>
              </a:solidFill>
              <a:latin typeface="Segoe UI" panose="020B0502040204020203" pitchFamily="34" charset="0"/>
              <a:cs typeface="Segoe UI" panose="020B0502040204020203" pitchFamily="34" charset="0"/>
            </a:endParaRPr>
          </a:p>
        </p:txBody>
      </p:sp>
      <p:sp>
        <p:nvSpPr>
          <p:cNvPr id="5" name="object 5"/>
          <p:cNvSpPr txBox="1">
            <a:spLocks noGrp="1"/>
          </p:cNvSpPr>
          <p:nvPr>
            <p:ph type="sldNum" sz="quarter" idx="7"/>
          </p:nvPr>
        </p:nvSpPr>
        <p:spPr>
          <a:prstGeom prst="rect">
            <a:avLst/>
          </a:prstGeom>
        </p:spPr>
        <p:txBody>
          <a:bodyPr vert="horz" wrap="square" lIns="0" tIns="10795" rIns="0" bIns="0" rtlCol="0">
            <a:spAutoFit/>
          </a:bodyPr>
          <a:lstStyle/>
          <a:p>
            <a:pPr marL="38100" marR="0" lvl="0" indent="0" defTabSz="914400" eaLnBrk="1" fontAlgn="auto" latinLnBrk="0" hangingPunct="1">
              <a:lnSpc>
                <a:spcPct val="100000"/>
              </a:lnSpc>
              <a:spcBef>
                <a:spcPts val="85"/>
              </a:spcBef>
              <a:spcAft>
                <a:spcPts val="0"/>
              </a:spcAft>
              <a:buClrTx/>
              <a:buSzTx/>
              <a:buFontTx/>
              <a:buNone/>
              <a:tabLst/>
              <a:defRPr/>
            </a:pPr>
            <a:fld id="{81D60167-4931-47E6-BA6A-407CBD079E47}" type="slidenum">
              <a:rPr kumimoji="0" sz="1100" b="0" i="0" u="none" strike="noStrike" kern="0" cap="none" spc="0" normalizeH="0" baseline="0" noProof="0" dirty="0">
                <a:ln>
                  <a:noFill/>
                </a:ln>
                <a:solidFill>
                  <a:prstClr val="black"/>
                </a:solidFill>
                <a:effectLst/>
                <a:uLnTx/>
                <a:uFillTx/>
                <a:latin typeface="Arial"/>
                <a:cs typeface="Arial"/>
              </a:rPr>
              <a:pPr marL="38100" marR="0" lvl="0" indent="0" defTabSz="914400" eaLnBrk="1" fontAlgn="auto" latinLnBrk="0" hangingPunct="1">
                <a:lnSpc>
                  <a:spcPct val="100000"/>
                </a:lnSpc>
                <a:spcBef>
                  <a:spcPts val="85"/>
                </a:spcBef>
                <a:spcAft>
                  <a:spcPts val="0"/>
                </a:spcAft>
                <a:buClrTx/>
                <a:buSzTx/>
                <a:buFontTx/>
                <a:buNone/>
                <a:tabLst/>
                <a:defRPr/>
              </a:pPr>
              <a:t>38</a:t>
            </a:fld>
            <a:endParaRPr kumimoji="0" sz="1100" b="0" i="0" u="none" strike="noStrike" kern="0" cap="none" spc="0" normalizeH="0" baseline="0" noProof="0" dirty="0">
              <a:ln>
                <a:noFill/>
              </a:ln>
              <a:solidFill>
                <a:prstClr val="black"/>
              </a:solidFill>
              <a:effectLst/>
              <a:uLnTx/>
              <a:uFillTx/>
              <a:latin typeface="Arial"/>
              <a:cs typeface="Arial"/>
            </a:endParaRPr>
          </a:p>
        </p:txBody>
      </p:sp>
      <p:sp>
        <p:nvSpPr>
          <p:cNvPr id="4" name="object 4"/>
          <p:cNvSpPr txBox="1"/>
          <p:nvPr/>
        </p:nvSpPr>
        <p:spPr>
          <a:xfrm>
            <a:off x="2286000" y="3329484"/>
            <a:ext cx="7435026" cy="1913344"/>
          </a:xfrm>
          <a:prstGeom prst="rect">
            <a:avLst/>
          </a:prstGeom>
        </p:spPr>
        <p:txBody>
          <a:bodyPr vert="horz" wrap="square" lIns="0" tIns="124460" rIns="0" bIns="0" rtlCol="0">
            <a:spAutoFit/>
          </a:bodyPr>
          <a:lstStyle/>
          <a:p>
            <a:pPr marL="12700" marR="0" lvl="0" indent="0" algn="just" defTabSz="914400" eaLnBrk="1" fontAlgn="auto" latinLnBrk="0" hangingPunct="1">
              <a:lnSpc>
                <a:spcPct val="100000"/>
              </a:lnSpc>
              <a:spcBef>
                <a:spcPts val="980"/>
              </a:spcBef>
              <a:spcAft>
                <a:spcPts val="0"/>
              </a:spcAft>
              <a:buClrTx/>
              <a:buSzTx/>
              <a:buFontTx/>
              <a:buNone/>
              <a:tabLst/>
              <a:defRPr/>
            </a:pPr>
            <a:r>
              <a:rPr lang="en-US" dirty="0">
                <a:solidFill>
                  <a:srgbClr val="067DC2"/>
                </a:solidFill>
                <a:latin typeface="Segoe UI" panose="020B0502040204020203" pitchFamily="34" charset="0"/>
                <a:cs typeface="Segoe UI" panose="020B0502040204020203" pitchFamily="34" charset="0"/>
              </a:rPr>
              <a:t>Deadline to use funds and timetable for r</a:t>
            </a:r>
            <a:r>
              <a:rPr kumimoji="0" lang="en-US" b="0" i="0" u="none" strike="noStrike" kern="0" cap="none" spc="0" normalizeH="0" baseline="0" noProof="0" dirty="0">
                <a:ln>
                  <a:noFill/>
                </a:ln>
                <a:solidFill>
                  <a:srgbClr val="067DC2"/>
                </a:solidFill>
                <a:effectLst/>
                <a:uLnTx/>
                <a:uFillTx/>
                <a:latin typeface="Segoe UI" panose="020B0502040204020203" pitchFamily="34" charset="0"/>
                <a:cs typeface="Segoe UI" panose="020B0502040204020203" pitchFamily="34" charset="0"/>
              </a:rPr>
              <a:t>eporting on PRF payments in the HRSA PRF Reporting Portal based on the period in which funds were received.</a:t>
            </a:r>
            <a:endParaRPr kumimoji="0" b="0" i="0" u="none" strike="noStrike" kern="0" cap="none" spc="0" normalizeH="0" baseline="0" noProof="0" dirty="0">
              <a:ln>
                <a:noFill/>
              </a:ln>
              <a:solidFill>
                <a:sysClr val="windowText" lastClr="000000"/>
              </a:solidFill>
              <a:effectLst/>
              <a:uLnTx/>
              <a:uFillTx/>
              <a:latin typeface="Segoe UI" panose="020B0502040204020203" pitchFamily="34" charset="0"/>
              <a:cs typeface="Segoe UI" panose="020B0502040204020203" pitchFamily="34" charset="0"/>
            </a:endParaRPr>
          </a:p>
          <a:p>
            <a:pPr marL="299085" marR="0" lvl="0" indent="-287020" algn="just" defTabSz="914400" eaLnBrk="1" fontAlgn="auto" latinLnBrk="0" hangingPunct="1">
              <a:lnSpc>
                <a:spcPct val="100000"/>
              </a:lnSpc>
              <a:spcBef>
                <a:spcPts val="700"/>
              </a:spcBef>
              <a:spcAft>
                <a:spcPts val="0"/>
              </a:spcAft>
              <a:buClrTx/>
              <a:buSzTx/>
              <a:buFont typeface="Wingdings"/>
              <a:buChar char=""/>
              <a:tabLst>
                <a:tab pos="299085" algn="l"/>
                <a:tab pos="299720" algn="l"/>
              </a:tabLst>
              <a:defRPr/>
            </a:pPr>
            <a:r>
              <a:rPr kumimoji="0" lang="en-US" sz="1600" b="0" i="0" u="none" strike="noStrike" kern="0" cap="none" spc="0" normalizeH="0" baseline="0" noProof="0" dirty="0">
                <a:ln>
                  <a:noFill/>
                </a:ln>
                <a:solidFill>
                  <a:sysClr val="windowText" lastClr="000000"/>
                </a:solidFill>
                <a:effectLst/>
                <a:uLnTx/>
                <a:uFillTx/>
                <a:latin typeface="Arial"/>
                <a:cs typeface="Arial"/>
              </a:rPr>
              <a:t>Only providers that received payments exceeding $10,000 for the Payment Received Period</a:t>
            </a:r>
            <a:r>
              <a:rPr lang="en-US" sz="1600" dirty="0">
                <a:latin typeface="Arial"/>
                <a:cs typeface="Arial"/>
              </a:rPr>
              <a:t> </a:t>
            </a:r>
            <a:r>
              <a:rPr kumimoji="0" lang="en-US" sz="1600" b="0" i="0" u="none" strike="noStrike" kern="0" cap="none" spc="0" normalizeH="0" baseline="0" noProof="0" dirty="0">
                <a:ln>
                  <a:noFill/>
                </a:ln>
                <a:solidFill>
                  <a:sysClr val="windowText" lastClr="000000"/>
                </a:solidFill>
                <a:effectLst/>
                <a:uLnTx/>
                <a:uFillTx/>
                <a:latin typeface="Arial"/>
                <a:cs typeface="Arial"/>
              </a:rPr>
              <a:t>are required to submit reports to the PRF Reporting Portal.</a:t>
            </a:r>
          </a:p>
          <a:p>
            <a:pPr marL="299085" marR="0" lvl="0" indent="-287020" defTabSz="914400" eaLnBrk="1" fontAlgn="auto" latinLnBrk="0" hangingPunct="1">
              <a:lnSpc>
                <a:spcPct val="100000"/>
              </a:lnSpc>
              <a:spcBef>
                <a:spcPts val="994"/>
              </a:spcBef>
              <a:spcAft>
                <a:spcPts val="0"/>
              </a:spcAft>
              <a:buClrTx/>
              <a:buSzTx/>
              <a:buFont typeface="Wingdings"/>
              <a:buChar char=""/>
              <a:tabLst>
                <a:tab pos="299085" algn="l"/>
                <a:tab pos="299720" algn="l"/>
              </a:tabLst>
              <a:defRPr/>
            </a:pPr>
            <a:r>
              <a:rPr kumimoji="0" lang="en-US" sz="1600" b="0" i="0" u="none" strike="noStrike" kern="0" cap="none" spc="-20" normalizeH="0" baseline="0" noProof="0" dirty="0">
                <a:ln>
                  <a:noFill/>
                </a:ln>
                <a:solidFill>
                  <a:sysClr val="windowText" lastClr="000000"/>
                </a:solidFill>
                <a:effectLst/>
                <a:uLnTx/>
                <a:uFillTx/>
                <a:latin typeface="Arial"/>
                <a:cs typeface="Arial"/>
              </a:rPr>
              <a:t>PRF Reporting Portal</a:t>
            </a:r>
            <a:r>
              <a:rPr kumimoji="0" sz="1600" b="0" i="0" u="none" strike="noStrike" kern="0" cap="none" spc="-10" normalizeH="0" baseline="0" noProof="0" dirty="0">
                <a:ln>
                  <a:noFill/>
                </a:ln>
                <a:solidFill>
                  <a:sysClr val="windowText" lastClr="000000"/>
                </a:solidFill>
                <a:effectLst/>
                <a:uLnTx/>
                <a:uFillTx/>
                <a:latin typeface="Arial"/>
                <a:cs typeface="Arial"/>
              </a:rPr>
              <a:t>:</a:t>
            </a:r>
            <a:r>
              <a:rPr kumimoji="0" sz="1600" b="0" i="0" u="none" strike="noStrike" kern="0" cap="none" spc="-5" normalizeH="0" baseline="0" noProof="0" dirty="0">
                <a:ln>
                  <a:noFill/>
                </a:ln>
                <a:solidFill>
                  <a:sysClr val="windowText" lastClr="000000"/>
                </a:solidFill>
                <a:effectLst/>
                <a:uLnTx/>
                <a:uFillTx/>
                <a:latin typeface="Arial"/>
                <a:cs typeface="Arial"/>
              </a:rPr>
              <a:t> </a:t>
            </a:r>
            <a:r>
              <a:rPr kumimoji="0" sz="1600" b="0" i="0" u="sng" strike="noStrike" kern="0" cap="none" spc="-10" normalizeH="0" baseline="0" noProof="0" dirty="0">
                <a:ln>
                  <a:noFill/>
                </a:ln>
                <a:solidFill>
                  <a:srgbClr val="4494A1"/>
                </a:solidFill>
                <a:effectLst/>
                <a:uLnTx/>
                <a:uFill>
                  <a:solidFill>
                    <a:srgbClr val="4494A1"/>
                  </a:solidFill>
                </a:uFill>
                <a:latin typeface="Arial"/>
                <a:cs typeface="Arial"/>
                <a:hlinkClick r:id="rId4"/>
              </a:rPr>
              <a:t>https://prfreporting.hrsa.gov/s/</a:t>
            </a:r>
            <a:endParaRPr kumimoji="0" sz="1600" b="0" i="0" u="none" strike="noStrike" kern="0" cap="none" spc="0" normalizeH="0" baseline="0" noProof="0" dirty="0">
              <a:ln>
                <a:noFill/>
              </a:ln>
              <a:solidFill>
                <a:sysClr val="windowText" lastClr="000000"/>
              </a:solidFill>
              <a:effectLst/>
              <a:uLnTx/>
              <a:uFillTx/>
              <a:latin typeface="Arial"/>
              <a:cs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34" y="3899919"/>
            <a:ext cx="2957830" cy="2958465"/>
            <a:chOff x="834" y="3899919"/>
            <a:chExt cx="2957830" cy="2958465"/>
          </a:xfrm>
        </p:grpSpPr>
        <p:sp>
          <p:nvSpPr>
            <p:cNvPr id="3" name="object 3"/>
            <p:cNvSpPr/>
            <p:nvPr/>
          </p:nvSpPr>
          <p:spPr>
            <a:xfrm>
              <a:off x="970784" y="5367527"/>
              <a:ext cx="1987550" cy="1490980"/>
            </a:xfrm>
            <a:custGeom>
              <a:avLst/>
              <a:gdLst/>
              <a:ahLst/>
              <a:cxnLst/>
              <a:rect l="l" t="t" r="r" b="b"/>
              <a:pathLst>
                <a:path w="1987550" h="1490979">
                  <a:moveTo>
                    <a:pt x="497624" y="0"/>
                  </a:moveTo>
                  <a:lnTo>
                    <a:pt x="0" y="497890"/>
                  </a:lnTo>
                  <a:lnTo>
                    <a:pt x="992060" y="1490472"/>
                  </a:lnTo>
                  <a:lnTo>
                    <a:pt x="1987295" y="1490472"/>
                  </a:lnTo>
                  <a:lnTo>
                    <a:pt x="497624" y="0"/>
                  </a:lnTo>
                  <a:close/>
                </a:path>
              </a:pathLst>
            </a:custGeom>
            <a:solidFill>
              <a:srgbClr val="64ACD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4" name="object 4"/>
            <p:cNvSpPr/>
            <p:nvPr/>
          </p:nvSpPr>
          <p:spPr>
            <a:xfrm>
              <a:off x="834" y="5891085"/>
              <a:ext cx="965835" cy="967105"/>
            </a:xfrm>
            <a:custGeom>
              <a:avLst/>
              <a:gdLst/>
              <a:ahLst/>
              <a:cxnLst/>
              <a:rect l="l" t="t" r="r" b="b"/>
              <a:pathLst>
                <a:path w="965835" h="967104">
                  <a:moveTo>
                    <a:pt x="0" y="0"/>
                  </a:moveTo>
                  <a:lnTo>
                    <a:pt x="0" y="966914"/>
                  </a:lnTo>
                  <a:lnTo>
                    <a:pt x="965390" y="966914"/>
                  </a:lnTo>
                  <a:lnTo>
                    <a:pt x="0" y="0"/>
                  </a:lnTo>
                  <a:close/>
                </a:path>
              </a:pathLst>
            </a:custGeom>
            <a:solidFill>
              <a:srgbClr val="067DC2"/>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5" name="object 5"/>
            <p:cNvSpPr/>
            <p:nvPr/>
          </p:nvSpPr>
          <p:spPr>
            <a:xfrm>
              <a:off x="834" y="3899919"/>
              <a:ext cx="970280" cy="1941830"/>
            </a:xfrm>
            <a:custGeom>
              <a:avLst/>
              <a:gdLst/>
              <a:ahLst/>
              <a:cxnLst/>
              <a:rect l="l" t="t" r="r" b="b"/>
              <a:pathLst>
                <a:path w="970280" h="1941829">
                  <a:moveTo>
                    <a:pt x="0" y="0"/>
                  </a:moveTo>
                  <a:lnTo>
                    <a:pt x="0" y="1941576"/>
                  </a:lnTo>
                  <a:lnTo>
                    <a:pt x="969949" y="970368"/>
                  </a:lnTo>
                  <a:lnTo>
                    <a:pt x="0" y="0"/>
                  </a:lnTo>
                  <a:close/>
                </a:path>
              </a:pathLst>
            </a:custGeom>
            <a:solidFill>
              <a:srgbClr val="00294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grpSp>
      <p:pic>
        <p:nvPicPr>
          <p:cNvPr id="6" name="object 6"/>
          <p:cNvPicPr/>
          <p:nvPr/>
        </p:nvPicPr>
        <p:blipFill>
          <a:blip r:embed="rId2" cstate="print"/>
          <a:stretch>
            <a:fillRect/>
          </a:stretch>
        </p:blipFill>
        <p:spPr>
          <a:xfrm>
            <a:off x="9706357" y="5618988"/>
            <a:ext cx="1981198" cy="961643"/>
          </a:xfrm>
          <a:prstGeom prst="rect">
            <a:avLst/>
          </a:prstGeom>
        </p:spPr>
      </p:pic>
      <p:sp>
        <p:nvSpPr>
          <p:cNvPr id="7" name="object 7"/>
          <p:cNvSpPr txBox="1">
            <a:spLocks noGrp="1"/>
          </p:cNvSpPr>
          <p:nvPr>
            <p:ph type="title"/>
          </p:nvPr>
        </p:nvSpPr>
        <p:spPr>
          <a:xfrm>
            <a:off x="583293" y="597248"/>
            <a:ext cx="11025413" cy="1118525"/>
          </a:xfrm>
          <a:prstGeom prst="rect">
            <a:avLst/>
          </a:prstGeom>
        </p:spPr>
        <p:txBody>
          <a:bodyPr vert="horz" wrap="square" lIns="0" tIns="325388" rIns="0" bIns="0" rtlCol="0">
            <a:spAutoFit/>
          </a:bodyPr>
          <a:lstStyle/>
          <a:p>
            <a:pPr marL="380365">
              <a:spcBef>
                <a:spcPts val="100"/>
              </a:spcBef>
            </a:pPr>
            <a:r>
              <a:rPr lang="en-US" sz="2800" dirty="0">
                <a:solidFill>
                  <a:srgbClr val="002940"/>
                </a:solidFill>
                <a:latin typeface="Segoe UI" panose="020B0502040204020203" pitchFamily="34" charset="0"/>
                <a:cs typeface="Segoe UI" panose="020B0502040204020203" pitchFamily="34" charset="0"/>
              </a:rPr>
              <a:t>Reporting Periods</a:t>
            </a:r>
            <a:endParaRPr sz="2800" dirty="0">
              <a:solidFill>
                <a:srgbClr val="002940"/>
              </a:solidFill>
              <a:latin typeface="Segoe UI" panose="020B0502040204020203" pitchFamily="34" charset="0"/>
              <a:cs typeface="Segoe UI" panose="020B0502040204020203" pitchFamily="34" charset="0"/>
            </a:endParaRPr>
          </a:p>
          <a:p>
            <a:pPr marL="380365">
              <a:lnSpc>
                <a:spcPct val="100000"/>
              </a:lnSpc>
              <a:spcBef>
                <a:spcPts val="390"/>
              </a:spcBef>
            </a:pPr>
            <a:r>
              <a:rPr sz="2000" b="0" i="0" dirty="0">
                <a:solidFill>
                  <a:srgbClr val="067DC2"/>
                </a:solidFill>
                <a:latin typeface="Segoe UI" panose="020B0502040204020203" pitchFamily="34" charset="0"/>
                <a:cs typeface="Segoe UI" panose="020B0502040204020203" pitchFamily="34" charset="0"/>
              </a:rPr>
              <a:t>Reporting</a:t>
            </a:r>
            <a:r>
              <a:rPr sz="2000" b="0" i="0" spc="-60" dirty="0">
                <a:solidFill>
                  <a:srgbClr val="067DC2"/>
                </a:solidFill>
                <a:latin typeface="Segoe UI" panose="020B0502040204020203" pitchFamily="34" charset="0"/>
                <a:cs typeface="Segoe UI" panose="020B0502040204020203" pitchFamily="34" charset="0"/>
              </a:rPr>
              <a:t> </a:t>
            </a:r>
            <a:r>
              <a:rPr sz="2000" b="0" i="0" dirty="0">
                <a:solidFill>
                  <a:srgbClr val="067DC2"/>
                </a:solidFill>
                <a:latin typeface="Segoe UI" panose="020B0502040204020203" pitchFamily="34" charset="0"/>
                <a:cs typeface="Segoe UI" panose="020B0502040204020203" pitchFamily="34" charset="0"/>
              </a:rPr>
              <a:t>by</a:t>
            </a:r>
            <a:r>
              <a:rPr sz="2000" b="0" i="0" spc="-20" dirty="0">
                <a:solidFill>
                  <a:srgbClr val="067DC2"/>
                </a:solidFill>
                <a:latin typeface="Segoe UI" panose="020B0502040204020203" pitchFamily="34" charset="0"/>
                <a:cs typeface="Segoe UI" panose="020B0502040204020203" pitchFamily="34" charset="0"/>
              </a:rPr>
              <a:t> </a:t>
            </a:r>
            <a:r>
              <a:rPr sz="2000" b="0" i="0" dirty="0">
                <a:solidFill>
                  <a:srgbClr val="067DC2"/>
                </a:solidFill>
                <a:latin typeface="Segoe UI" panose="020B0502040204020203" pitchFamily="34" charset="0"/>
                <a:cs typeface="Segoe UI" panose="020B0502040204020203" pitchFamily="34" charset="0"/>
              </a:rPr>
              <a:t>Quarters</a:t>
            </a:r>
            <a:r>
              <a:rPr sz="2000" b="0" i="0" spc="-25" dirty="0">
                <a:solidFill>
                  <a:srgbClr val="067DC2"/>
                </a:solidFill>
                <a:latin typeface="Segoe UI" panose="020B0502040204020203" pitchFamily="34" charset="0"/>
                <a:cs typeface="Segoe UI" panose="020B0502040204020203" pitchFamily="34" charset="0"/>
              </a:rPr>
              <a:t> </a:t>
            </a:r>
            <a:r>
              <a:rPr sz="2000" b="0" i="0" dirty="0">
                <a:solidFill>
                  <a:srgbClr val="067DC2"/>
                </a:solidFill>
                <a:latin typeface="Segoe UI" panose="020B0502040204020203" pitchFamily="34" charset="0"/>
                <a:cs typeface="Segoe UI" panose="020B0502040204020203" pitchFamily="34" charset="0"/>
              </a:rPr>
              <a:t>and</a:t>
            </a:r>
            <a:r>
              <a:rPr sz="2000" b="0" i="0" spc="-5" dirty="0">
                <a:solidFill>
                  <a:srgbClr val="067DC2"/>
                </a:solidFill>
                <a:latin typeface="Segoe UI" panose="020B0502040204020203" pitchFamily="34" charset="0"/>
                <a:cs typeface="Segoe UI" panose="020B0502040204020203" pitchFamily="34" charset="0"/>
              </a:rPr>
              <a:t> </a:t>
            </a:r>
            <a:r>
              <a:rPr sz="2000" b="0" i="0" dirty="0">
                <a:solidFill>
                  <a:srgbClr val="067DC2"/>
                </a:solidFill>
                <a:latin typeface="Segoe UI" panose="020B0502040204020203" pitchFamily="34" charset="0"/>
                <a:cs typeface="Segoe UI" panose="020B0502040204020203" pitchFamily="34" charset="0"/>
              </a:rPr>
              <a:t>Periods</a:t>
            </a:r>
            <a:r>
              <a:rPr sz="2000" b="0" i="0" spc="-10" dirty="0">
                <a:solidFill>
                  <a:srgbClr val="067DC2"/>
                </a:solidFill>
                <a:latin typeface="Segoe UI" panose="020B0502040204020203" pitchFamily="34" charset="0"/>
                <a:cs typeface="Segoe UI" panose="020B0502040204020203" pitchFamily="34" charset="0"/>
              </a:rPr>
              <a:t> of</a:t>
            </a:r>
            <a:r>
              <a:rPr sz="2000" b="0" i="0" spc="-220" dirty="0">
                <a:solidFill>
                  <a:srgbClr val="067DC2"/>
                </a:solidFill>
                <a:latin typeface="Segoe UI" panose="020B0502040204020203" pitchFamily="34" charset="0"/>
                <a:cs typeface="Segoe UI" panose="020B0502040204020203" pitchFamily="34" charset="0"/>
              </a:rPr>
              <a:t> </a:t>
            </a:r>
            <a:r>
              <a:rPr sz="2000" b="0" i="0" spc="-10" dirty="0">
                <a:solidFill>
                  <a:srgbClr val="067DC2"/>
                </a:solidFill>
                <a:latin typeface="Segoe UI" panose="020B0502040204020203" pitchFamily="34" charset="0"/>
                <a:cs typeface="Segoe UI" panose="020B0502040204020203" pitchFamily="34" charset="0"/>
              </a:rPr>
              <a:t>Availability</a:t>
            </a:r>
            <a:endParaRPr sz="2000" dirty="0">
              <a:latin typeface="Segoe UI" panose="020B0502040204020203" pitchFamily="34" charset="0"/>
              <a:cs typeface="Segoe UI" panose="020B0502040204020203" pitchFamily="34" charset="0"/>
            </a:endParaRPr>
          </a:p>
        </p:txBody>
      </p:sp>
      <p:pic>
        <p:nvPicPr>
          <p:cNvPr id="8" name="object 8"/>
          <p:cNvPicPr/>
          <p:nvPr/>
        </p:nvPicPr>
        <p:blipFill>
          <a:blip r:embed="rId3" cstate="print"/>
          <a:stretch>
            <a:fillRect/>
          </a:stretch>
        </p:blipFill>
        <p:spPr>
          <a:xfrm>
            <a:off x="1072896" y="1037844"/>
            <a:ext cx="9631667" cy="5417819"/>
          </a:xfrm>
          <a:prstGeom prst="rect">
            <a:avLst/>
          </a:prstGeom>
        </p:spPr>
      </p:pic>
      <p:sp>
        <p:nvSpPr>
          <p:cNvPr id="9" name="object 9"/>
          <p:cNvSpPr txBox="1">
            <a:spLocks noGrp="1"/>
          </p:cNvSpPr>
          <p:nvPr>
            <p:ph type="sldNum" sz="quarter" idx="7"/>
          </p:nvPr>
        </p:nvSpPr>
        <p:spPr>
          <a:prstGeom prst="rect">
            <a:avLst/>
          </a:prstGeom>
        </p:spPr>
        <p:txBody>
          <a:bodyPr vert="horz" wrap="square" lIns="0" tIns="10795" rIns="0" bIns="0" rtlCol="0">
            <a:spAutoFit/>
          </a:bodyPr>
          <a:lstStyle/>
          <a:p>
            <a:pPr marL="38100" marR="0" lvl="0" indent="0" defTabSz="914400" eaLnBrk="1" fontAlgn="auto" latinLnBrk="0" hangingPunct="1">
              <a:lnSpc>
                <a:spcPct val="100000"/>
              </a:lnSpc>
              <a:spcBef>
                <a:spcPts val="85"/>
              </a:spcBef>
              <a:spcAft>
                <a:spcPts val="0"/>
              </a:spcAft>
              <a:buClrTx/>
              <a:buSzTx/>
              <a:buFontTx/>
              <a:buNone/>
              <a:tabLst/>
              <a:defRPr/>
            </a:pPr>
            <a:fld id="{81D60167-4931-47E6-BA6A-407CBD079E47}" type="slidenum">
              <a:rPr kumimoji="0" sz="1100" b="0" i="0" u="none" strike="noStrike" kern="0" cap="none" spc="0" normalizeH="0" baseline="0" noProof="0" dirty="0">
                <a:ln>
                  <a:noFill/>
                </a:ln>
                <a:solidFill>
                  <a:prstClr val="black"/>
                </a:solidFill>
                <a:effectLst/>
                <a:uLnTx/>
                <a:uFillTx/>
                <a:latin typeface="Arial"/>
                <a:cs typeface="Arial"/>
              </a:rPr>
              <a:pPr marL="38100" marR="0" lvl="0" indent="0" defTabSz="914400" eaLnBrk="1" fontAlgn="auto" latinLnBrk="0" hangingPunct="1">
                <a:lnSpc>
                  <a:spcPct val="100000"/>
                </a:lnSpc>
                <a:spcBef>
                  <a:spcPts val="85"/>
                </a:spcBef>
                <a:spcAft>
                  <a:spcPts val="0"/>
                </a:spcAft>
                <a:buClrTx/>
                <a:buSzTx/>
                <a:buFontTx/>
                <a:buNone/>
                <a:tabLst/>
                <a:defRPr/>
              </a:pPr>
              <a:t>39</a:t>
            </a:fld>
            <a:endParaRPr kumimoji="0" sz="1100" b="0" i="0" u="none" strike="noStrike" kern="0" cap="none" spc="0" normalizeH="0" baseline="0" noProof="0" dirty="0">
              <a:ln>
                <a:noFill/>
              </a:ln>
              <a:solidFill>
                <a:prstClr val="black"/>
              </a:solidFill>
              <a:effectLst/>
              <a:uLnTx/>
              <a:uFillTx/>
              <a:latin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77F04-BF39-7DA4-1341-EE65B46CA273}"/>
              </a:ext>
            </a:extLst>
          </p:cNvPr>
          <p:cNvSpPr>
            <a:spLocks noGrp="1"/>
          </p:cNvSpPr>
          <p:nvPr>
            <p:ph type="title"/>
          </p:nvPr>
        </p:nvSpPr>
        <p:spPr/>
        <p:txBody>
          <a:bodyPr/>
          <a:lstStyle/>
          <a:p>
            <a:r>
              <a:rPr lang="en-US" dirty="0"/>
              <a:t>Determining Application Dates</a:t>
            </a:r>
          </a:p>
        </p:txBody>
      </p:sp>
      <p:sp>
        <p:nvSpPr>
          <p:cNvPr id="3" name="Text Placeholder 2">
            <a:extLst>
              <a:ext uri="{FF2B5EF4-FFF2-40B4-BE49-F238E27FC236}">
                <a16:creationId xmlns:a16="http://schemas.microsoft.com/office/drawing/2014/main" id="{91AC066B-0517-A790-12EF-4E4937BD82A0}"/>
              </a:ext>
            </a:extLst>
          </p:cNvPr>
          <p:cNvSpPr>
            <a:spLocks noGrp="1"/>
          </p:cNvSpPr>
          <p:nvPr>
            <p:ph type="body" idx="1"/>
          </p:nvPr>
        </p:nvSpPr>
        <p:spPr>
          <a:xfrm>
            <a:off x="748455" y="1146299"/>
            <a:ext cx="10331450" cy="4431983"/>
          </a:xfrm>
        </p:spPr>
        <p:txBody>
          <a:bodyPr/>
          <a:lstStyle/>
          <a:p>
            <a:pPr marL="285750" indent="-285750">
              <a:buFont typeface="Arial" panose="020B0604020202020204" pitchFamily="34" charset="0"/>
              <a:buChar char="•"/>
            </a:pPr>
            <a:r>
              <a:rPr lang="en-US" dirty="0"/>
              <a:t>ASU 2016-02 requires the use of the modified retrospective approach, meaning that the determination of lease balances is based on remaining lease payments and discount rates as of the date of initial application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Two options for determining the application date:</a:t>
            </a:r>
          </a:p>
          <a:p>
            <a:pPr marL="285750" indent="-285750">
              <a:buFont typeface="Arial" panose="020B0604020202020204" pitchFamily="34" charset="0"/>
              <a:buChar char="•"/>
            </a:pPr>
            <a:endParaRPr lang="en-US" dirty="0"/>
          </a:p>
          <a:p>
            <a:pPr marL="800100" lvl="1" indent="-342900">
              <a:buFont typeface="+mj-lt"/>
              <a:buAutoNum type="arabicPeriod"/>
            </a:pPr>
            <a:r>
              <a:rPr lang="en-US" dirty="0">
                <a:latin typeface="Arial" panose="020B0604020202020204" pitchFamily="34" charset="0"/>
                <a:cs typeface="Arial" panose="020B0604020202020204" pitchFamily="34" charset="0"/>
              </a:rPr>
              <a:t>Comparative date option – apply at the beginning of the earliest comparative period presented on the face of the financial statements (for example, a December 31, 2022 year end would use January 1, 2021)</a:t>
            </a:r>
          </a:p>
          <a:p>
            <a:pPr lvl="1"/>
            <a:endParaRPr lang="en-US" dirty="0">
              <a:latin typeface="Arial" panose="020B0604020202020204" pitchFamily="34" charset="0"/>
              <a:cs typeface="Arial" panose="020B0604020202020204" pitchFamily="34" charset="0"/>
            </a:endParaRPr>
          </a:p>
          <a:p>
            <a:pPr marL="800100" lvl="1" indent="-342900">
              <a:buFont typeface="+mj-lt"/>
              <a:buAutoNum type="arabicPeriod" startAt="2"/>
            </a:pPr>
            <a:r>
              <a:rPr lang="en-US" dirty="0">
                <a:latin typeface="Arial" panose="020B0604020202020204" pitchFamily="34" charset="0"/>
                <a:cs typeface="Arial" panose="020B0604020202020204" pitchFamily="34" charset="0"/>
              </a:rPr>
              <a:t>Effective date option – apply at the effective date of the standard (for example, a December 31, 2022 year end would use January 1, 2022)</a:t>
            </a:r>
          </a:p>
          <a:p>
            <a:pPr marL="742950" lvl="1" indent="-285750">
              <a:buFont typeface="Arial" panose="020B0604020202020204" pitchFamily="34" charset="0"/>
              <a:buChar char="•"/>
            </a:pPr>
            <a:endParaRPr lang="en-US" dirty="0"/>
          </a:p>
          <a:p>
            <a:pPr marL="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If the effective date option is selected, comparative period is still presented in line with ASC 840</a:t>
            </a:r>
          </a:p>
          <a:p>
            <a:pPr marL="0" lvl="1"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The effective date option simplifies transition requirements</a:t>
            </a:r>
          </a:p>
        </p:txBody>
      </p:sp>
    </p:spTree>
    <p:extLst>
      <p:ext uri="{BB962C8B-B14F-4D97-AF65-F5344CB8AC3E}">
        <p14:creationId xmlns:p14="http://schemas.microsoft.com/office/powerpoint/2010/main" val="40595891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3D3A0-AAAC-A011-914D-9A01787D0F54}"/>
              </a:ext>
            </a:extLst>
          </p:cNvPr>
          <p:cNvSpPr>
            <a:spLocks noGrp="1"/>
          </p:cNvSpPr>
          <p:nvPr>
            <p:ph type="title"/>
          </p:nvPr>
        </p:nvSpPr>
        <p:spPr>
          <a:xfrm>
            <a:off x="583293" y="152400"/>
            <a:ext cx="11025413" cy="430887"/>
          </a:xfrm>
        </p:spPr>
        <p:txBody>
          <a:bodyPr/>
          <a:lstStyle/>
          <a:p>
            <a:r>
              <a:rPr lang="en-US" sz="2800" dirty="0">
                <a:latin typeface="Segoe UI" panose="020B0502040204020203" pitchFamily="34" charset="0"/>
                <a:cs typeface="Segoe UI" panose="020B0502040204020203" pitchFamily="34" charset="0"/>
              </a:rPr>
              <a:t>Summary of Key Items/Steps – PRF Portal Reporting</a:t>
            </a:r>
          </a:p>
        </p:txBody>
      </p:sp>
      <p:sp>
        <p:nvSpPr>
          <p:cNvPr id="3" name="Text Placeholder 2">
            <a:extLst>
              <a:ext uri="{FF2B5EF4-FFF2-40B4-BE49-F238E27FC236}">
                <a16:creationId xmlns:a16="http://schemas.microsoft.com/office/drawing/2014/main" id="{6C959E1D-CDFC-A4D2-966A-1DF904F3EFB1}"/>
              </a:ext>
            </a:extLst>
          </p:cNvPr>
          <p:cNvSpPr>
            <a:spLocks noGrp="1"/>
          </p:cNvSpPr>
          <p:nvPr>
            <p:ph type="body" idx="1"/>
          </p:nvPr>
        </p:nvSpPr>
        <p:spPr>
          <a:xfrm>
            <a:off x="1104899" y="685800"/>
            <a:ext cx="9982200" cy="6155531"/>
          </a:xfrm>
        </p:spPr>
        <p:txBody>
          <a:bodyPr/>
          <a:lstStyle/>
          <a:p>
            <a:pPr marL="342900" indent="-342900" algn="just">
              <a:buFont typeface="+mj-lt"/>
              <a:buAutoNum type="arabicPeriod" startAt="6"/>
            </a:pPr>
            <a:r>
              <a:rPr lang="en-US" dirty="0">
                <a:latin typeface="Segoe UI" panose="020B0502040204020203" pitchFamily="34" charset="0"/>
                <a:cs typeface="Segoe UI" panose="020B0502040204020203" pitchFamily="34" charset="0"/>
              </a:rPr>
              <a:t>Interest Earned on PRF Payments </a:t>
            </a:r>
            <a:r>
              <a:rPr lang="en-US" b="0" dirty="0">
                <a:solidFill>
                  <a:schemeClr val="tx1"/>
                </a:solidFill>
                <a:latin typeface="Segoe UI" panose="020B0502040204020203" pitchFamily="34" charset="0"/>
                <a:cs typeface="Segoe UI" panose="020B0502040204020203" pitchFamily="34" charset="0"/>
              </a:rPr>
              <a:t>– Must report amount of interest earned from date of receipt through end of period of availability on SNF Infection Control and Quality Incentive payments and/or amount of interest earned on all other PRF payments. Any interest earned that was not expended in the form of unreimbursed expenses or lost revenues attributable to coronavirus must be returned.</a:t>
            </a:r>
          </a:p>
          <a:p>
            <a:pPr marL="342900" indent="-342900" algn="just">
              <a:buFont typeface="+mj-lt"/>
              <a:buAutoNum type="arabicPeriod" startAt="8"/>
            </a:pPr>
            <a:r>
              <a:rPr lang="en-US" dirty="0">
                <a:latin typeface="Segoe UI" panose="020B0502040204020203" pitchFamily="34" charset="0"/>
                <a:cs typeface="Segoe UI" panose="020B0502040204020203" pitchFamily="34" charset="0"/>
              </a:rPr>
              <a:t>Other Assistance Received </a:t>
            </a:r>
            <a:r>
              <a:rPr lang="en-US" b="0" dirty="0">
                <a:solidFill>
                  <a:schemeClr val="tx1"/>
                </a:solidFill>
                <a:latin typeface="Segoe UI" panose="020B0502040204020203" pitchFamily="34" charset="0"/>
                <a:cs typeface="Segoe UI" panose="020B0502040204020203" pitchFamily="34" charset="0"/>
              </a:rPr>
              <a:t>– Other assistance received is reported by quarter for informational purposes. Includes all non-PRF COVID relief funding.</a:t>
            </a:r>
          </a:p>
          <a:p>
            <a:pPr marL="342900" indent="-342900" algn="just">
              <a:buFont typeface="+mj-lt"/>
              <a:buAutoNum type="arabicPeriod" startAt="8"/>
            </a:pPr>
            <a:r>
              <a:rPr lang="en-US" dirty="0">
                <a:latin typeface="Segoe UI" panose="020B0502040204020203" pitchFamily="34" charset="0"/>
                <a:cs typeface="Segoe UI" panose="020B0502040204020203" pitchFamily="34" charset="0"/>
              </a:rPr>
              <a:t>Nursing Home Infection Control  Expenses (if applicable) </a:t>
            </a:r>
            <a:r>
              <a:rPr lang="en-US" b="0" dirty="0">
                <a:solidFill>
                  <a:schemeClr val="tx1"/>
                </a:solidFill>
                <a:latin typeface="Segoe UI" panose="020B0502040204020203" pitchFamily="34" charset="0"/>
                <a:cs typeface="Segoe UI" panose="020B0502040204020203" pitchFamily="34" charset="0"/>
              </a:rPr>
              <a:t>– SNF Infection Control and QIP payments may only be used to reimburse nursing facility Infection Control Expenses, which are reported separately. May not be used to reimburse lost revenues. Portal only permits reporting of expenses in this step up to amount of Infection Control and QIP payments received during the payment period.</a:t>
            </a:r>
          </a:p>
          <a:p>
            <a:pPr marL="342900" indent="-342900" algn="just">
              <a:buFont typeface="+mj-lt"/>
              <a:buAutoNum type="arabicPeriod" startAt="8"/>
            </a:pPr>
            <a:r>
              <a:rPr lang="en-US" dirty="0">
                <a:latin typeface="Segoe UI" panose="020B0502040204020203" pitchFamily="34" charset="0"/>
                <a:cs typeface="Segoe UI" panose="020B0502040204020203" pitchFamily="34" charset="0"/>
              </a:rPr>
              <a:t>Other Provider Relief Fund Expenses</a:t>
            </a:r>
            <a:r>
              <a:rPr lang="en-US" b="0" dirty="0">
                <a:solidFill>
                  <a:schemeClr val="tx1"/>
                </a:solidFill>
                <a:latin typeface="Segoe UI" panose="020B0502040204020203" pitchFamily="34" charset="0"/>
                <a:cs typeface="Segoe UI" panose="020B0502040204020203" pitchFamily="34" charset="0"/>
              </a:rPr>
              <a:t> – Unreimbursed expenses attributable to coronavirus for all other General and Targeted Distribution payments received during payment period. Portal only permits reporting of expenses in this step up to amount of Other PRF payments received during the payment period.</a:t>
            </a:r>
          </a:p>
          <a:p>
            <a:pPr marL="342900" indent="-342900" algn="just">
              <a:buFont typeface="+mj-lt"/>
              <a:buAutoNum type="arabicPeriod" startAt="8"/>
            </a:pPr>
            <a:r>
              <a:rPr lang="en-US" dirty="0">
                <a:latin typeface="Segoe UI" panose="020B0502040204020203" pitchFamily="34" charset="0"/>
                <a:cs typeface="Segoe UI" panose="020B0502040204020203" pitchFamily="34" charset="0"/>
              </a:rPr>
              <a:t>Unreimbursed Expenses Attributable to Coronavirus </a:t>
            </a:r>
            <a:r>
              <a:rPr lang="en-US" b="0" dirty="0">
                <a:solidFill>
                  <a:schemeClr val="tx1"/>
                </a:solidFill>
                <a:latin typeface="Segoe UI" panose="020B0502040204020203" pitchFamily="34" charset="0"/>
                <a:cs typeface="Segoe UI" panose="020B0502040204020203" pitchFamily="34" charset="0"/>
              </a:rPr>
              <a:t>– Expenses attributable to coronavirus through the end of the period of availability that remain unreimbursed after consideration of all COVID-related assistance, including the PRF (excess expenses over PRF payments reported on in payment period).</a:t>
            </a:r>
          </a:p>
          <a:p>
            <a:pPr marL="342900" indent="-342900" algn="just">
              <a:buFont typeface="+mj-lt"/>
              <a:buAutoNum type="arabicPeriod" startAt="8"/>
            </a:pPr>
            <a:r>
              <a:rPr lang="en-US" dirty="0">
                <a:latin typeface="Segoe UI" panose="020B0502040204020203" pitchFamily="34" charset="0"/>
                <a:cs typeface="Segoe UI" panose="020B0502040204020203" pitchFamily="34" charset="0"/>
              </a:rPr>
              <a:t>Actual Patient Care Revenue or Lost Revenues </a:t>
            </a:r>
            <a:r>
              <a:rPr lang="en-US" b="0" dirty="0">
                <a:solidFill>
                  <a:schemeClr val="tx1"/>
                </a:solidFill>
                <a:latin typeface="Segoe UI" panose="020B0502040204020203" pitchFamily="34" charset="0"/>
                <a:cs typeface="Segoe UI" panose="020B0502040204020203" pitchFamily="34" charset="0"/>
              </a:rPr>
              <a:t>– If expenses attributable to coronavirus in step 10 equal or exceed PRF payments for the payment period, portal will prompt to enter actual patient care revenues for the relevant period(s). If not, one of three lost revenue calculation methods will be selected.</a:t>
            </a:r>
          </a:p>
          <a:p>
            <a:pPr marL="342900" indent="-342900" algn="just">
              <a:buFont typeface="+mj-lt"/>
              <a:buAutoNum type="arabicPeriod" startAt="8"/>
            </a:pPr>
            <a:endParaRPr lang="en-US" dirty="0">
              <a:latin typeface="Segoe UI" panose="020B0502040204020203" pitchFamily="34" charset="0"/>
              <a:cs typeface="Segoe UI" panose="020B0502040204020203" pitchFamily="34" charset="0"/>
            </a:endParaRPr>
          </a:p>
          <a:p>
            <a:pPr marL="342900" indent="-342900" algn="just">
              <a:buFont typeface="+mj-lt"/>
              <a:buAutoNum type="arabicPeriod" startAt="8"/>
            </a:pPr>
            <a:endParaRPr lang="en-US" b="0" dirty="0">
              <a:solidFill>
                <a:schemeClr val="tx1"/>
              </a:solidFill>
              <a:latin typeface="Segoe UI" panose="020B0502040204020203" pitchFamily="34" charset="0"/>
              <a:cs typeface="Segoe UI" panose="020B0502040204020203" pitchFamily="34" charset="0"/>
            </a:endParaRPr>
          </a:p>
          <a:p>
            <a:pPr marL="342900" indent="-342900" algn="just">
              <a:buFont typeface="+mj-lt"/>
              <a:buAutoNum type="arabicPeriod" startAt="8"/>
            </a:pPr>
            <a:endParaRPr lang="en-US" b="0" dirty="0">
              <a:solidFill>
                <a:schemeClr val="tx1"/>
              </a:solidFill>
              <a:latin typeface="Segoe UI" panose="020B0502040204020203" pitchFamily="34" charset="0"/>
              <a:cs typeface="Segoe UI" panose="020B0502040204020203" pitchFamily="34" charset="0"/>
            </a:endParaRPr>
          </a:p>
          <a:p>
            <a:pPr marL="342900" indent="-342900" algn="just">
              <a:buFont typeface="+mj-lt"/>
              <a:buAutoNum type="arabicPeriod" startAt="8"/>
            </a:pPr>
            <a:endParaRPr lang="en-US" dirty="0">
              <a:latin typeface="Segoe UI" panose="020B0502040204020203" pitchFamily="34" charset="0"/>
              <a:cs typeface="Segoe UI" panose="020B0502040204020203" pitchFamily="34" charset="0"/>
            </a:endParaRPr>
          </a:p>
          <a:p>
            <a:pPr marL="342900" indent="-342900" algn="just">
              <a:buFont typeface="+mj-lt"/>
              <a:buAutoNum type="arabicPeriod" startAt="8"/>
            </a:pPr>
            <a:endParaRPr lang="en-US" dirty="0">
              <a:latin typeface="Segoe UI" panose="020B0502040204020203" pitchFamily="34" charset="0"/>
              <a:cs typeface="Segoe UI" panose="020B0502040204020203" pitchFamily="34" charset="0"/>
            </a:endParaRPr>
          </a:p>
          <a:p>
            <a:pPr marL="342900" indent="-342900" algn="just">
              <a:buFont typeface="+mj-lt"/>
              <a:buAutoNum type="arabicPeriod" startAt="8"/>
            </a:pPr>
            <a:endParaRPr lang="en-US"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6836991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598919" y="0"/>
            <a:ext cx="5593080" cy="6858000"/>
            <a:chOff x="6598919" y="0"/>
            <a:chExt cx="5593080" cy="6858000"/>
          </a:xfrm>
        </p:grpSpPr>
        <p:pic>
          <p:nvPicPr>
            <p:cNvPr id="3" name="object 3"/>
            <p:cNvPicPr/>
            <p:nvPr/>
          </p:nvPicPr>
          <p:blipFill>
            <a:blip r:embed="rId3" cstate="print"/>
            <a:stretch>
              <a:fillRect/>
            </a:stretch>
          </p:blipFill>
          <p:spPr>
            <a:xfrm>
              <a:off x="9706356" y="5618988"/>
              <a:ext cx="1981198" cy="961643"/>
            </a:xfrm>
            <a:prstGeom prst="rect">
              <a:avLst/>
            </a:prstGeom>
          </p:spPr>
        </p:pic>
        <p:sp>
          <p:nvSpPr>
            <p:cNvPr id="4" name="object 4"/>
            <p:cNvSpPr/>
            <p:nvPr/>
          </p:nvSpPr>
          <p:spPr>
            <a:xfrm>
              <a:off x="9610343" y="5544311"/>
              <a:ext cx="2581910" cy="1103630"/>
            </a:xfrm>
            <a:custGeom>
              <a:avLst/>
              <a:gdLst/>
              <a:ahLst/>
              <a:cxnLst/>
              <a:rect l="l" t="t" r="r" b="b"/>
              <a:pathLst>
                <a:path w="2581909" h="1103629">
                  <a:moveTo>
                    <a:pt x="2581655" y="0"/>
                  </a:moveTo>
                  <a:lnTo>
                    <a:pt x="0" y="0"/>
                  </a:lnTo>
                  <a:lnTo>
                    <a:pt x="0" y="1103376"/>
                  </a:lnTo>
                  <a:lnTo>
                    <a:pt x="2581655" y="1103376"/>
                  </a:lnTo>
                  <a:lnTo>
                    <a:pt x="2581655" y="0"/>
                  </a:lnTo>
                  <a:close/>
                </a:path>
              </a:pathLst>
            </a:custGeom>
            <a:solidFill>
              <a:srgbClr val="FFFFFF">
                <a:alpha val="47840"/>
              </a:srgbClr>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pic>
          <p:nvPicPr>
            <p:cNvPr id="5" name="object 5"/>
            <p:cNvPicPr/>
            <p:nvPr/>
          </p:nvPicPr>
          <p:blipFill>
            <a:blip r:embed="rId3" cstate="print"/>
            <a:stretch>
              <a:fillRect/>
            </a:stretch>
          </p:blipFill>
          <p:spPr>
            <a:xfrm>
              <a:off x="9706356" y="5618988"/>
              <a:ext cx="1981198" cy="961643"/>
            </a:xfrm>
            <a:prstGeom prst="rect">
              <a:avLst/>
            </a:prstGeom>
          </p:spPr>
        </p:pic>
        <p:pic>
          <p:nvPicPr>
            <p:cNvPr id="6" name="object 6"/>
            <p:cNvPicPr/>
            <p:nvPr/>
          </p:nvPicPr>
          <p:blipFill>
            <a:blip r:embed="rId4" cstate="print"/>
            <a:stretch>
              <a:fillRect/>
            </a:stretch>
          </p:blipFill>
          <p:spPr>
            <a:xfrm>
              <a:off x="6598919" y="0"/>
              <a:ext cx="5545823" cy="6857999"/>
            </a:xfrm>
            <a:prstGeom prst="rect">
              <a:avLst/>
            </a:prstGeom>
          </p:spPr>
        </p:pic>
      </p:grpSp>
      <p:sp>
        <p:nvSpPr>
          <p:cNvPr id="7" name="object 7"/>
          <p:cNvSpPr txBox="1">
            <a:spLocks noGrp="1"/>
          </p:cNvSpPr>
          <p:nvPr>
            <p:ph type="title"/>
          </p:nvPr>
        </p:nvSpPr>
        <p:spPr>
          <a:xfrm>
            <a:off x="535852" y="388401"/>
            <a:ext cx="5057230" cy="443711"/>
          </a:xfrm>
          <a:prstGeom prst="rect">
            <a:avLst/>
          </a:prstGeom>
        </p:spPr>
        <p:txBody>
          <a:bodyPr vert="horz" wrap="square" lIns="0" tIns="12700" rIns="0" bIns="0" rtlCol="0">
            <a:spAutoFit/>
          </a:bodyPr>
          <a:lstStyle/>
          <a:p>
            <a:pPr marL="12700">
              <a:lnSpc>
                <a:spcPct val="100000"/>
              </a:lnSpc>
              <a:spcBef>
                <a:spcPts val="100"/>
              </a:spcBef>
            </a:pPr>
            <a:r>
              <a:rPr sz="2800" dirty="0">
                <a:solidFill>
                  <a:srgbClr val="002940"/>
                </a:solidFill>
                <a:latin typeface="Segoe UI" panose="020B0502040204020203" pitchFamily="34" charset="0"/>
                <a:cs typeface="Segoe UI" panose="020B0502040204020203" pitchFamily="34" charset="0"/>
              </a:rPr>
              <a:t>COVID-19 EXPENSES</a:t>
            </a:r>
          </a:p>
        </p:txBody>
      </p:sp>
      <p:pic>
        <p:nvPicPr>
          <p:cNvPr id="8" name="object 8"/>
          <p:cNvPicPr/>
          <p:nvPr/>
        </p:nvPicPr>
        <p:blipFill>
          <a:blip r:embed="rId5" cstate="print"/>
          <a:stretch>
            <a:fillRect/>
          </a:stretch>
        </p:blipFill>
        <p:spPr>
          <a:xfrm>
            <a:off x="784322" y="1092430"/>
            <a:ext cx="5431374" cy="2561524"/>
          </a:xfrm>
          <a:prstGeom prst="rect">
            <a:avLst/>
          </a:prstGeom>
        </p:spPr>
      </p:pic>
      <p:grpSp>
        <p:nvGrpSpPr>
          <p:cNvPr id="9" name="object 9"/>
          <p:cNvGrpSpPr/>
          <p:nvPr/>
        </p:nvGrpSpPr>
        <p:grpSpPr>
          <a:xfrm>
            <a:off x="850391" y="3734158"/>
            <a:ext cx="5348605" cy="2802890"/>
            <a:chOff x="850391" y="3734158"/>
            <a:chExt cx="5348605" cy="2802890"/>
          </a:xfrm>
        </p:grpSpPr>
        <p:pic>
          <p:nvPicPr>
            <p:cNvPr id="10" name="object 10"/>
            <p:cNvPicPr/>
            <p:nvPr/>
          </p:nvPicPr>
          <p:blipFill>
            <a:blip r:embed="rId6" cstate="print"/>
            <a:stretch>
              <a:fillRect/>
            </a:stretch>
          </p:blipFill>
          <p:spPr>
            <a:xfrm>
              <a:off x="908670" y="3734158"/>
              <a:ext cx="5290036" cy="1754153"/>
            </a:xfrm>
            <a:prstGeom prst="rect">
              <a:avLst/>
            </a:prstGeom>
          </p:spPr>
        </p:pic>
        <p:pic>
          <p:nvPicPr>
            <p:cNvPr id="11" name="object 11"/>
            <p:cNvPicPr/>
            <p:nvPr/>
          </p:nvPicPr>
          <p:blipFill>
            <a:blip r:embed="rId7" cstate="print"/>
            <a:stretch>
              <a:fillRect/>
            </a:stretch>
          </p:blipFill>
          <p:spPr>
            <a:xfrm>
              <a:off x="850391" y="5527547"/>
              <a:ext cx="5329427" cy="1008887"/>
            </a:xfrm>
            <a:prstGeom prst="rect">
              <a:avLst/>
            </a:prstGeom>
          </p:spPr>
        </p:pic>
      </p:grpSp>
      <p:sp>
        <p:nvSpPr>
          <p:cNvPr id="12" name="object 12"/>
          <p:cNvSpPr txBox="1">
            <a:spLocks noGrp="1"/>
          </p:cNvSpPr>
          <p:nvPr>
            <p:ph type="sldNum" sz="quarter" idx="7"/>
          </p:nvPr>
        </p:nvSpPr>
        <p:spPr>
          <a:xfrm>
            <a:off x="349373" y="6385052"/>
            <a:ext cx="244475" cy="195579"/>
          </a:xfrm>
          <a:prstGeom prst="rect">
            <a:avLst/>
          </a:prstGeom>
        </p:spPr>
        <p:txBody>
          <a:bodyPr vert="horz" wrap="square" lIns="0" tIns="10795" rIns="0" bIns="0" rtlCol="0">
            <a:spAutoFit/>
          </a:bodyPr>
          <a:lstStyle/>
          <a:p>
            <a:pPr marL="38100" marR="0" lvl="0" indent="0" defTabSz="914400" eaLnBrk="1" fontAlgn="auto" latinLnBrk="0" hangingPunct="1">
              <a:lnSpc>
                <a:spcPct val="100000"/>
              </a:lnSpc>
              <a:spcBef>
                <a:spcPts val="85"/>
              </a:spcBef>
              <a:spcAft>
                <a:spcPts val="0"/>
              </a:spcAft>
              <a:buClrTx/>
              <a:buSzTx/>
              <a:buFontTx/>
              <a:buNone/>
              <a:tabLst/>
              <a:defRPr/>
            </a:pPr>
            <a:fld id="{81D60167-4931-47E6-BA6A-407CBD079E47}" type="slidenum">
              <a:rPr kumimoji="0" sz="1100" b="0" i="0" u="none" strike="noStrike" kern="0" cap="none" spc="-25" normalizeH="0" baseline="0" noProof="0" dirty="0">
                <a:ln>
                  <a:noFill/>
                </a:ln>
                <a:solidFill>
                  <a:prstClr val="black"/>
                </a:solidFill>
                <a:effectLst/>
                <a:uLnTx/>
                <a:uFillTx/>
                <a:latin typeface="Arial"/>
                <a:cs typeface="Arial"/>
              </a:rPr>
              <a:pPr marL="38100" marR="0" lvl="0" indent="0" defTabSz="914400" eaLnBrk="1" fontAlgn="auto" latinLnBrk="0" hangingPunct="1">
                <a:lnSpc>
                  <a:spcPct val="100000"/>
                </a:lnSpc>
                <a:spcBef>
                  <a:spcPts val="85"/>
                </a:spcBef>
                <a:spcAft>
                  <a:spcPts val="0"/>
                </a:spcAft>
                <a:buClrTx/>
                <a:buSzTx/>
                <a:buFontTx/>
                <a:buNone/>
                <a:tabLst/>
                <a:defRPr/>
              </a:pPr>
              <a:t>41</a:t>
            </a:fld>
            <a:endParaRPr kumimoji="0" sz="1100" b="0" i="0" u="none" strike="noStrike" kern="0" cap="none" spc="-25" normalizeH="0" baseline="0" noProof="0" dirty="0">
              <a:ln>
                <a:noFill/>
              </a:ln>
              <a:solidFill>
                <a:prstClr val="black"/>
              </a:solidFill>
              <a:effectLst/>
              <a:uLnTx/>
              <a:uFillTx/>
              <a:latin typeface="Arial"/>
              <a:cs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BA358-50C1-D696-7F6D-E90E1D2AD556}"/>
              </a:ext>
            </a:extLst>
          </p:cNvPr>
          <p:cNvSpPr>
            <a:spLocks noGrp="1"/>
          </p:cNvSpPr>
          <p:nvPr>
            <p:ph type="title"/>
          </p:nvPr>
        </p:nvSpPr>
        <p:spPr/>
        <p:txBody>
          <a:bodyPr/>
          <a:lstStyle/>
          <a:p>
            <a:r>
              <a:rPr lang="en-US" dirty="0"/>
              <a:t>Provider Relief Funds</a:t>
            </a:r>
          </a:p>
        </p:txBody>
      </p:sp>
      <p:sp>
        <p:nvSpPr>
          <p:cNvPr id="3" name="Text Placeholder 2">
            <a:extLst>
              <a:ext uri="{FF2B5EF4-FFF2-40B4-BE49-F238E27FC236}">
                <a16:creationId xmlns:a16="http://schemas.microsoft.com/office/drawing/2014/main" id="{7B3C5F7F-D149-2CFB-C23D-3CB97ECB1393}"/>
              </a:ext>
            </a:extLst>
          </p:cNvPr>
          <p:cNvSpPr>
            <a:spLocks noGrp="1"/>
          </p:cNvSpPr>
          <p:nvPr>
            <p:ph type="body" idx="1"/>
          </p:nvPr>
        </p:nvSpPr>
        <p:spPr>
          <a:xfrm>
            <a:off x="748455" y="1146299"/>
            <a:ext cx="10331450" cy="4770537"/>
          </a:xfrm>
        </p:spPr>
        <p:txBody>
          <a:bodyPr/>
          <a:lstStyle/>
          <a:p>
            <a:r>
              <a:rPr lang="en-US" dirty="0"/>
              <a:t>As part of the process of receiving your single audit of Provider Relief Funding, and other federal funding included as part of the CARES Act, consider the following as a best practice:</a:t>
            </a:r>
          </a:p>
          <a:p>
            <a:endParaRPr lang="en-US" dirty="0"/>
          </a:p>
          <a:p>
            <a:pPr marL="742950" lvl="1" indent="-285750">
              <a:buFont typeface="Arial" panose="020B0604020202020204" pitchFamily="34" charset="0"/>
              <a:buChar char="•"/>
            </a:pPr>
            <a:r>
              <a:rPr lang="en-US" sz="1600" dirty="0"/>
              <a:t>Ensure that there is adequate recordkeeping related to the underlying records that tie to your portal submissions with HRSA</a:t>
            </a:r>
          </a:p>
          <a:p>
            <a:pPr lvl="1"/>
            <a:endParaRPr lang="en-US" sz="1600" dirty="0"/>
          </a:p>
          <a:p>
            <a:pPr marL="1200150" lvl="2" indent="-285750">
              <a:buFont typeface="Arial" panose="020B0604020202020204" pitchFamily="34" charset="0"/>
              <a:buChar char="•"/>
            </a:pPr>
            <a:r>
              <a:rPr lang="en-US" sz="1600" dirty="0"/>
              <a:t>Detailed listings of direct expenses incurred and applied towards funding, including dates, descriptions, and amounts that are supportable with third-party documentation</a:t>
            </a:r>
          </a:p>
          <a:p>
            <a:pPr lvl="2"/>
            <a:endParaRPr lang="en-US" sz="1600" dirty="0"/>
          </a:p>
          <a:p>
            <a:pPr marL="1200150" lvl="2" indent="-285750">
              <a:buFont typeface="Arial" panose="020B0604020202020204" pitchFamily="34" charset="0"/>
              <a:buChar char="•"/>
            </a:pPr>
            <a:r>
              <a:rPr lang="en-US" sz="1600" dirty="0"/>
              <a:t>For estimates used to apply costs towards funding received, ensure that documented descriptions of the methodologies used, and support of any underlying financial data used in these estimates, are readily available</a:t>
            </a:r>
          </a:p>
          <a:p>
            <a:pPr lvl="2"/>
            <a:endParaRPr lang="en-US" sz="1600" dirty="0"/>
          </a:p>
          <a:p>
            <a:pPr marL="1200150" lvl="2" indent="-285750">
              <a:buFont typeface="Arial" panose="020B0604020202020204" pitchFamily="34" charset="0"/>
              <a:buChar char="•"/>
            </a:pPr>
            <a:r>
              <a:rPr lang="en-US" sz="1600" dirty="0"/>
              <a:t>Ensure that an estimate of any potential reimbursement for costs through insurance claims submitted to payors, have been considered as a potential reduction of claimed costs</a:t>
            </a:r>
          </a:p>
          <a:p>
            <a:pPr lvl="2"/>
            <a:endParaRPr lang="en-US" sz="1600" dirty="0"/>
          </a:p>
          <a:p>
            <a:pPr marL="1200150" lvl="2" indent="-285750">
              <a:buFont typeface="Arial" panose="020B0604020202020204" pitchFamily="34" charset="0"/>
              <a:buChar char="•"/>
            </a:pPr>
            <a:r>
              <a:rPr lang="en-US" sz="1600" dirty="0"/>
              <a:t>For lost revenue calculations, ensure there is adequate recordkeeping that supports quarterly breakdowns of patient service revenues for purposes of determining potential lost revenues to apply towards funding received</a:t>
            </a:r>
          </a:p>
        </p:txBody>
      </p:sp>
    </p:spTree>
    <p:extLst>
      <p:ext uri="{BB962C8B-B14F-4D97-AF65-F5344CB8AC3E}">
        <p14:creationId xmlns:p14="http://schemas.microsoft.com/office/powerpoint/2010/main" val="5468135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43DDE-048A-0FC5-D663-2AB3015D97C7}"/>
              </a:ext>
            </a:extLst>
          </p:cNvPr>
          <p:cNvSpPr>
            <a:spLocks noGrp="1"/>
          </p:cNvSpPr>
          <p:nvPr>
            <p:ph type="title"/>
          </p:nvPr>
        </p:nvSpPr>
        <p:spPr/>
        <p:txBody>
          <a:bodyPr/>
          <a:lstStyle/>
          <a:p>
            <a:r>
              <a:rPr lang="en-US" dirty="0"/>
              <a:t>Provider Relief Funds (continued)</a:t>
            </a:r>
          </a:p>
        </p:txBody>
      </p:sp>
      <p:sp>
        <p:nvSpPr>
          <p:cNvPr id="3" name="Text Placeholder 2">
            <a:extLst>
              <a:ext uri="{FF2B5EF4-FFF2-40B4-BE49-F238E27FC236}">
                <a16:creationId xmlns:a16="http://schemas.microsoft.com/office/drawing/2014/main" id="{0617D82E-D03E-0EBB-676C-091D29EFCA0A}"/>
              </a:ext>
            </a:extLst>
          </p:cNvPr>
          <p:cNvSpPr>
            <a:spLocks noGrp="1"/>
          </p:cNvSpPr>
          <p:nvPr>
            <p:ph type="body" idx="1"/>
          </p:nvPr>
        </p:nvSpPr>
        <p:spPr>
          <a:xfrm>
            <a:off x="748455" y="1146299"/>
            <a:ext cx="10331450" cy="553998"/>
          </a:xfrm>
        </p:spPr>
        <p:txBody>
          <a:bodyPr/>
          <a:lstStyle/>
          <a:p>
            <a:r>
              <a:rPr lang="en-US" dirty="0"/>
              <a:t>Reimbursement of costs incurred, per HHS:</a:t>
            </a:r>
          </a:p>
          <a:p>
            <a:endParaRPr lang="en-US" dirty="0"/>
          </a:p>
        </p:txBody>
      </p:sp>
      <p:pic>
        <p:nvPicPr>
          <p:cNvPr id="5" name="Picture 4">
            <a:extLst>
              <a:ext uri="{FF2B5EF4-FFF2-40B4-BE49-F238E27FC236}">
                <a16:creationId xmlns:a16="http://schemas.microsoft.com/office/drawing/2014/main" id="{F8B7E169-4D33-4DF0-3ECA-6DF1A000BB10}"/>
              </a:ext>
            </a:extLst>
          </p:cNvPr>
          <p:cNvPicPr>
            <a:picLocks noChangeAspect="1"/>
          </p:cNvPicPr>
          <p:nvPr/>
        </p:nvPicPr>
        <p:blipFill>
          <a:blip r:embed="rId2"/>
          <a:stretch>
            <a:fillRect/>
          </a:stretch>
        </p:blipFill>
        <p:spPr>
          <a:xfrm>
            <a:off x="2652712" y="1895475"/>
            <a:ext cx="6886575" cy="3067050"/>
          </a:xfrm>
          <a:prstGeom prst="rect">
            <a:avLst/>
          </a:prstGeom>
        </p:spPr>
      </p:pic>
    </p:spTree>
    <p:extLst>
      <p:ext uri="{BB962C8B-B14F-4D97-AF65-F5344CB8AC3E}">
        <p14:creationId xmlns:p14="http://schemas.microsoft.com/office/powerpoint/2010/main" val="9518984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2000" cy="6858000"/>
          </a:xfrm>
          <a:prstGeom prst="rect">
            <a:avLst/>
          </a:prstGeom>
        </p:spPr>
      </p:pic>
      <p:sp>
        <p:nvSpPr>
          <p:cNvPr id="3" name="object 3"/>
          <p:cNvSpPr txBox="1">
            <a:spLocks noGrp="1"/>
          </p:cNvSpPr>
          <p:nvPr>
            <p:ph type="title"/>
          </p:nvPr>
        </p:nvSpPr>
        <p:spPr>
          <a:xfrm>
            <a:off x="7035800" y="3029835"/>
            <a:ext cx="3522345" cy="696595"/>
          </a:xfrm>
          <a:prstGeom prst="rect">
            <a:avLst/>
          </a:prstGeom>
        </p:spPr>
        <p:txBody>
          <a:bodyPr vert="horz" wrap="square" lIns="0" tIns="13335" rIns="0" bIns="0" rtlCol="0">
            <a:spAutoFit/>
          </a:bodyPr>
          <a:lstStyle/>
          <a:p>
            <a:pPr marL="12700">
              <a:lnSpc>
                <a:spcPct val="100000"/>
              </a:lnSpc>
              <a:spcBef>
                <a:spcPts val="105"/>
              </a:spcBef>
            </a:pPr>
            <a:r>
              <a:rPr sz="4400" spc="65" dirty="0">
                <a:solidFill>
                  <a:srgbClr val="FFFFFF"/>
                </a:solidFill>
              </a:rPr>
              <a:t>QUESTIONS?</a:t>
            </a:r>
            <a:endParaRPr sz="4400" dirty="0"/>
          </a:p>
        </p:txBody>
      </p:sp>
      <p:pic>
        <p:nvPicPr>
          <p:cNvPr id="4" name="object 4"/>
          <p:cNvPicPr/>
          <p:nvPr/>
        </p:nvPicPr>
        <p:blipFill>
          <a:blip r:embed="rId3" cstate="print"/>
          <a:stretch>
            <a:fillRect/>
          </a:stretch>
        </p:blipFill>
        <p:spPr>
          <a:xfrm>
            <a:off x="9706356" y="5618988"/>
            <a:ext cx="1981199" cy="957795"/>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869680" y="937"/>
            <a:ext cx="3322320" cy="3321685"/>
            <a:chOff x="8869680" y="937"/>
            <a:chExt cx="3322320" cy="3321685"/>
          </a:xfrm>
        </p:grpSpPr>
        <p:sp>
          <p:nvSpPr>
            <p:cNvPr id="3" name="object 3"/>
            <p:cNvSpPr/>
            <p:nvPr/>
          </p:nvSpPr>
          <p:spPr>
            <a:xfrm>
              <a:off x="10520172" y="1091191"/>
              <a:ext cx="1671955" cy="2231390"/>
            </a:xfrm>
            <a:custGeom>
              <a:avLst/>
              <a:gdLst/>
              <a:ahLst/>
              <a:cxnLst/>
              <a:rect l="l" t="t" r="r" b="b"/>
              <a:pathLst>
                <a:path w="1671954" h="2231390">
                  <a:moveTo>
                    <a:pt x="558914" y="0"/>
                  </a:moveTo>
                  <a:lnTo>
                    <a:pt x="0" y="559003"/>
                  </a:lnTo>
                  <a:lnTo>
                    <a:pt x="1671827" y="2231136"/>
                  </a:lnTo>
                  <a:lnTo>
                    <a:pt x="1671827" y="1113104"/>
                  </a:lnTo>
                  <a:lnTo>
                    <a:pt x="558914" y="0"/>
                  </a:lnTo>
                  <a:close/>
                </a:path>
              </a:pathLst>
            </a:custGeom>
            <a:solidFill>
              <a:srgbClr val="002940"/>
            </a:solidFill>
          </p:spPr>
          <p:txBody>
            <a:bodyPr wrap="square" lIns="0" tIns="0" rIns="0" bIns="0" rtlCol="0"/>
            <a:lstStyle/>
            <a:p>
              <a:endParaRPr dirty="0"/>
            </a:p>
          </p:txBody>
        </p:sp>
        <p:sp>
          <p:nvSpPr>
            <p:cNvPr id="4" name="object 4"/>
            <p:cNvSpPr/>
            <p:nvPr/>
          </p:nvSpPr>
          <p:spPr>
            <a:xfrm>
              <a:off x="11107845" y="937"/>
              <a:ext cx="1084580" cy="1084580"/>
            </a:xfrm>
            <a:custGeom>
              <a:avLst/>
              <a:gdLst/>
              <a:ahLst/>
              <a:cxnLst/>
              <a:rect l="l" t="t" r="r" b="b"/>
              <a:pathLst>
                <a:path w="1084579" h="1084580">
                  <a:moveTo>
                    <a:pt x="1084160" y="0"/>
                  </a:moveTo>
                  <a:lnTo>
                    <a:pt x="0" y="0"/>
                  </a:lnTo>
                  <a:lnTo>
                    <a:pt x="1084160" y="1084160"/>
                  </a:lnTo>
                  <a:lnTo>
                    <a:pt x="1084160" y="0"/>
                  </a:lnTo>
                  <a:close/>
                </a:path>
              </a:pathLst>
            </a:custGeom>
            <a:solidFill>
              <a:srgbClr val="067DC2"/>
            </a:solidFill>
          </p:spPr>
          <p:txBody>
            <a:bodyPr wrap="square" lIns="0" tIns="0" rIns="0" bIns="0" rtlCol="0"/>
            <a:lstStyle/>
            <a:p>
              <a:endParaRPr dirty="0"/>
            </a:p>
          </p:txBody>
        </p:sp>
        <p:sp>
          <p:nvSpPr>
            <p:cNvPr id="5" name="object 5"/>
            <p:cNvSpPr/>
            <p:nvPr/>
          </p:nvSpPr>
          <p:spPr>
            <a:xfrm>
              <a:off x="8869680" y="937"/>
              <a:ext cx="2182495" cy="1090295"/>
            </a:xfrm>
            <a:custGeom>
              <a:avLst/>
              <a:gdLst/>
              <a:ahLst/>
              <a:cxnLst/>
              <a:rect l="l" t="t" r="r" b="b"/>
              <a:pathLst>
                <a:path w="2182495" h="1090295">
                  <a:moveTo>
                    <a:pt x="2182368" y="0"/>
                  </a:moveTo>
                  <a:lnTo>
                    <a:pt x="0" y="0"/>
                  </a:lnTo>
                  <a:lnTo>
                    <a:pt x="1090714" y="1090256"/>
                  </a:lnTo>
                  <a:lnTo>
                    <a:pt x="2182368" y="0"/>
                  </a:lnTo>
                  <a:close/>
                </a:path>
              </a:pathLst>
            </a:custGeom>
            <a:solidFill>
              <a:srgbClr val="64ACDD"/>
            </a:solidFill>
          </p:spPr>
          <p:txBody>
            <a:bodyPr wrap="square" lIns="0" tIns="0" rIns="0" bIns="0" rtlCol="0"/>
            <a:lstStyle/>
            <a:p>
              <a:endParaRPr dirty="0"/>
            </a:p>
          </p:txBody>
        </p:sp>
      </p:grpSp>
      <p:pic>
        <p:nvPicPr>
          <p:cNvPr id="6" name="object 6"/>
          <p:cNvPicPr/>
          <p:nvPr/>
        </p:nvPicPr>
        <p:blipFill>
          <a:blip r:embed="rId2" cstate="print"/>
          <a:stretch>
            <a:fillRect/>
          </a:stretch>
        </p:blipFill>
        <p:spPr>
          <a:xfrm>
            <a:off x="9706357" y="5618988"/>
            <a:ext cx="1981198" cy="961643"/>
          </a:xfrm>
          <a:prstGeom prst="rect">
            <a:avLst/>
          </a:prstGeom>
        </p:spPr>
      </p:pic>
      <p:sp>
        <p:nvSpPr>
          <p:cNvPr id="7" name="object 7"/>
          <p:cNvSpPr txBox="1"/>
          <p:nvPr/>
        </p:nvSpPr>
        <p:spPr>
          <a:xfrm>
            <a:off x="6656505" y="2360452"/>
            <a:ext cx="4425315" cy="1783052"/>
          </a:xfrm>
          <a:prstGeom prst="rect">
            <a:avLst/>
          </a:prstGeom>
        </p:spPr>
        <p:txBody>
          <a:bodyPr vert="horz" wrap="square" lIns="0" tIns="60960" rIns="0" bIns="0" rtlCol="0">
            <a:spAutoFit/>
          </a:bodyPr>
          <a:lstStyle/>
          <a:p>
            <a:pPr marL="12700" marR="580390">
              <a:lnSpc>
                <a:spcPct val="80000"/>
              </a:lnSpc>
              <a:spcBef>
                <a:spcPts val="480"/>
              </a:spcBef>
            </a:pPr>
            <a:r>
              <a:rPr sz="1600" dirty="0">
                <a:latin typeface="Arial"/>
                <a:cs typeface="Arial"/>
              </a:rPr>
              <a:t>If</a:t>
            </a:r>
            <a:r>
              <a:rPr sz="1600" spc="-75" dirty="0">
                <a:latin typeface="Arial"/>
                <a:cs typeface="Arial"/>
              </a:rPr>
              <a:t> </a:t>
            </a:r>
            <a:r>
              <a:rPr sz="1600" dirty="0">
                <a:latin typeface="Arial"/>
                <a:cs typeface="Arial"/>
              </a:rPr>
              <a:t>you</a:t>
            </a:r>
            <a:r>
              <a:rPr sz="1600" spc="-80" dirty="0">
                <a:latin typeface="Arial"/>
                <a:cs typeface="Arial"/>
              </a:rPr>
              <a:t> </a:t>
            </a:r>
            <a:r>
              <a:rPr sz="1600" spc="-20" dirty="0">
                <a:latin typeface="Arial"/>
                <a:cs typeface="Arial"/>
              </a:rPr>
              <a:t>have</a:t>
            </a:r>
            <a:r>
              <a:rPr sz="1600" spc="-65" dirty="0">
                <a:latin typeface="Arial"/>
                <a:cs typeface="Arial"/>
              </a:rPr>
              <a:t> </a:t>
            </a:r>
            <a:r>
              <a:rPr sz="1600" dirty="0">
                <a:latin typeface="Arial"/>
                <a:cs typeface="Arial"/>
              </a:rPr>
              <a:t>any</a:t>
            </a:r>
            <a:r>
              <a:rPr sz="1600" spc="-75" dirty="0">
                <a:latin typeface="Arial"/>
                <a:cs typeface="Arial"/>
              </a:rPr>
              <a:t> </a:t>
            </a:r>
            <a:r>
              <a:rPr sz="1600" dirty="0">
                <a:latin typeface="Arial"/>
                <a:cs typeface="Arial"/>
              </a:rPr>
              <a:t>additional</a:t>
            </a:r>
            <a:r>
              <a:rPr sz="1600" spc="-75" dirty="0">
                <a:latin typeface="Arial"/>
                <a:cs typeface="Arial"/>
              </a:rPr>
              <a:t> </a:t>
            </a:r>
            <a:r>
              <a:rPr sz="1600" spc="-10" dirty="0">
                <a:latin typeface="Arial"/>
                <a:cs typeface="Arial"/>
              </a:rPr>
              <a:t>questions</a:t>
            </a:r>
            <a:r>
              <a:rPr sz="1600" spc="-70" dirty="0">
                <a:latin typeface="Arial"/>
                <a:cs typeface="Arial"/>
              </a:rPr>
              <a:t> </a:t>
            </a:r>
            <a:r>
              <a:rPr sz="1600" spc="-10" dirty="0">
                <a:latin typeface="Arial"/>
                <a:cs typeface="Arial"/>
              </a:rPr>
              <a:t>please </a:t>
            </a:r>
            <a:r>
              <a:rPr sz="1600" dirty="0">
                <a:latin typeface="Arial"/>
                <a:cs typeface="Arial"/>
              </a:rPr>
              <a:t>contact</a:t>
            </a:r>
            <a:r>
              <a:rPr sz="1600" spc="-45" dirty="0">
                <a:latin typeface="Arial"/>
                <a:cs typeface="Arial"/>
              </a:rPr>
              <a:t> </a:t>
            </a:r>
            <a:r>
              <a:rPr sz="1600" spc="-20" dirty="0">
                <a:latin typeface="Arial"/>
                <a:cs typeface="Arial"/>
              </a:rPr>
              <a:t>today’s</a:t>
            </a:r>
            <a:r>
              <a:rPr sz="1600" spc="-35" dirty="0">
                <a:latin typeface="Arial"/>
                <a:cs typeface="Arial"/>
              </a:rPr>
              <a:t> </a:t>
            </a:r>
            <a:r>
              <a:rPr sz="1600" dirty="0">
                <a:latin typeface="Arial"/>
                <a:cs typeface="Arial"/>
              </a:rPr>
              <a:t>presenter</a:t>
            </a:r>
            <a:r>
              <a:rPr sz="1600" spc="-20" dirty="0">
                <a:latin typeface="Arial"/>
                <a:cs typeface="Arial"/>
              </a:rPr>
              <a:t> </a:t>
            </a:r>
            <a:r>
              <a:rPr sz="1600" dirty="0">
                <a:latin typeface="Arial"/>
                <a:cs typeface="Arial"/>
              </a:rPr>
              <a:t>or</a:t>
            </a:r>
            <a:r>
              <a:rPr sz="1600" spc="-20" dirty="0">
                <a:latin typeface="Arial"/>
                <a:cs typeface="Arial"/>
              </a:rPr>
              <a:t> </a:t>
            </a:r>
            <a:r>
              <a:rPr sz="1600" dirty="0">
                <a:latin typeface="Arial"/>
                <a:cs typeface="Arial"/>
              </a:rPr>
              <a:t>your</a:t>
            </a:r>
            <a:r>
              <a:rPr sz="1600" spc="-30" dirty="0">
                <a:latin typeface="Arial"/>
                <a:cs typeface="Arial"/>
              </a:rPr>
              <a:t> </a:t>
            </a:r>
            <a:r>
              <a:rPr sz="1600" spc="-10" dirty="0">
                <a:latin typeface="Arial"/>
                <a:cs typeface="Arial"/>
              </a:rPr>
              <a:t>local advisor.</a:t>
            </a:r>
            <a:endParaRPr sz="1600" dirty="0">
              <a:latin typeface="Arial"/>
              <a:cs typeface="Arial"/>
            </a:endParaRPr>
          </a:p>
          <a:p>
            <a:pPr>
              <a:lnSpc>
                <a:spcPct val="100000"/>
              </a:lnSpc>
            </a:pPr>
            <a:endParaRPr sz="1650" dirty="0">
              <a:latin typeface="Arial"/>
              <a:cs typeface="Arial"/>
            </a:endParaRPr>
          </a:p>
          <a:p>
            <a:pPr marL="1216660" marR="5080">
              <a:lnSpc>
                <a:spcPct val="89100"/>
              </a:lnSpc>
            </a:pPr>
            <a:r>
              <a:rPr lang="en-US" sz="1600" spc="-10" dirty="0">
                <a:solidFill>
                  <a:srgbClr val="067DC2"/>
                </a:solidFill>
                <a:latin typeface="Arial"/>
                <a:cs typeface="Arial"/>
              </a:rPr>
              <a:t>Gage Beavers</a:t>
            </a:r>
            <a:r>
              <a:rPr sz="1600" spc="-10" dirty="0">
                <a:solidFill>
                  <a:srgbClr val="067DC2"/>
                </a:solidFill>
                <a:latin typeface="Arial"/>
                <a:cs typeface="Arial"/>
              </a:rPr>
              <a:t>,</a:t>
            </a:r>
            <a:r>
              <a:rPr sz="1600" spc="-80" dirty="0">
                <a:solidFill>
                  <a:srgbClr val="067DC2"/>
                </a:solidFill>
                <a:latin typeface="Arial"/>
                <a:cs typeface="Arial"/>
              </a:rPr>
              <a:t> </a:t>
            </a:r>
            <a:r>
              <a:rPr sz="1600" spc="-20" dirty="0">
                <a:solidFill>
                  <a:srgbClr val="067DC2"/>
                </a:solidFill>
                <a:latin typeface="Arial"/>
                <a:cs typeface="Arial"/>
              </a:rPr>
              <a:t>CPA</a:t>
            </a:r>
            <a:endParaRPr lang="en-US" sz="1600" spc="-70" dirty="0">
              <a:solidFill>
                <a:srgbClr val="067DC2"/>
              </a:solidFill>
              <a:latin typeface="Arial"/>
              <a:cs typeface="Arial"/>
            </a:endParaRPr>
          </a:p>
          <a:p>
            <a:pPr marL="1216660" marR="5080">
              <a:lnSpc>
                <a:spcPct val="89100"/>
              </a:lnSpc>
            </a:pPr>
            <a:r>
              <a:rPr lang="en-US" sz="1600" i="1" spc="-10" dirty="0">
                <a:solidFill>
                  <a:srgbClr val="067DC2"/>
                </a:solidFill>
                <a:latin typeface="Arial"/>
                <a:cs typeface="Arial"/>
              </a:rPr>
              <a:t>Senior Accountant</a:t>
            </a:r>
            <a:r>
              <a:rPr sz="1600" i="1" spc="-10" dirty="0">
                <a:solidFill>
                  <a:srgbClr val="067DC2"/>
                </a:solidFill>
                <a:latin typeface="Arial"/>
                <a:cs typeface="Arial"/>
              </a:rPr>
              <a:t> </a:t>
            </a:r>
            <a:r>
              <a:rPr lang="en-US" sz="1600" i="1" spc="70" dirty="0">
                <a:solidFill>
                  <a:srgbClr val="067DC2"/>
                </a:solidFill>
                <a:latin typeface="Gill Sans MT"/>
                <a:cs typeface="Arial"/>
              </a:rPr>
              <a:t>gbeavers</a:t>
            </a:r>
            <a:r>
              <a:rPr sz="1600" spc="70" dirty="0">
                <a:latin typeface="Gill Sans MT"/>
                <a:cs typeface="Gill Sans MT"/>
                <a:hlinkClick r:id="rId3"/>
              </a:rPr>
              <a:t>@blueandco.com</a:t>
            </a:r>
            <a:r>
              <a:rPr sz="1600" spc="70" dirty="0">
                <a:latin typeface="Gill Sans MT"/>
                <a:cs typeface="Gill Sans MT"/>
              </a:rPr>
              <a:t> </a:t>
            </a:r>
            <a:endParaRPr lang="en-US" sz="1600" spc="70" dirty="0">
              <a:latin typeface="Gill Sans MT"/>
              <a:cs typeface="Gill Sans MT"/>
            </a:endParaRPr>
          </a:p>
          <a:p>
            <a:pPr marL="1216660" marR="5080">
              <a:lnSpc>
                <a:spcPct val="89100"/>
              </a:lnSpc>
            </a:pPr>
            <a:r>
              <a:rPr lang="en-US" sz="1600" spc="50" dirty="0">
                <a:latin typeface="Gill Sans MT"/>
                <a:cs typeface="Gill Sans MT"/>
              </a:rPr>
              <a:t>502-992-3483</a:t>
            </a:r>
            <a:endParaRPr sz="1600" dirty="0">
              <a:latin typeface="Gill Sans MT"/>
              <a:cs typeface="Gill Sans MT"/>
            </a:endParaRPr>
          </a:p>
        </p:txBody>
      </p:sp>
      <p:pic>
        <p:nvPicPr>
          <p:cNvPr id="8" name="object 8"/>
          <p:cNvPicPr/>
          <p:nvPr/>
        </p:nvPicPr>
        <p:blipFill>
          <a:blip r:embed="rId4" cstate="print"/>
          <a:stretch>
            <a:fillRect/>
          </a:stretch>
        </p:blipFill>
        <p:spPr>
          <a:xfrm>
            <a:off x="-6350" y="-6350"/>
            <a:ext cx="6443980" cy="6870700"/>
          </a:xfrm>
          <a:prstGeom prst="rect">
            <a:avLst/>
          </a:prstGeom>
        </p:spPr>
      </p:pic>
      <p:sp>
        <p:nvSpPr>
          <p:cNvPr id="9" name="object 9"/>
          <p:cNvSpPr txBox="1">
            <a:spLocks noGrp="1"/>
          </p:cNvSpPr>
          <p:nvPr>
            <p:ph type="title"/>
          </p:nvPr>
        </p:nvSpPr>
        <p:spPr>
          <a:xfrm>
            <a:off x="6656382" y="1076152"/>
            <a:ext cx="3903345" cy="1068070"/>
          </a:xfrm>
          <a:prstGeom prst="rect">
            <a:avLst/>
          </a:prstGeom>
        </p:spPr>
        <p:txBody>
          <a:bodyPr vert="horz" wrap="square" lIns="0" tIns="12700" rIns="0" bIns="0" rtlCol="0">
            <a:spAutoFit/>
          </a:bodyPr>
          <a:lstStyle/>
          <a:p>
            <a:pPr marL="12700">
              <a:lnSpc>
                <a:spcPts val="4105"/>
              </a:lnSpc>
              <a:spcBef>
                <a:spcPts val="100"/>
              </a:spcBef>
            </a:pPr>
            <a:r>
              <a:rPr spc="75" dirty="0">
                <a:solidFill>
                  <a:srgbClr val="000000"/>
                </a:solidFill>
              </a:rPr>
              <a:t>THANK</a:t>
            </a:r>
            <a:r>
              <a:rPr spc="-254" dirty="0">
                <a:solidFill>
                  <a:srgbClr val="000000"/>
                </a:solidFill>
              </a:rPr>
              <a:t> </a:t>
            </a:r>
            <a:r>
              <a:rPr spc="20" dirty="0">
                <a:solidFill>
                  <a:srgbClr val="000000"/>
                </a:solidFill>
              </a:rPr>
              <a:t>YOU</a:t>
            </a:r>
          </a:p>
          <a:p>
            <a:pPr marL="12700">
              <a:lnSpc>
                <a:spcPts val="4105"/>
              </a:lnSpc>
            </a:pPr>
            <a:r>
              <a:rPr spc="60" dirty="0">
                <a:solidFill>
                  <a:srgbClr val="000000"/>
                </a:solidFill>
              </a:rPr>
              <a:t>FOR</a:t>
            </a:r>
            <a:r>
              <a:rPr spc="-75" dirty="0">
                <a:solidFill>
                  <a:srgbClr val="000000"/>
                </a:solidFill>
              </a:rPr>
              <a:t> </a:t>
            </a:r>
            <a:r>
              <a:rPr spc="35" dirty="0">
                <a:solidFill>
                  <a:srgbClr val="000000"/>
                </a:solidFill>
              </a:rPr>
              <a:t>ATTENDING!</a:t>
            </a:r>
          </a:p>
        </p:txBody>
      </p:sp>
      <p:pic>
        <p:nvPicPr>
          <p:cNvPr id="11" name="Picture 10" descr="A person in a suit and tie&#10;&#10;Description automatically generated with medium confidence">
            <a:extLst>
              <a:ext uri="{FF2B5EF4-FFF2-40B4-BE49-F238E27FC236}">
                <a16:creationId xmlns:a16="http://schemas.microsoft.com/office/drawing/2014/main" id="{D540599D-06B3-0E71-93BE-BF35E7D4D2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31383" y="3048000"/>
            <a:ext cx="1225918" cy="154671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E7A72-A057-9376-15E2-E598D162D630}"/>
              </a:ext>
            </a:extLst>
          </p:cNvPr>
          <p:cNvSpPr>
            <a:spLocks noGrp="1"/>
          </p:cNvSpPr>
          <p:nvPr>
            <p:ph type="title"/>
          </p:nvPr>
        </p:nvSpPr>
        <p:spPr/>
        <p:txBody>
          <a:bodyPr/>
          <a:lstStyle/>
          <a:p>
            <a:r>
              <a:rPr lang="en-US" dirty="0"/>
              <a:t>Practical Expedients at Transition</a:t>
            </a:r>
          </a:p>
        </p:txBody>
      </p:sp>
      <p:sp>
        <p:nvSpPr>
          <p:cNvPr id="3" name="Text Placeholder 2">
            <a:extLst>
              <a:ext uri="{FF2B5EF4-FFF2-40B4-BE49-F238E27FC236}">
                <a16:creationId xmlns:a16="http://schemas.microsoft.com/office/drawing/2014/main" id="{14D8DE51-0B3B-7011-D17A-C3927F60CC66}"/>
              </a:ext>
            </a:extLst>
          </p:cNvPr>
          <p:cNvSpPr>
            <a:spLocks noGrp="1"/>
          </p:cNvSpPr>
          <p:nvPr>
            <p:ph type="body" idx="1"/>
          </p:nvPr>
        </p:nvSpPr>
        <p:spPr>
          <a:xfrm>
            <a:off x="748455" y="1146299"/>
            <a:ext cx="10331450" cy="4708981"/>
          </a:xfrm>
        </p:spPr>
        <p:txBody>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Practical Expedient Package. If elected, entity does not have to reassess:</a:t>
            </a:r>
          </a:p>
          <a:p>
            <a:endParaRPr lang="en-US" dirty="0">
              <a:latin typeface="Arial" panose="020B0604020202020204" pitchFamily="34" charset="0"/>
              <a:cs typeface="Arial" panose="020B0604020202020204" pitchFamily="34" charset="0"/>
            </a:endParaRPr>
          </a:p>
          <a:p>
            <a:pPr marL="800100" lvl="1" indent="-342900">
              <a:buFont typeface="+mj-lt"/>
              <a:buAutoNum type="arabicPeriod"/>
            </a:pPr>
            <a:r>
              <a:rPr lang="en-US" dirty="0">
                <a:latin typeface="Arial" panose="020B0604020202020204" pitchFamily="34" charset="0"/>
                <a:cs typeface="Arial" panose="020B0604020202020204" pitchFamily="34" charset="0"/>
              </a:rPr>
              <a:t>Whether any expired or existing contracts is, or contains, a lease</a:t>
            </a:r>
          </a:p>
          <a:p>
            <a:pPr marL="342900" indent="-342900">
              <a:buAutoNum type="arabicPeriod"/>
            </a:pPr>
            <a:endParaRPr lang="en-US" dirty="0">
              <a:latin typeface="Arial" panose="020B0604020202020204" pitchFamily="34" charset="0"/>
              <a:cs typeface="Arial" panose="020B0604020202020204" pitchFamily="34" charset="0"/>
            </a:endParaRPr>
          </a:p>
          <a:p>
            <a:pPr marL="800100" lvl="1" indent="-342900">
              <a:buFont typeface="+mj-lt"/>
              <a:buAutoNum type="arabicPeriod" startAt="2"/>
            </a:pPr>
            <a:r>
              <a:rPr lang="en-US" dirty="0">
                <a:latin typeface="Arial" panose="020B0604020202020204" pitchFamily="34" charset="0"/>
                <a:cs typeface="Arial" panose="020B0604020202020204" pitchFamily="34" charset="0"/>
              </a:rPr>
              <a:t>The lease classification of any expired or existing leases</a:t>
            </a:r>
          </a:p>
          <a:p>
            <a:pPr marL="342900" indent="-342900">
              <a:buAutoNum type="arabicPeriod"/>
            </a:pPr>
            <a:endParaRPr lang="en-US" dirty="0">
              <a:latin typeface="Arial" panose="020B0604020202020204" pitchFamily="34" charset="0"/>
              <a:cs typeface="Arial" panose="020B0604020202020204" pitchFamily="34" charset="0"/>
            </a:endParaRPr>
          </a:p>
          <a:p>
            <a:pPr marL="800100" lvl="1" indent="-342900">
              <a:buFont typeface="+mj-lt"/>
              <a:buAutoNum type="arabicPeriod" startAt="3"/>
            </a:pPr>
            <a:r>
              <a:rPr lang="en-US" dirty="0">
                <a:latin typeface="Arial" panose="020B0604020202020204" pitchFamily="34" charset="0"/>
                <a:cs typeface="Arial" panose="020B0604020202020204" pitchFamily="34" charset="0"/>
              </a:rPr>
              <a:t>Initial direct costs for any existing leases</a:t>
            </a:r>
          </a:p>
          <a:p>
            <a:pPr marL="800100" lvl="1" indent="-342900">
              <a:buFont typeface="+mj-lt"/>
              <a:buAutoNum type="arabicPeriod" startAt="3"/>
            </a:pPr>
            <a:endParaRPr lang="en-US" dirty="0">
              <a:latin typeface="Arial" panose="020B0604020202020204" pitchFamily="34" charset="0"/>
              <a:cs typeface="Arial" panose="020B0604020202020204" pitchFamily="34" charset="0"/>
            </a:endParaRPr>
          </a:p>
          <a:p>
            <a:pPr marL="2857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Entity that elects the above package must apply it to all leases; lease-by-lease basis is not allowed</a:t>
            </a:r>
          </a:p>
          <a:p>
            <a:pPr marL="285750" lvl="1"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800100" lvl="2" indent="-342900">
              <a:buFont typeface="+mj-lt"/>
              <a:buAutoNum type="arabicPeriod" startAt="4"/>
            </a:pPr>
            <a:r>
              <a:rPr lang="en-US" dirty="0">
                <a:latin typeface="Arial" panose="020B0604020202020204" pitchFamily="34" charset="0"/>
                <a:cs typeface="Arial" panose="020B0604020202020204" pitchFamily="34" charset="0"/>
              </a:rPr>
              <a:t>Hindsight practical expedient </a:t>
            </a:r>
          </a:p>
          <a:p>
            <a:pPr marL="800100" lvl="2" indent="-342900">
              <a:buFont typeface="+mj-lt"/>
              <a:buAutoNum type="arabicPeriod" startAt="4"/>
            </a:pPr>
            <a:endParaRPr lang="en-US" dirty="0">
              <a:latin typeface="Arial" panose="020B0604020202020204" pitchFamily="34" charset="0"/>
              <a:cs typeface="Arial" panose="020B0604020202020204" pitchFamily="34" charset="0"/>
            </a:endParaRPr>
          </a:p>
          <a:p>
            <a:pPr marL="800100" lvl="2" indent="-342900">
              <a:buFont typeface="+mj-lt"/>
              <a:buAutoNum type="arabicPeriod" startAt="4"/>
            </a:pPr>
            <a:r>
              <a:rPr lang="en-US" dirty="0">
                <a:latin typeface="Arial" panose="020B0604020202020204" pitchFamily="34" charset="0"/>
                <a:cs typeface="Arial" panose="020B0604020202020204" pitchFamily="34" charset="0"/>
              </a:rPr>
              <a:t>Land easement practical expedient</a:t>
            </a:r>
          </a:p>
          <a:p>
            <a:pPr marL="800100" lvl="1" indent="-342900">
              <a:buFont typeface="Arial" panose="020B0604020202020204" pitchFamily="34" charset="0"/>
              <a:buChar char="•"/>
            </a:pPr>
            <a:endParaRPr lang="en-US" dirty="0"/>
          </a:p>
          <a:p>
            <a:pPr marL="800100" lvl="1" indent="-342900">
              <a:buFont typeface="Arial" panose="020B0604020202020204" pitchFamily="34" charset="0"/>
              <a:buChar char="•"/>
            </a:pPr>
            <a:endParaRPr lang="en-US" dirty="0"/>
          </a:p>
          <a:p>
            <a:endParaRPr lang="en-US" dirty="0"/>
          </a:p>
          <a:p>
            <a:pPr marL="342900" indent="-342900">
              <a:buFont typeface="+mj-lt"/>
              <a:buAutoNum type="arabicPeriod"/>
            </a:pPr>
            <a:endParaRPr lang="en-US" dirty="0"/>
          </a:p>
        </p:txBody>
      </p:sp>
    </p:spTree>
    <p:extLst>
      <p:ext uri="{BB962C8B-B14F-4D97-AF65-F5344CB8AC3E}">
        <p14:creationId xmlns:p14="http://schemas.microsoft.com/office/powerpoint/2010/main" val="1664565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4FEDB-5612-C7DC-BEED-59B82372E228}"/>
              </a:ext>
            </a:extLst>
          </p:cNvPr>
          <p:cNvSpPr>
            <a:spLocks noGrp="1"/>
          </p:cNvSpPr>
          <p:nvPr>
            <p:ph type="title"/>
          </p:nvPr>
        </p:nvSpPr>
        <p:spPr/>
        <p:txBody>
          <a:bodyPr/>
          <a:lstStyle/>
          <a:p>
            <a:r>
              <a:rPr lang="en-US" dirty="0"/>
              <a:t>Accounting Policy Elections</a:t>
            </a:r>
          </a:p>
        </p:txBody>
      </p:sp>
      <p:sp>
        <p:nvSpPr>
          <p:cNvPr id="3" name="Text Placeholder 2">
            <a:extLst>
              <a:ext uri="{FF2B5EF4-FFF2-40B4-BE49-F238E27FC236}">
                <a16:creationId xmlns:a16="http://schemas.microsoft.com/office/drawing/2014/main" id="{59395245-77D1-6A9D-FE55-AC9808438B0F}"/>
              </a:ext>
            </a:extLst>
          </p:cNvPr>
          <p:cNvSpPr>
            <a:spLocks noGrp="1"/>
          </p:cNvSpPr>
          <p:nvPr>
            <p:ph type="body" idx="1"/>
          </p:nvPr>
        </p:nvSpPr>
        <p:spPr>
          <a:xfrm>
            <a:off x="748455" y="1146299"/>
            <a:ext cx="10331450" cy="4708981"/>
          </a:xfrm>
        </p:spPr>
        <p:txBody>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Short term lease exemption</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Applies to leases with lease terms of 12 months or less at commencement date and do not include a purchase option that the lessee is reasonably certain to exercise. Will continue to be treated as they were under ASC 840</a:t>
            </a:r>
          </a:p>
          <a:p>
            <a:pPr marL="742950" lvl="1"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If there are renewal options and the entity is </a:t>
            </a:r>
            <a:r>
              <a:rPr lang="en-US" u="sng" dirty="0">
                <a:latin typeface="Arial" panose="020B0604020202020204" pitchFamily="34" charset="0"/>
                <a:cs typeface="Arial" panose="020B0604020202020204" pitchFamily="34" charset="0"/>
              </a:rPr>
              <a:t>reasonably certain </a:t>
            </a:r>
            <a:r>
              <a:rPr lang="en-US" dirty="0">
                <a:latin typeface="Arial" panose="020B0604020202020204" pitchFamily="34" charset="0"/>
                <a:cs typeface="Arial" panose="020B0604020202020204" pitchFamily="34" charset="0"/>
              </a:rPr>
              <a:t>to exercise the renewal, the lease would not qualify for the short-term lease exemption</a:t>
            </a:r>
          </a:p>
          <a:p>
            <a:pPr marL="742950" lvl="1"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Combining lease and </a:t>
            </a:r>
            <a:r>
              <a:rPr lang="en-US" dirty="0" err="1">
                <a:latin typeface="Arial" panose="020B0604020202020204" pitchFamily="34" charset="0"/>
                <a:cs typeface="Arial" panose="020B0604020202020204" pitchFamily="34" charset="0"/>
              </a:rPr>
              <a:t>nonlease</a:t>
            </a:r>
            <a:r>
              <a:rPr lang="en-US" dirty="0">
                <a:latin typeface="Arial" panose="020B0604020202020204" pitchFamily="34" charset="0"/>
                <a:cs typeface="Arial" panose="020B0604020202020204" pitchFamily="34" charset="0"/>
              </a:rPr>
              <a:t> components</a:t>
            </a:r>
          </a:p>
          <a:p>
            <a:pPr marL="0" lvl="1"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731520" lvl="2" indent="-285750">
              <a:buFont typeface="Arial" panose="020B0604020202020204" pitchFamily="34" charset="0"/>
              <a:buChar char="•"/>
            </a:pPr>
            <a:r>
              <a:rPr lang="en-US" dirty="0">
                <a:latin typeface="Arial" panose="020B0604020202020204" pitchFamily="34" charset="0"/>
                <a:cs typeface="Arial" panose="020B0604020202020204" pitchFamily="34" charset="0"/>
              </a:rPr>
              <a:t>Lease components includes the right to use the identified asset while </a:t>
            </a:r>
            <a:r>
              <a:rPr lang="en-US" dirty="0" err="1">
                <a:latin typeface="Arial" panose="020B0604020202020204" pitchFamily="34" charset="0"/>
                <a:cs typeface="Arial" panose="020B0604020202020204" pitchFamily="34" charset="0"/>
              </a:rPr>
              <a:t>nonlease</a:t>
            </a:r>
            <a:r>
              <a:rPr lang="en-US" dirty="0">
                <a:latin typeface="Arial" panose="020B0604020202020204" pitchFamily="34" charset="0"/>
                <a:cs typeface="Arial" panose="020B0604020202020204" pitchFamily="34" charset="0"/>
              </a:rPr>
              <a:t> components are the costs related to the payment of a service (i.e. maintenance costs)</a:t>
            </a:r>
          </a:p>
          <a:p>
            <a:pPr marL="731520" lvl="2"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731520" lvl="2" indent="-285750">
              <a:buFont typeface="Arial" panose="020B0604020202020204" pitchFamily="34" charset="0"/>
              <a:buChar char="•"/>
            </a:pPr>
            <a:r>
              <a:rPr lang="en-US" dirty="0">
                <a:latin typeface="Arial" panose="020B0604020202020204" pitchFamily="34" charset="0"/>
                <a:cs typeface="Arial" panose="020B0604020202020204" pitchFamily="34" charset="0"/>
              </a:rPr>
              <a:t>Entities are permitted, as a policy election, by asset class, to combine these components as a single component for classification, recognition, and measurement purposes </a:t>
            </a:r>
          </a:p>
          <a:p>
            <a:pPr marL="740664" lvl="2" indent="-285750">
              <a:buFont typeface="Arial" panose="020B0604020202020204" pitchFamily="34" charset="0"/>
              <a:buChar char="•"/>
            </a:pPr>
            <a:endParaRPr lang="en-US" dirty="0"/>
          </a:p>
        </p:txBody>
      </p:sp>
    </p:spTree>
    <p:extLst>
      <p:ext uri="{BB962C8B-B14F-4D97-AF65-F5344CB8AC3E}">
        <p14:creationId xmlns:p14="http://schemas.microsoft.com/office/powerpoint/2010/main" val="3610277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A2A80-8723-B489-C685-731363ED566A}"/>
              </a:ext>
            </a:extLst>
          </p:cNvPr>
          <p:cNvSpPr>
            <a:spLocks noGrp="1"/>
          </p:cNvSpPr>
          <p:nvPr>
            <p:ph type="title"/>
          </p:nvPr>
        </p:nvSpPr>
        <p:spPr/>
        <p:txBody>
          <a:bodyPr/>
          <a:lstStyle/>
          <a:p>
            <a:r>
              <a:rPr lang="en-US" dirty="0"/>
              <a:t>Accounting Policy Elections</a:t>
            </a:r>
          </a:p>
        </p:txBody>
      </p:sp>
      <p:sp>
        <p:nvSpPr>
          <p:cNvPr id="3" name="Text Placeholder 2">
            <a:extLst>
              <a:ext uri="{FF2B5EF4-FFF2-40B4-BE49-F238E27FC236}">
                <a16:creationId xmlns:a16="http://schemas.microsoft.com/office/drawing/2014/main" id="{35B763F8-BC61-5F10-21FF-E31C5F12E45F}"/>
              </a:ext>
            </a:extLst>
          </p:cNvPr>
          <p:cNvSpPr>
            <a:spLocks noGrp="1"/>
          </p:cNvSpPr>
          <p:nvPr>
            <p:ph type="body" idx="1"/>
          </p:nvPr>
        </p:nvSpPr>
        <p:spPr>
          <a:xfrm>
            <a:off x="748455" y="1146299"/>
            <a:ext cx="10331450" cy="3600986"/>
          </a:xfrm>
        </p:spPr>
        <p:txBody>
          <a:bodyPr/>
          <a:lstStyle/>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While this election will save time, more cost will be capitalized on the balance sheet </a:t>
            </a:r>
          </a:p>
          <a:p>
            <a:pPr marL="742950" lvl="1"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If not elected, entities will be required to allocate consideration in the lease contract to lease and </a:t>
            </a:r>
            <a:r>
              <a:rPr lang="en-US" dirty="0" err="1">
                <a:latin typeface="Arial" panose="020B0604020202020204" pitchFamily="34" charset="0"/>
                <a:cs typeface="Arial" panose="020B0604020202020204" pitchFamily="34" charset="0"/>
              </a:rPr>
              <a:t>nonlease</a:t>
            </a:r>
            <a:r>
              <a:rPr lang="en-US" dirty="0">
                <a:latin typeface="Arial" panose="020B0604020202020204" pitchFamily="34" charset="0"/>
                <a:cs typeface="Arial" panose="020B0604020202020204" pitchFamily="34" charset="0"/>
              </a:rPr>
              <a:t> components </a:t>
            </a:r>
          </a:p>
          <a:p>
            <a:pPr marL="742950" lvl="1"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Discount rates</a:t>
            </a:r>
          </a:p>
          <a:p>
            <a:pPr marL="0" lvl="1"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740664" lvl="1" indent="-285750">
              <a:buFont typeface="Arial" panose="020B0604020202020204" pitchFamily="34" charset="0"/>
              <a:buChar char="•"/>
            </a:pPr>
            <a:r>
              <a:rPr lang="en-US" dirty="0">
                <a:latin typeface="Arial" panose="020B0604020202020204" pitchFamily="34" charset="0"/>
                <a:cs typeface="Arial" panose="020B0604020202020204" pitchFamily="34" charset="0"/>
              </a:rPr>
              <a:t>Under ASC 842, lessees are required to use the discount rate implicit in the lease contract. However, can use the incremental borrowing rate since the discount rates are typically not available</a:t>
            </a:r>
          </a:p>
          <a:p>
            <a:pPr marL="740664" lvl="1"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740664" lvl="1" indent="-285750">
              <a:buFont typeface="Arial" panose="020B0604020202020204" pitchFamily="34" charset="0"/>
              <a:buChar char="•"/>
            </a:pPr>
            <a:r>
              <a:rPr lang="en-US" dirty="0">
                <a:latin typeface="Arial" panose="020B0604020202020204" pitchFamily="34" charset="0"/>
                <a:cs typeface="Arial" panose="020B0604020202020204" pitchFamily="34" charset="0"/>
              </a:rPr>
              <a:t>There is a practical expedient that allows entity to use a risk free rate instead of the IBR when determining the present value of the lease payments.  </a:t>
            </a:r>
          </a:p>
        </p:txBody>
      </p:sp>
    </p:spTree>
    <p:extLst>
      <p:ext uri="{BB962C8B-B14F-4D97-AF65-F5344CB8AC3E}">
        <p14:creationId xmlns:p14="http://schemas.microsoft.com/office/powerpoint/2010/main" val="3472715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B15F6-9C78-3F9E-43B3-097C14889525}"/>
              </a:ext>
            </a:extLst>
          </p:cNvPr>
          <p:cNvSpPr>
            <a:spLocks noGrp="1"/>
          </p:cNvSpPr>
          <p:nvPr>
            <p:ph type="title"/>
          </p:nvPr>
        </p:nvSpPr>
        <p:spPr/>
        <p:txBody>
          <a:bodyPr/>
          <a:lstStyle/>
          <a:p>
            <a:r>
              <a:rPr lang="en-US" dirty="0"/>
              <a:t>Do you have a lease?</a:t>
            </a:r>
          </a:p>
        </p:txBody>
      </p:sp>
      <p:pic>
        <p:nvPicPr>
          <p:cNvPr id="5" name="Picture 4">
            <a:extLst>
              <a:ext uri="{FF2B5EF4-FFF2-40B4-BE49-F238E27FC236}">
                <a16:creationId xmlns:a16="http://schemas.microsoft.com/office/drawing/2014/main" id="{72ECD8B7-D3CB-CA0B-49F6-19F9268D3EB0}"/>
              </a:ext>
            </a:extLst>
          </p:cNvPr>
          <p:cNvPicPr>
            <a:picLocks noChangeAspect="1"/>
          </p:cNvPicPr>
          <p:nvPr/>
        </p:nvPicPr>
        <p:blipFill>
          <a:blip r:embed="rId2"/>
          <a:stretch>
            <a:fillRect/>
          </a:stretch>
        </p:blipFill>
        <p:spPr>
          <a:xfrm>
            <a:off x="2971800" y="990600"/>
            <a:ext cx="5551421" cy="5128959"/>
          </a:xfrm>
          <a:prstGeom prst="rect">
            <a:avLst/>
          </a:prstGeom>
        </p:spPr>
      </p:pic>
    </p:spTree>
    <p:extLst>
      <p:ext uri="{BB962C8B-B14F-4D97-AF65-F5344CB8AC3E}">
        <p14:creationId xmlns:p14="http://schemas.microsoft.com/office/powerpoint/2010/main" val="1257585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DEA8E-4D81-71FD-7BE8-D66EED266F20}"/>
              </a:ext>
            </a:extLst>
          </p:cNvPr>
          <p:cNvSpPr>
            <a:spLocks noGrp="1"/>
          </p:cNvSpPr>
          <p:nvPr>
            <p:ph type="title"/>
          </p:nvPr>
        </p:nvSpPr>
        <p:spPr/>
        <p:txBody>
          <a:bodyPr/>
          <a:lstStyle/>
          <a:p>
            <a:r>
              <a:rPr lang="en-US" dirty="0"/>
              <a:t>What is the lease term?</a:t>
            </a:r>
          </a:p>
        </p:txBody>
      </p:sp>
      <p:pic>
        <p:nvPicPr>
          <p:cNvPr id="5" name="Picture 4">
            <a:extLst>
              <a:ext uri="{FF2B5EF4-FFF2-40B4-BE49-F238E27FC236}">
                <a16:creationId xmlns:a16="http://schemas.microsoft.com/office/drawing/2014/main" id="{FCD38BDC-28C3-233D-00EE-6A91005F75C8}"/>
              </a:ext>
            </a:extLst>
          </p:cNvPr>
          <p:cNvPicPr>
            <a:picLocks noChangeAspect="1"/>
          </p:cNvPicPr>
          <p:nvPr/>
        </p:nvPicPr>
        <p:blipFill>
          <a:blip r:embed="rId2"/>
          <a:stretch>
            <a:fillRect/>
          </a:stretch>
        </p:blipFill>
        <p:spPr>
          <a:xfrm>
            <a:off x="2071687" y="1285875"/>
            <a:ext cx="8048625" cy="4286250"/>
          </a:xfrm>
          <a:prstGeom prst="rect">
            <a:avLst/>
          </a:prstGeom>
        </p:spPr>
      </p:pic>
    </p:spTree>
    <p:extLst>
      <p:ext uri="{BB962C8B-B14F-4D97-AF65-F5344CB8AC3E}">
        <p14:creationId xmlns:p14="http://schemas.microsoft.com/office/powerpoint/2010/main" val="40464821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1291</TotalTime>
  <Words>3164</Words>
  <Application>Microsoft Office PowerPoint</Application>
  <PresentationFormat>Widescreen</PresentationFormat>
  <Paragraphs>305</Paragraphs>
  <Slides>45</Slides>
  <Notes>3</Notes>
  <HiddenSlides>0</HiddenSlides>
  <MMClips>0</MMClips>
  <ScaleCrop>false</ScaleCrop>
  <HeadingPairs>
    <vt:vector size="4" baseType="variant">
      <vt:variant>
        <vt:lpstr>Theme</vt:lpstr>
      </vt:variant>
      <vt:variant>
        <vt:i4>2</vt:i4>
      </vt:variant>
      <vt:variant>
        <vt:lpstr>Slide Titles</vt:lpstr>
      </vt:variant>
      <vt:variant>
        <vt:i4>45</vt:i4>
      </vt:variant>
    </vt:vector>
  </HeadingPairs>
  <TitlesOfParts>
    <vt:vector size="47" baseType="lpstr">
      <vt:lpstr>Office Theme</vt:lpstr>
      <vt:lpstr>1_Office Theme</vt:lpstr>
      <vt:lpstr>Recent Accounting Pronouncement Updates and Risk Assessment for your Organization</vt:lpstr>
      <vt:lpstr>ASU 2016-02, Leases (Topic 842)</vt:lpstr>
      <vt:lpstr>ASU 2016-02, Leases (continued)</vt:lpstr>
      <vt:lpstr>Determining Application Dates</vt:lpstr>
      <vt:lpstr>Practical Expedients at Transition</vt:lpstr>
      <vt:lpstr>Accounting Policy Elections</vt:lpstr>
      <vt:lpstr>Accounting Policy Elections</vt:lpstr>
      <vt:lpstr>Do you have a lease?</vt:lpstr>
      <vt:lpstr>What is the lease term?</vt:lpstr>
      <vt:lpstr>Finance Lease vs. Operating Lease</vt:lpstr>
      <vt:lpstr>Accounting for finance lease vs operating lease</vt:lpstr>
      <vt:lpstr>Lease Payments</vt:lpstr>
      <vt:lpstr>Lease Accounting Example</vt:lpstr>
      <vt:lpstr>Lease Accounting Example (continued)</vt:lpstr>
      <vt:lpstr>Lease Accounting Example (continued)</vt:lpstr>
      <vt:lpstr>Lease Accounting Example (continued)</vt:lpstr>
      <vt:lpstr>Lease Accounting Example (continued)</vt:lpstr>
      <vt:lpstr>Lease Accounting Example (continued)</vt:lpstr>
      <vt:lpstr>Lease Accounting Example (continued)</vt:lpstr>
      <vt:lpstr>Lease Accounting Example (continued)</vt:lpstr>
      <vt:lpstr>Financial Statement Presentation</vt:lpstr>
      <vt:lpstr>Financial Statement Presentation (continued)</vt:lpstr>
      <vt:lpstr>Financial Statement Presentation (continued)</vt:lpstr>
      <vt:lpstr>Disclosure Requirements</vt:lpstr>
      <vt:lpstr>                                   GASB Statement No. 87 - Leases</vt:lpstr>
      <vt:lpstr>GASB 87 - Leases</vt:lpstr>
      <vt:lpstr>GASB 87 vs ASC 842 – Key Differences</vt:lpstr>
      <vt:lpstr>GASB 87 vs ASC 842 – Key Differences</vt:lpstr>
      <vt:lpstr>                  Other Accounting Pronouncement Updates</vt:lpstr>
      <vt:lpstr>ASU No. 2020-07 </vt:lpstr>
      <vt:lpstr>RISK ASSESSMENT</vt:lpstr>
      <vt:lpstr>Risk Assessment</vt:lpstr>
      <vt:lpstr>Internal Controls surrounding Federal Funding</vt:lpstr>
      <vt:lpstr>PROVIDER RELIEF FUNDS</vt:lpstr>
      <vt:lpstr>COVID-19 Relief Funding Programs: Rural Healthcare</vt:lpstr>
      <vt:lpstr>COVID-19 Relief Funding Programs: Rural Healthcare (cont’d)</vt:lpstr>
      <vt:lpstr>Provider Relief Fund (PRF) and American Rescue Plan (ARP) Rural Distribution – General Overview</vt:lpstr>
      <vt:lpstr>Reporting Requirements</vt:lpstr>
      <vt:lpstr>Reporting Periods Reporting by Quarters and Periods of Availability</vt:lpstr>
      <vt:lpstr>Summary of Key Items/Steps – PRF Portal Reporting</vt:lpstr>
      <vt:lpstr>COVID-19 EXPENSES</vt:lpstr>
      <vt:lpstr>Provider Relief Funds</vt:lpstr>
      <vt:lpstr>Provider Relief Funds (continued)</vt:lpstr>
      <vt:lpstr>QUESTIONS?</vt:lpstr>
      <vt:lpstr>THANK YOU FOR ATTENDING!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Provider Relief Funds</dc:title>
  <dc:creator>Michael Alessandrini</dc:creator>
  <cp:lastModifiedBy>Gage Beavers</cp:lastModifiedBy>
  <cp:revision>3</cp:revision>
  <dcterms:created xsi:type="dcterms:W3CDTF">2022-06-30T16:35:12Z</dcterms:created>
  <dcterms:modified xsi:type="dcterms:W3CDTF">2023-02-13T13:22:39Z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2022-01-18T00:00:00Z</vt:filetime>
  </property>
  <property fmtid="{D5CDD505-2E9C-101B-9397-08002B2CF9AE}" pid="3" name="Creator">
    <vt:lpwstr>Acrobat PDFMaker 21 for PowerPoint</vt:lpwstr>
  </property>
  <property fmtid="{D5CDD505-2E9C-101B-9397-08002B2CF9AE}" pid="4" name="LastSaved">
    <vt:filetime>2022-06-30T00:00:00Z</vt:filetime>
  </property>
  <property fmtid="{D5CDD505-2E9C-101B-9397-08002B2CF9AE}" pid="5" name="Producer">
    <vt:lpwstr>Adobe PDF Library 21.11.71</vt:lpwstr>
  </property>
</Properties>
</file>