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53"/>
  </p:notesMasterIdLst>
  <p:sldIdLst>
    <p:sldId id="256" r:id="rId2"/>
    <p:sldId id="334" r:id="rId3"/>
    <p:sldId id="309" r:id="rId4"/>
    <p:sldId id="310" r:id="rId5"/>
    <p:sldId id="257" r:id="rId6"/>
    <p:sldId id="265" r:id="rId7"/>
    <p:sldId id="259" r:id="rId8"/>
    <p:sldId id="261" r:id="rId9"/>
    <p:sldId id="286" r:id="rId10"/>
    <p:sldId id="262" r:id="rId11"/>
    <p:sldId id="320" r:id="rId12"/>
    <p:sldId id="415" r:id="rId13"/>
    <p:sldId id="264" r:id="rId14"/>
    <p:sldId id="308" r:id="rId15"/>
    <p:sldId id="303" r:id="rId16"/>
    <p:sldId id="268" r:id="rId17"/>
    <p:sldId id="315" r:id="rId18"/>
    <p:sldId id="260" r:id="rId19"/>
    <p:sldId id="263" r:id="rId20"/>
    <p:sldId id="326" r:id="rId21"/>
    <p:sldId id="276" r:id="rId22"/>
    <p:sldId id="278" r:id="rId23"/>
    <p:sldId id="277" r:id="rId24"/>
    <p:sldId id="279" r:id="rId25"/>
    <p:sldId id="281" r:id="rId26"/>
    <p:sldId id="270" r:id="rId27"/>
    <p:sldId id="295" r:id="rId28"/>
    <p:sldId id="285" r:id="rId29"/>
    <p:sldId id="321" r:id="rId30"/>
    <p:sldId id="293" r:id="rId31"/>
    <p:sldId id="298" r:id="rId32"/>
    <p:sldId id="296" r:id="rId33"/>
    <p:sldId id="318" r:id="rId34"/>
    <p:sldId id="282" r:id="rId35"/>
    <p:sldId id="284" r:id="rId36"/>
    <p:sldId id="328" r:id="rId37"/>
    <p:sldId id="330" r:id="rId38"/>
    <p:sldId id="335" r:id="rId39"/>
    <p:sldId id="337" r:id="rId40"/>
    <p:sldId id="338" r:id="rId41"/>
    <p:sldId id="339" r:id="rId42"/>
    <p:sldId id="336" r:id="rId43"/>
    <p:sldId id="333" r:id="rId44"/>
    <p:sldId id="420" r:id="rId45"/>
    <p:sldId id="421" r:id="rId46"/>
    <p:sldId id="417" r:id="rId47"/>
    <p:sldId id="418" r:id="rId48"/>
    <p:sldId id="258" r:id="rId49"/>
    <p:sldId id="416" r:id="rId50"/>
    <p:sldId id="409" r:id="rId51"/>
    <p:sldId id="404"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2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970340" y="2"/>
            <a:ext cx="3038475" cy="466725"/>
          </a:xfrm>
          <a:prstGeom prst="rect">
            <a:avLst/>
          </a:prstGeom>
        </p:spPr>
        <p:txBody>
          <a:bodyPr vert="horz" lIns="91413" tIns="45706" rIns="91413" bIns="45706" rtlCol="0"/>
          <a:lstStyle>
            <a:lvl1pPr algn="r">
              <a:defRPr sz="1200"/>
            </a:lvl1pPr>
          </a:lstStyle>
          <a:p>
            <a:fld id="{3229AD3B-32DB-4AEC-A767-72E4CD36A579}"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01677" y="4473575"/>
            <a:ext cx="5607050" cy="3660775"/>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6" rIns="91413" bIns="45706" rtlCol="0" anchor="b"/>
          <a:lstStyle>
            <a:lvl1pPr algn="r">
              <a:defRPr sz="1200"/>
            </a:lvl1pPr>
          </a:lstStyle>
          <a:p>
            <a:fld id="{16F5E0E7-76C7-4879-80E5-13AC0561BF94}" type="slidenum">
              <a:rPr lang="en-US" smtClean="0"/>
              <a:t>‹#›</a:t>
            </a:fld>
            <a:endParaRPr lang="en-US"/>
          </a:p>
        </p:txBody>
      </p:sp>
    </p:spTree>
    <p:extLst>
      <p:ext uri="{BB962C8B-B14F-4D97-AF65-F5344CB8AC3E}">
        <p14:creationId xmlns:p14="http://schemas.microsoft.com/office/powerpoint/2010/main" val="3360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resentation Title P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878E50-DE6C-46D7-AC62-94284142D6E4}"/>
              </a:ext>
            </a:extLst>
          </p:cNvPr>
          <p:cNvSpPr/>
          <p:nvPr/>
        </p:nvSpPr>
        <p:spPr>
          <a:xfrm>
            <a:off x="0" y="0"/>
            <a:ext cx="12192000" cy="6858000"/>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06869C-E8E1-4979-AA4D-D6C486EC6513}"/>
              </a:ext>
            </a:extLst>
          </p:cNvPr>
          <p:cNvSpPr/>
          <p:nvPr/>
        </p:nvSpPr>
        <p:spPr>
          <a:xfrm>
            <a:off x="577516" y="513347"/>
            <a:ext cx="11036968" cy="5823285"/>
          </a:xfrm>
          <a:prstGeom prst="rect">
            <a:avLst/>
          </a:prstGeom>
          <a:noFill/>
          <a:ln w="38100">
            <a:solidFill>
              <a:schemeClr val="bg1">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04D5D57-41B7-444B-B43A-5D4D791692D0}"/>
              </a:ext>
            </a:extLst>
          </p:cNvPr>
          <p:cNvCxnSpPr/>
          <p:nvPr/>
        </p:nvCxnSpPr>
        <p:spPr>
          <a:xfrm>
            <a:off x="4283242" y="2490536"/>
            <a:ext cx="0" cy="1876927"/>
          </a:xfrm>
          <a:prstGeom prst="line">
            <a:avLst/>
          </a:prstGeom>
          <a:ln w="19050">
            <a:solidFill>
              <a:schemeClr val="bg1">
                <a:alpha val="17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30C5723-786B-46B5-AF9E-B5B4488EA586}"/>
              </a:ext>
            </a:extLst>
          </p:cNvPr>
          <p:cNvSpPr/>
          <p:nvPr/>
        </p:nvSpPr>
        <p:spPr>
          <a:xfrm>
            <a:off x="3511137" y="6227985"/>
            <a:ext cx="5169725" cy="24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932B5BC-B14A-4171-B563-8E0CEEECC691}"/>
              </a:ext>
            </a:extLst>
          </p:cNvPr>
          <p:cNvSpPr txBox="1"/>
          <p:nvPr/>
        </p:nvSpPr>
        <p:spPr>
          <a:xfrm>
            <a:off x="3556659" y="6227984"/>
            <a:ext cx="5078680" cy="246221"/>
          </a:xfrm>
          <a:prstGeom prst="rect">
            <a:avLst/>
          </a:prstGeom>
          <a:noFill/>
        </p:spPr>
        <p:txBody>
          <a:bodyPr wrap="square" rtlCol="0">
            <a:spAutoFit/>
          </a:bodyPr>
          <a:lstStyle/>
          <a:p>
            <a:pPr algn="ctr"/>
            <a:r>
              <a:rPr lang="en-US" sz="1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Helping Hospitals   </a:t>
            </a:r>
            <a:r>
              <a:rPr lang="en-US" sz="1000" b="1" dirty="0">
                <a:solidFill>
                  <a:srgbClr val="007368"/>
                </a:solidFill>
                <a:latin typeface="Open Sans" panose="020B0606030504020204" pitchFamily="34" charset="0"/>
                <a:ea typeface="Open Sans" panose="020B0606030504020204" pitchFamily="34" charset="0"/>
                <a:cs typeface="Open Sans" panose="020B0606030504020204" pitchFamily="34" charset="0"/>
              </a:rPr>
              <a:t>Manage Operations  </a:t>
            </a:r>
            <a:r>
              <a:rPr lang="en-US" sz="10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a:t>
            </a:r>
            <a:r>
              <a:rPr lang="en-US" sz="1000" b="1" dirty="0">
                <a:solidFill>
                  <a:srgbClr val="007368"/>
                </a:solidFill>
                <a:latin typeface="Open Sans" panose="020B0606030504020204" pitchFamily="34" charset="0"/>
                <a:ea typeface="Open Sans" panose="020B0606030504020204" pitchFamily="34" charset="0"/>
                <a:cs typeface="Open Sans" panose="020B0606030504020204" pitchFamily="34" charset="0"/>
              </a:rPr>
              <a:t> </a:t>
            </a:r>
            <a:r>
              <a:rPr lang="en-US" sz="1000" b="1" dirty="0">
                <a:solidFill>
                  <a:srgbClr val="AF232E"/>
                </a:solidFill>
                <a:latin typeface="Open Sans" panose="020B0606030504020204" pitchFamily="34" charset="0"/>
                <a:ea typeface="Open Sans" panose="020B0606030504020204" pitchFamily="34" charset="0"/>
                <a:cs typeface="Open Sans" panose="020B0606030504020204" pitchFamily="34" charset="0"/>
              </a:rPr>
              <a:t>Treat Patients </a:t>
            </a:r>
            <a:r>
              <a:rPr lang="en-US" sz="1000" b="1"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 | </a:t>
            </a:r>
            <a:r>
              <a:rPr lang="en-US" sz="1000" b="1" dirty="0">
                <a:solidFill>
                  <a:srgbClr val="EC7526"/>
                </a:solidFill>
                <a:latin typeface="Open Sans" panose="020B0606030504020204" pitchFamily="34" charset="0"/>
                <a:ea typeface="Open Sans" panose="020B0606030504020204" pitchFamily="34" charset="0"/>
                <a:cs typeface="Open Sans" panose="020B0606030504020204" pitchFamily="34" charset="0"/>
              </a:rPr>
              <a:t>Serve Communities</a:t>
            </a:r>
          </a:p>
        </p:txBody>
      </p:sp>
      <p:sp>
        <p:nvSpPr>
          <p:cNvPr id="2" name="Title 1">
            <a:extLst>
              <a:ext uri="{FF2B5EF4-FFF2-40B4-BE49-F238E27FC236}">
                <a16:creationId xmlns:a16="http://schemas.microsoft.com/office/drawing/2014/main" id="{F413CAE0-1944-4C18-87AE-AAF28AB55742}"/>
              </a:ext>
            </a:extLst>
          </p:cNvPr>
          <p:cNvSpPr>
            <a:spLocks noGrp="1"/>
          </p:cNvSpPr>
          <p:nvPr>
            <p:ph type="ctrTitle" hasCustomPrompt="1"/>
          </p:nvPr>
        </p:nvSpPr>
        <p:spPr>
          <a:xfrm>
            <a:off x="4634644" y="2262790"/>
            <a:ext cx="6820028" cy="2387600"/>
          </a:xfrm>
        </p:spPr>
        <p:txBody>
          <a:bodyPr anchor="ctr">
            <a:normAutofit/>
          </a:bodyPr>
          <a:lstStyle>
            <a:lvl1pPr algn="l">
              <a:defRPr sz="5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EF1D400-DDF2-4705-AAFD-126DCC81A1F9}"/>
              </a:ext>
            </a:extLst>
          </p:cNvPr>
          <p:cNvSpPr>
            <a:spLocks noGrp="1"/>
          </p:cNvSpPr>
          <p:nvPr>
            <p:ph type="subTitle" idx="1" hasCustomPrompt="1"/>
          </p:nvPr>
        </p:nvSpPr>
        <p:spPr>
          <a:xfrm>
            <a:off x="4634644" y="4591110"/>
            <a:ext cx="5807252" cy="1253079"/>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a:t>
            </a:r>
          </a:p>
          <a:p>
            <a:r>
              <a:rPr lang="en-US" sz="2000" dirty="0"/>
              <a:t>(Month Day, Year)</a:t>
            </a:r>
          </a:p>
        </p:txBody>
      </p:sp>
      <p:pic>
        <p:nvPicPr>
          <p:cNvPr id="5" name="Picture 4" descr="A picture containing text, clipart&#10;&#10;Description automatically generated">
            <a:extLst>
              <a:ext uri="{FF2B5EF4-FFF2-40B4-BE49-F238E27FC236}">
                <a16:creationId xmlns:a16="http://schemas.microsoft.com/office/drawing/2014/main" id="{ABFB2DA7-E046-4B06-AED9-B62E5DBF1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323" y="2729472"/>
            <a:ext cx="2872805" cy="1399056"/>
          </a:xfrm>
          <a:prstGeom prst="rect">
            <a:avLst/>
          </a:prstGeom>
        </p:spPr>
      </p:pic>
    </p:spTree>
    <p:extLst>
      <p:ext uri="{BB962C8B-B14F-4D97-AF65-F5344CB8AC3E}">
        <p14:creationId xmlns:p14="http://schemas.microsoft.com/office/powerpoint/2010/main" val="1089681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O_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5E3C2F-E43B-4902-89C2-268B247BBF33}"/>
              </a:ext>
            </a:extLst>
          </p:cNvPr>
          <p:cNvSpPr/>
          <p:nvPr/>
        </p:nvSpPr>
        <p:spPr>
          <a:xfrm>
            <a:off x="0" y="627321"/>
            <a:ext cx="12192000" cy="6230679"/>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627321"/>
            <a:ext cx="11379200" cy="6230679"/>
          </a:xfrm>
        </p:spPr>
        <p:txBody>
          <a:bodyPr>
            <a:noAutofit/>
          </a:bodyPr>
          <a:lstStyle>
            <a:lvl1pPr algn="ctr">
              <a:defRPr sz="4000" b="0">
                <a:solidFill>
                  <a:schemeClr val="bg1"/>
                </a:solidFill>
              </a:defRPr>
            </a:lvl1pPr>
          </a:lstStyle>
          <a:p>
            <a:r>
              <a:rPr lang="en-US" dirty="0"/>
              <a:t>CLICK TO EDIT MASTER TITLE STYLE</a:t>
            </a:r>
          </a:p>
        </p:txBody>
      </p:sp>
      <p:sp>
        <p:nvSpPr>
          <p:cNvPr id="6" name="Date Placeholder 3">
            <a:extLst>
              <a:ext uri="{FF2B5EF4-FFF2-40B4-BE49-F238E27FC236}">
                <a16:creationId xmlns:a16="http://schemas.microsoft.com/office/drawing/2014/main" id="{E1BB3997-98F2-4667-BB8F-638F08D25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Footer Placeholder 4">
            <a:extLst>
              <a:ext uri="{FF2B5EF4-FFF2-40B4-BE49-F238E27FC236}">
                <a16:creationId xmlns:a16="http://schemas.microsoft.com/office/drawing/2014/main" id="{EDDFF795-B185-47C0-85B5-E2595D6D0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17F23D30-6029-4041-B5AE-A471E7CCC71D}"/>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21485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YO_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5E3C2F-E43B-4902-89C2-268B247BBF33}"/>
              </a:ext>
            </a:extLst>
          </p:cNvPr>
          <p:cNvSpPr/>
          <p:nvPr/>
        </p:nvSpPr>
        <p:spPr>
          <a:xfrm>
            <a:off x="0" y="2084034"/>
            <a:ext cx="12192000" cy="2689934"/>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2084034"/>
            <a:ext cx="11379200" cy="2689934"/>
          </a:xfrm>
        </p:spPr>
        <p:txBody>
          <a:bodyPr>
            <a:noAutofit/>
          </a:bodyPr>
          <a:lstStyle>
            <a:lvl1pPr algn="ctr">
              <a:defRPr sz="4000" b="0">
                <a:solidFill>
                  <a:schemeClr val="bg1"/>
                </a:solidFill>
              </a:defRPr>
            </a:lvl1pPr>
          </a:lstStyle>
          <a:p>
            <a:r>
              <a:rPr lang="en-US" dirty="0"/>
              <a:t>CLICK TO EDIT MASTER TITLE STYLE</a:t>
            </a:r>
          </a:p>
        </p:txBody>
      </p:sp>
      <p:sp>
        <p:nvSpPr>
          <p:cNvPr id="6" name="Date Placeholder 3">
            <a:extLst>
              <a:ext uri="{FF2B5EF4-FFF2-40B4-BE49-F238E27FC236}">
                <a16:creationId xmlns:a16="http://schemas.microsoft.com/office/drawing/2014/main" id="{E1BB3997-98F2-4667-BB8F-638F08D25E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Footer Placeholder 4">
            <a:extLst>
              <a:ext uri="{FF2B5EF4-FFF2-40B4-BE49-F238E27FC236}">
                <a16:creationId xmlns:a16="http://schemas.microsoft.com/office/drawing/2014/main" id="{EDDFF795-B185-47C0-85B5-E2595D6D0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17F23D30-6029-4041-B5AE-A471E7CCC71D}"/>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406500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850E4-A014-4C38-9539-A2FA360D2BD5}"/>
              </a:ext>
            </a:extLst>
          </p:cNvPr>
          <p:cNvSpPr/>
          <p:nvPr/>
        </p:nvSpPr>
        <p:spPr>
          <a:xfrm>
            <a:off x="0" y="627321"/>
            <a:ext cx="4747491" cy="6230679"/>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0" y="731653"/>
            <a:ext cx="4747491" cy="6126347"/>
          </a:xfrm>
        </p:spPr>
        <p:txBody>
          <a:bodyPr>
            <a:noAutofit/>
          </a:bodyPr>
          <a:lstStyle>
            <a:lvl1pPr algn="ctr">
              <a:defRPr sz="4000" b="0">
                <a:solidFill>
                  <a:schemeClr val="bg1"/>
                </a:solidFill>
              </a:defRPr>
            </a:lvl1pPr>
          </a:lstStyle>
          <a:p>
            <a:r>
              <a:rPr lang="en-US" dirty="0"/>
              <a:t>CLICK TO EDIT MASTER TITLE STYLE</a:t>
            </a:r>
          </a:p>
        </p:txBody>
      </p:sp>
      <p:sp>
        <p:nvSpPr>
          <p:cNvPr id="6" name="Text Placeholder 3">
            <a:extLst>
              <a:ext uri="{FF2B5EF4-FFF2-40B4-BE49-F238E27FC236}">
                <a16:creationId xmlns:a16="http://schemas.microsoft.com/office/drawing/2014/main" id="{9BF5D47E-ABA9-4980-B56A-8F8B1FFAAD39}"/>
              </a:ext>
            </a:extLst>
          </p:cNvPr>
          <p:cNvSpPr>
            <a:spLocks noGrp="1"/>
          </p:cNvSpPr>
          <p:nvPr>
            <p:ph type="body" sz="half" idx="2"/>
          </p:nvPr>
        </p:nvSpPr>
        <p:spPr>
          <a:xfrm>
            <a:off x="5217824" y="1644073"/>
            <a:ext cx="6309158" cy="4677497"/>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924A4B7E-1B3B-4EF7-A2AE-A8449BC98B37}"/>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8" name="Footer Placeholder 4">
            <a:extLst>
              <a:ext uri="{FF2B5EF4-FFF2-40B4-BE49-F238E27FC236}">
                <a16:creationId xmlns:a16="http://schemas.microsoft.com/office/drawing/2014/main" id="{C4B51337-A1AF-410B-B307-ED604BA9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4055EB27-AA9E-482A-AD28-D414AF3F6800}"/>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2583174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13DF38-05D6-4B4B-8167-F30924A2A069}"/>
              </a:ext>
            </a:extLst>
          </p:cNvPr>
          <p:cNvSpPr/>
          <p:nvPr/>
        </p:nvSpPr>
        <p:spPr>
          <a:xfrm>
            <a:off x="0" y="627321"/>
            <a:ext cx="4747491" cy="6230679"/>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0" y="731653"/>
            <a:ext cx="4747491" cy="6126347"/>
          </a:xfrm>
        </p:spPr>
        <p:txBody>
          <a:bodyPr>
            <a:noAutofit/>
          </a:bodyPr>
          <a:lstStyle>
            <a:lvl1pPr algn="ctr">
              <a:defRPr sz="4000" b="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7542033F-206A-4191-BBFC-87BDFD1D75BD}"/>
              </a:ext>
            </a:extLst>
          </p:cNvPr>
          <p:cNvSpPr>
            <a:spLocks noGrp="1"/>
          </p:cNvSpPr>
          <p:nvPr>
            <p:ph type="body" sz="half" idx="2"/>
          </p:nvPr>
        </p:nvSpPr>
        <p:spPr>
          <a:xfrm>
            <a:off x="5217824" y="1644073"/>
            <a:ext cx="6309158" cy="4677497"/>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D0D4B271-F723-4D07-BC73-5ABBE34780B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Footer Placeholder 4">
            <a:extLst>
              <a:ext uri="{FF2B5EF4-FFF2-40B4-BE49-F238E27FC236}">
                <a16:creationId xmlns:a16="http://schemas.microsoft.com/office/drawing/2014/main" id="{73B86A35-EA7A-48BC-8EE7-AC970EEEA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93DFC19D-D35F-4D58-A941-3E857F8AD777}"/>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300528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887A29-CDF1-4908-95FD-1DC2F2056FFC}"/>
              </a:ext>
            </a:extLst>
          </p:cNvPr>
          <p:cNvSpPr/>
          <p:nvPr/>
        </p:nvSpPr>
        <p:spPr>
          <a:xfrm>
            <a:off x="0" y="627321"/>
            <a:ext cx="4747491" cy="6230679"/>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0" y="731653"/>
            <a:ext cx="4747491" cy="6126347"/>
          </a:xfrm>
        </p:spPr>
        <p:txBody>
          <a:bodyPr>
            <a:noAutofit/>
          </a:bodyPr>
          <a:lstStyle>
            <a:lvl1pPr algn="ctr">
              <a:defRPr sz="4000" b="0">
                <a:solidFill>
                  <a:schemeClr val="bg1"/>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A59F13BC-68C4-46AB-8618-ECB19F74EB57}"/>
              </a:ext>
            </a:extLst>
          </p:cNvPr>
          <p:cNvSpPr>
            <a:spLocks noGrp="1"/>
          </p:cNvSpPr>
          <p:nvPr>
            <p:ph type="body" sz="half" idx="2"/>
          </p:nvPr>
        </p:nvSpPr>
        <p:spPr>
          <a:xfrm>
            <a:off x="5217824" y="1644073"/>
            <a:ext cx="6309158" cy="4677497"/>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D3447642-43AA-414A-9CA3-5BD781CF2163}"/>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Footer Placeholder 4">
            <a:extLst>
              <a:ext uri="{FF2B5EF4-FFF2-40B4-BE49-F238E27FC236}">
                <a16:creationId xmlns:a16="http://schemas.microsoft.com/office/drawing/2014/main" id="{3974630A-1391-4606-8CA1-5A1656D0E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2F247BA4-325D-4B88-B421-73D6DA36E579}"/>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59140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4372A6-53F2-0D4D-8265-CBD39AA85CF7}"/>
              </a:ext>
            </a:extLst>
          </p:cNvPr>
          <p:cNvSpPr>
            <a:spLocks noGrp="1"/>
          </p:cNvSpPr>
          <p:nvPr>
            <p:ph type="pic" idx="1"/>
          </p:nvPr>
        </p:nvSpPr>
        <p:spPr>
          <a:xfrm>
            <a:off x="0" y="627322"/>
            <a:ext cx="12192000" cy="62306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Date Placeholder 3">
            <a:extLst>
              <a:ext uri="{FF2B5EF4-FFF2-40B4-BE49-F238E27FC236}">
                <a16:creationId xmlns:a16="http://schemas.microsoft.com/office/drawing/2014/main" id="{D608EC52-1BDC-47BA-8B00-96A7EF9D52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9C58BAF-AE57-482B-9F5A-540CCDFE7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C8C5DB-CFFD-4AA7-9CE2-E142076D566D}"/>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210390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C8CE-D5F3-4B96-B75D-F4474EF87B02}"/>
              </a:ext>
            </a:extLst>
          </p:cNvPr>
          <p:cNvSpPr>
            <a:spLocks noGrp="1"/>
          </p:cNvSpPr>
          <p:nvPr>
            <p:ph type="title"/>
          </p:nvPr>
        </p:nvSpPr>
        <p:spPr>
          <a:xfrm>
            <a:off x="839788" y="863888"/>
            <a:ext cx="3932237" cy="1039340"/>
          </a:xfrm>
        </p:spPr>
        <p:txBody>
          <a:bodyPr anchor="t"/>
          <a:lstStyle>
            <a:lvl1pPr>
              <a:defRPr sz="3200">
                <a:solidFill>
                  <a:srgbClr val="00736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7FC98-360E-445B-95B8-58BC817622AF}"/>
              </a:ext>
            </a:extLst>
          </p:cNvPr>
          <p:cNvSpPr>
            <a:spLocks noGrp="1"/>
          </p:cNvSpPr>
          <p:nvPr>
            <p:ph idx="1"/>
          </p:nvPr>
        </p:nvSpPr>
        <p:spPr>
          <a:xfrm>
            <a:off x="5183188" y="863889"/>
            <a:ext cx="6172200" cy="5449744"/>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2BB758-EAD8-4958-8EC1-2762A4894B70}"/>
              </a:ext>
            </a:extLst>
          </p:cNvPr>
          <p:cNvSpPr>
            <a:spLocks noGrp="1"/>
          </p:cNvSpPr>
          <p:nvPr>
            <p:ph type="body" sz="half" idx="2"/>
          </p:nvPr>
        </p:nvSpPr>
        <p:spPr>
          <a:xfrm>
            <a:off x="839788" y="1903228"/>
            <a:ext cx="3932237" cy="4418342"/>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5056B200-345E-4225-BC2F-B95D1890035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Footer Placeholder 4">
            <a:extLst>
              <a:ext uri="{FF2B5EF4-FFF2-40B4-BE49-F238E27FC236}">
                <a16:creationId xmlns:a16="http://schemas.microsoft.com/office/drawing/2014/main" id="{2B041647-02A4-46D7-9090-C455BF255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1B8066B1-6258-4242-9B0D-18DA38A8FE43}"/>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1791804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4BD476-6BC7-4B0D-8482-4B1EEB14585A}"/>
              </a:ext>
            </a:extLst>
          </p:cNvPr>
          <p:cNvSpPr>
            <a:spLocks noGrp="1"/>
          </p:cNvSpPr>
          <p:nvPr>
            <p:ph type="pic" idx="1"/>
          </p:nvPr>
        </p:nvSpPr>
        <p:spPr>
          <a:xfrm>
            <a:off x="5183188" y="863887"/>
            <a:ext cx="6505229" cy="5457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itle 1">
            <a:extLst>
              <a:ext uri="{FF2B5EF4-FFF2-40B4-BE49-F238E27FC236}">
                <a16:creationId xmlns:a16="http://schemas.microsoft.com/office/drawing/2014/main" id="{DA2D65E2-2487-42E8-9CBE-2AC28FB62521}"/>
              </a:ext>
            </a:extLst>
          </p:cNvPr>
          <p:cNvSpPr>
            <a:spLocks noGrp="1"/>
          </p:cNvSpPr>
          <p:nvPr>
            <p:ph type="title"/>
          </p:nvPr>
        </p:nvSpPr>
        <p:spPr>
          <a:xfrm>
            <a:off x="839788" y="863888"/>
            <a:ext cx="3932237" cy="1039340"/>
          </a:xfrm>
        </p:spPr>
        <p:txBody>
          <a:bodyPr anchor="t"/>
          <a:lstStyle>
            <a:lvl1pPr>
              <a:defRPr sz="3200">
                <a:solidFill>
                  <a:srgbClr val="007368"/>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C821B118-D607-4A29-ADEE-A2AC079B1A0F}"/>
              </a:ext>
            </a:extLst>
          </p:cNvPr>
          <p:cNvSpPr>
            <a:spLocks noGrp="1"/>
          </p:cNvSpPr>
          <p:nvPr>
            <p:ph type="body" sz="half" idx="2"/>
          </p:nvPr>
        </p:nvSpPr>
        <p:spPr>
          <a:xfrm>
            <a:off x="839788" y="1903228"/>
            <a:ext cx="3932237" cy="4418342"/>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F386448D-A229-41A6-88A4-30B94445AA85}"/>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Footer Placeholder 4">
            <a:extLst>
              <a:ext uri="{FF2B5EF4-FFF2-40B4-BE49-F238E27FC236}">
                <a16:creationId xmlns:a16="http://schemas.microsoft.com/office/drawing/2014/main" id="{F4D68602-E5CF-44EA-AF53-CEA998DBB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5">
            <a:extLst>
              <a:ext uri="{FF2B5EF4-FFF2-40B4-BE49-F238E27FC236}">
                <a16:creationId xmlns:a16="http://schemas.microsoft.com/office/drawing/2014/main" id="{15D3CCC7-B031-462F-AFEC-B4C6E4E5E6D6}"/>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48399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4BD476-6BC7-4B0D-8482-4B1EEB14585A}"/>
              </a:ext>
            </a:extLst>
          </p:cNvPr>
          <p:cNvSpPr>
            <a:spLocks noGrp="1"/>
          </p:cNvSpPr>
          <p:nvPr>
            <p:ph type="pic" idx="1"/>
          </p:nvPr>
        </p:nvSpPr>
        <p:spPr>
          <a:xfrm>
            <a:off x="6479380" y="164306"/>
            <a:ext cx="5712619" cy="6693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C2CE51F7-5170-4E26-89D7-1941E43FC1CB}"/>
              </a:ext>
            </a:extLst>
          </p:cNvPr>
          <p:cNvSpPr>
            <a:spLocks noGrp="1"/>
          </p:cNvSpPr>
          <p:nvPr>
            <p:ph type="title"/>
          </p:nvPr>
        </p:nvSpPr>
        <p:spPr>
          <a:xfrm>
            <a:off x="839788" y="789710"/>
            <a:ext cx="5353843" cy="1600200"/>
          </a:xfrm>
        </p:spPr>
        <p:txBody>
          <a:bodyPr anchor="b"/>
          <a:lstStyle>
            <a:lvl1pPr>
              <a:defRPr sz="3200">
                <a:solidFill>
                  <a:srgbClr val="007368"/>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56AF701-A7C1-4889-A508-648A4D9EC300}"/>
              </a:ext>
            </a:extLst>
          </p:cNvPr>
          <p:cNvSpPr>
            <a:spLocks noGrp="1"/>
          </p:cNvSpPr>
          <p:nvPr>
            <p:ph type="body" sz="half" idx="2"/>
          </p:nvPr>
        </p:nvSpPr>
        <p:spPr>
          <a:xfrm>
            <a:off x="839788" y="2389910"/>
            <a:ext cx="5353842"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B4FC5210-2155-4125-B34D-C72E27DB37FF}"/>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Footer Placeholder 4">
            <a:extLst>
              <a:ext uri="{FF2B5EF4-FFF2-40B4-BE49-F238E27FC236}">
                <a16:creationId xmlns:a16="http://schemas.microsoft.com/office/drawing/2014/main" id="{D4EC5DBC-E123-42AB-B614-5CB36D27EA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472647AC-F899-4116-B226-03B683CFE6F3}"/>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24219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8ED1-E46E-428A-BFD6-470C7D451116}"/>
              </a:ext>
            </a:extLst>
          </p:cNvPr>
          <p:cNvSpPr>
            <a:spLocks noGrp="1"/>
          </p:cNvSpPr>
          <p:nvPr>
            <p:ph type="title"/>
          </p:nvPr>
        </p:nvSpPr>
        <p:spPr/>
        <p:txBody>
          <a:bodyPr/>
          <a:lstStyle>
            <a:lvl1pPr>
              <a:defRPr>
                <a:solidFill>
                  <a:srgbClr val="007368"/>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381D3CA-D537-4136-9CED-41DCC83CB216}"/>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527350E-ED1D-43F9-92D9-B54952767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5E013E89-317D-4D34-890D-7300271D1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77DF331-4AC1-4065-95D7-B23138C36CCE}"/>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161464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creen Saver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878E50-DE6C-46D7-AC62-94284142D6E4}"/>
              </a:ext>
            </a:extLst>
          </p:cNvPr>
          <p:cNvSpPr/>
          <p:nvPr/>
        </p:nvSpPr>
        <p:spPr>
          <a:xfrm>
            <a:off x="0" y="0"/>
            <a:ext cx="12192000" cy="6858000"/>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506869C-E8E1-4979-AA4D-D6C486EC6513}"/>
              </a:ext>
            </a:extLst>
          </p:cNvPr>
          <p:cNvSpPr/>
          <p:nvPr/>
        </p:nvSpPr>
        <p:spPr>
          <a:xfrm>
            <a:off x="577516" y="513347"/>
            <a:ext cx="11036968" cy="5823285"/>
          </a:xfrm>
          <a:prstGeom prst="rect">
            <a:avLst/>
          </a:prstGeom>
          <a:noFill/>
          <a:ln w="38100">
            <a:solidFill>
              <a:schemeClr val="bg1">
                <a:alpha val="1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B14DAECC-E0B4-43EE-BC3D-815F9D2EE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444" y="1593714"/>
            <a:ext cx="7469109" cy="3637456"/>
          </a:xfrm>
          <a:prstGeom prst="rect">
            <a:avLst/>
          </a:prstGeom>
        </p:spPr>
      </p:pic>
    </p:spTree>
    <p:extLst>
      <p:ext uri="{BB962C8B-B14F-4D97-AF65-F5344CB8AC3E}">
        <p14:creationId xmlns:p14="http://schemas.microsoft.com/office/powerpoint/2010/main" val="1820035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9EE83B-7571-4725-BE23-FA5C51F38C95}"/>
              </a:ext>
            </a:extLst>
          </p:cNvPr>
          <p:cNvSpPr>
            <a:spLocks noGrp="1"/>
          </p:cNvSpPr>
          <p:nvPr>
            <p:ph type="title" orient="vert"/>
          </p:nvPr>
        </p:nvSpPr>
        <p:spPr>
          <a:xfrm>
            <a:off x="8724900" y="706871"/>
            <a:ext cx="2628900" cy="5811838"/>
          </a:xfrm>
        </p:spPr>
        <p:txBody>
          <a:bodyPr vert="eaVert"/>
          <a:lstStyle>
            <a:lvl1pPr>
              <a:defRPr>
                <a:solidFill>
                  <a:srgbClr val="007368"/>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2AFA7DD-0CE1-4AE5-BCF1-AEF341B5494F}"/>
              </a:ext>
            </a:extLst>
          </p:cNvPr>
          <p:cNvSpPr>
            <a:spLocks noGrp="1"/>
          </p:cNvSpPr>
          <p:nvPr>
            <p:ph type="body" orient="vert" idx="1"/>
          </p:nvPr>
        </p:nvSpPr>
        <p:spPr>
          <a:xfrm>
            <a:off x="838200" y="706871"/>
            <a:ext cx="7734300" cy="581183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1CC1A9B-6C4B-403B-B80E-55D121CA1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CB2F6C87-4229-4462-B520-B38DE6AD9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F7244E81-0B5D-49B6-8076-FCCE52830697}"/>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53095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FCBCC-4868-4748-A09A-A9171DDB3073}"/>
              </a:ext>
            </a:extLst>
          </p:cNvPr>
          <p:cNvSpPr>
            <a:spLocks noGrp="1"/>
          </p:cNvSpPr>
          <p:nvPr>
            <p:ph idx="1"/>
          </p:nvPr>
        </p:nvSpPr>
        <p:spPr>
          <a:xfrm>
            <a:off x="838200" y="1825625"/>
            <a:ext cx="10515600" cy="4351338"/>
          </a:xfrm>
        </p:spPr>
        <p:txBody>
          <a:bodyPr/>
          <a:lstStyle>
            <a:lvl1pPr>
              <a:lnSpc>
                <a:spcPct val="100000"/>
              </a:lnSpc>
              <a:buClr>
                <a:schemeClr val="tx1"/>
              </a:buClr>
              <a:defRPr/>
            </a:lvl1pPr>
            <a:lvl2pPr>
              <a:lnSpc>
                <a:spcPct val="100000"/>
              </a:lnSpc>
              <a:buClr>
                <a:srgbClr val="007368"/>
              </a:buClr>
              <a:buFont typeface="Wingdings" panose="05000000000000000000" pitchFamily="2" charset="2"/>
              <a:buChar char="Ø"/>
              <a:defRPr/>
            </a:lvl2pPr>
            <a:lvl3pPr>
              <a:lnSpc>
                <a:spcPct val="100000"/>
              </a:lnSpc>
              <a:buFont typeface="Wingdings" panose="05000000000000000000" pitchFamily="2" charset="2"/>
              <a:buChar char="§"/>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0F4A044-B456-4E05-BFE8-EF87BADEA353}"/>
              </a:ext>
            </a:extLst>
          </p:cNvPr>
          <p:cNvSpPr/>
          <p:nvPr/>
        </p:nvSpPr>
        <p:spPr>
          <a:xfrm>
            <a:off x="8128000" y="-4617"/>
            <a:ext cx="4064000" cy="167659"/>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AC69CB2-7D0C-4590-B949-D1F4D80151DA}"/>
              </a:ext>
            </a:extLst>
          </p:cNvPr>
          <p:cNvSpPr/>
          <p:nvPr/>
        </p:nvSpPr>
        <p:spPr>
          <a:xfrm>
            <a:off x="4064000" y="-4616"/>
            <a:ext cx="4064000" cy="167659"/>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290A8F-B393-4BD5-962E-0C24E0A2C064}"/>
              </a:ext>
            </a:extLst>
          </p:cNvPr>
          <p:cNvSpPr/>
          <p:nvPr/>
        </p:nvSpPr>
        <p:spPr>
          <a:xfrm>
            <a:off x="0" y="-4618"/>
            <a:ext cx="4064000" cy="167659"/>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sign&#10;&#10;Description automatically generated">
            <a:extLst>
              <a:ext uri="{FF2B5EF4-FFF2-40B4-BE49-F238E27FC236}">
                <a16:creationId xmlns:a16="http://schemas.microsoft.com/office/drawing/2014/main" id="{3A94EB07-C01E-418F-8893-DC0D5F3F2B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81" y="256404"/>
            <a:ext cx="916862" cy="241214"/>
          </a:xfrm>
          <a:prstGeom prst="rect">
            <a:avLst/>
          </a:prstGeom>
        </p:spPr>
      </p:pic>
      <p:sp>
        <p:nvSpPr>
          <p:cNvPr id="12" name="Title 1">
            <a:extLst>
              <a:ext uri="{FF2B5EF4-FFF2-40B4-BE49-F238E27FC236}">
                <a16:creationId xmlns:a16="http://schemas.microsoft.com/office/drawing/2014/main" id="{D5E57E27-CA2A-4A92-9B24-5541A998106D}"/>
              </a:ext>
            </a:extLst>
          </p:cNvPr>
          <p:cNvSpPr>
            <a:spLocks noGrp="1"/>
          </p:cNvSpPr>
          <p:nvPr>
            <p:ph type="title"/>
          </p:nvPr>
        </p:nvSpPr>
        <p:spPr>
          <a:xfrm>
            <a:off x="838200" y="863888"/>
            <a:ext cx="10515600" cy="961737"/>
          </a:xfrm>
        </p:spPr>
        <p:txBody>
          <a:bodyPr/>
          <a:lstStyle>
            <a:lvl1pPr>
              <a:defRPr>
                <a:solidFill>
                  <a:srgbClr val="007368"/>
                </a:solidFill>
              </a:defRPr>
            </a:lvl1pPr>
          </a:lstStyle>
          <a:p>
            <a:r>
              <a:rPr lang="en-US"/>
              <a:t>Click to edit Master title style</a:t>
            </a:r>
            <a:endParaRPr lang="en-US" dirty="0"/>
          </a:p>
        </p:txBody>
      </p:sp>
      <p:sp>
        <p:nvSpPr>
          <p:cNvPr id="15" name="Date Placeholder 3">
            <a:extLst>
              <a:ext uri="{FF2B5EF4-FFF2-40B4-BE49-F238E27FC236}">
                <a16:creationId xmlns:a16="http://schemas.microsoft.com/office/drawing/2014/main" id="{C312550C-1B74-4744-AF77-01525033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6" name="Footer Placeholder 4">
            <a:extLst>
              <a:ext uri="{FF2B5EF4-FFF2-40B4-BE49-F238E27FC236}">
                <a16:creationId xmlns:a16="http://schemas.microsoft.com/office/drawing/2014/main" id="{FFF0B48E-B607-4776-8514-6D5132AEC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7" name="Slide Number Placeholder 5">
            <a:extLst>
              <a:ext uri="{FF2B5EF4-FFF2-40B4-BE49-F238E27FC236}">
                <a16:creationId xmlns:a16="http://schemas.microsoft.com/office/drawing/2014/main" id="{2BB68771-35E5-4737-9DF0-48EF8E25D88D}"/>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84824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FCE0-2AC5-447D-A121-8380233B8C53}"/>
              </a:ext>
            </a:extLst>
          </p:cNvPr>
          <p:cNvSpPr>
            <a:spLocks noGrp="1"/>
          </p:cNvSpPr>
          <p:nvPr>
            <p:ph type="title"/>
          </p:nvPr>
        </p:nvSpPr>
        <p:spPr>
          <a:xfrm>
            <a:off x="838200" y="863888"/>
            <a:ext cx="10515600" cy="961737"/>
          </a:xfrm>
        </p:spPr>
        <p:txBody>
          <a:bodyPr/>
          <a:lstStyle>
            <a:lvl1pPr>
              <a:defRPr>
                <a:solidFill>
                  <a:srgbClr val="007368"/>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38095F-5912-4AC3-BDA3-7DE380B99A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A2476B-0D1C-4A59-879A-5F18724A9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24F794B3-D4BC-40F8-9E4B-330D152C620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Footer Placeholder 4">
            <a:extLst>
              <a:ext uri="{FF2B5EF4-FFF2-40B4-BE49-F238E27FC236}">
                <a16:creationId xmlns:a16="http://schemas.microsoft.com/office/drawing/2014/main" id="{E9FFCA6F-F910-4B47-8A8B-B12148D30E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a:extLst>
              <a:ext uri="{FF2B5EF4-FFF2-40B4-BE49-F238E27FC236}">
                <a16:creationId xmlns:a16="http://schemas.microsoft.com/office/drawing/2014/main" id="{DAC4711B-9EFA-4E3F-94C5-C78146CAFB78}"/>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60171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150BE8-59BA-4B87-9150-DA1F01615228}"/>
              </a:ext>
            </a:extLst>
          </p:cNvPr>
          <p:cNvSpPr>
            <a:spLocks noGrp="1"/>
          </p:cNvSpPr>
          <p:nvPr>
            <p:ph type="body" idx="1"/>
          </p:nvPr>
        </p:nvSpPr>
        <p:spPr>
          <a:xfrm>
            <a:off x="839788" y="1825625"/>
            <a:ext cx="5157787" cy="679450"/>
          </a:xfrm>
        </p:spPr>
        <p:txBody>
          <a:bodyPr anchor="b"/>
          <a:lstStyle>
            <a:lvl1pPr marL="0" indent="0">
              <a:buNone/>
              <a:defRPr sz="2400" b="1">
                <a:solidFill>
                  <a:srgbClr val="0073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EA41FB-7CA8-438F-B7BD-482081492120}"/>
              </a:ext>
            </a:extLst>
          </p:cNvPr>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7C78024-933A-4741-A705-DC80683EA837}"/>
              </a:ext>
            </a:extLst>
          </p:cNvPr>
          <p:cNvSpPr>
            <a:spLocks noGrp="1"/>
          </p:cNvSpPr>
          <p:nvPr>
            <p:ph type="body" sz="quarter" idx="3"/>
          </p:nvPr>
        </p:nvSpPr>
        <p:spPr>
          <a:xfrm>
            <a:off x="6172200" y="1825623"/>
            <a:ext cx="5183188" cy="679451"/>
          </a:xfrm>
        </p:spPr>
        <p:txBody>
          <a:bodyPr anchor="b"/>
          <a:lstStyle>
            <a:lvl1pPr marL="0" indent="0">
              <a:buNone/>
              <a:defRPr sz="2400" b="1">
                <a:solidFill>
                  <a:srgbClr val="00736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80BC19-169E-42DE-9B8F-B2CAF0FA1D1B}"/>
              </a:ext>
            </a:extLst>
          </p:cNvPr>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568E03A5-4185-403A-A667-ECCBADE3FF9D}"/>
              </a:ext>
            </a:extLst>
          </p:cNvPr>
          <p:cNvSpPr>
            <a:spLocks noGrp="1"/>
          </p:cNvSpPr>
          <p:nvPr>
            <p:ph type="title"/>
          </p:nvPr>
        </p:nvSpPr>
        <p:spPr>
          <a:xfrm>
            <a:off x="838200" y="863888"/>
            <a:ext cx="10515600" cy="961737"/>
          </a:xfrm>
        </p:spPr>
        <p:txBody>
          <a:bodyPr/>
          <a:lstStyle>
            <a:lvl1pPr>
              <a:defRPr>
                <a:solidFill>
                  <a:srgbClr val="007368"/>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98838566-DF1F-4735-A269-4D13D25831D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10" name="Footer Placeholder 4">
            <a:extLst>
              <a:ext uri="{FF2B5EF4-FFF2-40B4-BE49-F238E27FC236}">
                <a16:creationId xmlns:a16="http://schemas.microsoft.com/office/drawing/2014/main" id="{C4379F81-264F-43B7-9B54-26126CB1D61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1" name="Slide Number Placeholder 5">
            <a:extLst>
              <a:ext uri="{FF2B5EF4-FFF2-40B4-BE49-F238E27FC236}">
                <a16:creationId xmlns:a16="http://schemas.microsoft.com/office/drawing/2014/main" id="{733C2A21-529D-445D-85FA-CEC38CC75541}"/>
              </a:ext>
            </a:extLst>
          </p:cNvPr>
          <p:cNvSpPr>
            <a:spLocks noGrp="1"/>
          </p:cNvSpPr>
          <p:nvPr>
            <p:ph type="sldNum" sz="quarter" idx="12"/>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186650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OR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850E4-A014-4C38-9539-A2FA360D2BD5}"/>
              </a:ext>
            </a:extLst>
          </p:cNvPr>
          <p:cNvSpPr/>
          <p:nvPr/>
        </p:nvSpPr>
        <p:spPr>
          <a:xfrm>
            <a:off x="0" y="627321"/>
            <a:ext cx="12192000" cy="6230679"/>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627322"/>
            <a:ext cx="11379200" cy="6230678"/>
          </a:xfrm>
        </p:spPr>
        <p:txBody>
          <a:bodyPr>
            <a:noAutofit/>
          </a:bodyPr>
          <a:lstStyle>
            <a:lvl1pPr algn="ctr">
              <a:defRPr sz="4000" b="0">
                <a:solidFill>
                  <a:schemeClr val="bg1"/>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id="{15365EE0-4DB2-463E-A4DB-772809381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E4896185-7511-47FF-8C96-0BFE1EA9E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333B5DF3-E9DB-4190-9661-4AAA6DB36D96}"/>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174301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R_Section 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0850E4-A014-4C38-9539-A2FA360D2BD5}"/>
              </a:ext>
            </a:extLst>
          </p:cNvPr>
          <p:cNvSpPr/>
          <p:nvPr/>
        </p:nvSpPr>
        <p:spPr>
          <a:xfrm>
            <a:off x="0" y="2084033"/>
            <a:ext cx="12192000" cy="2689934"/>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2261586"/>
            <a:ext cx="11379200" cy="2334828"/>
          </a:xfrm>
        </p:spPr>
        <p:txBody>
          <a:bodyPr>
            <a:noAutofit/>
          </a:bodyPr>
          <a:lstStyle>
            <a:lvl1pPr algn="ctr">
              <a:defRPr sz="4000" b="0">
                <a:solidFill>
                  <a:schemeClr val="bg1"/>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id="{15365EE0-4DB2-463E-A4DB-7728093810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E4896185-7511-47FF-8C96-0BFE1EA9E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333B5DF3-E9DB-4190-9661-4AAA6DB36D96}"/>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897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BG_Sec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EFF0D-8974-4226-B949-CE17313E67FD}"/>
              </a:ext>
            </a:extLst>
          </p:cNvPr>
          <p:cNvSpPr/>
          <p:nvPr/>
        </p:nvSpPr>
        <p:spPr>
          <a:xfrm>
            <a:off x="0" y="606057"/>
            <a:ext cx="12192000" cy="6251944"/>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606057"/>
            <a:ext cx="11379200" cy="6251943"/>
          </a:xfrm>
        </p:spPr>
        <p:txBody>
          <a:bodyPr>
            <a:noAutofit/>
          </a:bodyPr>
          <a:lstStyle>
            <a:lvl1pPr algn="ctr">
              <a:defRPr sz="4000" b="0">
                <a:solidFill>
                  <a:schemeClr val="bg1"/>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id="{CE8F4A52-C920-451B-89E2-2733F04BA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4F23E6BD-609C-46AE-BCB0-5A5CD07DA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ED25676A-0965-4A3E-95D8-D907A0E18B37}"/>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53004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G_Section Divi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6EFF0D-8974-4226-B949-CE17313E67FD}"/>
              </a:ext>
            </a:extLst>
          </p:cNvPr>
          <p:cNvSpPr/>
          <p:nvPr/>
        </p:nvSpPr>
        <p:spPr>
          <a:xfrm>
            <a:off x="0" y="2084033"/>
            <a:ext cx="12192000" cy="2689934"/>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7FE3B-E267-496D-B7CB-BD53D40D4D0A}"/>
              </a:ext>
            </a:extLst>
          </p:cNvPr>
          <p:cNvSpPr>
            <a:spLocks noGrp="1"/>
          </p:cNvSpPr>
          <p:nvPr>
            <p:ph type="title" hasCustomPrompt="1"/>
          </p:nvPr>
        </p:nvSpPr>
        <p:spPr>
          <a:xfrm>
            <a:off x="406400" y="2084034"/>
            <a:ext cx="11379200" cy="2689934"/>
          </a:xfrm>
        </p:spPr>
        <p:txBody>
          <a:bodyPr>
            <a:noAutofit/>
          </a:bodyPr>
          <a:lstStyle>
            <a:lvl1pPr algn="ctr">
              <a:defRPr sz="4000" b="0">
                <a:solidFill>
                  <a:schemeClr val="bg1"/>
                </a:solidFill>
              </a:defRPr>
            </a:lvl1pPr>
          </a:lstStyle>
          <a:p>
            <a:r>
              <a:rPr lang="en-US" dirty="0"/>
              <a:t>CLICK TO EDIT MASTER TITLE STYLE</a:t>
            </a:r>
          </a:p>
        </p:txBody>
      </p:sp>
      <p:sp>
        <p:nvSpPr>
          <p:cNvPr id="5" name="Date Placeholder 3">
            <a:extLst>
              <a:ext uri="{FF2B5EF4-FFF2-40B4-BE49-F238E27FC236}">
                <a16:creationId xmlns:a16="http://schemas.microsoft.com/office/drawing/2014/main" id="{CE8F4A52-C920-451B-89E2-2733F04BA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Footer Placeholder 4">
            <a:extLst>
              <a:ext uri="{FF2B5EF4-FFF2-40B4-BE49-F238E27FC236}">
                <a16:creationId xmlns:a16="http://schemas.microsoft.com/office/drawing/2014/main" id="{4F23E6BD-609C-46AE-BCB0-5A5CD07DA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ED25676A-0965-4A3E-95D8-D907A0E18B37}"/>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bg1"/>
                </a:solidFill>
              </a:defRPr>
            </a:lvl1pPr>
          </a:lstStyle>
          <a:p>
            <a:fld id="{1BAE3CF8-7390-428E-A698-490C6B1DC195}" type="slidenum">
              <a:rPr lang="en-US" smtClean="0"/>
              <a:t>‹#›</a:t>
            </a:fld>
            <a:endParaRPr lang="en-US"/>
          </a:p>
        </p:txBody>
      </p:sp>
    </p:spTree>
    <p:extLst>
      <p:ext uri="{BB962C8B-B14F-4D97-AF65-F5344CB8AC3E}">
        <p14:creationId xmlns:p14="http://schemas.microsoft.com/office/powerpoint/2010/main" val="372476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18B55-A7A4-43D1-89EE-73C44872BCBA}"/>
              </a:ext>
            </a:extLst>
          </p:cNvPr>
          <p:cNvSpPr>
            <a:spLocks noGrp="1"/>
          </p:cNvSpPr>
          <p:nvPr>
            <p:ph type="title"/>
          </p:nvPr>
        </p:nvSpPr>
        <p:spPr>
          <a:xfrm>
            <a:off x="838200" y="86388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319844D-3BA5-4D00-82CC-63649C7BE072}"/>
              </a:ext>
            </a:extLst>
          </p:cNvPr>
          <p:cNvSpPr>
            <a:spLocks noGrp="1"/>
          </p:cNvSpPr>
          <p:nvPr>
            <p:ph type="body" idx="1"/>
          </p:nvPr>
        </p:nvSpPr>
        <p:spPr>
          <a:xfrm>
            <a:off x="838200" y="23243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1B860DDE-BB07-4B52-A0C0-012D9FFAE807}"/>
              </a:ext>
            </a:extLst>
          </p:cNvPr>
          <p:cNvSpPr/>
          <p:nvPr/>
        </p:nvSpPr>
        <p:spPr>
          <a:xfrm>
            <a:off x="8128000" y="-4617"/>
            <a:ext cx="4064000" cy="167659"/>
          </a:xfrm>
          <a:prstGeom prst="rect">
            <a:avLst/>
          </a:prstGeom>
          <a:gradFill flip="none" rotWithShape="1">
            <a:gsLst>
              <a:gs pos="0">
                <a:srgbClr val="F4B233"/>
              </a:gs>
              <a:gs pos="63000">
                <a:srgbClr val="EC752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B8B3B-1F1C-48A1-9B04-7B6C1B255BB9}"/>
              </a:ext>
            </a:extLst>
          </p:cNvPr>
          <p:cNvSpPr/>
          <p:nvPr/>
        </p:nvSpPr>
        <p:spPr>
          <a:xfrm>
            <a:off x="4064000" y="-4616"/>
            <a:ext cx="4064000" cy="167659"/>
          </a:xfrm>
          <a:prstGeom prst="rect">
            <a:avLst/>
          </a:prstGeom>
          <a:gradFill flip="none" rotWithShape="1">
            <a:gsLst>
              <a:gs pos="0">
                <a:srgbClr val="EC7526"/>
              </a:gs>
              <a:gs pos="63000">
                <a:srgbClr val="AF232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387809-9E1E-4BF9-B2E0-F22AD871D8C2}"/>
              </a:ext>
            </a:extLst>
          </p:cNvPr>
          <p:cNvSpPr/>
          <p:nvPr/>
        </p:nvSpPr>
        <p:spPr>
          <a:xfrm>
            <a:off x="0" y="-4618"/>
            <a:ext cx="4064000" cy="167659"/>
          </a:xfrm>
          <a:prstGeom prst="rect">
            <a:avLst/>
          </a:prstGeom>
          <a:gradFill flip="none" rotWithShape="1">
            <a:gsLst>
              <a:gs pos="0">
                <a:srgbClr val="007299"/>
              </a:gs>
              <a:gs pos="63000">
                <a:srgbClr val="00736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7EA20B9-E7E2-4645-B4F1-923980C83DA4}"/>
              </a:ext>
            </a:extLst>
          </p:cNvPr>
          <p:cNvSpPr txBox="1"/>
          <p:nvPr/>
        </p:nvSpPr>
        <p:spPr>
          <a:xfrm>
            <a:off x="10568413" y="280154"/>
            <a:ext cx="1366706" cy="249158"/>
          </a:xfrm>
          <a:prstGeom prst="rect">
            <a:avLst/>
          </a:prstGeom>
          <a:noFill/>
        </p:spPr>
        <p:txBody>
          <a:bodyPr wrap="square" rtlCol="0">
            <a:spAutoFit/>
          </a:bodyPr>
          <a:lstStyle/>
          <a:p>
            <a:pPr algn="ctr"/>
            <a:r>
              <a:rPr lang="en-US" sz="10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www.MHAnet.com</a:t>
            </a:r>
            <a:endParaRPr lang="en-US" sz="1000" b="1" dirty="0">
              <a:solidFill>
                <a:srgbClr val="EC752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Date Placeholder 3">
            <a:extLst>
              <a:ext uri="{FF2B5EF4-FFF2-40B4-BE49-F238E27FC236}">
                <a16:creationId xmlns:a16="http://schemas.microsoft.com/office/drawing/2014/main" id="{6146C854-AA54-4ED2-A965-0CF1E75D6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20" name="Footer Placeholder 4">
            <a:extLst>
              <a:ext uri="{FF2B5EF4-FFF2-40B4-BE49-F238E27FC236}">
                <a16:creationId xmlns:a16="http://schemas.microsoft.com/office/drawing/2014/main" id="{55F29323-3709-4799-ACA0-C6C83A5BD3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1" name="Slide Number Placeholder 5">
            <a:extLst>
              <a:ext uri="{FF2B5EF4-FFF2-40B4-BE49-F238E27FC236}">
                <a16:creationId xmlns:a16="http://schemas.microsoft.com/office/drawing/2014/main" id="{3D64C2E9-247D-47C1-B3FD-B9F98EE17C83}"/>
              </a:ext>
            </a:extLst>
          </p:cNvPr>
          <p:cNvSpPr>
            <a:spLocks noGrp="1"/>
          </p:cNvSpPr>
          <p:nvPr>
            <p:ph type="sldNum" sz="quarter" idx="4"/>
          </p:nvPr>
        </p:nvSpPr>
        <p:spPr>
          <a:xfrm>
            <a:off x="11387468" y="6356350"/>
            <a:ext cx="494486" cy="365125"/>
          </a:xfrm>
          <a:prstGeom prst="rect">
            <a:avLst/>
          </a:prstGeom>
        </p:spPr>
        <p:txBody>
          <a:bodyPr vert="horz" lIns="91440" tIns="45720" rIns="91440" bIns="45720" rtlCol="0" anchor="ctr"/>
          <a:lstStyle>
            <a:lvl1pPr algn="r">
              <a:defRPr sz="1200">
                <a:solidFill>
                  <a:schemeClr val="tx1"/>
                </a:solidFill>
              </a:defRPr>
            </a:lvl1pPr>
          </a:lstStyle>
          <a:p>
            <a:fld id="{1BAE3CF8-7390-428E-A698-490C6B1DC195}" type="slidenum">
              <a:rPr lang="en-US" smtClean="0"/>
              <a:t>‹#›</a:t>
            </a:fld>
            <a:endParaRPr lang="en-US"/>
          </a:p>
        </p:txBody>
      </p:sp>
      <p:pic>
        <p:nvPicPr>
          <p:cNvPr id="22" name="Picture 21" descr="A close up of a sign&#10;&#10;Description automatically generated">
            <a:extLst>
              <a:ext uri="{FF2B5EF4-FFF2-40B4-BE49-F238E27FC236}">
                <a16:creationId xmlns:a16="http://schemas.microsoft.com/office/drawing/2014/main" id="{3795C985-9231-4121-8F5C-5C8CF2BF3EE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56881" y="256404"/>
            <a:ext cx="916862" cy="241214"/>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2320FA1A-104E-47E9-8EAF-3AC91B24964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220513" y="227670"/>
            <a:ext cx="1205815" cy="292588"/>
          </a:xfrm>
          <a:prstGeom prst="rect">
            <a:avLst/>
          </a:prstGeom>
        </p:spPr>
      </p:pic>
    </p:spTree>
    <p:extLst>
      <p:ext uri="{BB962C8B-B14F-4D97-AF65-F5344CB8AC3E}">
        <p14:creationId xmlns:p14="http://schemas.microsoft.com/office/powerpoint/2010/main" val="14355803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hdr="0" ftr="0" dt="0"/>
  <p:txStyles>
    <p:titleStyle>
      <a:lvl1pPr algn="l" defTabSz="914400" rtl="0" eaLnBrk="1" latinLnBrk="0" hangingPunct="1">
        <a:lnSpc>
          <a:spcPct val="90000"/>
        </a:lnSpc>
        <a:spcBef>
          <a:spcPct val="0"/>
        </a:spcBef>
        <a:buNone/>
        <a:defRPr sz="4400" kern="1200">
          <a:solidFill>
            <a:srgbClr val="007368"/>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007368"/>
        </a:buClr>
        <a:buSzPct val="75000"/>
        <a:buFont typeface="Wingdings" panose="05000000000000000000" pitchFamily="2" charset="2"/>
        <a:buChar char="Ø"/>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SzPct val="75000"/>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SzPct val="75000"/>
        <a:buFont typeface="Wingdings"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1">
            <a:lumMod val="50000"/>
            <a:lumOff val="50000"/>
          </a:schemeClr>
        </a:buClr>
        <a:buSzPct val="7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53D1-D2EA-1476-19FD-62D7693FB9B6}"/>
              </a:ext>
            </a:extLst>
          </p:cNvPr>
          <p:cNvSpPr>
            <a:spLocks noGrp="1"/>
          </p:cNvSpPr>
          <p:nvPr>
            <p:ph type="ctrTitle"/>
          </p:nvPr>
        </p:nvSpPr>
        <p:spPr/>
        <p:txBody>
          <a:bodyPr/>
          <a:lstStyle/>
          <a:p>
            <a:r>
              <a:rPr lang="en-US" dirty="0"/>
              <a:t>Healthcare Financial Management Association</a:t>
            </a:r>
          </a:p>
        </p:txBody>
      </p:sp>
      <p:sp>
        <p:nvSpPr>
          <p:cNvPr id="3" name="Subtitle 2">
            <a:extLst>
              <a:ext uri="{FF2B5EF4-FFF2-40B4-BE49-F238E27FC236}">
                <a16:creationId xmlns:a16="http://schemas.microsoft.com/office/drawing/2014/main" id="{0E6CC328-5E58-B964-2A97-7EF5643CE10C}"/>
              </a:ext>
            </a:extLst>
          </p:cNvPr>
          <p:cNvSpPr>
            <a:spLocks noGrp="1"/>
          </p:cNvSpPr>
          <p:nvPr>
            <p:ph type="subTitle" idx="1"/>
          </p:nvPr>
        </p:nvSpPr>
        <p:spPr/>
        <p:txBody>
          <a:bodyPr/>
          <a:lstStyle/>
          <a:p>
            <a:r>
              <a:rPr lang="en-US" dirty="0"/>
              <a:t>January 2023</a:t>
            </a:r>
          </a:p>
        </p:txBody>
      </p:sp>
    </p:spTree>
    <p:extLst>
      <p:ext uri="{BB962C8B-B14F-4D97-AF65-F5344CB8AC3E}">
        <p14:creationId xmlns:p14="http://schemas.microsoft.com/office/powerpoint/2010/main" val="3486599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6445DB1-E143-2EAF-C66A-BC5C29D43D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851" t="6017" r="4675" b="39219"/>
          <a:stretch/>
        </p:blipFill>
        <p:spPr>
          <a:xfrm>
            <a:off x="1037492" y="1389789"/>
            <a:ext cx="6465715" cy="4870021"/>
          </a:xfrm>
        </p:spPr>
      </p:pic>
      <p:sp>
        <p:nvSpPr>
          <p:cNvPr id="3" name="Title 2">
            <a:extLst>
              <a:ext uri="{FF2B5EF4-FFF2-40B4-BE49-F238E27FC236}">
                <a16:creationId xmlns:a16="http://schemas.microsoft.com/office/drawing/2014/main" id="{50452028-9C28-D9DF-0BBC-899F2E3D00EF}"/>
              </a:ext>
            </a:extLst>
          </p:cNvPr>
          <p:cNvSpPr>
            <a:spLocks noGrp="1"/>
          </p:cNvSpPr>
          <p:nvPr>
            <p:ph type="title"/>
          </p:nvPr>
        </p:nvSpPr>
        <p:spPr>
          <a:xfrm>
            <a:off x="838200" y="667334"/>
            <a:ext cx="10515600" cy="961737"/>
          </a:xfrm>
        </p:spPr>
        <p:txBody>
          <a:bodyPr>
            <a:normAutofit fontScale="90000"/>
          </a:bodyPr>
          <a:lstStyle/>
          <a:p>
            <a:r>
              <a:rPr lang="en-US" dirty="0"/>
              <a:t>SFY 2023 Trended Cost Per Day Example</a:t>
            </a:r>
          </a:p>
        </p:txBody>
      </p:sp>
      <p:sp>
        <p:nvSpPr>
          <p:cNvPr id="6" name="TextBox 5">
            <a:extLst>
              <a:ext uri="{FF2B5EF4-FFF2-40B4-BE49-F238E27FC236}">
                <a16:creationId xmlns:a16="http://schemas.microsoft.com/office/drawing/2014/main" id="{C8284C73-D6E9-AE89-2937-DC116DC4B83F}"/>
              </a:ext>
            </a:extLst>
          </p:cNvPr>
          <p:cNvSpPr txBox="1"/>
          <p:nvPr/>
        </p:nvSpPr>
        <p:spPr>
          <a:xfrm>
            <a:off x="7805043" y="4007084"/>
            <a:ext cx="1981529" cy="2308324"/>
          </a:xfrm>
          <a:prstGeom prst="rect">
            <a:avLst/>
          </a:prstGeom>
          <a:solidFill>
            <a:schemeClr val="bg2">
              <a:lumMod val="85000"/>
            </a:schemeClr>
          </a:solidFill>
          <a:ln w="12700">
            <a:solidFill>
              <a:schemeClr val="tx1"/>
            </a:solidFill>
          </a:ln>
        </p:spPr>
        <p:txBody>
          <a:bodyPr wrap="square" rtlCol="0">
            <a:spAutoFit/>
          </a:bodyPr>
          <a:lstStyle/>
          <a:p>
            <a:endParaRPr lang="en-US" b="1" dirty="0">
              <a:solidFill>
                <a:schemeClr val="accent3"/>
              </a:solidFill>
            </a:endParaRPr>
          </a:p>
          <a:p>
            <a:r>
              <a:rPr lang="en-US" b="1" dirty="0">
                <a:solidFill>
                  <a:schemeClr val="accent1"/>
                </a:solidFill>
              </a:rPr>
              <a:t>MHD no longer  includes the Medicaid GME cost in this calculation.</a:t>
            </a:r>
          </a:p>
          <a:p>
            <a:endParaRPr lang="en-US" b="1" dirty="0">
              <a:solidFill>
                <a:schemeClr val="accent3"/>
              </a:solidFill>
            </a:endParaRPr>
          </a:p>
          <a:p>
            <a:endParaRPr lang="en-US" b="1" dirty="0">
              <a:solidFill>
                <a:schemeClr val="accent3"/>
              </a:solidFill>
            </a:endParaRPr>
          </a:p>
        </p:txBody>
      </p:sp>
      <p:sp>
        <p:nvSpPr>
          <p:cNvPr id="4" name="TextBox 3">
            <a:extLst>
              <a:ext uri="{FF2B5EF4-FFF2-40B4-BE49-F238E27FC236}">
                <a16:creationId xmlns:a16="http://schemas.microsoft.com/office/drawing/2014/main" id="{4FF7946D-6FF8-A3ED-4939-8A19C4AC4715}"/>
              </a:ext>
            </a:extLst>
          </p:cNvPr>
          <p:cNvSpPr txBox="1"/>
          <p:nvPr/>
        </p:nvSpPr>
        <p:spPr>
          <a:xfrm>
            <a:off x="1181044" y="6259810"/>
            <a:ext cx="6178610" cy="461665"/>
          </a:xfrm>
          <a:prstGeom prst="rect">
            <a:avLst/>
          </a:prstGeom>
          <a:noFill/>
        </p:spPr>
        <p:txBody>
          <a:bodyPr wrap="square" rtlCol="0">
            <a:spAutoFit/>
          </a:bodyPr>
          <a:lstStyle/>
          <a:p>
            <a:r>
              <a:rPr lang="en-US" sz="1200" dirty="0"/>
              <a:t>*Hospitals continue to be limited to the lower of the trended cost per day or the charge per day, except federally deemed critical access hospitals.</a:t>
            </a:r>
          </a:p>
        </p:txBody>
      </p:sp>
      <p:sp>
        <p:nvSpPr>
          <p:cNvPr id="9" name="TextBox 8">
            <a:extLst>
              <a:ext uri="{FF2B5EF4-FFF2-40B4-BE49-F238E27FC236}">
                <a16:creationId xmlns:a16="http://schemas.microsoft.com/office/drawing/2014/main" id="{6E9F5129-B300-7DD7-A312-DE7035634DCA}"/>
              </a:ext>
            </a:extLst>
          </p:cNvPr>
          <p:cNvSpPr txBox="1"/>
          <p:nvPr/>
        </p:nvSpPr>
        <p:spPr>
          <a:xfrm>
            <a:off x="2521009" y="5947873"/>
            <a:ext cx="188008" cy="246221"/>
          </a:xfrm>
          <a:prstGeom prst="rect">
            <a:avLst/>
          </a:prstGeom>
          <a:noFill/>
        </p:spPr>
        <p:txBody>
          <a:bodyPr wrap="square" rtlCol="0">
            <a:spAutoFit/>
          </a:bodyPr>
          <a:lstStyle/>
          <a:p>
            <a:r>
              <a:rPr lang="en-US" sz="1000" dirty="0"/>
              <a:t>*</a:t>
            </a:r>
          </a:p>
        </p:txBody>
      </p:sp>
      <p:sp>
        <p:nvSpPr>
          <p:cNvPr id="10" name="TextBox 9">
            <a:extLst>
              <a:ext uri="{FF2B5EF4-FFF2-40B4-BE49-F238E27FC236}">
                <a16:creationId xmlns:a16="http://schemas.microsoft.com/office/drawing/2014/main" id="{255C087E-3448-705D-665B-0629ABC06917}"/>
              </a:ext>
            </a:extLst>
          </p:cNvPr>
          <p:cNvSpPr txBox="1"/>
          <p:nvPr/>
        </p:nvSpPr>
        <p:spPr>
          <a:xfrm>
            <a:off x="7805043" y="2913207"/>
            <a:ext cx="1981529" cy="646331"/>
          </a:xfrm>
          <a:prstGeom prst="rect">
            <a:avLst/>
          </a:prstGeom>
          <a:solidFill>
            <a:schemeClr val="bg1">
              <a:lumMod val="85000"/>
            </a:schemeClr>
          </a:solidFill>
          <a:ln>
            <a:solidFill>
              <a:schemeClr val="tx1"/>
            </a:solidFill>
          </a:ln>
        </p:spPr>
        <p:txBody>
          <a:bodyPr wrap="square" rtlCol="0">
            <a:spAutoFit/>
          </a:bodyPr>
          <a:lstStyle/>
          <a:p>
            <a:r>
              <a:rPr lang="en-US" b="1" dirty="0">
                <a:solidFill>
                  <a:schemeClr val="accent1"/>
                </a:solidFill>
              </a:rPr>
              <a:t>MHD will apply these trends.</a:t>
            </a:r>
          </a:p>
        </p:txBody>
      </p:sp>
      <p:sp>
        <p:nvSpPr>
          <p:cNvPr id="11" name="Right Brace 10">
            <a:extLst>
              <a:ext uri="{FF2B5EF4-FFF2-40B4-BE49-F238E27FC236}">
                <a16:creationId xmlns:a16="http://schemas.microsoft.com/office/drawing/2014/main" id="{DBD557C1-1709-8DA6-D258-A75B46482CEF}"/>
              </a:ext>
            </a:extLst>
          </p:cNvPr>
          <p:cNvSpPr/>
          <p:nvPr/>
        </p:nvSpPr>
        <p:spPr>
          <a:xfrm>
            <a:off x="7359655" y="3034079"/>
            <a:ext cx="445388" cy="461665"/>
          </a:xfrm>
          <a:prstGeom prst="rightBrace">
            <a:avLst>
              <a:gd name="adj1" fmla="val 8333"/>
              <a:gd name="adj2" fmla="val 4514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CD00705-7E79-C249-A09D-FC641C3A85FD}"/>
              </a:ext>
            </a:extLst>
          </p:cNvPr>
          <p:cNvCxnSpPr/>
          <p:nvPr/>
        </p:nvCxnSpPr>
        <p:spPr>
          <a:xfrm flipH="1">
            <a:off x="7359654" y="4141346"/>
            <a:ext cx="4453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186598-0221-75FB-D0BE-78B599F7CC37}"/>
              </a:ext>
            </a:extLst>
          </p:cNvPr>
          <p:cNvCxnSpPr/>
          <p:nvPr/>
        </p:nvCxnSpPr>
        <p:spPr>
          <a:xfrm flipH="1">
            <a:off x="7359654" y="5883264"/>
            <a:ext cx="4453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376816E2-7928-2914-DCA7-CEE1D27C335C}"/>
              </a:ext>
            </a:extLst>
          </p:cNvPr>
          <p:cNvSpPr>
            <a:spLocks noGrp="1"/>
          </p:cNvSpPr>
          <p:nvPr>
            <p:ph type="sldNum" sz="quarter" idx="4"/>
          </p:nvPr>
        </p:nvSpPr>
        <p:spPr/>
        <p:txBody>
          <a:bodyPr/>
          <a:lstStyle/>
          <a:p>
            <a:fld id="{1BAE3CF8-7390-428E-A698-490C6B1DC195}" type="slidenum">
              <a:rPr lang="en-US" smtClean="0"/>
              <a:t>10</a:t>
            </a:fld>
            <a:endParaRPr lang="en-US"/>
          </a:p>
        </p:txBody>
      </p:sp>
    </p:spTree>
    <p:extLst>
      <p:ext uri="{BB962C8B-B14F-4D97-AF65-F5344CB8AC3E}">
        <p14:creationId xmlns:p14="http://schemas.microsoft.com/office/powerpoint/2010/main" val="1754158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557EDD-AC52-1DD6-A509-15B92CAE774C}"/>
              </a:ext>
            </a:extLst>
          </p:cNvPr>
          <p:cNvSpPr>
            <a:spLocks noGrp="1"/>
          </p:cNvSpPr>
          <p:nvPr>
            <p:ph type="title"/>
          </p:nvPr>
        </p:nvSpPr>
        <p:spPr/>
        <p:txBody>
          <a:bodyPr/>
          <a:lstStyle/>
          <a:p>
            <a:r>
              <a:rPr lang="en-US" dirty="0"/>
              <a:t>SFY 2023 Rebased Per Diem Calculation</a:t>
            </a:r>
          </a:p>
        </p:txBody>
      </p:sp>
      <p:graphicFrame>
        <p:nvGraphicFramePr>
          <p:cNvPr id="8" name="Content Placeholder 4">
            <a:extLst>
              <a:ext uri="{FF2B5EF4-FFF2-40B4-BE49-F238E27FC236}">
                <a16:creationId xmlns:a16="http://schemas.microsoft.com/office/drawing/2014/main" id="{31AE9708-CCFE-2379-D39F-8A908671B2DB}"/>
              </a:ext>
            </a:extLst>
          </p:cNvPr>
          <p:cNvGraphicFramePr>
            <a:graphicFrameLocks/>
          </p:cNvGraphicFramePr>
          <p:nvPr>
            <p:extLst>
              <p:ext uri="{D42A27DB-BD31-4B8C-83A1-F6EECF244321}">
                <p14:modId xmlns:p14="http://schemas.microsoft.com/office/powerpoint/2010/main" val="3541182424"/>
              </p:ext>
            </p:extLst>
          </p:nvPr>
        </p:nvGraphicFramePr>
        <p:xfrm>
          <a:off x="2315910" y="2409915"/>
          <a:ext cx="7229741" cy="3392680"/>
        </p:xfrm>
        <a:graphic>
          <a:graphicData uri="http://schemas.openxmlformats.org/drawingml/2006/table">
            <a:tbl>
              <a:tblPr firstRow="1" bandRow="1">
                <a:tableStyleId>{5C22544A-7EE6-4342-B048-85BDC9FD1C3A}</a:tableStyleId>
              </a:tblPr>
              <a:tblGrid>
                <a:gridCol w="341832">
                  <a:extLst>
                    <a:ext uri="{9D8B030D-6E8A-4147-A177-3AD203B41FA5}">
                      <a16:colId xmlns:a16="http://schemas.microsoft.com/office/drawing/2014/main" val="1896418831"/>
                    </a:ext>
                  </a:extLst>
                </a:gridCol>
                <a:gridCol w="6887909">
                  <a:extLst>
                    <a:ext uri="{9D8B030D-6E8A-4147-A177-3AD203B41FA5}">
                      <a16:colId xmlns:a16="http://schemas.microsoft.com/office/drawing/2014/main" val="3842742127"/>
                    </a:ext>
                  </a:extLst>
                </a:gridCol>
              </a:tblGrid>
              <a:tr h="886018">
                <a:tc gridSpan="2">
                  <a:txBody>
                    <a:bodyPr/>
                    <a:lstStyle/>
                    <a:p>
                      <a:pPr algn="ctr"/>
                      <a:endParaRPr lang="en-US" dirty="0"/>
                    </a:p>
                    <a:p>
                      <a:pPr algn="ctr"/>
                      <a:r>
                        <a:rPr lang="en-US" dirty="0"/>
                        <a:t>Rebased Per Diem Calculation</a:t>
                      </a:r>
                    </a:p>
                  </a:txBody>
                  <a:tcPr/>
                </a:tc>
                <a:tc hMerge="1">
                  <a:txBody>
                    <a:bodyPr/>
                    <a:lstStyle/>
                    <a:p>
                      <a:endParaRPr lang="en-US" dirty="0"/>
                    </a:p>
                  </a:txBody>
                  <a:tcPr/>
                </a:tc>
                <a:extLst>
                  <a:ext uri="{0D108BD9-81ED-4DB2-BD59-A6C34878D82A}">
                    <a16:rowId xmlns:a16="http://schemas.microsoft.com/office/drawing/2014/main" val="2811069721"/>
                  </a:ext>
                </a:extLst>
              </a:tr>
              <a:tr h="795593">
                <a:tc>
                  <a:txBody>
                    <a:bodyPr/>
                    <a:lstStyle/>
                    <a:p>
                      <a:endParaRPr lang="en-US" dirty="0"/>
                    </a:p>
                  </a:txBody>
                  <a:tcPr/>
                </a:tc>
                <a:tc>
                  <a:txBody>
                    <a:bodyPr/>
                    <a:lstStyle/>
                    <a:p>
                      <a:r>
                        <a:rPr lang="en-US" dirty="0"/>
                        <a:t>2020 Trended Cost Per Day</a:t>
                      </a:r>
                    </a:p>
                  </a:txBody>
                  <a:tcPr anchor="ctr"/>
                </a:tc>
                <a:extLst>
                  <a:ext uri="{0D108BD9-81ED-4DB2-BD59-A6C34878D82A}">
                    <a16:rowId xmlns:a16="http://schemas.microsoft.com/office/drawing/2014/main" val="1091378160"/>
                  </a:ext>
                </a:extLst>
              </a:tr>
              <a:tr h="915476">
                <a:tc>
                  <a:txBody>
                    <a:bodyPr/>
                    <a:lstStyle/>
                    <a:p>
                      <a:r>
                        <a:rPr lang="en-US" dirty="0"/>
                        <a:t>+</a:t>
                      </a:r>
                    </a:p>
                  </a:txBody>
                  <a:tcPr anchor="ctr"/>
                </a:tc>
                <a:tc>
                  <a:txBody>
                    <a:bodyPr/>
                    <a:lstStyle/>
                    <a:p>
                      <a:r>
                        <a:rPr lang="en-US" dirty="0"/>
                        <a:t>SFY 2023 Inpatient Medicaid Assessment Per Day</a:t>
                      </a:r>
                    </a:p>
                  </a:txBody>
                  <a:tcPr anchor="ctr"/>
                </a:tc>
                <a:extLst>
                  <a:ext uri="{0D108BD9-81ED-4DB2-BD59-A6C34878D82A}">
                    <a16:rowId xmlns:a16="http://schemas.microsoft.com/office/drawing/2014/main" val="3660103846"/>
                  </a:ext>
                </a:extLst>
              </a:tr>
              <a:tr h="795593">
                <a:tc>
                  <a:txBody>
                    <a:bodyPr/>
                    <a:lstStyle/>
                    <a:p>
                      <a:r>
                        <a:rPr lang="en-US" dirty="0"/>
                        <a:t>=</a:t>
                      </a:r>
                    </a:p>
                  </a:txBody>
                  <a:tcPr anchor="ctr"/>
                </a:tc>
                <a:tc>
                  <a:txBody>
                    <a:bodyPr/>
                    <a:lstStyle/>
                    <a:p>
                      <a:r>
                        <a:rPr lang="en-US" dirty="0"/>
                        <a:t>SFY 2023 Rebased Per Diem Rate</a:t>
                      </a:r>
                    </a:p>
                  </a:txBody>
                  <a:tcPr anchor="ctr"/>
                </a:tc>
                <a:extLst>
                  <a:ext uri="{0D108BD9-81ED-4DB2-BD59-A6C34878D82A}">
                    <a16:rowId xmlns:a16="http://schemas.microsoft.com/office/drawing/2014/main" val="1158224210"/>
                  </a:ext>
                </a:extLst>
              </a:tr>
            </a:tbl>
          </a:graphicData>
        </a:graphic>
      </p:graphicFrame>
      <p:sp>
        <p:nvSpPr>
          <p:cNvPr id="7" name="Slide Number Placeholder 6">
            <a:extLst>
              <a:ext uri="{FF2B5EF4-FFF2-40B4-BE49-F238E27FC236}">
                <a16:creationId xmlns:a16="http://schemas.microsoft.com/office/drawing/2014/main" id="{A746A375-16B4-1F5D-ACA1-C1E66F3BBA63}"/>
              </a:ext>
            </a:extLst>
          </p:cNvPr>
          <p:cNvSpPr>
            <a:spLocks noGrp="1"/>
          </p:cNvSpPr>
          <p:nvPr>
            <p:ph type="sldNum" sz="quarter" idx="4"/>
          </p:nvPr>
        </p:nvSpPr>
        <p:spPr/>
        <p:txBody>
          <a:bodyPr/>
          <a:lstStyle/>
          <a:p>
            <a:fld id="{1BAE3CF8-7390-428E-A698-490C6B1DC195}" type="slidenum">
              <a:rPr lang="en-US" smtClean="0"/>
              <a:t>11</a:t>
            </a:fld>
            <a:endParaRPr lang="en-US"/>
          </a:p>
        </p:txBody>
      </p:sp>
    </p:spTree>
    <p:extLst>
      <p:ext uri="{BB962C8B-B14F-4D97-AF65-F5344CB8AC3E}">
        <p14:creationId xmlns:p14="http://schemas.microsoft.com/office/powerpoint/2010/main" val="71961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424CC-D7AE-466C-B80E-00BE95BE26DE}"/>
              </a:ext>
            </a:extLst>
          </p:cNvPr>
          <p:cNvSpPr>
            <a:spLocks noGrp="1"/>
          </p:cNvSpPr>
          <p:nvPr>
            <p:ph idx="1"/>
          </p:nvPr>
        </p:nvSpPr>
        <p:spPr/>
        <p:txBody>
          <a:bodyPr>
            <a:normAutofit/>
          </a:bodyPr>
          <a:lstStyle/>
          <a:p>
            <a:r>
              <a:rPr lang="en-US" dirty="0"/>
              <a:t>Per diems will be rebased every year from now on using the third prior-year cost reports.</a:t>
            </a:r>
          </a:p>
          <a:p>
            <a:r>
              <a:rPr lang="en-US" dirty="0"/>
              <a:t>The 2021 cost reports will be used to determine the SFY 2024 per diem rates.</a:t>
            </a:r>
          </a:p>
          <a:p>
            <a:r>
              <a:rPr lang="en-US" dirty="0"/>
              <a:t>In the absence of adequate cost data, a new hospital’s Medicaid rate shall be 100% of the weighted average statewide per diem rate for the similar type of hospitals (i.e., acute care hospitals, free-standing psychiatric, etc.)</a:t>
            </a:r>
          </a:p>
          <a:p>
            <a:pPr marL="0" indent="0">
              <a:buNone/>
            </a:pPr>
            <a:endParaRPr lang="en-US" dirty="0">
              <a:solidFill>
                <a:srgbClr val="FF0000"/>
              </a:solidFill>
            </a:endParaRPr>
          </a:p>
        </p:txBody>
      </p:sp>
      <p:sp>
        <p:nvSpPr>
          <p:cNvPr id="3" name="Title 2">
            <a:extLst>
              <a:ext uri="{FF2B5EF4-FFF2-40B4-BE49-F238E27FC236}">
                <a16:creationId xmlns:a16="http://schemas.microsoft.com/office/drawing/2014/main" id="{0C0279FA-5386-B15B-6997-2A9B3D0A929D}"/>
              </a:ext>
            </a:extLst>
          </p:cNvPr>
          <p:cNvSpPr>
            <a:spLocks noGrp="1"/>
          </p:cNvSpPr>
          <p:nvPr>
            <p:ph type="title"/>
          </p:nvPr>
        </p:nvSpPr>
        <p:spPr/>
        <p:txBody>
          <a:bodyPr/>
          <a:lstStyle/>
          <a:p>
            <a:r>
              <a:rPr lang="en-US" dirty="0"/>
              <a:t>Rebased Per Diem Calculation</a:t>
            </a:r>
          </a:p>
        </p:txBody>
      </p:sp>
      <p:sp>
        <p:nvSpPr>
          <p:cNvPr id="8" name="Slide Number Placeholder 7">
            <a:extLst>
              <a:ext uri="{FF2B5EF4-FFF2-40B4-BE49-F238E27FC236}">
                <a16:creationId xmlns:a16="http://schemas.microsoft.com/office/drawing/2014/main" id="{E7940259-7D13-ACB9-478C-C92A6D9EAD95}"/>
              </a:ext>
            </a:extLst>
          </p:cNvPr>
          <p:cNvSpPr>
            <a:spLocks noGrp="1"/>
          </p:cNvSpPr>
          <p:nvPr>
            <p:ph type="sldNum" sz="quarter" idx="4"/>
          </p:nvPr>
        </p:nvSpPr>
        <p:spPr/>
        <p:txBody>
          <a:bodyPr/>
          <a:lstStyle/>
          <a:p>
            <a:fld id="{1BAE3CF8-7390-428E-A698-490C6B1DC195}" type="slidenum">
              <a:rPr lang="en-US" smtClean="0"/>
              <a:t>12</a:t>
            </a:fld>
            <a:endParaRPr lang="en-US"/>
          </a:p>
        </p:txBody>
      </p:sp>
    </p:spTree>
    <p:extLst>
      <p:ext uri="{BB962C8B-B14F-4D97-AF65-F5344CB8AC3E}">
        <p14:creationId xmlns:p14="http://schemas.microsoft.com/office/powerpoint/2010/main" val="11776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0CAC-F680-B12E-83FF-C04BB9136F00}"/>
              </a:ext>
            </a:extLst>
          </p:cNvPr>
          <p:cNvSpPr>
            <a:spLocks noGrp="1"/>
          </p:cNvSpPr>
          <p:nvPr>
            <p:ph type="title"/>
          </p:nvPr>
        </p:nvSpPr>
        <p:spPr>
          <a:xfrm>
            <a:off x="295564" y="2084034"/>
            <a:ext cx="11586390" cy="2654221"/>
          </a:xfrm>
        </p:spPr>
        <p:txBody>
          <a:bodyPr/>
          <a:lstStyle/>
          <a:p>
            <a:r>
              <a:rPr lang="en-US" dirty="0"/>
              <a:t>Fee-For-Service Acuity-Based </a:t>
            </a:r>
            <a:br>
              <a:rPr lang="en-US" dirty="0"/>
            </a:br>
            <a:r>
              <a:rPr lang="en-US" dirty="0"/>
              <a:t>Supplemental Payment</a:t>
            </a:r>
          </a:p>
        </p:txBody>
      </p:sp>
      <p:sp>
        <p:nvSpPr>
          <p:cNvPr id="7" name="Slide Number Placeholder 6">
            <a:extLst>
              <a:ext uri="{FF2B5EF4-FFF2-40B4-BE49-F238E27FC236}">
                <a16:creationId xmlns:a16="http://schemas.microsoft.com/office/drawing/2014/main" id="{3D1931A8-3EC8-B631-994B-CF9FEF21C915}"/>
              </a:ext>
            </a:extLst>
          </p:cNvPr>
          <p:cNvSpPr>
            <a:spLocks noGrp="1"/>
          </p:cNvSpPr>
          <p:nvPr>
            <p:ph type="sldNum" sz="quarter" idx="4"/>
          </p:nvPr>
        </p:nvSpPr>
        <p:spPr/>
        <p:txBody>
          <a:bodyPr/>
          <a:lstStyle/>
          <a:p>
            <a:fld id="{1BAE3CF8-7390-428E-A698-490C6B1DC195}" type="slidenum">
              <a:rPr lang="en-US" smtClean="0"/>
              <a:t>13</a:t>
            </a:fld>
            <a:endParaRPr lang="en-US"/>
          </a:p>
        </p:txBody>
      </p:sp>
    </p:spTree>
    <p:extLst>
      <p:ext uri="{BB962C8B-B14F-4D97-AF65-F5344CB8AC3E}">
        <p14:creationId xmlns:p14="http://schemas.microsoft.com/office/powerpoint/2010/main" val="1062640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00BE5-4800-03C7-4900-432712432344}"/>
              </a:ext>
            </a:extLst>
          </p:cNvPr>
          <p:cNvSpPr>
            <a:spLocks noGrp="1"/>
          </p:cNvSpPr>
          <p:nvPr>
            <p:ph type="body" idx="1"/>
          </p:nvPr>
        </p:nvSpPr>
        <p:spPr>
          <a:xfrm>
            <a:off x="577679" y="1684339"/>
            <a:ext cx="4973652" cy="575743"/>
          </a:xfrm>
        </p:spPr>
        <p:txBody>
          <a:bodyPr/>
          <a:lstStyle/>
          <a:p>
            <a:pPr algn="ctr"/>
            <a:r>
              <a:rPr lang="en-US" dirty="0">
                <a:solidFill>
                  <a:schemeClr val="accent3"/>
                </a:solidFill>
              </a:rPr>
              <a:t>Previous Methodology</a:t>
            </a:r>
          </a:p>
        </p:txBody>
      </p:sp>
      <p:sp>
        <p:nvSpPr>
          <p:cNvPr id="4" name="Text Placeholder 3">
            <a:extLst>
              <a:ext uri="{FF2B5EF4-FFF2-40B4-BE49-F238E27FC236}">
                <a16:creationId xmlns:a16="http://schemas.microsoft.com/office/drawing/2014/main" id="{2E0E4DFE-03EE-2957-17F3-E5CAD2018425}"/>
              </a:ext>
            </a:extLst>
          </p:cNvPr>
          <p:cNvSpPr>
            <a:spLocks noGrp="1"/>
          </p:cNvSpPr>
          <p:nvPr>
            <p:ph type="body" sz="quarter" idx="3"/>
          </p:nvPr>
        </p:nvSpPr>
        <p:spPr>
          <a:xfrm>
            <a:off x="6367767" y="1704608"/>
            <a:ext cx="4802736" cy="575743"/>
          </a:xfrm>
        </p:spPr>
        <p:txBody>
          <a:bodyPr/>
          <a:lstStyle/>
          <a:p>
            <a:pPr algn="ctr"/>
            <a:r>
              <a:rPr lang="en-US" dirty="0"/>
              <a:t>New Methodology</a:t>
            </a:r>
          </a:p>
        </p:txBody>
      </p:sp>
      <p:sp>
        <p:nvSpPr>
          <p:cNvPr id="6" name="Title 5">
            <a:extLst>
              <a:ext uri="{FF2B5EF4-FFF2-40B4-BE49-F238E27FC236}">
                <a16:creationId xmlns:a16="http://schemas.microsoft.com/office/drawing/2014/main" id="{18C397F0-2526-FCFC-5C33-C843282370F1}"/>
              </a:ext>
            </a:extLst>
          </p:cNvPr>
          <p:cNvSpPr>
            <a:spLocks noGrp="1"/>
          </p:cNvSpPr>
          <p:nvPr>
            <p:ph type="title"/>
          </p:nvPr>
        </p:nvSpPr>
        <p:spPr/>
        <p:txBody>
          <a:bodyPr>
            <a:normAutofit/>
          </a:bodyPr>
          <a:lstStyle/>
          <a:p>
            <a:r>
              <a:rPr lang="en-US" dirty="0"/>
              <a:t>MO HealthNet Estimated Days</a:t>
            </a:r>
            <a:endParaRPr lang="en-US" dirty="0">
              <a:solidFill>
                <a:srgbClr val="FF0000"/>
              </a:solidFill>
            </a:endParaRPr>
          </a:p>
        </p:txBody>
      </p:sp>
      <p:pic>
        <p:nvPicPr>
          <p:cNvPr id="21" name="Content Placeholder 20" descr="Table&#10;&#10;Description automatically generated with medium confidence">
            <a:extLst>
              <a:ext uri="{FF2B5EF4-FFF2-40B4-BE49-F238E27FC236}">
                <a16:creationId xmlns:a16="http://schemas.microsoft.com/office/drawing/2014/main" id="{77C94C72-ED2B-4065-3266-DBBB4E224F3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765" t="5303" r="13095" b="60603"/>
          <a:stretch/>
        </p:blipFill>
        <p:spPr>
          <a:xfrm>
            <a:off x="613650" y="2257531"/>
            <a:ext cx="4973652" cy="3370553"/>
          </a:xfrm>
        </p:spPr>
      </p:pic>
      <p:sp>
        <p:nvSpPr>
          <p:cNvPr id="24" name="Arrow: Right 23">
            <a:extLst>
              <a:ext uri="{FF2B5EF4-FFF2-40B4-BE49-F238E27FC236}">
                <a16:creationId xmlns:a16="http://schemas.microsoft.com/office/drawing/2014/main" id="{584698F8-3EA6-1017-694F-00BCCDCD5D03}"/>
              </a:ext>
            </a:extLst>
          </p:cNvPr>
          <p:cNvSpPr/>
          <p:nvPr/>
        </p:nvSpPr>
        <p:spPr>
          <a:xfrm>
            <a:off x="5587302" y="3639707"/>
            <a:ext cx="658027" cy="63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971B351-9224-1BA0-CCC3-DE7A162758C7}"/>
              </a:ext>
            </a:extLst>
          </p:cNvPr>
          <p:cNvSpPr txBox="1"/>
          <p:nvPr/>
        </p:nvSpPr>
        <p:spPr>
          <a:xfrm>
            <a:off x="717846" y="5535140"/>
            <a:ext cx="10195133" cy="276999"/>
          </a:xfrm>
          <a:prstGeom prst="rect">
            <a:avLst/>
          </a:prstGeom>
          <a:noFill/>
        </p:spPr>
        <p:txBody>
          <a:bodyPr wrap="square" rtlCol="0">
            <a:spAutoFit/>
          </a:bodyPr>
          <a:lstStyle/>
          <a:p>
            <a:r>
              <a:rPr lang="en-US" sz="1200" dirty="0"/>
              <a:t>**Total estimated expansion days = 40% of the uninsured days from the 2018 DSH survey. Two percent are estimated to be fee-for-service.</a:t>
            </a:r>
          </a:p>
        </p:txBody>
      </p:sp>
      <p:pic>
        <p:nvPicPr>
          <p:cNvPr id="10" name="Content Placeholder 9" descr="Table&#10;&#10;Description automatically generated with medium confidence">
            <a:extLst>
              <a:ext uri="{FF2B5EF4-FFF2-40B4-BE49-F238E27FC236}">
                <a16:creationId xmlns:a16="http://schemas.microsoft.com/office/drawing/2014/main" id="{1C11EE9D-E12C-EE75-6B63-A87881B0C187}"/>
              </a:ext>
            </a:extLst>
          </p:cNvPr>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6625" t="5999" r="17736" b="61298"/>
          <a:stretch/>
        </p:blipFill>
        <p:spPr>
          <a:xfrm>
            <a:off x="6287219" y="2325961"/>
            <a:ext cx="4963833" cy="3259882"/>
          </a:xfrm>
        </p:spPr>
      </p:pic>
      <p:sp>
        <p:nvSpPr>
          <p:cNvPr id="11" name="TextBox 10">
            <a:extLst>
              <a:ext uri="{FF2B5EF4-FFF2-40B4-BE49-F238E27FC236}">
                <a16:creationId xmlns:a16="http://schemas.microsoft.com/office/drawing/2014/main" id="{9CB99F09-FDC9-7301-D096-86E238C5D7EF}"/>
              </a:ext>
            </a:extLst>
          </p:cNvPr>
          <p:cNvSpPr txBox="1"/>
          <p:nvPr/>
        </p:nvSpPr>
        <p:spPr>
          <a:xfrm>
            <a:off x="7750450" y="3379526"/>
            <a:ext cx="2291443" cy="461665"/>
          </a:xfrm>
          <a:prstGeom prst="rect">
            <a:avLst/>
          </a:prstGeom>
          <a:noFill/>
        </p:spPr>
        <p:txBody>
          <a:bodyPr wrap="square" rtlCol="0">
            <a:spAutoFit/>
          </a:bodyPr>
          <a:lstStyle/>
          <a:p>
            <a:pPr algn="ctr"/>
            <a:r>
              <a:rPr lang="en-US" sz="1200" b="1" dirty="0">
                <a:solidFill>
                  <a:schemeClr val="accent1"/>
                </a:solidFill>
              </a:rPr>
              <a:t>MHD no longer will apply regression analysis</a:t>
            </a:r>
          </a:p>
        </p:txBody>
      </p:sp>
      <p:sp>
        <p:nvSpPr>
          <p:cNvPr id="12" name="TextBox 11">
            <a:extLst>
              <a:ext uri="{FF2B5EF4-FFF2-40B4-BE49-F238E27FC236}">
                <a16:creationId xmlns:a16="http://schemas.microsoft.com/office/drawing/2014/main" id="{1285A2F7-D25B-78DA-E80D-DDEC574BA9C4}"/>
              </a:ext>
            </a:extLst>
          </p:cNvPr>
          <p:cNvSpPr txBox="1"/>
          <p:nvPr/>
        </p:nvSpPr>
        <p:spPr>
          <a:xfrm>
            <a:off x="8964539" y="4245357"/>
            <a:ext cx="333286" cy="215444"/>
          </a:xfrm>
          <a:prstGeom prst="rect">
            <a:avLst/>
          </a:prstGeom>
          <a:noFill/>
        </p:spPr>
        <p:txBody>
          <a:bodyPr wrap="square" rtlCol="0">
            <a:spAutoFit/>
          </a:bodyPr>
          <a:lstStyle/>
          <a:p>
            <a:r>
              <a:rPr lang="en-US" sz="800" dirty="0"/>
              <a:t>**</a:t>
            </a:r>
          </a:p>
        </p:txBody>
      </p:sp>
      <p:sp>
        <p:nvSpPr>
          <p:cNvPr id="16" name="TextBox 15">
            <a:extLst>
              <a:ext uri="{FF2B5EF4-FFF2-40B4-BE49-F238E27FC236}">
                <a16:creationId xmlns:a16="http://schemas.microsoft.com/office/drawing/2014/main" id="{735A9248-15D5-C06A-99EA-F70C2A290EB8}"/>
              </a:ext>
            </a:extLst>
          </p:cNvPr>
          <p:cNvSpPr txBox="1"/>
          <p:nvPr/>
        </p:nvSpPr>
        <p:spPr>
          <a:xfrm>
            <a:off x="2619424" y="4245890"/>
            <a:ext cx="962103" cy="246221"/>
          </a:xfrm>
          <a:prstGeom prst="rect">
            <a:avLst/>
          </a:prstGeom>
          <a:noFill/>
        </p:spPr>
        <p:txBody>
          <a:bodyPr wrap="square" rtlCol="0">
            <a:spAutoFit/>
          </a:bodyPr>
          <a:lstStyle/>
          <a:p>
            <a:r>
              <a:rPr lang="en-US" sz="1000" dirty="0"/>
              <a:t>(FFS &amp; MC</a:t>
            </a:r>
            <a:r>
              <a:rPr lang="en-US" sz="800" dirty="0"/>
              <a:t>)**</a:t>
            </a:r>
          </a:p>
        </p:txBody>
      </p:sp>
      <p:sp>
        <p:nvSpPr>
          <p:cNvPr id="13" name="TextBox 12">
            <a:extLst>
              <a:ext uri="{FF2B5EF4-FFF2-40B4-BE49-F238E27FC236}">
                <a16:creationId xmlns:a16="http://schemas.microsoft.com/office/drawing/2014/main" id="{30A69FA0-1EE9-8951-CAB2-13121926A918}"/>
              </a:ext>
            </a:extLst>
          </p:cNvPr>
          <p:cNvSpPr txBox="1"/>
          <p:nvPr/>
        </p:nvSpPr>
        <p:spPr>
          <a:xfrm>
            <a:off x="613650" y="6143952"/>
            <a:ext cx="10673373" cy="461665"/>
          </a:xfrm>
          <a:prstGeom prst="rect">
            <a:avLst/>
          </a:prstGeom>
          <a:noFill/>
        </p:spPr>
        <p:txBody>
          <a:bodyPr wrap="square" rtlCol="0">
            <a:spAutoFit/>
          </a:bodyPr>
          <a:lstStyle/>
          <a:p>
            <a:r>
              <a:rPr lang="en-US" sz="1200" dirty="0"/>
              <a:t>Note: State-owned hospitals (including University of Missouri Health Care) will not have acuity and stop-loss payments, but instead will receive an upper payment limit payment.</a:t>
            </a:r>
          </a:p>
        </p:txBody>
      </p:sp>
      <p:sp>
        <p:nvSpPr>
          <p:cNvPr id="14" name="Slide Number Placeholder 13">
            <a:extLst>
              <a:ext uri="{FF2B5EF4-FFF2-40B4-BE49-F238E27FC236}">
                <a16:creationId xmlns:a16="http://schemas.microsoft.com/office/drawing/2014/main" id="{09357E37-3DA5-62BF-86BC-6F32949F13DD}"/>
              </a:ext>
            </a:extLst>
          </p:cNvPr>
          <p:cNvSpPr>
            <a:spLocks noGrp="1"/>
          </p:cNvSpPr>
          <p:nvPr>
            <p:ph type="sldNum" sz="quarter" idx="12"/>
          </p:nvPr>
        </p:nvSpPr>
        <p:spPr/>
        <p:txBody>
          <a:bodyPr/>
          <a:lstStyle/>
          <a:p>
            <a:fld id="{1BAE3CF8-7390-428E-A698-490C6B1DC195}" type="slidenum">
              <a:rPr lang="en-US" smtClean="0"/>
              <a:t>14</a:t>
            </a:fld>
            <a:endParaRPr lang="en-US"/>
          </a:p>
        </p:txBody>
      </p:sp>
    </p:spTree>
    <p:extLst>
      <p:ext uri="{BB962C8B-B14F-4D97-AF65-F5344CB8AC3E}">
        <p14:creationId xmlns:p14="http://schemas.microsoft.com/office/powerpoint/2010/main" val="1684649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3C7E4-5CBA-82CB-2BC7-B605130C2A42}"/>
              </a:ext>
            </a:extLst>
          </p:cNvPr>
          <p:cNvSpPr>
            <a:spLocks noGrp="1"/>
          </p:cNvSpPr>
          <p:nvPr>
            <p:ph idx="1"/>
          </p:nvPr>
        </p:nvSpPr>
        <p:spPr>
          <a:xfrm>
            <a:off x="838200" y="2008262"/>
            <a:ext cx="10515600" cy="4168701"/>
          </a:xfrm>
        </p:spPr>
        <p:txBody>
          <a:bodyPr/>
          <a:lstStyle/>
          <a:p>
            <a:r>
              <a:rPr lang="en-US" sz="2900" dirty="0"/>
              <a:t>MHD used the previous Medicaid payments for each hospital in determining the acuity and stop-loss payments.</a:t>
            </a:r>
          </a:p>
          <a:p>
            <a:r>
              <a:rPr lang="en-US" sz="2900" dirty="0"/>
              <a:t>MHD confirmed these payments will be updated annually.</a:t>
            </a:r>
          </a:p>
          <a:p>
            <a:endParaRPr lang="en-US" dirty="0"/>
          </a:p>
        </p:txBody>
      </p:sp>
      <p:sp>
        <p:nvSpPr>
          <p:cNvPr id="3" name="Title 2">
            <a:extLst>
              <a:ext uri="{FF2B5EF4-FFF2-40B4-BE49-F238E27FC236}">
                <a16:creationId xmlns:a16="http://schemas.microsoft.com/office/drawing/2014/main" id="{BC33FCAD-96B6-FD3A-1FFB-F34D582A59FB}"/>
              </a:ext>
            </a:extLst>
          </p:cNvPr>
          <p:cNvSpPr>
            <a:spLocks noGrp="1"/>
          </p:cNvSpPr>
          <p:nvPr>
            <p:ph type="title"/>
          </p:nvPr>
        </p:nvSpPr>
        <p:spPr>
          <a:xfrm>
            <a:off x="838200" y="741557"/>
            <a:ext cx="10515600" cy="961737"/>
          </a:xfrm>
        </p:spPr>
        <p:txBody>
          <a:bodyPr>
            <a:noAutofit/>
          </a:bodyPr>
          <a:lstStyle/>
          <a:p>
            <a:r>
              <a:rPr lang="en-US" sz="3600" dirty="0"/>
              <a:t>Previous Medicaid Payment Calculation Used for SFY 2023</a:t>
            </a:r>
          </a:p>
        </p:txBody>
      </p:sp>
      <p:graphicFrame>
        <p:nvGraphicFramePr>
          <p:cNvPr id="4" name="Table 5">
            <a:extLst>
              <a:ext uri="{FF2B5EF4-FFF2-40B4-BE49-F238E27FC236}">
                <a16:creationId xmlns:a16="http://schemas.microsoft.com/office/drawing/2014/main" id="{BB8C86F0-FE4A-6CDF-CA03-93F4C33C7C1A}"/>
              </a:ext>
            </a:extLst>
          </p:cNvPr>
          <p:cNvGraphicFramePr>
            <a:graphicFrameLocks/>
          </p:cNvGraphicFramePr>
          <p:nvPr>
            <p:extLst>
              <p:ext uri="{D42A27DB-BD31-4B8C-83A1-F6EECF244321}">
                <p14:modId xmlns:p14="http://schemas.microsoft.com/office/powerpoint/2010/main" val="2174978849"/>
              </p:ext>
            </p:extLst>
          </p:nvPr>
        </p:nvGraphicFramePr>
        <p:xfrm>
          <a:off x="999858" y="3743058"/>
          <a:ext cx="10353942" cy="2613291"/>
        </p:xfrm>
        <a:graphic>
          <a:graphicData uri="http://schemas.openxmlformats.org/drawingml/2006/table">
            <a:tbl>
              <a:tblPr firstRow="1" bandRow="1">
                <a:tableStyleId>{5C22544A-7EE6-4342-B048-85BDC9FD1C3A}</a:tableStyleId>
              </a:tblPr>
              <a:tblGrid>
                <a:gridCol w="303608">
                  <a:extLst>
                    <a:ext uri="{9D8B030D-6E8A-4147-A177-3AD203B41FA5}">
                      <a16:colId xmlns:a16="http://schemas.microsoft.com/office/drawing/2014/main" val="4032343227"/>
                    </a:ext>
                  </a:extLst>
                </a:gridCol>
                <a:gridCol w="10050334">
                  <a:extLst>
                    <a:ext uri="{9D8B030D-6E8A-4147-A177-3AD203B41FA5}">
                      <a16:colId xmlns:a16="http://schemas.microsoft.com/office/drawing/2014/main" val="436011235"/>
                    </a:ext>
                  </a:extLst>
                </a:gridCol>
              </a:tblGrid>
              <a:tr h="497718">
                <a:tc gridSpan="2">
                  <a:txBody>
                    <a:bodyPr/>
                    <a:lstStyle/>
                    <a:p>
                      <a:pPr algn="ctr"/>
                      <a:r>
                        <a:rPr lang="en-US" sz="2000" dirty="0">
                          <a:solidFill>
                            <a:schemeClr val="tx1"/>
                          </a:solidFill>
                        </a:rPr>
                        <a:t>Previous Medicaid Payment Calculation Used for SFY 2023</a:t>
                      </a:r>
                    </a:p>
                  </a:txBody>
                  <a:tcPr/>
                </a:tc>
                <a:tc hMerge="1">
                  <a:txBody>
                    <a:bodyPr/>
                    <a:lstStyle/>
                    <a:p>
                      <a:endParaRPr lang="en-US" dirty="0"/>
                    </a:p>
                  </a:txBody>
                  <a:tcPr/>
                </a:tc>
                <a:extLst>
                  <a:ext uri="{0D108BD9-81ED-4DB2-BD59-A6C34878D82A}">
                    <a16:rowId xmlns:a16="http://schemas.microsoft.com/office/drawing/2014/main" val="1953797078"/>
                  </a:ext>
                </a:extLst>
              </a:tr>
              <a:tr h="459432">
                <a:tc>
                  <a:txBody>
                    <a:bodyPr/>
                    <a:lstStyle/>
                    <a:p>
                      <a:pPr algn="ctr"/>
                      <a:endParaRPr lang="en-US" dirty="0">
                        <a:solidFill>
                          <a:schemeClr val="tx1"/>
                        </a:solidFill>
                      </a:endParaRPr>
                    </a:p>
                  </a:txBody>
                  <a:tcPr/>
                </a:tc>
                <a:tc>
                  <a:txBody>
                    <a:bodyPr/>
                    <a:lstStyle/>
                    <a:p>
                      <a:r>
                        <a:rPr lang="en-US" dirty="0">
                          <a:solidFill>
                            <a:schemeClr val="tx1"/>
                          </a:solidFill>
                        </a:rPr>
                        <a:t>Inpatient claims payments paid during calendar year 2021</a:t>
                      </a:r>
                      <a:endParaRPr lang="en-US" sz="1400" dirty="0">
                        <a:solidFill>
                          <a:schemeClr val="tx1"/>
                        </a:solidFill>
                      </a:endParaRPr>
                    </a:p>
                  </a:txBody>
                  <a:tcPr/>
                </a:tc>
                <a:extLst>
                  <a:ext uri="{0D108BD9-81ED-4DB2-BD59-A6C34878D82A}">
                    <a16:rowId xmlns:a16="http://schemas.microsoft.com/office/drawing/2014/main" val="584192241"/>
                  </a:ext>
                </a:extLst>
              </a:tr>
              <a:tr h="515541">
                <a:tc>
                  <a:txBody>
                    <a:bodyPr/>
                    <a:lstStyle/>
                    <a:p>
                      <a:pPr algn="ctr"/>
                      <a:r>
                        <a:rPr lang="en-US" dirty="0"/>
                        <a:t>+</a:t>
                      </a:r>
                    </a:p>
                  </a:txBody>
                  <a:tcPr/>
                </a:tc>
                <a:tc>
                  <a:txBody>
                    <a:bodyPr/>
                    <a:lstStyle/>
                    <a:p>
                      <a:r>
                        <a:rPr lang="en-US" dirty="0"/>
                        <a:t>SFY 2022 </a:t>
                      </a:r>
                      <a:r>
                        <a:rPr lang="en-US" b="0" dirty="0"/>
                        <a:t>inpatient d</a:t>
                      </a:r>
                      <a:r>
                        <a:rPr lang="en-US" dirty="0"/>
                        <a:t>irect Medicaid add-on payments </a:t>
                      </a:r>
                      <a:r>
                        <a:rPr lang="en-US" sz="1400" dirty="0"/>
                        <a:t>(including expansion)</a:t>
                      </a:r>
                    </a:p>
                  </a:txBody>
                  <a:tcPr/>
                </a:tc>
                <a:extLst>
                  <a:ext uri="{0D108BD9-81ED-4DB2-BD59-A6C34878D82A}">
                    <a16:rowId xmlns:a16="http://schemas.microsoft.com/office/drawing/2014/main" val="2790334094"/>
                  </a:ext>
                </a:extLst>
              </a:tr>
              <a:tr h="540508">
                <a:tc>
                  <a:txBody>
                    <a:bodyPr/>
                    <a:lstStyle/>
                    <a:p>
                      <a:pPr algn="ctr"/>
                      <a:r>
                        <a:rPr lang="en-US" dirty="0"/>
                        <a:t>+</a:t>
                      </a:r>
                    </a:p>
                  </a:txBody>
                  <a:tcPr/>
                </a:tc>
                <a:tc>
                  <a:txBody>
                    <a:bodyPr/>
                    <a:lstStyle/>
                    <a:p>
                      <a:r>
                        <a:rPr lang="en-US" dirty="0"/>
                        <a:t>SFY 2022 out-of-state add-on payments </a:t>
                      </a:r>
                      <a:r>
                        <a:rPr lang="en-US" sz="1400" dirty="0"/>
                        <a:t>(inpatient and outpatient</a:t>
                      </a:r>
                      <a:r>
                        <a:rPr lang="en-US" sz="1400" baseline="0" dirty="0"/>
                        <a:t>)</a:t>
                      </a:r>
                      <a:endParaRPr lang="en-US" sz="1400" dirty="0"/>
                    </a:p>
                  </a:txBody>
                  <a:tcPr/>
                </a:tc>
                <a:extLst>
                  <a:ext uri="{0D108BD9-81ED-4DB2-BD59-A6C34878D82A}">
                    <a16:rowId xmlns:a16="http://schemas.microsoft.com/office/drawing/2014/main" val="293690280"/>
                  </a:ext>
                </a:extLst>
              </a:tr>
              <a:tr h="600092">
                <a:tc>
                  <a:txBody>
                    <a:bodyPr/>
                    <a:lstStyle/>
                    <a:p>
                      <a:pPr algn="ctr"/>
                      <a:r>
                        <a:rPr lang="en-US" dirty="0"/>
                        <a:t>=</a:t>
                      </a:r>
                    </a:p>
                  </a:txBody>
                  <a:tcPr/>
                </a:tc>
                <a:tc>
                  <a:txBody>
                    <a:bodyPr/>
                    <a:lstStyle/>
                    <a:p>
                      <a:r>
                        <a:rPr lang="en-US" dirty="0"/>
                        <a:t>Previous Medicaid payments for purposes of applying limits</a:t>
                      </a:r>
                    </a:p>
                  </a:txBody>
                  <a:tcPr/>
                </a:tc>
                <a:extLst>
                  <a:ext uri="{0D108BD9-81ED-4DB2-BD59-A6C34878D82A}">
                    <a16:rowId xmlns:a16="http://schemas.microsoft.com/office/drawing/2014/main" val="2694247112"/>
                  </a:ext>
                </a:extLst>
              </a:tr>
            </a:tbl>
          </a:graphicData>
        </a:graphic>
      </p:graphicFrame>
      <p:sp>
        <p:nvSpPr>
          <p:cNvPr id="9" name="Slide Number Placeholder 8">
            <a:extLst>
              <a:ext uri="{FF2B5EF4-FFF2-40B4-BE49-F238E27FC236}">
                <a16:creationId xmlns:a16="http://schemas.microsoft.com/office/drawing/2014/main" id="{8DC98337-BBD1-ACBF-BCED-850C492A9FEE}"/>
              </a:ext>
            </a:extLst>
          </p:cNvPr>
          <p:cNvSpPr>
            <a:spLocks noGrp="1"/>
          </p:cNvSpPr>
          <p:nvPr>
            <p:ph type="sldNum" sz="quarter" idx="4"/>
          </p:nvPr>
        </p:nvSpPr>
        <p:spPr/>
        <p:txBody>
          <a:bodyPr/>
          <a:lstStyle/>
          <a:p>
            <a:fld id="{1BAE3CF8-7390-428E-A698-490C6B1DC195}" type="slidenum">
              <a:rPr lang="en-US" smtClean="0"/>
              <a:t>15</a:t>
            </a:fld>
            <a:endParaRPr lang="en-US"/>
          </a:p>
        </p:txBody>
      </p:sp>
    </p:spTree>
    <p:extLst>
      <p:ext uri="{BB962C8B-B14F-4D97-AF65-F5344CB8AC3E}">
        <p14:creationId xmlns:p14="http://schemas.microsoft.com/office/powerpoint/2010/main" val="49233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52B8F-86BE-8839-00F5-B58290DBE8AA}"/>
              </a:ext>
            </a:extLst>
          </p:cNvPr>
          <p:cNvSpPr>
            <a:spLocks noGrp="1"/>
          </p:cNvSpPr>
          <p:nvPr>
            <p:ph idx="1"/>
          </p:nvPr>
        </p:nvSpPr>
        <p:spPr>
          <a:xfrm>
            <a:off x="838200" y="1604682"/>
            <a:ext cx="10515600" cy="4572281"/>
          </a:xfrm>
        </p:spPr>
        <p:txBody>
          <a:bodyPr>
            <a:normAutofit fontScale="92500"/>
          </a:bodyPr>
          <a:lstStyle/>
          <a:p>
            <a:r>
              <a:rPr lang="en-US" dirty="0"/>
              <a:t>MHD calculated the case-mix index for each hospital. MHD used 2019 and 2020 data for SFY 2023; 2020 and 2021 data will be used for SFY 2024.</a:t>
            </a:r>
          </a:p>
          <a:p>
            <a:r>
              <a:rPr lang="en-US" dirty="0"/>
              <a:t>Acute care hospitals whose CMI is greater than the CMI threshold for its ownership group is eligible for an acuity-based payment. </a:t>
            </a:r>
          </a:p>
          <a:p>
            <a:r>
              <a:rPr lang="en-US" dirty="0"/>
              <a:t>A stop-gain provision was applied that will limit the amount of increase in payments a hospital can receive.</a:t>
            </a:r>
          </a:p>
          <a:p>
            <a:r>
              <a:rPr lang="en-US" sz="2800" dirty="0"/>
              <a:t>Established thresholds and limits for FFS supplemental payment purposes were applied separately for each ownership group.</a:t>
            </a:r>
          </a:p>
          <a:p>
            <a:endParaRPr lang="en-US" dirty="0"/>
          </a:p>
          <a:p>
            <a:pPr marL="0" indent="0">
              <a:buNone/>
            </a:pPr>
            <a:endParaRPr lang="en-US" dirty="0"/>
          </a:p>
        </p:txBody>
      </p:sp>
      <p:sp>
        <p:nvSpPr>
          <p:cNvPr id="3" name="Title 2">
            <a:extLst>
              <a:ext uri="{FF2B5EF4-FFF2-40B4-BE49-F238E27FC236}">
                <a16:creationId xmlns:a16="http://schemas.microsoft.com/office/drawing/2014/main" id="{3B363C20-8769-B372-DD21-176AB480C705}"/>
              </a:ext>
            </a:extLst>
          </p:cNvPr>
          <p:cNvSpPr>
            <a:spLocks noGrp="1"/>
          </p:cNvSpPr>
          <p:nvPr>
            <p:ph type="title"/>
          </p:nvPr>
        </p:nvSpPr>
        <p:spPr>
          <a:xfrm>
            <a:off x="838200" y="681038"/>
            <a:ext cx="10515600" cy="923644"/>
          </a:xfrm>
        </p:spPr>
        <p:txBody>
          <a:bodyPr/>
          <a:lstStyle/>
          <a:p>
            <a:r>
              <a:rPr lang="en-US" dirty="0"/>
              <a:t>Acuity-Based Payment Calculation</a:t>
            </a:r>
          </a:p>
        </p:txBody>
      </p:sp>
      <p:sp>
        <p:nvSpPr>
          <p:cNvPr id="8" name="Slide Number Placeholder 7">
            <a:extLst>
              <a:ext uri="{FF2B5EF4-FFF2-40B4-BE49-F238E27FC236}">
                <a16:creationId xmlns:a16="http://schemas.microsoft.com/office/drawing/2014/main" id="{6C317EA2-C014-7F99-03B3-573868A7C1AC}"/>
              </a:ext>
            </a:extLst>
          </p:cNvPr>
          <p:cNvSpPr>
            <a:spLocks noGrp="1"/>
          </p:cNvSpPr>
          <p:nvPr>
            <p:ph type="sldNum" sz="quarter" idx="4"/>
          </p:nvPr>
        </p:nvSpPr>
        <p:spPr/>
        <p:txBody>
          <a:bodyPr/>
          <a:lstStyle/>
          <a:p>
            <a:fld id="{1BAE3CF8-7390-428E-A698-490C6B1DC195}" type="slidenum">
              <a:rPr lang="en-US" smtClean="0"/>
              <a:t>16</a:t>
            </a:fld>
            <a:endParaRPr lang="en-US"/>
          </a:p>
        </p:txBody>
      </p:sp>
    </p:spTree>
    <p:extLst>
      <p:ext uri="{BB962C8B-B14F-4D97-AF65-F5344CB8AC3E}">
        <p14:creationId xmlns:p14="http://schemas.microsoft.com/office/powerpoint/2010/main" val="755753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5A63D8-54AB-F961-48C2-CF7EE0013FCB}"/>
              </a:ext>
            </a:extLst>
          </p:cNvPr>
          <p:cNvSpPr>
            <a:spLocks noGrp="1"/>
          </p:cNvSpPr>
          <p:nvPr>
            <p:ph type="title"/>
          </p:nvPr>
        </p:nvSpPr>
        <p:spPr>
          <a:xfrm>
            <a:off x="838200" y="701566"/>
            <a:ext cx="10657114" cy="713255"/>
          </a:xfrm>
        </p:spPr>
        <p:txBody>
          <a:bodyPr>
            <a:noAutofit/>
          </a:bodyPr>
          <a:lstStyle/>
          <a:p>
            <a:r>
              <a:rPr lang="en-US" sz="3700" dirty="0"/>
              <a:t>CMI Threshold and Stop-Gain Limit for SFY 2023</a:t>
            </a:r>
          </a:p>
        </p:txBody>
      </p:sp>
      <p:graphicFrame>
        <p:nvGraphicFramePr>
          <p:cNvPr id="4" name="Table 5">
            <a:extLst>
              <a:ext uri="{FF2B5EF4-FFF2-40B4-BE49-F238E27FC236}">
                <a16:creationId xmlns:a16="http://schemas.microsoft.com/office/drawing/2014/main" id="{2A321B98-D016-F703-EC78-3304A4A5288F}"/>
              </a:ext>
            </a:extLst>
          </p:cNvPr>
          <p:cNvGraphicFramePr>
            <a:graphicFrameLocks noGrp="1"/>
          </p:cNvGraphicFramePr>
          <p:nvPr>
            <p:ph idx="1"/>
            <p:extLst>
              <p:ext uri="{D42A27DB-BD31-4B8C-83A1-F6EECF244321}">
                <p14:modId xmlns:p14="http://schemas.microsoft.com/office/powerpoint/2010/main" val="3906081780"/>
              </p:ext>
            </p:extLst>
          </p:nvPr>
        </p:nvGraphicFramePr>
        <p:xfrm>
          <a:off x="1965532" y="1558330"/>
          <a:ext cx="7426295" cy="1737360"/>
        </p:xfrm>
        <a:graphic>
          <a:graphicData uri="http://schemas.openxmlformats.org/drawingml/2006/table">
            <a:tbl>
              <a:tblPr firstRow="1" bandRow="1">
                <a:tableStyleId>{5C22544A-7EE6-4342-B048-85BDC9FD1C3A}</a:tableStyleId>
              </a:tblPr>
              <a:tblGrid>
                <a:gridCol w="3915157">
                  <a:extLst>
                    <a:ext uri="{9D8B030D-6E8A-4147-A177-3AD203B41FA5}">
                      <a16:colId xmlns:a16="http://schemas.microsoft.com/office/drawing/2014/main" val="3434291782"/>
                    </a:ext>
                  </a:extLst>
                </a:gridCol>
                <a:gridCol w="1632195">
                  <a:extLst>
                    <a:ext uri="{9D8B030D-6E8A-4147-A177-3AD203B41FA5}">
                      <a16:colId xmlns:a16="http://schemas.microsoft.com/office/drawing/2014/main" val="2247035769"/>
                    </a:ext>
                  </a:extLst>
                </a:gridCol>
                <a:gridCol w="1878943">
                  <a:extLst>
                    <a:ext uri="{9D8B030D-6E8A-4147-A177-3AD203B41FA5}">
                      <a16:colId xmlns:a16="http://schemas.microsoft.com/office/drawing/2014/main" val="2753294474"/>
                    </a:ext>
                  </a:extLst>
                </a:gridCol>
              </a:tblGrid>
              <a:tr h="621761">
                <a:tc>
                  <a:txBody>
                    <a:bodyPr/>
                    <a:lstStyle/>
                    <a:p>
                      <a:pPr algn="ctr"/>
                      <a:r>
                        <a:rPr lang="en-US" dirty="0"/>
                        <a:t>Ownership Group</a:t>
                      </a:r>
                    </a:p>
                  </a:txBody>
                  <a:tcPr anchor="ctr"/>
                </a:tc>
                <a:tc>
                  <a:txBody>
                    <a:bodyPr/>
                    <a:lstStyle/>
                    <a:p>
                      <a:pPr algn="ctr"/>
                      <a:r>
                        <a:rPr lang="en-US" dirty="0"/>
                        <a:t>CMI Threshold</a:t>
                      </a:r>
                    </a:p>
                  </a:txBody>
                  <a:tcPr anchor="ctr"/>
                </a:tc>
                <a:tc>
                  <a:txBody>
                    <a:bodyPr/>
                    <a:lstStyle/>
                    <a:p>
                      <a:pPr algn="ctr"/>
                      <a:r>
                        <a:rPr lang="en-US" dirty="0"/>
                        <a:t>Stop-Gain</a:t>
                      </a:r>
                    </a:p>
                    <a:p>
                      <a:pPr algn="ctr"/>
                      <a:r>
                        <a:rPr lang="en-US" dirty="0"/>
                        <a:t>Limit</a:t>
                      </a:r>
                    </a:p>
                  </a:txBody>
                  <a:tcPr anchor="ctr"/>
                </a:tc>
                <a:extLst>
                  <a:ext uri="{0D108BD9-81ED-4DB2-BD59-A6C34878D82A}">
                    <a16:rowId xmlns:a16="http://schemas.microsoft.com/office/drawing/2014/main" val="1366439645"/>
                  </a:ext>
                </a:extLst>
              </a:tr>
              <a:tr h="360227">
                <a:tc>
                  <a:txBody>
                    <a:bodyPr/>
                    <a:lstStyle/>
                    <a:p>
                      <a:r>
                        <a:rPr lang="en-US" dirty="0"/>
                        <a:t>Privately Owned</a:t>
                      </a:r>
                    </a:p>
                  </a:txBody>
                  <a:tcPr/>
                </a:tc>
                <a:tc>
                  <a:txBody>
                    <a:bodyPr/>
                    <a:lstStyle/>
                    <a:p>
                      <a:pPr algn="ctr"/>
                      <a:r>
                        <a:rPr lang="en-US" dirty="0"/>
                        <a:t>1.15</a:t>
                      </a:r>
                    </a:p>
                  </a:txBody>
                  <a:tcPr/>
                </a:tc>
                <a:tc>
                  <a:txBody>
                    <a:bodyPr/>
                    <a:lstStyle/>
                    <a:p>
                      <a:pPr algn="ctr"/>
                      <a:r>
                        <a:rPr lang="en-US" dirty="0"/>
                        <a:t>4%</a:t>
                      </a:r>
                    </a:p>
                  </a:txBody>
                  <a:tcPr/>
                </a:tc>
                <a:extLst>
                  <a:ext uri="{0D108BD9-81ED-4DB2-BD59-A6C34878D82A}">
                    <a16:rowId xmlns:a16="http://schemas.microsoft.com/office/drawing/2014/main" val="1160086863"/>
                  </a:ext>
                </a:extLst>
              </a:tr>
              <a:tr h="360227">
                <a:tc>
                  <a:txBody>
                    <a:bodyPr/>
                    <a:lstStyle/>
                    <a:p>
                      <a:r>
                        <a:rPr lang="en-US" dirty="0"/>
                        <a:t>Non-State Government Owned</a:t>
                      </a:r>
                    </a:p>
                  </a:txBody>
                  <a:tcPr/>
                </a:tc>
                <a:tc>
                  <a:txBody>
                    <a:bodyPr/>
                    <a:lstStyle/>
                    <a:p>
                      <a:pPr algn="ctr"/>
                      <a:r>
                        <a:rPr lang="en-US" dirty="0"/>
                        <a:t>0.85</a:t>
                      </a:r>
                    </a:p>
                  </a:txBody>
                  <a:tcPr/>
                </a:tc>
                <a:tc>
                  <a:txBody>
                    <a:bodyPr/>
                    <a:lstStyle/>
                    <a:p>
                      <a:pPr algn="ctr"/>
                      <a:r>
                        <a:rPr lang="en-US" dirty="0"/>
                        <a:t>4%</a:t>
                      </a:r>
                    </a:p>
                  </a:txBody>
                  <a:tcPr/>
                </a:tc>
                <a:extLst>
                  <a:ext uri="{0D108BD9-81ED-4DB2-BD59-A6C34878D82A}">
                    <a16:rowId xmlns:a16="http://schemas.microsoft.com/office/drawing/2014/main" val="1657665399"/>
                  </a:ext>
                </a:extLst>
              </a:tr>
              <a:tr h="360227">
                <a:tc>
                  <a:txBody>
                    <a:bodyPr/>
                    <a:lstStyle/>
                    <a:p>
                      <a:r>
                        <a:rPr lang="en-US" dirty="0"/>
                        <a:t>State-Owned</a:t>
                      </a:r>
                      <a:r>
                        <a:rPr lang="en-US" dirty="0">
                          <a:solidFill>
                            <a:schemeClr val="tx1"/>
                          </a:solidFill>
                        </a:rPr>
                        <a:t>*</a:t>
                      </a:r>
                    </a:p>
                  </a:txBody>
                  <a:tcPr/>
                </a:tc>
                <a:tc>
                  <a:txBody>
                    <a:bodyPr/>
                    <a:lstStyle/>
                    <a:p>
                      <a:pPr algn="ctr"/>
                      <a:r>
                        <a:rPr lang="en-US" dirty="0"/>
                        <a:t>N/A</a:t>
                      </a:r>
                    </a:p>
                  </a:txBody>
                  <a:tcPr/>
                </a:tc>
                <a:tc>
                  <a:txBody>
                    <a:bodyPr/>
                    <a:lstStyle/>
                    <a:p>
                      <a:pPr algn="ctr"/>
                      <a:r>
                        <a:rPr lang="en-US" dirty="0"/>
                        <a:t>N/A</a:t>
                      </a:r>
                    </a:p>
                  </a:txBody>
                  <a:tcPr/>
                </a:tc>
                <a:extLst>
                  <a:ext uri="{0D108BD9-81ED-4DB2-BD59-A6C34878D82A}">
                    <a16:rowId xmlns:a16="http://schemas.microsoft.com/office/drawing/2014/main" val="989977207"/>
                  </a:ext>
                </a:extLst>
              </a:tr>
            </a:tbl>
          </a:graphicData>
        </a:graphic>
      </p:graphicFrame>
      <p:sp>
        <p:nvSpPr>
          <p:cNvPr id="5" name="TextBox 4">
            <a:extLst>
              <a:ext uri="{FF2B5EF4-FFF2-40B4-BE49-F238E27FC236}">
                <a16:creationId xmlns:a16="http://schemas.microsoft.com/office/drawing/2014/main" id="{D4E8C07B-A081-6316-7967-F226C81B99A3}"/>
              </a:ext>
            </a:extLst>
          </p:cNvPr>
          <p:cNvSpPr txBox="1"/>
          <p:nvPr/>
        </p:nvSpPr>
        <p:spPr>
          <a:xfrm>
            <a:off x="1965532" y="3295690"/>
            <a:ext cx="7426295" cy="492443"/>
          </a:xfrm>
          <a:prstGeom prst="rect">
            <a:avLst/>
          </a:prstGeom>
          <a:noFill/>
        </p:spPr>
        <p:txBody>
          <a:bodyPr wrap="square" rtlCol="0">
            <a:spAutoFit/>
          </a:bodyPr>
          <a:lstStyle/>
          <a:p>
            <a:r>
              <a:rPr lang="en-US" sz="1300" dirty="0"/>
              <a:t>*State-owned hospitals (including University of Missouri Health Care) will not have acuity and stop-loss payments, but instead will receive an upper payment limit payment.</a:t>
            </a:r>
          </a:p>
        </p:txBody>
      </p:sp>
      <p:sp>
        <p:nvSpPr>
          <p:cNvPr id="7" name="TextBox 6">
            <a:extLst>
              <a:ext uri="{FF2B5EF4-FFF2-40B4-BE49-F238E27FC236}">
                <a16:creationId xmlns:a16="http://schemas.microsoft.com/office/drawing/2014/main" id="{6C1D17AD-DB25-AC53-6491-72CFCA9BD326}"/>
              </a:ext>
            </a:extLst>
          </p:cNvPr>
          <p:cNvSpPr txBox="1"/>
          <p:nvPr/>
        </p:nvSpPr>
        <p:spPr>
          <a:xfrm>
            <a:off x="650193" y="3986609"/>
            <a:ext cx="10515600" cy="2169825"/>
          </a:xfrm>
          <a:prstGeom prst="rect">
            <a:avLst/>
          </a:prstGeom>
          <a:noFill/>
        </p:spPr>
        <p:txBody>
          <a:bodyPr wrap="square">
            <a:spAutoFit/>
          </a:bodyPr>
          <a:lstStyle/>
          <a:p>
            <a:pPr marL="285750" indent="-285750">
              <a:buFont typeface="Arial" panose="020B0604020202020204" pitchFamily="34" charset="0"/>
              <a:buChar char="•"/>
            </a:pPr>
            <a:r>
              <a:rPr lang="en-US" sz="2700" dirty="0"/>
              <a:t>MHD has prepared a two-page document describing the case mix methodology in more detail which is available on the MHA website.</a:t>
            </a:r>
          </a:p>
          <a:p>
            <a:pPr marL="285750" indent="-285750">
              <a:buFont typeface="Arial" panose="020B0604020202020204" pitchFamily="34" charset="0"/>
              <a:buChar char="•"/>
            </a:pPr>
            <a:r>
              <a:rPr lang="en-US" sz="2700" dirty="0"/>
              <a:t>A number of hospitals that have psychiatric units have asked MHD to consider an acuity adjustment.</a:t>
            </a:r>
          </a:p>
        </p:txBody>
      </p:sp>
      <p:sp>
        <p:nvSpPr>
          <p:cNvPr id="11" name="Slide Number Placeholder 10">
            <a:extLst>
              <a:ext uri="{FF2B5EF4-FFF2-40B4-BE49-F238E27FC236}">
                <a16:creationId xmlns:a16="http://schemas.microsoft.com/office/drawing/2014/main" id="{7B49E216-1747-256F-E426-2585F94F0B00}"/>
              </a:ext>
            </a:extLst>
          </p:cNvPr>
          <p:cNvSpPr>
            <a:spLocks noGrp="1"/>
          </p:cNvSpPr>
          <p:nvPr>
            <p:ph type="sldNum" sz="quarter" idx="4"/>
          </p:nvPr>
        </p:nvSpPr>
        <p:spPr/>
        <p:txBody>
          <a:bodyPr/>
          <a:lstStyle/>
          <a:p>
            <a:fld id="{1BAE3CF8-7390-428E-A698-490C6B1DC195}" type="slidenum">
              <a:rPr lang="en-US" smtClean="0"/>
              <a:t>17</a:t>
            </a:fld>
            <a:endParaRPr lang="en-US"/>
          </a:p>
        </p:txBody>
      </p:sp>
    </p:spTree>
    <p:extLst>
      <p:ext uri="{BB962C8B-B14F-4D97-AF65-F5344CB8AC3E}">
        <p14:creationId xmlns:p14="http://schemas.microsoft.com/office/powerpoint/2010/main" val="183993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F079-E2D9-4470-879F-1D32183B0AE6}"/>
              </a:ext>
            </a:extLst>
          </p:cNvPr>
          <p:cNvSpPr>
            <a:spLocks noGrp="1"/>
          </p:cNvSpPr>
          <p:nvPr>
            <p:ph type="title"/>
          </p:nvPr>
        </p:nvSpPr>
        <p:spPr/>
        <p:txBody>
          <a:bodyPr/>
          <a:lstStyle/>
          <a:p>
            <a:r>
              <a:rPr lang="en-US" dirty="0"/>
              <a:t>Fee-For-Service Stop-Loss</a:t>
            </a:r>
            <a:br>
              <a:rPr lang="en-US" dirty="0"/>
            </a:br>
            <a:r>
              <a:rPr lang="en-US" dirty="0"/>
              <a:t> Supplemental Payment</a:t>
            </a:r>
          </a:p>
        </p:txBody>
      </p:sp>
      <p:sp>
        <p:nvSpPr>
          <p:cNvPr id="7" name="Slide Number Placeholder 6">
            <a:extLst>
              <a:ext uri="{FF2B5EF4-FFF2-40B4-BE49-F238E27FC236}">
                <a16:creationId xmlns:a16="http://schemas.microsoft.com/office/drawing/2014/main" id="{BC61699E-B10D-1EEB-5BB5-939FD317A2D3}"/>
              </a:ext>
            </a:extLst>
          </p:cNvPr>
          <p:cNvSpPr>
            <a:spLocks noGrp="1"/>
          </p:cNvSpPr>
          <p:nvPr>
            <p:ph type="sldNum" sz="quarter" idx="4"/>
          </p:nvPr>
        </p:nvSpPr>
        <p:spPr/>
        <p:txBody>
          <a:bodyPr/>
          <a:lstStyle/>
          <a:p>
            <a:fld id="{1BAE3CF8-7390-428E-A698-490C6B1DC195}" type="slidenum">
              <a:rPr lang="en-US" smtClean="0"/>
              <a:t>18</a:t>
            </a:fld>
            <a:endParaRPr lang="en-US"/>
          </a:p>
        </p:txBody>
      </p:sp>
    </p:spTree>
    <p:extLst>
      <p:ext uri="{BB962C8B-B14F-4D97-AF65-F5344CB8AC3E}">
        <p14:creationId xmlns:p14="http://schemas.microsoft.com/office/powerpoint/2010/main" val="829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BC62A8-82DC-507D-0C1E-A713F4939D31}"/>
              </a:ext>
            </a:extLst>
          </p:cNvPr>
          <p:cNvSpPr>
            <a:spLocks noGrp="1"/>
          </p:cNvSpPr>
          <p:nvPr>
            <p:ph idx="1"/>
          </p:nvPr>
        </p:nvSpPr>
        <p:spPr/>
        <p:txBody>
          <a:bodyPr>
            <a:normAutofit fontScale="92500" lnSpcReduction="10000"/>
          </a:bodyPr>
          <a:lstStyle/>
          <a:p>
            <a:r>
              <a:rPr lang="en-US" dirty="0"/>
              <a:t>MHD implemented a stop-loss payment to help minimize the financial impact on hospitals.</a:t>
            </a:r>
          </a:p>
          <a:p>
            <a:r>
              <a:rPr lang="en-US" dirty="0"/>
              <a:t>Freestanding psychiatric hospitals do not qualify for an acuity-based payment. As a result, if their estimated rebased claims payments were less than the previous year’s Medicaid payments, they received a stop-loss payment equal to the difference between the estimated SFY 2023 rebased payments and the previous Medicaid payments. </a:t>
            </a:r>
          </a:p>
          <a:p>
            <a:r>
              <a:rPr lang="en-US" dirty="0"/>
              <a:t>The total stop-loss payments available within each ownership group were proportionally distributed to the qualifying hospitals within the group.</a:t>
            </a:r>
          </a:p>
          <a:p>
            <a:endParaRPr lang="en-US" dirty="0"/>
          </a:p>
        </p:txBody>
      </p:sp>
      <p:sp>
        <p:nvSpPr>
          <p:cNvPr id="3" name="Title 2">
            <a:extLst>
              <a:ext uri="{FF2B5EF4-FFF2-40B4-BE49-F238E27FC236}">
                <a16:creationId xmlns:a16="http://schemas.microsoft.com/office/drawing/2014/main" id="{C77526C7-A11F-B4BB-6C7C-61656C3B611E}"/>
              </a:ext>
            </a:extLst>
          </p:cNvPr>
          <p:cNvSpPr>
            <a:spLocks noGrp="1"/>
          </p:cNvSpPr>
          <p:nvPr>
            <p:ph type="title"/>
          </p:nvPr>
        </p:nvSpPr>
        <p:spPr/>
        <p:txBody>
          <a:bodyPr>
            <a:noAutofit/>
          </a:bodyPr>
          <a:lstStyle/>
          <a:p>
            <a:r>
              <a:rPr lang="en-US" sz="3600" dirty="0"/>
              <a:t>FFS Stop-Loss Supplement Payment Calculation</a:t>
            </a:r>
          </a:p>
        </p:txBody>
      </p:sp>
      <p:sp>
        <p:nvSpPr>
          <p:cNvPr id="8" name="Slide Number Placeholder 7">
            <a:extLst>
              <a:ext uri="{FF2B5EF4-FFF2-40B4-BE49-F238E27FC236}">
                <a16:creationId xmlns:a16="http://schemas.microsoft.com/office/drawing/2014/main" id="{E0F17B91-5AC1-735C-9668-3CF69201716A}"/>
              </a:ext>
            </a:extLst>
          </p:cNvPr>
          <p:cNvSpPr>
            <a:spLocks noGrp="1"/>
          </p:cNvSpPr>
          <p:nvPr>
            <p:ph type="sldNum" sz="quarter" idx="4"/>
          </p:nvPr>
        </p:nvSpPr>
        <p:spPr/>
        <p:txBody>
          <a:bodyPr/>
          <a:lstStyle/>
          <a:p>
            <a:fld id="{1BAE3CF8-7390-428E-A698-490C6B1DC195}" type="slidenum">
              <a:rPr lang="en-US" smtClean="0"/>
              <a:t>19</a:t>
            </a:fld>
            <a:endParaRPr lang="en-US"/>
          </a:p>
        </p:txBody>
      </p:sp>
    </p:spTree>
    <p:extLst>
      <p:ext uri="{BB962C8B-B14F-4D97-AF65-F5344CB8AC3E}">
        <p14:creationId xmlns:p14="http://schemas.microsoft.com/office/powerpoint/2010/main" val="263641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B140-B191-BAA0-443B-8C75F32E8C40}"/>
              </a:ext>
            </a:extLst>
          </p:cNvPr>
          <p:cNvSpPr>
            <a:spLocks noGrp="1"/>
          </p:cNvSpPr>
          <p:nvPr>
            <p:ph type="title"/>
          </p:nvPr>
        </p:nvSpPr>
        <p:spPr/>
        <p:txBody>
          <a:bodyPr/>
          <a:lstStyle/>
          <a:p>
            <a:r>
              <a:rPr lang="en-US" dirty="0"/>
              <a:t>SFY 2023 Medicaid Reimbursement Changes</a:t>
            </a:r>
          </a:p>
        </p:txBody>
      </p:sp>
      <p:sp>
        <p:nvSpPr>
          <p:cNvPr id="3" name="Slide Number Placeholder 2">
            <a:extLst>
              <a:ext uri="{FF2B5EF4-FFF2-40B4-BE49-F238E27FC236}">
                <a16:creationId xmlns:a16="http://schemas.microsoft.com/office/drawing/2014/main" id="{71CD5CE9-192D-ED03-4F52-8534A07AFBFA}"/>
              </a:ext>
            </a:extLst>
          </p:cNvPr>
          <p:cNvSpPr>
            <a:spLocks noGrp="1"/>
          </p:cNvSpPr>
          <p:nvPr>
            <p:ph type="sldNum" sz="quarter" idx="4"/>
          </p:nvPr>
        </p:nvSpPr>
        <p:spPr/>
        <p:txBody>
          <a:bodyPr/>
          <a:lstStyle/>
          <a:p>
            <a:fld id="{1BAE3CF8-7390-428E-A698-490C6B1DC195}" type="slidenum">
              <a:rPr lang="en-US" smtClean="0"/>
              <a:t>2</a:t>
            </a:fld>
            <a:endParaRPr lang="en-US"/>
          </a:p>
        </p:txBody>
      </p:sp>
    </p:spTree>
    <p:extLst>
      <p:ext uri="{BB962C8B-B14F-4D97-AF65-F5344CB8AC3E}">
        <p14:creationId xmlns:p14="http://schemas.microsoft.com/office/powerpoint/2010/main" val="1092722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CF4C53-6451-E829-37D8-557E8EC5A7DC}"/>
              </a:ext>
            </a:extLst>
          </p:cNvPr>
          <p:cNvSpPr>
            <a:spLocks noGrp="1"/>
          </p:cNvSpPr>
          <p:nvPr>
            <p:ph idx="1"/>
          </p:nvPr>
        </p:nvSpPr>
        <p:spPr>
          <a:xfrm>
            <a:off x="838200" y="2025353"/>
            <a:ext cx="10515600" cy="4151610"/>
          </a:xfrm>
        </p:spPr>
        <p:txBody>
          <a:bodyPr/>
          <a:lstStyle/>
          <a:p>
            <a:r>
              <a:rPr lang="en-US" dirty="0"/>
              <a:t>Actual claims payments will be processed as claims are submitted.</a:t>
            </a:r>
          </a:p>
          <a:p>
            <a:r>
              <a:rPr lang="en-US" dirty="0"/>
              <a:t>MHD is processing the acuity-based and stop-loss payments over the 24 Medicaid payroll cycles.</a:t>
            </a:r>
          </a:p>
        </p:txBody>
      </p:sp>
      <p:sp>
        <p:nvSpPr>
          <p:cNvPr id="3" name="Title 2">
            <a:extLst>
              <a:ext uri="{FF2B5EF4-FFF2-40B4-BE49-F238E27FC236}">
                <a16:creationId xmlns:a16="http://schemas.microsoft.com/office/drawing/2014/main" id="{5CAC535B-9969-6586-E61F-0A34C22EBE87}"/>
              </a:ext>
            </a:extLst>
          </p:cNvPr>
          <p:cNvSpPr>
            <a:spLocks noGrp="1"/>
          </p:cNvSpPr>
          <p:nvPr>
            <p:ph type="title"/>
          </p:nvPr>
        </p:nvSpPr>
        <p:spPr/>
        <p:txBody>
          <a:bodyPr>
            <a:normAutofit/>
          </a:bodyPr>
          <a:lstStyle/>
          <a:p>
            <a:r>
              <a:rPr lang="en-US" dirty="0"/>
              <a:t>Timing of Fee-For-Service Payments</a:t>
            </a:r>
          </a:p>
        </p:txBody>
      </p:sp>
      <p:sp>
        <p:nvSpPr>
          <p:cNvPr id="8" name="Slide Number Placeholder 7">
            <a:extLst>
              <a:ext uri="{FF2B5EF4-FFF2-40B4-BE49-F238E27FC236}">
                <a16:creationId xmlns:a16="http://schemas.microsoft.com/office/drawing/2014/main" id="{A3CE7010-1CD0-BBC9-5E27-9463053C5835}"/>
              </a:ext>
            </a:extLst>
          </p:cNvPr>
          <p:cNvSpPr>
            <a:spLocks noGrp="1"/>
          </p:cNvSpPr>
          <p:nvPr>
            <p:ph type="sldNum" sz="quarter" idx="4"/>
          </p:nvPr>
        </p:nvSpPr>
        <p:spPr/>
        <p:txBody>
          <a:bodyPr/>
          <a:lstStyle/>
          <a:p>
            <a:fld id="{1BAE3CF8-7390-428E-A698-490C6B1DC195}" type="slidenum">
              <a:rPr lang="en-US" smtClean="0"/>
              <a:t>20</a:t>
            </a:fld>
            <a:endParaRPr lang="en-US"/>
          </a:p>
        </p:txBody>
      </p:sp>
    </p:spTree>
    <p:extLst>
      <p:ext uri="{BB962C8B-B14F-4D97-AF65-F5344CB8AC3E}">
        <p14:creationId xmlns:p14="http://schemas.microsoft.com/office/powerpoint/2010/main" val="366542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0587-B433-5EF4-C5C5-99BB74512A51}"/>
              </a:ext>
            </a:extLst>
          </p:cNvPr>
          <p:cNvSpPr>
            <a:spLocks noGrp="1"/>
          </p:cNvSpPr>
          <p:nvPr>
            <p:ph type="title"/>
          </p:nvPr>
        </p:nvSpPr>
        <p:spPr/>
        <p:txBody>
          <a:bodyPr/>
          <a:lstStyle/>
          <a:p>
            <a:r>
              <a:rPr lang="en-US" dirty="0"/>
              <a:t>Graduate Medical Education </a:t>
            </a:r>
            <a:br>
              <a:rPr lang="en-US" dirty="0"/>
            </a:br>
            <a:r>
              <a:rPr lang="en-US" dirty="0"/>
              <a:t>Reimbursement Changes</a:t>
            </a:r>
          </a:p>
        </p:txBody>
      </p:sp>
      <p:sp>
        <p:nvSpPr>
          <p:cNvPr id="7" name="Slide Number Placeholder 6">
            <a:extLst>
              <a:ext uri="{FF2B5EF4-FFF2-40B4-BE49-F238E27FC236}">
                <a16:creationId xmlns:a16="http://schemas.microsoft.com/office/drawing/2014/main" id="{0CEF38A1-D5B2-8EC0-4841-3ECE01672890}"/>
              </a:ext>
            </a:extLst>
          </p:cNvPr>
          <p:cNvSpPr>
            <a:spLocks noGrp="1"/>
          </p:cNvSpPr>
          <p:nvPr>
            <p:ph type="sldNum" sz="quarter" idx="4"/>
          </p:nvPr>
        </p:nvSpPr>
        <p:spPr/>
        <p:txBody>
          <a:bodyPr/>
          <a:lstStyle/>
          <a:p>
            <a:fld id="{1BAE3CF8-7390-428E-A698-490C6B1DC195}" type="slidenum">
              <a:rPr lang="en-US" smtClean="0"/>
              <a:t>21</a:t>
            </a:fld>
            <a:endParaRPr lang="en-US"/>
          </a:p>
        </p:txBody>
      </p:sp>
    </p:spTree>
    <p:extLst>
      <p:ext uri="{BB962C8B-B14F-4D97-AF65-F5344CB8AC3E}">
        <p14:creationId xmlns:p14="http://schemas.microsoft.com/office/powerpoint/2010/main" val="371454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72A5D-9E6A-17B2-1C73-B33E7604CA98}"/>
              </a:ext>
            </a:extLst>
          </p:cNvPr>
          <p:cNvSpPr>
            <a:spLocks noGrp="1"/>
          </p:cNvSpPr>
          <p:nvPr>
            <p:ph type="body" idx="1"/>
          </p:nvPr>
        </p:nvSpPr>
        <p:spPr>
          <a:xfrm>
            <a:off x="836612" y="1849898"/>
            <a:ext cx="4791891" cy="632390"/>
          </a:xfrm>
        </p:spPr>
        <p:txBody>
          <a:bodyPr>
            <a:noAutofit/>
          </a:bodyPr>
          <a:lstStyle/>
          <a:p>
            <a:pPr algn="ctr"/>
            <a:r>
              <a:rPr lang="en-US" sz="2800" dirty="0">
                <a:solidFill>
                  <a:srgbClr val="C00000"/>
                </a:solidFill>
              </a:rPr>
              <a:t>Previous Methodology</a:t>
            </a:r>
          </a:p>
        </p:txBody>
      </p:sp>
      <p:sp>
        <p:nvSpPr>
          <p:cNvPr id="3" name="Content Placeholder 2">
            <a:extLst>
              <a:ext uri="{FF2B5EF4-FFF2-40B4-BE49-F238E27FC236}">
                <a16:creationId xmlns:a16="http://schemas.microsoft.com/office/drawing/2014/main" id="{4D64A2B1-CA0D-74E5-43FB-6228F248DFFA}"/>
              </a:ext>
            </a:extLst>
          </p:cNvPr>
          <p:cNvSpPr>
            <a:spLocks noGrp="1"/>
          </p:cNvSpPr>
          <p:nvPr>
            <p:ph sz="half" idx="2"/>
          </p:nvPr>
        </p:nvSpPr>
        <p:spPr>
          <a:xfrm>
            <a:off x="848334" y="2642395"/>
            <a:ext cx="4791891" cy="3525033"/>
          </a:xfrm>
          <a:ln w="19050">
            <a:solidFill>
              <a:schemeClr val="tx1"/>
            </a:solidFill>
          </a:ln>
        </p:spPr>
        <p:txBody>
          <a:bodyPr>
            <a:normAutofit/>
          </a:bodyPr>
          <a:lstStyle/>
          <a:p>
            <a:r>
              <a:rPr lang="en-US" dirty="0">
                <a:solidFill>
                  <a:schemeClr val="tx1">
                    <a:lumMod val="85000"/>
                    <a:lumOff val="15000"/>
                  </a:schemeClr>
                </a:solidFill>
              </a:rPr>
              <a:t>Quarterly GME payment based on cost</a:t>
            </a:r>
            <a:endParaRPr lang="en-US" dirty="0">
              <a:solidFill>
                <a:srgbClr val="C00000"/>
              </a:solidFill>
            </a:endParaRPr>
          </a:p>
          <a:p>
            <a:r>
              <a:rPr lang="en-US" dirty="0">
                <a:solidFill>
                  <a:schemeClr val="tx1">
                    <a:lumMod val="85000"/>
                    <a:lumOff val="15000"/>
                  </a:schemeClr>
                </a:solidFill>
              </a:rPr>
              <a:t>Enhanced GME payment based on cost</a:t>
            </a:r>
          </a:p>
        </p:txBody>
      </p:sp>
      <p:sp>
        <p:nvSpPr>
          <p:cNvPr id="4" name="Text Placeholder 3">
            <a:extLst>
              <a:ext uri="{FF2B5EF4-FFF2-40B4-BE49-F238E27FC236}">
                <a16:creationId xmlns:a16="http://schemas.microsoft.com/office/drawing/2014/main" id="{84F0AB22-39E2-3820-E3CF-C5E60C67FABC}"/>
              </a:ext>
            </a:extLst>
          </p:cNvPr>
          <p:cNvSpPr>
            <a:spLocks noGrp="1"/>
          </p:cNvSpPr>
          <p:nvPr>
            <p:ph type="body" sz="quarter" idx="3"/>
          </p:nvPr>
        </p:nvSpPr>
        <p:spPr>
          <a:xfrm>
            <a:off x="6479020" y="1870995"/>
            <a:ext cx="4908448" cy="632390"/>
          </a:xfrm>
        </p:spPr>
        <p:txBody>
          <a:bodyPr>
            <a:noAutofit/>
          </a:bodyPr>
          <a:lstStyle/>
          <a:p>
            <a:pPr algn="ctr"/>
            <a:r>
              <a:rPr lang="en-US" sz="2800" dirty="0">
                <a:solidFill>
                  <a:schemeClr val="accent1"/>
                </a:solidFill>
              </a:rPr>
              <a:t>New Methodology</a:t>
            </a:r>
          </a:p>
        </p:txBody>
      </p:sp>
      <p:sp>
        <p:nvSpPr>
          <p:cNvPr id="5" name="Content Placeholder 4">
            <a:extLst>
              <a:ext uri="{FF2B5EF4-FFF2-40B4-BE49-F238E27FC236}">
                <a16:creationId xmlns:a16="http://schemas.microsoft.com/office/drawing/2014/main" id="{2F9CEAEC-0828-A41D-F806-93977EC060AC}"/>
              </a:ext>
            </a:extLst>
          </p:cNvPr>
          <p:cNvSpPr>
            <a:spLocks noGrp="1"/>
          </p:cNvSpPr>
          <p:nvPr>
            <p:ph sz="quarter" idx="4"/>
          </p:nvPr>
        </p:nvSpPr>
        <p:spPr>
          <a:xfrm>
            <a:off x="6469166" y="2683379"/>
            <a:ext cx="4908448" cy="3525033"/>
          </a:xfrm>
          <a:ln w="19050">
            <a:solidFill>
              <a:schemeClr val="tx1"/>
            </a:solidFill>
          </a:ln>
        </p:spPr>
        <p:txBody>
          <a:bodyPr>
            <a:normAutofit/>
          </a:bodyPr>
          <a:lstStyle/>
          <a:p>
            <a:r>
              <a:rPr lang="en-US" dirty="0">
                <a:solidFill>
                  <a:schemeClr val="tx1">
                    <a:lumMod val="85000"/>
                    <a:lumOff val="15000"/>
                  </a:schemeClr>
                </a:solidFill>
              </a:rPr>
              <a:t>GME payment based </a:t>
            </a:r>
            <a:r>
              <a:rPr lang="en-US" dirty="0"/>
              <a:t>on a Medicaid cost per resident multiplied by the uncapped FTE count </a:t>
            </a:r>
          </a:p>
          <a:p>
            <a:r>
              <a:rPr lang="en-US" dirty="0">
                <a:solidFill>
                  <a:schemeClr val="tx1">
                    <a:lumMod val="85000"/>
                    <a:lumOff val="15000"/>
                  </a:schemeClr>
                </a:solidFill>
              </a:rPr>
              <a:t>GME stop-loss payment</a:t>
            </a:r>
          </a:p>
        </p:txBody>
      </p:sp>
      <p:sp>
        <p:nvSpPr>
          <p:cNvPr id="6" name="Title 5">
            <a:extLst>
              <a:ext uri="{FF2B5EF4-FFF2-40B4-BE49-F238E27FC236}">
                <a16:creationId xmlns:a16="http://schemas.microsoft.com/office/drawing/2014/main" id="{9AE75188-A1E1-44B0-E3D0-D2524409CF46}"/>
              </a:ext>
            </a:extLst>
          </p:cNvPr>
          <p:cNvSpPr>
            <a:spLocks noGrp="1"/>
          </p:cNvSpPr>
          <p:nvPr>
            <p:ph type="title"/>
          </p:nvPr>
        </p:nvSpPr>
        <p:spPr>
          <a:xfrm>
            <a:off x="836612" y="1139768"/>
            <a:ext cx="10515600" cy="632389"/>
          </a:xfrm>
        </p:spPr>
        <p:txBody>
          <a:bodyPr>
            <a:normAutofit fontScale="90000"/>
          </a:bodyPr>
          <a:lstStyle/>
          <a:p>
            <a:r>
              <a:rPr lang="en-US" sz="3600" dirty="0"/>
              <a:t>Graduate Medical Education Reimbursement Changes</a:t>
            </a:r>
            <a:br>
              <a:rPr lang="en-US" dirty="0"/>
            </a:br>
            <a:endParaRPr lang="en-US" dirty="0"/>
          </a:p>
        </p:txBody>
      </p:sp>
      <p:sp>
        <p:nvSpPr>
          <p:cNvPr id="7" name="Arrow: Right 6">
            <a:extLst>
              <a:ext uri="{FF2B5EF4-FFF2-40B4-BE49-F238E27FC236}">
                <a16:creationId xmlns:a16="http://schemas.microsoft.com/office/drawing/2014/main" id="{1E4D7B1A-A572-25EE-E0F5-9CB6D283868D}"/>
              </a:ext>
            </a:extLst>
          </p:cNvPr>
          <p:cNvSpPr/>
          <p:nvPr/>
        </p:nvSpPr>
        <p:spPr>
          <a:xfrm>
            <a:off x="5722835" y="4170574"/>
            <a:ext cx="658027" cy="63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CC733C7-5A4E-79D5-F816-498C94A3F37C}"/>
              </a:ext>
            </a:extLst>
          </p:cNvPr>
          <p:cNvSpPr>
            <a:spLocks noGrp="1"/>
          </p:cNvSpPr>
          <p:nvPr>
            <p:ph type="sldNum" sz="quarter" idx="12"/>
          </p:nvPr>
        </p:nvSpPr>
        <p:spPr/>
        <p:txBody>
          <a:bodyPr/>
          <a:lstStyle/>
          <a:p>
            <a:fld id="{1BAE3CF8-7390-428E-A698-490C6B1DC195}" type="slidenum">
              <a:rPr lang="en-US" smtClean="0"/>
              <a:t>22</a:t>
            </a:fld>
            <a:endParaRPr lang="en-US"/>
          </a:p>
        </p:txBody>
      </p:sp>
    </p:spTree>
    <p:extLst>
      <p:ext uri="{BB962C8B-B14F-4D97-AF65-F5344CB8AC3E}">
        <p14:creationId xmlns:p14="http://schemas.microsoft.com/office/powerpoint/2010/main" val="154831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55D4A9-9CFD-1161-4780-09DA211763F2}"/>
              </a:ext>
            </a:extLst>
          </p:cNvPr>
          <p:cNvSpPr>
            <a:spLocks noGrp="1"/>
          </p:cNvSpPr>
          <p:nvPr>
            <p:ph idx="1"/>
          </p:nvPr>
        </p:nvSpPr>
        <p:spPr>
          <a:xfrm>
            <a:off x="838200" y="1469878"/>
            <a:ext cx="10515600" cy="4707085"/>
          </a:xfrm>
        </p:spPr>
        <p:txBody>
          <a:bodyPr>
            <a:normAutofit/>
          </a:bodyPr>
          <a:lstStyle/>
          <a:p>
            <a:r>
              <a:rPr lang="en-US" dirty="0"/>
              <a:t>MHD is using the lower of the calculated Medicaid GME cost per resident for each hospital based on the 2020 cost report trended to 2023 or the maximum per resident amount of $45,000.</a:t>
            </a:r>
          </a:p>
          <a:p>
            <a:r>
              <a:rPr lang="en-US" dirty="0"/>
              <a:t>The uncapped FTE counts from the 2020 cost report are being used for SFY 2023. </a:t>
            </a:r>
          </a:p>
          <a:p>
            <a:endParaRPr lang="en-US" dirty="0"/>
          </a:p>
          <a:p>
            <a:endParaRPr lang="en-US" dirty="0"/>
          </a:p>
          <a:p>
            <a:endParaRPr lang="en-US" dirty="0"/>
          </a:p>
          <a:p>
            <a:pPr marL="0" indent="0">
              <a:buNone/>
            </a:pPr>
            <a:endParaRPr lang="en-US" dirty="0"/>
          </a:p>
          <a:p>
            <a:endParaRPr lang="en-US" dirty="0"/>
          </a:p>
          <a:p>
            <a:pPr marL="457200" lvl="1" indent="0">
              <a:buNone/>
            </a:pPr>
            <a:endParaRPr lang="en-US" dirty="0"/>
          </a:p>
          <a:p>
            <a:endParaRPr lang="en-US" dirty="0"/>
          </a:p>
          <a:p>
            <a:pPr lvl="1"/>
            <a:endParaRPr lang="en-US" dirty="0"/>
          </a:p>
        </p:txBody>
      </p:sp>
      <p:sp>
        <p:nvSpPr>
          <p:cNvPr id="3" name="Title 2">
            <a:extLst>
              <a:ext uri="{FF2B5EF4-FFF2-40B4-BE49-F238E27FC236}">
                <a16:creationId xmlns:a16="http://schemas.microsoft.com/office/drawing/2014/main" id="{44E61DFC-C2F5-781A-16CD-D8322B2C115F}"/>
              </a:ext>
            </a:extLst>
          </p:cNvPr>
          <p:cNvSpPr>
            <a:spLocks noGrp="1"/>
          </p:cNvSpPr>
          <p:nvPr>
            <p:ph type="title"/>
          </p:nvPr>
        </p:nvSpPr>
        <p:spPr>
          <a:xfrm>
            <a:off x="838200" y="681038"/>
            <a:ext cx="10515600" cy="788840"/>
          </a:xfrm>
        </p:spPr>
        <p:txBody>
          <a:bodyPr/>
          <a:lstStyle/>
          <a:p>
            <a:r>
              <a:rPr lang="en-US" dirty="0"/>
              <a:t>GME Payment Methodology	</a:t>
            </a:r>
          </a:p>
        </p:txBody>
      </p:sp>
      <p:graphicFrame>
        <p:nvGraphicFramePr>
          <p:cNvPr id="4" name="Table 4">
            <a:extLst>
              <a:ext uri="{FF2B5EF4-FFF2-40B4-BE49-F238E27FC236}">
                <a16:creationId xmlns:a16="http://schemas.microsoft.com/office/drawing/2014/main" id="{B7C85B49-7CFB-EA02-17FF-550909EEC2D4}"/>
              </a:ext>
            </a:extLst>
          </p:cNvPr>
          <p:cNvGraphicFramePr>
            <a:graphicFrameLocks noGrp="1"/>
          </p:cNvGraphicFramePr>
          <p:nvPr>
            <p:extLst>
              <p:ext uri="{D42A27DB-BD31-4B8C-83A1-F6EECF244321}">
                <p14:modId xmlns:p14="http://schemas.microsoft.com/office/powerpoint/2010/main" val="3188475810"/>
              </p:ext>
            </p:extLst>
          </p:nvPr>
        </p:nvGraphicFramePr>
        <p:xfrm>
          <a:off x="1600437" y="4412829"/>
          <a:ext cx="8512561" cy="1942661"/>
        </p:xfrm>
        <a:graphic>
          <a:graphicData uri="http://schemas.openxmlformats.org/drawingml/2006/table">
            <a:tbl>
              <a:tblPr firstRow="1" bandRow="1">
                <a:tableStyleId>{5C22544A-7EE6-4342-B048-85BDC9FD1C3A}</a:tableStyleId>
              </a:tblPr>
              <a:tblGrid>
                <a:gridCol w="522526">
                  <a:extLst>
                    <a:ext uri="{9D8B030D-6E8A-4147-A177-3AD203B41FA5}">
                      <a16:colId xmlns:a16="http://schemas.microsoft.com/office/drawing/2014/main" val="3651860623"/>
                    </a:ext>
                  </a:extLst>
                </a:gridCol>
                <a:gridCol w="7990035">
                  <a:extLst>
                    <a:ext uri="{9D8B030D-6E8A-4147-A177-3AD203B41FA5}">
                      <a16:colId xmlns:a16="http://schemas.microsoft.com/office/drawing/2014/main" val="4166215135"/>
                    </a:ext>
                  </a:extLst>
                </a:gridCol>
              </a:tblGrid>
              <a:tr h="420044">
                <a:tc gridSpan="2">
                  <a:txBody>
                    <a:bodyPr/>
                    <a:lstStyle/>
                    <a:p>
                      <a:pPr algn="ctr"/>
                      <a:r>
                        <a:rPr lang="en-US" dirty="0"/>
                        <a:t>Graduate Medical Education Calculation</a:t>
                      </a:r>
                    </a:p>
                  </a:txBody>
                  <a:tcPr/>
                </a:tc>
                <a:tc hMerge="1">
                  <a:txBody>
                    <a:bodyPr/>
                    <a:lstStyle/>
                    <a:p>
                      <a:endParaRPr lang="en-US" dirty="0"/>
                    </a:p>
                  </a:txBody>
                  <a:tcPr/>
                </a:tc>
                <a:extLst>
                  <a:ext uri="{0D108BD9-81ED-4DB2-BD59-A6C34878D82A}">
                    <a16:rowId xmlns:a16="http://schemas.microsoft.com/office/drawing/2014/main" val="1444941553"/>
                  </a:ext>
                </a:extLst>
              </a:tr>
              <a:tr h="570543">
                <a:tc>
                  <a:txBody>
                    <a:bodyPr/>
                    <a:lstStyle/>
                    <a:p>
                      <a:pPr algn="ctr"/>
                      <a:endParaRPr lang="en-US" dirty="0"/>
                    </a:p>
                  </a:txBody>
                  <a:tcPr/>
                </a:tc>
                <a:tc>
                  <a:txBody>
                    <a:bodyPr/>
                    <a:lstStyle/>
                    <a:p>
                      <a:r>
                        <a:rPr lang="en-US" dirty="0">
                          <a:solidFill>
                            <a:schemeClr val="tx1"/>
                          </a:solidFill>
                        </a:rPr>
                        <a:t>Lower of the hospital’s Medicaid GME cost per resident or $45,000 cost per resident</a:t>
                      </a:r>
                    </a:p>
                  </a:txBody>
                  <a:tcPr/>
                </a:tc>
                <a:extLst>
                  <a:ext uri="{0D108BD9-81ED-4DB2-BD59-A6C34878D82A}">
                    <a16:rowId xmlns:a16="http://schemas.microsoft.com/office/drawing/2014/main" val="3909935509"/>
                  </a:ext>
                </a:extLst>
              </a:tr>
              <a:tr h="456658">
                <a:tc>
                  <a:txBody>
                    <a:bodyPr/>
                    <a:lstStyle/>
                    <a:p>
                      <a:pPr algn="ctr"/>
                      <a:r>
                        <a:rPr lang="en-US" dirty="0"/>
                        <a:t>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Hospital’s</a:t>
                      </a:r>
                      <a:r>
                        <a:rPr lang="en-US" b="1" dirty="0"/>
                        <a:t> uncapped</a:t>
                      </a:r>
                      <a:r>
                        <a:rPr lang="en-US" dirty="0"/>
                        <a:t> FTE count from Worksheet S-3</a:t>
                      </a:r>
                    </a:p>
                  </a:txBody>
                  <a:tcPr/>
                </a:tc>
                <a:extLst>
                  <a:ext uri="{0D108BD9-81ED-4DB2-BD59-A6C34878D82A}">
                    <a16:rowId xmlns:a16="http://schemas.microsoft.com/office/drawing/2014/main" val="4277498927"/>
                  </a:ext>
                </a:extLst>
              </a:tr>
              <a:tr h="425879">
                <a:tc>
                  <a:txBody>
                    <a:bodyPr/>
                    <a:lstStyle/>
                    <a:p>
                      <a:pPr algn="ctr"/>
                      <a:r>
                        <a:rPr lang="en-US" dirty="0"/>
                        <a:t>=</a:t>
                      </a:r>
                    </a:p>
                  </a:txBody>
                  <a:tcPr/>
                </a:tc>
                <a:tc>
                  <a:txBody>
                    <a:bodyPr/>
                    <a:lstStyle/>
                    <a:p>
                      <a:r>
                        <a:rPr lang="en-US" dirty="0"/>
                        <a:t>Graduate medical education payment</a:t>
                      </a:r>
                    </a:p>
                  </a:txBody>
                  <a:tcPr/>
                </a:tc>
                <a:extLst>
                  <a:ext uri="{0D108BD9-81ED-4DB2-BD59-A6C34878D82A}">
                    <a16:rowId xmlns:a16="http://schemas.microsoft.com/office/drawing/2014/main" val="2755323892"/>
                  </a:ext>
                </a:extLst>
              </a:tr>
            </a:tbl>
          </a:graphicData>
        </a:graphic>
      </p:graphicFrame>
      <p:sp>
        <p:nvSpPr>
          <p:cNvPr id="9" name="Slide Number Placeholder 8">
            <a:extLst>
              <a:ext uri="{FF2B5EF4-FFF2-40B4-BE49-F238E27FC236}">
                <a16:creationId xmlns:a16="http://schemas.microsoft.com/office/drawing/2014/main" id="{09132D47-6457-2824-A9D5-546046764A44}"/>
              </a:ext>
            </a:extLst>
          </p:cNvPr>
          <p:cNvSpPr>
            <a:spLocks noGrp="1"/>
          </p:cNvSpPr>
          <p:nvPr>
            <p:ph type="sldNum" sz="quarter" idx="4"/>
          </p:nvPr>
        </p:nvSpPr>
        <p:spPr/>
        <p:txBody>
          <a:bodyPr/>
          <a:lstStyle/>
          <a:p>
            <a:fld id="{1BAE3CF8-7390-428E-A698-490C6B1DC195}" type="slidenum">
              <a:rPr lang="en-US" smtClean="0"/>
              <a:t>23</a:t>
            </a:fld>
            <a:endParaRPr lang="en-US"/>
          </a:p>
        </p:txBody>
      </p:sp>
    </p:spTree>
    <p:extLst>
      <p:ext uri="{BB962C8B-B14F-4D97-AF65-F5344CB8AC3E}">
        <p14:creationId xmlns:p14="http://schemas.microsoft.com/office/powerpoint/2010/main" val="479375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5A9839-2084-63E6-0784-D259B35DF6CE}"/>
              </a:ext>
            </a:extLst>
          </p:cNvPr>
          <p:cNvSpPr>
            <a:spLocks noGrp="1"/>
          </p:cNvSpPr>
          <p:nvPr>
            <p:ph idx="1"/>
          </p:nvPr>
        </p:nvSpPr>
        <p:spPr/>
        <p:txBody>
          <a:bodyPr>
            <a:normAutofit/>
          </a:bodyPr>
          <a:lstStyle/>
          <a:p>
            <a:r>
              <a:rPr lang="en-US" dirty="0"/>
              <a:t>If a hospital’s GME payment was less than the previous year’s GME payment, it was eligible for a GME stop-loss payment. </a:t>
            </a:r>
          </a:p>
          <a:p>
            <a:r>
              <a:rPr lang="en-US" dirty="0"/>
              <a:t>The total GME stop-loss payments available were proportionally distributed to the qualifying hospitals regardless of ownership group.</a:t>
            </a:r>
          </a:p>
          <a:p>
            <a:r>
              <a:rPr lang="en-US" dirty="0"/>
              <a:t>In the future, MHD likely will establish different per resident amounts for general resident and specialty practices. This would allow MHD to provide additional reimbursement for defined specialty practices.</a:t>
            </a:r>
          </a:p>
        </p:txBody>
      </p:sp>
      <p:sp>
        <p:nvSpPr>
          <p:cNvPr id="3" name="Title 2">
            <a:extLst>
              <a:ext uri="{FF2B5EF4-FFF2-40B4-BE49-F238E27FC236}">
                <a16:creationId xmlns:a16="http://schemas.microsoft.com/office/drawing/2014/main" id="{C557C332-EEA5-25E3-B5F9-C864AB4476B0}"/>
              </a:ext>
            </a:extLst>
          </p:cNvPr>
          <p:cNvSpPr>
            <a:spLocks noGrp="1"/>
          </p:cNvSpPr>
          <p:nvPr>
            <p:ph type="title"/>
          </p:nvPr>
        </p:nvSpPr>
        <p:spPr/>
        <p:txBody>
          <a:bodyPr>
            <a:normAutofit/>
          </a:bodyPr>
          <a:lstStyle/>
          <a:p>
            <a:r>
              <a:rPr lang="en-US" dirty="0"/>
              <a:t>GME Payment Methodology</a:t>
            </a:r>
          </a:p>
        </p:txBody>
      </p:sp>
      <p:sp>
        <p:nvSpPr>
          <p:cNvPr id="8" name="Slide Number Placeholder 7">
            <a:extLst>
              <a:ext uri="{FF2B5EF4-FFF2-40B4-BE49-F238E27FC236}">
                <a16:creationId xmlns:a16="http://schemas.microsoft.com/office/drawing/2014/main" id="{253C594D-47FC-E6C3-6BAD-F1A4F1C510F0}"/>
              </a:ext>
            </a:extLst>
          </p:cNvPr>
          <p:cNvSpPr>
            <a:spLocks noGrp="1"/>
          </p:cNvSpPr>
          <p:nvPr>
            <p:ph type="sldNum" sz="quarter" idx="4"/>
          </p:nvPr>
        </p:nvSpPr>
        <p:spPr/>
        <p:txBody>
          <a:bodyPr/>
          <a:lstStyle/>
          <a:p>
            <a:fld id="{1BAE3CF8-7390-428E-A698-490C6B1DC195}" type="slidenum">
              <a:rPr lang="en-US" smtClean="0"/>
              <a:t>24</a:t>
            </a:fld>
            <a:endParaRPr lang="en-US"/>
          </a:p>
        </p:txBody>
      </p:sp>
    </p:spTree>
    <p:extLst>
      <p:ext uri="{BB962C8B-B14F-4D97-AF65-F5344CB8AC3E}">
        <p14:creationId xmlns:p14="http://schemas.microsoft.com/office/powerpoint/2010/main" val="2062578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5A861-EE18-205F-1E56-66B2C8B0B1BC}"/>
              </a:ext>
            </a:extLst>
          </p:cNvPr>
          <p:cNvSpPr>
            <a:spLocks noGrp="1"/>
          </p:cNvSpPr>
          <p:nvPr>
            <p:ph idx="1"/>
          </p:nvPr>
        </p:nvSpPr>
        <p:spPr/>
        <p:txBody>
          <a:bodyPr>
            <a:normAutofit/>
          </a:bodyPr>
          <a:lstStyle/>
          <a:p>
            <a:r>
              <a:rPr lang="en-US" dirty="0"/>
              <a:t>MHD intends to transition all GME payments to be processed on a quarterly basis as indicated on the chart below (subject to available funding). </a:t>
            </a:r>
          </a:p>
          <a:p>
            <a:pPr marL="0" indent="0">
              <a:buNone/>
            </a:pPr>
            <a:endParaRPr lang="en-US" dirty="0"/>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B4EBB20B-FEEF-F99A-D646-4E51868FF74A}"/>
              </a:ext>
            </a:extLst>
          </p:cNvPr>
          <p:cNvSpPr>
            <a:spLocks noGrp="1"/>
          </p:cNvSpPr>
          <p:nvPr>
            <p:ph type="title"/>
          </p:nvPr>
        </p:nvSpPr>
        <p:spPr>
          <a:xfrm>
            <a:off x="838200" y="863888"/>
            <a:ext cx="10515600" cy="819633"/>
          </a:xfrm>
        </p:spPr>
        <p:txBody>
          <a:bodyPr/>
          <a:lstStyle/>
          <a:p>
            <a:r>
              <a:rPr lang="en-US" dirty="0"/>
              <a:t>Timing of GME Payments</a:t>
            </a:r>
          </a:p>
        </p:txBody>
      </p:sp>
      <p:graphicFrame>
        <p:nvGraphicFramePr>
          <p:cNvPr id="4" name="Table 4">
            <a:extLst>
              <a:ext uri="{FF2B5EF4-FFF2-40B4-BE49-F238E27FC236}">
                <a16:creationId xmlns:a16="http://schemas.microsoft.com/office/drawing/2014/main" id="{380C7373-239A-5E41-8C10-0DFC35ABA7DA}"/>
              </a:ext>
            </a:extLst>
          </p:cNvPr>
          <p:cNvGraphicFramePr>
            <a:graphicFrameLocks noGrp="1"/>
          </p:cNvGraphicFramePr>
          <p:nvPr>
            <p:extLst>
              <p:ext uri="{D42A27DB-BD31-4B8C-83A1-F6EECF244321}">
                <p14:modId xmlns:p14="http://schemas.microsoft.com/office/powerpoint/2010/main" val="2031095367"/>
              </p:ext>
            </p:extLst>
          </p:nvPr>
        </p:nvGraphicFramePr>
        <p:xfrm>
          <a:off x="2537429" y="3669557"/>
          <a:ext cx="6938683" cy="1854200"/>
        </p:xfrm>
        <a:graphic>
          <a:graphicData uri="http://schemas.openxmlformats.org/drawingml/2006/table">
            <a:tbl>
              <a:tblPr firstRow="1" bandRow="1">
                <a:tableStyleId>{5C22544A-7EE6-4342-B048-85BDC9FD1C3A}</a:tableStyleId>
              </a:tblPr>
              <a:tblGrid>
                <a:gridCol w="1728711">
                  <a:extLst>
                    <a:ext uri="{9D8B030D-6E8A-4147-A177-3AD203B41FA5}">
                      <a16:colId xmlns:a16="http://schemas.microsoft.com/office/drawing/2014/main" val="938379519"/>
                    </a:ext>
                  </a:extLst>
                </a:gridCol>
                <a:gridCol w="5209972">
                  <a:extLst>
                    <a:ext uri="{9D8B030D-6E8A-4147-A177-3AD203B41FA5}">
                      <a16:colId xmlns:a16="http://schemas.microsoft.com/office/drawing/2014/main" val="603659204"/>
                    </a:ext>
                  </a:extLst>
                </a:gridCol>
              </a:tblGrid>
              <a:tr h="370840">
                <a:tc gridSpan="2">
                  <a:txBody>
                    <a:bodyPr/>
                    <a:lstStyle/>
                    <a:p>
                      <a:pPr algn="ctr"/>
                      <a:r>
                        <a:rPr lang="en-US" dirty="0"/>
                        <a:t>SFY 2023</a:t>
                      </a:r>
                    </a:p>
                  </a:txBody>
                  <a:tcPr/>
                </a:tc>
                <a:tc hMerge="1">
                  <a:txBody>
                    <a:bodyPr/>
                    <a:lstStyle/>
                    <a:p>
                      <a:endParaRPr lang="en-US" dirty="0"/>
                    </a:p>
                  </a:txBody>
                  <a:tcPr/>
                </a:tc>
                <a:extLst>
                  <a:ext uri="{0D108BD9-81ED-4DB2-BD59-A6C34878D82A}">
                    <a16:rowId xmlns:a16="http://schemas.microsoft.com/office/drawing/2014/main" val="1493859549"/>
                  </a:ext>
                </a:extLst>
              </a:tr>
              <a:tr h="370840">
                <a:tc>
                  <a:txBody>
                    <a:bodyPr/>
                    <a:lstStyle/>
                    <a:p>
                      <a:r>
                        <a:rPr lang="en-US" dirty="0"/>
                        <a:t>Sept 2022</a:t>
                      </a:r>
                    </a:p>
                  </a:txBody>
                  <a:tcPr/>
                </a:tc>
                <a:tc>
                  <a:txBody>
                    <a:bodyPr/>
                    <a:lstStyle/>
                    <a:p>
                      <a:r>
                        <a:rPr lang="en-US" dirty="0"/>
                        <a:t>1</a:t>
                      </a:r>
                      <a:r>
                        <a:rPr lang="en-US" baseline="30000" dirty="0"/>
                        <a:t>st</a:t>
                      </a:r>
                      <a:r>
                        <a:rPr lang="en-US" dirty="0"/>
                        <a:t> Quarter of Total SFY 2023 GME Payments</a:t>
                      </a:r>
                    </a:p>
                  </a:txBody>
                  <a:tcPr/>
                </a:tc>
                <a:extLst>
                  <a:ext uri="{0D108BD9-81ED-4DB2-BD59-A6C34878D82A}">
                    <a16:rowId xmlns:a16="http://schemas.microsoft.com/office/drawing/2014/main" val="2243070850"/>
                  </a:ext>
                </a:extLst>
              </a:tr>
              <a:tr h="370840">
                <a:tc>
                  <a:txBody>
                    <a:bodyPr/>
                    <a:lstStyle/>
                    <a:p>
                      <a:r>
                        <a:rPr lang="en-US" dirty="0"/>
                        <a:t>Dec 2022</a:t>
                      </a:r>
                    </a:p>
                  </a:txBody>
                  <a:tcPr/>
                </a:tc>
                <a:tc>
                  <a:txBody>
                    <a:bodyPr/>
                    <a:lstStyle/>
                    <a:p>
                      <a:r>
                        <a:rPr lang="en-US" dirty="0"/>
                        <a:t>2</a:t>
                      </a:r>
                      <a:r>
                        <a:rPr lang="en-US" baseline="30000" dirty="0"/>
                        <a:t>nd</a:t>
                      </a:r>
                      <a:r>
                        <a:rPr lang="en-US" dirty="0"/>
                        <a:t> Quarter of Total SFY 2023 GME Payments</a:t>
                      </a:r>
                    </a:p>
                  </a:txBody>
                  <a:tcPr/>
                </a:tc>
                <a:extLst>
                  <a:ext uri="{0D108BD9-81ED-4DB2-BD59-A6C34878D82A}">
                    <a16:rowId xmlns:a16="http://schemas.microsoft.com/office/drawing/2014/main" val="804443752"/>
                  </a:ext>
                </a:extLst>
              </a:tr>
              <a:tr h="370840">
                <a:tc>
                  <a:txBody>
                    <a:bodyPr/>
                    <a:lstStyle/>
                    <a:p>
                      <a:r>
                        <a:rPr lang="en-US" dirty="0"/>
                        <a:t>Mar 2023</a:t>
                      </a:r>
                    </a:p>
                  </a:txBody>
                  <a:tcPr/>
                </a:tc>
                <a:tc>
                  <a:txBody>
                    <a:bodyPr/>
                    <a:lstStyle/>
                    <a:p>
                      <a:r>
                        <a:rPr lang="en-US" dirty="0"/>
                        <a:t>3</a:t>
                      </a:r>
                      <a:r>
                        <a:rPr lang="en-US" baseline="30000" dirty="0"/>
                        <a:t>rd</a:t>
                      </a:r>
                      <a:r>
                        <a:rPr lang="en-US" dirty="0"/>
                        <a:t> Quarter of Total SFY 2023 GME Payments</a:t>
                      </a:r>
                    </a:p>
                  </a:txBody>
                  <a:tcPr/>
                </a:tc>
                <a:extLst>
                  <a:ext uri="{0D108BD9-81ED-4DB2-BD59-A6C34878D82A}">
                    <a16:rowId xmlns:a16="http://schemas.microsoft.com/office/drawing/2014/main" val="789509742"/>
                  </a:ext>
                </a:extLst>
              </a:tr>
              <a:tr h="370840">
                <a:tc>
                  <a:txBody>
                    <a:bodyPr/>
                    <a:lstStyle/>
                    <a:p>
                      <a:r>
                        <a:rPr lang="en-US" dirty="0"/>
                        <a:t>July 2023</a:t>
                      </a:r>
                    </a:p>
                  </a:txBody>
                  <a:tcPr/>
                </a:tc>
                <a:tc>
                  <a:txBody>
                    <a:bodyPr/>
                    <a:lstStyle/>
                    <a:p>
                      <a:r>
                        <a:rPr lang="en-US" dirty="0">
                          <a:solidFill>
                            <a:schemeClr val="accent3"/>
                          </a:solidFill>
                        </a:rPr>
                        <a:t>4</a:t>
                      </a:r>
                      <a:r>
                        <a:rPr lang="en-US" baseline="30000" dirty="0">
                          <a:solidFill>
                            <a:schemeClr val="accent3"/>
                          </a:solidFill>
                        </a:rPr>
                        <a:t>th</a:t>
                      </a:r>
                      <a:r>
                        <a:rPr lang="en-US" dirty="0">
                          <a:solidFill>
                            <a:schemeClr val="accent3"/>
                          </a:solidFill>
                        </a:rPr>
                        <a:t> Quarter Delayed Until July (SFY 2024)</a:t>
                      </a:r>
                    </a:p>
                  </a:txBody>
                  <a:tcPr/>
                </a:tc>
                <a:extLst>
                  <a:ext uri="{0D108BD9-81ED-4DB2-BD59-A6C34878D82A}">
                    <a16:rowId xmlns:a16="http://schemas.microsoft.com/office/drawing/2014/main" val="2066916097"/>
                  </a:ext>
                </a:extLst>
              </a:tr>
            </a:tbl>
          </a:graphicData>
        </a:graphic>
      </p:graphicFrame>
      <p:sp>
        <p:nvSpPr>
          <p:cNvPr id="9" name="Slide Number Placeholder 8">
            <a:extLst>
              <a:ext uri="{FF2B5EF4-FFF2-40B4-BE49-F238E27FC236}">
                <a16:creationId xmlns:a16="http://schemas.microsoft.com/office/drawing/2014/main" id="{1FFBB642-1BF1-EBC0-BB9A-1E76445D0F17}"/>
              </a:ext>
            </a:extLst>
          </p:cNvPr>
          <p:cNvSpPr>
            <a:spLocks noGrp="1"/>
          </p:cNvSpPr>
          <p:nvPr>
            <p:ph type="sldNum" sz="quarter" idx="4"/>
          </p:nvPr>
        </p:nvSpPr>
        <p:spPr/>
        <p:txBody>
          <a:bodyPr/>
          <a:lstStyle/>
          <a:p>
            <a:fld id="{1BAE3CF8-7390-428E-A698-490C6B1DC195}" type="slidenum">
              <a:rPr lang="en-US" smtClean="0"/>
              <a:t>25</a:t>
            </a:fld>
            <a:endParaRPr lang="en-US"/>
          </a:p>
        </p:txBody>
      </p:sp>
    </p:spTree>
    <p:extLst>
      <p:ext uri="{BB962C8B-B14F-4D97-AF65-F5344CB8AC3E}">
        <p14:creationId xmlns:p14="http://schemas.microsoft.com/office/powerpoint/2010/main" val="4092840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2FDA-D434-AEF0-A347-9DDAB9AB0189}"/>
              </a:ext>
            </a:extLst>
          </p:cNvPr>
          <p:cNvSpPr>
            <a:spLocks noGrp="1"/>
          </p:cNvSpPr>
          <p:nvPr>
            <p:ph type="title"/>
          </p:nvPr>
        </p:nvSpPr>
        <p:spPr/>
        <p:txBody>
          <a:bodyPr/>
          <a:lstStyle/>
          <a:p>
            <a:r>
              <a:rPr lang="en-US" dirty="0"/>
              <a:t>Managed Care Directed Payments</a:t>
            </a:r>
          </a:p>
        </p:txBody>
      </p:sp>
      <p:sp>
        <p:nvSpPr>
          <p:cNvPr id="7" name="Slide Number Placeholder 6">
            <a:extLst>
              <a:ext uri="{FF2B5EF4-FFF2-40B4-BE49-F238E27FC236}">
                <a16:creationId xmlns:a16="http://schemas.microsoft.com/office/drawing/2014/main" id="{15A58C92-49D4-9C15-E1BA-ECCD54966068}"/>
              </a:ext>
            </a:extLst>
          </p:cNvPr>
          <p:cNvSpPr>
            <a:spLocks noGrp="1"/>
          </p:cNvSpPr>
          <p:nvPr>
            <p:ph type="sldNum" sz="quarter" idx="4"/>
          </p:nvPr>
        </p:nvSpPr>
        <p:spPr/>
        <p:txBody>
          <a:bodyPr/>
          <a:lstStyle/>
          <a:p>
            <a:fld id="{1BAE3CF8-7390-428E-A698-490C6B1DC195}" type="slidenum">
              <a:rPr lang="en-US" smtClean="0"/>
              <a:t>26</a:t>
            </a:fld>
            <a:endParaRPr lang="en-US"/>
          </a:p>
        </p:txBody>
      </p:sp>
    </p:spTree>
    <p:extLst>
      <p:ext uri="{BB962C8B-B14F-4D97-AF65-F5344CB8AC3E}">
        <p14:creationId xmlns:p14="http://schemas.microsoft.com/office/powerpoint/2010/main" val="421058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05D62A-2BC5-4CA0-4A4F-A935B6178964}"/>
              </a:ext>
            </a:extLst>
          </p:cNvPr>
          <p:cNvSpPr>
            <a:spLocks noGrp="1"/>
          </p:cNvSpPr>
          <p:nvPr>
            <p:ph idx="1"/>
          </p:nvPr>
        </p:nvSpPr>
        <p:spPr>
          <a:xfrm>
            <a:off x="838200" y="1825625"/>
            <a:ext cx="10515600" cy="4351338"/>
          </a:xfrm>
        </p:spPr>
        <p:txBody>
          <a:bodyPr>
            <a:normAutofit/>
          </a:bodyPr>
          <a:lstStyle/>
          <a:p>
            <a:r>
              <a:rPr lang="en-US" dirty="0"/>
              <a:t>On July 15, CMS notified MHD that the directed payments methodology for reimbursing inpatient and outpatient hospital services through the managed care plans was approved, effective July 1.</a:t>
            </a:r>
          </a:p>
          <a:p>
            <a:r>
              <a:rPr lang="en-US" dirty="0"/>
              <a:t>CMS also verified that it would not require the changes to be retroactive to SFY 2022.</a:t>
            </a:r>
          </a:p>
          <a:p>
            <a:r>
              <a:rPr lang="en-US" dirty="0"/>
              <a:t>The directed payment approach established a minimum and maximum level of reimbursement.</a:t>
            </a:r>
          </a:p>
        </p:txBody>
      </p:sp>
      <p:sp>
        <p:nvSpPr>
          <p:cNvPr id="3" name="Title 2">
            <a:extLst>
              <a:ext uri="{FF2B5EF4-FFF2-40B4-BE49-F238E27FC236}">
                <a16:creationId xmlns:a16="http://schemas.microsoft.com/office/drawing/2014/main" id="{F9ACF26A-33A7-0266-3722-1F401EB5920A}"/>
              </a:ext>
            </a:extLst>
          </p:cNvPr>
          <p:cNvSpPr>
            <a:spLocks noGrp="1"/>
          </p:cNvSpPr>
          <p:nvPr>
            <p:ph type="title"/>
          </p:nvPr>
        </p:nvSpPr>
        <p:spPr/>
        <p:txBody>
          <a:bodyPr/>
          <a:lstStyle/>
          <a:p>
            <a:r>
              <a:rPr lang="en-US" dirty="0"/>
              <a:t>Hospital Directed Payments Approach</a:t>
            </a:r>
          </a:p>
        </p:txBody>
      </p:sp>
      <p:sp>
        <p:nvSpPr>
          <p:cNvPr id="8" name="Slide Number Placeholder 7">
            <a:extLst>
              <a:ext uri="{FF2B5EF4-FFF2-40B4-BE49-F238E27FC236}">
                <a16:creationId xmlns:a16="http://schemas.microsoft.com/office/drawing/2014/main" id="{F20BC9DF-9AB1-2370-8F6F-DAF75D77A9E9}"/>
              </a:ext>
            </a:extLst>
          </p:cNvPr>
          <p:cNvSpPr>
            <a:spLocks noGrp="1"/>
          </p:cNvSpPr>
          <p:nvPr>
            <p:ph type="sldNum" sz="quarter" idx="4"/>
          </p:nvPr>
        </p:nvSpPr>
        <p:spPr/>
        <p:txBody>
          <a:bodyPr/>
          <a:lstStyle/>
          <a:p>
            <a:fld id="{1BAE3CF8-7390-428E-A698-490C6B1DC195}" type="slidenum">
              <a:rPr lang="en-US" smtClean="0"/>
              <a:t>27</a:t>
            </a:fld>
            <a:endParaRPr lang="en-US"/>
          </a:p>
        </p:txBody>
      </p:sp>
    </p:spTree>
    <p:extLst>
      <p:ext uri="{BB962C8B-B14F-4D97-AF65-F5344CB8AC3E}">
        <p14:creationId xmlns:p14="http://schemas.microsoft.com/office/powerpoint/2010/main" val="174637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B2711D-75B0-8C99-6FE1-26D69F4E8193}"/>
              </a:ext>
            </a:extLst>
          </p:cNvPr>
          <p:cNvSpPr>
            <a:spLocks noGrp="1"/>
          </p:cNvSpPr>
          <p:nvPr>
            <p:ph idx="1"/>
          </p:nvPr>
        </p:nvSpPr>
        <p:spPr/>
        <p:txBody>
          <a:bodyPr>
            <a:normAutofit/>
          </a:bodyPr>
          <a:lstStyle/>
          <a:p>
            <a:r>
              <a:rPr lang="en-US" dirty="0"/>
              <a:t>The starting point for negotiations was based on the following FFS rates, effective July 1, 2022: </a:t>
            </a:r>
          </a:p>
          <a:p>
            <a:pPr lvl="1"/>
            <a:r>
              <a:rPr lang="en-US" dirty="0"/>
              <a:t>Inpatient rebased per diem: trended cost per day + IP Medicaid share of assessment</a:t>
            </a:r>
          </a:p>
          <a:p>
            <a:pPr lvl="1"/>
            <a:r>
              <a:rPr lang="en-US" dirty="0"/>
              <a:t>Outpatient:  outpatient FFS simplified fee schedule + OP Medicaid managed care share of assessment</a:t>
            </a:r>
          </a:p>
          <a:p>
            <a:r>
              <a:rPr lang="en-US" dirty="0"/>
              <a:t>Negotiated reimbursement had to be:</a:t>
            </a:r>
          </a:p>
          <a:p>
            <a:pPr lvl="1"/>
            <a:r>
              <a:rPr lang="en-US" dirty="0"/>
              <a:t>Within the established ranges for a particular hospital class</a:t>
            </a:r>
          </a:p>
          <a:p>
            <a:pPr lvl="1"/>
            <a:r>
              <a:rPr lang="en-US" dirty="0"/>
              <a:t>Inclusive of amounts previously identified as full Medicaid pricing payments and tied to hospital utilization</a:t>
            </a:r>
          </a:p>
        </p:txBody>
      </p:sp>
      <p:sp>
        <p:nvSpPr>
          <p:cNvPr id="3" name="Title 2">
            <a:extLst>
              <a:ext uri="{FF2B5EF4-FFF2-40B4-BE49-F238E27FC236}">
                <a16:creationId xmlns:a16="http://schemas.microsoft.com/office/drawing/2014/main" id="{46A07ED0-B635-9C71-B6D3-2DFD7BED3D39}"/>
              </a:ext>
            </a:extLst>
          </p:cNvPr>
          <p:cNvSpPr>
            <a:spLocks noGrp="1"/>
          </p:cNvSpPr>
          <p:nvPr>
            <p:ph type="title"/>
          </p:nvPr>
        </p:nvSpPr>
        <p:spPr/>
        <p:txBody>
          <a:bodyPr/>
          <a:lstStyle/>
          <a:p>
            <a:r>
              <a:rPr lang="en-US" dirty="0"/>
              <a:t>Hospital Directed Payments Approach</a:t>
            </a:r>
          </a:p>
        </p:txBody>
      </p:sp>
      <p:sp>
        <p:nvSpPr>
          <p:cNvPr id="8" name="Slide Number Placeholder 7">
            <a:extLst>
              <a:ext uri="{FF2B5EF4-FFF2-40B4-BE49-F238E27FC236}">
                <a16:creationId xmlns:a16="http://schemas.microsoft.com/office/drawing/2014/main" id="{90A41080-4DFA-93C2-AC39-86BA41A35D61}"/>
              </a:ext>
            </a:extLst>
          </p:cNvPr>
          <p:cNvSpPr>
            <a:spLocks noGrp="1"/>
          </p:cNvSpPr>
          <p:nvPr>
            <p:ph type="sldNum" sz="quarter" idx="4"/>
          </p:nvPr>
        </p:nvSpPr>
        <p:spPr/>
        <p:txBody>
          <a:bodyPr/>
          <a:lstStyle/>
          <a:p>
            <a:fld id="{1BAE3CF8-7390-428E-A698-490C6B1DC195}" type="slidenum">
              <a:rPr lang="en-US" smtClean="0"/>
              <a:t>28</a:t>
            </a:fld>
            <a:endParaRPr lang="en-US"/>
          </a:p>
        </p:txBody>
      </p:sp>
    </p:spTree>
    <p:extLst>
      <p:ext uri="{BB962C8B-B14F-4D97-AF65-F5344CB8AC3E}">
        <p14:creationId xmlns:p14="http://schemas.microsoft.com/office/powerpoint/2010/main" val="79063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1E55C1-08BB-BC8A-68F7-F73130970D5F}"/>
              </a:ext>
            </a:extLst>
          </p:cNvPr>
          <p:cNvSpPr>
            <a:spLocks noGrp="1"/>
          </p:cNvSpPr>
          <p:nvPr>
            <p:ph idx="1"/>
          </p:nvPr>
        </p:nvSpPr>
        <p:spPr/>
        <p:txBody>
          <a:bodyPr/>
          <a:lstStyle/>
          <a:p>
            <a:r>
              <a:rPr lang="en-US" dirty="0"/>
              <a:t>The classification of hospitals is based on a hierarchy approach, meaning once a hospital is determined to be in a class, it no longer is considered for the tiers below it.</a:t>
            </a:r>
          </a:p>
          <a:p>
            <a:r>
              <a:rPr lang="en-US" dirty="0"/>
              <a:t>Changes in a hospital’s classification that occur by January 15 will be recognized at the beginning of the next state fiscal year. </a:t>
            </a:r>
          </a:p>
          <a:p>
            <a:endParaRPr lang="en-US" dirty="0"/>
          </a:p>
        </p:txBody>
      </p:sp>
      <p:sp>
        <p:nvSpPr>
          <p:cNvPr id="3" name="Title 2">
            <a:extLst>
              <a:ext uri="{FF2B5EF4-FFF2-40B4-BE49-F238E27FC236}">
                <a16:creationId xmlns:a16="http://schemas.microsoft.com/office/drawing/2014/main" id="{0AF9A91C-31B1-0716-A0E6-EE08F81BD297}"/>
              </a:ext>
            </a:extLst>
          </p:cNvPr>
          <p:cNvSpPr>
            <a:spLocks noGrp="1"/>
          </p:cNvSpPr>
          <p:nvPr>
            <p:ph type="title"/>
          </p:nvPr>
        </p:nvSpPr>
        <p:spPr/>
        <p:txBody>
          <a:bodyPr/>
          <a:lstStyle/>
          <a:p>
            <a:r>
              <a:rPr lang="en-US" dirty="0"/>
              <a:t>Hospital Directed Payments Approach</a:t>
            </a:r>
          </a:p>
        </p:txBody>
      </p:sp>
      <p:sp>
        <p:nvSpPr>
          <p:cNvPr id="8" name="Slide Number Placeholder 7">
            <a:extLst>
              <a:ext uri="{FF2B5EF4-FFF2-40B4-BE49-F238E27FC236}">
                <a16:creationId xmlns:a16="http://schemas.microsoft.com/office/drawing/2014/main" id="{CF5A95C1-FF4D-36CD-BCB2-4363EB0D5890}"/>
              </a:ext>
            </a:extLst>
          </p:cNvPr>
          <p:cNvSpPr>
            <a:spLocks noGrp="1"/>
          </p:cNvSpPr>
          <p:nvPr>
            <p:ph type="sldNum" sz="quarter" idx="4"/>
          </p:nvPr>
        </p:nvSpPr>
        <p:spPr/>
        <p:txBody>
          <a:bodyPr/>
          <a:lstStyle/>
          <a:p>
            <a:fld id="{1BAE3CF8-7390-428E-A698-490C6B1DC195}" type="slidenum">
              <a:rPr lang="en-US" smtClean="0"/>
              <a:t>29</a:t>
            </a:fld>
            <a:endParaRPr lang="en-US"/>
          </a:p>
        </p:txBody>
      </p:sp>
    </p:spTree>
    <p:extLst>
      <p:ext uri="{BB962C8B-B14F-4D97-AF65-F5344CB8AC3E}">
        <p14:creationId xmlns:p14="http://schemas.microsoft.com/office/powerpoint/2010/main" val="387434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E2E29-7A7D-1142-6551-30DC6EE37E16}"/>
              </a:ext>
            </a:extLst>
          </p:cNvPr>
          <p:cNvSpPr>
            <a:spLocks noGrp="1"/>
          </p:cNvSpPr>
          <p:nvPr>
            <p:ph idx="1"/>
          </p:nvPr>
        </p:nvSpPr>
        <p:spPr/>
        <p:txBody>
          <a:bodyPr>
            <a:normAutofit/>
          </a:bodyPr>
          <a:lstStyle/>
          <a:p>
            <a:r>
              <a:rPr lang="en-US" dirty="0"/>
              <a:t>Officials viewed payment models as inflexible and outdated.</a:t>
            </a:r>
          </a:p>
          <a:p>
            <a:r>
              <a:rPr lang="en-US" dirty="0"/>
              <a:t>Add-on payments did not promote transparency or accountability.</a:t>
            </a:r>
          </a:p>
          <a:p>
            <a:r>
              <a:rPr lang="en-US" dirty="0"/>
              <a:t>Payments were not tied to utilization.</a:t>
            </a:r>
          </a:p>
          <a:p>
            <a:r>
              <a:rPr lang="en-US" dirty="0"/>
              <a:t>CMS opposed payments made outside the capitated rate.</a:t>
            </a:r>
          </a:p>
          <a:p>
            <a:r>
              <a:rPr lang="en-US" dirty="0"/>
              <a:t>MHD views its changes as an interim step to DRG-based payments. Director Richardson estimates it will take 24 – 30 months for the transition.</a:t>
            </a:r>
          </a:p>
          <a:p>
            <a:endParaRPr lang="en-US" dirty="0"/>
          </a:p>
        </p:txBody>
      </p:sp>
      <p:sp>
        <p:nvSpPr>
          <p:cNvPr id="3" name="Title 2">
            <a:extLst>
              <a:ext uri="{FF2B5EF4-FFF2-40B4-BE49-F238E27FC236}">
                <a16:creationId xmlns:a16="http://schemas.microsoft.com/office/drawing/2014/main" id="{A7D8AF10-60B4-F229-8B1E-C775B1D33D5F}"/>
              </a:ext>
            </a:extLst>
          </p:cNvPr>
          <p:cNvSpPr>
            <a:spLocks noGrp="1"/>
          </p:cNvSpPr>
          <p:nvPr>
            <p:ph type="title"/>
          </p:nvPr>
        </p:nvSpPr>
        <p:spPr/>
        <p:txBody>
          <a:bodyPr/>
          <a:lstStyle/>
          <a:p>
            <a:r>
              <a:rPr lang="en-US" dirty="0"/>
              <a:t>MO HealthNet Division Rationale</a:t>
            </a:r>
          </a:p>
        </p:txBody>
      </p:sp>
      <p:sp>
        <p:nvSpPr>
          <p:cNvPr id="8" name="Slide Number Placeholder 7">
            <a:extLst>
              <a:ext uri="{FF2B5EF4-FFF2-40B4-BE49-F238E27FC236}">
                <a16:creationId xmlns:a16="http://schemas.microsoft.com/office/drawing/2014/main" id="{F25715BF-FD84-F04D-E129-2EB05B4D887C}"/>
              </a:ext>
            </a:extLst>
          </p:cNvPr>
          <p:cNvSpPr>
            <a:spLocks noGrp="1"/>
          </p:cNvSpPr>
          <p:nvPr>
            <p:ph type="sldNum" sz="quarter" idx="4"/>
          </p:nvPr>
        </p:nvSpPr>
        <p:spPr/>
        <p:txBody>
          <a:bodyPr/>
          <a:lstStyle/>
          <a:p>
            <a:fld id="{1BAE3CF8-7390-428E-A698-490C6B1DC195}" type="slidenum">
              <a:rPr lang="en-US" smtClean="0"/>
              <a:t>3</a:t>
            </a:fld>
            <a:endParaRPr lang="en-US"/>
          </a:p>
        </p:txBody>
      </p:sp>
    </p:spTree>
    <p:extLst>
      <p:ext uri="{BB962C8B-B14F-4D97-AF65-F5344CB8AC3E}">
        <p14:creationId xmlns:p14="http://schemas.microsoft.com/office/powerpoint/2010/main" val="2643475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6397179-675E-039E-75CB-3675612F7163}"/>
              </a:ext>
            </a:extLst>
          </p:cNvPr>
          <p:cNvGraphicFramePr>
            <a:graphicFrameLocks noGrp="1"/>
          </p:cNvGraphicFramePr>
          <p:nvPr>
            <p:ph idx="1"/>
            <p:extLst>
              <p:ext uri="{D42A27DB-BD31-4B8C-83A1-F6EECF244321}">
                <p14:modId xmlns:p14="http://schemas.microsoft.com/office/powerpoint/2010/main" val="2325053221"/>
              </p:ext>
            </p:extLst>
          </p:nvPr>
        </p:nvGraphicFramePr>
        <p:xfrm>
          <a:off x="703730" y="2254036"/>
          <a:ext cx="10515600" cy="3139440"/>
        </p:xfrm>
        <a:graphic>
          <a:graphicData uri="http://schemas.openxmlformats.org/drawingml/2006/table">
            <a:tbl>
              <a:tblPr firstRow="1" bandRow="1">
                <a:tableStyleId>{5C22544A-7EE6-4342-B048-85BDC9FD1C3A}</a:tableStyleId>
              </a:tblPr>
              <a:tblGrid>
                <a:gridCol w="1250576">
                  <a:extLst>
                    <a:ext uri="{9D8B030D-6E8A-4147-A177-3AD203B41FA5}">
                      <a16:colId xmlns:a16="http://schemas.microsoft.com/office/drawing/2014/main" val="2577937707"/>
                    </a:ext>
                  </a:extLst>
                </a:gridCol>
                <a:gridCol w="3702424">
                  <a:extLst>
                    <a:ext uri="{9D8B030D-6E8A-4147-A177-3AD203B41FA5}">
                      <a16:colId xmlns:a16="http://schemas.microsoft.com/office/drawing/2014/main" val="2216807503"/>
                    </a:ext>
                  </a:extLst>
                </a:gridCol>
                <a:gridCol w="2779059">
                  <a:extLst>
                    <a:ext uri="{9D8B030D-6E8A-4147-A177-3AD203B41FA5}">
                      <a16:colId xmlns:a16="http://schemas.microsoft.com/office/drawing/2014/main" val="1418843388"/>
                    </a:ext>
                  </a:extLst>
                </a:gridCol>
                <a:gridCol w="2783541">
                  <a:extLst>
                    <a:ext uri="{9D8B030D-6E8A-4147-A177-3AD203B41FA5}">
                      <a16:colId xmlns:a16="http://schemas.microsoft.com/office/drawing/2014/main" val="145658455"/>
                    </a:ext>
                  </a:extLst>
                </a:gridCol>
              </a:tblGrid>
              <a:tr h="370840">
                <a:tc gridSpan="2">
                  <a:txBody>
                    <a:bodyPr/>
                    <a:lstStyle/>
                    <a:p>
                      <a:endParaRPr lang="en-US" dirty="0"/>
                    </a:p>
                    <a:p>
                      <a:endParaRPr lang="en-US" dirty="0"/>
                    </a:p>
                    <a:p>
                      <a:r>
                        <a:rPr lang="en-US" dirty="0"/>
                        <a:t>Hospital Class</a:t>
                      </a:r>
                    </a:p>
                  </a:txBody>
                  <a:tcPr/>
                </a:tc>
                <a:tc hMerge="1">
                  <a:txBody>
                    <a:bodyPr/>
                    <a:lstStyle/>
                    <a:p>
                      <a:endParaRPr lang="en-US" dirty="0"/>
                    </a:p>
                  </a:txBody>
                  <a:tcPr/>
                </a:tc>
                <a:tc>
                  <a:txBody>
                    <a:bodyPr/>
                    <a:lstStyle/>
                    <a:p>
                      <a:pPr algn="ctr"/>
                      <a:r>
                        <a:rPr lang="en-US" dirty="0"/>
                        <a:t>SFY 2023 Minimum % of FFS Rebased Per Diem Rate</a:t>
                      </a:r>
                    </a:p>
                  </a:txBody>
                  <a:tcPr/>
                </a:tc>
                <a:tc>
                  <a:txBody>
                    <a:bodyPr/>
                    <a:lstStyle/>
                    <a:p>
                      <a:pPr algn="ctr"/>
                      <a:r>
                        <a:rPr lang="en-US" dirty="0"/>
                        <a:t>SFY 2023 Maximum % of FFS Rebased Per Diem Rate</a:t>
                      </a:r>
                    </a:p>
                  </a:txBody>
                  <a:tcPr/>
                </a:tc>
                <a:extLst>
                  <a:ext uri="{0D108BD9-81ED-4DB2-BD59-A6C34878D82A}">
                    <a16:rowId xmlns:a16="http://schemas.microsoft.com/office/drawing/2014/main" val="3298987565"/>
                  </a:ext>
                </a:extLst>
              </a:tr>
              <a:tr h="370840">
                <a:tc>
                  <a:txBody>
                    <a:bodyPr/>
                    <a:lstStyle/>
                    <a:p>
                      <a:r>
                        <a:rPr lang="en-US" dirty="0"/>
                        <a:t>Tier 1</a:t>
                      </a:r>
                    </a:p>
                  </a:txBody>
                  <a:tcPr/>
                </a:tc>
                <a:tc>
                  <a:txBody>
                    <a:bodyPr/>
                    <a:lstStyle/>
                    <a:p>
                      <a:r>
                        <a:rPr lang="en-US" dirty="0"/>
                        <a:t>Children’s Hospitals</a:t>
                      </a:r>
                    </a:p>
                  </a:txBody>
                  <a:tcPr/>
                </a:tc>
                <a:tc>
                  <a:txBody>
                    <a:bodyPr/>
                    <a:lstStyle/>
                    <a:p>
                      <a:pPr algn="ctr"/>
                      <a:r>
                        <a:rPr lang="en-US" dirty="0"/>
                        <a:t>100%</a:t>
                      </a:r>
                    </a:p>
                  </a:txBody>
                  <a:tcPr/>
                </a:tc>
                <a:tc>
                  <a:txBody>
                    <a:bodyPr/>
                    <a:lstStyle/>
                    <a:p>
                      <a:pPr algn="ctr"/>
                      <a:r>
                        <a:rPr lang="en-US" dirty="0"/>
                        <a:t>142%</a:t>
                      </a:r>
                    </a:p>
                  </a:txBody>
                  <a:tcPr/>
                </a:tc>
                <a:extLst>
                  <a:ext uri="{0D108BD9-81ED-4DB2-BD59-A6C34878D82A}">
                    <a16:rowId xmlns:a16="http://schemas.microsoft.com/office/drawing/2014/main" val="309265564"/>
                  </a:ext>
                </a:extLst>
              </a:tr>
              <a:tr h="370840">
                <a:tc>
                  <a:txBody>
                    <a:bodyPr/>
                    <a:lstStyle/>
                    <a:p>
                      <a:r>
                        <a:rPr lang="en-US" dirty="0"/>
                        <a:t>Tier 2</a:t>
                      </a:r>
                    </a:p>
                  </a:txBody>
                  <a:tcPr/>
                </a:tc>
                <a:tc>
                  <a:txBody>
                    <a:bodyPr/>
                    <a:lstStyle/>
                    <a:p>
                      <a:r>
                        <a:rPr lang="en-US" dirty="0"/>
                        <a:t>Federal Critical Access Hospitals</a:t>
                      </a:r>
                    </a:p>
                  </a:txBody>
                  <a:tcPr/>
                </a:tc>
                <a:tc>
                  <a:txBody>
                    <a:bodyPr/>
                    <a:lstStyle/>
                    <a:p>
                      <a:pPr algn="ctr"/>
                      <a:r>
                        <a:rPr lang="en-US" dirty="0"/>
                        <a:t>100%</a:t>
                      </a:r>
                    </a:p>
                  </a:txBody>
                  <a:tcPr/>
                </a:tc>
                <a:tc>
                  <a:txBody>
                    <a:bodyPr/>
                    <a:lstStyle/>
                    <a:p>
                      <a:pPr algn="ctr"/>
                      <a:r>
                        <a:rPr lang="en-US" dirty="0"/>
                        <a:t>102%</a:t>
                      </a:r>
                    </a:p>
                  </a:txBody>
                  <a:tcPr/>
                </a:tc>
                <a:extLst>
                  <a:ext uri="{0D108BD9-81ED-4DB2-BD59-A6C34878D82A}">
                    <a16:rowId xmlns:a16="http://schemas.microsoft.com/office/drawing/2014/main" val="3862174276"/>
                  </a:ext>
                </a:extLst>
              </a:tr>
              <a:tr h="370840">
                <a:tc>
                  <a:txBody>
                    <a:bodyPr/>
                    <a:lstStyle/>
                    <a:p>
                      <a:r>
                        <a:rPr lang="en-US" dirty="0"/>
                        <a:t>Tier 3</a:t>
                      </a:r>
                    </a:p>
                  </a:txBody>
                  <a:tcPr/>
                </a:tc>
                <a:tc>
                  <a:txBody>
                    <a:bodyPr/>
                    <a:lstStyle/>
                    <a:p>
                      <a:r>
                        <a:rPr lang="en-US" dirty="0"/>
                        <a:t>Specialty Hospitals</a:t>
                      </a:r>
                    </a:p>
                  </a:txBody>
                  <a:tcPr/>
                </a:tc>
                <a:tc>
                  <a:txBody>
                    <a:bodyPr/>
                    <a:lstStyle/>
                    <a:p>
                      <a:pPr algn="ctr"/>
                      <a:r>
                        <a:rPr lang="en-US" dirty="0"/>
                        <a:t>100%</a:t>
                      </a:r>
                    </a:p>
                  </a:txBody>
                  <a:tcPr/>
                </a:tc>
                <a:tc>
                  <a:txBody>
                    <a:bodyPr/>
                    <a:lstStyle/>
                    <a:p>
                      <a:pPr algn="ctr"/>
                      <a:r>
                        <a:rPr lang="en-US" dirty="0"/>
                        <a:t>130%</a:t>
                      </a:r>
                    </a:p>
                  </a:txBody>
                  <a:tcPr/>
                </a:tc>
                <a:extLst>
                  <a:ext uri="{0D108BD9-81ED-4DB2-BD59-A6C34878D82A}">
                    <a16:rowId xmlns:a16="http://schemas.microsoft.com/office/drawing/2014/main" val="3672647828"/>
                  </a:ext>
                </a:extLst>
              </a:tr>
              <a:tr h="370840">
                <a:tc>
                  <a:txBody>
                    <a:bodyPr/>
                    <a:lstStyle/>
                    <a:p>
                      <a:r>
                        <a:rPr lang="en-US" dirty="0"/>
                        <a:t>Tier 4</a:t>
                      </a:r>
                    </a:p>
                  </a:txBody>
                  <a:tcPr/>
                </a:tc>
                <a:tc>
                  <a:txBody>
                    <a:bodyPr/>
                    <a:lstStyle/>
                    <a:p>
                      <a:r>
                        <a:rPr lang="en-US" dirty="0"/>
                        <a:t>Teaching Hospitals</a:t>
                      </a:r>
                    </a:p>
                  </a:txBody>
                  <a:tcPr/>
                </a:tc>
                <a:tc>
                  <a:txBody>
                    <a:bodyPr/>
                    <a:lstStyle/>
                    <a:p>
                      <a:pPr algn="ctr"/>
                      <a:r>
                        <a:rPr lang="en-US" dirty="0"/>
                        <a:t>100%</a:t>
                      </a:r>
                    </a:p>
                  </a:txBody>
                  <a:tcPr/>
                </a:tc>
                <a:tc>
                  <a:txBody>
                    <a:bodyPr/>
                    <a:lstStyle/>
                    <a:p>
                      <a:pPr algn="ctr"/>
                      <a:r>
                        <a:rPr lang="en-US" dirty="0"/>
                        <a:t>146%</a:t>
                      </a:r>
                    </a:p>
                  </a:txBody>
                  <a:tcPr/>
                </a:tc>
                <a:extLst>
                  <a:ext uri="{0D108BD9-81ED-4DB2-BD59-A6C34878D82A}">
                    <a16:rowId xmlns:a16="http://schemas.microsoft.com/office/drawing/2014/main" val="220993567"/>
                  </a:ext>
                </a:extLst>
              </a:tr>
              <a:tr h="370840">
                <a:tc>
                  <a:txBody>
                    <a:bodyPr/>
                    <a:lstStyle/>
                    <a:p>
                      <a:r>
                        <a:rPr lang="en-US" dirty="0"/>
                        <a:t>Tier 5</a:t>
                      </a:r>
                    </a:p>
                  </a:txBody>
                  <a:tcPr/>
                </a:tc>
                <a:tc>
                  <a:txBody>
                    <a:bodyPr/>
                    <a:lstStyle/>
                    <a:p>
                      <a:r>
                        <a:rPr lang="en-US" dirty="0"/>
                        <a:t>1-100 Licensed Beds</a:t>
                      </a:r>
                    </a:p>
                  </a:txBody>
                  <a:tcPr/>
                </a:tc>
                <a:tc>
                  <a:txBody>
                    <a:bodyPr/>
                    <a:lstStyle/>
                    <a:p>
                      <a:pPr algn="ctr"/>
                      <a:r>
                        <a:rPr lang="en-US" dirty="0"/>
                        <a:t>100%</a:t>
                      </a:r>
                    </a:p>
                  </a:txBody>
                  <a:tcPr/>
                </a:tc>
                <a:tc>
                  <a:txBody>
                    <a:bodyPr/>
                    <a:lstStyle/>
                    <a:p>
                      <a:pPr algn="ctr"/>
                      <a:r>
                        <a:rPr lang="en-US" dirty="0"/>
                        <a:t>118%</a:t>
                      </a:r>
                    </a:p>
                  </a:txBody>
                  <a:tcPr/>
                </a:tc>
                <a:extLst>
                  <a:ext uri="{0D108BD9-81ED-4DB2-BD59-A6C34878D82A}">
                    <a16:rowId xmlns:a16="http://schemas.microsoft.com/office/drawing/2014/main" val="1838499323"/>
                  </a:ext>
                </a:extLst>
              </a:tr>
              <a:tr h="370840">
                <a:tc>
                  <a:txBody>
                    <a:bodyPr/>
                    <a:lstStyle/>
                    <a:p>
                      <a:r>
                        <a:rPr lang="en-US" dirty="0"/>
                        <a:t>Tier 6</a:t>
                      </a:r>
                    </a:p>
                  </a:txBody>
                  <a:tcPr/>
                </a:tc>
                <a:tc>
                  <a:txBody>
                    <a:bodyPr/>
                    <a:lstStyle/>
                    <a:p>
                      <a:r>
                        <a:rPr lang="en-US" dirty="0"/>
                        <a:t>More Than 100 Licensed Beds</a:t>
                      </a:r>
                    </a:p>
                  </a:txBody>
                  <a:tcPr/>
                </a:tc>
                <a:tc>
                  <a:txBody>
                    <a:bodyPr/>
                    <a:lstStyle/>
                    <a:p>
                      <a:pPr algn="ctr"/>
                      <a:r>
                        <a:rPr lang="en-US" dirty="0"/>
                        <a:t>100%</a:t>
                      </a:r>
                    </a:p>
                  </a:txBody>
                  <a:tcPr/>
                </a:tc>
                <a:tc>
                  <a:txBody>
                    <a:bodyPr/>
                    <a:lstStyle/>
                    <a:p>
                      <a:pPr algn="ctr"/>
                      <a:r>
                        <a:rPr lang="en-US" dirty="0"/>
                        <a:t>118%</a:t>
                      </a:r>
                    </a:p>
                  </a:txBody>
                  <a:tcPr/>
                </a:tc>
                <a:extLst>
                  <a:ext uri="{0D108BD9-81ED-4DB2-BD59-A6C34878D82A}">
                    <a16:rowId xmlns:a16="http://schemas.microsoft.com/office/drawing/2014/main" val="530104786"/>
                  </a:ext>
                </a:extLst>
              </a:tr>
            </a:tbl>
          </a:graphicData>
        </a:graphic>
      </p:graphicFrame>
      <p:sp>
        <p:nvSpPr>
          <p:cNvPr id="3" name="Title 2">
            <a:extLst>
              <a:ext uri="{FF2B5EF4-FFF2-40B4-BE49-F238E27FC236}">
                <a16:creationId xmlns:a16="http://schemas.microsoft.com/office/drawing/2014/main" id="{C8BB5592-6C00-89AD-D502-C32DE1405CAB}"/>
              </a:ext>
            </a:extLst>
          </p:cNvPr>
          <p:cNvSpPr>
            <a:spLocks noGrp="1"/>
          </p:cNvSpPr>
          <p:nvPr>
            <p:ph type="title"/>
          </p:nvPr>
        </p:nvSpPr>
        <p:spPr>
          <a:xfrm>
            <a:off x="909918" y="756312"/>
            <a:ext cx="10515600" cy="961737"/>
          </a:xfrm>
        </p:spPr>
        <p:txBody>
          <a:bodyPr>
            <a:normAutofit/>
          </a:bodyPr>
          <a:lstStyle/>
          <a:p>
            <a:r>
              <a:rPr lang="en-US" dirty="0"/>
              <a:t>Inpatient Hospital Directed Payment</a:t>
            </a:r>
          </a:p>
        </p:txBody>
      </p:sp>
      <p:sp>
        <p:nvSpPr>
          <p:cNvPr id="8" name="Slide Number Placeholder 7">
            <a:extLst>
              <a:ext uri="{FF2B5EF4-FFF2-40B4-BE49-F238E27FC236}">
                <a16:creationId xmlns:a16="http://schemas.microsoft.com/office/drawing/2014/main" id="{7929E50A-1310-0683-5044-55FCA3137583}"/>
              </a:ext>
            </a:extLst>
          </p:cNvPr>
          <p:cNvSpPr>
            <a:spLocks noGrp="1"/>
          </p:cNvSpPr>
          <p:nvPr>
            <p:ph type="sldNum" sz="quarter" idx="4"/>
          </p:nvPr>
        </p:nvSpPr>
        <p:spPr/>
        <p:txBody>
          <a:bodyPr/>
          <a:lstStyle/>
          <a:p>
            <a:fld id="{1BAE3CF8-7390-428E-A698-490C6B1DC195}" type="slidenum">
              <a:rPr lang="en-US" smtClean="0"/>
              <a:t>30</a:t>
            </a:fld>
            <a:endParaRPr lang="en-US"/>
          </a:p>
        </p:txBody>
      </p:sp>
    </p:spTree>
    <p:extLst>
      <p:ext uri="{BB962C8B-B14F-4D97-AF65-F5344CB8AC3E}">
        <p14:creationId xmlns:p14="http://schemas.microsoft.com/office/powerpoint/2010/main" val="1887133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AEB702-70D7-3097-649B-020D939B26A8}"/>
              </a:ext>
            </a:extLst>
          </p:cNvPr>
          <p:cNvSpPr>
            <a:spLocks noGrp="1"/>
          </p:cNvSpPr>
          <p:nvPr>
            <p:ph type="title"/>
          </p:nvPr>
        </p:nvSpPr>
        <p:spPr/>
        <p:txBody>
          <a:bodyPr/>
          <a:lstStyle/>
          <a:p>
            <a:r>
              <a:rPr lang="en-US" dirty="0"/>
              <a:t>Outpatient Hospital Directed Payment</a:t>
            </a:r>
          </a:p>
        </p:txBody>
      </p:sp>
      <p:graphicFrame>
        <p:nvGraphicFramePr>
          <p:cNvPr id="4" name="Table 4">
            <a:extLst>
              <a:ext uri="{FF2B5EF4-FFF2-40B4-BE49-F238E27FC236}">
                <a16:creationId xmlns:a16="http://schemas.microsoft.com/office/drawing/2014/main" id="{D324AD54-B5A4-A162-8639-448BB6F1B620}"/>
              </a:ext>
            </a:extLst>
          </p:cNvPr>
          <p:cNvGraphicFramePr>
            <a:graphicFrameLocks/>
          </p:cNvGraphicFramePr>
          <p:nvPr>
            <p:extLst>
              <p:ext uri="{D42A27DB-BD31-4B8C-83A1-F6EECF244321}">
                <p14:modId xmlns:p14="http://schemas.microsoft.com/office/powerpoint/2010/main" val="425263138"/>
              </p:ext>
            </p:extLst>
          </p:nvPr>
        </p:nvGraphicFramePr>
        <p:xfrm>
          <a:off x="703730" y="2254036"/>
          <a:ext cx="10650070" cy="3139440"/>
        </p:xfrm>
        <a:graphic>
          <a:graphicData uri="http://schemas.openxmlformats.org/drawingml/2006/table">
            <a:tbl>
              <a:tblPr firstRow="1" bandRow="1">
                <a:tableStyleId>{5C22544A-7EE6-4342-B048-85BDC9FD1C3A}</a:tableStyleId>
              </a:tblPr>
              <a:tblGrid>
                <a:gridCol w="918882">
                  <a:extLst>
                    <a:ext uri="{9D8B030D-6E8A-4147-A177-3AD203B41FA5}">
                      <a16:colId xmlns:a16="http://schemas.microsoft.com/office/drawing/2014/main" val="2577937707"/>
                    </a:ext>
                  </a:extLst>
                </a:gridCol>
                <a:gridCol w="3612776">
                  <a:extLst>
                    <a:ext uri="{9D8B030D-6E8A-4147-A177-3AD203B41FA5}">
                      <a16:colId xmlns:a16="http://schemas.microsoft.com/office/drawing/2014/main" val="2216807503"/>
                    </a:ext>
                  </a:extLst>
                </a:gridCol>
                <a:gridCol w="2976283">
                  <a:extLst>
                    <a:ext uri="{9D8B030D-6E8A-4147-A177-3AD203B41FA5}">
                      <a16:colId xmlns:a16="http://schemas.microsoft.com/office/drawing/2014/main" val="1418843388"/>
                    </a:ext>
                  </a:extLst>
                </a:gridCol>
                <a:gridCol w="3142129">
                  <a:extLst>
                    <a:ext uri="{9D8B030D-6E8A-4147-A177-3AD203B41FA5}">
                      <a16:colId xmlns:a16="http://schemas.microsoft.com/office/drawing/2014/main" val="145658455"/>
                    </a:ext>
                  </a:extLst>
                </a:gridCol>
              </a:tblGrid>
              <a:tr h="370840">
                <a:tc gridSpan="2">
                  <a:txBody>
                    <a:bodyPr/>
                    <a:lstStyle/>
                    <a:p>
                      <a:endParaRPr lang="en-US" dirty="0"/>
                    </a:p>
                    <a:p>
                      <a:endParaRPr lang="en-US" dirty="0"/>
                    </a:p>
                    <a:p>
                      <a:r>
                        <a:rPr lang="en-US" dirty="0"/>
                        <a:t>Hospital Class</a:t>
                      </a:r>
                    </a:p>
                  </a:txBody>
                  <a:tcPr/>
                </a:tc>
                <a:tc hMerge="1">
                  <a:txBody>
                    <a:bodyPr/>
                    <a:lstStyle/>
                    <a:p>
                      <a:endParaRPr lang="en-US" dirty="0"/>
                    </a:p>
                  </a:txBody>
                  <a:tcPr/>
                </a:tc>
                <a:tc>
                  <a:txBody>
                    <a:bodyPr/>
                    <a:lstStyle/>
                    <a:p>
                      <a:pPr algn="ctr"/>
                      <a:r>
                        <a:rPr lang="en-US" dirty="0"/>
                        <a:t>SFY 2023 Minimum % of Outpatient Simplified Fee Schedule</a:t>
                      </a:r>
                    </a:p>
                  </a:txBody>
                  <a:tcPr/>
                </a:tc>
                <a:tc>
                  <a:txBody>
                    <a:bodyPr/>
                    <a:lstStyle/>
                    <a:p>
                      <a:pPr algn="ctr"/>
                      <a:r>
                        <a:rPr lang="en-US" dirty="0"/>
                        <a:t>SFY 2023 Maximum % of Outpatient Simplified Fee Schedule</a:t>
                      </a:r>
                    </a:p>
                  </a:txBody>
                  <a:tcPr/>
                </a:tc>
                <a:extLst>
                  <a:ext uri="{0D108BD9-81ED-4DB2-BD59-A6C34878D82A}">
                    <a16:rowId xmlns:a16="http://schemas.microsoft.com/office/drawing/2014/main" val="3298987565"/>
                  </a:ext>
                </a:extLst>
              </a:tr>
              <a:tr h="370840">
                <a:tc>
                  <a:txBody>
                    <a:bodyPr/>
                    <a:lstStyle/>
                    <a:p>
                      <a:r>
                        <a:rPr lang="en-US" dirty="0"/>
                        <a:t>Tier 1</a:t>
                      </a:r>
                    </a:p>
                  </a:txBody>
                  <a:tcPr/>
                </a:tc>
                <a:tc>
                  <a:txBody>
                    <a:bodyPr/>
                    <a:lstStyle/>
                    <a:p>
                      <a:r>
                        <a:rPr lang="en-US" dirty="0"/>
                        <a:t>Children’s Hospitals</a:t>
                      </a:r>
                    </a:p>
                  </a:txBody>
                  <a:tcPr/>
                </a:tc>
                <a:tc>
                  <a:txBody>
                    <a:bodyPr/>
                    <a:lstStyle/>
                    <a:p>
                      <a:pPr algn="ctr"/>
                      <a:r>
                        <a:rPr lang="en-US" dirty="0"/>
                        <a:t>100%</a:t>
                      </a:r>
                    </a:p>
                  </a:txBody>
                  <a:tcPr/>
                </a:tc>
                <a:tc>
                  <a:txBody>
                    <a:bodyPr/>
                    <a:lstStyle/>
                    <a:p>
                      <a:pPr algn="ctr"/>
                      <a:r>
                        <a:rPr lang="en-US" dirty="0"/>
                        <a:t>305%</a:t>
                      </a:r>
                    </a:p>
                  </a:txBody>
                  <a:tcPr/>
                </a:tc>
                <a:extLst>
                  <a:ext uri="{0D108BD9-81ED-4DB2-BD59-A6C34878D82A}">
                    <a16:rowId xmlns:a16="http://schemas.microsoft.com/office/drawing/2014/main" val="309265564"/>
                  </a:ext>
                </a:extLst>
              </a:tr>
              <a:tr h="370840">
                <a:tc>
                  <a:txBody>
                    <a:bodyPr/>
                    <a:lstStyle/>
                    <a:p>
                      <a:r>
                        <a:rPr lang="en-US" dirty="0"/>
                        <a:t>Tier 2</a:t>
                      </a:r>
                    </a:p>
                  </a:txBody>
                  <a:tcPr/>
                </a:tc>
                <a:tc>
                  <a:txBody>
                    <a:bodyPr/>
                    <a:lstStyle/>
                    <a:p>
                      <a:r>
                        <a:rPr lang="en-US" dirty="0"/>
                        <a:t>Federal Critical Access Hospitals</a:t>
                      </a:r>
                    </a:p>
                  </a:txBody>
                  <a:tcPr/>
                </a:tc>
                <a:tc>
                  <a:txBody>
                    <a:bodyPr/>
                    <a:lstStyle/>
                    <a:p>
                      <a:pPr algn="ctr"/>
                      <a:r>
                        <a:rPr lang="en-US" dirty="0"/>
                        <a:t>100%</a:t>
                      </a:r>
                    </a:p>
                  </a:txBody>
                  <a:tcPr/>
                </a:tc>
                <a:tc>
                  <a:txBody>
                    <a:bodyPr/>
                    <a:lstStyle/>
                    <a:p>
                      <a:pPr algn="ctr"/>
                      <a:r>
                        <a:rPr lang="en-US" dirty="0"/>
                        <a:t>110%</a:t>
                      </a:r>
                    </a:p>
                  </a:txBody>
                  <a:tcPr/>
                </a:tc>
                <a:extLst>
                  <a:ext uri="{0D108BD9-81ED-4DB2-BD59-A6C34878D82A}">
                    <a16:rowId xmlns:a16="http://schemas.microsoft.com/office/drawing/2014/main" val="3862174276"/>
                  </a:ext>
                </a:extLst>
              </a:tr>
              <a:tr h="370840">
                <a:tc>
                  <a:txBody>
                    <a:bodyPr/>
                    <a:lstStyle/>
                    <a:p>
                      <a:r>
                        <a:rPr lang="en-US" dirty="0"/>
                        <a:t>Tier 3</a:t>
                      </a:r>
                    </a:p>
                  </a:txBody>
                  <a:tcPr/>
                </a:tc>
                <a:tc>
                  <a:txBody>
                    <a:bodyPr/>
                    <a:lstStyle/>
                    <a:p>
                      <a:r>
                        <a:rPr lang="en-US" dirty="0"/>
                        <a:t>Specialty Hospitals</a:t>
                      </a:r>
                    </a:p>
                  </a:txBody>
                  <a:tcPr/>
                </a:tc>
                <a:tc>
                  <a:txBody>
                    <a:bodyPr/>
                    <a:lstStyle/>
                    <a:p>
                      <a:pPr algn="ctr"/>
                      <a:r>
                        <a:rPr lang="en-US" dirty="0"/>
                        <a:t>100%</a:t>
                      </a:r>
                    </a:p>
                  </a:txBody>
                  <a:tcPr/>
                </a:tc>
                <a:tc>
                  <a:txBody>
                    <a:bodyPr/>
                    <a:lstStyle/>
                    <a:p>
                      <a:pPr algn="ctr"/>
                      <a:r>
                        <a:rPr lang="en-US" dirty="0"/>
                        <a:t>215%</a:t>
                      </a:r>
                    </a:p>
                  </a:txBody>
                  <a:tcPr/>
                </a:tc>
                <a:extLst>
                  <a:ext uri="{0D108BD9-81ED-4DB2-BD59-A6C34878D82A}">
                    <a16:rowId xmlns:a16="http://schemas.microsoft.com/office/drawing/2014/main" val="3672647828"/>
                  </a:ext>
                </a:extLst>
              </a:tr>
              <a:tr h="370840">
                <a:tc>
                  <a:txBody>
                    <a:bodyPr/>
                    <a:lstStyle/>
                    <a:p>
                      <a:r>
                        <a:rPr lang="en-US" dirty="0"/>
                        <a:t>Tier 4</a:t>
                      </a:r>
                    </a:p>
                  </a:txBody>
                  <a:tcPr/>
                </a:tc>
                <a:tc>
                  <a:txBody>
                    <a:bodyPr/>
                    <a:lstStyle/>
                    <a:p>
                      <a:r>
                        <a:rPr lang="en-US" dirty="0"/>
                        <a:t>Teaching Hospitals</a:t>
                      </a:r>
                    </a:p>
                  </a:txBody>
                  <a:tcPr/>
                </a:tc>
                <a:tc>
                  <a:txBody>
                    <a:bodyPr/>
                    <a:lstStyle/>
                    <a:p>
                      <a:pPr algn="ctr"/>
                      <a:r>
                        <a:rPr lang="en-US" dirty="0"/>
                        <a:t>100%</a:t>
                      </a:r>
                    </a:p>
                  </a:txBody>
                  <a:tcPr/>
                </a:tc>
                <a:tc>
                  <a:txBody>
                    <a:bodyPr/>
                    <a:lstStyle/>
                    <a:p>
                      <a:pPr algn="ctr"/>
                      <a:r>
                        <a:rPr lang="en-US" dirty="0"/>
                        <a:t>170%</a:t>
                      </a:r>
                    </a:p>
                  </a:txBody>
                  <a:tcPr/>
                </a:tc>
                <a:extLst>
                  <a:ext uri="{0D108BD9-81ED-4DB2-BD59-A6C34878D82A}">
                    <a16:rowId xmlns:a16="http://schemas.microsoft.com/office/drawing/2014/main" val="220993567"/>
                  </a:ext>
                </a:extLst>
              </a:tr>
              <a:tr h="370840">
                <a:tc>
                  <a:txBody>
                    <a:bodyPr/>
                    <a:lstStyle/>
                    <a:p>
                      <a:r>
                        <a:rPr lang="en-US" dirty="0"/>
                        <a:t>Tier 5</a:t>
                      </a:r>
                    </a:p>
                  </a:txBody>
                  <a:tcPr/>
                </a:tc>
                <a:tc>
                  <a:txBody>
                    <a:bodyPr/>
                    <a:lstStyle/>
                    <a:p>
                      <a:r>
                        <a:rPr lang="en-US" dirty="0"/>
                        <a:t>1-100 Licensed Beds</a:t>
                      </a:r>
                    </a:p>
                  </a:txBody>
                  <a:tcPr/>
                </a:tc>
                <a:tc>
                  <a:txBody>
                    <a:bodyPr/>
                    <a:lstStyle/>
                    <a:p>
                      <a:pPr algn="ctr"/>
                      <a:r>
                        <a:rPr lang="en-US" dirty="0"/>
                        <a:t>100%</a:t>
                      </a:r>
                    </a:p>
                  </a:txBody>
                  <a:tcPr/>
                </a:tc>
                <a:tc>
                  <a:txBody>
                    <a:bodyPr/>
                    <a:lstStyle/>
                    <a:p>
                      <a:pPr algn="ctr"/>
                      <a:r>
                        <a:rPr lang="en-US" dirty="0"/>
                        <a:t>165%</a:t>
                      </a:r>
                    </a:p>
                  </a:txBody>
                  <a:tcPr/>
                </a:tc>
                <a:extLst>
                  <a:ext uri="{0D108BD9-81ED-4DB2-BD59-A6C34878D82A}">
                    <a16:rowId xmlns:a16="http://schemas.microsoft.com/office/drawing/2014/main" val="1838499323"/>
                  </a:ext>
                </a:extLst>
              </a:tr>
              <a:tr h="370840">
                <a:tc>
                  <a:txBody>
                    <a:bodyPr/>
                    <a:lstStyle/>
                    <a:p>
                      <a:r>
                        <a:rPr lang="en-US" dirty="0"/>
                        <a:t>Tier 6</a:t>
                      </a:r>
                    </a:p>
                  </a:txBody>
                  <a:tcPr/>
                </a:tc>
                <a:tc>
                  <a:txBody>
                    <a:bodyPr/>
                    <a:lstStyle/>
                    <a:p>
                      <a:r>
                        <a:rPr lang="en-US" dirty="0"/>
                        <a:t>More Than 100 Licensed Beds</a:t>
                      </a:r>
                    </a:p>
                  </a:txBody>
                  <a:tcPr/>
                </a:tc>
                <a:tc>
                  <a:txBody>
                    <a:bodyPr/>
                    <a:lstStyle/>
                    <a:p>
                      <a:pPr algn="ctr"/>
                      <a:r>
                        <a:rPr lang="en-US" dirty="0"/>
                        <a:t>100%</a:t>
                      </a:r>
                    </a:p>
                  </a:txBody>
                  <a:tcPr/>
                </a:tc>
                <a:tc>
                  <a:txBody>
                    <a:bodyPr/>
                    <a:lstStyle/>
                    <a:p>
                      <a:pPr algn="ctr"/>
                      <a:r>
                        <a:rPr lang="en-US" dirty="0"/>
                        <a:t>180%</a:t>
                      </a:r>
                    </a:p>
                  </a:txBody>
                  <a:tcPr/>
                </a:tc>
                <a:extLst>
                  <a:ext uri="{0D108BD9-81ED-4DB2-BD59-A6C34878D82A}">
                    <a16:rowId xmlns:a16="http://schemas.microsoft.com/office/drawing/2014/main" val="530104786"/>
                  </a:ext>
                </a:extLst>
              </a:tr>
            </a:tbl>
          </a:graphicData>
        </a:graphic>
      </p:graphicFrame>
      <p:sp>
        <p:nvSpPr>
          <p:cNvPr id="8" name="Slide Number Placeholder 7">
            <a:extLst>
              <a:ext uri="{FF2B5EF4-FFF2-40B4-BE49-F238E27FC236}">
                <a16:creationId xmlns:a16="http://schemas.microsoft.com/office/drawing/2014/main" id="{7720FA9C-F21C-B131-8E9B-207B852A0F0F}"/>
              </a:ext>
            </a:extLst>
          </p:cNvPr>
          <p:cNvSpPr>
            <a:spLocks noGrp="1"/>
          </p:cNvSpPr>
          <p:nvPr>
            <p:ph type="sldNum" sz="quarter" idx="4"/>
          </p:nvPr>
        </p:nvSpPr>
        <p:spPr/>
        <p:txBody>
          <a:bodyPr/>
          <a:lstStyle/>
          <a:p>
            <a:fld id="{1BAE3CF8-7390-428E-A698-490C6B1DC195}" type="slidenum">
              <a:rPr lang="en-US" smtClean="0"/>
              <a:t>31</a:t>
            </a:fld>
            <a:endParaRPr lang="en-US"/>
          </a:p>
        </p:txBody>
      </p:sp>
    </p:spTree>
    <p:extLst>
      <p:ext uri="{BB962C8B-B14F-4D97-AF65-F5344CB8AC3E}">
        <p14:creationId xmlns:p14="http://schemas.microsoft.com/office/powerpoint/2010/main" val="218465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FB9019-D6F3-4A4F-3C18-665F9FB9D33A}"/>
              </a:ext>
            </a:extLst>
          </p:cNvPr>
          <p:cNvSpPr>
            <a:spLocks noGrp="1"/>
          </p:cNvSpPr>
          <p:nvPr>
            <p:ph idx="1"/>
          </p:nvPr>
        </p:nvSpPr>
        <p:spPr/>
        <p:txBody>
          <a:bodyPr>
            <a:normAutofit/>
          </a:bodyPr>
          <a:lstStyle/>
          <a:p>
            <a:r>
              <a:rPr lang="en-US" dirty="0"/>
              <a:t>Hospitals that do not participate in a health plan’s managed care network will be paid 90% of the FFS payment rate if they deliver a service to a managed care enrollee. MHD may be open to a discussion of this provision.</a:t>
            </a:r>
          </a:p>
          <a:p>
            <a:r>
              <a:rPr lang="en-US" dirty="0"/>
              <a:t>New hospitals participating in managed care will be held to the same minimum and maximum range for their provider class.</a:t>
            </a:r>
          </a:p>
          <a:p>
            <a:r>
              <a:rPr lang="en-US" dirty="0"/>
              <a:t>Hospitals outside of Missouri are not impacted by the directed payments methodology.  </a:t>
            </a:r>
          </a:p>
          <a:p>
            <a:endParaRPr lang="en-US" dirty="0"/>
          </a:p>
        </p:txBody>
      </p:sp>
      <p:sp>
        <p:nvSpPr>
          <p:cNvPr id="3" name="Title 2">
            <a:extLst>
              <a:ext uri="{FF2B5EF4-FFF2-40B4-BE49-F238E27FC236}">
                <a16:creationId xmlns:a16="http://schemas.microsoft.com/office/drawing/2014/main" id="{E7702DA2-9E41-2F0D-4230-09CEF66DAEF6}"/>
              </a:ext>
            </a:extLst>
          </p:cNvPr>
          <p:cNvSpPr>
            <a:spLocks noGrp="1"/>
          </p:cNvSpPr>
          <p:nvPr>
            <p:ph type="title"/>
          </p:nvPr>
        </p:nvSpPr>
        <p:spPr/>
        <p:txBody>
          <a:bodyPr/>
          <a:lstStyle/>
          <a:p>
            <a:r>
              <a:rPr lang="en-US" dirty="0"/>
              <a:t>Hospital Directed Payments Approach</a:t>
            </a:r>
          </a:p>
        </p:txBody>
      </p:sp>
      <p:sp>
        <p:nvSpPr>
          <p:cNvPr id="8" name="Slide Number Placeholder 7">
            <a:extLst>
              <a:ext uri="{FF2B5EF4-FFF2-40B4-BE49-F238E27FC236}">
                <a16:creationId xmlns:a16="http://schemas.microsoft.com/office/drawing/2014/main" id="{C2E9C2DF-6224-504B-B8DA-71C5B3310685}"/>
              </a:ext>
            </a:extLst>
          </p:cNvPr>
          <p:cNvSpPr>
            <a:spLocks noGrp="1"/>
          </p:cNvSpPr>
          <p:nvPr>
            <p:ph type="sldNum" sz="quarter" idx="4"/>
          </p:nvPr>
        </p:nvSpPr>
        <p:spPr/>
        <p:txBody>
          <a:bodyPr/>
          <a:lstStyle/>
          <a:p>
            <a:fld id="{1BAE3CF8-7390-428E-A698-490C6B1DC195}" type="slidenum">
              <a:rPr lang="en-US" smtClean="0"/>
              <a:t>32</a:t>
            </a:fld>
            <a:endParaRPr lang="en-US"/>
          </a:p>
        </p:txBody>
      </p:sp>
    </p:spTree>
    <p:extLst>
      <p:ext uri="{BB962C8B-B14F-4D97-AF65-F5344CB8AC3E}">
        <p14:creationId xmlns:p14="http://schemas.microsoft.com/office/powerpoint/2010/main" val="141754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124FEA-73DA-F117-E7D3-7D5236EC2659}"/>
              </a:ext>
            </a:extLst>
          </p:cNvPr>
          <p:cNvSpPr>
            <a:spLocks noGrp="1"/>
          </p:cNvSpPr>
          <p:nvPr>
            <p:ph idx="1"/>
          </p:nvPr>
        </p:nvSpPr>
        <p:spPr/>
        <p:txBody>
          <a:bodyPr>
            <a:normAutofit fontScale="92500" lnSpcReduction="10000"/>
          </a:bodyPr>
          <a:lstStyle/>
          <a:p>
            <a:r>
              <a:rPr lang="en-US" dirty="0"/>
              <a:t>The directed payment methodology allows for flexibility in negotiating different reimbursement arrangements such as diagnosis related groups (DRGs) or global capitations.</a:t>
            </a:r>
          </a:p>
          <a:p>
            <a:pPr lvl="1"/>
            <a:r>
              <a:rPr lang="en-US" sz="2600" dirty="0"/>
              <a:t>Required to inform MHD of such arrangements</a:t>
            </a:r>
          </a:p>
          <a:p>
            <a:pPr lvl="1"/>
            <a:r>
              <a:rPr lang="en-US" sz="2600" dirty="0"/>
              <a:t>Still must fall within minimum and maximum ranges of directed payments</a:t>
            </a:r>
          </a:p>
          <a:p>
            <a:pPr lvl="1"/>
            <a:r>
              <a:rPr lang="en-US" sz="2600" dirty="0"/>
              <a:t>Must provide supporting evidence of equivalence, if requested</a:t>
            </a:r>
          </a:p>
          <a:p>
            <a:r>
              <a:rPr lang="en-US" dirty="0"/>
              <a:t>MHD distributed Inpatient/Outpatient Directed Payment Reimbursement Guidance on how hospitals can compare current managed care reimbursement to the directed payment methodology.</a:t>
            </a:r>
          </a:p>
        </p:txBody>
      </p:sp>
      <p:sp>
        <p:nvSpPr>
          <p:cNvPr id="3" name="Title 2">
            <a:extLst>
              <a:ext uri="{FF2B5EF4-FFF2-40B4-BE49-F238E27FC236}">
                <a16:creationId xmlns:a16="http://schemas.microsoft.com/office/drawing/2014/main" id="{99E5D98E-E6CD-A51D-F1C1-713B4BA0E1D6}"/>
              </a:ext>
            </a:extLst>
          </p:cNvPr>
          <p:cNvSpPr>
            <a:spLocks noGrp="1"/>
          </p:cNvSpPr>
          <p:nvPr>
            <p:ph type="title"/>
          </p:nvPr>
        </p:nvSpPr>
        <p:spPr/>
        <p:txBody>
          <a:bodyPr/>
          <a:lstStyle/>
          <a:p>
            <a:r>
              <a:rPr lang="en-US" dirty="0"/>
              <a:t>Hospital Directed Payments Approach</a:t>
            </a:r>
          </a:p>
        </p:txBody>
      </p:sp>
      <p:sp>
        <p:nvSpPr>
          <p:cNvPr id="8" name="Slide Number Placeholder 7">
            <a:extLst>
              <a:ext uri="{FF2B5EF4-FFF2-40B4-BE49-F238E27FC236}">
                <a16:creationId xmlns:a16="http://schemas.microsoft.com/office/drawing/2014/main" id="{FF9684A7-6B88-EC76-640A-C01EC8259609}"/>
              </a:ext>
            </a:extLst>
          </p:cNvPr>
          <p:cNvSpPr>
            <a:spLocks noGrp="1"/>
          </p:cNvSpPr>
          <p:nvPr>
            <p:ph type="sldNum" sz="quarter" idx="4"/>
          </p:nvPr>
        </p:nvSpPr>
        <p:spPr/>
        <p:txBody>
          <a:bodyPr/>
          <a:lstStyle/>
          <a:p>
            <a:fld id="{1BAE3CF8-7390-428E-A698-490C6B1DC195}" type="slidenum">
              <a:rPr lang="en-US" smtClean="0"/>
              <a:t>33</a:t>
            </a:fld>
            <a:endParaRPr lang="en-US"/>
          </a:p>
        </p:txBody>
      </p:sp>
    </p:spTree>
    <p:extLst>
      <p:ext uri="{BB962C8B-B14F-4D97-AF65-F5344CB8AC3E}">
        <p14:creationId xmlns:p14="http://schemas.microsoft.com/office/powerpoint/2010/main" val="2632164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A66D-CBCD-49F1-BBDF-6BEED9B54B0D}"/>
              </a:ext>
            </a:extLst>
          </p:cNvPr>
          <p:cNvSpPr>
            <a:spLocks noGrp="1"/>
          </p:cNvSpPr>
          <p:nvPr>
            <p:ph type="title"/>
          </p:nvPr>
        </p:nvSpPr>
        <p:spPr/>
        <p:txBody>
          <a:bodyPr/>
          <a:lstStyle/>
          <a:p>
            <a:r>
              <a:rPr lang="en-US" dirty="0"/>
              <a:t>Impact of New Payment Methodologies on </a:t>
            </a:r>
            <a:br>
              <a:rPr lang="en-US" dirty="0"/>
            </a:br>
            <a:r>
              <a:rPr lang="en-US" dirty="0"/>
              <a:t>SFY 2023 Interim Disproportionate Share Hospital Payment</a:t>
            </a:r>
          </a:p>
        </p:txBody>
      </p:sp>
      <p:sp>
        <p:nvSpPr>
          <p:cNvPr id="7" name="Slide Number Placeholder 6">
            <a:extLst>
              <a:ext uri="{FF2B5EF4-FFF2-40B4-BE49-F238E27FC236}">
                <a16:creationId xmlns:a16="http://schemas.microsoft.com/office/drawing/2014/main" id="{2868286B-5D6A-CFF4-39A0-287B3CD95283}"/>
              </a:ext>
            </a:extLst>
          </p:cNvPr>
          <p:cNvSpPr>
            <a:spLocks noGrp="1"/>
          </p:cNvSpPr>
          <p:nvPr>
            <p:ph type="sldNum" sz="quarter" idx="4"/>
          </p:nvPr>
        </p:nvSpPr>
        <p:spPr/>
        <p:txBody>
          <a:bodyPr/>
          <a:lstStyle/>
          <a:p>
            <a:fld id="{1BAE3CF8-7390-428E-A698-490C6B1DC195}" type="slidenum">
              <a:rPr lang="en-US" smtClean="0"/>
              <a:t>34</a:t>
            </a:fld>
            <a:endParaRPr lang="en-US"/>
          </a:p>
        </p:txBody>
      </p:sp>
    </p:spTree>
    <p:extLst>
      <p:ext uri="{BB962C8B-B14F-4D97-AF65-F5344CB8AC3E}">
        <p14:creationId xmlns:p14="http://schemas.microsoft.com/office/powerpoint/2010/main" val="147059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7E1F66-D8DC-6F32-40F1-54F26E39C3A6}"/>
              </a:ext>
            </a:extLst>
          </p:cNvPr>
          <p:cNvSpPr>
            <a:spLocks noGrp="1"/>
          </p:cNvSpPr>
          <p:nvPr>
            <p:ph idx="1"/>
          </p:nvPr>
        </p:nvSpPr>
        <p:spPr>
          <a:xfrm>
            <a:off x="838200" y="1825624"/>
            <a:ext cx="10515600" cy="4643541"/>
          </a:xfrm>
        </p:spPr>
        <p:txBody>
          <a:bodyPr>
            <a:normAutofit lnSpcReduction="10000"/>
          </a:bodyPr>
          <a:lstStyle/>
          <a:p>
            <a:r>
              <a:rPr lang="en-US" dirty="0"/>
              <a:t>MHD adjusted the interim DSH payment methodology to account for the following changes:</a:t>
            </a:r>
          </a:p>
          <a:p>
            <a:pPr lvl="1"/>
            <a:r>
              <a:rPr lang="en-US" dirty="0"/>
              <a:t>Removing costs and payments for dual eligible individuals for the full year</a:t>
            </a:r>
          </a:p>
          <a:p>
            <a:pPr lvl="1"/>
            <a:r>
              <a:rPr lang="en-US" dirty="0"/>
              <a:t>Estimated inpatient rebased per diem payments (including expansion) </a:t>
            </a:r>
          </a:p>
          <a:p>
            <a:pPr lvl="1"/>
            <a:r>
              <a:rPr lang="en-US" dirty="0"/>
              <a:t>FFS acuity-based payments</a:t>
            </a:r>
          </a:p>
          <a:p>
            <a:pPr lvl="1"/>
            <a:r>
              <a:rPr lang="en-US" dirty="0"/>
              <a:t>FFS stop-loss payments</a:t>
            </a:r>
          </a:p>
          <a:p>
            <a:pPr lvl="1"/>
            <a:r>
              <a:rPr lang="en-US" dirty="0"/>
              <a:t>FFS UPL payments in state-owned group</a:t>
            </a:r>
          </a:p>
          <a:p>
            <a:pPr lvl="1"/>
            <a:r>
              <a:rPr lang="en-US" dirty="0"/>
              <a:t>Revised GME payments</a:t>
            </a:r>
          </a:p>
          <a:p>
            <a:pPr lvl="1"/>
            <a:r>
              <a:rPr lang="en-US" dirty="0"/>
              <a:t>Managed care directed payments </a:t>
            </a:r>
          </a:p>
        </p:txBody>
      </p:sp>
      <p:sp>
        <p:nvSpPr>
          <p:cNvPr id="3" name="Title 2">
            <a:extLst>
              <a:ext uri="{FF2B5EF4-FFF2-40B4-BE49-F238E27FC236}">
                <a16:creationId xmlns:a16="http://schemas.microsoft.com/office/drawing/2014/main" id="{E43DEBA2-D757-8A0A-2A6F-6C009414148B}"/>
              </a:ext>
            </a:extLst>
          </p:cNvPr>
          <p:cNvSpPr>
            <a:spLocks noGrp="1"/>
          </p:cNvSpPr>
          <p:nvPr>
            <p:ph type="title"/>
          </p:nvPr>
        </p:nvSpPr>
        <p:spPr/>
        <p:txBody>
          <a:bodyPr/>
          <a:lstStyle/>
          <a:p>
            <a:r>
              <a:rPr lang="en-US" dirty="0"/>
              <a:t>SFY 2023 Interim DSH Payment</a:t>
            </a:r>
          </a:p>
        </p:txBody>
      </p:sp>
      <p:sp>
        <p:nvSpPr>
          <p:cNvPr id="8" name="Slide Number Placeholder 7">
            <a:extLst>
              <a:ext uri="{FF2B5EF4-FFF2-40B4-BE49-F238E27FC236}">
                <a16:creationId xmlns:a16="http://schemas.microsoft.com/office/drawing/2014/main" id="{22064E7B-7DFB-4146-CDBB-ED68007E62AE}"/>
              </a:ext>
            </a:extLst>
          </p:cNvPr>
          <p:cNvSpPr>
            <a:spLocks noGrp="1"/>
          </p:cNvSpPr>
          <p:nvPr>
            <p:ph type="sldNum" sz="quarter" idx="4"/>
          </p:nvPr>
        </p:nvSpPr>
        <p:spPr/>
        <p:txBody>
          <a:bodyPr/>
          <a:lstStyle/>
          <a:p>
            <a:fld id="{1BAE3CF8-7390-428E-A698-490C6B1DC195}" type="slidenum">
              <a:rPr lang="en-US" smtClean="0"/>
              <a:t>35</a:t>
            </a:fld>
            <a:endParaRPr lang="en-US"/>
          </a:p>
        </p:txBody>
      </p:sp>
    </p:spTree>
    <p:extLst>
      <p:ext uri="{BB962C8B-B14F-4D97-AF65-F5344CB8AC3E}">
        <p14:creationId xmlns:p14="http://schemas.microsoft.com/office/powerpoint/2010/main" val="270982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70ADD-2567-A9FF-9B75-BFCAC0B470A9}"/>
              </a:ext>
            </a:extLst>
          </p:cNvPr>
          <p:cNvSpPr>
            <a:spLocks noGrp="1"/>
          </p:cNvSpPr>
          <p:nvPr>
            <p:ph idx="1"/>
          </p:nvPr>
        </p:nvSpPr>
        <p:spPr/>
        <p:txBody>
          <a:bodyPr/>
          <a:lstStyle/>
          <a:p>
            <a:r>
              <a:rPr lang="en-US" dirty="0"/>
              <a:t>MHD did not adjust for outpatient expansion or the                     $20 million reduction from the outpatient simplified fee schedule.</a:t>
            </a:r>
          </a:p>
          <a:p>
            <a:r>
              <a:rPr lang="en-US" dirty="0"/>
              <a:t>Hospitals are receiving 100% of their uncompensated care cost for SFY 2023.</a:t>
            </a:r>
          </a:p>
          <a:p>
            <a:endParaRPr lang="en-US" dirty="0"/>
          </a:p>
        </p:txBody>
      </p:sp>
      <p:sp>
        <p:nvSpPr>
          <p:cNvPr id="3" name="Title 2">
            <a:extLst>
              <a:ext uri="{FF2B5EF4-FFF2-40B4-BE49-F238E27FC236}">
                <a16:creationId xmlns:a16="http://schemas.microsoft.com/office/drawing/2014/main" id="{4B2503D2-CB4D-422E-FD79-A9953F1731F1}"/>
              </a:ext>
            </a:extLst>
          </p:cNvPr>
          <p:cNvSpPr>
            <a:spLocks noGrp="1"/>
          </p:cNvSpPr>
          <p:nvPr>
            <p:ph type="title"/>
          </p:nvPr>
        </p:nvSpPr>
        <p:spPr/>
        <p:txBody>
          <a:bodyPr/>
          <a:lstStyle/>
          <a:p>
            <a:r>
              <a:rPr lang="en-US" dirty="0"/>
              <a:t>SFY 2023 Interim DSH Payment</a:t>
            </a:r>
          </a:p>
        </p:txBody>
      </p:sp>
      <p:sp>
        <p:nvSpPr>
          <p:cNvPr id="8" name="Slide Number Placeholder 7">
            <a:extLst>
              <a:ext uri="{FF2B5EF4-FFF2-40B4-BE49-F238E27FC236}">
                <a16:creationId xmlns:a16="http://schemas.microsoft.com/office/drawing/2014/main" id="{9F9EBB0E-A542-1E30-CC2D-8B59F5EB0E55}"/>
              </a:ext>
            </a:extLst>
          </p:cNvPr>
          <p:cNvSpPr>
            <a:spLocks noGrp="1"/>
          </p:cNvSpPr>
          <p:nvPr>
            <p:ph type="sldNum" sz="quarter" idx="4"/>
          </p:nvPr>
        </p:nvSpPr>
        <p:spPr/>
        <p:txBody>
          <a:bodyPr/>
          <a:lstStyle/>
          <a:p>
            <a:fld id="{1BAE3CF8-7390-428E-A698-490C6B1DC195}" type="slidenum">
              <a:rPr lang="en-US" smtClean="0"/>
              <a:t>36</a:t>
            </a:fld>
            <a:endParaRPr lang="en-US"/>
          </a:p>
        </p:txBody>
      </p:sp>
    </p:spTree>
    <p:extLst>
      <p:ext uri="{BB962C8B-B14F-4D97-AF65-F5344CB8AC3E}">
        <p14:creationId xmlns:p14="http://schemas.microsoft.com/office/powerpoint/2010/main" val="3118638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70ADD-2567-A9FF-9B75-BFCAC0B470A9}"/>
              </a:ext>
            </a:extLst>
          </p:cNvPr>
          <p:cNvSpPr>
            <a:spLocks noGrp="1"/>
          </p:cNvSpPr>
          <p:nvPr>
            <p:ph idx="1"/>
          </p:nvPr>
        </p:nvSpPr>
        <p:spPr/>
        <p:txBody>
          <a:bodyPr/>
          <a:lstStyle/>
          <a:p>
            <a:r>
              <a:rPr lang="en-US" dirty="0"/>
              <a:t>MHD recouped SFY 2018 DSH liabilities in December 2022.</a:t>
            </a:r>
          </a:p>
          <a:p>
            <a:r>
              <a:rPr lang="en-US" dirty="0"/>
              <a:t>MHD made SFY 2018 redistribution payments on the December 18, 2022, payroll.  The pooling adjustments were processed on the same payroll.</a:t>
            </a:r>
          </a:p>
          <a:p>
            <a:r>
              <a:rPr lang="en-US" dirty="0"/>
              <a:t>Estimates of the SFY 2018 unspent DSH allotment payments have been included at the bottom of the Revised Schedule A forms for SFY 2018. Payments totaling nearly $72 million are expected in June 2023.</a:t>
            </a:r>
          </a:p>
        </p:txBody>
      </p:sp>
      <p:sp>
        <p:nvSpPr>
          <p:cNvPr id="3" name="Title 2">
            <a:extLst>
              <a:ext uri="{FF2B5EF4-FFF2-40B4-BE49-F238E27FC236}">
                <a16:creationId xmlns:a16="http://schemas.microsoft.com/office/drawing/2014/main" id="{4B2503D2-CB4D-422E-FD79-A9953F1731F1}"/>
              </a:ext>
            </a:extLst>
          </p:cNvPr>
          <p:cNvSpPr>
            <a:spLocks noGrp="1"/>
          </p:cNvSpPr>
          <p:nvPr>
            <p:ph type="title"/>
          </p:nvPr>
        </p:nvSpPr>
        <p:spPr/>
        <p:txBody>
          <a:bodyPr>
            <a:normAutofit fontScale="90000"/>
          </a:bodyPr>
          <a:lstStyle/>
          <a:p>
            <a:r>
              <a:rPr lang="en-US" sz="4000" dirty="0"/>
              <a:t>SFY 2018 DSH Recoupments and Redistributions</a:t>
            </a:r>
          </a:p>
        </p:txBody>
      </p:sp>
      <p:sp>
        <p:nvSpPr>
          <p:cNvPr id="8" name="Slide Number Placeholder 7">
            <a:extLst>
              <a:ext uri="{FF2B5EF4-FFF2-40B4-BE49-F238E27FC236}">
                <a16:creationId xmlns:a16="http://schemas.microsoft.com/office/drawing/2014/main" id="{9F9EBB0E-A542-1E30-CC2D-8B59F5EB0E55}"/>
              </a:ext>
            </a:extLst>
          </p:cNvPr>
          <p:cNvSpPr>
            <a:spLocks noGrp="1"/>
          </p:cNvSpPr>
          <p:nvPr>
            <p:ph type="sldNum" sz="quarter" idx="4"/>
          </p:nvPr>
        </p:nvSpPr>
        <p:spPr/>
        <p:txBody>
          <a:bodyPr/>
          <a:lstStyle/>
          <a:p>
            <a:fld id="{1BAE3CF8-7390-428E-A698-490C6B1DC195}" type="slidenum">
              <a:rPr lang="en-US" smtClean="0"/>
              <a:t>37</a:t>
            </a:fld>
            <a:endParaRPr lang="en-US"/>
          </a:p>
        </p:txBody>
      </p:sp>
    </p:spTree>
    <p:extLst>
      <p:ext uri="{BB962C8B-B14F-4D97-AF65-F5344CB8AC3E}">
        <p14:creationId xmlns:p14="http://schemas.microsoft.com/office/powerpoint/2010/main" val="1802953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70ADD-2567-A9FF-9B75-BFCAC0B470A9}"/>
              </a:ext>
            </a:extLst>
          </p:cNvPr>
          <p:cNvSpPr>
            <a:spLocks noGrp="1"/>
          </p:cNvSpPr>
          <p:nvPr>
            <p:ph idx="1"/>
          </p:nvPr>
        </p:nvSpPr>
        <p:spPr/>
        <p:txBody>
          <a:bodyPr>
            <a:normAutofit fontScale="92500" lnSpcReduction="20000"/>
          </a:bodyPr>
          <a:lstStyle/>
          <a:p>
            <a:r>
              <a:rPr lang="en-US" dirty="0"/>
              <a:t>The preliminary SFY 2019 audit results were submitted to CMS on December 31, 2022.</a:t>
            </a:r>
          </a:p>
          <a:p>
            <a:r>
              <a:rPr lang="en-US" dirty="0"/>
              <a:t>A total of 32 hospitals have liabilities totaling $57.3 million. One of these facilities now is closed and two are in bankruptcy.</a:t>
            </a:r>
          </a:p>
          <a:p>
            <a:r>
              <a:rPr lang="en-US" dirty="0"/>
              <a:t>According to MHD’s recent proposed amendment, SFY 2019 liabilities must be paid to the state by October 31, 2023.</a:t>
            </a:r>
          </a:p>
          <a:p>
            <a:r>
              <a:rPr lang="en-US" dirty="0"/>
              <a:t>Redistribution payments likely will be processed in December 2023.</a:t>
            </a:r>
          </a:p>
          <a:p>
            <a:r>
              <a:rPr lang="en-US" dirty="0"/>
              <a:t>Approximately $59.8 million is available in unspent DSH allotment payments to 63 hospitals for SFY 2019. The payments likely will be made in June 2024.</a:t>
            </a:r>
          </a:p>
        </p:txBody>
      </p:sp>
      <p:sp>
        <p:nvSpPr>
          <p:cNvPr id="3" name="Title 2">
            <a:extLst>
              <a:ext uri="{FF2B5EF4-FFF2-40B4-BE49-F238E27FC236}">
                <a16:creationId xmlns:a16="http://schemas.microsoft.com/office/drawing/2014/main" id="{4B2503D2-CB4D-422E-FD79-A9953F1731F1}"/>
              </a:ext>
            </a:extLst>
          </p:cNvPr>
          <p:cNvSpPr>
            <a:spLocks noGrp="1"/>
          </p:cNvSpPr>
          <p:nvPr>
            <p:ph type="title"/>
          </p:nvPr>
        </p:nvSpPr>
        <p:spPr/>
        <p:txBody>
          <a:bodyPr>
            <a:normAutofit/>
          </a:bodyPr>
          <a:lstStyle/>
          <a:p>
            <a:r>
              <a:rPr lang="en-US" sz="4000" dirty="0"/>
              <a:t>SFY 2019 DSH Audit</a:t>
            </a:r>
          </a:p>
        </p:txBody>
      </p:sp>
      <p:sp>
        <p:nvSpPr>
          <p:cNvPr id="8" name="Slide Number Placeholder 7">
            <a:extLst>
              <a:ext uri="{FF2B5EF4-FFF2-40B4-BE49-F238E27FC236}">
                <a16:creationId xmlns:a16="http://schemas.microsoft.com/office/drawing/2014/main" id="{9F9EBB0E-A542-1E30-CC2D-8B59F5EB0E55}"/>
              </a:ext>
            </a:extLst>
          </p:cNvPr>
          <p:cNvSpPr>
            <a:spLocks noGrp="1"/>
          </p:cNvSpPr>
          <p:nvPr>
            <p:ph type="sldNum" sz="quarter" idx="4"/>
          </p:nvPr>
        </p:nvSpPr>
        <p:spPr/>
        <p:txBody>
          <a:bodyPr/>
          <a:lstStyle/>
          <a:p>
            <a:fld id="{1BAE3CF8-7390-428E-A698-490C6B1DC195}" type="slidenum">
              <a:rPr lang="en-US" smtClean="0"/>
              <a:t>38</a:t>
            </a:fld>
            <a:endParaRPr lang="en-US"/>
          </a:p>
        </p:txBody>
      </p:sp>
    </p:spTree>
    <p:extLst>
      <p:ext uri="{BB962C8B-B14F-4D97-AF65-F5344CB8AC3E}">
        <p14:creationId xmlns:p14="http://schemas.microsoft.com/office/powerpoint/2010/main" val="1076202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9803-D989-F5FB-96F8-FA6F0857B02C}"/>
              </a:ext>
            </a:extLst>
          </p:cNvPr>
          <p:cNvSpPr>
            <a:spLocks noGrp="1"/>
          </p:cNvSpPr>
          <p:nvPr>
            <p:ph type="title"/>
          </p:nvPr>
        </p:nvSpPr>
        <p:spPr>
          <a:xfrm>
            <a:off x="314036" y="2262908"/>
            <a:ext cx="11471564" cy="2333505"/>
          </a:xfrm>
        </p:spPr>
        <p:txBody>
          <a:bodyPr/>
          <a:lstStyle/>
          <a:p>
            <a:r>
              <a:rPr lang="en-US" dirty="0"/>
              <a:t>Impact of New Payment Methodologies on MSC Pooling Arrangement and Schedule A Form</a:t>
            </a:r>
          </a:p>
        </p:txBody>
      </p:sp>
      <p:sp>
        <p:nvSpPr>
          <p:cNvPr id="3" name="Slide Number Placeholder 2">
            <a:extLst>
              <a:ext uri="{FF2B5EF4-FFF2-40B4-BE49-F238E27FC236}">
                <a16:creationId xmlns:a16="http://schemas.microsoft.com/office/drawing/2014/main" id="{031B9ED4-2449-1E9F-972B-E0E45822ED4A}"/>
              </a:ext>
            </a:extLst>
          </p:cNvPr>
          <p:cNvSpPr>
            <a:spLocks noGrp="1"/>
          </p:cNvSpPr>
          <p:nvPr>
            <p:ph type="sldNum" sz="quarter" idx="4"/>
          </p:nvPr>
        </p:nvSpPr>
        <p:spPr/>
        <p:txBody>
          <a:bodyPr/>
          <a:lstStyle/>
          <a:p>
            <a:fld id="{1BAE3CF8-7390-428E-A698-490C6B1DC195}" type="slidenum">
              <a:rPr lang="en-US" smtClean="0"/>
              <a:t>39</a:t>
            </a:fld>
            <a:endParaRPr lang="en-US"/>
          </a:p>
        </p:txBody>
      </p:sp>
    </p:spTree>
    <p:extLst>
      <p:ext uri="{BB962C8B-B14F-4D97-AF65-F5344CB8AC3E}">
        <p14:creationId xmlns:p14="http://schemas.microsoft.com/office/powerpoint/2010/main" val="2561638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19D66-E0B0-9FFC-CA26-4599A1C2510B}"/>
              </a:ext>
            </a:extLst>
          </p:cNvPr>
          <p:cNvSpPr>
            <a:spLocks noGrp="1"/>
          </p:cNvSpPr>
          <p:nvPr>
            <p:ph idx="1"/>
          </p:nvPr>
        </p:nvSpPr>
        <p:spPr/>
        <p:txBody>
          <a:bodyPr>
            <a:normAutofit lnSpcReduction="10000"/>
          </a:bodyPr>
          <a:lstStyle/>
          <a:p>
            <a:r>
              <a:rPr lang="en-US" dirty="0"/>
              <a:t>MHD wanted:</a:t>
            </a:r>
          </a:p>
          <a:p>
            <a:pPr lvl="1"/>
            <a:r>
              <a:rPr lang="en-US" sz="2800" dirty="0"/>
              <a:t>to repurpose existing funds while accounting for the $20 million impact associated with the simplified outpatient fee schedule</a:t>
            </a:r>
          </a:p>
          <a:p>
            <a:pPr lvl="1"/>
            <a:r>
              <a:rPr lang="en-US" sz="2800" dirty="0"/>
              <a:t>to limit the hospital-specific impact to the extent possible</a:t>
            </a:r>
          </a:p>
          <a:p>
            <a:pPr lvl="1"/>
            <a:r>
              <a:rPr lang="en-US" sz="2800" dirty="0"/>
              <a:t>to reduce negotiation obstacles between hospitals and MCOs by ensuring that hospitals above the maximum per diem rate receive no more than the maximum; hospitals below the minimum will be brought to the minimum</a:t>
            </a:r>
          </a:p>
          <a:p>
            <a:pPr lvl="1"/>
            <a:r>
              <a:rPr lang="en-US" sz="2800" dirty="0"/>
              <a:t>to be compliant with CMS</a:t>
            </a:r>
          </a:p>
          <a:p>
            <a:endParaRPr lang="en-US" dirty="0"/>
          </a:p>
          <a:p>
            <a:endParaRPr lang="en-US" dirty="0"/>
          </a:p>
          <a:p>
            <a:endParaRPr lang="en-US" dirty="0"/>
          </a:p>
        </p:txBody>
      </p:sp>
      <p:sp>
        <p:nvSpPr>
          <p:cNvPr id="3" name="Title 2">
            <a:extLst>
              <a:ext uri="{FF2B5EF4-FFF2-40B4-BE49-F238E27FC236}">
                <a16:creationId xmlns:a16="http://schemas.microsoft.com/office/drawing/2014/main" id="{4A7C11AE-9517-94A8-0DA3-68FBC09310E2}"/>
              </a:ext>
            </a:extLst>
          </p:cNvPr>
          <p:cNvSpPr>
            <a:spLocks noGrp="1"/>
          </p:cNvSpPr>
          <p:nvPr>
            <p:ph type="title"/>
          </p:nvPr>
        </p:nvSpPr>
        <p:spPr/>
        <p:txBody>
          <a:bodyPr/>
          <a:lstStyle/>
          <a:p>
            <a:r>
              <a:rPr lang="en-US" dirty="0"/>
              <a:t>MO HealthNet Assumptions and Goals</a:t>
            </a:r>
          </a:p>
        </p:txBody>
      </p:sp>
      <p:sp>
        <p:nvSpPr>
          <p:cNvPr id="8" name="Slide Number Placeholder 7">
            <a:extLst>
              <a:ext uri="{FF2B5EF4-FFF2-40B4-BE49-F238E27FC236}">
                <a16:creationId xmlns:a16="http://schemas.microsoft.com/office/drawing/2014/main" id="{928E7923-A10A-FE40-0844-C4E3059CE8F4}"/>
              </a:ext>
            </a:extLst>
          </p:cNvPr>
          <p:cNvSpPr>
            <a:spLocks noGrp="1"/>
          </p:cNvSpPr>
          <p:nvPr>
            <p:ph type="sldNum" sz="quarter" idx="4"/>
          </p:nvPr>
        </p:nvSpPr>
        <p:spPr/>
        <p:txBody>
          <a:bodyPr/>
          <a:lstStyle/>
          <a:p>
            <a:fld id="{1BAE3CF8-7390-428E-A698-490C6B1DC195}" type="slidenum">
              <a:rPr lang="en-US" smtClean="0"/>
              <a:t>4</a:t>
            </a:fld>
            <a:endParaRPr lang="en-US"/>
          </a:p>
        </p:txBody>
      </p:sp>
    </p:spTree>
    <p:extLst>
      <p:ext uri="{BB962C8B-B14F-4D97-AF65-F5344CB8AC3E}">
        <p14:creationId xmlns:p14="http://schemas.microsoft.com/office/powerpoint/2010/main" val="712018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63215F-2F72-77A1-BEFD-EF92D8AE858D}"/>
              </a:ext>
            </a:extLst>
          </p:cNvPr>
          <p:cNvSpPr>
            <a:spLocks noGrp="1"/>
          </p:cNvSpPr>
          <p:nvPr>
            <p:ph type="title"/>
          </p:nvPr>
        </p:nvSpPr>
        <p:spPr>
          <a:xfrm>
            <a:off x="838200" y="863888"/>
            <a:ext cx="10515600" cy="961737"/>
          </a:xfrm>
        </p:spPr>
        <p:txBody>
          <a:bodyPr/>
          <a:lstStyle/>
          <a:p>
            <a:r>
              <a:rPr lang="en-US" dirty="0"/>
              <a:t>Reduction in Add-On Payments</a:t>
            </a:r>
          </a:p>
        </p:txBody>
      </p:sp>
      <p:sp>
        <p:nvSpPr>
          <p:cNvPr id="2" name="Content Placeholder 1">
            <a:extLst>
              <a:ext uri="{FF2B5EF4-FFF2-40B4-BE49-F238E27FC236}">
                <a16:creationId xmlns:a16="http://schemas.microsoft.com/office/drawing/2014/main" id="{10214E8C-C6EB-DA69-2EEE-891C4BBD3918}"/>
              </a:ext>
            </a:extLst>
          </p:cNvPr>
          <p:cNvSpPr>
            <a:spLocks noGrp="1"/>
          </p:cNvSpPr>
          <p:nvPr>
            <p:ph sz="half" idx="2"/>
          </p:nvPr>
        </p:nvSpPr>
        <p:spPr>
          <a:xfrm>
            <a:off x="8387309" y="2158806"/>
            <a:ext cx="3691784" cy="3725799"/>
          </a:xfrm>
        </p:spPr>
        <p:txBody>
          <a:bodyPr>
            <a:normAutofit/>
          </a:bodyPr>
          <a:lstStyle/>
          <a:p>
            <a:r>
              <a:rPr lang="en-US" sz="2500" dirty="0"/>
              <a:t>Because MHD rebased per diem rates, add-on payments were reduced by approximately              $1 billion and are now being paid as claims payments. </a:t>
            </a:r>
          </a:p>
        </p:txBody>
      </p:sp>
      <p:sp>
        <p:nvSpPr>
          <p:cNvPr id="4" name="Slide Number Placeholder 3">
            <a:extLst>
              <a:ext uri="{FF2B5EF4-FFF2-40B4-BE49-F238E27FC236}">
                <a16:creationId xmlns:a16="http://schemas.microsoft.com/office/drawing/2014/main" id="{52181979-BD30-636A-27CB-079ECE27BD08}"/>
              </a:ext>
            </a:extLst>
          </p:cNvPr>
          <p:cNvSpPr>
            <a:spLocks noGrp="1"/>
          </p:cNvSpPr>
          <p:nvPr>
            <p:ph type="sldNum" sz="quarter" idx="4"/>
          </p:nvPr>
        </p:nvSpPr>
        <p:spPr>
          <a:xfrm>
            <a:off x="11387468" y="6356350"/>
            <a:ext cx="494486" cy="365125"/>
          </a:xfrm>
        </p:spPr>
        <p:txBody>
          <a:bodyPr anchor="ctr">
            <a:normAutofit/>
          </a:bodyPr>
          <a:lstStyle/>
          <a:p>
            <a:pPr>
              <a:spcAft>
                <a:spcPts val="600"/>
              </a:spcAft>
            </a:pPr>
            <a:fld id="{1BAE3CF8-7390-428E-A698-490C6B1DC195}" type="slidenum">
              <a:rPr lang="en-US" smtClean="0"/>
              <a:pPr>
                <a:spcAft>
                  <a:spcPts val="600"/>
                </a:spcAft>
              </a:pPr>
              <a:t>40</a:t>
            </a:fld>
            <a:endParaRPr lang="en-US"/>
          </a:p>
        </p:txBody>
      </p:sp>
      <p:graphicFrame>
        <p:nvGraphicFramePr>
          <p:cNvPr id="5" name="Table 4">
            <a:extLst>
              <a:ext uri="{FF2B5EF4-FFF2-40B4-BE49-F238E27FC236}">
                <a16:creationId xmlns:a16="http://schemas.microsoft.com/office/drawing/2014/main" id="{6D1A58D1-0E93-9122-E823-4DDE62B06E0C}"/>
              </a:ext>
            </a:extLst>
          </p:cNvPr>
          <p:cNvGraphicFramePr>
            <a:graphicFrameLocks noGrp="1"/>
          </p:cNvGraphicFramePr>
          <p:nvPr>
            <p:extLst>
              <p:ext uri="{D42A27DB-BD31-4B8C-83A1-F6EECF244321}">
                <p14:modId xmlns:p14="http://schemas.microsoft.com/office/powerpoint/2010/main" val="3767065686"/>
              </p:ext>
            </p:extLst>
          </p:nvPr>
        </p:nvGraphicFramePr>
        <p:xfrm>
          <a:off x="743483" y="2479619"/>
          <a:ext cx="7486117" cy="3084174"/>
        </p:xfrm>
        <a:graphic>
          <a:graphicData uri="http://schemas.openxmlformats.org/drawingml/2006/table">
            <a:tbl>
              <a:tblPr firstRow="1" firstCol="1" bandRow="1"/>
              <a:tblGrid>
                <a:gridCol w="2974601">
                  <a:extLst>
                    <a:ext uri="{9D8B030D-6E8A-4147-A177-3AD203B41FA5}">
                      <a16:colId xmlns:a16="http://schemas.microsoft.com/office/drawing/2014/main" val="2865226637"/>
                    </a:ext>
                  </a:extLst>
                </a:gridCol>
                <a:gridCol w="1408144">
                  <a:extLst>
                    <a:ext uri="{9D8B030D-6E8A-4147-A177-3AD203B41FA5}">
                      <a16:colId xmlns:a16="http://schemas.microsoft.com/office/drawing/2014/main" val="4035202024"/>
                    </a:ext>
                  </a:extLst>
                </a:gridCol>
                <a:gridCol w="1349819">
                  <a:extLst>
                    <a:ext uri="{9D8B030D-6E8A-4147-A177-3AD203B41FA5}">
                      <a16:colId xmlns:a16="http://schemas.microsoft.com/office/drawing/2014/main" val="4273793780"/>
                    </a:ext>
                  </a:extLst>
                </a:gridCol>
                <a:gridCol w="1753553">
                  <a:extLst>
                    <a:ext uri="{9D8B030D-6E8A-4147-A177-3AD203B41FA5}">
                      <a16:colId xmlns:a16="http://schemas.microsoft.com/office/drawing/2014/main" val="1301400730"/>
                    </a:ext>
                  </a:extLst>
                </a:gridCol>
              </a:tblGrid>
              <a:tr h="391075">
                <a:tc>
                  <a:txBody>
                    <a:bodyPr/>
                    <a:lstStyle/>
                    <a:p>
                      <a:pPr marL="0" marR="0" algn="l" fontAlgn="t">
                        <a:spcBef>
                          <a:spcPts val="0"/>
                        </a:spcBef>
                        <a:spcAft>
                          <a:spcPts val="0"/>
                        </a:spcAft>
                      </a:pPr>
                      <a:r>
                        <a:rPr lang="en-US" sz="1600" b="1" i="0" u="none" strike="noStrike" dirty="0">
                          <a:solidFill>
                            <a:srgbClr val="FFFFFF"/>
                          </a:solidFill>
                          <a:effectLst/>
                          <a:latin typeface="Times New Roman" panose="02020603050405020304" pitchFamily="18" charset="0"/>
                          <a:ea typeface="Times New Roman" panose="02020603050405020304" pitchFamily="18" charset="0"/>
                        </a:rPr>
                        <a:t>Payment Description</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t">
                        <a:spcBef>
                          <a:spcPts val="0"/>
                        </a:spcBef>
                        <a:spcAft>
                          <a:spcPts val="0"/>
                        </a:spcAft>
                      </a:pPr>
                      <a:r>
                        <a:rPr lang="en-US" sz="1600" b="1" i="0" u="none" strike="noStrike" dirty="0">
                          <a:solidFill>
                            <a:srgbClr val="FFFFFF"/>
                          </a:solidFill>
                          <a:effectLst/>
                          <a:latin typeface="Times New Roman" panose="02020603050405020304" pitchFamily="18" charset="0"/>
                          <a:ea typeface="Times New Roman" panose="02020603050405020304" pitchFamily="18" charset="0"/>
                        </a:rPr>
                        <a:t>SFY 2022</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t">
                        <a:spcBef>
                          <a:spcPts val="0"/>
                        </a:spcBef>
                        <a:spcAft>
                          <a:spcPts val="0"/>
                        </a:spcAft>
                      </a:pPr>
                      <a:r>
                        <a:rPr lang="en-US" sz="1600" b="1" i="0" u="none" strike="noStrike" dirty="0">
                          <a:solidFill>
                            <a:srgbClr val="FFFFFF"/>
                          </a:solidFill>
                          <a:effectLst/>
                          <a:latin typeface="Times New Roman" panose="02020603050405020304" pitchFamily="18" charset="0"/>
                          <a:ea typeface="Times New Roman" panose="02020603050405020304" pitchFamily="18" charset="0"/>
                        </a:rPr>
                        <a:t>SFY 2023</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fontAlgn="t">
                        <a:spcBef>
                          <a:spcPts val="0"/>
                        </a:spcBef>
                        <a:spcAft>
                          <a:spcPts val="0"/>
                        </a:spcAft>
                      </a:pPr>
                      <a:r>
                        <a:rPr lang="en-US" sz="1600" b="1" i="0" u="none" strike="noStrike" dirty="0">
                          <a:solidFill>
                            <a:srgbClr val="FFFFFF"/>
                          </a:solidFill>
                          <a:effectLst/>
                          <a:latin typeface="Times New Roman" panose="02020603050405020304" pitchFamily="18" charset="0"/>
                          <a:ea typeface="Times New Roman" panose="02020603050405020304" pitchFamily="18" charset="0"/>
                        </a:rPr>
                        <a:t>Decrease</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754860770"/>
                  </a:ext>
                </a:extLst>
              </a:tr>
              <a:tr h="499813">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Uninsured (DSH) Payment</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$405,232,846</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$477,577,932</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133376"/>
                  </a:ext>
                </a:extLst>
              </a:tr>
              <a:tr h="492929">
                <a:tc>
                  <a:txBody>
                    <a:bodyPr/>
                    <a:lstStyle/>
                    <a:p>
                      <a:pPr marL="0" marR="0" algn="l"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Direct Medicaid Add-On Payments</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$782,058,148</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$40,402,916</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246505"/>
                  </a:ext>
                </a:extLst>
              </a:tr>
              <a:tr h="391075">
                <a:tc>
                  <a:txBody>
                    <a:bodyPr/>
                    <a:lstStyle/>
                    <a:p>
                      <a:pPr marL="0" marR="0" algn="l"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Out-of-State Payments</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$215,201,219</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567270"/>
                  </a:ext>
                </a:extLst>
              </a:tr>
              <a:tr h="428764">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Full Medicaid Pricing Payments</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$531,962,031</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362830"/>
                  </a:ext>
                </a:extLst>
              </a:tr>
              <a:tr h="485940">
                <a:tc>
                  <a:txBody>
                    <a:bodyPr/>
                    <a:lstStyle/>
                    <a:p>
                      <a:pPr marL="0" marR="0" algn="l"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Acuity-Based, Stop-Loss &amp; UPL</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a:effectLst/>
                          <a:latin typeface="Times New Roman" panose="02020603050405020304" pitchFamily="18" charset="0"/>
                          <a:ea typeface="Times New Roman" panose="02020603050405020304" pitchFamily="18" charset="0"/>
                        </a:rPr>
                        <a:t> </a:t>
                      </a:r>
                      <a:endParaRPr lang="en-US" sz="1600" b="0" i="0" u="none" strike="noStrike">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$403,985,293</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600" b="0" i="0" u="none" strike="noStrike" dirty="0">
                          <a:effectLst/>
                          <a:latin typeface="Times New Roman" panose="02020603050405020304" pitchFamily="18" charset="0"/>
                          <a:ea typeface="Times New Roman" panose="02020603050405020304" pitchFamily="18" charset="0"/>
                        </a:rPr>
                        <a:t> </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358912"/>
                  </a:ext>
                </a:extLst>
              </a:tr>
              <a:tr h="391075">
                <a:tc>
                  <a:txBody>
                    <a:bodyPr/>
                    <a:lstStyle/>
                    <a:p>
                      <a:pPr marL="0" marR="0" algn="l" fontAlgn="t">
                        <a:spcBef>
                          <a:spcPts val="0"/>
                        </a:spcBef>
                        <a:spcAft>
                          <a:spcPts val="0"/>
                        </a:spcAft>
                      </a:pPr>
                      <a:r>
                        <a:rPr lang="en-US" sz="1600" b="1" i="0" u="none" strike="noStrike" dirty="0">
                          <a:effectLst/>
                          <a:latin typeface="Times New Roman" panose="02020603050405020304" pitchFamily="18" charset="0"/>
                          <a:ea typeface="Times New Roman" panose="02020603050405020304" pitchFamily="18" charset="0"/>
                        </a:rPr>
                        <a:t>Total Add-On Payments</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1" i="0" u="none" strike="noStrike" dirty="0">
                          <a:effectLst/>
                          <a:latin typeface="Times New Roman" panose="02020603050405020304" pitchFamily="18" charset="0"/>
                          <a:ea typeface="Times New Roman" panose="02020603050405020304" pitchFamily="18" charset="0"/>
                        </a:rPr>
                        <a:t>$1,934,454,244</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1" i="0" u="none" strike="noStrike" dirty="0">
                          <a:effectLst/>
                          <a:latin typeface="Times New Roman" panose="02020603050405020304" pitchFamily="18" charset="0"/>
                          <a:ea typeface="Times New Roman" panose="02020603050405020304" pitchFamily="18" charset="0"/>
                        </a:rPr>
                        <a:t>$921,966,141</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fontAlgn="t">
                        <a:spcBef>
                          <a:spcPts val="0"/>
                        </a:spcBef>
                        <a:spcAft>
                          <a:spcPts val="0"/>
                        </a:spcAft>
                      </a:pPr>
                      <a:r>
                        <a:rPr lang="en-US" sz="1600" b="1" i="0" u="none" strike="noStrike" dirty="0">
                          <a:effectLst/>
                          <a:latin typeface="Times New Roman" panose="02020603050405020304" pitchFamily="18" charset="0"/>
                          <a:ea typeface="Times New Roman" panose="02020603050405020304" pitchFamily="18" charset="0"/>
                        </a:rPr>
                        <a:t>($1,012,488,103)</a:t>
                      </a:r>
                      <a:endParaRPr lang="en-US" sz="1600" b="0" i="0" u="none" strike="noStrike" dirty="0">
                        <a:effectLst/>
                        <a:latin typeface="Arial" panose="020B0604020202020204" pitchFamily="34" charset="0"/>
                      </a:endParaRPr>
                    </a:p>
                  </a:txBody>
                  <a:tcPr marL="63012" marR="63012" marT="8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044650"/>
                  </a:ext>
                </a:extLst>
              </a:tr>
            </a:tbl>
          </a:graphicData>
        </a:graphic>
      </p:graphicFrame>
      <p:sp>
        <p:nvSpPr>
          <p:cNvPr id="6" name="TextBox 5">
            <a:extLst>
              <a:ext uri="{FF2B5EF4-FFF2-40B4-BE49-F238E27FC236}">
                <a16:creationId xmlns:a16="http://schemas.microsoft.com/office/drawing/2014/main" id="{48BBFE11-012D-0EE1-570A-2C8932498E95}"/>
              </a:ext>
            </a:extLst>
          </p:cNvPr>
          <p:cNvSpPr txBox="1"/>
          <p:nvPr/>
        </p:nvSpPr>
        <p:spPr>
          <a:xfrm>
            <a:off x="743483" y="2081831"/>
            <a:ext cx="7486117" cy="400110"/>
          </a:xfrm>
          <a:prstGeom prst="rect">
            <a:avLst/>
          </a:prstGeom>
          <a:noFill/>
        </p:spPr>
        <p:txBody>
          <a:bodyPr wrap="square" rtlCol="0">
            <a:spAutoFit/>
          </a:bodyPr>
          <a:lstStyle/>
          <a:p>
            <a:pPr algn="ctr"/>
            <a:r>
              <a:rPr lang="en-US" sz="2000" b="1" dirty="0"/>
              <a:t>Statewide Comparison</a:t>
            </a:r>
          </a:p>
        </p:txBody>
      </p:sp>
    </p:spTree>
    <p:extLst>
      <p:ext uri="{BB962C8B-B14F-4D97-AF65-F5344CB8AC3E}">
        <p14:creationId xmlns:p14="http://schemas.microsoft.com/office/powerpoint/2010/main" val="1667291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0DC9D-81E5-6C27-3556-6FEA1B1EE8C5}"/>
              </a:ext>
            </a:extLst>
          </p:cNvPr>
          <p:cNvSpPr>
            <a:spLocks noGrp="1"/>
          </p:cNvSpPr>
          <p:nvPr>
            <p:ph idx="1"/>
          </p:nvPr>
        </p:nvSpPr>
        <p:spPr/>
        <p:txBody>
          <a:bodyPr>
            <a:normAutofit/>
          </a:bodyPr>
          <a:lstStyle/>
          <a:p>
            <a:r>
              <a:rPr lang="en-US" dirty="0"/>
              <a:t>It was determined that holding the payments to a SFY 2022 level would help maintain stability in the MSC pooling arrangements.</a:t>
            </a:r>
          </a:p>
          <a:p>
            <a:r>
              <a:rPr lang="en-US" dirty="0"/>
              <a:t>To accomplish this, claims payments now will supplant the add-on payments previously considered in the pooling formula.</a:t>
            </a:r>
          </a:p>
          <a:p>
            <a:r>
              <a:rPr lang="en-US" dirty="0"/>
              <a:t>Because claims payments are subject to change based on actual utilization, the amounts included for pooling and reflected on the Schedule A form are estimates. </a:t>
            </a:r>
          </a:p>
        </p:txBody>
      </p:sp>
      <p:sp>
        <p:nvSpPr>
          <p:cNvPr id="3" name="Title 2">
            <a:extLst>
              <a:ext uri="{FF2B5EF4-FFF2-40B4-BE49-F238E27FC236}">
                <a16:creationId xmlns:a16="http://schemas.microsoft.com/office/drawing/2014/main" id="{C2A49848-2938-0D87-2680-0F2A593C3E52}"/>
              </a:ext>
            </a:extLst>
          </p:cNvPr>
          <p:cNvSpPr>
            <a:spLocks noGrp="1"/>
          </p:cNvSpPr>
          <p:nvPr>
            <p:ph type="title"/>
          </p:nvPr>
        </p:nvSpPr>
        <p:spPr/>
        <p:txBody>
          <a:bodyPr/>
          <a:lstStyle/>
          <a:p>
            <a:r>
              <a:rPr lang="en-US" dirty="0"/>
              <a:t>Impact on MSC Pooling Arrangement</a:t>
            </a:r>
          </a:p>
        </p:txBody>
      </p:sp>
      <p:sp>
        <p:nvSpPr>
          <p:cNvPr id="4" name="Slide Number Placeholder 3">
            <a:extLst>
              <a:ext uri="{FF2B5EF4-FFF2-40B4-BE49-F238E27FC236}">
                <a16:creationId xmlns:a16="http://schemas.microsoft.com/office/drawing/2014/main" id="{17283421-9213-44BF-E7E5-A97C22CCD2A6}"/>
              </a:ext>
            </a:extLst>
          </p:cNvPr>
          <p:cNvSpPr>
            <a:spLocks noGrp="1"/>
          </p:cNvSpPr>
          <p:nvPr>
            <p:ph type="sldNum" sz="quarter" idx="4"/>
          </p:nvPr>
        </p:nvSpPr>
        <p:spPr/>
        <p:txBody>
          <a:bodyPr/>
          <a:lstStyle/>
          <a:p>
            <a:fld id="{1BAE3CF8-7390-428E-A698-490C6B1DC195}" type="slidenum">
              <a:rPr lang="en-US" smtClean="0"/>
              <a:t>41</a:t>
            </a:fld>
            <a:endParaRPr lang="en-US"/>
          </a:p>
        </p:txBody>
      </p:sp>
    </p:spTree>
    <p:extLst>
      <p:ext uri="{BB962C8B-B14F-4D97-AF65-F5344CB8AC3E}">
        <p14:creationId xmlns:p14="http://schemas.microsoft.com/office/powerpoint/2010/main" val="2981379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able&#10;&#10;Description automatically generated">
            <a:extLst>
              <a:ext uri="{FF2B5EF4-FFF2-40B4-BE49-F238E27FC236}">
                <a16:creationId xmlns:a16="http://schemas.microsoft.com/office/drawing/2014/main" id="{2DADE63C-8DE5-9628-29E7-0C1E6DACBC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750982" y="579808"/>
            <a:ext cx="7046221" cy="6077366"/>
          </a:xfrm>
          <a:noFill/>
        </p:spPr>
      </p:pic>
      <p:sp>
        <p:nvSpPr>
          <p:cNvPr id="3" name="Slide Number Placeholder 2" hidden="1">
            <a:extLst>
              <a:ext uri="{FF2B5EF4-FFF2-40B4-BE49-F238E27FC236}">
                <a16:creationId xmlns:a16="http://schemas.microsoft.com/office/drawing/2014/main" id="{60684598-EDE8-20C0-3B53-2A46B26401F2}"/>
              </a:ext>
            </a:extLst>
          </p:cNvPr>
          <p:cNvSpPr>
            <a:spLocks noGrp="1"/>
          </p:cNvSpPr>
          <p:nvPr>
            <p:ph type="sldNum" sz="quarter" idx="4"/>
          </p:nvPr>
        </p:nvSpPr>
        <p:spPr>
          <a:xfrm>
            <a:off x="11387468" y="6356350"/>
            <a:ext cx="494486" cy="365125"/>
          </a:xfrm>
        </p:spPr>
        <p:txBody>
          <a:bodyPr anchor="ctr">
            <a:normAutofit/>
          </a:bodyPr>
          <a:lstStyle/>
          <a:p>
            <a:pPr>
              <a:spcAft>
                <a:spcPts val="600"/>
              </a:spcAft>
            </a:pPr>
            <a:fld id="{1BAE3CF8-7390-428E-A698-490C6B1DC195}" type="slidenum">
              <a:rPr lang="en-US" smtClean="0"/>
              <a:pPr>
                <a:spcAft>
                  <a:spcPts val="600"/>
                </a:spcAft>
              </a:pPr>
              <a:t>42</a:t>
            </a:fld>
            <a:endParaRPr lang="en-US"/>
          </a:p>
        </p:txBody>
      </p:sp>
      <p:sp>
        <p:nvSpPr>
          <p:cNvPr id="7" name="TextBox 6">
            <a:extLst>
              <a:ext uri="{FF2B5EF4-FFF2-40B4-BE49-F238E27FC236}">
                <a16:creationId xmlns:a16="http://schemas.microsoft.com/office/drawing/2014/main" id="{716115C5-866B-DBD1-D4F2-96355EF62CF1}"/>
              </a:ext>
            </a:extLst>
          </p:cNvPr>
          <p:cNvSpPr txBox="1"/>
          <p:nvPr/>
        </p:nvSpPr>
        <p:spPr>
          <a:xfrm>
            <a:off x="8118504" y="1720840"/>
            <a:ext cx="3751604"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Not-for-profit pool participants must consider </a:t>
            </a:r>
            <a:r>
              <a:rPr lang="en-US" sz="2000" b="1" dirty="0">
                <a:solidFill>
                  <a:schemeClr val="accent1"/>
                </a:solidFill>
              </a:rPr>
              <a:t>27%</a:t>
            </a:r>
            <a:r>
              <a:rPr lang="en-US" sz="2000" dirty="0">
                <a:solidFill>
                  <a:schemeClr val="accent1"/>
                </a:solidFill>
              </a:rPr>
              <a:t> </a:t>
            </a:r>
            <a:r>
              <a:rPr lang="en-US" sz="2000" dirty="0"/>
              <a:t>of inpatient claims payments and </a:t>
            </a:r>
            <a:r>
              <a:rPr lang="en-US" sz="2000" b="1" dirty="0">
                <a:solidFill>
                  <a:schemeClr val="accent1"/>
                </a:solidFill>
              </a:rPr>
              <a:t>46%</a:t>
            </a:r>
            <a:r>
              <a:rPr lang="en-US" sz="2000" dirty="0"/>
              <a:t> of outpatient claims payments for pooling purposes.</a:t>
            </a:r>
          </a:p>
          <a:p>
            <a:endParaRPr lang="en-US" dirty="0"/>
          </a:p>
          <a:p>
            <a:pPr marL="285750" indent="-285750">
              <a:buFont typeface="Arial" panose="020B0604020202020204" pitchFamily="34" charset="0"/>
              <a:buChar char="•"/>
            </a:pPr>
            <a:r>
              <a:rPr lang="en-US" sz="2000" dirty="0"/>
              <a:t>Hybrid pool participants must consider </a:t>
            </a:r>
            <a:r>
              <a:rPr lang="en-US" sz="2000" b="1" dirty="0">
                <a:solidFill>
                  <a:schemeClr val="accent1"/>
                </a:solidFill>
              </a:rPr>
              <a:t>37%</a:t>
            </a:r>
            <a:r>
              <a:rPr lang="en-US" sz="2000" dirty="0"/>
              <a:t> of inpatient claims payments and </a:t>
            </a:r>
            <a:r>
              <a:rPr lang="en-US" sz="2000" b="1" dirty="0">
                <a:solidFill>
                  <a:schemeClr val="accent1"/>
                </a:solidFill>
              </a:rPr>
              <a:t>31%</a:t>
            </a:r>
            <a:r>
              <a:rPr lang="en-US" sz="2000" dirty="0"/>
              <a:t> of outpatient claims payments for pooling purposes.</a:t>
            </a:r>
          </a:p>
        </p:txBody>
      </p:sp>
    </p:spTree>
    <p:extLst>
      <p:ext uri="{BB962C8B-B14F-4D97-AF65-F5344CB8AC3E}">
        <p14:creationId xmlns:p14="http://schemas.microsoft.com/office/powerpoint/2010/main" val="3327163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B7E13-4A92-70E2-9447-0DF739AE1F3A}"/>
              </a:ext>
            </a:extLst>
          </p:cNvPr>
          <p:cNvSpPr>
            <a:spLocks noGrp="1"/>
          </p:cNvSpPr>
          <p:nvPr>
            <p:ph idx="1"/>
          </p:nvPr>
        </p:nvSpPr>
        <p:spPr/>
        <p:txBody>
          <a:bodyPr>
            <a:normAutofit lnSpcReduction="10000"/>
          </a:bodyPr>
          <a:lstStyle/>
          <a:p>
            <a:r>
              <a:rPr lang="en-US" sz="2400" dirty="0"/>
              <a:t>You can access your hospital-specific forms, the MHA Management Services Corporation pooling policies and procedures, and the FRA Tutorial by visiting the following website:</a:t>
            </a:r>
          </a:p>
          <a:p>
            <a:pPr marL="0" indent="0">
              <a:spcAft>
                <a:spcPts val="1000"/>
              </a:spcAft>
              <a:buNone/>
            </a:pPr>
            <a:r>
              <a:rPr lang="en-US" sz="2200" dirty="0"/>
              <a:t>		</a:t>
            </a:r>
            <a:r>
              <a:rPr lang="en-US" sz="2400" u="sng" dirty="0">
                <a:solidFill>
                  <a:schemeClr val="accent1"/>
                </a:solidFill>
              </a:rPr>
              <a:t>https://www.mhanet.com/docshare</a:t>
            </a:r>
          </a:p>
          <a:p>
            <a:pPr lvl="1"/>
            <a:r>
              <a:rPr lang="en-US" dirty="0"/>
              <a:t>Enter Username and Password</a:t>
            </a:r>
          </a:p>
          <a:p>
            <a:pPr lvl="1"/>
            <a:r>
              <a:rPr lang="en-US" dirty="0"/>
              <a:t>Click on Download</a:t>
            </a:r>
          </a:p>
          <a:p>
            <a:pPr lvl="1"/>
            <a:r>
              <a:rPr lang="en-US" dirty="0"/>
              <a:t>Click on FRA for Hospital-Specific Forms</a:t>
            </a:r>
          </a:p>
          <a:p>
            <a:pPr lvl="1"/>
            <a:r>
              <a:rPr lang="en-US" dirty="0"/>
              <a:t>Click on Info for Pooling Policies and Procedures, Managed Care Directed Payment Methodology Guidance, Case Mix Index Methodology and the FRA Tutorial</a:t>
            </a:r>
          </a:p>
          <a:p>
            <a:pPr lvl="1"/>
            <a:r>
              <a:rPr lang="en-US" dirty="0"/>
              <a:t>For assistance contact </a:t>
            </a:r>
            <a:r>
              <a:rPr lang="en-US" u="sng" dirty="0">
                <a:solidFill>
                  <a:schemeClr val="accent1"/>
                </a:solidFill>
              </a:rPr>
              <a:t>klafarge@mhanet.com</a:t>
            </a:r>
            <a:endParaRPr lang="en-US" dirty="0"/>
          </a:p>
        </p:txBody>
      </p:sp>
      <p:sp>
        <p:nvSpPr>
          <p:cNvPr id="3" name="Title 2">
            <a:extLst>
              <a:ext uri="{FF2B5EF4-FFF2-40B4-BE49-F238E27FC236}">
                <a16:creationId xmlns:a16="http://schemas.microsoft.com/office/drawing/2014/main" id="{BF2A30A6-E28D-7819-E166-C061F99A32F4}"/>
              </a:ext>
            </a:extLst>
          </p:cNvPr>
          <p:cNvSpPr>
            <a:spLocks noGrp="1"/>
          </p:cNvSpPr>
          <p:nvPr>
            <p:ph type="title"/>
          </p:nvPr>
        </p:nvSpPr>
        <p:spPr/>
        <p:txBody>
          <a:bodyPr/>
          <a:lstStyle/>
          <a:p>
            <a:r>
              <a:rPr lang="en-US" dirty="0"/>
              <a:t>Access to the FRA Website</a:t>
            </a:r>
          </a:p>
        </p:txBody>
      </p:sp>
      <p:sp>
        <p:nvSpPr>
          <p:cNvPr id="4" name="Slide Number Placeholder 3">
            <a:extLst>
              <a:ext uri="{FF2B5EF4-FFF2-40B4-BE49-F238E27FC236}">
                <a16:creationId xmlns:a16="http://schemas.microsoft.com/office/drawing/2014/main" id="{5708FCB3-7975-BDBE-1FF4-989242B0DD0C}"/>
              </a:ext>
            </a:extLst>
          </p:cNvPr>
          <p:cNvSpPr>
            <a:spLocks noGrp="1"/>
          </p:cNvSpPr>
          <p:nvPr>
            <p:ph type="sldNum" sz="quarter" idx="4"/>
          </p:nvPr>
        </p:nvSpPr>
        <p:spPr/>
        <p:txBody>
          <a:bodyPr/>
          <a:lstStyle/>
          <a:p>
            <a:fld id="{1BAE3CF8-7390-428E-A698-490C6B1DC195}" type="slidenum">
              <a:rPr lang="en-US" smtClean="0"/>
              <a:t>43</a:t>
            </a:fld>
            <a:endParaRPr lang="en-US"/>
          </a:p>
        </p:txBody>
      </p:sp>
    </p:spTree>
    <p:extLst>
      <p:ext uri="{BB962C8B-B14F-4D97-AF65-F5344CB8AC3E}">
        <p14:creationId xmlns:p14="http://schemas.microsoft.com/office/powerpoint/2010/main" val="1671776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9803-D989-F5FB-96F8-FA6F0857B02C}"/>
              </a:ext>
            </a:extLst>
          </p:cNvPr>
          <p:cNvSpPr>
            <a:spLocks noGrp="1"/>
          </p:cNvSpPr>
          <p:nvPr>
            <p:ph type="title"/>
          </p:nvPr>
        </p:nvSpPr>
        <p:spPr>
          <a:xfrm>
            <a:off x="314036" y="2262908"/>
            <a:ext cx="11471564" cy="2333505"/>
          </a:xfrm>
        </p:spPr>
        <p:txBody>
          <a:bodyPr/>
          <a:lstStyle/>
          <a:p>
            <a:r>
              <a:rPr lang="en-US" dirty="0"/>
              <a:t>Other Topics</a:t>
            </a:r>
            <a:br>
              <a:rPr lang="en-US" dirty="0"/>
            </a:br>
            <a:endParaRPr lang="en-US" dirty="0"/>
          </a:p>
        </p:txBody>
      </p:sp>
      <p:sp>
        <p:nvSpPr>
          <p:cNvPr id="3" name="Slide Number Placeholder 2">
            <a:extLst>
              <a:ext uri="{FF2B5EF4-FFF2-40B4-BE49-F238E27FC236}">
                <a16:creationId xmlns:a16="http://schemas.microsoft.com/office/drawing/2014/main" id="{031B9ED4-2449-1E9F-972B-E0E45822ED4A}"/>
              </a:ext>
            </a:extLst>
          </p:cNvPr>
          <p:cNvSpPr>
            <a:spLocks noGrp="1"/>
          </p:cNvSpPr>
          <p:nvPr>
            <p:ph type="sldNum" sz="quarter" idx="4"/>
          </p:nvPr>
        </p:nvSpPr>
        <p:spPr/>
        <p:txBody>
          <a:bodyPr/>
          <a:lstStyle/>
          <a:p>
            <a:fld id="{1BAE3CF8-7390-428E-A698-490C6B1DC195}" type="slidenum">
              <a:rPr lang="en-US" smtClean="0"/>
              <a:t>44</a:t>
            </a:fld>
            <a:endParaRPr lang="en-US"/>
          </a:p>
        </p:txBody>
      </p:sp>
    </p:spTree>
    <p:extLst>
      <p:ext uri="{BB962C8B-B14F-4D97-AF65-F5344CB8AC3E}">
        <p14:creationId xmlns:p14="http://schemas.microsoft.com/office/powerpoint/2010/main" val="2885797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2B7E13-4A92-70E2-9447-0DF739AE1F3A}"/>
              </a:ext>
            </a:extLst>
          </p:cNvPr>
          <p:cNvSpPr>
            <a:spLocks noGrp="1"/>
          </p:cNvSpPr>
          <p:nvPr>
            <p:ph idx="1"/>
          </p:nvPr>
        </p:nvSpPr>
        <p:spPr/>
        <p:txBody>
          <a:bodyPr>
            <a:normAutofit/>
          </a:bodyPr>
          <a:lstStyle/>
          <a:p>
            <a:r>
              <a:rPr lang="en-US" sz="3600" dirty="0"/>
              <a:t>Outpatient Surgeries in SFY 2024– Outpatient Simplified Fee Schedule</a:t>
            </a:r>
          </a:p>
          <a:p>
            <a:r>
              <a:rPr lang="en-US" sz="3600" dirty="0"/>
              <a:t>Value-Based Reimbursement</a:t>
            </a:r>
          </a:p>
          <a:p>
            <a:r>
              <a:rPr lang="en-US" sz="3600" dirty="0"/>
              <a:t>Inquiry by WPS Government Health Administrators Regarding FRA Accounting</a:t>
            </a:r>
          </a:p>
          <a:p>
            <a:endParaRPr lang="en-US" dirty="0"/>
          </a:p>
        </p:txBody>
      </p:sp>
      <p:sp>
        <p:nvSpPr>
          <p:cNvPr id="3" name="Title 2">
            <a:extLst>
              <a:ext uri="{FF2B5EF4-FFF2-40B4-BE49-F238E27FC236}">
                <a16:creationId xmlns:a16="http://schemas.microsoft.com/office/drawing/2014/main" id="{BF2A30A6-E28D-7819-E166-C061F99A32F4}"/>
              </a:ext>
            </a:extLst>
          </p:cNvPr>
          <p:cNvSpPr>
            <a:spLocks noGrp="1"/>
          </p:cNvSpPr>
          <p:nvPr>
            <p:ph type="title"/>
          </p:nvPr>
        </p:nvSpPr>
        <p:spPr/>
        <p:txBody>
          <a:bodyPr/>
          <a:lstStyle/>
          <a:p>
            <a:r>
              <a:rPr lang="en-US" dirty="0"/>
              <a:t>Other Topics</a:t>
            </a:r>
          </a:p>
        </p:txBody>
      </p:sp>
      <p:sp>
        <p:nvSpPr>
          <p:cNvPr id="4" name="Slide Number Placeholder 3">
            <a:extLst>
              <a:ext uri="{FF2B5EF4-FFF2-40B4-BE49-F238E27FC236}">
                <a16:creationId xmlns:a16="http://schemas.microsoft.com/office/drawing/2014/main" id="{5708FCB3-7975-BDBE-1FF4-989242B0DD0C}"/>
              </a:ext>
            </a:extLst>
          </p:cNvPr>
          <p:cNvSpPr>
            <a:spLocks noGrp="1"/>
          </p:cNvSpPr>
          <p:nvPr>
            <p:ph type="sldNum" sz="quarter" idx="4"/>
          </p:nvPr>
        </p:nvSpPr>
        <p:spPr/>
        <p:txBody>
          <a:bodyPr/>
          <a:lstStyle/>
          <a:p>
            <a:fld id="{1BAE3CF8-7390-428E-A698-490C6B1DC195}" type="slidenum">
              <a:rPr lang="en-US" smtClean="0"/>
              <a:t>45</a:t>
            </a:fld>
            <a:endParaRPr lang="en-US"/>
          </a:p>
        </p:txBody>
      </p:sp>
    </p:spTree>
    <p:extLst>
      <p:ext uri="{BB962C8B-B14F-4D97-AF65-F5344CB8AC3E}">
        <p14:creationId xmlns:p14="http://schemas.microsoft.com/office/powerpoint/2010/main" val="3970166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9803-D989-F5FB-96F8-FA6F0857B02C}"/>
              </a:ext>
            </a:extLst>
          </p:cNvPr>
          <p:cNvSpPr>
            <a:spLocks noGrp="1"/>
          </p:cNvSpPr>
          <p:nvPr>
            <p:ph type="title"/>
          </p:nvPr>
        </p:nvSpPr>
        <p:spPr>
          <a:xfrm>
            <a:off x="314036" y="2262908"/>
            <a:ext cx="11471564" cy="2333505"/>
          </a:xfrm>
        </p:spPr>
        <p:txBody>
          <a:bodyPr/>
          <a:lstStyle/>
          <a:p>
            <a:r>
              <a:rPr lang="en-US" dirty="0"/>
              <a:t>Medicaid Caseload</a:t>
            </a:r>
            <a:br>
              <a:rPr lang="en-US" dirty="0"/>
            </a:br>
            <a:endParaRPr lang="en-US" dirty="0"/>
          </a:p>
        </p:txBody>
      </p:sp>
      <p:sp>
        <p:nvSpPr>
          <p:cNvPr id="3" name="Slide Number Placeholder 2">
            <a:extLst>
              <a:ext uri="{FF2B5EF4-FFF2-40B4-BE49-F238E27FC236}">
                <a16:creationId xmlns:a16="http://schemas.microsoft.com/office/drawing/2014/main" id="{031B9ED4-2449-1E9F-972B-E0E45822ED4A}"/>
              </a:ext>
            </a:extLst>
          </p:cNvPr>
          <p:cNvSpPr>
            <a:spLocks noGrp="1"/>
          </p:cNvSpPr>
          <p:nvPr>
            <p:ph type="sldNum" sz="quarter" idx="4"/>
          </p:nvPr>
        </p:nvSpPr>
        <p:spPr/>
        <p:txBody>
          <a:bodyPr/>
          <a:lstStyle/>
          <a:p>
            <a:fld id="{1BAE3CF8-7390-428E-A698-490C6B1DC195}" type="slidenum">
              <a:rPr lang="en-US" smtClean="0"/>
              <a:t>46</a:t>
            </a:fld>
            <a:endParaRPr lang="en-US"/>
          </a:p>
        </p:txBody>
      </p:sp>
    </p:spTree>
    <p:extLst>
      <p:ext uri="{BB962C8B-B14F-4D97-AF65-F5344CB8AC3E}">
        <p14:creationId xmlns:p14="http://schemas.microsoft.com/office/powerpoint/2010/main" val="3496273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E3896-247A-07A3-4027-E772F1EF5B65}"/>
              </a:ext>
            </a:extLst>
          </p:cNvPr>
          <p:cNvPicPr>
            <a:picLocks noChangeAspect="1"/>
          </p:cNvPicPr>
          <p:nvPr/>
        </p:nvPicPr>
        <p:blipFill>
          <a:blip r:embed="rId2"/>
          <a:stretch>
            <a:fillRect/>
          </a:stretch>
        </p:blipFill>
        <p:spPr>
          <a:xfrm>
            <a:off x="392417" y="792506"/>
            <a:ext cx="10469287" cy="5838846"/>
          </a:xfrm>
          <a:prstGeom prst="rect">
            <a:avLst/>
          </a:prstGeom>
        </p:spPr>
      </p:pic>
    </p:spTree>
    <p:extLst>
      <p:ext uri="{BB962C8B-B14F-4D97-AF65-F5344CB8AC3E}">
        <p14:creationId xmlns:p14="http://schemas.microsoft.com/office/powerpoint/2010/main" val="3818532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59D02-9E77-EEE4-9F74-CD3200B1A2E4}"/>
              </a:ext>
            </a:extLst>
          </p:cNvPr>
          <p:cNvPicPr>
            <a:picLocks noChangeAspect="1"/>
          </p:cNvPicPr>
          <p:nvPr/>
        </p:nvPicPr>
        <p:blipFill>
          <a:blip r:embed="rId2"/>
          <a:stretch>
            <a:fillRect/>
          </a:stretch>
        </p:blipFill>
        <p:spPr>
          <a:xfrm>
            <a:off x="814221" y="833840"/>
            <a:ext cx="10232470" cy="5827765"/>
          </a:xfrm>
          <a:prstGeom prst="rect">
            <a:avLst/>
          </a:prstGeom>
        </p:spPr>
      </p:pic>
    </p:spTree>
    <p:extLst>
      <p:ext uri="{BB962C8B-B14F-4D97-AF65-F5344CB8AC3E}">
        <p14:creationId xmlns:p14="http://schemas.microsoft.com/office/powerpoint/2010/main" val="2398778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9803-D989-F5FB-96F8-FA6F0857B02C}"/>
              </a:ext>
            </a:extLst>
          </p:cNvPr>
          <p:cNvSpPr>
            <a:spLocks noGrp="1"/>
          </p:cNvSpPr>
          <p:nvPr>
            <p:ph type="title"/>
          </p:nvPr>
        </p:nvSpPr>
        <p:spPr>
          <a:xfrm>
            <a:off x="314036" y="2262908"/>
            <a:ext cx="11471564" cy="2333505"/>
          </a:xfrm>
        </p:spPr>
        <p:txBody>
          <a:bodyPr/>
          <a:lstStyle/>
          <a:p>
            <a:r>
              <a:rPr lang="en-US" dirty="0"/>
              <a:t>Consolidated Appropriations Act, 2023</a:t>
            </a:r>
          </a:p>
        </p:txBody>
      </p:sp>
      <p:sp>
        <p:nvSpPr>
          <p:cNvPr id="3" name="Slide Number Placeholder 2">
            <a:extLst>
              <a:ext uri="{FF2B5EF4-FFF2-40B4-BE49-F238E27FC236}">
                <a16:creationId xmlns:a16="http://schemas.microsoft.com/office/drawing/2014/main" id="{031B9ED4-2449-1E9F-972B-E0E45822ED4A}"/>
              </a:ext>
            </a:extLst>
          </p:cNvPr>
          <p:cNvSpPr>
            <a:spLocks noGrp="1"/>
          </p:cNvSpPr>
          <p:nvPr>
            <p:ph type="sldNum" sz="quarter" idx="4"/>
          </p:nvPr>
        </p:nvSpPr>
        <p:spPr/>
        <p:txBody>
          <a:bodyPr/>
          <a:lstStyle/>
          <a:p>
            <a:fld id="{1BAE3CF8-7390-428E-A698-490C6B1DC195}" type="slidenum">
              <a:rPr lang="en-US" smtClean="0"/>
              <a:t>49</a:t>
            </a:fld>
            <a:endParaRPr lang="en-US"/>
          </a:p>
        </p:txBody>
      </p:sp>
    </p:spTree>
    <p:extLst>
      <p:ext uri="{BB962C8B-B14F-4D97-AF65-F5344CB8AC3E}">
        <p14:creationId xmlns:p14="http://schemas.microsoft.com/office/powerpoint/2010/main" val="62954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C6FD3-E79D-CCC4-321D-C376BB977D9A}"/>
              </a:ext>
            </a:extLst>
          </p:cNvPr>
          <p:cNvSpPr>
            <a:spLocks noGrp="1"/>
          </p:cNvSpPr>
          <p:nvPr>
            <p:ph type="title"/>
          </p:nvPr>
        </p:nvSpPr>
        <p:spPr/>
        <p:txBody>
          <a:bodyPr/>
          <a:lstStyle/>
          <a:p>
            <a:r>
              <a:rPr lang="en-US" dirty="0"/>
              <a:t>SFY 2023 Fee-For-Service </a:t>
            </a:r>
            <a:br>
              <a:rPr lang="en-US" dirty="0"/>
            </a:br>
            <a:r>
              <a:rPr lang="en-US" dirty="0"/>
              <a:t>Inpatient Reimbursement Changes</a:t>
            </a:r>
          </a:p>
        </p:txBody>
      </p:sp>
      <p:sp>
        <p:nvSpPr>
          <p:cNvPr id="7" name="Slide Number Placeholder 6">
            <a:extLst>
              <a:ext uri="{FF2B5EF4-FFF2-40B4-BE49-F238E27FC236}">
                <a16:creationId xmlns:a16="http://schemas.microsoft.com/office/drawing/2014/main" id="{3126D758-C8C2-1807-D83A-27FD645B0251}"/>
              </a:ext>
            </a:extLst>
          </p:cNvPr>
          <p:cNvSpPr>
            <a:spLocks noGrp="1"/>
          </p:cNvSpPr>
          <p:nvPr>
            <p:ph type="sldNum" sz="quarter" idx="4"/>
          </p:nvPr>
        </p:nvSpPr>
        <p:spPr/>
        <p:txBody>
          <a:bodyPr/>
          <a:lstStyle/>
          <a:p>
            <a:fld id="{1BAE3CF8-7390-428E-A698-490C6B1DC195}" type="slidenum">
              <a:rPr lang="en-US" smtClean="0"/>
              <a:t>5</a:t>
            </a:fld>
            <a:endParaRPr lang="en-US"/>
          </a:p>
        </p:txBody>
      </p:sp>
    </p:spTree>
    <p:extLst>
      <p:ext uri="{BB962C8B-B14F-4D97-AF65-F5344CB8AC3E}">
        <p14:creationId xmlns:p14="http://schemas.microsoft.com/office/powerpoint/2010/main" val="176843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BF548-025F-46B1-877F-6377A372F8F6}"/>
              </a:ext>
            </a:extLst>
          </p:cNvPr>
          <p:cNvSpPr>
            <a:spLocks noGrp="1"/>
          </p:cNvSpPr>
          <p:nvPr>
            <p:ph idx="1"/>
          </p:nvPr>
        </p:nvSpPr>
        <p:spPr/>
        <p:txBody>
          <a:bodyPr>
            <a:normAutofit/>
          </a:bodyPr>
          <a:lstStyle/>
          <a:p>
            <a:r>
              <a:rPr lang="en-US"/>
              <a:t>Medicaid</a:t>
            </a:r>
          </a:p>
          <a:p>
            <a:pPr lvl="1">
              <a:lnSpc>
                <a:spcPct val="100000"/>
              </a:lnSpc>
              <a:spcBef>
                <a:spcPts val="0"/>
              </a:spcBef>
            </a:pPr>
            <a:r>
              <a:rPr lang="en-US"/>
              <a:t>Continuous eligibility for children to be provided with 12 months of coverage effective January 1, 2024</a:t>
            </a:r>
          </a:p>
          <a:p>
            <a:pPr lvl="1">
              <a:lnSpc>
                <a:spcPct val="100000"/>
              </a:lnSpc>
              <a:spcBef>
                <a:spcPts val="0"/>
              </a:spcBef>
            </a:pPr>
            <a:r>
              <a:rPr lang="en-US"/>
              <a:t>Requires up-to-date searchable provider directories effective July 1, 2025</a:t>
            </a:r>
          </a:p>
          <a:p>
            <a:pPr lvl="2"/>
            <a:r>
              <a:rPr lang="en-US"/>
              <a:t>Fee-for-Service and Managed Care	</a:t>
            </a:r>
          </a:p>
          <a:p>
            <a:pPr lvl="1">
              <a:lnSpc>
                <a:spcPct val="100000"/>
              </a:lnSpc>
              <a:spcBef>
                <a:spcPts val="0"/>
              </a:spcBef>
            </a:pPr>
            <a:r>
              <a:rPr lang="en-US"/>
              <a:t>Makes 12-month postpartum coverage state plan option permanent</a:t>
            </a:r>
          </a:p>
          <a:p>
            <a:pPr lvl="1">
              <a:lnSpc>
                <a:spcPct val="100000"/>
              </a:lnSpc>
              <a:spcBef>
                <a:spcPts val="0"/>
              </a:spcBef>
            </a:pPr>
            <a:r>
              <a:rPr lang="en-US"/>
              <a:t>CHIP reauthorized through 2029</a:t>
            </a:r>
          </a:p>
        </p:txBody>
      </p:sp>
      <p:sp>
        <p:nvSpPr>
          <p:cNvPr id="3" name="Title 2">
            <a:extLst>
              <a:ext uri="{FF2B5EF4-FFF2-40B4-BE49-F238E27FC236}">
                <a16:creationId xmlns:a16="http://schemas.microsoft.com/office/drawing/2014/main" id="{FE40ACCA-7D00-458C-9AC3-CE061BFDA0DE}"/>
              </a:ext>
            </a:extLst>
          </p:cNvPr>
          <p:cNvSpPr>
            <a:spLocks noGrp="1"/>
          </p:cNvSpPr>
          <p:nvPr>
            <p:ph type="title"/>
          </p:nvPr>
        </p:nvSpPr>
        <p:spPr/>
        <p:txBody>
          <a:bodyPr>
            <a:normAutofit/>
          </a:bodyPr>
          <a:lstStyle/>
          <a:p>
            <a:r>
              <a:rPr lang="en-US"/>
              <a:t>Consolidated Appropriations Act, 2023</a:t>
            </a:r>
          </a:p>
        </p:txBody>
      </p:sp>
      <p:sp>
        <p:nvSpPr>
          <p:cNvPr id="4" name="Slide Number Placeholder 3">
            <a:extLst>
              <a:ext uri="{FF2B5EF4-FFF2-40B4-BE49-F238E27FC236}">
                <a16:creationId xmlns:a16="http://schemas.microsoft.com/office/drawing/2014/main" id="{9E6E1C59-7BC1-4815-8301-F6782D4830A1}"/>
              </a:ext>
            </a:extLst>
          </p:cNvPr>
          <p:cNvSpPr>
            <a:spLocks noGrp="1"/>
          </p:cNvSpPr>
          <p:nvPr>
            <p:ph type="sldNum" sz="quarter" idx="4"/>
          </p:nvPr>
        </p:nvSpPr>
        <p:spPr/>
        <p:txBody>
          <a:bodyPr/>
          <a:lstStyle/>
          <a:p>
            <a:fld id="{ABC03093-1E0A-48CD-BA77-5C162DE87E38}" type="slidenum">
              <a:rPr lang="en-US" smtClean="0"/>
              <a:pPr/>
              <a:t>50</a:t>
            </a:fld>
            <a:endParaRPr lang="en-US"/>
          </a:p>
        </p:txBody>
      </p:sp>
    </p:spTree>
    <p:extLst>
      <p:ext uri="{BB962C8B-B14F-4D97-AF65-F5344CB8AC3E}">
        <p14:creationId xmlns:p14="http://schemas.microsoft.com/office/powerpoint/2010/main" val="916762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BF548-025F-46B1-877F-6377A372F8F6}"/>
              </a:ext>
            </a:extLst>
          </p:cNvPr>
          <p:cNvSpPr>
            <a:spLocks noGrp="1"/>
          </p:cNvSpPr>
          <p:nvPr>
            <p:ph idx="1"/>
          </p:nvPr>
        </p:nvSpPr>
        <p:spPr/>
        <p:txBody>
          <a:bodyPr>
            <a:normAutofit/>
          </a:bodyPr>
          <a:lstStyle/>
          <a:p>
            <a:r>
              <a:rPr lang="en-US"/>
              <a:t>Medicaid</a:t>
            </a:r>
          </a:p>
          <a:p>
            <a:pPr lvl="1">
              <a:lnSpc>
                <a:spcPct val="110000"/>
              </a:lnSpc>
              <a:spcBef>
                <a:spcPts val="0"/>
              </a:spcBef>
            </a:pPr>
            <a:r>
              <a:rPr lang="en-US"/>
              <a:t>Ends continuous eligibility under the COVID-19 public health emergency on Friday, March 31</a:t>
            </a:r>
          </a:p>
          <a:p>
            <a:pPr lvl="1">
              <a:lnSpc>
                <a:spcPct val="110000"/>
              </a:lnSpc>
              <a:spcBef>
                <a:spcPts val="0"/>
              </a:spcBef>
            </a:pPr>
            <a:r>
              <a:rPr lang="en-US"/>
              <a:t>Requires states to begin reverifying eligibility of all Medicaid participants beginning April 1 over a 12-month period</a:t>
            </a:r>
          </a:p>
          <a:p>
            <a:pPr lvl="1">
              <a:lnSpc>
                <a:spcPct val="110000"/>
              </a:lnSpc>
              <a:spcBef>
                <a:spcPts val="0"/>
              </a:spcBef>
            </a:pPr>
            <a:r>
              <a:rPr lang="en-US"/>
              <a:t>Steps down enhanced FMAP as follows:</a:t>
            </a:r>
          </a:p>
          <a:p>
            <a:pPr lvl="2">
              <a:lnSpc>
                <a:spcPct val="110000"/>
              </a:lnSpc>
              <a:spcBef>
                <a:spcPts val="0"/>
              </a:spcBef>
            </a:pPr>
            <a:r>
              <a:rPr lang="en-US"/>
              <a:t>Quarter ending March 31, 6.2%</a:t>
            </a:r>
          </a:p>
          <a:p>
            <a:pPr lvl="2">
              <a:lnSpc>
                <a:spcPct val="110000"/>
              </a:lnSpc>
              <a:spcBef>
                <a:spcPts val="0"/>
              </a:spcBef>
            </a:pPr>
            <a:r>
              <a:rPr lang="en-US"/>
              <a:t>April — June, 5%</a:t>
            </a:r>
          </a:p>
          <a:p>
            <a:pPr lvl="2">
              <a:lnSpc>
                <a:spcPct val="110000"/>
              </a:lnSpc>
              <a:spcBef>
                <a:spcPts val="0"/>
              </a:spcBef>
            </a:pPr>
            <a:r>
              <a:rPr lang="en-US"/>
              <a:t>July — September, 2.5%</a:t>
            </a:r>
          </a:p>
          <a:p>
            <a:pPr lvl="2">
              <a:lnSpc>
                <a:spcPct val="110000"/>
              </a:lnSpc>
              <a:spcBef>
                <a:spcPts val="0"/>
              </a:spcBef>
            </a:pPr>
            <a:r>
              <a:rPr lang="en-US"/>
              <a:t>October — December, 1.5%</a:t>
            </a:r>
          </a:p>
        </p:txBody>
      </p:sp>
      <p:sp>
        <p:nvSpPr>
          <p:cNvPr id="3" name="Title 2">
            <a:extLst>
              <a:ext uri="{FF2B5EF4-FFF2-40B4-BE49-F238E27FC236}">
                <a16:creationId xmlns:a16="http://schemas.microsoft.com/office/drawing/2014/main" id="{FE40ACCA-7D00-458C-9AC3-CE061BFDA0DE}"/>
              </a:ext>
            </a:extLst>
          </p:cNvPr>
          <p:cNvSpPr>
            <a:spLocks noGrp="1"/>
          </p:cNvSpPr>
          <p:nvPr>
            <p:ph type="title"/>
          </p:nvPr>
        </p:nvSpPr>
        <p:spPr/>
        <p:txBody>
          <a:bodyPr>
            <a:normAutofit/>
          </a:bodyPr>
          <a:lstStyle/>
          <a:p>
            <a:r>
              <a:rPr lang="en-US"/>
              <a:t>Consolidated Appropriations Act, 2023</a:t>
            </a:r>
          </a:p>
        </p:txBody>
      </p:sp>
      <p:sp>
        <p:nvSpPr>
          <p:cNvPr id="4" name="Slide Number Placeholder 3">
            <a:extLst>
              <a:ext uri="{FF2B5EF4-FFF2-40B4-BE49-F238E27FC236}">
                <a16:creationId xmlns:a16="http://schemas.microsoft.com/office/drawing/2014/main" id="{9E6E1C59-7BC1-4815-8301-F6782D4830A1}"/>
              </a:ext>
            </a:extLst>
          </p:cNvPr>
          <p:cNvSpPr>
            <a:spLocks noGrp="1"/>
          </p:cNvSpPr>
          <p:nvPr>
            <p:ph type="sldNum" sz="quarter" idx="4"/>
          </p:nvPr>
        </p:nvSpPr>
        <p:spPr/>
        <p:txBody>
          <a:bodyPr/>
          <a:lstStyle/>
          <a:p>
            <a:fld id="{ABC03093-1E0A-48CD-BA77-5C162DE87E38}" type="slidenum">
              <a:rPr lang="en-US" smtClean="0"/>
              <a:pPr/>
              <a:t>51</a:t>
            </a:fld>
            <a:endParaRPr lang="en-US"/>
          </a:p>
        </p:txBody>
      </p:sp>
    </p:spTree>
    <p:extLst>
      <p:ext uri="{BB962C8B-B14F-4D97-AF65-F5344CB8AC3E}">
        <p14:creationId xmlns:p14="http://schemas.microsoft.com/office/powerpoint/2010/main" val="399347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8C13C-2028-C2B9-6F4C-1184AFF74771}"/>
              </a:ext>
            </a:extLst>
          </p:cNvPr>
          <p:cNvSpPr>
            <a:spLocks noGrp="1"/>
          </p:cNvSpPr>
          <p:nvPr>
            <p:ph idx="1"/>
          </p:nvPr>
        </p:nvSpPr>
        <p:spPr/>
        <p:txBody>
          <a:bodyPr>
            <a:normAutofit/>
          </a:bodyPr>
          <a:lstStyle/>
          <a:p>
            <a:r>
              <a:rPr lang="en-US" dirty="0"/>
              <a:t>To ensure compliance with the federal UPL requirements, hospitals have been categorized into one of the three ownership groups based on the federal definitions:</a:t>
            </a:r>
          </a:p>
          <a:p>
            <a:pPr lvl="1"/>
            <a:r>
              <a:rPr lang="en-US" sz="2800" dirty="0">
                <a:solidFill>
                  <a:schemeClr val="accent1"/>
                </a:solidFill>
              </a:rPr>
              <a:t>Privately Owned</a:t>
            </a:r>
          </a:p>
          <a:p>
            <a:pPr lvl="1"/>
            <a:r>
              <a:rPr lang="en-US" sz="2800" dirty="0">
                <a:solidFill>
                  <a:schemeClr val="accent1"/>
                </a:solidFill>
              </a:rPr>
              <a:t>Non-State Government Owned</a:t>
            </a:r>
          </a:p>
          <a:p>
            <a:pPr lvl="1"/>
            <a:r>
              <a:rPr lang="en-US" sz="2800" dirty="0">
                <a:solidFill>
                  <a:schemeClr val="accent1"/>
                </a:solidFill>
              </a:rPr>
              <a:t>State-Owned</a:t>
            </a:r>
          </a:p>
        </p:txBody>
      </p:sp>
      <p:sp>
        <p:nvSpPr>
          <p:cNvPr id="3" name="Title 2">
            <a:extLst>
              <a:ext uri="{FF2B5EF4-FFF2-40B4-BE49-F238E27FC236}">
                <a16:creationId xmlns:a16="http://schemas.microsoft.com/office/drawing/2014/main" id="{E7CADEC6-94FD-D2C1-2B4D-61A853F9D259}"/>
              </a:ext>
            </a:extLst>
          </p:cNvPr>
          <p:cNvSpPr>
            <a:spLocks noGrp="1"/>
          </p:cNvSpPr>
          <p:nvPr>
            <p:ph type="title"/>
          </p:nvPr>
        </p:nvSpPr>
        <p:spPr/>
        <p:txBody>
          <a:bodyPr>
            <a:normAutofit/>
          </a:bodyPr>
          <a:lstStyle/>
          <a:p>
            <a:r>
              <a:rPr lang="en-US" dirty="0"/>
              <a:t>Ownership Groupings</a:t>
            </a:r>
          </a:p>
        </p:txBody>
      </p:sp>
      <p:sp>
        <p:nvSpPr>
          <p:cNvPr id="8" name="Slide Number Placeholder 7">
            <a:extLst>
              <a:ext uri="{FF2B5EF4-FFF2-40B4-BE49-F238E27FC236}">
                <a16:creationId xmlns:a16="http://schemas.microsoft.com/office/drawing/2014/main" id="{1640410B-3BB3-855E-B7DC-5C838B97AEAE}"/>
              </a:ext>
            </a:extLst>
          </p:cNvPr>
          <p:cNvSpPr>
            <a:spLocks noGrp="1"/>
          </p:cNvSpPr>
          <p:nvPr>
            <p:ph type="sldNum" sz="quarter" idx="4"/>
          </p:nvPr>
        </p:nvSpPr>
        <p:spPr/>
        <p:txBody>
          <a:bodyPr/>
          <a:lstStyle/>
          <a:p>
            <a:fld id="{1BAE3CF8-7390-428E-A698-490C6B1DC195}" type="slidenum">
              <a:rPr lang="en-US" smtClean="0"/>
              <a:t>6</a:t>
            </a:fld>
            <a:endParaRPr lang="en-US"/>
          </a:p>
        </p:txBody>
      </p:sp>
    </p:spTree>
    <p:extLst>
      <p:ext uri="{BB962C8B-B14F-4D97-AF65-F5344CB8AC3E}">
        <p14:creationId xmlns:p14="http://schemas.microsoft.com/office/powerpoint/2010/main" val="137922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72A5D-9E6A-17B2-1C73-B33E7604CA98}"/>
              </a:ext>
            </a:extLst>
          </p:cNvPr>
          <p:cNvSpPr>
            <a:spLocks noGrp="1"/>
          </p:cNvSpPr>
          <p:nvPr>
            <p:ph type="body" idx="1"/>
          </p:nvPr>
        </p:nvSpPr>
        <p:spPr>
          <a:xfrm>
            <a:off x="836613" y="1952446"/>
            <a:ext cx="4791892" cy="632389"/>
          </a:xfrm>
        </p:spPr>
        <p:txBody>
          <a:bodyPr>
            <a:noAutofit/>
          </a:bodyPr>
          <a:lstStyle/>
          <a:p>
            <a:pPr algn="ctr"/>
            <a:r>
              <a:rPr lang="en-US" sz="2800" dirty="0">
                <a:solidFill>
                  <a:srgbClr val="C00000"/>
                </a:solidFill>
              </a:rPr>
              <a:t>Previous Methodology</a:t>
            </a:r>
          </a:p>
        </p:txBody>
      </p:sp>
      <p:sp>
        <p:nvSpPr>
          <p:cNvPr id="3" name="Content Placeholder 2">
            <a:extLst>
              <a:ext uri="{FF2B5EF4-FFF2-40B4-BE49-F238E27FC236}">
                <a16:creationId xmlns:a16="http://schemas.microsoft.com/office/drawing/2014/main" id="{4D64A2B1-CA0D-74E5-43FB-6228F248DFFA}"/>
              </a:ext>
            </a:extLst>
          </p:cNvPr>
          <p:cNvSpPr>
            <a:spLocks noGrp="1"/>
          </p:cNvSpPr>
          <p:nvPr>
            <p:ph sz="half" idx="2"/>
          </p:nvPr>
        </p:nvSpPr>
        <p:spPr>
          <a:xfrm>
            <a:off x="836614" y="2659173"/>
            <a:ext cx="4791891" cy="3697177"/>
          </a:xfrm>
          <a:ln w="19050">
            <a:solidFill>
              <a:schemeClr val="tx1"/>
            </a:solidFill>
          </a:ln>
        </p:spPr>
        <p:txBody>
          <a:bodyPr>
            <a:normAutofit/>
          </a:bodyPr>
          <a:lstStyle/>
          <a:p>
            <a:r>
              <a:rPr lang="en-US" dirty="0">
                <a:solidFill>
                  <a:schemeClr val="tx1">
                    <a:lumMod val="85000"/>
                    <a:lumOff val="15000"/>
                  </a:schemeClr>
                </a:solidFill>
              </a:rPr>
              <a:t>Per Diem payments based on </a:t>
            </a:r>
            <a:r>
              <a:rPr lang="en-US" b="1" dirty="0">
                <a:solidFill>
                  <a:srgbClr val="C00000"/>
                </a:solidFill>
              </a:rPr>
              <a:t>1995</a:t>
            </a:r>
            <a:r>
              <a:rPr lang="en-US" dirty="0">
                <a:solidFill>
                  <a:schemeClr val="tx1">
                    <a:lumMod val="85000"/>
                    <a:lumOff val="15000"/>
                  </a:schemeClr>
                </a:solidFill>
              </a:rPr>
              <a:t> cost report trended to </a:t>
            </a:r>
            <a:r>
              <a:rPr lang="en-US" b="1" dirty="0">
                <a:solidFill>
                  <a:srgbClr val="C00000"/>
                </a:solidFill>
              </a:rPr>
              <a:t>2001</a:t>
            </a:r>
          </a:p>
          <a:p>
            <a:r>
              <a:rPr lang="en-US" dirty="0">
                <a:solidFill>
                  <a:schemeClr val="tx1">
                    <a:lumMod val="85000"/>
                    <a:lumOff val="15000"/>
                  </a:schemeClr>
                </a:solidFill>
              </a:rPr>
              <a:t>Direct Medicaid Add-On payments </a:t>
            </a:r>
            <a:r>
              <a:rPr lang="en-US" sz="2200" dirty="0">
                <a:solidFill>
                  <a:schemeClr val="tx1">
                    <a:lumMod val="85000"/>
                    <a:lumOff val="15000"/>
                  </a:schemeClr>
                </a:solidFill>
              </a:rPr>
              <a:t>(including Medicaid share of assessment)</a:t>
            </a:r>
          </a:p>
          <a:p>
            <a:r>
              <a:rPr lang="en-US" dirty="0">
                <a:solidFill>
                  <a:schemeClr val="tx1">
                    <a:lumMod val="85000"/>
                    <a:lumOff val="15000"/>
                  </a:schemeClr>
                </a:solidFill>
              </a:rPr>
              <a:t>Out-of-State Add-On payments</a:t>
            </a:r>
          </a:p>
        </p:txBody>
      </p:sp>
      <p:sp>
        <p:nvSpPr>
          <p:cNvPr id="4" name="Text Placeholder 3">
            <a:extLst>
              <a:ext uri="{FF2B5EF4-FFF2-40B4-BE49-F238E27FC236}">
                <a16:creationId xmlns:a16="http://schemas.microsoft.com/office/drawing/2014/main" id="{84F0AB22-39E2-3820-E3CF-C5E60C67FABC}"/>
              </a:ext>
            </a:extLst>
          </p:cNvPr>
          <p:cNvSpPr>
            <a:spLocks noGrp="1"/>
          </p:cNvSpPr>
          <p:nvPr>
            <p:ph type="body" sz="quarter" idx="3"/>
          </p:nvPr>
        </p:nvSpPr>
        <p:spPr>
          <a:xfrm>
            <a:off x="6479020" y="2041684"/>
            <a:ext cx="4908448" cy="543151"/>
          </a:xfrm>
        </p:spPr>
        <p:txBody>
          <a:bodyPr>
            <a:noAutofit/>
          </a:bodyPr>
          <a:lstStyle/>
          <a:p>
            <a:pPr algn="ctr"/>
            <a:r>
              <a:rPr lang="en-US" sz="2800" dirty="0">
                <a:solidFill>
                  <a:schemeClr val="accent1"/>
                </a:solidFill>
              </a:rPr>
              <a:t>New Methodology</a:t>
            </a:r>
          </a:p>
        </p:txBody>
      </p:sp>
      <p:sp>
        <p:nvSpPr>
          <p:cNvPr id="5" name="Content Placeholder 4">
            <a:extLst>
              <a:ext uri="{FF2B5EF4-FFF2-40B4-BE49-F238E27FC236}">
                <a16:creationId xmlns:a16="http://schemas.microsoft.com/office/drawing/2014/main" id="{2F9CEAEC-0828-A41D-F806-93977EC060AC}"/>
              </a:ext>
            </a:extLst>
          </p:cNvPr>
          <p:cNvSpPr>
            <a:spLocks noGrp="1"/>
          </p:cNvSpPr>
          <p:nvPr>
            <p:ph sz="quarter" idx="4"/>
          </p:nvPr>
        </p:nvSpPr>
        <p:spPr>
          <a:xfrm>
            <a:off x="6479020" y="2618189"/>
            <a:ext cx="4908448" cy="3738161"/>
          </a:xfrm>
          <a:ln w="19050">
            <a:solidFill>
              <a:schemeClr val="tx1"/>
            </a:solidFill>
          </a:ln>
        </p:spPr>
        <p:txBody>
          <a:bodyPr>
            <a:normAutofit lnSpcReduction="10000"/>
          </a:bodyPr>
          <a:lstStyle/>
          <a:p>
            <a:r>
              <a:rPr lang="en-US" dirty="0">
                <a:solidFill>
                  <a:schemeClr val="tx1">
                    <a:lumMod val="85000"/>
                    <a:lumOff val="15000"/>
                  </a:schemeClr>
                </a:solidFill>
              </a:rPr>
              <a:t>Rebased Per Diem payments based on </a:t>
            </a:r>
            <a:r>
              <a:rPr lang="en-US" b="1" dirty="0">
                <a:solidFill>
                  <a:schemeClr val="accent1"/>
                </a:solidFill>
              </a:rPr>
              <a:t>2020</a:t>
            </a:r>
            <a:r>
              <a:rPr lang="en-US" dirty="0">
                <a:solidFill>
                  <a:schemeClr val="tx1">
                    <a:lumMod val="85000"/>
                    <a:lumOff val="15000"/>
                  </a:schemeClr>
                </a:solidFill>
              </a:rPr>
              <a:t> cost report trended to </a:t>
            </a:r>
            <a:r>
              <a:rPr lang="en-US" b="1" dirty="0">
                <a:solidFill>
                  <a:schemeClr val="accent1"/>
                </a:solidFill>
              </a:rPr>
              <a:t>2023 </a:t>
            </a:r>
            <a:r>
              <a:rPr lang="en-US" sz="2200" dirty="0">
                <a:solidFill>
                  <a:schemeClr val="tx1">
                    <a:lumMod val="85000"/>
                    <a:lumOff val="15000"/>
                  </a:schemeClr>
                </a:solidFill>
              </a:rPr>
              <a:t>(plus the Medicaid inpatient share of assessment)</a:t>
            </a:r>
          </a:p>
          <a:p>
            <a:r>
              <a:rPr lang="en-US" dirty="0">
                <a:solidFill>
                  <a:schemeClr val="tx1">
                    <a:lumMod val="85000"/>
                    <a:lumOff val="15000"/>
                  </a:schemeClr>
                </a:solidFill>
              </a:rPr>
              <a:t>Acuity-Based Supplemental payments</a:t>
            </a:r>
          </a:p>
          <a:p>
            <a:r>
              <a:rPr lang="en-US" dirty="0">
                <a:solidFill>
                  <a:schemeClr val="tx1">
                    <a:lumMod val="85000"/>
                    <a:lumOff val="15000"/>
                  </a:schemeClr>
                </a:solidFill>
              </a:rPr>
              <a:t>Stop-Loss Supplemental payments</a:t>
            </a:r>
          </a:p>
        </p:txBody>
      </p:sp>
      <p:sp>
        <p:nvSpPr>
          <p:cNvPr id="6" name="Title 5">
            <a:extLst>
              <a:ext uri="{FF2B5EF4-FFF2-40B4-BE49-F238E27FC236}">
                <a16:creationId xmlns:a16="http://schemas.microsoft.com/office/drawing/2014/main" id="{9AE75188-A1E1-44B0-E3D0-D2524409CF46}"/>
              </a:ext>
            </a:extLst>
          </p:cNvPr>
          <p:cNvSpPr>
            <a:spLocks noGrp="1"/>
          </p:cNvSpPr>
          <p:nvPr>
            <p:ph type="title"/>
          </p:nvPr>
        </p:nvSpPr>
        <p:spPr>
          <a:xfrm>
            <a:off x="838200" y="1062182"/>
            <a:ext cx="10515600" cy="1052944"/>
          </a:xfrm>
        </p:spPr>
        <p:txBody>
          <a:bodyPr>
            <a:normAutofit fontScale="90000"/>
          </a:bodyPr>
          <a:lstStyle/>
          <a:p>
            <a:r>
              <a:rPr lang="en-US" sz="4000" dirty="0"/>
              <a:t>Fee-For-Service Inpatient Reimbursement Changes</a:t>
            </a:r>
            <a:br>
              <a:rPr lang="en-US" dirty="0"/>
            </a:br>
            <a:endParaRPr lang="en-US" dirty="0"/>
          </a:p>
        </p:txBody>
      </p:sp>
      <p:sp>
        <p:nvSpPr>
          <p:cNvPr id="7" name="Arrow: Right 6">
            <a:extLst>
              <a:ext uri="{FF2B5EF4-FFF2-40B4-BE49-F238E27FC236}">
                <a16:creationId xmlns:a16="http://schemas.microsoft.com/office/drawing/2014/main" id="{1E4D7B1A-A572-25EE-E0F5-9CB6D283868D}"/>
              </a:ext>
            </a:extLst>
          </p:cNvPr>
          <p:cNvSpPr/>
          <p:nvPr/>
        </p:nvSpPr>
        <p:spPr>
          <a:xfrm>
            <a:off x="5724749" y="4023636"/>
            <a:ext cx="658027" cy="632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2780CB64-AC3D-258D-1F05-FD9B537A70EA}"/>
              </a:ext>
            </a:extLst>
          </p:cNvPr>
          <p:cNvSpPr>
            <a:spLocks noGrp="1"/>
          </p:cNvSpPr>
          <p:nvPr>
            <p:ph type="sldNum" sz="quarter" idx="12"/>
          </p:nvPr>
        </p:nvSpPr>
        <p:spPr/>
        <p:txBody>
          <a:bodyPr/>
          <a:lstStyle/>
          <a:p>
            <a:fld id="{1BAE3CF8-7390-428E-A698-490C6B1DC195}" type="slidenum">
              <a:rPr lang="en-US" smtClean="0"/>
              <a:t>7</a:t>
            </a:fld>
            <a:endParaRPr lang="en-US"/>
          </a:p>
        </p:txBody>
      </p:sp>
    </p:spTree>
    <p:extLst>
      <p:ext uri="{BB962C8B-B14F-4D97-AF65-F5344CB8AC3E}">
        <p14:creationId xmlns:p14="http://schemas.microsoft.com/office/powerpoint/2010/main" val="179948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EBC97-2E98-A6E0-4BAD-B54802A5312D}"/>
              </a:ext>
            </a:extLst>
          </p:cNvPr>
          <p:cNvSpPr>
            <a:spLocks noGrp="1"/>
          </p:cNvSpPr>
          <p:nvPr>
            <p:ph type="title"/>
          </p:nvPr>
        </p:nvSpPr>
        <p:spPr/>
        <p:txBody>
          <a:bodyPr/>
          <a:lstStyle/>
          <a:p>
            <a:r>
              <a:rPr lang="en-US" dirty="0"/>
              <a:t>SFY 2023 Rebased Per Diem Payments</a:t>
            </a:r>
          </a:p>
        </p:txBody>
      </p:sp>
      <p:sp>
        <p:nvSpPr>
          <p:cNvPr id="7" name="Slide Number Placeholder 6">
            <a:extLst>
              <a:ext uri="{FF2B5EF4-FFF2-40B4-BE49-F238E27FC236}">
                <a16:creationId xmlns:a16="http://schemas.microsoft.com/office/drawing/2014/main" id="{08F9C4AB-7790-5AD7-410B-8365167291F7}"/>
              </a:ext>
            </a:extLst>
          </p:cNvPr>
          <p:cNvSpPr>
            <a:spLocks noGrp="1"/>
          </p:cNvSpPr>
          <p:nvPr>
            <p:ph type="sldNum" sz="quarter" idx="4"/>
          </p:nvPr>
        </p:nvSpPr>
        <p:spPr/>
        <p:txBody>
          <a:bodyPr/>
          <a:lstStyle/>
          <a:p>
            <a:fld id="{1BAE3CF8-7390-428E-A698-490C6B1DC195}" type="slidenum">
              <a:rPr lang="en-US" smtClean="0"/>
              <a:t>8</a:t>
            </a:fld>
            <a:endParaRPr lang="en-US"/>
          </a:p>
        </p:txBody>
      </p:sp>
    </p:spTree>
    <p:extLst>
      <p:ext uri="{BB962C8B-B14F-4D97-AF65-F5344CB8AC3E}">
        <p14:creationId xmlns:p14="http://schemas.microsoft.com/office/powerpoint/2010/main" val="925239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F424CC-D7AE-466C-B80E-00BE95BE26DE}"/>
              </a:ext>
            </a:extLst>
          </p:cNvPr>
          <p:cNvSpPr>
            <a:spLocks noGrp="1"/>
          </p:cNvSpPr>
          <p:nvPr>
            <p:ph idx="1"/>
          </p:nvPr>
        </p:nvSpPr>
        <p:spPr/>
        <p:txBody>
          <a:bodyPr>
            <a:normAutofit/>
          </a:bodyPr>
          <a:lstStyle/>
          <a:p>
            <a:r>
              <a:rPr lang="en-US" dirty="0"/>
              <a:t>Because the rebased per diem now equals the total cost per day, there no longer is a need for a direct Medicaid add-on payment.</a:t>
            </a:r>
          </a:p>
          <a:p>
            <a:r>
              <a:rPr lang="en-US" dirty="0"/>
              <a:t>The 2020 cost report has been used for </a:t>
            </a:r>
            <a:r>
              <a:rPr lang="en-US" b="1" dirty="0"/>
              <a:t>all</a:t>
            </a:r>
            <a:r>
              <a:rPr lang="en-US" dirty="0"/>
              <a:t> hospitals (except for new hospitals that do not have a 2020 cost report). </a:t>
            </a:r>
          </a:p>
          <a:p>
            <a:r>
              <a:rPr lang="en-US" dirty="0"/>
              <a:t>DSH Tier I, DSH Tier II, and Safety Net hospitals no longer have the benefit of using the “better of” cost report.</a:t>
            </a:r>
          </a:p>
          <a:p>
            <a:r>
              <a:rPr lang="en-US" dirty="0"/>
              <a:t>MHD no longer includes a Utilization Adjustment for Safety Net and Children’s Hospitals.</a:t>
            </a:r>
          </a:p>
          <a:p>
            <a:pPr marL="0" indent="0">
              <a:buNone/>
            </a:pPr>
            <a:endParaRPr lang="en-US" dirty="0"/>
          </a:p>
          <a:p>
            <a:pPr marL="0" indent="0">
              <a:buNone/>
            </a:pPr>
            <a:endParaRPr lang="en-US" dirty="0">
              <a:solidFill>
                <a:srgbClr val="FF0000"/>
              </a:solidFill>
            </a:endParaRPr>
          </a:p>
        </p:txBody>
      </p:sp>
      <p:sp>
        <p:nvSpPr>
          <p:cNvPr id="3" name="Title 2">
            <a:extLst>
              <a:ext uri="{FF2B5EF4-FFF2-40B4-BE49-F238E27FC236}">
                <a16:creationId xmlns:a16="http://schemas.microsoft.com/office/drawing/2014/main" id="{0C0279FA-5386-B15B-6997-2A9B3D0A929D}"/>
              </a:ext>
            </a:extLst>
          </p:cNvPr>
          <p:cNvSpPr>
            <a:spLocks noGrp="1"/>
          </p:cNvSpPr>
          <p:nvPr>
            <p:ph type="title"/>
          </p:nvPr>
        </p:nvSpPr>
        <p:spPr/>
        <p:txBody>
          <a:bodyPr/>
          <a:lstStyle/>
          <a:p>
            <a:r>
              <a:rPr lang="en-US" dirty="0"/>
              <a:t>SFY 2023 Rebased Per Diem Calculation</a:t>
            </a:r>
          </a:p>
        </p:txBody>
      </p:sp>
      <p:sp>
        <p:nvSpPr>
          <p:cNvPr id="8" name="Slide Number Placeholder 7">
            <a:extLst>
              <a:ext uri="{FF2B5EF4-FFF2-40B4-BE49-F238E27FC236}">
                <a16:creationId xmlns:a16="http://schemas.microsoft.com/office/drawing/2014/main" id="{E7940259-7D13-ACB9-478C-C92A6D9EAD95}"/>
              </a:ext>
            </a:extLst>
          </p:cNvPr>
          <p:cNvSpPr>
            <a:spLocks noGrp="1"/>
          </p:cNvSpPr>
          <p:nvPr>
            <p:ph type="sldNum" sz="quarter" idx="4"/>
          </p:nvPr>
        </p:nvSpPr>
        <p:spPr/>
        <p:txBody>
          <a:bodyPr/>
          <a:lstStyle/>
          <a:p>
            <a:fld id="{1BAE3CF8-7390-428E-A698-490C6B1DC195}" type="slidenum">
              <a:rPr lang="en-US" smtClean="0"/>
              <a:t>9</a:t>
            </a:fld>
            <a:endParaRPr lang="en-US"/>
          </a:p>
        </p:txBody>
      </p:sp>
    </p:spTree>
    <p:extLst>
      <p:ext uri="{BB962C8B-B14F-4D97-AF65-F5344CB8AC3E}">
        <p14:creationId xmlns:p14="http://schemas.microsoft.com/office/powerpoint/2010/main" val="1149795475"/>
      </p:ext>
    </p:extLst>
  </p:cSld>
  <p:clrMapOvr>
    <a:masterClrMapping/>
  </p:clrMapOvr>
</p:sld>
</file>

<file path=ppt/theme/theme1.xml><?xml version="1.0" encoding="utf-8"?>
<a:theme xmlns:a="http://schemas.openxmlformats.org/drawingml/2006/main" name="100MHA_PPT_Theme">
  <a:themeElements>
    <a:clrScheme name="NEW MHA COLORS">
      <a:dk1>
        <a:sysClr val="windowText" lastClr="000000"/>
      </a:dk1>
      <a:lt1>
        <a:sysClr val="window" lastClr="FFFFFF"/>
      </a:lt1>
      <a:dk2>
        <a:srgbClr val="44546A"/>
      </a:dk2>
      <a:lt2>
        <a:srgbClr val="FFFFFF"/>
      </a:lt2>
      <a:accent1>
        <a:srgbClr val="007167"/>
      </a:accent1>
      <a:accent2>
        <a:srgbClr val="ED7624"/>
      </a:accent2>
      <a:accent3>
        <a:srgbClr val="AB1E2E"/>
      </a:accent3>
      <a:accent4>
        <a:srgbClr val="F4B233"/>
      </a:accent4>
      <a:accent5>
        <a:srgbClr val="007299"/>
      </a:accent5>
      <a:accent6>
        <a:srgbClr val="939393"/>
      </a:accent6>
      <a:hlink>
        <a:srgbClr val="A5A5A5"/>
      </a:hlink>
      <a:folHlink>
        <a:srgbClr val="000000"/>
      </a:folHlink>
    </a:clrScheme>
    <a:fontScheme name="MHA_Proposed_PP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0MHA_PPT_Theme" id="{082F6731-6DD0-4B7C-B8DC-08A3B5432E1F}" vid="{FA9351AA-8B92-47C5-B274-69EBF0B368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100MHA_PPT_Theme</Template>
  <TotalTime>3952</TotalTime>
  <Words>2624</Words>
  <Application>Microsoft Office PowerPoint</Application>
  <PresentationFormat>Widescreen</PresentationFormat>
  <Paragraphs>371</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Open Sans</vt:lpstr>
      <vt:lpstr>Times New Roman</vt:lpstr>
      <vt:lpstr>Wingdings</vt:lpstr>
      <vt:lpstr>100MHA_PPT_Theme</vt:lpstr>
      <vt:lpstr>Healthcare Financial Management Association</vt:lpstr>
      <vt:lpstr>SFY 2023 Medicaid Reimbursement Changes</vt:lpstr>
      <vt:lpstr>MO HealthNet Division Rationale</vt:lpstr>
      <vt:lpstr>MO HealthNet Assumptions and Goals</vt:lpstr>
      <vt:lpstr>SFY 2023 Fee-For-Service  Inpatient Reimbursement Changes</vt:lpstr>
      <vt:lpstr>Ownership Groupings</vt:lpstr>
      <vt:lpstr>Fee-For-Service Inpatient Reimbursement Changes </vt:lpstr>
      <vt:lpstr>SFY 2023 Rebased Per Diem Payments</vt:lpstr>
      <vt:lpstr>SFY 2023 Rebased Per Diem Calculation</vt:lpstr>
      <vt:lpstr>SFY 2023 Trended Cost Per Day Example</vt:lpstr>
      <vt:lpstr>SFY 2023 Rebased Per Diem Calculation</vt:lpstr>
      <vt:lpstr>Rebased Per Diem Calculation</vt:lpstr>
      <vt:lpstr>Fee-For-Service Acuity-Based  Supplemental Payment</vt:lpstr>
      <vt:lpstr>MO HealthNet Estimated Days</vt:lpstr>
      <vt:lpstr>Previous Medicaid Payment Calculation Used for SFY 2023</vt:lpstr>
      <vt:lpstr>Acuity-Based Payment Calculation</vt:lpstr>
      <vt:lpstr>CMI Threshold and Stop-Gain Limit for SFY 2023</vt:lpstr>
      <vt:lpstr>Fee-For-Service Stop-Loss  Supplemental Payment</vt:lpstr>
      <vt:lpstr>FFS Stop-Loss Supplement Payment Calculation</vt:lpstr>
      <vt:lpstr>Timing of Fee-For-Service Payments</vt:lpstr>
      <vt:lpstr>Graduate Medical Education  Reimbursement Changes</vt:lpstr>
      <vt:lpstr>Graduate Medical Education Reimbursement Changes </vt:lpstr>
      <vt:lpstr>GME Payment Methodology </vt:lpstr>
      <vt:lpstr>GME Payment Methodology</vt:lpstr>
      <vt:lpstr>Timing of GME Payments</vt:lpstr>
      <vt:lpstr>Managed Care Directed Payments</vt:lpstr>
      <vt:lpstr>Hospital Directed Payments Approach</vt:lpstr>
      <vt:lpstr>Hospital Directed Payments Approach</vt:lpstr>
      <vt:lpstr>Hospital Directed Payments Approach</vt:lpstr>
      <vt:lpstr>Inpatient Hospital Directed Payment</vt:lpstr>
      <vt:lpstr>Outpatient Hospital Directed Payment</vt:lpstr>
      <vt:lpstr>Hospital Directed Payments Approach</vt:lpstr>
      <vt:lpstr>Hospital Directed Payments Approach</vt:lpstr>
      <vt:lpstr>Impact of New Payment Methodologies on  SFY 2023 Interim Disproportionate Share Hospital Payment</vt:lpstr>
      <vt:lpstr>SFY 2023 Interim DSH Payment</vt:lpstr>
      <vt:lpstr>SFY 2023 Interim DSH Payment</vt:lpstr>
      <vt:lpstr>SFY 2018 DSH Recoupments and Redistributions</vt:lpstr>
      <vt:lpstr>SFY 2019 DSH Audit</vt:lpstr>
      <vt:lpstr>Impact of New Payment Methodologies on MSC Pooling Arrangement and Schedule A Form</vt:lpstr>
      <vt:lpstr>Reduction in Add-On Payments</vt:lpstr>
      <vt:lpstr>Impact on MSC Pooling Arrangement</vt:lpstr>
      <vt:lpstr>PowerPoint Presentation</vt:lpstr>
      <vt:lpstr>Access to the FRA Website</vt:lpstr>
      <vt:lpstr>Other Topics </vt:lpstr>
      <vt:lpstr>Other Topics</vt:lpstr>
      <vt:lpstr>Medicaid Caseload </vt:lpstr>
      <vt:lpstr>PowerPoint Presentation</vt:lpstr>
      <vt:lpstr>PowerPoint Presentation</vt:lpstr>
      <vt:lpstr>Consolidated Appropriations Act, 2023</vt:lpstr>
      <vt:lpstr>Consolidated Appropriations Act, 2023</vt:lpstr>
      <vt:lpstr>Consolidated Appropriations Act,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Volkart</dc:creator>
  <cp:lastModifiedBy>Kim Duggan</cp:lastModifiedBy>
  <cp:revision>103</cp:revision>
  <cp:lastPrinted>2023-01-17T17:37:35Z</cp:lastPrinted>
  <dcterms:created xsi:type="dcterms:W3CDTF">2022-05-10T13:11:50Z</dcterms:created>
  <dcterms:modified xsi:type="dcterms:W3CDTF">2023-01-18T21:42:34Z</dcterms:modified>
</cp:coreProperties>
</file>