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270" r:id="rId2"/>
    <p:sldId id="436" r:id="rId3"/>
    <p:sldId id="275" r:id="rId4"/>
    <p:sldId id="508" r:id="rId5"/>
    <p:sldId id="509" r:id="rId6"/>
    <p:sldId id="440" r:id="rId7"/>
    <p:sldId id="463" r:id="rId8"/>
    <p:sldId id="492" r:id="rId9"/>
    <p:sldId id="450" r:id="rId10"/>
    <p:sldId id="491" r:id="rId11"/>
    <p:sldId id="494" r:id="rId12"/>
    <p:sldId id="493" r:id="rId13"/>
    <p:sldId id="495" r:id="rId14"/>
    <p:sldId id="496" r:id="rId15"/>
    <p:sldId id="510" r:id="rId16"/>
    <p:sldId id="497" r:id="rId17"/>
    <p:sldId id="498" r:id="rId18"/>
    <p:sldId id="499" r:id="rId19"/>
    <p:sldId id="500" r:id="rId20"/>
    <p:sldId id="501" r:id="rId21"/>
    <p:sldId id="502" r:id="rId22"/>
    <p:sldId id="504" r:id="rId23"/>
    <p:sldId id="511" r:id="rId24"/>
    <p:sldId id="505" r:id="rId25"/>
    <p:sldId id="506" r:id="rId26"/>
    <p:sldId id="507" r:id="rId27"/>
    <p:sldId id="489" r:id="rId28"/>
    <p:sldId id="486"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8C"/>
    <a:srgbClr val="1F4177"/>
    <a:srgbClr val="ED4D4D"/>
    <a:srgbClr val="950D2D"/>
    <a:srgbClr val="56D6F4"/>
    <a:srgbClr val="25C9EF"/>
    <a:srgbClr val="10B7DE"/>
    <a:srgbClr val="DCAE06"/>
    <a:srgbClr val="43B919"/>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7537" autoAdjust="0"/>
  </p:normalViewPr>
  <p:slideViewPr>
    <p:cSldViewPr snapToGrid="0">
      <p:cViewPr varScale="1">
        <p:scale>
          <a:sx n="88" d="100"/>
          <a:sy n="88" d="100"/>
        </p:scale>
        <p:origin x="1494" y="90"/>
      </p:cViewPr>
      <p:guideLst>
        <p:guide orient="horz" pos="3840"/>
        <p:guide pos="39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504615-2608-43A9-8413-85F57843A878}"/>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B997BD-EB80-49AB-829B-198BF4166A16}"/>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D73BDD7D-7039-4A99-AEC3-417A961CCDB6}"/>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894119-7E2A-4AE5-BC99-B5F0C86C01E4}"/>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E92EABD-DA6A-4080-8882-4786669F1DFB}" type="slidenum">
              <a:rPr lang="en-US" smtClean="0"/>
              <a:t>‹#›</a:t>
            </a:fld>
            <a:endParaRPr lang="en-US" dirty="0"/>
          </a:p>
        </p:txBody>
      </p:sp>
    </p:spTree>
    <p:extLst>
      <p:ext uri="{BB962C8B-B14F-4D97-AF65-F5344CB8AC3E}">
        <p14:creationId xmlns:p14="http://schemas.microsoft.com/office/powerpoint/2010/main" val="97098840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B8EAF327-2858-4C75-8707-F03E853D9C70}" type="slidenum">
              <a:rPr lang="en-US" smtClean="0"/>
              <a:t>‹#›</a:t>
            </a:fld>
            <a:endParaRPr lang="en-US" dirty="0"/>
          </a:p>
        </p:txBody>
      </p:sp>
    </p:spTree>
    <p:extLst>
      <p:ext uri="{BB962C8B-B14F-4D97-AF65-F5344CB8AC3E}">
        <p14:creationId xmlns:p14="http://schemas.microsoft.com/office/powerpoint/2010/main" val="148743361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5" name="Date Placeholder 4">
            <a:extLst>
              <a:ext uri="{FF2B5EF4-FFF2-40B4-BE49-F238E27FC236}">
                <a16:creationId xmlns:a16="http://schemas.microsoft.com/office/drawing/2014/main" id="{0C809BD6-F1D0-4648-B9AC-AAB5C416ECA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1992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7750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7301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9911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3261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6681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92929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9595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4571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393451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673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75139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25083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4887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50714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19814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38508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6674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697334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364357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6150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88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7313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02858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9127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26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6260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39566E-E736-4A2E-AB7A-94CD171C97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99646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F7F7-8AA0-4A2B-8988-C4ADC60125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43021-EAB4-499C-B436-704510B87D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D352B9-B519-44C4-A89C-B17B7084FFE7}"/>
              </a:ext>
            </a:extLst>
          </p:cNvPr>
          <p:cNvSpPr>
            <a:spLocks noGrp="1"/>
          </p:cNvSpPr>
          <p:nvPr>
            <p:ph type="dt" sz="half" idx="10"/>
          </p:nvPr>
        </p:nvSpPr>
        <p:spPr/>
        <p:txBody>
          <a:bodyPr/>
          <a:lstStyle/>
          <a:p>
            <a:fld id="{F105AD6D-CB03-468C-B8FE-3D87366CD1EF}" type="datetime1">
              <a:rPr lang="en-US" smtClean="0"/>
              <a:t>2/15/2023</a:t>
            </a:fld>
            <a:endParaRPr lang="en-US" dirty="0"/>
          </a:p>
        </p:txBody>
      </p:sp>
      <p:sp>
        <p:nvSpPr>
          <p:cNvPr id="5" name="Footer Placeholder 4">
            <a:extLst>
              <a:ext uri="{FF2B5EF4-FFF2-40B4-BE49-F238E27FC236}">
                <a16:creationId xmlns:a16="http://schemas.microsoft.com/office/drawing/2014/main" id="{C55C21E1-39AE-4F29-8761-8949E6F61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2A17A-91C4-4214-91D0-CC52563459BB}"/>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197002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701D-5069-4486-9394-0416A2E3E8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AF1F5-5CE0-4CB3-9C00-A848E38CAB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2C5D-5C4E-47B2-9D38-9CFB34CE627E}"/>
              </a:ext>
            </a:extLst>
          </p:cNvPr>
          <p:cNvSpPr>
            <a:spLocks noGrp="1"/>
          </p:cNvSpPr>
          <p:nvPr>
            <p:ph type="dt" sz="half" idx="10"/>
          </p:nvPr>
        </p:nvSpPr>
        <p:spPr/>
        <p:txBody>
          <a:bodyPr/>
          <a:lstStyle/>
          <a:p>
            <a:fld id="{DDD4815D-D5A7-4BE7-AE3A-050EBD84B264}" type="datetime1">
              <a:rPr lang="en-US" smtClean="0"/>
              <a:t>2/15/2023</a:t>
            </a:fld>
            <a:endParaRPr lang="en-US" dirty="0"/>
          </a:p>
        </p:txBody>
      </p:sp>
      <p:sp>
        <p:nvSpPr>
          <p:cNvPr id="5" name="Footer Placeholder 4">
            <a:extLst>
              <a:ext uri="{FF2B5EF4-FFF2-40B4-BE49-F238E27FC236}">
                <a16:creationId xmlns:a16="http://schemas.microsoft.com/office/drawing/2014/main" id="{CAC0F36F-77C0-4405-9652-286B3D5C3E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05D6EB-4E17-409A-B458-9D7743C1F85F}"/>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405172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89F58-6179-41D5-A463-7A608C1670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19C8E5-383F-46A6-A959-24E2EBCC7B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AFAD4-08F0-4F96-9359-98AC9E3A669B}"/>
              </a:ext>
            </a:extLst>
          </p:cNvPr>
          <p:cNvSpPr>
            <a:spLocks noGrp="1"/>
          </p:cNvSpPr>
          <p:nvPr>
            <p:ph type="dt" sz="half" idx="10"/>
          </p:nvPr>
        </p:nvSpPr>
        <p:spPr/>
        <p:txBody>
          <a:bodyPr/>
          <a:lstStyle/>
          <a:p>
            <a:fld id="{C31F4951-4A91-490E-871C-C2D5672FF9C9}" type="datetime1">
              <a:rPr lang="en-US" smtClean="0"/>
              <a:t>2/15/2023</a:t>
            </a:fld>
            <a:endParaRPr lang="en-US" dirty="0"/>
          </a:p>
        </p:txBody>
      </p:sp>
      <p:sp>
        <p:nvSpPr>
          <p:cNvPr id="5" name="Footer Placeholder 4">
            <a:extLst>
              <a:ext uri="{FF2B5EF4-FFF2-40B4-BE49-F238E27FC236}">
                <a16:creationId xmlns:a16="http://schemas.microsoft.com/office/drawing/2014/main" id="{55738322-9498-45A0-9C17-0F26F5DFD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83717A-64B8-4CE8-A8A5-A68595A39C16}"/>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297089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79DA-FE0E-4758-B75B-76C2C28396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D4F58-A8A3-412C-A950-05756DE17B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419EE-A6AD-4B51-8964-65527D319FB8}"/>
              </a:ext>
            </a:extLst>
          </p:cNvPr>
          <p:cNvSpPr>
            <a:spLocks noGrp="1"/>
          </p:cNvSpPr>
          <p:nvPr>
            <p:ph type="dt" sz="half" idx="10"/>
          </p:nvPr>
        </p:nvSpPr>
        <p:spPr/>
        <p:txBody>
          <a:bodyPr/>
          <a:lstStyle/>
          <a:p>
            <a:fld id="{DB83DAFC-55F7-4051-B70C-9CB19BC08BF7}" type="datetime1">
              <a:rPr lang="en-US" smtClean="0"/>
              <a:t>2/15/2023</a:t>
            </a:fld>
            <a:endParaRPr lang="en-US" dirty="0"/>
          </a:p>
        </p:txBody>
      </p:sp>
      <p:sp>
        <p:nvSpPr>
          <p:cNvPr id="5" name="Footer Placeholder 4">
            <a:extLst>
              <a:ext uri="{FF2B5EF4-FFF2-40B4-BE49-F238E27FC236}">
                <a16:creationId xmlns:a16="http://schemas.microsoft.com/office/drawing/2014/main" id="{589CE767-9274-4E42-A880-E7A99FE0A0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6E02D5-19A1-4211-96AC-8BE5BA1554FC}"/>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391987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4F93-8C9C-4F51-94C6-F56676DDC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39B5AE-3183-4822-B4E4-40A467299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A12406-6926-42A8-ABB3-3F121FF8A97A}"/>
              </a:ext>
            </a:extLst>
          </p:cNvPr>
          <p:cNvSpPr>
            <a:spLocks noGrp="1"/>
          </p:cNvSpPr>
          <p:nvPr>
            <p:ph type="dt" sz="half" idx="10"/>
          </p:nvPr>
        </p:nvSpPr>
        <p:spPr/>
        <p:txBody>
          <a:bodyPr/>
          <a:lstStyle/>
          <a:p>
            <a:fld id="{0293B181-C2D8-42C9-98DF-CD089C96AE2B}" type="datetime1">
              <a:rPr lang="en-US" smtClean="0"/>
              <a:t>2/15/2023</a:t>
            </a:fld>
            <a:endParaRPr lang="en-US" dirty="0"/>
          </a:p>
        </p:txBody>
      </p:sp>
      <p:sp>
        <p:nvSpPr>
          <p:cNvPr id="5" name="Footer Placeholder 4">
            <a:extLst>
              <a:ext uri="{FF2B5EF4-FFF2-40B4-BE49-F238E27FC236}">
                <a16:creationId xmlns:a16="http://schemas.microsoft.com/office/drawing/2014/main" id="{1DE3E239-4450-4656-BFCC-A972F571B0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35EBC-FCBC-458F-AB0A-7331CF8A3397}"/>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55879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3EAD-5085-489D-93FD-81768E8E0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05F25-0F56-43A8-B6E9-5C50573079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74F0D7-99A6-41AA-9960-0FEC0256A9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F12DC-2298-4AE9-89E8-8DB03B7C7E6B}"/>
              </a:ext>
            </a:extLst>
          </p:cNvPr>
          <p:cNvSpPr>
            <a:spLocks noGrp="1"/>
          </p:cNvSpPr>
          <p:nvPr>
            <p:ph type="dt" sz="half" idx="10"/>
          </p:nvPr>
        </p:nvSpPr>
        <p:spPr/>
        <p:txBody>
          <a:bodyPr/>
          <a:lstStyle/>
          <a:p>
            <a:fld id="{535AE309-99B8-4A23-8D59-DCCFFE2D1DBE}" type="datetime1">
              <a:rPr lang="en-US" smtClean="0"/>
              <a:t>2/15/2023</a:t>
            </a:fld>
            <a:endParaRPr lang="en-US" dirty="0"/>
          </a:p>
        </p:txBody>
      </p:sp>
      <p:sp>
        <p:nvSpPr>
          <p:cNvPr id="6" name="Footer Placeholder 5">
            <a:extLst>
              <a:ext uri="{FF2B5EF4-FFF2-40B4-BE49-F238E27FC236}">
                <a16:creationId xmlns:a16="http://schemas.microsoft.com/office/drawing/2014/main" id="{C36AFB34-7A01-467E-9BE9-14DBD4841B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47BE06-B1D4-4552-B237-5B8BF867A693}"/>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26018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3CCF-5AF5-470B-8603-130704107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45A5AB-AFAB-455B-8273-066FEC15AB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205ED6-8939-43FC-83B6-5212A2B825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C194C2-F991-4CEA-82E2-D6D0CF0C3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1B4BE9-75B9-4B11-B43D-E94B1A92C6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741E39-6416-453E-B57E-0A26D10F05D7}"/>
              </a:ext>
            </a:extLst>
          </p:cNvPr>
          <p:cNvSpPr>
            <a:spLocks noGrp="1"/>
          </p:cNvSpPr>
          <p:nvPr>
            <p:ph type="dt" sz="half" idx="10"/>
          </p:nvPr>
        </p:nvSpPr>
        <p:spPr/>
        <p:txBody>
          <a:bodyPr/>
          <a:lstStyle/>
          <a:p>
            <a:fld id="{BFFD539F-D7EE-4109-8E2F-7572FBA5418B}" type="datetime1">
              <a:rPr lang="en-US" smtClean="0"/>
              <a:t>2/15/2023</a:t>
            </a:fld>
            <a:endParaRPr lang="en-US" dirty="0"/>
          </a:p>
        </p:txBody>
      </p:sp>
      <p:sp>
        <p:nvSpPr>
          <p:cNvPr id="8" name="Footer Placeholder 7">
            <a:extLst>
              <a:ext uri="{FF2B5EF4-FFF2-40B4-BE49-F238E27FC236}">
                <a16:creationId xmlns:a16="http://schemas.microsoft.com/office/drawing/2014/main" id="{28E6E5D2-513C-4950-850B-0850AEF7386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6AABFF-13BD-454C-BE04-261622320BAC}"/>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281050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299D-4C42-4F6D-AE1B-594735F07A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1349FF-5804-4E25-BBAF-429CD2E87660}"/>
              </a:ext>
            </a:extLst>
          </p:cNvPr>
          <p:cNvSpPr>
            <a:spLocks noGrp="1"/>
          </p:cNvSpPr>
          <p:nvPr>
            <p:ph type="dt" sz="half" idx="10"/>
          </p:nvPr>
        </p:nvSpPr>
        <p:spPr/>
        <p:txBody>
          <a:bodyPr/>
          <a:lstStyle/>
          <a:p>
            <a:fld id="{44CD166D-EF10-4C81-B050-9E3675A18CE1}" type="datetime1">
              <a:rPr lang="en-US" smtClean="0"/>
              <a:t>2/15/2023</a:t>
            </a:fld>
            <a:endParaRPr lang="en-US" dirty="0"/>
          </a:p>
        </p:txBody>
      </p:sp>
      <p:sp>
        <p:nvSpPr>
          <p:cNvPr id="4" name="Footer Placeholder 3">
            <a:extLst>
              <a:ext uri="{FF2B5EF4-FFF2-40B4-BE49-F238E27FC236}">
                <a16:creationId xmlns:a16="http://schemas.microsoft.com/office/drawing/2014/main" id="{E0DFF0D2-CC37-4C11-8243-2774A367A8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03CB9B-6810-4D34-87B6-8C94572C842D}"/>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252340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EBB43-B274-47F6-ADE4-F24091848097}"/>
              </a:ext>
            </a:extLst>
          </p:cNvPr>
          <p:cNvSpPr>
            <a:spLocks noGrp="1"/>
          </p:cNvSpPr>
          <p:nvPr>
            <p:ph type="dt" sz="half" idx="10"/>
          </p:nvPr>
        </p:nvSpPr>
        <p:spPr/>
        <p:txBody>
          <a:bodyPr/>
          <a:lstStyle/>
          <a:p>
            <a:fld id="{15A0D49F-E6C0-4D2A-B3BB-47F53FDED510}" type="datetime1">
              <a:rPr lang="en-US" smtClean="0"/>
              <a:t>2/15/2023</a:t>
            </a:fld>
            <a:endParaRPr lang="en-US" dirty="0"/>
          </a:p>
        </p:txBody>
      </p:sp>
      <p:sp>
        <p:nvSpPr>
          <p:cNvPr id="3" name="Footer Placeholder 2">
            <a:extLst>
              <a:ext uri="{FF2B5EF4-FFF2-40B4-BE49-F238E27FC236}">
                <a16:creationId xmlns:a16="http://schemas.microsoft.com/office/drawing/2014/main" id="{2CDF5287-6329-4C49-B8C8-41309A1EF1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A188E-1F07-43C3-9871-AD19820C5712}"/>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189368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0E7-CB24-4963-8790-F6C637BF6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6FBA6-5C33-49BF-95AC-31BF735A0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943FB-C7F3-4F4E-995D-D14BEEE74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ED5ECE-EDD4-45E2-BA34-5F432859EBE8}"/>
              </a:ext>
            </a:extLst>
          </p:cNvPr>
          <p:cNvSpPr>
            <a:spLocks noGrp="1"/>
          </p:cNvSpPr>
          <p:nvPr>
            <p:ph type="dt" sz="half" idx="10"/>
          </p:nvPr>
        </p:nvSpPr>
        <p:spPr/>
        <p:txBody>
          <a:bodyPr/>
          <a:lstStyle/>
          <a:p>
            <a:fld id="{C1E5A235-8795-4DEB-8597-CCB691B781DA}" type="datetime1">
              <a:rPr lang="en-US" smtClean="0"/>
              <a:t>2/15/2023</a:t>
            </a:fld>
            <a:endParaRPr lang="en-US" dirty="0"/>
          </a:p>
        </p:txBody>
      </p:sp>
      <p:sp>
        <p:nvSpPr>
          <p:cNvPr id="6" name="Footer Placeholder 5">
            <a:extLst>
              <a:ext uri="{FF2B5EF4-FFF2-40B4-BE49-F238E27FC236}">
                <a16:creationId xmlns:a16="http://schemas.microsoft.com/office/drawing/2014/main" id="{F58AC8A7-8308-4167-9B79-D5B320DDA7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4C50DD-0779-4A3C-9C1E-2BE507CF7930}"/>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79091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07EB-86B7-4CA6-B6B2-4BCFC2567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751869-C120-4C48-9816-C52D1AD5A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61EA98-45D8-4953-AE04-64014D5D0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DD1DD7-91F5-4964-BC5D-ADCA76B08459}"/>
              </a:ext>
            </a:extLst>
          </p:cNvPr>
          <p:cNvSpPr>
            <a:spLocks noGrp="1"/>
          </p:cNvSpPr>
          <p:nvPr>
            <p:ph type="dt" sz="half" idx="10"/>
          </p:nvPr>
        </p:nvSpPr>
        <p:spPr/>
        <p:txBody>
          <a:bodyPr/>
          <a:lstStyle/>
          <a:p>
            <a:fld id="{976DB93E-CF0C-4A98-865E-06EFBED47A5D}" type="datetime1">
              <a:rPr lang="en-US" smtClean="0"/>
              <a:t>2/15/2023</a:t>
            </a:fld>
            <a:endParaRPr lang="en-US" dirty="0"/>
          </a:p>
        </p:txBody>
      </p:sp>
      <p:sp>
        <p:nvSpPr>
          <p:cNvPr id="6" name="Footer Placeholder 5">
            <a:extLst>
              <a:ext uri="{FF2B5EF4-FFF2-40B4-BE49-F238E27FC236}">
                <a16:creationId xmlns:a16="http://schemas.microsoft.com/office/drawing/2014/main" id="{E60ECA6A-7E7A-4767-9697-FA335CB118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79C6DE-C69F-4E44-B359-22DC24CD1B94}"/>
              </a:ext>
            </a:extLst>
          </p:cNvPr>
          <p:cNvSpPr>
            <a:spLocks noGrp="1"/>
          </p:cNvSpPr>
          <p:nvPr>
            <p:ph type="sldNum" sz="quarter" idx="12"/>
          </p:nvPr>
        </p:nvSpPr>
        <p:spPr/>
        <p:txBody>
          <a:bodyPr/>
          <a:lstStyle/>
          <a:p>
            <a:fld id="{413BDF7A-21E6-4854-843F-B752CAC75E31}" type="slidenum">
              <a:rPr lang="en-US" smtClean="0"/>
              <a:t>‹#›</a:t>
            </a:fld>
            <a:endParaRPr lang="en-US" dirty="0"/>
          </a:p>
        </p:txBody>
      </p:sp>
    </p:spTree>
    <p:extLst>
      <p:ext uri="{BB962C8B-B14F-4D97-AF65-F5344CB8AC3E}">
        <p14:creationId xmlns:p14="http://schemas.microsoft.com/office/powerpoint/2010/main" val="285656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4F493-760A-4C6A-B097-D0E2807AE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575EA-047C-4633-8774-5AF90BA00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685C5-674A-46E9-97CD-163FFD6DF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9EA63-E537-43E0-8FAB-AB95EA3F1DCC}" type="datetime1">
              <a:rPr lang="en-US" smtClean="0"/>
              <a:t>2/15/2023</a:t>
            </a:fld>
            <a:endParaRPr lang="en-US" dirty="0"/>
          </a:p>
        </p:txBody>
      </p:sp>
      <p:sp>
        <p:nvSpPr>
          <p:cNvPr id="5" name="Footer Placeholder 4">
            <a:extLst>
              <a:ext uri="{FF2B5EF4-FFF2-40B4-BE49-F238E27FC236}">
                <a16:creationId xmlns:a16="http://schemas.microsoft.com/office/drawing/2014/main" id="{59258B4E-7D21-4DC2-B75B-FE4436D30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B628A27-8971-411A-975F-80596CD57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BDF7A-21E6-4854-843F-B752CAC75E31}" type="slidenum">
              <a:rPr lang="en-US" smtClean="0"/>
              <a:t>‹#›</a:t>
            </a:fld>
            <a:endParaRPr lang="en-US" dirty="0"/>
          </a:p>
        </p:txBody>
      </p:sp>
    </p:spTree>
    <p:extLst>
      <p:ext uri="{BB962C8B-B14F-4D97-AF65-F5344CB8AC3E}">
        <p14:creationId xmlns:p14="http://schemas.microsoft.com/office/powerpoint/2010/main" val="174590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4E8AD1-1243-4B50-9C90-145B403CB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8163"/>
            <a:ext cx="12192000" cy="4581792"/>
          </a:xfrm>
          <a:prstGeom prst="rect">
            <a:avLst/>
          </a:prstGeom>
          <a:ln w="12700">
            <a:solidFill>
              <a:srgbClr val="C00000"/>
            </a:solidFill>
          </a:ln>
        </p:spPr>
      </p:pic>
      <p:pic>
        <p:nvPicPr>
          <p:cNvPr id="13" name="Picture 12">
            <a:extLst>
              <a:ext uri="{FF2B5EF4-FFF2-40B4-BE49-F238E27FC236}">
                <a16:creationId xmlns:a16="http://schemas.microsoft.com/office/drawing/2014/main" id="{1B2BE87D-790A-4EFB-A41C-AB6A353E1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25" y="489735"/>
            <a:ext cx="3360255" cy="337382"/>
          </a:xfrm>
          <a:prstGeom prst="rect">
            <a:avLst/>
          </a:prstGeom>
        </p:spPr>
      </p:pic>
      <p:sp>
        <p:nvSpPr>
          <p:cNvPr id="5" name="Rectangle 4">
            <a:extLst>
              <a:ext uri="{FF2B5EF4-FFF2-40B4-BE49-F238E27FC236}">
                <a16:creationId xmlns:a16="http://schemas.microsoft.com/office/drawing/2014/main" id="{404D9433-B0A7-4433-9F8A-67DBE4E771A1}"/>
              </a:ext>
            </a:extLst>
          </p:cNvPr>
          <p:cNvSpPr/>
          <p:nvPr/>
        </p:nvSpPr>
        <p:spPr>
          <a:xfrm>
            <a:off x="-1" y="1744644"/>
            <a:ext cx="8371643" cy="397729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2">
            <a:extLst>
              <a:ext uri="{FF2B5EF4-FFF2-40B4-BE49-F238E27FC236}">
                <a16:creationId xmlns:a16="http://schemas.microsoft.com/office/drawing/2014/main" id="{A9F40E6C-CAFA-43D9-A203-C9B6F6883AB3}"/>
              </a:ext>
            </a:extLst>
          </p:cNvPr>
          <p:cNvSpPr txBox="1">
            <a:spLocks/>
          </p:cNvSpPr>
          <p:nvPr/>
        </p:nvSpPr>
        <p:spPr>
          <a:xfrm>
            <a:off x="333828" y="1852155"/>
            <a:ext cx="7766561" cy="1432137"/>
          </a:xfrm>
          <a:prstGeom prst="rect">
            <a:avLst/>
          </a:prstGeom>
          <a:effectLst>
            <a:outerShdw blurRad="50800" dist="50800" dir="5400000" algn="ctr" rotWithShape="0">
              <a:srgbClr val="000000">
                <a:alpha val="43137"/>
              </a:srgb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solidFill>
                  <a:schemeClr val="bg1"/>
                </a:solidFill>
                <a:latin typeface="Arial Black" panose="020B0A04020102020204" pitchFamily="34" charset="0"/>
              </a:rPr>
              <a:t>Legislative View from DC and Impact of Current Legislation on Healthcare Providers for 2023 </a:t>
            </a:r>
          </a:p>
          <a:p>
            <a:pPr algn="l"/>
            <a:endParaRPr lang="en-US" sz="3600" dirty="0">
              <a:solidFill>
                <a:schemeClr val="bg1"/>
              </a:solidFill>
              <a:latin typeface="Arial Black" panose="020B0A04020102020204" pitchFamily="34" charset="0"/>
            </a:endParaRPr>
          </a:p>
        </p:txBody>
      </p:sp>
      <p:sp>
        <p:nvSpPr>
          <p:cNvPr id="16" name="Subtitle 2">
            <a:extLst>
              <a:ext uri="{FF2B5EF4-FFF2-40B4-BE49-F238E27FC236}">
                <a16:creationId xmlns:a16="http://schemas.microsoft.com/office/drawing/2014/main" id="{3595F7F2-4C68-4DF3-B8A7-AB83E5ED71C9}"/>
              </a:ext>
            </a:extLst>
          </p:cNvPr>
          <p:cNvSpPr txBox="1">
            <a:spLocks/>
          </p:cNvSpPr>
          <p:nvPr/>
        </p:nvSpPr>
        <p:spPr>
          <a:xfrm>
            <a:off x="377896" y="4030098"/>
            <a:ext cx="7831826" cy="1665715"/>
          </a:xfrm>
          <a:prstGeom prst="rect">
            <a:avLst/>
          </a:prstGeom>
          <a:effectLst>
            <a:outerShdw blurRad="50800" dist="50800" dir="5400000" algn="ctr" rotWithShape="0">
              <a:srgbClr val="000000">
                <a:alpha val="76000"/>
              </a:srgbClr>
            </a:outerShdw>
          </a:effectLst>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bg1"/>
                </a:solidFill>
                <a:latin typeface="Arial" panose="020B0604020202020204" pitchFamily="34" charset="0"/>
                <a:cs typeface="Arial" panose="020B0604020202020204" pitchFamily="34" charset="0"/>
              </a:rPr>
              <a:t>Presented by:</a:t>
            </a:r>
          </a:p>
          <a:p>
            <a:pPr algn="l"/>
            <a:r>
              <a:rPr lang="en-US" sz="2800" b="1" dirty="0">
                <a:solidFill>
                  <a:schemeClr val="bg1"/>
                </a:solidFill>
                <a:latin typeface="Arial" panose="020B0604020202020204" pitchFamily="34" charset="0"/>
                <a:cs typeface="Arial" panose="020B0604020202020204" pitchFamily="34" charset="0"/>
              </a:rPr>
              <a:t>Brandon W. Shirley</a:t>
            </a:r>
            <a:br>
              <a:rPr lang="en-US" sz="2800" dirty="0">
                <a:solidFill>
                  <a:schemeClr val="bg1"/>
                </a:solidFill>
                <a:latin typeface="Arial" panose="020B0604020202020204" pitchFamily="34" charset="0"/>
                <a:cs typeface="Arial" panose="020B0604020202020204" pitchFamily="34" charset="0"/>
              </a:rPr>
            </a:b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Thursday, February 16, 2023</a:t>
            </a:r>
          </a:p>
          <a:p>
            <a:pPr algn="l"/>
            <a:r>
              <a:rPr lang="en-US" sz="2000" dirty="0">
                <a:solidFill>
                  <a:schemeClr val="bg1"/>
                </a:solidFill>
                <a:latin typeface="Arial" panose="020B0604020202020204" pitchFamily="34" charset="0"/>
                <a:cs typeface="Arial" panose="020B0604020202020204" pitchFamily="34" charset="0"/>
              </a:rPr>
              <a:t>Healthcare Financial Management Association</a:t>
            </a:r>
            <a:endParaRPr lang="en-US" sz="16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303511D1-EB47-4BB1-9D7C-E2E460CDF7E4}"/>
              </a:ext>
            </a:extLst>
          </p:cNvPr>
          <p:cNvCxnSpPr/>
          <p:nvPr/>
        </p:nvCxnSpPr>
        <p:spPr>
          <a:xfrm>
            <a:off x="4103566" y="326004"/>
            <a:ext cx="0" cy="7156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5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a:p>
            <a:pPr marL="914400" lvl="3" algn="l">
              <a:buClr>
                <a:srgbClr val="C00000"/>
              </a:buClr>
            </a:pPr>
            <a:endParaRPr lang="en-US" sz="22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CAA of 2023 – PHE Reimbursement Extensions</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EA69EDB1-4B6B-122B-7E98-661ED215744C}"/>
              </a:ext>
            </a:extLst>
          </p:cNvPr>
          <p:cNvGraphicFramePr>
            <a:graphicFrameLocks noGrp="1"/>
          </p:cNvGraphicFramePr>
          <p:nvPr>
            <p:extLst>
              <p:ext uri="{D42A27DB-BD31-4B8C-83A1-F6EECF244321}">
                <p14:modId xmlns:p14="http://schemas.microsoft.com/office/powerpoint/2010/main" val="2090253570"/>
              </p:ext>
            </p:extLst>
          </p:nvPr>
        </p:nvGraphicFramePr>
        <p:xfrm>
          <a:off x="609600" y="1471969"/>
          <a:ext cx="10167257" cy="4693920"/>
        </p:xfrm>
        <a:graphic>
          <a:graphicData uri="http://schemas.openxmlformats.org/drawingml/2006/table">
            <a:tbl>
              <a:tblPr firstRow="1" bandRow="1">
                <a:tableStyleId>{6E25E649-3F16-4E02-A733-19D2CDBF48F0}</a:tableStyleId>
              </a:tblPr>
              <a:tblGrid>
                <a:gridCol w="5248176">
                  <a:extLst>
                    <a:ext uri="{9D8B030D-6E8A-4147-A177-3AD203B41FA5}">
                      <a16:colId xmlns:a16="http://schemas.microsoft.com/office/drawing/2014/main" val="3099875901"/>
                    </a:ext>
                  </a:extLst>
                </a:gridCol>
                <a:gridCol w="4919081">
                  <a:extLst>
                    <a:ext uri="{9D8B030D-6E8A-4147-A177-3AD203B41FA5}">
                      <a16:colId xmlns:a16="http://schemas.microsoft.com/office/drawing/2014/main" val="3044684060"/>
                    </a:ext>
                  </a:extLst>
                </a:gridCol>
              </a:tblGrid>
              <a:tr h="370840">
                <a:tc>
                  <a:txBody>
                    <a:bodyPr/>
                    <a:lstStyle/>
                    <a:p>
                      <a:r>
                        <a:rPr lang="en-US" sz="3200" dirty="0"/>
                        <a:t>Program </a:t>
                      </a:r>
                    </a:p>
                  </a:txBody>
                  <a:tcPr/>
                </a:tc>
                <a:tc>
                  <a:txBody>
                    <a:bodyPr/>
                    <a:lstStyle/>
                    <a:p>
                      <a:r>
                        <a:rPr lang="en-US" sz="3200" dirty="0"/>
                        <a:t>Expiration </a:t>
                      </a:r>
                    </a:p>
                  </a:txBody>
                  <a:tcPr/>
                </a:tc>
                <a:extLst>
                  <a:ext uri="{0D108BD9-81ED-4DB2-BD59-A6C34878D82A}">
                    <a16:rowId xmlns:a16="http://schemas.microsoft.com/office/drawing/2014/main" val="1800882718"/>
                  </a:ext>
                </a:extLst>
              </a:tr>
              <a:tr h="370840">
                <a:tc>
                  <a:txBody>
                    <a:bodyPr/>
                    <a:lstStyle/>
                    <a:p>
                      <a:r>
                        <a:rPr lang="en-US" sz="2000" dirty="0"/>
                        <a:t>Home health rural add-on</a:t>
                      </a:r>
                    </a:p>
                  </a:txBody>
                  <a:tcPr/>
                </a:tc>
                <a:tc>
                  <a:txBody>
                    <a:bodyPr/>
                    <a:lstStyle/>
                    <a:p>
                      <a:r>
                        <a:rPr lang="en-US" sz="2000" dirty="0"/>
                        <a:t>December 31, 2023</a:t>
                      </a:r>
                    </a:p>
                    <a:p>
                      <a:endParaRPr lang="en-US" sz="2000" dirty="0"/>
                    </a:p>
                  </a:txBody>
                  <a:tcPr/>
                </a:tc>
                <a:extLst>
                  <a:ext uri="{0D108BD9-81ED-4DB2-BD59-A6C34878D82A}">
                    <a16:rowId xmlns:a16="http://schemas.microsoft.com/office/drawing/2014/main" val="6337579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Medicare low-volume payment adjustment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September 30,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2054723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Medicare dependent hospital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September 30,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344260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Hospital at home waiver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December 31,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126723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Medicare Telehealth flexibilities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Geographic/site restrictions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Eligible practitioners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Audio-only communications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December 31, 2024</a:t>
                      </a:r>
                    </a:p>
                  </a:txBody>
                  <a:tcPr/>
                </a:tc>
                <a:extLst>
                  <a:ext uri="{0D108BD9-81ED-4DB2-BD59-A6C34878D82A}">
                    <a16:rowId xmlns:a16="http://schemas.microsoft.com/office/drawing/2014/main" val="1553349653"/>
                  </a:ext>
                </a:extLst>
              </a:tr>
            </a:tbl>
          </a:graphicData>
        </a:graphic>
      </p:graphicFrame>
    </p:spTree>
    <p:extLst>
      <p:ext uri="{BB962C8B-B14F-4D97-AF65-F5344CB8AC3E}">
        <p14:creationId xmlns:p14="http://schemas.microsoft.com/office/powerpoint/2010/main" val="145441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a:p>
            <a:pPr marL="914400" lvl="3" algn="l">
              <a:buClr>
                <a:srgbClr val="C00000"/>
              </a:buClr>
            </a:pPr>
            <a:endParaRPr lang="en-US" sz="22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CAA of 2023 – Medicare Cuts Delayed</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EA69EDB1-4B6B-122B-7E98-661ED215744C}"/>
              </a:ext>
            </a:extLst>
          </p:cNvPr>
          <p:cNvGraphicFramePr>
            <a:graphicFrameLocks noGrp="1"/>
          </p:cNvGraphicFramePr>
          <p:nvPr>
            <p:extLst>
              <p:ext uri="{D42A27DB-BD31-4B8C-83A1-F6EECF244321}">
                <p14:modId xmlns:p14="http://schemas.microsoft.com/office/powerpoint/2010/main" val="2188655477"/>
              </p:ext>
            </p:extLst>
          </p:nvPr>
        </p:nvGraphicFramePr>
        <p:xfrm>
          <a:off x="609600" y="1471969"/>
          <a:ext cx="10167257" cy="2895600"/>
        </p:xfrm>
        <a:graphic>
          <a:graphicData uri="http://schemas.openxmlformats.org/drawingml/2006/table">
            <a:tbl>
              <a:tblPr firstRow="1" bandRow="1">
                <a:tableStyleId>{6E25E649-3F16-4E02-A733-19D2CDBF48F0}</a:tableStyleId>
              </a:tblPr>
              <a:tblGrid>
                <a:gridCol w="5248176">
                  <a:extLst>
                    <a:ext uri="{9D8B030D-6E8A-4147-A177-3AD203B41FA5}">
                      <a16:colId xmlns:a16="http://schemas.microsoft.com/office/drawing/2014/main" val="3099875901"/>
                    </a:ext>
                  </a:extLst>
                </a:gridCol>
                <a:gridCol w="4919081">
                  <a:extLst>
                    <a:ext uri="{9D8B030D-6E8A-4147-A177-3AD203B41FA5}">
                      <a16:colId xmlns:a16="http://schemas.microsoft.com/office/drawing/2014/main" val="3044684060"/>
                    </a:ext>
                  </a:extLst>
                </a:gridCol>
              </a:tblGrid>
              <a:tr h="370840">
                <a:tc>
                  <a:txBody>
                    <a:bodyPr/>
                    <a:lstStyle/>
                    <a:p>
                      <a:r>
                        <a:rPr lang="en-US" sz="3200" dirty="0"/>
                        <a:t>Program </a:t>
                      </a:r>
                    </a:p>
                  </a:txBody>
                  <a:tcPr/>
                </a:tc>
                <a:tc>
                  <a:txBody>
                    <a:bodyPr/>
                    <a:lstStyle/>
                    <a:p>
                      <a:r>
                        <a:rPr lang="en-US" sz="3200" dirty="0"/>
                        <a:t>Delay </a:t>
                      </a:r>
                    </a:p>
                  </a:txBody>
                  <a:tcPr/>
                </a:tc>
                <a:extLst>
                  <a:ext uri="{0D108BD9-81ED-4DB2-BD59-A6C34878D82A}">
                    <a16:rowId xmlns:a16="http://schemas.microsoft.com/office/drawing/2014/main" val="1800882718"/>
                  </a:ext>
                </a:extLst>
              </a:tr>
              <a:tr h="370840">
                <a:tc>
                  <a:txBody>
                    <a:bodyPr/>
                    <a:lstStyle/>
                    <a:p>
                      <a:r>
                        <a:rPr lang="en-US" sz="2000" dirty="0"/>
                        <a:t>Pay As You Go Act of 2010 (PAYGO)</a:t>
                      </a:r>
                    </a:p>
                  </a:txBody>
                  <a:tcPr/>
                </a:tc>
                <a:tc>
                  <a:txBody>
                    <a:bodyPr/>
                    <a:lstStyle/>
                    <a:p>
                      <a:r>
                        <a:rPr lang="en-US" sz="2000" dirty="0"/>
                        <a:t>FY 2023 and FY 2024 </a:t>
                      </a:r>
                    </a:p>
                    <a:p>
                      <a:r>
                        <a:rPr lang="en-US" sz="2000" dirty="0"/>
                        <a:t>Moved balance of scorecard to 2025</a:t>
                      </a:r>
                    </a:p>
                    <a:p>
                      <a:endParaRPr lang="en-US" sz="2000" dirty="0"/>
                    </a:p>
                  </a:txBody>
                  <a:tcPr/>
                </a:tc>
                <a:extLst>
                  <a:ext uri="{0D108BD9-81ED-4DB2-BD59-A6C34878D82A}">
                    <a16:rowId xmlns:a16="http://schemas.microsoft.com/office/drawing/2014/main" val="6337579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Medicare Physician Fee Schedule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4.47% cut to physician conversion factor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4.42% cut to anesthesia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Offsets the planned cuts by more than 2%, providing a 2.5% positive adjustment to the CF for calendar year (CY) 2023, and a 1.25% positive adjustment to the CF for CY 2024. </a:t>
                      </a:r>
                    </a:p>
                  </a:txBody>
                  <a:tcPr/>
                </a:tc>
                <a:extLst>
                  <a:ext uri="{0D108BD9-81ED-4DB2-BD59-A6C34878D82A}">
                    <a16:rowId xmlns:a16="http://schemas.microsoft.com/office/drawing/2014/main" val="4205472340"/>
                  </a:ext>
                </a:extLst>
              </a:tr>
            </a:tbl>
          </a:graphicData>
        </a:graphic>
      </p:graphicFrame>
    </p:spTree>
    <p:extLst>
      <p:ext uri="{BB962C8B-B14F-4D97-AF65-F5344CB8AC3E}">
        <p14:creationId xmlns:p14="http://schemas.microsoft.com/office/powerpoint/2010/main" val="253660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a:p>
            <a:pPr marL="914400" lvl="3" algn="l">
              <a:buClr>
                <a:srgbClr val="C00000"/>
              </a:buClr>
            </a:pPr>
            <a:endParaRPr lang="en-US" sz="22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CAA of 2023 – Other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EA69EDB1-4B6B-122B-7E98-661ED215744C}"/>
              </a:ext>
            </a:extLst>
          </p:cNvPr>
          <p:cNvGraphicFramePr>
            <a:graphicFrameLocks noGrp="1"/>
          </p:cNvGraphicFramePr>
          <p:nvPr>
            <p:extLst>
              <p:ext uri="{D42A27DB-BD31-4B8C-83A1-F6EECF244321}">
                <p14:modId xmlns:p14="http://schemas.microsoft.com/office/powerpoint/2010/main" val="1224320728"/>
              </p:ext>
            </p:extLst>
          </p:nvPr>
        </p:nvGraphicFramePr>
        <p:xfrm>
          <a:off x="571864" y="1471969"/>
          <a:ext cx="10167257" cy="4602480"/>
        </p:xfrm>
        <a:graphic>
          <a:graphicData uri="http://schemas.openxmlformats.org/drawingml/2006/table">
            <a:tbl>
              <a:tblPr firstRow="1" bandRow="1">
                <a:tableStyleId>{6E25E649-3F16-4E02-A733-19D2CDBF48F0}</a:tableStyleId>
              </a:tblPr>
              <a:tblGrid>
                <a:gridCol w="5248176">
                  <a:extLst>
                    <a:ext uri="{9D8B030D-6E8A-4147-A177-3AD203B41FA5}">
                      <a16:colId xmlns:a16="http://schemas.microsoft.com/office/drawing/2014/main" val="3099875901"/>
                    </a:ext>
                  </a:extLst>
                </a:gridCol>
                <a:gridCol w="4919081">
                  <a:extLst>
                    <a:ext uri="{9D8B030D-6E8A-4147-A177-3AD203B41FA5}">
                      <a16:colId xmlns:a16="http://schemas.microsoft.com/office/drawing/2014/main" val="3044684060"/>
                    </a:ext>
                  </a:extLst>
                </a:gridCol>
              </a:tblGrid>
              <a:tr h="370840">
                <a:tc>
                  <a:txBody>
                    <a:bodyPr/>
                    <a:lstStyle/>
                    <a:p>
                      <a:r>
                        <a:rPr lang="en-US" sz="3200" dirty="0"/>
                        <a:t>New Provisions</a:t>
                      </a:r>
                    </a:p>
                  </a:txBody>
                  <a:tcPr/>
                </a:tc>
                <a:tc>
                  <a:txBody>
                    <a:bodyPr/>
                    <a:lstStyle/>
                    <a:p>
                      <a:r>
                        <a:rPr lang="en-US" sz="3200" dirty="0"/>
                        <a:t>Description</a:t>
                      </a:r>
                    </a:p>
                  </a:txBody>
                  <a:tcPr/>
                </a:tc>
                <a:extLst>
                  <a:ext uri="{0D108BD9-81ED-4DB2-BD59-A6C34878D82A}">
                    <a16:rowId xmlns:a16="http://schemas.microsoft.com/office/drawing/2014/main" val="1800882718"/>
                  </a:ext>
                </a:extLst>
              </a:tr>
              <a:tr h="370840">
                <a:tc>
                  <a:txBody>
                    <a:bodyPr/>
                    <a:lstStyle/>
                    <a:p>
                      <a:r>
                        <a:rPr lang="en-US" sz="2000" dirty="0"/>
                        <a:t>Stark/Anti-Kickback Statute</a:t>
                      </a:r>
                    </a:p>
                  </a:txBody>
                  <a:tcPr/>
                </a:tc>
                <a:tc>
                  <a:txBody>
                    <a:bodyPr/>
                    <a:lstStyle/>
                    <a:p>
                      <a:r>
                        <a:rPr lang="en-US" sz="2000" dirty="0"/>
                        <a:t>Allows hospitals to provide evidence-based programs for physicians to improve their mental health and increase resiliency, and to prevent suicide among physicians.</a:t>
                      </a:r>
                    </a:p>
                    <a:p>
                      <a:endParaRPr lang="en-US" sz="2000" dirty="0"/>
                    </a:p>
                  </a:txBody>
                  <a:tcPr/>
                </a:tc>
                <a:extLst>
                  <a:ext uri="{0D108BD9-81ED-4DB2-BD59-A6C34878D82A}">
                    <a16:rowId xmlns:a16="http://schemas.microsoft.com/office/drawing/2014/main" val="6337579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Staffing – Conrad J/1 Visa Waiver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Extended through September 30,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2054723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Ending Medicaid continuous enrollment – drop in Medicaid enrollees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Ending March 1,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579445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Phase-down of federal Medicaid matching funds connected to the PHE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Ending December 2023. </a:t>
                      </a:r>
                    </a:p>
                  </a:txBody>
                  <a:tcPr/>
                </a:tc>
                <a:extLst>
                  <a:ext uri="{0D108BD9-81ED-4DB2-BD59-A6C34878D82A}">
                    <a16:rowId xmlns:a16="http://schemas.microsoft.com/office/drawing/2014/main" val="142004233"/>
                  </a:ext>
                </a:extLst>
              </a:tr>
            </a:tbl>
          </a:graphicData>
        </a:graphic>
      </p:graphicFrame>
    </p:spTree>
    <p:extLst>
      <p:ext uri="{BB962C8B-B14F-4D97-AF65-F5344CB8AC3E}">
        <p14:creationId xmlns:p14="http://schemas.microsoft.com/office/powerpoint/2010/main" val="424206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Divided Congress. </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Plans to incentivize access to health care technologies.</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Abortion access measures unlikely (look to States). </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Site-neutral payments may be pushed in 2023.</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Congressional Agenda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01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Divided Congress may result in more administrative policies/enforcement</a:t>
            </a: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CMS proposed rules that may be finalized or implemented in 2023:</a:t>
            </a:r>
          </a:p>
          <a:p>
            <a:pPr marL="1257300" lvl="3" indent="-342900" algn="just">
              <a:buClr>
                <a:srgbClr val="C00000"/>
              </a:buClr>
              <a:buFont typeface="Arial" panose="020B0604020202020204" pitchFamily="34" charset="0"/>
              <a:buChar char="•"/>
            </a:pPr>
            <a:r>
              <a:rPr lang="en-US" sz="2400" dirty="0">
                <a:solidFill>
                  <a:schemeClr val="tx1">
                    <a:lumMod val="65000"/>
                    <a:lumOff val="35000"/>
                  </a:schemeClr>
                </a:solidFill>
              </a:rPr>
              <a:t>340B dispute resolution panels;</a:t>
            </a:r>
          </a:p>
          <a:p>
            <a:pPr marL="1257300" lvl="3" indent="-342900" algn="just">
              <a:buClr>
                <a:srgbClr val="C00000"/>
              </a:buClr>
              <a:buFont typeface="Arial" panose="020B0604020202020204" pitchFamily="34" charset="0"/>
              <a:buChar char="•"/>
            </a:pPr>
            <a:r>
              <a:rPr lang="en-US" sz="2400" dirty="0">
                <a:solidFill>
                  <a:schemeClr val="tx1">
                    <a:lumMod val="65000"/>
                    <a:lumOff val="35000"/>
                  </a:schemeClr>
                </a:solidFill>
              </a:rPr>
              <a:t>Medicare overpayment refunds;</a:t>
            </a:r>
          </a:p>
          <a:p>
            <a:pPr marL="1257300" lvl="3" indent="-342900" algn="just">
              <a:buClr>
                <a:srgbClr val="C00000"/>
              </a:buClr>
              <a:buFont typeface="Arial" panose="020B0604020202020204" pitchFamily="34" charset="0"/>
              <a:buChar char="•"/>
            </a:pPr>
            <a:r>
              <a:rPr lang="en-US" sz="2400" dirty="0">
                <a:solidFill>
                  <a:schemeClr val="tx1">
                    <a:lumMod val="65000"/>
                    <a:lumOff val="35000"/>
                  </a:schemeClr>
                </a:solidFill>
              </a:rPr>
              <a:t>HIPAA health care attachments; </a:t>
            </a:r>
          </a:p>
          <a:p>
            <a:pPr marL="1257300" lvl="3" indent="-342900" algn="just">
              <a:buClr>
                <a:srgbClr val="C00000"/>
              </a:buClr>
              <a:buFont typeface="Arial" panose="020B0604020202020204" pitchFamily="34" charset="0"/>
              <a:buChar char="•"/>
            </a:pPr>
            <a:r>
              <a:rPr lang="en-US" sz="2400" dirty="0">
                <a:solidFill>
                  <a:schemeClr val="tx1">
                    <a:lumMod val="65000"/>
                    <a:lumOff val="35000"/>
                  </a:schemeClr>
                </a:solidFill>
              </a:rPr>
              <a:t>Critical Access Hospital designation; </a:t>
            </a:r>
          </a:p>
          <a:p>
            <a:pPr marL="1257300" lvl="3" indent="-342900" algn="just">
              <a:buClr>
                <a:srgbClr val="C00000"/>
              </a:buClr>
              <a:buFont typeface="Arial" panose="020B0604020202020204" pitchFamily="34" charset="0"/>
              <a:buChar char="•"/>
            </a:pPr>
            <a:r>
              <a:rPr lang="en-US" sz="2400" dirty="0">
                <a:solidFill>
                  <a:schemeClr val="tx1">
                    <a:lumMod val="65000"/>
                    <a:lumOff val="35000"/>
                  </a:schemeClr>
                </a:solidFill>
              </a:rPr>
              <a:t>Anti-discrimination policies under Section 1557; and</a:t>
            </a:r>
          </a:p>
          <a:p>
            <a:pPr marL="1257300" lvl="3" indent="-342900" algn="just">
              <a:buClr>
                <a:srgbClr val="C00000"/>
              </a:buClr>
              <a:buFont typeface="Arial" panose="020B0604020202020204" pitchFamily="34" charset="0"/>
              <a:buChar char="•"/>
            </a:pPr>
            <a:r>
              <a:rPr lang="en-US" sz="2400" dirty="0">
                <a:solidFill>
                  <a:schemeClr val="tx1">
                    <a:lumMod val="65000"/>
                    <a:lumOff val="35000"/>
                  </a:schemeClr>
                </a:solidFill>
              </a:rPr>
              <a:t>Good faith estimates for insured patients. </a:t>
            </a: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Site-neutral payments may be pushed in 2023.</a:t>
            </a: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Biden Administration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57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2" algn="just">
              <a:buClr>
                <a:srgbClr val="C00000"/>
              </a:buClr>
            </a:pPr>
            <a:r>
              <a:rPr lang="en-US" sz="2600" b="1" dirty="0">
                <a:solidFill>
                  <a:schemeClr val="tx1">
                    <a:lumMod val="65000"/>
                    <a:lumOff val="35000"/>
                  </a:schemeClr>
                </a:solidFill>
              </a:rPr>
              <a:t>Inflation Reduction Act </a:t>
            </a: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Lowering health care costs a high priority – prescription drugs </a:t>
            </a: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“HHS is using every tool available to us to lower health care costs and increase access to high-quality, affordable health care,” said HHS Secretary Xavier Becerra. “We are full steam ahead in delivering the cost savings from the President’s Inflation Reduction Act of 2022.” (Feb. 14, 2023) </a:t>
            </a: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Inflation Reduction Act allows CMS to negotiate and collect rebates on select Brand Name drugs when the cost exceeds the rate of inflation. </a:t>
            </a: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Implementation begins in 2023 (rebates and lower co-insurance) with collections activity occurring in 2025. </a:t>
            </a:r>
          </a:p>
          <a:p>
            <a:pPr marL="800100" lvl="2" indent="-342900" algn="just">
              <a:buClr>
                <a:srgbClr val="C00000"/>
              </a:buClr>
              <a:buFont typeface="Arial" panose="020B0604020202020204" pitchFamily="34" charset="0"/>
              <a:buChar char="•"/>
            </a:pPr>
            <a:r>
              <a:rPr lang="en-US" sz="2600" dirty="0">
                <a:solidFill>
                  <a:schemeClr val="tx1">
                    <a:lumMod val="65000"/>
                    <a:lumOff val="35000"/>
                  </a:schemeClr>
                </a:solidFill>
              </a:rPr>
              <a:t>Impact on hospitals and health systems yet to be seen. </a:t>
            </a: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Biden Administration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78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REH will become more settled policy in 2023.</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State law is needed for REH designation (licensing). </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Indiana General Assembly looking at REH licensing provisions for 2023 (HB 1457). </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Rural Emergency Hospitals</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42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340B drug wars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Important source of revenue for eligible hospitals.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Drug manufacturers continue limiting use of contract pharmacies.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Multiple lawsuits with mixed results (largely supporting the pharmaceutical position).</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HRSA may finalizes rules for dispute panels.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Unclear whether Supreme Court will resolve the dispute in 2023. </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8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No Surprises Act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Out-of-network costs and dispute resolution process.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Litigation and backlog.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Methodology and process will need to be re-examined.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Good faith estimates for insured patients to be reviewed.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Delayed enforcement of good faith estimate provisions during 2023.</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82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Antitrust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DOJ withdrew key guidance related to healthcare markets as they were perceived as outdated.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Examining mergers and acquisitions on case-by-case basis.</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DOJ believes this furthers transparency and competition.</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DOJ will closely examine hospital acquisitions and mergers in 2023.</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 DOJ and Enforcement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11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92AF612B-28E2-4639-8C42-8D799103E674}"/>
              </a:ext>
            </a:extLst>
          </p:cNvPr>
          <p:cNvSpPr txBox="1">
            <a:spLocks/>
          </p:cNvSpPr>
          <p:nvPr/>
        </p:nvSpPr>
        <p:spPr>
          <a:xfrm>
            <a:off x="301657" y="632000"/>
            <a:ext cx="9705367" cy="6336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chemeClr val="bg1">
                    <a:lumMod val="50000"/>
                  </a:schemeClr>
                </a:solidFill>
              </a:rPr>
              <a:t>About the Speakers</a:t>
            </a:r>
            <a:endParaRPr lang="en-US" sz="1100" dirty="0">
              <a:solidFill>
                <a:schemeClr val="bg1">
                  <a:lumMod val="50000"/>
                </a:schemeClr>
              </a:solidFill>
            </a:endParaRPr>
          </a:p>
        </p:txBody>
      </p:sp>
      <p:pic>
        <p:nvPicPr>
          <p:cNvPr id="12" name="Picture 11">
            <a:extLst>
              <a:ext uri="{FF2B5EF4-FFF2-40B4-BE49-F238E27FC236}">
                <a16:creationId xmlns:a16="http://schemas.microsoft.com/office/drawing/2014/main" id="{C1C1C855-B9B3-4FFC-BE3F-0888BEDE5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460" y="6236771"/>
            <a:ext cx="3360255" cy="337382"/>
          </a:xfrm>
          <a:prstGeom prst="rect">
            <a:avLst/>
          </a:prstGeom>
        </p:spPr>
      </p:pic>
      <p:sp>
        <p:nvSpPr>
          <p:cNvPr id="16" name="Subtitle 2">
            <a:extLst>
              <a:ext uri="{FF2B5EF4-FFF2-40B4-BE49-F238E27FC236}">
                <a16:creationId xmlns:a16="http://schemas.microsoft.com/office/drawing/2014/main" id="{66CEBBBF-B99A-4E52-9CAB-EBADF732FB46}"/>
              </a:ext>
            </a:extLst>
          </p:cNvPr>
          <p:cNvSpPr txBox="1">
            <a:spLocks/>
          </p:cNvSpPr>
          <p:nvPr/>
        </p:nvSpPr>
        <p:spPr>
          <a:xfrm>
            <a:off x="301658" y="3696365"/>
            <a:ext cx="2468176" cy="1012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000" b="1" dirty="0">
                <a:solidFill>
                  <a:schemeClr val="tx1">
                    <a:lumMod val="65000"/>
                    <a:lumOff val="35000"/>
                  </a:schemeClr>
                </a:solidFill>
              </a:rPr>
              <a:t>Brandon W. Shirley</a:t>
            </a:r>
            <a:br>
              <a:rPr lang="en-US" sz="1800" b="1" dirty="0">
                <a:solidFill>
                  <a:schemeClr val="tx1">
                    <a:lumMod val="65000"/>
                    <a:lumOff val="35000"/>
                  </a:schemeClr>
                </a:solidFill>
              </a:rPr>
            </a:br>
            <a:r>
              <a:rPr lang="en-US" sz="1800" b="1" dirty="0">
                <a:solidFill>
                  <a:srgbClr val="C00000"/>
                </a:solidFill>
              </a:rPr>
              <a:t>Senior Counsel</a:t>
            </a:r>
            <a:br>
              <a:rPr lang="en-US" sz="1800" b="1" dirty="0">
                <a:solidFill>
                  <a:schemeClr val="tx1">
                    <a:lumMod val="65000"/>
                    <a:lumOff val="35000"/>
                  </a:schemeClr>
                </a:solidFill>
              </a:rPr>
            </a:br>
            <a:endParaRPr lang="en-US" sz="1800" b="1" dirty="0">
              <a:solidFill>
                <a:schemeClr val="tx1">
                  <a:lumMod val="65000"/>
                  <a:lumOff val="35000"/>
                </a:schemeClr>
              </a:solidFill>
            </a:endParaRPr>
          </a:p>
          <a:p>
            <a:pPr algn="l">
              <a:spcBef>
                <a:spcPts val="0"/>
              </a:spcBef>
            </a:pPr>
            <a:r>
              <a:rPr lang="en-US" sz="1600" b="1" dirty="0">
                <a:solidFill>
                  <a:srgbClr val="C00000"/>
                </a:solidFill>
              </a:rPr>
              <a:t>Krieg DeVault LLP</a:t>
            </a:r>
            <a:br>
              <a:rPr lang="en-US" sz="1800" b="1" dirty="0">
                <a:solidFill>
                  <a:schemeClr val="tx1">
                    <a:lumMod val="65000"/>
                    <a:lumOff val="35000"/>
                  </a:schemeClr>
                </a:solidFill>
              </a:rPr>
            </a:br>
            <a:r>
              <a:rPr lang="en-US" sz="1400" dirty="0">
                <a:solidFill>
                  <a:srgbClr val="C00000"/>
                </a:solidFill>
              </a:rPr>
              <a:t>bshirley@kdlegal.com</a:t>
            </a:r>
            <a:br>
              <a:rPr lang="en-US" sz="1400" dirty="0">
                <a:solidFill>
                  <a:schemeClr val="tx1">
                    <a:lumMod val="65000"/>
                    <a:lumOff val="35000"/>
                  </a:schemeClr>
                </a:solidFill>
              </a:rPr>
            </a:br>
            <a:r>
              <a:rPr lang="en-US" sz="1400" dirty="0">
                <a:solidFill>
                  <a:schemeClr val="tx1">
                    <a:lumMod val="65000"/>
                    <a:lumOff val="35000"/>
                  </a:schemeClr>
                </a:solidFill>
              </a:rPr>
              <a:t>317.238.6229</a:t>
            </a:r>
            <a:br>
              <a:rPr lang="en-US" sz="1800" dirty="0">
                <a:solidFill>
                  <a:schemeClr val="tx1">
                    <a:lumMod val="65000"/>
                    <a:lumOff val="35000"/>
                  </a:schemeClr>
                </a:solidFill>
              </a:rPr>
            </a:br>
            <a:endParaRPr lang="en-US" sz="3200" i="1" dirty="0">
              <a:solidFill>
                <a:schemeClr val="tx1">
                  <a:lumMod val="65000"/>
                  <a:lumOff val="35000"/>
                </a:schemeClr>
              </a:solidFill>
            </a:endParaRPr>
          </a:p>
        </p:txBody>
      </p:sp>
      <p:sp>
        <p:nvSpPr>
          <p:cNvPr id="10" name="Subtitle 2">
            <a:extLst>
              <a:ext uri="{FF2B5EF4-FFF2-40B4-BE49-F238E27FC236}">
                <a16:creationId xmlns:a16="http://schemas.microsoft.com/office/drawing/2014/main" id="{E3F5E696-E128-462A-AD4E-4DBA10F3C55D}"/>
              </a:ext>
            </a:extLst>
          </p:cNvPr>
          <p:cNvSpPr txBox="1">
            <a:spLocks/>
          </p:cNvSpPr>
          <p:nvPr/>
        </p:nvSpPr>
        <p:spPr>
          <a:xfrm>
            <a:off x="2612571" y="1547182"/>
            <a:ext cx="8963911" cy="4450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900" dirty="0">
                <a:solidFill>
                  <a:schemeClr val="tx1">
                    <a:lumMod val="65000"/>
                    <a:lumOff val="35000"/>
                  </a:schemeClr>
                </a:solidFill>
              </a:rPr>
              <a:t>Mr. Shirley’s practice area is mostly regulatory compliance, including State and Federal Medicaid laws, regulations, policies, waiver programs, audits, and administrative appeals. Brandon’s experience extends to pharmacy licensing and reimbursement laws, Federally Qualified Health Centers, and health care startups.  </a:t>
            </a:r>
          </a:p>
          <a:p>
            <a:pPr algn="just"/>
            <a:r>
              <a:rPr lang="en-US" sz="1900" dirty="0">
                <a:solidFill>
                  <a:schemeClr val="tx1">
                    <a:lumMod val="65000"/>
                    <a:lumOff val="35000"/>
                  </a:schemeClr>
                </a:solidFill>
              </a:rPr>
              <a:t>Mr. Shirley specializes in Medicare and Medicaid fraud and abuse laws, including establishing arrangements that comply with the Anti-Kickback Statute and Stark Law. He has assisted clients facing qui-tam lawsuits, government sanctions, or with government investigations or self-reporting noncompliance. He has extensive experience assisting clients with implementing policies for and complying with Corporate Integrity Agreements.</a:t>
            </a:r>
            <a:endParaRPr lang="en-US" sz="1900" i="1" dirty="0">
              <a:solidFill>
                <a:schemeClr val="tx1">
                  <a:lumMod val="65000"/>
                  <a:lumOff val="35000"/>
                </a:schemeClr>
              </a:solidFill>
            </a:endParaRPr>
          </a:p>
        </p:txBody>
      </p:sp>
      <p:cxnSp>
        <p:nvCxnSpPr>
          <p:cNvPr id="9" name="Straight Connector 8">
            <a:extLst>
              <a:ext uri="{FF2B5EF4-FFF2-40B4-BE49-F238E27FC236}">
                <a16:creationId xmlns:a16="http://schemas.microsoft.com/office/drawing/2014/main" id="{C2FEF874-2B7B-4F17-A91C-C729C926D7EE}"/>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A person in a suit and tie&#10;&#10;Description automatically generated with medium confidence">
            <a:extLst>
              <a:ext uri="{FF2B5EF4-FFF2-40B4-BE49-F238E27FC236}">
                <a16:creationId xmlns:a16="http://schemas.microsoft.com/office/drawing/2014/main" id="{691D5F5C-ACCB-4C80-909A-78CCAB492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57" y="1646071"/>
            <a:ext cx="1493062" cy="1863840"/>
          </a:xfrm>
          <a:prstGeom prst="rect">
            <a:avLst/>
          </a:prstGeom>
        </p:spPr>
      </p:pic>
    </p:spTree>
    <p:extLst>
      <p:ext uri="{BB962C8B-B14F-4D97-AF65-F5344CB8AC3E}">
        <p14:creationId xmlns:p14="http://schemas.microsoft.com/office/powerpoint/2010/main" val="107587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Telehealth Fraud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OIG special fraud announcement (July 2022).</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Kickbacks in exchange for orders.</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OIG scrutiny will only increase with ending of PHE.</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Recommend closely examining policies for telehealth and conducting self-audits to ensure compliance.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OIG will issue a toolkit to analyze telehealth risks in 2023.</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 OIG and Enforcement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52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 Telehealth Fraud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09D6BC07-ACD9-0009-642A-9393BD8D98A2}"/>
              </a:ext>
            </a:extLst>
          </p:cNvPr>
          <p:cNvGraphicFramePr>
            <a:graphicFrameLocks noGrp="1"/>
          </p:cNvGraphicFramePr>
          <p:nvPr>
            <p:extLst>
              <p:ext uri="{D42A27DB-BD31-4B8C-83A1-F6EECF244321}">
                <p14:modId xmlns:p14="http://schemas.microsoft.com/office/powerpoint/2010/main" val="959974752"/>
              </p:ext>
            </p:extLst>
          </p:nvPr>
        </p:nvGraphicFramePr>
        <p:xfrm>
          <a:off x="502509" y="1312956"/>
          <a:ext cx="10742434" cy="4450080"/>
        </p:xfrm>
        <a:graphic>
          <a:graphicData uri="http://schemas.openxmlformats.org/drawingml/2006/table">
            <a:tbl>
              <a:tblPr firstRow="1" bandRow="1">
                <a:tableStyleId>{7DF18680-E054-41AD-8BC1-D1AEF772440D}</a:tableStyleId>
              </a:tblPr>
              <a:tblGrid>
                <a:gridCol w="10742434">
                  <a:extLst>
                    <a:ext uri="{9D8B030D-6E8A-4147-A177-3AD203B41FA5}">
                      <a16:colId xmlns:a16="http://schemas.microsoft.com/office/drawing/2014/main" val="12005999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rPr>
                        <a:t>Telehealth Fraud – OIG list of problematic billing trends </a:t>
                      </a:r>
                    </a:p>
                    <a:p>
                      <a:endParaRPr lang="en-US" dirty="0"/>
                    </a:p>
                  </a:txBody>
                  <a:tcPr/>
                </a:tc>
                <a:extLst>
                  <a:ext uri="{0D108BD9-81ED-4DB2-BD59-A6C34878D82A}">
                    <a16:rowId xmlns:a16="http://schemas.microsoft.com/office/drawing/2014/main" val="764411269"/>
                  </a:ext>
                </a:extLst>
              </a:tr>
              <a:tr h="0">
                <a:tc>
                  <a:txBody>
                    <a:bodyPr/>
                    <a:lstStyle/>
                    <a:p>
                      <a:r>
                        <a:rPr lang="en-US" dirty="0"/>
                        <a:t>Billing both a telehealth service and a facility fee for more than 75% of their telehealth visits.</a:t>
                      </a:r>
                    </a:p>
                  </a:txBody>
                  <a:tcPr/>
                </a:tc>
                <a:extLst>
                  <a:ext uri="{0D108BD9-81ED-4DB2-BD59-A6C34878D82A}">
                    <a16:rowId xmlns:a16="http://schemas.microsoft.com/office/drawing/2014/main" val="4105916699"/>
                  </a:ext>
                </a:extLst>
              </a:tr>
              <a:tr h="0">
                <a:tc>
                  <a:txBody>
                    <a:bodyPr/>
                    <a:lstStyle/>
                    <a:p>
                      <a:r>
                        <a:rPr lang="en-US" sz="1800" kern="1200" dirty="0">
                          <a:solidFill>
                            <a:schemeClr val="dk1"/>
                          </a:solidFill>
                          <a:effectLst/>
                        </a:rPr>
                        <a:t>Billing telehealth services at the highest, most expensive code for every visit. </a:t>
                      </a:r>
                    </a:p>
                  </a:txBody>
                  <a:tcPr/>
                </a:tc>
                <a:extLst>
                  <a:ext uri="{0D108BD9-81ED-4DB2-BD59-A6C34878D82A}">
                    <a16:rowId xmlns:a16="http://schemas.microsoft.com/office/drawing/2014/main" val="2479523226"/>
                  </a:ext>
                </a:extLst>
              </a:tr>
              <a:tr h="0">
                <a:tc>
                  <a:txBody>
                    <a:bodyPr/>
                    <a:lstStyle/>
                    <a:p>
                      <a:r>
                        <a:rPr lang="en-US" sz="1800" kern="1200" dirty="0">
                          <a:solidFill>
                            <a:schemeClr val="dk1"/>
                          </a:solidFill>
                          <a:effectLst/>
                        </a:rPr>
                        <a:t>Billing telehealth services for more than 300 days a year, averaging to more than 25 days per month for each provider (median is 26 days per year).</a:t>
                      </a:r>
                      <a:endParaRPr lang="en-US" dirty="0"/>
                    </a:p>
                  </a:txBody>
                  <a:tcPr/>
                </a:tc>
                <a:extLst>
                  <a:ext uri="{0D108BD9-81ED-4DB2-BD59-A6C34878D82A}">
                    <a16:rowId xmlns:a16="http://schemas.microsoft.com/office/drawing/2014/main" val="733042876"/>
                  </a:ext>
                </a:extLst>
              </a:tr>
              <a:tr h="0">
                <a:tc>
                  <a:txBody>
                    <a:bodyPr/>
                    <a:lstStyle/>
                    <a:p>
                      <a:r>
                        <a:rPr lang="en-US" sz="1800" kern="1200" dirty="0">
                          <a:solidFill>
                            <a:schemeClr val="dk1"/>
                          </a:solidFill>
                          <a:effectLst/>
                          <a:latin typeface="+mn-lt"/>
                          <a:ea typeface="+mn-ea"/>
                          <a:cs typeface="+mn-cs"/>
                        </a:rPr>
                        <a:t>Billing both Medicare fee-for-service and a Medicare Advantage plan for the same service for more than 20% of telehealth services.</a:t>
                      </a:r>
                    </a:p>
                  </a:txBody>
                  <a:tcPr/>
                </a:tc>
                <a:extLst>
                  <a:ext uri="{0D108BD9-81ED-4DB2-BD59-A6C34878D82A}">
                    <a16:rowId xmlns:a16="http://schemas.microsoft.com/office/drawing/2014/main" val="30538409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Billing an average of more than 2 hours of telehealth services per visit (the median visit lasted 21 minutes).</a:t>
                      </a:r>
                    </a:p>
                  </a:txBody>
                  <a:tcPr/>
                </a:tc>
                <a:extLst>
                  <a:ext uri="{0D108BD9-81ED-4DB2-BD59-A6C34878D82A}">
                    <a16:rowId xmlns:a16="http://schemas.microsoft.com/office/drawing/2014/main" val="2541189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Billing telehealth services for more than 2000 beneficiaries in a year (the median was 21 beneficiaries for all providers who billed telehealth services.</a:t>
                      </a:r>
                    </a:p>
                  </a:txBody>
                  <a:tcPr/>
                </a:tc>
                <a:extLst>
                  <a:ext uri="{0D108BD9-81ED-4DB2-BD59-A6C34878D82A}">
                    <a16:rowId xmlns:a16="http://schemas.microsoft.com/office/drawing/2014/main" val="33346327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Billing for a telehealth service and ordering medical equipment for at least 50% of their beneficiaries (the median was 3% of beneficiaries).</a:t>
                      </a:r>
                    </a:p>
                  </a:txBody>
                  <a:tcPr/>
                </a:tc>
                <a:extLst>
                  <a:ext uri="{0D108BD9-81ED-4DB2-BD59-A6C34878D82A}">
                    <a16:rowId xmlns:a16="http://schemas.microsoft.com/office/drawing/2014/main" val="1384721279"/>
                  </a:ext>
                </a:extLst>
              </a:tr>
            </a:tbl>
          </a:graphicData>
        </a:graphic>
      </p:graphicFrame>
    </p:spTree>
    <p:extLst>
      <p:ext uri="{BB962C8B-B14F-4D97-AF65-F5344CB8AC3E}">
        <p14:creationId xmlns:p14="http://schemas.microsoft.com/office/powerpoint/2010/main" val="242784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Medicare and Medicaid overpayments affect everybody</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Medicare allows up to 8 months to investigate/repay Medicare overpayments.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Failure to do so results in False Claims Act liability.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CMS proposing new rules to potentially end this grace period.</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Watch for future rulemaking commentary and enforcement activities.</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 CMS Enforcement Issues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03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Medicare Advantage Plan Overpayments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CMS proposed rule published February 1, 2023.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Concern over MA reporting of patient health status for payment purposes.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Allows for extrapolation for calculating overpayment – pushback/litigation likely.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Hospitals and providers likely impacted.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Watch for future rulemaking commentary and enforcement activities.</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 RADV Audits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4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Hospitals reluctant to follow new rules (less than 25% compliance).</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Hospitals must post prices online in searchable/accessible format.</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CMS has been lenient with enforcement, patience running out.</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Congress may hold hearings on compliance concerns. </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CMS’s mood may change over the course of 2023.</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 Hospital Transparency Rules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94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Management Services Organizations </a:t>
            </a:r>
          </a:p>
          <a:p>
            <a:pPr marL="1257300" lvl="3" indent="-342900" algn="just">
              <a:buClr>
                <a:srgbClr val="C00000"/>
              </a:buClr>
              <a:buFont typeface="Arial" panose="020B0604020202020204" pitchFamily="34" charset="0"/>
              <a:buChar char="•"/>
            </a:pPr>
            <a:r>
              <a:rPr lang="en-US" sz="2800" dirty="0">
                <a:solidFill>
                  <a:schemeClr val="tx1">
                    <a:lumMod val="65000"/>
                    <a:lumOff val="35000"/>
                  </a:schemeClr>
                </a:solidFill>
              </a:rPr>
              <a:t>DOJ has growing concerns – unlicensed entities manage clinical operations of providers (i.e., money-driven).</a:t>
            </a:r>
          </a:p>
          <a:p>
            <a:pPr marL="1257300" lvl="3" indent="-342900" algn="just">
              <a:buClr>
                <a:srgbClr val="C00000"/>
              </a:buClr>
              <a:buFont typeface="Arial" panose="020B0604020202020204" pitchFamily="34" charset="0"/>
              <a:buChar char="•"/>
            </a:pPr>
            <a:r>
              <a:rPr lang="en-US" sz="2800" dirty="0">
                <a:solidFill>
                  <a:schemeClr val="tx1">
                    <a:lumMod val="65000"/>
                    <a:lumOff val="35000"/>
                  </a:schemeClr>
                </a:solidFill>
              </a:rPr>
              <a:t>DOJ has been scrutinizing MSOs and bringing FCA cases. </a:t>
            </a:r>
          </a:p>
          <a:p>
            <a:pPr marL="1257300" lvl="3" indent="-342900" algn="just">
              <a:buClr>
                <a:srgbClr val="C00000"/>
              </a:buClr>
              <a:buFont typeface="Arial" panose="020B0604020202020204" pitchFamily="34" charset="0"/>
              <a:buChar char="•"/>
            </a:pPr>
            <a:r>
              <a:rPr lang="en-US" sz="2800" dirty="0">
                <a:solidFill>
                  <a:schemeClr val="tx1">
                    <a:lumMod val="65000"/>
                    <a:lumOff val="35000"/>
                  </a:schemeClr>
                </a:solidFill>
              </a:rPr>
              <a:t>Recommend examining MSO arrangements within the context of ownership and money-flow. </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 DOJ and Enforcement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308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CMS implemented a new Self-Referral Disclosure Protocol effective March 1, 2023.</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Eases administrative burden for disclosing failure to meet the group practice provisions. </a:t>
            </a:r>
          </a:p>
          <a:p>
            <a:pPr marL="1257300" lvl="3" indent="-342900" algn="just">
              <a:buClr>
                <a:srgbClr val="C00000"/>
              </a:buClr>
              <a:buFont typeface="Arial" panose="020B0604020202020204" pitchFamily="34" charset="0"/>
              <a:buChar char="•"/>
            </a:pPr>
            <a:r>
              <a:rPr lang="en-US" sz="3000" dirty="0">
                <a:solidFill>
                  <a:schemeClr val="tx1">
                    <a:lumMod val="65000"/>
                    <a:lumOff val="35000"/>
                  </a:schemeClr>
                </a:solidFill>
              </a:rPr>
              <a:t>Fewer physician information forms.</a:t>
            </a: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Hot Topics for 2023 – DOJ Stark Law Disclosure Changes</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478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indent="-457200" algn="just">
              <a:buClr>
                <a:srgbClr val="C00000"/>
              </a:buClr>
              <a:buFont typeface="Arial" panose="020B0604020202020204" pitchFamily="34" charset="0"/>
              <a:buChar char="•"/>
            </a:pPr>
            <a:r>
              <a:rPr lang="en-US" sz="2600" dirty="0">
                <a:solidFill>
                  <a:schemeClr val="tx1">
                    <a:lumMod val="65000"/>
                    <a:lumOff val="35000"/>
                  </a:schemeClr>
                </a:solidFill>
              </a:rPr>
              <a:t>Continue to monitor administrative rulemaking – big policy changes are under development. </a:t>
            </a:r>
          </a:p>
          <a:p>
            <a:pPr lvl="2" indent="-457200" algn="just">
              <a:buClr>
                <a:srgbClr val="C00000"/>
              </a:buClr>
              <a:buFont typeface="Arial" panose="020B0604020202020204" pitchFamily="34" charset="0"/>
              <a:buChar char="•"/>
            </a:pPr>
            <a:r>
              <a:rPr lang="en-US" sz="2600" dirty="0">
                <a:solidFill>
                  <a:schemeClr val="tx1">
                    <a:lumMod val="65000"/>
                    <a:lumOff val="35000"/>
                  </a:schemeClr>
                </a:solidFill>
              </a:rPr>
              <a:t>Watch for developments in False Claims Act litigation and DOJ guidance for investigating health care providers. </a:t>
            </a:r>
          </a:p>
          <a:p>
            <a:pPr lvl="2" indent="-457200" algn="just">
              <a:buClr>
                <a:srgbClr val="C00000"/>
              </a:buClr>
              <a:buFont typeface="Arial" panose="020B0604020202020204" pitchFamily="34" charset="0"/>
              <a:buChar char="•"/>
            </a:pPr>
            <a:r>
              <a:rPr lang="en-US" sz="2600" dirty="0">
                <a:solidFill>
                  <a:schemeClr val="tx1">
                    <a:lumMod val="65000"/>
                    <a:lumOff val="35000"/>
                  </a:schemeClr>
                </a:solidFill>
              </a:rPr>
              <a:t>2023 is a notable year for Indiana legislation affecting health system reimbursement and health care costs.</a:t>
            </a:r>
          </a:p>
          <a:p>
            <a:pPr lvl="2" indent="-457200" algn="just">
              <a:buClr>
                <a:srgbClr val="C00000"/>
              </a:buClr>
              <a:buFont typeface="Arial" panose="020B0604020202020204" pitchFamily="34" charset="0"/>
              <a:buChar char="•"/>
            </a:pPr>
            <a:r>
              <a:rPr lang="en-US" sz="2600" dirty="0">
                <a:solidFill>
                  <a:schemeClr val="tx1">
                    <a:lumMod val="65000"/>
                    <a:lumOff val="35000"/>
                  </a:schemeClr>
                </a:solidFill>
              </a:rPr>
              <a:t>Contact your attorney if you are concerned about how new policies or legal changes may affect you. </a:t>
            </a:r>
          </a:p>
          <a:p>
            <a:pPr lvl="2" indent="-4572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1257300" lvl="3" indent="-342900" algn="just">
              <a:buClr>
                <a:srgbClr val="C00000"/>
              </a:buClr>
              <a:buFont typeface="Arial" panose="020B0604020202020204" pitchFamily="34" charset="0"/>
              <a:buChar char="•"/>
            </a:pPr>
            <a:endParaRPr lang="en-US" sz="2400" dirty="0">
              <a:solidFill>
                <a:schemeClr val="tx1">
                  <a:lumMod val="65000"/>
                  <a:lumOff val="35000"/>
                </a:schemeClr>
              </a:solidFill>
            </a:endParaRPr>
          </a:p>
          <a:p>
            <a:pPr marL="457200" lvl="2" algn="l">
              <a:buClr>
                <a:srgbClr val="C00000"/>
              </a:buClr>
            </a:pPr>
            <a:endParaRPr lang="en-US" sz="2600" dirty="0">
              <a:solidFill>
                <a:schemeClr val="tx1">
                  <a:lumMod val="65000"/>
                  <a:lumOff val="35000"/>
                </a:schemeClr>
              </a:solidFill>
            </a:endParaRPr>
          </a:p>
          <a:p>
            <a:pPr marL="800100" lvl="2" indent="-342900" algn="l">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Conclusion</a:t>
            </a:r>
            <a:r>
              <a:rPr lang="en-US" sz="3200" b="1" dirty="0">
                <a:solidFill>
                  <a:schemeClr val="bg1">
                    <a:lumMod val="50000"/>
                  </a:schemeClr>
                </a:solidFill>
              </a:rPr>
              <a:t>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13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2" algn="l">
              <a:buClr>
                <a:srgbClr val="C00000"/>
              </a:buClr>
            </a:pPr>
            <a:endParaRPr lang="en-US" sz="24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200" b="1" dirty="0">
                <a:solidFill>
                  <a:schemeClr val="bg1">
                    <a:lumMod val="50000"/>
                  </a:schemeClr>
                </a:solidFill>
              </a:rPr>
              <a:t>Questions?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11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305559" y="1580554"/>
            <a:ext cx="10804296" cy="4414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
                <a:srgbClr val="C0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contents of this presentation should not be construed as legal advice or a legal opinion on any specific facts or circumstances.  The contents are intended for general informational purposes only, and you are urged to consult your attorney concerning your situation and specific legal questions you have.</a:t>
            </a:r>
          </a:p>
          <a:p>
            <a:pPr marL="0" marR="0" lvl="0" indent="0" algn="just" defTabSz="914400" rtl="0" eaLnBrk="1" fontAlgn="auto" latinLnBrk="0" hangingPunct="1">
              <a:lnSpc>
                <a:spcPct val="90000"/>
              </a:lnSpc>
              <a:spcBef>
                <a:spcPts val="1000"/>
              </a:spcBef>
              <a:spcAft>
                <a:spcPts val="0"/>
              </a:spcAft>
              <a:buClr>
                <a:srgbClr val="C00000"/>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
                <a:srgbClr val="C0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This presentation may constitute attorney advertising.  Krieg DeVault LLP, Indianapolis, Indiana is responsible for this content unless otherwise noted.</a:t>
            </a:r>
          </a:p>
          <a:p>
            <a:pPr marL="0" marR="0" lvl="0" indent="0" algn="l" defTabSz="914400" rtl="0" eaLnBrk="1" fontAlgn="auto" latinLnBrk="0" hangingPunct="1">
              <a:lnSpc>
                <a:spcPct val="90000"/>
              </a:lnSpc>
              <a:spcBef>
                <a:spcPts val="1000"/>
              </a:spcBef>
              <a:spcAft>
                <a:spcPts val="0"/>
              </a:spcAft>
              <a:buClr>
                <a:srgbClr val="C00000"/>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srgbClr val="C00000"/>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C00000"/>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7" y="614650"/>
            <a:ext cx="9705367" cy="6768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Disclaimer</a:t>
            </a:r>
            <a:endPar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C293846-2BFA-4ADE-922B-782DD1048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460" y="6236771"/>
            <a:ext cx="3360255" cy="337382"/>
          </a:xfrm>
          <a:prstGeom prst="rect">
            <a:avLst/>
          </a:prstGeom>
        </p:spPr>
      </p:pic>
      <p:cxnSp>
        <p:nvCxnSpPr>
          <p:cNvPr id="3" name="Straight Connector 2">
            <a:extLst>
              <a:ext uri="{FF2B5EF4-FFF2-40B4-BE49-F238E27FC236}">
                <a16:creationId xmlns:a16="http://schemas.microsoft.com/office/drawing/2014/main" id="{52552991-C789-4D35-9FB6-066034CE21A5}"/>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81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indent="-457200" algn="l">
              <a:buClr>
                <a:srgbClr val="C00000"/>
              </a:buClr>
              <a:buFont typeface="Arial" panose="020B0604020202020204" pitchFamily="34" charset="0"/>
              <a:buChar char="•"/>
            </a:pPr>
            <a:endParaRPr lang="en-US" sz="3200" dirty="0">
              <a:solidFill>
                <a:schemeClr val="tx1">
                  <a:lumMod val="65000"/>
                  <a:lumOff val="35000"/>
                </a:schemeClr>
              </a:solidFill>
            </a:endParaRPr>
          </a:p>
          <a:p>
            <a:pPr lvl="2" indent="-457200" algn="l">
              <a:buClr>
                <a:srgbClr val="C00000"/>
              </a:buClr>
              <a:buFont typeface="Arial" panose="020B0604020202020204" pitchFamily="34" charset="0"/>
              <a:buChar char="•"/>
            </a:pPr>
            <a:r>
              <a:rPr lang="en-US" sz="3200" dirty="0">
                <a:solidFill>
                  <a:schemeClr val="tx1">
                    <a:lumMod val="65000"/>
                    <a:lumOff val="35000"/>
                  </a:schemeClr>
                </a:solidFill>
              </a:rPr>
              <a:t>Deeply divided Congress </a:t>
            </a:r>
          </a:p>
          <a:p>
            <a:pPr lvl="2" indent="-457200" algn="l">
              <a:buClr>
                <a:srgbClr val="C00000"/>
              </a:buClr>
              <a:buFont typeface="Arial" panose="020B0604020202020204" pitchFamily="34" charset="0"/>
              <a:buChar char="•"/>
            </a:pPr>
            <a:r>
              <a:rPr lang="en-US" sz="3000" dirty="0">
                <a:solidFill>
                  <a:schemeClr val="tx1">
                    <a:lumMod val="65000"/>
                    <a:lumOff val="35000"/>
                  </a:schemeClr>
                </a:solidFill>
              </a:rPr>
              <a:t>Increase in Administrative Activities </a:t>
            </a:r>
          </a:p>
          <a:p>
            <a:pPr lvl="3" indent="-457200" algn="l">
              <a:buClr>
                <a:srgbClr val="C00000"/>
              </a:buClr>
              <a:buFont typeface="Arial" panose="020B0604020202020204" pitchFamily="34" charset="0"/>
              <a:buChar char="•"/>
            </a:pPr>
            <a:r>
              <a:rPr lang="en-US" sz="2800" dirty="0">
                <a:solidFill>
                  <a:schemeClr val="tx1">
                    <a:lumMod val="65000"/>
                    <a:lumOff val="35000"/>
                  </a:schemeClr>
                </a:solidFill>
              </a:rPr>
              <a:t>Rules and policies</a:t>
            </a:r>
          </a:p>
          <a:p>
            <a:pPr lvl="2" indent="-457200" algn="l">
              <a:buClr>
                <a:srgbClr val="C00000"/>
              </a:buClr>
              <a:buFont typeface="Arial" panose="020B0604020202020204" pitchFamily="34" charset="0"/>
              <a:buChar char="•"/>
            </a:pPr>
            <a:r>
              <a:rPr lang="en-US" sz="3000" dirty="0">
                <a:solidFill>
                  <a:schemeClr val="tx1">
                    <a:lumMod val="65000"/>
                    <a:lumOff val="35000"/>
                  </a:schemeClr>
                </a:solidFill>
              </a:rPr>
              <a:t>Enforcement </a:t>
            </a:r>
          </a:p>
          <a:p>
            <a:pPr lvl="3" indent="-457200" algn="l">
              <a:buClr>
                <a:srgbClr val="C00000"/>
              </a:buClr>
              <a:buFont typeface="Arial" panose="020B0604020202020204" pitchFamily="34" charset="0"/>
              <a:buChar char="•"/>
            </a:pPr>
            <a:r>
              <a:rPr lang="en-US" sz="2800" dirty="0">
                <a:solidFill>
                  <a:schemeClr val="tx1">
                    <a:lumMod val="65000"/>
                    <a:lumOff val="35000"/>
                  </a:schemeClr>
                </a:solidFill>
              </a:rPr>
              <a:t>CMS, OIG, DOJ, DEA</a:t>
            </a:r>
          </a:p>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Slim Outlook for Major Policy Changes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8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indent="-457200" algn="l">
              <a:buClr>
                <a:srgbClr val="C00000"/>
              </a:buClr>
              <a:buFont typeface="Arial" panose="020B0604020202020204" pitchFamily="34" charset="0"/>
              <a:buChar char="•"/>
            </a:pPr>
            <a:endParaRPr lang="en-US" sz="3200" dirty="0">
              <a:solidFill>
                <a:schemeClr val="tx1">
                  <a:lumMod val="65000"/>
                  <a:lumOff val="35000"/>
                </a:schemeClr>
              </a:solidFill>
            </a:endParaRPr>
          </a:p>
          <a:p>
            <a:pPr lvl="2" indent="-457200" algn="l">
              <a:buClr>
                <a:srgbClr val="C00000"/>
              </a:buClr>
              <a:buFont typeface="Arial" panose="020B0604020202020204" pitchFamily="34" charset="0"/>
              <a:buChar char="•"/>
            </a:pPr>
            <a:r>
              <a:rPr lang="en-US" sz="3200" dirty="0">
                <a:solidFill>
                  <a:schemeClr val="tx1">
                    <a:lumMod val="65000"/>
                    <a:lumOff val="35000"/>
                  </a:schemeClr>
                </a:solidFill>
              </a:rPr>
              <a:t>“The cost of healthcare, particularly hospital care, in Indiana is inordinately high.”  </a:t>
            </a:r>
          </a:p>
          <a:p>
            <a:pPr lvl="2" indent="-457200" algn="l">
              <a:buClr>
                <a:srgbClr val="C00000"/>
              </a:buClr>
              <a:buFont typeface="Arial" panose="020B0604020202020204" pitchFamily="34" charset="0"/>
              <a:buChar char="•"/>
            </a:pPr>
            <a:r>
              <a:rPr lang="en-US" sz="3200" dirty="0">
                <a:solidFill>
                  <a:schemeClr val="tx1">
                    <a:lumMod val="65000"/>
                    <a:lumOff val="35000"/>
                  </a:schemeClr>
                </a:solidFill>
              </a:rPr>
              <a:t>“We are asking you to work collaboratively . . . to present a plan . . . that would lower Indiana’s hospital prices to at least a national average by January 1, 2025 . . .”. </a:t>
            </a:r>
          </a:p>
          <a:p>
            <a:pPr lvl="2" indent="-457200" algn="l">
              <a:buClr>
                <a:srgbClr val="C00000"/>
              </a:buClr>
              <a:buFont typeface="Arial" panose="020B0604020202020204" pitchFamily="34" charset="0"/>
              <a:buChar char="•"/>
            </a:pPr>
            <a:r>
              <a:rPr lang="en-US" sz="3200" dirty="0">
                <a:solidFill>
                  <a:schemeClr val="tx1">
                    <a:lumMod val="65000"/>
                    <a:lumOff val="35000"/>
                  </a:schemeClr>
                </a:solidFill>
              </a:rPr>
              <a:t>“Absent a viable plan, we will be left with no choice but to pursue legislation to statutorily reduce prices.” </a:t>
            </a:r>
          </a:p>
          <a:p>
            <a:pPr lvl="3" indent="-457200" algn="l">
              <a:buClr>
                <a:srgbClr val="C00000"/>
              </a:buClr>
              <a:buFont typeface="Arial" panose="020B0604020202020204" pitchFamily="34" charset="0"/>
              <a:buChar char="•"/>
            </a:pPr>
            <a:r>
              <a:rPr lang="en-US" sz="2800" dirty="0">
                <a:solidFill>
                  <a:schemeClr val="tx1">
                    <a:lumMod val="65000"/>
                    <a:lumOff val="35000"/>
                  </a:schemeClr>
                </a:solidFill>
              </a:rPr>
              <a:t>Senator Bray and Speaker Houston letter to hospital CEOs </a:t>
            </a:r>
          </a:p>
          <a:p>
            <a:pPr lvl="4" indent="-457200" algn="l">
              <a:buClr>
                <a:srgbClr val="C00000"/>
              </a:buClr>
              <a:buFont typeface="Arial" panose="020B0604020202020204" pitchFamily="34" charset="0"/>
              <a:buChar char="•"/>
            </a:pPr>
            <a:r>
              <a:rPr lang="en-US" sz="2800" dirty="0">
                <a:solidFill>
                  <a:schemeClr val="tx1">
                    <a:lumMod val="65000"/>
                    <a:lumOff val="35000"/>
                  </a:schemeClr>
                </a:solidFill>
              </a:rPr>
              <a:t>December 17, 2021</a:t>
            </a:r>
          </a:p>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Indiana – Concern over Rising Health Care Costs </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98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108718" y="1414741"/>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l">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l">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Indiana – 2023 General Assembly</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5229F1E7-98EF-3A69-4552-EE46EAFD15AB}"/>
              </a:ext>
            </a:extLst>
          </p:cNvPr>
          <p:cNvGraphicFramePr>
            <a:graphicFrameLocks noGrp="1"/>
          </p:cNvGraphicFramePr>
          <p:nvPr>
            <p:extLst>
              <p:ext uri="{D42A27DB-BD31-4B8C-83A1-F6EECF244321}">
                <p14:modId xmlns:p14="http://schemas.microsoft.com/office/powerpoint/2010/main" val="2148291146"/>
              </p:ext>
            </p:extLst>
          </p:nvPr>
        </p:nvGraphicFramePr>
        <p:xfrm>
          <a:off x="660399" y="1981359"/>
          <a:ext cx="10355942" cy="3779520"/>
        </p:xfrm>
        <a:graphic>
          <a:graphicData uri="http://schemas.openxmlformats.org/drawingml/2006/table">
            <a:tbl>
              <a:tblPr firstRow="1" bandRow="1">
                <a:tableStyleId>{6E25E649-3F16-4E02-A733-19D2CDBF48F0}</a:tableStyleId>
              </a:tblPr>
              <a:tblGrid>
                <a:gridCol w="2191658">
                  <a:extLst>
                    <a:ext uri="{9D8B030D-6E8A-4147-A177-3AD203B41FA5}">
                      <a16:colId xmlns:a16="http://schemas.microsoft.com/office/drawing/2014/main" val="2629998650"/>
                    </a:ext>
                  </a:extLst>
                </a:gridCol>
                <a:gridCol w="8164284">
                  <a:extLst>
                    <a:ext uri="{9D8B030D-6E8A-4147-A177-3AD203B41FA5}">
                      <a16:colId xmlns:a16="http://schemas.microsoft.com/office/drawing/2014/main" val="3384563110"/>
                    </a:ext>
                  </a:extLst>
                </a:gridCol>
              </a:tblGrid>
              <a:tr h="370840">
                <a:tc>
                  <a:txBody>
                    <a:bodyPr/>
                    <a:lstStyle/>
                    <a:p>
                      <a:r>
                        <a:rPr lang="en-US" sz="2400" dirty="0"/>
                        <a:t>Proposed Bill</a:t>
                      </a:r>
                    </a:p>
                  </a:txBody>
                  <a:tcPr/>
                </a:tc>
                <a:tc>
                  <a:txBody>
                    <a:bodyPr/>
                    <a:lstStyle/>
                    <a:p>
                      <a:r>
                        <a:rPr lang="en-US" sz="2400" dirty="0"/>
                        <a:t>Description</a:t>
                      </a:r>
                    </a:p>
                  </a:txBody>
                  <a:tcPr/>
                </a:tc>
                <a:extLst>
                  <a:ext uri="{0D108BD9-81ED-4DB2-BD59-A6C34878D82A}">
                    <a16:rowId xmlns:a16="http://schemas.microsoft.com/office/drawing/2014/main" val="1078014550"/>
                  </a:ext>
                </a:extLst>
              </a:tr>
              <a:tr h="370840">
                <a:tc>
                  <a:txBody>
                    <a:bodyPr/>
                    <a:lstStyle/>
                    <a:p>
                      <a:r>
                        <a:rPr lang="en-US" sz="2000" dirty="0"/>
                        <a:t>HB 1004</a:t>
                      </a:r>
                    </a:p>
                  </a:txBody>
                  <a:tcPr/>
                </a:tc>
                <a:tc>
                  <a:txBody>
                    <a:bodyPr/>
                    <a:lstStyle/>
                    <a:p>
                      <a:pPr marL="342900" indent="-342900">
                        <a:buFont typeface="Arial" panose="020B0604020202020204" pitchFamily="34" charset="0"/>
                        <a:buChar char="•"/>
                      </a:pPr>
                      <a:r>
                        <a:rPr lang="en-US" sz="2000" dirty="0"/>
                        <a:t>Targets hospital outpatient department billing (no facility fees for office visits)</a:t>
                      </a:r>
                    </a:p>
                    <a:p>
                      <a:pPr marL="342900" indent="-342900">
                        <a:buFont typeface="Arial" panose="020B0604020202020204" pitchFamily="34" charset="0"/>
                        <a:buChar char="•"/>
                      </a:pPr>
                      <a:r>
                        <a:rPr lang="en-US" sz="2000" dirty="0"/>
                        <a:t>Eliminates physician noncompete clauses </a:t>
                      </a:r>
                    </a:p>
                    <a:p>
                      <a:pPr marL="342900" indent="-342900">
                        <a:buFont typeface="Arial" panose="020B0604020202020204" pitchFamily="34" charset="0"/>
                        <a:buChar char="•"/>
                      </a:pPr>
                      <a:r>
                        <a:rPr lang="en-US" sz="2000" dirty="0"/>
                        <a:t>Incentivizes physician practices </a:t>
                      </a:r>
                    </a:p>
                    <a:p>
                      <a:pPr marL="342900" indent="-342900">
                        <a:buFont typeface="Arial" panose="020B0604020202020204" pitchFamily="34" charset="0"/>
                        <a:buChar char="•"/>
                      </a:pPr>
                      <a:r>
                        <a:rPr lang="en-US" sz="2000" dirty="0"/>
                        <a:t>Imposes penalties on hospitals that charge more than the national average (260% of Medicare)</a:t>
                      </a:r>
                    </a:p>
                  </a:txBody>
                  <a:tcPr/>
                </a:tc>
                <a:extLst>
                  <a:ext uri="{0D108BD9-81ED-4DB2-BD59-A6C34878D82A}">
                    <a16:rowId xmlns:a16="http://schemas.microsoft.com/office/drawing/2014/main" val="3287171130"/>
                  </a:ext>
                </a:extLst>
              </a:tr>
              <a:tr h="370840">
                <a:tc>
                  <a:txBody>
                    <a:bodyPr/>
                    <a:lstStyle/>
                    <a:p>
                      <a:r>
                        <a:rPr lang="en-US" sz="2000" dirty="0"/>
                        <a:t>HB 1181</a:t>
                      </a:r>
                    </a:p>
                  </a:txBody>
                  <a:tcPr/>
                </a:tc>
                <a:tc>
                  <a:txBody>
                    <a:bodyPr/>
                    <a:lstStyle/>
                    <a:p>
                      <a:pPr marL="342900" indent="-342900">
                        <a:buFont typeface="Arial" panose="020B0604020202020204" pitchFamily="34" charset="0"/>
                        <a:buChar char="•"/>
                      </a:pPr>
                      <a:r>
                        <a:rPr lang="en-US" sz="2000" dirty="0"/>
                        <a:t>Allows Medicaid providers the right to appeal MCE determinations. This limits MCEs from restricting disputes to arbitration. </a:t>
                      </a:r>
                    </a:p>
                    <a:p>
                      <a:pPr marL="342900" indent="-342900">
                        <a:buFont typeface="Arial" panose="020B0604020202020204" pitchFamily="34" charset="0"/>
                        <a:buChar char="•"/>
                      </a:pPr>
                      <a:r>
                        <a:rPr lang="en-US" sz="2000" dirty="0"/>
                        <a:t>More favorable timely filing provisions for providers</a:t>
                      </a:r>
                    </a:p>
                  </a:txBody>
                  <a:tcPr/>
                </a:tc>
                <a:extLst>
                  <a:ext uri="{0D108BD9-81ED-4DB2-BD59-A6C34878D82A}">
                    <a16:rowId xmlns:a16="http://schemas.microsoft.com/office/drawing/2014/main" val="2518228230"/>
                  </a:ext>
                </a:extLst>
              </a:tr>
              <a:tr h="370840">
                <a:tc>
                  <a:txBody>
                    <a:bodyPr/>
                    <a:lstStyle/>
                    <a:p>
                      <a:r>
                        <a:rPr lang="en-US" sz="2000" dirty="0"/>
                        <a:t>HB 1263</a:t>
                      </a:r>
                    </a:p>
                  </a:txBody>
                  <a:tcPr/>
                </a:tc>
                <a:tc>
                  <a:txBody>
                    <a:bodyPr/>
                    <a:lstStyle/>
                    <a:p>
                      <a:pPr marL="342900" indent="-342900">
                        <a:buFont typeface="Arial" panose="020B0604020202020204" pitchFamily="34" charset="0"/>
                        <a:buChar char="•"/>
                      </a:pPr>
                      <a:r>
                        <a:rPr lang="en-US" sz="2000" dirty="0"/>
                        <a:t>Makes it harder for State agencies to pass administrative rules </a:t>
                      </a:r>
                    </a:p>
                  </a:txBody>
                  <a:tcPr/>
                </a:tc>
                <a:extLst>
                  <a:ext uri="{0D108BD9-81ED-4DB2-BD59-A6C34878D82A}">
                    <a16:rowId xmlns:a16="http://schemas.microsoft.com/office/drawing/2014/main" val="1315926901"/>
                  </a:ext>
                </a:extLst>
              </a:tr>
            </a:tbl>
          </a:graphicData>
        </a:graphic>
      </p:graphicFrame>
    </p:spTree>
    <p:extLst>
      <p:ext uri="{BB962C8B-B14F-4D97-AF65-F5344CB8AC3E}">
        <p14:creationId xmlns:p14="http://schemas.microsoft.com/office/powerpoint/2010/main" val="104562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2" algn="l">
              <a:buClr>
                <a:srgbClr val="C00000"/>
              </a:buClr>
            </a:pPr>
            <a:endParaRPr lang="en-US" sz="3200" dirty="0">
              <a:solidFill>
                <a:schemeClr val="tx1">
                  <a:lumMod val="65000"/>
                  <a:lumOff val="35000"/>
                </a:schemeClr>
              </a:solidFill>
            </a:endParaRPr>
          </a:p>
          <a:p>
            <a:pPr marL="457200" lvl="2" algn="l">
              <a:buClr>
                <a:srgbClr val="C00000"/>
              </a:buClr>
            </a:pPr>
            <a:r>
              <a:rPr lang="en-US" sz="3200" dirty="0">
                <a:solidFill>
                  <a:schemeClr val="tx1">
                    <a:lumMod val="65000"/>
                    <a:lumOff val="35000"/>
                  </a:schemeClr>
                </a:solidFill>
              </a:rPr>
              <a:t>Low Congressional likelihood for major policy changes</a:t>
            </a:r>
          </a:p>
          <a:p>
            <a:pPr lvl="2" indent="-457200" algn="l">
              <a:buClr>
                <a:srgbClr val="C00000"/>
              </a:buClr>
              <a:buFont typeface="Arial" panose="020B0604020202020204" pitchFamily="34" charset="0"/>
              <a:buChar char="•"/>
            </a:pPr>
            <a:r>
              <a:rPr lang="en-US" sz="3200" dirty="0">
                <a:solidFill>
                  <a:schemeClr val="tx1">
                    <a:lumMod val="65000"/>
                    <a:lumOff val="35000"/>
                  </a:schemeClr>
                </a:solidFill>
              </a:rPr>
              <a:t>Deeply divided Congress. </a:t>
            </a:r>
          </a:p>
          <a:p>
            <a:pPr lvl="2" indent="-457200" algn="l">
              <a:buClr>
                <a:srgbClr val="C00000"/>
              </a:buClr>
              <a:buFont typeface="Arial" panose="020B0604020202020204" pitchFamily="34" charset="0"/>
              <a:buChar char="•"/>
            </a:pPr>
            <a:r>
              <a:rPr lang="en-US" sz="3200" dirty="0">
                <a:solidFill>
                  <a:schemeClr val="tx1">
                    <a:lumMod val="65000"/>
                    <a:lumOff val="35000"/>
                  </a:schemeClr>
                </a:solidFill>
              </a:rPr>
              <a:t>Major policies already enacted (Consolidated Appropriations Act of 2023). </a:t>
            </a:r>
          </a:p>
          <a:p>
            <a:pPr lvl="2" indent="-457200" algn="l">
              <a:buClr>
                <a:srgbClr val="C00000"/>
              </a:buClr>
              <a:buFont typeface="Arial" panose="020B0604020202020204" pitchFamily="34" charset="0"/>
              <a:buChar char="•"/>
            </a:pPr>
            <a:r>
              <a:rPr lang="en-US" sz="3200" dirty="0">
                <a:solidFill>
                  <a:schemeClr val="tx1">
                    <a:lumMod val="65000"/>
                    <a:lumOff val="35000"/>
                  </a:schemeClr>
                </a:solidFill>
              </a:rPr>
              <a:t>Public Health Emergency ending May 11, 2023.</a:t>
            </a:r>
          </a:p>
          <a:p>
            <a:pPr lvl="2" indent="-457200" algn="l">
              <a:buClr>
                <a:srgbClr val="C00000"/>
              </a:buClr>
              <a:buFont typeface="Arial" panose="020B0604020202020204" pitchFamily="34" charset="0"/>
              <a:buChar char="•"/>
            </a:pPr>
            <a:r>
              <a:rPr lang="en-US" sz="3000" dirty="0">
                <a:solidFill>
                  <a:schemeClr val="tx1">
                    <a:lumMod val="65000"/>
                    <a:lumOff val="35000"/>
                  </a:schemeClr>
                </a:solidFill>
              </a:rPr>
              <a:t>Watch for Administration activities.  </a:t>
            </a:r>
          </a:p>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Back to Congress</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indent="-457200" algn="l">
              <a:buClr>
                <a:srgbClr val="C00000"/>
              </a:buClr>
              <a:buFont typeface="Arial" panose="020B0604020202020204" pitchFamily="34" charset="0"/>
              <a:buChar char="•"/>
            </a:pPr>
            <a:endParaRPr lang="en-US" sz="2600" dirty="0">
              <a:solidFill>
                <a:schemeClr val="tx1">
                  <a:lumMod val="65000"/>
                  <a:lumOff val="35000"/>
                </a:schemeClr>
              </a:solidFill>
            </a:endParaRPr>
          </a:p>
          <a:p>
            <a:pPr lvl="2" indent="-457200" algn="l">
              <a:buClr>
                <a:srgbClr val="C00000"/>
              </a:buClr>
              <a:buFont typeface="Arial" panose="020B0604020202020204" pitchFamily="34" charset="0"/>
              <a:buChar char="•"/>
            </a:pPr>
            <a:r>
              <a:rPr lang="en-US" sz="2600" dirty="0">
                <a:solidFill>
                  <a:schemeClr val="tx1">
                    <a:lumMod val="65000"/>
                    <a:lumOff val="35000"/>
                  </a:schemeClr>
                </a:solidFill>
              </a:rPr>
              <a:t>PHE has enabled many flexibilities for the past two years: </a:t>
            </a:r>
          </a:p>
          <a:p>
            <a:pPr lvl="3" indent="-457200" algn="l">
              <a:buClr>
                <a:srgbClr val="C00000"/>
              </a:buClr>
              <a:buFont typeface="Arial" panose="020B0604020202020204" pitchFamily="34" charset="0"/>
              <a:buChar char="•"/>
            </a:pPr>
            <a:r>
              <a:rPr lang="en-US" sz="2400" dirty="0">
                <a:solidFill>
                  <a:schemeClr val="tx1">
                    <a:lumMod val="65000"/>
                    <a:lumOff val="35000"/>
                  </a:schemeClr>
                </a:solidFill>
              </a:rPr>
              <a:t>Medicare reimbursement and services;</a:t>
            </a:r>
          </a:p>
          <a:p>
            <a:pPr lvl="3" indent="-457200" algn="l">
              <a:buClr>
                <a:srgbClr val="C00000"/>
              </a:buClr>
              <a:buFont typeface="Arial" panose="020B0604020202020204" pitchFamily="34" charset="0"/>
              <a:buChar char="•"/>
            </a:pPr>
            <a:r>
              <a:rPr lang="en-US" sz="2400" dirty="0">
                <a:solidFill>
                  <a:schemeClr val="tx1">
                    <a:lumMod val="65000"/>
                    <a:lumOff val="35000"/>
                  </a:schemeClr>
                </a:solidFill>
              </a:rPr>
              <a:t>Medicaid waiver programs; </a:t>
            </a:r>
          </a:p>
          <a:p>
            <a:pPr lvl="3" indent="-457200" algn="l">
              <a:buClr>
                <a:srgbClr val="C00000"/>
              </a:buClr>
              <a:buFont typeface="Arial" panose="020B0604020202020204" pitchFamily="34" charset="0"/>
              <a:buChar char="•"/>
            </a:pPr>
            <a:r>
              <a:rPr lang="en-US" sz="2400" dirty="0">
                <a:solidFill>
                  <a:schemeClr val="tx1">
                    <a:lumMod val="65000"/>
                    <a:lumOff val="35000"/>
                  </a:schemeClr>
                </a:solidFill>
              </a:rPr>
              <a:t>Telehealth: HIPAA, prescribing, reimbursement, liability immunity; and</a:t>
            </a:r>
          </a:p>
          <a:p>
            <a:pPr lvl="3" indent="-457200" algn="l">
              <a:buClr>
                <a:srgbClr val="C00000"/>
              </a:buClr>
              <a:buFont typeface="Arial" panose="020B0604020202020204" pitchFamily="34" charset="0"/>
              <a:buChar char="•"/>
            </a:pPr>
            <a:r>
              <a:rPr lang="en-US" sz="2600" dirty="0">
                <a:solidFill>
                  <a:schemeClr val="tx1">
                    <a:lumMod val="65000"/>
                    <a:lumOff val="35000"/>
                  </a:schemeClr>
                </a:solidFill>
              </a:rPr>
              <a:t>Increased hospital reimbursement. </a:t>
            </a:r>
          </a:p>
          <a:p>
            <a:pPr lvl="2" indent="-457200" algn="l">
              <a:buClr>
                <a:srgbClr val="C00000"/>
              </a:buClr>
              <a:buFont typeface="Arial" panose="020B0604020202020204" pitchFamily="34" charset="0"/>
              <a:buChar char="•"/>
            </a:pPr>
            <a:r>
              <a:rPr lang="en-US" sz="2600" dirty="0">
                <a:solidFill>
                  <a:schemeClr val="tx1">
                    <a:lumMod val="65000"/>
                    <a:lumOff val="35000"/>
                  </a:schemeClr>
                </a:solidFill>
              </a:rPr>
              <a:t>Some expire, some extended, some are permanent. </a:t>
            </a:r>
          </a:p>
          <a:p>
            <a:pPr lvl="2" indent="-457200" algn="l">
              <a:buClr>
                <a:srgbClr val="C00000"/>
              </a:buClr>
              <a:buFont typeface="Arial" panose="020B0604020202020204" pitchFamily="34" charset="0"/>
              <a:buChar char="•"/>
            </a:pPr>
            <a:r>
              <a:rPr lang="en-US" sz="2600" dirty="0">
                <a:solidFill>
                  <a:schemeClr val="tx1">
                    <a:lumMod val="65000"/>
                    <a:lumOff val="35000"/>
                  </a:schemeClr>
                </a:solidFill>
              </a:rPr>
              <a:t>Indiana’s PHE ended in March 2022.</a:t>
            </a:r>
          </a:p>
          <a:p>
            <a:pPr lvl="2" indent="-457200" algn="l">
              <a:buClr>
                <a:srgbClr val="C00000"/>
              </a:buClr>
              <a:buFont typeface="Arial" panose="020B0604020202020204" pitchFamily="34" charset="0"/>
              <a:buChar char="•"/>
            </a:pPr>
            <a:r>
              <a:rPr lang="en-US" sz="2600" i="1" dirty="0">
                <a:solidFill>
                  <a:schemeClr val="tx1">
                    <a:lumMod val="65000"/>
                    <a:lumOff val="35000"/>
                  </a:schemeClr>
                </a:solidFill>
              </a:rPr>
              <a:t>Refer to Handout</a:t>
            </a: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Public Health Emergency Ending May 11, 2023</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62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BDC9A07-3130-43A5-9A2E-BFA3A4A1DA5F}"/>
              </a:ext>
            </a:extLst>
          </p:cNvPr>
          <p:cNvCxnSpPr>
            <a:cxnSpLocks/>
          </p:cNvCxnSpPr>
          <p:nvPr/>
        </p:nvCxnSpPr>
        <p:spPr>
          <a:xfrm>
            <a:off x="383357" y="1170536"/>
            <a:ext cx="666714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F0A8427B-1EDD-4A40-9D75-8586C7CF6A7D}"/>
              </a:ext>
            </a:extLst>
          </p:cNvPr>
          <p:cNvSpPr txBox="1">
            <a:spLocks/>
          </p:cNvSpPr>
          <p:nvPr/>
        </p:nvSpPr>
        <p:spPr>
          <a:xfrm>
            <a:off x="-65175" y="1471969"/>
            <a:ext cx="10804296" cy="483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Included many new healthcare items. </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Extended some of the PHE flexibilities.</a:t>
            </a:r>
          </a:p>
          <a:p>
            <a:pPr marL="800100" lvl="2" indent="-342900" algn="just">
              <a:buClr>
                <a:srgbClr val="C00000"/>
              </a:buClr>
              <a:buFont typeface="Arial" panose="020B0604020202020204" pitchFamily="34" charset="0"/>
              <a:buChar char="•"/>
            </a:pPr>
            <a:r>
              <a:rPr lang="en-US" sz="3200" dirty="0">
                <a:solidFill>
                  <a:schemeClr val="tx1">
                    <a:lumMod val="65000"/>
                    <a:lumOff val="35000"/>
                  </a:schemeClr>
                </a:solidFill>
              </a:rPr>
              <a:t>Extended important reimbursement provisions.</a:t>
            </a:r>
          </a:p>
          <a:p>
            <a:pPr marL="800100" lvl="2" indent="-342900" algn="just">
              <a:buClr>
                <a:srgbClr val="C00000"/>
              </a:buClr>
              <a:buFont typeface="Arial" panose="020B0604020202020204" pitchFamily="34" charset="0"/>
              <a:buChar char="•"/>
            </a:pPr>
            <a:endParaRPr lang="en-US" sz="2600" dirty="0">
              <a:solidFill>
                <a:schemeClr val="tx1">
                  <a:lumMod val="65000"/>
                  <a:lumOff val="35000"/>
                </a:schemeClr>
              </a:solidFill>
            </a:endParaRPr>
          </a:p>
        </p:txBody>
      </p:sp>
      <p:sp>
        <p:nvSpPr>
          <p:cNvPr id="13" name="Subtitle 2">
            <a:extLst>
              <a:ext uri="{FF2B5EF4-FFF2-40B4-BE49-F238E27FC236}">
                <a16:creationId xmlns:a16="http://schemas.microsoft.com/office/drawing/2014/main" id="{AF84411C-677F-48A1-AC37-06C11FDE9F7D}"/>
              </a:ext>
            </a:extLst>
          </p:cNvPr>
          <p:cNvSpPr txBox="1">
            <a:spLocks/>
          </p:cNvSpPr>
          <p:nvPr/>
        </p:nvSpPr>
        <p:spPr>
          <a:xfrm>
            <a:off x="301656" y="662357"/>
            <a:ext cx="11387835" cy="1619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pPr>
            <a:r>
              <a:rPr lang="en-US" sz="3600" b="1" dirty="0">
                <a:solidFill>
                  <a:schemeClr val="bg1">
                    <a:lumMod val="50000"/>
                  </a:schemeClr>
                </a:solidFill>
              </a:rPr>
              <a:t>Consolidated Appropriations Act of 2023</a:t>
            </a:r>
          </a:p>
        </p:txBody>
      </p:sp>
      <p:pic>
        <p:nvPicPr>
          <p:cNvPr id="8" name="Picture 7">
            <a:extLst>
              <a:ext uri="{FF2B5EF4-FFF2-40B4-BE49-F238E27FC236}">
                <a16:creationId xmlns:a16="http://schemas.microsoft.com/office/drawing/2014/main" id="{8EF33781-17E6-4467-A000-2B03C41A7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0" y="6249741"/>
            <a:ext cx="3360255" cy="337382"/>
          </a:xfrm>
          <a:prstGeom prst="rect">
            <a:avLst/>
          </a:prstGeom>
        </p:spPr>
      </p:pic>
      <p:cxnSp>
        <p:nvCxnSpPr>
          <p:cNvPr id="7" name="Straight Connector 6">
            <a:extLst>
              <a:ext uri="{FF2B5EF4-FFF2-40B4-BE49-F238E27FC236}">
                <a16:creationId xmlns:a16="http://schemas.microsoft.com/office/drawing/2014/main" id="{5A43EECF-ACCB-4195-8ED5-2DA45EAD442D}"/>
              </a:ext>
            </a:extLst>
          </p:cNvPr>
          <p:cNvCxnSpPr/>
          <p:nvPr/>
        </p:nvCxnSpPr>
        <p:spPr>
          <a:xfrm>
            <a:off x="8372724" y="6130454"/>
            <a:ext cx="0" cy="53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23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1775</Words>
  <Application>Microsoft Office PowerPoint</Application>
  <PresentationFormat>Widescreen</PresentationFormat>
  <Paragraphs>215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2020-10-16T01:49:32Z</dcterms:created>
  <dcterms:modified xsi:type="dcterms:W3CDTF">2023-02-15T18:34:25Z</dcterms:modified>
</cp:coreProperties>
</file>