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9" r:id="rId5"/>
  </p:sldMasterIdLst>
  <p:notesMasterIdLst>
    <p:notesMasterId r:id="rId23"/>
  </p:notesMasterIdLst>
  <p:handoutMasterIdLst>
    <p:handoutMasterId r:id="rId24"/>
  </p:handoutMasterIdLst>
  <p:sldIdLst>
    <p:sldId id="256" r:id="rId6"/>
    <p:sldId id="262" r:id="rId7"/>
    <p:sldId id="264" r:id="rId8"/>
    <p:sldId id="263" r:id="rId9"/>
    <p:sldId id="344" r:id="rId10"/>
    <p:sldId id="346" r:id="rId11"/>
    <p:sldId id="257" r:id="rId12"/>
    <p:sldId id="347" r:id="rId13"/>
    <p:sldId id="348" r:id="rId14"/>
    <p:sldId id="349" r:id="rId15"/>
    <p:sldId id="350" r:id="rId16"/>
    <p:sldId id="266" r:id="rId17"/>
    <p:sldId id="267" r:id="rId18"/>
    <p:sldId id="268" r:id="rId19"/>
    <p:sldId id="265" r:id="rId20"/>
    <p:sldId id="260"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11" autoAdjust="0"/>
    <p:restoredTop sz="84044" autoAdjust="0"/>
  </p:normalViewPr>
  <p:slideViewPr>
    <p:cSldViewPr snapToGrid="0">
      <p:cViewPr varScale="1">
        <p:scale>
          <a:sx n="96" d="100"/>
          <a:sy n="96" d="100"/>
        </p:scale>
        <p:origin x="462" y="7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278765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284381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343826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1195984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2005215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38567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262544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122458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23364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1732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8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49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61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72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5" y="2413251"/>
            <a:ext cx="5491570" cy="1514019"/>
          </a:xfrm>
          <a:prstGeom prst="rect">
            <a:avLst/>
          </a:prstGeom>
        </p:spPr>
        <p:txBody>
          <a:bodyPr lIns="0" tIns="0" rIns="0" bIns="0" anchor="b">
            <a:noAutofit/>
          </a:bodyPr>
          <a:lstStyle>
            <a:lvl1pPr algn="l">
              <a:defRPr sz="3600" b="0" i="0" spc="100" baseline="0">
                <a:solidFill>
                  <a:schemeClr val="bg1"/>
                </a:solidFill>
                <a:latin typeface="+mj-lt"/>
              </a:defRPr>
            </a:lvl1pPr>
          </a:lstStyle>
          <a:p>
            <a:r>
              <a:rPr lang="en-US" dirty="0"/>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67055" y="4220721"/>
            <a:ext cx="5491570" cy="636258"/>
          </a:xfrm>
        </p:spPr>
        <p:txBody>
          <a:bodyPr lIns="0" tIns="0" rIns="0" bIns="0">
            <a:noAutofit/>
          </a:bodyPr>
          <a:lstStyle>
            <a:lvl1pPr marL="0" indent="0">
              <a:buNone/>
              <a:defRPr sz="2000" b="0" i="0">
                <a:solidFill>
                  <a:schemeClr val="tx2"/>
                </a:solidFill>
                <a:latin typeface="+mn-lt"/>
              </a:defRPr>
            </a:lvl1pPr>
            <a:lvl2pPr>
              <a:defRPr sz="4000"/>
            </a:lvl2pPr>
            <a:lvl3pPr>
              <a:defRPr sz="4000"/>
            </a:lvl3pPr>
            <a:lvl4pPr>
              <a:defRPr sz="4000"/>
            </a:lvl4pPr>
            <a:lvl5pPr>
              <a:defRPr sz="4000"/>
            </a:lvl5pPr>
          </a:lstStyle>
          <a:p>
            <a:pPr lvl="0"/>
            <a:r>
              <a:rPr lang="en-US" dirty="0"/>
              <a:t>CLICK TO EDIT SECONDARY TITLE</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856979"/>
            <a:ext cx="5491570"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C26137ED-9AB3-4F09-BB28-3D49125922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245" b="29973"/>
          <a:stretch/>
        </p:blipFill>
        <p:spPr>
          <a:xfrm>
            <a:off x="9473609" y="5624289"/>
            <a:ext cx="2385016" cy="996503"/>
          </a:xfrm>
          <a:prstGeom prst="rect">
            <a:avLst/>
          </a:prstGeom>
        </p:spPr>
      </p:pic>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10273341" cy="610863"/>
          </a:xfrm>
          <a:prstGeom prst="rect">
            <a:avLst/>
          </a:prstGeom>
        </p:spPr>
        <p:txBody>
          <a:bodyPr lIns="0" tIns="0" rIns="0" bIns="0" anchor="b" anchorCtr="0">
            <a:normAutofit/>
          </a:bodyPr>
          <a:lstStyle>
            <a:lvl1pPr>
              <a:defRPr sz="4400" b="0" i="0">
                <a:solidFill>
                  <a:schemeClr val="bg1"/>
                </a:solidFill>
                <a:latin typeface="+mj-lt"/>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
        <p:nvSpPr>
          <p:cNvPr id="23" name="Text Placeholder 29">
            <a:extLst>
              <a:ext uri="{FF2B5EF4-FFF2-40B4-BE49-F238E27FC236}">
                <a16:creationId xmlns:a16="http://schemas.microsoft.com/office/drawing/2014/main" id="{25461956-6465-4C5E-8038-267C0C6A4466}"/>
              </a:ext>
            </a:extLst>
          </p:cNvPr>
          <p:cNvSpPr>
            <a:spLocks noGrp="1"/>
          </p:cNvSpPr>
          <p:nvPr>
            <p:ph type="body" sz="quarter" idx="39"/>
          </p:nvPr>
        </p:nvSpPr>
        <p:spPr>
          <a:xfrm>
            <a:off x="3867177" y="5068078"/>
            <a:ext cx="2994632"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Master text styles</a:t>
            </a:r>
          </a:p>
        </p:txBody>
      </p:sp>
      <p:sp>
        <p:nvSpPr>
          <p:cNvPr id="25" name="Text Placeholder 29">
            <a:extLst>
              <a:ext uri="{FF2B5EF4-FFF2-40B4-BE49-F238E27FC236}">
                <a16:creationId xmlns:a16="http://schemas.microsoft.com/office/drawing/2014/main" id="{BE3DA248-D669-49BE-844B-6D7370EB8320}"/>
              </a:ext>
            </a:extLst>
          </p:cNvPr>
          <p:cNvSpPr>
            <a:spLocks noGrp="1"/>
          </p:cNvSpPr>
          <p:nvPr>
            <p:ph type="body" sz="quarter" idx="40"/>
          </p:nvPr>
        </p:nvSpPr>
        <p:spPr>
          <a:xfrm>
            <a:off x="3867177" y="4701908"/>
            <a:ext cx="2998904"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31" name="Text Placeholder 29">
            <a:extLst>
              <a:ext uri="{FF2B5EF4-FFF2-40B4-BE49-F238E27FC236}">
                <a16:creationId xmlns:a16="http://schemas.microsoft.com/office/drawing/2014/main" id="{88762406-4B2B-41A5-BC7A-6DEBC18BA6BC}"/>
              </a:ext>
            </a:extLst>
          </p:cNvPr>
          <p:cNvSpPr>
            <a:spLocks noGrp="1"/>
          </p:cNvSpPr>
          <p:nvPr>
            <p:ph type="body" sz="quarter" idx="41"/>
          </p:nvPr>
        </p:nvSpPr>
        <p:spPr>
          <a:xfrm>
            <a:off x="8999575" y="5067900"/>
            <a:ext cx="3003541"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Master text styles</a:t>
            </a:r>
          </a:p>
        </p:txBody>
      </p:sp>
      <p:sp>
        <p:nvSpPr>
          <p:cNvPr id="32" name="Text Placeholder 29">
            <a:extLst>
              <a:ext uri="{FF2B5EF4-FFF2-40B4-BE49-F238E27FC236}">
                <a16:creationId xmlns:a16="http://schemas.microsoft.com/office/drawing/2014/main" id="{8604EF74-FAD8-4876-AD5D-074ABC6E26CB}"/>
              </a:ext>
            </a:extLst>
          </p:cNvPr>
          <p:cNvSpPr>
            <a:spLocks noGrp="1"/>
          </p:cNvSpPr>
          <p:nvPr>
            <p:ph type="body" sz="quarter" idx="42"/>
          </p:nvPr>
        </p:nvSpPr>
        <p:spPr>
          <a:xfrm>
            <a:off x="8999575" y="4701730"/>
            <a:ext cx="2997133"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33" name="Text Placeholder 29">
            <a:extLst>
              <a:ext uri="{FF2B5EF4-FFF2-40B4-BE49-F238E27FC236}">
                <a16:creationId xmlns:a16="http://schemas.microsoft.com/office/drawing/2014/main" id="{6898D668-AECA-4987-B473-F5B6240E0B40}"/>
              </a:ext>
            </a:extLst>
          </p:cNvPr>
          <p:cNvSpPr>
            <a:spLocks noGrp="1"/>
          </p:cNvSpPr>
          <p:nvPr>
            <p:ph type="body" sz="quarter" idx="43"/>
          </p:nvPr>
        </p:nvSpPr>
        <p:spPr>
          <a:xfrm>
            <a:off x="6471832" y="2934856"/>
            <a:ext cx="2994632"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Master text styles</a:t>
            </a:r>
          </a:p>
        </p:txBody>
      </p:sp>
      <p:sp>
        <p:nvSpPr>
          <p:cNvPr id="34" name="Text Placeholder 29">
            <a:extLst>
              <a:ext uri="{FF2B5EF4-FFF2-40B4-BE49-F238E27FC236}">
                <a16:creationId xmlns:a16="http://schemas.microsoft.com/office/drawing/2014/main" id="{C4B055B1-4375-42C1-945E-BD0043C36993}"/>
              </a:ext>
            </a:extLst>
          </p:cNvPr>
          <p:cNvSpPr>
            <a:spLocks noGrp="1"/>
          </p:cNvSpPr>
          <p:nvPr>
            <p:ph type="body" sz="quarter" idx="44"/>
          </p:nvPr>
        </p:nvSpPr>
        <p:spPr>
          <a:xfrm>
            <a:off x="6471832" y="2568686"/>
            <a:ext cx="2998904"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35" name="Text Placeholder 29">
            <a:extLst>
              <a:ext uri="{FF2B5EF4-FFF2-40B4-BE49-F238E27FC236}">
                <a16:creationId xmlns:a16="http://schemas.microsoft.com/office/drawing/2014/main" id="{B28324E2-8A02-4061-8983-0DF3FC6931E2}"/>
              </a:ext>
            </a:extLst>
          </p:cNvPr>
          <p:cNvSpPr>
            <a:spLocks noGrp="1"/>
          </p:cNvSpPr>
          <p:nvPr>
            <p:ph type="body" sz="quarter" idx="45"/>
          </p:nvPr>
        </p:nvSpPr>
        <p:spPr>
          <a:xfrm>
            <a:off x="1328332" y="2938141"/>
            <a:ext cx="2994632"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Master text styles</a:t>
            </a:r>
          </a:p>
        </p:txBody>
      </p:sp>
      <p:sp>
        <p:nvSpPr>
          <p:cNvPr id="36" name="Text Placeholder 29">
            <a:extLst>
              <a:ext uri="{FF2B5EF4-FFF2-40B4-BE49-F238E27FC236}">
                <a16:creationId xmlns:a16="http://schemas.microsoft.com/office/drawing/2014/main" id="{5C9E80B8-1BDE-43B0-BD95-32BAFB0941F0}"/>
              </a:ext>
            </a:extLst>
          </p:cNvPr>
          <p:cNvSpPr>
            <a:spLocks noGrp="1"/>
          </p:cNvSpPr>
          <p:nvPr>
            <p:ph type="body" sz="quarter" idx="46"/>
          </p:nvPr>
        </p:nvSpPr>
        <p:spPr>
          <a:xfrm>
            <a:off x="1328332" y="2571971"/>
            <a:ext cx="2998904"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297803"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4642636"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6817071"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2414058"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10275477" cy="610863"/>
          </a:xfrm>
          <a:prstGeom prst="rect">
            <a:avLst/>
          </a:prstGeom>
        </p:spPr>
        <p:txBody>
          <a:bodyPr lIns="0" tIns="0" rIns="0" bIns="0" anchor="b" anchorCtr="0">
            <a:normAutofit/>
          </a:bodyPr>
          <a:lstStyle>
            <a:lvl1pPr>
              <a:defRPr sz="4400" b="0" i="0">
                <a:solidFill>
                  <a:schemeClr val="bg1"/>
                </a:solidFill>
                <a:latin typeface="+mj-lt"/>
              </a:defRPr>
            </a:lvl1pPr>
          </a:lstStyle>
          <a:p>
            <a:r>
              <a:rPr lang="en-US" dirty="0"/>
              <a:t>Click to edit Master title style</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548799" y="2934856"/>
            <a:ext cx="3091944"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548799" y="2568686"/>
            <a:ext cx="309408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2700768"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2700768"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707315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707315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4900286"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4900286"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a:cxnSpLocks/>
          </p:cNvCxnSpPr>
          <p:nvPr userDrawn="1"/>
        </p:nvCxnSpPr>
        <p:spPr>
          <a:xfrm>
            <a:off x="216131" y="3968780"/>
            <a:ext cx="11696007" cy="71056"/>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21616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2326247" y="3900325"/>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4561000" y="3908180"/>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6729259" y="3925264"/>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cxnSp>
        <p:nvCxnSpPr>
          <p:cNvPr id="23" name="Straight Connector 22">
            <a:extLst>
              <a:ext uri="{FF2B5EF4-FFF2-40B4-BE49-F238E27FC236}">
                <a16:creationId xmlns:a16="http://schemas.microsoft.com/office/drawing/2014/main" id="{489B70F0-0CB4-49A0-BBFC-9BDFD43FEDC9}"/>
              </a:ext>
            </a:extLst>
          </p:cNvPr>
          <p:cNvCxnSpPr>
            <a:cxnSpLocks/>
          </p:cNvCxnSpPr>
          <p:nvPr userDrawn="1"/>
        </p:nvCxnSpPr>
        <p:spPr>
          <a:xfrm flipH="1">
            <a:off x="8886870" y="2211036"/>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 Placeholder 29">
            <a:extLst>
              <a:ext uri="{FF2B5EF4-FFF2-40B4-BE49-F238E27FC236}">
                <a16:creationId xmlns:a16="http://schemas.microsoft.com/office/drawing/2014/main" id="{B14CC080-B0F4-42D7-9244-98E84DC9F0DE}"/>
              </a:ext>
            </a:extLst>
          </p:cNvPr>
          <p:cNvSpPr>
            <a:spLocks noGrp="1"/>
          </p:cNvSpPr>
          <p:nvPr>
            <p:ph type="body" sz="quarter" idx="39"/>
          </p:nvPr>
        </p:nvSpPr>
        <p:spPr>
          <a:xfrm>
            <a:off x="9144520" y="2932109"/>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31" name="Text Placeholder 29">
            <a:extLst>
              <a:ext uri="{FF2B5EF4-FFF2-40B4-BE49-F238E27FC236}">
                <a16:creationId xmlns:a16="http://schemas.microsoft.com/office/drawing/2014/main" id="{5CEBD210-C7D8-44FD-A1B5-2A13B55FC3DB}"/>
              </a:ext>
            </a:extLst>
          </p:cNvPr>
          <p:cNvSpPr>
            <a:spLocks noGrp="1"/>
          </p:cNvSpPr>
          <p:nvPr>
            <p:ph type="body" sz="quarter" idx="40"/>
          </p:nvPr>
        </p:nvSpPr>
        <p:spPr>
          <a:xfrm>
            <a:off x="9144520" y="2565939"/>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32" name="Rectangle 31">
            <a:extLst>
              <a:ext uri="{FF2B5EF4-FFF2-40B4-BE49-F238E27FC236}">
                <a16:creationId xmlns:a16="http://schemas.microsoft.com/office/drawing/2014/main" id="{017D15A4-ABBB-4DBE-BFC2-9A4FC952710F}"/>
              </a:ext>
            </a:extLst>
          </p:cNvPr>
          <p:cNvSpPr/>
          <p:nvPr userDrawn="1"/>
        </p:nvSpPr>
        <p:spPr>
          <a:xfrm>
            <a:off x="8805234" y="3946998"/>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79267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10163506" cy="610863"/>
          </a:xfrm>
          <a:prstGeom prst="rect">
            <a:avLst/>
          </a:prstGeom>
        </p:spPr>
        <p:txBody>
          <a:bodyPr lIns="0" tIns="0" rIns="0" bIns="0" anchor="b" anchorCtr="0">
            <a:normAutofit/>
          </a:bodyPr>
          <a:lstStyle>
            <a:lvl1pPr>
              <a:defRPr sz="4400" b="0" i="0">
                <a:latin typeface="+mj-lt"/>
              </a:defRPr>
            </a:lvl1pPr>
          </a:lstStyle>
          <a:p>
            <a:r>
              <a:rPr lang="en-US" dirty="0"/>
              <a:t>Click to edit Master title style</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430278"/>
            <a:ext cx="10163506"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grpSp>
        <p:nvGrpSpPr>
          <p:cNvPr id="2" name="Group 1">
            <a:extLst>
              <a:ext uri="{FF2B5EF4-FFF2-40B4-BE49-F238E27FC236}">
                <a16:creationId xmlns:a16="http://schemas.microsoft.com/office/drawing/2014/main" id="{AF9473B2-48E0-D28D-5F32-EB82D9A3B992}"/>
              </a:ext>
            </a:extLst>
          </p:cNvPr>
          <p:cNvGrpSpPr>
            <a:grpSpLocks/>
          </p:cNvGrpSpPr>
          <p:nvPr userDrawn="1"/>
        </p:nvGrpSpPr>
        <p:grpSpPr bwMode="auto">
          <a:xfrm rot="10800000">
            <a:off x="8870040" y="0"/>
            <a:ext cx="3325208" cy="3325208"/>
            <a:chOff x="0" y="12289"/>
            <a:chExt cx="3550" cy="3551"/>
          </a:xfrm>
        </p:grpSpPr>
        <p:sp>
          <p:nvSpPr>
            <p:cNvPr id="3" name="Freeform 15">
              <a:extLst>
                <a:ext uri="{FF2B5EF4-FFF2-40B4-BE49-F238E27FC236}">
                  <a16:creationId xmlns:a16="http://schemas.microsoft.com/office/drawing/2014/main" id="{21E52B14-14FD-A23F-68AA-1251526E80B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 name="Freeform 16">
              <a:extLst>
                <a:ext uri="{FF2B5EF4-FFF2-40B4-BE49-F238E27FC236}">
                  <a16:creationId xmlns:a16="http://schemas.microsoft.com/office/drawing/2014/main" id="{B32324D1-90D7-642A-8C2C-17B1DE308357}"/>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 name="Freeform 17">
              <a:extLst>
                <a:ext uri="{FF2B5EF4-FFF2-40B4-BE49-F238E27FC236}">
                  <a16:creationId xmlns:a16="http://schemas.microsoft.com/office/drawing/2014/main" id="{DC1D2EBB-A663-A11A-F47D-7F3BFBFA8D0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3419097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10274324" cy="610863"/>
          </a:xfrm>
          <a:prstGeom prst="rect">
            <a:avLst/>
          </a:prstGeom>
        </p:spPr>
        <p:txBody>
          <a:bodyPr lIns="0" tIns="0" rIns="0" bIns="0" anchor="b" anchorCtr="0">
            <a:normAutofit/>
          </a:bodyPr>
          <a:lstStyle>
            <a:lvl1pPr>
              <a:defRPr sz="4400" b="0" i="0">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499573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0" i="0">
                <a:latin typeface="+mj-lt"/>
              </a:defRPr>
            </a:lvl1pPr>
          </a:lstStyle>
          <a:p>
            <a:r>
              <a:rPr lang="en-US" dirty="0"/>
              <a:t>Click to edit Master title style</a:t>
            </a:r>
          </a:p>
        </p:txBody>
      </p: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1" descr="Logo, company name&#10;&#10;Description automatically generated">
            <a:extLst>
              <a:ext uri="{FF2B5EF4-FFF2-40B4-BE49-F238E27FC236}">
                <a16:creationId xmlns:a16="http://schemas.microsoft.com/office/drawing/2014/main" id="{778E7D85-DD29-EB3D-CF34-653F7F8FCE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245" b="29973"/>
          <a:stretch/>
        </p:blipFill>
        <p:spPr>
          <a:xfrm>
            <a:off x="9473609" y="5624289"/>
            <a:ext cx="2385016" cy="996503"/>
          </a:xfrm>
          <a:prstGeom prst="rect">
            <a:avLst/>
          </a:prstGeom>
        </p:spPr>
      </p:pic>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9796500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49A5FAF-A0C1-C72C-BF69-526C60F71D7F}"/>
              </a:ext>
            </a:extLst>
          </p:cNvPr>
          <p:cNvPicPr>
            <a:picLocks noChangeAspect="1"/>
          </p:cNvPicPr>
          <p:nvPr userDrawn="1"/>
        </p:nvPicPr>
        <p:blipFill>
          <a:blip r:embed="rId2"/>
          <a:stretch>
            <a:fillRect/>
          </a:stretch>
        </p:blipFill>
        <p:spPr>
          <a:xfrm>
            <a:off x="0" y="3901184"/>
            <a:ext cx="2956816" cy="2956816"/>
          </a:xfrm>
          <a:prstGeom prst="rect">
            <a:avLst/>
          </a:prstGeom>
        </p:spPr>
      </p:pic>
      <p:pic>
        <p:nvPicPr>
          <p:cNvPr id="13" name="Picture 12">
            <a:extLst>
              <a:ext uri="{FF2B5EF4-FFF2-40B4-BE49-F238E27FC236}">
                <a16:creationId xmlns:a16="http://schemas.microsoft.com/office/drawing/2014/main" id="{636DE8BA-7114-811D-F5CF-49DF89831140}"/>
              </a:ext>
            </a:extLst>
          </p:cNvPr>
          <p:cNvPicPr>
            <a:picLocks noChangeAspect="1"/>
          </p:cNvPicPr>
          <p:nvPr userDrawn="1"/>
        </p:nvPicPr>
        <p:blipFill>
          <a:blip r:embed="rId3"/>
          <a:stretch>
            <a:fillRect/>
          </a:stretch>
        </p:blipFill>
        <p:spPr>
          <a:xfrm>
            <a:off x="8863296" y="0"/>
            <a:ext cx="3328704" cy="3322608"/>
          </a:xfrm>
          <a:prstGeom prst="rect">
            <a:avLst/>
          </a:prstGeom>
        </p:spPr>
      </p:pic>
    </p:spTree>
    <p:extLst>
      <p:ext uri="{BB962C8B-B14F-4D97-AF65-F5344CB8AC3E}">
        <p14:creationId xmlns:p14="http://schemas.microsoft.com/office/powerpoint/2010/main" val="317794687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497888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133600"/>
            <a:ext cx="5130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2133600"/>
            <a:ext cx="5130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465925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826181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0" i="0" spc="50" baseline="0">
                <a:latin typeface="+mj-lt"/>
              </a:defRPr>
            </a:lvl1pPr>
          </a:lstStyle>
          <a:p>
            <a:r>
              <a:rPr lang="en-US" dirty="0"/>
              <a:t>Click to edit Master title style</a:t>
            </a:r>
          </a:p>
        </p:txBody>
      </p: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102046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4974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636724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628826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73177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6416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1143000"/>
            <a:ext cx="77216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61658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7600" y="1143000"/>
            <a:ext cx="10464800" cy="838200"/>
          </a:xfrm>
        </p:spPr>
        <p:txBody>
          <a:bodyPr/>
          <a:lstStyle/>
          <a:p>
            <a:r>
              <a:rPr lang="en-US"/>
              <a:t>Click to edit Master title style</a:t>
            </a:r>
          </a:p>
        </p:txBody>
      </p:sp>
      <p:sp>
        <p:nvSpPr>
          <p:cNvPr id="3" name="Table Placeholder 2"/>
          <p:cNvSpPr>
            <a:spLocks noGrp="1"/>
          </p:cNvSpPr>
          <p:nvPr>
            <p:ph type="tbl" idx="1"/>
          </p:nvPr>
        </p:nvSpPr>
        <p:spPr>
          <a:xfrm>
            <a:off x="1219200" y="2133600"/>
            <a:ext cx="10464800" cy="4038600"/>
          </a:xfrm>
        </p:spPr>
        <p:txBody>
          <a:bodyPr/>
          <a:lstStyle/>
          <a:p>
            <a:pPr lvl="0"/>
            <a:endParaRPr lang="en-US" noProof="0" dirty="0"/>
          </a:p>
        </p:txBody>
      </p:sp>
      <p:pic>
        <p:nvPicPr>
          <p:cNvPr id="4" name="Picture 3">
            <a:extLst>
              <a:ext uri="{FF2B5EF4-FFF2-40B4-BE49-F238E27FC236}">
                <a16:creationId xmlns:a16="http://schemas.microsoft.com/office/drawing/2014/main" id="{6E46A0AA-9D26-9134-F8AD-916B3CA7548C}"/>
              </a:ext>
            </a:extLst>
          </p:cNvPr>
          <p:cNvPicPr>
            <a:picLocks noChangeAspect="1"/>
          </p:cNvPicPr>
          <p:nvPr userDrawn="1"/>
        </p:nvPicPr>
        <p:blipFill>
          <a:blip r:embed="rId2"/>
          <a:stretch>
            <a:fillRect/>
          </a:stretch>
        </p:blipFill>
        <p:spPr>
          <a:xfrm>
            <a:off x="7961" y="3901184"/>
            <a:ext cx="2956816" cy="2956816"/>
          </a:xfrm>
          <a:prstGeom prst="rect">
            <a:avLst/>
          </a:prstGeom>
        </p:spPr>
      </p:pic>
    </p:spTree>
    <p:extLst>
      <p:ext uri="{BB962C8B-B14F-4D97-AF65-F5344CB8AC3E}">
        <p14:creationId xmlns:p14="http://schemas.microsoft.com/office/powerpoint/2010/main" val="410383952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9" descr="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058042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0" i="0">
                <a:latin typeface="+mj-lt"/>
              </a:defRPr>
            </a:lvl1pPr>
          </a:lstStyle>
          <a:p>
            <a:r>
              <a:rPr lang="en-US" dirty="0"/>
              <a:t>Click to edit Master title style</a:t>
            </a:r>
          </a:p>
        </p:txBody>
      </p: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pic>
        <p:nvPicPr>
          <p:cNvPr id="12" name="Picture 11" descr="A picture containing graphical user interface&#10;&#10;Description automatically generated">
            <a:extLst>
              <a:ext uri="{FF2B5EF4-FFF2-40B4-BE49-F238E27FC236}">
                <a16:creationId xmlns:a16="http://schemas.microsoft.com/office/drawing/2014/main" id="{489C9EE0-BA43-49BA-9BBF-513735A37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8261" y="5506079"/>
            <a:ext cx="2763739" cy="1351922"/>
          </a:xfrm>
          <a:prstGeom prst="rect">
            <a:avLst/>
          </a:prstGeom>
        </p:spPr>
      </p:pic>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0" i="0" baseline="0">
                <a:solidFill>
                  <a:schemeClr val="tx1"/>
                </a:solidFill>
                <a:latin typeface="+mj-lt"/>
              </a:defRPr>
            </a:lvl1pPr>
          </a:lstStyle>
          <a:p>
            <a:r>
              <a:rPr lang="en-US" dirty="0"/>
              <a:t>Click to edit Master title style</a:t>
            </a:r>
          </a:p>
        </p:txBody>
      </p: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10275477" cy="610863"/>
          </a:xfrm>
          <a:prstGeom prst="rect">
            <a:avLst/>
          </a:prstGeom>
        </p:spPr>
        <p:txBody>
          <a:bodyPr lIns="0" tIns="0" rIns="0" bIns="0" anchor="b" anchorCtr="0">
            <a:normAutofit/>
          </a:bodyPr>
          <a:lstStyle>
            <a:lvl1pPr>
              <a:defRPr sz="4400" b="0" i="0">
                <a:solidFill>
                  <a:schemeClr val="bg1"/>
                </a:solidFill>
                <a:latin typeface="+mj-lt"/>
              </a:defRPr>
            </a:lvl1pPr>
          </a:lstStyle>
          <a:p>
            <a:r>
              <a:rPr lang="en-US" dirty="0"/>
              <a:t>Click to edit Master title style</a:t>
            </a:r>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grpSp>
        <p:nvGrpSpPr>
          <p:cNvPr id="2" name="Group 1">
            <a:extLst>
              <a:ext uri="{FF2B5EF4-FFF2-40B4-BE49-F238E27FC236}">
                <a16:creationId xmlns:a16="http://schemas.microsoft.com/office/drawing/2014/main" id="{B3880658-0AB8-007D-05A0-0A68BE914684}"/>
              </a:ext>
            </a:extLst>
          </p:cNvPr>
          <p:cNvGrpSpPr>
            <a:grpSpLocks/>
          </p:cNvGrpSpPr>
          <p:nvPr userDrawn="1"/>
        </p:nvGrpSpPr>
        <p:grpSpPr bwMode="auto">
          <a:xfrm rot="10800000">
            <a:off x="8870040" y="0"/>
            <a:ext cx="3325208" cy="3325208"/>
            <a:chOff x="0" y="12289"/>
            <a:chExt cx="3550" cy="3551"/>
          </a:xfrm>
        </p:grpSpPr>
        <p:sp>
          <p:nvSpPr>
            <p:cNvPr id="3" name="Freeform 15">
              <a:extLst>
                <a:ext uri="{FF2B5EF4-FFF2-40B4-BE49-F238E27FC236}">
                  <a16:creationId xmlns:a16="http://schemas.microsoft.com/office/drawing/2014/main" id="{6657CEB7-F369-A638-D279-DDEFC0AEA77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 name="Freeform 16">
              <a:extLst>
                <a:ext uri="{FF2B5EF4-FFF2-40B4-BE49-F238E27FC236}">
                  <a16:creationId xmlns:a16="http://schemas.microsoft.com/office/drawing/2014/main" id="{36761FF1-2C78-6F19-D935-9A483952498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 name="Freeform 17">
              <a:extLst>
                <a:ext uri="{FF2B5EF4-FFF2-40B4-BE49-F238E27FC236}">
                  <a16:creationId xmlns:a16="http://schemas.microsoft.com/office/drawing/2014/main" id="{78B2A7DB-541D-A2E2-4308-900E858B6F1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10163506" cy="610863"/>
          </a:xfrm>
          <a:prstGeom prst="rect">
            <a:avLst/>
          </a:prstGeom>
        </p:spPr>
        <p:txBody>
          <a:bodyPr lIns="0" tIns="0" rIns="0" bIns="0" anchor="b" anchorCtr="0">
            <a:normAutofit/>
          </a:bodyPr>
          <a:lstStyle>
            <a:lvl1pPr>
              <a:defRPr sz="4400" b="0" i="0">
                <a:latin typeface="+mj-lt"/>
              </a:defRPr>
            </a:lvl1pPr>
          </a:lstStyle>
          <a:p>
            <a:r>
              <a:rPr lang="en-US" dirty="0"/>
              <a:t>Click to edit Master title style</a:t>
            </a:r>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10163506"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10163506"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grpSp>
        <p:nvGrpSpPr>
          <p:cNvPr id="2" name="Group 1">
            <a:extLst>
              <a:ext uri="{FF2B5EF4-FFF2-40B4-BE49-F238E27FC236}">
                <a16:creationId xmlns:a16="http://schemas.microsoft.com/office/drawing/2014/main" id="{B11B19E9-774E-6814-92BD-296F90BA630F}"/>
              </a:ext>
            </a:extLst>
          </p:cNvPr>
          <p:cNvGrpSpPr>
            <a:grpSpLocks/>
          </p:cNvGrpSpPr>
          <p:nvPr userDrawn="1"/>
        </p:nvGrpSpPr>
        <p:grpSpPr bwMode="auto">
          <a:xfrm rot="10800000">
            <a:off x="8870040" y="0"/>
            <a:ext cx="3325208" cy="3325208"/>
            <a:chOff x="0" y="12289"/>
            <a:chExt cx="3550" cy="3551"/>
          </a:xfrm>
        </p:grpSpPr>
        <p:sp>
          <p:nvSpPr>
            <p:cNvPr id="3" name="Freeform 15">
              <a:extLst>
                <a:ext uri="{FF2B5EF4-FFF2-40B4-BE49-F238E27FC236}">
                  <a16:creationId xmlns:a16="http://schemas.microsoft.com/office/drawing/2014/main" id="{6D16F8A6-A2BF-0112-AAD2-869801760BF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 name="Freeform 16">
              <a:extLst>
                <a:ext uri="{FF2B5EF4-FFF2-40B4-BE49-F238E27FC236}">
                  <a16:creationId xmlns:a16="http://schemas.microsoft.com/office/drawing/2014/main" id="{8E5634FD-5135-0A1A-7F99-D5FF566BD303}"/>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 name="Freeform 17">
              <a:extLst>
                <a:ext uri="{FF2B5EF4-FFF2-40B4-BE49-F238E27FC236}">
                  <a16:creationId xmlns:a16="http://schemas.microsoft.com/office/drawing/2014/main" id="{A7997CBC-1FB7-5939-9841-2810CDAD3E7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5391092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10163506" cy="610863"/>
          </a:xfrm>
          <a:prstGeom prst="rect">
            <a:avLst/>
          </a:prstGeom>
        </p:spPr>
        <p:txBody>
          <a:bodyPr lIns="0" tIns="0" rIns="0" bIns="0" anchor="b" anchorCtr="0">
            <a:normAutofit/>
          </a:bodyPr>
          <a:lstStyle>
            <a:lvl1pPr>
              <a:defRPr sz="4400" b="0" i="0">
                <a:latin typeface="+mj-lt"/>
              </a:defRPr>
            </a:lvl1pPr>
          </a:lstStyle>
          <a:p>
            <a:r>
              <a:rPr lang="en-US" dirty="0"/>
              <a:t>Click to edit Master title style</a:t>
            </a:r>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grpSp>
        <p:nvGrpSpPr>
          <p:cNvPr id="2" name="Group 1">
            <a:extLst>
              <a:ext uri="{FF2B5EF4-FFF2-40B4-BE49-F238E27FC236}">
                <a16:creationId xmlns:a16="http://schemas.microsoft.com/office/drawing/2014/main" id="{6F49EBEB-779A-1B27-9BE1-0EEF1BA69CA2}"/>
              </a:ext>
            </a:extLst>
          </p:cNvPr>
          <p:cNvGrpSpPr>
            <a:grpSpLocks/>
          </p:cNvGrpSpPr>
          <p:nvPr userDrawn="1"/>
        </p:nvGrpSpPr>
        <p:grpSpPr bwMode="auto">
          <a:xfrm rot="10800000">
            <a:off x="8870040" y="0"/>
            <a:ext cx="3325208" cy="3325208"/>
            <a:chOff x="0" y="12289"/>
            <a:chExt cx="3550" cy="3551"/>
          </a:xfrm>
        </p:grpSpPr>
        <p:sp>
          <p:nvSpPr>
            <p:cNvPr id="3" name="Freeform 15">
              <a:extLst>
                <a:ext uri="{FF2B5EF4-FFF2-40B4-BE49-F238E27FC236}">
                  <a16:creationId xmlns:a16="http://schemas.microsoft.com/office/drawing/2014/main" id="{D0E3C74E-D421-FFCE-7EAC-4C7C5F681899}"/>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 name="Freeform 16">
              <a:extLst>
                <a:ext uri="{FF2B5EF4-FFF2-40B4-BE49-F238E27FC236}">
                  <a16:creationId xmlns:a16="http://schemas.microsoft.com/office/drawing/2014/main" id="{BE820441-8EFB-C0C0-1E81-977BFFD4194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 name="Freeform 17">
              <a:extLst>
                <a:ext uri="{FF2B5EF4-FFF2-40B4-BE49-F238E27FC236}">
                  <a16:creationId xmlns:a16="http://schemas.microsoft.com/office/drawing/2014/main" id="{7E193FB5-7BF0-EA93-7E17-83B5B0A106E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10259471" cy="610863"/>
          </a:xfrm>
          <a:prstGeom prst="rect">
            <a:avLst/>
          </a:prstGeom>
        </p:spPr>
        <p:txBody>
          <a:bodyPr lIns="0" tIns="0" rIns="0" bIns="0" anchor="b" anchorCtr="0">
            <a:normAutofit/>
          </a:bodyPr>
          <a:lstStyle>
            <a:lvl1pPr>
              <a:defRPr sz="4400" b="0" i="0">
                <a:latin typeface="+mj-lt"/>
              </a:defRPr>
            </a:lvl1pPr>
          </a:lstStyle>
          <a:p>
            <a:r>
              <a:rPr lang="en-US" dirty="0"/>
              <a:t>Click to edit Master title style</a:t>
            </a:r>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grpSp>
        <p:nvGrpSpPr>
          <p:cNvPr id="2" name="Group 1">
            <a:extLst>
              <a:ext uri="{FF2B5EF4-FFF2-40B4-BE49-F238E27FC236}">
                <a16:creationId xmlns:a16="http://schemas.microsoft.com/office/drawing/2014/main" id="{2114B6EA-FCC8-770B-3730-0C4A7068BC14}"/>
              </a:ext>
            </a:extLst>
          </p:cNvPr>
          <p:cNvGrpSpPr>
            <a:grpSpLocks/>
          </p:cNvGrpSpPr>
          <p:nvPr userDrawn="1"/>
        </p:nvGrpSpPr>
        <p:grpSpPr bwMode="auto">
          <a:xfrm rot="10800000">
            <a:off x="8870040" y="0"/>
            <a:ext cx="3325208" cy="3325208"/>
            <a:chOff x="0" y="12289"/>
            <a:chExt cx="3550" cy="3551"/>
          </a:xfrm>
        </p:grpSpPr>
        <p:sp>
          <p:nvSpPr>
            <p:cNvPr id="3" name="Freeform 15">
              <a:extLst>
                <a:ext uri="{FF2B5EF4-FFF2-40B4-BE49-F238E27FC236}">
                  <a16:creationId xmlns:a16="http://schemas.microsoft.com/office/drawing/2014/main" id="{0BB24DEB-F182-03BC-F4AF-9F174999B60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5" name="Freeform 16">
              <a:extLst>
                <a:ext uri="{FF2B5EF4-FFF2-40B4-BE49-F238E27FC236}">
                  <a16:creationId xmlns:a16="http://schemas.microsoft.com/office/drawing/2014/main" id="{3C3317E0-F4AC-9443-F8E9-EB3DB2329678}"/>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6" name="Freeform 17">
              <a:extLst>
                <a:ext uri="{FF2B5EF4-FFF2-40B4-BE49-F238E27FC236}">
                  <a16:creationId xmlns:a16="http://schemas.microsoft.com/office/drawing/2014/main" id="{DAFB5728-42D5-C484-8692-B536E90B2CC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7560406"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4400798"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10273341" cy="610863"/>
          </a:xfrm>
          <a:prstGeom prst="rect">
            <a:avLst/>
          </a:prstGeom>
        </p:spPr>
        <p:txBody>
          <a:bodyPr lIns="0" tIns="0" rIns="0" bIns="0" anchor="b" anchorCtr="0">
            <a:normAutofit/>
          </a:bodyPr>
          <a:lstStyle>
            <a:lvl1pPr>
              <a:defRPr sz="4400" b="0" i="0">
                <a:solidFill>
                  <a:schemeClr val="bg1"/>
                </a:solidFill>
                <a:latin typeface="+mj-lt"/>
              </a:defRPr>
            </a:lvl1pPr>
          </a:lstStyle>
          <a:p>
            <a:r>
              <a:rPr lang="en-US" dirty="0"/>
              <a:t>Click to edit Master title style</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7818056" y="2934856"/>
            <a:ext cx="3419308"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7818056" y="2568686"/>
            <a:ext cx="3419308"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4321299"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7478770"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
        <p:nvSpPr>
          <p:cNvPr id="22" name="Text Placeholder 29">
            <a:extLst>
              <a:ext uri="{FF2B5EF4-FFF2-40B4-BE49-F238E27FC236}">
                <a16:creationId xmlns:a16="http://schemas.microsoft.com/office/drawing/2014/main" id="{AE3C6B83-9659-4AFD-8D07-5A7173D8B866}"/>
              </a:ext>
            </a:extLst>
          </p:cNvPr>
          <p:cNvSpPr>
            <a:spLocks noGrp="1"/>
          </p:cNvSpPr>
          <p:nvPr>
            <p:ph type="body" sz="quarter" idx="39"/>
          </p:nvPr>
        </p:nvSpPr>
        <p:spPr>
          <a:xfrm>
            <a:off x="4686929" y="4879889"/>
            <a:ext cx="3419308"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Master text styles</a:t>
            </a:r>
          </a:p>
        </p:txBody>
      </p:sp>
      <p:sp>
        <p:nvSpPr>
          <p:cNvPr id="23" name="Text Placeholder 29">
            <a:extLst>
              <a:ext uri="{FF2B5EF4-FFF2-40B4-BE49-F238E27FC236}">
                <a16:creationId xmlns:a16="http://schemas.microsoft.com/office/drawing/2014/main" id="{ADE6B0F9-9F13-43C3-9CD9-10E8CAA4EE74}"/>
              </a:ext>
            </a:extLst>
          </p:cNvPr>
          <p:cNvSpPr>
            <a:spLocks noGrp="1"/>
          </p:cNvSpPr>
          <p:nvPr>
            <p:ph type="body" sz="quarter" idx="40"/>
          </p:nvPr>
        </p:nvSpPr>
        <p:spPr>
          <a:xfrm>
            <a:off x="4686929" y="4513719"/>
            <a:ext cx="3419308"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31" name="Text Placeholder 29">
            <a:extLst>
              <a:ext uri="{FF2B5EF4-FFF2-40B4-BE49-F238E27FC236}">
                <a16:creationId xmlns:a16="http://schemas.microsoft.com/office/drawing/2014/main" id="{4C16D172-0F03-448B-847A-770F3896A6EC}"/>
              </a:ext>
            </a:extLst>
          </p:cNvPr>
          <p:cNvSpPr>
            <a:spLocks noGrp="1"/>
          </p:cNvSpPr>
          <p:nvPr>
            <p:ph type="body" sz="quarter" idx="41"/>
          </p:nvPr>
        </p:nvSpPr>
        <p:spPr>
          <a:xfrm>
            <a:off x="1294643" y="2934856"/>
            <a:ext cx="3419308"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Master text styles</a:t>
            </a:r>
          </a:p>
        </p:txBody>
      </p:sp>
      <p:sp>
        <p:nvSpPr>
          <p:cNvPr id="32" name="Text Placeholder 29">
            <a:extLst>
              <a:ext uri="{FF2B5EF4-FFF2-40B4-BE49-F238E27FC236}">
                <a16:creationId xmlns:a16="http://schemas.microsoft.com/office/drawing/2014/main" id="{7E81149E-CC86-499D-A3E7-5A9F3951B1E7}"/>
              </a:ext>
            </a:extLst>
          </p:cNvPr>
          <p:cNvSpPr>
            <a:spLocks noGrp="1"/>
          </p:cNvSpPr>
          <p:nvPr>
            <p:ph type="body" sz="quarter" idx="42"/>
          </p:nvPr>
        </p:nvSpPr>
        <p:spPr>
          <a:xfrm>
            <a:off x="1294643" y="2568686"/>
            <a:ext cx="3419308"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Tree>
    <p:extLst>
      <p:ext uri="{BB962C8B-B14F-4D97-AF65-F5344CB8AC3E}">
        <p14:creationId xmlns:p14="http://schemas.microsoft.com/office/powerpoint/2010/main" val="675539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February 2, 2023</a:t>
            </a:fld>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6" r:id="rId5"/>
    <p:sldLayoutId id="2147483697" r:id="rId6"/>
    <p:sldLayoutId id="2147483685" r:id="rId7"/>
    <p:sldLayoutId id="2147483688" r:id="rId8"/>
    <p:sldLayoutId id="2147483696" r:id="rId9"/>
    <p:sldLayoutId id="2147483677" r:id="rId10"/>
    <p:sldLayoutId id="2147483695" r:id="rId11"/>
    <p:sldLayoutId id="2147483698" r:id="rId12"/>
    <p:sldLayoutId id="2147483692" r:id="rId13"/>
    <p:sldLayoutId id="2147483682"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85800" y="457200"/>
            <a:ext cx="1046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4"/>
          <p:cNvSpPr>
            <a:spLocks noGrp="1" noChangeArrowheads="1"/>
          </p:cNvSpPr>
          <p:nvPr>
            <p:ph type="body" idx="1"/>
          </p:nvPr>
        </p:nvSpPr>
        <p:spPr bwMode="auto">
          <a:xfrm>
            <a:off x="685800" y="1774767"/>
            <a:ext cx="1046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3" name="Picture 2" descr="A picture containing logo&#10;&#10;Description automatically generated">
            <a:extLst>
              <a:ext uri="{FF2B5EF4-FFF2-40B4-BE49-F238E27FC236}">
                <a16:creationId xmlns:a16="http://schemas.microsoft.com/office/drawing/2014/main" id="{6AFADBF4-FF0A-E720-1FFD-1AA237DC9C1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06000" y="5105400"/>
            <a:ext cx="2133600" cy="2133600"/>
          </a:xfrm>
          <a:prstGeom prst="rect">
            <a:avLst/>
          </a:prstGeom>
        </p:spPr>
      </p:pic>
    </p:spTree>
    <p:extLst>
      <p:ext uri="{BB962C8B-B14F-4D97-AF65-F5344CB8AC3E}">
        <p14:creationId xmlns:p14="http://schemas.microsoft.com/office/powerpoint/2010/main" val="16647263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xStyles>
    <p:titleStyle>
      <a:lvl1pPr algn="l" rtl="0" eaLnBrk="0" fontAlgn="base" hangingPunct="0">
        <a:spcBef>
          <a:spcPct val="0"/>
        </a:spcBef>
        <a:spcAft>
          <a:spcPct val="0"/>
        </a:spcAft>
        <a:defRPr sz="3600" b="1">
          <a:solidFill>
            <a:srgbClr val="002940"/>
          </a:solidFill>
          <a:latin typeface="Gill Sans MT" panose="020B0502020104020203" pitchFamily="34" charset="0"/>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180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1800">
          <a:solidFill>
            <a:schemeClr val="tx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1800">
          <a:solidFill>
            <a:schemeClr val="tx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mmontgomery@blueandco.co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8D2E-ADE4-4063-AF66-6F3C349E2055}"/>
              </a:ext>
            </a:extLst>
          </p:cNvPr>
          <p:cNvSpPr>
            <a:spLocks noGrp="1"/>
          </p:cNvSpPr>
          <p:nvPr>
            <p:ph type="ctrTitle"/>
          </p:nvPr>
        </p:nvSpPr>
        <p:spPr/>
        <p:txBody>
          <a:bodyPr/>
          <a:lstStyle/>
          <a:p>
            <a:r>
              <a:rPr lang="en-US" sz="4000" b="1" i="1" dirty="0">
                <a:latin typeface="Amasis MT Pro Black" panose="020B0604020202020204" pitchFamily="18" charset="0"/>
              </a:rPr>
              <a:t>Outdated Contracts</a:t>
            </a:r>
          </a:p>
        </p:txBody>
      </p:sp>
      <p:sp>
        <p:nvSpPr>
          <p:cNvPr id="3" name="Text Placeholder 2">
            <a:extLst>
              <a:ext uri="{FF2B5EF4-FFF2-40B4-BE49-F238E27FC236}">
                <a16:creationId xmlns:a16="http://schemas.microsoft.com/office/drawing/2014/main" id="{EFB092E2-B531-4367-8BF5-D496EF72E434}"/>
              </a:ext>
            </a:extLst>
          </p:cNvPr>
          <p:cNvSpPr>
            <a:spLocks noGrp="1"/>
          </p:cNvSpPr>
          <p:nvPr>
            <p:ph type="body" sz="quarter" idx="11"/>
          </p:nvPr>
        </p:nvSpPr>
        <p:spPr/>
        <p:txBody>
          <a:bodyPr/>
          <a:lstStyle/>
          <a:p>
            <a:r>
              <a:rPr lang="en-US" sz="2400" b="1" i="1" dirty="0">
                <a:latin typeface="Amasis MT Pro Black" panose="02040A04050005020304" pitchFamily="18" charset="0"/>
              </a:rPr>
              <a:t>Are They Costing Your Organization?</a:t>
            </a:r>
          </a:p>
        </p:txBody>
      </p:sp>
    </p:spTree>
    <p:extLst>
      <p:ext uri="{BB962C8B-B14F-4D97-AF65-F5344CB8AC3E}">
        <p14:creationId xmlns:p14="http://schemas.microsoft.com/office/powerpoint/2010/main" val="24814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6468-D777-2E34-1FCD-75D735C7F409}"/>
              </a:ext>
            </a:extLst>
          </p:cNvPr>
          <p:cNvSpPr>
            <a:spLocks noGrp="1"/>
          </p:cNvSpPr>
          <p:nvPr>
            <p:ph type="title"/>
          </p:nvPr>
        </p:nvSpPr>
        <p:spPr/>
        <p:txBody>
          <a:bodyPr/>
          <a:lstStyle/>
          <a:p>
            <a:r>
              <a:rPr lang="en-US" b="1" dirty="0">
                <a:effectLst>
                  <a:glow rad="228600">
                    <a:schemeClr val="accent2">
                      <a:satMod val="175000"/>
                      <a:alpha val="40000"/>
                    </a:schemeClr>
                  </a:glow>
                </a:effectLst>
                <a:cs typeface="Times New Roman" panose="02020603050405020304" pitchFamily="18" charset="0"/>
              </a:rPr>
              <a:t>More Language to Watch</a:t>
            </a:r>
          </a:p>
        </p:txBody>
      </p:sp>
      <p:sp>
        <p:nvSpPr>
          <p:cNvPr id="3" name="Content Placeholder 2">
            <a:extLst>
              <a:ext uri="{FF2B5EF4-FFF2-40B4-BE49-F238E27FC236}">
                <a16:creationId xmlns:a16="http://schemas.microsoft.com/office/drawing/2014/main" id="{8C9FDAB5-910F-BD17-938C-65BB08473ED8}"/>
              </a:ext>
            </a:extLst>
          </p:cNvPr>
          <p:cNvSpPr>
            <a:spLocks noGrp="1"/>
          </p:cNvSpPr>
          <p:nvPr>
            <p:ph sz="half" idx="2"/>
          </p:nvPr>
        </p:nvSpPr>
        <p:spPr>
          <a:xfrm>
            <a:off x="1103961" y="1836334"/>
            <a:ext cx="10764152" cy="3858787"/>
          </a:xfrm>
        </p:spPr>
        <p:txBody>
          <a:bodyPr>
            <a:normAutofit fontScale="92500" lnSpcReduction="20000"/>
          </a:bodyPr>
          <a:lstStyle/>
          <a:p>
            <a:pPr>
              <a:lnSpc>
                <a:spcPct val="120000"/>
              </a:lnSpc>
            </a:pPr>
            <a:r>
              <a:rPr lang="en-US" sz="3200" dirty="0">
                <a:latin typeface="+mj-lt"/>
                <a:cs typeface="Times New Roman" panose="02020603050405020304" pitchFamily="18" charset="0"/>
              </a:rPr>
              <a:t>Prior Authorization Denials</a:t>
            </a:r>
          </a:p>
          <a:p>
            <a:pPr>
              <a:lnSpc>
                <a:spcPct val="120000"/>
              </a:lnSpc>
            </a:pPr>
            <a:r>
              <a:rPr lang="en-US" sz="3200" dirty="0">
                <a:latin typeface="+mj-lt"/>
                <a:cs typeface="Times New Roman" panose="02020603050405020304" pitchFamily="18" charset="0"/>
              </a:rPr>
              <a:t>Payer’s ability to send contractual notifications through unreliable means:</a:t>
            </a:r>
          </a:p>
          <a:p>
            <a:pPr lvl="1">
              <a:lnSpc>
                <a:spcPct val="120000"/>
              </a:lnSpc>
            </a:pPr>
            <a:r>
              <a:rPr lang="en-US" sz="3200" dirty="0">
                <a:latin typeface="+mj-lt"/>
                <a:cs typeface="Times New Roman" panose="02020603050405020304" pitchFamily="18" charset="0"/>
              </a:rPr>
              <a:t>Cable, telegram, telex</a:t>
            </a:r>
          </a:p>
          <a:p>
            <a:pPr lvl="1">
              <a:lnSpc>
                <a:spcPct val="120000"/>
              </a:lnSpc>
            </a:pPr>
            <a:r>
              <a:rPr lang="en-US" sz="3200" dirty="0">
                <a:latin typeface="+mj-lt"/>
                <a:cs typeface="Times New Roman" panose="02020603050405020304" pitchFamily="18" charset="0"/>
              </a:rPr>
              <a:t>Email, fax, “other means”</a:t>
            </a:r>
          </a:p>
          <a:p>
            <a:pPr lvl="1">
              <a:lnSpc>
                <a:spcPct val="120000"/>
              </a:lnSpc>
            </a:pPr>
            <a:r>
              <a:rPr lang="en-US" sz="3200" dirty="0">
                <a:latin typeface="+mj-lt"/>
                <a:cs typeface="Times New Roman" panose="02020603050405020304" pitchFamily="18" charset="0"/>
              </a:rPr>
              <a:t>US Mail without Return Receipt Requested</a:t>
            </a:r>
          </a:p>
          <a:p>
            <a:pPr lvl="1">
              <a:lnSpc>
                <a:spcPct val="120000"/>
              </a:lnSpc>
            </a:pPr>
            <a:r>
              <a:rPr lang="en-US" sz="3200" dirty="0">
                <a:latin typeface="+mj-lt"/>
                <a:cs typeface="Times New Roman" panose="02020603050405020304" pitchFamily="18" charset="0"/>
              </a:rPr>
              <a:t>Website</a:t>
            </a:r>
          </a:p>
          <a:p>
            <a:pPr>
              <a:lnSpc>
                <a:spcPct val="120000"/>
              </a:lnSpc>
            </a:pPr>
            <a:endParaRPr lang="en-US" sz="3200" dirty="0">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5DFC1D-1CB1-1E1E-D78C-AC9209D95C83}"/>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000000"/>
                </a:solidFill>
                <a:effectLst/>
                <a:uLnTx/>
                <a:uFillTx/>
                <a:latin typeface="Arial Nov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000000"/>
              </a:solidFill>
              <a:effectLst/>
              <a:uLnTx/>
              <a:uFillTx/>
              <a:latin typeface="Arial Nova"/>
              <a:ea typeface="+mn-ea"/>
              <a:cs typeface="+mn-cs"/>
            </a:endParaRPr>
          </a:p>
        </p:txBody>
      </p:sp>
    </p:spTree>
    <p:extLst>
      <p:ext uri="{BB962C8B-B14F-4D97-AF65-F5344CB8AC3E}">
        <p14:creationId xmlns:p14="http://schemas.microsoft.com/office/powerpoint/2010/main" val="95658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6468-D777-2E34-1FCD-75D735C7F409}"/>
              </a:ext>
            </a:extLst>
          </p:cNvPr>
          <p:cNvSpPr>
            <a:spLocks noGrp="1"/>
          </p:cNvSpPr>
          <p:nvPr>
            <p:ph type="title"/>
          </p:nvPr>
        </p:nvSpPr>
        <p:spPr/>
        <p:txBody>
          <a:bodyPr/>
          <a:lstStyle/>
          <a:p>
            <a:r>
              <a:rPr lang="en-US" b="1" dirty="0">
                <a:effectLst>
                  <a:glow rad="228600">
                    <a:schemeClr val="accent2">
                      <a:satMod val="175000"/>
                      <a:alpha val="40000"/>
                    </a:schemeClr>
                  </a:glow>
                </a:effectLst>
                <a:cs typeface="Times New Roman" panose="02020603050405020304" pitchFamily="18" charset="0"/>
              </a:rPr>
              <a:t>Housekeeping</a:t>
            </a:r>
          </a:p>
        </p:txBody>
      </p:sp>
      <p:sp>
        <p:nvSpPr>
          <p:cNvPr id="3" name="Content Placeholder 2">
            <a:extLst>
              <a:ext uri="{FF2B5EF4-FFF2-40B4-BE49-F238E27FC236}">
                <a16:creationId xmlns:a16="http://schemas.microsoft.com/office/drawing/2014/main" id="{8C9FDAB5-910F-BD17-938C-65BB08473ED8}"/>
              </a:ext>
            </a:extLst>
          </p:cNvPr>
          <p:cNvSpPr>
            <a:spLocks noGrp="1"/>
          </p:cNvSpPr>
          <p:nvPr>
            <p:ph sz="half" idx="2"/>
          </p:nvPr>
        </p:nvSpPr>
        <p:spPr>
          <a:xfrm>
            <a:off x="1103961" y="1836334"/>
            <a:ext cx="10764152" cy="3858787"/>
          </a:xfrm>
        </p:spPr>
        <p:txBody>
          <a:bodyPr>
            <a:normAutofit/>
          </a:bodyPr>
          <a:lstStyle/>
          <a:p>
            <a:pPr>
              <a:lnSpc>
                <a:spcPct val="120000"/>
              </a:lnSpc>
            </a:pPr>
            <a:r>
              <a:rPr lang="en-US" sz="3200" dirty="0">
                <a:latin typeface="+mj-lt"/>
                <a:cs typeface="Times New Roman" panose="02020603050405020304" pitchFamily="18" charset="0"/>
              </a:rPr>
              <a:t>Amendments – Require mutual written consent?</a:t>
            </a:r>
          </a:p>
          <a:p>
            <a:pPr>
              <a:lnSpc>
                <a:spcPct val="120000"/>
              </a:lnSpc>
            </a:pPr>
            <a:r>
              <a:rPr lang="en-US" sz="3200" dirty="0">
                <a:latin typeface="+mj-lt"/>
                <a:cs typeface="Times New Roman" panose="02020603050405020304" pitchFamily="18" charset="0"/>
              </a:rPr>
              <a:t>Are notification addresses current?</a:t>
            </a:r>
          </a:p>
          <a:p>
            <a:pPr>
              <a:lnSpc>
                <a:spcPct val="120000"/>
              </a:lnSpc>
            </a:pPr>
            <a:r>
              <a:rPr lang="en-US" sz="3200" dirty="0">
                <a:latin typeface="+mj-lt"/>
                <a:cs typeface="Times New Roman" panose="02020603050405020304" pitchFamily="18" charset="0"/>
              </a:rPr>
              <a:t>Are all ancillary providers covered?</a:t>
            </a:r>
          </a:p>
          <a:p>
            <a:pPr>
              <a:lnSpc>
                <a:spcPct val="120000"/>
              </a:lnSpc>
            </a:pPr>
            <a:r>
              <a:rPr lang="en-US" sz="3200" dirty="0">
                <a:latin typeface="+mj-lt"/>
                <a:cs typeface="Times New Roman" panose="02020603050405020304" pitchFamily="18" charset="0"/>
              </a:rPr>
              <a:t>Are you regularly reviewing the online Provider Manual?</a:t>
            </a:r>
          </a:p>
        </p:txBody>
      </p:sp>
      <p:sp>
        <p:nvSpPr>
          <p:cNvPr id="4" name="Slide Number Placeholder 3">
            <a:extLst>
              <a:ext uri="{FF2B5EF4-FFF2-40B4-BE49-F238E27FC236}">
                <a16:creationId xmlns:a16="http://schemas.microsoft.com/office/drawing/2014/main" id="{9E5DFC1D-1CB1-1E1E-D78C-AC9209D95C83}"/>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000000"/>
                </a:solidFill>
                <a:effectLst/>
                <a:uLnTx/>
                <a:uFillTx/>
                <a:latin typeface="Arial Nov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srgbClr val="000000"/>
              </a:solidFill>
              <a:effectLst/>
              <a:uLnTx/>
              <a:uFillTx/>
              <a:latin typeface="Arial Nova"/>
              <a:ea typeface="+mn-ea"/>
              <a:cs typeface="+mn-cs"/>
            </a:endParaRPr>
          </a:p>
        </p:txBody>
      </p:sp>
    </p:spTree>
    <p:extLst>
      <p:ext uri="{BB962C8B-B14F-4D97-AF65-F5344CB8AC3E}">
        <p14:creationId xmlns:p14="http://schemas.microsoft.com/office/powerpoint/2010/main" val="335879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9324-B4B7-FED7-657F-2117C59034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566AFA-017F-421D-EA6A-26E95E1EA623}"/>
              </a:ext>
            </a:extLst>
          </p:cNvPr>
          <p:cNvSpPr>
            <a:spLocks noGrp="1"/>
          </p:cNvSpPr>
          <p:nvPr>
            <p:ph sz="half" idx="2"/>
          </p:nvPr>
        </p:nvSpPr>
        <p:spPr/>
        <p:txBody>
          <a:bodyPr/>
          <a:lstStyle/>
          <a:p>
            <a:endParaRPr lang="en-US" dirty="0"/>
          </a:p>
        </p:txBody>
      </p:sp>
      <p:sp>
        <p:nvSpPr>
          <p:cNvPr id="4" name="Slide Number Placeholder 3">
            <a:extLst>
              <a:ext uri="{FF2B5EF4-FFF2-40B4-BE49-F238E27FC236}">
                <a16:creationId xmlns:a16="http://schemas.microsoft.com/office/drawing/2014/main" id="{62734FA6-484B-0FEA-8E46-8F7298D7BC97}"/>
              </a:ext>
            </a:extLst>
          </p:cNvPr>
          <p:cNvSpPr>
            <a:spLocks noGrp="1"/>
          </p:cNvSpPr>
          <p:nvPr>
            <p:ph type="sldNum" sz="quarter" idx="16"/>
          </p:nvPr>
        </p:nvSpPr>
        <p:spPr/>
        <p:txBody>
          <a:bodyPr/>
          <a:lstStyle/>
          <a:p>
            <a:fld id="{294A09A9-5501-47C1-A89A-A340965A2BE2}" type="slidenum">
              <a:rPr lang="en-US" smtClean="0"/>
              <a:pPr/>
              <a:t>12</a:t>
            </a:fld>
            <a:endParaRPr lang="en-US" dirty="0">
              <a:latin typeface="+mn-lt"/>
            </a:endParaRPr>
          </a:p>
        </p:txBody>
      </p:sp>
      <p:pic>
        <p:nvPicPr>
          <p:cNvPr id="5" name="Picture 4" descr="Alarm clock on a blue table with a pink wall">
            <a:extLst>
              <a:ext uri="{FF2B5EF4-FFF2-40B4-BE49-F238E27FC236}">
                <a16:creationId xmlns:a16="http://schemas.microsoft.com/office/drawing/2014/main" id="{0D474AC5-6219-C808-3EA7-C6A482A2FC6B}"/>
              </a:ext>
            </a:extLst>
          </p:cNvPr>
          <p:cNvPicPr>
            <a:picLocks noChangeAspect="1"/>
          </p:cNvPicPr>
          <p:nvPr/>
        </p:nvPicPr>
        <p:blipFill rotWithShape="1">
          <a:blip r:embed="rId3" cstate="print">
            <a:duotone>
              <a:prstClr val="black"/>
              <a:srgbClr val="0EA3F6">
                <a:tint val="45000"/>
                <a:satMod val="400000"/>
              </a:srgbClr>
            </a:duotone>
            <a:extLst>
              <a:ext uri="{28A0092B-C50C-407E-A947-70E740481C1C}">
                <a14:useLocalDpi xmlns:a14="http://schemas.microsoft.com/office/drawing/2010/main" val="0"/>
              </a:ext>
            </a:extLst>
          </a:blip>
          <a:srcRect t="16078"/>
          <a:stretch/>
        </p:blipFill>
        <p:spPr>
          <a:xfrm>
            <a:off x="-1137" y="0"/>
            <a:ext cx="12241862" cy="6858000"/>
          </a:xfrm>
          <a:prstGeom prst="rect">
            <a:avLst/>
          </a:prstGeom>
        </p:spPr>
      </p:pic>
      <p:sp>
        <p:nvSpPr>
          <p:cNvPr id="6" name="Title 1">
            <a:extLst>
              <a:ext uri="{FF2B5EF4-FFF2-40B4-BE49-F238E27FC236}">
                <a16:creationId xmlns:a16="http://schemas.microsoft.com/office/drawing/2014/main" id="{32792195-BC3B-B9E1-11E0-21B83EADEF6A}"/>
              </a:ext>
            </a:extLst>
          </p:cNvPr>
          <p:cNvSpPr txBox="1">
            <a:spLocks/>
          </p:cNvSpPr>
          <p:nvPr/>
        </p:nvSpPr>
        <p:spPr bwMode="auto">
          <a:xfrm>
            <a:off x="5867400" y="2693987"/>
            <a:ext cx="59436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2940"/>
                </a:solidFill>
                <a:latin typeface="Gill Sans MT" panose="020B0502020104020203" pitchFamily="34" charset="0"/>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1" u="none" strike="noStrike" kern="0" cap="none" spc="0" normalizeH="0" baseline="0" noProof="0">
                <a:ln>
                  <a:noFill/>
                </a:ln>
                <a:solidFill>
                  <a:srgbClr val="FFFFFF"/>
                </a:solidFill>
                <a:effectLst/>
                <a:uLnTx/>
                <a:uFillTx/>
                <a:latin typeface="Gill Sans MT" panose="020B0502020104020203" pitchFamily="34" charset="0"/>
                <a:ea typeface="+mj-ea"/>
                <a:cs typeface="+mj-cs"/>
              </a:rPr>
              <a:t>Contract Negotiations: </a:t>
            </a:r>
            <a:br>
              <a:rPr kumimoji="0" lang="en-US" sz="5400" b="1" i="1" u="none" strike="noStrike" kern="0" cap="none" spc="0" normalizeH="0" baseline="0" noProof="0">
                <a:ln>
                  <a:noFill/>
                </a:ln>
                <a:solidFill>
                  <a:srgbClr val="FFFFFF"/>
                </a:solidFill>
                <a:effectLst/>
                <a:uLnTx/>
                <a:uFillTx/>
                <a:latin typeface="Gill Sans MT" panose="020B0502020104020203" pitchFamily="34" charset="0"/>
                <a:ea typeface="+mj-ea"/>
                <a:cs typeface="+mj-cs"/>
              </a:rPr>
            </a:br>
            <a:r>
              <a:rPr kumimoji="0" lang="en-US" sz="5400" b="1" i="1" u="none" strike="noStrike" kern="0" cap="none" spc="0" normalizeH="0" baseline="0" noProof="0">
                <a:ln>
                  <a:noFill/>
                </a:ln>
                <a:solidFill>
                  <a:srgbClr val="FFFFFF"/>
                </a:solidFill>
                <a:effectLst/>
                <a:uLnTx/>
                <a:uFillTx/>
                <a:latin typeface="Gill Sans MT" panose="020B0502020104020203" pitchFamily="34" charset="0"/>
                <a:ea typeface="+mj-ea"/>
                <a:cs typeface="+mj-cs"/>
              </a:rPr>
              <a:t>Time Management</a:t>
            </a:r>
            <a:endParaRPr kumimoji="0" lang="en-US" sz="5400" b="1" i="1" u="none" strike="noStrike" kern="0" cap="none" spc="0" normalizeH="0" baseline="0" noProof="0" dirty="0">
              <a:ln>
                <a:noFill/>
              </a:ln>
              <a:solidFill>
                <a:srgbClr val="FFFFFF"/>
              </a:solidFill>
              <a:effectLst/>
              <a:uLnTx/>
              <a:uFillTx/>
              <a:latin typeface="Gill Sans MT" panose="020B0502020104020203" pitchFamily="34" charset="0"/>
              <a:ea typeface="+mj-ea"/>
              <a:cs typeface="+mj-cs"/>
            </a:endParaRPr>
          </a:p>
        </p:txBody>
      </p:sp>
    </p:spTree>
    <p:extLst>
      <p:ext uri="{BB962C8B-B14F-4D97-AF65-F5344CB8AC3E}">
        <p14:creationId xmlns:p14="http://schemas.microsoft.com/office/powerpoint/2010/main" val="142430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E6C5-2D59-661A-F653-022440E89712}"/>
              </a:ext>
            </a:extLst>
          </p:cNvPr>
          <p:cNvSpPr>
            <a:spLocks noGrp="1"/>
          </p:cNvSpPr>
          <p:nvPr>
            <p:ph type="title"/>
          </p:nvPr>
        </p:nvSpPr>
        <p:spPr/>
        <p:txBody>
          <a:bodyPr/>
          <a:lstStyle/>
          <a:p>
            <a:r>
              <a:rPr lang="en-US" b="1" dirty="0">
                <a:effectLst>
                  <a:glow rad="228600">
                    <a:schemeClr val="accent2">
                      <a:satMod val="175000"/>
                      <a:alpha val="40000"/>
                    </a:schemeClr>
                  </a:glow>
                </a:effectLst>
              </a:rPr>
              <a:t>Contract Negotiations</a:t>
            </a:r>
          </a:p>
        </p:txBody>
      </p:sp>
      <p:sp>
        <p:nvSpPr>
          <p:cNvPr id="3" name="Content Placeholder 2">
            <a:extLst>
              <a:ext uri="{FF2B5EF4-FFF2-40B4-BE49-F238E27FC236}">
                <a16:creationId xmlns:a16="http://schemas.microsoft.com/office/drawing/2014/main" id="{F3A38629-C097-1A71-DE71-0D6EEBE7C854}"/>
              </a:ext>
            </a:extLst>
          </p:cNvPr>
          <p:cNvSpPr>
            <a:spLocks noGrp="1"/>
          </p:cNvSpPr>
          <p:nvPr>
            <p:ph sz="half" idx="2"/>
          </p:nvPr>
        </p:nvSpPr>
        <p:spPr>
          <a:xfrm>
            <a:off x="790142" y="2305790"/>
            <a:ext cx="10858519" cy="4274081"/>
          </a:xfrm>
        </p:spPr>
        <p:txBody>
          <a:bodyPr>
            <a:normAutofit/>
          </a:bodyPr>
          <a:lstStyle/>
          <a:p>
            <a:r>
              <a:rPr lang="en-US" sz="3000" dirty="0">
                <a:latin typeface="Gill Sans MT" panose="020B0502020104020203" pitchFamily="34" charset="0"/>
              </a:rPr>
              <a:t>Things to Know Beforehand to Speed the Process:</a:t>
            </a:r>
          </a:p>
          <a:p>
            <a:pPr lvl="1"/>
            <a:r>
              <a:rPr lang="en-US" sz="3000" dirty="0">
                <a:latin typeface="Gill Sans MT" panose="020B0502020104020203" pitchFamily="34" charset="0"/>
              </a:rPr>
              <a:t>Understand what the payer can / cannot administer.</a:t>
            </a:r>
          </a:p>
          <a:p>
            <a:pPr lvl="1"/>
            <a:r>
              <a:rPr lang="en-US" sz="3000" dirty="0">
                <a:latin typeface="Gill Sans MT" panose="020B0502020104020203" pitchFamily="34" charset="0"/>
              </a:rPr>
              <a:t>Understand how / what you are being paid.</a:t>
            </a:r>
          </a:p>
          <a:p>
            <a:pPr lvl="1"/>
            <a:r>
              <a:rPr lang="en-US" sz="3000" dirty="0">
                <a:latin typeface="Gill Sans MT" panose="020B0502020104020203" pitchFamily="34" charset="0"/>
              </a:rPr>
              <a:t>Does the payer have an automated contract generation system?</a:t>
            </a:r>
          </a:p>
          <a:p>
            <a:pPr lvl="1"/>
            <a:r>
              <a:rPr lang="en-US" sz="3000" dirty="0">
                <a:latin typeface="Gill Sans MT" panose="020B0502020104020203" pitchFamily="34" charset="0"/>
              </a:rPr>
              <a:t>Manage timelines and expectations.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00000"/>
                </a:solidFill>
                <a:effectLst/>
                <a:uLnTx/>
                <a:uFillTx/>
                <a:latin typeface="Gill Sans MT" panose="020B0502020104020203" pitchFamily="34" charset="0"/>
              </a:rPr>
              <a:t>Have all of your questions / concerns ready, if possible, up-front.</a:t>
            </a:r>
          </a:p>
          <a:p>
            <a:pPr marL="457200" lvl="1" indent="0">
              <a:buNone/>
            </a:pPr>
            <a:endParaRPr lang="en-US" sz="3000" dirty="0"/>
          </a:p>
          <a:p>
            <a:pPr lvl="1"/>
            <a:endParaRPr lang="en-US" sz="3000" dirty="0"/>
          </a:p>
          <a:p>
            <a:pPr marL="457200" lvl="1" indent="0">
              <a:buNone/>
            </a:pPr>
            <a:endParaRPr lang="en-US" dirty="0"/>
          </a:p>
        </p:txBody>
      </p:sp>
      <p:sp>
        <p:nvSpPr>
          <p:cNvPr id="4" name="Slide Number Placeholder 3">
            <a:extLst>
              <a:ext uri="{FF2B5EF4-FFF2-40B4-BE49-F238E27FC236}">
                <a16:creationId xmlns:a16="http://schemas.microsoft.com/office/drawing/2014/main" id="{4950E32A-C99A-8050-E71E-FABCFDF0899A}"/>
              </a:ext>
            </a:extLst>
          </p:cNvPr>
          <p:cNvSpPr>
            <a:spLocks noGrp="1"/>
          </p:cNvSpPr>
          <p:nvPr>
            <p:ph type="sldNum" sz="quarter" idx="16"/>
          </p:nvPr>
        </p:nvSpPr>
        <p:spPr/>
        <p:txBody>
          <a:bodyPr/>
          <a:lstStyle/>
          <a:p>
            <a:fld id="{294A09A9-5501-47C1-A89A-A340965A2BE2}" type="slidenum">
              <a:rPr lang="en-US" smtClean="0"/>
              <a:pPr/>
              <a:t>13</a:t>
            </a:fld>
            <a:endParaRPr lang="en-US" dirty="0">
              <a:latin typeface="+mn-lt"/>
            </a:endParaRPr>
          </a:p>
        </p:txBody>
      </p:sp>
    </p:spTree>
    <p:extLst>
      <p:ext uri="{BB962C8B-B14F-4D97-AF65-F5344CB8AC3E}">
        <p14:creationId xmlns:p14="http://schemas.microsoft.com/office/powerpoint/2010/main" val="405188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E6C5-2D59-661A-F653-022440E89712}"/>
              </a:ext>
            </a:extLst>
          </p:cNvPr>
          <p:cNvSpPr>
            <a:spLocks noGrp="1"/>
          </p:cNvSpPr>
          <p:nvPr>
            <p:ph type="title"/>
          </p:nvPr>
        </p:nvSpPr>
        <p:spPr/>
        <p:txBody>
          <a:bodyPr/>
          <a:lstStyle/>
          <a:p>
            <a:r>
              <a:rPr lang="en-US" b="1" dirty="0">
                <a:effectLst>
                  <a:glow rad="228600">
                    <a:schemeClr val="accent2">
                      <a:satMod val="175000"/>
                      <a:alpha val="40000"/>
                    </a:schemeClr>
                  </a:glow>
                </a:effectLst>
              </a:rPr>
              <a:t>Contract Negotiations</a:t>
            </a:r>
          </a:p>
        </p:txBody>
      </p:sp>
      <p:sp>
        <p:nvSpPr>
          <p:cNvPr id="3" name="Content Placeholder 2">
            <a:extLst>
              <a:ext uri="{FF2B5EF4-FFF2-40B4-BE49-F238E27FC236}">
                <a16:creationId xmlns:a16="http://schemas.microsoft.com/office/drawing/2014/main" id="{F3A38629-C097-1A71-DE71-0D6EEBE7C854}"/>
              </a:ext>
            </a:extLst>
          </p:cNvPr>
          <p:cNvSpPr>
            <a:spLocks noGrp="1"/>
          </p:cNvSpPr>
          <p:nvPr>
            <p:ph sz="half" idx="2"/>
          </p:nvPr>
        </p:nvSpPr>
        <p:spPr>
          <a:xfrm>
            <a:off x="790142" y="1982188"/>
            <a:ext cx="10611715" cy="3970524"/>
          </a:xfrm>
        </p:spPr>
        <p:txBody>
          <a:bodyPr>
            <a:normAutofit/>
          </a:bodyPr>
          <a:lstStyle/>
          <a:p>
            <a:r>
              <a:rPr lang="en-US" sz="2800" dirty="0">
                <a:latin typeface="Gill Sans MT" panose="020B0502020104020203" pitchFamily="34" charset="0"/>
              </a:rPr>
              <a:t>During the Negotiations:</a:t>
            </a:r>
          </a:p>
          <a:p>
            <a:pPr lvl="1"/>
            <a:r>
              <a:rPr lang="en-US" sz="2800" dirty="0">
                <a:latin typeface="Gill Sans MT" panose="020B0502020104020203" pitchFamily="34" charset="0"/>
              </a:rPr>
              <a:t>Pick your battles.</a:t>
            </a:r>
          </a:p>
          <a:p>
            <a:pPr lvl="1"/>
            <a:r>
              <a:rPr lang="en-US" sz="2800" dirty="0">
                <a:latin typeface="Gill Sans MT" panose="020B0502020104020203" pitchFamily="34" charset="0"/>
              </a:rPr>
              <a:t>Understand statutes / regulations.  Don’t waste time on things you have no control over.</a:t>
            </a:r>
          </a:p>
          <a:p>
            <a:pPr lvl="1"/>
            <a:r>
              <a:rPr lang="en-US" sz="2800" dirty="0">
                <a:latin typeface="Gill Sans MT" panose="020B0502020104020203" pitchFamily="34" charset="0"/>
              </a:rPr>
              <a:t>Be creative.</a:t>
            </a:r>
          </a:p>
          <a:p>
            <a:pPr lvl="1"/>
            <a:r>
              <a:rPr lang="en-US" sz="2800" dirty="0">
                <a:latin typeface="Gill Sans MT" panose="020B0502020104020203" pitchFamily="34" charset="0"/>
              </a:rPr>
              <a:t>Definitions – READ, but worry only about how they are USED, not how they are written.</a:t>
            </a:r>
            <a:endParaRPr lang="en-US" sz="1800"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4950E32A-C99A-8050-E71E-FABCFDF0899A}"/>
              </a:ext>
            </a:extLst>
          </p:cNvPr>
          <p:cNvSpPr>
            <a:spLocks noGrp="1"/>
          </p:cNvSpPr>
          <p:nvPr>
            <p:ph type="sldNum" sz="quarter" idx="16"/>
          </p:nvPr>
        </p:nvSpPr>
        <p:spPr/>
        <p:txBody>
          <a:bodyPr/>
          <a:lstStyle/>
          <a:p>
            <a:fld id="{294A09A9-5501-47C1-A89A-A340965A2BE2}" type="slidenum">
              <a:rPr lang="en-US" smtClean="0"/>
              <a:pPr/>
              <a:t>14</a:t>
            </a:fld>
            <a:endParaRPr lang="en-US" dirty="0">
              <a:latin typeface="+mn-lt"/>
            </a:endParaRPr>
          </a:p>
        </p:txBody>
      </p:sp>
    </p:spTree>
    <p:extLst>
      <p:ext uri="{BB962C8B-B14F-4D97-AF65-F5344CB8AC3E}">
        <p14:creationId xmlns:p14="http://schemas.microsoft.com/office/powerpoint/2010/main" val="391022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7A61-86E8-68E1-84A8-2C06F83C11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063E29-9CF8-F0C4-7447-E22D45EA216F}"/>
              </a:ext>
            </a:extLst>
          </p:cNvPr>
          <p:cNvSpPr>
            <a:spLocks noGrp="1"/>
          </p:cNvSpPr>
          <p:nvPr>
            <p:ph sz="half" idx="2"/>
          </p:nvPr>
        </p:nvSpPr>
        <p:spPr/>
        <p:txBody>
          <a:bodyPr/>
          <a:lstStyle/>
          <a:p>
            <a:endParaRPr lang="en-US"/>
          </a:p>
        </p:txBody>
      </p:sp>
      <p:sp>
        <p:nvSpPr>
          <p:cNvPr id="4" name="Slide Number Placeholder 3">
            <a:extLst>
              <a:ext uri="{FF2B5EF4-FFF2-40B4-BE49-F238E27FC236}">
                <a16:creationId xmlns:a16="http://schemas.microsoft.com/office/drawing/2014/main" id="{2F07C08D-264A-D197-C9EA-CDA3F2B91B0E}"/>
              </a:ext>
            </a:extLst>
          </p:cNvPr>
          <p:cNvSpPr>
            <a:spLocks noGrp="1"/>
          </p:cNvSpPr>
          <p:nvPr>
            <p:ph type="sldNum" sz="quarter" idx="16"/>
          </p:nvPr>
        </p:nvSpPr>
        <p:spPr/>
        <p:txBody>
          <a:bodyPr/>
          <a:lstStyle/>
          <a:p>
            <a:fld id="{294A09A9-5501-47C1-A89A-A340965A2BE2}" type="slidenum">
              <a:rPr lang="en-US" smtClean="0"/>
              <a:pPr/>
              <a:t>15</a:t>
            </a:fld>
            <a:endParaRPr lang="en-US" dirty="0">
              <a:latin typeface="+mn-lt"/>
            </a:endParaRPr>
          </a:p>
        </p:txBody>
      </p:sp>
      <p:pic>
        <p:nvPicPr>
          <p:cNvPr id="5" name="Picture 4" descr="Back of people's heads and raised hands at corporate presentation with speaker and whiteboard out of focus in background">
            <a:extLst>
              <a:ext uri="{FF2B5EF4-FFF2-40B4-BE49-F238E27FC236}">
                <a16:creationId xmlns:a16="http://schemas.microsoft.com/office/drawing/2014/main" id="{EDEEF917-ED62-D3E1-3DCD-F876C83CE287}"/>
              </a:ext>
            </a:extLst>
          </p:cNvPr>
          <p:cNvPicPr>
            <a:picLocks noChangeAspect="1"/>
          </p:cNvPicPr>
          <p:nvPr/>
        </p:nvPicPr>
        <p:blipFill rotWithShape="1">
          <a:blip r:embed="rId3" cstate="print">
            <a:duotone>
              <a:prstClr val="black"/>
              <a:srgbClr val="077EC3">
                <a:tint val="45000"/>
                <a:satMod val="400000"/>
              </a:srgbClr>
            </a:duotone>
            <a:extLst>
              <a:ext uri="{28A0092B-C50C-407E-A947-70E740481C1C}">
                <a14:useLocalDpi xmlns:a14="http://schemas.microsoft.com/office/drawing/2010/main" val="0"/>
              </a:ext>
            </a:extLst>
          </a:blip>
          <a:srcRect t="15488"/>
          <a:stretch/>
        </p:blipFill>
        <p:spPr>
          <a:xfrm>
            <a:off x="0" y="0"/>
            <a:ext cx="12192000" cy="6858000"/>
          </a:xfrm>
          <a:prstGeom prst="rect">
            <a:avLst/>
          </a:prstGeom>
        </p:spPr>
      </p:pic>
      <p:sp>
        <p:nvSpPr>
          <p:cNvPr id="7" name="TextBox 6">
            <a:extLst>
              <a:ext uri="{FF2B5EF4-FFF2-40B4-BE49-F238E27FC236}">
                <a16:creationId xmlns:a16="http://schemas.microsoft.com/office/drawing/2014/main" id="{1C525B25-764F-8DA5-98D9-A1008ED4ECBA}"/>
              </a:ext>
            </a:extLst>
          </p:cNvPr>
          <p:cNvSpPr txBox="1"/>
          <p:nvPr/>
        </p:nvSpPr>
        <p:spPr>
          <a:xfrm>
            <a:off x="559076" y="4589502"/>
            <a:ext cx="6167230" cy="1107996"/>
          </a:xfrm>
          <a:prstGeom prst="rect">
            <a:avLst/>
          </a:prstGeom>
          <a:noFill/>
        </p:spPr>
        <p:txBody>
          <a:bodyPr wrap="square">
            <a:spAutoFit/>
          </a:bodyPr>
          <a:lstStyle/>
          <a:p>
            <a:r>
              <a:rPr kumimoji="0" lang="en-US" sz="6600" b="1" i="1" u="none" strike="noStrike" kern="0" cap="none" spc="0" normalizeH="0" baseline="0" noProof="0" dirty="0">
                <a:ln>
                  <a:noFill/>
                </a:ln>
                <a:solidFill>
                  <a:srgbClr val="FFFFFF"/>
                </a:solidFill>
                <a:effectLst/>
                <a:uLnTx/>
                <a:uFillTx/>
                <a:latin typeface="Gill Sans MT" panose="020B0502020104020203" pitchFamily="34" charset="0"/>
                <a:ea typeface="+mj-ea"/>
                <a:cs typeface="+mj-cs"/>
              </a:rPr>
              <a:t>Questions?</a:t>
            </a:r>
            <a:endParaRPr lang="en-US" dirty="0"/>
          </a:p>
        </p:txBody>
      </p:sp>
    </p:spTree>
    <p:extLst>
      <p:ext uri="{BB962C8B-B14F-4D97-AF65-F5344CB8AC3E}">
        <p14:creationId xmlns:p14="http://schemas.microsoft.com/office/powerpoint/2010/main" val="208408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6468-D777-2E34-1FCD-75D735C7F409}"/>
              </a:ext>
            </a:extLst>
          </p:cNvPr>
          <p:cNvSpPr>
            <a:spLocks noGrp="1"/>
          </p:cNvSpPr>
          <p:nvPr>
            <p:ph type="title"/>
          </p:nvPr>
        </p:nvSpPr>
        <p:spPr/>
        <p:txBody>
          <a:bodyPr>
            <a:normAutofit/>
          </a:bodyPr>
          <a:lstStyle/>
          <a:p>
            <a:r>
              <a:rPr lang="en-US" sz="3200" dirty="0">
                <a:latin typeface="Amasis MT Pro Black" panose="02040A04050005020304" pitchFamily="18" charset="0"/>
              </a:rPr>
              <a:t>Michael R. Montgomery, HIA - Bio</a:t>
            </a:r>
          </a:p>
        </p:txBody>
      </p:sp>
      <p:sp>
        <p:nvSpPr>
          <p:cNvPr id="3" name="Content Placeholder 2">
            <a:extLst>
              <a:ext uri="{FF2B5EF4-FFF2-40B4-BE49-F238E27FC236}">
                <a16:creationId xmlns:a16="http://schemas.microsoft.com/office/drawing/2014/main" id="{8C9FDAB5-910F-BD17-938C-65BB08473ED8}"/>
              </a:ext>
            </a:extLst>
          </p:cNvPr>
          <p:cNvSpPr>
            <a:spLocks noGrp="1"/>
          </p:cNvSpPr>
          <p:nvPr>
            <p:ph sz="half" idx="2"/>
          </p:nvPr>
        </p:nvSpPr>
        <p:spPr>
          <a:xfrm>
            <a:off x="1457739" y="1859771"/>
            <a:ext cx="9762711" cy="4720100"/>
          </a:xfrm>
        </p:spPr>
        <p:txBody>
          <a:bodyPr>
            <a:normAutofit/>
          </a:bodyPr>
          <a:lstStyle/>
          <a:p>
            <a:r>
              <a:rPr lang="en-US" dirty="0"/>
              <a:t>There are few network management professionals in the Ohio-Kentucky-Indiana tri-state area with the depth of experience that Michael Montgomery, HIA brings to the table. A 37-year veteran of the health insurance industry, Michael has crafted, negotiated, and implemented managed care contracts for all types of providers throughout Ohio, Kentucky, Indiana, West Virginia, Tennessee, and Arkansas, while working at companies such as Anthem BCBS, Aetna, Wellpoint, Magellan Behavioral Health, Coventry, and CareSource. During that time, he has led and trained multiple Network Management teams. Prior to his work in Network Management, Michael was the Senior (corporate) Underwriter for BCBS of KY, and he was also a professional radio broadcaster in the late 1970s/early 1980s.</a:t>
            </a:r>
          </a:p>
          <a:p>
            <a:r>
              <a:rPr lang="en-US" dirty="0"/>
              <a:t>Michael came to Blue &amp; Co., LLC in November of 2021, where he advises hospitals and large group providers as they negotiate managed care contracts. An award-winning public speaker, Michael has been a frequent presenter over the years, speaking to provider groups such as the Ohio Hospital Association, HFMA, and the Kentucky Medical Equipment Suppliers Association on topics including Contract Negotiations, Contract Audits, Managed Care Medicaid, Subacute Care, and Public Speaking.</a:t>
            </a:r>
          </a:p>
          <a:p>
            <a:r>
              <a:rPr lang="en-US" dirty="0"/>
              <a:t>Michael is a member of the Honorable Order of Kentucky Colonels and a 2019 inductee into the Oldham County HS Hall of Fame.   His hobbies include coaching youth baseball and broadcasting high school basketball / football games.   Michael has been married to his wife, Rhonda, for 34 years and has two adult sons, Kevin (age 29) and Shaun (24).</a:t>
            </a:r>
          </a:p>
          <a:p>
            <a:endParaRPr lang="en-US" dirty="0"/>
          </a:p>
        </p:txBody>
      </p:sp>
      <p:sp>
        <p:nvSpPr>
          <p:cNvPr id="4" name="Slide Number Placeholder 3">
            <a:extLst>
              <a:ext uri="{FF2B5EF4-FFF2-40B4-BE49-F238E27FC236}">
                <a16:creationId xmlns:a16="http://schemas.microsoft.com/office/drawing/2014/main" id="{9E5DFC1D-1CB1-1E1E-D78C-AC9209D95C83}"/>
              </a:ext>
            </a:extLst>
          </p:cNvPr>
          <p:cNvSpPr>
            <a:spLocks noGrp="1"/>
          </p:cNvSpPr>
          <p:nvPr>
            <p:ph type="sldNum" sz="quarter" idx="16"/>
          </p:nvPr>
        </p:nvSpPr>
        <p:spPr/>
        <p:txBody>
          <a:bodyPr/>
          <a:lstStyle/>
          <a:p>
            <a:fld id="{294A09A9-5501-47C1-A89A-A340965A2BE2}" type="slidenum">
              <a:rPr lang="en-US" smtClean="0"/>
              <a:pPr/>
              <a:t>16</a:t>
            </a:fld>
            <a:endParaRPr lang="en-US" dirty="0">
              <a:latin typeface="+mn-lt"/>
            </a:endParaRPr>
          </a:p>
        </p:txBody>
      </p:sp>
    </p:spTree>
    <p:extLst>
      <p:ext uri="{BB962C8B-B14F-4D97-AF65-F5344CB8AC3E}">
        <p14:creationId xmlns:p14="http://schemas.microsoft.com/office/powerpoint/2010/main" val="200616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23CDA647-8BCC-E807-FA5D-3D9815D0D1B4}"/>
              </a:ext>
            </a:extLst>
          </p:cNvPr>
          <p:cNvSpPr>
            <a:spLocks noGrp="1"/>
          </p:cNvSpPr>
          <p:nvPr>
            <p:ph type="body" sz="quarter" idx="11"/>
          </p:nvPr>
        </p:nvSpPr>
        <p:spPr>
          <a:xfrm>
            <a:off x="6896100" y="4995733"/>
            <a:ext cx="4914900" cy="588795"/>
          </a:xfrm>
        </p:spPr>
        <p:txBody>
          <a:bodyPr/>
          <a:lstStyle/>
          <a:p>
            <a:r>
              <a:rPr lang="en-US" sz="2000" dirty="0">
                <a:hlinkClick r:id="rId2"/>
              </a:rPr>
              <a:t>mmontgomery@blueandco.com</a:t>
            </a:r>
            <a:endParaRPr lang="en-US" sz="2000" dirty="0"/>
          </a:p>
          <a:p>
            <a:r>
              <a:rPr lang="en-US" sz="2000" dirty="0"/>
              <a:t>502-992-3481</a:t>
            </a:r>
          </a:p>
        </p:txBody>
      </p:sp>
      <p:sp>
        <p:nvSpPr>
          <p:cNvPr id="12" name="Subtitle 2">
            <a:extLst>
              <a:ext uri="{FF2B5EF4-FFF2-40B4-BE49-F238E27FC236}">
                <a16:creationId xmlns:a16="http://schemas.microsoft.com/office/drawing/2014/main" id="{99377C23-6978-9C72-874B-A6C08158137B}"/>
              </a:ext>
            </a:extLst>
          </p:cNvPr>
          <p:cNvSpPr>
            <a:spLocks noGrp="1"/>
          </p:cNvSpPr>
          <p:nvPr>
            <p:ph type="subTitle" idx="1"/>
          </p:nvPr>
        </p:nvSpPr>
        <p:spPr>
          <a:xfrm>
            <a:off x="6907623" y="3591098"/>
            <a:ext cx="4903377" cy="1057791"/>
          </a:xfrm>
        </p:spPr>
        <p:txBody>
          <a:bodyPr>
            <a:normAutofit lnSpcReduction="10000"/>
          </a:bodyPr>
          <a:lstStyle/>
          <a:p>
            <a:r>
              <a:rPr lang="en-US" sz="2000" dirty="0">
                <a:latin typeface="Amasis MT Pro Black" panose="02040A04050005020304" pitchFamily="18" charset="0"/>
              </a:rPr>
              <a:t>Manager, Reimbursement</a:t>
            </a:r>
          </a:p>
          <a:p>
            <a:r>
              <a:rPr lang="en-US" sz="2000" dirty="0">
                <a:latin typeface="Amasis MT Pro Black" panose="02040A04050005020304" pitchFamily="18" charset="0"/>
              </a:rPr>
              <a:t>2650 Eastpoint Parkway, Suite 300</a:t>
            </a:r>
          </a:p>
          <a:p>
            <a:r>
              <a:rPr lang="en-US" sz="2000" dirty="0">
                <a:latin typeface="Amasis MT Pro Black" panose="02040A04050005020304" pitchFamily="18" charset="0"/>
              </a:rPr>
              <a:t>Louisville, KY  40223</a:t>
            </a:r>
          </a:p>
        </p:txBody>
      </p:sp>
      <p:sp>
        <p:nvSpPr>
          <p:cNvPr id="3" name="Title 2">
            <a:extLst>
              <a:ext uri="{FF2B5EF4-FFF2-40B4-BE49-F238E27FC236}">
                <a16:creationId xmlns:a16="http://schemas.microsoft.com/office/drawing/2014/main" id="{7FEE74C3-C709-4244-C99D-1A204F6FD6B6}"/>
              </a:ext>
            </a:extLst>
          </p:cNvPr>
          <p:cNvSpPr>
            <a:spLocks noGrp="1"/>
          </p:cNvSpPr>
          <p:nvPr>
            <p:ph type="title"/>
          </p:nvPr>
        </p:nvSpPr>
        <p:spPr>
          <a:xfrm>
            <a:off x="6896100" y="2501382"/>
            <a:ext cx="4903377" cy="610863"/>
          </a:xfrm>
        </p:spPr>
        <p:txBody>
          <a:bodyPr anchor="b">
            <a:normAutofit/>
          </a:bodyPr>
          <a:lstStyle/>
          <a:p>
            <a:r>
              <a:rPr lang="en-US" sz="2400" dirty="0">
                <a:latin typeface="Amasis MT Pro Black" panose="02040A04050005020304" pitchFamily="18" charset="0"/>
              </a:rPr>
              <a:t>Michael R. Montgomery, HIA</a:t>
            </a:r>
          </a:p>
        </p:txBody>
      </p:sp>
      <p:pic>
        <p:nvPicPr>
          <p:cNvPr id="5" name="Picture Placeholder 4" descr="A person wearing glasses and a suit&#10;&#10;Description automatically generated with medium confidence">
            <a:extLst>
              <a:ext uri="{FF2B5EF4-FFF2-40B4-BE49-F238E27FC236}">
                <a16:creationId xmlns:a16="http://schemas.microsoft.com/office/drawing/2014/main" id="{9B11FFF4-97B1-0453-0E74-C8EE3B2F2D4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5562" b="5562"/>
          <a:stretch/>
        </p:blipFill>
        <p:spPr>
          <a:xfrm>
            <a:off x="20" y="10"/>
            <a:ext cx="6095980" cy="6857990"/>
          </a:xfrm>
          <a:noFill/>
        </p:spPr>
      </p:pic>
    </p:spTree>
    <p:extLst>
      <p:ext uri="{BB962C8B-B14F-4D97-AF65-F5344CB8AC3E}">
        <p14:creationId xmlns:p14="http://schemas.microsoft.com/office/powerpoint/2010/main" val="404368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6468-D777-2E34-1FCD-75D735C7F409}"/>
              </a:ext>
            </a:extLst>
          </p:cNvPr>
          <p:cNvSpPr>
            <a:spLocks noGrp="1"/>
          </p:cNvSpPr>
          <p:nvPr>
            <p:ph type="title"/>
          </p:nvPr>
        </p:nvSpPr>
        <p:spPr/>
        <p:txBody>
          <a:bodyPr/>
          <a:lstStyle/>
          <a:p>
            <a:r>
              <a:rPr lang="en-US" b="1" dirty="0">
                <a:effectLst>
                  <a:glow rad="228600">
                    <a:schemeClr val="accent2">
                      <a:satMod val="175000"/>
                      <a:alpha val="40000"/>
                    </a:schemeClr>
                  </a:glow>
                </a:effectLst>
                <a:cs typeface="Times New Roman" panose="02020603050405020304" pitchFamily="18" charset="0"/>
              </a:rPr>
              <a:t>Seminar Description</a:t>
            </a:r>
          </a:p>
        </p:txBody>
      </p:sp>
      <p:sp>
        <p:nvSpPr>
          <p:cNvPr id="3" name="Content Placeholder 2">
            <a:extLst>
              <a:ext uri="{FF2B5EF4-FFF2-40B4-BE49-F238E27FC236}">
                <a16:creationId xmlns:a16="http://schemas.microsoft.com/office/drawing/2014/main" id="{8C9FDAB5-910F-BD17-938C-65BB08473ED8}"/>
              </a:ext>
            </a:extLst>
          </p:cNvPr>
          <p:cNvSpPr>
            <a:spLocks noGrp="1"/>
          </p:cNvSpPr>
          <p:nvPr>
            <p:ph sz="half" idx="2"/>
          </p:nvPr>
        </p:nvSpPr>
        <p:spPr>
          <a:xfrm>
            <a:off x="964023" y="2430277"/>
            <a:ext cx="10163506" cy="3662410"/>
          </a:xfrm>
        </p:spPr>
        <p:txBody>
          <a:bodyPr>
            <a:normAutofit/>
          </a:bodyPr>
          <a:lstStyle/>
          <a:p>
            <a:pPr marL="0" indent="0">
              <a:buNone/>
            </a:pPr>
            <a:r>
              <a:rPr lang="en-US" sz="3200" b="1" i="1" dirty="0">
                <a:latin typeface="Times New Roman" panose="02020603050405020304" pitchFamily="18" charset="0"/>
                <a:cs typeface="Times New Roman" panose="02020603050405020304" pitchFamily="18" charset="0"/>
              </a:rPr>
              <a:t>Are your existing Managed Care Contracts hurting you?   What was acceptable ten – or even five – years ago may no longer be acceptable, and may, in fact, be dragging your organization down, financially.</a:t>
            </a:r>
          </a:p>
          <a:p>
            <a:pPr marL="0" indent="0">
              <a:buNone/>
            </a:pPr>
            <a:endParaRPr lang="en-US" sz="1200" b="1" i="1" dirty="0">
              <a:latin typeface="Times New Roman" panose="02020603050405020304" pitchFamily="18" charset="0"/>
              <a:cs typeface="Times New Roman" panose="02020603050405020304" pitchFamily="18" charset="0"/>
            </a:endParaRPr>
          </a:p>
          <a:p>
            <a:pPr marL="0" indent="0">
              <a:buNone/>
            </a:pPr>
            <a:r>
              <a:rPr lang="en-US" sz="3200" b="1" i="1" dirty="0">
                <a:latin typeface="Times New Roman" panose="02020603050405020304" pitchFamily="18" charset="0"/>
                <a:cs typeface="Times New Roman" panose="02020603050405020304" pitchFamily="18" charset="0"/>
              </a:rPr>
              <a:t>A contract audit will help you identify the “leaks”.</a:t>
            </a:r>
          </a:p>
        </p:txBody>
      </p:sp>
      <p:sp>
        <p:nvSpPr>
          <p:cNvPr id="4" name="Slide Number Placeholder 3">
            <a:extLst>
              <a:ext uri="{FF2B5EF4-FFF2-40B4-BE49-F238E27FC236}">
                <a16:creationId xmlns:a16="http://schemas.microsoft.com/office/drawing/2014/main" id="{9E5DFC1D-1CB1-1E1E-D78C-AC9209D95C83}"/>
              </a:ext>
            </a:extLst>
          </p:cNvPr>
          <p:cNvSpPr>
            <a:spLocks noGrp="1"/>
          </p:cNvSpPr>
          <p:nvPr>
            <p:ph type="sldNum" sz="quarter" idx="16"/>
          </p:nvPr>
        </p:nvSpPr>
        <p:spPr/>
        <p:txBody>
          <a:bodyPr/>
          <a:lstStyle/>
          <a:p>
            <a:fld id="{294A09A9-5501-47C1-A89A-A340965A2BE2}" type="slidenum">
              <a:rPr lang="en-US" smtClean="0"/>
              <a:pPr/>
              <a:t>2</a:t>
            </a:fld>
            <a:endParaRPr lang="en-US" dirty="0">
              <a:latin typeface="+mn-lt"/>
            </a:endParaRPr>
          </a:p>
        </p:txBody>
      </p:sp>
    </p:spTree>
    <p:extLst>
      <p:ext uri="{BB962C8B-B14F-4D97-AF65-F5344CB8AC3E}">
        <p14:creationId xmlns:p14="http://schemas.microsoft.com/office/powerpoint/2010/main" val="38136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6468-D777-2E34-1FCD-75D735C7F409}"/>
              </a:ext>
            </a:extLst>
          </p:cNvPr>
          <p:cNvSpPr>
            <a:spLocks noGrp="1"/>
          </p:cNvSpPr>
          <p:nvPr>
            <p:ph type="title"/>
          </p:nvPr>
        </p:nvSpPr>
        <p:spPr/>
        <p:txBody>
          <a:bodyPr/>
          <a:lstStyle/>
          <a:p>
            <a:r>
              <a:rPr lang="en-US" b="1" dirty="0">
                <a:effectLst>
                  <a:glow rad="228600">
                    <a:schemeClr val="accent2">
                      <a:satMod val="175000"/>
                      <a:alpha val="40000"/>
                    </a:schemeClr>
                  </a:glow>
                </a:effectLst>
                <a:cs typeface="Times New Roman" panose="02020603050405020304" pitchFamily="18" charset="0"/>
              </a:rPr>
              <a:t>Seminar Objectives</a:t>
            </a:r>
          </a:p>
        </p:txBody>
      </p:sp>
      <p:sp>
        <p:nvSpPr>
          <p:cNvPr id="3" name="Content Placeholder 2">
            <a:extLst>
              <a:ext uri="{FF2B5EF4-FFF2-40B4-BE49-F238E27FC236}">
                <a16:creationId xmlns:a16="http://schemas.microsoft.com/office/drawing/2014/main" id="{8C9FDAB5-910F-BD17-938C-65BB08473ED8}"/>
              </a:ext>
            </a:extLst>
          </p:cNvPr>
          <p:cNvSpPr>
            <a:spLocks noGrp="1"/>
          </p:cNvSpPr>
          <p:nvPr>
            <p:ph sz="half" idx="2"/>
          </p:nvPr>
        </p:nvSpPr>
        <p:spPr>
          <a:xfrm>
            <a:off x="964023" y="2430278"/>
            <a:ext cx="10163506" cy="3125696"/>
          </a:xfrm>
        </p:spPr>
        <p:txBody>
          <a:bodyPr>
            <a:normAutofit fontScale="70000" lnSpcReduction="20000"/>
          </a:bodyPr>
          <a:lstStyle/>
          <a:p>
            <a:pPr>
              <a:lnSpc>
                <a:spcPct val="120000"/>
              </a:lnSpc>
            </a:pPr>
            <a:r>
              <a:rPr lang="en-US" sz="4400" dirty="0">
                <a:latin typeface="+mj-lt"/>
                <a:cs typeface="Times New Roman" panose="02020603050405020304" pitchFamily="18" charset="0"/>
              </a:rPr>
              <a:t>GOAL:  Discover lost revenues and opportunities for revenues in your existing contracts with a contract audit.</a:t>
            </a:r>
          </a:p>
          <a:p>
            <a:pPr lvl="1">
              <a:lnSpc>
                <a:spcPct val="120000"/>
              </a:lnSpc>
            </a:pPr>
            <a:r>
              <a:rPr lang="en-US" sz="4400" dirty="0">
                <a:latin typeface="+mj-lt"/>
                <a:cs typeface="Times New Roman" panose="02020603050405020304" pitchFamily="18" charset="0"/>
              </a:rPr>
              <a:t>What can you find during a Contract Audit?</a:t>
            </a:r>
          </a:p>
          <a:p>
            <a:pPr lvl="1">
              <a:lnSpc>
                <a:spcPct val="120000"/>
              </a:lnSpc>
            </a:pPr>
            <a:r>
              <a:rPr lang="en-US" sz="4400" dirty="0">
                <a:latin typeface="+mj-lt"/>
                <a:cs typeface="Times New Roman" panose="02020603050405020304" pitchFamily="18" charset="0"/>
              </a:rPr>
              <a:t>What should the contract audit focus on?</a:t>
            </a:r>
          </a:p>
          <a:p>
            <a:pPr lvl="1">
              <a:lnSpc>
                <a:spcPct val="120000"/>
              </a:lnSpc>
            </a:pPr>
            <a:r>
              <a:rPr lang="en-US" sz="4400" dirty="0">
                <a:latin typeface="+mj-lt"/>
                <a:cs typeface="Times New Roman" panose="02020603050405020304" pitchFamily="18" charset="0"/>
              </a:rPr>
              <a:t>Things to remember during renegotiations.</a:t>
            </a:r>
            <a:endParaRPr lang="en-US" sz="3200" dirty="0">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5DFC1D-1CB1-1E1E-D78C-AC9209D95C83}"/>
              </a:ext>
            </a:extLst>
          </p:cNvPr>
          <p:cNvSpPr>
            <a:spLocks noGrp="1"/>
          </p:cNvSpPr>
          <p:nvPr>
            <p:ph type="sldNum" sz="quarter" idx="16"/>
          </p:nvPr>
        </p:nvSpPr>
        <p:spPr/>
        <p:txBody>
          <a:bodyPr/>
          <a:lstStyle/>
          <a:p>
            <a:fld id="{294A09A9-5501-47C1-A89A-A340965A2BE2}" type="slidenum">
              <a:rPr lang="en-US" smtClean="0"/>
              <a:pPr/>
              <a:t>3</a:t>
            </a:fld>
            <a:endParaRPr lang="en-US" dirty="0">
              <a:latin typeface="+mn-lt"/>
            </a:endParaRPr>
          </a:p>
        </p:txBody>
      </p:sp>
    </p:spTree>
    <p:extLst>
      <p:ext uri="{BB962C8B-B14F-4D97-AF65-F5344CB8AC3E}">
        <p14:creationId xmlns:p14="http://schemas.microsoft.com/office/powerpoint/2010/main" val="322586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yclist, Bicycle, Bike, Ride, Vehicle">
            <a:extLst>
              <a:ext uri="{FF2B5EF4-FFF2-40B4-BE49-F238E27FC236}">
                <a16:creationId xmlns:a16="http://schemas.microsoft.com/office/drawing/2014/main" id="{6622E5CE-C3F4-CA55-F94A-DC62C2ABEC36}"/>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8295" r="829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01E09B59-2E1B-0888-655E-6417B1526A28}"/>
              </a:ext>
            </a:extLst>
          </p:cNvPr>
          <p:cNvSpPr>
            <a:spLocks noGrp="1"/>
          </p:cNvSpPr>
          <p:nvPr>
            <p:ph type="title"/>
          </p:nvPr>
        </p:nvSpPr>
        <p:spPr>
          <a:xfrm>
            <a:off x="208723" y="1415777"/>
            <a:ext cx="5715000" cy="2331276"/>
          </a:xfrm>
        </p:spPr>
        <p:txBody>
          <a:bodyPr>
            <a:normAutofit/>
          </a:bodyPr>
          <a:lstStyle/>
          <a:p>
            <a:r>
              <a:rPr lang="en-US" sz="3600" b="1" dirty="0">
                <a:latin typeface="Times New Roman" panose="02020603050405020304" pitchFamily="18" charset="0"/>
                <a:cs typeface="Times New Roman" panose="02020603050405020304" pitchFamily="18" charset="0"/>
              </a:rPr>
              <a:t>“Life is like a ten-speed bike;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We all have gears we never use.” -</a:t>
            </a:r>
          </a:p>
        </p:txBody>
      </p:sp>
      <p:sp>
        <p:nvSpPr>
          <p:cNvPr id="6" name="Text Placeholder 5">
            <a:extLst>
              <a:ext uri="{FF2B5EF4-FFF2-40B4-BE49-F238E27FC236}">
                <a16:creationId xmlns:a16="http://schemas.microsoft.com/office/drawing/2014/main" id="{0F40A9E4-EF8C-3D2A-D603-BAE88268C8B7}"/>
              </a:ext>
            </a:extLst>
          </p:cNvPr>
          <p:cNvSpPr>
            <a:spLocks noGrp="1"/>
          </p:cNvSpPr>
          <p:nvPr>
            <p:ph type="body" sz="quarter" idx="11"/>
          </p:nvPr>
        </p:nvSpPr>
        <p:spPr>
          <a:xfrm>
            <a:off x="1797325" y="4062768"/>
            <a:ext cx="4572001" cy="608623"/>
          </a:xfrm>
        </p:spPr>
        <p:txBody>
          <a:bodyPr/>
          <a:lstStyle/>
          <a:p>
            <a:r>
              <a:rPr lang="en-US" sz="3200" b="1" i="1" dirty="0">
                <a:latin typeface="Times New Roman" panose="02020603050405020304" pitchFamily="18" charset="0"/>
                <a:cs typeface="Times New Roman" panose="02020603050405020304" pitchFamily="18" charset="0"/>
              </a:rPr>
              <a:t>Charles Schulz</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992239-5842-7B09-948D-923EC7577B99}"/>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spTree>
    <p:extLst>
      <p:ext uri="{BB962C8B-B14F-4D97-AF65-F5344CB8AC3E}">
        <p14:creationId xmlns:p14="http://schemas.microsoft.com/office/powerpoint/2010/main" val="238313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04AA72-2FE3-AA5A-56D6-EE97C2D3C2EB}"/>
              </a:ext>
            </a:extLst>
          </p:cNvPr>
          <p:cNvSpPr>
            <a:spLocks noGrp="1"/>
          </p:cNvSpPr>
          <p:nvPr>
            <p:ph type="title" idx="4294967295"/>
          </p:nvPr>
        </p:nvSpPr>
        <p:spPr>
          <a:xfrm>
            <a:off x="0" y="879475"/>
            <a:ext cx="4941888" cy="611188"/>
          </a:xfrm>
        </p:spPr>
        <p:txBody>
          <a:bodyPr/>
          <a:lstStyle/>
          <a:p>
            <a:r>
              <a:rPr lang="en-US" b="1" dirty="0">
                <a:solidFill>
                  <a:schemeClr val="tx1"/>
                </a:solidFill>
              </a:rPr>
              <a:t>Why the audit?</a:t>
            </a:r>
          </a:p>
        </p:txBody>
      </p:sp>
      <p:sp>
        <p:nvSpPr>
          <p:cNvPr id="5" name="Slide Number Placeholder 4">
            <a:extLst>
              <a:ext uri="{FF2B5EF4-FFF2-40B4-BE49-F238E27FC236}">
                <a16:creationId xmlns:a16="http://schemas.microsoft.com/office/drawing/2014/main" id="{02CCB15F-5F4C-B1C5-D21D-F348EDF79EC2}"/>
              </a:ext>
            </a:extLst>
          </p:cNvPr>
          <p:cNvSpPr>
            <a:spLocks noGrp="1"/>
          </p:cNvSpPr>
          <p:nvPr>
            <p:ph type="sldNum" sz="quarter" idx="4294967295"/>
          </p:nvPr>
        </p:nvSpPr>
        <p:spPr>
          <a:xfrm>
            <a:off x="0" y="6332538"/>
            <a:ext cx="523875" cy="247650"/>
          </a:xfrm>
          <a:prstGeom prst="rect">
            <a:avLst/>
          </a:prstGeom>
        </p:spPr>
        <p:txBody>
          <a:bodyPr/>
          <a:lstStyle/>
          <a:p>
            <a:fld id="{294A09A9-5501-47C1-A89A-A340965A2BE2}" type="slidenum">
              <a:rPr lang="en-US" smtClean="0"/>
              <a:pPr/>
              <a:t>5</a:t>
            </a:fld>
            <a:endParaRPr lang="en-US" dirty="0">
              <a:latin typeface="+mn-lt"/>
            </a:endParaRPr>
          </a:p>
        </p:txBody>
      </p:sp>
      <p:pic>
        <p:nvPicPr>
          <p:cNvPr id="9" name="Picture 8">
            <a:extLst>
              <a:ext uri="{FF2B5EF4-FFF2-40B4-BE49-F238E27FC236}">
                <a16:creationId xmlns:a16="http://schemas.microsoft.com/office/drawing/2014/main" id="{72677D0A-AB28-57F8-378D-38ECDC9AD98D}"/>
              </a:ext>
            </a:extLst>
          </p:cNvPr>
          <p:cNvPicPr>
            <a:picLocks noChangeAspect="1"/>
          </p:cNvPicPr>
          <p:nvPr/>
        </p:nvPicPr>
        <p:blipFill>
          <a:blip r:embed="rId3"/>
          <a:stretch>
            <a:fillRect/>
          </a:stretch>
        </p:blipFill>
        <p:spPr>
          <a:xfrm>
            <a:off x="77168" y="20513"/>
            <a:ext cx="12192000" cy="6837487"/>
          </a:xfrm>
          <a:prstGeom prst="rect">
            <a:avLst/>
          </a:prstGeom>
        </p:spPr>
      </p:pic>
      <p:sp>
        <p:nvSpPr>
          <p:cNvPr id="12" name="TextBox 11">
            <a:extLst>
              <a:ext uri="{FF2B5EF4-FFF2-40B4-BE49-F238E27FC236}">
                <a16:creationId xmlns:a16="http://schemas.microsoft.com/office/drawing/2014/main" id="{BAEAF046-7EA4-3D11-F662-BEFA839665AE}"/>
              </a:ext>
            </a:extLst>
          </p:cNvPr>
          <p:cNvSpPr txBox="1"/>
          <p:nvPr/>
        </p:nvSpPr>
        <p:spPr>
          <a:xfrm>
            <a:off x="1053548" y="4472609"/>
            <a:ext cx="6768548" cy="1107996"/>
          </a:xfrm>
          <a:prstGeom prst="rect">
            <a:avLst/>
          </a:prstGeom>
          <a:noFill/>
        </p:spPr>
        <p:txBody>
          <a:bodyPr wrap="square" rtlCol="0">
            <a:spAutoFit/>
          </a:bodyPr>
          <a:lstStyle/>
          <a:p>
            <a:r>
              <a:rPr lang="en-US" sz="6600" b="1" i="1" dirty="0">
                <a:solidFill>
                  <a:schemeClr val="bg1"/>
                </a:solidFill>
                <a:latin typeface="Gill Sans MT" panose="020B0502020104020203" pitchFamily="34" charset="0"/>
              </a:rPr>
              <a:t>Why?</a:t>
            </a:r>
          </a:p>
        </p:txBody>
      </p:sp>
    </p:spTree>
    <p:extLst>
      <p:ext uri="{BB962C8B-B14F-4D97-AF65-F5344CB8AC3E}">
        <p14:creationId xmlns:p14="http://schemas.microsoft.com/office/powerpoint/2010/main" val="131987358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6468-D777-2E34-1FCD-75D735C7F409}"/>
              </a:ext>
            </a:extLst>
          </p:cNvPr>
          <p:cNvSpPr>
            <a:spLocks noGrp="1"/>
          </p:cNvSpPr>
          <p:nvPr>
            <p:ph type="title"/>
          </p:nvPr>
        </p:nvSpPr>
        <p:spPr/>
        <p:txBody>
          <a:bodyPr/>
          <a:lstStyle/>
          <a:p>
            <a:r>
              <a:rPr lang="en-US" b="1" dirty="0">
                <a:effectLst>
                  <a:glow rad="228600">
                    <a:schemeClr val="accent2">
                      <a:satMod val="175000"/>
                      <a:alpha val="40000"/>
                    </a:schemeClr>
                  </a:glow>
                </a:effectLst>
                <a:cs typeface="Times New Roman" panose="02020603050405020304" pitchFamily="18" charset="0"/>
              </a:rPr>
              <a:t>What’s the Point?</a:t>
            </a:r>
          </a:p>
        </p:txBody>
      </p:sp>
      <p:sp>
        <p:nvSpPr>
          <p:cNvPr id="4" name="Slide Number Placeholder 3">
            <a:extLst>
              <a:ext uri="{FF2B5EF4-FFF2-40B4-BE49-F238E27FC236}">
                <a16:creationId xmlns:a16="http://schemas.microsoft.com/office/drawing/2014/main" id="{9E5DFC1D-1CB1-1E1E-D78C-AC9209D95C83}"/>
              </a:ext>
            </a:extLst>
          </p:cNvPr>
          <p:cNvSpPr>
            <a:spLocks noGrp="1"/>
          </p:cNvSpPr>
          <p:nvPr>
            <p:ph type="sldNum" sz="quarter" idx="16"/>
          </p:nvPr>
        </p:nvSpPr>
        <p:spPr/>
        <p:txBody>
          <a:bodyPr/>
          <a:lstStyle/>
          <a:p>
            <a:fld id="{294A09A9-5501-47C1-A89A-A340965A2BE2}" type="slidenum">
              <a:rPr lang="en-US" smtClean="0"/>
              <a:pPr/>
              <a:t>6</a:t>
            </a:fld>
            <a:endParaRPr lang="en-US" dirty="0">
              <a:latin typeface="+mn-lt"/>
            </a:endParaRPr>
          </a:p>
        </p:txBody>
      </p:sp>
      <p:graphicFrame>
        <p:nvGraphicFramePr>
          <p:cNvPr id="9" name="Table 9">
            <a:extLst>
              <a:ext uri="{FF2B5EF4-FFF2-40B4-BE49-F238E27FC236}">
                <a16:creationId xmlns:a16="http://schemas.microsoft.com/office/drawing/2014/main" id="{10B9EB10-AD45-2F38-CBEB-053712CE9BEF}"/>
              </a:ext>
            </a:extLst>
          </p:cNvPr>
          <p:cNvGraphicFramePr>
            <a:graphicFrameLocks noGrp="1"/>
          </p:cNvGraphicFramePr>
          <p:nvPr>
            <p:ph sz="half" idx="2"/>
            <p:extLst>
              <p:ext uri="{D42A27DB-BD31-4B8C-83A1-F6EECF244321}">
                <p14:modId xmlns:p14="http://schemas.microsoft.com/office/powerpoint/2010/main" val="1686208861"/>
              </p:ext>
            </p:extLst>
          </p:nvPr>
        </p:nvGraphicFramePr>
        <p:xfrm>
          <a:off x="844012" y="1704906"/>
          <a:ext cx="10163174" cy="4417596"/>
        </p:xfrm>
        <a:graphic>
          <a:graphicData uri="http://schemas.openxmlformats.org/drawingml/2006/table">
            <a:tbl>
              <a:tblPr firstRow="1" bandRow="1">
                <a:tableStyleId>{5C22544A-7EE6-4342-B048-85BDC9FD1C3A}</a:tableStyleId>
              </a:tblPr>
              <a:tblGrid>
                <a:gridCol w="2395813">
                  <a:extLst>
                    <a:ext uri="{9D8B030D-6E8A-4147-A177-3AD203B41FA5}">
                      <a16:colId xmlns:a16="http://schemas.microsoft.com/office/drawing/2014/main" val="2754961440"/>
                    </a:ext>
                  </a:extLst>
                </a:gridCol>
                <a:gridCol w="7767361">
                  <a:extLst>
                    <a:ext uri="{9D8B030D-6E8A-4147-A177-3AD203B41FA5}">
                      <a16:colId xmlns:a16="http://schemas.microsoft.com/office/drawing/2014/main" val="146258775"/>
                    </a:ext>
                  </a:extLst>
                </a:gridCol>
              </a:tblGrid>
              <a:tr h="397638">
                <a:tc>
                  <a:txBody>
                    <a:bodyPr/>
                    <a:lstStyle/>
                    <a:p>
                      <a:r>
                        <a:rPr lang="en-US" dirty="0"/>
                        <a:t>Hospital</a:t>
                      </a:r>
                    </a:p>
                  </a:txBody>
                  <a:tcPr/>
                </a:tc>
                <a:tc>
                  <a:txBody>
                    <a:bodyPr/>
                    <a:lstStyle/>
                    <a:p>
                      <a:r>
                        <a:rPr lang="en-US" dirty="0"/>
                        <a:t>Results of Contract Audit and/or Subsequent Negotiations </a:t>
                      </a:r>
                    </a:p>
                  </a:txBody>
                  <a:tcPr/>
                </a:tc>
                <a:extLst>
                  <a:ext uri="{0D108BD9-81ED-4DB2-BD59-A6C34878D82A}">
                    <a16:rowId xmlns:a16="http://schemas.microsoft.com/office/drawing/2014/main" val="2331315615"/>
                  </a:ext>
                </a:extLst>
              </a:tr>
              <a:tr h="686334">
                <a:tc>
                  <a:txBody>
                    <a:bodyPr/>
                    <a:lstStyle/>
                    <a:p>
                      <a:r>
                        <a:rPr lang="en-US" dirty="0"/>
                        <a:t>76 Med/Surg Beds</a:t>
                      </a:r>
                    </a:p>
                  </a:txBody>
                  <a:tcPr/>
                </a:tc>
                <a:tc>
                  <a:txBody>
                    <a:bodyPr/>
                    <a:lstStyle/>
                    <a:p>
                      <a:r>
                        <a:rPr lang="en-US" dirty="0"/>
                        <a:t>Renegotiated Marketplace Plan contract with a regional plan that increased facility gross revenues &gt;$200K over 3 years</a:t>
                      </a:r>
                    </a:p>
                  </a:txBody>
                  <a:tcPr/>
                </a:tc>
                <a:extLst>
                  <a:ext uri="{0D108BD9-81ED-4DB2-BD59-A6C34878D82A}">
                    <a16:rowId xmlns:a16="http://schemas.microsoft.com/office/drawing/2014/main" val="1919620730"/>
                  </a:ext>
                </a:extLst>
              </a:tr>
              <a:tr h="686334">
                <a:tc>
                  <a:txBody>
                    <a:bodyPr/>
                    <a:lstStyle/>
                    <a:p>
                      <a:r>
                        <a:rPr lang="en-US" dirty="0"/>
                        <a:t>89 Med/Surg Beds</a:t>
                      </a:r>
                    </a:p>
                  </a:txBody>
                  <a:tcPr/>
                </a:tc>
                <a:tc>
                  <a:txBody>
                    <a:bodyPr/>
                    <a:lstStyle/>
                    <a:p>
                      <a:r>
                        <a:rPr lang="en-US" dirty="0"/>
                        <a:t>Renegotiated leased network contract that represented 2 major payers.  Increased IP/OP gross revenues &gt;$300K first year.</a:t>
                      </a:r>
                    </a:p>
                  </a:txBody>
                  <a:tcPr/>
                </a:tc>
                <a:extLst>
                  <a:ext uri="{0D108BD9-81ED-4DB2-BD59-A6C34878D82A}">
                    <a16:rowId xmlns:a16="http://schemas.microsoft.com/office/drawing/2014/main" val="1951893246"/>
                  </a:ext>
                </a:extLst>
              </a:tr>
              <a:tr h="686334">
                <a:tc>
                  <a:txBody>
                    <a:bodyPr/>
                    <a:lstStyle/>
                    <a:p>
                      <a:r>
                        <a:rPr lang="en-US" dirty="0"/>
                        <a:t>98 Med/Surg Beds</a:t>
                      </a:r>
                    </a:p>
                  </a:txBody>
                  <a:tcPr/>
                </a:tc>
                <a:tc>
                  <a:txBody>
                    <a:bodyPr/>
                    <a:lstStyle/>
                    <a:p>
                      <a:r>
                        <a:rPr lang="en-US" dirty="0"/>
                        <a:t>Renegotiated Marketplace plan.  Increased gross revenues by approximately $225K the first year.</a:t>
                      </a:r>
                    </a:p>
                  </a:txBody>
                  <a:tcPr/>
                </a:tc>
                <a:extLst>
                  <a:ext uri="{0D108BD9-81ED-4DB2-BD59-A6C34878D82A}">
                    <a16:rowId xmlns:a16="http://schemas.microsoft.com/office/drawing/2014/main" val="3682143021"/>
                  </a:ext>
                </a:extLst>
              </a:tr>
              <a:tr h="980478">
                <a:tc>
                  <a:txBody>
                    <a:bodyPr/>
                    <a:lstStyle/>
                    <a:p>
                      <a:r>
                        <a:rPr lang="en-US" dirty="0"/>
                        <a:t>24 Med/Surg Beds</a:t>
                      </a:r>
                    </a:p>
                  </a:txBody>
                  <a:tcPr/>
                </a:tc>
                <a:tc>
                  <a:txBody>
                    <a:bodyPr/>
                    <a:lstStyle/>
                    <a:p>
                      <a:r>
                        <a:rPr lang="en-US" dirty="0"/>
                        <a:t>Contract audit uncovered that hospital had an 18-year old commercial contract with one of the state’s largest payers with a contracted commercial inpatient per diem rate that was well below Medicaid.</a:t>
                      </a:r>
                    </a:p>
                  </a:txBody>
                  <a:tcPr/>
                </a:tc>
                <a:extLst>
                  <a:ext uri="{0D108BD9-81ED-4DB2-BD59-A6C34878D82A}">
                    <a16:rowId xmlns:a16="http://schemas.microsoft.com/office/drawing/2014/main" val="3576998483"/>
                  </a:ext>
                </a:extLst>
              </a:tr>
              <a:tr h="980478">
                <a:tc>
                  <a:txBody>
                    <a:bodyPr/>
                    <a:lstStyle/>
                    <a:p>
                      <a:r>
                        <a:rPr lang="en-US" dirty="0"/>
                        <a:t>76 Med/Surg Beds</a:t>
                      </a:r>
                    </a:p>
                  </a:txBody>
                  <a:tcPr/>
                </a:tc>
                <a:tc>
                  <a:txBody>
                    <a:bodyPr/>
                    <a:lstStyle/>
                    <a:p>
                      <a:r>
                        <a:rPr lang="en-US" dirty="0"/>
                        <a:t>Contract audit revealed a contract with the hospital’s largest payer that included an old commercial inpatient mental health per diem that was barely half of the state’s current Medicaid rate.</a:t>
                      </a:r>
                    </a:p>
                  </a:txBody>
                  <a:tcPr/>
                </a:tc>
                <a:extLst>
                  <a:ext uri="{0D108BD9-81ED-4DB2-BD59-A6C34878D82A}">
                    <a16:rowId xmlns:a16="http://schemas.microsoft.com/office/drawing/2014/main" val="3835770569"/>
                  </a:ext>
                </a:extLst>
              </a:tr>
            </a:tbl>
          </a:graphicData>
        </a:graphic>
      </p:graphicFrame>
    </p:spTree>
    <p:extLst>
      <p:ext uri="{BB962C8B-B14F-4D97-AF65-F5344CB8AC3E}">
        <p14:creationId xmlns:p14="http://schemas.microsoft.com/office/powerpoint/2010/main" val="186465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6468-D777-2E34-1FCD-75D735C7F40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C9FDAB5-910F-BD17-938C-65BB08473ED8}"/>
              </a:ext>
            </a:extLst>
          </p:cNvPr>
          <p:cNvSpPr>
            <a:spLocks noGrp="1"/>
          </p:cNvSpPr>
          <p:nvPr>
            <p:ph sz="half" idx="2"/>
          </p:nvPr>
        </p:nvSpPr>
        <p:spPr/>
        <p:txBody>
          <a:bodyPr/>
          <a:lstStyle/>
          <a:p>
            <a:r>
              <a:rPr lang="en-US" dirty="0"/>
              <a:t>text</a:t>
            </a:r>
          </a:p>
        </p:txBody>
      </p:sp>
      <p:sp>
        <p:nvSpPr>
          <p:cNvPr id="4" name="Slide Number Placeholder 3">
            <a:extLst>
              <a:ext uri="{FF2B5EF4-FFF2-40B4-BE49-F238E27FC236}">
                <a16:creationId xmlns:a16="http://schemas.microsoft.com/office/drawing/2014/main" id="{9E5DFC1D-1CB1-1E1E-D78C-AC9209D95C83}"/>
              </a:ext>
            </a:extLst>
          </p:cNvPr>
          <p:cNvSpPr>
            <a:spLocks noGrp="1"/>
          </p:cNvSpPr>
          <p:nvPr>
            <p:ph type="sldNum" sz="quarter" idx="16"/>
          </p:nvPr>
        </p:nvSpPr>
        <p:spPr/>
        <p:txBody>
          <a:bodyPr/>
          <a:lstStyle/>
          <a:p>
            <a:fld id="{294A09A9-5501-47C1-A89A-A340965A2BE2}" type="slidenum">
              <a:rPr lang="en-US" smtClean="0"/>
              <a:pPr/>
              <a:t>7</a:t>
            </a:fld>
            <a:endParaRPr lang="en-US" dirty="0">
              <a:latin typeface="+mn-lt"/>
            </a:endParaRPr>
          </a:p>
        </p:txBody>
      </p:sp>
      <p:pic>
        <p:nvPicPr>
          <p:cNvPr id="5" name="Picture 4" descr="A person reaching for a paper on a table full of paper and sticky notes">
            <a:extLst>
              <a:ext uri="{FF2B5EF4-FFF2-40B4-BE49-F238E27FC236}">
                <a16:creationId xmlns:a16="http://schemas.microsoft.com/office/drawing/2014/main" id="{B740B2DF-6522-4B2C-4445-443C9927D758}"/>
              </a:ext>
            </a:extLst>
          </p:cNvPr>
          <p:cNvPicPr>
            <a:picLocks noChangeAspect="1"/>
          </p:cNvPicPr>
          <p:nvPr/>
        </p:nvPicPr>
        <p:blipFill rotWithShape="1">
          <a:blip r:embed="rId3" cstate="print">
            <a:duotone>
              <a:prstClr val="black"/>
              <a:srgbClr val="077EC3">
                <a:tint val="45000"/>
                <a:satMod val="400000"/>
              </a:srgbClr>
            </a:duotone>
            <a:extLst>
              <a:ext uri="{28A0092B-C50C-407E-A947-70E740481C1C}">
                <a14:useLocalDpi xmlns:a14="http://schemas.microsoft.com/office/drawing/2010/main" val="0"/>
              </a:ext>
            </a:extLst>
          </a:blip>
          <a:srcRect t="10276" b="5648"/>
          <a:stretch/>
        </p:blipFill>
        <p:spPr>
          <a:xfrm>
            <a:off x="-58003" y="1"/>
            <a:ext cx="12222707" cy="6858000"/>
          </a:xfrm>
          <a:prstGeom prst="rect">
            <a:avLst/>
          </a:prstGeom>
        </p:spPr>
      </p:pic>
      <p:pic>
        <p:nvPicPr>
          <p:cNvPr id="7" name="Picture 6">
            <a:extLst>
              <a:ext uri="{FF2B5EF4-FFF2-40B4-BE49-F238E27FC236}">
                <a16:creationId xmlns:a16="http://schemas.microsoft.com/office/drawing/2014/main" id="{52E5F185-C648-63EC-C44C-745074A77B1E}"/>
              </a:ext>
            </a:extLst>
          </p:cNvPr>
          <p:cNvPicPr>
            <a:picLocks noChangeAspect="1"/>
          </p:cNvPicPr>
          <p:nvPr/>
        </p:nvPicPr>
        <p:blipFill>
          <a:blip r:embed="rId4"/>
          <a:stretch>
            <a:fillRect/>
          </a:stretch>
        </p:blipFill>
        <p:spPr>
          <a:xfrm>
            <a:off x="-58003" y="4465273"/>
            <a:ext cx="8370533" cy="1774090"/>
          </a:xfrm>
          <a:prstGeom prst="rect">
            <a:avLst/>
          </a:prstGeom>
        </p:spPr>
      </p:pic>
    </p:spTree>
    <p:extLst>
      <p:ext uri="{BB962C8B-B14F-4D97-AF65-F5344CB8AC3E}">
        <p14:creationId xmlns:p14="http://schemas.microsoft.com/office/powerpoint/2010/main" val="358091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6468-D777-2E34-1FCD-75D735C7F409}"/>
              </a:ext>
            </a:extLst>
          </p:cNvPr>
          <p:cNvSpPr>
            <a:spLocks noGrp="1"/>
          </p:cNvSpPr>
          <p:nvPr>
            <p:ph type="title"/>
          </p:nvPr>
        </p:nvSpPr>
        <p:spPr/>
        <p:txBody>
          <a:bodyPr/>
          <a:lstStyle/>
          <a:p>
            <a:r>
              <a:rPr lang="en-US" b="1" dirty="0">
                <a:effectLst>
                  <a:glow rad="228600">
                    <a:schemeClr val="accent2">
                      <a:satMod val="175000"/>
                      <a:alpha val="40000"/>
                    </a:schemeClr>
                  </a:glow>
                </a:effectLst>
                <a:cs typeface="Times New Roman" panose="02020603050405020304" pitchFamily="18" charset="0"/>
              </a:rPr>
              <a:t>Rates</a:t>
            </a:r>
          </a:p>
        </p:txBody>
      </p:sp>
      <p:sp>
        <p:nvSpPr>
          <p:cNvPr id="3" name="Content Placeholder 2">
            <a:extLst>
              <a:ext uri="{FF2B5EF4-FFF2-40B4-BE49-F238E27FC236}">
                <a16:creationId xmlns:a16="http://schemas.microsoft.com/office/drawing/2014/main" id="{8C9FDAB5-910F-BD17-938C-65BB08473ED8}"/>
              </a:ext>
            </a:extLst>
          </p:cNvPr>
          <p:cNvSpPr>
            <a:spLocks noGrp="1"/>
          </p:cNvSpPr>
          <p:nvPr>
            <p:ph sz="half" idx="2"/>
          </p:nvPr>
        </p:nvSpPr>
        <p:spPr>
          <a:xfrm>
            <a:off x="1043535" y="1806516"/>
            <a:ext cx="10764152" cy="3858787"/>
          </a:xfrm>
        </p:spPr>
        <p:txBody>
          <a:bodyPr>
            <a:normAutofit lnSpcReduction="10000"/>
          </a:bodyPr>
          <a:lstStyle/>
          <a:p>
            <a:pPr>
              <a:lnSpc>
                <a:spcPct val="120000"/>
              </a:lnSpc>
            </a:pPr>
            <a:r>
              <a:rPr lang="en-US" sz="3200" dirty="0">
                <a:latin typeface="+mj-lt"/>
                <a:cs typeface="Times New Roman" panose="02020603050405020304" pitchFamily="18" charset="0"/>
              </a:rPr>
              <a:t>When was the last rate increase?</a:t>
            </a:r>
          </a:p>
          <a:p>
            <a:pPr>
              <a:lnSpc>
                <a:spcPct val="120000"/>
              </a:lnSpc>
            </a:pPr>
            <a:r>
              <a:rPr lang="en-US" sz="3200" dirty="0">
                <a:latin typeface="+mj-lt"/>
                <a:cs typeface="Times New Roman" panose="02020603050405020304" pitchFamily="18" charset="0"/>
              </a:rPr>
              <a:t>Comparable to the market?   For this product?</a:t>
            </a:r>
          </a:p>
          <a:p>
            <a:pPr>
              <a:lnSpc>
                <a:spcPct val="120000"/>
              </a:lnSpc>
            </a:pPr>
            <a:r>
              <a:rPr lang="en-US" sz="3200" dirty="0">
                <a:latin typeface="+mj-lt"/>
                <a:cs typeface="Times New Roman" panose="02020603050405020304" pitchFamily="18" charset="0"/>
              </a:rPr>
              <a:t>Rate methodologies, such as MSR.</a:t>
            </a:r>
          </a:p>
          <a:p>
            <a:pPr>
              <a:lnSpc>
                <a:spcPct val="120000"/>
              </a:lnSpc>
            </a:pPr>
            <a:r>
              <a:rPr lang="en-US" sz="3200" dirty="0">
                <a:latin typeface="+mj-lt"/>
                <a:cs typeface="Times New Roman" panose="02020603050405020304" pitchFamily="18" charset="0"/>
              </a:rPr>
              <a:t>Fee Schedules</a:t>
            </a:r>
          </a:p>
          <a:p>
            <a:pPr lvl="1">
              <a:lnSpc>
                <a:spcPct val="120000"/>
              </a:lnSpc>
            </a:pPr>
            <a:r>
              <a:rPr lang="en-US" sz="3200" dirty="0">
                <a:latin typeface="+mj-lt"/>
                <a:cs typeface="Times New Roman" panose="02020603050405020304" pitchFamily="18" charset="0"/>
              </a:rPr>
              <a:t>Proprietary fee schedule?  Copy?</a:t>
            </a:r>
          </a:p>
          <a:p>
            <a:pPr lvl="1">
              <a:lnSpc>
                <a:spcPct val="120000"/>
              </a:lnSpc>
            </a:pPr>
            <a:r>
              <a:rPr lang="en-US" sz="3200" dirty="0">
                <a:latin typeface="+mj-lt"/>
                <a:cs typeface="Times New Roman" panose="02020603050405020304" pitchFamily="18" charset="0"/>
              </a:rPr>
              <a:t>Benchmark?   Tied to specific year?  Medicare or Medicaid?</a:t>
            </a:r>
          </a:p>
          <a:p>
            <a:pPr>
              <a:lnSpc>
                <a:spcPct val="120000"/>
              </a:lnSpc>
            </a:pPr>
            <a:endParaRPr lang="en-US" sz="3200" dirty="0">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5DFC1D-1CB1-1E1E-D78C-AC9209D95C83}"/>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000000"/>
                </a:solidFill>
                <a:effectLst/>
                <a:uLnTx/>
                <a:uFillTx/>
                <a:latin typeface="Arial Nov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000000"/>
              </a:solidFill>
              <a:effectLst/>
              <a:uLnTx/>
              <a:uFillTx/>
              <a:latin typeface="Arial Nova"/>
              <a:ea typeface="+mn-ea"/>
              <a:cs typeface="+mn-cs"/>
            </a:endParaRPr>
          </a:p>
        </p:txBody>
      </p:sp>
    </p:spTree>
    <p:extLst>
      <p:ext uri="{BB962C8B-B14F-4D97-AF65-F5344CB8AC3E}">
        <p14:creationId xmlns:p14="http://schemas.microsoft.com/office/powerpoint/2010/main" val="351082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6468-D777-2E34-1FCD-75D735C7F409}"/>
              </a:ext>
            </a:extLst>
          </p:cNvPr>
          <p:cNvSpPr>
            <a:spLocks noGrp="1"/>
          </p:cNvSpPr>
          <p:nvPr>
            <p:ph type="title"/>
          </p:nvPr>
        </p:nvSpPr>
        <p:spPr/>
        <p:txBody>
          <a:bodyPr/>
          <a:lstStyle/>
          <a:p>
            <a:r>
              <a:rPr lang="en-US" b="1" dirty="0">
                <a:effectLst>
                  <a:glow rad="228600">
                    <a:schemeClr val="accent2">
                      <a:satMod val="175000"/>
                      <a:alpha val="40000"/>
                    </a:schemeClr>
                  </a:glow>
                </a:effectLst>
                <a:cs typeface="Times New Roman" panose="02020603050405020304" pitchFamily="18" charset="0"/>
              </a:rPr>
              <a:t>Effects of Language</a:t>
            </a:r>
          </a:p>
        </p:txBody>
      </p:sp>
      <p:sp>
        <p:nvSpPr>
          <p:cNvPr id="3" name="Content Placeholder 2">
            <a:extLst>
              <a:ext uri="{FF2B5EF4-FFF2-40B4-BE49-F238E27FC236}">
                <a16:creationId xmlns:a16="http://schemas.microsoft.com/office/drawing/2014/main" id="{8C9FDAB5-910F-BD17-938C-65BB08473ED8}"/>
              </a:ext>
            </a:extLst>
          </p:cNvPr>
          <p:cNvSpPr>
            <a:spLocks noGrp="1"/>
          </p:cNvSpPr>
          <p:nvPr>
            <p:ph sz="half" idx="2"/>
          </p:nvPr>
        </p:nvSpPr>
        <p:spPr>
          <a:xfrm>
            <a:off x="964023" y="1687247"/>
            <a:ext cx="10654820" cy="3858787"/>
          </a:xfrm>
        </p:spPr>
        <p:txBody>
          <a:bodyPr>
            <a:normAutofit fontScale="92500" lnSpcReduction="20000"/>
          </a:bodyPr>
          <a:lstStyle/>
          <a:p>
            <a:pPr>
              <a:lnSpc>
                <a:spcPct val="120000"/>
              </a:lnSpc>
            </a:pPr>
            <a:r>
              <a:rPr lang="en-US" sz="3200" dirty="0">
                <a:latin typeface="+mj-lt"/>
                <a:cs typeface="Times New Roman" panose="02020603050405020304" pitchFamily="18" charset="0"/>
              </a:rPr>
              <a:t>“CMS/Medicaid rate” vs. “CMS/Medicaid rate applicable to Provider”</a:t>
            </a:r>
          </a:p>
          <a:p>
            <a:pPr>
              <a:lnSpc>
                <a:spcPct val="120000"/>
              </a:lnSpc>
            </a:pPr>
            <a:r>
              <a:rPr lang="en-US" sz="3200" dirty="0">
                <a:latin typeface="+mj-lt"/>
                <a:cs typeface="Times New Roman" panose="02020603050405020304" pitchFamily="18" charset="0"/>
              </a:rPr>
              <a:t>“CMS/Medicaid rate” vs. “based on the CMS/Medicaid rate”</a:t>
            </a:r>
          </a:p>
          <a:p>
            <a:pPr>
              <a:lnSpc>
                <a:spcPct val="120000"/>
              </a:lnSpc>
            </a:pPr>
            <a:r>
              <a:rPr lang="en-US" sz="3200" dirty="0">
                <a:latin typeface="+mj-lt"/>
                <a:cs typeface="Times New Roman" panose="02020603050405020304" pitchFamily="18" charset="0"/>
              </a:rPr>
              <a:t>“Current rate” vs. “rate in effect on the date of service”</a:t>
            </a:r>
          </a:p>
          <a:p>
            <a:pPr>
              <a:lnSpc>
                <a:spcPct val="120000"/>
              </a:lnSpc>
            </a:pPr>
            <a:r>
              <a:rPr lang="en-US" sz="3200" dirty="0">
                <a:latin typeface="+mj-lt"/>
                <a:cs typeface="Times New Roman" panose="02020603050405020304" pitchFamily="18" charset="0"/>
              </a:rPr>
              <a:t>DRG add-ons (included?)</a:t>
            </a:r>
          </a:p>
          <a:p>
            <a:pPr>
              <a:lnSpc>
                <a:spcPct val="120000"/>
              </a:lnSpc>
            </a:pPr>
            <a:r>
              <a:rPr lang="en-US" sz="3200" dirty="0">
                <a:latin typeface="+mj-lt"/>
                <a:cs typeface="Times New Roman" panose="02020603050405020304" pitchFamily="18" charset="0"/>
              </a:rPr>
              <a:t>Annual Chargemaster Maximum (0%?)</a:t>
            </a:r>
          </a:p>
          <a:p>
            <a:pPr>
              <a:lnSpc>
                <a:spcPct val="120000"/>
              </a:lnSpc>
            </a:pPr>
            <a:r>
              <a:rPr lang="en-US" sz="3200" dirty="0">
                <a:latin typeface="+mj-lt"/>
                <a:cs typeface="Times New Roman" panose="02020603050405020304" pitchFamily="18" charset="0"/>
              </a:rPr>
              <a:t>Inflators?   Did you receive?</a:t>
            </a:r>
          </a:p>
          <a:p>
            <a:pPr>
              <a:lnSpc>
                <a:spcPct val="120000"/>
              </a:lnSpc>
            </a:pPr>
            <a:endParaRPr lang="en-US" sz="3200" dirty="0">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5DFC1D-1CB1-1E1E-D78C-AC9209D95C83}"/>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000000"/>
                </a:solidFill>
                <a:effectLst/>
                <a:uLnTx/>
                <a:uFillTx/>
                <a:latin typeface="Arial Nov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000000"/>
              </a:solidFill>
              <a:effectLst/>
              <a:uLnTx/>
              <a:uFillTx/>
              <a:latin typeface="Arial Nova"/>
              <a:ea typeface="+mn-ea"/>
              <a:cs typeface="+mn-cs"/>
            </a:endParaRPr>
          </a:p>
        </p:txBody>
      </p:sp>
    </p:spTree>
    <p:extLst>
      <p:ext uri="{BB962C8B-B14F-4D97-AF65-F5344CB8AC3E}">
        <p14:creationId xmlns:p14="http://schemas.microsoft.com/office/powerpoint/2010/main" val="45155985"/>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E4E4E4"/>
      </a:dk2>
      <a:lt2>
        <a:srgbClr val="067EC2"/>
      </a:lt2>
      <a:accent1>
        <a:srgbClr val="067EC2"/>
      </a:accent1>
      <a:accent2>
        <a:srgbClr val="5F6062"/>
      </a:accent2>
      <a:accent3>
        <a:srgbClr val="002940"/>
      </a:accent3>
      <a:accent4>
        <a:srgbClr val="4CC4D3"/>
      </a:accent4>
      <a:accent5>
        <a:srgbClr val="71CAC9"/>
      </a:accent5>
      <a:accent6>
        <a:srgbClr val="65ACDD"/>
      </a:accent6>
      <a:hlink>
        <a:srgbClr val="4495A2"/>
      </a:hlink>
      <a:folHlink>
        <a:srgbClr val="AA5881"/>
      </a:folHlink>
    </a:clrScheme>
    <a:fontScheme name="Blue Fonts">
      <a:majorFont>
        <a:latin typeface="Gill Sans M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www.w3.org/XML/1998/namespace"/>
    <ds:schemaRef ds:uri="16c05727-aa75-4e4a-9b5f-8a80a1165891"/>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34448</TotalTime>
  <Words>932</Words>
  <Application>Microsoft Office PowerPoint</Application>
  <PresentationFormat>Widescreen</PresentationFormat>
  <Paragraphs>110</Paragraphs>
  <Slides>17</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Amasis MT Pro Black</vt:lpstr>
      <vt:lpstr>Arial</vt:lpstr>
      <vt:lpstr>Arial Nova</vt:lpstr>
      <vt:lpstr>Calibri</vt:lpstr>
      <vt:lpstr>Gill Sans MT</vt:lpstr>
      <vt:lpstr>Times New Roman</vt:lpstr>
      <vt:lpstr>Wingdings</vt:lpstr>
      <vt:lpstr>Theme1</vt:lpstr>
      <vt:lpstr>Default Design</vt:lpstr>
      <vt:lpstr>Outdated Contracts</vt:lpstr>
      <vt:lpstr>Seminar Description</vt:lpstr>
      <vt:lpstr>Seminar Objectives</vt:lpstr>
      <vt:lpstr>“Life is like a ten-speed bike;   We all have gears we never use.” -</vt:lpstr>
      <vt:lpstr>Why the audit?</vt:lpstr>
      <vt:lpstr>What’s the Point?</vt:lpstr>
      <vt:lpstr>PowerPoint Presentation</vt:lpstr>
      <vt:lpstr>Rates</vt:lpstr>
      <vt:lpstr>Effects of Language</vt:lpstr>
      <vt:lpstr>More Language to Watch</vt:lpstr>
      <vt:lpstr>Housekeeping</vt:lpstr>
      <vt:lpstr>PowerPoint Presentation</vt:lpstr>
      <vt:lpstr>Contract Negotiations</vt:lpstr>
      <vt:lpstr>Contract Negotiations</vt:lpstr>
      <vt:lpstr>PowerPoint Presentation</vt:lpstr>
      <vt:lpstr>Michael R. Montgomery, HIA - Bio</vt:lpstr>
      <vt:lpstr>Michael R. Montgomery, HIA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Requirements in the Dept. of Defense Supply Chain</dc:title>
  <dc:creator>Sam Crist</dc:creator>
  <cp:lastModifiedBy>Michael Montgomery</cp:lastModifiedBy>
  <cp:revision>82</cp:revision>
  <cp:lastPrinted>2023-02-07T21:11:07Z</cp:lastPrinted>
  <dcterms:created xsi:type="dcterms:W3CDTF">2020-11-13T12:39:51Z</dcterms:created>
  <dcterms:modified xsi:type="dcterms:W3CDTF">2023-02-15T17:07:35Z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