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1" r:id="rId2"/>
    <p:sldMasterId id="2147483776" r:id="rId3"/>
    <p:sldMasterId id="2147483813" r:id="rId4"/>
    <p:sldMasterId id="2147483873" r:id="rId5"/>
    <p:sldMasterId id="2147483887" r:id="rId6"/>
    <p:sldMasterId id="2147483900" r:id="rId7"/>
  </p:sldMasterIdLst>
  <p:notesMasterIdLst>
    <p:notesMasterId r:id="rId37"/>
  </p:notesMasterIdLst>
  <p:handoutMasterIdLst>
    <p:handoutMasterId r:id="rId38"/>
  </p:handoutMasterIdLst>
  <p:sldIdLst>
    <p:sldId id="2221" r:id="rId8"/>
    <p:sldId id="2386" r:id="rId9"/>
    <p:sldId id="2371" r:id="rId10"/>
    <p:sldId id="2413" r:id="rId11"/>
    <p:sldId id="2393" r:id="rId12"/>
    <p:sldId id="2414" r:id="rId13"/>
    <p:sldId id="2406" r:id="rId14"/>
    <p:sldId id="2379" r:id="rId15"/>
    <p:sldId id="2380" r:id="rId16"/>
    <p:sldId id="2381" r:id="rId17"/>
    <p:sldId id="2390" r:id="rId18"/>
    <p:sldId id="2384" r:id="rId19"/>
    <p:sldId id="2403" r:id="rId20"/>
    <p:sldId id="2389" r:id="rId21"/>
    <p:sldId id="2412" r:id="rId22"/>
    <p:sldId id="2402" r:id="rId23"/>
    <p:sldId id="2391" r:id="rId24"/>
    <p:sldId id="2397" r:id="rId25"/>
    <p:sldId id="2398" r:id="rId26"/>
    <p:sldId id="2401" r:id="rId27"/>
    <p:sldId id="2392" r:id="rId28"/>
    <p:sldId id="2416" r:id="rId29"/>
    <p:sldId id="2417" r:id="rId30"/>
    <p:sldId id="2394" r:id="rId31"/>
    <p:sldId id="2404" r:id="rId32"/>
    <p:sldId id="2415" r:id="rId33"/>
    <p:sldId id="2418" r:id="rId34"/>
    <p:sldId id="2407" r:id="rId35"/>
    <p:sldId id="2395" r:id="rId36"/>
  </p:sldIdLst>
  <p:sldSz cx="9144000" cy="6858000" type="screen4x3"/>
  <p:notesSz cx="70104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Samuelson" initials="CS" lastIdx="0" clrIdx="0">
    <p:extLst>
      <p:ext uri="{19B8F6BF-5375-455C-9EA6-DF929625EA0E}">
        <p15:presenceInfo xmlns:p15="http://schemas.microsoft.com/office/powerpoint/2012/main" userId="S-1-5-21-1343024091-1284227242-682003330-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CC00"/>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96" autoAdjust="0"/>
    <p:restoredTop sz="81325" autoAdjust="0"/>
  </p:normalViewPr>
  <p:slideViewPr>
    <p:cSldViewPr>
      <p:cViewPr varScale="1">
        <p:scale>
          <a:sx n="89" d="100"/>
          <a:sy n="89" d="100"/>
        </p:scale>
        <p:origin x="1146" y="90"/>
      </p:cViewPr>
      <p:guideLst>
        <p:guide orient="horz" pos="2160"/>
        <p:guide pos="2880"/>
      </p:guideLst>
    </p:cSldViewPr>
  </p:slideViewPr>
  <p:outlineViewPr>
    <p:cViewPr>
      <p:scale>
        <a:sx n="33" d="100"/>
        <a:sy n="33" d="100"/>
      </p:scale>
      <p:origin x="0" y="-1602"/>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86" d="100"/>
          <a:sy n="86" d="100"/>
        </p:scale>
        <p:origin x="297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gs" Target="tags/tag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khasvr2017\KHA\Finance%20and%20Reimbursement%20SF\Education\Payor%203QFY22%20Oct%202021%20-%20June%20202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Kansas Hospital's Payer Mix by </a:t>
            </a:r>
          </a:p>
          <a:p>
            <a:pPr>
              <a:defRPr/>
            </a:pPr>
            <a:r>
              <a:rPr lang="en-US" b="1"/>
              <a:t>Patient Volume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3"/>
          <c:order val="0"/>
          <c:tx>
            <c:strRef>
              <c:f>Sheet2!$E$22</c:f>
              <c:strCache>
                <c:ptCount val="1"/>
                <c:pt idx="0">
                  <c:v>Discharges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982F-487C-900A-01DAF995C622}"/>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982F-487C-900A-01DAF995C622}"/>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982F-487C-900A-01DAF995C622}"/>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982F-487C-900A-01DAF995C622}"/>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982F-487C-900A-01DAF995C622}"/>
              </c:ext>
            </c:extLst>
          </c:dPt>
          <c:dLbls>
            <c:dLbl>
              <c:idx val="0"/>
              <c:layout>
                <c:manualLayout>
                  <c:x val="1.3404308836395451E-2"/>
                  <c:y val="1.3053732866724992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82F-487C-900A-01DAF995C622}"/>
                </c:ext>
              </c:extLst>
            </c:dLbl>
            <c:dLbl>
              <c:idx val="1"/>
              <c:layout>
                <c:manualLayout>
                  <c:x val="-9.6199912510936153E-2"/>
                  <c:y val="-0.1011821249616525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982F-487C-900A-01DAF995C622}"/>
                </c:ext>
              </c:extLst>
            </c:dLbl>
            <c:dLbl>
              <c:idx val="2"/>
              <c:layout>
                <c:manualLayout>
                  <c:x val="-3.9551290463692039E-2"/>
                  <c:y val="7.4269830854476526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982F-487C-900A-01DAF995C622}"/>
                </c:ext>
              </c:extLst>
            </c:dLbl>
            <c:dLbl>
              <c:idx val="4"/>
              <c:layout>
                <c:manualLayout>
                  <c:x val="-3.3086832895888013E-2"/>
                  <c:y val="3.1911920100896477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982F-487C-900A-01DAF995C6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Sheet2!$A$23:$A$28</c:f>
              <c:strCache>
                <c:ptCount val="5"/>
                <c:pt idx="0">
                  <c:v>Medicare</c:v>
                </c:pt>
                <c:pt idx="1">
                  <c:v>Commercial</c:v>
                </c:pt>
                <c:pt idx="2">
                  <c:v>Medicaid</c:v>
                </c:pt>
                <c:pt idx="3">
                  <c:v>Other Pay</c:v>
                </c:pt>
                <c:pt idx="4">
                  <c:v>Uninsured</c:v>
                </c:pt>
              </c:strCache>
            </c:strRef>
          </c:cat>
          <c:val>
            <c:numRef>
              <c:f>Sheet2!$E$23:$E$28</c:f>
              <c:numCache>
                <c:formatCode>0%</c:formatCode>
                <c:ptCount val="5"/>
                <c:pt idx="0">
                  <c:v>0.42203464923699513</c:v>
                </c:pt>
                <c:pt idx="1">
                  <c:v>0.3160361199797202</c:v>
                </c:pt>
                <c:pt idx="2">
                  <c:v>0.14723870337128947</c:v>
                </c:pt>
                <c:pt idx="3">
                  <c:v>5.0279304092044744E-2</c:v>
                </c:pt>
                <c:pt idx="4">
                  <c:v>6.2109191228526928E-2</c:v>
                </c:pt>
              </c:numCache>
            </c:numRef>
          </c:val>
          <c:extLst>
            <c:ext xmlns:c15="http://schemas.microsoft.com/office/drawing/2012/chart" uri="{02D57815-91ED-43cb-92C2-25804820EDAC}">
              <c15:categoryFilterExceptions>
                <c15:categoryFilterException>
                  <c15:sqref>'[Payor 3QFY22 Oct 2021 - June 2022.xlsx]Sheet2'!$E$28</c15:sqref>
                  <c15:spPr xmlns:c15="http://schemas.microsoft.com/office/drawing/2012/chart">
                    <a:solidFill>
                      <a:schemeClr val="accent4">
                        <a:lumMod val="60000"/>
                      </a:schemeClr>
                    </a:solidFill>
                    <a:ln w="19050">
                      <a:solidFill>
                        <a:schemeClr val="lt1"/>
                      </a:solidFill>
                    </a:ln>
                    <a:effectLst/>
                  </c15:spPr>
                  <c15:bubble3D val="0"/>
                </c15:categoryFilterException>
              </c15:categoryFilterExceptions>
            </c:ext>
            <c:ext xmlns:c16="http://schemas.microsoft.com/office/drawing/2014/chart" uri="{C3380CC4-5D6E-409C-BE32-E72D297353CC}">
              <c16:uniqueId val="{0000000A-982F-487C-900A-01DAF995C622}"/>
            </c:ext>
          </c:extLst>
        </c:ser>
        <c:dLbls>
          <c:showLegendKey val="0"/>
          <c:showVal val="0"/>
          <c:showCatName val="1"/>
          <c:showSerName val="0"/>
          <c:showPercent val="1"/>
          <c:showBubbleSize val="0"/>
          <c:showLeaderLines val="1"/>
        </c:dLbls>
        <c:firstSliceAng val="0"/>
        <c:extLst>
          <c:ext xmlns:c15="http://schemas.microsoft.com/office/drawing/2012/chart" uri="{02D57815-91ED-43cb-92C2-25804820EDAC}">
            <c15:filteredPieSeries>
              <c15:ser>
                <c:idx val="1"/>
                <c:order val="1"/>
                <c:tx>
                  <c:strRef>
                    <c:extLst>
                      <c:ext uri="{02D57815-91ED-43cb-92C2-25804820EDAC}">
                        <c15:formulaRef>
                          <c15:sqref>Sheet2!$C$22</c15:sqref>
                        </c15:formulaRef>
                      </c:ext>
                    </c:extLst>
                    <c:strCache>
                      <c:ptCount val="1"/>
                      <c:pt idx="0">
                        <c:v>Percentage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C-982F-487C-900A-01DAF995C622}"/>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E-982F-487C-900A-01DAF995C622}"/>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10-982F-487C-900A-01DAF995C622}"/>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2-982F-487C-900A-01DAF995C622}"/>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4-982F-487C-900A-01DAF995C62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Sheet2!$A$23:$A$28</c15:sqref>
                        </c15:formulaRef>
                      </c:ext>
                    </c:extLst>
                    <c:strCache>
                      <c:ptCount val="5"/>
                      <c:pt idx="0">
                        <c:v>Medicare</c:v>
                      </c:pt>
                      <c:pt idx="1">
                        <c:v>Commercial</c:v>
                      </c:pt>
                      <c:pt idx="2">
                        <c:v>Medicaid</c:v>
                      </c:pt>
                      <c:pt idx="3">
                        <c:v>Other Pay</c:v>
                      </c:pt>
                      <c:pt idx="4">
                        <c:v>Uninsured</c:v>
                      </c:pt>
                    </c:strCache>
                  </c:strRef>
                </c:cat>
                <c:val>
                  <c:numRef>
                    <c:extLst>
                      <c:ext uri="{02D57815-91ED-43cb-92C2-25804820EDAC}">
                        <c15:formulaRef>
                          <c15:sqref>Sheet2!$C$23:$C$28</c15:sqref>
                        </c15:formulaRef>
                      </c:ext>
                    </c:extLst>
                    <c:numCache>
                      <c:formatCode>0%</c:formatCode>
                      <c:ptCount val="5"/>
                      <c:pt idx="0">
                        <c:v>0.48526273868354142</c:v>
                      </c:pt>
                      <c:pt idx="1">
                        <c:v>0.29709484654030233</c:v>
                      </c:pt>
                      <c:pt idx="2">
                        <c:v>0.11984890360824864</c:v>
                      </c:pt>
                      <c:pt idx="3">
                        <c:v>5.0151024552662647E-2</c:v>
                      </c:pt>
                      <c:pt idx="4">
                        <c:v>4.3961266748031656E-2</c:v>
                      </c:pt>
                    </c:numCache>
                  </c:numRef>
                </c:val>
                <c:extLst>
                  <c:ext uri="{02D57815-91ED-43cb-92C2-25804820EDAC}">
                    <c15:categoryFilterExceptions>
                      <c15:categoryFilterException>
                        <c15:sqref>'[Payor 3QFY22 Oct 2021 - June 2022.xlsx]Sheet2'!$C$28</c15:sqref>
                        <c15:spPr xmlns:c15="http://schemas.microsoft.com/office/drawing/2012/chart">
                          <a:solidFill>
                            <a:schemeClr val="accent4">
                              <a:lumMod val="60000"/>
                            </a:schemeClr>
                          </a:solidFill>
                          <a:ln w="19050">
                            <a:solidFill>
                              <a:schemeClr val="lt1"/>
                            </a:solidFill>
                          </a:ln>
                          <a:effectLst/>
                        </c15:spPr>
                        <c15:bubble3D val="0"/>
                      </c15:categoryFilterException>
                    </c15:categoryFilterExceptions>
                  </c:ext>
                  <c:ext xmlns:c16="http://schemas.microsoft.com/office/drawing/2014/chart" uri="{C3380CC4-5D6E-409C-BE32-E72D297353CC}">
                    <c16:uniqueId val="{00000015-982F-487C-900A-01DAF995C622}"/>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Sheet2!$D$22</c15:sqref>
                        </c15:formulaRef>
                      </c:ext>
                    </c:extLst>
                    <c:strCache>
                      <c:ptCount val="1"/>
                      <c:pt idx="0">
                        <c:v>Discharges</c:v>
                      </c:pt>
                    </c:strCache>
                  </c:strRef>
                </c:tx>
                <c:dPt>
                  <c:idx val="0"/>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17-982F-487C-900A-01DAF995C622}"/>
                    </c:ext>
                  </c:extLst>
                </c:dPt>
                <c:dPt>
                  <c:idx val="1"/>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19-982F-487C-900A-01DAF995C622}"/>
                    </c:ext>
                  </c:extLst>
                </c:dPt>
                <c:dPt>
                  <c:idx val="2"/>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1B-982F-487C-900A-01DAF995C622}"/>
                    </c:ext>
                  </c:extLst>
                </c:dPt>
                <c:dPt>
                  <c:idx val="3"/>
                  <c:bubble3D val="0"/>
                  <c:spPr>
                    <a:solidFill>
                      <a:schemeClr val="accent6">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1D-982F-487C-900A-01DAF995C622}"/>
                    </c:ext>
                  </c:extLst>
                </c:dPt>
                <c:dPt>
                  <c:idx val="4"/>
                  <c:bubble3D val="0"/>
                  <c:spPr>
                    <a:solidFill>
                      <a:schemeClr val="accent5">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1F-982F-487C-900A-01DAF995C62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c:ext xmlns:c15="http://schemas.microsoft.com/office/drawing/2012/chart" uri="{02D57815-91ED-43cb-92C2-25804820EDAC}">
                        <c15:formulaRef>
                          <c15:sqref>Sheet2!$A$23:$A$28</c15:sqref>
                        </c15:formulaRef>
                      </c:ext>
                    </c:extLst>
                    <c:strCache>
                      <c:ptCount val="5"/>
                      <c:pt idx="0">
                        <c:v>Medicare</c:v>
                      </c:pt>
                      <c:pt idx="1">
                        <c:v>Commercial</c:v>
                      </c:pt>
                      <c:pt idx="2">
                        <c:v>Medicaid</c:v>
                      </c:pt>
                      <c:pt idx="3">
                        <c:v>Other Pay</c:v>
                      </c:pt>
                      <c:pt idx="4">
                        <c:v>Uninsured</c:v>
                      </c:pt>
                    </c:strCache>
                  </c:strRef>
                </c:cat>
                <c:val>
                  <c:numRef>
                    <c:extLst>
                      <c:ext xmlns:c15="http://schemas.microsoft.com/office/drawing/2012/chart" uri="{02D57815-91ED-43cb-92C2-25804820EDAC}">
                        <c15:formulaRef>
                          <c15:sqref>Sheet2!$D$23:$D$28</c15:sqref>
                        </c15:formulaRef>
                      </c:ext>
                    </c:extLst>
                    <c:numCache>
                      <c:formatCode>#,##0</c:formatCode>
                      <c:ptCount val="5"/>
                      <c:pt idx="0">
                        <c:v>92399</c:v>
                      </c:pt>
                      <c:pt idx="1">
                        <c:v>69192</c:v>
                      </c:pt>
                      <c:pt idx="2">
                        <c:v>32236</c:v>
                      </c:pt>
                      <c:pt idx="3">
                        <c:v>11008</c:v>
                      </c:pt>
                      <c:pt idx="4">
                        <c:v>13598</c:v>
                      </c:pt>
                    </c:numCache>
                  </c:numRef>
                </c:val>
                <c:extLst xmlns:c15="http://schemas.microsoft.com/office/drawing/2012/chart">
                  <c:ext xmlns:c15="http://schemas.microsoft.com/office/drawing/2012/chart" uri="{02D57815-91ED-43cb-92C2-25804820EDAC}">
                    <c15:categoryFilterExceptions>
                      <c15:categoryFilterException>
                        <c15:sqref>'[Payor 3QFY22 Oct 2021 - June 2022.xlsx]Sheet2'!$D$28</c15:sqref>
                        <c15:spPr xmlns:c15="http://schemas.microsoft.com/office/drawing/2012/chart">
                          <a:solidFill>
                            <a:schemeClr val="accent4">
                              <a:lumMod val="60000"/>
                            </a:schemeClr>
                          </a:solidFill>
                          <a:ln w="19050">
                            <a:solidFill>
                              <a:schemeClr val="lt1"/>
                            </a:solidFill>
                          </a:ln>
                          <a:effectLst/>
                        </c15:spPr>
                        <c15:bubble3D val="0"/>
                      </c15:categoryFilterException>
                    </c15:categoryFilterExceptions>
                  </c:ext>
                  <c:ext xmlns:c16="http://schemas.microsoft.com/office/drawing/2014/chart" uri="{C3380CC4-5D6E-409C-BE32-E72D297353CC}">
                    <c16:uniqueId val="{00000020-982F-487C-900A-01DAF995C622}"/>
                  </c:ext>
                </c:extLst>
              </c15:ser>
            </c15:filteredPieSeries>
            <c15:filteredPieSeries>
              <c15:ser>
                <c:idx val="0"/>
                <c:order val="3"/>
                <c:tx>
                  <c:strRef>
                    <c:extLst xmlns:c15="http://schemas.microsoft.com/office/drawing/2012/chart">
                      <c:ext xmlns:c15="http://schemas.microsoft.com/office/drawing/2012/chart" uri="{02D57815-91ED-43cb-92C2-25804820EDAC}">
                        <c15:formulaRef>
                          <c15:sqref>Sheet2!$B$22</c15:sqref>
                        </c15:formulaRef>
                      </c:ext>
                    </c:extLst>
                    <c:strCache>
                      <c:ptCount val="1"/>
                      <c:pt idx="0">
                        <c:v>SumOfCHRGS</c:v>
                      </c:pt>
                    </c:strCache>
                  </c:strRef>
                </c:tx>
                <c:dPt>
                  <c:idx val="0"/>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2-982F-487C-900A-01DAF995C622}"/>
                    </c:ext>
                  </c:extLst>
                </c:dPt>
                <c:dPt>
                  <c:idx val="1"/>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4-982F-487C-900A-01DAF995C622}"/>
                    </c:ext>
                  </c:extLst>
                </c:dPt>
                <c:dPt>
                  <c:idx val="2"/>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6-982F-487C-900A-01DAF995C622}"/>
                    </c:ext>
                  </c:extLst>
                </c:dPt>
                <c:dPt>
                  <c:idx val="3"/>
                  <c:bubble3D val="0"/>
                  <c:spPr>
                    <a:solidFill>
                      <a:schemeClr val="accent6">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28-982F-487C-900A-01DAF995C622}"/>
                    </c:ext>
                  </c:extLst>
                </c:dPt>
                <c:dPt>
                  <c:idx val="4"/>
                  <c:bubble3D val="0"/>
                  <c:spPr>
                    <a:solidFill>
                      <a:schemeClr val="accent5">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2A-982F-487C-900A-01DAF995C62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c:ext xmlns:c15="http://schemas.microsoft.com/office/drawing/2012/chart" uri="{02D57815-91ED-43cb-92C2-25804820EDAC}">
                        <c15:formulaRef>
                          <c15:sqref>Sheet2!$A$23:$A$28</c15:sqref>
                        </c15:formulaRef>
                      </c:ext>
                    </c:extLst>
                    <c:strCache>
                      <c:ptCount val="5"/>
                      <c:pt idx="0">
                        <c:v>Medicare</c:v>
                      </c:pt>
                      <c:pt idx="1">
                        <c:v>Commercial</c:v>
                      </c:pt>
                      <c:pt idx="2">
                        <c:v>Medicaid</c:v>
                      </c:pt>
                      <c:pt idx="3">
                        <c:v>Other Pay</c:v>
                      </c:pt>
                      <c:pt idx="4">
                        <c:v>Uninsured</c:v>
                      </c:pt>
                    </c:strCache>
                  </c:strRef>
                </c:cat>
                <c:val>
                  <c:numRef>
                    <c:extLst>
                      <c:ext xmlns:c15="http://schemas.microsoft.com/office/drawing/2012/chart" uri="{02D57815-91ED-43cb-92C2-25804820EDAC}">
                        <c15:formulaRef>
                          <c15:sqref>Sheet2!$B$23:$B$28</c15:sqref>
                        </c15:formulaRef>
                      </c:ext>
                    </c:extLst>
                    <c:numCache>
                      <c:formatCode>"$"#,##0_);\("$"#,##0\)</c:formatCode>
                      <c:ptCount val="5"/>
                      <c:pt idx="0">
                        <c:v>672671378817</c:v>
                      </c:pt>
                      <c:pt idx="1">
                        <c:v>411832980632</c:v>
                      </c:pt>
                      <c:pt idx="2">
                        <c:v>166134592280</c:v>
                      </c:pt>
                      <c:pt idx="3">
                        <c:v>69519367851</c:v>
                      </c:pt>
                      <c:pt idx="4">
                        <c:v>60939123408</c:v>
                      </c:pt>
                    </c:numCache>
                  </c:numRef>
                </c:val>
                <c:extLst xmlns:c15="http://schemas.microsoft.com/office/drawing/2012/chart">
                  <c:ext xmlns:c15="http://schemas.microsoft.com/office/drawing/2012/chart" uri="{02D57815-91ED-43cb-92C2-25804820EDAC}">
                    <c15:categoryFilterExceptions>
                      <c15:categoryFilterException>
                        <c15:sqref>'[Payor 3QFY22 Oct 2021 - June 2022.xlsx]Sheet2'!$B$28</c15:sqref>
                        <c15:spPr xmlns:c15="http://schemas.microsoft.com/office/drawing/2012/chart">
                          <a:solidFill>
                            <a:schemeClr val="accent4">
                              <a:lumMod val="60000"/>
                            </a:schemeClr>
                          </a:solidFill>
                          <a:ln w="19050">
                            <a:solidFill>
                              <a:schemeClr val="lt1"/>
                            </a:solidFill>
                          </a:ln>
                          <a:effectLst/>
                        </c15:spPr>
                        <c15:bubble3D val="0"/>
                      </c15:categoryFilterException>
                    </c15:categoryFilterExceptions>
                  </c:ext>
                  <c:ext xmlns:c16="http://schemas.microsoft.com/office/drawing/2014/chart" uri="{C3380CC4-5D6E-409C-BE32-E72D297353CC}">
                    <c16:uniqueId val="{0000002B-982F-487C-900A-01DAF995C622}"/>
                  </c:ext>
                </c:extLst>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Kansas Hospitals' Cost (2021)</a:t>
            </a:r>
          </a:p>
        </c:rich>
      </c:tx>
      <c:layout>
        <c:manualLayout>
          <c:xMode val="edge"/>
          <c:yMode val="edge"/>
          <c:x val="0.23784662555365479"/>
          <c:y val="4.5283000927845915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43C-4BF4-AC5A-41AC3598AEE6}"/>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43C-4BF4-AC5A-41AC3598AEE6}"/>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43C-4BF4-AC5A-41AC3598AEE6}"/>
              </c:ext>
            </c:extLst>
          </c:dPt>
          <c:dPt>
            <c:idx val="3"/>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443C-4BF4-AC5A-41AC3598AEE6}"/>
              </c:ext>
            </c:extLst>
          </c:dPt>
          <c:dPt>
            <c:idx val="4"/>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443C-4BF4-AC5A-41AC3598AEE6}"/>
              </c:ext>
            </c:extLst>
          </c:dPt>
          <c:dPt>
            <c:idx val="5"/>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443C-4BF4-AC5A-41AC3598AEE6}"/>
              </c:ext>
            </c:extLst>
          </c:dPt>
          <c:dPt>
            <c:idx val="6"/>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443C-4BF4-AC5A-41AC3598AEE6}"/>
              </c:ext>
            </c:extLst>
          </c:dPt>
          <c:dLbls>
            <c:dLbl>
              <c:idx val="0"/>
              <c:layout>
                <c:manualLayout>
                  <c:x val="-2.7610341810721935E-4"/>
                  <c:y val="-0.1401821416618225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43C-4BF4-AC5A-41AC3598AEE6}"/>
                </c:ext>
              </c:extLst>
            </c:dLbl>
            <c:dLbl>
              <c:idx val="1"/>
              <c:layout>
                <c:manualLayout>
                  <c:x val="9.0624046671120367E-2"/>
                  <c:y val="2.4123201456662624E-3"/>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443C-4BF4-AC5A-41AC3598AEE6}"/>
                </c:ext>
              </c:extLst>
            </c:dLbl>
            <c:dLbl>
              <c:idx val="2"/>
              <c:layout>
                <c:manualLayout>
                  <c:x val="-9.1051355223373404E-3"/>
                  <c:y val="-1.44921450038548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443C-4BF4-AC5A-41AC3598AEE6}"/>
                </c:ext>
              </c:extLst>
            </c:dLbl>
            <c:dLbl>
              <c:idx val="3"/>
              <c:layout>
                <c:manualLayout>
                  <c:x val="-7.3164974648692272E-3"/>
                  <c:y val="-3.3409980325863287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443C-4BF4-AC5A-41AC3598AEE6}"/>
                </c:ext>
              </c:extLst>
            </c:dLbl>
            <c:dLbl>
              <c:idx val="4"/>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9-443C-4BF4-AC5A-41AC3598AEE6}"/>
                </c:ext>
              </c:extLst>
            </c:dLbl>
            <c:dLbl>
              <c:idx val="5"/>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B-443C-4BF4-AC5A-41AC3598AEE6}"/>
                </c:ext>
              </c:extLst>
            </c:dLbl>
            <c:dLbl>
              <c:idx val="6"/>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D-443C-4BF4-AC5A-41AC3598AEE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Sheet1!$A$24:$A$30</c:f>
              <c:strCache>
                <c:ptCount val="7"/>
                <c:pt idx="0">
                  <c:v>Salaries, Wages, Benefits</c:v>
                </c:pt>
                <c:pt idx="1">
                  <c:v>Supply Expense</c:v>
                </c:pt>
                <c:pt idx="2">
                  <c:v>Pharmacy Expense</c:v>
                </c:pt>
                <c:pt idx="3">
                  <c:v>Fees</c:v>
                </c:pt>
                <c:pt idx="4">
                  <c:v>Purchased Services</c:v>
                </c:pt>
                <c:pt idx="5">
                  <c:v>Capital: Depreciation, Amortization, Interest Expense</c:v>
                </c:pt>
                <c:pt idx="6">
                  <c:v>Other Expense</c:v>
                </c:pt>
              </c:strCache>
            </c:strRef>
          </c:cat>
          <c:val>
            <c:numRef>
              <c:f>Sheet1!$B$24:$B$30</c:f>
              <c:numCache>
                <c:formatCode>_(* #,##0.00_);_(* \(#,##0.00\);_(* "-"??_);_(@_)</c:formatCode>
                <c:ptCount val="7"/>
                <c:pt idx="0">
                  <c:v>5200789326</c:v>
                </c:pt>
                <c:pt idx="1">
                  <c:v>1162132353</c:v>
                </c:pt>
                <c:pt idx="2">
                  <c:v>996795929</c:v>
                </c:pt>
                <c:pt idx="3">
                  <c:v>850197369</c:v>
                </c:pt>
                <c:pt idx="4">
                  <c:v>425098685</c:v>
                </c:pt>
                <c:pt idx="5">
                  <c:v>1076283712</c:v>
                </c:pt>
                <c:pt idx="6">
                  <c:v>965584639</c:v>
                </c:pt>
              </c:numCache>
            </c:numRef>
          </c:val>
          <c:extLst>
            <c:ext xmlns:c16="http://schemas.microsoft.com/office/drawing/2014/chart" uri="{C3380CC4-5D6E-409C-BE32-E72D297353CC}">
              <c16:uniqueId val="{0000000E-443C-4BF4-AC5A-41AC3598AEE6}"/>
            </c:ext>
          </c:extLst>
        </c:ser>
        <c:ser>
          <c:idx val="1"/>
          <c:order val="1"/>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443C-4BF4-AC5A-41AC3598AEE6}"/>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2-443C-4BF4-AC5A-41AC3598AEE6}"/>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4-443C-4BF4-AC5A-41AC3598AEE6}"/>
              </c:ext>
            </c:extLst>
          </c:dPt>
          <c:dPt>
            <c:idx val="3"/>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6-443C-4BF4-AC5A-41AC3598AEE6}"/>
              </c:ext>
            </c:extLst>
          </c:dPt>
          <c:dPt>
            <c:idx val="4"/>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8-443C-4BF4-AC5A-41AC3598AEE6}"/>
              </c:ext>
            </c:extLst>
          </c:dPt>
          <c:dPt>
            <c:idx val="5"/>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A-443C-4BF4-AC5A-41AC3598AEE6}"/>
              </c:ext>
            </c:extLst>
          </c:dPt>
          <c:dPt>
            <c:idx val="6"/>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C-443C-4BF4-AC5A-41AC3598AEE6}"/>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10-443C-4BF4-AC5A-41AC3598AEE6}"/>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12-443C-4BF4-AC5A-41AC3598AEE6}"/>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14-443C-4BF4-AC5A-41AC3598AEE6}"/>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16-443C-4BF4-AC5A-41AC3598AEE6}"/>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18-443C-4BF4-AC5A-41AC3598AEE6}"/>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1A-443C-4BF4-AC5A-41AC3598AEE6}"/>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80000"/>
                          <a:lumOff val="20000"/>
                        </a:schemeClr>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1C-443C-4BF4-AC5A-41AC3598AEE6}"/>
                </c:ext>
              </c:extLst>
            </c:dLbl>
            <c:spPr>
              <a:noFill/>
              <a:ln>
                <a:noFill/>
              </a:ln>
              <a:effectLst/>
            </c:sp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Sheet1!$A$24:$A$30</c:f>
              <c:strCache>
                <c:ptCount val="7"/>
                <c:pt idx="0">
                  <c:v>Salaries, Wages, Benefits</c:v>
                </c:pt>
                <c:pt idx="1">
                  <c:v>Supply Expense</c:v>
                </c:pt>
                <c:pt idx="2">
                  <c:v>Pharmacy Expense</c:v>
                </c:pt>
                <c:pt idx="3">
                  <c:v>Fees</c:v>
                </c:pt>
                <c:pt idx="4">
                  <c:v>Purchased Services</c:v>
                </c:pt>
                <c:pt idx="5">
                  <c:v>Capital: Depreciation, Amortization, Interest Expense</c:v>
                </c:pt>
                <c:pt idx="6">
                  <c:v>Other Expense</c:v>
                </c:pt>
              </c:strCache>
            </c:strRef>
          </c:cat>
          <c:val>
            <c:numRef>
              <c:f>Sheet1!$C$24:$C$30</c:f>
              <c:numCache>
                <c:formatCode>0%</c:formatCode>
                <c:ptCount val="7"/>
                <c:pt idx="0">
                  <c:v>0.48710750195306107</c:v>
                </c:pt>
                <c:pt idx="1">
                  <c:v>0.10884566782558862</c:v>
                </c:pt>
                <c:pt idx="2">
                  <c:v>9.3360208325456565E-2</c:v>
                </c:pt>
                <c:pt idx="3">
                  <c:v>7.96297428373577E-2</c:v>
                </c:pt>
                <c:pt idx="4">
                  <c:v>3.9814871465509001E-2</c:v>
                </c:pt>
                <c:pt idx="5">
                  <c:v>0.10080505813303306</c:v>
                </c:pt>
                <c:pt idx="6">
                  <c:v>9.0436949459994004E-2</c:v>
                </c:pt>
              </c:numCache>
            </c:numRef>
          </c:val>
          <c:extLst>
            <c:ext xmlns:c16="http://schemas.microsoft.com/office/drawing/2014/chart" uri="{C3380CC4-5D6E-409C-BE32-E72D297353CC}">
              <c16:uniqueId val="{0000001D-443C-4BF4-AC5A-41AC3598AEE6}"/>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r>
              <a:rPr lang="en-US" b="1">
                <a:solidFill>
                  <a:schemeClr val="tx1">
                    <a:lumMod val="50000"/>
                    <a:lumOff val="50000"/>
                  </a:schemeClr>
                </a:solidFill>
              </a:rPr>
              <a:t>FTE Vacancy Rates and Number of FTE Vacancies  </a:t>
            </a:r>
          </a:p>
          <a:p>
            <a:pPr>
              <a:defRPr b="1">
                <a:solidFill>
                  <a:schemeClr val="tx1">
                    <a:lumMod val="50000"/>
                    <a:lumOff val="50000"/>
                  </a:schemeClr>
                </a:solidFill>
              </a:defRPr>
            </a:pPr>
            <a:r>
              <a:rPr lang="en-US" b="1">
                <a:solidFill>
                  <a:schemeClr val="tx1">
                    <a:lumMod val="50000"/>
                    <a:lumOff val="50000"/>
                  </a:schemeClr>
                </a:solidFill>
              </a:rPr>
              <a:t>for Select High Demand Positions</a:t>
            </a:r>
          </a:p>
          <a:p>
            <a:pPr>
              <a:defRPr b="1">
                <a:solidFill>
                  <a:schemeClr val="tx1">
                    <a:lumMod val="50000"/>
                    <a:lumOff val="50000"/>
                  </a:schemeClr>
                </a:solidFill>
              </a:defRPr>
            </a:pPr>
            <a:r>
              <a:rPr lang="en-US" sz="1100" b="1">
                <a:solidFill>
                  <a:schemeClr val="tx1">
                    <a:lumMod val="50000"/>
                    <a:lumOff val="50000"/>
                  </a:schemeClr>
                </a:solidFill>
              </a:rPr>
              <a:t>Kansas</a:t>
            </a:r>
            <a:r>
              <a:rPr lang="en-US" sz="1100" b="1" baseline="0">
                <a:solidFill>
                  <a:schemeClr val="tx1">
                    <a:lumMod val="50000"/>
                    <a:lumOff val="50000"/>
                  </a:schemeClr>
                </a:solidFill>
              </a:rPr>
              <a:t> Hospitals</a:t>
            </a:r>
            <a:endParaRPr lang="en-US" sz="1100" b="1">
              <a:solidFill>
                <a:schemeClr val="tx1">
                  <a:lumMod val="50000"/>
                  <a:lumOff val="50000"/>
                </a:schemeClr>
              </a:solidFill>
            </a:endParaRPr>
          </a:p>
        </c:rich>
      </c:tx>
      <c:layout>
        <c:manualLayout>
          <c:xMode val="edge"/>
          <c:yMode val="edge"/>
          <c:x val="0.34671269076230193"/>
          <c:y val="7.720169772114757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5.5397181900542124E-2"/>
          <c:y val="8.055811110929223E-2"/>
          <c:w val="0.89134523167101098"/>
          <c:h val="0.6373395321426818"/>
        </c:manualLayout>
      </c:layout>
      <c:barChart>
        <c:barDir val="col"/>
        <c:grouping val="clustered"/>
        <c:varyColors val="0"/>
        <c:ser>
          <c:idx val="0"/>
          <c:order val="0"/>
          <c:tx>
            <c:strRef>
              <c:f>'High Demand Positions'!$D$1</c:f>
              <c:strCache>
                <c:ptCount val="1"/>
                <c:pt idx="0">
                  <c:v>Vacancy Rate
(FTE)</c:v>
                </c:pt>
              </c:strCache>
            </c:strRef>
          </c:tx>
          <c:spPr>
            <a:solidFill>
              <a:srgbClr val="1E3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'High Demand Positions'!$A$2:$A$12</c:f>
              <c:strCache>
                <c:ptCount val="11"/>
                <c:pt idx="0">
                  <c:v>Sterile Processing Technician</c:v>
                </c:pt>
                <c:pt idx="1">
                  <c:v>Licensed Practical Nurse (LPN)</c:v>
                </c:pt>
                <c:pt idx="2">
                  <c:v>Nurse Assistants (C.N.A.)</c:v>
                </c:pt>
                <c:pt idx="3">
                  <c:v>Staff Nurse (R.N.)</c:v>
                </c:pt>
                <c:pt idx="4">
                  <c:v>Respiratory Therapist - Registered</c:v>
                </c:pt>
                <c:pt idx="5">
                  <c:v>Medical Laboratory Technician (MLT)</c:v>
                </c:pt>
                <c:pt idx="6">
                  <c:v>Respiratory Therapist - Certified</c:v>
                </c:pt>
                <c:pt idx="7">
                  <c:v>Pharmacy Technician</c:v>
                </c:pt>
                <c:pt idx="8">
                  <c:v>Food Service Worker/Dietary Aid</c:v>
                </c:pt>
                <c:pt idx="9">
                  <c:v>Medical Technologist  (MT)</c:v>
                </c:pt>
                <c:pt idx="10">
                  <c:v>Surgical Technician</c:v>
                </c:pt>
              </c:strCache>
            </c:strRef>
          </c:cat>
          <c:val>
            <c:numRef>
              <c:f>'High Demand Positions'!$D$2:$D$12</c:f>
              <c:numCache>
                <c:formatCode>0.0%</c:formatCode>
                <c:ptCount val="11"/>
                <c:pt idx="0">
                  <c:v>0.24272768809016146</c:v>
                </c:pt>
                <c:pt idx="1">
                  <c:v>0.21584526075818469</c:v>
                </c:pt>
                <c:pt idx="2">
                  <c:v>0.20620470601736995</c:v>
                </c:pt>
                <c:pt idx="3">
                  <c:v>0.19671657395180461</c:v>
                </c:pt>
                <c:pt idx="4">
                  <c:v>0.19049744380426842</c:v>
                </c:pt>
                <c:pt idx="5">
                  <c:v>0.18054146588891706</c:v>
                </c:pt>
                <c:pt idx="6">
                  <c:v>0.17618524620172069</c:v>
                </c:pt>
                <c:pt idx="7">
                  <c:v>0.16976849750340448</c:v>
                </c:pt>
                <c:pt idx="8">
                  <c:v>0.1572129665504326</c:v>
                </c:pt>
                <c:pt idx="9">
                  <c:v>0.15327417835721013</c:v>
                </c:pt>
                <c:pt idx="10">
                  <c:v>0.15290930450001197</c:v>
                </c:pt>
              </c:numCache>
            </c:numRef>
          </c:val>
          <c:extLst>
            <c:ext xmlns:c16="http://schemas.microsoft.com/office/drawing/2014/chart" uri="{C3380CC4-5D6E-409C-BE32-E72D297353CC}">
              <c16:uniqueId val="{00000000-ACE5-4B48-B6C2-DF4E533E66E2}"/>
            </c:ext>
          </c:extLst>
        </c:ser>
        <c:dLbls>
          <c:showLegendKey val="0"/>
          <c:showVal val="0"/>
          <c:showCatName val="0"/>
          <c:showSerName val="0"/>
          <c:showPercent val="0"/>
          <c:showBubbleSize val="0"/>
        </c:dLbls>
        <c:gapWidth val="84"/>
        <c:axId val="2032974448"/>
        <c:axId val="2032972784"/>
      </c:barChart>
      <c:barChart>
        <c:barDir val="col"/>
        <c:grouping val="clustered"/>
        <c:varyColors val="0"/>
        <c:ser>
          <c:idx val="1"/>
          <c:order val="1"/>
          <c:tx>
            <c:strRef>
              <c:f>'High Demand Positions'!$C$1</c:f>
              <c:strCache>
                <c:ptCount val="1"/>
                <c:pt idx="0">
                  <c:v>Number
of FTE
Vacancies</c:v>
                </c:pt>
              </c:strCache>
            </c:strRef>
          </c:tx>
          <c:spPr>
            <a:no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1E305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'High Demand Positions'!$A$2:$A$12</c:f>
              <c:strCache>
                <c:ptCount val="11"/>
                <c:pt idx="0">
                  <c:v>Sterile Processing Technician</c:v>
                </c:pt>
                <c:pt idx="1">
                  <c:v>Licensed Practical Nurse (LPN)</c:v>
                </c:pt>
                <c:pt idx="2">
                  <c:v>Nurse Assistants (C.N.A.)</c:v>
                </c:pt>
                <c:pt idx="3">
                  <c:v>Staff Nurse (R.N.)</c:v>
                </c:pt>
                <c:pt idx="4">
                  <c:v>Respiratory Therapist - Registered</c:v>
                </c:pt>
                <c:pt idx="5">
                  <c:v>Medical Laboratory Technician (MLT)</c:v>
                </c:pt>
                <c:pt idx="6">
                  <c:v>Respiratory Therapist - Certified</c:v>
                </c:pt>
                <c:pt idx="7">
                  <c:v>Pharmacy Technician</c:v>
                </c:pt>
                <c:pt idx="8">
                  <c:v>Food Service Worker/Dietary Aid</c:v>
                </c:pt>
                <c:pt idx="9">
                  <c:v>Medical Technologist  (MT)</c:v>
                </c:pt>
                <c:pt idx="10">
                  <c:v>Surgical Technician</c:v>
                </c:pt>
              </c:strCache>
            </c:strRef>
          </c:cat>
          <c:val>
            <c:numRef>
              <c:f>'High Demand Positions'!$C$2:$C$12</c:f>
              <c:numCache>
                <c:formatCode>#,##0</c:formatCode>
                <c:ptCount val="11"/>
                <c:pt idx="0">
                  <c:v>63.75</c:v>
                </c:pt>
                <c:pt idx="1">
                  <c:v>91.839999999999989</c:v>
                </c:pt>
                <c:pt idx="2">
                  <c:v>610.90000000000009</c:v>
                </c:pt>
                <c:pt idx="3">
                  <c:v>1691.5550000000001</c:v>
                </c:pt>
                <c:pt idx="4">
                  <c:v>93.9</c:v>
                </c:pt>
                <c:pt idx="5">
                  <c:v>56.949999999999996</c:v>
                </c:pt>
                <c:pt idx="6">
                  <c:v>19.25</c:v>
                </c:pt>
                <c:pt idx="7">
                  <c:v>82.28</c:v>
                </c:pt>
                <c:pt idx="8">
                  <c:v>121.72999999999999</c:v>
                </c:pt>
                <c:pt idx="9">
                  <c:v>92.759999999999991</c:v>
                </c:pt>
                <c:pt idx="10">
                  <c:v>63.779999999999994</c:v>
                </c:pt>
              </c:numCache>
            </c:numRef>
          </c:val>
          <c:extLst>
            <c:ext xmlns:c16="http://schemas.microsoft.com/office/drawing/2014/chart" uri="{C3380CC4-5D6E-409C-BE32-E72D297353CC}">
              <c16:uniqueId val="{00000001-ACE5-4B48-B6C2-DF4E533E66E2}"/>
            </c:ext>
          </c:extLst>
        </c:ser>
        <c:dLbls>
          <c:showLegendKey val="0"/>
          <c:showVal val="0"/>
          <c:showCatName val="0"/>
          <c:showSerName val="0"/>
          <c:showPercent val="0"/>
          <c:showBubbleSize val="0"/>
        </c:dLbls>
        <c:gapWidth val="29"/>
        <c:axId val="2032976528"/>
        <c:axId val="2032976112"/>
      </c:barChart>
      <c:valAx>
        <c:axId val="2032972784"/>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032974448"/>
        <c:crosses val="max"/>
        <c:crossBetween val="between"/>
      </c:valAx>
      <c:catAx>
        <c:axId val="203297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chemeClr val="tx1"/>
                </a:solidFill>
                <a:latin typeface="+mn-lt"/>
                <a:ea typeface="+mn-ea"/>
                <a:cs typeface="+mn-cs"/>
              </a:defRPr>
            </a:pPr>
            <a:endParaRPr lang="en-US"/>
          </a:p>
        </c:txPr>
        <c:crossAx val="2032972784"/>
        <c:crosses val="autoZero"/>
        <c:auto val="1"/>
        <c:lblAlgn val="ctr"/>
        <c:lblOffset val="100"/>
        <c:noMultiLvlLbl val="0"/>
      </c:catAx>
      <c:valAx>
        <c:axId val="20329761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032976528"/>
        <c:crosses val="autoZero"/>
        <c:crossBetween val="between"/>
      </c:valAx>
      <c:catAx>
        <c:axId val="2032976528"/>
        <c:scaling>
          <c:orientation val="minMax"/>
        </c:scaling>
        <c:delete val="1"/>
        <c:axPos val="b"/>
        <c:numFmt formatCode="General" sourceLinked="1"/>
        <c:majorTickMark val="none"/>
        <c:minorTickMark val="none"/>
        <c:tickLblPos val="nextTo"/>
        <c:crossAx val="203297611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D9893-7B6D-46B3-9E61-36F06E5582E2}" type="doc">
      <dgm:prSet loTypeId="urn:microsoft.com/office/officeart/2005/8/layout/venn1" loCatId="relationship" qsTypeId="urn:microsoft.com/office/officeart/2005/8/quickstyle/simple1" qsCatId="simple" csTypeId="urn:microsoft.com/office/officeart/2005/8/colors/accent1_2" csCatId="accent1" phldr="1"/>
      <dgm:spPr/>
    </dgm:pt>
    <dgm:pt modelId="{F5B6582A-5D81-47AC-B5CB-56D44DCA1212}">
      <dgm:prSet phldrT="[Text]"/>
      <dgm:spPr/>
      <dgm:t>
        <a:bodyPr/>
        <a:lstStyle/>
        <a:p>
          <a:r>
            <a:rPr lang="en-US" dirty="0" smtClean="0"/>
            <a:t>Workforce</a:t>
          </a:r>
          <a:endParaRPr lang="en-US" dirty="0"/>
        </a:p>
      </dgm:t>
    </dgm:pt>
    <dgm:pt modelId="{FDFAFFA3-B462-47E5-AA82-B2C1D56AFDA8}" type="parTrans" cxnId="{D137AE93-CF60-44C0-8597-E8A12835A59E}">
      <dgm:prSet/>
      <dgm:spPr/>
      <dgm:t>
        <a:bodyPr/>
        <a:lstStyle/>
        <a:p>
          <a:endParaRPr lang="en-US"/>
        </a:p>
      </dgm:t>
    </dgm:pt>
    <dgm:pt modelId="{26516B1C-B481-4D55-AB14-70EF96F5E00C}" type="sibTrans" cxnId="{D137AE93-CF60-44C0-8597-E8A12835A59E}">
      <dgm:prSet/>
      <dgm:spPr/>
      <dgm:t>
        <a:bodyPr/>
        <a:lstStyle/>
        <a:p>
          <a:endParaRPr lang="en-US"/>
        </a:p>
      </dgm:t>
    </dgm:pt>
    <dgm:pt modelId="{68BC41F1-58FF-45C6-BF4F-2EE965FBAF36}">
      <dgm:prSet phldrT="[Text]"/>
      <dgm:spPr/>
      <dgm:t>
        <a:bodyPr/>
        <a:lstStyle/>
        <a:p>
          <a:r>
            <a:rPr lang="en-US" dirty="0" smtClean="0"/>
            <a:t>Patient Service</a:t>
          </a:r>
          <a:endParaRPr lang="en-US" dirty="0"/>
        </a:p>
      </dgm:t>
    </dgm:pt>
    <dgm:pt modelId="{63ECB9B4-9E92-47D3-9F7C-ABBA874C61AD}" type="parTrans" cxnId="{8F54772D-DAAE-4B2C-A03F-5E3A50CC3BE1}">
      <dgm:prSet/>
      <dgm:spPr/>
      <dgm:t>
        <a:bodyPr/>
        <a:lstStyle/>
        <a:p>
          <a:endParaRPr lang="en-US"/>
        </a:p>
      </dgm:t>
    </dgm:pt>
    <dgm:pt modelId="{4298252C-761C-4D0F-BD9C-E0B321352095}" type="sibTrans" cxnId="{8F54772D-DAAE-4B2C-A03F-5E3A50CC3BE1}">
      <dgm:prSet/>
      <dgm:spPr/>
      <dgm:t>
        <a:bodyPr/>
        <a:lstStyle/>
        <a:p>
          <a:endParaRPr lang="en-US"/>
        </a:p>
      </dgm:t>
    </dgm:pt>
    <dgm:pt modelId="{F0F6D329-A802-4459-BA4B-9A3ADA66FF06}">
      <dgm:prSet phldrT="[Text]"/>
      <dgm:spPr/>
      <dgm:t>
        <a:bodyPr/>
        <a:lstStyle/>
        <a:p>
          <a:r>
            <a:rPr lang="en-US" dirty="0" smtClean="0"/>
            <a:t>Financial Viability</a:t>
          </a:r>
          <a:endParaRPr lang="en-US" dirty="0"/>
        </a:p>
      </dgm:t>
    </dgm:pt>
    <dgm:pt modelId="{2078DF40-C5E2-4FA1-95BD-CF3395AF3BC7}" type="parTrans" cxnId="{FE7F0957-8E23-47DD-AC43-B1655DF36008}">
      <dgm:prSet/>
      <dgm:spPr/>
      <dgm:t>
        <a:bodyPr/>
        <a:lstStyle/>
        <a:p>
          <a:endParaRPr lang="en-US"/>
        </a:p>
      </dgm:t>
    </dgm:pt>
    <dgm:pt modelId="{CFCBEE9F-1A9E-4786-8639-26FBFD31E77F}" type="sibTrans" cxnId="{FE7F0957-8E23-47DD-AC43-B1655DF36008}">
      <dgm:prSet/>
      <dgm:spPr/>
      <dgm:t>
        <a:bodyPr/>
        <a:lstStyle/>
        <a:p>
          <a:endParaRPr lang="en-US"/>
        </a:p>
      </dgm:t>
    </dgm:pt>
    <dgm:pt modelId="{891F4BF3-31D7-4D35-921B-F040E26EB0EC}" type="pres">
      <dgm:prSet presAssocID="{2D6D9893-7B6D-46B3-9E61-36F06E5582E2}" presName="compositeShape" presStyleCnt="0">
        <dgm:presLayoutVars>
          <dgm:chMax val="7"/>
          <dgm:dir/>
          <dgm:resizeHandles val="exact"/>
        </dgm:presLayoutVars>
      </dgm:prSet>
      <dgm:spPr/>
    </dgm:pt>
    <dgm:pt modelId="{19E2FBB9-9DBF-44EE-8143-C251736DE875}" type="pres">
      <dgm:prSet presAssocID="{F5B6582A-5D81-47AC-B5CB-56D44DCA1212}" presName="circ1" presStyleLbl="vennNode1" presStyleIdx="0" presStyleCnt="3"/>
      <dgm:spPr/>
      <dgm:t>
        <a:bodyPr/>
        <a:lstStyle/>
        <a:p>
          <a:endParaRPr lang="en-US"/>
        </a:p>
      </dgm:t>
    </dgm:pt>
    <dgm:pt modelId="{22C8C250-5AC0-4D1E-BA83-DA7E69764913}" type="pres">
      <dgm:prSet presAssocID="{F5B6582A-5D81-47AC-B5CB-56D44DCA1212}" presName="circ1Tx" presStyleLbl="revTx" presStyleIdx="0" presStyleCnt="0">
        <dgm:presLayoutVars>
          <dgm:chMax val="0"/>
          <dgm:chPref val="0"/>
          <dgm:bulletEnabled val="1"/>
        </dgm:presLayoutVars>
      </dgm:prSet>
      <dgm:spPr/>
      <dgm:t>
        <a:bodyPr/>
        <a:lstStyle/>
        <a:p>
          <a:endParaRPr lang="en-US"/>
        </a:p>
      </dgm:t>
    </dgm:pt>
    <dgm:pt modelId="{BAF8A84B-F5D7-402A-85A2-FD10DDF483BF}" type="pres">
      <dgm:prSet presAssocID="{68BC41F1-58FF-45C6-BF4F-2EE965FBAF36}" presName="circ2" presStyleLbl="vennNode1" presStyleIdx="1" presStyleCnt="3"/>
      <dgm:spPr/>
      <dgm:t>
        <a:bodyPr/>
        <a:lstStyle/>
        <a:p>
          <a:endParaRPr lang="en-US"/>
        </a:p>
      </dgm:t>
    </dgm:pt>
    <dgm:pt modelId="{4C10B070-D8EA-4A52-8FE1-42CF32CDCC23}" type="pres">
      <dgm:prSet presAssocID="{68BC41F1-58FF-45C6-BF4F-2EE965FBAF36}" presName="circ2Tx" presStyleLbl="revTx" presStyleIdx="0" presStyleCnt="0">
        <dgm:presLayoutVars>
          <dgm:chMax val="0"/>
          <dgm:chPref val="0"/>
          <dgm:bulletEnabled val="1"/>
        </dgm:presLayoutVars>
      </dgm:prSet>
      <dgm:spPr/>
      <dgm:t>
        <a:bodyPr/>
        <a:lstStyle/>
        <a:p>
          <a:endParaRPr lang="en-US"/>
        </a:p>
      </dgm:t>
    </dgm:pt>
    <dgm:pt modelId="{99ECE0EF-9ED5-4D95-9237-856B59665AE5}" type="pres">
      <dgm:prSet presAssocID="{F0F6D329-A802-4459-BA4B-9A3ADA66FF06}" presName="circ3" presStyleLbl="vennNode1" presStyleIdx="2" presStyleCnt="3"/>
      <dgm:spPr/>
      <dgm:t>
        <a:bodyPr/>
        <a:lstStyle/>
        <a:p>
          <a:endParaRPr lang="en-US"/>
        </a:p>
      </dgm:t>
    </dgm:pt>
    <dgm:pt modelId="{CD617E26-B72F-4A0C-8750-16783E7E6649}" type="pres">
      <dgm:prSet presAssocID="{F0F6D329-A802-4459-BA4B-9A3ADA66FF06}" presName="circ3Tx" presStyleLbl="revTx" presStyleIdx="0" presStyleCnt="0">
        <dgm:presLayoutVars>
          <dgm:chMax val="0"/>
          <dgm:chPref val="0"/>
          <dgm:bulletEnabled val="1"/>
        </dgm:presLayoutVars>
      </dgm:prSet>
      <dgm:spPr/>
      <dgm:t>
        <a:bodyPr/>
        <a:lstStyle/>
        <a:p>
          <a:endParaRPr lang="en-US"/>
        </a:p>
      </dgm:t>
    </dgm:pt>
  </dgm:ptLst>
  <dgm:cxnLst>
    <dgm:cxn modelId="{8F54772D-DAAE-4B2C-A03F-5E3A50CC3BE1}" srcId="{2D6D9893-7B6D-46B3-9E61-36F06E5582E2}" destId="{68BC41F1-58FF-45C6-BF4F-2EE965FBAF36}" srcOrd="1" destOrd="0" parTransId="{63ECB9B4-9E92-47D3-9F7C-ABBA874C61AD}" sibTransId="{4298252C-761C-4D0F-BD9C-E0B321352095}"/>
    <dgm:cxn modelId="{65A6E5C5-27A6-4E4C-AEC7-23CC19E0DE92}" type="presOf" srcId="{68BC41F1-58FF-45C6-BF4F-2EE965FBAF36}" destId="{BAF8A84B-F5D7-402A-85A2-FD10DDF483BF}" srcOrd="0" destOrd="0" presId="urn:microsoft.com/office/officeart/2005/8/layout/venn1"/>
    <dgm:cxn modelId="{FE7F0957-8E23-47DD-AC43-B1655DF36008}" srcId="{2D6D9893-7B6D-46B3-9E61-36F06E5582E2}" destId="{F0F6D329-A802-4459-BA4B-9A3ADA66FF06}" srcOrd="2" destOrd="0" parTransId="{2078DF40-C5E2-4FA1-95BD-CF3395AF3BC7}" sibTransId="{CFCBEE9F-1A9E-4786-8639-26FBFD31E77F}"/>
    <dgm:cxn modelId="{D3AFE55D-0379-4CB4-9BDE-C716D9CCF176}" type="presOf" srcId="{2D6D9893-7B6D-46B3-9E61-36F06E5582E2}" destId="{891F4BF3-31D7-4D35-921B-F040E26EB0EC}" srcOrd="0" destOrd="0" presId="urn:microsoft.com/office/officeart/2005/8/layout/venn1"/>
    <dgm:cxn modelId="{B5992A89-D533-48EC-A573-E29082110C40}" type="presOf" srcId="{F5B6582A-5D81-47AC-B5CB-56D44DCA1212}" destId="{19E2FBB9-9DBF-44EE-8143-C251736DE875}" srcOrd="0" destOrd="0" presId="urn:microsoft.com/office/officeart/2005/8/layout/venn1"/>
    <dgm:cxn modelId="{1B81FD74-4E44-4F9C-B823-D60D8C841213}" type="presOf" srcId="{68BC41F1-58FF-45C6-BF4F-2EE965FBAF36}" destId="{4C10B070-D8EA-4A52-8FE1-42CF32CDCC23}" srcOrd="1" destOrd="0" presId="urn:microsoft.com/office/officeart/2005/8/layout/venn1"/>
    <dgm:cxn modelId="{BC2C41AC-C0C8-4402-A30E-5D1A7A6D01A7}" type="presOf" srcId="{F0F6D329-A802-4459-BA4B-9A3ADA66FF06}" destId="{99ECE0EF-9ED5-4D95-9237-856B59665AE5}" srcOrd="0" destOrd="0" presId="urn:microsoft.com/office/officeart/2005/8/layout/venn1"/>
    <dgm:cxn modelId="{A5293E57-821B-4DE7-8C93-3D7750034022}" type="presOf" srcId="{F0F6D329-A802-4459-BA4B-9A3ADA66FF06}" destId="{CD617E26-B72F-4A0C-8750-16783E7E6649}" srcOrd="1" destOrd="0" presId="urn:microsoft.com/office/officeart/2005/8/layout/venn1"/>
    <dgm:cxn modelId="{D137AE93-CF60-44C0-8597-E8A12835A59E}" srcId="{2D6D9893-7B6D-46B3-9E61-36F06E5582E2}" destId="{F5B6582A-5D81-47AC-B5CB-56D44DCA1212}" srcOrd="0" destOrd="0" parTransId="{FDFAFFA3-B462-47E5-AA82-B2C1D56AFDA8}" sibTransId="{26516B1C-B481-4D55-AB14-70EF96F5E00C}"/>
    <dgm:cxn modelId="{61E27A3D-E19E-41F1-87E0-8FE3D45DDE2E}" type="presOf" srcId="{F5B6582A-5D81-47AC-B5CB-56D44DCA1212}" destId="{22C8C250-5AC0-4D1E-BA83-DA7E69764913}" srcOrd="1" destOrd="0" presId="urn:microsoft.com/office/officeart/2005/8/layout/venn1"/>
    <dgm:cxn modelId="{50191361-98E1-40D5-95FE-07F437959C69}" type="presParOf" srcId="{891F4BF3-31D7-4D35-921B-F040E26EB0EC}" destId="{19E2FBB9-9DBF-44EE-8143-C251736DE875}" srcOrd="0" destOrd="0" presId="urn:microsoft.com/office/officeart/2005/8/layout/venn1"/>
    <dgm:cxn modelId="{2CEB2559-91AC-4795-B7C8-77FDF9575B8F}" type="presParOf" srcId="{891F4BF3-31D7-4D35-921B-F040E26EB0EC}" destId="{22C8C250-5AC0-4D1E-BA83-DA7E69764913}" srcOrd="1" destOrd="0" presId="urn:microsoft.com/office/officeart/2005/8/layout/venn1"/>
    <dgm:cxn modelId="{FB9D1E3B-158E-4216-87BE-A4CD25BF7BD3}" type="presParOf" srcId="{891F4BF3-31D7-4D35-921B-F040E26EB0EC}" destId="{BAF8A84B-F5D7-402A-85A2-FD10DDF483BF}" srcOrd="2" destOrd="0" presId="urn:microsoft.com/office/officeart/2005/8/layout/venn1"/>
    <dgm:cxn modelId="{2A2A70EC-1F15-437C-9F79-012E5B3E9C42}" type="presParOf" srcId="{891F4BF3-31D7-4D35-921B-F040E26EB0EC}" destId="{4C10B070-D8EA-4A52-8FE1-42CF32CDCC23}" srcOrd="3" destOrd="0" presId="urn:microsoft.com/office/officeart/2005/8/layout/venn1"/>
    <dgm:cxn modelId="{975921F1-1D40-4CFC-9E1C-9911760D929C}" type="presParOf" srcId="{891F4BF3-31D7-4D35-921B-F040E26EB0EC}" destId="{99ECE0EF-9ED5-4D95-9237-856B59665AE5}" srcOrd="4" destOrd="0" presId="urn:microsoft.com/office/officeart/2005/8/layout/venn1"/>
    <dgm:cxn modelId="{9D5384AB-D94C-40F6-A9B0-70CBC65DC268}" type="presParOf" srcId="{891F4BF3-31D7-4D35-921B-F040E26EB0EC}" destId="{CD617E26-B72F-4A0C-8750-16783E7E664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2FBB9-9DBF-44EE-8143-C251736DE875}">
      <dsp:nvSpPr>
        <dsp:cNvPr id="0" name=""/>
        <dsp:cNvSpPr/>
      </dsp:nvSpPr>
      <dsp:spPr>
        <a:xfrm>
          <a:off x="2637948" y="54391"/>
          <a:ext cx="2610802" cy="26108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kern="1200" dirty="0" smtClean="0"/>
            <a:t>Workforce</a:t>
          </a:r>
          <a:endParaRPr lang="en-US" sz="3400" kern="1200" dirty="0"/>
        </a:p>
      </dsp:txBody>
      <dsp:txXfrm>
        <a:off x="2986055" y="511282"/>
        <a:ext cx="1914588" cy="1174861"/>
      </dsp:txXfrm>
    </dsp:sp>
    <dsp:sp modelId="{BAF8A84B-F5D7-402A-85A2-FD10DDF483BF}">
      <dsp:nvSpPr>
        <dsp:cNvPr id="0" name=""/>
        <dsp:cNvSpPr/>
      </dsp:nvSpPr>
      <dsp:spPr>
        <a:xfrm>
          <a:off x="3580013" y="1686143"/>
          <a:ext cx="2610802" cy="26108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kern="1200" dirty="0" smtClean="0"/>
            <a:t>Patient Service</a:t>
          </a:r>
          <a:endParaRPr lang="en-US" sz="3400" kern="1200" dirty="0"/>
        </a:p>
      </dsp:txBody>
      <dsp:txXfrm>
        <a:off x="4378483" y="2360600"/>
        <a:ext cx="1566481" cy="1435941"/>
      </dsp:txXfrm>
    </dsp:sp>
    <dsp:sp modelId="{99ECE0EF-9ED5-4D95-9237-856B59665AE5}">
      <dsp:nvSpPr>
        <dsp:cNvPr id="0" name=""/>
        <dsp:cNvSpPr/>
      </dsp:nvSpPr>
      <dsp:spPr>
        <a:xfrm>
          <a:off x="1695883" y="1686143"/>
          <a:ext cx="2610802" cy="26108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kern="1200" dirty="0" smtClean="0"/>
            <a:t>Financial Viability</a:t>
          </a:r>
          <a:endParaRPr lang="en-US" sz="3400" kern="1200" dirty="0"/>
        </a:p>
      </dsp:txBody>
      <dsp:txXfrm>
        <a:off x="1941734" y="2360600"/>
        <a:ext cx="1566481" cy="143594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3038649" cy="465138"/>
          </a:xfrm>
          <a:prstGeom prst="rect">
            <a:avLst/>
          </a:prstGeom>
        </p:spPr>
        <p:txBody>
          <a:bodyPr vert="horz" lIns="92226" tIns="46114" rIns="92226" bIns="46114" rtlCol="0"/>
          <a:lstStyle>
            <a:lvl1pPr algn="l">
              <a:defRPr sz="1200"/>
            </a:lvl1pPr>
          </a:lstStyle>
          <a:p>
            <a:endParaRPr lang="en-US" dirty="0"/>
          </a:p>
        </p:txBody>
      </p:sp>
      <p:sp>
        <p:nvSpPr>
          <p:cNvPr id="3" name="Date Placeholder 2"/>
          <p:cNvSpPr>
            <a:spLocks noGrp="1"/>
          </p:cNvSpPr>
          <p:nvPr>
            <p:ph type="dt" sz="quarter" idx="1"/>
          </p:nvPr>
        </p:nvSpPr>
        <p:spPr>
          <a:xfrm>
            <a:off x="3970136" y="1"/>
            <a:ext cx="3038648" cy="465138"/>
          </a:xfrm>
          <a:prstGeom prst="rect">
            <a:avLst/>
          </a:prstGeom>
        </p:spPr>
        <p:txBody>
          <a:bodyPr vert="horz" lIns="92226" tIns="46114" rIns="92226" bIns="46114" rtlCol="0"/>
          <a:lstStyle>
            <a:lvl1pPr algn="r">
              <a:defRPr sz="1200"/>
            </a:lvl1pPr>
          </a:lstStyle>
          <a:p>
            <a:fld id="{91DFBA9D-8225-4AA5-9E42-C9BBA151B575}" type="datetimeFigureOut">
              <a:rPr lang="en-US" smtClean="0"/>
              <a:t>1/16/2023</a:t>
            </a:fld>
            <a:endParaRPr lang="en-US" dirty="0"/>
          </a:p>
        </p:txBody>
      </p:sp>
      <p:sp>
        <p:nvSpPr>
          <p:cNvPr id="4" name="Footer Placeholder 3"/>
          <p:cNvSpPr>
            <a:spLocks noGrp="1"/>
          </p:cNvSpPr>
          <p:nvPr>
            <p:ph type="ftr" sz="quarter" idx="2"/>
          </p:nvPr>
        </p:nvSpPr>
        <p:spPr>
          <a:xfrm>
            <a:off x="6" y="8829675"/>
            <a:ext cx="3038649" cy="465138"/>
          </a:xfrm>
          <a:prstGeom prst="rect">
            <a:avLst/>
          </a:prstGeom>
        </p:spPr>
        <p:txBody>
          <a:bodyPr vert="horz" lIns="92226" tIns="46114" rIns="92226" bIns="46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6" y="8829675"/>
            <a:ext cx="3038648" cy="465138"/>
          </a:xfrm>
          <a:prstGeom prst="rect">
            <a:avLst/>
          </a:prstGeom>
        </p:spPr>
        <p:txBody>
          <a:bodyPr vert="horz" lIns="92226" tIns="46114" rIns="92226" bIns="46114" rtlCol="0" anchor="b"/>
          <a:lstStyle>
            <a:lvl1pPr algn="r">
              <a:defRPr sz="1200"/>
            </a:lvl1pPr>
          </a:lstStyle>
          <a:p>
            <a:fld id="{2217AAB0-4B2B-428C-9B55-13ADE02B64C0}" type="slidenum">
              <a:rPr lang="en-US" smtClean="0"/>
              <a:t>‹#›</a:t>
            </a:fld>
            <a:endParaRPr lang="en-US" dirty="0"/>
          </a:p>
        </p:txBody>
      </p:sp>
    </p:spTree>
    <p:extLst>
      <p:ext uri="{BB962C8B-B14F-4D97-AF65-F5344CB8AC3E}">
        <p14:creationId xmlns:p14="http://schemas.microsoft.com/office/powerpoint/2010/main" val="400303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7840" cy="464820"/>
          </a:xfrm>
          <a:prstGeom prst="rect">
            <a:avLst/>
          </a:prstGeom>
        </p:spPr>
        <p:txBody>
          <a:bodyPr vert="horz" lIns="93242" tIns="46620" rIns="93242" bIns="46620" rtlCol="0"/>
          <a:lstStyle>
            <a:lvl1pPr algn="l">
              <a:defRPr sz="1200"/>
            </a:lvl1pPr>
          </a:lstStyle>
          <a:p>
            <a:endParaRPr lang="en-US" dirty="0"/>
          </a:p>
        </p:txBody>
      </p:sp>
      <p:sp>
        <p:nvSpPr>
          <p:cNvPr id="3" name="Date Placeholder 2"/>
          <p:cNvSpPr>
            <a:spLocks noGrp="1"/>
          </p:cNvSpPr>
          <p:nvPr>
            <p:ph type="dt" idx="1"/>
          </p:nvPr>
        </p:nvSpPr>
        <p:spPr>
          <a:xfrm>
            <a:off x="3970942" y="1"/>
            <a:ext cx="3037840" cy="464820"/>
          </a:xfrm>
          <a:prstGeom prst="rect">
            <a:avLst/>
          </a:prstGeom>
        </p:spPr>
        <p:txBody>
          <a:bodyPr vert="horz" lIns="93242" tIns="46620" rIns="93242" bIns="46620" rtlCol="0"/>
          <a:lstStyle>
            <a:lvl1pPr algn="r">
              <a:defRPr sz="1200"/>
            </a:lvl1pPr>
          </a:lstStyle>
          <a:p>
            <a:fld id="{07DA888D-2B94-4F92-90AC-DDBF43DF0EC8}" type="datetimeFigureOut">
              <a:rPr lang="en-US" smtClean="0"/>
              <a:t>1/16/2023</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242" tIns="46620" rIns="93242" bIns="466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242" tIns="46620" rIns="93242" bIns="466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967"/>
            <a:ext cx="3037840" cy="464820"/>
          </a:xfrm>
          <a:prstGeom prst="rect">
            <a:avLst/>
          </a:prstGeom>
        </p:spPr>
        <p:txBody>
          <a:bodyPr vert="horz" lIns="93242" tIns="46620" rIns="93242" bIns="466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2" y="8829967"/>
            <a:ext cx="3037840" cy="464820"/>
          </a:xfrm>
          <a:prstGeom prst="rect">
            <a:avLst/>
          </a:prstGeom>
        </p:spPr>
        <p:txBody>
          <a:bodyPr vert="horz" lIns="93242" tIns="46620" rIns="93242" bIns="46620" rtlCol="0" anchor="b"/>
          <a:lstStyle>
            <a:lvl1pPr algn="r">
              <a:defRPr sz="1200"/>
            </a:lvl1pPr>
          </a:lstStyle>
          <a:p>
            <a:fld id="{2DA2B7BC-5BF5-4E89-96C0-E49553553329}" type="slidenum">
              <a:rPr lang="en-US" smtClean="0"/>
              <a:t>‹#›</a:t>
            </a:fld>
            <a:endParaRPr lang="en-US" dirty="0"/>
          </a:p>
        </p:txBody>
      </p:sp>
    </p:spTree>
    <p:extLst>
      <p:ext uri="{BB962C8B-B14F-4D97-AF65-F5344CB8AC3E}">
        <p14:creationId xmlns:p14="http://schemas.microsoft.com/office/powerpoint/2010/main" val="1451065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A2B7BC-5BF5-4E89-96C0-E49553553329}" type="slidenum">
              <a:rPr lang="en-US" smtClean="0"/>
              <a:t>1</a:t>
            </a:fld>
            <a:endParaRPr lang="en-US" dirty="0"/>
          </a:p>
        </p:txBody>
      </p:sp>
    </p:spTree>
    <p:extLst>
      <p:ext uri="{BB962C8B-B14F-4D97-AF65-F5344CB8AC3E}">
        <p14:creationId xmlns:p14="http://schemas.microsoft.com/office/powerpoint/2010/main" val="742321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Shannan:</a:t>
            </a:r>
            <a:endParaRPr lang="en-US" dirty="0"/>
          </a:p>
        </p:txBody>
      </p:sp>
      <p:sp>
        <p:nvSpPr>
          <p:cNvPr id="4" name="Slide Number Placeholder 3"/>
          <p:cNvSpPr>
            <a:spLocks noGrp="1"/>
          </p:cNvSpPr>
          <p:nvPr>
            <p:ph type="sldNum" sz="quarter" idx="10"/>
          </p:nvPr>
        </p:nvSpPr>
        <p:spPr/>
        <p:txBody>
          <a:bodyPr/>
          <a:lstStyle/>
          <a:p>
            <a:fld id="{2DA2B7BC-5BF5-4E89-96C0-E49553553329}" type="slidenum">
              <a:rPr lang="en-US" smtClean="0"/>
              <a:t>13</a:t>
            </a:fld>
            <a:endParaRPr lang="en-US" dirty="0"/>
          </a:p>
        </p:txBody>
      </p:sp>
    </p:spTree>
    <p:extLst>
      <p:ext uri="{BB962C8B-B14F-4D97-AF65-F5344CB8AC3E}">
        <p14:creationId xmlns:p14="http://schemas.microsoft.com/office/powerpoint/2010/main" val="3375993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Shannan:</a:t>
            </a:r>
            <a:endParaRPr lang="en-US" dirty="0"/>
          </a:p>
        </p:txBody>
      </p:sp>
      <p:sp>
        <p:nvSpPr>
          <p:cNvPr id="4" name="Slide Number Placeholder 3"/>
          <p:cNvSpPr>
            <a:spLocks noGrp="1"/>
          </p:cNvSpPr>
          <p:nvPr>
            <p:ph type="sldNum" sz="quarter" idx="10"/>
          </p:nvPr>
        </p:nvSpPr>
        <p:spPr/>
        <p:txBody>
          <a:bodyPr/>
          <a:lstStyle/>
          <a:p>
            <a:fld id="{2DA2B7BC-5BF5-4E89-96C0-E49553553329}" type="slidenum">
              <a:rPr lang="en-US" smtClean="0"/>
              <a:t>14</a:t>
            </a:fld>
            <a:endParaRPr lang="en-US" dirty="0"/>
          </a:p>
        </p:txBody>
      </p:sp>
    </p:spTree>
    <p:extLst>
      <p:ext uri="{BB962C8B-B14F-4D97-AF65-F5344CB8AC3E}">
        <p14:creationId xmlns:p14="http://schemas.microsoft.com/office/powerpoint/2010/main" val="2993309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Shannan: Staffing agency, supply costs</a:t>
            </a:r>
            <a:endParaRPr lang="en-US" dirty="0"/>
          </a:p>
        </p:txBody>
      </p:sp>
      <p:sp>
        <p:nvSpPr>
          <p:cNvPr id="4" name="Slide Number Placeholder 3"/>
          <p:cNvSpPr>
            <a:spLocks noGrp="1"/>
          </p:cNvSpPr>
          <p:nvPr>
            <p:ph type="sldNum" sz="quarter" idx="10"/>
          </p:nvPr>
        </p:nvSpPr>
        <p:spPr/>
        <p:txBody>
          <a:bodyPr/>
          <a:lstStyle/>
          <a:p>
            <a:fld id="{2DA2B7BC-5BF5-4E89-96C0-E49553553329}" type="slidenum">
              <a:rPr lang="en-US" smtClean="0"/>
              <a:t>15</a:t>
            </a:fld>
            <a:endParaRPr lang="en-US" dirty="0"/>
          </a:p>
        </p:txBody>
      </p:sp>
    </p:spTree>
    <p:extLst>
      <p:ext uri="{BB962C8B-B14F-4D97-AF65-F5344CB8AC3E}">
        <p14:creationId xmlns:p14="http://schemas.microsoft.com/office/powerpoint/2010/main" val="3288278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Tara</a:t>
            </a:r>
            <a:r>
              <a:rPr lang="en-US" baseline="0" dirty="0" smtClean="0"/>
              <a:t> re-highlight these possible solutions</a:t>
            </a:r>
            <a:endParaRPr lang="en-US" dirty="0"/>
          </a:p>
        </p:txBody>
      </p:sp>
      <p:sp>
        <p:nvSpPr>
          <p:cNvPr id="4" name="Slide Number Placeholder 3"/>
          <p:cNvSpPr>
            <a:spLocks noGrp="1"/>
          </p:cNvSpPr>
          <p:nvPr>
            <p:ph type="sldNum" sz="quarter" idx="10"/>
          </p:nvPr>
        </p:nvSpPr>
        <p:spPr/>
        <p:txBody>
          <a:bodyPr/>
          <a:lstStyle/>
          <a:p>
            <a:fld id="{D6FF620B-67B0-449F-8147-B7FE5FB65974}" type="slidenum">
              <a:rPr lang="en-US" smtClean="0"/>
              <a:t>16</a:t>
            </a:fld>
            <a:endParaRPr lang="en-US" dirty="0"/>
          </a:p>
        </p:txBody>
      </p:sp>
    </p:spTree>
    <p:extLst>
      <p:ext uri="{BB962C8B-B14F-4D97-AF65-F5344CB8AC3E}">
        <p14:creationId xmlns:p14="http://schemas.microsoft.com/office/powerpoint/2010/main" val="1100020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Tara introduce Jaron</a:t>
            </a:r>
            <a:endParaRPr lang="en-US" dirty="0"/>
          </a:p>
        </p:txBody>
      </p:sp>
      <p:sp>
        <p:nvSpPr>
          <p:cNvPr id="4" name="Slide Number Placeholder 3"/>
          <p:cNvSpPr>
            <a:spLocks noGrp="1"/>
          </p:cNvSpPr>
          <p:nvPr>
            <p:ph type="sldNum" sz="quarter" idx="10"/>
          </p:nvPr>
        </p:nvSpPr>
        <p:spPr/>
        <p:txBody>
          <a:bodyPr/>
          <a:lstStyle/>
          <a:p>
            <a:fld id="{D6FF620B-67B0-449F-8147-B7FE5FB65974}" type="slidenum">
              <a:rPr lang="en-US" smtClean="0"/>
              <a:t>17</a:t>
            </a:fld>
            <a:endParaRPr lang="en-US" dirty="0"/>
          </a:p>
        </p:txBody>
      </p:sp>
    </p:spTree>
    <p:extLst>
      <p:ext uri="{BB962C8B-B14F-4D97-AF65-F5344CB8AC3E}">
        <p14:creationId xmlns:p14="http://schemas.microsoft.com/office/powerpoint/2010/main" val="161579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of Slide: Jaron turn back to Tara</a:t>
            </a:r>
            <a:endParaRPr lang="en-US" dirty="0"/>
          </a:p>
        </p:txBody>
      </p:sp>
      <p:sp>
        <p:nvSpPr>
          <p:cNvPr id="4" name="Slide Number Placeholder 3"/>
          <p:cNvSpPr>
            <a:spLocks noGrp="1"/>
          </p:cNvSpPr>
          <p:nvPr>
            <p:ph type="sldNum" sz="quarter" idx="10"/>
          </p:nvPr>
        </p:nvSpPr>
        <p:spPr/>
        <p:txBody>
          <a:bodyPr/>
          <a:lstStyle/>
          <a:p>
            <a:fld id="{2DA2B7BC-5BF5-4E89-96C0-E49553553329}" type="slidenum">
              <a:rPr lang="en-US" smtClean="0"/>
              <a:t>20</a:t>
            </a:fld>
            <a:endParaRPr lang="en-US" dirty="0"/>
          </a:p>
        </p:txBody>
      </p:sp>
    </p:spTree>
    <p:extLst>
      <p:ext uri="{BB962C8B-B14F-4D97-AF65-F5344CB8AC3E}">
        <p14:creationId xmlns:p14="http://schemas.microsoft.com/office/powerpoint/2010/main" val="1933200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Tara highlight</a:t>
            </a:r>
            <a:endParaRPr lang="en-US" dirty="0"/>
          </a:p>
        </p:txBody>
      </p:sp>
      <p:sp>
        <p:nvSpPr>
          <p:cNvPr id="4" name="Slide Number Placeholder 3"/>
          <p:cNvSpPr>
            <a:spLocks noGrp="1"/>
          </p:cNvSpPr>
          <p:nvPr>
            <p:ph type="sldNum" sz="quarter" idx="10"/>
          </p:nvPr>
        </p:nvSpPr>
        <p:spPr/>
        <p:txBody>
          <a:bodyPr/>
          <a:lstStyle/>
          <a:p>
            <a:fld id="{D6FF620B-67B0-449F-8147-B7FE5FB65974}" type="slidenum">
              <a:rPr lang="en-US" smtClean="0"/>
              <a:t>21</a:t>
            </a:fld>
            <a:endParaRPr lang="en-US" dirty="0"/>
          </a:p>
        </p:txBody>
      </p:sp>
    </p:spTree>
    <p:extLst>
      <p:ext uri="{BB962C8B-B14F-4D97-AF65-F5344CB8AC3E}">
        <p14:creationId xmlns:p14="http://schemas.microsoft.com/office/powerpoint/2010/main" val="3995511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Tara highlight</a:t>
            </a:r>
            <a:endParaRPr lang="en-US" dirty="0"/>
          </a:p>
        </p:txBody>
      </p:sp>
      <p:sp>
        <p:nvSpPr>
          <p:cNvPr id="4" name="Slide Number Placeholder 3"/>
          <p:cNvSpPr>
            <a:spLocks noGrp="1"/>
          </p:cNvSpPr>
          <p:nvPr>
            <p:ph type="sldNum" sz="quarter" idx="10"/>
          </p:nvPr>
        </p:nvSpPr>
        <p:spPr/>
        <p:txBody>
          <a:bodyPr/>
          <a:lstStyle/>
          <a:p>
            <a:fld id="{D6FF620B-67B0-449F-8147-B7FE5FB65974}" type="slidenum">
              <a:rPr lang="en-US" smtClean="0"/>
              <a:t>22</a:t>
            </a:fld>
            <a:endParaRPr lang="en-US" dirty="0"/>
          </a:p>
        </p:txBody>
      </p:sp>
    </p:spTree>
    <p:extLst>
      <p:ext uri="{BB962C8B-B14F-4D97-AF65-F5344CB8AC3E}">
        <p14:creationId xmlns:p14="http://schemas.microsoft.com/office/powerpoint/2010/main" val="4232222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Tara highlight</a:t>
            </a:r>
            <a:endParaRPr lang="en-US" dirty="0"/>
          </a:p>
        </p:txBody>
      </p:sp>
      <p:sp>
        <p:nvSpPr>
          <p:cNvPr id="4" name="Slide Number Placeholder 3"/>
          <p:cNvSpPr>
            <a:spLocks noGrp="1"/>
          </p:cNvSpPr>
          <p:nvPr>
            <p:ph type="sldNum" sz="quarter" idx="10"/>
          </p:nvPr>
        </p:nvSpPr>
        <p:spPr/>
        <p:txBody>
          <a:bodyPr/>
          <a:lstStyle/>
          <a:p>
            <a:fld id="{D6FF620B-67B0-449F-8147-B7FE5FB65974}" type="slidenum">
              <a:rPr lang="en-US" smtClean="0"/>
              <a:t>23</a:t>
            </a:fld>
            <a:endParaRPr lang="en-US" dirty="0"/>
          </a:p>
        </p:txBody>
      </p:sp>
    </p:spTree>
    <p:extLst>
      <p:ext uri="{BB962C8B-B14F-4D97-AF65-F5344CB8AC3E}">
        <p14:creationId xmlns:p14="http://schemas.microsoft.com/office/powerpoint/2010/main" val="970922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Tara turn over to Audrey</a:t>
            </a:r>
            <a:endParaRPr lang="en-US" dirty="0"/>
          </a:p>
        </p:txBody>
      </p:sp>
      <p:sp>
        <p:nvSpPr>
          <p:cNvPr id="4" name="Slide Number Placeholder 3"/>
          <p:cNvSpPr>
            <a:spLocks noGrp="1"/>
          </p:cNvSpPr>
          <p:nvPr>
            <p:ph type="sldNum" sz="quarter" idx="10"/>
          </p:nvPr>
        </p:nvSpPr>
        <p:spPr/>
        <p:txBody>
          <a:bodyPr/>
          <a:lstStyle/>
          <a:p>
            <a:fld id="{D6FF620B-67B0-449F-8147-B7FE5FB65974}" type="slidenum">
              <a:rPr lang="en-US" smtClean="0"/>
              <a:t>24</a:t>
            </a:fld>
            <a:endParaRPr lang="en-US" dirty="0"/>
          </a:p>
        </p:txBody>
      </p:sp>
    </p:spTree>
    <p:extLst>
      <p:ext uri="{BB962C8B-B14F-4D97-AF65-F5344CB8AC3E}">
        <p14:creationId xmlns:p14="http://schemas.microsoft.com/office/powerpoint/2010/main" val="288088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Jaron please update numbers </a:t>
            </a:r>
            <a:endParaRPr lang="en-US" dirty="0"/>
          </a:p>
        </p:txBody>
      </p:sp>
      <p:sp>
        <p:nvSpPr>
          <p:cNvPr id="4" name="Slide Number Placeholder 3"/>
          <p:cNvSpPr>
            <a:spLocks noGrp="1"/>
          </p:cNvSpPr>
          <p:nvPr>
            <p:ph type="sldNum" sz="quarter" idx="10"/>
          </p:nvPr>
        </p:nvSpPr>
        <p:spPr/>
        <p:txBody>
          <a:bodyPr/>
          <a:lstStyle/>
          <a:p>
            <a:fld id="{2DA2B7BC-5BF5-4E89-96C0-E49553553329}" type="slidenum">
              <a:rPr lang="en-US" smtClean="0"/>
              <a:t>3</a:t>
            </a:fld>
            <a:endParaRPr lang="en-US" dirty="0"/>
          </a:p>
        </p:txBody>
      </p:sp>
    </p:spTree>
    <p:extLst>
      <p:ext uri="{BB962C8B-B14F-4D97-AF65-F5344CB8AC3E}">
        <p14:creationId xmlns:p14="http://schemas.microsoft.com/office/powerpoint/2010/main" val="960544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F620B-67B0-449F-8147-B7FE5FB65974}" type="slidenum">
              <a:rPr lang="en-US" smtClean="0"/>
              <a:t>25</a:t>
            </a:fld>
            <a:endParaRPr lang="en-US" dirty="0"/>
          </a:p>
        </p:txBody>
      </p:sp>
    </p:spTree>
    <p:extLst>
      <p:ext uri="{BB962C8B-B14F-4D97-AF65-F5344CB8AC3E}">
        <p14:creationId xmlns:p14="http://schemas.microsoft.com/office/powerpoint/2010/main" val="2224775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Tara or Chad Close</a:t>
            </a:r>
            <a:endParaRPr lang="en-US" dirty="0"/>
          </a:p>
        </p:txBody>
      </p:sp>
      <p:sp>
        <p:nvSpPr>
          <p:cNvPr id="4" name="Slide Number Placeholder 3"/>
          <p:cNvSpPr>
            <a:spLocks noGrp="1"/>
          </p:cNvSpPr>
          <p:nvPr>
            <p:ph type="sldNum" sz="quarter" idx="10"/>
          </p:nvPr>
        </p:nvSpPr>
        <p:spPr/>
        <p:txBody>
          <a:bodyPr/>
          <a:lstStyle/>
          <a:p>
            <a:fld id="{2DA2B7BC-5BF5-4E89-96C0-E49553553329}" type="slidenum">
              <a:rPr lang="en-US" smtClean="0"/>
              <a:t>28</a:t>
            </a:fld>
            <a:endParaRPr lang="en-US" dirty="0"/>
          </a:p>
        </p:txBody>
      </p:sp>
    </p:spTree>
    <p:extLst>
      <p:ext uri="{BB962C8B-B14F-4D97-AF65-F5344CB8AC3E}">
        <p14:creationId xmlns:p14="http://schemas.microsoft.com/office/powerpoint/2010/main" val="3249821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A2B7BC-5BF5-4E89-96C0-E49553553329}" type="slidenum">
              <a:rPr lang="en-US" smtClean="0"/>
              <a:t>29</a:t>
            </a:fld>
            <a:endParaRPr lang="en-US" dirty="0"/>
          </a:p>
        </p:txBody>
      </p:sp>
    </p:spTree>
    <p:extLst>
      <p:ext uri="{BB962C8B-B14F-4D97-AF65-F5344CB8AC3E}">
        <p14:creationId xmlns:p14="http://schemas.microsoft.com/office/powerpoint/2010/main" val="25677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Check Numbers.</a:t>
            </a:r>
            <a:endParaRPr lang="en-US" altLang="en-US" dirty="0">
              <a:latin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anose="020B0604020202020204" pitchFamily="34" charset="0"/>
              </a:defRPr>
            </a:lvl1pPr>
            <a:lvl2pPr marL="784783" indent="-301838">
              <a:defRPr sz="3400">
                <a:solidFill>
                  <a:schemeClr val="tx1"/>
                </a:solidFill>
                <a:latin typeface="Arial" panose="020B0604020202020204" pitchFamily="34" charset="0"/>
              </a:defRPr>
            </a:lvl2pPr>
            <a:lvl3pPr marL="1207358" indent="-241472">
              <a:defRPr sz="3400">
                <a:solidFill>
                  <a:schemeClr val="tx1"/>
                </a:solidFill>
                <a:latin typeface="Arial" panose="020B0604020202020204" pitchFamily="34" charset="0"/>
              </a:defRPr>
            </a:lvl3pPr>
            <a:lvl4pPr marL="1690301" indent="-241472">
              <a:defRPr sz="3400">
                <a:solidFill>
                  <a:schemeClr val="tx1"/>
                </a:solidFill>
                <a:latin typeface="Arial" panose="020B0604020202020204" pitchFamily="34" charset="0"/>
              </a:defRPr>
            </a:lvl4pPr>
            <a:lvl5pPr marL="2173243" indent="-241472">
              <a:defRPr sz="3400">
                <a:solidFill>
                  <a:schemeClr val="tx1"/>
                </a:solidFill>
                <a:latin typeface="Arial" panose="020B0604020202020204" pitchFamily="34" charset="0"/>
              </a:defRPr>
            </a:lvl5pPr>
            <a:lvl6pPr marL="2656185" indent="-241472" eaLnBrk="0" fontAlgn="base" hangingPunct="0">
              <a:spcBef>
                <a:spcPct val="0"/>
              </a:spcBef>
              <a:spcAft>
                <a:spcPct val="0"/>
              </a:spcAft>
              <a:defRPr sz="3400">
                <a:solidFill>
                  <a:schemeClr val="tx1"/>
                </a:solidFill>
                <a:latin typeface="Arial" panose="020B0604020202020204" pitchFamily="34" charset="0"/>
              </a:defRPr>
            </a:lvl6pPr>
            <a:lvl7pPr marL="3139127" indent="-241472" eaLnBrk="0" fontAlgn="base" hangingPunct="0">
              <a:spcBef>
                <a:spcPct val="0"/>
              </a:spcBef>
              <a:spcAft>
                <a:spcPct val="0"/>
              </a:spcAft>
              <a:defRPr sz="3400">
                <a:solidFill>
                  <a:schemeClr val="tx1"/>
                </a:solidFill>
                <a:latin typeface="Arial" panose="020B0604020202020204" pitchFamily="34" charset="0"/>
              </a:defRPr>
            </a:lvl7pPr>
            <a:lvl8pPr marL="3622071" indent="-241472" eaLnBrk="0" fontAlgn="base" hangingPunct="0">
              <a:spcBef>
                <a:spcPct val="0"/>
              </a:spcBef>
              <a:spcAft>
                <a:spcPct val="0"/>
              </a:spcAft>
              <a:defRPr sz="3400">
                <a:solidFill>
                  <a:schemeClr val="tx1"/>
                </a:solidFill>
                <a:latin typeface="Arial" panose="020B0604020202020204" pitchFamily="34" charset="0"/>
              </a:defRPr>
            </a:lvl8pPr>
            <a:lvl9pPr marL="4105014" indent="-241472" eaLnBrk="0" fontAlgn="base" hangingPunct="0">
              <a:spcBef>
                <a:spcPct val="0"/>
              </a:spcBef>
              <a:spcAft>
                <a:spcPct val="0"/>
              </a:spcAft>
              <a:defRPr sz="3400">
                <a:solidFill>
                  <a:schemeClr val="tx1"/>
                </a:solidFill>
                <a:latin typeface="Arial" panose="020B0604020202020204" pitchFamily="34" charset="0"/>
              </a:defRPr>
            </a:lvl9pPr>
          </a:lstStyle>
          <a:p>
            <a:pPr defTabSz="914095">
              <a:defRPr/>
            </a:pPr>
            <a:fld id="{A1A2ECD7-1D7E-4A2D-9D5B-D363DF53B0E1}" type="slidenum">
              <a:rPr lang="en-US" altLang="en-US" sz="1200">
                <a:solidFill>
                  <a:prstClr val="black"/>
                </a:solidFill>
              </a:rPr>
              <a:pPr defTabSz="914095">
                <a:defRPr/>
              </a:pPr>
              <a:t>5</a:t>
            </a:fld>
            <a:endParaRPr lang="en-US" altLang="en-US" sz="1200" dirty="0">
              <a:solidFill>
                <a:prstClr val="black"/>
              </a:solidFill>
            </a:endParaRPr>
          </a:p>
        </p:txBody>
      </p:sp>
    </p:spTree>
    <p:extLst>
      <p:ext uri="{BB962C8B-B14F-4D97-AF65-F5344CB8AC3E}">
        <p14:creationId xmlns:p14="http://schemas.microsoft.com/office/powerpoint/2010/main" val="247281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Chad turn</a:t>
            </a:r>
            <a:r>
              <a:rPr lang="en-US" baseline="0" dirty="0" smtClean="0"/>
              <a:t> over to Tara</a:t>
            </a:r>
            <a:endParaRPr lang="en-US" dirty="0"/>
          </a:p>
        </p:txBody>
      </p:sp>
      <p:sp>
        <p:nvSpPr>
          <p:cNvPr id="4" name="Slide Number Placeholder 3"/>
          <p:cNvSpPr>
            <a:spLocks noGrp="1"/>
          </p:cNvSpPr>
          <p:nvPr>
            <p:ph type="sldNum" sz="quarter" idx="10"/>
          </p:nvPr>
        </p:nvSpPr>
        <p:spPr/>
        <p:txBody>
          <a:bodyPr/>
          <a:lstStyle/>
          <a:p>
            <a:fld id="{2DA2B7BC-5BF5-4E89-96C0-E49553553329}" type="slidenum">
              <a:rPr lang="en-US" smtClean="0"/>
              <a:t>7</a:t>
            </a:fld>
            <a:endParaRPr lang="en-US" dirty="0"/>
          </a:p>
        </p:txBody>
      </p:sp>
    </p:spTree>
    <p:extLst>
      <p:ext uri="{BB962C8B-B14F-4D97-AF65-F5344CB8AC3E}">
        <p14:creationId xmlns:p14="http://schemas.microsoft.com/office/powerpoint/2010/main" val="2434548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are the major issues driving the conversation right now around healthcare: This</a:t>
            </a:r>
            <a:r>
              <a:rPr lang="en-US" baseline="0" dirty="0" smtClean="0"/>
              <a:t> is how we frame the legislative priorities based on what are the current conversation drivers.</a:t>
            </a:r>
            <a:endParaRPr lang="en-US" dirty="0"/>
          </a:p>
        </p:txBody>
      </p:sp>
      <p:sp>
        <p:nvSpPr>
          <p:cNvPr id="4" name="Slide Number Placeholder 3"/>
          <p:cNvSpPr>
            <a:spLocks noGrp="1"/>
          </p:cNvSpPr>
          <p:nvPr>
            <p:ph type="sldNum" sz="quarter" idx="10"/>
          </p:nvPr>
        </p:nvSpPr>
        <p:spPr/>
        <p:txBody>
          <a:bodyPr/>
          <a:lstStyle/>
          <a:p>
            <a:fld id="{D6FF620B-67B0-449F-8147-B7FE5FB65974}" type="slidenum">
              <a:rPr lang="en-US" smtClean="0"/>
              <a:t>8</a:t>
            </a:fld>
            <a:endParaRPr lang="en-US" dirty="0"/>
          </a:p>
        </p:txBody>
      </p:sp>
    </p:spTree>
    <p:extLst>
      <p:ext uri="{BB962C8B-B14F-4D97-AF65-F5344CB8AC3E}">
        <p14:creationId xmlns:p14="http://schemas.microsoft.com/office/powerpoint/2010/main" val="278846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Tara highlight Prior Authorization,</a:t>
            </a:r>
            <a:r>
              <a:rPr lang="en-US" baseline="0" dirty="0" smtClean="0"/>
              <a:t> Worker Protections, Telehealth, Mental Health Capacity and Reimbursement and ensuring patient care.</a:t>
            </a:r>
            <a:endParaRPr lang="en-US" dirty="0"/>
          </a:p>
        </p:txBody>
      </p:sp>
      <p:sp>
        <p:nvSpPr>
          <p:cNvPr id="4" name="Slide Number Placeholder 3"/>
          <p:cNvSpPr>
            <a:spLocks noGrp="1"/>
          </p:cNvSpPr>
          <p:nvPr>
            <p:ph type="sldNum" sz="quarter" idx="10"/>
          </p:nvPr>
        </p:nvSpPr>
        <p:spPr/>
        <p:txBody>
          <a:bodyPr/>
          <a:lstStyle/>
          <a:p>
            <a:fld id="{D6FF620B-67B0-449F-8147-B7FE5FB65974}" type="slidenum">
              <a:rPr lang="en-US" smtClean="0"/>
              <a:t>9</a:t>
            </a:fld>
            <a:endParaRPr lang="en-US" dirty="0"/>
          </a:p>
        </p:txBody>
      </p:sp>
    </p:spTree>
    <p:extLst>
      <p:ext uri="{BB962C8B-B14F-4D97-AF65-F5344CB8AC3E}">
        <p14:creationId xmlns:p14="http://schemas.microsoft.com/office/powerpoint/2010/main" val="205456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F620B-67B0-449F-8147-B7FE5FB65974}" type="slidenum">
              <a:rPr lang="en-US" smtClean="0"/>
              <a:t>10</a:t>
            </a:fld>
            <a:endParaRPr lang="en-US" dirty="0"/>
          </a:p>
        </p:txBody>
      </p:sp>
    </p:spTree>
    <p:extLst>
      <p:ext uri="{BB962C8B-B14F-4D97-AF65-F5344CB8AC3E}">
        <p14:creationId xmlns:p14="http://schemas.microsoft.com/office/powerpoint/2010/main" val="79573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Tara Introduce</a:t>
            </a:r>
            <a:r>
              <a:rPr lang="en-US" baseline="0" dirty="0" smtClean="0"/>
              <a:t> </a:t>
            </a:r>
            <a:r>
              <a:rPr lang="en-US" dirty="0" smtClean="0"/>
              <a:t>Shannan: Shannan introduce yourself give 10 seconds of background</a:t>
            </a:r>
            <a:endParaRPr lang="en-US" dirty="0"/>
          </a:p>
        </p:txBody>
      </p:sp>
      <p:sp>
        <p:nvSpPr>
          <p:cNvPr id="4" name="Slide Number Placeholder 3"/>
          <p:cNvSpPr>
            <a:spLocks noGrp="1"/>
          </p:cNvSpPr>
          <p:nvPr>
            <p:ph type="sldNum" sz="quarter" idx="10"/>
          </p:nvPr>
        </p:nvSpPr>
        <p:spPr/>
        <p:txBody>
          <a:bodyPr/>
          <a:lstStyle/>
          <a:p>
            <a:fld id="{2DA2B7BC-5BF5-4E89-96C0-E49553553329}" type="slidenum">
              <a:rPr lang="en-US" smtClean="0"/>
              <a:t>11</a:t>
            </a:fld>
            <a:endParaRPr lang="en-US" dirty="0"/>
          </a:p>
        </p:txBody>
      </p:sp>
    </p:spTree>
    <p:extLst>
      <p:ext uri="{BB962C8B-B14F-4D97-AF65-F5344CB8AC3E}">
        <p14:creationId xmlns:p14="http://schemas.microsoft.com/office/powerpoint/2010/main" val="76220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Shannan:</a:t>
            </a:r>
            <a:endParaRPr lang="en-US" dirty="0"/>
          </a:p>
        </p:txBody>
      </p:sp>
      <p:sp>
        <p:nvSpPr>
          <p:cNvPr id="4" name="Slide Number Placeholder 3"/>
          <p:cNvSpPr>
            <a:spLocks noGrp="1"/>
          </p:cNvSpPr>
          <p:nvPr>
            <p:ph type="sldNum" sz="quarter" idx="10"/>
          </p:nvPr>
        </p:nvSpPr>
        <p:spPr/>
        <p:txBody>
          <a:bodyPr/>
          <a:lstStyle/>
          <a:p>
            <a:fld id="{D6FF620B-67B0-449F-8147-B7FE5FB65974}" type="slidenum">
              <a:rPr lang="en-US" smtClean="0"/>
              <a:t>12</a:t>
            </a:fld>
            <a:endParaRPr lang="en-US" dirty="0"/>
          </a:p>
        </p:txBody>
      </p:sp>
    </p:spTree>
    <p:extLst>
      <p:ext uri="{BB962C8B-B14F-4D97-AF65-F5344CB8AC3E}">
        <p14:creationId xmlns:p14="http://schemas.microsoft.com/office/powerpoint/2010/main" val="178441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CE5E7E-1387-4D12-B4C7-D62C237FC1C7}"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37261101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E5E7E-1387-4D12-B4C7-D62C237FC1C7}"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311755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E5E7E-1387-4D12-B4C7-D62C237FC1C7}"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1837192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315200" cy="762000"/>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2442513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2502656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383" y="5315955"/>
            <a:ext cx="9141619" cy="15420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5315953"/>
            <a:ext cx="9141619" cy="640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1831848"/>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909337-7B7E-4590-B184-8B6A04E52321}" type="slidenum">
              <a:rPr lang="en-US" smtClean="0"/>
              <a:t>‹#›</a:t>
            </a:fld>
            <a:endParaRPr lang="en-US" dirty="0"/>
          </a:p>
        </p:txBody>
      </p:sp>
      <p:cxnSp>
        <p:nvCxnSpPr>
          <p:cNvPr id="9" name="Straight Connector 8"/>
          <p:cNvCxnSpPr/>
          <p:nvPr/>
        </p:nvCxnSpPr>
        <p:spPr>
          <a:xfrm>
            <a:off x="891540" y="27432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5" descr="SGlogo2"/>
          <p:cNvPicPr>
            <a:picLocks noChangeAspect="1" noChangeArrowheads="1"/>
          </p:cNvPicPr>
          <p:nvPr/>
        </p:nvPicPr>
        <p:blipFill>
          <a:blip r:embed="rId2" cstate="print"/>
          <a:srcRect/>
          <a:stretch>
            <a:fillRect/>
          </a:stretch>
        </p:blipFill>
        <p:spPr bwMode="auto">
          <a:xfrm>
            <a:off x="-14390" y="3949701"/>
            <a:ext cx="5257800" cy="2746918"/>
          </a:xfrm>
          <a:prstGeom prst="rect">
            <a:avLst/>
          </a:prstGeom>
          <a:noFill/>
          <a:ln w="9525">
            <a:noFill/>
            <a:miter lim="800000"/>
            <a:headEnd/>
            <a:tailEnd/>
          </a:ln>
        </p:spPr>
      </p:pic>
    </p:spTree>
    <p:extLst>
      <p:ext uri="{BB962C8B-B14F-4D97-AF65-F5344CB8AC3E}">
        <p14:creationId xmlns:p14="http://schemas.microsoft.com/office/powerpoint/2010/main" val="2833059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2383" y="6404519"/>
            <a:ext cx="9141619" cy="4534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6792"/>
            <a:ext cx="9141619" cy="640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1831848"/>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72440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909337-7B7E-4590-B184-8B6A04E52321}" type="slidenum">
              <a:rPr lang="en-US" smtClean="0"/>
              <a:t>‹#›</a:t>
            </a:fld>
            <a:endParaRPr lang="en-US" dirty="0"/>
          </a:p>
        </p:txBody>
      </p:sp>
      <p:cxnSp>
        <p:nvCxnSpPr>
          <p:cNvPr id="9" name="Straight Connector 8"/>
          <p:cNvCxnSpPr/>
          <p:nvPr/>
        </p:nvCxnSpPr>
        <p:spPr>
          <a:xfrm>
            <a:off x="891540" y="27432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5" descr="SGlogo2"/>
          <p:cNvPicPr>
            <a:picLocks noChangeAspect="1" noChangeArrowheads="1"/>
          </p:cNvPicPr>
          <p:nvPr/>
        </p:nvPicPr>
        <p:blipFill>
          <a:blip r:embed="rId2" cstate="print"/>
          <a:srcRect/>
          <a:stretch>
            <a:fillRect/>
          </a:stretch>
        </p:blipFill>
        <p:spPr bwMode="auto">
          <a:xfrm>
            <a:off x="0" y="5016501"/>
            <a:ext cx="5257800" cy="2708818"/>
          </a:xfrm>
          <a:prstGeom prst="rect">
            <a:avLst/>
          </a:prstGeom>
          <a:noFill/>
          <a:ln w="9525">
            <a:noFill/>
            <a:miter lim="800000"/>
            <a:headEnd/>
            <a:tailEnd/>
          </a:ln>
        </p:spPr>
      </p:pic>
    </p:spTree>
    <p:extLst>
      <p:ext uri="{BB962C8B-B14F-4D97-AF65-F5344CB8AC3E}">
        <p14:creationId xmlns:p14="http://schemas.microsoft.com/office/powerpoint/2010/main" val="4066626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909337-7B7E-4590-B184-8B6A04E52321}" type="slidenum">
              <a:rPr lang="en-US" smtClean="0"/>
              <a:t>‹#›</a:t>
            </a:fld>
            <a:endParaRPr lang="en-US" dirty="0"/>
          </a:p>
        </p:txBody>
      </p:sp>
    </p:spTree>
    <p:extLst>
      <p:ext uri="{BB962C8B-B14F-4D97-AF65-F5344CB8AC3E}">
        <p14:creationId xmlns:p14="http://schemas.microsoft.com/office/powerpoint/2010/main" val="1309966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22962" y="6459788"/>
            <a:ext cx="1854203" cy="365125"/>
          </a:xfrm>
          <a:prstGeom prst="rect">
            <a:avLst/>
          </a:prstGeom>
        </p:spPr>
        <p:txBody>
          <a:bodyPr/>
          <a:lstStyle/>
          <a:p>
            <a:fld id="{2184A70A-4D22-4813-BD19-FA2B9F1557CB}"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909337-7B7E-4590-B184-8B6A04E52321}" type="slidenum">
              <a:rPr lang="en-US" smtClean="0"/>
              <a:t>‹#›</a:t>
            </a:fld>
            <a:endParaRPr lang="en-US" dirty="0"/>
          </a:p>
        </p:txBody>
      </p:sp>
      <p:pic>
        <p:nvPicPr>
          <p:cNvPr id="11" name="Picture 15" descr="SGlogo2"/>
          <p:cNvPicPr>
            <a:picLocks noChangeAspect="1" noChangeArrowheads="1"/>
          </p:cNvPicPr>
          <p:nvPr/>
        </p:nvPicPr>
        <p:blipFill>
          <a:blip r:embed="rId2" cstate="print"/>
          <a:srcRect/>
          <a:stretch>
            <a:fillRect/>
          </a:stretch>
        </p:blipFill>
        <p:spPr bwMode="auto">
          <a:xfrm>
            <a:off x="-2358" y="5041901"/>
            <a:ext cx="5257800" cy="2653683"/>
          </a:xfrm>
          <a:prstGeom prst="rect">
            <a:avLst/>
          </a:prstGeom>
          <a:noFill/>
          <a:ln w="9525">
            <a:noFill/>
            <a:miter lim="800000"/>
            <a:headEnd/>
            <a:tailEnd/>
          </a:ln>
        </p:spPr>
      </p:pic>
      <p:pic>
        <p:nvPicPr>
          <p:cNvPr id="3074" name="Picture 2" descr="http://www.kha-net.org/KHERF%20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17354" y="97654"/>
            <a:ext cx="1121104" cy="1066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631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8"/>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2" y="6459788"/>
            <a:ext cx="1854203" cy="365125"/>
          </a:xfrm>
          <a:prstGeom prst="rect">
            <a:avLst/>
          </a:prstGeom>
        </p:spPr>
        <p:txBody>
          <a:bodyPr/>
          <a:lstStyle/>
          <a:p>
            <a:fld id="{2184A70A-4D22-4813-BD19-FA2B9F1557CB}" type="datetimeFigureOut">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909337-7B7E-4590-B184-8B6A04E52321}" type="slidenum">
              <a:rPr lang="en-US" smtClean="0"/>
              <a:t>‹#›</a:t>
            </a:fld>
            <a:endParaRPr lang="en-US" dirty="0"/>
          </a:p>
        </p:txBody>
      </p:sp>
    </p:spTree>
    <p:extLst>
      <p:ext uri="{BB962C8B-B14F-4D97-AF65-F5344CB8AC3E}">
        <p14:creationId xmlns:p14="http://schemas.microsoft.com/office/powerpoint/2010/main" val="1772033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2" y="6459788"/>
            <a:ext cx="1854203" cy="365125"/>
          </a:xfrm>
          <a:prstGeom prst="rect">
            <a:avLst/>
          </a:prstGeom>
        </p:spPr>
        <p:txBody>
          <a:bodyPr/>
          <a:lstStyle/>
          <a:p>
            <a:fld id="{2184A70A-4D22-4813-BD19-FA2B9F1557CB}" type="datetimeFigureOut">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909337-7B7E-4590-B184-8B6A04E52321}" type="slidenum">
              <a:rPr lang="en-US" smtClean="0"/>
              <a:t>‹#›</a:t>
            </a:fld>
            <a:endParaRPr lang="en-US" dirty="0"/>
          </a:p>
        </p:txBody>
      </p:sp>
    </p:spTree>
    <p:extLst>
      <p:ext uri="{BB962C8B-B14F-4D97-AF65-F5344CB8AC3E}">
        <p14:creationId xmlns:p14="http://schemas.microsoft.com/office/powerpoint/2010/main" val="392094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E5E7E-1387-4D12-B4C7-D62C237FC1C7}"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3186132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22962" y="6459788"/>
            <a:ext cx="1854203" cy="365125"/>
          </a:xfrm>
          <a:prstGeom prst="rect">
            <a:avLst/>
          </a:prstGeom>
        </p:spPr>
        <p:txBody>
          <a:bodyPr/>
          <a:lstStyle/>
          <a:p>
            <a:fld id="{2184A70A-4D22-4813-BD19-FA2B9F1557CB}" type="datetimeFigureOut">
              <a:rPr lang="en-US" smtClean="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909337-7B7E-4590-B184-8B6A04E52321}" type="slidenum">
              <a:rPr lang="en-US" smtClean="0"/>
              <a:t>‹#›</a:t>
            </a:fld>
            <a:endParaRPr lang="en-US" dirty="0"/>
          </a:p>
        </p:txBody>
      </p:sp>
    </p:spTree>
    <p:extLst>
      <p:ext uri="{BB962C8B-B14F-4D97-AF65-F5344CB8AC3E}">
        <p14:creationId xmlns:p14="http://schemas.microsoft.com/office/powerpoint/2010/main" val="764164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2" y="6459788"/>
            <a:ext cx="1854203" cy="365125"/>
          </a:xfrm>
          <a:prstGeom prst="rect">
            <a:avLst/>
          </a:prstGeom>
        </p:spPr>
        <p:txBody>
          <a:bodyPr/>
          <a:lstStyle/>
          <a:p>
            <a:fld id="{2184A70A-4D22-4813-BD19-FA2B9F1557CB}" type="datetimeFigureOut">
              <a:rPr lang="en-US" smtClean="0"/>
              <a:t>1/16/2023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6909337-7B7E-4590-B184-8B6A04E52321}" type="slidenum">
              <a:rPr lang="en-US" smtClean="0"/>
              <a:t>‹#›</a:t>
            </a:fld>
            <a:endParaRPr lang="en-US" dirty="0"/>
          </a:p>
        </p:txBody>
      </p:sp>
    </p:spTree>
    <p:extLst>
      <p:ext uri="{BB962C8B-B14F-4D97-AF65-F5344CB8AC3E}">
        <p14:creationId xmlns:p14="http://schemas.microsoft.com/office/powerpoint/2010/main" val="3509525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8"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6459788"/>
            <a:ext cx="1963883" cy="365125"/>
          </a:xfrm>
          <a:prstGeom prst="rect">
            <a:avLst/>
          </a:prstGeom>
        </p:spPr>
        <p:txBody>
          <a:bodyPr/>
          <a:lstStyle>
            <a:lvl1pPr algn="l">
              <a:defRPr/>
            </a:lvl1pPr>
          </a:lstStyle>
          <a:p>
            <a:fld id="{2184A70A-4D22-4813-BD19-FA2B9F1557CB}" type="datetimeFigureOut">
              <a:rPr lang="en-US" smtClean="0"/>
              <a:t>1/16/2023</a:t>
            </a:fld>
            <a:endParaRPr lang="en-US" dirty="0"/>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6909337-7B7E-4590-B184-8B6A04E52321}" type="slidenum">
              <a:rPr lang="en-US" smtClean="0"/>
              <a:t>‹#›</a:t>
            </a:fld>
            <a:endParaRPr lang="en-US" dirty="0"/>
          </a:p>
        </p:txBody>
      </p:sp>
    </p:spTree>
    <p:extLst>
      <p:ext uri="{BB962C8B-B14F-4D97-AF65-F5344CB8AC3E}">
        <p14:creationId xmlns:p14="http://schemas.microsoft.com/office/powerpoint/2010/main" val="3013411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822962" y="6459788"/>
            <a:ext cx="1854203" cy="365125"/>
          </a:xfrm>
          <a:prstGeom prst="rect">
            <a:avLst/>
          </a:prstGeom>
        </p:spPr>
        <p:txBody>
          <a:bodyPr/>
          <a:lstStyle/>
          <a:p>
            <a:fld id="{2184A70A-4D22-4813-BD19-FA2B9F1557CB}" type="datetimeFigureOut">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909337-7B7E-4590-B184-8B6A04E52321}" type="slidenum">
              <a:rPr lang="en-US" smtClean="0"/>
              <a:t>‹#›</a:t>
            </a:fld>
            <a:endParaRPr lang="en-US" dirty="0"/>
          </a:p>
        </p:txBody>
      </p:sp>
    </p:spTree>
    <p:extLst>
      <p:ext uri="{BB962C8B-B14F-4D97-AF65-F5344CB8AC3E}">
        <p14:creationId xmlns:p14="http://schemas.microsoft.com/office/powerpoint/2010/main" val="3443967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2" y="6459788"/>
            <a:ext cx="1854203" cy="365125"/>
          </a:xfrm>
          <a:prstGeom prst="rect">
            <a:avLst/>
          </a:prstGeom>
        </p:spPr>
        <p:txBody>
          <a:bodyPr/>
          <a:lstStyle/>
          <a:p>
            <a:fld id="{2184A70A-4D22-4813-BD19-FA2B9F1557CB}"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909337-7B7E-4590-B184-8B6A04E52321}" type="slidenum">
              <a:rPr lang="en-US" smtClean="0"/>
              <a:t>‹#›</a:t>
            </a:fld>
            <a:endParaRPr lang="en-US" dirty="0"/>
          </a:p>
        </p:txBody>
      </p:sp>
    </p:spTree>
    <p:extLst>
      <p:ext uri="{BB962C8B-B14F-4D97-AF65-F5344CB8AC3E}">
        <p14:creationId xmlns:p14="http://schemas.microsoft.com/office/powerpoint/2010/main" val="2904316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1"/>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2" y="6459788"/>
            <a:ext cx="1854203" cy="365125"/>
          </a:xfrm>
          <a:prstGeom prst="rect">
            <a:avLst/>
          </a:prstGeom>
        </p:spPr>
        <p:txBody>
          <a:bodyPr/>
          <a:lstStyle/>
          <a:p>
            <a:fld id="{2184A70A-4D22-4813-BD19-FA2B9F1557CB}"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909337-7B7E-4590-B184-8B6A04E52321}" type="slidenum">
              <a:rPr lang="en-US" smtClean="0"/>
              <a:t>‹#›</a:t>
            </a:fld>
            <a:endParaRPr lang="en-US" dirty="0"/>
          </a:p>
        </p:txBody>
      </p:sp>
    </p:spTree>
    <p:extLst>
      <p:ext uri="{BB962C8B-B14F-4D97-AF65-F5344CB8AC3E}">
        <p14:creationId xmlns:p14="http://schemas.microsoft.com/office/powerpoint/2010/main" val="3718441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8077200" cy="1673352"/>
          </a:xfrm>
          <a:noFill/>
          <a:ln>
            <a:noFill/>
          </a:ln>
        </p:spPr>
        <p:txBody>
          <a:bodyPr tIns="0" bIns="0" anchor="t"/>
          <a:lstStyle>
            <a:lvl1pPr algn="ctr">
              <a:defRPr sz="3000" b="1">
                <a:solidFill>
                  <a:schemeClr val="accent5">
                    <a:lumMod val="50000"/>
                  </a:schemeClr>
                </a:solidFill>
              </a:defRPr>
            </a:lvl1pPr>
            <a:extLst/>
          </a:lstStyle>
          <a:p>
            <a:r>
              <a:rPr lang="en-US"/>
              <a:t>Click to edit Master title style</a:t>
            </a:r>
            <a:endParaRPr lang="en-US" dirty="0"/>
          </a:p>
        </p:txBody>
      </p:sp>
      <p:sp>
        <p:nvSpPr>
          <p:cNvPr id="6" name="Date Placeholder 3"/>
          <p:cNvSpPr>
            <a:spLocks noGrp="1"/>
          </p:cNvSpPr>
          <p:nvPr>
            <p:ph type="dt" sz="half" idx="10"/>
          </p:nvPr>
        </p:nvSpPr>
        <p:spPr>
          <a:xfrm>
            <a:off x="822962" y="6459788"/>
            <a:ext cx="1854203" cy="365125"/>
          </a:xfrm>
          <a:prstGeom prst="rect">
            <a:avLst/>
          </a:prstGeom>
        </p:spPr>
        <p:txBody>
          <a:bodyPr/>
          <a:lstStyle>
            <a:lvl1pPr>
              <a:defRPr/>
            </a:lvl1pPr>
          </a:lstStyle>
          <a:p>
            <a:fld id="{2184A70A-4D22-4813-BD19-FA2B9F1557CB}" type="datetimeFigureOut">
              <a:rPr lang="en-US" smtClean="0"/>
              <a:t>1/16/2023</a:t>
            </a:fld>
            <a:endParaRPr lang="en-US" dirty="0"/>
          </a:p>
        </p:txBody>
      </p:sp>
      <p:sp>
        <p:nvSpPr>
          <p:cNvPr id="7" name="Footer Placeholder 4"/>
          <p:cNvSpPr>
            <a:spLocks noGrp="1"/>
          </p:cNvSpPr>
          <p:nvPr>
            <p:ph type="ftr" sz="quarter" idx="11"/>
          </p:nvPr>
        </p:nvSpPr>
        <p:spPr/>
        <p:txBody>
          <a:bodyPr/>
          <a:lstStyle>
            <a:lvl1pPr>
              <a:defRPr/>
            </a:lvl1pPr>
          </a:lstStyle>
          <a:p>
            <a:endParaRPr lang="en-US" dirty="0"/>
          </a:p>
        </p:txBody>
      </p:sp>
      <p:sp>
        <p:nvSpPr>
          <p:cNvPr id="8" name="Slide Number Placeholder 5"/>
          <p:cNvSpPr>
            <a:spLocks noGrp="1"/>
          </p:cNvSpPr>
          <p:nvPr>
            <p:ph type="sldNum" sz="quarter" idx="12"/>
          </p:nvPr>
        </p:nvSpPr>
        <p:spPr/>
        <p:txBody>
          <a:bodyPr/>
          <a:lstStyle>
            <a:lvl1pPr>
              <a:defRPr/>
            </a:lvl1pPr>
          </a:lstStyle>
          <a:p>
            <a:fld id="{E6909337-7B7E-4590-B184-8B6A04E52321}" type="slidenum">
              <a:rPr lang="en-US" smtClean="0"/>
              <a:t>‹#›</a:t>
            </a:fld>
            <a:endParaRPr lang="en-US" dirty="0"/>
          </a:p>
        </p:txBody>
      </p:sp>
    </p:spTree>
    <p:extLst>
      <p:ext uri="{BB962C8B-B14F-4D97-AF65-F5344CB8AC3E}">
        <p14:creationId xmlns:p14="http://schemas.microsoft.com/office/powerpoint/2010/main" val="382882818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8077200" cy="1673352"/>
          </a:xfrm>
          <a:noFill/>
          <a:ln>
            <a:noFill/>
          </a:ln>
        </p:spPr>
        <p:txBody>
          <a:bodyPr tIns="0" bIns="0" anchor="t"/>
          <a:lstStyle>
            <a:lvl1pPr algn="ctr">
              <a:defRPr sz="3000" b="1">
                <a:solidFill>
                  <a:schemeClr val="accent5">
                    <a:lumMod val="50000"/>
                  </a:schemeClr>
                </a:solidFill>
              </a:defRPr>
            </a:lvl1pPr>
            <a:extLst/>
          </a:lstStyle>
          <a:p>
            <a:r>
              <a:rPr lang="en-US"/>
              <a:t>Click to edit Master title style</a:t>
            </a:r>
            <a:endParaRPr lang="en-US" dirty="0"/>
          </a:p>
        </p:txBody>
      </p:sp>
      <p:sp>
        <p:nvSpPr>
          <p:cNvPr id="6" name="Date Placeholder 3"/>
          <p:cNvSpPr>
            <a:spLocks noGrp="1"/>
          </p:cNvSpPr>
          <p:nvPr>
            <p:ph type="dt" sz="half" idx="10"/>
          </p:nvPr>
        </p:nvSpPr>
        <p:spPr>
          <a:xfrm>
            <a:off x="822962" y="6459788"/>
            <a:ext cx="1854203" cy="365125"/>
          </a:xfrm>
          <a:prstGeom prst="rect">
            <a:avLst/>
          </a:prstGeom>
        </p:spPr>
        <p:txBody>
          <a:bodyPr/>
          <a:lstStyle>
            <a:lvl1pPr>
              <a:defRPr/>
            </a:lvl1pPr>
          </a:lstStyle>
          <a:p>
            <a:fld id="{2184A70A-4D22-4813-BD19-FA2B9F1557CB}" type="datetimeFigureOut">
              <a:rPr lang="en-US" smtClean="0"/>
              <a:t>1/16/2023</a:t>
            </a:fld>
            <a:endParaRPr lang="en-US" dirty="0"/>
          </a:p>
        </p:txBody>
      </p:sp>
      <p:sp>
        <p:nvSpPr>
          <p:cNvPr id="7" name="Footer Placeholder 4"/>
          <p:cNvSpPr>
            <a:spLocks noGrp="1"/>
          </p:cNvSpPr>
          <p:nvPr>
            <p:ph type="ftr" sz="quarter" idx="11"/>
          </p:nvPr>
        </p:nvSpPr>
        <p:spPr/>
        <p:txBody>
          <a:bodyPr/>
          <a:lstStyle>
            <a:lvl1pPr>
              <a:defRPr/>
            </a:lvl1pPr>
          </a:lstStyle>
          <a:p>
            <a:endParaRPr lang="en-US" dirty="0"/>
          </a:p>
        </p:txBody>
      </p:sp>
      <p:sp>
        <p:nvSpPr>
          <p:cNvPr id="8" name="Slide Number Placeholder 5"/>
          <p:cNvSpPr>
            <a:spLocks noGrp="1"/>
          </p:cNvSpPr>
          <p:nvPr>
            <p:ph type="sldNum" sz="quarter" idx="12"/>
          </p:nvPr>
        </p:nvSpPr>
        <p:spPr/>
        <p:txBody>
          <a:bodyPr/>
          <a:lstStyle>
            <a:lvl1pPr>
              <a:defRPr/>
            </a:lvl1pPr>
          </a:lstStyle>
          <a:p>
            <a:fld id="{E6909337-7B7E-4590-B184-8B6A04E52321}" type="slidenum">
              <a:rPr lang="en-US" smtClean="0"/>
              <a:t>‹#›</a:t>
            </a:fld>
            <a:endParaRPr lang="en-US" dirty="0"/>
          </a:p>
        </p:txBody>
      </p:sp>
    </p:spTree>
    <p:extLst>
      <p:ext uri="{BB962C8B-B14F-4D97-AF65-F5344CB8AC3E}">
        <p14:creationId xmlns:p14="http://schemas.microsoft.com/office/powerpoint/2010/main" val="380749683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383" y="5315955"/>
            <a:ext cx="9141619" cy="15420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5315953"/>
            <a:ext cx="9141619" cy="640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1831848"/>
          </a:xfrm>
        </p:spPr>
        <p:txBody>
          <a:bodyPr anchor="b">
            <a:noAutofit/>
          </a:bodyPr>
          <a:lstStyle>
            <a:lvl1pPr algn="l">
              <a:lnSpc>
                <a:spcPct val="85000"/>
              </a:lnSpc>
              <a:defRPr sz="4800" spc="-50" baseline="0">
                <a:solidFill>
                  <a:schemeClr val="tx1">
                    <a:lumMod val="85000"/>
                    <a:lumOff val="15000"/>
                  </a:schemeClr>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09337-7B7E-4590-B184-8B6A04E5232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891540" y="27432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5" descr="SGlogo2"/>
          <p:cNvPicPr>
            <a:picLocks noChangeAspect="1" noChangeArrowheads="1"/>
          </p:cNvPicPr>
          <p:nvPr/>
        </p:nvPicPr>
        <p:blipFill>
          <a:blip r:embed="rId2" cstate="print"/>
          <a:srcRect/>
          <a:stretch>
            <a:fillRect/>
          </a:stretch>
        </p:blipFill>
        <p:spPr bwMode="auto">
          <a:xfrm>
            <a:off x="-14391" y="3949701"/>
            <a:ext cx="6705097" cy="2746918"/>
          </a:xfrm>
          <a:prstGeom prst="rect">
            <a:avLst/>
          </a:prstGeom>
          <a:noFill/>
          <a:ln w="9525">
            <a:noFill/>
            <a:miter lim="800000"/>
            <a:headEnd/>
            <a:tailEnd/>
          </a:ln>
        </p:spPr>
      </p:pic>
    </p:spTree>
    <p:extLst>
      <p:ext uri="{BB962C8B-B14F-4D97-AF65-F5344CB8AC3E}">
        <p14:creationId xmlns:p14="http://schemas.microsoft.com/office/powerpoint/2010/main" val="784301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2383" y="6404519"/>
            <a:ext cx="9141619" cy="4534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6792"/>
            <a:ext cx="9141619" cy="640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1831848"/>
          </a:xfrm>
        </p:spPr>
        <p:txBody>
          <a:bodyPr anchor="b">
            <a:noAutofit/>
          </a:bodyPr>
          <a:lstStyle>
            <a:lvl1pPr algn="l">
              <a:lnSpc>
                <a:spcPct val="85000"/>
              </a:lnSpc>
              <a:defRPr sz="48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72440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09337-7B7E-4590-B184-8B6A04E5232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891540" y="27432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15" descr="SGlogo2"/>
          <p:cNvPicPr>
            <a:picLocks noChangeAspect="1" noChangeArrowheads="1"/>
          </p:cNvPicPr>
          <p:nvPr/>
        </p:nvPicPr>
        <p:blipFill>
          <a:blip r:embed="rId2" cstate="print"/>
          <a:srcRect/>
          <a:stretch>
            <a:fillRect/>
          </a:stretch>
        </p:blipFill>
        <p:spPr bwMode="auto">
          <a:xfrm>
            <a:off x="0" y="5606529"/>
            <a:ext cx="3875191" cy="1587573"/>
          </a:xfrm>
          <a:prstGeom prst="rect">
            <a:avLst/>
          </a:prstGeom>
          <a:noFill/>
          <a:ln w="9525">
            <a:noFill/>
            <a:miter lim="800000"/>
            <a:headEnd/>
            <a:tailEnd/>
          </a:ln>
        </p:spPr>
      </p:pic>
    </p:spTree>
    <p:extLst>
      <p:ext uri="{BB962C8B-B14F-4D97-AF65-F5344CB8AC3E}">
        <p14:creationId xmlns:p14="http://schemas.microsoft.com/office/powerpoint/2010/main" val="421884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CE5E7E-1387-4D12-B4C7-D62C237FC1C7}"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904724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09337-7B7E-4590-B184-8B6A04E5232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152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8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09337-7B7E-4590-B184-8B6A04E5232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15" descr="SGlogo2"/>
          <p:cNvPicPr>
            <a:picLocks noChangeAspect="1" noChangeArrowheads="1"/>
          </p:cNvPicPr>
          <p:nvPr/>
        </p:nvPicPr>
        <p:blipFill>
          <a:blip r:embed="rId2" cstate="print"/>
          <a:srcRect/>
          <a:stretch>
            <a:fillRect/>
          </a:stretch>
        </p:blipFill>
        <p:spPr bwMode="auto">
          <a:xfrm>
            <a:off x="0" y="5606529"/>
            <a:ext cx="3875191" cy="1587573"/>
          </a:xfrm>
          <a:prstGeom prst="rect">
            <a:avLst/>
          </a:prstGeom>
          <a:noFill/>
          <a:ln w="9525">
            <a:noFill/>
            <a:miter lim="800000"/>
            <a:headEnd/>
            <a:tailEnd/>
          </a:ln>
        </p:spPr>
      </p:pic>
    </p:spTree>
    <p:extLst>
      <p:ext uri="{BB962C8B-B14F-4D97-AF65-F5344CB8AC3E}">
        <p14:creationId xmlns:p14="http://schemas.microsoft.com/office/powerpoint/2010/main" val="3040384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8"/>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09337-7B7E-4590-B184-8B6A04E5232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221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09337-7B7E-4590-B184-8B6A04E5232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436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09337-7B7E-4590-B184-8B6A04E5232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368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CE5E7E-1387-4D12-B4C7-D62C237FC1C7}" type="datetimeFigureOut">
              <a:rPr lang="en-US" smtClean="0"/>
              <a:t>1/16/2023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325494806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0000" y="6356351"/>
            <a:ext cx="2057400" cy="365125"/>
          </a:xfrm>
          <a:prstGeom prst="rect">
            <a:avLst/>
          </a:prstGeom>
        </p:spPr>
        <p:txBody>
          <a:bodyPr/>
          <a:lstStyle/>
          <a:p>
            <a:fld id="{140DCE8D-8FF3-BF48-B8FD-47E2C30A7EC3}" type="slidenum">
              <a:rPr lang="en-US" smtClean="0"/>
              <a:t>‹#›</a:t>
            </a:fld>
            <a:endParaRPr lang="en-US"/>
          </a:p>
        </p:txBody>
      </p:sp>
      <p:sp>
        <p:nvSpPr>
          <p:cNvPr id="6" name="Text Placeholder 2">
            <a:extLst>
              <a:ext uri="{FF2B5EF4-FFF2-40B4-BE49-F238E27FC236}">
                <a16:creationId xmlns:a16="http://schemas.microsoft.com/office/drawing/2014/main" id="{54E2DA50-5FC3-F847-BF89-3C3A01DF6BA6}"/>
              </a:ext>
            </a:extLst>
          </p:cNvPr>
          <p:cNvSpPr>
            <a:spLocks noGrp="1"/>
          </p:cNvSpPr>
          <p:nvPr>
            <p:ph type="body" idx="1"/>
          </p:nvPr>
        </p:nvSpPr>
        <p:spPr>
          <a:xfrm>
            <a:off x="611976" y="1608732"/>
            <a:ext cx="8300530" cy="1250215"/>
          </a:xfrm>
          <a:prstGeom prst="rect">
            <a:avLst/>
          </a:prstGeo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7" name="Title 1">
            <a:extLst>
              <a:ext uri="{FF2B5EF4-FFF2-40B4-BE49-F238E27FC236}">
                <a16:creationId xmlns:a16="http://schemas.microsoft.com/office/drawing/2014/main" id="{39546CF4-1136-1B4B-87E6-1632DC6E9DB6}"/>
              </a:ext>
            </a:extLst>
          </p:cNvPr>
          <p:cNvSpPr>
            <a:spLocks noGrp="1"/>
          </p:cNvSpPr>
          <p:nvPr>
            <p:ph type="title"/>
          </p:nvPr>
        </p:nvSpPr>
        <p:spPr>
          <a:xfrm>
            <a:off x="611976" y="528878"/>
            <a:ext cx="8300530" cy="930911"/>
          </a:xfrm>
          <a:prstGeom prst="rect">
            <a:avLst/>
          </a:prstGeom>
        </p:spPr>
        <p:txBody>
          <a:bodyPr anchor="b">
            <a:normAutofit/>
          </a:bodyPr>
          <a:lstStyle>
            <a:lvl1pPr>
              <a:defRPr sz="4400">
                <a:ln>
                  <a:noFill/>
                </a:ln>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70294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CE5E7E-1387-4D12-B4C7-D62C237FC1C7}" type="datetimeFigureOut">
              <a:rPr lang="en-US" smtClean="0"/>
              <a:t>1/16/2023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1975568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CE5E7E-1387-4D12-B4C7-D62C237FC1C7}" type="datetimeFigureOut">
              <a:rPr lang="en-US" smtClean="0"/>
              <a:t>1/16/2023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468158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CE5E7E-1387-4D12-B4C7-D62C237FC1C7}" type="datetimeFigureOut">
              <a:rPr lang="en-US" smtClean="0"/>
              <a:t>1/16/2023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251326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CE5E7E-1387-4D12-B4C7-D62C237FC1C7}" type="datetimeFigureOut">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1568352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ACE5E7E-1387-4D12-B4C7-D62C237FC1C7}" type="datetimeFigureOut">
              <a:rPr lang="en-US" smtClean="0"/>
              <a:t>1/16/2023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2949224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ACE5E7E-1387-4D12-B4C7-D62C237FC1C7}" type="datetimeFigureOut">
              <a:rPr lang="en-US" smtClean="0"/>
              <a:t>1/16/2023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41975229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CE5E7E-1387-4D12-B4C7-D62C237FC1C7}" type="datetimeFigureOut">
              <a:rPr lang="en-US" smtClean="0"/>
              <a:t>1/16/2023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28744408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CE5E7E-1387-4D12-B4C7-D62C237FC1C7}" type="datetimeFigureOut">
              <a:rPr lang="en-US" smtClean="0"/>
              <a:t>1/16/2023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2919836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CE5E7E-1387-4D12-B4C7-D62C237FC1C7}" type="datetimeFigureOut">
              <a:rPr lang="en-US" smtClean="0"/>
              <a:t>1/16/2023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6527465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CE5E7E-1387-4D12-B4C7-D62C237FC1C7}" type="datetimeFigureOut">
              <a:rPr lang="en-US" smtClean="0"/>
              <a:t>1/16/2023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9415162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CE5E7E-1387-4D12-B4C7-D62C237FC1C7}" type="datetimeFigureOut">
              <a:rPr lang="en-US" smtClean="0"/>
              <a:t>1/16/2023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60754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315200" cy="762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221780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2"/>
            <a:ext cx="8412480" cy="757255"/>
          </a:xfrm>
        </p:spPr>
        <p:txBody>
          <a:bodyPr>
            <a:noAutofit/>
          </a:bodyPr>
          <a:lstStyle>
            <a:lvl1pPr marL="0" indent="0">
              <a:buNone/>
              <a:defRPr sz="1500" b="0">
                <a:solidFill>
                  <a:srgbClr val="575757"/>
                </a:solidFill>
              </a:defRPr>
            </a:lvl1pPr>
          </a:lstStyle>
          <a:p>
            <a:pPr lvl="0"/>
            <a:r>
              <a:rPr lang="en-US" dirty="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395911378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EACE5E7E-1387-4D12-B4C7-D62C237FC1C7}" type="datetimeFigureOut">
              <a:rPr lang="en-US" smtClean="0"/>
              <a:t>1/16/2023</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9539314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CE5E7E-1387-4D12-B4C7-D62C237FC1C7}" type="datetimeFigureOut">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3572539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0000" y="6356353"/>
            <a:ext cx="2057400" cy="365125"/>
          </a:xfrm>
          <a:prstGeom prst="rect">
            <a:avLst/>
          </a:prstGeom>
        </p:spPr>
        <p:txBody>
          <a:bodyPr/>
          <a:lstStyle/>
          <a:p>
            <a:fld id="{140DCE8D-8FF3-BF48-B8FD-47E2C30A7EC3}" type="slidenum">
              <a:rPr lang="en-US" smtClean="0"/>
              <a:t>‹#›</a:t>
            </a:fld>
            <a:endParaRPr lang="en-US"/>
          </a:p>
        </p:txBody>
      </p:sp>
      <p:sp>
        <p:nvSpPr>
          <p:cNvPr id="6" name="Text Placeholder 2">
            <a:extLst>
              <a:ext uri="{FF2B5EF4-FFF2-40B4-BE49-F238E27FC236}">
                <a16:creationId xmlns:a16="http://schemas.microsoft.com/office/drawing/2014/main" id="{54E2DA50-5FC3-F847-BF89-3C3A01DF6BA6}"/>
              </a:ext>
            </a:extLst>
          </p:cNvPr>
          <p:cNvSpPr>
            <a:spLocks noGrp="1"/>
          </p:cNvSpPr>
          <p:nvPr>
            <p:ph type="body" idx="1"/>
          </p:nvPr>
        </p:nvSpPr>
        <p:spPr>
          <a:xfrm>
            <a:off x="611976" y="1608734"/>
            <a:ext cx="8300530" cy="1250215"/>
          </a:xfrm>
          <a:prstGeom prst="rect">
            <a:avLst/>
          </a:prstGeo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Edit Master text styles</a:t>
            </a:r>
          </a:p>
        </p:txBody>
      </p:sp>
      <p:sp>
        <p:nvSpPr>
          <p:cNvPr id="7" name="Title 1">
            <a:extLst>
              <a:ext uri="{FF2B5EF4-FFF2-40B4-BE49-F238E27FC236}">
                <a16:creationId xmlns:a16="http://schemas.microsoft.com/office/drawing/2014/main" id="{39546CF4-1136-1B4B-87E6-1632DC6E9DB6}"/>
              </a:ext>
            </a:extLst>
          </p:cNvPr>
          <p:cNvSpPr>
            <a:spLocks noGrp="1"/>
          </p:cNvSpPr>
          <p:nvPr>
            <p:ph type="title"/>
          </p:nvPr>
        </p:nvSpPr>
        <p:spPr>
          <a:xfrm>
            <a:off x="611976" y="528878"/>
            <a:ext cx="8300530" cy="930911"/>
          </a:xfrm>
          <a:prstGeom prst="rect">
            <a:avLst/>
          </a:prstGeom>
        </p:spPr>
        <p:txBody>
          <a:bodyPr anchor="b">
            <a:normAutofit/>
          </a:bodyPr>
          <a:lstStyle>
            <a:lvl1pPr>
              <a:defRPr sz="3300">
                <a:ln>
                  <a:noFill/>
                </a:ln>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2040182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EACE5E7E-1387-4D12-B4C7-D62C237FC1C7}" type="datetimeFigureOut">
              <a:rPr lang="en-US" smtClean="0"/>
              <a:t>1/16/2023</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668302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EACE5E7E-1387-4D12-B4C7-D62C237FC1C7}" type="datetimeFigureOut">
              <a:rPr lang="en-US" smtClean="0"/>
              <a:t>1/16/2023</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7541167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EACE5E7E-1387-4D12-B4C7-D62C237FC1C7}" type="datetimeFigureOut">
              <a:rPr lang="en-US" smtClean="0"/>
              <a:t>1/16/2023</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4374116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EACE5E7E-1387-4D12-B4C7-D62C237FC1C7}" type="datetimeFigureOut">
              <a:rPr lang="en-US" smtClean="0"/>
              <a:t>1/16/2023</a:t>
            </a:fld>
            <a:endParaRPr lang="en-US" dirty="0"/>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31704724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EACE5E7E-1387-4D12-B4C7-D62C237FC1C7}" type="datetimeFigureOut">
              <a:rPr lang="en-US" smtClean="0"/>
              <a:t>1/16/2023</a:t>
            </a:fld>
            <a:endParaRPr lang="en-US" dirty="0"/>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30152598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EACE5E7E-1387-4D12-B4C7-D62C237FC1C7}" type="datetimeFigureOut">
              <a:rPr lang="en-US" smtClean="0"/>
              <a:t>1/16/2023</a:t>
            </a:fld>
            <a:endParaRPr lang="en-US" dirty="0"/>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33643881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EACE5E7E-1387-4D12-B4C7-D62C237FC1C7}" type="datetimeFigureOut">
              <a:rPr lang="en-US" smtClean="0"/>
              <a:t>1/16/2023</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873754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EACE5E7E-1387-4D12-B4C7-D62C237FC1C7}" type="datetimeFigureOut">
              <a:rPr lang="en-US" smtClean="0"/>
              <a:t>1/16/2023</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11702573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EACE5E7E-1387-4D12-B4C7-D62C237FC1C7}" type="datetimeFigureOut">
              <a:rPr lang="en-US" smtClean="0"/>
              <a:t>1/16/2023</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80358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CE5E7E-1387-4D12-B4C7-D62C237FC1C7}" type="datetimeFigureOut">
              <a:rPr lang="en-US" smtClean="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20393439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EACE5E7E-1387-4D12-B4C7-D62C237FC1C7}" type="datetimeFigureOut">
              <a:rPr lang="en-US" smtClean="0"/>
              <a:t>1/16/2023</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22328143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315200" cy="762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205255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215F1E-37B9-49CB-B179-CCD6E85D2F0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94B1B-24E0-433D-90CF-7D792C80C977}" type="slidenum">
              <a:rPr lang="en-US" smtClean="0"/>
              <a:t>‹#›</a:t>
            </a:fld>
            <a:endParaRPr lang="en-US"/>
          </a:p>
        </p:txBody>
      </p:sp>
    </p:spTree>
    <p:extLst>
      <p:ext uri="{BB962C8B-B14F-4D97-AF65-F5344CB8AC3E}">
        <p14:creationId xmlns:p14="http://schemas.microsoft.com/office/powerpoint/2010/main" val="42596594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15F1E-37B9-49CB-B179-CCD6E85D2F0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94B1B-24E0-433D-90CF-7D792C80C977}" type="slidenum">
              <a:rPr lang="en-US" smtClean="0"/>
              <a:t>‹#›</a:t>
            </a:fld>
            <a:endParaRPr lang="en-US"/>
          </a:p>
        </p:txBody>
      </p:sp>
    </p:spTree>
    <p:extLst>
      <p:ext uri="{BB962C8B-B14F-4D97-AF65-F5344CB8AC3E}">
        <p14:creationId xmlns:p14="http://schemas.microsoft.com/office/powerpoint/2010/main" val="13313336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215F1E-37B9-49CB-B179-CCD6E85D2F0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94B1B-24E0-433D-90CF-7D792C80C977}" type="slidenum">
              <a:rPr lang="en-US" smtClean="0"/>
              <a:t>‹#›</a:t>
            </a:fld>
            <a:endParaRPr lang="en-US"/>
          </a:p>
        </p:txBody>
      </p:sp>
    </p:spTree>
    <p:extLst>
      <p:ext uri="{BB962C8B-B14F-4D97-AF65-F5344CB8AC3E}">
        <p14:creationId xmlns:p14="http://schemas.microsoft.com/office/powerpoint/2010/main" val="29491961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215F1E-37B9-49CB-B179-CCD6E85D2F0D}"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94B1B-24E0-433D-90CF-7D792C80C977}" type="slidenum">
              <a:rPr lang="en-US" smtClean="0"/>
              <a:t>‹#›</a:t>
            </a:fld>
            <a:endParaRPr lang="en-US"/>
          </a:p>
        </p:txBody>
      </p:sp>
    </p:spTree>
    <p:extLst>
      <p:ext uri="{BB962C8B-B14F-4D97-AF65-F5344CB8AC3E}">
        <p14:creationId xmlns:p14="http://schemas.microsoft.com/office/powerpoint/2010/main" val="8640861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215F1E-37B9-49CB-B179-CCD6E85D2F0D}"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94B1B-24E0-433D-90CF-7D792C80C977}" type="slidenum">
              <a:rPr lang="en-US" smtClean="0"/>
              <a:t>‹#›</a:t>
            </a:fld>
            <a:endParaRPr lang="en-US"/>
          </a:p>
        </p:txBody>
      </p:sp>
    </p:spTree>
    <p:extLst>
      <p:ext uri="{BB962C8B-B14F-4D97-AF65-F5344CB8AC3E}">
        <p14:creationId xmlns:p14="http://schemas.microsoft.com/office/powerpoint/2010/main" val="40125600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215F1E-37B9-49CB-B179-CCD6E85D2F0D}"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94B1B-24E0-433D-90CF-7D792C80C977}" type="slidenum">
              <a:rPr lang="en-US" smtClean="0"/>
              <a:t>‹#›</a:t>
            </a:fld>
            <a:endParaRPr lang="en-US"/>
          </a:p>
        </p:txBody>
      </p:sp>
    </p:spTree>
    <p:extLst>
      <p:ext uri="{BB962C8B-B14F-4D97-AF65-F5344CB8AC3E}">
        <p14:creationId xmlns:p14="http://schemas.microsoft.com/office/powerpoint/2010/main" val="14337244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15F1E-37B9-49CB-B179-CCD6E85D2F0D}"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94B1B-24E0-433D-90CF-7D792C80C977}" type="slidenum">
              <a:rPr lang="en-US" smtClean="0"/>
              <a:t>‹#›</a:t>
            </a:fld>
            <a:endParaRPr lang="en-US"/>
          </a:p>
        </p:txBody>
      </p:sp>
    </p:spTree>
    <p:extLst>
      <p:ext uri="{BB962C8B-B14F-4D97-AF65-F5344CB8AC3E}">
        <p14:creationId xmlns:p14="http://schemas.microsoft.com/office/powerpoint/2010/main" val="14681029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1215F1E-37B9-49CB-B179-CCD6E85D2F0D}"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94B1B-24E0-433D-90CF-7D792C80C977}" type="slidenum">
              <a:rPr lang="en-US" smtClean="0"/>
              <a:t>‹#›</a:t>
            </a:fld>
            <a:endParaRPr lang="en-US"/>
          </a:p>
        </p:txBody>
      </p:sp>
    </p:spTree>
    <p:extLst>
      <p:ext uri="{BB962C8B-B14F-4D97-AF65-F5344CB8AC3E}">
        <p14:creationId xmlns:p14="http://schemas.microsoft.com/office/powerpoint/2010/main" val="405343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E5E7E-1387-4D12-B4C7-D62C237FC1C7}" type="datetimeFigureOut">
              <a:rPr lang="en-US" smtClean="0"/>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19750327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1215F1E-37B9-49CB-B179-CCD6E85D2F0D}"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94B1B-24E0-433D-90CF-7D792C80C977}" type="slidenum">
              <a:rPr lang="en-US" smtClean="0"/>
              <a:t>‹#›</a:t>
            </a:fld>
            <a:endParaRPr lang="en-US"/>
          </a:p>
        </p:txBody>
      </p:sp>
    </p:spTree>
    <p:extLst>
      <p:ext uri="{BB962C8B-B14F-4D97-AF65-F5344CB8AC3E}">
        <p14:creationId xmlns:p14="http://schemas.microsoft.com/office/powerpoint/2010/main" val="12102092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15F1E-37B9-49CB-B179-CCD6E85D2F0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94B1B-24E0-433D-90CF-7D792C80C977}" type="slidenum">
              <a:rPr lang="en-US" smtClean="0"/>
              <a:t>‹#›</a:t>
            </a:fld>
            <a:endParaRPr lang="en-US"/>
          </a:p>
        </p:txBody>
      </p:sp>
    </p:spTree>
    <p:extLst>
      <p:ext uri="{BB962C8B-B14F-4D97-AF65-F5344CB8AC3E}">
        <p14:creationId xmlns:p14="http://schemas.microsoft.com/office/powerpoint/2010/main" val="2439687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15F1E-37B9-49CB-B179-CCD6E85D2F0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94B1B-24E0-433D-90CF-7D792C80C977}" type="slidenum">
              <a:rPr lang="en-US" smtClean="0"/>
              <a:t>‹#›</a:t>
            </a:fld>
            <a:endParaRPr lang="en-US"/>
          </a:p>
        </p:txBody>
      </p:sp>
    </p:spTree>
    <p:extLst>
      <p:ext uri="{BB962C8B-B14F-4D97-AF65-F5344CB8AC3E}">
        <p14:creationId xmlns:p14="http://schemas.microsoft.com/office/powerpoint/2010/main" val="6295581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A585C47-9980-5048-B643-DE54ECD962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838E3E0-6457-C242-BE57-EFF1F5AAF963}"/>
              </a:ext>
            </a:extLst>
          </p:cNvPr>
          <p:cNvSpPr>
            <a:spLocks noGrp="1"/>
          </p:cNvSpPr>
          <p:nvPr>
            <p:ph type="ftr" sz="quarter" idx="11"/>
          </p:nvPr>
        </p:nvSpPr>
        <p:spPr/>
        <p:txBody>
          <a:bodyPr/>
          <a:lstStyle/>
          <a:p>
            <a:endParaRPr lang="en-US"/>
          </a:p>
        </p:txBody>
      </p:sp>
      <p:sp>
        <p:nvSpPr>
          <p:cNvPr id="7" name="Title 1">
            <a:extLst>
              <a:ext uri="{FF2B5EF4-FFF2-40B4-BE49-F238E27FC236}">
                <a16:creationId xmlns:a16="http://schemas.microsoft.com/office/drawing/2014/main" id="{F21E51E2-8EED-9F41-959F-360913FA94B5}"/>
              </a:ext>
            </a:extLst>
          </p:cNvPr>
          <p:cNvSpPr txBox="1">
            <a:spLocks/>
          </p:cNvSpPr>
          <p:nvPr userDrawn="1"/>
        </p:nvSpPr>
        <p:spPr>
          <a:xfrm>
            <a:off x="439150" y="1125507"/>
            <a:ext cx="6380372" cy="866652"/>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en-US" sz="1800"/>
              <a:t>Click to edit Master title style</a:t>
            </a:r>
            <a:endParaRPr lang="en-US" sz="1800" dirty="0"/>
          </a:p>
        </p:txBody>
      </p:sp>
      <p:sp>
        <p:nvSpPr>
          <p:cNvPr id="8" name="TextBox 7">
            <a:extLst>
              <a:ext uri="{FF2B5EF4-FFF2-40B4-BE49-F238E27FC236}">
                <a16:creationId xmlns:a16="http://schemas.microsoft.com/office/drawing/2014/main" id="{52CE2F7A-8E66-5E40-AB92-7F82787A5E48}"/>
              </a:ext>
            </a:extLst>
          </p:cNvPr>
          <p:cNvSpPr txBox="1"/>
          <p:nvPr userDrawn="1"/>
        </p:nvSpPr>
        <p:spPr>
          <a:xfrm>
            <a:off x="444750" y="655608"/>
            <a:ext cx="6583117" cy="600164"/>
          </a:xfrm>
          <a:prstGeom prst="rect">
            <a:avLst/>
          </a:prstGeom>
          <a:noFill/>
        </p:spPr>
        <p:txBody>
          <a:bodyPr wrap="square" rtlCol="0">
            <a:spAutoFit/>
          </a:bodyPr>
          <a:lstStyle/>
          <a:p>
            <a:pPr algn="l"/>
            <a:r>
              <a:rPr lang="en-US" sz="3300" b="0" i="0" dirty="0">
                <a:solidFill>
                  <a:schemeClr val="tx1"/>
                </a:solidFill>
                <a:latin typeface="Corbel" panose="020B0503020204020204" pitchFamily="34" charset="0"/>
              </a:rPr>
              <a:t>Kansas Hospital Association</a:t>
            </a:r>
          </a:p>
        </p:txBody>
      </p:sp>
      <p:sp>
        <p:nvSpPr>
          <p:cNvPr id="9" name="Rectangle 8">
            <a:extLst>
              <a:ext uri="{FF2B5EF4-FFF2-40B4-BE49-F238E27FC236}">
                <a16:creationId xmlns:a16="http://schemas.microsoft.com/office/drawing/2014/main" id="{0498B0D3-3E4E-4C40-9B72-D2AB1BF08AC8}"/>
              </a:ext>
            </a:extLst>
          </p:cNvPr>
          <p:cNvSpPr/>
          <p:nvPr userDrawn="1"/>
        </p:nvSpPr>
        <p:spPr>
          <a:xfrm>
            <a:off x="0" y="6637284"/>
            <a:ext cx="9144000" cy="2207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D6DE900E-C928-D74F-A353-1D03E1CCDD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9643" y="3792331"/>
            <a:ext cx="2057400" cy="2277374"/>
          </a:xfrm>
          <a:prstGeom prst="rect">
            <a:avLst/>
          </a:prstGeom>
        </p:spPr>
      </p:pic>
    </p:spTree>
    <p:extLst>
      <p:ext uri="{BB962C8B-B14F-4D97-AF65-F5344CB8AC3E}">
        <p14:creationId xmlns:p14="http://schemas.microsoft.com/office/powerpoint/2010/main" val="33333059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423FB2-5D33-9142-B1DE-72C4AE43F8E3}"/>
              </a:ext>
            </a:extLst>
          </p:cNvPr>
          <p:cNvSpPr/>
          <p:nvPr userDrawn="1"/>
        </p:nvSpPr>
        <p:spPr>
          <a:xfrm>
            <a:off x="-2927" y="1693"/>
            <a:ext cx="216569" cy="5198870"/>
          </a:xfrm>
          <a:prstGeom prst="rect">
            <a:avLst/>
          </a:prstGeom>
          <a:solidFill>
            <a:srgbClr val="2834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 Placeholder 2">
            <a:extLst>
              <a:ext uri="{FF2B5EF4-FFF2-40B4-BE49-F238E27FC236}">
                <a16:creationId xmlns:a16="http://schemas.microsoft.com/office/drawing/2014/main" id="{87F4D666-05CE-964F-BD42-05335282DE7C}"/>
              </a:ext>
            </a:extLst>
          </p:cNvPr>
          <p:cNvSpPr>
            <a:spLocks noGrp="1"/>
          </p:cNvSpPr>
          <p:nvPr>
            <p:ph type="body" idx="1"/>
          </p:nvPr>
        </p:nvSpPr>
        <p:spPr>
          <a:xfrm>
            <a:off x="458982" y="1608733"/>
            <a:ext cx="8525991" cy="1500187"/>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Edit Master text styles</a:t>
            </a:r>
          </a:p>
        </p:txBody>
      </p:sp>
      <p:sp>
        <p:nvSpPr>
          <p:cNvPr id="9" name="Title 1">
            <a:extLst>
              <a:ext uri="{FF2B5EF4-FFF2-40B4-BE49-F238E27FC236}">
                <a16:creationId xmlns:a16="http://schemas.microsoft.com/office/drawing/2014/main" id="{905D63C5-2A1D-7246-822E-8E159E0557B2}"/>
              </a:ext>
            </a:extLst>
          </p:cNvPr>
          <p:cNvSpPr>
            <a:spLocks noGrp="1"/>
          </p:cNvSpPr>
          <p:nvPr>
            <p:ph type="title"/>
          </p:nvPr>
        </p:nvSpPr>
        <p:spPr>
          <a:xfrm>
            <a:off x="458982" y="172278"/>
            <a:ext cx="8525992" cy="1289204"/>
          </a:xfrm>
        </p:spPr>
        <p:txBody>
          <a:bodyPr anchor="b"/>
          <a:lstStyle>
            <a:lvl1pPr>
              <a:defRPr sz="4500">
                <a:ln>
                  <a:noFill/>
                </a:ln>
                <a:solidFill>
                  <a:schemeClr val="tx1"/>
                </a:solidFill>
              </a:defRPr>
            </a:lvl1pPr>
          </a:lstStyle>
          <a:p>
            <a:r>
              <a:rPr lang="en-US" smtClean="0"/>
              <a:t>Click to edit Master title style</a:t>
            </a:r>
            <a:endParaRPr lang="en-US" dirty="0"/>
          </a:p>
        </p:txBody>
      </p:sp>
      <p:sp>
        <p:nvSpPr>
          <p:cNvPr id="10" name="Rectangle 9">
            <a:extLst>
              <a:ext uri="{FF2B5EF4-FFF2-40B4-BE49-F238E27FC236}">
                <a16:creationId xmlns:a16="http://schemas.microsoft.com/office/drawing/2014/main" id="{AE8C3D8B-9D0D-9D4A-AE5B-DA7FECBB64AD}"/>
              </a:ext>
            </a:extLst>
          </p:cNvPr>
          <p:cNvSpPr/>
          <p:nvPr userDrawn="1"/>
        </p:nvSpPr>
        <p:spPr>
          <a:xfrm>
            <a:off x="0" y="5200563"/>
            <a:ext cx="216569" cy="16591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F15D8589-50FE-5E40-9F88-FC9CA77858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39464" y="3963952"/>
            <a:ext cx="1865072" cy="2064484"/>
          </a:xfrm>
          <a:prstGeom prst="rect">
            <a:avLst/>
          </a:prstGeom>
        </p:spPr>
      </p:pic>
    </p:spTree>
    <p:extLst>
      <p:ext uri="{BB962C8B-B14F-4D97-AF65-F5344CB8AC3E}">
        <p14:creationId xmlns:p14="http://schemas.microsoft.com/office/powerpoint/2010/main" val="38029726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5A0131-8ED4-1E4E-8A5D-ABF9132AC7D5}"/>
              </a:ext>
            </a:extLst>
          </p:cNvPr>
          <p:cNvSpPr/>
          <p:nvPr userDrawn="1"/>
        </p:nvSpPr>
        <p:spPr>
          <a:xfrm>
            <a:off x="-2927" y="1693"/>
            <a:ext cx="216569" cy="5198870"/>
          </a:xfrm>
          <a:prstGeom prst="rect">
            <a:avLst/>
          </a:prstGeom>
          <a:solidFill>
            <a:srgbClr val="2834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 Placeholder 2">
            <a:extLst>
              <a:ext uri="{FF2B5EF4-FFF2-40B4-BE49-F238E27FC236}">
                <a16:creationId xmlns:a16="http://schemas.microsoft.com/office/drawing/2014/main" id="{117EA77A-04F4-834E-95C9-FDAE114A640F}"/>
              </a:ext>
            </a:extLst>
          </p:cNvPr>
          <p:cNvSpPr>
            <a:spLocks noGrp="1"/>
          </p:cNvSpPr>
          <p:nvPr>
            <p:ph type="body" idx="1"/>
          </p:nvPr>
        </p:nvSpPr>
        <p:spPr>
          <a:xfrm>
            <a:off x="458982" y="1608732"/>
            <a:ext cx="8496174" cy="4416148"/>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Edit Master text styles</a:t>
            </a:r>
          </a:p>
        </p:txBody>
      </p:sp>
      <p:sp>
        <p:nvSpPr>
          <p:cNvPr id="9" name="Title 1">
            <a:extLst>
              <a:ext uri="{FF2B5EF4-FFF2-40B4-BE49-F238E27FC236}">
                <a16:creationId xmlns:a16="http://schemas.microsoft.com/office/drawing/2014/main" id="{C74F16A2-815C-BE42-9FE5-B2EF11531F8F}"/>
              </a:ext>
            </a:extLst>
          </p:cNvPr>
          <p:cNvSpPr>
            <a:spLocks noGrp="1"/>
          </p:cNvSpPr>
          <p:nvPr>
            <p:ph type="title"/>
          </p:nvPr>
        </p:nvSpPr>
        <p:spPr>
          <a:xfrm>
            <a:off x="458982" y="225287"/>
            <a:ext cx="8496174" cy="1236195"/>
          </a:xfrm>
        </p:spPr>
        <p:txBody>
          <a:bodyPr anchor="b">
            <a:normAutofit/>
          </a:bodyPr>
          <a:lstStyle>
            <a:lvl1pPr>
              <a:defRPr sz="3600">
                <a:ln>
                  <a:noFill/>
                </a:ln>
                <a:solidFill>
                  <a:schemeClr val="tx1"/>
                </a:solidFill>
              </a:defRPr>
            </a:lvl1pPr>
          </a:lstStyle>
          <a:p>
            <a:r>
              <a:rPr lang="en-US" smtClean="0"/>
              <a:t>Click to edit Master title style</a:t>
            </a:r>
            <a:endParaRPr lang="en-US" dirty="0"/>
          </a:p>
        </p:txBody>
      </p:sp>
      <p:sp>
        <p:nvSpPr>
          <p:cNvPr id="10" name="Rectangle 9">
            <a:extLst>
              <a:ext uri="{FF2B5EF4-FFF2-40B4-BE49-F238E27FC236}">
                <a16:creationId xmlns:a16="http://schemas.microsoft.com/office/drawing/2014/main" id="{FA3C39D1-8EB4-824D-ADD8-E65D53F09EB2}"/>
              </a:ext>
            </a:extLst>
          </p:cNvPr>
          <p:cNvSpPr/>
          <p:nvPr userDrawn="1"/>
        </p:nvSpPr>
        <p:spPr>
          <a:xfrm>
            <a:off x="0" y="5200563"/>
            <a:ext cx="216569" cy="16591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955D3A24-E77B-498C-B825-6397B32A6C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3850" y="6274790"/>
            <a:ext cx="1291590" cy="415154"/>
          </a:xfrm>
          <a:prstGeom prst="rect">
            <a:avLst/>
          </a:prstGeom>
        </p:spPr>
      </p:pic>
    </p:spTree>
    <p:extLst>
      <p:ext uri="{BB962C8B-B14F-4D97-AF65-F5344CB8AC3E}">
        <p14:creationId xmlns:p14="http://schemas.microsoft.com/office/powerpoint/2010/main" val="2207238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498F-BAC3-474B-AAC0-FA8196215A0A}"/>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A239EE52-DB3E-114E-BD33-B1A846AA81E4}"/>
              </a:ext>
            </a:extLst>
          </p:cNvPr>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01A1842B-B6AB-6A4E-B74F-890E61B71284}"/>
              </a:ext>
            </a:extLst>
          </p:cNvPr>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93880378-6F98-A34D-AE12-D32E8C60484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A43F643-AA41-E241-A3FB-2D114E950FA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650275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D9CC-E142-014D-B1B9-25C2C04E1846}"/>
              </a:ext>
            </a:extLst>
          </p:cNvPr>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509CFD2-4AFE-5B41-BBF8-490D5DF3319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E25414A9-31CA-144D-8F5D-ED8024A42464}"/>
              </a:ext>
            </a:extLst>
          </p:cNvPr>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A249895E-6B4B-2449-B72D-2C0AA420CEB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D87809C9-12A3-DA43-AFE5-62F3032DB0B5}"/>
              </a:ext>
            </a:extLst>
          </p:cNvPr>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8F09EAD6-3907-A349-9B97-34DC59226D1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9AC7CED-38EA-2543-9198-A6F6515F278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356589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17EF-D932-1141-BCD6-4A8F91465284}"/>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FAFD6168-EFF3-ED41-9C2E-2DA58B369EF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8A45393-E859-C649-8842-F64D06BDCC3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17228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48C3D-018C-C34A-9526-A5D180A49B5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1F195E5-BF04-1A48-9CA8-81EB690EF5C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1179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E5E7E-1387-4D12-B4C7-D62C237FC1C7}" type="datetimeFigureOut">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42674635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90164-5857-3544-86A2-695F83AEE555}"/>
              </a:ext>
            </a:extLst>
          </p:cNvPr>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DA15E14A-AA52-1341-BCD9-931E39CA001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EE6A55DE-9088-7649-85D5-5D4F35A8682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A0EC0B1A-CD12-8144-A7BD-C6C4BB48A0A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57D70F4-89AF-8742-8D9C-CC381ECEA34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741740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BE7E-DD3A-2248-9CC1-E3B468F5A8AC}"/>
              </a:ext>
            </a:extLst>
          </p:cNvPr>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02A4CFFD-C8F6-DB42-9188-839E7C05D92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2139DEDD-35EB-044A-83A6-1966BB963C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8627A782-8500-334C-A542-64DAE5F6CF5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E58B19B-90AA-5842-B6D2-1E9CC7DC593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248043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729AA-EF92-F344-80E9-17FC41190950}"/>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B0A98A03-9CA7-B940-9E2E-EB130477842D}"/>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94B0399-56FC-854F-A189-56DE6D19235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EE830AA-4AF8-1245-8479-434A6CBA798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373617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99F85A-FA01-D547-98A3-857235D797EA}"/>
              </a:ext>
            </a:extLst>
          </p:cNvPr>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BC50E772-4716-8B49-9FD6-97236341547F}"/>
              </a:ext>
            </a:extLst>
          </p:cNvPr>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D2B4A43-F44E-5D41-9CE6-0769C07FE85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89BD208-C25A-2F43-87F1-0F4895443EB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665401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3" name="SmartArt Placeholder 2"/>
          <p:cNvSpPr>
            <a:spLocks noGrp="1"/>
          </p:cNvSpPr>
          <p:nvPr>
            <p:ph type="dgm" idx="1"/>
          </p:nvPr>
        </p:nvSpPr>
        <p:spPr>
          <a:xfrm>
            <a:off x="457200" y="1600202"/>
            <a:ext cx="8229600" cy="4525963"/>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13958799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8229600" cy="218598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 y="3938590"/>
            <a:ext cx="8229600" cy="21875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4918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E5E7E-1387-4D12-B4C7-D62C237FC1C7}" type="datetimeFigureOut">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350971-A58B-4F61-8407-C0A403921480}" type="slidenum">
              <a:rPr lang="en-US" smtClean="0"/>
              <a:t>‹#›</a:t>
            </a:fld>
            <a:endParaRPr lang="en-US" dirty="0"/>
          </a:p>
        </p:txBody>
      </p:sp>
    </p:spTree>
    <p:extLst>
      <p:ext uri="{BB962C8B-B14F-4D97-AF65-F5344CB8AC3E}">
        <p14:creationId xmlns:p14="http://schemas.microsoft.com/office/powerpoint/2010/main" val="3420346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jpeg"/><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7.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8.jpe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8.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8.jpe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ACE5E7E-1387-4D12-B4C7-D62C237FC1C7}" type="datetimeFigureOut">
              <a:rPr lang="en-US" smtClean="0"/>
              <a:t>1/16/2023</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350971-A58B-4F61-8407-C0A403921480}" type="slidenum">
              <a:rPr lang="en-US" smtClean="0"/>
              <a:t>‹#›</a:t>
            </a:fld>
            <a:endParaRPr lang="en-US" dirty="0"/>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2400" y="5799782"/>
            <a:ext cx="611038" cy="882950"/>
          </a:xfrm>
          <a:prstGeom prst="rect">
            <a:avLst/>
          </a:prstGeom>
        </p:spPr>
      </p:pic>
    </p:spTree>
    <p:extLst>
      <p:ext uri="{BB962C8B-B14F-4D97-AF65-F5344CB8AC3E}">
        <p14:creationId xmlns:p14="http://schemas.microsoft.com/office/powerpoint/2010/main" val="381003928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84" r:id="rId12"/>
    <p:sldLayoutId id="2147483785" r:id="rId13"/>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1"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7"/>
            <a:ext cx="9144001" cy="659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78019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371600"/>
            <a:ext cx="7543801" cy="4497494"/>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788">
                <a:solidFill>
                  <a:srgbClr val="FFFFFF"/>
                </a:solidFill>
              </a:defRPr>
            </a:lvl1pPr>
          </a:lstStyle>
          <a:p>
            <a:fld id="{E6909337-7B7E-4590-B184-8B6A04E52321}" type="slidenum">
              <a:rPr lang="en-US" smtClean="0"/>
              <a:t>‹#›</a:t>
            </a:fld>
            <a:endParaRPr lang="en-US" dirty="0"/>
          </a:p>
        </p:txBody>
      </p:sp>
      <p:cxnSp>
        <p:nvCxnSpPr>
          <p:cNvPr id="10" name="Straight Connector 9"/>
          <p:cNvCxnSpPr/>
          <p:nvPr/>
        </p:nvCxnSpPr>
        <p:spPr>
          <a:xfrm>
            <a:off x="895149" y="121920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5" descr="SGlogo2"/>
          <p:cNvPicPr>
            <a:picLocks noChangeAspect="1" noChangeArrowheads="1"/>
          </p:cNvPicPr>
          <p:nvPr/>
        </p:nvPicPr>
        <p:blipFill>
          <a:blip r:embed="rId16" cstate="print">
            <a:clrChange>
              <a:clrFrom>
                <a:srgbClr val="000000">
                  <a:alpha val="0"/>
                </a:srgbClr>
              </a:clrFrom>
              <a:clrTo>
                <a:srgbClr val="000000">
                  <a:alpha val="0"/>
                </a:srgbClr>
              </a:clrTo>
            </a:clrChange>
          </a:blip>
          <a:srcRect/>
          <a:stretch>
            <a:fillRect/>
          </a:stretch>
        </p:blipFill>
        <p:spPr bwMode="auto">
          <a:xfrm>
            <a:off x="-76200" y="5524501"/>
            <a:ext cx="3276600" cy="1668790"/>
          </a:xfrm>
          <a:prstGeom prst="rect">
            <a:avLst/>
          </a:prstGeom>
          <a:noFill/>
          <a:ln w="9525">
            <a:noFill/>
            <a:miter lim="800000"/>
            <a:headEnd/>
            <a:tailEnd/>
          </a:ln>
        </p:spPr>
      </p:pic>
      <p:pic>
        <p:nvPicPr>
          <p:cNvPr id="2050" name="Picture 2" descr="http://www.kha-net.org/KHERF%20logo.jp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145560" y="54641"/>
            <a:ext cx="895292" cy="85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81507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ctr" defTabSz="685800" rtl="0" eaLnBrk="1" latinLnBrk="0" hangingPunct="1">
        <a:lnSpc>
          <a:spcPct val="85000"/>
        </a:lnSpc>
        <a:spcBef>
          <a:spcPct val="0"/>
        </a:spcBef>
        <a:buNone/>
        <a:defRPr sz="30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1"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7"/>
            <a:ext cx="9144001" cy="659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780196"/>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371600"/>
            <a:ext cx="7543801" cy="4497494"/>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909337-7B7E-4590-B184-8B6A04E5232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0" name="Straight Connector 9"/>
          <p:cNvCxnSpPr/>
          <p:nvPr/>
        </p:nvCxnSpPr>
        <p:spPr>
          <a:xfrm>
            <a:off x="895149" y="121920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5" descr="SGlogo2"/>
          <p:cNvPicPr>
            <a:picLocks noChangeAspect="1" noChangeArrowheads="1"/>
          </p:cNvPicPr>
          <p:nvPr/>
        </p:nvPicPr>
        <p:blipFill>
          <a:blip r:embed="rId9" cstate="print"/>
          <a:srcRect/>
          <a:stretch>
            <a:fillRect/>
          </a:stretch>
        </p:blipFill>
        <p:spPr bwMode="auto">
          <a:xfrm>
            <a:off x="0" y="5606529"/>
            <a:ext cx="3875191" cy="1587573"/>
          </a:xfrm>
          <a:prstGeom prst="rect">
            <a:avLst/>
          </a:prstGeom>
          <a:noFill/>
          <a:ln w="9525">
            <a:noFill/>
            <a:miter lim="800000"/>
            <a:headEnd/>
            <a:tailEnd/>
          </a:ln>
        </p:spPr>
      </p:pic>
    </p:spTree>
    <p:extLst>
      <p:ext uri="{BB962C8B-B14F-4D97-AF65-F5344CB8AC3E}">
        <p14:creationId xmlns:p14="http://schemas.microsoft.com/office/powerpoint/2010/main" val="137136403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Lst>
  <p:timing>
    <p:tnLst>
      <p:par>
        <p:cTn id="1" dur="indefinite" restart="never" nodeType="tmRoot"/>
      </p:par>
    </p:tnLst>
  </p:timing>
  <p:txStyles>
    <p:titleStyle>
      <a:lvl1pPr algn="ctr"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CD60ED-E2A8-B14A-B8B6-25345F950015}"/>
              </a:ext>
            </a:extLst>
          </p:cNvPr>
          <p:cNvSpPr/>
          <p:nvPr userDrawn="1"/>
        </p:nvSpPr>
        <p:spPr>
          <a:xfrm>
            <a:off x="0" y="0"/>
            <a:ext cx="288758" cy="5198870"/>
          </a:xfrm>
          <a:prstGeom prst="rect">
            <a:avLst/>
          </a:prstGeom>
          <a:solidFill>
            <a:srgbClr val="333F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A476DDB-0B31-DD4F-81E3-84ADF5E4FB90}"/>
              </a:ext>
            </a:extLst>
          </p:cNvPr>
          <p:cNvSpPr/>
          <p:nvPr userDrawn="1"/>
        </p:nvSpPr>
        <p:spPr>
          <a:xfrm>
            <a:off x="0" y="5198871"/>
            <a:ext cx="288758" cy="165913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AAA00"/>
              </a:solidFill>
            </a:endParaRPr>
          </a:p>
        </p:txBody>
      </p:sp>
      <p:pic>
        <p:nvPicPr>
          <p:cNvPr id="22" name="Picture 21">
            <a:extLst>
              <a:ext uri="{FF2B5EF4-FFF2-40B4-BE49-F238E27FC236}">
                <a16:creationId xmlns:a16="http://schemas.microsoft.com/office/drawing/2014/main" id="{0748C8B7-FED7-D245-8638-1B985ACDE56C}"/>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611976" y="6306322"/>
            <a:ext cx="1722120" cy="415154"/>
          </a:xfrm>
          <a:prstGeom prst="rect">
            <a:avLst/>
          </a:prstGeom>
        </p:spPr>
      </p:pic>
    </p:spTree>
    <p:extLst>
      <p:ext uri="{BB962C8B-B14F-4D97-AF65-F5344CB8AC3E}">
        <p14:creationId xmlns:p14="http://schemas.microsoft.com/office/powerpoint/2010/main" val="124818392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938"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CD60ED-E2A8-B14A-B8B6-25345F950015}"/>
              </a:ext>
            </a:extLst>
          </p:cNvPr>
          <p:cNvSpPr/>
          <p:nvPr userDrawn="1"/>
        </p:nvSpPr>
        <p:spPr>
          <a:xfrm>
            <a:off x="1" y="0"/>
            <a:ext cx="288758" cy="5198870"/>
          </a:xfrm>
          <a:prstGeom prst="rect">
            <a:avLst/>
          </a:prstGeom>
          <a:solidFill>
            <a:srgbClr val="2834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0A476DDB-0B31-DD4F-81E3-84ADF5E4FB90}"/>
              </a:ext>
            </a:extLst>
          </p:cNvPr>
          <p:cNvSpPr/>
          <p:nvPr userDrawn="1"/>
        </p:nvSpPr>
        <p:spPr>
          <a:xfrm>
            <a:off x="1" y="5198871"/>
            <a:ext cx="288758" cy="165913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EAAA00"/>
              </a:solidFill>
            </a:endParaRPr>
          </a:p>
        </p:txBody>
      </p:sp>
      <p:pic>
        <p:nvPicPr>
          <p:cNvPr id="11" name="Picture 10">
            <a:extLst>
              <a:ext uri="{FF2B5EF4-FFF2-40B4-BE49-F238E27FC236}">
                <a16:creationId xmlns:a16="http://schemas.microsoft.com/office/drawing/2014/main" id="{955D3A24-E77B-498C-B825-6397B32A6C5C}"/>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537210" y="6248400"/>
            <a:ext cx="1291590" cy="415154"/>
          </a:xfrm>
          <a:prstGeom prst="rect">
            <a:avLst/>
          </a:prstGeom>
        </p:spPr>
      </p:pic>
    </p:spTree>
    <p:extLst>
      <p:ext uri="{BB962C8B-B14F-4D97-AF65-F5344CB8AC3E}">
        <p14:creationId xmlns:p14="http://schemas.microsoft.com/office/powerpoint/2010/main" val="242980003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1215F1E-37B9-49CB-B179-CCD6E85D2F0D}" type="datetimeFigureOut">
              <a:rPr lang="en-US" smtClean="0"/>
              <a:t>1/16/2023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894B1B-24E0-433D-90CF-7D792C80C977}" type="slidenum">
              <a:rPr lang="en-US" smtClean="0"/>
              <a:t>‹#›</a:t>
            </a:fld>
            <a:endParaRPr lang="en-US"/>
          </a:p>
        </p:txBody>
      </p:sp>
      <p:sp>
        <p:nvSpPr>
          <p:cNvPr id="8" name="Rectangle 7">
            <a:extLst>
              <a:ext uri="{FF2B5EF4-FFF2-40B4-BE49-F238E27FC236}">
                <a16:creationId xmlns:a16="http://schemas.microsoft.com/office/drawing/2014/main" id="{77DDE6A6-C7BC-2F46-92F0-DCF6D3079567}"/>
              </a:ext>
            </a:extLst>
          </p:cNvPr>
          <p:cNvSpPr/>
          <p:nvPr userDrawn="1"/>
        </p:nvSpPr>
        <p:spPr>
          <a:xfrm>
            <a:off x="0" y="0"/>
            <a:ext cx="216569" cy="5198870"/>
          </a:xfrm>
          <a:prstGeom prst="rect">
            <a:avLst/>
          </a:prstGeom>
          <a:solidFill>
            <a:srgbClr val="2834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6854AC24-CD3F-0B45-9E61-F9AF1C9EF483}"/>
              </a:ext>
            </a:extLst>
          </p:cNvPr>
          <p:cNvSpPr/>
          <p:nvPr userDrawn="1"/>
        </p:nvSpPr>
        <p:spPr>
          <a:xfrm>
            <a:off x="0" y="5198871"/>
            <a:ext cx="216569" cy="165913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6009D080-712C-4957-8BAD-27CF9B2CA08E}"/>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23850" y="6274790"/>
            <a:ext cx="1291590" cy="415154"/>
          </a:xfrm>
          <a:prstGeom prst="rect">
            <a:avLst/>
          </a:prstGeom>
        </p:spPr>
      </p:pic>
    </p:spTree>
    <p:extLst>
      <p:ext uri="{BB962C8B-B14F-4D97-AF65-F5344CB8AC3E}">
        <p14:creationId xmlns:p14="http://schemas.microsoft.com/office/powerpoint/2010/main" val="4010589555"/>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5FAC3-0A98-F945-A607-EF3B7DADB074}"/>
              </a:ext>
            </a:extLst>
          </p:cNvPr>
          <p:cNvSpPr>
            <a:spLocks noGrp="1"/>
          </p:cNvSpPr>
          <p:nvPr>
            <p:ph type="title"/>
          </p:nvPr>
        </p:nvSpPr>
        <p:spPr>
          <a:xfrm>
            <a:off x="628650" y="365126"/>
            <a:ext cx="8326507"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5F7E5FF7-69E0-4E44-8107-DB152487D9C4}"/>
              </a:ext>
            </a:extLst>
          </p:cNvPr>
          <p:cNvSpPr>
            <a:spLocks noGrp="1"/>
          </p:cNvSpPr>
          <p:nvPr>
            <p:ph type="body" idx="1"/>
          </p:nvPr>
        </p:nvSpPr>
        <p:spPr>
          <a:xfrm>
            <a:off x="628650" y="1825625"/>
            <a:ext cx="832650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91428-1D99-8D45-B3EB-6748E5FDBFE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8B41D8C-197D-EF4C-B269-6BC7799451B2}"/>
              </a:ext>
            </a:extLst>
          </p:cNvPr>
          <p:cNvSpPr>
            <a:spLocks noGrp="1"/>
          </p:cNvSpPr>
          <p:nvPr>
            <p:ph type="ftr" sz="quarter" idx="3"/>
          </p:nvPr>
        </p:nvSpPr>
        <p:spPr>
          <a:xfrm>
            <a:off x="3248853"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7" name="Rectangle 6">
            <a:extLst>
              <a:ext uri="{FF2B5EF4-FFF2-40B4-BE49-F238E27FC236}">
                <a16:creationId xmlns:a16="http://schemas.microsoft.com/office/drawing/2014/main" id="{6B5A0131-8ED4-1E4E-8A5D-ABF9132AC7D5}"/>
              </a:ext>
            </a:extLst>
          </p:cNvPr>
          <p:cNvSpPr/>
          <p:nvPr userDrawn="1"/>
        </p:nvSpPr>
        <p:spPr>
          <a:xfrm>
            <a:off x="-2927" y="1693"/>
            <a:ext cx="216569" cy="5198870"/>
          </a:xfrm>
          <a:prstGeom prst="rect">
            <a:avLst/>
          </a:prstGeom>
          <a:solidFill>
            <a:srgbClr val="2834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FA3C39D1-8EB4-824D-ADD8-E65D53F09EB2}"/>
              </a:ext>
            </a:extLst>
          </p:cNvPr>
          <p:cNvSpPr/>
          <p:nvPr userDrawn="1"/>
        </p:nvSpPr>
        <p:spPr>
          <a:xfrm>
            <a:off x="0" y="5200563"/>
            <a:ext cx="216569" cy="16591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955D3A24-E77B-498C-B825-6397B32A6C5C}"/>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23850" y="6274790"/>
            <a:ext cx="1291590" cy="415154"/>
          </a:xfrm>
          <a:prstGeom prst="rect">
            <a:avLst/>
          </a:prstGeom>
        </p:spPr>
      </p:pic>
    </p:spTree>
    <p:extLst>
      <p:ext uri="{BB962C8B-B14F-4D97-AF65-F5344CB8AC3E}">
        <p14:creationId xmlns:p14="http://schemas.microsoft.com/office/powerpoint/2010/main" val="123369831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mailto:adunkel@kha-net.org" TargetMode="External"/><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jpeg"/><Relationship Id="rId10" Type="http://schemas.openxmlformats.org/officeDocument/2006/relationships/hyperlink" Target="mailto:jcaffrey@kha-net.org" TargetMode="External"/><Relationship Id="rId4" Type="http://schemas.openxmlformats.org/officeDocument/2006/relationships/hyperlink" Target="mailto:tmays@kha-net.org" TargetMode="External"/><Relationship Id="rId9" Type="http://schemas.openxmlformats.org/officeDocument/2006/relationships/hyperlink" Target="mailto:sflach@kha-net.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8215312" cy="992689"/>
          </a:xfrm>
        </p:spPr>
        <p:txBody>
          <a:bodyPr/>
          <a:lstStyle/>
          <a:p>
            <a:pPr algn="ctr"/>
            <a:r>
              <a:rPr lang="en-US" dirty="0" smtClean="0"/>
              <a:t>Kansas Hospitals Overview</a:t>
            </a:r>
            <a:br>
              <a:rPr lang="en-US" dirty="0" smtClean="0"/>
            </a:br>
            <a:r>
              <a:rPr lang="en-US" sz="2400" dirty="0" smtClean="0"/>
              <a:t>Presented by Kansas Hospital Association</a:t>
            </a:r>
            <a:br>
              <a:rPr lang="en-US" sz="2400" dirty="0" smtClean="0"/>
            </a:br>
            <a:r>
              <a:rPr lang="en-US" sz="1800" dirty="0" smtClean="0"/>
              <a:t>January </a:t>
            </a:r>
            <a:r>
              <a:rPr lang="en-US" sz="1800" dirty="0" smtClean="0"/>
              <a:t>23</a:t>
            </a:r>
            <a:r>
              <a:rPr lang="en-US" sz="1800" dirty="0" smtClean="0"/>
              <a:t>, </a:t>
            </a:r>
            <a:r>
              <a:rPr lang="en-US" sz="1800" dirty="0" smtClean="0"/>
              <a:t>2023</a:t>
            </a:r>
            <a:endParaRPr lang="en-US" sz="1800" dirty="0"/>
          </a:p>
        </p:txBody>
      </p:sp>
    </p:spTree>
    <p:extLst>
      <p:ext uri="{BB962C8B-B14F-4D97-AF65-F5344CB8AC3E}">
        <p14:creationId xmlns:p14="http://schemas.microsoft.com/office/powerpoint/2010/main" val="15689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1887"/>
            <a:ext cx="7772400" cy="1119394"/>
          </a:xfrm>
        </p:spPr>
        <p:txBody>
          <a:bodyPr>
            <a:normAutofit/>
          </a:bodyPr>
          <a:lstStyle/>
          <a:p>
            <a:r>
              <a:rPr lang="en-US" dirty="0" smtClean="0"/>
              <a:t>2023 Top </a:t>
            </a:r>
            <a:r>
              <a:rPr lang="en-US" dirty="0" smtClean="0"/>
              <a:t>STATE Policy </a:t>
            </a:r>
            <a:r>
              <a:rPr lang="en-US" dirty="0" smtClean="0"/>
              <a:t>Issues</a:t>
            </a:r>
            <a:endParaRPr lang="en-US" dirty="0"/>
          </a:p>
        </p:txBody>
      </p:sp>
      <p:sp>
        <p:nvSpPr>
          <p:cNvPr id="3" name="Text Placeholder 2"/>
          <p:cNvSpPr>
            <a:spLocks noGrp="1"/>
          </p:cNvSpPr>
          <p:nvPr>
            <p:ph type="body" idx="1"/>
          </p:nvPr>
        </p:nvSpPr>
        <p:spPr>
          <a:xfrm>
            <a:off x="725282" y="1066800"/>
            <a:ext cx="7772400" cy="3881679"/>
          </a:xfrm>
        </p:spPr>
        <p:txBody>
          <a:bodyPr anchor="t">
            <a:noAutofit/>
          </a:bodyPr>
          <a:lstStyle/>
          <a:p>
            <a:pPr marL="342900" indent="-342900">
              <a:buFont typeface="Arial" panose="020B0604020202020204" pitchFamily="34" charset="0"/>
              <a:buChar char="•"/>
            </a:pPr>
            <a:r>
              <a:rPr lang="en-US" sz="2400" dirty="0" smtClean="0"/>
              <a:t>Financial Viability</a:t>
            </a:r>
            <a:endParaRPr lang="en-US" sz="2400" dirty="0"/>
          </a:p>
          <a:p>
            <a:pPr marL="800100" lvl="1" indent="-342900">
              <a:buFont typeface="Arial" panose="020B0604020202020204" pitchFamily="34" charset="0"/>
              <a:buChar char="•"/>
            </a:pPr>
            <a:r>
              <a:rPr lang="en-US" sz="2200" dirty="0" smtClean="0"/>
              <a:t>Medicaid Reform</a:t>
            </a:r>
          </a:p>
          <a:p>
            <a:pPr marL="1085850" lvl="2" indent="-171450">
              <a:buFont typeface="Arial" panose="020B0604020202020204" pitchFamily="34" charset="0"/>
              <a:buChar char="•"/>
            </a:pPr>
            <a:r>
              <a:rPr lang="en-US" sz="2200" dirty="0" smtClean="0"/>
              <a:t>Expanding coverage</a:t>
            </a:r>
          </a:p>
          <a:p>
            <a:pPr marL="1085850" lvl="2" indent="-171450">
              <a:buFont typeface="Arial" panose="020B0604020202020204" pitchFamily="34" charset="0"/>
              <a:buChar char="•"/>
            </a:pPr>
            <a:r>
              <a:rPr lang="en-US" sz="2200" dirty="0" smtClean="0"/>
              <a:t>Addressing lagging rates</a:t>
            </a:r>
          </a:p>
          <a:p>
            <a:pPr marL="628650" lvl="1" indent="-171450">
              <a:buFont typeface="Arial" panose="020B0604020202020204" pitchFamily="34" charset="0"/>
              <a:buChar char="•"/>
            </a:pPr>
            <a:r>
              <a:rPr lang="en-US" sz="2400" dirty="0" smtClean="0"/>
              <a:t>Staffing Agency Reform</a:t>
            </a:r>
          </a:p>
          <a:p>
            <a:pPr marL="628650" lvl="1" indent="-171450">
              <a:buFont typeface="Arial" panose="020B0604020202020204" pitchFamily="34" charset="0"/>
              <a:buChar char="•"/>
            </a:pPr>
            <a:r>
              <a:rPr lang="en-US" sz="2400" dirty="0" smtClean="0"/>
              <a:t>Inflation Costs</a:t>
            </a:r>
          </a:p>
          <a:p>
            <a:pPr marL="628650" lvl="1" indent="-171450">
              <a:buFont typeface="Arial" panose="020B0604020202020204" pitchFamily="34" charset="0"/>
              <a:buChar char="•"/>
            </a:pPr>
            <a:r>
              <a:rPr lang="en-US" sz="2400" dirty="0"/>
              <a:t>Overall Rural </a:t>
            </a:r>
            <a:r>
              <a:rPr lang="en-US" sz="2400" dirty="0" smtClean="0"/>
              <a:t>Sustainability</a:t>
            </a:r>
          </a:p>
        </p:txBody>
      </p:sp>
    </p:spTree>
    <p:extLst>
      <p:ext uri="{BB962C8B-B14F-4D97-AF65-F5344CB8AC3E}">
        <p14:creationId xmlns:p14="http://schemas.microsoft.com/office/powerpoint/2010/main" val="305562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000"/>
            <a:ext cx="7772400" cy="1362075"/>
          </a:xfrm>
        </p:spPr>
        <p:txBody>
          <a:bodyPr/>
          <a:lstStyle/>
          <a:p>
            <a:r>
              <a:rPr lang="en-US" dirty="0" smtClean="0"/>
              <a:t>Hospital finances</a:t>
            </a:r>
            <a:endParaRPr lang="en-US" dirty="0"/>
          </a:p>
        </p:txBody>
      </p:sp>
      <p:sp>
        <p:nvSpPr>
          <p:cNvPr id="4" name="Text Placeholder 3"/>
          <p:cNvSpPr>
            <a:spLocks noGrp="1"/>
          </p:cNvSpPr>
          <p:nvPr>
            <p:ph type="body" idx="1"/>
          </p:nvPr>
        </p:nvSpPr>
        <p:spPr/>
        <p:txBody>
          <a:bodyPr/>
          <a:lstStyle/>
          <a:p>
            <a:endParaRPr lang="en-US"/>
          </a:p>
        </p:txBody>
      </p:sp>
      <p:pic>
        <p:nvPicPr>
          <p:cNvPr id="5" name="Picture 4"/>
          <p:cNvPicPr>
            <a:picLocks noChangeAspect="1"/>
          </p:cNvPicPr>
          <p:nvPr/>
        </p:nvPicPr>
        <p:blipFill>
          <a:blip r:embed="rId3"/>
          <a:stretch>
            <a:fillRect/>
          </a:stretch>
        </p:blipFill>
        <p:spPr>
          <a:xfrm>
            <a:off x="722313" y="1828800"/>
            <a:ext cx="7774159" cy="3239233"/>
          </a:xfrm>
          <a:prstGeom prst="rect">
            <a:avLst/>
          </a:prstGeom>
        </p:spPr>
      </p:pic>
    </p:spTree>
    <p:extLst>
      <p:ext uri="{BB962C8B-B14F-4D97-AF65-F5344CB8AC3E}">
        <p14:creationId xmlns:p14="http://schemas.microsoft.com/office/powerpoint/2010/main" val="1222266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685800"/>
          </a:xfrm>
        </p:spPr>
        <p:txBody>
          <a:bodyPr>
            <a:normAutofit fontScale="90000"/>
          </a:bodyPr>
          <a:lstStyle/>
          <a:p>
            <a:r>
              <a:rPr lang="en-US" dirty="0" smtClean="0"/>
              <a:t>Hospital Finances</a:t>
            </a:r>
            <a:endParaRPr lang="en-US" dirty="0"/>
          </a:p>
        </p:txBody>
      </p:sp>
      <p:sp>
        <p:nvSpPr>
          <p:cNvPr id="3" name="Text Placeholder 2"/>
          <p:cNvSpPr>
            <a:spLocks noGrp="1"/>
          </p:cNvSpPr>
          <p:nvPr>
            <p:ph type="body" idx="1"/>
          </p:nvPr>
        </p:nvSpPr>
        <p:spPr>
          <a:xfrm>
            <a:off x="4800600" y="228600"/>
            <a:ext cx="3849687" cy="3881679"/>
          </a:xfrm>
        </p:spPr>
        <p:txBody>
          <a:bodyPr anchor="t">
            <a:noAutofit/>
          </a:bodyPr>
          <a:lstStyle/>
          <a:p>
            <a:r>
              <a:rPr lang="en-US" b="1" dirty="0" smtClean="0"/>
              <a:t>What makes Hospitals different?</a:t>
            </a:r>
          </a:p>
          <a:p>
            <a:pPr marL="342900" indent="-342900">
              <a:buFont typeface="Arial" panose="020B0604020202020204" pitchFamily="34" charset="0"/>
              <a:buChar char="•"/>
            </a:pPr>
            <a:r>
              <a:rPr lang="en-US" sz="1800" dirty="0" smtClean="0"/>
              <a:t>Negotiating Price - can’t just increase price to offset losses</a:t>
            </a:r>
          </a:p>
          <a:p>
            <a:pPr marL="342900" indent="-342900">
              <a:buFont typeface="Arial" panose="020B0604020202020204" pitchFamily="34" charset="0"/>
              <a:buChar char="•"/>
            </a:pPr>
            <a:r>
              <a:rPr lang="en-US" sz="1800" dirty="0" smtClean="0"/>
              <a:t>Choosing the customer - can’t deny services to those that cannot pay (EMTALA)</a:t>
            </a:r>
          </a:p>
          <a:p>
            <a:pPr marL="342900" indent="-342900">
              <a:buFont typeface="Arial" panose="020B0604020202020204" pitchFamily="34" charset="0"/>
              <a:buChar char="•"/>
            </a:pPr>
            <a:r>
              <a:rPr lang="en-US" sz="1800" dirty="0" smtClean="0"/>
              <a:t>Very limited negotiation parameters –where else in the US do prices get dictated to a firm?</a:t>
            </a:r>
          </a:p>
          <a:p>
            <a:pPr marL="342900" indent="-342900">
              <a:buFont typeface="Arial" panose="020B0604020202020204" pitchFamily="34" charset="0"/>
              <a:buChar char="•"/>
            </a:pPr>
            <a:r>
              <a:rPr lang="en-US" sz="1800" dirty="0" smtClean="0"/>
              <a:t>Flow of funds – seldom paid by the customer but through an intermediary</a:t>
            </a:r>
          </a:p>
          <a:p>
            <a:pPr marL="342900" indent="-342900">
              <a:buFont typeface="Arial" panose="020B0604020202020204" pitchFamily="34" charset="0"/>
              <a:buChar char="•"/>
            </a:pPr>
            <a:r>
              <a:rPr lang="en-US" sz="1800" dirty="0" smtClean="0"/>
              <a:t>Standardizing the product – every person is chemically, structurally, and emotionally unique. What works for one person may not work for another</a:t>
            </a:r>
          </a:p>
          <a:p>
            <a:pPr marL="342900" indent="-342900">
              <a:buFont typeface="Arial" panose="020B0604020202020204" pitchFamily="34" charset="0"/>
              <a:buChar char="•"/>
            </a:pPr>
            <a:r>
              <a:rPr lang="en-US" sz="1800" dirty="0" smtClean="0"/>
              <a:t>Establishing referral relationships – can’t market services to those who control our patient flow – Stark anti-kickback regulations</a:t>
            </a:r>
          </a:p>
        </p:txBody>
      </p:sp>
      <p:sp>
        <p:nvSpPr>
          <p:cNvPr id="4" name="Text Placeholder 2"/>
          <p:cNvSpPr txBox="1">
            <a:spLocks/>
          </p:cNvSpPr>
          <p:nvPr/>
        </p:nvSpPr>
        <p:spPr>
          <a:xfrm>
            <a:off x="751897" y="695661"/>
            <a:ext cx="3849687" cy="3881679"/>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b="1" dirty="0" smtClean="0"/>
          </a:p>
          <a:p>
            <a:r>
              <a:rPr lang="en-US" b="1" dirty="0" smtClean="0"/>
              <a:t>How are Hospitals the same as private industry?</a:t>
            </a:r>
          </a:p>
          <a:p>
            <a:pPr marL="342900" indent="-342900">
              <a:buFont typeface="Arial" panose="020B0604020202020204" pitchFamily="34" charset="0"/>
              <a:buChar char="•"/>
            </a:pPr>
            <a:r>
              <a:rPr lang="en-US" sz="1800" dirty="0" smtClean="0"/>
              <a:t>Need books to balance</a:t>
            </a:r>
          </a:p>
          <a:p>
            <a:pPr marL="342900" indent="-342900">
              <a:buFont typeface="Arial" panose="020B0604020202020204" pitchFamily="34" charset="0"/>
              <a:buChar char="•"/>
            </a:pPr>
            <a:r>
              <a:rPr lang="en-US" sz="1800" dirty="0" smtClean="0"/>
              <a:t>Need to make payroll</a:t>
            </a:r>
          </a:p>
        </p:txBody>
      </p:sp>
    </p:spTree>
    <p:extLst>
      <p:ext uri="{BB962C8B-B14F-4D97-AF65-F5344CB8AC3E}">
        <p14:creationId xmlns:p14="http://schemas.microsoft.com/office/powerpoint/2010/main" val="881946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000"/>
            <a:ext cx="7772400" cy="1362075"/>
          </a:xfrm>
        </p:spPr>
        <p:txBody>
          <a:bodyPr/>
          <a:lstStyle/>
          <a:p>
            <a:r>
              <a:rPr lang="en-US" dirty="0" smtClean="0"/>
              <a:t>Hospital finances - REVENUE</a:t>
            </a:r>
            <a:endParaRPr lang="en-US" dirty="0"/>
          </a:p>
        </p:txBody>
      </p:sp>
      <p:sp>
        <p:nvSpPr>
          <p:cNvPr id="3" name="Text Placeholder 2"/>
          <p:cNvSpPr>
            <a:spLocks noGrp="1"/>
          </p:cNvSpPr>
          <p:nvPr>
            <p:ph type="body" idx="1"/>
          </p:nvPr>
        </p:nvSpPr>
        <p:spPr>
          <a:xfrm>
            <a:off x="609600" y="1043211"/>
            <a:ext cx="7772400" cy="4038600"/>
          </a:xfrm>
        </p:spPr>
        <p:txBody>
          <a:bodyPr/>
          <a:lstStyle/>
          <a:p>
            <a:endParaRPr lang="en-US" b="1" dirty="0" smtClean="0"/>
          </a:p>
          <a:p>
            <a:endParaRPr lang="en-US" b="1" dirty="0"/>
          </a:p>
          <a:p>
            <a:endParaRPr lang="en-US" b="1" dirty="0" smtClean="0"/>
          </a:p>
          <a:p>
            <a:r>
              <a:rPr lang="en-US" b="1" dirty="0" smtClean="0"/>
              <a:t>Public Payers</a:t>
            </a:r>
          </a:p>
          <a:p>
            <a:pPr marL="800100" lvl="1" indent="-342900">
              <a:buFont typeface="Arial" panose="020B0604020202020204" pitchFamily="34" charset="0"/>
              <a:buChar char="•"/>
            </a:pPr>
            <a:r>
              <a:rPr lang="en-US" dirty="0" smtClean="0"/>
              <a:t>Medicare: Paid by Federal Government for those over 65 and some specific disabilities.  500,000 people covered in Kansas.  Rates not negotiable</a:t>
            </a:r>
          </a:p>
          <a:p>
            <a:pPr marL="800100" lvl="1" indent="-342900">
              <a:buFont typeface="Arial" panose="020B0604020202020204" pitchFamily="34" charset="0"/>
              <a:buChar char="•"/>
            </a:pPr>
            <a:r>
              <a:rPr lang="en-US" dirty="0" smtClean="0"/>
              <a:t>Medicaid: Paid by Federal and State Government for eligible low-income individuals and families and people with certain chronic conditions and disabilities.  About 360,000 people in Kansas. Rates not negotiable.</a:t>
            </a:r>
          </a:p>
          <a:p>
            <a:r>
              <a:rPr lang="en-US" dirty="0" smtClean="0"/>
              <a:t>	</a:t>
            </a:r>
          </a:p>
          <a:p>
            <a:r>
              <a:rPr lang="en-US" b="1" dirty="0" smtClean="0"/>
              <a:t>Private Payers</a:t>
            </a:r>
          </a:p>
          <a:p>
            <a:pPr marL="800100" lvl="1" indent="-342900">
              <a:buFont typeface="Arial" panose="020B0604020202020204" pitchFamily="34" charset="0"/>
              <a:buChar char="•"/>
            </a:pPr>
            <a:r>
              <a:rPr lang="en-US" dirty="0" smtClean="0"/>
              <a:t>Private health insurance groups, self-payments, and health insurance marketplaces.  Periodically rates are negotiated between hospitals and payers.</a:t>
            </a:r>
            <a:endParaRPr lang="en-US" dirty="0"/>
          </a:p>
          <a:p>
            <a:endParaRPr lang="en-US" dirty="0" smtClean="0"/>
          </a:p>
        </p:txBody>
      </p:sp>
      <p:graphicFrame>
        <p:nvGraphicFramePr>
          <p:cNvPr id="5" name="Chart 4"/>
          <p:cNvGraphicFramePr>
            <a:graphicFrameLocks/>
          </p:cNvGraphicFramePr>
          <p:nvPr>
            <p:extLst>
              <p:ext uri="{D42A27DB-BD31-4B8C-83A1-F6EECF244321}">
                <p14:modId xmlns:p14="http://schemas.microsoft.com/office/powerpoint/2010/main" val="3639582067"/>
              </p:ext>
            </p:extLst>
          </p:nvPr>
        </p:nvGraphicFramePr>
        <p:xfrm>
          <a:off x="4596859" y="4572000"/>
          <a:ext cx="3733800" cy="213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905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509"/>
          <a:stretch/>
        </p:blipFill>
        <p:spPr>
          <a:xfrm>
            <a:off x="381000" y="3200400"/>
            <a:ext cx="8763000" cy="2895600"/>
          </a:xfrm>
          <a:prstGeom prst="rect">
            <a:avLst/>
          </a:prstGeom>
        </p:spPr>
      </p:pic>
      <p:sp>
        <p:nvSpPr>
          <p:cNvPr id="2" name="Title 1"/>
          <p:cNvSpPr>
            <a:spLocks noGrp="1"/>
          </p:cNvSpPr>
          <p:nvPr>
            <p:ph type="title"/>
          </p:nvPr>
        </p:nvSpPr>
        <p:spPr>
          <a:xfrm>
            <a:off x="710590" y="152400"/>
            <a:ext cx="7772400" cy="1362075"/>
          </a:xfrm>
        </p:spPr>
        <p:txBody>
          <a:bodyPr/>
          <a:lstStyle/>
          <a:p>
            <a:r>
              <a:rPr lang="en-US" dirty="0" smtClean="0"/>
              <a:t>Hospital finances – Revenue</a:t>
            </a:r>
            <a:br>
              <a:rPr lang="en-US" dirty="0" smtClean="0"/>
            </a:br>
            <a:endParaRPr lang="en-US" dirty="0"/>
          </a:p>
        </p:txBody>
      </p:sp>
      <p:sp>
        <p:nvSpPr>
          <p:cNvPr id="3" name="Text Placeholder 2"/>
          <p:cNvSpPr>
            <a:spLocks noGrp="1"/>
          </p:cNvSpPr>
          <p:nvPr>
            <p:ph type="body" idx="1"/>
          </p:nvPr>
        </p:nvSpPr>
        <p:spPr>
          <a:xfrm>
            <a:off x="734036" y="1981200"/>
            <a:ext cx="7772400" cy="1500187"/>
          </a:xfrm>
        </p:spPr>
        <p:txBody>
          <a:bodyPr/>
          <a:lstStyle/>
          <a:p>
            <a:r>
              <a:rPr lang="en-US" dirty="0" smtClean="0"/>
              <a:t>Non-negotiable payment rates of Medicare and Medicaid typically do not cover the actual costs of patient treatment.  The shortfall is called underpayment.  </a:t>
            </a:r>
          </a:p>
          <a:p>
            <a:r>
              <a:rPr lang="en-US" dirty="0" smtClean="0"/>
              <a:t>In 2019, Medicare payments to Kansas Hospitals covered only 94 percent of total cost of care to Medicare beneficiaries.</a:t>
            </a:r>
          </a:p>
          <a:p>
            <a:r>
              <a:rPr lang="en-US" dirty="0" smtClean="0"/>
              <a:t>In 2019, Medicaid payments covered just 84 percent of the total cost of treating Medicaid patients at Kansas hospitals.</a:t>
            </a:r>
          </a:p>
          <a:p>
            <a:endParaRPr lang="en-US" dirty="0"/>
          </a:p>
        </p:txBody>
      </p:sp>
    </p:spTree>
    <p:extLst>
      <p:ext uri="{BB962C8B-B14F-4D97-AF65-F5344CB8AC3E}">
        <p14:creationId xmlns:p14="http://schemas.microsoft.com/office/powerpoint/2010/main" val="2956121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362075"/>
          </a:xfrm>
        </p:spPr>
        <p:txBody>
          <a:bodyPr/>
          <a:lstStyle/>
          <a:p>
            <a:r>
              <a:rPr lang="en-US" dirty="0" smtClean="0"/>
              <a:t>Hospital finances - cost </a:t>
            </a:r>
            <a:endParaRPr lang="en-US" dirty="0"/>
          </a:p>
        </p:txBody>
      </p:sp>
      <p:sp>
        <p:nvSpPr>
          <p:cNvPr id="3" name="Text Placeholder 2"/>
          <p:cNvSpPr>
            <a:spLocks noGrp="1"/>
          </p:cNvSpPr>
          <p:nvPr>
            <p:ph type="body" idx="1"/>
          </p:nvPr>
        </p:nvSpPr>
        <p:spPr>
          <a:xfrm>
            <a:off x="609600" y="833437"/>
            <a:ext cx="7772400" cy="3568700"/>
          </a:xfrm>
        </p:spPr>
        <p:txBody>
          <a:bodyPr/>
          <a:lstStyle/>
          <a:p>
            <a:r>
              <a:rPr lang="en-US" b="1" dirty="0" smtClean="0"/>
              <a:t>Cost Structure</a:t>
            </a:r>
          </a:p>
          <a:p>
            <a:pPr marL="342900" indent="-342900">
              <a:buFont typeface="Arial" panose="020B0604020202020204" pitchFamily="34" charset="0"/>
              <a:buChar char="•"/>
            </a:pPr>
            <a:r>
              <a:rPr lang="en-US" b="1" dirty="0" smtClean="0"/>
              <a:t>Salaries, wages and benefits represent about 50% of Kansas hospitals’ cost</a:t>
            </a:r>
          </a:p>
          <a:p>
            <a:pPr marL="342900" indent="-342900">
              <a:buFont typeface="Arial" panose="020B0604020202020204" pitchFamily="34" charset="0"/>
              <a:buChar char="•"/>
            </a:pPr>
            <a:r>
              <a:rPr lang="en-US" b="1" dirty="0" smtClean="0"/>
              <a:t>Supplies are the second largest hospital cost category.  This category includes medical supplies, drugs, and other supplies such as food and linens.  Supplies accounted for 20% of costs</a:t>
            </a:r>
          </a:p>
          <a:p>
            <a:pPr marL="342900" indent="-342900">
              <a:buFont typeface="Arial" panose="020B0604020202020204" pitchFamily="34" charset="0"/>
              <a:buChar char="•"/>
            </a:pPr>
            <a:r>
              <a:rPr lang="en-US" b="1" dirty="0" smtClean="0"/>
              <a:t>Capital Expenditures round out the top 3 cost categories.  10% of the hospitals cost.</a:t>
            </a:r>
          </a:p>
          <a:p>
            <a:pPr algn="ctr"/>
            <a:r>
              <a:rPr lang="en-US" b="1" i="1" dirty="0" smtClean="0"/>
              <a:t>2019 Average cost for each day that a patient spent in a Kansas hospital</a:t>
            </a:r>
          </a:p>
          <a:p>
            <a:pPr algn="ctr"/>
            <a:r>
              <a:rPr lang="en-US" b="1" i="1" dirty="0" smtClean="0"/>
              <a:t>$2,191</a:t>
            </a:r>
            <a:endParaRPr lang="en-US" b="1" i="1" dirty="0"/>
          </a:p>
        </p:txBody>
      </p:sp>
      <p:graphicFrame>
        <p:nvGraphicFramePr>
          <p:cNvPr id="4" name="Chart 3"/>
          <p:cNvGraphicFramePr/>
          <p:nvPr>
            <p:extLst>
              <p:ext uri="{D42A27DB-BD31-4B8C-83A1-F6EECF244321}">
                <p14:modId xmlns:p14="http://schemas.microsoft.com/office/powerpoint/2010/main" val="1242599641"/>
              </p:ext>
            </p:extLst>
          </p:nvPr>
        </p:nvGraphicFramePr>
        <p:xfrm>
          <a:off x="5000625" y="4019550"/>
          <a:ext cx="4143375" cy="2838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3756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1887"/>
            <a:ext cx="7772400" cy="1119394"/>
          </a:xfrm>
        </p:spPr>
        <p:txBody>
          <a:bodyPr>
            <a:normAutofit/>
          </a:bodyPr>
          <a:lstStyle/>
          <a:p>
            <a:r>
              <a:rPr lang="en-US" dirty="0" smtClean="0"/>
              <a:t>Hospital Finances: Solutions</a:t>
            </a:r>
            <a:endParaRPr lang="en-US" dirty="0"/>
          </a:p>
        </p:txBody>
      </p:sp>
      <p:sp>
        <p:nvSpPr>
          <p:cNvPr id="5" name="Text Placeholder 2"/>
          <p:cNvSpPr>
            <a:spLocks noGrp="1"/>
          </p:cNvSpPr>
          <p:nvPr>
            <p:ph type="body" idx="1"/>
          </p:nvPr>
        </p:nvSpPr>
        <p:spPr>
          <a:xfrm>
            <a:off x="722313" y="1219200"/>
            <a:ext cx="7772400" cy="3881679"/>
          </a:xfrm>
        </p:spPr>
        <p:txBody>
          <a:bodyPr anchor="t">
            <a:noAutofit/>
          </a:bodyPr>
          <a:lstStyle/>
          <a:p>
            <a:pPr marL="342900" indent="-342900">
              <a:buFont typeface="Arial" panose="020B0604020202020204" pitchFamily="34" charset="0"/>
              <a:buChar char="•"/>
            </a:pPr>
            <a:r>
              <a:rPr lang="en-US" sz="2400" dirty="0" smtClean="0"/>
              <a:t>Financial Viability</a:t>
            </a:r>
            <a:endParaRPr lang="en-US" sz="2400" dirty="0"/>
          </a:p>
          <a:p>
            <a:pPr marL="800100" lvl="1" indent="-342900">
              <a:buFont typeface="Arial" panose="020B0604020202020204" pitchFamily="34" charset="0"/>
              <a:buChar char="•"/>
            </a:pPr>
            <a:r>
              <a:rPr lang="en-US" sz="2200" dirty="0" smtClean="0"/>
              <a:t>Medicaid Reform</a:t>
            </a:r>
          </a:p>
          <a:p>
            <a:pPr marL="1085850" lvl="2" indent="-171450">
              <a:buFont typeface="Arial" panose="020B0604020202020204" pitchFamily="34" charset="0"/>
              <a:buChar char="•"/>
            </a:pPr>
            <a:r>
              <a:rPr lang="en-US" sz="2200" dirty="0" smtClean="0"/>
              <a:t>Expanding coverage</a:t>
            </a:r>
          </a:p>
          <a:p>
            <a:pPr marL="1085850" lvl="2" indent="-171450">
              <a:buFont typeface="Arial" panose="020B0604020202020204" pitchFamily="34" charset="0"/>
              <a:buChar char="•"/>
            </a:pPr>
            <a:r>
              <a:rPr lang="en-US" sz="2200" dirty="0" smtClean="0"/>
              <a:t>Addressing lagging rates</a:t>
            </a:r>
          </a:p>
          <a:p>
            <a:pPr marL="628650" lvl="1" indent="-171450">
              <a:buFont typeface="Arial" panose="020B0604020202020204" pitchFamily="34" charset="0"/>
              <a:buChar char="•"/>
            </a:pPr>
            <a:r>
              <a:rPr lang="en-US" sz="2400" dirty="0" smtClean="0"/>
              <a:t>Staffing Agency Reform</a:t>
            </a:r>
          </a:p>
          <a:p>
            <a:pPr marL="1085850" lvl="2" indent="-171450">
              <a:buFont typeface="Arial" panose="020B0604020202020204" pitchFamily="34" charset="0"/>
              <a:buChar char="•"/>
            </a:pPr>
            <a:r>
              <a:rPr lang="en-US" sz="2200" dirty="0" smtClean="0"/>
              <a:t>Transparency</a:t>
            </a:r>
          </a:p>
          <a:p>
            <a:pPr marL="1085850" lvl="2" indent="-171450">
              <a:buFont typeface="Arial" panose="020B0604020202020204" pitchFamily="34" charset="0"/>
              <a:buChar char="•"/>
            </a:pPr>
            <a:r>
              <a:rPr lang="en-US" sz="2200" dirty="0" smtClean="0"/>
              <a:t>Non-competes</a:t>
            </a:r>
          </a:p>
          <a:p>
            <a:pPr marL="1085850" lvl="2" indent="-171450">
              <a:buFont typeface="Arial" panose="020B0604020202020204" pitchFamily="34" charset="0"/>
              <a:buChar char="•"/>
            </a:pPr>
            <a:r>
              <a:rPr lang="en-US" sz="2200" dirty="0" smtClean="0"/>
              <a:t>Direct Patient Care</a:t>
            </a:r>
          </a:p>
          <a:p>
            <a:pPr marL="800100" lvl="1" indent="-342900">
              <a:buFont typeface="Arial" panose="020B0604020202020204" pitchFamily="34" charset="0"/>
              <a:buChar char="•"/>
            </a:pPr>
            <a:r>
              <a:rPr lang="en-US" sz="2400" dirty="0" smtClean="0"/>
              <a:t>Payer Accountability </a:t>
            </a:r>
          </a:p>
          <a:p>
            <a:pPr marL="1257300" lvl="2" indent="-342900">
              <a:buFont typeface="Arial" panose="020B0604020202020204" pitchFamily="34" charset="0"/>
              <a:buChar char="•"/>
            </a:pPr>
            <a:r>
              <a:rPr lang="en-US" sz="2200" dirty="0" smtClean="0"/>
              <a:t>Prior Authorization and Denial Safeguards</a:t>
            </a:r>
          </a:p>
          <a:p>
            <a:pPr marL="628650" lvl="1" indent="-17145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2893831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1887"/>
            <a:ext cx="7772400" cy="1119394"/>
          </a:xfrm>
        </p:spPr>
        <p:txBody>
          <a:bodyPr>
            <a:normAutofit/>
          </a:bodyPr>
          <a:lstStyle/>
          <a:p>
            <a:r>
              <a:rPr lang="en-US" dirty="0" smtClean="0"/>
              <a:t>workforce</a:t>
            </a:r>
            <a:endParaRPr lang="en-US" dirty="0"/>
          </a:p>
        </p:txBody>
      </p:sp>
      <p:pic>
        <p:nvPicPr>
          <p:cNvPr id="6" name="Picture 5"/>
          <p:cNvPicPr>
            <a:picLocks noChangeAspect="1"/>
          </p:cNvPicPr>
          <p:nvPr/>
        </p:nvPicPr>
        <p:blipFill>
          <a:blip r:embed="rId3"/>
          <a:stretch>
            <a:fillRect/>
          </a:stretch>
        </p:blipFill>
        <p:spPr>
          <a:xfrm>
            <a:off x="1712913" y="1411281"/>
            <a:ext cx="5791200" cy="4136572"/>
          </a:xfrm>
          <a:prstGeom prst="rect">
            <a:avLst/>
          </a:prstGeom>
        </p:spPr>
      </p:pic>
    </p:spTree>
    <p:extLst>
      <p:ext uri="{BB962C8B-B14F-4D97-AF65-F5344CB8AC3E}">
        <p14:creationId xmlns:p14="http://schemas.microsoft.com/office/powerpoint/2010/main" val="1654212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514587"/>
            <a:ext cx="8458200" cy="857250"/>
          </a:xfrm>
        </p:spPr>
        <p:txBody>
          <a:bodyPr/>
          <a:lstStyle/>
          <a:p>
            <a:pPr algn="l"/>
            <a:r>
              <a:rPr lang="en-US" sz="4000" b="1" cap="all" dirty="0">
                <a:solidFill>
                  <a:prstClr val="black"/>
                </a:solidFill>
              </a:rPr>
              <a:t>workforce</a:t>
            </a:r>
            <a:endParaRPr lang="en-US" sz="3300" b="1" dirty="0"/>
          </a:p>
        </p:txBody>
      </p:sp>
      <p:pic>
        <p:nvPicPr>
          <p:cNvPr id="5" name="Content Placeholder 4"/>
          <p:cNvPicPr>
            <a:picLocks noGrp="1" noChangeAspect="1"/>
          </p:cNvPicPr>
          <p:nvPr>
            <p:ph sz="half" idx="1"/>
          </p:nvPr>
        </p:nvPicPr>
        <p:blipFill>
          <a:blip r:embed="rId2"/>
          <a:stretch>
            <a:fillRect/>
          </a:stretch>
        </p:blipFill>
        <p:spPr>
          <a:xfrm>
            <a:off x="2514600" y="1219200"/>
            <a:ext cx="6008844" cy="5197764"/>
          </a:xfrm>
          <a:prstGeom prst="rect">
            <a:avLst/>
          </a:prstGeom>
        </p:spPr>
      </p:pic>
    </p:spTree>
    <p:extLst>
      <p:ext uri="{BB962C8B-B14F-4D97-AF65-F5344CB8AC3E}">
        <p14:creationId xmlns:p14="http://schemas.microsoft.com/office/powerpoint/2010/main" val="4094142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215"/>
            <a:ext cx="8401050" cy="857250"/>
          </a:xfrm>
        </p:spPr>
        <p:txBody>
          <a:bodyPr/>
          <a:lstStyle/>
          <a:p>
            <a:pPr algn="l"/>
            <a:r>
              <a:rPr lang="en-US" sz="4000" b="1" cap="all" dirty="0">
                <a:solidFill>
                  <a:prstClr val="black"/>
                </a:solidFill>
              </a:rPr>
              <a:t>workforce</a:t>
            </a:r>
            <a:endParaRPr lang="en-US" sz="4000" b="1" dirty="0"/>
          </a:p>
        </p:txBody>
      </p:sp>
      <p:graphicFrame>
        <p:nvGraphicFramePr>
          <p:cNvPr id="4" name="Content Placeholder 3"/>
          <p:cNvGraphicFramePr>
            <a:graphicFrameLocks noGrp="1"/>
          </p:cNvGraphicFramePr>
          <p:nvPr>
            <p:ph idx="1"/>
          </p:nvPr>
        </p:nvGraphicFramePr>
        <p:xfrm>
          <a:off x="457200" y="2057400"/>
          <a:ext cx="8591369" cy="3543692"/>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2"/>
          <p:cNvSpPr txBox="1">
            <a:spLocks/>
          </p:cNvSpPr>
          <p:nvPr/>
        </p:nvSpPr>
        <p:spPr>
          <a:xfrm>
            <a:off x="457200" y="1720899"/>
            <a:ext cx="8401050" cy="336501"/>
          </a:xfrm>
          <a:prstGeom prst="rect">
            <a:avLst/>
          </a:prstGeom>
        </p:spPr>
        <p:txBody>
          <a:bodyPr>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sz="1350" dirty="0"/>
              <a:t>The positions below are in high demand across Kansas</a:t>
            </a:r>
          </a:p>
        </p:txBody>
      </p:sp>
      <p:sp>
        <p:nvSpPr>
          <p:cNvPr id="6" name="TextBox 5"/>
          <p:cNvSpPr txBox="1"/>
          <p:nvPr/>
        </p:nvSpPr>
        <p:spPr>
          <a:xfrm>
            <a:off x="1714500" y="5601092"/>
            <a:ext cx="6915150" cy="219291"/>
          </a:xfrm>
          <a:prstGeom prst="rect">
            <a:avLst/>
          </a:prstGeom>
          <a:noFill/>
        </p:spPr>
        <p:txBody>
          <a:bodyPr wrap="square" rtlCol="0">
            <a:spAutoFit/>
          </a:bodyPr>
          <a:lstStyle/>
          <a:p>
            <a:pPr algn="r"/>
            <a:r>
              <a:rPr lang="en-US" sz="825" dirty="0"/>
              <a:t>Source: Kansas Hospital Association Annual Workforce Survey, collected January 2022</a:t>
            </a:r>
          </a:p>
        </p:txBody>
      </p:sp>
    </p:spTree>
    <p:extLst>
      <p:ext uri="{BB962C8B-B14F-4D97-AF65-F5344CB8AC3E}">
        <p14:creationId xmlns:p14="http://schemas.microsoft.com/office/powerpoint/2010/main" val="424783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867" y="304800"/>
            <a:ext cx="7772400" cy="1362075"/>
          </a:xfrm>
        </p:spPr>
        <p:txBody>
          <a:bodyPr/>
          <a:lstStyle/>
          <a:p>
            <a:r>
              <a:rPr lang="en-US" dirty="0" smtClean="0"/>
              <a:t>Today’s Topics</a:t>
            </a:r>
            <a:endParaRPr lang="en-US" dirty="0"/>
          </a:p>
        </p:txBody>
      </p:sp>
      <p:sp>
        <p:nvSpPr>
          <p:cNvPr id="3" name="Text Placeholder 2"/>
          <p:cNvSpPr>
            <a:spLocks noGrp="1"/>
          </p:cNvSpPr>
          <p:nvPr>
            <p:ph type="body" idx="1"/>
          </p:nvPr>
        </p:nvSpPr>
        <p:spPr>
          <a:xfrm>
            <a:off x="728451" y="3124200"/>
            <a:ext cx="7772400" cy="2133600"/>
          </a:xfrm>
        </p:spPr>
        <p:txBody>
          <a:bodyPr/>
          <a:lstStyle/>
          <a:p>
            <a:pPr marL="514350" indent="-514350">
              <a:buAutoNum type="arabicParenR"/>
            </a:pPr>
            <a:r>
              <a:rPr lang="en-US" sz="2800" dirty="0" smtClean="0"/>
              <a:t>Realities </a:t>
            </a:r>
            <a:r>
              <a:rPr lang="en-US" sz="2800" dirty="0" smtClean="0"/>
              <a:t>of </a:t>
            </a:r>
            <a:r>
              <a:rPr lang="en-US" sz="2800" dirty="0" smtClean="0"/>
              <a:t>Today’s Issues </a:t>
            </a:r>
          </a:p>
          <a:p>
            <a:pPr marL="514350" indent="-514350">
              <a:buAutoNum type="arabicParenR"/>
            </a:pPr>
            <a:r>
              <a:rPr lang="en-US" sz="2800" dirty="0" smtClean="0"/>
              <a:t>State Policy Issues</a:t>
            </a:r>
            <a:endParaRPr lang="en-US" sz="2800" dirty="0" smtClean="0"/>
          </a:p>
          <a:p>
            <a:pPr marL="514350" indent="-514350">
              <a:buAutoNum type="arabicParenR"/>
            </a:pPr>
            <a:r>
              <a:rPr lang="en-US" sz="2800" dirty="0" smtClean="0"/>
              <a:t>Financial </a:t>
            </a:r>
            <a:r>
              <a:rPr lang="en-US" sz="2800" dirty="0" smtClean="0"/>
              <a:t>Overview</a:t>
            </a:r>
          </a:p>
          <a:p>
            <a:pPr marL="514350" indent="-514350">
              <a:buAutoNum type="arabicParenR" startAt="4"/>
            </a:pPr>
            <a:r>
              <a:rPr lang="en-US" sz="2800" dirty="0" smtClean="0"/>
              <a:t>Workforce Realities</a:t>
            </a:r>
          </a:p>
          <a:p>
            <a:pPr marL="514350" indent="-514350">
              <a:buAutoNum type="arabicParenR" startAt="4"/>
            </a:pPr>
            <a:r>
              <a:rPr lang="en-US" sz="2800" dirty="0" smtClean="0"/>
              <a:t>Medicaid Redetermination and RFP</a:t>
            </a:r>
          </a:p>
          <a:p>
            <a:pPr marL="514350" indent="-514350">
              <a:buAutoNum type="arabicParenR" startAt="4"/>
            </a:pPr>
            <a:r>
              <a:rPr lang="en-US" sz="2800" dirty="0" smtClean="0"/>
              <a:t>Payer Denials and Prior Authorizations</a:t>
            </a:r>
          </a:p>
          <a:p>
            <a:pPr marL="514350" indent="-514350">
              <a:buAutoNum type="arabicParenR" startAt="5"/>
            </a:pPr>
            <a:r>
              <a:rPr lang="en-US" sz="2800" dirty="0" smtClean="0"/>
              <a:t>Federal Policy Issues</a:t>
            </a:r>
          </a:p>
          <a:p>
            <a:pPr marL="514350" indent="-514350">
              <a:buAutoNum type="arabicParenR" startAt="5"/>
            </a:pPr>
            <a:r>
              <a:rPr lang="en-US" sz="2800" dirty="0" smtClean="0"/>
              <a:t>No Surprise Act 2023</a:t>
            </a:r>
            <a:endParaRPr lang="en-US" sz="2800" dirty="0" smtClean="0"/>
          </a:p>
        </p:txBody>
      </p:sp>
    </p:spTree>
    <p:extLst>
      <p:ext uri="{BB962C8B-B14F-4D97-AF65-F5344CB8AC3E}">
        <p14:creationId xmlns:p14="http://schemas.microsoft.com/office/powerpoint/2010/main" val="867899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cap="all" dirty="0">
                <a:solidFill>
                  <a:prstClr val="black"/>
                </a:solidFill>
              </a:rPr>
              <a:t>workforce</a:t>
            </a:r>
            <a:r>
              <a:rPr lang="en-US" b="1" dirty="0" smtClean="0"/>
              <a:t/>
            </a:r>
            <a:br>
              <a:rPr lang="en-US" b="1" dirty="0" smtClean="0"/>
            </a:br>
            <a:r>
              <a:rPr lang="en-US" sz="2800" b="1" dirty="0" smtClean="0"/>
              <a:t>Costs </a:t>
            </a:r>
            <a:r>
              <a:rPr lang="en-US" sz="2800" b="1" dirty="0"/>
              <a:t>of Turnover</a:t>
            </a:r>
          </a:p>
        </p:txBody>
      </p:sp>
      <p:sp>
        <p:nvSpPr>
          <p:cNvPr id="3" name="Content Placeholder 2"/>
          <p:cNvSpPr>
            <a:spLocks noGrp="1"/>
          </p:cNvSpPr>
          <p:nvPr>
            <p:ph idx="1"/>
          </p:nvPr>
        </p:nvSpPr>
        <p:spPr/>
        <p:txBody>
          <a:bodyPr/>
          <a:lstStyle/>
          <a:p>
            <a:pPr marL="0" indent="0">
              <a:buNone/>
            </a:pPr>
            <a:r>
              <a:rPr lang="en-US" sz="2800" dirty="0"/>
              <a:t>Average cost of turnover for bedside RN is $40,038.</a:t>
            </a:r>
          </a:p>
          <a:p>
            <a:pPr marL="0" indent="0">
              <a:buNone/>
            </a:pPr>
            <a:endParaRPr lang="en-US" sz="2800" dirty="0"/>
          </a:p>
          <a:p>
            <a:pPr marL="0" indent="0">
              <a:buNone/>
            </a:pPr>
            <a:r>
              <a:rPr lang="en-US" sz="2800" dirty="0"/>
              <a:t>Each percentage change in nursing turnover can save a hospital $270,800 a year.</a:t>
            </a:r>
          </a:p>
          <a:p>
            <a:pPr marL="0" indent="0">
              <a:buNone/>
            </a:pPr>
            <a:endParaRPr lang="en-US" sz="2800" dirty="0"/>
          </a:p>
          <a:p>
            <a:pPr marL="0" indent="0">
              <a:buNone/>
            </a:pPr>
            <a:endParaRPr lang="en-US" dirty="0"/>
          </a:p>
        </p:txBody>
      </p:sp>
      <p:sp>
        <p:nvSpPr>
          <p:cNvPr id="4" name="Rectangle 3"/>
          <p:cNvSpPr/>
          <p:nvPr/>
        </p:nvSpPr>
        <p:spPr>
          <a:xfrm>
            <a:off x="6249341" y="2333195"/>
            <a:ext cx="931778" cy="307777"/>
          </a:xfrm>
          <a:prstGeom prst="rect">
            <a:avLst/>
          </a:prstGeom>
        </p:spPr>
        <p:txBody>
          <a:bodyPr wrap="square">
            <a:spAutoFit/>
          </a:bodyPr>
          <a:lstStyle/>
          <a:p>
            <a:r>
              <a:rPr lang="en-US" sz="1400" dirty="0">
                <a:latin typeface="Calibri" panose="020F0502020204030204"/>
              </a:rPr>
              <a:t>NSI 2021</a:t>
            </a:r>
          </a:p>
        </p:txBody>
      </p:sp>
      <p:sp>
        <p:nvSpPr>
          <p:cNvPr id="5" name="Rectangle 4"/>
          <p:cNvSpPr/>
          <p:nvPr/>
        </p:nvSpPr>
        <p:spPr>
          <a:xfrm>
            <a:off x="6249341" y="3584469"/>
            <a:ext cx="931778" cy="307777"/>
          </a:xfrm>
          <a:prstGeom prst="rect">
            <a:avLst/>
          </a:prstGeom>
        </p:spPr>
        <p:txBody>
          <a:bodyPr wrap="square">
            <a:spAutoFit/>
          </a:bodyPr>
          <a:lstStyle/>
          <a:p>
            <a:r>
              <a:rPr lang="en-US" sz="1400" dirty="0">
                <a:latin typeface="Calibri" panose="020F0502020204030204"/>
              </a:rPr>
              <a:t>NSI 2021</a:t>
            </a:r>
          </a:p>
        </p:txBody>
      </p:sp>
    </p:spTree>
    <p:extLst>
      <p:ext uri="{BB962C8B-B14F-4D97-AF65-F5344CB8AC3E}">
        <p14:creationId xmlns:p14="http://schemas.microsoft.com/office/powerpoint/2010/main" val="3766397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1887"/>
            <a:ext cx="7772400" cy="1119394"/>
          </a:xfrm>
        </p:spPr>
        <p:txBody>
          <a:bodyPr>
            <a:normAutofit fontScale="90000"/>
          </a:bodyPr>
          <a:lstStyle/>
          <a:p>
            <a:r>
              <a:rPr lang="en-US" dirty="0" smtClean="0"/>
              <a:t>Workforce – Solutions for healthcare</a:t>
            </a:r>
            <a:endParaRPr lang="en-US" dirty="0"/>
          </a:p>
        </p:txBody>
      </p:sp>
      <p:sp>
        <p:nvSpPr>
          <p:cNvPr id="4" name="Text Placeholder 3"/>
          <p:cNvSpPr>
            <a:spLocks noGrp="1"/>
          </p:cNvSpPr>
          <p:nvPr>
            <p:ph type="body" idx="1"/>
          </p:nvPr>
        </p:nvSpPr>
        <p:spPr>
          <a:xfrm>
            <a:off x="914400" y="3810000"/>
            <a:ext cx="2893500" cy="1271587"/>
          </a:xfrm>
        </p:spPr>
        <p:txBody>
          <a:bodyPr/>
          <a:lstStyle/>
          <a:p>
            <a:endParaRPr lang="en-US" dirty="0" smtClean="0"/>
          </a:p>
          <a:p>
            <a:r>
              <a:rPr lang="en-US" dirty="0" smtClean="0"/>
              <a:t>Immediate Options:</a:t>
            </a:r>
            <a:endParaRPr lang="en-US" dirty="0"/>
          </a:p>
          <a:p>
            <a:pPr marL="342900" indent="-342900">
              <a:buFont typeface="Arial" panose="020B0604020202020204" pitchFamily="34" charset="0"/>
              <a:buChar char="•"/>
            </a:pPr>
            <a:r>
              <a:rPr lang="en-US" dirty="0"/>
              <a:t>Protecting our Healthcare </a:t>
            </a:r>
            <a:r>
              <a:rPr lang="en-US" dirty="0" smtClean="0"/>
              <a:t>Workers</a:t>
            </a:r>
          </a:p>
          <a:p>
            <a:pPr marL="342900" indent="-342900">
              <a:buFont typeface="Arial" panose="020B0604020202020204" pitchFamily="34" charset="0"/>
              <a:buChar char="•"/>
            </a:pPr>
            <a:r>
              <a:rPr lang="en-US" dirty="0" smtClean="0"/>
              <a:t>Kansas Nursing Initiative </a:t>
            </a:r>
          </a:p>
          <a:p>
            <a:pPr marL="342900" indent="-342900">
              <a:buFont typeface="Arial" panose="020B0604020202020204" pitchFamily="34" charset="0"/>
              <a:buChar char="•"/>
            </a:pPr>
            <a:r>
              <a:rPr lang="en-US" dirty="0" smtClean="0"/>
              <a:t>Health Educators Pay </a:t>
            </a:r>
          </a:p>
          <a:p>
            <a:pPr marL="342900" indent="-342900">
              <a:buFont typeface="Arial" panose="020B0604020202020204" pitchFamily="34" charset="0"/>
              <a:buChar char="•"/>
            </a:pPr>
            <a:r>
              <a:rPr lang="en-US" dirty="0" smtClean="0"/>
              <a:t>Establish New Scholarship for higher levels of Nursing</a:t>
            </a:r>
          </a:p>
          <a:p>
            <a:endParaRPr lang="en-US" dirty="0"/>
          </a:p>
        </p:txBody>
      </p:sp>
      <p:sp>
        <p:nvSpPr>
          <p:cNvPr id="5" name="Text Placeholder 3"/>
          <p:cNvSpPr txBox="1">
            <a:spLocks/>
          </p:cNvSpPr>
          <p:nvPr/>
        </p:nvSpPr>
        <p:spPr>
          <a:xfrm>
            <a:off x="5029200" y="4038600"/>
            <a:ext cx="2893500" cy="1271587"/>
          </a:xfrm>
          <a:prstGeom prst="rect">
            <a:avLst/>
          </a:prstGeom>
        </p:spPr>
        <p:txBody>
          <a:bodyPr anchor="b"/>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dirty="0" smtClean="0"/>
          </a:p>
          <a:p>
            <a:r>
              <a:rPr lang="en-US" dirty="0" smtClean="0"/>
              <a:t>Pipeline Options:</a:t>
            </a:r>
          </a:p>
          <a:p>
            <a:pPr marL="342900" indent="-342900">
              <a:buFont typeface="Arial" panose="020B0604020202020204" pitchFamily="34" charset="0"/>
              <a:buChar char="•"/>
            </a:pPr>
            <a:r>
              <a:rPr lang="en-US" dirty="0" smtClean="0"/>
              <a:t>Invest in early interest programs such as Health Occupation Students of America (HOSA)</a:t>
            </a:r>
          </a:p>
          <a:p>
            <a:pPr marL="342900" indent="-342900">
              <a:buFont typeface="Arial" panose="020B0604020202020204" pitchFamily="34" charset="0"/>
              <a:buChar char="•"/>
            </a:pPr>
            <a:r>
              <a:rPr lang="en-US" dirty="0" smtClean="0"/>
              <a:t>Develop Apprenticeship Pathway for those looking at entry level healthcare fields</a:t>
            </a:r>
          </a:p>
          <a:p>
            <a:endParaRPr lang="en-US" dirty="0"/>
          </a:p>
        </p:txBody>
      </p:sp>
    </p:spTree>
    <p:extLst>
      <p:ext uri="{BB962C8B-B14F-4D97-AF65-F5344CB8AC3E}">
        <p14:creationId xmlns:p14="http://schemas.microsoft.com/office/powerpoint/2010/main" val="3635446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1887"/>
            <a:ext cx="7772400" cy="1119394"/>
          </a:xfrm>
        </p:spPr>
        <p:txBody>
          <a:bodyPr>
            <a:normAutofit/>
          </a:bodyPr>
          <a:lstStyle/>
          <a:p>
            <a:r>
              <a:rPr lang="en-US" dirty="0" smtClean="0"/>
              <a:t>Kansas Medicaid</a:t>
            </a:r>
            <a:endParaRPr lang="en-US" dirty="0"/>
          </a:p>
        </p:txBody>
      </p:sp>
      <p:sp>
        <p:nvSpPr>
          <p:cNvPr id="4" name="Text Placeholder 3"/>
          <p:cNvSpPr>
            <a:spLocks noGrp="1"/>
          </p:cNvSpPr>
          <p:nvPr>
            <p:ph type="body" idx="1"/>
          </p:nvPr>
        </p:nvSpPr>
        <p:spPr>
          <a:xfrm>
            <a:off x="914400" y="873996"/>
            <a:ext cx="6858000" cy="5029200"/>
          </a:xfrm>
        </p:spPr>
        <p:txBody>
          <a:bodyPr anchor="t"/>
          <a:lstStyle/>
          <a:p>
            <a:r>
              <a:rPr lang="en-US" dirty="0" smtClean="0"/>
              <a:t>KS Medicaid Unwinding</a:t>
            </a:r>
          </a:p>
          <a:p>
            <a:pPr marL="800100" lvl="1" indent="-342900">
              <a:buFont typeface="Arial" panose="020B0604020202020204" pitchFamily="34" charset="0"/>
              <a:buChar char="•"/>
            </a:pPr>
            <a:r>
              <a:rPr lang="en-US" dirty="0" smtClean="0"/>
              <a:t>February 2020 Medicaid Enrollment – 422,182</a:t>
            </a:r>
          </a:p>
          <a:p>
            <a:pPr marL="800100" lvl="1" indent="-342900">
              <a:buFont typeface="Arial" panose="020B0604020202020204" pitchFamily="34" charset="0"/>
              <a:buChar char="•"/>
            </a:pPr>
            <a:r>
              <a:rPr lang="en-US" dirty="0" smtClean="0"/>
              <a:t>June 2022 Medicaid Enrollment – 520,159</a:t>
            </a:r>
          </a:p>
          <a:p>
            <a:pPr lvl="1"/>
            <a:r>
              <a:rPr lang="en-US" dirty="0"/>
              <a:t>	</a:t>
            </a:r>
            <a:r>
              <a:rPr lang="en-US" dirty="0" smtClean="0"/>
              <a:t>Estimated that as many as 125,000 enrollees may lose 	coverage</a:t>
            </a:r>
          </a:p>
          <a:p>
            <a:pPr marL="742950" lvl="1" indent="-285750">
              <a:buFont typeface="Arial" panose="020B0604020202020204" pitchFamily="34" charset="0"/>
              <a:buChar char="•"/>
            </a:pPr>
            <a:r>
              <a:rPr lang="en-US" dirty="0" smtClean="0"/>
              <a:t>How can hospitals help?</a:t>
            </a:r>
          </a:p>
          <a:p>
            <a:r>
              <a:rPr lang="en-US" dirty="0" err="1" smtClean="0"/>
              <a:t>KanCare</a:t>
            </a:r>
            <a:r>
              <a:rPr lang="en-US" dirty="0" smtClean="0"/>
              <a:t> 3.0</a:t>
            </a:r>
          </a:p>
          <a:p>
            <a:pPr marL="800100" lvl="1" indent="-342900">
              <a:buFont typeface="Arial" panose="020B0604020202020204" pitchFamily="34" charset="0"/>
              <a:buChar char="•"/>
            </a:pPr>
            <a:r>
              <a:rPr lang="en-US" dirty="0" smtClean="0"/>
              <a:t>New Timeline – contracts extended to December 31, 2024</a:t>
            </a:r>
          </a:p>
          <a:p>
            <a:pPr marL="800100" lvl="1" indent="-342900">
              <a:buFont typeface="Arial" panose="020B0604020202020204" pitchFamily="34" charset="0"/>
              <a:buChar char="•"/>
            </a:pPr>
            <a:r>
              <a:rPr lang="en-US" dirty="0" smtClean="0"/>
              <a:t>Expected to maintain 3 MCO’s</a:t>
            </a:r>
          </a:p>
          <a:p>
            <a:pPr marL="800100" lvl="1" indent="-342900">
              <a:buFont typeface="Arial" panose="020B0604020202020204" pitchFamily="34" charset="0"/>
              <a:buChar char="•"/>
            </a:pPr>
            <a:r>
              <a:rPr lang="en-US" dirty="0" smtClean="0"/>
              <a:t>Up to six insurance payers interested in the RFP</a:t>
            </a:r>
          </a:p>
          <a:p>
            <a:r>
              <a:rPr lang="en-US" dirty="0" smtClean="0"/>
              <a:t>HCAIP Program</a:t>
            </a:r>
          </a:p>
          <a:p>
            <a:pPr marL="742950" lvl="1" indent="-285750">
              <a:buFont typeface="Arial" panose="020B0604020202020204" pitchFamily="34" charset="0"/>
              <a:buChar char="•"/>
            </a:pPr>
            <a:r>
              <a:rPr lang="en-US" dirty="0" smtClean="0"/>
              <a:t>New program implemented on 7/1/22</a:t>
            </a:r>
          </a:p>
          <a:p>
            <a:pPr marL="742950" lvl="1" indent="-285750">
              <a:buFont typeface="Arial" panose="020B0604020202020204" pitchFamily="34" charset="0"/>
              <a:buChar char="•"/>
            </a:pPr>
            <a:r>
              <a:rPr lang="en-US" dirty="0" smtClean="0"/>
              <a:t>Increase the tax assessment to 3% of IP &amp; OP net revenue</a:t>
            </a:r>
          </a:p>
          <a:p>
            <a:pPr marL="742950" lvl="1" indent="-285750">
              <a:buFont typeface="Arial" panose="020B0604020202020204" pitchFamily="34" charset="0"/>
              <a:buChar char="•"/>
            </a:pPr>
            <a:r>
              <a:rPr lang="en-US" dirty="0" smtClean="0"/>
              <a:t>Increase Medicaid funds available to $384 million to be used to increase hospital and physician payments</a:t>
            </a:r>
          </a:p>
          <a:p>
            <a:pPr marL="742950" lvl="1" indent="-285750">
              <a:buFont typeface="Arial" panose="020B0604020202020204" pitchFamily="34" charset="0"/>
              <a:buChar char="•"/>
            </a:pPr>
            <a:r>
              <a:rPr lang="en-US" dirty="0" smtClean="0"/>
              <a:t>Quarterly Enhancement payments – 2 rounds of payments now completed.</a:t>
            </a:r>
          </a:p>
          <a:p>
            <a:pPr marL="800100" lvl="1" indent="-342900">
              <a:buFont typeface="Arial" panose="020B0604020202020204" pitchFamily="34" charset="0"/>
              <a:buChar char="•"/>
            </a:pPr>
            <a:endParaRPr lang="en-US" dirty="0"/>
          </a:p>
          <a:p>
            <a:pPr lvl="1"/>
            <a:endParaRPr lang="en-US" dirty="0" smtClean="0"/>
          </a:p>
        </p:txBody>
      </p:sp>
    </p:spTree>
    <p:extLst>
      <p:ext uri="{BB962C8B-B14F-4D97-AF65-F5344CB8AC3E}">
        <p14:creationId xmlns:p14="http://schemas.microsoft.com/office/powerpoint/2010/main" val="1324873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1887"/>
            <a:ext cx="7772400" cy="1119394"/>
          </a:xfrm>
        </p:spPr>
        <p:txBody>
          <a:bodyPr>
            <a:normAutofit/>
          </a:bodyPr>
          <a:lstStyle/>
          <a:p>
            <a:r>
              <a:rPr lang="en-US" sz="3200" dirty="0" smtClean="0"/>
              <a:t>Payer Denials and Prior Authorizations</a:t>
            </a:r>
            <a:endParaRPr lang="en-US" sz="3200" dirty="0"/>
          </a:p>
        </p:txBody>
      </p:sp>
      <p:sp>
        <p:nvSpPr>
          <p:cNvPr id="4" name="Text Placeholder 3"/>
          <p:cNvSpPr>
            <a:spLocks noGrp="1"/>
          </p:cNvSpPr>
          <p:nvPr>
            <p:ph type="body" idx="1"/>
          </p:nvPr>
        </p:nvSpPr>
        <p:spPr>
          <a:xfrm>
            <a:off x="990600" y="1295400"/>
            <a:ext cx="6858000" cy="5029200"/>
          </a:xfrm>
        </p:spPr>
        <p:txBody>
          <a:bodyPr anchor="t"/>
          <a:lstStyle/>
          <a:p>
            <a:r>
              <a:rPr lang="en-US" b="1" dirty="0" smtClean="0">
                <a:solidFill>
                  <a:schemeClr val="tx1"/>
                </a:solidFill>
              </a:rPr>
              <a:t>Kansas Prompt Pay Act </a:t>
            </a:r>
            <a:r>
              <a:rPr lang="en-US" dirty="0" smtClean="0"/>
              <a:t>– In general, an insurer has 30 days to pay a clean claim or to send a notice to the provider stating why the payment has been delayed or denied.  Failure of this compliance results in a 1% interest penalty per month.</a:t>
            </a:r>
          </a:p>
          <a:p>
            <a:pPr marL="742950" lvl="1" indent="-285750">
              <a:buFont typeface="Arial" panose="020B0604020202020204" pitchFamily="34" charset="0"/>
              <a:buChar char="•"/>
            </a:pPr>
            <a:r>
              <a:rPr lang="en-US" dirty="0" smtClean="0"/>
              <a:t>Once the additional information is received, the insurer has 15 days to pay or deny the claim</a:t>
            </a:r>
          </a:p>
          <a:p>
            <a:r>
              <a:rPr lang="en-US" b="1" dirty="0" smtClean="0">
                <a:solidFill>
                  <a:schemeClr val="tx1"/>
                </a:solidFill>
              </a:rPr>
              <a:t>Prior Authorization Timelines </a:t>
            </a:r>
          </a:p>
          <a:p>
            <a:pPr marL="342900" indent="-342900">
              <a:buFont typeface="Arial" panose="020B0604020202020204" pitchFamily="34" charset="0"/>
              <a:buChar char="•"/>
            </a:pPr>
            <a:r>
              <a:rPr lang="en-US" dirty="0" smtClean="0">
                <a:solidFill>
                  <a:schemeClr val="bg1">
                    <a:lumMod val="65000"/>
                  </a:schemeClr>
                </a:solidFill>
              </a:rPr>
              <a:t>Medicare Advantage – 14 calendar days to respond to a PA</a:t>
            </a:r>
          </a:p>
          <a:p>
            <a:pPr marL="342900" indent="-342900">
              <a:buFont typeface="Arial" panose="020B0604020202020204" pitchFamily="34" charset="0"/>
              <a:buChar char="•"/>
            </a:pPr>
            <a:r>
              <a:rPr lang="en-US" dirty="0" smtClean="0">
                <a:solidFill>
                  <a:schemeClr val="bg1">
                    <a:lumMod val="65000"/>
                  </a:schemeClr>
                </a:solidFill>
              </a:rPr>
              <a:t>KS Medicaid – 14 calendar days </a:t>
            </a:r>
          </a:p>
          <a:p>
            <a:r>
              <a:rPr lang="en-US" b="1" dirty="0" smtClean="0">
                <a:solidFill>
                  <a:schemeClr val="tx1"/>
                </a:solidFill>
              </a:rPr>
              <a:t>Proposed Medicare Advantage Rule</a:t>
            </a:r>
          </a:p>
          <a:p>
            <a:pPr marL="342900" indent="-342900">
              <a:buFont typeface="Arial" panose="020B0604020202020204" pitchFamily="34" charset="0"/>
              <a:buChar char="•"/>
            </a:pPr>
            <a:r>
              <a:rPr lang="en-US" b="1" dirty="0" smtClean="0">
                <a:solidFill>
                  <a:schemeClr val="bg1">
                    <a:lumMod val="65000"/>
                  </a:schemeClr>
                </a:solidFill>
              </a:rPr>
              <a:t>7 calendar days for standard prior authorization requests and 24 hours for expedited</a:t>
            </a:r>
          </a:p>
          <a:p>
            <a:r>
              <a:rPr lang="en-US" b="1" dirty="0" smtClean="0">
                <a:solidFill>
                  <a:schemeClr val="tx1"/>
                </a:solidFill>
              </a:rPr>
              <a:t>Proposed Medicaid Rule</a:t>
            </a:r>
          </a:p>
          <a:p>
            <a:pPr marL="342900" indent="-342900">
              <a:buFont typeface="Arial" panose="020B0604020202020204" pitchFamily="34" charset="0"/>
              <a:buChar char="•"/>
            </a:pPr>
            <a:r>
              <a:rPr lang="en-US" b="1" dirty="0" smtClean="0">
                <a:solidFill>
                  <a:schemeClr val="bg1">
                    <a:lumMod val="65000"/>
                  </a:schemeClr>
                </a:solidFill>
              </a:rPr>
              <a:t>14 days for standard and 24 hours for expedited and no more 2 hours after admission</a:t>
            </a:r>
          </a:p>
          <a:p>
            <a:endParaRPr lang="en-US" b="1" dirty="0" smtClean="0">
              <a:solidFill>
                <a:schemeClr val="tx1"/>
              </a:solidFill>
            </a:endParaRPr>
          </a:p>
          <a:p>
            <a:pPr marL="342900" indent="-342900">
              <a:buFont typeface="Arial" panose="020B0604020202020204" pitchFamily="34" charset="0"/>
              <a:buChar char="•"/>
            </a:pPr>
            <a:endParaRPr lang="en-US" dirty="0" smtClean="0">
              <a:solidFill>
                <a:schemeClr val="bg1">
                  <a:lumMod val="65000"/>
                </a:schemeClr>
              </a:solidFill>
            </a:endParaRPr>
          </a:p>
          <a:p>
            <a:pPr lvl="1"/>
            <a:endParaRPr lang="en-US" dirty="0"/>
          </a:p>
          <a:p>
            <a:pPr lvl="1"/>
            <a:endParaRPr lang="en-US" dirty="0" smtClean="0"/>
          </a:p>
        </p:txBody>
      </p:sp>
    </p:spTree>
    <p:extLst>
      <p:ext uri="{BB962C8B-B14F-4D97-AF65-F5344CB8AC3E}">
        <p14:creationId xmlns:p14="http://schemas.microsoft.com/office/powerpoint/2010/main" val="1827607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1887"/>
            <a:ext cx="7772400" cy="1119394"/>
          </a:xfrm>
        </p:spPr>
        <p:txBody>
          <a:bodyPr>
            <a:normAutofit/>
          </a:bodyPr>
          <a:lstStyle/>
          <a:p>
            <a:r>
              <a:rPr lang="en-US" dirty="0" smtClean="0"/>
              <a:t>federal</a:t>
            </a:r>
            <a:endParaRPr lang="en-US" dirty="0"/>
          </a:p>
        </p:txBody>
      </p:sp>
      <p:pic>
        <p:nvPicPr>
          <p:cNvPr id="3" name="Picture 2"/>
          <p:cNvPicPr>
            <a:picLocks noChangeAspect="1"/>
          </p:cNvPicPr>
          <p:nvPr/>
        </p:nvPicPr>
        <p:blipFill>
          <a:blip r:embed="rId3"/>
          <a:stretch>
            <a:fillRect/>
          </a:stretch>
        </p:blipFill>
        <p:spPr>
          <a:xfrm>
            <a:off x="1266474" y="1417143"/>
            <a:ext cx="7193070" cy="3746873"/>
          </a:xfrm>
          <a:prstGeom prst="rect">
            <a:avLst/>
          </a:prstGeom>
        </p:spPr>
      </p:pic>
    </p:spTree>
    <p:extLst>
      <p:ext uri="{BB962C8B-B14F-4D97-AF65-F5344CB8AC3E}">
        <p14:creationId xmlns:p14="http://schemas.microsoft.com/office/powerpoint/2010/main" val="1631647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1887"/>
            <a:ext cx="7772400" cy="1119394"/>
          </a:xfrm>
        </p:spPr>
        <p:txBody>
          <a:bodyPr>
            <a:normAutofit/>
          </a:bodyPr>
          <a:lstStyle/>
          <a:p>
            <a:r>
              <a:rPr lang="en-US" dirty="0" smtClean="0"/>
              <a:t>Federal POLICY PRIORITIES</a:t>
            </a:r>
            <a:endParaRPr lang="en-US" dirty="0"/>
          </a:p>
        </p:txBody>
      </p:sp>
      <p:sp>
        <p:nvSpPr>
          <p:cNvPr id="4" name="Text Placeholder 3"/>
          <p:cNvSpPr>
            <a:spLocks noGrp="1"/>
          </p:cNvSpPr>
          <p:nvPr>
            <p:ph type="body" idx="1"/>
          </p:nvPr>
        </p:nvSpPr>
        <p:spPr>
          <a:xfrm>
            <a:off x="722313" y="874892"/>
            <a:ext cx="6877965" cy="1676399"/>
          </a:xfrm>
        </p:spPr>
        <p:txBody>
          <a:bodyPr anchor="t"/>
          <a:lstStyle/>
          <a:p>
            <a:r>
              <a:rPr lang="en-US" dirty="0" smtClean="0"/>
              <a:t>Insurer Accountability</a:t>
            </a:r>
            <a:endParaRPr lang="en-US" dirty="0" smtClean="0"/>
          </a:p>
          <a:p>
            <a:r>
              <a:rPr lang="en-US" dirty="0" smtClean="0"/>
              <a:t>Sequestration</a:t>
            </a:r>
          </a:p>
          <a:p>
            <a:r>
              <a:rPr lang="en-US" dirty="0" smtClean="0"/>
              <a:t>PHE</a:t>
            </a:r>
          </a:p>
          <a:p>
            <a:r>
              <a:rPr lang="en-US" dirty="0" smtClean="0"/>
              <a:t>REH</a:t>
            </a:r>
            <a:endParaRPr lang="en-US" dirty="0"/>
          </a:p>
          <a:p>
            <a:r>
              <a:rPr lang="en-US" b="1" dirty="0" smtClean="0">
                <a:solidFill>
                  <a:schemeClr val="tx1"/>
                </a:solidFill>
              </a:rPr>
              <a:t>FEDERAL APPROPROPRIATIONS</a:t>
            </a:r>
          </a:p>
          <a:p>
            <a:pPr marL="342900" indent="-342900">
              <a:buFont typeface="Arial" panose="020B0604020202020204" pitchFamily="34" charset="0"/>
              <a:buChar char="•"/>
            </a:pPr>
            <a:r>
              <a:rPr lang="en-US" dirty="0" smtClean="0">
                <a:solidFill>
                  <a:schemeClr val="bg1">
                    <a:lumMod val="50000"/>
                  </a:schemeClr>
                </a:solidFill>
              </a:rPr>
              <a:t>Congress appropriated $1.7 trillion to fund the government through Sept. 30, 2023.  The bill contains many provisions favorable to hospitals.</a:t>
            </a:r>
          </a:p>
          <a:p>
            <a:pPr marL="800100" lvl="1" indent="-342900">
              <a:buFont typeface="Wingdings" panose="05000000000000000000" pitchFamily="2" charset="2"/>
              <a:buChar char="Ø"/>
            </a:pPr>
            <a:r>
              <a:rPr lang="en-US" sz="1600" dirty="0" smtClean="0">
                <a:solidFill>
                  <a:schemeClr val="bg1">
                    <a:lumMod val="50000"/>
                  </a:schemeClr>
                </a:solidFill>
              </a:rPr>
              <a:t>Extended the Medicare Dependent Hospital and Medicare Low-Volume Hospital programs through September 30, 2024</a:t>
            </a:r>
          </a:p>
          <a:p>
            <a:pPr marL="800100" lvl="1" indent="-342900">
              <a:buFont typeface="Wingdings" panose="05000000000000000000" pitchFamily="2" charset="2"/>
              <a:buChar char="Ø"/>
            </a:pPr>
            <a:r>
              <a:rPr lang="en-US" sz="1600" dirty="0" smtClean="0">
                <a:solidFill>
                  <a:schemeClr val="bg1">
                    <a:lumMod val="50000"/>
                  </a:schemeClr>
                </a:solidFill>
              </a:rPr>
              <a:t>Extended the Hospital at Home program and add-on payments for ambulance services through December 31, 2024</a:t>
            </a:r>
          </a:p>
          <a:p>
            <a:pPr marL="800100" lvl="1" indent="-342900">
              <a:buFont typeface="Wingdings" panose="05000000000000000000" pitchFamily="2" charset="2"/>
              <a:buChar char="Ø"/>
            </a:pPr>
            <a:r>
              <a:rPr lang="en-US" sz="1600" dirty="0" smtClean="0">
                <a:solidFill>
                  <a:schemeClr val="bg1">
                    <a:lumMod val="50000"/>
                  </a:schemeClr>
                </a:solidFill>
              </a:rPr>
              <a:t>Extended the Children’s Health Insurance Program through September 30, 2029</a:t>
            </a:r>
          </a:p>
          <a:p>
            <a:pPr marL="800100" lvl="1" indent="-342900">
              <a:buFont typeface="Wingdings" panose="05000000000000000000" pitchFamily="2" charset="2"/>
              <a:buChar char="Ø"/>
            </a:pPr>
            <a:r>
              <a:rPr lang="en-US" sz="1600" dirty="0" smtClean="0">
                <a:solidFill>
                  <a:schemeClr val="bg1">
                    <a:lumMod val="50000"/>
                  </a:schemeClr>
                </a:solidFill>
              </a:rPr>
              <a:t>Increases Medicare Physician Fee Schedule by 2.5%</a:t>
            </a:r>
          </a:p>
          <a:p>
            <a:pPr marL="800100" lvl="1" indent="-342900">
              <a:buFont typeface="Wingdings" panose="05000000000000000000" pitchFamily="2" charset="2"/>
              <a:buChar char="Ø"/>
            </a:pPr>
            <a:r>
              <a:rPr lang="en-US" sz="1600" dirty="0" smtClean="0">
                <a:solidFill>
                  <a:schemeClr val="bg1">
                    <a:lumMod val="50000"/>
                  </a:schemeClr>
                </a:solidFill>
              </a:rPr>
              <a:t>Mental Health Enhancements</a:t>
            </a:r>
          </a:p>
          <a:p>
            <a:pPr marL="800100" lvl="1" indent="-342900">
              <a:buFont typeface="Wingdings" panose="05000000000000000000" pitchFamily="2" charset="2"/>
              <a:buChar char="Ø"/>
            </a:pPr>
            <a:r>
              <a:rPr lang="en-US" sz="1600" dirty="0" smtClean="0">
                <a:solidFill>
                  <a:schemeClr val="bg1">
                    <a:lumMod val="50000"/>
                  </a:schemeClr>
                </a:solidFill>
              </a:rPr>
              <a:t>Telehealth Flexibilities through December 31, 2024</a:t>
            </a:r>
            <a:endParaRPr lang="en-US" sz="1600" dirty="0" smtClean="0">
              <a:solidFill>
                <a:schemeClr val="bg1">
                  <a:lumMod val="50000"/>
                </a:schemeClr>
              </a:solidFill>
            </a:endParaRPr>
          </a:p>
          <a:p>
            <a:endParaRPr lang="en-US" dirty="0" smtClean="0"/>
          </a:p>
          <a:p>
            <a:endParaRPr lang="en-US" dirty="0"/>
          </a:p>
        </p:txBody>
      </p:sp>
    </p:spTree>
    <p:extLst>
      <p:ext uri="{BB962C8B-B14F-4D97-AF65-F5344CB8AC3E}">
        <p14:creationId xmlns:p14="http://schemas.microsoft.com/office/powerpoint/2010/main" val="2944629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7110" y="609600"/>
            <a:ext cx="7714890" cy="5457257"/>
          </a:xfrm>
          <a:prstGeom prst="rect">
            <a:avLst/>
          </a:prstGeom>
        </p:spPr>
      </p:pic>
      <p:sp>
        <p:nvSpPr>
          <p:cNvPr id="3" name="Text Placeholder 2"/>
          <p:cNvSpPr>
            <a:spLocks noGrp="1"/>
          </p:cNvSpPr>
          <p:nvPr>
            <p:ph type="body" idx="1"/>
          </p:nvPr>
        </p:nvSpPr>
        <p:spPr>
          <a:xfrm>
            <a:off x="609600" y="152400"/>
            <a:ext cx="7772400" cy="1500187"/>
          </a:xfrm>
        </p:spPr>
        <p:txBody>
          <a:bodyPr anchor="t"/>
          <a:lstStyle/>
          <a:p>
            <a:r>
              <a:rPr lang="en-US" sz="3200" b="1" dirty="0" smtClean="0">
                <a:solidFill>
                  <a:schemeClr val="tx1"/>
                </a:solidFill>
              </a:rPr>
              <a:t>MEDICARE ADVANTAGE PROPOSED RULES</a:t>
            </a:r>
            <a:endParaRPr lang="en-US" sz="3200" b="1" dirty="0">
              <a:solidFill>
                <a:schemeClr val="tx1"/>
              </a:solidFill>
            </a:endParaRPr>
          </a:p>
        </p:txBody>
      </p:sp>
    </p:spTree>
    <p:extLst>
      <p:ext uri="{BB962C8B-B14F-4D97-AF65-F5344CB8AC3E}">
        <p14:creationId xmlns:p14="http://schemas.microsoft.com/office/powerpoint/2010/main" val="343830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2400"/>
            <a:ext cx="7772400" cy="5638800"/>
          </a:xfrm>
        </p:spPr>
        <p:txBody>
          <a:bodyPr anchor="t"/>
          <a:lstStyle/>
          <a:p>
            <a:r>
              <a:rPr lang="en-US" sz="3200" b="1" dirty="0" smtClean="0">
                <a:solidFill>
                  <a:schemeClr val="tx1"/>
                </a:solidFill>
              </a:rPr>
              <a:t>No Surprise Act 2023</a:t>
            </a:r>
          </a:p>
          <a:p>
            <a:endParaRPr lang="en-US" sz="3200" b="1" dirty="0" smtClean="0">
              <a:solidFill>
                <a:schemeClr val="tx1"/>
              </a:solidFill>
            </a:endParaRPr>
          </a:p>
          <a:p>
            <a:pPr marL="285750" indent="-285750">
              <a:buFont typeface="Arial" panose="020B0604020202020204" pitchFamily="34" charset="0"/>
              <a:buChar char="•"/>
            </a:pPr>
            <a:r>
              <a:rPr lang="en-US" sz="1800" dirty="0" smtClean="0">
                <a:solidFill>
                  <a:schemeClr val="tx1"/>
                </a:solidFill>
              </a:rPr>
              <a:t>HHS extends enforcement discretion for co-provider Good Faith Estimates</a:t>
            </a:r>
          </a:p>
          <a:p>
            <a:endParaRPr lang="en-US" sz="1800" dirty="0" smtClean="0">
              <a:solidFill>
                <a:schemeClr val="tx1"/>
              </a:solidFill>
            </a:endParaRPr>
          </a:p>
          <a:p>
            <a:pPr marL="285750" indent="-285750">
              <a:buFont typeface="Arial" panose="020B0604020202020204" pitchFamily="34" charset="0"/>
              <a:buChar char="•"/>
            </a:pPr>
            <a:r>
              <a:rPr lang="en-US" sz="1800" dirty="0" smtClean="0">
                <a:solidFill>
                  <a:schemeClr val="tx1"/>
                </a:solidFill>
              </a:rPr>
              <a:t>Revision to Model Disclosure Notice – January 1, 2023</a:t>
            </a:r>
          </a:p>
          <a:p>
            <a:endParaRPr lang="en-US" sz="1800" dirty="0" smtClean="0">
              <a:solidFill>
                <a:schemeClr val="tx1"/>
              </a:solidFill>
            </a:endParaRPr>
          </a:p>
          <a:p>
            <a:pPr marL="285750" indent="-285750">
              <a:buFont typeface="Arial" panose="020B0604020202020204" pitchFamily="34" charset="0"/>
              <a:buChar char="•"/>
            </a:pPr>
            <a:r>
              <a:rPr lang="en-US" sz="1800" dirty="0" err="1" smtClean="0">
                <a:solidFill>
                  <a:schemeClr val="tx1"/>
                </a:solidFill>
              </a:rPr>
              <a:t>Downcoding</a:t>
            </a:r>
            <a:r>
              <a:rPr lang="en-US" sz="1800" dirty="0" smtClean="0">
                <a:solidFill>
                  <a:schemeClr val="tx1"/>
                </a:solidFill>
              </a:rPr>
              <a:t> – additional information if a claim is </a:t>
            </a:r>
            <a:r>
              <a:rPr lang="en-US" sz="1800" dirty="0" err="1" smtClean="0">
                <a:solidFill>
                  <a:schemeClr val="tx1"/>
                </a:solidFill>
              </a:rPr>
              <a:t>downcoded</a:t>
            </a:r>
            <a:endParaRPr lang="en-US" sz="1800" dirty="0" smtClean="0">
              <a:solidFill>
                <a:schemeClr val="tx1"/>
              </a:solidFill>
            </a:endParaRPr>
          </a:p>
          <a:p>
            <a:endParaRPr lang="en-US" sz="1800" dirty="0" smtClean="0">
              <a:solidFill>
                <a:schemeClr val="tx1"/>
              </a:solidFill>
            </a:endParaRPr>
          </a:p>
          <a:p>
            <a:pPr marL="285750" indent="-285750">
              <a:buFont typeface="Arial" panose="020B0604020202020204" pitchFamily="34" charset="0"/>
              <a:buChar char="•"/>
            </a:pPr>
            <a:r>
              <a:rPr lang="en-US" sz="1800" dirty="0" smtClean="0">
                <a:solidFill>
                  <a:schemeClr val="tx1"/>
                </a:solidFill>
              </a:rPr>
              <a:t>Payment Determination Standards under the IDR Process – Department made changes to the payment determination standards under the IDR process.  Rules require the certified IDR entity to consider the QPA for the applicable year for the same service but takes away the language that the IDR should favor the QPA in the process</a:t>
            </a:r>
          </a:p>
          <a:p>
            <a:pPr marL="285750" indent="-285750">
              <a:buFont typeface="Arial" panose="020B0604020202020204" pitchFamily="34" charset="0"/>
              <a:buChar char="•"/>
            </a:pPr>
            <a:endParaRPr lang="en-US" sz="1800" dirty="0" smtClean="0">
              <a:solidFill>
                <a:schemeClr val="tx1"/>
              </a:solidFill>
            </a:endParaRPr>
          </a:p>
          <a:p>
            <a:pPr marL="285750" indent="-285750">
              <a:buFont typeface="Arial" panose="020B0604020202020204" pitchFamily="34" charset="0"/>
              <a:buChar char="•"/>
            </a:pPr>
            <a:endParaRPr lang="en-US" sz="1800" dirty="0">
              <a:solidFill>
                <a:schemeClr val="tx1"/>
              </a:solidFill>
            </a:endParaRPr>
          </a:p>
        </p:txBody>
      </p:sp>
    </p:spTree>
    <p:extLst>
      <p:ext uri="{BB962C8B-B14F-4D97-AF65-F5344CB8AC3E}">
        <p14:creationId xmlns:p14="http://schemas.microsoft.com/office/powerpoint/2010/main" val="3717860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WORKING TOGETHER IN 2023</a:t>
            </a:r>
            <a:endParaRPr lang="en-US" b="1" dirty="0"/>
          </a:p>
        </p:txBody>
      </p:sp>
      <p:pic>
        <p:nvPicPr>
          <p:cNvPr id="4" name="Content Placeholder 3"/>
          <p:cNvPicPr>
            <a:picLocks noGrp="1" noChangeAspect="1"/>
          </p:cNvPicPr>
          <p:nvPr>
            <p:ph idx="1"/>
          </p:nvPr>
        </p:nvPicPr>
        <p:blipFill>
          <a:blip r:embed="rId3"/>
          <a:stretch>
            <a:fillRect/>
          </a:stretch>
        </p:blipFill>
        <p:spPr>
          <a:xfrm>
            <a:off x="2819400" y="1143000"/>
            <a:ext cx="3505200" cy="5263064"/>
          </a:xfrm>
          <a:prstGeom prst="rect">
            <a:avLst/>
          </a:prstGeom>
        </p:spPr>
      </p:pic>
    </p:spTree>
    <p:extLst>
      <p:ext uri="{BB962C8B-B14F-4D97-AF65-F5344CB8AC3E}">
        <p14:creationId xmlns:p14="http://schemas.microsoft.com/office/powerpoint/2010/main" val="1075880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t>Contacts</a:t>
            </a:r>
            <a:endParaRPr lang="en-US" sz="4000" b="1" dirty="0"/>
          </a:p>
        </p:txBody>
      </p:sp>
      <p:sp>
        <p:nvSpPr>
          <p:cNvPr id="5" name="TextBox 4"/>
          <p:cNvSpPr txBox="1"/>
          <p:nvPr/>
        </p:nvSpPr>
        <p:spPr>
          <a:xfrm>
            <a:off x="1541259" y="3111511"/>
            <a:ext cx="4089679" cy="1446550"/>
          </a:xfrm>
          <a:prstGeom prst="rect">
            <a:avLst/>
          </a:prstGeom>
          <a:noFill/>
        </p:spPr>
        <p:txBody>
          <a:bodyPr wrap="square" rtlCol="0">
            <a:spAutoFit/>
          </a:bodyPr>
          <a:lstStyle/>
          <a:p>
            <a:r>
              <a:rPr lang="en-US" sz="1400" b="1" dirty="0" smtClean="0"/>
              <a:t>Audrey Dunkel</a:t>
            </a:r>
          </a:p>
          <a:p>
            <a:r>
              <a:rPr lang="en-US" sz="1400" dirty="0" smtClean="0"/>
              <a:t>Vice-President Government Relations</a:t>
            </a:r>
          </a:p>
          <a:p>
            <a:r>
              <a:rPr lang="en-US" sz="1400" dirty="0" smtClean="0">
                <a:hlinkClick r:id="rId3"/>
              </a:rPr>
              <a:t>adunkel@kha-net.org</a:t>
            </a:r>
            <a:endParaRPr lang="en-US" sz="1400" dirty="0" smtClean="0"/>
          </a:p>
          <a:p>
            <a:r>
              <a:rPr lang="en-US" sz="1400" dirty="0" smtClean="0"/>
              <a:t>(785) 221-8789 (cell)</a:t>
            </a:r>
          </a:p>
          <a:p>
            <a:r>
              <a:rPr lang="en-US" sz="1400" dirty="0" smtClean="0"/>
              <a:t>(785) 276-3116 (office)</a:t>
            </a:r>
          </a:p>
          <a:p>
            <a:endParaRPr lang="en-US" dirty="0"/>
          </a:p>
        </p:txBody>
      </p:sp>
      <p:sp>
        <p:nvSpPr>
          <p:cNvPr id="6" name="TextBox 5"/>
          <p:cNvSpPr txBox="1"/>
          <p:nvPr/>
        </p:nvSpPr>
        <p:spPr>
          <a:xfrm>
            <a:off x="1719677" y="1562341"/>
            <a:ext cx="4089679" cy="1231106"/>
          </a:xfrm>
          <a:prstGeom prst="rect">
            <a:avLst/>
          </a:prstGeom>
          <a:noFill/>
        </p:spPr>
        <p:txBody>
          <a:bodyPr wrap="square" rtlCol="0">
            <a:spAutoFit/>
          </a:bodyPr>
          <a:lstStyle/>
          <a:p>
            <a:r>
              <a:rPr lang="en-US" sz="1400" b="1" dirty="0" smtClean="0"/>
              <a:t>Chad Austin</a:t>
            </a:r>
          </a:p>
          <a:p>
            <a:r>
              <a:rPr lang="en-US" sz="1400" dirty="0" smtClean="0"/>
              <a:t>President and CEO</a:t>
            </a:r>
          </a:p>
          <a:p>
            <a:r>
              <a:rPr lang="en-US" sz="1400" dirty="0" smtClean="0">
                <a:hlinkClick r:id="rId3"/>
              </a:rPr>
              <a:t>caustin@kha-net.org</a:t>
            </a:r>
            <a:endParaRPr lang="en-US" sz="1400" dirty="0" smtClean="0"/>
          </a:p>
          <a:p>
            <a:r>
              <a:rPr lang="en-US" sz="1400" dirty="0" smtClean="0"/>
              <a:t>(785) 276-3127 (office)</a:t>
            </a:r>
          </a:p>
          <a:p>
            <a:endParaRPr lang="en-US" dirty="0"/>
          </a:p>
        </p:txBody>
      </p:sp>
      <p:sp>
        <p:nvSpPr>
          <p:cNvPr id="3" name="TextBox 2"/>
          <p:cNvSpPr txBox="1"/>
          <p:nvPr/>
        </p:nvSpPr>
        <p:spPr>
          <a:xfrm>
            <a:off x="5946195" y="1484334"/>
            <a:ext cx="4089679" cy="1446550"/>
          </a:xfrm>
          <a:prstGeom prst="rect">
            <a:avLst/>
          </a:prstGeom>
          <a:noFill/>
        </p:spPr>
        <p:txBody>
          <a:bodyPr wrap="square" rtlCol="0">
            <a:spAutoFit/>
          </a:bodyPr>
          <a:lstStyle/>
          <a:p>
            <a:r>
              <a:rPr lang="en-US" sz="1400" b="1" dirty="0" smtClean="0"/>
              <a:t>Tara Mays</a:t>
            </a:r>
          </a:p>
          <a:p>
            <a:r>
              <a:rPr lang="en-US" sz="1400" dirty="0" smtClean="0"/>
              <a:t>Vice-President State Legislative Relations</a:t>
            </a:r>
          </a:p>
          <a:p>
            <a:r>
              <a:rPr lang="en-US" sz="1400" dirty="0" smtClean="0">
                <a:hlinkClick r:id="rId4"/>
              </a:rPr>
              <a:t>tmays@kha-net.org</a:t>
            </a:r>
            <a:endParaRPr lang="en-US" sz="1400" dirty="0" smtClean="0"/>
          </a:p>
          <a:p>
            <a:r>
              <a:rPr lang="en-US" sz="1400" dirty="0" smtClean="0"/>
              <a:t>(785) 969-9270 (cell)</a:t>
            </a:r>
          </a:p>
          <a:p>
            <a:r>
              <a:rPr lang="en-US" sz="1400" dirty="0" smtClean="0"/>
              <a:t>(785) 276-3124 (office)</a:t>
            </a:r>
          </a:p>
          <a:p>
            <a:endParaRPr lang="en-US" dirty="0"/>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0356" t="10425" r="11952" b="22719"/>
          <a:stretch/>
        </p:blipFill>
        <p:spPr>
          <a:xfrm>
            <a:off x="488542" y="3019556"/>
            <a:ext cx="1052717" cy="1361653"/>
          </a:xfrm>
          <a:prstGeom prst="rect">
            <a:avLst/>
          </a:prstGeom>
        </p:spPr>
      </p:pic>
      <p:pic>
        <p:nvPicPr>
          <p:cNvPr id="4" name="Picture 3"/>
          <p:cNvPicPr>
            <a:picLocks noChangeAspect="1"/>
          </p:cNvPicPr>
          <p:nvPr/>
        </p:nvPicPr>
        <p:blipFill>
          <a:blip r:embed="rId6"/>
          <a:stretch>
            <a:fillRect/>
          </a:stretch>
        </p:blipFill>
        <p:spPr>
          <a:xfrm>
            <a:off x="4758661" y="1344701"/>
            <a:ext cx="1013824" cy="1510372"/>
          </a:xfrm>
          <a:prstGeom prst="rect">
            <a:avLst/>
          </a:prstGeom>
        </p:spPr>
      </p:pic>
      <p:pic>
        <p:nvPicPr>
          <p:cNvPr id="7" name="Picture 6"/>
          <p:cNvPicPr>
            <a:picLocks noChangeAspect="1"/>
          </p:cNvPicPr>
          <p:nvPr/>
        </p:nvPicPr>
        <p:blipFill>
          <a:blip r:embed="rId7"/>
          <a:stretch>
            <a:fillRect/>
          </a:stretch>
        </p:blipFill>
        <p:spPr>
          <a:xfrm>
            <a:off x="495071" y="1371599"/>
            <a:ext cx="1055273" cy="1371601"/>
          </a:xfrm>
          <a:prstGeom prst="rect">
            <a:avLst/>
          </a:prstGeom>
        </p:spPr>
      </p:pic>
      <p:pic>
        <p:nvPicPr>
          <p:cNvPr id="11" name="Picture 10"/>
          <p:cNvPicPr>
            <a:picLocks noChangeAspect="1"/>
          </p:cNvPicPr>
          <p:nvPr/>
        </p:nvPicPr>
        <p:blipFill>
          <a:blip r:embed="rId8"/>
          <a:stretch>
            <a:fillRect/>
          </a:stretch>
        </p:blipFill>
        <p:spPr>
          <a:xfrm>
            <a:off x="445147" y="4657566"/>
            <a:ext cx="1096112" cy="1449552"/>
          </a:xfrm>
          <a:prstGeom prst="rect">
            <a:avLst/>
          </a:prstGeom>
        </p:spPr>
      </p:pic>
      <p:sp>
        <p:nvSpPr>
          <p:cNvPr id="14" name="TextBox 13"/>
          <p:cNvSpPr txBox="1"/>
          <p:nvPr/>
        </p:nvSpPr>
        <p:spPr>
          <a:xfrm>
            <a:off x="5809356" y="3086780"/>
            <a:ext cx="4089679" cy="1231106"/>
          </a:xfrm>
          <a:prstGeom prst="rect">
            <a:avLst/>
          </a:prstGeom>
          <a:noFill/>
        </p:spPr>
        <p:txBody>
          <a:bodyPr wrap="square" rtlCol="0">
            <a:spAutoFit/>
          </a:bodyPr>
          <a:lstStyle/>
          <a:p>
            <a:r>
              <a:rPr lang="en-US" sz="1400" b="1" dirty="0" smtClean="0"/>
              <a:t>Shannan Flach</a:t>
            </a:r>
          </a:p>
          <a:p>
            <a:r>
              <a:rPr lang="en-US" sz="1400" dirty="0" smtClean="0"/>
              <a:t>Vice-President Finance and Reimbursement</a:t>
            </a:r>
          </a:p>
          <a:p>
            <a:r>
              <a:rPr lang="en-US" sz="1400" dirty="0" smtClean="0">
                <a:hlinkClick r:id="rId9"/>
              </a:rPr>
              <a:t>sflach@kha-net.org</a:t>
            </a:r>
            <a:endParaRPr lang="en-US" sz="1400" dirty="0" smtClean="0"/>
          </a:p>
          <a:p>
            <a:r>
              <a:rPr lang="en-US" sz="1400" dirty="0" smtClean="0"/>
              <a:t>(785) 276-3132 (office)</a:t>
            </a:r>
          </a:p>
          <a:p>
            <a:endParaRPr lang="en-US" dirty="0"/>
          </a:p>
        </p:txBody>
      </p:sp>
      <p:sp>
        <p:nvSpPr>
          <p:cNvPr id="15" name="TextBox 14"/>
          <p:cNvSpPr txBox="1"/>
          <p:nvPr/>
        </p:nvSpPr>
        <p:spPr>
          <a:xfrm>
            <a:off x="1550343" y="4680750"/>
            <a:ext cx="4089679" cy="954107"/>
          </a:xfrm>
          <a:prstGeom prst="rect">
            <a:avLst/>
          </a:prstGeom>
          <a:noFill/>
        </p:spPr>
        <p:txBody>
          <a:bodyPr wrap="square" rtlCol="0">
            <a:spAutoFit/>
          </a:bodyPr>
          <a:lstStyle/>
          <a:p>
            <a:r>
              <a:rPr lang="en-US" sz="1400" b="1" dirty="0" smtClean="0"/>
              <a:t>Jaron Caffrey</a:t>
            </a:r>
          </a:p>
          <a:p>
            <a:r>
              <a:rPr lang="en-US" sz="1400" dirty="0" smtClean="0"/>
              <a:t>Project Manager Workforce Strategies</a:t>
            </a:r>
          </a:p>
          <a:p>
            <a:r>
              <a:rPr lang="en-US" sz="1400" dirty="0" smtClean="0">
                <a:hlinkClick r:id="rId10"/>
              </a:rPr>
              <a:t>jcaffrey@kha-net.org</a:t>
            </a:r>
            <a:endParaRPr lang="en-US" sz="1400" dirty="0" smtClean="0"/>
          </a:p>
          <a:p>
            <a:r>
              <a:rPr lang="en-US" sz="1400" dirty="0" smtClean="0"/>
              <a:t>(785) 276-3111</a:t>
            </a:r>
            <a:endParaRPr lang="en-US" dirty="0"/>
          </a:p>
        </p:txBody>
      </p:sp>
      <p:pic>
        <p:nvPicPr>
          <p:cNvPr id="16" name="Picture 15"/>
          <p:cNvPicPr>
            <a:picLocks noChangeAspect="1"/>
          </p:cNvPicPr>
          <p:nvPr/>
        </p:nvPicPr>
        <p:blipFill>
          <a:blip r:embed="rId11"/>
          <a:stretch>
            <a:fillRect/>
          </a:stretch>
        </p:blipFill>
        <p:spPr>
          <a:xfrm>
            <a:off x="4773067" y="3076948"/>
            <a:ext cx="1036289" cy="1552369"/>
          </a:xfrm>
          <a:prstGeom prst="rect">
            <a:avLst/>
          </a:prstGeom>
        </p:spPr>
      </p:pic>
    </p:spTree>
    <p:extLst>
      <p:ext uri="{BB962C8B-B14F-4D97-AF65-F5344CB8AC3E}">
        <p14:creationId xmlns:p14="http://schemas.microsoft.com/office/powerpoint/2010/main" val="2268457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15312" cy="992689"/>
          </a:xfrm>
        </p:spPr>
        <p:txBody>
          <a:bodyPr/>
          <a:lstStyle/>
          <a:p>
            <a:pPr algn="ctr"/>
            <a:r>
              <a:rPr lang="en-US" dirty="0" smtClean="0"/>
              <a:t>Kansas hospitals at a glance</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0983" t="6490" r="10892" b="15638"/>
          <a:stretch/>
        </p:blipFill>
        <p:spPr>
          <a:xfrm>
            <a:off x="685800" y="1524000"/>
            <a:ext cx="1320800" cy="990600"/>
          </a:xfrm>
          <a:prstGeom prst="rect">
            <a:avLst/>
          </a:prstGeom>
        </p:spPr>
      </p:pic>
      <p:sp>
        <p:nvSpPr>
          <p:cNvPr id="4" name="TextBox 3"/>
          <p:cNvSpPr txBox="1"/>
          <p:nvPr/>
        </p:nvSpPr>
        <p:spPr>
          <a:xfrm>
            <a:off x="412172" y="2775304"/>
            <a:ext cx="2209800" cy="646331"/>
          </a:xfrm>
          <a:prstGeom prst="rect">
            <a:avLst/>
          </a:prstGeom>
          <a:noFill/>
        </p:spPr>
        <p:txBody>
          <a:bodyPr wrap="square" rtlCol="0">
            <a:spAutoFit/>
          </a:bodyPr>
          <a:lstStyle/>
          <a:p>
            <a:r>
              <a:rPr lang="en-US" dirty="0" smtClean="0">
                <a:solidFill>
                  <a:srgbClr val="FF0000"/>
                </a:solidFill>
              </a:rPr>
              <a:t>10,517 </a:t>
            </a:r>
            <a:r>
              <a:rPr lang="en-US" dirty="0" smtClean="0"/>
              <a:t>Staffed Hospital Beds</a:t>
            </a:r>
            <a:endParaRPr lang="en-US" dirty="0"/>
          </a:p>
        </p:txBody>
      </p:sp>
      <p:pic>
        <p:nvPicPr>
          <p:cNvPr id="5" name="Content Placeholder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531611"/>
            <a:ext cx="1662545" cy="762000"/>
          </a:xfrm>
          <a:prstGeom prst="rect">
            <a:avLst/>
          </a:prstGeom>
        </p:spPr>
      </p:pic>
      <p:sp>
        <p:nvSpPr>
          <p:cNvPr id="6" name="TextBox 5"/>
          <p:cNvSpPr txBox="1"/>
          <p:nvPr/>
        </p:nvSpPr>
        <p:spPr>
          <a:xfrm>
            <a:off x="685800" y="5410200"/>
            <a:ext cx="2133600" cy="369332"/>
          </a:xfrm>
          <a:prstGeom prst="rect">
            <a:avLst/>
          </a:prstGeom>
          <a:noFill/>
        </p:spPr>
        <p:txBody>
          <a:bodyPr wrap="square" rtlCol="0">
            <a:spAutoFit/>
          </a:bodyPr>
          <a:lstStyle/>
          <a:p>
            <a:r>
              <a:rPr lang="en-US" dirty="0" smtClean="0">
                <a:solidFill>
                  <a:srgbClr val="FF0000"/>
                </a:solidFill>
              </a:rPr>
              <a:t>38,049 </a:t>
            </a:r>
            <a:r>
              <a:rPr lang="en-US" dirty="0" smtClean="0"/>
              <a:t>Births</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8258" y="1785611"/>
            <a:ext cx="2210557" cy="2348717"/>
          </a:xfrm>
          <a:prstGeom prst="rect">
            <a:avLst/>
          </a:prstGeom>
        </p:spPr>
      </p:pic>
      <p:sp>
        <p:nvSpPr>
          <p:cNvPr id="8" name="TextBox 7"/>
          <p:cNvSpPr txBox="1"/>
          <p:nvPr/>
        </p:nvSpPr>
        <p:spPr>
          <a:xfrm>
            <a:off x="3352800" y="4365180"/>
            <a:ext cx="2133600" cy="369332"/>
          </a:xfrm>
          <a:prstGeom prst="rect">
            <a:avLst/>
          </a:prstGeom>
          <a:noFill/>
        </p:spPr>
        <p:txBody>
          <a:bodyPr wrap="square" rtlCol="0">
            <a:spAutoFit/>
          </a:bodyPr>
          <a:lstStyle/>
          <a:p>
            <a:r>
              <a:rPr lang="en-US" dirty="0" smtClean="0">
                <a:solidFill>
                  <a:srgbClr val="FF0000"/>
                </a:solidFill>
              </a:rPr>
              <a:t>292,285</a:t>
            </a:r>
            <a:r>
              <a:rPr lang="en-US" dirty="0" smtClean="0"/>
              <a:t> Admissions</a:t>
            </a:r>
            <a:endParaRPr lang="en-US" dirty="0"/>
          </a:p>
        </p:txBody>
      </p:sp>
      <p:pic>
        <p:nvPicPr>
          <p:cNvPr id="9" name="Picture 8"/>
          <p:cNvPicPr>
            <a:picLocks noChangeAspect="1"/>
          </p:cNvPicPr>
          <p:nvPr/>
        </p:nvPicPr>
        <p:blipFill>
          <a:blip r:embed="rId6"/>
          <a:stretch>
            <a:fillRect/>
          </a:stretch>
        </p:blipFill>
        <p:spPr>
          <a:xfrm>
            <a:off x="6185389" y="1393273"/>
            <a:ext cx="1656373" cy="1375381"/>
          </a:xfrm>
          <a:prstGeom prst="rect">
            <a:avLst/>
          </a:prstGeom>
        </p:spPr>
      </p:pic>
      <p:sp>
        <p:nvSpPr>
          <p:cNvPr id="10" name="TextBox 9"/>
          <p:cNvSpPr txBox="1"/>
          <p:nvPr/>
        </p:nvSpPr>
        <p:spPr>
          <a:xfrm>
            <a:off x="5753100" y="2824812"/>
            <a:ext cx="3124200" cy="369332"/>
          </a:xfrm>
          <a:prstGeom prst="rect">
            <a:avLst/>
          </a:prstGeom>
          <a:noFill/>
        </p:spPr>
        <p:txBody>
          <a:bodyPr wrap="square" rtlCol="0">
            <a:spAutoFit/>
          </a:bodyPr>
          <a:lstStyle/>
          <a:p>
            <a:r>
              <a:rPr lang="en-US" dirty="0" smtClean="0">
                <a:solidFill>
                  <a:srgbClr val="FF0000"/>
                </a:solidFill>
              </a:rPr>
              <a:t>7,573,907</a:t>
            </a:r>
            <a:r>
              <a:rPr lang="en-US" dirty="0" smtClean="0"/>
              <a:t> Outpatient Visits</a:t>
            </a:r>
            <a:endParaRPr lang="en-US" dirty="0"/>
          </a:p>
        </p:txBody>
      </p:sp>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r="43195" b="69231"/>
          <a:stretch/>
        </p:blipFill>
        <p:spPr>
          <a:xfrm>
            <a:off x="6248400" y="4536368"/>
            <a:ext cx="1564054" cy="847196"/>
          </a:xfrm>
          <a:prstGeom prst="rect">
            <a:avLst/>
          </a:prstGeom>
        </p:spPr>
      </p:pic>
      <p:sp>
        <p:nvSpPr>
          <p:cNvPr id="12" name="TextBox 11"/>
          <p:cNvSpPr txBox="1"/>
          <p:nvPr/>
        </p:nvSpPr>
        <p:spPr>
          <a:xfrm>
            <a:off x="5562600" y="5537300"/>
            <a:ext cx="3505200" cy="369332"/>
          </a:xfrm>
          <a:prstGeom prst="rect">
            <a:avLst/>
          </a:prstGeom>
          <a:noFill/>
        </p:spPr>
        <p:txBody>
          <a:bodyPr wrap="square" rtlCol="0">
            <a:spAutoFit/>
          </a:bodyPr>
          <a:lstStyle/>
          <a:p>
            <a:r>
              <a:rPr lang="en-US" dirty="0" smtClean="0">
                <a:solidFill>
                  <a:srgbClr val="FF0000"/>
                </a:solidFill>
              </a:rPr>
              <a:t>1,215,322</a:t>
            </a:r>
            <a:r>
              <a:rPr lang="en-US" dirty="0" smtClean="0"/>
              <a:t> Emergency Room Visits</a:t>
            </a:r>
            <a:endParaRPr lang="en-US" dirty="0"/>
          </a:p>
        </p:txBody>
      </p:sp>
    </p:spTree>
    <p:extLst>
      <p:ext uri="{BB962C8B-B14F-4D97-AF65-F5344CB8AC3E}">
        <p14:creationId xmlns:p14="http://schemas.microsoft.com/office/powerpoint/2010/main" val="429320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328" b="-1"/>
          <a:stretch/>
        </p:blipFill>
        <p:spPr>
          <a:xfrm>
            <a:off x="2895600" y="3086026"/>
            <a:ext cx="5563944" cy="3499779"/>
          </a:xfrm>
          <a:prstGeom prst="rect">
            <a:avLst/>
          </a:prstGeom>
        </p:spPr>
      </p:pic>
      <p:sp>
        <p:nvSpPr>
          <p:cNvPr id="2" name="Title 1"/>
          <p:cNvSpPr>
            <a:spLocks noGrp="1"/>
          </p:cNvSpPr>
          <p:nvPr>
            <p:ph type="title"/>
          </p:nvPr>
        </p:nvSpPr>
        <p:spPr>
          <a:xfrm>
            <a:off x="722313" y="152400"/>
            <a:ext cx="7772400" cy="1362075"/>
          </a:xfrm>
        </p:spPr>
        <p:txBody>
          <a:bodyPr/>
          <a:lstStyle/>
          <a:p>
            <a:r>
              <a:rPr lang="en-US" dirty="0" smtClean="0"/>
              <a:t>Kansas realities</a:t>
            </a:r>
            <a:endParaRPr lang="en-US" dirty="0"/>
          </a:p>
        </p:txBody>
      </p:sp>
      <p:sp>
        <p:nvSpPr>
          <p:cNvPr id="3" name="Text Placeholder 2"/>
          <p:cNvSpPr>
            <a:spLocks noGrp="1"/>
          </p:cNvSpPr>
          <p:nvPr>
            <p:ph type="body" idx="1"/>
          </p:nvPr>
        </p:nvSpPr>
        <p:spPr>
          <a:xfrm>
            <a:off x="569913" y="2819400"/>
            <a:ext cx="8077200" cy="1447800"/>
          </a:xfrm>
        </p:spPr>
        <p:txBody>
          <a:bodyPr/>
          <a:lstStyle/>
          <a:p>
            <a:endParaRPr lang="en-US" dirty="0" smtClean="0"/>
          </a:p>
          <a:p>
            <a:endParaRPr lang="en-US" dirty="0" smtClean="0"/>
          </a:p>
          <a:p>
            <a:endParaRPr lang="en-US" dirty="0"/>
          </a:p>
          <a:p>
            <a:r>
              <a:rPr lang="en-US" sz="1800" dirty="0" smtClean="0"/>
              <a:t>In 1991 Kansas ranked eighth healthiest state in the nation.  In 2022 Kansas ranks between 24</a:t>
            </a:r>
            <a:r>
              <a:rPr lang="en-US" sz="1800" baseline="30000" dirty="0" smtClean="0"/>
              <a:t>th</a:t>
            </a:r>
            <a:r>
              <a:rPr lang="en-US" sz="1800" dirty="0" smtClean="0"/>
              <a:t> and 29</a:t>
            </a:r>
            <a:r>
              <a:rPr lang="en-US" sz="1800" baseline="30000" dirty="0" smtClean="0"/>
              <a:t>th</a:t>
            </a:r>
            <a:r>
              <a:rPr lang="en-US" sz="1800" dirty="0" smtClean="0"/>
              <a:t> in five health categories. </a:t>
            </a:r>
          </a:p>
          <a:p>
            <a:endParaRPr lang="en-US" sz="1800" dirty="0" smtClean="0"/>
          </a:p>
          <a:p>
            <a:r>
              <a:rPr lang="en-US" sz="1800" dirty="0" smtClean="0"/>
              <a:t>In September 2022 the US Census Bureau data showed more Kansans are uninsured than the United States average. Kansas uninsured is 9.2% while the US Average is 8.6% –Kansas Health Institute Data.</a:t>
            </a:r>
          </a:p>
          <a:p>
            <a:endParaRPr lang="en-US" sz="1800" dirty="0" smtClean="0"/>
          </a:p>
          <a:p>
            <a:r>
              <a:rPr lang="en-US" sz="1800" dirty="0" smtClean="0"/>
              <a:t>Currently 11 states have not yet adopted Medicaid Expansion.</a:t>
            </a:r>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2139880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313420">
            <a:off x="6871027" y="3740354"/>
            <a:ext cx="2178911" cy="2165705"/>
          </a:xfrm>
          <a:prstGeom prst="rect">
            <a:avLst/>
          </a:prstGeom>
        </p:spPr>
      </p:pic>
      <p:pic>
        <p:nvPicPr>
          <p:cNvPr id="2" name="Picture 1"/>
          <p:cNvPicPr>
            <a:picLocks noChangeAspect="1"/>
          </p:cNvPicPr>
          <p:nvPr/>
        </p:nvPicPr>
        <p:blipFill>
          <a:blip r:embed="rId4"/>
          <a:stretch>
            <a:fillRect/>
          </a:stretch>
        </p:blipFill>
        <p:spPr>
          <a:xfrm rot="21233820">
            <a:off x="6510277" y="1928938"/>
            <a:ext cx="2178911" cy="2175599"/>
          </a:xfrm>
          <a:prstGeom prst="rect">
            <a:avLst/>
          </a:prstGeom>
        </p:spPr>
      </p:pic>
      <p:sp>
        <p:nvSpPr>
          <p:cNvPr id="8" name="Content Placeholder 3"/>
          <p:cNvSpPr txBox="1">
            <a:spLocks/>
          </p:cNvSpPr>
          <p:nvPr/>
        </p:nvSpPr>
        <p:spPr>
          <a:xfrm>
            <a:off x="802536" y="1447800"/>
            <a:ext cx="5598264" cy="5105400"/>
          </a:xfrm>
          <a:prstGeom prst="rect">
            <a:avLst/>
          </a:prstGeom>
        </p:spPr>
        <p:txBody>
          <a:bodyPr anchor="b"/>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nSpc>
                <a:spcPct val="120000"/>
              </a:lnSpc>
            </a:pPr>
            <a:r>
              <a:rPr lang="en-US" altLang="en-US" sz="1600" b="1" dirty="0" smtClean="0">
                <a:latin typeface="Tahoma" panose="020B0604030504040204" pitchFamily="34" charset="0"/>
                <a:ea typeface="Tahoma" panose="020B0604030504040204" pitchFamily="34" charset="0"/>
                <a:cs typeface="Tahoma" panose="020B0604030504040204" pitchFamily="34" charset="0"/>
              </a:rPr>
              <a:t>Kansas Hospitals: </a:t>
            </a:r>
          </a:p>
          <a:p>
            <a:pPr>
              <a:lnSpc>
                <a:spcPct val="120000"/>
              </a:lnSpc>
            </a:pPr>
            <a:r>
              <a:rPr lang="en-US" altLang="en-US" sz="1600" dirty="0" smtClean="0">
                <a:latin typeface="Tahoma" panose="020B0604030504040204" pitchFamily="34" charset="0"/>
                <a:ea typeface="Tahoma" panose="020B0604030504040204" pitchFamily="34" charset="0"/>
                <a:cs typeface="Tahoma" panose="020B0604030504040204" pitchFamily="34" charset="0"/>
              </a:rPr>
              <a:t>Employ nearly 100,000 people</a:t>
            </a:r>
          </a:p>
          <a:p>
            <a:pPr lvl="1">
              <a:lnSpc>
                <a:spcPct val="120000"/>
              </a:lnSpc>
            </a:pPr>
            <a:r>
              <a:rPr lang="en-US" altLang="en-US" sz="1600" dirty="0" smtClean="0">
                <a:latin typeface="Tahoma" panose="020B0604030504040204" pitchFamily="34" charset="0"/>
                <a:ea typeface="Tahoma" panose="020B0604030504040204" pitchFamily="34" charset="0"/>
                <a:cs typeface="Tahoma" panose="020B0604030504040204" pitchFamily="34" charset="0"/>
              </a:rPr>
              <a:t>5.0 percent of all job holders</a:t>
            </a:r>
          </a:p>
          <a:p>
            <a:pPr>
              <a:lnSpc>
                <a:spcPct val="120000"/>
              </a:lnSpc>
            </a:pPr>
            <a:r>
              <a:rPr lang="en-US" altLang="en-US" sz="1600" dirty="0" smtClean="0">
                <a:latin typeface="Tahoma" panose="020B0604030504040204" pitchFamily="34" charset="0"/>
                <a:ea typeface="Tahoma" panose="020B0604030504040204" pitchFamily="34" charset="0"/>
                <a:cs typeface="Tahoma" panose="020B0604030504040204" pitchFamily="34" charset="0"/>
              </a:rPr>
              <a:t>Support an additional </a:t>
            </a:r>
            <a:r>
              <a:rPr lang="en-US" altLang="en-US" sz="1600" b="1" dirty="0" smtClean="0">
                <a:latin typeface="Tahoma" panose="020B0604030504040204" pitchFamily="34" charset="0"/>
                <a:ea typeface="Tahoma" panose="020B0604030504040204" pitchFamily="34" charset="0"/>
                <a:cs typeface="Tahoma" panose="020B0604030504040204" pitchFamily="34" charset="0"/>
              </a:rPr>
              <a:t>94,035</a:t>
            </a:r>
            <a:r>
              <a:rPr lang="en-US" altLang="en-US" sz="1600" dirty="0" smtClean="0">
                <a:latin typeface="Tahoma" panose="020B0604030504040204" pitchFamily="34" charset="0"/>
                <a:ea typeface="Tahoma" panose="020B0604030504040204" pitchFamily="34" charset="0"/>
                <a:cs typeface="Tahoma" panose="020B0604030504040204" pitchFamily="34" charset="0"/>
              </a:rPr>
              <a:t> jobs in other business and industry</a:t>
            </a:r>
          </a:p>
          <a:p>
            <a:pPr lvl="1">
              <a:lnSpc>
                <a:spcPct val="120000"/>
              </a:lnSpc>
            </a:pPr>
            <a:r>
              <a:rPr lang="en-US" altLang="en-US" sz="1600" dirty="0" smtClean="0">
                <a:latin typeface="Tahoma" panose="020B0604030504040204" pitchFamily="34" charset="0"/>
                <a:ea typeface="Tahoma" panose="020B0604030504040204" pitchFamily="34" charset="0"/>
                <a:cs typeface="Tahoma" panose="020B0604030504040204" pitchFamily="34" charset="0"/>
              </a:rPr>
              <a:t>For every hospital job another 0.95 job supported</a:t>
            </a:r>
          </a:p>
          <a:p>
            <a:pPr>
              <a:lnSpc>
                <a:spcPct val="120000"/>
              </a:lnSpc>
            </a:pPr>
            <a:r>
              <a:rPr lang="en-US" altLang="en-US" sz="1600" dirty="0" smtClean="0">
                <a:latin typeface="Tahoma" panose="020B0604030504040204" pitchFamily="34" charset="0"/>
                <a:ea typeface="Tahoma" panose="020B0604030504040204" pitchFamily="34" charset="0"/>
                <a:cs typeface="Tahoma" panose="020B0604030504040204" pitchFamily="34" charset="0"/>
              </a:rPr>
              <a:t>Total employment impact of more than </a:t>
            </a:r>
            <a:r>
              <a:rPr lang="en-US" altLang="en-US" sz="1600" b="1" dirty="0" smtClean="0">
                <a:latin typeface="Tahoma" panose="020B0604030504040204" pitchFamily="34" charset="0"/>
                <a:ea typeface="Tahoma" panose="020B0604030504040204" pitchFamily="34" charset="0"/>
                <a:cs typeface="Tahoma" panose="020B0604030504040204" pitchFamily="34" charset="0"/>
              </a:rPr>
              <a:t>192,500 jobs</a:t>
            </a:r>
          </a:p>
          <a:p>
            <a:pPr>
              <a:lnSpc>
                <a:spcPct val="120000"/>
              </a:lnSpc>
            </a:pPr>
            <a:r>
              <a:rPr lang="en-US" altLang="en-US" sz="1600" b="1" dirty="0">
                <a:latin typeface="Tahoma" panose="020B0604030504040204" pitchFamily="34" charset="0"/>
                <a:ea typeface="Tahoma" panose="020B0604030504040204" pitchFamily="34" charset="0"/>
                <a:cs typeface="Tahoma" panose="020B0604030504040204" pitchFamily="34" charset="0"/>
              </a:rPr>
              <a:t>Generate approximately $7.5 billion in direct labor income</a:t>
            </a:r>
          </a:p>
          <a:p>
            <a:pPr>
              <a:lnSpc>
                <a:spcPct val="120000"/>
              </a:lnSpc>
            </a:pPr>
            <a:r>
              <a:rPr lang="en-US" altLang="en-US" sz="1600" b="1" dirty="0">
                <a:latin typeface="Tahoma" panose="020B0604030504040204" pitchFamily="34" charset="0"/>
                <a:ea typeface="Tahoma" panose="020B0604030504040204" pitchFamily="34" charset="0"/>
                <a:cs typeface="Tahoma" panose="020B0604030504040204" pitchFamily="34" charset="0"/>
              </a:rPr>
              <a:t>Impact on income throughout all business and industry of $12.3 billion</a:t>
            </a:r>
          </a:p>
          <a:p>
            <a:pPr>
              <a:lnSpc>
                <a:spcPct val="120000"/>
              </a:lnSpc>
            </a:pPr>
            <a:r>
              <a:rPr lang="en-US" altLang="en-US" sz="1600" b="1" dirty="0">
                <a:latin typeface="Tahoma" panose="020B0604030504040204" pitchFamily="34" charset="0"/>
                <a:ea typeface="Tahoma" panose="020B0604030504040204" pitchFamily="34" charset="0"/>
                <a:cs typeface="Tahoma" panose="020B0604030504040204" pitchFamily="34" charset="0"/>
              </a:rPr>
              <a:t>For every $1 another $0.63 is generated</a:t>
            </a:r>
          </a:p>
          <a:p>
            <a:pPr>
              <a:lnSpc>
                <a:spcPct val="120000"/>
              </a:lnSpc>
            </a:pPr>
            <a:r>
              <a:rPr lang="en-US" altLang="en-US" sz="1600" b="1" dirty="0">
                <a:latin typeface="Tahoma" panose="020B0604030504040204" pitchFamily="34" charset="0"/>
                <a:ea typeface="Tahoma" panose="020B0604030504040204" pitchFamily="34" charset="0"/>
                <a:cs typeface="Tahoma" panose="020B0604030504040204" pitchFamily="34" charset="0"/>
              </a:rPr>
              <a:t>Generate nearly $4 billion in local retail sales</a:t>
            </a:r>
          </a:p>
          <a:p>
            <a:pPr>
              <a:lnSpc>
                <a:spcPct val="120000"/>
              </a:lnSpc>
            </a:pPr>
            <a:endParaRPr lang="en-US" altLang="en-US" sz="1800" b="1" dirty="0">
              <a:latin typeface="Tahoma" panose="020B0604030504040204" pitchFamily="34" charset="0"/>
              <a:ea typeface="Tahoma" panose="020B0604030504040204" pitchFamily="34" charset="0"/>
              <a:cs typeface="Tahoma" panose="020B0604030504040204" pitchFamily="34" charset="0"/>
            </a:endParaRPr>
          </a:p>
          <a:p>
            <a:pPr>
              <a:lnSpc>
                <a:spcPct val="120000"/>
              </a:lnSpc>
            </a:pPr>
            <a:endParaRPr lang="en-US" altLang="en-US" sz="1800" b="1"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381000" y="32724"/>
            <a:ext cx="8215312" cy="992689"/>
          </a:xfrm>
          <a:prstGeom prst="rect">
            <a:avLst/>
          </a:prstGeom>
        </p:spPr>
        <p:txBody>
          <a:bodyPr anchor="t"/>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dirty="0" smtClean="0"/>
              <a:t>Our contribution to the Kansas economy</a:t>
            </a:r>
            <a:endParaRPr lang="en-US" dirty="0"/>
          </a:p>
        </p:txBody>
      </p:sp>
    </p:spTree>
    <p:extLst>
      <p:ext uri="{BB962C8B-B14F-4D97-AF65-F5344CB8AC3E}">
        <p14:creationId xmlns:p14="http://schemas.microsoft.com/office/powerpoint/2010/main" val="2905835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3626" y="152401"/>
            <a:ext cx="7772400" cy="685800"/>
          </a:xfrm>
        </p:spPr>
        <p:txBody>
          <a:bodyPr anchor="t"/>
          <a:lstStyle/>
          <a:p>
            <a:r>
              <a:rPr lang="en-US" sz="4000" b="1" dirty="0" smtClean="0">
                <a:solidFill>
                  <a:schemeClr val="tx1"/>
                </a:solidFill>
              </a:rPr>
              <a:t>A FEW BIG FACTS</a:t>
            </a:r>
            <a:endParaRPr lang="en-US" sz="4000" b="1" dirty="0">
              <a:solidFill>
                <a:schemeClr val="tx1"/>
              </a:solidFill>
            </a:endParaRPr>
          </a:p>
        </p:txBody>
      </p:sp>
      <p:pic>
        <p:nvPicPr>
          <p:cNvPr id="5" name="Picture 4"/>
          <p:cNvPicPr>
            <a:picLocks noChangeAspect="1"/>
          </p:cNvPicPr>
          <p:nvPr/>
        </p:nvPicPr>
        <p:blipFill>
          <a:blip r:embed="rId2"/>
          <a:stretch>
            <a:fillRect/>
          </a:stretch>
        </p:blipFill>
        <p:spPr>
          <a:xfrm>
            <a:off x="725002" y="1143000"/>
            <a:ext cx="7899768" cy="4157353"/>
          </a:xfrm>
          <a:prstGeom prst="rect">
            <a:avLst/>
          </a:prstGeom>
        </p:spPr>
      </p:pic>
    </p:spTree>
    <p:extLst>
      <p:ext uri="{BB962C8B-B14F-4D97-AF65-F5344CB8AC3E}">
        <p14:creationId xmlns:p14="http://schemas.microsoft.com/office/powerpoint/2010/main" val="99769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WORKING TOGETHER IN 2023</a:t>
            </a:r>
            <a:endParaRPr lang="en-US" b="1" dirty="0"/>
          </a:p>
        </p:txBody>
      </p:sp>
      <p:pic>
        <p:nvPicPr>
          <p:cNvPr id="4" name="Content Placeholder 3"/>
          <p:cNvPicPr>
            <a:picLocks noGrp="1" noChangeAspect="1"/>
          </p:cNvPicPr>
          <p:nvPr>
            <p:ph idx="1"/>
          </p:nvPr>
        </p:nvPicPr>
        <p:blipFill>
          <a:blip r:embed="rId3"/>
          <a:stretch>
            <a:fillRect/>
          </a:stretch>
        </p:blipFill>
        <p:spPr>
          <a:xfrm>
            <a:off x="2819400" y="1143000"/>
            <a:ext cx="3505200" cy="5263064"/>
          </a:xfrm>
          <a:prstGeom prst="rect">
            <a:avLst/>
          </a:prstGeom>
        </p:spPr>
      </p:pic>
    </p:spTree>
    <p:extLst>
      <p:ext uri="{BB962C8B-B14F-4D97-AF65-F5344CB8AC3E}">
        <p14:creationId xmlns:p14="http://schemas.microsoft.com/office/powerpoint/2010/main" val="2808940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198420"/>
            <a:ext cx="8229600" cy="1143000"/>
          </a:xfrm>
        </p:spPr>
        <p:txBody>
          <a:bodyPr/>
          <a:lstStyle/>
          <a:p>
            <a:pPr algn="l"/>
            <a:r>
              <a:rPr lang="en-US" b="1" dirty="0" smtClean="0"/>
              <a:t>What Issues Are Driving the Conversation?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280318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p:cNvCxnSpPr/>
          <p:nvPr/>
        </p:nvCxnSpPr>
        <p:spPr>
          <a:xfrm flipH="1">
            <a:off x="4590288" y="2660904"/>
            <a:ext cx="2185416" cy="152704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43600" y="2187431"/>
            <a:ext cx="3054096" cy="369332"/>
          </a:xfrm>
          <a:prstGeom prst="rect">
            <a:avLst/>
          </a:prstGeom>
          <a:noFill/>
        </p:spPr>
        <p:txBody>
          <a:bodyPr wrap="square" rtlCol="0">
            <a:spAutoFit/>
          </a:bodyPr>
          <a:lstStyle/>
          <a:p>
            <a:r>
              <a:rPr lang="en-US" dirty="0" smtClean="0"/>
              <a:t>Legislative Priorities Live Here</a:t>
            </a:r>
          </a:p>
        </p:txBody>
      </p:sp>
    </p:spTree>
    <p:extLst>
      <p:ext uri="{BB962C8B-B14F-4D97-AF65-F5344CB8AC3E}">
        <p14:creationId xmlns:p14="http://schemas.microsoft.com/office/powerpoint/2010/main" val="1267847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1887"/>
            <a:ext cx="7772400" cy="1119394"/>
          </a:xfrm>
        </p:spPr>
        <p:txBody>
          <a:bodyPr>
            <a:normAutofit/>
          </a:bodyPr>
          <a:lstStyle/>
          <a:p>
            <a:r>
              <a:rPr lang="en-US" dirty="0" smtClean="0"/>
              <a:t>2023 Top </a:t>
            </a:r>
            <a:r>
              <a:rPr lang="en-US" dirty="0" smtClean="0"/>
              <a:t>STATE Policy </a:t>
            </a:r>
            <a:r>
              <a:rPr lang="en-US" dirty="0" smtClean="0"/>
              <a:t>Issues</a:t>
            </a:r>
            <a:endParaRPr lang="en-US" dirty="0"/>
          </a:p>
        </p:txBody>
      </p:sp>
      <p:sp>
        <p:nvSpPr>
          <p:cNvPr id="3" name="Text Placeholder 2"/>
          <p:cNvSpPr>
            <a:spLocks noGrp="1"/>
          </p:cNvSpPr>
          <p:nvPr>
            <p:ph type="body" idx="1"/>
          </p:nvPr>
        </p:nvSpPr>
        <p:spPr>
          <a:xfrm>
            <a:off x="609600" y="914400"/>
            <a:ext cx="7772400" cy="3881679"/>
          </a:xfrm>
        </p:spPr>
        <p:txBody>
          <a:bodyPr anchor="t">
            <a:noAutofit/>
          </a:bodyPr>
          <a:lstStyle/>
          <a:p>
            <a:pPr marL="171450" indent="-171450">
              <a:buFont typeface="Arial" panose="020B0604020202020204" pitchFamily="34" charset="0"/>
              <a:buChar char="•"/>
            </a:pPr>
            <a:r>
              <a:rPr lang="en-US" sz="2400" dirty="0" smtClean="0"/>
              <a:t>Workforce Issues</a:t>
            </a:r>
          </a:p>
          <a:p>
            <a:pPr marL="628650" lvl="1" indent="-171450">
              <a:buFont typeface="Arial" panose="020B0604020202020204" pitchFamily="34" charset="0"/>
              <a:buChar char="•"/>
            </a:pPr>
            <a:r>
              <a:rPr lang="en-US" sz="2000" dirty="0" smtClean="0"/>
              <a:t>Streamlining</a:t>
            </a:r>
          </a:p>
          <a:p>
            <a:pPr marL="1085850" lvl="2" indent="-171450">
              <a:buFont typeface="Arial" panose="020B0604020202020204" pitchFamily="34" charset="0"/>
              <a:buChar char="•"/>
            </a:pPr>
            <a:r>
              <a:rPr lang="en-US" sz="2000" dirty="0" smtClean="0"/>
              <a:t>Licensing and Credentialing</a:t>
            </a:r>
          </a:p>
          <a:p>
            <a:pPr marL="1085850" lvl="2" indent="-171450">
              <a:buFont typeface="Arial" panose="020B0604020202020204" pitchFamily="34" charset="0"/>
              <a:buChar char="•"/>
            </a:pPr>
            <a:r>
              <a:rPr lang="en-US" sz="2000" dirty="0" smtClean="0"/>
              <a:t>Prior Authorization</a:t>
            </a:r>
          </a:p>
          <a:p>
            <a:pPr marL="1085850" lvl="2" indent="-171450">
              <a:buFont typeface="Arial" panose="020B0604020202020204" pitchFamily="34" charset="0"/>
              <a:buChar char="•"/>
            </a:pPr>
            <a:r>
              <a:rPr lang="en-US" sz="2000" dirty="0" smtClean="0"/>
              <a:t>Apprenticeship</a:t>
            </a:r>
          </a:p>
          <a:p>
            <a:pPr marL="628650" lvl="1" indent="-171450">
              <a:buFont typeface="Arial" panose="020B0604020202020204" pitchFamily="34" charset="0"/>
              <a:buChar char="•"/>
            </a:pPr>
            <a:r>
              <a:rPr lang="en-US" sz="2000" dirty="0" smtClean="0"/>
              <a:t>Protections</a:t>
            </a:r>
          </a:p>
          <a:p>
            <a:pPr marL="628650" lvl="1" indent="-171450">
              <a:buFont typeface="Arial" panose="020B0604020202020204" pitchFamily="34" charset="0"/>
              <a:buChar char="•"/>
            </a:pPr>
            <a:r>
              <a:rPr lang="en-US" sz="2000" dirty="0" smtClean="0"/>
              <a:t>Housing and Childcare</a:t>
            </a:r>
          </a:p>
          <a:p>
            <a:pPr marL="628650" lvl="1" indent="-171450">
              <a:buFont typeface="Arial" panose="020B0604020202020204" pitchFamily="34" charset="0"/>
              <a:buChar char="•"/>
            </a:pPr>
            <a:r>
              <a:rPr lang="en-US" sz="2000" dirty="0" smtClean="0"/>
              <a:t>Investing in early interest programs </a:t>
            </a:r>
          </a:p>
          <a:p>
            <a:pPr marL="628650" lvl="1" indent="-171450">
              <a:buFont typeface="Arial" panose="020B0604020202020204" pitchFamily="34" charset="0"/>
              <a:buChar char="•"/>
            </a:pPr>
            <a:r>
              <a:rPr lang="en-US" sz="2000" dirty="0" smtClean="0"/>
              <a:t>Retaining health educators</a:t>
            </a:r>
          </a:p>
          <a:p>
            <a:pPr marL="171450" indent="-171450">
              <a:buFont typeface="Arial" panose="020B0604020202020204" pitchFamily="34" charset="0"/>
              <a:buChar char="•"/>
            </a:pPr>
            <a:r>
              <a:rPr lang="en-US" sz="2400" dirty="0" smtClean="0"/>
              <a:t>Patient Care</a:t>
            </a:r>
          </a:p>
          <a:p>
            <a:pPr marL="628650" lvl="1" indent="-171450">
              <a:buFont typeface="Arial" panose="020B0604020202020204" pitchFamily="34" charset="0"/>
              <a:buChar char="•"/>
            </a:pPr>
            <a:r>
              <a:rPr lang="en-US" sz="2000" dirty="0" smtClean="0"/>
              <a:t>Ensuring Telehealth usage remains an option for patients</a:t>
            </a:r>
          </a:p>
          <a:p>
            <a:pPr marL="628650" lvl="1" indent="-171450">
              <a:buFont typeface="Arial" panose="020B0604020202020204" pitchFamily="34" charset="0"/>
              <a:buChar char="•"/>
            </a:pPr>
            <a:r>
              <a:rPr lang="en-US" sz="2000" dirty="0" smtClean="0"/>
              <a:t>Mental Health Capacity and Reimbursement</a:t>
            </a:r>
          </a:p>
          <a:p>
            <a:pPr marL="628650" lvl="1" indent="-171450">
              <a:buFont typeface="Arial" panose="020B0604020202020204" pitchFamily="34" charset="0"/>
              <a:buChar char="•"/>
            </a:pPr>
            <a:r>
              <a:rPr lang="en-US" sz="2000" dirty="0"/>
              <a:t>Ensuring </a:t>
            </a:r>
            <a:r>
              <a:rPr lang="en-US" sz="2000" dirty="0" smtClean="0"/>
              <a:t>transfer facilities and </a:t>
            </a:r>
            <a:r>
              <a:rPr lang="en-US" sz="2000" dirty="0"/>
              <a:t>EMS Services remain intact to support patient care along the full care continuum</a:t>
            </a:r>
          </a:p>
          <a:p>
            <a:pPr marL="628650" lvl="1" indent="-17145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38105972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579470F83E3F4DE5861CC1854793EAAF"/>
  <p:tag name="TPVERSION" val="5"/>
  <p:tag name="TPFULLVERSION" val="5.2.1.3179"/>
  <p:tag name="PPTVERSION" val="16"/>
  <p:tag name="TPOS"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Yaffe 2014">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Yaffe 2014" id="{F95626FE-703E-4F9B-9561-31F218D4E001}" vid="{047EE53E-10E5-42A6-B7CD-F6637B65BF00}"/>
    </a:ext>
  </a:extLst>
</a:theme>
</file>

<file path=ppt/theme/theme3.xml><?xml version="1.0" encoding="utf-8"?>
<a:theme xmlns:a="http://schemas.openxmlformats.org/drawingml/2006/main" name="Yaffe 2014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Yaffe 2014_Standard" id="{03A2CB8A-CC01-4030-82D2-135E239A3B57}" vid="{33F9A9AD-8EC6-4813-9D8A-2D87F9508B29}"/>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KHA 2">
      <a:dk1>
        <a:srgbClr val="003087"/>
      </a:dk1>
      <a:lt1>
        <a:srgbClr val="FFFFFF"/>
      </a:lt1>
      <a:dk2>
        <a:srgbClr val="EAAA00"/>
      </a:dk2>
      <a:lt2>
        <a:srgbClr val="E7E6E6"/>
      </a:lt2>
      <a:accent1>
        <a:srgbClr val="4472C4"/>
      </a:accent1>
      <a:accent2>
        <a:srgbClr val="82B7DB"/>
      </a:accent2>
      <a:accent3>
        <a:srgbClr val="E57724"/>
      </a:accent3>
      <a:accent4>
        <a:srgbClr val="9B0E16"/>
      </a:accent4>
      <a:accent5>
        <a:srgbClr val="000000"/>
      </a:accent5>
      <a:accent6>
        <a:srgbClr val="000000"/>
      </a:accent6>
      <a:hlink>
        <a:srgbClr val="0563C1"/>
      </a:hlink>
      <a:folHlink>
        <a:srgbClr val="954F72"/>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26579</TotalTime>
  <Words>1547</Words>
  <Application>Microsoft Office PowerPoint</Application>
  <PresentationFormat>On-screen Show (4:3)</PresentationFormat>
  <Paragraphs>265</Paragraphs>
  <Slides>29</Slides>
  <Notes>22</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29</vt:i4>
      </vt:variant>
    </vt:vector>
  </HeadingPairs>
  <TitlesOfParts>
    <vt:vector size="42" baseType="lpstr">
      <vt:lpstr>Arial</vt:lpstr>
      <vt:lpstr>Calibri</vt:lpstr>
      <vt:lpstr>Calibri Light</vt:lpstr>
      <vt:lpstr>Corbel</vt:lpstr>
      <vt:lpstr>Tahoma</vt:lpstr>
      <vt:lpstr>Wingdings</vt:lpstr>
      <vt:lpstr>1_Office Theme</vt:lpstr>
      <vt:lpstr>Yaffe 2014</vt:lpstr>
      <vt:lpstr>Yaffe 2014_Standard</vt:lpstr>
      <vt:lpstr>2_Office Theme</vt:lpstr>
      <vt:lpstr>3_Office Theme</vt:lpstr>
      <vt:lpstr>Custom Design</vt:lpstr>
      <vt:lpstr>1_Custom Design</vt:lpstr>
      <vt:lpstr>Kansas Hospitals Overview Presented by Kansas Hospital Association January 23, 2023</vt:lpstr>
      <vt:lpstr>Today’s Topics</vt:lpstr>
      <vt:lpstr>Kansas hospitals at a glance</vt:lpstr>
      <vt:lpstr>Kansas realities</vt:lpstr>
      <vt:lpstr>PowerPoint Presentation</vt:lpstr>
      <vt:lpstr>PowerPoint Presentation</vt:lpstr>
      <vt:lpstr>WORKING TOGETHER IN 2023</vt:lpstr>
      <vt:lpstr>What Issues Are Driving the Conversation?</vt:lpstr>
      <vt:lpstr>2023 Top STATE Policy Issues</vt:lpstr>
      <vt:lpstr>2023 Top STATE Policy Issues</vt:lpstr>
      <vt:lpstr>Hospital finances</vt:lpstr>
      <vt:lpstr>Hospital Finances</vt:lpstr>
      <vt:lpstr>Hospital finances - REVENUE</vt:lpstr>
      <vt:lpstr>Hospital finances – Revenue </vt:lpstr>
      <vt:lpstr>Hospital finances - cost </vt:lpstr>
      <vt:lpstr>Hospital Finances: Solutions</vt:lpstr>
      <vt:lpstr>workforce</vt:lpstr>
      <vt:lpstr>workforce</vt:lpstr>
      <vt:lpstr>workforce</vt:lpstr>
      <vt:lpstr>workforce Costs of Turnover</vt:lpstr>
      <vt:lpstr>Workforce – Solutions for healthcare</vt:lpstr>
      <vt:lpstr>Kansas Medicaid</vt:lpstr>
      <vt:lpstr>Payer Denials and Prior Authorizations</vt:lpstr>
      <vt:lpstr>federal</vt:lpstr>
      <vt:lpstr>Federal POLICY PRIORITIES</vt:lpstr>
      <vt:lpstr>PowerPoint Presentation</vt:lpstr>
      <vt:lpstr>PowerPoint Presentation</vt:lpstr>
      <vt:lpstr>WORKING TOGETHER IN 2023</vt:lpstr>
      <vt:lpstr>Contacts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Samuelson</dc:creator>
  <cp:lastModifiedBy>Shannan Flach</cp:lastModifiedBy>
  <cp:revision>1391</cp:revision>
  <cp:lastPrinted>2021-04-12T18:08:26Z</cp:lastPrinted>
  <dcterms:created xsi:type="dcterms:W3CDTF">2013-08-08T21:04:22Z</dcterms:created>
  <dcterms:modified xsi:type="dcterms:W3CDTF">2023-01-19T21:32:37Z</dcterms:modified>
</cp:coreProperties>
</file>