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2" r:id="rId2"/>
    <p:sldId id="2026" r:id="rId3"/>
    <p:sldId id="463" r:id="rId4"/>
    <p:sldId id="467" r:id="rId5"/>
    <p:sldId id="413" r:id="rId6"/>
    <p:sldId id="464" r:id="rId7"/>
    <p:sldId id="466" r:id="rId8"/>
    <p:sldId id="2027" r:id="rId9"/>
    <p:sldId id="414" r:id="rId10"/>
    <p:sldId id="415" r:id="rId11"/>
    <p:sldId id="2024" r:id="rId12"/>
    <p:sldId id="418" r:id="rId13"/>
    <p:sldId id="2028" r:id="rId14"/>
    <p:sldId id="412" r:id="rId15"/>
    <p:sldId id="2029" r:id="rId16"/>
    <p:sldId id="2023" r:id="rId17"/>
    <p:sldId id="456" r:id="rId18"/>
    <p:sldId id="2030" r:id="rId19"/>
    <p:sldId id="468" r:id="rId20"/>
    <p:sldId id="2031" r:id="rId21"/>
    <p:sldId id="203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rry Cole" initials="TC" lastIdx="3" clrIdx="0">
    <p:extLst>
      <p:ext uri="{19B8F6BF-5375-455C-9EA6-DF929625EA0E}">
        <p15:presenceInfo xmlns:p15="http://schemas.microsoft.com/office/powerpoint/2012/main" userId="S::tcole@ihaconnect.org::5813f28d-99f0-44a5-90fb-038ca0b8389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9EA0"/>
    <a:srgbClr val="95D8EC"/>
    <a:srgbClr val="0D629D"/>
    <a:srgbClr val="00B050"/>
    <a:srgbClr val="FFFF00"/>
    <a:srgbClr val="0177AD"/>
    <a:srgbClr val="005A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524D82-2505-4A11-B274-A0AAB557CEBC}" v="18" dt="2023-02-15T22:08:29.6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46" autoAdjust="0"/>
    <p:restoredTop sz="97718" autoAdjust="0"/>
  </p:normalViewPr>
  <p:slideViewPr>
    <p:cSldViewPr snapToGrid="0" snapToObjects="1">
      <p:cViewPr varScale="1">
        <p:scale>
          <a:sx n="87" d="100"/>
          <a:sy n="87" d="100"/>
        </p:scale>
        <p:origin x="84" y="2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36"/>
    </p:cViewPr>
  </p:sorterViewPr>
  <p:notesViewPr>
    <p:cSldViewPr snapToGrid="0" snapToObjects="1">
      <p:cViewPr varScale="1">
        <p:scale>
          <a:sx n="91" d="100"/>
          <a:sy n="91" d="100"/>
        </p:scale>
        <p:origin x="356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riant\AppData\Local\Microsoft\Windows\INetCache\Content.Outlook\ZAJWQHEU\History%20of%20HAF%20Benefit%20and%20Net%20Contributors.xlsm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Medicaid Enrollment Growth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Sheet1!$B$18</c:f>
              <c:strCache>
                <c:ptCount val="1"/>
                <c:pt idx="0">
                  <c:v>Jun-19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Sheet1!$A$19:$A$21</c:f>
              <c:strCache>
                <c:ptCount val="3"/>
                <c:pt idx="0">
                  <c:v>HIP</c:v>
                </c:pt>
                <c:pt idx="1">
                  <c:v>Other Medicaid</c:v>
                </c:pt>
                <c:pt idx="2">
                  <c:v>TOTAL</c:v>
                </c:pt>
              </c:strCache>
            </c:strRef>
          </c:cat>
          <c:val>
            <c:numRef>
              <c:f>Sheet1!$B$19:$B$21</c:f>
              <c:numCache>
                <c:formatCode>_(* #,##0_);_(* \(#,##0\);_(* "-"??_);_(@_)</c:formatCode>
                <c:ptCount val="3"/>
                <c:pt idx="0">
                  <c:v>417174</c:v>
                </c:pt>
                <c:pt idx="1">
                  <c:v>999585</c:v>
                </c:pt>
                <c:pt idx="2">
                  <c:v>1416759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64-41D9-A92E-C47621870212}"/>
            </c:ext>
          </c:extLst>
        </c:ser>
        <c:ser>
          <c:idx val="1"/>
          <c:order val="1"/>
          <c:tx>
            <c:strRef>
              <c:f>Sheet1!$C$18</c:f>
              <c:strCache>
                <c:ptCount val="1"/>
                <c:pt idx="0">
                  <c:v>Jan-23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Sheet1!$A$19:$A$21</c:f>
              <c:strCache>
                <c:ptCount val="3"/>
                <c:pt idx="0">
                  <c:v>HIP</c:v>
                </c:pt>
                <c:pt idx="1">
                  <c:v>Other Medicaid</c:v>
                </c:pt>
                <c:pt idx="2">
                  <c:v>TOTAL</c:v>
                </c:pt>
              </c:strCache>
            </c:strRef>
          </c:cat>
          <c:val>
            <c:numRef>
              <c:f>Sheet1!$C$19:$C$21</c:f>
              <c:numCache>
                <c:formatCode>_(* #,##0_);_(* \(#,##0\);_(* "-"??_);_(@_)</c:formatCode>
                <c:ptCount val="3"/>
                <c:pt idx="0">
                  <c:v>846490</c:v>
                </c:pt>
                <c:pt idx="1">
                  <c:v>1339470</c:v>
                </c:pt>
                <c:pt idx="2">
                  <c:v>2185960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64-41D9-A92E-C476218702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55914031"/>
        <c:axId val="2055915279"/>
      </c:barChart>
      <c:catAx>
        <c:axId val="2055914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5915279"/>
        <c:crosses val="autoZero"/>
        <c:auto val="1"/>
        <c:lblAlgn val="ctr"/>
        <c:lblOffset val="100"/>
        <c:noMultiLvlLbl val="0"/>
      </c:catAx>
      <c:valAx>
        <c:axId val="2055915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59140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HAF &amp; HIP Fees from SFY2015</a:t>
            </a:r>
            <a:r>
              <a:rPr lang="en-US" b="1" baseline="0"/>
              <a:t> - SFY 2022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786949813091545"/>
          <c:y val="4.5584045584045586E-2"/>
          <c:w val="0.86627191601049869"/>
          <c:h val="0.870092050459504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'Total Fee Graph'!$B$6</c:f>
              <c:strCache>
                <c:ptCount val="1"/>
                <c:pt idx="0">
                  <c:v>HAF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'Total Fee Graph'!$F$5:$N$5</c:f>
              <c:strCache>
                <c:ptCount val="9"/>
                <c:pt idx="0">
                  <c:v>SFY 2015</c:v>
                </c:pt>
                <c:pt idx="1">
                  <c:v>SFY 2016</c:v>
                </c:pt>
                <c:pt idx="2">
                  <c:v>SFY 2017</c:v>
                </c:pt>
                <c:pt idx="3">
                  <c:v>SFY 2018</c:v>
                </c:pt>
                <c:pt idx="4">
                  <c:v>SFY 2019</c:v>
                </c:pt>
                <c:pt idx="5">
                  <c:v>SFY 2020</c:v>
                </c:pt>
                <c:pt idx="6">
                  <c:v>SFY 2021</c:v>
                </c:pt>
                <c:pt idx="7">
                  <c:v>SFY 2022</c:v>
                </c:pt>
                <c:pt idx="8">
                  <c:v>SFY 2023</c:v>
                </c:pt>
              </c:strCache>
            </c:strRef>
          </c:cat>
          <c:val>
            <c:numRef>
              <c:f>'Total Fee Graph'!$F$6:$N$6</c:f>
              <c:numCache>
                <c:formatCode>_("$"* #,##0_);_("$"* \(#,##0\);_("$"* "-"_);_(@_)</c:formatCode>
                <c:ptCount val="9"/>
                <c:pt idx="0">
                  <c:v>597259659.50999999</c:v>
                </c:pt>
                <c:pt idx="1">
                  <c:v>610144723.42999995</c:v>
                </c:pt>
                <c:pt idx="2">
                  <c:v>591707228.16999996</c:v>
                </c:pt>
                <c:pt idx="3">
                  <c:v>735244838.51999998</c:v>
                </c:pt>
                <c:pt idx="4">
                  <c:v>855030468.35000002</c:v>
                </c:pt>
                <c:pt idx="5">
                  <c:v>728530802.57000005</c:v>
                </c:pt>
                <c:pt idx="6">
                  <c:v>776174247</c:v>
                </c:pt>
                <c:pt idx="7">
                  <c:v>799126622</c:v>
                </c:pt>
                <c:pt idx="8">
                  <c:v>875000000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22-4D1D-9167-FBED71D653A6}"/>
            </c:ext>
          </c:extLst>
        </c:ser>
        <c:ser>
          <c:idx val="1"/>
          <c:order val="1"/>
          <c:tx>
            <c:strRef>
              <c:f>'Total Fee Graph'!$B$7</c:f>
              <c:strCache>
                <c:ptCount val="1"/>
                <c:pt idx="0">
                  <c:v>HIP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'Total Fee Graph'!$F$5:$N$5</c:f>
              <c:strCache>
                <c:ptCount val="9"/>
                <c:pt idx="0">
                  <c:v>SFY 2015</c:v>
                </c:pt>
                <c:pt idx="1">
                  <c:v>SFY 2016</c:v>
                </c:pt>
                <c:pt idx="2">
                  <c:v>SFY 2017</c:v>
                </c:pt>
                <c:pt idx="3">
                  <c:v>SFY 2018</c:v>
                </c:pt>
                <c:pt idx="4">
                  <c:v>SFY 2019</c:v>
                </c:pt>
                <c:pt idx="5">
                  <c:v>SFY 2020</c:v>
                </c:pt>
                <c:pt idx="6">
                  <c:v>SFY 2021</c:v>
                </c:pt>
                <c:pt idx="7">
                  <c:v>SFY 2022</c:v>
                </c:pt>
                <c:pt idx="8">
                  <c:v>SFY 2023</c:v>
                </c:pt>
              </c:strCache>
            </c:strRef>
          </c:cat>
          <c:val>
            <c:numRef>
              <c:f>'Total Fee Graph'!$F$7:$N$7</c:f>
              <c:numCache>
                <c:formatCode>_("$"* #,##0_);_("$"* \(#,##0\);_("$"* "-"_);_(@_)</c:formatCode>
                <c:ptCount val="9"/>
                <c:pt idx="0">
                  <c:v>0</c:v>
                </c:pt>
                <c:pt idx="1">
                  <c:v>0</c:v>
                </c:pt>
                <c:pt idx="2">
                  <c:v>69615284.640000001</c:v>
                </c:pt>
                <c:pt idx="3">
                  <c:v>145561421.31999999</c:v>
                </c:pt>
                <c:pt idx="4" formatCode="_(* #,##0_);_(* \(#,##0\);_(* &quot;-&quot;_);_(@_)">
                  <c:v>196873346.43000001</c:v>
                </c:pt>
                <c:pt idx="5">
                  <c:v>262279522.31999999</c:v>
                </c:pt>
                <c:pt idx="6">
                  <c:v>362970663</c:v>
                </c:pt>
                <c:pt idx="7">
                  <c:v>406347227</c:v>
                </c:pt>
                <c:pt idx="8">
                  <c:v>576553370.34000003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22-4D1D-9167-FBED71D653A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54833960"/>
        <c:axId val="654834944"/>
      </c:barChart>
      <c:catAx>
        <c:axId val="654833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4834944"/>
        <c:crosses val="autoZero"/>
        <c:auto val="1"/>
        <c:lblAlgn val="ctr"/>
        <c:lblOffset val="100"/>
        <c:noMultiLvlLbl val="0"/>
      </c:catAx>
      <c:valAx>
        <c:axId val="654834944"/>
        <c:scaling>
          <c:orientation val="minMax"/>
          <c:max val="140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4833960"/>
        <c:crosses val="autoZero"/>
        <c:crossBetween val="between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Sheet2!$B$1:$J$1</c:f>
              <c:strCache>
                <c:ptCount val="9"/>
                <c:pt idx="0">
                  <c:v>SFY 2012</c:v>
                </c:pt>
                <c:pt idx="1">
                  <c:v>SFY 2013</c:v>
                </c:pt>
                <c:pt idx="2">
                  <c:v>SFY 2014</c:v>
                </c:pt>
                <c:pt idx="3">
                  <c:v>SFY 2015</c:v>
                </c:pt>
                <c:pt idx="4">
                  <c:v>SFY 2016</c:v>
                </c:pt>
                <c:pt idx="5">
                  <c:v>SFY 2017</c:v>
                </c:pt>
                <c:pt idx="6">
                  <c:v>SFY 2018</c:v>
                </c:pt>
                <c:pt idx="7">
                  <c:v>SFY 2019</c:v>
                </c:pt>
                <c:pt idx="8">
                  <c:v>SFY 2020</c:v>
                </c:pt>
              </c:strCache>
            </c:strRef>
          </c:cat>
          <c:val>
            <c:numRef>
              <c:f>Sheet2!$B$2:$J$2</c:f>
              <c:numCache>
                <c:formatCode>_("$"* #,##0_);_("$"* \(#,##0\);_("$"* "-"??_);_(@_)</c:formatCode>
                <c:ptCount val="9"/>
                <c:pt idx="0">
                  <c:v>694720660.33202004</c:v>
                </c:pt>
                <c:pt idx="1">
                  <c:v>696829822</c:v>
                </c:pt>
                <c:pt idx="2">
                  <c:v>672815102.45676732</c:v>
                </c:pt>
                <c:pt idx="3">
                  <c:v>456353724</c:v>
                </c:pt>
                <c:pt idx="4">
                  <c:v>397493674</c:v>
                </c:pt>
                <c:pt idx="5">
                  <c:v>318801845</c:v>
                </c:pt>
                <c:pt idx="6">
                  <c:v>421790650.58639997</c:v>
                </c:pt>
                <c:pt idx="7">
                  <c:v>581187202.72469997</c:v>
                </c:pt>
                <c:pt idx="8">
                  <c:v>622000000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D8-4834-A51A-D3F2517165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2662096"/>
        <c:axId val="292674992"/>
      </c:barChart>
      <c:catAx>
        <c:axId val="292662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2674992"/>
        <c:crosses val="autoZero"/>
        <c:auto val="1"/>
        <c:lblAlgn val="ctr"/>
        <c:lblOffset val="100"/>
        <c:noMultiLvlLbl val="0"/>
      </c:catAx>
      <c:valAx>
        <c:axId val="292674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2662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1426B1-C8F7-434B-85B6-843320C20664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7F07B477-D5D7-4B6F-B211-EF90F8E9C6D7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b="1" dirty="0">
              <a:latin typeface="Segoe UI" panose="020B0502040204020203" pitchFamily="34" charset="0"/>
              <a:cs typeface="Segoe UI" panose="020B0502040204020203" pitchFamily="34" charset="0"/>
            </a:rPr>
            <a:t>HAF Fees Fund…</a:t>
          </a:r>
        </a:p>
      </dgm:t>
    </dgm:pt>
    <dgm:pt modelId="{95F4637E-0713-4E7F-9875-08D5DC72F0AA}" type="parTrans" cxnId="{B1F32673-46E3-49E9-AF7B-8B53BD4A4800}">
      <dgm:prSet/>
      <dgm:spPr/>
      <dgm:t>
        <a:bodyPr/>
        <a:lstStyle/>
        <a:p>
          <a:endParaRPr lang="en-US"/>
        </a:p>
      </dgm:t>
    </dgm:pt>
    <dgm:pt modelId="{2D97BFE7-0CB5-47A9-8A42-CF1B7354B4A5}" type="sibTrans" cxnId="{B1F32673-46E3-49E9-AF7B-8B53BD4A4800}">
      <dgm:prSet/>
      <dgm:spPr/>
      <dgm:t>
        <a:bodyPr/>
        <a:lstStyle/>
        <a:p>
          <a:endParaRPr lang="en-US"/>
        </a:p>
      </dgm:t>
    </dgm:pt>
    <dgm:pt modelId="{203D77E0-1EAC-47F8-BA92-3E98C42B7A88}">
      <dgm:prSet phldrT="[Text]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Hospital Reimbursement Enhancement </a:t>
          </a:r>
          <a:r>
            <a:rPr lang="en-US" i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(difference between Medicaid fee schedule and “Medicare” for traditional &amp; managed care population)</a:t>
          </a:r>
        </a:p>
      </dgm:t>
    </dgm:pt>
    <dgm:pt modelId="{8E884F5F-0D8C-45D4-82B0-BB18B560F5A5}" type="parTrans" cxnId="{47CCCA98-91A6-4C29-8DD8-C65B852A82E5}">
      <dgm:prSet/>
      <dgm:spPr/>
      <dgm:t>
        <a:bodyPr/>
        <a:lstStyle/>
        <a:p>
          <a:endParaRPr lang="en-US"/>
        </a:p>
      </dgm:t>
    </dgm:pt>
    <dgm:pt modelId="{022B098C-E7AF-46F5-A914-E93955FC4F2E}" type="sibTrans" cxnId="{47CCCA98-91A6-4C29-8DD8-C65B852A82E5}">
      <dgm:prSet/>
      <dgm:spPr/>
      <dgm:t>
        <a:bodyPr/>
        <a:lstStyle/>
        <a:p>
          <a:endParaRPr lang="en-US"/>
        </a:p>
      </dgm:t>
    </dgm:pt>
    <dgm:pt modelId="{9F112F27-3A85-444F-8FD3-B114233B4CF4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b="1" dirty="0">
              <a:latin typeface="Segoe UI" panose="020B0502040204020203" pitchFamily="34" charset="0"/>
              <a:cs typeface="Segoe UI" panose="020B0502040204020203" pitchFamily="34" charset="0"/>
            </a:rPr>
            <a:t>HIP Fees Fund…</a:t>
          </a:r>
        </a:p>
      </dgm:t>
    </dgm:pt>
    <dgm:pt modelId="{56C41E2D-340C-4524-8CE9-D9DE36686365}" type="parTrans" cxnId="{38A43D23-562E-4499-9EF2-9EF7A26B3026}">
      <dgm:prSet/>
      <dgm:spPr/>
      <dgm:t>
        <a:bodyPr/>
        <a:lstStyle/>
        <a:p>
          <a:endParaRPr lang="en-US"/>
        </a:p>
      </dgm:t>
    </dgm:pt>
    <dgm:pt modelId="{3EE6570C-3741-47D3-A825-CDC4FFF0FDA8}" type="sibTrans" cxnId="{38A43D23-562E-4499-9EF2-9EF7A26B3026}">
      <dgm:prSet/>
      <dgm:spPr/>
      <dgm:t>
        <a:bodyPr/>
        <a:lstStyle/>
        <a:p>
          <a:endParaRPr lang="en-US"/>
        </a:p>
      </dgm:t>
    </dgm:pt>
    <dgm:pt modelId="{1E814C5B-1282-4575-A7EC-D33ECAFDDA7C}">
      <dgm:prSet phldrT="[Text]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>
              <a:latin typeface="Segoe UI" panose="020B0502040204020203" pitchFamily="34" charset="0"/>
              <a:cs typeface="Segoe UI" panose="020B0502040204020203" pitchFamily="34" charset="0"/>
            </a:rPr>
            <a:t>Capitation Payments for All Medical Costs of Expansion Population at Medicare Rates </a:t>
          </a:r>
          <a:r>
            <a:rPr lang="en-US" i="1" dirty="0">
              <a:latin typeface="Segoe UI" panose="020B0502040204020203" pitchFamily="34" charset="0"/>
              <a:cs typeface="Segoe UI" panose="020B0502040204020203" pitchFamily="34" charset="0"/>
            </a:rPr>
            <a:t>(this includes hospitals but also physician, drugs, etc.)</a:t>
          </a:r>
        </a:p>
      </dgm:t>
    </dgm:pt>
    <dgm:pt modelId="{65546BCE-B7EC-413D-903C-DF98F4ACE7C6}" type="parTrans" cxnId="{84C0F62F-2DC7-4FB7-BB91-B2C296865C33}">
      <dgm:prSet/>
      <dgm:spPr/>
      <dgm:t>
        <a:bodyPr/>
        <a:lstStyle/>
        <a:p>
          <a:endParaRPr lang="en-US"/>
        </a:p>
      </dgm:t>
    </dgm:pt>
    <dgm:pt modelId="{377C3CAF-1E86-4FA4-85AF-26E5CA411D92}" type="sibTrans" cxnId="{84C0F62F-2DC7-4FB7-BB91-B2C296865C33}">
      <dgm:prSet/>
      <dgm:spPr/>
      <dgm:t>
        <a:bodyPr/>
        <a:lstStyle/>
        <a:p>
          <a:endParaRPr lang="en-US"/>
        </a:p>
      </dgm:t>
    </dgm:pt>
    <dgm:pt modelId="{B8729534-A7D4-4F45-AF4C-B60AD1C632F2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>
              <a:latin typeface="Segoe UI" panose="020B0502040204020203" pitchFamily="34" charset="0"/>
              <a:cs typeface="Segoe UI" panose="020B0502040204020203" pitchFamily="34" charset="0"/>
            </a:rPr>
            <a:t>State Administrative Costs for HIP </a:t>
          </a:r>
          <a:r>
            <a:rPr lang="en-US" i="1" dirty="0">
              <a:latin typeface="Segoe UI" panose="020B0502040204020203" pitchFamily="34" charset="0"/>
              <a:cs typeface="Segoe UI" panose="020B0502040204020203" pitchFamily="34" charset="0"/>
            </a:rPr>
            <a:t>(with limits)</a:t>
          </a:r>
          <a:r>
            <a:rPr lang="en-US" dirty="0">
              <a:latin typeface="Segoe UI" panose="020B0502040204020203" pitchFamily="34" charset="0"/>
              <a:cs typeface="Segoe UI" panose="020B0502040204020203" pitchFamily="34" charset="0"/>
            </a:rPr>
            <a:t> </a:t>
          </a:r>
        </a:p>
      </dgm:t>
    </dgm:pt>
    <dgm:pt modelId="{CC6EF7C6-4C71-4243-9B9A-C0812ED81ECF}" type="parTrans" cxnId="{B2FA26C6-F692-4374-B3C6-CDFAF3B2D94F}">
      <dgm:prSet/>
      <dgm:spPr/>
      <dgm:t>
        <a:bodyPr/>
        <a:lstStyle/>
        <a:p>
          <a:endParaRPr lang="en-US"/>
        </a:p>
      </dgm:t>
    </dgm:pt>
    <dgm:pt modelId="{D2851969-ED37-483E-BC21-B7F742B37DC3}" type="sibTrans" cxnId="{B2FA26C6-F692-4374-B3C6-CDFAF3B2D94F}">
      <dgm:prSet/>
      <dgm:spPr/>
      <dgm:t>
        <a:bodyPr/>
        <a:lstStyle/>
        <a:p>
          <a:endParaRPr lang="en-US"/>
        </a:p>
      </dgm:t>
    </dgm:pt>
    <dgm:pt modelId="{86BB3D16-D403-4C0E-98A2-BBFFDFB5A19A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rPr>
            <a:t>Increases in Physician and Other Provider Rates to 75% of 2014 “Medicare” for Non-Expansion Medicaid</a:t>
          </a:r>
        </a:p>
      </dgm:t>
    </dgm:pt>
    <dgm:pt modelId="{1C8BA015-0ED4-47D9-91F1-203FAF4A9BBF}" type="parTrans" cxnId="{48E4E5CA-4CFF-4785-9432-25EC549E499F}">
      <dgm:prSet/>
      <dgm:spPr/>
      <dgm:t>
        <a:bodyPr/>
        <a:lstStyle/>
        <a:p>
          <a:endParaRPr lang="en-US"/>
        </a:p>
      </dgm:t>
    </dgm:pt>
    <dgm:pt modelId="{7506118B-FBAF-4D45-8129-5E443C6DDF96}" type="sibTrans" cxnId="{48E4E5CA-4CFF-4785-9432-25EC549E499F}">
      <dgm:prSet/>
      <dgm:spPr/>
      <dgm:t>
        <a:bodyPr/>
        <a:lstStyle/>
        <a:p>
          <a:endParaRPr lang="en-US"/>
        </a:p>
      </dgm:t>
    </dgm:pt>
    <dgm:pt modelId="{C8A842CC-5405-4D41-BC55-167444271745}">
      <dgm:prSet phldrT="[Text]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Leveraging Indiana’s Medicaid DSH Allotment</a:t>
          </a:r>
        </a:p>
      </dgm:t>
    </dgm:pt>
    <dgm:pt modelId="{292A0F0B-BE42-4662-966E-F73B5C9A55F7}" type="parTrans" cxnId="{605FAAB6-ACB0-4F41-807E-8B9624446580}">
      <dgm:prSet/>
      <dgm:spPr/>
      <dgm:t>
        <a:bodyPr/>
        <a:lstStyle/>
        <a:p>
          <a:endParaRPr lang="en-US"/>
        </a:p>
      </dgm:t>
    </dgm:pt>
    <dgm:pt modelId="{499052B8-E21D-40EB-81B7-1E998E2CDCE5}" type="sibTrans" cxnId="{605FAAB6-ACB0-4F41-807E-8B9624446580}">
      <dgm:prSet/>
      <dgm:spPr/>
      <dgm:t>
        <a:bodyPr/>
        <a:lstStyle/>
        <a:p>
          <a:endParaRPr lang="en-US"/>
        </a:p>
      </dgm:t>
    </dgm:pt>
    <dgm:pt modelId="{CEF635D3-1239-46C3-8587-EADE1D848737}">
      <dgm:prSet phldrT="[Text]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28.5% Share of the Total Goes to FSSA for the General Medicaid Budget</a:t>
          </a:r>
        </a:p>
      </dgm:t>
    </dgm:pt>
    <dgm:pt modelId="{F153E80D-054F-4E37-BC15-5DC6D6B0558B}" type="parTrans" cxnId="{2D8A3C4E-5269-4BBF-A0BB-9B3E506863FA}">
      <dgm:prSet/>
      <dgm:spPr/>
      <dgm:t>
        <a:bodyPr/>
        <a:lstStyle/>
        <a:p>
          <a:endParaRPr lang="en-US"/>
        </a:p>
      </dgm:t>
    </dgm:pt>
    <dgm:pt modelId="{A6CF8239-5A9A-420D-B156-D165CE39B8E5}" type="sibTrans" cxnId="{2D8A3C4E-5269-4BBF-A0BB-9B3E506863FA}">
      <dgm:prSet/>
      <dgm:spPr/>
      <dgm:t>
        <a:bodyPr/>
        <a:lstStyle/>
        <a:p>
          <a:endParaRPr lang="en-US"/>
        </a:p>
      </dgm:t>
    </dgm:pt>
    <dgm:pt modelId="{9FAFCB98-39B4-4A8B-AC81-2EEFFBAE92E4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>
              <a:latin typeface="Segoe UI" panose="020B0502040204020203" pitchFamily="34" charset="0"/>
              <a:cs typeface="Segoe UI" panose="020B0502040204020203" pitchFamily="34" charset="0"/>
            </a:rPr>
            <a:t>Hospital Presumptive Eligibility </a:t>
          </a:r>
        </a:p>
      </dgm:t>
    </dgm:pt>
    <dgm:pt modelId="{07795AE8-CAB6-43F1-94C0-6683A52E8263}" type="parTrans" cxnId="{BAA0D613-B772-4E3B-8695-9F653BC74444}">
      <dgm:prSet/>
      <dgm:spPr/>
      <dgm:t>
        <a:bodyPr/>
        <a:lstStyle/>
        <a:p>
          <a:endParaRPr lang="en-US"/>
        </a:p>
      </dgm:t>
    </dgm:pt>
    <dgm:pt modelId="{EB5308CE-42B2-4C66-B6E1-68B4F4D49882}" type="sibTrans" cxnId="{BAA0D613-B772-4E3B-8695-9F653BC74444}">
      <dgm:prSet/>
      <dgm:spPr/>
      <dgm:t>
        <a:bodyPr/>
        <a:lstStyle/>
        <a:p>
          <a:endParaRPr lang="en-US"/>
        </a:p>
      </dgm:t>
    </dgm:pt>
    <dgm:pt modelId="{1F70D064-86DC-422C-8FA8-3057040B9F92}" type="pres">
      <dgm:prSet presAssocID="{CB1426B1-C8F7-434B-85B6-843320C20664}" presName="Name0" presStyleCnt="0">
        <dgm:presLayoutVars>
          <dgm:dir/>
          <dgm:animLvl val="lvl"/>
          <dgm:resizeHandles val="exact"/>
        </dgm:presLayoutVars>
      </dgm:prSet>
      <dgm:spPr/>
    </dgm:pt>
    <dgm:pt modelId="{2D12CBF8-2678-4B6F-A89E-9E415FF75F01}" type="pres">
      <dgm:prSet presAssocID="{7F07B477-D5D7-4B6F-B211-EF90F8E9C6D7}" presName="composite" presStyleCnt="0"/>
      <dgm:spPr/>
    </dgm:pt>
    <dgm:pt modelId="{0A410D4D-382E-4A36-8A8E-875BC3490246}" type="pres">
      <dgm:prSet presAssocID="{7F07B477-D5D7-4B6F-B211-EF90F8E9C6D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2DD51B87-36F6-4BE3-BD60-99480AE0526B}" type="pres">
      <dgm:prSet presAssocID="{7F07B477-D5D7-4B6F-B211-EF90F8E9C6D7}" presName="desTx" presStyleLbl="alignAccFollowNode1" presStyleIdx="0" presStyleCnt="2">
        <dgm:presLayoutVars>
          <dgm:bulletEnabled val="1"/>
        </dgm:presLayoutVars>
      </dgm:prSet>
      <dgm:spPr/>
    </dgm:pt>
    <dgm:pt modelId="{B7C3F730-A602-403E-8CD7-6C674C667467}" type="pres">
      <dgm:prSet presAssocID="{2D97BFE7-0CB5-47A9-8A42-CF1B7354B4A5}" presName="space" presStyleCnt="0"/>
      <dgm:spPr/>
    </dgm:pt>
    <dgm:pt modelId="{E0FAB144-924C-4C72-9849-91DFB791ACC6}" type="pres">
      <dgm:prSet presAssocID="{9F112F27-3A85-444F-8FD3-B114233B4CF4}" presName="composite" presStyleCnt="0"/>
      <dgm:spPr/>
    </dgm:pt>
    <dgm:pt modelId="{15761717-AFC4-4ED6-8A46-1ED03F2320BB}" type="pres">
      <dgm:prSet presAssocID="{9F112F27-3A85-444F-8FD3-B114233B4CF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DAEF1DC2-2F27-40EA-80C9-36FB9D60C071}" type="pres">
      <dgm:prSet presAssocID="{9F112F27-3A85-444F-8FD3-B114233B4CF4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BAA0D613-B772-4E3B-8695-9F653BC74444}" srcId="{9F112F27-3A85-444F-8FD3-B114233B4CF4}" destId="{9FAFCB98-39B4-4A8B-AC81-2EEFFBAE92E4}" srcOrd="2" destOrd="0" parTransId="{07795AE8-CAB6-43F1-94C0-6683A52E8263}" sibTransId="{EB5308CE-42B2-4C66-B6E1-68B4F4D49882}"/>
    <dgm:cxn modelId="{38A43D23-562E-4499-9EF2-9EF7A26B3026}" srcId="{CB1426B1-C8F7-434B-85B6-843320C20664}" destId="{9F112F27-3A85-444F-8FD3-B114233B4CF4}" srcOrd="1" destOrd="0" parTransId="{56C41E2D-340C-4524-8CE9-D9DE36686365}" sibTransId="{3EE6570C-3741-47D3-A825-CDC4FFF0FDA8}"/>
    <dgm:cxn modelId="{84C0F62F-2DC7-4FB7-BB91-B2C296865C33}" srcId="{9F112F27-3A85-444F-8FD3-B114233B4CF4}" destId="{1E814C5B-1282-4575-A7EC-D33ECAFDDA7C}" srcOrd="0" destOrd="0" parTransId="{65546BCE-B7EC-413D-903C-DF98F4ACE7C6}" sibTransId="{377C3CAF-1E86-4FA4-85AF-26E5CA411D92}"/>
    <dgm:cxn modelId="{2D8A3C4E-5269-4BBF-A0BB-9B3E506863FA}" srcId="{7F07B477-D5D7-4B6F-B211-EF90F8E9C6D7}" destId="{CEF635D3-1239-46C3-8587-EADE1D848737}" srcOrd="2" destOrd="0" parTransId="{F153E80D-054F-4E37-BC15-5DC6D6B0558B}" sibTransId="{A6CF8239-5A9A-420D-B156-D165CE39B8E5}"/>
    <dgm:cxn modelId="{B1F32673-46E3-49E9-AF7B-8B53BD4A4800}" srcId="{CB1426B1-C8F7-434B-85B6-843320C20664}" destId="{7F07B477-D5D7-4B6F-B211-EF90F8E9C6D7}" srcOrd="0" destOrd="0" parTransId="{95F4637E-0713-4E7F-9875-08D5DC72F0AA}" sibTransId="{2D97BFE7-0CB5-47A9-8A42-CF1B7354B4A5}"/>
    <dgm:cxn modelId="{FBFD2254-01D8-4A79-BE7E-523C29FD5A50}" type="presOf" srcId="{203D77E0-1EAC-47F8-BA92-3E98C42B7A88}" destId="{2DD51B87-36F6-4BE3-BD60-99480AE0526B}" srcOrd="0" destOrd="0" presId="urn:microsoft.com/office/officeart/2005/8/layout/hList1"/>
    <dgm:cxn modelId="{0CBFD98B-7D6C-4BBB-B75A-CFA72AA4DD0B}" type="presOf" srcId="{9F112F27-3A85-444F-8FD3-B114233B4CF4}" destId="{15761717-AFC4-4ED6-8A46-1ED03F2320BB}" srcOrd="0" destOrd="0" presId="urn:microsoft.com/office/officeart/2005/8/layout/hList1"/>
    <dgm:cxn modelId="{52E4CA92-72FB-47E7-A07E-29D1EFC11D8C}" type="presOf" srcId="{B8729534-A7D4-4F45-AF4C-B60AD1C632F2}" destId="{DAEF1DC2-2F27-40EA-80C9-36FB9D60C071}" srcOrd="0" destOrd="1" presId="urn:microsoft.com/office/officeart/2005/8/layout/hList1"/>
    <dgm:cxn modelId="{47CCCA98-91A6-4C29-8DD8-C65B852A82E5}" srcId="{7F07B477-D5D7-4B6F-B211-EF90F8E9C6D7}" destId="{203D77E0-1EAC-47F8-BA92-3E98C42B7A88}" srcOrd="0" destOrd="0" parTransId="{8E884F5F-0D8C-45D4-82B0-BB18B560F5A5}" sibTransId="{022B098C-E7AF-46F5-A914-E93955FC4F2E}"/>
    <dgm:cxn modelId="{7E1FFBA1-05C2-4881-A5D4-6CBAB058CB42}" type="presOf" srcId="{CB1426B1-C8F7-434B-85B6-843320C20664}" destId="{1F70D064-86DC-422C-8FA8-3057040B9F92}" srcOrd="0" destOrd="0" presId="urn:microsoft.com/office/officeart/2005/8/layout/hList1"/>
    <dgm:cxn modelId="{605FAAB6-ACB0-4F41-807E-8B9624446580}" srcId="{7F07B477-D5D7-4B6F-B211-EF90F8E9C6D7}" destId="{C8A842CC-5405-4D41-BC55-167444271745}" srcOrd="1" destOrd="0" parTransId="{292A0F0B-BE42-4662-966E-F73B5C9A55F7}" sibTransId="{499052B8-E21D-40EB-81B7-1E998E2CDCE5}"/>
    <dgm:cxn modelId="{B2FA26C6-F692-4374-B3C6-CDFAF3B2D94F}" srcId="{9F112F27-3A85-444F-8FD3-B114233B4CF4}" destId="{B8729534-A7D4-4F45-AF4C-B60AD1C632F2}" srcOrd="1" destOrd="0" parTransId="{CC6EF7C6-4C71-4243-9B9A-C0812ED81ECF}" sibTransId="{D2851969-ED37-483E-BC21-B7F742B37DC3}"/>
    <dgm:cxn modelId="{48E4E5CA-4CFF-4785-9432-25EC549E499F}" srcId="{9F112F27-3A85-444F-8FD3-B114233B4CF4}" destId="{86BB3D16-D403-4C0E-98A2-BBFFDFB5A19A}" srcOrd="3" destOrd="0" parTransId="{1C8BA015-0ED4-47D9-91F1-203FAF4A9BBF}" sibTransId="{7506118B-FBAF-4D45-8129-5E443C6DDF96}"/>
    <dgm:cxn modelId="{E29A24CF-EC98-431F-A6AB-2F9B75156A37}" type="presOf" srcId="{7F07B477-D5D7-4B6F-B211-EF90F8E9C6D7}" destId="{0A410D4D-382E-4A36-8A8E-875BC3490246}" srcOrd="0" destOrd="0" presId="urn:microsoft.com/office/officeart/2005/8/layout/hList1"/>
    <dgm:cxn modelId="{8E0A36D8-18C2-4BE7-A467-4620A323C6DD}" type="presOf" srcId="{9FAFCB98-39B4-4A8B-AC81-2EEFFBAE92E4}" destId="{DAEF1DC2-2F27-40EA-80C9-36FB9D60C071}" srcOrd="0" destOrd="2" presId="urn:microsoft.com/office/officeart/2005/8/layout/hList1"/>
    <dgm:cxn modelId="{16235AE2-5CE9-458B-9932-146C49BD7245}" type="presOf" srcId="{C8A842CC-5405-4D41-BC55-167444271745}" destId="{2DD51B87-36F6-4BE3-BD60-99480AE0526B}" srcOrd="0" destOrd="1" presId="urn:microsoft.com/office/officeart/2005/8/layout/hList1"/>
    <dgm:cxn modelId="{26A62FE8-2D6B-4B25-AA38-5FEA6FEE82D9}" type="presOf" srcId="{CEF635D3-1239-46C3-8587-EADE1D848737}" destId="{2DD51B87-36F6-4BE3-BD60-99480AE0526B}" srcOrd="0" destOrd="2" presId="urn:microsoft.com/office/officeart/2005/8/layout/hList1"/>
    <dgm:cxn modelId="{310B64EC-20D4-4445-9FE6-6C239D5F527D}" type="presOf" srcId="{86BB3D16-D403-4C0E-98A2-BBFFDFB5A19A}" destId="{DAEF1DC2-2F27-40EA-80C9-36FB9D60C071}" srcOrd="0" destOrd="3" presId="urn:microsoft.com/office/officeart/2005/8/layout/hList1"/>
    <dgm:cxn modelId="{A5B7CEF7-DACF-452D-B1AF-B3576F6C541A}" type="presOf" srcId="{1E814C5B-1282-4575-A7EC-D33ECAFDDA7C}" destId="{DAEF1DC2-2F27-40EA-80C9-36FB9D60C071}" srcOrd="0" destOrd="0" presId="urn:microsoft.com/office/officeart/2005/8/layout/hList1"/>
    <dgm:cxn modelId="{775ED824-22B7-401E-A5C8-7AC8D71F0A1A}" type="presParOf" srcId="{1F70D064-86DC-422C-8FA8-3057040B9F92}" destId="{2D12CBF8-2678-4B6F-A89E-9E415FF75F01}" srcOrd="0" destOrd="0" presId="urn:microsoft.com/office/officeart/2005/8/layout/hList1"/>
    <dgm:cxn modelId="{989D7470-636C-45FE-9AC6-8FE92165B651}" type="presParOf" srcId="{2D12CBF8-2678-4B6F-A89E-9E415FF75F01}" destId="{0A410D4D-382E-4A36-8A8E-875BC3490246}" srcOrd="0" destOrd="0" presId="urn:microsoft.com/office/officeart/2005/8/layout/hList1"/>
    <dgm:cxn modelId="{5E56A1D3-4BF5-451D-AE41-71FF07635C2E}" type="presParOf" srcId="{2D12CBF8-2678-4B6F-A89E-9E415FF75F01}" destId="{2DD51B87-36F6-4BE3-BD60-99480AE0526B}" srcOrd="1" destOrd="0" presId="urn:microsoft.com/office/officeart/2005/8/layout/hList1"/>
    <dgm:cxn modelId="{7357D53F-20BA-449E-90F2-E3EBA536E8CB}" type="presParOf" srcId="{1F70D064-86DC-422C-8FA8-3057040B9F92}" destId="{B7C3F730-A602-403E-8CD7-6C674C667467}" srcOrd="1" destOrd="0" presId="urn:microsoft.com/office/officeart/2005/8/layout/hList1"/>
    <dgm:cxn modelId="{0A82449A-F064-4911-B3E9-1CB8EE00076E}" type="presParOf" srcId="{1F70D064-86DC-422C-8FA8-3057040B9F92}" destId="{E0FAB144-924C-4C72-9849-91DFB791ACC6}" srcOrd="2" destOrd="0" presId="urn:microsoft.com/office/officeart/2005/8/layout/hList1"/>
    <dgm:cxn modelId="{D15578F1-9E1E-47A3-8002-420A651B7BE7}" type="presParOf" srcId="{E0FAB144-924C-4C72-9849-91DFB791ACC6}" destId="{15761717-AFC4-4ED6-8A46-1ED03F2320BB}" srcOrd="0" destOrd="0" presId="urn:microsoft.com/office/officeart/2005/8/layout/hList1"/>
    <dgm:cxn modelId="{3473B586-C4D5-47E8-8FF3-77EAC39D6B7A}" type="presParOf" srcId="{E0FAB144-924C-4C72-9849-91DFB791ACC6}" destId="{DAEF1DC2-2F27-40EA-80C9-36FB9D60C07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410D4D-382E-4A36-8A8E-875BC3490246}">
      <dsp:nvSpPr>
        <dsp:cNvPr id="0" name=""/>
        <dsp:cNvSpPr/>
      </dsp:nvSpPr>
      <dsp:spPr>
        <a:xfrm>
          <a:off x="40" y="89927"/>
          <a:ext cx="3871003" cy="547200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latin typeface="Segoe UI" panose="020B0502040204020203" pitchFamily="34" charset="0"/>
              <a:cs typeface="Segoe UI" panose="020B0502040204020203" pitchFamily="34" charset="0"/>
            </a:rPr>
            <a:t>HAF Fees Fund…</a:t>
          </a:r>
        </a:p>
      </dsp:txBody>
      <dsp:txXfrm>
        <a:off x="40" y="89927"/>
        <a:ext cx="3871003" cy="547200"/>
      </dsp:txXfrm>
    </dsp:sp>
    <dsp:sp modelId="{2DD51B87-36F6-4BE3-BD60-99480AE0526B}">
      <dsp:nvSpPr>
        <dsp:cNvPr id="0" name=""/>
        <dsp:cNvSpPr/>
      </dsp:nvSpPr>
      <dsp:spPr>
        <a:xfrm>
          <a:off x="40" y="637127"/>
          <a:ext cx="3871003" cy="3901845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Hospital Reimbursement Enhancement </a:t>
          </a:r>
          <a:r>
            <a:rPr lang="en-US" sz="1900" i="1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(difference between Medicaid fee schedule and “Medicare” for traditional &amp; managed care population)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Leveraging Indiana’s Medicaid DSH Allotment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28.5% Share of the Total Goes to FSSA for the General Medicaid Budget</a:t>
          </a:r>
        </a:p>
      </dsp:txBody>
      <dsp:txXfrm>
        <a:off x="40" y="637127"/>
        <a:ext cx="3871003" cy="3901845"/>
      </dsp:txXfrm>
    </dsp:sp>
    <dsp:sp modelId="{15761717-AFC4-4ED6-8A46-1ED03F2320BB}">
      <dsp:nvSpPr>
        <dsp:cNvPr id="0" name=""/>
        <dsp:cNvSpPr/>
      </dsp:nvSpPr>
      <dsp:spPr>
        <a:xfrm>
          <a:off x="4412984" y="89927"/>
          <a:ext cx="3871003" cy="547200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accent4">
              <a:hueOff val="-12763623"/>
              <a:satOff val="-45454"/>
              <a:lumOff val="1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latin typeface="Segoe UI" panose="020B0502040204020203" pitchFamily="34" charset="0"/>
              <a:cs typeface="Segoe UI" panose="020B0502040204020203" pitchFamily="34" charset="0"/>
            </a:rPr>
            <a:t>HIP Fees Fund…</a:t>
          </a:r>
        </a:p>
      </dsp:txBody>
      <dsp:txXfrm>
        <a:off x="4412984" y="89927"/>
        <a:ext cx="3871003" cy="547200"/>
      </dsp:txXfrm>
    </dsp:sp>
    <dsp:sp modelId="{DAEF1DC2-2F27-40EA-80C9-36FB9D60C071}">
      <dsp:nvSpPr>
        <dsp:cNvPr id="0" name=""/>
        <dsp:cNvSpPr/>
      </dsp:nvSpPr>
      <dsp:spPr>
        <a:xfrm>
          <a:off x="4412984" y="637127"/>
          <a:ext cx="3871003" cy="3901845"/>
        </a:xfrm>
        <a:prstGeom prst="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4">
              <a:tint val="40000"/>
              <a:alpha val="90000"/>
              <a:hueOff val="-13161682"/>
              <a:satOff val="-33388"/>
              <a:lumOff val="19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latin typeface="Segoe UI" panose="020B0502040204020203" pitchFamily="34" charset="0"/>
              <a:cs typeface="Segoe UI" panose="020B0502040204020203" pitchFamily="34" charset="0"/>
            </a:rPr>
            <a:t>Capitation Payments for All Medical Costs of Expansion Population at Medicare Rates </a:t>
          </a:r>
          <a:r>
            <a:rPr lang="en-US" sz="1900" i="1" kern="1200" dirty="0">
              <a:latin typeface="Segoe UI" panose="020B0502040204020203" pitchFamily="34" charset="0"/>
              <a:cs typeface="Segoe UI" panose="020B0502040204020203" pitchFamily="34" charset="0"/>
            </a:rPr>
            <a:t>(this includes hospitals but also physician, drugs, etc.)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latin typeface="Segoe UI" panose="020B0502040204020203" pitchFamily="34" charset="0"/>
              <a:cs typeface="Segoe UI" panose="020B0502040204020203" pitchFamily="34" charset="0"/>
            </a:rPr>
            <a:t>State Administrative Costs for HIP </a:t>
          </a:r>
          <a:r>
            <a:rPr lang="en-US" sz="1900" i="1" kern="1200" dirty="0">
              <a:latin typeface="Segoe UI" panose="020B0502040204020203" pitchFamily="34" charset="0"/>
              <a:cs typeface="Segoe UI" panose="020B0502040204020203" pitchFamily="34" charset="0"/>
            </a:rPr>
            <a:t>(with limits)</a:t>
          </a:r>
          <a:r>
            <a:rPr lang="en-US" sz="1900" kern="1200" dirty="0">
              <a:latin typeface="Segoe UI" panose="020B0502040204020203" pitchFamily="34" charset="0"/>
              <a:cs typeface="Segoe UI" panose="020B0502040204020203" pitchFamily="34" charset="0"/>
            </a:rPr>
            <a:t>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latin typeface="Segoe UI" panose="020B0502040204020203" pitchFamily="34" charset="0"/>
              <a:cs typeface="Segoe UI" panose="020B0502040204020203" pitchFamily="34" charset="0"/>
            </a:rPr>
            <a:t>Hospital Presumptive Eligibility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rPr>
            <a:t>Increases in Physician and Other Provider Rates to 75% of 2014 “Medicare” for Non-Expansion Medicaid</a:t>
          </a:r>
        </a:p>
      </dsp:txBody>
      <dsp:txXfrm>
        <a:off x="4412984" y="637127"/>
        <a:ext cx="3871003" cy="3901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F50B28-2B6B-4540-9F91-2D3CD009CD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09B9DD-18CE-A94D-8800-26E2FE4449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4D11A-8D27-C64C-8BCE-A1114E6F46B5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086B60-7F42-1040-9C83-830540A53F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48ADDB-BB65-984D-A187-5BFBB2114A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3F2E8-52CE-CF4B-B002-A2E752EE0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71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A1A20-BAF2-4818-9005-42764E61A339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6E4B8-2D00-4118-9BF4-115C35B68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916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C15FDCD-1111-A147-819C-0216A55DA10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A9CE82-0C7E-884B-87A5-DF818AEA93D8}"/>
              </a:ext>
            </a:extLst>
          </p:cNvPr>
          <p:cNvSpPr/>
          <p:nvPr userDrawn="1"/>
        </p:nvSpPr>
        <p:spPr>
          <a:xfrm>
            <a:off x="3727269" y="228600"/>
            <a:ext cx="8229599" cy="6400800"/>
          </a:xfrm>
          <a:prstGeom prst="rect">
            <a:avLst/>
          </a:prstGeom>
          <a:solidFill>
            <a:srgbClr val="0D62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8823" y="2054241"/>
            <a:ext cx="7192161" cy="1506065"/>
          </a:xfrm>
        </p:spPr>
        <p:txBody>
          <a:bodyPr>
            <a:noAutofit/>
          </a:bodyPr>
          <a:lstStyle>
            <a:lvl1pPr algn="l">
              <a:lnSpc>
                <a:spcPts val="4800"/>
              </a:lnSpc>
              <a:defRPr sz="4800" b="0" i="0" baseline="0">
                <a:solidFill>
                  <a:schemeClr val="bg1"/>
                </a:solidFill>
                <a:latin typeface="Whitney Medium" pitchFamily="2" charset="0"/>
                <a:cs typeface="Calibri Ligh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188823" y="3700405"/>
            <a:ext cx="7192162" cy="659063"/>
          </a:xfrm>
        </p:spPr>
        <p:txBody>
          <a:bodyPr>
            <a:normAutofit/>
          </a:bodyPr>
          <a:lstStyle>
            <a:lvl1pPr marL="0" indent="0" algn="l">
              <a:buNone/>
              <a:defRPr sz="1800" b="0" i="0">
                <a:solidFill>
                  <a:srgbClr val="95D8EC"/>
                </a:solidFill>
                <a:latin typeface="Whitney Book" pitchFamily="2" charset="0"/>
                <a:cs typeface="Calibri"/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C55C954-82A4-5144-B773-1BF39BD045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2559" y="2462491"/>
            <a:ext cx="2202151" cy="689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696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-14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2400"/>
              </a:spcAft>
              <a:defRPr sz="2800" b="0" i="0" spc="-100" baseline="0">
                <a:solidFill>
                  <a:schemeClr val="tx1"/>
                </a:solidFill>
                <a:latin typeface="Whitney Light" pitchFamily="2" charset="0"/>
              </a:defRPr>
            </a:lvl1pPr>
            <a:lvl2pPr>
              <a:defRPr sz="2400" b="0" i="0" spc="-80" baseline="0">
                <a:solidFill>
                  <a:srgbClr val="0D629D"/>
                </a:solidFill>
                <a:latin typeface="Whitney Light" pitchFamily="2" charset="0"/>
              </a:defRPr>
            </a:lvl2pPr>
            <a:lvl3pPr>
              <a:defRPr sz="2000" b="0" i="0" spc="-60" baseline="0">
                <a:latin typeface="Whitney Light" pitchFamily="2" charset="0"/>
              </a:defRPr>
            </a:lvl3pPr>
            <a:lvl4pPr marL="1371496" indent="0">
              <a:buNone/>
              <a:defRPr b="0" i="0">
                <a:latin typeface="Whitney Light" pitchFamily="2" charset="0"/>
              </a:defRPr>
            </a:lvl4pPr>
            <a:lvl5pPr>
              <a:defRPr b="0" i="0">
                <a:latin typeface="Whitney Ligh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4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4C260-5801-A94C-9978-C556D8F8B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327DFF-4986-2249-9B72-B622284D14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132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7015" y="214265"/>
            <a:ext cx="9953325" cy="1110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7014" y="1835900"/>
            <a:ext cx="11431605" cy="4555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47534" y="6391186"/>
            <a:ext cx="5710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rgbClr val="0D629D"/>
                </a:solidFill>
                <a:latin typeface="Whitney Medium" pitchFamily="2" charset="0"/>
              </a:defRPr>
            </a:lvl1pPr>
          </a:lstStyle>
          <a:p>
            <a:fld id="{21123997-4C51-7B40-AA7B-028107A2DA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441256-89F9-FF47-BF41-5C351E34CCFA}"/>
              </a:ext>
            </a:extLst>
          </p:cNvPr>
          <p:cNvSpPr/>
          <p:nvPr userDrawn="1"/>
        </p:nvSpPr>
        <p:spPr>
          <a:xfrm>
            <a:off x="1" y="1479299"/>
            <a:ext cx="9144000" cy="91440"/>
          </a:xfrm>
          <a:prstGeom prst="rect">
            <a:avLst/>
          </a:prstGeom>
          <a:solidFill>
            <a:srgbClr val="95D8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2DF4B8A-D442-AE45-A9C0-39AD00413E85}"/>
              </a:ext>
            </a:extLst>
          </p:cNvPr>
          <p:cNvSpPr/>
          <p:nvPr userDrawn="1"/>
        </p:nvSpPr>
        <p:spPr>
          <a:xfrm>
            <a:off x="9144001" y="1479299"/>
            <a:ext cx="3047998" cy="91440"/>
          </a:xfrm>
          <a:prstGeom prst="rect">
            <a:avLst/>
          </a:prstGeom>
          <a:solidFill>
            <a:srgbClr val="0177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BF89A4C-C602-0B44-8162-2768428DCE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668000" y="586430"/>
            <a:ext cx="1168998" cy="36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67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63" r:id="rId3"/>
  </p:sldLayoutIdLst>
  <p:hf hdr="0" ftr="0" dt="0"/>
  <p:txStyles>
    <p:titleStyle>
      <a:lvl1pPr algn="l" defTabSz="457167" rtl="0" eaLnBrk="1" latinLnBrk="0" hangingPunct="1">
        <a:spcBef>
          <a:spcPct val="0"/>
        </a:spcBef>
        <a:buNone/>
        <a:defRPr sz="4400" b="0" i="0" kern="1200" spc="-140" baseline="0">
          <a:solidFill>
            <a:schemeClr val="tx1"/>
          </a:solidFill>
          <a:latin typeface="Whitney Book" pitchFamily="2" charset="0"/>
          <a:ea typeface="+mj-ea"/>
          <a:cs typeface="Calibri Light"/>
        </a:defRPr>
      </a:lvl1pPr>
    </p:titleStyle>
    <p:bodyStyle>
      <a:lvl1pPr marL="228600" indent="-228600" algn="l" defTabSz="457167" rtl="0" eaLnBrk="1" latinLnBrk="0" hangingPunct="1">
        <a:spcBef>
          <a:spcPts val="0"/>
        </a:spcBef>
        <a:spcAft>
          <a:spcPts val="2400"/>
        </a:spcAft>
        <a:buClr>
          <a:srgbClr val="0D629D"/>
        </a:buClr>
        <a:buFont typeface="Arial"/>
        <a:buChar char="•"/>
        <a:defRPr sz="2800" b="0" i="0" kern="1200" spc="-100" baseline="0">
          <a:solidFill>
            <a:schemeClr val="tx1"/>
          </a:solidFill>
          <a:latin typeface="Whitney Light" pitchFamily="2" charset="0"/>
          <a:ea typeface="+mn-ea"/>
          <a:cs typeface="Calibri Light"/>
        </a:defRPr>
      </a:lvl1pPr>
      <a:lvl2pPr marL="731520" indent="-228600" algn="l" defTabSz="457167" rtl="0" eaLnBrk="1" latinLnBrk="0" hangingPunct="1">
        <a:spcBef>
          <a:spcPts val="0"/>
        </a:spcBef>
        <a:spcAft>
          <a:spcPts val="300"/>
        </a:spcAft>
        <a:buFont typeface="Arial"/>
        <a:buChar char="–"/>
        <a:defRPr sz="2400" b="0" i="0" kern="1200" spc="-80" baseline="0">
          <a:solidFill>
            <a:srgbClr val="0D629D"/>
          </a:solidFill>
          <a:latin typeface="Whitney Light" pitchFamily="2" charset="0"/>
          <a:ea typeface="+mn-ea"/>
          <a:cs typeface="Calibri"/>
        </a:defRPr>
      </a:lvl2pPr>
      <a:lvl3pPr marL="1142914" indent="-137160" algn="l" defTabSz="457167" rtl="0" eaLnBrk="1" latinLnBrk="0" hangingPunct="1">
        <a:spcBef>
          <a:spcPts val="0"/>
        </a:spcBef>
        <a:spcAft>
          <a:spcPts val="300"/>
        </a:spcAft>
        <a:buFont typeface="Arial"/>
        <a:buChar char="•"/>
        <a:defRPr sz="2000" b="0" i="0" kern="1200" spc="-60" baseline="0">
          <a:solidFill>
            <a:schemeClr val="tx1"/>
          </a:solidFill>
          <a:latin typeface="Whitney Light" pitchFamily="2" charset="0"/>
          <a:ea typeface="+mn-ea"/>
          <a:cs typeface="Calibri"/>
        </a:defRPr>
      </a:lvl3pPr>
      <a:lvl4pPr marL="1600080" indent="-228584" algn="l" defTabSz="457167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defTabSz="457167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45716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45716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45716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45716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.gov/medicaid/members/member-resources/How-a-return-to-normal-will-impact-some-Indiana-Medicaid-members/health-coverage-toolkit" TargetMode="External"/><Relationship Id="rId2" Type="http://schemas.openxmlformats.org/officeDocument/2006/relationships/hyperlink" Target="mailto:PHEstakeholders@fssa.in.gov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ckfindiana.org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D5A1-2959-324D-A139-F280915B3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8824" y="2054241"/>
            <a:ext cx="7192161" cy="1506065"/>
          </a:xfrm>
        </p:spPr>
        <p:txBody>
          <a:bodyPr/>
          <a:lstStyle/>
          <a:p>
            <a:r>
              <a:rPr lang="en-US" dirty="0"/>
              <a:t>Medicaid HAF/HIP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57084D-9F14-0F43-BFAB-41C8601FFE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8823" y="3700405"/>
            <a:ext cx="7192162" cy="886225"/>
          </a:xfrm>
        </p:spPr>
        <p:txBody>
          <a:bodyPr>
            <a:normAutofit/>
          </a:bodyPr>
          <a:lstStyle/>
          <a:p>
            <a:r>
              <a:rPr lang="en-US" sz="2800" dirty="0"/>
              <a:t>HFMA February 16, 2023</a:t>
            </a:r>
          </a:p>
          <a:p>
            <a:endParaRPr lang="en-US" sz="2800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768D83F-40F1-D604-79ED-15D2D7DD22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44" y="3429000"/>
            <a:ext cx="2176086" cy="78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458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E04E2-842A-41F5-8CCB-668E7A9F7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HIP Provider Equalization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54FA7-3C70-4450-8E2A-DA3330DDD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CMS will no longer approve capitation rates based upon different provider payment levels for expansion and non-expansion populations</a:t>
            </a:r>
          </a:p>
          <a:p>
            <a:pPr lvl="1">
              <a:spcAft>
                <a:spcPts val="1800"/>
              </a:spcAft>
            </a:pPr>
            <a:r>
              <a:rPr lang="en-US" dirty="0"/>
              <a:t>Beginning CY 2024</a:t>
            </a:r>
          </a:p>
          <a:p>
            <a:pPr>
              <a:spcAft>
                <a:spcPts val="600"/>
              </a:spcAft>
            </a:pPr>
            <a:r>
              <a:rPr lang="en-US" dirty="0"/>
              <a:t>FSSA is modeling a revision to provider payments to bring the non-expansion population payments and the HIP payments to the same level in a “revenue neutral” manner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Likely will bring HIP down and non-expansion Medicaid payments up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Will impact non-hospital provider payments; will not impact hospital payments</a:t>
            </a:r>
          </a:p>
          <a:p>
            <a:pPr>
              <a:spcAft>
                <a:spcPts val="1200"/>
              </a:spcAft>
            </a:pPr>
            <a:r>
              <a:rPr lang="en-US" dirty="0"/>
              <a:t>Unclear how this will impact HIP fees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Parity at 80% could cost $50 to $100 M in state dollars</a:t>
            </a:r>
          </a:p>
          <a:p>
            <a:pPr>
              <a:spcAft>
                <a:spcPts val="1200"/>
              </a:spcAft>
            </a:pPr>
            <a:r>
              <a:rPr lang="en-US" dirty="0"/>
              <a:t>Requires a State Plan Amendment and a change in state statute, which could open door for other changes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AFC1D-0826-40F1-A7F8-501DB1945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4F788DD-D387-0221-C401-B336F2FAE4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535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2FFE1-0F04-B8EF-0675-87108CFC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Provider Types Impacted by Equalization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121389-5CD5-B40D-D57F-A7FE4D3DD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11</a:t>
            </a:fld>
            <a:endParaRPr lang="en-US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228FD3AC-3641-BF78-84A7-43474D970E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7215" y="1835150"/>
            <a:ext cx="8471857" cy="4556125"/>
          </a:xfrm>
        </p:spPr>
      </p:pic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F8FA98A-3321-425A-CBB3-62306B6CD7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649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E04E2-842A-41F5-8CCB-668E7A9F7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HIP Provider Equalization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54FA7-3C70-4450-8E2A-DA3330DDD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Depending on the type of patients served, some classes of providers could see rates decrease while others increase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Current “Medicare” based on 2014 Medicare fee schedules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Different impact between groups of providers—for example, pediatricians don’t treat HIP patients and could see Medicaid rate increases, but specialists that largely treat HIP patients could see cuts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There could be impacts within classes of providers—for example, dentists who treat children versus adults </a:t>
            </a:r>
          </a:p>
          <a:p>
            <a:pPr>
              <a:spcAft>
                <a:spcPts val="600"/>
              </a:spcAft>
            </a:pPr>
            <a:r>
              <a:rPr lang="en-US" dirty="0"/>
              <a:t>Public comment period ended late 2022</a:t>
            </a:r>
          </a:p>
          <a:p>
            <a:pPr>
              <a:spcAft>
                <a:spcPts val="600"/>
              </a:spcAft>
            </a:pPr>
            <a:r>
              <a:rPr lang="en-US" dirty="0"/>
              <a:t>New rates will be published in October 2023 and </a:t>
            </a:r>
            <a:r>
              <a:rPr lang="en-US"/>
              <a:t>effective January 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AFC1D-0826-40F1-A7F8-501DB1945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956D461-2940-B9BD-09BC-3ECD584FEA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094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D5A1-2959-324D-A139-F280915B3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8824" y="2054241"/>
            <a:ext cx="7192161" cy="1506065"/>
          </a:xfrm>
        </p:spPr>
        <p:txBody>
          <a:bodyPr/>
          <a:lstStyle/>
          <a:p>
            <a:r>
              <a:rPr lang="en-US" dirty="0"/>
              <a:t>General HAF/HIP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57084D-9F14-0F43-BFAB-41C8601FFE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8823" y="3700405"/>
            <a:ext cx="7192162" cy="886225"/>
          </a:xfrm>
        </p:spPr>
        <p:txBody>
          <a:bodyPr>
            <a:normAutofit/>
          </a:bodyPr>
          <a:lstStyle/>
          <a:p>
            <a:r>
              <a:rPr lang="en-US" sz="2800" dirty="0"/>
              <a:t>HFMA February 16, 2023</a:t>
            </a:r>
          </a:p>
          <a:p>
            <a:endParaRPr lang="en-US" sz="2800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AFF5E7A-4657-D59C-A069-2DDD696590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84" y="3465575"/>
            <a:ext cx="2176086" cy="78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199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Whitney Book"/>
                <a:cs typeface="Segoe UI" panose="020B0502040204020203" pitchFamily="34" charset="0"/>
              </a:rPr>
              <a:t>HAF vs HIP Fees: What They Pay For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7849557"/>
              </p:ext>
            </p:extLst>
          </p:nvPr>
        </p:nvGraphicFramePr>
        <p:xfrm>
          <a:off x="2209799" y="1654628"/>
          <a:ext cx="8284029" cy="4628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20466C5-34ED-53DF-B48D-7F3887E1F8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949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22EAA-3919-1ACA-CD6E-7C0E4CAD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Historical HAF/HIP Fees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32B5B6-AA7D-782A-CA89-31A666639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23997-4C51-7B40-AA7B-028107A2DA1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D629D"/>
                </a:solidFill>
                <a:effectLst/>
                <a:uLnTx/>
                <a:uFillTx/>
                <a:latin typeface="Whitney Medium" pitchFamily="2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D629D"/>
              </a:solidFill>
              <a:effectLst/>
              <a:uLnTx/>
              <a:uFillTx/>
              <a:latin typeface="Whitney Medium" pitchFamily="2" charset="0"/>
              <a:ea typeface="+mn-ea"/>
              <a:cs typeface="+mn-cs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87350" y="1835150"/>
          <a:ext cx="11431588" cy="4556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17E6698-A7B8-467C-CE8B-08AEC4C681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713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E9319-64E4-A872-864E-2463D257B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Gross HAF Benefit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058E8-5F9F-423C-46C3-1B52F1C18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7BB51F7-E820-B979-7E15-3E04848AEDA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87350" y="1835150"/>
          <a:ext cx="11431588" cy="4556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C345980-3F62-B496-4CAB-C45CA6F8F9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235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EAB81-B8E0-4050-B784-9C1F44997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HIP Impact on Uncompensated Care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89E70-7306-49AD-8BCD-1D244E6C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17</a:t>
            </a:fld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C6E1F08-D4D9-6351-FAB9-73866FC74D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6363" y="1835150"/>
            <a:ext cx="8374216" cy="4737666"/>
          </a:xfrm>
        </p:spPr>
      </p:pic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099418-A81B-09D4-817D-F27BA4124F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24493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31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5F4D9-54FF-F46B-4F70-471BA6606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HAF Years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DCB8F-0D6A-BA3F-82E3-4C4741BE1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SFY 2020: Recently reconciled by State.  $10M credit to Hospitals with corrected letters sent in January 2023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SFY 2021: Reconciliation started but questions with FSSA.  Initial review shows potential $18M decrease in fees</a:t>
            </a:r>
          </a:p>
          <a:p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SFY 2022: Reconciliation starting March 2023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SFY 2023: Corrected letters sent December 2023. Reconciliation starts in 1 year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129A3-2D67-7F47-FBE6-47097D58B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E7D00A2-90BB-84D5-A757-747D6FA49F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80" y="557566"/>
            <a:ext cx="1170432" cy="423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166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5F4D9-54FF-F46B-4F70-471BA660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015" y="214265"/>
            <a:ext cx="9138725" cy="1110380"/>
          </a:xfrm>
        </p:spPr>
        <p:txBody>
          <a:bodyPr>
            <a:normAutofit fontScale="90000"/>
          </a:bodyPr>
          <a:lstStyle/>
          <a:p>
            <a:r>
              <a:rPr lang="en-US" dirty="0"/>
              <a:t>Federal Medicaid DSH Calculation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DCB8F-0D6A-BA3F-82E3-4C4741BE1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Section 203 law passed in December 2020 that changes how DSH Hospital Specific Limits (HSL) are calculated: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129A3-2D67-7F47-FBE6-47097D58B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19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F1BEE2A-CA32-EBF6-8850-EE44153FF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6890" y="3192197"/>
            <a:ext cx="9053345" cy="2267909"/>
          </a:xfrm>
          <a:prstGeom prst="rect">
            <a:avLst/>
          </a:prstGeom>
        </p:spPr>
      </p:pic>
      <p:pic>
        <p:nvPicPr>
          <p:cNvPr id="31" name="Picture 3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1A0390B-80EB-6DAD-56D1-C80EE8BA3D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1149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001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D5A1-2959-324D-A139-F280915B3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8824" y="2054241"/>
            <a:ext cx="7192161" cy="1506065"/>
          </a:xfrm>
        </p:spPr>
        <p:txBody>
          <a:bodyPr/>
          <a:lstStyle/>
          <a:p>
            <a:r>
              <a:rPr lang="en-US" dirty="0"/>
              <a:t>Medicaid Return to “Normal”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57084D-9F14-0F43-BFAB-41C8601FFE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8823" y="3700405"/>
            <a:ext cx="7192162" cy="886225"/>
          </a:xfrm>
        </p:spPr>
        <p:txBody>
          <a:bodyPr>
            <a:normAutofit/>
          </a:bodyPr>
          <a:lstStyle/>
          <a:p>
            <a:r>
              <a:rPr lang="en-US" sz="2800" dirty="0"/>
              <a:t>HFMA February 16, 2023</a:t>
            </a:r>
          </a:p>
          <a:p>
            <a:endParaRPr lang="en-US" sz="2800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2E007EF-ABFB-A351-C02F-50A83DD046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44" y="3429000"/>
            <a:ext cx="2176086" cy="78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0977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5F4D9-54FF-F46B-4F70-471BA660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015" y="214265"/>
            <a:ext cx="8872395" cy="1110380"/>
          </a:xfrm>
        </p:spPr>
        <p:txBody>
          <a:bodyPr>
            <a:normAutofit fontScale="90000"/>
          </a:bodyPr>
          <a:lstStyle/>
          <a:p>
            <a:r>
              <a:rPr lang="en-US" dirty="0"/>
              <a:t>Federal Medicaid DSH Calculation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DCB8F-0D6A-BA3F-82E3-4C4741BE1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14" y="1835900"/>
            <a:ext cx="6795021" cy="4369591"/>
          </a:xfrm>
        </p:spPr>
        <p:txBody>
          <a:bodyPr/>
          <a:lstStyle/>
          <a:p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Dual eligible claims currently make up a large portion of Indiana DSH payments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Cost of Medicare/Medicaid beneficiaries is greater than payments </a:t>
            </a:r>
          </a:p>
          <a:p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No CMS rules to date, but appears effective date is for patients after 10/1/22 unless federal legislation is passed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129A3-2D67-7F47-FBE6-47097D58B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D6D3A4-284C-F314-9D6E-FDAAEFB3B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6122" y="1753400"/>
            <a:ext cx="4163626" cy="4279779"/>
          </a:xfrm>
          <a:prstGeom prst="rect">
            <a:avLst/>
          </a:prstGeom>
        </p:spPr>
      </p:pic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4979256-02A7-E065-FF6D-78ADA18C34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0086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5F4D9-54FF-F46B-4F70-471BA6606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FSSA Calendar Year 2023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DCB8F-0D6A-BA3F-82E3-4C4741BE1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14" y="1835900"/>
            <a:ext cx="11431605" cy="4369591"/>
          </a:xfrm>
        </p:spPr>
        <p:txBody>
          <a:bodyPr/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SFY 2022/2023 DSH eligibility letters sent in February 2023</a:t>
            </a:r>
          </a:p>
          <a:p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July 2023 – Notification of SFY 2024 HAF factors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August 2023 – SFY 2024 HAF fees begin</a:t>
            </a:r>
          </a:p>
          <a:p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Summer/Fall – SFY 2020 DSH Examin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ations to begin</a:t>
            </a:r>
          </a:p>
          <a:p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Late Fall – SFY 2022 DSH AUP’s to 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begin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129A3-2D67-7F47-FBE6-47097D58B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21</a:t>
            </a:fld>
            <a:endParaRPr lang="en-US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EA58535-1E40-33DF-4495-8D60F29185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145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62A6F-235D-4F59-B030-83257DD5F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of Public Health Emergency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FD254-F21C-4C05-A3BF-7CF0E6B1F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During the COVID-19 federal public health emergency (PHE), due to federal requirements, Indiana Medicaid members have been able to keep their coverage without interruption.</a:t>
            </a:r>
          </a:p>
          <a:p>
            <a:pPr>
              <a:spcAft>
                <a:spcPts val="1200"/>
              </a:spcAft>
            </a:pPr>
            <a:r>
              <a:rPr lang="en-US" dirty="0"/>
              <a:t>The most recent federal spending bill removed Medicaid coverage protections from the federal PHE, which means Indiana Medicaid will begin to return to normal operations.</a:t>
            </a:r>
          </a:p>
          <a:p>
            <a:pPr>
              <a:spcAft>
                <a:spcPts val="1200"/>
              </a:spcAft>
            </a:pPr>
            <a:r>
              <a:rPr lang="en-US" dirty="0"/>
              <a:t>Eligibility redetermination actions will begin in April 2023, with a 12-month plan to return to normal operations.</a:t>
            </a:r>
          </a:p>
          <a:p>
            <a:pPr>
              <a:spcAft>
                <a:spcPts val="1200"/>
              </a:spcAft>
            </a:pPr>
            <a:r>
              <a:rPr lang="en-US" dirty="0"/>
              <a:t>Any extension of the federal PHE will not impact the returning to normal operations timeline for Medicaid eligibility.</a:t>
            </a:r>
          </a:p>
          <a:p>
            <a:pPr>
              <a:spcAft>
                <a:spcPts val="1200"/>
              </a:spcAft>
            </a:pPr>
            <a:r>
              <a:rPr lang="en-US" dirty="0"/>
              <a:t>In addition to eligibility changes, the increased federal match rate will be phased out.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E625F-7D06-41D9-9967-58CDE1A63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985F316-27AA-B491-7785-BFF3812C8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486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094DE-CE62-0770-BABE-636A56316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HAF Impact of Phase out of Federal Match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74109-F87D-29B2-0EBA-1AA75F294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During the pandemic, the federal match was increased 6.2%, decreasing the state share and HAF fees. </a:t>
            </a:r>
          </a:p>
          <a:p>
            <a:pPr>
              <a:spcAft>
                <a:spcPts val="1200"/>
              </a:spcAft>
            </a:pPr>
            <a:r>
              <a:rPr lang="en-US" dirty="0"/>
              <a:t>Indiana hospitals pay the State’s share of the enhanced reimbursement via HAF fees.</a:t>
            </a:r>
          </a:p>
          <a:p>
            <a:pPr>
              <a:spcAft>
                <a:spcPts val="600"/>
              </a:spcAft>
            </a:pPr>
            <a:r>
              <a:rPr lang="en-US" dirty="0"/>
              <a:t>The increased federal match will begin phasing out April 1, 2023:</a:t>
            </a:r>
          </a:p>
          <a:p>
            <a:pPr lvl="1"/>
            <a:r>
              <a:rPr lang="en-US" dirty="0"/>
              <a:t>Reduced to 5% April 1, 2023 through June 30, 2023</a:t>
            </a:r>
          </a:p>
          <a:p>
            <a:pPr lvl="1"/>
            <a:r>
              <a:rPr lang="en-US" dirty="0"/>
              <a:t>Reduced to 2.5% July 1, 2023 through September 30, 2023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Reduced to 1.5% October 1, 2023 through December 31, 2023</a:t>
            </a:r>
          </a:p>
          <a:p>
            <a:r>
              <a:rPr lang="en-US" dirty="0"/>
              <a:t>IHA currently undergoing overall analysis of HAF program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B40858-C55A-ABE9-6956-086BF89A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52B2007-0E7E-1E99-442E-FDCCB29CD1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1249" y="554692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59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72331-72D7-7904-569A-F1B39C82C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Medicaid Enrollment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CF41C4-3737-23FE-7BCD-5F64C66A8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3E47315-4E3B-439B-A693-99BCF155EAE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87350" y="1835150"/>
          <a:ext cx="11431588" cy="4556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2C54A7D-1FD3-F946-D2E9-6BB0AAD65C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80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0B9D1-090B-7BB6-A27C-C9A6EE013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Redeterminations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78FB0-0A3E-83CF-C0B8-5804E9FEF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Redeterminations were halted during the PHE, therefore, 100% of enrollees will need to renew their coverage. 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This includes traditional Medicaid, Hoosier Healthwise, HIP, and Hoosier Care Connect.</a:t>
            </a:r>
          </a:p>
          <a:p>
            <a:pPr>
              <a:spcAft>
                <a:spcPts val="1200"/>
              </a:spcAft>
            </a:pPr>
            <a:r>
              <a:rPr lang="en-US" dirty="0"/>
              <a:t>FSSA estimates approximately 25% of current enrollees have remained eligible solely due to the PHE requirements. This is approximately 500,000 members.</a:t>
            </a:r>
          </a:p>
          <a:p>
            <a:pPr>
              <a:spcAft>
                <a:spcPts val="1200"/>
              </a:spcAft>
            </a:pPr>
            <a:r>
              <a:rPr lang="en-US" dirty="0"/>
              <a:t>FSSA will process roughly 1/12 of this group each month</a:t>
            </a:r>
          </a:p>
          <a:p>
            <a:pPr>
              <a:spcAft>
                <a:spcPts val="1200"/>
              </a:spcAft>
            </a:pPr>
            <a:r>
              <a:rPr lang="en-US" dirty="0"/>
              <a:t>Indiana began mailing postcards to enrollees in late December</a:t>
            </a:r>
          </a:p>
          <a:p>
            <a:pPr>
              <a:spcAft>
                <a:spcPts val="1200"/>
              </a:spcAft>
            </a:pPr>
            <a:r>
              <a:rPr lang="en-US" dirty="0"/>
              <a:t>First possible disenrollments will begin 4/30/23</a:t>
            </a:r>
          </a:p>
          <a:p>
            <a:pPr>
              <a:spcAft>
                <a:spcPts val="1200"/>
              </a:spcAft>
            </a:pPr>
            <a:r>
              <a:rPr lang="en-US" dirty="0"/>
              <a:t>All redetermination efforts will be complete 5/01/24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C37C66-BB54-513A-FB08-7A25B93DF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2DDB7CB-382C-1FDB-6B81-8FE8ABEB89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67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5AE22-3C0C-739E-771C-1B335BC3A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E5D82-9849-4924-170A-BB3138069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Watch for updates 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To receive updates about updated communications that are available, or to ask questions, send an email to: </a:t>
            </a:r>
            <a:r>
              <a:rPr lang="en-US" dirty="0">
                <a:hlinkClick r:id="rId2"/>
              </a:rPr>
              <a:t>PHEstakeholders@fssa.in.gov</a:t>
            </a:r>
            <a:r>
              <a:rPr lang="en-US" dirty="0"/>
              <a:t>  (Please note: This is not a contact for member issues)</a:t>
            </a:r>
          </a:p>
          <a:p>
            <a:pPr>
              <a:spcAft>
                <a:spcPts val="600"/>
              </a:spcAft>
            </a:pPr>
            <a:r>
              <a:rPr lang="en-US" dirty="0"/>
              <a:t>Print or request posters and postcards from FSSA website to display or hand out (</a:t>
            </a:r>
            <a:r>
              <a:rPr lang="en-US" dirty="0">
                <a:hlinkClick r:id="rId3"/>
              </a:rPr>
              <a:t>https://www.in.gov/medicaid/members/member-resources/How-a-return-to-normal-will-impact-some-Indiana-Medicaid-members/health-coverage-toolkit</a:t>
            </a:r>
            <a:r>
              <a:rPr lang="en-US" dirty="0"/>
              <a:t> )</a:t>
            </a:r>
          </a:p>
          <a:p>
            <a:pPr>
              <a:spcAft>
                <a:spcPts val="600"/>
              </a:spcAft>
            </a:pPr>
            <a:r>
              <a:rPr lang="en-US" dirty="0"/>
              <a:t>More information and another toolkit can be found various locations including Covering Kids and Families website at </a:t>
            </a:r>
            <a:r>
              <a:rPr lang="en-US" dirty="0">
                <a:hlinkClick r:id="rId4"/>
              </a:rPr>
              <a:t>Covering Kids &amp; Families of Indiana health insurance help (ckfindiana.org)</a:t>
            </a: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30F439-2FCD-407D-EC9D-26C59436C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A72D284-83E3-2005-5B04-6C1669C5B9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374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D5A1-2959-324D-A139-F280915B3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8824" y="2054241"/>
            <a:ext cx="7192161" cy="1506065"/>
          </a:xfrm>
        </p:spPr>
        <p:txBody>
          <a:bodyPr/>
          <a:lstStyle/>
          <a:p>
            <a:r>
              <a:rPr lang="en-US" dirty="0"/>
              <a:t>HIP Provider Equalization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57084D-9F14-0F43-BFAB-41C8601FFE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8823" y="3700405"/>
            <a:ext cx="7192162" cy="886225"/>
          </a:xfrm>
        </p:spPr>
        <p:txBody>
          <a:bodyPr>
            <a:normAutofit/>
          </a:bodyPr>
          <a:lstStyle/>
          <a:p>
            <a:r>
              <a:rPr lang="en-US" sz="2800" dirty="0"/>
              <a:t>HFMA February 16, 2023</a:t>
            </a:r>
          </a:p>
          <a:p>
            <a:endParaRPr lang="en-US" sz="2800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86B0925-8C55-F447-9C79-C27796634A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99" y="3429000"/>
            <a:ext cx="2176086" cy="78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865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72699-F0E4-43EE-A108-67688B7DE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HIP Provider Equalization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24632-41FC-4610-80F9-64E9FC859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Hospitals pay for hospital and non-hospital providers to be paid at 100% of Medicare for the expansion population (HIP)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Payment at Medicare levels was a key component of the philosophy behind HIP</a:t>
            </a:r>
          </a:p>
          <a:p>
            <a:pPr>
              <a:spcAft>
                <a:spcPts val="1200"/>
              </a:spcAft>
            </a:pPr>
            <a:r>
              <a:rPr lang="en-US" dirty="0"/>
              <a:t>Hospitals pay to increase non-hospital provider payments to 75% of Medicare for the remaining Medicaid population (HHW, HCC, FFS)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This was required in HIP negotiations with State to close the gap between provider rates in the existing Medicaid population and HIP Medicare levels</a:t>
            </a:r>
          </a:p>
          <a:p>
            <a:pPr>
              <a:spcAft>
                <a:spcPts val="1200"/>
              </a:spcAft>
            </a:pPr>
            <a:r>
              <a:rPr lang="en-US" dirty="0"/>
              <a:t>Federal match on traditional, non-expansion Medicaid population is approximately 65%, but federal match on HIP population is 90%</a:t>
            </a:r>
          </a:p>
          <a:p>
            <a:r>
              <a:rPr lang="en-US" dirty="0"/>
              <a:t>Paying providers more for HIP costs the federal government more due to higher match, and CMS also had expressed concerns around different rates leading to discrimination in access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65930E-B1A7-4DBE-B36F-8A5499564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6917577-22EA-F8D4-48F7-A9E28050FC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62" y="517178"/>
            <a:ext cx="1186306" cy="42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69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4F81BD"/>
      </a:accent4>
      <a:accent5>
        <a:srgbClr val="A5A5A5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7392</TotalTime>
  <Words>1150</Words>
  <Application>Microsoft Office PowerPoint</Application>
  <PresentationFormat>Widescreen</PresentationFormat>
  <Paragraphs>109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Segoe UI</vt:lpstr>
      <vt:lpstr>Whitney Book</vt:lpstr>
      <vt:lpstr>Whitney Light</vt:lpstr>
      <vt:lpstr>Whitney Medium</vt:lpstr>
      <vt:lpstr>Office Theme</vt:lpstr>
      <vt:lpstr>Medicaid HAF/HIP Update</vt:lpstr>
      <vt:lpstr>Medicaid Return to “Normal”</vt:lpstr>
      <vt:lpstr>End of Public Health Emergency</vt:lpstr>
      <vt:lpstr>HAF Impact of Phase out of Federal Match </vt:lpstr>
      <vt:lpstr>Medicaid Enrollment Growth</vt:lpstr>
      <vt:lpstr>Redeterminations</vt:lpstr>
      <vt:lpstr>Resources</vt:lpstr>
      <vt:lpstr>HIP Provider Equalization</vt:lpstr>
      <vt:lpstr>HIP Provider Equalization</vt:lpstr>
      <vt:lpstr>HIP Provider Equalization</vt:lpstr>
      <vt:lpstr>Provider Types Impacted by Equalization</vt:lpstr>
      <vt:lpstr>HIP Provider Equalization</vt:lpstr>
      <vt:lpstr>General HAF/HIP Update</vt:lpstr>
      <vt:lpstr>HAF vs HIP Fees: What They Pay For</vt:lpstr>
      <vt:lpstr>Historical HAF/HIP Fees</vt:lpstr>
      <vt:lpstr>Gross HAF Benefit</vt:lpstr>
      <vt:lpstr>HIP Impact on Uncompensated Care</vt:lpstr>
      <vt:lpstr>Recent HAF Years</vt:lpstr>
      <vt:lpstr>Federal Medicaid DSH Calculation Changes</vt:lpstr>
      <vt:lpstr>Federal Medicaid DSH Calculation Changes</vt:lpstr>
      <vt:lpstr>FSSA Calendar Year 2023 </vt:lpstr>
    </vt:vector>
  </TitlesOfParts>
  <Company>Trendy Minds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Kaela Mahoney</dc:creator>
  <cp:lastModifiedBy>Terry Cole</cp:lastModifiedBy>
  <cp:revision>157</cp:revision>
  <cp:lastPrinted>2020-11-13T20:29:34Z</cp:lastPrinted>
  <dcterms:created xsi:type="dcterms:W3CDTF">2015-10-22T15:51:15Z</dcterms:created>
  <dcterms:modified xsi:type="dcterms:W3CDTF">2023-02-16T15:21:09Z</dcterms:modified>
</cp:coreProperties>
</file>