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023" r:id="rId2"/>
    <p:sldId id="2024" r:id="rId3"/>
    <p:sldId id="2029" r:id="rId4"/>
    <p:sldId id="2030" r:id="rId5"/>
    <p:sldId id="2031" r:id="rId6"/>
    <p:sldId id="2026" r:id="rId7"/>
    <p:sldId id="2027" r:id="rId8"/>
    <p:sldId id="2028" r:id="rId9"/>
    <p:sldId id="2032" r:id="rId10"/>
    <p:sldId id="2033" r:id="rId11"/>
  </p:sldIdLst>
  <p:sldSz cx="12192000" cy="6858000"/>
  <p:notesSz cx="7010400" cy="93726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ent Fox" initials="TF" lastIdx="1" clrIdx="0">
    <p:extLst>
      <p:ext uri="{19B8F6BF-5375-455C-9EA6-DF929625EA0E}">
        <p15:presenceInfo xmlns:p15="http://schemas.microsoft.com/office/powerpoint/2012/main" userId="S::tfox@ihaconnect.org::bb85c57e-d1db-4eb7-b40a-f9ffca64a6c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95D8EC"/>
    <a:srgbClr val="0D629D"/>
    <a:srgbClr val="9D9EA0"/>
    <a:srgbClr val="FFFF00"/>
    <a:srgbClr val="0177AD"/>
    <a:srgbClr val="005A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946" autoAdjust="0"/>
    <p:restoredTop sz="80255" autoAdjust="0"/>
  </p:normalViewPr>
  <p:slideViewPr>
    <p:cSldViewPr snapToGrid="0" snapToObjects="1">
      <p:cViewPr>
        <p:scale>
          <a:sx n="80" d="100"/>
          <a:sy n="80" d="100"/>
        </p:scale>
        <p:origin x="80" y="4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56" d="100"/>
          <a:sy n="156" d="100"/>
        </p:scale>
        <p:origin x="442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F50B28-2B6B-4540-9F91-2D3CD009CD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7025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09B9DD-18CE-A94D-8800-26E2FE4449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7025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50E4D11A-8D27-C64C-8BCE-A1114E6F46B5}" type="datetimeFigureOut">
              <a:rPr lang="en-US" smtClean="0"/>
              <a:t>2/17/2023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086B60-7F42-1040-9C83-830540A53F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02344"/>
            <a:ext cx="3037840" cy="470257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r>
              <a:rPr lang="en-US" dirty="0"/>
              <a:t>Confidential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48ADDB-BB65-984D-A187-5BFBB2114A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902344"/>
            <a:ext cx="3037840" cy="470257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0733F2E8-52CE-CF4B-B002-A2E752EE04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87139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7025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7025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ED6A1A20-BAF2-4818-9005-42764E61A339}" type="datetimeFigureOut">
              <a:rPr lang="en-US" smtClean="0"/>
              <a:t>2/17/2023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3738" y="1171575"/>
            <a:ext cx="5622925" cy="3163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510564"/>
            <a:ext cx="5608320" cy="3690461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37840" cy="470257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r>
              <a:rPr lang="en-US" dirty="0"/>
              <a:t>Confidential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4"/>
            <a:ext cx="3037840" cy="470257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D2B6E4B8-2D00-4118-9BF4-115C35B68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91650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Confidential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6E4B8-2D00-4118-9BF4-115C35B68FB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022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Confidential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6E4B8-2D00-4118-9BF4-115C35B68FB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08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Confidential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6E4B8-2D00-4118-9BF4-115C35B68FB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063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Confidential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6E4B8-2D00-4118-9BF4-115C35B68FB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499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Confidential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B6E4B8-2D00-4118-9BF4-115C35B68FB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78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15FDCD-1111-A147-819C-0216A55DA10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A9CE82-0C7E-884B-87A5-DF818AEA93D8}"/>
              </a:ext>
            </a:extLst>
          </p:cNvPr>
          <p:cNvSpPr/>
          <p:nvPr userDrawn="1"/>
        </p:nvSpPr>
        <p:spPr>
          <a:xfrm>
            <a:off x="3727269" y="228600"/>
            <a:ext cx="8229599" cy="6400800"/>
          </a:xfrm>
          <a:prstGeom prst="rect">
            <a:avLst/>
          </a:prstGeom>
          <a:solidFill>
            <a:srgbClr val="0D62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8823" y="2054241"/>
            <a:ext cx="7192161" cy="1506065"/>
          </a:xfrm>
        </p:spPr>
        <p:txBody>
          <a:bodyPr>
            <a:noAutofit/>
          </a:bodyPr>
          <a:lstStyle>
            <a:lvl1pPr algn="l">
              <a:lnSpc>
                <a:spcPts val="4800"/>
              </a:lnSpc>
              <a:defRPr sz="4800" b="0" i="0" baseline="0">
                <a:solidFill>
                  <a:schemeClr val="bg1"/>
                </a:solidFill>
                <a:latin typeface="Whitney Medium" pitchFamily="2" charset="0"/>
                <a:cs typeface="Calibri Ligh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188823" y="3700405"/>
            <a:ext cx="7192162" cy="659063"/>
          </a:xfrm>
        </p:spPr>
        <p:txBody>
          <a:bodyPr>
            <a:normAutofit/>
          </a:bodyPr>
          <a:lstStyle>
            <a:lvl1pPr marL="0" indent="0" algn="l">
              <a:buNone/>
              <a:defRPr sz="1800" b="0" i="0">
                <a:solidFill>
                  <a:srgbClr val="95D8EC"/>
                </a:solidFill>
                <a:latin typeface="Whitney Book" pitchFamily="2" charset="0"/>
                <a:cs typeface="Calibri"/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55C954-82A4-5144-B773-1BF39BD045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2559" y="2464563"/>
            <a:ext cx="2202151" cy="68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696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-14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Bef>
                <a:spcPts val="0"/>
              </a:spcBef>
              <a:spcAft>
                <a:spcPts val="2400"/>
              </a:spcAft>
              <a:defRPr sz="2800" b="0" i="0" spc="-100" baseline="0">
                <a:solidFill>
                  <a:schemeClr val="tx1"/>
                </a:solidFill>
                <a:latin typeface="Whitney Light" pitchFamily="2" charset="0"/>
              </a:defRPr>
            </a:lvl1pPr>
            <a:lvl2pPr>
              <a:defRPr sz="2400" b="0" i="0" spc="-80" baseline="0">
                <a:solidFill>
                  <a:srgbClr val="0D629D"/>
                </a:solidFill>
                <a:latin typeface="Whitney Light" pitchFamily="2" charset="0"/>
              </a:defRPr>
            </a:lvl2pPr>
            <a:lvl3pPr>
              <a:defRPr sz="2000" b="0" i="0" spc="-60" baseline="0">
                <a:latin typeface="Whitney Light" pitchFamily="2" charset="0"/>
              </a:defRPr>
            </a:lvl3pPr>
            <a:lvl4pPr marL="1371496" indent="0">
              <a:buNone/>
              <a:defRPr b="0" i="0">
                <a:latin typeface="Whitney Light" pitchFamily="2" charset="0"/>
              </a:defRPr>
            </a:lvl4pPr>
            <a:lvl5pPr>
              <a:defRPr b="0" i="0">
                <a:latin typeface="Whitney Ligh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74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C260-5801-A94C-9978-C556D8F8B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327DFF-4986-2249-9B72-B622284D14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123997-4C51-7B40-AA7B-028107A2DA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132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24C2D-42DA-4CCE-ACF7-E4C92A3968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69D33-221C-438F-A255-7104D6CC6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EB12A-04D7-498A-84C6-4C747285C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9A63E-237E-494D-BBD0-6DE773D7F66E}" type="datetimeFigureOut">
              <a:rPr lang="en-US" smtClean="0"/>
              <a:t>2/17/2023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99DCE-6ECB-4D72-BB2F-487A04B44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60993-7BFF-4616-B985-B3F8E86F0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B9890-A066-4FB7-9BFE-EB8A2BCCA0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6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7015" y="214265"/>
            <a:ext cx="9953325" cy="1110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014" y="1835900"/>
            <a:ext cx="11431605" cy="4555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47534" y="6391186"/>
            <a:ext cx="5710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0D629D"/>
                </a:solidFill>
                <a:latin typeface="Whitney Medium" pitchFamily="2" charset="0"/>
              </a:defRPr>
            </a:lvl1pPr>
          </a:lstStyle>
          <a:p>
            <a:fld id="{21123997-4C51-7B40-AA7B-028107A2DA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441256-89F9-FF47-BF41-5C351E34CCFA}"/>
              </a:ext>
            </a:extLst>
          </p:cNvPr>
          <p:cNvSpPr/>
          <p:nvPr userDrawn="1"/>
        </p:nvSpPr>
        <p:spPr>
          <a:xfrm>
            <a:off x="1" y="1479299"/>
            <a:ext cx="9144000" cy="91440"/>
          </a:xfrm>
          <a:prstGeom prst="rect">
            <a:avLst/>
          </a:prstGeom>
          <a:solidFill>
            <a:srgbClr val="95D8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DF4B8A-D442-AE45-A9C0-39AD00413E85}"/>
              </a:ext>
            </a:extLst>
          </p:cNvPr>
          <p:cNvSpPr/>
          <p:nvPr userDrawn="1"/>
        </p:nvSpPr>
        <p:spPr>
          <a:xfrm>
            <a:off x="9144001" y="1479299"/>
            <a:ext cx="3047998" cy="91440"/>
          </a:xfrm>
          <a:prstGeom prst="rect">
            <a:avLst/>
          </a:prstGeom>
          <a:solidFill>
            <a:srgbClr val="0177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BF89A4C-C602-0B44-8162-2768428DCE3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668000" y="587530"/>
            <a:ext cx="1168998" cy="36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67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63" r:id="rId3"/>
    <p:sldLayoutId id="2147483664" r:id="rId4"/>
  </p:sldLayoutIdLst>
  <p:hf sldNum="0" hdr="0" dt="0"/>
  <p:txStyles>
    <p:titleStyle>
      <a:lvl1pPr algn="l" defTabSz="457167" rtl="0" eaLnBrk="1" latinLnBrk="0" hangingPunct="1">
        <a:spcBef>
          <a:spcPct val="0"/>
        </a:spcBef>
        <a:buNone/>
        <a:defRPr sz="4400" b="0" i="0" kern="1200" spc="-140" baseline="0">
          <a:solidFill>
            <a:schemeClr val="tx1"/>
          </a:solidFill>
          <a:latin typeface="Whitney Book" pitchFamily="2" charset="0"/>
          <a:ea typeface="+mj-ea"/>
          <a:cs typeface="Calibri Light"/>
        </a:defRPr>
      </a:lvl1pPr>
    </p:titleStyle>
    <p:bodyStyle>
      <a:lvl1pPr marL="228600" indent="-228600" algn="l" defTabSz="457167" rtl="0" eaLnBrk="1" latinLnBrk="0" hangingPunct="1">
        <a:spcBef>
          <a:spcPts val="0"/>
        </a:spcBef>
        <a:spcAft>
          <a:spcPts val="2400"/>
        </a:spcAft>
        <a:buClr>
          <a:srgbClr val="0D629D"/>
        </a:buClr>
        <a:buFont typeface="Arial"/>
        <a:buChar char="•"/>
        <a:defRPr sz="2800" b="0" i="0" kern="1200" spc="-100" baseline="0">
          <a:solidFill>
            <a:schemeClr val="tx1"/>
          </a:solidFill>
          <a:latin typeface="Whitney Light" pitchFamily="2" charset="0"/>
          <a:ea typeface="+mn-ea"/>
          <a:cs typeface="Calibri Light"/>
        </a:defRPr>
      </a:lvl1pPr>
      <a:lvl2pPr marL="731520" indent="-228600" algn="l" defTabSz="457167" rtl="0" eaLnBrk="1" latinLnBrk="0" hangingPunct="1">
        <a:spcBef>
          <a:spcPts val="0"/>
        </a:spcBef>
        <a:spcAft>
          <a:spcPts val="300"/>
        </a:spcAft>
        <a:buFont typeface="Arial"/>
        <a:buChar char="–"/>
        <a:defRPr sz="2400" b="0" i="0" kern="1200" spc="-80" baseline="0">
          <a:solidFill>
            <a:srgbClr val="0D629D"/>
          </a:solidFill>
          <a:latin typeface="Whitney Light" pitchFamily="2" charset="0"/>
          <a:ea typeface="+mn-ea"/>
          <a:cs typeface="Calibri"/>
        </a:defRPr>
      </a:lvl2pPr>
      <a:lvl3pPr marL="1142914" indent="-137160" algn="l" defTabSz="457167" rtl="0" eaLnBrk="1" latinLnBrk="0" hangingPunct="1">
        <a:spcBef>
          <a:spcPts val="0"/>
        </a:spcBef>
        <a:spcAft>
          <a:spcPts val="300"/>
        </a:spcAft>
        <a:buFont typeface="Arial"/>
        <a:buChar char="•"/>
        <a:defRPr sz="2000" b="0" i="0" kern="1200" spc="-60" baseline="0">
          <a:solidFill>
            <a:schemeClr val="tx1"/>
          </a:solidFill>
          <a:latin typeface="Whitney Light" pitchFamily="2" charset="0"/>
          <a:ea typeface="+mn-ea"/>
          <a:cs typeface="Calibri"/>
        </a:defRPr>
      </a:lvl3pPr>
      <a:lvl4pPr marL="1600080" indent="-228584" algn="l" defTabSz="457167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457167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45716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45716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45716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45716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45716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C15C9-EF1E-76A5-4479-D4DB7216B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HFMA 2023 Legislative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33EA5-358C-FF3B-731B-341F1EB1F9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Kristin Schwartz, Director of Advocacy and Federal Relations</a:t>
            </a:r>
          </a:p>
        </p:txBody>
      </p:sp>
    </p:spTree>
    <p:extLst>
      <p:ext uri="{BB962C8B-B14F-4D97-AF65-F5344CB8AC3E}">
        <p14:creationId xmlns:p14="http://schemas.microsoft.com/office/powerpoint/2010/main" val="3725599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3C2B4-208E-4EC0-EDE1-FE381096B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FD87D-FEF7-69B9-BE1F-677BDE0E3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Kristin Schwartz</a:t>
            </a:r>
          </a:p>
          <a:p>
            <a:pPr marL="0" indent="0" algn="ctr">
              <a:buNone/>
            </a:pPr>
            <a:r>
              <a:rPr lang="en-US" dirty="0"/>
              <a:t>Director of Advocacy and Federal Relations </a:t>
            </a:r>
          </a:p>
          <a:p>
            <a:pPr marL="0" indent="0" algn="ctr">
              <a:buNone/>
            </a:pPr>
            <a:r>
              <a:rPr lang="en-US" dirty="0"/>
              <a:t>kschwartz@ihaconnect.org</a:t>
            </a:r>
          </a:p>
        </p:txBody>
      </p:sp>
    </p:spTree>
    <p:extLst>
      <p:ext uri="{BB962C8B-B14F-4D97-AF65-F5344CB8AC3E}">
        <p14:creationId xmlns:p14="http://schemas.microsoft.com/office/powerpoint/2010/main" val="59335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2BD22-C1C9-449B-FC4A-2F4EBA948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2023 Landscape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5996D-C1D3-71D6-6481-BE6E8D3F9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14" y="1835900"/>
            <a:ext cx="11459546" cy="4555286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Long Session will extend through April</a:t>
            </a:r>
          </a:p>
          <a:p>
            <a:pPr lvl="1"/>
            <a:r>
              <a:rPr lang="en-US" dirty="0"/>
              <a:t>Every other year the Legislature passes a state budget</a:t>
            </a:r>
          </a:p>
          <a:p>
            <a:pPr marL="502920" lvl="1" indent="0">
              <a:buNone/>
            </a:pPr>
            <a:endParaRPr lang="en-US" dirty="0"/>
          </a:p>
          <a:p>
            <a:r>
              <a:rPr lang="en-US" dirty="0"/>
              <a:t>Starting with fatigue already due to summer session</a:t>
            </a:r>
          </a:p>
          <a:p>
            <a:r>
              <a:rPr lang="en-US" dirty="0"/>
              <a:t>Fall elections made some changes to the legislative landscape</a:t>
            </a:r>
          </a:p>
          <a:p>
            <a:pPr>
              <a:spcAft>
                <a:spcPts val="1200"/>
              </a:spcAft>
            </a:pPr>
            <a:r>
              <a:rPr lang="en-US" dirty="0"/>
              <a:t>Return to health care cost debate</a:t>
            </a:r>
          </a:p>
          <a:p>
            <a:pPr lvl="1"/>
            <a:r>
              <a:rPr lang="en-US" dirty="0"/>
              <a:t>Still extensive focus on hospitals versus other industry players</a:t>
            </a:r>
          </a:p>
          <a:p>
            <a:pPr lvl="1"/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Multiple pieces of legislation on the topic filed in both the House and Senate </a:t>
            </a:r>
          </a:p>
          <a:p>
            <a:pPr lvl="1"/>
            <a:r>
              <a:rPr lang="en-US" dirty="0"/>
              <a:t>Agenda items in both chambers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96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77975-F1B7-9449-B27D-C5E431135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IHA Legislative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AE236-5AC2-F1B1-3C42-32303FFAE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14" y="1835900"/>
            <a:ext cx="11341159" cy="4555286"/>
          </a:xfrm>
        </p:spPr>
        <p:txBody>
          <a:bodyPr/>
          <a:lstStyle/>
          <a:p>
            <a:r>
              <a:rPr lang="en-US" dirty="0"/>
              <a:t>SB 400: Insurer Transparency &amp; Prior Authorization Reform</a:t>
            </a:r>
          </a:p>
          <a:p>
            <a:pPr lvl="1"/>
            <a:r>
              <a:rPr lang="en-US" dirty="0"/>
              <a:t>Authored by Senator Liz Brown</a:t>
            </a:r>
          </a:p>
          <a:p>
            <a:pPr lvl="1"/>
            <a:r>
              <a:rPr lang="en-US" dirty="0"/>
              <a:t>Includes a pilot program to prohibit prior auth for most often approved CPT codes</a:t>
            </a:r>
          </a:p>
          <a:p>
            <a:pPr lvl="1"/>
            <a:r>
              <a:rPr lang="en-US" dirty="0"/>
              <a:t>Requires insurers to provide an annual explanation of premium rate increases to employers</a:t>
            </a:r>
          </a:p>
          <a:p>
            <a:pPr marL="50292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70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77975-F1B7-9449-B27D-C5E431135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IHA Legislative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AE236-5AC2-F1B1-3C42-32303FFAE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15" y="1835900"/>
            <a:ext cx="11492234" cy="4555286"/>
          </a:xfrm>
        </p:spPr>
        <p:txBody>
          <a:bodyPr>
            <a:normAutofit/>
          </a:bodyPr>
          <a:lstStyle/>
          <a:p>
            <a:r>
              <a:rPr lang="en-US" dirty="0"/>
              <a:t>HB 1460: Licensure Reform &amp; Modernization</a:t>
            </a:r>
          </a:p>
          <a:p>
            <a:pPr lvl="1"/>
            <a:r>
              <a:rPr lang="en-US" dirty="0"/>
              <a:t>Authored by Representative Brad Barrett</a:t>
            </a:r>
          </a:p>
          <a:p>
            <a:pPr lvl="1"/>
            <a:r>
              <a:rPr lang="en-US" dirty="0"/>
              <a:t>Language is a result of a broad stakeholder meeting IHA convened in the fall to address health care workforce</a:t>
            </a:r>
          </a:p>
          <a:p>
            <a:pPr lvl="1"/>
            <a:r>
              <a:rPr lang="en-US" dirty="0"/>
              <a:t>Seeks to improve multiple inefficiencies within the Professional Licensing Agency (PLA), including allowing virtual board meetings and requiring data on application approval timelines</a:t>
            </a:r>
          </a:p>
          <a:p>
            <a:pPr lvl="1"/>
            <a:r>
              <a:rPr lang="en-US" dirty="0"/>
              <a:t>Additional funding for PLA has been requested in the budget bill (HB 1001)</a:t>
            </a:r>
          </a:p>
          <a:p>
            <a:pPr marL="50292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60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B640-A1AE-D1EB-673B-92CA21697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IHA Legislative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E937F-5E40-2F94-8D99-7B1F53768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14" y="1835900"/>
            <a:ext cx="11412722" cy="4555286"/>
          </a:xfrm>
        </p:spPr>
        <p:txBody>
          <a:bodyPr/>
          <a:lstStyle/>
          <a:p>
            <a:r>
              <a:rPr lang="en-US" dirty="0"/>
              <a:t>HB 1059: Protections for Health Care Workers</a:t>
            </a:r>
          </a:p>
          <a:p>
            <a:pPr lvl="1"/>
            <a:r>
              <a:rPr lang="en-US" dirty="0"/>
              <a:t>Authored by Representative Karen Engleman </a:t>
            </a:r>
          </a:p>
          <a:p>
            <a:pPr lvl="1"/>
            <a:r>
              <a:rPr lang="en-US" dirty="0"/>
              <a:t>Modeled after Congressman Bucshon’s “SAVE” Act</a:t>
            </a:r>
          </a:p>
          <a:p>
            <a:pPr lvl="1"/>
            <a:r>
              <a:rPr lang="en-US" dirty="0"/>
              <a:t>Would increase the penalty for an individual who was convicted of assault against an ED employee</a:t>
            </a:r>
          </a:p>
          <a:p>
            <a:pPr lvl="1"/>
            <a:r>
              <a:rPr lang="en-US" dirty="0"/>
              <a:t>There is discussion about whether instituting this law at the state level would conflict with current criminal code</a:t>
            </a:r>
          </a:p>
        </p:txBody>
      </p:sp>
    </p:spTree>
    <p:extLst>
      <p:ext uri="{BB962C8B-B14F-4D97-AF65-F5344CB8AC3E}">
        <p14:creationId xmlns:p14="http://schemas.microsoft.com/office/powerpoint/2010/main" val="80170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7D7BD-B807-B3FC-4ED1-913A83DD1D7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Senate Health Care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BD41C-818A-38A0-21BD-4E004AFC9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Senate Bill (SB) 7: Noncompete Ban</a:t>
            </a:r>
          </a:p>
          <a:p>
            <a:pPr lvl="1"/>
            <a:r>
              <a:rPr lang="en-US" dirty="0"/>
              <a:t>Bans noncompete agreements between physicians and their employers </a:t>
            </a:r>
          </a:p>
          <a:p>
            <a:pPr lvl="1"/>
            <a:r>
              <a:rPr lang="en-US" dirty="0"/>
              <a:t>Contained language controlling physician referrals similar to Stark Law (amended out)</a:t>
            </a:r>
          </a:p>
          <a:p>
            <a:pPr lvl="1"/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SB 6: Site of Service</a:t>
            </a:r>
          </a:p>
          <a:p>
            <a:pPr lvl="1"/>
            <a:r>
              <a:rPr lang="en-US" dirty="0"/>
              <a:t>Requires use of individual provider form rather than institutional provider form for all services rendered in an office setting</a:t>
            </a:r>
          </a:p>
          <a:p>
            <a:pPr lvl="1"/>
            <a:r>
              <a:rPr lang="en-US" dirty="0"/>
              <a:t>“Office setting” includes health care services provided on an ambulatory basis regardless of service location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360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7D7BD-B807-B3FC-4ED1-913A83DD1D7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 Health Care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BD41C-818A-38A0-21BD-4E004AFC9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House Bill (HB) 1003: Contract Interference</a:t>
            </a:r>
          </a:p>
          <a:p>
            <a:pPr lvl="1"/>
            <a:r>
              <a:rPr lang="en-US" dirty="0"/>
              <a:t>Contains an employer tax credit to incentivize alternative health insurance arrangements</a:t>
            </a:r>
          </a:p>
          <a:p>
            <a:pPr lvl="1"/>
            <a:r>
              <a:rPr lang="en-US" dirty="0"/>
              <a:t>Creates prior authorization “gold card” opportunity for providers</a:t>
            </a:r>
          </a:p>
          <a:p>
            <a:pPr lvl="1"/>
            <a:r>
              <a:rPr lang="en-US" dirty="0"/>
              <a:t>Requires that all health care facility contracts with health carriers be within 10% of the agreed-upon price in every other contract for each service provided</a:t>
            </a:r>
          </a:p>
          <a:p>
            <a:pPr marL="502920" lvl="1" indent="0">
              <a:buNone/>
            </a:pPr>
            <a:endParaRPr lang="en-US" dirty="0"/>
          </a:p>
          <a:p>
            <a:pPr>
              <a:spcAft>
                <a:spcPts val="1200"/>
              </a:spcAft>
            </a:pPr>
            <a:r>
              <a:rPr lang="en-US" dirty="0"/>
              <a:t>HB 1004: Rate Setting</a:t>
            </a:r>
          </a:p>
          <a:p>
            <a:pPr lvl="1"/>
            <a:r>
              <a:rPr lang="en-US" dirty="0"/>
              <a:t>Bill contains multiple provisions, including site of service language and a ban on noncompete agreements</a:t>
            </a:r>
          </a:p>
          <a:p>
            <a:pPr lvl="1"/>
            <a:r>
              <a:rPr lang="en-US" dirty="0"/>
              <a:t>Says not-for-profit hospitals may not charge more than 260% of Medicare for any service, and if that amount is exceeded they will incur a fine.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20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8DACD-EBAB-15F6-0749-FDE06CE3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Health Care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B7DB9-A93F-8B5A-CAD6-9B433C2F5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IHA’s Public Commitment</a:t>
            </a:r>
          </a:p>
          <a:p>
            <a:pPr lvl="1"/>
            <a:r>
              <a:rPr lang="en-US" dirty="0"/>
              <a:t>IHA President Brian Tabor committed publicly to hospitals reaching national average pricing in the next few years, provided legislative leadership would abandon harmful legislation that would hinder the process</a:t>
            </a:r>
          </a:p>
          <a:p>
            <a:r>
              <a:rPr lang="en-US" dirty="0"/>
              <a:t>Current Situation</a:t>
            </a:r>
          </a:p>
          <a:p>
            <a:pPr lvl="1"/>
            <a:r>
              <a:rPr lang="en-US" dirty="0"/>
              <a:t>Harmful legislation expected to morph into agreed-upon language to further hospitals’ efforts to reach national average prices.</a:t>
            </a:r>
          </a:p>
          <a:p>
            <a:pPr lvl="1"/>
            <a:r>
              <a:rPr lang="en-US" dirty="0"/>
              <a:t>Ongoing discussion about the best path forward, but hospitals and legislators are working together to achieve that goal</a:t>
            </a:r>
          </a:p>
        </p:txBody>
      </p:sp>
    </p:spTree>
    <p:extLst>
      <p:ext uri="{BB962C8B-B14F-4D97-AF65-F5344CB8AC3E}">
        <p14:creationId xmlns:p14="http://schemas.microsoft.com/office/powerpoint/2010/main" val="2961339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F3536-3DC8-EBFE-66E6-F1D362823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Bills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3047C-024E-060A-0DDC-1A5FC288B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SB 4: Public Health Infrastructure 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Makes changes to Indiana’s public health infrastructure, including local health department service delivery and Department of Health activity. Discussion ongoing about how to distribute requested funding.</a:t>
            </a:r>
          </a:p>
          <a:p>
            <a:pPr>
              <a:spcAft>
                <a:spcPts val="600"/>
              </a:spcAft>
            </a:pPr>
            <a:r>
              <a:rPr lang="en-US" dirty="0"/>
              <a:t>SB 8: Prescription Drug Rebates</a:t>
            </a:r>
          </a:p>
          <a:p>
            <a:pPr lvl="1"/>
            <a:r>
              <a:rPr lang="en-US" dirty="0"/>
              <a:t>Creates requirements for the calculation of cost sharing for prescription drugs (must be at the point of sale for individual health plans). Passed committee. </a:t>
            </a:r>
          </a:p>
          <a:p>
            <a:pPr>
              <a:spcAft>
                <a:spcPts val="600"/>
              </a:spcAft>
            </a:pPr>
            <a:r>
              <a:rPr lang="en-US" dirty="0"/>
              <a:t>SB 378: HAF Program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Would exempt physician-owned hospitals from paying into the HAF. Did not pass committee.</a:t>
            </a:r>
          </a:p>
          <a:p>
            <a:pPr>
              <a:spcAft>
                <a:spcPts val="600"/>
              </a:spcAft>
            </a:pPr>
            <a:r>
              <a:rPr lang="en-US" dirty="0"/>
              <a:t>HB 1291: Reporting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Would require hospitals to report certain information about the 340B program. Not expected to pass.</a:t>
            </a:r>
          </a:p>
          <a:p>
            <a:pPr>
              <a:spcAft>
                <a:spcPts val="600"/>
              </a:spcAft>
            </a:pPr>
            <a:r>
              <a:rPr lang="en-US" dirty="0"/>
              <a:t>HB 1462: ED Substance Use Disorder Plans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Would require hospitals to create a discharge best practice plan for ED SUD patients and provide the plan to the Indiana Department of Health. Under discussion to accomplish intent while ensuring minimum burden.</a:t>
            </a:r>
          </a:p>
        </p:txBody>
      </p:sp>
    </p:spTree>
    <p:extLst>
      <p:ext uri="{BB962C8B-B14F-4D97-AF65-F5344CB8AC3E}">
        <p14:creationId xmlns:p14="http://schemas.microsoft.com/office/powerpoint/2010/main" val="2323861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6121</TotalTime>
  <Words>701</Words>
  <Application>Microsoft Office PowerPoint</Application>
  <PresentationFormat>Widescreen</PresentationFormat>
  <Paragraphs>81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Whitney Book</vt:lpstr>
      <vt:lpstr>Whitney Light</vt:lpstr>
      <vt:lpstr>Whitney Medium</vt:lpstr>
      <vt:lpstr>Office Theme</vt:lpstr>
      <vt:lpstr>HFMA 2023 Legislative Update</vt:lpstr>
      <vt:lpstr>Session 2023 Landscape</vt:lpstr>
      <vt:lpstr>IHA Legislative Agenda</vt:lpstr>
      <vt:lpstr>IHA Legislative Agenda</vt:lpstr>
      <vt:lpstr>IHA Legislative Agenda</vt:lpstr>
      <vt:lpstr>Senate Health Care Agenda</vt:lpstr>
      <vt:lpstr>House Health Care Agenda</vt:lpstr>
      <vt:lpstr>Addressing Health Care Costs</vt:lpstr>
      <vt:lpstr>Other Bills of Interest</vt:lpstr>
      <vt:lpstr>Questions?</vt:lpstr>
    </vt:vector>
  </TitlesOfParts>
  <Company>Trendy Minds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Kaela Mahoney</dc:creator>
  <cp:lastModifiedBy>Kristin Schwartz</cp:lastModifiedBy>
  <cp:revision>228</cp:revision>
  <cp:lastPrinted>2021-02-22T17:22:44Z</cp:lastPrinted>
  <dcterms:created xsi:type="dcterms:W3CDTF">2015-10-22T15:51:15Z</dcterms:created>
  <dcterms:modified xsi:type="dcterms:W3CDTF">2023-02-17T12:29:51Z</dcterms:modified>
</cp:coreProperties>
</file>