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81" r:id="rId1"/>
  </p:sldMasterIdLst>
  <p:sldIdLst>
    <p:sldId id="258" r:id="rId2"/>
    <p:sldId id="286" r:id="rId3"/>
    <p:sldId id="275" r:id="rId4"/>
    <p:sldId id="276" r:id="rId5"/>
    <p:sldId id="281" r:id="rId6"/>
    <p:sldId id="282" r:id="rId7"/>
    <p:sldId id="283" r:id="rId8"/>
    <p:sldId id="269" r:id="rId9"/>
    <p:sldId id="262" r:id="rId10"/>
    <p:sldId id="256" r:id="rId11"/>
    <p:sldId id="259" r:id="rId12"/>
    <p:sldId id="263" r:id="rId13"/>
    <p:sldId id="278" r:id="rId14"/>
    <p:sldId id="287" r:id="rId15"/>
    <p:sldId id="288" r:id="rId16"/>
    <p:sldId id="280" r:id="rId17"/>
    <p:sldId id="268" r:id="rId18"/>
    <p:sldId id="265" r:id="rId19"/>
    <p:sldId id="289" r:id="rId20"/>
    <p:sldId id="272" r:id="rId21"/>
    <p:sldId id="257" r:id="rId22"/>
    <p:sldId id="284" r:id="rId23"/>
    <p:sldId id="285" r:id="rId24"/>
    <p:sldId id="290" r:id="rId25"/>
    <p:sldId id="291" r:id="rId26"/>
    <p:sldId id="273" r:id="rId2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E326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80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363" y="6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1/19/2023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97520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1/19/2023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98556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1/19/2023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75736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1/19/2023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49237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1/19/2023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2736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1/19/2023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26864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1/19/2023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96905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1/19/2023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66613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1/19/2023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84371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1/19/2023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36230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1/19/2023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57756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smtClean="0"/>
              <a:pPr/>
              <a:t>1/19/2023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09263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2" r:id="rId1"/>
    <p:sldLayoutId id="2147483683" r:id="rId2"/>
    <p:sldLayoutId id="2147483684" r:id="rId3"/>
    <p:sldLayoutId id="2147483685" r:id="rId4"/>
    <p:sldLayoutId id="2147483686" r:id="rId5"/>
    <p:sldLayoutId id="2147483687" r:id="rId6"/>
    <p:sldLayoutId id="2147483688" r:id="rId7"/>
    <p:sldLayoutId id="2147483689" r:id="rId8"/>
    <p:sldLayoutId id="2147483690" r:id="rId9"/>
    <p:sldLayoutId id="2147483691" r:id="rId10"/>
    <p:sldLayoutId id="2147483692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Icon&#10;&#10;Description automatically generated">
            <a:extLst>
              <a:ext uri="{FF2B5EF4-FFF2-40B4-BE49-F238E27FC236}">
                <a16:creationId xmlns:a16="http://schemas.microsoft.com/office/drawing/2014/main" id="{7EEFF16A-2885-4E6C-8AF8-749AAA43080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73054" y="608876"/>
            <a:ext cx="7997892" cy="1597661"/>
          </a:xfr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3D71E4F8-5763-4961-A41C-EFD54D0C718C}"/>
              </a:ext>
            </a:extLst>
          </p:cNvPr>
          <p:cNvSpPr txBox="1"/>
          <p:nvPr/>
        </p:nvSpPr>
        <p:spPr>
          <a:xfrm>
            <a:off x="573054" y="3013501"/>
            <a:ext cx="7997892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>
                <a:solidFill>
                  <a:srgbClr val="1E3262"/>
                </a:solidFill>
              </a:rPr>
              <a:t>Legislative Agenda</a:t>
            </a:r>
          </a:p>
          <a:p>
            <a:pPr algn="ctr"/>
            <a:r>
              <a:rPr lang="en-US" sz="4800" dirty="0">
                <a:solidFill>
                  <a:srgbClr val="1E3262"/>
                </a:solidFill>
              </a:rPr>
              <a:t>2023</a:t>
            </a:r>
          </a:p>
          <a:p>
            <a:pPr algn="ctr"/>
            <a:r>
              <a:rPr lang="en-US" sz="4800" dirty="0">
                <a:solidFill>
                  <a:srgbClr val="1E3262"/>
                </a:solidFill>
              </a:rPr>
              <a:t>HFMA</a:t>
            </a:r>
          </a:p>
        </p:txBody>
      </p:sp>
    </p:spTree>
    <p:extLst>
      <p:ext uri="{BB962C8B-B14F-4D97-AF65-F5344CB8AC3E}">
        <p14:creationId xmlns:p14="http://schemas.microsoft.com/office/powerpoint/2010/main" val="2907550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blue sign with white text&#10;&#10;Description automatically generated with medium confidence">
            <a:extLst>
              <a:ext uri="{FF2B5EF4-FFF2-40B4-BE49-F238E27FC236}">
                <a16:creationId xmlns:a16="http://schemas.microsoft.com/office/drawing/2014/main" id="{D658BBEC-07D2-4820-A10E-0B1139E6AAC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35058" y="5158978"/>
            <a:ext cx="2353079" cy="620592"/>
          </a:xfrm>
          <a:prstGeom prst="rect">
            <a:avLst/>
          </a:prstGeom>
        </p:spPr>
      </p:pic>
      <p:pic>
        <p:nvPicPr>
          <p:cNvPr id="6" name="Picture 5" descr="Chart, bar chart&#10;&#10;Description automatically generated">
            <a:extLst>
              <a:ext uri="{FF2B5EF4-FFF2-40B4-BE49-F238E27FC236}">
                <a16:creationId xmlns:a16="http://schemas.microsoft.com/office/drawing/2014/main" id="{1FB4550B-0A7A-437E-9330-75F85EE6C76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5863" y="210209"/>
            <a:ext cx="8632273" cy="64742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362823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Icon&#10;&#10;Description automatically generated">
            <a:extLst>
              <a:ext uri="{FF2B5EF4-FFF2-40B4-BE49-F238E27FC236}">
                <a16:creationId xmlns:a16="http://schemas.microsoft.com/office/drawing/2014/main" id="{7EEFF16A-2885-4E6C-8AF8-749AAA43080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009368" y="6051367"/>
            <a:ext cx="2865665" cy="572446"/>
          </a:xfrm>
        </p:spPr>
      </p:pic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89C2467E-8D7E-442C-865A-25F899C04A1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35566726"/>
              </p:ext>
            </p:extLst>
          </p:nvPr>
        </p:nvGraphicFramePr>
        <p:xfrm>
          <a:off x="1282699" y="2217046"/>
          <a:ext cx="1892300" cy="303351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219200">
                  <a:extLst>
                    <a:ext uri="{9D8B030D-6E8A-4147-A177-3AD203B41FA5}">
                      <a16:colId xmlns:a16="http://schemas.microsoft.com/office/drawing/2014/main" val="1331110206"/>
                    </a:ext>
                  </a:extLst>
                </a:gridCol>
                <a:gridCol w="673100">
                  <a:extLst>
                    <a:ext uri="{9D8B030D-6E8A-4147-A177-3AD203B41FA5}">
                      <a16:colId xmlns:a16="http://schemas.microsoft.com/office/drawing/2014/main" val="982764259"/>
                    </a:ext>
                  </a:extLst>
                </a:gridCol>
              </a:tblGrid>
              <a:tr h="452256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u="none" strike="noStrike" dirty="0">
                          <a:effectLst/>
                        </a:rPr>
                        <a:t> </a:t>
                      </a:r>
                      <a:endParaRPr lang="en-US" sz="12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u="none" strike="noStrike" dirty="0">
                          <a:effectLst/>
                        </a:rPr>
                        <a:t>FY 2021 &amp; FY 2022</a:t>
                      </a:r>
                      <a:endParaRPr lang="en-US" sz="12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4222027226"/>
                  </a:ext>
                </a:extLst>
              </a:tr>
              <a:tr h="226128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dirty="0">
                          <a:effectLst/>
                        </a:rPr>
                        <a:t>Labor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 dirty="0">
                          <a:effectLst/>
                        </a:rPr>
                        <a:t>19.1%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4240713954"/>
                  </a:ext>
                </a:extLst>
              </a:tr>
              <a:tr h="226128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dirty="0">
                          <a:effectLst/>
                        </a:rPr>
                        <a:t> 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 dirty="0">
                          <a:effectLst/>
                        </a:rPr>
                        <a:t> 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869422113"/>
                  </a:ext>
                </a:extLst>
              </a:tr>
              <a:tr h="297362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dirty="0">
                          <a:effectLst/>
                        </a:rPr>
                        <a:t> 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dirty="0">
                          <a:effectLst/>
                        </a:rPr>
                        <a:t> 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440255081"/>
                  </a:ext>
                </a:extLst>
              </a:tr>
              <a:tr h="226128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dirty="0">
                          <a:effectLst/>
                        </a:rPr>
                        <a:t>Medical Supplies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 dirty="0">
                          <a:effectLst/>
                        </a:rPr>
                        <a:t>20.6%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941964281"/>
                  </a:ext>
                </a:extLst>
              </a:tr>
              <a:tr h="226128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dirty="0">
                          <a:effectLst/>
                        </a:rPr>
                        <a:t>Drugs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 dirty="0">
                          <a:effectLst/>
                        </a:rPr>
                        <a:t>36.9%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667607745"/>
                  </a:ext>
                </a:extLst>
              </a:tr>
              <a:tr h="226128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dirty="0">
                          <a:effectLst/>
                        </a:rPr>
                        <a:t> 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dirty="0">
                          <a:effectLst/>
                        </a:rPr>
                        <a:t> 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992660355"/>
                  </a:ext>
                </a:extLst>
              </a:tr>
              <a:tr h="226128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dirty="0">
                          <a:effectLst/>
                        </a:rPr>
                        <a:t> 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dirty="0">
                          <a:effectLst/>
                        </a:rPr>
                        <a:t> 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927848919"/>
                  </a:ext>
                </a:extLst>
              </a:tr>
              <a:tr h="237434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dirty="0">
                          <a:effectLst/>
                        </a:rPr>
                        <a:t> 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dirty="0">
                          <a:effectLst/>
                        </a:rPr>
                        <a:t> 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630923660"/>
                  </a:ext>
                </a:extLst>
              </a:tr>
              <a:tr h="452256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dirty="0">
                          <a:effectLst/>
                        </a:rPr>
                        <a:t> 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dirty="0">
                          <a:effectLst/>
                        </a:rPr>
                        <a:t> 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589533148"/>
                  </a:ext>
                </a:extLst>
              </a:tr>
              <a:tr h="237434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u="none" strike="noStrike" dirty="0">
                          <a:effectLst/>
                        </a:rPr>
                        <a:t>Total Increase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u="none" strike="noStrike" dirty="0">
                          <a:effectLst/>
                        </a:rPr>
                        <a:t>20.1%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4195674262"/>
                  </a:ext>
                </a:extLst>
              </a:tr>
            </a:tbl>
          </a:graphicData>
        </a:graphic>
      </p:graphicFrame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A42AB6EA-4076-40A4-9AF6-A333393B2DB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7780093"/>
              </p:ext>
            </p:extLst>
          </p:nvPr>
        </p:nvGraphicFramePr>
        <p:xfrm>
          <a:off x="3555999" y="2217044"/>
          <a:ext cx="2628901" cy="303351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257300">
                  <a:extLst>
                    <a:ext uri="{9D8B030D-6E8A-4147-A177-3AD203B41FA5}">
                      <a16:colId xmlns:a16="http://schemas.microsoft.com/office/drawing/2014/main" val="3752836442"/>
                    </a:ext>
                  </a:extLst>
                </a:gridCol>
                <a:gridCol w="749300">
                  <a:extLst>
                    <a:ext uri="{9D8B030D-6E8A-4147-A177-3AD203B41FA5}">
                      <a16:colId xmlns:a16="http://schemas.microsoft.com/office/drawing/2014/main" val="2123379823"/>
                    </a:ext>
                  </a:extLst>
                </a:gridCol>
                <a:gridCol w="622301">
                  <a:extLst>
                    <a:ext uri="{9D8B030D-6E8A-4147-A177-3AD203B41FA5}">
                      <a16:colId xmlns:a16="http://schemas.microsoft.com/office/drawing/2014/main" val="3600540911"/>
                    </a:ext>
                  </a:extLst>
                </a:gridCol>
              </a:tblGrid>
              <a:tr h="46313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u="none" strike="noStrike" dirty="0">
                          <a:effectLst/>
                        </a:rPr>
                        <a:t> </a:t>
                      </a:r>
                      <a:endParaRPr lang="en-US" sz="12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u="none" strike="noStrike" dirty="0">
                          <a:effectLst/>
                        </a:rPr>
                        <a:t>Budgeted</a:t>
                      </a:r>
                    </a:p>
                    <a:p>
                      <a:pPr algn="ctr" fontAlgn="b"/>
                      <a:r>
                        <a:rPr lang="en-US" sz="1200" b="1" u="none" strike="noStrike" dirty="0">
                          <a:effectLst/>
                        </a:rPr>
                        <a:t>FY 2023</a:t>
                      </a:r>
                      <a:endParaRPr lang="en-US" sz="12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u="none" strike="noStrike" dirty="0">
                          <a:effectLst/>
                        </a:rPr>
                        <a:t>Projected</a:t>
                      </a:r>
                    </a:p>
                    <a:p>
                      <a:pPr algn="ctr" fontAlgn="b"/>
                      <a:r>
                        <a:rPr lang="en-US" sz="1200" b="1" u="none" strike="noStrike" dirty="0">
                          <a:effectLst/>
                        </a:rPr>
                        <a:t>FY 2024</a:t>
                      </a:r>
                      <a:endParaRPr lang="en-US" sz="12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50089205"/>
                  </a:ext>
                </a:extLst>
              </a:tr>
              <a:tr h="231566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dirty="0">
                          <a:effectLst/>
                        </a:rPr>
                        <a:t>Salaries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 dirty="0">
                          <a:effectLst/>
                        </a:rPr>
                        <a:t>6.5%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 dirty="0">
                          <a:effectLst/>
                        </a:rPr>
                        <a:t>3.8%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579313313"/>
                  </a:ext>
                </a:extLst>
              </a:tr>
              <a:tr h="231566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dirty="0">
                          <a:effectLst/>
                        </a:rPr>
                        <a:t>Benefits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 dirty="0">
                          <a:effectLst/>
                        </a:rPr>
                        <a:t>7.0%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 dirty="0">
                          <a:effectLst/>
                        </a:rPr>
                        <a:t>4.7%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739791381"/>
                  </a:ext>
                </a:extLst>
              </a:tr>
              <a:tr h="231566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dirty="0">
                          <a:effectLst/>
                        </a:rPr>
                        <a:t>Contract Labor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 dirty="0">
                          <a:effectLst/>
                        </a:rPr>
                        <a:t>11.8%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 dirty="0">
                          <a:effectLst/>
                        </a:rPr>
                        <a:t>0.9%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764738041"/>
                  </a:ext>
                </a:extLst>
              </a:tr>
              <a:tr h="231566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dirty="0">
                          <a:effectLst/>
                        </a:rPr>
                        <a:t>Medical Supplies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 dirty="0">
                          <a:effectLst/>
                        </a:rPr>
                        <a:t>4.0%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 dirty="0">
                          <a:effectLst/>
                        </a:rPr>
                        <a:t>3.6%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911209151"/>
                  </a:ext>
                </a:extLst>
              </a:tr>
              <a:tr h="231566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dirty="0">
                          <a:effectLst/>
                        </a:rPr>
                        <a:t>Drugs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 dirty="0">
                          <a:effectLst/>
                        </a:rPr>
                        <a:t>4.1%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 dirty="0">
                          <a:effectLst/>
                        </a:rPr>
                        <a:t>7.4%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555536667"/>
                  </a:ext>
                </a:extLst>
              </a:tr>
              <a:tr h="231566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dirty="0">
                          <a:effectLst/>
                        </a:rPr>
                        <a:t>Food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 dirty="0">
                          <a:effectLst/>
                        </a:rPr>
                        <a:t>5.8%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 dirty="0">
                          <a:effectLst/>
                        </a:rPr>
                        <a:t>1.9%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160613347"/>
                  </a:ext>
                </a:extLst>
              </a:tr>
              <a:tr h="231566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dirty="0">
                          <a:effectLst/>
                        </a:rPr>
                        <a:t>Insurance </a:t>
                      </a:r>
                      <a:r>
                        <a:rPr lang="en-US" sz="1200" u="none" strike="noStrike" dirty="0" err="1">
                          <a:effectLst/>
                        </a:rPr>
                        <a:t>P&amp;C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27.3%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 dirty="0">
                          <a:effectLst/>
                        </a:rPr>
                        <a:t>0.5%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394591344"/>
                  </a:ext>
                </a:extLst>
              </a:tr>
              <a:tr h="243144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Cyber Insurance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68.9%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 dirty="0">
                          <a:effectLst/>
                        </a:rPr>
                        <a:t>20.3%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607300653"/>
                  </a:ext>
                </a:extLst>
              </a:tr>
              <a:tr h="463131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Utilities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5.9%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 dirty="0">
                          <a:effectLst/>
                        </a:rPr>
                        <a:t>3.5%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52279283"/>
                  </a:ext>
                </a:extLst>
              </a:tr>
              <a:tr h="243144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 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u="none" strike="noStrike" dirty="0">
                          <a:effectLst/>
                        </a:rPr>
                        <a:t>6.1%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u="none" strike="noStrike" dirty="0">
                          <a:effectLst/>
                        </a:rPr>
                        <a:t>4.2%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497461299"/>
                  </a:ext>
                </a:extLst>
              </a:tr>
            </a:tbl>
          </a:graphicData>
        </a:graphic>
      </p:graphicFrame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0B35246C-6DB2-4162-AB86-3E2178DC234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27525365"/>
              </p:ext>
            </p:extLst>
          </p:nvPr>
        </p:nvGraphicFramePr>
        <p:xfrm>
          <a:off x="6565900" y="3998104"/>
          <a:ext cx="2005046" cy="125245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005046">
                  <a:extLst>
                    <a:ext uri="{9D8B030D-6E8A-4147-A177-3AD203B41FA5}">
                      <a16:colId xmlns:a16="http://schemas.microsoft.com/office/drawing/2014/main" val="83583292"/>
                    </a:ext>
                  </a:extLst>
                </a:gridCol>
              </a:tblGrid>
              <a:tr h="81808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u="none" strike="noStrike" dirty="0">
                          <a:effectLst/>
                        </a:rPr>
                        <a:t>FY 2021-2024 Compounded Cost Increase</a:t>
                      </a:r>
                      <a:endParaRPr lang="en-US" sz="1800" b="0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478829221"/>
                  </a:ext>
                </a:extLst>
              </a:tr>
              <a:tr h="429492"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1" u="none" strike="noStrike" dirty="0">
                          <a:effectLst/>
                        </a:rPr>
                        <a:t>32.8%</a:t>
                      </a:r>
                      <a:endParaRPr lang="en-US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4219966837"/>
                  </a:ext>
                </a:extLst>
              </a:tr>
            </a:tbl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BA0C18E8-C059-4D86-997D-94A0BB6B5D91}"/>
              </a:ext>
            </a:extLst>
          </p:cNvPr>
          <p:cNvSpPr txBox="1"/>
          <p:nvPr/>
        </p:nvSpPr>
        <p:spPr>
          <a:xfrm>
            <a:off x="573054" y="266383"/>
            <a:ext cx="799789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>
                <a:solidFill>
                  <a:srgbClr val="1E3262"/>
                </a:solidFill>
              </a:rPr>
              <a:t>Hospital Costs Have Skyrocketed</a:t>
            </a:r>
          </a:p>
        </p:txBody>
      </p:sp>
    </p:spTree>
    <p:extLst>
      <p:ext uri="{BB962C8B-B14F-4D97-AF65-F5344CB8AC3E}">
        <p14:creationId xmlns:p14="http://schemas.microsoft.com/office/powerpoint/2010/main" val="78818583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Icon&#10;&#10;Description automatically generated">
            <a:extLst>
              <a:ext uri="{FF2B5EF4-FFF2-40B4-BE49-F238E27FC236}">
                <a16:creationId xmlns:a16="http://schemas.microsoft.com/office/drawing/2014/main" id="{7EEFF16A-2885-4E6C-8AF8-749AAA43080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009368" y="6051367"/>
            <a:ext cx="2865665" cy="572446"/>
          </a:xfr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BA0C18E8-C059-4D86-997D-94A0BB6B5D91}"/>
              </a:ext>
            </a:extLst>
          </p:cNvPr>
          <p:cNvSpPr txBox="1"/>
          <p:nvPr/>
        </p:nvSpPr>
        <p:spPr>
          <a:xfrm>
            <a:off x="573054" y="266383"/>
            <a:ext cx="7997892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>
                <a:solidFill>
                  <a:srgbClr val="1E3262"/>
                </a:solidFill>
              </a:rPr>
              <a:t>Hospitals Need Provider Rates to Keep Pace with Costs</a:t>
            </a: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9877C24F-3091-4A1E-95F3-EF837F25999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84428081"/>
              </p:ext>
            </p:extLst>
          </p:nvPr>
        </p:nvGraphicFramePr>
        <p:xfrm>
          <a:off x="1453016" y="2509159"/>
          <a:ext cx="3799568" cy="274598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689100">
                  <a:extLst>
                    <a:ext uri="{9D8B030D-6E8A-4147-A177-3AD203B41FA5}">
                      <a16:colId xmlns:a16="http://schemas.microsoft.com/office/drawing/2014/main" val="657708275"/>
                    </a:ext>
                  </a:extLst>
                </a:gridCol>
                <a:gridCol w="1048884">
                  <a:extLst>
                    <a:ext uri="{9D8B030D-6E8A-4147-A177-3AD203B41FA5}">
                      <a16:colId xmlns:a16="http://schemas.microsoft.com/office/drawing/2014/main" val="2376359635"/>
                    </a:ext>
                  </a:extLst>
                </a:gridCol>
                <a:gridCol w="1061584">
                  <a:extLst>
                    <a:ext uri="{9D8B030D-6E8A-4147-A177-3AD203B41FA5}">
                      <a16:colId xmlns:a16="http://schemas.microsoft.com/office/drawing/2014/main" val="4243799007"/>
                    </a:ext>
                  </a:extLst>
                </a:gridCol>
              </a:tblGrid>
              <a:tr h="633509"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u="none" strike="noStrike" dirty="0">
                          <a:effectLst/>
                        </a:rPr>
                        <a:t>FY 2024 Request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u="none" strike="noStrike" dirty="0">
                          <a:effectLst/>
                        </a:rPr>
                        <a:t>FY 2025 Request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806795581"/>
                  </a:ext>
                </a:extLst>
              </a:tr>
              <a:tr h="949845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Current Cost Increase for Next Biennium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6.1%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4.2%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95696071"/>
                  </a:ext>
                </a:extLst>
              </a:tr>
              <a:tr h="605386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Adjustment for Previous Biennium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3.5%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3.5%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024700756"/>
                  </a:ext>
                </a:extLst>
              </a:tr>
              <a:tr h="557242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u="none" strike="noStrike" dirty="0">
                          <a:effectLst/>
                        </a:rPr>
                        <a:t>Total Request for Next Biennium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u="none" strike="noStrike" dirty="0">
                          <a:effectLst/>
                        </a:rPr>
                        <a:t>9.6%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u="none" strike="noStrike" dirty="0">
                          <a:effectLst/>
                        </a:rPr>
                        <a:t>7.7%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409117781"/>
                  </a:ext>
                </a:extLst>
              </a:tr>
            </a:tbl>
          </a:graphicData>
        </a:graphic>
      </p:graphicFrame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A0F00531-D727-4BDC-B53A-1B860D606AE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03006493"/>
              </p:ext>
            </p:extLst>
          </p:nvPr>
        </p:nvGraphicFramePr>
        <p:xfrm>
          <a:off x="5778500" y="4002689"/>
          <a:ext cx="1803400" cy="125245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803400">
                  <a:extLst>
                    <a:ext uri="{9D8B030D-6E8A-4147-A177-3AD203B41FA5}">
                      <a16:colId xmlns:a16="http://schemas.microsoft.com/office/drawing/2014/main" val="83583292"/>
                    </a:ext>
                  </a:extLst>
                </a:gridCol>
              </a:tblGrid>
              <a:tr h="81808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u="none" strike="noStrike" dirty="0">
                          <a:effectLst/>
                        </a:rPr>
                        <a:t>FY 2022-2025 Compounded Rate Increase</a:t>
                      </a:r>
                      <a:endParaRPr lang="en-US" sz="1800" b="0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478829221"/>
                  </a:ext>
                </a:extLst>
              </a:tr>
              <a:tr h="429492"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1" u="none" strike="noStrike" dirty="0">
                          <a:effectLst/>
                        </a:rPr>
                        <a:t>22.8%</a:t>
                      </a:r>
                      <a:endParaRPr lang="en-US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421996683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6450189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B21583-C96D-2447-3485-E37F40E39F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866988"/>
          </a:xfrm>
        </p:spPr>
        <p:txBody>
          <a:bodyPr>
            <a:normAutofit fontScale="90000"/>
          </a:bodyPr>
          <a:lstStyle/>
          <a:p>
            <a:pPr algn="ctr"/>
            <a:br>
              <a:rPr lang="en-US" sz="1800" kern="1200" dirty="0">
                <a:solidFill>
                  <a:srgbClr val="4472C4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US" sz="1800" kern="1200" dirty="0">
                <a:solidFill>
                  <a:srgbClr val="4472C4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700" kern="1200" dirty="0">
                <a:solidFill>
                  <a:srgbClr val="4472C4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LB128 – Provider Rates</a:t>
            </a:r>
            <a:b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dirty="0"/>
          </a:p>
        </p:txBody>
      </p:sp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id="{454587C7-544A-01F5-D2EC-EC5E29C31B3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28650" y="1314163"/>
            <a:ext cx="7886700" cy="4847801"/>
          </a:xfrm>
        </p:spPr>
      </p:pic>
    </p:spTree>
    <p:extLst>
      <p:ext uri="{BB962C8B-B14F-4D97-AF65-F5344CB8AC3E}">
        <p14:creationId xmlns:p14="http://schemas.microsoft.com/office/powerpoint/2010/main" val="331530966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Icon&#10;&#10;Description automatically generated">
            <a:extLst>
              <a:ext uri="{FF2B5EF4-FFF2-40B4-BE49-F238E27FC236}">
                <a16:creationId xmlns:a16="http://schemas.microsoft.com/office/drawing/2014/main" id="{7EEFF16A-2885-4E6C-8AF8-749AAA43080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009368" y="6051367"/>
            <a:ext cx="2865665" cy="572446"/>
          </a:xfr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BA0C18E8-C059-4D86-997D-94A0BB6B5D91}"/>
              </a:ext>
            </a:extLst>
          </p:cNvPr>
          <p:cNvSpPr txBox="1"/>
          <p:nvPr/>
        </p:nvSpPr>
        <p:spPr>
          <a:xfrm>
            <a:off x="573054" y="266383"/>
            <a:ext cx="7997892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>
                <a:solidFill>
                  <a:srgbClr val="1E3262"/>
                </a:solidFill>
              </a:rPr>
              <a:t>Rural Hospitals Need Increased</a:t>
            </a:r>
          </a:p>
          <a:p>
            <a:pPr algn="ctr"/>
            <a:r>
              <a:rPr lang="en-US" sz="4400" b="1" dirty="0">
                <a:solidFill>
                  <a:srgbClr val="1E3262"/>
                </a:solidFill>
              </a:rPr>
              <a:t>Per Diem Rates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40C2EB4-A477-46B8-B3E4-79F33A3B5202}"/>
              </a:ext>
            </a:extLst>
          </p:cNvPr>
          <p:cNvSpPr txBox="1"/>
          <p:nvPr/>
        </p:nvSpPr>
        <p:spPr>
          <a:xfrm>
            <a:off x="573054" y="1982450"/>
            <a:ext cx="7997892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1E3262"/>
                </a:solidFill>
              </a:rPr>
              <a:t>Critical Access Hospitals (</a:t>
            </a:r>
            <a:r>
              <a:rPr lang="en-US" dirty="0" err="1">
                <a:solidFill>
                  <a:srgbClr val="1E3262"/>
                </a:solidFill>
              </a:rPr>
              <a:t>CAHs</a:t>
            </a:r>
            <a:r>
              <a:rPr lang="en-US" dirty="0">
                <a:solidFill>
                  <a:srgbClr val="1E3262"/>
                </a:solidFill>
              </a:rPr>
              <a:t>) are cost-based reimbursed.</a:t>
            </a:r>
          </a:p>
          <a:p>
            <a:endParaRPr lang="en-US" dirty="0">
              <a:solidFill>
                <a:srgbClr val="1E3262"/>
              </a:solidFill>
            </a:endParaRPr>
          </a:p>
          <a:p>
            <a:r>
              <a:rPr lang="en-US" dirty="0">
                <a:solidFill>
                  <a:srgbClr val="1E3262"/>
                </a:solidFill>
              </a:rPr>
              <a:t>Costs are $3,300-4,500 per day.</a:t>
            </a:r>
          </a:p>
          <a:p>
            <a:r>
              <a:rPr lang="en-US" dirty="0">
                <a:solidFill>
                  <a:srgbClr val="1E3262"/>
                </a:solidFill>
              </a:rPr>
              <a:t> </a:t>
            </a:r>
          </a:p>
          <a:p>
            <a:r>
              <a:rPr lang="en-US" dirty="0" err="1">
                <a:solidFill>
                  <a:srgbClr val="1E3262"/>
                </a:solidFill>
              </a:rPr>
              <a:t>CAHs</a:t>
            </a:r>
            <a:r>
              <a:rPr lang="en-US" dirty="0">
                <a:solidFill>
                  <a:srgbClr val="1E3262"/>
                </a:solidFill>
              </a:rPr>
              <a:t> get paid a per diem rate shortly after providing care.</a:t>
            </a:r>
          </a:p>
          <a:p>
            <a:r>
              <a:rPr lang="en-US" dirty="0">
                <a:solidFill>
                  <a:srgbClr val="1E3262"/>
                </a:solidFill>
              </a:rPr>
              <a:t>	$1,800-2,600 per patient day.</a:t>
            </a:r>
          </a:p>
          <a:p>
            <a:r>
              <a:rPr lang="en-US" dirty="0">
                <a:solidFill>
                  <a:srgbClr val="1E3262"/>
                </a:solidFill>
              </a:rPr>
              <a:t>	Only covers about 50-60% of costs.</a:t>
            </a:r>
          </a:p>
          <a:p>
            <a:endParaRPr lang="en-US" dirty="0">
              <a:solidFill>
                <a:srgbClr val="1E3262"/>
              </a:solidFill>
            </a:endParaRPr>
          </a:p>
          <a:p>
            <a:r>
              <a:rPr lang="en-US" dirty="0">
                <a:solidFill>
                  <a:srgbClr val="1E3262"/>
                </a:solidFill>
              </a:rPr>
              <a:t>Have to wait 18-24 for full payment. </a:t>
            </a:r>
            <a:r>
              <a:rPr lang="en-US" dirty="0" err="1">
                <a:solidFill>
                  <a:srgbClr val="1E3262"/>
                </a:solidFill>
              </a:rPr>
              <a:t>CAHs</a:t>
            </a:r>
            <a:r>
              <a:rPr lang="en-US" dirty="0">
                <a:solidFill>
                  <a:srgbClr val="1E3262"/>
                </a:solidFill>
              </a:rPr>
              <a:t> carrying $150,000-500,000 in accounts receivable from Medicaid.</a:t>
            </a:r>
          </a:p>
          <a:p>
            <a:endParaRPr lang="en-US" dirty="0">
              <a:solidFill>
                <a:srgbClr val="1E3262"/>
              </a:solidFill>
            </a:endParaRPr>
          </a:p>
          <a:p>
            <a:r>
              <a:rPr lang="en-US" dirty="0">
                <a:solidFill>
                  <a:srgbClr val="1E3262"/>
                </a:solidFill>
              </a:rPr>
              <a:t>Rates need to be set annually based on the most recent cost report or rebased.</a:t>
            </a:r>
          </a:p>
          <a:p>
            <a:endParaRPr lang="en-US" dirty="0">
              <a:solidFill>
                <a:srgbClr val="1E3262"/>
              </a:solidFill>
            </a:endParaRPr>
          </a:p>
          <a:p>
            <a:r>
              <a:rPr lang="en-US" i="1" dirty="0">
                <a:solidFill>
                  <a:srgbClr val="1E3262"/>
                </a:solidFill>
              </a:rPr>
              <a:t>No new state money.     </a:t>
            </a:r>
            <a:r>
              <a:rPr lang="en-US" sz="2400" kern="1200" dirty="0">
                <a:solidFill>
                  <a:srgbClr val="4472C4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LB219 – CAH Rebasing</a:t>
            </a:r>
            <a:endParaRPr lang="en-US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i="1" dirty="0">
              <a:solidFill>
                <a:srgbClr val="1E3262"/>
              </a:solidFill>
            </a:endParaRPr>
          </a:p>
          <a:p>
            <a:endParaRPr lang="en-US" sz="2000" dirty="0">
              <a:solidFill>
                <a:srgbClr val="1E3262"/>
              </a:solidFill>
            </a:endParaRPr>
          </a:p>
          <a:p>
            <a:endParaRPr lang="en-US" sz="2000" dirty="0">
              <a:solidFill>
                <a:srgbClr val="1E3262"/>
              </a:solidFill>
            </a:endParaRPr>
          </a:p>
          <a:p>
            <a:endParaRPr lang="en-US" sz="2000" dirty="0">
              <a:solidFill>
                <a:srgbClr val="1E3262"/>
              </a:solidFill>
            </a:endParaRPr>
          </a:p>
          <a:p>
            <a:endParaRPr lang="en-US" sz="2000" dirty="0">
              <a:solidFill>
                <a:srgbClr val="1E3262"/>
              </a:solidFill>
            </a:endParaRPr>
          </a:p>
          <a:p>
            <a:endParaRPr lang="en-US" sz="2800" dirty="0">
              <a:solidFill>
                <a:srgbClr val="1E326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757924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Icon&#10;&#10;Description automatically generated">
            <a:extLst>
              <a:ext uri="{FF2B5EF4-FFF2-40B4-BE49-F238E27FC236}">
                <a16:creationId xmlns:a16="http://schemas.microsoft.com/office/drawing/2014/main" id="{7EEFF16A-2885-4E6C-8AF8-749AAA43080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009368" y="6051367"/>
            <a:ext cx="2865665" cy="572446"/>
          </a:xfr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BA0C18E8-C059-4D86-997D-94A0BB6B5D91}"/>
              </a:ext>
            </a:extLst>
          </p:cNvPr>
          <p:cNvSpPr txBox="1"/>
          <p:nvPr/>
        </p:nvSpPr>
        <p:spPr>
          <a:xfrm>
            <a:off x="573054" y="266383"/>
            <a:ext cx="7997892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>
                <a:solidFill>
                  <a:srgbClr val="1E3262"/>
                </a:solidFill>
              </a:rPr>
              <a:t>Nebraska Needs to Rebase Inpatient Behavioral Health Rates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40C2EB4-A477-46B8-B3E4-79F33A3B5202}"/>
              </a:ext>
            </a:extLst>
          </p:cNvPr>
          <p:cNvSpPr txBox="1"/>
          <p:nvPr/>
        </p:nvSpPr>
        <p:spPr>
          <a:xfrm>
            <a:off x="573054" y="1712933"/>
            <a:ext cx="7997892" cy="63401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1E3262"/>
                </a:solidFill>
              </a:rPr>
              <a:t>Rates have not been rebased since 1993 and have fallen significantly.</a:t>
            </a:r>
          </a:p>
          <a:p>
            <a:endParaRPr lang="en-US" sz="2000" dirty="0">
              <a:solidFill>
                <a:srgbClr val="1E3262"/>
              </a:solidFill>
            </a:endParaRPr>
          </a:p>
          <a:p>
            <a:r>
              <a:rPr lang="en-US" sz="2000" dirty="0">
                <a:solidFill>
                  <a:srgbClr val="1E3262"/>
                </a:solidFill>
              </a:rPr>
              <a:t>Hospitals cannot sustain inpatient behavioral health services with current rates.</a:t>
            </a:r>
          </a:p>
          <a:p>
            <a:endParaRPr lang="en-US" sz="2000" dirty="0">
              <a:solidFill>
                <a:srgbClr val="1E3262"/>
              </a:solidFill>
            </a:endParaRPr>
          </a:p>
          <a:p>
            <a:r>
              <a:rPr lang="en-US" sz="2000" dirty="0">
                <a:solidFill>
                  <a:srgbClr val="1E3262"/>
                </a:solidFill>
              </a:rPr>
              <a:t>Example from one system (2022 numbers):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1E3262"/>
                </a:solidFill>
              </a:rPr>
              <a:t>$6,846 cost per case ($3,919 variable cost per case)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1E3262"/>
                </a:solidFill>
              </a:rPr>
              <a:t>$3,066 payment per case from Medicaid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1E3262"/>
                </a:solidFill>
              </a:rPr>
              <a:t>$3,780 loss per Medicaid case in 2022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1E3262"/>
                </a:solidFill>
              </a:rPr>
              <a:t>$3,106 loss per Medicaid case in 2021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1E3262"/>
                </a:solidFill>
              </a:rPr>
              <a:t>$1,844 loss per Medicaid case in 2018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US" sz="2000" dirty="0">
              <a:solidFill>
                <a:srgbClr val="1E3262"/>
              </a:solidFill>
            </a:endParaRPr>
          </a:p>
          <a:p>
            <a:r>
              <a:rPr lang="en-US" sz="2000" dirty="0">
                <a:solidFill>
                  <a:srgbClr val="1E3262"/>
                </a:solidFill>
              </a:rPr>
              <a:t>Closing this gap is essential for sufficient inpatient behavioral health capacity in Nebraska.    </a:t>
            </a:r>
            <a:r>
              <a:rPr lang="en-US" sz="2400" kern="1200" dirty="0">
                <a:solidFill>
                  <a:srgbClr val="4472C4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LB149 – BH Inpatient Rebasing</a:t>
            </a:r>
            <a:endParaRPr lang="en-US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>
              <a:solidFill>
                <a:srgbClr val="1E3262"/>
              </a:solidFill>
            </a:endParaRPr>
          </a:p>
          <a:p>
            <a:endParaRPr lang="en-US" sz="2000" dirty="0">
              <a:solidFill>
                <a:srgbClr val="1E3262"/>
              </a:solidFill>
            </a:endParaRPr>
          </a:p>
          <a:p>
            <a:endParaRPr lang="en-US" sz="2000" dirty="0">
              <a:solidFill>
                <a:srgbClr val="1E3262"/>
              </a:solidFill>
            </a:endParaRPr>
          </a:p>
          <a:p>
            <a:endParaRPr lang="en-US" sz="2000" dirty="0">
              <a:solidFill>
                <a:srgbClr val="1E3262"/>
              </a:solidFill>
            </a:endParaRPr>
          </a:p>
          <a:p>
            <a:endParaRPr lang="en-US" sz="2000" dirty="0">
              <a:solidFill>
                <a:srgbClr val="1E3262"/>
              </a:solidFill>
            </a:endParaRPr>
          </a:p>
          <a:p>
            <a:endParaRPr lang="en-US" sz="2800" dirty="0">
              <a:solidFill>
                <a:srgbClr val="1E326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5371433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3768627" y="1371600"/>
            <a:ext cx="4057650" cy="4057650"/>
            <a:chOff x="0" y="0"/>
            <a:chExt cx="10820400" cy="10820400"/>
          </a:xfrm>
        </p:grpSpPr>
        <p:grpSp>
          <p:nvGrpSpPr>
            <p:cNvPr id="3" name="Group 3"/>
            <p:cNvGrpSpPr>
              <a:grpSpLocks noChangeAspect="1"/>
            </p:cNvGrpSpPr>
            <p:nvPr/>
          </p:nvGrpSpPr>
          <p:grpSpPr>
            <a:xfrm>
              <a:off x="0" y="0"/>
              <a:ext cx="10820400" cy="10820400"/>
              <a:chOff x="0" y="0"/>
              <a:chExt cx="2540000" cy="2540000"/>
            </a:xfrm>
          </p:grpSpPr>
          <p:sp>
            <p:nvSpPr>
              <p:cNvPr id="4" name="Freeform 4"/>
              <p:cNvSpPr/>
              <p:nvPr/>
            </p:nvSpPr>
            <p:spPr>
              <a:xfrm>
                <a:off x="-108550" y="0"/>
                <a:ext cx="2690784" cy="2618473"/>
              </a:xfrm>
              <a:custGeom>
                <a:avLst/>
                <a:gdLst/>
                <a:ahLst/>
                <a:cxnLst/>
                <a:rect l="l" t="t" r="r" b="b"/>
                <a:pathLst>
                  <a:path w="2690784" h="2618473">
                    <a:moveTo>
                      <a:pt x="1378550" y="0"/>
                    </a:moveTo>
                    <a:cubicBezTo>
                      <a:pt x="2046649" y="0"/>
                      <a:pt x="2600512" y="517627"/>
                      <a:pt x="2645648" y="1184200"/>
                    </a:cubicBezTo>
                    <a:cubicBezTo>
                      <a:pt x="2690785" y="1850772"/>
                      <a:pt x="2211758" y="2438341"/>
                      <a:pt x="1549758" y="2528407"/>
                    </a:cubicBezTo>
                    <a:cubicBezTo>
                      <a:pt x="887758" y="2618473"/>
                      <a:pt x="269169" y="2180237"/>
                      <a:pt x="134585" y="1525834"/>
                    </a:cubicBezTo>
                    <a:cubicBezTo>
                      <a:pt x="0" y="871431"/>
                      <a:pt x="395444" y="224649"/>
                      <a:pt x="1039260" y="46161"/>
                    </a:cubicBezTo>
                    <a:lnTo>
                      <a:pt x="1378550" y="1270000"/>
                    </a:lnTo>
                    <a:close/>
                  </a:path>
                </a:pathLst>
              </a:custGeom>
              <a:solidFill>
                <a:srgbClr val="25B1DD"/>
              </a:solidFill>
            </p:spPr>
          </p:sp>
          <p:sp>
            <p:nvSpPr>
              <p:cNvPr id="5" name="Freeform 5"/>
              <p:cNvSpPr/>
              <p:nvPr/>
            </p:nvSpPr>
            <p:spPr>
              <a:xfrm>
                <a:off x="869967" y="0"/>
                <a:ext cx="400033" cy="1270000"/>
              </a:xfrm>
              <a:custGeom>
                <a:avLst/>
                <a:gdLst/>
                <a:ahLst/>
                <a:cxnLst/>
                <a:rect l="l" t="t" r="r" b="b"/>
                <a:pathLst>
                  <a:path w="400033" h="1270000">
                    <a:moveTo>
                      <a:pt x="0" y="64648"/>
                    </a:moveTo>
                    <a:cubicBezTo>
                      <a:pt x="128985" y="21841"/>
                      <a:pt x="264004" y="14"/>
                      <a:pt x="399906" y="0"/>
                    </a:cubicBezTo>
                    <a:lnTo>
                      <a:pt x="400033" y="1270000"/>
                    </a:lnTo>
                    <a:close/>
                  </a:path>
                </a:pathLst>
              </a:custGeom>
              <a:solidFill>
                <a:srgbClr val="2C84BF"/>
              </a:solidFill>
            </p:spPr>
          </p:sp>
          <p:sp>
            <p:nvSpPr>
              <p:cNvPr id="6" name="Freeform 6"/>
              <p:cNvSpPr/>
              <p:nvPr/>
            </p:nvSpPr>
            <p:spPr>
              <a:xfrm>
                <a:off x="1270000" y="0"/>
                <a:ext cx="127" cy="1270000"/>
              </a:xfrm>
              <a:custGeom>
                <a:avLst/>
                <a:gdLst/>
                <a:ahLst/>
                <a:cxnLst/>
                <a:rect l="l" t="t" r="r" b="b"/>
                <a:pathLst>
                  <a:path w="127" h="1270000">
                    <a:moveTo>
                      <a:pt x="0" y="0"/>
                    </a:moveTo>
                    <a:cubicBezTo>
                      <a:pt x="42" y="0"/>
                      <a:pt x="85" y="0"/>
                      <a:pt x="127" y="0"/>
                    </a:cubicBezTo>
                    <a:lnTo>
                      <a:pt x="0" y="1270000"/>
                    </a:lnTo>
                    <a:close/>
                  </a:path>
                </a:pathLst>
              </a:custGeom>
              <a:solidFill>
                <a:srgbClr val="395798"/>
              </a:solidFill>
            </p:spPr>
          </p:sp>
        </p:grpSp>
      </p:grpSp>
      <p:pic>
        <p:nvPicPr>
          <p:cNvPr id="7" name="Picture 7"/>
          <p:cNvPicPr>
            <a:picLocks noChangeAspect="1"/>
          </p:cNvPicPr>
          <p:nvPr/>
        </p:nvPicPr>
        <p:blipFill>
          <a:blip r:embed="rId2"/>
          <a:srcRect l="9917" t="19834" r="9917" b="14049"/>
          <a:stretch>
            <a:fillRect/>
          </a:stretch>
        </p:blipFill>
        <p:spPr>
          <a:xfrm>
            <a:off x="7659263" y="4628931"/>
            <a:ext cx="970387" cy="800320"/>
          </a:xfrm>
          <a:prstGeom prst="rect">
            <a:avLst/>
          </a:prstGeom>
        </p:spPr>
      </p:pic>
      <p:sp>
        <p:nvSpPr>
          <p:cNvPr id="8" name="TextBox 8"/>
          <p:cNvSpPr txBox="1"/>
          <p:nvPr/>
        </p:nvSpPr>
        <p:spPr>
          <a:xfrm>
            <a:off x="514350" y="1590675"/>
            <a:ext cx="3003354" cy="369331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3600"/>
              </a:lnSpc>
            </a:pPr>
            <a:r>
              <a:rPr lang="en-US" sz="3600">
                <a:solidFill>
                  <a:srgbClr val="1E3262"/>
                </a:solidFill>
                <a:latin typeface="Bebas Neue Bold"/>
              </a:rPr>
              <a:t>In the last quarter, has it been challenging to transfer patients to other hospitals in Nebraska?</a:t>
            </a:r>
          </a:p>
        </p:txBody>
      </p:sp>
      <p:sp>
        <p:nvSpPr>
          <p:cNvPr id="9" name="TextBox 9"/>
          <p:cNvSpPr txBox="1"/>
          <p:nvPr/>
        </p:nvSpPr>
        <p:spPr>
          <a:xfrm>
            <a:off x="4572000" y="3711357"/>
            <a:ext cx="2450904" cy="130805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420"/>
              </a:lnSpc>
            </a:pPr>
            <a:r>
              <a:rPr lang="en-US" sz="3599">
                <a:solidFill>
                  <a:srgbClr val="FFFFFF"/>
                </a:solidFill>
                <a:latin typeface="Bebas Neue Bold"/>
              </a:rPr>
              <a:t>94.9% - YES</a:t>
            </a:r>
          </a:p>
          <a:p>
            <a:pPr algn="ctr">
              <a:lnSpc>
                <a:spcPts val="3420"/>
              </a:lnSpc>
            </a:pPr>
            <a:r>
              <a:rPr lang="en-US" sz="3599">
                <a:solidFill>
                  <a:srgbClr val="1E3262"/>
                </a:solidFill>
                <a:latin typeface="Bebas Neue Bold"/>
              </a:rPr>
              <a:t>5.1% - NO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>
            <a:extLst>
              <a:ext uri="{FF2B5EF4-FFF2-40B4-BE49-F238E27FC236}">
                <a16:creationId xmlns:a16="http://schemas.microsoft.com/office/drawing/2014/main" id="{E451D21B-B765-4590-A6A7-9FAF9424DDD2}"/>
              </a:ext>
            </a:extLst>
          </p:cNvPr>
          <p:cNvGrpSpPr/>
          <p:nvPr/>
        </p:nvGrpSpPr>
        <p:grpSpPr>
          <a:xfrm>
            <a:off x="6197502" y="1238250"/>
            <a:ext cx="2381250" cy="2381250"/>
            <a:chOff x="0" y="0"/>
            <a:chExt cx="6350000" cy="6350000"/>
          </a:xfrm>
        </p:grpSpPr>
        <p:grpSp>
          <p:nvGrpSpPr>
            <p:cNvPr id="3" name="Group 3">
              <a:extLst>
                <a:ext uri="{FF2B5EF4-FFF2-40B4-BE49-F238E27FC236}">
                  <a16:creationId xmlns:a16="http://schemas.microsoft.com/office/drawing/2014/main" id="{42B62E26-6CF7-44C8-B109-DD54974131F4}"/>
                </a:ext>
              </a:extLst>
            </p:cNvPr>
            <p:cNvGrpSpPr>
              <a:grpSpLocks noChangeAspect="1"/>
            </p:cNvGrpSpPr>
            <p:nvPr/>
          </p:nvGrpSpPr>
          <p:grpSpPr>
            <a:xfrm>
              <a:off x="0" y="0"/>
              <a:ext cx="6350000" cy="6350000"/>
              <a:chOff x="0" y="0"/>
              <a:chExt cx="2540000" cy="2540000"/>
            </a:xfrm>
          </p:grpSpPr>
          <p:sp>
            <p:nvSpPr>
              <p:cNvPr id="4" name="Freeform 4">
                <a:extLst>
                  <a:ext uri="{FF2B5EF4-FFF2-40B4-BE49-F238E27FC236}">
                    <a16:creationId xmlns:a16="http://schemas.microsoft.com/office/drawing/2014/main" id="{E1DD3C73-93BF-46A2-910E-059BD2833A76}"/>
                  </a:ext>
                </a:extLst>
              </p:cNvPr>
              <p:cNvSpPr/>
              <p:nvPr/>
            </p:nvSpPr>
            <p:spPr>
              <a:xfrm>
                <a:off x="138575" y="0"/>
                <a:ext cx="2483545" cy="2670908"/>
              </a:xfrm>
              <a:custGeom>
                <a:avLst/>
                <a:gdLst/>
                <a:ahLst/>
                <a:cxnLst/>
                <a:rect l="l" t="t" r="r" b="b"/>
                <a:pathLst>
                  <a:path w="2483545" h="2670908">
                    <a:moveTo>
                      <a:pt x="1131425" y="0"/>
                    </a:moveTo>
                    <a:cubicBezTo>
                      <a:pt x="1756086" y="0"/>
                      <a:pt x="2287999" y="454255"/>
                      <a:pt x="2385772" y="1071217"/>
                    </a:cubicBezTo>
                    <a:cubicBezTo>
                      <a:pt x="2483545" y="1688179"/>
                      <a:pt x="2118144" y="2284636"/>
                      <a:pt x="1524090" y="2477772"/>
                    </a:cubicBezTo>
                    <a:cubicBezTo>
                      <a:pt x="930037" y="2670908"/>
                      <a:pt x="283738" y="2403370"/>
                      <a:pt x="0" y="1846868"/>
                    </a:cubicBezTo>
                    <a:lnTo>
                      <a:pt x="1131425" y="1270000"/>
                    </a:lnTo>
                    <a:close/>
                  </a:path>
                </a:pathLst>
              </a:custGeom>
              <a:solidFill>
                <a:srgbClr val="25B1DD"/>
              </a:solidFill>
            </p:spPr>
          </p:sp>
          <p:sp>
            <p:nvSpPr>
              <p:cNvPr id="5" name="Freeform 5">
                <a:extLst>
                  <a:ext uri="{FF2B5EF4-FFF2-40B4-BE49-F238E27FC236}">
                    <a16:creationId xmlns:a16="http://schemas.microsoft.com/office/drawing/2014/main" id="{A0BBFD59-0A59-4528-AA74-05C77C18FB38}"/>
                  </a:ext>
                </a:extLst>
              </p:cNvPr>
              <p:cNvSpPr/>
              <p:nvPr/>
            </p:nvSpPr>
            <p:spPr>
              <a:xfrm>
                <a:off x="-56972" y="0"/>
                <a:ext cx="1326972" cy="1902695"/>
              </a:xfrm>
              <a:custGeom>
                <a:avLst/>
                <a:gdLst/>
                <a:ahLst/>
                <a:cxnLst/>
                <a:rect l="l" t="t" r="r" b="b"/>
                <a:pathLst>
                  <a:path w="1326972" h="1902695">
                    <a:moveTo>
                      <a:pt x="225792" y="1902695"/>
                    </a:moveTo>
                    <a:cubicBezTo>
                      <a:pt x="0" y="1509713"/>
                      <a:pt x="747" y="1026186"/>
                      <a:pt x="227753" y="633904"/>
                    </a:cubicBezTo>
                    <a:cubicBezTo>
                      <a:pt x="454760" y="241621"/>
                      <a:pt x="873615" y="45"/>
                      <a:pt x="1326845" y="0"/>
                    </a:cubicBezTo>
                    <a:lnTo>
                      <a:pt x="1326972" y="1270000"/>
                    </a:lnTo>
                    <a:close/>
                  </a:path>
                </a:pathLst>
              </a:custGeom>
              <a:solidFill>
                <a:srgbClr val="2C84BF"/>
              </a:solidFill>
            </p:spPr>
          </p:sp>
          <p:sp>
            <p:nvSpPr>
              <p:cNvPr id="6" name="Freeform 6">
                <a:extLst>
                  <a:ext uri="{FF2B5EF4-FFF2-40B4-BE49-F238E27FC236}">
                    <a16:creationId xmlns:a16="http://schemas.microsoft.com/office/drawing/2014/main" id="{5646EB2C-A7D5-4235-A376-BAE0FE51CC4A}"/>
                  </a:ext>
                </a:extLst>
              </p:cNvPr>
              <p:cNvSpPr/>
              <p:nvPr/>
            </p:nvSpPr>
            <p:spPr>
              <a:xfrm>
                <a:off x="1270000" y="0"/>
                <a:ext cx="127" cy="1270000"/>
              </a:xfrm>
              <a:custGeom>
                <a:avLst/>
                <a:gdLst/>
                <a:ahLst/>
                <a:cxnLst/>
                <a:rect l="l" t="t" r="r" b="b"/>
                <a:pathLst>
                  <a:path w="127" h="1270000">
                    <a:moveTo>
                      <a:pt x="0" y="0"/>
                    </a:moveTo>
                    <a:cubicBezTo>
                      <a:pt x="42" y="0"/>
                      <a:pt x="85" y="0"/>
                      <a:pt x="127" y="0"/>
                    </a:cubicBezTo>
                    <a:lnTo>
                      <a:pt x="0" y="1270000"/>
                    </a:lnTo>
                    <a:close/>
                  </a:path>
                </a:pathLst>
              </a:custGeom>
              <a:solidFill>
                <a:srgbClr val="395798"/>
              </a:solidFill>
            </p:spPr>
          </p:sp>
        </p:grpSp>
      </p:grpSp>
      <p:grpSp>
        <p:nvGrpSpPr>
          <p:cNvPr id="7" name="Group 7">
            <a:extLst>
              <a:ext uri="{FF2B5EF4-FFF2-40B4-BE49-F238E27FC236}">
                <a16:creationId xmlns:a16="http://schemas.microsoft.com/office/drawing/2014/main" id="{DED22A59-789F-4DD2-80B7-C21C7D64ADC6}"/>
              </a:ext>
            </a:extLst>
          </p:cNvPr>
          <p:cNvGrpSpPr/>
          <p:nvPr/>
        </p:nvGrpSpPr>
        <p:grpSpPr>
          <a:xfrm>
            <a:off x="3692427" y="1238250"/>
            <a:ext cx="2381250" cy="2381250"/>
            <a:chOff x="0" y="0"/>
            <a:chExt cx="6350000" cy="6350000"/>
          </a:xfrm>
        </p:grpSpPr>
        <p:grpSp>
          <p:nvGrpSpPr>
            <p:cNvPr id="8" name="Group 8">
              <a:extLst>
                <a:ext uri="{FF2B5EF4-FFF2-40B4-BE49-F238E27FC236}">
                  <a16:creationId xmlns:a16="http://schemas.microsoft.com/office/drawing/2014/main" id="{F23B8479-8C23-4501-894D-CA54F433D1B0}"/>
                </a:ext>
              </a:extLst>
            </p:cNvPr>
            <p:cNvGrpSpPr>
              <a:grpSpLocks noChangeAspect="1"/>
            </p:cNvGrpSpPr>
            <p:nvPr/>
          </p:nvGrpSpPr>
          <p:grpSpPr>
            <a:xfrm>
              <a:off x="0" y="0"/>
              <a:ext cx="6350000" cy="6350000"/>
              <a:chOff x="0" y="0"/>
              <a:chExt cx="2540000" cy="2540000"/>
            </a:xfrm>
          </p:grpSpPr>
          <p:sp>
            <p:nvSpPr>
              <p:cNvPr id="9" name="Freeform 9">
                <a:extLst>
                  <a:ext uri="{FF2B5EF4-FFF2-40B4-BE49-F238E27FC236}">
                    <a16:creationId xmlns:a16="http://schemas.microsoft.com/office/drawing/2014/main" id="{19C66C78-45B2-461C-ABAD-C1A18B0837B4}"/>
                  </a:ext>
                </a:extLst>
              </p:cNvPr>
              <p:cNvSpPr/>
              <p:nvPr/>
            </p:nvSpPr>
            <p:spPr>
              <a:xfrm>
                <a:off x="1270000" y="0"/>
                <a:ext cx="1304151" cy="1420919"/>
              </a:xfrm>
              <a:custGeom>
                <a:avLst/>
                <a:gdLst/>
                <a:ahLst/>
                <a:cxnLst/>
                <a:rect l="l" t="t" r="r" b="b"/>
                <a:pathLst>
                  <a:path w="1304151" h="1420919">
                    <a:moveTo>
                      <a:pt x="0" y="0"/>
                    </a:moveTo>
                    <a:cubicBezTo>
                      <a:pt x="363115" y="0"/>
                      <a:pt x="708863" y="155430"/>
                      <a:pt x="949886" y="427019"/>
                    </a:cubicBezTo>
                    <a:cubicBezTo>
                      <a:pt x="1190909" y="698608"/>
                      <a:pt x="1304151" y="1060377"/>
                      <a:pt x="1261001" y="1420919"/>
                    </a:cubicBezTo>
                    <a:lnTo>
                      <a:pt x="0" y="1270000"/>
                    </a:lnTo>
                    <a:close/>
                  </a:path>
                </a:pathLst>
              </a:custGeom>
              <a:solidFill>
                <a:srgbClr val="25B1DD"/>
              </a:solidFill>
            </p:spPr>
          </p:sp>
          <p:sp>
            <p:nvSpPr>
              <p:cNvPr id="10" name="Freeform 10">
                <a:extLst>
                  <a:ext uri="{FF2B5EF4-FFF2-40B4-BE49-F238E27FC236}">
                    <a16:creationId xmlns:a16="http://schemas.microsoft.com/office/drawing/2014/main" id="{70B156B3-B58C-4D0C-BB62-7AD17FC875F0}"/>
                  </a:ext>
                </a:extLst>
              </p:cNvPr>
              <p:cNvSpPr/>
              <p:nvPr/>
            </p:nvSpPr>
            <p:spPr>
              <a:xfrm>
                <a:off x="-125047" y="153429"/>
                <a:ext cx="2662015" cy="2450173"/>
              </a:xfrm>
              <a:custGeom>
                <a:avLst/>
                <a:gdLst/>
                <a:ahLst/>
                <a:cxnLst/>
                <a:rect l="l" t="t" r="r" b="b"/>
                <a:pathLst>
                  <a:path w="2662015" h="2450173">
                    <a:moveTo>
                      <a:pt x="2662015" y="1204277"/>
                    </a:moveTo>
                    <a:cubicBezTo>
                      <a:pt x="2619916" y="1812417"/>
                      <a:pt x="2151662" y="2304864"/>
                      <a:pt x="1546412" y="2377519"/>
                    </a:cubicBezTo>
                    <a:cubicBezTo>
                      <a:pt x="941162" y="2450173"/>
                      <a:pt x="369663" y="2082539"/>
                      <a:pt x="184831" y="1501640"/>
                    </a:cubicBezTo>
                    <a:cubicBezTo>
                      <a:pt x="0" y="920741"/>
                      <a:pt x="253978" y="290455"/>
                      <a:pt x="789928" y="0"/>
                    </a:cubicBezTo>
                    <a:lnTo>
                      <a:pt x="1395047" y="1116571"/>
                    </a:lnTo>
                    <a:close/>
                  </a:path>
                </a:pathLst>
              </a:custGeom>
              <a:solidFill>
                <a:srgbClr val="2C84BF"/>
              </a:solidFill>
            </p:spPr>
          </p:sp>
          <p:sp>
            <p:nvSpPr>
              <p:cNvPr id="11" name="Freeform 11">
                <a:extLst>
                  <a:ext uri="{FF2B5EF4-FFF2-40B4-BE49-F238E27FC236}">
                    <a16:creationId xmlns:a16="http://schemas.microsoft.com/office/drawing/2014/main" id="{73F5E53A-82F4-4372-9A5D-9DA746E20638}"/>
                  </a:ext>
                </a:extLst>
              </p:cNvPr>
              <p:cNvSpPr/>
              <p:nvPr/>
            </p:nvSpPr>
            <p:spPr>
              <a:xfrm>
                <a:off x="609832" y="0"/>
                <a:ext cx="660168" cy="1270000"/>
              </a:xfrm>
              <a:custGeom>
                <a:avLst/>
                <a:gdLst/>
                <a:ahLst/>
                <a:cxnLst/>
                <a:rect l="l" t="t" r="r" b="b"/>
                <a:pathLst>
                  <a:path w="660168" h="1270000">
                    <a:moveTo>
                      <a:pt x="0" y="185068"/>
                    </a:moveTo>
                    <a:cubicBezTo>
                      <a:pt x="198891" y="64045"/>
                      <a:pt x="427223" y="23"/>
                      <a:pt x="660041" y="0"/>
                    </a:cubicBezTo>
                    <a:lnTo>
                      <a:pt x="660168" y="1270000"/>
                    </a:lnTo>
                    <a:close/>
                  </a:path>
                </a:pathLst>
              </a:custGeom>
              <a:solidFill>
                <a:srgbClr val="395798"/>
              </a:solidFill>
            </p:spPr>
          </p:sp>
          <p:sp>
            <p:nvSpPr>
              <p:cNvPr id="12" name="Freeform 12">
                <a:extLst>
                  <a:ext uri="{FF2B5EF4-FFF2-40B4-BE49-F238E27FC236}">
                    <a16:creationId xmlns:a16="http://schemas.microsoft.com/office/drawing/2014/main" id="{32D07BFB-7ECA-41AF-AE49-1C45311E03B5}"/>
                  </a:ext>
                </a:extLst>
              </p:cNvPr>
              <p:cNvSpPr/>
              <p:nvPr/>
            </p:nvSpPr>
            <p:spPr>
              <a:xfrm>
                <a:off x="1270000" y="0"/>
                <a:ext cx="127" cy="1270000"/>
              </a:xfrm>
              <a:custGeom>
                <a:avLst/>
                <a:gdLst/>
                <a:ahLst/>
                <a:cxnLst/>
                <a:rect l="l" t="t" r="r" b="b"/>
                <a:pathLst>
                  <a:path w="127" h="1270000">
                    <a:moveTo>
                      <a:pt x="0" y="0"/>
                    </a:moveTo>
                    <a:cubicBezTo>
                      <a:pt x="42" y="0"/>
                      <a:pt x="85" y="0"/>
                      <a:pt x="127" y="0"/>
                    </a:cubicBezTo>
                    <a:lnTo>
                      <a:pt x="0" y="1270000"/>
                    </a:lnTo>
                    <a:close/>
                  </a:path>
                </a:pathLst>
              </a:custGeom>
              <a:solidFill>
                <a:srgbClr val="3B2D69"/>
              </a:solidFill>
            </p:spPr>
          </p:sp>
        </p:grpSp>
      </p:grpSp>
      <p:grpSp>
        <p:nvGrpSpPr>
          <p:cNvPr id="13" name="Group 13">
            <a:extLst>
              <a:ext uri="{FF2B5EF4-FFF2-40B4-BE49-F238E27FC236}">
                <a16:creationId xmlns:a16="http://schemas.microsoft.com/office/drawing/2014/main" id="{94CA7688-E1A9-4A88-9FA6-CF4FCBA7918F}"/>
              </a:ext>
            </a:extLst>
          </p:cNvPr>
          <p:cNvGrpSpPr/>
          <p:nvPr/>
        </p:nvGrpSpPr>
        <p:grpSpPr>
          <a:xfrm>
            <a:off x="4940202" y="3347720"/>
            <a:ext cx="2381250" cy="2381250"/>
            <a:chOff x="0" y="0"/>
            <a:chExt cx="6350000" cy="6350000"/>
          </a:xfrm>
        </p:grpSpPr>
        <p:grpSp>
          <p:nvGrpSpPr>
            <p:cNvPr id="14" name="Group 14">
              <a:extLst>
                <a:ext uri="{FF2B5EF4-FFF2-40B4-BE49-F238E27FC236}">
                  <a16:creationId xmlns:a16="http://schemas.microsoft.com/office/drawing/2014/main" id="{40EB725B-9DAA-4294-B767-2FA495F85C0C}"/>
                </a:ext>
              </a:extLst>
            </p:cNvPr>
            <p:cNvGrpSpPr>
              <a:grpSpLocks noChangeAspect="1"/>
            </p:cNvGrpSpPr>
            <p:nvPr/>
          </p:nvGrpSpPr>
          <p:grpSpPr>
            <a:xfrm>
              <a:off x="0" y="0"/>
              <a:ext cx="6350000" cy="6350000"/>
              <a:chOff x="0" y="0"/>
              <a:chExt cx="2540000" cy="2540000"/>
            </a:xfrm>
          </p:grpSpPr>
          <p:sp>
            <p:nvSpPr>
              <p:cNvPr id="15" name="Freeform 15">
                <a:extLst>
                  <a:ext uri="{FF2B5EF4-FFF2-40B4-BE49-F238E27FC236}">
                    <a16:creationId xmlns:a16="http://schemas.microsoft.com/office/drawing/2014/main" id="{00DC9EB6-2C2B-43C3-A71D-57CA99D789EF}"/>
                  </a:ext>
                </a:extLst>
              </p:cNvPr>
              <p:cNvSpPr/>
              <p:nvPr/>
            </p:nvSpPr>
            <p:spPr>
              <a:xfrm>
                <a:off x="238740" y="0"/>
                <a:ext cx="2397795" cy="2674312"/>
              </a:xfrm>
              <a:custGeom>
                <a:avLst/>
                <a:gdLst/>
                <a:ahLst/>
                <a:cxnLst/>
                <a:rect l="l" t="t" r="r" b="b"/>
                <a:pathLst>
                  <a:path w="2397795" h="2674312">
                    <a:moveTo>
                      <a:pt x="1031260" y="0"/>
                    </a:moveTo>
                    <a:cubicBezTo>
                      <a:pt x="1631714" y="0"/>
                      <a:pt x="2150117" y="420528"/>
                      <a:pt x="2273956" y="1008073"/>
                    </a:cubicBezTo>
                    <a:cubicBezTo>
                      <a:pt x="2397795" y="1595618"/>
                      <a:pt x="2093225" y="2189606"/>
                      <a:pt x="1543852" y="2431959"/>
                    </a:cubicBezTo>
                    <a:cubicBezTo>
                      <a:pt x="994480" y="2674312"/>
                      <a:pt x="350446" y="2498795"/>
                      <a:pt x="0" y="2011217"/>
                    </a:cubicBezTo>
                    <a:lnTo>
                      <a:pt x="1031260" y="1270000"/>
                    </a:lnTo>
                    <a:close/>
                  </a:path>
                </a:pathLst>
              </a:custGeom>
              <a:solidFill>
                <a:srgbClr val="25B1DD"/>
              </a:solidFill>
            </p:spPr>
          </p:sp>
          <p:sp>
            <p:nvSpPr>
              <p:cNvPr id="16" name="Freeform 16">
                <a:extLst>
                  <a:ext uri="{FF2B5EF4-FFF2-40B4-BE49-F238E27FC236}">
                    <a16:creationId xmlns:a16="http://schemas.microsoft.com/office/drawing/2014/main" id="{7215EF67-2540-43AC-AA26-317F33322751}"/>
                  </a:ext>
                </a:extLst>
              </p:cNvPr>
              <p:cNvSpPr/>
              <p:nvPr/>
            </p:nvSpPr>
            <p:spPr>
              <a:xfrm>
                <a:off x="-65101" y="67293"/>
                <a:ext cx="1335101" cy="1994539"/>
              </a:xfrm>
              <a:custGeom>
                <a:avLst/>
                <a:gdLst/>
                <a:ahLst/>
                <a:cxnLst/>
                <a:rect l="l" t="t" r="r" b="b"/>
                <a:pathLst>
                  <a:path w="1335101" h="1994539">
                    <a:moveTo>
                      <a:pt x="342175" y="1994539"/>
                    </a:moveTo>
                    <a:cubicBezTo>
                      <a:pt x="84228" y="1671084"/>
                      <a:pt x="0" y="1242258"/>
                      <a:pt x="116439" y="845267"/>
                    </a:cubicBezTo>
                    <a:cubicBezTo>
                      <a:pt x="232878" y="448276"/>
                      <a:pt x="535390" y="132884"/>
                      <a:pt x="927183" y="0"/>
                    </a:cubicBezTo>
                    <a:lnTo>
                      <a:pt x="1335101" y="1202707"/>
                    </a:lnTo>
                    <a:close/>
                  </a:path>
                </a:pathLst>
              </a:custGeom>
              <a:solidFill>
                <a:srgbClr val="2C84BF"/>
              </a:solidFill>
            </p:spPr>
          </p:sp>
          <p:sp>
            <p:nvSpPr>
              <p:cNvPr id="17" name="Freeform 17">
                <a:extLst>
                  <a:ext uri="{FF2B5EF4-FFF2-40B4-BE49-F238E27FC236}">
                    <a16:creationId xmlns:a16="http://schemas.microsoft.com/office/drawing/2014/main" id="{5AF91200-6E16-4A9A-A2B9-650EBD35B9AB}"/>
                  </a:ext>
                </a:extLst>
              </p:cNvPr>
              <p:cNvSpPr/>
              <p:nvPr/>
            </p:nvSpPr>
            <p:spPr>
              <a:xfrm>
                <a:off x="802482" y="0"/>
                <a:ext cx="467518" cy="1270000"/>
              </a:xfrm>
              <a:custGeom>
                <a:avLst/>
                <a:gdLst/>
                <a:ahLst/>
                <a:cxnLst/>
                <a:rect l="l" t="t" r="r" b="b"/>
                <a:pathLst>
                  <a:path w="467518" h="1270000">
                    <a:moveTo>
                      <a:pt x="0" y="89184"/>
                    </a:moveTo>
                    <a:cubicBezTo>
                      <a:pt x="148787" y="30275"/>
                      <a:pt x="307367" y="16"/>
                      <a:pt x="467391" y="0"/>
                    </a:cubicBezTo>
                    <a:lnTo>
                      <a:pt x="467518" y="1270000"/>
                    </a:lnTo>
                    <a:close/>
                  </a:path>
                </a:pathLst>
              </a:custGeom>
              <a:solidFill>
                <a:srgbClr val="395798"/>
              </a:solidFill>
            </p:spPr>
          </p:sp>
          <p:sp>
            <p:nvSpPr>
              <p:cNvPr id="18" name="Freeform 18">
                <a:extLst>
                  <a:ext uri="{FF2B5EF4-FFF2-40B4-BE49-F238E27FC236}">
                    <a16:creationId xmlns:a16="http://schemas.microsoft.com/office/drawing/2014/main" id="{B7CBFFAB-1D18-4905-9BD3-315544B13E1A}"/>
                  </a:ext>
                </a:extLst>
              </p:cNvPr>
              <p:cNvSpPr/>
              <p:nvPr/>
            </p:nvSpPr>
            <p:spPr>
              <a:xfrm>
                <a:off x="1270000" y="0"/>
                <a:ext cx="127" cy="1270000"/>
              </a:xfrm>
              <a:custGeom>
                <a:avLst/>
                <a:gdLst/>
                <a:ahLst/>
                <a:cxnLst/>
                <a:rect l="l" t="t" r="r" b="b"/>
                <a:pathLst>
                  <a:path w="127" h="1270000">
                    <a:moveTo>
                      <a:pt x="0" y="0"/>
                    </a:moveTo>
                    <a:cubicBezTo>
                      <a:pt x="42" y="0"/>
                      <a:pt x="85" y="0"/>
                      <a:pt x="127" y="0"/>
                    </a:cubicBezTo>
                    <a:lnTo>
                      <a:pt x="0" y="1270000"/>
                    </a:lnTo>
                    <a:close/>
                  </a:path>
                </a:pathLst>
              </a:custGeom>
              <a:solidFill>
                <a:srgbClr val="3B2D69"/>
              </a:solidFill>
            </p:spPr>
          </p:sp>
        </p:grpSp>
      </p:grpSp>
      <p:grpSp>
        <p:nvGrpSpPr>
          <p:cNvPr id="19" name="Group 19">
            <a:extLst>
              <a:ext uri="{FF2B5EF4-FFF2-40B4-BE49-F238E27FC236}">
                <a16:creationId xmlns:a16="http://schemas.microsoft.com/office/drawing/2014/main" id="{531A32D6-5BB4-4475-9388-53C02106F585}"/>
              </a:ext>
            </a:extLst>
          </p:cNvPr>
          <p:cNvGrpSpPr/>
          <p:nvPr/>
        </p:nvGrpSpPr>
        <p:grpSpPr>
          <a:xfrm>
            <a:off x="3307170" y="4729559"/>
            <a:ext cx="385257" cy="380066"/>
            <a:chOff x="0" y="0"/>
            <a:chExt cx="202934" cy="200199"/>
          </a:xfrm>
        </p:grpSpPr>
        <p:sp>
          <p:nvSpPr>
            <p:cNvPr id="20" name="Freeform 20">
              <a:extLst>
                <a:ext uri="{FF2B5EF4-FFF2-40B4-BE49-F238E27FC236}">
                  <a16:creationId xmlns:a16="http://schemas.microsoft.com/office/drawing/2014/main" id="{0A0E43EF-0B1E-44F2-AD55-9A46E5761E30}"/>
                </a:ext>
              </a:extLst>
            </p:cNvPr>
            <p:cNvSpPr/>
            <p:nvPr/>
          </p:nvSpPr>
          <p:spPr>
            <a:xfrm>
              <a:off x="0" y="0"/>
              <a:ext cx="202934" cy="200199"/>
            </a:xfrm>
            <a:custGeom>
              <a:avLst/>
              <a:gdLst/>
              <a:ahLst/>
              <a:cxnLst/>
              <a:rect l="l" t="t" r="r" b="b"/>
              <a:pathLst>
                <a:path w="202934" h="200199">
                  <a:moveTo>
                    <a:pt x="0" y="0"/>
                  </a:moveTo>
                  <a:lnTo>
                    <a:pt x="202934" y="0"/>
                  </a:lnTo>
                  <a:lnTo>
                    <a:pt x="202934" y="200199"/>
                  </a:lnTo>
                  <a:lnTo>
                    <a:pt x="0" y="200199"/>
                  </a:lnTo>
                  <a:close/>
                </a:path>
              </a:pathLst>
            </a:custGeom>
            <a:solidFill>
              <a:srgbClr val="25B1DD"/>
            </a:solidFill>
          </p:spPr>
        </p:sp>
        <p:sp>
          <p:nvSpPr>
            <p:cNvPr id="21" name="TextBox 21">
              <a:extLst>
                <a:ext uri="{FF2B5EF4-FFF2-40B4-BE49-F238E27FC236}">
                  <a16:creationId xmlns:a16="http://schemas.microsoft.com/office/drawing/2014/main" id="{F5C3CB88-C666-4762-AB6B-0E4BE504C948}"/>
                </a:ext>
              </a:extLst>
            </p:cNvPr>
            <p:cNvSpPr txBox="1"/>
            <p:nvPr/>
          </p:nvSpPr>
          <p:spPr>
            <a:xfrm>
              <a:off x="0" y="-19050"/>
              <a:ext cx="812800" cy="831850"/>
            </a:xfrm>
            <a:prstGeom prst="rect">
              <a:avLst/>
            </a:prstGeom>
          </p:spPr>
          <p:txBody>
            <a:bodyPr lIns="25400" tIns="25400" rIns="25400" bIns="25400" rtlCol="0" anchor="ctr"/>
            <a:lstStyle/>
            <a:p>
              <a:pPr algn="ctr">
                <a:lnSpc>
                  <a:spcPts val="1560"/>
                </a:lnSpc>
              </a:pPr>
              <a:endParaRPr sz="900"/>
            </a:p>
          </p:txBody>
        </p:sp>
      </p:grpSp>
      <p:sp>
        <p:nvSpPr>
          <p:cNvPr id="22" name="TextBox 22">
            <a:extLst>
              <a:ext uri="{FF2B5EF4-FFF2-40B4-BE49-F238E27FC236}">
                <a16:creationId xmlns:a16="http://schemas.microsoft.com/office/drawing/2014/main" id="{6AD36062-DD1D-4094-BD3D-CE247293E165}"/>
              </a:ext>
            </a:extLst>
          </p:cNvPr>
          <p:cNvSpPr txBox="1"/>
          <p:nvPr/>
        </p:nvSpPr>
        <p:spPr>
          <a:xfrm>
            <a:off x="398561" y="1428750"/>
            <a:ext cx="3523358" cy="338554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3300"/>
              </a:lnSpc>
            </a:pPr>
            <a:r>
              <a:rPr lang="en-US" sz="3300">
                <a:solidFill>
                  <a:srgbClr val="1E3262"/>
                </a:solidFill>
                <a:latin typeface="Bebas Neue Bold"/>
              </a:rPr>
              <a:t>In the last</a:t>
            </a:r>
          </a:p>
          <a:p>
            <a:pPr>
              <a:lnSpc>
                <a:spcPts val="3300"/>
              </a:lnSpc>
            </a:pPr>
            <a:r>
              <a:rPr lang="en-US" sz="3300">
                <a:solidFill>
                  <a:srgbClr val="1E3262"/>
                </a:solidFill>
                <a:latin typeface="Bebas Neue Bold"/>
              </a:rPr>
              <a:t>quarter, how challenging has it</a:t>
            </a:r>
          </a:p>
          <a:p>
            <a:pPr>
              <a:lnSpc>
                <a:spcPts val="3300"/>
              </a:lnSpc>
            </a:pPr>
            <a:r>
              <a:rPr lang="en-US" sz="3300">
                <a:solidFill>
                  <a:srgbClr val="1E3262"/>
                </a:solidFill>
                <a:latin typeface="Bebas Neue Bold"/>
              </a:rPr>
              <a:t>been for your hospital to find placement for patients in need of</a:t>
            </a:r>
          </a:p>
          <a:p>
            <a:pPr>
              <a:lnSpc>
                <a:spcPts val="3300"/>
              </a:lnSpc>
            </a:pPr>
            <a:r>
              <a:rPr lang="en-US" sz="3300">
                <a:solidFill>
                  <a:srgbClr val="1E3262"/>
                </a:solidFill>
                <a:latin typeface="Bebas Neue Bold"/>
              </a:rPr>
              <a:t>post-acute care?</a:t>
            </a:r>
          </a:p>
        </p:txBody>
      </p:sp>
      <p:sp>
        <p:nvSpPr>
          <p:cNvPr id="23" name="TextBox 23">
            <a:extLst>
              <a:ext uri="{FF2B5EF4-FFF2-40B4-BE49-F238E27FC236}">
                <a16:creationId xmlns:a16="http://schemas.microsoft.com/office/drawing/2014/main" id="{08DD23CF-6C5A-4E15-8A38-760C4ADA818F}"/>
              </a:ext>
            </a:extLst>
          </p:cNvPr>
          <p:cNvSpPr txBox="1"/>
          <p:nvPr/>
        </p:nvSpPr>
        <p:spPr>
          <a:xfrm>
            <a:off x="2676525" y="1314450"/>
            <a:ext cx="2031804" cy="39754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135"/>
              </a:lnSpc>
            </a:pPr>
            <a:r>
              <a:rPr lang="en-US" sz="3299">
                <a:solidFill>
                  <a:srgbClr val="1E3262"/>
                </a:solidFill>
                <a:latin typeface="Bebas Neue Bold"/>
              </a:rPr>
              <a:t>CAH</a:t>
            </a:r>
          </a:p>
        </p:txBody>
      </p:sp>
      <p:sp>
        <p:nvSpPr>
          <p:cNvPr id="24" name="TextBox 24">
            <a:extLst>
              <a:ext uri="{FF2B5EF4-FFF2-40B4-BE49-F238E27FC236}">
                <a16:creationId xmlns:a16="http://schemas.microsoft.com/office/drawing/2014/main" id="{7B1FDE91-3C71-4E93-8A02-6677DE0E19F4}"/>
              </a:ext>
            </a:extLst>
          </p:cNvPr>
          <p:cNvSpPr txBox="1"/>
          <p:nvPr/>
        </p:nvSpPr>
        <p:spPr>
          <a:xfrm>
            <a:off x="7613748" y="1314450"/>
            <a:ext cx="2031804" cy="39754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135"/>
              </a:lnSpc>
            </a:pPr>
            <a:r>
              <a:rPr lang="en-US" sz="3299">
                <a:solidFill>
                  <a:srgbClr val="1E3262"/>
                </a:solidFill>
                <a:latin typeface="Bebas Neue Bold"/>
              </a:rPr>
              <a:t>iPPS</a:t>
            </a:r>
          </a:p>
        </p:txBody>
      </p:sp>
      <p:sp>
        <p:nvSpPr>
          <p:cNvPr id="25" name="TextBox 25">
            <a:extLst>
              <a:ext uri="{FF2B5EF4-FFF2-40B4-BE49-F238E27FC236}">
                <a16:creationId xmlns:a16="http://schemas.microsoft.com/office/drawing/2014/main" id="{959A7120-151D-48AA-A6F5-84757033D680}"/>
              </a:ext>
            </a:extLst>
          </p:cNvPr>
          <p:cNvSpPr txBox="1"/>
          <p:nvPr/>
        </p:nvSpPr>
        <p:spPr>
          <a:xfrm>
            <a:off x="6822879" y="4994276"/>
            <a:ext cx="2031804" cy="39754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135"/>
              </a:lnSpc>
            </a:pPr>
            <a:r>
              <a:rPr lang="en-US" sz="3299">
                <a:solidFill>
                  <a:srgbClr val="1E3262"/>
                </a:solidFill>
                <a:latin typeface="Bebas Neue Bold"/>
              </a:rPr>
              <a:t>system</a:t>
            </a:r>
          </a:p>
        </p:txBody>
      </p:sp>
      <p:sp>
        <p:nvSpPr>
          <p:cNvPr id="26" name="TextBox 26">
            <a:extLst>
              <a:ext uri="{FF2B5EF4-FFF2-40B4-BE49-F238E27FC236}">
                <a16:creationId xmlns:a16="http://schemas.microsoft.com/office/drawing/2014/main" id="{3F0DB9C3-FE2D-4C7B-B68C-82D9A46CB6AE}"/>
              </a:ext>
            </a:extLst>
          </p:cNvPr>
          <p:cNvSpPr txBox="1"/>
          <p:nvPr/>
        </p:nvSpPr>
        <p:spPr>
          <a:xfrm>
            <a:off x="4861023" y="1982787"/>
            <a:ext cx="1212654" cy="31354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280"/>
              </a:lnSpc>
            </a:pPr>
            <a:r>
              <a:rPr lang="en-US" sz="2400">
                <a:solidFill>
                  <a:srgbClr val="FFFFFF"/>
                </a:solidFill>
                <a:latin typeface="Bebas Neue"/>
              </a:rPr>
              <a:t>26.1%</a:t>
            </a:r>
          </a:p>
        </p:txBody>
      </p:sp>
      <p:sp>
        <p:nvSpPr>
          <p:cNvPr id="27" name="TextBox 27">
            <a:extLst>
              <a:ext uri="{FF2B5EF4-FFF2-40B4-BE49-F238E27FC236}">
                <a16:creationId xmlns:a16="http://schemas.microsoft.com/office/drawing/2014/main" id="{FF8F7ADA-E1DE-4956-8721-D9E9E9AC8595}"/>
              </a:ext>
            </a:extLst>
          </p:cNvPr>
          <p:cNvSpPr txBox="1"/>
          <p:nvPr/>
        </p:nvSpPr>
        <p:spPr>
          <a:xfrm>
            <a:off x="4250531" y="2840037"/>
            <a:ext cx="1212654" cy="31354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280"/>
              </a:lnSpc>
            </a:pPr>
            <a:r>
              <a:rPr lang="en-US" sz="2400">
                <a:solidFill>
                  <a:srgbClr val="FFFFFF"/>
                </a:solidFill>
                <a:latin typeface="Bebas Neue"/>
              </a:rPr>
              <a:t>65.2%</a:t>
            </a:r>
          </a:p>
        </p:txBody>
      </p:sp>
      <p:sp>
        <p:nvSpPr>
          <p:cNvPr id="28" name="TextBox 28">
            <a:extLst>
              <a:ext uri="{FF2B5EF4-FFF2-40B4-BE49-F238E27FC236}">
                <a16:creationId xmlns:a16="http://schemas.microsoft.com/office/drawing/2014/main" id="{58DFEC53-3030-4C6B-8985-CFC5B4D106A4}"/>
              </a:ext>
            </a:extLst>
          </p:cNvPr>
          <p:cNvSpPr txBox="1"/>
          <p:nvPr/>
        </p:nvSpPr>
        <p:spPr>
          <a:xfrm>
            <a:off x="7286331" y="2546191"/>
            <a:ext cx="1212654" cy="31354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280"/>
              </a:lnSpc>
            </a:pPr>
            <a:r>
              <a:rPr lang="en-US" sz="2400">
                <a:solidFill>
                  <a:srgbClr val="FFFFFF"/>
                </a:solidFill>
                <a:latin typeface="Bebas Neue"/>
              </a:rPr>
              <a:t>66.7%</a:t>
            </a:r>
          </a:p>
        </p:txBody>
      </p:sp>
      <p:sp>
        <p:nvSpPr>
          <p:cNvPr id="29" name="TextBox 29">
            <a:extLst>
              <a:ext uri="{FF2B5EF4-FFF2-40B4-BE49-F238E27FC236}">
                <a16:creationId xmlns:a16="http://schemas.microsoft.com/office/drawing/2014/main" id="{DAC1D899-EA3C-4254-8608-FFA789B1A9C5}"/>
              </a:ext>
            </a:extLst>
          </p:cNvPr>
          <p:cNvSpPr txBox="1"/>
          <p:nvPr/>
        </p:nvSpPr>
        <p:spPr>
          <a:xfrm>
            <a:off x="6249890" y="2017554"/>
            <a:ext cx="1212654" cy="31354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280"/>
              </a:lnSpc>
            </a:pPr>
            <a:r>
              <a:rPr lang="en-US" sz="2400">
                <a:solidFill>
                  <a:srgbClr val="FFFFFF"/>
                </a:solidFill>
                <a:latin typeface="Bebas Neue"/>
              </a:rPr>
              <a:t>33.3%</a:t>
            </a:r>
          </a:p>
        </p:txBody>
      </p:sp>
      <p:sp>
        <p:nvSpPr>
          <p:cNvPr id="30" name="TextBox 30">
            <a:extLst>
              <a:ext uri="{FF2B5EF4-FFF2-40B4-BE49-F238E27FC236}">
                <a16:creationId xmlns:a16="http://schemas.microsoft.com/office/drawing/2014/main" id="{90C896B7-1EC1-4D2E-BD27-AD7573AF7C78}"/>
              </a:ext>
            </a:extLst>
          </p:cNvPr>
          <p:cNvSpPr txBox="1"/>
          <p:nvPr/>
        </p:nvSpPr>
        <p:spPr>
          <a:xfrm>
            <a:off x="6073677" y="4709795"/>
            <a:ext cx="1212654" cy="31354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280"/>
              </a:lnSpc>
            </a:pPr>
            <a:r>
              <a:rPr lang="en-US" sz="2400">
                <a:solidFill>
                  <a:srgbClr val="FFFFFF"/>
                </a:solidFill>
                <a:latin typeface="Bebas Neue"/>
              </a:rPr>
              <a:t>67.5%</a:t>
            </a:r>
          </a:p>
        </p:txBody>
      </p:sp>
      <p:sp>
        <p:nvSpPr>
          <p:cNvPr id="31" name="TextBox 31">
            <a:extLst>
              <a:ext uri="{FF2B5EF4-FFF2-40B4-BE49-F238E27FC236}">
                <a16:creationId xmlns:a16="http://schemas.microsoft.com/office/drawing/2014/main" id="{9AFA6A55-23C1-4D6A-B9B2-FFCC768B3255}"/>
              </a:ext>
            </a:extLst>
          </p:cNvPr>
          <p:cNvSpPr txBox="1"/>
          <p:nvPr/>
        </p:nvSpPr>
        <p:spPr>
          <a:xfrm>
            <a:off x="4676923" y="4247470"/>
            <a:ext cx="1580856" cy="40889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972"/>
              </a:lnSpc>
            </a:pPr>
            <a:r>
              <a:rPr lang="en-US" sz="3129">
                <a:solidFill>
                  <a:srgbClr val="FFFFFF"/>
                </a:solidFill>
                <a:latin typeface="Bebas Neue"/>
              </a:rPr>
              <a:t>31.2%</a:t>
            </a:r>
          </a:p>
        </p:txBody>
      </p:sp>
      <p:grpSp>
        <p:nvGrpSpPr>
          <p:cNvPr id="32" name="Group 32">
            <a:extLst>
              <a:ext uri="{FF2B5EF4-FFF2-40B4-BE49-F238E27FC236}">
                <a16:creationId xmlns:a16="http://schemas.microsoft.com/office/drawing/2014/main" id="{8419BD7A-DECD-479A-8180-3731EC78C79F}"/>
              </a:ext>
            </a:extLst>
          </p:cNvPr>
          <p:cNvGrpSpPr/>
          <p:nvPr/>
        </p:nvGrpSpPr>
        <p:grpSpPr>
          <a:xfrm>
            <a:off x="3307170" y="5280552"/>
            <a:ext cx="385257" cy="380066"/>
            <a:chOff x="0" y="0"/>
            <a:chExt cx="202934" cy="200199"/>
          </a:xfrm>
        </p:grpSpPr>
        <p:sp>
          <p:nvSpPr>
            <p:cNvPr id="33" name="Freeform 33">
              <a:extLst>
                <a:ext uri="{FF2B5EF4-FFF2-40B4-BE49-F238E27FC236}">
                  <a16:creationId xmlns:a16="http://schemas.microsoft.com/office/drawing/2014/main" id="{21A8B781-3D21-4B76-93D3-F1DF5EF7D16E}"/>
                </a:ext>
              </a:extLst>
            </p:cNvPr>
            <p:cNvSpPr/>
            <p:nvPr/>
          </p:nvSpPr>
          <p:spPr>
            <a:xfrm>
              <a:off x="0" y="0"/>
              <a:ext cx="202934" cy="200199"/>
            </a:xfrm>
            <a:custGeom>
              <a:avLst/>
              <a:gdLst/>
              <a:ahLst/>
              <a:cxnLst/>
              <a:rect l="l" t="t" r="r" b="b"/>
              <a:pathLst>
                <a:path w="202934" h="200199">
                  <a:moveTo>
                    <a:pt x="0" y="0"/>
                  </a:moveTo>
                  <a:lnTo>
                    <a:pt x="202934" y="0"/>
                  </a:lnTo>
                  <a:lnTo>
                    <a:pt x="202934" y="200199"/>
                  </a:lnTo>
                  <a:lnTo>
                    <a:pt x="0" y="200199"/>
                  </a:lnTo>
                  <a:close/>
                </a:path>
              </a:pathLst>
            </a:custGeom>
            <a:solidFill>
              <a:srgbClr val="2D8BBA"/>
            </a:solidFill>
          </p:spPr>
        </p:sp>
        <p:sp>
          <p:nvSpPr>
            <p:cNvPr id="34" name="TextBox 34">
              <a:extLst>
                <a:ext uri="{FF2B5EF4-FFF2-40B4-BE49-F238E27FC236}">
                  <a16:creationId xmlns:a16="http://schemas.microsoft.com/office/drawing/2014/main" id="{D1406F98-C76E-4CBC-BE07-F3E5591BAED5}"/>
                </a:ext>
              </a:extLst>
            </p:cNvPr>
            <p:cNvSpPr txBox="1"/>
            <p:nvPr/>
          </p:nvSpPr>
          <p:spPr>
            <a:xfrm>
              <a:off x="0" y="-19050"/>
              <a:ext cx="812800" cy="831850"/>
            </a:xfrm>
            <a:prstGeom prst="rect">
              <a:avLst/>
            </a:prstGeom>
          </p:spPr>
          <p:txBody>
            <a:bodyPr lIns="25400" tIns="25400" rIns="25400" bIns="25400" rtlCol="0" anchor="ctr"/>
            <a:lstStyle/>
            <a:p>
              <a:pPr algn="ctr">
                <a:lnSpc>
                  <a:spcPts val="1560"/>
                </a:lnSpc>
              </a:pPr>
              <a:endParaRPr sz="900"/>
            </a:p>
          </p:txBody>
        </p:sp>
      </p:grpSp>
      <p:sp>
        <p:nvSpPr>
          <p:cNvPr id="35" name="TextBox 35">
            <a:extLst>
              <a:ext uri="{FF2B5EF4-FFF2-40B4-BE49-F238E27FC236}">
                <a16:creationId xmlns:a16="http://schemas.microsoft.com/office/drawing/2014/main" id="{4D28E80F-76D1-4D90-BB1B-6F87F2CE801D}"/>
              </a:ext>
            </a:extLst>
          </p:cNvPr>
          <p:cNvSpPr txBox="1"/>
          <p:nvPr/>
        </p:nvSpPr>
        <p:spPr>
          <a:xfrm>
            <a:off x="315531" y="4794886"/>
            <a:ext cx="2809041" cy="29495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r">
              <a:lnSpc>
                <a:spcPts val="2327"/>
              </a:lnSpc>
            </a:pPr>
            <a:r>
              <a:rPr lang="en-US" sz="2450">
                <a:solidFill>
                  <a:srgbClr val="1E3262"/>
                </a:solidFill>
                <a:latin typeface="Bebas Neue Bold"/>
              </a:rPr>
              <a:t>Very Challenging</a:t>
            </a:r>
          </a:p>
        </p:txBody>
      </p:sp>
      <p:sp>
        <p:nvSpPr>
          <p:cNvPr id="36" name="TextBox 36">
            <a:extLst>
              <a:ext uri="{FF2B5EF4-FFF2-40B4-BE49-F238E27FC236}">
                <a16:creationId xmlns:a16="http://schemas.microsoft.com/office/drawing/2014/main" id="{8D6F3623-1BC1-49BF-A4FA-DBD9B2268DB9}"/>
              </a:ext>
            </a:extLst>
          </p:cNvPr>
          <p:cNvSpPr txBox="1"/>
          <p:nvPr/>
        </p:nvSpPr>
        <p:spPr>
          <a:xfrm>
            <a:off x="315531" y="5365592"/>
            <a:ext cx="2809041" cy="58990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r">
              <a:lnSpc>
                <a:spcPts val="2327"/>
              </a:lnSpc>
            </a:pPr>
            <a:r>
              <a:rPr lang="en-US" sz="2450">
                <a:solidFill>
                  <a:srgbClr val="1E3262"/>
                </a:solidFill>
                <a:latin typeface="Bebas Neue Bold"/>
              </a:rPr>
              <a:t>Somewhat challenging</a:t>
            </a:r>
          </a:p>
        </p:txBody>
      </p:sp>
    </p:spTree>
    <p:extLst>
      <p:ext uri="{BB962C8B-B14F-4D97-AF65-F5344CB8AC3E}">
        <p14:creationId xmlns:p14="http://schemas.microsoft.com/office/powerpoint/2010/main" val="163760506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Icon&#10;&#10;Description automatically generated">
            <a:extLst>
              <a:ext uri="{FF2B5EF4-FFF2-40B4-BE49-F238E27FC236}">
                <a16:creationId xmlns:a16="http://schemas.microsoft.com/office/drawing/2014/main" id="{7EEFF16A-2885-4E6C-8AF8-749AAA43080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009368" y="6051367"/>
            <a:ext cx="2865665" cy="572446"/>
          </a:xfr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BA0C18E8-C059-4D86-997D-94A0BB6B5D91}"/>
              </a:ext>
            </a:extLst>
          </p:cNvPr>
          <p:cNvSpPr txBox="1"/>
          <p:nvPr/>
        </p:nvSpPr>
        <p:spPr>
          <a:xfrm>
            <a:off x="573054" y="266383"/>
            <a:ext cx="7997892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>
                <a:solidFill>
                  <a:srgbClr val="1E3262"/>
                </a:solidFill>
              </a:rPr>
              <a:t>Hospitals Need Help</a:t>
            </a:r>
          </a:p>
          <a:p>
            <a:pPr algn="ctr"/>
            <a:r>
              <a:rPr lang="en-US" sz="4400" b="1" dirty="0">
                <a:solidFill>
                  <a:srgbClr val="1E3262"/>
                </a:solidFill>
              </a:rPr>
              <a:t>Discharging Patients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40C2EB4-A477-46B8-B3E4-79F33A3B5202}"/>
              </a:ext>
            </a:extLst>
          </p:cNvPr>
          <p:cNvSpPr txBox="1"/>
          <p:nvPr/>
        </p:nvSpPr>
        <p:spPr>
          <a:xfrm>
            <a:off x="573054" y="1982450"/>
            <a:ext cx="7997892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1E3262"/>
                </a:solidFill>
              </a:rPr>
              <a:t>237 patient in NE have been waiting for discharge for more than 7 days.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1E3262"/>
                </a:solidFill>
              </a:rPr>
              <a:t>	66 are Medicaid patients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1E3262"/>
                </a:solidFill>
              </a:rPr>
              <a:t>	103 patients have been awaiting discharge for more than 30 days</a:t>
            </a:r>
          </a:p>
          <a:p>
            <a:endParaRPr lang="en-US" sz="2000" dirty="0">
              <a:solidFill>
                <a:srgbClr val="1E3262"/>
              </a:solidFill>
            </a:endParaRPr>
          </a:p>
          <a:p>
            <a:r>
              <a:rPr lang="en-US" sz="2000" dirty="0">
                <a:solidFill>
                  <a:srgbClr val="1E3262"/>
                </a:solidFill>
              </a:rPr>
              <a:t>35,500 avoidable days last year among largest hospital systems.</a:t>
            </a:r>
          </a:p>
          <a:p>
            <a:endParaRPr lang="en-US" sz="2000" dirty="0">
              <a:solidFill>
                <a:srgbClr val="1E3262"/>
              </a:solidFill>
            </a:endParaRPr>
          </a:p>
          <a:p>
            <a:r>
              <a:rPr lang="en-US" sz="2000" dirty="0">
                <a:solidFill>
                  <a:srgbClr val="1E3262"/>
                </a:solidFill>
              </a:rPr>
              <a:t>Driven by lack of skilled nursing capacity, especially for specialized care, and behavioral health capacity.</a:t>
            </a:r>
          </a:p>
          <a:p>
            <a:endParaRPr lang="en-US" sz="2000" dirty="0">
              <a:solidFill>
                <a:srgbClr val="1E3262"/>
              </a:solidFill>
            </a:endParaRPr>
          </a:p>
          <a:p>
            <a:r>
              <a:rPr lang="en-US" sz="2000" dirty="0">
                <a:solidFill>
                  <a:srgbClr val="1E3262"/>
                </a:solidFill>
              </a:rPr>
              <a:t>DHHS working with hospitals and nursing homes on better coordination and process improvement.</a:t>
            </a:r>
          </a:p>
        </p:txBody>
      </p:sp>
    </p:spTree>
    <p:extLst>
      <p:ext uri="{BB962C8B-B14F-4D97-AF65-F5344CB8AC3E}">
        <p14:creationId xmlns:p14="http://schemas.microsoft.com/office/powerpoint/2010/main" val="211233862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Icon&#10;&#10;Description automatically generated">
            <a:extLst>
              <a:ext uri="{FF2B5EF4-FFF2-40B4-BE49-F238E27FC236}">
                <a16:creationId xmlns:a16="http://schemas.microsoft.com/office/drawing/2014/main" id="{7EEFF16A-2885-4E6C-8AF8-749AAA43080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009368" y="6051367"/>
            <a:ext cx="2865665" cy="572446"/>
          </a:xfr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BA0C18E8-C059-4D86-997D-94A0BB6B5D91}"/>
              </a:ext>
            </a:extLst>
          </p:cNvPr>
          <p:cNvSpPr txBox="1"/>
          <p:nvPr/>
        </p:nvSpPr>
        <p:spPr>
          <a:xfrm>
            <a:off x="573054" y="266383"/>
            <a:ext cx="7997892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>
                <a:solidFill>
                  <a:srgbClr val="1E3262"/>
                </a:solidFill>
              </a:rPr>
              <a:t>Hospitals Need Help</a:t>
            </a:r>
          </a:p>
          <a:p>
            <a:pPr algn="ctr"/>
            <a:r>
              <a:rPr lang="en-US" sz="4400" b="1" dirty="0">
                <a:solidFill>
                  <a:srgbClr val="1E3262"/>
                </a:solidFill>
              </a:rPr>
              <a:t>Discharging Patients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40C2EB4-A477-46B8-B3E4-79F33A3B5202}"/>
              </a:ext>
            </a:extLst>
          </p:cNvPr>
          <p:cNvSpPr txBox="1"/>
          <p:nvPr/>
        </p:nvSpPr>
        <p:spPr>
          <a:xfrm>
            <a:off x="573054" y="1982450"/>
            <a:ext cx="7997892" cy="44319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rgbClr val="1E3262"/>
                </a:solidFill>
              </a:rPr>
              <a:t>NHA will be advocating for the following this session:</a:t>
            </a:r>
          </a:p>
          <a:p>
            <a:endParaRPr lang="en-US" sz="2000" dirty="0">
              <a:solidFill>
                <a:srgbClr val="1E3262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1E3262"/>
                </a:solidFill>
              </a:rPr>
              <a:t>New or updated payment models for post-acute facilities to operate more specialized units, especially for behavioral health and bariatrics patients.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1E3262"/>
                </a:solidFill>
              </a:rPr>
              <a:t>Capital grants to assist with specialized units.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1E3262"/>
                </a:solidFill>
              </a:rPr>
              <a:t>Improved guardianship capacity in Nebraska to remove administrative barriers.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1E3262"/>
                </a:solidFill>
              </a:rPr>
              <a:t>Hospital reimbursement for avoidable days.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1E3262"/>
                </a:solidFill>
              </a:rPr>
              <a:t>Medicaid reimbursement for Long-Term Care Hospital services.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000" dirty="0">
              <a:solidFill>
                <a:srgbClr val="1E3262"/>
              </a:solidFill>
            </a:endParaRPr>
          </a:p>
          <a:p>
            <a:r>
              <a:rPr lang="en-US" sz="2400" kern="1200" dirty="0">
                <a:solidFill>
                  <a:srgbClr val="4472C4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LB227 – Hoteling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	</a:t>
            </a:r>
            <a:r>
              <a:rPr lang="en-US" sz="2400" kern="1200" dirty="0">
                <a:solidFill>
                  <a:srgbClr val="4472C4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LB434 – LTAC Medicaid Payments</a:t>
            </a:r>
            <a:endParaRPr lang="en-US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000" dirty="0">
              <a:solidFill>
                <a:srgbClr val="1E326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50884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Icon&#10;&#10;Description automatically generated">
            <a:extLst>
              <a:ext uri="{FF2B5EF4-FFF2-40B4-BE49-F238E27FC236}">
                <a16:creationId xmlns:a16="http://schemas.microsoft.com/office/drawing/2014/main" id="{7EEFF16A-2885-4E6C-8AF8-749AAA43080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73054" y="608876"/>
            <a:ext cx="7997892" cy="1597661"/>
          </a:xfr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3D71E4F8-5763-4961-A41C-EFD54D0C718C}"/>
              </a:ext>
            </a:extLst>
          </p:cNvPr>
          <p:cNvSpPr txBox="1"/>
          <p:nvPr/>
        </p:nvSpPr>
        <p:spPr>
          <a:xfrm>
            <a:off x="697040" y="2749198"/>
            <a:ext cx="7997892" cy="29238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/>
              <a:t>New Governor &amp; Senators </a:t>
            </a:r>
          </a:p>
          <a:p>
            <a:endParaRPr lang="en-US" dirty="0"/>
          </a:p>
          <a:p>
            <a:r>
              <a:rPr lang="en-US" dirty="0"/>
              <a:t>New Governor – Jim Pillen</a:t>
            </a:r>
          </a:p>
          <a:p>
            <a:endParaRPr lang="en-US" dirty="0"/>
          </a:p>
          <a:p>
            <a:r>
              <a:rPr lang="en-US" dirty="0"/>
              <a:t>16 new senators</a:t>
            </a:r>
          </a:p>
          <a:p>
            <a:endParaRPr lang="en-US" dirty="0"/>
          </a:p>
          <a:p>
            <a:r>
              <a:rPr lang="en-US" dirty="0"/>
              <a:t>15 senators will be term limited in 2024</a:t>
            </a:r>
          </a:p>
          <a:p>
            <a:br>
              <a:rPr lang="en-US" dirty="0"/>
            </a:br>
            <a:r>
              <a:rPr lang="en-US" dirty="0"/>
              <a:t>63% will have no more than two years of legislative experience in 2025</a:t>
            </a:r>
            <a:endParaRPr lang="en-US" sz="4800" dirty="0">
              <a:solidFill>
                <a:srgbClr val="1E326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251462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Icon&#10;&#10;Description automatically generated">
            <a:extLst>
              <a:ext uri="{FF2B5EF4-FFF2-40B4-BE49-F238E27FC236}">
                <a16:creationId xmlns:a16="http://schemas.microsoft.com/office/drawing/2014/main" id="{7EEFF16A-2885-4E6C-8AF8-749AAA43080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009368" y="6051367"/>
            <a:ext cx="2865665" cy="572446"/>
          </a:xfr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BA0C18E8-C059-4D86-997D-94A0BB6B5D91}"/>
              </a:ext>
            </a:extLst>
          </p:cNvPr>
          <p:cNvSpPr txBox="1"/>
          <p:nvPr/>
        </p:nvSpPr>
        <p:spPr>
          <a:xfrm>
            <a:off x="573054" y="266383"/>
            <a:ext cx="7997892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>
                <a:solidFill>
                  <a:srgbClr val="1E3262"/>
                </a:solidFill>
              </a:rPr>
              <a:t>Nebraska is Facing a</a:t>
            </a:r>
          </a:p>
          <a:p>
            <a:pPr algn="ctr"/>
            <a:r>
              <a:rPr lang="en-US" sz="4400" b="1" dirty="0">
                <a:solidFill>
                  <a:srgbClr val="1E3262"/>
                </a:solidFill>
              </a:rPr>
              <a:t>Healthcare Workforce Crisis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40C2EB4-A477-46B8-B3E4-79F33A3B5202}"/>
              </a:ext>
            </a:extLst>
          </p:cNvPr>
          <p:cNvSpPr txBox="1"/>
          <p:nvPr/>
        </p:nvSpPr>
        <p:spPr>
          <a:xfrm>
            <a:off x="573054" y="2018485"/>
            <a:ext cx="7997892" cy="29031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000" dirty="0">
                <a:solidFill>
                  <a:srgbClr val="1E3262"/>
                </a:solidFill>
                <a:effectLst/>
                <a:ea typeface="Calibri" panose="020F0502020204030204" pitchFamily="34" charset="0"/>
              </a:rPr>
              <a:t>Nebraska will experience a workforce shortage of 5,435 nurses by 2025. 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endParaRPr lang="en-US" sz="2000" dirty="0">
              <a:solidFill>
                <a:srgbClr val="1E3262"/>
              </a:solidFill>
              <a:effectLst/>
              <a:ea typeface="Calibri" panose="020F0502020204030204" pitchFamily="34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000" dirty="0">
                <a:solidFill>
                  <a:srgbClr val="1E3262"/>
                </a:solidFill>
                <a:effectLst/>
                <a:ea typeface="Calibri" panose="020F0502020204030204" pitchFamily="34" charset="0"/>
              </a:rPr>
              <a:t>2,600 fewer nurses compared to 2019 </a:t>
            </a:r>
          </a:p>
          <a:p>
            <a:pPr marR="0" lv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endParaRPr lang="en-US" sz="2000" dirty="0">
              <a:solidFill>
                <a:srgbClr val="1E3262"/>
              </a:solidFill>
              <a:effectLst/>
              <a:ea typeface="Calibri" panose="020F0502020204030204" pitchFamily="34" charset="0"/>
            </a:endParaRPr>
          </a:p>
          <a:p>
            <a:pPr marR="0" lv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000" dirty="0">
                <a:solidFill>
                  <a:srgbClr val="1E3262"/>
                </a:solidFill>
                <a:effectLst/>
                <a:ea typeface="Calibri" panose="020F0502020204030204" pitchFamily="34" charset="0"/>
              </a:rPr>
              <a:t>Estimated 1,400 RNs are very likely to leave their current employment in the next 12 months.</a:t>
            </a:r>
          </a:p>
          <a:p>
            <a:pPr marR="0" lv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endParaRPr lang="en-US" sz="2000" dirty="0">
              <a:solidFill>
                <a:srgbClr val="1E3262"/>
              </a:solidFill>
              <a:effectLst/>
              <a:ea typeface="Calibri" panose="020F0502020204030204" pitchFamily="34" charset="0"/>
            </a:endParaRPr>
          </a:p>
          <a:p>
            <a:pPr marR="0" lv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000" dirty="0">
                <a:solidFill>
                  <a:srgbClr val="1E3262"/>
                </a:solidFill>
                <a:effectLst/>
                <a:ea typeface="Calibri" panose="020F0502020204030204" pitchFamily="34" charset="0"/>
              </a:rPr>
              <a:t>19 percent of physicians and 17 percent of nurses are over the age of 60.</a:t>
            </a:r>
          </a:p>
        </p:txBody>
      </p:sp>
    </p:spTree>
    <p:extLst>
      <p:ext uri="{BB962C8B-B14F-4D97-AF65-F5344CB8AC3E}">
        <p14:creationId xmlns:p14="http://schemas.microsoft.com/office/powerpoint/2010/main" val="142535246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5245297" y="1901825"/>
            <a:ext cx="3384354" cy="230832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r">
              <a:lnSpc>
                <a:spcPts val="3600"/>
              </a:lnSpc>
            </a:pPr>
            <a:r>
              <a:rPr lang="en-US" sz="3600">
                <a:solidFill>
                  <a:srgbClr val="1E3262"/>
                </a:solidFill>
                <a:latin typeface="Bebas Neue Bold"/>
              </a:rPr>
              <a:t>what %  of your hospital or health system is currently understaffed?</a:t>
            </a:r>
          </a:p>
        </p:txBody>
      </p:sp>
      <p:grpSp>
        <p:nvGrpSpPr>
          <p:cNvPr id="3" name="Group 3"/>
          <p:cNvGrpSpPr/>
          <p:nvPr/>
        </p:nvGrpSpPr>
        <p:grpSpPr>
          <a:xfrm>
            <a:off x="640208" y="1533525"/>
            <a:ext cx="4438936" cy="4116715"/>
            <a:chOff x="0" y="-76200"/>
            <a:chExt cx="11009000" cy="10977906"/>
          </a:xfrm>
        </p:grpSpPr>
        <p:sp>
          <p:nvSpPr>
            <p:cNvPr id="4" name="TextBox 4"/>
            <p:cNvSpPr txBox="1"/>
            <p:nvPr/>
          </p:nvSpPr>
          <p:spPr>
            <a:xfrm>
              <a:off x="3187597" y="-76200"/>
              <a:ext cx="2522536" cy="727208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>
                <a:lnSpc>
                  <a:spcPts val="2222"/>
                </a:lnSpc>
              </a:pPr>
              <a:r>
                <a:rPr lang="en-US" sz="1587" dirty="0">
                  <a:solidFill>
                    <a:srgbClr val="1E3262"/>
                  </a:solidFill>
                  <a:latin typeface="Bebas Neue"/>
                </a:rPr>
                <a:t>less than 10%</a:t>
              </a:r>
            </a:p>
          </p:txBody>
        </p:sp>
        <p:sp>
          <p:nvSpPr>
            <p:cNvPr id="5" name="TextBox 5"/>
            <p:cNvSpPr txBox="1"/>
            <p:nvPr/>
          </p:nvSpPr>
          <p:spPr>
            <a:xfrm>
              <a:off x="6382016" y="-76200"/>
              <a:ext cx="2643617" cy="727208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>
                <a:lnSpc>
                  <a:spcPts val="2222"/>
                </a:lnSpc>
              </a:pPr>
              <a:r>
                <a:rPr lang="en-US" sz="1587">
                  <a:solidFill>
                    <a:srgbClr val="1E3262"/>
                  </a:solidFill>
                  <a:latin typeface="Bebas Neue"/>
                </a:rPr>
                <a:t>more than 10%</a:t>
              </a:r>
            </a:p>
          </p:txBody>
        </p:sp>
        <p:grpSp>
          <p:nvGrpSpPr>
            <p:cNvPr id="6" name="Group 6"/>
            <p:cNvGrpSpPr>
              <a:grpSpLocks noChangeAspect="1"/>
            </p:cNvGrpSpPr>
            <p:nvPr/>
          </p:nvGrpSpPr>
          <p:grpSpPr>
            <a:xfrm>
              <a:off x="2918843" y="254196"/>
              <a:ext cx="3328797" cy="134377"/>
              <a:chOff x="1451967" y="-745490"/>
              <a:chExt cx="3775273" cy="152400"/>
            </a:xfrm>
          </p:grpSpPr>
          <p:sp>
            <p:nvSpPr>
              <p:cNvPr id="7" name="Freeform 7"/>
              <p:cNvSpPr/>
              <p:nvPr/>
            </p:nvSpPr>
            <p:spPr>
              <a:xfrm>
                <a:off x="1451967" y="-745490"/>
                <a:ext cx="152400" cy="152400"/>
              </a:xfrm>
              <a:custGeom>
                <a:avLst/>
                <a:gdLst/>
                <a:ahLst/>
                <a:cxnLst/>
                <a:rect l="l" t="t" r="r" b="b"/>
                <a:pathLst>
                  <a:path w="152400" h="152400">
                    <a:moveTo>
                      <a:pt x="152400" y="139700"/>
                    </a:moveTo>
                    <a:lnTo>
                      <a:pt x="152400" y="12700"/>
                    </a:lnTo>
                    <a:cubicBezTo>
                      <a:pt x="152400" y="5686"/>
                      <a:pt x="146714" y="0"/>
                      <a:pt x="139700" y="0"/>
                    </a:cubicBezTo>
                    <a:lnTo>
                      <a:pt x="12700" y="0"/>
                    </a:lnTo>
                    <a:cubicBezTo>
                      <a:pt x="5686" y="0"/>
                      <a:pt x="0" y="5686"/>
                      <a:pt x="0" y="12700"/>
                    </a:cubicBezTo>
                    <a:lnTo>
                      <a:pt x="0" y="139700"/>
                    </a:lnTo>
                    <a:cubicBezTo>
                      <a:pt x="0" y="146714"/>
                      <a:pt x="5686" y="152400"/>
                      <a:pt x="12700" y="152400"/>
                    </a:cubicBezTo>
                    <a:lnTo>
                      <a:pt x="139700" y="152400"/>
                    </a:lnTo>
                    <a:cubicBezTo>
                      <a:pt x="146714" y="152400"/>
                      <a:pt x="152400" y="146714"/>
                      <a:pt x="152400" y="139700"/>
                    </a:cubicBezTo>
                    <a:close/>
                  </a:path>
                </a:pathLst>
              </a:custGeom>
              <a:solidFill>
                <a:srgbClr val="6CE5E8"/>
              </a:solidFill>
            </p:spPr>
          </p:sp>
          <p:sp>
            <p:nvSpPr>
              <p:cNvPr id="8" name="Freeform 8"/>
              <p:cNvSpPr/>
              <p:nvPr/>
            </p:nvSpPr>
            <p:spPr>
              <a:xfrm>
                <a:off x="5074841" y="-745490"/>
                <a:ext cx="152400" cy="152400"/>
              </a:xfrm>
              <a:custGeom>
                <a:avLst/>
                <a:gdLst/>
                <a:ahLst/>
                <a:cxnLst/>
                <a:rect l="l" t="t" r="r" b="b"/>
                <a:pathLst>
                  <a:path w="152400" h="152400">
                    <a:moveTo>
                      <a:pt x="152400" y="139700"/>
                    </a:moveTo>
                    <a:lnTo>
                      <a:pt x="152400" y="12700"/>
                    </a:lnTo>
                    <a:cubicBezTo>
                      <a:pt x="152400" y="5686"/>
                      <a:pt x="146714" y="0"/>
                      <a:pt x="139700" y="0"/>
                    </a:cubicBezTo>
                    <a:lnTo>
                      <a:pt x="12700" y="0"/>
                    </a:lnTo>
                    <a:cubicBezTo>
                      <a:pt x="5686" y="0"/>
                      <a:pt x="0" y="5686"/>
                      <a:pt x="0" y="12700"/>
                    </a:cubicBezTo>
                    <a:lnTo>
                      <a:pt x="0" y="139700"/>
                    </a:lnTo>
                    <a:cubicBezTo>
                      <a:pt x="0" y="146714"/>
                      <a:pt x="5686" y="152400"/>
                      <a:pt x="12700" y="152400"/>
                    </a:cubicBezTo>
                    <a:lnTo>
                      <a:pt x="139700" y="152400"/>
                    </a:lnTo>
                    <a:cubicBezTo>
                      <a:pt x="146714" y="152400"/>
                      <a:pt x="152400" y="146714"/>
                      <a:pt x="152400" y="139700"/>
                    </a:cubicBezTo>
                    <a:close/>
                  </a:path>
                </a:pathLst>
              </a:custGeom>
              <a:solidFill>
                <a:srgbClr val="41B8D5"/>
              </a:solidFill>
            </p:spPr>
          </p:sp>
        </p:grpSp>
        <p:sp>
          <p:nvSpPr>
            <p:cNvPr id="9" name="TextBox 9"/>
            <p:cNvSpPr txBox="1"/>
            <p:nvPr/>
          </p:nvSpPr>
          <p:spPr>
            <a:xfrm>
              <a:off x="1533956" y="10174498"/>
              <a:ext cx="209266" cy="727208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2222"/>
                </a:lnSpc>
              </a:pPr>
              <a:r>
                <a:rPr lang="en-US" sz="1587">
                  <a:solidFill>
                    <a:srgbClr val="1E3262"/>
                  </a:solidFill>
                  <a:latin typeface="Bebas Neue"/>
                </a:rPr>
                <a:t>0</a:t>
              </a:r>
            </a:p>
          </p:txBody>
        </p:sp>
        <p:sp>
          <p:nvSpPr>
            <p:cNvPr id="10" name="TextBox 10"/>
            <p:cNvSpPr txBox="1"/>
            <p:nvPr/>
          </p:nvSpPr>
          <p:spPr>
            <a:xfrm>
              <a:off x="3698157" y="10174498"/>
              <a:ext cx="416079" cy="727208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2222"/>
                </a:lnSpc>
              </a:pPr>
              <a:r>
                <a:rPr lang="en-US" sz="1587">
                  <a:solidFill>
                    <a:srgbClr val="1E3262"/>
                  </a:solidFill>
                  <a:latin typeface="Bebas Neue"/>
                </a:rPr>
                <a:t>25</a:t>
              </a:r>
            </a:p>
          </p:txBody>
        </p:sp>
        <p:sp>
          <p:nvSpPr>
            <p:cNvPr id="11" name="TextBox 11"/>
            <p:cNvSpPr txBox="1"/>
            <p:nvPr/>
          </p:nvSpPr>
          <p:spPr>
            <a:xfrm>
              <a:off x="5965238" y="10174498"/>
              <a:ext cx="417128" cy="727208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2222"/>
                </a:lnSpc>
              </a:pPr>
              <a:r>
                <a:rPr lang="en-US" sz="1587">
                  <a:solidFill>
                    <a:srgbClr val="1E3262"/>
                  </a:solidFill>
                  <a:latin typeface="Bebas Neue"/>
                </a:rPr>
                <a:t>50</a:t>
              </a:r>
            </a:p>
          </p:txBody>
        </p:sp>
        <p:sp>
          <p:nvSpPr>
            <p:cNvPr id="12" name="TextBox 12"/>
            <p:cNvSpPr txBox="1"/>
            <p:nvPr/>
          </p:nvSpPr>
          <p:spPr>
            <a:xfrm>
              <a:off x="8233370" y="10174498"/>
              <a:ext cx="416079" cy="727208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2222"/>
                </a:lnSpc>
              </a:pPr>
              <a:r>
                <a:rPr lang="en-US" sz="1587">
                  <a:solidFill>
                    <a:srgbClr val="1E3262"/>
                  </a:solidFill>
                  <a:latin typeface="Bebas Neue"/>
                </a:rPr>
                <a:t>75</a:t>
              </a:r>
            </a:p>
          </p:txBody>
        </p:sp>
        <p:sp>
          <p:nvSpPr>
            <p:cNvPr id="13" name="TextBox 13"/>
            <p:cNvSpPr txBox="1"/>
            <p:nvPr/>
          </p:nvSpPr>
          <p:spPr>
            <a:xfrm>
              <a:off x="10409029" y="10174498"/>
              <a:ext cx="599971" cy="727208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2222"/>
                </a:lnSpc>
              </a:pPr>
              <a:endParaRPr lang="en-US" sz="1587" dirty="0">
                <a:solidFill>
                  <a:srgbClr val="1E3262"/>
                </a:solidFill>
                <a:latin typeface="Bebas Neue"/>
              </a:endParaRPr>
            </a:p>
          </p:txBody>
        </p:sp>
        <p:sp>
          <p:nvSpPr>
            <p:cNvPr id="14" name="TextBox 14"/>
            <p:cNvSpPr txBox="1"/>
            <p:nvPr/>
          </p:nvSpPr>
          <p:spPr>
            <a:xfrm>
              <a:off x="635840" y="1874501"/>
              <a:ext cx="733995" cy="727208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r">
                <a:lnSpc>
                  <a:spcPts val="2222"/>
                </a:lnSpc>
              </a:pPr>
              <a:r>
                <a:rPr lang="en-US" sz="1587">
                  <a:solidFill>
                    <a:srgbClr val="1E3262"/>
                  </a:solidFill>
                  <a:latin typeface="Bebas Neue"/>
                </a:rPr>
                <a:t>CAH </a:t>
              </a:r>
            </a:p>
          </p:txBody>
        </p:sp>
        <p:sp>
          <p:nvSpPr>
            <p:cNvPr id="15" name="TextBox 15"/>
            <p:cNvSpPr txBox="1"/>
            <p:nvPr/>
          </p:nvSpPr>
          <p:spPr>
            <a:xfrm>
              <a:off x="684306" y="5049149"/>
              <a:ext cx="685529" cy="727208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r">
                <a:lnSpc>
                  <a:spcPts val="2222"/>
                </a:lnSpc>
              </a:pPr>
              <a:r>
                <a:rPr lang="en-US" sz="1587">
                  <a:solidFill>
                    <a:srgbClr val="1E3262"/>
                  </a:solidFill>
                  <a:latin typeface="Bebas Neue"/>
                </a:rPr>
                <a:t>PPS </a:t>
              </a:r>
            </a:p>
          </p:txBody>
        </p:sp>
        <p:sp>
          <p:nvSpPr>
            <p:cNvPr id="16" name="TextBox 16"/>
            <p:cNvSpPr txBox="1"/>
            <p:nvPr/>
          </p:nvSpPr>
          <p:spPr>
            <a:xfrm>
              <a:off x="0" y="8223797"/>
              <a:ext cx="1369838" cy="727208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r">
                <a:lnSpc>
                  <a:spcPts val="2222"/>
                </a:lnSpc>
              </a:pPr>
              <a:r>
                <a:rPr lang="en-US" sz="1587">
                  <a:solidFill>
                    <a:srgbClr val="1E3262"/>
                  </a:solidFill>
                  <a:latin typeface="Bebas Neue"/>
                </a:rPr>
                <a:t>System </a:t>
              </a:r>
            </a:p>
          </p:txBody>
        </p:sp>
        <p:grpSp>
          <p:nvGrpSpPr>
            <p:cNvPr id="17" name="Group 17"/>
            <p:cNvGrpSpPr>
              <a:grpSpLocks noChangeAspect="1"/>
            </p:cNvGrpSpPr>
            <p:nvPr/>
          </p:nvGrpSpPr>
          <p:grpSpPr>
            <a:xfrm>
              <a:off x="1638590" y="911522"/>
              <a:ext cx="9076023" cy="9070424"/>
              <a:chOff x="0" y="0"/>
              <a:chExt cx="10293350" cy="10287000"/>
            </a:xfrm>
          </p:grpSpPr>
          <p:sp>
            <p:nvSpPr>
              <p:cNvPr id="18" name="Freeform 18"/>
              <p:cNvSpPr/>
              <p:nvPr/>
            </p:nvSpPr>
            <p:spPr>
              <a:xfrm>
                <a:off x="0" y="0"/>
                <a:ext cx="10293350" cy="3086100"/>
              </a:xfrm>
              <a:custGeom>
                <a:avLst/>
                <a:gdLst/>
                <a:ahLst/>
                <a:cxnLst/>
                <a:rect l="l" t="t" r="r" b="b"/>
                <a:pathLst>
                  <a:path w="10293350" h="3086100">
                    <a:moveTo>
                      <a:pt x="0" y="0"/>
                    </a:moveTo>
                    <a:lnTo>
                      <a:pt x="10046462" y="0"/>
                    </a:lnTo>
                    <a:cubicBezTo>
                      <a:pt x="10111941" y="0"/>
                      <a:pt x="10174738" y="26011"/>
                      <a:pt x="10221038" y="72312"/>
                    </a:cubicBezTo>
                    <a:cubicBezTo>
                      <a:pt x="10267338" y="118612"/>
                      <a:pt x="10293350" y="181409"/>
                      <a:pt x="10293350" y="246888"/>
                    </a:cubicBezTo>
                    <a:lnTo>
                      <a:pt x="10293350" y="2839212"/>
                    </a:lnTo>
                    <a:cubicBezTo>
                      <a:pt x="10293350" y="2904691"/>
                      <a:pt x="10267338" y="2967488"/>
                      <a:pt x="10221038" y="3013788"/>
                    </a:cubicBezTo>
                    <a:cubicBezTo>
                      <a:pt x="10174738" y="3060089"/>
                      <a:pt x="10111941" y="3086100"/>
                      <a:pt x="10046462" y="3086100"/>
                    </a:cubicBezTo>
                    <a:lnTo>
                      <a:pt x="0" y="3086100"/>
                    </a:lnTo>
                    <a:close/>
                  </a:path>
                </a:pathLst>
              </a:custGeom>
              <a:solidFill>
                <a:srgbClr val="41B8D5"/>
              </a:solidFill>
            </p:spPr>
          </p:sp>
          <p:sp>
            <p:nvSpPr>
              <p:cNvPr id="19" name="Freeform 19"/>
              <p:cNvSpPr/>
              <p:nvPr/>
            </p:nvSpPr>
            <p:spPr>
              <a:xfrm>
                <a:off x="0" y="3600450"/>
                <a:ext cx="10293350" cy="3086100"/>
              </a:xfrm>
              <a:custGeom>
                <a:avLst/>
                <a:gdLst/>
                <a:ahLst/>
                <a:cxnLst/>
                <a:rect l="l" t="t" r="r" b="b"/>
                <a:pathLst>
                  <a:path w="10293350" h="3086100">
                    <a:moveTo>
                      <a:pt x="0" y="0"/>
                    </a:moveTo>
                    <a:lnTo>
                      <a:pt x="10046462" y="0"/>
                    </a:lnTo>
                    <a:cubicBezTo>
                      <a:pt x="10111941" y="0"/>
                      <a:pt x="10174738" y="26011"/>
                      <a:pt x="10221038" y="72312"/>
                    </a:cubicBezTo>
                    <a:cubicBezTo>
                      <a:pt x="10267338" y="118612"/>
                      <a:pt x="10293350" y="181409"/>
                      <a:pt x="10293350" y="246888"/>
                    </a:cubicBezTo>
                    <a:lnTo>
                      <a:pt x="10293350" y="2839212"/>
                    </a:lnTo>
                    <a:cubicBezTo>
                      <a:pt x="10293350" y="2904691"/>
                      <a:pt x="10267338" y="2967488"/>
                      <a:pt x="10221038" y="3013788"/>
                    </a:cubicBezTo>
                    <a:cubicBezTo>
                      <a:pt x="10174738" y="3060088"/>
                      <a:pt x="10111941" y="3086100"/>
                      <a:pt x="10046462" y="3086100"/>
                    </a:cubicBezTo>
                    <a:lnTo>
                      <a:pt x="0" y="3086100"/>
                    </a:lnTo>
                    <a:close/>
                  </a:path>
                </a:pathLst>
              </a:custGeom>
              <a:solidFill>
                <a:srgbClr val="41B8D5"/>
              </a:solidFill>
            </p:spPr>
          </p:sp>
          <p:sp>
            <p:nvSpPr>
              <p:cNvPr id="20" name="Freeform 20"/>
              <p:cNvSpPr/>
              <p:nvPr/>
            </p:nvSpPr>
            <p:spPr>
              <a:xfrm>
                <a:off x="0" y="7200900"/>
                <a:ext cx="10293350" cy="3086100"/>
              </a:xfrm>
              <a:custGeom>
                <a:avLst/>
                <a:gdLst/>
                <a:ahLst/>
                <a:cxnLst/>
                <a:rect l="l" t="t" r="r" b="b"/>
                <a:pathLst>
                  <a:path w="10293350" h="3086100">
                    <a:moveTo>
                      <a:pt x="0" y="0"/>
                    </a:moveTo>
                    <a:lnTo>
                      <a:pt x="10046462" y="0"/>
                    </a:lnTo>
                    <a:cubicBezTo>
                      <a:pt x="10111941" y="0"/>
                      <a:pt x="10174738" y="26012"/>
                      <a:pt x="10221038" y="72312"/>
                    </a:cubicBezTo>
                    <a:cubicBezTo>
                      <a:pt x="10267338" y="118612"/>
                      <a:pt x="10293350" y="181409"/>
                      <a:pt x="10293350" y="246888"/>
                    </a:cubicBezTo>
                    <a:lnTo>
                      <a:pt x="10293350" y="2839212"/>
                    </a:lnTo>
                    <a:cubicBezTo>
                      <a:pt x="10293350" y="2904691"/>
                      <a:pt x="10267338" y="2967488"/>
                      <a:pt x="10221038" y="3013788"/>
                    </a:cubicBezTo>
                    <a:cubicBezTo>
                      <a:pt x="10174738" y="3060088"/>
                      <a:pt x="10111941" y="3086100"/>
                      <a:pt x="10046462" y="3086100"/>
                    </a:cubicBezTo>
                    <a:lnTo>
                      <a:pt x="0" y="3086100"/>
                    </a:lnTo>
                    <a:close/>
                  </a:path>
                </a:pathLst>
              </a:custGeom>
              <a:solidFill>
                <a:srgbClr val="41B8D5"/>
              </a:solidFill>
            </p:spPr>
          </p:sp>
          <p:sp>
            <p:nvSpPr>
              <p:cNvPr id="21" name="Freeform 21"/>
              <p:cNvSpPr/>
              <p:nvPr/>
            </p:nvSpPr>
            <p:spPr>
              <a:xfrm>
                <a:off x="0" y="0"/>
                <a:ext cx="5815743" cy="3086100"/>
              </a:xfrm>
              <a:custGeom>
                <a:avLst/>
                <a:gdLst/>
                <a:ahLst/>
                <a:cxnLst/>
                <a:rect l="l" t="t" r="r" b="b"/>
                <a:pathLst>
                  <a:path w="5815743" h="3086100">
                    <a:moveTo>
                      <a:pt x="0" y="0"/>
                    </a:moveTo>
                    <a:lnTo>
                      <a:pt x="5815743" y="0"/>
                    </a:lnTo>
                    <a:lnTo>
                      <a:pt x="5815743" y="3086100"/>
                    </a:lnTo>
                    <a:lnTo>
                      <a:pt x="0" y="3086100"/>
                    </a:lnTo>
                    <a:close/>
                  </a:path>
                </a:pathLst>
              </a:custGeom>
              <a:solidFill>
                <a:srgbClr val="6CE5E8"/>
              </a:solidFill>
            </p:spPr>
          </p:sp>
          <p:sp>
            <p:nvSpPr>
              <p:cNvPr id="22" name="Freeform 22"/>
              <p:cNvSpPr/>
              <p:nvPr/>
            </p:nvSpPr>
            <p:spPr>
              <a:xfrm>
                <a:off x="0" y="3600450"/>
                <a:ext cx="2573338" cy="3086100"/>
              </a:xfrm>
              <a:custGeom>
                <a:avLst/>
                <a:gdLst/>
                <a:ahLst/>
                <a:cxnLst/>
                <a:rect l="l" t="t" r="r" b="b"/>
                <a:pathLst>
                  <a:path w="2573338" h="3086100">
                    <a:moveTo>
                      <a:pt x="0" y="0"/>
                    </a:moveTo>
                    <a:lnTo>
                      <a:pt x="2573338" y="0"/>
                    </a:lnTo>
                    <a:lnTo>
                      <a:pt x="2573338" y="3086100"/>
                    </a:lnTo>
                    <a:lnTo>
                      <a:pt x="0" y="3086100"/>
                    </a:lnTo>
                    <a:close/>
                  </a:path>
                </a:pathLst>
              </a:custGeom>
              <a:solidFill>
                <a:srgbClr val="6CE5E8"/>
              </a:solidFill>
            </p:spPr>
          </p:sp>
          <p:sp>
            <p:nvSpPr>
              <p:cNvPr id="23" name="Freeform 23"/>
              <p:cNvSpPr/>
              <p:nvPr/>
            </p:nvSpPr>
            <p:spPr>
              <a:xfrm>
                <a:off x="0" y="7200900"/>
                <a:ext cx="4498194" cy="3086100"/>
              </a:xfrm>
              <a:custGeom>
                <a:avLst/>
                <a:gdLst/>
                <a:ahLst/>
                <a:cxnLst/>
                <a:rect l="l" t="t" r="r" b="b"/>
                <a:pathLst>
                  <a:path w="4498194" h="3086100">
                    <a:moveTo>
                      <a:pt x="0" y="0"/>
                    </a:moveTo>
                    <a:lnTo>
                      <a:pt x="4498194" y="0"/>
                    </a:lnTo>
                    <a:lnTo>
                      <a:pt x="4498194" y="3086100"/>
                    </a:lnTo>
                    <a:lnTo>
                      <a:pt x="0" y="3086100"/>
                    </a:lnTo>
                    <a:close/>
                  </a:path>
                </a:pathLst>
              </a:custGeom>
              <a:solidFill>
                <a:srgbClr val="6CE5E8"/>
              </a:solidFill>
            </p:spPr>
          </p:sp>
        </p:grpSp>
      </p:grpSp>
      <p:grpSp>
        <p:nvGrpSpPr>
          <p:cNvPr id="24" name="Group 24"/>
          <p:cNvGrpSpPr/>
          <p:nvPr/>
        </p:nvGrpSpPr>
        <p:grpSpPr>
          <a:xfrm>
            <a:off x="480405" y="5336095"/>
            <a:ext cx="4438936" cy="622111"/>
            <a:chOff x="0" y="0"/>
            <a:chExt cx="2338205" cy="327696"/>
          </a:xfrm>
        </p:grpSpPr>
        <p:sp>
          <p:nvSpPr>
            <p:cNvPr id="25" name="Freeform 25"/>
            <p:cNvSpPr/>
            <p:nvPr/>
          </p:nvSpPr>
          <p:spPr>
            <a:xfrm>
              <a:off x="0" y="0"/>
              <a:ext cx="2338205" cy="327696"/>
            </a:xfrm>
            <a:custGeom>
              <a:avLst/>
              <a:gdLst/>
              <a:ahLst/>
              <a:cxnLst/>
              <a:rect l="l" t="t" r="r" b="b"/>
              <a:pathLst>
                <a:path w="2338205" h="327696">
                  <a:moveTo>
                    <a:pt x="0" y="0"/>
                  </a:moveTo>
                  <a:lnTo>
                    <a:pt x="2338205" y="0"/>
                  </a:lnTo>
                  <a:lnTo>
                    <a:pt x="2338205" y="327696"/>
                  </a:lnTo>
                  <a:lnTo>
                    <a:pt x="0" y="327696"/>
                  </a:lnTo>
                  <a:close/>
                </a:path>
              </a:pathLst>
            </a:custGeom>
            <a:solidFill>
              <a:srgbClr val="FFFFFF"/>
            </a:solidFill>
          </p:spPr>
        </p:sp>
        <p:sp>
          <p:nvSpPr>
            <p:cNvPr id="26" name="TextBox 26"/>
            <p:cNvSpPr txBox="1"/>
            <p:nvPr/>
          </p:nvSpPr>
          <p:spPr>
            <a:xfrm>
              <a:off x="0" y="-19050"/>
              <a:ext cx="812800" cy="831850"/>
            </a:xfrm>
            <a:prstGeom prst="rect">
              <a:avLst/>
            </a:prstGeom>
          </p:spPr>
          <p:txBody>
            <a:bodyPr lIns="25400" tIns="25400" rIns="25400" bIns="25400" rtlCol="0" anchor="ctr"/>
            <a:lstStyle/>
            <a:p>
              <a:pPr algn="ctr">
                <a:lnSpc>
                  <a:spcPts val="1560"/>
                </a:lnSpc>
              </a:pPr>
              <a:endParaRPr sz="900"/>
            </a:p>
          </p:txBody>
        </p:sp>
      </p:grpSp>
      <p:pic>
        <p:nvPicPr>
          <p:cNvPr id="27" name="Picture 27"/>
          <p:cNvPicPr>
            <a:picLocks noChangeAspect="1"/>
          </p:cNvPicPr>
          <p:nvPr/>
        </p:nvPicPr>
        <p:blipFill>
          <a:blip r:embed="rId2"/>
          <a:srcRect l="9917" t="19834" r="9917" b="14049"/>
          <a:stretch>
            <a:fillRect/>
          </a:stretch>
        </p:blipFill>
        <p:spPr>
          <a:xfrm>
            <a:off x="7659263" y="4628931"/>
            <a:ext cx="970387" cy="800320"/>
          </a:xfrm>
          <a:prstGeom prst="rect">
            <a:avLst/>
          </a:prstGeom>
        </p:spPr>
      </p:pic>
      <p:sp>
        <p:nvSpPr>
          <p:cNvPr id="28" name="TextBox 28"/>
          <p:cNvSpPr txBox="1"/>
          <p:nvPr/>
        </p:nvSpPr>
        <p:spPr>
          <a:xfrm>
            <a:off x="3259786" y="4600467"/>
            <a:ext cx="1130699" cy="46544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420"/>
              </a:lnSpc>
            </a:pPr>
            <a:r>
              <a:rPr lang="en-US" sz="3599" dirty="0">
                <a:solidFill>
                  <a:srgbClr val="FFFFFF"/>
                </a:solidFill>
                <a:latin typeface="Bebas Neue"/>
              </a:rPr>
              <a:t>56.3%</a:t>
            </a:r>
          </a:p>
        </p:txBody>
      </p:sp>
      <p:sp>
        <p:nvSpPr>
          <p:cNvPr id="29" name="TextBox 29"/>
          <p:cNvSpPr txBox="1"/>
          <p:nvPr/>
        </p:nvSpPr>
        <p:spPr>
          <a:xfrm>
            <a:off x="1573936" y="4600467"/>
            <a:ext cx="1130699" cy="46544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420"/>
              </a:lnSpc>
            </a:pPr>
            <a:r>
              <a:rPr lang="en-US" sz="3599">
                <a:solidFill>
                  <a:srgbClr val="1E3262"/>
                </a:solidFill>
                <a:latin typeface="Bebas Neue"/>
              </a:rPr>
              <a:t>43.7%</a:t>
            </a:r>
          </a:p>
        </p:txBody>
      </p:sp>
      <p:sp>
        <p:nvSpPr>
          <p:cNvPr id="30" name="TextBox 30"/>
          <p:cNvSpPr txBox="1"/>
          <p:nvPr/>
        </p:nvSpPr>
        <p:spPr>
          <a:xfrm>
            <a:off x="2974036" y="3406982"/>
            <a:ext cx="1130699" cy="46544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420"/>
              </a:lnSpc>
            </a:pPr>
            <a:r>
              <a:rPr lang="en-US" sz="3599">
                <a:solidFill>
                  <a:srgbClr val="FFFFFF"/>
                </a:solidFill>
                <a:latin typeface="Bebas Neue"/>
              </a:rPr>
              <a:t>75%</a:t>
            </a:r>
          </a:p>
        </p:txBody>
      </p:sp>
      <p:sp>
        <p:nvSpPr>
          <p:cNvPr id="31" name="TextBox 31"/>
          <p:cNvSpPr txBox="1"/>
          <p:nvPr/>
        </p:nvSpPr>
        <p:spPr>
          <a:xfrm>
            <a:off x="1276599" y="3406982"/>
            <a:ext cx="1130699" cy="46544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420"/>
              </a:lnSpc>
            </a:pPr>
            <a:r>
              <a:rPr lang="en-US" sz="3599">
                <a:solidFill>
                  <a:srgbClr val="1E3262"/>
                </a:solidFill>
                <a:latin typeface="Bebas Neue"/>
              </a:rPr>
              <a:t>25%</a:t>
            </a:r>
          </a:p>
        </p:txBody>
      </p:sp>
      <p:sp>
        <p:nvSpPr>
          <p:cNvPr id="32" name="TextBox 32"/>
          <p:cNvSpPr txBox="1"/>
          <p:nvPr/>
        </p:nvSpPr>
        <p:spPr>
          <a:xfrm>
            <a:off x="3782292" y="2207388"/>
            <a:ext cx="1130699" cy="46544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420"/>
              </a:lnSpc>
            </a:pPr>
            <a:r>
              <a:rPr lang="en-US" sz="3599" dirty="0">
                <a:solidFill>
                  <a:srgbClr val="FFFFFF"/>
                </a:solidFill>
                <a:latin typeface="Bebas Neue"/>
              </a:rPr>
              <a:t>43.5%</a:t>
            </a:r>
          </a:p>
        </p:txBody>
      </p:sp>
      <p:sp>
        <p:nvSpPr>
          <p:cNvPr id="33" name="TextBox 33"/>
          <p:cNvSpPr txBox="1"/>
          <p:nvPr/>
        </p:nvSpPr>
        <p:spPr>
          <a:xfrm>
            <a:off x="1843337" y="2211596"/>
            <a:ext cx="1130699" cy="46544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420"/>
              </a:lnSpc>
            </a:pPr>
            <a:r>
              <a:rPr lang="en-US" sz="3599">
                <a:solidFill>
                  <a:srgbClr val="1E3262"/>
                </a:solidFill>
                <a:latin typeface="Bebas Neue"/>
              </a:rPr>
              <a:t>56.5%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41494F02-6E7D-BC3A-393A-C576FACD08F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57250"/>
            <a:ext cx="9144000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544666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94D78143-D85F-4A64-ECC6-F4578287A93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57250"/>
            <a:ext cx="9144000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488434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Icon&#10;&#10;Description automatically generated">
            <a:extLst>
              <a:ext uri="{FF2B5EF4-FFF2-40B4-BE49-F238E27FC236}">
                <a16:creationId xmlns:a16="http://schemas.microsoft.com/office/drawing/2014/main" id="{7EEFF16A-2885-4E6C-8AF8-749AAA43080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009368" y="6051367"/>
            <a:ext cx="2865665" cy="572446"/>
          </a:xfr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BA0C18E8-C059-4D86-997D-94A0BB6B5D91}"/>
              </a:ext>
            </a:extLst>
          </p:cNvPr>
          <p:cNvSpPr txBox="1"/>
          <p:nvPr/>
        </p:nvSpPr>
        <p:spPr>
          <a:xfrm>
            <a:off x="573054" y="266383"/>
            <a:ext cx="7997892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>
                <a:solidFill>
                  <a:srgbClr val="1E3262"/>
                </a:solidFill>
              </a:rPr>
              <a:t>Rebuilding the Healthcare Workforce Pipeline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40C2EB4-A477-46B8-B3E4-79F33A3B5202}"/>
              </a:ext>
            </a:extLst>
          </p:cNvPr>
          <p:cNvSpPr txBox="1"/>
          <p:nvPr/>
        </p:nvSpPr>
        <p:spPr>
          <a:xfrm>
            <a:off x="573054" y="2018485"/>
            <a:ext cx="7997892" cy="38287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1E3262"/>
                </a:solidFill>
              </a:rPr>
              <a:t>NHA will be advocating for the following this session:</a:t>
            </a:r>
          </a:p>
          <a:p>
            <a:endParaRPr lang="en-US" sz="2800" dirty="0">
              <a:solidFill>
                <a:srgbClr val="1E3262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rgbClr val="1E3262"/>
                </a:solidFill>
              </a:rPr>
              <a:t>Funding for Career Technical Education (CTE)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rgbClr val="1E3262"/>
                </a:solidFill>
              </a:rPr>
              <a:t>Grants for rural nursing clinical site and facility support.</a:t>
            </a:r>
          </a:p>
          <a:p>
            <a:pPr marR="0" lv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</a:tabLst>
            </a:pPr>
            <a:endParaRPr lang="en-US" sz="2800" dirty="0">
              <a:solidFill>
                <a:srgbClr val="1E3262"/>
              </a:solidFill>
            </a:endParaRPr>
          </a:p>
          <a:p>
            <a:pPr marR="0" lv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</a:tabLst>
            </a:pPr>
            <a:r>
              <a:rPr lang="en-US" sz="2400" kern="1200" dirty="0">
                <a:solidFill>
                  <a:srgbClr val="4472C4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LB586 – Center for Nursing Grants</a:t>
            </a:r>
            <a:r>
              <a:rPr lang="en-US" sz="2400" kern="1200" dirty="0">
                <a:solidFill>
                  <a:srgbClr val="4472C4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sz="2400" kern="1200" dirty="0">
                <a:solidFill>
                  <a:srgbClr val="4472C4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LB610 – CTE/CTSO Funding</a:t>
            </a:r>
            <a:endParaRPr lang="en-US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800" dirty="0">
              <a:solidFill>
                <a:srgbClr val="1E326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235846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Icon&#10;&#10;Description automatically generated">
            <a:extLst>
              <a:ext uri="{FF2B5EF4-FFF2-40B4-BE49-F238E27FC236}">
                <a16:creationId xmlns:a16="http://schemas.microsoft.com/office/drawing/2014/main" id="{7EEFF16A-2885-4E6C-8AF8-749AAA43080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009368" y="6051367"/>
            <a:ext cx="2865665" cy="572446"/>
          </a:xfr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BA0C18E8-C059-4D86-997D-94A0BB6B5D91}"/>
              </a:ext>
            </a:extLst>
          </p:cNvPr>
          <p:cNvSpPr txBox="1"/>
          <p:nvPr/>
        </p:nvSpPr>
        <p:spPr>
          <a:xfrm>
            <a:off x="573054" y="266383"/>
            <a:ext cx="7997892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>
                <a:solidFill>
                  <a:srgbClr val="1E3262"/>
                </a:solidFill>
              </a:rPr>
              <a:t>Addressing Commercial Insurance Abuses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40C2EB4-A477-46B8-B3E4-79F33A3B5202}"/>
              </a:ext>
            </a:extLst>
          </p:cNvPr>
          <p:cNvSpPr txBox="1"/>
          <p:nvPr/>
        </p:nvSpPr>
        <p:spPr>
          <a:xfrm>
            <a:off x="573054" y="2018485"/>
            <a:ext cx="7997892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1E3262"/>
                </a:solidFill>
              </a:rPr>
              <a:t>NHA will be advocating for the following this session:</a:t>
            </a:r>
          </a:p>
          <a:p>
            <a:endParaRPr lang="en-US" sz="2800" dirty="0">
              <a:solidFill>
                <a:srgbClr val="1E3262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rgbClr val="1E3262"/>
                </a:solidFill>
              </a:rPr>
              <a:t>Telehealth Payment Parity. </a:t>
            </a:r>
            <a:r>
              <a:rPr lang="en-US" sz="2400" kern="1200" dirty="0">
                <a:solidFill>
                  <a:srgbClr val="4472C4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LB256 – Telehealth Pay Parity</a:t>
            </a:r>
            <a:endParaRPr lang="en-US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800" dirty="0">
              <a:solidFill>
                <a:srgbClr val="1E3262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rgbClr val="1E3262"/>
                </a:solidFill>
              </a:rPr>
              <a:t>Restrictions on White Bagging.</a:t>
            </a:r>
            <a:r>
              <a:rPr lang="en-US" sz="1800" kern="1200" dirty="0">
                <a:solidFill>
                  <a:srgbClr val="4472C4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kern="1200" dirty="0">
                <a:solidFill>
                  <a:srgbClr val="4472C4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LB448 – White Bagging</a:t>
            </a:r>
            <a:endParaRPr lang="en-US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800" dirty="0">
              <a:solidFill>
                <a:srgbClr val="1E326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3462838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Icon&#10;&#10;Description automatically generated">
            <a:extLst>
              <a:ext uri="{FF2B5EF4-FFF2-40B4-BE49-F238E27FC236}">
                <a16:creationId xmlns:a16="http://schemas.microsoft.com/office/drawing/2014/main" id="{7EEFF16A-2885-4E6C-8AF8-749AAA43080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73054" y="242024"/>
            <a:ext cx="7997892" cy="1597661"/>
          </a:xfr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EB0FFD3B-37A4-4027-B38F-70BBF08727C0}"/>
              </a:ext>
            </a:extLst>
          </p:cNvPr>
          <p:cNvSpPr txBox="1"/>
          <p:nvPr/>
        </p:nvSpPr>
        <p:spPr>
          <a:xfrm>
            <a:off x="573054" y="1839685"/>
            <a:ext cx="4203700" cy="132343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4000" b="1" dirty="0">
                <a:solidFill>
                  <a:srgbClr val="1E3262"/>
                </a:solidFill>
              </a:rPr>
              <a:t>92 member hospitals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4C35340-4AF9-44E8-ABBD-CF21258077A6}"/>
              </a:ext>
            </a:extLst>
          </p:cNvPr>
          <p:cNvSpPr txBox="1"/>
          <p:nvPr/>
        </p:nvSpPr>
        <p:spPr>
          <a:xfrm>
            <a:off x="573054" y="3428550"/>
            <a:ext cx="4203700" cy="132343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4000" dirty="0">
                <a:solidFill>
                  <a:srgbClr val="1E3262"/>
                </a:solidFill>
              </a:rPr>
              <a:t>$7.5B in total expenditures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A2B09A3-494F-4A2C-A653-63B6E8F7CEA6}"/>
              </a:ext>
            </a:extLst>
          </p:cNvPr>
          <p:cNvSpPr txBox="1"/>
          <p:nvPr/>
        </p:nvSpPr>
        <p:spPr>
          <a:xfrm>
            <a:off x="573054" y="5018315"/>
            <a:ext cx="4203700" cy="132343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4000" b="1" dirty="0">
                <a:solidFill>
                  <a:srgbClr val="1E3262"/>
                </a:solidFill>
              </a:rPr>
              <a:t>$15B in total economic impact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DBAE3DF-73B2-4AF8-89ED-29D65B60A8D9}"/>
              </a:ext>
            </a:extLst>
          </p:cNvPr>
          <p:cNvSpPr txBox="1"/>
          <p:nvPr/>
        </p:nvSpPr>
        <p:spPr>
          <a:xfrm>
            <a:off x="4572000" y="2405193"/>
            <a:ext cx="4740712" cy="132343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4000" b="1" dirty="0">
                <a:solidFill>
                  <a:srgbClr val="1E3262"/>
                </a:solidFill>
              </a:rPr>
              <a:t>Nearly 50,000 hospital employees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5915ECE-3A82-48DD-90CB-DF21F306A2A3}"/>
              </a:ext>
            </a:extLst>
          </p:cNvPr>
          <p:cNvSpPr txBox="1"/>
          <p:nvPr/>
        </p:nvSpPr>
        <p:spPr>
          <a:xfrm>
            <a:off x="4572000" y="4295040"/>
            <a:ext cx="3998946" cy="132343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4000" dirty="0">
                <a:solidFill>
                  <a:srgbClr val="1E3262"/>
                </a:solidFill>
              </a:rPr>
              <a:t>$3.5B in salary and benefits</a:t>
            </a:r>
          </a:p>
        </p:txBody>
      </p:sp>
    </p:spTree>
    <p:extLst>
      <p:ext uri="{BB962C8B-B14F-4D97-AF65-F5344CB8AC3E}">
        <p14:creationId xmlns:p14="http://schemas.microsoft.com/office/powerpoint/2010/main" val="18950767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Icon&#10;&#10;Description automatically generated">
            <a:extLst>
              <a:ext uri="{FF2B5EF4-FFF2-40B4-BE49-F238E27FC236}">
                <a16:creationId xmlns:a16="http://schemas.microsoft.com/office/drawing/2014/main" id="{7EEFF16A-2885-4E6C-8AF8-749AAA43080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73054" y="395208"/>
            <a:ext cx="7997892" cy="1604074"/>
          </a:xfr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3D71E4F8-5763-4961-A41C-EFD54D0C718C}"/>
              </a:ext>
            </a:extLst>
          </p:cNvPr>
          <p:cNvSpPr txBox="1"/>
          <p:nvPr/>
        </p:nvSpPr>
        <p:spPr>
          <a:xfrm>
            <a:off x="666043" y="2090299"/>
            <a:ext cx="7997892" cy="45817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/>
              <a:t>NEW COMMITTEES</a:t>
            </a:r>
            <a:endParaRPr lang="en-US" dirty="0"/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Appropriations </a:t>
            </a: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Sen. Robert Clements, Chairperson</a:t>
            </a: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Sen. Christy Armendariz</a:t>
            </a: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Sen. Myron Dorn</a:t>
            </a: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Sen. Robert Dover</a:t>
            </a: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Sen. Steve Erdman</a:t>
            </a: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Sen. Loren Lippincott</a:t>
            </a: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Sen. Mike McDonnell</a:t>
            </a: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Sen. Tony Vargas</a:t>
            </a: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Sen. Anna Wishart</a:t>
            </a:r>
          </a:p>
        </p:txBody>
      </p:sp>
    </p:spTree>
    <p:extLst>
      <p:ext uri="{BB962C8B-B14F-4D97-AF65-F5344CB8AC3E}">
        <p14:creationId xmlns:p14="http://schemas.microsoft.com/office/powerpoint/2010/main" val="42020488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Icon&#10;&#10;Description automatically generated">
            <a:extLst>
              <a:ext uri="{FF2B5EF4-FFF2-40B4-BE49-F238E27FC236}">
                <a16:creationId xmlns:a16="http://schemas.microsoft.com/office/drawing/2014/main" id="{7EEFF16A-2885-4E6C-8AF8-749AAA43080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73054" y="395208"/>
            <a:ext cx="7997892" cy="1604074"/>
          </a:xfr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3D71E4F8-5763-4961-A41C-EFD54D0C718C}"/>
              </a:ext>
            </a:extLst>
          </p:cNvPr>
          <p:cNvSpPr txBox="1"/>
          <p:nvPr/>
        </p:nvSpPr>
        <p:spPr>
          <a:xfrm>
            <a:off x="666043" y="2090299"/>
            <a:ext cx="7997892" cy="40607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/>
              <a:t>NEW COMMITTEES</a:t>
            </a:r>
          </a:p>
          <a:p>
            <a:pPr algn="ctr"/>
            <a:endParaRPr lang="en-US" dirty="0"/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Health and Human Services </a:t>
            </a: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Sen. Ben Hansen, Chairperson</a:t>
            </a: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Sen. Beau Ballard</a:t>
            </a: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Sen. Machaela Cavanaugh</a:t>
            </a: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Sen. Jen Day</a:t>
            </a: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Sen. Brian Hardin</a:t>
            </a: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Sen.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Merv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Riepe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Sen. Lynne Walz</a:t>
            </a:r>
          </a:p>
        </p:txBody>
      </p:sp>
    </p:spTree>
    <p:extLst>
      <p:ext uri="{BB962C8B-B14F-4D97-AF65-F5344CB8AC3E}">
        <p14:creationId xmlns:p14="http://schemas.microsoft.com/office/powerpoint/2010/main" val="36886935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635920-F50E-33E4-CDB7-3B814FB50A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C60190-B4C7-8DDC-F709-CF98697B45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A6B86C8-233D-9DF0-2AE3-08D80B356AE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57250"/>
            <a:ext cx="9144000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94422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160BE3-F150-62C9-3FCC-B3347C6890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FF7AF2-8CAF-1AD2-83AB-24B964F6F2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37301D1-2FEC-F34D-E247-26B7F9A5E95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57250"/>
            <a:ext cx="9144000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216205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C66C47-3780-1B4F-6C60-11FDF37CB9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E7A141-7467-9205-202D-1B7761DE5A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1718890-EB9D-AC5E-4410-E603F3C27C0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57250"/>
            <a:ext cx="9144000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541394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Content Placeholder 4" descr="Icon&#10;&#10;Description automatically generated">
            <a:extLst>
              <a:ext uri="{FF2B5EF4-FFF2-40B4-BE49-F238E27FC236}">
                <a16:creationId xmlns:a16="http://schemas.microsoft.com/office/drawing/2014/main" id="{67E93876-90A3-2D80-6BDF-DECD5C7F241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09368" y="6051367"/>
            <a:ext cx="2865665" cy="572446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A8BD51AA-55AC-1304-9F03-01A4CE1B06B2}"/>
              </a:ext>
            </a:extLst>
          </p:cNvPr>
          <p:cNvSpPr txBox="1"/>
          <p:nvPr/>
        </p:nvSpPr>
        <p:spPr>
          <a:xfrm>
            <a:off x="573054" y="845768"/>
            <a:ext cx="7997892" cy="47705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>
                <a:solidFill>
                  <a:srgbClr val="1E3262"/>
                </a:solidFill>
              </a:rPr>
              <a:t>Nebraska hospitals are hurting.</a:t>
            </a:r>
          </a:p>
          <a:p>
            <a:pPr algn="ctr"/>
            <a:r>
              <a:rPr lang="en-US" sz="3200" dirty="0">
                <a:solidFill>
                  <a:srgbClr val="1E3262"/>
                </a:solidFill>
              </a:rPr>
              <a:t>Workforce Crisis.</a:t>
            </a:r>
          </a:p>
          <a:p>
            <a:pPr algn="ctr"/>
            <a:r>
              <a:rPr lang="en-US" sz="3200" dirty="0">
                <a:solidFill>
                  <a:srgbClr val="1E3262"/>
                </a:solidFill>
              </a:rPr>
              <a:t>Historic Inflation.</a:t>
            </a:r>
          </a:p>
          <a:p>
            <a:pPr algn="ctr"/>
            <a:r>
              <a:rPr lang="en-US" sz="3200" dirty="0">
                <a:solidFill>
                  <a:srgbClr val="1E3262"/>
                </a:solidFill>
              </a:rPr>
              <a:t>Post-Acute Placement Bottlenecks.</a:t>
            </a:r>
          </a:p>
          <a:p>
            <a:pPr algn="ctr"/>
            <a:r>
              <a:rPr lang="en-US" sz="3200" dirty="0">
                <a:solidFill>
                  <a:srgbClr val="1E3262"/>
                </a:solidFill>
              </a:rPr>
              <a:t>Aggressive Commercial Insurance Practices.</a:t>
            </a:r>
          </a:p>
          <a:p>
            <a:pPr algn="ctr"/>
            <a:endParaRPr lang="en-US" sz="4400" b="1" dirty="0">
              <a:solidFill>
                <a:srgbClr val="1E3262"/>
              </a:solidFill>
            </a:endParaRPr>
          </a:p>
          <a:p>
            <a:pPr algn="ctr"/>
            <a:r>
              <a:rPr lang="en-US" sz="4400" b="1" dirty="0">
                <a:solidFill>
                  <a:srgbClr val="1E3262"/>
                </a:solidFill>
              </a:rPr>
              <a:t>We need public officials to help hospitals heal.</a:t>
            </a:r>
          </a:p>
        </p:txBody>
      </p:sp>
    </p:spTree>
    <p:extLst>
      <p:ext uri="{BB962C8B-B14F-4D97-AF65-F5344CB8AC3E}">
        <p14:creationId xmlns:p14="http://schemas.microsoft.com/office/powerpoint/2010/main" val="178755093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blue sign with white text&#10;&#10;Description automatically generated with medium confidence">
            <a:extLst>
              <a:ext uri="{FF2B5EF4-FFF2-40B4-BE49-F238E27FC236}">
                <a16:creationId xmlns:a16="http://schemas.microsoft.com/office/drawing/2014/main" id="{D658BBEC-07D2-4820-A10E-0B1139E6AAC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35058" y="5158978"/>
            <a:ext cx="2353079" cy="620592"/>
          </a:xfrm>
          <a:prstGeom prst="rect">
            <a:avLst/>
          </a:prstGeom>
        </p:spPr>
      </p:pic>
      <p:pic>
        <p:nvPicPr>
          <p:cNvPr id="3" name="Picture 2" descr="Graphical user interface, application&#10;&#10;Description automatically generated with medium confidence">
            <a:extLst>
              <a:ext uri="{FF2B5EF4-FFF2-40B4-BE49-F238E27FC236}">
                <a16:creationId xmlns:a16="http://schemas.microsoft.com/office/drawing/2014/main" id="{71FC5C2C-BC77-42BB-B379-5C07C371E9E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E951E81C-EBF0-4102-9BBD-5AD7EBDF3F0C}"/>
              </a:ext>
            </a:extLst>
          </p:cNvPr>
          <p:cNvSpPr txBox="1"/>
          <p:nvPr/>
        </p:nvSpPr>
        <p:spPr>
          <a:xfrm>
            <a:off x="1275127" y="461394"/>
            <a:ext cx="3296873" cy="707886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>
                <a:solidFill>
                  <a:srgbClr val="1E3262"/>
                </a:solidFill>
              </a:rPr>
              <a:t>Increase in hospital expenses per patient in 2020 and 2021</a:t>
            </a:r>
          </a:p>
        </p:txBody>
      </p:sp>
    </p:spTree>
    <p:extLst>
      <p:ext uri="{BB962C8B-B14F-4D97-AF65-F5344CB8AC3E}">
        <p14:creationId xmlns:p14="http://schemas.microsoft.com/office/powerpoint/2010/main" val="12278250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300</TotalTime>
  <Words>941</Words>
  <Application>Microsoft Office PowerPoint</Application>
  <PresentationFormat>On-screen Show (4:3)</PresentationFormat>
  <Paragraphs>234</Paragraphs>
  <Slides>26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33" baseType="lpstr">
      <vt:lpstr>Arial</vt:lpstr>
      <vt:lpstr>Bebas Neue</vt:lpstr>
      <vt:lpstr>Bebas Neue Bold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  LB128 – Provider Rates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Brian Noonan</dc:creator>
  <cp:lastModifiedBy>Andy Hale</cp:lastModifiedBy>
  <cp:revision>18</cp:revision>
  <dcterms:created xsi:type="dcterms:W3CDTF">2022-06-08T18:04:40Z</dcterms:created>
  <dcterms:modified xsi:type="dcterms:W3CDTF">2023-01-19T21:08:01Z</dcterms:modified>
</cp:coreProperties>
</file>