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xml" ContentType="application/vnd.openxmlformats-officedocument.presentationml.tags+xml"/>
  <Override PartName="/ppt/notesSlides/notesSlide4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9.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tags/tag15.xml" ContentType="application/vnd.openxmlformats-officedocument.presentationml.tags+xml"/>
  <Override PartName="/ppt/notesSlides/notesSlide51.xml" ContentType="application/vnd.openxmlformats-officedocument.presentationml.notesSlide+xml"/>
  <Override PartName="/ppt/tags/tag16.xml" ContentType="application/vnd.openxmlformats-officedocument.presentationml.tags+xml"/>
  <Override PartName="/ppt/notesSlides/notesSlide5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3.xml" ContentType="application/vnd.openxmlformats-officedocument.presentationml.notesSlide+xml"/>
  <Override PartName="/ppt/tags/tag19.xml" ContentType="application/vnd.openxmlformats-officedocument.presentationml.tags+xml"/>
  <Override PartName="/ppt/notesSlides/notesSlide5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5.xml" ContentType="application/vnd.openxmlformats-officedocument.presentationml.notesSlide+xml"/>
  <Override PartName="/ppt/tags/tag22.xml" ContentType="application/vnd.openxmlformats-officedocument.presentationml.tags+xml"/>
  <Override PartName="/ppt/notesSlides/notesSlide56.xml" ContentType="application/vnd.openxmlformats-officedocument.presentationml.notesSlide+xml"/>
  <Override PartName="/ppt/tags/tag23.xml" ContentType="application/vnd.openxmlformats-officedocument.presentationml.tags+xml"/>
  <Override PartName="/ppt/notesSlides/notesSlide57.xml" ContentType="application/vnd.openxmlformats-officedocument.presentationml.notesSlide+xml"/>
  <Override PartName="/ppt/tags/tag24.xml" ContentType="application/vnd.openxmlformats-officedocument.presentationml.tags+xml"/>
  <Override PartName="/ppt/notesSlides/notesSlide58.xml" ContentType="application/vnd.openxmlformats-officedocument.presentationml.notesSlide+xml"/>
  <Override PartName="/ppt/tags/tag25.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307"/>
  </p:notesMasterIdLst>
  <p:sldIdLst>
    <p:sldId id="256" r:id="rId3"/>
    <p:sldId id="276" r:id="rId4"/>
    <p:sldId id="329" r:id="rId5"/>
    <p:sldId id="257" r:id="rId6"/>
    <p:sldId id="330" r:id="rId7"/>
    <p:sldId id="331" r:id="rId8"/>
    <p:sldId id="332" r:id="rId9"/>
    <p:sldId id="508" r:id="rId10"/>
    <p:sldId id="509" r:id="rId11"/>
    <p:sldId id="487" r:id="rId12"/>
    <p:sldId id="488" r:id="rId13"/>
    <p:sldId id="289" r:id="rId14"/>
    <p:sldId id="492" r:id="rId15"/>
    <p:sldId id="493" r:id="rId16"/>
    <p:sldId id="494" r:id="rId17"/>
    <p:sldId id="495" r:id="rId18"/>
    <p:sldId id="496" r:id="rId19"/>
    <p:sldId id="497" r:id="rId20"/>
    <p:sldId id="510" r:id="rId21"/>
    <p:sldId id="505" r:id="rId22"/>
    <p:sldId id="473" r:id="rId23"/>
    <p:sldId id="499" r:id="rId24"/>
    <p:sldId id="500" r:id="rId25"/>
    <p:sldId id="478" r:id="rId26"/>
    <p:sldId id="502" r:id="rId27"/>
    <p:sldId id="511" r:id="rId28"/>
    <p:sldId id="512" r:id="rId29"/>
    <p:sldId id="513" r:id="rId30"/>
    <p:sldId id="514" r:id="rId31"/>
    <p:sldId id="515" r:id="rId32"/>
    <p:sldId id="523" r:id="rId33"/>
    <p:sldId id="524" r:id="rId34"/>
    <p:sldId id="503" r:id="rId35"/>
    <p:sldId id="484" r:id="rId36"/>
    <p:sldId id="525" r:id="rId37"/>
    <p:sldId id="506" r:id="rId38"/>
    <p:sldId id="507" r:id="rId39"/>
    <p:sldId id="526" r:id="rId40"/>
    <p:sldId id="440" r:id="rId41"/>
    <p:sldId id="445" r:id="rId42"/>
    <p:sldId id="446" r:id="rId43"/>
    <p:sldId id="436" r:id="rId44"/>
    <p:sldId id="516" r:id="rId45"/>
    <p:sldId id="517" r:id="rId46"/>
    <p:sldId id="518" r:id="rId47"/>
    <p:sldId id="437" r:id="rId48"/>
    <p:sldId id="527" r:id="rId49"/>
    <p:sldId id="528" r:id="rId50"/>
    <p:sldId id="529" r:id="rId51"/>
    <p:sldId id="530" r:id="rId52"/>
    <p:sldId id="425" r:id="rId53"/>
    <p:sldId id="451" r:id="rId54"/>
    <p:sldId id="439" r:id="rId55"/>
    <p:sldId id="424" r:id="rId56"/>
    <p:sldId id="531" r:id="rId57"/>
    <p:sldId id="533" r:id="rId58"/>
    <p:sldId id="1936" r:id="rId59"/>
    <p:sldId id="278" r:id="rId60"/>
    <p:sldId id="1874" r:id="rId61"/>
    <p:sldId id="534" r:id="rId62"/>
    <p:sldId id="548" r:id="rId63"/>
    <p:sldId id="550" r:id="rId64"/>
    <p:sldId id="549" r:id="rId65"/>
    <p:sldId id="582" r:id="rId66"/>
    <p:sldId id="583" r:id="rId67"/>
    <p:sldId id="584" r:id="rId68"/>
    <p:sldId id="585" r:id="rId69"/>
    <p:sldId id="586" r:id="rId70"/>
    <p:sldId id="587" r:id="rId71"/>
    <p:sldId id="588" r:id="rId72"/>
    <p:sldId id="589" r:id="rId73"/>
    <p:sldId id="535" r:id="rId74"/>
    <p:sldId id="536" r:id="rId75"/>
    <p:sldId id="537" r:id="rId76"/>
    <p:sldId id="538" r:id="rId77"/>
    <p:sldId id="539" r:id="rId78"/>
    <p:sldId id="540" r:id="rId79"/>
    <p:sldId id="541" r:id="rId80"/>
    <p:sldId id="542" r:id="rId81"/>
    <p:sldId id="543" r:id="rId82"/>
    <p:sldId id="544" r:id="rId83"/>
    <p:sldId id="545" r:id="rId84"/>
    <p:sldId id="546" r:id="rId85"/>
    <p:sldId id="547" r:id="rId86"/>
    <p:sldId id="1937" r:id="rId87"/>
    <p:sldId id="1938" r:id="rId88"/>
    <p:sldId id="1939" r:id="rId89"/>
    <p:sldId id="1940" r:id="rId90"/>
    <p:sldId id="1941" r:id="rId91"/>
    <p:sldId id="265" r:id="rId92"/>
    <p:sldId id="1942" r:id="rId93"/>
    <p:sldId id="1943" r:id="rId94"/>
    <p:sldId id="1944" r:id="rId95"/>
    <p:sldId id="1945" r:id="rId96"/>
    <p:sldId id="1946" r:id="rId97"/>
    <p:sldId id="1947" r:id="rId98"/>
    <p:sldId id="1948" r:id="rId99"/>
    <p:sldId id="1949" r:id="rId100"/>
    <p:sldId id="1702" r:id="rId101"/>
    <p:sldId id="1950" r:id="rId102"/>
    <p:sldId id="1736" r:id="rId103"/>
    <p:sldId id="1720" r:id="rId104"/>
    <p:sldId id="1935" r:id="rId105"/>
    <p:sldId id="590" r:id="rId106"/>
    <p:sldId id="591" r:id="rId107"/>
    <p:sldId id="1844" r:id="rId108"/>
    <p:sldId id="1851" r:id="rId109"/>
    <p:sldId id="1849" r:id="rId110"/>
    <p:sldId id="1850" r:id="rId111"/>
    <p:sldId id="1790" r:id="rId112"/>
    <p:sldId id="1757" r:id="rId113"/>
    <p:sldId id="1832" r:id="rId114"/>
    <p:sldId id="1829" r:id="rId115"/>
    <p:sldId id="1831" r:id="rId116"/>
    <p:sldId id="1830" r:id="rId117"/>
    <p:sldId id="1833" r:id="rId118"/>
    <p:sldId id="1834" r:id="rId119"/>
    <p:sldId id="1835" r:id="rId120"/>
    <p:sldId id="1852" r:id="rId121"/>
    <p:sldId id="335" r:id="rId122"/>
    <p:sldId id="336" r:id="rId123"/>
    <p:sldId id="337" r:id="rId124"/>
    <p:sldId id="339" r:id="rId125"/>
    <p:sldId id="340" r:id="rId126"/>
    <p:sldId id="1836" r:id="rId127"/>
    <p:sldId id="338" r:id="rId128"/>
    <p:sldId id="342" r:id="rId129"/>
    <p:sldId id="343" r:id="rId130"/>
    <p:sldId id="341" r:id="rId131"/>
    <p:sldId id="1837" r:id="rId132"/>
    <p:sldId id="366" r:id="rId133"/>
    <p:sldId id="347" r:id="rId134"/>
    <p:sldId id="349" r:id="rId135"/>
    <p:sldId id="348" r:id="rId136"/>
    <p:sldId id="352" r:id="rId137"/>
    <p:sldId id="353" r:id="rId138"/>
    <p:sldId id="356" r:id="rId139"/>
    <p:sldId id="355" r:id="rId140"/>
    <p:sldId id="357" r:id="rId141"/>
    <p:sldId id="354" r:id="rId142"/>
    <p:sldId id="359" r:id="rId143"/>
    <p:sldId id="360" r:id="rId144"/>
    <p:sldId id="361" r:id="rId145"/>
    <p:sldId id="1845" r:id="rId146"/>
    <p:sldId id="1846" r:id="rId147"/>
    <p:sldId id="1840" r:id="rId148"/>
    <p:sldId id="1841" r:id="rId149"/>
    <p:sldId id="1842" r:id="rId150"/>
    <p:sldId id="1843" r:id="rId151"/>
    <p:sldId id="1853" r:id="rId152"/>
    <p:sldId id="1854" r:id="rId153"/>
    <p:sldId id="1839" r:id="rId154"/>
    <p:sldId id="1812" r:id="rId155"/>
    <p:sldId id="1813" r:id="rId156"/>
    <p:sldId id="1814" r:id="rId157"/>
    <p:sldId id="704" r:id="rId158"/>
    <p:sldId id="1815" r:id="rId159"/>
    <p:sldId id="1816" r:id="rId160"/>
    <p:sldId id="1847" r:id="rId161"/>
    <p:sldId id="1848" r:id="rId162"/>
    <p:sldId id="1934" r:id="rId163"/>
    <p:sldId id="1900" r:id="rId164"/>
    <p:sldId id="1875" r:id="rId165"/>
    <p:sldId id="261" r:id="rId166"/>
    <p:sldId id="1876" r:id="rId167"/>
    <p:sldId id="1877" r:id="rId168"/>
    <p:sldId id="318" r:id="rId169"/>
    <p:sldId id="333" r:id="rId170"/>
    <p:sldId id="1878" r:id="rId171"/>
    <p:sldId id="1879" r:id="rId172"/>
    <p:sldId id="269" r:id="rId173"/>
    <p:sldId id="271" r:id="rId174"/>
    <p:sldId id="272" r:id="rId175"/>
    <p:sldId id="1880" r:id="rId176"/>
    <p:sldId id="1881" r:id="rId177"/>
    <p:sldId id="1882" r:id="rId178"/>
    <p:sldId id="1883" r:id="rId179"/>
    <p:sldId id="1884" r:id="rId180"/>
    <p:sldId id="1885" r:id="rId181"/>
    <p:sldId id="1886" r:id="rId182"/>
    <p:sldId id="1887" r:id="rId183"/>
    <p:sldId id="1888" r:id="rId184"/>
    <p:sldId id="1889" r:id="rId185"/>
    <p:sldId id="1890" r:id="rId186"/>
    <p:sldId id="1891" r:id="rId187"/>
    <p:sldId id="1892" r:id="rId188"/>
    <p:sldId id="1893" r:id="rId189"/>
    <p:sldId id="1894" r:id="rId190"/>
    <p:sldId id="308" r:id="rId191"/>
    <p:sldId id="1895" r:id="rId192"/>
    <p:sldId id="1896" r:id="rId193"/>
    <p:sldId id="1897" r:id="rId194"/>
    <p:sldId id="1898" r:id="rId195"/>
    <p:sldId id="1899" r:id="rId196"/>
    <p:sldId id="1901" r:id="rId197"/>
    <p:sldId id="1902" r:id="rId198"/>
    <p:sldId id="259" r:id="rId199"/>
    <p:sldId id="260" r:id="rId200"/>
    <p:sldId id="1903" r:id="rId201"/>
    <p:sldId id="263" r:id="rId202"/>
    <p:sldId id="277" r:id="rId203"/>
    <p:sldId id="1904" r:id="rId204"/>
    <p:sldId id="267" r:id="rId205"/>
    <p:sldId id="1905" r:id="rId206"/>
    <p:sldId id="1906" r:id="rId207"/>
    <p:sldId id="1907" r:id="rId208"/>
    <p:sldId id="1908" r:id="rId209"/>
    <p:sldId id="1909" r:id="rId210"/>
    <p:sldId id="264" r:id="rId211"/>
    <p:sldId id="1910" r:id="rId212"/>
    <p:sldId id="270" r:id="rId213"/>
    <p:sldId id="1911" r:id="rId214"/>
    <p:sldId id="1912" r:id="rId215"/>
    <p:sldId id="468" r:id="rId216"/>
    <p:sldId id="429" r:id="rId217"/>
    <p:sldId id="1001" r:id="rId218"/>
    <p:sldId id="1034" r:id="rId219"/>
    <p:sldId id="1035" r:id="rId220"/>
    <p:sldId id="1002" r:id="rId221"/>
    <p:sldId id="1024" r:id="rId222"/>
    <p:sldId id="1036" r:id="rId223"/>
    <p:sldId id="1037" r:id="rId224"/>
    <p:sldId id="1038" r:id="rId225"/>
    <p:sldId id="1040" r:id="rId226"/>
    <p:sldId id="1025" r:id="rId227"/>
    <p:sldId id="1039" r:id="rId228"/>
    <p:sldId id="1004" r:id="rId229"/>
    <p:sldId id="1005" r:id="rId230"/>
    <p:sldId id="1006" r:id="rId231"/>
    <p:sldId id="1019" r:id="rId232"/>
    <p:sldId id="1027" r:id="rId233"/>
    <p:sldId id="1041" r:id="rId234"/>
    <p:sldId id="1033" r:id="rId235"/>
    <p:sldId id="1029" r:id="rId236"/>
    <p:sldId id="1030" r:id="rId237"/>
    <p:sldId id="1031" r:id="rId238"/>
    <p:sldId id="1032" r:id="rId239"/>
    <p:sldId id="1913" r:id="rId240"/>
    <p:sldId id="1914" r:id="rId241"/>
    <p:sldId id="1915" r:id="rId242"/>
    <p:sldId id="1916" r:id="rId243"/>
    <p:sldId id="1917" r:id="rId244"/>
    <p:sldId id="262" r:id="rId245"/>
    <p:sldId id="1918" r:id="rId246"/>
    <p:sldId id="1919" r:id="rId247"/>
    <p:sldId id="266" r:id="rId248"/>
    <p:sldId id="1920" r:id="rId249"/>
    <p:sldId id="1921" r:id="rId250"/>
    <p:sldId id="1922" r:id="rId251"/>
    <p:sldId id="1923" r:id="rId252"/>
    <p:sldId id="1924" r:id="rId253"/>
    <p:sldId id="1925" r:id="rId254"/>
    <p:sldId id="1926" r:id="rId255"/>
    <p:sldId id="1927" r:id="rId256"/>
    <p:sldId id="1928" r:id="rId257"/>
    <p:sldId id="1929" r:id="rId258"/>
    <p:sldId id="1930" r:id="rId259"/>
    <p:sldId id="1931" r:id="rId260"/>
    <p:sldId id="1932" r:id="rId261"/>
    <p:sldId id="1933" r:id="rId262"/>
    <p:sldId id="279" r:id="rId263"/>
    <p:sldId id="280" r:id="rId264"/>
    <p:sldId id="324" r:id="rId265"/>
    <p:sldId id="325" r:id="rId266"/>
    <p:sldId id="326" r:id="rId267"/>
    <p:sldId id="327" r:id="rId268"/>
    <p:sldId id="281" r:id="rId269"/>
    <p:sldId id="328" r:id="rId270"/>
    <p:sldId id="282" r:id="rId271"/>
    <p:sldId id="283" r:id="rId272"/>
    <p:sldId id="285" r:id="rId273"/>
    <p:sldId id="284" r:id="rId274"/>
    <p:sldId id="286" r:id="rId275"/>
    <p:sldId id="287" r:id="rId276"/>
    <p:sldId id="288" r:id="rId277"/>
    <p:sldId id="320" r:id="rId278"/>
    <p:sldId id="293" r:id="rId279"/>
    <p:sldId id="290" r:id="rId280"/>
    <p:sldId id="291" r:id="rId281"/>
    <p:sldId id="294" r:id="rId282"/>
    <p:sldId id="296" r:id="rId283"/>
    <p:sldId id="297" r:id="rId284"/>
    <p:sldId id="298" r:id="rId285"/>
    <p:sldId id="300" r:id="rId286"/>
    <p:sldId id="301" r:id="rId287"/>
    <p:sldId id="292" r:id="rId288"/>
    <p:sldId id="299" r:id="rId289"/>
    <p:sldId id="295" r:id="rId290"/>
    <p:sldId id="321" r:id="rId291"/>
    <p:sldId id="303" r:id="rId292"/>
    <p:sldId id="304" r:id="rId293"/>
    <p:sldId id="305" r:id="rId294"/>
    <p:sldId id="306" r:id="rId295"/>
    <p:sldId id="307" r:id="rId296"/>
    <p:sldId id="322" r:id="rId297"/>
    <p:sldId id="309" r:id="rId298"/>
    <p:sldId id="311" r:id="rId299"/>
    <p:sldId id="310" r:id="rId300"/>
    <p:sldId id="323" r:id="rId301"/>
    <p:sldId id="313" r:id="rId302"/>
    <p:sldId id="314" r:id="rId303"/>
    <p:sldId id="315" r:id="rId304"/>
    <p:sldId id="268" r:id="rId305"/>
    <p:sldId id="275" r:id="rId3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6">
          <p15:clr>
            <a:srgbClr val="A4A3A4"/>
          </p15:clr>
        </p15:guide>
        <p15:guide id="2" pos="1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92A2"/>
    <a:srgbClr val="BCB4AC"/>
    <a:srgbClr val="CAB900"/>
    <a:srgbClr val="3D4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6" autoAdjust="0"/>
    <p:restoredTop sz="95214" autoAdjust="0"/>
  </p:normalViewPr>
  <p:slideViewPr>
    <p:cSldViewPr showGuides="1">
      <p:cViewPr varScale="1">
        <p:scale>
          <a:sx n="103" d="100"/>
          <a:sy n="103" d="100"/>
        </p:scale>
        <p:origin x="859" y="149"/>
      </p:cViewPr>
      <p:guideLst>
        <p:guide orient="horz" pos="2436"/>
        <p:guide pos="144"/>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287" Type="http://schemas.openxmlformats.org/officeDocument/2006/relationships/slide" Target="slides/slide285.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slide" Target="slides/slide280.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93" Type="http://schemas.openxmlformats.org/officeDocument/2006/relationships/slide" Target="slides/slide291.xml"/><Relationship Id="rId302" Type="http://schemas.openxmlformats.org/officeDocument/2006/relationships/slide" Target="slides/slide300.xml"/><Relationship Id="rId30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presProps" Target="presProp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viewProps" Target="view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theme" Target="theme/theme1.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tableStyles" Target="tableStyles.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j-lt"/>
                <a:ea typeface="+mn-ea"/>
                <a:cs typeface="+mn-cs"/>
              </a:defRPr>
            </a:pPr>
            <a:r>
              <a:rPr lang="en-US" dirty="0">
                <a:solidFill>
                  <a:schemeClr val="accent5">
                    <a:lumMod val="75000"/>
                    <a:lumOff val="25000"/>
                  </a:schemeClr>
                </a:solidFill>
                <a:latin typeface="Bryant Pro Regular" panose="020B0503040000020003"/>
              </a:rPr>
              <a:t>Improper Payment Rate Error Categories by Percentage of 2022 National Improper Payments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j-lt"/>
              <a:ea typeface="+mn-ea"/>
              <a:cs typeface="+mn-cs"/>
            </a:defRPr>
          </a:pPr>
          <a:endParaRPr lang="en-US"/>
        </a:p>
      </c:txPr>
    </c:title>
    <c:autoTitleDeleted val="0"/>
    <c:plotArea>
      <c:layout/>
      <c:pieChart>
        <c:varyColors val="1"/>
        <c:ser>
          <c:idx val="0"/>
          <c:order val="0"/>
          <c:tx>
            <c:strRef>
              <c:f>Sheet1!$B$1</c:f>
              <c:strCache>
                <c:ptCount val="1"/>
                <c:pt idx="0">
                  <c:v>Error</c:v>
                </c:pt>
              </c:strCache>
            </c:strRef>
          </c:tx>
          <c:dPt>
            <c:idx val="0"/>
            <c:bubble3D val="0"/>
            <c:spPr>
              <a:solidFill>
                <a:schemeClr val="accent1">
                  <a:tint val="54000"/>
                  <a:alpha val="98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382-4611-8863-DA0C19C062DC}"/>
              </c:ext>
            </c:extLst>
          </c:dPt>
          <c:dPt>
            <c:idx val="1"/>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382-4611-8863-DA0C19C062DC}"/>
              </c:ext>
            </c:extLst>
          </c:dPt>
          <c:dPt>
            <c:idx val="2"/>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382-4611-8863-DA0C19C062DC}"/>
              </c:ext>
            </c:extLst>
          </c:dPt>
          <c:dPt>
            <c:idx val="3"/>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382-4611-8863-DA0C19C062DC}"/>
              </c:ext>
            </c:extLst>
          </c:dPt>
          <c:dPt>
            <c:idx val="4"/>
            <c:bubble3D val="0"/>
            <c:spPr>
              <a:solidFill>
                <a:schemeClr val="accent1">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382-4611-8863-DA0C19C062DC}"/>
              </c:ext>
            </c:extLst>
          </c:dPt>
          <c:dLbls>
            <c:dLbl>
              <c:idx val="0"/>
              <c:tx>
                <c:rich>
                  <a:bodyPr/>
                  <a:lstStyle/>
                  <a:p>
                    <a:r>
                      <a:rPr lang="en-US" dirty="0"/>
                      <a:t>64%</a:t>
                    </a: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382-4611-8863-DA0C19C062DC}"/>
                </c:ext>
              </c:extLst>
            </c:dLbl>
            <c:dLbl>
              <c:idx val="1"/>
              <c:tx>
                <c:rich>
                  <a:bodyPr/>
                  <a:lstStyle/>
                  <a:p>
                    <a:r>
                      <a:rPr lang="en-US" dirty="0"/>
                      <a:t>13%</a:t>
                    </a: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B382-4611-8863-DA0C19C062DC}"/>
                </c:ext>
              </c:extLst>
            </c:dLbl>
            <c:dLbl>
              <c:idx val="2"/>
              <c:tx>
                <c:rich>
                  <a:bodyPr/>
                  <a:lstStyle/>
                  <a:p>
                    <a:r>
                      <a:rPr lang="en-US" dirty="0"/>
                      <a:t>11%</a:t>
                    </a: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B382-4611-8863-DA0C19C062DC}"/>
                </c:ext>
              </c:extLst>
            </c:dLbl>
            <c:dLbl>
              <c:idx val="3"/>
              <c:tx>
                <c:rich>
                  <a:bodyPr/>
                  <a:lstStyle/>
                  <a:p>
                    <a:r>
                      <a:rPr lang="en-US" dirty="0"/>
                      <a:t>7%</a:t>
                    </a: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B382-4611-8863-DA0C19C062DC}"/>
                </c:ext>
              </c:extLst>
            </c:dLbl>
            <c:dLbl>
              <c:idx val="4"/>
              <c:tx>
                <c:rich>
                  <a:bodyPr/>
                  <a:lstStyle/>
                  <a:p>
                    <a:r>
                      <a:rPr lang="en-US" dirty="0"/>
                      <a:t>5%</a:t>
                    </a: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B382-4611-8863-DA0C19C062D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Insufficient Documentation</c:v>
                </c:pt>
                <c:pt idx="1">
                  <c:v>Medical Necessity</c:v>
                </c:pt>
                <c:pt idx="2">
                  <c:v>Incorrect Coding</c:v>
                </c:pt>
                <c:pt idx="3">
                  <c:v>Other</c:v>
                </c:pt>
                <c:pt idx="4">
                  <c:v>No Documentation</c:v>
                </c:pt>
              </c:strCache>
            </c:strRef>
          </c:cat>
          <c:val>
            <c:numRef>
              <c:f>Sheet1!$B$2:$B$6</c:f>
              <c:numCache>
                <c:formatCode>0.00%</c:formatCode>
                <c:ptCount val="5"/>
                <c:pt idx="0">
                  <c:v>0.63600000000000001</c:v>
                </c:pt>
                <c:pt idx="1">
                  <c:v>0.13800000000000001</c:v>
                </c:pt>
                <c:pt idx="2">
                  <c:v>0.105</c:v>
                </c:pt>
                <c:pt idx="3">
                  <c:v>8.3000000000000004E-2</c:v>
                </c:pt>
                <c:pt idx="4">
                  <c:v>3.7999999999999999E-2</c:v>
                </c:pt>
              </c:numCache>
            </c:numRef>
          </c:val>
          <c:extLst>
            <c:ext xmlns:c16="http://schemas.microsoft.com/office/drawing/2014/chart" uri="{C3380CC4-5D6E-409C-BE32-E72D297353CC}">
              <c16:uniqueId val="{00000000-4FBD-416E-A03A-6A4493A2FC4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chemeClr val="accent5"/>
                </a:solidFill>
                <a:latin typeface="Bryant Pro Regular" panose="020B0503040000020003"/>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accent5"/>
                </a:solidFill>
                <a:latin typeface="Bryant Pro Regular" panose="020B0503040000020003"/>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accent5"/>
                </a:solidFill>
                <a:latin typeface="Bryant Pro Regular" panose="020B0503040000020003"/>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accent5"/>
                </a:solidFill>
                <a:latin typeface="Bryant Pro Regular" panose="020B0503040000020003"/>
                <a:ea typeface="+mn-ea"/>
                <a:cs typeface="+mn-cs"/>
              </a:defRPr>
            </a:pPr>
            <a:endParaRPr lang="en-US"/>
          </a:p>
        </c:txPr>
      </c:legendEntry>
      <c:legendEntry>
        <c:idx val="4"/>
        <c:txPr>
          <a:bodyPr rot="0" spcFirstLastPara="1" vertOverflow="ellipsis" vert="horz" wrap="square" anchor="ctr" anchorCtr="1"/>
          <a:lstStyle/>
          <a:p>
            <a:pPr>
              <a:defRPr sz="1197" b="0" i="0" u="none" strike="noStrike" kern="1200" baseline="0">
                <a:solidFill>
                  <a:schemeClr val="accent5"/>
                </a:solidFill>
                <a:latin typeface="Bryant Pro Regular" panose="020B0503040000020003"/>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accent5"/>
              </a:solidFill>
              <a:latin typeface="Bryant Pro Regular" panose="020B0503040000020003"/>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ata5.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 Id="rId14" Type="http://schemas.openxmlformats.org/officeDocument/2006/relationships/image" Target="../media/image7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 Id="rId1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C8AA7-B5B5-486E-8A1B-8975F0B6CFC1}" type="doc">
      <dgm:prSet loTypeId="urn:microsoft.com/office/officeart/2005/8/layout/pyramid2" loCatId="pyramid" qsTypeId="urn:microsoft.com/office/officeart/2005/8/quickstyle/simple1" qsCatId="simple" csTypeId="urn:microsoft.com/office/officeart/2005/8/colors/accent1_2" csCatId="accent1" phldr="1"/>
      <dgm:spPr/>
    </dgm:pt>
    <dgm:pt modelId="{DA6892E6-F7C6-4058-B644-30F999B0D00E}">
      <dgm:prSet phldrT="[Text]" custT="1"/>
      <dgm:spPr/>
      <dgm:t>
        <a:bodyPr/>
        <a:lstStyle/>
        <a:p>
          <a:r>
            <a:rPr lang="en-US" sz="2000" b="1" dirty="0">
              <a:solidFill>
                <a:srgbClr val="000000"/>
              </a:solidFill>
              <a:latin typeface="Bryant Pro Regular"/>
            </a:rPr>
            <a:t>Outpatient Visits </a:t>
          </a:r>
        </a:p>
      </dgm:t>
    </dgm:pt>
    <dgm:pt modelId="{99411589-FE8D-4592-9BAA-72D82778E551}" type="parTrans" cxnId="{39406C08-BF41-4A4B-B9CD-26CBE5DB4844}">
      <dgm:prSet/>
      <dgm:spPr/>
      <dgm:t>
        <a:bodyPr/>
        <a:lstStyle/>
        <a:p>
          <a:endParaRPr lang="en-US"/>
        </a:p>
      </dgm:t>
    </dgm:pt>
    <dgm:pt modelId="{D764080A-571C-4750-BE98-832D12BE8F4A}" type="sibTrans" cxnId="{39406C08-BF41-4A4B-B9CD-26CBE5DB4844}">
      <dgm:prSet/>
      <dgm:spPr/>
      <dgm:t>
        <a:bodyPr/>
        <a:lstStyle/>
        <a:p>
          <a:endParaRPr lang="en-US"/>
        </a:p>
      </dgm:t>
    </dgm:pt>
    <dgm:pt modelId="{4D609235-6DC1-48CE-B50D-4631D4B74F82}">
      <dgm:prSet phldrT="[Text]" custT="1"/>
      <dgm:spPr/>
      <dgm:t>
        <a:bodyPr/>
        <a:lstStyle/>
        <a:p>
          <a:r>
            <a:rPr lang="en-US" sz="2000" b="1" dirty="0">
              <a:solidFill>
                <a:srgbClr val="000000"/>
              </a:solidFill>
              <a:latin typeface="Bryant Pro Regular"/>
            </a:rPr>
            <a:t>Emergency Department Visits</a:t>
          </a:r>
        </a:p>
      </dgm:t>
    </dgm:pt>
    <dgm:pt modelId="{26ED5DD6-CE3C-462F-BE13-156D6551BB4E}" type="parTrans" cxnId="{ED7DB86E-C880-4AE6-AD43-F2E939193BBD}">
      <dgm:prSet/>
      <dgm:spPr/>
      <dgm:t>
        <a:bodyPr/>
        <a:lstStyle/>
        <a:p>
          <a:endParaRPr lang="en-US"/>
        </a:p>
      </dgm:t>
    </dgm:pt>
    <dgm:pt modelId="{8BF70F40-FB4F-4DFA-9E94-0BB0424F2A2A}" type="sibTrans" cxnId="{ED7DB86E-C880-4AE6-AD43-F2E939193BBD}">
      <dgm:prSet/>
      <dgm:spPr/>
      <dgm:t>
        <a:bodyPr/>
        <a:lstStyle/>
        <a:p>
          <a:endParaRPr lang="en-US"/>
        </a:p>
      </dgm:t>
    </dgm:pt>
    <dgm:pt modelId="{A2F89C4E-6719-4A74-BA9D-EC7D194EE256}">
      <dgm:prSet phldrT="[Text]" custT="1"/>
      <dgm:spPr/>
      <dgm:t>
        <a:bodyPr/>
        <a:lstStyle/>
        <a:p>
          <a:r>
            <a:rPr lang="en-US" sz="2000" b="1" dirty="0">
              <a:solidFill>
                <a:srgbClr val="000000"/>
              </a:solidFill>
              <a:latin typeface="Bryant Pro Regular"/>
            </a:rPr>
            <a:t>Observation Services</a:t>
          </a:r>
        </a:p>
      </dgm:t>
    </dgm:pt>
    <dgm:pt modelId="{9A4166A1-8CEC-45EE-AE63-FDEFA15C8341}" type="parTrans" cxnId="{DA8EAE2A-1BDA-4F00-AEE7-57BB07FE2C63}">
      <dgm:prSet/>
      <dgm:spPr/>
      <dgm:t>
        <a:bodyPr/>
        <a:lstStyle/>
        <a:p>
          <a:endParaRPr lang="en-US"/>
        </a:p>
      </dgm:t>
    </dgm:pt>
    <dgm:pt modelId="{28A2821D-9737-4BDE-B60B-3D730FE1AF5B}" type="sibTrans" cxnId="{DA8EAE2A-1BDA-4F00-AEE7-57BB07FE2C63}">
      <dgm:prSet/>
      <dgm:spPr/>
      <dgm:t>
        <a:bodyPr/>
        <a:lstStyle/>
        <a:p>
          <a:endParaRPr lang="en-US"/>
        </a:p>
      </dgm:t>
    </dgm:pt>
    <dgm:pt modelId="{1431D1CC-6F84-460B-A12E-3D132B0974A2}" type="pres">
      <dgm:prSet presAssocID="{90CC8AA7-B5B5-486E-8A1B-8975F0B6CFC1}" presName="compositeShape" presStyleCnt="0">
        <dgm:presLayoutVars>
          <dgm:dir/>
          <dgm:resizeHandles/>
        </dgm:presLayoutVars>
      </dgm:prSet>
      <dgm:spPr/>
    </dgm:pt>
    <dgm:pt modelId="{B9F27036-3DF8-475D-A8D0-32D02E20656A}" type="pres">
      <dgm:prSet presAssocID="{90CC8AA7-B5B5-486E-8A1B-8975F0B6CFC1}" presName="pyramid" presStyleLbl="node1" presStyleIdx="0" presStyleCnt="1"/>
      <dgm:spPr>
        <a:solidFill>
          <a:srgbClr val="FF0000"/>
        </a:solidFill>
      </dgm:spPr>
    </dgm:pt>
    <dgm:pt modelId="{73BBAEEC-68CF-43D5-BD4C-F638C96B3E65}" type="pres">
      <dgm:prSet presAssocID="{90CC8AA7-B5B5-486E-8A1B-8975F0B6CFC1}" presName="theList" presStyleCnt="0"/>
      <dgm:spPr/>
    </dgm:pt>
    <dgm:pt modelId="{46D6E8CD-8DA3-4030-83B6-9534DCC4C270}" type="pres">
      <dgm:prSet presAssocID="{DA6892E6-F7C6-4058-B644-30F999B0D00E}" presName="aNode" presStyleLbl="fgAcc1" presStyleIdx="0" presStyleCnt="3">
        <dgm:presLayoutVars>
          <dgm:bulletEnabled val="1"/>
        </dgm:presLayoutVars>
      </dgm:prSet>
      <dgm:spPr/>
    </dgm:pt>
    <dgm:pt modelId="{28CDED58-D989-416F-B064-1F9BA630761F}" type="pres">
      <dgm:prSet presAssocID="{DA6892E6-F7C6-4058-B644-30F999B0D00E}" presName="aSpace" presStyleCnt="0"/>
      <dgm:spPr/>
    </dgm:pt>
    <dgm:pt modelId="{E6A339B8-A166-45C4-B3E0-4DCF1C9E30CE}" type="pres">
      <dgm:prSet presAssocID="{4D609235-6DC1-48CE-B50D-4631D4B74F82}" presName="aNode" presStyleLbl="fgAcc1" presStyleIdx="1" presStyleCnt="3">
        <dgm:presLayoutVars>
          <dgm:bulletEnabled val="1"/>
        </dgm:presLayoutVars>
      </dgm:prSet>
      <dgm:spPr/>
    </dgm:pt>
    <dgm:pt modelId="{2AF662FB-9972-451D-A8A5-243145D7A391}" type="pres">
      <dgm:prSet presAssocID="{4D609235-6DC1-48CE-B50D-4631D4B74F82}" presName="aSpace" presStyleCnt="0"/>
      <dgm:spPr/>
    </dgm:pt>
    <dgm:pt modelId="{56FE75E8-F902-41C4-9D6B-A86AE0278DBA}" type="pres">
      <dgm:prSet presAssocID="{A2F89C4E-6719-4A74-BA9D-EC7D194EE256}" presName="aNode" presStyleLbl="fgAcc1" presStyleIdx="2" presStyleCnt="3">
        <dgm:presLayoutVars>
          <dgm:bulletEnabled val="1"/>
        </dgm:presLayoutVars>
      </dgm:prSet>
      <dgm:spPr/>
    </dgm:pt>
    <dgm:pt modelId="{2C21F205-8651-4419-9D28-014433E33C83}" type="pres">
      <dgm:prSet presAssocID="{A2F89C4E-6719-4A74-BA9D-EC7D194EE256}" presName="aSpace" presStyleCnt="0"/>
      <dgm:spPr/>
    </dgm:pt>
  </dgm:ptLst>
  <dgm:cxnLst>
    <dgm:cxn modelId="{39406C08-BF41-4A4B-B9CD-26CBE5DB4844}" srcId="{90CC8AA7-B5B5-486E-8A1B-8975F0B6CFC1}" destId="{DA6892E6-F7C6-4058-B644-30F999B0D00E}" srcOrd="0" destOrd="0" parTransId="{99411589-FE8D-4592-9BAA-72D82778E551}" sibTransId="{D764080A-571C-4750-BE98-832D12BE8F4A}"/>
    <dgm:cxn modelId="{FBA9F01D-A338-490D-8D34-ED342B16BBAA}" type="presOf" srcId="{90CC8AA7-B5B5-486E-8A1B-8975F0B6CFC1}" destId="{1431D1CC-6F84-460B-A12E-3D132B0974A2}" srcOrd="0" destOrd="0" presId="urn:microsoft.com/office/officeart/2005/8/layout/pyramid2"/>
    <dgm:cxn modelId="{DA8EAE2A-1BDA-4F00-AEE7-57BB07FE2C63}" srcId="{90CC8AA7-B5B5-486E-8A1B-8975F0B6CFC1}" destId="{A2F89C4E-6719-4A74-BA9D-EC7D194EE256}" srcOrd="2" destOrd="0" parTransId="{9A4166A1-8CEC-45EE-AE63-FDEFA15C8341}" sibTransId="{28A2821D-9737-4BDE-B60B-3D730FE1AF5B}"/>
    <dgm:cxn modelId="{8F4DC66B-2513-4175-8CEF-6C9B5CC00399}" type="presOf" srcId="{DA6892E6-F7C6-4058-B644-30F999B0D00E}" destId="{46D6E8CD-8DA3-4030-83B6-9534DCC4C270}" srcOrd="0" destOrd="0" presId="urn:microsoft.com/office/officeart/2005/8/layout/pyramid2"/>
    <dgm:cxn modelId="{ED7DB86E-C880-4AE6-AD43-F2E939193BBD}" srcId="{90CC8AA7-B5B5-486E-8A1B-8975F0B6CFC1}" destId="{4D609235-6DC1-48CE-B50D-4631D4B74F82}" srcOrd="1" destOrd="0" parTransId="{26ED5DD6-CE3C-462F-BE13-156D6551BB4E}" sibTransId="{8BF70F40-FB4F-4DFA-9E94-0BB0424F2A2A}"/>
    <dgm:cxn modelId="{CE3BCA9A-4863-4F02-A302-CECC87C68BE8}" type="presOf" srcId="{4D609235-6DC1-48CE-B50D-4631D4B74F82}" destId="{E6A339B8-A166-45C4-B3E0-4DCF1C9E30CE}" srcOrd="0" destOrd="0" presId="urn:microsoft.com/office/officeart/2005/8/layout/pyramid2"/>
    <dgm:cxn modelId="{220AD3FF-A54A-462B-B083-C16DD3739217}" type="presOf" srcId="{A2F89C4E-6719-4A74-BA9D-EC7D194EE256}" destId="{56FE75E8-F902-41C4-9D6B-A86AE0278DBA}" srcOrd="0" destOrd="0" presId="urn:microsoft.com/office/officeart/2005/8/layout/pyramid2"/>
    <dgm:cxn modelId="{60DA5910-5E11-49AE-95B3-860458CFA88C}" type="presParOf" srcId="{1431D1CC-6F84-460B-A12E-3D132B0974A2}" destId="{B9F27036-3DF8-475D-A8D0-32D02E20656A}" srcOrd="0" destOrd="0" presId="urn:microsoft.com/office/officeart/2005/8/layout/pyramid2"/>
    <dgm:cxn modelId="{C7FDF5F0-3A5F-470B-88A2-1A49A69DBE56}" type="presParOf" srcId="{1431D1CC-6F84-460B-A12E-3D132B0974A2}" destId="{73BBAEEC-68CF-43D5-BD4C-F638C96B3E65}" srcOrd="1" destOrd="0" presId="urn:microsoft.com/office/officeart/2005/8/layout/pyramid2"/>
    <dgm:cxn modelId="{6B594410-1E30-400E-819D-9F91A96E8CAA}" type="presParOf" srcId="{73BBAEEC-68CF-43D5-BD4C-F638C96B3E65}" destId="{46D6E8CD-8DA3-4030-83B6-9534DCC4C270}" srcOrd="0" destOrd="0" presId="urn:microsoft.com/office/officeart/2005/8/layout/pyramid2"/>
    <dgm:cxn modelId="{7AFCBE50-9DFB-4CDF-86CD-FD45A5CF7490}" type="presParOf" srcId="{73BBAEEC-68CF-43D5-BD4C-F638C96B3E65}" destId="{28CDED58-D989-416F-B064-1F9BA630761F}" srcOrd="1" destOrd="0" presId="urn:microsoft.com/office/officeart/2005/8/layout/pyramid2"/>
    <dgm:cxn modelId="{54C2BA1D-CFE9-4E1D-9724-47C595DC8974}" type="presParOf" srcId="{73BBAEEC-68CF-43D5-BD4C-F638C96B3E65}" destId="{E6A339B8-A166-45C4-B3E0-4DCF1C9E30CE}" srcOrd="2" destOrd="0" presId="urn:microsoft.com/office/officeart/2005/8/layout/pyramid2"/>
    <dgm:cxn modelId="{6F1F2E2E-326A-42CB-A678-DD17B5944DF2}" type="presParOf" srcId="{73BBAEEC-68CF-43D5-BD4C-F638C96B3E65}" destId="{2AF662FB-9972-451D-A8A5-243145D7A391}" srcOrd="3" destOrd="0" presId="urn:microsoft.com/office/officeart/2005/8/layout/pyramid2"/>
    <dgm:cxn modelId="{6CF308DF-19CE-42A3-92FE-FAE8AD5E3B9E}" type="presParOf" srcId="{73BBAEEC-68CF-43D5-BD4C-F638C96B3E65}" destId="{56FE75E8-F902-41C4-9D6B-A86AE0278DBA}" srcOrd="4" destOrd="0" presId="urn:microsoft.com/office/officeart/2005/8/layout/pyramid2"/>
    <dgm:cxn modelId="{5C60228B-09E1-42B1-A4A5-B3FB6C6ADCE6}" type="presParOf" srcId="{73BBAEEC-68CF-43D5-BD4C-F638C96B3E65}" destId="{2C21F205-8651-4419-9D28-014433E33C83}"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EC8692-8CD4-4067-9E4C-06F93541725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784365C-0D56-4874-9543-05E24A3F65E4}">
      <dgm:prSet phldrT="[Text]"/>
      <dgm:spPr/>
      <dgm:t>
        <a:bodyPr/>
        <a:lstStyle/>
        <a:p>
          <a:r>
            <a:rPr lang="en-US" b="1" dirty="0">
              <a:solidFill>
                <a:srgbClr val="000000"/>
              </a:solidFill>
              <a:latin typeface="Bryant Pro Regular" panose="020B0503040000020003"/>
            </a:rPr>
            <a:t>A/B</a:t>
          </a:r>
        </a:p>
        <a:p>
          <a:r>
            <a:rPr lang="en-US" b="1" dirty="0">
              <a:solidFill>
                <a:srgbClr val="000000"/>
              </a:solidFill>
              <a:latin typeface="Bryant Pro Regular" panose="020B0503040000020003"/>
            </a:rPr>
            <a:t>Rebilling</a:t>
          </a:r>
        </a:p>
        <a:p>
          <a:r>
            <a:rPr lang="en-US" b="1" dirty="0">
              <a:solidFill>
                <a:srgbClr val="000000"/>
              </a:solidFill>
              <a:latin typeface="Bryant Pro Regular" panose="020B0503040000020003"/>
            </a:rPr>
            <a:t>Process</a:t>
          </a:r>
        </a:p>
      </dgm:t>
    </dgm:pt>
    <dgm:pt modelId="{9CF83974-7689-4A8F-835E-D0B0DF90F085}" type="parTrans" cxnId="{B9F07342-9A17-44EF-AA89-380CD16692EC}">
      <dgm:prSet/>
      <dgm:spPr/>
      <dgm:t>
        <a:bodyPr/>
        <a:lstStyle/>
        <a:p>
          <a:endParaRPr lang="en-US"/>
        </a:p>
      </dgm:t>
    </dgm:pt>
    <dgm:pt modelId="{4A1AD39D-19FA-4028-9CDA-C98246DE2FF2}" type="sibTrans" cxnId="{B9F07342-9A17-44EF-AA89-380CD16692EC}">
      <dgm:prSet/>
      <dgm:spPr/>
      <dgm:t>
        <a:bodyPr/>
        <a:lstStyle/>
        <a:p>
          <a:endParaRPr lang="en-US"/>
        </a:p>
      </dgm:t>
    </dgm:pt>
    <dgm:pt modelId="{4C73FEA6-78B0-4943-A99B-2A4F2F108E5A}">
      <dgm:prSet phldrT="[Text]"/>
      <dgm:spPr>
        <a:solidFill>
          <a:srgbClr val="FF0000"/>
        </a:solidFill>
      </dgm:spPr>
      <dgm:t>
        <a:bodyPr/>
        <a:lstStyle/>
        <a:p>
          <a:r>
            <a:rPr lang="en-US" b="1" dirty="0">
              <a:solidFill>
                <a:srgbClr val="000000"/>
              </a:solidFill>
              <a:latin typeface="Bryant Pro Regular"/>
            </a:rPr>
            <a:t>Step 1:</a:t>
          </a:r>
        </a:p>
        <a:p>
          <a:r>
            <a:rPr lang="en-US" b="1" dirty="0">
              <a:solidFill>
                <a:srgbClr val="000000"/>
              </a:solidFill>
              <a:latin typeface="Bryant Pro Regular"/>
            </a:rPr>
            <a:t>110 TOB</a:t>
          </a:r>
        </a:p>
      </dgm:t>
    </dgm:pt>
    <dgm:pt modelId="{34A12972-483A-4840-93BE-506EA05119A4}" type="parTrans" cxnId="{E6501710-442F-4DEE-A936-C17C6F773D21}">
      <dgm:prSet/>
      <dgm:spPr/>
      <dgm:t>
        <a:bodyPr/>
        <a:lstStyle/>
        <a:p>
          <a:endParaRPr lang="en-US"/>
        </a:p>
      </dgm:t>
    </dgm:pt>
    <dgm:pt modelId="{77ABD92C-3D92-4571-A2C8-FC1044D6AB83}" type="sibTrans" cxnId="{E6501710-442F-4DEE-A936-C17C6F773D21}">
      <dgm:prSet/>
      <dgm:spPr/>
      <dgm:t>
        <a:bodyPr/>
        <a:lstStyle/>
        <a:p>
          <a:endParaRPr lang="en-US"/>
        </a:p>
      </dgm:t>
    </dgm:pt>
    <dgm:pt modelId="{2D241EEE-600B-41F8-BC57-FAEF81C3AF54}">
      <dgm:prSet phldrT="[Text]"/>
      <dgm:spPr>
        <a:solidFill>
          <a:srgbClr val="92D050"/>
        </a:solidFill>
      </dgm:spPr>
      <dgm:t>
        <a:bodyPr/>
        <a:lstStyle/>
        <a:p>
          <a:r>
            <a:rPr lang="en-US" b="1" dirty="0">
              <a:solidFill>
                <a:srgbClr val="000000"/>
              </a:solidFill>
              <a:latin typeface="Bryant Pro Regular"/>
            </a:rPr>
            <a:t>Step 2:</a:t>
          </a:r>
        </a:p>
        <a:p>
          <a:r>
            <a:rPr lang="en-US" b="1" dirty="0">
              <a:solidFill>
                <a:srgbClr val="000000"/>
              </a:solidFill>
              <a:latin typeface="Bryant Pro Regular"/>
            </a:rPr>
            <a:t>121 TOB </a:t>
          </a:r>
        </a:p>
      </dgm:t>
    </dgm:pt>
    <dgm:pt modelId="{0D755FAF-0166-4E21-9A78-1B7BEA53EB67}" type="parTrans" cxnId="{44AB2486-75A9-455C-9A4A-A54D82204CF2}">
      <dgm:prSet/>
      <dgm:spPr/>
      <dgm:t>
        <a:bodyPr/>
        <a:lstStyle/>
        <a:p>
          <a:endParaRPr lang="en-US"/>
        </a:p>
      </dgm:t>
    </dgm:pt>
    <dgm:pt modelId="{655FE1DC-1DF3-4E3E-88C7-35DB7DBE24D6}" type="sibTrans" cxnId="{44AB2486-75A9-455C-9A4A-A54D82204CF2}">
      <dgm:prSet/>
      <dgm:spPr/>
      <dgm:t>
        <a:bodyPr/>
        <a:lstStyle/>
        <a:p>
          <a:endParaRPr lang="en-US"/>
        </a:p>
      </dgm:t>
    </dgm:pt>
    <dgm:pt modelId="{E07A0C74-4E64-4366-8105-13506511EF4D}">
      <dgm:prSet phldrT="[Text]"/>
      <dgm:spPr>
        <a:solidFill>
          <a:schemeClr val="accent2">
            <a:lumMod val="60000"/>
            <a:lumOff val="40000"/>
          </a:schemeClr>
        </a:solidFill>
      </dgm:spPr>
      <dgm:t>
        <a:bodyPr/>
        <a:lstStyle/>
        <a:p>
          <a:r>
            <a:rPr lang="en-US" b="1" dirty="0">
              <a:solidFill>
                <a:srgbClr val="000000"/>
              </a:solidFill>
              <a:latin typeface="Bryant Pro Regular"/>
            </a:rPr>
            <a:t>Step 3:</a:t>
          </a:r>
        </a:p>
        <a:p>
          <a:r>
            <a:rPr lang="en-US" b="1" dirty="0">
              <a:solidFill>
                <a:srgbClr val="000000"/>
              </a:solidFill>
              <a:latin typeface="Bryant Pro Regular"/>
            </a:rPr>
            <a:t>131 TOB</a:t>
          </a:r>
        </a:p>
      </dgm:t>
    </dgm:pt>
    <dgm:pt modelId="{4C3C4CD5-BF90-4DD1-A3BC-C1CDE8CFF7A8}" type="parTrans" cxnId="{C6F6B7E9-49EC-4DB5-90D3-D7665D848207}">
      <dgm:prSet/>
      <dgm:spPr/>
      <dgm:t>
        <a:bodyPr/>
        <a:lstStyle/>
        <a:p>
          <a:endParaRPr lang="en-US"/>
        </a:p>
      </dgm:t>
    </dgm:pt>
    <dgm:pt modelId="{8799E8BE-256A-4372-82F6-834BFF9FCFC8}" type="sibTrans" cxnId="{C6F6B7E9-49EC-4DB5-90D3-D7665D848207}">
      <dgm:prSet/>
      <dgm:spPr/>
      <dgm:t>
        <a:bodyPr/>
        <a:lstStyle/>
        <a:p>
          <a:endParaRPr lang="en-US"/>
        </a:p>
      </dgm:t>
    </dgm:pt>
    <dgm:pt modelId="{5829D642-22EA-4632-B735-E3A3AEC76E95}">
      <dgm:prSet phldrT="[Text]"/>
      <dgm:spPr>
        <a:solidFill>
          <a:srgbClr val="FFC000"/>
        </a:solidFill>
      </dgm:spPr>
      <dgm:t>
        <a:bodyPr/>
        <a:lstStyle/>
        <a:p>
          <a:r>
            <a:rPr lang="en-US" b="1" dirty="0">
              <a:solidFill>
                <a:srgbClr val="000000"/>
              </a:solidFill>
              <a:latin typeface="Bryant Pro Regular" panose="020B0503040000020003"/>
            </a:rPr>
            <a:t>PAID CLAIM</a:t>
          </a:r>
        </a:p>
      </dgm:t>
    </dgm:pt>
    <dgm:pt modelId="{76C63E30-BD48-4B17-981C-A5D710FAACDD}" type="parTrans" cxnId="{6593117A-9FA8-407F-850A-61FFAA7189D7}">
      <dgm:prSet/>
      <dgm:spPr/>
      <dgm:t>
        <a:bodyPr/>
        <a:lstStyle/>
        <a:p>
          <a:endParaRPr lang="en-US"/>
        </a:p>
      </dgm:t>
    </dgm:pt>
    <dgm:pt modelId="{B3DD42DE-F001-44B8-87CF-02C711485034}" type="sibTrans" cxnId="{6593117A-9FA8-407F-850A-61FFAA7189D7}">
      <dgm:prSet/>
      <dgm:spPr/>
      <dgm:t>
        <a:bodyPr/>
        <a:lstStyle/>
        <a:p>
          <a:endParaRPr lang="en-US"/>
        </a:p>
      </dgm:t>
    </dgm:pt>
    <dgm:pt modelId="{2FBD1B8D-2AB2-4FC9-8D17-19115639EC1F}" type="pres">
      <dgm:prSet presAssocID="{E3EC8692-8CD4-4067-9E4C-06F93541725C}" presName="Name0" presStyleCnt="0">
        <dgm:presLayoutVars>
          <dgm:chMax val="1"/>
          <dgm:dir/>
          <dgm:animLvl val="ctr"/>
          <dgm:resizeHandles val="exact"/>
        </dgm:presLayoutVars>
      </dgm:prSet>
      <dgm:spPr/>
    </dgm:pt>
    <dgm:pt modelId="{BC9A48EC-CC1E-482F-BEEA-2C20D6A13859}" type="pres">
      <dgm:prSet presAssocID="{D784365C-0D56-4874-9543-05E24A3F65E4}" presName="centerShape" presStyleLbl="node0" presStyleIdx="0" presStyleCnt="1"/>
      <dgm:spPr/>
    </dgm:pt>
    <dgm:pt modelId="{88D2BDCB-2D33-4DDD-9192-A52691381AAB}" type="pres">
      <dgm:prSet presAssocID="{4C73FEA6-78B0-4943-A99B-2A4F2F108E5A}" presName="node" presStyleLbl="node1" presStyleIdx="0" presStyleCnt="4">
        <dgm:presLayoutVars>
          <dgm:bulletEnabled val="1"/>
        </dgm:presLayoutVars>
      </dgm:prSet>
      <dgm:spPr/>
    </dgm:pt>
    <dgm:pt modelId="{362F3C40-AE93-485B-A618-8E6699533E1D}" type="pres">
      <dgm:prSet presAssocID="{4C73FEA6-78B0-4943-A99B-2A4F2F108E5A}" presName="dummy" presStyleCnt="0"/>
      <dgm:spPr/>
    </dgm:pt>
    <dgm:pt modelId="{9EF899F4-4F81-4AC0-8F25-29C474A61941}" type="pres">
      <dgm:prSet presAssocID="{77ABD92C-3D92-4571-A2C8-FC1044D6AB83}" presName="sibTrans" presStyleLbl="sibTrans2D1" presStyleIdx="0" presStyleCnt="4"/>
      <dgm:spPr/>
    </dgm:pt>
    <dgm:pt modelId="{27104E9B-B96E-407F-B094-8E54DAA0A058}" type="pres">
      <dgm:prSet presAssocID="{2D241EEE-600B-41F8-BC57-FAEF81C3AF54}" presName="node" presStyleLbl="node1" presStyleIdx="1" presStyleCnt="4" custRadScaleRad="93189" custRadScaleInc="3304">
        <dgm:presLayoutVars>
          <dgm:bulletEnabled val="1"/>
        </dgm:presLayoutVars>
      </dgm:prSet>
      <dgm:spPr/>
    </dgm:pt>
    <dgm:pt modelId="{BA85640B-51AA-42EC-B459-5C0B1FE4D506}" type="pres">
      <dgm:prSet presAssocID="{2D241EEE-600B-41F8-BC57-FAEF81C3AF54}" presName="dummy" presStyleCnt="0"/>
      <dgm:spPr/>
    </dgm:pt>
    <dgm:pt modelId="{0D80818F-6C66-446B-B2E6-6E5355A170DB}" type="pres">
      <dgm:prSet presAssocID="{655FE1DC-1DF3-4E3E-88C7-35DB7DBE24D6}" presName="sibTrans" presStyleLbl="sibTrans2D1" presStyleIdx="1" presStyleCnt="4"/>
      <dgm:spPr/>
    </dgm:pt>
    <dgm:pt modelId="{5E2A4C92-9152-42B1-BD9A-19DC389B157C}" type="pres">
      <dgm:prSet presAssocID="{E07A0C74-4E64-4366-8105-13506511EF4D}" presName="node" presStyleLbl="node1" presStyleIdx="2" presStyleCnt="4">
        <dgm:presLayoutVars>
          <dgm:bulletEnabled val="1"/>
        </dgm:presLayoutVars>
      </dgm:prSet>
      <dgm:spPr/>
    </dgm:pt>
    <dgm:pt modelId="{0046EF7F-A397-4486-83A8-230055D30809}" type="pres">
      <dgm:prSet presAssocID="{E07A0C74-4E64-4366-8105-13506511EF4D}" presName="dummy" presStyleCnt="0"/>
      <dgm:spPr/>
    </dgm:pt>
    <dgm:pt modelId="{949651E9-2D04-4BB9-8927-FA9C3BDDCF95}" type="pres">
      <dgm:prSet presAssocID="{8799E8BE-256A-4372-82F6-834BFF9FCFC8}" presName="sibTrans" presStyleLbl="sibTrans2D1" presStyleIdx="2" presStyleCnt="4"/>
      <dgm:spPr/>
    </dgm:pt>
    <dgm:pt modelId="{9D1C1A15-1D6F-4AA9-BF5C-005F13EA3C78}" type="pres">
      <dgm:prSet presAssocID="{5829D642-22EA-4632-B735-E3A3AEC76E95}" presName="node" presStyleLbl="node1" presStyleIdx="3" presStyleCnt="4">
        <dgm:presLayoutVars>
          <dgm:bulletEnabled val="1"/>
        </dgm:presLayoutVars>
      </dgm:prSet>
      <dgm:spPr/>
    </dgm:pt>
    <dgm:pt modelId="{23F00D5F-87EC-43BE-99E8-3DF603C4F172}" type="pres">
      <dgm:prSet presAssocID="{5829D642-22EA-4632-B735-E3A3AEC76E95}" presName="dummy" presStyleCnt="0"/>
      <dgm:spPr/>
    </dgm:pt>
    <dgm:pt modelId="{98ED31DA-8D21-422E-A0D6-B79BFC34E590}" type="pres">
      <dgm:prSet presAssocID="{B3DD42DE-F001-44B8-87CF-02C711485034}" presName="sibTrans" presStyleLbl="sibTrans2D1" presStyleIdx="3" presStyleCnt="4"/>
      <dgm:spPr/>
    </dgm:pt>
  </dgm:ptLst>
  <dgm:cxnLst>
    <dgm:cxn modelId="{214D5E0A-90F8-4346-B65D-DF15413EC150}" type="presOf" srcId="{8799E8BE-256A-4372-82F6-834BFF9FCFC8}" destId="{949651E9-2D04-4BB9-8927-FA9C3BDDCF95}" srcOrd="0" destOrd="0" presId="urn:microsoft.com/office/officeart/2005/8/layout/radial6"/>
    <dgm:cxn modelId="{E6501710-442F-4DEE-A936-C17C6F773D21}" srcId="{D784365C-0D56-4874-9543-05E24A3F65E4}" destId="{4C73FEA6-78B0-4943-A99B-2A4F2F108E5A}" srcOrd="0" destOrd="0" parTransId="{34A12972-483A-4840-93BE-506EA05119A4}" sibTransId="{77ABD92C-3D92-4571-A2C8-FC1044D6AB83}"/>
    <dgm:cxn modelId="{5621982D-2A54-45E2-A81A-2DA1AC580081}" type="presOf" srcId="{2D241EEE-600B-41F8-BC57-FAEF81C3AF54}" destId="{27104E9B-B96E-407F-B094-8E54DAA0A058}" srcOrd="0" destOrd="0" presId="urn:microsoft.com/office/officeart/2005/8/layout/radial6"/>
    <dgm:cxn modelId="{69D90D3D-35DF-42FF-A386-F7ADA3CDA2DC}" type="presOf" srcId="{B3DD42DE-F001-44B8-87CF-02C711485034}" destId="{98ED31DA-8D21-422E-A0D6-B79BFC34E590}" srcOrd="0" destOrd="0" presId="urn:microsoft.com/office/officeart/2005/8/layout/radial6"/>
    <dgm:cxn modelId="{B9F07342-9A17-44EF-AA89-380CD16692EC}" srcId="{E3EC8692-8CD4-4067-9E4C-06F93541725C}" destId="{D784365C-0D56-4874-9543-05E24A3F65E4}" srcOrd="0" destOrd="0" parTransId="{9CF83974-7689-4A8F-835E-D0B0DF90F085}" sibTransId="{4A1AD39D-19FA-4028-9CDA-C98246DE2FF2}"/>
    <dgm:cxn modelId="{104B4354-E870-4362-B2B5-729126E685E9}" type="presOf" srcId="{E07A0C74-4E64-4366-8105-13506511EF4D}" destId="{5E2A4C92-9152-42B1-BD9A-19DC389B157C}" srcOrd="0" destOrd="0" presId="urn:microsoft.com/office/officeart/2005/8/layout/radial6"/>
    <dgm:cxn modelId="{4D936377-BBAE-4700-95C7-EF0E2D54F26E}" type="presOf" srcId="{77ABD92C-3D92-4571-A2C8-FC1044D6AB83}" destId="{9EF899F4-4F81-4AC0-8F25-29C474A61941}" srcOrd="0" destOrd="0" presId="urn:microsoft.com/office/officeart/2005/8/layout/radial6"/>
    <dgm:cxn modelId="{6593117A-9FA8-407F-850A-61FFAA7189D7}" srcId="{D784365C-0D56-4874-9543-05E24A3F65E4}" destId="{5829D642-22EA-4632-B735-E3A3AEC76E95}" srcOrd="3" destOrd="0" parTransId="{76C63E30-BD48-4B17-981C-A5D710FAACDD}" sibTransId="{B3DD42DE-F001-44B8-87CF-02C711485034}"/>
    <dgm:cxn modelId="{8DBF715A-7729-4BED-9289-9344ABE94F59}" type="presOf" srcId="{D784365C-0D56-4874-9543-05E24A3F65E4}" destId="{BC9A48EC-CC1E-482F-BEEA-2C20D6A13859}" srcOrd="0" destOrd="0" presId="urn:microsoft.com/office/officeart/2005/8/layout/radial6"/>
    <dgm:cxn modelId="{44AB2486-75A9-455C-9A4A-A54D82204CF2}" srcId="{D784365C-0D56-4874-9543-05E24A3F65E4}" destId="{2D241EEE-600B-41F8-BC57-FAEF81C3AF54}" srcOrd="1" destOrd="0" parTransId="{0D755FAF-0166-4E21-9A78-1B7BEA53EB67}" sibTransId="{655FE1DC-1DF3-4E3E-88C7-35DB7DBE24D6}"/>
    <dgm:cxn modelId="{BAE7FAB1-9DB6-4193-B568-23EAB6CFAA8B}" type="presOf" srcId="{655FE1DC-1DF3-4E3E-88C7-35DB7DBE24D6}" destId="{0D80818F-6C66-446B-B2E6-6E5355A170DB}" srcOrd="0" destOrd="0" presId="urn:microsoft.com/office/officeart/2005/8/layout/radial6"/>
    <dgm:cxn modelId="{1FB3EFBD-EC09-46ED-BBE0-460C7F2F7182}" type="presOf" srcId="{4C73FEA6-78B0-4943-A99B-2A4F2F108E5A}" destId="{88D2BDCB-2D33-4DDD-9192-A52691381AAB}" srcOrd="0" destOrd="0" presId="urn:microsoft.com/office/officeart/2005/8/layout/radial6"/>
    <dgm:cxn modelId="{35FAA2C9-1D52-4437-8709-6BEA67C6938E}" type="presOf" srcId="{E3EC8692-8CD4-4067-9E4C-06F93541725C}" destId="{2FBD1B8D-2AB2-4FC9-8D17-19115639EC1F}" srcOrd="0" destOrd="0" presId="urn:microsoft.com/office/officeart/2005/8/layout/radial6"/>
    <dgm:cxn modelId="{C6F6B7E9-49EC-4DB5-90D3-D7665D848207}" srcId="{D784365C-0D56-4874-9543-05E24A3F65E4}" destId="{E07A0C74-4E64-4366-8105-13506511EF4D}" srcOrd="2" destOrd="0" parTransId="{4C3C4CD5-BF90-4DD1-A3BC-C1CDE8CFF7A8}" sibTransId="{8799E8BE-256A-4372-82F6-834BFF9FCFC8}"/>
    <dgm:cxn modelId="{D37EDBF1-5C66-493A-87F5-B4AAEAD41918}" type="presOf" srcId="{5829D642-22EA-4632-B735-E3A3AEC76E95}" destId="{9D1C1A15-1D6F-4AA9-BF5C-005F13EA3C78}" srcOrd="0" destOrd="0" presId="urn:microsoft.com/office/officeart/2005/8/layout/radial6"/>
    <dgm:cxn modelId="{EDC2EFA1-E9B5-4988-9C19-11C89BE5ABA5}" type="presParOf" srcId="{2FBD1B8D-2AB2-4FC9-8D17-19115639EC1F}" destId="{BC9A48EC-CC1E-482F-BEEA-2C20D6A13859}" srcOrd="0" destOrd="0" presId="urn:microsoft.com/office/officeart/2005/8/layout/radial6"/>
    <dgm:cxn modelId="{D8BF5E54-509A-4EA5-8FAD-9D0862CA6FB7}" type="presParOf" srcId="{2FBD1B8D-2AB2-4FC9-8D17-19115639EC1F}" destId="{88D2BDCB-2D33-4DDD-9192-A52691381AAB}" srcOrd="1" destOrd="0" presId="urn:microsoft.com/office/officeart/2005/8/layout/radial6"/>
    <dgm:cxn modelId="{31C732A5-CD0F-4374-98F6-20F77E56AC48}" type="presParOf" srcId="{2FBD1B8D-2AB2-4FC9-8D17-19115639EC1F}" destId="{362F3C40-AE93-485B-A618-8E6699533E1D}" srcOrd="2" destOrd="0" presId="urn:microsoft.com/office/officeart/2005/8/layout/radial6"/>
    <dgm:cxn modelId="{A381FC8B-4F12-4B30-B175-7FC670F15EC0}" type="presParOf" srcId="{2FBD1B8D-2AB2-4FC9-8D17-19115639EC1F}" destId="{9EF899F4-4F81-4AC0-8F25-29C474A61941}" srcOrd="3" destOrd="0" presId="urn:microsoft.com/office/officeart/2005/8/layout/radial6"/>
    <dgm:cxn modelId="{96D5D5C3-7CE7-4C51-803B-A68DA067F7BD}" type="presParOf" srcId="{2FBD1B8D-2AB2-4FC9-8D17-19115639EC1F}" destId="{27104E9B-B96E-407F-B094-8E54DAA0A058}" srcOrd="4" destOrd="0" presId="urn:microsoft.com/office/officeart/2005/8/layout/radial6"/>
    <dgm:cxn modelId="{33F64C00-549C-47ED-A2AE-DC8657AA4F93}" type="presParOf" srcId="{2FBD1B8D-2AB2-4FC9-8D17-19115639EC1F}" destId="{BA85640B-51AA-42EC-B459-5C0B1FE4D506}" srcOrd="5" destOrd="0" presId="urn:microsoft.com/office/officeart/2005/8/layout/radial6"/>
    <dgm:cxn modelId="{80C13342-94C7-4735-B3E8-D23A753440A8}" type="presParOf" srcId="{2FBD1B8D-2AB2-4FC9-8D17-19115639EC1F}" destId="{0D80818F-6C66-446B-B2E6-6E5355A170DB}" srcOrd="6" destOrd="0" presId="urn:microsoft.com/office/officeart/2005/8/layout/radial6"/>
    <dgm:cxn modelId="{27FC8E3A-9EB4-4622-AE5E-3DDF39EDD48F}" type="presParOf" srcId="{2FBD1B8D-2AB2-4FC9-8D17-19115639EC1F}" destId="{5E2A4C92-9152-42B1-BD9A-19DC389B157C}" srcOrd="7" destOrd="0" presId="urn:microsoft.com/office/officeart/2005/8/layout/radial6"/>
    <dgm:cxn modelId="{877B3B41-397D-43F4-81EF-721BDA645118}" type="presParOf" srcId="{2FBD1B8D-2AB2-4FC9-8D17-19115639EC1F}" destId="{0046EF7F-A397-4486-83A8-230055D30809}" srcOrd="8" destOrd="0" presId="urn:microsoft.com/office/officeart/2005/8/layout/radial6"/>
    <dgm:cxn modelId="{51520287-798F-4F44-947B-A75E836FDA1E}" type="presParOf" srcId="{2FBD1B8D-2AB2-4FC9-8D17-19115639EC1F}" destId="{949651E9-2D04-4BB9-8927-FA9C3BDDCF95}" srcOrd="9" destOrd="0" presId="urn:microsoft.com/office/officeart/2005/8/layout/radial6"/>
    <dgm:cxn modelId="{ED8D62E8-7ED2-4690-A5C0-B11DDB482468}" type="presParOf" srcId="{2FBD1B8D-2AB2-4FC9-8D17-19115639EC1F}" destId="{9D1C1A15-1D6F-4AA9-BF5C-005F13EA3C78}" srcOrd="10" destOrd="0" presId="urn:microsoft.com/office/officeart/2005/8/layout/radial6"/>
    <dgm:cxn modelId="{69B23C9D-67C8-4DD3-A0E5-0374A21BB2AC}" type="presParOf" srcId="{2FBD1B8D-2AB2-4FC9-8D17-19115639EC1F}" destId="{23F00D5F-87EC-43BE-99E8-3DF603C4F172}" srcOrd="11" destOrd="0" presId="urn:microsoft.com/office/officeart/2005/8/layout/radial6"/>
    <dgm:cxn modelId="{B80BBD6D-63E6-481B-9E38-E95CACD7350E}" type="presParOf" srcId="{2FBD1B8D-2AB2-4FC9-8D17-19115639EC1F}" destId="{98ED31DA-8D21-422E-A0D6-B79BFC34E59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022B40-1C5A-4B6F-879F-E73A4C519C0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D219E4D-59B7-4D26-986F-1C362D1FACE6}">
      <dgm:prSet/>
      <dgm:spPr/>
      <dgm:t>
        <a:bodyPr/>
        <a:lstStyle/>
        <a:p>
          <a:r>
            <a:rPr lang="en-US" dirty="0"/>
            <a:t>Goal of the Medical Review (MR) Program</a:t>
          </a:r>
        </a:p>
      </dgm:t>
    </dgm:pt>
    <dgm:pt modelId="{43F07EA3-A479-4C28-934A-E94E6566E146}" type="parTrans" cxnId="{40064427-FF8E-4143-8FF3-16D41053ACBC}">
      <dgm:prSet/>
      <dgm:spPr/>
      <dgm:t>
        <a:bodyPr/>
        <a:lstStyle/>
        <a:p>
          <a:endParaRPr lang="en-US"/>
        </a:p>
      </dgm:t>
    </dgm:pt>
    <dgm:pt modelId="{77843B8C-7CB9-44C9-B02B-49E8A6CE428A}" type="sibTrans" cxnId="{40064427-FF8E-4143-8FF3-16D41053ACBC}">
      <dgm:prSet/>
      <dgm:spPr/>
      <dgm:t>
        <a:bodyPr/>
        <a:lstStyle/>
        <a:p>
          <a:endParaRPr lang="en-US"/>
        </a:p>
      </dgm:t>
    </dgm:pt>
    <dgm:pt modelId="{62D7FDF2-AF85-490D-BFB6-AB28589BF716}">
      <dgm:prSet/>
      <dgm:spPr/>
      <dgm:t>
        <a:bodyPr/>
        <a:lstStyle/>
        <a:p>
          <a:r>
            <a:rPr lang="en-US" dirty="0"/>
            <a:t>Comprehensive Error Rate Testing (CERT)</a:t>
          </a:r>
        </a:p>
      </dgm:t>
    </dgm:pt>
    <dgm:pt modelId="{4B760E99-54C4-48A6-A053-E487CDCBAC54}" type="parTrans" cxnId="{AAF8D4C7-ABD4-48E3-84A8-7056659114B9}">
      <dgm:prSet/>
      <dgm:spPr/>
      <dgm:t>
        <a:bodyPr/>
        <a:lstStyle/>
        <a:p>
          <a:endParaRPr lang="en-US"/>
        </a:p>
      </dgm:t>
    </dgm:pt>
    <dgm:pt modelId="{A8D99578-7C0F-44FB-9322-7E59227F878E}" type="sibTrans" cxnId="{AAF8D4C7-ABD4-48E3-84A8-7056659114B9}">
      <dgm:prSet/>
      <dgm:spPr/>
      <dgm:t>
        <a:bodyPr/>
        <a:lstStyle/>
        <a:p>
          <a:endParaRPr lang="en-US"/>
        </a:p>
      </dgm:t>
    </dgm:pt>
    <dgm:pt modelId="{2FD7515B-F5D5-4558-853E-2E0572D086D0}">
      <dgm:prSet/>
      <dgm:spPr/>
      <dgm:t>
        <a:bodyPr/>
        <a:lstStyle/>
        <a:p>
          <a:r>
            <a:rPr lang="en-US" dirty="0"/>
            <a:t>Improper Payment Reduction Strategy (IPRS)/Strategy Analysis Report (SAR) Development</a:t>
          </a:r>
        </a:p>
      </dgm:t>
    </dgm:pt>
    <dgm:pt modelId="{3A562008-5754-48D1-A3E0-FE70B516BEF6}" type="parTrans" cxnId="{EC7A22A4-4F39-4EBA-9E73-48D263BDE943}">
      <dgm:prSet/>
      <dgm:spPr/>
      <dgm:t>
        <a:bodyPr/>
        <a:lstStyle/>
        <a:p>
          <a:endParaRPr lang="en-US"/>
        </a:p>
      </dgm:t>
    </dgm:pt>
    <dgm:pt modelId="{342A5602-259E-4F93-B9CD-56B1B3A9C2E1}" type="sibTrans" cxnId="{EC7A22A4-4F39-4EBA-9E73-48D263BDE943}">
      <dgm:prSet/>
      <dgm:spPr/>
      <dgm:t>
        <a:bodyPr/>
        <a:lstStyle/>
        <a:p>
          <a:endParaRPr lang="en-US"/>
        </a:p>
      </dgm:t>
    </dgm:pt>
    <dgm:pt modelId="{5F570A3C-20D4-4ECE-9CCF-FFADCAEB7A84}">
      <dgm:prSet/>
      <dgm:spPr/>
      <dgm:t>
        <a:bodyPr/>
        <a:lstStyle/>
        <a:p>
          <a:r>
            <a:rPr lang="en-US" dirty="0"/>
            <a:t>Defining Risks/Analysis </a:t>
          </a:r>
        </a:p>
      </dgm:t>
    </dgm:pt>
    <dgm:pt modelId="{695D3521-2B17-4E4A-B851-B511521E2CF8}" type="parTrans" cxnId="{57A4089A-BFEC-4672-8FD9-DF79BB88F49C}">
      <dgm:prSet/>
      <dgm:spPr/>
      <dgm:t>
        <a:bodyPr/>
        <a:lstStyle/>
        <a:p>
          <a:endParaRPr lang="en-US"/>
        </a:p>
      </dgm:t>
    </dgm:pt>
    <dgm:pt modelId="{FB2C9468-CB06-4D3C-A214-6B40F391AA4F}" type="sibTrans" cxnId="{57A4089A-BFEC-4672-8FD9-DF79BB88F49C}">
      <dgm:prSet/>
      <dgm:spPr/>
      <dgm:t>
        <a:bodyPr/>
        <a:lstStyle/>
        <a:p>
          <a:endParaRPr lang="en-US"/>
        </a:p>
      </dgm:t>
    </dgm:pt>
    <dgm:pt modelId="{09EF06C0-6F22-414B-B9BA-C22B5D2A6FA5}">
      <dgm:prSet/>
      <dgm:spPr/>
      <dgm:t>
        <a:bodyPr/>
        <a:lstStyle/>
        <a:p>
          <a:r>
            <a:rPr lang="en-US" dirty="0"/>
            <a:t>Target Probe and Educate (TPE) Overview</a:t>
          </a:r>
        </a:p>
      </dgm:t>
    </dgm:pt>
    <dgm:pt modelId="{DE5106B3-51A6-45F2-9F7C-327A2AE8F21F}" type="parTrans" cxnId="{B3BA77EB-210A-4802-8969-0DD806A79533}">
      <dgm:prSet/>
      <dgm:spPr/>
      <dgm:t>
        <a:bodyPr/>
        <a:lstStyle/>
        <a:p>
          <a:endParaRPr lang="en-US"/>
        </a:p>
      </dgm:t>
    </dgm:pt>
    <dgm:pt modelId="{147F2C59-4665-40CA-A3F7-C7F0D122E0C6}" type="sibTrans" cxnId="{B3BA77EB-210A-4802-8969-0DD806A79533}">
      <dgm:prSet/>
      <dgm:spPr/>
      <dgm:t>
        <a:bodyPr/>
        <a:lstStyle/>
        <a:p>
          <a:endParaRPr lang="en-US"/>
        </a:p>
      </dgm:t>
    </dgm:pt>
    <dgm:pt modelId="{00EE7722-1E95-4709-BA11-3D0609B8B16A}">
      <dgm:prSet/>
      <dgm:spPr/>
      <dgm:t>
        <a:bodyPr/>
        <a:lstStyle/>
        <a:p>
          <a:r>
            <a:rPr lang="en-US" dirty="0"/>
            <a:t>Validation/Analyze/Improve</a:t>
          </a:r>
        </a:p>
      </dgm:t>
    </dgm:pt>
    <dgm:pt modelId="{32A8A0FA-554B-475C-9BD3-17C2D2B16899}" type="parTrans" cxnId="{873D34C8-1194-4834-83B5-A76C7ECA05CE}">
      <dgm:prSet/>
      <dgm:spPr/>
      <dgm:t>
        <a:bodyPr/>
        <a:lstStyle/>
        <a:p>
          <a:endParaRPr lang="en-US"/>
        </a:p>
      </dgm:t>
    </dgm:pt>
    <dgm:pt modelId="{80D80AED-5FFA-4C14-A060-13CA050CB148}" type="sibTrans" cxnId="{873D34C8-1194-4834-83B5-A76C7ECA05CE}">
      <dgm:prSet/>
      <dgm:spPr/>
      <dgm:t>
        <a:bodyPr/>
        <a:lstStyle/>
        <a:p>
          <a:endParaRPr lang="en-US"/>
        </a:p>
      </dgm:t>
    </dgm:pt>
    <dgm:pt modelId="{4F3F46F5-2246-4A14-84EA-49B085289228}">
      <dgm:prSet/>
      <dgm:spPr/>
      <dgm:t>
        <a:bodyPr/>
        <a:lstStyle/>
        <a:p>
          <a:r>
            <a:rPr lang="en-US" dirty="0"/>
            <a:t>Questions</a:t>
          </a:r>
        </a:p>
      </dgm:t>
    </dgm:pt>
    <dgm:pt modelId="{9BFF959E-7E32-4CED-BDFA-DAB0C47BE854}" type="parTrans" cxnId="{8039BA7B-DDEE-4E25-9515-5025E10DC8CF}">
      <dgm:prSet/>
      <dgm:spPr/>
      <dgm:t>
        <a:bodyPr/>
        <a:lstStyle/>
        <a:p>
          <a:endParaRPr lang="en-US"/>
        </a:p>
      </dgm:t>
    </dgm:pt>
    <dgm:pt modelId="{7220966B-5609-4D5E-A09A-F6796303805A}" type="sibTrans" cxnId="{8039BA7B-DDEE-4E25-9515-5025E10DC8CF}">
      <dgm:prSet/>
      <dgm:spPr/>
      <dgm:t>
        <a:bodyPr/>
        <a:lstStyle/>
        <a:p>
          <a:endParaRPr lang="en-US"/>
        </a:p>
      </dgm:t>
    </dgm:pt>
    <dgm:pt modelId="{C46FB496-7DEB-4BCC-A3A6-B5F0631D6C70}" type="pres">
      <dgm:prSet presAssocID="{D4022B40-1C5A-4B6F-879F-E73A4C519C0B}" presName="root" presStyleCnt="0">
        <dgm:presLayoutVars>
          <dgm:dir/>
          <dgm:resizeHandles val="exact"/>
        </dgm:presLayoutVars>
      </dgm:prSet>
      <dgm:spPr/>
    </dgm:pt>
    <dgm:pt modelId="{0214682C-45AF-4BC8-8FCE-A66D16873501}" type="pres">
      <dgm:prSet presAssocID="{9D219E4D-59B7-4D26-986F-1C362D1FACE6}" presName="compNode" presStyleCnt="0"/>
      <dgm:spPr/>
    </dgm:pt>
    <dgm:pt modelId="{EF927BB4-C59B-45E4-9137-862D2F349155}" type="pres">
      <dgm:prSet presAssocID="{9D219E4D-59B7-4D26-986F-1C362D1FACE6}" presName="bgRect" presStyleLbl="bgShp" presStyleIdx="0" presStyleCnt="7"/>
      <dgm:spPr/>
    </dgm:pt>
    <dgm:pt modelId="{6D7061B8-1BE7-4D02-8047-D1E373B08F2B}" type="pres">
      <dgm:prSet presAssocID="{9D219E4D-59B7-4D26-986F-1C362D1FACE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263FB9B3-188C-4AFB-B4F9-FBE1E665705E}" type="pres">
      <dgm:prSet presAssocID="{9D219E4D-59B7-4D26-986F-1C362D1FACE6}" presName="spaceRect" presStyleCnt="0"/>
      <dgm:spPr/>
    </dgm:pt>
    <dgm:pt modelId="{89F76247-85F8-48B8-B3A6-CF14EDF1E436}" type="pres">
      <dgm:prSet presAssocID="{9D219E4D-59B7-4D26-986F-1C362D1FACE6}" presName="parTx" presStyleLbl="revTx" presStyleIdx="0" presStyleCnt="7">
        <dgm:presLayoutVars>
          <dgm:chMax val="0"/>
          <dgm:chPref val="0"/>
        </dgm:presLayoutVars>
      </dgm:prSet>
      <dgm:spPr/>
    </dgm:pt>
    <dgm:pt modelId="{C2C3E17C-D6DA-49E7-98F3-C03CD6043BCB}" type="pres">
      <dgm:prSet presAssocID="{77843B8C-7CB9-44C9-B02B-49E8A6CE428A}" presName="sibTrans" presStyleCnt="0"/>
      <dgm:spPr/>
    </dgm:pt>
    <dgm:pt modelId="{E98C25C4-B0E1-4EC3-B056-D3FE640BBD48}" type="pres">
      <dgm:prSet presAssocID="{62D7FDF2-AF85-490D-BFB6-AB28589BF716}" presName="compNode" presStyleCnt="0"/>
      <dgm:spPr/>
    </dgm:pt>
    <dgm:pt modelId="{AE35D65C-DF03-4AE8-86B0-5328FB3742F3}" type="pres">
      <dgm:prSet presAssocID="{62D7FDF2-AF85-490D-BFB6-AB28589BF716}" presName="bgRect" presStyleLbl="bgShp" presStyleIdx="1" presStyleCnt="7"/>
      <dgm:spPr/>
    </dgm:pt>
    <dgm:pt modelId="{30872689-8F5F-4B73-82E6-7930F92FEA35}" type="pres">
      <dgm:prSet presAssocID="{62D7FDF2-AF85-490D-BFB6-AB28589BF71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E433EF02-94C3-46F0-B6D2-01578B17E878}" type="pres">
      <dgm:prSet presAssocID="{62D7FDF2-AF85-490D-BFB6-AB28589BF716}" presName="spaceRect" presStyleCnt="0"/>
      <dgm:spPr/>
    </dgm:pt>
    <dgm:pt modelId="{EAC6519A-1566-4E8C-A384-6096F001E4D1}" type="pres">
      <dgm:prSet presAssocID="{62D7FDF2-AF85-490D-BFB6-AB28589BF716}" presName="parTx" presStyleLbl="revTx" presStyleIdx="1" presStyleCnt="7">
        <dgm:presLayoutVars>
          <dgm:chMax val="0"/>
          <dgm:chPref val="0"/>
        </dgm:presLayoutVars>
      </dgm:prSet>
      <dgm:spPr/>
    </dgm:pt>
    <dgm:pt modelId="{B0517316-2B8F-413B-ACDF-E7A08AAFB461}" type="pres">
      <dgm:prSet presAssocID="{A8D99578-7C0F-44FB-9322-7E59227F878E}" presName="sibTrans" presStyleCnt="0"/>
      <dgm:spPr/>
    </dgm:pt>
    <dgm:pt modelId="{9952F4EA-C6CF-403C-86A5-9DEA05EFE25B}" type="pres">
      <dgm:prSet presAssocID="{2FD7515B-F5D5-4558-853E-2E0572D086D0}" presName="compNode" presStyleCnt="0"/>
      <dgm:spPr/>
    </dgm:pt>
    <dgm:pt modelId="{E6ACB448-5A32-483E-93A6-BD09F2B17AA8}" type="pres">
      <dgm:prSet presAssocID="{2FD7515B-F5D5-4558-853E-2E0572D086D0}" presName="bgRect" presStyleLbl="bgShp" presStyleIdx="2" presStyleCnt="7"/>
      <dgm:spPr/>
    </dgm:pt>
    <dgm:pt modelId="{93CC2062-8AD6-4C56-847D-C981D9D7EA32}" type="pres">
      <dgm:prSet presAssocID="{2FD7515B-F5D5-4558-853E-2E0572D086D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ing Cards"/>
        </a:ext>
      </dgm:extLst>
    </dgm:pt>
    <dgm:pt modelId="{29EE3F87-0E1E-4C6A-9031-CE5547DA6CB6}" type="pres">
      <dgm:prSet presAssocID="{2FD7515B-F5D5-4558-853E-2E0572D086D0}" presName="spaceRect" presStyleCnt="0"/>
      <dgm:spPr/>
    </dgm:pt>
    <dgm:pt modelId="{7EC07F85-5E02-42D2-85F3-79CCA6341436}" type="pres">
      <dgm:prSet presAssocID="{2FD7515B-F5D5-4558-853E-2E0572D086D0}" presName="parTx" presStyleLbl="revTx" presStyleIdx="2" presStyleCnt="7">
        <dgm:presLayoutVars>
          <dgm:chMax val="0"/>
          <dgm:chPref val="0"/>
        </dgm:presLayoutVars>
      </dgm:prSet>
      <dgm:spPr/>
    </dgm:pt>
    <dgm:pt modelId="{886A9B86-3226-4A2D-AA50-4BDB501DA397}" type="pres">
      <dgm:prSet presAssocID="{342A5602-259E-4F93-B9CD-56B1B3A9C2E1}" presName="sibTrans" presStyleCnt="0"/>
      <dgm:spPr/>
    </dgm:pt>
    <dgm:pt modelId="{17744CFF-CD32-4DA5-A782-14CB034761B2}" type="pres">
      <dgm:prSet presAssocID="{5F570A3C-20D4-4ECE-9CCF-FFADCAEB7A84}" presName="compNode" presStyleCnt="0"/>
      <dgm:spPr/>
    </dgm:pt>
    <dgm:pt modelId="{053A2C93-9EB1-45A1-847A-3F7F4DDDE952}" type="pres">
      <dgm:prSet presAssocID="{5F570A3C-20D4-4ECE-9CCF-FFADCAEB7A84}" presName="bgRect" presStyleLbl="bgShp" presStyleIdx="3" presStyleCnt="7"/>
      <dgm:spPr/>
    </dgm:pt>
    <dgm:pt modelId="{7B0F0BA2-82C7-4EA0-A367-3261A89A4834}" type="pres">
      <dgm:prSet presAssocID="{5F570A3C-20D4-4ECE-9CCF-FFADCAEB7A8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28CA85DD-A154-4036-B5ED-D3FA276BD88B}" type="pres">
      <dgm:prSet presAssocID="{5F570A3C-20D4-4ECE-9CCF-FFADCAEB7A84}" presName="spaceRect" presStyleCnt="0"/>
      <dgm:spPr/>
    </dgm:pt>
    <dgm:pt modelId="{EE1FC796-8B73-45A9-BB60-1A232238028A}" type="pres">
      <dgm:prSet presAssocID="{5F570A3C-20D4-4ECE-9CCF-FFADCAEB7A84}" presName="parTx" presStyleLbl="revTx" presStyleIdx="3" presStyleCnt="7">
        <dgm:presLayoutVars>
          <dgm:chMax val="0"/>
          <dgm:chPref val="0"/>
        </dgm:presLayoutVars>
      </dgm:prSet>
      <dgm:spPr/>
    </dgm:pt>
    <dgm:pt modelId="{1B9766FD-9ADF-4BCA-8EB6-E7E22C4D1B90}" type="pres">
      <dgm:prSet presAssocID="{FB2C9468-CB06-4D3C-A214-6B40F391AA4F}" presName="sibTrans" presStyleCnt="0"/>
      <dgm:spPr/>
    </dgm:pt>
    <dgm:pt modelId="{77C8BB26-F4BC-48F4-93F3-776B4853CA39}" type="pres">
      <dgm:prSet presAssocID="{09EF06C0-6F22-414B-B9BA-C22B5D2A6FA5}" presName="compNode" presStyleCnt="0"/>
      <dgm:spPr/>
    </dgm:pt>
    <dgm:pt modelId="{80D4EF38-B921-4677-822A-C8B44F883020}" type="pres">
      <dgm:prSet presAssocID="{09EF06C0-6F22-414B-B9BA-C22B5D2A6FA5}" presName="bgRect" presStyleLbl="bgShp" presStyleIdx="4" presStyleCnt="7"/>
      <dgm:spPr/>
    </dgm:pt>
    <dgm:pt modelId="{2711B995-BC1A-4B13-8835-EE97DD856973}" type="pres">
      <dgm:prSet presAssocID="{09EF06C0-6F22-414B-B9BA-C22B5D2A6FA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69C6A25D-09D4-4764-ACA9-1A1226489985}" type="pres">
      <dgm:prSet presAssocID="{09EF06C0-6F22-414B-B9BA-C22B5D2A6FA5}" presName="spaceRect" presStyleCnt="0"/>
      <dgm:spPr/>
    </dgm:pt>
    <dgm:pt modelId="{51454E24-DFED-463B-B4E0-2D3D50118523}" type="pres">
      <dgm:prSet presAssocID="{09EF06C0-6F22-414B-B9BA-C22B5D2A6FA5}" presName="parTx" presStyleLbl="revTx" presStyleIdx="4" presStyleCnt="7">
        <dgm:presLayoutVars>
          <dgm:chMax val="0"/>
          <dgm:chPref val="0"/>
        </dgm:presLayoutVars>
      </dgm:prSet>
      <dgm:spPr/>
    </dgm:pt>
    <dgm:pt modelId="{25560E2F-6653-4B01-9BFC-79CC4AC232BB}" type="pres">
      <dgm:prSet presAssocID="{147F2C59-4665-40CA-A3F7-C7F0D122E0C6}" presName="sibTrans" presStyleCnt="0"/>
      <dgm:spPr/>
    </dgm:pt>
    <dgm:pt modelId="{612B9B68-A053-4BDB-BDF4-D12DB3ABDEE8}" type="pres">
      <dgm:prSet presAssocID="{00EE7722-1E95-4709-BA11-3D0609B8B16A}" presName="compNode" presStyleCnt="0"/>
      <dgm:spPr/>
    </dgm:pt>
    <dgm:pt modelId="{0D11479E-C198-45CC-96B9-D7A3E50E5E29}" type="pres">
      <dgm:prSet presAssocID="{00EE7722-1E95-4709-BA11-3D0609B8B16A}" presName="bgRect" presStyleLbl="bgShp" presStyleIdx="5" presStyleCnt="7"/>
      <dgm:spPr/>
    </dgm:pt>
    <dgm:pt modelId="{13242A4D-E424-427F-A57E-29CF378D4D2C}" type="pres">
      <dgm:prSet presAssocID="{00EE7722-1E95-4709-BA11-3D0609B8B16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gnifying glass"/>
        </a:ext>
      </dgm:extLst>
    </dgm:pt>
    <dgm:pt modelId="{FC0FBB3B-569A-43F1-96D4-61E5667C928C}" type="pres">
      <dgm:prSet presAssocID="{00EE7722-1E95-4709-BA11-3D0609B8B16A}" presName="spaceRect" presStyleCnt="0"/>
      <dgm:spPr/>
    </dgm:pt>
    <dgm:pt modelId="{4B2C4ACD-BB64-4945-B21C-826CBE7FF0F1}" type="pres">
      <dgm:prSet presAssocID="{00EE7722-1E95-4709-BA11-3D0609B8B16A}" presName="parTx" presStyleLbl="revTx" presStyleIdx="5" presStyleCnt="7">
        <dgm:presLayoutVars>
          <dgm:chMax val="0"/>
          <dgm:chPref val="0"/>
        </dgm:presLayoutVars>
      </dgm:prSet>
      <dgm:spPr/>
    </dgm:pt>
    <dgm:pt modelId="{52CB2F50-49E7-4988-B059-EAE9CBF01F0E}" type="pres">
      <dgm:prSet presAssocID="{80D80AED-5FFA-4C14-A060-13CA050CB148}" presName="sibTrans" presStyleCnt="0"/>
      <dgm:spPr/>
    </dgm:pt>
    <dgm:pt modelId="{2A66DA41-0337-49A5-AFE8-406C7CB91ABA}" type="pres">
      <dgm:prSet presAssocID="{4F3F46F5-2246-4A14-84EA-49B085289228}" presName="compNode" presStyleCnt="0"/>
      <dgm:spPr/>
    </dgm:pt>
    <dgm:pt modelId="{6445D00E-221A-442B-BB21-5243C20918AD}" type="pres">
      <dgm:prSet presAssocID="{4F3F46F5-2246-4A14-84EA-49B085289228}" presName="bgRect" presStyleLbl="bgShp" presStyleIdx="6" presStyleCnt="7"/>
      <dgm:spPr/>
    </dgm:pt>
    <dgm:pt modelId="{282C6D71-37B7-4856-8A09-3B28CD062E78}" type="pres">
      <dgm:prSet presAssocID="{4F3F46F5-2246-4A14-84EA-49B08528922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lp"/>
        </a:ext>
      </dgm:extLst>
    </dgm:pt>
    <dgm:pt modelId="{1CB73D21-49BF-4C35-9827-09A467E2956C}" type="pres">
      <dgm:prSet presAssocID="{4F3F46F5-2246-4A14-84EA-49B085289228}" presName="spaceRect" presStyleCnt="0"/>
      <dgm:spPr/>
    </dgm:pt>
    <dgm:pt modelId="{943DCFC0-C2B7-4186-8664-646F2025E744}" type="pres">
      <dgm:prSet presAssocID="{4F3F46F5-2246-4A14-84EA-49B085289228}" presName="parTx" presStyleLbl="revTx" presStyleIdx="6" presStyleCnt="7">
        <dgm:presLayoutVars>
          <dgm:chMax val="0"/>
          <dgm:chPref val="0"/>
        </dgm:presLayoutVars>
      </dgm:prSet>
      <dgm:spPr/>
    </dgm:pt>
  </dgm:ptLst>
  <dgm:cxnLst>
    <dgm:cxn modelId="{FA2F0809-33CB-40BD-8B06-290BE0AFEA0E}" type="presOf" srcId="{00EE7722-1E95-4709-BA11-3D0609B8B16A}" destId="{4B2C4ACD-BB64-4945-B21C-826CBE7FF0F1}" srcOrd="0" destOrd="0" presId="urn:microsoft.com/office/officeart/2018/2/layout/IconVerticalSolidList"/>
    <dgm:cxn modelId="{40064427-FF8E-4143-8FF3-16D41053ACBC}" srcId="{D4022B40-1C5A-4B6F-879F-E73A4C519C0B}" destId="{9D219E4D-59B7-4D26-986F-1C362D1FACE6}" srcOrd="0" destOrd="0" parTransId="{43F07EA3-A479-4C28-934A-E94E6566E146}" sibTransId="{77843B8C-7CB9-44C9-B02B-49E8A6CE428A}"/>
    <dgm:cxn modelId="{4A18112B-BFB8-4E4A-ABB0-C85A29CF05B1}" type="presOf" srcId="{4F3F46F5-2246-4A14-84EA-49B085289228}" destId="{943DCFC0-C2B7-4186-8664-646F2025E744}" srcOrd="0" destOrd="0" presId="urn:microsoft.com/office/officeart/2018/2/layout/IconVerticalSolidList"/>
    <dgm:cxn modelId="{00B7A979-3303-4202-9C64-6287FCD08EC2}" type="presOf" srcId="{9D219E4D-59B7-4D26-986F-1C362D1FACE6}" destId="{89F76247-85F8-48B8-B3A6-CF14EDF1E436}" srcOrd="0" destOrd="0" presId="urn:microsoft.com/office/officeart/2018/2/layout/IconVerticalSolidList"/>
    <dgm:cxn modelId="{8039BA7B-DDEE-4E25-9515-5025E10DC8CF}" srcId="{D4022B40-1C5A-4B6F-879F-E73A4C519C0B}" destId="{4F3F46F5-2246-4A14-84EA-49B085289228}" srcOrd="6" destOrd="0" parTransId="{9BFF959E-7E32-4CED-BDFA-DAB0C47BE854}" sibTransId="{7220966B-5609-4D5E-A09A-F6796303805A}"/>
    <dgm:cxn modelId="{DE772E8E-5387-451E-89D1-6B68D19611B0}" type="presOf" srcId="{62D7FDF2-AF85-490D-BFB6-AB28589BF716}" destId="{EAC6519A-1566-4E8C-A384-6096F001E4D1}" srcOrd="0" destOrd="0" presId="urn:microsoft.com/office/officeart/2018/2/layout/IconVerticalSolidList"/>
    <dgm:cxn modelId="{C5F50D91-2C70-455F-A1C5-4D918E554B76}" type="presOf" srcId="{09EF06C0-6F22-414B-B9BA-C22B5D2A6FA5}" destId="{51454E24-DFED-463B-B4E0-2D3D50118523}" srcOrd="0" destOrd="0" presId="urn:microsoft.com/office/officeart/2018/2/layout/IconVerticalSolidList"/>
    <dgm:cxn modelId="{50CD2291-F759-42A7-B463-C3CA9341FFA9}" type="presOf" srcId="{2FD7515B-F5D5-4558-853E-2E0572D086D0}" destId="{7EC07F85-5E02-42D2-85F3-79CCA6341436}" srcOrd="0" destOrd="0" presId="urn:microsoft.com/office/officeart/2018/2/layout/IconVerticalSolidList"/>
    <dgm:cxn modelId="{57A4089A-BFEC-4672-8FD9-DF79BB88F49C}" srcId="{D4022B40-1C5A-4B6F-879F-E73A4C519C0B}" destId="{5F570A3C-20D4-4ECE-9CCF-FFADCAEB7A84}" srcOrd="3" destOrd="0" parTransId="{695D3521-2B17-4E4A-B851-B511521E2CF8}" sibTransId="{FB2C9468-CB06-4D3C-A214-6B40F391AA4F}"/>
    <dgm:cxn modelId="{EC7A22A4-4F39-4EBA-9E73-48D263BDE943}" srcId="{D4022B40-1C5A-4B6F-879F-E73A4C519C0B}" destId="{2FD7515B-F5D5-4558-853E-2E0572D086D0}" srcOrd="2" destOrd="0" parTransId="{3A562008-5754-48D1-A3E0-FE70B516BEF6}" sibTransId="{342A5602-259E-4F93-B9CD-56B1B3A9C2E1}"/>
    <dgm:cxn modelId="{001228BA-476C-40E3-BEB2-D276AD6C2282}" type="presOf" srcId="{D4022B40-1C5A-4B6F-879F-E73A4C519C0B}" destId="{C46FB496-7DEB-4BCC-A3A6-B5F0631D6C70}" srcOrd="0" destOrd="0" presId="urn:microsoft.com/office/officeart/2018/2/layout/IconVerticalSolidList"/>
    <dgm:cxn modelId="{1F149DBA-A2FF-42EC-8C9E-AA2F429F6889}" type="presOf" srcId="{5F570A3C-20D4-4ECE-9CCF-FFADCAEB7A84}" destId="{EE1FC796-8B73-45A9-BB60-1A232238028A}" srcOrd="0" destOrd="0" presId="urn:microsoft.com/office/officeart/2018/2/layout/IconVerticalSolidList"/>
    <dgm:cxn modelId="{AAF8D4C7-ABD4-48E3-84A8-7056659114B9}" srcId="{D4022B40-1C5A-4B6F-879F-E73A4C519C0B}" destId="{62D7FDF2-AF85-490D-BFB6-AB28589BF716}" srcOrd="1" destOrd="0" parTransId="{4B760E99-54C4-48A6-A053-E487CDCBAC54}" sibTransId="{A8D99578-7C0F-44FB-9322-7E59227F878E}"/>
    <dgm:cxn modelId="{873D34C8-1194-4834-83B5-A76C7ECA05CE}" srcId="{D4022B40-1C5A-4B6F-879F-E73A4C519C0B}" destId="{00EE7722-1E95-4709-BA11-3D0609B8B16A}" srcOrd="5" destOrd="0" parTransId="{32A8A0FA-554B-475C-9BD3-17C2D2B16899}" sibTransId="{80D80AED-5FFA-4C14-A060-13CA050CB148}"/>
    <dgm:cxn modelId="{B3BA77EB-210A-4802-8969-0DD806A79533}" srcId="{D4022B40-1C5A-4B6F-879F-E73A4C519C0B}" destId="{09EF06C0-6F22-414B-B9BA-C22B5D2A6FA5}" srcOrd="4" destOrd="0" parTransId="{DE5106B3-51A6-45F2-9F7C-327A2AE8F21F}" sibTransId="{147F2C59-4665-40CA-A3F7-C7F0D122E0C6}"/>
    <dgm:cxn modelId="{7F544F85-857B-48D9-A94D-4271A424C3A3}" type="presParOf" srcId="{C46FB496-7DEB-4BCC-A3A6-B5F0631D6C70}" destId="{0214682C-45AF-4BC8-8FCE-A66D16873501}" srcOrd="0" destOrd="0" presId="urn:microsoft.com/office/officeart/2018/2/layout/IconVerticalSolidList"/>
    <dgm:cxn modelId="{18BA639F-2AD0-45A2-8AE2-1337FB685622}" type="presParOf" srcId="{0214682C-45AF-4BC8-8FCE-A66D16873501}" destId="{EF927BB4-C59B-45E4-9137-862D2F349155}" srcOrd="0" destOrd="0" presId="urn:microsoft.com/office/officeart/2018/2/layout/IconVerticalSolidList"/>
    <dgm:cxn modelId="{134290B0-430C-4EC2-B57C-93C07CBF7A62}" type="presParOf" srcId="{0214682C-45AF-4BC8-8FCE-A66D16873501}" destId="{6D7061B8-1BE7-4D02-8047-D1E373B08F2B}" srcOrd="1" destOrd="0" presId="urn:microsoft.com/office/officeart/2018/2/layout/IconVerticalSolidList"/>
    <dgm:cxn modelId="{3CD7A869-EF41-4DA3-A12E-ECA093344EEC}" type="presParOf" srcId="{0214682C-45AF-4BC8-8FCE-A66D16873501}" destId="{263FB9B3-188C-4AFB-B4F9-FBE1E665705E}" srcOrd="2" destOrd="0" presId="urn:microsoft.com/office/officeart/2018/2/layout/IconVerticalSolidList"/>
    <dgm:cxn modelId="{529FAD1C-BE5F-40CC-B576-4EF5476A50CC}" type="presParOf" srcId="{0214682C-45AF-4BC8-8FCE-A66D16873501}" destId="{89F76247-85F8-48B8-B3A6-CF14EDF1E436}" srcOrd="3" destOrd="0" presId="urn:microsoft.com/office/officeart/2018/2/layout/IconVerticalSolidList"/>
    <dgm:cxn modelId="{9F314E8B-64BA-42CF-9E51-D27D361FFCF0}" type="presParOf" srcId="{C46FB496-7DEB-4BCC-A3A6-B5F0631D6C70}" destId="{C2C3E17C-D6DA-49E7-98F3-C03CD6043BCB}" srcOrd="1" destOrd="0" presId="urn:microsoft.com/office/officeart/2018/2/layout/IconVerticalSolidList"/>
    <dgm:cxn modelId="{9E9042E5-F1B5-4FA7-97A7-4BC8EE27512F}" type="presParOf" srcId="{C46FB496-7DEB-4BCC-A3A6-B5F0631D6C70}" destId="{E98C25C4-B0E1-4EC3-B056-D3FE640BBD48}" srcOrd="2" destOrd="0" presId="urn:microsoft.com/office/officeart/2018/2/layout/IconVerticalSolidList"/>
    <dgm:cxn modelId="{E67F64F9-A80A-43F2-A84D-63CBE744F526}" type="presParOf" srcId="{E98C25C4-B0E1-4EC3-B056-D3FE640BBD48}" destId="{AE35D65C-DF03-4AE8-86B0-5328FB3742F3}" srcOrd="0" destOrd="0" presId="urn:microsoft.com/office/officeart/2018/2/layout/IconVerticalSolidList"/>
    <dgm:cxn modelId="{982D08D5-DEE7-4287-AA66-F0B002A6CF65}" type="presParOf" srcId="{E98C25C4-B0E1-4EC3-B056-D3FE640BBD48}" destId="{30872689-8F5F-4B73-82E6-7930F92FEA35}" srcOrd="1" destOrd="0" presId="urn:microsoft.com/office/officeart/2018/2/layout/IconVerticalSolidList"/>
    <dgm:cxn modelId="{AAACDF09-0058-4BB0-BDA2-67F2F5E27D0F}" type="presParOf" srcId="{E98C25C4-B0E1-4EC3-B056-D3FE640BBD48}" destId="{E433EF02-94C3-46F0-B6D2-01578B17E878}" srcOrd="2" destOrd="0" presId="urn:microsoft.com/office/officeart/2018/2/layout/IconVerticalSolidList"/>
    <dgm:cxn modelId="{2FC43D8A-02B7-4475-8663-1CE2CDD77025}" type="presParOf" srcId="{E98C25C4-B0E1-4EC3-B056-D3FE640BBD48}" destId="{EAC6519A-1566-4E8C-A384-6096F001E4D1}" srcOrd="3" destOrd="0" presId="urn:microsoft.com/office/officeart/2018/2/layout/IconVerticalSolidList"/>
    <dgm:cxn modelId="{A07B5751-C31B-42F9-8BD7-B2B18C8E8947}" type="presParOf" srcId="{C46FB496-7DEB-4BCC-A3A6-B5F0631D6C70}" destId="{B0517316-2B8F-413B-ACDF-E7A08AAFB461}" srcOrd="3" destOrd="0" presId="urn:microsoft.com/office/officeart/2018/2/layout/IconVerticalSolidList"/>
    <dgm:cxn modelId="{03D35057-1DF7-4D02-886E-3E1420A070AC}" type="presParOf" srcId="{C46FB496-7DEB-4BCC-A3A6-B5F0631D6C70}" destId="{9952F4EA-C6CF-403C-86A5-9DEA05EFE25B}" srcOrd="4" destOrd="0" presId="urn:microsoft.com/office/officeart/2018/2/layout/IconVerticalSolidList"/>
    <dgm:cxn modelId="{0BAA04BD-1EE1-4422-BDAD-A58E9DE024AB}" type="presParOf" srcId="{9952F4EA-C6CF-403C-86A5-9DEA05EFE25B}" destId="{E6ACB448-5A32-483E-93A6-BD09F2B17AA8}" srcOrd="0" destOrd="0" presId="urn:microsoft.com/office/officeart/2018/2/layout/IconVerticalSolidList"/>
    <dgm:cxn modelId="{6056BB15-7154-43E9-8107-6D2199816FDB}" type="presParOf" srcId="{9952F4EA-C6CF-403C-86A5-9DEA05EFE25B}" destId="{93CC2062-8AD6-4C56-847D-C981D9D7EA32}" srcOrd="1" destOrd="0" presId="urn:microsoft.com/office/officeart/2018/2/layout/IconVerticalSolidList"/>
    <dgm:cxn modelId="{FB4DE2F6-7A38-40AE-BBB3-63E753580A72}" type="presParOf" srcId="{9952F4EA-C6CF-403C-86A5-9DEA05EFE25B}" destId="{29EE3F87-0E1E-4C6A-9031-CE5547DA6CB6}" srcOrd="2" destOrd="0" presId="urn:microsoft.com/office/officeart/2018/2/layout/IconVerticalSolidList"/>
    <dgm:cxn modelId="{79A0FE15-F9BD-4B26-B907-FF9A8B7B0DD8}" type="presParOf" srcId="{9952F4EA-C6CF-403C-86A5-9DEA05EFE25B}" destId="{7EC07F85-5E02-42D2-85F3-79CCA6341436}" srcOrd="3" destOrd="0" presId="urn:microsoft.com/office/officeart/2018/2/layout/IconVerticalSolidList"/>
    <dgm:cxn modelId="{D6D199A7-2C19-4A0F-A41C-46BA385CF1E1}" type="presParOf" srcId="{C46FB496-7DEB-4BCC-A3A6-B5F0631D6C70}" destId="{886A9B86-3226-4A2D-AA50-4BDB501DA397}" srcOrd="5" destOrd="0" presId="urn:microsoft.com/office/officeart/2018/2/layout/IconVerticalSolidList"/>
    <dgm:cxn modelId="{26646213-D9A3-4843-8A88-330309B73FC6}" type="presParOf" srcId="{C46FB496-7DEB-4BCC-A3A6-B5F0631D6C70}" destId="{17744CFF-CD32-4DA5-A782-14CB034761B2}" srcOrd="6" destOrd="0" presId="urn:microsoft.com/office/officeart/2018/2/layout/IconVerticalSolidList"/>
    <dgm:cxn modelId="{7A3311B1-B4A1-4EDB-92D7-056F52C37C21}" type="presParOf" srcId="{17744CFF-CD32-4DA5-A782-14CB034761B2}" destId="{053A2C93-9EB1-45A1-847A-3F7F4DDDE952}" srcOrd="0" destOrd="0" presId="urn:microsoft.com/office/officeart/2018/2/layout/IconVerticalSolidList"/>
    <dgm:cxn modelId="{319D2F64-AB40-45BF-9246-2075F32CE11B}" type="presParOf" srcId="{17744CFF-CD32-4DA5-A782-14CB034761B2}" destId="{7B0F0BA2-82C7-4EA0-A367-3261A89A4834}" srcOrd="1" destOrd="0" presId="urn:microsoft.com/office/officeart/2018/2/layout/IconVerticalSolidList"/>
    <dgm:cxn modelId="{E97A1A44-7C23-45D7-B996-EF75DD1A8D6C}" type="presParOf" srcId="{17744CFF-CD32-4DA5-A782-14CB034761B2}" destId="{28CA85DD-A154-4036-B5ED-D3FA276BD88B}" srcOrd="2" destOrd="0" presId="urn:microsoft.com/office/officeart/2018/2/layout/IconVerticalSolidList"/>
    <dgm:cxn modelId="{E2C537BE-E4E4-4EA4-9CC6-69F282019FCD}" type="presParOf" srcId="{17744CFF-CD32-4DA5-A782-14CB034761B2}" destId="{EE1FC796-8B73-45A9-BB60-1A232238028A}" srcOrd="3" destOrd="0" presId="urn:microsoft.com/office/officeart/2018/2/layout/IconVerticalSolidList"/>
    <dgm:cxn modelId="{2E10505F-70A8-4E86-88C3-18AE00B643EE}" type="presParOf" srcId="{C46FB496-7DEB-4BCC-A3A6-B5F0631D6C70}" destId="{1B9766FD-9ADF-4BCA-8EB6-E7E22C4D1B90}" srcOrd="7" destOrd="0" presId="urn:microsoft.com/office/officeart/2018/2/layout/IconVerticalSolidList"/>
    <dgm:cxn modelId="{E1803974-A0D9-406B-A5CC-715A9EFBBA5B}" type="presParOf" srcId="{C46FB496-7DEB-4BCC-A3A6-B5F0631D6C70}" destId="{77C8BB26-F4BC-48F4-93F3-776B4853CA39}" srcOrd="8" destOrd="0" presId="urn:microsoft.com/office/officeart/2018/2/layout/IconVerticalSolidList"/>
    <dgm:cxn modelId="{32E3669A-75B1-4BA9-BB2A-4F93D9059834}" type="presParOf" srcId="{77C8BB26-F4BC-48F4-93F3-776B4853CA39}" destId="{80D4EF38-B921-4677-822A-C8B44F883020}" srcOrd="0" destOrd="0" presId="urn:microsoft.com/office/officeart/2018/2/layout/IconVerticalSolidList"/>
    <dgm:cxn modelId="{7BF0B193-3030-40DE-AD06-EF5B82F893FC}" type="presParOf" srcId="{77C8BB26-F4BC-48F4-93F3-776B4853CA39}" destId="{2711B995-BC1A-4B13-8835-EE97DD856973}" srcOrd="1" destOrd="0" presId="urn:microsoft.com/office/officeart/2018/2/layout/IconVerticalSolidList"/>
    <dgm:cxn modelId="{BFD7FFFA-D102-46FC-9F8D-FB7A172704E9}" type="presParOf" srcId="{77C8BB26-F4BC-48F4-93F3-776B4853CA39}" destId="{69C6A25D-09D4-4764-ACA9-1A1226489985}" srcOrd="2" destOrd="0" presId="urn:microsoft.com/office/officeart/2018/2/layout/IconVerticalSolidList"/>
    <dgm:cxn modelId="{8D87D9CB-E385-43F8-82D5-4A333D104C56}" type="presParOf" srcId="{77C8BB26-F4BC-48F4-93F3-776B4853CA39}" destId="{51454E24-DFED-463B-B4E0-2D3D50118523}" srcOrd="3" destOrd="0" presId="urn:microsoft.com/office/officeart/2018/2/layout/IconVerticalSolidList"/>
    <dgm:cxn modelId="{FE21E456-FB6C-4FEA-B8A6-2A795CCB7D45}" type="presParOf" srcId="{C46FB496-7DEB-4BCC-A3A6-B5F0631D6C70}" destId="{25560E2F-6653-4B01-9BFC-79CC4AC232BB}" srcOrd="9" destOrd="0" presId="urn:microsoft.com/office/officeart/2018/2/layout/IconVerticalSolidList"/>
    <dgm:cxn modelId="{184848E3-E6D9-4532-907A-FB87EC8E2A9F}" type="presParOf" srcId="{C46FB496-7DEB-4BCC-A3A6-B5F0631D6C70}" destId="{612B9B68-A053-4BDB-BDF4-D12DB3ABDEE8}" srcOrd="10" destOrd="0" presId="urn:microsoft.com/office/officeart/2018/2/layout/IconVerticalSolidList"/>
    <dgm:cxn modelId="{2716C4C8-4D5D-4568-B61E-7652449A7D93}" type="presParOf" srcId="{612B9B68-A053-4BDB-BDF4-D12DB3ABDEE8}" destId="{0D11479E-C198-45CC-96B9-D7A3E50E5E29}" srcOrd="0" destOrd="0" presId="urn:microsoft.com/office/officeart/2018/2/layout/IconVerticalSolidList"/>
    <dgm:cxn modelId="{45D35A94-653B-42EA-8932-2D34B738D6B1}" type="presParOf" srcId="{612B9B68-A053-4BDB-BDF4-D12DB3ABDEE8}" destId="{13242A4D-E424-427F-A57E-29CF378D4D2C}" srcOrd="1" destOrd="0" presId="urn:microsoft.com/office/officeart/2018/2/layout/IconVerticalSolidList"/>
    <dgm:cxn modelId="{2E341593-A90B-49B6-83C4-409D3263C445}" type="presParOf" srcId="{612B9B68-A053-4BDB-BDF4-D12DB3ABDEE8}" destId="{FC0FBB3B-569A-43F1-96D4-61E5667C928C}" srcOrd="2" destOrd="0" presId="urn:microsoft.com/office/officeart/2018/2/layout/IconVerticalSolidList"/>
    <dgm:cxn modelId="{4EDF83F3-29E8-4B8F-B3F6-BB6504CCD683}" type="presParOf" srcId="{612B9B68-A053-4BDB-BDF4-D12DB3ABDEE8}" destId="{4B2C4ACD-BB64-4945-B21C-826CBE7FF0F1}" srcOrd="3" destOrd="0" presId="urn:microsoft.com/office/officeart/2018/2/layout/IconVerticalSolidList"/>
    <dgm:cxn modelId="{258AA35D-F4E0-4DE1-B591-FD570F2A9F5F}" type="presParOf" srcId="{C46FB496-7DEB-4BCC-A3A6-B5F0631D6C70}" destId="{52CB2F50-49E7-4988-B059-EAE9CBF01F0E}" srcOrd="11" destOrd="0" presId="urn:microsoft.com/office/officeart/2018/2/layout/IconVerticalSolidList"/>
    <dgm:cxn modelId="{37A202C2-62F9-4473-AF6C-5292D3AE5EFB}" type="presParOf" srcId="{C46FB496-7DEB-4BCC-A3A6-B5F0631D6C70}" destId="{2A66DA41-0337-49A5-AFE8-406C7CB91ABA}" srcOrd="12" destOrd="0" presId="urn:microsoft.com/office/officeart/2018/2/layout/IconVerticalSolidList"/>
    <dgm:cxn modelId="{5D431B0B-856B-49FC-8B31-456A922A22AE}" type="presParOf" srcId="{2A66DA41-0337-49A5-AFE8-406C7CB91ABA}" destId="{6445D00E-221A-442B-BB21-5243C20918AD}" srcOrd="0" destOrd="0" presId="urn:microsoft.com/office/officeart/2018/2/layout/IconVerticalSolidList"/>
    <dgm:cxn modelId="{95C2426B-05CC-4CD5-9B7D-9EFF2F401B19}" type="presParOf" srcId="{2A66DA41-0337-49A5-AFE8-406C7CB91ABA}" destId="{282C6D71-37B7-4856-8A09-3B28CD062E78}" srcOrd="1" destOrd="0" presId="urn:microsoft.com/office/officeart/2018/2/layout/IconVerticalSolidList"/>
    <dgm:cxn modelId="{5BEC5AFB-0248-446F-A3F4-9D1E0B29286F}" type="presParOf" srcId="{2A66DA41-0337-49A5-AFE8-406C7CB91ABA}" destId="{1CB73D21-49BF-4C35-9827-09A467E2956C}" srcOrd="2" destOrd="0" presId="urn:microsoft.com/office/officeart/2018/2/layout/IconVerticalSolidList"/>
    <dgm:cxn modelId="{EC766B08-EDCE-4429-AA68-A19006184F37}" type="presParOf" srcId="{2A66DA41-0337-49A5-AFE8-406C7CB91ABA}" destId="{943DCFC0-C2B7-4186-8664-646F2025E7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BD83C6-78EF-41BC-9FA3-3C5C27D96F7B}"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53ADDA44-1A69-4390-8DAA-B8C6A7E07348}">
      <dgm:prSet/>
      <dgm:spPr/>
      <dgm:t>
        <a:bodyPr/>
        <a:lstStyle/>
        <a:p>
          <a:r>
            <a:rPr lang="en-US" dirty="0"/>
            <a:t>The Centers for Medicare &amp; Medicaid Services (CMS) calculates the Medicare Fee-for-Service (FFS) improper payment rate through the Comprehensive Error Rate Testing (CERT) program. </a:t>
          </a:r>
        </a:p>
      </dgm:t>
    </dgm:pt>
    <dgm:pt modelId="{049DF685-694E-4423-8E1E-9E5696F3CD0B}" type="parTrans" cxnId="{6A457747-AEDD-4838-B2C6-EF15F9A869D3}">
      <dgm:prSet/>
      <dgm:spPr/>
      <dgm:t>
        <a:bodyPr/>
        <a:lstStyle/>
        <a:p>
          <a:endParaRPr lang="en-US"/>
        </a:p>
      </dgm:t>
    </dgm:pt>
    <dgm:pt modelId="{31BB5E63-A117-44C3-B8FF-9800AE5CDB78}" type="sibTrans" cxnId="{6A457747-AEDD-4838-B2C6-EF15F9A869D3}">
      <dgm:prSet/>
      <dgm:spPr/>
      <dgm:t>
        <a:bodyPr/>
        <a:lstStyle/>
        <a:p>
          <a:endParaRPr lang="en-US"/>
        </a:p>
      </dgm:t>
    </dgm:pt>
    <dgm:pt modelId="{F069D758-5C53-4D36-8396-FA964ABAE8EA}">
      <dgm:prSet/>
      <dgm:spPr/>
      <dgm:t>
        <a:bodyPr/>
        <a:lstStyle/>
        <a:p>
          <a:r>
            <a:rPr lang="en-US" dirty="0"/>
            <a:t>Each year, CERT evaluates a statistically valid stratified random sample of claims to determine if they were paid properly under Medicare coverage, coding, and billing rules.</a:t>
          </a:r>
        </a:p>
      </dgm:t>
    </dgm:pt>
    <dgm:pt modelId="{0D265227-81C1-440B-98BD-0891E51FDDEF}" type="parTrans" cxnId="{A720B5B8-3F9B-4D51-A172-DE5AB3B49C2B}">
      <dgm:prSet/>
      <dgm:spPr/>
      <dgm:t>
        <a:bodyPr/>
        <a:lstStyle/>
        <a:p>
          <a:endParaRPr lang="en-US"/>
        </a:p>
      </dgm:t>
    </dgm:pt>
    <dgm:pt modelId="{7B6E7092-5B68-4120-BFF0-8827F0D54B7F}" type="sibTrans" cxnId="{A720B5B8-3F9B-4D51-A172-DE5AB3B49C2B}">
      <dgm:prSet/>
      <dgm:spPr/>
      <dgm:t>
        <a:bodyPr/>
        <a:lstStyle/>
        <a:p>
          <a:endParaRPr lang="en-US"/>
        </a:p>
      </dgm:t>
    </dgm:pt>
    <dgm:pt modelId="{9AF43472-D829-4D69-B4F2-9F947E541523}" type="pres">
      <dgm:prSet presAssocID="{D4BD83C6-78EF-41BC-9FA3-3C5C27D96F7B}" presName="hierChild1" presStyleCnt="0">
        <dgm:presLayoutVars>
          <dgm:chPref val="1"/>
          <dgm:dir/>
          <dgm:animOne val="branch"/>
          <dgm:animLvl val="lvl"/>
          <dgm:resizeHandles/>
        </dgm:presLayoutVars>
      </dgm:prSet>
      <dgm:spPr/>
    </dgm:pt>
    <dgm:pt modelId="{AE25C00F-6896-490D-BBD3-CB3DC7F8EF4C}" type="pres">
      <dgm:prSet presAssocID="{53ADDA44-1A69-4390-8DAA-B8C6A7E07348}" presName="hierRoot1" presStyleCnt="0"/>
      <dgm:spPr/>
    </dgm:pt>
    <dgm:pt modelId="{DA122F1E-B2A7-41B6-8BA0-7EA690A4D18E}" type="pres">
      <dgm:prSet presAssocID="{53ADDA44-1A69-4390-8DAA-B8C6A7E07348}" presName="composite" presStyleCnt="0"/>
      <dgm:spPr/>
    </dgm:pt>
    <dgm:pt modelId="{A37A01FE-1144-4139-9676-2CC1F5C4F570}" type="pres">
      <dgm:prSet presAssocID="{53ADDA44-1A69-4390-8DAA-B8C6A7E07348}" presName="background" presStyleLbl="node0" presStyleIdx="0" presStyleCnt="2"/>
      <dgm:spPr/>
    </dgm:pt>
    <dgm:pt modelId="{FCFCBF81-5BCB-4841-BB8C-0404C6AA3A49}" type="pres">
      <dgm:prSet presAssocID="{53ADDA44-1A69-4390-8DAA-B8C6A7E07348}" presName="text" presStyleLbl="fgAcc0" presStyleIdx="0" presStyleCnt="2">
        <dgm:presLayoutVars>
          <dgm:chPref val="3"/>
        </dgm:presLayoutVars>
      </dgm:prSet>
      <dgm:spPr/>
    </dgm:pt>
    <dgm:pt modelId="{16128B46-3A23-4CED-8E0C-46271A94620F}" type="pres">
      <dgm:prSet presAssocID="{53ADDA44-1A69-4390-8DAA-B8C6A7E07348}" presName="hierChild2" presStyleCnt="0"/>
      <dgm:spPr/>
    </dgm:pt>
    <dgm:pt modelId="{CE89A2FC-DAB7-4CC0-B74F-F7122BC49175}" type="pres">
      <dgm:prSet presAssocID="{F069D758-5C53-4D36-8396-FA964ABAE8EA}" presName="hierRoot1" presStyleCnt="0"/>
      <dgm:spPr/>
    </dgm:pt>
    <dgm:pt modelId="{D2802F6C-8634-4C79-96E5-6CF537E009DE}" type="pres">
      <dgm:prSet presAssocID="{F069D758-5C53-4D36-8396-FA964ABAE8EA}" presName="composite" presStyleCnt="0"/>
      <dgm:spPr/>
    </dgm:pt>
    <dgm:pt modelId="{412E0EAF-14DC-4604-BA17-9A8C28B14209}" type="pres">
      <dgm:prSet presAssocID="{F069D758-5C53-4D36-8396-FA964ABAE8EA}" presName="background" presStyleLbl="node0" presStyleIdx="1" presStyleCnt="2"/>
      <dgm:spPr/>
    </dgm:pt>
    <dgm:pt modelId="{36693461-78D8-48D1-BC38-6EA202EC3128}" type="pres">
      <dgm:prSet presAssocID="{F069D758-5C53-4D36-8396-FA964ABAE8EA}" presName="text" presStyleLbl="fgAcc0" presStyleIdx="1" presStyleCnt="2">
        <dgm:presLayoutVars>
          <dgm:chPref val="3"/>
        </dgm:presLayoutVars>
      </dgm:prSet>
      <dgm:spPr/>
    </dgm:pt>
    <dgm:pt modelId="{F579B111-1792-4966-AB27-5B79212312CD}" type="pres">
      <dgm:prSet presAssocID="{F069D758-5C53-4D36-8396-FA964ABAE8EA}" presName="hierChild2" presStyleCnt="0"/>
      <dgm:spPr/>
    </dgm:pt>
  </dgm:ptLst>
  <dgm:cxnLst>
    <dgm:cxn modelId="{8FC76E2A-E2D6-42E7-BA93-B680A9B30076}" type="presOf" srcId="{D4BD83C6-78EF-41BC-9FA3-3C5C27D96F7B}" destId="{9AF43472-D829-4D69-B4F2-9F947E541523}" srcOrd="0" destOrd="0" presId="urn:microsoft.com/office/officeart/2005/8/layout/hierarchy1"/>
    <dgm:cxn modelId="{6A457747-AEDD-4838-B2C6-EF15F9A869D3}" srcId="{D4BD83C6-78EF-41BC-9FA3-3C5C27D96F7B}" destId="{53ADDA44-1A69-4390-8DAA-B8C6A7E07348}" srcOrd="0" destOrd="0" parTransId="{049DF685-694E-4423-8E1E-9E5696F3CD0B}" sibTransId="{31BB5E63-A117-44C3-B8FF-9800AE5CDB78}"/>
    <dgm:cxn modelId="{D6735775-89E8-4146-A4D1-A16326578382}" type="presOf" srcId="{53ADDA44-1A69-4390-8DAA-B8C6A7E07348}" destId="{FCFCBF81-5BCB-4841-BB8C-0404C6AA3A49}" srcOrd="0" destOrd="0" presId="urn:microsoft.com/office/officeart/2005/8/layout/hierarchy1"/>
    <dgm:cxn modelId="{A720B5B8-3F9B-4D51-A172-DE5AB3B49C2B}" srcId="{D4BD83C6-78EF-41BC-9FA3-3C5C27D96F7B}" destId="{F069D758-5C53-4D36-8396-FA964ABAE8EA}" srcOrd="1" destOrd="0" parTransId="{0D265227-81C1-440B-98BD-0891E51FDDEF}" sibTransId="{7B6E7092-5B68-4120-BFF0-8827F0D54B7F}"/>
    <dgm:cxn modelId="{ADD670D7-0705-4CF1-BF31-877C13904797}" type="presOf" srcId="{F069D758-5C53-4D36-8396-FA964ABAE8EA}" destId="{36693461-78D8-48D1-BC38-6EA202EC3128}" srcOrd="0" destOrd="0" presId="urn:microsoft.com/office/officeart/2005/8/layout/hierarchy1"/>
    <dgm:cxn modelId="{4D439AB6-B270-4495-ADE9-56E1FA387B6C}" type="presParOf" srcId="{9AF43472-D829-4D69-B4F2-9F947E541523}" destId="{AE25C00F-6896-490D-BBD3-CB3DC7F8EF4C}" srcOrd="0" destOrd="0" presId="urn:microsoft.com/office/officeart/2005/8/layout/hierarchy1"/>
    <dgm:cxn modelId="{3C3BC240-387A-47A5-B027-726315030B37}" type="presParOf" srcId="{AE25C00F-6896-490D-BBD3-CB3DC7F8EF4C}" destId="{DA122F1E-B2A7-41B6-8BA0-7EA690A4D18E}" srcOrd="0" destOrd="0" presId="urn:microsoft.com/office/officeart/2005/8/layout/hierarchy1"/>
    <dgm:cxn modelId="{5DE0B6C3-F71D-4245-A07A-7A06B3E03E46}" type="presParOf" srcId="{DA122F1E-B2A7-41B6-8BA0-7EA690A4D18E}" destId="{A37A01FE-1144-4139-9676-2CC1F5C4F570}" srcOrd="0" destOrd="0" presId="urn:microsoft.com/office/officeart/2005/8/layout/hierarchy1"/>
    <dgm:cxn modelId="{F64C16D5-001B-4A20-9AC5-E9F8E296DF10}" type="presParOf" srcId="{DA122F1E-B2A7-41B6-8BA0-7EA690A4D18E}" destId="{FCFCBF81-5BCB-4841-BB8C-0404C6AA3A49}" srcOrd="1" destOrd="0" presId="urn:microsoft.com/office/officeart/2005/8/layout/hierarchy1"/>
    <dgm:cxn modelId="{106972E1-19BC-4BAC-A4A5-5BC3E6FF3281}" type="presParOf" srcId="{AE25C00F-6896-490D-BBD3-CB3DC7F8EF4C}" destId="{16128B46-3A23-4CED-8E0C-46271A94620F}" srcOrd="1" destOrd="0" presId="urn:microsoft.com/office/officeart/2005/8/layout/hierarchy1"/>
    <dgm:cxn modelId="{F04897C5-4050-4440-9592-444B7F70EB56}" type="presParOf" srcId="{9AF43472-D829-4D69-B4F2-9F947E541523}" destId="{CE89A2FC-DAB7-4CC0-B74F-F7122BC49175}" srcOrd="1" destOrd="0" presId="urn:microsoft.com/office/officeart/2005/8/layout/hierarchy1"/>
    <dgm:cxn modelId="{27BCCFA0-8C3D-4B2E-8014-E72AA9AA5FD2}" type="presParOf" srcId="{CE89A2FC-DAB7-4CC0-B74F-F7122BC49175}" destId="{D2802F6C-8634-4C79-96E5-6CF537E009DE}" srcOrd="0" destOrd="0" presId="urn:microsoft.com/office/officeart/2005/8/layout/hierarchy1"/>
    <dgm:cxn modelId="{D181ECF2-BBA1-4E62-A0C4-0BDAB3CE2CAA}" type="presParOf" srcId="{D2802F6C-8634-4C79-96E5-6CF537E009DE}" destId="{412E0EAF-14DC-4604-BA17-9A8C28B14209}" srcOrd="0" destOrd="0" presId="urn:microsoft.com/office/officeart/2005/8/layout/hierarchy1"/>
    <dgm:cxn modelId="{7CFBB91E-6307-40C5-B2AA-C69ECB569033}" type="presParOf" srcId="{D2802F6C-8634-4C79-96E5-6CF537E009DE}" destId="{36693461-78D8-48D1-BC38-6EA202EC3128}" srcOrd="1" destOrd="0" presId="urn:microsoft.com/office/officeart/2005/8/layout/hierarchy1"/>
    <dgm:cxn modelId="{030BB811-BBD2-4D77-AE43-904F574401CF}" type="presParOf" srcId="{CE89A2FC-DAB7-4CC0-B74F-F7122BC49175}" destId="{F579B111-1792-4966-AB27-5B79212312C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E34CC9-541A-45DB-8B2E-8CED0A35769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39B8C19-3560-4AD8-A705-62A8173BB0BB}">
      <dgm:prSet/>
      <dgm:spPr/>
      <dgm:t>
        <a:bodyPr/>
        <a:lstStyle/>
        <a:p>
          <a:pPr>
            <a:defRPr cap="all"/>
          </a:pPr>
          <a:r>
            <a:rPr lang="en-US" dirty="0">
              <a:latin typeface="+mj-lt"/>
            </a:rPr>
            <a:t>Providers identified by data analysis when developing IPRS described earlier</a:t>
          </a:r>
        </a:p>
      </dgm:t>
    </dgm:pt>
    <dgm:pt modelId="{040ABBB5-318D-439B-A454-D0847DCCADCA}" type="parTrans" cxnId="{8FF3C642-C12F-4AA4-A1E9-DF9E75855B20}">
      <dgm:prSet/>
      <dgm:spPr/>
      <dgm:t>
        <a:bodyPr/>
        <a:lstStyle/>
        <a:p>
          <a:endParaRPr lang="en-US"/>
        </a:p>
      </dgm:t>
    </dgm:pt>
    <dgm:pt modelId="{0CAD2102-C8D8-475C-9086-0A7F8E2895BB}" type="sibTrans" cxnId="{8FF3C642-C12F-4AA4-A1E9-DF9E75855B20}">
      <dgm:prSet/>
      <dgm:spPr/>
      <dgm:t>
        <a:bodyPr/>
        <a:lstStyle/>
        <a:p>
          <a:endParaRPr lang="en-US"/>
        </a:p>
      </dgm:t>
    </dgm:pt>
    <dgm:pt modelId="{40001DF2-CE6E-46F0-B925-78626DAF5B3A}">
      <dgm:prSet/>
      <dgm:spPr/>
      <dgm:t>
        <a:bodyPr/>
        <a:lstStyle/>
        <a:p>
          <a:pPr>
            <a:defRPr cap="all"/>
          </a:pPr>
          <a:r>
            <a:rPr lang="en-US" dirty="0">
              <a:latin typeface="+mj-lt"/>
            </a:rPr>
            <a:t>Up to 3 rounds of probe review</a:t>
          </a:r>
        </a:p>
      </dgm:t>
    </dgm:pt>
    <dgm:pt modelId="{822BF093-3982-423F-AFDD-B89E3D2C4625}" type="parTrans" cxnId="{E9327F0A-C066-42E7-BB9C-F702EACD2FBC}">
      <dgm:prSet/>
      <dgm:spPr/>
      <dgm:t>
        <a:bodyPr/>
        <a:lstStyle/>
        <a:p>
          <a:endParaRPr lang="en-US"/>
        </a:p>
      </dgm:t>
    </dgm:pt>
    <dgm:pt modelId="{BC8BDB4E-41EF-42A5-811E-791B7362B95A}" type="sibTrans" cxnId="{E9327F0A-C066-42E7-BB9C-F702EACD2FBC}">
      <dgm:prSet/>
      <dgm:spPr/>
      <dgm:t>
        <a:bodyPr/>
        <a:lstStyle/>
        <a:p>
          <a:endParaRPr lang="en-US"/>
        </a:p>
      </dgm:t>
    </dgm:pt>
    <dgm:pt modelId="{3F60901B-B5BE-4B6F-8EE5-337C3803F31B}">
      <dgm:prSet/>
      <dgm:spPr/>
      <dgm:t>
        <a:bodyPr/>
        <a:lstStyle/>
        <a:p>
          <a:pPr>
            <a:defRPr cap="all"/>
          </a:pPr>
          <a:r>
            <a:rPr lang="en-US" dirty="0">
              <a:latin typeface="+mj-lt"/>
            </a:rPr>
            <a:t>Each round consist of a 20-40 claims for review</a:t>
          </a:r>
        </a:p>
      </dgm:t>
    </dgm:pt>
    <dgm:pt modelId="{F0290BCA-9F30-4827-B78A-AC8D2039D031}" type="parTrans" cxnId="{F75BBE67-779F-4C97-9E40-F2A844E62AFC}">
      <dgm:prSet/>
      <dgm:spPr/>
      <dgm:t>
        <a:bodyPr/>
        <a:lstStyle/>
        <a:p>
          <a:endParaRPr lang="en-US"/>
        </a:p>
      </dgm:t>
    </dgm:pt>
    <dgm:pt modelId="{A1B15946-6849-4A52-BE75-1766D71B62D7}" type="sibTrans" cxnId="{F75BBE67-779F-4C97-9E40-F2A844E62AFC}">
      <dgm:prSet/>
      <dgm:spPr/>
      <dgm:t>
        <a:bodyPr/>
        <a:lstStyle/>
        <a:p>
          <a:endParaRPr lang="en-US"/>
        </a:p>
      </dgm:t>
    </dgm:pt>
    <dgm:pt modelId="{36E1769A-8F21-4BCA-9205-6D15D07ABCDE}">
      <dgm:prSet/>
      <dgm:spPr/>
      <dgm:t>
        <a:bodyPr/>
        <a:lstStyle/>
        <a:p>
          <a:pPr>
            <a:defRPr cap="all"/>
          </a:pPr>
          <a:r>
            <a:rPr lang="en-US" dirty="0">
              <a:latin typeface="+mj-lt"/>
            </a:rPr>
            <a:t>One on one education intervention with clinical staff</a:t>
          </a:r>
        </a:p>
      </dgm:t>
    </dgm:pt>
    <dgm:pt modelId="{19821A93-A701-4826-8D2E-C2598F995926}" type="parTrans" cxnId="{B935542F-866A-4A71-8CF3-BDB8B6FFBFA4}">
      <dgm:prSet/>
      <dgm:spPr/>
      <dgm:t>
        <a:bodyPr/>
        <a:lstStyle/>
        <a:p>
          <a:endParaRPr lang="en-US"/>
        </a:p>
      </dgm:t>
    </dgm:pt>
    <dgm:pt modelId="{0EAB841F-EFAB-4A55-B6F8-C2F82A94CE9A}" type="sibTrans" cxnId="{B935542F-866A-4A71-8CF3-BDB8B6FFBFA4}">
      <dgm:prSet/>
      <dgm:spPr/>
      <dgm:t>
        <a:bodyPr/>
        <a:lstStyle/>
        <a:p>
          <a:endParaRPr lang="en-US"/>
        </a:p>
      </dgm:t>
    </dgm:pt>
    <dgm:pt modelId="{D970E4E9-2C92-44AB-BFE9-87D2A19F0DF4}">
      <dgm:prSet/>
      <dgm:spPr/>
      <dgm:t>
        <a:bodyPr/>
        <a:lstStyle/>
        <a:p>
          <a:pPr>
            <a:defRPr cap="all"/>
          </a:pPr>
          <a:r>
            <a:rPr lang="en-US" dirty="0">
              <a:latin typeface="+mj-lt"/>
            </a:rPr>
            <a:t>Allow 45-56 days between education intervention and next round </a:t>
          </a:r>
        </a:p>
      </dgm:t>
    </dgm:pt>
    <dgm:pt modelId="{C91D0042-B0A1-4C55-9D87-0668CD8064C7}" type="parTrans" cxnId="{992EFA68-C659-4D6A-9E11-1F27D89FCE3D}">
      <dgm:prSet/>
      <dgm:spPr/>
      <dgm:t>
        <a:bodyPr/>
        <a:lstStyle/>
        <a:p>
          <a:endParaRPr lang="en-US"/>
        </a:p>
      </dgm:t>
    </dgm:pt>
    <dgm:pt modelId="{A892FFAD-074B-4184-BD8D-11A54F5A55E2}" type="sibTrans" cxnId="{992EFA68-C659-4D6A-9E11-1F27D89FCE3D}">
      <dgm:prSet/>
      <dgm:spPr/>
      <dgm:t>
        <a:bodyPr/>
        <a:lstStyle/>
        <a:p>
          <a:endParaRPr lang="en-US"/>
        </a:p>
      </dgm:t>
    </dgm:pt>
    <dgm:pt modelId="{D4D8749F-89E8-4878-BCA5-8B9490C0FCFD}">
      <dgm:prSet custT="1"/>
      <dgm:spPr/>
      <dgm:t>
        <a:bodyPr/>
        <a:lstStyle/>
        <a:p>
          <a:pPr>
            <a:defRPr cap="all"/>
          </a:pPr>
          <a:r>
            <a:rPr lang="en-US" sz="900" dirty="0">
              <a:solidFill>
                <a:schemeClr val="bg1"/>
              </a:solidFill>
              <a:latin typeface="+mj-lt"/>
            </a:rPr>
            <a:t>After each TPE round providers will be reassessed and if compliant will be released and not moved to the subsequent round </a:t>
          </a:r>
        </a:p>
      </dgm:t>
    </dgm:pt>
    <dgm:pt modelId="{14C6A12B-13A9-4CBA-AA90-AACDE0E05B45}" type="parTrans" cxnId="{DA8B7803-DFF2-486A-BC5B-308908104CE8}">
      <dgm:prSet/>
      <dgm:spPr/>
      <dgm:t>
        <a:bodyPr/>
        <a:lstStyle/>
        <a:p>
          <a:endParaRPr lang="en-US"/>
        </a:p>
      </dgm:t>
    </dgm:pt>
    <dgm:pt modelId="{65E3DFD4-5FA9-4611-A191-AAFA418AC049}" type="sibTrans" cxnId="{DA8B7803-DFF2-486A-BC5B-308908104CE8}">
      <dgm:prSet/>
      <dgm:spPr/>
      <dgm:t>
        <a:bodyPr/>
        <a:lstStyle/>
        <a:p>
          <a:endParaRPr lang="en-US"/>
        </a:p>
      </dgm:t>
    </dgm:pt>
    <dgm:pt modelId="{CA31BE40-8FCE-47D0-B3FA-A267483FABC3}">
      <dgm:prSet custT="1"/>
      <dgm:spPr/>
      <dgm:t>
        <a:bodyPr/>
        <a:lstStyle/>
        <a:p>
          <a:pPr>
            <a:defRPr cap="all"/>
          </a:pPr>
          <a:r>
            <a:rPr lang="en-US" sz="1000" dirty="0">
              <a:solidFill>
                <a:schemeClr val="bg1"/>
              </a:solidFill>
              <a:latin typeface="+mj-lt"/>
            </a:rPr>
            <a:t>Monitor for one year via data analysis with follow-up review if needed</a:t>
          </a:r>
        </a:p>
      </dgm:t>
    </dgm:pt>
    <dgm:pt modelId="{A0954F24-B979-4476-BA2F-3CB54BCAECFE}" type="parTrans" cxnId="{84468E23-4A27-401E-B04B-943E68035DF1}">
      <dgm:prSet/>
      <dgm:spPr/>
      <dgm:t>
        <a:bodyPr/>
        <a:lstStyle/>
        <a:p>
          <a:endParaRPr lang="en-US"/>
        </a:p>
      </dgm:t>
    </dgm:pt>
    <dgm:pt modelId="{A989BC86-9BE3-460B-8880-1D1F66D536E8}" type="sibTrans" cxnId="{84468E23-4A27-401E-B04B-943E68035DF1}">
      <dgm:prSet/>
      <dgm:spPr/>
      <dgm:t>
        <a:bodyPr/>
        <a:lstStyle/>
        <a:p>
          <a:endParaRPr lang="en-US"/>
        </a:p>
      </dgm:t>
    </dgm:pt>
    <dgm:pt modelId="{F7383CE4-DDE1-4D26-9F8D-EE95E0D996FD}" type="pres">
      <dgm:prSet presAssocID="{D5E34CC9-541A-45DB-8B2E-8CED0A357693}" presName="root" presStyleCnt="0">
        <dgm:presLayoutVars>
          <dgm:dir/>
          <dgm:resizeHandles val="exact"/>
        </dgm:presLayoutVars>
      </dgm:prSet>
      <dgm:spPr/>
    </dgm:pt>
    <dgm:pt modelId="{0CC307A2-7D6E-4B02-BFE8-17EC3FEA5123}" type="pres">
      <dgm:prSet presAssocID="{339B8C19-3560-4AD8-A705-62A8173BB0BB}" presName="compNode" presStyleCnt="0"/>
      <dgm:spPr/>
    </dgm:pt>
    <dgm:pt modelId="{E752336D-831E-4082-8B5F-AA5965B6A0A3}" type="pres">
      <dgm:prSet presAssocID="{339B8C19-3560-4AD8-A705-62A8173BB0BB}" presName="iconBgRect" presStyleLbl="bgShp" presStyleIdx="0" presStyleCnt="7"/>
      <dgm:spPr/>
    </dgm:pt>
    <dgm:pt modelId="{21C23354-B90B-45B2-B086-602CEDFC1034}" type="pres">
      <dgm:prSet presAssocID="{339B8C19-3560-4AD8-A705-62A8173BB0B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61195DE4-E5CC-4E56-B94A-EFA0CCFAAEC6}" type="pres">
      <dgm:prSet presAssocID="{339B8C19-3560-4AD8-A705-62A8173BB0BB}" presName="spaceRect" presStyleCnt="0"/>
      <dgm:spPr/>
    </dgm:pt>
    <dgm:pt modelId="{6931A538-C3D0-4D6F-B87A-89B67830AC86}" type="pres">
      <dgm:prSet presAssocID="{339B8C19-3560-4AD8-A705-62A8173BB0BB}" presName="textRect" presStyleLbl="revTx" presStyleIdx="0" presStyleCnt="7">
        <dgm:presLayoutVars>
          <dgm:chMax val="1"/>
          <dgm:chPref val="1"/>
        </dgm:presLayoutVars>
      </dgm:prSet>
      <dgm:spPr/>
    </dgm:pt>
    <dgm:pt modelId="{536DFE25-201E-4FA0-A45C-35ACCE13B455}" type="pres">
      <dgm:prSet presAssocID="{0CAD2102-C8D8-475C-9086-0A7F8E2895BB}" presName="sibTrans" presStyleCnt="0"/>
      <dgm:spPr/>
    </dgm:pt>
    <dgm:pt modelId="{6774116C-DB35-42A2-BB85-D42B9D245CA6}" type="pres">
      <dgm:prSet presAssocID="{40001DF2-CE6E-46F0-B925-78626DAF5B3A}" presName="compNode" presStyleCnt="0"/>
      <dgm:spPr/>
    </dgm:pt>
    <dgm:pt modelId="{F953288D-73BB-4B64-A890-3DF7406969F4}" type="pres">
      <dgm:prSet presAssocID="{40001DF2-CE6E-46F0-B925-78626DAF5B3A}" presName="iconBgRect" presStyleLbl="bgShp" presStyleIdx="1" presStyleCnt="7"/>
      <dgm:spPr/>
    </dgm:pt>
    <dgm:pt modelId="{AD0A842B-4950-4339-AE36-654A35EF9448}" type="pres">
      <dgm:prSet presAssocID="{40001DF2-CE6E-46F0-B925-78626DAF5B3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4D9917D-E662-41EA-B9DB-2A60AE0A7046}" type="pres">
      <dgm:prSet presAssocID="{40001DF2-CE6E-46F0-B925-78626DAF5B3A}" presName="spaceRect" presStyleCnt="0"/>
      <dgm:spPr/>
    </dgm:pt>
    <dgm:pt modelId="{488CB6AD-DBA7-443E-81C0-78B90B498BE9}" type="pres">
      <dgm:prSet presAssocID="{40001DF2-CE6E-46F0-B925-78626DAF5B3A}" presName="textRect" presStyleLbl="revTx" presStyleIdx="1" presStyleCnt="7">
        <dgm:presLayoutVars>
          <dgm:chMax val="1"/>
          <dgm:chPref val="1"/>
        </dgm:presLayoutVars>
      </dgm:prSet>
      <dgm:spPr/>
    </dgm:pt>
    <dgm:pt modelId="{998C0315-6192-430F-8AD1-8B85A1922DAE}" type="pres">
      <dgm:prSet presAssocID="{BC8BDB4E-41EF-42A5-811E-791B7362B95A}" presName="sibTrans" presStyleCnt="0"/>
      <dgm:spPr/>
    </dgm:pt>
    <dgm:pt modelId="{9783326E-9B3D-4C59-BCC0-AE54A08940DF}" type="pres">
      <dgm:prSet presAssocID="{3F60901B-B5BE-4B6F-8EE5-337C3803F31B}" presName="compNode" presStyleCnt="0"/>
      <dgm:spPr/>
    </dgm:pt>
    <dgm:pt modelId="{ACBA7915-CC56-4486-AD9F-67AE30B1DED7}" type="pres">
      <dgm:prSet presAssocID="{3F60901B-B5BE-4B6F-8EE5-337C3803F31B}" presName="iconBgRect" presStyleLbl="bgShp" presStyleIdx="2" presStyleCnt="7"/>
      <dgm:spPr/>
    </dgm:pt>
    <dgm:pt modelId="{EA870A3F-F931-4D26-B492-227F3414DBFD}" type="pres">
      <dgm:prSet presAssocID="{3F60901B-B5BE-4B6F-8EE5-337C3803F31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65697B70-F514-4296-856F-F8A9BCC25299}" type="pres">
      <dgm:prSet presAssocID="{3F60901B-B5BE-4B6F-8EE5-337C3803F31B}" presName="spaceRect" presStyleCnt="0"/>
      <dgm:spPr/>
    </dgm:pt>
    <dgm:pt modelId="{604D0A21-13FF-43AA-9BD4-D4346B4F3E63}" type="pres">
      <dgm:prSet presAssocID="{3F60901B-B5BE-4B6F-8EE5-337C3803F31B}" presName="textRect" presStyleLbl="revTx" presStyleIdx="2" presStyleCnt="7">
        <dgm:presLayoutVars>
          <dgm:chMax val="1"/>
          <dgm:chPref val="1"/>
        </dgm:presLayoutVars>
      </dgm:prSet>
      <dgm:spPr/>
    </dgm:pt>
    <dgm:pt modelId="{82E95B2F-AF40-4BB1-8437-A104BAE0E8E4}" type="pres">
      <dgm:prSet presAssocID="{A1B15946-6849-4A52-BE75-1766D71B62D7}" presName="sibTrans" presStyleCnt="0"/>
      <dgm:spPr/>
    </dgm:pt>
    <dgm:pt modelId="{DE75A7AC-5FBA-46A7-B866-650B6E344067}" type="pres">
      <dgm:prSet presAssocID="{36E1769A-8F21-4BCA-9205-6D15D07ABCDE}" presName="compNode" presStyleCnt="0"/>
      <dgm:spPr/>
    </dgm:pt>
    <dgm:pt modelId="{C0DA12E0-3D5F-4D90-AB07-967BF7F3157F}" type="pres">
      <dgm:prSet presAssocID="{36E1769A-8F21-4BCA-9205-6D15D07ABCDE}" presName="iconBgRect" presStyleLbl="bgShp" presStyleIdx="3" presStyleCnt="7"/>
      <dgm:spPr/>
    </dgm:pt>
    <dgm:pt modelId="{6B4AE7E9-E373-4A13-8755-A205F959E16A}" type="pres">
      <dgm:prSet presAssocID="{36E1769A-8F21-4BCA-9205-6D15D07ABCD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D9B6CBB4-F579-4C30-8048-5AEF1CED0040}" type="pres">
      <dgm:prSet presAssocID="{36E1769A-8F21-4BCA-9205-6D15D07ABCDE}" presName="spaceRect" presStyleCnt="0"/>
      <dgm:spPr/>
    </dgm:pt>
    <dgm:pt modelId="{61AD0BB0-AA96-4711-9D4A-1B18BC5A6461}" type="pres">
      <dgm:prSet presAssocID="{36E1769A-8F21-4BCA-9205-6D15D07ABCDE}" presName="textRect" presStyleLbl="revTx" presStyleIdx="3" presStyleCnt="7">
        <dgm:presLayoutVars>
          <dgm:chMax val="1"/>
          <dgm:chPref val="1"/>
        </dgm:presLayoutVars>
      </dgm:prSet>
      <dgm:spPr/>
    </dgm:pt>
    <dgm:pt modelId="{87E52B01-232B-464E-A855-723A7746DA1B}" type="pres">
      <dgm:prSet presAssocID="{0EAB841F-EFAB-4A55-B6F8-C2F82A94CE9A}" presName="sibTrans" presStyleCnt="0"/>
      <dgm:spPr/>
    </dgm:pt>
    <dgm:pt modelId="{5733148E-384E-4BAB-A064-3F7C1E7920B1}" type="pres">
      <dgm:prSet presAssocID="{D970E4E9-2C92-44AB-BFE9-87D2A19F0DF4}" presName="compNode" presStyleCnt="0"/>
      <dgm:spPr/>
    </dgm:pt>
    <dgm:pt modelId="{2CA7526C-0B7C-4181-98E2-6FE39753FA68}" type="pres">
      <dgm:prSet presAssocID="{D970E4E9-2C92-44AB-BFE9-87D2A19F0DF4}" presName="iconBgRect" presStyleLbl="bgShp" presStyleIdx="4" presStyleCnt="7"/>
      <dgm:spPr/>
    </dgm:pt>
    <dgm:pt modelId="{F5D71FF8-2B22-40FB-A9E5-2EB528B2B1AC}" type="pres">
      <dgm:prSet presAssocID="{D970E4E9-2C92-44AB-BFE9-87D2A19F0DF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A46F86D4-FF98-4AA9-9CA5-362CE6A58E01}" type="pres">
      <dgm:prSet presAssocID="{D970E4E9-2C92-44AB-BFE9-87D2A19F0DF4}" presName="spaceRect" presStyleCnt="0"/>
      <dgm:spPr/>
    </dgm:pt>
    <dgm:pt modelId="{379ED6AD-8DE5-4024-B76E-654537D9B5D3}" type="pres">
      <dgm:prSet presAssocID="{D970E4E9-2C92-44AB-BFE9-87D2A19F0DF4}" presName="textRect" presStyleLbl="revTx" presStyleIdx="4" presStyleCnt="7">
        <dgm:presLayoutVars>
          <dgm:chMax val="1"/>
          <dgm:chPref val="1"/>
        </dgm:presLayoutVars>
      </dgm:prSet>
      <dgm:spPr/>
    </dgm:pt>
    <dgm:pt modelId="{2556AB37-C5B5-499F-81A0-B3B4BF542037}" type="pres">
      <dgm:prSet presAssocID="{A892FFAD-074B-4184-BD8D-11A54F5A55E2}" presName="sibTrans" presStyleCnt="0"/>
      <dgm:spPr/>
    </dgm:pt>
    <dgm:pt modelId="{E8BA4B5B-6454-412E-AE4F-0A8773FD6599}" type="pres">
      <dgm:prSet presAssocID="{D4D8749F-89E8-4878-BCA5-8B9490C0FCFD}" presName="compNode" presStyleCnt="0"/>
      <dgm:spPr/>
    </dgm:pt>
    <dgm:pt modelId="{BDC00088-3322-4CC4-A5F0-E048F0DED732}" type="pres">
      <dgm:prSet presAssocID="{D4D8749F-89E8-4878-BCA5-8B9490C0FCFD}" presName="iconBgRect" presStyleLbl="bgShp" presStyleIdx="5" presStyleCnt="7" custLinFactNeighborY="28791"/>
      <dgm:spPr/>
    </dgm:pt>
    <dgm:pt modelId="{9FAA695B-3812-4086-908D-A11DBEB3AC6B}" type="pres">
      <dgm:prSet presAssocID="{D4D8749F-89E8-4878-BCA5-8B9490C0FCFD}" presName="iconRect" presStyleLbl="node1" presStyleIdx="5" presStyleCnt="7" custLinFactNeighborY="4610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Irritant"/>
        </a:ext>
      </dgm:extLst>
    </dgm:pt>
    <dgm:pt modelId="{4E191218-5AE6-4929-8B99-844274C4F832}" type="pres">
      <dgm:prSet presAssocID="{D4D8749F-89E8-4878-BCA5-8B9490C0FCFD}" presName="spaceRect" presStyleCnt="0"/>
      <dgm:spPr/>
    </dgm:pt>
    <dgm:pt modelId="{9A5D7F6B-7018-406D-A25E-7C02D0EE94B2}" type="pres">
      <dgm:prSet presAssocID="{D4D8749F-89E8-4878-BCA5-8B9490C0FCFD}" presName="textRect" presStyleLbl="revTx" presStyleIdx="5" presStyleCnt="7" custScaleX="261802">
        <dgm:presLayoutVars>
          <dgm:chMax val="1"/>
          <dgm:chPref val="1"/>
        </dgm:presLayoutVars>
      </dgm:prSet>
      <dgm:spPr/>
    </dgm:pt>
    <dgm:pt modelId="{A994BA18-11D2-4EDB-B6B1-A9D6E44C583C}" type="pres">
      <dgm:prSet presAssocID="{65E3DFD4-5FA9-4611-A191-AAFA418AC049}" presName="sibTrans" presStyleCnt="0"/>
      <dgm:spPr/>
    </dgm:pt>
    <dgm:pt modelId="{61B4E0A8-E277-4B6F-84E7-2FBB060CB2D4}" type="pres">
      <dgm:prSet presAssocID="{CA31BE40-8FCE-47D0-B3FA-A267483FABC3}" presName="compNode" presStyleCnt="0"/>
      <dgm:spPr/>
    </dgm:pt>
    <dgm:pt modelId="{40491B6E-0237-4BD7-87AC-1D1523BAB8AF}" type="pres">
      <dgm:prSet presAssocID="{CA31BE40-8FCE-47D0-B3FA-A267483FABC3}" presName="iconBgRect" presStyleLbl="bgShp" presStyleIdx="6" presStyleCnt="7" custLinFactNeighborY="28791"/>
      <dgm:spPr/>
    </dgm:pt>
    <dgm:pt modelId="{AC74A0A4-DBEB-4FF7-AEB9-550E9B2A45A4}" type="pres">
      <dgm:prSet presAssocID="{CA31BE40-8FCE-47D0-B3FA-A267483FABC3}" presName="iconRect" presStyleLbl="node1" presStyleIdx="6" presStyleCnt="7" custLinFactNeighborY="63672"/>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atistics"/>
        </a:ext>
      </dgm:extLst>
    </dgm:pt>
    <dgm:pt modelId="{CFE4A26A-505B-4A5D-9849-FDF7FBA71819}" type="pres">
      <dgm:prSet presAssocID="{CA31BE40-8FCE-47D0-B3FA-A267483FABC3}" presName="spaceRect" presStyleCnt="0"/>
      <dgm:spPr/>
    </dgm:pt>
    <dgm:pt modelId="{AB02AC00-863B-427E-B53B-19525FFEA7F9}" type="pres">
      <dgm:prSet presAssocID="{CA31BE40-8FCE-47D0-B3FA-A267483FABC3}" presName="textRect" presStyleLbl="revTx" presStyleIdx="6" presStyleCnt="7" custScaleX="176997">
        <dgm:presLayoutVars>
          <dgm:chMax val="1"/>
          <dgm:chPref val="1"/>
        </dgm:presLayoutVars>
      </dgm:prSet>
      <dgm:spPr/>
    </dgm:pt>
  </dgm:ptLst>
  <dgm:cxnLst>
    <dgm:cxn modelId="{DA8B7803-DFF2-486A-BC5B-308908104CE8}" srcId="{D5E34CC9-541A-45DB-8B2E-8CED0A357693}" destId="{D4D8749F-89E8-4878-BCA5-8B9490C0FCFD}" srcOrd="5" destOrd="0" parTransId="{14C6A12B-13A9-4CBA-AA90-AACDE0E05B45}" sibTransId="{65E3DFD4-5FA9-4611-A191-AAFA418AC049}"/>
    <dgm:cxn modelId="{E9327F0A-C066-42E7-BB9C-F702EACD2FBC}" srcId="{D5E34CC9-541A-45DB-8B2E-8CED0A357693}" destId="{40001DF2-CE6E-46F0-B925-78626DAF5B3A}" srcOrd="1" destOrd="0" parTransId="{822BF093-3982-423F-AFDD-B89E3D2C4625}" sibTransId="{BC8BDB4E-41EF-42A5-811E-791B7362B95A}"/>
    <dgm:cxn modelId="{84468E23-4A27-401E-B04B-943E68035DF1}" srcId="{D5E34CC9-541A-45DB-8B2E-8CED0A357693}" destId="{CA31BE40-8FCE-47D0-B3FA-A267483FABC3}" srcOrd="6" destOrd="0" parTransId="{A0954F24-B979-4476-BA2F-3CB54BCAECFE}" sibTransId="{A989BC86-9BE3-460B-8880-1D1F66D536E8}"/>
    <dgm:cxn modelId="{B935542F-866A-4A71-8CF3-BDB8B6FFBFA4}" srcId="{D5E34CC9-541A-45DB-8B2E-8CED0A357693}" destId="{36E1769A-8F21-4BCA-9205-6D15D07ABCDE}" srcOrd="3" destOrd="0" parTransId="{19821A93-A701-4826-8D2E-C2598F995926}" sibTransId="{0EAB841F-EFAB-4A55-B6F8-C2F82A94CE9A}"/>
    <dgm:cxn modelId="{8FF3C642-C12F-4AA4-A1E9-DF9E75855B20}" srcId="{D5E34CC9-541A-45DB-8B2E-8CED0A357693}" destId="{339B8C19-3560-4AD8-A705-62A8173BB0BB}" srcOrd="0" destOrd="0" parTransId="{040ABBB5-318D-439B-A454-D0847DCCADCA}" sibTransId="{0CAD2102-C8D8-475C-9086-0A7F8E2895BB}"/>
    <dgm:cxn modelId="{F75BBE67-779F-4C97-9E40-F2A844E62AFC}" srcId="{D5E34CC9-541A-45DB-8B2E-8CED0A357693}" destId="{3F60901B-B5BE-4B6F-8EE5-337C3803F31B}" srcOrd="2" destOrd="0" parTransId="{F0290BCA-9F30-4827-B78A-AC8D2039D031}" sibTransId="{A1B15946-6849-4A52-BE75-1766D71B62D7}"/>
    <dgm:cxn modelId="{992EFA68-C659-4D6A-9E11-1F27D89FCE3D}" srcId="{D5E34CC9-541A-45DB-8B2E-8CED0A357693}" destId="{D970E4E9-2C92-44AB-BFE9-87D2A19F0DF4}" srcOrd="4" destOrd="0" parTransId="{C91D0042-B0A1-4C55-9D87-0668CD8064C7}" sibTransId="{A892FFAD-074B-4184-BD8D-11A54F5A55E2}"/>
    <dgm:cxn modelId="{2017286B-8EA1-436F-963F-AA4472E4CE5B}" type="presOf" srcId="{D4D8749F-89E8-4878-BCA5-8B9490C0FCFD}" destId="{9A5D7F6B-7018-406D-A25E-7C02D0EE94B2}" srcOrd="0" destOrd="0" presId="urn:microsoft.com/office/officeart/2018/5/layout/IconCircleLabelList"/>
    <dgm:cxn modelId="{EE81076C-5E59-450E-9FC2-CD45E64835A1}" type="presOf" srcId="{40001DF2-CE6E-46F0-B925-78626DAF5B3A}" destId="{488CB6AD-DBA7-443E-81C0-78B90B498BE9}" srcOrd="0" destOrd="0" presId="urn:microsoft.com/office/officeart/2018/5/layout/IconCircleLabelList"/>
    <dgm:cxn modelId="{3358686F-A2FC-4D75-9447-30B375E14740}" type="presOf" srcId="{339B8C19-3560-4AD8-A705-62A8173BB0BB}" destId="{6931A538-C3D0-4D6F-B87A-89B67830AC86}" srcOrd="0" destOrd="0" presId="urn:microsoft.com/office/officeart/2018/5/layout/IconCircleLabelList"/>
    <dgm:cxn modelId="{2A7AB3B0-CFC5-4453-A978-5950E89A8BE9}" type="presOf" srcId="{3F60901B-B5BE-4B6F-8EE5-337C3803F31B}" destId="{604D0A21-13FF-43AA-9BD4-D4346B4F3E63}" srcOrd="0" destOrd="0" presId="urn:microsoft.com/office/officeart/2018/5/layout/IconCircleLabelList"/>
    <dgm:cxn modelId="{2CCD13B7-2BFC-4C8F-8FC5-FC08F80B16BC}" type="presOf" srcId="{36E1769A-8F21-4BCA-9205-6D15D07ABCDE}" destId="{61AD0BB0-AA96-4711-9D4A-1B18BC5A6461}" srcOrd="0" destOrd="0" presId="urn:microsoft.com/office/officeart/2018/5/layout/IconCircleLabelList"/>
    <dgm:cxn modelId="{0D5ABDF1-CD61-454B-A99E-71DB4709ADF2}" type="presOf" srcId="{CA31BE40-8FCE-47D0-B3FA-A267483FABC3}" destId="{AB02AC00-863B-427E-B53B-19525FFEA7F9}" srcOrd="0" destOrd="0" presId="urn:microsoft.com/office/officeart/2018/5/layout/IconCircleLabelList"/>
    <dgm:cxn modelId="{968A39F9-A52C-4258-92AD-33E92183FDA7}" type="presOf" srcId="{D970E4E9-2C92-44AB-BFE9-87D2A19F0DF4}" destId="{379ED6AD-8DE5-4024-B76E-654537D9B5D3}" srcOrd="0" destOrd="0" presId="urn:microsoft.com/office/officeart/2018/5/layout/IconCircleLabelList"/>
    <dgm:cxn modelId="{1979B1FD-593D-44F2-95A2-FB3943C65B44}" type="presOf" srcId="{D5E34CC9-541A-45DB-8B2E-8CED0A357693}" destId="{F7383CE4-DDE1-4D26-9F8D-EE95E0D996FD}" srcOrd="0" destOrd="0" presId="urn:microsoft.com/office/officeart/2018/5/layout/IconCircleLabelList"/>
    <dgm:cxn modelId="{839681E6-B5E6-476D-846D-430AD35278C2}" type="presParOf" srcId="{F7383CE4-DDE1-4D26-9F8D-EE95E0D996FD}" destId="{0CC307A2-7D6E-4B02-BFE8-17EC3FEA5123}" srcOrd="0" destOrd="0" presId="urn:microsoft.com/office/officeart/2018/5/layout/IconCircleLabelList"/>
    <dgm:cxn modelId="{D4E20791-4799-4A1E-B533-D82522AA3554}" type="presParOf" srcId="{0CC307A2-7D6E-4B02-BFE8-17EC3FEA5123}" destId="{E752336D-831E-4082-8B5F-AA5965B6A0A3}" srcOrd="0" destOrd="0" presId="urn:microsoft.com/office/officeart/2018/5/layout/IconCircleLabelList"/>
    <dgm:cxn modelId="{4627A2BC-3869-4881-A708-632D663E15BC}" type="presParOf" srcId="{0CC307A2-7D6E-4B02-BFE8-17EC3FEA5123}" destId="{21C23354-B90B-45B2-B086-602CEDFC1034}" srcOrd="1" destOrd="0" presId="urn:microsoft.com/office/officeart/2018/5/layout/IconCircleLabelList"/>
    <dgm:cxn modelId="{F9BAF310-F825-4F77-B0DC-AE12C639832B}" type="presParOf" srcId="{0CC307A2-7D6E-4B02-BFE8-17EC3FEA5123}" destId="{61195DE4-E5CC-4E56-B94A-EFA0CCFAAEC6}" srcOrd="2" destOrd="0" presId="urn:microsoft.com/office/officeart/2018/5/layout/IconCircleLabelList"/>
    <dgm:cxn modelId="{906DD3FB-76EA-429F-BA5A-5ACEA60BC1A8}" type="presParOf" srcId="{0CC307A2-7D6E-4B02-BFE8-17EC3FEA5123}" destId="{6931A538-C3D0-4D6F-B87A-89B67830AC86}" srcOrd="3" destOrd="0" presId="urn:microsoft.com/office/officeart/2018/5/layout/IconCircleLabelList"/>
    <dgm:cxn modelId="{28AA47E0-6E97-4C64-9353-BAA1B17E0702}" type="presParOf" srcId="{F7383CE4-DDE1-4D26-9F8D-EE95E0D996FD}" destId="{536DFE25-201E-4FA0-A45C-35ACCE13B455}" srcOrd="1" destOrd="0" presId="urn:microsoft.com/office/officeart/2018/5/layout/IconCircleLabelList"/>
    <dgm:cxn modelId="{3D4444DA-81D0-444C-AAF9-EA70FFB0AF26}" type="presParOf" srcId="{F7383CE4-DDE1-4D26-9F8D-EE95E0D996FD}" destId="{6774116C-DB35-42A2-BB85-D42B9D245CA6}" srcOrd="2" destOrd="0" presId="urn:microsoft.com/office/officeart/2018/5/layout/IconCircleLabelList"/>
    <dgm:cxn modelId="{9B8697CE-E043-4DC6-9CC2-B069FD129733}" type="presParOf" srcId="{6774116C-DB35-42A2-BB85-D42B9D245CA6}" destId="{F953288D-73BB-4B64-A890-3DF7406969F4}" srcOrd="0" destOrd="0" presId="urn:microsoft.com/office/officeart/2018/5/layout/IconCircleLabelList"/>
    <dgm:cxn modelId="{80FA6FF4-85B2-45AC-BCCD-56D358DDEC84}" type="presParOf" srcId="{6774116C-DB35-42A2-BB85-D42B9D245CA6}" destId="{AD0A842B-4950-4339-AE36-654A35EF9448}" srcOrd="1" destOrd="0" presId="urn:microsoft.com/office/officeart/2018/5/layout/IconCircleLabelList"/>
    <dgm:cxn modelId="{841CE525-64EA-4267-8E55-4907282985DA}" type="presParOf" srcId="{6774116C-DB35-42A2-BB85-D42B9D245CA6}" destId="{64D9917D-E662-41EA-B9DB-2A60AE0A7046}" srcOrd="2" destOrd="0" presId="urn:microsoft.com/office/officeart/2018/5/layout/IconCircleLabelList"/>
    <dgm:cxn modelId="{2ECC8EC7-244C-43B5-ACA2-175AC9F7BF40}" type="presParOf" srcId="{6774116C-DB35-42A2-BB85-D42B9D245CA6}" destId="{488CB6AD-DBA7-443E-81C0-78B90B498BE9}" srcOrd="3" destOrd="0" presId="urn:microsoft.com/office/officeart/2018/5/layout/IconCircleLabelList"/>
    <dgm:cxn modelId="{9C9D6230-F44C-46B0-B02D-0C8B1B679A3F}" type="presParOf" srcId="{F7383CE4-DDE1-4D26-9F8D-EE95E0D996FD}" destId="{998C0315-6192-430F-8AD1-8B85A1922DAE}" srcOrd="3" destOrd="0" presId="urn:microsoft.com/office/officeart/2018/5/layout/IconCircleLabelList"/>
    <dgm:cxn modelId="{39C93375-9CD1-4E5B-8DDA-7166744F96E4}" type="presParOf" srcId="{F7383CE4-DDE1-4D26-9F8D-EE95E0D996FD}" destId="{9783326E-9B3D-4C59-BCC0-AE54A08940DF}" srcOrd="4" destOrd="0" presId="urn:microsoft.com/office/officeart/2018/5/layout/IconCircleLabelList"/>
    <dgm:cxn modelId="{6E72FAD9-D644-40B6-A8F6-F9D53009ECFD}" type="presParOf" srcId="{9783326E-9B3D-4C59-BCC0-AE54A08940DF}" destId="{ACBA7915-CC56-4486-AD9F-67AE30B1DED7}" srcOrd="0" destOrd="0" presId="urn:microsoft.com/office/officeart/2018/5/layout/IconCircleLabelList"/>
    <dgm:cxn modelId="{D64C37F9-DD88-4B77-9014-B1A6CC541DA8}" type="presParOf" srcId="{9783326E-9B3D-4C59-BCC0-AE54A08940DF}" destId="{EA870A3F-F931-4D26-B492-227F3414DBFD}" srcOrd="1" destOrd="0" presId="urn:microsoft.com/office/officeart/2018/5/layout/IconCircleLabelList"/>
    <dgm:cxn modelId="{5D066441-2289-496B-AA2F-ECA5D1A77CE9}" type="presParOf" srcId="{9783326E-9B3D-4C59-BCC0-AE54A08940DF}" destId="{65697B70-F514-4296-856F-F8A9BCC25299}" srcOrd="2" destOrd="0" presId="urn:microsoft.com/office/officeart/2018/5/layout/IconCircleLabelList"/>
    <dgm:cxn modelId="{3ED6160D-4BA1-4216-86F0-27BDF0DF37C9}" type="presParOf" srcId="{9783326E-9B3D-4C59-BCC0-AE54A08940DF}" destId="{604D0A21-13FF-43AA-9BD4-D4346B4F3E63}" srcOrd="3" destOrd="0" presId="urn:microsoft.com/office/officeart/2018/5/layout/IconCircleLabelList"/>
    <dgm:cxn modelId="{950804EB-00EB-41CA-A618-598A46DF8D18}" type="presParOf" srcId="{F7383CE4-DDE1-4D26-9F8D-EE95E0D996FD}" destId="{82E95B2F-AF40-4BB1-8437-A104BAE0E8E4}" srcOrd="5" destOrd="0" presId="urn:microsoft.com/office/officeart/2018/5/layout/IconCircleLabelList"/>
    <dgm:cxn modelId="{CF9DE2EA-A1D4-4DA1-BA9E-3B5430246DFC}" type="presParOf" srcId="{F7383CE4-DDE1-4D26-9F8D-EE95E0D996FD}" destId="{DE75A7AC-5FBA-46A7-B866-650B6E344067}" srcOrd="6" destOrd="0" presId="urn:microsoft.com/office/officeart/2018/5/layout/IconCircleLabelList"/>
    <dgm:cxn modelId="{72D9F1F7-C8EB-4EFF-9EF8-80332BC318A6}" type="presParOf" srcId="{DE75A7AC-5FBA-46A7-B866-650B6E344067}" destId="{C0DA12E0-3D5F-4D90-AB07-967BF7F3157F}" srcOrd="0" destOrd="0" presId="urn:microsoft.com/office/officeart/2018/5/layout/IconCircleLabelList"/>
    <dgm:cxn modelId="{1DE19E52-19C7-47CC-8812-35DF0212A266}" type="presParOf" srcId="{DE75A7AC-5FBA-46A7-B866-650B6E344067}" destId="{6B4AE7E9-E373-4A13-8755-A205F959E16A}" srcOrd="1" destOrd="0" presId="urn:microsoft.com/office/officeart/2018/5/layout/IconCircleLabelList"/>
    <dgm:cxn modelId="{E41BE19B-708D-430C-9966-C8C85E37B21B}" type="presParOf" srcId="{DE75A7AC-5FBA-46A7-B866-650B6E344067}" destId="{D9B6CBB4-F579-4C30-8048-5AEF1CED0040}" srcOrd="2" destOrd="0" presId="urn:microsoft.com/office/officeart/2018/5/layout/IconCircleLabelList"/>
    <dgm:cxn modelId="{53A446B3-C793-4DEC-BAF0-FC8F3AEFF2F6}" type="presParOf" srcId="{DE75A7AC-5FBA-46A7-B866-650B6E344067}" destId="{61AD0BB0-AA96-4711-9D4A-1B18BC5A6461}" srcOrd="3" destOrd="0" presId="urn:microsoft.com/office/officeart/2018/5/layout/IconCircleLabelList"/>
    <dgm:cxn modelId="{A4C46405-EE4D-45B4-9CD4-DAE668144C0A}" type="presParOf" srcId="{F7383CE4-DDE1-4D26-9F8D-EE95E0D996FD}" destId="{87E52B01-232B-464E-A855-723A7746DA1B}" srcOrd="7" destOrd="0" presId="urn:microsoft.com/office/officeart/2018/5/layout/IconCircleLabelList"/>
    <dgm:cxn modelId="{95C82BE7-BFEE-49AA-BFE7-593D2F409E6F}" type="presParOf" srcId="{F7383CE4-DDE1-4D26-9F8D-EE95E0D996FD}" destId="{5733148E-384E-4BAB-A064-3F7C1E7920B1}" srcOrd="8" destOrd="0" presId="urn:microsoft.com/office/officeart/2018/5/layout/IconCircleLabelList"/>
    <dgm:cxn modelId="{404C0060-90DD-4258-B857-1B449EA438A9}" type="presParOf" srcId="{5733148E-384E-4BAB-A064-3F7C1E7920B1}" destId="{2CA7526C-0B7C-4181-98E2-6FE39753FA68}" srcOrd="0" destOrd="0" presId="urn:microsoft.com/office/officeart/2018/5/layout/IconCircleLabelList"/>
    <dgm:cxn modelId="{8E1F643F-002F-4DB3-8936-3B184263EB38}" type="presParOf" srcId="{5733148E-384E-4BAB-A064-3F7C1E7920B1}" destId="{F5D71FF8-2B22-40FB-A9E5-2EB528B2B1AC}" srcOrd="1" destOrd="0" presId="urn:microsoft.com/office/officeart/2018/5/layout/IconCircleLabelList"/>
    <dgm:cxn modelId="{D52EBECE-A6BB-4A48-8EE4-C5D786755B93}" type="presParOf" srcId="{5733148E-384E-4BAB-A064-3F7C1E7920B1}" destId="{A46F86D4-FF98-4AA9-9CA5-362CE6A58E01}" srcOrd="2" destOrd="0" presId="urn:microsoft.com/office/officeart/2018/5/layout/IconCircleLabelList"/>
    <dgm:cxn modelId="{80D53A04-AA35-4E7C-AD92-3E483CA4013B}" type="presParOf" srcId="{5733148E-384E-4BAB-A064-3F7C1E7920B1}" destId="{379ED6AD-8DE5-4024-B76E-654537D9B5D3}" srcOrd="3" destOrd="0" presId="urn:microsoft.com/office/officeart/2018/5/layout/IconCircleLabelList"/>
    <dgm:cxn modelId="{36F25406-FDB4-491B-95B1-A496A87751BD}" type="presParOf" srcId="{F7383CE4-DDE1-4D26-9F8D-EE95E0D996FD}" destId="{2556AB37-C5B5-499F-81A0-B3B4BF542037}" srcOrd="9" destOrd="0" presId="urn:microsoft.com/office/officeart/2018/5/layout/IconCircleLabelList"/>
    <dgm:cxn modelId="{7364D854-A936-4322-9FD7-7CB60AEDE1C4}" type="presParOf" srcId="{F7383CE4-DDE1-4D26-9F8D-EE95E0D996FD}" destId="{E8BA4B5B-6454-412E-AE4F-0A8773FD6599}" srcOrd="10" destOrd="0" presId="urn:microsoft.com/office/officeart/2018/5/layout/IconCircleLabelList"/>
    <dgm:cxn modelId="{311D74B0-B0FF-4FB4-8F2C-EA82B4BD2E78}" type="presParOf" srcId="{E8BA4B5B-6454-412E-AE4F-0A8773FD6599}" destId="{BDC00088-3322-4CC4-A5F0-E048F0DED732}" srcOrd="0" destOrd="0" presId="urn:microsoft.com/office/officeart/2018/5/layout/IconCircleLabelList"/>
    <dgm:cxn modelId="{B1A9C66F-FA41-4014-9F64-2FB5A6265EE9}" type="presParOf" srcId="{E8BA4B5B-6454-412E-AE4F-0A8773FD6599}" destId="{9FAA695B-3812-4086-908D-A11DBEB3AC6B}" srcOrd="1" destOrd="0" presId="urn:microsoft.com/office/officeart/2018/5/layout/IconCircleLabelList"/>
    <dgm:cxn modelId="{47E65FF2-51A0-4C06-B1BC-FFFB89860532}" type="presParOf" srcId="{E8BA4B5B-6454-412E-AE4F-0A8773FD6599}" destId="{4E191218-5AE6-4929-8B99-844274C4F832}" srcOrd="2" destOrd="0" presId="urn:microsoft.com/office/officeart/2018/5/layout/IconCircleLabelList"/>
    <dgm:cxn modelId="{0D5FB382-655B-4622-8C88-F793FF2C2261}" type="presParOf" srcId="{E8BA4B5B-6454-412E-AE4F-0A8773FD6599}" destId="{9A5D7F6B-7018-406D-A25E-7C02D0EE94B2}" srcOrd="3" destOrd="0" presId="urn:microsoft.com/office/officeart/2018/5/layout/IconCircleLabelList"/>
    <dgm:cxn modelId="{43187AE9-CD86-45A5-9715-6A1B021D6444}" type="presParOf" srcId="{F7383CE4-DDE1-4D26-9F8D-EE95E0D996FD}" destId="{A994BA18-11D2-4EDB-B6B1-A9D6E44C583C}" srcOrd="11" destOrd="0" presId="urn:microsoft.com/office/officeart/2018/5/layout/IconCircleLabelList"/>
    <dgm:cxn modelId="{368D99F2-0034-44A7-9276-4F9D067CBEDC}" type="presParOf" srcId="{F7383CE4-DDE1-4D26-9F8D-EE95E0D996FD}" destId="{61B4E0A8-E277-4B6F-84E7-2FBB060CB2D4}" srcOrd="12" destOrd="0" presId="urn:microsoft.com/office/officeart/2018/5/layout/IconCircleLabelList"/>
    <dgm:cxn modelId="{9F0525D3-0737-4C82-8659-71A41328C8B2}" type="presParOf" srcId="{61B4E0A8-E277-4B6F-84E7-2FBB060CB2D4}" destId="{40491B6E-0237-4BD7-87AC-1D1523BAB8AF}" srcOrd="0" destOrd="0" presId="urn:microsoft.com/office/officeart/2018/5/layout/IconCircleLabelList"/>
    <dgm:cxn modelId="{0E0322EE-2A29-496B-A8A2-3E6DB3DB19B3}" type="presParOf" srcId="{61B4E0A8-E277-4B6F-84E7-2FBB060CB2D4}" destId="{AC74A0A4-DBEB-4FF7-AEB9-550E9B2A45A4}" srcOrd="1" destOrd="0" presId="urn:microsoft.com/office/officeart/2018/5/layout/IconCircleLabelList"/>
    <dgm:cxn modelId="{26151C6E-6CBC-4CC5-BA52-2EDB66E925C9}" type="presParOf" srcId="{61B4E0A8-E277-4B6F-84E7-2FBB060CB2D4}" destId="{CFE4A26A-505B-4A5D-9849-FDF7FBA71819}" srcOrd="2" destOrd="0" presId="urn:microsoft.com/office/officeart/2018/5/layout/IconCircleLabelList"/>
    <dgm:cxn modelId="{09421AFD-EB59-4334-8EC6-C2346F13ED9C}" type="presParOf" srcId="{61B4E0A8-E277-4B6F-84E7-2FBB060CB2D4}" destId="{AB02AC00-863B-427E-B53B-19525FFEA7F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A5D3ED-BB18-4AD5-9A7E-5DB701E95967}" type="doc">
      <dgm:prSet loTypeId="urn:microsoft.com/office/officeart/2016/7/layout/VerticalSolidActionList" loCatId="List" qsTypeId="urn:microsoft.com/office/officeart/2005/8/quickstyle/simple5" qsCatId="simple" csTypeId="urn:microsoft.com/office/officeart/2005/8/colors/accent1_2" csCatId="accent1" phldr="1"/>
      <dgm:spPr/>
      <dgm:t>
        <a:bodyPr/>
        <a:lstStyle/>
        <a:p>
          <a:endParaRPr lang="en-US"/>
        </a:p>
      </dgm:t>
    </dgm:pt>
    <dgm:pt modelId="{7BD9EE30-B4E2-48DE-8608-56CCC0234947}">
      <dgm:prSet/>
      <dgm:spPr>
        <a:solidFill>
          <a:schemeClr val="tx1"/>
        </a:solidFill>
        <a:ln>
          <a:solidFill>
            <a:schemeClr val="bg1"/>
          </a:solidFill>
        </a:ln>
      </dgm:spPr>
      <dgm:t>
        <a:bodyPr/>
        <a:lstStyle/>
        <a:p>
          <a:r>
            <a:rPr lang="en-US" dirty="0"/>
            <a:t>Navigate</a:t>
          </a:r>
        </a:p>
      </dgm:t>
    </dgm:pt>
    <dgm:pt modelId="{DB658ABD-CA5D-4864-863E-FCCD141D2F80}" type="parTrans" cxnId="{1FFA2EB0-5523-4431-939C-6146407B4BB9}">
      <dgm:prSet/>
      <dgm:spPr/>
      <dgm:t>
        <a:bodyPr/>
        <a:lstStyle/>
        <a:p>
          <a:endParaRPr lang="en-US"/>
        </a:p>
      </dgm:t>
    </dgm:pt>
    <dgm:pt modelId="{AC0BB5D5-EF35-485B-A60B-A89E8AA2998F}" type="sibTrans" cxnId="{1FFA2EB0-5523-4431-939C-6146407B4BB9}">
      <dgm:prSet/>
      <dgm:spPr/>
      <dgm:t>
        <a:bodyPr/>
        <a:lstStyle/>
        <a:p>
          <a:endParaRPr lang="en-US"/>
        </a:p>
      </dgm:t>
    </dgm:pt>
    <dgm:pt modelId="{930FFE4B-C346-4F89-8170-26EAAACD7290}">
      <dgm:prSet custT="1"/>
      <dgm:spPr/>
      <dgm:t>
        <a:bodyPr/>
        <a:lstStyle/>
        <a:p>
          <a:r>
            <a:rPr lang="en-US" sz="1400" dirty="0"/>
            <a:t>Navigate to Palmetto GBA website</a:t>
          </a:r>
        </a:p>
      </dgm:t>
    </dgm:pt>
    <dgm:pt modelId="{C455026F-53A9-4113-8E1A-F4C97CEE424F}" type="parTrans" cxnId="{2D9E3F5C-733A-4BE7-A1C0-65FEBA334754}">
      <dgm:prSet/>
      <dgm:spPr/>
      <dgm:t>
        <a:bodyPr/>
        <a:lstStyle/>
        <a:p>
          <a:endParaRPr lang="en-US"/>
        </a:p>
      </dgm:t>
    </dgm:pt>
    <dgm:pt modelId="{1F815E7D-7CFF-4912-97C0-AE2E35F1F22E}" type="sibTrans" cxnId="{2D9E3F5C-733A-4BE7-A1C0-65FEBA334754}">
      <dgm:prSet/>
      <dgm:spPr/>
      <dgm:t>
        <a:bodyPr/>
        <a:lstStyle/>
        <a:p>
          <a:endParaRPr lang="en-US"/>
        </a:p>
      </dgm:t>
    </dgm:pt>
    <dgm:pt modelId="{53D75577-8AF3-47CB-B8BE-2AADF57E4E6A}">
      <dgm:prSet custT="1"/>
      <dgm:spPr/>
      <dgm:t>
        <a:bodyPr/>
        <a:lstStyle/>
        <a:p>
          <a:r>
            <a:rPr lang="en-US" sz="1400" dirty="0"/>
            <a:t>www.Palmetto GBA.com</a:t>
          </a:r>
        </a:p>
      </dgm:t>
    </dgm:pt>
    <dgm:pt modelId="{3D4F206C-0E2A-4CAA-9B08-D4CD54A15C8A}" type="parTrans" cxnId="{89B6F819-1217-46FB-8BC4-0350EAEF3FF9}">
      <dgm:prSet/>
      <dgm:spPr/>
      <dgm:t>
        <a:bodyPr/>
        <a:lstStyle/>
        <a:p>
          <a:endParaRPr lang="en-US"/>
        </a:p>
      </dgm:t>
    </dgm:pt>
    <dgm:pt modelId="{C5D20F5C-A5E6-42C6-B427-B723943A4744}" type="sibTrans" cxnId="{89B6F819-1217-46FB-8BC4-0350EAEF3FF9}">
      <dgm:prSet/>
      <dgm:spPr/>
      <dgm:t>
        <a:bodyPr/>
        <a:lstStyle/>
        <a:p>
          <a:endParaRPr lang="en-US"/>
        </a:p>
      </dgm:t>
    </dgm:pt>
    <dgm:pt modelId="{E1AF3DF7-3750-4248-BF69-DFFD56201E72}">
      <dgm:prSet/>
      <dgm:spPr>
        <a:solidFill>
          <a:schemeClr val="accent5"/>
        </a:solidFill>
        <a:ln>
          <a:solidFill>
            <a:schemeClr val="bg1"/>
          </a:solidFill>
        </a:ln>
      </dgm:spPr>
      <dgm:t>
        <a:bodyPr/>
        <a:lstStyle/>
        <a:p>
          <a:r>
            <a:rPr lang="en-US" dirty="0"/>
            <a:t>Select</a:t>
          </a:r>
        </a:p>
      </dgm:t>
    </dgm:pt>
    <dgm:pt modelId="{2FED7D54-ED07-4AF0-A271-C54672B78CCD}" type="parTrans" cxnId="{6D9A3113-5668-4845-8615-3960570B641F}">
      <dgm:prSet/>
      <dgm:spPr/>
      <dgm:t>
        <a:bodyPr/>
        <a:lstStyle/>
        <a:p>
          <a:endParaRPr lang="en-US"/>
        </a:p>
      </dgm:t>
    </dgm:pt>
    <dgm:pt modelId="{BE19F86C-8EB3-420A-9AF8-C04C911D364C}" type="sibTrans" cxnId="{6D9A3113-5668-4845-8615-3960570B641F}">
      <dgm:prSet/>
      <dgm:spPr/>
      <dgm:t>
        <a:bodyPr/>
        <a:lstStyle/>
        <a:p>
          <a:endParaRPr lang="en-US"/>
        </a:p>
      </dgm:t>
    </dgm:pt>
    <dgm:pt modelId="{F5961B37-D8A8-4847-BEA2-2F463B122D87}">
      <dgm:prSet custT="1"/>
      <dgm:spPr/>
      <dgm:t>
        <a:bodyPr/>
        <a:lstStyle/>
        <a:p>
          <a:r>
            <a:rPr lang="en-US" sz="1400" dirty="0"/>
            <a:t>Select the jurisdiction and line of business</a:t>
          </a:r>
        </a:p>
      </dgm:t>
    </dgm:pt>
    <dgm:pt modelId="{AA7463AD-5761-479E-995B-8CFEED255FE6}" type="parTrans" cxnId="{61BF006C-11B1-4BAB-AD16-0727A85B8277}">
      <dgm:prSet/>
      <dgm:spPr/>
      <dgm:t>
        <a:bodyPr/>
        <a:lstStyle/>
        <a:p>
          <a:endParaRPr lang="en-US"/>
        </a:p>
      </dgm:t>
    </dgm:pt>
    <dgm:pt modelId="{48695F78-399E-4397-9067-79D7932015BE}" type="sibTrans" cxnId="{61BF006C-11B1-4BAB-AD16-0727A85B8277}">
      <dgm:prSet/>
      <dgm:spPr/>
      <dgm:t>
        <a:bodyPr/>
        <a:lstStyle/>
        <a:p>
          <a:endParaRPr lang="en-US"/>
        </a:p>
      </dgm:t>
    </dgm:pt>
    <dgm:pt modelId="{146A2621-B307-430B-9D72-4D64B390BFFA}">
      <dgm:prSet/>
      <dgm:spPr>
        <a:solidFill>
          <a:schemeClr val="accent2"/>
        </a:solidFill>
        <a:ln>
          <a:solidFill>
            <a:schemeClr val="bg1"/>
          </a:solidFill>
        </a:ln>
      </dgm:spPr>
      <dgm:t>
        <a:bodyPr/>
        <a:lstStyle/>
        <a:p>
          <a:r>
            <a:rPr lang="en-US" dirty="0"/>
            <a:t>Access</a:t>
          </a:r>
        </a:p>
      </dgm:t>
    </dgm:pt>
    <dgm:pt modelId="{E4CE0BB7-73E2-4FCF-9952-2584A70451B0}" type="parTrans" cxnId="{3240BD01-CB28-4972-A1FD-644EDA6C6D41}">
      <dgm:prSet/>
      <dgm:spPr/>
      <dgm:t>
        <a:bodyPr/>
        <a:lstStyle/>
        <a:p>
          <a:endParaRPr lang="en-US"/>
        </a:p>
      </dgm:t>
    </dgm:pt>
    <dgm:pt modelId="{27AA0E62-A630-4AC2-B6AC-9A8BE39EA5D6}" type="sibTrans" cxnId="{3240BD01-CB28-4972-A1FD-644EDA6C6D41}">
      <dgm:prSet/>
      <dgm:spPr/>
      <dgm:t>
        <a:bodyPr/>
        <a:lstStyle/>
        <a:p>
          <a:endParaRPr lang="en-US"/>
        </a:p>
      </dgm:t>
    </dgm:pt>
    <dgm:pt modelId="{3EE0A20B-0D7C-4A04-BC70-353DB8450729}">
      <dgm:prSet custT="1"/>
      <dgm:spPr/>
      <dgm:t>
        <a:bodyPr/>
        <a:lstStyle/>
        <a:p>
          <a:r>
            <a:rPr lang="en-US" sz="1400" dirty="0"/>
            <a:t>Access the Medical Review Topics list</a:t>
          </a:r>
        </a:p>
      </dgm:t>
    </dgm:pt>
    <dgm:pt modelId="{61B59A40-C0D8-4947-8712-68E963D6973E}" type="parTrans" cxnId="{075A23E7-AA60-413D-B524-944EEEEBACFD}">
      <dgm:prSet/>
      <dgm:spPr/>
      <dgm:t>
        <a:bodyPr/>
        <a:lstStyle/>
        <a:p>
          <a:endParaRPr lang="en-US"/>
        </a:p>
      </dgm:t>
    </dgm:pt>
    <dgm:pt modelId="{30B32048-DB45-4203-B428-4152028815A2}" type="sibTrans" cxnId="{075A23E7-AA60-413D-B524-944EEEEBACFD}">
      <dgm:prSet/>
      <dgm:spPr/>
      <dgm:t>
        <a:bodyPr/>
        <a:lstStyle/>
        <a:p>
          <a:endParaRPr lang="en-US"/>
        </a:p>
      </dgm:t>
    </dgm:pt>
    <dgm:pt modelId="{A0F00725-EB7D-44FD-B17B-49871F1D3D26}">
      <dgm:prSet/>
      <dgm:spPr>
        <a:solidFill>
          <a:schemeClr val="tx2"/>
        </a:solidFill>
        <a:ln>
          <a:solidFill>
            <a:schemeClr val="bg1"/>
          </a:solidFill>
        </a:ln>
      </dgm:spPr>
      <dgm:t>
        <a:bodyPr/>
        <a:lstStyle/>
        <a:p>
          <a:r>
            <a:rPr lang="en-US" dirty="0"/>
            <a:t>Populate </a:t>
          </a:r>
        </a:p>
      </dgm:t>
    </dgm:pt>
    <dgm:pt modelId="{EDBBC82A-0DE9-40B2-96E2-74FAC3AA7E56}" type="parTrans" cxnId="{69AADA33-5097-44C9-B8A7-9A6E83AFEE33}">
      <dgm:prSet/>
      <dgm:spPr/>
      <dgm:t>
        <a:bodyPr/>
        <a:lstStyle/>
        <a:p>
          <a:endParaRPr lang="en-US"/>
        </a:p>
      </dgm:t>
    </dgm:pt>
    <dgm:pt modelId="{1D054EA8-DFA4-4805-A855-F6F5DD7B990A}" type="sibTrans" cxnId="{69AADA33-5097-44C9-B8A7-9A6E83AFEE33}">
      <dgm:prSet/>
      <dgm:spPr/>
      <dgm:t>
        <a:bodyPr/>
        <a:lstStyle/>
        <a:p>
          <a:endParaRPr lang="en-US"/>
        </a:p>
      </dgm:t>
    </dgm:pt>
    <dgm:pt modelId="{48EE328D-0F31-4C60-BE44-FB068FC65D7C}">
      <dgm:prSet custT="1"/>
      <dgm:spPr/>
      <dgm:t>
        <a:bodyPr/>
        <a:lstStyle/>
        <a:p>
          <a:r>
            <a:rPr lang="en-US" sz="1400" dirty="0"/>
            <a:t>Articles will populate on the landing page</a:t>
          </a:r>
        </a:p>
      </dgm:t>
    </dgm:pt>
    <dgm:pt modelId="{3105685D-F2BC-4067-BFB7-4A1C7A205B4A}" type="parTrans" cxnId="{48AD4656-C532-4461-8050-840F40A139C8}">
      <dgm:prSet/>
      <dgm:spPr/>
      <dgm:t>
        <a:bodyPr/>
        <a:lstStyle/>
        <a:p>
          <a:endParaRPr lang="en-US"/>
        </a:p>
      </dgm:t>
    </dgm:pt>
    <dgm:pt modelId="{0B688956-4456-44F1-B39F-B3C432C0FD1A}" type="sibTrans" cxnId="{48AD4656-C532-4461-8050-840F40A139C8}">
      <dgm:prSet/>
      <dgm:spPr/>
      <dgm:t>
        <a:bodyPr/>
        <a:lstStyle/>
        <a:p>
          <a:endParaRPr lang="en-US"/>
        </a:p>
      </dgm:t>
    </dgm:pt>
    <dgm:pt modelId="{84566EB5-13B5-4BDD-A628-B32CB7657387}">
      <dgm:prSet/>
      <dgm:spPr/>
      <dgm:t>
        <a:bodyPr/>
        <a:lstStyle/>
        <a:p>
          <a:endParaRPr lang="en-US" sz="1100" dirty="0"/>
        </a:p>
      </dgm:t>
    </dgm:pt>
    <dgm:pt modelId="{EF182BF3-10F7-4C4B-8294-FFE2C1CFA0D4}" type="parTrans" cxnId="{BFAE8A62-1AA6-4EDC-A186-065A9C24381E}">
      <dgm:prSet/>
      <dgm:spPr/>
      <dgm:t>
        <a:bodyPr/>
        <a:lstStyle/>
        <a:p>
          <a:endParaRPr lang="en-US"/>
        </a:p>
      </dgm:t>
    </dgm:pt>
    <dgm:pt modelId="{4CA874BB-E127-4623-A35C-9D4CD68C210D}" type="sibTrans" cxnId="{BFAE8A62-1AA6-4EDC-A186-065A9C24381E}">
      <dgm:prSet/>
      <dgm:spPr/>
      <dgm:t>
        <a:bodyPr/>
        <a:lstStyle/>
        <a:p>
          <a:endParaRPr lang="en-US"/>
        </a:p>
      </dgm:t>
    </dgm:pt>
    <dgm:pt modelId="{841C7BC2-5FD3-48FD-B0F3-5C1261A67917}">
      <dgm:prSet/>
      <dgm:spPr/>
      <dgm:t>
        <a:bodyPr/>
        <a:lstStyle/>
        <a:p>
          <a:endParaRPr lang="en-US" sz="900" dirty="0"/>
        </a:p>
      </dgm:t>
    </dgm:pt>
    <dgm:pt modelId="{9EA7FB79-30DC-4E52-A41B-6568239C2743}" type="parTrans" cxnId="{138273BF-C367-4AE4-A6D9-AC314E6D72F3}">
      <dgm:prSet/>
      <dgm:spPr/>
      <dgm:t>
        <a:bodyPr/>
        <a:lstStyle/>
        <a:p>
          <a:endParaRPr lang="en-US"/>
        </a:p>
      </dgm:t>
    </dgm:pt>
    <dgm:pt modelId="{5D71F16C-F33F-45AF-9E49-E7D314E283C9}" type="sibTrans" cxnId="{138273BF-C367-4AE4-A6D9-AC314E6D72F3}">
      <dgm:prSet/>
      <dgm:spPr/>
      <dgm:t>
        <a:bodyPr/>
        <a:lstStyle/>
        <a:p>
          <a:endParaRPr lang="en-US"/>
        </a:p>
      </dgm:t>
    </dgm:pt>
    <dgm:pt modelId="{05E5A8BF-88D1-4806-9B58-DB25E9081709}" type="pres">
      <dgm:prSet presAssocID="{58A5D3ED-BB18-4AD5-9A7E-5DB701E95967}" presName="Name0" presStyleCnt="0">
        <dgm:presLayoutVars>
          <dgm:dir/>
          <dgm:animLvl val="lvl"/>
          <dgm:resizeHandles val="exact"/>
        </dgm:presLayoutVars>
      </dgm:prSet>
      <dgm:spPr/>
    </dgm:pt>
    <dgm:pt modelId="{65D729C0-D10B-4630-9A3B-2B4E5F62E4D8}" type="pres">
      <dgm:prSet presAssocID="{7BD9EE30-B4E2-48DE-8608-56CCC0234947}" presName="linNode" presStyleCnt="0"/>
      <dgm:spPr/>
    </dgm:pt>
    <dgm:pt modelId="{558AA8B7-0E9B-4F8B-BE4E-A17DF56C5387}" type="pres">
      <dgm:prSet presAssocID="{7BD9EE30-B4E2-48DE-8608-56CCC0234947}" presName="parentText" presStyleLbl="alignNode1" presStyleIdx="0" presStyleCnt="4">
        <dgm:presLayoutVars>
          <dgm:chMax val="1"/>
          <dgm:bulletEnabled/>
        </dgm:presLayoutVars>
      </dgm:prSet>
      <dgm:spPr/>
    </dgm:pt>
    <dgm:pt modelId="{304B06E5-C53D-49EE-9B37-86894F43A4E9}" type="pres">
      <dgm:prSet presAssocID="{7BD9EE30-B4E2-48DE-8608-56CCC0234947}" presName="descendantText" presStyleLbl="alignAccFollowNode1" presStyleIdx="0" presStyleCnt="4">
        <dgm:presLayoutVars>
          <dgm:bulletEnabled/>
        </dgm:presLayoutVars>
      </dgm:prSet>
      <dgm:spPr/>
    </dgm:pt>
    <dgm:pt modelId="{666F9D82-8BAD-4FE3-9101-0592F74EDA2F}" type="pres">
      <dgm:prSet presAssocID="{AC0BB5D5-EF35-485B-A60B-A89E8AA2998F}" presName="sp" presStyleCnt="0"/>
      <dgm:spPr/>
    </dgm:pt>
    <dgm:pt modelId="{CBCC477D-FC51-4E22-AA59-D87D2D50817A}" type="pres">
      <dgm:prSet presAssocID="{E1AF3DF7-3750-4248-BF69-DFFD56201E72}" presName="linNode" presStyleCnt="0"/>
      <dgm:spPr/>
    </dgm:pt>
    <dgm:pt modelId="{A68B01E7-D7AC-45F2-98B0-B044EE2591F1}" type="pres">
      <dgm:prSet presAssocID="{E1AF3DF7-3750-4248-BF69-DFFD56201E72}" presName="parentText" presStyleLbl="alignNode1" presStyleIdx="1" presStyleCnt="4">
        <dgm:presLayoutVars>
          <dgm:chMax val="1"/>
          <dgm:bulletEnabled/>
        </dgm:presLayoutVars>
      </dgm:prSet>
      <dgm:spPr/>
    </dgm:pt>
    <dgm:pt modelId="{69A55F1E-5FCB-4C18-B612-095C428F2C37}" type="pres">
      <dgm:prSet presAssocID="{E1AF3DF7-3750-4248-BF69-DFFD56201E72}" presName="descendantText" presStyleLbl="alignAccFollowNode1" presStyleIdx="1" presStyleCnt="4">
        <dgm:presLayoutVars>
          <dgm:bulletEnabled/>
        </dgm:presLayoutVars>
      </dgm:prSet>
      <dgm:spPr/>
    </dgm:pt>
    <dgm:pt modelId="{BD2EDB28-EF0B-4FA2-9D04-581B95F33A69}" type="pres">
      <dgm:prSet presAssocID="{BE19F86C-8EB3-420A-9AF8-C04C911D364C}" presName="sp" presStyleCnt="0"/>
      <dgm:spPr/>
    </dgm:pt>
    <dgm:pt modelId="{B880AF64-2435-48ED-927A-54E31753B1E3}" type="pres">
      <dgm:prSet presAssocID="{146A2621-B307-430B-9D72-4D64B390BFFA}" presName="linNode" presStyleCnt="0"/>
      <dgm:spPr/>
    </dgm:pt>
    <dgm:pt modelId="{96E0C3E4-F887-4EF4-82D1-3366967F85F7}" type="pres">
      <dgm:prSet presAssocID="{146A2621-B307-430B-9D72-4D64B390BFFA}" presName="parentText" presStyleLbl="alignNode1" presStyleIdx="2" presStyleCnt="4">
        <dgm:presLayoutVars>
          <dgm:chMax val="1"/>
          <dgm:bulletEnabled/>
        </dgm:presLayoutVars>
      </dgm:prSet>
      <dgm:spPr/>
    </dgm:pt>
    <dgm:pt modelId="{9C7F7E07-D5EE-4DDD-A4AE-E1733F092C6E}" type="pres">
      <dgm:prSet presAssocID="{146A2621-B307-430B-9D72-4D64B390BFFA}" presName="descendantText" presStyleLbl="alignAccFollowNode1" presStyleIdx="2" presStyleCnt="4" custLinFactNeighborX="1852" custLinFactNeighborY="1269">
        <dgm:presLayoutVars>
          <dgm:bulletEnabled/>
        </dgm:presLayoutVars>
      </dgm:prSet>
      <dgm:spPr/>
    </dgm:pt>
    <dgm:pt modelId="{13F5AEE4-17D8-4924-A85A-E3C54541C52B}" type="pres">
      <dgm:prSet presAssocID="{27AA0E62-A630-4AC2-B6AC-9A8BE39EA5D6}" presName="sp" presStyleCnt="0"/>
      <dgm:spPr/>
    </dgm:pt>
    <dgm:pt modelId="{2EF130C0-EEC2-4A65-8242-7C453AC22D5D}" type="pres">
      <dgm:prSet presAssocID="{A0F00725-EB7D-44FD-B17B-49871F1D3D26}" presName="linNode" presStyleCnt="0"/>
      <dgm:spPr/>
    </dgm:pt>
    <dgm:pt modelId="{DF96CF79-2AC1-401C-BE7B-A1A58455669E}" type="pres">
      <dgm:prSet presAssocID="{A0F00725-EB7D-44FD-B17B-49871F1D3D26}" presName="parentText" presStyleLbl="alignNode1" presStyleIdx="3" presStyleCnt="4">
        <dgm:presLayoutVars>
          <dgm:chMax val="1"/>
          <dgm:bulletEnabled/>
        </dgm:presLayoutVars>
      </dgm:prSet>
      <dgm:spPr/>
    </dgm:pt>
    <dgm:pt modelId="{39EBC42F-03D0-4275-9BC0-175ECDE4BFD6}" type="pres">
      <dgm:prSet presAssocID="{A0F00725-EB7D-44FD-B17B-49871F1D3D26}" presName="descendantText" presStyleLbl="alignAccFollowNode1" presStyleIdx="3" presStyleCnt="4">
        <dgm:presLayoutVars>
          <dgm:bulletEnabled/>
        </dgm:presLayoutVars>
      </dgm:prSet>
      <dgm:spPr/>
    </dgm:pt>
  </dgm:ptLst>
  <dgm:cxnLst>
    <dgm:cxn modelId="{3240BD01-CB28-4972-A1FD-644EDA6C6D41}" srcId="{58A5D3ED-BB18-4AD5-9A7E-5DB701E95967}" destId="{146A2621-B307-430B-9D72-4D64B390BFFA}" srcOrd="2" destOrd="0" parTransId="{E4CE0BB7-73E2-4FCF-9952-2584A70451B0}" sibTransId="{27AA0E62-A630-4AC2-B6AC-9A8BE39EA5D6}"/>
    <dgm:cxn modelId="{7AFC1604-0082-4693-AB6F-D1431E590F50}" type="presOf" srcId="{53D75577-8AF3-47CB-B8BE-2AADF57E4E6A}" destId="{304B06E5-C53D-49EE-9B37-86894F43A4E9}" srcOrd="0" destOrd="1" presId="urn:microsoft.com/office/officeart/2016/7/layout/VerticalSolidActionList"/>
    <dgm:cxn modelId="{6D9A3113-5668-4845-8615-3960570B641F}" srcId="{58A5D3ED-BB18-4AD5-9A7E-5DB701E95967}" destId="{E1AF3DF7-3750-4248-BF69-DFFD56201E72}" srcOrd="1" destOrd="0" parTransId="{2FED7D54-ED07-4AF0-A271-C54672B78CCD}" sibTransId="{BE19F86C-8EB3-420A-9AF8-C04C911D364C}"/>
    <dgm:cxn modelId="{6CCD9C13-2CE2-46CA-BC17-D0C835BF9937}" type="presOf" srcId="{7BD9EE30-B4E2-48DE-8608-56CCC0234947}" destId="{558AA8B7-0E9B-4F8B-BE4E-A17DF56C5387}" srcOrd="0" destOrd="0" presId="urn:microsoft.com/office/officeart/2016/7/layout/VerticalSolidActionList"/>
    <dgm:cxn modelId="{89B6F819-1217-46FB-8BC4-0350EAEF3FF9}" srcId="{930FFE4B-C346-4F89-8170-26EAAACD7290}" destId="{53D75577-8AF3-47CB-B8BE-2AADF57E4E6A}" srcOrd="0" destOrd="0" parTransId="{3D4F206C-0E2A-4CAA-9B08-D4CD54A15C8A}" sibTransId="{C5D20F5C-A5E6-42C6-B427-B723943A4744}"/>
    <dgm:cxn modelId="{1DE9D230-4C54-4762-9469-35C8B1000B49}" type="presOf" srcId="{930FFE4B-C346-4F89-8170-26EAAACD7290}" destId="{304B06E5-C53D-49EE-9B37-86894F43A4E9}" srcOrd="0" destOrd="0" presId="urn:microsoft.com/office/officeart/2016/7/layout/VerticalSolidActionList"/>
    <dgm:cxn modelId="{69AADA33-5097-44C9-B8A7-9A6E83AFEE33}" srcId="{58A5D3ED-BB18-4AD5-9A7E-5DB701E95967}" destId="{A0F00725-EB7D-44FD-B17B-49871F1D3D26}" srcOrd="3" destOrd="0" parTransId="{EDBBC82A-0DE9-40B2-96E2-74FAC3AA7E56}" sibTransId="{1D054EA8-DFA4-4805-A855-F6F5DD7B990A}"/>
    <dgm:cxn modelId="{2D9E3F5C-733A-4BE7-A1C0-65FEBA334754}" srcId="{7BD9EE30-B4E2-48DE-8608-56CCC0234947}" destId="{930FFE4B-C346-4F89-8170-26EAAACD7290}" srcOrd="0" destOrd="0" parTransId="{C455026F-53A9-4113-8E1A-F4C97CEE424F}" sibTransId="{1F815E7D-7CFF-4912-97C0-AE2E35F1F22E}"/>
    <dgm:cxn modelId="{62C57F60-870B-49A6-B1DB-C7997E1B268A}" type="presOf" srcId="{3EE0A20B-0D7C-4A04-BC70-353DB8450729}" destId="{9C7F7E07-D5EE-4DDD-A4AE-E1733F092C6E}" srcOrd="0" destOrd="0" presId="urn:microsoft.com/office/officeart/2016/7/layout/VerticalSolidActionList"/>
    <dgm:cxn modelId="{B99E2D41-EB90-4D7F-B66D-B37651963B89}" type="presOf" srcId="{E1AF3DF7-3750-4248-BF69-DFFD56201E72}" destId="{A68B01E7-D7AC-45F2-98B0-B044EE2591F1}" srcOrd="0" destOrd="0" presId="urn:microsoft.com/office/officeart/2016/7/layout/VerticalSolidActionList"/>
    <dgm:cxn modelId="{BFAE8A62-1AA6-4EDC-A186-065A9C24381E}" srcId="{7BD9EE30-B4E2-48DE-8608-56CCC0234947}" destId="{84566EB5-13B5-4BDD-A628-B32CB7657387}" srcOrd="1" destOrd="0" parTransId="{EF182BF3-10F7-4C4B-8294-FFE2C1CFA0D4}" sibTransId="{4CA874BB-E127-4623-A35C-9D4CD68C210D}"/>
    <dgm:cxn modelId="{61BF006C-11B1-4BAB-AD16-0727A85B8277}" srcId="{E1AF3DF7-3750-4248-BF69-DFFD56201E72}" destId="{F5961B37-D8A8-4847-BEA2-2F463B122D87}" srcOrd="0" destOrd="0" parTransId="{AA7463AD-5761-479E-995B-8CFEED255FE6}" sibTransId="{48695F78-399E-4397-9067-79D7932015BE}"/>
    <dgm:cxn modelId="{1391A575-3749-4E86-B51B-743C81499EA8}" type="presOf" srcId="{48EE328D-0F31-4C60-BE44-FB068FC65D7C}" destId="{39EBC42F-03D0-4275-9BC0-175ECDE4BFD6}" srcOrd="0" destOrd="0" presId="urn:microsoft.com/office/officeart/2016/7/layout/VerticalSolidActionList"/>
    <dgm:cxn modelId="{48AD4656-C532-4461-8050-840F40A139C8}" srcId="{A0F00725-EB7D-44FD-B17B-49871F1D3D26}" destId="{48EE328D-0F31-4C60-BE44-FB068FC65D7C}" srcOrd="0" destOrd="0" parTransId="{3105685D-F2BC-4067-BFB7-4A1C7A205B4A}" sibTransId="{0B688956-4456-44F1-B39F-B3C432C0FD1A}"/>
    <dgm:cxn modelId="{A7BEB580-D2D6-42C3-AA36-076032D26A59}" type="presOf" srcId="{F5961B37-D8A8-4847-BEA2-2F463B122D87}" destId="{69A55F1E-5FCB-4C18-B612-095C428F2C37}" srcOrd="0" destOrd="0" presId="urn:microsoft.com/office/officeart/2016/7/layout/VerticalSolidActionList"/>
    <dgm:cxn modelId="{9870A39A-296E-4717-8782-23B550357119}" type="presOf" srcId="{58A5D3ED-BB18-4AD5-9A7E-5DB701E95967}" destId="{05E5A8BF-88D1-4806-9B58-DB25E9081709}" srcOrd="0" destOrd="0" presId="urn:microsoft.com/office/officeart/2016/7/layout/VerticalSolidActionList"/>
    <dgm:cxn modelId="{1FFA2EB0-5523-4431-939C-6146407B4BB9}" srcId="{58A5D3ED-BB18-4AD5-9A7E-5DB701E95967}" destId="{7BD9EE30-B4E2-48DE-8608-56CCC0234947}" srcOrd="0" destOrd="0" parTransId="{DB658ABD-CA5D-4864-863E-FCCD141D2F80}" sibTransId="{AC0BB5D5-EF35-485B-A60B-A89E8AA2998F}"/>
    <dgm:cxn modelId="{9C2296B3-00AA-479F-9BE7-1A7B0DC4A3A2}" type="presOf" srcId="{84566EB5-13B5-4BDD-A628-B32CB7657387}" destId="{304B06E5-C53D-49EE-9B37-86894F43A4E9}" srcOrd="0" destOrd="3" presId="urn:microsoft.com/office/officeart/2016/7/layout/VerticalSolidActionList"/>
    <dgm:cxn modelId="{138273BF-C367-4AE4-A6D9-AC314E6D72F3}" srcId="{930FFE4B-C346-4F89-8170-26EAAACD7290}" destId="{841C7BC2-5FD3-48FD-B0F3-5C1261A67917}" srcOrd="1" destOrd="0" parTransId="{9EA7FB79-30DC-4E52-A41B-6568239C2743}" sibTransId="{5D71F16C-F33F-45AF-9E49-E7D314E283C9}"/>
    <dgm:cxn modelId="{C5320ED9-4A8D-4DA5-95D1-C271A15610A0}" type="presOf" srcId="{A0F00725-EB7D-44FD-B17B-49871F1D3D26}" destId="{DF96CF79-2AC1-401C-BE7B-A1A58455669E}" srcOrd="0" destOrd="0" presId="urn:microsoft.com/office/officeart/2016/7/layout/VerticalSolidActionList"/>
    <dgm:cxn modelId="{075A23E7-AA60-413D-B524-944EEEEBACFD}" srcId="{146A2621-B307-430B-9D72-4D64B390BFFA}" destId="{3EE0A20B-0D7C-4A04-BC70-353DB8450729}" srcOrd="0" destOrd="0" parTransId="{61B59A40-C0D8-4947-8712-68E963D6973E}" sibTransId="{30B32048-DB45-4203-B428-4152028815A2}"/>
    <dgm:cxn modelId="{D92961F2-126F-4560-A807-0980A0AA0198}" type="presOf" srcId="{841C7BC2-5FD3-48FD-B0F3-5C1261A67917}" destId="{304B06E5-C53D-49EE-9B37-86894F43A4E9}" srcOrd="0" destOrd="2" presId="urn:microsoft.com/office/officeart/2016/7/layout/VerticalSolidActionList"/>
    <dgm:cxn modelId="{B24AA3FF-5B0F-4501-BD73-87ACD618C7B4}" type="presOf" srcId="{146A2621-B307-430B-9D72-4D64B390BFFA}" destId="{96E0C3E4-F887-4EF4-82D1-3366967F85F7}" srcOrd="0" destOrd="0" presId="urn:microsoft.com/office/officeart/2016/7/layout/VerticalSolidActionList"/>
    <dgm:cxn modelId="{EAF7AB09-9DFA-4C1F-951A-9AC23496C4D5}" type="presParOf" srcId="{05E5A8BF-88D1-4806-9B58-DB25E9081709}" destId="{65D729C0-D10B-4630-9A3B-2B4E5F62E4D8}" srcOrd="0" destOrd="0" presId="urn:microsoft.com/office/officeart/2016/7/layout/VerticalSolidActionList"/>
    <dgm:cxn modelId="{9A543CFB-34B9-48B2-83DC-FB479175354D}" type="presParOf" srcId="{65D729C0-D10B-4630-9A3B-2B4E5F62E4D8}" destId="{558AA8B7-0E9B-4F8B-BE4E-A17DF56C5387}" srcOrd="0" destOrd="0" presId="urn:microsoft.com/office/officeart/2016/7/layout/VerticalSolidActionList"/>
    <dgm:cxn modelId="{9CCA05B0-F942-4CB8-8B42-7F1E54FADDF5}" type="presParOf" srcId="{65D729C0-D10B-4630-9A3B-2B4E5F62E4D8}" destId="{304B06E5-C53D-49EE-9B37-86894F43A4E9}" srcOrd="1" destOrd="0" presId="urn:microsoft.com/office/officeart/2016/7/layout/VerticalSolidActionList"/>
    <dgm:cxn modelId="{02C5F8D1-40FE-4C65-A672-14C6F6B54BE1}" type="presParOf" srcId="{05E5A8BF-88D1-4806-9B58-DB25E9081709}" destId="{666F9D82-8BAD-4FE3-9101-0592F74EDA2F}" srcOrd="1" destOrd="0" presId="urn:microsoft.com/office/officeart/2016/7/layout/VerticalSolidActionList"/>
    <dgm:cxn modelId="{AD1486FD-CEB1-421B-B837-DED81B54DBCE}" type="presParOf" srcId="{05E5A8BF-88D1-4806-9B58-DB25E9081709}" destId="{CBCC477D-FC51-4E22-AA59-D87D2D50817A}" srcOrd="2" destOrd="0" presId="urn:microsoft.com/office/officeart/2016/7/layout/VerticalSolidActionList"/>
    <dgm:cxn modelId="{EC93411F-D5A4-4A0F-A0F9-84CDA6118559}" type="presParOf" srcId="{CBCC477D-FC51-4E22-AA59-D87D2D50817A}" destId="{A68B01E7-D7AC-45F2-98B0-B044EE2591F1}" srcOrd="0" destOrd="0" presId="urn:microsoft.com/office/officeart/2016/7/layout/VerticalSolidActionList"/>
    <dgm:cxn modelId="{6C8D7131-187D-4DD9-BA1C-A3710B7A447D}" type="presParOf" srcId="{CBCC477D-FC51-4E22-AA59-D87D2D50817A}" destId="{69A55F1E-5FCB-4C18-B612-095C428F2C37}" srcOrd="1" destOrd="0" presId="urn:microsoft.com/office/officeart/2016/7/layout/VerticalSolidActionList"/>
    <dgm:cxn modelId="{CD87410D-3854-4B27-B9C3-F75D5BE42E12}" type="presParOf" srcId="{05E5A8BF-88D1-4806-9B58-DB25E9081709}" destId="{BD2EDB28-EF0B-4FA2-9D04-581B95F33A69}" srcOrd="3" destOrd="0" presId="urn:microsoft.com/office/officeart/2016/7/layout/VerticalSolidActionList"/>
    <dgm:cxn modelId="{1C09B186-C3A0-49DC-AF0E-9088062D770B}" type="presParOf" srcId="{05E5A8BF-88D1-4806-9B58-DB25E9081709}" destId="{B880AF64-2435-48ED-927A-54E31753B1E3}" srcOrd="4" destOrd="0" presId="urn:microsoft.com/office/officeart/2016/7/layout/VerticalSolidActionList"/>
    <dgm:cxn modelId="{0EDC6462-5B57-43C0-8046-596019C68355}" type="presParOf" srcId="{B880AF64-2435-48ED-927A-54E31753B1E3}" destId="{96E0C3E4-F887-4EF4-82D1-3366967F85F7}" srcOrd="0" destOrd="0" presId="urn:microsoft.com/office/officeart/2016/7/layout/VerticalSolidActionList"/>
    <dgm:cxn modelId="{44503F6B-2954-4D67-9649-BC3B83B85E2B}" type="presParOf" srcId="{B880AF64-2435-48ED-927A-54E31753B1E3}" destId="{9C7F7E07-D5EE-4DDD-A4AE-E1733F092C6E}" srcOrd="1" destOrd="0" presId="urn:microsoft.com/office/officeart/2016/7/layout/VerticalSolidActionList"/>
    <dgm:cxn modelId="{76980A36-6756-4E3C-8681-507F96163F74}" type="presParOf" srcId="{05E5A8BF-88D1-4806-9B58-DB25E9081709}" destId="{13F5AEE4-17D8-4924-A85A-E3C54541C52B}" srcOrd="5" destOrd="0" presId="urn:microsoft.com/office/officeart/2016/7/layout/VerticalSolidActionList"/>
    <dgm:cxn modelId="{04D037D9-DFAE-4F2C-A5A2-B2AE0F620226}" type="presParOf" srcId="{05E5A8BF-88D1-4806-9B58-DB25E9081709}" destId="{2EF130C0-EEC2-4A65-8242-7C453AC22D5D}" srcOrd="6" destOrd="0" presId="urn:microsoft.com/office/officeart/2016/7/layout/VerticalSolidActionList"/>
    <dgm:cxn modelId="{A6B15A9A-CA71-4507-80ED-9FD5E43B3867}" type="presParOf" srcId="{2EF130C0-EEC2-4A65-8242-7C453AC22D5D}" destId="{DF96CF79-2AC1-401C-BE7B-A1A58455669E}" srcOrd="0" destOrd="0" presId="urn:microsoft.com/office/officeart/2016/7/layout/VerticalSolidActionList"/>
    <dgm:cxn modelId="{BA191209-2B06-4E4D-946D-304E5D32E896}" type="presParOf" srcId="{2EF130C0-EEC2-4A65-8242-7C453AC22D5D}" destId="{39EBC42F-03D0-4275-9BC0-175ECDE4BFD6}"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27036-3DF8-475D-A8D0-32D02E20656A}">
      <dsp:nvSpPr>
        <dsp:cNvPr id="0" name=""/>
        <dsp:cNvSpPr/>
      </dsp:nvSpPr>
      <dsp:spPr>
        <a:xfrm>
          <a:off x="2316480" y="0"/>
          <a:ext cx="3657600" cy="3657600"/>
        </a:xfrm>
        <a:prstGeom prst="triangl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D6E8CD-8DA3-4030-83B6-9534DCC4C270}">
      <dsp:nvSpPr>
        <dsp:cNvPr id="0" name=""/>
        <dsp:cNvSpPr/>
      </dsp:nvSpPr>
      <dsp:spPr>
        <a:xfrm>
          <a:off x="4145280" y="367724"/>
          <a:ext cx="2377440" cy="86582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Bryant Pro Regular"/>
            </a:rPr>
            <a:t>Outpatient Visits </a:t>
          </a:r>
        </a:p>
      </dsp:txBody>
      <dsp:txXfrm>
        <a:off x="4187546" y="409990"/>
        <a:ext cx="2292908" cy="781290"/>
      </dsp:txXfrm>
    </dsp:sp>
    <dsp:sp modelId="{E6A339B8-A166-45C4-B3E0-4DCF1C9E30CE}">
      <dsp:nvSpPr>
        <dsp:cNvPr id="0" name=""/>
        <dsp:cNvSpPr/>
      </dsp:nvSpPr>
      <dsp:spPr>
        <a:xfrm>
          <a:off x="4145280" y="1341774"/>
          <a:ext cx="2377440" cy="86582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Bryant Pro Regular"/>
            </a:rPr>
            <a:t>Emergency Department Visits</a:t>
          </a:r>
        </a:p>
      </dsp:txBody>
      <dsp:txXfrm>
        <a:off x="4187546" y="1384040"/>
        <a:ext cx="2292908" cy="781290"/>
      </dsp:txXfrm>
    </dsp:sp>
    <dsp:sp modelId="{56FE75E8-F902-41C4-9D6B-A86AE0278DBA}">
      <dsp:nvSpPr>
        <dsp:cNvPr id="0" name=""/>
        <dsp:cNvSpPr/>
      </dsp:nvSpPr>
      <dsp:spPr>
        <a:xfrm>
          <a:off x="4145280" y="2315825"/>
          <a:ext cx="2377440" cy="86582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latin typeface="Bryant Pro Regular"/>
            </a:rPr>
            <a:t>Observation Services</a:t>
          </a:r>
        </a:p>
      </dsp:txBody>
      <dsp:txXfrm>
        <a:off x="4187546" y="2358091"/>
        <a:ext cx="2292908" cy="781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D31DA-8D21-422E-A0D6-B79BFC34E590}">
      <dsp:nvSpPr>
        <dsp:cNvPr id="0" name=""/>
        <dsp:cNvSpPr/>
      </dsp:nvSpPr>
      <dsp:spPr>
        <a:xfrm>
          <a:off x="409086" y="504336"/>
          <a:ext cx="2725126" cy="2725126"/>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9651E9-2D04-4BB9-8927-FA9C3BDDCF95}">
      <dsp:nvSpPr>
        <dsp:cNvPr id="0" name=""/>
        <dsp:cNvSpPr/>
      </dsp:nvSpPr>
      <dsp:spPr>
        <a:xfrm>
          <a:off x="409086" y="504336"/>
          <a:ext cx="2725126" cy="2725126"/>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80818F-6C66-446B-B2E6-6E5355A170DB}">
      <dsp:nvSpPr>
        <dsp:cNvPr id="0" name=""/>
        <dsp:cNvSpPr/>
      </dsp:nvSpPr>
      <dsp:spPr>
        <a:xfrm>
          <a:off x="318376" y="507431"/>
          <a:ext cx="2725126" cy="2725126"/>
        </a:xfrm>
        <a:prstGeom prst="blockArc">
          <a:avLst>
            <a:gd name="adj1" fmla="val 47427"/>
            <a:gd name="adj2" fmla="val 5165521"/>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F899F4-4F81-4AC0-8F25-29C474A61941}">
      <dsp:nvSpPr>
        <dsp:cNvPr id="0" name=""/>
        <dsp:cNvSpPr/>
      </dsp:nvSpPr>
      <dsp:spPr>
        <a:xfrm>
          <a:off x="318476" y="501248"/>
          <a:ext cx="2725126" cy="2725126"/>
        </a:xfrm>
        <a:prstGeom prst="blockArc">
          <a:avLst>
            <a:gd name="adj1" fmla="val 16434221"/>
            <a:gd name="adj2" fmla="val 63398"/>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9A48EC-CC1E-482F-BEEA-2C20D6A13859}">
      <dsp:nvSpPr>
        <dsp:cNvPr id="0" name=""/>
        <dsp:cNvSpPr/>
      </dsp:nvSpPr>
      <dsp:spPr>
        <a:xfrm>
          <a:off x="1144478" y="1239728"/>
          <a:ext cx="1254342" cy="12543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latin typeface="Bryant Pro Regular" panose="020B0503040000020003"/>
            </a:rPr>
            <a:t>A/B</a:t>
          </a:r>
        </a:p>
        <a:p>
          <a:pPr marL="0" lvl="0" indent="0" algn="ctr" defTabSz="711200">
            <a:lnSpc>
              <a:spcPct val="90000"/>
            </a:lnSpc>
            <a:spcBef>
              <a:spcPct val="0"/>
            </a:spcBef>
            <a:spcAft>
              <a:spcPct val="35000"/>
            </a:spcAft>
            <a:buNone/>
          </a:pPr>
          <a:r>
            <a:rPr lang="en-US" sz="1600" b="1" kern="1200" dirty="0">
              <a:solidFill>
                <a:srgbClr val="000000"/>
              </a:solidFill>
              <a:latin typeface="Bryant Pro Regular" panose="020B0503040000020003"/>
            </a:rPr>
            <a:t>Rebilling</a:t>
          </a:r>
        </a:p>
        <a:p>
          <a:pPr marL="0" lvl="0" indent="0" algn="ctr" defTabSz="711200">
            <a:lnSpc>
              <a:spcPct val="90000"/>
            </a:lnSpc>
            <a:spcBef>
              <a:spcPct val="0"/>
            </a:spcBef>
            <a:spcAft>
              <a:spcPct val="35000"/>
            </a:spcAft>
            <a:buNone/>
          </a:pPr>
          <a:r>
            <a:rPr lang="en-US" sz="1600" b="1" kern="1200" dirty="0">
              <a:solidFill>
                <a:srgbClr val="000000"/>
              </a:solidFill>
              <a:latin typeface="Bryant Pro Regular" panose="020B0503040000020003"/>
            </a:rPr>
            <a:t>Process</a:t>
          </a:r>
        </a:p>
      </dsp:txBody>
      <dsp:txXfrm>
        <a:off x="1328172" y="1423422"/>
        <a:ext cx="886954" cy="886954"/>
      </dsp:txXfrm>
    </dsp:sp>
    <dsp:sp modelId="{88D2BDCB-2D33-4DDD-9192-A52691381AAB}">
      <dsp:nvSpPr>
        <dsp:cNvPr id="0" name=""/>
        <dsp:cNvSpPr/>
      </dsp:nvSpPr>
      <dsp:spPr>
        <a:xfrm>
          <a:off x="1332630" y="96926"/>
          <a:ext cx="878039" cy="87803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0000"/>
              </a:solidFill>
              <a:latin typeface="Bryant Pro Regular"/>
            </a:rPr>
            <a:t>Step 1:</a:t>
          </a:r>
        </a:p>
        <a:p>
          <a:pPr marL="0" lvl="0" indent="0" algn="ctr" defTabSz="577850">
            <a:lnSpc>
              <a:spcPct val="90000"/>
            </a:lnSpc>
            <a:spcBef>
              <a:spcPct val="0"/>
            </a:spcBef>
            <a:spcAft>
              <a:spcPct val="35000"/>
            </a:spcAft>
            <a:buNone/>
          </a:pPr>
          <a:r>
            <a:rPr lang="en-US" sz="1300" b="1" kern="1200" dirty="0">
              <a:solidFill>
                <a:srgbClr val="000000"/>
              </a:solidFill>
              <a:latin typeface="Bryant Pro Regular"/>
            </a:rPr>
            <a:t>110 TOB</a:t>
          </a:r>
        </a:p>
      </dsp:txBody>
      <dsp:txXfrm>
        <a:off x="1461216" y="225512"/>
        <a:ext cx="620867" cy="620867"/>
      </dsp:txXfrm>
    </dsp:sp>
    <dsp:sp modelId="{27104E9B-B96E-407F-B094-8E54DAA0A058}">
      <dsp:nvSpPr>
        <dsp:cNvPr id="0" name=""/>
        <dsp:cNvSpPr/>
      </dsp:nvSpPr>
      <dsp:spPr>
        <a:xfrm>
          <a:off x="2572747" y="1449336"/>
          <a:ext cx="878039" cy="878039"/>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0000"/>
              </a:solidFill>
              <a:latin typeface="Bryant Pro Regular"/>
            </a:rPr>
            <a:t>Step 2:</a:t>
          </a:r>
        </a:p>
        <a:p>
          <a:pPr marL="0" lvl="0" indent="0" algn="ctr" defTabSz="577850">
            <a:lnSpc>
              <a:spcPct val="90000"/>
            </a:lnSpc>
            <a:spcBef>
              <a:spcPct val="0"/>
            </a:spcBef>
            <a:spcAft>
              <a:spcPct val="35000"/>
            </a:spcAft>
            <a:buNone/>
          </a:pPr>
          <a:r>
            <a:rPr lang="en-US" sz="1300" b="1" kern="1200" dirty="0">
              <a:solidFill>
                <a:srgbClr val="000000"/>
              </a:solidFill>
              <a:latin typeface="Bryant Pro Regular"/>
            </a:rPr>
            <a:t>121 TOB </a:t>
          </a:r>
        </a:p>
      </dsp:txBody>
      <dsp:txXfrm>
        <a:off x="2701333" y="1577922"/>
        <a:ext cx="620867" cy="620867"/>
      </dsp:txXfrm>
    </dsp:sp>
    <dsp:sp modelId="{5E2A4C92-9152-42B1-BD9A-19DC389B157C}">
      <dsp:nvSpPr>
        <dsp:cNvPr id="0" name=""/>
        <dsp:cNvSpPr/>
      </dsp:nvSpPr>
      <dsp:spPr>
        <a:xfrm>
          <a:off x="1332630" y="2758833"/>
          <a:ext cx="878039" cy="878039"/>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0000"/>
              </a:solidFill>
              <a:latin typeface="Bryant Pro Regular"/>
            </a:rPr>
            <a:t>Step 3:</a:t>
          </a:r>
        </a:p>
        <a:p>
          <a:pPr marL="0" lvl="0" indent="0" algn="ctr" defTabSz="577850">
            <a:lnSpc>
              <a:spcPct val="90000"/>
            </a:lnSpc>
            <a:spcBef>
              <a:spcPct val="0"/>
            </a:spcBef>
            <a:spcAft>
              <a:spcPct val="35000"/>
            </a:spcAft>
            <a:buNone/>
          </a:pPr>
          <a:r>
            <a:rPr lang="en-US" sz="1300" b="1" kern="1200" dirty="0">
              <a:solidFill>
                <a:srgbClr val="000000"/>
              </a:solidFill>
              <a:latin typeface="Bryant Pro Regular"/>
            </a:rPr>
            <a:t>131 TOB</a:t>
          </a:r>
        </a:p>
      </dsp:txBody>
      <dsp:txXfrm>
        <a:off x="1461216" y="2887419"/>
        <a:ext cx="620867" cy="620867"/>
      </dsp:txXfrm>
    </dsp:sp>
    <dsp:sp modelId="{9D1C1A15-1D6F-4AA9-BF5C-005F13EA3C78}">
      <dsp:nvSpPr>
        <dsp:cNvPr id="0" name=""/>
        <dsp:cNvSpPr/>
      </dsp:nvSpPr>
      <dsp:spPr>
        <a:xfrm>
          <a:off x="1676" y="1427880"/>
          <a:ext cx="878039" cy="878039"/>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0000"/>
              </a:solidFill>
              <a:latin typeface="Bryant Pro Regular" panose="020B0503040000020003"/>
            </a:rPr>
            <a:t>PAID CLAIM</a:t>
          </a:r>
        </a:p>
      </dsp:txBody>
      <dsp:txXfrm>
        <a:off x="130262" y="1556466"/>
        <a:ext cx="620867" cy="620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27BB4-C59B-45E4-9137-862D2F349155}">
      <dsp:nvSpPr>
        <dsp:cNvPr id="0" name=""/>
        <dsp:cNvSpPr/>
      </dsp:nvSpPr>
      <dsp:spPr>
        <a:xfrm>
          <a:off x="0" y="237"/>
          <a:ext cx="8077200" cy="3271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7061B8-1BE7-4D02-8047-D1E373B08F2B}">
      <dsp:nvSpPr>
        <dsp:cNvPr id="0" name=""/>
        <dsp:cNvSpPr/>
      </dsp:nvSpPr>
      <dsp:spPr>
        <a:xfrm>
          <a:off x="98964" y="73847"/>
          <a:ext cx="179935" cy="1799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F76247-85F8-48B8-B3A6-CF14EDF1E436}">
      <dsp:nvSpPr>
        <dsp:cNvPr id="0" name=""/>
        <dsp:cNvSpPr/>
      </dsp:nvSpPr>
      <dsp:spPr>
        <a:xfrm>
          <a:off x="377865" y="237"/>
          <a:ext cx="7699334" cy="32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4" tIns="34624" rIns="34624" bIns="34624" numCol="1" spcCol="1270" anchor="ctr" anchorCtr="0">
          <a:noAutofit/>
        </a:bodyPr>
        <a:lstStyle/>
        <a:p>
          <a:pPr marL="0" lvl="0" indent="0" algn="l" defTabSz="711200">
            <a:lnSpc>
              <a:spcPct val="90000"/>
            </a:lnSpc>
            <a:spcBef>
              <a:spcPct val="0"/>
            </a:spcBef>
            <a:spcAft>
              <a:spcPct val="35000"/>
            </a:spcAft>
            <a:buNone/>
          </a:pPr>
          <a:r>
            <a:rPr lang="en-US" sz="1600" kern="1200" dirty="0"/>
            <a:t>Goal of the Medical Review (MR) Program</a:t>
          </a:r>
        </a:p>
      </dsp:txBody>
      <dsp:txXfrm>
        <a:off x="377865" y="237"/>
        <a:ext cx="7699334" cy="327155"/>
      </dsp:txXfrm>
    </dsp:sp>
    <dsp:sp modelId="{AE35D65C-DF03-4AE8-86B0-5328FB3742F3}">
      <dsp:nvSpPr>
        <dsp:cNvPr id="0" name=""/>
        <dsp:cNvSpPr/>
      </dsp:nvSpPr>
      <dsp:spPr>
        <a:xfrm>
          <a:off x="0" y="409182"/>
          <a:ext cx="8077200" cy="3271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72689-8F5F-4B73-82E6-7930F92FEA35}">
      <dsp:nvSpPr>
        <dsp:cNvPr id="0" name=""/>
        <dsp:cNvSpPr/>
      </dsp:nvSpPr>
      <dsp:spPr>
        <a:xfrm>
          <a:off x="98964" y="482792"/>
          <a:ext cx="179935" cy="1799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C6519A-1566-4E8C-A384-6096F001E4D1}">
      <dsp:nvSpPr>
        <dsp:cNvPr id="0" name=""/>
        <dsp:cNvSpPr/>
      </dsp:nvSpPr>
      <dsp:spPr>
        <a:xfrm>
          <a:off x="377865" y="409182"/>
          <a:ext cx="7699334" cy="32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4" tIns="34624" rIns="34624" bIns="34624" numCol="1" spcCol="1270" anchor="ctr" anchorCtr="0">
          <a:noAutofit/>
        </a:bodyPr>
        <a:lstStyle/>
        <a:p>
          <a:pPr marL="0" lvl="0" indent="0" algn="l" defTabSz="711200">
            <a:lnSpc>
              <a:spcPct val="90000"/>
            </a:lnSpc>
            <a:spcBef>
              <a:spcPct val="0"/>
            </a:spcBef>
            <a:spcAft>
              <a:spcPct val="35000"/>
            </a:spcAft>
            <a:buNone/>
          </a:pPr>
          <a:r>
            <a:rPr lang="en-US" sz="1600" kern="1200" dirty="0"/>
            <a:t>Comprehensive Error Rate Testing (CERT)</a:t>
          </a:r>
        </a:p>
      </dsp:txBody>
      <dsp:txXfrm>
        <a:off x="377865" y="409182"/>
        <a:ext cx="7699334" cy="327155"/>
      </dsp:txXfrm>
    </dsp:sp>
    <dsp:sp modelId="{E6ACB448-5A32-483E-93A6-BD09F2B17AA8}">
      <dsp:nvSpPr>
        <dsp:cNvPr id="0" name=""/>
        <dsp:cNvSpPr/>
      </dsp:nvSpPr>
      <dsp:spPr>
        <a:xfrm>
          <a:off x="0" y="818127"/>
          <a:ext cx="8077200" cy="3271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CC2062-8AD6-4C56-847D-C981D9D7EA32}">
      <dsp:nvSpPr>
        <dsp:cNvPr id="0" name=""/>
        <dsp:cNvSpPr/>
      </dsp:nvSpPr>
      <dsp:spPr>
        <a:xfrm>
          <a:off x="98964" y="891737"/>
          <a:ext cx="179935" cy="1799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C07F85-5E02-42D2-85F3-79CCA6341436}">
      <dsp:nvSpPr>
        <dsp:cNvPr id="0" name=""/>
        <dsp:cNvSpPr/>
      </dsp:nvSpPr>
      <dsp:spPr>
        <a:xfrm>
          <a:off x="377865" y="818127"/>
          <a:ext cx="7699334" cy="32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4" tIns="34624" rIns="34624" bIns="34624" numCol="1" spcCol="1270" anchor="ctr" anchorCtr="0">
          <a:noAutofit/>
        </a:bodyPr>
        <a:lstStyle/>
        <a:p>
          <a:pPr marL="0" lvl="0" indent="0" algn="l" defTabSz="711200">
            <a:lnSpc>
              <a:spcPct val="90000"/>
            </a:lnSpc>
            <a:spcBef>
              <a:spcPct val="0"/>
            </a:spcBef>
            <a:spcAft>
              <a:spcPct val="35000"/>
            </a:spcAft>
            <a:buNone/>
          </a:pPr>
          <a:r>
            <a:rPr lang="en-US" sz="1600" kern="1200" dirty="0"/>
            <a:t>Improper Payment Reduction Strategy (IPRS)/Strategy Analysis Report (SAR) Development</a:t>
          </a:r>
        </a:p>
      </dsp:txBody>
      <dsp:txXfrm>
        <a:off x="377865" y="818127"/>
        <a:ext cx="7699334" cy="327155"/>
      </dsp:txXfrm>
    </dsp:sp>
    <dsp:sp modelId="{053A2C93-9EB1-45A1-847A-3F7F4DDDE952}">
      <dsp:nvSpPr>
        <dsp:cNvPr id="0" name=""/>
        <dsp:cNvSpPr/>
      </dsp:nvSpPr>
      <dsp:spPr>
        <a:xfrm>
          <a:off x="0" y="1227072"/>
          <a:ext cx="8077200" cy="3271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F0BA2-82C7-4EA0-A367-3261A89A4834}">
      <dsp:nvSpPr>
        <dsp:cNvPr id="0" name=""/>
        <dsp:cNvSpPr/>
      </dsp:nvSpPr>
      <dsp:spPr>
        <a:xfrm>
          <a:off x="98964" y="1300682"/>
          <a:ext cx="179935" cy="1799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1FC796-8B73-45A9-BB60-1A232238028A}">
      <dsp:nvSpPr>
        <dsp:cNvPr id="0" name=""/>
        <dsp:cNvSpPr/>
      </dsp:nvSpPr>
      <dsp:spPr>
        <a:xfrm>
          <a:off x="377865" y="1227072"/>
          <a:ext cx="7699334" cy="32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4" tIns="34624" rIns="34624" bIns="34624" numCol="1" spcCol="1270" anchor="ctr" anchorCtr="0">
          <a:noAutofit/>
        </a:bodyPr>
        <a:lstStyle/>
        <a:p>
          <a:pPr marL="0" lvl="0" indent="0" algn="l" defTabSz="711200">
            <a:lnSpc>
              <a:spcPct val="90000"/>
            </a:lnSpc>
            <a:spcBef>
              <a:spcPct val="0"/>
            </a:spcBef>
            <a:spcAft>
              <a:spcPct val="35000"/>
            </a:spcAft>
            <a:buNone/>
          </a:pPr>
          <a:r>
            <a:rPr lang="en-US" sz="1600" kern="1200" dirty="0"/>
            <a:t>Defining Risks/Analysis </a:t>
          </a:r>
        </a:p>
      </dsp:txBody>
      <dsp:txXfrm>
        <a:off x="377865" y="1227072"/>
        <a:ext cx="7699334" cy="327155"/>
      </dsp:txXfrm>
    </dsp:sp>
    <dsp:sp modelId="{80D4EF38-B921-4677-822A-C8B44F883020}">
      <dsp:nvSpPr>
        <dsp:cNvPr id="0" name=""/>
        <dsp:cNvSpPr/>
      </dsp:nvSpPr>
      <dsp:spPr>
        <a:xfrm>
          <a:off x="0" y="1636016"/>
          <a:ext cx="8077200" cy="3271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1B995-BC1A-4B13-8835-EE97DD856973}">
      <dsp:nvSpPr>
        <dsp:cNvPr id="0" name=""/>
        <dsp:cNvSpPr/>
      </dsp:nvSpPr>
      <dsp:spPr>
        <a:xfrm>
          <a:off x="98964" y="1709626"/>
          <a:ext cx="179935" cy="1799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454E24-DFED-463B-B4E0-2D3D50118523}">
      <dsp:nvSpPr>
        <dsp:cNvPr id="0" name=""/>
        <dsp:cNvSpPr/>
      </dsp:nvSpPr>
      <dsp:spPr>
        <a:xfrm>
          <a:off x="377865" y="1636016"/>
          <a:ext cx="7699334" cy="32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4" tIns="34624" rIns="34624" bIns="34624" numCol="1" spcCol="1270" anchor="ctr" anchorCtr="0">
          <a:noAutofit/>
        </a:bodyPr>
        <a:lstStyle/>
        <a:p>
          <a:pPr marL="0" lvl="0" indent="0" algn="l" defTabSz="711200">
            <a:lnSpc>
              <a:spcPct val="90000"/>
            </a:lnSpc>
            <a:spcBef>
              <a:spcPct val="0"/>
            </a:spcBef>
            <a:spcAft>
              <a:spcPct val="35000"/>
            </a:spcAft>
            <a:buNone/>
          </a:pPr>
          <a:r>
            <a:rPr lang="en-US" sz="1600" kern="1200" dirty="0"/>
            <a:t>Target Probe and Educate (TPE) Overview</a:t>
          </a:r>
        </a:p>
      </dsp:txBody>
      <dsp:txXfrm>
        <a:off x="377865" y="1636016"/>
        <a:ext cx="7699334" cy="327155"/>
      </dsp:txXfrm>
    </dsp:sp>
    <dsp:sp modelId="{0D11479E-C198-45CC-96B9-D7A3E50E5E29}">
      <dsp:nvSpPr>
        <dsp:cNvPr id="0" name=""/>
        <dsp:cNvSpPr/>
      </dsp:nvSpPr>
      <dsp:spPr>
        <a:xfrm>
          <a:off x="0" y="2044961"/>
          <a:ext cx="8077200" cy="3271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42A4D-E424-427F-A57E-29CF378D4D2C}">
      <dsp:nvSpPr>
        <dsp:cNvPr id="0" name=""/>
        <dsp:cNvSpPr/>
      </dsp:nvSpPr>
      <dsp:spPr>
        <a:xfrm>
          <a:off x="98964" y="2118571"/>
          <a:ext cx="179935" cy="1799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2C4ACD-BB64-4945-B21C-826CBE7FF0F1}">
      <dsp:nvSpPr>
        <dsp:cNvPr id="0" name=""/>
        <dsp:cNvSpPr/>
      </dsp:nvSpPr>
      <dsp:spPr>
        <a:xfrm>
          <a:off x="377865" y="2044961"/>
          <a:ext cx="7699334" cy="32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4" tIns="34624" rIns="34624" bIns="34624" numCol="1" spcCol="1270" anchor="ctr" anchorCtr="0">
          <a:noAutofit/>
        </a:bodyPr>
        <a:lstStyle/>
        <a:p>
          <a:pPr marL="0" lvl="0" indent="0" algn="l" defTabSz="711200">
            <a:lnSpc>
              <a:spcPct val="90000"/>
            </a:lnSpc>
            <a:spcBef>
              <a:spcPct val="0"/>
            </a:spcBef>
            <a:spcAft>
              <a:spcPct val="35000"/>
            </a:spcAft>
            <a:buNone/>
          </a:pPr>
          <a:r>
            <a:rPr lang="en-US" sz="1600" kern="1200" dirty="0"/>
            <a:t>Validation/Analyze/Improve</a:t>
          </a:r>
        </a:p>
      </dsp:txBody>
      <dsp:txXfrm>
        <a:off x="377865" y="2044961"/>
        <a:ext cx="7699334" cy="327155"/>
      </dsp:txXfrm>
    </dsp:sp>
    <dsp:sp modelId="{6445D00E-221A-442B-BB21-5243C20918AD}">
      <dsp:nvSpPr>
        <dsp:cNvPr id="0" name=""/>
        <dsp:cNvSpPr/>
      </dsp:nvSpPr>
      <dsp:spPr>
        <a:xfrm>
          <a:off x="0" y="2453906"/>
          <a:ext cx="8077200" cy="3271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C6D71-37B7-4856-8A09-3B28CD062E78}">
      <dsp:nvSpPr>
        <dsp:cNvPr id="0" name=""/>
        <dsp:cNvSpPr/>
      </dsp:nvSpPr>
      <dsp:spPr>
        <a:xfrm>
          <a:off x="98964" y="2527516"/>
          <a:ext cx="179935" cy="17993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3DCFC0-C2B7-4186-8664-646F2025E744}">
      <dsp:nvSpPr>
        <dsp:cNvPr id="0" name=""/>
        <dsp:cNvSpPr/>
      </dsp:nvSpPr>
      <dsp:spPr>
        <a:xfrm>
          <a:off x="377865" y="2453906"/>
          <a:ext cx="7699334" cy="32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4" tIns="34624" rIns="34624" bIns="34624" numCol="1" spcCol="1270" anchor="ctr" anchorCtr="0">
          <a:noAutofit/>
        </a:bodyPr>
        <a:lstStyle/>
        <a:p>
          <a:pPr marL="0" lvl="0" indent="0" algn="l" defTabSz="711200">
            <a:lnSpc>
              <a:spcPct val="90000"/>
            </a:lnSpc>
            <a:spcBef>
              <a:spcPct val="0"/>
            </a:spcBef>
            <a:spcAft>
              <a:spcPct val="35000"/>
            </a:spcAft>
            <a:buNone/>
          </a:pPr>
          <a:r>
            <a:rPr lang="en-US" sz="1600" kern="1200" dirty="0"/>
            <a:t>Questions</a:t>
          </a:r>
        </a:p>
      </dsp:txBody>
      <dsp:txXfrm>
        <a:off x="377865" y="2453906"/>
        <a:ext cx="7699334" cy="327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A01FE-1144-4139-9676-2CC1F5C4F570}">
      <dsp:nvSpPr>
        <dsp:cNvPr id="0" name=""/>
        <dsp:cNvSpPr/>
      </dsp:nvSpPr>
      <dsp:spPr>
        <a:xfrm>
          <a:off x="753" y="420944"/>
          <a:ext cx="2644582" cy="167931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CFCBF81-5BCB-4841-BB8C-0404C6AA3A49}">
      <dsp:nvSpPr>
        <dsp:cNvPr id="0" name=""/>
        <dsp:cNvSpPr/>
      </dsp:nvSpPr>
      <dsp:spPr>
        <a:xfrm>
          <a:off x="294595" y="700095"/>
          <a:ext cx="2644582" cy="16793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The Centers for Medicare &amp; Medicaid Services (CMS) calculates the Medicare Fee-for-Service (FFS) improper payment rate through the Comprehensive Error Rate Testing (CERT) program. </a:t>
          </a:r>
        </a:p>
      </dsp:txBody>
      <dsp:txXfrm>
        <a:off x="343780" y="749280"/>
        <a:ext cx="2546212" cy="1580940"/>
      </dsp:txXfrm>
    </dsp:sp>
    <dsp:sp modelId="{412E0EAF-14DC-4604-BA17-9A8C28B14209}">
      <dsp:nvSpPr>
        <dsp:cNvPr id="0" name=""/>
        <dsp:cNvSpPr/>
      </dsp:nvSpPr>
      <dsp:spPr>
        <a:xfrm>
          <a:off x="3233021" y="420944"/>
          <a:ext cx="2644582" cy="167931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6693461-78D8-48D1-BC38-6EA202EC3128}">
      <dsp:nvSpPr>
        <dsp:cNvPr id="0" name=""/>
        <dsp:cNvSpPr/>
      </dsp:nvSpPr>
      <dsp:spPr>
        <a:xfrm>
          <a:off x="3526863" y="700095"/>
          <a:ext cx="2644582" cy="16793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Each year, CERT evaluates a statistically valid stratified random sample of claims to determine if they were paid properly under Medicare coverage, coding, and billing rules.</a:t>
          </a:r>
        </a:p>
      </dsp:txBody>
      <dsp:txXfrm>
        <a:off x="3576048" y="749280"/>
        <a:ext cx="2546212" cy="1580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2336D-831E-4082-8B5F-AA5965B6A0A3}">
      <dsp:nvSpPr>
        <dsp:cNvPr id="0" name=""/>
        <dsp:cNvSpPr/>
      </dsp:nvSpPr>
      <dsp:spPr>
        <a:xfrm>
          <a:off x="1309937" y="384"/>
          <a:ext cx="644431" cy="6444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23354-B90B-45B2-B086-602CEDFC1034}">
      <dsp:nvSpPr>
        <dsp:cNvPr id="0" name=""/>
        <dsp:cNvSpPr/>
      </dsp:nvSpPr>
      <dsp:spPr>
        <a:xfrm>
          <a:off x="1447275" y="137722"/>
          <a:ext cx="369755" cy="3697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31A538-C3D0-4D6F-B87A-89B67830AC86}">
      <dsp:nvSpPr>
        <dsp:cNvPr id="0" name=""/>
        <dsp:cNvSpPr/>
      </dsp:nvSpPr>
      <dsp:spPr>
        <a:xfrm>
          <a:off x="1103930" y="845541"/>
          <a:ext cx="1056445" cy="42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mj-lt"/>
            </a:rPr>
            <a:t>Providers identified by data analysis when developing IPRS described earlier</a:t>
          </a:r>
        </a:p>
      </dsp:txBody>
      <dsp:txXfrm>
        <a:off x="1103930" y="845541"/>
        <a:ext cx="1056445" cy="422578"/>
      </dsp:txXfrm>
    </dsp:sp>
    <dsp:sp modelId="{F953288D-73BB-4B64-A890-3DF7406969F4}">
      <dsp:nvSpPr>
        <dsp:cNvPr id="0" name=""/>
        <dsp:cNvSpPr/>
      </dsp:nvSpPr>
      <dsp:spPr>
        <a:xfrm>
          <a:off x="2551260" y="384"/>
          <a:ext cx="644431" cy="6444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0A842B-4950-4339-AE36-654A35EF9448}">
      <dsp:nvSpPr>
        <dsp:cNvPr id="0" name=""/>
        <dsp:cNvSpPr/>
      </dsp:nvSpPr>
      <dsp:spPr>
        <a:xfrm>
          <a:off x="2688598" y="137722"/>
          <a:ext cx="369755" cy="3697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8CB6AD-DBA7-443E-81C0-78B90B498BE9}">
      <dsp:nvSpPr>
        <dsp:cNvPr id="0" name=""/>
        <dsp:cNvSpPr/>
      </dsp:nvSpPr>
      <dsp:spPr>
        <a:xfrm>
          <a:off x="2345254" y="845541"/>
          <a:ext cx="1056445" cy="42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mj-lt"/>
            </a:rPr>
            <a:t>Up to 3 rounds of probe review</a:t>
          </a:r>
        </a:p>
      </dsp:txBody>
      <dsp:txXfrm>
        <a:off x="2345254" y="845541"/>
        <a:ext cx="1056445" cy="422578"/>
      </dsp:txXfrm>
    </dsp:sp>
    <dsp:sp modelId="{ACBA7915-CC56-4486-AD9F-67AE30B1DED7}">
      <dsp:nvSpPr>
        <dsp:cNvPr id="0" name=""/>
        <dsp:cNvSpPr/>
      </dsp:nvSpPr>
      <dsp:spPr>
        <a:xfrm>
          <a:off x="3792584" y="384"/>
          <a:ext cx="644431" cy="6444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870A3F-F931-4D26-B492-227F3414DBFD}">
      <dsp:nvSpPr>
        <dsp:cNvPr id="0" name=""/>
        <dsp:cNvSpPr/>
      </dsp:nvSpPr>
      <dsp:spPr>
        <a:xfrm>
          <a:off x="3929922" y="137722"/>
          <a:ext cx="369755" cy="3697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4D0A21-13FF-43AA-9BD4-D4346B4F3E63}">
      <dsp:nvSpPr>
        <dsp:cNvPr id="0" name=""/>
        <dsp:cNvSpPr/>
      </dsp:nvSpPr>
      <dsp:spPr>
        <a:xfrm>
          <a:off x="3586577" y="845541"/>
          <a:ext cx="1056445" cy="42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mj-lt"/>
            </a:rPr>
            <a:t>Each round consist of a 20-40 claims for review</a:t>
          </a:r>
        </a:p>
      </dsp:txBody>
      <dsp:txXfrm>
        <a:off x="3586577" y="845541"/>
        <a:ext cx="1056445" cy="422578"/>
      </dsp:txXfrm>
    </dsp:sp>
    <dsp:sp modelId="{C0DA12E0-3D5F-4D90-AB07-967BF7F3157F}">
      <dsp:nvSpPr>
        <dsp:cNvPr id="0" name=""/>
        <dsp:cNvSpPr/>
      </dsp:nvSpPr>
      <dsp:spPr>
        <a:xfrm>
          <a:off x="5033907" y="384"/>
          <a:ext cx="644431" cy="6444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AE7E9-E373-4A13-8755-A205F959E16A}">
      <dsp:nvSpPr>
        <dsp:cNvPr id="0" name=""/>
        <dsp:cNvSpPr/>
      </dsp:nvSpPr>
      <dsp:spPr>
        <a:xfrm>
          <a:off x="5171245" y="137722"/>
          <a:ext cx="369755" cy="3697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AD0BB0-AA96-4711-9D4A-1B18BC5A6461}">
      <dsp:nvSpPr>
        <dsp:cNvPr id="0" name=""/>
        <dsp:cNvSpPr/>
      </dsp:nvSpPr>
      <dsp:spPr>
        <a:xfrm>
          <a:off x="4827900" y="845541"/>
          <a:ext cx="1056445" cy="42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mj-lt"/>
            </a:rPr>
            <a:t>One on one education intervention with clinical staff</a:t>
          </a:r>
        </a:p>
      </dsp:txBody>
      <dsp:txXfrm>
        <a:off x="4827900" y="845541"/>
        <a:ext cx="1056445" cy="422578"/>
      </dsp:txXfrm>
    </dsp:sp>
    <dsp:sp modelId="{2CA7526C-0B7C-4181-98E2-6FE39753FA68}">
      <dsp:nvSpPr>
        <dsp:cNvPr id="0" name=""/>
        <dsp:cNvSpPr/>
      </dsp:nvSpPr>
      <dsp:spPr>
        <a:xfrm>
          <a:off x="6275230" y="384"/>
          <a:ext cx="644431" cy="6444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71FF8-2B22-40FB-A9E5-2EB528B2B1AC}">
      <dsp:nvSpPr>
        <dsp:cNvPr id="0" name=""/>
        <dsp:cNvSpPr/>
      </dsp:nvSpPr>
      <dsp:spPr>
        <a:xfrm>
          <a:off x="6412568" y="137722"/>
          <a:ext cx="369755" cy="3697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9ED6AD-8DE5-4024-B76E-654537D9B5D3}">
      <dsp:nvSpPr>
        <dsp:cNvPr id="0" name=""/>
        <dsp:cNvSpPr/>
      </dsp:nvSpPr>
      <dsp:spPr>
        <a:xfrm>
          <a:off x="6069223" y="845541"/>
          <a:ext cx="1056445" cy="42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mj-lt"/>
            </a:rPr>
            <a:t>Allow 45-56 days between education intervention and next round </a:t>
          </a:r>
        </a:p>
      </dsp:txBody>
      <dsp:txXfrm>
        <a:off x="6069223" y="845541"/>
        <a:ext cx="1056445" cy="422578"/>
      </dsp:txXfrm>
    </dsp:sp>
    <dsp:sp modelId="{BDC00088-3322-4CC4-A5F0-E048F0DED732}">
      <dsp:nvSpPr>
        <dsp:cNvPr id="0" name=""/>
        <dsp:cNvSpPr/>
      </dsp:nvSpPr>
      <dsp:spPr>
        <a:xfrm>
          <a:off x="2765206" y="1717768"/>
          <a:ext cx="644431" cy="6444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AA695B-3812-4086-908D-A11DBEB3AC6B}">
      <dsp:nvSpPr>
        <dsp:cNvPr id="0" name=""/>
        <dsp:cNvSpPr/>
      </dsp:nvSpPr>
      <dsp:spPr>
        <a:xfrm>
          <a:off x="2902544" y="1840044"/>
          <a:ext cx="369755" cy="3697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5D7F6B-7018-406D-A25E-7C02D0EE94B2}">
      <dsp:nvSpPr>
        <dsp:cNvPr id="0" name=""/>
        <dsp:cNvSpPr/>
      </dsp:nvSpPr>
      <dsp:spPr>
        <a:xfrm>
          <a:off x="1704525" y="2377386"/>
          <a:ext cx="2765794" cy="42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defRPr cap="all"/>
          </a:pPr>
          <a:r>
            <a:rPr lang="en-US" sz="900" kern="1200" dirty="0">
              <a:solidFill>
                <a:schemeClr val="bg1"/>
              </a:solidFill>
              <a:latin typeface="+mj-lt"/>
            </a:rPr>
            <a:t>After each TPE round providers will be reassessed and if compliant will be released and not moved to the subsequent round </a:t>
          </a:r>
        </a:p>
      </dsp:txBody>
      <dsp:txXfrm>
        <a:off x="1704525" y="2377386"/>
        <a:ext cx="2765794" cy="422578"/>
      </dsp:txXfrm>
    </dsp:sp>
    <dsp:sp modelId="{40491B6E-0237-4BD7-87AC-1D1523BAB8AF}">
      <dsp:nvSpPr>
        <dsp:cNvPr id="0" name=""/>
        <dsp:cNvSpPr/>
      </dsp:nvSpPr>
      <dsp:spPr>
        <a:xfrm>
          <a:off x="5267920" y="1717768"/>
          <a:ext cx="644431" cy="6444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74A0A4-DBEB-4FF7-AEB9-550E9B2A45A4}">
      <dsp:nvSpPr>
        <dsp:cNvPr id="0" name=""/>
        <dsp:cNvSpPr/>
      </dsp:nvSpPr>
      <dsp:spPr>
        <a:xfrm>
          <a:off x="5405258" y="1904999"/>
          <a:ext cx="369755" cy="36975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02AC00-863B-427E-B53B-19525FFEA7F9}">
      <dsp:nvSpPr>
        <dsp:cNvPr id="0" name=""/>
        <dsp:cNvSpPr/>
      </dsp:nvSpPr>
      <dsp:spPr>
        <a:xfrm>
          <a:off x="4655198" y="2377386"/>
          <a:ext cx="1869876" cy="42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bg1"/>
              </a:solidFill>
              <a:latin typeface="+mj-lt"/>
            </a:rPr>
            <a:t>Monitor for one year via data analysis with follow-up review if needed</a:t>
          </a:r>
        </a:p>
      </dsp:txBody>
      <dsp:txXfrm>
        <a:off x="4655198" y="2377386"/>
        <a:ext cx="1869876" cy="422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B06E5-C53D-49EE-9B37-86894F43A4E9}">
      <dsp:nvSpPr>
        <dsp:cNvPr id="0" name=""/>
        <dsp:cNvSpPr/>
      </dsp:nvSpPr>
      <dsp:spPr>
        <a:xfrm>
          <a:off x="1234440" y="1344"/>
          <a:ext cx="4937760" cy="69664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806" tIns="176947" rIns="95806" bIns="176947" numCol="1" spcCol="1270" anchor="t" anchorCtr="0">
          <a:noAutofit/>
        </a:bodyPr>
        <a:lstStyle/>
        <a:p>
          <a:pPr marL="0" lvl="0" indent="0" algn="l" defTabSz="622300">
            <a:lnSpc>
              <a:spcPct val="90000"/>
            </a:lnSpc>
            <a:spcBef>
              <a:spcPct val="0"/>
            </a:spcBef>
            <a:spcAft>
              <a:spcPct val="35000"/>
            </a:spcAft>
            <a:buNone/>
          </a:pPr>
          <a:r>
            <a:rPr lang="en-US" sz="1400" kern="1200" dirty="0"/>
            <a:t>Navigate to Palmetto GBA website</a:t>
          </a:r>
        </a:p>
        <a:p>
          <a:pPr marL="114300" lvl="1" indent="-114300" algn="l" defTabSz="622300">
            <a:lnSpc>
              <a:spcPct val="90000"/>
            </a:lnSpc>
            <a:spcBef>
              <a:spcPct val="0"/>
            </a:spcBef>
            <a:spcAft>
              <a:spcPct val="15000"/>
            </a:spcAft>
            <a:buChar char="•"/>
          </a:pPr>
          <a:r>
            <a:rPr lang="en-US" sz="1400" kern="1200" dirty="0"/>
            <a:t>www.Palmetto GBA.com</a:t>
          </a:r>
        </a:p>
        <a:p>
          <a:pPr marL="57150" lvl="1" indent="-57150" algn="l" defTabSz="400050">
            <a:lnSpc>
              <a:spcPct val="90000"/>
            </a:lnSpc>
            <a:spcBef>
              <a:spcPct val="0"/>
            </a:spcBef>
            <a:spcAft>
              <a:spcPct val="15000"/>
            </a:spcAft>
            <a:buChar char="•"/>
          </a:pPr>
          <a:endParaRPr lang="en-US" sz="900" kern="1200" dirty="0"/>
        </a:p>
        <a:p>
          <a:pPr marL="0" lvl="0" indent="0" algn="l" defTabSz="488950">
            <a:lnSpc>
              <a:spcPct val="90000"/>
            </a:lnSpc>
            <a:spcBef>
              <a:spcPct val="0"/>
            </a:spcBef>
            <a:spcAft>
              <a:spcPct val="35000"/>
            </a:spcAft>
            <a:buNone/>
          </a:pPr>
          <a:endParaRPr lang="en-US" sz="1100" kern="1200" dirty="0"/>
        </a:p>
      </dsp:txBody>
      <dsp:txXfrm>
        <a:off x="1234440" y="1344"/>
        <a:ext cx="4937760" cy="696641"/>
      </dsp:txXfrm>
    </dsp:sp>
    <dsp:sp modelId="{558AA8B7-0E9B-4F8B-BE4E-A17DF56C5387}">
      <dsp:nvSpPr>
        <dsp:cNvPr id="0" name=""/>
        <dsp:cNvSpPr/>
      </dsp:nvSpPr>
      <dsp:spPr>
        <a:xfrm>
          <a:off x="0" y="1344"/>
          <a:ext cx="1234440" cy="696641"/>
        </a:xfrm>
        <a:prstGeom prst="rect">
          <a:avLst/>
        </a:prstGeom>
        <a:solidFill>
          <a:schemeClr val="tx1"/>
        </a:solidFill>
        <a:ln w="9525" cap="flat" cmpd="sng" algn="ctr">
          <a:solidFill>
            <a:schemeClr val="bg1"/>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5322" tIns="68813" rIns="65322" bIns="68813" numCol="1" spcCol="1270" anchor="ctr" anchorCtr="0">
          <a:noAutofit/>
        </a:bodyPr>
        <a:lstStyle/>
        <a:p>
          <a:pPr marL="0" lvl="0" indent="0" algn="ctr" defTabSz="1066800">
            <a:lnSpc>
              <a:spcPct val="90000"/>
            </a:lnSpc>
            <a:spcBef>
              <a:spcPct val="0"/>
            </a:spcBef>
            <a:spcAft>
              <a:spcPct val="35000"/>
            </a:spcAft>
            <a:buNone/>
          </a:pPr>
          <a:r>
            <a:rPr lang="en-US" sz="2400" kern="1200" dirty="0"/>
            <a:t>Navigate</a:t>
          </a:r>
        </a:p>
      </dsp:txBody>
      <dsp:txXfrm>
        <a:off x="0" y="1344"/>
        <a:ext cx="1234440" cy="696641"/>
      </dsp:txXfrm>
    </dsp:sp>
    <dsp:sp modelId="{69A55F1E-5FCB-4C18-B612-095C428F2C37}">
      <dsp:nvSpPr>
        <dsp:cNvPr id="0" name=""/>
        <dsp:cNvSpPr/>
      </dsp:nvSpPr>
      <dsp:spPr>
        <a:xfrm>
          <a:off x="1234440" y="739784"/>
          <a:ext cx="4937760" cy="69664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806" tIns="176947" rIns="95806" bIns="176947" numCol="1" spcCol="1270" anchor="ctr" anchorCtr="0">
          <a:noAutofit/>
        </a:bodyPr>
        <a:lstStyle/>
        <a:p>
          <a:pPr marL="0" lvl="0" indent="0" algn="l" defTabSz="622300">
            <a:lnSpc>
              <a:spcPct val="90000"/>
            </a:lnSpc>
            <a:spcBef>
              <a:spcPct val="0"/>
            </a:spcBef>
            <a:spcAft>
              <a:spcPct val="35000"/>
            </a:spcAft>
            <a:buNone/>
          </a:pPr>
          <a:r>
            <a:rPr lang="en-US" sz="1400" kern="1200" dirty="0"/>
            <a:t>Select the jurisdiction and line of business</a:t>
          </a:r>
        </a:p>
      </dsp:txBody>
      <dsp:txXfrm>
        <a:off x="1234440" y="739784"/>
        <a:ext cx="4937760" cy="696641"/>
      </dsp:txXfrm>
    </dsp:sp>
    <dsp:sp modelId="{A68B01E7-D7AC-45F2-98B0-B044EE2591F1}">
      <dsp:nvSpPr>
        <dsp:cNvPr id="0" name=""/>
        <dsp:cNvSpPr/>
      </dsp:nvSpPr>
      <dsp:spPr>
        <a:xfrm>
          <a:off x="0" y="739784"/>
          <a:ext cx="1234440" cy="696641"/>
        </a:xfrm>
        <a:prstGeom prst="rect">
          <a:avLst/>
        </a:prstGeom>
        <a:solidFill>
          <a:schemeClr val="accent5"/>
        </a:solidFill>
        <a:ln w="9525" cap="flat" cmpd="sng" algn="ctr">
          <a:solidFill>
            <a:schemeClr val="bg1"/>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5322" tIns="68813" rIns="65322" bIns="68813" numCol="1" spcCol="1270" anchor="ctr" anchorCtr="0">
          <a:noAutofit/>
        </a:bodyPr>
        <a:lstStyle/>
        <a:p>
          <a:pPr marL="0" lvl="0" indent="0" algn="ctr" defTabSz="1066800">
            <a:lnSpc>
              <a:spcPct val="90000"/>
            </a:lnSpc>
            <a:spcBef>
              <a:spcPct val="0"/>
            </a:spcBef>
            <a:spcAft>
              <a:spcPct val="35000"/>
            </a:spcAft>
            <a:buNone/>
          </a:pPr>
          <a:r>
            <a:rPr lang="en-US" sz="2400" kern="1200" dirty="0"/>
            <a:t>Select</a:t>
          </a:r>
        </a:p>
      </dsp:txBody>
      <dsp:txXfrm>
        <a:off x="0" y="739784"/>
        <a:ext cx="1234440" cy="696641"/>
      </dsp:txXfrm>
    </dsp:sp>
    <dsp:sp modelId="{9C7F7E07-D5EE-4DDD-A4AE-E1733F092C6E}">
      <dsp:nvSpPr>
        <dsp:cNvPr id="0" name=""/>
        <dsp:cNvSpPr/>
      </dsp:nvSpPr>
      <dsp:spPr>
        <a:xfrm>
          <a:off x="1234440" y="1487064"/>
          <a:ext cx="4937760" cy="69664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806" tIns="176947" rIns="95806" bIns="176947" numCol="1" spcCol="1270" anchor="ctr" anchorCtr="0">
          <a:noAutofit/>
        </a:bodyPr>
        <a:lstStyle/>
        <a:p>
          <a:pPr marL="0" lvl="0" indent="0" algn="l" defTabSz="622300">
            <a:lnSpc>
              <a:spcPct val="90000"/>
            </a:lnSpc>
            <a:spcBef>
              <a:spcPct val="0"/>
            </a:spcBef>
            <a:spcAft>
              <a:spcPct val="35000"/>
            </a:spcAft>
            <a:buNone/>
          </a:pPr>
          <a:r>
            <a:rPr lang="en-US" sz="1400" kern="1200" dirty="0"/>
            <a:t>Access the Medical Review Topics list</a:t>
          </a:r>
        </a:p>
      </dsp:txBody>
      <dsp:txXfrm>
        <a:off x="1234440" y="1487064"/>
        <a:ext cx="4937760" cy="696641"/>
      </dsp:txXfrm>
    </dsp:sp>
    <dsp:sp modelId="{96E0C3E4-F887-4EF4-82D1-3366967F85F7}">
      <dsp:nvSpPr>
        <dsp:cNvPr id="0" name=""/>
        <dsp:cNvSpPr/>
      </dsp:nvSpPr>
      <dsp:spPr>
        <a:xfrm>
          <a:off x="0" y="1478224"/>
          <a:ext cx="1234440" cy="696641"/>
        </a:xfrm>
        <a:prstGeom prst="rect">
          <a:avLst/>
        </a:prstGeom>
        <a:solidFill>
          <a:schemeClr val="accent2"/>
        </a:solidFill>
        <a:ln w="9525" cap="flat" cmpd="sng" algn="ctr">
          <a:solidFill>
            <a:schemeClr val="bg1"/>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5322" tIns="68813" rIns="65322" bIns="68813" numCol="1" spcCol="1270" anchor="ctr" anchorCtr="0">
          <a:noAutofit/>
        </a:bodyPr>
        <a:lstStyle/>
        <a:p>
          <a:pPr marL="0" lvl="0" indent="0" algn="ctr" defTabSz="1066800">
            <a:lnSpc>
              <a:spcPct val="90000"/>
            </a:lnSpc>
            <a:spcBef>
              <a:spcPct val="0"/>
            </a:spcBef>
            <a:spcAft>
              <a:spcPct val="35000"/>
            </a:spcAft>
            <a:buNone/>
          </a:pPr>
          <a:r>
            <a:rPr lang="en-US" sz="2400" kern="1200" dirty="0"/>
            <a:t>Access</a:t>
          </a:r>
        </a:p>
      </dsp:txBody>
      <dsp:txXfrm>
        <a:off x="0" y="1478224"/>
        <a:ext cx="1234440" cy="696641"/>
      </dsp:txXfrm>
    </dsp:sp>
    <dsp:sp modelId="{39EBC42F-03D0-4275-9BC0-175ECDE4BFD6}">
      <dsp:nvSpPr>
        <dsp:cNvPr id="0" name=""/>
        <dsp:cNvSpPr/>
      </dsp:nvSpPr>
      <dsp:spPr>
        <a:xfrm>
          <a:off x="1234440" y="2216663"/>
          <a:ext cx="4937760" cy="69664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806" tIns="176947" rIns="95806" bIns="176947" numCol="1" spcCol="1270" anchor="ctr" anchorCtr="0">
          <a:noAutofit/>
        </a:bodyPr>
        <a:lstStyle/>
        <a:p>
          <a:pPr marL="0" lvl="0" indent="0" algn="l" defTabSz="622300">
            <a:lnSpc>
              <a:spcPct val="90000"/>
            </a:lnSpc>
            <a:spcBef>
              <a:spcPct val="0"/>
            </a:spcBef>
            <a:spcAft>
              <a:spcPct val="35000"/>
            </a:spcAft>
            <a:buNone/>
          </a:pPr>
          <a:r>
            <a:rPr lang="en-US" sz="1400" kern="1200" dirty="0"/>
            <a:t>Articles will populate on the landing page</a:t>
          </a:r>
        </a:p>
      </dsp:txBody>
      <dsp:txXfrm>
        <a:off x="1234440" y="2216663"/>
        <a:ext cx="4937760" cy="696641"/>
      </dsp:txXfrm>
    </dsp:sp>
    <dsp:sp modelId="{DF96CF79-2AC1-401C-BE7B-A1A58455669E}">
      <dsp:nvSpPr>
        <dsp:cNvPr id="0" name=""/>
        <dsp:cNvSpPr/>
      </dsp:nvSpPr>
      <dsp:spPr>
        <a:xfrm>
          <a:off x="0" y="2216663"/>
          <a:ext cx="1234440" cy="696641"/>
        </a:xfrm>
        <a:prstGeom prst="rect">
          <a:avLst/>
        </a:prstGeom>
        <a:solidFill>
          <a:schemeClr val="tx2"/>
        </a:solidFill>
        <a:ln w="9525" cap="flat" cmpd="sng" algn="ctr">
          <a:solidFill>
            <a:schemeClr val="bg1"/>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5322" tIns="68813" rIns="65322" bIns="68813" numCol="1" spcCol="1270" anchor="ctr" anchorCtr="0">
          <a:noAutofit/>
        </a:bodyPr>
        <a:lstStyle/>
        <a:p>
          <a:pPr marL="0" lvl="0" indent="0" algn="ctr" defTabSz="1066800">
            <a:lnSpc>
              <a:spcPct val="90000"/>
            </a:lnSpc>
            <a:spcBef>
              <a:spcPct val="0"/>
            </a:spcBef>
            <a:spcAft>
              <a:spcPct val="35000"/>
            </a:spcAft>
            <a:buNone/>
          </a:pPr>
          <a:r>
            <a:rPr lang="en-US" sz="2400" kern="1200" dirty="0"/>
            <a:t>Populate </a:t>
          </a:r>
        </a:p>
      </dsp:txBody>
      <dsp:txXfrm>
        <a:off x="0" y="2216663"/>
        <a:ext cx="1234440" cy="6966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0.73309</cdr:y>
    </cdr:from>
    <cdr:to>
      <cdr:x>0.37922</cdr:x>
      <cdr:y>1</cdr:y>
    </cdr:to>
    <cdr:sp macro="" textlink="">
      <cdr:nvSpPr>
        <cdr:cNvPr id="2" name="TextBox 1">
          <a:extLst xmlns:a="http://schemas.openxmlformats.org/drawingml/2006/main">
            <a:ext uri="{FF2B5EF4-FFF2-40B4-BE49-F238E27FC236}">
              <a16:creationId xmlns:a16="http://schemas.microsoft.com/office/drawing/2014/main" id="{91E11D51-4E9B-4FBF-BABC-2BD45E89D123}"/>
            </a:ext>
          </a:extLst>
        </cdr:cNvPr>
        <cdr:cNvSpPr txBox="1"/>
      </cdr:nvSpPr>
      <cdr:spPr>
        <a:xfrm xmlns:a="http://schemas.openxmlformats.org/drawingml/2006/main">
          <a:off x="0" y="2511425"/>
          <a:ext cx="334962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0.62078</cdr:x>
      <cdr:y>0.73309</cdr:y>
    </cdr:from>
    <cdr:to>
      <cdr:x>0.96585</cdr:x>
      <cdr:y>1</cdr:y>
    </cdr:to>
    <cdr:sp macro="" textlink="">
      <cdr:nvSpPr>
        <cdr:cNvPr id="3" name="TextBox 2">
          <a:extLst xmlns:a="http://schemas.openxmlformats.org/drawingml/2006/main">
            <a:ext uri="{FF2B5EF4-FFF2-40B4-BE49-F238E27FC236}">
              <a16:creationId xmlns:a16="http://schemas.microsoft.com/office/drawing/2014/main" id="{D8997EA2-A67C-4396-8493-BAFB4AC2F67F}"/>
            </a:ext>
          </a:extLst>
        </cdr:cNvPr>
        <cdr:cNvSpPr txBox="1"/>
      </cdr:nvSpPr>
      <cdr:spPr>
        <a:xfrm xmlns:a="http://schemas.openxmlformats.org/drawingml/2006/main">
          <a:off x="5483225" y="2511425"/>
          <a:ext cx="30480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0.03415</cdr:x>
      <cdr:y>0.73309</cdr:y>
    </cdr:from>
    <cdr:to>
      <cdr:x>0.13767</cdr:x>
      <cdr:y>1</cdr:y>
    </cdr:to>
    <cdr:sp macro="" textlink="">
      <cdr:nvSpPr>
        <cdr:cNvPr id="4" name="TextBox 3">
          <a:extLst xmlns:a="http://schemas.openxmlformats.org/drawingml/2006/main">
            <a:ext uri="{FF2B5EF4-FFF2-40B4-BE49-F238E27FC236}">
              <a16:creationId xmlns:a16="http://schemas.microsoft.com/office/drawing/2014/main" id="{33522370-3BD8-4BA1-82C1-08DAC2FCD7C1}"/>
            </a:ext>
          </a:extLst>
        </cdr:cNvPr>
        <cdr:cNvSpPr txBox="1"/>
      </cdr:nvSpPr>
      <cdr:spPr>
        <a:xfrm xmlns:a="http://schemas.openxmlformats.org/drawingml/2006/main">
          <a:off x="301625" y="3048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0.06866</cdr:x>
      <cdr:y>0.73401</cdr:y>
    </cdr:from>
    <cdr:to>
      <cdr:x>0.30158</cdr:x>
      <cdr:y>0.95644</cdr:y>
    </cdr:to>
    <cdr:sp macro="" textlink="">
      <cdr:nvSpPr>
        <cdr:cNvPr id="5" name="TextBox 4">
          <a:extLst xmlns:a="http://schemas.openxmlformats.org/drawingml/2006/main">
            <a:ext uri="{FF2B5EF4-FFF2-40B4-BE49-F238E27FC236}">
              <a16:creationId xmlns:a16="http://schemas.microsoft.com/office/drawing/2014/main" id="{28361FCB-3619-4CEC-A99F-8726F299A690}"/>
            </a:ext>
          </a:extLst>
        </cdr:cNvPr>
        <cdr:cNvSpPr txBox="1"/>
      </cdr:nvSpPr>
      <cdr:spPr>
        <a:xfrm xmlns:a="http://schemas.openxmlformats.org/drawingml/2006/main">
          <a:off x="606425" y="2514600"/>
          <a:ext cx="20574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0.02552</cdr:x>
      <cdr:y>0.82298</cdr:y>
    </cdr:from>
    <cdr:to>
      <cdr:x>0.37922</cdr:x>
      <cdr:y>0.95644</cdr:y>
    </cdr:to>
    <cdr:sp macro="" textlink="">
      <cdr:nvSpPr>
        <cdr:cNvPr id="6" name="TextBox 5">
          <a:extLst xmlns:a="http://schemas.openxmlformats.org/drawingml/2006/main">
            <a:ext uri="{FF2B5EF4-FFF2-40B4-BE49-F238E27FC236}">
              <a16:creationId xmlns:a16="http://schemas.microsoft.com/office/drawing/2014/main" id="{3A7DBFCF-DB90-4E58-B5F8-8B8B519FB477}"/>
            </a:ext>
          </a:extLst>
        </cdr:cNvPr>
        <cdr:cNvSpPr txBox="1"/>
      </cdr:nvSpPr>
      <cdr:spPr>
        <a:xfrm xmlns:a="http://schemas.openxmlformats.org/drawingml/2006/main">
          <a:off x="225425" y="2819400"/>
          <a:ext cx="3124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ED0EF-4257-49F5-8339-101DECE20F21}" type="datetimeFigureOut">
              <a:rPr lang="en-US" smtClean="0"/>
              <a:t>1/13/2023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A18E8-96C0-4E29-9B61-33CBEC791987}" type="slidenum">
              <a:rPr lang="en-US" smtClean="0"/>
              <a:t>‹#›</a:t>
            </a:fld>
            <a:endParaRPr lang="en-US" dirty="0"/>
          </a:p>
        </p:txBody>
      </p:sp>
    </p:spTree>
    <p:extLst>
      <p:ext uri="{BB962C8B-B14F-4D97-AF65-F5344CB8AC3E}">
        <p14:creationId xmlns:p14="http://schemas.microsoft.com/office/powerpoint/2010/main" val="362166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3</a:t>
            </a:fld>
            <a:endParaRPr lang="en-US" dirty="0"/>
          </a:p>
        </p:txBody>
      </p:sp>
    </p:spTree>
    <p:extLst>
      <p:ext uri="{BB962C8B-B14F-4D97-AF65-F5344CB8AC3E}">
        <p14:creationId xmlns:p14="http://schemas.microsoft.com/office/powerpoint/2010/main" val="2297161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Screening Colonoscopy will continue with no minimum age limitation.</a:t>
            </a:r>
          </a:p>
          <a:p>
            <a:pPr marL="171450" indent="-171450">
              <a:buFont typeface="Arial" panose="020B0604020202020204" pitchFamily="34" charset="0"/>
              <a:buChar char="•"/>
            </a:pPr>
            <a:r>
              <a:rPr lang="en-US" dirty="0"/>
              <a:t>No modification toexisting maximum age limitations. • Second, we’re expanding the regulatory definition of CRC screening tests to include a follow-on screening colonoscopy after a Medicare covered non-invasive stool-based CRC screening test returns a positive result. We added the regulatory definition to 42 CFR 410.37. </a:t>
            </a:r>
          </a:p>
        </p:txBody>
      </p:sp>
      <p:sp>
        <p:nvSpPr>
          <p:cNvPr id="4" name="Slide Number Placeholder 3"/>
          <p:cNvSpPr>
            <a:spLocks noGrp="1"/>
          </p:cNvSpPr>
          <p:nvPr>
            <p:ph type="sldNum" sz="quarter" idx="5"/>
          </p:nvPr>
        </p:nvSpPr>
        <p:spPr/>
        <p:txBody>
          <a:bodyPr/>
          <a:lstStyle/>
          <a:p>
            <a:fld id="{273A18E8-96C0-4E29-9B61-33CBEC791987}" type="slidenum">
              <a:rPr lang="en-US" smtClean="0"/>
              <a:t>67</a:t>
            </a:fld>
            <a:endParaRPr lang="en-US" dirty="0"/>
          </a:p>
        </p:txBody>
      </p:sp>
    </p:spTree>
    <p:extLst>
      <p:ext uri="{BB962C8B-B14F-4D97-AF65-F5344CB8AC3E}">
        <p14:creationId xmlns:p14="http://schemas.microsoft.com/office/powerpoint/2010/main" val="890015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we’re expanding the regulatory definition of CRC screening tests to include a follow-on screening colonoscopy after a Medicare covered non-invasive stool-based CRC screening test returns a positive result. We added the regulatory definition to 42 CFR 410.37. </a:t>
            </a:r>
          </a:p>
        </p:txBody>
      </p:sp>
      <p:sp>
        <p:nvSpPr>
          <p:cNvPr id="4" name="Slide Number Placeholder 3"/>
          <p:cNvSpPr>
            <a:spLocks noGrp="1"/>
          </p:cNvSpPr>
          <p:nvPr>
            <p:ph type="sldNum" sz="quarter" idx="5"/>
          </p:nvPr>
        </p:nvSpPr>
        <p:spPr/>
        <p:txBody>
          <a:bodyPr/>
          <a:lstStyle/>
          <a:p>
            <a:fld id="{273A18E8-96C0-4E29-9B61-33CBEC791987}" type="slidenum">
              <a:rPr lang="en-US" smtClean="0"/>
              <a:t>68</a:t>
            </a:fld>
            <a:endParaRPr lang="en-US" dirty="0"/>
          </a:p>
        </p:txBody>
      </p:sp>
    </p:spTree>
    <p:extLst>
      <p:ext uri="{BB962C8B-B14F-4D97-AF65-F5344CB8AC3E}">
        <p14:creationId xmlns:p14="http://schemas.microsoft.com/office/powerpoint/2010/main" val="3697049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tarting January 1, 2023, CMS will gradually reduce coinsurance for procedures performed: • In connection with a colorectal cancer screening test MLN Matters: MM12656 Related CR 12656 Page 2 of 2 • As a result of a screening test • In the same clinical encounter as the screening tes</a:t>
            </a:r>
          </a:p>
        </p:txBody>
      </p:sp>
      <p:sp>
        <p:nvSpPr>
          <p:cNvPr id="4" name="Slide Number Placeholder 3"/>
          <p:cNvSpPr>
            <a:spLocks noGrp="1"/>
          </p:cNvSpPr>
          <p:nvPr>
            <p:ph type="sldNum" sz="quarter" idx="5"/>
          </p:nvPr>
        </p:nvSpPr>
        <p:spPr/>
        <p:txBody>
          <a:bodyPr/>
          <a:lstStyle/>
          <a:p>
            <a:fld id="{273A18E8-96C0-4E29-9B61-33CBEC791987}" type="slidenum">
              <a:rPr lang="en-US" smtClean="0"/>
              <a:t>69</a:t>
            </a:fld>
            <a:endParaRPr lang="en-US" dirty="0"/>
          </a:p>
        </p:txBody>
      </p:sp>
    </p:spTree>
    <p:extLst>
      <p:ext uri="{BB962C8B-B14F-4D97-AF65-F5344CB8AC3E}">
        <p14:creationId xmlns:p14="http://schemas.microsoft.com/office/powerpoint/2010/main" val="1192009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year CMS updates the rates and factors for the IPPS and the LTCH PPS to account for changes in the prices of goods and services used by hospital in treating Medicare patients along with other factors. . </a:t>
            </a:r>
          </a:p>
          <a:p>
            <a:pPr marL="171450" indent="-171450">
              <a:buFont typeface="Arial" panose="020B0604020202020204" pitchFamily="34" charset="0"/>
              <a:buChar char="•"/>
            </a:pPr>
            <a:r>
              <a:rPr lang="en-US" dirty="0"/>
              <a:t>The outline of the updates for FY 2023 can be found under CR 12814 or MLN Matters Number MM12814. </a:t>
            </a:r>
          </a:p>
        </p:txBody>
      </p:sp>
      <p:sp>
        <p:nvSpPr>
          <p:cNvPr id="4" name="Slide Number Placeholder 3"/>
          <p:cNvSpPr>
            <a:spLocks noGrp="1"/>
          </p:cNvSpPr>
          <p:nvPr>
            <p:ph type="sldNum" sz="quarter" idx="5"/>
          </p:nvPr>
        </p:nvSpPr>
        <p:spPr/>
        <p:txBody>
          <a:bodyPr/>
          <a:lstStyle/>
          <a:p>
            <a:fld id="{273A18E8-96C0-4E29-9B61-33CBEC791987}" type="slidenum">
              <a:rPr lang="en-US" smtClean="0"/>
              <a:t>72</a:t>
            </a:fld>
            <a:endParaRPr lang="en-US" dirty="0"/>
          </a:p>
        </p:txBody>
      </p:sp>
    </p:spTree>
    <p:extLst>
      <p:ext uri="{BB962C8B-B14F-4D97-AF65-F5344CB8AC3E}">
        <p14:creationId xmlns:p14="http://schemas.microsoft.com/office/powerpoint/2010/main" val="130940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 addressed in the article went on display on August 1, 2022, and appeared in the Federal Register on August 10, 2022. </a:t>
            </a:r>
          </a:p>
          <a:p>
            <a:r>
              <a:rPr lang="en-US" dirty="0"/>
              <a:t>All items covered in the Article are effective for hospital discharges occurring on or after October 1, 2022  and  remains effective through September 30, 2023, unless otherwise noted.</a:t>
            </a:r>
          </a:p>
        </p:txBody>
      </p:sp>
      <p:sp>
        <p:nvSpPr>
          <p:cNvPr id="4" name="Slide Number Placeholder 3"/>
          <p:cNvSpPr>
            <a:spLocks noGrp="1"/>
          </p:cNvSpPr>
          <p:nvPr>
            <p:ph type="sldNum" sz="quarter" idx="5"/>
          </p:nvPr>
        </p:nvSpPr>
        <p:spPr/>
        <p:txBody>
          <a:bodyPr/>
          <a:lstStyle/>
          <a:p>
            <a:fld id="{273A18E8-96C0-4E29-9B61-33CBEC791987}" type="slidenum">
              <a:rPr lang="en-US" smtClean="0"/>
              <a:t>73</a:t>
            </a:fld>
            <a:endParaRPr lang="en-US" dirty="0"/>
          </a:p>
        </p:txBody>
      </p:sp>
    </p:spTree>
    <p:extLst>
      <p:ext uri="{BB962C8B-B14F-4D97-AF65-F5344CB8AC3E}">
        <p14:creationId xmlns:p14="http://schemas.microsoft.com/office/powerpoint/2010/main" val="195478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23A45"/>
                </a:solidFill>
                <a:effectLst/>
                <a:latin typeface="Muli"/>
              </a:rPr>
              <a:t>One of the first changes listed in this CR is The increase in operating payment rates for general acute care hospitals paid under the IPPS, that successfully participate in the Hospital IQR Program and are meaningful electronic health record (EHR) users, is 4.3%. This reflects a FY 2023 hospital market basket update of 4.1% reduced by a 0.3 percentage point productivity adjustment and increased by a 0.5 percentage point adjustment required by statute. </a:t>
            </a:r>
          </a:p>
          <a:p>
            <a:endParaRPr lang="en-US" b="0" i="0" dirty="0">
              <a:solidFill>
                <a:srgbClr val="323A45"/>
              </a:solidFill>
              <a:effectLst/>
              <a:latin typeface="Muli"/>
            </a:endParaRPr>
          </a:p>
          <a:p>
            <a:r>
              <a:rPr lang="en-US" dirty="0"/>
              <a:t>There are no changes to the COLA factors for FY 2023. We use the same COLA factors under the IPPS and LTCH PPS for FY 2023. </a:t>
            </a:r>
          </a:p>
        </p:txBody>
      </p:sp>
      <p:sp>
        <p:nvSpPr>
          <p:cNvPr id="4" name="Slide Number Placeholder 3"/>
          <p:cNvSpPr>
            <a:spLocks noGrp="1"/>
          </p:cNvSpPr>
          <p:nvPr>
            <p:ph type="sldNum" sz="quarter" idx="5"/>
          </p:nvPr>
        </p:nvSpPr>
        <p:spPr/>
        <p:txBody>
          <a:bodyPr/>
          <a:lstStyle/>
          <a:p>
            <a:fld id="{273A18E8-96C0-4E29-9B61-33CBEC791987}" type="slidenum">
              <a:rPr lang="en-US" smtClean="0"/>
              <a:t>74</a:t>
            </a:fld>
            <a:endParaRPr lang="en-US" dirty="0"/>
          </a:p>
        </p:txBody>
      </p:sp>
    </p:spTree>
    <p:extLst>
      <p:ext uri="{BB962C8B-B14F-4D97-AF65-F5344CB8AC3E}">
        <p14:creationId xmlns:p14="http://schemas.microsoft.com/office/powerpoint/2010/main" val="578663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HRRP payment adjustment factors for FY 2023 in Table 15 of the FY 2023 IPPS/LTCH PPS final rule</a:t>
            </a:r>
          </a:p>
          <a:p>
            <a:pPr marL="171450" indent="-171450">
              <a:buFont typeface="Arial" panose="020B0604020202020204" pitchFamily="34" charset="0"/>
              <a:buChar char="•"/>
            </a:pPr>
            <a:r>
              <a:rPr lang="en-US" dirty="0"/>
              <a:t>Those Hospitals that aren’t subject to a reduction under the HRRP in FY 2023 (such as Maryland hospitals), have an HRRP payment adjustment factor of 1.0000. </a:t>
            </a:r>
          </a:p>
          <a:p>
            <a:pPr marL="171450" indent="-171450">
              <a:buFont typeface="Arial" panose="020B0604020202020204" pitchFamily="34" charset="0"/>
              <a:buChar char="•"/>
            </a:pPr>
            <a:r>
              <a:rPr lang="en-US" dirty="0"/>
              <a:t>For FY 2023, hospitals should only have an HRRP payment adjustment factor between 1.0000 and 0.9700. </a:t>
            </a:r>
          </a:p>
        </p:txBody>
      </p:sp>
      <p:sp>
        <p:nvSpPr>
          <p:cNvPr id="4" name="Slide Number Placeholder 3"/>
          <p:cNvSpPr>
            <a:spLocks noGrp="1"/>
          </p:cNvSpPr>
          <p:nvPr>
            <p:ph type="sldNum" sz="quarter" idx="5"/>
          </p:nvPr>
        </p:nvSpPr>
        <p:spPr/>
        <p:txBody>
          <a:bodyPr/>
          <a:lstStyle/>
          <a:p>
            <a:fld id="{273A18E8-96C0-4E29-9B61-33CBEC791987}" type="slidenum">
              <a:rPr lang="en-US" smtClean="0"/>
              <a:t>75</a:t>
            </a:fld>
            <a:endParaRPr lang="en-US" dirty="0"/>
          </a:p>
        </p:txBody>
      </p:sp>
    </p:spTree>
    <p:extLst>
      <p:ext uri="{BB962C8B-B14F-4D97-AF65-F5344CB8AC3E}">
        <p14:creationId xmlns:p14="http://schemas.microsoft.com/office/powerpoint/2010/main" val="1022468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HRRP payment adjustment factors for FY 2023 in Table 15 of the FY 2023 IPPS/LTCH PPS final rule</a:t>
            </a:r>
          </a:p>
          <a:p>
            <a:pPr marL="171450" indent="-171450">
              <a:buFont typeface="Arial" panose="020B0604020202020204" pitchFamily="34" charset="0"/>
              <a:buChar char="•"/>
            </a:pPr>
            <a:r>
              <a:rPr lang="en-US" dirty="0"/>
              <a:t>Those Hospitals that aren’t subject to a reduction under the HRRP in FY 2023 (such as Maryland hospitals), have an HRRP payment adjustment factor of 1.0000. </a:t>
            </a:r>
          </a:p>
          <a:p>
            <a:pPr marL="171450" indent="-171450">
              <a:buFont typeface="Arial" panose="020B0604020202020204" pitchFamily="34" charset="0"/>
              <a:buChar char="•"/>
            </a:pPr>
            <a:r>
              <a:rPr lang="en-US" dirty="0"/>
              <a:t>For FY 2023, hospitals should only have an HRRP payment adjustment factor between 1.0000 and 0.9700. </a:t>
            </a:r>
          </a:p>
        </p:txBody>
      </p:sp>
      <p:sp>
        <p:nvSpPr>
          <p:cNvPr id="4" name="Slide Number Placeholder 3"/>
          <p:cNvSpPr>
            <a:spLocks noGrp="1"/>
          </p:cNvSpPr>
          <p:nvPr>
            <p:ph type="sldNum" sz="quarter" idx="5"/>
          </p:nvPr>
        </p:nvSpPr>
        <p:spPr/>
        <p:txBody>
          <a:bodyPr/>
          <a:lstStyle/>
          <a:p>
            <a:fld id="{273A18E8-96C0-4E29-9B61-33CBEC791987}" type="slidenum">
              <a:rPr lang="en-US" smtClean="0"/>
              <a:t>76</a:t>
            </a:fld>
            <a:endParaRPr lang="en-US" dirty="0"/>
          </a:p>
        </p:txBody>
      </p:sp>
    </p:spTree>
    <p:extLst>
      <p:ext uri="{BB962C8B-B14F-4D97-AF65-F5344CB8AC3E}">
        <p14:creationId xmlns:p14="http://schemas.microsoft.com/office/powerpoint/2010/main" val="4285749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decided not to adjust payments for any hospital in the HAC Reduction Program for FY 2023. Palmetto GBA has updated the HAC Reduction Indicator and Worst-Performing Quartile fields to hold a value of ‘N’ for every hospital indicating there is not a subject to reduction under the program</a:t>
            </a:r>
          </a:p>
        </p:txBody>
      </p:sp>
      <p:sp>
        <p:nvSpPr>
          <p:cNvPr id="4" name="Slide Number Placeholder 3"/>
          <p:cNvSpPr>
            <a:spLocks noGrp="1"/>
          </p:cNvSpPr>
          <p:nvPr>
            <p:ph type="sldNum" sz="quarter" idx="5"/>
          </p:nvPr>
        </p:nvSpPr>
        <p:spPr/>
        <p:txBody>
          <a:bodyPr/>
          <a:lstStyle/>
          <a:p>
            <a:fld id="{273A18E8-96C0-4E29-9B61-33CBEC791987}" type="slidenum">
              <a:rPr lang="en-US" smtClean="0"/>
              <a:t>77</a:t>
            </a:fld>
            <a:endParaRPr lang="en-US" dirty="0"/>
          </a:p>
        </p:txBody>
      </p:sp>
    </p:spTree>
    <p:extLst>
      <p:ext uri="{BB962C8B-B14F-4D97-AF65-F5344CB8AC3E}">
        <p14:creationId xmlns:p14="http://schemas.microsoft.com/office/powerpoint/2010/main" val="808209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will not adjust payments for any hospital in the HAC Reduction Program for FY 2023. Palmetto GBA has updated the HAC Reduction Indicator and Worst-Performing Quartile fields to hold a value of ‘N’ for every hospital indicating there is not a subject to reduction under the program</a:t>
            </a:r>
          </a:p>
        </p:txBody>
      </p:sp>
      <p:sp>
        <p:nvSpPr>
          <p:cNvPr id="4" name="Slide Number Placeholder 3"/>
          <p:cNvSpPr>
            <a:spLocks noGrp="1"/>
          </p:cNvSpPr>
          <p:nvPr>
            <p:ph type="sldNum" sz="quarter" idx="5"/>
          </p:nvPr>
        </p:nvSpPr>
        <p:spPr/>
        <p:txBody>
          <a:bodyPr/>
          <a:lstStyle/>
          <a:p>
            <a:fld id="{273A18E8-96C0-4E29-9B61-33CBEC791987}" type="slidenum">
              <a:rPr lang="en-US" smtClean="0"/>
              <a:t>78</a:t>
            </a:fld>
            <a:endParaRPr lang="en-US" dirty="0"/>
          </a:p>
        </p:txBody>
      </p:sp>
    </p:spTree>
    <p:extLst>
      <p:ext uri="{BB962C8B-B14F-4D97-AF65-F5344CB8AC3E}">
        <p14:creationId xmlns:p14="http://schemas.microsoft.com/office/powerpoint/2010/main" val="63895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4</a:t>
            </a:fld>
            <a:endParaRPr lang="en-US" dirty="0"/>
          </a:p>
        </p:txBody>
      </p:sp>
    </p:spTree>
    <p:extLst>
      <p:ext uri="{BB962C8B-B14F-4D97-AF65-F5344CB8AC3E}">
        <p14:creationId xmlns:p14="http://schemas.microsoft.com/office/powerpoint/2010/main" val="4278309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 2023, 15 technologies continue to be eligible for new technology add-on payments</a:t>
            </a:r>
          </a:p>
        </p:txBody>
      </p:sp>
      <p:sp>
        <p:nvSpPr>
          <p:cNvPr id="4" name="Slide Number Placeholder 3"/>
          <p:cNvSpPr>
            <a:spLocks noGrp="1"/>
          </p:cNvSpPr>
          <p:nvPr>
            <p:ph type="sldNum" sz="quarter" idx="5"/>
          </p:nvPr>
        </p:nvSpPr>
        <p:spPr/>
        <p:txBody>
          <a:bodyPr/>
          <a:lstStyle/>
          <a:p>
            <a:fld id="{273A18E8-96C0-4E29-9B61-33CBEC791987}" type="slidenum">
              <a:rPr lang="en-US" smtClean="0"/>
              <a:t>79</a:t>
            </a:fld>
            <a:endParaRPr lang="en-US" dirty="0"/>
          </a:p>
        </p:txBody>
      </p:sp>
    </p:spTree>
    <p:extLst>
      <p:ext uri="{BB962C8B-B14F-4D97-AF65-F5344CB8AC3E}">
        <p14:creationId xmlns:p14="http://schemas.microsoft.com/office/powerpoint/2010/main" val="2562517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technologies are newly eligible for new technology add-on payments.  CMS granted 1 technology conditional approval pending FDA marketing authorization. We’ll issue additional instructions if FDA marketing authorization is granted in time for FY 2023 payments under the conditional approval policy. </a:t>
            </a:r>
          </a:p>
          <a:p>
            <a:endParaRPr lang="en-US" dirty="0"/>
          </a:p>
          <a:p>
            <a:r>
              <a:rPr lang="en-US" dirty="0"/>
              <a:t>For more information on FY 2023 new technology add-on payments, specifically about the technologies either continuing to get payments or starting to get payments, see MAC Implementation File 8. Starting FY 2023, MAC Implementation File 8 also includes information about technologies no longer eligible to get new technology add-on payments (About 25 discontinued</a:t>
            </a:r>
          </a:p>
        </p:txBody>
      </p:sp>
      <p:sp>
        <p:nvSpPr>
          <p:cNvPr id="4" name="Slide Number Placeholder 3"/>
          <p:cNvSpPr>
            <a:spLocks noGrp="1"/>
          </p:cNvSpPr>
          <p:nvPr>
            <p:ph type="sldNum" sz="quarter" idx="5"/>
          </p:nvPr>
        </p:nvSpPr>
        <p:spPr/>
        <p:txBody>
          <a:bodyPr/>
          <a:lstStyle/>
          <a:p>
            <a:fld id="{273A18E8-96C0-4E29-9B61-33CBEC791987}" type="slidenum">
              <a:rPr lang="en-US" smtClean="0"/>
              <a:t>80</a:t>
            </a:fld>
            <a:endParaRPr lang="en-US" dirty="0"/>
          </a:p>
        </p:txBody>
      </p:sp>
    </p:spTree>
    <p:extLst>
      <p:ext uri="{BB962C8B-B14F-4D97-AF65-F5344CB8AC3E}">
        <p14:creationId xmlns:p14="http://schemas.microsoft.com/office/powerpoint/2010/main" val="2746832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Hospitals and MACs can request an alternative CCR to the statewide average CCR per instructions found in Chapter 3, section 20.1.2.1 of the Medicare Claims Processing Manual. Also, for all hospitals, use of an operating and/or capital CCR of 0.0 or any other alternative CCR requires approval from the CMS Central Office</a:t>
            </a:r>
          </a:p>
          <a:p>
            <a:endParaRPr lang="en-US" sz="1200" dirty="0"/>
          </a:p>
          <a:p>
            <a:r>
              <a:rPr lang="en-US" sz="1200" dirty="0"/>
              <a:t>IPPS Statewide Average Cost to Charge Ratios (CCRs) Tables 8A and 8B contain the FY 2023 statewide average operating and capital CCRs for urban and rural hospitals. These tables are available on the FY 2023 Final Rule</a:t>
            </a:r>
          </a:p>
          <a:p>
            <a:r>
              <a:rPr lang="en-US" sz="1200" dirty="0"/>
              <a:t> Tables website. </a:t>
            </a:r>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81</a:t>
            </a:fld>
            <a:endParaRPr lang="en-US" dirty="0"/>
          </a:p>
        </p:txBody>
      </p:sp>
    </p:spTree>
    <p:extLst>
      <p:ext uri="{BB962C8B-B14F-4D97-AF65-F5344CB8AC3E}">
        <p14:creationId xmlns:p14="http://schemas.microsoft.com/office/powerpoint/2010/main" val="1664621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82</a:t>
            </a:fld>
            <a:endParaRPr lang="en-US" dirty="0"/>
          </a:p>
        </p:txBody>
      </p:sp>
    </p:spTree>
    <p:extLst>
      <p:ext uri="{BB962C8B-B14F-4D97-AF65-F5344CB8AC3E}">
        <p14:creationId xmlns:p14="http://schemas.microsoft.com/office/powerpoint/2010/main" val="374306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Requires the submission of data pertaining to quality measures, resource use, and other domains. In addition, the IMPACT Act requires assessment data to be standardized and interoperable to allow for the exchange of data among post-acute providers and other providers. The IMPACT Act intends for standardized post-acute care data to improve Medicare beneficiary outcomes through shared decision-making, care coordination, and enhanced discharge planning.</a:t>
            </a:r>
          </a:p>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83</a:t>
            </a:fld>
            <a:endParaRPr lang="en-US" dirty="0"/>
          </a:p>
        </p:txBody>
      </p:sp>
    </p:spTree>
    <p:extLst>
      <p:ext uri="{BB962C8B-B14F-4D97-AF65-F5344CB8AC3E}">
        <p14:creationId xmlns:p14="http://schemas.microsoft.com/office/powerpoint/2010/main" val="2080103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sz="1200" dirty="0"/>
              <a:t>For this purpose, a new hospital is defined as an entity that hasn’t accepted assignment of an existing hospital’s provider agreement. </a:t>
            </a:r>
          </a:p>
          <a:p>
            <a:endParaRPr lang="en-US" dirty="0"/>
          </a:p>
          <a:p>
            <a:endParaRPr lang="en-US" dirty="0"/>
          </a:p>
          <a:p>
            <a:r>
              <a:rPr lang="en-US" dirty="0"/>
              <a:t>Note: Hospitals and MACs can request an alternative CCR to the statewide average CCR per instructions found in Chapter 3, section 150.24 of the Medicare Claims Processing Manual. For all LTCHs, use of a total CCR of 0.0 or any other alternative CCR requires approval from the CMS Central Office.</a:t>
            </a:r>
          </a:p>
        </p:txBody>
      </p:sp>
      <p:sp>
        <p:nvSpPr>
          <p:cNvPr id="4" name="Slide Number Placeholder 3"/>
          <p:cNvSpPr>
            <a:spLocks noGrp="1"/>
          </p:cNvSpPr>
          <p:nvPr>
            <p:ph type="sldNum" sz="quarter" idx="5"/>
          </p:nvPr>
        </p:nvSpPr>
        <p:spPr/>
        <p:txBody>
          <a:bodyPr/>
          <a:lstStyle/>
          <a:p>
            <a:fld id="{273A18E8-96C0-4E29-9B61-33CBEC791987}" type="slidenum">
              <a:rPr lang="en-US" smtClean="0"/>
              <a:t>84</a:t>
            </a:fld>
            <a:endParaRPr lang="en-US" dirty="0"/>
          </a:p>
        </p:txBody>
      </p:sp>
    </p:spTree>
    <p:extLst>
      <p:ext uri="{BB962C8B-B14F-4D97-AF65-F5344CB8AC3E}">
        <p14:creationId xmlns:p14="http://schemas.microsoft.com/office/powerpoint/2010/main" val="3961403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Many of you have been billing Medicare for over 20 years. You understand that Medicare changes and advances frequently. This statement, can help you remember to code your claims correctly. Any CMS final rule, quarterly update, etc. can affect the reimbursement of your claim. A CPT or HCPCS code could be valid during the first quarter and invalid during the third quarter, for example.  The purpose of the A/B  rebilling process is to help you, the provider, get paid. </a:t>
            </a:r>
          </a:p>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86</a:t>
            </a:fld>
            <a:endParaRPr lang="en-US" dirty="0"/>
          </a:p>
        </p:txBody>
      </p:sp>
    </p:spTree>
    <p:extLst>
      <p:ext uri="{BB962C8B-B14F-4D97-AF65-F5344CB8AC3E}">
        <p14:creationId xmlns:p14="http://schemas.microsoft.com/office/powerpoint/2010/main" val="2445811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is a list of facilities, approved for A/B rebilling. Let’s review!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87</a:t>
            </a:fld>
            <a:endParaRPr lang="en-US" dirty="0"/>
          </a:p>
        </p:txBody>
      </p:sp>
    </p:spTree>
    <p:extLst>
      <p:ext uri="{BB962C8B-B14F-4D97-AF65-F5344CB8AC3E}">
        <p14:creationId xmlns:p14="http://schemas.microsoft.com/office/powerpoint/2010/main" val="2777506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Bryant Pro Regular"/>
              </a:rPr>
              <a:t>There are exceptions to A/B Rebilling: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Bryant Pro Regular"/>
              </a:rPr>
              <a:t>Outpatient Visits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Bryant Pro Regular"/>
              </a:rPr>
              <a:t>Emergency Department Visits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Bryant Pro Regular"/>
              </a:rPr>
              <a:t>Observation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0000"/>
              </a:solidFill>
              <a:latin typeface="Bryant Pro Regular"/>
            </a:endParaRPr>
          </a:p>
          <a:p>
            <a:r>
              <a:rPr lang="en-US" b="1" dirty="0">
                <a:latin typeface="Bryant Pro Regular" panose="020B0503040000020003"/>
              </a:rPr>
              <a:t>These services require an outpatient status. These services are provided to Hospital Outpatient claims only. </a:t>
            </a:r>
          </a:p>
        </p:txBody>
      </p:sp>
      <p:sp>
        <p:nvSpPr>
          <p:cNvPr id="4" name="Slide Number Placeholder 3"/>
          <p:cNvSpPr>
            <a:spLocks noGrp="1"/>
          </p:cNvSpPr>
          <p:nvPr>
            <p:ph type="sldNum" sz="quarter" idx="5"/>
          </p:nvPr>
        </p:nvSpPr>
        <p:spPr/>
        <p:txBody>
          <a:bodyPr/>
          <a:lstStyle/>
          <a:p>
            <a:fld id="{273A18E8-96C0-4E29-9B61-33CBEC791987}" type="slidenum">
              <a:rPr lang="en-US" smtClean="0"/>
              <a:t>88</a:t>
            </a:fld>
            <a:endParaRPr lang="en-US" dirty="0"/>
          </a:p>
        </p:txBody>
      </p:sp>
    </p:spTree>
    <p:extLst>
      <p:ext uri="{BB962C8B-B14F-4D97-AF65-F5344CB8AC3E}">
        <p14:creationId xmlns:p14="http://schemas.microsoft.com/office/powerpoint/2010/main" val="189911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Bryant Pro Regular"/>
              </a:rPr>
              <a:t>We will now shift gears and learn how to successfully A/B rebill Medicare claims. </a:t>
            </a:r>
          </a:p>
        </p:txBody>
      </p:sp>
      <p:sp>
        <p:nvSpPr>
          <p:cNvPr id="4" name="Slide Number Placeholder 3"/>
          <p:cNvSpPr>
            <a:spLocks noGrp="1"/>
          </p:cNvSpPr>
          <p:nvPr>
            <p:ph type="sldNum" sz="quarter" idx="5"/>
          </p:nvPr>
        </p:nvSpPr>
        <p:spPr/>
        <p:txBody>
          <a:bodyPr/>
          <a:lstStyle/>
          <a:p>
            <a:fld id="{273A18E8-96C0-4E29-9B61-33CBEC791987}" type="slidenum">
              <a:rPr lang="en-US" smtClean="0"/>
              <a:t>89</a:t>
            </a:fld>
            <a:endParaRPr lang="en-US" dirty="0"/>
          </a:p>
        </p:txBody>
      </p:sp>
    </p:spTree>
    <p:extLst>
      <p:ext uri="{BB962C8B-B14F-4D97-AF65-F5344CB8AC3E}">
        <p14:creationId xmlns:p14="http://schemas.microsoft.com/office/powerpoint/2010/main" val="119759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D2D2D"/>
                </a:solidFill>
                <a:effectLst/>
                <a:latin typeface="Noto Sans" panose="020B0502040504020204" pitchFamily="34" charset="0"/>
              </a:rPr>
              <a:t>The UR process serves to improve hospital services, determine medical necessity and manage the cost of care. Below is a list of primary reasons the UR process takes place:</a:t>
            </a:r>
          </a:p>
          <a:p>
            <a:pPr algn="l">
              <a:buFont typeface="Arial" panose="020B0604020202020204" pitchFamily="34" charset="0"/>
              <a:buChar char="•"/>
            </a:pPr>
            <a:r>
              <a:rPr lang="en-US" b="1" i="0" dirty="0">
                <a:solidFill>
                  <a:srgbClr val="2D2D2D"/>
                </a:solidFill>
                <a:effectLst/>
                <a:latin typeface="Noto Sans" panose="020B0502040504020204" pitchFamily="34" charset="0"/>
              </a:rPr>
              <a:t>Avoid claim denials:</a:t>
            </a:r>
            <a:r>
              <a:rPr lang="en-US" b="0" i="0" dirty="0">
                <a:solidFill>
                  <a:srgbClr val="2D2D2D"/>
                </a:solidFill>
                <a:effectLst/>
                <a:latin typeface="Noto Sans" panose="020B0502040504020204" pitchFamily="34" charset="0"/>
              </a:rPr>
              <a:t> The utilization review ensures insurance companies will approve patient care according to the patient's insurance plan and the provider's criteria. The discussion of methods of care, medical history and the patient's present and future needs allow room for alternative solutions so the patient receives the necessary care.</a:t>
            </a:r>
          </a:p>
          <a:p>
            <a:pPr algn="l">
              <a:buFont typeface="Arial" panose="020B0604020202020204" pitchFamily="34" charset="0"/>
              <a:buChar char="•"/>
            </a:pPr>
            <a:r>
              <a:rPr lang="en-US" b="1" i="0" dirty="0">
                <a:solidFill>
                  <a:srgbClr val="2D2D2D"/>
                </a:solidFill>
                <a:effectLst/>
                <a:latin typeface="Noto Sans" panose="020B0502040504020204" pitchFamily="34" charset="0"/>
              </a:rPr>
              <a:t>Provide appropriate care:</a:t>
            </a:r>
            <a:r>
              <a:rPr lang="en-US" b="0" i="0" dirty="0">
                <a:solidFill>
                  <a:srgbClr val="2D2D2D"/>
                </a:solidFill>
                <a:effectLst/>
                <a:latin typeface="Noto Sans" panose="020B0502040504020204" pitchFamily="34" charset="0"/>
              </a:rPr>
              <a:t> The review process strives for an efficient approach to healthcare so patients receive the best possible and appropriate methods of care. Insurance companies want to ensure patients show improvement and work to move patients through stages of care with consideration and forethought. The review aims to provide efficient care in the environment that best serves the patient.</a:t>
            </a:r>
          </a:p>
          <a:p>
            <a:pPr algn="l">
              <a:buFont typeface="Arial" panose="020B0604020202020204" pitchFamily="34" charset="0"/>
              <a:buChar char="•"/>
            </a:pPr>
            <a:r>
              <a:rPr lang="en-US" b="1" i="0" dirty="0">
                <a:solidFill>
                  <a:srgbClr val="2D2D2D"/>
                </a:solidFill>
                <a:effectLst/>
                <a:latin typeface="Noto Sans" panose="020B0502040504020204" pitchFamily="34" charset="0"/>
              </a:rPr>
              <a:t>Minimize costs:</a:t>
            </a:r>
            <a:r>
              <a:rPr lang="en-US" b="0" i="0" dirty="0">
                <a:solidFill>
                  <a:srgbClr val="2D2D2D"/>
                </a:solidFill>
                <a:effectLst/>
                <a:latin typeface="Noto Sans" panose="020B0502040504020204" pitchFamily="34" charset="0"/>
              </a:rPr>
              <a:t> In response to rising healthcare costs, utilization reviews work to identify unnecessary costs or provide economical alternatives. For example, reviewers often evaluate whether a patient needs intensive care, or if they can move to a trauma unit instead. Reviews may determine that attending physical therapy three times a week has the same expectation for improvement as attending five days a week.</a:t>
            </a:r>
          </a:p>
          <a:p>
            <a:pPr algn="l">
              <a:buFont typeface="Arial" panose="020B0604020202020204" pitchFamily="34" charset="0"/>
              <a:buChar char="•"/>
            </a:pPr>
            <a:r>
              <a:rPr lang="en-US" b="1" i="0" dirty="0">
                <a:solidFill>
                  <a:srgbClr val="2D2D2D"/>
                </a:solidFill>
                <a:effectLst/>
                <a:latin typeface="Noto Sans" panose="020B0502040504020204" pitchFamily="34" charset="0"/>
              </a:rPr>
              <a:t>Confirm insurance commitment</a:t>
            </a:r>
            <a:r>
              <a:rPr lang="en-US" b="0" i="0" dirty="0">
                <a:solidFill>
                  <a:srgbClr val="2D2D2D"/>
                </a:solidFill>
                <a:effectLst/>
                <a:latin typeface="Noto Sans" panose="020B0502040504020204" pitchFamily="34" charset="0"/>
              </a:rPr>
              <a:t>: If a patient is facing extensive procedures or expects a lengthy recovery, it's important to know whether or not insurance will cover the costs in part or in whole. Patients can prepare for their own care when they are aware of their responsibilities and assured the insurance company will honor their claims.</a:t>
            </a:r>
          </a:p>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39</a:t>
            </a:fld>
            <a:endParaRPr lang="en-US" dirty="0"/>
          </a:p>
        </p:txBody>
      </p:sp>
    </p:spTree>
    <p:extLst>
      <p:ext uri="{BB962C8B-B14F-4D97-AF65-F5344CB8AC3E}">
        <p14:creationId xmlns:p14="http://schemas.microsoft.com/office/powerpoint/2010/main" val="3536600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Bryant Pro Regular" panose="020B0503040000020003"/>
              </a:rPr>
              <a:t>If A is selected, hospitals can include the inpatient-only procedure as part of the inpatient admission and expect reimbursement according to the specific Medicare Severity (MS) Diagnosis-Related Group (DRG).</a:t>
            </a:r>
          </a:p>
          <a:p>
            <a:endParaRPr lang="en-US" b="1" dirty="0">
              <a:latin typeface="Bryant Pro Regular" panose="020B0503040000020003"/>
            </a:endParaRPr>
          </a:p>
          <a:p>
            <a:r>
              <a:rPr lang="en-US" b="1" dirty="0">
                <a:latin typeface="Bryant Pro Regular" panose="020B0503040000020003"/>
              </a:rPr>
              <a:t>If B is selected, the facility that provided the inpatient-only procedure and stabilized the beneficiary will receive a transfer/per diem DRG payment.</a:t>
            </a:r>
          </a:p>
        </p:txBody>
      </p:sp>
      <p:sp>
        <p:nvSpPr>
          <p:cNvPr id="4" name="Slide Number Placeholder 3"/>
          <p:cNvSpPr>
            <a:spLocks noGrp="1"/>
          </p:cNvSpPr>
          <p:nvPr>
            <p:ph type="sldNum" sz="quarter" idx="5"/>
          </p:nvPr>
        </p:nvSpPr>
        <p:spPr/>
        <p:txBody>
          <a:bodyPr/>
          <a:lstStyle/>
          <a:p>
            <a:fld id="{273A18E8-96C0-4E29-9B61-33CBEC791987}" type="slidenum">
              <a:rPr lang="en-US" smtClean="0"/>
              <a:t>90</a:t>
            </a:fld>
            <a:endParaRPr lang="en-US" dirty="0"/>
          </a:p>
        </p:txBody>
      </p:sp>
    </p:spTree>
    <p:extLst>
      <p:ext uri="{BB962C8B-B14F-4D97-AF65-F5344CB8AC3E}">
        <p14:creationId xmlns:p14="http://schemas.microsoft.com/office/powerpoint/2010/main" val="1695664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latin typeface="Bryant Pro Regular"/>
              </a:rPr>
              <a:t>Palmetto GBA understands that billing can get complicated. The following slides are simplified to assist your staff with the billing process. You are saving lives and we appreciate your service. </a:t>
            </a:r>
          </a:p>
        </p:txBody>
      </p:sp>
      <p:sp>
        <p:nvSpPr>
          <p:cNvPr id="4" name="Slide Number Placeholder 3"/>
          <p:cNvSpPr>
            <a:spLocks noGrp="1"/>
          </p:cNvSpPr>
          <p:nvPr>
            <p:ph type="sldNum" sz="quarter" idx="5"/>
          </p:nvPr>
        </p:nvSpPr>
        <p:spPr/>
        <p:txBody>
          <a:bodyPr/>
          <a:lstStyle/>
          <a:p>
            <a:fld id="{273A18E8-96C0-4E29-9B61-33CBEC791987}" type="slidenum">
              <a:rPr lang="en-US" smtClean="0"/>
              <a:t>91</a:t>
            </a:fld>
            <a:endParaRPr lang="en-US" dirty="0"/>
          </a:p>
        </p:txBody>
      </p:sp>
    </p:spTree>
    <p:extLst>
      <p:ext uri="{BB962C8B-B14F-4D97-AF65-F5344CB8AC3E}">
        <p14:creationId xmlns:p14="http://schemas.microsoft.com/office/powerpoint/2010/main" val="1959646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Bryant Pro Regular" panose="020B0503040000020003"/>
              </a:rPr>
              <a:t>If a mistake occurs and the claim was submitted incorrectly, please troubleshoot using the following steps. </a:t>
            </a:r>
          </a:p>
        </p:txBody>
      </p:sp>
      <p:sp>
        <p:nvSpPr>
          <p:cNvPr id="4" name="Slide Number Placeholder 3"/>
          <p:cNvSpPr>
            <a:spLocks noGrp="1"/>
          </p:cNvSpPr>
          <p:nvPr>
            <p:ph type="sldNum" sz="quarter" idx="5"/>
          </p:nvPr>
        </p:nvSpPr>
        <p:spPr/>
        <p:txBody>
          <a:bodyPr/>
          <a:lstStyle/>
          <a:p>
            <a:fld id="{273A18E8-96C0-4E29-9B61-33CBEC791987}" type="slidenum">
              <a:rPr lang="en-US" smtClean="0"/>
              <a:t>92</a:t>
            </a:fld>
            <a:endParaRPr lang="en-US" dirty="0"/>
          </a:p>
        </p:txBody>
      </p:sp>
    </p:spTree>
    <p:extLst>
      <p:ext uri="{BB962C8B-B14F-4D97-AF65-F5344CB8AC3E}">
        <p14:creationId xmlns:p14="http://schemas.microsoft.com/office/powerpoint/2010/main" val="2337159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latin typeface="Bryant Pro Regular" panose="020B0503040000020003"/>
              </a:rPr>
              <a:t>Just a reminder…to perform a self-audit claim, it must have the following information on the claim. </a:t>
            </a:r>
          </a:p>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93</a:t>
            </a:fld>
            <a:endParaRPr lang="en-US" dirty="0"/>
          </a:p>
        </p:txBody>
      </p:sp>
    </p:spTree>
    <p:extLst>
      <p:ext uri="{BB962C8B-B14F-4D97-AF65-F5344CB8AC3E}">
        <p14:creationId xmlns:p14="http://schemas.microsoft.com/office/powerpoint/2010/main" val="390093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Bryant Pro Regular"/>
              </a:rPr>
              <a:t>At this point, there should be a clear understanding of the Self-Audit claim or type of bill 110. Now let’s move forward to step 2 of the A/B Rebilling process. We will discuss the Part B Inpatient Ancillary Claim Criteria. </a:t>
            </a:r>
          </a:p>
        </p:txBody>
      </p:sp>
      <p:sp>
        <p:nvSpPr>
          <p:cNvPr id="4" name="Slide Number Placeholder 3"/>
          <p:cNvSpPr>
            <a:spLocks noGrp="1"/>
          </p:cNvSpPr>
          <p:nvPr>
            <p:ph type="sldNum" sz="quarter" idx="5"/>
          </p:nvPr>
        </p:nvSpPr>
        <p:spPr/>
        <p:txBody>
          <a:bodyPr/>
          <a:lstStyle/>
          <a:p>
            <a:fld id="{273A18E8-96C0-4E29-9B61-33CBEC791987}" type="slidenum">
              <a:rPr lang="en-US" smtClean="0"/>
              <a:t>94</a:t>
            </a:fld>
            <a:endParaRPr lang="en-US" dirty="0"/>
          </a:p>
        </p:txBody>
      </p:sp>
    </p:spTree>
    <p:extLst>
      <p:ext uri="{BB962C8B-B14F-4D97-AF65-F5344CB8AC3E}">
        <p14:creationId xmlns:p14="http://schemas.microsoft.com/office/powerpoint/2010/main" val="3954919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latin typeface="Bryant Pro Regular" panose="020B0503040000020003"/>
              </a:rPr>
              <a:t>After the inpatient claim has processed and a Remittance Advice (RA) has been issued, a Part B inpatient claim (TOB 12X) can be submitted.</a:t>
            </a:r>
          </a:p>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95</a:t>
            </a:fld>
            <a:endParaRPr lang="en-US" dirty="0"/>
          </a:p>
        </p:txBody>
      </p:sp>
    </p:spTree>
    <p:extLst>
      <p:ext uri="{BB962C8B-B14F-4D97-AF65-F5344CB8AC3E}">
        <p14:creationId xmlns:p14="http://schemas.microsoft.com/office/powerpoint/2010/main" val="1703188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Bryant Pro Regular"/>
              </a:rPr>
              <a:t>Now that step 1 and 2 are complete, we can move forward with...</a:t>
            </a:r>
          </a:p>
        </p:txBody>
      </p:sp>
      <p:sp>
        <p:nvSpPr>
          <p:cNvPr id="4" name="Slide Number Placeholder 3"/>
          <p:cNvSpPr>
            <a:spLocks noGrp="1"/>
          </p:cNvSpPr>
          <p:nvPr>
            <p:ph type="sldNum" sz="quarter" idx="5"/>
          </p:nvPr>
        </p:nvSpPr>
        <p:spPr/>
        <p:txBody>
          <a:bodyPr/>
          <a:lstStyle/>
          <a:p>
            <a:fld id="{273A18E8-96C0-4E29-9B61-33CBEC791987}" type="slidenum">
              <a:rPr lang="en-US" smtClean="0"/>
              <a:t>96</a:t>
            </a:fld>
            <a:endParaRPr lang="en-US" dirty="0"/>
          </a:p>
        </p:txBody>
      </p:sp>
    </p:spTree>
    <p:extLst>
      <p:ext uri="{BB962C8B-B14F-4D97-AF65-F5344CB8AC3E}">
        <p14:creationId xmlns:p14="http://schemas.microsoft.com/office/powerpoint/2010/main" val="2136429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Bryant Pro Regular" panose="020B0503040000020003"/>
              </a:rPr>
              <a:t>There are 3 things to remember during this step:</a:t>
            </a:r>
          </a:p>
        </p:txBody>
      </p:sp>
      <p:sp>
        <p:nvSpPr>
          <p:cNvPr id="4" name="Slide Number Placeholder 3"/>
          <p:cNvSpPr>
            <a:spLocks noGrp="1"/>
          </p:cNvSpPr>
          <p:nvPr>
            <p:ph type="sldNum" sz="quarter" idx="5"/>
          </p:nvPr>
        </p:nvSpPr>
        <p:spPr/>
        <p:txBody>
          <a:bodyPr/>
          <a:lstStyle/>
          <a:p>
            <a:fld id="{273A18E8-96C0-4E29-9B61-33CBEC791987}" type="slidenum">
              <a:rPr lang="en-US" smtClean="0"/>
              <a:t>97</a:t>
            </a:fld>
            <a:endParaRPr lang="en-US" dirty="0"/>
          </a:p>
        </p:txBody>
      </p:sp>
    </p:spTree>
    <p:extLst>
      <p:ext uri="{BB962C8B-B14F-4D97-AF65-F5344CB8AC3E}">
        <p14:creationId xmlns:p14="http://schemas.microsoft.com/office/powerpoint/2010/main" val="2184677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diagram is an illustration of this process. If followed correctly, it could increase the chance of the facility receiving reimbursement on a claim. </a:t>
            </a:r>
          </a:p>
        </p:txBody>
      </p:sp>
      <p:sp>
        <p:nvSpPr>
          <p:cNvPr id="4" name="Slide Number Placeholder 3"/>
          <p:cNvSpPr>
            <a:spLocks noGrp="1"/>
          </p:cNvSpPr>
          <p:nvPr>
            <p:ph type="sldNum" sz="quarter" idx="5"/>
          </p:nvPr>
        </p:nvSpPr>
        <p:spPr/>
        <p:txBody>
          <a:bodyPr/>
          <a:lstStyle/>
          <a:p>
            <a:fld id="{273A18E8-96C0-4E29-9B61-33CBEC791987}" type="slidenum">
              <a:rPr lang="en-US" smtClean="0"/>
              <a:t>98</a:t>
            </a:fld>
            <a:endParaRPr lang="en-US" dirty="0"/>
          </a:p>
        </p:txBody>
      </p:sp>
    </p:spTree>
    <p:extLst>
      <p:ext uri="{BB962C8B-B14F-4D97-AF65-F5344CB8AC3E}">
        <p14:creationId xmlns:p14="http://schemas.microsoft.com/office/powerpoint/2010/main" val="1362134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the Part A Team lead by our Supervisor Wendy Weary, Manager Belinda Marin and our Director Terrance Proudy. We are traveling and are ready to work for our provider communities. Please submit your Speaker Requests. The form is available on our Palmetto GBA website!</a:t>
            </a:r>
          </a:p>
        </p:txBody>
      </p:sp>
      <p:sp>
        <p:nvSpPr>
          <p:cNvPr id="4" name="Slide Number Placeholder 3"/>
          <p:cNvSpPr>
            <a:spLocks noGrp="1"/>
          </p:cNvSpPr>
          <p:nvPr>
            <p:ph type="sldNum" sz="quarter" idx="5"/>
          </p:nvPr>
        </p:nvSpPr>
        <p:spPr/>
        <p:txBody>
          <a:bodyPr/>
          <a:lstStyle/>
          <a:p>
            <a:fld id="{273A18E8-96C0-4E29-9B61-33CBEC791987}" type="slidenum">
              <a:rPr lang="en-US" smtClean="0"/>
              <a:t>99</a:t>
            </a:fld>
            <a:endParaRPr lang="en-US" dirty="0"/>
          </a:p>
        </p:txBody>
      </p:sp>
    </p:spTree>
    <p:extLst>
      <p:ext uri="{BB962C8B-B14F-4D97-AF65-F5344CB8AC3E}">
        <p14:creationId xmlns:p14="http://schemas.microsoft.com/office/powerpoint/2010/main" val="103470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42</a:t>
            </a:fld>
            <a:endParaRPr lang="en-US" dirty="0"/>
          </a:p>
        </p:txBody>
      </p:sp>
    </p:spTree>
    <p:extLst>
      <p:ext uri="{BB962C8B-B14F-4D97-AF65-F5344CB8AC3E}">
        <p14:creationId xmlns:p14="http://schemas.microsoft.com/office/powerpoint/2010/main" val="1980281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100</a:t>
            </a:fld>
            <a:endParaRPr lang="en-US" dirty="0"/>
          </a:p>
        </p:txBody>
      </p:sp>
    </p:spTree>
    <p:extLst>
      <p:ext uri="{BB962C8B-B14F-4D97-AF65-F5344CB8AC3E}">
        <p14:creationId xmlns:p14="http://schemas.microsoft.com/office/powerpoint/2010/main" val="3500204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107</a:t>
            </a:fld>
            <a:endParaRPr lang="en-US" dirty="0"/>
          </a:p>
        </p:txBody>
      </p:sp>
    </p:spTree>
    <p:extLst>
      <p:ext uri="{BB962C8B-B14F-4D97-AF65-F5344CB8AC3E}">
        <p14:creationId xmlns:p14="http://schemas.microsoft.com/office/powerpoint/2010/main" val="20564665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rPr>
              <a:t>Specialty Code</a:t>
            </a:r>
            <a:r>
              <a:rPr lang="en-US" sz="1800" dirty="0">
                <a:effectLst/>
                <a:latin typeface="Arial" panose="020B0604020202020204" pitchFamily="34" charset="0"/>
                <a:ea typeface="Calibri" panose="020F0502020204030204" pitchFamily="34" charset="0"/>
              </a:rPr>
              <a:t>: Provider specialty as it appears in the Part B National Summary Data file </a:t>
            </a: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Times New Roman" panose="02020603050405020304" pitchFamily="18" charset="0"/>
              </a:rPr>
              <a:t>Specialty Description</a:t>
            </a:r>
            <a:r>
              <a:rPr lang="en-US" sz="1800" dirty="0">
                <a:effectLst/>
                <a:latin typeface="Arial" panose="020B0604020202020204" pitchFamily="34" charset="0"/>
                <a:ea typeface="Times New Roman" panose="02020603050405020304" pitchFamily="18" charset="0"/>
              </a:rPr>
              <a:t>: Description of the specialty code</a:t>
            </a: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Times New Roman" panose="02020603050405020304" pitchFamily="18" charset="0"/>
              </a:rPr>
              <a:t>Procedure Code</a:t>
            </a:r>
            <a:r>
              <a:rPr lang="en-US" sz="1800" dirty="0">
                <a:effectLst/>
                <a:latin typeface="Arial" panose="020B0604020202020204" pitchFamily="34" charset="0"/>
                <a:ea typeface="Times New Roman" panose="02020603050405020304" pitchFamily="18" charset="0"/>
              </a:rPr>
              <a:t>: A code used to describe a service rendered to the beneficiary</a:t>
            </a: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Times New Roman" panose="02020603050405020304" pitchFamily="18" charset="0"/>
              </a:rPr>
              <a:t>Carrier Services</a:t>
            </a:r>
            <a:r>
              <a:rPr lang="en-US" sz="1800" dirty="0">
                <a:effectLst/>
                <a:latin typeface="Arial" panose="020B0604020202020204" pitchFamily="34" charset="0"/>
                <a:ea typeface="Times New Roman" panose="02020603050405020304" pitchFamily="18" charset="0"/>
              </a:rPr>
              <a:t>: Carrier allowed services as indicated in the Part B National Summary Data file</a:t>
            </a:r>
            <a:endParaRPr lang="en-US" sz="1800" dirty="0">
              <a:effectLst/>
              <a:latin typeface="Calibri" panose="020F0502020204030204" pitchFamily="34" charset="0"/>
              <a:ea typeface="Calibri" panose="020F0502020204030204" pitchFamily="34" charset="0"/>
            </a:endParaRPr>
          </a:p>
          <a:p>
            <a:pPr marL="45720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rPr>
              <a:t>SC, NC, VA, and WV </a:t>
            </a: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Times New Roman" panose="02020603050405020304" pitchFamily="18" charset="0"/>
              </a:rPr>
              <a:t>Specialty % of Use</a:t>
            </a:r>
            <a:r>
              <a:rPr lang="en-US" sz="1800" dirty="0">
                <a:effectLst/>
                <a:latin typeface="Arial" panose="020B0604020202020204" pitchFamily="34" charset="0"/>
                <a:ea typeface="Times New Roman" panose="02020603050405020304" pitchFamily="18" charset="0"/>
              </a:rPr>
              <a:t>: Total allowed services for the specified procedure code and specialty for carrier (i.e. SC, NC, VA, and WV) divided by the total allowed services for the E&amp;M code family and specialty for carrier expressed as a percentage. Computation is based on allowed services for the carrier.</a:t>
            </a:r>
            <a:endParaRPr lang="en-US" sz="1800" dirty="0">
              <a:effectLst/>
              <a:latin typeface="Calibri" panose="020F0502020204030204" pitchFamily="34" charset="0"/>
              <a:ea typeface="Calibri" panose="020F0502020204030204" pitchFamily="34" charset="0"/>
            </a:endParaRPr>
          </a:p>
          <a:p>
            <a:r>
              <a:rPr lang="en-US" sz="1800" b="1" dirty="0">
                <a:effectLst/>
                <a:latin typeface="Arial" panose="020B0604020202020204" pitchFamily="34" charset="0"/>
                <a:ea typeface="Times New Roman" panose="02020603050405020304" pitchFamily="18" charset="0"/>
              </a:rPr>
              <a:t>National Specialty % of Use</a:t>
            </a:r>
            <a:r>
              <a:rPr lang="en-US" sz="1800" dirty="0">
                <a:effectLst/>
                <a:latin typeface="Arial" panose="020B0604020202020204" pitchFamily="34" charset="0"/>
                <a:ea typeface="Times New Roman" panose="02020603050405020304" pitchFamily="18" charset="0"/>
              </a:rPr>
              <a:t>: Allowed services for the specified procedure code and specialty nationally divided by the total allowed services for the E&amp;M code family (and any associated modifiers) and specialty nationally expressed as a percentage.  Computation is based on allowed services for the nation</a:t>
            </a:r>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109</a:t>
            </a:fld>
            <a:endParaRPr lang="en-US" dirty="0"/>
          </a:p>
        </p:txBody>
      </p:sp>
    </p:spTree>
    <p:extLst>
      <p:ext uri="{BB962C8B-B14F-4D97-AF65-F5344CB8AC3E}">
        <p14:creationId xmlns:p14="http://schemas.microsoft.com/office/powerpoint/2010/main" val="3554889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Medicare Fee-for-Service (FFS) improper payment rate was reported on Monday, November 15th in the 2021 Department of Health and Human Services’ Agency Financial Report (AFR). This information is posted at: http://www.hhs.gov/afr. The Medicare FFS information can be found in the “Other Information p211” portion of the AFR under the Payment Integrity Report section. The 2021 national Medicare FFS improper payment rate is 6.26% or $25.03 billion in improper payments. </a:t>
            </a:r>
          </a:p>
          <a:p>
            <a:r>
              <a:rPr lang="en-US" dirty="0"/>
              <a:t>The most recent CERT calculations shown here on this slide indicate that the top Five CERT major error categories identified in this years 2021 National Improper Payment report Insufficient documentation accounted for 64%  of errors the most common causes of improper payments, followed by 13% being related to medical necessity, 11% being noted as incorrect coding, 7% being emphasized as other, and 5% being due to no documentation.</a:t>
            </a:r>
          </a:p>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111</a:t>
            </a:fld>
            <a:endParaRPr lang="en-US" dirty="0"/>
          </a:p>
        </p:txBody>
      </p:sp>
    </p:spTree>
    <p:extLst>
      <p:ext uri="{BB962C8B-B14F-4D97-AF65-F5344CB8AC3E}">
        <p14:creationId xmlns:p14="http://schemas.microsoft.com/office/powerpoint/2010/main" val="412782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116</a:t>
            </a:fld>
            <a:endParaRPr lang="en-US" dirty="0"/>
          </a:p>
        </p:txBody>
      </p:sp>
    </p:spTree>
    <p:extLst>
      <p:ext uri="{BB962C8B-B14F-4D97-AF65-F5344CB8AC3E}">
        <p14:creationId xmlns:p14="http://schemas.microsoft.com/office/powerpoint/2010/main" val="2449662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117</a:t>
            </a:fld>
            <a:endParaRPr lang="en-US" dirty="0"/>
          </a:p>
        </p:txBody>
      </p:sp>
    </p:spTree>
    <p:extLst>
      <p:ext uri="{BB962C8B-B14F-4D97-AF65-F5344CB8AC3E}">
        <p14:creationId xmlns:p14="http://schemas.microsoft.com/office/powerpoint/2010/main" val="8165925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118</a:t>
            </a:fld>
            <a:endParaRPr lang="en-US" dirty="0"/>
          </a:p>
        </p:txBody>
      </p:sp>
    </p:spTree>
    <p:extLst>
      <p:ext uri="{BB962C8B-B14F-4D97-AF65-F5344CB8AC3E}">
        <p14:creationId xmlns:p14="http://schemas.microsoft.com/office/powerpoint/2010/main" val="531910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purpose of the change when the 2021 EM guidelines went into effect was to:</a:t>
            </a:r>
          </a:p>
          <a:p>
            <a:pPr marL="171450" indent="-171450">
              <a:buFont typeface="Arial" panose="020B0604020202020204" pitchFamily="34" charset="0"/>
              <a:buChar char="•"/>
            </a:pPr>
            <a:r>
              <a:rPr lang="en-US" baseline="0" dirty="0"/>
              <a:t>Decrease the administration burden of documentation and coding, and align CPT to CMS when possible (to include having multiple sets of guidelines)</a:t>
            </a:r>
          </a:p>
          <a:p>
            <a:pPr marL="171450" indent="-171450">
              <a:buFont typeface="Arial" panose="020B0604020202020204" pitchFamily="34" charset="0"/>
              <a:buChar char="•"/>
            </a:pPr>
            <a:r>
              <a:rPr lang="en-US" baseline="0" dirty="0"/>
              <a:t>To decrease the need for audits</a:t>
            </a:r>
          </a:p>
          <a:p>
            <a:pPr marL="171450" indent="-171450">
              <a:buFont typeface="Arial" panose="020B0604020202020204" pitchFamily="34" charset="0"/>
              <a:buChar char="•"/>
            </a:pPr>
            <a:r>
              <a:rPr lang="en-US" baseline="0" dirty="0"/>
              <a:t>To decrease unnecessary documentation in the medial record that is not needed for patient care</a:t>
            </a:r>
          </a:p>
          <a:p>
            <a:pPr marL="171450" indent="-171450">
              <a:buFont typeface="Arial" panose="020B0604020202020204" pitchFamily="34" charset="0"/>
              <a:buChar char="•"/>
            </a:pPr>
            <a:r>
              <a:rPr lang="en-US" baseline="0" dirty="0"/>
              <a:t>To ensure that payment for EM is resource-based and that there is no direct goal for payment redistribution between specialties (what do I need to document to obtain a level 5?)</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For 2023 we will see this purpose and goals carryover.</a:t>
            </a:r>
            <a:endParaRPr lang="en-US" dirty="0"/>
          </a:p>
        </p:txBody>
      </p:sp>
      <p:sp>
        <p:nvSpPr>
          <p:cNvPr id="4" name="Slide Number Placeholder 3"/>
          <p:cNvSpPr>
            <a:spLocks noGrp="1"/>
          </p:cNvSpPr>
          <p:nvPr>
            <p:ph type="sldNum" sz="quarter" idx="10"/>
          </p:nvPr>
        </p:nvSpPr>
        <p:spPr/>
        <p:txBody>
          <a:bodyPr/>
          <a:lstStyle/>
          <a:p>
            <a:fld id="{29111E97-D257-48ED-8655-8ADEC1400A73}" type="slidenum">
              <a:rPr lang="en-US" smtClean="0"/>
              <a:t>119</a:t>
            </a:fld>
            <a:endParaRPr lang="en-US" dirty="0"/>
          </a:p>
        </p:txBody>
      </p:sp>
    </p:spTree>
    <p:extLst>
      <p:ext uri="{BB962C8B-B14F-4D97-AF65-F5344CB8AC3E}">
        <p14:creationId xmlns:p14="http://schemas.microsoft.com/office/powerpoint/2010/main" val="1936778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a:t>
            </a:r>
            <a:r>
              <a:rPr lang="en-US" baseline="0" dirty="0"/>
              <a:t> set is used to report hospital impatient or observation care series provided to patients admitted and discharged on the same date of service.</a:t>
            </a:r>
            <a:endParaRPr lang="en-US" dirty="0"/>
          </a:p>
        </p:txBody>
      </p:sp>
      <p:sp>
        <p:nvSpPr>
          <p:cNvPr id="4" name="Slide Number Placeholder 3"/>
          <p:cNvSpPr>
            <a:spLocks noGrp="1"/>
          </p:cNvSpPr>
          <p:nvPr>
            <p:ph type="sldNum" sz="quarter" idx="10"/>
          </p:nvPr>
        </p:nvSpPr>
        <p:spPr/>
        <p:txBody>
          <a:bodyPr/>
          <a:lstStyle/>
          <a:p>
            <a:fld id="{29111E97-D257-48ED-8655-8ADEC1400A73}" type="slidenum">
              <a:rPr lang="en-US" smtClean="0"/>
              <a:t>127</a:t>
            </a:fld>
            <a:endParaRPr lang="en-US" dirty="0"/>
          </a:p>
        </p:txBody>
      </p:sp>
    </p:spTree>
    <p:extLst>
      <p:ext uri="{BB962C8B-B14F-4D97-AF65-F5344CB8AC3E}">
        <p14:creationId xmlns:p14="http://schemas.microsoft.com/office/powerpoint/2010/main" val="1551274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is </a:t>
            </a:r>
            <a:r>
              <a:rPr lang="en-US" b="1" u="sng" dirty="0"/>
              <a:t>NOT</a:t>
            </a:r>
            <a:r>
              <a:rPr lang="en-US" dirty="0"/>
              <a:t> a factor in the Emergency Department setting </a:t>
            </a:r>
          </a:p>
          <a:p>
            <a:r>
              <a:rPr lang="en-US" dirty="0"/>
              <a:t>• Time is not a descriptive component for the emergency department levels of E/M services because emergency department services are typically provided on a variable intensity basis, often involving multiple encounters </a:t>
            </a:r>
            <a:r>
              <a:rPr lang="en-US" b="1" u="sng" dirty="0"/>
              <a:t>by the same physician or NPP</a:t>
            </a:r>
            <a:r>
              <a:rPr lang="en-US" dirty="0"/>
              <a:t> with several patients over an extended period of time.</a:t>
            </a:r>
          </a:p>
        </p:txBody>
      </p:sp>
      <p:sp>
        <p:nvSpPr>
          <p:cNvPr id="4" name="Slide Number Placeholder 3"/>
          <p:cNvSpPr>
            <a:spLocks noGrp="1"/>
          </p:cNvSpPr>
          <p:nvPr>
            <p:ph type="sldNum" sz="quarter" idx="10"/>
          </p:nvPr>
        </p:nvSpPr>
        <p:spPr/>
        <p:txBody>
          <a:bodyPr/>
          <a:lstStyle/>
          <a:p>
            <a:fld id="{29111E97-D257-48ED-8655-8ADEC1400A73}" type="slidenum">
              <a:rPr lang="en-US" smtClean="0"/>
              <a:t>132</a:t>
            </a:fld>
            <a:endParaRPr lang="en-US" dirty="0"/>
          </a:p>
        </p:txBody>
      </p:sp>
    </p:spTree>
    <p:extLst>
      <p:ext uri="{BB962C8B-B14F-4D97-AF65-F5344CB8AC3E}">
        <p14:creationId xmlns:p14="http://schemas.microsoft.com/office/powerpoint/2010/main" val="82979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59</a:t>
            </a:fld>
            <a:endParaRPr lang="en-US" dirty="0"/>
          </a:p>
        </p:txBody>
      </p:sp>
    </p:spTree>
    <p:extLst>
      <p:ext uri="{BB962C8B-B14F-4D97-AF65-F5344CB8AC3E}">
        <p14:creationId xmlns:p14="http://schemas.microsoft.com/office/powerpoint/2010/main" val="31186928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is </a:t>
            </a:r>
            <a:r>
              <a:rPr lang="en-US" b="1" u="sng" dirty="0"/>
              <a:t>NOT</a:t>
            </a:r>
            <a:r>
              <a:rPr lang="en-US" dirty="0"/>
              <a:t> a factor in the Emergency Department setting </a:t>
            </a:r>
          </a:p>
          <a:p>
            <a:r>
              <a:rPr lang="en-US" dirty="0"/>
              <a:t>• Time is not a descriptive component for the emergency department levels of E/M services because emergency department services are typically provided on a variable intensity basis, often involving multiple encounters </a:t>
            </a:r>
            <a:r>
              <a:rPr lang="en-US" b="1" u="sng" dirty="0"/>
              <a:t>by the same physician or NPP</a:t>
            </a:r>
            <a:r>
              <a:rPr lang="en-US" dirty="0"/>
              <a:t> with several patients over an extended period of time.</a:t>
            </a:r>
          </a:p>
        </p:txBody>
      </p:sp>
      <p:sp>
        <p:nvSpPr>
          <p:cNvPr id="4" name="Slide Number Placeholder 3"/>
          <p:cNvSpPr>
            <a:spLocks noGrp="1"/>
          </p:cNvSpPr>
          <p:nvPr>
            <p:ph type="sldNum" sz="quarter" idx="10"/>
          </p:nvPr>
        </p:nvSpPr>
        <p:spPr/>
        <p:txBody>
          <a:bodyPr/>
          <a:lstStyle/>
          <a:p>
            <a:fld id="{29111E97-D257-48ED-8655-8ADEC1400A73}" type="slidenum">
              <a:rPr lang="en-US" smtClean="0"/>
              <a:t>133</a:t>
            </a:fld>
            <a:endParaRPr lang="en-US" dirty="0"/>
          </a:p>
        </p:txBody>
      </p:sp>
    </p:spTree>
    <p:extLst>
      <p:ext uri="{BB962C8B-B14F-4D97-AF65-F5344CB8AC3E}">
        <p14:creationId xmlns:p14="http://schemas.microsoft.com/office/powerpoint/2010/main" val="16820894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is </a:t>
            </a:r>
            <a:r>
              <a:rPr lang="en-US" b="1" u="sng" dirty="0"/>
              <a:t>NOT</a:t>
            </a:r>
            <a:r>
              <a:rPr lang="en-US" dirty="0"/>
              <a:t> a factor in the Emergency Department setting </a:t>
            </a:r>
          </a:p>
          <a:p>
            <a:r>
              <a:rPr lang="en-US" dirty="0"/>
              <a:t>• Time is not a descriptive component for the emergency department levels of E/M services because emergency department services are typically provided on a variable intensity basis, often involving multiple encounters </a:t>
            </a:r>
            <a:r>
              <a:rPr lang="en-US" b="1" u="sng" dirty="0"/>
              <a:t>by the same physician or NPP</a:t>
            </a:r>
            <a:r>
              <a:rPr lang="en-US" dirty="0"/>
              <a:t> with several patients over an extended period of time.</a:t>
            </a:r>
          </a:p>
        </p:txBody>
      </p:sp>
      <p:sp>
        <p:nvSpPr>
          <p:cNvPr id="4" name="Slide Number Placeholder 3"/>
          <p:cNvSpPr>
            <a:spLocks noGrp="1"/>
          </p:cNvSpPr>
          <p:nvPr>
            <p:ph type="sldNum" sz="quarter" idx="10"/>
          </p:nvPr>
        </p:nvSpPr>
        <p:spPr/>
        <p:txBody>
          <a:bodyPr/>
          <a:lstStyle/>
          <a:p>
            <a:fld id="{29111E97-D257-48ED-8655-8ADEC1400A73}" type="slidenum">
              <a:rPr lang="en-US" smtClean="0"/>
              <a:t>134</a:t>
            </a:fld>
            <a:endParaRPr lang="en-US" dirty="0"/>
          </a:p>
        </p:txBody>
      </p:sp>
    </p:spTree>
    <p:extLst>
      <p:ext uri="{BB962C8B-B14F-4D97-AF65-F5344CB8AC3E}">
        <p14:creationId xmlns:p14="http://schemas.microsoft.com/office/powerpoint/2010/main" val="32992565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300" dirty="0"/>
              <a:t> Revisions to the code descriptors to reflect the new standard E/M code structure.</a:t>
            </a:r>
          </a:p>
          <a:p>
            <a:pPr>
              <a:buFont typeface="Arial" panose="020B0604020202020204" pitchFamily="34" charset="0"/>
              <a:buChar char="•"/>
            </a:pPr>
            <a:r>
              <a:rPr lang="en-US" sz="2300" dirty="0"/>
              <a:t> Revision of guidelines with new “problem addressed” definition of “multiple morbidities requiring intensive management,” to be considered at the high level of initial nursing facility care.</a:t>
            </a:r>
          </a:p>
          <a:p>
            <a:pPr lvl="1">
              <a:buFont typeface="Arial" panose="020B0604020202020204" pitchFamily="34" charset="0"/>
              <a:buChar char="•"/>
            </a:pPr>
            <a:r>
              <a:rPr lang="en-US" sz="2200" dirty="0"/>
              <a:t>Intentionally did not add to the MDM Table, first column, in the E/M guidelines</a:t>
            </a:r>
          </a:p>
          <a:p>
            <a:pPr>
              <a:buFont typeface="Arial" panose="020B0604020202020204" pitchFamily="34" charset="0"/>
              <a:buChar char="•"/>
            </a:pPr>
            <a:r>
              <a:rPr lang="en-US" sz="2400" dirty="0"/>
              <a:t> Deletion </a:t>
            </a:r>
            <a:r>
              <a:rPr lang="en-US" sz="2200" dirty="0">
                <a:solidFill>
                  <a:srgbClr val="000000">
                    <a:lumMod val="75000"/>
                    <a:lumOff val="25000"/>
                  </a:srgbClr>
                </a:solidFill>
              </a:rPr>
              <a:t>of code 99318. This existing service will be reported through the subsequent nursing facility care services 99307-99310 or Medicare G codes</a:t>
            </a:r>
            <a:endParaRPr lang="en-US" sz="2200" dirty="0"/>
          </a:p>
          <a:p>
            <a:pPr lvl="0">
              <a:buFont typeface="Arial" panose="020B0604020202020204" pitchFamily="34" charset="0"/>
              <a:buChar char="•"/>
            </a:pPr>
            <a:r>
              <a:rPr lang="en-US" sz="2400" dirty="0">
                <a:solidFill>
                  <a:srgbClr val="000000">
                    <a:lumMod val="75000"/>
                    <a:lumOff val="25000"/>
                  </a:srgbClr>
                </a:solidFill>
              </a:rPr>
              <a:t> </a:t>
            </a:r>
            <a:r>
              <a:rPr lang="en-US" sz="2400" dirty="0"/>
              <a:t>Not all “initial care” codes are the mandated comprehensive “admission assessment” and may be used by consultants</a:t>
            </a:r>
          </a:p>
          <a:p>
            <a:pPr lvl="0">
              <a:buFont typeface="Arial" panose="020B0604020202020204" pitchFamily="34" charset="0"/>
              <a:buChar char="•"/>
            </a:pPr>
            <a:r>
              <a:rPr lang="en-US" sz="2400" dirty="0">
                <a:solidFill>
                  <a:srgbClr val="000000">
                    <a:lumMod val="75000"/>
                    <a:lumOff val="25000"/>
                  </a:srgbClr>
                </a:solidFill>
              </a:rPr>
              <a:t> Use subsequent visit when the principal physician’s team member performs care before the required comprehensive assessment.</a:t>
            </a:r>
            <a:endParaRPr lang="en-US" sz="2200" dirty="0">
              <a:solidFill>
                <a:srgbClr val="000000">
                  <a:lumMod val="75000"/>
                  <a:lumOff val="25000"/>
                </a:srgbClr>
              </a:solidFill>
            </a:endParaRPr>
          </a:p>
          <a:p>
            <a:endParaRPr lang="en-US" dirty="0"/>
          </a:p>
        </p:txBody>
      </p:sp>
      <p:sp>
        <p:nvSpPr>
          <p:cNvPr id="4" name="Slide Number Placeholder 3"/>
          <p:cNvSpPr>
            <a:spLocks noGrp="1"/>
          </p:cNvSpPr>
          <p:nvPr>
            <p:ph type="sldNum" sz="quarter" idx="10"/>
          </p:nvPr>
        </p:nvSpPr>
        <p:spPr/>
        <p:txBody>
          <a:bodyPr/>
          <a:lstStyle/>
          <a:p>
            <a:fld id="{29111E97-D257-48ED-8655-8ADEC1400A73}" type="slidenum">
              <a:rPr lang="en-US" smtClean="0"/>
              <a:t>135</a:t>
            </a:fld>
            <a:endParaRPr lang="en-US" dirty="0"/>
          </a:p>
        </p:txBody>
      </p:sp>
    </p:spTree>
    <p:extLst>
      <p:ext uri="{BB962C8B-B14F-4D97-AF65-F5344CB8AC3E}">
        <p14:creationId xmlns:p14="http://schemas.microsoft.com/office/powerpoint/2010/main" val="21249042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Additional AMA guideline</a:t>
            </a:r>
            <a:r>
              <a:rPr lang="en-US" baseline="0" dirty="0"/>
              <a:t> revision: </a:t>
            </a:r>
          </a:p>
          <a:p>
            <a:pPr marL="171450" indent="-171450">
              <a:buFont typeface="Arial" panose="020B0604020202020204" pitchFamily="34" charset="0"/>
              <a:buChar char="•"/>
            </a:pPr>
            <a:r>
              <a:rPr lang="en-US" baseline="0" dirty="0"/>
              <a:t>When advanced practice nurses or physician assistants are working with physician, they are considered as working in the exact same specialty and subspecialty as the physician.</a:t>
            </a:r>
            <a:endParaRPr lang="en-US" dirty="0"/>
          </a:p>
          <a:p>
            <a:pPr marL="0" indent="0">
              <a:buFont typeface="Arial" panose="020B0604020202020204" pitchFamily="34" charset="0"/>
              <a:buNone/>
            </a:pPr>
            <a:r>
              <a:rPr lang="en-US" dirty="0"/>
              <a:t>As</a:t>
            </a:r>
            <a:r>
              <a:rPr lang="en-US" baseline="0" dirty="0"/>
              <a:t> mentioned previously CMS currently does not follow this guideline and has stated they are not proposing any clarification at this time.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Second bullet</a:t>
            </a:r>
          </a:p>
          <a:p>
            <a:pPr marL="171450" indent="-171450">
              <a:buFont typeface="Arial" panose="020B0604020202020204" pitchFamily="34" charset="0"/>
              <a:buChar char="•"/>
            </a:pPr>
            <a:r>
              <a:rPr lang="en-US" baseline="0" dirty="0"/>
              <a:t>There may be a potential conflict with CMS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Third bullet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9111E97-D257-48ED-8655-8ADEC1400A73}" type="slidenum">
              <a:rPr lang="en-US" smtClean="0"/>
              <a:t>137</a:t>
            </a:fld>
            <a:endParaRPr lang="en-US" dirty="0"/>
          </a:p>
        </p:txBody>
      </p:sp>
    </p:spTree>
    <p:extLst>
      <p:ext uri="{BB962C8B-B14F-4D97-AF65-F5344CB8AC3E}">
        <p14:creationId xmlns:p14="http://schemas.microsoft.com/office/powerpoint/2010/main" val="6817434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2300" dirty="0"/>
              <a:t>Revision of guidelines with new “problem addressed” definition of “multiple morbidities requiring intensive management,” to be considered at the high level of initial nursing facility care.</a:t>
            </a:r>
          </a:p>
          <a:p>
            <a:pPr lvl="1">
              <a:buFont typeface="Arial" panose="020B0604020202020204" pitchFamily="34" charset="0"/>
              <a:buChar char="•"/>
            </a:pPr>
            <a:r>
              <a:rPr lang="en-US" sz="2200" dirty="0"/>
              <a:t> AMA intentionally did not add to the MDM Table, first column, in the E/M guidelines as it only applies</a:t>
            </a:r>
            <a:r>
              <a:rPr lang="en-US" sz="2200" baseline="0" dirty="0"/>
              <a:t> to CPT code 99306</a:t>
            </a:r>
            <a:endParaRPr lang="en-US" sz="2200" dirty="0"/>
          </a:p>
          <a:p>
            <a:endParaRPr lang="en-US" dirty="0"/>
          </a:p>
        </p:txBody>
      </p:sp>
      <p:sp>
        <p:nvSpPr>
          <p:cNvPr id="4" name="Slide Number Placeholder 3"/>
          <p:cNvSpPr>
            <a:spLocks noGrp="1"/>
          </p:cNvSpPr>
          <p:nvPr>
            <p:ph type="sldNum" sz="quarter" idx="10"/>
          </p:nvPr>
        </p:nvSpPr>
        <p:spPr/>
        <p:txBody>
          <a:bodyPr/>
          <a:lstStyle/>
          <a:p>
            <a:fld id="{29111E97-D257-48ED-8655-8ADEC1400A73}" type="slidenum">
              <a:rPr lang="en-US" smtClean="0"/>
              <a:t>138</a:t>
            </a:fld>
            <a:endParaRPr lang="en-US" dirty="0"/>
          </a:p>
        </p:txBody>
      </p:sp>
    </p:spTree>
    <p:extLst>
      <p:ext uri="{BB962C8B-B14F-4D97-AF65-F5344CB8AC3E}">
        <p14:creationId xmlns:p14="http://schemas.microsoft.com/office/powerpoint/2010/main" val="34031624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11E97-D257-48ED-8655-8ADEC1400A73}" type="slidenum">
              <a:rPr lang="en-US" smtClean="0"/>
              <a:t>140</a:t>
            </a:fld>
            <a:endParaRPr lang="en-US" dirty="0"/>
          </a:p>
        </p:txBody>
      </p:sp>
    </p:spTree>
    <p:extLst>
      <p:ext uri="{BB962C8B-B14F-4D97-AF65-F5344CB8AC3E}">
        <p14:creationId xmlns:p14="http://schemas.microsoft.com/office/powerpoint/2010/main" val="27939751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300" dirty="0"/>
              <a:t> Revisions to the code descriptors to reflect the new standard E/M code structure.</a:t>
            </a:r>
          </a:p>
          <a:p>
            <a:pPr>
              <a:buFont typeface="Arial" panose="020B0604020202020204" pitchFamily="34" charset="0"/>
              <a:buChar char="•"/>
            </a:pPr>
            <a:r>
              <a:rPr lang="en-US" sz="2300" dirty="0"/>
              <a:t> Revision of guidelines with new “problem addressed” definition of “multiple morbidities requiring intensive management,” to be considered at the high level of initial nursing facility care.</a:t>
            </a:r>
          </a:p>
          <a:p>
            <a:pPr lvl="1">
              <a:buFont typeface="Arial" panose="020B0604020202020204" pitchFamily="34" charset="0"/>
              <a:buChar char="•"/>
            </a:pPr>
            <a:r>
              <a:rPr lang="en-US" sz="2200" dirty="0"/>
              <a:t>Intentionally did not add to the MDM Table, first column, in the E/M guidelines</a:t>
            </a:r>
          </a:p>
          <a:p>
            <a:pPr>
              <a:buFont typeface="Arial" panose="020B0604020202020204" pitchFamily="34" charset="0"/>
              <a:buChar char="•"/>
            </a:pPr>
            <a:r>
              <a:rPr lang="en-US" sz="2400" dirty="0"/>
              <a:t> Deletion </a:t>
            </a:r>
            <a:r>
              <a:rPr lang="en-US" sz="2200" dirty="0">
                <a:solidFill>
                  <a:srgbClr val="000000">
                    <a:lumMod val="75000"/>
                    <a:lumOff val="25000"/>
                  </a:srgbClr>
                </a:solidFill>
              </a:rPr>
              <a:t>of code 99318. This existing service will be reported through the subsequent nursing facility care services 99307-99310 or Medicare G codes</a:t>
            </a:r>
            <a:endParaRPr lang="en-US" sz="2200" dirty="0"/>
          </a:p>
          <a:p>
            <a:pPr lvl="0">
              <a:buFont typeface="Arial" panose="020B0604020202020204" pitchFamily="34" charset="0"/>
              <a:buChar char="•"/>
            </a:pPr>
            <a:r>
              <a:rPr lang="en-US" sz="2400" dirty="0">
                <a:solidFill>
                  <a:srgbClr val="000000">
                    <a:lumMod val="75000"/>
                    <a:lumOff val="25000"/>
                  </a:srgbClr>
                </a:solidFill>
              </a:rPr>
              <a:t> </a:t>
            </a:r>
            <a:r>
              <a:rPr lang="en-US" sz="2400" dirty="0"/>
              <a:t>Not all “initial care” codes are the mandated comprehensive “admission assessment” and may be used by consultants</a:t>
            </a:r>
          </a:p>
          <a:p>
            <a:pPr lvl="0">
              <a:buFont typeface="Arial" panose="020B0604020202020204" pitchFamily="34" charset="0"/>
              <a:buChar char="•"/>
            </a:pPr>
            <a:r>
              <a:rPr lang="en-US" sz="2400" dirty="0">
                <a:solidFill>
                  <a:srgbClr val="000000">
                    <a:lumMod val="75000"/>
                    <a:lumOff val="25000"/>
                  </a:srgbClr>
                </a:solidFill>
              </a:rPr>
              <a:t> Use subsequent visit when the principal physician’s team member performs care before the required comprehensive assessment.</a:t>
            </a:r>
            <a:endParaRPr lang="en-US" sz="2200" dirty="0">
              <a:solidFill>
                <a:srgbClr val="000000">
                  <a:lumMod val="75000"/>
                  <a:lumOff val="25000"/>
                </a:srgbClr>
              </a:solidFill>
            </a:endParaRPr>
          </a:p>
          <a:p>
            <a:endParaRPr lang="en-US" dirty="0"/>
          </a:p>
        </p:txBody>
      </p:sp>
      <p:sp>
        <p:nvSpPr>
          <p:cNvPr id="4" name="Slide Number Placeholder 3"/>
          <p:cNvSpPr>
            <a:spLocks noGrp="1"/>
          </p:cNvSpPr>
          <p:nvPr>
            <p:ph type="sldNum" sz="quarter" idx="10"/>
          </p:nvPr>
        </p:nvSpPr>
        <p:spPr/>
        <p:txBody>
          <a:bodyPr/>
          <a:lstStyle/>
          <a:p>
            <a:fld id="{29111E97-D257-48ED-8655-8ADEC1400A73}" type="slidenum">
              <a:rPr lang="en-US" smtClean="0"/>
              <a:t>141</a:t>
            </a:fld>
            <a:endParaRPr lang="en-US" dirty="0"/>
          </a:p>
        </p:txBody>
      </p:sp>
    </p:spTree>
    <p:extLst>
      <p:ext uri="{BB962C8B-B14F-4D97-AF65-F5344CB8AC3E}">
        <p14:creationId xmlns:p14="http://schemas.microsoft.com/office/powerpoint/2010/main" val="30763635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definition</a:t>
            </a:r>
            <a:r>
              <a:rPr lang="en-US" baseline="0" dirty="0"/>
              <a:t> of home has not changed. However, the guideline for this code set has been revised or expanded to include assisted living facility and group home.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9111E97-D257-48ED-8655-8ADEC1400A73}" type="slidenum">
              <a:rPr lang="en-US" smtClean="0"/>
              <a:t>142</a:t>
            </a:fld>
            <a:endParaRPr lang="en-US" dirty="0"/>
          </a:p>
        </p:txBody>
      </p:sp>
    </p:spTree>
    <p:extLst>
      <p:ext uri="{BB962C8B-B14F-4D97-AF65-F5344CB8AC3E}">
        <p14:creationId xmlns:p14="http://schemas.microsoft.com/office/powerpoint/2010/main" val="3879884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11E97-D257-48ED-8655-8ADEC1400A73}" type="slidenum">
              <a:rPr lang="en-US" smtClean="0"/>
              <a:t>143</a:t>
            </a:fld>
            <a:endParaRPr lang="en-US" dirty="0"/>
          </a:p>
        </p:txBody>
      </p:sp>
    </p:spTree>
    <p:extLst>
      <p:ext uri="{BB962C8B-B14F-4D97-AF65-F5344CB8AC3E}">
        <p14:creationId xmlns:p14="http://schemas.microsoft.com/office/powerpoint/2010/main" val="16741937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First on our agenda for today is an update on our most recent Medicare Learning Network or MLN articles, but before we get started with that you may be wondering how you can find these on your own as they contain very important Medicare updates from CMS.</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CE88F90-37ED-4B39-B955-B6B86627E0E8}" type="slidenum">
              <a:rPr lang="en-US" smtClean="0"/>
              <a:t>151</a:t>
            </a:fld>
            <a:endParaRPr lang="en-US" dirty="0"/>
          </a:p>
        </p:txBody>
      </p:sp>
    </p:spTree>
    <p:extLst>
      <p:ext uri="{BB962C8B-B14F-4D97-AF65-F5344CB8AC3E}">
        <p14:creationId xmlns:p14="http://schemas.microsoft.com/office/powerpoint/2010/main" val="245581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using covered Part A and Part B services may be subject to deductible and coinsurance requirements. Medicare subtracts an inpatient hospital deductible amount from the amount payable to the hospital for inpatient hospital services it provides in a spell of illness. When a patient gets such services for more than 60 days during a spell of illness, they’re responsible for a coinsurance amount equal to one-fourth of the inpatient hospital deductible for each day of days 61-90 spent in the hospital. A patient has 60 lifetime reserve days of coverage, which they may use after day 90 in a spell of illness. The coinsurance amount for these days is equal to one-half of the inpatient hospital deductible. A patient is responsible for a coinsurance amount equal to one-eighth of the inpatient hospital deductible per day for days 21-100 of skilled nursing facility (SNF) services provided during a spell of illness</a:t>
            </a:r>
            <a:endParaRPr lang="en-US" b="1" dirty="0"/>
          </a:p>
        </p:txBody>
      </p:sp>
      <p:sp>
        <p:nvSpPr>
          <p:cNvPr id="4" name="Slide Number Placeholder 3"/>
          <p:cNvSpPr>
            <a:spLocks noGrp="1"/>
          </p:cNvSpPr>
          <p:nvPr>
            <p:ph type="sldNum" sz="quarter" idx="5"/>
          </p:nvPr>
        </p:nvSpPr>
        <p:spPr/>
        <p:txBody>
          <a:bodyPr/>
          <a:lstStyle/>
          <a:p>
            <a:fld id="{273A18E8-96C0-4E29-9B61-33CBEC791987}" type="slidenum">
              <a:rPr lang="en-US" smtClean="0"/>
              <a:t>62</a:t>
            </a:fld>
            <a:endParaRPr lang="en-US" dirty="0"/>
          </a:p>
        </p:txBody>
      </p:sp>
    </p:spTree>
    <p:extLst>
      <p:ext uri="{BB962C8B-B14F-4D97-AF65-F5344CB8AC3E}">
        <p14:creationId xmlns:p14="http://schemas.microsoft.com/office/powerpoint/2010/main" val="19081602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public_sans"/>
              </a:rPr>
              <a:t>Category 1: Services that are similar to professional consultations, office visits, and office psychiatry services that are currently on the list of telehealth services.  In reviewing these requests, we look for similarities between the requested and existing telehealth services for the roles of, and interactions among, the beneficiary, the physician (or other practitioner) at the distant site and, if necessary, the telepresenter. We also look for similarities in the telecommunications system used to deliver the proposed service, for example, the use of interactive audio and video equipment.</a:t>
            </a:r>
          </a:p>
          <a:p>
            <a:pPr algn="l">
              <a:buFont typeface="Arial" panose="020B0604020202020204" pitchFamily="34" charset="0"/>
              <a:buChar char="•"/>
            </a:pPr>
            <a:r>
              <a:rPr lang="en-US" b="0" i="0" dirty="0">
                <a:solidFill>
                  <a:srgbClr val="000000"/>
                </a:solidFill>
                <a:effectLst/>
                <a:latin typeface="public_sans"/>
              </a:rPr>
              <a:t>Category 2: Services that are not similar to the current list of telehealth services. Our review of these requests will include an assessment of whether the service is accurately described by the corresponding code when delivered via telehealth and whether the use of a telecommunications system to deliver the service produces demonstrated clinical benefit to the patient. Requestors should submit evidence indicating that the use of a telecommunications system in delivering the candidate telehealth service produces clinical benefit to the patient. The evidence submitted should include both a description of relevant clinical studies that demonstrate the service furnished by telehealth to a Medicare beneficiary improves the diagnosis or treatment of an illness or injury or improves the functioning of a malformed body part, including dates and findings and a list and copies of published peer reviewed articles relevant to the service when furnished via telehealth. Our evidentiary standard of clinical benefit will not include minor or incidental benefits. Some examples of clinical benefit include the following:</a:t>
            </a:r>
          </a:p>
          <a:p>
            <a:pPr marL="742950" lvl="1" indent="-285750" algn="l">
              <a:buFont typeface="Arial" panose="020B0604020202020204" pitchFamily="34" charset="0"/>
              <a:buChar char="•"/>
            </a:pPr>
            <a:r>
              <a:rPr lang="en-US" b="0" i="0" dirty="0">
                <a:solidFill>
                  <a:srgbClr val="000000"/>
                </a:solidFill>
                <a:effectLst/>
                <a:latin typeface="public_sans"/>
              </a:rPr>
              <a:t>Ability to diagnose a medical condition in a patient population without access to clinically appropriate in person diagnostic services.</a:t>
            </a:r>
          </a:p>
          <a:p>
            <a:pPr marL="742950" lvl="1" indent="-285750" algn="l">
              <a:buFont typeface="Arial" panose="020B0604020202020204" pitchFamily="34" charset="0"/>
              <a:buChar char="•"/>
            </a:pPr>
            <a:r>
              <a:rPr lang="en-US" b="0" i="0" dirty="0">
                <a:solidFill>
                  <a:srgbClr val="000000"/>
                </a:solidFill>
                <a:effectLst/>
                <a:latin typeface="public_sans"/>
              </a:rPr>
              <a:t>Treatment option for a patient population without access to clinically appropriate in person treatment options.</a:t>
            </a:r>
          </a:p>
          <a:p>
            <a:pPr marL="742950" lvl="1" indent="-285750" algn="l">
              <a:buFont typeface="Arial" panose="020B0604020202020204" pitchFamily="34" charset="0"/>
              <a:buChar char="•"/>
            </a:pPr>
            <a:r>
              <a:rPr lang="en-US" b="0" i="0" dirty="0">
                <a:solidFill>
                  <a:srgbClr val="000000"/>
                </a:solidFill>
                <a:effectLst/>
                <a:latin typeface="public_sans"/>
              </a:rPr>
              <a:t>Reduced rate of complications.</a:t>
            </a:r>
          </a:p>
          <a:p>
            <a:pPr marL="742950" lvl="1" indent="-285750" algn="l">
              <a:buFont typeface="Arial" panose="020B0604020202020204" pitchFamily="34" charset="0"/>
              <a:buChar char="•"/>
            </a:pPr>
            <a:r>
              <a:rPr lang="en-US" b="0" i="0" dirty="0">
                <a:solidFill>
                  <a:srgbClr val="000000"/>
                </a:solidFill>
                <a:effectLst/>
                <a:latin typeface="public_sans"/>
              </a:rPr>
              <a:t>Decreased rate of subsequent diagnostic or therapeutic interventions (for example, due to reduced rate of recurrence of the disease process).</a:t>
            </a:r>
          </a:p>
          <a:p>
            <a:pPr marL="742950" lvl="1" indent="-285750" algn="l">
              <a:buFont typeface="Arial" panose="020B0604020202020204" pitchFamily="34" charset="0"/>
              <a:buChar char="•"/>
            </a:pPr>
            <a:r>
              <a:rPr lang="en-US" b="0" i="0" dirty="0">
                <a:solidFill>
                  <a:srgbClr val="000000"/>
                </a:solidFill>
                <a:effectLst/>
                <a:latin typeface="public_sans"/>
              </a:rPr>
              <a:t>Decreased number of future hospitalizations or physician visits.</a:t>
            </a:r>
          </a:p>
          <a:p>
            <a:pPr marL="742950" lvl="1" indent="-285750" algn="l">
              <a:buFont typeface="Arial" panose="020B0604020202020204" pitchFamily="34" charset="0"/>
              <a:buChar char="•"/>
            </a:pPr>
            <a:r>
              <a:rPr lang="en-US" b="0" i="0" dirty="0">
                <a:solidFill>
                  <a:srgbClr val="000000"/>
                </a:solidFill>
                <a:effectLst/>
                <a:latin typeface="public_sans"/>
              </a:rPr>
              <a:t>More rapid beneficial resolution of the disease process treatment.</a:t>
            </a:r>
          </a:p>
          <a:p>
            <a:pPr marL="742950" lvl="1" indent="-285750" algn="l">
              <a:buFont typeface="Arial" panose="020B0604020202020204" pitchFamily="34" charset="0"/>
              <a:buChar char="•"/>
            </a:pPr>
            <a:r>
              <a:rPr lang="en-US" b="0" i="0" dirty="0">
                <a:solidFill>
                  <a:srgbClr val="000000"/>
                </a:solidFill>
                <a:effectLst/>
                <a:latin typeface="public_sans"/>
              </a:rPr>
              <a:t>Decreased pain, bleeding, or other quantifiable symptom.</a:t>
            </a:r>
          </a:p>
          <a:p>
            <a:pPr marL="742950" lvl="1" indent="-285750" algn="l">
              <a:buFont typeface="Arial" panose="020B0604020202020204" pitchFamily="34" charset="0"/>
              <a:buChar char="•"/>
            </a:pPr>
            <a:r>
              <a:rPr lang="en-US" b="0" i="0" dirty="0">
                <a:solidFill>
                  <a:srgbClr val="000000"/>
                </a:solidFill>
                <a:effectLst/>
                <a:latin typeface="public_sans"/>
              </a:rPr>
              <a:t>Reduced recovery time.</a:t>
            </a:r>
          </a:p>
          <a:p>
            <a:pPr algn="l"/>
            <a:r>
              <a:rPr lang="en-US" b="1" i="0" dirty="0">
                <a:solidFill>
                  <a:srgbClr val="212121"/>
                </a:solidFill>
                <a:effectLst/>
                <a:latin typeface="lexend"/>
              </a:rPr>
              <a:t>Related Links</a:t>
            </a:r>
          </a:p>
          <a:p>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153</a:t>
            </a:fld>
            <a:endParaRPr lang="en-US" dirty="0"/>
          </a:p>
        </p:txBody>
      </p:sp>
    </p:spTree>
    <p:extLst>
      <p:ext uri="{BB962C8B-B14F-4D97-AF65-F5344CB8AC3E}">
        <p14:creationId xmlns:p14="http://schemas.microsoft.com/office/powerpoint/2010/main" val="9816538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CMS' Category 3 list contains </a:t>
            </a:r>
            <a:r>
              <a:rPr lang="en-US" b="1" i="0" dirty="0">
                <a:solidFill>
                  <a:srgbClr val="202124"/>
                </a:solidFill>
                <a:effectLst/>
                <a:latin typeface="Roboto" panose="02000000000000000000" pitchFamily="2" charset="0"/>
              </a:rPr>
              <a:t>services that likely have a clinical benefit when furnished via telehealth, but lack sufficient evidence to justify permanent coverage</a:t>
            </a:r>
            <a:r>
              <a:rPr lang="en-US" b="0" i="0" dirty="0">
                <a:solidFill>
                  <a:srgbClr val="202124"/>
                </a:solidFill>
                <a:effectLst/>
                <a:latin typeface="Roboto" panose="02000000000000000000" pitchFamily="2" charset="0"/>
              </a:rPr>
              <a:t>. CMS proposed adding 54 codes to that Category 3 list.</a:t>
            </a:r>
            <a:endParaRPr lang="en-US" dirty="0"/>
          </a:p>
        </p:txBody>
      </p:sp>
      <p:sp>
        <p:nvSpPr>
          <p:cNvPr id="4" name="Slide Number Placeholder 3"/>
          <p:cNvSpPr>
            <a:spLocks noGrp="1"/>
          </p:cNvSpPr>
          <p:nvPr>
            <p:ph type="sldNum" sz="quarter" idx="5"/>
          </p:nvPr>
        </p:nvSpPr>
        <p:spPr/>
        <p:txBody>
          <a:bodyPr/>
          <a:lstStyle/>
          <a:p>
            <a:fld id="{273A18E8-96C0-4E29-9B61-33CBEC791987}" type="slidenum">
              <a:rPr lang="en-US" smtClean="0"/>
              <a:t>154</a:t>
            </a:fld>
            <a:endParaRPr lang="en-US" dirty="0"/>
          </a:p>
        </p:txBody>
      </p:sp>
    </p:spTree>
    <p:extLst>
      <p:ext uri="{BB962C8B-B14F-4D97-AF65-F5344CB8AC3E}">
        <p14:creationId xmlns:p14="http://schemas.microsoft.com/office/powerpoint/2010/main" val="26369312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If a claim denial rate or charge denial rate — either one is greater than 20 percent you may progress to the next round.</a:t>
            </a:r>
            <a:r>
              <a:rPr lang="en-US" baseline="0"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BECAD2AC-B497-4F8F-88A8-5E8713803CDE}" type="slidenum">
              <a:rPr lang="en-US" smtClean="0"/>
              <a:t>190</a:t>
            </a:fld>
            <a:endParaRPr lang="en-US" dirty="0"/>
          </a:p>
        </p:txBody>
      </p:sp>
    </p:spTree>
    <p:extLst>
      <p:ext uri="{BB962C8B-B14F-4D97-AF65-F5344CB8AC3E}">
        <p14:creationId xmlns:p14="http://schemas.microsoft.com/office/powerpoint/2010/main" val="4940158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456F08-E43F-4A86-9B16-80FDD94E9D1D}" type="slidenum">
              <a:rPr lang="en-US" smtClean="0">
                <a:solidFill>
                  <a:prstClr val="black"/>
                </a:solidFill>
              </a:rPr>
              <a:pPr>
                <a:defRPr/>
              </a:pPr>
              <a:t>215</a:t>
            </a:fld>
            <a:endParaRPr lang="en-US" dirty="0">
              <a:solidFill>
                <a:prstClr val="black"/>
              </a:solidFill>
            </a:endParaRPr>
          </a:p>
        </p:txBody>
      </p:sp>
    </p:spTree>
    <p:extLst>
      <p:ext uri="{BB962C8B-B14F-4D97-AF65-F5344CB8AC3E}">
        <p14:creationId xmlns:p14="http://schemas.microsoft.com/office/powerpoint/2010/main" val="25312337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Final Rule for FY 2023 there have been multiple updates for the coverage of Colorectal Cancer Screenings</a:t>
            </a:r>
          </a:p>
        </p:txBody>
      </p:sp>
      <p:sp>
        <p:nvSpPr>
          <p:cNvPr id="4" name="Slide Number Placeholder 3"/>
          <p:cNvSpPr>
            <a:spLocks noGrp="1"/>
          </p:cNvSpPr>
          <p:nvPr>
            <p:ph type="sldNum" sz="quarter" idx="5"/>
          </p:nvPr>
        </p:nvSpPr>
        <p:spPr/>
        <p:txBody>
          <a:bodyPr/>
          <a:lstStyle/>
          <a:p>
            <a:fld id="{273A18E8-96C0-4E29-9B61-33CBEC791987}" type="slidenum">
              <a:rPr lang="en-US" smtClean="0"/>
              <a:t>64</a:t>
            </a:fld>
            <a:endParaRPr lang="en-US" dirty="0"/>
          </a:p>
        </p:txBody>
      </p:sp>
    </p:spTree>
    <p:extLst>
      <p:ext uri="{BB962C8B-B14F-4D97-AF65-F5344CB8AC3E}">
        <p14:creationId xmlns:p14="http://schemas.microsoft.com/office/powerpoint/2010/main" val="37892139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Expansion of Coverage for Colorectal Cancer Screening and Reducing Barriers</a:t>
            </a:r>
          </a:p>
          <a:p>
            <a:endParaRPr lang="en-US" dirty="0"/>
          </a:p>
          <a:p>
            <a:r>
              <a:rPr lang="en-US" dirty="0"/>
              <a:t>Lower the age from 50 years old to 45</a:t>
            </a:r>
          </a:p>
        </p:txBody>
      </p:sp>
      <p:sp>
        <p:nvSpPr>
          <p:cNvPr id="4" name="Slide Number Placeholder 3"/>
          <p:cNvSpPr>
            <a:spLocks noGrp="1"/>
          </p:cNvSpPr>
          <p:nvPr>
            <p:ph type="sldNum" sz="quarter" idx="5"/>
          </p:nvPr>
        </p:nvSpPr>
        <p:spPr/>
        <p:txBody>
          <a:bodyPr/>
          <a:lstStyle/>
          <a:p>
            <a:fld id="{273A18E8-96C0-4E29-9B61-33CBEC791987}" type="slidenum">
              <a:rPr lang="en-US" smtClean="0"/>
              <a:t>65</a:t>
            </a:fld>
            <a:endParaRPr lang="en-US" dirty="0"/>
          </a:p>
        </p:txBody>
      </p:sp>
    </p:spTree>
    <p:extLst>
      <p:ext uri="{BB962C8B-B14F-4D97-AF65-F5344CB8AC3E}">
        <p14:creationId xmlns:p14="http://schemas.microsoft.com/office/powerpoint/2010/main" val="2815012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 the Coinsurance for CRC</a:t>
            </a:r>
          </a:p>
        </p:txBody>
      </p:sp>
      <p:sp>
        <p:nvSpPr>
          <p:cNvPr id="4" name="Slide Number Placeholder 3"/>
          <p:cNvSpPr>
            <a:spLocks noGrp="1"/>
          </p:cNvSpPr>
          <p:nvPr>
            <p:ph type="sldNum" sz="quarter" idx="5"/>
          </p:nvPr>
        </p:nvSpPr>
        <p:spPr/>
        <p:txBody>
          <a:bodyPr/>
          <a:lstStyle/>
          <a:p>
            <a:fld id="{273A18E8-96C0-4E29-9B61-33CBEC791987}" type="slidenum">
              <a:rPr lang="en-US" smtClean="0"/>
              <a:t>66</a:t>
            </a:fld>
            <a:endParaRPr lang="en-US" dirty="0"/>
          </a:p>
        </p:txBody>
      </p:sp>
    </p:spTree>
    <p:extLst>
      <p:ext uri="{BB962C8B-B14F-4D97-AF65-F5344CB8AC3E}">
        <p14:creationId xmlns:p14="http://schemas.microsoft.com/office/powerpoint/2010/main" val="2275611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_1pic">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B961ED4-EA7D-4B8E-B6ED-2CD520470A3D}"/>
              </a:ext>
            </a:extLst>
          </p:cNvPr>
          <p:cNvSpPr>
            <a:spLocks noGrp="1"/>
          </p:cNvSpPr>
          <p:nvPr>
            <p:ph type="body" sz="quarter" idx="11" hasCustomPrompt="1"/>
          </p:nvPr>
        </p:nvSpPr>
        <p:spPr>
          <a:xfrm>
            <a:off x="0" y="1873849"/>
            <a:ext cx="9144000" cy="948956"/>
          </a:xfrm>
          <a:prstGeom prst="rect">
            <a:avLst/>
          </a:prstGeom>
        </p:spPr>
        <p:txBody>
          <a:bodyPr anchor="ctr"/>
          <a:lstStyle>
            <a:lvl1pPr marL="0" indent="0" algn="ctr">
              <a:buNone/>
              <a:defRPr>
                <a:solidFill>
                  <a:schemeClr val="bg1"/>
                </a:solidFill>
                <a:latin typeface="+mj-lt"/>
              </a:defRPr>
            </a:lvl1pPr>
          </a:lstStyle>
          <a:p>
            <a:pPr lvl="0"/>
            <a:r>
              <a:rPr lang="en-US" dirty="0"/>
              <a:t>Click to Edit Presentation Title Styles</a:t>
            </a:r>
          </a:p>
        </p:txBody>
      </p:sp>
      <p:pic>
        <p:nvPicPr>
          <p:cNvPr id="3" name="Picture 2" descr="A picture containing drawing&#10;&#10;Description automatically generated">
            <a:extLst>
              <a:ext uri="{FF2B5EF4-FFF2-40B4-BE49-F238E27FC236}">
                <a16:creationId xmlns:a16="http://schemas.microsoft.com/office/drawing/2014/main" id="{12207669-6825-4CA0-8FCD-7791B8D3D1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12" t="29519" r="23391" b="13075"/>
          <a:stretch/>
        </p:blipFill>
        <p:spPr>
          <a:xfrm>
            <a:off x="228600" y="4524584"/>
            <a:ext cx="1371600" cy="490328"/>
          </a:xfrm>
          <a:prstGeom prst="rect">
            <a:avLst/>
          </a:prstGeom>
        </p:spPr>
      </p:pic>
      <p:pic>
        <p:nvPicPr>
          <p:cNvPr id="9" name="Picture 8" descr="A close up of a logo&#10;&#10;Description automatically generated">
            <a:extLst>
              <a:ext uri="{FF2B5EF4-FFF2-40B4-BE49-F238E27FC236}">
                <a16:creationId xmlns:a16="http://schemas.microsoft.com/office/drawing/2014/main" id="{430EC40A-8485-4103-A173-0F97D1FDD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312445"/>
            <a:ext cx="1371600" cy="691713"/>
          </a:xfrm>
          <a:prstGeom prst="rect">
            <a:avLst/>
          </a:prstGeom>
        </p:spPr>
      </p:pic>
      <p:sp>
        <p:nvSpPr>
          <p:cNvPr id="20" name="Text Placeholder 3">
            <a:extLst>
              <a:ext uri="{FF2B5EF4-FFF2-40B4-BE49-F238E27FC236}">
                <a16:creationId xmlns:a16="http://schemas.microsoft.com/office/drawing/2014/main" id="{A08437E2-DB8C-4990-87B9-DA40A5297852}"/>
              </a:ext>
            </a:extLst>
          </p:cNvPr>
          <p:cNvSpPr>
            <a:spLocks noGrp="1"/>
          </p:cNvSpPr>
          <p:nvPr>
            <p:ph type="body" sz="quarter" idx="12" hasCustomPrompt="1"/>
          </p:nvPr>
        </p:nvSpPr>
        <p:spPr>
          <a:xfrm>
            <a:off x="0" y="2864449"/>
            <a:ext cx="9144000" cy="602651"/>
          </a:xfrm>
          <a:prstGeom prst="rect">
            <a:avLst/>
          </a:prstGeom>
        </p:spPr>
        <p:txBody>
          <a:bodyPr anchor="ctr"/>
          <a:lstStyle>
            <a:lvl1pPr marL="0" indent="0" algn="ctr">
              <a:buNone/>
              <a:defRPr sz="2400">
                <a:solidFill>
                  <a:schemeClr val="bg1"/>
                </a:solidFill>
                <a:latin typeface="Bryant Pro Regular" panose="020B0503040000020003" pitchFamily="34" charset="0"/>
              </a:defRPr>
            </a:lvl1pPr>
          </a:lstStyle>
          <a:p>
            <a:pPr lvl="0"/>
            <a:r>
              <a:rPr lang="en-US" dirty="0"/>
              <a:t>Click to Edit Presentation Date Styles</a:t>
            </a:r>
          </a:p>
        </p:txBody>
      </p:sp>
      <p:cxnSp>
        <p:nvCxnSpPr>
          <p:cNvPr id="4" name="Straight Connector 3">
            <a:extLst>
              <a:ext uri="{FF2B5EF4-FFF2-40B4-BE49-F238E27FC236}">
                <a16:creationId xmlns:a16="http://schemas.microsoft.com/office/drawing/2014/main" id="{2FD5C350-2E18-4358-B625-ADF0D44B084F}"/>
              </a:ext>
            </a:extLst>
          </p:cNvPr>
          <p:cNvCxnSpPr/>
          <p:nvPr userDrawn="1"/>
        </p:nvCxnSpPr>
        <p:spPr>
          <a:xfrm>
            <a:off x="1943100" y="2845399"/>
            <a:ext cx="525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2C8E0B-7F06-44F6-8CA5-CDF8B87CB07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15885" r="15885"/>
          <a:stretch/>
        </p:blipFill>
        <p:spPr>
          <a:xfrm>
            <a:off x="228600" y="159068"/>
            <a:ext cx="914400" cy="914400"/>
          </a:xfrm>
          <a:prstGeom prst="ellipse">
            <a:avLst/>
          </a:prstGeom>
          <a:ln w="19050">
            <a:solidFill>
              <a:schemeClr val="bg1"/>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B7262FD2-5E58-49B2-B0A9-00D2063F58C0}"/>
              </a:ext>
            </a:extLst>
          </p:cNvPr>
          <p:cNvSpPr txBox="1"/>
          <p:nvPr userDrawn="1"/>
        </p:nvSpPr>
        <p:spPr>
          <a:xfrm>
            <a:off x="1143000" y="669028"/>
            <a:ext cx="5943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Terrence Proudy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Director of Customer Service and Provider Education for Medicare A/B</a:t>
            </a:r>
          </a:p>
        </p:txBody>
      </p:sp>
    </p:spTree>
    <p:extLst>
      <p:ext uri="{BB962C8B-B14F-4D97-AF65-F5344CB8AC3E}">
        <p14:creationId xmlns:p14="http://schemas.microsoft.com/office/powerpoint/2010/main" val="249771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layout_2pics">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B961ED4-EA7D-4B8E-B6ED-2CD520470A3D}"/>
              </a:ext>
            </a:extLst>
          </p:cNvPr>
          <p:cNvSpPr>
            <a:spLocks noGrp="1"/>
          </p:cNvSpPr>
          <p:nvPr>
            <p:ph type="body" sz="quarter" idx="11" hasCustomPrompt="1"/>
          </p:nvPr>
        </p:nvSpPr>
        <p:spPr>
          <a:xfrm>
            <a:off x="0" y="1873849"/>
            <a:ext cx="9144000" cy="948956"/>
          </a:xfrm>
          <a:prstGeom prst="rect">
            <a:avLst/>
          </a:prstGeom>
        </p:spPr>
        <p:txBody>
          <a:bodyPr anchor="ctr"/>
          <a:lstStyle>
            <a:lvl1pPr marL="0" indent="0" algn="ctr">
              <a:buNone/>
              <a:defRPr>
                <a:solidFill>
                  <a:schemeClr val="bg1"/>
                </a:solidFill>
                <a:latin typeface="+mj-lt"/>
              </a:defRPr>
            </a:lvl1pPr>
          </a:lstStyle>
          <a:p>
            <a:pPr lvl="0"/>
            <a:r>
              <a:rPr lang="en-US" dirty="0"/>
              <a:t>Click to Edit Presentation Title Styles</a:t>
            </a:r>
          </a:p>
        </p:txBody>
      </p:sp>
      <p:pic>
        <p:nvPicPr>
          <p:cNvPr id="3" name="Picture 2" descr="A picture containing drawing&#10;&#10;Description automatically generated">
            <a:extLst>
              <a:ext uri="{FF2B5EF4-FFF2-40B4-BE49-F238E27FC236}">
                <a16:creationId xmlns:a16="http://schemas.microsoft.com/office/drawing/2014/main" id="{12207669-6825-4CA0-8FCD-7791B8D3D1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12" t="29519" r="23391" b="13075"/>
          <a:stretch/>
        </p:blipFill>
        <p:spPr>
          <a:xfrm>
            <a:off x="228600" y="4524584"/>
            <a:ext cx="1371600" cy="490328"/>
          </a:xfrm>
          <a:prstGeom prst="rect">
            <a:avLst/>
          </a:prstGeom>
        </p:spPr>
      </p:pic>
      <p:pic>
        <p:nvPicPr>
          <p:cNvPr id="9" name="Picture 8" descr="A close up of a logo&#10;&#10;Description automatically generated">
            <a:extLst>
              <a:ext uri="{FF2B5EF4-FFF2-40B4-BE49-F238E27FC236}">
                <a16:creationId xmlns:a16="http://schemas.microsoft.com/office/drawing/2014/main" id="{430EC40A-8485-4103-A173-0F97D1FDD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312445"/>
            <a:ext cx="1371600" cy="691713"/>
          </a:xfrm>
          <a:prstGeom prst="rect">
            <a:avLst/>
          </a:prstGeom>
        </p:spPr>
      </p:pic>
      <p:sp>
        <p:nvSpPr>
          <p:cNvPr id="20" name="Text Placeholder 3">
            <a:extLst>
              <a:ext uri="{FF2B5EF4-FFF2-40B4-BE49-F238E27FC236}">
                <a16:creationId xmlns:a16="http://schemas.microsoft.com/office/drawing/2014/main" id="{A08437E2-DB8C-4990-87B9-DA40A5297852}"/>
              </a:ext>
            </a:extLst>
          </p:cNvPr>
          <p:cNvSpPr>
            <a:spLocks noGrp="1"/>
          </p:cNvSpPr>
          <p:nvPr>
            <p:ph type="body" sz="quarter" idx="12" hasCustomPrompt="1"/>
          </p:nvPr>
        </p:nvSpPr>
        <p:spPr>
          <a:xfrm>
            <a:off x="0" y="2864449"/>
            <a:ext cx="9144000" cy="602651"/>
          </a:xfrm>
          <a:prstGeom prst="rect">
            <a:avLst/>
          </a:prstGeom>
        </p:spPr>
        <p:txBody>
          <a:bodyPr anchor="ctr"/>
          <a:lstStyle>
            <a:lvl1pPr marL="0" indent="0" algn="ctr">
              <a:buNone/>
              <a:defRPr sz="2400">
                <a:solidFill>
                  <a:schemeClr val="bg1"/>
                </a:solidFill>
                <a:latin typeface="Bryant Pro Regular" panose="020B0503040000020003" pitchFamily="34" charset="0"/>
              </a:defRPr>
            </a:lvl1pPr>
          </a:lstStyle>
          <a:p>
            <a:pPr lvl="0"/>
            <a:r>
              <a:rPr lang="en-US" dirty="0"/>
              <a:t>Click to Edit Presentation Date Styles</a:t>
            </a:r>
          </a:p>
        </p:txBody>
      </p:sp>
      <p:cxnSp>
        <p:nvCxnSpPr>
          <p:cNvPr id="4" name="Straight Connector 3">
            <a:extLst>
              <a:ext uri="{FF2B5EF4-FFF2-40B4-BE49-F238E27FC236}">
                <a16:creationId xmlns:a16="http://schemas.microsoft.com/office/drawing/2014/main" id="{2FD5C350-2E18-4358-B625-ADF0D44B084F}"/>
              </a:ext>
            </a:extLst>
          </p:cNvPr>
          <p:cNvCxnSpPr/>
          <p:nvPr userDrawn="1"/>
        </p:nvCxnSpPr>
        <p:spPr>
          <a:xfrm>
            <a:off x="1943100" y="2845399"/>
            <a:ext cx="525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2C8E0B-7F06-44F6-8CA5-CDF8B87CB07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887" b="26447"/>
          <a:stretch/>
        </p:blipFill>
        <p:spPr>
          <a:xfrm>
            <a:off x="228600" y="159068"/>
            <a:ext cx="914400" cy="914400"/>
          </a:xfrm>
          <a:prstGeom prst="ellipse">
            <a:avLst/>
          </a:prstGeom>
          <a:ln w="19050">
            <a:solidFill>
              <a:schemeClr val="bg1"/>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B7262FD2-5E58-49B2-B0A9-00D2063F58C0}"/>
              </a:ext>
            </a:extLst>
          </p:cNvPr>
          <p:cNvSpPr txBox="1"/>
          <p:nvPr userDrawn="1"/>
        </p:nvSpPr>
        <p:spPr>
          <a:xfrm>
            <a:off x="1143000" y="738485"/>
            <a:ext cx="3267075" cy="461665"/>
          </a:xfrm>
          <a:prstGeom prst="rect">
            <a:avLst/>
          </a:prstGeom>
          <a:noFill/>
        </p:spPr>
        <p:txBody>
          <a:bodyPr wrap="square" rtlCol="0">
            <a:spAutoFit/>
          </a:bodyPr>
          <a:lstStyle/>
          <a:p>
            <a:pPr algn="l"/>
            <a:r>
              <a:rPr lang="en-US" sz="1200" dirty="0">
                <a:solidFill>
                  <a:schemeClr val="bg1"/>
                </a:solidFill>
                <a:latin typeface="Bryant Pro Bold" panose="020B0503040000020003" pitchFamily="34" charset="0"/>
              </a:rPr>
              <a:t>Charles Canaan</a:t>
            </a:r>
          </a:p>
          <a:p>
            <a:pPr algn="l"/>
            <a:r>
              <a:rPr lang="en-US" sz="1200" dirty="0">
                <a:solidFill>
                  <a:schemeClr val="bg1"/>
                </a:solidFill>
                <a:latin typeface="Bryant Pro Light" panose="020B0503030000020003" pitchFamily="34" charset="0"/>
              </a:rPr>
              <a:t>Senior Provider Education Consultant</a:t>
            </a:r>
          </a:p>
        </p:txBody>
      </p:sp>
      <p:pic>
        <p:nvPicPr>
          <p:cNvPr id="10" name="Picture 9">
            <a:extLst>
              <a:ext uri="{FF2B5EF4-FFF2-40B4-BE49-F238E27FC236}">
                <a16:creationId xmlns:a16="http://schemas.microsoft.com/office/drawing/2014/main" id="{3A8B47B0-64BB-4B9D-A8C1-3991F0B45E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887" b="26447"/>
          <a:stretch/>
        </p:blipFill>
        <p:spPr>
          <a:xfrm>
            <a:off x="8001000" y="159068"/>
            <a:ext cx="914400" cy="914400"/>
          </a:xfrm>
          <a:prstGeom prst="ellipse">
            <a:avLst/>
          </a:prstGeom>
          <a:ln w="19050">
            <a:solidFill>
              <a:schemeClr val="bg1"/>
            </a:solidFill>
          </a:ln>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id="{FF87B27F-77AF-4085-88E6-4A122AAB21AA}"/>
              </a:ext>
            </a:extLst>
          </p:cNvPr>
          <p:cNvSpPr txBox="1"/>
          <p:nvPr userDrawn="1"/>
        </p:nvSpPr>
        <p:spPr>
          <a:xfrm>
            <a:off x="4732020" y="738485"/>
            <a:ext cx="3267075" cy="461665"/>
          </a:xfrm>
          <a:prstGeom prst="rect">
            <a:avLst/>
          </a:prstGeom>
          <a:noFill/>
        </p:spPr>
        <p:txBody>
          <a:bodyPr wrap="square" rtlCol="0">
            <a:spAutoFit/>
          </a:bodyPr>
          <a:lstStyle/>
          <a:p>
            <a:pPr algn="r"/>
            <a:r>
              <a:rPr lang="en-US" sz="1200" dirty="0">
                <a:solidFill>
                  <a:schemeClr val="bg1"/>
                </a:solidFill>
                <a:latin typeface="Bryant Pro Bold" panose="020B0503040000020003" pitchFamily="34" charset="0"/>
              </a:rPr>
              <a:t>Charles Canaan</a:t>
            </a:r>
          </a:p>
          <a:p>
            <a:pPr algn="r"/>
            <a:r>
              <a:rPr lang="en-US" sz="1200" dirty="0">
                <a:solidFill>
                  <a:schemeClr val="bg1"/>
                </a:solidFill>
                <a:latin typeface="Bryant Pro Light" panose="020B0503030000020003" pitchFamily="34" charset="0"/>
              </a:rPr>
              <a:t>Senior Provider Education Consultant</a:t>
            </a:r>
          </a:p>
        </p:txBody>
      </p:sp>
    </p:spTree>
    <p:extLst>
      <p:ext uri="{BB962C8B-B14F-4D97-AF65-F5344CB8AC3E}">
        <p14:creationId xmlns:p14="http://schemas.microsoft.com/office/powerpoint/2010/main" val="126842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ayout_no pics">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12207669-6825-4CA0-8FCD-7791B8D3D1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12" t="29519" r="23391" b="13075"/>
          <a:stretch/>
        </p:blipFill>
        <p:spPr>
          <a:xfrm>
            <a:off x="228600" y="4524584"/>
            <a:ext cx="1371600" cy="490328"/>
          </a:xfrm>
          <a:prstGeom prst="rect">
            <a:avLst/>
          </a:prstGeom>
        </p:spPr>
      </p:pic>
      <p:pic>
        <p:nvPicPr>
          <p:cNvPr id="9" name="Picture 8" descr="A close up of a logo&#10;&#10;Description automatically generated">
            <a:extLst>
              <a:ext uri="{FF2B5EF4-FFF2-40B4-BE49-F238E27FC236}">
                <a16:creationId xmlns:a16="http://schemas.microsoft.com/office/drawing/2014/main" id="{430EC40A-8485-4103-A173-0F97D1FDD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312445"/>
            <a:ext cx="1371600" cy="691713"/>
          </a:xfrm>
          <a:prstGeom prst="rect">
            <a:avLst/>
          </a:prstGeom>
        </p:spPr>
      </p:pic>
      <p:cxnSp>
        <p:nvCxnSpPr>
          <p:cNvPr id="4" name="Straight Connector 3">
            <a:extLst>
              <a:ext uri="{FF2B5EF4-FFF2-40B4-BE49-F238E27FC236}">
                <a16:creationId xmlns:a16="http://schemas.microsoft.com/office/drawing/2014/main" id="{2FD5C350-2E18-4358-B625-ADF0D44B084F}"/>
              </a:ext>
            </a:extLst>
          </p:cNvPr>
          <p:cNvCxnSpPr/>
          <p:nvPr userDrawn="1"/>
        </p:nvCxnSpPr>
        <p:spPr>
          <a:xfrm>
            <a:off x="1943100" y="2140549"/>
            <a:ext cx="525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2AB3C542-3054-4487-A4E5-CFB693B2B392}"/>
              </a:ext>
            </a:extLst>
          </p:cNvPr>
          <p:cNvSpPr>
            <a:spLocks noGrp="1"/>
          </p:cNvSpPr>
          <p:nvPr>
            <p:ph type="body" sz="quarter" idx="11" hasCustomPrompt="1"/>
          </p:nvPr>
        </p:nvSpPr>
        <p:spPr>
          <a:xfrm>
            <a:off x="0" y="1169670"/>
            <a:ext cx="9144000" cy="948956"/>
          </a:xfrm>
          <a:prstGeom prst="rect">
            <a:avLst/>
          </a:prstGeom>
        </p:spPr>
        <p:txBody>
          <a:bodyPr anchor="ctr"/>
          <a:lstStyle>
            <a:lvl1pPr marL="0" indent="0" algn="ctr">
              <a:buNone/>
              <a:defRPr>
                <a:solidFill>
                  <a:schemeClr val="bg1"/>
                </a:solidFill>
                <a:latin typeface="+mj-lt"/>
              </a:defRPr>
            </a:lvl1pPr>
          </a:lstStyle>
          <a:p>
            <a:pPr lvl="0"/>
            <a:r>
              <a:rPr lang="en-US" dirty="0"/>
              <a:t>Click to Edit Presentation Title Styles</a:t>
            </a:r>
          </a:p>
        </p:txBody>
      </p:sp>
      <p:sp>
        <p:nvSpPr>
          <p:cNvPr id="14" name="Text Placeholder 3">
            <a:extLst>
              <a:ext uri="{FF2B5EF4-FFF2-40B4-BE49-F238E27FC236}">
                <a16:creationId xmlns:a16="http://schemas.microsoft.com/office/drawing/2014/main" id="{6FCFDB3E-0850-4686-91E9-C9BA30689B10}"/>
              </a:ext>
            </a:extLst>
          </p:cNvPr>
          <p:cNvSpPr>
            <a:spLocks noGrp="1"/>
          </p:cNvSpPr>
          <p:nvPr>
            <p:ph type="body" sz="quarter" idx="13" hasCustomPrompt="1"/>
          </p:nvPr>
        </p:nvSpPr>
        <p:spPr>
          <a:xfrm>
            <a:off x="-1591" y="2675382"/>
            <a:ext cx="9147182" cy="475488"/>
          </a:xfrm>
          <a:prstGeom prst="rect">
            <a:avLst/>
          </a:prstGeom>
        </p:spPr>
        <p:txBody>
          <a:bodyPr anchor="ctr"/>
          <a:lstStyle>
            <a:lvl1pPr marL="0" indent="0" algn="ctr">
              <a:buNone/>
              <a:defRPr sz="2400" b="0">
                <a:solidFill>
                  <a:schemeClr val="bg1"/>
                </a:solidFill>
                <a:latin typeface="Bryant Pro Light" panose="020B0503030000020003" pitchFamily="34" charset="0"/>
              </a:defRPr>
            </a:lvl1pPr>
          </a:lstStyle>
          <a:p>
            <a:pPr lvl="0"/>
            <a:r>
              <a:rPr lang="en-US" dirty="0"/>
              <a:t>Presenter Title</a:t>
            </a:r>
          </a:p>
        </p:txBody>
      </p:sp>
      <p:sp>
        <p:nvSpPr>
          <p:cNvPr id="15" name="Text Placeholder 3">
            <a:extLst>
              <a:ext uri="{FF2B5EF4-FFF2-40B4-BE49-F238E27FC236}">
                <a16:creationId xmlns:a16="http://schemas.microsoft.com/office/drawing/2014/main" id="{743C8422-5504-4F67-A233-2131D1D5995D}"/>
              </a:ext>
            </a:extLst>
          </p:cNvPr>
          <p:cNvSpPr>
            <a:spLocks noGrp="1"/>
          </p:cNvSpPr>
          <p:nvPr>
            <p:ph type="body" sz="quarter" idx="14" hasCustomPrompt="1"/>
          </p:nvPr>
        </p:nvSpPr>
        <p:spPr>
          <a:xfrm>
            <a:off x="-1591" y="2240280"/>
            <a:ext cx="9147182" cy="475488"/>
          </a:xfrm>
          <a:prstGeom prst="rect">
            <a:avLst/>
          </a:prstGeom>
        </p:spPr>
        <p:txBody>
          <a:bodyPr anchor="ctr"/>
          <a:lstStyle>
            <a:lvl1pPr marL="0" indent="0" algn="ctr">
              <a:buNone/>
              <a:defRPr sz="2800" b="0">
                <a:solidFill>
                  <a:schemeClr val="bg1"/>
                </a:solidFill>
                <a:latin typeface="Bryant Pro Bold" panose="020B0503040000020003" pitchFamily="34" charset="0"/>
              </a:defRPr>
            </a:lvl1pPr>
          </a:lstStyle>
          <a:p>
            <a:pPr lvl="0"/>
            <a:r>
              <a:rPr lang="en-US" dirty="0"/>
              <a:t>Presenter Name</a:t>
            </a:r>
          </a:p>
        </p:txBody>
      </p:sp>
    </p:spTree>
    <p:extLst>
      <p:ext uri="{BB962C8B-B14F-4D97-AF65-F5344CB8AC3E}">
        <p14:creationId xmlns:p14="http://schemas.microsoft.com/office/powerpoint/2010/main" val="140634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Body">
    <p:spTree>
      <p:nvGrpSpPr>
        <p:cNvPr id="1" name=""/>
        <p:cNvGrpSpPr/>
        <p:nvPr/>
      </p:nvGrpSpPr>
      <p:grpSpPr>
        <a:xfrm>
          <a:off x="0" y="0"/>
          <a:ext cx="0" cy="0"/>
          <a:chOff x="0" y="0"/>
          <a:chExt cx="0" cy="0"/>
        </a:xfrm>
      </p:grpSpPr>
      <p:sp>
        <p:nvSpPr>
          <p:cNvPr id="15" name="Rectangle 14"/>
          <p:cNvSpPr/>
          <p:nvPr userDrawn="1"/>
        </p:nvSpPr>
        <p:spPr>
          <a:xfrm>
            <a:off x="0" y="1"/>
            <a:ext cx="9144000" cy="666749"/>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1"/>
          </p:nvPr>
        </p:nvSpPr>
        <p:spPr>
          <a:xfrm>
            <a:off x="152400" y="-141103"/>
            <a:ext cx="8839200" cy="948956"/>
          </a:xfrm>
          <a:prstGeom prst="rect">
            <a:avLst/>
          </a:prstGeom>
        </p:spPr>
        <p:txBody>
          <a:bodyPr anchor="ctr"/>
          <a:lstStyle>
            <a:lvl1pPr marL="0" indent="0">
              <a:buNone/>
              <a:defRPr>
                <a:solidFill>
                  <a:schemeClr val="bg1"/>
                </a:solidFill>
                <a:latin typeface="+mj-lt"/>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CF4017DA-AECE-4FE9-9ED3-1011F4B2A6A3}"/>
              </a:ext>
            </a:extLst>
          </p:cNvPr>
          <p:cNvSpPr>
            <a:spLocks noGrp="1"/>
          </p:cNvSpPr>
          <p:nvPr>
            <p:ph idx="1"/>
          </p:nvPr>
        </p:nvSpPr>
        <p:spPr>
          <a:xfrm>
            <a:off x="152400" y="886114"/>
            <a:ext cx="8839200" cy="3657600"/>
          </a:xfrm>
          <a:prstGeom prst="rect">
            <a:avLst/>
          </a:prstGeom>
        </p:spPr>
        <p:txBody>
          <a:bodyPr/>
          <a:lstStyle>
            <a:lvl1pPr marL="342900" indent="-342900">
              <a:buFont typeface="Arial" panose="020B0604020202020204" pitchFamily="34" charset="0"/>
              <a:buChar char="•"/>
              <a:defRPr sz="2400" baseline="0">
                <a:solidFill>
                  <a:schemeClr val="tx2"/>
                </a:solidFill>
                <a:latin typeface="Bryant Pro Regular"/>
              </a:defRPr>
            </a:lvl1pPr>
            <a:lvl2pPr>
              <a:defRPr sz="2000" b="1" baseline="0">
                <a:solidFill>
                  <a:schemeClr val="tx2"/>
                </a:solidFill>
                <a:latin typeface="Bryant Pro Medium"/>
              </a:defRPr>
            </a:lvl2pPr>
            <a:lvl3pPr>
              <a:defRPr sz="1800" baseline="0">
                <a:solidFill>
                  <a:schemeClr val="tx2"/>
                </a:solidFill>
                <a:latin typeface="Bryant Pro Regular"/>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cxnSp>
        <p:nvCxnSpPr>
          <p:cNvPr id="3" name="Straight Connector 2">
            <a:extLst>
              <a:ext uri="{FF2B5EF4-FFF2-40B4-BE49-F238E27FC236}">
                <a16:creationId xmlns:a16="http://schemas.microsoft.com/office/drawing/2014/main" id="{2D8A4E3A-14D4-4A91-8FDE-6255D7B7887C}"/>
              </a:ext>
            </a:extLst>
          </p:cNvPr>
          <p:cNvCxnSpPr/>
          <p:nvPr userDrawn="1"/>
        </p:nvCxnSpPr>
        <p:spPr>
          <a:xfrm>
            <a:off x="609600" y="4800726"/>
            <a:ext cx="0" cy="2444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22">
            <a:extLst>
              <a:ext uri="{FF2B5EF4-FFF2-40B4-BE49-F238E27FC236}">
                <a16:creationId xmlns:a16="http://schemas.microsoft.com/office/drawing/2014/main" id="{E5A7D39F-CE79-4E02-B966-14974AFAE5D9}"/>
              </a:ext>
            </a:extLst>
          </p:cNvPr>
          <p:cNvSpPr txBox="1">
            <a:spLocks/>
          </p:cNvSpPr>
          <p:nvPr userDrawn="1"/>
        </p:nvSpPr>
        <p:spPr>
          <a:xfrm>
            <a:off x="76200" y="4800726"/>
            <a:ext cx="557647"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
        <p:nvSpPr>
          <p:cNvPr id="9" name="Slide Number Placeholder 22">
            <a:extLst>
              <a:ext uri="{FF2B5EF4-FFF2-40B4-BE49-F238E27FC236}">
                <a16:creationId xmlns:a16="http://schemas.microsoft.com/office/drawing/2014/main" id="{807C8EFB-56CD-4FF2-B2D0-FC1EDEB64143}"/>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spTree>
    <p:extLst>
      <p:ext uri="{BB962C8B-B14F-4D97-AF65-F5344CB8AC3E}">
        <p14:creationId xmlns:p14="http://schemas.microsoft.com/office/powerpoint/2010/main" val="3837155925"/>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ain Body_2 Columns">
    <p:spTree>
      <p:nvGrpSpPr>
        <p:cNvPr id="1" name=""/>
        <p:cNvGrpSpPr/>
        <p:nvPr/>
      </p:nvGrpSpPr>
      <p:grpSpPr>
        <a:xfrm>
          <a:off x="0" y="0"/>
          <a:ext cx="0" cy="0"/>
          <a:chOff x="0" y="0"/>
          <a:chExt cx="0" cy="0"/>
        </a:xfrm>
      </p:grpSpPr>
      <p:sp>
        <p:nvSpPr>
          <p:cNvPr id="15" name="Rectangle 14"/>
          <p:cNvSpPr/>
          <p:nvPr userDrawn="1"/>
        </p:nvSpPr>
        <p:spPr>
          <a:xfrm>
            <a:off x="0" y="1"/>
            <a:ext cx="9144000" cy="666749"/>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1"/>
          </p:nvPr>
        </p:nvSpPr>
        <p:spPr>
          <a:xfrm>
            <a:off x="152400" y="-141103"/>
            <a:ext cx="8839200" cy="948956"/>
          </a:xfrm>
          <a:prstGeom prst="rect">
            <a:avLst/>
          </a:prstGeom>
        </p:spPr>
        <p:txBody>
          <a:bodyPr anchor="ctr"/>
          <a:lstStyle>
            <a:lvl1pPr marL="0" indent="0">
              <a:buNone/>
              <a:defRPr>
                <a:solidFill>
                  <a:schemeClr val="bg1"/>
                </a:solidFill>
                <a:latin typeface="+mj-lt"/>
              </a:defRPr>
            </a:lvl1pPr>
          </a:lstStyle>
          <a:p>
            <a:pPr lvl="0"/>
            <a:r>
              <a:rPr lang="en-US" dirty="0"/>
              <a:t>Click to edit Master text styles</a:t>
            </a:r>
          </a:p>
        </p:txBody>
      </p:sp>
      <p:sp>
        <p:nvSpPr>
          <p:cNvPr id="6" name="Rectangle 5">
            <a:extLst>
              <a:ext uri="{FF2B5EF4-FFF2-40B4-BE49-F238E27FC236}">
                <a16:creationId xmlns:a16="http://schemas.microsoft.com/office/drawing/2014/main" id="{A580913D-5060-4841-AA30-EDEF4AE8B14B}"/>
              </a:ext>
            </a:extLst>
          </p:cNvPr>
          <p:cNvSpPr/>
          <p:nvPr userDrawn="1"/>
        </p:nvSpPr>
        <p:spPr>
          <a:xfrm>
            <a:off x="163537" y="894206"/>
            <a:ext cx="4039273" cy="2468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CA013CD9-0201-4543-93BC-0A893B2AA164}"/>
              </a:ext>
            </a:extLst>
          </p:cNvPr>
          <p:cNvCxnSpPr/>
          <p:nvPr userDrawn="1"/>
        </p:nvCxnSpPr>
        <p:spPr>
          <a:xfrm flipH="1">
            <a:off x="152400" y="894207"/>
            <a:ext cx="1" cy="1412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7">
            <a:extLst>
              <a:ext uri="{FF2B5EF4-FFF2-40B4-BE49-F238E27FC236}">
                <a16:creationId xmlns:a16="http://schemas.microsoft.com/office/drawing/2014/main" id="{668ACEAC-8F97-491B-AF6F-636EA43944C7}"/>
              </a:ext>
            </a:extLst>
          </p:cNvPr>
          <p:cNvSpPr>
            <a:spLocks noGrp="1"/>
          </p:cNvSpPr>
          <p:nvPr>
            <p:ph type="body" sz="quarter" idx="12"/>
          </p:nvPr>
        </p:nvSpPr>
        <p:spPr>
          <a:xfrm>
            <a:off x="291132" y="885825"/>
            <a:ext cx="3835478" cy="246887"/>
          </a:xfrm>
          <a:prstGeom prst="rect">
            <a:avLst/>
          </a:prstGeom>
          <a:noFill/>
          <a:ln>
            <a:noFill/>
          </a:ln>
        </p:spPr>
        <p:txBody>
          <a:bodyPr anchor="ctr">
            <a:noAutofit/>
          </a:bodyPr>
          <a:lstStyle>
            <a:lvl1pPr marL="0" indent="0" algn="l">
              <a:buNone/>
              <a:defRPr sz="1600" cap="all" baseline="0">
                <a:solidFill>
                  <a:schemeClr val="bg1"/>
                </a:solidFill>
                <a:latin typeface="Bryant Pro Medium"/>
              </a:defRPr>
            </a:lvl1pPr>
            <a:lvl2pPr>
              <a:defRPr cap="all" baseline="0">
                <a:latin typeface="Bryant Pro Regular"/>
              </a:defRPr>
            </a:lvl2pPr>
            <a:lvl3pPr>
              <a:defRPr cap="all" baseline="0">
                <a:latin typeface="Bryant Pro Regular"/>
              </a:defRPr>
            </a:lvl3pPr>
            <a:lvl4pPr>
              <a:defRPr cap="all" baseline="0">
                <a:latin typeface="Bryant Pro Regular"/>
              </a:defRPr>
            </a:lvl4pPr>
            <a:lvl5pPr>
              <a:defRPr cap="all" baseline="0">
                <a:latin typeface="Bryant Pro Regular"/>
              </a:defRPr>
            </a:lvl5pPr>
          </a:lstStyle>
          <a:p>
            <a:pPr lvl="0"/>
            <a:r>
              <a:rPr lang="en-US" dirty="0"/>
              <a:t>Click to edit Master text</a:t>
            </a:r>
          </a:p>
        </p:txBody>
      </p:sp>
      <p:sp>
        <p:nvSpPr>
          <p:cNvPr id="9" name="Text Placeholder 19">
            <a:extLst>
              <a:ext uri="{FF2B5EF4-FFF2-40B4-BE49-F238E27FC236}">
                <a16:creationId xmlns:a16="http://schemas.microsoft.com/office/drawing/2014/main" id="{B6665EB1-C91F-45D6-81F8-A34ED7CE61A4}"/>
              </a:ext>
            </a:extLst>
          </p:cNvPr>
          <p:cNvSpPr>
            <a:spLocks noGrp="1"/>
          </p:cNvSpPr>
          <p:nvPr>
            <p:ph type="body" sz="quarter" idx="13"/>
          </p:nvPr>
        </p:nvSpPr>
        <p:spPr>
          <a:xfrm>
            <a:off x="275179" y="1245053"/>
            <a:ext cx="3927631" cy="1371600"/>
          </a:xfrm>
          <a:prstGeom prst="rect">
            <a:avLst/>
          </a:prstGeom>
        </p:spPr>
        <p:txBody>
          <a:bodyPr>
            <a:normAutofit/>
          </a:bodyPr>
          <a:lstStyle>
            <a:lvl1pPr marL="0" indent="0">
              <a:buNone/>
              <a:defRPr sz="1600" baseline="0">
                <a:solidFill>
                  <a:schemeClr val="tx2"/>
                </a:solidFill>
                <a:latin typeface="Bryant Pro Regular"/>
              </a:defRPr>
            </a:lvl1pPr>
            <a:lvl2pPr>
              <a:defRPr sz="1600" baseline="0">
                <a:solidFill>
                  <a:schemeClr val="tx2"/>
                </a:solidFill>
                <a:latin typeface="Bryant Pro Regular"/>
              </a:defRPr>
            </a:lvl2pPr>
            <a:lvl3pPr>
              <a:defRPr sz="1600" baseline="0">
                <a:solidFill>
                  <a:schemeClr val="tx2"/>
                </a:solidFill>
                <a:latin typeface="Bryant Pro Regular"/>
              </a:defRPr>
            </a:lvl3pPr>
            <a:lvl4pPr>
              <a:defRPr sz="1600" baseline="0">
                <a:solidFill>
                  <a:schemeClr val="tx2"/>
                </a:solidFill>
                <a:latin typeface="Bryant Pro Regular"/>
              </a:defRPr>
            </a:lvl4pPr>
            <a:lvl5pPr>
              <a:defRPr sz="1600" baseline="0">
                <a:solidFill>
                  <a:schemeClr val="tx2"/>
                </a:solidFill>
                <a:latin typeface="Bryant Pro Regular"/>
              </a:defRPr>
            </a:lvl5pPr>
          </a:lstStyle>
          <a:p>
            <a:pPr lvl="0"/>
            <a:r>
              <a:rPr lang="en-US" dirty="0"/>
              <a:t>Click to edit Master text styles</a:t>
            </a:r>
          </a:p>
        </p:txBody>
      </p:sp>
      <p:sp>
        <p:nvSpPr>
          <p:cNvPr id="11" name="Rectangle 10">
            <a:extLst>
              <a:ext uri="{FF2B5EF4-FFF2-40B4-BE49-F238E27FC236}">
                <a16:creationId xmlns:a16="http://schemas.microsoft.com/office/drawing/2014/main" id="{A668D43B-E462-45BC-850B-179013C56F8A}"/>
              </a:ext>
            </a:extLst>
          </p:cNvPr>
          <p:cNvSpPr/>
          <p:nvPr userDrawn="1"/>
        </p:nvSpPr>
        <p:spPr>
          <a:xfrm>
            <a:off x="4749205" y="886042"/>
            <a:ext cx="4039273" cy="2468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ECE01C13-87CA-4F0D-B661-3132A4A8862B}"/>
              </a:ext>
            </a:extLst>
          </p:cNvPr>
          <p:cNvCxnSpPr/>
          <p:nvPr userDrawn="1"/>
        </p:nvCxnSpPr>
        <p:spPr>
          <a:xfrm flipH="1">
            <a:off x="4749209" y="886043"/>
            <a:ext cx="1" cy="1412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7">
            <a:extLst>
              <a:ext uri="{FF2B5EF4-FFF2-40B4-BE49-F238E27FC236}">
                <a16:creationId xmlns:a16="http://schemas.microsoft.com/office/drawing/2014/main" id="{63702DD9-D7AF-4B71-A541-1B4C55F7717E}"/>
              </a:ext>
            </a:extLst>
          </p:cNvPr>
          <p:cNvSpPr>
            <a:spLocks noGrp="1"/>
          </p:cNvSpPr>
          <p:nvPr>
            <p:ph type="body" sz="quarter" idx="14"/>
          </p:nvPr>
        </p:nvSpPr>
        <p:spPr>
          <a:xfrm>
            <a:off x="4876800" y="886042"/>
            <a:ext cx="3835478" cy="246887"/>
          </a:xfrm>
          <a:prstGeom prst="rect">
            <a:avLst/>
          </a:prstGeom>
          <a:noFill/>
          <a:ln>
            <a:noFill/>
          </a:ln>
        </p:spPr>
        <p:txBody>
          <a:bodyPr anchor="ctr">
            <a:noAutofit/>
          </a:bodyPr>
          <a:lstStyle>
            <a:lvl1pPr marL="0" indent="0" algn="l">
              <a:buNone/>
              <a:defRPr sz="1600" cap="all" baseline="0">
                <a:solidFill>
                  <a:schemeClr val="bg1"/>
                </a:solidFill>
                <a:latin typeface="Bryant Pro Medium"/>
              </a:defRPr>
            </a:lvl1pPr>
            <a:lvl2pPr>
              <a:defRPr cap="all" baseline="0">
                <a:latin typeface="Bryant Pro Regular"/>
              </a:defRPr>
            </a:lvl2pPr>
            <a:lvl3pPr>
              <a:defRPr cap="all" baseline="0">
                <a:latin typeface="Bryant Pro Regular"/>
              </a:defRPr>
            </a:lvl3pPr>
            <a:lvl4pPr>
              <a:defRPr cap="all" baseline="0">
                <a:latin typeface="Bryant Pro Regular"/>
              </a:defRPr>
            </a:lvl4pPr>
            <a:lvl5pPr>
              <a:defRPr cap="all" baseline="0">
                <a:latin typeface="Bryant Pro Regular"/>
              </a:defRPr>
            </a:lvl5pPr>
          </a:lstStyle>
          <a:p>
            <a:pPr lvl="0"/>
            <a:r>
              <a:rPr lang="en-US" dirty="0"/>
              <a:t>Click to edit Master text</a:t>
            </a:r>
          </a:p>
        </p:txBody>
      </p:sp>
      <p:sp>
        <p:nvSpPr>
          <p:cNvPr id="14" name="Text Placeholder 19">
            <a:extLst>
              <a:ext uri="{FF2B5EF4-FFF2-40B4-BE49-F238E27FC236}">
                <a16:creationId xmlns:a16="http://schemas.microsoft.com/office/drawing/2014/main" id="{F8C73A22-B067-4F20-BAA6-20AD12307CB8}"/>
              </a:ext>
            </a:extLst>
          </p:cNvPr>
          <p:cNvSpPr>
            <a:spLocks noGrp="1"/>
          </p:cNvSpPr>
          <p:nvPr>
            <p:ph type="body" sz="quarter" idx="15"/>
          </p:nvPr>
        </p:nvSpPr>
        <p:spPr>
          <a:xfrm>
            <a:off x="4860847" y="1236889"/>
            <a:ext cx="3927631" cy="1371600"/>
          </a:xfrm>
          <a:prstGeom prst="rect">
            <a:avLst/>
          </a:prstGeom>
        </p:spPr>
        <p:txBody>
          <a:bodyPr>
            <a:normAutofit/>
          </a:bodyPr>
          <a:lstStyle>
            <a:lvl1pPr marL="0" indent="0">
              <a:buNone/>
              <a:defRPr sz="1600" baseline="0">
                <a:solidFill>
                  <a:schemeClr val="tx2"/>
                </a:solidFill>
                <a:latin typeface="Bryant Pro Regular"/>
              </a:defRPr>
            </a:lvl1pPr>
            <a:lvl2pPr>
              <a:defRPr sz="1600" baseline="0">
                <a:solidFill>
                  <a:schemeClr val="tx2"/>
                </a:solidFill>
                <a:latin typeface="Bryant Pro Regular"/>
              </a:defRPr>
            </a:lvl2pPr>
            <a:lvl3pPr>
              <a:defRPr sz="1600" baseline="0">
                <a:solidFill>
                  <a:schemeClr val="tx2"/>
                </a:solidFill>
                <a:latin typeface="Bryant Pro Regular"/>
              </a:defRPr>
            </a:lvl3pPr>
            <a:lvl4pPr>
              <a:defRPr sz="1600" baseline="0">
                <a:solidFill>
                  <a:schemeClr val="tx2"/>
                </a:solidFill>
                <a:latin typeface="Bryant Pro Regular"/>
              </a:defRPr>
            </a:lvl4pPr>
            <a:lvl5pPr>
              <a:defRPr sz="1600" baseline="0">
                <a:solidFill>
                  <a:schemeClr val="tx2"/>
                </a:solidFill>
                <a:latin typeface="Bryant Pro Regular"/>
              </a:defRPr>
            </a:lvl5pPr>
          </a:lstStyle>
          <a:p>
            <a:pPr lvl="0"/>
            <a:r>
              <a:rPr lang="en-US" dirty="0"/>
              <a:t>Click to edit Master text styles</a:t>
            </a:r>
          </a:p>
        </p:txBody>
      </p:sp>
      <p:cxnSp>
        <p:nvCxnSpPr>
          <p:cNvPr id="22" name="Straight Connector 21">
            <a:extLst>
              <a:ext uri="{FF2B5EF4-FFF2-40B4-BE49-F238E27FC236}">
                <a16:creationId xmlns:a16="http://schemas.microsoft.com/office/drawing/2014/main" id="{33D84FCC-975C-4111-B8D7-E324B753D238}"/>
              </a:ext>
            </a:extLst>
          </p:cNvPr>
          <p:cNvCxnSpPr/>
          <p:nvPr userDrawn="1"/>
        </p:nvCxnSpPr>
        <p:spPr>
          <a:xfrm>
            <a:off x="609600" y="4800726"/>
            <a:ext cx="0" cy="2444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lide Number Placeholder 22">
            <a:extLst>
              <a:ext uri="{FF2B5EF4-FFF2-40B4-BE49-F238E27FC236}">
                <a16:creationId xmlns:a16="http://schemas.microsoft.com/office/drawing/2014/main" id="{6FA64A59-418C-4B8C-A9DE-15247CF11B47}"/>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
        <p:nvSpPr>
          <p:cNvPr id="17" name="Slide Number Placeholder 22">
            <a:extLst>
              <a:ext uri="{FF2B5EF4-FFF2-40B4-BE49-F238E27FC236}">
                <a16:creationId xmlns:a16="http://schemas.microsoft.com/office/drawing/2014/main" id="{073638EC-7676-4641-998A-9D519A6F51E9}"/>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spTree>
    <p:extLst>
      <p:ext uri="{BB962C8B-B14F-4D97-AF65-F5344CB8AC3E}">
        <p14:creationId xmlns:p14="http://schemas.microsoft.com/office/powerpoint/2010/main" val="2892122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ain Body_Picture">
    <p:spTree>
      <p:nvGrpSpPr>
        <p:cNvPr id="1" name=""/>
        <p:cNvGrpSpPr/>
        <p:nvPr/>
      </p:nvGrpSpPr>
      <p:grpSpPr>
        <a:xfrm>
          <a:off x="0" y="0"/>
          <a:ext cx="0" cy="0"/>
          <a:chOff x="0" y="0"/>
          <a:chExt cx="0" cy="0"/>
        </a:xfrm>
      </p:grpSpPr>
      <p:sp>
        <p:nvSpPr>
          <p:cNvPr id="15" name="Rectangle 14"/>
          <p:cNvSpPr/>
          <p:nvPr userDrawn="1"/>
        </p:nvSpPr>
        <p:spPr>
          <a:xfrm>
            <a:off x="0" y="1"/>
            <a:ext cx="9144000" cy="666749"/>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61965" y="895735"/>
            <a:ext cx="5217041" cy="246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flipH="1">
            <a:off x="152400" y="895736"/>
            <a:ext cx="1" cy="1412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p:nvPr>
        </p:nvSpPr>
        <p:spPr>
          <a:xfrm>
            <a:off x="152400" y="-141103"/>
            <a:ext cx="8839197" cy="948956"/>
          </a:xfrm>
          <a:prstGeom prst="rect">
            <a:avLst/>
          </a:prstGeom>
        </p:spPr>
        <p:txBody>
          <a:bodyPr anchor="ctr"/>
          <a:lstStyle>
            <a:lvl1pPr marL="0" indent="0">
              <a:buNone/>
              <a:defRPr>
                <a:solidFill>
                  <a:schemeClr val="bg1"/>
                </a:solidFill>
                <a:latin typeface="+mj-lt"/>
              </a:defRPr>
            </a:lvl1pPr>
          </a:lstStyle>
          <a:p>
            <a:pPr lvl="0"/>
            <a:r>
              <a:rPr lang="en-US" dirty="0"/>
              <a:t>Click to edit Master text styles</a:t>
            </a:r>
          </a:p>
        </p:txBody>
      </p:sp>
      <p:sp>
        <p:nvSpPr>
          <p:cNvPr id="18" name="Text Placeholder 17"/>
          <p:cNvSpPr>
            <a:spLocks noGrp="1"/>
          </p:cNvSpPr>
          <p:nvPr>
            <p:ph type="body" sz="quarter" idx="12"/>
          </p:nvPr>
        </p:nvSpPr>
        <p:spPr>
          <a:xfrm>
            <a:off x="289560" y="895736"/>
            <a:ext cx="5089446" cy="236546"/>
          </a:xfrm>
          <a:prstGeom prst="rect">
            <a:avLst/>
          </a:prstGeom>
          <a:noFill/>
          <a:ln>
            <a:noFill/>
          </a:ln>
        </p:spPr>
        <p:txBody>
          <a:bodyPr anchor="ctr">
            <a:noAutofit/>
          </a:bodyPr>
          <a:lstStyle>
            <a:lvl1pPr marL="0" indent="0" algn="l">
              <a:buNone/>
              <a:defRPr sz="1600" cap="all" baseline="0">
                <a:solidFill>
                  <a:schemeClr val="bg1"/>
                </a:solidFill>
                <a:latin typeface="Bryant Pro Medium"/>
              </a:defRPr>
            </a:lvl1pPr>
            <a:lvl2pPr>
              <a:defRPr cap="all" baseline="0">
                <a:latin typeface="Bryant Pro Regular"/>
              </a:defRPr>
            </a:lvl2pPr>
            <a:lvl3pPr>
              <a:defRPr cap="all" baseline="0">
                <a:latin typeface="Bryant Pro Regular"/>
              </a:defRPr>
            </a:lvl3pPr>
            <a:lvl4pPr>
              <a:defRPr cap="all" baseline="0">
                <a:latin typeface="Bryant Pro Regular"/>
              </a:defRPr>
            </a:lvl4pPr>
            <a:lvl5pPr>
              <a:defRPr cap="all" baseline="0">
                <a:latin typeface="Bryant Pro Regular"/>
              </a:defRPr>
            </a:lvl5pPr>
          </a:lstStyle>
          <a:p>
            <a:pPr lvl="0"/>
            <a:r>
              <a:rPr lang="en-US" dirty="0"/>
              <a:t>Click to edit Master text styles</a:t>
            </a:r>
          </a:p>
        </p:txBody>
      </p:sp>
      <p:sp>
        <p:nvSpPr>
          <p:cNvPr id="20" name="Text Placeholder 19"/>
          <p:cNvSpPr>
            <a:spLocks noGrp="1"/>
          </p:cNvSpPr>
          <p:nvPr>
            <p:ph type="body" sz="quarter" idx="13"/>
          </p:nvPr>
        </p:nvSpPr>
        <p:spPr>
          <a:xfrm>
            <a:off x="273607" y="1246582"/>
            <a:ext cx="5105400" cy="1371600"/>
          </a:xfrm>
          <a:prstGeom prst="rect">
            <a:avLst/>
          </a:prstGeom>
        </p:spPr>
        <p:txBody>
          <a:bodyPr>
            <a:normAutofit/>
          </a:bodyPr>
          <a:lstStyle>
            <a:lvl1pPr marL="0" indent="0">
              <a:buNone/>
              <a:defRPr sz="1600" baseline="0">
                <a:solidFill>
                  <a:schemeClr val="tx2"/>
                </a:solidFill>
                <a:latin typeface="Bryant Pro Regular"/>
              </a:defRPr>
            </a:lvl1pPr>
            <a:lvl2pPr>
              <a:defRPr sz="1600" baseline="0">
                <a:solidFill>
                  <a:schemeClr val="tx2"/>
                </a:solidFill>
                <a:latin typeface="Bryant Pro Regular"/>
              </a:defRPr>
            </a:lvl2pPr>
            <a:lvl3pPr>
              <a:defRPr sz="1600" baseline="0">
                <a:solidFill>
                  <a:schemeClr val="tx2"/>
                </a:solidFill>
                <a:latin typeface="Bryant Pro Regular"/>
              </a:defRPr>
            </a:lvl3pPr>
            <a:lvl4pPr>
              <a:defRPr sz="1600" baseline="0">
                <a:solidFill>
                  <a:schemeClr val="tx2"/>
                </a:solidFill>
                <a:latin typeface="Bryant Pro Regular"/>
              </a:defRPr>
            </a:lvl4pPr>
            <a:lvl5pPr>
              <a:defRPr sz="1600" baseline="0">
                <a:solidFill>
                  <a:schemeClr val="tx2"/>
                </a:solidFill>
                <a:latin typeface="Bryant Pro Regular"/>
              </a:defRPr>
            </a:lvl5pPr>
          </a:lstStyle>
          <a:p>
            <a:pPr lvl="0"/>
            <a:r>
              <a:rPr lang="en-US" dirty="0"/>
              <a:t>Click to edit Master text styles</a:t>
            </a:r>
          </a:p>
        </p:txBody>
      </p:sp>
      <p:sp>
        <p:nvSpPr>
          <p:cNvPr id="22" name="Picture Placeholder 21"/>
          <p:cNvSpPr>
            <a:spLocks noGrp="1"/>
          </p:cNvSpPr>
          <p:nvPr>
            <p:ph type="pic" sz="quarter" idx="14"/>
          </p:nvPr>
        </p:nvSpPr>
        <p:spPr>
          <a:xfrm>
            <a:off x="5803900" y="895350"/>
            <a:ext cx="2921000" cy="2146697"/>
          </a:xfrm>
          <a:prstGeom prst="rect">
            <a:avLst/>
          </a:prstGeom>
        </p:spPr>
        <p:txBody>
          <a:bodyPr/>
          <a:lstStyle/>
          <a:p>
            <a:endParaRPr lang="en-US" dirty="0"/>
          </a:p>
        </p:txBody>
      </p:sp>
      <p:cxnSp>
        <p:nvCxnSpPr>
          <p:cNvPr id="19" name="Straight Connector 18">
            <a:extLst>
              <a:ext uri="{FF2B5EF4-FFF2-40B4-BE49-F238E27FC236}">
                <a16:creationId xmlns:a16="http://schemas.microsoft.com/office/drawing/2014/main" id="{7CBC24A8-6AB4-4A73-8D84-C2E95D28FAE8}"/>
              </a:ext>
            </a:extLst>
          </p:cNvPr>
          <p:cNvCxnSpPr/>
          <p:nvPr userDrawn="1"/>
        </p:nvCxnSpPr>
        <p:spPr>
          <a:xfrm>
            <a:off x="609600" y="4800726"/>
            <a:ext cx="0" cy="2444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22">
            <a:extLst>
              <a:ext uri="{FF2B5EF4-FFF2-40B4-BE49-F238E27FC236}">
                <a16:creationId xmlns:a16="http://schemas.microsoft.com/office/drawing/2014/main" id="{87B81927-7682-4C9F-B8B5-05C7A30E9F8A}"/>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
        <p:nvSpPr>
          <p:cNvPr id="13" name="Slide Number Placeholder 22">
            <a:extLst>
              <a:ext uri="{FF2B5EF4-FFF2-40B4-BE49-F238E27FC236}">
                <a16:creationId xmlns:a16="http://schemas.microsoft.com/office/drawing/2014/main" id="{C97ADC42-AE8D-4689-8ABB-F371E196069C}"/>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spTree>
    <p:extLst>
      <p:ext uri="{BB962C8B-B14F-4D97-AF65-F5344CB8AC3E}">
        <p14:creationId xmlns:p14="http://schemas.microsoft.com/office/powerpoint/2010/main" val="4151001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Main Body_Quote">
    <p:spTree>
      <p:nvGrpSpPr>
        <p:cNvPr id="1" name=""/>
        <p:cNvGrpSpPr/>
        <p:nvPr/>
      </p:nvGrpSpPr>
      <p:grpSpPr>
        <a:xfrm>
          <a:off x="0" y="0"/>
          <a:ext cx="0" cy="0"/>
          <a:chOff x="0" y="0"/>
          <a:chExt cx="0" cy="0"/>
        </a:xfrm>
      </p:grpSpPr>
      <p:sp>
        <p:nvSpPr>
          <p:cNvPr id="15" name="Rectangle 14"/>
          <p:cNvSpPr/>
          <p:nvPr userDrawn="1"/>
        </p:nvSpPr>
        <p:spPr>
          <a:xfrm>
            <a:off x="0" y="1"/>
            <a:ext cx="9144000" cy="666749"/>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67934" y="895058"/>
            <a:ext cx="5217042" cy="246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flipH="1">
            <a:off x="152400" y="895059"/>
            <a:ext cx="1" cy="1412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p:nvPr>
        </p:nvSpPr>
        <p:spPr>
          <a:xfrm>
            <a:off x="152400" y="-141103"/>
            <a:ext cx="8839197" cy="948956"/>
          </a:xfrm>
          <a:prstGeom prst="rect">
            <a:avLst/>
          </a:prstGeom>
        </p:spPr>
        <p:txBody>
          <a:bodyPr anchor="ctr"/>
          <a:lstStyle>
            <a:lvl1pPr marL="0" indent="0">
              <a:buNone/>
              <a:defRPr>
                <a:solidFill>
                  <a:schemeClr val="bg1"/>
                </a:solidFill>
                <a:latin typeface="+mj-lt"/>
              </a:defRPr>
            </a:lvl1pPr>
          </a:lstStyle>
          <a:p>
            <a:pPr lvl="0"/>
            <a:r>
              <a:rPr lang="en-US" dirty="0"/>
              <a:t>Click to edit Master text styles</a:t>
            </a:r>
          </a:p>
        </p:txBody>
      </p:sp>
      <p:sp>
        <p:nvSpPr>
          <p:cNvPr id="18" name="Text Placeholder 17"/>
          <p:cNvSpPr>
            <a:spLocks noGrp="1"/>
          </p:cNvSpPr>
          <p:nvPr>
            <p:ph type="body" sz="quarter" idx="12"/>
          </p:nvPr>
        </p:nvSpPr>
        <p:spPr>
          <a:xfrm>
            <a:off x="295529" y="895059"/>
            <a:ext cx="5089447" cy="236546"/>
          </a:xfrm>
          <a:prstGeom prst="rect">
            <a:avLst/>
          </a:prstGeom>
          <a:noFill/>
          <a:ln>
            <a:noFill/>
          </a:ln>
        </p:spPr>
        <p:txBody>
          <a:bodyPr anchor="ctr">
            <a:noAutofit/>
          </a:bodyPr>
          <a:lstStyle>
            <a:lvl1pPr marL="0" indent="0" algn="l">
              <a:buNone/>
              <a:defRPr sz="1600" cap="all" baseline="0">
                <a:solidFill>
                  <a:schemeClr val="bg1"/>
                </a:solidFill>
                <a:latin typeface="Bryant Pro Medium"/>
              </a:defRPr>
            </a:lvl1pPr>
            <a:lvl2pPr>
              <a:defRPr cap="all" baseline="0">
                <a:latin typeface="Bryant Pro Regular"/>
              </a:defRPr>
            </a:lvl2pPr>
            <a:lvl3pPr>
              <a:defRPr cap="all" baseline="0">
                <a:latin typeface="Bryant Pro Regular"/>
              </a:defRPr>
            </a:lvl3pPr>
            <a:lvl4pPr>
              <a:defRPr cap="all" baseline="0">
                <a:latin typeface="Bryant Pro Regular"/>
              </a:defRPr>
            </a:lvl4pPr>
            <a:lvl5pPr>
              <a:defRPr cap="all" baseline="0">
                <a:latin typeface="Bryant Pro Regular"/>
              </a:defRPr>
            </a:lvl5pPr>
          </a:lstStyle>
          <a:p>
            <a:pPr lvl="0"/>
            <a:r>
              <a:rPr lang="en-US" dirty="0"/>
              <a:t>Click to edit Master text styles</a:t>
            </a:r>
          </a:p>
        </p:txBody>
      </p:sp>
      <p:sp>
        <p:nvSpPr>
          <p:cNvPr id="20" name="Text Placeholder 19"/>
          <p:cNvSpPr>
            <a:spLocks noGrp="1"/>
          </p:cNvSpPr>
          <p:nvPr>
            <p:ph type="body" sz="quarter" idx="13"/>
          </p:nvPr>
        </p:nvSpPr>
        <p:spPr>
          <a:xfrm>
            <a:off x="279576" y="1245905"/>
            <a:ext cx="5105400" cy="1371600"/>
          </a:xfrm>
          <a:prstGeom prst="rect">
            <a:avLst/>
          </a:prstGeom>
        </p:spPr>
        <p:txBody>
          <a:bodyPr>
            <a:normAutofit/>
          </a:bodyPr>
          <a:lstStyle>
            <a:lvl1pPr marL="0" indent="0">
              <a:buNone/>
              <a:defRPr sz="1600" baseline="0">
                <a:solidFill>
                  <a:schemeClr val="tx2"/>
                </a:solidFill>
                <a:latin typeface="Bryant Pro Regular"/>
              </a:defRPr>
            </a:lvl1pPr>
            <a:lvl2pPr>
              <a:defRPr sz="1600" baseline="0">
                <a:solidFill>
                  <a:schemeClr val="tx2"/>
                </a:solidFill>
                <a:latin typeface="Bryant Pro Regular"/>
              </a:defRPr>
            </a:lvl2pPr>
            <a:lvl3pPr>
              <a:defRPr sz="1600" baseline="0">
                <a:solidFill>
                  <a:schemeClr val="tx2"/>
                </a:solidFill>
                <a:latin typeface="Bryant Pro Regular"/>
              </a:defRPr>
            </a:lvl3pPr>
            <a:lvl4pPr>
              <a:defRPr sz="1600" baseline="0">
                <a:solidFill>
                  <a:schemeClr val="tx2"/>
                </a:solidFill>
                <a:latin typeface="Bryant Pro Regular"/>
              </a:defRPr>
            </a:lvl4pPr>
            <a:lvl5pPr>
              <a:defRPr sz="1600" baseline="0">
                <a:solidFill>
                  <a:schemeClr val="tx2"/>
                </a:solidFill>
                <a:latin typeface="Bryant Pro Regular"/>
              </a:defRPr>
            </a:lvl5pPr>
          </a:lstStyle>
          <a:p>
            <a:pPr lvl="0"/>
            <a:r>
              <a:rPr lang="en-US" dirty="0"/>
              <a:t>Click to edit Master text styles</a:t>
            </a:r>
          </a:p>
        </p:txBody>
      </p:sp>
      <p:sp>
        <p:nvSpPr>
          <p:cNvPr id="12" name="Text Placeholder 2">
            <a:extLst>
              <a:ext uri="{FF2B5EF4-FFF2-40B4-BE49-F238E27FC236}">
                <a16:creationId xmlns:a16="http://schemas.microsoft.com/office/drawing/2014/main" id="{C685BE85-BA36-4A22-A5AF-9F6A8942A231}"/>
              </a:ext>
            </a:extLst>
          </p:cNvPr>
          <p:cNvSpPr>
            <a:spLocks noGrp="1"/>
          </p:cNvSpPr>
          <p:nvPr>
            <p:ph type="body" sz="quarter" idx="14" hasCustomPrompt="1"/>
          </p:nvPr>
        </p:nvSpPr>
        <p:spPr>
          <a:xfrm>
            <a:off x="6096000" y="1928132"/>
            <a:ext cx="2590800" cy="742950"/>
          </a:xfrm>
          <a:prstGeom prst="rect">
            <a:avLst/>
          </a:prstGeom>
        </p:spPr>
        <p:txBody>
          <a:bodyPr>
            <a:noAutofit/>
          </a:bodyPr>
          <a:lstStyle>
            <a:lvl1pPr marL="0" indent="0" algn="ctr">
              <a:buNone/>
              <a:defRPr sz="1600" baseline="0">
                <a:solidFill>
                  <a:schemeClr val="tx2"/>
                </a:solidFill>
                <a:latin typeface="Georgia" panose="02040502050405020303" pitchFamily="18" charset="0"/>
              </a:defRPr>
            </a:lvl1pPr>
            <a:lvl2pPr>
              <a:defRPr sz="1600" baseline="0">
                <a:solidFill>
                  <a:schemeClr val="tx2"/>
                </a:solidFill>
                <a:latin typeface="Georgia" panose="02040502050405020303" pitchFamily="18" charset="0"/>
              </a:defRPr>
            </a:lvl2pPr>
            <a:lvl3pPr>
              <a:defRPr sz="1600" baseline="0">
                <a:solidFill>
                  <a:schemeClr val="tx2"/>
                </a:solidFill>
                <a:latin typeface="Georgia" panose="02040502050405020303" pitchFamily="18" charset="0"/>
              </a:defRPr>
            </a:lvl3pPr>
            <a:lvl4pPr>
              <a:defRPr sz="1600" baseline="0">
                <a:solidFill>
                  <a:schemeClr val="tx2"/>
                </a:solidFill>
                <a:latin typeface="Georgia" panose="02040502050405020303" pitchFamily="18" charset="0"/>
              </a:defRPr>
            </a:lvl4pPr>
            <a:lvl5pPr>
              <a:defRPr sz="1600" baseline="0">
                <a:solidFill>
                  <a:schemeClr val="tx2"/>
                </a:solidFill>
                <a:latin typeface="Georgia" panose="02040502050405020303" pitchFamily="18" charset="0"/>
              </a:defRPr>
            </a:lvl5pPr>
          </a:lstStyle>
          <a:p>
            <a:pPr lvl="0"/>
            <a:r>
              <a:rPr lang="en-US" dirty="0"/>
              <a:t>“Insert Quote.”</a:t>
            </a:r>
          </a:p>
          <a:p>
            <a:pPr lvl="0"/>
            <a:endParaRPr lang="en-US" dirty="0"/>
          </a:p>
        </p:txBody>
      </p:sp>
      <p:sp>
        <p:nvSpPr>
          <p:cNvPr id="13" name="Text Placeholder 2">
            <a:extLst>
              <a:ext uri="{FF2B5EF4-FFF2-40B4-BE49-F238E27FC236}">
                <a16:creationId xmlns:a16="http://schemas.microsoft.com/office/drawing/2014/main" id="{263389BE-BEA8-4CE2-A457-8B6B39FFFFD3}"/>
              </a:ext>
            </a:extLst>
          </p:cNvPr>
          <p:cNvSpPr>
            <a:spLocks noGrp="1"/>
          </p:cNvSpPr>
          <p:nvPr>
            <p:ph type="body" sz="quarter" idx="15" hasCustomPrompt="1"/>
          </p:nvPr>
        </p:nvSpPr>
        <p:spPr>
          <a:xfrm>
            <a:off x="6094094" y="2785382"/>
            <a:ext cx="2590800" cy="742950"/>
          </a:xfrm>
          <a:prstGeom prst="rect">
            <a:avLst/>
          </a:prstGeom>
        </p:spPr>
        <p:txBody>
          <a:bodyPr>
            <a:noAutofit/>
          </a:bodyPr>
          <a:lstStyle>
            <a:lvl1pPr marL="0" indent="0" algn="ctr">
              <a:buNone/>
              <a:defRPr sz="1000" cap="all" baseline="0">
                <a:solidFill>
                  <a:schemeClr val="tx2"/>
                </a:solidFill>
                <a:latin typeface="Bryant Pro Medium"/>
              </a:defRPr>
            </a:lvl1pPr>
            <a:lvl2pPr>
              <a:defRPr sz="1600" baseline="0">
                <a:solidFill>
                  <a:schemeClr val="tx2"/>
                </a:solidFill>
                <a:latin typeface="Georgia" panose="02040502050405020303" pitchFamily="18" charset="0"/>
              </a:defRPr>
            </a:lvl2pPr>
            <a:lvl3pPr>
              <a:defRPr sz="1600" baseline="0">
                <a:solidFill>
                  <a:schemeClr val="tx2"/>
                </a:solidFill>
                <a:latin typeface="Georgia" panose="02040502050405020303" pitchFamily="18" charset="0"/>
              </a:defRPr>
            </a:lvl3pPr>
            <a:lvl4pPr>
              <a:defRPr sz="1600" baseline="0">
                <a:solidFill>
                  <a:schemeClr val="tx2"/>
                </a:solidFill>
                <a:latin typeface="Georgia" panose="02040502050405020303" pitchFamily="18" charset="0"/>
              </a:defRPr>
            </a:lvl4pPr>
            <a:lvl5pPr>
              <a:defRPr sz="1600" baseline="0">
                <a:solidFill>
                  <a:schemeClr val="tx2"/>
                </a:solidFill>
                <a:latin typeface="Georgia" panose="02040502050405020303" pitchFamily="18" charset="0"/>
              </a:defRPr>
            </a:lvl5pPr>
          </a:lstStyle>
          <a:p>
            <a:pPr lvl="0"/>
            <a:r>
              <a:rPr lang="en-US" dirty="0"/>
              <a:t>Name Here</a:t>
            </a:r>
          </a:p>
          <a:p>
            <a:pPr lvl="0"/>
            <a:r>
              <a:rPr lang="en-US" dirty="0"/>
              <a:t>Title Here</a:t>
            </a:r>
          </a:p>
          <a:p>
            <a:pPr lvl="0"/>
            <a:endParaRPr lang="en-US" dirty="0"/>
          </a:p>
        </p:txBody>
      </p:sp>
      <p:grpSp>
        <p:nvGrpSpPr>
          <p:cNvPr id="14" name="Group 13">
            <a:extLst>
              <a:ext uri="{FF2B5EF4-FFF2-40B4-BE49-F238E27FC236}">
                <a16:creationId xmlns:a16="http://schemas.microsoft.com/office/drawing/2014/main" id="{A575AED8-1E95-4476-AB80-951150121843}"/>
              </a:ext>
            </a:extLst>
          </p:cNvPr>
          <p:cNvGrpSpPr/>
          <p:nvPr userDrawn="1"/>
        </p:nvGrpSpPr>
        <p:grpSpPr>
          <a:xfrm>
            <a:off x="6974180" y="542925"/>
            <a:ext cx="834441" cy="1692771"/>
            <a:chOff x="6974180" y="-70757"/>
            <a:chExt cx="834441" cy="1692771"/>
          </a:xfrm>
        </p:grpSpPr>
        <p:sp>
          <p:nvSpPr>
            <p:cNvPr id="16" name="TextBox 15">
              <a:extLst>
                <a:ext uri="{FF2B5EF4-FFF2-40B4-BE49-F238E27FC236}">
                  <a16:creationId xmlns:a16="http://schemas.microsoft.com/office/drawing/2014/main" id="{4E3C4B6E-0822-4CD7-BEBA-77C4AAD17E96}"/>
                </a:ext>
              </a:extLst>
            </p:cNvPr>
            <p:cNvSpPr txBox="1"/>
            <p:nvPr/>
          </p:nvSpPr>
          <p:spPr>
            <a:xfrm>
              <a:off x="6974180" y="-70757"/>
              <a:ext cx="834441" cy="1692771"/>
            </a:xfrm>
            <a:prstGeom prst="rect">
              <a:avLst/>
            </a:prstGeom>
            <a:noFill/>
            <a:ln>
              <a:noFill/>
            </a:ln>
          </p:spPr>
          <p:txBody>
            <a:bodyPr wrap="square" rtlCol="0">
              <a:spAutoFit/>
            </a:bodyPr>
            <a:lstStyle/>
            <a:p>
              <a:endParaRPr lang="en-US" sz="2400" b="0" dirty="0">
                <a:solidFill>
                  <a:schemeClr val="tx1"/>
                </a:solidFill>
              </a:endParaRPr>
            </a:p>
            <a:p>
              <a:pPr algn="ctr"/>
              <a:r>
                <a:rPr lang="en-US" sz="8000" b="0" dirty="0">
                  <a:solidFill>
                    <a:schemeClr val="tx1"/>
                  </a:solidFill>
                  <a:latin typeface="Georgia" panose="02040502050405020303" pitchFamily="18" charset="0"/>
                </a:rPr>
                <a:t>“</a:t>
              </a:r>
              <a:endParaRPr lang="en-US" sz="8000" dirty="0">
                <a:solidFill>
                  <a:schemeClr val="tx1"/>
                </a:solidFill>
                <a:latin typeface="Georgia" panose="02040502050405020303" pitchFamily="18" charset="0"/>
              </a:endParaRPr>
            </a:p>
          </p:txBody>
        </p:sp>
        <p:sp>
          <p:nvSpPr>
            <p:cNvPr id="17" name="Oval 16">
              <a:extLst>
                <a:ext uri="{FF2B5EF4-FFF2-40B4-BE49-F238E27FC236}">
                  <a16:creationId xmlns:a16="http://schemas.microsoft.com/office/drawing/2014/main" id="{CC6230CF-FBA2-4662-9F1F-C4B579DB114D}"/>
                </a:ext>
              </a:extLst>
            </p:cNvPr>
            <p:cNvSpPr/>
            <p:nvPr userDrawn="1"/>
          </p:nvSpPr>
          <p:spPr>
            <a:xfrm>
              <a:off x="6974180" y="289510"/>
              <a:ext cx="834440" cy="834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5" name="Straight Connector 24">
            <a:extLst>
              <a:ext uri="{FF2B5EF4-FFF2-40B4-BE49-F238E27FC236}">
                <a16:creationId xmlns:a16="http://schemas.microsoft.com/office/drawing/2014/main" id="{D9ABAC48-1879-4E06-A2BD-88D94AD2B908}"/>
              </a:ext>
            </a:extLst>
          </p:cNvPr>
          <p:cNvCxnSpPr/>
          <p:nvPr userDrawn="1"/>
        </p:nvCxnSpPr>
        <p:spPr>
          <a:xfrm>
            <a:off x="609600" y="4800726"/>
            <a:ext cx="0" cy="2444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22">
            <a:extLst>
              <a:ext uri="{FF2B5EF4-FFF2-40B4-BE49-F238E27FC236}">
                <a16:creationId xmlns:a16="http://schemas.microsoft.com/office/drawing/2014/main" id="{8443499F-D1BE-4633-9E08-3F98CF662756}"/>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
        <p:nvSpPr>
          <p:cNvPr id="21" name="Slide Number Placeholder 22">
            <a:extLst>
              <a:ext uri="{FF2B5EF4-FFF2-40B4-BE49-F238E27FC236}">
                <a16:creationId xmlns:a16="http://schemas.microsoft.com/office/drawing/2014/main" id="{3AD36035-FA1A-4C63-B15B-8A7385A44A36}"/>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spTree>
    <p:extLst>
      <p:ext uri="{BB962C8B-B14F-4D97-AF65-F5344CB8AC3E}">
        <p14:creationId xmlns:p14="http://schemas.microsoft.com/office/powerpoint/2010/main" val="34572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1B1EF-C2AA-4790-9F1D-F65A29367D80}"/>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Palm_GBA_H_CMYK.eps">
            <a:extLst>
              <a:ext uri="{FF2B5EF4-FFF2-40B4-BE49-F238E27FC236}">
                <a16:creationId xmlns:a16="http://schemas.microsoft.com/office/drawing/2014/main" id="{BFE3929B-E7E5-43FB-86DB-5D99F8B1AF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107258"/>
            <a:ext cx="1858686" cy="400050"/>
          </a:xfrm>
          <a:prstGeom prst="rect">
            <a:avLst/>
          </a:prstGeom>
        </p:spPr>
      </p:pic>
      <p:sp>
        <p:nvSpPr>
          <p:cNvPr id="22" name="Rectangle 21">
            <a:extLst>
              <a:ext uri="{FF2B5EF4-FFF2-40B4-BE49-F238E27FC236}">
                <a16:creationId xmlns:a16="http://schemas.microsoft.com/office/drawing/2014/main" id="{381599D0-D997-4194-8335-FC253FAA5865}"/>
              </a:ext>
            </a:extLst>
          </p:cNvPr>
          <p:cNvSpPr/>
          <p:nvPr userDrawn="1"/>
        </p:nvSpPr>
        <p:spPr>
          <a:xfrm>
            <a:off x="0" y="628650"/>
            <a:ext cx="9144000" cy="13716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9">
            <a:extLst>
              <a:ext uri="{FF2B5EF4-FFF2-40B4-BE49-F238E27FC236}">
                <a16:creationId xmlns:a16="http://schemas.microsoft.com/office/drawing/2014/main" id="{B86956B0-DC63-433F-98CF-40F60DE404B8}"/>
              </a:ext>
            </a:extLst>
          </p:cNvPr>
          <p:cNvSpPr>
            <a:spLocks noGrp="1"/>
          </p:cNvSpPr>
          <p:nvPr>
            <p:ph type="body" sz="quarter" idx="10" hasCustomPrompt="1"/>
          </p:nvPr>
        </p:nvSpPr>
        <p:spPr>
          <a:xfrm>
            <a:off x="0" y="628650"/>
            <a:ext cx="9144000" cy="1371600"/>
          </a:xfrm>
          <a:prstGeom prst="rect">
            <a:avLst/>
          </a:prstGeom>
        </p:spPr>
        <p:txBody>
          <a:bodyPr anchor="ctr"/>
          <a:lstStyle>
            <a:lvl1pPr marL="0" indent="0" algn="ctr">
              <a:buNone/>
              <a:defRPr sz="2800">
                <a:solidFill>
                  <a:schemeClr val="bg1"/>
                </a:solidFill>
                <a:latin typeface="+mj-lt"/>
              </a:defRPr>
            </a:lvl1pPr>
          </a:lstStyle>
          <a:p>
            <a:pPr lvl="0"/>
            <a:r>
              <a:rPr lang="en-US" dirty="0"/>
              <a:t>Section Headline</a:t>
            </a:r>
          </a:p>
        </p:txBody>
      </p:sp>
      <p:sp>
        <p:nvSpPr>
          <p:cNvPr id="24" name="Content Placeholder 2">
            <a:extLst>
              <a:ext uri="{FF2B5EF4-FFF2-40B4-BE49-F238E27FC236}">
                <a16:creationId xmlns:a16="http://schemas.microsoft.com/office/drawing/2014/main" id="{02C372A2-94A4-46C1-9C7E-0EBD01697B4C}"/>
              </a:ext>
            </a:extLst>
          </p:cNvPr>
          <p:cNvSpPr>
            <a:spLocks noGrp="1"/>
          </p:cNvSpPr>
          <p:nvPr>
            <p:ph sz="quarter" idx="11" hasCustomPrompt="1"/>
          </p:nvPr>
        </p:nvSpPr>
        <p:spPr>
          <a:xfrm>
            <a:off x="533400" y="2343150"/>
            <a:ext cx="8229600" cy="2800350"/>
          </a:xfrm>
          <a:prstGeom prst="rect">
            <a:avLst/>
          </a:prstGeom>
        </p:spPr>
        <p:txBody>
          <a:bodyPr/>
          <a:lstStyle>
            <a:lvl1pPr marL="342900" indent="-342900">
              <a:buFont typeface="Arial" panose="020B0604020202020204" pitchFamily="34" charset="0"/>
              <a:buChar char="•"/>
              <a:defRPr sz="2400" spc="0">
                <a:solidFill>
                  <a:schemeClr val="tx1"/>
                </a:solidFill>
                <a:latin typeface="Bryant Pro Regular" panose="020B0503040000020003" pitchFamily="34" charset="0"/>
              </a:defRPr>
            </a:lvl1pPr>
            <a:lvl2pPr marL="742950" indent="-285750">
              <a:buFont typeface="Bryant Pro Medium" panose="020B0603040000020003" pitchFamily="34" charset="0"/>
              <a:buChar char="–"/>
              <a:defRPr sz="2000" kern="1600" cap="none" spc="0" baseline="0">
                <a:solidFill>
                  <a:schemeClr val="tx1"/>
                </a:solidFill>
                <a:latin typeface="Bryant Pro Medium" panose="020B0603040000020003" pitchFamily="34" charset="0"/>
              </a:defRPr>
            </a:lvl2pPr>
            <a:lvl3pPr marL="1200150" indent="-285750">
              <a:buFont typeface="Arial" panose="020B0604020202020204" pitchFamily="34" charset="0"/>
              <a:buChar char="•"/>
              <a:defRPr sz="1800" spc="0">
                <a:solidFill>
                  <a:schemeClr val="tx1"/>
                </a:solidFill>
                <a:latin typeface="Bryant Pro Regular" panose="020B0503040000020003" pitchFamily="34" charset="0"/>
              </a:defRPr>
            </a:lvl3pPr>
          </a:lstStyle>
          <a:p>
            <a:pPr lvl="0"/>
            <a:r>
              <a:rPr lang="en-US" dirty="0"/>
              <a:t>Click to edit master text styles</a:t>
            </a:r>
          </a:p>
          <a:p>
            <a:pPr lvl="1"/>
            <a:r>
              <a:rPr lang="en-US" dirty="0"/>
              <a:t>Second level</a:t>
            </a:r>
          </a:p>
          <a:p>
            <a:pPr lvl="2"/>
            <a:r>
              <a:rPr lang="en-US" dirty="0"/>
              <a:t>Main body text</a:t>
            </a:r>
          </a:p>
        </p:txBody>
      </p:sp>
      <p:sp>
        <p:nvSpPr>
          <p:cNvPr id="25" name="Rectangle 24">
            <a:extLst>
              <a:ext uri="{FF2B5EF4-FFF2-40B4-BE49-F238E27FC236}">
                <a16:creationId xmlns:a16="http://schemas.microsoft.com/office/drawing/2014/main" id="{92C8C2C5-4B10-4DA0-B498-6BCCAF9031B3}"/>
              </a:ext>
            </a:extLst>
          </p:cNvPr>
          <p:cNvSpPr/>
          <p:nvPr userDrawn="1"/>
        </p:nvSpPr>
        <p:spPr>
          <a:xfrm>
            <a:off x="7662560" y="615581"/>
            <a:ext cx="1681856" cy="186046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16418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sclaimer">
    <p:spTree>
      <p:nvGrpSpPr>
        <p:cNvPr id="1" name=""/>
        <p:cNvGrpSpPr/>
        <p:nvPr/>
      </p:nvGrpSpPr>
      <p:grpSpPr>
        <a:xfrm>
          <a:off x="0" y="0"/>
          <a:ext cx="0" cy="0"/>
          <a:chOff x="0" y="0"/>
          <a:chExt cx="0" cy="0"/>
        </a:xfrm>
      </p:grpSpPr>
      <p:sp>
        <p:nvSpPr>
          <p:cNvPr id="15" name="Rectangle 14"/>
          <p:cNvSpPr/>
          <p:nvPr userDrawn="1"/>
        </p:nvSpPr>
        <p:spPr>
          <a:xfrm>
            <a:off x="0" y="1"/>
            <a:ext cx="9144000" cy="666749"/>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17868A24-DA36-4CA6-8361-7268241547F8}"/>
              </a:ext>
            </a:extLst>
          </p:cNvPr>
          <p:cNvCxnSpPr/>
          <p:nvPr userDrawn="1"/>
        </p:nvCxnSpPr>
        <p:spPr>
          <a:xfrm>
            <a:off x="609600" y="4800726"/>
            <a:ext cx="0" cy="2444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75FA0BB-C0D3-4FB9-AC65-6D4419977568}"/>
              </a:ext>
            </a:extLst>
          </p:cNvPr>
          <p:cNvSpPr txBox="1"/>
          <p:nvPr userDrawn="1"/>
        </p:nvSpPr>
        <p:spPr>
          <a:xfrm>
            <a:off x="152400" y="45940"/>
            <a:ext cx="8842248" cy="584775"/>
          </a:xfrm>
          <a:prstGeom prst="rect">
            <a:avLst/>
          </a:prstGeom>
          <a:noFill/>
        </p:spPr>
        <p:txBody>
          <a:bodyPr wrap="square" rtlCol="0" anchor="ctr">
            <a:spAutoFit/>
          </a:bodyPr>
          <a:lstStyle/>
          <a:p>
            <a:r>
              <a:rPr lang="en-US" sz="3200" dirty="0">
                <a:solidFill>
                  <a:schemeClr val="bg1"/>
                </a:solidFill>
                <a:latin typeface="+mj-lt"/>
              </a:rPr>
              <a:t>Disclaimer</a:t>
            </a:r>
          </a:p>
        </p:txBody>
      </p:sp>
      <p:sp>
        <p:nvSpPr>
          <p:cNvPr id="8" name="Rounded Rectangle 6">
            <a:extLst>
              <a:ext uri="{FF2B5EF4-FFF2-40B4-BE49-F238E27FC236}">
                <a16:creationId xmlns:a16="http://schemas.microsoft.com/office/drawing/2014/main" id="{D4E8D10A-6F97-4DEF-BD8B-96F48855531D}"/>
              </a:ext>
            </a:extLst>
          </p:cNvPr>
          <p:cNvSpPr/>
          <p:nvPr userDrawn="1"/>
        </p:nvSpPr>
        <p:spPr>
          <a:xfrm>
            <a:off x="1638303" y="2800350"/>
            <a:ext cx="5867394" cy="838584"/>
          </a:xfrm>
          <a:prstGeom prst="roundRect">
            <a:avLst>
              <a:gd name="adj" fmla="val 17576"/>
            </a:avLst>
          </a:prstGeom>
          <a:noFill/>
          <a:ln w="25400" cap="flat" cmpd="sng" algn="ctr">
            <a:solidFill>
              <a:schemeClr val="tx1"/>
            </a:solidFill>
            <a:prstDash val="solid"/>
          </a:ln>
          <a:effectLst/>
        </p:spPr>
        <p:txBody>
          <a:bodyPr anchor="ctr"/>
          <a:lstStyle/>
          <a:p>
            <a:pPr lvl="0" algn="ctr" defTabSz="1219170">
              <a:spcBef>
                <a:spcPts val="0"/>
              </a:spcBef>
            </a:pPr>
            <a:r>
              <a:rPr lang="en-US" sz="1600" dirty="0">
                <a:solidFill>
                  <a:schemeClr val="tx2"/>
                </a:solidFill>
                <a:latin typeface="Bryant Pro Regular" panose="020B0503040000020003"/>
                <a:cs typeface="Arial" panose="020B0604020202020204" pitchFamily="34" charset="0"/>
              </a:rPr>
              <a:t>CPT® codes, descriptions and other coding data, </a:t>
            </a:r>
            <a:br>
              <a:rPr lang="en-US" sz="1600" dirty="0">
                <a:solidFill>
                  <a:schemeClr val="tx2"/>
                </a:solidFill>
                <a:latin typeface="Bryant Pro Regular" panose="020B0503040000020003"/>
                <a:cs typeface="Arial" panose="020B0604020202020204" pitchFamily="34" charset="0"/>
              </a:rPr>
            </a:br>
            <a:r>
              <a:rPr lang="en-US" sz="1600" dirty="0">
                <a:solidFill>
                  <a:schemeClr val="tx2"/>
                </a:solidFill>
                <a:latin typeface="Bryant Pro Regular" panose="020B0503040000020003"/>
                <a:cs typeface="Arial" panose="020B0604020202020204" pitchFamily="34" charset="0"/>
              </a:rPr>
              <a:t>copyright © 2023 American Medical Association. </a:t>
            </a:r>
          </a:p>
          <a:p>
            <a:pPr lvl="0" algn="ctr" defTabSz="1219170">
              <a:spcBef>
                <a:spcPts val="0"/>
              </a:spcBef>
            </a:pPr>
            <a:r>
              <a:rPr lang="en-US" sz="1600" dirty="0">
                <a:solidFill>
                  <a:schemeClr val="tx2"/>
                </a:solidFill>
                <a:latin typeface="Bryant Pro Regular" panose="020B0503040000020003"/>
                <a:cs typeface="Arial" panose="020B0604020202020204" pitchFamily="34" charset="0"/>
              </a:rPr>
              <a:t>All rights reserved.</a:t>
            </a:r>
            <a:r>
              <a:rPr lang="en-US" sz="1400" kern="0" dirty="0">
                <a:solidFill>
                  <a:schemeClr val="tx2"/>
                </a:solidFill>
                <a:latin typeface="Bryant Pro Regular" panose="020B0503040000020003"/>
              </a:rPr>
              <a:t> </a:t>
            </a:r>
            <a:endParaRPr lang="en-US" sz="1100" kern="0" dirty="0">
              <a:solidFill>
                <a:schemeClr val="tx2"/>
              </a:solidFill>
              <a:latin typeface="Bryant Pro Regular" panose="020B0503040000020003"/>
            </a:endParaRPr>
          </a:p>
        </p:txBody>
      </p:sp>
      <p:sp>
        <p:nvSpPr>
          <p:cNvPr id="17" name="Text Placeholder 12">
            <a:extLst>
              <a:ext uri="{FF2B5EF4-FFF2-40B4-BE49-F238E27FC236}">
                <a16:creationId xmlns:a16="http://schemas.microsoft.com/office/drawing/2014/main" id="{167E8283-4508-4677-A304-DE33A92BCA60}"/>
              </a:ext>
            </a:extLst>
          </p:cNvPr>
          <p:cNvSpPr txBox="1">
            <a:spLocks/>
          </p:cNvSpPr>
          <p:nvPr userDrawn="1"/>
        </p:nvSpPr>
        <p:spPr>
          <a:xfrm>
            <a:off x="152400" y="859155"/>
            <a:ext cx="8833104" cy="1179195"/>
          </a:xfrm>
          <a:prstGeom prst="rect">
            <a:avLst/>
          </a:prstGeom>
        </p:spPr>
        <p:txBody>
          <a:bodyPr/>
          <a:lstStyle>
            <a:lvl1pPr marL="342900" lvl="0" indent="-342900">
              <a:spcBef>
                <a:spcPct val="20000"/>
              </a:spcBef>
              <a:buFont typeface="Arial" panose="020B0604020202020204" pitchFamily="34" charset="0"/>
              <a:buChar char="•"/>
              <a:defRPr sz="2400" baseline="0">
                <a:solidFill>
                  <a:schemeClr val="tx2"/>
                </a:solidFill>
                <a:latin typeface="Bryant Pro Regular"/>
              </a:defRPr>
            </a:lvl1pPr>
            <a:lvl2pPr marL="742950" lvl="1" indent="-285750">
              <a:spcBef>
                <a:spcPct val="20000"/>
              </a:spcBef>
              <a:buFont typeface="Arial" panose="020B0604020202020204" pitchFamily="34" charset="0"/>
              <a:buChar char="–"/>
              <a:defRPr sz="2000" b="1" baseline="0">
                <a:solidFill>
                  <a:schemeClr val="tx2"/>
                </a:solidFill>
                <a:latin typeface="Bryant Pro Medium"/>
              </a:defRPr>
            </a:lvl2pPr>
            <a:lvl3pPr marL="1143000" lvl="2" indent="-228600">
              <a:spcBef>
                <a:spcPct val="20000"/>
              </a:spcBef>
              <a:buFont typeface="Arial" panose="020B0604020202020204" pitchFamily="34" charset="0"/>
              <a:buChar char="•"/>
              <a:defRPr baseline="0">
                <a:solidFill>
                  <a:schemeClr val="tx2"/>
                </a:solidFill>
                <a:latin typeface="Bryant Pro Regular"/>
              </a:defRPr>
            </a:lvl3pPr>
            <a:lvl4pPr marL="1600200" indent="-228600">
              <a:spcBef>
                <a:spcPct val="20000"/>
              </a:spcBef>
              <a:buFont typeface="Arial" panose="020B0604020202020204" pitchFamily="34" charset="0"/>
              <a:buChar char="–"/>
              <a:defRPr sz="2000" baseline="0">
                <a:solidFill>
                  <a:schemeClr val="tx2"/>
                </a:solidFill>
              </a:defRPr>
            </a:lvl4pPr>
            <a:lvl5pPr marL="2057400" indent="-228600">
              <a:spcBef>
                <a:spcPct val="20000"/>
              </a:spcBef>
              <a:buFont typeface="Arial" panose="020B0604020202020204" pitchFamily="34" charset="0"/>
              <a:buChar char="»"/>
              <a:defRPr sz="2000" baseline="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lgn="just">
              <a:buNone/>
            </a:pPr>
            <a:r>
              <a:rPr lang="en-US" sz="1800" dirty="0">
                <a:solidFill>
                  <a:schemeClr val="accent5"/>
                </a:solidFill>
                <a:latin typeface="Bryant Pro Regular" panose="020B0503040000020003" pitchFamily="34" charset="0"/>
              </a:rPr>
              <a:t>The information provided in this handout was current as of January 26, 2023. Any changes or new information superseding the information in this handout will be provided in articles and publications with publication dates after January 26, 2023, posted at palmettogba.com.</a:t>
            </a:r>
          </a:p>
          <a:p>
            <a:pPr marL="0" indent="0" algn="just">
              <a:buNone/>
            </a:pPr>
            <a:endParaRPr lang="en-US" sz="1800" dirty="0">
              <a:solidFill>
                <a:schemeClr val="accent5"/>
              </a:solidFill>
              <a:latin typeface="Bryant Pro Regular" panose="020B0503040000020003" pitchFamily="34" charset="0"/>
            </a:endParaRPr>
          </a:p>
          <a:p>
            <a:pPr marL="0" indent="0" algn="ctr">
              <a:buNone/>
            </a:pPr>
            <a:endParaRPr lang="en-US" sz="1800" dirty="0">
              <a:solidFill>
                <a:schemeClr val="accent5"/>
              </a:solidFill>
              <a:latin typeface="Bryant Pro Regular" panose="020B0503040000020003" pitchFamily="34" charset="0"/>
            </a:endParaRPr>
          </a:p>
          <a:p>
            <a:pPr marL="0" indent="0" algn="ctr">
              <a:buNone/>
            </a:pPr>
            <a:endParaRPr lang="en-US" sz="1800" dirty="0">
              <a:solidFill>
                <a:schemeClr val="accent5"/>
              </a:solidFill>
              <a:latin typeface="Bryant Pro Regular" panose="020B0503040000020003" pitchFamily="34" charset="0"/>
            </a:endParaRPr>
          </a:p>
        </p:txBody>
      </p:sp>
      <p:sp>
        <p:nvSpPr>
          <p:cNvPr id="9" name="Slide Number Placeholder 22">
            <a:extLst>
              <a:ext uri="{FF2B5EF4-FFF2-40B4-BE49-F238E27FC236}">
                <a16:creationId xmlns:a16="http://schemas.microsoft.com/office/drawing/2014/main" id="{6E55EC91-45FA-487B-89C8-0EF25F28DC8C}"/>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
        <p:nvSpPr>
          <p:cNvPr id="10" name="Slide Number Placeholder 22">
            <a:extLst>
              <a:ext uri="{FF2B5EF4-FFF2-40B4-BE49-F238E27FC236}">
                <a16:creationId xmlns:a16="http://schemas.microsoft.com/office/drawing/2014/main" id="{7CA8E3FA-D4B9-4A9E-91F2-D8935F7A1553}"/>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spTree>
    <p:extLst>
      <p:ext uri="{BB962C8B-B14F-4D97-AF65-F5344CB8AC3E}">
        <p14:creationId xmlns:p14="http://schemas.microsoft.com/office/powerpoint/2010/main" val="3258024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24">
    <p:spTree>
      <p:nvGrpSpPr>
        <p:cNvPr id="1" name=""/>
        <p:cNvGrpSpPr/>
        <p:nvPr/>
      </p:nvGrpSpPr>
      <p:grpSpPr>
        <a:xfrm>
          <a:off x="0" y="0"/>
          <a:ext cx="0" cy="0"/>
          <a:chOff x="0" y="0"/>
          <a:chExt cx="0" cy="0"/>
        </a:xfrm>
      </p:grpSpPr>
      <p:sp>
        <p:nvSpPr>
          <p:cNvPr id="15" name="Rectangle 14"/>
          <p:cNvSpPr/>
          <p:nvPr userDrawn="1"/>
        </p:nvSpPr>
        <p:spPr>
          <a:xfrm>
            <a:off x="0" y="1"/>
            <a:ext cx="9144000" cy="666749"/>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17868A24-DA36-4CA6-8361-7268241547F8}"/>
              </a:ext>
            </a:extLst>
          </p:cNvPr>
          <p:cNvCxnSpPr/>
          <p:nvPr userDrawn="1"/>
        </p:nvCxnSpPr>
        <p:spPr>
          <a:xfrm>
            <a:off x="609600" y="4800726"/>
            <a:ext cx="0" cy="2444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35515AD-B544-4E63-860F-ACA25B4D3149}"/>
              </a:ext>
            </a:extLst>
          </p:cNvPr>
          <p:cNvGrpSpPr/>
          <p:nvPr userDrawn="1"/>
        </p:nvGrpSpPr>
        <p:grpSpPr>
          <a:xfrm>
            <a:off x="152400" y="3933824"/>
            <a:ext cx="457200" cy="457200"/>
            <a:chOff x="5905500" y="1540813"/>
            <a:chExt cx="457200" cy="457200"/>
          </a:xfrm>
        </p:grpSpPr>
        <p:sp>
          <p:nvSpPr>
            <p:cNvPr id="2" name="Oval 1">
              <a:extLst>
                <a:ext uri="{FF2B5EF4-FFF2-40B4-BE49-F238E27FC236}">
                  <a16:creationId xmlns:a16="http://schemas.microsoft.com/office/drawing/2014/main" id="{8EFDFE34-A588-497A-9A59-0F1178F36905}"/>
                </a:ext>
              </a:extLst>
            </p:cNvPr>
            <p:cNvSpPr/>
            <p:nvPr userDrawn="1"/>
          </p:nvSpPr>
          <p:spPr>
            <a:xfrm>
              <a:off x="5905500" y="1540813"/>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Volume">
              <a:extLst>
                <a:ext uri="{FF2B5EF4-FFF2-40B4-BE49-F238E27FC236}">
                  <a16:creationId xmlns:a16="http://schemas.microsoft.com/office/drawing/2014/main" id="{55963455-DEAF-4CD3-A2ED-AB97B36D889A}"/>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12649" r="8259" b="11461"/>
            <a:stretch/>
          </p:blipFill>
          <p:spPr>
            <a:xfrm>
              <a:off x="5961387" y="1626538"/>
              <a:ext cx="345426" cy="285750"/>
            </a:xfrm>
            <a:prstGeom prst="rect">
              <a:avLst/>
            </a:prstGeom>
          </p:spPr>
        </p:pic>
      </p:grpSp>
      <p:sp>
        <p:nvSpPr>
          <p:cNvPr id="26" name="TextBox 25">
            <a:extLst>
              <a:ext uri="{FF2B5EF4-FFF2-40B4-BE49-F238E27FC236}">
                <a16:creationId xmlns:a16="http://schemas.microsoft.com/office/drawing/2014/main" id="{89BB9D5D-5E74-4BD6-A8A6-00F0142D82E6}"/>
              </a:ext>
            </a:extLst>
          </p:cNvPr>
          <p:cNvSpPr txBox="1"/>
          <p:nvPr userDrawn="1"/>
        </p:nvSpPr>
        <p:spPr>
          <a:xfrm>
            <a:off x="609600" y="3953530"/>
            <a:ext cx="8383524" cy="523220"/>
          </a:xfrm>
          <a:prstGeom prst="rect">
            <a:avLst/>
          </a:prstGeom>
          <a:noFill/>
        </p:spPr>
        <p:txBody>
          <a:bodyPr wrap="square" rtlCol="0">
            <a:spAutoFit/>
          </a:bodyPr>
          <a:lstStyle/>
          <a:p>
            <a:pPr lvl="0" algn="just"/>
            <a:r>
              <a:rPr lang="en-US" sz="1400" dirty="0">
                <a:solidFill>
                  <a:schemeClr val="tx2"/>
                </a:solidFill>
                <a:latin typeface="Bryant Pro Regular" panose="020B0503040000020003" pitchFamily="34" charset="0"/>
              </a:rPr>
              <a:t>Audio is heard through your computer speakers. Please close extra programs and browser windows to improve the audio/video quality.</a:t>
            </a:r>
          </a:p>
        </p:txBody>
      </p:sp>
      <p:sp>
        <p:nvSpPr>
          <p:cNvPr id="30" name="Rectangle 29">
            <a:extLst>
              <a:ext uri="{FF2B5EF4-FFF2-40B4-BE49-F238E27FC236}">
                <a16:creationId xmlns:a16="http://schemas.microsoft.com/office/drawing/2014/main" id="{1DD4E858-0A1F-4065-86B2-DAE8E074B87B}"/>
              </a:ext>
            </a:extLst>
          </p:cNvPr>
          <p:cNvSpPr/>
          <p:nvPr userDrawn="1"/>
        </p:nvSpPr>
        <p:spPr>
          <a:xfrm>
            <a:off x="167934" y="895058"/>
            <a:ext cx="3636957" cy="246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FF953DC9-40C5-4608-AD59-2A3BCBD07A1A}"/>
              </a:ext>
            </a:extLst>
          </p:cNvPr>
          <p:cNvCxnSpPr>
            <a:cxnSpLocks/>
          </p:cNvCxnSpPr>
          <p:nvPr userDrawn="1"/>
        </p:nvCxnSpPr>
        <p:spPr>
          <a:xfrm flipH="1">
            <a:off x="152401" y="895058"/>
            <a:ext cx="1" cy="2468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EE3C9D9-EB3D-4447-BBA8-CFE33792862C}"/>
              </a:ext>
            </a:extLst>
          </p:cNvPr>
          <p:cNvSpPr txBox="1"/>
          <p:nvPr userDrawn="1"/>
        </p:nvSpPr>
        <p:spPr>
          <a:xfrm>
            <a:off x="292608" y="861596"/>
            <a:ext cx="2057395" cy="338554"/>
          </a:xfrm>
          <a:prstGeom prst="rect">
            <a:avLst/>
          </a:prstGeom>
          <a:noFill/>
        </p:spPr>
        <p:txBody>
          <a:bodyPr wrap="square" rtlCol="0">
            <a:spAutoFit/>
          </a:bodyPr>
          <a:lstStyle/>
          <a:p>
            <a:pPr lvl="0" algn="just"/>
            <a:r>
              <a:rPr lang="en-US" sz="1600" cap="all" baseline="0" dirty="0">
                <a:solidFill>
                  <a:schemeClr val="bg1"/>
                </a:solidFill>
                <a:latin typeface="Bryant Pro Medium" panose="020B0603040000020003" pitchFamily="34" charset="0"/>
              </a:rPr>
              <a:t>Webinar tools</a:t>
            </a:r>
          </a:p>
        </p:txBody>
      </p:sp>
      <p:sp>
        <p:nvSpPr>
          <p:cNvPr id="40" name="Oval 39">
            <a:extLst>
              <a:ext uri="{FF2B5EF4-FFF2-40B4-BE49-F238E27FC236}">
                <a16:creationId xmlns:a16="http://schemas.microsoft.com/office/drawing/2014/main" id="{3EF59432-4B6C-40F5-89DA-83FE722F5BDF}"/>
              </a:ext>
            </a:extLst>
          </p:cNvPr>
          <p:cNvSpPr>
            <a:spLocks noChangeAspect="1"/>
          </p:cNvSpPr>
          <p:nvPr userDrawn="1"/>
        </p:nvSpPr>
        <p:spPr>
          <a:xfrm>
            <a:off x="563880" y="1894925"/>
            <a:ext cx="274320" cy="274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Bryant Pro Medium" panose="020B0603040000020003" pitchFamily="34" charset="0"/>
              </a:rPr>
              <a:t>1</a:t>
            </a:r>
            <a:endParaRPr lang="en-US" dirty="0">
              <a:latin typeface="Bryant Pro Medium" panose="020B0603040000020003" pitchFamily="34" charset="0"/>
            </a:endParaRPr>
          </a:p>
        </p:txBody>
      </p:sp>
      <p:sp>
        <p:nvSpPr>
          <p:cNvPr id="42" name="Oval 41">
            <a:extLst>
              <a:ext uri="{FF2B5EF4-FFF2-40B4-BE49-F238E27FC236}">
                <a16:creationId xmlns:a16="http://schemas.microsoft.com/office/drawing/2014/main" id="{CD8BE1E4-590E-4CA5-B921-BB6E6F2D85D1}"/>
              </a:ext>
            </a:extLst>
          </p:cNvPr>
          <p:cNvSpPr>
            <a:spLocks noChangeAspect="1"/>
          </p:cNvSpPr>
          <p:nvPr userDrawn="1"/>
        </p:nvSpPr>
        <p:spPr>
          <a:xfrm>
            <a:off x="1121664" y="1894925"/>
            <a:ext cx="274320" cy="274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Bryant Pro Medium" panose="020B0603040000020003" pitchFamily="34" charset="0"/>
              </a:rPr>
              <a:t>2</a:t>
            </a:r>
            <a:endParaRPr lang="en-US" dirty="0">
              <a:latin typeface="Bryant Pro Medium" panose="020B0603040000020003" pitchFamily="34" charset="0"/>
            </a:endParaRPr>
          </a:p>
        </p:txBody>
      </p:sp>
      <p:sp>
        <p:nvSpPr>
          <p:cNvPr id="43" name="Oval 42">
            <a:extLst>
              <a:ext uri="{FF2B5EF4-FFF2-40B4-BE49-F238E27FC236}">
                <a16:creationId xmlns:a16="http://schemas.microsoft.com/office/drawing/2014/main" id="{0E57004C-2345-46DF-85CE-D4C65A42B598}"/>
              </a:ext>
            </a:extLst>
          </p:cNvPr>
          <p:cNvSpPr>
            <a:spLocks noChangeAspect="1"/>
          </p:cNvSpPr>
          <p:nvPr userDrawn="1"/>
        </p:nvSpPr>
        <p:spPr>
          <a:xfrm>
            <a:off x="1679448" y="1894925"/>
            <a:ext cx="274320" cy="274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Bryant Pro Medium" panose="020B0603040000020003" pitchFamily="34" charset="0"/>
              </a:rPr>
              <a:t>3</a:t>
            </a:r>
            <a:endParaRPr lang="en-US" dirty="0">
              <a:latin typeface="Bryant Pro Medium" panose="020B0603040000020003" pitchFamily="34" charset="0"/>
            </a:endParaRPr>
          </a:p>
        </p:txBody>
      </p:sp>
      <p:sp>
        <p:nvSpPr>
          <p:cNvPr id="44" name="Oval 43">
            <a:extLst>
              <a:ext uri="{FF2B5EF4-FFF2-40B4-BE49-F238E27FC236}">
                <a16:creationId xmlns:a16="http://schemas.microsoft.com/office/drawing/2014/main" id="{C29FEA71-F5B1-4F5F-8399-162A7969FB36}"/>
              </a:ext>
            </a:extLst>
          </p:cNvPr>
          <p:cNvSpPr>
            <a:spLocks noChangeAspect="1"/>
          </p:cNvSpPr>
          <p:nvPr userDrawn="1"/>
        </p:nvSpPr>
        <p:spPr>
          <a:xfrm>
            <a:off x="2237232" y="1894925"/>
            <a:ext cx="274320" cy="274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Bryant Pro Medium" panose="020B0603040000020003" pitchFamily="34" charset="0"/>
              </a:rPr>
              <a:t>4</a:t>
            </a:r>
            <a:endParaRPr lang="en-US" dirty="0">
              <a:latin typeface="Bryant Pro Medium" panose="020B0603040000020003" pitchFamily="34" charset="0"/>
            </a:endParaRPr>
          </a:p>
        </p:txBody>
      </p:sp>
      <p:sp>
        <p:nvSpPr>
          <p:cNvPr id="47" name="Oval 46">
            <a:extLst>
              <a:ext uri="{FF2B5EF4-FFF2-40B4-BE49-F238E27FC236}">
                <a16:creationId xmlns:a16="http://schemas.microsoft.com/office/drawing/2014/main" id="{3D61CB43-8476-4D8B-8379-21E44B1E7EE0}"/>
              </a:ext>
            </a:extLst>
          </p:cNvPr>
          <p:cNvSpPr>
            <a:spLocks noChangeAspect="1"/>
          </p:cNvSpPr>
          <p:nvPr userDrawn="1"/>
        </p:nvSpPr>
        <p:spPr>
          <a:xfrm>
            <a:off x="2795016" y="1894925"/>
            <a:ext cx="274320" cy="274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Bryant Pro Medium" panose="020B0603040000020003" pitchFamily="34" charset="0"/>
              </a:rPr>
              <a:t>5</a:t>
            </a:r>
            <a:endParaRPr lang="en-US" dirty="0">
              <a:latin typeface="Bryant Pro Medium" panose="020B0603040000020003" pitchFamily="34" charset="0"/>
            </a:endParaRPr>
          </a:p>
        </p:txBody>
      </p:sp>
      <p:sp>
        <p:nvSpPr>
          <p:cNvPr id="48" name="Oval 47">
            <a:extLst>
              <a:ext uri="{FF2B5EF4-FFF2-40B4-BE49-F238E27FC236}">
                <a16:creationId xmlns:a16="http://schemas.microsoft.com/office/drawing/2014/main" id="{F808C350-42B2-4AD9-BFA9-6D9BD80B1182}"/>
              </a:ext>
            </a:extLst>
          </p:cNvPr>
          <p:cNvSpPr>
            <a:spLocks noChangeAspect="1"/>
          </p:cNvSpPr>
          <p:nvPr userDrawn="1"/>
        </p:nvSpPr>
        <p:spPr>
          <a:xfrm>
            <a:off x="3352800" y="1894925"/>
            <a:ext cx="274320" cy="274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Bryant Pro Medium" panose="020B0603040000020003" pitchFamily="34" charset="0"/>
              </a:rPr>
              <a:t>6</a:t>
            </a:r>
            <a:endParaRPr lang="en-US" dirty="0">
              <a:latin typeface="Bryant Pro Medium" panose="020B0603040000020003" pitchFamily="34" charset="0"/>
            </a:endParaRPr>
          </a:p>
        </p:txBody>
      </p:sp>
      <p:sp>
        <p:nvSpPr>
          <p:cNvPr id="52" name="TextBox 51">
            <a:extLst>
              <a:ext uri="{FF2B5EF4-FFF2-40B4-BE49-F238E27FC236}">
                <a16:creationId xmlns:a16="http://schemas.microsoft.com/office/drawing/2014/main" id="{E9B6B7D6-A148-4414-ABC5-DB4F4D06E8E1}"/>
              </a:ext>
            </a:extLst>
          </p:cNvPr>
          <p:cNvSpPr txBox="1"/>
          <p:nvPr userDrawn="1"/>
        </p:nvSpPr>
        <p:spPr>
          <a:xfrm>
            <a:off x="285756" y="2254420"/>
            <a:ext cx="4876796" cy="1200329"/>
          </a:xfrm>
          <a:prstGeom prst="rect">
            <a:avLst/>
          </a:prstGeom>
          <a:noFill/>
        </p:spPr>
        <p:txBody>
          <a:bodyPr wrap="square" rtlCol="0">
            <a:spAutoFit/>
          </a:bodyPr>
          <a:lstStyle/>
          <a:p>
            <a:pPr marL="342900" lvl="0" indent="-342900" algn="just">
              <a:buFont typeface="+mj-lt"/>
              <a:buAutoNum type="arabicPeriod"/>
            </a:pPr>
            <a:r>
              <a:rPr lang="en-US" sz="1200" dirty="0">
                <a:solidFill>
                  <a:schemeClr val="tx2"/>
                </a:solidFill>
                <a:latin typeface="Bryant Pro Regular" panose="020B0503040000020003" pitchFamily="34" charset="0"/>
              </a:rPr>
              <a:t>Slides</a:t>
            </a:r>
          </a:p>
          <a:p>
            <a:pPr marL="342900" lvl="0" indent="-342900" algn="just">
              <a:buFont typeface="+mj-lt"/>
              <a:buAutoNum type="arabicPeriod"/>
            </a:pPr>
            <a:r>
              <a:rPr lang="en-US" sz="1200" dirty="0">
                <a:solidFill>
                  <a:schemeClr val="tx2"/>
                </a:solidFill>
                <a:latin typeface="Bryant Pro Regular" panose="020B0503040000020003" pitchFamily="34" charset="0"/>
              </a:rPr>
              <a:t>Ask Question</a:t>
            </a:r>
          </a:p>
          <a:p>
            <a:pPr marL="342900" lvl="0" indent="-342900" algn="just">
              <a:buFont typeface="+mj-lt"/>
              <a:buAutoNum type="arabicPeriod"/>
            </a:pPr>
            <a:r>
              <a:rPr lang="en-US" sz="1200" dirty="0">
                <a:solidFill>
                  <a:schemeClr val="tx2"/>
                </a:solidFill>
                <a:latin typeface="Bryant Pro Regular" panose="020B0503040000020003" pitchFamily="34" charset="0"/>
              </a:rPr>
              <a:t>Resources</a:t>
            </a:r>
          </a:p>
          <a:p>
            <a:pPr marL="342900" lvl="0" indent="-342900" algn="just">
              <a:buFont typeface="+mj-lt"/>
              <a:buAutoNum type="arabicPeriod"/>
            </a:pPr>
            <a:r>
              <a:rPr lang="en-US" sz="1200" dirty="0">
                <a:solidFill>
                  <a:schemeClr val="tx2"/>
                </a:solidFill>
                <a:latin typeface="Bryant Pro Regular" panose="020B0503040000020003" pitchFamily="34" charset="0"/>
              </a:rPr>
              <a:t>Help</a:t>
            </a:r>
          </a:p>
          <a:p>
            <a:pPr marL="342900" lvl="0" indent="-342900" algn="just">
              <a:buFont typeface="+mj-lt"/>
              <a:buAutoNum type="arabicPeriod"/>
            </a:pPr>
            <a:r>
              <a:rPr lang="en-US" sz="1200" dirty="0">
                <a:solidFill>
                  <a:schemeClr val="tx2"/>
                </a:solidFill>
                <a:latin typeface="Bryant Pro Regular" panose="020B0503040000020003" pitchFamily="34" charset="0"/>
              </a:rPr>
              <a:t>Media Player (only for on-demand viewing)</a:t>
            </a:r>
          </a:p>
          <a:p>
            <a:pPr marL="342900" lvl="0" indent="-342900" algn="just">
              <a:buFont typeface="+mj-lt"/>
              <a:buAutoNum type="arabicPeriod"/>
            </a:pPr>
            <a:r>
              <a:rPr lang="en-US" sz="1200" dirty="0">
                <a:solidFill>
                  <a:schemeClr val="tx2"/>
                </a:solidFill>
                <a:latin typeface="Bryant Pro Regular" panose="020B0503040000020003" pitchFamily="34" charset="0"/>
              </a:rPr>
              <a:t>Speaker Bio</a:t>
            </a:r>
          </a:p>
        </p:txBody>
      </p:sp>
      <p:sp>
        <p:nvSpPr>
          <p:cNvPr id="34" name="Oval 33">
            <a:extLst>
              <a:ext uri="{FF2B5EF4-FFF2-40B4-BE49-F238E27FC236}">
                <a16:creationId xmlns:a16="http://schemas.microsoft.com/office/drawing/2014/main" id="{205060E6-3A8F-403C-B702-E7922CC106EC}"/>
              </a:ext>
            </a:extLst>
          </p:cNvPr>
          <p:cNvSpPr/>
          <p:nvPr userDrawn="1"/>
        </p:nvSpPr>
        <p:spPr>
          <a:xfrm>
            <a:off x="6293310" y="1275555"/>
            <a:ext cx="2069171" cy="2069171"/>
          </a:xfrm>
          <a:prstGeom prst="ellipse">
            <a:avLst/>
          </a:prstGeom>
          <a:pattFill prst="dkUpDiag">
            <a:fgClr>
              <a:srgbClr val="4392A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F6B09CE2-D90D-4B48-8826-1AE53A17D54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391507" y="1595390"/>
            <a:ext cx="1872777" cy="1429501"/>
          </a:xfrm>
          <a:prstGeom prst="rect">
            <a:avLst/>
          </a:prstGeom>
        </p:spPr>
      </p:pic>
      <p:pic>
        <p:nvPicPr>
          <p:cNvPr id="32" name="Picture 31">
            <a:extLst>
              <a:ext uri="{FF2B5EF4-FFF2-40B4-BE49-F238E27FC236}">
                <a16:creationId xmlns:a16="http://schemas.microsoft.com/office/drawing/2014/main" id="{E15C3989-CAEC-4345-8E6F-FFBF0E9A65B9}"/>
              </a:ext>
            </a:extLst>
          </p:cNvPr>
          <p:cNvPicPr>
            <a:picLocks noChangeAspect="1"/>
          </p:cNvPicPr>
          <p:nvPr userDrawn="1"/>
        </p:nvPicPr>
        <p:blipFill>
          <a:blip r:embed="rId5"/>
          <a:stretch>
            <a:fillRect/>
          </a:stretch>
        </p:blipFill>
        <p:spPr>
          <a:xfrm>
            <a:off x="383381" y="1244115"/>
            <a:ext cx="3421511" cy="548640"/>
          </a:xfrm>
          <a:prstGeom prst="rect">
            <a:avLst/>
          </a:prstGeom>
        </p:spPr>
      </p:pic>
      <p:sp>
        <p:nvSpPr>
          <p:cNvPr id="24" name="TextBox 23">
            <a:extLst>
              <a:ext uri="{FF2B5EF4-FFF2-40B4-BE49-F238E27FC236}">
                <a16:creationId xmlns:a16="http://schemas.microsoft.com/office/drawing/2014/main" id="{F0A335D3-B166-43EB-8518-1DAFAEB5DA4A}"/>
              </a:ext>
            </a:extLst>
          </p:cNvPr>
          <p:cNvSpPr txBox="1"/>
          <p:nvPr userDrawn="1"/>
        </p:nvSpPr>
        <p:spPr>
          <a:xfrm>
            <a:off x="152400" y="45940"/>
            <a:ext cx="8842248" cy="584775"/>
          </a:xfrm>
          <a:prstGeom prst="rect">
            <a:avLst/>
          </a:prstGeom>
          <a:noFill/>
        </p:spPr>
        <p:txBody>
          <a:bodyPr wrap="square" rtlCol="0" anchor="ctr">
            <a:spAutoFit/>
          </a:bodyPr>
          <a:lstStyle/>
          <a:p>
            <a:r>
              <a:rPr lang="en-US" sz="3200" dirty="0">
                <a:solidFill>
                  <a:schemeClr val="bg1"/>
                </a:solidFill>
                <a:latin typeface="+mj-lt"/>
              </a:rPr>
              <a:t>ON24</a:t>
            </a:r>
          </a:p>
        </p:txBody>
      </p:sp>
      <p:sp>
        <p:nvSpPr>
          <p:cNvPr id="25" name="Slide Number Placeholder 22">
            <a:extLst>
              <a:ext uri="{FF2B5EF4-FFF2-40B4-BE49-F238E27FC236}">
                <a16:creationId xmlns:a16="http://schemas.microsoft.com/office/drawing/2014/main" id="{B1C546B9-92F5-4F09-99EE-3C34C3075E50}"/>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
        <p:nvSpPr>
          <p:cNvPr id="27" name="Slide Number Placeholder 22">
            <a:extLst>
              <a:ext uri="{FF2B5EF4-FFF2-40B4-BE49-F238E27FC236}">
                <a16:creationId xmlns:a16="http://schemas.microsoft.com/office/drawing/2014/main" id="{A581822E-14AC-4067-8606-AB5142008DC3}"/>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spTree>
    <p:extLst>
      <p:ext uri="{BB962C8B-B14F-4D97-AF65-F5344CB8AC3E}">
        <p14:creationId xmlns:p14="http://schemas.microsoft.com/office/powerpoint/2010/main" val="406633531"/>
      </p:ext>
    </p:extLst>
  </p:cSld>
  <p:clrMapOvr>
    <a:masterClrMapping/>
  </p:clrMapOvr>
  <p:extLst>
    <p:ext uri="{DCECCB84-F9BA-43D5-87BE-67443E8EF086}">
      <p15:sldGuideLst xmlns:p15="http://schemas.microsoft.com/office/powerpoint/2012/main">
        <p15:guide id="1" orient="horz" pos="804" userDrawn="1">
          <p15:clr>
            <a:srgbClr val="FBAE40"/>
          </p15:clr>
        </p15:guide>
        <p15:guide id="2" pos="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94FA981-2D95-4145-9D5D-12AEFC45D6AC}"/>
              </a:ext>
            </a:extLst>
          </p:cNvPr>
          <p:cNvSpPr/>
          <p:nvPr userDrawn="1"/>
        </p:nvSpPr>
        <p:spPr>
          <a:xfrm>
            <a:off x="145677" y="2847628"/>
            <a:ext cx="4041648" cy="246888"/>
          </a:xfrm>
          <a:prstGeom prst="rect">
            <a:avLst/>
          </a:prstGeom>
          <a:gradFill flip="none" rotWithShape="1">
            <a:gsLst>
              <a:gs pos="38000">
                <a:schemeClr val="tx1"/>
              </a:gs>
              <a:gs pos="87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27786F6-2BF5-4B03-A23A-F348F3855BB7}"/>
              </a:ext>
            </a:extLst>
          </p:cNvPr>
          <p:cNvSpPr/>
          <p:nvPr userDrawn="1"/>
        </p:nvSpPr>
        <p:spPr>
          <a:xfrm>
            <a:off x="4749205" y="2847628"/>
            <a:ext cx="4041648" cy="246888"/>
          </a:xfrm>
          <a:prstGeom prst="rect">
            <a:avLst/>
          </a:prstGeom>
          <a:gradFill flip="none" rotWithShape="1">
            <a:gsLst>
              <a:gs pos="38000">
                <a:schemeClr val="tx1"/>
              </a:gs>
              <a:gs pos="87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5595723C-EECB-4CA6-BAAA-2E7104504124}"/>
              </a:ext>
            </a:extLst>
          </p:cNvPr>
          <p:cNvSpPr/>
          <p:nvPr userDrawn="1"/>
        </p:nvSpPr>
        <p:spPr>
          <a:xfrm>
            <a:off x="4749205" y="886042"/>
            <a:ext cx="4041648" cy="246888"/>
          </a:xfrm>
          <a:prstGeom prst="rect">
            <a:avLst/>
          </a:prstGeom>
          <a:gradFill flip="none" rotWithShape="1">
            <a:gsLst>
              <a:gs pos="38000">
                <a:schemeClr val="tx1"/>
              </a:gs>
              <a:gs pos="87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1"/>
            <a:ext cx="9144000" cy="666749"/>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17868A24-DA36-4CA6-8361-7268241547F8}"/>
              </a:ext>
            </a:extLst>
          </p:cNvPr>
          <p:cNvCxnSpPr/>
          <p:nvPr userDrawn="1"/>
        </p:nvCxnSpPr>
        <p:spPr>
          <a:xfrm>
            <a:off x="609600" y="4800726"/>
            <a:ext cx="0" cy="2444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75FA0BB-C0D3-4FB9-AC65-6D4419977568}"/>
              </a:ext>
            </a:extLst>
          </p:cNvPr>
          <p:cNvSpPr txBox="1"/>
          <p:nvPr userDrawn="1"/>
        </p:nvSpPr>
        <p:spPr>
          <a:xfrm>
            <a:off x="152400" y="45940"/>
            <a:ext cx="8842248" cy="584775"/>
          </a:xfrm>
          <a:prstGeom prst="rect">
            <a:avLst/>
          </a:prstGeom>
          <a:noFill/>
        </p:spPr>
        <p:txBody>
          <a:bodyPr wrap="square" rtlCol="0" anchor="ctr">
            <a:spAutoFit/>
          </a:bodyPr>
          <a:lstStyle/>
          <a:p>
            <a:r>
              <a:rPr lang="en-US" sz="3200" dirty="0">
                <a:solidFill>
                  <a:schemeClr val="bg1"/>
                </a:solidFill>
                <a:latin typeface="+mj-lt"/>
              </a:rPr>
              <a:t>Connect With Us</a:t>
            </a:r>
          </a:p>
        </p:txBody>
      </p:sp>
      <p:sp>
        <p:nvSpPr>
          <p:cNvPr id="20" name="Rectangle 19">
            <a:extLst>
              <a:ext uri="{FF2B5EF4-FFF2-40B4-BE49-F238E27FC236}">
                <a16:creationId xmlns:a16="http://schemas.microsoft.com/office/drawing/2014/main" id="{82DABDB7-064D-4982-BCCC-D41D2BD9D63E}"/>
              </a:ext>
            </a:extLst>
          </p:cNvPr>
          <p:cNvSpPr/>
          <p:nvPr userDrawn="1"/>
        </p:nvSpPr>
        <p:spPr>
          <a:xfrm>
            <a:off x="152401" y="894206"/>
            <a:ext cx="4041648" cy="246888"/>
          </a:xfrm>
          <a:prstGeom prst="rect">
            <a:avLst/>
          </a:prstGeom>
          <a:gradFill flip="none" rotWithShape="1">
            <a:gsLst>
              <a:gs pos="38000">
                <a:schemeClr val="tx1"/>
              </a:gs>
              <a:gs pos="87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D943884-6730-4853-9842-488E8A5F82A4}"/>
              </a:ext>
            </a:extLst>
          </p:cNvPr>
          <p:cNvCxnSpPr>
            <a:cxnSpLocks/>
          </p:cNvCxnSpPr>
          <p:nvPr userDrawn="1"/>
        </p:nvCxnSpPr>
        <p:spPr>
          <a:xfrm flipH="1">
            <a:off x="152400" y="894207"/>
            <a:ext cx="1" cy="1412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2DEDE0-58D6-408F-81BD-9AA33B3F69EF}"/>
              </a:ext>
            </a:extLst>
          </p:cNvPr>
          <p:cNvCxnSpPr>
            <a:cxnSpLocks/>
          </p:cNvCxnSpPr>
          <p:nvPr userDrawn="1"/>
        </p:nvCxnSpPr>
        <p:spPr>
          <a:xfrm flipH="1">
            <a:off x="4749205" y="886043"/>
            <a:ext cx="1" cy="1412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5C1CBD-BB70-4639-99F6-B17D986BC596}"/>
              </a:ext>
            </a:extLst>
          </p:cNvPr>
          <p:cNvCxnSpPr>
            <a:cxnSpLocks/>
          </p:cNvCxnSpPr>
          <p:nvPr userDrawn="1"/>
        </p:nvCxnSpPr>
        <p:spPr>
          <a:xfrm flipH="1">
            <a:off x="152400" y="2855793"/>
            <a:ext cx="1" cy="1412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0E6E844-3A2E-4B94-A44D-D9C296A6951E}"/>
              </a:ext>
            </a:extLst>
          </p:cNvPr>
          <p:cNvCxnSpPr>
            <a:cxnSpLocks/>
          </p:cNvCxnSpPr>
          <p:nvPr userDrawn="1"/>
        </p:nvCxnSpPr>
        <p:spPr>
          <a:xfrm flipH="1">
            <a:off x="4749205" y="2847629"/>
            <a:ext cx="1" cy="1412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Qr code&#10;&#10;Description automatically generated">
            <a:extLst>
              <a:ext uri="{FF2B5EF4-FFF2-40B4-BE49-F238E27FC236}">
                <a16:creationId xmlns:a16="http://schemas.microsoft.com/office/drawing/2014/main" id="{5176205C-9DB0-41A7-A7F6-4EB137335A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1200150"/>
            <a:ext cx="1005840" cy="1005840"/>
          </a:xfrm>
          <a:prstGeom prst="rect">
            <a:avLst/>
          </a:prstGeom>
        </p:spPr>
      </p:pic>
      <p:pic>
        <p:nvPicPr>
          <p:cNvPr id="5" name="Picture 4" descr="Qr code&#10;&#10;Description automatically generated">
            <a:extLst>
              <a:ext uri="{FF2B5EF4-FFF2-40B4-BE49-F238E27FC236}">
                <a16:creationId xmlns:a16="http://schemas.microsoft.com/office/drawing/2014/main" id="{545C5F85-8BA6-4D4C-AF2D-3ACCBFAE4E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7204" y="1200150"/>
            <a:ext cx="1005840" cy="1005840"/>
          </a:xfrm>
          <a:prstGeom prst="rect">
            <a:avLst/>
          </a:prstGeom>
        </p:spPr>
      </p:pic>
      <p:pic>
        <p:nvPicPr>
          <p:cNvPr id="7" name="Picture 6" descr="Qr code&#10;&#10;Description automatically generated">
            <a:extLst>
              <a:ext uri="{FF2B5EF4-FFF2-40B4-BE49-F238E27FC236}">
                <a16:creationId xmlns:a16="http://schemas.microsoft.com/office/drawing/2014/main" id="{49716CBA-6BB3-498F-8660-0AE52505BE5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00400" y="3158490"/>
            <a:ext cx="1005840" cy="1005840"/>
          </a:xfrm>
          <a:prstGeom prst="rect">
            <a:avLst/>
          </a:prstGeom>
        </p:spPr>
      </p:pic>
      <p:pic>
        <p:nvPicPr>
          <p:cNvPr id="9" name="Picture 8" descr="Qr code&#10;&#10;Description automatically generated">
            <a:extLst>
              <a:ext uri="{FF2B5EF4-FFF2-40B4-BE49-F238E27FC236}">
                <a16:creationId xmlns:a16="http://schemas.microsoft.com/office/drawing/2014/main" id="{E472E10F-7093-4B23-A294-1368E229AB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97204" y="3158490"/>
            <a:ext cx="1005840" cy="1005840"/>
          </a:xfrm>
          <a:prstGeom prst="rect">
            <a:avLst/>
          </a:prstGeom>
        </p:spPr>
      </p:pic>
      <p:sp>
        <p:nvSpPr>
          <p:cNvPr id="36" name="TextBox 35">
            <a:extLst>
              <a:ext uri="{FF2B5EF4-FFF2-40B4-BE49-F238E27FC236}">
                <a16:creationId xmlns:a16="http://schemas.microsoft.com/office/drawing/2014/main" id="{E0B63D44-B12E-4BF0-AD66-518E9E8B5632}"/>
              </a:ext>
            </a:extLst>
          </p:cNvPr>
          <p:cNvSpPr txBox="1"/>
          <p:nvPr userDrawn="1"/>
        </p:nvSpPr>
        <p:spPr>
          <a:xfrm>
            <a:off x="274320" y="1245053"/>
            <a:ext cx="3017520" cy="1069848"/>
          </a:xfrm>
          <a:prstGeom prst="rect">
            <a:avLst/>
          </a:prstGeom>
          <a:noFill/>
        </p:spPr>
        <p:txBody>
          <a:bodyPr wrap="square" rtlCol="0">
            <a:spAutoFit/>
          </a:bodyPr>
          <a:lstStyle/>
          <a:p>
            <a:pPr lvl="0"/>
            <a:r>
              <a:rPr lang="en-US" sz="1600" dirty="0">
                <a:solidFill>
                  <a:schemeClr val="tx2"/>
                </a:solidFill>
                <a:latin typeface="Bryant Pro Regular" panose="020B0503040000020003" pitchFamily="34" charset="0"/>
              </a:rPr>
              <a:t>Follow us on Facebook to learn about upcoming events and ask us general questions</a:t>
            </a:r>
          </a:p>
        </p:txBody>
      </p:sp>
      <p:sp>
        <p:nvSpPr>
          <p:cNvPr id="37" name="TextBox 36">
            <a:extLst>
              <a:ext uri="{FF2B5EF4-FFF2-40B4-BE49-F238E27FC236}">
                <a16:creationId xmlns:a16="http://schemas.microsoft.com/office/drawing/2014/main" id="{4B5F9D3E-6F8F-48DB-AC27-1CB7010C105A}"/>
              </a:ext>
            </a:extLst>
          </p:cNvPr>
          <p:cNvSpPr txBox="1"/>
          <p:nvPr userDrawn="1"/>
        </p:nvSpPr>
        <p:spPr>
          <a:xfrm>
            <a:off x="4860847" y="1236889"/>
            <a:ext cx="2926080" cy="830997"/>
          </a:xfrm>
          <a:prstGeom prst="rect">
            <a:avLst/>
          </a:prstGeom>
          <a:noFill/>
        </p:spPr>
        <p:txBody>
          <a:bodyPr wrap="square" rtlCol="0">
            <a:spAutoFit/>
          </a:bodyPr>
          <a:lstStyle>
            <a:defPPr>
              <a:defRPr lang="en-US"/>
            </a:defPPr>
            <a:lvl1pPr lvl="0">
              <a:defRPr sz="1600">
                <a:solidFill>
                  <a:schemeClr val="tx2"/>
                </a:solidFill>
                <a:latin typeface="Bryant Pro Regular" panose="020B0503040000020003" pitchFamily="34" charset="0"/>
              </a:defRPr>
            </a:lvl1pPr>
          </a:lstStyle>
          <a:p>
            <a:pPr lvl="0"/>
            <a:r>
              <a:rPr lang="en-US" dirty="0"/>
              <a:t>#StayConnected on Twitter for quick access to news and information</a:t>
            </a:r>
          </a:p>
        </p:txBody>
      </p:sp>
      <p:sp>
        <p:nvSpPr>
          <p:cNvPr id="38" name="TextBox 37">
            <a:extLst>
              <a:ext uri="{FF2B5EF4-FFF2-40B4-BE49-F238E27FC236}">
                <a16:creationId xmlns:a16="http://schemas.microsoft.com/office/drawing/2014/main" id="{373F13B2-2DE3-445D-9420-96DA5CEFBAC6}"/>
              </a:ext>
            </a:extLst>
          </p:cNvPr>
          <p:cNvSpPr txBox="1"/>
          <p:nvPr userDrawn="1"/>
        </p:nvSpPr>
        <p:spPr>
          <a:xfrm>
            <a:off x="275180" y="3206639"/>
            <a:ext cx="2926080" cy="584775"/>
          </a:xfrm>
          <a:prstGeom prst="rect">
            <a:avLst/>
          </a:prstGeom>
          <a:noFill/>
        </p:spPr>
        <p:txBody>
          <a:bodyPr wrap="square" rtlCol="0">
            <a:spAutoFit/>
          </a:bodyPr>
          <a:lstStyle>
            <a:defPPr>
              <a:defRPr lang="en-US"/>
            </a:defPPr>
            <a:lvl1pPr lvl="0">
              <a:defRPr sz="1600">
                <a:solidFill>
                  <a:schemeClr val="tx2"/>
                </a:solidFill>
                <a:latin typeface="Bryant Pro Regular" panose="020B0503040000020003" pitchFamily="34" charset="0"/>
              </a:defRPr>
            </a:lvl1pPr>
          </a:lstStyle>
          <a:p>
            <a:pPr lvl="0"/>
            <a:r>
              <a:rPr lang="en-US" dirty="0"/>
              <a:t>Go to YouTube for educational videos, tips and strategies</a:t>
            </a:r>
          </a:p>
        </p:txBody>
      </p:sp>
      <p:sp>
        <p:nvSpPr>
          <p:cNvPr id="39" name="TextBox 38">
            <a:extLst>
              <a:ext uri="{FF2B5EF4-FFF2-40B4-BE49-F238E27FC236}">
                <a16:creationId xmlns:a16="http://schemas.microsoft.com/office/drawing/2014/main" id="{AAF8596E-2CEC-4636-9734-F28CFA4A5EEF}"/>
              </a:ext>
            </a:extLst>
          </p:cNvPr>
          <p:cNvSpPr txBox="1"/>
          <p:nvPr userDrawn="1"/>
        </p:nvSpPr>
        <p:spPr>
          <a:xfrm>
            <a:off x="4860847" y="3198475"/>
            <a:ext cx="2926080" cy="584775"/>
          </a:xfrm>
          <a:prstGeom prst="rect">
            <a:avLst/>
          </a:prstGeom>
          <a:noFill/>
        </p:spPr>
        <p:txBody>
          <a:bodyPr wrap="square" rtlCol="0">
            <a:spAutoFit/>
          </a:bodyPr>
          <a:lstStyle>
            <a:defPPr>
              <a:defRPr lang="en-US"/>
            </a:defPPr>
            <a:lvl1pPr lvl="0">
              <a:defRPr sz="1600">
                <a:solidFill>
                  <a:schemeClr val="tx2"/>
                </a:solidFill>
                <a:latin typeface="Bryant Pro Regular" panose="020B0503040000020003" pitchFamily="34" charset="0"/>
              </a:defRPr>
            </a:lvl1pPr>
          </a:lstStyle>
          <a:p>
            <a:pPr lvl="0"/>
            <a:r>
              <a:rPr lang="en-US" dirty="0"/>
              <a:t>LinkedIn is your source for the latest Palmetto GBA news</a:t>
            </a:r>
          </a:p>
        </p:txBody>
      </p:sp>
      <p:sp>
        <p:nvSpPr>
          <p:cNvPr id="40" name="TextBox 39">
            <a:extLst>
              <a:ext uri="{FF2B5EF4-FFF2-40B4-BE49-F238E27FC236}">
                <a16:creationId xmlns:a16="http://schemas.microsoft.com/office/drawing/2014/main" id="{233C7B83-8FA7-4B16-8E34-4B87FB0D03A1}"/>
              </a:ext>
            </a:extLst>
          </p:cNvPr>
          <p:cNvSpPr txBox="1"/>
          <p:nvPr userDrawn="1"/>
        </p:nvSpPr>
        <p:spPr>
          <a:xfrm>
            <a:off x="274320" y="883760"/>
            <a:ext cx="2926080" cy="278290"/>
          </a:xfrm>
          <a:prstGeom prst="rect">
            <a:avLst/>
          </a:prstGeom>
          <a:noFill/>
          <a:ln>
            <a:noFill/>
          </a:ln>
        </p:spPr>
        <p:txBody>
          <a:bodyPr anchor="ctr">
            <a:noAutofit/>
          </a:bodyPr>
          <a:lstStyle>
            <a:lvl1pPr lvl="0" indent="0">
              <a:spcBef>
                <a:spcPct val="20000"/>
              </a:spcBef>
              <a:buFont typeface="Arial" panose="020B0604020202020204" pitchFamily="34" charset="0"/>
              <a:buNone/>
              <a:defRPr sz="1600" cap="all" baseline="0">
                <a:solidFill>
                  <a:schemeClr val="bg1"/>
                </a:solidFill>
                <a:latin typeface="Bryant Pro Medium"/>
              </a:defRPr>
            </a:lvl1pPr>
            <a:lvl2pPr marL="742950" indent="-285750">
              <a:spcBef>
                <a:spcPct val="20000"/>
              </a:spcBef>
              <a:buFont typeface="Arial" panose="020B0604020202020204" pitchFamily="34" charset="0"/>
              <a:buChar char="–"/>
              <a:defRPr sz="2800" cap="all" baseline="0">
                <a:latin typeface="Bryant Pro Regular"/>
              </a:defRPr>
            </a:lvl2pPr>
            <a:lvl3pPr marL="1143000" indent="-228600">
              <a:spcBef>
                <a:spcPct val="20000"/>
              </a:spcBef>
              <a:buFont typeface="Arial" panose="020B0604020202020204" pitchFamily="34" charset="0"/>
              <a:buChar char="•"/>
              <a:defRPr sz="2400" cap="all" baseline="0">
                <a:latin typeface="Bryant Pro Regular"/>
              </a:defRPr>
            </a:lvl3pPr>
            <a:lvl4pPr marL="1600200" indent="-228600">
              <a:spcBef>
                <a:spcPct val="20000"/>
              </a:spcBef>
              <a:buFont typeface="Arial" panose="020B0604020202020204" pitchFamily="34" charset="0"/>
              <a:buChar char="–"/>
              <a:defRPr sz="2000" cap="all" baseline="0">
                <a:latin typeface="Bryant Pro Regular"/>
              </a:defRPr>
            </a:lvl4pPr>
            <a:lvl5pPr marL="2057400" indent="-228600">
              <a:spcBef>
                <a:spcPct val="20000"/>
              </a:spcBef>
              <a:buFont typeface="Arial" panose="020B0604020202020204" pitchFamily="34" charset="0"/>
              <a:buChar char="»"/>
              <a:defRPr sz="2000" cap="all" baseline="0">
                <a:latin typeface="Bryant Pro Regular"/>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Facebook</a:t>
            </a:r>
          </a:p>
        </p:txBody>
      </p:sp>
      <p:sp>
        <p:nvSpPr>
          <p:cNvPr id="41" name="TextBox 40">
            <a:extLst>
              <a:ext uri="{FF2B5EF4-FFF2-40B4-BE49-F238E27FC236}">
                <a16:creationId xmlns:a16="http://schemas.microsoft.com/office/drawing/2014/main" id="{0BE45840-F3FD-4ABD-A447-408CA2836EED}"/>
              </a:ext>
            </a:extLst>
          </p:cNvPr>
          <p:cNvSpPr txBox="1"/>
          <p:nvPr userDrawn="1"/>
        </p:nvSpPr>
        <p:spPr>
          <a:xfrm>
            <a:off x="4860847" y="883760"/>
            <a:ext cx="2926080" cy="278290"/>
          </a:xfrm>
          <a:prstGeom prst="rect">
            <a:avLst/>
          </a:prstGeom>
          <a:noFill/>
          <a:ln>
            <a:noFill/>
          </a:ln>
        </p:spPr>
        <p:txBody>
          <a:bodyPr anchor="ctr">
            <a:noAutofit/>
          </a:bodyPr>
          <a:lstStyle>
            <a:lvl1pPr lvl="0" indent="0">
              <a:spcBef>
                <a:spcPct val="20000"/>
              </a:spcBef>
              <a:buFont typeface="Arial" panose="020B0604020202020204" pitchFamily="34" charset="0"/>
              <a:buNone/>
              <a:defRPr sz="1600" cap="all" baseline="0">
                <a:solidFill>
                  <a:schemeClr val="bg1"/>
                </a:solidFill>
                <a:latin typeface="Bryant Pro Medium"/>
              </a:defRPr>
            </a:lvl1pPr>
            <a:lvl2pPr marL="742950" indent="-285750">
              <a:spcBef>
                <a:spcPct val="20000"/>
              </a:spcBef>
              <a:buFont typeface="Arial" panose="020B0604020202020204" pitchFamily="34" charset="0"/>
              <a:buChar char="–"/>
              <a:defRPr sz="2800" cap="all" baseline="0">
                <a:latin typeface="Bryant Pro Regular"/>
              </a:defRPr>
            </a:lvl2pPr>
            <a:lvl3pPr marL="1143000" indent="-228600">
              <a:spcBef>
                <a:spcPct val="20000"/>
              </a:spcBef>
              <a:buFont typeface="Arial" panose="020B0604020202020204" pitchFamily="34" charset="0"/>
              <a:buChar char="•"/>
              <a:defRPr sz="2400" cap="all" baseline="0">
                <a:latin typeface="Bryant Pro Regular"/>
              </a:defRPr>
            </a:lvl3pPr>
            <a:lvl4pPr marL="1600200" indent="-228600">
              <a:spcBef>
                <a:spcPct val="20000"/>
              </a:spcBef>
              <a:buFont typeface="Arial" panose="020B0604020202020204" pitchFamily="34" charset="0"/>
              <a:buChar char="–"/>
              <a:defRPr sz="2000" cap="all" baseline="0">
                <a:latin typeface="Bryant Pro Regular"/>
              </a:defRPr>
            </a:lvl4pPr>
            <a:lvl5pPr marL="2057400" indent="-228600">
              <a:spcBef>
                <a:spcPct val="20000"/>
              </a:spcBef>
              <a:buFont typeface="Arial" panose="020B0604020202020204" pitchFamily="34" charset="0"/>
              <a:buChar char="»"/>
              <a:defRPr sz="2000" cap="all" baseline="0">
                <a:latin typeface="Bryant Pro Regular"/>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TWITTER</a:t>
            </a:r>
          </a:p>
        </p:txBody>
      </p:sp>
      <p:sp>
        <p:nvSpPr>
          <p:cNvPr id="42" name="TextBox 41">
            <a:extLst>
              <a:ext uri="{FF2B5EF4-FFF2-40B4-BE49-F238E27FC236}">
                <a16:creationId xmlns:a16="http://schemas.microsoft.com/office/drawing/2014/main" id="{1450E93F-A92C-4DB6-BFC8-E8AECA5DA332}"/>
              </a:ext>
            </a:extLst>
          </p:cNvPr>
          <p:cNvSpPr txBox="1"/>
          <p:nvPr userDrawn="1"/>
        </p:nvSpPr>
        <p:spPr>
          <a:xfrm>
            <a:off x="4860847" y="2838450"/>
            <a:ext cx="2926080" cy="278290"/>
          </a:xfrm>
          <a:prstGeom prst="rect">
            <a:avLst/>
          </a:prstGeom>
          <a:noFill/>
          <a:ln>
            <a:noFill/>
          </a:ln>
        </p:spPr>
        <p:txBody>
          <a:bodyPr anchor="ctr">
            <a:noAutofit/>
          </a:bodyPr>
          <a:lstStyle>
            <a:lvl1pPr lvl="0" indent="0">
              <a:spcBef>
                <a:spcPct val="20000"/>
              </a:spcBef>
              <a:buFont typeface="Arial" panose="020B0604020202020204" pitchFamily="34" charset="0"/>
              <a:buNone/>
              <a:defRPr sz="1600" cap="all" baseline="0">
                <a:solidFill>
                  <a:schemeClr val="bg1"/>
                </a:solidFill>
                <a:latin typeface="Bryant Pro Medium"/>
              </a:defRPr>
            </a:lvl1pPr>
            <a:lvl2pPr marL="742950" indent="-285750">
              <a:spcBef>
                <a:spcPct val="20000"/>
              </a:spcBef>
              <a:buFont typeface="Arial" panose="020B0604020202020204" pitchFamily="34" charset="0"/>
              <a:buChar char="–"/>
              <a:defRPr sz="2800" cap="all" baseline="0">
                <a:latin typeface="Bryant Pro Regular"/>
              </a:defRPr>
            </a:lvl2pPr>
            <a:lvl3pPr marL="1143000" indent="-228600">
              <a:spcBef>
                <a:spcPct val="20000"/>
              </a:spcBef>
              <a:buFont typeface="Arial" panose="020B0604020202020204" pitchFamily="34" charset="0"/>
              <a:buChar char="•"/>
              <a:defRPr sz="2400" cap="all" baseline="0">
                <a:latin typeface="Bryant Pro Regular"/>
              </a:defRPr>
            </a:lvl3pPr>
            <a:lvl4pPr marL="1600200" indent="-228600">
              <a:spcBef>
                <a:spcPct val="20000"/>
              </a:spcBef>
              <a:buFont typeface="Arial" panose="020B0604020202020204" pitchFamily="34" charset="0"/>
              <a:buChar char="–"/>
              <a:defRPr sz="2000" cap="all" baseline="0">
                <a:latin typeface="Bryant Pro Regular"/>
              </a:defRPr>
            </a:lvl4pPr>
            <a:lvl5pPr marL="2057400" indent="-228600">
              <a:spcBef>
                <a:spcPct val="20000"/>
              </a:spcBef>
              <a:buFont typeface="Arial" panose="020B0604020202020204" pitchFamily="34" charset="0"/>
              <a:buChar char="»"/>
              <a:defRPr sz="2000" cap="all" baseline="0">
                <a:latin typeface="Bryant Pro Regular"/>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linkedin</a:t>
            </a:r>
          </a:p>
        </p:txBody>
      </p:sp>
      <p:sp>
        <p:nvSpPr>
          <p:cNvPr id="43" name="TextBox 42">
            <a:extLst>
              <a:ext uri="{FF2B5EF4-FFF2-40B4-BE49-F238E27FC236}">
                <a16:creationId xmlns:a16="http://schemas.microsoft.com/office/drawing/2014/main" id="{CF354F44-C2B2-475E-8FB5-A9931B8228C4}"/>
              </a:ext>
            </a:extLst>
          </p:cNvPr>
          <p:cNvSpPr txBox="1"/>
          <p:nvPr userDrawn="1"/>
        </p:nvSpPr>
        <p:spPr>
          <a:xfrm>
            <a:off x="275180" y="2838450"/>
            <a:ext cx="2926080" cy="278290"/>
          </a:xfrm>
          <a:prstGeom prst="rect">
            <a:avLst/>
          </a:prstGeom>
          <a:noFill/>
          <a:ln>
            <a:noFill/>
          </a:ln>
        </p:spPr>
        <p:txBody>
          <a:bodyPr anchor="ctr">
            <a:noAutofit/>
          </a:bodyPr>
          <a:lstStyle>
            <a:lvl1pPr lvl="0" indent="0">
              <a:spcBef>
                <a:spcPct val="20000"/>
              </a:spcBef>
              <a:buFont typeface="Arial" panose="020B0604020202020204" pitchFamily="34" charset="0"/>
              <a:buNone/>
              <a:defRPr sz="1600" cap="all" baseline="0">
                <a:solidFill>
                  <a:schemeClr val="bg1"/>
                </a:solidFill>
                <a:latin typeface="Bryant Pro Medium"/>
              </a:defRPr>
            </a:lvl1pPr>
            <a:lvl2pPr marL="742950" indent="-285750">
              <a:spcBef>
                <a:spcPct val="20000"/>
              </a:spcBef>
              <a:buFont typeface="Arial" panose="020B0604020202020204" pitchFamily="34" charset="0"/>
              <a:buChar char="–"/>
              <a:defRPr sz="2800" cap="all" baseline="0">
                <a:latin typeface="Bryant Pro Regular"/>
              </a:defRPr>
            </a:lvl2pPr>
            <a:lvl3pPr marL="1143000" indent="-228600">
              <a:spcBef>
                <a:spcPct val="20000"/>
              </a:spcBef>
              <a:buFont typeface="Arial" panose="020B0604020202020204" pitchFamily="34" charset="0"/>
              <a:buChar char="•"/>
              <a:defRPr sz="2400" cap="all" baseline="0">
                <a:latin typeface="Bryant Pro Regular"/>
              </a:defRPr>
            </a:lvl3pPr>
            <a:lvl4pPr marL="1600200" indent="-228600">
              <a:spcBef>
                <a:spcPct val="20000"/>
              </a:spcBef>
              <a:buFont typeface="Arial" panose="020B0604020202020204" pitchFamily="34" charset="0"/>
              <a:buChar char="–"/>
              <a:defRPr sz="2000" cap="all" baseline="0">
                <a:latin typeface="Bryant Pro Regular"/>
              </a:defRPr>
            </a:lvl4pPr>
            <a:lvl5pPr marL="2057400" indent="-228600">
              <a:spcBef>
                <a:spcPct val="20000"/>
              </a:spcBef>
              <a:buFont typeface="Arial" panose="020B0604020202020204" pitchFamily="34" charset="0"/>
              <a:buChar char="»"/>
              <a:defRPr sz="2000" cap="all" baseline="0">
                <a:latin typeface="Bryant Pro Regular"/>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YOUTUBE</a:t>
            </a:r>
          </a:p>
        </p:txBody>
      </p:sp>
      <p:pic>
        <p:nvPicPr>
          <p:cNvPr id="45" name="Picture 44">
            <a:extLst>
              <a:ext uri="{FF2B5EF4-FFF2-40B4-BE49-F238E27FC236}">
                <a16:creationId xmlns:a16="http://schemas.microsoft.com/office/drawing/2014/main" id="{295C0A5F-697F-4751-9D43-49237F5524A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35951" y="2797015"/>
            <a:ext cx="455034" cy="320040"/>
          </a:xfrm>
          <a:prstGeom prst="rect">
            <a:avLst/>
          </a:prstGeom>
        </p:spPr>
      </p:pic>
      <p:pic>
        <p:nvPicPr>
          <p:cNvPr id="46" name="Picture 45">
            <a:extLst>
              <a:ext uri="{FF2B5EF4-FFF2-40B4-BE49-F238E27FC236}">
                <a16:creationId xmlns:a16="http://schemas.microsoft.com/office/drawing/2014/main" id="{08B3DD87-EA11-4706-850A-698282327D4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7907" y="826293"/>
            <a:ext cx="393656" cy="320040"/>
          </a:xfrm>
          <a:prstGeom prst="rect">
            <a:avLst/>
          </a:prstGeom>
        </p:spPr>
      </p:pic>
      <p:pic>
        <p:nvPicPr>
          <p:cNvPr id="47" name="Picture 46" descr="Icon&#10;&#10;Description automatically generated">
            <a:extLst>
              <a:ext uri="{FF2B5EF4-FFF2-40B4-BE49-F238E27FC236}">
                <a16:creationId xmlns:a16="http://schemas.microsoft.com/office/drawing/2014/main" id="{25C0B596-3495-4AE1-82FE-BAB0042B0BD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22633" t="26297" r="38134" b="20741"/>
          <a:stretch/>
        </p:blipFill>
        <p:spPr>
          <a:xfrm>
            <a:off x="8367962" y="2789396"/>
            <a:ext cx="325981" cy="320040"/>
          </a:xfrm>
          <a:prstGeom prst="rect">
            <a:avLst/>
          </a:prstGeom>
        </p:spPr>
      </p:pic>
      <p:pic>
        <p:nvPicPr>
          <p:cNvPr id="44" name="Picture 43">
            <a:extLst>
              <a:ext uri="{FF2B5EF4-FFF2-40B4-BE49-F238E27FC236}">
                <a16:creationId xmlns:a16="http://schemas.microsoft.com/office/drawing/2014/main" id="{30884064-B763-47DA-BD0D-26D2C8EF557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765550" y="828910"/>
            <a:ext cx="324089" cy="324089"/>
          </a:xfrm>
          <a:prstGeom prst="rect">
            <a:avLst/>
          </a:prstGeom>
        </p:spPr>
      </p:pic>
      <p:sp>
        <p:nvSpPr>
          <p:cNvPr id="31" name="Slide Number Placeholder 22">
            <a:extLst>
              <a:ext uri="{FF2B5EF4-FFF2-40B4-BE49-F238E27FC236}">
                <a16:creationId xmlns:a16="http://schemas.microsoft.com/office/drawing/2014/main" id="{82EA0F1A-FB7A-441D-A8F2-7D2C0ED4A3AF}"/>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
        <p:nvSpPr>
          <p:cNvPr id="32" name="Slide Number Placeholder 22">
            <a:extLst>
              <a:ext uri="{FF2B5EF4-FFF2-40B4-BE49-F238E27FC236}">
                <a16:creationId xmlns:a16="http://schemas.microsoft.com/office/drawing/2014/main" id="{23DB6BCC-B3A1-4D8D-9571-BD5B505B4558}"/>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spTree>
    <p:extLst>
      <p:ext uri="{BB962C8B-B14F-4D97-AF65-F5344CB8AC3E}">
        <p14:creationId xmlns:p14="http://schemas.microsoft.com/office/powerpoint/2010/main" val="2717546561"/>
      </p:ext>
    </p:extLst>
  </p:cSld>
  <p:clrMapOvr>
    <a:masterClrMapping/>
  </p:clrMapOvr>
  <p:extLst>
    <p:ext uri="{DCECCB84-F9BA-43D5-87BE-67443E8EF086}">
      <p15:sldGuideLst xmlns:p15="http://schemas.microsoft.com/office/powerpoint/2012/main">
        <p15:guide id="1" orient="horz" pos="852"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layout_1pic">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B961ED4-EA7D-4B8E-B6ED-2CD520470A3D}"/>
              </a:ext>
            </a:extLst>
          </p:cNvPr>
          <p:cNvSpPr>
            <a:spLocks noGrp="1"/>
          </p:cNvSpPr>
          <p:nvPr>
            <p:ph type="body" sz="quarter" idx="11" hasCustomPrompt="1"/>
          </p:nvPr>
        </p:nvSpPr>
        <p:spPr>
          <a:xfrm>
            <a:off x="0" y="1873849"/>
            <a:ext cx="9144000" cy="948956"/>
          </a:xfrm>
          <a:prstGeom prst="rect">
            <a:avLst/>
          </a:prstGeom>
        </p:spPr>
        <p:txBody>
          <a:bodyPr anchor="ctr"/>
          <a:lstStyle>
            <a:lvl1pPr marL="0" indent="0" algn="ctr">
              <a:buNone/>
              <a:defRPr>
                <a:solidFill>
                  <a:schemeClr val="bg1"/>
                </a:solidFill>
                <a:latin typeface="+mj-lt"/>
              </a:defRPr>
            </a:lvl1pPr>
          </a:lstStyle>
          <a:p>
            <a:pPr lvl="0"/>
            <a:r>
              <a:rPr lang="en-US" dirty="0"/>
              <a:t>Click to Edit Presentation Title Styles</a:t>
            </a:r>
          </a:p>
        </p:txBody>
      </p:sp>
      <p:pic>
        <p:nvPicPr>
          <p:cNvPr id="3" name="Picture 2" descr="A picture containing drawing&#10;&#10;Description automatically generated">
            <a:extLst>
              <a:ext uri="{FF2B5EF4-FFF2-40B4-BE49-F238E27FC236}">
                <a16:creationId xmlns:a16="http://schemas.microsoft.com/office/drawing/2014/main" id="{12207669-6825-4CA0-8FCD-7791B8D3D1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12" t="29519" r="23391" b="13075"/>
          <a:stretch/>
        </p:blipFill>
        <p:spPr>
          <a:xfrm>
            <a:off x="228600" y="4524584"/>
            <a:ext cx="1371600" cy="490328"/>
          </a:xfrm>
          <a:prstGeom prst="rect">
            <a:avLst/>
          </a:prstGeom>
        </p:spPr>
      </p:pic>
      <p:pic>
        <p:nvPicPr>
          <p:cNvPr id="9" name="Picture 8" descr="A close up of a logo&#10;&#10;Description automatically generated">
            <a:extLst>
              <a:ext uri="{FF2B5EF4-FFF2-40B4-BE49-F238E27FC236}">
                <a16:creationId xmlns:a16="http://schemas.microsoft.com/office/drawing/2014/main" id="{430EC40A-8485-4103-A173-0F97D1FDD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312445"/>
            <a:ext cx="1371600" cy="691713"/>
          </a:xfrm>
          <a:prstGeom prst="rect">
            <a:avLst/>
          </a:prstGeom>
        </p:spPr>
      </p:pic>
      <p:sp>
        <p:nvSpPr>
          <p:cNvPr id="20" name="Text Placeholder 3">
            <a:extLst>
              <a:ext uri="{FF2B5EF4-FFF2-40B4-BE49-F238E27FC236}">
                <a16:creationId xmlns:a16="http://schemas.microsoft.com/office/drawing/2014/main" id="{A08437E2-DB8C-4990-87B9-DA40A5297852}"/>
              </a:ext>
            </a:extLst>
          </p:cNvPr>
          <p:cNvSpPr>
            <a:spLocks noGrp="1"/>
          </p:cNvSpPr>
          <p:nvPr>
            <p:ph type="body" sz="quarter" idx="12" hasCustomPrompt="1"/>
          </p:nvPr>
        </p:nvSpPr>
        <p:spPr>
          <a:xfrm>
            <a:off x="0" y="2864449"/>
            <a:ext cx="9144000" cy="602651"/>
          </a:xfrm>
          <a:prstGeom prst="rect">
            <a:avLst/>
          </a:prstGeom>
        </p:spPr>
        <p:txBody>
          <a:bodyPr anchor="ctr"/>
          <a:lstStyle>
            <a:lvl1pPr marL="0" indent="0" algn="ctr">
              <a:buNone/>
              <a:defRPr sz="2400">
                <a:solidFill>
                  <a:schemeClr val="bg1"/>
                </a:solidFill>
                <a:latin typeface="Bryant Pro Regular" panose="020B0503040000020003" pitchFamily="34" charset="0"/>
              </a:defRPr>
            </a:lvl1pPr>
          </a:lstStyle>
          <a:p>
            <a:pPr lvl="0"/>
            <a:r>
              <a:rPr lang="en-US" dirty="0"/>
              <a:t>Click to Edit Presentation Date Styles</a:t>
            </a:r>
          </a:p>
        </p:txBody>
      </p:sp>
      <p:cxnSp>
        <p:nvCxnSpPr>
          <p:cNvPr id="4" name="Straight Connector 3">
            <a:extLst>
              <a:ext uri="{FF2B5EF4-FFF2-40B4-BE49-F238E27FC236}">
                <a16:creationId xmlns:a16="http://schemas.microsoft.com/office/drawing/2014/main" id="{2FD5C350-2E18-4358-B625-ADF0D44B084F}"/>
              </a:ext>
            </a:extLst>
          </p:cNvPr>
          <p:cNvCxnSpPr/>
          <p:nvPr userDrawn="1"/>
        </p:nvCxnSpPr>
        <p:spPr>
          <a:xfrm>
            <a:off x="1943100" y="2845399"/>
            <a:ext cx="525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2C8E0B-7F06-44F6-8CA5-CDF8B87CB07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9714" r="9714"/>
          <a:stretch/>
        </p:blipFill>
        <p:spPr>
          <a:xfrm>
            <a:off x="228600" y="159068"/>
            <a:ext cx="914400" cy="914400"/>
          </a:xfrm>
          <a:prstGeom prst="ellipse">
            <a:avLst/>
          </a:prstGeom>
          <a:ln w="19050">
            <a:solidFill>
              <a:schemeClr val="bg1"/>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B7262FD2-5E58-49B2-B0A9-00D2063F58C0}"/>
              </a:ext>
            </a:extLst>
          </p:cNvPr>
          <p:cNvSpPr txBox="1"/>
          <p:nvPr userDrawn="1"/>
        </p:nvSpPr>
        <p:spPr>
          <a:xfrm>
            <a:off x="1143000" y="669028"/>
            <a:ext cx="5943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Daliyl Skinner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Manager of MR Strategy and Edit Effectiveness</a:t>
            </a:r>
          </a:p>
        </p:txBody>
      </p:sp>
    </p:spTree>
    <p:extLst>
      <p:ext uri="{BB962C8B-B14F-4D97-AF65-F5344CB8AC3E}">
        <p14:creationId xmlns:p14="http://schemas.microsoft.com/office/powerpoint/2010/main" val="373828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dcast">
    <p:spTree>
      <p:nvGrpSpPr>
        <p:cNvPr id="1" name=""/>
        <p:cNvGrpSpPr/>
        <p:nvPr/>
      </p:nvGrpSpPr>
      <p:grpSpPr>
        <a:xfrm>
          <a:off x="0" y="0"/>
          <a:ext cx="0" cy="0"/>
          <a:chOff x="0" y="0"/>
          <a:chExt cx="0" cy="0"/>
        </a:xfrm>
      </p:grpSpPr>
      <p:sp>
        <p:nvSpPr>
          <p:cNvPr id="15" name="Rectangle 14"/>
          <p:cNvSpPr/>
          <p:nvPr userDrawn="1"/>
        </p:nvSpPr>
        <p:spPr>
          <a:xfrm>
            <a:off x="0" y="1"/>
            <a:ext cx="9144000" cy="666749"/>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17868A24-DA36-4CA6-8361-7268241547F8}"/>
              </a:ext>
            </a:extLst>
          </p:cNvPr>
          <p:cNvCxnSpPr/>
          <p:nvPr userDrawn="1"/>
        </p:nvCxnSpPr>
        <p:spPr>
          <a:xfrm>
            <a:off x="609600" y="4800726"/>
            <a:ext cx="0" cy="2444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75FA0BB-C0D3-4FB9-AC65-6D4419977568}"/>
              </a:ext>
            </a:extLst>
          </p:cNvPr>
          <p:cNvSpPr txBox="1"/>
          <p:nvPr userDrawn="1"/>
        </p:nvSpPr>
        <p:spPr>
          <a:xfrm>
            <a:off x="152400" y="45940"/>
            <a:ext cx="8842248" cy="584775"/>
          </a:xfrm>
          <a:prstGeom prst="rect">
            <a:avLst/>
          </a:prstGeom>
          <a:noFill/>
        </p:spPr>
        <p:txBody>
          <a:bodyPr wrap="square" rtlCol="0" anchor="ctr">
            <a:spAutoFit/>
          </a:bodyPr>
          <a:lstStyle/>
          <a:p>
            <a:r>
              <a:rPr lang="en-US" sz="3200" dirty="0">
                <a:solidFill>
                  <a:schemeClr val="bg1"/>
                </a:solidFill>
                <a:latin typeface="+mj-lt"/>
              </a:rPr>
              <a:t>Rewind Podcast</a:t>
            </a:r>
          </a:p>
        </p:txBody>
      </p:sp>
      <p:sp>
        <p:nvSpPr>
          <p:cNvPr id="20" name="TextBox 19">
            <a:extLst>
              <a:ext uri="{FF2B5EF4-FFF2-40B4-BE49-F238E27FC236}">
                <a16:creationId xmlns:a16="http://schemas.microsoft.com/office/drawing/2014/main" id="{AC64CA8D-E57D-4EE6-8ACB-28CFF841CDD0}"/>
              </a:ext>
            </a:extLst>
          </p:cNvPr>
          <p:cNvSpPr txBox="1"/>
          <p:nvPr userDrawn="1"/>
        </p:nvSpPr>
        <p:spPr>
          <a:xfrm>
            <a:off x="152400" y="886114"/>
            <a:ext cx="8842248" cy="1015663"/>
          </a:xfrm>
          <a:prstGeom prst="rect">
            <a:avLst/>
          </a:prstGeom>
          <a:noFill/>
        </p:spPr>
        <p:txBody>
          <a:bodyPr wrap="square" rtlCol="0">
            <a:spAutoFit/>
          </a:bodyPr>
          <a:lstStyle/>
          <a:p>
            <a:pPr algn="just"/>
            <a:r>
              <a:rPr lang="en-US" sz="2000" dirty="0">
                <a:solidFill>
                  <a:schemeClr val="tx2"/>
                </a:solidFill>
                <a:latin typeface="Bryant Pro Regular" panose="020B0503040000020003" pitchFamily="34" charset="0"/>
              </a:rPr>
              <a:t>Our podcast, “Rewind: Palmetto GBA Medicare in Review,” can keep you informed on the ins and outs of Medicare. Check it out on Spotify, Apple and Google podcasts! </a:t>
            </a:r>
          </a:p>
        </p:txBody>
      </p:sp>
      <p:grpSp>
        <p:nvGrpSpPr>
          <p:cNvPr id="21" name="Group 20">
            <a:extLst>
              <a:ext uri="{FF2B5EF4-FFF2-40B4-BE49-F238E27FC236}">
                <a16:creationId xmlns:a16="http://schemas.microsoft.com/office/drawing/2014/main" id="{3180F30A-A478-4429-946A-03F35097E134}"/>
              </a:ext>
            </a:extLst>
          </p:cNvPr>
          <p:cNvGrpSpPr/>
          <p:nvPr userDrawn="1"/>
        </p:nvGrpSpPr>
        <p:grpSpPr>
          <a:xfrm>
            <a:off x="2568287" y="2114550"/>
            <a:ext cx="4007426" cy="1981200"/>
            <a:chOff x="2568287" y="2114550"/>
            <a:chExt cx="4007426" cy="1981200"/>
          </a:xfrm>
        </p:grpSpPr>
        <p:sp>
          <p:nvSpPr>
            <p:cNvPr id="22" name="Oval 21">
              <a:extLst>
                <a:ext uri="{FF2B5EF4-FFF2-40B4-BE49-F238E27FC236}">
                  <a16:creationId xmlns:a16="http://schemas.microsoft.com/office/drawing/2014/main" id="{0B0FC47A-080A-4C26-8739-6661304C54D6}"/>
                </a:ext>
              </a:extLst>
            </p:cNvPr>
            <p:cNvSpPr/>
            <p:nvPr userDrawn="1"/>
          </p:nvSpPr>
          <p:spPr>
            <a:xfrm>
              <a:off x="4717676" y="2205316"/>
              <a:ext cx="685800" cy="685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Logo&#10;&#10;Description automatically generated">
              <a:extLst>
                <a:ext uri="{FF2B5EF4-FFF2-40B4-BE49-F238E27FC236}">
                  <a16:creationId xmlns:a16="http://schemas.microsoft.com/office/drawing/2014/main" id="{EADA9718-F2E9-4731-87F9-E516EA1601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35" t="18350" r="7423" b="16465"/>
            <a:stretch/>
          </p:blipFill>
          <p:spPr>
            <a:xfrm>
              <a:off x="2568287" y="2114550"/>
              <a:ext cx="4007426" cy="1981200"/>
            </a:xfrm>
            <a:prstGeom prst="rect">
              <a:avLst/>
            </a:prstGeom>
          </p:spPr>
        </p:pic>
      </p:grpSp>
      <p:sp>
        <p:nvSpPr>
          <p:cNvPr id="16" name="Slide Number Placeholder 22">
            <a:extLst>
              <a:ext uri="{FF2B5EF4-FFF2-40B4-BE49-F238E27FC236}">
                <a16:creationId xmlns:a16="http://schemas.microsoft.com/office/drawing/2014/main" id="{A27F84B2-A386-4B46-BB97-4AF45B53C30F}"/>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
        <p:nvSpPr>
          <p:cNvPr id="17" name="Slide Number Placeholder 22">
            <a:extLst>
              <a:ext uri="{FF2B5EF4-FFF2-40B4-BE49-F238E27FC236}">
                <a16:creationId xmlns:a16="http://schemas.microsoft.com/office/drawing/2014/main" id="{F90F1D8E-5665-4420-9F92-5071853F749D}"/>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spTree>
    <p:extLst>
      <p:ext uri="{BB962C8B-B14F-4D97-AF65-F5344CB8AC3E}">
        <p14:creationId xmlns:p14="http://schemas.microsoft.com/office/powerpoint/2010/main" val="2367521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edback_survey">
    <p:spTree>
      <p:nvGrpSpPr>
        <p:cNvPr id="1" name=""/>
        <p:cNvGrpSpPr/>
        <p:nvPr/>
      </p:nvGrpSpPr>
      <p:grpSpPr>
        <a:xfrm>
          <a:off x="0" y="0"/>
          <a:ext cx="0" cy="0"/>
          <a:chOff x="0" y="0"/>
          <a:chExt cx="0" cy="0"/>
        </a:xfrm>
      </p:grpSpPr>
      <p:sp>
        <p:nvSpPr>
          <p:cNvPr id="15" name="Rectangle 14"/>
          <p:cNvSpPr/>
          <p:nvPr userDrawn="1"/>
        </p:nvSpPr>
        <p:spPr>
          <a:xfrm>
            <a:off x="0" y="1"/>
            <a:ext cx="9144000" cy="666749"/>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17868A24-DA36-4CA6-8361-7268241547F8}"/>
              </a:ext>
            </a:extLst>
          </p:cNvPr>
          <p:cNvCxnSpPr/>
          <p:nvPr userDrawn="1"/>
        </p:nvCxnSpPr>
        <p:spPr>
          <a:xfrm>
            <a:off x="609600" y="4800726"/>
            <a:ext cx="0" cy="2444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DD4E858-0A1F-4065-86B2-DAE8E074B87B}"/>
              </a:ext>
            </a:extLst>
          </p:cNvPr>
          <p:cNvSpPr/>
          <p:nvPr userDrawn="1"/>
        </p:nvSpPr>
        <p:spPr>
          <a:xfrm>
            <a:off x="167934" y="895058"/>
            <a:ext cx="3636955" cy="246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FF953DC9-40C5-4608-AD59-2A3BCBD07A1A}"/>
              </a:ext>
            </a:extLst>
          </p:cNvPr>
          <p:cNvCxnSpPr>
            <a:cxnSpLocks/>
          </p:cNvCxnSpPr>
          <p:nvPr userDrawn="1"/>
        </p:nvCxnSpPr>
        <p:spPr>
          <a:xfrm flipH="1">
            <a:off x="152401" y="895058"/>
            <a:ext cx="1" cy="1188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EE3C9D9-EB3D-4447-BBA8-CFE33792862C}"/>
              </a:ext>
            </a:extLst>
          </p:cNvPr>
          <p:cNvSpPr txBox="1"/>
          <p:nvPr userDrawn="1"/>
        </p:nvSpPr>
        <p:spPr>
          <a:xfrm>
            <a:off x="292608" y="861596"/>
            <a:ext cx="2057395" cy="338554"/>
          </a:xfrm>
          <a:prstGeom prst="rect">
            <a:avLst/>
          </a:prstGeom>
          <a:noFill/>
        </p:spPr>
        <p:txBody>
          <a:bodyPr wrap="square" rtlCol="0">
            <a:spAutoFit/>
          </a:bodyPr>
          <a:lstStyle/>
          <a:p>
            <a:pPr lvl="0" algn="just"/>
            <a:r>
              <a:rPr lang="en-US" sz="1600" cap="all" baseline="0" dirty="0">
                <a:solidFill>
                  <a:schemeClr val="bg1"/>
                </a:solidFill>
                <a:latin typeface="Bryant Pro Medium" panose="020B0603040000020003" pitchFamily="34" charset="0"/>
              </a:rPr>
              <a:t>FEEDBACK</a:t>
            </a:r>
          </a:p>
        </p:txBody>
      </p:sp>
      <p:sp>
        <p:nvSpPr>
          <p:cNvPr id="7" name="Arc 6">
            <a:extLst>
              <a:ext uri="{FF2B5EF4-FFF2-40B4-BE49-F238E27FC236}">
                <a16:creationId xmlns:a16="http://schemas.microsoft.com/office/drawing/2014/main" id="{4D5A6E02-0D8D-4DCC-9062-13E9FCC80346}"/>
              </a:ext>
            </a:extLst>
          </p:cNvPr>
          <p:cNvSpPr/>
          <p:nvPr userDrawn="1"/>
        </p:nvSpPr>
        <p:spPr>
          <a:xfrm rot="11606992">
            <a:off x="888794" y="1339200"/>
            <a:ext cx="914400" cy="914400"/>
          </a:xfrm>
          <a:prstGeom prst="arc">
            <a:avLst>
              <a:gd name="adj1" fmla="val 11109511"/>
              <a:gd name="adj2" fmla="val 18710763"/>
            </a:avLst>
          </a:prstGeom>
          <a:ln w="28575">
            <a:solidFill>
              <a:schemeClr val="tx1"/>
            </a:solidFill>
            <a:headEnd type="oval" w="lg" len="lg"/>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Speech Bubble: Rectangle with Corners Rounded 7">
            <a:extLst>
              <a:ext uri="{FF2B5EF4-FFF2-40B4-BE49-F238E27FC236}">
                <a16:creationId xmlns:a16="http://schemas.microsoft.com/office/drawing/2014/main" id="{6B8A2EB6-C892-4AED-B7BD-1A7BD17A555E}"/>
              </a:ext>
            </a:extLst>
          </p:cNvPr>
          <p:cNvSpPr/>
          <p:nvPr userDrawn="1"/>
        </p:nvSpPr>
        <p:spPr>
          <a:xfrm>
            <a:off x="5656940" y="895058"/>
            <a:ext cx="2692069" cy="1102006"/>
          </a:xfrm>
          <a:prstGeom prst="wedgeRoundRectCallout">
            <a:avLst>
              <a:gd name="adj1" fmla="val -43702"/>
              <a:gd name="adj2" fmla="val 117125"/>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EF0A058-0ED5-4A5B-9AB8-956F87561236}"/>
              </a:ext>
            </a:extLst>
          </p:cNvPr>
          <p:cNvGrpSpPr/>
          <p:nvPr userDrawn="1"/>
        </p:nvGrpSpPr>
        <p:grpSpPr>
          <a:xfrm>
            <a:off x="5733190" y="1293422"/>
            <a:ext cx="2539569" cy="305279"/>
            <a:chOff x="6370982" y="1242872"/>
            <a:chExt cx="1901688" cy="228600"/>
          </a:xfrm>
        </p:grpSpPr>
        <p:sp>
          <p:nvSpPr>
            <p:cNvPr id="10" name="Star: 5 Points 9">
              <a:extLst>
                <a:ext uri="{FF2B5EF4-FFF2-40B4-BE49-F238E27FC236}">
                  <a16:creationId xmlns:a16="http://schemas.microsoft.com/office/drawing/2014/main" id="{839BFA2F-D611-4725-919D-40C30C8C50C4}"/>
                </a:ext>
              </a:extLst>
            </p:cNvPr>
            <p:cNvSpPr>
              <a:spLocks noChangeAspect="1"/>
            </p:cNvSpPr>
            <p:nvPr userDrawn="1"/>
          </p:nvSpPr>
          <p:spPr>
            <a:xfrm>
              <a:off x="6370982" y="1242872"/>
              <a:ext cx="228600" cy="22860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tar: 5 Points 38">
              <a:extLst>
                <a:ext uri="{FF2B5EF4-FFF2-40B4-BE49-F238E27FC236}">
                  <a16:creationId xmlns:a16="http://schemas.microsoft.com/office/drawing/2014/main" id="{C0CB73A6-66D4-47C0-8943-405D675382A0}"/>
                </a:ext>
              </a:extLst>
            </p:cNvPr>
            <p:cNvSpPr>
              <a:spLocks noChangeAspect="1"/>
            </p:cNvSpPr>
            <p:nvPr userDrawn="1"/>
          </p:nvSpPr>
          <p:spPr>
            <a:xfrm>
              <a:off x="6789254" y="1242872"/>
              <a:ext cx="228600" cy="22860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Star: 5 Points 40">
              <a:extLst>
                <a:ext uri="{FF2B5EF4-FFF2-40B4-BE49-F238E27FC236}">
                  <a16:creationId xmlns:a16="http://schemas.microsoft.com/office/drawing/2014/main" id="{A5F8D21B-7980-4AEA-88FC-3B6E9599F720}"/>
                </a:ext>
              </a:extLst>
            </p:cNvPr>
            <p:cNvSpPr>
              <a:spLocks noChangeAspect="1"/>
            </p:cNvSpPr>
            <p:nvPr userDrawn="1"/>
          </p:nvSpPr>
          <p:spPr>
            <a:xfrm>
              <a:off x="7207526" y="1242872"/>
              <a:ext cx="228600" cy="22860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Star: 5 Points 44">
              <a:extLst>
                <a:ext uri="{FF2B5EF4-FFF2-40B4-BE49-F238E27FC236}">
                  <a16:creationId xmlns:a16="http://schemas.microsoft.com/office/drawing/2014/main" id="{B8C38BBA-6922-4D5E-B5AE-13ABDE01E8F5}"/>
                </a:ext>
              </a:extLst>
            </p:cNvPr>
            <p:cNvSpPr>
              <a:spLocks noChangeAspect="1"/>
            </p:cNvSpPr>
            <p:nvPr userDrawn="1"/>
          </p:nvSpPr>
          <p:spPr>
            <a:xfrm>
              <a:off x="7625798" y="1242872"/>
              <a:ext cx="228600" cy="22860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Star: 5 Points 45">
              <a:extLst>
                <a:ext uri="{FF2B5EF4-FFF2-40B4-BE49-F238E27FC236}">
                  <a16:creationId xmlns:a16="http://schemas.microsoft.com/office/drawing/2014/main" id="{F8A8B238-0173-4389-9B3A-8F7566E854E7}"/>
                </a:ext>
              </a:extLst>
            </p:cNvPr>
            <p:cNvSpPr>
              <a:spLocks noChangeAspect="1"/>
            </p:cNvSpPr>
            <p:nvPr userDrawn="1"/>
          </p:nvSpPr>
          <p:spPr>
            <a:xfrm>
              <a:off x="8044070" y="1242872"/>
              <a:ext cx="228600" cy="228600"/>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71A0947-3109-4380-B967-7F61E36D6933}"/>
              </a:ext>
            </a:extLst>
          </p:cNvPr>
          <p:cNvSpPr txBox="1"/>
          <p:nvPr userDrawn="1"/>
        </p:nvSpPr>
        <p:spPr>
          <a:xfrm>
            <a:off x="990600" y="2800350"/>
            <a:ext cx="7162800" cy="461665"/>
          </a:xfrm>
          <a:prstGeom prst="rect">
            <a:avLst/>
          </a:prstGeom>
          <a:noFill/>
        </p:spPr>
        <p:txBody>
          <a:bodyPr wrap="square" rtlCol="0">
            <a:spAutoFit/>
          </a:bodyPr>
          <a:lstStyle/>
          <a:p>
            <a:pPr lvl="0" algn="ctr"/>
            <a:r>
              <a:rPr lang="en-US" sz="2400" dirty="0">
                <a:solidFill>
                  <a:schemeClr val="tx2"/>
                </a:solidFill>
                <a:latin typeface="Bryant Pro Regular" panose="020B0503040000020003" pitchFamily="34" charset="0"/>
              </a:rPr>
              <a:t>Don’t forget to complete the feedback survey!</a:t>
            </a:r>
          </a:p>
        </p:txBody>
      </p:sp>
      <p:pic>
        <p:nvPicPr>
          <p:cNvPr id="22" name="Picture 21">
            <a:extLst>
              <a:ext uri="{FF2B5EF4-FFF2-40B4-BE49-F238E27FC236}">
                <a16:creationId xmlns:a16="http://schemas.microsoft.com/office/drawing/2014/main" id="{77150E24-42D1-4B9C-A3DD-8FCE278ECF27}"/>
              </a:ext>
            </a:extLst>
          </p:cNvPr>
          <p:cNvPicPr>
            <a:picLocks noChangeAspect="1"/>
          </p:cNvPicPr>
          <p:nvPr userDrawn="1"/>
        </p:nvPicPr>
        <p:blipFill>
          <a:blip r:embed="rId2"/>
          <a:stretch>
            <a:fillRect/>
          </a:stretch>
        </p:blipFill>
        <p:spPr>
          <a:xfrm>
            <a:off x="383381" y="1244115"/>
            <a:ext cx="3421511" cy="548640"/>
          </a:xfrm>
          <a:prstGeom prst="rect">
            <a:avLst/>
          </a:prstGeom>
        </p:spPr>
      </p:pic>
      <p:sp>
        <p:nvSpPr>
          <p:cNvPr id="21" name="TextBox 20">
            <a:extLst>
              <a:ext uri="{FF2B5EF4-FFF2-40B4-BE49-F238E27FC236}">
                <a16:creationId xmlns:a16="http://schemas.microsoft.com/office/drawing/2014/main" id="{BE42397F-A18A-4A98-98EE-4BB10DD0FA2A}"/>
              </a:ext>
            </a:extLst>
          </p:cNvPr>
          <p:cNvSpPr txBox="1"/>
          <p:nvPr userDrawn="1"/>
        </p:nvSpPr>
        <p:spPr>
          <a:xfrm>
            <a:off x="152400" y="45940"/>
            <a:ext cx="8842248" cy="584775"/>
          </a:xfrm>
          <a:prstGeom prst="rect">
            <a:avLst/>
          </a:prstGeom>
          <a:noFill/>
        </p:spPr>
        <p:txBody>
          <a:bodyPr wrap="square" rtlCol="0" anchor="ctr">
            <a:spAutoFit/>
          </a:bodyPr>
          <a:lstStyle/>
          <a:p>
            <a:r>
              <a:rPr lang="en-US" sz="3200" dirty="0">
                <a:solidFill>
                  <a:schemeClr val="bg1"/>
                </a:solidFill>
                <a:latin typeface="+mj-lt"/>
              </a:rPr>
              <a:t>Customer Experience Survey</a:t>
            </a:r>
          </a:p>
        </p:txBody>
      </p:sp>
      <p:sp>
        <p:nvSpPr>
          <p:cNvPr id="20" name="Slide Number Placeholder 22">
            <a:extLst>
              <a:ext uri="{FF2B5EF4-FFF2-40B4-BE49-F238E27FC236}">
                <a16:creationId xmlns:a16="http://schemas.microsoft.com/office/drawing/2014/main" id="{2B9E84B8-DCB2-4F75-80E9-1BF6EFAB4AA8}"/>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
        <p:nvSpPr>
          <p:cNvPr id="23" name="Slide Number Placeholder 22">
            <a:extLst>
              <a:ext uri="{FF2B5EF4-FFF2-40B4-BE49-F238E27FC236}">
                <a16:creationId xmlns:a16="http://schemas.microsoft.com/office/drawing/2014/main" id="{A58E34B5-838B-4D71-AAF3-DB53FAC62315}"/>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spTree>
    <p:extLst>
      <p:ext uri="{BB962C8B-B14F-4D97-AF65-F5344CB8AC3E}">
        <p14:creationId xmlns:p14="http://schemas.microsoft.com/office/powerpoint/2010/main" val="684585890"/>
      </p:ext>
    </p:extLst>
  </p:cSld>
  <p:clrMapOvr>
    <a:masterClrMapping/>
  </p:clrMapOvr>
  <p:extLst>
    <p:ext uri="{DCECCB84-F9BA-43D5-87BE-67443E8EF086}">
      <p15:sldGuideLst xmlns:p15="http://schemas.microsoft.com/office/powerpoint/2012/main">
        <p15:guide id="1" orient="horz" pos="804">
          <p15:clr>
            <a:srgbClr val="FBAE40"/>
          </p15:clr>
        </p15:guide>
        <p15:guide id="2" pos="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5" name="Rectangle 14"/>
          <p:cNvSpPr/>
          <p:nvPr userDrawn="1"/>
        </p:nvSpPr>
        <p:spPr>
          <a:xfrm>
            <a:off x="0" y="1"/>
            <a:ext cx="9144000" cy="666749"/>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17868A24-DA36-4CA6-8361-7268241547F8}"/>
              </a:ext>
            </a:extLst>
          </p:cNvPr>
          <p:cNvCxnSpPr/>
          <p:nvPr userDrawn="1"/>
        </p:nvCxnSpPr>
        <p:spPr>
          <a:xfrm>
            <a:off x="609600" y="4800726"/>
            <a:ext cx="0" cy="2444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D8DA8E24-35C5-4219-97F4-33FB5EA1372A}"/>
              </a:ext>
            </a:extLst>
          </p:cNvPr>
          <p:cNvSpPr/>
          <p:nvPr userDrawn="1"/>
        </p:nvSpPr>
        <p:spPr>
          <a:xfrm>
            <a:off x="2971800" y="971550"/>
            <a:ext cx="3200400" cy="3200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7500" dirty="0">
              <a:latin typeface="Bryant Pro Bold" panose="020B0503040000020003" pitchFamily="34" charset="0"/>
            </a:endParaRPr>
          </a:p>
        </p:txBody>
      </p:sp>
      <p:sp>
        <p:nvSpPr>
          <p:cNvPr id="23" name="TextBox 22">
            <a:extLst>
              <a:ext uri="{FF2B5EF4-FFF2-40B4-BE49-F238E27FC236}">
                <a16:creationId xmlns:a16="http://schemas.microsoft.com/office/drawing/2014/main" id="{D8DBDC81-9E9D-41D4-8164-10E22B4F245F}"/>
              </a:ext>
            </a:extLst>
          </p:cNvPr>
          <p:cNvSpPr txBox="1"/>
          <p:nvPr userDrawn="1"/>
        </p:nvSpPr>
        <p:spPr>
          <a:xfrm>
            <a:off x="3619500" y="361950"/>
            <a:ext cx="1905000" cy="4708981"/>
          </a:xfrm>
          <a:prstGeom prst="rect">
            <a:avLst/>
          </a:prstGeom>
          <a:noFill/>
        </p:spPr>
        <p:txBody>
          <a:bodyPr wrap="square">
            <a:spAutoFit/>
          </a:bodyPr>
          <a:lstStyle/>
          <a:p>
            <a:pPr algn="ctr"/>
            <a:r>
              <a:rPr lang="en-US" sz="30000" dirty="0">
                <a:solidFill>
                  <a:schemeClr val="bg1"/>
                </a:solidFill>
                <a:latin typeface="Bryant Pro Bold" panose="020B0503040000020003" pitchFamily="34" charset="0"/>
              </a:rPr>
              <a:t>?</a:t>
            </a:r>
            <a:endParaRPr lang="en-US" sz="30000" dirty="0">
              <a:solidFill>
                <a:schemeClr val="bg1"/>
              </a:solidFill>
            </a:endParaRPr>
          </a:p>
        </p:txBody>
      </p:sp>
      <p:sp>
        <p:nvSpPr>
          <p:cNvPr id="9" name="TextBox 8">
            <a:extLst>
              <a:ext uri="{FF2B5EF4-FFF2-40B4-BE49-F238E27FC236}">
                <a16:creationId xmlns:a16="http://schemas.microsoft.com/office/drawing/2014/main" id="{37370687-BB29-42C7-9EAB-4A102C125FD3}"/>
              </a:ext>
            </a:extLst>
          </p:cNvPr>
          <p:cNvSpPr txBox="1"/>
          <p:nvPr userDrawn="1"/>
        </p:nvSpPr>
        <p:spPr>
          <a:xfrm>
            <a:off x="152400" y="45940"/>
            <a:ext cx="8842248" cy="584775"/>
          </a:xfrm>
          <a:prstGeom prst="rect">
            <a:avLst/>
          </a:prstGeom>
          <a:noFill/>
        </p:spPr>
        <p:txBody>
          <a:bodyPr wrap="square" rtlCol="0" anchor="ctr">
            <a:spAutoFit/>
          </a:bodyPr>
          <a:lstStyle/>
          <a:p>
            <a:r>
              <a:rPr lang="en-US" sz="3200" dirty="0">
                <a:solidFill>
                  <a:schemeClr val="bg1"/>
                </a:solidFill>
                <a:latin typeface="+mj-lt"/>
              </a:rPr>
              <a:t>Questions?</a:t>
            </a:r>
          </a:p>
        </p:txBody>
      </p:sp>
      <p:sp>
        <p:nvSpPr>
          <p:cNvPr id="10" name="Slide Number Placeholder 22">
            <a:extLst>
              <a:ext uri="{FF2B5EF4-FFF2-40B4-BE49-F238E27FC236}">
                <a16:creationId xmlns:a16="http://schemas.microsoft.com/office/drawing/2014/main" id="{FD39E849-8668-473F-8436-AD0E53BBE583}"/>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
        <p:nvSpPr>
          <p:cNvPr id="16" name="Slide Number Placeholder 22">
            <a:extLst>
              <a:ext uri="{FF2B5EF4-FFF2-40B4-BE49-F238E27FC236}">
                <a16:creationId xmlns:a16="http://schemas.microsoft.com/office/drawing/2014/main" id="{681D894F-EB8F-4B1E-B385-B83D8B4AD3AD}"/>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spTree>
    <p:extLst>
      <p:ext uri="{BB962C8B-B14F-4D97-AF65-F5344CB8AC3E}">
        <p14:creationId xmlns:p14="http://schemas.microsoft.com/office/powerpoint/2010/main" val="1155828002"/>
      </p:ext>
    </p:extLst>
  </p:cSld>
  <p:clrMapOvr>
    <a:masterClrMapping/>
  </p:clrMapOvr>
  <p:extLst>
    <p:ext uri="{DCECCB84-F9BA-43D5-87BE-67443E8EF086}">
      <p15:sldGuideLst xmlns:p15="http://schemas.microsoft.com/office/powerpoint/2012/main">
        <p15:guide id="1" orient="horz" pos="804">
          <p15:clr>
            <a:srgbClr val="FBAE40"/>
          </p15:clr>
        </p15:guide>
        <p15:guide id="2"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15" name="Rectangle 14"/>
          <p:cNvSpPr/>
          <p:nvPr userDrawn="1"/>
        </p:nvSpPr>
        <p:spPr>
          <a:xfrm>
            <a:off x="0" y="1"/>
            <a:ext cx="9144000" cy="666749"/>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17868A24-DA36-4CA6-8361-7268241547F8}"/>
              </a:ext>
            </a:extLst>
          </p:cNvPr>
          <p:cNvCxnSpPr/>
          <p:nvPr userDrawn="1"/>
        </p:nvCxnSpPr>
        <p:spPr>
          <a:xfrm>
            <a:off x="609600" y="4800726"/>
            <a:ext cx="0" cy="2444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CBA16E4-6582-4EFF-BEF6-E72BD41B5D5A}"/>
              </a:ext>
            </a:extLst>
          </p:cNvPr>
          <p:cNvGrpSpPr/>
          <p:nvPr userDrawn="1"/>
        </p:nvGrpSpPr>
        <p:grpSpPr>
          <a:xfrm>
            <a:off x="1143000" y="1529276"/>
            <a:ext cx="6858001" cy="2084948"/>
            <a:chOff x="1142999" y="1504950"/>
            <a:chExt cx="6858001" cy="2084948"/>
          </a:xfrm>
        </p:grpSpPr>
        <p:sp>
          <p:nvSpPr>
            <p:cNvPr id="10" name="Rectangle 9">
              <a:extLst>
                <a:ext uri="{FF2B5EF4-FFF2-40B4-BE49-F238E27FC236}">
                  <a16:creationId xmlns:a16="http://schemas.microsoft.com/office/drawing/2014/main" id="{D45343D4-8824-44D0-A973-807197698685}"/>
                </a:ext>
              </a:extLst>
            </p:cNvPr>
            <p:cNvSpPr/>
            <p:nvPr userDrawn="1"/>
          </p:nvSpPr>
          <p:spPr>
            <a:xfrm>
              <a:off x="1219199" y="1577928"/>
              <a:ext cx="6705600" cy="19389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B1884B6-B61D-42B6-AD57-6D5D86CAF831}"/>
                </a:ext>
              </a:extLst>
            </p:cNvPr>
            <p:cNvSpPr/>
            <p:nvPr userDrawn="1"/>
          </p:nvSpPr>
          <p:spPr>
            <a:xfrm>
              <a:off x="1142999" y="1504950"/>
              <a:ext cx="6858001" cy="20849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86845BA0-4228-4CF5-B516-63B02905828D}"/>
              </a:ext>
            </a:extLst>
          </p:cNvPr>
          <p:cNvSpPr txBox="1"/>
          <p:nvPr userDrawn="1"/>
        </p:nvSpPr>
        <p:spPr>
          <a:xfrm>
            <a:off x="152400" y="1602254"/>
            <a:ext cx="8842248" cy="1938992"/>
          </a:xfrm>
          <a:prstGeom prst="rect">
            <a:avLst/>
          </a:prstGeom>
          <a:noFill/>
        </p:spPr>
        <p:txBody>
          <a:bodyPr wrap="square" rtlCol="0">
            <a:spAutoFit/>
          </a:bodyPr>
          <a:lstStyle/>
          <a:p>
            <a:pPr algn="ctr"/>
            <a:r>
              <a:rPr lang="en-US" sz="6000" dirty="0">
                <a:solidFill>
                  <a:schemeClr val="bg1"/>
                </a:solidFill>
                <a:latin typeface="Bryant Pro Bold" panose="020B0503040000020003" pitchFamily="34" charset="0"/>
              </a:rPr>
              <a:t>THANKS</a:t>
            </a:r>
          </a:p>
          <a:p>
            <a:pPr algn="ctr"/>
            <a:r>
              <a:rPr lang="en-US" sz="6000" dirty="0">
                <a:solidFill>
                  <a:schemeClr val="bg1"/>
                </a:solidFill>
                <a:latin typeface="Bryant Pro Bold" panose="020B0503040000020003" pitchFamily="34" charset="0"/>
              </a:rPr>
              <a:t>FOR ATTENDING!</a:t>
            </a:r>
          </a:p>
        </p:txBody>
      </p:sp>
      <p:sp>
        <p:nvSpPr>
          <p:cNvPr id="17" name="TextBox 16">
            <a:extLst>
              <a:ext uri="{FF2B5EF4-FFF2-40B4-BE49-F238E27FC236}">
                <a16:creationId xmlns:a16="http://schemas.microsoft.com/office/drawing/2014/main" id="{0B219366-1B05-4587-A07C-C7C46C7B04E1}"/>
              </a:ext>
            </a:extLst>
          </p:cNvPr>
          <p:cNvSpPr txBox="1"/>
          <p:nvPr userDrawn="1"/>
        </p:nvSpPr>
        <p:spPr>
          <a:xfrm>
            <a:off x="152400" y="45940"/>
            <a:ext cx="8842248" cy="584775"/>
          </a:xfrm>
          <a:prstGeom prst="rect">
            <a:avLst/>
          </a:prstGeom>
          <a:noFill/>
        </p:spPr>
        <p:txBody>
          <a:bodyPr wrap="square" rtlCol="0" anchor="ctr">
            <a:spAutoFit/>
          </a:bodyPr>
          <a:lstStyle/>
          <a:p>
            <a:r>
              <a:rPr lang="en-US" sz="3200" dirty="0">
                <a:solidFill>
                  <a:schemeClr val="bg1"/>
                </a:solidFill>
                <a:latin typeface="+mj-lt"/>
              </a:rPr>
              <a:t>Thank You!</a:t>
            </a:r>
          </a:p>
        </p:txBody>
      </p:sp>
      <p:sp>
        <p:nvSpPr>
          <p:cNvPr id="18" name="Slide Number Placeholder 22">
            <a:extLst>
              <a:ext uri="{FF2B5EF4-FFF2-40B4-BE49-F238E27FC236}">
                <a16:creationId xmlns:a16="http://schemas.microsoft.com/office/drawing/2014/main" id="{768AC469-5D6A-4311-9BC8-AEC886EFAB47}"/>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
        <p:nvSpPr>
          <p:cNvPr id="19" name="Slide Number Placeholder 22">
            <a:extLst>
              <a:ext uri="{FF2B5EF4-FFF2-40B4-BE49-F238E27FC236}">
                <a16:creationId xmlns:a16="http://schemas.microsoft.com/office/drawing/2014/main" id="{A2847075-A89F-48EE-9364-F58AA0C789F8}"/>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spTree>
    <p:extLst>
      <p:ext uri="{BB962C8B-B14F-4D97-AF65-F5344CB8AC3E}">
        <p14:creationId xmlns:p14="http://schemas.microsoft.com/office/powerpoint/2010/main" val="2088213109"/>
      </p:ext>
    </p:extLst>
  </p:cSld>
  <p:clrMapOvr>
    <a:masterClrMapping/>
  </p:clrMapOvr>
  <p:extLst>
    <p:ext uri="{DCECCB84-F9BA-43D5-87BE-67443E8EF086}">
      <p15:sldGuideLst xmlns:p15="http://schemas.microsoft.com/office/powerpoint/2012/main">
        <p15:guide id="1" orient="horz" pos="804">
          <p15:clr>
            <a:srgbClr val="FBAE40"/>
          </p15:clr>
        </p15:guide>
        <p15:guide id="2" pos="9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ample 1">
    <p:spTree>
      <p:nvGrpSpPr>
        <p:cNvPr id="1" name=""/>
        <p:cNvGrpSpPr/>
        <p:nvPr/>
      </p:nvGrpSpPr>
      <p:grpSpPr>
        <a:xfrm>
          <a:off x="0" y="0"/>
          <a:ext cx="0" cy="0"/>
          <a:chOff x="0" y="0"/>
          <a:chExt cx="0" cy="0"/>
        </a:xfrm>
      </p:grpSpPr>
      <p:graphicFrame>
        <p:nvGraphicFramePr>
          <p:cNvPr id="4" name="Table 3"/>
          <p:cNvGraphicFramePr>
            <a:graphicFrameLocks noGrp="1"/>
          </p:cNvGraphicFramePr>
          <p:nvPr userDrawn="1">
            <p:extLst>
              <p:ext uri="{D42A27DB-BD31-4B8C-83A1-F6EECF244321}">
                <p14:modId xmlns:p14="http://schemas.microsoft.com/office/powerpoint/2010/main" val="2090009903"/>
              </p:ext>
            </p:extLst>
          </p:nvPr>
        </p:nvGraphicFramePr>
        <p:xfrm>
          <a:off x="531091" y="1809750"/>
          <a:ext cx="8158018" cy="2518274"/>
        </p:xfrm>
        <a:graphic>
          <a:graphicData uri="http://schemas.openxmlformats.org/drawingml/2006/table">
            <a:tbl>
              <a:tblPr firstRow="1" bandRow="1">
                <a:tableStyleId>{073A0DAA-6AF3-43AB-8588-CEC1D06C72B9}</a:tableStyleId>
              </a:tblPr>
              <a:tblGrid>
                <a:gridCol w="6918143">
                  <a:extLst>
                    <a:ext uri="{9D8B030D-6E8A-4147-A177-3AD203B41FA5}">
                      <a16:colId xmlns:a16="http://schemas.microsoft.com/office/drawing/2014/main" val="20000"/>
                    </a:ext>
                  </a:extLst>
                </a:gridCol>
                <a:gridCol w="1239875">
                  <a:extLst>
                    <a:ext uri="{9D8B030D-6E8A-4147-A177-3AD203B41FA5}">
                      <a16:colId xmlns:a16="http://schemas.microsoft.com/office/drawing/2014/main" val="20001"/>
                    </a:ext>
                  </a:extLst>
                </a:gridCol>
              </a:tblGrid>
              <a:tr h="358004">
                <a:tc>
                  <a:txBody>
                    <a:bodyPr/>
                    <a:lstStyle/>
                    <a:p>
                      <a:r>
                        <a:rPr lang="en-US" sz="1400" b="1" dirty="0">
                          <a:latin typeface="Bryant Pro Medium"/>
                        </a:rPr>
                        <a:t>Table</a:t>
                      </a:r>
                      <a:r>
                        <a:rPr lang="en-US" sz="1400" b="1" baseline="0" dirty="0">
                          <a:latin typeface="Bryant Pro Medium"/>
                        </a:rPr>
                        <a:t> Title Goes Here (type size can change as needed)</a:t>
                      </a:r>
                      <a:endParaRPr lang="en-US" sz="1400" b="1" dirty="0">
                        <a:solidFill>
                          <a:schemeClr val="bg1"/>
                        </a:solidFill>
                        <a:latin typeface="Bryant Pro Medium"/>
                      </a:endParaRPr>
                    </a:p>
                  </a:txBody>
                  <a:tcPr marT="34290" marB="34290" anchor="ctr">
                    <a:lnL w="28575"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r>
                        <a:rPr lang="en-US" sz="900" baseline="0" dirty="0">
                          <a:latin typeface="Bryant Pro Medium"/>
                        </a:rPr>
                        <a:t>Heading Here</a:t>
                      </a:r>
                      <a:endParaRPr lang="en-US" sz="900" baseline="0" dirty="0">
                        <a:solidFill>
                          <a:schemeClr val="bg1"/>
                        </a:solidFill>
                        <a:latin typeface="Bryant Pro Medium"/>
                      </a:endParaRPr>
                    </a:p>
                  </a:txBody>
                  <a:tcPr marT="34290" marB="34290" anchor="ctr">
                    <a:lnL w="190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2">
                              <a:lumMod val="75000"/>
                            </a:schemeClr>
                          </a:solidFill>
                          <a:latin typeface="Bryant Pro Regular"/>
                        </a:rPr>
                        <a:t>Line Copy Here </a:t>
                      </a:r>
                      <a:endParaRPr lang="en-US" sz="900" b="0" kern="1200" dirty="0">
                        <a:solidFill>
                          <a:schemeClr val="tx2">
                            <a:lumMod val="75000"/>
                          </a:schemeClr>
                        </a:solidFill>
                        <a:latin typeface="Bryant Pro Regular"/>
                        <a:ea typeface="+mn-ea"/>
                        <a:cs typeface="+mn-cs"/>
                      </a:endParaRPr>
                    </a:p>
                  </a:txBody>
                  <a:tcPr marT="34290" marB="34290">
                    <a:lnL w="28575"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n-US" sz="1100" dirty="0">
                        <a:ln>
                          <a:solidFill>
                            <a:schemeClr val="tx1"/>
                          </a:solidFill>
                        </a:ln>
                        <a:solidFill>
                          <a:schemeClr val="tx2">
                            <a:lumMod val="75000"/>
                          </a:schemeClr>
                        </a:solidFill>
                      </a:endParaRPr>
                    </a:p>
                  </a:txBody>
                  <a:tcPr marT="34290" marB="34290">
                    <a:lnL w="190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2">
                              <a:lumMod val="75000"/>
                            </a:schemeClr>
                          </a:solidFill>
                          <a:latin typeface="Bryant Pro Regular"/>
                        </a:rPr>
                        <a:t>Line Copy Here </a:t>
                      </a:r>
                      <a:endParaRPr lang="en-US" sz="900" b="0" kern="1200" dirty="0">
                        <a:solidFill>
                          <a:schemeClr val="tx2">
                            <a:lumMod val="75000"/>
                          </a:schemeClr>
                        </a:solidFill>
                        <a:latin typeface="Bryant Pro Regular"/>
                        <a:ea typeface="+mn-ea"/>
                        <a:cs typeface="+mn-cs"/>
                      </a:endParaRPr>
                    </a:p>
                  </a:txBody>
                  <a:tcPr marT="34290" marB="34290">
                    <a:lnL w="28575"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endParaRPr lang="en-US" sz="1100" dirty="0">
                        <a:solidFill>
                          <a:schemeClr val="tx2">
                            <a:lumMod val="75000"/>
                          </a:schemeClr>
                        </a:solidFill>
                      </a:endParaRPr>
                    </a:p>
                  </a:txBody>
                  <a:tcPr marT="34290" marB="34290">
                    <a:lnL w="190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2">
                              <a:lumMod val="75000"/>
                            </a:schemeClr>
                          </a:solidFill>
                          <a:latin typeface="Bryant Pro Regular"/>
                        </a:rPr>
                        <a:t>Line Copy Here </a:t>
                      </a:r>
                      <a:endParaRPr lang="en-US" sz="900" b="0" kern="1200" dirty="0">
                        <a:solidFill>
                          <a:schemeClr val="tx2">
                            <a:lumMod val="75000"/>
                          </a:schemeClr>
                        </a:solidFill>
                        <a:latin typeface="Bryant Pro Regular"/>
                        <a:ea typeface="+mn-ea"/>
                        <a:cs typeface="+mn-cs"/>
                      </a:endParaRPr>
                    </a:p>
                  </a:txBody>
                  <a:tcPr marT="34290" marB="34290">
                    <a:lnL w="28575"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n-US" sz="1100" dirty="0">
                        <a:ln>
                          <a:solidFill>
                            <a:schemeClr val="accent3">
                              <a:lumMod val="20000"/>
                              <a:lumOff val="80000"/>
                            </a:schemeClr>
                          </a:solidFill>
                        </a:ln>
                        <a:solidFill>
                          <a:schemeClr val="tx2">
                            <a:lumMod val="75000"/>
                          </a:schemeClr>
                        </a:solidFill>
                      </a:endParaRPr>
                    </a:p>
                  </a:txBody>
                  <a:tcPr marT="34290" marB="34290">
                    <a:lnL w="190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2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2">
                              <a:lumMod val="75000"/>
                            </a:schemeClr>
                          </a:solidFill>
                          <a:latin typeface="Bryant Pro Regular"/>
                        </a:rPr>
                        <a:t>Line Copy Here </a:t>
                      </a:r>
                      <a:endParaRPr lang="en-US" sz="900" b="0" kern="1200" dirty="0">
                        <a:solidFill>
                          <a:schemeClr val="tx2">
                            <a:lumMod val="75000"/>
                          </a:schemeClr>
                        </a:solidFill>
                        <a:latin typeface="Bryant Pro Regular"/>
                        <a:ea typeface="+mn-ea"/>
                        <a:cs typeface="+mn-cs"/>
                      </a:endParaRPr>
                    </a:p>
                  </a:txBody>
                  <a:tcPr marT="34290" marB="34290">
                    <a:lnL w="28575"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endParaRPr lang="en-US" sz="1100" dirty="0">
                        <a:solidFill>
                          <a:schemeClr val="tx2">
                            <a:lumMod val="75000"/>
                          </a:schemeClr>
                        </a:solidFill>
                      </a:endParaRPr>
                    </a:p>
                  </a:txBody>
                  <a:tcPr marT="34290" marB="34290">
                    <a:lnL w="190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2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2">
                              <a:lumMod val="75000"/>
                            </a:schemeClr>
                          </a:solidFill>
                          <a:latin typeface="Bryant Pro Regular"/>
                        </a:rPr>
                        <a:t>Line Copy Here </a:t>
                      </a:r>
                      <a:endParaRPr lang="en-US" sz="900" b="0" kern="1200" dirty="0">
                        <a:solidFill>
                          <a:schemeClr val="tx2">
                            <a:lumMod val="75000"/>
                          </a:schemeClr>
                        </a:solidFill>
                        <a:latin typeface="Bryant Pro Regular"/>
                        <a:ea typeface="+mn-ea"/>
                        <a:cs typeface="+mn-cs"/>
                      </a:endParaRPr>
                    </a:p>
                  </a:txBody>
                  <a:tcPr marT="34290" marB="34290">
                    <a:lnL w="28575"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2">
                            <a:lumMod val="75000"/>
                          </a:schemeClr>
                        </a:solidFill>
                      </a:endParaRPr>
                    </a:p>
                  </a:txBody>
                  <a:tcPr marT="34290" marB="34290">
                    <a:lnL w="190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2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2">
                              <a:lumMod val="75000"/>
                            </a:schemeClr>
                          </a:solidFill>
                          <a:latin typeface="Bryant Pro Regular"/>
                        </a:rPr>
                        <a:t>Line Copy Here </a:t>
                      </a:r>
                      <a:endParaRPr lang="en-US" sz="900" b="0" kern="1200" dirty="0">
                        <a:solidFill>
                          <a:schemeClr val="tx2">
                            <a:lumMod val="75000"/>
                          </a:schemeClr>
                        </a:solidFill>
                        <a:latin typeface="Bryant Pro Regular"/>
                        <a:ea typeface="+mn-ea"/>
                        <a:cs typeface="+mn-cs"/>
                      </a:endParaRPr>
                    </a:p>
                  </a:txBody>
                  <a:tcPr marT="34290" marB="34290">
                    <a:lnL w="28575"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endParaRPr lang="en-US" sz="1100" dirty="0">
                        <a:solidFill>
                          <a:schemeClr val="tx2">
                            <a:lumMod val="75000"/>
                          </a:schemeClr>
                        </a:solidFill>
                      </a:endParaRPr>
                    </a:p>
                  </a:txBody>
                  <a:tcPr marT="34290" marB="34290">
                    <a:lnL w="190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2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2">
                              <a:lumMod val="75000"/>
                            </a:schemeClr>
                          </a:solidFill>
                          <a:latin typeface="Bryant Pro Regular"/>
                        </a:rPr>
                        <a:t>Line Copy Here </a:t>
                      </a:r>
                      <a:endParaRPr lang="en-US" sz="900" b="0" kern="1200" dirty="0">
                        <a:solidFill>
                          <a:schemeClr val="tx2">
                            <a:lumMod val="75000"/>
                          </a:schemeClr>
                        </a:solidFill>
                        <a:latin typeface="Bryant Pro Regular"/>
                        <a:ea typeface="+mn-ea"/>
                        <a:cs typeface="+mn-cs"/>
                      </a:endParaRPr>
                    </a:p>
                  </a:txBody>
                  <a:tcPr marT="34290" marB="34290">
                    <a:lnL w="28575"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2">
                            <a:lumMod val="75000"/>
                          </a:schemeClr>
                        </a:solidFill>
                      </a:endParaRPr>
                    </a:p>
                  </a:txBody>
                  <a:tcPr marT="34290" marB="34290">
                    <a:lnL w="190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2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2">
                              <a:lumMod val="75000"/>
                            </a:schemeClr>
                          </a:solidFill>
                          <a:latin typeface="Bryant Pro Regular"/>
                        </a:rPr>
                        <a:t>Line Copy Here </a:t>
                      </a:r>
                      <a:endParaRPr lang="en-US" sz="900" b="0" kern="1200" dirty="0">
                        <a:solidFill>
                          <a:schemeClr val="tx2">
                            <a:lumMod val="75000"/>
                          </a:schemeClr>
                        </a:solidFill>
                        <a:latin typeface="Bryant Pro Regular"/>
                        <a:ea typeface="+mn-ea"/>
                        <a:cs typeface="+mn-cs"/>
                      </a:endParaRPr>
                    </a:p>
                  </a:txBody>
                  <a:tcPr marT="34290" marB="34290">
                    <a:lnL w="28575"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endParaRPr lang="en-US" sz="1100" dirty="0">
                        <a:solidFill>
                          <a:schemeClr val="tx2">
                            <a:lumMod val="75000"/>
                          </a:schemeClr>
                        </a:solidFill>
                      </a:endParaRPr>
                    </a:p>
                  </a:txBody>
                  <a:tcPr marT="34290" marB="34290">
                    <a:lnL w="190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2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2">
                              <a:lumMod val="75000"/>
                            </a:schemeClr>
                          </a:solidFill>
                          <a:latin typeface="Bryant Pro Regular"/>
                        </a:rPr>
                        <a:t>Line Copy Here </a:t>
                      </a:r>
                      <a:endParaRPr lang="en-US" sz="900" b="0" kern="1200" dirty="0">
                        <a:solidFill>
                          <a:schemeClr val="tx2">
                            <a:lumMod val="75000"/>
                          </a:schemeClr>
                        </a:solidFill>
                        <a:latin typeface="Bryant Pro Regular"/>
                        <a:ea typeface="+mn-ea"/>
                        <a:cs typeface="+mn-cs"/>
                      </a:endParaRPr>
                    </a:p>
                  </a:txBody>
                  <a:tcPr marT="34290" marB="34290">
                    <a:lnL w="28575"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2">
                            <a:lumMod val="75000"/>
                          </a:schemeClr>
                        </a:solidFill>
                      </a:endParaRPr>
                    </a:p>
                  </a:txBody>
                  <a:tcPr marT="34290" marB="34290">
                    <a:lnL w="190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9"/>
                  </a:ext>
                </a:extLst>
              </a:tr>
            </a:tbl>
          </a:graphicData>
        </a:graphic>
      </p:graphicFrame>
      <p:sp>
        <p:nvSpPr>
          <p:cNvPr id="8" name="TextBox 7"/>
          <p:cNvSpPr txBox="1"/>
          <p:nvPr userDrawn="1"/>
        </p:nvSpPr>
        <p:spPr>
          <a:xfrm>
            <a:off x="381000" y="114300"/>
            <a:ext cx="8458200" cy="1969770"/>
          </a:xfrm>
          <a:prstGeom prst="rect">
            <a:avLst/>
          </a:prstGeom>
          <a:noFill/>
        </p:spPr>
        <p:txBody>
          <a:bodyPr wrap="square" rtlCol="0">
            <a:spAutoFit/>
          </a:bodyPr>
          <a:lstStyle/>
          <a:p>
            <a:r>
              <a:rPr lang="en-US" sz="2400" dirty="0">
                <a:solidFill>
                  <a:schemeClr val="tx2">
                    <a:lumMod val="75000"/>
                  </a:schemeClr>
                </a:solidFill>
              </a:rPr>
              <a:t>To create</a:t>
            </a:r>
            <a:r>
              <a:rPr lang="en-US" sz="2400" baseline="0" dirty="0">
                <a:solidFill>
                  <a:schemeClr val="tx2">
                    <a:lumMod val="75000"/>
                  </a:schemeClr>
                </a:solidFill>
              </a:rPr>
              <a:t> a customizable table:</a:t>
            </a:r>
          </a:p>
          <a:p>
            <a:pPr marL="285750" indent="-285750">
              <a:buFont typeface="Arial" panose="020B0604020202020204" pitchFamily="34" charset="0"/>
              <a:buChar char="•"/>
            </a:pPr>
            <a:r>
              <a:rPr lang="en-US" sz="1600" baseline="0" dirty="0">
                <a:solidFill>
                  <a:schemeClr val="tx2"/>
                </a:solidFill>
              </a:rPr>
              <a:t>Use the Single Content Master Layout Slide.</a:t>
            </a:r>
          </a:p>
          <a:p>
            <a:pPr marL="285750" indent="-285750">
              <a:buFont typeface="Arial" panose="020B0604020202020204" pitchFamily="34" charset="0"/>
              <a:buChar char="•"/>
            </a:pPr>
            <a:r>
              <a:rPr lang="en-US" sz="1600" baseline="0" dirty="0">
                <a:solidFill>
                  <a:schemeClr val="tx2"/>
                </a:solidFill>
              </a:rPr>
              <a:t>Copy the preferred table type from the </a:t>
            </a:r>
            <a:r>
              <a:rPr lang="en-US" sz="1600" baseline="0" dirty="0">
                <a:solidFill>
                  <a:schemeClr val="tx1"/>
                </a:solidFill>
              </a:rPr>
              <a:t>PalmettoGBA_Assets 1 </a:t>
            </a:r>
            <a:r>
              <a:rPr lang="en-US" sz="1600" baseline="0" dirty="0">
                <a:solidFill>
                  <a:schemeClr val="tx2"/>
                </a:solidFill>
              </a:rPr>
              <a:t>ppt to the </a:t>
            </a:r>
            <a:br>
              <a:rPr lang="en-US" sz="1600" baseline="0" dirty="0">
                <a:solidFill>
                  <a:schemeClr val="tx2"/>
                </a:solidFill>
              </a:rPr>
            </a:br>
            <a:r>
              <a:rPr lang="en-US" sz="1600" baseline="0" dirty="0">
                <a:solidFill>
                  <a:schemeClr val="tx2"/>
                </a:solidFill>
              </a:rPr>
              <a:t>Single Content Slide. Adjust fonts and colors keeping with the master theme.</a:t>
            </a:r>
          </a:p>
          <a:p>
            <a:pPr marL="285750" indent="-285750">
              <a:buFont typeface="Arial" panose="020B0604020202020204" pitchFamily="34" charset="0"/>
              <a:buChar char="•"/>
            </a:pPr>
            <a:r>
              <a:rPr lang="en-US" sz="1600" baseline="0" dirty="0">
                <a:solidFill>
                  <a:schemeClr val="tx2"/>
                </a:solidFill>
              </a:rPr>
              <a:t>Make your edits.</a:t>
            </a:r>
          </a:p>
          <a:p>
            <a:pPr marL="285750" indent="-285750">
              <a:buFont typeface="Arial" panose="020B0604020202020204" pitchFamily="34" charset="0"/>
              <a:buChar char="•"/>
            </a:pPr>
            <a:r>
              <a:rPr lang="en-US" sz="1600" baseline="0" dirty="0">
                <a:solidFill>
                  <a:schemeClr val="tx2"/>
                </a:solidFill>
              </a:rPr>
              <a:t>You may need to adjust or redraw the outside border.</a:t>
            </a:r>
          </a:p>
          <a:p>
            <a:pPr marL="285750" indent="-285750">
              <a:buFont typeface="Arial" panose="020B0604020202020204" pitchFamily="34" charset="0"/>
              <a:buChar char="•"/>
            </a:pPr>
            <a:endParaRPr lang="en-US" dirty="0">
              <a:solidFill>
                <a:schemeClr val="tx2"/>
              </a:solidFill>
            </a:endParaRPr>
          </a:p>
        </p:txBody>
      </p:sp>
      <p:sp>
        <p:nvSpPr>
          <p:cNvPr id="5" name="Slide Number Placeholder 22">
            <a:extLst>
              <a:ext uri="{FF2B5EF4-FFF2-40B4-BE49-F238E27FC236}">
                <a16:creationId xmlns:a16="http://schemas.microsoft.com/office/drawing/2014/main" id="{BDBEC31D-E9E0-4622-A7CA-120A840F4589}"/>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spTree>
    <p:extLst>
      <p:ext uri="{BB962C8B-B14F-4D97-AF65-F5344CB8AC3E}">
        <p14:creationId xmlns:p14="http://schemas.microsoft.com/office/powerpoint/2010/main" val="2303251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5" name="Rectangle 14"/>
          <p:cNvSpPr/>
          <p:nvPr userDrawn="1"/>
        </p:nvSpPr>
        <p:spPr>
          <a:xfrm>
            <a:off x="0" y="1"/>
            <a:ext cx="9144000" cy="666749"/>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1"/>
          </p:nvPr>
        </p:nvSpPr>
        <p:spPr>
          <a:xfrm>
            <a:off x="152400" y="-141103"/>
            <a:ext cx="8839200" cy="948956"/>
          </a:xfrm>
          <a:prstGeom prst="rect">
            <a:avLst/>
          </a:prstGeom>
        </p:spPr>
        <p:txBody>
          <a:bodyPr anchor="ctr"/>
          <a:lstStyle>
            <a:lvl1pPr marL="0" indent="0">
              <a:buNone/>
              <a:defRPr>
                <a:solidFill>
                  <a:schemeClr val="bg1"/>
                </a:solidFill>
                <a:latin typeface="+mj-lt"/>
              </a:defRPr>
            </a:lvl1pPr>
          </a:lstStyle>
          <a:p>
            <a:pPr lvl="0"/>
            <a:r>
              <a:rPr lang="en-US" dirty="0"/>
              <a:t>Click to edit Master text styles</a:t>
            </a:r>
          </a:p>
        </p:txBody>
      </p:sp>
      <p:sp>
        <p:nvSpPr>
          <p:cNvPr id="6" name="Picture Placeholder 13">
            <a:extLst>
              <a:ext uri="{FF2B5EF4-FFF2-40B4-BE49-F238E27FC236}">
                <a16:creationId xmlns:a16="http://schemas.microsoft.com/office/drawing/2014/main" id="{C5306ACD-7E26-4DAE-A99C-75127D27EEA5}"/>
              </a:ext>
            </a:extLst>
          </p:cNvPr>
          <p:cNvSpPr>
            <a:spLocks noGrp="1"/>
          </p:cNvSpPr>
          <p:nvPr>
            <p:ph type="pic" sz="quarter" idx="12"/>
          </p:nvPr>
        </p:nvSpPr>
        <p:spPr>
          <a:xfrm>
            <a:off x="152400" y="886968"/>
            <a:ext cx="8842248" cy="3566160"/>
          </a:xfrm>
          <a:prstGeom prst="rect">
            <a:avLst/>
          </a:prstGeom>
        </p:spPr>
        <p:txBody>
          <a:bodyPr/>
          <a:lstStyle>
            <a:lvl1pPr marL="0" indent="0">
              <a:buNone/>
              <a:defRPr/>
            </a:lvl1pPr>
          </a:lstStyle>
          <a:p>
            <a:endParaRPr lang="en-US" dirty="0"/>
          </a:p>
        </p:txBody>
      </p:sp>
      <p:sp>
        <p:nvSpPr>
          <p:cNvPr id="10" name="Slide Number Placeholder 22">
            <a:extLst>
              <a:ext uri="{FF2B5EF4-FFF2-40B4-BE49-F238E27FC236}">
                <a16:creationId xmlns:a16="http://schemas.microsoft.com/office/drawing/2014/main" id="{EB9998B9-4598-48F3-8AFF-68265EE3488C}"/>
              </a:ext>
            </a:extLst>
          </p:cNvPr>
          <p:cNvSpPr>
            <a:spLocks noGrp="1"/>
          </p:cNvSpPr>
          <p:nvPr>
            <p:ph type="sldNum" sz="quarter" idx="4"/>
          </p:nvPr>
        </p:nvSpPr>
        <p:spPr>
          <a:xfrm>
            <a:off x="152400" y="4800726"/>
            <a:ext cx="457200" cy="244476"/>
          </a:xfrm>
          <a:prstGeom prst="rect">
            <a:avLst/>
          </a:prstGeom>
          <a:solidFill>
            <a:schemeClr val="bg1">
              <a:alpha val="0"/>
            </a:schemeClr>
          </a:solidFill>
        </p:spPr>
        <p:txBody>
          <a:bodyPr vert="horz" anchor="ctr" anchorCtr="0">
            <a:noAutofit/>
          </a:bodyPr>
          <a:lstStyle>
            <a:lvl1pPr algn="l" eaLnBrk="1" latinLnBrk="0" hangingPunct="1">
              <a:defRPr kumimoji="0" sz="1100" b="1">
                <a:solidFill>
                  <a:schemeClr val="bg1"/>
                </a:solidFill>
                <a:latin typeface="Bryant Pro Bold" panose="020B0503040000020003" pitchFamily="34" charset="0"/>
              </a:defRPr>
            </a:lvl1pPr>
          </a:lstStyle>
          <a:p>
            <a:fld id="{FE274654-5970-4424-9B2F-E684410C424F}" type="slidenum">
              <a:rPr lang="en-US" smtClean="0"/>
              <a:pPr/>
              <a:t>‹#›</a:t>
            </a:fld>
            <a:endParaRPr lang="en-US" dirty="0"/>
          </a:p>
        </p:txBody>
      </p:sp>
      <p:sp>
        <p:nvSpPr>
          <p:cNvPr id="11" name="Slide Number Placeholder 22">
            <a:extLst>
              <a:ext uri="{FF2B5EF4-FFF2-40B4-BE49-F238E27FC236}">
                <a16:creationId xmlns:a16="http://schemas.microsoft.com/office/drawing/2014/main" id="{429D2EAD-150F-4607-B7DB-3F55A34170AF}"/>
              </a:ext>
            </a:extLst>
          </p:cNvPr>
          <p:cNvSpPr txBox="1">
            <a:spLocks/>
          </p:cNvSpPr>
          <p:nvPr userDrawn="1"/>
        </p:nvSpPr>
        <p:spPr>
          <a:xfrm>
            <a:off x="658092" y="4800726"/>
            <a:ext cx="1828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January 26, 2023</a:t>
            </a:r>
          </a:p>
        </p:txBody>
      </p:sp>
      <p:cxnSp>
        <p:nvCxnSpPr>
          <p:cNvPr id="12" name="Straight Connector 11">
            <a:extLst>
              <a:ext uri="{FF2B5EF4-FFF2-40B4-BE49-F238E27FC236}">
                <a16:creationId xmlns:a16="http://schemas.microsoft.com/office/drawing/2014/main" id="{B5582D86-169A-43C6-85E6-2E8588A15107}"/>
              </a:ext>
            </a:extLst>
          </p:cNvPr>
          <p:cNvCxnSpPr/>
          <p:nvPr userDrawn="1"/>
        </p:nvCxnSpPr>
        <p:spPr>
          <a:xfrm>
            <a:off x="609600" y="4800726"/>
            <a:ext cx="0" cy="2444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7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sp>
        <p:nvSpPr>
          <p:cNvPr id="7" name="Rectangle 6"/>
          <p:cNvSpPr/>
          <p:nvPr userDrawn="1"/>
        </p:nvSpPr>
        <p:spPr>
          <a:xfrm>
            <a:off x="-10624" y="0"/>
            <a:ext cx="9144000" cy="51435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138243" y="3257550"/>
            <a:ext cx="6867525" cy="1143000"/>
          </a:xfrm>
          <a:prstGeom prst="rect">
            <a:avLst/>
          </a:prstGeom>
        </p:spPr>
        <p:txBody>
          <a:bodyPr>
            <a:noAutofit/>
          </a:bodyPr>
          <a:lstStyle>
            <a:lvl1pPr marL="0" indent="0" algn="ctr">
              <a:lnSpc>
                <a:spcPct val="100000"/>
              </a:lnSpc>
              <a:buNone/>
              <a:defRPr sz="1400" cap="all" baseline="0">
                <a:solidFill>
                  <a:schemeClr val="bg1"/>
                </a:solidFill>
                <a:latin typeface="Bryant Pro Medium"/>
              </a:defRPr>
            </a:lvl1pPr>
            <a:lvl2pPr algn="ctr">
              <a:lnSpc>
                <a:spcPct val="150000"/>
              </a:lnSpc>
              <a:defRPr sz="1400" cap="all" baseline="0">
                <a:solidFill>
                  <a:schemeClr val="bg1"/>
                </a:solidFill>
                <a:latin typeface="Bryant Pro Medium"/>
              </a:defRPr>
            </a:lvl2pPr>
            <a:lvl3pPr algn="ctr">
              <a:lnSpc>
                <a:spcPct val="150000"/>
              </a:lnSpc>
              <a:defRPr sz="1400" cap="all" baseline="0">
                <a:solidFill>
                  <a:schemeClr val="bg1"/>
                </a:solidFill>
                <a:latin typeface="Bryant Pro Medium"/>
              </a:defRPr>
            </a:lvl3pPr>
            <a:lvl4pPr algn="ctr">
              <a:lnSpc>
                <a:spcPct val="150000"/>
              </a:lnSpc>
              <a:defRPr sz="1400" cap="all" baseline="0">
                <a:solidFill>
                  <a:schemeClr val="bg1"/>
                </a:solidFill>
                <a:latin typeface="Bryant Pro Medium"/>
              </a:defRPr>
            </a:lvl4pPr>
            <a:lvl5pPr algn="ctr">
              <a:lnSpc>
                <a:spcPct val="150000"/>
              </a:lnSpc>
              <a:defRPr sz="1400" cap="all" baseline="0">
                <a:solidFill>
                  <a:schemeClr val="bg1"/>
                </a:solidFill>
                <a:latin typeface="Bryant Pro Medium"/>
              </a:defRPr>
            </a:lvl5pPr>
          </a:lstStyle>
          <a:p>
            <a:pPr lvl="0"/>
            <a:r>
              <a:rPr lang="en-US" dirty="0"/>
              <a:t>Name Here</a:t>
            </a:r>
          </a:p>
          <a:p>
            <a:pPr lvl="0"/>
            <a:r>
              <a:rPr lang="en-US" dirty="0"/>
              <a:t>Title Here</a:t>
            </a:r>
          </a:p>
        </p:txBody>
      </p:sp>
      <p:sp>
        <p:nvSpPr>
          <p:cNvPr id="13" name="Text Placeholder 12"/>
          <p:cNvSpPr>
            <a:spLocks noGrp="1"/>
          </p:cNvSpPr>
          <p:nvPr>
            <p:ph type="body" sz="quarter" idx="10" hasCustomPrompt="1"/>
          </p:nvPr>
        </p:nvSpPr>
        <p:spPr>
          <a:xfrm>
            <a:off x="1138238" y="1943100"/>
            <a:ext cx="6868078" cy="742950"/>
          </a:xfrm>
          <a:prstGeom prst="rect">
            <a:avLst/>
          </a:prstGeom>
        </p:spPr>
        <p:txBody>
          <a:bodyPr/>
          <a:lstStyle>
            <a:lvl1pPr marL="0" indent="0" algn="ctr">
              <a:buNone/>
              <a:defRPr sz="2400" baseline="0">
                <a:solidFill>
                  <a:schemeClr val="bg1"/>
                </a:solidFill>
                <a:latin typeface="Georgia" panose="02040502050405020303" pitchFamily="18" charset="0"/>
              </a:defRPr>
            </a:lvl1pPr>
          </a:lstStyle>
          <a:p>
            <a:pPr lvl="0"/>
            <a:r>
              <a:rPr lang="en-US" dirty="0"/>
              <a:t>“Insert quote.”</a:t>
            </a:r>
          </a:p>
        </p:txBody>
      </p:sp>
      <p:grpSp>
        <p:nvGrpSpPr>
          <p:cNvPr id="2" name="Group 1"/>
          <p:cNvGrpSpPr/>
          <p:nvPr userDrawn="1"/>
        </p:nvGrpSpPr>
        <p:grpSpPr>
          <a:xfrm>
            <a:off x="4038600" y="277564"/>
            <a:ext cx="834441" cy="1692771"/>
            <a:chOff x="4038600" y="277564"/>
            <a:chExt cx="834441" cy="1692771"/>
          </a:xfrm>
        </p:grpSpPr>
        <p:sp>
          <p:nvSpPr>
            <p:cNvPr id="16" name="TextBox 15"/>
            <p:cNvSpPr txBox="1"/>
            <p:nvPr userDrawn="1"/>
          </p:nvSpPr>
          <p:spPr>
            <a:xfrm>
              <a:off x="4038600" y="277564"/>
              <a:ext cx="834441" cy="1692771"/>
            </a:xfrm>
            <a:prstGeom prst="rect">
              <a:avLst/>
            </a:prstGeom>
            <a:noFill/>
            <a:ln>
              <a:noFill/>
            </a:ln>
          </p:spPr>
          <p:txBody>
            <a:bodyPr wrap="square" rtlCol="0">
              <a:spAutoFit/>
            </a:bodyPr>
            <a:lstStyle/>
            <a:p>
              <a:endParaRPr lang="en-US" sz="2400" b="0" dirty="0">
                <a:solidFill>
                  <a:schemeClr val="tx1"/>
                </a:solidFill>
              </a:endParaRPr>
            </a:p>
            <a:p>
              <a:pPr algn="ctr"/>
              <a:r>
                <a:rPr lang="en-US" sz="8000" b="0" dirty="0">
                  <a:solidFill>
                    <a:schemeClr val="bg1"/>
                  </a:solidFill>
                  <a:latin typeface="Georgia" panose="02040502050405020303" pitchFamily="18" charset="0"/>
                </a:rPr>
                <a:t>“</a:t>
              </a:r>
              <a:endParaRPr lang="en-US" sz="8000" dirty="0">
                <a:solidFill>
                  <a:schemeClr val="bg1"/>
                </a:solidFill>
                <a:latin typeface="Georgia" panose="02040502050405020303" pitchFamily="18" charset="0"/>
              </a:endParaRPr>
            </a:p>
          </p:txBody>
        </p:sp>
        <p:sp>
          <p:nvSpPr>
            <p:cNvPr id="17" name="Oval 16"/>
            <p:cNvSpPr/>
            <p:nvPr userDrawn="1"/>
          </p:nvSpPr>
          <p:spPr>
            <a:xfrm>
              <a:off x="4038600" y="637831"/>
              <a:ext cx="834440" cy="8344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09640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layout_1pic">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158324-BAB2-46E2-B49C-945E1DBA9BC7}"/>
              </a:ext>
            </a:extLst>
          </p:cNvPr>
          <p:cNvSpPr/>
          <p:nvPr userDrawn="1"/>
        </p:nvSpPr>
        <p:spPr>
          <a:xfrm>
            <a:off x="152400" y="1989136"/>
            <a:ext cx="8839200" cy="29989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raight Connector 13">
            <a:extLst>
              <a:ext uri="{FF2B5EF4-FFF2-40B4-BE49-F238E27FC236}">
                <a16:creationId xmlns:a16="http://schemas.microsoft.com/office/drawing/2014/main" id="{D3327F3D-5ACC-4317-8C12-185E563EC27F}"/>
              </a:ext>
            </a:extLst>
          </p:cNvPr>
          <p:cNvSpPr>
            <a:spLocks noChangeShapeType="1"/>
          </p:cNvSpPr>
          <p:nvPr userDrawn="1"/>
        </p:nvSpPr>
        <p:spPr bwMode="auto">
          <a:xfrm>
            <a:off x="236220" y="1905000"/>
            <a:ext cx="8686800" cy="0"/>
          </a:xfrm>
          <a:prstGeom prst="line">
            <a:avLst/>
          </a:prstGeom>
          <a:noFill/>
          <a:ln w="50800" cap="rnd" cmpd="sng" algn="ctr">
            <a:solidFill>
              <a:schemeClr val="accent1"/>
            </a:solidFill>
            <a:prstDash val="sysDot"/>
            <a:round/>
            <a:headEnd type="none" w="med" len="med"/>
            <a:tailEnd type="none" w="med" len="med"/>
          </a:ln>
          <a:effectLst/>
        </p:spPr>
        <p:txBody>
          <a:bodyPr vert="horz" wrap="none" lIns="91440" tIns="45720" rIns="91440" bIns="45720" anchor="ctr" compatLnSpc="1"/>
          <a:lstStyle/>
          <a:p>
            <a:pPr lvl="0"/>
            <a:endParaRPr kumimoji="0" lang="en-US" noProof="0" dirty="0"/>
          </a:p>
        </p:txBody>
      </p:sp>
      <p:sp>
        <p:nvSpPr>
          <p:cNvPr id="15" name="Rectangle 14">
            <a:extLst>
              <a:ext uri="{FF2B5EF4-FFF2-40B4-BE49-F238E27FC236}">
                <a16:creationId xmlns:a16="http://schemas.microsoft.com/office/drawing/2014/main" id="{2EF8819F-1911-4300-AB5B-46EE2FA8913B}"/>
              </a:ext>
            </a:extLst>
          </p:cNvPr>
          <p:cNvSpPr>
            <a:spLocks noChangeArrowheads="1"/>
          </p:cNvSpPr>
          <p:nvPr userDrawn="1"/>
        </p:nvSpPr>
        <p:spPr bwMode="auto">
          <a:xfrm>
            <a:off x="155448" y="152400"/>
            <a:ext cx="8833104" cy="4835652"/>
          </a:xfrm>
          <a:prstGeom prst="rect">
            <a:avLst/>
          </a:prstGeom>
          <a:noFill/>
          <a:ln w="9525" cap="flat" cmpd="sng" algn="ctr">
            <a:solidFill>
              <a:schemeClr val="accent5"/>
            </a:solidFill>
            <a:prstDash val="solid"/>
            <a:miter lim="800000"/>
            <a:headEnd type="none" w="med" len="med"/>
            <a:tailEnd type="none" w="med" len="med"/>
          </a:ln>
          <a:effectLst/>
        </p:spPr>
        <p:txBody>
          <a:bodyPr vert="horz" wrap="none" lIns="91440" tIns="45720" rIns="91440" bIns="45720" anchor="ctr"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eorgia"/>
            </a:endParaRPr>
          </a:p>
        </p:txBody>
      </p:sp>
      <p:sp>
        <p:nvSpPr>
          <p:cNvPr id="16" name="Oval 15">
            <a:extLst>
              <a:ext uri="{FF2B5EF4-FFF2-40B4-BE49-F238E27FC236}">
                <a16:creationId xmlns:a16="http://schemas.microsoft.com/office/drawing/2014/main" id="{B62439FB-D376-446C-A412-C6675757274E}"/>
              </a:ext>
            </a:extLst>
          </p:cNvPr>
          <p:cNvSpPr/>
          <p:nvPr userDrawn="1"/>
        </p:nvSpPr>
        <p:spPr>
          <a:xfrm>
            <a:off x="4270248" y="1600200"/>
            <a:ext cx="609600" cy="609600"/>
          </a:xfrm>
          <a:prstGeom prst="ellipse">
            <a:avLst/>
          </a:prstGeom>
          <a:solidFill>
            <a:srgbClr val="FFFFFF"/>
          </a:solidFill>
          <a:ln w="15875"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orgia"/>
              <a:ea typeface="+mn-ea"/>
              <a:cs typeface="+mn-cs"/>
            </a:endParaRPr>
          </a:p>
        </p:txBody>
      </p:sp>
      <p:sp>
        <p:nvSpPr>
          <p:cNvPr id="17" name="Oval 16">
            <a:extLst>
              <a:ext uri="{FF2B5EF4-FFF2-40B4-BE49-F238E27FC236}">
                <a16:creationId xmlns:a16="http://schemas.microsoft.com/office/drawing/2014/main" id="{A682087B-95DD-41FC-8EEC-F63F54DB311E}"/>
              </a:ext>
            </a:extLst>
          </p:cNvPr>
          <p:cNvSpPr/>
          <p:nvPr userDrawn="1"/>
        </p:nvSpPr>
        <p:spPr>
          <a:xfrm>
            <a:off x="4364736" y="1694688"/>
            <a:ext cx="420624" cy="420624"/>
          </a:xfrm>
          <a:prstGeom prst="ellipse">
            <a:avLst/>
          </a:prstGeom>
          <a:solidFill>
            <a:srgbClr val="FFFFFF"/>
          </a:solidFill>
          <a:ln w="50800" cap="rnd" cmpd="dbl" algn="ctr">
            <a:solidFill>
              <a:schemeClr val="accent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orgia"/>
              <a:ea typeface="+mn-ea"/>
              <a:cs typeface="+mn-cs"/>
            </a:endParaRPr>
          </a:p>
        </p:txBody>
      </p:sp>
      <p:pic>
        <p:nvPicPr>
          <p:cNvPr id="19" name="Picture 18" descr="A picture containing drawing&#10;&#10;Description automatically generated">
            <a:extLst>
              <a:ext uri="{FF2B5EF4-FFF2-40B4-BE49-F238E27FC236}">
                <a16:creationId xmlns:a16="http://schemas.microsoft.com/office/drawing/2014/main" id="{05CF8BF9-8D58-4E20-A569-AB24351BC1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12" t="29519" r="23391" b="13075"/>
          <a:stretch/>
        </p:blipFill>
        <p:spPr>
          <a:xfrm>
            <a:off x="381000" y="4384089"/>
            <a:ext cx="1371600" cy="490328"/>
          </a:xfrm>
          <a:prstGeom prst="rect">
            <a:avLst/>
          </a:prstGeom>
        </p:spPr>
      </p:pic>
      <p:pic>
        <p:nvPicPr>
          <p:cNvPr id="21" name="Picture 20" descr="A close up of a logo&#10;&#10;Description automatically generated">
            <a:extLst>
              <a:ext uri="{FF2B5EF4-FFF2-40B4-BE49-F238E27FC236}">
                <a16:creationId xmlns:a16="http://schemas.microsoft.com/office/drawing/2014/main" id="{CB9FE706-D182-4723-9275-B9443F6A9C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0" y="4171950"/>
            <a:ext cx="1371600" cy="691713"/>
          </a:xfrm>
          <a:prstGeom prst="rect">
            <a:avLst/>
          </a:prstGeom>
        </p:spPr>
      </p:pic>
      <p:pic>
        <p:nvPicPr>
          <p:cNvPr id="6" name="Picture 5">
            <a:extLst>
              <a:ext uri="{FF2B5EF4-FFF2-40B4-BE49-F238E27FC236}">
                <a16:creationId xmlns:a16="http://schemas.microsoft.com/office/drawing/2014/main" id="{BA2C8E0B-7F06-44F6-8CA5-CDF8B87CB07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6887" b="26447"/>
          <a:stretch/>
        </p:blipFill>
        <p:spPr>
          <a:xfrm>
            <a:off x="4114800" y="2495550"/>
            <a:ext cx="914400" cy="914400"/>
          </a:xfrm>
          <a:prstGeom prst="ellipse">
            <a:avLst/>
          </a:prstGeom>
          <a:ln w="19050">
            <a:solidFill>
              <a:schemeClr val="bg1"/>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B7262FD2-5E58-49B2-B0A9-00D2063F58C0}"/>
              </a:ext>
            </a:extLst>
          </p:cNvPr>
          <p:cNvSpPr txBox="1"/>
          <p:nvPr userDrawn="1"/>
        </p:nvSpPr>
        <p:spPr>
          <a:xfrm>
            <a:off x="2938463" y="3520440"/>
            <a:ext cx="3267075" cy="523220"/>
          </a:xfrm>
          <a:prstGeom prst="rect">
            <a:avLst/>
          </a:prstGeom>
          <a:noFill/>
        </p:spPr>
        <p:txBody>
          <a:bodyPr wrap="square" rtlCol="0">
            <a:spAutoFit/>
          </a:bodyPr>
          <a:lstStyle/>
          <a:p>
            <a:pPr algn="ctr"/>
            <a:r>
              <a:rPr lang="en-US" sz="1400" dirty="0">
                <a:solidFill>
                  <a:schemeClr val="bg1"/>
                </a:solidFill>
                <a:latin typeface="Bryant Pro Bold" panose="020B0503040000020003" pitchFamily="34" charset="0"/>
              </a:rPr>
              <a:t>Charles Canaan</a:t>
            </a:r>
          </a:p>
          <a:p>
            <a:pPr algn="ctr"/>
            <a:r>
              <a:rPr lang="en-US" sz="1400" dirty="0">
                <a:solidFill>
                  <a:schemeClr val="bg1"/>
                </a:solidFill>
                <a:latin typeface="Bryant Pro Light" panose="020B0503030000020003" pitchFamily="34" charset="0"/>
              </a:rPr>
              <a:t>Senior Provider Education Consultant</a:t>
            </a:r>
          </a:p>
        </p:txBody>
      </p:sp>
      <p:sp>
        <p:nvSpPr>
          <p:cNvPr id="13" name="Text Placeholder 3">
            <a:extLst>
              <a:ext uri="{FF2B5EF4-FFF2-40B4-BE49-F238E27FC236}">
                <a16:creationId xmlns:a16="http://schemas.microsoft.com/office/drawing/2014/main" id="{05E7879B-11E3-493A-9D41-819716329EB7}"/>
              </a:ext>
            </a:extLst>
          </p:cNvPr>
          <p:cNvSpPr>
            <a:spLocks noGrp="1"/>
          </p:cNvSpPr>
          <p:nvPr>
            <p:ph type="body" sz="quarter" idx="11" hasCustomPrompt="1"/>
          </p:nvPr>
        </p:nvSpPr>
        <p:spPr>
          <a:xfrm>
            <a:off x="379476" y="161925"/>
            <a:ext cx="8385048" cy="1755648"/>
          </a:xfrm>
          <a:prstGeom prst="rect">
            <a:avLst/>
          </a:prstGeom>
        </p:spPr>
        <p:txBody>
          <a:bodyPr anchor="ctr"/>
          <a:lstStyle>
            <a:lvl1pPr marL="0" indent="0" algn="ctr">
              <a:buNone/>
              <a:defRPr sz="6000" cap="small" baseline="0">
                <a:solidFill>
                  <a:schemeClr val="accent5"/>
                </a:solidFill>
                <a:latin typeface="+mj-lt"/>
              </a:defRPr>
            </a:lvl1pPr>
          </a:lstStyle>
          <a:p>
            <a:pPr lvl="0"/>
            <a:r>
              <a:rPr lang="en-US" dirty="0"/>
              <a:t>Click to Enter Title </a:t>
            </a:r>
          </a:p>
        </p:txBody>
      </p:sp>
    </p:spTree>
    <p:extLst>
      <p:ext uri="{BB962C8B-B14F-4D97-AF65-F5344CB8AC3E}">
        <p14:creationId xmlns:p14="http://schemas.microsoft.com/office/powerpoint/2010/main" val="67128401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Start Blue">
    <p:spTree>
      <p:nvGrpSpPr>
        <p:cNvPr id="1" name=""/>
        <p:cNvGrpSpPr/>
        <p:nvPr/>
      </p:nvGrpSpPr>
      <p:grpSpPr>
        <a:xfrm>
          <a:off x="0" y="0"/>
          <a:ext cx="0" cy="0"/>
          <a:chOff x="0" y="0"/>
          <a:chExt cx="0" cy="0"/>
        </a:xfrm>
      </p:grpSpPr>
      <p:sp>
        <p:nvSpPr>
          <p:cNvPr id="6" name="Rectangle 5"/>
          <p:cNvSpPr/>
          <p:nvPr userDrawn="1"/>
        </p:nvSpPr>
        <p:spPr>
          <a:xfrm>
            <a:off x="0" y="628650"/>
            <a:ext cx="91440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 Placeholder 9"/>
          <p:cNvSpPr>
            <a:spLocks noGrp="1"/>
          </p:cNvSpPr>
          <p:nvPr>
            <p:ph type="body" sz="quarter" idx="10" hasCustomPrompt="1"/>
          </p:nvPr>
        </p:nvSpPr>
        <p:spPr>
          <a:xfrm>
            <a:off x="0" y="628650"/>
            <a:ext cx="9144000" cy="1371600"/>
          </a:xfrm>
          <a:prstGeom prst="rect">
            <a:avLst/>
          </a:prstGeom>
        </p:spPr>
        <p:txBody>
          <a:bodyPr anchor="ctr"/>
          <a:lstStyle>
            <a:lvl1pPr marL="0" indent="0" algn="ctr">
              <a:buNone/>
              <a:defRPr sz="2100">
                <a:solidFill>
                  <a:schemeClr val="bg1"/>
                </a:solidFill>
                <a:latin typeface="+mj-lt"/>
              </a:defRPr>
            </a:lvl1pPr>
          </a:lstStyle>
          <a:p>
            <a:pPr lvl="0"/>
            <a:r>
              <a:rPr lang="en-US" dirty="0"/>
              <a:t>Short headline</a:t>
            </a:r>
          </a:p>
        </p:txBody>
      </p:sp>
      <p:sp>
        <p:nvSpPr>
          <p:cNvPr id="13" name="Rectangle 12"/>
          <p:cNvSpPr/>
          <p:nvPr userDrawn="1"/>
        </p:nvSpPr>
        <p:spPr>
          <a:xfrm>
            <a:off x="5715000" y="914400"/>
            <a:ext cx="1975102" cy="142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userDrawn="1"/>
        </p:nvSpPr>
        <p:spPr>
          <a:xfrm>
            <a:off x="7385050" y="698545"/>
            <a:ext cx="1835150" cy="2101806"/>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sz="quarter" idx="11" hasCustomPrompt="1"/>
          </p:nvPr>
        </p:nvSpPr>
        <p:spPr>
          <a:xfrm>
            <a:off x="533400" y="2343150"/>
            <a:ext cx="8229600" cy="2800350"/>
          </a:xfrm>
          <a:prstGeom prst="rect">
            <a:avLst/>
          </a:prstGeom>
        </p:spPr>
        <p:txBody>
          <a:bodyPr/>
          <a:lstStyle>
            <a:lvl1pPr marL="0" indent="0">
              <a:buNone/>
              <a:defRPr sz="1800">
                <a:solidFill>
                  <a:schemeClr val="tx1"/>
                </a:solidFill>
                <a:latin typeface="+mj-lt"/>
              </a:defRPr>
            </a:lvl1pPr>
            <a:lvl2pPr marL="342900" indent="0">
              <a:buNone/>
              <a:defRPr sz="1350" kern="1600" cap="none" spc="75" baseline="0">
                <a:solidFill>
                  <a:schemeClr val="tx1"/>
                </a:solidFill>
                <a:latin typeface="Arial Rounded MT Bold" panose="020F0704030504030204" pitchFamily="34" charset="0"/>
              </a:defRPr>
            </a:lvl2pPr>
            <a:lvl3pPr marL="685800" indent="0">
              <a:buNone/>
              <a:defRPr sz="1275">
                <a:solidFill>
                  <a:schemeClr val="tx1"/>
                </a:solidFill>
                <a:latin typeface="+mj-lt"/>
              </a:defRPr>
            </a:lvl3pPr>
          </a:lstStyle>
          <a:p>
            <a:pPr lvl="0"/>
            <a:r>
              <a:rPr lang="en-US" dirty="0"/>
              <a:t>Click to edit master text styles</a:t>
            </a:r>
          </a:p>
          <a:p>
            <a:pPr lvl="1"/>
            <a:r>
              <a:rPr lang="en-US" dirty="0"/>
              <a:t>Second level</a:t>
            </a:r>
          </a:p>
          <a:p>
            <a:pPr lvl="2"/>
            <a:r>
              <a:rPr lang="en-US" dirty="0"/>
              <a:t>Main body text</a:t>
            </a:r>
          </a:p>
        </p:txBody>
      </p:sp>
      <p:sp>
        <p:nvSpPr>
          <p:cNvPr id="7" name="Slide Number Placeholder 22">
            <a:extLst>
              <a:ext uri="{FF2B5EF4-FFF2-40B4-BE49-F238E27FC236}">
                <a16:creationId xmlns:a16="http://schemas.microsoft.com/office/drawing/2014/main" id="{40B002CB-AC51-4A21-BD78-F4E47802A9ED}"/>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Tree>
    <p:extLst>
      <p:ext uri="{BB962C8B-B14F-4D97-AF65-F5344CB8AC3E}">
        <p14:creationId xmlns:p14="http://schemas.microsoft.com/office/powerpoint/2010/main" val="3552073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Start Green">
    <p:spTree>
      <p:nvGrpSpPr>
        <p:cNvPr id="1" name=""/>
        <p:cNvGrpSpPr/>
        <p:nvPr/>
      </p:nvGrpSpPr>
      <p:grpSpPr>
        <a:xfrm>
          <a:off x="0" y="0"/>
          <a:ext cx="0" cy="0"/>
          <a:chOff x="0" y="0"/>
          <a:chExt cx="0" cy="0"/>
        </a:xfrm>
      </p:grpSpPr>
      <p:sp>
        <p:nvSpPr>
          <p:cNvPr id="6" name="Rectangle 5"/>
          <p:cNvSpPr/>
          <p:nvPr userDrawn="1"/>
        </p:nvSpPr>
        <p:spPr>
          <a:xfrm>
            <a:off x="0" y="628650"/>
            <a:ext cx="9144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 Placeholder 9"/>
          <p:cNvSpPr>
            <a:spLocks noGrp="1"/>
          </p:cNvSpPr>
          <p:nvPr>
            <p:ph type="body" sz="quarter" idx="10" hasCustomPrompt="1"/>
          </p:nvPr>
        </p:nvSpPr>
        <p:spPr>
          <a:xfrm>
            <a:off x="0" y="628650"/>
            <a:ext cx="9144000" cy="1371600"/>
          </a:xfrm>
          <a:prstGeom prst="rect">
            <a:avLst/>
          </a:prstGeom>
        </p:spPr>
        <p:txBody>
          <a:bodyPr anchor="ctr"/>
          <a:lstStyle>
            <a:lvl1pPr marL="0" indent="0" algn="ctr">
              <a:buNone/>
              <a:defRPr sz="2100">
                <a:solidFill>
                  <a:schemeClr val="bg1"/>
                </a:solidFill>
                <a:latin typeface="+mj-lt"/>
              </a:defRPr>
            </a:lvl1pPr>
          </a:lstStyle>
          <a:p>
            <a:pPr lvl="0"/>
            <a:r>
              <a:rPr lang="en-US" dirty="0"/>
              <a:t>Short headline</a:t>
            </a:r>
          </a:p>
        </p:txBody>
      </p:sp>
      <p:sp>
        <p:nvSpPr>
          <p:cNvPr id="13" name="Rectangle 12"/>
          <p:cNvSpPr/>
          <p:nvPr userDrawn="1"/>
        </p:nvSpPr>
        <p:spPr>
          <a:xfrm>
            <a:off x="5715000" y="914400"/>
            <a:ext cx="1975102" cy="142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userDrawn="1"/>
        </p:nvSpPr>
        <p:spPr>
          <a:xfrm>
            <a:off x="7385050" y="698544"/>
            <a:ext cx="1835150" cy="2025605"/>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sz="quarter" idx="11" hasCustomPrompt="1"/>
          </p:nvPr>
        </p:nvSpPr>
        <p:spPr>
          <a:xfrm>
            <a:off x="533400" y="2343150"/>
            <a:ext cx="8229600" cy="2800350"/>
          </a:xfrm>
          <a:prstGeom prst="rect">
            <a:avLst/>
          </a:prstGeom>
        </p:spPr>
        <p:txBody>
          <a:bodyPr/>
          <a:lstStyle>
            <a:lvl1pPr marL="0" indent="0">
              <a:buNone/>
              <a:defRPr sz="1800">
                <a:solidFill>
                  <a:schemeClr val="tx1"/>
                </a:solidFill>
                <a:latin typeface="+mj-lt"/>
              </a:defRPr>
            </a:lvl1pPr>
            <a:lvl2pPr marL="342900" indent="0">
              <a:buNone/>
              <a:defRPr sz="1350" kern="1600" cap="none" spc="75" baseline="0">
                <a:solidFill>
                  <a:schemeClr val="tx1"/>
                </a:solidFill>
                <a:latin typeface="Arial Rounded MT Bold" panose="020F0704030504030204" pitchFamily="34" charset="0"/>
              </a:defRPr>
            </a:lvl2pPr>
            <a:lvl3pPr marL="685800" indent="0">
              <a:buNone/>
              <a:defRPr sz="1275">
                <a:solidFill>
                  <a:schemeClr val="tx1"/>
                </a:solidFill>
                <a:latin typeface="+mj-lt"/>
              </a:defRPr>
            </a:lvl3pPr>
          </a:lstStyle>
          <a:p>
            <a:pPr lvl="0"/>
            <a:r>
              <a:rPr lang="en-US" dirty="0"/>
              <a:t>Click to edit master text styles</a:t>
            </a:r>
          </a:p>
          <a:p>
            <a:pPr lvl="1"/>
            <a:r>
              <a:rPr lang="en-US" dirty="0"/>
              <a:t>Second level</a:t>
            </a:r>
          </a:p>
          <a:p>
            <a:pPr lvl="2"/>
            <a:r>
              <a:rPr lang="en-US" dirty="0"/>
              <a:t>Main body text</a:t>
            </a:r>
          </a:p>
        </p:txBody>
      </p:sp>
      <p:sp>
        <p:nvSpPr>
          <p:cNvPr id="7" name="Slide Number Placeholder 22">
            <a:extLst>
              <a:ext uri="{FF2B5EF4-FFF2-40B4-BE49-F238E27FC236}">
                <a16:creationId xmlns:a16="http://schemas.microsoft.com/office/drawing/2014/main" id="{3BF01E9C-D006-4FE1-A7B0-1B1FEFED194E}"/>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Tree>
    <p:extLst>
      <p:ext uri="{BB962C8B-B14F-4D97-AF65-F5344CB8AC3E}">
        <p14:creationId xmlns:p14="http://schemas.microsoft.com/office/powerpoint/2010/main" val="119457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layout_1pic">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B961ED4-EA7D-4B8E-B6ED-2CD520470A3D}"/>
              </a:ext>
            </a:extLst>
          </p:cNvPr>
          <p:cNvSpPr>
            <a:spLocks noGrp="1"/>
          </p:cNvSpPr>
          <p:nvPr>
            <p:ph type="body" sz="quarter" idx="11" hasCustomPrompt="1"/>
          </p:nvPr>
        </p:nvSpPr>
        <p:spPr>
          <a:xfrm>
            <a:off x="0" y="1873849"/>
            <a:ext cx="9144000" cy="948956"/>
          </a:xfrm>
          <a:prstGeom prst="rect">
            <a:avLst/>
          </a:prstGeom>
        </p:spPr>
        <p:txBody>
          <a:bodyPr anchor="ctr"/>
          <a:lstStyle>
            <a:lvl1pPr marL="0" indent="0" algn="ctr">
              <a:buNone/>
              <a:defRPr>
                <a:solidFill>
                  <a:schemeClr val="bg1"/>
                </a:solidFill>
                <a:latin typeface="+mj-lt"/>
              </a:defRPr>
            </a:lvl1pPr>
          </a:lstStyle>
          <a:p>
            <a:pPr lvl="0"/>
            <a:r>
              <a:rPr lang="en-US" dirty="0"/>
              <a:t>Click to Edit Presentation Title Styles</a:t>
            </a:r>
          </a:p>
        </p:txBody>
      </p:sp>
      <p:pic>
        <p:nvPicPr>
          <p:cNvPr id="3" name="Picture 2" descr="A picture containing drawing&#10;&#10;Description automatically generated">
            <a:extLst>
              <a:ext uri="{FF2B5EF4-FFF2-40B4-BE49-F238E27FC236}">
                <a16:creationId xmlns:a16="http://schemas.microsoft.com/office/drawing/2014/main" id="{12207669-6825-4CA0-8FCD-7791B8D3D1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12" t="29519" r="23391" b="13075"/>
          <a:stretch/>
        </p:blipFill>
        <p:spPr>
          <a:xfrm>
            <a:off x="228600" y="4524584"/>
            <a:ext cx="1371600" cy="490328"/>
          </a:xfrm>
          <a:prstGeom prst="rect">
            <a:avLst/>
          </a:prstGeom>
        </p:spPr>
      </p:pic>
      <p:pic>
        <p:nvPicPr>
          <p:cNvPr id="9" name="Picture 8" descr="A close up of a logo&#10;&#10;Description automatically generated">
            <a:extLst>
              <a:ext uri="{FF2B5EF4-FFF2-40B4-BE49-F238E27FC236}">
                <a16:creationId xmlns:a16="http://schemas.microsoft.com/office/drawing/2014/main" id="{430EC40A-8485-4103-A173-0F97D1FDD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312445"/>
            <a:ext cx="1371600" cy="691713"/>
          </a:xfrm>
          <a:prstGeom prst="rect">
            <a:avLst/>
          </a:prstGeom>
        </p:spPr>
      </p:pic>
      <p:sp>
        <p:nvSpPr>
          <p:cNvPr id="20" name="Text Placeholder 3">
            <a:extLst>
              <a:ext uri="{FF2B5EF4-FFF2-40B4-BE49-F238E27FC236}">
                <a16:creationId xmlns:a16="http://schemas.microsoft.com/office/drawing/2014/main" id="{A08437E2-DB8C-4990-87B9-DA40A5297852}"/>
              </a:ext>
            </a:extLst>
          </p:cNvPr>
          <p:cNvSpPr>
            <a:spLocks noGrp="1"/>
          </p:cNvSpPr>
          <p:nvPr>
            <p:ph type="body" sz="quarter" idx="12" hasCustomPrompt="1"/>
          </p:nvPr>
        </p:nvSpPr>
        <p:spPr>
          <a:xfrm>
            <a:off x="0" y="2864449"/>
            <a:ext cx="9144000" cy="602651"/>
          </a:xfrm>
          <a:prstGeom prst="rect">
            <a:avLst/>
          </a:prstGeom>
        </p:spPr>
        <p:txBody>
          <a:bodyPr anchor="ctr"/>
          <a:lstStyle>
            <a:lvl1pPr marL="0" indent="0" algn="ctr">
              <a:buNone/>
              <a:defRPr sz="2400">
                <a:solidFill>
                  <a:schemeClr val="bg1"/>
                </a:solidFill>
                <a:latin typeface="Bryant Pro Regular" panose="020B0503040000020003" pitchFamily="34" charset="0"/>
              </a:defRPr>
            </a:lvl1pPr>
          </a:lstStyle>
          <a:p>
            <a:pPr lvl="0"/>
            <a:r>
              <a:rPr lang="en-US" dirty="0"/>
              <a:t>Click to Edit Presentation Date Styles</a:t>
            </a:r>
          </a:p>
        </p:txBody>
      </p:sp>
      <p:cxnSp>
        <p:nvCxnSpPr>
          <p:cNvPr id="4" name="Straight Connector 3">
            <a:extLst>
              <a:ext uri="{FF2B5EF4-FFF2-40B4-BE49-F238E27FC236}">
                <a16:creationId xmlns:a16="http://schemas.microsoft.com/office/drawing/2014/main" id="{2FD5C350-2E18-4358-B625-ADF0D44B084F}"/>
              </a:ext>
            </a:extLst>
          </p:cNvPr>
          <p:cNvCxnSpPr/>
          <p:nvPr userDrawn="1"/>
        </p:nvCxnSpPr>
        <p:spPr>
          <a:xfrm>
            <a:off x="1943100" y="2845399"/>
            <a:ext cx="525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2C8E0B-7F06-44F6-8CA5-CDF8B87CB07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28600" y="159068"/>
            <a:ext cx="914400" cy="914400"/>
          </a:xfrm>
          <a:prstGeom prst="ellipse">
            <a:avLst/>
          </a:prstGeom>
          <a:ln w="19050">
            <a:solidFill>
              <a:schemeClr val="bg1"/>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B7262FD2-5E58-49B2-B0A9-00D2063F58C0}"/>
              </a:ext>
            </a:extLst>
          </p:cNvPr>
          <p:cNvSpPr txBox="1"/>
          <p:nvPr userDrawn="1"/>
        </p:nvSpPr>
        <p:spPr>
          <a:xfrm>
            <a:off x="1143000" y="669028"/>
            <a:ext cx="5943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Kim Campbell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Manager of EDI Operations  </a:t>
            </a:r>
          </a:p>
        </p:txBody>
      </p:sp>
    </p:spTree>
    <p:extLst>
      <p:ext uri="{BB962C8B-B14F-4D97-AF65-F5344CB8AC3E}">
        <p14:creationId xmlns:p14="http://schemas.microsoft.com/office/powerpoint/2010/main" val="7093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ngle Column Blue">
    <p:spTree>
      <p:nvGrpSpPr>
        <p:cNvPr id="1" name=""/>
        <p:cNvGrpSpPr/>
        <p:nvPr/>
      </p:nvGrpSpPr>
      <p:grpSpPr>
        <a:xfrm>
          <a:off x="0" y="0"/>
          <a:ext cx="0" cy="0"/>
          <a:chOff x="0" y="0"/>
          <a:chExt cx="0" cy="0"/>
        </a:xfrm>
      </p:grpSpPr>
      <p:sp>
        <p:nvSpPr>
          <p:cNvPr id="6" name="Rectangle 5"/>
          <p:cNvSpPr/>
          <p:nvPr userDrawn="1"/>
        </p:nvSpPr>
        <p:spPr>
          <a:xfrm>
            <a:off x="0" y="628650"/>
            <a:ext cx="9144000"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533400" y="914400"/>
            <a:ext cx="8153400" cy="4000500"/>
          </a:xfrm>
          <a:prstGeom prst="rect">
            <a:avLst/>
          </a:prstGeom>
        </p:spPr>
        <p:txBody>
          <a:bodyPr/>
          <a:lstStyle>
            <a:lvl1pPr marL="0" indent="0">
              <a:buNone/>
              <a:defRPr sz="1800">
                <a:solidFill>
                  <a:schemeClr val="tx1"/>
                </a:solidFill>
                <a:latin typeface="+mj-lt"/>
              </a:defRPr>
            </a:lvl1pPr>
            <a:lvl2pPr marL="342900" indent="0">
              <a:buNone/>
              <a:defRPr sz="1350" kern="1600" spc="75" baseline="0">
                <a:solidFill>
                  <a:schemeClr val="tx1"/>
                </a:solidFill>
                <a:latin typeface="Arial Rounded MT Bold" panose="020F0704030504030204" pitchFamily="34" charset="0"/>
                <a:cs typeface="Arial" panose="020B0604020202020204" pitchFamily="34" charset="0"/>
              </a:defRPr>
            </a:lvl2pPr>
            <a:lvl3pPr marL="685800" indent="0">
              <a:buNone/>
              <a:defRPr sz="1275">
                <a:solidFill>
                  <a:schemeClr val="tx1"/>
                </a:solidFill>
                <a:latin typeface="+mj-lt"/>
              </a:defRPr>
            </a:lvl3pPr>
          </a:lstStyle>
          <a:p>
            <a:pPr lvl="0"/>
            <a:r>
              <a:rPr lang="en-US" dirty="0"/>
              <a:t>Click to edit master text styles</a:t>
            </a:r>
          </a:p>
          <a:p>
            <a:pPr lvl="1"/>
            <a:r>
              <a:rPr lang="en-US" dirty="0"/>
              <a:t>Second level</a:t>
            </a:r>
          </a:p>
          <a:p>
            <a:pPr lvl="2"/>
            <a:r>
              <a:rPr lang="en-US" dirty="0"/>
              <a:t>Main body text</a:t>
            </a:r>
          </a:p>
        </p:txBody>
      </p:sp>
      <p:sp>
        <p:nvSpPr>
          <p:cNvPr id="4" name="Slide Number Placeholder 22">
            <a:extLst>
              <a:ext uri="{FF2B5EF4-FFF2-40B4-BE49-F238E27FC236}">
                <a16:creationId xmlns:a16="http://schemas.microsoft.com/office/drawing/2014/main" id="{450DE7CC-9CA9-45AC-AF44-50D77E0D1E18}"/>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pic>
        <p:nvPicPr>
          <p:cNvPr id="5" name="Picture 4">
            <a:extLst>
              <a:ext uri="{FF2B5EF4-FFF2-40B4-BE49-F238E27FC236}">
                <a16:creationId xmlns:a16="http://schemas.microsoft.com/office/drawing/2014/main" id="{CA32FCD7-298E-4008-8A67-C2FBF038C8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54" y="70138"/>
            <a:ext cx="482019" cy="501362"/>
          </a:xfrm>
          <a:prstGeom prst="rect">
            <a:avLst/>
          </a:prstGeom>
        </p:spPr>
      </p:pic>
    </p:spTree>
    <p:extLst>
      <p:ext uri="{BB962C8B-B14F-4D97-AF65-F5344CB8AC3E}">
        <p14:creationId xmlns:p14="http://schemas.microsoft.com/office/powerpoint/2010/main" val="3435971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Highlight Box_ blue">
    <p:spTree>
      <p:nvGrpSpPr>
        <p:cNvPr id="1" name=""/>
        <p:cNvGrpSpPr/>
        <p:nvPr/>
      </p:nvGrpSpPr>
      <p:grpSpPr>
        <a:xfrm>
          <a:off x="0" y="0"/>
          <a:ext cx="0" cy="0"/>
          <a:chOff x="0" y="0"/>
          <a:chExt cx="0" cy="0"/>
        </a:xfrm>
      </p:grpSpPr>
      <p:sp>
        <p:nvSpPr>
          <p:cNvPr id="6" name="Rectangle 5"/>
          <p:cNvSpPr/>
          <p:nvPr userDrawn="1"/>
        </p:nvSpPr>
        <p:spPr>
          <a:xfrm>
            <a:off x="0" y="628650"/>
            <a:ext cx="9144000"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533400" y="914400"/>
            <a:ext cx="8153400" cy="2743200"/>
          </a:xfrm>
          <a:prstGeom prst="rect">
            <a:avLst/>
          </a:prstGeom>
        </p:spPr>
        <p:txBody>
          <a:bodyPr/>
          <a:lstStyle>
            <a:lvl1pPr marL="0" indent="0">
              <a:buNone/>
              <a:defRPr sz="1800">
                <a:solidFill>
                  <a:schemeClr val="tx1"/>
                </a:solidFill>
                <a:latin typeface="+mj-lt"/>
              </a:defRPr>
            </a:lvl1pPr>
            <a:lvl2pPr marL="342900" indent="0">
              <a:buNone/>
              <a:defRPr sz="1350" kern="1600" spc="75" baseline="0">
                <a:solidFill>
                  <a:schemeClr val="tx1"/>
                </a:solidFill>
                <a:latin typeface="Arial Rounded MT Bold" panose="020F0704030504030204" pitchFamily="34" charset="0"/>
                <a:cs typeface="Arial" panose="020B0604020202020204" pitchFamily="34" charset="0"/>
              </a:defRPr>
            </a:lvl2pPr>
            <a:lvl3pPr marL="685800" indent="0">
              <a:buNone/>
              <a:defRPr sz="1275">
                <a:solidFill>
                  <a:schemeClr val="tx1"/>
                </a:solidFill>
                <a:latin typeface="+mj-lt"/>
              </a:defRPr>
            </a:lvl3pPr>
          </a:lstStyle>
          <a:p>
            <a:pPr lvl="0"/>
            <a:r>
              <a:rPr lang="en-US" dirty="0"/>
              <a:t>Click to edit master text styles</a:t>
            </a:r>
          </a:p>
          <a:p>
            <a:pPr lvl="1"/>
            <a:r>
              <a:rPr lang="en-US" dirty="0"/>
              <a:t>Second level</a:t>
            </a:r>
          </a:p>
          <a:p>
            <a:pPr lvl="2"/>
            <a:r>
              <a:rPr lang="en-US" dirty="0"/>
              <a:t>Main body text</a:t>
            </a:r>
          </a:p>
        </p:txBody>
      </p:sp>
      <p:sp>
        <p:nvSpPr>
          <p:cNvPr id="2" name="Rectangle 1"/>
          <p:cNvSpPr/>
          <p:nvPr userDrawn="1"/>
        </p:nvSpPr>
        <p:spPr>
          <a:xfrm>
            <a:off x="0" y="3829050"/>
            <a:ext cx="9144000" cy="1314450"/>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54" y="70138"/>
            <a:ext cx="482019" cy="501362"/>
          </a:xfrm>
          <a:prstGeom prst="rect">
            <a:avLst/>
          </a:prstGeom>
        </p:spPr>
      </p:pic>
      <p:sp>
        <p:nvSpPr>
          <p:cNvPr id="18" name="Text Placeholder 2"/>
          <p:cNvSpPr>
            <a:spLocks noGrp="1"/>
          </p:cNvSpPr>
          <p:nvPr>
            <p:ph type="body" sz="quarter" idx="11" hasCustomPrompt="1"/>
          </p:nvPr>
        </p:nvSpPr>
        <p:spPr>
          <a:xfrm>
            <a:off x="1524000" y="4057651"/>
            <a:ext cx="7391400" cy="971550"/>
          </a:xfrm>
          <a:prstGeom prst="rect">
            <a:avLst/>
          </a:prstGeom>
        </p:spPr>
        <p:txBody>
          <a:bodyPr/>
          <a:lstStyle>
            <a:lvl1pPr marL="0" indent="0">
              <a:buNone/>
              <a:defRPr sz="1350">
                <a:latin typeface="+mj-lt"/>
              </a:defRPr>
            </a:lvl1pPr>
            <a:lvl2pPr marL="342900" indent="0">
              <a:buNone/>
              <a:defRPr sz="1050">
                <a:latin typeface="Arial Rounded MT Bold" panose="020F0704030504030204" pitchFamily="34" charset="0"/>
                <a:cs typeface="Arial" panose="020B0604020202020204" pitchFamily="34" charset="0"/>
              </a:defRPr>
            </a:lvl2pPr>
            <a:lvl3pPr marL="685800" indent="0">
              <a:buNone/>
              <a:defRPr sz="1200">
                <a:latin typeface="+mj-lt"/>
              </a:defRPr>
            </a:lvl3pPr>
          </a:lstStyle>
          <a:p>
            <a:pPr lvl="0"/>
            <a:r>
              <a:rPr lang="en-US" dirty="0"/>
              <a:t>Click to edit master text styles</a:t>
            </a:r>
          </a:p>
          <a:p>
            <a:pPr lvl="1"/>
            <a:r>
              <a:rPr lang="en-US" dirty="0"/>
              <a:t>Second level</a:t>
            </a:r>
          </a:p>
        </p:txBody>
      </p:sp>
      <p:sp>
        <p:nvSpPr>
          <p:cNvPr id="7" name="Slide Number Placeholder 22">
            <a:extLst>
              <a:ext uri="{FF2B5EF4-FFF2-40B4-BE49-F238E27FC236}">
                <a16:creationId xmlns:a16="http://schemas.microsoft.com/office/drawing/2014/main" id="{B04DCCEF-445A-4B62-898C-101E4599B013}"/>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Tree>
    <p:extLst>
      <p:ext uri="{BB962C8B-B14F-4D97-AF65-F5344CB8AC3E}">
        <p14:creationId xmlns:p14="http://schemas.microsoft.com/office/powerpoint/2010/main" val="3083875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ighlight Box_ gold">
    <p:spTree>
      <p:nvGrpSpPr>
        <p:cNvPr id="1" name=""/>
        <p:cNvGrpSpPr/>
        <p:nvPr/>
      </p:nvGrpSpPr>
      <p:grpSpPr>
        <a:xfrm>
          <a:off x="0" y="0"/>
          <a:ext cx="0" cy="0"/>
          <a:chOff x="0" y="0"/>
          <a:chExt cx="0" cy="0"/>
        </a:xfrm>
      </p:grpSpPr>
      <p:sp>
        <p:nvSpPr>
          <p:cNvPr id="6" name="Rectangle 5"/>
          <p:cNvSpPr/>
          <p:nvPr userDrawn="1"/>
        </p:nvSpPr>
        <p:spPr>
          <a:xfrm>
            <a:off x="0" y="628650"/>
            <a:ext cx="9144000" cy="57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533400" y="914400"/>
            <a:ext cx="8153400" cy="2743200"/>
          </a:xfrm>
          <a:prstGeom prst="rect">
            <a:avLst/>
          </a:prstGeom>
        </p:spPr>
        <p:txBody>
          <a:bodyPr/>
          <a:lstStyle>
            <a:lvl1pPr marL="0" indent="0">
              <a:buNone/>
              <a:defRPr sz="1800">
                <a:solidFill>
                  <a:schemeClr val="tx1"/>
                </a:solidFill>
                <a:latin typeface="+mj-lt"/>
              </a:defRPr>
            </a:lvl1pPr>
            <a:lvl2pPr marL="342900" indent="0">
              <a:buNone/>
              <a:defRPr sz="1350" kern="1600" spc="75" baseline="0">
                <a:solidFill>
                  <a:schemeClr val="tx1"/>
                </a:solidFill>
                <a:latin typeface="Arial Rounded MT Bold" panose="020F0704030504030204" pitchFamily="34" charset="0"/>
                <a:cs typeface="Arial" panose="020B0604020202020204" pitchFamily="34" charset="0"/>
              </a:defRPr>
            </a:lvl2pPr>
            <a:lvl3pPr marL="685800" indent="0">
              <a:buNone/>
              <a:defRPr sz="1275">
                <a:solidFill>
                  <a:schemeClr val="tx1"/>
                </a:solidFill>
                <a:latin typeface="+mj-lt"/>
              </a:defRPr>
            </a:lvl3pPr>
          </a:lstStyle>
          <a:p>
            <a:pPr lvl="0"/>
            <a:r>
              <a:rPr lang="en-US" dirty="0"/>
              <a:t>Click to edit master text styles</a:t>
            </a:r>
          </a:p>
          <a:p>
            <a:pPr lvl="1"/>
            <a:r>
              <a:rPr lang="en-US" dirty="0"/>
              <a:t>Second level</a:t>
            </a:r>
          </a:p>
          <a:p>
            <a:pPr lvl="2"/>
            <a:r>
              <a:rPr lang="en-US" dirty="0"/>
              <a:t>Main body text</a:t>
            </a:r>
          </a:p>
        </p:txBody>
      </p:sp>
      <p:sp>
        <p:nvSpPr>
          <p:cNvPr id="2" name="Rectangle 1"/>
          <p:cNvSpPr/>
          <p:nvPr userDrawn="1"/>
        </p:nvSpPr>
        <p:spPr>
          <a:xfrm>
            <a:off x="0" y="3829050"/>
            <a:ext cx="9144000" cy="1314450"/>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 Placeholder 2"/>
          <p:cNvSpPr>
            <a:spLocks noGrp="1"/>
          </p:cNvSpPr>
          <p:nvPr>
            <p:ph type="body" sz="quarter" idx="11" hasCustomPrompt="1"/>
          </p:nvPr>
        </p:nvSpPr>
        <p:spPr>
          <a:xfrm>
            <a:off x="1524000" y="4057651"/>
            <a:ext cx="7391400" cy="971550"/>
          </a:xfrm>
          <a:prstGeom prst="rect">
            <a:avLst/>
          </a:prstGeom>
        </p:spPr>
        <p:txBody>
          <a:bodyPr/>
          <a:lstStyle>
            <a:lvl1pPr marL="0" indent="0">
              <a:buNone/>
              <a:defRPr sz="1350">
                <a:latin typeface="+mj-lt"/>
              </a:defRPr>
            </a:lvl1pPr>
            <a:lvl2pPr marL="342900" indent="0">
              <a:buNone/>
              <a:defRPr sz="1050">
                <a:latin typeface="Arial Rounded MT Bold" panose="020F0704030504030204" pitchFamily="34" charset="0"/>
                <a:cs typeface="Arial" panose="020B0604020202020204" pitchFamily="34" charset="0"/>
              </a:defRPr>
            </a:lvl2pPr>
            <a:lvl3pPr marL="685800" indent="0">
              <a:buNone/>
              <a:defRPr sz="1200">
                <a:latin typeface="+mj-lt"/>
              </a:defRPr>
            </a:lvl3pPr>
          </a:lstStyle>
          <a:p>
            <a:pPr lvl="0"/>
            <a:r>
              <a:rPr lang="en-US" dirty="0"/>
              <a:t>Click to edit master text styles</a:t>
            </a:r>
          </a:p>
          <a:p>
            <a:pPr lvl="1"/>
            <a:r>
              <a:rPr lang="en-US" dirty="0"/>
              <a:t>Second level</a:t>
            </a:r>
          </a:p>
        </p:txBody>
      </p:sp>
      <p:sp>
        <p:nvSpPr>
          <p:cNvPr id="7" name="Slide Number Placeholder 22">
            <a:extLst>
              <a:ext uri="{FF2B5EF4-FFF2-40B4-BE49-F238E27FC236}">
                <a16:creationId xmlns:a16="http://schemas.microsoft.com/office/drawing/2014/main" id="{AB20FE53-ECE0-499F-9658-1AA66B71156B}"/>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pic>
        <p:nvPicPr>
          <p:cNvPr id="9" name="Picture 8">
            <a:extLst>
              <a:ext uri="{FF2B5EF4-FFF2-40B4-BE49-F238E27FC236}">
                <a16:creationId xmlns:a16="http://schemas.microsoft.com/office/drawing/2014/main" id="{F51F48FE-5C44-4B5A-8623-55CC78E88D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54" y="70138"/>
            <a:ext cx="482019" cy="501362"/>
          </a:xfrm>
          <a:prstGeom prst="rect">
            <a:avLst/>
          </a:prstGeom>
        </p:spPr>
      </p:pic>
    </p:spTree>
    <p:extLst>
      <p:ext uri="{BB962C8B-B14F-4D97-AF65-F5344CB8AC3E}">
        <p14:creationId xmlns:p14="http://schemas.microsoft.com/office/powerpoint/2010/main" val="3829408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ghlight Box">
    <p:spTree>
      <p:nvGrpSpPr>
        <p:cNvPr id="1" name=""/>
        <p:cNvGrpSpPr/>
        <p:nvPr/>
      </p:nvGrpSpPr>
      <p:grpSpPr>
        <a:xfrm>
          <a:off x="0" y="0"/>
          <a:ext cx="0" cy="0"/>
          <a:chOff x="0" y="0"/>
          <a:chExt cx="0" cy="0"/>
        </a:xfrm>
      </p:grpSpPr>
      <p:sp>
        <p:nvSpPr>
          <p:cNvPr id="6" name="Rectangle 5"/>
          <p:cNvSpPr/>
          <p:nvPr userDrawn="1"/>
        </p:nvSpPr>
        <p:spPr>
          <a:xfrm>
            <a:off x="0" y="628650"/>
            <a:ext cx="9144000"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533400" y="914400"/>
            <a:ext cx="8153400" cy="2743200"/>
          </a:xfrm>
          <a:prstGeom prst="rect">
            <a:avLst/>
          </a:prstGeom>
        </p:spPr>
        <p:txBody>
          <a:bodyPr/>
          <a:lstStyle>
            <a:lvl1pPr marL="0" indent="0">
              <a:buNone/>
              <a:defRPr sz="1800">
                <a:solidFill>
                  <a:schemeClr val="tx1"/>
                </a:solidFill>
                <a:latin typeface="+mj-lt"/>
              </a:defRPr>
            </a:lvl1pPr>
            <a:lvl2pPr marL="342900" indent="0">
              <a:buNone/>
              <a:defRPr sz="1350" kern="1600" spc="75" baseline="0">
                <a:solidFill>
                  <a:schemeClr val="tx1"/>
                </a:solidFill>
                <a:latin typeface="Arial Rounded MT Bold" panose="020F0704030504030204" pitchFamily="34" charset="0"/>
                <a:cs typeface="Arial" panose="020B0604020202020204" pitchFamily="34" charset="0"/>
              </a:defRPr>
            </a:lvl2pPr>
            <a:lvl3pPr marL="685800" indent="0">
              <a:buNone/>
              <a:defRPr sz="1275">
                <a:solidFill>
                  <a:schemeClr val="tx1"/>
                </a:solidFill>
                <a:latin typeface="+mj-lt"/>
              </a:defRPr>
            </a:lvl3pPr>
          </a:lstStyle>
          <a:p>
            <a:pPr lvl="0"/>
            <a:r>
              <a:rPr lang="en-US" dirty="0"/>
              <a:t>Click to edit master text styles</a:t>
            </a:r>
          </a:p>
          <a:p>
            <a:pPr lvl="1"/>
            <a:r>
              <a:rPr lang="en-US" dirty="0"/>
              <a:t>Second level</a:t>
            </a:r>
          </a:p>
          <a:p>
            <a:pPr lvl="2"/>
            <a:r>
              <a:rPr lang="en-US" dirty="0"/>
              <a:t>Main body text</a:t>
            </a:r>
          </a:p>
        </p:txBody>
      </p:sp>
      <p:sp>
        <p:nvSpPr>
          <p:cNvPr id="2" name="Rectangle 1"/>
          <p:cNvSpPr/>
          <p:nvPr userDrawn="1"/>
        </p:nvSpPr>
        <p:spPr>
          <a:xfrm>
            <a:off x="0" y="3829050"/>
            <a:ext cx="9144000" cy="1314450"/>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 Placeholder 2"/>
          <p:cNvSpPr>
            <a:spLocks noGrp="1"/>
          </p:cNvSpPr>
          <p:nvPr>
            <p:ph type="body" sz="quarter" idx="11" hasCustomPrompt="1"/>
          </p:nvPr>
        </p:nvSpPr>
        <p:spPr>
          <a:xfrm>
            <a:off x="1524000" y="4057651"/>
            <a:ext cx="7391400" cy="971550"/>
          </a:xfrm>
          <a:prstGeom prst="rect">
            <a:avLst/>
          </a:prstGeom>
        </p:spPr>
        <p:txBody>
          <a:bodyPr/>
          <a:lstStyle>
            <a:lvl1pPr marL="0" indent="0">
              <a:buNone/>
              <a:defRPr sz="1350">
                <a:latin typeface="+mj-lt"/>
              </a:defRPr>
            </a:lvl1pPr>
            <a:lvl2pPr marL="342900" indent="0">
              <a:buNone/>
              <a:defRPr sz="1050">
                <a:latin typeface="Arial Rounded MT Bold" panose="020F0704030504030204" pitchFamily="34" charset="0"/>
                <a:cs typeface="Arial" panose="020B0604020202020204" pitchFamily="34" charset="0"/>
              </a:defRPr>
            </a:lvl2pPr>
            <a:lvl3pPr marL="685800" indent="0">
              <a:buNone/>
              <a:defRPr sz="1200">
                <a:latin typeface="+mj-lt"/>
              </a:defRPr>
            </a:lvl3pPr>
          </a:lstStyle>
          <a:p>
            <a:pPr lvl="0"/>
            <a:r>
              <a:rPr lang="en-US" dirty="0"/>
              <a:t>Click to edit master text styles</a:t>
            </a:r>
          </a:p>
          <a:p>
            <a:pPr lvl="1"/>
            <a:r>
              <a:rPr lang="en-US" dirty="0"/>
              <a:t>Second level</a:t>
            </a:r>
          </a:p>
        </p:txBody>
      </p:sp>
      <p:sp>
        <p:nvSpPr>
          <p:cNvPr id="7" name="Slide Number Placeholder 22">
            <a:extLst>
              <a:ext uri="{FF2B5EF4-FFF2-40B4-BE49-F238E27FC236}">
                <a16:creationId xmlns:a16="http://schemas.microsoft.com/office/drawing/2014/main" id="{E7DA4749-5237-4E8D-833A-3C9C8C1F04F4}"/>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pic>
        <p:nvPicPr>
          <p:cNvPr id="9" name="Picture 8">
            <a:extLst>
              <a:ext uri="{FF2B5EF4-FFF2-40B4-BE49-F238E27FC236}">
                <a16:creationId xmlns:a16="http://schemas.microsoft.com/office/drawing/2014/main" id="{1EF6F215-CEA4-4093-A595-9CC2946A7F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54" y="70138"/>
            <a:ext cx="482019" cy="501362"/>
          </a:xfrm>
          <a:prstGeom prst="rect">
            <a:avLst/>
          </a:prstGeom>
        </p:spPr>
      </p:pic>
    </p:spTree>
    <p:extLst>
      <p:ext uri="{BB962C8B-B14F-4D97-AF65-F5344CB8AC3E}">
        <p14:creationId xmlns:p14="http://schemas.microsoft.com/office/powerpoint/2010/main" val="720662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ingle Column Gold">
    <p:spTree>
      <p:nvGrpSpPr>
        <p:cNvPr id="1" name=""/>
        <p:cNvGrpSpPr/>
        <p:nvPr/>
      </p:nvGrpSpPr>
      <p:grpSpPr>
        <a:xfrm>
          <a:off x="0" y="0"/>
          <a:ext cx="0" cy="0"/>
          <a:chOff x="0" y="0"/>
          <a:chExt cx="0" cy="0"/>
        </a:xfrm>
      </p:grpSpPr>
      <p:sp>
        <p:nvSpPr>
          <p:cNvPr id="6" name="Rectangle 5"/>
          <p:cNvSpPr/>
          <p:nvPr userDrawn="1"/>
        </p:nvSpPr>
        <p:spPr>
          <a:xfrm>
            <a:off x="0" y="628650"/>
            <a:ext cx="9144000" cy="57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p:cNvSpPr>
            <a:spLocks noGrp="1"/>
          </p:cNvSpPr>
          <p:nvPr>
            <p:ph type="body" sz="quarter" idx="10" hasCustomPrompt="1"/>
          </p:nvPr>
        </p:nvSpPr>
        <p:spPr>
          <a:xfrm>
            <a:off x="533400" y="914400"/>
            <a:ext cx="8153400" cy="4000500"/>
          </a:xfrm>
          <a:prstGeom prst="rect">
            <a:avLst/>
          </a:prstGeom>
        </p:spPr>
        <p:txBody>
          <a:bodyPr/>
          <a:lstStyle>
            <a:lvl1pPr marL="0" indent="0">
              <a:buNone/>
              <a:defRPr sz="1800">
                <a:solidFill>
                  <a:schemeClr val="tx1"/>
                </a:solidFill>
                <a:latin typeface="+mj-lt"/>
              </a:defRPr>
            </a:lvl1pPr>
            <a:lvl2pPr marL="342900" indent="0">
              <a:buNone/>
              <a:defRPr sz="1350" kern="1600" spc="75" baseline="0">
                <a:solidFill>
                  <a:schemeClr val="tx1"/>
                </a:solidFill>
                <a:latin typeface="Arial Rounded MT Bold" panose="020F0704030504030204" pitchFamily="34" charset="0"/>
                <a:cs typeface="Arial" panose="020B0604020202020204" pitchFamily="34" charset="0"/>
              </a:defRPr>
            </a:lvl2pPr>
            <a:lvl3pPr marL="685800" indent="0">
              <a:buNone/>
              <a:defRPr sz="1275">
                <a:solidFill>
                  <a:schemeClr val="tx1"/>
                </a:solidFill>
                <a:latin typeface="+mj-lt"/>
              </a:defRPr>
            </a:lvl3pPr>
          </a:lstStyle>
          <a:p>
            <a:pPr lvl="0"/>
            <a:r>
              <a:rPr lang="en-US" dirty="0"/>
              <a:t>Click to edit master text styles</a:t>
            </a:r>
          </a:p>
          <a:p>
            <a:pPr lvl="1"/>
            <a:r>
              <a:rPr lang="en-US" dirty="0"/>
              <a:t>Second level</a:t>
            </a:r>
          </a:p>
          <a:p>
            <a:pPr lvl="2"/>
            <a:r>
              <a:rPr lang="en-US" dirty="0"/>
              <a:t>Main body text</a:t>
            </a:r>
          </a:p>
        </p:txBody>
      </p:sp>
      <p:sp>
        <p:nvSpPr>
          <p:cNvPr id="4" name="Slide Number Placeholder 22">
            <a:extLst>
              <a:ext uri="{FF2B5EF4-FFF2-40B4-BE49-F238E27FC236}">
                <a16:creationId xmlns:a16="http://schemas.microsoft.com/office/drawing/2014/main" id="{8FCB7217-027F-4102-B087-70BE96565FCC}"/>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pic>
        <p:nvPicPr>
          <p:cNvPr id="7" name="Picture 6">
            <a:extLst>
              <a:ext uri="{FF2B5EF4-FFF2-40B4-BE49-F238E27FC236}">
                <a16:creationId xmlns:a16="http://schemas.microsoft.com/office/drawing/2014/main" id="{2663A334-F600-4ED7-9A27-35DFC15745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54" y="70138"/>
            <a:ext cx="482019" cy="501362"/>
          </a:xfrm>
          <a:prstGeom prst="rect">
            <a:avLst/>
          </a:prstGeom>
        </p:spPr>
      </p:pic>
    </p:spTree>
    <p:extLst>
      <p:ext uri="{BB962C8B-B14F-4D97-AF65-F5344CB8AC3E}">
        <p14:creationId xmlns:p14="http://schemas.microsoft.com/office/powerpoint/2010/main" val="480142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Main Body_Picture">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5803900" y="1284731"/>
            <a:ext cx="2921000" cy="2146697"/>
          </a:xfrm>
          <a:prstGeom prst="rect">
            <a:avLst/>
          </a:prstGeom>
        </p:spPr>
        <p:txBody>
          <a:bodyPr/>
          <a:lstStyle>
            <a:lvl1pPr>
              <a:defRPr>
                <a:solidFill>
                  <a:schemeClr val="accent1"/>
                </a:solidFill>
              </a:defRPr>
            </a:lvl1pPr>
          </a:lstStyle>
          <a:p>
            <a:endParaRPr lang="en-US" dirty="0"/>
          </a:p>
        </p:txBody>
      </p:sp>
      <p:sp>
        <p:nvSpPr>
          <p:cNvPr id="12" name="Rectangle 11">
            <a:extLst>
              <a:ext uri="{FF2B5EF4-FFF2-40B4-BE49-F238E27FC236}">
                <a16:creationId xmlns:a16="http://schemas.microsoft.com/office/drawing/2014/main" id="{94647674-6658-4168-BB62-243F767DED37}"/>
              </a:ext>
            </a:extLst>
          </p:cNvPr>
          <p:cNvSpPr/>
          <p:nvPr userDrawn="1"/>
        </p:nvSpPr>
        <p:spPr>
          <a:xfrm>
            <a:off x="0" y="4549140"/>
            <a:ext cx="9144000" cy="594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22">
            <a:extLst>
              <a:ext uri="{FF2B5EF4-FFF2-40B4-BE49-F238E27FC236}">
                <a16:creationId xmlns:a16="http://schemas.microsoft.com/office/drawing/2014/main" id="{4C725C06-32C7-4F7E-A781-9C84BFF74C24}"/>
              </a:ext>
            </a:extLst>
          </p:cNvPr>
          <p:cNvSpPr txBox="1">
            <a:spLocks/>
          </p:cNvSpPr>
          <p:nvPr userDrawn="1"/>
        </p:nvSpPr>
        <p:spPr>
          <a:xfrm>
            <a:off x="7537703" y="4724082"/>
            <a:ext cx="14478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D15F6BA-BCA1-4801-94EE-F8B5FB2BB484}" type="datetime4">
              <a:rPr lang="en-US" smtClean="0">
                <a:solidFill>
                  <a:schemeClr val="bg1"/>
                </a:solidFill>
              </a:rPr>
              <a:pPr algn="r"/>
              <a:t>January 13, 2023</a:t>
            </a:fld>
            <a:endParaRPr lang="en-US" dirty="0">
              <a:solidFill>
                <a:schemeClr val="bg1"/>
              </a:solidFill>
            </a:endParaRPr>
          </a:p>
        </p:txBody>
      </p:sp>
      <p:sp>
        <p:nvSpPr>
          <p:cNvPr id="14" name="Straight Connector 13">
            <a:extLst>
              <a:ext uri="{FF2B5EF4-FFF2-40B4-BE49-F238E27FC236}">
                <a16:creationId xmlns:a16="http://schemas.microsoft.com/office/drawing/2014/main" id="{8E84AD55-6A16-4EE7-9DCF-C7B36C1B4986}"/>
              </a:ext>
            </a:extLst>
          </p:cNvPr>
          <p:cNvSpPr>
            <a:spLocks noChangeShapeType="1"/>
          </p:cNvSpPr>
          <p:nvPr userDrawn="1"/>
        </p:nvSpPr>
        <p:spPr bwMode="auto">
          <a:xfrm flipV="1">
            <a:off x="152400" y="876692"/>
            <a:ext cx="8833104" cy="18657"/>
          </a:xfrm>
          <a:prstGeom prst="line">
            <a:avLst/>
          </a:prstGeom>
          <a:noFill/>
          <a:ln w="50800" cap="rnd" cmpd="sng" algn="ctr">
            <a:solidFill>
              <a:schemeClr val="accent1"/>
            </a:solidFill>
            <a:prstDash val="sysDot"/>
            <a:round/>
            <a:headEnd type="none" w="med" len="med"/>
            <a:tailEnd type="none" w="med" len="med"/>
          </a:ln>
          <a:effectLst/>
        </p:spPr>
        <p:txBody>
          <a:bodyPr vert="horz" wrap="none" lIns="91440" tIns="45720" rIns="91440" bIns="45720" anchor="ctr"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eorgia"/>
            </a:endParaRPr>
          </a:p>
        </p:txBody>
      </p:sp>
      <p:sp>
        <p:nvSpPr>
          <p:cNvPr id="21" name="Oval 20">
            <a:extLst>
              <a:ext uri="{FF2B5EF4-FFF2-40B4-BE49-F238E27FC236}">
                <a16:creationId xmlns:a16="http://schemas.microsoft.com/office/drawing/2014/main" id="{4E9CD56B-5A9F-442A-9EE1-50B93ED00496}"/>
              </a:ext>
            </a:extLst>
          </p:cNvPr>
          <p:cNvSpPr/>
          <p:nvPr userDrawn="1"/>
        </p:nvSpPr>
        <p:spPr>
          <a:xfrm>
            <a:off x="4267200" y="555986"/>
            <a:ext cx="609600" cy="609600"/>
          </a:xfrm>
          <a:prstGeom prst="ellipse">
            <a:avLst/>
          </a:prstGeom>
          <a:solidFill>
            <a:srgbClr val="FFFFFF"/>
          </a:solidFill>
          <a:ln w="15875"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orgia"/>
              <a:ea typeface="+mn-ea"/>
              <a:cs typeface="+mn-cs"/>
            </a:endParaRPr>
          </a:p>
        </p:txBody>
      </p:sp>
      <p:sp>
        <p:nvSpPr>
          <p:cNvPr id="23" name="Oval 22">
            <a:extLst>
              <a:ext uri="{FF2B5EF4-FFF2-40B4-BE49-F238E27FC236}">
                <a16:creationId xmlns:a16="http://schemas.microsoft.com/office/drawing/2014/main" id="{7C7DC195-CA9D-421B-A26A-195017663242}"/>
              </a:ext>
            </a:extLst>
          </p:cNvPr>
          <p:cNvSpPr/>
          <p:nvPr userDrawn="1"/>
        </p:nvSpPr>
        <p:spPr>
          <a:xfrm>
            <a:off x="4361688" y="650474"/>
            <a:ext cx="420624" cy="420624"/>
          </a:xfrm>
          <a:prstGeom prst="ellipse">
            <a:avLst/>
          </a:prstGeom>
          <a:solidFill>
            <a:srgbClr val="FFFFFF"/>
          </a:solidFill>
          <a:ln w="50800" cap="rnd" cmpd="dbl" algn="ctr">
            <a:solidFill>
              <a:schemeClr val="accent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orgia"/>
              <a:ea typeface="+mn-ea"/>
              <a:cs typeface="+mn-cs"/>
            </a:endParaRPr>
          </a:p>
        </p:txBody>
      </p:sp>
      <p:sp>
        <p:nvSpPr>
          <p:cNvPr id="24" name="Slide Number Placeholder 22">
            <a:extLst>
              <a:ext uri="{FF2B5EF4-FFF2-40B4-BE49-F238E27FC236}">
                <a16:creationId xmlns:a16="http://schemas.microsoft.com/office/drawing/2014/main" id="{D72A5B7F-726E-44E6-917C-289E617303DA}"/>
              </a:ext>
            </a:extLst>
          </p:cNvPr>
          <p:cNvSpPr txBox="1">
            <a:spLocks/>
          </p:cNvSpPr>
          <p:nvPr userDrawn="1"/>
        </p:nvSpPr>
        <p:spPr>
          <a:xfrm>
            <a:off x="4343400" y="627761"/>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400" kern="1200">
                <a:solidFill>
                  <a:srgbClr val="004357"/>
                </a:solidFill>
                <a:latin typeface="Century Gothic" panose="020B050202020202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1CBDD29-5158-4DD9-9040-08FB94E49C0B}" type="slidenum">
              <a:rPr kumimoji="0" lang="en-US" sz="1400" b="0" i="0" u="none" strike="noStrike" kern="1200" cap="none" spc="0" normalizeH="0" baseline="0" noProof="0" smtClean="0">
                <a:ln>
                  <a:noFill/>
                </a:ln>
                <a:solidFill>
                  <a:srgbClr val="004357"/>
                </a:solidFill>
                <a:effectLst/>
                <a:uLnTx/>
                <a:uFillTx/>
                <a:latin typeface="Century Gothic" panose="020B0502020202020204" pitchFamily="34" charset="0"/>
                <a:ea typeface="Verdan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4357"/>
              </a:solidFill>
              <a:effectLst/>
              <a:uLnTx/>
              <a:uFillTx/>
              <a:latin typeface="Century Gothic" panose="020B0502020202020204" pitchFamily="34" charset="0"/>
              <a:ea typeface="Verdana" panose="020B0604030504040204" pitchFamily="34" charset="0"/>
            </a:endParaRPr>
          </a:p>
        </p:txBody>
      </p:sp>
      <p:pic>
        <p:nvPicPr>
          <p:cNvPr id="26" name="Picture 25">
            <a:extLst>
              <a:ext uri="{FF2B5EF4-FFF2-40B4-BE49-F238E27FC236}">
                <a16:creationId xmlns:a16="http://schemas.microsoft.com/office/drawing/2014/main" id="{FBE62C90-1B29-4CF6-839E-49B0ACA70D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 y="4663440"/>
            <a:ext cx="1696564" cy="365760"/>
          </a:xfrm>
          <a:prstGeom prst="rect">
            <a:avLst/>
          </a:prstGeom>
        </p:spPr>
      </p:pic>
      <p:sp>
        <p:nvSpPr>
          <p:cNvPr id="27" name="Rectangle 26">
            <a:extLst>
              <a:ext uri="{FF2B5EF4-FFF2-40B4-BE49-F238E27FC236}">
                <a16:creationId xmlns:a16="http://schemas.microsoft.com/office/drawing/2014/main" id="{C3965E5A-466D-4A29-AD26-B14161A1D234}"/>
              </a:ext>
            </a:extLst>
          </p:cNvPr>
          <p:cNvSpPr/>
          <p:nvPr userDrawn="1"/>
        </p:nvSpPr>
        <p:spPr>
          <a:xfrm>
            <a:off x="152400" y="1284731"/>
            <a:ext cx="5330952" cy="246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87B1B9CA-3D8A-4BCA-8905-EF54D509CF95}"/>
              </a:ext>
            </a:extLst>
          </p:cNvPr>
          <p:cNvCxnSpPr/>
          <p:nvPr userDrawn="1"/>
        </p:nvCxnSpPr>
        <p:spPr>
          <a:xfrm flipH="1">
            <a:off x="167768" y="1317439"/>
            <a:ext cx="1" cy="1412768"/>
          </a:xfrm>
          <a:prstGeom prst="line">
            <a:avLst/>
          </a:prstGeom>
          <a:ln w="3175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9" name="Text Placeholder 17">
            <a:extLst>
              <a:ext uri="{FF2B5EF4-FFF2-40B4-BE49-F238E27FC236}">
                <a16:creationId xmlns:a16="http://schemas.microsoft.com/office/drawing/2014/main" id="{1DB00947-3F03-4C38-9369-BE54B4B3B757}"/>
              </a:ext>
            </a:extLst>
          </p:cNvPr>
          <p:cNvSpPr>
            <a:spLocks noGrp="1"/>
          </p:cNvSpPr>
          <p:nvPr>
            <p:ph type="body" sz="quarter" idx="15"/>
          </p:nvPr>
        </p:nvSpPr>
        <p:spPr>
          <a:xfrm>
            <a:off x="279995" y="1276350"/>
            <a:ext cx="5053999" cy="246887"/>
          </a:xfrm>
          <a:prstGeom prst="rect">
            <a:avLst/>
          </a:prstGeom>
          <a:noFill/>
          <a:ln>
            <a:noFill/>
          </a:ln>
        </p:spPr>
        <p:txBody>
          <a:bodyPr anchor="ctr">
            <a:noAutofit/>
          </a:bodyPr>
          <a:lstStyle>
            <a:lvl1pPr marL="0" indent="0" algn="l">
              <a:buNone/>
              <a:defRPr sz="1600" cap="all" baseline="0">
                <a:solidFill>
                  <a:schemeClr val="bg1"/>
                </a:solidFill>
                <a:latin typeface="Bryant Pro Medium"/>
              </a:defRPr>
            </a:lvl1pPr>
            <a:lvl2pPr>
              <a:defRPr cap="all" baseline="0">
                <a:latin typeface="Bryant Pro Regular"/>
              </a:defRPr>
            </a:lvl2pPr>
            <a:lvl3pPr>
              <a:defRPr cap="all" baseline="0">
                <a:latin typeface="Bryant Pro Regular"/>
              </a:defRPr>
            </a:lvl3pPr>
            <a:lvl4pPr>
              <a:defRPr cap="all" baseline="0">
                <a:latin typeface="Bryant Pro Regular"/>
              </a:defRPr>
            </a:lvl4pPr>
            <a:lvl5pPr>
              <a:defRPr cap="all" baseline="0">
                <a:latin typeface="Bryant Pro Regular"/>
              </a:defRPr>
            </a:lvl5pPr>
          </a:lstStyle>
          <a:p>
            <a:pPr lvl="0"/>
            <a:r>
              <a:rPr lang="en-US" dirty="0"/>
              <a:t>Click to edit Master text</a:t>
            </a:r>
          </a:p>
        </p:txBody>
      </p:sp>
      <p:sp>
        <p:nvSpPr>
          <p:cNvPr id="30" name="Text Placeholder 19">
            <a:extLst>
              <a:ext uri="{FF2B5EF4-FFF2-40B4-BE49-F238E27FC236}">
                <a16:creationId xmlns:a16="http://schemas.microsoft.com/office/drawing/2014/main" id="{D9D8067F-4DC1-4E60-966A-368544CC4B54}"/>
              </a:ext>
            </a:extLst>
          </p:cNvPr>
          <p:cNvSpPr>
            <a:spLocks noGrp="1"/>
          </p:cNvSpPr>
          <p:nvPr>
            <p:ph type="body" sz="quarter" idx="16"/>
          </p:nvPr>
        </p:nvSpPr>
        <p:spPr>
          <a:xfrm>
            <a:off x="264043" y="1635578"/>
            <a:ext cx="3927631" cy="1371600"/>
          </a:xfrm>
          <a:prstGeom prst="rect">
            <a:avLst/>
          </a:prstGeom>
        </p:spPr>
        <p:txBody>
          <a:bodyPr>
            <a:normAutofit/>
          </a:bodyPr>
          <a:lstStyle>
            <a:lvl1pPr marL="0" indent="0">
              <a:buNone/>
              <a:defRPr sz="1600" baseline="0">
                <a:solidFill>
                  <a:schemeClr val="accent5"/>
                </a:solidFill>
                <a:latin typeface="Bryant Pro Regular"/>
              </a:defRPr>
            </a:lvl1pPr>
            <a:lvl2pPr>
              <a:defRPr sz="1600" baseline="0">
                <a:solidFill>
                  <a:schemeClr val="tx2"/>
                </a:solidFill>
                <a:latin typeface="Bryant Pro Regular"/>
              </a:defRPr>
            </a:lvl2pPr>
            <a:lvl3pPr>
              <a:defRPr sz="1600" baseline="0">
                <a:solidFill>
                  <a:schemeClr val="tx2"/>
                </a:solidFill>
                <a:latin typeface="Bryant Pro Regular"/>
              </a:defRPr>
            </a:lvl3pPr>
            <a:lvl4pPr>
              <a:defRPr sz="1600" baseline="0">
                <a:solidFill>
                  <a:schemeClr val="tx2"/>
                </a:solidFill>
                <a:latin typeface="Bryant Pro Regular"/>
              </a:defRPr>
            </a:lvl4pPr>
            <a:lvl5pPr>
              <a:defRPr sz="1600" baseline="0">
                <a:solidFill>
                  <a:schemeClr val="tx2"/>
                </a:solidFill>
                <a:latin typeface="Bryant Pro Regular"/>
              </a:defRPr>
            </a:lvl5pPr>
          </a:lstStyle>
          <a:p>
            <a:pPr lvl="0"/>
            <a:r>
              <a:rPr lang="en-US" dirty="0"/>
              <a:t>Click to edit Master text styles</a:t>
            </a:r>
          </a:p>
        </p:txBody>
      </p:sp>
      <p:sp>
        <p:nvSpPr>
          <p:cNvPr id="15" name="Text Placeholder 3">
            <a:extLst>
              <a:ext uri="{FF2B5EF4-FFF2-40B4-BE49-F238E27FC236}">
                <a16:creationId xmlns:a16="http://schemas.microsoft.com/office/drawing/2014/main" id="{9FEB9F76-1025-4810-B93F-8B5165C3702E}"/>
              </a:ext>
            </a:extLst>
          </p:cNvPr>
          <p:cNvSpPr>
            <a:spLocks noGrp="1"/>
          </p:cNvSpPr>
          <p:nvPr>
            <p:ph type="body" sz="quarter" idx="11"/>
          </p:nvPr>
        </p:nvSpPr>
        <p:spPr>
          <a:xfrm>
            <a:off x="152400" y="-95250"/>
            <a:ext cx="8839200" cy="948956"/>
          </a:xfrm>
          <a:prstGeom prst="rect">
            <a:avLst/>
          </a:prstGeom>
        </p:spPr>
        <p:txBody>
          <a:bodyPr anchor="ctr"/>
          <a:lstStyle>
            <a:lvl1pPr marL="0" indent="0">
              <a:buNone/>
              <a:defRPr>
                <a:solidFill>
                  <a:schemeClr val="accent5"/>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015300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739" y="156964"/>
            <a:ext cx="8391450" cy="857528"/>
          </a:xfrm>
          <a:prstGeom prst="rect">
            <a:avLst/>
          </a:prstGeom>
        </p:spPr>
        <p:txBody>
          <a:bodyPr/>
          <a:lstStyle>
            <a:lvl1pPr algn="l">
              <a:defRPr sz="33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04800" y="1143000"/>
            <a:ext cx="8534400" cy="3486150"/>
          </a:xfrm>
          <a:prstGeom prst="rect">
            <a:avLst/>
          </a:prstGeom>
        </p:spPr>
        <p:txBody>
          <a:bodyPr/>
          <a:lstStyle>
            <a:lvl2pPr marL="480060" indent="-171450">
              <a:buClr>
                <a:schemeClr val="accent5">
                  <a:lumMod val="50000"/>
                </a:schemeClr>
              </a:buClr>
              <a:buFont typeface="Wingdings" panose="05000000000000000000" pitchFamily="2" charset="2"/>
              <a:buChar char="§"/>
              <a:defRPr/>
            </a:lvl2pPr>
            <a:lvl3pPr marL="685800" indent="-171450">
              <a:buClr>
                <a:schemeClr val="accent5">
                  <a:lumMod val="50000"/>
                </a:schemeClr>
              </a:buClr>
              <a:buFont typeface="Wingdings" panose="05000000000000000000" pitchFamily="2" charset="2"/>
              <a:buChar char="§"/>
              <a:defRPr/>
            </a:lvl3pPr>
            <a:lvl4pPr marL="960120" indent="-171450">
              <a:buClr>
                <a:schemeClr val="accent5">
                  <a:lumMod val="50000"/>
                </a:schemeClr>
              </a:buClr>
              <a:buFont typeface="Wingdings" panose="05000000000000000000" pitchFamily="2" charset="2"/>
              <a:buChar char="§"/>
              <a:defRPr/>
            </a:lvl4pPr>
            <a:lvl5pPr marL="1165860" indent="-171450">
              <a:buClr>
                <a:schemeClr val="accent5">
                  <a:lumMod val="50000"/>
                </a:schemeClr>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a:xfrm>
            <a:off x="3200400" y="4781550"/>
            <a:ext cx="2133600" cy="273844"/>
          </a:xfrm>
          <a:prstGeom prst="rect">
            <a:avLst/>
          </a:prstGeom>
        </p:spPr>
        <p:txBody>
          <a:bodyPr/>
          <a:lstStyle>
            <a:lvl1pPr algn="ctr">
              <a:defRPr/>
            </a:lvl1pPr>
          </a:lstStyle>
          <a:p>
            <a:fld id="{AE150FDB-2BCD-4FE6-90DD-28C78C3742FA}" type="slidenum">
              <a:rPr lang="en-US" smtClean="0"/>
              <a:t>‹#›</a:t>
            </a:fld>
            <a:endParaRPr lang="en-US" dirty="0"/>
          </a:p>
        </p:txBody>
      </p:sp>
      <p:sp>
        <p:nvSpPr>
          <p:cNvPr id="7" name="Slide Number Placeholder 22">
            <a:extLst>
              <a:ext uri="{FF2B5EF4-FFF2-40B4-BE49-F238E27FC236}">
                <a16:creationId xmlns:a16="http://schemas.microsoft.com/office/drawing/2014/main" id="{5C115A73-25B3-4EB1-A1AB-F60F8E4500A4}"/>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Tree>
    <p:extLst>
      <p:ext uri="{BB962C8B-B14F-4D97-AF65-F5344CB8AC3E}">
        <p14:creationId xmlns:p14="http://schemas.microsoft.com/office/powerpoint/2010/main" val="1963907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1980"/>
            <a:ext cx="8260672" cy="779570"/>
          </a:xfrm>
          <a:prstGeom prst="rect">
            <a:avLst/>
          </a:prstGeom>
        </p:spPr>
        <p:txBody>
          <a:bodyPr/>
          <a:lstStyle/>
          <a:p>
            <a:r>
              <a:rPr lang="en-US"/>
              <a:t>Click to edit Master title style</a:t>
            </a:r>
            <a:endParaRPr lang="en-US" dirty="0"/>
          </a:p>
        </p:txBody>
      </p:sp>
      <p:sp>
        <p:nvSpPr>
          <p:cNvPr id="6" name="Footer Placeholder 5"/>
          <p:cNvSpPr>
            <a:spLocks noGrp="1"/>
          </p:cNvSpPr>
          <p:nvPr>
            <p:ph type="ftr" sz="quarter" idx="10"/>
          </p:nvPr>
        </p:nvSpPr>
        <p:spPr>
          <a:xfrm>
            <a:off x="2590800" y="4767264"/>
            <a:ext cx="3581400" cy="273844"/>
          </a:xfrm>
          <a:prstGeom prst="rect">
            <a:avLst/>
          </a:prstGeom>
        </p:spPr>
        <p:txBody>
          <a:bodyPr/>
          <a:lstStyle/>
          <a:p>
            <a:pPr>
              <a:defRPr/>
            </a:pPr>
            <a:endParaRPr lang="en-US" dirty="0"/>
          </a:p>
        </p:txBody>
      </p:sp>
      <p:sp>
        <p:nvSpPr>
          <p:cNvPr id="7" name="Slide Number Placeholder 6"/>
          <p:cNvSpPr>
            <a:spLocks noGrp="1"/>
          </p:cNvSpPr>
          <p:nvPr>
            <p:ph type="sldNum" sz="quarter" idx="11"/>
          </p:nvPr>
        </p:nvSpPr>
        <p:spPr>
          <a:xfrm>
            <a:off x="6553200" y="4767264"/>
            <a:ext cx="2133600" cy="273844"/>
          </a:xfrm>
          <a:prstGeom prst="rect">
            <a:avLst/>
          </a:prstGeom>
        </p:spPr>
        <p:txBody>
          <a:bodyPr/>
          <a:lstStyle/>
          <a:p>
            <a:pPr>
              <a:defRPr/>
            </a:pPr>
            <a:fld id="{5B9855A5-217C-415D-8CE4-EAEB9D84C4B4}" type="slidenum">
              <a:rPr lang="en-US" smtClean="0"/>
              <a:pPr>
                <a:defRPr/>
              </a:pPr>
              <a:t>‹#›</a:t>
            </a:fld>
            <a:endParaRPr lang="en-US" dirty="0"/>
          </a:p>
        </p:txBody>
      </p:sp>
      <p:sp>
        <p:nvSpPr>
          <p:cNvPr id="5" name="Slide Number Placeholder 22">
            <a:extLst>
              <a:ext uri="{FF2B5EF4-FFF2-40B4-BE49-F238E27FC236}">
                <a16:creationId xmlns:a16="http://schemas.microsoft.com/office/drawing/2014/main" id="{C3181315-A9E5-40AD-8C78-D89CB5C30EB6}"/>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Tree>
    <p:extLst>
      <p:ext uri="{BB962C8B-B14F-4D97-AF65-F5344CB8AC3E}">
        <p14:creationId xmlns:p14="http://schemas.microsoft.com/office/powerpoint/2010/main" val="1674343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4"/>
            <a:ext cx="2133600" cy="273844"/>
          </a:xfrm>
          <a:prstGeom prst="rect">
            <a:avLst/>
          </a:prstGeom>
        </p:spPr>
        <p:txBody>
          <a:bodyPr/>
          <a:lstStyle>
            <a:lvl1pPr>
              <a:defRPr>
                <a:solidFill>
                  <a:schemeClr val="bg1"/>
                </a:solidFill>
              </a:defRPr>
            </a:lvl1pPr>
          </a:lstStyle>
          <a:p>
            <a:pPr>
              <a:defRPr/>
            </a:pPr>
            <a:endParaRPr lang="en-US" dirty="0"/>
          </a:p>
        </p:txBody>
      </p:sp>
      <p:sp>
        <p:nvSpPr>
          <p:cNvPr id="3"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21397CC7-C8DA-4AB0-AF9E-9B882514D2A8}" type="slidenum">
              <a:rPr lang="en-US"/>
              <a:pPr>
                <a:defRPr/>
              </a:pPr>
              <a:t>‹#›</a:t>
            </a:fld>
            <a:endParaRPr lang="en-US" dirty="0"/>
          </a:p>
        </p:txBody>
      </p:sp>
      <p:sp>
        <p:nvSpPr>
          <p:cNvPr id="5" name="Slide Number Placeholder 22">
            <a:extLst>
              <a:ext uri="{FF2B5EF4-FFF2-40B4-BE49-F238E27FC236}">
                <a16:creationId xmlns:a16="http://schemas.microsoft.com/office/drawing/2014/main" id="{7493BABF-D400-490C-B217-E5BC8B6DB9C1}"/>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pic>
        <p:nvPicPr>
          <p:cNvPr id="6" name="Picture 5">
            <a:extLst>
              <a:ext uri="{FF2B5EF4-FFF2-40B4-BE49-F238E27FC236}">
                <a16:creationId xmlns:a16="http://schemas.microsoft.com/office/drawing/2014/main" id="{4FCAE10C-14F2-4894-88C4-AECD4A719F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54" y="70138"/>
            <a:ext cx="482019" cy="501362"/>
          </a:xfrm>
          <a:prstGeom prst="rect">
            <a:avLst/>
          </a:prstGeom>
        </p:spPr>
      </p:pic>
    </p:spTree>
    <p:extLst>
      <p:ext uri="{BB962C8B-B14F-4D97-AF65-F5344CB8AC3E}">
        <p14:creationId xmlns:p14="http://schemas.microsoft.com/office/powerpoint/2010/main" val="2863962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Main Body_Picture">
    <p:spTree>
      <p:nvGrpSpPr>
        <p:cNvPr id="1" name=""/>
        <p:cNvGrpSpPr/>
        <p:nvPr/>
      </p:nvGrpSpPr>
      <p:grpSpPr>
        <a:xfrm>
          <a:off x="0" y="0"/>
          <a:ext cx="0" cy="0"/>
          <a:chOff x="0" y="0"/>
          <a:chExt cx="0" cy="0"/>
        </a:xfrm>
      </p:grpSpPr>
      <p:sp>
        <p:nvSpPr>
          <p:cNvPr id="15" name="Rectangle 14"/>
          <p:cNvSpPr/>
          <p:nvPr userDrawn="1"/>
        </p:nvSpPr>
        <p:spPr>
          <a:xfrm>
            <a:off x="0" y="1"/>
            <a:ext cx="9144000" cy="6667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Rectangle 5"/>
          <p:cNvSpPr/>
          <p:nvPr userDrawn="1"/>
        </p:nvSpPr>
        <p:spPr>
          <a:xfrm>
            <a:off x="161965" y="895735"/>
            <a:ext cx="5328684" cy="2468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1" name="Straight Connector 10"/>
          <p:cNvCxnSpPr/>
          <p:nvPr userDrawn="1"/>
        </p:nvCxnSpPr>
        <p:spPr>
          <a:xfrm flipH="1">
            <a:off x="152400" y="895736"/>
            <a:ext cx="1" cy="141276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2"/>
          </p:nvPr>
        </p:nvSpPr>
        <p:spPr>
          <a:xfrm>
            <a:off x="289560" y="895736"/>
            <a:ext cx="5124450" cy="236546"/>
          </a:xfrm>
          <a:prstGeom prst="rect">
            <a:avLst/>
          </a:prstGeom>
          <a:noFill/>
          <a:ln>
            <a:noFill/>
          </a:ln>
        </p:spPr>
        <p:txBody>
          <a:bodyPr anchor="ctr">
            <a:noAutofit/>
          </a:bodyPr>
          <a:lstStyle>
            <a:lvl1pPr marL="0" indent="0" algn="l">
              <a:buNone/>
              <a:defRPr sz="1600" cap="all" baseline="0">
                <a:solidFill>
                  <a:schemeClr val="bg1"/>
                </a:solidFill>
                <a:latin typeface="Bryant Pro Medium"/>
              </a:defRPr>
            </a:lvl1pPr>
            <a:lvl2pPr>
              <a:defRPr cap="all" baseline="0">
                <a:latin typeface="Bryant Pro Regular"/>
              </a:defRPr>
            </a:lvl2pPr>
            <a:lvl3pPr>
              <a:defRPr cap="all" baseline="0">
                <a:latin typeface="Bryant Pro Regular"/>
              </a:defRPr>
            </a:lvl3pPr>
            <a:lvl4pPr>
              <a:defRPr cap="all" baseline="0">
                <a:latin typeface="Bryant Pro Regular"/>
              </a:defRPr>
            </a:lvl4pPr>
            <a:lvl5pPr>
              <a:defRPr cap="all" baseline="0">
                <a:latin typeface="Bryant Pro Regular"/>
              </a:defRPr>
            </a:lvl5pPr>
          </a:lstStyle>
          <a:p>
            <a:pPr lvl="0"/>
            <a:r>
              <a:rPr lang="en-US" dirty="0"/>
              <a:t>Click to edit Master text styles</a:t>
            </a:r>
          </a:p>
        </p:txBody>
      </p:sp>
      <p:sp>
        <p:nvSpPr>
          <p:cNvPr id="20" name="Text Placeholder 19"/>
          <p:cNvSpPr>
            <a:spLocks noGrp="1"/>
          </p:cNvSpPr>
          <p:nvPr>
            <p:ph type="body" sz="quarter" idx="13"/>
          </p:nvPr>
        </p:nvSpPr>
        <p:spPr>
          <a:xfrm>
            <a:off x="273607" y="1246582"/>
            <a:ext cx="5105400" cy="1371600"/>
          </a:xfrm>
          <a:prstGeom prst="rect">
            <a:avLst/>
          </a:prstGeom>
        </p:spPr>
        <p:txBody>
          <a:bodyPr>
            <a:normAutofit/>
          </a:bodyPr>
          <a:lstStyle>
            <a:lvl1pPr marL="0" indent="0">
              <a:buNone/>
              <a:defRPr sz="1600" baseline="0">
                <a:solidFill>
                  <a:schemeClr val="accent5"/>
                </a:solidFill>
                <a:latin typeface="Bryant Pro Regular"/>
              </a:defRPr>
            </a:lvl1pPr>
            <a:lvl2pPr>
              <a:defRPr sz="1600" baseline="0">
                <a:solidFill>
                  <a:schemeClr val="tx2"/>
                </a:solidFill>
                <a:latin typeface="Bryant Pro Regular"/>
              </a:defRPr>
            </a:lvl2pPr>
            <a:lvl3pPr>
              <a:defRPr sz="1600" baseline="0">
                <a:solidFill>
                  <a:schemeClr val="tx2"/>
                </a:solidFill>
                <a:latin typeface="Bryant Pro Regular"/>
              </a:defRPr>
            </a:lvl3pPr>
            <a:lvl4pPr>
              <a:defRPr sz="1600" baseline="0">
                <a:solidFill>
                  <a:schemeClr val="tx2"/>
                </a:solidFill>
                <a:latin typeface="Bryant Pro Regular"/>
              </a:defRPr>
            </a:lvl4pPr>
            <a:lvl5pPr>
              <a:defRPr sz="1600" baseline="0">
                <a:solidFill>
                  <a:schemeClr val="tx2"/>
                </a:solidFill>
                <a:latin typeface="Bryant Pro Regular"/>
              </a:defRPr>
            </a:lvl5pPr>
          </a:lstStyle>
          <a:p>
            <a:pPr lvl="0"/>
            <a:r>
              <a:rPr lang="en-US" dirty="0"/>
              <a:t>Click to edit Master text styles</a:t>
            </a:r>
          </a:p>
        </p:txBody>
      </p:sp>
      <p:sp>
        <p:nvSpPr>
          <p:cNvPr id="22" name="Picture Placeholder 21"/>
          <p:cNvSpPr>
            <a:spLocks noGrp="1"/>
          </p:cNvSpPr>
          <p:nvPr>
            <p:ph type="pic" sz="quarter" idx="14"/>
          </p:nvPr>
        </p:nvSpPr>
        <p:spPr>
          <a:xfrm>
            <a:off x="5803900" y="895350"/>
            <a:ext cx="2921000" cy="2146697"/>
          </a:xfrm>
          <a:prstGeom prst="rect">
            <a:avLst/>
          </a:prstGeom>
        </p:spPr>
        <p:txBody>
          <a:bodyPr/>
          <a:lstStyle>
            <a:lvl1pPr>
              <a:defRPr>
                <a:solidFill>
                  <a:schemeClr val="accent5"/>
                </a:solidFill>
              </a:defRPr>
            </a:lvl1pPr>
          </a:lstStyle>
          <a:p>
            <a:endParaRPr lang="en-US" dirty="0"/>
          </a:p>
        </p:txBody>
      </p:sp>
      <p:sp>
        <p:nvSpPr>
          <p:cNvPr id="14" name="Text Placeholder 3">
            <a:extLst>
              <a:ext uri="{FF2B5EF4-FFF2-40B4-BE49-F238E27FC236}">
                <a16:creationId xmlns:a16="http://schemas.microsoft.com/office/drawing/2014/main" id="{F71A2E90-A2AF-4063-B2EB-C32D2CBA4204}"/>
              </a:ext>
            </a:extLst>
          </p:cNvPr>
          <p:cNvSpPr>
            <a:spLocks noGrp="1"/>
          </p:cNvSpPr>
          <p:nvPr>
            <p:ph type="body" sz="quarter" idx="16"/>
          </p:nvPr>
        </p:nvSpPr>
        <p:spPr>
          <a:xfrm>
            <a:off x="0" y="-141103"/>
            <a:ext cx="9144000" cy="948956"/>
          </a:xfrm>
          <a:prstGeom prst="rect">
            <a:avLst/>
          </a:prstGeom>
        </p:spPr>
        <p:txBody>
          <a:bodyPr anchor="ctr"/>
          <a:lstStyle>
            <a:lvl1pPr marL="0" indent="0" algn="ctr">
              <a:buNone/>
              <a:defRPr>
                <a:solidFill>
                  <a:schemeClr val="bg1"/>
                </a:solidFill>
                <a:latin typeface="+mj-lt"/>
              </a:defRPr>
            </a:lvl1pPr>
          </a:lstStyle>
          <a:p>
            <a:pPr lvl="0"/>
            <a:r>
              <a:rPr lang="en-US" dirty="0"/>
              <a:t>Click to edit Master text styles</a:t>
            </a:r>
          </a:p>
        </p:txBody>
      </p:sp>
      <p:sp>
        <p:nvSpPr>
          <p:cNvPr id="12" name="Slide Number Placeholder 22">
            <a:extLst>
              <a:ext uri="{FF2B5EF4-FFF2-40B4-BE49-F238E27FC236}">
                <a16:creationId xmlns:a16="http://schemas.microsoft.com/office/drawing/2014/main" id="{6D6F1CE7-8221-42FE-B0D4-6B7D978DA348}"/>
              </a:ext>
            </a:extLst>
          </p:cNvPr>
          <p:cNvSpPr>
            <a:spLocks noGrp="1"/>
          </p:cNvSpPr>
          <p:nvPr>
            <p:ph type="sldNum" sz="quarter" idx="4"/>
          </p:nvPr>
        </p:nvSpPr>
        <p:spPr>
          <a:xfrm>
            <a:off x="8534400" y="4800726"/>
            <a:ext cx="457200" cy="244476"/>
          </a:xfrm>
          <a:prstGeom prst="rect">
            <a:avLst/>
          </a:prstGeom>
          <a:solidFill>
            <a:schemeClr val="bg1">
              <a:alpha val="0"/>
            </a:schemeClr>
          </a:solidFill>
        </p:spPr>
        <p:txBody>
          <a:bodyPr vert="horz" anchor="ctr" anchorCtr="0">
            <a:noAutofit/>
          </a:bodyPr>
          <a:lstStyle>
            <a:lvl1pPr>
              <a:defRPr kumimoji="0" lang="en-US" sz="1100" b="1" smtClean="0">
                <a:solidFill>
                  <a:schemeClr val="accent5"/>
                </a:solidFill>
                <a:latin typeface="Bryant Pro Bold" panose="020B0503040000020003" pitchFamily="34" charset="0"/>
              </a:defRPr>
            </a:lvl1pPr>
          </a:lstStyle>
          <a:p>
            <a:pPr algn="r"/>
            <a:fld id="{FE274654-5970-4424-9B2F-E684410C424F}" type="slidenum">
              <a:rPr lang="en-US" smtClean="0"/>
              <a:pPr algn="r"/>
              <a:t>‹#›</a:t>
            </a:fld>
            <a:endParaRPr lang="en-US" dirty="0"/>
          </a:p>
        </p:txBody>
      </p:sp>
      <p:sp>
        <p:nvSpPr>
          <p:cNvPr id="13" name="Slide Number Placeholder 22">
            <a:extLst>
              <a:ext uri="{FF2B5EF4-FFF2-40B4-BE49-F238E27FC236}">
                <a16:creationId xmlns:a16="http://schemas.microsoft.com/office/drawing/2014/main" id="{523456F8-D62E-4CAE-8F16-471ECC72B853}"/>
              </a:ext>
            </a:extLst>
          </p:cNvPr>
          <p:cNvSpPr txBox="1">
            <a:spLocks/>
          </p:cNvSpPr>
          <p:nvPr userDrawn="1"/>
        </p:nvSpPr>
        <p:spPr>
          <a:xfrm>
            <a:off x="6903720" y="4800726"/>
            <a:ext cx="1523994"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tx2"/>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accent5"/>
                </a:solidFill>
              </a:rPr>
              <a:t>October 18, 2022</a:t>
            </a:r>
          </a:p>
        </p:txBody>
      </p:sp>
      <p:cxnSp>
        <p:nvCxnSpPr>
          <p:cNvPr id="21" name="Straight Connector 20">
            <a:extLst>
              <a:ext uri="{FF2B5EF4-FFF2-40B4-BE49-F238E27FC236}">
                <a16:creationId xmlns:a16="http://schemas.microsoft.com/office/drawing/2014/main" id="{329B0140-72FC-431F-8C7F-AEA7F686C925}"/>
              </a:ext>
            </a:extLst>
          </p:cNvPr>
          <p:cNvCxnSpPr/>
          <p:nvPr userDrawn="1"/>
        </p:nvCxnSpPr>
        <p:spPr>
          <a:xfrm>
            <a:off x="8534400" y="4800726"/>
            <a:ext cx="0" cy="244476"/>
          </a:xfrm>
          <a:prstGeom prst="line">
            <a:avLst/>
          </a:prstGeom>
          <a:ln w="12700">
            <a:solidFill>
              <a:srgbClr val="00A8C3"/>
            </a:solidFill>
          </a:ln>
        </p:spPr>
        <p:style>
          <a:lnRef idx="1">
            <a:schemeClr val="accent1"/>
          </a:lnRef>
          <a:fillRef idx="0">
            <a:schemeClr val="accent1"/>
          </a:fillRef>
          <a:effectRef idx="0">
            <a:schemeClr val="accent1"/>
          </a:effectRef>
          <a:fontRef idx="minor">
            <a:schemeClr val="tx1"/>
          </a:fontRef>
        </p:style>
      </p:cxnSp>
      <p:sp>
        <p:nvSpPr>
          <p:cNvPr id="16" name="Slide Number Placeholder 22">
            <a:extLst>
              <a:ext uri="{FF2B5EF4-FFF2-40B4-BE49-F238E27FC236}">
                <a16:creationId xmlns:a16="http://schemas.microsoft.com/office/drawing/2014/main" id="{8A73EED0-5D0D-4B43-9F25-F10AECB3B5C2}"/>
              </a:ext>
            </a:extLst>
          </p:cNvPr>
          <p:cNvSpPr txBox="1">
            <a:spLocks/>
          </p:cNvSpPr>
          <p:nvPr userDrawn="1"/>
        </p:nvSpPr>
        <p:spPr>
          <a:xfrm>
            <a:off x="176647" y="4800726"/>
            <a:ext cx="457200" cy="244476"/>
          </a:xfrm>
          <a:prstGeom prst="rect">
            <a:avLst/>
          </a:prstGeom>
          <a:solidFill>
            <a:schemeClr val="bg1">
              <a:alpha val="0"/>
            </a:schemeClr>
          </a:solidFill>
        </p:spPr>
        <p:txBody>
          <a:bodyPr vert="horz" anchor="ctr" anchorCtr="0">
            <a:noAutofit/>
          </a:bodyPr>
          <a:lstStyle>
            <a:defPPr>
              <a:defRPr lang="en-US"/>
            </a:defPPr>
            <a:lvl1pPr marL="0" algn="l" defTabSz="914400" rtl="0" eaLnBrk="1" latinLnBrk="0" hangingPunct="1">
              <a:defRPr kumimoji="0" sz="1100" b="1" kern="1200">
                <a:solidFill>
                  <a:schemeClr val="bg1"/>
                </a:solidFill>
                <a:latin typeface="Bryant Pro Bold" panose="020B050304000002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74654-5970-4424-9B2F-E684410C424F}" type="slidenum">
              <a:rPr lang="en-US" smtClean="0"/>
              <a:pPr/>
              <a:t>‹#›</a:t>
            </a:fld>
            <a:endParaRPr lang="en-US" dirty="0"/>
          </a:p>
        </p:txBody>
      </p:sp>
    </p:spTree>
    <p:extLst>
      <p:ext uri="{BB962C8B-B14F-4D97-AF65-F5344CB8AC3E}">
        <p14:creationId xmlns:p14="http://schemas.microsoft.com/office/powerpoint/2010/main" val="1546139270"/>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layout_1pic">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B961ED4-EA7D-4B8E-B6ED-2CD520470A3D}"/>
              </a:ext>
            </a:extLst>
          </p:cNvPr>
          <p:cNvSpPr>
            <a:spLocks noGrp="1"/>
          </p:cNvSpPr>
          <p:nvPr>
            <p:ph type="body" sz="quarter" idx="11" hasCustomPrompt="1"/>
          </p:nvPr>
        </p:nvSpPr>
        <p:spPr>
          <a:xfrm>
            <a:off x="0" y="1873849"/>
            <a:ext cx="9144000" cy="948956"/>
          </a:xfrm>
          <a:prstGeom prst="rect">
            <a:avLst/>
          </a:prstGeom>
        </p:spPr>
        <p:txBody>
          <a:bodyPr anchor="ctr"/>
          <a:lstStyle>
            <a:lvl1pPr marL="0" indent="0" algn="ctr">
              <a:buNone/>
              <a:defRPr>
                <a:solidFill>
                  <a:schemeClr val="bg1"/>
                </a:solidFill>
                <a:latin typeface="+mj-lt"/>
              </a:defRPr>
            </a:lvl1pPr>
          </a:lstStyle>
          <a:p>
            <a:pPr lvl="0"/>
            <a:r>
              <a:rPr lang="en-US" dirty="0"/>
              <a:t>Click to Edit Presentation Title Styles</a:t>
            </a:r>
          </a:p>
        </p:txBody>
      </p:sp>
      <p:pic>
        <p:nvPicPr>
          <p:cNvPr id="3" name="Picture 2" descr="A picture containing drawing&#10;&#10;Description automatically generated">
            <a:extLst>
              <a:ext uri="{FF2B5EF4-FFF2-40B4-BE49-F238E27FC236}">
                <a16:creationId xmlns:a16="http://schemas.microsoft.com/office/drawing/2014/main" id="{12207669-6825-4CA0-8FCD-7791B8D3D1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12" t="29519" r="23391" b="13075"/>
          <a:stretch/>
        </p:blipFill>
        <p:spPr>
          <a:xfrm>
            <a:off x="228600" y="4524584"/>
            <a:ext cx="1371600" cy="490328"/>
          </a:xfrm>
          <a:prstGeom prst="rect">
            <a:avLst/>
          </a:prstGeom>
        </p:spPr>
      </p:pic>
      <p:pic>
        <p:nvPicPr>
          <p:cNvPr id="9" name="Picture 8" descr="A close up of a logo&#10;&#10;Description automatically generated">
            <a:extLst>
              <a:ext uri="{FF2B5EF4-FFF2-40B4-BE49-F238E27FC236}">
                <a16:creationId xmlns:a16="http://schemas.microsoft.com/office/drawing/2014/main" id="{430EC40A-8485-4103-A173-0F97D1FDD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312445"/>
            <a:ext cx="1371600" cy="691713"/>
          </a:xfrm>
          <a:prstGeom prst="rect">
            <a:avLst/>
          </a:prstGeom>
        </p:spPr>
      </p:pic>
      <p:sp>
        <p:nvSpPr>
          <p:cNvPr id="20" name="Text Placeholder 3">
            <a:extLst>
              <a:ext uri="{FF2B5EF4-FFF2-40B4-BE49-F238E27FC236}">
                <a16:creationId xmlns:a16="http://schemas.microsoft.com/office/drawing/2014/main" id="{A08437E2-DB8C-4990-87B9-DA40A5297852}"/>
              </a:ext>
            </a:extLst>
          </p:cNvPr>
          <p:cNvSpPr>
            <a:spLocks noGrp="1"/>
          </p:cNvSpPr>
          <p:nvPr>
            <p:ph type="body" sz="quarter" idx="12" hasCustomPrompt="1"/>
          </p:nvPr>
        </p:nvSpPr>
        <p:spPr>
          <a:xfrm>
            <a:off x="0" y="2864449"/>
            <a:ext cx="9144000" cy="602651"/>
          </a:xfrm>
          <a:prstGeom prst="rect">
            <a:avLst/>
          </a:prstGeom>
        </p:spPr>
        <p:txBody>
          <a:bodyPr anchor="ctr"/>
          <a:lstStyle>
            <a:lvl1pPr marL="0" indent="0" algn="ctr">
              <a:buNone/>
              <a:defRPr sz="2400">
                <a:solidFill>
                  <a:schemeClr val="bg1"/>
                </a:solidFill>
                <a:latin typeface="Bryant Pro Regular" panose="020B0503040000020003" pitchFamily="34" charset="0"/>
              </a:defRPr>
            </a:lvl1pPr>
          </a:lstStyle>
          <a:p>
            <a:pPr lvl="0"/>
            <a:r>
              <a:rPr lang="en-US" dirty="0"/>
              <a:t>Click to Edit Presentation Date Styles</a:t>
            </a:r>
          </a:p>
        </p:txBody>
      </p:sp>
      <p:cxnSp>
        <p:nvCxnSpPr>
          <p:cNvPr id="4" name="Straight Connector 3">
            <a:extLst>
              <a:ext uri="{FF2B5EF4-FFF2-40B4-BE49-F238E27FC236}">
                <a16:creationId xmlns:a16="http://schemas.microsoft.com/office/drawing/2014/main" id="{2FD5C350-2E18-4358-B625-ADF0D44B084F}"/>
              </a:ext>
            </a:extLst>
          </p:cNvPr>
          <p:cNvCxnSpPr/>
          <p:nvPr userDrawn="1"/>
        </p:nvCxnSpPr>
        <p:spPr>
          <a:xfrm>
            <a:off x="1943100" y="2845399"/>
            <a:ext cx="525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2C8E0B-7F06-44F6-8CA5-CDF8B87CB07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8600" y="159068"/>
            <a:ext cx="914400" cy="914400"/>
          </a:xfrm>
          <a:prstGeom prst="ellipse">
            <a:avLst/>
          </a:prstGeom>
          <a:ln w="19050">
            <a:solidFill>
              <a:schemeClr val="bg1"/>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B7262FD2-5E58-49B2-B0A9-00D2063F58C0}"/>
              </a:ext>
            </a:extLst>
          </p:cNvPr>
          <p:cNvSpPr txBox="1"/>
          <p:nvPr userDrawn="1"/>
        </p:nvSpPr>
        <p:spPr>
          <a:xfrm>
            <a:off x="1143000" y="669029"/>
            <a:ext cx="32670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Charles Canaan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Senior Provider Education Consultant</a:t>
            </a:r>
          </a:p>
        </p:txBody>
      </p:sp>
    </p:spTree>
    <p:extLst>
      <p:ext uri="{BB962C8B-B14F-4D97-AF65-F5344CB8AC3E}">
        <p14:creationId xmlns:p14="http://schemas.microsoft.com/office/powerpoint/2010/main" val="133252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B40D-B31B-4136-8502-6EAEE37532C0}"/>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2E88B9-4918-41B6-B2CA-FB986B49A68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EEE039-8CBE-4990-A80C-76BA40F6A711}"/>
              </a:ext>
            </a:extLst>
          </p:cNvPr>
          <p:cNvSpPr>
            <a:spLocks noGrp="1"/>
          </p:cNvSpPr>
          <p:nvPr>
            <p:ph type="dt" sz="half" idx="10"/>
          </p:nvPr>
        </p:nvSpPr>
        <p:spPr/>
        <p:txBody>
          <a:bodyPr/>
          <a:lstStyle/>
          <a:p>
            <a:fld id="{B36687E6-4627-4AEE-AE10-681A430F4E8D}" type="datetimeFigureOut">
              <a:rPr lang="en-US" smtClean="0"/>
              <a:t>1/13/2023</a:t>
            </a:fld>
            <a:endParaRPr lang="en-US" dirty="0"/>
          </a:p>
        </p:txBody>
      </p:sp>
      <p:sp>
        <p:nvSpPr>
          <p:cNvPr id="5" name="Footer Placeholder 4">
            <a:extLst>
              <a:ext uri="{FF2B5EF4-FFF2-40B4-BE49-F238E27FC236}">
                <a16:creationId xmlns:a16="http://schemas.microsoft.com/office/drawing/2014/main" id="{960ACFBE-6281-490E-84C7-22EC2E84D9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4F3AB8-00EA-4D9C-B96E-D04913F667FD}"/>
              </a:ext>
            </a:extLst>
          </p:cNvPr>
          <p:cNvSpPr>
            <a:spLocks noGrp="1"/>
          </p:cNvSpPr>
          <p:nvPr>
            <p:ph type="sldNum" sz="quarter" idx="12"/>
          </p:nvPr>
        </p:nvSpPr>
        <p:spPr/>
        <p:txBody>
          <a:bodyPr/>
          <a:lstStyle/>
          <a:p>
            <a:fld id="{C12A2C05-D57A-4DF1-ABCF-47A8EDE947CA}" type="slidenum">
              <a:rPr lang="en-US" smtClean="0"/>
              <a:t>‹#›</a:t>
            </a:fld>
            <a:endParaRPr lang="en-US" dirty="0"/>
          </a:p>
        </p:txBody>
      </p:sp>
    </p:spTree>
    <p:extLst>
      <p:ext uri="{BB962C8B-B14F-4D97-AF65-F5344CB8AC3E}">
        <p14:creationId xmlns:p14="http://schemas.microsoft.com/office/powerpoint/2010/main" val="2439653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3A05-CE93-4A0C-925F-7BEC76E7D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42FDD-5EF9-4C25-8728-52D09C3662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72308-7A7D-41D7-BFB9-838D7B164B4A}"/>
              </a:ext>
            </a:extLst>
          </p:cNvPr>
          <p:cNvSpPr>
            <a:spLocks noGrp="1"/>
          </p:cNvSpPr>
          <p:nvPr>
            <p:ph type="dt" sz="half" idx="10"/>
          </p:nvPr>
        </p:nvSpPr>
        <p:spPr/>
        <p:txBody>
          <a:bodyPr/>
          <a:lstStyle/>
          <a:p>
            <a:fld id="{B36687E6-4627-4AEE-AE10-681A430F4E8D}" type="datetimeFigureOut">
              <a:rPr lang="en-US" smtClean="0"/>
              <a:t>1/13/2023</a:t>
            </a:fld>
            <a:endParaRPr lang="en-US" dirty="0"/>
          </a:p>
        </p:txBody>
      </p:sp>
      <p:sp>
        <p:nvSpPr>
          <p:cNvPr id="5" name="Footer Placeholder 4">
            <a:extLst>
              <a:ext uri="{FF2B5EF4-FFF2-40B4-BE49-F238E27FC236}">
                <a16:creationId xmlns:a16="http://schemas.microsoft.com/office/drawing/2014/main" id="{C70F1550-B908-4208-810B-7B1FBF8D6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040CA5-32E9-4690-9812-F8F409D71381}"/>
              </a:ext>
            </a:extLst>
          </p:cNvPr>
          <p:cNvSpPr>
            <a:spLocks noGrp="1"/>
          </p:cNvSpPr>
          <p:nvPr>
            <p:ph type="sldNum" sz="quarter" idx="12"/>
          </p:nvPr>
        </p:nvSpPr>
        <p:spPr/>
        <p:txBody>
          <a:bodyPr/>
          <a:lstStyle/>
          <a:p>
            <a:fld id="{C12A2C05-D57A-4DF1-ABCF-47A8EDE947CA}" type="slidenum">
              <a:rPr lang="en-US" smtClean="0"/>
              <a:t>‹#›</a:t>
            </a:fld>
            <a:endParaRPr lang="en-US" dirty="0"/>
          </a:p>
        </p:txBody>
      </p:sp>
    </p:spTree>
    <p:extLst>
      <p:ext uri="{BB962C8B-B14F-4D97-AF65-F5344CB8AC3E}">
        <p14:creationId xmlns:p14="http://schemas.microsoft.com/office/powerpoint/2010/main" val="3879597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B1ED-DCC2-4091-8E7B-A5819DC661E1}"/>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6D3587-CD09-4644-944A-CCE11522458A}"/>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AAC9E3-675A-40F5-A28D-B3B83A6C2A0C}"/>
              </a:ext>
            </a:extLst>
          </p:cNvPr>
          <p:cNvSpPr>
            <a:spLocks noGrp="1"/>
          </p:cNvSpPr>
          <p:nvPr>
            <p:ph type="dt" sz="half" idx="10"/>
          </p:nvPr>
        </p:nvSpPr>
        <p:spPr/>
        <p:txBody>
          <a:bodyPr/>
          <a:lstStyle/>
          <a:p>
            <a:fld id="{B36687E6-4627-4AEE-AE10-681A430F4E8D}" type="datetimeFigureOut">
              <a:rPr lang="en-US" smtClean="0"/>
              <a:t>1/13/2023</a:t>
            </a:fld>
            <a:endParaRPr lang="en-US" dirty="0"/>
          </a:p>
        </p:txBody>
      </p:sp>
      <p:sp>
        <p:nvSpPr>
          <p:cNvPr id="5" name="Footer Placeholder 4">
            <a:extLst>
              <a:ext uri="{FF2B5EF4-FFF2-40B4-BE49-F238E27FC236}">
                <a16:creationId xmlns:a16="http://schemas.microsoft.com/office/drawing/2014/main" id="{F7779C9E-C0E1-4EBA-BC45-6162D59B19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F5F20C-2902-4720-9946-00D6333946CF}"/>
              </a:ext>
            </a:extLst>
          </p:cNvPr>
          <p:cNvSpPr>
            <a:spLocks noGrp="1"/>
          </p:cNvSpPr>
          <p:nvPr>
            <p:ph type="sldNum" sz="quarter" idx="12"/>
          </p:nvPr>
        </p:nvSpPr>
        <p:spPr/>
        <p:txBody>
          <a:bodyPr/>
          <a:lstStyle/>
          <a:p>
            <a:fld id="{C12A2C05-D57A-4DF1-ABCF-47A8EDE947CA}" type="slidenum">
              <a:rPr lang="en-US" smtClean="0"/>
              <a:t>‹#›</a:t>
            </a:fld>
            <a:endParaRPr lang="en-US" dirty="0"/>
          </a:p>
        </p:txBody>
      </p:sp>
    </p:spTree>
    <p:extLst>
      <p:ext uri="{BB962C8B-B14F-4D97-AF65-F5344CB8AC3E}">
        <p14:creationId xmlns:p14="http://schemas.microsoft.com/office/powerpoint/2010/main" val="1705893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CA90-CB5C-4169-83DE-B41DF58140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CFD56-72B0-4A57-9DE8-3E8725EA7A00}"/>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D42B61-E75D-4631-B372-19D33401843F}"/>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68D11-3DE8-4A82-ACF8-682031F5548E}"/>
              </a:ext>
            </a:extLst>
          </p:cNvPr>
          <p:cNvSpPr>
            <a:spLocks noGrp="1"/>
          </p:cNvSpPr>
          <p:nvPr>
            <p:ph type="dt" sz="half" idx="10"/>
          </p:nvPr>
        </p:nvSpPr>
        <p:spPr/>
        <p:txBody>
          <a:bodyPr/>
          <a:lstStyle/>
          <a:p>
            <a:fld id="{B36687E6-4627-4AEE-AE10-681A430F4E8D}" type="datetimeFigureOut">
              <a:rPr lang="en-US" smtClean="0"/>
              <a:t>1/13/2023</a:t>
            </a:fld>
            <a:endParaRPr lang="en-US" dirty="0"/>
          </a:p>
        </p:txBody>
      </p:sp>
      <p:sp>
        <p:nvSpPr>
          <p:cNvPr id="6" name="Footer Placeholder 5">
            <a:extLst>
              <a:ext uri="{FF2B5EF4-FFF2-40B4-BE49-F238E27FC236}">
                <a16:creationId xmlns:a16="http://schemas.microsoft.com/office/drawing/2014/main" id="{BE25BD43-F8D9-4242-AF70-9850186EEA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6F2D25-6CAA-422D-BEA9-7DAF9B041FFC}"/>
              </a:ext>
            </a:extLst>
          </p:cNvPr>
          <p:cNvSpPr>
            <a:spLocks noGrp="1"/>
          </p:cNvSpPr>
          <p:nvPr>
            <p:ph type="sldNum" sz="quarter" idx="12"/>
          </p:nvPr>
        </p:nvSpPr>
        <p:spPr/>
        <p:txBody>
          <a:bodyPr/>
          <a:lstStyle/>
          <a:p>
            <a:fld id="{C12A2C05-D57A-4DF1-ABCF-47A8EDE947CA}" type="slidenum">
              <a:rPr lang="en-US" smtClean="0"/>
              <a:t>‹#›</a:t>
            </a:fld>
            <a:endParaRPr lang="en-US" dirty="0"/>
          </a:p>
        </p:txBody>
      </p:sp>
    </p:spTree>
    <p:extLst>
      <p:ext uri="{BB962C8B-B14F-4D97-AF65-F5344CB8AC3E}">
        <p14:creationId xmlns:p14="http://schemas.microsoft.com/office/powerpoint/2010/main" val="2012564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E112-80B6-47D6-9460-DAE5538006C9}"/>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A04077-F911-4B3E-AA62-F2D3885D4CF8}"/>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9152E0-90CE-40AD-8ADF-8A36C968BEF5}"/>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19E6FC-326B-440A-B06A-EA7197EE14C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F362C2-2104-4C51-85B3-1E668E95A1C4}"/>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E63C1D-9DF6-4BFC-AB34-009C5E11DDF2}"/>
              </a:ext>
            </a:extLst>
          </p:cNvPr>
          <p:cNvSpPr>
            <a:spLocks noGrp="1"/>
          </p:cNvSpPr>
          <p:nvPr>
            <p:ph type="dt" sz="half" idx="10"/>
          </p:nvPr>
        </p:nvSpPr>
        <p:spPr/>
        <p:txBody>
          <a:bodyPr/>
          <a:lstStyle/>
          <a:p>
            <a:fld id="{B36687E6-4627-4AEE-AE10-681A430F4E8D}" type="datetimeFigureOut">
              <a:rPr lang="en-US" smtClean="0"/>
              <a:t>1/13/2023</a:t>
            </a:fld>
            <a:endParaRPr lang="en-US" dirty="0"/>
          </a:p>
        </p:txBody>
      </p:sp>
      <p:sp>
        <p:nvSpPr>
          <p:cNvPr id="8" name="Footer Placeholder 7">
            <a:extLst>
              <a:ext uri="{FF2B5EF4-FFF2-40B4-BE49-F238E27FC236}">
                <a16:creationId xmlns:a16="http://schemas.microsoft.com/office/drawing/2014/main" id="{F80DFE29-59F2-4B7A-98D2-698D3302E2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3F5C5F5-BAD2-4E5B-98B4-731750A7D7CB}"/>
              </a:ext>
            </a:extLst>
          </p:cNvPr>
          <p:cNvSpPr>
            <a:spLocks noGrp="1"/>
          </p:cNvSpPr>
          <p:nvPr>
            <p:ph type="sldNum" sz="quarter" idx="12"/>
          </p:nvPr>
        </p:nvSpPr>
        <p:spPr/>
        <p:txBody>
          <a:bodyPr/>
          <a:lstStyle/>
          <a:p>
            <a:fld id="{C12A2C05-D57A-4DF1-ABCF-47A8EDE947CA}" type="slidenum">
              <a:rPr lang="en-US" smtClean="0"/>
              <a:t>‹#›</a:t>
            </a:fld>
            <a:endParaRPr lang="en-US" dirty="0"/>
          </a:p>
        </p:txBody>
      </p:sp>
    </p:spTree>
    <p:extLst>
      <p:ext uri="{BB962C8B-B14F-4D97-AF65-F5344CB8AC3E}">
        <p14:creationId xmlns:p14="http://schemas.microsoft.com/office/powerpoint/2010/main" val="1711454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DA7A3-801A-48E5-8483-825BA60C48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69FE1F-D51C-44B7-A6F4-17D12496FB12}"/>
              </a:ext>
            </a:extLst>
          </p:cNvPr>
          <p:cNvSpPr>
            <a:spLocks noGrp="1"/>
          </p:cNvSpPr>
          <p:nvPr>
            <p:ph type="dt" sz="half" idx="10"/>
          </p:nvPr>
        </p:nvSpPr>
        <p:spPr/>
        <p:txBody>
          <a:bodyPr/>
          <a:lstStyle/>
          <a:p>
            <a:fld id="{B36687E6-4627-4AEE-AE10-681A430F4E8D}" type="datetimeFigureOut">
              <a:rPr lang="en-US" smtClean="0"/>
              <a:t>1/13/2023</a:t>
            </a:fld>
            <a:endParaRPr lang="en-US" dirty="0"/>
          </a:p>
        </p:txBody>
      </p:sp>
      <p:sp>
        <p:nvSpPr>
          <p:cNvPr id="4" name="Footer Placeholder 3">
            <a:extLst>
              <a:ext uri="{FF2B5EF4-FFF2-40B4-BE49-F238E27FC236}">
                <a16:creationId xmlns:a16="http://schemas.microsoft.com/office/drawing/2014/main" id="{27B85540-15FA-4D1B-8556-032A63349B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F0BDAB-E0C9-4C5E-9C34-941E0C793B8A}"/>
              </a:ext>
            </a:extLst>
          </p:cNvPr>
          <p:cNvSpPr>
            <a:spLocks noGrp="1"/>
          </p:cNvSpPr>
          <p:nvPr>
            <p:ph type="sldNum" sz="quarter" idx="12"/>
          </p:nvPr>
        </p:nvSpPr>
        <p:spPr/>
        <p:txBody>
          <a:bodyPr/>
          <a:lstStyle/>
          <a:p>
            <a:fld id="{C12A2C05-D57A-4DF1-ABCF-47A8EDE947CA}" type="slidenum">
              <a:rPr lang="en-US" smtClean="0"/>
              <a:t>‹#›</a:t>
            </a:fld>
            <a:endParaRPr lang="en-US" dirty="0"/>
          </a:p>
        </p:txBody>
      </p:sp>
    </p:spTree>
    <p:extLst>
      <p:ext uri="{BB962C8B-B14F-4D97-AF65-F5344CB8AC3E}">
        <p14:creationId xmlns:p14="http://schemas.microsoft.com/office/powerpoint/2010/main" val="2018335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73541-B780-416B-94E8-DBFFE85262EA}"/>
              </a:ext>
            </a:extLst>
          </p:cNvPr>
          <p:cNvSpPr>
            <a:spLocks noGrp="1"/>
          </p:cNvSpPr>
          <p:nvPr>
            <p:ph type="dt" sz="half" idx="10"/>
          </p:nvPr>
        </p:nvSpPr>
        <p:spPr/>
        <p:txBody>
          <a:bodyPr/>
          <a:lstStyle/>
          <a:p>
            <a:fld id="{B36687E6-4627-4AEE-AE10-681A430F4E8D}" type="datetimeFigureOut">
              <a:rPr lang="en-US" smtClean="0"/>
              <a:t>1/13/2023</a:t>
            </a:fld>
            <a:endParaRPr lang="en-US" dirty="0"/>
          </a:p>
        </p:txBody>
      </p:sp>
      <p:sp>
        <p:nvSpPr>
          <p:cNvPr id="3" name="Footer Placeholder 2">
            <a:extLst>
              <a:ext uri="{FF2B5EF4-FFF2-40B4-BE49-F238E27FC236}">
                <a16:creationId xmlns:a16="http://schemas.microsoft.com/office/drawing/2014/main" id="{AB7AC492-27AB-4570-A65A-B383454CD7B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2771336-D040-4843-AC92-1FD38E74335C}"/>
              </a:ext>
            </a:extLst>
          </p:cNvPr>
          <p:cNvSpPr>
            <a:spLocks noGrp="1"/>
          </p:cNvSpPr>
          <p:nvPr>
            <p:ph type="sldNum" sz="quarter" idx="12"/>
          </p:nvPr>
        </p:nvSpPr>
        <p:spPr/>
        <p:txBody>
          <a:bodyPr/>
          <a:lstStyle/>
          <a:p>
            <a:fld id="{C12A2C05-D57A-4DF1-ABCF-47A8EDE947CA}" type="slidenum">
              <a:rPr lang="en-US" smtClean="0"/>
              <a:t>‹#›</a:t>
            </a:fld>
            <a:endParaRPr lang="en-US" dirty="0"/>
          </a:p>
        </p:txBody>
      </p:sp>
    </p:spTree>
    <p:extLst>
      <p:ext uri="{BB962C8B-B14F-4D97-AF65-F5344CB8AC3E}">
        <p14:creationId xmlns:p14="http://schemas.microsoft.com/office/powerpoint/2010/main" val="2766236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B552-995C-48C3-8650-AFBA3ED975B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86B174-6EB7-425D-9E05-BEA81461C00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9238A9-5AF9-4D94-8DA8-41C6DB376EB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76495-BF29-4837-BD80-5F919C912CF7}"/>
              </a:ext>
            </a:extLst>
          </p:cNvPr>
          <p:cNvSpPr>
            <a:spLocks noGrp="1"/>
          </p:cNvSpPr>
          <p:nvPr>
            <p:ph type="dt" sz="half" idx="10"/>
          </p:nvPr>
        </p:nvSpPr>
        <p:spPr/>
        <p:txBody>
          <a:bodyPr/>
          <a:lstStyle/>
          <a:p>
            <a:fld id="{B36687E6-4627-4AEE-AE10-681A430F4E8D}" type="datetimeFigureOut">
              <a:rPr lang="en-US" smtClean="0"/>
              <a:t>1/13/2023</a:t>
            </a:fld>
            <a:endParaRPr lang="en-US" dirty="0"/>
          </a:p>
        </p:txBody>
      </p:sp>
      <p:sp>
        <p:nvSpPr>
          <p:cNvPr id="6" name="Footer Placeholder 5">
            <a:extLst>
              <a:ext uri="{FF2B5EF4-FFF2-40B4-BE49-F238E27FC236}">
                <a16:creationId xmlns:a16="http://schemas.microsoft.com/office/drawing/2014/main" id="{9C5B8F97-D2E3-4F87-A1DA-BC80CFFBAC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35D760-5458-4B33-AFD4-8295A49CDA86}"/>
              </a:ext>
            </a:extLst>
          </p:cNvPr>
          <p:cNvSpPr>
            <a:spLocks noGrp="1"/>
          </p:cNvSpPr>
          <p:nvPr>
            <p:ph type="sldNum" sz="quarter" idx="12"/>
          </p:nvPr>
        </p:nvSpPr>
        <p:spPr/>
        <p:txBody>
          <a:bodyPr/>
          <a:lstStyle/>
          <a:p>
            <a:fld id="{C12A2C05-D57A-4DF1-ABCF-47A8EDE947CA}" type="slidenum">
              <a:rPr lang="en-US" smtClean="0"/>
              <a:t>‹#›</a:t>
            </a:fld>
            <a:endParaRPr lang="en-US" dirty="0"/>
          </a:p>
        </p:txBody>
      </p:sp>
    </p:spTree>
    <p:extLst>
      <p:ext uri="{BB962C8B-B14F-4D97-AF65-F5344CB8AC3E}">
        <p14:creationId xmlns:p14="http://schemas.microsoft.com/office/powerpoint/2010/main" val="59809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C81-007F-4F27-AC2A-C9972347443E}"/>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1355B5-4AE6-40E3-B611-D76069839940}"/>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FA5CFDB-B81E-4F02-9917-9583043B6C2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9A1C2E-6404-4048-A422-F83F1C241A17}"/>
              </a:ext>
            </a:extLst>
          </p:cNvPr>
          <p:cNvSpPr>
            <a:spLocks noGrp="1"/>
          </p:cNvSpPr>
          <p:nvPr>
            <p:ph type="dt" sz="half" idx="10"/>
          </p:nvPr>
        </p:nvSpPr>
        <p:spPr/>
        <p:txBody>
          <a:bodyPr/>
          <a:lstStyle/>
          <a:p>
            <a:fld id="{B36687E6-4627-4AEE-AE10-681A430F4E8D}" type="datetimeFigureOut">
              <a:rPr lang="en-US" smtClean="0"/>
              <a:t>1/13/2023</a:t>
            </a:fld>
            <a:endParaRPr lang="en-US" dirty="0"/>
          </a:p>
        </p:txBody>
      </p:sp>
      <p:sp>
        <p:nvSpPr>
          <p:cNvPr id="6" name="Footer Placeholder 5">
            <a:extLst>
              <a:ext uri="{FF2B5EF4-FFF2-40B4-BE49-F238E27FC236}">
                <a16:creationId xmlns:a16="http://schemas.microsoft.com/office/drawing/2014/main" id="{92B8DB45-82D7-46D8-A09E-933A103EB4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50F24B-46C2-4735-8341-B78840918749}"/>
              </a:ext>
            </a:extLst>
          </p:cNvPr>
          <p:cNvSpPr>
            <a:spLocks noGrp="1"/>
          </p:cNvSpPr>
          <p:nvPr>
            <p:ph type="sldNum" sz="quarter" idx="12"/>
          </p:nvPr>
        </p:nvSpPr>
        <p:spPr/>
        <p:txBody>
          <a:bodyPr/>
          <a:lstStyle/>
          <a:p>
            <a:fld id="{C12A2C05-D57A-4DF1-ABCF-47A8EDE947CA}" type="slidenum">
              <a:rPr lang="en-US" smtClean="0"/>
              <a:t>‹#›</a:t>
            </a:fld>
            <a:endParaRPr lang="en-US" dirty="0"/>
          </a:p>
        </p:txBody>
      </p:sp>
    </p:spTree>
    <p:extLst>
      <p:ext uri="{BB962C8B-B14F-4D97-AF65-F5344CB8AC3E}">
        <p14:creationId xmlns:p14="http://schemas.microsoft.com/office/powerpoint/2010/main" val="498641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D86DA-1167-4D55-9CBF-7B14280C17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55A278-221A-4B12-8214-BACEC3DE8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0610A-FFA4-4323-8A09-D0F53C32242C}"/>
              </a:ext>
            </a:extLst>
          </p:cNvPr>
          <p:cNvSpPr>
            <a:spLocks noGrp="1"/>
          </p:cNvSpPr>
          <p:nvPr>
            <p:ph type="dt" sz="half" idx="10"/>
          </p:nvPr>
        </p:nvSpPr>
        <p:spPr/>
        <p:txBody>
          <a:bodyPr/>
          <a:lstStyle/>
          <a:p>
            <a:fld id="{B36687E6-4627-4AEE-AE10-681A430F4E8D}" type="datetimeFigureOut">
              <a:rPr lang="en-US" smtClean="0"/>
              <a:t>1/13/2023</a:t>
            </a:fld>
            <a:endParaRPr lang="en-US" dirty="0"/>
          </a:p>
        </p:txBody>
      </p:sp>
      <p:sp>
        <p:nvSpPr>
          <p:cNvPr id="5" name="Footer Placeholder 4">
            <a:extLst>
              <a:ext uri="{FF2B5EF4-FFF2-40B4-BE49-F238E27FC236}">
                <a16:creationId xmlns:a16="http://schemas.microsoft.com/office/drawing/2014/main" id="{0CB6751D-1E38-4E21-B036-938462DE46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4295D1-1F6D-408C-A4F7-67932F0132CA}"/>
              </a:ext>
            </a:extLst>
          </p:cNvPr>
          <p:cNvSpPr>
            <a:spLocks noGrp="1"/>
          </p:cNvSpPr>
          <p:nvPr>
            <p:ph type="sldNum" sz="quarter" idx="12"/>
          </p:nvPr>
        </p:nvSpPr>
        <p:spPr/>
        <p:txBody>
          <a:bodyPr/>
          <a:lstStyle/>
          <a:p>
            <a:fld id="{C12A2C05-D57A-4DF1-ABCF-47A8EDE947CA}" type="slidenum">
              <a:rPr lang="en-US" smtClean="0"/>
              <a:t>‹#›</a:t>
            </a:fld>
            <a:endParaRPr lang="en-US" dirty="0"/>
          </a:p>
        </p:txBody>
      </p:sp>
    </p:spTree>
    <p:extLst>
      <p:ext uri="{BB962C8B-B14F-4D97-AF65-F5344CB8AC3E}">
        <p14:creationId xmlns:p14="http://schemas.microsoft.com/office/powerpoint/2010/main" val="27553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layout_1pic">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B961ED4-EA7D-4B8E-B6ED-2CD520470A3D}"/>
              </a:ext>
            </a:extLst>
          </p:cNvPr>
          <p:cNvSpPr>
            <a:spLocks noGrp="1"/>
          </p:cNvSpPr>
          <p:nvPr>
            <p:ph type="body" sz="quarter" idx="11" hasCustomPrompt="1"/>
          </p:nvPr>
        </p:nvSpPr>
        <p:spPr>
          <a:xfrm>
            <a:off x="0" y="1873849"/>
            <a:ext cx="9144000" cy="948956"/>
          </a:xfrm>
          <a:prstGeom prst="rect">
            <a:avLst/>
          </a:prstGeom>
        </p:spPr>
        <p:txBody>
          <a:bodyPr anchor="ctr"/>
          <a:lstStyle>
            <a:lvl1pPr marL="0" indent="0" algn="ctr">
              <a:buNone/>
              <a:defRPr>
                <a:solidFill>
                  <a:schemeClr val="bg1"/>
                </a:solidFill>
                <a:latin typeface="+mj-lt"/>
              </a:defRPr>
            </a:lvl1pPr>
          </a:lstStyle>
          <a:p>
            <a:pPr lvl="0"/>
            <a:r>
              <a:rPr lang="en-US" dirty="0"/>
              <a:t>Click to Edit Presentation Title Styles</a:t>
            </a:r>
          </a:p>
        </p:txBody>
      </p:sp>
      <p:pic>
        <p:nvPicPr>
          <p:cNvPr id="3" name="Picture 2" descr="A picture containing drawing&#10;&#10;Description automatically generated">
            <a:extLst>
              <a:ext uri="{FF2B5EF4-FFF2-40B4-BE49-F238E27FC236}">
                <a16:creationId xmlns:a16="http://schemas.microsoft.com/office/drawing/2014/main" id="{12207669-6825-4CA0-8FCD-7791B8D3D1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12" t="29519" r="23391" b="13075"/>
          <a:stretch/>
        </p:blipFill>
        <p:spPr>
          <a:xfrm>
            <a:off x="228600" y="4524584"/>
            <a:ext cx="1371600" cy="490328"/>
          </a:xfrm>
          <a:prstGeom prst="rect">
            <a:avLst/>
          </a:prstGeom>
        </p:spPr>
      </p:pic>
      <p:pic>
        <p:nvPicPr>
          <p:cNvPr id="9" name="Picture 8" descr="A close up of a logo&#10;&#10;Description automatically generated">
            <a:extLst>
              <a:ext uri="{FF2B5EF4-FFF2-40B4-BE49-F238E27FC236}">
                <a16:creationId xmlns:a16="http://schemas.microsoft.com/office/drawing/2014/main" id="{430EC40A-8485-4103-A173-0F97D1FDD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312445"/>
            <a:ext cx="1371600" cy="691713"/>
          </a:xfrm>
          <a:prstGeom prst="rect">
            <a:avLst/>
          </a:prstGeom>
        </p:spPr>
      </p:pic>
      <p:sp>
        <p:nvSpPr>
          <p:cNvPr id="20" name="Text Placeholder 3">
            <a:extLst>
              <a:ext uri="{FF2B5EF4-FFF2-40B4-BE49-F238E27FC236}">
                <a16:creationId xmlns:a16="http://schemas.microsoft.com/office/drawing/2014/main" id="{A08437E2-DB8C-4990-87B9-DA40A5297852}"/>
              </a:ext>
            </a:extLst>
          </p:cNvPr>
          <p:cNvSpPr>
            <a:spLocks noGrp="1"/>
          </p:cNvSpPr>
          <p:nvPr>
            <p:ph type="body" sz="quarter" idx="12" hasCustomPrompt="1"/>
          </p:nvPr>
        </p:nvSpPr>
        <p:spPr>
          <a:xfrm>
            <a:off x="0" y="2864449"/>
            <a:ext cx="9144000" cy="602651"/>
          </a:xfrm>
          <a:prstGeom prst="rect">
            <a:avLst/>
          </a:prstGeom>
        </p:spPr>
        <p:txBody>
          <a:bodyPr anchor="ctr"/>
          <a:lstStyle>
            <a:lvl1pPr marL="0" indent="0" algn="ctr">
              <a:buNone/>
              <a:defRPr sz="2400">
                <a:solidFill>
                  <a:schemeClr val="bg1"/>
                </a:solidFill>
                <a:latin typeface="Bryant Pro Regular" panose="020B0503040000020003" pitchFamily="34" charset="0"/>
              </a:defRPr>
            </a:lvl1pPr>
          </a:lstStyle>
          <a:p>
            <a:pPr lvl="0"/>
            <a:r>
              <a:rPr lang="en-US" dirty="0"/>
              <a:t>Click to Edit Presentation Date Styles</a:t>
            </a:r>
          </a:p>
        </p:txBody>
      </p:sp>
      <p:cxnSp>
        <p:nvCxnSpPr>
          <p:cNvPr id="4" name="Straight Connector 3">
            <a:extLst>
              <a:ext uri="{FF2B5EF4-FFF2-40B4-BE49-F238E27FC236}">
                <a16:creationId xmlns:a16="http://schemas.microsoft.com/office/drawing/2014/main" id="{2FD5C350-2E18-4358-B625-ADF0D44B084F}"/>
              </a:ext>
            </a:extLst>
          </p:cNvPr>
          <p:cNvCxnSpPr/>
          <p:nvPr userDrawn="1"/>
        </p:nvCxnSpPr>
        <p:spPr>
          <a:xfrm>
            <a:off x="1943100" y="2845399"/>
            <a:ext cx="525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2C8E0B-7F06-44F6-8CA5-CDF8B87CB07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8600" y="159068"/>
            <a:ext cx="914400" cy="914400"/>
          </a:xfrm>
          <a:prstGeom prst="ellipse">
            <a:avLst/>
          </a:prstGeom>
          <a:ln w="19050">
            <a:solidFill>
              <a:schemeClr val="bg1"/>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B7262FD2-5E58-49B2-B0A9-00D2063F58C0}"/>
              </a:ext>
            </a:extLst>
          </p:cNvPr>
          <p:cNvSpPr txBox="1"/>
          <p:nvPr userDrawn="1"/>
        </p:nvSpPr>
        <p:spPr>
          <a:xfrm>
            <a:off x="1143000" y="669029"/>
            <a:ext cx="32670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Charles Canaan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Senior Provider Education Consultant</a:t>
            </a:r>
          </a:p>
        </p:txBody>
      </p:sp>
    </p:spTree>
    <p:extLst>
      <p:ext uri="{BB962C8B-B14F-4D97-AF65-F5344CB8AC3E}">
        <p14:creationId xmlns:p14="http://schemas.microsoft.com/office/powerpoint/2010/main" val="12740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CA3874-B726-4192-AF91-CD13B67B36EB}"/>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48815-0FF0-41EE-902B-062D352F8FBE}"/>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F17CE-4FD6-4A80-9714-D494A0BA0F93}"/>
              </a:ext>
            </a:extLst>
          </p:cNvPr>
          <p:cNvSpPr>
            <a:spLocks noGrp="1"/>
          </p:cNvSpPr>
          <p:nvPr>
            <p:ph type="dt" sz="half" idx="10"/>
          </p:nvPr>
        </p:nvSpPr>
        <p:spPr/>
        <p:txBody>
          <a:bodyPr/>
          <a:lstStyle/>
          <a:p>
            <a:fld id="{B36687E6-4627-4AEE-AE10-681A430F4E8D}" type="datetimeFigureOut">
              <a:rPr lang="en-US" smtClean="0"/>
              <a:t>1/13/2023</a:t>
            </a:fld>
            <a:endParaRPr lang="en-US" dirty="0"/>
          </a:p>
        </p:txBody>
      </p:sp>
      <p:sp>
        <p:nvSpPr>
          <p:cNvPr id="5" name="Footer Placeholder 4">
            <a:extLst>
              <a:ext uri="{FF2B5EF4-FFF2-40B4-BE49-F238E27FC236}">
                <a16:creationId xmlns:a16="http://schemas.microsoft.com/office/drawing/2014/main" id="{35F6B750-913B-431B-9112-559FE2EDAB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C285F3-012E-4E9C-AF5F-4C9EF4A2E8EE}"/>
              </a:ext>
            </a:extLst>
          </p:cNvPr>
          <p:cNvSpPr>
            <a:spLocks noGrp="1"/>
          </p:cNvSpPr>
          <p:nvPr>
            <p:ph type="sldNum" sz="quarter" idx="12"/>
          </p:nvPr>
        </p:nvSpPr>
        <p:spPr/>
        <p:txBody>
          <a:bodyPr/>
          <a:lstStyle/>
          <a:p>
            <a:fld id="{C12A2C05-D57A-4DF1-ABCF-47A8EDE947CA}" type="slidenum">
              <a:rPr lang="en-US" smtClean="0"/>
              <a:t>‹#›</a:t>
            </a:fld>
            <a:endParaRPr lang="en-US" dirty="0"/>
          </a:p>
        </p:txBody>
      </p:sp>
    </p:spTree>
    <p:extLst>
      <p:ext uri="{BB962C8B-B14F-4D97-AF65-F5344CB8AC3E}">
        <p14:creationId xmlns:p14="http://schemas.microsoft.com/office/powerpoint/2010/main" val="291769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layout_1pic">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B961ED4-EA7D-4B8E-B6ED-2CD520470A3D}"/>
              </a:ext>
            </a:extLst>
          </p:cNvPr>
          <p:cNvSpPr>
            <a:spLocks noGrp="1"/>
          </p:cNvSpPr>
          <p:nvPr>
            <p:ph type="body" sz="quarter" idx="11" hasCustomPrompt="1"/>
          </p:nvPr>
        </p:nvSpPr>
        <p:spPr>
          <a:xfrm>
            <a:off x="0" y="1873849"/>
            <a:ext cx="9144000" cy="948956"/>
          </a:xfrm>
          <a:prstGeom prst="rect">
            <a:avLst/>
          </a:prstGeom>
        </p:spPr>
        <p:txBody>
          <a:bodyPr anchor="ctr"/>
          <a:lstStyle>
            <a:lvl1pPr marL="0" indent="0" algn="ctr">
              <a:buNone/>
              <a:defRPr>
                <a:solidFill>
                  <a:schemeClr val="bg1"/>
                </a:solidFill>
                <a:latin typeface="+mj-lt"/>
              </a:defRPr>
            </a:lvl1pPr>
          </a:lstStyle>
          <a:p>
            <a:pPr lvl="0"/>
            <a:r>
              <a:rPr lang="en-US" dirty="0"/>
              <a:t>Click to Edit Presentation Title Styles</a:t>
            </a:r>
          </a:p>
        </p:txBody>
      </p:sp>
      <p:pic>
        <p:nvPicPr>
          <p:cNvPr id="3" name="Picture 2" descr="A picture containing drawing&#10;&#10;Description automatically generated">
            <a:extLst>
              <a:ext uri="{FF2B5EF4-FFF2-40B4-BE49-F238E27FC236}">
                <a16:creationId xmlns:a16="http://schemas.microsoft.com/office/drawing/2014/main" id="{12207669-6825-4CA0-8FCD-7791B8D3D1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12" t="29519" r="23391" b="13075"/>
          <a:stretch/>
        </p:blipFill>
        <p:spPr>
          <a:xfrm>
            <a:off x="228600" y="4524584"/>
            <a:ext cx="1371600" cy="490328"/>
          </a:xfrm>
          <a:prstGeom prst="rect">
            <a:avLst/>
          </a:prstGeom>
        </p:spPr>
      </p:pic>
      <p:pic>
        <p:nvPicPr>
          <p:cNvPr id="9" name="Picture 8" descr="A close up of a logo&#10;&#10;Description automatically generated">
            <a:extLst>
              <a:ext uri="{FF2B5EF4-FFF2-40B4-BE49-F238E27FC236}">
                <a16:creationId xmlns:a16="http://schemas.microsoft.com/office/drawing/2014/main" id="{430EC40A-8485-4103-A173-0F97D1FDD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312445"/>
            <a:ext cx="1371600" cy="691713"/>
          </a:xfrm>
          <a:prstGeom prst="rect">
            <a:avLst/>
          </a:prstGeom>
        </p:spPr>
      </p:pic>
      <p:sp>
        <p:nvSpPr>
          <p:cNvPr id="20" name="Text Placeholder 3">
            <a:extLst>
              <a:ext uri="{FF2B5EF4-FFF2-40B4-BE49-F238E27FC236}">
                <a16:creationId xmlns:a16="http://schemas.microsoft.com/office/drawing/2014/main" id="{A08437E2-DB8C-4990-87B9-DA40A5297852}"/>
              </a:ext>
            </a:extLst>
          </p:cNvPr>
          <p:cNvSpPr>
            <a:spLocks noGrp="1"/>
          </p:cNvSpPr>
          <p:nvPr>
            <p:ph type="body" sz="quarter" idx="12" hasCustomPrompt="1"/>
          </p:nvPr>
        </p:nvSpPr>
        <p:spPr>
          <a:xfrm>
            <a:off x="0" y="2864449"/>
            <a:ext cx="9144000" cy="602651"/>
          </a:xfrm>
          <a:prstGeom prst="rect">
            <a:avLst/>
          </a:prstGeom>
        </p:spPr>
        <p:txBody>
          <a:bodyPr anchor="ctr"/>
          <a:lstStyle>
            <a:lvl1pPr marL="0" indent="0" algn="ctr">
              <a:buNone/>
              <a:defRPr sz="2400">
                <a:solidFill>
                  <a:schemeClr val="bg1"/>
                </a:solidFill>
                <a:latin typeface="Bryant Pro Regular" panose="020B0503040000020003" pitchFamily="34" charset="0"/>
              </a:defRPr>
            </a:lvl1pPr>
          </a:lstStyle>
          <a:p>
            <a:pPr lvl="0"/>
            <a:r>
              <a:rPr lang="en-US" dirty="0"/>
              <a:t>Click to Edit Presentation Date Styles</a:t>
            </a:r>
          </a:p>
        </p:txBody>
      </p:sp>
      <p:cxnSp>
        <p:nvCxnSpPr>
          <p:cNvPr id="4" name="Straight Connector 3">
            <a:extLst>
              <a:ext uri="{FF2B5EF4-FFF2-40B4-BE49-F238E27FC236}">
                <a16:creationId xmlns:a16="http://schemas.microsoft.com/office/drawing/2014/main" id="{2FD5C350-2E18-4358-B625-ADF0D44B084F}"/>
              </a:ext>
            </a:extLst>
          </p:cNvPr>
          <p:cNvCxnSpPr/>
          <p:nvPr userDrawn="1"/>
        </p:nvCxnSpPr>
        <p:spPr>
          <a:xfrm>
            <a:off x="1943100" y="2845399"/>
            <a:ext cx="525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2C8E0B-7F06-44F6-8CA5-CDF8B87CB07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5545" r="5545"/>
          <a:stretch/>
        </p:blipFill>
        <p:spPr>
          <a:xfrm>
            <a:off x="228600" y="159068"/>
            <a:ext cx="914400" cy="914400"/>
          </a:xfrm>
          <a:prstGeom prst="ellipse">
            <a:avLst/>
          </a:prstGeom>
          <a:ln w="19050">
            <a:solidFill>
              <a:schemeClr val="bg1"/>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B7262FD2-5E58-49B2-B0A9-00D2063F58C0}"/>
              </a:ext>
            </a:extLst>
          </p:cNvPr>
          <p:cNvSpPr txBox="1"/>
          <p:nvPr userDrawn="1"/>
        </p:nvSpPr>
        <p:spPr>
          <a:xfrm>
            <a:off x="1143000" y="669029"/>
            <a:ext cx="32670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Tyrekia Barden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Senior Provider Education Representative</a:t>
            </a:r>
          </a:p>
        </p:txBody>
      </p:sp>
    </p:spTree>
    <p:extLst>
      <p:ext uri="{BB962C8B-B14F-4D97-AF65-F5344CB8AC3E}">
        <p14:creationId xmlns:p14="http://schemas.microsoft.com/office/powerpoint/2010/main" val="428930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layout_1pic">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B961ED4-EA7D-4B8E-B6ED-2CD520470A3D}"/>
              </a:ext>
            </a:extLst>
          </p:cNvPr>
          <p:cNvSpPr>
            <a:spLocks noGrp="1"/>
          </p:cNvSpPr>
          <p:nvPr>
            <p:ph type="body" sz="quarter" idx="11" hasCustomPrompt="1"/>
          </p:nvPr>
        </p:nvSpPr>
        <p:spPr>
          <a:xfrm>
            <a:off x="0" y="1873849"/>
            <a:ext cx="9144000" cy="948956"/>
          </a:xfrm>
          <a:prstGeom prst="rect">
            <a:avLst/>
          </a:prstGeom>
        </p:spPr>
        <p:txBody>
          <a:bodyPr anchor="ctr"/>
          <a:lstStyle>
            <a:lvl1pPr marL="0" indent="0" algn="ctr">
              <a:buNone/>
              <a:defRPr>
                <a:solidFill>
                  <a:schemeClr val="bg1"/>
                </a:solidFill>
                <a:latin typeface="+mj-lt"/>
              </a:defRPr>
            </a:lvl1pPr>
          </a:lstStyle>
          <a:p>
            <a:pPr lvl="0"/>
            <a:r>
              <a:rPr lang="en-US" dirty="0"/>
              <a:t>Click to Edit Presentation Title Styles</a:t>
            </a:r>
          </a:p>
        </p:txBody>
      </p:sp>
      <p:pic>
        <p:nvPicPr>
          <p:cNvPr id="3" name="Picture 2" descr="A picture containing drawing&#10;&#10;Description automatically generated">
            <a:extLst>
              <a:ext uri="{FF2B5EF4-FFF2-40B4-BE49-F238E27FC236}">
                <a16:creationId xmlns:a16="http://schemas.microsoft.com/office/drawing/2014/main" id="{12207669-6825-4CA0-8FCD-7791B8D3D1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12" t="29519" r="23391" b="13075"/>
          <a:stretch/>
        </p:blipFill>
        <p:spPr>
          <a:xfrm>
            <a:off x="228600" y="4524584"/>
            <a:ext cx="1371600" cy="490328"/>
          </a:xfrm>
          <a:prstGeom prst="rect">
            <a:avLst/>
          </a:prstGeom>
        </p:spPr>
      </p:pic>
      <p:pic>
        <p:nvPicPr>
          <p:cNvPr id="9" name="Picture 8" descr="A close up of a logo&#10;&#10;Description automatically generated">
            <a:extLst>
              <a:ext uri="{FF2B5EF4-FFF2-40B4-BE49-F238E27FC236}">
                <a16:creationId xmlns:a16="http://schemas.microsoft.com/office/drawing/2014/main" id="{430EC40A-8485-4103-A173-0F97D1FDD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312445"/>
            <a:ext cx="1371600" cy="691713"/>
          </a:xfrm>
          <a:prstGeom prst="rect">
            <a:avLst/>
          </a:prstGeom>
        </p:spPr>
      </p:pic>
      <p:sp>
        <p:nvSpPr>
          <p:cNvPr id="20" name="Text Placeholder 3">
            <a:extLst>
              <a:ext uri="{FF2B5EF4-FFF2-40B4-BE49-F238E27FC236}">
                <a16:creationId xmlns:a16="http://schemas.microsoft.com/office/drawing/2014/main" id="{A08437E2-DB8C-4990-87B9-DA40A5297852}"/>
              </a:ext>
            </a:extLst>
          </p:cNvPr>
          <p:cNvSpPr>
            <a:spLocks noGrp="1"/>
          </p:cNvSpPr>
          <p:nvPr>
            <p:ph type="body" sz="quarter" idx="12" hasCustomPrompt="1"/>
          </p:nvPr>
        </p:nvSpPr>
        <p:spPr>
          <a:xfrm>
            <a:off x="0" y="2864449"/>
            <a:ext cx="9144000" cy="602651"/>
          </a:xfrm>
          <a:prstGeom prst="rect">
            <a:avLst/>
          </a:prstGeom>
        </p:spPr>
        <p:txBody>
          <a:bodyPr anchor="ctr"/>
          <a:lstStyle>
            <a:lvl1pPr marL="0" indent="0" algn="ctr">
              <a:buNone/>
              <a:defRPr sz="2400">
                <a:solidFill>
                  <a:schemeClr val="bg1"/>
                </a:solidFill>
                <a:latin typeface="Bryant Pro Regular" panose="020B0503040000020003" pitchFamily="34" charset="0"/>
              </a:defRPr>
            </a:lvl1pPr>
          </a:lstStyle>
          <a:p>
            <a:pPr lvl="0"/>
            <a:r>
              <a:rPr lang="en-US" dirty="0"/>
              <a:t>Click to Edit Presentation Date Styles</a:t>
            </a:r>
          </a:p>
        </p:txBody>
      </p:sp>
      <p:cxnSp>
        <p:nvCxnSpPr>
          <p:cNvPr id="4" name="Straight Connector 3">
            <a:extLst>
              <a:ext uri="{FF2B5EF4-FFF2-40B4-BE49-F238E27FC236}">
                <a16:creationId xmlns:a16="http://schemas.microsoft.com/office/drawing/2014/main" id="{2FD5C350-2E18-4358-B625-ADF0D44B084F}"/>
              </a:ext>
            </a:extLst>
          </p:cNvPr>
          <p:cNvCxnSpPr/>
          <p:nvPr userDrawn="1"/>
        </p:nvCxnSpPr>
        <p:spPr>
          <a:xfrm>
            <a:off x="1943100" y="2845399"/>
            <a:ext cx="525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2C8E0B-7F06-44F6-8CA5-CDF8B87CB07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6588" b="6588"/>
          <a:stretch/>
        </p:blipFill>
        <p:spPr>
          <a:xfrm>
            <a:off x="228600" y="159068"/>
            <a:ext cx="914400" cy="914400"/>
          </a:xfrm>
          <a:prstGeom prst="ellipse">
            <a:avLst/>
          </a:prstGeom>
          <a:ln w="19050">
            <a:solidFill>
              <a:schemeClr val="bg1"/>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B7262FD2-5E58-49B2-B0A9-00D2063F58C0}"/>
              </a:ext>
            </a:extLst>
          </p:cNvPr>
          <p:cNvSpPr txBox="1"/>
          <p:nvPr userDrawn="1"/>
        </p:nvSpPr>
        <p:spPr>
          <a:xfrm>
            <a:off x="1143000" y="669029"/>
            <a:ext cx="571500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Lisa Banker, M.D., FACP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ryant Pro Light" panose="020B0503030000020003" pitchFamily="34" charset="0"/>
                <a:ea typeface="+mn-ea"/>
                <a:cs typeface="+mn-cs"/>
              </a:rPr>
              <a:t>Chief Medical Officer/Contractor Medical Director for Medicare A/B, Jurisdictions J and M </a:t>
            </a:r>
          </a:p>
        </p:txBody>
      </p:sp>
    </p:spTree>
    <p:extLst>
      <p:ext uri="{BB962C8B-B14F-4D97-AF65-F5344CB8AC3E}">
        <p14:creationId xmlns:p14="http://schemas.microsoft.com/office/powerpoint/2010/main" val="209826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layout_1pic">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B961ED4-EA7D-4B8E-B6ED-2CD520470A3D}"/>
              </a:ext>
            </a:extLst>
          </p:cNvPr>
          <p:cNvSpPr>
            <a:spLocks noGrp="1"/>
          </p:cNvSpPr>
          <p:nvPr>
            <p:ph type="body" sz="quarter" idx="11" hasCustomPrompt="1"/>
          </p:nvPr>
        </p:nvSpPr>
        <p:spPr>
          <a:xfrm>
            <a:off x="0" y="1873849"/>
            <a:ext cx="9144000" cy="948956"/>
          </a:xfrm>
          <a:prstGeom prst="rect">
            <a:avLst/>
          </a:prstGeom>
        </p:spPr>
        <p:txBody>
          <a:bodyPr anchor="ctr"/>
          <a:lstStyle>
            <a:lvl1pPr marL="0" indent="0" algn="ctr">
              <a:buNone/>
              <a:defRPr>
                <a:solidFill>
                  <a:schemeClr val="bg1"/>
                </a:solidFill>
                <a:latin typeface="+mj-lt"/>
              </a:defRPr>
            </a:lvl1pPr>
          </a:lstStyle>
          <a:p>
            <a:pPr lvl="0"/>
            <a:r>
              <a:rPr lang="en-US" dirty="0"/>
              <a:t>Click to Edit Presentation Title Styles</a:t>
            </a:r>
          </a:p>
        </p:txBody>
      </p:sp>
      <p:pic>
        <p:nvPicPr>
          <p:cNvPr id="3" name="Picture 2" descr="A picture containing drawing&#10;&#10;Description automatically generated">
            <a:extLst>
              <a:ext uri="{FF2B5EF4-FFF2-40B4-BE49-F238E27FC236}">
                <a16:creationId xmlns:a16="http://schemas.microsoft.com/office/drawing/2014/main" id="{12207669-6825-4CA0-8FCD-7791B8D3D1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12" t="29519" r="23391" b="13075"/>
          <a:stretch/>
        </p:blipFill>
        <p:spPr>
          <a:xfrm>
            <a:off x="228600" y="4524584"/>
            <a:ext cx="1371600" cy="490328"/>
          </a:xfrm>
          <a:prstGeom prst="rect">
            <a:avLst/>
          </a:prstGeom>
        </p:spPr>
      </p:pic>
      <p:pic>
        <p:nvPicPr>
          <p:cNvPr id="9" name="Picture 8" descr="A close up of a logo&#10;&#10;Description automatically generated">
            <a:extLst>
              <a:ext uri="{FF2B5EF4-FFF2-40B4-BE49-F238E27FC236}">
                <a16:creationId xmlns:a16="http://schemas.microsoft.com/office/drawing/2014/main" id="{430EC40A-8485-4103-A173-0F97D1FDD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312445"/>
            <a:ext cx="1371600" cy="691713"/>
          </a:xfrm>
          <a:prstGeom prst="rect">
            <a:avLst/>
          </a:prstGeom>
        </p:spPr>
      </p:pic>
      <p:sp>
        <p:nvSpPr>
          <p:cNvPr id="20" name="Text Placeholder 3">
            <a:extLst>
              <a:ext uri="{FF2B5EF4-FFF2-40B4-BE49-F238E27FC236}">
                <a16:creationId xmlns:a16="http://schemas.microsoft.com/office/drawing/2014/main" id="{A08437E2-DB8C-4990-87B9-DA40A5297852}"/>
              </a:ext>
            </a:extLst>
          </p:cNvPr>
          <p:cNvSpPr>
            <a:spLocks noGrp="1"/>
          </p:cNvSpPr>
          <p:nvPr>
            <p:ph type="body" sz="quarter" idx="12" hasCustomPrompt="1"/>
          </p:nvPr>
        </p:nvSpPr>
        <p:spPr>
          <a:xfrm>
            <a:off x="0" y="2864449"/>
            <a:ext cx="9144000" cy="602651"/>
          </a:xfrm>
          <a:prstGeom prst="rect">
            <a:avLst/>
          </a:prstGeom>
        </p:spPr>
        <p:txBody>
          <a:bodyPr anchor="ctr"/>
          <a:lstStyle>
            <a:lvl1pPr marL="0" indent="0" algn="ctr">
              <a:buNone/>
              <a:defRPr sz="2400">
                <a:solidFill>
                  <a:schemeClr val="bg1"/>
                </a:solidFill>
                <a:latin typeface="Bryant Pro Regular" panose="020B0503040000020003" pitchFamily="34" charset="0"/>
              </a:defRPr>
            </a:lvl1pPr>
          </a:lstStyle>
          <a:p>
            <a:pPr lvl="0"/>
            <a:r>
              <a:rPr lang="en-US" dirty="0"/>
              <a:t>Click to Edit Presentation Date Styles</a:t>
            </a:r>
          </a:p>
        </p:txBody>
      </p:sp>
      <p:cxnSp>
        <p:nvCxnSpPr>
          <p:cNvPr id="4" name="Straight Connector 3">
            <a:extLst>
              <a:ext uri="{FF2B5EF4-FFF2-40B4-BE49-F238E27FC236}">
                <a16:creationId xmlns:a16="http://schemas.microsoft.com/office/drawing/2014/main" id="{2FD5C350-2E18-4358-B625-ADF0D44B084F}"/>
              </a:ext>
            </a:extLst>
          </p:cNvPr>
          <p:cNvCxnSpPr/>
          <p:nvPr userDrawn="1"/>
        </p:nvCxnSpPr>
        <p:spPr>
          <a:xfrm>
            <a:off x="1943100" y="2845399"/>
            <a:ext cx="525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2C8E0B-7F06-44F6-8CA5-CDF8B87CB07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28600" y="159068"/>
            <a:ext cx="914400" cy="914400"/>
          </a:xfrm>
          <a:prstGeom prst="ellipse">
            <a:avLst/>
          </a:prstGeom>
          <a:ln w="19050">
            <a:solidFill>
              <a:schemeClr val="bg1"/>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B7262FD2-5E58-49B2-B0A9-00D2063F58C0}"/>
              </a:ext>
            </a:extLst>
          </p:cNvPr>
          <p:cNvSpPr txBox="1"/>
          <p:nvPr userDrawn="1"/>
        </p:nvSpPr>
        <p:spPr>
          <a:xfrm>
            <a:off x="1143000" y="669029"/>
            <a:ext cx="57150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Arteya Robinson</a:t>
            </a:r>
            <a:endParaRPr lang="en-US" sz="1400" b="0" i="0" dirty="0">
              <a:solidFill>
                <a:schemeClr val="bg1"/>
              </a:solidFill>
              <a:effectLst/>
              <a:latin typeface="Bryant Pro Light" panose="020B050303000002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inherit"/>
              </a:rPr>
              <a:t>Audit and Reimbursement Director</a:t>
            </a:r>
          </a:p>
          <a:p>
            <a:br>
              <a:rPr lang="en-US" sz="1200" dirty="0"/>
            </a:br>
            <a:endParaRPr kumimoji="0" lang="en-US" sz="1200" b="0" i="0" u="none" strike="noStrike" kern="1200" cap="none" spc="0" normalizeH="0" baseline="0" noProof="0" dirty="0">
              <a:ln>
                <a:noFill/>
              </a:ln>
              <a:solidFill>
                <a:prstClr val="white"/>
              </a:solidFill>
              <a:effectLst/>
              <a:uLnTx/>
              <a:uFillTx/>
              <a:latin typeface="Bryant Pro Light" panose="020B0503030000020003" pitchFamily="34" charset="0"/>
              <a:ea typeface="+mn-ea"/>
              <a:cs typeface="+mn-cs"/>
            </a:endParaRPr>
          </a:p>
        </p:txBody>
      </p:sp>
    </p:spTree>
    <p:extLst>
      <p:ext uri="{BB962C8B-B14F-4D97-AF65-F5344CB8AC3E}">
        <p14:creationId xmlns:p14="http://schemas.microsoft.com/office/powerpoint/2010/main" val="40939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layout_1pic">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4392A2"/>
          </a:solidFill>
          <a:ln>
            <a:solidFill>
              <a:srgbClr val="439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B961ED4-EA7D-4B8E-B6ED-2CD520470A3D}"/>
              </a:ext>
            </a:extLst>
          </p:cNvPr>
          <p:cNvSpPr>
            <a:spLocks noGrp="1"/>
          </p:cNvSpPr>
          <p:nvPr>
            <p:ph type="body" sz="quarter" idx="11" hasCustomPrompt="1"/>
          </p:nvPr>
        </p:nvSpPr>
        <p:spPr>
          <a:xfrm>
            <a:off x="0" y="1873849"/>
            <a:ext cx="9144000" cy="948956"/>
          </a:xfrm>
          <a:prstGeom prst="rect">
            <a:avLst/>
          </a:prstGeom>
        </p:spPr>
        <p:txBody>
          <a:bodyPr anchor="ctr"/>
          <a:lstStyle>
            <a:lvl1pPr marL="0" indent="0" algn="ctr">
              <a:buNone/>
              <a:defRPr>
                <a:solidFill>
                  <a:schemeClr val="bg1"/>
                </a:solidFill>
                <a:latin typeface="+mj-lt"/>
              </a:defRPr>
            </a:lvl1pPr>
          </a:lstStyle>
          <a:p>
            <a:pPr lvl="0"/>
            <a:r>
              <a:rPr lang="en-US" dirty="0"/>
              <a:t>Click to Edit Presentation Title Styles</a:t>
            </a:r>
          </a:p>
        </p:txBody>
      </p:sp>
      <p:pic>
        <p:nvPicPr>
          <p:cNvPr id="3" name="Picture 2" descr="A picture containing drawing&#10;&#10;Description automatically generated">
            <a:extLst>
              <a:ext uri="{FF2B5EF4-FFF2-40B4-BE49-F238E27FC236}">
                <a16:creationId xmlns:a16="http://schemas.microsoft.com/office/drawing/2014/main" id="{12207669-6825-4CA0-8FCD-7791B8D3D1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12" t="29519" r="23391" b="13075"/>
          <a:stretch/>
        </p:blipFill>
        <p:spPr>
          <a:xfrm>
            <a:off x="228600" y="4524584"/>
            <a:ext cx="1371600" cy="490328"/>
          </a:xfrm>
          <a:prstGeom prst="rect">
            <a:avLst/>
          </a:prstGeom>
        </p:spPr>
      </p:pic>
      <p:pic>
        <p:nvPicPr>
          <p:cNvPr id="9" name="Picture 8" descr="A close up of a logo&#10;&#10;Description automatically generated">
            <a:extLst>
              <a:ext uri="{FF2B5EF4-FFF2-40B4-BE49-F238E27FC236}">
                <a16:creationId xmlns:a16="http://schemas.microsoft.com/office/drawing/2014/main" id="{430EC40A-8485-4103-A173-0F97D1FDD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312445"/>
            <a:ext cx="1371600" cy="691713"/>
          </a:xfrm>
          <a:prstGeom prst="rect">
            <a:avLst/>
          </a:prstGeom>
        </p:spPr>
      </p:pic>
      <p:sp>
        <p:nvSpPr>
          <p:cNvPr id="20" name="Text Placeholder 3">
            <a:extLst>
              <a:ext uri="{FF2B5EF4-FFF2-40B4-BE49-F238E27FC236}">
                <a16:creationId xmlns:a16="http://schemas.microsoft.com/office/drawing/2014/main" id="{A08437E2-DB8C-4990-87B9-DA40A5297852}"/>
              </a:ext>
            </a:extLst>
          </p:cNvPr>
          <p:cNvSpPr>
            <a:spLocks noGrp="1"/>
          </p:cNvSpPr>
          <p:nvPr>
            <p:ph type="body" sz="quarter" idx="12" hasCustomPrompt="1"/>
          </p:nvPr>
        </p:nvSpPr>
        <p:spPr>
          <a:xfrm>
            <a:off x="0" y="2864449"/>
            <a:ext cx="9144000" cy="602651"/>
          </a:xfrm>
          <a:prstGeom prst="rect">
            <a:avLst/>
          </a:prstGeom>
        </p:spPr>
        <p:txBody>
          <a:bodyPr anchor="ctr"/>
          <a:lstStyle>
            <a:lvl1pPr marL="0" indent="0" algn="ctr">
              <a:buNone/>
              <a:defRPr sz="2400">
                <a:solidFill>
                  <a:schemeClr val="bg1"/>
                </a:solidFill>
                <a:latin typeface="Bryant Pro Regular" panose="020B0503040000020003" pitchFamily="34" charset="0"/>
              </a:defRPr>
            </a:lvl1pPr>
          </a:lstStyle>
          <a:p>
            <a:pPr lvl="0"/>
            <a:r>
              <a:rPr lang="en-US" dirty="0"/>
              <a:t>Click to Edit Presentation Date Styles</a:t>
            </a:r>
          </a:p>
        </p:txBody>
      </p:sp>
      <p:cxnSp>
        <p:nvCxnSpPr>
          <p:cNvPr id="4" name="Straight Connector 3">
            <a:extLst>
              <a:ext uri="{FF2B5EF4-FFF2-40B4-BE49-F238E27FC236}">
                <a16:creationId xmlns:a16="http://schemas.microsoft.com/office/drawing/2014/main" id="{2FD5C350-2E18-4358-B625-ADF0D44B084F}"/>
              </a:ext>
            </a:extLst>
          </p:cNvPr>
          <p:cNvCxnSpPr/>
          <p:nvPr userDrawn="1"/>
        </p:nvCxnSpPr>
        <p:spPr>
          <a:xfrm>
            <a:off x="1943100" y="2845399"/>
            <a:ext cx="525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2C8E0B-7F06-44F6-8CA5-CDF8B87CB07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28600" y="159068"/>
            <a:ext cx="914400" cy="914400"/>
          </a:xfrm>
          <a:prstGeom prst="ellipse">
            <a:avLst/>
          </a:prstGeom>
          <a:ln w="19050">
            <a:solidFill>
              <a:schemeClr val="bg1"/>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B7262FD2-5E58-49B2-B0A9-00D2063F58C0}"/>
              </a:ext>
            </a:extLst>
          </p:cNvPr>
          <p:cNvSpPr txBox="1"/>
          <p:nvPr userDrawn="1"/>
        </p:nvSpPr>
        <p:spPr>
          <a:xfrm>
            <a:off x="1143000" y="669029"/>
            <a:ext cx="57150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Bryant Pro Light" panose="020B0503030000020003" pitchFamily="34" charset="0"/>
              </a:rPr>
              <a:t>Joe Strickland</a:t>
            </a:r>
            <a:endParaRPr lang="en-US" sz="1400" b="0" i="0" dirty="0">
              <a:solidFill>
                <a:schemeClr val="bg1"/>
              </a:solidFill>
              <a:effectLst/>
              <a:latin typeface="Bryant Pro Light" panose="020B050303000002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inherit"/>
              </a:rPr>
              <a:t>Director of Finance and Accounting</a:t>
            </a:r>
          </a:p>
          <a:p>
            <a:br>
              <a:rPr lang="en-US" sz="1200" dirty="0"/>
            </a:br>
            <a:endParaRPr kumimoji="0" lang="en-US" sz="1200" b="0" i="0" u="none" strike="noStrike" kern="1200" cap="none" spc="0" normalizeH="0" baseline="0" noProof="0" dirty="0">
              <a:ln>
                <a:noFill/>
              </a:ln>
              <a:solidFill>
                <a:prstClr val="white"/>
              </a:solidFill>
              <a:effectLst/>
              <a:uLnTx/>
              <a:uFillTx/>
              <a:latin typeface="Bryant Pro Light" panose="020B0503030000020003" pitchFamily="34" charset="0"/>
              <a:ea typeface="+mn-ea"/>
              <a:cs typeface="+mn-cs"/>
            </a:endParaRPr>
          </a:p>
        </p:txBody>
      </p:sp>
    </p:spTree>
    <p:extLst>
      <p:ext uri="{BB962C8B-B14F-4D97-AF65-F5344CB8AC3E}">
        <p14:creationId xmlns:p14="http://schemas.microsoft.com/office/powerpoint/2010/main" val="143316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4552950"/>
            <a:ext cx="9144000" cy="590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41" cstate="print">
            <a:extLst>
              <a:ext uri="{28A0092B-C50C-407E-A947-70E740481C1C}">
                <a14:useLocalDpi xmlns:a14="http://schemas.microsoft.com/office/drawing/2010/main" val="0"/>
              </a:ext>
            </a:extLst>
          </a:blip>
          <a:srcRect/>
          <a:stretch/>
        </p:blipFill>
        <p:spPr>
          <a:xfrm>
            <a:off x="7104429" y="4645152"/>
            <a:ext cx="1855616" cy="400050"/>
          </a:xfrm>
          <a:prstGeom prst="rect">
            <a:avLst/>
          </a:prstGeom>
        </p:spPr>
      </p:pic>
    </p:spTree>
    <p:extLst>
      <p:ext uri="{BB962C8B-B14F-4D97-AF65-F5344CB8AC3E}">
        <p14:creationId xmlns:p14="http://schemas.microsoft.com/office/powerpoint/2010/main" val="3648928972"/>
      </p:ext>
    </p:extLst>
  </p:cSld>
  <p:clrMap bg1="lt1" tx1="dk1" bg2="lt2" tx2="dk2" accent1="accent1" accent2="accent2" accent3="accent3" accent4="accent4" accent5="accent5" accent6="accent6" hlink="hlink" folHlink="folHlink"/>
  <p:sldLayoutIdLst>
    <p:sldLayoutId id="2147483651" r:id="rId1"/>
    <p:sldLayoutId id="2147483708" r:id="rId2"/>
    <p:sldLayoutId id="2147483709" r:id="rId3"/>
    <p:sldLayoutId id="2147483692" r:id="rId4"/>
    <p:sldLayoutId id="2147483712" r:id="rId5"/>
    <p:sldLayoutId id="2147483693" r:id="rId6"/>
    <p:sldLayoutId id="2147483694" r:id="rId7"/>
    <p:sldLayoutId id="2147483710" r:id="rId8"/>
    <p:sldLayoutId id="2147483711" r:id="rId9"/>
    <p:sldLayoutId id="2147483684" r:id="rId10"/>
    <p:sldLayoutId id="2147483691" r:id="rId11"/>
    <p:sldLayoutId id="2147483670" r:id="rId12"/>
    <p:sldLayoutId id="2147483681" r:id="rId13"/>
    <p:sldLayoutId id="2147483678" r:id="rId14"/>
    <p:sldLayoutId id="2147483680" r:id="rId15"/>
    <p:sldLayoutId id="2147483683" r:id="rId16"/>
    <p:sldLayoutId id="2147483682" r:id="rId17"/>
    <p:sldLayoutId id="2147483686" r:id="rId18"/>
    <p:sldLayoutId id="2147483685" r:id="rId19"/>
    <p:sldLayoutId id="2147483688" r:id="rId20"/>
    <p:sldLayoutId id="2147483687" r:id="rId21"/>
    <p:sldLayoutId id="2147483689" r:id="rId22"/>
    <p:sldLayoutId id="2147483690" r:id="rId23"/>
    <p:sldLayoutId id="2147483676" r:id="rId24"/>
    <p:sldLayoutId id="2147483679" r:id="rId25"/>
    <p:sldLayoutId id="2147483672" r:id="rId26"/>
    <p:sldLayoutId id="2147483695"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A7A174-902E-4347-BA91-4AD37FA51A9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692227-68AB-4D86-B66E-F0CA0841CB8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79EB6-F0BE-4EB6-8100-863D7F72242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36687E6-4627-4AEE-AE10-681A430F4E8D}" type="datetimeFigureOut">
              <a:rPr lang="en-US" smtClean="0"/>
              <a:t>1/13/2023</a:t>
            </a:fld>
            <a:endParaRPr lang="en-US" dirty="0"/>
          </a:p>
        </p:txBody>
      </p:sp>
      <p:sp>
        <p:nvSpPr>
          <p:cNvPr id="5" name="Footer Placeholder 4">
            <a:extLst>
              <a:ext uri="{FF2B5EF4-FFF2-40B4-BE49-F238E27FC236}">
                <a16:creationId xmlns:a16="http://schemas.microsoft.com/office/drawing/2014/main" id="{CF79A0CA-9DE4-4676-885C-D0525794DD6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A54501-4EA9-4432-A4C1-AC486E281EF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12A2C05-D57A-4DF1-ABCF-47A8EDE947CA}" type="slidenum">
              <a:rPr lang="en-US" smtClean="0"/>
              <a:t>‹#›</a:t>
            </a:fld>
            <a:endParaRPr lang="en-US" dirty="0"/>
          </a:p>
        </p:txBody>
      </p:sp>
    </p:spTree>
    <p:extLst>
      <p:ext uri="{BB962C8B-B14F-4D97-AF65-F5344CB8AC3E}">
        <p14:creationId xmlns:p14="http://schemas.microsoft.com/office/powerpoint/2010/main" val="10791128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hyperlink" Target="https://www.cms.gov/files/document/cy-2021-expenditures-and-services-specialty.pdf"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8" Type="http://schemas.openxmlformats.org/officeDocument/2006/relationships/hyperlink" Target="https://palmettogba.com/palmetto/jma.nsf/DIDC/9QZHRT8372~Claims~Reason%20Code%20Help%20Tool" TargetMode="External"/><Relationship Id="rId3" Type="http://schemas.openxmlformats.org/officeDocument/2006/relationships/hyperlink" Target="https://palmettogba.com/palmetto/jma.nsf/DIDC/9EHSX70028~Electronic%20Data%20Interchange%20(EDI)~Reason%20Code%20Help%20Tool" TargetMode="External"/><Relationship Id="rId7" Type="http://schemas.openxmlformats.org/officeDocument/2006/relationships/hyperlink" Target="https://palmettogba.com/palmetto/jma.nsf/DIDC/9R3KUH4832~Electronic%20Data%20Interchange%20(EDI)~Reason%20Code%20Help%20Tool" TargetMode="External"/><Relationship Id="rId2" Type="http://schemas.openxmlformats.org/officeDocument/2006/relationships/hyperlink" Target="https://palmettogba.com/palmetto/jma.nsf/DID/JZ334VX85Q" TargetMode="External"/><Relationship Id="rId1" Type="http://schemas.openxmlformats.org/officeDocument/2006/relationships/slideLayout" Target="../slideLayouts/slideLayout12.xml"/><Relationship Id="rId6" Type="http://schemas.openxmlformats.org/officeDocument/2006/relationships/hyperlink" Target="https://palmettogba.com/palmetto/jma.nsf/DID/9R3KUG2344" TargetMode="External"/><Relationship Id="rId5" Type="http://schemas.openxmlformats.org/officeDocument/2006/relationships/hyperlink" Target="https://palmettogba.com/palmetto/jma.nsf/DID/9R3LM77730" TargetMode="External"/><Relationship Id="rId10" Type="http://schemas.openxmlformats.org/officeDocument/2006/relationships/hyperlink" Target="https://palmettogba.com/palmetto/jma.nsf/DIDC/9R3KUL6720~Electronic%20Data%20Interchange%20(EDI)~Reason%20Code%20Help%20Tool" TargetMode="External"/><Relationship Id="rId4" Type="http://schemas.openxmlformats.org/officeDocument/2006/relationships/hyperlink" Target="https://palmettogba.com/palmetto/jma.nsf/DIDC/9RXSBY0626~Electronic%20Data%20Interchange%20(EDI)~Reason%20Code%20Help%20Tool" TargetMode="External"/><Relationship Id="rId9" Type="http://schemas.openxmlformats.org/officeDocument/2006/relationships/hyperlink" Target="https://palmettogba.com/palmetto/jma.nsf/DIDC/ATSLGF4544~Electronic%20Data%20Interchange%20(EDI)~Reason%20Code%20Help%20Tool"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hyperlink" Target="https://www.ama-assn.org/system/files/2023-e-m-descriptors-guidelines.pdf" TargetMode="External"/><Relationship Id="rId2" Type="http://schemas.openxmlformats.org/officeDocument/2006/relationships/slideLayout" Target="../slideLayouts/slideLayout12.xml"/><Relationship Id="rId1" Type="http://schemas.openxmlformats.org/officeDocument/2006/relationships/tags" Target="../tags/tag25.xml"/><Relationship Id="rId5" Type="http://schemas.openxmlformats.org/officeDocument/2006/relationships/hyperlink" Target="https://www.federalregister.gov/documents/2022/07/29/2022-14562/medicare-and-medicaid-programs-cy-2023-payment-policies-under-the-physician-fee-schedule-and-other" TargetMode="External"/><Relationship Id="rId4" Type="http://schemas.openxmlformats.org/officeDocument/2006/relationships/hyperlink" Target="https://www.ama-assn.org/print/pdf/node/33386"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cms.gov/Medicare/Medicare-General-Information/Telehealth/Telehealth-Codes" TargetMode="Externa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hyperlink" Target="https://www.aha.org/2022-03-11-senate-passes-omnibus-spending-package-health-provisions?utm_source=newsletter&amp;utm_medium=email&amp;utm_campaign=aha-today&amp;mkt_tok=NzEwLVpMTC02NTEAAAGDPhP06i8WW1BpYL17K7lm9vtTA43ahdHdD3I08qui-l7HFM9Jj68m4MGQkKLfY9EX4w9z0eWS6XQUlO8ULcZ5TNLRMRN0dFKfjuZbBHyzH18Y"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5.xml.rels><?xml version="1.0" encoding="UTF-8" standalone="yes"?>
<Relationships xmlns="http://schemas.openxmlformats.org/package/2006/relationships"><Relationship Id="rId3" Type="http://schemas.openxmlformats.org/officeDocument/2006/relationships/hyperlink" Target="https://askleo.com/why-are-there-duplicate-files-on-my-computer/" TargetMode="External"/><Relationship Id="rId2" Type="http://schemas.openxmlformats.org/officeDocument/2006/relationships/image" Target="../media/image57.jpg"/><Relationship Id="rId1" Type="http://schemas.openxmlformats.org/officeDocument/2006/relationships/slideLayout" Target="../slideLayouts/slideLayout2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hyperlink" Target="https://www.serbinmedicalbilling.com/ask-caryl-calculating-and-understanding-days-in-a/r#:~:text=Days%20in%20A%2FR%20is,%2FR%20to%20net%20charges)." TargetMode="Externa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3.xml.rels><?xml version="1.0" encoding="UTF-8" standalone="yes"?>
<Relationships xmlns="http://schemas.openxmlformats.org/package/2006/relationships"><Relationship Id="rId3" Type="http://schemas.openxmlformats.org/officeDocument/2006/relationships/hyperlink" Target="https://www.picpedia.org/chalkboard/q/questions.html" TargetMode="External"/><Relationship Id="rId2" Type="http://schemas.openxmlformats.org/officeDocument/2006/relationships/image" Target="../media/image74.jpg"/><Relationship Id="rId1" Type="http://schemas.openxmlformats.org/officeDocument/2006/relationships/slideLayout" Target="../slideLayouts/slideLayout34.xml"/></Relationships>
</file>

<file path=ppt/slides/_rels/slide194.xml.rels><?xml version="1.0" encoding="UTF-8" standalone="yes"?>
<Relationships xmlns="http://schemas.openxmlformats.org/package/2006/relationships"><Relationship Id="rId3" Type="http://schemas.openxmlformats.org/officeDocument/2006/relationships/hyperlink" Target="https://www.cms.gov/Regulations-and-Guidance/Guidance/Transmittals/2017Downloads/R1919OTN.pdf" TargetMode="External"/><Relationship Id="rId2" Type="http://schemas.openxmlformats.org/officeDocument/2006/relationships/hyperlink" Target="https://www.cms.gov/Regulations-and-Guidance/Guidance/Manuals/Internet-Only-Manuals-IOMs.html" TargetMode="External"/><Relationship Id="rId1" Type="http://schemas.openxmlformats.org/officeDocument/2006/relationships/slideLayout" Target="../slideLayouts/slideLayout30.xml"/><Relationship Id="rId6" Type="http://schemas.openxmlformats.org/officeDocument/2006/relationships/hyperlink" Target="https://www.cms.gov/Research-Statistics-Data-and-Systems/Monitoring-Programs/Medicare-FFS-Compliance-Programs/CERT/CERT-Reports.html" TargetMode="External"/><Relationship Id="rId5" Type="http://schemas.openxmlformats.org/officeDocument/2006/relationships/hyperlink" Target="https://www.cms.gov/Research-Statistics-Data-and-Systems/Monitoring-Programs/Medicare-FFS-Compliance-Programs/Medical-Review/Targeted-Probe-and-EducateTPE.html" TargetMode="External"/><Relationship Id="rId4" Type="http://schemas.openxmlformats.org/officeDocument/2006/relationships/hyperlink" Target="https://www.cms.gov/Research-Statistics-Data-and-Systems/Monitoring-Programs/Medicare-FFS-Compliance-Programs/Medical-Review/Downloads/TPE-Pilot-Flow-chart06-20-17v9-final.pdf" TargetMode="Externa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5.xml"/></Relationships>
</file>

<file path=ppt/slides/_rels/slide20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3" Type="http://schemas.openxmlformats.org/officeDocument/2006/relationships/hyperlink" Target="http://www.palmettogba.com/" TargetMode="External"/><Relationship Id="rId2" Type="http://schemas.openxmlformats.org/officeDocument/2006/relationships/notesSlide" Target="../notesSlides/notesSlide63.xml"/><Relationship Id="rId1" Type="http://schemas.openxmlformats.org/officeDocument/2006/relationships/slideLayout" Target="../slideLayouts/slideLayout37.xml"/></Relationships>
</file>

<file path=ppt/slides/_rels/slide21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8.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8.xml"/></Relationships>
</file>

<file path=ppt/slides/_rels/slide228.xml.rels><?xml version="1.0" encoding="UTF-8" standalone="yes"?>
<Relationships xmlns="http://schemas.openxmlformats.org/package/2006/relationships"><Relationship Id="rId2" Type="http://schemas.openxmlformats.org/officeDocument/2006/relationships/hyperlink" Target="mailto:JMaudit.reopening@palmettogba.com" TargetMode="External"/><Relationship Id="rId1" Type="http://schemas.openxmlformats.org/officeDocument/2006/relationships/slideLayout" Target="../slideLayouts/slideLayout36.xml"/></Relationships>
</file>

<file path=ppt/slides/_rels/slide229.xml.rels><?xml version="1.0" encoding="UTF-8" standalone="yes"?>
<Relationships xmlns="http://schemas.openxmlformats.org/package/2006/relationships"><Relationship Id="rId3" Type="http://schemas.openxmlformats.org/officeDocument/2006/relationships/hyperlink" Target="mailto:Rick.McLain@palmettogba.com" TargetMode="External"/><Relationship Id="rId2" Type="http://schemas.openxmlformats.org/officeDocument/2006/relationships/hyperlink" Target="https://www.palmettogba.com/palmetto/jma.nsf/DID/Q6QWJVNW4Y" TargetMode="External"/><Relationship Id="rId1" Type="http://schemas.openxmlformats.org/officeDocument/2006/relationships/slideLayout" Target="../slideLayouts/slideLayout36.xml"/><Relationship Id="rId4" Type="http://schemas.openxmlformats.org/officeDocument/2006/relationships/hyperlink" Target="mailto:Deborah.Scott@palmettogba.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8.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4.xml.rels><?xml version="1.0" encoding="UTF-8" standalone="yes"?>
<Relationships xmlns="http://schemas.openxmlformats.org/package/2006/relationships"><Relationship Id="rId8" Type="http://schemas.openxmlformats.org/officeDocument/2006/relationships/hyperlink" Target="mailto:JMAudit.Appeal@palmettogba.com" TargetMode="External"/><Relationship Id="rId3" Type="http://schemas.openxmlformats.org/officeDocument/2006/relationships/hyperlink" Target="mailto:JMS10@palmettogba.com" TargetMode="External"/><Relationship Id="rId7" Type="http://schemas.openxmlformats.org/officeDocument/2006/relationships/hyperlink" Target="mailto:JMAudit.Reopening@palmettogba.com" TargetMode="External"/><Relationship Id="rId2" Type="http://schemas.openxmlformats.org/officeDocument/2006/relationships/hyperlink" Target="mailto:JMCostReport@palmettogba.com" TargetMode="External"/><Relationship Id="rId1" Type="http://schemas.openxmlformats.org/officeDocument/2006/relationships/slideLayout" Target="../slideLayouts/slideLayout36.xml"/><Relationship Id="rId6" Type="http://schemas.openxmlformats.org/officeDocument/2006/relationships/hyperlink" Target="mailto:STAR@palmettogba.com" TargetMode="External"/><Relationship Id="rId5" Type="http://schemas.openxmlformats.org/officeDocument/2006/relationships/hyperlink" Target="mailto:JMReimbursement@palmettogba.com" TargetMode="External"/><Relationship Id="rId4" Type="http://schemas.openxmlformats.org/officeDocument/2006/relationships/hyperlink" Target="mailto:CostReport.WageIndex@palmettogba.com" TargetMode="External"/></Relationships>
</file>

<file path=ppt/slides/_rels/slide235.xml.rels><?xml version="1.0" encoding="UTF-8" standalone="yes"?>
<Relationships xmlns="http://schemas.openxmlformats.org/package/2006/relationships"><Relationship Id="rId3" Type="http://schemas.openxmlformats.org/officeDocument/2006/relationships/hyperlink" Target="mailto:francee.sams@palmettogba.com" TargetMode="External"/><Relationship Id="rId2" Type="http://schemas.openxmlformats.org/officeDocument/2006/relationships/hyperlink" Target="mailto:arteya.robinson@palmettogba.com" TargetMode="External"/><Relationship Id="rId1" Type="http://schemas.openxmlformats.org/officeDocument/2006/relationships/slideLayout" Target="../slideLayouts/slideLayout36.xml"/><Relationship Id="rId5" Type="http://schemas.openxmlformats.org/officeDocument/2006/relationships/hyperlink" Target="mailto:tammy.holmes@palmettogba.com" TargetMode="External"/><Relationship Id="rId4" Type="http://schemas.openxmlformats.org/officeDocument/2006/relationships/hyperlink" Target="mailto:christina.sturmmatthews@palmettogba.com" TargetMode="External"/></Relationships>
</file>

<file path=ppt/slides/_rels/slide236.xml.rels><?xml version="1.0" encoding="UTF-8" standalone="yes"?>
<Relationships xmlns="http://schemas.openxmlformats.org/package/2006/relationships"><Relationship Id="rId3" Type="http://schemas.openxmlformats.org/officeDocument/2006/relationships/hyperlink" Target="mailto:melissa.carpenter@palmettogba.com" TargetMode="External"/><Relationship Id="rId2" Type="http://schemas.openxmlformats.org/officeDocument/2006/relationships/hyperlink" Target="mailto:donna.salais@palmettogba.com" TargetMode="External"/><Relationship Id="rId1" Type="http://schemas.openxmlformats.org/officeDocument/2006/relationships/slideLayout" Target="../slideLayouts/slideLayout36.xml"/><Relationship Id="rId4" Type="http://schemas.openxmlformats.org/officeDocument/2006/relationships/hyperlink" Target="mailto:sherry.robertson@palmettogba.com" TargetMode="Externa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6.xml"/></Relationships>
</file>

<file path=ppt/slides/_rels/slide241.xml.rels><?xml version="1.0" encoding="UTF-8" standalone="yes"?>
<Relationships xmlns="http://schemas.openxmlformats.org/package/2006/relationships"><Relationship Id="rId2" Type="http://schemas.openxmlformats.org/officeDocument/2006/relationships/hyperlink" Target="http://www.palmettogba.com/eServicesUserGuide" TargetMode="Externa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3" Type="http://schemas.openxmlformats.org/officeDocument/2006/relationships/hyperlink" Target="http://palmettogba.com/palmetto/mforms.nsf/files/MS-JM-A-2510.pdf/$File/MS-JM-A-2510.pdf?Open&amp;" TargetMode="External"/><Relationship Id="rId2" Type="http://schemas.openxmlformats.org/officeDocument/2006/relationships/hyperlink" Target="http://palmettogba.com/palmetto/mforms.nsf/files/FN-JM-A-2010.pdf/$File/FN-JM-A-2010.pdf?Open&amp;" TargetMode="External"/><Relationship Id="rId1" Type="http://schemas.openxmlformats.org/officeDocument/2006/relationships/slideLayout" Target="../slideLayouts/slideLayout12.xml"/><Relationship Id="rId5" Type="http://schemas.openxmlformats.org/officeDocument/2006/relationships/hyperlink" Target="https://www.cms.gov/Regulations-and-Guidance/Guidance/Manuals/Downloads/fin106c05.pdf" TargetMode="External"/><Relationship Id="rId4" Type="http://schemas.openxmlformats.org/officeDocument/2006/relationships/hyperlink" Target="https://www.cms.gov/Regulations-and-Guidance/Guidance/Manuals/Internet-Only-Manuals-IOMs-Items/CMS019017.html?DLPage=1&amp;DLEntries=10&amp;DLSort=0&amp;DLSortDir=ascending" TargetMode="External"/></Relationships>
</file>

<file path=ppt/slides/_rels/slide24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6.xml"/></Relationships>
</file>

<file path=ppt/slides/_rels/slide244.xml.rels><?xml version="1.0" encoding="UTF-8" standalone="yes"?>
<Relationships xmlns="http://schemas.openxmlformats.org/package/2006/relationships"><Relationship Id="rId2" Type="http://schemas.openxmlformats.org/officeDocument/2006/relationships/hyperlink" Target="https://www.cms.gov/files/document/chapter-12-instructions-medicare-credit-balance-report-activities.pdf" TargetMode="Externa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6.xml"/></Relationships>
</file>

<file path=ppt/slides/_rels/slide24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s://www.onlineproviderservices.com/ecx_improvev2/" TargetMode="Externa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hyperlink" Target="https://www.palmettogba.com/eServicesuserguide" TargetMode="Externa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8" Type="http://schemas.openxmlformats.org/officeDocument/2006/relationships/hyperlink" Target="https://www.palmettogba.com/palmetto/jma.nsf/DID/9XCQ2F28X3" TargetMode="External"/><Relationship Id="rId3" Type="http://schemas.openxmlformats.org/officeDocument/2006/relationships/hyperlink" Target="https://www.onlineproviderservices.com/ecx_improvev2/" TargetMode="External"/><Relationship Id="rId7" Type="http://schemas.openxmlformats.org/officeDocument/2006/relationships/hyperlink" Target="https://www.palmettogba.com/palmetto/jma.nsf/M/Forms" TargetMode="External"/><Relationship Id="rId2" Type="http://schemas.openxmlformats.org/officeDocument/2006/relationships/hyperlink" Target="https://www.palmettogba.com/" TargetMode="External"/><Relationship Id="rId1" Type="http://schemas.openxmlformats.org/officeDocument/2006/relationships/slideLayout" Target="../slideLayouts/slideLayout12.xml"/><Relationship Id="rId6" Type="http://schemas.openxmlformats.org/officeDocument/2006/relationships/hyperlink" Target="https://www.cms.gov/Regulations-and-Guidance/Guidance/Manuals/Downloads/fin106c05.pdf" TargetMode="External"/><Relationship Id="rId5" Type="http://schemas.openxmlformats.org/officeDocument/2006/relationships/hyperlink" Target="https://www.cms.gov/Regulations-and-Guidance/Guidance/Manuals/Internet-Only-Manuals-IOMs-Items/CMS019017.html?DLPage=1&amp;DLEntries=10&amp;DLSort=0&amp;DLSortDir=ascending" TargetMode="External"/><Relationship Id="rId10" Type="http://schemas.openxmlformats.org/officeDocument/2006/relationships/hyperlink" Target="https://www.cms.gov/" TargetMode="External"/><Relationship Id="rId4" Type="http://schemas.openxmlformats.org/officeDocument/2006/relationships/hyperlink" Target="https://www.palmettogba.com/palmetto/jma.nsf/DIDC/AKAJCX0470~Overpayments%20and%20Recoupment" TargetMode="External"/><Relationship Id="rId9" Type="http://schemas.openxmlformats.org/officeDocument/2006/relationships/hyperlink" Target="https://www.palmettogba.com/palmetto/jma.nsf/DID/AJZJED218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s://www.optum.com/content/dam/optum/resources/whitePapers/Denial_Management_White_paper.pdf" TargetMode="External"/><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x12.org/codes" TargetMode="External"/><Relationship Id="rId2" Type="http://schemas.openxmlformats.org/officeDocument/2006/relationships/hyperlink" Target="https://www.optum.com/content/dam/optum/Images/email/Executive_Lead_Nurture/WP_Denial_Management.pdf" TargetMode="External"/><Relationship Id="rId1" Type="http://schemas.openxmlformats.org/officeDocument/2006/relationships/slideLayout" Target="../slideLayouts/slideLayout12.xml"/><Relationship Id="rId4" Type="http://schemas.openxmlformats.org/officeDocument/2006/relationships/hyperlink" Target="https://palmettogba.com/palmetto/jmb.nsf/DID/8BZLQJ1873" TargetMode="Externa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hyperlink" Target="https://www.optum.com/content/dam/optum/Images/email/Executive_Lead_Nurture/WP_Denial_Management.pdf" TargetMode="External"/><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1.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palmettogba.com/palmetto/jma.nsf/DIDC/BWFMEU4037~Appeals~Filing%20an%20Appeal" TargetMode="External"/><Relationship Id="rId2" Type="http://schemas.openxmlformats.org/officeDocument/2006/relationships/hyperlink" Target="https://palmettogba.com/palmetto/jma.nsf/DID/8AKQXU8451" TargetMode="External"/><Relationship Id="rId1" Type="http://schemas.openxmlformats.org/officeDocument/2006/relationships/slideLayout" Target="../slideLayouts/slideLayout12.xml"/><Relationship Id="rId4" Type="http://schemas.openxmlformats.org/officeDocument/2006/relationships/hyperlink" Target="https://palmettogba.com/palmetto/jma.nsf/DID/MV34COSDC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hyperlink" Target="https://revcycleintelligence.com/features/hospital-utilization-management-can-reduce-denials-improve-care"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https://revcycleintelligence.com/features/hospital-utilization-management-can-reduce-denials-improve-care"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hyperlink" Target="https://www.smartsheet.com/content/utilization-management"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hyperlink" Target="https://www.smartsheet.com/content/utilization-management"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hyperlink" Target="https://www.smartsheet.com/content/utilization-management"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hyperlink" Target="https://www.allheart.com/b-what-is-utilization-review.html"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www.hfma.org/topics/hfm/2019/april/utilization-review--5-reasons-hospitals-lose-revenue.html" TargetMode="External"/><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revcycleintelligence.com/features/hospital-utilization-management-can-reduce-denials-improve-care#:~:text=%22Utilization%20management%20is%20the%20integration,and%20high%2Dquality%20care.%22" TargetMode="Externa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E7D0E-0334-4CA3-8A71-E2410461186E}"/>
              </a:ext>
            </a:extLst>
          </p:cNvPr>
          <p:cNvSpPr>
            <a:spLocks noGrp="1"/>
          </p:cNvSpPr>
          <p:nvPr>
            <p:ph type="body" sz="quarter" idx="11"/>
          </p:nvPr>
        </p:nvSpPr>
        <p:spPr/>
        <p:txBody>
          <a:bodyPr/>
          <a:lstStyle/>
          <a:p>
            <a:r>
              <a:rPr lang="en-US" sz="3200" dirty="0"/>
              <a:t>NC HFMA Medicare Workshop</a:t>
            </a:r>
          </a:p>
        </p:txBody>
      </p:sp>
      <p:sp>
        <p:nvSpPr>
          <p:cNvPr id="4" name="Text Placeholder 3">
            <a:extLst>
              <a:ext uri="{FF2B5EF4-FFF2-40B4-BE49-F238E27FC236}">
                <a16:creationId xmlns:a16="http://schemas.microsoft.com/office/drawing/2014/main" id="{41343811-8718-4AB9-964C-095AAA5E5BCE}"/>
              </a:ext>
            </a:extLst>
          </p:cNvPr>
          <p:cNvSpPr>
            <a:spLocks noGrp="1"/>
          </p:cNvSpPr>
          <p:nvPr>
            <p:ph type="body" sz="quarter" idx="14"/>
          </p:nvPr>
        </p:nvSpPr>
        <p:spPr/>
        <p:txBody>
          <a:bodyPr/>
          <a:lstStyle/>
          <a:p>
            <a:r>
              <a:rPr lang="en-US" dirty="0"/>
              <a:t>January 26, 2023</a:t>
            </a:r>
          </a:p>
        </p:txBody>
      </p:sp>
    </p:spTree>
    <p:extLst>
      <p:ext uri="{BB962C8B-B14F-4D97-AF65-F5344CB8AC3E}">
        <p14:creationId xmlns:p14="http://schemas.microsoft.com/office/powerpoint/2010/main" val="820772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FF5FEFA-1987-461C-8404-10CAD5D14EBD}"/>
              </a:ext>
            </a:extLst>
          </p:cNvPr>
          <p:cNvGraphicFramePr>
            <a:graphicFrameLocks noGrp="1"/>
          </p:cNvGraphicFramePr>
          <p:nvPr>
            <p:ph idx="1"/>
            <p:extLst>
              <p:ext uri="{D42A27DB-BD31-4B8C-83A1-F6EECF244321}">
                <p14:modId xmlns:p14="http://schemas.microsoft.com/office/powerpoint/2010/main" val="1395834815"/>
              </p:ext>
            </p:extLst>
          </p:nvPr>
        </p:nvGraphicFramePr>
        <p:xfrm>
          <a:off x="155574" y="807853"/>
          <a:ext cx="8683625" cy="3675312"/>
        </p:xfrm>
        <a:graphic>
          <a:graphicData uri="http://schemas.openxmlformats.org/drawingml/2006/table">
            <a:tbl>
              <a:tblPr/>
              <a:tblGrid>
                <a:gridCol w="1520826">
                  <a:extLst>
                    <a:ext uri="{9D8B030D-6E8A-4147-A177-3AD203B41FA5}">
                      <a16:colId xmlns:a16="http://schemas.microsoft.com/office/drawing/2014/main" val="2232713686"/>
                    </a:ext>
                  </a:extLst>
                </a:gridCol>
                <a:gridCol w="914400">
                  <a:extLst>
                    <a:ext uri="{9D8B030D-6E8A-4147-A177-3AD203B41FA5}">
                      <a16:colId xmlns:a16="http://schemas.microsoft.com/office/drawing/2014/main" val="3566201531"/>
                    </a:ext>
                  </a:extLst>
                </a:gridCol>
                <a:gridCol w="838200">
                  <a:extLst>
                    <a:ext uri="{9D8B030D-6E8A-4147-A177-3AD203B41FA5}">
                      <a16:colId xmlns:a16="http://schemas.microsoft.com/office/drawing/2014/main" val="4158592322"/>
                    </a:ext>
                  </a:extLst>
                </a:gridCol>
                <a:gridCol w="762000">
                  <a:extLst>
                    <a:ext uri="{9D8B030D-6E8A-4147-A177-3AD203B41FA5}">
                      <a16:colId xmlns:a16="http://schemas.microsoft.com/office/drawing/2014/main" val="1245816426"/>
                    </a:ext>
                  </a:extLst>
                </a:gridCol>
                <a:gridCol w="381000">
                  <a:extLst>
                    <a:ext uri="{9D8B030D-6E8A-4147-A177-3AD203B41FA5}">
                      <a16:colId xmlns:a16="http://schemas.microsoft.com/office/drawing/2014/main" val="504712108"/>
                    </a:ext>
                  </a:extLst>
                </a:gridCol>
                <a:gridCol w="685800">
                  <a:extLst>
                    <a:ext uri="{9D8B030D-6E8A-4147-A177-3AD203B41FA5}">
                      <a16:colId xmlns:a16="http://schemas.microsoft.com/office/drawing/2014/main" val="2351284757"/>
                    </a:ext>
                  </a:extLst>
                </a:gridCol>
                <a:gridCol w="533400">
                  <a:extLst>
                    <a:ext uri="{9D8B030D-6E8A-4147-A177-3AD203B41FA5}">
                      <a16:colId xmlns:a16="http://schemas.microsoft.com/office/drawing/2014/main" val="3720783358"/>
                    </a:ext>
                  </a:extLst>
                </a:gridCol>
                <a:gridCol w="609600">
                  <a:extLst>
                    <a:ext uri="{9D8B030D-6E8A-4147-A177-3AD203B41FA5}">
                      <a16:colId xmlns:a16="http://schemas.microsoft.com/office/drawing/2014/main" val="4057519502"/>
                    </a:ext>
                  </a:extLst>
                </a:gridCol>
                <a:gridCol w="685800">
                  <a:extLst>
                    <a:ext uri="{9D8B030D-6E8A-4147-A177-3AD203B41FA5}">
                      <a16:colId xmlns:a16="http://schemas.microsoft.com/office/drawing/2014/main" val="1808184745"/>
                    </a:ext>
                  </a:extLst>
                </a:gridCol>
                <a:gridCol w="609600">
                  <a:extLst>
                    <a:ext uri="{9D8B030D-6E8A-4147-A177-3AD203B41FA5}">
                      <a16:colId xmlns:a16="http://schemas.microsoft.com/office/drawing/2014/main" val="1490871343"/>
                    </a:ext>
                  </a:extLst>
                </a:gridCol>
                <a:gridCol w="700315">
                  <a:extLst>
                    <a:ext uri="{9D8B030D-6E8A-4147-A177-3AD203B41FA5}">
                      <a16:colId xmlns:a16="http://schemas.microsoft.com/office/drawing/2014/main" val="2153835317"/>
                    </a:ext>
                  </a:extLst>
                </a:gridCol>
                <a:gridCol w="442684">
                  <a:extLst>
                    <a:ext uri="{9D8B030D-6E8A-4147-A177-3AD203B41FA5}">
                      <a16:colId xmlns:a16="http://schemas.microsoft.com/office/drawing/2014/main" val="2874986039"/>
                    </a:ext>
                  </a:extLst>
                </a:gridCol>
              </a:tblGrid>
              <a:tr h="506759">
                <a:tc>
                  <a:txBody>
                    <a:bodyPr/>
                    <a:lstStyle/>
                    <a:p>
                      <a:pPr algn="ctr" fontAlgn="b"/>
                      <a:r>
                        <a:rPr lang="en-US" sz="1400" b="1" i="0" u="none" strike="noStrike" dirty="0">
                          <a:solidFill>
                            <a:schemeClr val="bg1"/>
                          </a:solidFill>
                          <a:effectLst/>
                          <a:latin typeface="Bryant Pro Medium"/>
                        </a:rPr>
                        <a:t>Bill Type</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800" b="1" i="0" u="none" strike="noStrike" dirty="0">
                          <a:solidFill>
                            <a:schemeClr val="bg1"/>
                          </a:solidFill>
                          <a:effectLst/>
                          <a:latin typeface="Bryant Pro Medium"/>
                        </a:rPr>
                        <a:t>Provider</a:t>
                      </a:r>
                      <a:br>
                        <a:rPr lang="en-US" sz="800" b="1" i="0" u="none" strike="noStrike" dirty="0">
                          <a:solidFill>
                            <a:schemeClr val="bg1"/>
                          </a:solidFill>
                          <a:effectLst/>
                          <a:latin typeface="Bryant Pro Medium"/>
                        </a:rPr>
                      </a:br>
                      <a:r>
                        <a:rPr lang="en-US" sz="800" b="1" i="0" u="none" strike="noStrike" dirty="0">
                          <a:solidFill>
                            <a:schemeClr val="bg1"/>
                          </a:solidFill>
                          <a:effectLst/>
                          <a:latin typeface="Bryant Pro Medium"/>
                        </a:rPr>
                        <a:t>Disbursement</a:t>
                      </a:r>
                      <a:br>
                        <a:rPr lang="en-US" sz="800" b="1" i="0" u="none" strike="noStrike" dirty="0">
                          <a:solidFill>
                            <a:schemeClr val="bg1"/>
                          </a:solidFill>
                          <a:effectLst/>
                          <a:latin typeface="Bryant Pro Medium"/>
                        </a:rPr>
                      </a:br>
                      <a:r>
                        <a:rPr lang="en-US" sz="800" b="1" i="0" u="none" strike="noStrike" dirty="0">
                          <a:solidFill>
                            <a:schemeClr val="bg1"/>
                          </a:solidFill>
                          <a:effectLst/>
                          <a:latin typeface="Bryant Pro Medium"/>
                        </a:rPr>
                        <a:t>2022H1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800" b="1" i="0" u="none" strike="noStrike" dirty="0">
                          <a:solidFill>
                            <a:schemeClr val="bg1"/>
                          </a:solidFill>
                          <a:effectLst/>
                          <a:latin typeface="Bryant Pro Medium"/>
                        </a:rPr>
                        <a:t>Provider</a:t>
                      </a:r>
                      <a:br>
                        <a:rPr lang="en-US" sz="800" b="1" i="0" u="none" strike="noStrike" dirty="0">
                          <a:solidFill>
                            <a:schemeClr val="bg1"/>
                          </a:solidFill>
                          <a:effectLst/>
                          <a:latin typeface="Bryant Pro Medium"/>
                        </a:rPr>
                      </a:br>
                      <a:r>
                        <a:rPr lang="en-US" sz="800" b="1" i="0" u="none" strike="noStrike" dirty="0">
                          <a:solidFill>
                            <a:schemeClr val="bg1"/>
                          </a:solidFill>
                          <a:effectLst/>
                          <a:latin typeface="Bryant Pro Medium"/>
                        </a:rPr>
                        <a:t>Disbursement</a:t>
                      </a:r>
                      <a:br>
                        <a:rPr lang="en-US" sz="800" b="1" i="0" u="none" strike="noStrike" dirty="0">
                          <a:solidFill>
                            <a:schemeClr val="bg1"/>
                          </a:solidFill>
                          <a:effectLst/>
                          <a:latin typeface="Bryant Pro Medium"/>
                        </a:rPr>
                      </a:br>
                      <a:r>
                        <a:rPr lang="en-US" sz="800" b="1" i="0" u="none" strike="noStrike" dirty="0">
                          <a:solidFill>
                            <a:schemeClr val="bg1"/>
                          </a:solidFill>
                          <a:effectLst/>
                          <a:latin typeface="Bryant Pro Medium"/>
                        </a:rPr>
                        <a:t>2021H2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800" b="1" i="0" u="none" strike="noStrike" dirty="0">
                          <a:solidFill>
                            <a:schemeClr val="bg1"/>
                          </a:solidFill>
                          <a:effectLst/>
                          <a:latin typeface="Bryant Pro Medium"/>
                        </a:rPr>
                        <a:t>Provider</a:t>
                      </a:r>
                      <a:br>
                        <a:rPr lang="en-US" sz="800" b="1" i="0" u="none" strike="noStrike" dirty="0">
                          <a:solidFill>
                            <a:schemeClr val="bg1"/>
                          </a:solidFill>
                          <a:effectLst/>
                          <a:latin typeface="Bryant Pro Medium"/>
                        </a:rPr>
                      </a:br>
                      <a:r>
                        <a:rPr lang="en-US" sz="800" b="1" i="0" u="none" strike="noStrike" dirty="0">
                          <a:solidFill>
                            <a:schemeClr val="bg1"/>
                          </a:solidFill>
                          <a:effectLst/>
                          <a:latin typeface="Bryant Pro Medium"/>
                        </a:rPr>
                        <a:t>Disbursement</a:t>
                      </a:r>
                      <a:br>
                        <a:rPr lang="en-US" sz="800" b="1" i="0" u="none" strike="noStrike" dirty="0">
                          <a:solidFill>
                            <a:schemeClr val="bg1"/>
                          </a:solidFill>
                          <a:effectLst/>
                          <a:latin typeface="Bryant Pro Medium"/>
                        </a:rPr>
                      </a:br>
                      <a:r>
                        <a:rPr lang="en-US" sz="800" b="1" i="0" u="none" strike="noStrike" dirty="0">
                          <a:solidFill>
                            <a:schemeClr val="bg1"/>
                          </a:solidFill>
                          <a:effectLst/>
                          <a:latin typeface="Bryant Pro Medium"/>
                        </a:rPr>
                        <a:t>2021H1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600" b="1" i="0" u="none" strike="noStrike" dirty="0">
                          <a:solidFill>
                            <a:schemeClr val="bg1"/>
                          </a:solidFill>
                          <a:effectLst/>
                          <a:latin typeface="Bryant Pro Medium"/>
                        </a:rPr>
                        <a:t>Provider</a:t>
                      </a:r>
                      <a:br>
                        <a:rPr lang="en-US" sz="600" b="1" i="0" u="none" strike="noStrike" dirty="0">
                          <a:solidFill>
                            <a:schemeClr val="bg1"/>
                          </a:solidFill>
                          <a:effectLst/>
                          <a:latin typeface="Bryant Pro Medium"/>
                        </a:rPr>
                      </a:br>
                      <a:r>
                        <a:rPr lang="en-US" sz="600" b="1" i="0" u="none" strike="noStrike" dirty="0">
                          <a:solidFill>
                            <a:schemeClr val="bg1"/>
                          </a:solidFill>
                          <a:effectLst/>
                          <a:latin typeface="Bryant Pro Medium"/>
                        </a:rPr>
                        <a:t>Count</a:t>
                      </a:r>
                      <a:br>
                        <a:rPr lang="en-US" sz="600" b="1" i="0" u="none" strike="noStrike" dirty="0">
                          <a:solidFill>
                            <a:schemeClr val="bg1"/>
                          </a:solidFill>
                          <a:effectLst/>
                          <a:latin typeface="Bryant Pro Medium"/>
                        </a:rPr>
                      </a:br>
                      <a:r>
                        <a:rPr lang="en-US" sz="600" b="1" i="0" u="none" strike="noStrike" dirty="0">
                          <a:solidFill>
                            <a:schemeClr val="bg1"/>
                          </a:solidFill>
                          <a:effectLst/>
                          <a:latin typeface="Bryant Pro Medium"/>
                        </a:rPr>
                        <a:t>2022H1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600" b="1" i="0" u="none" strike="noStrike" dirty="0">
                          <a:solidFill>
                            <a:schemeClr val="bg1"/>
                          </a:solidFill>
                          <a:effectLst/>
                          <a:latin typeface="Bryant Pro Medium"/>
                        </a:rPr>
                        <a:t>Provider</a:t>
                      </a:r>
                      <a:br>
                        <a:rPr lang="en-US" sz="600" b="1" i="0" u="none" strike="noStrike" dirty="0">
                          <a:solidFill>
                            <a:schemeClr val="bg1"/>
                          </a:solidFill>
                          <a:effectLst/>
                          <a:latin typeface="Bryant Pro Medium"/>
                        </a:rPr>
                      </a:br>
                      <a:r>
                        <a:rPr lang="en-US" sz="600" b="1" i="0" u="none" strike="noStrike" dirty="0">
                          <a:solidFill>
                            <a:schemeClr val="bg1"/>
                          </a:solidFill>
                          <a:effectLst/>
                          <a:latin typeface="Bryant Pro Medium"/>
                        </a:rPr>
                        <a:t>Disbursement</a:t>
                      </a:r>
                      <a:r>
                        <a:rPr lang="pt-BR" sz="600" b="1" i="0" u="none" strike="noStrike" dirty="0">
                          <a:solidFill>
                            <a:schemeClr val="bg1"/>
                          </a:solidFill>
                          <a:effectLst/>
                          <a:latin typeface="Bryant Pro Medium"/>
                        </a:rPr>
                        <a:t>.</a:t>
                      </a:r>
                      <a:br>
                        <a:rPr lang="pt-BR" sz="600" b="1" i="0" u="none" strike="noStrike" dirty="0">
                          <a:solidFill>
                            <a:schemeClr val="bg1"/>
                          </a:solidFill>
                          <a:effectLst/>
                          <a:latin typeface="Bryant Pro Medium"/>
                        </a:rPr>
                      </a:br>
                      <a:r>
                        <a:rPr lang="pt-BR" sz="600" b="1" i="0" u="none" strike="noStrike" dirty="0">
                          <a:solidFill>
                            <a:schemeClr val="bg1"/>
                          </a:solidFill>
                          <a:effectLst/>
                          <a:latin typeface="Bryant Pro Medium"/>
                        </a:rPr>
                        <a:t>per</a:t>
                      </a:r>
                      <a:br>
                        <a:rPr lang="pt-BR" sz="600" b="1" i="0" u="none" strike="noStrike" dirty="0">
                          <a:solidFill>
                            <a:schemeClr val="bg1"/>
                          </a:solidFill>
                          <a:effectLst/>
                          <a:latin typeface="Bryant Pro Medium"/>
                        </a:rPr>
                      </a:br>
                      <a:r>
                        <a:rPr lang="pt-BR" sz="600" b="1" i="0" u="none" strike="noStrike" dirty="0">
                          <a:solidFill>
                            <a:schemeClr val="bg1"/>
                          </a:solidFill>
                          <a:effectLst/>
                          <a:latin typeface="Bryant Pro Medium"/>
                        </a:rPr>
                        <a:t>Provider</a:t>
                      </a:r>
                      <a:br>
                        <a:rPr lang="pt-BR" sz="600" b="1" i="0" u="none" strike="noStrike" dirty="0">
                          <a:solidFill>
                            <a:schemeClr val="bg1"/>
                          </a:solidFill>
                          <a:effectLst/>
                          <a:latin typeface="Bryant Pro Medium"/>
                        </a:rPr>
                      </a:br>
                      <a:r>
                        <a:rPr lang="pt-BR" sz="600" b="1" i="0" u="none" strike="noStrike" dirty="0">
                          <a:solidFill>
                            <a:schemeClr val="bg1"/>
                          </a:solidFill>
                          <a:effectLst/>
                          <a:latin typeface="Bryant Pro Medium"/>
                        </a:rPr>
                        <a:t>2022H1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600" b="1" i="0" u="none" strike="noStrike" dirty="0">
                          <a:solidFill>
                            <a:schemeClr val="bg1"/>
                          </a:solidFill>
                          <a:effectLst/>
                          <a:latin typeface="Bryant Pro Medium"/>
                        </a:rPr>
                        <a:t>Bene</a:t>
                      </a:r>
                      <a:br>
                        <a:rPr lang="en-US" sz="600" b="1" i="0" u="none" strike="noStrike" dirty="0">
                          <a:solidFill>
                            <a:schemeClr val="bg1"/>
                          </a:solidFill>
                          <a:effectLst/>
                          <a:latin typeface="Bryant Pro Medium"/>
                        </a:rPr>
                      </a:br>
                      <a:r>
                        <a:rPr lang="en-US" sz="600" b="1" i="0" u="none" strike="noStrike" dirty="0">
                          <a:solidFill>
                            <a:schemeClr val="bg1"/>
                          </a:solidFill>
                          <a:effectLst/>
                          <a:latin typeface="Bryant Pro Medium"/>
                        </a:rPr>
                        <a:t>Count</a:t>
                      </a:r>
                      <a:br>
                        <a:rPr lang="en-US" sz="600" b="1" i="0" u="none" strike="noStrike" dirty="0">
                          <a:solidFill>
                            <a:schemeClr val="bg1"/>
                          </a:solidFill>
                          <a:effectLst/>
                          <a:latin typeface="Bryant Pro Medium"/>
                        </a:rPr>
                      </a:br>
                      <a:r>
                        <a:rPr lang="en-US" sz="600" b="1" i="0" u="none" strike="noStrike" dirty="0">
                          <a:solidFill>
                            <a:schemeClr val="bg1"/>
                          </a:solidFill>
                          <a:effectLst/>
                          <a:latin typeface="Bryant Pro Medium"/>
                        </a:rPr>
                        <a:t>2022H1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600" b="1" i="0" u="none" strike="noStrike" dirty="0">
                          <a:solidFill>
                            <a:schemeClr val="bg1"/>
                          </a:solidFill>
                          <a:effectLst/>
                          <a:latin typeface="Bryant Pro Medium"/>
                        </a:rPr>
                        <a:t>Provider</a:t>
                      </a:r>
                      <a:br>
                        <a:rPr lang="en-US" sz="600" b="1" i="0" u="none" strike="noStrike" dirty="0">
                          <a:solidFill>
                            <a:schemeClr val="bg1"/>
                          </a:solidFill>
                          <a:effectLst/>
                          <a:latin typeface="Bryant Pro Medium"/>
                        </a:rPr>
                      </a:br>
                      <a:r>
                        <a:rPr lang="en-US" sz="600" b="1" i="0" u="none" strike="noStrike" dirty="0">
                          <a:solidFill>
                            <a:schemeClr val="bg1"/>
                          </a:solidFill>
                          <a:effectLst/>
                          <a:latin typeface="Bryant Pro Medium"/>
                        </a:rPr>
                        <a:t>Disbursement</a:t>
                      </a:r>
                      <a:r>
                        <a:rPr lang="it-IT" sz="600" b="1" i="0" u="none" strike="noStrike" dirty="0">
                          <a:solidFill>
                            <a:schemeClr val="bg1"/>
                          </a:solidFill>
                          <a:effectLst/>
                          <a:latin typeface="Bryant Pro Medium"/>
                        </a:rPr>
                        <a:t>.</a:t>
                      </a:r>
                      <a:br>
                        <a:rPr lang="it-IT" sz="600" b="1" i="0" u="none" strike="noStrike" dirty="0">
                          <a:solidFill>
                            <a:schemeClr val="bg1"/>
                          </a:solidFill>
                          <a:effectLst/>
                          <a:latin typeface="Bryant Pro Medium"/>
                        </a:rPr>
                      </a:br>
                      <a:r>
                        <a:rPr lang="it-IT" sz="600" b="1" i="0" u="none" strike="noStrike" dirty="0">
                          <a:solidFill>
                            <a:schemeClr val="bg1"/>
                          </a:solidFill>
                          <a:effectLst/>
                          <a:latin typeface="Bryant Pro Medium"/>
                        </a:rPr>
                        <a:t>per</a:t>
                      </a:r>
                      <a:br>
                        <a:rPr lang="it-IT" sz="600" b="1" i="0" u="none" strike="noStrike" dirty="0">
                          <a:solidFill>
                            <a:schemeClr val="bg1"/>
                          </a:solidFill>
                          <a:effectLst/>
                          <a:latin typeface="Bryant Pro Medium"/>
                        </a:rPr>
                      </a:br>
                      <a:r>
                        <a:rPr lang="it-IT" sz="600" b="1" i="0" u="none" strike="noStrike" dirty="0">
                          <a:solidFill>
                            <a:schemeClr val="bg1"/>
                          </a:solidFill>
                          <a:effectLst/>
                          <a:latin typeface="Bryant Pro Medium"/>
                        </a:rPr>
                        <a:t>Bene</a:t>
                      </a:r>
                      <a:br>
                        <a:rPr lang="it-IT" sz="600" b="1" i="0" u="none" strike="noStrike" dirty="0">
                          <a:solidFill>
                            <a:schemeClr val="bg1"/>
                          </a:solidFill>
                          <a:effectLst/>
                          <a:latin typeface="Bryant Pro Medium"/>
                        </a:rPr>
                      </a:br>
                      <a:r>
                        <a:rPr lang="it-IT" sz="600" b="1" i="0" u="none" strike="noStrike" dirty="0">
                          <a:solidFill>
                            <a:schemeClr val="bg1"/>
                          </a:solidFill>
                          <a:effectLst/>
                          <a:latin typeface="Bryant Pro Medium"/>
                        </a:rPr>
                        <a:t>2022H1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it-IT" sz="600" b="1" i="0" u="none" strike="noStrike" dirty="0">
                          <a:solidFill>
                            <a:schemeClr val="bg1"/>
                          </a:solidFill>
                          <a:effectLst/>
                          <a:latin typeface="Bryant Pro Medium"/>
                        </a:rPr>
                        <a:t>Pro</a:t>
                      </a:r>
                      <a:r>
                        <a:rPr lang="en-US" sz="600" b="1" i="0" u="none" strike="noStrike" dirty="0">
                          <a:solidFill>
                            <a:schemeClr val="bg1"/>
                          </a:solidFill>
                          <a:effectLst/>
                          <a:latin typeface="Bryant Pro Medium"/>
                        </a:rPr>
                        <a:t>Provider</a:t>
                      </a:r>
                      <a:br>
                        <a:rPr lang="en-US" sz="600" b="1" i="0" u="none" strike="noStrike" dirty="0">
                          <a:solidFill>
                            <a:schemeClr val="bg1"/>
                          </a:solidFill>
                          <a:effectLst/>
                          <a:latin typeface="Bryant Pro Medium"/>
                        </a:rPr>
                      </a:br>
                      <a:r>
                        <a:rPr lang="en-US" sz="600" b="1" i="0" u="none" strike="noStrike" dirty="0">
                          <a:solidFill>
                            <a:schemeClr val="bg1"/>
                          </a:solidFill>
                          <a:effectLst/>
                          <a:latin typeface="Bryant Pro Medium"/>
                        </a:rPr>
                        <a:t>Disbursement</a:t>
                      </a:r>
                      <a:br>
                        <a:rPr lang="it-IT" sz="600" b="1" i="0" u="none" strike="noStrike" dirty="0">
                          <a:solidFill>
                            <a:schemeClr val="bg1"/>
                          </a:solidFill>
                          <a:effectLst/>
                          <a:latin typeface="Bryant Pro Medium"/>
                        </a:rPr>
                      </a:br>
                      <a:r>
                        <a:rPr lang="it-IT" sz="600" b="1" i="0" u="none" strike="noStrike" dirty="0">
                          <a:solidFill>
                            <a:schemeClr val="bg1"/>
                          </a:solidFill>
                          <a:effectLst/>
                          <a:latin typeface="Bryant Pro Medium"/>
                        </a:rPr>
                        <a:t>per</a:t>
                      </a:r>
                      <a:br>
                        <a:rPr lang="it-IT" sz="600" b="1" i="0" u="none" strike="noStrike" dirty="0">
                          <a:solidFill>
                            <a:schemeClr val="bg1"/>
                          </a:solidFill>
                          <a:effectLst/>
                          <a:latin typeface="Bryant Pro Medium"/>
                        </a:rPr>
                      </a:br>
                      <a:r>
                        <a:rPr lang="it-IT" sz="600" b="1" i="0" u="none" strike="noStrike" dirty="0">
                          <a:solidFill>
                            <a:schemeClr val="bg1"/>
                          </a:solidFill>
                          <a:effectLst/>
                          <a:latin typeface="Bryant Pro Medium"/>
                        </a:rPr>
                        <a:t>Bene</a:t>
                      </a:r>
                      <a:br>
                        <a:rPr lang="it-IT" sz="600" b="1" i="0" u="none" strike="noStrike" dirty="0">
                          <a:solidFill>
                            <a:schemeClr val="bg1"/>
                          </a:solidFill>
                          <a:effectLst/>
                          <a:latin typeface="Bryant Pro Medium"/>
                        </a:rPr>
                      </a:br>
                      <a:r>
                        <a:rPr lang="it-IT" sz="600" b="1" i="0" u="none" strike="noStrike" dirty="0">
                          <a:solidFill>
                            <a:schemeClr val="bg1"/>
                          </a:solidFill>
                          <a:effectLst/>
                          <a:latin typeface="Bryant Pro Medium"/>
                        </a:rPr>
                        <a:t>2021H2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600" b="1" i="0" u="none" strike="noStrike" dirty="0">
                          <a:solidFill>
                            <a:schemeClr val="bg1"/>
                          </a:solidFill>
                          <a:effectLst/>
                          <a:latin typeface="Bryant Pro Medium"/>
                        </a:rPr>
                        <a:t>Provider</a:t>
                      </a:r>
                      <a:br>
                        <a:rPr lang="en-US" sz="600" b="1" i="0" u="none" strike="noStrike" dirty="0">
                          <a:solidFill>
                            <a:schemeClr val="bg1"/>
                          </a:solidFill>
                          <a:effectLst/>
                          <a:latin typeface="Bryant Pro Medium"/>
                        </a:rPr>
                      </a:br>
                      <a:r>
                        <a:rPr lang="en-US" sz="600" b="1" i="0" u="none" strike="noStrike" dirty="0">
                          <a:solidFill>
                            <a:schemeClr val="bg1"/>
                          </a:solidFill>
                          <a:effectLst/>
                          <a:latin typeface="Bryant Pro Medium"/>
                        </a:rPr>
                        <a:t>Disbursement</a:t>
                      </a:r>
                      <a:br>
                        <a:rPr lang="it-IT" sz="600" b="1" i="0" u="none" strike="noStrike" dirty="0">
                          <a:solidFill>
                            <a:schemeClr val="bg1"/>
                          </a:solidFill>
                          <a:effectLst/>
                          <a:latin typeface="Bryant Pro Medium"/>
                        </a:rPr>
                      </a:br>
                      <a:r>
                        <a:rPr lang="it-IT" sz="600" b="1" i="0" u="none" strike="noStrike" dirty="0">
                          <a:solidFill>
                            <a:schemeClr val="bg1"/>
                          </a:solidFill>
                          <a:effectLst/>
                          <a:latin typeface="Bryant Pro Medium"/>
                        </a:rPr>
                        <a:t>per</a:t>
                      </a:r>
                      <a:br>
                        <a:rPr lang="it-IT" sz="600" b="1" i="0" u="none" strike="noStrike" dirty="0">
                          <a:solidFill>
                            <a:schemeClr val="bg1"/>
                          </a:solidFill>
                          <a:effectLst/>
                          <a:latin typeface="Bryant Pro Medium"/>
                        </a:rPr>
                      </a:br>
                      <a:r>
                        <a:rPr lang="it-IT" sz="600" b="1" i="0" u="none" strike="noStrike" dirty="0">
                          <a:solidFill>
                            <a:schemeClr val="bg1"/>
                          </a:solidFill>
                          <a:effectLst/>
                          <a:latin typeface="Bryant Pro Medium"/>
                        </a:rPr>
                        <a:t>Bene</a:t>
                      </a:r>
                      <a:br>
                        <a:rPr lang="it-IT" sz="600" b="1" i="0" u="none" strike="noStrike" dirty="0">
                          <a:solidFill>
                            <a:schemeClr val="bg1"/>
                          </a:solidFill>
                          <a:effectLst/>
                          <a:latin typeface="Bryant Pro Medium"/>
                        </a:rPr>
                      </a:br>
                      <a:r>
                        <a:rPr lang="it-IT" sz="600" b="1" i="0" u="none" strike="noStrike" dirty="0">
                          <a:solidFill>
                            <a:schemeClr val="bg1"/>
                          </a:solidFill>
                          <a:effectLst/>
                          <a:latin typeface="Bryant Pro Medium"/>
                        </a:rPr>
                        <a:t>2021H1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800" b="1" i="0" u="none" strike="noStrike" dirty="0">
                          <a:solidFill>
                            <a:schemeClr val="bg1"/>
                          </a:solidFill>
                          <a:effectLst/>
                          <a:latin typeface="Bryant Pro Medium"/>
                        </a:rPr>
                        <a:t>Covered</a:t>
                      </a:r>
                      <a:br>
                        <a:rPr lang="en-US" sz="800" b="1" i="0" u="none" strike="noStrike" dirty="0">
                          <a:solidFill>
                            <a:schemeClr val="bg1"/>
                          </a:solidFill>
                          <a:effectLst/>
                          <a:latin typeface="Bryant Pro Medium"/>
                        </a:rPr>
                      </a:br>
                      <a:r>
                        <a:rPr lang="en-US" sz="800" b="1" i="0" u="none" strike="noStrike" dirty="0">
                          <a:solidFill>
                            <a:schemeClr val="bg1"/>
                          </a:solidFill>
                          <a:effectLst/>
                          <a:latin typeface="Bryant Pro Medium"/>
                        </a:rPr>
                        <a:t>Charge</a:t>
                      </a:r>
                      <a:br>
                        <a:rPr lang="en-US" sz="800" b="1" i="0" u="none" strike="noStrike" dirty="0">
                          <a:solidFill>
                            <a:schemeClr val="bg1"/>
                          </a:solidFill>
                          <a:effectLst/>
                          <a:latin typeface="Bryant Pro Medium"/>
                        </a:rPr>
                      </a:br>
                      <a:r>
                        <a:rPr lang="en-US" sz="800" b="1" i="0" u="none" strike="noStrike" dirty="0">
                          <a:solidFill>
                            <a:schemeClr val="bg1"/>
                          </a:solidFill>
                          <a:effectLst/>
                          <a:latin typeface="Bryant Pro Medium"/>
                        </a:rPr>
                        <a:t>2022H1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800" b="1" i="0" u="none" strike="noStrike" dirty="0">
                          <a:solidFill>
                            <a:schemeClr val="bg1"/>
                          </a:solidFill>
                          <a:effectLst/>
                          <a:latin typeface="Bryant Pro Medium"/>
                        </a:rPr>
                        <a:t>Claim</a:t>
                      </a:r>
                      <a:br>
                        <a:rPr lang="en-US" sz="800" b="1" i="0" u="none" strike="noStrike" dirty="0">
                          <a:solidFill>
                            <a:schemeClr val="bg1"/>
                          </a:solidFill>
                          <a:effectLst/>
                          <a:latin typeface="Bryant Pro Medium"/>
                        </a:rPr>
                      </a:br>
                      <a:r>
                        <a:rPr lang="en-US" sz="800" b="1" i="0" u="none" strike="noStrike" dirty="0">
                          <a:solidFill>
                            <a:schemeClr val="bg1"/>
                          </a:solidFill>
                          <a:effectLst/>
                          <a:latin typeface="Bryant Pro Medium"/>
                        </a:rPr>
                        <a:t>Count</a:t>
                      </a:r>
                      <a:br>
                        <a:rPr lang="en-US" sz="800" b="1" i="0" u="none" strike="noStrike" dirty="0">
                          <a:solidFill>
                            <a:schemeClr val="bg1"/>
                          </a:solidFill>
                          <a:effectLst/>
                          <a:latin typeface="Bryant Pro Medium"/>
                        </a:rPr>
                      </a:br>
                      <a:r>
                        <a:rPr lang="en-US" sz="800" b="1" i="0" u="none" strike="noStrike" dirty="0">
                          <a:solidFill>
                            <a:schemeClr val="bg1"/>
                          </a:solidFill>
                          <a:effectLst/>
                          <a:latin typeface="Bryant Pro Medium"/>
                        </a:rPr>
                        <a:t>2022H1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544229425"/>
                  </a:ext>
                </a:extLst>
              </a:tr>
              <a:tr h="181615">
                <a:tc>
                  <a:txBody>
                    <a:bodyPr/>
                    <a:lstStyle/>
                    <a:p>
                      <a:pPr algn="l" fontAlgn="b"/>
                      <a:r>
                        <a:rPr lang="en-US" sz="700" b="0" i="0" u="none" strike="noStrike" dirty="0">
                          <a:solidFill>
                            <a:schemeClr val="accent5"/>
                          </a:solidFill>
                          <a:effectLst/>
                          <a:latin typeface="Bryant Pro Regular" panose="020B0503040000020003" pitchFamily="34" charset="0"/>
                        </a:rPr>
                        <a:t>011X Hospital Inpatient (Part A)</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1,683,459,626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1,682,813,511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2,572,013,959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139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12,111,220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166,533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10,109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10,564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12,628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13,361,824,692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219,413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1925135578"/>
                  </a:ext>
                </a:extLst>
              </a:tr>
              <a:tr h="181615">
                <a:tc>
                  <a:txBody>
                    <a:bodyPr/>
                    <a:lstStyle/>
                    <a:p>
                      <a:pPr algn="l" fontAlgn="b"/>
                      <a:r>
                        <a:rPr lang="en-US" sz="700" b="0" i="0" u="none" strike="noStrike" dirty="0">
                          <a:solidFill>
                            <a:schemeClr val="accent5"/>
                          </a:solidFill>
                          <a:effectLst/>
                          <a:latin typeface="Bryant Pro Regular" panose="020B0503040000020003" pitchFamily="34" charset="0"/>
                        </a:rPr>
                        <a:t>012X Hospital Inpatient (Part B)</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10,176,080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13,724,963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11,792,096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118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86,238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5,744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1,772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1,877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2,052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85,075,384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6,437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2521089098"/>
                  </a:ext>
                </a:extLst>
              </a:tr>
              <a:tr h="123256">
                <a:tc>
                  <a:txBody>
                    <a:bodyPr/>
                    <a:lstStyle/>
                    <a:p>
                      <a:pPr algn="l" fontAlgn="b"/>
                      <a:r>
                        <a:rPr lang="en-US" sz="700" b="0" i="0" u="none" strike="noStrike" dirty="0">
                          <a:solidFill>
                            <a:schemeClr val="accent5"/>
                          </a:solidFill>
                          <a:effectLst/>
                          <a:latin typeface="Bryant Pro Regular" panose="020B0503040000020003" pitchFamily="34" charset="0"/>
                        </a:rPr>
                        <a:t>013X Hospital Outpatient</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1,041,149,443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1,157,177,576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998,915,419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94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11,076,058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530,540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1,962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2,025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1,572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7,403,305,458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1,740,700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814703790"/>
                  </a:ext>
                </a:extLst>
              </a:tr>
              <a:tr h="123256">
                <a:tc>
                  <a:txBody>
                    <a:bodyPr/>
                    <a:lstStyle/>
                    <a:p>
                      <a:pPr algn="l" fontAlgn="b"/>
                      <a:r>
                        <a:rPr lang="en-US" sz="700" b="0" i="0" u="none" strike="noStrike" dirty="0">
                          <a:solidFill>
                            <a:schemeClr val="accent5"/>
                          </a:solidFill>
                          <a:effectLst/>
                          <a:latin typeface="Bryant Pro Regular" panose="020B0503040000020003" pitchFamily="34" charset="0"/>
                        </a:rPr>
                        <a:t>014X Hospital Other (Part B)</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16,511,032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19,054,683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18,880,951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81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203,840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199,677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83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86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90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119,263,673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334,891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4257488884"/>
                  </a:ext>
                </a:extLst>
              </a:tr>
              <a:tr h="123256">
                <a:tc>
                  <a:txBody>
                    <a:bodyPr/>
                    <a:lstStyle/>
                    <a:p>
                      <a:pPr algn="l" fontAlgn="b"/>
                      <a:r>
                        <a:rPr lang="en-US" sz="700" b="0" i="0" u="none" strike="noStrike" dirty="0">
                          <a:solidFill>
                            <a:schemeClr val="accent5"/>
                          </a:solidFill>
                          <a:effectLst/>
                          <a:latin typeface="Bryant Pro Regular" panose="020B0503040000020003" pitchFamily="34" charset="0"/>
                        </a:rPr>
                        <a:t>018X Hospital Swing Bed</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9,137,636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7,462,756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10,206,541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537,508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460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19,864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18,026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20,211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16,785,164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496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019147350"/>
                  </a:ext>
                </a:extLst>
              </a:tr>
              <a:tr h="123256">
                <a:tc>
                  <a:txBody>
                    <a:bodyPr/>
                    <a:lstStyle/>
                    <a:p>
                      <a:pPr algn="l" fontAlgn="b"/>
                      <a:r>
                        <a:rPr lang="en-US" sz="700" b="0" i="0" u="none" strike="noStrike" dirty="0">
                          <a:solidFill>
                            <a:schemeClr val="accent5"/>
                          </a:solidFill>
                          <a:effectLst/>
                          <a:latin typeface="Bryant Pro Regular" panose="020B0503040000020003" pitchFamily="34" charset="0"/>
                        </a:rPr>
                        <a:t>021X SNF Inpatient (Part A)</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290,225,895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227,846,821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245,170,792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298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973,912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25,388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11,432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10,647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10,794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429,042,530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49,351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1789443364"/>
                  </a:ext>
                </a:extLst>
              </a:tr>
              <a:tr h="123256">
                <a:tc>
                  <a:txBody>
                    <a:bodyPr/>
                    <a:lstStyle/>
                    <a:p>
                      <a:pPr algn="l" fontAlgn="b"/>
                      <a:r>
                        <a:rPr lang="fr-FR" sz="700" b="0" i="0" u="none" strike="noStrike" dirty="0">
                          <a:solidFill>
                            <a:schemeClr val="accent5"/>
                          </a:solidFill>
                          <a:effectLst/>
                          <a:latin typeface="Bryant Pro Regular" panose="020B0503040000020003" pitchFamily="34" charset="0"/>
                        </a:rPr>
                        <a:t>022X SNF Inpatient (Part B)</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25,445,396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34,792,981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30,458,884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292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87,142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10,216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2,491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2,798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2,872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51,289,277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28,607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993238959"/>
                  </a:ext>
                </a:extLst>
              </a:tr>
              <a:tr h="123256">
                <a:tc>
                  <a:txBody>
                    <a:bodyPr/>
                    <a:lstStyle/>
                    <a:p>
                      <a:pPr algn="l" fontAlgn="b"/>
                      <a:r>
                        <a:rPr lang="en-US" sz="700" b="0" i="0" u="none" strike="noStrike" dirty="0">
                          <a:solidFill>
                            <a:schemeClr val="accent5"/>
                          </a:solidFill>
                          <a:effectLst/>
                          <a:latin typeface="Bryant Pro Regular" panose="020B0503040000020003" pitchFamily="34" charset="0"/>
                        </a:rPr>
                        <a:t>023X SNF Outpatient</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3,592,676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4,611,955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4,135,009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33,266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2,323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1,547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1,729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1,766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7,233,667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5,803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336969200"/>
                  </a:ext>
                </a:extLst>
              </a:tr>
              <a:tr h="141254">
                <a:tc>
                  <a:txBody>
                    <a:bodyPr/>
                    <a:lstStyle/>
                    <a:p>
                      <a:pPr algn="l" fontAlgn="b"/>
                      <a:r>
                        <a:rPr lang="en-US" sz="700" b="0" i="0" u="none" strike="noStrike" dirty="0">
                          <a:solidFill>
                            <a:schemeClr val="accent5"/>
                          </a:solidFill>
                          <a:effectLst/>
                          <a:latin typeface="Bryant Pro Regular" panose="020B0503040000020003" pitchFamily="34" charset="0"/>
                        </a:rPr>
                        <a:t>032X Home Health Inpatient (Part B)</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193,124,430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201,912,022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218,680,766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158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1,222,307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50,640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3,814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3,765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3,780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199,458,514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113,674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41316627"/>
                  </a:ext>
                </a:extLst>
              </a:tr>
              <a:tr h="166741">
                <a:tc>
                  <a:txBody>
                    <a:bodyPr/>
                    <a:lstStyle/>
                    <a:p>
                      <a:pPr algn="l" fontAlgn="b"/>
                      <a:r>
                        <a:rPr lang="en-US" sz="700" b="0" i="0" u="none" strike="noStrike" dirty="0">
                          <a:solidFill>
                            <a:schemeClr val="accent5"/>
                          </a:solidFill>
                          <a:effectLst/>
                          <a:latin typeface="Bryant Pro Regular" panose="020B0503040000020003" pitchFamily="34" charset="0"/>
                        </a:rPr>
                        <a:t>033X Home Health Outpatient</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3,637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2,352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3,637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3,637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2,352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3,520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1355460134"/>
                  </a:ext>
                </a:extLst>
              </a:tr>
              <a:tr h="123256">
                <a:tc>
                  <a:txBody>
                    <a:bodyPr/>
                    <a:lstStyle/>
                    <a:p>
                      <a:pPr algn="l" fontAlgn="b"/>
                      <a:r>
                        <a:rPr lang="en-US" sz="700" b="0" i="0" u="none" strike="noStrike" dirty="0">
                          <a:solidFill>
                            <a:schemeClr val="accent5"/>
                          </a:solidFill>
                          <a:effectLst/>
                          <a:latin typeface="Bryant Pro Regular" panose="020B0503040000020003" pitchFamily="34" charset="0"/>
                        </a:rPr>
                        <a:t>034X Home Health (Part B Only)</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463,966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4,625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578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92,793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291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1,594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132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1,412,204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1,694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4204491415"/>
                  </a:ext>
                </a:extLst>
              </a:tr>
              <a:tr h="181615">
                <a:tc>
                  <a:txBody>
                    <a:bodyPr/>
                    <a:lstStyle/>
                    <a:p>
                      <a:pPr algn="l" fontAlgn="b"/>
                      <a:r>
                        <a:rPr lang="en-US" sz="700" b="0" i="0" u="none" strike="noStrike" dirty="0">
                          <a:solidFill>
                            <a:schemeClr val="accent5"/>
                          </a:solidFill>
                          <a:effectLst/>
                          <a:latin typeface="Bryant Pro Regular" panose="020B0503040000020003" pitchFamily="34" charset="0"/>
                        </a:rPr>
                        <a:t>071X Clinic RHC Rural Health</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7,095,496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7,015,858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5,134,273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173,061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21,022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338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330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257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10,059,974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44,073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089946931"/>
                  </a:ext>
                </a:extLst>
              </a:tr>
              <a:tr h="181615">
                <a:tc>
                  <a:txBody>
                    <a:bodyPr/>
                    <a:lstStyle/>
                    <a:p>
                      <a:pPr algn="l" fontAlgn="b"/>
                      <a:r>
                        <a:rPr lang="fr-FR" sz="700" b="0" i="0" u="none" strike="noStrike" dirty="0">
                          <a:solidFill>
                            <a:schemeClr val="accent5"/>
                          </a:solidFill>
                          <a:effectLst/>
                          <a:latin typeface="Bryant Pro Regular" panose="020B0503040000020003" pitchFamily="34" charset="0"/>
                        </a:rPr>
                        <a:t>072X Clinic ESRD Renal Dialysis</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104,789,664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115,233,754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122,680,798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198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529,241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9,288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11,282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10,817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10,512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1,269,835,409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43,212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812384866"/>
                  </a:ext>
                </a:extLst>
              </a:tr>
              <a:tr h="181615">
                <a:tc>
                  <a:txBody>
                    <a:bodyPr/>
                    <a:lstStyle/>
                    <a:p>
                      <a:pPr algn="l" fontAlgn="b"/>
                      <a:r>
                        <a:rPr lang="en-US" sz="700" b="0" i="0" u="none" strike="noStrike" dirty="0">
                          <a:solidFill>
                            <a:schemeClr val="accent5"/>
                          </a:solidFill>
                          <a:effectLst/>
                          <a:latin typeface="Bryant Pro Regular" panose="020B0503040000020003" pitchFamily="34" charset="0"/>
                        </a:rPr>
                        <a:t>074X Clinic ORF Other Rehab</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17,447,031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20,138,228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20,777,113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363,480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11,463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1,522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1,704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1,956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40,962,084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39,126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474529009"/>
                  </a:ext>
                </a:extLst>
              </a:tr>
              <a:tr h="269154">
                <a:tc>
                  <a:txBody>
                    <a:bodyPr/>
                    <a:lstStyle/>
                    <a:p>
                      <a:pPr algn="l" fontAlgn="b"/>
                      <a:r>
                        <a:rPr lang="en-US" sz="700" b="0" i="0" u="none" strike="noStrike" dirty="0">
                          <a:solidFill>
                            <a:schemeClr val="accent5"/>
                          </a:solidFill>
                          <a:effectLst/>
                          <a:latin typeface="Bryant Pro Regular" panose="020B0503040000020003" pitchFamily="34" charset="0"/>
                        </a:rPr>
                        <a:t>075X Clinic CORF Comprehensive</a:t>
                      </a:r>
                      <a:br>
                        <a:rPr lang="en-US" sz="700" b="0" i="0" u="none" strike="noStrike" dirty="0">
                          <a:solidFill>
                            <a:schemeClr val="accent5"/>
                          </a:solidFill>
                          <a:effectLst/>
                          <a:latin typeface="Bryant Pro Regular" panose="020B0503040000020003" pitchFamily="34" charset="0"/>
                        </a:rPr>
                      </a:br>
                      <a:r>
                        <a:rPr lang="en-US" sz="700" b="0" i="0" u="none" strike="noStrike" dirty="0">
                          <a:solidFill>
                            <a:schemeClr val="accent5"/>
                          </a:solidFill>
                          <a:effectLst/>
                          <a:latin typeface="Bryant Pro Regular" panose="020B0503040000020003" pitchFamily="34" charset="0"/>
                        </a:rPr>
                        <a:t>Outpatient Rehab</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113,423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114,447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145,450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56,712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153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741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954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944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286,688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274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1825187940"/>
                  </a:ext>
                </a:extLst>
              </a:tr>
              <a:tr h="269154">
                <a:tc>
                  <a:txBody>
                    <a:bodyPr/>
                    <a:lstStyle/>
                    <a:p>
                      <a:pPr algn="l" fontAlgn="b"/>
                      <a:r>
                        <a:rPr lang="en-US" sz="700" b="0" i="0" u="none" strike="noStrike" dirty="0">
                          <a:solidFill>
                            <a:schemeClr val="accent5"/>
                          </a:solidFill>
                          <a:effectLst/>
                          <a:latin typeface="Bryant Pro Regular" panose="020B0503040000020003" pitchFamily="34" charset="0"/>
                        </a:rPr>
                        <a:t>077X Clinic FQHC Federal Qualified</a:t>
                      </a:r>
                      <a:br>
                        <a:rPr lang="en-US" sz="700" b="0" i="0" u="none" strike="noStrike" dirty="0">
                          <a:solidFill>
                            <a:schemeClr val="accent5"/>
                          </a:solidFill>
                          <a:effectLst/>
                          <a:latin typeface="Bryant Pro Regular" panose="020B0503040000020003" pitchFamily="34" charset="0"/>
                        </a:rPr>
                      </a:br>
                      <a:r>
                        <a:rPr lang="en-US" sz="700" b="0" i="0" u="none" strike="noStrike" dirty="0">
                          <a:solidFill>
                            <a:schemeClr val="accent5"/>
                          </a:solidFill>
                          <a:effectLst/>
                          <a:latin typeface="Bryant Pro Regular" panose="020B0503040000020003" pitchFamily="34" charset="0"/>
                        </a:rPr>
                        <a:t>Health Center</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6,912,991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7,601,523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7,771,860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126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54,865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21,785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317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337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320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18,174,346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55,097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4230014998"/>
                  </a:ext>
                </a:extLst>
              </a:tr>
              <a:tr h="181615">
                <a:tc>
                  <a:txBody>
                    <a:bodyPr/>
                    <a:lstStyle/>
                    <a:p>
                      <a:pPr algn="l" fontAlgn="b"/>
                      <a:r>
                        <a:rPr lang="en-US" sz="700" b="0" i="0" u="none" strike="noStrike" dirty="0">
                          <a:solidFill>
                            <a:schemeClr val="accent5"/>
                          </a:solidFill>
                          <a:effectLst/>
                          <a:latin typeface="Bryant Pro Regular" panose="020B0503040000020003" pitchFamily="34" charset="0"/>
                        </a:rPr>
                        <a:t>081X Hospice Nonhospital-based</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335,425,366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336,683,815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313,825,660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64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5,241,021</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31,490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10,652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9,989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10,055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545,483,015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83,445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17225172"/>
                  </a:ext>
                </a:extLst>
              </a:tr>
              <a:tr h="123256">
                <a:tc>
                  <a:txBody>
                    <a:bodyPr/>
                    <a:lstStyle/>
                    <a:p>
                      <a:pPr algn="l" fontAlgn="b"/>
                      <a:r>
                        <a:rPr lang="en-US" sz="700" b="0" i="0" u="none" strike="noStrike" dirty="0">
                          <a:solidFill>
                            <a:schemeClr val="accent5"/>
                          </a:solidFill>
                          <a:effectLst/>
                          <a:latin typeface="Bryant Pro Regular" panose="020B0503040000020003" pitchFamily="34" charset="0"/>
                        </a:rPr>
                        <a:t>082X Hospice Hospital-based</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25,032,530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22,648,719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27,869,376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2,503,253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3,405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7,352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6,816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7,619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41,117,277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6,607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560852369"/>
                  </a:ext>
                </a:extLst>
              </a:tr>
              <a:tr h="123256">
                <a:tc>
                  <a:txBody>
                    <a:bodyPr/>
                    <a:lstStyle/>
                    <a:p>
                      <a:pPr algn="l" fontAlgn="b"/>
                      <a:r>
                        <a:rPr lang="en-US" sz="700" b="0" i="0" u="none" strike="noStrike" dirty="0">
                          <a:solidFill>
                            <a:schemeClr val="accent5"/>
                          </a:solidFill>
                          <a:effectLst/>
                          <a:latin typeface="Bryant Pro Regular" panose="020B0503040000020003" pitchFamily="34" charset="0"/>
                        </a:rPr>
                        <a:t>085X CAH Critical Access Hospital</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28,477,879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32,484,032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31,333,982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1,498,836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42,685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667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655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630</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252,694,399</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96,243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752609011"/>
                  </a:ext>
                </a:extLst>
              </a:tr>
              <a:tr h="123256">
                <a:tc>
                  <a:txBody>
                    <a:bodyPr/>
                    <a:lstStyle/>
                    <a:p>
                      <a:pPr algn="l" fontAlgn="b"/>
                      <a:r>
                        <a:rPr lang="en-US" sz="700" b="0" i="0" u="none" strike="noStrike" dirty="0">
                          <a:solidFill>
                            <a:schemeClr val="accent5"/>
                          </a:solidFill>
                          <a:effectLst/>
                          <a:latin typeface="Bryant Pro Regular" panose="020B0503040000020003" pitchFamily="34" charset="0"/>
                        </a:rPr>
                        <a:t>IRF Inpat Rehab Facility</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81,556,375</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84,117,613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131,917,578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22</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3,707,108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4,544</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17,948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18,227</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20,088</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255,041,653</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700" b="0" i="0" u="none" strike="noStrike" dirty="0">
                          <a:solidFill>
                            <a:schemeClr val="accent5"/>
                          </a:solidFill>
                          <a:effectLst/>
                          <a:latin typeface="Bryant Pro Medium"/>
                        </a:rPr>
                        <a:t>4,776</a:t>
                      </a:r>
                    </a:p>
                  </a:txBody>
                  <a:tcPr marL="5975" marR="5975" marT="597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932266620"/>
                  </a:ext>
                </a:extLst>
              </a:tr>
            </a:tbl>
          </a:graphicData>
        </a:graphic>
      </p:graphicFrame>
      <p:sp>
        <p:nvSpPr>
          <p:cNvPr id="6" name="Text Placeholder 5">
            <a:extLst>
              <a:ext uri="{FF2B5EF4-FFF2-40B4-BE49-F238E27FC236}">
                <a16:creationId xmlns:a16="http://schemas.microsoft.com/office/drawing/2014/main" id="{26CC1B35-D7B0-4B4C-9222-5F23103D3512}"/>
              </a:ext>
            </a:extLst>
          </p:cNvPr>
          <p:cNvSpPr>
            <a:spLocks noGrp="1"/>
          </p:cNvSpPr>
          <p:nvPr>
            <p:ph type="body" sz="quarter" idx="11"/>
          </p:nvPr>
        </p:nvSpPr>
        <p:spPr/>
        <p:txBody>
          <a:bodyPr/>
          <a:lstStyle/>
          <a:p>
            <a:r>
              <a:rPr lang="en-US" dirty="0"/>
              <a:t>NC Part A Disbursement </a:t>
            </a:r>
          </a:p>
        </p:txBody>
      </p:sp>
    </p:spTree>
    <p:extLst>
      <p:ext uri="{BB962C8B-B14F-4D97-AF65-F5344CB8AC3E}">
        <p14:creationId xmlns:p14="http://schemas.microsoft.com/office/powerpoint/2010/main" val="6400025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D8DE3E-4D3B-4830-9D29-7C6821B3DCEF}"/>
              </a:ext>
            </a:extLst>
          </p:cNvPr>
          <p:cNvSpPr>
            <a:spLocks noGrp="1"/>
          </p:cNvSpPr>
          <p:nvPr>
            <p:ph type="body" sz="quarter" idx="10"/>
          </p:nvPr>
        </p:nvSpPr>
        <p:spPr>
          <a:xfrm>
            <a:off x="0" y="628650"/>
            <a:ext cx="9144000" cy="1371600"/>
          </a:xfrm>
        </p:spPr>
        <p:txBody>
          <a:bodyPr anchor="ctr">
            <a:normAutofit/>
          </a:bodyPr>
          <a:lstStyle/>
          <a:p>
            <a:r>
              <a:rPr lang="en-US" dirty="0"/>
              <a:t>Medicare Part A Events</a:t>
            </a:r>
          </a:p>
        </p:txBody>
      </p:sp>
      <p:pic>
        <p:nvPicPr>
          <p:cNvPr id="5" name="Content Placeholder 4" descr="Calendar flipping">
            <a:extLst>
              <a:ext uri="{FF2B5EF4-FFF2-40B4-BE49-F238E27FC236}">
                <a16:creationId xmlns:a16="http://schemas.microsoft.com/office/drawing/2014/main" id="{41E682CC-902C-455D-91BA-F8B5B442D8A6}"/>
              </a:ext>
            </a:extLst>
          </p:cNvPr>
          <p:cNvPicPr>
            <a:picLocks noGrp="1" noChangeAspect="1"/>
          </p:cNvPicPr>
          <p:nvPr>
            <p:ph sz="quarter" idx="11"/>
          </p:nvPr>
        </p:nvPicPr>
        <p:blipFill rotWithShape="1">
          <a:blip r:embed="rId3" cstate="print">
            <a:extLst>
              <a:ext uri="{28A0092B-C50C-407E-A947-70E740481C1C}">
                <a14:useLocalDpi xmlns:a14="http://schemas.microsoft.com/office/drawing/2010/main" val="0"/>
              </a:ext>
            </a:extLst>
          </a:blip>
          <a:srcRect t="27641" b="21381"/>
          <a:stretch/>
        </p:blipFill>
        <p:spPr>
          <a:xfrm>
            <a:off x="533400" y="2343150"/>
            <a:ext cx="8229600" cy="2800350"/>
          </a:xfrm>
          <a:prstGeom prst="rect">
            <a:avLst/>
          </a:prstGeom>
          <a:noFill/>
        </p:spPr>
      </p:pic>
    </p:spTree>
    <p:extLst>
      <p:ext uri="{BB962C8B-B14F-4D97-AF65-F5344CB8AC3E}">
        <p14:creationId xmlns:p14="http://schemas.microsoft.com/office/powerpoint/2010/main" val="2017063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344B09-BF48-44F8-A4D3-A83CEA126A9C}"/>
              </a:ext>
            </a:extLst>
          </p:cNvPr>
          <p:cNvSpPr>
            <a:spLocks noGrp="1"/>
          </p:cNvSpPr>
          <p:nvPr>
            <p:ph idx="1"/>
          </p:nvPr>
        </p:nvSpPr>
        <p:spPr/>
        <p:txBody>
          <a:bodyPr/>
          <a:lstStyle/>
          <a:p>
            <a:r>
              <a:rPr lang="en-US" dirty="0"/>
              <a:t>Meet With Your MAC</a:t>
            </a:r>
          </a:p>
          <a:p>
            <a:pPr lvl="1"/>
            <a:r>
              <a:rPr lang="en-US" dirty="0"/>
              <a:t>Sessions Every Thursday</a:t>
            </a:r>
          </a:p>
          <a:p>
            <a:r>
              <a:rPr lang="en-US" dirty="0"/>
              <a:t>Hot Topic Tuesday</a:t>
            </a:r>
          </a:p>
          <a:p>
            <a:r>
              <a:rPr lang="en-US" dirty="0"/>
              <a:t>Brunch and Billing Series</a:t>
            </a:r>
          </a:p>
          <a:p>
            <a:r>
              <a:rPr lang="en-US" dirty="0"/>
              <a:t>Spring Tour 2023</a:t>
            </a:r>
          </a:p>
          <a:p>
            <a:pPr lvl="1"/>
            <a:r>
              <a:rPr lang="en-US" dirty="0"/>
              <a:t>April – June</a:t>
            </a:r>
          </a:p>
          <a:p>
            <a:r>
              <a:rPr lang="en-US" dirty="0"/>
              <a:t>MACtoberfest</a:t>
            </a:r>
          </a:p>
          <a:p>
            <a:pPr lvl="1"/>
            <a:r>
              <a:rPr lang="en-US" dirty="0"/>
              <a:t>Savannah, Ga.</a:t>
            </a:r>
          </a:p>
          <a:p>
            <a:pPr marL="0" indent="0">
              <a:buNone/>
            </a:pPr>
            <a:endParaRPr lang="en-US" dirty="0"/>
          </a:p>
        </p:txBody>
      </p:sp>
    </p:spTree>
    <p:extLst>
      <p:ext uri="{BB962C8B-B14F-4D97-AF65-F5344CB8AC3E}">
        <p14:creationId xmlns:p14="http://schemas.microsoft.com/office/powerpoint/2010/main" val="23717051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94D46-55AB-4EE8-A031-DA8318667C05}"/>
              </a:ext>
            </a:extLst>
          </p:cNvPr>
          <p:cNvSpPr>
            <a:spLocks noGrp="1"/>
          </p:cNvSpPr>
          <p:nvPr>
            <p:ph type="body" sz="quarter" idx="12"/>
          </p:nvPr>
        </p:nvSpPr>
        <p:spPr/>
        <p:txBody>
          <a:bodyPr/>
          <a:lstStyle/>
          <a:p>
            <a:r>
              <a:rPr lang="en-US" dirty="0"/>
              <a:t>Self-service tools</a:t>
            </a:r>
          </a:p>
        </p:txBody>
      </p:sp>
      <p:sp>
        <p:nvSpPr>
          <p:cNvPr id="3" name="Text Placeholder 2">
            <a:extLst>
              <a:ext uri="{FF2B5EF4-FFF2-40B4-BE49-F238E27FC236}">
                <a16:creationId xmlns:a16="http://schemas.microsoft.com/office/drawing/2014/main" id="{288B0485-4D66-4CA8-BC3D-6D0C6813E234}"/>
              </a:ext>
            </a:extLst>
          </p:cNvPr>
          <p:cNvSpPr>
            <a:spLocks noGrp="1"/>
          </p:cNvSpPr>
          <p:nvPr>
            <p:ph type="body" sz="quarter" idx="13"/>
          </p:nvPr>
        </p:nvSpPr>
        <p:spPr>
          <a:xfrm>
            <a:off x="264042" y="1262059"/>
            <a:ext cx="4307958" cy="2231572"/>
          </a:xfrm>
        </p:spPr>
        <p:txBody>
          <a:bodyPr>
            <a:normAutofit/>
          </a:bodyPr>
          <a:lstStyle/>
          <a:p>
            <a:pPr marL="285750" indent="-285750">
              <a:buFont typeface="Arial" panose="020B0604020202020204" pitchFamily="34" charset="0"/>
              <a:buChar char="•"/>
            </a:pPr>
            <a:r>
              <a:rPr lang="en-US" sz="1400" b="1" dirty="0">
                <a:solidFill>
                  <a:srgbClr val="0C1305"/>
                </a:solidFill>
              </a:rPr>
              <a:t>Interactive Voice Message (IVR)</a:t>
            </a:r>
          </a:p>
          <a:p>
            <a:pPr marL="285750" indent="-285750">
              <a:buFont typeface="Arial" panose="020B0604020202020204" pitchFamily="34" charset="0"/>
              <a:buChar char="•"/>
            </a:pPr>
            <a:r>
              <a:rPr lang="en-US" sz="1400" b="1" dirty="0">
                <a:solidFill>
                  <a:srgbClr val="0C1305"/>
                </a:solidFill>
              </a:rPr>
              <a:t>eServices</a:t>
            </a:r>
          </a:p>
          <a:p>
            <a:pPr marL="285750" indent="-285750">
              <a:buFont typeface="Arial" panose="020B0604020202020204" pitchFamily="34" charset="0"/>
              <a:buChar char="•"/>
            </a:pPr>
            <a:r>
              <a:rPr lang="en-US" sz="1400" b="1" dirty="0">
                <a:solidFill>
                  <a:srgbClr val="0C1305"/>
                </a:solidFill>
              </a:rPr>
              <a:t>Website Tools Available</a:t>
            </a:r>
          </a:p>
          <a:p>
            <a:pPr marL="285750" indent="-285750">
              <a:buFont typeface="Arial" panose="020B0604020202020204" pitchFamily="34" charset="0"/>
              <a:buChar char="•"/>
            </a:pPr>
            <a:r>
              <a:rPr lang="en-US" sz="1400" b="1" dirty="0">
                <a:solidFill>
                  <a:srgbClr val="0C1305"/>
                </a:solidFill>
              </a:rPr>
              <a:t>Website Education Available</a:t>
            </a:r>
          </a:p>
        </p:txBody>
      </p:sp>
      <p:sp>
        <p:nvSpPr>
          <p:cNvPr id="4" name="Text Placeholder 3">
            <a:extLst>
              <a:ext uri="{FF2B5EF4-FFF2-40B4-BE49-F238E27FC236}">
                <a16:creationId xmlns:a16="http://schemas.microsoft.com/office/drawing/2014/main" id="{AB1337E1-64BC-43C1-B876-72C7F1FCDA74}"/>
              </a:ext>
            </a:extLst>
          </p:cNvPr>
          <p:cNvSpPr>
            <a:spLocks noGrp="1"/>
          </p:cNvSpPr>
          <p:nvPr>
            <p:ph type="body" sz="quarter" idx="14"/>
          </p:nvPr>
        </p:nvSpPr>
        <p:spPr/>
        <p:txBody>
          <a:bodyPr/>
          <a:lstStyle/>
          <a:p>
            <a:r>
              <a:rPr lang="en-US" dirty="0"/>
              <a:t>Contact Us</a:t>
            </a:r>
          </a:p>
        </p:txBody>
      </p:sp>
      <p:sp>
        <p:nvSpPr>
          <p:cNvPr id="5" name="Text Placeholder 4">
            <a:extLst>
              <a:ext uri="{FF2B5EF4-FFF2-40B4-BE49-F238E27FC236}">
                <a16:creationId xmlns:a16="http://schemas.microsoft.com/office/drawing/2014/main" id="{B1667088-B129-42D9-92E8-BCDA038A6875}"/>
              </a:ext>
            </a:extLst>
          </p:cNvPr>
          <p:cNvSpPr>
            <a:spLocks noGrp="1"/>
          </p:cNvSpPr>
          <p:nvPr>
            <p:ph type="body" sz="quarter" idx="15"/>
          </p:nvPr>
        </p:nvSpPr>
        <p:spPr>
          <a:xfrm>
            <a:off x="4952327" y="1291331"/>
            <a:ext cx="3927631" cy="1934936"/>
          </a:xfrm>
        </p:spPr>
        <p:txBody>
          <a:bodyPr>
            <a:normAutofit fontScale="77500" lnSpcReduction="20000"/>
          </a:bodyPr>
          <a:lstStyle/>
          <a:p>
            <a:pPr marL="285750" indent="-285750">
              <a:buFont typeface="Arial" panose="020B0604020202020204" pitchFamily="34" charset="0"/>
              <a:buChar char="•"/>
            </a:pPr>
            <a:r>
              <a:rPr lang="en-US" sz="1700" b="1" dirty="0">
                <a:solidFill>
                  <a:srgbClr val="0C1305"/>
                </a:solidFill>
              </a:rPr>
              <a:t>Departmental information is available on our website “Contact Us” link</a:t>
            </a:r>
          </a:p>
          <a:p>
            <a:pPr marL="285750" indent="-285750">
              <a:buFont typeface="Arial" panose="020B0604020202020204" pitchFamily="34" charset="0"/>
              <a:buChar char="•"/>
            </a:pPr>
            <a:r>
              <a:rPr lang="en-US" sz="1700" b="1" dirty="0">
                <a:solidFill>
                  <a:srgbClr val="0C1305"/>
                </a:solidFill>
              </a:rPr>
              <a:t>Customer Experience Survey</a:t>
            </a:r>
          </a:p>
          <a:p>
            <a:pPr marL="285750" indent="-285750">
              <a:buFont typeface="Arial" panose="020B0604020202020204" pitchFamily="34" charset="0"/>
              <a:buChar char="•"/>
            </a:pPr>
            <a:r>
              <a:rPr lang="en-US" sz="1700" b="1" dirty="0">
                <a:solidFill>
                  <a:srgbClr val="0C1305"/>
                </a:solidFill>
              </a:rPr>
              <a:t>Speaker Request Form</a:t>
            </a:r>
          </a:p>
          <a:p>
            <a:pPr marL="285750" indent="-285750">
              <a:buFont typeface="Arial" panose="020B0604020202020204" pitchFamily="34" charset="0"/>
              <a:buChar char="•"/>
            </a:pPr>
            <a:r>
              <a:rPr lang="en-US" sz="1700" b="1" dirty="0">
                <a:solidFill>
                  <a:srgbClr val="0C1305"/>
                </a:solidFill>
              </a:rPr>
              <a:t>Meet with Your MAC Sessions</a:t>
            </a:r>
          </a:p>
          <a:p>
            <a:pPr marL="285750" indent="-285750">
              <a:buFont typeface="Arial" panose="020B0604020202020204" pitchFamily="34" charset="0"/>
              <a:buChar char="•"/>
            </a:pPr>
            <a:r>
              <a:rPr lang="en-US" sz="1700" b="1" dirty="0">
                <a:solidFill>
                  <a:srgbClr val="0C1305"/>
                </a:solidFill>
              </a:rPr>
              <a:t>Education Request Form</a:t>
            </a:r>
          </a:p>
          <a:p>
            <a:pPr marL="285750" indent="-285750">
              <a:buFont typeface="Arial" panose="020B0604020202020204" pitchFamily="34" charset="0"/>
              <a:buChar char="•"/>
            </a:pPr>
            <a:r>
              <a:rPr lang="en-US" sz="1700" b="1" dirty="0">
                <a:solidFill>
                  <a:srgbClr val="0C1305"/>
                </a:solidFill>
              </a:rPr>
              <a:t>Provider Contact Center (PCC) </a:t>
            </a:r>
          </a:p>
          <a:p>
            <a:pPr marL="1028700" lvl="1">
              <a:buFont typeface="Arial" panose="020B0604020202020204" pitchFamily="34" charset="0"/>
              <a:buChar char="•"/>
            </a:pPr>
            <a:r>
              <a:rPr lang="en-US" b="1" dirty="0">
                <a:solidFill>
                  <a:srgbClr val="0C1305"/>
                </a:solidFill>
              </a:rPr>
              <a:t>JJ </a:t>
            </a:r>
            <a:r>
              <a:rPr lang="en-US" b="1" i="0" dirty="0">
                <a:solidFill>
                  <a:srgbClr val="0C1305"/>
                </a:solidFill>
                <a:effectLst/>
              </a:rPr>
              <a:t>Call 877–567–7271 (Toll Free)</a:t>
            </a:r>
          </a:p>
          <a:p>
            <a:pPr marL="1028700" lvl="1">
              <a:buFont typeface="Arial" panose="020B0604020202020204" pitchFamily="34" charset="0"/>
              <a:buChar char="•"/>
            </a:pPr>
            <a:r>
              <a:rPr lang="en-US" b="1" dirty="0">
                <a:solidFill>
                  <a:srgbClr val="0C1305"/>
                </a:solidFill>
              </a:rPr>
              <a:t>JM </a:t>
            </a:r>
            <a:r>
              <a:rPr lang="en-US" b="1" i="0" dirty="0">
                <a:solidFill>
                  <a:srgbClr val="0C1305"/>
                </a:solidFill>
                <a:effectLst/>
              </a:rPr>
              <a:t>Call 855–696–0705 (Toll Free)</a:t>
            </a:r>
          </a:p>
          <a:p>
            <a:pPr marL="1028700" lvl="1">
              <a:buFont typeface="Arial" panose="020B0604020202020204" pitchFamily="34" charset="0"/>
              <a:buChar char="•"/>
            </a:pPr>
            <a:endParaRPr lang="en-US" b="1" dirty="0">
              <a:solidFill>
                <a:srgbClr val="0C1305"/>
              </a:solidFill>
            </a:endParaRPr>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7C56A405-4DFC-413B-B2BC-783D1855930B}"/>
              </a:ext>
            </a:extLst>
          </p:cNvPr>
          <p:cNvSpPr>
            <a:spLocks noGrp="1"/>
          </p:cNvSpPr>
          <p:nvPr>
            <p:ph type="body" sz="quarter" idx="11"/>
          </p:nvPr>
        </p:nvSpPr>
        <p:spPr/>
        <p:txBody>
          <a:bodyPr/>
          <a:lstStyle/>
          <a:p>
            <a:r>
              <a:rPr lang="en-US" dirty="0"/>
              <a:t>Reminders </a:t>
            </a:r>
          </a:p>
        </p:txBody>
      </p:sp>
    </p:spTree>
    <p:extLst>
      <p:ext uri="{BB962C8B-B14F-4D97-AF65-F5344CB8AC3E}">
        <p14:creationId xmlns:p14="http://schemas.microsoft.com/office/powerpoint/2010/main" val="32979505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0080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35D27C-0376-44E5-80CB-448D4C5A9791}"/>
              </a:ext>
            </a:extLst>
          </p:cNvPr>
          <p:cNvSpPr>
            <a:spLocks noGrp="1"/>
          </p:cNvSpPr>
          <p:nvPr>
            <p:ph type="body" sz="quarter" idx="11"/>
          </p:nvPr>
        </p:nvSpPr>
        <p:spPr/>
        <p:txBody>
          <a:bodyPr/>
          <a:lstStyle/>
          <a:p>
            <a:r>
              <a:rPr lang="en-US" dirty="0"/>
              <a:t>Part B Hot Topics</a:t>
            </a:r>
          </a:p>
        </p:txBody>
      </p:sp>
      <p:sp>
        <p:nvSpPr>
          <p:cNvPr id="6" name="Text Placeholder 5">
            <a:extLst>
              <a:ext uri="{FF2B5EF4-FFF2-40B4-BE49-F238E27FC236}">
                <a16:creationId xmlns:a16="http://schemas.microsoft.com/office/drawing/2014/main" id="{296CF559-E0C5-47EC-8C61-BB8434F31527}"/>
              </a:ext>
            </a:extLst>
          </p:cNvPr>
          <p:cNvSpPr>
            <a:spLocks noGrp="1"/>
          </p:cNvSpPr>
          <p:nvPr>
            <p:ph type="body" sz="quarter" idx="12"/>
          </p:nvPr>
        </p:nvSpPr>
        <p:spPr>
          <a:xfrm>
            <a:off x="0" y="2907726"/>
            <a:ext cx="9144000" cy="602651"/>
          </a:xfrm>
        </p:spPr>
        <p:txBody>
          <a:bodyPr/>
          <a:lstStyle/>
          <a:p>
            <a:r>
              <a:rPr lang="en-US" sz="2400" dirty="0"/>
              <a:t>NC HFMA Medicare Workshop</a:t>
            </a:r>
          </a:p>
          <a:p>
            <a:endParaRPr lang="en-US" dirty="0"/>
          </a:p>
        </p:txBody>
      </p:sp>
    </p:spTree>
    <p:extLst>
      <p:ext uri="{BB962C8B-B14F-4D97-AF65-F5344CB8AC3E}">
        <p14:creationId xmlns:p14="http://schemas.microsoft.com/office/powerpoint/2010/main" val="36656884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1675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A08218-D3DA-40D8-AED1-031B6EDD796F}"/>
              </a:ext>
            </a:extLst>
          </p:cNvPr>
          <p:cNvSpPr>
            <a:spLocks noGrp="1"/>
          </p:cNvSpPr>
          <p:nvPr>
            <p:ph type="body" sz="quarter" idx="11"/>
          </p:nvPr>
        </p:nvSpPr>
        <p:spPr/>
        <p:txBody>
          <a:bodyPr/>
          <a:lstStyle/>
          <a:p>
            <a:r>
              <a:rPr lang="en-US" dirty="0"/>
              <a:t>Agenda</a:t>
            </a:r>
          </a:p>
        </p:txBody>
      </p:sp>
      <p:sp>
        <p:nvSpPr>
          <p:cNvPr id="3" name="Content Placeholder 2">
            <a:extLst>
              <a:ext uri="{FF2B5EF4-FFF2-40B4-BE49-F238E27FC236}">
                <a16:creationId xmlns:a16="http://schemas.microsoft.com/office/drawing/2014/main" id="{4ADE71F8-580E-40F0-A8EA-FE100C894E8E}"/>
              </a:ext>
            </a:extLst>
          </p:cNvPr>
          <p:cNvSpPr>
            <a:spLocks noGrp="1"/>
          </p:cNvSpPr>
          <p:nvPr>
            <p:ph idx="1"/>
          </p:nvPr>
        </p:nvSpPr>
        <p:spPr/>
        <p:txBody>
          <a:bodyPr/>
          <a:lstStyle/>
          <a:p>
            <a:r>
              <a:rPr lang="en-US" dirty="0"/>
              <a:t>Comprehensive Error Rate Testing</a:t>
            </a:r>
          </a:p>
          <a:p>
            <a:r>
              <a:rPr lang="en-US" dirty="0"/>
              <a:t>Evaluation and Management 2023 Changes</a:t>
            </a:r>
          </a:p>
          <a:p>
            <a:r>
              <a:rPr lang="en-US" dirty="0"/>
              <a:t>Telehealth </a:t>
            </a:r>
          </a:p>
          <a:p>
            <a:endParaRPr lang="en-US" dirty="0"/>
          </a:p>
        </p:txBody>
      </p:sp>
    </p:spTree>
    <p:extLst>
      <p:ext uri="{BB962C8B-B14F-4D97-AF65-F5344CB8AC3E}">
        <p14:creationId xmlns:p14="http://schemas.microsoft.com/office/powerpoint/2010/main" val="35892137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FC29E6-6F70-4F93-8C6D-2E7875469157}"/>
              </a:ext>
            </a:extLst>
          </p:cNvPr>
          <p:cNvSpPr>
            <a:spLocks noGrp="1"/>
          </p:cNvSpPr>
          <p:nvPr>
            <p:ph type="body" sz="quarter" idx="11"/>
          </p:nvPr>
        </p:nvSpPr>
        <p:spPr>
          <a:xfrm>
            <a:off x="304800" y="-171450"/>
            <a:ext cx="8839200" cy="948956"/>
          </a:xfrm>
        </p:spPr>
        <p:txBody>
          <a:bodyPr/>
          <a:lstStyle/>
          <a:p>
            <a:r>
              <a:rPr lang="en-US" sz="2200" dirty="0"/>
              <a:t>Medicare Part B Physician National Data — CY 2021 Expenditures And Services by Specialty</a:t>
            </a:r>
          </a:p>
        </p:txBody>
      </p:sp>
      <p:graphicFrame>
        <p:nvGraphicFramePr>
          <p:cNvPr id="8" name="Table 8">
            <a:extLst>
              <a:ext uri="{FF2B5EF4-FFF2-40B4-BE49-F238E27FC236}">
                <a16:creationId xmlns:a16="http://schemas.microsoft.com/office/drawing/2014/main" id="{DF3E9ED0-E281-486C-84BA-671D8367F529}"/>
              </a:ext>
            </a:extLst>
          </p:cNvPr>
          <p:cNvGraphicFramePr>
            <a:graphicFrameLocks noGrp="1"/>
          </p:cNvGraphicFramePr>
          <p:nvPr>
            <p:ph idx="1"/>
            <p:extLst>
              <p:ext uri="{D42A27DB-BD31-4B8C-83A1-F6EECF244321}">
                <p14:modId xmlns:p14="http://schemas.microsoft.com/office/powerpoint/2010/main" val="1672554721"/>
              </p:ext>
            </p:extLst>
          </p:nvPr>
        </p:nvGraphicFramePr>
        <p:xfrm>
          <a:off x="155575" y="1123950"/>
          <a:ext cx="8832848" cy="2961640"/>
        </p:xfrm>
        <a:graphic>
          <a:graphicData uri="http://schemas.openxmlformats.org/drawingml/2006/table">
            <a:tbl>
              <a:tblPr firstRow="1" bandRow="1">
                <a:tableStyleId>{5C22544A-7EE6-4342-B048-85BDC9FD1C3A}</a:tableStyleId>
              </a:tblPr>
              <a:tblGrid>
                <a:gridCol w="2208212">
                  <a:extLst>
                    <a:ext uri="{9D8B030D-6E8A-4147-A177-3AD203B41FA5}">
                      <a16:colId xmlns:a16="http://schemas.microsoft.com/office/drawing/2014/main" val="45291245"/>
                    </a:ext>
                  </a:extLst>
                </a:gridCol>
                <a:gridCol w="2208212">
                  <a:extLst>
                    <a:ext uri="{9D8B030D-6E8A-4147-A177-3AD203B41FA5}">
                      <a16:colId xmlns:a16="http://schemas.microsoft.com/office/drawing/2014/main" val="2537984211"/>
                    </a:ext>
                  </a:extLst>
                </a:gridCol>
                <a:gridCol w="2208212">
                  <a:extLst>
                    <a:ext uri="{9D8B030D-6E8A-4147-A177-3AD203B41FA5}">
                      <a16:colId xmlns:a16="http://schemas.microsoft.com/office/drawing/2014/main" val="242270929"/>
                    </a:ext>
                  </a:extLst>
                </a:gridCol>
                <a:gridCol w="2208212">
                  <a:extLst>
                    <a:ext uri="{9D8B030D-6E8A-4147-A177-3AD203B41FA5}">
                      <a16:colId xmlns:a16="http://schemas.microsoft.com/office/drawing/2014/main" val="1557185656"/>
                    </a:ext>
                  </a:extLst>
                </a:gridCol>
              </a:tblGrid>
              <a:tr h="370840">
                <a:tc>
                  <a:txBody>
                    <a:bodyPr/>
                    <a:lstStyle/>
                    <a:p>
                      <a:pPr algn="ctr"/>
                      <a:r>
                        <a:rPr lang="en-US" dirty="0"/>
                        <a:t>Specialty</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solidFill>
                  </a:tcPr>
                </a:tc>
                <a:tc>
                  <a:txBody>
                    <a:bodyPr/>
                    <a:lstStyle/>
                    <a:p>
                      <a:pPr algn="ctr"/>
                      <a:r>
                        <a:rPr lang="en-US" dirty="0"/>
                        <a:t>Allowed Services</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solidFill>
                  </a:tcPr>
                </a:tc>
                <a:tc>
                  <a:txBody>
                    <a:bodyPr/>
                    <a:lstStyle/>
                    <a:p>
                      <a:pPr algn="ctr"/>
                      <a:r>
                        <a:rPr lang="en-US" dirty="0"/>
                        <a:t>Allowed Charges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solidFill>
                  </a:tcPr>
                </a:tc>
                <a:tc>
                  <a:txBody>
                    <a:bodyPr/>
                    <a:lstStyle/>
                    <a:p>
                      <a:pPr algn="ctr"/>
                      <a:r>
                        <a:rPr lang="en-US" dirty="0"/>
                        <a:t>Payment Amt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solidFill>
                  </a:tcPr>
                </a:tc>
                <a:extLst>
                  <a:ext uri="{0D108BD9-81ED-4DB2-BD59-A6C34878D82A}">
                    <a16:rowId xmlns:a16="http://schemas.microsoft.com/office/drawing/2014/main" val="3916354497"/>
                  </a:ext>
                </a:extLst>
              </a:tr>
              <a:tr h="370840">
                <a:tc>
                  <a:txBody>
                    <a:bodyPr/>
                    <a:lstStyle/>
                    <a:p>
                      <a:pPr algn="ctr"/>
                      <a:r>
                        <a:rPr lang="en-US" dirty="0">
                          <a:solidFill>
                            <a:srgbClr val="002060"/>
                          </a:solidFill>
                          <a:latin typeface="Bryant Pro Regular" panose="020B0503040000020003"/>
                        </a:rPr>
                        <a:t>Total</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5,417,819,832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149,512,633,508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118,191,557,198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209413587"/>
                  </a:ext>
                </a:extLst>
              </a:tr>
              <a:tr h="370840">
                <a:tc>
                  <a:txBody>
                    <a:bodyPr/>
                    <a:lstStyle/>
                    <a:p>
                      <a:pPr algn="ctr"/>
                      <a:r>
                        <a:rPr lang="en-US" dirty="0">
                          <a:solidFill>
                            <a:srgbClr val="002060"/>
                          </a:solidFill>
                          <a:latin typeface="Bryant Pro Regular" panose="020B0503040000020003"/>
                        </a:rPr>
                        <a:t>General Practice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8,953,366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414,445,837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318,133,349</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737943434"/>
                  </a:ext>
                </a:extLst>
              </a:tr>
              <a:tr h="370840">
                <a:tc>
                  <a:txBody>
                    <a:bodyPr/>
                    <a:lstStyle/>
                    <a:p>
                      <a:pPr algn="ctr"/>
                      <a:r>
                        <a:rPr lang="en-US" dirty="0">
                          <a:solidFill>
                            <a:srgbClr val="002060"/>
                          </a:solidFill>
                          <a:latin typeface="Bryant Pro Regular" panose="020B0503040000020003"/>
                        </a:rPr>
                        <a:t>General Surgery</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12,043,576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1,786,971,532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1,404,115,031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433582779"/>
                  </a:ext>
                </a:extLst>
              </a:tr>
              <a:tr h="370840">
                <a:tc>
                  <a:txBody>
                    <a:bodyPr/>
                    <a:lstStyle/>
                    <a:p>
                      <a:pPr algn="ctr"/>
                      <a:r>
                        <a:rPr lang="en-US" dirty="0">
                          <a:solidFill>
                            <a:srgbClr val="002060"/>
                          </a:solidFill>
                          <a:latin typeface="Bryant Pro Regular" panose="020B0503040000020003"/>
                        </a:rPr>
                        <a:t>Cardiology</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62,338,637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5,180,526,855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3,953,867,649</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113970852"/>
                  </a:ext>
                </a:extLst>
              </a:tr>
              <a:tr h="370840">
                <a:tc>
                  <a:txBody>
                    <a:bodyPr/>
                    <a:lstStyle/>
                    <a:p>
                      <a:pPr algn="ctr"/>
                      <a:r>
                        <a:rPr lang="en-US" dirty="0">
                          <a:solidFill>
                            <a:srgbClr val="002060"/>
                          </a:solidFill>
                          <a:latin typeface="Bryant Pro Regular" panose="020B0503040000020003"/>
                        </a:rPr>
                        <a:t>Family Practice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137,128,300</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6,689,809,190</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5,048,342,226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08123512"/>
                  </a:ext>
                </a:extLst>
              </a:tr>
              <a:tr h="289560">
                <a:tc>
                  <a:txBody>
                    <a:bodyPr/>
                    <a:lstStyle/>
                    <a:p>
                      <a:pPr algn="ctr"/>
                      <a:r>
                        <a:rPr lang="en-US" dirty="0">
                          <a:solidFill>
                            <a:srgbClr val="002060"/>
                          </a:solidFill>
                          <a:latin typeface="Bryant Pro Regular" panose="020B0503040000020003"/>
                        </a:rPr>
                        <a:t>Internal Medicine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183,975,707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10,151,916,126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7,834,353,592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388531544"/>
                  </a:ext>
                </a:extLst>
              </a:tr>
              <a:tr h="370840">
                <a:tc>
                  <a:txBody>
                    <a:bodyPr/>
                    <a:lstStyle/>
                    <a:p>
                      <a:pPr algn="ctr"/>
                      <a:r>
                        <a:rPr lang="en-US" dirty="0">
                          <a:solidFill>
                            <a:srgbClr val="002060"/>
                          </a:solidFill>
                          <a:latin typeface="Bryant Pro Regular" panose="020B0503040000020003"/>
                        </a:rPr>
                        <a:t>Pathology</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31,649,008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1,346,142,879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dirty="0">
                          <a:solidFill>
                            <a:srgbClr val="002060"/>
                          </a:solidFill>
                          <a:latin typeface="Bryant Pro Regular" panose="020B0503040000020003"/>
                        </a:rPr>
                        <a:t>1,080,821,597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709496283"/>
                  </a:ext>
                </a:extLst>
              </a:tr>
            </a:tbl>
          </a:graphicData>
        </a:graphic>
      </p:graphicFrame>
      <p:sp>
        <p:nvSpPr>
          <p:cNvPr id="10" name="TextBox 9">
            <a:extLst>
              <a:ext uri="{FF2B5EF4-FFF2-40B4-BE49-F238E27FC236}">
                <a16:creationId xmlns:a16="http://schemas.microsoft.com/office/drawing/2014/main" id="{1085B775-DC6F-4ED3-BF64-59EA68F88FC1}"/>
              </a:ext>
            </a:extLst>
          </p:cNvPr>
          <p:cNvSpPr txBox="1"/>
          <p:nvPr/>
        </p:nvSpPr>
        <p:spPr>
          <a:xfrm>
            <a:off x="990600" y="4171168"/>
            <a:ext cx="6629400" cy="369332"/>
          </a:xfrm>
          <a:prstGeom prst="rect">
            <a:avLst/>
          </a:prstGeom>
          <a:noFill/>
        </p:spPr>
        <p:txBody>
          <a:bodyPr wrap="square">
            <a:spAutoFit/>
          </a:bodyPr>
          <a:lstStyle/>
          <a:p>
            <a:r>
              <a:rPr lang="en-US" dirty="0">
                <a:hlinkClick r:id="rId3"/>
              </a:rPr>
              <a:t>cy-2021-expenditures-and-services-specialty.pdf (cms.gov)</a:t>
            </a:r>
            <a:endParaRPr lang="en-US" dirty="0"/>
          </a:p>
        </p:txBody>
      </p:sp>
    </p:spTree>
    <p:extLst>
      <p:ext uri="{BB962C8B-B14F-4D97-AF65-F5344CB8AC3E}">
        <p14:creationId xmlns:p14="http://schemas.microsoft.com/office/powerpoint/2010/main" val="41203616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C3E388-1053-48B6-A3A4-B803625F73E5}"/>
              </a:ext>
            </a:extLst>
          </p:cNvPr>
          <p:cNvSpPr>
            <a:spLocks noGrp="1"/>
          </p:cNvSpPr>
          <p:nvPr>
            <p:ph type="body" sz="quarter" idx="11"/>
          </p:nvPr>
        </p:nvSpPr>
        <p:spPr/>
        <p:txBody>
          <a:bodyPr/>
          <a:lstStyle/>
          <a:p>
            <a:r>
              <a:rPr lang="en-US" dirty="0"/>
              <a:t>NC Family Practice E/M Billing Jan–June 2022</a:t>
            </a:r>
          </a:p>
        </p:txBody>
      </p:sp>
      <p:graphicFrame>
        <p:nvGraphicFramePr>
          <p:cNvPr id="4" name="Content Placeholder 3">
            <a:extLst>
              <a:ext uri="{FF2B5EF4-FFF2-40B4-BE49-F238E27FC236}">
                <a16:creationId xmlns:a16="http://schemas.microsoft.com/office/drawing/2014/main" id="{5CF0578E-91C0-4B5E-A787-BD57BEF18999}"/>
              </a:ext>
            </a:extLst>
          </p:cNvPr>
          <p:cNvGraphicFramePr>
            <a:graphicFrameLocks noGrp="1"/>
          </p:cNvGraphicFramePr>
          <p:nvPr>
            <p:ph idx="1"/>
            <p:extLst>
              <p:ext uri="{D42A27DB-BD31-4B8C-83A1-F6EECF244321}">
                <p14:modId xmlns:p14="http://schemas.microsoft.com/office/powerpoint/2010/main" val="2211749283"/>
              </p:ext>
            </p:extLst>
          </p:nvPr>
        </p:nvGraphicFramePr>
        <p:xfrm>
          <a:off x="285750" y="1234440"/>
          <a:ext cx="8572500" cy="1337310"/>
        </p:xfrm>
        <a:graphic>
          <a:graphicData uri="http://schemas.openxmlformats.org/drawingml/2006/table">
            <a:tbl>
              <a:tblPr/>
              <a:tblGrid>
                <a:gridCol w="952500">
                  <a:extLst>
                    <a:ext uri="{9D8B030D-6E8A-4147-A177-3AD203B41FA5}">
                      <a16:colId xmlns:a16="http://schemas.microsoft.com/office/drawing/2014/main" val="1104821334"/>
                    </a:ext>
                  </a:extLst>
                </a:gridCol>
                <a:gridCol w="1905000">
                  <a:extLst>
                    <a:ext uri="{9D8B030D-6E8A-4147-A177-3AD203B41FA5}">
                      <a16:colId xmlns:a16="http://schemas.microsoft.com/office/drawing/2014/main" val="4042083728"/>
                    </a:ext>
                  </a:extLst>
                </a:gridCol>
                <a:gridCol w="2857500">
                  <a:extLst>
                    <a:ext uri="{9D8B030D-6E8A-4147-A177-3AD203B41FA5}">
                      <a16:colId xmlns:a16="http://schemas.microsoft.com/office/drawing/2014/main" val="1562170594"/>
                    </a:ext>
                  </a:extLst>
                </a:gridCol>
                <a:gridCol w="2857500">
                  <a:extLst>
                    <a:ext uri="{9D8B030D-6E8A-4147-A177-3AD203B41FA5}">
                      <a16:colId xmlns:a16="http://schemas.microsoft.com/office/drawing/2014/main" val="814398074"/>
                    </a:ext>
                  </a:extLst>
                </a:gridCol>
              </a:tblGrid>
              <a:tr h="0">
                <a:tc>
                  <a:txBody>
                    <a:bodyPr/>
                    <a:lstStyle/>
                    <a:p>
                      <a:pPr algn="ctr" fontAlgn="b"/>
                      <a:r>
                        <a:rPr lang="en-US" sz="1200" b="1" i="0" u="none" strike="noStrike" dirty="0">
                          <a:solidFill>
                            <a:schemeClr val="bg1"/>
                          </a:solidFill>
                          <a:effectLst/>
                          <a:latin typeface="Bryant Pro Regular" panose="020B0503040000020003"/>
                        </a:rPr>
                        <a:t>Procedure Code</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chemeClr val="bg1"/>
                          </a:solidFill>
                          <a:effectLst/>
                          <a:latin typeface="Bryant Pro Regular" panose="020B0503040000020003"/>
                        </a:rPr>
                        <a:t>Carrier</a:t>
                      </a:r>
                      <a:br>
                        <a:rPr lang="en-US" sz="1200" b="1" i="0" u="none" strike="noStrike" dirty="0">
                          <a:solidFill>
                            <a:schemeClr val="bg1"/>
                          </a:solidFill>
                          <a:effectLst/>
                          <a:latin typeface="Bryant Pro Regular" panose="020B0503040000020003"/>
                        </a:rPr>
                      </a:br>
                      <a:r>
                        <a:rPr lang="en-US" sz="1200" b="1" i="0" u="none" strike="noStrike" dirty="0">
                          <a:solidFill>
                            <a:schemeClr val="bg1"/>
                          </a:solidFill>
                          <a:effectLst/>
                          <a:latin typeface="Bryant Pro Regular" panose="020B0503040000020003"/>
                        </a:rPr>
                        <a:t>Services</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chemeClr val="bg1"/>
                          </a:solidFill>
                          <a:effectLst/>
                          <a:latin typeface="Bryant Pro Regular" panose="020B0503040000020003"/>
                        </a:rPr>
                        <a:t>NC Specialty % of Use</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chemeClr val="bg1"/>
                          </a:solidFill>
                          <a:effectLst/>
                          <a:latin typeface="Bryant Pro Regular" panose="020B0503040000020003"/>
                        </a:rPr>
                        <a:t>National Specialty % of Use</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3565095203"/>
                  </a:ext>
                </a:extLst>
              </a:tr>
              <a:tr h="190500">
                <a:tc>
                  <a:txBody>
                    <a:bodyPr/>
                    <a:lstStyle/>
                    <a:p>
                      <a:pPr algn="ctr" fontAlgn="b"/>
                      <a:r>
                        <a:rPr lang="en-US" sz="1200" b="0" i="0" u="none" strike="noStrike" dirty="0">
                          <a:solidFill>
                            <a:srgbClr val="002060"/>
                          </a:solidFill>
                          <a:effectLst/>
                          <a:latin typeface="Bryant Pro Regular" panose="020B0503040000020003"/>
                        </a:rPr>
                        <a:t>99202</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1,020</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5.9</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7.1</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2149754798"/>
                  </a:ext>
                </a:extLst>
              </a:tr>
              <a:tr h="190500">
                <a:tc>
                  <a:txBody>
                    <a:bodyPr/>
                    <a:lstStyle/>
                    <a:p>
                      <a:pPr algn="ctr" fontAlgn="b"/>
                      <a:r>
                        <a:rPr lang="en-US" sz="1200" b="0" i="0" u="none" strike="noStrike" dirty="0">
                          <a:solidFill>
                            <a:srgbClr val="002060"/>
                          </a:solidFill>
                          <a:effectLst/>
                          <a:latin typeface="Bryant Pro Regular" panose="020B0503040000020003"/>
                        </a:rPr>
                        <a:t>99203</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6,470</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37.1</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40.4</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622180140"/>
                  </a:ext>
                </a:extLst>
              </a:tr>
              <a:tr h="190500">
                <a:tc>
                  <a:txBody>
                    <a:bodyPr/>
                    <a:lstStyle/>
                    <a:p>
                      <a:pPr algn="ctr" fontAlgn="b"/>
                      <a:r>
                        <a:rPr lang="en-US" sz="1200" b="0" i="0" u="none" strike="noStrike" dirty="0">
                          <a:solidFill>
                            <a:srgbClr val="002060"/>
                          </a:solidFill>
                          <a:effectLst/>
                          <a:latin typeface="Bryant Pro Regular" panose="020B0503040000020003"/>
                        </a:rPr>
                        <a:t>99204</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8,724</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50.1</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47.0</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3396825774"/>
                  </a:ext>
                </a:extLst>
              </a:tr>
              <a:tr h="190500">
                <a:tc>
                  <a:txBody>
                    <a:bodyPr/>
                    <a:lstStyle/>
                    <a:p>
                      <a:pPr algn="ctr" fontAlgn="b"/>
                      <a:r>
                        <a:rPr lang="en-US" sz="1200" b="0" i="0" u="none" strike="noStrike" dirty="0">
                          <a:solidFill>
                            <a:srgbClr val="002060"/>
                          </a:solidFill>
                          <a:effectLst/>
                          <a:latin typeface="Bryant Pro Regular" panose="020B0503040000020003"/>
                        </a:rPr>
                        <a:t>99205</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1,216</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7.0</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5.5</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375316330"/>
                  </a:ext>
                </a:extLst>
              </a:tr>
              <a:tr h="190500">
                <a:tc>
                  <a:txBody>
                    <a:bodyPr/>
                    <a:lstStyle/>
                    <a:p>
                      <a:pPr algn="l" fontAlgn="b"/>
                      <a:r>
                        <a:rPr lang="en-US" sz="1200" b="0" i="0" u="none" strike="noStrike" dirty="0">
                          <a:solidFill>
                            <a:srgbClr val="002060"/>
                          </a:solidFill>
                          <a:effectLst/>
                          <a:latin typeface="Bryant Pro Regular" panose="020B0503040000020003"/>
                        </a:rPr>
                        <a:t> </a:t>
                      </a:r>
                    </a:p>
                  </a:txBody>
                  <a:tcPr marL="9525" marR="9525" marT="9525"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17,430</a:t>
                      </a:r>
                    </a:p>
                  </a:txBody>
                  <a:tcPr marL="9525" marR="9525" marT="9525"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2060"/>
                          </a:solidFill>
                          <a:effectLst/>
                          <a:latin typeface="Bryant Pro Regular" panose="020B0503040000020003"/>
                        </a:rPr>
                        <a:t> </a:t>
                      </a:r>
                    </a:p>
                  </a:txBody>
                  <a:tcPr marL="9525" marR="9525" marT="9525"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2060"/>
                          </a:solidFill>
                          <a:effectLst/>
                          <a:latin typeface="Bryant Pro Regular" panose="020B0503040000020003"/>
                        </a:rPr>
                        <a:t> </a:t>
                      </a:r>
                    </a:p>
                  </a:txBody>
                  <a:tcPr marL="9525" marR="9525" marT="9525"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2379230175"/>
                  </a:ext>
                </a:extLst>
              </a:tr>
            </a:tbl>
          </a:graphicData>
        </a:graphic>
      </p:graphicFrame>
      <p:graphicFrame>
        <p:nvGraphicFramePr>
          <p:cNvPr id="5" name="Table 4">
            <a:extLst>
              <a:ext uri="{FF2B5EF4-FFF2-40B4-BE49-F238E27FC236}">
                <a16:creationId xmlns:a16="http://schemas.microsoft.com/office/drawing/2014/main" id="{ADD9B585-8A8B-4BA5-9179-3EB1B323324C}"/>
              </a:ext>
            </a:extLst>
          </p:cNvPr>
          <p:cNvGraphicFramePr>
            <a:graphicFrameLocks noGrp="1"/>
          </p:cNvGraphicFramePr>
          <p:nvPr>
            <p:extLst>
              <p:ext uri="{D42A27DB-BD31-4B8C-83A1-F6EECF244321}">
                <p14:modId xmlns:p14="http://schemas.microsoft.com/office/powerpoint/2010/main" val="2402657565"/>
              </p:ext>
            </p:extLst>
          </p:nvPr>
        </p:nvGraphicFramePr>
        <p:xfrm>
          <a:off x="285750" y="2571750"/>
          <a:ext cx="8572500" cy="958215"/>
        </p:xfrm>
        <a:graphic>
          <a:graphicData uri="http://schemas.openxmlformats.org/drawingml/2006/table">
            <a:tbl>
              <a:tblPr/>
              <a:tblGrid>
                <a:gridCol w="952500">
                  <a:extLst>
                    <a:ext uri="{9D8B030D-6E8A-4147-A177-3AD203B41FA5}">
                      <a16:colId xmlns:a16="http://schemas.microsoft.com/office/drawing/2014/main" val="1660117828"/>
                    </a:ext>
                  </a:extLst>
                </a:gridCol>
                <a:gridCol w="1905000">
                  <a:extLst>
                    <a:ext uri="{9D8B030D-6E8A-4147-A177-3AD203B41FA5}">
                      <a16:colId xmlns:a16="http://schemas.microsoft.com/office/drawing/2014/main" val="1963213867"/>
                    </a:ext>
                  </a:extLst>
                </a:gridCol>
                <a:gridCol w="2857500">
                  <a:extLst>
                    <a:ext uri="{9D8B030D-6E8A-4147-A177-3AD203B41FA5}">
                      <a16:colId xmlns:a16="http://schemas.microsoft.com/office/drawing/2014/main" val="2779701362"/>
                    </a:ext>
                  </a:extLst>
                </a:gridCol>
                <a:gridCol w="2857500">
                  <a:extLst>
                    <a:ext uri="{9D8B030D-6E8A-4147-A177-3AD203B41FA5}">
                      <a16:colId xmlns:a16="http://schemas.microsoft.com/office/drawing/2014/main" val="4009931740"/>
                    </a:ext>
                  </a:extLst>
                </a:gridCol>
              </a:tblGrid>
              <a:tr h="175260">
                <a:tc>
                  <a:txBody>
                    <a:bodyPr/>
                    <a:lstStyle/>
                    <a:p>
                      <a:pPr algn="ctr" fontAlgn="b"/>
                      <a:r>
                        <a:rPr lang="en-US" sz="1200" b="0" i="0" u="none" strike="noStrike" dirty="0">
                          <a:solidFill>
                            <a:srgbClr val="002060"/>
                          </a:solidFill>
                          <a:effectLst/>
                          <a:latin typeface="Bryant Pro Regular" panose="020B0503040000020003"/>
                        </a:rPr>
                        <a:t>99212</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6,702</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1.4</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2.2</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691020863"/>
                  </a:ext>
                </a:extLst>
              </a:tr>
              <a:tr h="175260">
                <a:tc>
                  <a:txBody>
                    <a:bodyPr/>
                    <a:lstStyle/>
                    <a:p>
                      <a:pPr algn="ctr" fontAlgn="b"/>
                      <a:r>
                        <a:rPr lang="en-US" sz="1200" b="0" i="0" u="none" strike="noStrike" dirty="0">
                          <a:solidFill>
                            <a:srgbClr val="002060"/>
                          </a:solidFill>
                          <a:effectLst/>
                          <a:latin typeface="Bryant Pro Regular" panose="020B0503040000020003"/>
                        </a:rPr>
                        <a:t>99213</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123,390</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26.6</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33.6</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4167159620"/>
                  </a:ext>
                </a:extLst>
              </a:tr>
              <a:tr h="175260">
                <a:tc>
                  <a:txBody>
                    <a:bodyPr/>
                    <a:lstStyle/>
                    <a:p>
                      <a:pPr algn="ctr" fontAlgn="b"/>
                      <a:r>
                        <a:rPr lang="en-US" sz="1200" b="0" i="0" u="none" strike="noStrike" dirty="0">
                          <a:solidFill>
                            <a:srgbClr val="002060"/>
                          </a:solidFill>
                          <a:effectLst/>
                          <a:latin typeface="Bryant Pro Regular" panose="020B0503040000020003"/>
                        </a:rPr>
                        <a:t>99214</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309,646</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66.8</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59.9</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4067355877"/>
                  </a:ext>
                </a:extLst>
              </a:tr>
              <a:tr h="175260">
                <a:tc>
                  <a:txBody>
                    <a:bodyPr/>
                    <a:lstStyle/>
                    <a:p>
                      <a:pPr algn="ctr" fontAlgn="b"/>
                      <a:r>
                        <a:rPr lang="en-US" sz="1200" b="0" i="0" u="none" strike="noStrike" dirty="0">
                          <a:solidFill>
                            <a:srgbClr val="002060"/>
                          </a:solidFill>
                          <a:effectLst/>
                          <a:latin typeface="Bryant Pro Regular" panose="020B0503040000020003"/>
                        </a:rPr>
                        <a:t>99215</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24,057</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5.2</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4.3</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3453108031"/>
                  </a:ext>
                </a:extLst>
              </a:tr>
              <a:tr h="175260">
                <a:tc>
                  <a:txBody>
                    <a:bodyPr/>
                    <a:lstStyle/>
                    <a:p>
                      <a:pPr algn="ctr" fontAlgn="b"/>
                      <a:r>
                        <a:rPr lang="en-US" sz="1200" b="0" i="0" u="none" strike="noStrike" dirty="0">
                          <a:solidFill>
                            <a:srgbClr val="002060"/>
                          </a:solidFill>
                          <a:effectLst/>
                          <a:latin typeface="Bryant Pro Regular" panose="020B0503040000020003"/>
                        </a:rPr>
                        <a:t> </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463,795</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 </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 </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2740344633"/>
                  </a:ext>
                </a:extLst>
              </a:tr>
            </a:tbl>
          </a:graphicData>
        </a:graphic>
      </p:graphicFrame>
    </p:spTree>
    <p:extLst>
      <p:ext uri="{BB962C8B-B14F-4D97-AF65-F5344CB8AC3E}">
        <p14:creationId xmlns:p14="http://schemas.microsoft.com/office/powerpoint/2010/main" val="14408515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C3E388-1053-48B6-A3A4-B803625F73E5}"/>
              </a:ext>
            </a:extLst>
          </p:cNvPr>
          <p:cNvSpPr>
            <a:spLocks noGrp="1"/>
          </p:cNvSpPr>
          <p:nvPr>
            <p:ph type="body" sz="quarter" idx="11"/>
          </p:nvPr>
        </p:nvSpPr>
        <p:spPr/>
        <p:txBody>
          <a:bodyPr/>
          <a:lstStyle/>
          <a:p>
            <a:r>
              <a:rPr lang="en-US" dirty="0"/>
              <a:t>General Practice E/M Billing Jan-June 2022</a:t>
            </a:r>
          </a:p>
        </p:txBody>
      </p:sp>
      <p:graphicFrame>
        <p:nvGraphicFramePr>
          <p:cNvPr id="4" name="Content Placeholder 3">
            <a:extLst>
              <a:ext uri="{FF2B5EF4-FFF2-40B4-BE49-F238E27FC236}">
                <a16:creationId xmlns:a16="http://schemas.microsoft.com/office/drawing/2014/main" id="{5CF0578E-91C0-4B5E-A787-BD57BEF18999}"/>
              </a:ext>
            </a:extLst>
          </p:cNvPr>
          <p:cNvGraphicFramePr>
            <a:graphicFrameLocks noGrp="1"/>
          </p:cNvGraphicFramePr>
          <p:nvPr>
            <p:ph idx="1"/>
            <p:extLst>
              <p:ext uri="{D42A27DB-BD31-4B8C-83A1-F6EECF244321}">
                <p14:modId xmlns:p14="http://schemas.microsoft.com/office/powerpoint/2010/main" val="2483019473"/>
              </p:ext>
            </p:extLst>
          </p:nvPr>
        </p:nvGraphicFramePr>
        <p:xfrm>
          <a:off x="285750" y="1257300"/>
          <a:ext cx="8572500" cy="1337310"/>
        </p:xfrm>
        <a:graphic>
          <a:graphicData uri="http://schemas.openxmlformats.org/drawingml/2006/table">
            <a:tbl>
              <a:tblPr/>
              <a:tblGrid>
                <a:gridCol w="952500">
                  <a:extLst>
                    <a:ext uri="{9D8B030D-6E8A-4147-A177-3AD203B41FA5}">
                      <a16:colId xmlns:a16="http://schemas.microsoft.com/office/drawing/2014/main" val="1104821334"/>
                    </a:ext>
                  </a:extLst>
                </a:gridCol>
                <a:gridCol w="1905000">
                  <a:extLst>
                    <a:ext uri="{9D8B030D-6E8A-4147-A177-3AD203B41FA5}">
                      <a16:colId xmlns:a16="http://schemas.microsoft.com/office/drawing/2014/main" val="4042083728"/>
                    </a:ext>
                  </a:extLst>
                </a:gridCol>
                <a:gridCol w="2857500">
                  <a:extLst>
                    <a:ext uri="{9D8B030D-6E8A-4147-A177-3AD203B41FA5}">
                      <a16:colId xmlns:a16="http://schemas.microsoft.com/office/drawing/2014/main" val="1562170594"/>
                    </a:ext>
                  </a:extLst>
                </a:gridCol>
                <a:gridCol w="2857500">
                  <a:extLst>
                    <a:ext uri="{9D8B030D-6E8A-4147-A177-3AD203B41FA5}">
                      <a16:colId xmlns:a16="http://schemas.microsoft.com/office/drawing/2014/main" val="814398074"/>
                    </a:ext>
                  </a:extLst>
                </a:gridCol>
              </a:tblGrid>
              <a:tr h="333375">
                <a:tc>
                  <a:txBody>
                    <a:bodyPr/>
                    <a:lstStyle/>
                    <a:p>
                      <a:pPr algn="ctr" fontAlgn="b"/>
                      <a:r>
                        <a:rPr lang="en-US" sz="1200" b="1" i="0" u="none" strike="noStrike" dirty="0">
                          <a:solidFill>
                            <a:schemeClr val="bg1"/>
                          </a:solidFill>
                          <a:effectLst/>
                          <a:latin typeface="Bryant Pro Regular" panose="020B0503040000020003"/>
                        </a:rPr>
                        <a:t>Procedure Code</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chemeClr val="bg1"/>
                          </a:solidFill>
                          <a:effectLst/>
                          <a:latin typeface="Bryant Pro Regular" panose="020B0503040000020003"/>
                        </a:rPr>
                        <a:t>Carrier</a:t>
                      </a:r>
                      <a:br>
                        <a:rPr lang="en-US" sz="1200" b="1" i="0" u="none" strike="noStrike" dirty="0">
                          <a:solidFill>
                            <a:schemeClr val="bg1"/>
                          </a:solidFill>
                          <a:effectLst/>
                          <a:latin typeface="Bryant Pro Regular" panose="020B0503040000020003"/>
                        </a:rPr>
                      </a:br>
                      <a:r>
                        <a:rPr lang="en-US" sz="1200" b="1" i="0" u="none" strike="noStrike" dirty="0">
                          <a:solidFill>
                            <a:schemeClr val="bg1"/>
                          </a:solidFill>
                          <a:effectLst/>
                          <a:latin typeface="Bryant Pro Regular" panose="020B0503040000020003"/>
                        </a:rPr>
                        <a:t>Services</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chemeClr val="bg1"/>
                          </a:solidFill>
                          <a:effectLst/>
                          <a:latin typeface="Bryant Pro Regular" panose="020B0503040000020003"/>
                        </a:rPr>
                        <a:t>NC Specialty % of Use</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chemeClr val="bg1"/>
                          </a:solidFill>
                          <a:effectLst/>
                          <a:latin typeface="Bryant Pro Regular" panose="020B0503040000020003"/>
                        </a:rPr>
                        <a:t>National Specialty % of Use</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3565095203"/>
                  </a:ext>
                </a:extLst>
              </a:tr>
              <a:tr h="190500">
                <a:tc>
                  <a:txBody>
                    <a:bodyPr/>
                    <a:lstStyle/>
                    <a:p>
                      <a:pPr algn="ctr" fontAlgn="b"/>
                      <a:r>
                        <a:rPr lang="en-US" sz="1200" b="0" i="0" u="none" strike="noStrike" dirty="0">
                          <a:solidFill>
                            <a:srgbClr val="002060"/>
                          </a:solidFill>
                          <a:effectLst/>
                          <a:latin typeface="Bryant Pro Regular" panose="020B0503040000020003"/>
                        </a:rPr>
                        <a:t>99202</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12</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2.8</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8.2</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2149754798"/>
                  </a:ext>
                </a:extLst>
              </a:tr>
              <a:tr h="190500">
                <a:tc>
                  <a:txBody>
                    <a:bodyPr/>
                    <a:lstStyle/>
                    <a:p>
                      <a:pPr algn="ctr" fontAlgn="b"/>
                      <a:r>
                        <a:rPr lang="en-US" sz="1200" b="0" i="0" u="none" strike="noStrike" dirty="0">
                          <a:solidFill>
                            <a:srgbClr val="002060"/>
                          </a:solidFill>
                          <a:effectLst/>
                          <a:latin typeface="Bryant Pro Regular" panose="020B0503040000020003"/>
                        </a:rPr>
                        <a:t>99203</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184</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42.2</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43.9</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622180140"/>
                  </a:ext>
                </a:extLst>
              </a:tr>
              <a:tr h="190500">
                <a:tc>
                  <a:txBody>
                    <a:bodyPr/>
                    <a:lstStyle/>
                    <a:p>
                      <a:pPr algn="ctr" fontAlgn="b"/>
                      <a:r>
                        <a:rPr lang="en-US" sz="1200" b="0" i="0" u="none" strike="noStrike" dirty="0">
                          <a:solidFill>
                            <a:srgbClr val="002060"/>
                          </a:solidFill>
                          <a:effectLst/>
                          <a:latin typeface="Bryant Pro Regular" panose="020B0503040000020003"/>
                        </a:rPr>
                        <a:t>99204</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228</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52.3</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40.8</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3396825774"/>
                  </a:ext>
                </a:extLst>
              </a:tr>
              <a:tr h="190500">
                <a:tc>
                  <a:txBody>
                    <a:bodyPr/>
                    <a:lstStyle/>
                    <a:p>
                      <a:pPr algn="ctr" fontAlgn="b"/>
                      <a:r>
                        <a:rPr lang="en-US" sz="1200" b="0" i="0" u="none" strike="noStrike" dirty="0">
                          <a:solidFill>
                            <a:srgbClr val="002060"/>
                          </a:solidFill>
                          <a:effectLst/>
                          <a:latin typeface="Bryant Pro Regular" panose="020B0503040000020003"/>
                        </a:rPr>
                        <a:t>99205</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12</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2.8</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7.1</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375316330"/>
                  </a:ext>
                </a:extLst>
              </a:tr>
              <a:tr h="190500">
                <a:tc>
                  <a:txBody>
                    <a:bodyPr/>
                    <a:lstStyle/>
                    <a:p>
                      <a:pPr algn="ctr" fontAlgn="b"/>
                      <a:r>
                        <a:rPr lang="en-US" sz="1200" b="0" i="0" u="none" strike="noStrike" dirty="0">
                          <a:solidFill>
                            <a:srgbClr val="002060"/>
                          </a:solidFill>
                          <a:effectLst/>
                          <a:latin typeface="Bryant Pro Regular" panose="020B0503040000020003"/>
                        </a:rPr>
                        <a:t> </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436</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 </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 </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2379230175"/>
                  </a:ext>
                </a:extLst>
              </a:tr>
            </a:tbl>
          </a:graphicData>
        </a:graphic>
      </p:graphicFrame>
      <p:graphicFrame>
        <p:nvGraphicFramePr>
          <p:cNvPr id="5" name="Table 4">
            <a:extLst>
              <a:ext uri="{FF2B5EF4-FFF2-40B4-BE49-F238E27FC236}">
                <a16:creationId xmlns:a16="http://schemas.microsoft.com/office/drawing/2014/main" id="{ADD9B585-8A8B-4BA5-9179-3EB1B323324C}"/>
              </a:ext>
            </a:extLst>
          </p:cNvPr>
          <p:cNvGraphicFramePr>
            <a:graphicFrameLocks noGrp="1"/>
          </p:cNvGraphicFramePr>
          <p:nvPr>
            <p:extLst>
              <p:ext uri="{D42A27DB-BD31-4B8C-83A1-F6EECF244321}">
                <p14:modId xmlns:p14="http://schemas.microsoft.com/office/powerpoint/2010/main" val="3334889866"/>
              </p:ext>
            </p:extLst>
          </p:nvPr>
        </p:nvGraphicFramePr>
        <p:xfrm>
          <a:off x="285750" y="2571750"/>
          <a:ext cx="8572500" cy="962025"/>
        </p:xfrm>
        <a:graphic>
          <a:graphicData uri="http://schemas.openxmlformats.org/drawingml/2006/table">
            <a:tbl>
              <a:tblPr/>
              <a:tblGrid>
                <a:gridCol w="952500">
                  <a:extLst>
                    <a:ext uri="{9D8B030D-6E8A-4147-A177-3AD203B41FA5}">
                      <a16:colId xmlns:a16="http://schemas.microsoft.com/office/drawing/2014/main" val="1660117828"/>
                    </a:ext>
                  </a:extLst>
                </a:gridCol>
                <a:gridCol w="1905000">
                  <a:extLst>
                    <a:ext uri="{9D8B030D-6E8A-4147-A177-3AD203B41FA5}">
                      <a16:colId xmlns:a16="http://schemas.microsoft.com/office/drawing/2014/main" val="1963213867"/>
                    </a:ext>
                  </a:extLst>
                </a:gridCol>
                <a:gridCol w="2857500">
                  <a:extLst>
                    <a:ext uri="{9D8B030D-6E8A-4147-A177-3AD203B41FA5}">
                      <a16:colId xmlns:a16="http://schemas.microsoft.com/office/drawing/2014/main" val="2779701362"/>
                    </a:ext>
                  </a:extLst>
                </a:gridCol>
                <a:gridCol w="2857500">
                  <a:extLst>
                    <a:ext uri="{9D8B030D-6E8A-4147-A177-3AD203B41FA5}">
                      <a16:colId xmlns:a16="http://schemas.microsoft.com/office/drawing/2014/main" val="4009931740"/>
                    </a:ext>
                  </a:extLst>
                </a:gridCol>
              </a:tblGrid>
              <a:tr h="175260">
                <a:tc>
                  <a:txBody>
                    <a:bodyPr/>
                    <a:lstStyle/>
                    <a:p>
                      <a:pPr algn="ctr" fontAlgn="b"/>
                      <a:r>
                        <a:rPr lang="en-US" sz="1200" b="0" i="0" u="none" strike="noStrike" dirty="0">
                          <a:solidFill>
                            <a:srgbClr val="002060"/>
                          </a:solidFill>
                          <a:effectLst/>
                          <a:latin typeface="Bryant Pro Regular" panose="020B0503040000020003"/>
                        </a:rPr>
                        <a:t>99212</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102</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1.5</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5.2</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691020863"/>
                  </a:ext>
                </a:extLst>
              </a:tr>
              <a:tr h="175260">
                <a:tc>
                  <a:txBody>
                    <a:bodyPr/>
                    <a:lstStyle/>
                    <a:p>
                      <a:pPr algn="ctr" fontAlgn="b"/>
                      <a:r>
                        <a:rPr lang="en-US" sz="1200" b="0" i="0" u="none" strike="noStrike" dirty="0">
                          <a:solidFill>
                            <a:srgbClr val="002060"/>
                          </a:solidFill>
                          <a:effectLst/>
                          <a:latin typeface="Bryant Pro Regular" panose="020B0503040000020003"/>
                        </a:rPr>
                        <a:t>99213</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2,551</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38.0</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45.2</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4167159620"/>
                  </a:ext>
                </a:extLst>
              </a:tr>
              <a:tr h="175260">
                <a:tc>
                  <a:txBody>
                    <a:bodyPr/>
                    <a:lstStyle/>
                    <a:p>
                      <a:pPr algn="ctr" fontAlgn="b"/>
                      <a:r>
                        <a:rPr lang="en-US" sz="1200" b="0" i="0" u="none" strike="noStrike" dirty="0">
                          <a:solidFill>
                            <a:srgbClr val="002060"/>
                          </a:solidFill>
                          <a:effectLst/>
                          <a:latin typeface="Bryant Pro Regular" panose="020B0503040000020003"/>
                        </a:rPr>
                        <a:t>99214</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3,999</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59.5</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45.1</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4067355877"/>
                  </a:ext>
                </a:extLst>
              </a:tr>
              <a:tr h="175260">
                <a:tc>
                  <a:txBody>
                    <a:bodyPr/>
                    <a:lstStyle/>
                    <a:p>
                      <a:pPr algn="ctr" fontAlgn="b"/>
                      <a:r>
                        <a:rPr lang="en-US" sz="1200" b="0" i="0" u="none" strike="noStrike" dirty="0">
                          <a:solidFill>
                            <a:srgbClr val="002060"/>
                          </a:solidFill>
                          <a:effectLst/>
                          <a:latin typeface="Bryant Pro Regular" panose="020B0503040000020003"/>
                        </a:rPr>
                        <a:t>99215</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68</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1.0</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4.5</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3453108031"/>
                  </a:ext>
                </a:extLst>
              </a:tr>
              <a:tr h="175260">
                <a:tc>
                  <a:txBody>
                    <a:bodyPr/>
                    <a:lstStyle/>
                    <a:p>
                      <a:pPr algn="ctr" fontAlgn="b"/>
                      <a:r>
                        <a:rPr lang="en-US" sz="1200" b="0" i="0" u="none" strike="noStrike" dirty="0">
                          <a:solidFill>
                            <a:srgbClr val="002060"/>
                          </a:solidFill>
                          <a:effectLst/>
                          <a:latin typeface="Bryant Pro Regular" panose="020B0503040000020003"/>
                        </a:rPr>
                        <a:t> </a:t>
                      </a:r>
                    </a:p>
                  </a:txBody>
                  <a:tcPr marL="8763" marR="8763" marT="876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6,720</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 </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2060"/>
                          </a:solidFill>
                          <a:effectLst/>
                          <a:latin typeface="Bryant Pro Regular" panose="020B0503040000020003"/>
                        </a:rPr>
                        <a:t> </a:t>
                      </a: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2740344633"/>
                  </a:ext>
                </a:extLst>
              </a:tr>
            </a:tbl>
          </a:graphicData>
        </a:graphic>
      </p:graphicFrame>
    </p:spTree>
    <p:extLst>
      <p:ext uri="{BB962C8B-B14F-4D97-AF65-F5344CB8AC3E}">
        <p14:creationId xmlns:p14="http://schemas.microsoft.com/office/powerpoint/2010/main" val="3675958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EA986-B743-43B0-9D61-CBD1207DB6E1}"/>
              </a:ext>
            </a:extLst>
          </p:cNvPr>
          <p:cNvSpPr>
            <a:spLocks noGrp="1"/>
          </p:cNvSpPr>
          <p:nvPr>
            <p:ph type="body" sz="quarter" idx="11"/>
          </p:nvPr>
        </p:nvSpPr>
        <p:spPr/>
        <p:txBody>
          <a:bodyPr/>
          <a:lstStyle/>
          <a:p>
            <a:r>
              <a:rPr lang="en-US" dirty="0"/>
              <a:t>JM Disbursement by DRG</a:t>
            </a:r>
          </a:p>
        </p:txBody>
      </p:sp>
      <p:graphicFrame>
        <p:nvGraphicFramePr>
          <p:cNvPr id="4" name="Content Placeholder 3">
            <a:extLst>
              <a:ext uri="{FF2B5EF4-FFF2-40B4-BE49-F238E27FC236}">
                <a16:creationId xmlns:a16="http://schemas.microsoft.com/office/drawing/2014/main" id="{5B1C16D8-980E-4A88-A20A-1A1ACA8A7218}"/>
              </a:ext>
            </a:extLst>
          </p:cNvPr>
          <p:cNvGraphicFramePr>
            <a:graphicFrameLocks noGrp="1"/>
          </p:cNvGraphicFramePr>
          <p:nvPr>
            <p:ph idx="1"/>
            <p:extLst>
              <p:ext uri="{D42A27DB-BD31-4B8C-83A1-F6EECF244321}">
                <p14:modId xmlns:p14="http://schemas.microsoft.com/office/powerpoint/2010/main" val="177595048"/>
              </p:ext>
            </p:extLst>
          </p:nvPr>
        </p:nvGraphicFramePr>
        <p:xfrm>
          <a:off x="152400" y="1123950"/>
          <a:ext cx="8686800" cy="2359023"/>
        </p:xfrm>
        <a:graphic>
          <a:graphicData uri="http://schemas.openxmlformats.org/drawingml/2006/table">
            <a:tbl>
              <a:tblPr/>
              <a:tblGrid>
                <a:gridCol w="685800">
                  <a:extLst>
                    <a:ext uri="{9D8B030D-6E8A-4147-A177-3AD203B41FA5}">
                      <a16:colId xmlns:a16="http://schemas.microsoft.com/office/drawing/2014/main" val="2707301525"/>
                    </a:ext>
                  </a:extLst>
                </a:gridCol>
                <a:gridCol w="613124">
                  <a:extLst>
                    <a:ext uri="{9D8B030D-6E8A-4147-A177-3AD203B41FA5}">
                      <a16:colId xmlns:a16="http://schemas.microsoft.com/office/drawing/2014/main" val="3153400321"/>
                    </a:ext>
                  </a:extLst>
                </a:gridCol>
                <a:gridCol w="3452096">
                  <a:extLst>
                    <a:ext uri="{9D8B030D-6E8A-4147-A177-3AD203B41FA5}">
                      <a16:colId xmlns:a16="http://schemas.microsoft.com/office/drawing/2014/main" val="3892146460"/>
                    </a:ext>
                  </a:extLst>
                </a:gridCol>
                <a:gridCol w="920559">
                  <a:extLst>
                    <a:ext uri="{9D8B030D-6E8A-4147-A177-3AD203B41FA5}">
                      <a16:colId xmlns:a16="http://schemas.microsoft.com/office/drawing/2014/main" val="1743993446"/>
                    </a:ext>
                  </a:extLst>
                </a:gridCol>
                <a:gridCol w="639711">
                  <a:extLst>
                    <a:ext uri="{9D8B030D-6E8A-4147-A177-3AD203B41FA5}">
                      <a16:colId xmlns:a16="http://schemas.microsoft.com/office/drawing/2014/main" val="3725070318"/>
                    </a:ext>
                  </a:extLst>
                </a:gridCol>
                <a:gridCol w="748929">
                  <a:extLst>
                    <a:ext uri="{9D8B030D-6E8A-4147-A177-3AD203B41FA5}">
                      <a16:colId xmlns:a16="http://schemas.microsoft.com/office/drawing/2014/main" val="1899755217"/>
                    </a:ext>
                  </a:extLst>
                </a:gridCol>
                <a:gridCol w="842545">
                  <a:extLst>
                    <a:ext uri="{9D8B030D-6E8A-4147-A177-3AD203B41FA5}">
                      <a16:colId xmlns:a16="http://schemas.microsoft.com/office/drawing/2014/main" val="2841276717"/>
                    </a:ext>
                  </a:extLst>
                </a:gridCol>
                <a:gridCol w="784036">
                  <a:extLst>
                    <a:ext uri="{9D8B030D-6E8A-4147-A177-3AD203B41FA5}">
                      <a16:colId xmlns:a16="http://schemas.microsoft.com/office/drawing/2014/main" val="75341615"/>
                    </a:ext>
                  </a:extLst>
                </a:gridCol>
              </a:tblGrid>
              <a:tr h="316345">
                <a:tc>
                  <a:txBody>
                    <a:bodyPr/>
                    <a:lstStyle/>
                    <a:p>
                      <a:pPr algn="ctr" fontAlgn="b"/>
                      <a:r>
                        <a:rPr lang="en-US" sz="1000" b="1" i="0" u="none" strike="noStrike" dirty="0">
                          <a:solidFill>
                            <a:schemeClr val="bg1"/>
                          </a:solidFill>
                          <a:effectLst/>
                          <a:latin typeface="Bryant Pro Medium"/>
                        </a:rPr>
                        <a:t>Overview</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Rank</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000" b="1" i="0" u="none" strike="noStrike" dirty="0">
                          <a:solidFill>
                            <a:schemeClr val="bg1"/>
                          </a:solidFill>
                          <a:effectLst/>
                          <a:latin typeface="Bryant Pro Medium"/>
                        </a:rPr>
                        <a:t>Overview</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Category</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bg1"/>
                          </a:solidFill>
                          <a:effectLst/>
                          <a:latin typeface="Bryant Pro Medium"/>
                        </a:rPr>
                        <a:t>Overview</a:t>
                      </a:r>
                      <a:br>
                        <a:rPr lang="en-US" sz="1200" b="1" i="0" u="none" strike="noStrike" dirty="0">
                          <a:solidFill>
                            <a:schemeClr val="bg1"/>
                          </a:solidFill>
                          <a:effectLst/>
                          <a:latin typeface="Bryant Pro Medium"/>
                        </a:rPr>
                      </a:br>
                      <a:r>
                        <a:rPr lang="en-US" sz="1200" b="1" i="0" u="none" strike="noStrike" dirty="0">
                          <a:solidFill>
                            <a:schemeClr val="bg1"/>
                          </a:solidFill>
                          <a:effectLst/>
                          <a:latin typeface="Bryant Pro Medium"/>
                        </a:rPr>
                        <a:t>Category</a:t>
                      </a:r>
                      <a:br>
                        <a:rPr lang="en-US" sz="1200" b="1" i="0" u="none" strike="noStrike" dirty="0">
                          <a:solidFill>
                            <a:schemeClr val="bg1"/>
                          </a:solidFill>
                          <a:effectLst/>
                          <a:latin typeface="Bryant Pro Medium"/>
                        </a:rPr>
                      </a:br>
                      <a:r>
                        <a:rPr lang="en-US" sz="1200" b="1" i="0" u="none" strike="noStrike" dirty="0">
                          <a:solidFill>
                            <a:schemeClr val="bg1"/>
                          </a:solidFill>
                          <a:effectLst/>
                          <a:latin typeface="Bryant Pro Medium"/>
                        </a:rPr>
                        <a:t>Description</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bg1"/>
                          </a:solidFill>
                          <a:effectLst/>
                          <a:latin typeface="Bryant Pro Medium"/>
                        </a:rPr>
                        <a:t>Dollars</a:t>
                      </a:r>
                      <a:br>
                        <a:rPr lang="en-US" sz="1200" b="1" i="0" u="none" strike="noStrike" dirty="0">
                          <a:solidFill>
                            <a:schemeClr val="bg1"/>
                          </a:solidFill>
                          <a:effectLst/>
                          <a:latin typeface="Bryant Pro Medium"/>
                        </a:rPr>
                      </a:br>
                      <a:r>
                        <a:rPr lang="en-US" sz="1200" b="1" i="0" u="none" strike="noStrike" dirty="0">
                          <a:solidFill>
                            <a:schemeClr val="bg1"/>
                          </a:solidFill>
                          <a:effectLst/>
                          <a:latin typeface="Bryant Pro Medium"/>
                        </a:rPr>
                        <a:t>Current</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000" b="1" i="0" u="none" strike="noStrike" dirty="0">
                          <a:solidFill>
                            <a:schemeClr val="bg1"/>
                          </a:solidFill>
                          <a:effectLst/>
                          <a:latin typeface="Bryant Pro Medium"/>
                        </a:rPr>
                        <a:t>Dollars</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Per</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Claim</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Current</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000" b="1" i="0" u="none" strike="noStrike" dirty="0">
                          <a:solidFill>
                            <a:schemeClr val="bg1"/>
                          </a:solidFill>
                          <a:effectLst/>
                          <a:latin typeface="Bryant Pro Medium"/>
                        </a:rPr>
                        <a:t>Number</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of</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Claims</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Current</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000" b="1" i="0" u="none" strike="noStrike" dirty="0">
                          <a:solidFill>
                            <a:schemeClr val="bg1"/>
                          </a:solidFill>
                          <a:effectLst/>
                          <a:latin typeface="Bryant Pro Medium"/>
                        </a:rPr>
                        <a:t>Number</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of</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Beneficiaries</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Current</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000" b="1" i="0" u="none" strike="noStrike" dirty="0">
                          <a:solidFill>
                            <a:schemeClr val="bg1"/>
                          </a:solidFill>
                          <a:effectLst/>
                          <a:latin typeface="Bryant Pro Medium"/>
                        </a:rPr>
                        <a:t>Number</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of</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Providers</a:t>
                      </a:r>
                      <a:br>
                        <a:rPr lang="en-US" sz="1000" b="1" i="0" u="none" strike="noStrike" dirty="0">
                          <a:solidFill>
                            <a:schemeClr val="bg1"/>
                          </a:solidFill>
                          <a:effectLst/>
                          <a:latin typeface="Bryant Pro Medium"/>
                        </a:rPr>
                      </a:br>
                      <a:r>
                        <a:rPr lang="en-US" sz="1000" b="1" i="0" u="none" strike="noStrike" dirty="0">
                          <a:solidFill>
                            <a:schemeClr val="bg1"/>
                          </a:solidFill>
                          <a:effectLst/>
                          <a:latin typeface="Bryant Pro Medium"/>
                        </a:rPr>
                        <a:t>Current</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610391396"/>
                  </a:ext>
                </a:extLst>
              </a:tr>
              <a:tr h="316345">
                <a:tc>
                  <a:txBody>
                    <a:bodyPr/>
                    <a:lstStyle/>
                    <a:p>
                      <a:pPr algn="ctr" fontAlgn="b"/>
                      <a:r>
                        <a:rPr lang="en-US" sz="1000" b="0" i="0" u="none" strike="noStrike" dirty="0">
                          <a:solidFill>
                            <a:schemeClr val="accent5"/>
                          </a:solidFill>
                          <a:effectLst/>
                          <a:latin typeface="Bryant Pro Medium"/>
                        </a:rPr>
                        <a:t>1</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872</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l" fontAlgn="b"/>
                      <a:r>
                        <a:rPr lang="en-US" sz="1000" b="0" i="0" u="none" strike="noStrike" dirty="0">
                          <a:solidFill>
                            <a:schemeClr val="accent5"/>
                          </a:solidFill>
                          <a:effectLst/>
                          <a:latin typeface="Bryant Pro Medium"/>
                        </a:rPr>
                        <a:t>Septicemia Or Severe Sepsis W/O Mv</a:t>
                      </a:r>
                      <a:br>
                        <a:rPr lang="en-US" sz="1000" b="0" i="0" u="none" strike="noStrike" dirty="0">
                          <a:solidFill>
                            <a:schemeClr val="accent5"/>
                          </a:solidFill>
                          <a:effectLst/>
                          <a:latin typeface="Bryant Pro Medium"/>
                        </a:rPr>
                      </a:br>
                      <a:r>
                        <a:rPr lang="en-US" sz="1000" b="0" i="0" u="none" strike="noStrike" dirty="0">
                          <a:solidFill>
                            <a:schemeClr val="accent5"/>
                          </a:solidFill>
                          <a:effectLst/>
                          <a:latin typeface="Bryant Pro Medium"/>
                        </a:rPr>
                        <a:t>&gt;96 Hours W/O MCC</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669,653,495</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7,932</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84,426</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75,298</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267</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995072676"/>
                  </a:ext>
                </a:extLst>
              </a:tr>
              <a:tr h="474518">
                <a:tc>
                  <a:txBody>
                    <a:bodyPr/>
                    <a:lstStyle/>
                    <a:p>
                      <a:pPr algn="ctr" fontAlgn="b"/>
                      <a:r>
                        <a:rPr lang="en-US" sz="1000" b="0" i="0" u="none" strike="noStrike" dirty="0">
                          <a:solidFill>
                            <a:schemeClr val="accent5"/>
                          </a:solidFill>
                          <a:effectLst/>
                          <a:latin typeface="Bryant Pro Medium"/>
                        </a:rPr>
                        <a:t>2</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470</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l" fontAlgn="b"/>
                      <a:r>
                        <a:rPr lang="en-US" sz="1000" b="0" i="0" u="none" strike="noStrike" dirty="0">
                          <a:solidFill>
                            <a:schemeClr val="accent5"/>
                          </a:solidFill>
                          <a:effectLst/>
                          <a:latin typeface="Bryant Pro Medium"/>
                        </a:rPr>
                        <a:t>Major Hip And Knee Joint</a:t>
                      </a:r>
                      <a:br>
                        <a:rPr lang="en-US" sz="1000" b="0" i="0" u="none" strike="noStrike" dirty="0">
                          <a:solidFill>
                            <a:schemeClr val="accent5"/>
                          </a:solidFill>
                          <a:effectLst/>
                          <a:latin typeface="Bryant Pro Medium"/>
                        </a:rPr>
                      </a:br>
                      <a:r>
                        <a:rPr lang="en-US" sz="1000" b="0" i="0" u="none" strike="noStrike" dirty="0">
                          <a:solidFill>
                            <a:schemeClr val="accent5"/>
                          </a:solidFill>
                          <a:effectLst/>
                          <a:latin typeface="Bryant Pro Medium"/>
                        </a:rPr>
                        <a:t>Replacement Or Reattachment Of</a:t>
                      </a:r>
                      <a:br>
                        <a:rPr lang="en-US" sz="1000" b="0" i="0" u="none" strike="noStrike" dirty="0">
                          <a:solidFill>
                            <a:schemeClr val="accent5"/>
                          </a:solidFill>
                          <a:effectLst/>
                          <a:latin typeface="Bryant Pro Medium"/>
                        </a:rPr>
                      </a:br>
                      <a:r>
                        <a:rPr lang="en-US" sz="1000" b="0" i="0" u="none" strike="noStrike" dirty="0">
                          <a:solidFill>
                            <a:schemeClr val="accent5"/>
                          </a:solidFill>
                          <a:effectLst/>
                          <a:latin typeface="Bryant Pro Medium"/>
                        </a:rPr>
                        <a:t>Lower Extremity W/O MCC</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375,770,722</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9,293</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40,437</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39,454</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216</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220120790"/>
                  </a:ext>
                </a:extLst>
              </a:tr>
              <a:tr h="316345">
                <a:tc>
                  <a:txBody>
                    <a:bodyPr/>
                    <a:lstStyle/>
                    <a:p>
                      <a:pPr algn="ctr" fontAlgn="b"/>
                      <a:r>
                        <a:rPr lang="en-US" sz="1000" b="0" i="0" u="none" strike="noStrike" dirty="0">
                          <a:solidFill>
                            <a:schemeClr val="accent5"/>
                          </a:solidFill>
                          <a:effectLst/>
                          <a:latin typeface="Bryant Pro Medium"/>
                        </a:rPr>
                        <a:t>3</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293</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l" fontAlgn="b"/>
                      <a:r>
                        <a:rPr lang="en-US" sz="1000" b="0" i="0" u="none" strike="noStrike" dirty="0">
                          <a:solidFill>
                            <a:schemeClr val="accent5"/>
                          </a:solidFill>
                          <a:effectLst/>
                          <a:latin typeface="Bryant Pro Medium"/>
                        </a:rPr>
                        <a:t>Heart Failure &amp; Shock W/O CC/MCC</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341,377,749</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5,679</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60,109</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46,743</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265</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792406286"/>
                  </a:ext>
                </a:extLst>
              </a:tr>
              <a:tr h="316345">
                <a:tc>
                  <a:txBody>
                    <a:bodyPr/>
                    <a:lstStyle/>
                    <a:p>
                      <a:pPr algn="ctr" fontAlgn="b"/>
                      <a:r>
                        <a:rPr lang="en-US" sz="1000" b="0" i="0" u="none" strike="noStrike" dirty="0">
                          <a:solidFill>
                            <a:schemeClr val="accent5"/>
                          </a:solidFill>
                          <a:effectLst/>
                          <a:latin typeface="Bryant Pro Medium"/>
                        </a:rPr>
                        <a:t>4</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855</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l" fontAlgn="b"/>
                      <a:r>
                        <a:rPr lang="en-US" sz="1000" b="0" i="0" u="none" strike="noStrike" dirty="0">
                          <a:solidFill>
                            <a:schemeClr val="accent5"/>
                          </a:solidFill>
                          <a:effectLst/>
                          <a:latin typeface="Bryant Pro Medium"/>
                        </a:rPr>
                        <a:t>Infectious &amp; Parasitic Diseases W O.R.</a:t>
                      </a:r>
                      <a:br>
                        <a:rPr lang="en-US" sz="1000" b="0" i="0" u="none" strike="noStrike" dirty="0">
                          <a:solidFill>
                            <a:schemeClr val="accent5"/>
                          </a:solidFill>
                          <a:effectLst/>
                          <a:latin typeface="Bryant Pro Medium"/>
                        </a:rPr>
                      </a:br>
                      <a:r>
                        <a:rPr lang="en-US" sz="1000" b="0" i="0" u="none" strike="noStrike" dirty="0">
                          <a:solidFill>
                            <a:schemeClr val="accent5"/>
                          </a:solidFill>
                          <a:effectLst/>
                          <a:latin typeface="Bryant Pro Medium"/>
                        </a:rPr>
                        <a:t>Procedure W/O CC/MCC</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272,895,435</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20,759</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13,146</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12,639</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223</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32195311"/>
                  </a:ext>
                </a:extLst>
              </a:tr>
              <a:tr h="316345">
                <a:tc>
                  <a:txBody>
                    <a:bodyPr/>
                    <a:lstStyle/>
                    <a:p>
                      <a:pPr algn="ctr" fontAlgn="b"/>
                      <a:r>
                        <a:rPr lang="en-US" sz="1000" b="0" i="0" u="none" strike="noStrike" dirty="0">
                          <a:solidFill>
                            <a:schemeClr val="accent5"/>
                          </a:solidFill>
                          <a:effectLst/>
                          <a:latin typeface="Bryant Pro Medium"/>
                        </a:rPr>
                        <a:t>5</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004</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l" fontAlgn="b"/>
                      <a:r>
                        <a:rPr lang="en-US" sz="1000" b="0" i="0" u="none" strike="noStrike" dirty="0">
                          <a:solidFill>
                            <a:schemeClr val="accent5"/>
                          </a:solidFill>
                          <a:effectLst/>
                          <a:latin typeface="Bryant Pro Medium"/>
                        </a:rPr>
                        <a:t>Trach W MV &gt;96 hrs OR PDX exc face,</a:t>
                      </a:r>
                      <a:br>
                        <a:rPr lang="en-US" sz="1000" b="0" i="0" u="none" strike="noStrike" dirty="0">
                          <a:solidFill>
                            <a:schemeClr val="accent5"/>
                          </a:solidFill>
                          <a:effectLst/>
                          <a:latin typeface="Bryant Pro Medium"/>
                        </a:rPr>
                      </a:br>
                      <a:r>
                        <a:rPr lang="en-US" sz="1000" b="0" i="0" u="none" strike="noStrike" dirty="0">
                          <a:solidFill>
                            <a:schemeClr val="accent5"/>
                          </a:solidFill>
                          <a:effectLst/>
                          <a:latin typeface="Bryant Pro Medium"/>
                        </a:rPr>
                        <a:t>mouth &amp; neck W/O MAJ O.R.</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233,706,211</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80,700</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2,896</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2,855</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fontAlgn="b"/>
                      <a:r>
                        <a:rPr lang="en-US" sz="1000" b="0" i="0" u="none" strike="noStrike" dirty="0">
                          <a:solidFill>
                            <a:schemeClr val="accent5"/>
                          </a:solidFill>
                          <a:effectLst/>
                          <a:latin typeface="Bryant Pro Medium"/>
                        </a:rPr>
                        <a:t>145</a:t>
                      </a:r>
                    </a:p>
                  </a:txBody>
                  <a:tcPr marL="9304" marR="9304" marT="930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19000714"/>
                  </a:ext>
                </a:extLst>
              </a:tr>
            </a:tbl>
          </a:graphicData>
        </a:graphic>
      </p:graphicFrame>
    </p:spTree>
    <p:extLst>
      <p:ext uri="{BB962C8B-B14F-4D97-AF65-F5344CB8AC3E}">
        <p14:creationId xmlns:p14="http://schemas.microsoft.com/office/powerpoint/2010/main" val="1726365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FF338-EF8F-4279-AF27-0B0433F7576D}"/>
              </a:ext>
            </a:extLst>
          </p:cNvPr>
          <p:cNvSpPr>
            <a:spLocks noGrp="1"/>
          </p:cNvSpPr>
          <p:nvPr>
            <p:ph type="body" sz="quarter" idx="10"/>
          </p:nvPr>
        </p:nvSpPr>
        <p:spPr/>
        <p:txBody>
          <a:bodyPr/>
          <a:lstStyle/>
          <a:p>
            <a:r>
              <a:rPr lang="en-US" dirty="0"/>
              <a:t>Comprehensive Error Rate Testing (CERT)</a:t>
            </a:r>
          </a:p>
        </p:txBody>
      </p:sp>
      <p:sp>
        <p:nvSpPr>
          <p:cNvPr id="3" name="Content Placeholder 2">
            <a:extLst>
              <a:ext uri="{FF2B5EF4-FFF2-40B4-BE49-F238E27FC236}">
                <a16:creationId xmlns:a16="http://schemas.microsoft.com/office/drawing/2014/main" id="{EF6EE00E-FF53-49FB-B143-54E46A2EF13A}"/>
              </a:ext>
            </a:extLst>
          </p:cNvPr>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26696234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C820D3-369B-43BF-A631-10DBD79A0AB5}"/>
              </a:ext>
            </a:extLst>
          </p:cNvPr>
          <p:cNvSpPr>
            <a:spLocks noGrp="1"/>
          </p:cNvSpPr>
          <p:nvPr>
            <p:ph type="body" sz="quarter" idx="11"/>
          </p:nvPr>
        </p:nvSpPr>
        <p:spPr/>
        <p:txBody>
          <a:bodyPr/>
          <a:lstStyle/>
          <a:p>
            <a:r>
              <a:rPr lang="en-US" dirty="0"/>
              <a:t>Five Major CERT Error Categories </a:t>
            </a:r>
          </a:p>
        </p:txBody>
      </p:sp>
      <p:graphicFrame>
        <p:nvGraphicFramePr>
          <p:cNvPr id="6" name="Content Placeholder 5">
            <a:extLst>
              <a:ext uri="{FF2B5EF4-FFF2-40B4-BE49-F238E27FC236}">
                <a16:creationId xmlns:a16="http://schemas.microsoft.com/office/drawing/2014/main" id="{28268F95-681D-4225-A398-FE4B8FC97E0F}"/>
              </a:ext>
            </a:extLst>
          </p:cNvPr>
          <p:cNvGraphicFramePr>
            <a:graphicFrameLocks noGrp="1"/>
          </p:cNvGraphicFramePr>
          <p:nvPr>
            <p:ph idx="1"/>
          </p:nvPr>
        </p:nvGraphicFramePr>
        <p:xfrm>
          <a:off x="158750" y="985089"/>
          <a:ext cx="8832850" cy="34258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2C24376-AFE1-4382-BA18-25E51F9A76D8}"/>
              </a:ext>
            </a:extLst>
          </p:cNvPr>
          <p:cNvSpPr txBox="1"/>
          <p:nvPr/>
        </p:nvSpPr>
        <p:spPr>
          <a:xfrm>
            <a:off x="76200" y="3486150"/>
            <a:ext cx="3581400" cy="1015663"/>
          </a:xfrm>
          <a:prstGeom prst="rect">
            <a:avLst/>
          </a:prstGeom>
          <a:noFill/>
        </p:spPr>
        <p:txBody>
          <a:bodyPr wrap="square" rtlCol="0">
            <a:spAutoFit/>
          </a:bodyPr>
          <a:lstStyle/>
          <a:p>
            <a:pPr algn="ctr"/>
            <a:r>
              <a:rPr lang="en-US" sz="1400" dirty="0">
                <a:latin typeface="Bryant Pro Regular" panose="020B0503040000020003"/>
                <a:hlinkClick r:id="" action="ppaction://noaction"/>
              </a:rPr>
              <a:t>Comprehensive Error Rate Testing Contractor’s 2022National Improper Payment Rate </a:t>
            </a:r>
          </a:p>
          <a:p>
            <a:pPr algn="ctr"/>
            <a:r>
              <a:rPr lang="en-US" sz="1400" dirty="0">
                <a:latin typeface="Bryant Pro Regular" panose="020B0503040000020003"/>
                <a:hlinkClick r:id="" action="ppaction://noaction"/>
              </a:rPr>
              <a:t>Errors Defined by Category</a:t>
            </a:r>
            <a:endParaRPr lang="en-US" sz="1400" dirty="0">
              <a:latin typeface="Bryant Pro Regular" panose="020B0503040000020003"/>
            </a:endParaRPr>
          </a:p>
          <a:p>
            <a:endParaRPr lang="en-US" dirty="0"/>
          </a:p>
        </p:txBody>
      </p:sp>
    </p:spTree>
    <p:extLst>
      <p:ext uri="{BB962C8B-B14F-4D97-AF65-F5344CB8AC3E}">
        <p14:creationId xmlns:p14="http://schemas.microsoft.com/office/powerpoint/2010/main" val="31627460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E53DE-1C81-4F9C-9F3E-593E45EE5B53}"/>
              </a:ext>
            </a:extLst>
          </p:cNvPr>
          <p:cNvSpPr>
            <a:spLocks noGrp="1"/>
          </p:cNvSpPr>
          <p:nvPr>
            <p:ph type="body" sz="quarter" idx="11"/>
          </p:nvPr>
        </p:nvSpPr>
        <p:spPr/>
        <p:txBody>
          <a:bodyPr/>
          <a:lstStyle/>
          <a:p>
            <a:r>
              <a:rPr lang="en-US" sz="2200" dirty="0"/>
              <a:t>Improper Payment Rates and Projected Improper Payments by Claim Type (Dollars in Billions)</a:t>
            </a:r>
          </a:p>
        </p:txBody>
      </p:sp>
      <p:graphicFrame>
        <p:nvGraphicFramePr>
          <p:cNvPr id="4" name="Table 4">
            <a:extLst>
              <a:ext uri="{FF2B5EF4-FFF2-40B4-BE49-F238E27FC236}">
                <a16:creationId xmlns:a16="http://schemas.microsoft.com/office/drawing/2014/main" id="{FD8FA93C-74AE-4D32-90A3-A421E081C7F6}"/>
              </a:ext>
            </a:extLst>
          </p:cNvPr>
          <p:cNvGraphicFramePr>
            <a:graphicFrameLocks noGrp="1"/>
          </p:cNvGraphicFramePr>
          <p:nvPr>
            <p:ph idx="1"/>
            <p:extLst>
              <p:ext uri="{D42A27DB-BD31-4B8C-83A1-F6EECF244321}">
                <p14:modId xmlns:p14="http://schemas.microsoft.com/office/powerpoint/2010/main" val="414637569"/>
              </p:ext>
            </p:extLst>
          </p:nvPr>
        </p:nvGraphicFramePr>
        <p:xfrm>
          <a:off x="155574" y="1123950"/>
          <a:ext cx="8683626" cy="3317240"/>
        </p:xfrm>
        <a:graphic>
          <a:graphicData uri="http://schemas.openxmlformats.org/drawingml/2006/table">
            <a:tbl>
              <a:tblPr firstRow="1" bandRow="1">
                <a:tableStyleId>{5C22544A-7EE6-4342-B048-85BDC9FD1C3A}</a:tableStyleId>
              </a:tblPr>
              <a:tblGrid>
                <a:gridCol w="2206626">
                  <a:extLst>
                    <a:ext uri="{9D8B030D-6E8A-4147-A177-3AD203B41FA5}">
                      <a16:colId xmlns:a16="http://schemas.microsoft.com/office/drawing/2014/main" val="2633938258"/>
                    </a:ext>
                  </a:extLst>
                </a:gridCol>
                <a:gridCol w="838200">
                  <a:extLst>
                    <a:ext uri="{9D8B030D-6E8A-4147-A177-3AD203B41FA5}">
                      <a16:colId xmlns:a16="http://schemas.microsoft.com/office/drawing/2014/main" val="2885071847"/>
                    </a:ext>
                  </a:extLst>
                </a:gridCol>
                <a:gridCol w="1066800">
                  <a:extLst>
                    <a:ext uri="{9D8B030D-6E8A-4147-A177-3AD203B41FA5}">
                      <a16:colId xmlns:a16="http://schemas.microsoft.com/office/drawing/2014/main" val="1859799466"/>
                    </a:ext>
                  </a:extLst>
                </a:gridCol>
                <a:gridCol w="1295400">
                  <a:extLst>
                    <a:ext uri="{9D8B030D-6E8A-4147-A177-3AD203B41FA5}">
                      <a16:colId xmlns:a16="http://schemas.microsoft.com/office/drawing/2014/main" val="2640853027"/>
                    </a:ext>
                  </a:extLst>
                </a:gridCol>
                <a:gridCol w="1219200">
                  <a:extLst>
                    <a:ext uri="{9D8B030D-6E8A-4147-A177-3AD203B41FA5}">
                      <a16:colId xmlns:a16="http://schemas.microsoft.com/office/drawing/2014/main" val="3419394058"/>
                    </a:ext>
                  </a:extLst>
                </a:gridCol>
                <a:gridCol w="1066800">
                  <a:extLst>
                    <a:ext uri="{9D8B030D-6E8A-4147-A177-3AD203B41FA5}">
                      <a16:colId xmlns:a16="http://schemas.microsoft.com/office/drawing/2014/main" val="174470014"/>
                    </a:ext>
                  </a:extLst>
                </a:gridCol>
                <a:gridCol w="990600">
                  <a:extLst>
                    <a:ext uri="{9D8B030D-6E8A-4147-A177-3AD203B41FA5}">
                      <a16:colId xmlns:a16="http://schemas.microsoft.com/office/drawing/2014/main" val="3438573934"/>
                    </a:ext>
                  </a:extLst>
                </a:gridCol>
              </a:tblGrid>
              <a:tr h="370840">
                <a:tc>
                  <a:txBody>
                    <a:bodyPr/>
                    <a:lstStyle/>
                    <a:p>
                      <a:pPr algn="ctr"/>
                      <a:r>
                        <a:rPr lang="en-US" sz="1600" dirty="0"/>
                        <a:t>Claim Type</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600" dirty="0"/>
                        <a:t>Claims Sampled</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600" dirty="0"/>
                        <a:t>Claims Reviewed</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600" dirty="0"/>
                        <a:t>Total Payments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600" dirty="0"/>
                        <a:t>Projected Improper Payments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600" dirty="0"/>
                        <a:t>Improper Payment Rate</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400" dirty="0"/>
                        <a:t>Percent of Overall Improper Payments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3566653620"/>
                  </a:ext>
                </a:extLst>
              </a:tr>
              <a:tr h="370840">
                <a:tc>
                  <a:txBody>
                    <a:bodyPr/>
                    <a:lstStyle/>
                    <a:p>
                      <a:pPr algn="ctr"/>
                      <a:r>
                        <a:rPr lang="en-US" sz="1400" dirty="0">
                          <a:solidFill>
                            <a:schemeClr val="accent5">
                              <a:lumMod val="90000"/>
                              <a:lumOff val="10000"/>
                            </a:schemeClr>
                          </a:solidFill>
                          <a:latin typeface="Bryant Pro Regular" panose="020B0503040000020003"/>
                        </a:rPr>
                        <a:t>Part A (Total)</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28,676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18,528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$306.6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$20.5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6.7%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65.2%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855475262"/>
                  </a:ext>
                </a:extLst>
              </a:tr>
              <a:tr h="370840">
                <a:tc>
                  <a:txBody>
                    <a:bodyPr/>
                    <a:lstStyle/>
                    <a:p>
                      <a:pPr algn="ctr"/>
                      <a:r>
                        <a:rPr lang="en-US" sz="1400" dirty="0">
                          <a:solidFill>
                            <a:schemeClr val="accent5">
                              <a:lumMod val="90000"/>
                              <a:lumOff val="10000"/>
                            </a:schemeClr>
                          </a:solidFill>
                          <a:latin typeface="Bryant Pro Regular" panose="020B0503040000020003"/>
                        </a:rPr>
                        <a:t>Part A (Excluding Hospital IPPS)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8,001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7,088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$193.4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$17.1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8.9%</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54.5%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975392159"/>
                  </a:ext>
                </a:extLst>
              </a:tr>
              <a:tr h="370840">
                <a:tc>
                  <a:txBody>
                    <a:bodyPr/>
                    <a:lstStyle/>
                    <a:p>
                      <a:pPr algn="ctr"/>
                      <a:r>
                        <a:rPr lang="en-US" sz="1400" dirty="0">
                          <a:solidFill>
                            <a:schemeClr val="accent5">
                              <a:lumMod val="90000"/>
                              <a:lumOff val="10000"/>
                            </a:schemeClr>
                          </a:solidFill>
                          <a:latin typeface="Bryant Pro Regular" panose="020B0503040000020003"/>
                        </a:rPr>
                        <a:t>Part A (Hospital IPPS)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20,675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11,440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$113.3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$3.4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3.0%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10.8%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240624052"/>
                  </a:ext>
                </a:extLst>
              </a:tr>
              <a:tr h="370840">
                <a:tc>
                  <a:txBody>
                    <a:bodyPr/>
                    <a:lstStyle/>
                    <a:p>
                      <a:pPr algn="ctr"/>
                      <a:r>
                        <a:rPr lang="en-US" sz="1400" dirty="0">
                          <a:solidFill>
                            <a:schemeClr val="accent5">
                              <a:lumMod val="90000"/>
                              <a:lumOff val="10000"/>
                            </a:schemeClr>
                          </a:solidFill>
                          <a:latin typeface="Bryant Pro Regular" panose="020B0503040000020003"/>
                        </a:rPr>
                        <a:t>Part B</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14,420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14,072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$106.6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$8.8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8.2%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27.8%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660045769"/>
                  </a:ext>
                </a:extLst>
              </a:tr>
              <a:tr h="370840">
                <a:tc>
                  <a:txBody>
                    <a:bodyPr/>
                    <a:lstStyle/>
                    <a:p>
                      <a:pPr algn="ctr"/>
                      <a:r>
                        <a:rPr lang="en-US" sz="1400" dirty="0">
                          <a:solidFill>
                            <a:schemeClr val="accent5">
                              <a:lumMod val="90000"/>
                              <a:lumOff val="10000"/>
                            </a:schemeClr>
                          </a:solidFill>
                          <a:latin typeface="Bryant Pro Regular" panose="020B0503040000020003"/>
                        </a:rPr>
                        <a:t>DMEPOS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9,605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9,398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$8.7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$2.2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25.2%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7.0%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922638671"/>
                  </a:ext>
                </a:extLst>
              </a:tr>
              <a:tr h="370840">
                <a:tc>
                  <a:txBody>
                    <a:bodyPr/>
                    <a:lstStyle/>
                    <a:p>
                      <a:pPr algn="ctr"/>
                      <a:r>
                        <a:rPr lang="en-US" sz="1400" dirty="0">
                          <a:solidFill>
                            <a:schemeClr val="accent5">
                              <a:lumMod val="90000"/>
                              <a:lumOff val="10000"/>
                            </a:schemeClr>
                          </a:solidFill>
                          <a:latin typeface="Bryant Pro Regular" panose="020B0503040000020003"/>
                        </a:rPr>
                        <a:t>Total</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52,701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41,998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$421.9</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$31.5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7.5%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400" dirty="0">
                          <a:solidFill>
                            <a:schemeClr val="accent5">
                              <a:lumMod val="90000"/>
                              <a:lumOff val="10000"/>
                            </a:schemeClr>
                          </a:solidFill>
                          <a:latin typeface="Bryant Pro Regular" panose="020B0503040000020003"/>
                        </a:rPr>
                        <a:t>100.0%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207291874"/>
                  </a:ext>
                </a:extLst>
              </a:tr>
            </a:tbl>
          </a:graphicData>
        </a:graphic>
      </p:graphicFrame>
    </p:spTree>
    <p:extLst>
      <p:ext uri="{BB962C8B-B14F-4D97-AF65-F5344CB8AC3E}">
        <p14:creationId xmlns:p14="http://schemas.microsoft.com/office/powerpoint/2010/main" val="12989766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250E60-1293-426A-8A98-688699F005EE}"/>
              </a:ext>
            </a:extLst>
          </p:cNvPr>
          <p:cNvSpPr>
            <a:spLocks noGrp="1"/>
          </p:cNvSpPr>
          <p:nvPr>
            <p:ph type="body" sz="quarter" idx="11"/>
          </p:nvPr>
        </p:nvSpPr>
        <p:spPr/>
        <p:txBody>
          <a:bodyPr/>
          <a:lstStyle/>
          <a:p>
            <a:r>
              <a:rPr lang="en-US" dirty="0"/>
              <a:t> Top Root Causes for Office Visits — Established</a:t>
            </a:r>
          </a:p>
        </p:txBody>
      </p:sp>
      <p:graphicFrame>
        <p:nvGraphicFramePr>
          <p:cNvPr id="4" name="Table 4">
            <a:extLst>
              <a:ext uri="{FF2B5EF4-FFF2-40B4-BE49-F238E27FC236}">
                <a16:creationId xmlns:a16="http://schemas.microsoft.com/office/drawing/2014/main" id="{59609F4F-4599-4B0F-BCC5-3101EF0AF6D9}"/>
              </a:ext>
            </a:extLst>
          </p:cNvPr>
          <p:cNvGraphicFramePr>
            <a:graphicFrameLocks noGrp="1"/>
          </p:cNvGraphicFramePr>
          <p:nvPr>
            <p:ph idx="1"/>
            <p:extLst>
              <p:ext uri="{D42A27DB-BD31-4B8C-83A1-F6EECF244321}">
                <p14:modId xmlns:p14="http://schemas.microsoft.com/office/powerpoint/2010/main" val="3330153484"/>
              </p:ext>
            </p:extLst>
          </p:nvPr>
        </p:nvGraphicFramePr>
        <p:xfrm>
          <a:off x="139258" y="971550"/>
          <a:ext cx="8832849" cy="3733800"/>
        </p:xfrm>
        <a:graphic>
          <a:graphicData uri="http://schemas.openxmlformats.org/drawingml/2006/table">
            <a:tbl>
              <a:tblPr firstRow="1" bandRow="1">
                <a:tableStyleId>{5C22544A-7EE6-4342-B048-85BDC9FD1C3A}</a:tableStyleId>
              </a:tblPr>
              <a:tblGrid>
                <a:gridCol w="5407025">
                  <a:extLst>
                    <a:ext uri="{9D8B030D-6E8A-4147-A177-3AD203B41FA5}">
                      <a16:colId xmlns:a16="http://schemas.microsoft.com/office/drawing/2014/main" val="2028120447"/>
                    </a:ext>
                  </a:extLst>
                </a:gridCol>
                <a:gridCol w="2057400">
                  <a:extLst>
                    <a:ext uri="{9D8B030D-6E8A-4147-A177-3AD203B41FA5}">
                      <a16:colId xmlns:a16="http://schemas.microsoft.com/office/drawing/2014/main" val="847580296"/>
                    </a:ext>
                  </a:extLst>
                </a:gridCol>
                <a:gridCol w="1368424">
                  <a:extLst>
                    <a:ext uri="{9D8B030D-6E8A-4147-A177-3AD203B41FA5}">
                      <a16:colId xmlns:a16="http://schemas.microsoft.com/office/drawing/2014/main" val="1145714862"/>
                    </a:ext>
                  </a:extLst>
                </a:gridCol>
              </a:tblGrid>
              <a:tr h="228600">
                <a:tc>
                  <a:txBody>
                    <a:bodyPr/>
                    <a:lstStyle/>
                    <a:p>
                      <a:r>
                        <a:rPr lang="en-US" sz="1100" dirty="0"/>
                        <a:t>Root Cause Description</a:t>
                      </a:r>
                    </a:p>
                  </a:txBody>
                  <a:tcPr>
                    <a:lnB w="12700" cap="flat" cmpd="sng" algn="ctr">
                      <a:solidFill>
                        <a:schemeClr val="accent5"/>
                      </a:solidFill>
                      <a:prstDash val="solid"/>
                      <a:round/>
                      <a:headEnd type="none" w="med" len="med"/>
                      <a:tailEnd type="none" w="med" len="med"/>
                    </a:lnB>
                    <a:solidFill>
                      <a:schemeClr val="accent5"/>
                    </a:solidFill>
                  </a:tcPr>
                </a:tc>
                <a:tc>
                  <a:txBody>
                    <a:bodyPr/>
                    <a:lstStyle/>
                    <a:p>
                      <a:r>
                        <a:rPr lang="en-US" sz="1100" dirty="0"/>
                        <a:t>Error Category</a:t>
                      </a:r>
                    </a:p>
                  </a:txBody>
                  <a:tcPr>
                    <a:lnB w="12700" cap="flat" cmpd="sng" algn="ctr">
                      <a:solidFill>
                        <a:schemeClr val="accent5"/>
                      </a:solidFill>
                      <a:prstDash val="solid"/>
                      <a:round/>
                      <a:headEnd type="none" w="med" len="med"/>
                      <a:tailEnd type="none" w="med" len="med"/>
                    </a:lnB>
                    <a:solidFill>
                      <a:schemeClr val="accent5"/>
                    </a:solidFill>
                  </a:tcPr>
                </a:tc>
                <a:tc>
                  <a:txBody>
                    <a:bodyPr/>
                    <a:lstStyle/>
                    <a:p>
                      <a:r>
                        <a:rPr lang="en-US" sz="1100" dirty="0"/>
                        <a:t>Sample Claim Count</a:t>
                      </a:r>
                    </a:p>
                  </a:txBody>
                  <a:tcPr>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465967467"/>
                  </a:ext>
                </a:extLst>
              </a:tr>
              <a:tr h="243840">
                <a:tc>
                  <a:txBody>
                    <a:bodyPr/>
                    <a:lstStyle/>
                    <a:p>
                      <a:r>
                        <a:rPr lang="en-US" sz="1200" dirty="0">
                          <a:solidFill>
                            <a:schemeClr val="accent5"/>
                          </a:solidFill>
                          <a:latin typeface="Bryant Pro Regular" panose="020B0503040000020003"/>
                        </a:rPr>
                        <a:t>Documentation supports lower level of E/M service than what was billed</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5"/>
                          </a:solidFill>
                          <a:latin typeface="Bryant Pro Regular" panose="020B0503040000020003"/>
                        </a:rPr>
                        <a:t>Incorrect Coding</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114</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425645824"/>
                  </a:ext>
                </a:extLst>
              </a:tr>
              <a:tr h="274320">
                <a:tc>
                  <a:txBody>
                    <a:bodyPr/>
                    <a:lstStyle/>
                    <a:p>
                      <a:r>
                        <a:rPr lang="en-US" sz="1200" dirty="0">
                          <a:solidFill>
                            <a:schemeClr val="accent5"/>
                          </a:solidFill>
                          <a:latin typeface="Bryant Pro Regular" panose="020B0503040000020003"/>
                        </a:rPr>
                        <a:t>Documentation supports higher level of E/M service than what was billed</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5"/>
                          </a:solidFill>
                          <a:latin typeface="Bryant Pro Regular" panose="020B0503040000020003"/>
                        </a:rPr>
                        <a:t>Incorrect Coding</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17</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06536202"/>
                  </a:ext>
                </a:extLst>
              </a:tr>
              <a:tr h="370840">
                <a:tc>
                  <a:txBody>
                    <a:bodyPr/>
                    <a:lstStyle/>
                    <a:p>
                      <a:r>
                        <a:rPr lang="en-US" sz="1200" dirty="0">
                          <a:solidFill>
                            <a:schemeClr val="accent5"/>
                          </a:solidFill>
                          <a:latin typeface="Bryant Pro Regular" panose="020B0503040000020003"/>
                        </a:rPr>
                        <a:t>Documentation to support the services were provided or other documentation required for payment of the code — Inadequate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5"/>
                          </a:solidFill>
                          <a:latin typeface="Bryant Pro Regular" panose="020B0503040000020003"/>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11</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696435043"/>
                  </a:ext>
                </a:extLst>
              </a:tr>
              <a:tr h="152400">
                <a:tc>
                  <a:txBody>
                    <a:bodyPr/>
                    <a:lstStyle/>
                    <a:p>
                      <a:r>
                        <a:rPr lang="en-US" sz="1200" dirty="0">
                          <a:solidFill>
                            <a:schemeClr val="accent5"/>
                          </a:solidFill>
                          <a:latin typeface="Bryant Pro Regular" panose="020B0503040000020003"/>
                        </a:rPr>
                        <a:t>Separately identifiable E/M service documentation — Inadequate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5"/>
                          </a:solidFill>
                          <a:latin typeface="Bryant Pro Regular" panose="020B0503040000020003"/>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11</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194315066"/>
                  </a:ext>
                </a:extLst>
              </a:tr>
              <a:tr h="259080">
                <a:tc>
                  <a:txBody>
                    <a:bodyPr/>
                    <a:lstStyle/>
                    <a:p>
                      <a:r>
                        <a:rPr lang="en-US" sz="1200" dirty="0">
                          <a:solidFill>
                            <a:schemeClr val="accent5"/>
                          </a:solidFill>
                          <a:latin typeface="Bryant Pro Regular" panose="020B0503040000020003"/>
                        </a:rPr>
                        <a:t>Documentation for the billed date of service — Inadequate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5"/>
                          </a:solidFill>
                          <a:latin typeface="Bryant Pro Regular" panose="020B0503040000020003"/>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9</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650106223"/>
                  </a:ext>
                </a:extLst>
              </a:tr>
              <a:tr h="213360">
                <a:tc>
                  <a:txBody>
                    <a:bodyPr/>
                    <a:lstStyle/>
                    <a:p>
                      <a:r>
                        <a:rPr lang="en-US" sz="1200" dirty="0">
                          <a:solidFill>
                            <a:schemeClr val="accent5"/>
                          </a:solidFill>
                          <a:latin typeface="Bryant Pro Regular" panose="020B0503040000020003"/>
                        </a:rPr>
                        <a:t>Documentation for the billed date of service — Missing</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5"/>
                          </a:solidFill>
                          <a:latin typeface="Bryant Pro Regular" panose="020B0503040000020003"/>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8</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010133588"/>
                  </a:ext>
                </a:extLst>
              </a:tr>
              <a:tr h="0">
                <a:tc>
                  <a:txBody>
                    <a:bodyPr/>
                    <a:lstStyle/>
                    <a:p>
                      <a:r>
                        <a:rPr lang="en-US" sz="1200" dirty="0">
                          <a:solidFill>
                            <a:schemeClr val="accent5"/>
                          </a:solidFill>
                          <a:latin typeface="Bryant Pro Regular" panose="020B0503040000020003"/>
                        </a:rPr>
                        <a:t>Signature log to support a clear identity of an illegible signature — Missing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5"/>
                          </a:solidFill>
                          <a:latin typeface="Bryant Pro Regular" panose="020B0503040000020003"/>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5</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811280300"/>
                  </a:ext>
                </a:extLst>
              </a:tr>
              <a:tr h="370840">
                <a:tc>
                  <a:txBody>
                    <a:bodyPr/>
                    <a:lstStyle/>
                    <a:p>
                      <a:r>
                        <a:rPr lang="en-US" sz="1200" dirty="0">
                          <a:solidFill>
                            <a:schemeClr val="accent5"/>
                          </a:solidFill>
                          <a:latin typeface="Bryant Pro Regular" panose="020B0503040000020003"/>
                        </a:rPr>
                        <a:t>A separate and identifiable service is not supported as billed (i.e., removal of a modifier as a coding error)</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5"/>
                          </a:solidFill>
                          <a:latin typeface="Bryant Pro Regular" panose="020B0503040000020003"/>
                        </a:rPr>
                        <a:t>Incorrect Coding</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4</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327142071"/>
                  </a:ext>
                </a:extLst>
              </a:tr>
              <a:tr h="198120">
                <a:tc>
                  <a:txBody>
                    <a:bodyPr/>
                    <a:lstStyle/>
                    <a:p>
                      <a:r>
                        <a:rPr lang="en-US" sz="1200" dirty="0">
                          <a:solidFill>
                            <a:schemeClr val="accent5"/>
                          </a:solidFill>
                          <a:latin typeface="Bryant Pro Regular" panose="020B0503040000020003"/>
                        </a:rPr>
                        <a:t>Attestation for unsigned documentation — Missing</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5"/>
                          </a:solidFill>
                          <a:latin typeface="Bryant Pro Regular" panose="020B0503040000020003"/>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4</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398196903"/>
                  </a:ext>
                </a:extLst>
              </a:tr>
              <a:tr h="370840">
                <a:tc>
                  <a:txBody>
                    <a:bodyPr/>
                    <a:lstStyle/>
                    <a:p>
                      <a:r>
                        <a:rPr lang="en-US" sz="1200" dirty="0">
                          <a:solidFill>
                            <a:schemeClr val="accent5"/>
                          </a:solidFill>
                          <a:latin typeface="Bryant Pro Regular" panose="020B0503040000020003"/>
                        </a:rPr>
                        <a:t>Provider/supplier indicates they are unable to locate medical records for this patient/beneficiary or the provider/supplier indicates not their patient/beneficiary</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5"/>
                          </a:solidFill>
                          <a:latin typeface="Bryant Pro Regular" panose="020B0503040000020003"/>
                        </a:rPr>
                        <a:t>No Documentation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4</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823292790"/>
                  </a:ext>
                </a:extLst>
              </a:tr>
            </a:tbl>
          </a:graphicData>
        </a:graphic>
      </p:graphicFrame>
    </p:spTree>
    <p:extLst>
      <p:ext uri="{BB962C8B-B14F-4D97-AF65-F5344CB8AC3E}">
        <p14:creationId xmlns:p14="http://schemas.microsoft.com/office/powerpoint/2010/main" val="42808187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250E60-1293-426A-8A98-688699F005EE}"/>
              </a:ext>
            </a:extLst>
          </p:cNvPr>
          <p:cNvSpPr>
            <a:spLocks noGrp="1"/>
          </p:cNvSpPr>
          <p:nvPr>
            <p:ph type="body" sz="quarter" idx="11"/>
          </p:nvPr>
        </p:nvSpPr>
        <p:spPr/>
        <p:txBody>
          <a:bodyPr/>
          <a:lstStyle/>
          <a:p>
            <a:r>
              <a:rPr lang="en-US" dirty="0"/>
              <a:t> Top Root Causes for Specialist</a:t>
            </a:r>
          </a:p>
        </p:txBody>
      </p:sp>
      <p:graphicFrame>
        <p:nvGraphicFramePr>
          <p:cNvPr id="4" name="Table 4">
            <a:extLst>
              <a:ext uri="{FF2B5EF4-FFF2-40B4-BE49-F238E27FC236}">
                <a16:creationId xmlns:a16="http://schemas.microsoft.com/office/drawing/2014/main" id="{59609F4F-4599-4B0F-BCC5-3101EF0AF6D9}"/>
              </a:ext>
            </a:extLst>
          </p:cNvPr>
          <p:cNvGraphicFramePr>
            <a:graphicFrameLocks noGrp="1"/>
          </p:cNvGraphicFramePr>
          <p:nvPr>
            <p:ph idx="1"/>
            <p:extLst>
              <p:ext uri="{D42A27DB-BD31-4B8C-83A1-F6EECF244321}">
                <p14:modId xmlns:p14="http://schemas.microsoft.com/office/powerpoint/2010/main" val="3274439411"/>
              </p:ext>
            </p:extLst>
          </p:nvPr>
        </p:nvGraphicFramePr>
        <p:xfrm>
          <a:off x="139258" y="971550"/>
          <a:ext cx="8832849" cy="3429000"/>
        </p:xfrm>
        <a:graphic>
          <a:graphicData uri="http://schemas.openxmlformats.org/drawingml/2006/table">
            <a:tbl>
              <a:tblPr firstRow="1" bandRow="1">
                <a:tableStyleId>{5C22544A-7EE6-4342-B048-85BDC9FD1C3A}</a:tableStyleId>
              </a:tblPr>
              <a:tblGrid>
                <a:gridCol w="5407025">
                  <a:extLst>
                    <a:ext uri="{9D8B030D-6E8A-4147-A177-3AD203B41FA5}">
                      <a16:colId xmlns:a16="http://schemas.microsoft.com/office/drawing/2014/main" val="2028120447"/>
                    </a:ext>
                  </a:extLst>
                </a:gridCol>
                <a:gridCol w="2057400">
                  <a:extLst>
                    <a:ext uri="{9D8B030D-6E8A-4147-A177-3AD203B41FA5}">
                      <a16:colId xmlns:a16="http://schemas.microsoft.com/office/drawing/2014/main" val="847580296"/>
                    </a:ext>
                  </a:extLst>
                </a:gridCol>
                <a:gridCol w="1368424">
                  <a:extLst>
                    <a:ext uri="{9D8B030D-6E8A-4147-A177-3AD203B41FA5}">
                      <a16:colId xmlns:a16="http://schemas.microsoft.com/office/drawing/2014/main" val="1145714862"/>
                    </a:ext>
                  </a:extLst>
                </a:gridCol>
              </a:tblGrid>
              <a:tr h="304800">
                <a:tc>
                  <a:txBody>
                    <a:bodyPr/>
                    <a:lstStyle/>
                    <a:p>
                      <a:r>
                        <a:rPr lang="en-US" sz="1100" dirty="0"/>
                        <a:t>Root Cause Description</a:t>
                      </a:r>
                    </a:p>
                  </a:txBody>
                  <a:tcPr>
                    <a:lnB w="12700" cap="flat" cmpd="sng" algn="ctr">
                      <a:solidFill>
                        <a:schemeClr val="accent5"/>
                      </a:solidFill>
                      <a:prstDash val="solid"/>
                      <a:round/>
                      <a:headEnd type="none" w="med" len="med"/>
                      <a:tailEnd type="none" w="med" len="med"/>
                    </a:lnB>
                    <a:solidFill>
                      <a:schemeClr val="accent5"/>
                    </a:solidFill>
                  </a:tcPr>
                </a:tc>
                <a:tc>
                  <a:txBody>
                    <a:bodyPr/>
                    <a:lstStyle/>
                    <a:p>
                      <a:r>
                        <a:rPr lang="en-US" sz="1100" dirty="0"/>
                        <a:t>Error Category</a:t>
                      </a:r>
                    </a:p>
                  </a:txBody>
                  <a:tcPr>
                    <a:lnB w="12700" cap="flat" cmpd="sng" algn="ctr">
                      <a:solidFill>
                        <a:schemeClr val="accent5"/>
                      </a:solidFill>
                      <a:prstDash val="solid"/>
                      <a:round/>
                      <a:headEnd type="none" w="med" len="med"/>
                      <a:tailEnd type="none" w="med" len="med"/>
                    </a:lnB>
                    <a:solidFill>
                      <a:schemeClr val="accent5"/>
                    </a:solidFill>
                  </a:tcPr>
                </a:tc>
                <a:tc>
                  <a:txBody>
                    <a:bodyPr/>
                    <a:lstStyle/>
                    <a:p>
                      <a:r>
                        <a:rPr lang="en-US" sz="1100" dirty="0"/>
                        <a:t>Sample Claim Count</a:t>
                      </a:r>
                    </a:p>
                  </a:txBody>
                  <a:tcPr>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465967467"/>
                  </a:ext>
                </a:extLst>
              </a:tr>
              <a:tr h="243840">
                <a:tc>
                  <a:txBody>
                    <a:bodyPr/>
                    <a:lstStyle/>
                    <a:p>
                      <a:r>
                        <a:rPr lang="en-US" sz="1200" dirty="0">
                          <a:solidFill>
                            <a:schemeClr val="accent5"/>
                          </a:solidFill>
                        </a:rPr>
                        <a:t>Annual Wellness Visit (AWV) or Subsequent AWV — Inadequate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357"/>
                          </a:solidFill>
                          <a:effectLst/>
                          <a:uLnTx/>
                          <a:uFillTx/>
                          <a:latin typeface="Calibri"/>
                          <a:ea typeface="+mn-ea"/>
                          <a:cs typeface="+mn-cs"/>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rPr>
                        <a:t>88</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425645824"/>
                  </a:ext>
                </a:extLst>
              </a:tr>
              <a:tr h="274320">
                <a:tc>
                  <a:txBody>
                    <a:bodyPr/>
                    <a:lstStyle/>
                    <a:p>
                      <a:r>
                        <a:rPr lang="en-US" sz="1200" dirty="0">
                          <a:solidFill>
                            <a:schemeClr val="accent5"/>
                          </a:solidFill>
                        </a:rPr>
                        <a:t>Chronic Care Management: Care Plan provided to the beneficiary/family — Missing</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357"/>
                          </a:solidFill>
                          <a:effectLst/>
                          <a:uLnTx/>
                          <a:uFillTx/>
                          <a:latin typeface="Calibri"/>
                          <a:ea typeface="+mn-ea"/>
                          <a:cs typeface="+mn-cs"/>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rPr>
                        <a:t>60</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06536202"/>
                  </a:ext>
                </a:extLst>
              </a:tr>
              <a:tr h="243840">
                <a:tc>
                  <a:txBody>
                    <a:bodyPr/>
                    <a:lstStyle/>
                    <a:p>
                      <a:r>
                        <a:rPr lang="en-US" sz="1200" dirty="0">
                          <a:solidFill>
                            <a:schemeClr val="accent5"/>
                          </a:solidFill>
                        </a:rPr>
                        <a:t>Provider’s intent to order (for certain services) — Missing</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357"/>
                          </a:solidFill>
                          <a:effectLst/>
                          <a:uLnTx/>
                          <a:uFillTx/>
                          <a:latin typeface="Calibri"/>
                          <a:ea typeface="+mn-ea"/>
                          <a:cs typeface="+mn-cs"/>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rPr>
                        <a:t>54</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696435043"/>
                  </a:ext>
                </a:extLst>
              </a:tr>
              <a:tr h="152400">
                <a:tc>
                  <a:txBody>
                    <a:bodyPr/>
                    <a:lstStyle/>
                    <a:p>
                      <a:r>
                        <a:rPr lang="en-US" sz="1200" dirty="0">
                          <a:solidFill>
                            <a:schemeClr val="accent5"/>
                          </a:solidFill>
                        </a:rPr>
                        <a:t>Order — Missing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357"/>
                          </a:solidFill>
                          <a:effectLst/>
                          <a:uLnTx/>
                          <a:uFillTx/>
                          <a:latin typeface="Calibri"/>
                          <a:ea typeface="+mn-ea"/>
                          <a:cs typeface="+mn-cs"/>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rPr>
                        <a:t>51</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194315066"/>
                  </a:ext>
                </a:extLst>
              </a:tr>
              <a:tr h="259080">
                <a:tc>
                  <a:txBody>
                    <a:bodyPr/>
                    <a:lstStyle/>
                    <a:p>
                      <a:r>
                        <a:rPr lang="en-US" sz="1200" dirty="0">
                          <a:solidFill>
                            <a:schemeClr val="accent5"/>
                          </a:solidFill>
                        </a:rPr>
                        <a:t>Documentation to support medical necessity — Missing</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357"/>
                          </a:solidFill>
                          <a:effectLst/>
                          <a:uLnTx/>
                          <a:uFillTx/>
                          <a:latin typeface="Calibri"/>
                          <a:ea typeface="+mn-ea"/>
                          <a:cs typeface="+mn-cs"/>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rPr>
                        <a:t>29</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650106223"/>
                  </a:ext>
                </a:extLst>
              </a:tr>
              <a:tr h="213360">
                <a:tc>
                  <a:txBody>
                    <a:bodyPr/>
                    <a:lstStyle/>
                    <a:p>
                      <a:r>
                        <a:rPr lang="en-US" sz="1200" dirty="0">
                          <a:solidFill>
                            <a:schemeClr val="accent5"/>
                          </a:solidFill>
                        </a:rPr>
                        <a:t>Plan of care — Missing</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357"/>
                          </a:solidFill>
                          <a:effectLst/>
                          <a:uLnTx/>
                          <a:uFillTx/>
                          <a:latin typeface="Calibri"/>
                          <a:ea typeface="+mn-ea"/>
                          <a:cs typeface="+mn-cs"/>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rPr>
                        <a:t>18</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010133588"/>
                  </a:ext>
                </a:extLst>
              </a:tr>
              <a:tr h="0">
                <a:tc>
                  <a:txBody>
                    <a:bodyPr/>
                    <a:lstStyle/>
                    <a:p>
                      <a:r>
                        <a:rPr lang="en-US" sz="1200" dirty="0">
                          <a:solidFill>
                            <a:schemeClr val="accent5"/>
                          </a:solidFill>
                        </a:rPr>
                        <a:t>Chronic Care Management (CCM): Informed consent for services (verbal or written) — Missing</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357"/>
                          </a:solidFill>
                          <a:effectLst/>
                          <a:uLnTx/>
                          <a:uFillTx/>
                          <a:latin typeface="Calibri"/>
                          <a:ea typeface="+mn-ea"/>
                          <a:cs typeface="+mn-cs"/>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rPr>
                        <a:t>17</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811280300"/>
                  </a:ext>
                </a:extLst>
              </a:tr>
              <a:tr h="289560">
                <a:tc>
                  <a:txBody>
                    <a:bodyPr/>
                    <a:lstStyle/>
                    <a:p>
                      <a:r>
                        <a:rPr lang="en-US" sz="1200" dirty="0">
                          <a:solidFill>
                            <a:schemeClr val="accent5"/>
                          </a:solidFill>
                        </a:rPr>
                        <a:t>Attestation for unsigned documentation — Missing</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357"/>
                          </a:solidFill>
                          <a:effectLst/>
                          <a:uLnTx/>
                          <a:uFillTx/>
                          <a:latin typeface="Calibri"/>
                          <a:ea typeface="+mn-ea"/>
                          <a:cs typeface="+mn-cs"/>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rPr>
                        <a:t>13</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327142071"/>
                  </a:ext>
                </a:extLst>
              </a:tr>
              <a:tr h="198120">
                <a:tc>
                  <a:txBody>
                    <a:bodyPr/>
                    <a:lstStyle/>
                    <a:p>
                      <a:r>
                        <a:rPr lang="en-US" sz="1200" dirty="0">
                          <a:solidFill>
                            <a:schemeClr val="accent5"/>
                          </a:solidFill>
                        </a:rPr>
                        <a:t>Chronic Care Management (CCM): Documentation of time — Missing</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357"/>
                          </a:solidFill>
                          <a:effectLst/>
                          <a:uLnTx/>
                          <a:uFillTx/>
                          <a:latin typeface="Calibri"/>
                          <a:ea typeface="+mn-ea"/>
                          <a:cs typeface="+mn-cs"/>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rPr>
                        <a:t>13</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398196903"/>
                  </a:ext>
                </a:extLst>
              </a:tr>
              <a:tr h="370840">
                <a:tc>
                  <a:txBody>
                    <a:bodyPr/>
                    <a:lstStyle/>
                    <a:p>
                      <a:r>
                        <a:rPr lang="en-US" sz="1200" dirty="0">
                          <a:solidFill>
                            <a:schemeClr val="accent5"/>
                          </a:solidFill>
                        </a:rPr>
                        <a:t>Documentation to support the services were provided or other documentation required for payment of the code — Inadequate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357"/>
                          </a:solidFill>
                          <a:effectLst/>
                          <a:uLnTx/>
                          <a:uFillTx/>
                          <a:latin typeface="Calibri"/>
                          <a:ea typeface="+mn-ea"/>
                          <a:cs typeface="+mn-cs"/>
                        </a:rPr>
                        <a:t>Insufficient Documentation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rPr>
                        <a:t>12</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823292790"/>
                  </a:ext>
                </a:extLst>
              </a:tr>
            </a:tbl>
          </a:graphicData>
        </a:graphic>
      </p:graphicFrame>
    </p:spTree>
    <p:extLst>
      <p:ext uri="{BB962C8B-B14F-4D97-AF65-F5344CB8AC3E}">
        <p14:creationId xmlns:p14="http://schemas.microsoft.com/office/powerpoint/2010/main" val="106087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B8B5B-8A0A-4AC7-8CA2-EEF39F36291D}"/>
              </a:ext>
            </a:extLst>
          </p:cNvPr>
          <p:cNvSpPr>
            <a:spLocks noGrp="1"/>
          </p:cNvSpPr>
          <p:nvPr>
            <p:ph type="body" sz="quarter" idx="11"/>
          </p:nvPr>
        </p:nvSpPr>
        <p:spPr/>
        <p:txBody>
          <a:bodyPr/>
          <a:lstStyle/>
          <a:p>
            <a:r>
              <a:rPr lang="en-US" sz="2400" dirty="0"/>
              <a:t>Projected Improper Payments by State (Dollars in Millions)</a:t>
            </a:r>
          </a:p>
        </p:txBody>
      </p:sp>
      <p:graphicFrame>
        <p:nvGraphicFramePr>
          <p:cNvPr id="4" name="Table 4">
            <a:extLst>
              <a:ext uri="{FF2B5EF4-FFF2-40B4-BE49-F238E27FC236}">
                <a16:creationId xmlns:a16="http://schemas.microsoft.com/office/drawing/2014/main" id="{0B8FEEA1-C8BA-49C6-9A47-2B5B1FEEF6F2}"/>
              </a:ext>
            </a:extLst>
          </p:cNvPr>
          <p:cNvGraphicFramePr>
            <a:graphicFrameLocks noGrp="1"/>
          </p:cNvGraphicFramePr>
          <p:nvPr>
            <p:ph idx="1"/>
            <p:extLst>
              <p:ext uri="{D42A27DB-BD31-4B8C-83A1-F6EECF244321}">
                <p14:modId xmlns:p14="http://schemas.microsoft.com/office/powerpoint/2010/main" val="3931163159"/>
              </p:ext>
            </p:extLst>
          </p:nvPr>
        </p:nvGraphicFramePr>
        <p:xfrm>
          <a:off x="155575" y="1123950"/>
          <a:ext cx="8832850" cy="1559560"/>
        </p:xfrm>
        <a:graphic>
          <a:graphicData uri="http://schemas.openxmlformats.org/drawingml/2006/table">
            <a:tbl>
              <a:tblPr firstRow="1" bandRow="1">
                <a:tableStyleId>{5C22544A-7EE6-4342-B048-85BDC9FD1C3A}</a:tableStyleId>
              </a:tblPr>
              <a:tblGrid>
                <a:gridCol w="1766570">
                  <a:extLst>
                    <a:ext uri="{9D8B030D-6E8A-4147-A177-3AD203B41FA5}">
                      <a16:colId xmlns:a16="http://schemas.microsoft.com/office/drawing/2014/main" val="43808727"/>
                    </a:ext>
                  </a:extLst>
                </a:gridCol>
                <a:gridCol w="1766570">
                  <a:extLst>
                    <a:ext uri="{9D8B030D-6E8A-4147-A177-3AD203B41FA5}">
                      <a16:colId xmlns:a16="http://schemas.microsoft.com/office/drawing/2014/main" val="3243402139"/>
                    </a:ext>
                  </a:extLst>
                </a:gridCol>
                <a:gridCol w="1766570">
                  <a:extLst>
                    <a:ext uri="{9D8B030D-6E8A-4147-A177-3AD203B41FA5}">
                      <a16:colId xmlns:a16="http://schemas.microsoft.com/office/drawing/2014/main" val="102082446"/>
                    </a:ext>
                  </a:extLst>
                </a:gridCol>
                <a:gridCol w="1766570">
                  <a:extLst>
                    <a:ext uri="{9D8B030D-6E8A-4147-A177-3AD203B41FA5}">
                      <a16:colId xmlns:a16="http://schemas.microsoft.com/office/drawing/2014/main" val="1838798333"/>
                    </a:ext>
                  </a:extLst>
                </a:gridCol>
                <a:gridCol w="1766570">
                  <a:extLst>
                    <a:ext uri="{9D8B030D-6E8A-4147-A177-3AD203B41FA5}">
                      <a16:colId xmlns:a16="http://schemas.microsoft.com/office/drawing/2014/main" val="307384052"/>
                    </a:ext>
                  </a:extLst>
                </a:gridCol>
              </a:tblGrid>
              <a:tr h="370840">
                <a:tc>
                  <a:txBody>
                    <a:bodyPr/>
                    <a:lstStyle/>
                    <a:p>
                      <a:pPr algn="ctr"/>
                      <a:r>
                        <a:rPr lang="en-US" dirty="0"/>
                        <a:t>State</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dirty="0"/>
                        <a:t>Claims </a:t>
                      </a:r>
                    </a:p>
                    <a:p>
                      <a:pPr algn="ctr"/>
                      <a:r>
                        <a:rPr lang="en-US" dirty="0"/>
                        <a:t>Reviewed</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dirty="0"/>
                        <a:t>Projected Improper Payments </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dirty="0"/>
                        <a:t>Improper Payment Rate</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dirty="0"/>
                        <a:t>Percent of Overall Improper Payments</a:t>
                      </a:r>
                    </a:p>
                  </a:txBody>
                  <a:tcPr anchor="ctr">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553916781"/>
                  </a:ext>
                </a:extLst>
              </a:tr>
              <a:tr h="370840">
                <a:tc>
                  <a:txBody>
                    <a:bodyPr/>
                    <a:lstStyle/>
                    <a:p>
                      <a:pPr algn="ctr"/>
                      <a:r>
                        <a:rPr lang="en-US" dirty="0">
                          <a:solidFill>
                            <a:schemeClr val="accent5"/>
                          </a:solidFill>
                          <a:latin typeface="Bryant Pro Regular"/>
                        </a:rPr>
                        <a:t>N.C.</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dirty="0">
                          <a:solidFill>
                            <a:schemeClr val="accent5"/>
                          </a:solidFill>
                          <a:latin typeface="Bryant Pro Regular"/>
                        </a:rPr>
                        <a:t>1,379</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dirty="0">
                          <a:solidFill>
                            <a:schemeClr val="accent5"/>
                          </a:solidFill>
                          <a:latin typeface="Bryant Pro Regular"/>
                        </a:rPr>
                        <a:t>$915.5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dirty="0">
                          <a:solidFill>
                            <a:schemeClr val="accent5"/>
                          </a:solidFill>
                          <a:latin typeface="Bryant Pro Regular"/>
                        </a:rPr>
                        <a:t>7.4%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dirty="0">
                          <a:solidFill>
                            <a:schemeClr val="accent5"/>
                          </a:solidFill>
                          <a:latin typeface="Bryant Pro Regular"/>
                        </a:rPr>
                        <a:t>2.8%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559390269"/>
                  </a:ext>
                </a:extLst>
              </a:tr>
            </a:tbl>
          </a:graphicData>
        </a:graphic>
      </p:graphicFrame>
    </p:spTree>
    <p:extLst>
      <p:ext uri="{BB962C8B-B14F-4D97-AF65-F5344CB8AC3E}">
        <p14:creationId xmlns:p14="http://schemas.microsoft.com/office/powerpoint/2010/main" val="13656821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B8B5B-8A0A-4AC7-8CA2-EEF39F36291D}"/>
              </a:ext>
            </a:extLst>
          </p:cNvPr>
          <p:cNvSpPr>
            <a:spLocks noGrp="1"/>
          </p:cNvSpPr>
          <p:nvPr>
            <p:ph type="body" sz="quarter" idx="11"/>
          </p:nvPr>
        </p:nvSpPr>
        <p:spPr/>
        <p:txBody>
          <a:bodyPr/>
          <a:lstStyle/>
          <a:p>
            <a:r>
              <a:rPr lang="en-US" dirty="0"/>
              <a:t>Improper Payment Rates by Service Type</a:t>
            </a:r>
          </a:p>
        </p:txBody>
      </p:sp>
      <p:graphicFrame>
        <p:nvGraphicFramePr>
          <p:cNvPr id="4" name="Table 4">
            <a:extLst>
              <a:ext uri="{FF2B5EF4-FFF2-40B4-BE49-F238E27FC236}">
                <a16:creationId xmlns:a16="http://schemas.microsoft.com/office/drawing/2014/main" id="{0B8FEEA1-C8BA-49C6-9A47-2B5B1FEEF6F2}"/>
              </a:ext>
            </a:extLst>
          </p:cNvPr>
          <p:cNvGraphicFramePr>
            <a:graphicFrameLocks noGrp="1"/>
          </p:cNvGraphicFramePr>
          <p:nvPr>
            <p:ph idx="1"/>
            <p:extLst>
              <p:ext uri="{D42A27DB-BD31-4B8C-83A1-F6EECF244321}">
                <p14:modId xmlns:p14="http://schemas.microsoft.com/office/powerpoint/2010/main" val="1966818702"/>
              </p:ext>
            </p:extLst>
          </p:nvPr>
        </p:nvGraphicFramePr>
        <p:xfrm>
          <a:off x="155575" y="1123950"/>
          <a:ext cx="8836025" cy="3510280"/>
        </p:xfrm>
        <a:graphic>
          <a:graphicData uri="http://schemas.openxmlformats.org/drawingml/2006/table">
            <a:tbl>
              <a:tblPr firstRow="1" bandRow="1">
                <a:tableStyleId>{5C22544A-7EE6-4342-B048-85BDC9FD1C3A}</a:tableStyleId>
              </a:tblPr>
              <a:tblGrid>
                <a:gridCol w="3425825">
                  <a:extLst>
                    <a:ext uri="{9D8B030D-6E8A-4147-A177-3AD203B41FA5}">
                      <a16:colId xmlns:a16="http://schemas.microsoft.com/office/drawing/2014/main" val="43808727"/>
                    </a:ext>
                  </a:extLst>
                </a:gridCol>
                <a:gridCol w="1114506">
                  <a:extLst>
                    <a:ext uri="{9D8B030D-6E8A-4147-A177-3AD203B41FA5}">
                      <a16:colId xmlns:a16="http://schemas.microsoft.com/office/drawing/2014/main" val="3243402139"/>
                    </a:ext>
                  </a:extLst>
                </a:gridCol>
                <a:gridCol w="1431898">
                  <a:extLst>
                    <a:ext uri="{9D8B030D-6E8A-4147-A177-3AD203B41FA5}">
                      <a16:colId xmlns:a16="http://schemas.microsoft.com/office/drawing/2014/main" val="102082446"/>
                    </a:ext>
                  </a:extLst>
                </a:gridCol>
                <a:gridCol w="1431898">
                  <a:extLst>
                    <a:ext uri="{9D8B030D-6E8A-4147-A177-3AD203B41FA5}">
                      <a16:colId xmlns:a16="http://schemas.microsoft.com/office/drawing/2014/main" val="1838798333"/>
                    </a:ext>
                  </a:extLst>
                </a:gridCol>
                <a:gridCol w="1431898">
                  <a:extLst>
                    <a:ext uri="{9D8B030D-6E8A-4147-A177-3AD203B41FA5}">
                      <a16:colId xmlns:a16="http://schemas.microsoft.com/office/drawing/2014/main" val="307384052"/>
                    </a:ext>
                  </a:extLst>
                </a:gridCol>
              </a:tblGrid>
              <a:tr h="370840">
                <a:tc>
                  <a:txBody>
                    <a:bodyPr/>
                    <a:lstStyle/>
                    <a:p>
                      <a:pPr algn="ctr"/>
                      <a:r>
                        <a:rPr lang="fr-FR" sz="1200" dirty="0"/>
                        <a:t>Part B Services (BETOS Codes) </a:t>
                      </a:r>
                      <a:endParaRPr lang="en-US" sz="1200" dirty="0"/>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200" dirty="0"/>
                        <a:t>Claims </a:t>
                      </a:r>
                    </a:p>
                    <a:p>
                      <a:pPr algn="ctr"/>
                      <a:r>
                        <a:rPr lang="en-US" sz="1200" dirty="0"/>
                        <a:t>Reviewed</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200" dirty="0"/>
                        <a:t>Projected Improper Payments </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200" dirty="0"/>
                        <a:t>Improper Payment Rate</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200" dirty="0"/>
                        <a:t>Percent of Overall Improper Payments</a:t>
                      </a:r>
                    </a:p>
                  </a:txBody>
                  <a:tcPr anchor="ctr">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553916781"/>
                  </a:ext>
                </a:extLst>
              </a:tr>
              <a:tr h="304800">
                <a:tc>
                  <a:txBody>
                    <a:bodyPr/>
                    <a:lstStyle/>
                    <a:p>
                      <a:r>
                        <a:rPr lang="en-US" sz="1200" dirty="0">
                          <a:solidFill>
                            <a:schemeClr val="accent5"/>
                          </a:solidFill>
                          <a:latin typeface="Bryant Pro Regular" panose="020B0503040000020003"/>
                        </a:rPr>
                        <a:t>Lab tests — other (non-Medicare fee schedule)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1,911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$1,185,426,655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26.4%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3.7%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559390269"/>
                  </a:ext>
                </a:extLst>
              </a:tr>
              <a:tr h="152400">
                <a:tc>
                  <a:txBody>
                    <a:bodyPr/>
                    <a:lstStyle/>
                    <a:p>
                      <a:r>
                        <a:rPr lang="en-US" sz="1200" dirty="0">
                          <a:solidFill>
                            <a:schemeClr val="accent5"/>
                          </a:solidFill>
                          <a:latin typeface="Bryant Pro Regular" panose="020B0503040000020003"/>
                        </a:rPr>
                        <a:t>Office visits — established</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1,105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$755,705,932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5.2%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2.3%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873851302"/>
                  </a:ext>
                </a:extLst>
              </a:tr>
              <a:tr h="259080">
                <a:tc>
                  <a:txBody>
                    <a:bodyPr/>
                    <a:lstStyle/>
                    <a:p>
                      <a:r>
                        <a:rPr lang="en-US" sz="1200" dirty="0">
                          <a:solidFill>
                            <a:schemeClr val="accent5"/>
                          </a:solidFill>
                          <a:latin typeface="Bryant Pro Regular" panose="020B0503040000020003"/>
                        </a:rPr>
                        <a:t>Specialist — other</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1,186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$623,559,793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24.5%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1.9%</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812961895"/>
                  </a:ext>
                </a:extLst>
              </a:tr>
              <a:tr h="203200">
                <a:tc>
                  <a:txBody>
                    <a:bodyPr/>
                    <a:lstStyle/>
                    <a:p>
                      <a:r>
                        <a:rPr lang="en-US" sz="1200" dirty="0">
                          <a:solidFill>
                            <a:schemeClr val="accent5"/>
                          </a:solidFill>
                          <a:latin typeface="Bryant Pro Regular" panose="020B0503040000020003"/>
                        </a:rPr>
                        <a:t>Minor procedures — other (Medicare fee schedule)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1,694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$580,266,233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13.1%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565944695"/>
                  </a:ext>
                </a:extLst>
              </a:tr>
              <a:tr h="213360">
                <a:tc>
                  <a:txBody>
                    <a:bodyPr/>
                    <a:lstStyle/>
                    <a:p>
                      <a:r>
                        <a:rPr lang="en-US" sz="1200" dirty="0">
                          <a:solidFill>
                            <a:schemeClr val="accent5"/>
                          </a:solidFill>
                          <a:latin typeface="Bryant Pro Regular" panose="020B0503040000020003"/>
                        </a:rPr>
                        <a:t>Hospital visit — initial</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644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$517,687,780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20.9%</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785069920"/>
                  </a:ext>
                </a:extLst>
              </a:tr>
              <a:tr h="243840">
                <a:tc>
                  <a:txBody>
                    <a:bodyPr/>
                    <a:lstStyle/>
                    <a:p>
                      <a:r>
                        <a:rPr lang="en-US" sz="1200" dirty="0">
                          <a:solidFill>
                            <a:schemeClr val="accent5"/>
                          </a:solidFill>
                          <a:latin typeface="Bryant Pro Regular" panose="020B0503040000020003"/>
                        </a:rPr>
                        <a:t>Hospital visit — subsequent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806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$513,271,531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10.3%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373207619"/>
                  </a:ext>
                </a:extLst>
              </a:tr>
              <a:tr h="198120">
                <a:tc>
                  <a:txBody>
                    <a:bodyPr/>
                    <a:lstStyle/>
                    <a:p>
                      <a:r>
                        <a:rPr lang="en-US" sz="1200" dirty="0">
                          <a:solidFill>
                            <a:schemeClr val="accent5"/>
                          </a:solidFill>
                          <a:latin typeface="Bryant Pro Regular" panose="020B0503040000020003"/>
                        </a:rPr>
                        <a:t>All Codes With Less Than 30 Claims</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1,228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$464,234,943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2.6%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046813964"/>
                  </a:ext>
                </a:extLst>
              </a:tr>
              <a:tr h="152400">
                <a:tc>
                  <a:txBody>
                    <a:bodyPr/>
                    <a:lstStyle/>
                    <a:p>
                      <a:r>
                        <a:rPr lang="en-US" sz="1200" dirty="0">
                          <a:solidFill>
                            <a:schemeClr val="accent5"/>
                          </a:solidFill>
                          <a:latin typeface="Bryant Pro Regular" panose="020B0503040000020003"/>
                        </a:rPr>
                        <a:t>Ambulance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315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$356,181,558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8.8%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812089012"/>
                  </a:ext>
                </a:extLst>
              </a:tr>
              <a:tr h="259080">
                <a:tc>
                  <a:txBody>
                    <a:bodyPr/>
                    <a:lstStyle/>
                    <a:p>
                      <a:r>
                        <a:rPr lang="en-US" sz="1200" dirty="0">
                          <a:solidFill>
                            <a:schemeClr val="accent5"/>
                          </a:solidFill>
                          <a:latin typeface="Bryant Pro Regular" panose="020B0503040000020003"/>
                        </a:rPr>
                        <a:t>Office visits — new</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518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$269,421,546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9.8%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0.8%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03092256"/>
                  </a:ext>
                </a:extLst>
              </a:tr>
              <a:tr h="370840">
                <a:tc>
                  <a:txBody>
                    <a:bodyPr/>
                    <a:lstStyle/>
                    <a:p>
                      <a:r>
                        <a:rPr lang="en-US" sz="1200" dirty="0">
                          <a:solidFill>
                            <a:schemeClr val="accent5"/>
                          </a:solidFill>
                          <a:latin typeface="Bryant Pro Regular" panose="020B0503040000020003"/>
                        </a:rPr>
                        <a:t>Nursing home visit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535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$251,050,202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13.0%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0.8%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513237890"/>
                  </a:ext>
                </a:extLst>
              </a:tr>
            </a:tbl>
          </a:graphicData>
        </a:graphic>
      </p:graphicFrame>
    </p:spTree>
    <p:extLst>
      <p:ext uri="{BB962C8B-B14F-4D97-AF65-F5344CB8AC3E}">
        <p14:creationId xmlns:p14="http://schemas.microsoft.com/office/powerpoint/2010/main" val="36929939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B8B5B-8A0A-4AC7-8CA2-EEF39F36291D}"/>
              </a:ext>
            </a:extLst>
          </p:cNvPr>
          <p:cNvSpPr>
            <a:spLocks noGrp="1"/>
          </p:cNvSpPr>
          <p:nvPr>
            <p:ph type="body" sz="quarter" idx="11"/>
          </p:nvPr>
        </p:nvSpPr>
        <p:spPr/>
        <p:txBody>
          <a:bodyPr/>
          <a:lstStyle/>
          <a:p>
            <a:r>
              <a:rPr lang="en-US" sz="2100" dirty="0"/>
              <a:t>Improper Payment Rates for Lab Tests — Other by Referring Provider</a:t>
            </a:r>
          </a:p>
        </p:txBody>
      </p:sp>
      <p:graphicFrame>
        <p:nvGraphicFramePr>
          <p:cNvPr id="4" name="Table 4">
            <a:extLst>
              <a:ext uri="{FF2B5EF4-FFF2-40B4-BE49-F238E27FC236}">
                <a16:creationId xmlns:a16="http://schemas.microsoft.com/office/drawing/2014/main" id="{0B8FEEA1-C8BA-49C6-9A47-2B5B1FEEF6F2}"/>
              </a:ext>
            </a:extLst>
          </p:cNvPr>
          <p:cNvGraphicFramePr>
            <a:graphicFrameLocks noGrp="1"/>
          </p:cNvGraphicFramePr>
          <p:nvPr>
            <p:ph idx="1"/>
            <p:extLst>
              <p:ext uri="{D42A27DB-BD31-4B8C-83A1-F6EECF244321}">
                <p14:modId xmlns:p14="http://schemas.microsoft.com/office/powerpoint/2010/main" val="1241779806"/>
              </p:ext>
            </p:extLst>
          </p:nvPr>
        </p:nvGraphicFramePr>
        <p:xfrm>
          <a:off x="152400" y="895350"/>
          <a:ext cx="8836025" cy="3580056"/>
        </p:xfrm>
        <a:graphic>
          <a:graphicData uri="http://schemas.openxmlformats.org/drawingml/2006/table">
            <a:tbl>
              <a:tblPr firstRow="1" bandRow="1">
                <a:tableStyleId>{5C22544A-7EE6-4342-B048-85BDC9FD1C3A}</a:tableStyleId>
              </a:tblPr>
              <a:tblGrid>
                <a:gridCol w="3425825">
                  <a:extLst>
                    <a:ext uri="{9D8B030D-6E8A-4147-A177-3AD203B41FA5}">
                      <a16:colId xmlns:a16="http://schemas.microsoft.com/office/drawing/2014/main" val="43808727"/>
                    </a:ext>
                  </a:extLst>
                </a:gridCol>
                <a:gridCol w="1114506">
                  <a:extLst>
                    <a:ext uri="{9D8B030D-6E8A-4147-A177-3AD203B41FA5}">
                      <a16:colId xmlns:a16="http://schemas.microsoft.com/office/drawing/2014/main" val="3243402139"/>
                    </a:ext>
                  </a:extLst>
                </a:gridCol>
                <a:gridCol w="1431898">
                  <a:extLst>
                    <a:ext uri="{9D8B030D-6E8A-4147-A177-3AD203B41FA5}">
                      <a16:colId xmlns:a16="http://schemas.microsoft.com/office/drawing/2014/main" val="102082446"/>
                    </a:ext>
                  </a:extLst>
                </a:gridCol>
                <a:gridCol w="1431898">
                  <a:extLst>
                    <a:ext uri="{9D8B030D-6E8A-4147-A177-3AD203B41FA5}">
                      <a16:colId xmlns:a16="http://schemas.microsoft.com/office/drawing/2014/main" val="1838798333"/>
                    </a:ext>
                  </a:extLst>
                </a:gridCol>
                <a:gridCol w="1431898">
                  <a:extLst>
                    <a:ext uri="{9D8B030D-6E8A-4147-A177-3AD203B41FA5}">
                      <a16:colId xmlns:a16="http://schemas.microsoft.com/office/drawing/2014/main" val="307384052"/>
                    </a:ext>
                  </a:extLst>
                </a:gridCol>
              </a:tblGrid>
              <a:tr h="438990">
                <a:tc>
                  <a:txBody>
                    <a:bodyPr/>
                    <a:lstStyle/>
                    <a:p>
                      <a:pPr algn="ctr"/>
                      <a:r>
                        <a:rPr lang="en-US" sz="1100" dirty="0">
                          <a:latin typeface="Bryant Pro Regular"/>
                        </a:rPr>
                        <a:t>Lab tests — other (non-Medicare fee </a:t>
                      </a:r>
                    </a:p>
                    <a:p>
                      <a:pPr algn="ctr"/>
                      <a:r>
                        <a:rPr lang="en-US" sz="1100" dirty="0">
                          <a:latin typeface="Bryant Pro Regular"/>
                        </a:rPr>
                        <a:t>Schedule Part</a:t>
                      </a:r>
                      <a:r>
                        <a:rPr lang="fr-FR" sz="1100" dirty="0">
                          <a:latin typeface="Bryant Pro Regular"/>
                        </a:rPr>
                        <a:t> B Services (BETOS Codes) </a:t>
                      </a:r>
                      <a:endParaRPr lang="en-US" sz="1100" dirty="0">
                        <a:latin typeface="Bryant Pro Regular"/>
                      </a:endParaRP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100" dirty="0">
                          <a:latin typeface="Bryant Pro Regular"/>
                        </a:rPr>
                        <a:t>Claims </a:t>
                      </a:r>
                    </a:p>
                    <a:p>
                      <a:pPr algn="ctr"/>
                      <a:r>
                        <a:rPr lang="en-US" sz="1100" dirty="0">
                          <a:latin typeface="Bryant Pro Regular"/>
                        </a:rPr>
                        <a:t>Reviewed</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100" dirty="0">
                          <a:latin typeface="Bryant Pro Regular"/>
                        </a:rPr>
                        <a:t>Projected Improper Payments </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100" dirty="0">
                          <a:latin typeface="Bryant Pro Regular"/>
                        </a:rPr>
                        <a:t>Improper Payment Rate</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100" dirty="0">
                          <a:latin typeface="Bryant Pro Regular"/>
                        </a:rPr>
                        <a:t>Percent of Overall Improper Payments</a:t>
                      </a:r>
                    </a:p>
                  </a:txBody>
                  <a:tcPr anchor="ctr">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553916781"/>
                  </a:ext>
                </a:extLst>
              </a:tr>
              <a:tr h="263394">
                <a:tc>
                  <a:txBody>
                    <a:bodyPr/>
                    <a:lstStyle/>
                    <a:p>
                      <a:r>
                        <a:rPr lang="en-US" sz="1100" dirty="0">
                          <a:solidFill>
                            <a:schemeClr val="accent5"/>
                          </a:solidFill>
                          <a:latin typeface="Bryant Pro Regular"/>
                        </a:rPr>
                        <a:t>Internal Medicine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657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$373,490,095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22.7%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31.5%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559390269"/>
                  </a:ext>
                </a:extLst>
              </a:tr>
              <a:tr h="263394">
                <a:tc>
                  <a:txBody>
                    <a:bodyPr/>
                    <a:lstStyle/>
                    <a:p>
                      <a:r>
                        <a:rPr lang="en-US" sz="1100" dirty="0">
                          <a:solidFill>
                            <a:schemeClr val="accent5"/>
                          </a:solidFill>
                          <a:latin typeface="Bryant Pro Regular"/>
                        </a:rPr>
                        <a:t>Family Practice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308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$249,809,624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29.5%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21.1%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873851302"/>
                  </a:ext>
                </a:extLst>
              </a:tr>
              <a:tr h="263394">
                <a:tc>
                  <a:txBody>
                    <a:bodyPr/>
                    <a:lstStyle/>
                    <a:p>
                      <a:r>
                        <a:rPr lang="en-US" sz="1100" dirty="0">
                          <a:solidFill>
                            <a:schemeClr val="accent5"/>
                          </a:solidFill>
                          <a:latin typeface="Bryant Pro Regular"/>
                        </a:rPr>
                        <a:t>Nurse Practitioner</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263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$184,939,488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34.7%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15.6%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812961895"/>
                  </a:ext>
                </a:extLst>
              </a:tr>
              <a:tr h="232914">
                <a:tc>
                  <a:txBody>
                    <a:bodyPr/>
                    <a:lstStyle/>
                    <a:p>
                      <a:r>
                        <a:rPr lang="en-US" sz="1100" dirty="0">
                          <a:solidFill>
                            <a:schemeClr val="accent5"/>
                          </a:solidFill>
                          <a:latin typeface="Bryant Pro Regular"/>
                        </a:rPr>
                        <a:t>Physician Assistant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83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$38,972,541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19.0%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3.3%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565944695"/>
                  </a:ext>
                </a:extLst>
              </a:tr>
              <a:tr h="263394">
                <a:tc>
                  <a:txBody>
                    <a:bodyPr/>
                    <a:lstStyle/>
                    <a:p>
                      <a:r>
                        <a:rPr lang="en-US" sz="1100" dirty="0">
                          <a:solidFill>
                            <a:schemeClr val="accent5"/>
                          </a:solidFill>
                          <a:latin typeface="Bryant Pro Regular"/>
                        </a:rPr>
                        <a:t>No Referring Provider Type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98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$38,604,323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19.0%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3.3%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785069920"/>
                  </a:ext>
                </a:extLst>
              </a:tr>
              <a:tr h="263394">
                <a:tc>
                  <a:txBody>
                    <a:bodyPr/>
                    <a:lstStyle/>
                    <a:p>
                      <a:r>
                        <a:rPr lang="en-US" sz="1100" dirty="0">
                          <a:solidFill>
                            <a:schemeClr val="accent5"/>
                          </a:solidFill>
                          <a:latin typeface="Bryant Pro Regular"/>
                        </a:rPr>
                        <a:t>Anesthesiology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83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$20,148,230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32.7%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373207619"/>
                  </a:ext>
                </a:extLst>
              </a:tr>
              <a:tr h="263394">
                <a:tc>
                  <a:txBody>
                    <a:bodyPr/>
                    <a:lstStyle/>
                    <a:p>
                      <a:r>
                        <a:rPr lang="en-US" sz="1100" dirty="0">
                          <a:solidFill>
                            <a:schemeClr val="accent5"/>
                          </a:solidFill>
                          <a:latin typeface="Bryant Pro Regular"/>
                        </a:rPr>
                        <a:t>Physical Medicine and Rehabilitation</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51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$17,223,611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36.1%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046813964"/>
                  </a:ext>
                </a:extLst>
              </a:tr>
              <a:tr h="263394">
                <a:tc>
                  <a:txBody>
                    <a:bodyPr/>
                    <a:lstStyle/>
                    <a:p>
                      <a:r>
                        <a:rPr lang="en-US" sz="1100" dirty="0">
                          <a:solidFill>
                            <a:schemeClr val="accent5"/>
                          </a:solidFill>
                          <a:latin typeface="Bryant Pro Regular"/>
                        </a:rPr>
                        <a:t>Cardiology</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42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$12,376,710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16.7%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812089012"/>
                  </a:ext>
                </a:extLst>
              </a:tr>
              <a:tr h="263394">
                <a:tc>
                  <a:txBody>
                    <a:bodyPr/>
                    <a:lstStyle/>
                    <a:p>
                      <a:r>
                        <a:rPr lang="en-US" sz="1100" dirty="0">
                          <a:solidFill>
                            <a:schemeClr val="accent5"/>
                          </a:solidFill>
                          <a:latin typeface="Bryant Pro Regular"/>
                        </a:rPr>
                        <a:t>General Surgery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68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$12,057,159</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9.7%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03092256"/>
                  </a:ext>
                </a:extLst>
              </a:tr>
              <a:tr h="263394">
                <a:tc>
                  <a:txBody>
                    <a:bodyPr/>
                    <a:lstStyle/>
                    <a:p>
                      <a:r>
                        <a:rPr lang="en-US" sz="1100" dirty="0">
                          <a:solidFill>
                            <a:schemeClr val="accent5"/>
                          </a:solidFill>
                          <a:latin typeface="Bryant Pro Regular"/>
                        </a:rPr>
                        <a:t>Interventional Pain Management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51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$4,128,381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11.3%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0.3%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513237890"/>
                  </a:ext>
                </a:extLst>
              </a:tr>
              <a:tr h="356070">
                <a:tc>
                  <a:txBody>
                    <a:bodyPr/>
                    <a:lstStyle/>
                    <a:p>
                      <a:r>
                        <a:rPr lang="en-US" sz="1100" dirty="0">
                          <a:solidFill>
                            <a:schemeClr val="accent5"/>
                          </a:solidFill>
                          <a:latin typeface="Bryant Pro Regular"/>
                        </a:rPr>
                        <a:t>All Referring Providers</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1,911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$1,185,426,655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26.4%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100" dirty="0">
                          <a:solidFill>
                            <a:schemeClr val="accent5"/>
                          </a:solidFill>
                          <a:latin typeface="Bryant Pro Regular"/>
                        </a:rPr>
                        <a:t>100.0%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833620303"/>
                  </a:ext>
                </a:extLst>
              </a:tr>
            </a:tbl>
          </a:graphicData>
        </a:graphic>
      </p:graphicFrame>
    </p:spTree>
    <p:extLst>
      <p:ext uri="{BB962C8B-B14F-4D97-AF65-F5344CB8AC3E}">
        <p14:creationId xmlns:p14="http://schemas.microsoft.com/office/powerpoint/2010/main" val="32131020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B8B5B-8A0A-4AC7-8CA2-EEF39F36291D}"/>
              </a:ext>
            </a:extLst>
          </p:cNvPr>
          <p:cNvSpPr>
            <a:spLocks noGrp="1"/>
          </p:cNvSpPr>
          <p:nvPr>
            <p:ph type="body" sz="quarter" idx="11"/>
          </p:nvPr>
        </p:nvSpPr>
        <p:spPr/>
        <p:txBody>
          <a:bodyPr/>
          <a:lstStyle/>
          <a:p>
            <a:r>
              <a:rPr lang="en-US" sz="2000" dirty="0"/>
              <a:t>Improper Payment Rates for Office Visits — Established by Provider Type</a:t>
            </a:r>
          </a:p>
        </p:txBody>
      </p:sp>
      <p:graphicFrame>
        <p:nvGraphicFramePr>
          <p:cNvPr id="4" name="Table 4">
            <a:extLst>
              <a:ext uri="{FF2B5EF4-FFF2-40B4-BE49-F238E27FC236}">
                <a16:creationId xmlns:a16="http://schemas.microsoft.com/office/drawing/2014/main" id="{0B8FEEA1-C8BA-49C6-9A47-2B5B1FEEF6F2}"/>
              </a:ext>
            </a:extLst>
          </p:cNvPr>
          <p:cNvGraphicFramePr>
            <a:graphicFrameLocks noGrp="1"/>
          </p:cNvGraphicFramePr>
          <p:nvPr>
            <p:ph idx="1"/>
            <p:extLst>
              <p:ext uri="{D42A27DB-BD31-4B8C-83A1-F6EECF244321}">
                <p14:modId xmlns:p14="http://schemas.microsoft.com/office/powerpoint/2010/main" val="1040746527"/>
              </p:ext>
            </p:extLst>
          </p:nvPr>
        </p:nvGraphicFramePr>
        <p:xfrm>
          <a:off x="155575" y="1123950"/>
          <a:ext cx="8836025" cy="3383280"/>
        </p:xfrm>
        <a:graphic>
          <a:graphicData uri="http://schemas.openxmlformats.org/drawingml/2006/table">
            <a:tbl>
              <a:tblPr firstRow="1" bandRow="1">
                <a:tableStyleId>{5C22544A-7EE6-4342-B048-85BDC9FD1C3A}</a:tableStyleId>
              </a:tblPr>
              <a:tblGrid>
                <a:gridCol w="3425825">
                  <a:extLst>
                    <a:ext uri="{9D8B030D-6E8A-4147-A177-3AD203B41FA5}">
                      <a16:colId xmlns:a16="http://schemas.microsoft.com/office/drawing/2014/main" val="43808727"/>
                    </a:ext>
                  </a:extLst>
                </a:gridCol>
                <a:gridCol w="1114506">
                  <a:extLst>
                    <a:ext uri="{9D8B030D-6E8A-4147-A177-3AD203B41FA5}">
                      <a16:colId xmlns:a16="http://schemas.microsoft.com/office/drawing/2014/main" val="3243402139"/>
                    </a:ext>
                  </a:extLst>
                </a:gridCol>
                <a:gridCol w="1431898">
                  <a:extLst>
                    <a:ext uri="{9D8B030D-6E8A-4147-A177-3AD203B41FA5}">
                      <a16:colId xmlns:a16="http://schemas.microsoft.com/office/drawing/2014/main" val="102082446"/>
                    </a:ext>
                  </a:extLst>
                </a:gridCol>
                <a:gridCol w="1431898">
                  <a:extLst>
                    <a:ext uri="{9D8B030D-6E8A-4147-A177-3AD203B41FA5}">
                      <a16:colId xmlns:a16="http://schemas.microsoft.com/office/drawing/2014/main" val="1838798333"/>
                    </a:ext>
                  </a:extLst>
                </a:gridCol>
                <a:gridCol w="1431898">
                  <a:extLst>
                    <a:ext uri="{9D8B030D-6E8A-4147-A177-3AD203B41FA5}">
                      <a16:colId xmlns:a16="http://schemas.microsoft.com/office/drawing/2014/main" val="307384052"/>
                    </a:ext>
                  </a:extLst>
                </a:gridCol>
              </a:tblGrid>
              <a:tr h="438990">
                <a:tc>
                  <a:txBody>
                    <a:bodyPr/>
                    <a:lstStyle/>
                    <a:p>
                      <a:pPr algn="ctr"/>
                      <a:r>
                        <a:rPr lang="en-US" sz="1200" dirty="0">
                          <a:latin typeface="Bryant Pro Regular"/>
                        </a:rPr>
                        <a:t>Lab tests — other (non-Medicare fee </a:t>
                      </a:r>
                    </a:p>
                    <a:p>
                      <a:pPr algn="ctr"/>
                      <a:r>
                        <a:rPr lang="en-US" sz="1200" dirty="0">
                          <a:latin typeface="Bryant Pro Regular"/>
                        </a:rPr>
                        <a:t>Schedule Part</a:t>
                      </a:r>
                      <a:r>
                        <a:rPr lang="fr-FR" sz="1200" dirty="0">
                          <a:latin typeface="Bryant Pro Regular"/>
                        </a:rPr>
                        <a:t> B Services (BETOS Codes) </a:t>
                      </a:r>
                      <a:endParaRPr lang="en-US" sz="1200" dirty="0">
                        <a:latin typeface="Bryant Pro Regular"/>
                      </a:endParaRP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200" dirty="0">
                          <a:latin typeface="Bryant Pro Regular"/>
                        </a:rPr>
                        <a:t>Claims </a:t>
                      </a:r>
                    </a:p>
                    <a:p>
                      <a:pPr algn="ctr"/>
                      <a:r>
                        <a:rPr lang="en-US" sz="1200" dirty="0">
                          <a:latin typeface="Bryant Pro Regular"/>
                        </a:rPr>
                        <a:t>Reviewed</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200" dirty="0">
                          <a:latin typeface="Bryant Pro Regular"/>
                        </a:rPr>
                        <a:t>Projected Improper Payments </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200" dirty="0">
                          <a:latin typeface="Bryant Pro Regular"/>
                        </a:rPr>
                        <a:t>Improper Payment Rate</a:t>
                      </a:r>
                    </a:p>
                  </a:txBody>
                  <a:tcPr anchor="ctr">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200" dirty="0">
                          <a:latin typeface="Bryant Pro Regular"/>
                        </a:rPr>
                        <a:t>Percent of Overall Improper Payments</a:t>
                      </a:r>
                    </a:p>
                  </a:txBody>
                  <a:tcPr anchor="ctr">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553916781"/>
                  </a:ext>
                </a:extLst>
              </a:tr>
              <a:tr h="263394">
                <a:tc>
                  <a:txBody>
                    <a:bodyPr/>
                    <a:lstStyle/>
                    <a:p>
                      <a:r>
                        <a:rPr lang="en-US" sz="1200" dirty="0">
                          <a:solidFill>
                            <a:schemeClr val="accent5"/>
                          </a:solidFill>
                          <a:latin typeface="Bryant Pro Regular"/>
                        </a:rPr>
                        <a:t>Internal Medicine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180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$139,121,238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6.5%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18.4%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559390269"/>
                  </a:ext>
                </a:extLst>
              </a:tr>
              <a:tr h="263394">
                <a:tc>
                  <a:txBody>
                    <a:bodyPr/>
                    <a:lstStyle/>
                    <a:p>
                      <a:r>
                        <a:rPr lang="en-US" sz="1200" dirty="0">
                          <a:solidFill>
                            <a:schemeClr val="accent5"/>
                          </a:solidFill>
                          <a:latin typeface="Bryant Pro Regular"/>
                        </a:rPr>
                        <a:t>Family Practice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174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$130,785,704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5.3%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17.3%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873851302"/>
                  </a:ext>
                </a:extLst>
              </a:tr>
              <a:tr h="263394">
                <a:tc>
                  <a:txBody>
                    <a:bodyPr/>
                    <a:lstStyle/>
                    <a:p>
                      <a:r>
                        <a:rPr lang="en-US" sz="1200" dirty="0">
                          <a:solidFill>
                            <a:schemeClr val="accent5"/>
                          </a:solidFill>
                          <a:latin typeface="Bryant Pro Regular"/>
                        </a:rPr>
                        <a:t>Nurse Practitioner</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120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$93,038,652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7.3%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12.3%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812961895"/>
                  </a:ext>
                </a:extLst>
              </a:tr>
              <a:tr h="263394">
                <a:tc>
                  <a:txBody>
                    <a:bodyPr/>
                    <a:lstStyle/>
                    <a:p>
                      <a:r>
                        <a:rPr lang="en-US" sz="1200" dirty="0">
                          <a:solidFill>
                            <a:schemeClr val="accent5"/>
                          </a:solidFill>
                          <a:latin typeface="Bryant Pro Regular" panose="020B0503040000020003"/>
                        </a:rPr>
                        <a:t>All Provider Types With Less Than 30 Claims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76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$80,080,686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8.2%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10.6%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565944695"/>
                  </a:ext>
                </a:extLst>
              </a:tr>
              <a:tr h="263394">
                <a:tc>
                  <a:txBody>
                    <a:bodyPr/>
                    <a:lstStyle/>
                    <a:p>
                      <a:r>
                        <a:rPr lang="en-US" sz="1200" dirty="0">
                          <a:solidFill>
                            <a:schemeClr val="accent5"/>
                          </a:solidFill>
                          <a:latin typeface="Bryant Pro Regular" panose="020B0503040000020003"/>
                        </a:rPr>
                        <a:t>Cardiology</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63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$46,317,071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4.3%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6.1%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785069920"/>
                  </a:ext>
                </a:extLst>
              </a:tr>
              <a:tr h="263394">
                <a:tc>
                  <a:txBody>
                    <a:bodyPr/>
                    <a:lstStyle/>
                    <a:p>
                      <a:r>
                        <a:rPr lang="en-US" sz="1200" dirty="0">
                          <a:solidFill>
                            <a:schemeClr val="accent5"/>
                          </a:solidFill>
                          <a:latin typeface="Bryant Pro Regular" panose="020B0503040000020003"/>
                        </a:rPr>
                        <a:t>Neurology</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31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$21,984,033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4.7%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2.9%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373207619"/>
                  </a:ext>
                </a:extLst>
              </a:tr>
              <a:tr h="263394">
                <a:tc>
                  <a:txBody>
                    <a:bodyPr/>
                    <a:lstStyle/>
                    <a:p>
                      <a:r>
                        <a:rPr lang="en-US" sz="1200" dirty="0">
                          <a:solidFill>
                            <a:schemeClr val="accent5"/>
                          </a:solidFill>
                          <a:latin typeface="Bryant Pro Regular" panose="020B0503040000020003"/>
                        </a:rPr>
                        <a:t>Physician Assistant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41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$17,574,550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3.3%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2.3%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046813964"/>
                  </a:ext>
                </a:extLst>
              </a:tr>
              <a:tr h="263394">
                <a:tc>
                  <a:txBody>
                    <a:bodyPr/>
                    <a:lstStyle/>
                    <a:p>
                      <a:r>
                        <a:rPr lang="en-US" sz="1200" dirty="0">
                          <a:solidFill>
                            <a:schemeClr val="accent5"/>
                          </a:solidFill>
                          <a:latin typeface="Bryant Pro Regular" panose="020B0503040000020003"/>
                        </a:rPr>
                        <a:t>Ophthalmology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45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$13,962,350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3.3%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812089012"/>
                  </a:ext>
                </a:extLst>
              </a:tr>
              <a:tr h="0">
                <a:tc>
                  <a:txBody>
                    <a:bodyPr/>
                    <a:lstStyle/>
                    <a:p>
                      <a:r>
                        <a:rPr lang="en-US" sz="1200" dirty="0">
                          <a:solidFill>
                            <a:schemeClr val="accent5"/>
                          </a:solidFill>
                          <a:latin typeface="Bryant Pro Regular" panose="020B0503040000020003"/>
                        </a:rPr>
                        <a:t>Dermatology</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33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$13,314,190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2.3%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03092256"/>
                  </a:ext>
                </a:extLst>
              </a:tr>
              <a:tr h="263394">
                <a:tc>
                  <a:txBody>
                    <a:bodyPr/>
                    <a:lstStyle/>
                    <a:p>
                      <a:r>
                        <a:rPr lang="en-US" sz="1200" dirty="0">
                          <a:solidFill>
                            <a:schemeClr val="accent5"/>
                          </a:solidFill>
                          <a:latin typeface="Bryant Pro Regular" panose="020B0503040000020003"/>
                        </a:rPr>
                        <a:t>All Provider Types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1,105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$755,705,932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5.2%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n-US" sz="1200" dirty="0">
                          <a:solidFill>
                            <a:schemeClr val="accent5"/>
                          </a:solidFill>
                          <a:latin typeface="Bryant Pro Regular" panose="020B0503040000020003"/>
                        </a:rPr>
                        <a:t>100.0%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513237890"/>
                  </a:ext>
                </a:extLst>
              </a:tr>
            </a:tbl>
          </a:graphicData>
        </a:graphic>
      </p:graphicFrame>
    </p:spTree>
    <p:extLst>
      <p:ext uri="{BB962C8B-B14F-4D97-AF65-F5344CB8AC3E}">
        <p14:creationId xmlns:p14="http://schemas.microsoft.com/office/powerpoint/2010/main" val="23336258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B78A08-C482-45F3-804D-B8363D679DAA}"/>
              </a:ext>
            </a:extLst>
          </p:cNvPr>
          <p:cNvSpPr>
            <a:spLocks noGrp="1"/>
          </p:cNvSpPr>
          <p:nvPr>
            <p:ph type="body" sz="quarter" idx="10"/>
          </p:nvPr>
        </p:nvSpPr>
        <p:spPr/>
        <p:txBody>
          <a:bodyPr/>
          <a:lstStyle/>
          <a:p>
            <a:r>
              <a:rPr lang="pt-BR" dirty="0"/>
              <a:t>AMA 2023 E/M Updates</a:t>
            </a:r>
            <a:endParaRPr lang="en-US" dirty="0"/>
          </a:p>
        </p:txBody>
      </p:sp>
      <p:sp>
        <p:nvSpPr>
          <p:cNvPr id="3" name="Content Placeholder 2">
            <a:extLst>
              <a:ext uri="{FF2B5EF4-FFF2-40B4-BE49-F238E27FC236}">
                <a16:creationId xmlns:a16="http://schemas.microsoft.com/office/drawing/2014/main" id="{CE55B2A1-8BE8-4B5D-88D5-7510DDD6E85A}"/>
              </a:ext>
            </a:extLst>
          </p:cNvPr>
          <p:cNvSpPr>
            <a:spLocks noGrp="1"/>
          </p:cNvSpPr>
          <p:nvPr>
            <p:ph sz="quarter" idx="11"/>
          </p:nvPr>
        </p:nvSpPr>
        <p:spPr/>
        <p:txBody>
          <a:bodyPr/>
          <a:lstStyle/>
          <a:p>
            <a:endParaRPr lang="en-US" dirty="0"/>
          </a:p>
        </p:txBody>
      </p:sp>
    </p:spTree>
    <p:custDataLst>
      <p:tags r:id="rId1"/>
    </p:custDataLst>
    <p:extLst>
      <p:ext uri="{BB962C8B-B14F-4D97-AF65-F5344CB8AC3E}">
        <p14:creationId xmlns:p14="http://schemas.microsoft.com/office/powerpoint/2010/main" val="234126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FB97C6-3F7F-4348-B1F0-1C8CE87D3917}"/>
              </a:ext>
            </a:extLst>
          </p:cNvPr>
          <p:cNvSpPr>
            <a:spLocks noGrp="1"/>
          </p:cNvSpPr>
          <p:nvPr>
            <p:ph type="body" sz="quarter" idx="11"/>
          </p:nvPr>
        </p:nvSpPr>
        <p:spPr/>
        <p:txBody>
          <a:bodyPr/>
          <a:lstStyle/>
          <a:p>
            <a:r>
              <a:rPr lang="en-US" dirty="0"/>
              <a:t>NC Part A Disbursement by DRG</a:t>
            </a:r>
          </a:p>
        </p:txBody>
      </p:sp>
      <p:graphicFrame>
        <p:nvGraphicFramePr>
          <p:cNvPr id="4" name="Content Placeholder 3">
            <a:extLst>
              <a:ext uri="{FF2B5EF4-FFF2-40B4-BE49-F238E27FC236}">
                <a16:creationId xmlns:a16="http://schemas.microsoft.com/office/drawing/2014/main" id="{68089742-4ADF-4D88-94F6-7988987DBD08}"/>
              </a:ext>
            </a:extLst>
          </p:cNvPr>
          <p:cNvGraphicFramePr>
            <a:graphicFrameLocks noGrp="1"/>
          </p:cNvGraphicFramePr>
          <p:nvPr>
            <p:ph idx="1"/>
            <p:extLst>
              <p:ext uri="{D42A27DB-BD31-4B8C-83A1-F6EECF244321}">
                <p14:modId xmlns:p14="http://schemas.microsoft.com/office/powerpoint/2010/main" val="3571714571"/>
              </p:ext>
            </p:extLst>
          </p:nvPr>
        </p:nvGraphicFramePr>
        <p:xfrm>
          <a:off x="155576" y="1123950"/>
          <a:ext cx="8683623" cy="2844564"/>
        </p:xfrm>
        <a:graphic>
          <a:graphicData uri="http://schemas.openxmlformats.org/drawingml/2006/table">
            <a:tbl>
              <a:tblPr>
                <a:tableStyleId>{5C22544A-7EE6-4342-B048-85BDC9FD1C3A}</a:tableStyleId>
              </a:tblPr>
              <a:tblGrid>
                <a:gridCol w="623072">
                  <a:extLst>
                    <a:ext uri="{9D8B030D-6E8A-4147-A177-3AD203B41FA5}">
                      <a16:colId xmlns:a16="http://schemas.microsoft.com/office/drawing/2014/main" val="4024462431"/>
                    </a:ext>
                  </a:extLst>
                </a:gridCol>
                <a:gridCol w="1184280">
                  <a:extLst>
                    <a:ext uri="{9D8B030D-6E8A-4147-A177-3AD203B41FA5}">
                      <a16:colId xmlns:a16="http://schemas.microsoft.com/office/drawing/2014/main" val="371088209"/>
                    </a:ext>
                  </a:extLst>
                </a:gridCol>
                <a:gridCol w="1736648">
                  <a:extLst>
                    <a:ext uri="{9D8B030D-6E8A-4147-A177-3AD203B41FA5}">
                      <a16:colId xmlns:a16="http://schemas.microsoft.com/office/drawing/2014/main" val="3431399711"/>
                    </a:ext>
                  </a:extLst>
                </a:gridCol>
                <a:gridCol w="1467092">
                  <a:extLst>
                    <a:ext uri="{9D8B030D-6E8A-4147-A177-3AD203B41FA5}">
                      <a16:colId xmlns:a16="http://schemas.microsoft.com/office/drawing/2014/main" val="1458643799"/>
                    </a:ext>
                  </a:extLst>
                </a:gridCol>
                <a:gridCol w="1734251">
                  <a:extLst>
                    <a:ext uri="{9D8B030D-6E8A-4147-A177-3AD203B41FA5}">
                      <a16:colId xmlns:a16="http://schemas.microsoft.com/office/drawing/2014/main" val="1535824729"/>
                    </a:ext>
                  </a:extLst>
                </a:gridCol>
                <a:gridCol w="1938280">
                  <a:extLst>
                    <a:ext uri="{9D8B030D-6E8A-4147-A177-3AD203B41FA5}">
                      <a16:colId xmlns:a16="http://schemas.microsoft.com/office/drawing/2014/main" val="2356288905"/>
                    </a:ext>
                  </a:extLst>
                </a:gridCol>
              </a:tblGrid>
              <a:tr h="589042">
                <a:tc>
                  <a:txBody>
                    <a:bodyPr/>
                    <a:lstStyle/>
                    <a:p>
                      <a:pPr algn="ctr" fontAlgn="b"/>
                      <a:r>
                        <a:rPr lang="en-US" sz="1400" u="none" strike="noStrike" dirty="0">
                          <a:solidFill>
                            <a:schemeClr val="bg1"/>
                          </a:solidFill>
                          <a:effectLst/>
                          <a:latin typeface="Bryant Pro Medium"/>
                        </a:rPr>
                        <a:t>Rank</a:t>
                      </a:r>
                      <a:endParaRPr lang="en-US" sz="1400" b="1" i="0" u="none" strike="noStrike" dirty="0">
                        <a:solidFill>
                          <a:schemeClr val="bg1"/>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400" u="none" strike="noStrike" dirty="0">
                          <a:solidFill>
                            <a:schemeClr val="bg1"/>
                          </a:solidFill>
                          <a:effectLst/>
                          <a:latin typeface="Bryant Pro Medium"/>
                        </a:rPr>
                        <a:t>DRG Code</a:t>
                      </a:r>
                      <a:endParaRPr lang="en-US" sz="1400" b="1" i="0" u="none" strike="noStrike" dirty="0">
                        <a:solidFill>
                          <a:schemeClr val="bg1"/>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400" u="none" strike="noStrike" dirty="0">
                          <a:solidFill>
                            <a:schemeClr val="bg1"/>
                          </a:solidFill>
                          <a:effectLst/>
                          <a:latin typeface="Bryant Pro Medium"/>
                        </a:rPr>
                        <a:t>Covered Charge</a:t>
                      </a:r>
                      <a:br>
                        <a:rPr lang="en-US" sz="1400" u="none" strike="noStrike" dirty="0">
                          <a:solidFill>
                            <a:schemeClr val="bg1"/>
                          </a:solidFill>
                          <a:effectLst/>
                          <a:latin typeface="Bryant Pro Medium"/>
                        </a:rPr>
                      </a:br>
                      <a:r>
                        <a:rPr lang="en-US" sz="1400" u="none" strike="noStrike" dirty="0">
                          <a:solidFill>
                            <a:schemeClr val="bg1"/>
                          </a:solidFill>
                          <a:effectLst/>
                          <a:latin typeface="Bryant Pro Medium"/>
                        </a:rPr>
                        <a:t>Apr-Jun 22</a:t>
                      </a:r>
                      <a:endParaRPr lang="en-US" sz="1400" b="1" i="0" u="none" strike="noStrike" dirty="0">
                        <a:solidFill>
                          <a:schemeClr val="bg1"/>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400" u="none" strike="noStrike" dirty="0">
                          <a:solidFill>
                            <a:schemeClr val="bg1"/>
                          </a:solidFill>
                          <a:effectLst/>
                          <a:latin typeface="Bryant Pro Medium"/>
                        </a:rPr>
                        <a:t>Provider</a:t>
                      </a:r>
                      <a:br>
                        <a:rPr lang="en-US" sz="1400" u="none" strike="noStrike" dirty="0">
                          <a:solidFill>
                            <a:schemeClr val="bg1"/>
                          </a:solidFill>
                          <a:effectLst/>
                          <a:latin typeface="Bryant Pro Medium"/>
                        </a:rPr>
                      </a:br>
                      <a:r>
                        <a:rPr lang="en-US" sz="1400" u="none" strike="noStrike" dirty="0">
                          <a:solidFill>
                            <a:schemeClr val="bg1"/>
                          </a:solidFill>
                          <a:effectLst/>
                          <a:latin typeface="Bryant Pro Medium"/>
                        </a:rPr>
                        <a:t>Disbursement</a:t>
                      </a:r>
                      <a:br>
                        <a:rPr lang="en-US" sz="1400" u="none" strike="noStrike" dirty="0">
                          <a:solidFill>
                            <a:schemeClr val="bg1"/>
                          </a:solidFill>
                          <a:effectLst/>
                          <a:latin typeface="Bryant Pro Medium"/>
                        </a:rPr>
                      </a:br>
                      <a:r>
                        <a:rPr lang="en-US" sz="1400" u="none" strike="noStrike" dirty="0">
                          <a:solidFill>
                            <a:schemeClr val="bg1"/>
                          </a:solidFill>
                          <a:effectLst/>
                          <a:latin typeface="Bryant Pro Medium"/>
                        </a:rPr>
                        <a:t>Apr-Jun 22</a:t>
                      </a:r>
                      <a:endParaRPr lang="en-US" sz="1400" b="1" i="0" u="none" strike="noStrike" dirty="0">
                        <a:solidFill>
                          <a:schemeClr val="bg1"/>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400" u="none" strike="noStrike" dirty="0">
                          <a:solidFill>
                            <a:schemeClr val="bg1"/>
                          </a:solidFill>
                          <a:effectLst/>
                          <a:latin typeface="Bryant Pro Medium"/>
                        </a:rPr>
                        <a:t>Number of</a:t>
                      </a:r>
                      <a:br>
                        <a:rPr lang="en-US" sz="1400" u="none" strike="noStrike" dirty="0">
                          <a:solidFill>
                            <a:schemeClr val="bg1"/>
                          </a:solidFill>
                          <a:effectLst/>
                          <a:latin typeface="Bryant Pro Medium"/>
                        </a:rPr>
                      </a:br>
                      <a:r>
                        <a:rPr lang="en-US" sz="1400" u="none" strike="noStrike" dirty="0">
                          <a:solidFill>
                            <a:schemeClr val="bg1"/>
                          </a:solidFill>
                          <a:effectLst/>
                          <a:latin typeface="Bryant Pro Medium"/>
                        </a:rPr>
                        <a:t>Claims</a:t>
                      </a:r>
                      <a:endParaRPr lang="en-US" sz="1400" b="1" i="0" u="none" strike="noStrike" dirty="0">
                        <a:solidFill>
                          <a:schemeClr val="bg1"/>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400" u="none" strike="noStrike" dirty="0">
                          <a:solidFill>
                            <a:schemeClr val="bg1"/>
                          </a:solidFill>
                          <a:effectLst/>
                          <a:latin typeface="Bryant Pro Medium"/>
                        </a:rPr>
                        <a:t>Number of</a:t>
                      </a:r>
                      <a:br>
                        <a:rPr lang="en-US" sz="1400" u="none" strike="noStrike" dirty="0">
                          <a:solidFill>
                            <a:schemeClr val="bg1"/>
                          </a:solidFill>
                          <a:effectLst/>
                          <a:latin typeface="Bryant Pro Medium"/>
                        </a:rPr>
                      </a:br>
                      <a:r>
                        <a:rPr lang="en-US" sz="1400" u="none" strike="noStrike" dirty="0">
                          <a:solidFill>
                            <a:schemeClr val="bg1"/>
                          </a:solidFill>
                          <a:effectLst/>
                          <a:latin typeface="Bryant Pro Medium"/>
                        </a:rPr>
                        <a:t>Benes</a:t>
                      </a:r>
                      <a:endParaRPr lang="en-US" sz="1400" b="1" i="0" u="none" strike="noStrike" dirty="0">
                        <a:solidFill>
                          <a:schemeClr val="bg1"/>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35727491"/>
                  </a:ext>
                </a:extLst>
              </a:tr>
              <a:tr h="191731">
                <a:tc>
                  <a:txBody>
                    <a:bodyPr/>
                    <a:lstStyle/>
                    <a:p>
                      <a:pPr algn="ctr" fontAlgn="b"/>
                      <a:r>
                        <a:rPr lang="en-US" sz="1400" u="none" strike="noStrike" dirty="0">
                          <a:solidFill>
                            <a:schemeClr val="accent5"/>
                          </a:solidFill>
                          <a:effectLst/>
                          <a:latin typeface="Bryant Pro Medium"/>
                        </a:rPr>
                        <a:t>1</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871</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367,207,978</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48,086,205</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7,034</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6,714</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61278862"/>
                  </a:ext>
                </a:extLst>
              </a:tr>
              <a:tr h="191731">
                <a:tc>
                  <a:txBody>
                    <a:bodyPr/>
                    <a:lstStyle/>
                    <a:p>
                      <a:pPr algn="ctr" fontAlgn="b"/>
                      <a:r>
                        <a:rPr lang="en-US" sz="1400" u="none" strike="noStrike" dirty="0">
                          <a:solidFill>
                            <a:schemeClr val="accent5"/>
                          </a:solidFill>
                          <a:effectLst/>
                          <a:latin typeface="Bryant Pro Medium"/>
                        </a:rPr>
                        <a:t>2</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291</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197,133,931</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26,847,926</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6,035</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5,485</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90417779"/>
                  </a:ext>
                </a:extLst>
              </a:tr>
              <a:tr h="191731">
                <a:tc>
                  <a:txBody>
                    <a:bodyPr/>
                    <a:lstStyle/>
                    <a:p>
                      <a:pPr algn="ctr" fontAlgn="b"/>
                      <a:r>
                        <a:rPr lang="en-US" sz="1400" u="none" strike="noStrike" dirty="0">
                          <a:solidFill>
                            <a:schemeClr val="accent5"/>
                          </a:solidFill>
                          <a:effectLst/>
                          <a:latin typeface="Bryant Pro Medium"/>
                        </a:rPr>
                        <a:t>3</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853</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158,625,647</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20,216,892</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1,132</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1,122</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78806524"/>
                  </a:ext>
                </a:extLst>
              </a:tr>
              <a:tr h="191731">
                <a:tc>
                  <a:txBody>
                    <a:bodyPr/>
                    <a:lstStyle/>
                    <a:p>
                      <a:pPr algn="ctr" fontAlgn="b"/>
                      <a:r>
                        <a:rPr lang="en-US" sz="1400" u="none" strike="noStrike" dirty="0">
                          <a:solidFill>
                            <a:schemeClr val="accent5"/>
                          </a:solidFill>
                          <a:effectLst/>
                          <a:latin typeface="Bryant Pro Medium"/>
                        </a:rPr>
                        <a:t>4</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177</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124,014,922</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19,056,037</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2,518</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2,465</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54479518"/>
                  </a:ext>
                </a:extLst>
              </a:tr>
              <a:tr h="191731">
                <a:tc>
                  <a:txBody>
                    <a:bodyPr/>
                    <a:lstStyle/>
                    <a:p>
                      <a:pPr algn="ctr" fontAlgn="b"/>
                      <a:r>
                        <a:rPr lang="en-US" sz="1400" u="none" strike="noStrike" dirty="0">
                          <a:solidFill>
                            <a:schemeClr val="accent5"/>
                          </a:solidFill>
                          <a:effectLst/>
                          <a:latin typeface="Bryant Pro Medium"/>
                        </a:rPr>
                        <a:t>5</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003</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99,932,710</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15,443,946</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167</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167</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17722709"/>
                  </a:ext>
                </a:extLst>
              </a:tr>
              <a:tr h="191731">
                <a:tc>
                  <a:txBody>
                    <a:bodyPr/>
                    <a:lstStyle/>
                    <a:p>
                      <a:pPr algn="ctr" fontAlgn="b"/>
                      <a:r>
                        <a:rPr lang="en-US" sz="1400" u="none" strike="noStrike" dirty="0">
                          <a:solidFill>
                            <a:schemeClr val="accent5"/>
                          </a:solidFill>
                          <a:effectLst/>
                          <a:latin typeface="Bryant Pro Medium"/>
                        </a:rPr>
                        <a:t>6</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470</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95,324,595</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11,754,169</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1,493</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1,491</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768211368"/>
                  </a:ext>
                </a:extLst>
              </a:tr>
              <a:tr h="191731">
                <a:tc>
                  <a:txBody>
                    <a:bodyPr/>
                    <a:lstStyle/>
                    <a:p>
                      <a:pPr algn="ctr" fontAlgn="b"/>
                      <a:r>
                        <a:rPr lang="en-US" sz="1400" u="none" strike="noStrike" dirty="0">
                          <a:solidFill>
                            <a:schemeClr val="accent5"/>
                          </a:solidFill>
                          <a:effectLst/>
                          <a:latin typeface="Bryant Pro Medium"/>
                        </a:rPr>
                        <a:t>7</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454</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91,632,075</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11,433,512</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435</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435</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98146632"/>
                  </a:ext>
                </a:extLst>
              </a:tr>
              <a:tr h="191731">
                <a:tc>
                  <a:txBody>
                    <a:bodyPr/>
                    <a:lstStyle/>
                    <a:p>
                      <a:pPr algn="ctr" fontAlgn="b"/>
                      <a:r>
                        <a:rPr lang="en-US" sz="1400" u="none" strike="noStrike" dirty="0">
                          <a:solidFill>
                            <a:schemeClr val="accent5"/>
                          </a:solidFill>
                          <a:effectLst/>
                          <a:latin typeface="Bryant Pro Medium"/>
                        </a:rPr>
                        <a:t>8</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247</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84,001,685</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6,380,670</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994</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990</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01414404"/>
                  </a:ext>
                </a:extLst>
              </a:tr>
              <a:tr h="191731">
                <a:tc>
                  <a:txBody>
                    <a:bodyPr/>
                    <a:lstStyle/>
                    <a:p>
                      <a:pPr algn="ctr" fontAlgn="b"/>
                      <a:r>
                        <a:rPr lang="en-US" sz="1400" u="none" strike="noStrike" dirty="0">
                          <a:solidFill>
                            <a:schemeClr val="accent5"/>
                          </a:solidFill>
                          <a:effectLst/>
                          <a:latin typeface="Bryant Pro Medium"/>
                        </a:rPr>
                        <a:t>9</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267</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81,437,088</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11,456,702</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482</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482</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833065987"/>
                  </a:ext>
                </a:extLst>
              </a:tr>
              <a:tr h="191731">
                <a:tc>
                  <a:txBody>
                    <a:bodyPr/>
                    <a:lstStyle/>
                    <a:p>
                      <a:pPr algn="ctr" fontAlgn="b"/>
                      <a:r>
                        <a:rPr lang="en-US" sz="1400" u="none" strike="noStrike" dirty="0">
                          <a:solidFill>
                            <a:schemeClr val="accent5"/>
                          </a:solidFill>
                          <a:effectLst/>
                          <a:latin typeface="Bryant Pro Medium"/>
                        </a:rPr>
                        <a:t>10</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246</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79,818,953</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8,024,275</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710</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fontAlgn="b"/>
                      <a:r>
                        <a:rPr lang="en-US" sz="1400" u="none" strike="noStrike" dirty="0">
                          <a:solidFill>
                            <a:schemeClr val="accent5"/>
                          </a:solidFill>
                          <a:effectLst/>
                          <a:latin typeface="Bryant Pro Medium"/>
                        </a:rPr>
                        <a:t>707</a:t>
                      </a:r>
                      <a:endParaRPr lang="en-US" sz="1400" b="0" i="0" u="none" strike="noStrike" dirty="0">
                        <a:solidFill>
                          <a:schemeClr val="accent5"/>
                        </a:solidFill>
                        <a:effectLst/>
                        <a:latin typeface="Bryant Pro Medium"/>
                      </a:endParaRPr>
                    </a:p>
                  </a:txBody>
                  <a:tcPr marL="6444" marR="6444" marT="64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854086449"/>
                  </a:ext>
                </a:extLst>
              </a:tr>
            </a:tbl>
          </a:graphicData>
        </a:graphic>
      </p:graphicFrame>
    </p:spTree>
    <p:extLst>
      <p:ext uri="{BB962C8B-B14F-4D97-AF65-F5344CB8AC3E}">
        <p14:creationId xmlns:p14="http://schemas.microsoft.com/office/powerpoint/2010/main" val="10145594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7690EE-6637-4412-B10D-FDE98D8C855D}"/>
              </a:ext>
            </a:extLst>
          </p:cNvPr>
          <p:cNvSpPr>
            <a:spLocks noGrp="1"/>
          </p:cNvSpPr>
          <p:nvPr>
            <p:ph type="body" sz="quarter" idx="11"/>
          </p:nvPr>
        </p:nvSpPr>
        <p:spPr/>
        <p:txBody>
          <a:bodyPr/>
          <a:lstStyle/>
          <a:p>
            <a:r>
              <a:rPr lang="en-US" dirty="0"/>
              <a:t>E/M Guidelines Overview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Continue to have category or subcategory specific instructions</a:t>
            </a:r>
          </a:p>
          <a:p>
            <a:pPr>
              <a:buFont typeface="Arial" panose="020B0604020202020204" pitchFamily="34" charset="0"/>
              <a:buChar char="•"/>
            </a:pPr>
            <a:r>
              <a:rPr lang="en-US" dirty="0"/>
              <a:t> What is New</a:t>
            </a:r>
          </a:p>
          <a:p>
            <a:pPr lvl="1">
              <a:buFont typeface="Arial" panose="020B0604020202020204" pitchFamily="34" charset="0"/>
              <a:buChar char="•"/>
            </a:pPr>
            <a:r>
              <a:rPr lang="en-US" dirty="0"/>
              <a:t>New Guideline Sections</a:t>
            </a:r>
          </a:p>
          <a:p>
            <a:pPr lvl="2">
              <a:buFont typeface="Arial" panose="020B0604020202020204" pitchFamily="34" charset="0"/>
              <a:buChar char="•"/>
            </a:pPr>
            <a:r>
              <a:rPr lang="en-US" dirty="0"/>
              <a:t>New vs. Established Patients: specialty and subspecialty </a:t>
            </a:r>
          </a:p>
          <a:p>
            <a:pPr lvl="2">
              <a:buFont typeface="Arial" panose="020B0604020202020204" pitchFamily="34" charset="0"/>
              <a:buChar char="•"/>
            </a:pPr>
            <a:r>
              <a:rPr lang="en-US" dirty="0"/>
              <a:t>Initial vs. Subsequent Services</a:t>
            </a:r>
          </a:p>
          <a:p>
            <a:pPr lvl="2">
              <a:buFont typeface="Arial" panose="020B0604020202020204" pitchFamily="34" charset="0"/>
              <a:buChar char="•"/>
            </a:pPr>
            <a:r>
              <a:rPr lang="en-US" dirty="0"/>
              <a:t>Services Reported Separately: ordering and actual performance and/or interpretation of diagnostic test/studies during a patient encounter </a:t>
            </a:r>
          </a:p>
          <a:p>
            <a:pPr lvl="2">
              <a:buFont typeface="Arial" panose="020B0604020202020204" pitchFamily="34" charset="0"/>
              <a:buChar char="•"/>
            </a:pPr>
            <a:r>
              <a:rPr lang="en-US" dirty="0"/>
              <a:t>History and Examination</a:t>
            </a:r>
          </a:p>
        </p:txBody>
      </p:sp>
    </p:spTree>
    <p:custDataLst>
      <p:tags r:id="rId1"/>
    </p:custDataLst>
    <p:extLst>
      <p:ext uri="{BB962C8B-B14F-4D97-AF65-F5344CB8AC3E}">
        <p14:creationId xmlns:p14="http://schemas.microsoft.com/office/powerpoint/2010/main" val="33676924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0FB003-F406-4D91-82EB-98466DECB47B}"/>
              </a:ext>
            </a:extLst>
          </p:cNvPr>
          <p:cNvSpPr>
            <a:spLocks noGrp="1"/>
          </p:cNvSpPr>
          <p:nvPr>
            <p:ph type="body" sz="quarter" idx="11"/>
          </p:nvPr>
        </p:nvSpPr>
        <p:spPr/>
        <p:txBody>
          <a:bodyPr/>
          <a:lstStyle/>
          <a:p>
            <a:r>
              <a:rPr lang="en-US" dirty="0"/>
              <a:t>New Definitions</a:t>
            </a: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b="1" dirty="0">
                <a:solidFill>
                  <a:schemeClr val="accent1"/>
                </a:solidFill>
              </a:rPr>
              <a:t>Acute, uncomplicated illness or injury requiring hospital inpatient or observation level of care</a:t>
            </a:r>
          </a:p>
          <a:p>
            <a:pPr lvl="1">
              <a:buFont typeface="Arial" panose="020B0604020202020204" pitchFamily="34" charset="0"/>
              <a:buChar char="•"/>
            </a:pPr>
            <a:r>
              <a:rPr lang="en-US" dirty="0">
                <a:latin typeface="Bryant Pro Regular" panose="020B0503040000020003"/>
              </a:rPr>
              <a:t>A recent or new short-term problem with low risk of morbidity or which treatment is required. There is little to no risk of mortality with treatment, and full recovery without functional impairment is expected. The treatment required is delivered in a hospital impatient or observation level setting.</a:t>
            </a:r>
          </a:p>
          <a:p>
            <a:pPr>
              <a:buFont typeface="Arial" panose="020B0604020202020204" pitchFamily="34" charset="0"/>
              <a:buChar char="•"/>
            </a:pPr>
            <a:r>
              <a:rPr lang="en-US" dirty="0">
                <a:solidFill>
                  <a:srgbClr val="002060"/>
                </a:solidFill>
              </a:rPr>
              <a:t> </a:t>
            </a:r>
            <a:r>
              <a:rPr lang="en-US" b="1" dirty="0">
                <a:solidFill>
                  <a:schemeClr val="accent1"/>
                </a:solidFill>
              </a:rPr>
              <a:t>Acute, Stable Illness</a:t>
            </a:r>
          </a:p>
          <a:p>
            <a:pPr lvl="1">
              <a:buFont typeface="Arial" panose="020B0604020202020204" pitchFamily="34" charset="0"/>
              <a:buChar char="•"/>
            </a:pPr>
            <a:r>
              <a:rPr lang="en-US" dirty="0">
                <a:latin typeface="Bryant Pro Regular" panose="020B0503040000020003"/>
              </a:rPr>
              <a:t>A problem that is new or recent for which treatment has been initiated. The patient is improved and, while resolution may not be complete, is stable with respect to this condition.</a:t>
            </a:r>
          </a:p>
          <a:p>
            <a:pPr lvl="1">
              <a:buFont typeface="Arial" panose="020B0604020202020204" pitchFamily="34" charset="0"/>
              <a:buChar char="•"/>
            </a:pPr>
            <a:r>
              <a:rPr lang="en-US" dirty="0">
                <a:latin typeface="Bryant Pro Regular" panose="020B0503040000020003"/>
              </a:rPr>
              <a:t>99211 and 99281 face-to-face may be performed by clinical staff</a:t>
            </a:r>
          </a:p>
        </p:txBody>
      </p:sp>
    </p:spTree>
    <p:custDataLst>
      <p:tags r:id="rId1"/>
    </p:custDataLst>
    <p:extLst>
      <p:ext uri="{BB962C8B-B14F-4D97-AF65-F5344CB8AC3E}">
        <p14:creationId xmlns:p14="http://schemas.microsoft.com/office/powerpoint/2010/main" val="1324065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D11F1C-3A42-429A-A0CE-510B63A238E7}"/>
              </a:ext>
            </a:extLst>
          </p:cNvPr>
          <p:cNvSpPr>
            <a:spLocks noGrp="1"/>
          </p:cNvSpPr>
          <p:nvPr>
            <p:ph type="body" sz="quarter" idx="11"/>
          </p:nvPr>
        </p:nvSpPr>
        <p:spPr/>
        <p:txBody>
          <a:bodyPr/>
          <a:lstStyle/>
          <a:p>
            <a:r>
              <a:rPr lang="en-US" dirty="0"/>
              <a:t>Updated Definitions</a:t>
            </a:r>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dirty="0"/>
              <a:t> Independent Historian</a:t>
            </a:r>
          </a:p>
          <a:p>
            <a:pPr lvl="1">
              <a:buFont typeface="Arial" panose="020B0604020202020204" pitchFamily="34" charset="0"/>
              <a:buChar char="•"/>
            </a:pPr>
            <a:r>
              <a:rPr lang="en-US" dirty="0"/>
              <a:t>Added: “</a:t>
            </a:r>
            <a:r>
              <a:rPr lang="en-US" b="1" dirty="0">
                <a:solidFill>
                  <a:schemeClr val="accent1"/>
                </a:solidFill>
              </a:rPr>
              <a:t>It does not include translation services</a:t>
            </a:r>
            <a:r>
              <a:rPr lang="en-US" dirty="0"/>
              <a:t>.”</a:t>
            </a:r>
          </a:p>
          <a:p>
            <a:pPr>
              <a:buFont typeface="Arial" panose="020B0604020202020204" pitchFamily="34" charset="0"/>
              <a:buChar char="•"/>
            </a:pPr>
            <a:r>
              <a:rPr lang="en-US" dirty="0"/>
              <a:t> Independent Interpretation</a:t>
            </a:r>
          </a:p>
          <a:p>
            <a:pPr lvl="1">
              <a:buFont typeface="Arial" panose="020B0604020202020204" pitchFamily="34" charset="0"/>
              <a:buChar char="•"/>
            </a:pPr>
            <a:r>
              <a:rPr lang="en-US" dirty="0"/>
              <a:t>Added: “This does not apply when the physician or other qualified health care professional </a:t>
            </a:r>
            <a:r>
              <a:rPr lang="en-US" b="1" dirty="0">
                <a:solidFill>
                  <a:schemeClr val="accent1"/>
                </a:solidFill>
              </a:rPr>
              <a:t>who reports the E/M service is reporting or has previously reported the test</a:t>
            </a:r>
            <a:r>
              <a:rPr lang="en-US" dirty="0">
                <a:solidFill>
                  <a:schemeClr val="accent1"/>
                </a:solidFill>
              </a:rPr>
              <a:t>.”</a:t>
            </a:r>
          </a:p>
          <a:p>
            <a:pPr lvl="0">
              <a:buFont typeface="Arial" panose="020B0604020202020204" pitchFamily="34" charset="0"/>
              <a:buChar char="•"/>
            </a:pPr>
            <a:r>
              <a:rPr lang="en-US" dirty="0">
                <a:solidFill>
                  <a:srgbClr val="000000">
                    <a:lumMod val="75000"/>
                    <a:lumOff val="25000"/>
                  </a:srgbClr>
                </a:solidFill>
              </a:rPr>
              <a:t> Risk</a:t>
            </a:r>
          </a:p>
          <a:p>
            <a:pPr lvl="1">
              <a:buFont typeface="Arial" panose="020B0604020202020204" pitchFamily="34" charset="0"/>
              <a:buChar char="•"/>
            </a:pPr>
            <a:r>
              <a:rPr lang="en-US" dirty="0"/>
              <a:t>Added: “For example, a low probability of death may be high risk, </a:t>
            </a:r>
            <a:r>
              <a:rPr lang="en-US" b="1" dirty="0">
                <a:solidFill>
                  <a:schemeClr val="accent1"/>
                </a:solidFill>
              </a:rPr>
              <a:t>whereas a high chance of a minor, self-limited adverse effect of treatment may be low risk</a:t>
            </a:r>
            <a:r>
              <a:rPr lang="en-US" dirty="0"/>
              <a:t>.”</a:t>
            </a:r>
          </a:p>
          <a:p>
            <a:pPr lvl="0">
              <a:buFont typeface="Arial" panose="020B0604020202020204" pitchFamily="34" charset="0"/>
              <a:buChar char="•"/>
            </a:pPr>
            <a:r>
              <a:rPr lang="en-US" dirty="0">
                <a:solidFill>
                  <a:srgbClr val="000000">
                    <a:lumMod val="75000"/>
                    <a:lumOff val="25000"/>
                  </a:srgbClr>
                </a:solidFill>
              </a:rPr>
              <a:t> Drug therapy requiring intensive monitoring for toxicity</a:t>
            </a:r>
          </a:p>
          <a:p>
            <a:pPr lvl="1">
              <a:buFont typeface="Arial" panose="020B0604020202020204" pitchFamily="34" charset="0"/>
              <a:buChar char="•"/>
            </a:pPr>
            <a:r>
              <a:rPr lang="en-US" dirty="0"/>
              <a:t>Added: “Long-term intensive monitoring </a:t>
            </a:r>
            <a:r>
              <a:rPr lang="en-US" b="1" dirty="0">
                <a:solidFill>
                  <a:schemeClr val="accent1"/>
                </a:solidFill>
              </a:rPr>
              <a:t>is not performed less than </a:t>
            </a:r>
            <a:r>
              <a:rPr lang="en-US" dirty="0"/>
              <a:t>quarterly. The monitoring may be </a:t>
            </a:r>
            <a:r>
              <a:rPr lang="en-US" b="1" dirty="0">
                <a:solidFill>
                  <a:schemeClr val="accent1"/>
                </a:solidFill>
              </a:rPr>
              <a:t>performed with a </a:t>
            </a:r>
            <a:r>
              <a:rPr lang="en-US" dirty="0"/>
              <a:t>laboratory test, a physiologic test, or imaging.”</a:t>
            </a:r>
          </a:p>
        </p:txBody>
      </p:sp>
    </p:spTree>
    <p:custDataLst>
      <p:tags r:id="rId1"/>
    </p:custDataLst>
    <p:extLst>
      <p:ext uri="{BB962C8B-B14F-4D97-AF65-F5344CB8AC3E}">
        <p14:creationId xmlns:p14="http://schemas.microsoft.com/office/powerpoint/2010/main" val="19853233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C2ADD2-9A1D-4F11-9996-405205876119}"/>
              </a:ext>
            </a:extLst>
          </p:cNvPr>
          <p:cNvSpPr>
            <a:spLocks noGrp="1"/>
          </p:cNvSpPr>
          <p:nvPr>
            <p:ph type="body" sz="quarter" idx="11"/>
          </p:nvPr>
        </p:nvSpPr>
        <p:spPr/>
        <p:txBody>
          <a:bodyPr/>
          <a:lstStyle/>
          <a:p>
            <a:r>
              <a:rPr lang="en-US" dirty="0"/>
              <a:t>Selecting Level of Service Based on Time</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Physician or other qualified health care professional time includes the following activities, when performed:</a:t>
            </a:r>
          </a:p>
          <a:p>
            <a:pPr lvl="1">
              <a:buFont typeface="Arial" panose="020B0604020202020204" pitchFamily="34" charset="0"/>
              <a:buChar char="•"/>
            </a:pPr>
            <a:r>
              <a:rPr lang="en-US" dirty="0"/>
              <a:t>Preparing to see the patient(e.g., review of tests)</a:t>
            </a:r>
          </a:p>
          <a:p>
            <a:pPr lvl="1">
              <a:buFont typeface="Arial" panose="020B0604020202020204" pitchFamily="34" charset="0"/>
              <a:buChar char="•"/>
            </a:pPr>
            <a:r>
              <a:rPr lang="en-US" dirty="0"/>
              <a:t>Obtaining and/or reviewing separately obtained history</a:t>
            </a:r>
          </a:p>
          <a:p>
            <a:pPr lvl="1">
              <a:buFont typeface="Arial" panose="020B0604020202020204" pitchFamily="34" charset="0"/>
              <a:buChar char="•"/>
            </a:pPr>
            <a:r>
              <a:rPr lang="en-US" dirty="0"/>
              <a:t>Performing a medically appropriate examination and/or evaluation</a:t>
            </a:r>
          </a:p>
          <a:p>
            <a:pPr lvl="1">
              <a:buFont typeface="Arial" panose="020B0604020202020204" pitchFamily="34" charset="0"/>
              <a:buChar char="•"/>
            </a:pPr>
            <a:r>
              <a:rPr lang="en-US" dirty="0"/>
              <a:t>Counseling and educating the patient/family/caregiver</a:t>
            </a:r>
          </a:p>
          <a:p>
            <a:pPr lvl="1">
              <a:buFont typeface="Arial" panose="020B0604020202020204" pitchFamily="34" charset="0"/>
              <a:buChar char="•"/>
            </a:pPr>
            <a:r>
              <a:rPr lang="en-US" dirty="0"/>
              <a:t>Ordering medications, tests, or procedures</a:t>
            </a:r>
          </a:p>
          <a:p>
            <a:pPr lvl="1">
              <a:buFont typeface="Arial" panose="020B0604020202020204" pitchFamily="34" charset="0"/>
              <a:buChar char="•"/>
            </a:pPr>
            <a:r>
              <a:rPr lang="en-US" dirty="0"/>
              <a:t>Referring and communicating with other health care professionals (when not separately reported) </a:t>
            </a:r>
          </a:p>
          <a:p>
            <a:pPr lvl="1">
              <a:buFont typeface="Arial" panose="020B0604020202020204" pitchFamily="34" charset="0"/>
              <a:buChar char="•"/>
            </a:pPr>
            <a:r>
              <a:rPr lang="en-US" dirty="0"/>
              <a:t>Documenting clinical information in the electronic or other health record</a:t>
            </a:r>
          </a:p>
          <a:p>
            <a:pPr lvl="1">
              <a:buFont typeface="Arial" panose="020B0604020202020204" pitchFamily="34" charset="0"/>
              <a:buChar char="•"/>
            </a:pPr>
            <a:r>
              <a:rPr lang="en-US" dirty="0"/>
              <a:t>Independently interpreting results (not separately reported) and communicating results to the patient/family/caregiver</a:t>
            </a:r>
          </a:p>
          <a:p>
            <a:pPr lvl="1">
              <a:buFont typeface="Arial" panose="020B0604020202020204" pitchFamily="34" charset="0"/>
              <a:buChar char="•"/>
            </a:pPr>
            <a:r>
              <a:rPr lang="en-US" dirty="0"/>
              <a:t>Care coordination (not separately reported)</a:t>
            </a:r>
          </a:p>
        </p:txBody>
      </p:sp>
    </p:spTree>
    <p:custDataLst>
      <p:tags r:id="rId1"/>
    </p:custDataLst>
    <p:extLst>
      <p:ext uri="{BB962C8B-B14F-4D97-AF65-F5344CB8AC3E}">
        <p14:creationId xmlns:p14="http://schemas.microsoft.com/office/powerpoint/2010/main" val="7952037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C03AFC-D12D-40D8-86BB-595FAE994025}"/>
              </a:ext>
            </a:extLst>
          </p:cNvPr>
          <p:cNvSpPr>
            <a:spLocks noGrp="1"/>
          </p:cNvSpPr>
          <p:nvPr>
            <p:ph type="body" sz="quarter" idx="11"/>
          </p:nvPr>
        </p:nvSpPr>
        <p:spPr/>
        <p:txBody>
          <a:bodyPr/>
          <a:lstStyle/>
          <a:p>
            <a:r>
              <a:rPr lang="en-US" dirty="0"/>
              <a:t>Time You Cannot Count</a:t>
            </a:r>
          </a:p>
        </p:txBody>
      </p:sp>
      <p:sp>
        <p:nvSpPr>
          <p:cNvPr id="3" name="Content Placeholder 2"/>
          <p:cNvSpPr>
            <a:spLocks noGrp="1"/>
          </p:cNvSpPr>
          <p:nvPr>
            <p:ph idx="1"/>
          </p:nvPr>
        </p:nvSpPr>
        <p:spPr/>
        <p:txBody>
          <a:bodyPr>
            <a:normAutofit/>
          </a:bodyPr>
          <a:lstStyle/>
          <a:p>
            <a:pPr marL="0" indent="0">
              <a:buNone/>
            </a:pPr>
            <a:r>
              <a:rPr lang="en-US" dirty="0"/>
              <a:t>Do not count time spent on the following:</a:t>
            </a:r>
          </a:p>
          <a:p>
            <a:pPr lvl="1">
              <a:buFont typeface="Arial" panose="020B0604020202020204" pitchFamily="34" charset="0"/>
              <a:buChar char="•"/>
            </a:pPr>
            <a:r>
              <a:rPr lang="en-US" dirty="0"/>
              <a:t>The performance of other services that are reported separately</a:t>
            </a:r>
          </a:p>
          <a:p>
            <a:pPr lvl="1">
              <a:buFont typeface="Arial" panose="020B0604020202020204" pitchFamily="34" charset="0"/>
              <a:buChar char="•"/>
            </a:pPr>
            <a:r>
              <a:rPr lang="en-US" dirty="0"/>
              <a:t>Travel</a:t>
            </a:r>
          </a:p>
          <a:p>
            <a:pPr lvl="1">
              <a:buFont typeface="Arial" panose="020B0604020202020204" pitchFamily="34" charset="0"/>
              <a:buChar char="•"/>
            </a:pPr>
            <a:r>
              <a:rPr lang="en-US" dirty="0"/>
              <a:t>Teaching that is general and not limited to discussion that is required for the management of a specific patient</a:t>
            </a:r>
          </a:p>
          <a:p>
            <a:pPr lvl="1">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29370826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32BDD48-2BFD-40C3-8EE6-787E13AABE95}"/>
              </a:ext>
            </a:extLst>
          </p:cNvPr>
          <p:cNvSpPr>
            <a:spLocks noGrp="1"/>
          </p:cNvSpPr>
          <p:nvPr>
            <p:ph type="body" sz="quarter" idx="11"/>
          </p:nvPr>
        </p:nvSpPr>
        <p:spPr/>
        <p:txBody>
          <a:bodyPr/>
          <a:lstStyle/>
          <a:p>
            <a:r>
              <a:rPr lang="en-US" dirty="0"/>
              <a:t>Inpatient and Observation Overview</a:t>
            </a:r>
          </a:p>
        </p:txBody>
      </p:sp>
      <p:sp>
        <p:nvSpPr>
          <p:cNvPr id="3" name="Content Placeholder 2"/>
          <p:cNvSpPr>
            <a:spLocks noGrp="1"/>
          </p:cNvSpPr>
          <p:nvPr>
            <p:ph idx="1"/>
          </p:nvPr>
        </p:nvSpPr>
        <p:spPr/>
        <p:txBody>
          <a:bodyPr>
            <a:normAutofit/>
          </a:bodyPr>
          <a:lstStyle/>
          <a:p>
            <a:pPr marL="428625"/>
            <a:r>
              <a:rPr lang="en-US" altLang="en-US" sz="2250" dirty="0"/>
              <a:t>Combining Inpatient and Observation sections</a:t>
            </a:r>
          </a:p>
          <a:p>
            <a:pPr marL="648081" lvl="1" indent="-342900">
              <a:buFont typeface="Arial" panose="020B0604020202020204" pitchFamily="34" charset="0"/>
              <a:buChar char="•"/>
            </a:pPr>
            <a:r>
              <a:rPr lang="en-US" altLang="en-US" sz="2100" dirty="0"/>
              <a:t>Deletion of Observation EM codes (99217–99220, 99224–99226) and merge to Inpatient EM codes</a:t>
            </a:r>
          </a:p>
          <a:p>
            <a:pPr marL="428625"/>
            <a:r>
              <a:rPr lang="en-US" altLang="en-US" sz="2250" dirty="0"/>
              <a:t>Revisions to code descriptors, structure, total time on date of encounter or MDM for LOS</a:t>
            </a:r>
          </a:p>
          <a:p>
            <a:pPr marL="428625"/>
            <a:r>
              <a:rPr lang="en-US" altLang="en-US" sz="2250" dirty="0"/>
              <a:t>Maintain Observation or Impatient Care Services (Including Admission and Discharge Services) (99234–99236)</a:t>
            </a:r>
          </a:p>
          <a:p>
            <a:pPr marL="428625"/>
            <a:r>
              <a:rPr lang="en-US" altLang="en-US" sz="2250" dirty="0"/>
              <a:t>Revision of Guidelines</a:t>
            </a:r>
          </a:p>
          <a:p>
            <a:pPr marL="428625"/>
            <a:r>
              <a:rPr lang="en-US" altLang="en-US" sz="2250" dirty="0">
                <a:solidFill>
                  <a:schemeClr val="accent1"/>
                </a:solidFill>
              </a:rPr>
              <a:t>Awaiting CMS guidance on this section</a:t>
            </a:r>
          </a:p>
          <a:p>
            <a:pPr algn="ctr">
              <a:buFontTx/>
              <a:buNone/>
            </a:pPr>
            <a:endParaRPr lang="en-US" altLang="en-US" sz="2250" dirty="0"/>
          </a:p>
          <a:p>
            <a:endParaRPr lang="en-US" dirty="0"/>
          </a:p>
        </p:txBody>
      </p:sp>
    </p:spTree>
    <p:custDataLst>
      <p:tags r:id="rId1"/>
    </p:custDataLst>
    <p:extLst>
      <p:ext uri="{BB962C8B-B14F-4D97-AF65-F5344CB8AC3E}">
        <p14:creationId xmlns:p14="http://schemas.microsoft.com/office/powerpoint/2010/main" val="36338999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8B42C6-B9EF-4DC0-BA3A-FD0BD3C1AECB}"/>
              </a:ext>
            </a:extLst>
          </p:cNvPr>
          <p:cNvSpPr>
            <a:spLocks noGrp="1"/>
          </p:cNvSpPr>
          <p:nvPr>
            <p:ph type="body" sz="quarter" idx="11"/>
          </p:nvPr>
        </p:nvSpPr>
        <p:spPr/>
        <p:txBody>
          <a:bodyPr/>
          <a:lstStyle/>
          <a:p>
            <a:r>
              <a:rPr lang="en-US" dirty="0"/>
              <a:t>Inpatient and Observation Guidelines</a:t>
            </a:r>
          </a:p>
        </p:txBody>
      </p:sp>
      <p:sp>
        <p:nvSpPr>
          <p:cNvPr id="3" name="Content Placeholder 2"/>
          <p:cNvSpPr>
            <a:spLocks noGrp="1"/>
          </p:cNvSpPr>
          <p:nvPr>
            <p:ph idx="1"/>
          </p:nvPr>
        </p:nvSpPr>
        <p:spPr/>
        <p:txBody>
          <a:bodyPr>
            <a:normAutofit/>
          </a:bodyPr>
          <a:lstStyle/>
          <a:p>
            <a:pPr>
              <a:buNone/>
            </a:pPr>
            <a:r>
              <a:rPr lang="en-US" sz="1800" dirty="0"/>
              <a:t> </a:t>
            </a:r>
            <a:r>
              <a:rPr lang="en-US" sz="1700" i="1" dirty="0"/>
              <a:t>An initial service may be reported when the patient has not received any professional</a:t>
            </a:r>
          </a:p>
          <a:p>
            <a:pPr marL="0" indent="0">
              <a:buNone/>
            </a:pPr>
            <a:r>
              <a:rPr lang="en-US" sz="1700" i="1" dirty="0"/>
              <a:t>services from the physician or other QHP or another physician or other QHP of the exact same specialty and subspecialty who belongs to the same group practice during the stay. When advanced practice nurses and physician assistants are working with physicians, they are considered as working in the exact same specialty and subspecialty as the physician.</a:t>
            </a:r>
          </a:p>
          <a:p>
            <a:pPr marL="0" indent="0">
              <a:buNone/>
            </a:pPr>
            <a:endParaRPr lang="en-US" sz="1700" i="1" dirty="0"/>
          </a:p>
          <a:p>
            <a:pPr lvl="1">
              <a:buFont typeface="Arial" panose="020B0604020202020204" pitchFamily="34" charset="0"/>
              <a:buChar char="•"/>
            </a:pPr>
            <a:r>
              <a:rPr lang="en-US" sz="1650" dirty="0"/>
              <a:t>Consistent for all inpatient services and new section in E/M introductory guidelines</a:t>
            </a:r>
          </a:p>
          <a:p>
            <a:pPr lvl="1">
              <a:buFont typeface="Arial" panose="020B0604020202020204" pitchFamily="34" charset="0"/>
              <a:buChar char="•"/>
            </a:pPr>
            <a:r>
              <a:rPr lang="en-US" sz="1650" dirty="0"/>
              <a:t>Similar to “new” and “established” patient definitions except related to the stay vs. last 3 years</a:t>
            </a:r>
          </a:p>
          <a:p>
            <a:pPr lvl="1">
              <a:buFont typeface="Arial" panose="020B0604020202020204" pitchFamily="34" charset="0"/>
              <a:buChar char="•"/>
            </a:pPr>
            <a:r>
              <a:rPr lang="en-US" sz="1650" b="1" dirty="0">
                <a:solidFill>
                  <a:schemeClr val="accent1"/>
                </a:solidFill>
              </a:rPr>
              <a:t>Awaiting CMS guidance on NPP services in relation to MD services</a:t>
            </a:r>
          </a:p>
        </p:txBody>
      </p:sp>
    </p:spTree>
    <p:custDataLst>
      <p:tags r:id="rId1"/>
    </p:custDataLst>
    <p:extLst>
      <p:ext uri="{BB962C8B-B14F-4D97-AF65-F5344CB8AC3E}">
        <p14:creationId xmlns:p14="http://schemas.microsoft.com/office/powerpoint/2010/main" val="19816811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BBD0AB-0E20-4417-BA32-0118F51A7DE3}"/>
              </a:ext>
            </a:extLst>
          </p:cNvPr>
          <p:cNvSpPr>
            <a:spLocks noGrp="1"/>
          </p:cNvSpPr>
          <p:nvPr>
            <p:ph type="body" sz="quarter" idx="11"/>
          </p:nvPr>
        </p:nvSpPr>
        <p:spPr/>
        <p:txBody>
          <a:bodyPr/>
          <a:lstStyle/>
          <a:p>
            <a:r>
              <a:rPr lang="en-US" dirty="0"/>
              <a:t>Admission and Discharge Guidelines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dirty="0"/>
              <a:t>Codes 99234, 99235, 99236 require two or more encounters on the same date of which one of these encounters is an initial admission encounter and another encounter being a discharge encounter.</a:t>
            </a:r>
          </a:p>
          <a:p>
            <a:pPr marL="0" indent="0">
              <a:buNone/>
            </a:pPr>
            <a:r>
              <a:rPr lang="en-US" sz="1800" b="1" dirty="0">
                <a:solidFill>
                  <a:schemeClr val="accent1"/>
                </a:solidFill>
              </a:rPr>
              <a:t>*CMS Proposes to accept the term “calendar date” to be the same as “per day.” CMS also intends to maintain the special rules for this code set</a:t>
            </a:r>
          </a:p>
          <a:p>
            <a:pPr lvl="1">
              <a:buFont typeface="Arial" panose="020B0604020202020204" pitchFamily="34" charset="0"/>
              <a:buChar char="•"/>
            </a:pPr>
            <a:r>
              <a:rPr lang="en-US" sz="1500" dirty="0"/>
              <a:t>If less than 8-hours stay only use 99221–99223, not 99234–99236</a:t>
            </a:r>
          </a:p>
          <a:p>
            <a:pPr lvl="1">
              <a:buFont typeface="Arial" panose="020B0604020202020204" pitchFamily="34" charset="0"/>
              <a:buChar char="•"/>
            </a:pPr>
            <a:r>
              <a:rPr lang="en-US" sz="1500" dirty="0"/>
              <a:t>If 8 or more hours, but less than 24 hours, even if on two different dates, use only 99234–99236</a:t>
            </a:r>
          </a:p>
        </p:txBody>
      </p:sp>
    </p:spTree>
    <p:custDataLst>
      <p:tags r:id="rId1"/>
    </p:custDataLst>
    <p:extLst>
      <p:ext uri="{BB962C8B-B14F-4D97-AF65-F5344CB8AC3E}">
        <p14:creationId xmlns:p14="http://schemas.microsoft.com/office/powerpoint/2010/main" val="122043805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AAAB77-B4DF-47DA-96A8-0DF389F887C8}"/>
              </a:ext>
            </a:extLst>
          </p:cNvPr>
          <p:cNvSpPr>
            <a:spLocks noGrp="1"/>
          </p:cNvSpPr>
          <p:nvPr>
            <p:ph type="body" sz="quarter" idx="11"/>
          </p:nvPr>
        </p:nvSpPr>
        <p:spPr/>
        <p:txBody>
          <a:bodyPr/>
          <a:lstStyle/>
          <a:p>
            <a:r>
              <a:rPr lang="en-US" dirty="0"/>
              <a:t>Discharge Guidelines</a:t>
            </a:r>
          </a:p>
        </p:txBody>
      </p:sp>
      <p:sp>
        <p:nvSpPr>
          <p:cNvPr id="3" name="Content Placeholder 2"/>
          <p:cNvSpPr>
            <a:spLocks noGrp="1"/>
          </p:cNvSpPr>
          <p:nvPr>
            <p:ph idx="1"/>
          </p:nvPr>
        </p:nvSpPr>
        <p:spPr/>
        <p:txBody>
          <a:bodyPr>
            <a:normAutofit fontScale="92500" lnSpcReduction="10000"/>
          </a:bodyPr>
          <a:lstStyle/>
          <a:p>
            <a:pPr marL="230188" indent="-230188">
              <a:buFont typeface="Arial" panose="020B0604020202020204" pitchFamily="34" charset="0"/>
              <a:buChar char="•"/>
            </a:pPr>
            <a:r>
              <a:rPr lang="en-US" sz="1800" i="1" dirty="0"/>
              <a:t>The hospital inpatient or observation discharge day management codes are to be used to report the total duration of time on the date of the encounter spent by a physician or other qualified health care professional for final hospital or observation discharge of a patient, even if the time spent by the physician or other qualified health care professional on that date is not continuous.</a:t>
            </a:r>
          </a:p>
          <a:p>
            <a:pPr marL="0" indent="0">
              <a:buNone/>
            </a:pPr>
            <a:endParaRPr lang="en-US" sz="600" i="1" dirty="0"/>
          </a:p>
          <a:p>
            <a:pPr marL="286941" lvl="1" indent="-136922">
              <a:spcBef>
                <a:spcPts val="0"/>
              </a:spcBef>
              <a:buFont typeface="Arial" panose="020B0604020202020204" pitchFamily="34" charset="0"/>
              <a:buChar char="•"/>
            </a:pPr>
            <a:r>
              <a:rPr lang="en-US" sz="1900" dirty="0"/>
              <a:t>99238: Hospital inpatient or observation discharge day management; 30 minutes or less on the date of the encounter</a:t>
            </a:r>
          </a:p>
          <a:p>
            <a:pPr marL="286941" lvl="1" indent="-136922">
              <a:spcBef>
                <a:spcPts val="0"/>
              </a:spcBef>
              <a:buFont typeface="Arial" panose="020B0604020202020204" pitchFamily="34" charset="0"/>
              <a:buChar char="•"/>
            </a:pPr>
            <a:r>
              <a:rPr lang="en-US" sz="1900" dirty="0"/>
              <a:t>99239: more than 30 minutes on the date of encounter</a:t>
            </a:r>
          </a:p>
          <a:p>
            <a:pPr lvl="1">
              <a:buFont typeface="Arial" panose="020B0604020202020204" pitchFamily="34" charset="0"/>
              <a:buChar char="•"/>
            </a:pPr>
            <a:endParaRPr lang="en-US" sz="1500" dirty="0"/>
          </a:p>
          <a:p>
            <a:pPr marL="285750" lvl="1">
              <a:buFont typeface="Arial" panose="020B0604020202020204" pitchFamily="34" charset="0"/>
              <a:buChar char="•"/>
            </a:pPr>
            <a:r>
              <a:rPr lang="en-US" sz="1800" b="0" dirty="0"/>
              <a:t>Codes 99238, 99239 are to be used by the physician or other QHP who is responsible for the discharge services. Services by other physician or other QHP that may include instructions to the patient and/or family/caregiver and coordination of post-discharge services may be reported with 99231–99233</a:t>
            </a:r>
            <a:r>
              <a:rPr lang="en-US" sz="1800" i="1" dirty="0"/>
              <a:t>.</a:t>
            </a:r>
            <a:endParaRPr lang="en-US" sz="1500" dirty="0"/>
          </a:p>
        </p:txBody>
      </p:sp>
    </p:spTree>
    <p:custDataLst>
      <p:tags r:id="rId1"/>
    </p:custDataLst>
    <p:extLst>
      <p:ext uri="{BB962C8B-B14F-4D97-AF65-F5344CB8AC3E}">
        <p14:creationId xmlns:p14="http://schemas.microsoft.com/office/powerpoint/2010/main" val="41666161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42D0C0-AF25-4865-AFEE-EFFF5B0F4537}"/>
              </a:ext>
            </a:extLst>
          </p:cNvPr>
          <p:cNvSpPr>
            <a:spLocks noGrp="1"/>
          </p:cNvSpPr>
          <p:nvPr>
            <p:ph type="body" sz="quarter" idx="11"/>
          </p:nvPr>
        </p:nvSpPr>
        <p:spPr/>
        <p:txBody>
          <a:bodyPr/>
          <a:lstStyle/>
          <a:p>
            <a:r>
              <a:rPr lang="en-US" dirty="0"/>
              <a:t>Inpatient and Observation Codes</a:t>
            </a:r>
          </a:p>
        </p:txBody>
      </p:sp>
      <p:sp>
        <p:nvSpPr>
          <p:cNvPr id="3" name="Content Placeholder 2"/>
          <p:cNvSpPr>
            <a:spLocks noGrp="1"/>
          </p:cNvSpPr>
          <p:nvPr>
            <p:ph idx="1"/>
          </p:nvPr>
        </p:nvSpPr>
        <p:spPr/>
        <p:txBody>
          <a:bodyPr>
            <a:normAutofit/>
          </a:bodyPr>
          <a:lstStyle/>
          <a:p>
            <a:pPr marL="0" indent="0">
              <a:buNone/>
            </a:pPr>
            <a:r>
              <a:rPr lang="en-US" sz="1350" b="1" dirty="0">
                <a:solidFill>
                  <a:srgbClr val="00B0F0"/>
                </a:solidFill>
              </a:rPr>
              <a:t>Initial hospital inpatient or observation care</a:t>
            </a:r>
            <a:r>
              <a:rPr lang="en-US" sz="1350" dirty="0"/>
              <a:t>, per day, for the evaluation and management of a patient, which requires a medically appropriate history and/or examination and </a:t>
            </a:r>
            <a:r>
              <a:rPr lang="en-US" sz="1350" b="1" dirty="0">
                <a:solidFill>
                  <a:srgbClr val="00B0F0"/>
                </a:solidFill>
              </a:rPr>
              <a:t>XXX</a:t>
            </a:r>
            <a:r>
              <a:rPr lang="en-US" sz="1350" dirty="0">
                <a:solidFill>
                  <a:srgbClr val="00B0F0"/>
                </a:solidFill>
              </a:rPr>
              <a:t> </a:t>
            </a:r>
            <a:r>
              <a:rPr lang="en-US" sz="1350" dirty="0"/>
              <a:t>level medical decision-making.</a:t>
            </a:r>
          </a:p>
          <a:p>
            <a:pPr marL="0" indent="0">
              <a:buNone/>
            </a:pPr>
            <a:r>
              <a:rPr lang="en-US" sz="1350" b="1" dirty="0">
                <a:solidFill>
                  <a:srgbClr val="00B0F0"/>
                </a:solidFill>
              </a:rPr>
              <a:t>Subsequent hospital inpatient or observation care</a:t>
            </a:r>
            <a:r>
              <a:rPr lang="en-US" sz="1350" dirty="0"/>
              <a:t>, per day, for the evaluation and management of a patient, which requires a medically appropriate history and/or examination and </a:t>
            </a:r>
            <a:r>
              <a:rPr lang="en-US" sz="1350" b="1" dirty="0">
                <a:solidFill>
                  <a:srgbClr val="00B0F0"/>
                </a:solidFill>
              </a:rPr>
              <a:t>XXX</a:t>
            </a:r>
            <a:r>
              <a:rPr lang="en-US" sz="1350" dirty="0"/>
              <a:t> level of medical decision-making.</a:t>
            </a:r>
          </a:p>
          <a:p>
            <a:pPr marL="0" indent="0">
              <a:buNone/>
            </a:pPr>
            <a:r>
              <a:rPr lang="en-US" sz="1350" b="1" dirty="0">
                <a:solidFill>
                  <a:srgbClr val="00B0F0"/>
                </a:solidFill>
              </a:rPr>
              <a:t>Hospital inpatient or observation care</a:t>
            </a:r>
            <a:r>
              <a:rPr lang="en-US" sz="1350" dirty="0">
                <a:solidFill>
                  <a:srgbClr val="00B0F0"/>
                </a:solidFill>
              </a:rPr>
              <a:t>, </a:t>
            </a:r>
            <a:r>
              <a:rPr lang="en-US" sz="1350" dirty="0"/>
              <a:t>for the evaluation and management of a patient including admission and discharge on the same date, which requires a medically appropriate history and/or examination and </a:t>
            </a:r>
            <a:r>
              <a:rPr lang="en-US" sz="1350" b="1" dirty="0">
                <a:solidFill>
                  <a:srgbClr val="00B0F0"/>
                </a:solidFill>
              </a:rPr>
              <a:t>XXX</a:t>
            </a:r>
            <a:r>
              <a:rPr lang="en-US" sz="1350" dirty="0"/>
              <a:t> level of medical decision-making. </a:t>
            </a:r>
          </a:p>
          <a:p>
            <a:pPr marL="0" indent="0">
              <a:buNone/>
            </a:pPr>
            <a:endParaRPr lang="en-US" sz="1425" b="1" i="1" dirty="0">
              <a:solidFill>
                <a:schemeClr val="tx1"/>
              </a:solidFill>
            </a:endParaRPr>
          </a:p>
          <a:p>
            <a:pPr marL="0" indent="0">
              <a:buNone/>
            </a:pPr>
            <a:endParaRPr lang="en-US" sz="1425" b="1" i="1" dirty="0">
              <a:solidFill>
                <a:schemeClr val="tx1"/>
              </a:solidFill>
            </a:endParaRPr>
          </a:p>
        </p:txBody>
      </p:sp>
      <p:graphicFrame>
        <p:nvGraphicFramePr>
          <p:cNvPr id="6" name="Table 5"/>
          <p:cNvGraphicFramePr>
            <a:graphicFrameLocks noGrp="1"/>
          </p:cNvGraphicFramePr>
          <p:nvPr/>
        </p:nvGraphicFramePr>
        <p:xfrm>
          <a:off x="972739" y="2979304"/>
          <a:ext cx="7198521" cy="825150"/>
        </p:xfrm>
        <a:graphic>
          <a:graphicData uri="http://schemas.openxmlformats.org/drawingml/2006/table">
            <a:tbl>
              <a:tblPr firstRow="1" firstCol="1" bandRow="1"/>
              <a:tblGrid>
                <a:gridCol w="1112044">
                  <a:extLst>
                    <a:ext uri="{9D8B030D-6E8A-4147-A177-3AD203B41FA5}">
                      <a16:colId xmlns:a16="http://schemas.microsoft.com/office/drawing/2014/main" val="3215121070"/>
                    </a:ext>
                  </a:extLst>
                </a:gridCol>
                <a:gridCol w="728663">
                  <a:extLst>
                    <a:ext uri="{9D8B030D-6E8A-4147-A177-3AD203B41FA5}">
                      <a16:colId xmlns:a16="http://schemas.microsoft.com/office/drawing/2014/main" val="486313284"/>
                    </a:ext>
                  </a:extLst>
                </a:gridCol>
                <a:gridCol w="1028700">
                  <a:extLst>
                    <a:ext uri="{9D8B030D-6E8A-4147-A177-3AD203B41FA5}">
                      <a16:colId xmlns:a16="http://schemas.microsoft.com/office/drawing/2014/main" val="4255737280"/>
                    </a:ext>
                  </a:extLst>
                </a:gridCol>
                <a:gridCol w="685800">
                  <a:extLst>
                    <a:ext uri="{9D8B030D-6E8A-4147-A177-3AD203B41FA5}">
                      <a16:colId xmlns:a16="http://schemas.microsoft.com/office/drawing/2014/main" val="2089876813"/>
                    </a:ext>
                  </a:extLst>
                </a:gridCol>
                <a:gridCol w="1328738">
                  <a:extLst>
                    <a:ext uri="{9D8B030D-6E8A-4147-A177-3AD203B41FA5}">
                      <a16:colId xmlns:a16="http://schemas.microsoft.com/office/drawing/2014/main" val="1784374892"/>
                    </a:ext>
                  </a:extLst>
                </a:gridCol>
                <a:gridCol w="642938">
                  <a:extLst>
                    <a:ext uri="{9D8B030D-6E8A-4147-A177-3AD203B41FA5}">
                      <a16:colId xmlns:a16="http://schemas.microsoft.com/office/drawing/2014/main" val="835090535"/>
                    </a:ext>
                  </a:extLst>
                </a:gridCol>
                <a:gridCol w="942975">
                  <a:extLst>
                    <a:ext uri="{9D8B030D-6E8A-4147-A177-3AD203B41FA5}">
                      <a16:colId xmlns:a16="http://schemas.microsoft.com/office/drawing/2014/main" val="3228667602"/>
                    </a:ext>
                  </a:extLst>
                </a:gridCol>
                <a:gridCol w="728663">
                  <a:extLst>
                    <a:ext uri="{9D8B030D-6E8A-4147-A177-3AD203B41FA5}">
                      <a16:colId xmlns:a16="http://schemas.microsoft.com/office/drawing/2014/main" val="1943909977"/>
                    </a:ext>
                  </a:extLst>
                </a:gridCol>
              </a:tblGrid>
              <a:tr h="136112">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Initial Visits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Time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Subsequent Visits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Time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Same Day Admit/Discharge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Time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Discharge Services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Time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64331649"/>
                  </a:ext>
                </a:extLst>
              </a:tr>
              <a:tr h="13611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99221 SF/Low</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99231 SF/Low</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99234 SF/Low</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99238</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30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98817"/>
                  </a:ext>
                </a:extLst>
              </a:tr>
              <a:tr h="13611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99222 Moderate</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99232 Moderate</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99235 Moderate</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99239</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31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291920"/>
                  </a:ext>
                </a:extLst>
              </a:tr>
              <a:tr h="13611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99233 High</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99233 High</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99236</a:t>
                      </a:r>
                      <a:r>
                        <a:rPr lang="en-US" sz="800" b="1"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High</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374153"/>
                  </a:ext>
                </a:extLst>
              </a:tr>
              <a:tr h="28070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Prolong (993X0)*</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90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Prolonged (993X0)*</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65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Prolonged (993X0)*</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100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512617"/>
                  </a:ext>
                </a:extLst>
              </a:tr>
            </a:tbl>
          </a:graphicData>
        </a:graphic>
      </p:graphicFrame>
      <p:sp>
        <p:nvSpPr>
          <p:cNvPr id="7" name="TextBox 6"/>
          <p:cNvSpPr txBox="1"/>
          <p:nvPr/>
        </p:nvSpPr>
        <p:spPr>
          <a:xfrm>
            <a:off x="2590800" y="3924657"/>
            <a:ext cx="3515916" cy="300082"/>
          </a:xfrm>
          <a:prstGeom prst="rect">
            <a:avLst/>
          </a:prstGeom>
          <a:noFill/>
        </p:spPr>
        <p:txBody>
          <a:bodyPr wrap="square" rtlCol="0">
            <a:spAutoFit/>
          </a:bodyPr>
          <a:lstStyle/>
          <a:p>
            <a:r>
              <a:rPr lang="en-US" sz="1350" b="1" dirty="0">
                <a:solidFill>
                  <a:srgbClr val="00B0F0"/>
                </a:solidFill>
              </a:rPr>
              <a:t>*CMS proposes G-code for prolonged services</a:t>
            </a:r>
          </a:p>
        </p:txBody>
      </p:sp>
    </p:spTree>
    <p:custDataLst>
      <p:tags r:id="rId1"/>
    </p:custDataLst>
    <p:extLst>
      <p:ext uri="{BB962C8B-B14F-4D97-AF65-F5344CB8AC3E}">
        <p14:creationId xmlns:p14="http://schemas.microsoft.com/office/powerpoint/2010/main" val="22205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7C18A0-B56B-459B-8AB3-DEEBB93343BE}"/>
              </a:ext>
            </a:extLst>
          </p:cNvPr>
          <p:cNvSpPr>
            <a:spLocks noGrp="1"/>
          </p:cNvSpPr>
          <p:nvPr>
            <p:ph type="body" sz="quarter" idx="11"/>
          </p:nvPr>
        </p:nvSpPr>
        <p:spPr/>
        <p:txBody>
          <a:bodyPr/>
          <a:lstStyle/>
          <a:p>
            <a:r>
              <a:rPr lang="en-US" dirty="0"/>
              <a:t>NC Claim Denials</a:t>
            </a:r>
          </a:p>
        </p:txBody>
      </p:sp>
      <p:graphicFrame>
        <p:nvGraphicFramePr>
          <p:cNvPr id="4" name="Content Placeholder 3">
            <a:extLst>
              <a:ext uri="{FF2B5EF4-FFF2-40B4-BE49-F238E27FC236}">
                <a16:creationId xmlns:a16="http://schemas.microsoft.com/office/drawing/2014/main" id="{F4777E1F-A5EE-4CAE-8BFD-4CF122D89B56}"/>
              </a:ext>
            </a:extLst>
          </p:cNvPr>
          <p:cNvGraphicFramePr>
            <a:graphicFrameLocks noGrp="1"/>
          </p:cNvGraphicFramePr>
          <p:nvPr>
            <p:ph idx="1"/>
            <p:extLst>
              <p:ext uri="{D42A27DB-BD31-4B8C-83A1-F6EECF244321}">
                <p14:modId xmlns:p14="http://schemas.microsoft.com/office/powerpoint/2010/main" val="3242396875"/>
              </p:ext>
            </p:extLst>
          </p:nvPr>
        </p:nvGraphicFramePr>
        <p:xfrm>
          <a:off x="155575" y="1123950"/>
          <a:ext cx="8531225" cy="3200399"/>
        </p:xfrm>
        <a:graphic>
          <a:graphicData uri="http://schemas.openxmlformats.org/drawingml/2006/table">
            <a:tbl>
              <a:tblPr/>
              <a:tblGrid>
                <a:gridCol w="815381">
                  <a:extLst>
                    <a:ext uri="{9D8B030D-6E8A-4147-A177-3AD203B41FA5}">
                      <a16:colId xmlns:a16="http://schemas.microsoft.com/office/drawing/2014/main" val="4016946864"/>
                    </a:ext>
                  </a:extLst>
                </a:gridCol>
                <a:gridCol w="1317425">
                  <a:extLst>
                    <a:ext uri="{9D8B030D-6E8A-4147-A177-3AD203B41FA5}">
                      <a16:colId xmlns:a16="http://schemas.microsoft.com/office/drawing/2014/main" val="144214132"/>
                    </a:ext>
                  </a:extLst>
                </a:gridCol>
                <a:gridCol w="1764173">
                  <a:extLst>
                    <a:ext uri="{9D8B030D-6E8A-4147-A177-3AD203B41FA5}">
                      <a16:colId xmlns:a16="http://schemas.microsoft.com/office/drawing/2014/main" val="985425778"/>
                    </a:ext>
                  </a:extLst>
                </a:gridCol>
                <a:gridCol w="2317123">
                  <a:extLst>
                    <a:ext uri="{9D8B030D-6E8A-4147-A177-3AD203B41FA5}">
                      <a16:colId xmlns:a16="http://schemas.microsoft.com/office/drawing/2014/main" val="2289855940"/>
                    </a:ext>
                  </a:extLst>
                </a:gridCol>
                <a:gridCol w="2317123">
                  <a:extLst>
                    <a:ext uri="{9D8B030D-6E8A-4147-A177-3AD203B41FA5}">
                      <a16:colId xmlns:a16="http://schemas.microsoft.com/office/drawing/2014/main" val="647445707"/>
                    </a:ext>
                  </a:extLst>
                </a:gridCol>
              </a:tblGrid>
              <a:tr h="633899">
                <a:tc>
                  <a:txBody>
                    <a:bodyPr/>
                    <a:lstStyle/>
                    <a:p>
                      <a:pPr algn="ctr" fontAlgn="b"/>
                      <a:r>
                        <a:rPr lang="en-US" sz="1050" b="1" i="0" u="none" strike="noStrike" dirty="0">
                          <a:solidFill>
                            <a:schemeClr val="bg1"/>
                          </a:solidFill>
                          <a:effectLst/>
                          <a:latin typeface="Bryant Pro Medium"/>
                        </a:rPr>
                        <a:t>Rank</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050" b="1" i="0" u="none" strike="noStrike" dirty="0">
                          <a:solidFill>
                            <a:schemeClr val="bg1"/>
                          </a:solidFill>
                          <a:effectLst/>
                          <a:latin typeface="Bryant Pro Medium"/>
                        </a:rPr>
                        <a:t>Denial Code</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050" b="1" i="0" u="none" strike="noStrike" dirty="0">
                          <a:solidFill>
                            <a:schemeClr val="bg1"/>
                          </a:solidFill>
                          <a:effectLst/>
                          <a:latin typeface="Bryant Pro Medium"/>
                        </a:rPr>
                        <a:t>Count of Claims with Denial Code</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050" b="1" i="0" u="none" strike="noStrike" dirty="0">
                          <a:solidFill>
                            <a:schemeClr val="bg1"/>
                          </a:solidFill>
                          <a:effectLst/>
                          <a:latin typeface="Bryant Pro Medium"/>
                        </a:rPr>
                        <a:t>Percent of Denied Claims to Total Claims with any Denial Code by State</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fontAlgn="b"/>
                      <a:r>
                        <a:rPr lang="en-US" sz="1050" b="1" i="0" u="none" strike="noStrike" dirty="0">
                          <a:solidFill>
                            <a:schemeClr val="bg1"/>
                          </a:solidFill>
                          <a:effectLst/>
                          <a:latin typeface="Bryant Pro Medium"/>
                        </a:rPr>
                        <a:t>Percent of Denied Claims to Total Claims by State Excluding T Status Claims</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1809762312"/>
                  </a:ext>
                </a:extLst>
              </a:tr>
              <a:tr h="256650">
                <a:tc>
                  <a:txBody>
                    <a:bodyPr/>
                    <a:lstStyle/>
                    <a:p>
                      <a:pPr algn="ctr" fontAlgn="b"/>
                      <a:r>
                        <a:rPr lang="en-US" sz="1050" b="0" i="0" u="none" strike="noStrike" dirty="0">
                          <a:solidFill>
                            <a:schemeClr val="accent5"/>
                          </a:solidFill>
                          <a:effectLst/>
                          <a:latin typeface="Bryant Pro Medium"/>
                        </a:rPr>
                        <a:t>1</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dirty="0">
                          <a:hlinkClick r:id="rId2"/>
                        </a:rPr>
                        <a:t> W7112 </a:t>
                      </a:r>
                      <a:endParaRPr lang="en-US" sz="1050" b="0" i="0" u="none" strike="noStrike" dirty="0">
                        <a:solidFill>
                          <a:schemeClr val="accent5"/>
                        </a:solidFill>
                        <a:effectLst/>
                        <a:latin typeface="Bryant Pro Medium"/>
                      </a:endParaRP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17,511</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28.6</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4.1</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2620051425"/>
                  </a:ext>
                </a:extLst>
              </a:tr>
              <a:tr h="256650">
                <a:tc>
                  <a:txBody>
                    <a:bodyPr/>
                    <a:lstStyle/>
                    <a:p>
                      <a:pPr algn="ctr" fontAlgn="b"/>
                      <a:r>
                        <a:rPr lang="en-US" sz="1050" b="0" i="0" u="none" strike="noStrike" dirty="0">
                          <a:solidFill>
                            <a:schemeClr val="accent5"/>
                          </a:solidFill>
                          <a:effectLst/>
                          <a:latin typeface="Bryant Pro Medium"/>
                        </a:rPr>
                        <a:t>2</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dirty="0">
                          <a:hlinkClick r:id="rId3"/>
                        </a:rPr>
                        <a:t>31324</a:t>
                      </a:r>
                      <a:endParaRPr lang="en-US" sz="1050" b="0" i="0" u="none" strike="noStrike" dirty="0">
                        <a:solidFill>
                          <a:schemeClr val="accent5"/>
                        </a:solidFill>
                        <a:effectLst/>
                        <a:latin typeface="Bryant Pro Medium"/>
                      </a:endParaRP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15,963</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26.1</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3.8</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498239283"/>
                  </a:ext>
                </a:extLst>
              </a:tr>
              <a:tr h="256650">
                <a:tc>
                  <a:txBody>
                    <a:bodyPr/>
                    <a:lstStyle/>
                    <a:p>
                      <a:pPr algn="ctr" fontAlgn="b"/>
                      <a:r>
                        <a:rPr lang="en-US" sz="1050" b="0" i="0" u="none" strike="noStrike" dirty="0">
                          <a:solidFill>
                            <a:schemeClr val="accent5"/>
                          </a:solidFill>
                          <a:effectLst/>
                          <a:latin typeface="Bryant Pro Medium"/>
                        </a:rPr>
                        <a:t>3</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dirty="0">
                          <a:hlinkClick r:id="rId4"/>
                        </a:rPr>
                        <a:t>31241 </a:t>
                      </a:r>
                      <a:endParaRPr lang="en-US" sz="1050" b="0" i="0" u="none" strike="noStrike" dirty="0">
                        <a:solidFill>
                          <a:schemeClr val="accent5"/>
                        </a:solidFill>
                        <a:effectLst/>
                        <a:latin typeface="Bryant Pro Medium"/>
                      </a:endParaRP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5,059</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8.3</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1.2</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1690432279"/>
                  </a:ext>
                </a:extLst>
              </a:tr>
              <a:tr h="256650">
                <a:tc>
                  <a:txBody>
                    <a:bodyPr/>
                    <a:lstStyle/>
                    <a:p>
                      <a:pPr algn="ctr" fontAlgn="b"/>
                      <a:r>
                        <a:rPr lang="en-US" sz="1050" b="0" i="0" u="none" strike="noStrike" dirty="0">
                          <a:solidFill>
                            <a:schemeClr val="accent5"/>
                          </a:solidFill>
                          <a:effectLst/>
                          <a:latin typeface="Bryant Pro Medium"/>
                        </a:rPr>
                        <a:t>4</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dirty="0">
                          <a:hlinkClick r:id="rId5"/>
                        </a:rPr>
                        <a:t>31947</a:t>
                      </a:r>
                      <a:endParaRPr lang="en-US" sz="1050" b="0" i="0" u="none" strike="noStrike" dirty="0">
                        <a:solidFill>
                          <a:schemeClr val="accent5"/>
                        </a:solidFill>
                        <a:effectLst/>
                        <a:latin typeface="Bryant Pro Medium"/>
                      </a:endParaRP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2,976</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4.9</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0.7</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740053976"/>
                  </a:ext>
                </a:extLst>
              </a:tr>
              <a:tr h="256650">
                <a:tc>
                  <a:txBody>
                    <a:bodyPr/>
                    <a:lstStyle/>
                    <a:p>
                      <a:pPr algn="ctr" fontAlgn="b"/>
                      <a:r>
                        <a:rPr lang="en-US" sz="1050" b="0" i="0" u="none" strike="noStrike" dirty="0">
                          <a:solidFill>
                            <a:schemeClr val="accent5"/>
                          </a:solidFill>
                          <a:effectLst/>
                          <a:latin typeface="Bryant Pro Medium"/>
                        </a:rPr>
                        <a:t>5</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dirty="0">
                          <a:hlinkClick r:id="rId6"/>
                        </a:rPr>
                        <a:t>U5233</a:t>
                      </a:r>
                      <a:endParaRPr lang="en-US" sz="1050" b="0" i="0" u="none" strike="noStrike" dirty="0">
                        <a:solidFill>
                          <a:schemeClr val="accent5"/>
                        </a:solidFill>
                        <a:effectLst/>
                        <a:latin typeface="Bryant Pro Medium"/>
                      </a:endParaRP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2,572</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4.2</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0.6</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74747600"/>
                  </a:ext>
                </a:extLst>
              </a:tr>
              <a:tr h="256650">
                <a:tc>
                  <a:txBody>
                    <a:bodyPr/>
                    <a:lstStyle/>
                    <a:p>
                      <a:pPr algn="ctr" fontAlgn="b"/>
                      <a:r>
                        <a:rPr lang="en-US" sz="1050" b="0" i="0" u="none" strike="noStrike" dirty="0">
                          <a:solidFill>
                            <a:schemeClr val="accent5"/>
                          </a:solidFill>
                          <a:effectLst/>
                          <a:latin typeface="Bryant Pro Medium"/>
                        </a:rPr>
                        <a:t>6</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dirty="0">
                          <a:hlinkClick r:id="rId7"/>
                        </a:rPr>
                        <a:t>38200</a:t>
                      </a:r>
                      <a:endParaRPr lang="en-US" sz="1050" b="0" i="0" u="none" strike="noStrike" dirty="0">
                        <a:solidFill>
                          <a:schemeClr val="accent5"/>
                        </a:solidFill>
                        <a:effectLst/>
                        <a:latin typeface="Bryant Pro Medium"/>
                      </a:endParaRP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1,394</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2.3</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0.3</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2741038257"/>
                  </a:ext>
                </a:extLst>
              </a:tr>
              <a:tr h="256650">
                <a:tc>
                  <a:txBody>
                    <a:bodyPr/>
                    <a:lstStyle/>
                    <a:p>
                      <a:pPr algn="ctr" fontAlgn="b"/>
                      <a:r>
                        <a:rPr lang="en-US" sz="1050" b="0" i="0" u="none" strike="noStrike" dirty="0">
                          <a:solidFill>
                            <a:schemeClr val="accent5"/>
                          </a:solidFill>
                          <a:effectLst/>
                          <a:latin typeface="Bryant Pro Medium"/>
                        </a:rPr>
                        <a:t>7</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dirty="0">
                          <a:hlinkClick r:id="rId8"/>
                        </a:rPr>
                        <a:t>C7010</a:t>
                      </a:r>
                      <a:endParaRPr lang="en-US" sz="1050" b="0" i="0" u="none" strike="noStrike" dirty="0">
                        <a:solidFill>
                          <a:schemeClr val="accent5"/>
                        </a:solidFill>
                        <a:effectLst/>
                        <a:latin typeface="Bryant Pro Medium"/>
                      </a:endParaRP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1,085</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1.8</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0.3</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1696505340"/>
                  </a:ext>
                </a:extLst>
              </a:tr>
              <a:tr h="256650">
                <a:tc>
                  <a:txBody>
                    <a:bodyPr/>
                    <a:lstStyle/>
                    <a:p>
                      <a:pPr algn="ctr" fontAlgn="b"/>
                      <a:r>
                        <a:rPr lang="en-US" sz="1050" b="0" i="0" u="none" strike="noStrike" dirty="0">
                          <a:solidFill>
                            <a:schemeClr val="accent5"/>
                          </a:solidFill>
                          <a:effectLst/>
                          <a:latin typeface="Bryant Pro Medium"/>
                        </a:rPr>
                        <a:t>8</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31711</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1,063</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1.7</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0.3</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254017154"/>
                  </a:ext>
                </a:extLst>
              </a:tr>
              <a:tr h="256650">
                <a:tc>
                  <a:txBody>
                    <a:bodyPr/>
                    <a:lstStyle/>
                    <a:p>
                      <a:pPr algn="ctr" fontAlgn="b"/>
                      <a:r>
                        <a:rPr lang="en-US" sz="1050" b="0" i="0" u="none" strike="noStrike" dirty="0">
                          <a:solidFill>
                            <a:schemeClr val="accent5"/>
                          </a:solidFill>
                          <a:effectLst/>
                          <a:latin typeface="Bryant Pro Medium"/>
                        </a:rPr>
                        <a:t>9</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dirty="0">
                          <a:hlinkClick r:id="rId9"/>
                        </a:rPr>
                        <a:t>54NCD </a:t>
                      </a:r>
                      <a:endParaRPr lang="en-US" sz="1050" b="0" i="0" u="none" strike="noStrike" dirty="0">
                        <a:solidFill>
                          <a:schemeClr val="accent5"/>
                        </a:solidFill>
                        <a:effectLst/>
                        <a:latin typeface="Bryant Pro Medium"/>
                      </a:endParaRP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1,042</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1.7</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0.2</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103105726"/>
                  </a:ext>
                </a:extLst>
              </a:tr>
              <a:tr h="256650">
                <a:tc>
                  <a:txBody>
                    <a:bodyPr/>
                    <a:lstStyle/>
                    <a:p>
                      <a:pPr algn="ctr" fontAlgn="b"/>
                      <a:r>
                        <a:rPr lang="en-US" sz="1050" b="0" i="0" u="none" strike="noStrike" dirty="0">
                          <a:solidFill>
                            <a:schemeClr val="accent5"/>
                          </a:solidFill>
                          <a:effectLst/>
                          <a:latin typeface="Bryant Pro Medium"/>
                        </a:rPr>
                        <a:t>10</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dirty="0">
                          <a:hlinkClick r:id="rId10"/>
                        </a:rPr>
                        <a:t>39929</a:t>
                      </a:r>
                      <a:endParaRPr lang="en-US" sz="1050" b="0" i="0" u="none" strike="noStrike" dirty="0">
                        <a:solidFill>
                          <a:schemeClr val="accent5"/>
                        </a:solidFill>
                        <a:effectLst/>
                        <a:latin typeface="Bryant Pro Medium"/>
                      </a:endParaRP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825</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1.3</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tc>
                  <a:txBody>
                    <a:bodyPr/>
                    <a:lstStyle/>
                    <a:p>
                      <a:pPr algn="ctr" fontAlgn="b"/>
                      <a:r>
                        <a:rPr lang="en-US" sz="1050" b="0" i="0" u="none" strike="noStrike" dirty="0">
                          <a:solidFill>
                            <a:schemeClr val="accent5"/>
                          </a:solidFill>
                          <a:effectLst/>
                          <a:latin typeface="Bryant Pro Medium"/>
                        </a:rPr>
                        <a:t>0.2</a:t>
                      </a:r>
                    </a:p>
                  </a:txBody>
                  <a:tcPr marL="7144" marR="7144" marT="7144"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2482996291"/>
                  </a:ext>
                </a:extLst>
              </a:tr>
            </a:tbl>
          </a:graphicData>
        </a:graphic>
      </p:graphicFrame>
    </p:spTree>
    <p:extLst>
      <p:ext uri="{BB962C8B-B14F-4D97-AF65-F5344CB8AC3E}">
        <p14:creationId xmlns:p14="http://schemas.microsoft.com/office/powerpoint/2010/main" val="9497973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CAF28-D835-4681-995A-AE62AD3CF130}"/>
              </a:ext>
            </a:extLst>
          </p:cNvPr>
          <p:cNvSpPr>
            <a:spLocks noGrp="1"/>
          </p:cNvSpPr>
          <p:nvPr>
            <p:ph type="body" sz="quarter" idx="11"/>
          </p:nvPr>
        </p:nvSpPr>
        <p:spPr/>
        <p:txBody>
          <a:bodyPr/>
          <a:lstStyle/>
          <a:p>
            <a:r>
              <a:rPr lang="en-US" dirty="0"/>
              <a:t>G-Code for Prolonged Services</a:t>
            </a:r>
          </a:p>
        </p:txBody>
      </p:sp>
      <p:sp>
        <p:nvSpPr>
          <p:cNvPr id="3" name="Content Placeholder 2">
            <a:extLst>
              <a:ext uri="{FF2B5EF4-FFF2-40B4-BE49-F238E27FC236}">
                <a16:creationId xmlns:a16="http://schemas.microsoft.com/office/drawing/2014/main" id="{3FC7C858-E984-479A-8A81-6850F75D8F71}"/>
              </a:ext>
            </a:extLst>
          </p:cNvPr>
          <p:cNvSpPr>
            <a:spLocks noGrp="1"/>
          </p:cNvSpPr>
          <p:nvPr>
            <p:ph idx="1"/>
          </p:nvPr>
        </p:nvSpPr>
        <p:spPr>
          <a:xfrm>
            <a:off x="152400" y="971550"/>
            <a:ext cx="8833104" cy="3425190"/>
          </a:xfrm>
        </p:spPr>
        <p:txBody>
          <a:bodyPr/>
          <a:lstStyle/>
          <a:p>
            <a:r>
              <a:rPr lang="en-US" dirty="0"/>
              <a:t>Finalizing Medicare-specific coding for prolonged Other E/M services and creating 3 new G codes (one per E/M family). These are: </a:t>
            </a:r>
          </a:p>
          <a:p>
            <a:pPr lvl="1"/>
            <a:r>
              <a:rPr lang="en-US" sz="1600" dirty="0"/>
              <a:t>G0316 for reporting prolonged hospital inpatient or observation services</a:t>
            </a:r>
          </a:p>
          <a:p>
            <a:pPr lvl="1"/>
            <a:r>
              <a:rPr lang="en-US" sz="1600" dirty="0"/>
              <a:t>G0317 for prolonged nursing facility services</a:t>
            </a:r>
          </a:p>
          <a:p>
            <a:pPr lvl="1"/>
            <a:r>
              <a:rPr lang="en-US" sz="1600" dirty="0"/>
              <a:t>G0318 for prolonged home or residence services</a:t>
            </a:r>
          </a:p>
          <a:p>
            <a:pPr marL="457200" lvl="1" indent="-457200">
              <a:buFont typeface="Arial" panose="020B0604020202020204" pitchFamily="34" charset="0"/>
              <a:buChar char="•"/>
            </a:pPr>
            <a:r>
              <a:rPr lang="en-US" sz="1600" b="0" dirty="0"/>
              <a:t>Report prolonged cognitive impairment assessment services using G2212, the Medicare specific code for prolonged office/ outpatient services. Don’t use CPT® codes to report these services. </a:t>
            </a:r>
          </a:p>
        </p:txBody>
      </p:sp>
    </p:spTree>
    <p:extLst>
      <p:ext uri="{BB962C8B-B14F-4D97-AF65-F5344CB8AC3E}">
        <p14:creationId xmlns:p14="http://schemas.microsoft.com/office/powerpoint/2010/main" val="20947682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BA2F52-A0D2-4145-A6C5-BE78EE51BBF2}"/>
              </a:ext>
            </a:extLst>
          </p:cNvPr>
          <p:cNvSpPr>
            <a:spLocks noGrp="1"/>
          </p:cNvSpPr>
          <p:nvPr>
            <p:ph type="body" sz="quarter" idx="11"/>
          </p:nvPr>
        </p:nvSpPr>
        <p:spPr/>
        <p:txBody>
          <a:bodyPr/>
          <a:lstStyle/>
          <a:p>
            <a:r>
              <a:rPr lang="en-US" dirty="0"/>
              <a:t>Reporting G2212</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5908109"/>
              </p:ext>
            </p:extLst>
          </p:nvPr>
        </p:nvGraphicFramePr>
        <p:xfrm>
          <a:off x="155575" y="1123950"/>
          <a:ext cx="8832848" cy="1152969"/>
        </p:xfrm>
        <a:graphic>
          <a:graphicData uri="http://schemas.openxmlformats.org/drawingml/2006/table">
            <a:tbl>
              <a:tblPr firstRow="1" firstCol="1" bandRow="1"/>
              <a:tblGrid>
                <a:gridCol w="2208212">
                  <a:extLst>
                    <a:ext uri="{9D8B030D-6E8A-4147-A177-3AD203B41FA5}">
                      <a16:colId xmlns:a16="http://schemas.microsoft.com/office/drawing/2014/main" val="3877965556"/>
                    </a:ext>
                  </a:extLst>
                </a:gridCol>
                <a:gridCol w="2208212">
                  <a:extLst>
                    <a:ext uri="{9D8B030D-6E8A-4147-A177-3AD203B41FA5}">
                      <a16:colId xmlns:a16="http://schemas.microsoft.com/office/drawing/2014/main" val="961777644"/>
                    </a:ext>
                  </a:extLst>
                </a:gridCol>
                <a:gridCol w="2208212">
                  <a:extLst>
                    <a:ext uri="{9D8B030D-6E8A-4147-A177-3AD203B41FA5}">
                      <a16:colId xmlns:a16="http://schemas.microsoft.com/office/drawing/2014/main" val="3174003012"/>
                    </a:ext>
                  </a:extLst>
                </a:gridCol>
                <a:gridCol w="2208212">
                  <a:extLst>
                    <a:ext uri="{9D8B030D-6E8A-4147-A177-3AD203B41FA5}">
                      <a16:colId xmlns:a16="http://schemas.microsoft.com/office/drawing/2014/main" val="2375160589"/>
                    </a:ext>
                  </a:extLst>
                </a:gridCol>
              </a:tblGrid>
              <a:tr h="425291">
                <a:tc>
                  <a:txBody>
                    <a:bodyPr/>
                    <a:lstStyle/>
                    <a:p>
                      <a:pPr marL="0" marR="0" algn="ctr">
                        <a:lnSpc>
                          <a:spcPct val="115000"/>
                        </a:lnSpc>
                        <a:spcBef>
                          <a:spcPts val="0"/>
                        </a:spcBef>
                        <a:spcAft>
                          <a:spcPts val="0"/>
                        </a:spcAft>
                      </a:pPr>
                      <a:r>
                        <a:rPr lang="en-US" sz="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Duration of New Patient Office or Other Outpatient Services (Use with 99205)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Code(s)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Duration of Established Patient Office or Other Outpatient Services (Use with 99215)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Code(s)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368302963"/>
                  </a:ext>
                </a:extLst>
              </a:tr>
              <a:tr h="136112">
                <a:tc>
                  <a:txBody>
                    <a:bodyPr/>
                    <a:lstStyle/>
                    <a:p>
                      <a:pPr marL="0" marR="0">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Less than 89 minutes</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Do not report Prolonged Services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Less than 69 minutes</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Do not report Prolonged Services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816528"/>
                  </a:ext>
                </a:extLst>
              </a:tr>
              <a:tr h="136112">
                <a:tc>
                  <a:txBody>
                    <a:bodyPr/>
                    <a:lstStyle/>
                    <a:p>
                      <a:pPr marL="0" marR="0">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89-103 minutes</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99205 x 1 and G2212 x1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69-83 minutes</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99215 x 1 and G2212 x1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037761"/>
                  </a:ext>
                </a:extLst>
              </a:tr>
              <a:tr h="136112">
                <a:tc>
                  <a:txBody>
                    <a:bodyPr/>
                    <a:lstStyle/>
                    <a:p>
                      <a:pPr marL="0" marR="0">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104-118 minutes</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99205 x 1 and G2212 x2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84-98 minutes</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99215 x 1 and G2212 x2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139457"/>
                  </a:ext>
                </a:extLst>
              </a:tr>
              <a:tr h="280702">
                <a:tc>
                  <a:txBody>
                    <a:bodyPr/>
                    <a:lstStyle/>
                    <a:p>
                      <a:pPr marL="0" marR="0">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119 or more</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99205 x 1 and G2212 x3 or more for each additional 15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 or more</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99215 x 1 and G2212 x3 or more for each additional 15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25935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08071568"/>
              </p:ext>
            </p:extLst>
          </p:nvPr>
        </p:nvGraphicFramePr>
        <p:xfrm>
          <a:off x="2768912" y="2957133"/>
          <a:ext cx="3651886" cy="1114329"/>
        </p:xfrm>
        <a:graphic>
          <a:graphicData uri="http://schemas.openxmlformats.org/drawingml/2006/table">
            <a:tbl>
              <a:tblPr firstRow="1" firstCol="1" bandRow="1"/>
              <a:tblGrid>
                <a:gridCol w="1825943">
                  <a:extLst>
                    <a:ext uri="{9D8B030D-6E8A-4147-A177-3AD203B41FA5}">
                      <a16:colId xmlns:a16="http://schemas.microsoft.com/office/drawing/2014/main" val="3476379366"/>
                    </a:ext>
                  </a:extLst>
                </a:gridCol>
                <a:gridCol w="1825943">
                  <a:extLst>
                    <a:ext uri="{9D8B030D-6E8A-4147-A177-3AD203B41FA5}">
                      <a16:colId xmlns:a16="http://schemas.microsoft.com/office/drawing/2014/main" val="3768339043"/>
                    </a:ext>
                  </a:extLst>
                </a:gridCol>
              </a:tblGrid>
              <a:tr h="425291">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Duration of Office or Other Outpatient Services- Consultations (Use with 99245)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Code(s)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117102140"/>
                  </a:ext>
                </a:extLst>
              </a:tr>
              <a:tr h="136112">
                <a:tc>
                  <a:txBody>
                    <a:bodyPr/>
                    <a:lstStyle/>
                    <a:p>
                      <a:pPr marL="0" marR="0">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Less than 84 minutes</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Do not report Prolonged Services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58100"/>
                  </a:ext>
                </a:extLst>
              </a:tr>
              <a:tr h="136112">
                <a:tc>
                  <a:txBody>
                    <a:bodyPr/>
                    <a:lstStyle/>
                    <a:p>
                      <a:pPr marL="0" marR="0">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84-103</a:t>
                      </a:r>
                      <a:r>
                        <a:rPr lang="en-US" sz="800" b="1"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minutes</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99245 x 1 and 99417 x1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552462"/>
                  </a:ext>
                </a:extLst>
              </a:tr>
              <a:tr h="136112">
                <a:tc>
                  <a:txBody>
                    <a:bodyPr/>
                    <a:lstStyle/>
                    <a:p>
                      <a:pPr marL="0" marR="0">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104-118 minutes</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99245 x 1 and 99417 </a:t>
                      </a: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x2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984987"/>
                  </a:ext>
                </a:extLst>
              </a:tr>
              <a:tr h="280702">
                <a:tc>
                  <a:txBody>
                    <a:bodyPr/>
                    <a:lstStyle/>
                    <a:p>
                      <a:pPr marL="0" marR="0">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119</a:t>
                      </a:r>
                      <a:r>
                        <a:rPr lang="en-US" sz="800" b="1"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minutes</a:t>
                      </a: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or more</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99245 x 1 and 99417 </a:t>
                      </a: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x3 or more for each additional 15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382178"/>
                  </a:ext>
                </a:extLst>
              </a:tr>
            </a:tbl>
          </a:graphicData>
        </a:graphic>
      </p:graphicFrame>
    </p:spTree>
    <p:custDataLst>
      <p:tags r:id="rId1"/>
    </p:custDataLst>
    <p:extLst>
      <p:ext uri="{BB962C8B-B14F-4D97-AF65-F5344CB8AC3E}">
        <p14:creationId xmlns:p14="http://schemas.microsoft.com/office/powerpoint/2010/main" val="11092708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4F5D1D-673D-478F-9067-F3DC6C54BDCA}"/>
              </a:ext>
            </a:extLst>
          </p:cNvPr>
          <p:cNvSpPr>
            <a:spLocks noGrp="1"/>
          </p:cNvSpPr>
          <p:nvPr>
            <p:ph type="body" sz="quarter" idx="11"/>
          </p:nvPr>
        </p:nvSpPr>
        <p:spPr/>
        <p:txBody>
          <a:bodyPr/>
          <a:lstStyle/>
          <a:p>
            <a:r>
              <a:rPr lang="en-US" dirty="0"/>
              <a:t>ED Services Overview</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dirty="0"/>
              <a:t>Maintained the existing principle that time will </a:t>
            </a:r>
            <a:r>
              <a:rPr lang="en-US" sz="1800" b="1" u="sng" dirty="0">
                <a:solidFill>
                  <a:srgbClr val="00B0F0"/>
                </a:solidFill>
              </a:rPr>
              <a:t>not</a:t>
            </a:r>
            <a:r>
              <a:rPr lang="en-US" sz="1800" dirty="0"/>
              <a:t> be used as a key criterion for code level selection</a:t>
            </a:r>
          </a:p>
          <a:p>
            <a:pPr>
              <a:buFont typeface="Arial" panose="020B0604020202020204" pitchFamily="34" charset="0"/>
              <a:buChar char="•"/>
            </a:pPr>
            <a:r>
              <a:rPr lang="en-US" sz="1800" dirty="0"/>
              <a:t>Modified MDM levels to align with office visits and maintain unique MDM levels for each visit</a:t>
            </a:r>
            <a:endParaRPr lang="en-US" sz="1650" dirty="0"/>
          </a:p>
          <a:p>
            <a:pPr lvl="0">
              <a:buFont typeface="Arial" panose="020B0604020202020204" pitchFamily="34" charset="0"/>
              <a:buChar char="•"/>
            </a:pPr>
            <a:r>
              <a:rPr lang="en-US" sz="1800" dirty="0"/>
              <a:t>Articulated current practice that was not explicit in CPT® code set</a:t>
            </a:r>
          </a:p>
          <a:p>
            <a:pPr lvl="1">
              <a:buFont typeface="Arial" panose="020B0604020202020204" pitchFamily="34" charset="0"/>
              <a:buChar char="•"/>
            </a:pPr>
            <a:r>
              <a:rPr lang="en-US" sz="1650" dirty="0">
                <a:solidFill>
                  <a:srgbClr val="002060"/>
                </a:solidFill>
              </a:rPr>
              <a:t>May be used by physicians and NPPs other than ED staff only</a:t>
            </a:r>
          </a:p>
          <a:p>
            <a:pPr lvl="1">
              <a:buFont typeface="Arial" panose="020B0604020202020204" pitchFamily="34" charset="0"/>
              <a:buChar char="•"/>
            </a:pPr>
            <a:r>
              <a:rPr lang="en-US" sz="1650" dirty="0">
                <a:solidFill>
                  <a:srgbClr val="002060"/>
                </a:solidFill>
              </a:rPr>
              <a:t>Critical care may be reported in addition to ED services for clinical change</a:t>
            </a:r>
          </a:p>
          <a:p>
            <a:pPr marL="150876" lvl="1" indent="0">
              <a:buNone/>
            </a:pPr>
            <a:endParaRPr lang="en-US" sz="1650" dirty="0"/>
          </a:p>
          <a:p>
            <a:pPr marL="0" indent="0">
              <a:buNone/>
            </a:pPr>
            <a:endParaRPr lang="en-US" i="1" dirty="0"/>
          </a:p>
        </p:txBody>
      </p:sp>
    </p:spTree>
    <p:custDataLst>
      <p:tags r:id="rId1"/>
    </p:custDataLst>
    <p:extLst>
      <p:ext uri="{BB962C8B-B14F-4D97-AF65-F5344CB8AC3E}">
        <p14:creationId xmlns:p14="http://schemas.microsoft.com/office/powerpoint/2010/main" val="11176133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8197BB-8FC1-4182-83ED-B1805B8B6F87}"/>
              </a:ext>
            </a:extLst>
          </p:cNvPr>
          <p:cNvSpPr>
            <a:spLocks noGrp="1"/>
          </p:cNvSpPr>
          <p:nvPr>
            <p:ph type="body" sz="quarter" idx="11"/>
          </p:nvPr>
        </p:nvSpPr>
        <p:spPr/>
        <p:txBody>
          <a:bodyPr/>
          <a:lstStyle/>
          <a:p>
            <a:r>
              <a:rPr lang="en-US" dirty="0"/>
              <a:t>ED Services Guidelines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i="1" dirty="0"/>
              <a:t>For critical care services provided in the emergency department, see Critical Care guidelines and 99291, 99292. Critical care and emergency department services may both be reported on the same day </a:t>
            </a:r>
            <a:r>
              <a:rPr lang="en-US" sz="1800" b="1" i="1" dirty="0">
                <a:solidFill>
                  <a:srgbClr val="00B0F0"/>
                </a:solidFill>
              </a:rPr>
              <a:t>when after completion</a:t>
            </a:r>
            <a:r>
              <a:rPr lang="en-US" sz="1800" i="1" dirty="0">
                <a:solidFill>
                  <a:srgbClr val="00B0F0"/>
                </a:solidFill>
              </a:rPr>
              <a:t> </a:t>
            </a:r>
            <a:r>
              <a:rPr lang="en-US" sz="1800" i="1" dirty="0"/>
              <a:t>of the emergency department service, </a:t>
            </a:r>
            <a:r>
              <a:rPr lang="en-US" sz="1800" b="1" i="1" dirty="0">
                <a:solidFill>
                  <a:srgbClr val="00B0F0"/>
                </a:solidFill>
              </a:rPr>
              <a:t>the condition of the patient changes</a:t>
            </a:r>
            <a:r>
              <a:rPr lang="en-US" sz="1800" i="1" dirty="0">
                <a:solidFill>
                  <a:srgbClr val="00B0F0"/>
                </a:solidFill>
              </a:rPr>
              <a:t> </a:t>
            </a:r>
            <a:r>
              <a:rPr lang="en-US" sz="1800" i="1" dirty="0"/>
              <a:t>and critical care services are provided. </a:t>
            </a:r>
            <a:endParaRPr lang="en-US" sz="1650" i="1" dirty="0"/>
          </a:p>
          <a:p>
            <a:pPr>
              <a:buFont typeface="Arial" panose="020B0604020202020204" pitchFamily="34" charset="0"/>
              <a:buChar char="•"/>
            </a:pPr>
            <a:r>
              <a:rPr lang="en-US" sz="1800" i="1" dirty="0"/>
              <a:t>If a patient is seen in the emergency department for the convenience of a physician or other qualified health care professional, use office or other outpatient services codes (99202–99215).</a:t>
            </a:r>
          </a:p>
        </p:txBody>
      </p:sp>
    </p:spTree>
    <p:custDataLst>
      <p:tags r:id="rId1"/>
    </p:custDataLst>
    <p:extLst>
      <p:ext uri="{BB962C8B-B14F-4D97-AF65-F5344CB8AC3E}">
        <p14:creationId xmlns:p14="http://schemas.microsoft.com/office/powerpoint/2010/main" val="20532570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CFE0E0-E4BE-4A28-97A1-C2BF1C6E0171}"/>
              </a:ext>
            </a:extLst>
          </p:cNvPr>
          <p:cNvSpPr>
            <a:spLocks noGrp="1"/>
          </p:cNvSpPr>
          <p:nvPr>
            <p:ph type="body" sz="quarter" idx="11"/>
          </p:nvPr>
        </p:nvSpPr>
        <p:spPr/>
        <p:txBody>
          <a:bodyPr/>
          <a:lstStyle/>
          <a:p>
            <a:r>
              <a:rPr lang="en-US" dirty="0"/>
              <a:t>ED Code Descriptions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dirty="0"/>
              <a:t>Modified to conform with office visits (i.e., linear progression of MDM and “99211-like” staff supervision code)</a:t>
            </a:r>
          </a:p>
          <a:p>
            <a:pPr lvl="1">
              <a:buFont typeface="Arial" panose="020B0604020202020204" pitchFamily="34" charset="0"/>
              <a:buChar char="•"/>
            </a:pPr>
            <a:r>
              <a:rPr lang="en-US" sz="1500" b="1" dirty="0">
                <a:solidFill>
                  <a:srgbClr val="00B0F0"/>
                </a:solidFill>
              </a:rPr>
              <a:t>99281</a:t>
            </a:r>
            <a:r>
              <a:rPr lang="en-US" sz="1500" dirty="0"/>
              <a:t>: Emergency department visit for the evaluation and management of a patient that may not require the presence of a physician or other qualified health care professional</a:t>
            </a:r>
          </a:p>
          <a:p>
            <a:pPr lvl="1">
              <a:buFont typeface="Arial" panose="020B0604020202020204" pitchFamily="34" charset="0"/>
              <a:buChar char="•"/>
            </a:pPr>
            <a:r>
              <a:rPr lang="en-US" sz="1500" b="1" dirty="0">
                <a:solidFill>
                  <a:srgbClr val="00B0F0"/>
                </a:solidFill>
              </a:rPr>
              <a:t>99282-99285</a:t>
            </a:r>
            <a:r>
              <a:rPr lang="en-US" sz="1500" dirty="0"/>
              <a:t>: Emergency department visit for the evaluation and management of a patient, which requires a medically appropriate history and/or examination and </a:t>
            </a:r>
            <a:r>
              <a:rPr lang="en-US" sz="1500" b="1" dirty="0">
                <a:solidFill>
                  <a:srgbClr val="00B0F0"/>
                </a:solidFill>
              </a:rPr>
              <a:t>XXX</a:t>
            </a:r>
            <a:r>
              <a:rPr lang="en-US" sz="1500" dirty="0"/>
              <a:t> medical decision-making</a:t>
            </a:r>
          </a:p>
          <a:p>
            <a:pPr lvl="1">
              <a:buFont typeface="Arial" panose="020B0604020202020204" pitchFamily="34" charset="0"/>
              <a:buChar char="•"/>
            </a:pPr>
            <a:r>
              <a:rPr lang="en-US" sz="1500" b="1" dirty="0">
                <a:solidFill>
                  <a:srgbClr val="00B0F0"/>
                </a:solidFill>
              </a:rPr>
              <a:t>99288</a:t>
            </a:r>
            <a:r>
              <a:rPr lang="en-US" sz="1500" dirty="0"/>
              <a:t>: Physician or other qualified health care professional direction of emergency medical systems (EMS) emergency care, advanced life support</a:t>
            </a:r>
          </a:p>
        </p:txBody>
      </p:sp>
      <p:graphicFrame>
        <p:nvGraphicFramePr>
          <p:cNvPr id="4" name="Table 3"/>
          <p:cNvGraphicFramePr>
            <a:graphicFrameLocks noGrp="1"/>
          </p:cNvGraphicFramePr>
          <p:nvPr/>
        </p:nvGraphicFramePr>
        <p:xfrm>
          <a:off x="995595" y="3600450"/>
          <a:ext cx="7198519" cy="816672"/>
        </p:xfrm>
        <a:graphic>
          <a:graphicData uri="http://schemas.openxmlformats.org/drawingml/2006/table">
            <a:tbl>
              <a:tblPr firstRow="1" firstCol="1" bandRow="1"/>
              <a:tblGrid>
                <a:gridCol w="3640931">
                  <a:extLst>
                    <a:ext uri="{9D8B030D-6E8A-4147-A177-3AD203B41FA5}">
                      <a16:colId xmlns:a16="http://schemas.microsoft.com/office/drawing/2014/main" val="3892623679"/>
                    </a:ext>
                  </a:extLst>
                </a:gridCol>
                <a:gridCol w="3557588">
                  <a:extLst>
                    <a:ext uri="{9D8B030D-6E8A-4147-A177-3AD203B41FA5}">
                      <a16:colId xmlns:a16="http://schemas.microsoft.com/office/drawing/2014/main" val="2091730807"/>
                    </a:ext>
                  </a:extLst>
                </a:gridCol>
              </a:tblGrid>
              <a:tr h="136112">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ED Services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MDM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691025488"/>
                  </a:ext>
                </a:extLst>
              </a:tr>
              <a:tr h="13611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99281</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Does not require the present of MD or NPP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495900"/>
                  </a:ext>
                </a:extLst>
              </a:tr>
              <a:tr h="13611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99282</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Straightforward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6972066"/>
                  </a:ext>
                </a:extLst>
              </a:tr>
              <a:tr h="13611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99283</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269921"/>
                  </a:ext>
                </a:extLst>
              </a:tr>
              <a:tr h="13611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99284</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Moderate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610465"/>
                  </a:ext>
                </a:extLst>
              </a:tr>
              <a:tr h="13611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99285</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High</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599392"/>
                  </a:ext>
                </a:extLst>
              </a:tr>
            </a:tbl>
          </a:graphicData>
        </a:graphic>
      </p:graphicFrame>
    </p:spTree>
    <p:custDataLst>
      <p:tags r:id="rId1"/>
    </p:custDataLst>
    <p:extLst>
      <p:ext uri="{BB962C8B-B14F-4D97-AF65-F5344CB8AC3E}">
        <p14:creationId xmlns:p14="http://schemas.microsoft.com/office/powerpoint/2010/main" val="36767003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C0720C-B917-4600-9986-D01482B5FCE0}"/>
              </a:ext>
            </a:extLst>
          </p:cNvPr>
          <p:cNvSpPr>
            <a:spLocks noGrp="1"/>
          </p:cNvSpPr>
          <p:nvPr>
            <p:ph type="body" sz="quarter" idx="11"/>
          </p:nvPr>
        </p:nvSpPr>
        <p:spPr/>
        <p:txBody>
          <a:bodyPr/>
          <a:lstStyle/>
          <a:p>
            <a:r>
              <a:rPr lang="en-US" dirty="0"/>
              <a:t>Nursing Facility Services Overview</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dirty="0"/>
              <a:t>Revisions to the code descriptors to reflect the new standard E/M code structure</a:t>
            </a:r>
          </a:p>
          <a:p>
            <a:pPr>
              <a:buFont typeface="Arial" panose="020B0604020202020204" pitchFamily="34" charset="0"/>
              <a:buChar char="•"/>
            </a:pPr>
            <a:r>
              <a:rPr lang="en-US" sz="1800" dirty="0"/>
              <a:t>Deletion </a:t>
            </a:r>
            <a:r>
              <a:rPr lang="en-US" sz="1800" dirty="0">
                <a:solidFill>
                  <a:srgbClr val="000000">
                    <a:lumMod val="75000"/>
                    <a:lumOff val="25000"/>
                  </a:srgbClr>
                </a:solidFill>
              </a:rPr>
              <a:t>of code 99318. This existing service will be reported through the subsequent nursing facility care services 99307-99310 or Medicare G codes.</a:t>
            </a:r>
            <a:endParaRPr lang="en-US" sz="1800" dirty="0"/>
          </a:p>
          <a:p>
            <a:pPr lvl="0">
              <a:buFont typeface="Arial" panose="020B0604020202020204" pitchFamily="34" charset="0"/>
              <a:buChar char="•"/>
            </a:pPr>
            <a:r>
              <a:rPr lang="en-US" sz="1800" dirty="0"/>
              <a:t>Not all “initial care” codes are the mandated comprehensive “admission assessment” and may be used by consultants</a:t>
            </a:r>
          </a:p>
          <a:p>
            <a:pPr lvl="0">
              <a:buFont typeface="Arial" panose="020B0604020202020204" pitchFamily="34" charset="0"/>
              <a:buChar char="•"/>
            </a:pPr>
            <a:r>
              <a:rPr lang="en-US" sz="1800" dirty="0">
                <a:solidFill>
                  <a:srgbClr val="000000">
                    <a:lumMod val="75000"/>
                    <a:lumOff val="25000"/>
                  </a:srgbClr>
                </a:solidFill>
              </a:rPr>
              <a:t>Use subsequent visit when the principal physician’s team member performs care before the required comprehensive assessment</a:t>
            </a:r>
          </a:p>
          <a:p>
            <a:pPr marL="150876" lvl="1" indent="0">
              <a:buNone/>
            </a:pPr>
            <a:endParaRPr lang="en-US" sz="1650" dirty="0"/>
          </a:p>
          <a:p>
            <a:pPr marL="0" indent="0">
              <a:buNone/>
            </a:pPr>
            <a:endParaRPr lang="en-US" i="1" dirty="0"/>
          </a:p>
        </p:txBody>
      </p:sp>
    </p:spTree>
    <p:custDataLst>
      <p:tags r:id="rId1"/>
    </p:custDataLst>
    <p:extLst>
      <p:ext uri="{BB962C8B-B14F-4D97-AF65-F5344CB8AC3E}">
        <p14:creationId xmlns:p14="http://schemas.microsoft.com/office/powerpoint/2010/main" val="35742031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666855-F7A8-497F-BDCE-774B7CE466F4}"/>
              </a:ext>
            </a:extLst>
          </p:cNvPr>
          <p:cNvSpPr>
            <a:spLocks noGrp="1"/>
          </p:cNvSpPr>
          <p:nvPr>
            <p:ph type="body" sz="quarter" idx="11"/>
          </p:nvPr>
        </p:nvSpPr>
        <p:spPr/>
        <p:txBody>
          <a:bodyPr/>
          <a:lstStyle/>
          <a:p>
            <a:r>
              <a:rPr lang="en-US" dirty="0"/>
              <a:t>Nursing Facility Guidelines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i="1" dirty="0"/>
              <a:t>The principal physician is sometimes referred to as the admitting physician and is the physician who oversees the patient’s care as opposed to other physicians or other qualified health care professionals who may be furnishing specialty care.</a:t>
            </a:r>
          </a:p>
          <a:p>
            <a:pPr>
              <a:buFont typeface="Arial" panose="020B0604020202020204" pitchFamily="34" charset="0"/>
              <a:buChar char="•"/>
            </a:pPr>
            <a:r>
              <a:rPr lang="en-US" sz="1800" i="1" dirty="0"/>
              <a:t>There services are also performed by physicians or other qualified health care professionals in the role of a specialist performing a consultation or concurrent care. Modifiers may be required to identify the role of the individual performing the service.</a:t>
            </a:r>
          </a:p>
        </p:txBody>
      </p:sp>
    </p:spTree>
    <p:custDataLst>
      <p:tags r:id="rId1"/>
    </p:custDataLst>
    <p:extLst>
      <p:ext uri="{BB962C8B-B14F-4D97-AF65-F5344CB8AC3E}">
        <p14:creationId xmlns:p14="http://schemas.microsoft.com/office/powerpoint/2010/main" val="12460524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92ADE0-FF14-4B72-8C2B-33E8DB174923}"/>
              </a:ext>
            </a:extLst>
          </p:cNvPr>
          <p:cNvSpPr>
            <a:spLocks noGrp="1"/>
          </p:cNvSpPr>
          <p:nvPr>
            <p:ph type="body" sz="quarter" idx="11"/>
          </p:nvPr>
        </p:nvSpPr>
        <p:spPr/>
        <p:txBody>
          <a:bodyPr/>
          <a:lstStyle/>
          <a:p>
            <a:r>
              <a:rPr lang="en-US" dirty="0"/>
              <a:t>Nursing Facility Guidelines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725" i="1" dirty="0"/>
              <a:t>An initial service may be reported when the patient has not received any face-to-face professional serviced from the physician or other QHP or another physician or other QHP of the exact same specialty and subspecialty who belongs to the same group</a:t>
            </a:r>
          </a:p>
          <a:p>
            <a:pPr>
              <a:buFont typeface="Arial" panose="020B0604020202020204" pitchFamily="34" charset="0"/>
              <a:buChar char="•"/>
            </a:pPr>
            <a:r>
              <a:rPr lang="en-US" sz="1725" i="1" dirty="0"/>
              <a:t>When the patient is admitted to the nursing facility in the course of an encounter in another site of services (e.g. hospital emergency department, office). The services in the initial site may be separately reported. Modifier 25 may be added to other evaluation and management service to indicate a significant, separately identifiable service by the same physician or other QHP was performed on the same date.</a:t>
            </a:r>
          </a:p>
          <a:p>
            <a:pPr>
              <a:buFont typeface="Arial" panose="020B0604020202020204" pitchFamily="34" charset="0"/>
              <a:buChar char="•"/>
            </a:pPr>
            <a:r>
              <a:rPr lang="en-US" sz="1725" i="1" dirty="0"/>
              <a:t>For reporting initial nursing facility care, transitions between skilled nursing facility level of care and nursing facility level of care do not constitute a new stay</a:t>
            </a:r>
          </a:p>
        </p:txBody>
      </p:sp>
    </p:spTree>
    <p:custDataLst>
      <p:tags r:id="rId1"/>
    </p:custDataLst>
    <p:extLst>
      <p:ext uri="{BB962C8B-B14F-4D97-AF65-F5344CB8AC3E}">
        <p14:creationId xmlns:p14="http://schemas.microsoft.com/office/powerpoint/2010/main" val="3598328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BD8498-2624-42F5-86AA-0EA69C981708}"/>
              </a:ext>
            </a:extLst>
          </p:cNvPr>
          <p:cNvSpPr>
            <a:spLocks noGrp="1"/>
          </p:cNvSpPr>
          <p:nvPr>
            <p:ph type="body" sz="quarter" idx="11"/>
          </p:nvPr>
        </p:nvSpPr>
        <p:spPr/>
        <p:txBody>
          <a:bodyPr/>
          <a:lstStyle/>
          <a:p>
            <a:r>
              <a:rPr lang="en-US" dirty="0"/>
              <a:t>Nursing Facility Guidelines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i="1" dirty="0"/>
              <a:t>When selecting a level of medical decision-making for nursing facility services, the number and complexity of problems addressed at the encounter is considered. For this determination, a high-level MDM-type specific to initial nursing facility care by the principal physician or other QHP is recognized</a:t>
            </a:r>
          </a:p>
          <a:p>
            <a:pPr lvl="1">
              <a:buFont typeface="Arial" panose="020B0604020202020204" pitchFamily="34" charset="0"/>
              <a:buChar char="•"/>
            </a:pPr>
            <a:r>
              <a:rPr lang="en-US" sz="1650" b="1" dirty="0">
                <a:solidFill>
                  <a:srgbClr val="00B0F0"/>
                </a:solidFill>
                <a:latin typeface="Bryant Pro Regular" panose="020B0503040000020003" pitchFamily="34" charset="0"/>
              </a:rPr>
              <a:t>Multiple morbidities requiring intensive management</a:t>
            </a:r>
            <a:r>
              <a:rPr lang="en-US" sz="1650" b="1" dirty="0">
                <a:solidFill>
                  <a:srgbClr val="017F3B"/>
                </a:solidFill>
                <a:latin typeface="Bryant Pro Regular" panose="020B0503040000020003" pitchFamily="34" charset="0"/>
              </a:rPr>
              <a:t>: </a:t>
            </a:r>
            <a:r>
              <a:rPr lang="en-US" sz="1650" dirty="0">
                <a:latin typeface="Bryant Pro Regular" panose="020B0503040000020003" pitchFamily="34" charset="0"/>
              </a:rPr>
              <a:t>A set of conditions, syndromes, or functional impairments that are likely to require frequent medication changes or other treatment changes and/or re-evaluations. The patient is at significant risk of worsening medical (including behavioral) status and risk for (re)admission to a hospital.</a:t>
            </a:r>
          </a:p>
          <a:p>
            <a:pPr lvl="1">
              <a:buFont typeface="Arial" panose="020B0604020202020204" pitchFamily="34" charset="0"/>
              <a:buChar char="•"/>
            </a:pPr>
            <a:r>
              <a:rPr lang="en-US" sz="1650" dirty="0">
                <a:latin typeface="Bryant Pro Regular" panose="020B0503040000020003" pitchFamily="34" charset="0"/>
              </a:rPr>
              <a:t>AMA intentionally did not add to the MDM Table, first column, in the E/M guidelines as it only applies to CPT® code 99306</a:t>
            </a:r>
          </a:p>
        </p:txBody>
      </p:sp>
    </p:spTree>
    <p:custDataLst>
      <p:tags r:id="rId1"/>
    </p:custDataLst>
    <p:extLst>
      <p:ext uri="{BB962C8B-B14F-4D97-AF65-F5344CB8AC3E}">
        <p14:creationId xmlns:p14="http://schemas.microsoft.com/office/powerpoint/2010/main" val="33650393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2A5A33-4CFF-4F78-A1BB-CB2E1CA1221B}"/>
              </a:ext>
            </a:extLst>
          </p:cNvPr>
          <p:cNvSpPr>
            <a:spLocks noGrp="1"/>
          </p:cNvSpPr>
          <p:nvPr>
            <p:ph type="body" sz="quarter" idx="11"/>
          </p:nvPr>
        </p:nvSpPr>
        <p:spPr/>
        <p:txBody>
          <a:bodyPr/>
          <a:lstStyle/>
          <a:p>
            <a:r>
              <a:rPr lang="en-US" dirty="0"/>
              <a:t>Nursing Facility Discharge Revisions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i="1" dirty="0"/>
              <a:t>The nursing facility discharge management codes are to be used to report the total duration of time spent by a physician or other QHP for the final nursing facility discharge of a patient.</a:t>
            </a:r>
          </a:p>
          <a:p>
            <a:pPr lvl="1">
              <a:buFont typeface="Arial" panose="020B0604020202020204" pitchFamily="34" charset="0"/>
              <a:buChar char="•"/>
            </a:pPr>
            <a:r>
              <a:rPr lang="en-US" sz="1500" i="1" dirty="0"/>
              <a:t>The codes include, as appropriate, time spend in final examination of the patient, discussion of the nursing facility stay, and instructions are given for continuing care to all relevant caregivers, preparation of discharge records, prescriptions, and referral forms. Time for this service includes the total time spent on that date even if it is not continuous.</a:t>
            </a:r>
          </a:p>
          <a:p>
            <a:pPr lvl="1">
              <a:buFont typeface="Arial" panose="020B0604020202020204" pitchFamily="34" charset="0"/>
              <a:buChar char="•"/>
            </a:pPr>
            <a:r>
              <a:rPr lang="en-US" sz="1500" i="1" dirty="0"/>
              <a:t>These services require a face-to-face encounter with the patient an/or family caregiver that may be performed on a date prior to the date the patient leaves the facility</a:t>
            </a:r>
          </a:p>
          <a:p>
            <a:pPr lvl="1">
              <a:buFont typeface="Arial" panose="020B0604020202020204" pitchFamily="34" charset="0"/>
              <a:buChar char="•"/>
            </a:pPr>
            <a:r>
              <a:rPr lang="en-US" sz="1500" i="1" dirty="0"/>
              <a:t>Code selection is based on the total time on the </a:t>
            </a:r>
            <a:r>
              <a:rPr lang="en-US" sz="1500" b="1" i="1" u="sng" dirty="0"/>
              <a:t>date of the discharge management face-to-face encounter</a:t>
            </a:r>
            <a:r>
              <a:rPr lang="en-US" sz="1500" i="1" dirty="0"/>
              <a:t>.</a:t>
            </a:r>
          </a:p>
        </p:txBody>
      </p:sp>
    </p:spTree>
    <p:custDataLst>
      <p:tags r:id="rId1"/>
    </p:custDataLst>
    <p:extLst>
      <p:ext uri="{BB962C8B-B14F-4D97-AF65-F5344CB8AC3E}">
        <p14:creationId xmlns:p14="http://schemas.microsoft.com/office/powerpoint/2010/main" val="1413300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632721-EA0E-4A58-9C17-EC3F7370CA55}"/>
              </a:ext>
            </a:extLst>
          </p:cNvPr>
          <p:cNvSpPr>
            <a:spLocks noGrp="1"/>
          </p:cNvSpPr>
          <p:nvPr>
            <p:ph type="body" sz="quarter" idx="11"/>
          </p:nvPr>
        </p:nvSpPr>
        <p:spPr/>
        <p:txBody>
          <a:bodyPr/>
          <a:lstStyle/>
          <a:p>
            <a:r>
              <a:rPr lang="en-US" dirty="0"/>
              <a:t>Days in A/R</a:t>
            </a:r>
          </a:p>
        </p:txBody>
      </p:sp>
      <p:sp>
        <p:nvSpPr>
          <p:cNvPr id="3" name="Content Placeholder 2">
            <a:extLst>
              <a:ext uri="{FF2B5EF4-FFF2-40B4-BE49-F238E27FC236}">
                <a16:creationId xmlns:a16="http://schemas.microsoft.com/office/drawing/2014/main" id="{760880BD-82D2-4D61-AB9F-ED4CCE5857B9}"/>
              </a:ext>
            </a:extLst>
          </p:cNvPr>
          <p:cNvSpPr>
            <a:spLocks noGrp="1"/>
          </p:cNvSpPr>
          <p:nvPr>
            <p:ph idx="1"/>
          </p:nvPr>
        </p:nvSpPr>
        <p:spPr/>
        <p:txBody>
          <a:bodyPr/>
          <a:lstStyle/>
          <a:p>
            <a:r>
              <a:rPr lang="en-US" dirty="0"/>
              <a:t>Days in accounts receivable (A/R) is a critical performance indicator that measures the average time taken for a claim to be paid based on average daily charge volume</a:t>
            </a:r>
          </a:p>
          <a:p>
            <a:r>
              <a:rPr lang="en-US" dirty="0"/>
              <a:t>Number of days in A/R is a measure of the overall revenue cycle efficiency</a:t>
            </a:r>
          </a:p>
          <a:p>
            <a:r>
              <a:rPr lang="en-US" dirty="0"/>
              <a:t>Less number of days in A/R represents greater efficiency and faster payment</a:t>
            </a:r>
          </a:p>
          <a:p>
            <a:endParaRPr lang="en-US" dirty="0"/>
          </a:p>
        </p:txBody>
      </p:sp>
    </p:spTree>
    <p:extLst>
      <p:ext uri="{BB962C8B-B14F-4D97-AF65-F5344CB8AC3E}">
        <p14:creationId xmlns:p14="http://schemas.microsoft.com/office/powerpoint/2010/main" val="103909725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D67E32-4C24-427A-932A-27E70937BC41}"/>
              </a:ext>
            </a:extLst>
          </p:cNvPr>
          <p:cNvSpPr>
            <a:spLocks noGrp="1"/>
          </p:cNvSpPr>
          <p:nvPr>
            <p:ph type="body" sz="quarter" idx="11"/>
          </p:nvPr>
        </p:nvSpPr>
        <p:spPr/>
        <p:txBody>
          <a:bodyPr/>
          <a:lstStyle/>
          <a:p>
            <a:r>
              <a:rPr lang="en-US" dirty="0"/>
              <a:t>Nursing Facility Service Codes</a:t>
            </a:r>
          </a:p>
        </p:txBody>
      </p:sp>
      <p:sp>
        <p:nvSpPr>
          <p:cNvPr id="3" name="Content Placeholder 2"/>
          <p:cNvSpPr>
            <a:spLocks noGrp="1"/>
          </p:cNvSpPr>
          <p:nvPr>
            <p:ph idx="1"/>
          </p:nvPr>
        </p:nvSpPr>
        <p:spPr/>
        <p:txBody>
          <a:bodyPr>
            <a:normAutofit/>
          </a:bodyPr>
          <a:lstStyle/>
          <a:p>
            <a:pPr marL="0" indent="0">
              <a:buNone/>
            </a:pPr>
            <a:r>
              <a:rPr lang="en-US" sz="1350" b="1" dirty="0">
                <a:solidFill>
                  <a:srgbClr val="00B0F0"/>
                </a:solidFill>
              </a:rPr>
              <a:t>Initial nursing facility care</a:t>
            </a:r>
            <a:r>
              <a:rPr lang="en-US" sz="1350" dirty="0"/>
              <a:t>, per day, for the evaluation and management of a patient, which requires a medically appropriate history and/or examination and </a:t>
            </a:r>
            <a:r>
              <a:rPr lang="en-US" sz="1350" b="1" dirty="0">
                <a:solidFill>
                  <a:srgbClr val="00B0F0"/>
                </a:solidFill>
              </a:rPr>
              <a:t>XXX</a:t>
            </a:r>
            <a:r>
              <a:rPr lang="en-US" sz="1350" dirty="0"/>
              <a:t> level medical decision-making.</a:t>
            </a:r>
          </a:p>
          <a:p>
            <a:pPr marL="0" indent="0">
              <a:buNone/>
            </a:pPr>
            <a:r>
              <a:rPr lang="en-US" sz="1350" b="1" dirty="0">
                <a:solidFill>
                  <a:srgbClr val="00B0F0"/>
                </a:solidFill>
              </a:rPr>
              <a:t>Subsequent nursing facility care</a:t>
            </a:r>
            <a:r>
              <a:rPr lang="en-US" sz="1350" dirty="0"/>
              <a:t>, per day, for the evaluation and management of a patient, which requires a medically appropriate history and/or examination and </a:t>
            </a:r>
            <a:r>
              <a:rPr lang="en-US" sz="1350" b="1" dirty="0">
                <a:solidFill>
                  <a:srgbClr val="00B0F0"/>
                </a:solidFill>
              </a:rPr>
              <a:t>XXX</a:t>
            </a:r>
            <a:r>
              <a:rPr lang="en-US" sz="1350" dirty="0"/>
              <a:t> level of medical decision-making.</a:t>
            </a:r>
          </a:p>
          <a:p>
            <a:pPr marL="0" indent="0">
              <a:buNone/>
            </a:pPr>
            <a:r>
              <a:rPr lang="en-US" sz="1350" b="1" dirty="0">
                <a:solidFill>
                  <a:srgbClr val="00B0F0"/>
                </a:solidFill>
              </a:rPr>
              <a:t>Nursing facility discharge management</a:t>
            </a:r>
            <a:r>
              <a:rPr lang="en-US" sz="1350" dirty="0"/>
              <a:t>, codes are to be used to report the total duration of time spent by a physician or other QHP for the final nursing facility discharge of a patient. </a:t>
            </a:r>
          </a:p>
          <a:p>
            <a:pPr marL="0" indent="0">
              <a:buNone/>
            </a:pPr>
            <a:endParaRPr lang="en-US" sz="1425" b="1" i="1" dirty="0">
              <a:solidFill>
                <a:schemeClr val="tx1"/>
              </a:solidFill>
            </a:endParaRPr>
          </a:p>
          <a:p>
            <a:pPr marL="0" indent="0">
              <a:buNone/>
            </a:pPr>
            <a:endParaRPr lang="en-US" sz="1425" b="1" i="1" dirty="0">
              <a:solidFill>
                <a:schemeClr val="tx1"/>
              </a:solidFill>
            </a:endParaRPr>
          </a:p>
        </p:txBody>
      </p:sp>
      <p:graphicFrame>
        <p:nvGraphicFramePr>
          <p:cNvPr id="6" name="Table 5"/>
          <p:cNvGraphicFramePr>
            <a:graphicFrameLocks noGrp="1"/>
          </p:cNvGraphicFramePr>
          <p:nvPr/>
        </p:nvGraphicFramePr>
        <p:xfrm>
          <a:off x="869168" y="3006725"/>
          <a:ext cx="7451373" cy="816672"/>
        </p:xfrm>
        <a:graphic>
          <a:graphicData uri="http://schemas.openxmlformats.org/drawingml/2006/table">
            <a:tbl>
              <a:tblPr firstRow="1" firstCol="1" bandRow="1"/>
              <a:tblGrid>
                <a:gridCol w="1585326">
                  <a:extLst>
                    <a:ext uri="{9D8B030D-6E8A-4147-A177-3AD203B41FA5}">
                      <a16:colId xmlns:a16="http://schemas.microsoft.com/office/drawing/2014/main" val="3215121070"/>
                    </a:ext>
                  </a:extLst>
                </a:gridCol>
                <a:gridCol w="1038779">
                  <a:extLst>
                    <a:ext uri="{9D8B030D-6E8A-4147-A177-3AD203B41FA5}">
                      <a16:colId xmlns:a16="http://schemas.microsoft.com/office/drawing/2014/main" val="486313284"/>
                    </a:ext>
                  </a:extLst>
                </a:gridCol>
                <a:gridCol w="1466512">
                  <a:extLst>
                    <a:ext uri="{9D8B030D-6E8A-4147-A177-3AD203B41FA5}">
                      <a16:colId xmlns:a16="http://schemas.microsoft.com/office/drawing/2014/main" val="4255737280"/>
                    </a:ext>
                  </a:extLst>
                </a:gridCol>
                <a:gridCol w="1281483">
                  <a:extLst>
                    <a:ext uri="{9D8B030D-6E8A-4147-A177-3AD203B41FA5}">
                      <a16:colId xmlns:a16="http://schemas.microsoft.com/office/drawing/2014/main" val="2089876813"/>
                    </a:ext>
                  </a:extLst>
                </a:gridCol>
                <a:gridCol w="1040494">
                  <a:extLst>
                    <a:ext uri="{9D8B030D-6E8A-4147-A177-3AD203B41FA5}">
                      <a16:colId xmlns:a16="http://schemas.microsoft.com/office/drawing/2014/main" val="3228667602"/>
                    </a:ext>
                  </a:extLst>
                </a:gridCol>
                <a:gridCol w="1038779">
                  <a:extLst>
                    <a:ext uri="{9D8B030D-6E8A-4147-A177-3AD203B41FA5}">
                      <a16:colId xmlns:a16="http://schemas.microsoft.com/office/drawing/2014/main" val="1943909977"/>
                    </a:ext>
                  </a:extLst>
                </a:gridCol>
              </a:tblGrid>
              <a:tr h="136112">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Initial Visits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Time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Subsequent Visits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Time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Discharge Services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Time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64331649"/>
                  </a:ext>
                </a:extLst>
              </a:tr>
              <a:tr h="136112">
                <a:tc>
                  <a:txBody>
                    <a:bodyPr/>
                    <a:lstStyle/>
                    <a:p>
                      <a:pPr marL="0" marR="0" algn="ctr">
                        <a:lnSpc>
                          <a:spcPct val="115000"/>
                        </a:lnSpc>
                        <a:spcBef>
                          <a:spcPts val="0"/>
                        </a:spcBef>
                        <a:spcAft>
                          <a:spcPts val="0"/>
                        </a:spcAft>
                      </a:pPr>
                      <a:r>
                        <a:rPr lang="en-US" sz="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99304 SF/Low</a:t>
                      </a: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992307 Straightforward</a:t>
                      </a: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99315</a:t>
                      </a: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a:t>
                      </a: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30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98817"/>
                  </a:ext>
                </a:extLst>
              </a:tr>
              <a:tr h="136112">
                <a:tc>
                  <a:txBody>
                    <a:bodyPr/>
                    <a:lstStyle/>
                    <a:p>
                      <a:pPr marL="0" marR="0" algn="ctr">
                        <a:lnSpc>
                          <a:spcPct val="115000"/>
                        </a:lnSpc>
                        <a:spcBef>
                          <a:spcPts val="0"/>
                        </a:spcBef>
                        <a:spcAft>
                          <a:spcPts val="0"/>
                        </a:spcAft>
                      </a:pPr>
                      <a:r>
                        <a:rPr lang="en-US" sz="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99305 Moderate</a:t>
                      </a: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35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99308 Low</a:t>
                      </a: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99316</a:t>
                      </a: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a:t>
                      </a: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31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291920"/>
                  </a:ext>
                </a:extLst>
              </a:tr>
              <a:tr h="136112">
                <a:tc>
                  <a:txBody>
                    <a:bodyPr/>
                    <a:lstStyle/>
                    <a:p>
                      <a:pPr marL="0" marR="0" algn="ctr">
                        <a:lnSpc>
                          <a:spcPct val="115000"/>
                        </a:lnSpc>
                        <a:spcBef>
                          <a:spcPts val="0"/>
                        </a:spcBef>
                        <a:spcAft>
                          <a:spcPts val="0"/>
                        </a:spcAft>
                      </a:pPr>
                      <a:r>
                        <a:rPr lang="en-US" sz="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99306 High</a:t>
                      </a: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99309 Moderate</a:t>
                      </a: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374153"/>
                  </a:ext>
                </a:extLst>
              </a:tr>
              <a:tr h="136112">
                <a:tc>
                  <a:txBody>
                    <a:bodyPr/>
                    <a:lstStyle/>
                    <a:p>
                      <a:pPr marL="0" marR="0" algn="ctr">
                        <a:lnSpc>
                          <a:spcPct val="115000"/>
                        </a:lnSpc>
                        <a:spcBef>
                          <a:spcPts val="0"/>
                        </a:spcBef>
                        <a:spcAft>
                          <a:spcPts val="0"/>
                        </a:spcAft>
                      </a:pP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99310 High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391450"/>
                  </a:ext>
                </a:extLst>
              </a:tr>
              <a:tr h="136112">
                <a:tc>
                  <a:txBody>
                    <a:bodyPr/>
                    <a:lstStyle/>
                    <a:p>
                      <a:pPr marL="0" marR="0" algn="ctr">
                        <a:lnSpc>
                          <a:spcPct val="115000"/>
                        </a:lnSpc>
                        <a:spcBef>
                          <a:spcPts val="0"/>
                        </a:spcBef>
                        <a:spcAft>
                          <a:spcPts val="0"/>
                        </a:spcAft>
                      </a:pPr>
                      <a:r>
                        <a:rPr lang="en-US" sz="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Prolong (993X0)*</a:t>
                      </a: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a:t>
                      </a: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60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Prolonged (993X0)*</a:t>
                      </a: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a:t>
                      </a:r>
                      <a:r>
                        <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60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 </a:t>
                      </a: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 </a:t>
                      </a:r>
                      <a:endParaRPr lang="en-US"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512617"/>
                  </a:ext>
                </a:extLst>
              </a:tr>
            </a:tbl>
          </a:graphicData>
        </a:graphic>
      </p:graphicFrame>
      <p:sp>
        <p:nvSpPr>
          <p:cNvPr id="7" name="TextBox 6"/>
          <p:cNvSpPr txBox="1"/>
          <p:nvPr/>
        </p:nvSpPr>
        <p:spPr>
          <a:xfrm>
            <a:off x="2836896" y="3974707"/>
            <a:ext cx="3515916" cy="300082"/>
          </a:xfrm>
          <a:prstGeom prst="rect">
            <a:avLst/>
          </a:prstGeom>
          <a:noFill/>
        </p:spPr>
        <p:txBody>
          <a:bodyPr wrap="square" rtlCol="0">
            <a:spAutoFit/>
          </a:bodyPr>
          <a:lstStyle/>
          <a:p>
            <a:r>
              <a:rPr lang="en-US" sz="1350" b="1" dirty="0">
                <a:solidFill>
                  <a:srgbClr val="00B0F0"/>
                </a:solidFill>
              </a:rPr>
              <a:t>*CMS proposes G-code for prolonged services</a:t>
            </a:r>
          </a:p>
        </p:txBody>
      </p:sp>
    </p:spTree>
    <p:custDataLst>
      <p:tags r:id="rId1"/>
    </p:custDataLst>
    <p:extLst>
      <p:ext uri="{BB962C8B-B14F-4D97-AF65-F5344CB8AC3E}">
        <p14:creationId xmlns:p14="http://schemas.microsoft.com/office/powerpoint/2010/main" val="270294083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8609F-6380-4EE9-A146-0BC7BFA406A6}"/>
              </a:ext>
            </a:extLst>
          </p:cNvPr>
          <p:cNvSpPr>
            <a:spLocks noGrp="1"/>
          </p:cNvSpPr>
          <p:nvPr>
            <p:ph type="body" sz="quarter" idx="11"/>
          </p:nvPr>
        </p:nvSpPr>
        <p:spPr/>
        <p:txBody>
          <a:bodyPr/>
          <a:lstStyle/>
          <a:p>
            <a:r>
              <a:rPr lang="en-US" dirty="0"/>
              <a:t>Home and Residence Services Overview</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dirty="0"/>
              <a:t>Deletion of domiciliary or rest home codes 99334–99340. These have been merged with the existing home visit codes 99341–99350.</a:t>
            </a:r>
          </a:p>
          <a:p>
            <a:pPr>
              <a:buFont typeface="Arial" panose="020B0604020202020204" pitchFamily="34" charset="0"/>
              <a:buChar char="•"/>
            </a:pPr>
            <a:r>
              <a:rPr lang="en-US" sz="1800" dirty="0"/>
              <a:t>Elimination of duplicate MDM level new patient code (99343)</a:t>
            </a:r>
          </a:p>
          <a:p>
            <a:pPr marL="150876" lvl="1" indent="0">
              <a:buNone/>
            </a:pPr>
            <a:endParaRPr lang="en-US" sz="1650" dirty="0"/>
          </a:p>
          <a:p>
            <a:pPr marL="0" indent="0">
              <a:buNone/>
            </a:pPr>
            <a:endParaRPr lang="en-US" i="1" dirty="0"/>
          </a:p>
        </p:txBody>
      </p:sp>
    </p:spTree>
    <p:custDataLst>
      <p:tags r:id="rId1"/>
    </p:custDataLst>
    <p:extLst>
      <p:ext uri="{BB962C8B-B14F-4D97-AF65-F5344CB8AC3E}">
        <p14:creationId xmlns:p14="http://schemas.microsoft.com/office/powerpoint/2010/main" val="298463386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E0F41A-D12F-47BD-B3D3-40EF23BA4590}"/>
              </a:ext>
            </a:extLst>
          </p:cNvPr>
          <p:cNvSpPr>
            <a:spLocks noGrp="1"/>
          </p:cNvSpPr>
          <p:nvPr>
            <p:ph type="body" sz="quarter" idx="11"/>
          </p:nvPr>
        </p:nvSpPr>
        <p:spPr/>
        <p:txBody>
          <a:bodyPr/>
          <a:lstStyle/>
          <a:p>
            <a:r>
              <a:rPr lang="en-US" dirty="0"/>
              <a:t>Home and Residence Guidelines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725" i="1" dirty="0"/>
              <a:t>These codes are also used when the residence is an assisted living facility, group home (that is not licensed as an intermediate care facility for individuals with intellectual disabilities), custodial care facility or residential substance abuse treatment facility</a:t>
            </a:r>
          </a:p>
          <a:p>
            <a:pPr lvl="1">
              <a:buFont typeface="Arial" panose="020B0604020202020204" pitchFamily="34" charset="0"/>
              <a:buChar char="•"/>
            </a:pPr>
            <a:r>
              <a:rPr lang="en-US" sz="1575" i="1" dirty="0"/>
              <a:t>Existing CMS place of service rules, but now codified in the CPT® code set</a:t>
            </a:r>
          </a:p>
          <a:p>
            <a:pPr>
              <a:buFont typeface="Arial" panose="020B0604020202020204" pitchFamily="34" charset="0"/>
              <a:buChar char="•"/>
            </a:pPr>
            <a:r>
              <a:rPr lang="en-US" sz="1725" i="1" dirty="0"/>
              <a:t> When selecting code level using time, do not count any travel time</a:t>
            </a:r>
          </a:p>
          <a:p>
            <a:pPr lvl="1">
              <a:buFont typeface="Arial" panose="020B0604020202020204" pitchFamily="34" charset="0"/>
              <a:buChar char="•"/>
            </a:pPr>
            <a:r>
              <a:rPr lang="en-US" sz="1575" i="1" dirty="0"/>
              <a:t>Updated in 2021 Technical Correction</a:t>
            </a:r>
          </a:p>
        </p:txBody>
      </p:sp>
    </p:spTree>
    <p:custDataLst>
      <p:tags r:id="rId1"/>
    </p:custDataLst>
    <p:extLst>
      <p:ext uri="{BB962C8B-B14F-4D97-AF65-F5344CB8AC3E}">
        <p14:creationId xmlns:p14="http://schemas.microsoft.com/office/powerpoint/2010/main" val="24847715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F1B951-E5DC-49C7-A391-40C76F1E87E4}"/>
              </a:ext>
            </a:extLst>
          </p:cNvPr>
          <p:cNvSpPr>
            <a:spLocks noGrp="1"/>
          </p:cNvSpPr>
          <p:nvPr>
            <p:ph type="body" sz="quarter" idx="11"/>
          </p:nvPr>
        </p:nvSpPr>
        <p:spPr/>
        <p:txBody>
          <a:bodyPr/>
          <a:lstStyle/>
          <a:p>
            <a:r>
              <a:rPr lang="en-US" dirty="0"/>
              <a:t>Home and Residence Service Codes</a:t>
            </a:r>
          </a:p>
        </p:txBody>
      </p:sp>
      <p:sp>
        <p:nvSpPr>
          <p:cNvPr id="3" name="Content Placeholder 2"/>
          <p:cNvSpPr>
            <a:spLocks noGrp="1"/>
          </p:cNvSpPr>
          <p:nvPr>
            <p:ph idx="1"/>
          </p:nvPr>
        </p:nvSpPr>
        <p:spPr/>
        <p:txBody>
          <a:bodyPr>
            <a:normAutofit/>
          </a:bodyPr>
          <a:lstStyle/>
          <a:p>
            <a:pPr marL="0" indent="0">
              <a:buNone/>
            </a:pPr>
            <a:r>
              <a:rPr lang="en-US" sz="1350" b="1" dirty="0">
                <a:solidFill>
                  <a:srgbClr val="00B0F0"/>
                </a:solidFill>
              </a:rPr>
              <a:t>New Home or residence visit</a:t>
            </a:r>
            <a:r>
              <a:rPr lang="en-US" sz="1350" dirty="0"/>
              <a:t>, for the evaluation and management of a new patient, which requires a medically appropriate history and/or examination and </a:t>
            </a:r>
            <a:r>
              <a:rPr lang="en-US" sz="1350" b="1" dirty="0">
                <a:solidFill>
                  <a:srgbClr val="00B0F0"/>
                </a:solidFill>
              </a:rPr>
              <a:t>XXX</a:t>
            </a:r>
            <a:r>
              <a:rPr lang="en-US" sz="1350" dirty="0"/>
              <a:t> level medical decision-making.</a:t>
            </a:r>
          </a:p>
          <a:p>
            <a:pPr marL="0" indent="0">
              <a:buNone/>
            </a:pPr>
            <a:r>
              <a:rPr lang="en-US" sz="1350" b="1" dirty="0">
                <a:solidFill>
                  <a:srgbClr val="00B0F0"/>
                </a:solidFill>
              </a:rPr>
              <a:t>Established Home or residence visit</a:t>
            </a:r>
            <a:r>
              <a:rPr lang="en-US" sz="1350" dirty="0"/>
              <a:t>, for the evaluation and management of a patient, which requires a medically appropriate history and/or examination and </a:t>
            </a:r>
            <a:r>
              <a:rPr lang="en-US" sz="1350" b="1" dirty="0">
                <a:solidFill>
                  <a:srgbClr val="00B0F0"/>
                </a:solidFill>
              </a:rPr>
              <a:t>XXX</a:t>
            </a:r>
            <a:r>
              <a:rPr lang="en-US" sz="1350" dirty="0"/>
              <a:t> level of medical decision-making.</a:t>
            </a:r>
          </a:p>
          <a:p>
            <a:pPr marL="0" indent="0">
              <a:buNone/>
            </a:pPr>
            <a:endParaRPr lang="en-US" sz="1425" b="1" i="1" dirty="0">
              <a:solidFill>
                <a:schemeClr val="tx1"/>
              </a:solidFill>
            </a:endParaRPr>
          </a:p>
          <a:p>
            <a:pPr marL="0" indent="0">
              <a:buNone/>
            </a:pPr>
            <a:endParaRPr lang="en-US" sz="1425" b="1" i="1" dirty="0">
              <a:solidFill>
                <a:schemeClr val="tx1"/>
              </a:solidFill>
            </a:endParaRPr>
          </a:p>
        </p:txBody>
      </p:sp>
      <p:graphicFrame>
        <p:nvGraphicFramePr>
          <p:cNvPr id="6" name="Table 5"/>
          <p:cNvGraphicFramePr>
            <a:graphicFrameLocks noGrp="1"/>
          </p:cNvGraphicFramePr>
          <p:nvPr/>
        </p:nvGraphicFramePr>
        <p:xfrm>
          <a:off x="990600" y="2836011"/>
          <a:ext cx="7496605" cy="816672"/>
        </p:xfrm>
        <a:graphic>
          <a:graphicData uri="http://schemas.openxmlformats.org/drawingml/2006/table">
            <a:tbl>
              <a:tblPr firstRow="1" firstCol="1" bandRow="1"/>
              <a:tblGrid>
                <a:gridCol w="2212275">
                  <a:extLst>
                    <a:ext uri="{9D8B030D-6E8A-4147-A177-3AD203B41FA5}">
                      <a16:colId xmlns:a16="http://schemas.microsoft.com/office/drawing/2014/main" val="3215121070"/>
                    </a:ext>
                  </a:extLst>
                </a:gridCol>
                <a:gridCol w="1449585">
                  <a:extLst>
                    <a:ext uri="{9D8B030D-6E8A-4147-A177-3AD203B41FA5}">
                      <a16:colId xmlns:a16="http://schemas.microsoft.com/office/drawing/2014/main" val="486313284"/>
                    </a:ext>
                  </a:extLst>
                </a:gridCol>
                <a:gridCol w="2046473">
                  <a:extLst>
                    <a:ext uri="{9D8B030D-6E8A-4147-A177-3AD203B41FA5}">
                      <a16:colId xmlns:a16="http://schemas.microsoft.com/office/drawing/2014/main" val="4255737280"/>
                    </a:ext>
                  </a:extLst>
                </a:gridCol>
                <a:gridCol w="1788272">
                  <a:extLst>
                    <a:ext uri="{9D8B030D-6E8A-4147-A177-3AD203B41FA5}">
                      <a16:colId xmlns:a16="http://schemas.microsoft.com/office/drawing/2014/main" val="2089876813"/>
                    </a:ext>
                  </a:extLst>
                </a:gridCol>
              </a:tblGrid>
              <a:tr h="136112">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New Visits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Time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Established Visits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Time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64331649"/>
                  </a:ext>
                </a:extLst>
              </a:tr>
              <a:tr h="13611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99304 Straightforward</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992347 Straightforward</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98817"/>
                  </a:ext>
                </a:extLst>
              </a:tr>
              <a:tr h="136112">
                <a:tc>
                  <a:txBody>
                    <a:bodyPr/>
                    <a:lstStyle/>
                    <a:p>
                      <a:pPr algn="ctr"/>
                      <a:r>
                        <a:rPr lang="en-US" sz="800" b="1" dirty="0">
                          <a:solidFill>
                            <a:srgbClr val="002060"/>
                          </a:solidFill>
                        </a:rPr>
                        <a:t>99342 Low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99348 Low</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291920"/>
                  </a:ext>
                </a:extLst>
              </a:tr>
              <a:tr h="13611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99305 Moderate</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99349 Moderate</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374153"/>
                  </a:ext>
                </a:extLst>
              </a:tr>
              <a:tr h="13611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99306 High</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99350 High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391450"/>
                  </a:ext>
                </a:extLst>
              </a:tr>
              <a:tr h="136112">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Prolong 99317/G2212</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90 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Prolonged 99317/G2212</a:t>
                      </a:r>
                      <a:endPar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75</a:t>
                      </a:r>
                      <a:r>
                        <a:rPr lang="en-US" sz="8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minutes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512617"/>
                  </a:ext>
                </a:extLst>
              </a:tr>
            </a:tbl>
          </a:graphicData>
        </a:graphic>
      </p:graphicFrame>
    </p:spTree>
    <p:custDataLst>
      <p:tags r:id="rId1"/>
    </p:custDataLst>
    <p:extLst>
      <p:ext uri="{BB962C8B-B14F-4D97-AF65-F5344CB8AC3E}">
        <p14:creationId xmlns:p14="http://schemas.microsoft.com/office/powerpoint/2010/main" val="1861567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08AAB-124E-4D87-B8BB-F377810796C7}"/>
              </a:ext>
            </a:extLst>
          </p:cNvPr>
          <p:cNvSpPr>
            <a:spLocks noGrp="1"/>
          </p:cNvSpPr>
          <p:nvPr>
            <p:ph type="body" sz="quarter" idx="11"/>
          </p:nvPr>
        </p:nvSpPr>
        <p:spPr/>
        <p:txBody>
          <a:bodyPr/>
          <a:lstStyle/>
          <a:p>
            <a:r>
              <a:rPr lang="en-US" dirty="0"/>
              <a:t>Split (or Shared) Visits</a:t>
            </a:r>
          </a:p>
        </p:txBody>
      </p:sp>
      <p:sp>
        <p:nvSpPr>
          <p:cNvPr id="3" name="Content Placeholder 2">
            <a:extLst>
              <a:ext uri="{FF2B5EF4-FFF2-40B4-BE49-F238E27FC236}">
                <a16:creationId xmlns:a16="http://schemas.microsoft.com/office/drawing/2014/main" id="{F93182B4-767F-4566-99B2-7D6BD9449D74}"/>
              </a:ext>
            </a:extLst>
          </p:cNvPr>
          <p:cNvSpPr>
            <a:spLocks noGrp="1"/>
          </p:cNvSpPr>
          <p:nvPr>
            <p:ph idx="1"/>
          </p:nvPr>
        </p:nvSpPr>
        <p:spPr/>
        <p:txBody>
          <a:bodyPr/>
          <a:lstStyle/>
          <a:p>
            <a:pPr marL="0" indent="0">
              <a:buNone/>
            </a:pPr>
            <a:r>
              <a:rPr lang="en-US" dirty="0"/>
              <a:t>CMS is delaying for another year our CY 2022 final policy defining the substantive portion of a split (or shared) visit as more than half of the total practitioner time. For CY 2023, as in CY 2022, the substantive portion can be 1 of the following:</a:t>
            </a:r>
          </a:p>
          <a:p>
            <a:r>
              <a:rPr lang="en-US" dirty="0"/>
              <a:t>History</a:t>
            </a:r>
          </a:p>
          <a:p>
            <a:r>
              <a:rPr lang="en-US" dirty="0"/>
              <a:t>Physical exam</a:t>
            </a:r>
          </a:p>
          <a:p>
            <a:r>
              <a:rPr lang="en-US" dirty="0"/>
              <a:t>Medical decision-making</a:t>
            </a:r>
          </a:p>
          <a:p>
            <a:r>
              <a:rPr lang="en-US" dirty="0"/>
              <a:t>More than half of the total practitioner time</a:t>
            </a:r>
          </a:p>
        </p:txBody>
      </p:sp>
    </p:spTree>
    <p:extLst>
      <p:ext uri="{BB962C8B-B14F-4D97-AF65-F5344CB8AC3E}">
        <p14:creationId xmlns:p14="http://schemas.microsoft.com/office/powerpoint/2010/main" val="288658660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E1FC24-A2E4-428E-A138-661817BE3E47}"/>
              </a:ext>
            </a:extLst>
          </p:cNvPr>
          <p:cNvSpPr>
            <a:spLocks noGrp="1"/>
          </p:cNvSpPr>
          <p:nvPr>
            <p:ph type="body" sz="quarter" idx="11"/>
          </p:nvPr>
        </p:nvSpPr>
        <p:spPr/>
        <p:txBody>
          <a:bodyPr/>
          <a:lstStyle/>
          <a:p>
            <a:r>
              <a:rPr lang="en-US" dirty="0"/>
              <a:t>Critical Care</a:t>
            </a:r>
          </a:p>
        </p:txBody>
      </p:sp>
      <p:sp>
        <p:nvSpPr>
          <p:cNvPr id="3" name="Content Placeholder 2">
            <a:extLst>
              <a:ext uri="{FF2B5EF4-FFF2-40B4-BE49-F238E27FC236}">
                <a16:creationId xmlns:a16="http://schemas.microsoft.com/office/drawing/2014/main" id="{D9854BAB-B331-45A9-BC11-0FA9CBD7C7B1}"/>
              </a:ext>
            </a:extLst>
          </p:cNvPr>
          <p:cNvSpPr>
            <a:spLocks noGrp="1"/>
          </p:cNvSpPr>
          <p:nvPr>
            <p:ph idx="1"/>
          </p:nvPr>
        </p:nvSpPr>
        <p:spPr/>
        <p:txBody>
          <a:bodyPr/>
          <a:lstStyle/>
          <a:p>
            <a:r>
              <a:rPr lang="en-US" dirty="0"/>
              <a:t>We issued a technical correction clarifying that the reporting threshold time for the add-on code for critical care services is the same for split (or shared) critical care as for critical care that isn’t split (or shared) </a:t>
            </a:r>
          </a:p>
          <a:p>
            <a:r>
              <a:rPr lang="en-US" dirty="0"/>
              <a:t>Use CPT® code 99292 to report additional, complete 30-minute time increments provided to the same patient, therefore it isn’t reported until at least 104 minutes are spent (74 + 30 = 104 minutes)</a:t>
            </a:r>
          </a:p>
        </p:txBody>
      </p:sp>
    </p:spTree>
    <p:extLst>
      <p:ext uri="{BB962C8B-B14F-4D97-AF65-F5344CB8AC3E}">
        <p14:creationId xmlns:p14="http://schemas.microsoft.com/office/powerpoint/2010/main" val="28910955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77387F-D6F9-41F5-9BDA-A9052BAE95AE}"/>
              </a:ext>
            </a:extLst>
          </p:cNvPr>
          <p:cNvSpPr>
            <a:spLocks noGrp="1"/>
          </p:cNvSpPr>
          <p:nvPr>
            <p:ph type="body" sz="quarter" idx="11"/>
          </p:nvPr>
        </p:nvSpPr>
        <p:spPr/>
        <p:txBody>
          <a:bodyPr/>
          <a:lstStyle/>
          <a:p>
            <a:endParaRPr lang="en-US" sz="3200" dirty="0">
              <a:effectLst/>
            </a:endParaRPr>
          </a:p>
          <a:p>
            <a:endParaRPr lang="en-US" dirty="0"/>
          </a:p>
        </p:txBody>
      </p:sp>
      <p:graphicFrame>
        <p:nvGraphicFramePr>
          <p:cNvPr id="4" name="Content Placeholder 3">
            <a:extLst>
              <a:ext uri="{FF2B5EF4-FFF2-40B4-BE49-F238E27FC236}">
                <a16:creationId xmlns:a16="http://schemas.microsoft.com/office/drawing/2014/main" id="{C89B6B88-62DD-4B8C-A3A9-CF1DDC206B5D}"/>
              </a:ext>
            </a:extLst>
          </p:cNvPr>
          <p:cNvGraphicFramePr>
            <a:graphicFrameLocks noGrp="1"/>
          </p:cNvGraphicFramePr>
          <p:nvPr>
            <p:ph idx="1"/>
            <p:extLst>
              <p:ext uri="{D42A27DB-BD31-4B8C-83A1-F6EECF244321}">
                <p14:modId xmlns:p14="http://schemas.microsoft.com/office/powerpoint/2010/main" val="688298252"/>
              </p:ext>
            </p:extLst>
          </p:nvPr>
        </p:nvGraphicFramePr>
        <p:xfrm>
          <a:off x="1" y="627544"/>
          <a:ext cx="9143999" cy="3888411"/>
        </p:xfrm>
        <a:graphic>
          <a:graphicData uri="http://schemas.openxmlformats.org/drawingml/2006/table">
            <a:tbl>
              <a:tblPr firstRow="1" firstCol="1" lastRow="1" lastCol="1" bandRow="1" bandCol="1">
                <a:tableStyleId>{5C22544A-7EE6-4342-B048-85BDC9FD1C3A}</a:tableStyleId>
              </a:tblPr>
              <a:tblGrid>
                <a:gridCol w="1835113">
                  <a:extLst>
                    <a:ext uri="{9D8B030D-6E8A-4147-A177-3AD203B41FA5}">
                      <a16:colId xmlns:a16="http://schemas.microsoft.com/office/drawing/2014/main" val="3826876819"/>
                    </a:ext>
                  </a:extLst>
                </a:gridCol>
                <a:gridCol w="2128593">
                  <a:extLst>
                    <a:ext uri="{9D8B030D-6E8A-4147-A177-3AD203B41FA5}">
                      <a16:colId xmlns:a16="http://schemas.microsoft.com/office/drawing/2014/main" val="2672271002"/>
                    </a:ext>
                  </a:extLst>
                </a:gridCol>
                <a:gridCol w="3076439">
                  <a:extLst>
                    <a:ext uri="{9D8B030D-6E8A-4147-A177-3AD203B41FA5}">
                      <a16:colId xmlns:a16="http://schemas.microsoft.com/office/drawing/2014/main" val="4027959288"/>
                    </a:ext>
                  </a:extLst>
                </a:gridCol>
                <a:gridCol w="2103854">
                  <a:extLst>
                    <a:ext uri="{9D8B030D-6E8A-4147-A177-3AD203B41FA5}">
                      <a16:colId xmlns:a16="http://schemas.microsoft.com/office/drawing/2014/main" val="2540569513"/>
                    </a:ext>
                  </a:extLst>
                </a:gridCol>
              </a:tblGrid>
              <a:tr h="430641">
                <a:tc gridSpan="4">
                  <a:txBody>
                    <a:bodyPr/>
                    <a:lstStyle/>
                    <a:p>
                      <a:pPr marL="0" marR="0" lvl="0" indent="0" algn="ctr">
                        <a:spcBef>
                          <a:spcPts val="585"/>
                        </a:spcBef>
                        <a:spcAft>
                          <a:spcPts val="0"/>
                        </a:spcAft>
                        <a:buClr>
                          <a:srgbClr val="1B8A3A"/>
                        </a:buClr>
                        <a:buSzPts val="1100"/>
                        <a:buFont typeface="Arial" panose="020B0604020202020204" pitchFamily="34" charset="0"/>
                        <a:buNone/>
                        <a:tabLst>
                          <a:tab pos="2081530" algn="l"/>
                        </a:tabLst>
                      </a:pPr>
                      <a:r>
                        <a:rPr lang="en-US" sz="2400" dirty="0">
                          <a:effectLst/>
                        </a:rPr>
                        <a:t>Elements</a:t>
                      </a:r>
                      <a:r>
                        <a:rPr lang="en-US" sz="2400" spc="-50" dirty="0">
                          <a:effectLst/>
                        </a:rPr>
                        <a:t> </a:t>
                      </a:r>
                      <a:r>
                        <a:rPr lang="en-US" sz="2400" dirty="0">
                          <a:effectLst/>
                        </a:rPr>
                        <a:t>of</a:t>
                      </a:r>
                      <a:r>
                        <a:rPr lang="en-US" sz="2400" spc="-45" dirty="0">
                          <a:effectLst/>
                        </a:rPr>
                        <a:t> </a:t>
                      </a:r>
                      <a:r>
                        <a:rPr lang="en-US" sz="2400" dirty="0">
                          <a:effectLst/>
                        </a:rPr>
                        <a:t>Medical</a:t>
                      </a:r>
                      <a:r>
                        <a:rPr lang="en-US" sz="2400" spc="-45" dirty="0">
                          <a:effectLst/>
                        </a:rPr>
                        <a:t> </a:t>
                      </a:r>
                      <a:r>
                        <a:rPr lang="en-US" sz="2400" dirty="0">
                          <a:effectLst/>
                        </a:rPr>
                        <a:t>Decision-</a:t>
                      </a:r>
                      <a:r>
                        <a:rPr lang="en-US" sz="2400" spc="-10" dirty="0">
                          <a:effectLst/>
                        </a:rPr>
                        <a:t>Making</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B w="12700" cap="flat" cmpd="sng" algn="ctr">
                      <a:solidFill>
                        <a:schemeClr val="accent5"/>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6549415"/>
                  </a:ext>
                </a:extLst>
              </a:tr>
              <a:tr h="2057379">
                <a:tc>
                  <a:txBody>
                    <a:bodyPr/>
                    <a:lstStyle/>
                    <a:p>
                      <a:pPr marL="67945" marR="0" algn="ctr">
                        <a:spcBef>
                          <a:spcPts val="585"/>
                        </a:spcBef>
                        <a:spcAft>
                          <a:spcPts val="0"/>
                        </a:spcAft>
                      </a:pPr>
                      <a:r>
                        <a:rPr lang="en-US" sz="1600" b="0" dirty="0">
                          <a:solidFill>
                            <a:schemeClr val="bg1"/>
                          </a:solidFill>
                          <a:effectLst/>
                        </a:rPr>
                        <a:t>Level</a:t>
                      </a:r>
                      <a:r>
                        <a:rPr lang="en-US" sz="1600" b="0" spc="-30" dirty="0">
                          <a:solidFill>
                            <a:schemeClr val="bg1"/>
                          </a:solidFill>
                          <a:effectLst/>
                        </a:rPr>
                        <a:t> </a:t>
                      </a:r>
                      <a:r>
                        <a:rPr lang="en-US" sz="1600" b="0" dirty="0">
                          <a:solidFill>
                            <a:schemeClr val="bg1"/>
                          </a:solidFill>
                          <a:effectLst/>
                        </a:rPr>
                        <a:t>of</a:t>
                      </a:r>
                      <a:r>
                        <a:rPr lang="en-US" sz="1600" b="0" spc="-20" dirty="0">
                          <a:solidFill>
                            <a:schemeClr val="bg1"/>
                          </a:solidFill>
                          <a:effectLst/>
                        </a:rPr>
                        <a:t> </a:t>
                      </a:r>
                      <a:r>
                        <a:rPr lang="en-US" sz="1600" b="0" spc="-25" dirty="0">
                          <a:solidFill>
                            <a:schemeClr val="bg1"/>
                          </a:solidFill>
                          <a:effectLst/>
                        </a:rPr>
                        <a:t>MDM</a:t>
                      </a:r>
                      <a:endParaRPr lang="en-US" sz="1600" b="0" dirty="0">
                        <a:solidFill>
                          <a:schemeClr val="bg1"/>
                        </a:solidFill>
                        <a:effectLst/>
                      </a:endParaRPr>
                    </a:p>
                    <a:p>
                      <a:pPr marL="67945" marR="101600" algn="ctr">
                        <a:spcBef>
                          <a:spcPts val="595"/>
                        </a:spcBef>
                        <a:spcAft>
                          <a:spcPts val="0"/>
                        </a:spcAft>
                      </a:pPr>
                      <a:r>
                        <a:rPr lang="en-US" sz="1600" b="0" dirty="0">
                          <a:solidFill>
                            <a:schemeClr val="bg1"/>
                          </a:solidFill>
                          <a:effectLst/>
                        </a:rPr>
                        <a:t>(Based on</a:t>
                      </a:r>
                      <a:r>
                        <a:rPr lang="en-US" sz="1600" b="0" spc="-5" dirty="0">
                          <a:solidFill>
                            <a:schemeClr val="bg1"/>
                          </a:solidFill>
                          <a:effectLst/>
                        </a:rPr>
                        <a:t> </a:t>
                      </a:r>
                      <a:r>
                        <a:rPr lang="en-US" sz="1600" b="0" dirty="0">
                          <a:solidFill>
                            <a:schemeClr val="bg1"/>
                          </a:solidFill>
                          <a:effectLst/>
                        </a:rPr>
                        <a:t>2 out of</a:t>
                      </a:r>
                      <a:r>
                        <a:rPr lang="en-US" sz="1600" b="0" spc="-75" dirty="0">
                          <a:solidFill>
                            <a:schemeClr val="bg1"/>
                          </a:solidFill>
                          <a:effectLst/>
                        </a:rPr>
                        <a:t> </a:t>
                      </a:r>
                      <a:r>
                        <a:rPr lang="en-US" sz="1600" b="0" dirty="0">
                          <a:solidFill>
                            <a:schemeClr val="bg1"/>
                          </a:solidFill>
                          <a:effectLst/>
                        </a:rPr>
                        <a:t>3</a:t>
                      </a:r>
                      <a:r>
                        <a:rPr lang="en-US" sz="1600" b="0" spc="-75" dirty="0">
                          <a:solidFill>
                            <a:schemeClr val="bg1"/>
                          </a:solidFill>
                          <a:effectLst/>
                        </a:rPr>
                        <a:t> </a:t>
                      </a:r>
                      <a:r>
                        <a:rPr lang="en-US" sz="1600" b="0" dirty="0">
                          <a:solidFill>
                            <a:schemeClr val="bg1"/>
                          </a:solidFill>
                          <a:effectLst/>
                        </a:rPr>
                        <a:t>Elements</a:t>
                      </a:r>
                      <a:r>
                        <a:rPr lang="en-US" sz="1600" b="0" spc="-60" dirty="0">
                          <a:solidFill>
                            <a:schemeClr val="bg1"/>
                          </a:solidFill>
                          <a:effectLst/>
                        </a:rPr>
                        <a:t> </a:t>
                      </a:r>
                      <a:r>
                        <a:rPr lang="en-US" sz="1600" b="0" dirty="0">
                          <a:solidFill>
                            <a:schemeClr val="bg1"/>
                          </a:solidFill>
                          <a:effectLst/>
                        </a:rPr>
                        <a:t>of </a:t>
                      </a:r>
                      <a:r>
                        <a:rPr lang="en-US" sz="1600" b="0" spc="-20" dirty="0">
                          <a:solidFill>
                            <a:schemeClr val="bg1"/>
                          </a:solidFill>
                          <a:effectLst/>
                        </a:rPr>
                        <a:t>MDM)</a:t>
                      </a:r>
                      <a:endParaRPr lang="en-US" sz="16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marL="67310" marR="0" algn="ctr">
                        <a:spcBef>
                          <a:spcPts val="585"/>
                        </a:spcBef>
                        <a:spcAft>
                          <a:spcPts val="0"/>
                        </a:spcAft>
                      </a:pPr>
                      <a:r>
                        <a:rPr lang="en-US" sz="1600" b="0" dirty="0">
                          <a:solidFill>
                            <a:schemeClr val="bg1"/>
                          </a:solidFill>
                          <a:effectLst/>
                        </a:rPr>
                        <a:t>Number and Complexity of </a:t>
                      </a:r>
                      <a:r>
                        <a:rPr lang="en-US" sz="1600" b="0" spc="-10" dirty="0">
                          <a:solidFill>
                            <a:schemeClr val="bg1"/>
                          </a:solidFill>
                          <a:effectLst/>
                        </a:rPr>
                        <a:t>Problems </a:t>
                      </a:r>
                      <a:r>
                        <a:rPr lang="en-US" sz="1600" b="0" dirty="0">
                          <a:solidFill>
                            <a:schemeClr val="bg1"/>
                          </a:solidFill>
                          <a:effectLst/>
                        </a:rPr>
                        <a:t>Addressed</a:t>
                      </a:r>
                      <a:r>
                        <a:rPr lang="en-US" sz="1600" b="0" spc="-95" dirty="0">
                          <a:solidFill>
                            <a:schemeClr val="bg1"/>
                          </a:solidFill>
                          <a:effectLst/>
                        </a:rPr>
                        <a:t> </a:t>
                      </a:r>
                      <a:r>
                        <a:rPr lang="en-US" sz="1600" b="0" dirty="0">
                          <a:solidFill>
                            <a:schemeClr val="bg1"/>
                          </a:solidFill>
                          <a:effectLst/>
                        </a:rPr>
                        <a:t>at</a:t>
                      </a:r>
                      <a:r>
                        <a:rPr lang="en-US" sz="1600" b="0" spc="-90" dirty="0">
                          <a:solidFill>
                            <a:schemeClr val="bg1"/>
                          </a:solidFill>
                          <a:effectLst/>
                        </a:rPr>
                        <a:t> </a:t>
                      </a:r>
                      <a:r>
                        <a:rPr lang="en-US" sz="1600" b="0" dirty="0">
                          <a:solidFill>
                            <a:schemeClr val="bg1"/>
                          </a:solidFill>
                          <a:effectLst/>
                        </a:rPr>
                        <a:t>the </a:t>
                      </a:r>
                      <a:r>
                        <a:rPr lang="en-US" sz="1600" b="0" spc="-10" dirty="0">
                          <a:solidFill>
                            <a:schemeClr val="bg1"/>
                          </a:solidFill>
                          <a:effectLst/>
                        </a:rPr>
                        <a:t>Encounter</a:t>
                      </a:r>
                      <a:endParaRPr lang="en-US" sz="16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marL="67310" marR="109220" algn="ctr">
                        <a:spcBef>
                          <a:spcPts val="585"/>
                        </a:spcBef>
                        <a:spcAft>
                          <a:spcPts val="0"/>
                        </a:spcAft>
                      </a:pPr>
                      <a:r>
                        <a:rPr lang="en-US" sz="1600" b="0" dirty="0">
                          <a:solidFill>
                            <a:schemeClr val="bg1"/>
                          </a:solidFill>
                          <a:effectLst/>
                        </a:rPr>
                        <a:t>Amount</a:t>
                      </a:r>
                      <a:r>
                        <a:rPr lang="en-US" sz="1600" b="0" spc="-95" dirty="0">
                          <a:solidFill>
                            <a:schemeClr val="bg1"/>
                          </a:solidFill>
                          <a:effectLst/>
                        </a:rPr>
                        <a:t> </a:t>
                      </a:r>
                      <a:r>
                        <a:rPr lang="en-US" sz="1600" b="0" dirty="0">
                          <a:solidFill>
                            <a:schemeClr val="bg1"/>
                          </a:solidFill>
                          <a:effectLst/>
                        </a:rPr>
                        <a:t>and/or</a:t>
                      </a:r>
                      <a:r>
                        <a:rPr lang="en-US" sz="1600" b="0" spc="-90" dirty="0">
                          <a:solidFill>
                            <a:schemeClr val="bg1"/>
                          </a:solidFill>
                          <a:effectLst/>
                        </a:rPr>
                        <a:t> </a:t>
                      </a:r>
                      <a:r>
                        <a:rPr lang="en-US" sz="1600" b="0" dirty="0">
                          <a:solidFill>
                            <a:schemeClr val="bg1"/>
                          </a:solidFill>
                          <a:effectLst/>
                        </a:rPr>
                        <a:t>Complexity of Data to Be Reviewed and Analyzed</a:t>
                      </a:r>
                    </a:p>
                    <a:p>
                      <a:pPr marL="67310" marR="73660" algn="ctr">
                        <a:spcBef>
                          <a:spcPts val="595"/>
                        </a:spcBef>
                        <a:spcAft>
                          <a:spcPts val="0"/>
                        </a:spcAft>
                      </a:pPr>
                      <a:r>
                        <a:rPr lang="en-US" sz="1200" b="0" dirty="0">
                          <a:solidFill>
                            <a:schemeClr val="bg1"/>
                          </a:solidFill>
                          <a:effectLst/>
                        </a:rPr>
                        <a:t>*Each unique test, order,</a:t>
                      </a:r>
                      <a:r>
                        <a:rPr lang="en-US" sz="1200" b="0" spc="200" dirty="0">
                          <a:solidFill>
                            <a:schemeClr val="bg1"/>
                          </a:solidFill>
                          <a:effectLst/>
                        </a:rPr>
                        <a:t> </a:t>
                      </a:r>
                      <a:r>
                        <a:rPr lang="en-US" sz="1200" b="0" dirty="0">
                          <a:solidFill>
                            <a:schemeClr val="bg1"/>
                          </a:solidFill>
                          <a:effectLst/>
                        </a:rPr>
                        <a:t>or</a:t>
                      </a:r>
                      <a:r>
                        <a:rPr lang="en-US" sz="1200" b="0" spc="-70" dirty="0">
                          <a:solidFill>
                            <a:schemeClr val="bg1"/>
                          </a:solidFill>
                          <a:effectLst/>
                        </a:rPr>
                        <a:t> </a:t>
                      </a:r>
                      <a:r>
                        <a:rPr lang="en-US" sz="1200" b="0" dirty="0">
                          <a:solidFill>
                            <a:schemeClr val="bg1"/>
                          </a:solidFill>
                          <a:effectLst/>
                        </a:rPr>
                        <a:t>document</a:t>
                      </a:r>
                      <a:r>
                        <a:rPr lang="en-US" sz="1200" b="0" spc="-70" dirty="0">
                          <a:solidFill>
                            <a:schemeClr val="bg1"/>
                          </a:solidFill>
                          <a:effectLst/>
                        </a:rPr>
                        <a:t> </a:t>
                      </a:r>
                      <a:r>
                        <a:rPr lang="en-US" sz="1200" b="0" dirty="0">
                          <a:solidFill>
                            <a:schemeClr val="bg1"/>
                          </a:solidFill>
                          <a:effectLst/>
                        </a:rPr>
                        <a:t>contributes</a:t>
                      </a:r>
                      <a:r>
                        <a:rPr lang="en-US" sz="1200" b="0" spc="-70" dirty="0">
                          <a:solidFill>
                            <a:schemeClr val="bg1"/>
                          </a:solidFill>
                          <a:effectLst/>
                        </a:rPr>
                        <a:t> </a:t>
                      </a:r>
                      <a:r>
                        <a:rPr lang="en-US" sz="1200" b="0" dirty="0">
                          <a:solidFill>
                            <a:schemeClr val="bg1"/>
                          </a:solidFill>
                          <a:effectLst/>
                        </a:rPr>
                        <a:t>to the combination of 2 or combination</a:t>
                      </a:r>
                      <a:r>
                        <a:rPr lang="en-US" sz="1200" b="0" spc="-75" dirty="0">
                          <a:solidFill>
                            <a:schemeClr val="bg1"/>
                          </a:solidFill>
                          <a:effectLst/>
                        </a:rPr>
                        <a:t> </a:t>
                      </a:r>
                      <a:r>
                        <a:rPr lang="en-US" sz="1200" b="0" dirty="0">
                          <a:solidFill>
                            <a:schemeClr val="bg1"/>
                          </a:solidFill>
                          <a:effectLst/>
                        </a:rPr>
                        <a:t>of</a:t>
                      </a:r>
                      <a:r>
                        <a:rPr lang="en-US" sz="1200" b="0" spc="-60" dirty="0">
                          <a:solidFill>
                            <a:schemeClr val="bg1"/>
                          </a:solidFill>
                          <a:effectLst/>
                        </a:rPr>
                        <a:t> </a:t>
                      </a:r>
                      <a:r>
                        <a:rPr lang="en-US" sz="1200" b="0" dirty="0">
                          <a:solidFill>
                            <a:schemeClr val="bg1"/>
                          </a:solidFill>
                          <a:effectLst/>
                        </a:rPr>
                        <a:t>3</a:t>
                      </a:r>
                      <a:r>
                        <a:rPr lang="en-US" sz="1200" b="0" spc="-75" dirty="0">
                          <a:solidFill>
                            <a:schemeClr val="bg1"/>
                          </a:solidFill>
                          <a:effectLst/>
                        </a:rPr>
                        <a:t> </a:t>
                      </a:r>
                      <a:r>
                        <a:rPr lang="en-US" sz="1200" b="0" dirty="0">
                          <a:solidFill>
                            <a:schemeClr val="bg1"/>
                          </a:solidFill>
                          <a:effectLst/>
                        </a:rPr>
                        <a:t>in Category 1 below</a:t>
                      </a:r>
                      <a:endParaRPr lang="en-US" sz="12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marL="66675" marR="82550" algn="ctr">
                        <a:spcBef>
                          <a:spcPts val="585"/>
                        </a:spcBef>
                        <a:spcAft>
                          <a:spcPts val="0"/>
                        </a:spcAft>
                      </a:pPr>
                      <a:r>
                        <a:rPr lang="en-US" sz="1600" b="0" dirty="0">
                          <a:solidFill>
                            <a:schemeClr val="bg1"/>
                          </a:solidFill>
                          <a:effectLst/>
                        </a:rPr>
                        <a:t>Risk of </a:t>
                      </a:r>
                      <a:r>
                        <a:rPr lang="en-US" sz="1600" b="0" spc="-10" dirty="0">
                          <a:solidFill>
                            <a:schemeClr val="bg1"/>
                          </a:solidFill>
                          <a:effectLst/>
                        </a:rPr>
                        <a:t>Complications </a:t>
                      </a:r>
                      <a:r>
                        <a:rPr lang="en-US" sz="1600" b="0" dirty="0">
                          <a:solidFill>
                            <a:schemeClr val="bg1"/>
                          </a:solidFill>
                          <a:effectLst/>
                        </a:rPr>
                        <a:t>and/or</a:t>
                      </a:r>
                      <a:r>
                        <a:rPr lang="en-US" sz="1600" b="0" spc="-95" dirty="0">
                          <a:solidFill>
                            <a:schemeClr val="bg1"/>
                          </a:solidFill>
                          <a:effectLst/>
                        </a:rPr>
                        <a:t> </a:t>
                      </a:r>
                      <a:r>
                        <a:rPr lang="en-US" sz="1600" b="0" dirty="0">
                          <a:solidFill>
                            <a:schemeClr val="bg1"/>
                          </a:solidFill>
                          <a:effectLst/>
                        </a:rPr>
                        <a:t>Morbidity or Mortality of </a:t>
                      </a:r>
                      <a:r>
                        <a:rPr lang="en-US" sz="1600" b="0" spc="-10" dirty="0">
                          <a:solidFill>
                            <a:schemeClr val="bg1"/>
                          </a:solidFill>
                          <a:effectLst/>
                        </a:rPr>
                        <a:t>Patient Management</a:t>
                      </a:r>
                      <a:endParaRPr lang="en-US" sz="16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3955572044"/>
                  </a:ext>
                </a:extLst>
              </a:tr>
              <a:tr h="1400391">
                <a:tc>
                  <a:txBody>
                    <a:bodyPr/>
                    <a:lstStyle/>
                    <a:p>
                      <a:pPr marL="67945" marR="0" algn="ctr">
                        <a:spcBef>
                          <a:spcPts val="585"/>
                        </a:spcBef>
                        <a:spcAft>
                          <a:spcPts val="0"/>
                        </a:spcAft>
                      </a:pPr>
                      <a:r>
                        <a:rPr lang="en-US" sz="1600" spc="-10" dirty="0">
                          <a:solidFill>
                            <a:srgbClr val="002060"/>
                          </a:solidFill>
                          <a:effectLst/>
                        </a:rPr>
                        <a:t>Straightforward</a:t>
                      </a:r>
                      <a:endParaRPr lang="en-US" sz="1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67310" marR="0" algn="ctr">
                        <a:spcBef>
                          <a:spcPts val="585"/>
                        </a:spcBef>
                        <a:spcAft>
                          <a:spcPts val="0"/>
                        </a:spcAft>
                      </a:pPr>
                      <a:r>
                        <a:rPr lang="en-US" sz="1600" spc="-10" dirty="0">
                          <a:solidFill>
                            <a:srgbClr val="002060"/>
                          </a:solidFill>
                          <a:effectLst/>
                        </a:rPr>
                        <a:t>Minimal</a:t>
                      </a:r>
                      <a:endParaRPr lang="en-US" sz="1600" dirty="0">
                        <a:solidFill>
                          <a:srgbClr val="002060"/>
                        </a:solidFill>
                        <a:effectLst/>
                      </a:endParaRPr>
                    </a:p>
                    <a:p>
                      <a:pPr marL="0" marR="205105" lvl="0" indent="0" algn="ctr">
                        <a:spcBef>
                          <a:spcPts val="595"/>
                        </a:spcBef>
                        <a:spcAft>
                          <a:spcPts val="0"/>
                        </a:spcAft>
                        <a:buSzPts val="1000"/>
                        <a:buFont typeface="Arial" panose="020B0604020202020204" pitchFamily="34" charset="0"/>
                        <a:buNone/>
                        <a:tabLst>
                          <a:tab pos="448945" algn="l"/>
                        </a:tabLst>
                      </a:pPr>
                      <a:r>
                        <a:rPr lang="en-US" sz="1600" dirty="0">
                          <a:solidFill>
                            <a:srgbClr val="002060"/>
                          </a:solidFill>
                          <a:effectLst/>
                        </a:rPr>
                        <a:t>1</a:t>
                      </a:r>
                      <a:r>
                        <a:rPr lang="en-US" sz="1600" spc="-95" dirty="0">
                          <a:solidFill>
                            <a:srgbClr val="002060"/>
                          </a:solidFill>
                          <a:effectLst/>
                        </a:rPr>
                        <a:t> </a:t>
                      </a:r>
                      <a:r>
                        <a:rPr lang="en-US" sz="1600" dirty="0">
                          <a:solidFill>
                            <a:srgbClr val="002060"/>
                          </a:solidFill>
                          <a:effectLst/>
                        </a:rPr>
                        <a:t>self-limited or minor </a:t>
                      </a:r>
                      <a:r>
                        <a:rPr lang="en-US" sz="1600" spc="-10" dirty="0">
                          <a:solidFill>
                            <a:srgbClr val="002060"/>
                          </a:solidFill>
                          <a:effectLst/>
                        </a:rPr>
                        <a:t>problem</a:t>
                      </a:r>
                      <a:endParaRPr lang="en-US" sz="1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67310" marR="0" algn="ctr">
                        <a:spcBef>
                          <a:spcPts val="585"/>
                        </a:spcBef>
                        <a:spcAft>
                          <a:spcPts val="0"/>
                        </a:spcAft>
                      </a:pPr>
                      <a:r>
                        <a:rPr lang="en-US" sz="1600" dirty="0">
                          <a:solidFill>
                            <a:srgbClr val="002060"/>
                          </a:solidFill>
                          <a:effectLst/>
                        </a:rPr>
                        <a:t>Minimal</a:t>
                      </a:r>
                      <a:r>
                        <a:rPr lang="en-US" sz="1600" spc="-30" dirty="0">
                          <a:solidFill>
                            <a:srgbClr val="002060"/>
                          </a:solidFill>
                          <a:effectLst/>
                        </a:rPr>
                        <a:t> </a:t>
                      </a:r>
                      <a:r>
                        <a:rPr lang="en-US" sz="1600" dirty="0">
                          <a:solidFill>
                            <a:srgbClr val="002060"/>
                          </a:solidFill>
                          <a:effectLst/>
                        </a:rPr>
                        <a:t>or</a:t>
                      </a:r>
                      <a:r>
                        <a:rPr lang="en-US" sz="1600" spc="-35" dirty="0">
                          <a:solidFill>
                            <a:srgbClr val="002060"/>
                          </a:solidFill>
                          <a:effectLst/>
                        </a:rPr>
                        <a:t> </a:t>
                      </a:r>
                      <a:r>
                        <a:rPr lang="en-US" sz="1600" spc="-20" dirty="0">
                          <a:solidFill>
                            <a:srgbClr val="002060"/>
                          </a:solidFill>
                          <a:effectLst/>
                        </a:rPr>
                        <a:t>none</a:t>
                      </a:r>
                      <a:endParaRPr lang="en-US" sz="1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66675" marR="82550" algn="ctr">
                        <a:spcBef>
                          <a:spcPts val="585"/>
                        </a:spcBef>
                        <a:spcAft>
                          <a:spcPts val="0"/>
                        </a:spcAft>
                      </a:pPr>
                      <a:r>
                        <a:rPr lang="en-US" sz="1600" dirty="0">
                          <a:solidFill>
                            <a:srgbClr val="002060"/>
                          </a:solidFill>
                          <a:effectLst/>
                        </a:rPr>
                        <a:t>Minimal risk of morbidity from </a:t>
                      </a:r>
                      <a:r>
                        <a:rPr lang="en-US" sz="1600" spc="-10" dirty="0">
                          <a:solidFill>
                            <a:srgbClr val="002060"/>
                          </a:solidFill>
                          <a:effectLst/>
                        </a:rPr>
                        <a:t>additional </a:t>
                      </a:r>
                      <a:r>
                        <a:rPr lang="en-US" sz="1600" dirty="0">
                          <a:solidFill>
                            <a:srgbClr val="002060"/>
                          </a:solidFill>
                          <a:effectLst/>
                        </a:rPr>
                        <a:t>diagnostic</a:t>
                      </a:r>
                      <a:r>
                        <a:rPr lang="en-US" sz="1600" spc="-95" dirty="0">
                          <a:solidFill>
                            <a:srgbClr val="002060"/>
                          </a:solidFill>
                          <a:effectLst/>
                        </a:rPr>
                        <a:t> </a:t>
                      </a:r>
                      <a:r>
                        <a:rPr lang="en-US" sz="1600" dirty="0">
                          <a:solidFill>
                            <a:srgbClr val="002060"/>
                          </a:solidFill>
                          <a:effectLst/>
                        </a:rPr>
                        <a:t>testing or treatment</a:t>
                      </a:r>
                      <a:endParaRPr lang="en-US" sz="1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981127649"/>
                  </a:ext>
                </a:extLst>
              </a:tr>
            </a:tbl>
          </a:graphicData>
        </a:graphic>
      </p:graphicFrame>
    </p:spTree>
    <p:extLst>
      <p:ext uri="{BB962C8B-B14F-4D97-AF65-F5344CB8AC3E}">
        <p14:creationId xmlns:p14="http://schemas.microsoft.com/office/powerpoint/2010/main" val="5780609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5996F1-9ACC-4930-962A-17225D7FF882}"/>
              </a:ext>
            </a:extLst>
          </p:cNvPr>
          <p:cNvSpPr>
            <a:spLocks noGrp="1"/>
          </p:cNvSpPr>
          <p:nvPr>
            <p:ph type="body" sz="quarter" idx="11"/>
          </p:nvPr>
        </p:nvSpPr>
        <p:spPr/>
        <p:txBody>
          <a:bodyPr/>
          <a:lstStyle/>
          <a:p>
            <a:endParaRPr lang="en-US" dirty="0"/>
          </a:p>
        </p:txBody>
      </p:sp>
      <p:graphicFrame>
        <p:nvGraphicFramePr>
          <p:cNvPr id="10" name="Content Placeholder 9">
            <a:extLst>
              <a:ext uri="{FF2B5EF4-FFF2-40B4-BE49-F238E27FC236}">
                <a16:creationId xmlns:a16="http://schemas.microsoft.com/office/drawing/2014/main" id="{9F281234-703F-4409-9A74-63108288D84B}"/>
              </a:ext>
            </a:extLst>
          </p:cNvPr>
          <p:cNvGraphicFramePr>
            <a:graphicFrameLocks noGrp="1"/>
          </p:cNvGraphicFramePr>
          <p:nvPr>
            <p:ph idx="1"/>
            <p:extLst>
              <p:ext uri="{D42A27DB-BD31-4B8C-83A1-F6EECF244321}">
                <p14:modId xmlns:p14="http://schemas.microsoft.com/office/powerpoint/2010/main" val="711638989"/>
              </p:ext>
            </p:extLst>
          </p:nvPr>
        </p:nvGraphicFramePr>
        <p:xfrm>
          <a:off x="0" y="0"/>
          <a:ext cx="9144000" cy="4985130"/>
        </p:xfrm>
        <a:graphic>
          <a:graphicData uri="http://schemas.openxmlformats.org/drawingml/2006/table">
            <a:tbl>
              <a:tblPr firstRow="1" firstCol="1" lastRow="1" lastCol="1" bandRow="1" bandCol="1">
                <a:tableStyleId>{5C22544A-7EE6-4342-B048-85BDC9FD1C3A}</a:tableStyleId>
              </a:tblPr>
              <a:tblGrid>
                <a:gridCol w="1229444">
                  <a:extLst>
                    <a:ext uri="{9D8B030D-6E8A-4147-A177-3AD203B41FA5}">
                      <a16:colId xmlns:a16="http://schemas.microsoft.com/office/drawing/2014/main" val="3515473364"/>
                    </a:ext>
                  </a:extLst>
                </a:gridCol>
                <a:gridCol w="2734265">
                  <a:extLst>
                    <a:ext uri="{9D8B030D-6E8A-4147-A177-3AD203B41FA5}">
                      <a16:colId xmlns:a16="http://schemas.microsoft.com/office/drawing/2014/main" val="3258716669"/>
                    </a:ext>
                  </a:extLst>
                </a:gridCol>
                <a:gridCol w="3566644">
                  <a:extLst>
                    <a:ext uri="{9D8B030D-6E8A-4147-A177-3AD203B41FA5}">
                      <a16:colId xmlns:a16="http://schemas.microsoft.com/office/drawing/2014/main" val="2191903136"/>
                    </a:ext>
                  </a:extLst>
                </a:gridCol>
                <a:gridCol w="1613647">
                  <a:extLst>
                    <a:ext uri="{9D8B030D-6E8A-4147-A177-3AD203B41FA5}">
                      <a16:colId xmlns:a16="http://schemas.microsoft.com/office/drawing/2014/main" val="2301982922"/>
                    </a:ext>
                  </a:extLst>
                </a:gridCol>
              </a:tblGrid>
              <a:tr h="1114170">
                <a:tc>
                  <a:txBody>
                    <a:bodyPr/>
                    <a:lstStyle/>
                    <a:p>
                      <a:pPr marL="67945" marR="0" algn="ctr">
                        <a:spcBef>
                          <a:spcPts val="585"/>
                        </a:spcBef>
                        <a:spcAft>
                          <a:spcPts val="0"/>
                        </a:spcAft>
                      </a:pPr>
                      <a:r>
                        <a:rPr lang="en-US" sz="1000" dirty="0">
                          <a:effectLst/>
                        </a:rPr>
                        <a:t>Level</a:t>
                      </a:r>
                      <a:r>
                        <a:rPr lang="en-US" sz="1000" spc="-30" dirty="0">
                          <a:effectLst/>
                        </a:rPr>
                        <a:t> </a:t>
                      </a:r>
                      <a:r>
                        <a:rPr lang="en-US" sz="1000" dirty="0">
                          <a:effectLst/>
                        </a:rPr>
                        <a:t>of</a:t>
                      </a:r>
                      <a:r>
                        <a:rPr lang="en-US" sz="1000" spc="-20" dirty="0">
                          <a:effectLst/>
                        </a:rPr>
                        <a:t> </a:t>
                      </a:r>
                      <a:r>
                        <a:rPr lang="en-US" sz="1000" spc="-25" dirty="0">
                          <a:effectLst/>
                        </a:rPr>
                        <a:t>MDM</a:t>
                      </a:r>
                      <a:endParaRPr lang="en-US" sz="1000" dirty="0">
                        <a:effectLst/>
                      </a:endParaRPr>
                    </a:p>
                    <a:p>
                      <a:pPr marL="67945" marR="101600" algn="ctr">
                        <a:spcBef>
                          <a:spcPts val="595"/>
                        </a:spcBef>
                        <a:spcAft>
                          <a:spcPts val="0"/>
                        </a:spcAft>
                      </a:pPr>
                      <a:r>
                        <a:rPr lang="en-US" sz="1000" dirty="0">
                          <a:effectLst/>
                        </a:rPr>
                        <a:t>(Based on</a:t>
                      </a:r>
                      <a:r>
                        <a:rPr lang="en-US" sz="1000" spc="-5" dirty="0">
                          <a:effectLst/>
                        </a:rPr>
                        <a:t> </a:t>
                      </a:r>
                      <a:r>
                        <a:rPr lang="en-US" sz="1000" dirty="0">
                          <a:effectLst/>
                        </a:rPr>
                        <a:t>2 out of</a:t>
                      </a:r>
                      <a:r>
                        <a:rPr lang="en-US" sz="1000" spc="-75" dirty="0">
                          <a:effectLst/>
                        </a:rPr>
                        <a:t> </a:t>
                      </a:r>
                      <a:r>
                        <a:rPr lang="en-US" sz="1000" dirty="0">
                          <a:effectLst/>
                        </a:rPr>
                        <a:t>3</a:t>
                      </a:r>
                      <a:r>
                        <a:rPr lang="en-US" sz="1000" spc="-75" dirty="0">
                          <a:effectLst/>
                        </a:rPr>
                        <a:t> </a:t>
                      </a:r>
                      <a:r>
                        <a:rPr lang="en-US" sz="1000" dirty="0">
                          <a:effectLst/>
                        </a:rPr>
                        <a:t>Elements</a:t>
                      </a:r>
                      <a:r>
                        <a:rPr lang="en-US" sz="1000" spc="-60" dirty="0">
                          <a:effectLst/>
                        </a:rPr>
                        <a:t> </a:t>
                      </a:r>
                      <a:r>
                        <a:rPr lang="en-US" sz="1000" dirty="0">
                          <a:effectLst/>
                        </a:rPr>
                        <a:t>of </a:t>
                      </a:r>
                      <a:r>
                        <a:rPr lang="en-US" sz="1000" spc="-20" dirty="0">
                          <a:effectLst/>
                        </a:rPr>
                        <a:t>MDM)</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7310" marR="0" algn="ctr">
                        <a:spcBef>
                          <a:spcPts val="585"/>
                        </a:spcBef>
                        <a:spcAft>
                          <a:spcPts val="0"/>
                        </a:spcAft>
                      </a:pPr>
                      <a:r>
                        <a:rPr lang="en-US" sz="1100" dirty="0">
                          <a:effectLst/>
                        </a:rPr>
                        <a:t>Number and Complexity of </a:t>
                      </a:r>
                      <a:r>
                        <a:rPr lang="en-US" sz="1100" spc="-10" dirty="0">
                          <a:effectLst/>
                        </a:rPr>
                        <a:t>Problems </a:t>
                      </a:r>
                      <a:r>
                        <a:rPr lang="en-US" sz="1100" dirty="0">
                          <a:effectLst/>
                        </a:rPr>
                        <a:t>Addressed</a:t>
                      </a:r>
                      <a:r>
                        <a:rPr lang="en-US" sz="1100" spc="-95" dirty="0">
                          <a:effectLst/>
                        </a:rPr>
                        <a:t> </a:t>
                      </a:r>
                      <a:r>
                        <a:rPr lang="en-US" sz="1100" dirty="0">
                          <a:effectLst/>
                        </a:rPr>
                        <a:t>at</a:t>
                      </a:r>
                      <a:r>
                        <a:rPr lang="en-US" sz="1100" spc="-90" dirty="0">
                          <a:effectLst/>
                        </a:rPr>
                        <a:t> </a:t>
                      </a:r>
                      <a:r>
                        <a:rPr lang="en-US" sz="1100" dirty="0">
                          <a:effectLst/>
                        </a:rPr>
                        <a:t>the </a:t>
                      </a:r>
                      <a:r>
                        <a:rPr lang="en-US" sz="1100" spc="-10" dirty="0">
                          <a:effectLst/>
                        </a:rPr>
                        <a:t>Encounter</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7310" marR="109220" algn="ctr">
                        <a:spcBef>
                          <a:spcPts val="585"/>
                        </a:spcBef>
                        <a:spcAft>
                          <a:spcPts val="0"/>
                        </a:spcAft>
                      </a:pPr>
                      <a:r>
                        <a:rPr lang="en-US" sz="1100" dirty="0">
                          <a:effectLst/>
                        </a:rPr>
                        <a:t>Amount</a:t>
                      </a:r>
                      <a:r>
                        <a:rPr lang="en-US" sz="1100" spc="-95" dirty="0">
                          <a:effectLst/>
                        </a:rPr>
                        <a:t> </a:t>
                      </a:r>
                      <a:r>
                        <a:rPr lang="en-US" sz="1100" dirty="0">
                          <a:effectLst/>
                        </a:rPr>
                        <a:t>and/or</a:t>
                      </a:r>
                      <a:r>
                        <a:rPr lang="en-US" sz="1100" spc="-90" dirty="0">
                          <a:effectLst/>
                        </a:rPr>
                        <a:t> </a:t>
                      </a:r>
                      <a:r>
                        <a:rPr lang="en-US" sz="1100" dirty="0">
                          <a:effectLst/>
                        </a:rPr>
                        <a:t>Complexity of Data to Be Reviewed and Analyzed</a:t>
                      </a:r>
                    </a:p>
                    <a:p>
                      <a:pPr marL="67310" marR="109220" algn="ctr">
                        <a:spcBef>
                          <a:spcPts val="585"/>
                        </a:spcBef>
                        <a:spcAft>
                          <a:spcPts val="0"/>
                        </a:spcAft>
                      </a:pPr>
                      <a:r>
                        <a:rPr lang="en-US" sz="1000" dirty="0">
                          <a:effectLst/>
                        </a:rPr>
                        <a:t>*Each unique test, order,</a:t>
                      </a:r>
                      <a:r>
                        <a:rPr lang="en-US" sz="1000" spc="200" dirty="0">
                          <a:effectLst/>
                        </a:rPr>
                        <a:t> </a:t>
                      </a:r>
                      <a:r>
                        <a:rPr lang="en-US" sz="1000" dirty="0">
                          <a:effectLst/>
                        </a:rPr>
                        <a:t>or</a:t>
                      </a:r>
                      <a:r>
                        <a:rPr lang="en-US" sz="1000" spc="-70" dirty="0">
                          <a:effectLst/>
                        </a:rPr>
                        <a:t> </a:t>
                      </a:r>
                      <a:r>
                        <a:rPr lang="en-US" sz="1000" dirty="0">
                          <a:effectLst/>
                        </a:rPr>
                        <a:t>document</a:t>
                      </a:r>
                      <a:r>
                        <a:rPr lang="en-US" sz="1000" spc="-70" dirty="0">
                          <a:effectLst/>
                        </a:rPr>
                        <a:t> </a:t>
                      </a:r>
                      <a:r>
                        <a:rPr lang="en-US" sz="1000" dirty="0">
                          <a:effectLst/>
                        </a:rPr>
                        <a:t>contributes</a:t>
                      </a:r>
                      <a:r>
                        <a:rPr lang="en-US" sz="1000" spc="-70" dirty="0">
                          <a:effectLst/>
                        </a:rPr>
                        <a:t> </a:t>
                      </a:r>
                      <a:r>
                        <a:rPr lang="en-US" sz="1000" dirty="0">
                          <a:effectLst/>
                        </a:rPr>
                        <a:t>to the combination of 2 or combination</a:t>
                      </a:r>
                      <a:r>
                        <a:rPr lang="en-US" sz="1000" spc="-75" dirty="0">
                          <a:effectLst/>
                        </a:rPr>
                        <a:t> </a:t>
                      </a:r>
                      <a:r>
                        <a:rPr lang="en-US" sz="1000" dirty="0">
                          <a:effectLst/>
                        </a:rPr>
                        <a:t>of</a:t>
                      </a:r>
                      <a:r>
                        <a:rPr lang="en-US" sz="1000" spc="-60" dirty="0">
                          <a:effectLst/>
                        </a:rPr>
                        <a:t> </a:t>
                      </a:r>
                      <a:r>
                        <a:rPr lang="en-US" sz="1000" dirty="0">
                          <a:effectLst/>
                        </a:rPr>
                        <a:t>3</a:t>
                      </a:r>
                      <a:r>
                        <a:rPr lang="en-US" sz="1000" spc="-75" dirty="0">
                          <a:effectLst/>
                        </a:rPr>
                        <a:t> </a:t>
                      </a:r>
                      <a:r>
                        <a:rPr lang="en-US" sz="1000" dirty="0">
                          <a:effectLst/>
                        </a:rPr>
                        <a:t>in Category 1 below</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6675" marR="82550" algn="ctr">
                        <a:spcBef>
                          <a:spcPts val="585"/>
                        </a:spcBef>
                        <a:spcAft>
                          <a:spcPts val="0"/>
                        </a:spcAft>
                      </a:pPr>
                      <a:r>
                        <a:rPr lang="en-US" sz="1100" dirty="0">
                          <a:effectLst/>
                        </a:rPr>
                        <a:t>Risk of </a:t>
                      </a:r>
                      <a:r>
                        <a:rPr lang="en-US" sz="1100" spc="-10" dirty="0">
                          <a:effectLst/>
                        </a:rPr>
                        <a:t>Complications </a:t>
                      </a:r>
                      <a:r>
                        <a:rPr lang="en-US" sz="1100" dirty="0">
                          <a:effectLst/>
                        </a:rPr>
                        <a:t>and/or</a:t>
                      </a:r>
                      <a:r>
                        <a:rPr lang="en-US" sz="1100" spc="-95" dirty="0">
                          <a:effectLst/>
                        </a:rPr>
                        <a:t> </a:t>
                      </a:r>
                      <a:r>
                        <a:rPr lang="en-US" sz="1100" dirty="0">
                          <a:effectLst/>
                        </a:rPr>
                        <a:t>Morbidity or Mortality of </a:t>
                      </a:r>
                      <a:r>
                        <a:rPr lang="en-US" sz="1100" spc="-10" dirty="0">
                          <a:effectLst/>
                        </a:rPr>
                        <a:t>Patient Management</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1850722092"/>
                  </a:ext>
                </a:extLst>
              </a:tr>
              <a:tr h="3423540">
                <a:tc>
                  <a:txBody>
                    <a:bodyPr/>
                    <a:lstStyle/>
                    <a:p>
                      <a:pPr marL="67945" marR="0" algn="ctr">
                        <a:spcBef>
                          <a:spcPts val="585"/>
                        </a:spcBef>
                        <a:spcAft>
                          <a:spcPts val="0"/>
                        </a:spcAft>
                      </a:pPr>
                      <a:r>
                        <a:rPr lang="en-US" sz="1200" spc="-25" dirty="0">
                          <a:solidFill>
                            <a:srgbClr val="002060"/>
                          </a:solidFill>
                          <a:effectLst/>
                        </a:rPr>
                        <a:t>Low</a:t>
                      </a:r>
                      <a:endPar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67310" marR="0" algn="l">
                        <a:spcBef>
                          <a:spcPts val="585"/>
                        </a:spcBef>
                        <a:spcAft>
                          <a:spcPts val="0"/>
                        </a:spcAft>
                      </a:pPr>
                      <a:r>
                        <a:rPr lang="en-US" sz="1200" spc="-25" dirty="0">
                          <a:solidFill>
                            <a:srgbClr val="002060"/>
                          </a:solidFill>
                          <a:effectLst/>
                        </a:rPr>
                        <a:t>Low</a:t>
                      </a:r>
                      <a:endParaRPr lang="en-US" sz="1200" dirty="0">
                        <a:solidFill>
                          <a:srgbClr val="002060"/>
                        </a:solidFill>
                        <a:effectLst/>
                      </a:endParaRPr>
                    </a:p>
                    <a:p>
                      <a:pPr marL="0" marR="67945" lvl="0" indent="0" algn="l">
                        <a:spcBef>
                          <a:spcPts val="595"/>
                        </a:spcBef>
                        <a:spcAft>
                          <a:spcPts val="0"/>
                        </a:spcAft>
                        <a:buSzPts val="1000"/>
                        <a:buFont typeface="Arial" panose="020B0604020202020204" pitchFamily="34" charset="0"/>
                        <a:buNone/>
                        <a:tabLst>
                          <a:tab pos="448945" algn="l"/>
                        </a:tabLst>
                      </a:pPr>
                      <a:r>
                        <a:rPr lang="en-US" sz="1200" dirty="0">
                          <a:solidFill>
                            <a:srgbClr val="002060"/>
                          </a:solidFill>
                          <a:effectLst/>
                        </a:rPr>
                        <a:t> 2</a:t>
                      </a:r>
                      <a:r>
                        <a:rPr lang="en-US" sz="1200" spc="-65" dirty="0">
                          <a:solidFill>
                            <a:srgbClr val="002060"/>
                          </a:solidFill>
                          <a:effectLst/>
                        </a:rPr>
                        <a:t> </a:t>
                      </a:r>
                      <a:r>
                        <a:rPr lang="en-US" sz="1200" dirty="0">
                          <a:solidFill>
                            <a:srgbClr val="002060"/>
                          </a:solidFill>
                          <a:effectLst/>
                        </a:rPr>
                        <a:t>or</a:t>
                      </a:r>
                      <a:r>
                        <a:rPr lang="en-US" sz="1200" spc="-70" dirty="0">
                          <a:solidFill>
                            <a:srgbClr val="002060"/>
                          </a:solidFill>
                          <a:effectLst/>
                        </a:rPr>
                        <a:t> </a:t>
                      </a:r>
                      <a:r>
                        <a:rPr lang="en-US" sz="1200" dirty="0">
                          <a:solidFill>
                            <a:srgbClr val="002060"/>
                          </a:solidFill>
                          <a:effectLst/>
                        </a:rPr>
                        <a:t>more</a:t>
                      </a:r>
                      <a:r>
                        <a:rPr lang="en-US" sz="1200" spc="-70" dirty="0">
                          <a:solidFill>
                            <a:srgbClr val="002060"/>
                          </a:solidFill>
                          <a:effectLst/>
                        </a:rPr>
                        <a:t> </a:t>
                      </a:r>
                      <a:r>
                        <a:rPr lang="en-US" sz="1200" dirty="0">
                          <a:solidFill>
                            <a:srgbClr val="002060"/>
                          </a:solidFill>
                          <a:effectLst/>
                        </a:rPr>
                        <a:t>self- limited or minor problems</a:t>
                      </a:r>
                    </a:p>
                    <a:p>
                      <a:pPr marL="0" marR="67945" lvl="0" indent="0" algn="l">
                        <a:spcBef>
                          <a:spcPts val="595"/>
                        </a:spcBef>
                        <a:spcAft>
                          <a:spcPts val="0"/>
                        </a:spcAft>
                        <a:buSzPts val="1000"/>
                        <a:buFont typeface="Arial" panose="020B0604020202020204" pitchFamily="34" charset="0"/>
                        <a:buNone/>
                        <a:tabLst>
                          <a:tab pos="448945" algn="l"/>
                        </a:tabLs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or</a:t>
                      </a:r>
                    </a:p>
                    <a:p>
                      <a:pPr marL="0" marR="67945" lvl="0" indent="0" algn="l">
                        <a:spcBef>
                          <a:spcPts val="595"/>
                        </a:spcBef>
                        <a:spcAft>
                          <a:spcPts val="0"/>
                        </a:spcAft>
                        <a:buSzPts val="1000"/>
                        <a:buFont typeface="Arial" panose="020B0604020202020204" pitchFamily="34" charset="0"/>
                        <a:buNone/>
                        <a:tabLst>
                          <a:tab pos="448945" algn="l"/>
                        </a:tabLs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1 stable, chronic illness</a:t>
                      </a:r>
                    </a:p>
                    <a:p>
                      <a:pPr marL="0" marR="67945" lvl="0" indent="0" algn="l">
                        <a:spcBef>
                          <a:spcPts val="595"/>
                        </a:spcBef>
                        <a:spcAft>
                          <a:spcPts val="0"/>
                        </a:spcAft>
                        <a:buSzPts val="1000"/>
                        <a:buFont typeface="Arial" panose="020B0604020202020204" pitchFamily="34" charset="0"/>
                        <a:buNone/>
                        <a:tabLst>
                          <a:tab pos="448945" algn="l"/>
                        </a:tabLs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or</a:t>
                      </a:r>
                    </a:p>
                    <a:p>
                      <a:pPr marL="0" marR="67945" lvl="0" indent="0" algn="l">
                        <a:spcBef>
                          <a:spcPts val="595"/>
                        </a:spcBef>
                        <a:spcAft>
                          <a:spcPts val="0"/>
                        </a:spcAft>
                        <a:buSzPts val="1000"/>
                        <a:buFont typeface="Arial" panose="020B0604020202020204" pitchFamily="34" charset="0"/>
                        <a:buNone/>
                        <a:tabLst>
                          <a:tab pos="448945" algn="l"/>
                        </a:tabLs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1 acute, uncomplicated illness or injury;</a:t>
                      </a:r>
                    </a:p>
                    <a:p>
                      <a:pPr marL="0" marR="67945" lvl="0" indent="0" algn="l">
                        <a:spcBef>
                          <a:spcPts val="595"/>
                        </a:spcBef>
                        <a:spcAft>
                          <a:spcPts val="0"/>
                        </a:spcAft>
                        <a:buSzPts val="1000"/>
                        <a:buFont typeface="Arial" panose="020B0604020202020204" pitchFamily="34" charset="0"/>
                        <a:buNone/>
                        <a:tabLst>
                          <a:tab pos="448945" algn="l"/>
                        </a:tabLs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or</a:t>
                      </a:r>
                    </a:p>
                    <a:p>
                      <a:pPr marL="0" marR="67945" lvl="0" indent="0" algn="l">
                        <a:spcBef>
                          <a:spcPts val="595"/>
                        </a:spcBef>
                        <a:spcAft>
                          <a:spcPts val="0"/>
                        </a:spcAft>
                        <a:buSzPts val="1000"/>
                        <a:buFont typeface="Arial" panose="020B0604020202020204" pitchFamily="34" charset="0"/>
                        <a:buNone/>
                        <a:tabLst>
                          <a:tab pos="448945" algn="l"/>
                        </a:tabLs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1 stable, acute illness;</a:t>
                      </a:r>
                    </a:p>
                    <a:p>
                      <a:pPr marL="0" marR="67945" lvl="0" indent="0" algn="l">
                        <a:spcBef>
                          <a:spcPts val="595"/>
                        </a:spcBef>
                        <a:spcAft>
                          <a:spcPts val="0"/>
                        </a:spcAft>
                        <a:buSzPts val="1000"/>
                        <a:buFont typeface="Arial" panose="020B0604020202020204" pitchFamily="34" charset="0"/>
                        <a:buNone/>
                        <a:tabLst>
                          <a:tab pos="448945" algn="l"/>
                        </a:tabLs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or</a:t>
                      </a:r>
                    </a:p>
                    <a:p>
                      <a:pPr marL="0" marR="67945" lvl="0" indent="0" algn="l">
                        <a:spcBef>
                          <a:spcPts val="595"/>
                        </a:spcBef>
                        <a:spcAft>
                          <a:spcPts val="0"/>
                        </a:spcAft>
                        <a:buSzPts val="1000"/>
                        <a:buFont typeface="Arial" panose="020B0604020202020204" pitchFamily="34" charset="0"/>
                        <a:buNone/>
                        <a:tabLst>
                          <a:tab pos="448945" algn="l"/>
                        </a:tabLs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1 acute, uncomplicated illness or injury requiring hospital inpatient or observation level of care</a:t>
                      </a:r>
                    </a:p>
                    <a:p>
                      <a:pPr marL="0" marR="67945" lvl="0" indent="0" algn="l">
                        <a:spcBef>
                          <a:spcPts val="595"/>
                        </a:spcBef>
                        <a:spcAft>
                          <a:spcPts val="0"/>
                        </a:spcAft>
                        <a:buSzPts val="1000"/>
                        <a:buFont typeface="Arial" panose="020B0604020202020204" pitchFamily="34" charset="0"/>
                        <a:buNone/>
                        <a:tabLst>
                          <a:tab pos="448945" algn="l"/>
                        </a:tabLst>
                      </a:pPr>
                      <a:endPar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67310" marR="0" algn="l">
                        <a:spcBef>
                          <a:spcPts val="585"/>
                        </a:spcBef>
                        <a:spcAft>
                          <a:spcPts val="0"/>
                        </a:spcAft>
                      </a:pPr>
                      <a:r>
                        <a:rPr lang="en-US" sz="1200" spc="-10" dirty="0">
                          <a:solidFill>
                            <a:srgbClr val="002060"/>
                          </a:solidFill>
                          <a:effectLst/>
                        </a:rPr>
                        <a:t>Limited</a:t>
                      </a:r>
                      <a:endParaRPr lang="en-US" sz="1200" dirty="0">
                        <a:solidFill>
                          <a:srgbClr val="002060"/>
                        </a:solidFill>
                        <a:effectLst/>
                      </a:endParaRPr>
                    </a:p>
                    <a:p>
                      <a:pPr marL="67310" marR="109220" algn="l">
                        <a:spcBef>
                          <a:spcPts val="595"/>
                        </a:spcBef>
                        <a:spcAft>
                          <a:spcPts val="0"/>
                        </a:spcAft>
                      </a:pPr>
                      <a:r>
                        <a:rPr lang="en-US" sz="1200" dirty="0">
                          <a:solidFill>
                            <a:srgbClr val="002060"/>
                          </a:solidFill>
                          <a:effectLst/>
                        </a:rPr>
                        <a:t>(Must</a:t>
                      </a:r>
                      <a:r>
                        <a:rPr lang="en-US" sz="1200" spc="-70" dirty="0">
                          <a:solidFill>
                            <a:srgbClr val="002060"/>
                          </a:solidFill>
                          <a:effectLst/>
                        </a:rPr>
                        <a:t> </a:t>
                      </a:r>
                      <a:r>
                        <a:rPr lang="en-US" sz="1200" dirty="0">
                          <a:solidFill>
                            <a:srgbClr val="002060"/>
                          </a:solidFill>
                          <a:effectLst/>
                        </a:rPr>
                        <a:t>meet</a:t>
                      </a:r>
                      <a:r>
                        <a:rPr lang="en-US" sz="1200" spc="-70" dirty="0">
                          <a:solidFill>
                            <a:srgbClr val="002060"/>
                          </a:solidFill>
                          <a:effectLst/>
                        </a:rPr>
                        <a:t> </a:t>
                      </a:r>
                      <a:r>
                        <a:rPr lang="en-US" sz="1200" dirty="0">
                          <a:solidFill>
                            <a:srgbClr val="002060"/>
                          </a:solidFill>
                          <a:effectLst/>
                        </a:rPr>
                        <a:t>the</a:t>
                      </a:r>
                      <a:r>
                        <a:rPr lang="en-US" sz="1200" spc="-70" dirty="0">
                          <a:solidFill>
                            <a:srgbClr val="002060"/>
                          </a:solidFill>
                          <a:effectLst/>
                        </a:rPr>
                        <a:t> </a:t>
                      </a:r>
                      <a:r>
                        <a:rPr lang="en-US" sz="1200" dirty="0">
                          <a:solidFill>
                            <a:srgbClr val="002060"/>
                          </a:solidFill>
                          <a:effectLst/>
                        </a:rPr>
                        <a:t>requirements of at least 1 out of 2 </a:t>
                      </a:r>
                      <a:r>
                        <a:rPr lang="en-US" sz="1200" spc="-10" dirty="0">
                          <a:solidFill>
                            <a:srgbClr val="002060"/>
                          </a:solidFill>
                          <a:effectLst/>
                        </a:rPr>
                        <a:t>categories)</a:t>
                      </a:r>
                    </a:p>
                    <a:p>
                      <a:pPr marL="67310" marR="109220" algn="l">
                        <a:spcBef>
                          <a:spcPts val="595"/>
                        </a:spcBef>
                        <a:spcAft>
                          <a:spcPts val="0"/>
                        </a:spcAft>
                      </a:pPr>
                      <a:r>
                        <a:rPr lang="en-US" sz="1200" b="1" kern="1200" dirty="0">
                          <a:solidFill>
                            <a:srgbClr val="002060"/>
                          </a:solidFill>
                          <a:effectLst/>
                          <a:latin typeface="Bryant Pro Regular" panose="020B0503040000020003"/>
                          <a:ea typeface="+mn-ea"/>
                          <a:cs typeface="+mn-cs"/>
                        </a:rPr>
                        <a:t>Category 1: Tests and </a:t>
                      </a:r>
                      <a:r>
                        <a:rPr lang="en-US" sz="1200" b="1" dirty="0">
                          <a:solidFill>
                            <a:srgbClr val="002060"/>
                          </a:solidFill>
                          <a:effectLst/>
                          <a:latin typeface="Bryant Pro Regular" panose="020B0503040000020003"/>
                          <a:ea typeface="Arial" panose="020B0604020202020204" pitchFamily="34" charset="0"/>
                          <a:cs typeface="Times New Roman" panose="02020603050405020304" pitchFamily="18" charset="0"/>
                        </a:rPr>
                        <a:t>documents</a:t>
                      </a:r>
                    </a:p>
                    <a:p>
                      <a:pPr marL="67310" marR="109220" algn="l">
                        <a:spcBef>
                          <a:spcPts val="595"/>
                        </a:spcBef>
                        <a:spcAft>
                          <a:spcPts val="0"/>
                        </a:spcAf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Any combination of 2 from the following:</a:t>
                      </a:r>
                    </a:p>
                    <a:p>
                      <a:pPr marL="67310" marR="109220" algn="l">
                        <a:spcBef>
                          <a:spcPts val="595"/>
                        </a:spcBef>
                        <a:spcAft>
                          <a:spcPts val="0"/>
                        </a:spcAf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Review of prior external note(s) from each unique source*</a:t>
                      </a:r>
                    </a:p>
                    <a:p>
                      <a:pPr marL="67310" marR="109220" algn="l">
                        <a:spcBef>
                          <a:spcPts val="595"/>
                        </a:spcBef>
                        <a:spcAft>
                          <a:spcPts val="0"/>
                        </a:spcAf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Review of the result(s) of each unique test*</a:t>
                      </a:r>
                    </a:p>
                    <a:p>
                      <a:pPr marL="67310" marR="109220" algn="l">
                        <a:spcBef>
                          <a:spcPts val="595"/>
                        </a:spcBef>
                        <a:spcAft>
                          <a:spcPts val="0"/>
                        </a:spcAf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Ordering of each unique test*</a:t>
                      </a:r>
                    </a:p>
                    <a:p>
                      <a:pPr marL="67310" marR="109220" algn="l">
                        <a:spcBef>
                          <a:spcPts val="595"/>
                        </a:spcBef>
                        <a:spcAft>
                          <a:spcPts val="0"/>
                        </a:spcAf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or</a:t>
                      </a:r>
                    </a:p>
                    <a:p>
                      <a:pPr marL="67310" marR="109220" algn="l">
                        <a:spcBef>
                          <a:spcPts val="595"/>
                        </a:spcBef>
                        <a:spcAft>
                          <a:spcPts val="0"/>
                        </a:spcAf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Category 2: Assessment requiring an independent historian(s)</a:t>
                      </a:r>
                    </a:p>
                    <a:p>
                      <a:pPr marL="67310" marR="109220" algn="l">
                        <a:spcBef>
                          <a:spcPts val="595"/>
                        </a:spcBef>
                        <a:spcAft>
                          <a:spcPts val="0"/>
                        </a:spcAft>
                      </a:pPr>
                      <a:r>
                        <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(For the categories of independent interpretation of tests and discussion of management or test interpretation, see moderate or high)</a:t>
                      </a:r>
                    </a:p>
                    <a:p>
                      <a:pPr marL="67310" marR="109220" algn="l">
                        <a:spcBef>
                          <a:spcPts val="595"/>
                        </a:spcBef>
                        <a:spcAft>
                          <a:spcPts val="0"/>
                        </a:spcAft>
                      </a:pPr>
                      <a:endPar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66675" marR="330200" algn="l">
                        <a:spcBef>
                          <a:spcPts val="585"/>
                        </a:spcBef>
                        <a:spcAft>
                          <a:spcPts val="0"/>
                        </a:spcAft>
                      </a:pPr>
                      <a:r>
                        <a:rPr lang="en-US" sz="1200" dirty="0">
                          <a:solidFill>
                            <a:srgbClr val="002060"/>
                          </a:solidFill>
                          <a:effectLst/>
                        </a:rPr>
                        <a:t>Low risk of morbidity</a:t>
                      </a:r>
                      <a:r>
                        <a:rPr lang="en-US" sz="1200" spc="-95" dirty="0">
                          <a:solidFill>
                            <a:srgbClr val="002060"/>
                          </a:solidFill>
                          <a:effectLst/>
                        </a:rPr>
                        <a:t> </a:t>
                      </a:r>
                      <a:r>
                        <a:rPr lang="en-US" sz="1200" dirty="0">
                          <a:solidFill>
                            <a:srgbClr val="002060"/>
                          </a:solidFill>
                          <a:effectLst/>
                        </a:rPr>
                        <a:t>from </a:t>
                      </a:r>
                      <a:r>
                        <a:rPr lang="en-US" sz="1200" spc="-10" dirty="0">
                          <a:solidFill>
                            <a:srgbClr val="002060"/>
                          </a:solidFill>
                          <a:effectLst/>
                        </a:rPr>
                        <a:t>additional</a:t>
                      </a:r>
                      <a:endParaRPr lang="en-US" sz="1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596752004"/>
                  </a:ext>
                </a:extLst>
              </a:tr>
            </a:tbl>
          </a:graphicData>
        </a:graphic>
      </p:graphicFrame>
      <p:sp>
        <p:nvSpPr>
          <p:cNvPr id="12" name="Rectangle 3">
            <a:extLst>
              <a:ext uri="{FF2B5EF4-FFF2-40B4-BE49-F238E27FC236}">
                <a16:creationId xmlns:a16="http://schemas.microsoft.com/office/drawing/2014/main" id="{E5168AAD-C8D0-4A05-9FF1-62437EF0D88A}"/>
              </a:ext>
            </a:extLst>
          </p:cNvPr>
          <p:cNvSpPr>
            <a:spLocks noChangeArrowheads="1"/>
          </p:cNvSpPr>
          <p:nvPr/>
        </p:nvSpPr>
        <p:spPr bwMode="auto">
          <a:xfrm>
            <a:off x="686507" y="45624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30263" algn="l"/>
              </a:tabLst>
              <a:defRPr>
                <a:solidFill>
                  <a:schemeClr val="tx1"/>
                </a:solidFill>
                <a:latin typeface="Arial" panose="020B0604020202020204" pitchFamily="34" charset="0"/>
              </a:defRPr>
            </a:lvl1pPr>
            <a:lvl2pPr eaLnBrk="0" fontAlgn="base" hangingPunct="0">
              <a:spcBef>
                <a:spcPct val="0"/>
              </a:spcBef>
              <a:spcAft>
                <a:spcPct val="0"/>
              </a:spcAft>
              <a:tabLst>
                <a:tab pos="830263" algn="l"/>
              </a:tabLst>
              <a:defRPr>
                <a:solidFill>
                  <a:schemeClr val="tx1"/>
                </a:solidFill>
                <a:latin typeface="Arial" panose="020B0604020202020204" pitchFamily="34" charset="0"/>
              </a:defRPr>
            </a:lvl2pPr>
            <a:lvl3pPr eaLnBrk="0" fontAlgn="base" hangingPunct="0">
              <a:spcBef>
                <a:spcPct val="0"/>
              </a:spcBef>
              <a:spcAft>
                <a:spcPct val="0"/>
              </a:spcAft>
              <a:tabLst>
                <a:tab pos="830263" algn="l"/>
              </a:tabLst>
              <a:defRPr>
                <a:solidFill>
                  <a:schemeClr val="tx1"/>
                </a:solidFill>
                <a:latin typeface="Arial" panose="020B0604020202020204" pitchFamily="34" charset="0"/>
              </a:defRPr>
            </a:lvl3pPr>
            <a:lvl4pPr eaLnBrk="0" fontAlgn="base" hangingPunct="0">
              <a:spcBef>
                <a:spcPct val="0"/>
              </a:spcBef>
              <a:spcAft>
                <a:spcPct val="0"/>
              </a:spcAft>
              <a:tabLst>
                <a:tab pos="830263" algn="l"/>
              </a:tabLst>
              <a:defRPr>
                <a:solidFill>
                  <a:schemeClr val="tx1"/>
                </a:solidFill>
                <a:latin typeface="Arial" panose="020B0604020202020204" pitchFamily="34" charset="0"/>
              </a:defRPr>
            </a:lvl4pPr>
            <a:lvl5pPr eaLnBrk="0" fontAlgn="base" hangingPunct="0">
              <a:spcBef>
                <a:spcPct val="0"/>
              </a:spcBef>
              <a:spcAft>
                <a:spcPct val="0"/>
              </a:spcAft>
              <a:tabLst>
                <a:tab pos="830263" algn="l"/>
              </a:tabLst>
              <a:defRPr>
                <a:solidFill>
                  <a:schemeClr val="tx1"/>
                </a:solidFill>
                <a:latin typeface="Arial" panose="020B0604020202020204" pitchFamily="34" charset="0"/>
              </a:defRPr>
            </a:lvl5pPr>
            <a:lvl6pPr eaLnBrk="0" fontAlgn="base" hangingPunct="0">
              <a:spcBef>
                <a:spcPct val="0"/>
              </a:spcBef>
              <a:spcAft>
                <a:spcPct val="0"/>
              </a:spcAft>
              <a:tabLst>
                <a:tab pos="830263" algn="l"/>
              </a:tabLst>
              <a:defRPr>
                <a:solidFill>
                  <a:schemeClr val="tx1"/>
                </a:solidFill>
                <a:latin typeface="Arial" panose="020B0604020202020204" pitchFamily="34" charset="0"/>
              </a:defRPr>
            </a:lvl6pPr>
            <a:lvl7pPr eaLnBrk="0" fontAlgn="base" hangingPunct="0">
              <a:spcBef>
                <a:spcPct val="0"/>
              </a:spcBef>
              <a:spcAft>
                <a:spcPct val="0"/>
              </a:spcAft>
              <a:tabLst>
                <a:tab pos="830263" algn="l"/>
              </a:tabLst>
              <a:defRPr>
                <a:solidFill>
                  <a:schemeClr val="tx1"/>
                </a:solidFill>
                <a:latin typeface="Arial" panose="020B0604020202020204" pitchFamily="34" charset="0"/>
              </a:defRPr>
            </a:lvl7pPr>
            <a:lvl8pPr eaLnBrk="0" fontAlgn="base" hangingPunct="0">
              <a:spcBef>
                <a:spcPct val="0"/>
              </a:spcBef>
              <a:spcAft>
                <a:spcPct val="0"/>
              </a:spcAft>
              <a:tabLst>
                <a:tab pos="830263" algn="l"/>
              </a:tabLst>
              <a:defRPr>
                <a:solidFill>
                  <a:schemeClr val="tx1"/>
                </a:solidFill>
                <a:latin typeface="Arial" panose="020B0604020202020204" pitchFamily="34" charset="0"/>
              </a:defRPr>
            </a:lvl8pPr>
            <a:lvl9pPr eaLnBrk="0" fontAlgn="base" hangingPunct="0">
              <a:spcBef>
                <a:spcPct val="0"/>
              </a:spcBef>
              <a:spcAft>
                <a:spcPct val="0"/>
              </a:spcAft>
              <a:tabLst>
                <a:tab pos="8302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30263" algn="l"/>
              </a:tabLst>
            </a:pPr>
            <a:b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731226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5996F1-9ACC-4930-962A-17225D7FF882}"/>
              </a:ext>
            </a:extLst>
          </p:cNvPr>
          <p:cNvSpPr>
            <a:spLocks noGrp="1"/>
          </p:cNvSpPr>
          <p:nvPr>
            <p:ph type="body" sz="quarter" idx="11"/>
          </p:nvPr>
        </p:nvSpPr>
        <p:spPr/>
        <p:txBody>
          <a:bodyPr/>
          <a:lstStyle/>
          <a:p>
            <a:endParaRPr lang="en-US" dirty="0"/>
          </a:p>
        </p:txBody>
      </p:sp>
      <p:graphicFrame>
        <p:nvGraphicFramePr>
          <p:cNvPr id="10" name="Content Placeholder 9">
            <a:extLst>
              <a:ext uri="{FF2B5EF4-FFF2-40B4-BE49-F238E27FC236}">
                <a16:creationId xmlns:a16="http://schemas.microsoft.com/office/drawing/2014/main" id="{9F281234-703F-4409-9A74-63108288D84B}"/>
              </a:ext>
            </a:extLst>
          </p:cNvPr>
          <p:cNvGraphicFramePr>
            <a:graphicFrameLocks noGrp="1"/>
          </p:cNvGraphicFramePr>
          <p:nvPr>
            <p:ph idx="1"/>
            <p:extLst>
              <p:ext uri="{D42A27DB-BD31-4B8C-83A1-F6EECF244321}">
                <p14:modId xmlns:p14="http://schemas.microsoft.com/office/powerpoint/2010/main" val="2150526425"/>
              </p:ext>
            </p:extLst>
          </p:nvPr>
        </p:nvGraphicFramePr>
        <p:xfrm>
          <a:off x="0" y="2"/>
          <a:ext cx="9144000" cy="5143498"/>
        </p:xfrm>
        <a:graphic>
          <a:graphicData uri="http://schemas.openxmlformats.org/drawingml/2006/table">
            <a:tbl>
              <a:tblPr firstRow="1" firstCol="1" lastRow="1" lastCol="1" bandRow="1" bandCol="1">
                <a:tableStyleId>{5C22544A-7EE6-4342-B048-85BDC9FD1C3A}</a:tableStyleId>
              </a:tblPr>
              <a:tblGrid>
                <a:gridCol w="914400">
                  <a:extLst>
                    <a:ext uri="{9D8B030D-6E8A-4147-A177-3AD203B41FA5}">
                      <a16:colId xmlns:a16="http://schemas.microsoft.com/office/drawing/2014/main" val="3515473364"/>
                    </a:ext>
                  </a:extLst>
                </a:gridCol>
                <a:gridCol w="2667000">
                  <a:extLst>
                    <a:ext uri="{9D8B030D-6E8A-4147-A177-3AD203B41FA5}">
                      <a16:colId xmlns:a16="http://schemas.microsoft.com/office/drawing/2014/main" val="3258716669"/>
                    </a:ext>
                  </a:extLst>
                </a:gridCol>
                <a:gridCol w="3441360">
                  <a:extLst>
                    <a:ext uri="{9D8B030D-6E8A-4147-A177-3AD203B41FA5}">
                      <a16:colId xmlns:a16="http://schemas.microsoft.com/office/drawing/2014/main" val="2191903136"/>
                    </a:ext>
                  </a:extLst>
                </a:gridCol>
                <a:gridCol w="2121240">
                  <a:extLst>
                    <a:ext uri="{9D8B030D-6E8A-4147-A177-3AD203B41FA5}">
                      <a16:colId xmlns:a16="http://schemas.microsoft.com/office/drawing/2014/main" val="2301982922"/>
                    </a:ext>
                  </a:extLst>
                </a:gridCol>
              </a:tblGrid>
              <a:tr h="972738">
                <a:tc>
                  <a:txBody>
                    <a:bodyPr/>
                    <a:lstStyle/>
                    <a:p>
                      <a:pPr marL="67945" marR="0" algn="ctr">
                        <a:spcBef>
                          <a:spcPts val="585"/>
                        </a:spcBef>
                        <a:spcAft>
                          <a:spcPts val="0"/>
                        </a:spcAft>
                      </a:pPr>
                      <a:r>
                        <a:rPr lang="en-US" sz="1000" dirty="0">
                          <a:effectLst/>
                        </a:rPr>
                        <a:t>Level</a:t>
                      </a:r>
                      <a:r>
                        <a:rPr lang="en-US" sz="1000" spc="-30" dirty="0">
                          <a:effectLst/>
                        </a:rPr>
                        <a:t> </a:t>
                      </a:r>
                      <a:r>
                        <a:rPr lang="en-US" sz="1000" dirty="0">
                          <a:effectLst/>
                        </a:rPr>
                        <a:t>of</a:t>
                      </a:r>
                      <a:r>
                        <a:rPr lang="en-US" sz="1000" spc="-20" dirty="0">
                          <a:effectLst/>
                        </a:rPr>
                        <a:t> </a:t>
                      </a:r>
                      <a:r>
                        <a:rPr lang="en-US" sz="1000" spc="-25" dirty="0">
                          <a:effectLst/>
                        </a:rPr>
                        <a:t>MDM</a:t>
                      </a:r>
                      <a:endParaRPr lang="en-US" sz="900" dirty="0">
                        <a:effectLst/>
                      </a:endParaRPr>
                    </a:p>
                    <a:p>
                      <a:pPr marL="67945" marR="101600" algn="ctr">
                        <a:spcBef>
                          <a:spcPts val="595"/>
                        </a:spcBef>
                        <a:spcAft>
                          <a:spcPts val="0"/>
                        </a:spcAft>
                      </a:pPr>
                      <a:r>
                        <a:rPr lang="en-US" sz="1000" dirty="0">
                          <a:effectLst/>
                        </a:rPr>
                        <a:t>(Based on</a:t>
                      </a:r>
                      <a:r>
                        <a:rPr lang="en-US" sz="1000" spc="-5" dirty="0">
                          <a:effectLst/>
                        </a:rPr>
                        <a:t> </a:t>
                      </a:r>
                      <a:r>
                        <a:rPr lang="en-US" sz="1000" dirty="0">
                          <a:effectLst/>
                        </a:rPr>
                        <a:t>2 out of</a:t>
                      </a:r>
                      <a:r>
                        <a:rPr lang="en-US" sz="1000" spc="-75" dirty="0">
                          <a:effectLst/>
                        </a:rPr>
                        <a:t> </a:t>
                      </a:r>
                      <a:r>
                        <a:rPr lang="en-US" sz="1000" dirty="0">
                          <a:effectLst/>
                        </a:rPr>
                        <a:t>3</a:t>
                      </a:r>
                      <a:r>
                        <a:rPr lang="en-US" sz="1000" spc="-75" dirty="0">
                          <a:effectLst/>
                        </a:rPr>
                        <a:t> </a:t>
                      </a:r>
                      <a:r>
                        <a:rPr lang="en-US" sz="1000" dirty="0">
                          <a:effectLst/>
                        </a:rPr>
                        <a:t>Elements</a:t>
                      </a:r>
                      <a:r>
                        <a:rPr lang="en-US" sz="1000" spc="-60" dirty="0">
                          <a:effectLst/>
                        </a:rPr>
                        <a:t> </a:t>
                      </a:r>
                      <a:r>
                        <a:rPr lang="en-US" sz="1000" dirty="0">
                          <a:effectLst/>
                        </a:rPr>
                        <a:t>of </a:t>
                      </a:r>
                      <a:r>
                        <a:rPr lang="en-US" sz="1000" spc="-20" dirty="0">
                          <a:effectLst/>
                        </a:rPr>
                        <a:t>MDM)</a:t>
                      </a:r>
                      <a:endParaRPr lang="en-US" sz="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7310" marR="0" algn="ctr">
                        <a:spcBef>
                          <a:spcPts val="585"/>
                        </a:spcBef>
                        <a:spcAft>
                          <a:spcPts val="0"/>
                        </a:spcAft>
                      </a:pPr>
                      <a:r>
                        <a:rPr lang="en-US" sz="1100" dirty="0">
                          <a:effectLst/>
                        </a:rPr>
                        <a:t>Number and Complexity of </a:t>
                      </a:r>
                      <a:r>
                        <a:rPr lang="en-US" sz="1100" spc="-10" dirty="0">
                          <a:effectLst/>
                        </a:rPr>
                        <a:t>Problems </a:t>
                      </a:r>
                      <a:r>
                        <a:rPr lang="en-US" sz="1100" dirty="0">
                          <a:effectLst/>
                        </a:rPr>
                        <a:t>Addressed</a:t>
                      </a:r>
                      <a:r>
                        <a:rPr lang="en-US" sz="1100" spc="-95" dirty="0">
                          <a:effectLst/>
                        </a:rPr>
                        <a:t> </a:t>
                      </a:r>
                      <a:r>
                        <a:rPr lang="en-US" sz="1100" dirty="0">
                          <a:effectLst/>
                        </a:rPr>
                        <a:t>at</a:t>
                      </a:r>
                      <a:r>
                        <a:rPr lang="en-US" sz="1100" spc="-90" dirty="0">
                          <a:effectLst/>
                        </a:rPr>
                        <a:t> </a:t>
                      </a:r>
                      <a:r>
                        <a:rPr lang="en-US" sz="1100" dirty="0">
                          <a:effectLst/>
                        </a:rPr>
                        <a:t>the </a:t>
                      </a:r>
                      <a:r>
                        <a:rPr lang="en-US" sz="1100" spc="-10" dirty="0">
                          <a:effectLst/>
                        </a:rPr>
                        <a:t>Encounter</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7310" marR="109220" algn="ctr">
                        <a:spcBef>
                          <a:spcPts val="585"/>
                        </a:spcBef>
                        <a:spcAft>
                          <a:spcPts val="0"/>
                        </a:spcAft>
                      </a:pPr>
                      <a:r>
                        <a:rPr lang="en-US" sz="1100" dirty="0">
                          <a:effectLst/>
                        </a:rPr>
                        <a:t>Amount</a:t>
                      </a:r>
                      <a:r>
                        <a:rPr lang="en-US" sz="1100" spc="-95" dirty="0">
                          <a:effectLst/>
                        </a:rPr>
                        <a:t> </a:t>
                      </a:r>
                      <a:r>
                        <a:rPr lang="en-US" sz="1100" dirty="0">
                          <a:effectLst/>
                        </a:rPr>
                        <a:t>and/or</a:t>
                      </a:r>
                      <a:r>
                        <a:rPr lang="en-US" sz="1100" spc="-90" dirty="0">
                          <a:effectLst/>
                        </a:rPr>
                        <a:t> </a:t>
                      </a:r>
                      <a:r>
                        <a:rPr lang="en-US" sz="1100" dirty="0">
                          <a:effectLst/>
                        </a:rPr>
                        <a:t>Complexity of Data to Be Reviewed and Analyzed</a:t>
                      </a:r>
                    </a:p>
                    <a:p>
                      <a:pPr marL="67310" marR="109220" algn="ctr">
                        <a:spcBef>
                          <a:spcPts val="585"/>
                        </a:spcBef>
                        <a:spcAft>
                          <a:spcPts val="0"/>
                        </a:spcAft>
                      </a:pPr>
                      <a:r>
                        <a:rPr lang="en-US" sz="1100" dirty="0">
                          <a:effectLst/>
                        </a:rPr>
                        <a:t>*Each unique test, order,</a:t>
                      </a:r>
                      <a:r>
                        <a:rPr lang="en-US" sz="1100" spc="200" dirty="0">
                          <a:effectLst/>
                        </a:rPr>
                        <a:t> </a:t>
                      </a:r>
                      <a:r>
                        <a:rPr lang="en-US" sz="1100" dirty="0">
                          <a:effectLst/>
                        </a:rPr>
                        <a:t>or</a:t>
                      </a:r>
                      <a:r>
                        <a:rPr lang="en-US" sz="1100" spc="-70" dirty="0">
                          <a:effectLst/>
                        </a:rPr>
                        <a:t> </a:t>
                      </a:r>
                      <a:r>
                        <a:rPr lang="en-US" sz="1100" dirty="0">
                          <a:effectLst/>
                        </a:rPr>
                        <a:t>document</a:t>
                      </a:r>
                      <a:r>
                        <a:rPr lang="en-US" sz="1100" spc="-70" dirty="0">
                          <a:effectLst/>
                        </a:rPr>
                        <a:t> </a:t>
                      </a:r>
                      <a:r>
                        <a:rPr lang="en-US" sz="1100" dirty="0">
                          <a:effectLst/>
                        </a:rPr>
                        <a:t>contributes</a:t>
                      </a:r>
                      <a:r>
                        <a:rPr lang="en-US" sz="1100" spc="-70" dirty="0">
                          <a:effectLst/>
                        </a:rPr>
                        <a:t> </a:t>
                      </a:r>
                      <a:r>
                        <a:rPr lang="en-US" sz="1100" dirty="0">
                          <a:effectLst/>
                        </a:rPr>
                        <a:t>to the combination of 2 or combination</a:t>
                      </a:r>
                      <a:r>
                        <a:rPr lang="en-US" sz="1100" spc="-75" dirty="0">
                          <a:effectLst/>
                        </a:rPr>
                        <a:t> </a:t>
                      </a:r>
                      <a:r>
                        <a:rPr lang="en-US" sz="1100" dirty="0">
                          <a:effectLst/>
                        </a:rPr>
                        <a:t>of</a:t>
                      </a:r>
                      <a:r>
                        <a:rPr lang="en-US" sz="1100" spc="-60" dirty="0">
                          <a:effectLst/>
                        </a:rPr>
                        <a:t> </a:t>
                      </a:r>
                      <a:r>
                        <a:rPr lang="en-US" sz="1100" dirty="0">
                          <a:effectLst/>
                        </a:rPr>
                        <a:t>3</a:t>
                      </a:r>
                      <a:r>
                        <a:rPr lang="en-US" sz="1100" spc="-75" dirty="0">
                          <a:effectLst/>
                        </a:rPr>
                        <a:t> </a:t>
                      </a:r>
                      <a:r>
                        <a:rPr lang="en-US" sz="1100" dirty="0">
                          <a:effectLst/>
                        </a:rPr>
                        <a:t>in Category 1 below.</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6675" marR="82550" algn="ctr">
                        <a:spcBef>
                          <a:spcPts val="585"/>
                        </a:spcBef>
                        <a:spcAft>
                          <a:spcPts val="0"/>
                        </a:spcAft>
                      </a:pPr>
                      <a:r>
                        <a:rPr lang="en-US" sz="1100" dirty="0">
                          <a:effectLst/>
                        </a:rPr>
                        <a:t>Risk of </a:t>
                      </a:r>
                      <a:r>
                        <a:rPr lang="en-US" sz="1100" spc="-10" dirty="0">
                          <a:effectLst/>
                        </a:rPr>
                        <a:t>Complications </a:t>
                      </a:r>
                      <a:r>
                        <a:rPr lang="en-US" sz="1100" dirty="0">
                          <a:effectLst/>
                        </a:rPr>
                        <a:t>and/or</a:t>
                      </a:r>
                      <a:r>
                        <a:rPr lang="en-US" sz="1100" spc="-95" dirty="0">
                          <a:effectLst/>
                        </a:rPr>
                        <a:t> </a:t>
                      </a:r>
                      <a:r>
                        <a:rPr lang="en-US" sz="1100" dirty="0">
                          <a:effectLst/>
                        </a:rPr>
                        <a:t>Morbidity or Mortality of </a:t>
                      </a:r>
                      <a:r>
                        <a:rPr lang="en-US" sz="1100" spc="-10" dirty="0">
                          <a:effectLst/>
                        </a:rPr>
                        <a:t>Patient Management</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850722092"/>
                  </a:ext>
                </a:extLst>
              </a:tr>
              <a:tr h="4170760">
                <a:tc>
                  <a:txBody>
                    <a:bodyPr/>
                    <a:lstStyle/>
                    <a:p>
                      <a:pPr marL="67945" marR="0" algn="ctr">
                        <a:spcBef>
                          <a:spcPts val="585"/>
                        </a:spcBef>
                        <a:spcAft>
                          <a:spcPts val="0"/>
                        </a:spcAft>
                      </a:pPr>
                      <a:r>
                        <a:rPr lang="en-US" sz="1100" spc="-25" dirty="0">
                          <a:solidFill>
                            <a:srgbClr val="002060"/>
                          </a:solidFill>
                          <a:effectLst/>
                        </a:rPr>
                        <a:t>Moderate</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67310" marR="0" algn="l">
                        <a:spcBef>
                          <a:spcPts val="585"/>
                        </a:spcBef>
                        <a:spcAft>
                          <a:spcPts val="0"/>
                        </a:spcAft>
                      </a:pPr>
                      <a:r>
                        <a:rPr lang="en-US" sz="1100" spc="-25" dirty="0">
                          <a:solidFill>
                            <a:srgbClr val="002060"/>
                          </a:solidFill>
                          <a:effectLst/>
                        </a:rPr>
                        <a:t>Moderate</a:t>
                      </a:r>
                    </a:p>
                    <a:p>
                      <a:pPr marL="67310" marR="0" algn="l">
                        <a:spcBef>
                          <a:spcPts val="585"/>
                        </a:spcBef>
                        <a:spcAft>
                          <a:spcPts val="0"/>
                        </a:spcAft>
                      </a:pPr>
                      <a:r>
                        <a:rPr lang="en-US" sz="1100" spc="-25" dirty="0">
                          <a:solidFill>
                            <a:srgbClr val="002060"/>
                          </a:solidFill>
                          <a:effectLst/>
                        </a:rPr>
                        <a:t>1 or more chronic illnesses with exacerbation, progression, or side effects of treatment</a:t>
                      </a:r>
                    </a:p>
                    <a:p>
                      <a:pPr marL="67310" marR="0" algn="l">
                        <a:spcBef>
                          <a:spcPts val="585"/>
                        </a:spcBef>
                        <a:spcAft>
                          <a:spcPts val="0"/>
                        </a:spcAft>
                      </a:pPr>
                      <a:r>
                        <a:rPr lang="en-US" sz="1100" spc="-25" dirty="0">
                          <a:solidFill>
                            <a:srgbClr val="002060"/>
                          </a:solidFill>
                          <a:effectLst/>
                        </a:rPr>
                        <a:t>or</a:t>
                      </a:r>
                    </a:p>
                    <a:p>
                      <a:pPr marL="67310" marR="0" algn="l">
                        <a:spcBef>
                          <a:spcPts val="585"/>
                        </a:spcBef>
                        <a:spcAft>
                          <a:spcPts val="0"/>
                        </a:spcAft>
                      </a:pPr>
                      <a:r>
                        <a:rPr lang="en-US" sz="1100" spc="-25" dirty="0">
                          <a:solidFill>
                            <a:srgbClr val="002060"/>
                          </a:solidFill>
                          <a:effectLst/>
                        </a:rPr>
                        <a:t>2 or more stable, chronic illnesses</a:t>
                      </a:r>
                    </a:p>
                    <a:p>
                      <a:pPr marL="67310" marR="0" algn="l">
                        <a:spcBef>
                          <a:spcPts val="585"/>
                        </a:spcBef>
                        <a:spcAft>
                          <a:spcPts val="0"/>
                        </a:spcAft>
                      </a:pPr>
                      <a:r>
                        <a:rPr lang="en-US" sz="1100" spc="-25" dirty="0">
                          <a:solidFill>
                            <a:srgbClr val="002060"/>
                          </a:solidFill>
                          <a:effectLst/>
                        </a:rPr>
                        <a:t>or</a:t>
                      </a:r>
                    </a:p>
                    <a:p>
                      <a:pPr marL="67310" marR="0" algn="l">
                        <a:spcBef>
                          <a:spcPts val="585"/>
                        </a:spcBef>
                        <a:spcAft>
                          <a:spcPts val="0"/>
                        </a:spcAft>
                      </a:pPr>
                      <a:r>
                        <a:rPr lang="en-US" sz="1100" spc="-25" dirty="0">
                          <a:solidFill>
                            <a:srgbClr val="002060"/>
                          </a:solidFill>
                          <a:effectLst/>
                        </a:rPr>
                        <a:t>1 undiagnosed new problem with uncertain prognosis</a:t>
                      </a:r>
                    </a:p>
                    <a:p>
                      <a:pPr marL="67310" marR="0" algn="l">
                        <a:spcBef>
                          <a:spcPts val="585"/>
                        </a:spcBef>
                        <a:spcAft>
                          <a:spcPts val="0"/>
                        </a:spcAft>
                      </a:pPr>
                      <a:r>
                        <a:rPr lang="en-US" sz="1100" spc="-25" dirty="0">
                          <a:solidFill>
                            <a:srgbClr val="002060"/>
                          </a:solidFill>
                          <a:effectLst/>
                        </a:rPr>
                        <a:t>or</a:t>
                      </a:r>
                    </a:p>
                    <a:p>
                      <a:pPr marL="67310" marR="0" algn="l">
                        <a:spcBef>
                          <a:spcPts val="585"/>
                        </a:spcBef>
                        <a:spcAft>
                          <a:spcPts val="0"/>
                        </a:spcAft>
                      </a:pPr>
                      <a:r>
                        <a:rPr lang="en-US" sz="1100" spc="-25" dirty="0">
                          <a:solidFill>
                            <a:srgbClr val="002060"/>
                          </a:solidFill>
                          <a:effectLst/>
                        </a:rPr>
                        <a:t>1 acute illness with systemic symptoms</a:t>
                      </a:r>
                    </a:p>
                    <a:p>
                      <a:pPr marL="67310" marR="0" algn="l">
                        <a:spcBef>
                          <a:spcPts val="585"/>
                        </a:spcBef>
                        <a:spcAft>
                          <a:spcPts val="0"/>
                        </a:spcAft>
                      </a:pPr>
                      <a:r>
                        <a:rPr lang="en-US" sz="1100" spc="-25" dirty="0">
                          <a:solidFill>
                            <a:srgbClr val="002060"/>
                          </a:solidFill>
                          <a:effectLst/>
                        </a:rPr>
                        <a:t>or</a:t>
                      </a:r>
                    </a:p>
                    <a:p>
                      <a:pPr marL="67310" marR="0" algn="l">
                        <a:spcBef>
                          <a:spcPts val="585"/>
                        </a:spcBef>
                        <a:spcAft>
                          <a:spcPts val="0"/>
                        </a:spcAft>
                      </a:pPr>
                      <a:r>
                        <a:rPr lang="en-US" sz="1100" spc="-25" dirty="0">
                          <a:solidFill>
                            <a:srgbClr val="002060"/>
                          </a:solidFill>
                          <a:effectLst/>
                        </a:rPr>
                        <a:t>1 acute, complicated injury</a:t>
                      </a:r>
                    </a:p>
                    <a:p>
                      <a:pPr marL="0" marR="67945" lvl="0" indent="0" algn="l">
                        <a:spcBef>
                          <a:spcPts val="595"/>
                        </a:spcBef>
                        <a:spcAft>
                          <a:spcPts val="0"/>
                        </a:spcAft>
                        <a:buSzPts val="1000"/>
                        <a:buFont typeface="Arial" panose="020B0604020202020204" pitchFamily="34" charset="0"/>
                        <a:buNone/>
                        <a:tabLst>
                          <a:tab pos="448945" algn="l"/>
                        </a:tabLst>
                      </a:pP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67310" marR="0" algn="l">
                        <a:spcBef>
                          <a:spcPts val="585"/>
                        </a:spcBef>
                        <a:spcAft>
                          <a:spcPts val="0"/>
                        </a:spcAft>
                      </a:pPr>
                      <a:r>
                        <a:rPr lang="en-US" sz="1000" spc="-10" dirty="0">
                          <a:solidFill>
                            <a:srgbClr val="002060"/>
                          </a:solidFill>
                          <a:effectLst/>
                        </a:rPr>
                        <a:t>Moderate</a:t>
                      </a:r>
                    </a:p>
                    <a:p>
                      <a:pPr marL="67310" marR="0" algn="l">
                        <a:spcBef>
                          <a:spcPts val="585"/>
                        </a:spcBef>
                        <a:spcAft>
                          <a:spcPts val="0"/>
                        </a:spcAft>
                      </a:pPr>
                      <a:r>
                        <a:rPr lang="en-US" sz="1000" dirty="0">
                          <a:solidFill>
                            <a:srgbClr val="002060"/>
                          </a:solidFill>
                          <a:effectLst/>
                        </a:rPr>
                        <a:t>Category 1: Tests, documents, or independent historian(s)</a:t>
                      </a:r>
                    </a:p>
                    <a:p>
                      <a:pPr marL="67310" marR="0" algn="l">
                        <a:spcBef>
                          <a:spcPts val="585"/>
                        </a:spcBef>
                        <a:spcAft>
                          <a:spcPts val="0"/>
                        </a:spcAft>
                      </a:pPr>
                      <a:r>
                        <a:rPr lang="en-US" sz="1000" dirty="0">
                          <a:solidFill>
                            <a:srgbClr val="002060"/>
                          </a:solidFill>
                          <a:effectLst/>
                        </a:rPr>
                        <a:t>Any combination of 3 from the following:</a:t>
                      </a:r>
                    </a:p>
                    <a:p>
                      <a:pPr marL="67310" marR="0" algn="l">
                        <a:spcBef>
                          <a:spcPts val="585"/>
                        </a:spcBef>
                        <a:spcAft>
                          <a:spcPts val="0"/>
                        </a:spcAft>
                      </a:pPr>
                      <a:r>
                        <a:rPr lang="en-US" sz="1000" dirty="0">
                          <a:solidFill>
                            <a:srgbClr val="002060"/>
                          </a:solidFill>
                          <a:effectLst/>
                        </a:rPr>
                        <a:t>- Review of prior external note(s) from each unique source*;</a:t>
                      </a:r>
                    </a:p>
                    <a:p>
                      <a:pPr marL="67310" marR="0" algn="l">
                        <a:spcBef>
                          <a:spcPts val="585"/>
                        </a:spcBef>
                        <a:spcAft>
                          <a:spcPts val="0"/>
                        </a:spcAft>
                      </a:pPr>
                      <a:r>
                        <a:rPr lang="en-US" sz="1000" dirty="0">
                          <a:solidFill>
                            <a:srgbClr val="002060"/>
                          </a:solidFill>
                          <a:effectLst/>
                        </a:rPr>
                        <a:t>- Review of the result(s) of each unique test*;</a:t>
                      </a:r>
                    </a:p>
                    <a:p>
                      <a:pPr marL="67310" marR="0" algn="l">
                        <a:spcBef>
                          <a:spcPts val="585"/>
                        </a:spcBef>
                        <a:spcAft>
                          <a:spcPts val="0"/>
                        </a:spcAft>
                      </a:pPr>
                      <a:r>
                        <a:rPr lang="en-US" sz="1000" dirty="0">
                          <a:solidFill>
                            <a:srgbClr val="002060"/>
                          </a:solidFill>
                          <a:effectLst/>
                        </a:rPr>
                        <a:t>- Ordering of each unique test*;</a:t>
                      </a:r>
                    </a:p>
                    <a:p>
                      <a:pPr marL="67310" marR="0" algn="l">
                        <a:spcBef>
                          <a:spcPts val="585"/>
                        </a:spcBef>
                        <a:spcAft>
                          <a:spcPts val="0"/>
                        </a:spcAft>
                      </a:pPr>
                      <a:r>
                        <a:rPr lang="en-US" sz="1000" dirty="0">
                          <a:solidFill>
                            <a:srgbClr val="002060"/>
                          </a:solidFill>
                          <a:effectLst/>
                        </a:rPr>
                        <a:t>- Assessment requiring an independent historian(s)</a:t>
                      </a:r>
                    </a:p>
                    <a:p>
                      <a:pPr marL="67310" marR="0" algn="l">
                        <a:spcBef>
                          <a:spcPts val="585"/>
                        </a:spcBef>
                        <a:spcAft>
                          <a:spcPts val="0"/>
                        </a:spcAft>
                      </a:pPr>
                      <a:r>
                        <a:rPr lang="en-US" sz="1000" dirty="0">
                          <a:solidFill>
                            <a:srgbClr val="002060"/>
                          </a:solidFill>
                          <a:effectLst/>
                        </a:rPr>
                        <a:t>or</a:t>
                      </a:r>
                    </a:p>
                    <a:p>
                      <a:pPr marL="67310" marR="0" algn="l">
                        <a:spcBef>
                          <a:spcPts val="585"/>
                        </a:spcBef>
                        <a:spcAft>
                          <a:spcPts val="0"/>
                        </a:spcAft>
                      </a:pPr>
                      <a:r>
                        <a:rPr lang="en-US" sz="1000" dirty="0">
                          <a:solidFill>
                            <a:srgbClr val="002060"/>
                          </a:solidFill>
                          <a:effectLst/>
                        </a:rPr>
                        <a:t>Category 2: Independent interpretation of tests</a:t>
                      </a:r>
                    </a:p>
                    <a:p>
                      <a:pPr marL="67310" marR="0" algn="l">
                        <a:spcBef>
                          <a:spcPts val="585"/>
                        </a:spcBef>
                        <a:spcAft>
                          <a:spcPts val="0"/>
                        </a:spcAft>
                      </a:pPr>
                      <a:r>
                        <a:rPr lang="en-US" sz="1000" dirty="0">
                          <a:solidFill>
                            <a:srgbClr val="002060"/>
                          </a:solidFill>
                          <a:effectLst/>
                        </a:rPr>
                        <a:t>performed by another physician/other qualified health care professional (not separately reported);</a:t>
                      </a:r>
                    </a:p>
                    <a:p>
                      <a:pPr marL="67310" marR="0" algn="l">
                        <a:spcBef>
                          <a:spcPts val="585"/>
                        </a:spcBef>
                        <a:spcAft>
                          <a:spcPts val="0"/>
                        </a:spcAft>
                      </a:pPr>
                      <a:r>
                        <a:rPr lang="en-US" sz="1000" dirty="0">
                          <a:solidFill>
                            <a:srgbClr val="002060"/>
                          </a:solidFill>
                          <a:effectLst/>
                        </a:rPr>
                        <a:t>or</a:t>
                      </a:r>
                    </a:p>
                    <a:p>
                      <a:pPr marL="67310" marR="0" algn="l">
                        <a:spcBef>
                          <a:spcPts val="585"/>
                        </a:spcBef>
                        <a:spcAft>
                          <a:spcPts val="0"/>
                        </a:spcAft>
                      </a:pPr>
                      <a:r>
                        <a:rPr lang="en-US" sz="1000" dirty="0">
                          <a:solidFill>
                            <a:srgbClr val="002060"/>
                          </a:solidFill>
                          <a:effectLst/>
                        </a:rPr>
                        <a:t>Category 3: Discussion of management or test interpretation</a:t>
                      </a:r>
                    </a:p>
                    <a:p>
                      <a:pPr marL="67310" marR="0" algn="l">
                        <a:spcBef>
                          <a:spcPts val="585"/>
                        </a:spcBef>
                        <a:spcAft>
                          <a:spcPts val="0"/>
                        </a:spcAft>
                      </a:pPr>
                      <a:r>
                        <a:rPr lang="en-US" sz="1000" dirty="0">
                          <a:solidFill>
                            <a:srgbClr val="002060"/>
                          </a:solidFill>
                          <a:effectLst/>
                        </a:rPr>
                        <a:t>- Discussion of management or test interpretation with external physician/other qualified health care professional/appropriate source (not separately reported)	</a:t>
                      </a: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66675" marR="330200" algn="l">
                        <a:spcBef>
                          <a:spcPts val="585"/>
                        </a:spcBef>
                        <a:spcAft>
                          <a:spcPts val="0"/>
                        </a:spcAft>
                      </a:pPr>
                      <a:r>
                        <a:rPr lang="en-US" sz="1000" dirty="0">
                          <a:solidFill>
                            <a:srgbClr val="002060"/>
                          </a:solidFill>
                          <a:effectLst/>
                        </a:rPr>
                        <a:t>Moderate risk of morbidity from additional diagnostic testing or treatment </a:t>
                      </a:r>
                      <a:r>
                        <a:rPr lang="en-US" sz="10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additional diagnostic testing or treatment</a:t>
                      </a:r>
                    </a:p>
                    <a:p>
                      <a:pPr marL="66675" marR="330200" algn="l">
                        <a:spcBef>
                          <a:spcPts val="585"/>
                        </a:spcBef>
                        <a:spcAft>
                          <a:spcPts val="0"/>
                        </a:spcAft>
                      </a:pPr>
                      <a:r>
                        <a:rPr lang="en-US" sz="10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Examples only:</a:t>
                      </a:r>
                    </a:p>
                    <a:p>
                      <a:pPr marL="66675" marR="330200" algn="l">
                        <a:spcBef>
                          <a:spcPts val="585"/>
                        </a:spcBef>
                        <a:spcAft>
                          <a:spcPts val="0"/>
                        </a:spcAft>
                      </a:pPr>
                      <a:r>
                        <a:rPr lang="en-US" sz="10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Prescription drug management</a:t>
                      </a:r>
                    </a:p>
                    <a:p>
                      <a:pPr marL="66675" marR="330200" algn="l">
                        <a:spcBef>
                          <a:spcPts val="585"/>
                        </a:spcBef>
                        <a:spcAft>
                          <a:spcPts val="0"/>
                        </a:spcAft>
                      </a:pPr>
                      <a:r>
                        <a:rPr lang="en-US" sz="10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Decision regarding minor surgery with identified patient or procedure risk factors</a:t>
                      </a:r>
                    </a:p>
                    <a:p>
                      <a:pPr marL="66675" marR="330200" algn="l">
                        <a:spcBef>
                          <a:spcPts val="585"/>
                        </a:spcBef>
                        <a:spcAft>
                          <a:spcPts val="0"/>
                        </a:spcAft>
                      </a:pPr>
                      <a:r>
                        <a:rPr lang="en-US" sz="10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Decision regarding elective major surgery without identified patient or procedure risk factors</a:t>
                      </a:r>
                    </a:p>
                    <a:p>
                      <a:pPr marL="66675" marR="330200" algn="l">
                        <a:spcBef>
                          <a:spcPts val="585"/>
                        </a:spcBef>
                        <a:spcAft>
                          <a:spcPts val="0"/>
                        </a:spcAft>
                      </a:pPr>
                      <a:r>
                        <a:rPr lang="en-US" sz="10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Diagnosis or treatment significantly limited by</a:t>
                      </a:r>
                    </a:p>
                    <a:p>
                      <a:pPr marL="66675" marR="330200" algn="l">
                        <a:spcBef>
                          <a:spcPts val="585"/>
                        </a:spcBef>
                        <a:spcAft>
                          <a:spcPts val="0"/>
                        </a:spcAft>
                      </a:pPr>
                      <a:r>
                        <a:rPr lang="en-US" sz="10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Social determinants of health</a:t>
                      </a:r>
                    </a:p>
                    <a:p>
                      <a:pPr marL="66675" marR="330200" algn="l">
                        <a:spcBef>
                          <a:spcPts val="585"/>
                        </a:spcBef>
                        <a:spcAft>
                          <a:spcPts val="0"/>
                        </a:spcAft>
                      </a:pPr>
                      <a:endParaRPr lang="en-US" sz="9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596752004"/>
                  </a:ext>
                </a:extLst>
              </a:tr>
            </a:tbl>
          </a:graphicData>
        </a:graphic>
      </p:graphicFrame>
      <p:sp>
        <p:nvSpPr>
          <p:cNvPr id="12" name="Rectangle 3">
            <a:extLst>
              <a:ext uri="{FF2B5EF4-FFF2-40B4-BE49-F238E27FC236}">
                <a16:creationId xmlns:a16="http://schemas.microsoft.com/office/drawing/2014/main" id="{E5168AAD-C8D0-4A05-9FF1-62437EF0D88A}"/>
              </a:ext>
            </a:extLst>
          </p:cNvPr>
          <p:cNvSpPr>
            <a:spLocks noChangeArrowheads="1"/>
          </p:cNvSpPr>
          <p:nvPr/>
        </p:nvSpPr>
        <p:spPr bwMode="auto">
          <a:xfrm>
            <a:off x="686507" y="45624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30263" algn="l"/>
              </a:tabLst>
              <a:defRPr>
                <a:solidFill>
                  <a:schemeClr val="tx1"/>
                </a:solidFill>
                <a:latin typeface="Arial" panose="020B0604020202020204" pitchFamily="34" charset="0"/>
              </a:defRPr>
            </a:lvl1pPr>
            <a:lvl2pPr eaLnBrk="0" fontAlgn="base" hangingPunct="0">
              <a:spcBef>
                <a:spcPct val="0"/>
              </a:spcBef>
              <a:spcAft>
                <a:spcPct val="0"/>
              </a:spcAft>
              <a:tabLst>
                <a:tab pos="830263" algn="l"/>
              </a:tabLst>
              <a:defRPr>
                <a:solidFill>
                  <a:schemeClr val="tx1"/>
                </a:solidFill>
                <a:latin typeface="Arial" panose="020B0604020202020204" pitchFamily="34" charset="0"/>
              </a:defRPr>
            </a:lvl2pPr>
            <a:lvl3pPr eaLnBrk="0" fontAlgn="base" hangingPunct="0">
              <a:spcBef>
                <a:spcPct val="0"/>
              </a:spcBef>
              <a:spcAft>
                <a:spcPct val="0"/>
              </a:spcAft>
              <a:tabLst>
                <a:tab pos="830263" algn="l"/>
              </a:tabLst>
              <a:defRPr>
                <a:solidFill>
                  <a:schemeClr val="tx1"/>
                </a:solidFill>
                <a:latin typeface="Arial" panose="020B0604020202020204" pitchFamily="34" charset="0"/>
              </a:defRPr>
            </a:lvl3pPr>
            <a:lvl4pPr eaLnBrk="0" fontAlgn="base" hangingPunct="0">
              <a:spcBef>
                <a:spcPct val="0"/>
              </a:spcBef>
              <a:spcAft>
                <a:spcPct val="0"/>
              </a:spcAft>
              <a:tabLst>
                <a:tab pos="830263" algn="l"/>
              </a:tabLst>
              <a:defRPr>
                <a:solidFill>
                  <a:schemeClr val="tx1"/>
                </a:solidFill>
                <a:latin typeface="Arial" panose="020B0604020202020204" pitchFamily="34" charset="0"/>
              </a:defRPr>
            </a:lvl4pPr>
            <a:lvl5pPr eaLnBrk="0" fontAlgn="base" hangingPunct="0">
              <a:spcBef>
                <a:spcPct val="0"/>
              </a:spcBef>
              <a:spcAft>
                <a:spcPct val="0"/>
              </a:spcAft>
              <a:tabLst>
                <a:tab pos="830263" algn="l"/>
              </a:tabLst>
              <a:defRPr>
                <a:solidFill>
                  <a:schemeClr val="tx1"/>
                </a:solidFill>
                <a:latin typeface="Arial" panose="020B0604020202020204" pitchFamily="34" charset="0"/>
              </a:defRPr>
            </a:lvl5pPr>
            <a:lvl6pPr eaLnBrk="0" fontAlgn="base" hangingPunct="0">
              <a:spcBef>
                <a:spcPct val="0"/>
              </a:spcBef>
              <a:spcAft>
                <a:spcPct val="0"/>
              </a:spcAft>
              <a:tabLst>
                <a:tab pos="830263" algn="l"/>
              </a:tabLst>
              <a:defRPr>
                <a:solidFill>
                  <a:schemeClr val="tx1"/>
                </a:solidFill>
                <a:latin typeface="Arial" panose="020B0604020202020204" pitchFamily="34" charset="0"/>
              </a:defRPr>
            </a:lvl6pPr>
            <a:lvl7pPr eaLnBrk="0" fontAlgn="base" hangingPunct="0">
              <a:spcBef>
                <a:spcPct val="0"/>
              </a:spcBef>
              <a:spcAft>
                <a:spcPct val="0"/>
              </a:spcAft>
              <a:tabLst>
                <a:tab pos="830263" algn="l"/>
              </a:tabLst>
              <a:defRPr>
                <a:solidFill>
                  <a:schemeClr val="tx1"/>
                </a:solidFill>
                <a:latin typeface="Arial" panose="020B0604020202020204" pitchFamily="34" charset="0"/>
              </a:defRPr>
            </a:lvl7pPr>
            <a:lvl8pPr eaLnBrk="0" fontAlgn="base" hangingPunct="0">
              <a:spcBef>
                <a:spcPct val="0"/>
              </a:spcBef>
              <a:spcAft>
                <a:spcPct val="0"/>
              </a:spcAft>
              <a:tabLst>
                <a:tab pos="830263" algn="l"/>
              </a:tabLst>
              <a:defRPr>
                <a:solidFill>
                  <a:schemeClr val="tx1"/>
                </a:solidFill>
                <a:latin typeface="Arial" panose="020B0604020202020204" pitchFamily="34" charset="0"/>
              </a:defRPr>
            </a:lvl8pPr>
            <a:lvl9pPr eaLnBrk="0" fontAlgn="base" hangingPunct="0">
              <a:spcBef>
                <a:spcPct val="0"/>
              </a:spcBef>
              <a:spcAft>
                <a:spcPct val="0"/>
              </a:spcAft>
              <a:tabLst>
                <a:tab pos="8302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30263" algn="l"/>
              </a:tabLst>
            </a:pPr>
            <a:b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57087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5996F1-9ACC-4930-962A-17225D7FF882}"/>
              </a:ext>
            </a:extLst>
          </p:cNvPr>
          <p:cNvSpPr>
            <a:spLocks noGrp="1"/>
          </p:cNvSpPr>
          <p:nvPr>
            <p:ph type="body" sz="quarter" idx="11"/>
          </p:nvPr>
        </p:nvSpPr>
        <p:spPr/>
        <p:txBody>
          <a:bodyPr/>
          <a:lstStyle/>
          <a:p>
            <a:endParaRPr lang="en-US" dirty="0"/>
          </a:p>
        </p:txBody>
      </p:sp>
      <p:graphicFrame>
        <p:nvGraphicFramePr>
          <p:cNvPr id="10" name="Content Placeholder 9">
            <a:extLst>
              <a:ext uri="{FF2B5EF4-FFF2-40B4-BE49-F238E27FC236}">
                <a16:creationId xmlns:a16="http://schemas.microsoft.com/office/drawing/2014/main" id="{9F281234-703F-4409-9A74-63108288D84B}"/>
              </a:ext>
            </a:extLst>
          </p:cNvPr>
          <p:cNvGraphicFramePr>
            <a:graphicFrameLocks noGrp="1"/>
          </p:cNvGraphicFramePr>
          <p:nvPr>
            <p:ph idx="1"/>
            <p:extLst>
              <p:ext uri="{D42A27DB-BD31-4B8C-83A1-F6EECF244321}">
                <p14:modId xmlns:p14="http://schemas.microsoft.com/office/powerpoint/2010/main" val="2995885438"/>
              </p:ext>
            </p:extLst>
          </p:nvPr>
        </p:nvGraphicFramePr>
        <p:xfrm>
          <a:off x="0" y="0"/>
          <a:ext cx="9144000" cy="5143497"/>
        </p:xfrm>
        <a:graphic>
          <a:graphicData uri="http://schemas.openxmlformats.org/drawingml/2006/table">
            <a:tbl>
              <a:tblPr firstRow="1" firstCol="1" lastRow="1" lastCol="1" bandRow="1" bandCol="1">
                <a:tableStyleId>{5C22544A-7EE6-4342-B048-85BDC9FD1C3A}</a:tableStyleId>
              </a:tblPr>
              <a:tblGrid>
                <a:gridCol w="994559">
                  <a:extLst>
                    <a:ext uri="{9D8B030D-6E8A-4147-A177-3AD203B41FA5}">
                      <a16:colId xmlns:a16="http://schemas.microsoft.com/office/drawing/2014/main" val="3515473364"/>
                    </a:ext>
                  </a:extLst>
                </a:gridCol>
                <a:gridCol w="2926337">
                  <a:extLst>
                    <a:ext uri="{9D8B030D-6E8A-4147-A177-3AD203B41FA5}">
                      <a16:colId xmlns:a16="http://schemas.microsoft.com/office/drawing/2014/main" val="3258716669"/>
                    </a:ext>
                  </a:extLst>
                </a:gridCol>
                <a:gridCol w="3101864">
                  <a:extLst>
                    <a:ext uri="{9D8B030D-6E8A-4147-A177-3AD203B41FA5}">
                      <a16:colId xmlns:a16="http://schemas.microsoft.com/office/drawing/2014/main" val="2191903136"/>
                    </a:ext>
                  </a:extLst>
                </a:gridCol>
                <a:gridCol w="2121240">
                  <a:extLst>
                    <a:ext uri="{9D8B030D-6E8A-4147-A177-3AD203B41FA5}">
                      <a16:colId xmlns:a16="http://schemas.microsoft.com/office/drawing/2014/main" val="2301982922"/>
                    </a:ext>
                  </a:extLst>
                </a:gridCol>
              </a:tblGrid>
              <a:tr h="964406">
                <a:tc>
                  <a:txBody>
                    <a:bodyPr/>
                    <a:lstStyle/>
                    <a:p>
                      <a:pPr marL="67945" marR="0" algn="ctr">
                        <a:spcBef>
                          <a:spcPts val="585"/>
                        </a:spcBef>
                        <a:spcAft>
                          <a:spcPts val="0"/>
                        </a:spcAft>
                      </a:pPr>
                      <a:r>
                        <a:rPr lang="en-US" sz="1000" dirty="0">
                          <a:effectLst/>
                        </a:rPr>
                        <a:t>Level</a:t>
                      </a:r>
                      <a:r>
                        <a:rPr lang="en-US" sz="1000" spc="-30" dirty="0">
                          <a:effectLst/>
                        </a:rPr>
                        <a:t> </a:t>
                      </a:r>
                      <a:r>
                        <a:rPr lang="en-US" sz="1000" dirty="0">
                          <a:effectLst/>
                        </a:rPr>
                        <a:t>of</a:t>
                      </a:r>
                      <a:r>
                        <a:rPr lang="en-US" sz="1000" spc="-20" dirty="0">
                          <a:effectLst/>
                        </a:rPr>
                        <a:t> </a:t>
                      </a:r>
                      <a:r>
                        <a:rPr lang="en-US" sz="1000" spc="-25" dirty="0">
                          <a:effectLst/>
                        </a:rPr>
                        <a:t>MDM</a:t>
                      </a:r>
                      <a:endParaRPr lang="en-US" sz="1000" dirty="0">
                        <a:effectLst/>
                      </a:endParaRPr>
                    </a:p>
                    <a:p>
                      <a:pPr marL="67945" marR="101600" algn="ctr">
                        <a:spcBef>
                          <a:spcPts val="595"/>
                        </a:spcBef>
                        <a:spcAft>
                          <a:spcPts val="0"/>
                        </a:spcAft>
                      </a:pPr>
                      <a:r>
                        <a:rPr lang="en-US" sz="1000" dirty="0">
                          <a:effectLst/>
                        </a:rPr>
                        <a:t>(Based on</a:t>
                      </a:r>
                      <a:r>
                        <a:rPr lang="en-US" sz="1000" spc="-5" dirty="0">
                          <a:effectLst/>
                        </a:rPr>
                        <a:t> </a:t>
                      </a:r>
                      <a:r>
                        <a:rPr lang="en-US" sz="1000" dirty="0">
                          <a:effectLst/>
                        </a:rPr>
                        <a:t>2 out of</a:t>
                      </a:r>
                      <a:r>
                        <a:rPr lang="en-US" sz="1000" spc="-75" dirty="0">
                          <a:effectLst/>
                        </a:rPr>
                        <a:t> </a:t>
                      </a:r>
                      <a:r>
                        <a:rPr lang="en-US" sz="1000" dirty="0">
                          <a:effectLst/>
                        </a:rPr>
                        <a:t>3</a:t>
                      </a:r>
                      <a:r>
                        <a:rPr lang="en-US" sz="1000" spc="-75" dirty="0">
                          <a:effectLst/>
                        </a:rPr>
                        <a:t> </a:t>
                      </a:r>
                      <a:r>
                        <a:rPr lang="en-US" sz="1000" dirty="0">
                          <a:effectLst/>
                        </a:rPr>
                        <a:t>Elements</a:t>
                      </a:r>
                      <a:r>
                        <a:rPr lang="en-US" sz="1000" spc="-60" dirty="0">
                          <a:effectLst/>
                        </a:rPr>
                        <a:t> </a:t>
                      </a:r>
                      <a:r>
                        <a:rPr lang="en-US" sz="1000" dirty="0">
                          <a:effectLst/>
                        </a:rPr>
                        <a:t>of </a:t>
                      </a:r>
                      <a:r>
                        <a:rPr lang="en-US" sz="1000" spc="-20" dirty="0">
                          <a:effectLst/>
                        </a:rPr>
                        <a:t>MDM)</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7310" marR="0" algn="ctr">
                        <a:spcBef>
                          <a:spcPts val="585"/>
                        </a:spcBef>
                        <a:spcAft>
                          <a:spcPts val="0"/>
                        </a:spcAft>
                      </a:pPr>
                      <a:r>
                        <a:rPr lang="en-US" sz="1100" dirty="0">
                          <a:effectLst/>
                        </a:rPr>
                        <a:t>Number and Complexity of </a:t>
                      </a:r>
                      <a:r>
                        <a:rPr lang="en-US" sz="1100" spc="-10" dirty="0">
                          <a:effectLst/>
                        </a:rPr>
                        <a:t>Problems </a:t>
                      </a:r>
                      <a:r>
                        <a:rPr lang="en-US" sz="1100" dirty="0">
                          <a:effectLst/>
                        </a:rPr>
                        <a:t>Addressed</a:t>
                      </a:r>
                      <a:r>
                        <a:rPr lang="en-US" sz="1100" spc="-95" dirty="0">
                          <a:effectLst/>
                        </a:rPr>
                        <a:t> </a:t>
                      </a:r>
                      <a:r>
                        <a:rPr lang="en-US" sz="1100" dirty="0">
                          <a:effectLst/>
                        </a:rPr>
                        <a:t>at</a:t>
                      </a:r>
                      <a:r>
                        <a:rPr lang="en-US" sz="1100" spc="-90" dirty="0">
                          <a:effectLst/>
                        </a:rPr>
                        <a:t> </a:t>
                      </a:r>
                      <a:r>
                        <a:rPr lang="en-US" sz="1100" dirty="0">
                          <a:effectLst/>
                        </a:rPr>
                        <a:t>the </a:t>
                      </a:r>
                      <a:r>
                        <a:rPr lang="en-US" sz="1100" spc="-10" dirty="0">
                          <a:effectLst/>
                        </a:rPr>
                        <a:t>Encounter</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7310" marR="109220" algn="ctr">
                        <a:spcBef>
                          <a:spcPts val="585"/>
                        </a:spcBef>
                        <a:spcAft>
                          <a:spcPts val="0"/>
                        </a:spcAft>
                      </a:pPr>
                      <a:r>
                        <a:rPr lang="en-US" sz="1100" dirty="0">
                          <a:effectLst/>
                        </a:rPr>
                        <a:t>Amount</a:t>
                      </a:r>
                      <a:r>
                        <a:rPr lang="en-US" sz="1100" spc="-95" dirty="0">
                          <a:effectLst/>
                        </a:rPr>
                        <a:t> </a:t>
                      </a:r>
                      <a:r>
                        <a:rPr lang="en-US" sz="1100" dirty="0">
                          <a:effectLst/>
                        </a:rPr>
                        <a:t>and/or</a:t>
                      </a:r>
                      <a:r>
                        <a:rPr lang="en-US" sz="1100" spc="-90" dirty="0">
                          <a:effectLst/>
                        </a:rPr>
                        <a:t> </a:t>
                      </a:r>
                      <a:r>
                        <a:rPr lang="en-US" sz="1100" dirty="0">
                          <a:effectLst/>
                        </a:rPr>
                        <a:t>Complexity of Data to Be Reviewed and Analyzed</a:t>
                      </a:r>
                    </a:p>
                    <a:p>
                      <a:pPr marL="67310" marR="109220" algn="ctr">
                        <a:spcBef>
                          <a:spcPts val="585"/>
                        </a:spcBef>
                        <a:spcAft>
                          <a:spcPts val="0"/>
                        </a:spcAft>
                      </a:pPr>
                      <a:r>
                        <a:rPr lang="en-US" sz="1100" dirty="0">
                          <a:effectLst/>
                        </a:rPr>
                        <a:t>*Each unique test, order,</a:t>
                      </a:r>
                      <a:r>
                        <a:rPr lang="en-US" sz="1100" spc="200" dirty="0">
                          <a:effectLst/>
                        </a:rPr>
                        <a:t> </a:t>
                      </a:r>
                      <a:r>
                        <a:rPr lang="en-US" sz="1100" dirty="0">
                          <a:effectLst/>
                        </a:rPr>
                        <a:t>or</a:t>
                      </a:r>
                      <a:r>
                        <a:rPr lang="en-US" sz="1100" spc="-70" dirty="0">
                          <a:effectLst/>
                        </a:rPr>
                        <a:t> </a:t>
                      </a:r>
                      <a:r>
                        <a:rPr lang="en-US" sz="1100" dirty="0">
                          <a:effectLst/>
                        </a:rPr>
                        <a:t>document</a:t>
                      </a:r>
                      <a:r>
                        <a:rPr lang="en-US" sz="1100" spc="-70" dirty="0">
                          <a:effectLst/>
                        </a:rPr>
                        <a:t> </a:t>
                      </a:r>
                      <a:r>
                        <a:rPr lang="en-US" sz="1100" dirty="0">
                          <a:effectLst/>
                        </a:rPr>
                        <a:t>contributes</a:t>
                      </a:r>
                      <a:r>
                        <a:rPr lang="en-US" sz="1100" spc="-70" dirty="0">
                          <a:effectLst/>
                        </a:rPr>
                        <a:t> </a:t>
                      </a:r>
                      <a:r>
                        <a:rPr lang="en-US" sz="1100" dirty="0">
                          <a:effectLst/>
                        </a:rPr>
                        <a:t>to the combination of 2 or combination</a:t>
                      </a:r>
                      <a:r>
                        <a:rPr lang="en-US" sz="1100" spc="-75" dirty="0">
                          <a:effectLst/>
                        </a:rPr>
                        <a:t> </a:t>
                      </a:r>
                      <a:r>
                        <a:rPr lang="en-US" sz="1100" dirty="0">
                          <a:effectLst/>
                        </a:rPr>
                        <a:t>of</a:t>
                      </a:r>
                      <a:r>
                        <a:rPr lang="en-US" sz="1100" spc="-60" dirty="0">
                          <a:effectLst/>
                        </a:rPr>
                        <a:t> </a:t>
                      </a:r>
                      <a:r>
                        <a:rPr lang="en-US" sz="1100" dirty="0">
                          <a:effectLst/>
                        </a:rPr>
                        <a:t>3</a:t>
                      </a:r>
                      <a:r>
                        <a:rPr lang="en-US" sz="1100" spc="-75" dirty="0">
                          <a:effectLst/>
                        </a:rPr>
                        <a:t> </a:t>
                      </a:r>
                      <a:r>
                        <a:rPr lang="en-US" sz="1100" dirty="0">
                          <a:effectLst/>
                        </a:rPr>
                        <a:t>in Category 1 below.</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6675" marR="82550" algn="ctr">
                        <a:spcBef>
                          <a:spcPts val="585"/>
                        </a:spcBef>
                        <a:spcAft>
                          <a:spcPts val="0"/>
                        </a:spcAft>
                      </a:pPr>
                      <a:r>
                        <a:rPr lang="en-US" sz="1100" dirty="0">
                          <a:effectLst/>
                        </a:rPr>
                        <a:t>Risk of </a:t>
                      </a:r>
                      <a:r>
                        <a:rPr lang="en-US" sz="1100" spc="-10" dirty="0">
                          <a:effectLst/>
                        </a:rPr>
                        <a:t>Complications </a:t>
                      </a:r>
                      <a:r>
                        <a:rPr lang="en-US" sz="1100" dirty="0">
                          <a:effectLst/>
                        </a:rPr>
                        <a:t>and/or</a:t>
                      </a:r>
                      <a:r>
                        <a:rPr lang="en-US" sz="1100" spc="-95" dirty="0">
                          <a:effectLst/>
                        </a:rPr>
                        <a:t> </a:t>
                      </a:r>
                      <a:r>
                        <a:rPr lang="en-US" sz="1100" dirty="0">
                          <a:effectLst/>
                        </a:rPr>
                        <a:t>Morbidity or Mortality of </a:t>
                      </a:r>
                      <a:r>
                        <a:rPr lang="en-US" sz="1100" spc="-10" dirty="0">
                          <a:effectLst/>
                        </a:rPr>
                        <a:t>Patient Management</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850722092"/>
                  </a:ext>
                </a:extLst>
              </a:tr>
              <a:tr h="4179091">
                <a:tc>
                  <a:txBody>
                    <a:bodyPr/>
                    <a:lstStyle/>
                    <a:p>
                      <a:pPr marL="67945" marR="0" algn="ctr">
                        <a:spcBef>
                          <a:spcPts val="585"/>
                        </a:spcBef>
                        <a:spcAft>
                          <a:spcPts val="0"/>
                        </a:spcAft>
                      </a:pPr>
                      <a:r>
                        <a:rPr lang="en-US" sz="1100" spc="-25" dirty="0">
                          <a:solidFill>
                            <a:schemeClr val="accent5"/>
                          </a:solidFill>
                          <a:effectLst/>
                        </a:rPr>
                        <a:t>High</a:t>
                      </a:r>
                      <a:endParaRPr lang="en-US" sz="1100"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67310" marR="0" algn="l">
                        <a:spcBef>
                          <a:spcPts val="585"/>
                        </a:spcBef>
                        <a:spcAft>
                          <a:spcPts val="0"/>
                        </a:spcAft>
                      </a:pPr>
                      <a:r>
                        <a:rPr lang="en-US" sz="1100" spc="-25" dirty="0">
                          <a:solidFill>
                            <a:schemeClr val="accent5"/>
                          </a:solidFill>
                          <a:effectLst/>
                        </a:rPr>
                        <a:t>High</a:t>
                      </a:r>
                    </a:p>
                    <a:p>
                      <a:pPr marL="67310" marR="0" algn="l">
                        <a:spcBef>
                          <a:spcPts val="585"/>
                        </a:spcBef>
                        <a:spcAft>
                          <a:spcPts val="0"/>
                        </a:spcAft>
                      </a:pPr>
                      <a:r>
                        <a:rPr lang="en-US" sz="1100" spc="-25" dirty="0">
                          <a:solidFill>
                            <a:schemeClr val="accent5"/>
                          </a:solidFill>
                          <a:effectLst/>
                        </a:rPr>
                        <a:t>1 or more chronic illnesses with severe exacerbation, progression, or side effects of treatment</a:t>
                      </a:r>
                    </a:p>
                    <a:p>
                      <a:pPr marL="67310" marR="0" algn="l">
                        <a:spcBef>
                          <a:spcPts val="585"/>
                        </a:spcBef>
                        <a:spcAft>
                          <a:spcPts val="0"/>
                        </a:spcAft>
                      </a:pPr>
                      <a:r>
                        <a:rPr lang="en-US" sz="1100"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rPr>
                        <a:t>or</a:t>
                      </a:r>
                    </a:p>
                    <a:p>
                      <a:pPr marL="67310" marR="0" algn="l">
                        <a:spcBef>
                          <a:spcPts val="585"/>
                        </a:spcBef>
                        <a:spcAft>
                          <a:spcPts val="0"/>
                        </a:spcAft>
                      </a:pPr>
                      <a:r>
                        <a:rPr lang="en-US" sz="1100"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rPr>
                        <a:t>1 acute or chronic illness or injury that poses a threat to life or bodily function</a:t>
                      </a:r>
                    </a:p>
                    <a:p>
                      <a:pPr marL="67310" marR="0" algn="l">
                        <a:spcBef>
                          <a:spcPts val="585"/>
                        </a:spcBef>
                        <a:spcAft>
                          <a:spcPts val="0"/>
                        </a:spcAft>
                      </a:pPr>
                      <a:endParaRPr lang="en-US" sz="1100"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67310" marR="0" algn="l">
                        <a:spcBef>
                          <a:spcPts val="585"/>
                        </a:spcBef>
                        <a:spcAft>
                          <a:spcPts val="0"/>
                        </a:spcAft>
                      </a:pPr>
                      <a:r>
                        <a:rPr lang="en-US" sz="1100" spc="-10" dirty="0">
                          <a:solidFill>
                            <a:schemeClr val="accent5"/>
                          </a:solidFill>
                          <a:effectLst/>
                        </a:rPr>
                        <a:t>Extensive</a:t>
                      </a:r>
                    </a:p>
                    <a:p>
                      <a:pPr marL="67310" marR="0" algn="l">
                        <a:spcBef>
                          <a:spcPts val="585"/>
                        </a:spcBef>
                        <a:spcAft>
                          <a:spcPts val="0"/>
                        </a:spcAft>
                      </a:pPr>
                      <a:r>
                        <a:rPr lang="en-US" sz="1100" spc="-10" dirty="0">
                          <a:solidFill>
                            <a:schemeClr val="accent5"/>
                          </a:solidFill>
                          <a:effectLst/>
                        </a:rPr>
                        <a:t>(Must meet the requirements of at least 2 out of 3 categories)</a:t>
                      </a:r>
                    </a:p>
                    <a:p>
                      <a:pPr marL="67310" marR="0" algn="l">
                        <a:spcBef>
                          <a:spcPts val="585"/>
                        </a:spcBef>
                        <a:spcAft>
                          <a:spcPts val="0"/>
                        </a:spcAft>
                      </a:pPr>
                      <a:r>
                        <a:rPr lang="en-US" sz="1100" spc="-10" dirty="0">
                          <a:solidFill>
                            <a:schemeClr val="accent5"/>
                          </a:solidFill>
                          <a:effectLst/>
                        </a:rPr>
                        <a:t>Category 1: Tests, documents or independent historian(s)</a:t>
                      </a:r>
                    </a:p>
                    <a:p>
                      <a:pPr marL="67310" marR="0" algn="l">
                        <a:spcBef>
                          <a:spcPts val="585"/>
                        </a:spcBef>
                        <a:spcAft>
                          <a:spcPts val="0"/>
                        </a:spcAft>
                      </a:pPr>
                      <a:r>
                        <a:rPr lang="en-US" sz="1100" spc="-10" dirty="0">
                          <a:solidFill>
                            <a:schemeClr val="accent5"/>
                          </a:solidFill>
                          <a:effectLst/>
                        </a:rPr>
                        <a:t>Any combination of 3 from the following:</a:t>
                      </a:r>
                    </a:p>
                    <a:p>
                      <a:pPr marL="67310" marR="0" algn="l">
                        <a:spcBef>
                          <a:spcPts val="585"/>
                        </a:spcBef>
                        <a:spcAft>
                          <a:spcPts val="0"/>
                        </a:spcAft>
                      </a:pPr>
                      <a:r>
                        <a:rPr lang="en-US" sz="1100" spc="-10" dirty="0">
                          <a:solidFill>
                            <a:schemeClr val="accent5"/>
                          </a:solidFill>
                          <a:effectLst/>
                        </a:rPr>
                        <a:t>- Review of prior external note(s) from each unique source*</a:t>
                      </a:r>
                    </a:p>
                    <a:p>
                      <a:pPr marL="67310" marR="0" algn="l">
                        <a:spcBef>
                          <a:spcPts val="585"/>
                        </a:spcBef>
                        <a:spcAft>
                          <a:spcPts val="0"/>
                        </a:spcAft>
                      </a:pPr>
                      <a:r>
                        <a:rPr lang="en-US" sz="1100" spc="-10" dirty="0">
                          <a:solidFill>
                            <a:schemeClr val="accent5"/>
                          </a:solidFill>
                          <a:effectLst/>
                        </a:rPr>
                        <a:t>- Review of the result(s) of each unique test*</a:t>
                      </a:r>
                    </a:p>
                    <a:p>
                      <a:pPr marL="67310" marR="0" algn="l">
                        <a:spcBef>
                          <a:spcPts val="585"/>
                        </a:spcBef>
                        <a:spcAft>
                          <a:spcPts val="0"/>
                        </a:spcAft>
                      </a:pPr>
                      <a:r>
                        <a:rPr lang="en-US" sz="1100" spc="-10" dirty="0">
                          <a:solidFill>
                            <a:schemeClr val="accent5"/>
                          </a:solidFill>
                          <a:effectLst/>
                        </a:rPr>
                        <a:t>- Ordering of each unique test*</a:t>
                      </a:r>
                    </a:p>
                    <a:p>
                      <a:pPr marL="67310" marR="0" algn="l">
                        <a:spcBef>
                          <a:spcPts val="585"/>
                        </a:spcBef>
                        <a:spcAft>
                          <a:spcPts val="0"/>
                        </a:spcAft>
                      </a:pPr>
                      <a:r>
                        <a:rPr lang="en-US" sz="1100" spc="-10" dirty="0">
                          <a:solidFill>
                            <a:schemeClr val="accent5"/>
                          </a:solidFill>
                          <a:effectLst/>
                        </a:rPr>
                        <a:t>- Assessment requiring an independent historian(s)</a:t>
                      </a:r>
                    </a:p>
                    <a:p>
                      <a:pPr marL="67310" marR="0" algn="l">
                        <a:spcBef>
                          <a:spcPts val="585"/>
                        </a:spcBef>
                        <a:spcAft>
                          <a:spcPts val="0"/>
                        </a:spcAft>
                      </a:pPr>
                      <a:endParaRPr lang="en-US" sz="1100" spc="-10" dirty="0">
                        <a:solidFill>
                          <a:schemeClr val="accent5"/>
                        </a:solidFill>
                        <a:effectLst/>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66675" marR="330200" algn="l">
                        <a:spcBef>
                          <a:spcPts val="585"/>
                        </a:spcBef>
                        <a:spcAft>
                          <a:spcPts val="0"/>
                        </a:spcAft>
                      </a:pPr>
                      <a:r>
                        <a:rPr lang="en-US" sz="1000" dirty="0">
                          <a:solidFill>
                            <a:schemeClr val="accent5"/>
                          </a:solidFill>
                          <a:effectLst/>
                        </a:rPr>
                        <a:t>High risk of morbidity from additional diagnostic testing or treatment </a:t>
                      </a:r>
                    </a:p>
                    <a:p>
                      <a:pPr marL="66675" marR="330200" algn="l">
                        <a:spcBef>
                          <a:spcPts val="585"/>
                        </a:spcBef>
                        <a:spcAft>
                          <a:spcPts val="0"/>
                        </a:spcAft>
                      </a:pPr>
                      <a:r>
                        <a:rPr lang="en-US" sz="1000"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rPr>
                        <a:t>Examples only:</a:t>
                      </a:r>
                    </a:p>
                    <a:p>
                      <a:pPr marL="66675" marR="330200" algn="l">
                        <a:spcBef>
                          <a:spcPts val="585"/>
                        </a:spcBef>
                        <a:spcAft>
                          <a:spcPts val="0"/>
                        </a:spcAft>
                      </a:pPr>
                      <a:r>
                        <a:rPr lang="en-US" sz="1000"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rPr>
                        <a:t>- Drug therapy requiring intensive monitoring for toxicity</a:t>
                      </a:r>
                    </a:p>
                    <a:p>
                      <a:pPr marL="66675" marR="330200" algn="l">
                        <a:spcBef>
                          <a:spcPts val="585"/>
                        </a:spcBef>
                        <a:spcAft>
                          <a:spcPts val="0"/>
                        </a:spcAft>
                      </a:pPr>
                      <a:r>
                        <a:rPr lang="en-US" sz="1000"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rPr>
                        <a:t>- Decision regarding elective major surgery with identified patient or procedure risk factors</a:t>
                      </a:r>
                    </a:p>
                    <a:p>
                      <a:pPr marL="66675" marR="330200" algn="l">
                        <a:spcBef>
                          <a:spcPts val="585"/>
                        </a:spcBef>
                        <a:spcAft>
                          <a:spcPts val="0"/>
                        </a:spcAft>
                      </a:pPr>
                      <a:r>
                        <a:rPr lang="en-US" sz="1000"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rPr>
                        <a:t>- Decision regarding emergency major surgery</a:t>
                      </a:r>
                    </a:p>
                    <a:p>
                      <a:pPr marL="66675" marR="330200" algn="l">
                        <a:spcBef>
                          <a:spcPts val="585"/>
                        </a:spcBef>
                        <a:spcAft>
                          <a:spcPts val="0"/>
                        </a:spcAft>
                      </a:pPr>
                      <a:r>
                        <a:rPr lang="en-US" sz="1000"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rPr>
                        <a:t>- Decision regarding hospitalization or escalation of hospital- level care</a:t>
                      </a:r>
                    </a:p>
                    <a:p>
                      <a:pPr marL="66675" marR="330200" algn="l">
                        <a:spcBef>
                          <a:spcPts val="585"/>
                        </a:spcBef>
                        <a:spcAft>
                          <a:spcPts val="0"/>
                        </a:spcAft>
                      </a:pPr>
                      <a:r>
                        <a:rPr lang="en-US" sz="1000"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rPr>
                        <a:t>- Decision not to resuscitate or to de- escalate care because of poor prognosis</a:t>
                      </a:r>
                    </a:p>
                    <a:p>
                      <a:pPr marL="66675" marR="330200" algn="l">
                        <a:spcBef>
                          <a:spcPts val="585"/>
                        </a:spcBef>
                        <a:spcAft>
                          <a:spcPts val="0"/>
                        </a:spcAft>
                      </a:pPr>
                      <a:r>
                        <a:rPr lang="en-US" sz="1000"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rPr>
                        <a:t>- Parenteral controlled substances</a:t>
                      </a:r>
                    </a:p>
                    <a:p>
                      <a:pPr marL="66675" marR="330200" algn="l">
                        <a:spcBef>
                          <a:spcPts val="585"/>
                        </a:spcBef>
                        <a:spcAft>
                          <a:spcPts val="0"/>
                        </a:spcAft>
                      </a:pPr>
                      <a:endParaRPr lang="en-US" sz="1000"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596752004"/>
                  </a:ext>
                </a:extLst>
              </a:tr>
            </a:tbl>
          </a:graphicData>
        </a:graphic>
      </p:graphicFrame>
      <p:sp>
        <p:nvSpPr>
          <p:cNvPr id="12" name="Rectangle 3">
            <a:extLst>
              <a:ext uri="{FF2B5EF4-FFF2-40B4-BE49-F238E27FC236}">
                <a16:creationId xmlns:a16="http://schemas.microsoft.com/office/drawing/2014/main" id="{E5168AAD-C8D0-4A05-9FF1-62437EF0D88A}"/>
              </a:ext>
            </a:extLst>
          </p:cNvPr>
          <p:cNvSpPr>
            <a:spLocks noChangeArrowheads="1"/>
          </p:cNvSpPr>
          <p:nvPr/>
        </p:nvSpPr>
        <p:spPr bwMode="auto">
          <a:xfrm>
            <a:off x="686507" y="45624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30263" algn="l"/>
              </a:tabLst>
              <a:defRPr>
                <a:solidFill>
                  <a:schemeClr val="tx1"/>
                </a:solidFill>
                <a:latin typeface="Arial" panose="020B0604020202020204" pitchFamily="34" charset="0"/>
              </a:defRPr>
            </a:lvl1pPr>
            <a:lvl2pPr eaLnBrk="0" fontAlgn="base" hangingPunct="0">
              <a:spcBef>
                <a:spcPct val="0"/>
              </a:spcBef>
              <a:spcAft>
                <a:spcPct val="0"/>
              </a:spcAft>
              <a:tabLst>
                <a:tab pos="830263" algn="l"/>
              </a:tabLst>
              <a:defRPr>
                <a:solidFill>
                  <a:schemeClr val="tx1"/>
                </a:solidFill>
                <a:latin typeface="Arial" panose="020B0604020202020204" pitchFamily="34" charset="0"/>
              </a:defRPr>
            </a:lvl2pPr>
            <a:lvl3pPr eaLnBrk="0" fontAlgn="base" hangingPunct="0">
              <a:spcBef>
                <a:spcPct val="0"/>
              </a:spcBef>
              <a:spcAft>
                <a:spcPct val="0"/>
              </a:spcAft>
              <a:tabLst>
                <a:tab pos="830263" algn="l"/>
              </a:tabLst>
              <a:defRPr>
                <a:solidFill>
                  <a:schemeClr val="tx1"/>
                </a:solidFill>
                <a:latin typeface="Arial" panose="020B0604020202020204" pitchFamily="34" charset="0"/>
              </a:defRPr>
            </a:lvl3pPr>
            <a:lvl4pPr eaLnBrk="0" fontAlgn="base" hangingPunct="0">
              <a:spcBef>
                <a:spcPct val="0"/>
              </a:spcBef>
              <a:spcAft>
                <a:spcPct val="0"/>
              </a:spcAft>
              <a:tabLst>
                <a:tab pos="830263" algn="l"/>
              </a:tabLst>
              <a:defRPr>
                <a:solidFill>
                  <a:schemeClr val="tx1"/>
                </a:solidFill>
                <a:latin typeface="Arial" panose="020B0604020202020204" pitchFamily="34" charset="0"/>
              </a:defRPr>
            </a:lvl4pPr>
            <a:lvl5pPr eaLnBrk="0" fontAlgn="base" hangingPunct="0">
              <a:spcBef>
                <a:spcPct val="0"/>
              </a:spcBef>
              <a:spcAft>
                <a:spcPct val="0"/>
              </a:spcAft>
              <a:tabLst>
                <a:tab pos="830263" algn="l"/>
              </a:tabLst>
              <a:defRPr>
                <a:solidFill>
                  <a:schemeClr val="tx1"/>
                </a:solidFill>
                <a:latin typeface="Arial" panose="020B0604020202020204" pitchFamily="34" charset="0"/>
              </a:defRPr>
            </a:lvl5pPr>
            <a:lvl6pPr eaLnBrk="0" fontAlgn="base" hangingPunct="0">
              <a:spcBef>
                <a:spcPct val="0"/>
              </a:spcBef>
              <a:spcAft>
                <a:spcPct val="0"/>
              </a:spcAft>
              <a:tabLst>
                <a:tab pos="830263" algn="l"/>
              </a:tabLst>
              <a:defRPr>
                <a:solidFill>
                  <a:schemeClr val="tx1"/>
                </a:solidFill>
                <a:latin typeface="Arial" panose="020B0604020202020204" pitchFamily="34" charset="0"/>
              </a:defRPr>
            </a:lvl6pPr>
            <a:lvl7pPr eaLnBrk="0" fontAlgn="base" hangingPunct="0">
              <a:spcBef>
                <a:spcPct val="0"/>
              </a:spcBef>
              <a:spcAft>
                <a:spcPct val="0"/>
              </a:spcAft>
              <a:tabLst>
                <a:tab pos="830263" algn="l"/>
              </a:tabLst>
              <a:defRPr>
                <a:solidFill>
                  <a:schemeClr val="tx1"/>
                </a:solidFill>
                <a:latin typeface="Arial" panose="020B0604020202020204" pitchFamily="34" charset="0"/>
              </a:defRPr>
            </a:lvl7pPr>
            <a:lvl8pPr eaLnBrk="0" fontAlgn="base" hangingPunct="0">
              <a:spcBef>
                <a:spcPct val="0"/>
              </a:spcBef>
              <a:spcAft>
                <a:spcPct val="0"/>
              </a:spcAft>
              <a:tabLst>
                <a:tab pos="830263" algn="l"/>
              </a:tabLst>
              <a:defRPr>
                <a:solidFill>
                  <a:schemeClr val="tx1"/>
                </a:solidFill>
                <a:latin typeface="Arial" panose="020B0604020202020204" pitchFamily="34" charset="0"/>
              </a:defRPr>
            </a:lvl8pPr>
            <a:lvl9pPr eaLnBrk="0" fontAlgn="base" hangingPunct="0">
              <a:spcBef>
                <a:spcPct val="0"/>
              </a:spcBef>
              <a:spcAft>
                <a:spcPct val="0"/>
              </a:spcAft>
              <a:tabLst>
                <a:tab pos="8302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30263" algn="l"/>
              </a:tabLst>
            </a:pPr>
            <a:b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679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4E91C-66C5-42F7-BBC6-94D80D940179}"/>
              </a:ext>
            </a:extLst>
          </p:cNvPr>
          <p:cNvSpPr>
            <a:spLocks noGrp="1"/>
          </p:cNvSpPr>
          <p:nvPr>
            <p:ph type="body" sz="quarter" idx="11"/>
          </p:nvPr>
        </p:nvSpPr>
        <p:spPr/>
        <p:txBody>
          <a:bodyPr/>
          <a:lstStyle/>
          <a:p>
            <a:r>
              <a:rPr lang="en-US" dirty="0"/>
              <a:t>Calculating Days in A/R </a:t>
            </a:r>
          </a:p>
        </p:txBody>
      </p:sp>
      <p:sp>
        <p:nvSpPr>
          <p:cNvPr id="3" name="Content Placeholder 2">
            <a:extLst>
              <a:ext uri="{FF2B5EF4-FFF2-40B4-BE49-F238E27FC236}">
                <a16:creationId xmlns:a16="http://schemas.microsoft.com/office/drawing/2014/main" id="{87C9EEB3-D320-4E47-9483-9FF5666C20A2}"/>
              </a:ext>
            </a:extLst>
          </p:cNvPr>
          <p:cNvSpPr>
            <a:spLocks noGrp="1"/>
          </p:cNvSpPr>
          <p:nvPr>
            <p:ph idx="1"/>
          </p:nvPr>
        </p:nvSpPr>
        <p:spPr/>
        <p:txBody>
          <a:bodyPr/>
          <a:lstStyle/>
          <a:p>
            <a:r>
              <a:rPr lang="en-US" b="0" i="0" dirty="0">
                <a:effectLst/>
                <a:latin typeface="neue-haas-grotesk-display"/>
              </a:rPr>
              <a:t>Divide your total accounts receivable by your average daily gross charges i.e., total gross charges for the past calendar year divided by 365 days (or whatever time you choose)</a:t>
            </a:r>
          </a:p>
          <a:p>
            <a:r>
              <a:rPr lang="en-US" b="0" i="0" dirty="0">
                <a:effectLst/>
                <a:latin typeface="Brandon Font"/>
              </a:rPr>
              <a:t>Example:</a:t>
            </a:r>
          </a:p>
          <a:p>
            <a:pPr lvl="1"/>
            <a:r>
              <a:rPr lang="en-US" b="0" i="0" dirty="0">
                <a:effectLst/>
                <a:latin typeface="Brandon Font"/>
              </a:rPr>
              <a:t>Total outstanding AR is $350,000</a:t>
            </a:r>
          </a:p>
          <a:p>
            <a:pPr lvl="1"/>
            <a:r>
              <a:rPr lang="en-US" b="0" i="0" dirty="0">
                <a:effectLst/>
                <a:latin typeface="Brandon Font"/>
              </a:rPr>
              <a:t>Average daily charge is $6200 </a:t>
            </a:r>
          </a:p>
          <a:p>
            <a:pPr lvl="1"/>
            <a:r>
              <a:rPr lang="en-US" b="0" i="0" dirty="0">
                <a:effectLst/>
                <a:latin typeface="Brandon Font"/>
              </a:rPr>
              <a:t>Days in AR is $350000/$6200 = 56 days, meaning it is taking an average of 56 days to get a claim/service paid</a:t>
            </a:r>
            <a:endParaRPr lang="en-US" dirty="0"/>
          </a:p>
          <a:p>
            <a:endParaRPr lang="en-US" dirty="0"/>
          </a:p>
        </p:txBody>
      </p:sp>
    </p:spTree>
    <p:extLst>
      <p:ext uri="{BB962C8B-B14F-4D97-AF65-F5344CB8AC3E}">
        <p14:creationId xmlns:p14="http://schemas.microsoft.com/office/powerpoint/2010/main" val="27873468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CDB066-3A9E-4C93-9BC1-66684FD9B0D7}"/>
              </a:ext>
            </a:extLst>
          </p:cNvPr>
          <p:cNvSpPr>
            <a:spLocks noGrp="1"/>
          </p:cNvSpPr>
          <p:nvPr>
            <p:ph type="body" sz="quarter" idx="11"/>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10000"/>
          </a:bodyPr>
          <a:lstStyle/>
          <a:p>
            <a:r>
              <a:rPr lang="en-US" dirty="0"/>
              <a:t>American Medical Association. 2022. </a:t>
            </a:r>
            <a:r>
              <a:rPr lang="en-US" i="1" dirty="0"/>
              <a:t>CPT® Evaluation and Management (E/M) coding and Guideline Changes</a:t>
            </a:r>
            <a:r>
              <a:rPr lang="en-US" dirty="0"/>
              <a:t>. Ama-assn.org</a:t>
            </a:r>
            <a:r>
              <a:rPr lang="en-US" dirty="0">
                <a:hlinkClick r:id="rId3"/>
              </a:rPr>
              <a:t>. https://www.ama-assn.org/system/files/2023-e-m-descriptors-guidelines.pdf</a:t>
            </a:r>
            <a:endParaRPr lang="en-US" dirty="0"/>
          </a:p>
          <a:p>
            <a:r>
              <a:rPr lang="en-US" dirty="0">
                <a:solidFill>
                  <a:schemeClr val="tx2">
                    <a:lumMod val="75000"/>
                  </a:schemeClr>
                </a:solidFill>
              </a:rPr>
              <a:t>American Medical Association. 2022. </a:t>
            </a:r>
            <a:r>
              <a:rPr lang="en-US" i="1" dirty="0">
                <a:solidFill>
                  <a:schemeClr val="tx2">
                    <a:lumMod val="75000"/>
                  </a:schemeClr>
                </a:solidFill>
              </a:rPr>
              <a:t>CPT ®Evaluation and Management</a:t>
            </a:r>
            <a:r>
              <a:rPr lang="en-US" dirty="0">
                <a:solidFill>
                  <a:schemeClr val="tx2">
                    <a:lumMod val="75000"/>
                  </a:schemeClr>
                </a:solidFill>
              </a:rPr>
              <a:t>. Ama-assn.org. </a:t>
            </a:r>
            <a:r>
              <a:rPr lang="en-US" dirty="0">
                <a:solidFill>
                  <a:srgbClr val="000000">
                    <a:lumMod val="75000"/>
                    <a:lumOff val="25000"/>
                  </a:srgbClr>
                </a:solidFill>
                <a:hlinkClick r:id="rId4"/>
              </a:rPr>
              <a:t>https://www.ama-assn.org/print/pdf/node/33386</a:t>
            </a:r>
            <a:endParaRPr lang="en-US" dirty="0">
              <a:solidFill>
                <a:srgbClr val="000000">
                  <a:lumMod val="75000"/>
                  <a:lumOff val="25000"/>
                </a:srgbClr>
              </a:solidFill>
            </a:endParaRPr>
          </a:p>
          <a:p>
            <a:r>
              <a:rPr lang="en-US" dirty="0"/>
              <a:t>Centers for Medicare &amp; Medicaid Services (CMS), Health and Human Services (HHS). 2022. </a:t>
            </a:r>
            <a:r>
              <a:rPr lang="en-US" i="1" dirty="0"/>
              <a:t>CY 2023 Payment Policies Under the Physician Fee Schedule and Other Changes to Part B Payment Policies</a:t>
            </a:r>
            <a:r>
              <a:rPr lang="en-US" dirty="0"/>
              <a:t>. </a:t>
            </a:r>
            <a:r>
              <a:rPr lang="en-US" dirty="0">
                <a:hlinkClick r:id="rId5"/>
              </a:rPr>
              <a:t>https://www.federalregister.gov/documents/2022/07/29/2022-14562/medicare-and-medicaid-programs-cy-2023-payment-policies-under-the-physician-fee-schedule-and-other</a:t>
            </a:r>
            <a:endParaRPr lang="en-US" dirty="0"/>
          </a:p>
          <a:p>
            <a:endParaRPr lang="en-US" dirty="0"/>
          </a:p>
        </p:txBody>
      </p:sp>
    </p:spTree>
    <p:custDataLst>
      <p:tags r:id="rId1"/>
    </p:custDataLst>
    <p:extLst>
      <p:ext uri="{BB962C8B-B14F-4D97-AF65-F5344CB8AC3E}">
        <p14:creationId xmlns:p14="http://schemas.microsoft.com/office/powerpoint/2010/main" val="351369862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959BE2-3F02-4DBB-BD89-92F840D442D0}"/>
              </a:ext>
            </a:extLst>
          </p:cNvPr>
          <p:cNvSpPr>
            <a:spLocks noGrp="1"/>
          </p:cNvSpPr>
          <p:nvPr>
            <p:ph type="body" sz="quarter" idx="10"/>
          </p:nvPr>
        </p:nvSpPr>
        <p:spPr/>
        <p:txBody>
          <a:bodyPr/>
          <a:lstStyle/>
          <a:p>
            <a:r>
              <a:rPr lang="en-US" sz="3200" dirty="0">
                <a:latin typeface="Georgia" panose="02040502050405020303" pitchFamily="18" charset="0"/>
              </a:rPr>
              <a:t>MLN</a:t>
            </a:r>
            <a:r>
              <a:rPr lang="en-US" sz="3600" b="1" dirty="0">
                <a:latin typeface="Georgia" panose="02040502050405020303" pitchFamily="18" charset="0"/>
              </a:rPr>
              <a:t> </a:t>
            </a:r>
            <a:r>
              <a:rPr lang="en-US" sz="4000" dirty="0"/>
              <a:t>12982</a:t>
            </a:r>
            <a:endParaRPr lang="en-US" sz="3600" b="1" dirty="0">
              <a:latin typeface="Georgia" panose="02040502050405020303" pitchFamily="18" charset="0"/>
            </a:endParaRPr>
          </a:p>
        </p:txBody>
      </p:sp>
      <p:sp>
        <p:nvSpPr>
          <p:cNvPr id="4" name="Content Placeholder 3">
            <a:extLst>
              <a:ext uri="{FF2B5EF4-FFF2-40B4-BE49-F238E27FC236}">
                <a16:creationId xmlns:a16="http://schemas.microsoft.com/office/drawing/2014/main" id="{6B82202B-8F69-4987-9D78-82FB01D658F4}"/>
              </a:ext>
            </a:extLst>
          </p:cNvPr>
          <p:cNvSpPr>
            <a:spLocks noGrp="1"/>
          </p:cNvSpPr>
          <p:nvPr>
            <p:ph sz="quarter" idx="11"/>
          </p:nvPr>
        </p:nvSpPr>
        <p:spPr/>
        <p:txBody>
          <a:bodyPr/>
          <a:lstStyle/>
          <a:p>
            <a:pPr marL="0" indent="0" algn="ctr">
              <a:buNone/>
            </a:pPr>
            <a:r>
              <a:rPr lang="en-US" dirty="0"/>
              <a:t>Telehealth Services</a:t>
            </a:r>
          </a:p>
        </p:txBody>
      </p:sp>
    </p:spTree>
    <p:extLst>
      <p:ext uri="{BB962C8B-B14F-4D97-AF65-F5344CB8AC3E}">
        <p14:creationId xmlns:p14="http://schemas.microsoft.com/office/powerpoint/2010/main" val="118948369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78808AA-8A6D-4C84-92FD-94D97ECC8457}"/>
              </a:ext>
            </a:extLst>
          </p:cNvPr>
          <p:cNvSpPr>
            <a:spLocks noGrp="1"/>
          </p:cNvSpPr>
          <p:nvPr>
            <p:ph type="body" sz="quarter" idx="11"/>
          </p:nvPr>
        </p:nvSpPr>
        <p:spPr/>
        <p:txBody>
          <a:bodyPr/>
          <a:lstStyle/>
          <a:p>
            <a:r>
              <a:rPr lang="en-US" dirty="0"/>
              <a:t>Telehealth Categories</a:t>
            </a:r>
          </a:p>
        </p:txBody>
      </p:sp>
      <p:sp>
        <p:nvSpPr>
          <p:cNvPr id="4" name="Content Placeholder 3">
            <a:extLst>
              <a:ext uri="{FF2B5EF4-FFF2-40B4-BE49-F238E27FC236}">
                <a16:creationId xmlns:a16="http://schemas.microsoft.com/office/drawing/2014/main" id="{DB3B6515-CCB4-46C0-A090-C148477559EE}"/>
              </a:ext>
            </a:extLst>
          </p:cNvPr>
          <p:cNvSpPr>
            <a:spLocks noGrp="1"/>
          </p:cNvSpPr>
          <p:nvPr>
            <p:ph idx="1"/>
          </p:nvPr>
        </p:nvSpPr>
        <p:spPr/>
        <p:txBody>
          <a:bodyPr/>
          <a:lstStyle/>
          <a:p>
            <a:r>
              <a:rPr lang="en-US" b="0" i="0" dirty="0">
                <a:solidFill>
                  <a:srgbClr val="002060"/>
                </a:solidFill>
                <a:effectLst/>
                <a:latin typeface="public_sans"/>
              </a:rPr>
              <a:t>Category 1: Services that are similar to professional consultations, office visits, and office psychiatry services that are currently on the list of telehealth services</a:t>
            </a:r>
          </a:p>
          <a:p>
            <a:r>
              <a:rPr lang="en-US" dirty="0">
                <a:solidFill>
                  <a:srgbClr val="002060"/>
                </a:solidFill>
              </a:rPr>
              <a:t>Category 2: Services that are not similar to the current list of telehealth services</a:t>
            </a:r>
          </a:p>
          <a:p>
            <a:r>
              <a:rPr lang="en-US" dirty="0">
                <a:solidFill>
                  <a:srgbClr val="002060"/>
                </a:solidFill>
              </a:rPr>
              <a:t>Category 3: Services that likely have a clinical benefit when furnished via telehealth, but lack sufficient evidence to justify permanent coverage</a:t>
            </a:r>
          </a:p>
        </p:txBody>
      </p:sp>
    </p:spTree>
    <p:extLst>
      <p:ext uri="{BB962C8B-B14F-4D97-AF65-F5344CB8AC3E}">
        <p14:creationId xmlns:p14="http://schemas.microsoft.com/office/powerpoint/2010/main" val="216710196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075D72-1C9B-420B-B0A0-D6B5F753B4A2}"/>
              </a:ext>
            </a:extLst>
          </p:cNvPr>
          <p:cNvSpPr>
            <a:spLocks noGrp="1"/>
          </p:cNvSpPr>
          <p:nvPr>
            <p:ph type="body" sz="quarter" idx="11"/>
          </p:nvPr>
        </p:nvSpPr>
        <p:spPr/>
        <p:txBody>
          <a:bodyPr/>
          <a:lstStyle/>
          <a:p>
            <a:r>
              <a:rPr lang="en-US" dirty="0"/>
              <a:t>Telehealth</a:t>
            </a:r>
          </a:p>
        </p:txBody>
      </p:sp>
      <p:sp>
        <p:nvSpPr>
          <p:cNvPr id="3" name="Content Placeholder 2">
            <a:extLst>
              <a:ext uri="{FF2B5EF4-FFF2-40B4-BE49-F238E27FC236}">
                <a16:creationId xmlns:a16="http://schemas.microsoft.com/office/drawing/2014/main" id="{EAA69F22-8501-43BE-B056-88249BC9FC96}"/>
              </a:ext>
            </a:extLst>
          </p:cNvPr>
          <p:cNvSpPr>
            <a:spLocks noGrp="1"/>
          </p:cNvSpPr>
          <p:nvPr>
            <p:ph idx="1"/>
          </p:nvPr>
        </p:nvSpPr>
        <p:spPr/>
        <p:txBody>
          <a:bodyPr/>
          <a:lstStyle/>
          <a:p>
            <a:r>
              <a:rPr lang="en-US" dirty="0"/>
              <a:t>Adding new HCPCS codes to the list of Medicare telehealth services on a Category 1 basis: </a:t>
            </a:r>
          </a:p>
          <a:p>
            <a:r>
              <a:rPr lang="en-US" dirty="0"/>
              <a:t>HCPCS codes</a:t>
            </a:r>
          </a:p>
          <a:p>
            <a:pPr lvl="1"/>
            <a:r>
              <a:rPr lang="en-US" sz="1800" dirty="0">
                <a:latin typeface="Bryant Pro Regular" panose="020B0503040000020003" pitchFamily="34" charset="0"/>
              </a:rPr>
              <a:t>G0316 — Prolonged services for inpatient and observation care services</a:t>
            </a:r>
          </a:p>
          <a:p>
            <a:pPr lvl="1"/>
            <a:r>
              <a:rPr lang="en-US" sz="1800" dirty="0">
                <a:latin typeface="Bryant Pro Regular" panose="020B0503040000020003" pitchFamily="34" charset="0"/>
              </a:rPr>
              <a:t>G0317 — Prolonged services for nursing facility services</a:t>
            </a:r>
          </a:p>
          <a:p>
            <a:pPr lvl="1"/>
            <a:r>
              <a:rPr lang="en-US" sz="1800" dirty="0">
                <a:latin typeface="Bryant Pro Regular" panose="020B0503040000020003" pitchFamily="34" charset="0"/>
              </a:rPr>
              <a:t>G0318 — Prolonged services for home/residence services</a:t>
            </a:r>
          </a:p>
          <a:p>
            <a:pPr lvl="1"/>
            <a:r>
              <a:rPr lang="en-US" sz="1800" dirty="0">
                <a:latin typeface="Bryant Pro Regular" panose="020B0503040000020003" pitchFamily="34" charset="0"/>
              </a:rPr>
              <a:t>G3002 — Chronic pain management and treatment, monthly bundle</a:t>
            </a:r>
          </a:p>
          <a:p>
            <a:pPr lvl="1"/>
            <a:r>
              <a:rPr lang="en-US" sz="1800" dirty="0">
                <a:latin typeface="Bryant Pro Regular" panose="020B0503040000020003" pitchFamily="34" charset="0"/>
              </a:rPr>
              <a:t>G3003 — “Each additional 15 minutes of chronic pain management and treatment by a physician or other qualified health care professional”</a:t>
            </a:r>
          </a:p>
        </p:txBody>
      </p:sp>
    </p:spTree>
    <p:extLst>
      <p:ext uri="{BB962C8B-B14F-4D97-AF65-F5344CB8AC3E}">
        <p14:creationId xmlns:p14="http://schemas.microsoft.com/office/powerpoint/2010/main" val="20534968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3CA33-0BD0-462C-88EB-24FBF20ED192}"/>
              </a:ext>
            </a:extLst>
          </p:cNvPr>
          <p:cNvSpPr>
            <a:spLocks noGrp="1"/>
          </p:cNvSpPr>
          <p:nvPr>
            <p:ph type="body" sz="quarter" idx="11"/>
          </p:nvPr>
        </p:nvSpPr>
        <p:spPr/>
        <p:txBody>
          <a:bodyPr/>
          <a:lstStyle/>
          <a:p>
            <a:r>
              <a:rPr lang="en-US" dirty="0"/>
              <a:t>Telehealth</a:t>
            </a:r>
          </a:p>
        </p:txBody>
      </p:sp>
      <p:sp>
        <p:nvSpPr>
          <p:cNvPr id="3" name="Content Placeholder 2">
            <a:extLst>
              <a:ext uri="{FF2B5EF4-FFF2-40B4-BE49-F238E27FC236}">
                <a16:creationId xmlns:a16="http://schemas.microsoft.com/office/drawing/2014/main" id="{B38EDD56-E475-4443-946F-87C25A8D797B}"/>
              </a:ext>
            </a:extLst>
          </p:cNvPr>
          <p:cNvSpPr>
            <a:spLocks noGrp="1"/>
          </p:cNvSpPr>
          <p:nvPr>
            <p:ph idx="1"/>
          </p:nvPr>
        </p:nvSpPr>
        <p:spPr/>
        <p:txBody>
          <a:bodyPr/>
          <a:lstStyle/>
          <a:p>
            <a:r>
              <a:rPr lang="en-US" sz="2200" dirty="0"/>
              <a:t>Keeping many services that are temporarily available as telehealth services for the duration of the COVID-19 Public Health Emergency (PHE) on a Category 3 basis through CY 2023; including: CPT® codes 90875, 90901, 92012, 92014, 92550, 92552, 92553, 92555-92557, 92563, 92567, 92568, 92570, 92587, 92588, 92601, 92625-92627, 94005, 95970, 95983, 95984, 96105, 96110, 96112, 96113, 96127, 96170, 96171, 97129, 97130, 97150-97158, 97530, 97537, 97542, 97763, 98960-98962, 99473, 0362T and 0373T. </a:t>
            </a:r>
          </a:p>
        </p:txBody>
      </p:sp>
    </p:spTree>
    <p:extLst>
      <p:ext uri="{BB962C8B-B14F-4D97-AF65-F5344CB8AC3E}">
        <p14:creationId xmlns:p14="http://schemas.microsoft.com/office/powerpoint/2010/main" val="236019481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2D079-305F-4160-82A2-C46F80A94CA7}"/>
              </a:ext>
            </a:extLst>
          </p:cNvPr>
          <p:cNvSpPr>
            <a:spLocks noGrp="1"/>
          </p:cNvSpPr>
          <p:nvPr>
            <p:ph type="body" sz="quarter" idx="11"/>
          </p:nvPr>
        </p:nvSpPr>
        <p:spPr/>
        <p:txBody>
          <a:bodyPr/>
          <a:lstStyle/>
          <a:p>
            <a:r>
              <a:rPr lang="en-US" dirty="0"/>
              <a:t>Telehealth</a:t>
            </a:r>
          </a:p>
        </p:txBody>
      </p:sp>
      <p:sp>
        <p:nvSpPr>
          <p:cNvPr id="3" name="Content Placeholder 2">
            <a:extLst>
              <a:ext uri="{FF2B5EF4-FFF2-40B4-BE49-F238E27FC236}">
                <a16:creationId xmlns:a16="http://schemas.microsoft.com/office/drawing/2014/main" id="{E1E63526-8027-441F-A088-979DDA3C7C8C}"/>
              </a:ext>
            </a:extLst>
          </p:cNvPr>
          <p:cNvSpPr>
            <a:spLocks noGrp="1"/>
          </p:cNvSpPr>
          <p:nvPr>
            <p:ph idx="1"/>
          </p:nvPr>
        </p:nvSpPr>
        <p:spPr/>
        <p:txBody>
          <a:bodyPr/>
          <a:lstStyle/>
          <a:p>
            <a:r>
              <a:rPr lang="en-US" dirty="0"/>
              <a:t>The status of these codes on the Medicare Telehealth Services List changed to: “Available up Through December 31, 2023” </a:t>
            </a:r>
          </a:p>
          <a:p>
            <a:r>
              <a:rPr lang="en-US" dirty="0"/>
              <a:t>Extending the time services are temporarily included on the Medicare Telehealth Services List during the PHE, but aren’t included on a Category I, II, or III basis for a period of 151 days following the end of the PHE, in alignment with the Consolidated Appropriations Act, 2022 (CAA, 2022)</a:t>
            </a:r>
          </a:p>
          <a:p>
            <a:endParaRPr lang="en-US" dirty="0"/>
          </a:p>
        </p:txBody>
      </p:sp>
    </p:spTree>
    <p:extLst>
      <p:ext uri="{BB962C8B-B14F-4D97-AF65-F5344CB8AC3E}">
        <p14:creationId xmlns:p14="http://schemas.microsoft.com/office/powerpoint/2010/main" val="19581283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77E4AE-F39C-4A4B-B12E-532D809F050C}"/>
              </a:ext>
            </a:extLst>
          </p:cNvPr>
          <p:cNvSpPr>
            <a:spLocks noGrp="1"/>
          </p:cNvSpPr>
          <p:nvPr>
            <p:ph type="body" sz="quarter" idx="11"/>
          </p:nvPr>
        </p:nvSpPr>
        <p:spPr/>
        <p:txBody>
          <a:bodyPr/>
          <a:lstStyle/>
          <a:p>
            <a:endParaRPr lang="en-US" b="1" dirty="0"/>
          </a:p>
          <a:p>
            <a:r>
              <a:rPr lang="en-US" dirty="0"/>
              <a:t>List of Telehealth Services</a:t>
            </a:r>
          </a:p>
          <a:p>
            <a:endParaRPr lang="en-US" dirty="0"/>
          </a:p>
        </p:txBody>
      </p:sp>
      <p:sp>
        <p:nvSpPr>
          <p:cNvPr id="6" name="TextBox 5">
            <a:extLst>
              <a:ext uri="{FF2B5EF4-FFF2-40B4-BE49-F238E27FC236}">
                <a16:creationId xmlns:a16="http://schemas.microsoft.com/office/drawing/2014/main" id="{3988C0F2-0251-43B9-B5CA-F6D83DBDBAAA}"/>
              </a:ext>
            </a:extLst>
          </p:cNvPr>
          <p:cNvSpPr txBox="1"/>
          <p:nvPr/>
        </p:nvSpPr>
        <p:spPr>
          <a:xfrm>
            <a:off x="180474" y="921912"/>
            <a:ext cx="9144000" cy="369332"/>
          </a:xfrm>
          <a:prstGeom prst="rect">
            <a:avLst/>
          </a:prstGeom>
          <a:noFill/>
        </p:spPr>
        <p:txBody>
          <a:bodyPr wrap="square" rtlCol="0">
            <a:spAutoFit/>
          </a:bodyPr>
          <a:lstStyle/>
          <a:p>
            <a:r>
              <a:rPr lang="en-US" dirty="0">
                <a:hlinkClick r:id="rId2"/>
              </a:rPr>
              <a:t>https://www.cms.gov/Medicare/Medicare-General-Information/Telehealth/Telehealth-Codes</a:t>
            </a:r>
            <a:r>
              <a:rPr lang="en-US" dirty="0"/>
              <a:t> </a:t>
            </a:r>
          </a:p>
        </p:txBody>
      </p:sp>
      <p:pic>
        <p:nvPicPr>
          <p:cNvPr id="11" name="Picture 10">
            <a:extLst>
              <a:ext uri="{FF2B5EF4-FFF2-40B4-BE49-F238E27FC236}">
                <a16:creationId xmlns:a16="http://schemas.microsoft.com/office/drawing/2014/main" id="{50CD9FFF-A125-4EF2-9255-556577CB4AF9}"/>
              </a:ext>
            </a:extLst>
          </p:cNvPr>
          <p:cNvPicPr>
            <a:picLocks noChangeAspect="1"/>
          </p:cNvPicPr>
          <p:nvPr/>
        </p:nvPicPr>
        <p:blipFill>
          <a:blip r:embed="rId3"/>
          <a:stretch>
            <a:fillRect/>
          </a:stretch>
        </p:blipFill>
        <p:spPr>
          <a:xfrm>
            <a:off x="381000" y="1388526"/>
            <a:ext cx="8458200" cy="2735165"/>
          </a:xfrm>
          <a:prstGeom prst="rect">
            <a:avLst/>
          </a:prstGeom>
        </p:spPr>
      </p:pic>
      <p:sp>
        <p:nvSpPr>
          <p:cNvPr id="9" name="Rectangle 8">
            <a:extLst>
              <a:ext uri="{FF2B5EF4-FFF2-40B4-BE49-F238E27FC236}">
                <a16:creationId xmlns:a16="http://schemas.microsoft.com/office/drawing/2014/main" id="{2029D2E1-BB68-4578-ABDB-D21EF1B54636}"/>
              </a:ext>
            </a:extLst>
          </p:cNvPr>
          <p:cNvSpPr/>
          <p:nvPr/>
        </p:nvSpPr>
        <p:spPr>
          <a:xfrm>
            <a:off x="2743200" y="1579882"/>
            <a:ext cx="3924300" cy="25095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230081FD-2652-4941-BC93-26540BD2C9C0}"/>
              </a:ext>
            </a:extLst>
          </p:cNvPr>
          <p:cNvSpPr/>
          <p:nvPr/>
        </p:nvSpPr>
        <p:spPr>
          <a:xfrm>
            <a:off x="7448550" y="2242148"/>
            <a:ext cx="609600" cy="2936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E0D8F234-8FD1-4D9B-B30C-6E4576F33899}"/>
              </a:ext>
            </a:extLst>
          </p:cNvPr>
          <p:cNvSpPr/>
          <p:nvPr/>
        </p:nvSpPr>
        <p:spPr>
          <a:xfrm>
            <a:off x="4689308" y="3898433"/>
            <a:ext cx="609600" cy="2936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721069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9EF48-590E-4804-A0B4-FDC762ACAE03}"/>
              </a:ext>
            </a:extLst>
          </p:cNvPr>
          <p:cNvSpPr>
            <a:spLocks noGrp="1"/>
          </p:cNvSpPr>
          <p:nvPr>
            <p:ph type="body" sz="quarter" idx="11"/>
          </p:nvPr>
        </p:nvSpPr>
        <p:spPr/>
        <p:txBody>
          <a:bodyPr/>
          <a:lstStyle/>
          <a:p>
            <a:r>
              <a:rPr lang="en-US" dirty="0"/>
              <a:t>Telehealth</a:t>
            </a:r>
          </a:p>
        </p:txBody>
      </p:sp>
      <p:sp>
        <p:nvSpPr>
          <p:cNvPr id="3" name="Content Placeholder 2">
            <a:extLst>
              <a:ext uri="{FF2B5EF4-FFF2-40B4-BE49-F238E27FC236}">
                <a16:creationId xmlns:a16="http://schemas.microsoft.com/office/drawing/2014/main" id="{70C4DEFD-2B3E-4331-AB41-F557BFFA8839}"/>
              </a:ext>
            </a:extLst>
          </p:cNvPr>
          <p:cNvSpPr>
            <a:spLocks noGrp="1"/>
          </p:cNvSpPr>
          <p:nvPr>
            <p:ph idx="1"/>
          </p:nvPr>
        </p:nvSpPr>
        <p:spPr/>
        <p:txBody>
          <a:bodyPr/>
          <a:lstStyle/>
          <a:p>
            <a:r>
              <a:rPr lang="en-US" sz="2000" dirty="0"/>
              <a:t>Implementing the 151-day extensions of Medicare telehealth flexibilities in the CAA, 2022, including allowing telehealth services to be provided in any geographic area and in any originating site setting, including the patient’s home</a:t>
            </a:r>
          </a:p>
          <a:p>
            <a:r>
              <a:rPr lang="en-US" sz="2000" dirty="0"/>
              <a:t>Allowing certain services to be provided via audio-only telehealth, and allowing physical therapists, occupational therapists, speech language pathologists, and audiologists to provide telehealth services. </a:t>
            </a:r>
          </a:p>
        </p:txBody>
      </p:sp>
    </p:spTree>
    <p:extLst>
      <p:ext uri="{BB962C8B-B14F-4D97-AF65-F5344CB8AC3E}">
        <p14:creationId xmlns:p14="http://schemas.microsoft.com/office/powerpoint/2010/main" val="30819773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8A18FA-7C44-4B45-921B-D3C31DC3D38B}"/>
              </a:ext>
            </a:extLst>
          </p:cNvPr>
          <p:cNvSpPr>
            <a:spLocks noGrp="1"/>
          </p:cNvSpPr>
          <p:nvPr>
            <p:ph type="body" sz="quarter" idx="11"/>
          </p:nvPr>
        </p:nvSpPr>
        <p:spPr/>
        <p:txBody>
          <a:bodyPr/>
          <a:lstStyle/>
          <a:p>
            <a:r>
              <a:rPr lang="en-US" dirty="0"/>
              <a:t>Telehealth</a:t>
            </a:r>
          </a:p>
        </p:txBody>
      </p:sp>
      <p:sp>
        <p:nvSpPr>
          <p:cNvPr id="3" name="Content Placeholder 2">
            <a:extLst>
              <a:ext uri="{FF2B5EF4-FFF2-40B4-BE49-F238E27FC236}">
                <a16:creationId xmlns:a16="http://schemas.microsoft.com/office/drawing/2014/main" id="{499F27F4-0F1F-4DEB-803A-5FC713352913}"/>
              </a:ext>
            </a:extLst>
          </p:cNvPr>
          <p:cNvSpPr>
            <a:spLocks noGrp="1"/>
          </p:cNvSpPr>
          <p:nvPr>
            <p:ph idx="1"/>
          </p:nvPr>
        </p:nvSpPr>
        <p:spPr/>
        <p:txBody>
          <a:bodyPr/>
          <a:lstStyle/>
          <a:p>
            <a:r>
              <a:rPr lang="en-US" dirty="0"/>
              <a:t>The CAA, 2022 also delays the in-person visit requirements for mental health services you provide via telehealth until 152 days after the end of the PHE. </a:t>
            </a:r>
          </a:p>
          <a:p>
            <a:r>
              <a:rPr lang="en-US" dirty="0"/>
              <a:t>For 2023, you should continue billing telehealth claims with the place of service indicator you would bill for an in-person visit and you must use modifier 95 to identify them as telehealth services through the end of CY 2023 or the end of the year in which the PHE ends. </a:t>
            </a:r>
          </a:p>
        </p:txBody>
      </p:sp>
    </p:spTree>
    <p:extLst>
      <p:ext uri="{BB962C8B-B14F-4D97-AF65-F5344CB8AC3E}">
        <p14:creationId xmlns:p14="http://schemas.microsoft.com/office/powerpoint/2010/main" val="142116108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80BCB7-FB11-4E36-A01C-2C162ABF9D0B}"/>
              </a:ext>
            </a:extLst>
          </p:cNvPr>
          <p:cNvSpPr>
            <a:spLocks noGrp="1"/>
          </p:cNvSpPr>
          <p:nvPr>
            <p:ph type="body" sz="quarter" idx="11"/>
          </p:nvPr>
        </p:nvSpPr>
        <p:spPr/>
        <p:txBody>
          <a:bodyPr/>
          <a:lstStyle/>
          <a:p>
            <a:r>
              <a:rPr lang="en-US" dirty="0"/>
              <a:t>Consolidated Appropriations Act of 2022</a:t>
            </a:r>
          </a:p>
        </p:txBody>
      </p:sp>
      <p:sp>
        <p:nvSpPr>
          <p:cNvPr id="3" name="Content Placeholder 2">
            <a:extLst>
              <a:ext uri="{FF2B5EF4-FFF2-40B4-BE49-F238E27FC236}">
                <a16:creationId xmlns:a16="http://schemas.microsoft.com/office/drawing/2014/main" id="{B0E5639A-4783-410A-B989-D25EC513EDD7}"/>
              </a:ext>
            </a:extLst>
          </p:cNvPr>
          <p:cNvSpPr>
            <a:spLocks noGrp="1"/>
          </p:cNvSpPr>
          <p:nvPr>
            <p:ph idx="1"/>
          </p:nvPr>
        </p:nvSpPr>
        <p:spPr>
          <a:xfrm>
            <a:off x="155448" y="742950"/>
            <a:ext cx="8833104" cy="3425190"/>
          </a:xfrm>
        </p:spPr>
        <p:txBody>
          <a:bodyPr/>
          <a:lstStyle/>
          <a:p>
            <a:pPr marL="0" indent="0">
              <a:buNone/>
            </a:pPr>
            <a:r>
              <a:rPr lang="en-US" sz="1400" dirty="0"/>
              <a:t>The legislation includes provisions to extend and expand telehealth flexibilities for 151 days after the end of the COVID-19 public health emergency. These include:</a:t>
            </a:r>
          </a:p>
          <a:p>
            <a:r>
              <a:rPr lang="en-US" sz="1400" dirty="0"/>
              <a:t>Expanding originating site to include any site at which the patient is located, including the patient’s home</a:t>
            </a:r>
          </a:p>
          <a:p>
            <a:r>
              <a:rPr lang="en-US" sz="1400" dirty="0"/>
              <a:t>Expanding eligible practitioners to furnish telehealth services to include occupational therapist, physical therapist, speech-language pathologist and audiologist</a:t>
            </a:r>
          </a:p>
          <a:p>
            <a:r>
              <a:rPr lang="en-US" sz="1400" dirty="0"/>
              <a:t>Extending the ability for federally qualified health centers (FQHCs) and rural health clinics (RHCs) to furnish telehealth services</a:t>
            </a:r>
          </a:p>
          <a:p>
            <a:r>
              <a:rPr lang="en-US" sz="1400" dirty="0"/>
              <a:t>Delaying the 6-month in-person requirement for mental health services furnished through telehealth until 152 days after the emergency, including the in-person requirements for FQHCs and RHCs</a:t>
            </a:r>
          </a:p>
          <a:p>
            <a:r>
              <a:rPr lang="en-US" sz="1400" dirty="0"/>
              <a:t>Extending coverage and payment for audio-only telehealth services</a:t>
            </a:r>
          </a:p>
          <a:p>
            <a:r>
              <a:rPr lang="en-US" sz="1400" dirty="0"/>
              <a:t>Extending the ability to use telehealth services to meet the face-to-face recertification requirement for hospice care</a:t>
            </a:r>
          </a:p>
          <a:p>
            <a:r>
              <a:rPr lang="en-US" sz="1400" dirty="0"/>
              <a:t>Requiring the Medicare Payment Advisory Commission to conduct a study on the expansion of telehealth services and to require the Department of Health and Human Services (HHS) Secretary to publicly post data with respect to telemedicine utilization</a:t>
            </a:r>
          </a:p>
        </p:txBody>
      </p:sp>
      <p:sp>
        <p:nvSpPr>
          <p:cNvPr id="5" name="TextBox 4">
            <a:extLst>
              <a:ext uri="{FF2B5EF4-FFF2-40B4-BE49-F238E27FC236}">
                <a16:creationId xmlns:a16="http://schemas.microsoft.com/office/drawing/2014/main" id="{1207C3CB-260D-4E7D-9EB1-0B4AAAB4D6EE}"/>
              </a:ext>
            </a:extLst>
          </p:cNvPr>
          <p:cNvSpPr txBox="1"/>
          <p:nvPr/>
        </p:nvSpPr>
        <p:spPr>
          <a:xfrm>
            <a:off x="2667000" y="4277439"/>
            <a:ext cx="4572000" cy="246221"/>
          </a:xfrm>
          <a:prstGeom prst="rect">
            <a:avLst/>
          </a:prstGeom>
          <a:noFill/>
        </p:spPr>
        <p:txBody>
          <a:bodyPr wrap="square">
            <a:spAutoFit/>
          </a:bodyPr>
          <a:lstStyle/>
          <a:p>
            <a:r>
              <a:rPr lang="en-US" sz="1000" dirty="0">
                <a:hlinkClick r:id="rId2"/>
              </a:rPr>
              <a:t>Senate Passes Omnibus Spending Package with Health Provisions | AHA</a:t>
            </a:r>
            <a:endParaRPr lang="en-US" sz="1000" dirty="0"/>
          </a:p>
        </p:txBody>
      </p:sp>
    </p:spTree>
    <p:extLst>
      <p:ext uri="{BB962C8B-B14F-4D97-AF65-F5344CB8AC3E}">
        <p14:creationId xmlns:p14="http://schemas.microsoft.com/office/powerpoint/2010/main" val="165280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C378AD-F20D-471E-92EE-EAA2FA04B073}"/>
              </a:ext>
            </a:extLst>
          </p:cNvPr>
          <p:cNvSpPr>
            <a:spLocks noGrp="1"/>
          </p:cNvSpPr>
          <p:nvPr>
            <p:ph type="body" sz="quarter" idx="11"/>
          </p:nvPr>
        </p:nvSpPr>
        <p:spPr/>
        <p:txBody>
          <a:bodyPr/>
          <a:lstStyle/>
          <a:p>
            <a:r>
              <a:rPr lang="en-US" dirty="0"/>
              <a:t>Calculating Days in A/R </a:t>
            </a:r>
          </a:p>
        </p:txBody>
      </p:sp>
      <p:sp>
        <p:nvSpPr>
          <p:cNvPr id="3" name="Content Placeholder 2">
            <a:extLst>
              <a:ext uri="{FF2B5EF4-FFF2-40B4-BE49-F238E27FC236}">
                <a16:creationId xmlns:a16="http://schemas.microsoft.com/office/drawing/2014/main" id="{A7CBF6D1-3482-4917-BB6B-E2A1BDDDFA3F}"/>
              </a:ext>
            </a:extLst>
          </p:cNvPr>
          <p:cNvSpPr>
            <a:spLocks noGrp="1"/>
          </p:cNvSpPr>
          <p:nvPr>
            <p:ph idx="1"/>
          </p:nvPr>
        </p:nvSpPr>
        <p:spPr/>
        <p:txBody>
          <a:bodyPr/>
          <a:lstStyle/>
          <a:p>
            <a:pPr algn="l"/>
            <a:r>
              <a:rPr lang="en-US" sz="2000" b="0" i="0" dirty="0">
                <a:effectLst/>
                <a:latin typeface="adobe-garamond-pro"/>
              </a:rPr>
              <a:t>Days in A/R is calculated by taking the total A/R and dividing by the calculated average charges per day over the selected period of time. It is advisable to use calendar rather than business days. Make sure you are comparing like amounts (gross A/R to gross charges or net A/R to net charges).</a:t>
            </a:r>
          </a:p>
          <a:p>
            <a:pPr algn="l"/>
            <a:r>
              <a:rPr lang="en-US" sz="2000" b="0" i="0" dirty="0">
                <a:effectLst/>
                <a:latin typeface="adobe-garamond-pro"/>
              </a:rPr>
              <a:t>Calculate your average charges per day by:</a:t>
            </a:r>
          </a:p>
          <a:p>
            <a:pPr lvl="1">
              <a:buFont typeface="Arial" panose="020B0604020202020204" pitchFamily="34" charset="0"/>
              <a:buChar char="•"/>
            </a:pPr>
            <a:r>
              <a:rPr lang="en-US" sz="1800" b="0" i="0" dirty="0">
                <a:effectLst/>
                <a:latin typeface="adobe-garamond-pro"/>
              </a:rPr>
              <a:t>Adding all the charges posted for a given period (e.g., 3 months, 6 months, 12 months).</a:t>
            </a:r>
          </a:p>
          <a:p>
            <a:pPr lvl="1">
              <a:buFont typeface="Arial" panose="020B0604020202020204" pitchFamily="34" charset="0"/>
              <a:buChar char="•"/>
            </a:pPr>
            <a:r>
              <a:rPr lang="en-US" sz="1800" b="0" i="0" dirty="0">
                <a:effectLst/>
                <a:latin typeface="adobe-garamond-pro"/>
              </a:rPr>
              <a:t>Divide the total charges by the total number of days in the selected period (e.g., 30 days, 90 days, 120 days, etc.).</a:t>
            </a:r>
          </a:p>
          <a:p>
            <a:endParaRPr lang="en-US" dirty="0"/>
          </a:p>
        </p:txBody>
      </p:sp>
    </p:spTree>
    <p:extLst>
      <p:ext uri="{BB962C8B-B14F-4D97-AF65-F5344CB8AC3E}">
        <p14:creationId xmlns:p14="http://schemas.microsoft.com/office/powerpoint/2010/main" val="402773830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FDD61C-AA2E-401F-ABC6-271A9F59E640}"/>
              </a:ext>
            </a:extLst>
          </p:cNvPr>
          <p:cNvSpPr>
            <a:spLocks noGrp="1"/>
          </p:cNvSpPr>
          <p:nvPr>
            <p:ph type="body" sz="quarter" idx="11"/>
          </p:nvPr>
        </p:nvSpPr>
        <p:spPr/>
        <p:txBody>
          <a:bodyPr/>
          <a:lstStyle/>
          <a:p>
            <a:r>
              <a:rPr lang="en-US" dirty="0"/>
              <a:t>Summary Chart</a:t>
            </a:r>
          </a:p>
        </p:txBody>
      </p:sp>
      <p:graphicFrame>
        <p:nvGraphicFramePr>
          <p:cNvPr id="4" name="Table 4">
            <a:extLst>
              <a:ext uri="{FF2B5EF4-FFF2-40B4-BE49-F238E27FC236}">
                <a16:creationId xmlns:a16="http://schemas.microsoft.com/office/drawing/2014/main" id="{053FF11F-CBDE-485F-BCE2-4C477BFA7CB2}"/>
              </a:ext>
            </a:extLst>
          </p:cNvPr>
          <p:cNvGraphicFramePr>
            <a:graphicFrameLocks noGrp="1"/>
          </p:cNvGraphicFramePr>
          <p:nvPr>
            <p:ph idx="1"/>
            <p:extLst>
              <p:ext uri="{D42A27DB-BD31-4B8C-83A1-F6EECF244321}">
                <p14:modId xmlns:p14="http://schemas.microsoft.com/office/powerpoint/2010/main" val="292152095"/>
              </p:ext>
            </p:extLst>
          </p:nvPr>
        </p:nvGraphicFramePr>
        <p:xfrm>
          <a:off x="171761" y="747582"/>
          <a:ext cx="8832849" cy="3648336"/>
        </p:xfrm>
        <a:graphic>
          <a:graphicData uri="http://schemas.openxmlformats.org/drawingml/2006/table">
            <a:tbl>
              <a:tblPr firstRow="1" bandRow="1">
                <a:tableStyleId>{5C22544A-7EE6-4342-B048-85BDC9FD1C3A}</a:tableStyleId>
              </a:tblPr>
              <a:tblGrid>
                <a:gridCol w="1749425">
                  <a:extLst>
                    <a:ext uri="{9D8B030D-6E8A-4147-A177-3AD203B41FA5}">
                      <a16:colId xmlns:a16="http://schemas.microsoft.com/office/drawing/2014/main" val="3199271739"/>
                    </a:ext>
                  </a:extLst>
                </a:gridCol>
                <a:gridCol w="4139141">
                  <a:extLst>
                    <a:ext uri="{9D8B030D-6E8A-4147-A177-3AD203B41FA5}">
                      <a16:colId xmlns:a16="http://schemas.microsoft.com/office/drawing/2014/main" val="413811394"/>
                    </a:ext>
                  </a:extLst>
                </a:gridCol>
                <a:gridCol w="2944283">
                  <a:extLst>
                    <a:ext uri="{9D8B030D-6E8A-4147-A177-3AD203B41FA5}">
                      <a16:colId xmlns:a16="http://schemas.microsoft.com/office/drawing/2014/main" val="2309028796"/>
                    </a:ext>
                  </a:extLst>
                </a:gridCol>
              </a:tblGrid>
              <a:tr h="690282">
                <a:tc>
                  <a:txBody>
                    <a:bodyPr/>
                    <a:lstStyle/>
                    <a:p>
                      <a:pPr algn="ctr"/>
                      <a:r>
                        <a:rPr lang="en-US" dirty="0"/>
                        <a:t>Issue</a:t>
                      </a:r>
                    </a:p>
                  </a:txBody>
                  <a:tcPr anchor="ctr">
                    <a:lnB w="12700" cap="flat" cmpd="sng" algn="ctr">
                      <a:solidFill>
                        <a:srgbClr val="002060"/>
                      </a:solidFill>
                      <a:prstDash val="solid"/>
                      <a:round/>
                      <a:headEnd type="none" w="med" len="med"/>
                      <a:tailEnd type="none" w="med" len="med"/>
                    </a:lnB>
                    <a:solidFill>
                      <a:schemeClr val="accent5"/>
                    </a:solidFill>
                  </a:tcPr>
                </a:tc>
                <a:tc>
                  <a:txBody>
                    <a:bodyPr/>
                    <a:lstStyle/>
                    <a:p>
                      <a:pPr algn="ctr"/>
                      <a:r>
                        <a:rPr lang="en-US" dirty="0"/>
                        <a:t>Change made by budget bill</a:t>
                      </a:r>
                    </a:p>
                  </a:txBody>
                  <a:tcPr anchor="ctr">
                    <a:lnB w="12700" cap="flat" cmpd="sng" algn="ctr">
                      <a:solidFill>
                        <a:srgbClr val="002060"/>
                      </a:solidFill>
                      <a:prstDash val="solid"/>
                      <a:round/>
                      <a:headEnd type="none" w="med" len="med"/>
                      <a:tailEnd type="none" w="med" len="med"/>
                    </a:lnB>
                    <a:solidFill>
                      <a:schemeClr val="accent5"/>
                    </a:solidFill>
                  </a:tcPr>
                </a:tc>
                <a:tc>
                  <a:txBody>
                    <a:bodyPr/>
                    <a:lstStyle/>
                    <a:p>
                      <a:pPr algn="ctr"/>
                      <a:r>
                        <a:rPr lang="en-US" dirty="0"/>
                        <a:t>Difference from current waiver</a:t>
                      </a:r>
                    </a:p>
                  </a:txBody>
                  <a:tcPr anchor="ctr">
                    <a:lnB w="12700" cap="flat" cmpd="sng" algn="ctr">
                      <a:solidFill>
                        <a:srgbClr val="002060"/>
                      </a:solidFill>
                      <a:prstDash val="solid"/>
                      <a:round/>
                      <a:headEnd type="none" w="med" len="med"/>
                      <a:tailEnd type="none" w="med" len="med"/>
                    </a:lnB>
                    <a:solidFill>
                      <a:schemeClr val="accent5"/>
                    </a:solidFill>
                  </a:tcPr>
                </a:tc>
                <a:extLst>
                  <a:ext uri="{0D108BD9-81ED-4DB2-BD59-A6C34878D82A}">
                    <a16:rowId xmlns:a16="http://schemas.microsoft.com/office/drawing/2014/main" val="3254010625"/>
                  </a:ext>
                </a:extLst>
              </a:tr>
              <a:tr h="681318">
                <a:tc>
                  <a:txBody>
                    <a:bodyPr/>
                    <a:lstStyle/>
                    <a:p>
                      <a:r>
                        <a:rPr lang="en-US" sz="1100" dirty="0">
                          <a:solidFill>
                            <a:srgbClr val="002060"/>
                          </a:solidFill>
                          <a:latin typeface="Bryant Pro Regular" panose="020B0503040000020003"/>
                        </a:rPr>
                        <a:t>Patient Location — Geographic</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US" sz="1100" dirty="0">
                          <a:solidFill>
                            <a:srgbClr val="002060"/>
                          </a:solidFill>
                          <a:latin typeface="Bryant Pro Regular" panose="020B0503040000020003"/>
                        </a:rPr>
                        <a:t>Extension of waiver on the geographic location of patient requirement to continue an additional 151 days after the Public Health Emergency (PHE) is declared over.</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US" sz="1100" dirty="0">
                          <a:solidFill>
                            <a:srgbClr val="002060"/>
                          </a:solidFill>
                          <a:latin typeface="Bryant Pro Regular" panose="020B0503040000020003"/>
                        </a:rPr>
                        <a:t>No difference from current COVID-19 temporary waiver</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749487759"/>
                  </a:ext>
                </a:extLst>
              </a:tr>
              <a:tr h="460188">
                <a:tc>
                  <a:txBody>
                    <a:bodyPr/>
                    <a:lstStyle/>
                    <a:p>
                      <a:r>
                        <a:rPr lang="en-US" sz="1100" dirty="0">
                          <a:solidFill>
                            <a:srgbClr val="002060"/>
                          </a:solidFill>
                          <a:latin typeface="Bryant Pro Regular" panose="020B0503040000020003"/>
                        </a:rPr>
                        <a:t>Patient Location — Site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US" sz="1100" dirty="0">
                          <a:solidFill>
                            <a:srgbClr val="002060"/>
                          </a:solidFill>
                          <a:latin typeface="Bryant Pro Regular" panose="020B0503040000020003"/>
                        </a:rPr>
                        <a:t>Extension of waiver on the site location of patient requirement to continue an additional 151 days after the PHE is declared over.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US" sz="1100" dirty="0">
                          <a:solidFill>
                            <a:srgbClr val="002060"/>
                          </a:solidFill>
                          <a:latin typeface="Bryant Pro Regular" panose="020B0503040000020003"/>
                        </a:rPr>
                        <a:t>No difference from current COVID-19 temporary waiver.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561261903"/>
                  </a:ext>
                </a:extLst>
              </a:tr>
              <a:tr h="640976">
                <a:tc>
                  <a:txBody>
                    <a:bodyPr/>
                    <a:lstStyle/>
                    <a:p>
                      <a:r>
                        <a:rPr lang="en-US" sz="1100" dirty="0">
                          <a:solidFill>
                            <a:srgbClr val="002060"/>
                          </a:solidFill>
                          <a:latin typeface="Bryant Pro Regular" panose="020B0503040000020003"/>
                        </a:rPr>
                        <a:t>Eligible Providers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US" sz="1100" dirty="0">
                          <a:solidFill>
                            <a:srgbClr val="002060"/>
                          </a:solidFill>
                          <a:latin typeface="Bryant Pro Regular" panose="020B0503040000020003"/>
                        </a:rPr>
                        <a:t>Allow FQHCs, RHCs, PTs, OTs, Speech-Language Pathologists and Audiologists to continue to be reimbursed for services delivered via telehealth an additional 151 days after the PHE is declared over</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US" sz="1100" dirty="0">
                          <a:solidFill>
                            <a:srgbClr val="002060"/>
                          </a:solidFill>
                          <a:latin typeface="Bryant Pro Regular" panose="020B0503040000020003"/>
                        </a:rPr>
                        <a:t>Under the current COVID-19 waivers, the category of providers is all eligible Medicare providers.</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396148204"/>
                  </a:ext>
                </a:extLst>
              </a:tr>
              <a:tr h="460188">
                <a:tc>
                  <a:txBody>
                    <a:bodyPr/>
                    <a:lstStyle/>
                    <a:p>
                      <a:r>
                        <a:rPr lang="en-US" sz="1100" dirty="0">
                          <a:solidFill>
                            <a:srgbClr val="002060"/>
                          </a:solidFill>
                          <a:latin typeface="Bryant Pro Regular" panose="020B0503040000020003"/>
                        </a:rPr>
                        <a:t>Audio-Only</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US" sz="1100" dirty="0">
                          <a:solidFill>
                            <a:srgbClr val="002060"/>
                          </a:solidFill>
                          <a:latin typeface="Bryant Pro Regular" panose="020B0503040000020003"/>
                        </a:rPr>
                        <a:t>Extension of waiver on the use of audio-only as a modality to continue an additional 151 days after the PHE is declared over</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US" sz="1100" dirty="0">
                          <a:solidFill>
                            <a:srgbClr val="002060"/>
                          </a:solidFill>
                          <a:latin typeface="Bryant Pro Regular" panose="020B0503040000020003"/>
                        </a:rPr>
                        <a:t>No difference from current COVID-19 temporary waiver</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366108060"/>
                  </a:ext>
                </a:extLst>
              </a:tr>
              <a:tr h="460188">
                <a:tc>
                  <a:txBody>
                    <a:bodyPr/>
                    <a:lstStyle/>
                    <a:p>
                      <a:r>
                        <a:rPr lang="en-US" sz="1100" dirty="0">
                          <a:solidFill>
                            <a:srgbClr val="002060"/>
                          </a:solidFill>
                          <a:latin typeface="Bryant Pro Regular" panose="020B0503040000020003"/>
                        </a:rPr>
                        <a:t>Recertification of eligibility for hospice care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US" sz="1100" dirty="0">
                          <a:solidFill>
                            <a:srgbClr val="002060"/>
                          </a:solidFill>
                          <a:latin typeface="Bryant Pro Regular" panose="020B0503040000020003"/>
                        </a:rPr>
                        <a:t>Extension of waiver on the use of telehealth to continue to be used an additional 151 days after the PHE is declared over</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r>
                        <a:rPr lang="en-US" sz="1100" dirty="0">
                          <a:solidFill>
                            <a:srgbClr val="002060"/>
                          </a:solidFill>
                          <a:latin typeface="Bryant Pro Regular" panose="020B0503040000020003"/>
                        </a:rPr>
                        <a:t>No difference from current COVID-19 temporary waiver</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986549789"/>
                  </a:ext>
                </a:extLst>
              </a:tr>
            </a:tbl>
          </a:graphicData>
        </a:graphic>
      </p:graphicFrame>
    </p:spTree>
    <p:extLst>
      <p:ext uri="{BB962C8B-B14F-4D97-AF65-F5344CB8AC3E}">
        <p14:creationId xmlns:p14="http://schemas.microsoft.com/office/powerpoint/2010/main" val="200247325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67776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EECFD6-0A5D-4323-85C6-E6BBED4FD386}"/>
              </a:ext>
            </a:extLst>
          </p:cNvPr>
          <p:cNvSpPr>
            <a:spLocks noGrp="1"/>
          </p:cNvSpPr>
          <p:nvPr>
            <p:ph type="body" sz="quarter" idx="11"/>
          </p:nvPr>
        </p:nvSpPr>
        <p:spPr/>
        <p:txBody>
          <a:bodyPr/>
          <a:lstStyle/>
          <a:p>
            <a:r>
              <a:rPr lang="en-US" sz="3200" b="1" dirty="0"/>
              <a:t>Medical Review Program and Targeted Probe and Educate</a:t>
            </a:r>
          </a:p>
          <a:p>
            <a:endParaRPr lang="en-US" dirty="0"/>
          </a:p>
        </p:txBody>
      </p:sp>
      <p:sp>
        <p:nvSpPr>
          <p:cNvPr id="3" name="Text Placeholder 2">
            <a:extLst>
              <a:ext uri="{FF2B5EF4-FFF2-40B4-BE49-F238E27FC236}">
                <a16:creationId xmlns:a16="http://schemas.microsoft.com/office/drawing/2014/main" id="{8C18147C-9B8B-4BE8-9841-FE00850E5E38}"/>
              </a:ext>
            </a:extLst>
          </p:cNvPr>
          <p:cNvSpPr>
            <a:spLocks noGrp="1"/>
          </p:cNvSpPr>
          <p:nvPr>
            <p:ph type="body" sz="quarter" idx="12"/>
          </p:nvPr>
        </p:nvSpPr>
        <p:spPr/>
        <p:txBody>
          <a:bodyPr/>
          <a:lstStyle/>
          <a:p>
            <a:r>
              <a:rPr lang="en-US" sz="2400" dirty="0"/>
              <a:t>NC HFMA Medicare Workshop</a:t>
            </a:r>
          </a:p>
          <a:p>
            <a:endParaRPr lang="en-US" dirty="0"/>
          </a:p>
        </p:txBody>
      </p:sp>
    </p:spTree>
    <p:extLst>
      <p:ext uri="{BB962C8B-B14F-4D97-AF65-F5344CB8AC3E}">
        <p14:creationId xmlns:p14="http://schemas.microsoft.com/office/powerpoint/2010/main" val="25562014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43000" y="628650"/>
            <a:ext cx="6858000" cy="1371600"/>
          </a:xfrm>
        </p:spPr>
        <p:txBody>
          <a:bodyPr anchor="ctr">
            <a:normAutofit/>
          </a:bodyPr>
          <a:lstStyle/>
          <a:p>
            <a:r>
              <a:rPr lang="en-US" sz="3200" dirty="0"/>
              <a:t>Agenda</a:t>
            </a:r>
          </a:p>
        </p:txBody>
      </p:sp>
      <p:graphicFrame>
        <p:nvGraphicFramePr>
          <p:cNvPr id="8" name="Content Placeholder 4">
            <a:extLst>
              <a:ext uri="{FF2B5EF4-FFF2-40B4-BE49-F238E27FC236}">
                <a16:creationId xmlns:a16="http://schemas.microsoft.com/office/drawing/2014/main" id="{07780E88-A8DC-265D-C9C6-A702327628AE}"/>
              </a:ext>
            </a:extLst>
          </p:cNvPr>
          <p:cNvGraphicFramePr>
            <a:graphicFrameLocks noGrp="1"/>
          </p:cNvGraphicFramePr>
          <p:nvPr>
            <p:ph sz="quarter" idx="11"/>
            <p:extLst>
              <p:ext uri="{D42A27DB-BD31-4B8C-83A1-F6EECF244321}">
                <p14:modId xmlns:p14="http://schemas.microsoft.com/office/powerpoint/2010/main" val="283742230"/>
              </p:ext>
            </p:extLst>
          </p:nvPr>
        </p:nvGraphicFramePr>
        <p:xfrm>
          <a:off x="609600" y="1657350"/>
          <a:ext cx="8077200" cy="278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78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43000" y="628650"/>
            <a:ext cx="6858000" cy="1371600"/>
          </a:xfrm>
        </p:spPr>
        <p:txBody>
          <a:bodyPr anchor="ctr">
            <a:normAutofit/>
          </a:bodyPr>
          <a:lstStyle/>
          <a:p>
            <a:r>
              <a:rPr lang="en-US" sz="3200" dirty="0"/>
              <a:t>Medical Review Program</a:t>
            </a:r>
          </a:p>
        </p:txBody>
      </p:sp>
      <p:sp>
        <p:nvSpPr>
          <p:cNvPr id="6" name="Content Placeholder 5"/>
          <p:cNvSpPr>
            <a:spLocks noGrp="1"/>
          </p:cNvSpPr>
          <p:nvPr>
            <p:ph sz="quarter" idx="11"/>
          </p:nvPr>
        </p:nvSpPr>
        <p:spPr>
          <a:xfrm>
            <a:off x="609600" y="2343150"/>
            <a:ext cx="8153400" cy="2800350"/>
          </a:xfrm>
        </p:spPr>
        <p:txBody>
          <a:bodyPr>
            <a:normAutofit/>
          </a:bodyPr>
          <a:lstStyle/>
          <a:p>
            <a:pPr marL="274320" lvl="1"/>
            <a:endParaRPr lang="en-US" sz="1800" dirty="0"/>
          </a:p>
          <a:p>
            <a:pPr marL="60008" lvl="1"/>
            <a:r>
              <a:rPr lang="en-US" sz="1800" dirty="0"/>
              <a:t>Designed to reduce/prevent improper payments by preventing payment of claims that do not comply with Medicare’s coverage, coding, payment and billing policies.</a:t>
            </a:r>
          </a:p>
          <a:p>
            <a:endParaRPr lang="en-US" dirty="0"/>
          </a:p>
          <a:p>
            <a:endParaRPr lang="en-US" dirty="0"/>
          </a:p>
        </p:txBody>
      </p:sp>
    </p:spTree>
    <p:extLst>
      <p:ext uri="{BB962C8B-B14F-4D97-AF65-F5344CB8AC3E}">
        <p14:creationId xmlns:p14="http://schemas.microsoft.com/office/powerpoint/2010/main" val="21080961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43000" y="628650"/>
            <a:ext cx="6858000" cy="1371600"/>
          </a:xfrm>
        </p:spPr>
        <p:txBody>
          <a:bodyPr anchor="ctr">
            <a:normAutofit fontScale="92500"/>
          </a:bodyPr>
          <a:lstStyle/>
          <a:p>
            <a:endParaRPr lang="en-US" b="1" dirty="0"/>
          </a:p>
          <a:p>
            <a:endParaRPr lang="en-US" b="1" dirty="0"/>
          </a:p>
          <a:p>
            <a:r>
              <a:rPr lang="en-US" sz="2800" dirty="0"/>
              <a:t>Comprehensive Error Rate Testing (CERT)</a:t>
            </a:r>
          </a:p>
          <a:p>
            <a:endParaRPr lang="en-US" dirty="0"/>
          </a:p>
          <a:p>
            <a:endParaRPr lang="en-US" dirty="0"/>
          </a:p>
        </p:txBody>
      </p:sp>
      <p:graphicFrame>
        <p:nvGraphicFramePr>
          <p:cNvPr id="6" name="Content Placeholder 3">
            <a:extLst>
              <a:ext uri="{FF2B5EF4-FFF2-40B4-BE49-F238E27FC236}">
                <a16:creationId xmlns:a16="http://schemas.microsoft.com/office/drawing/2014/main" id="{21AA8B2C-00DE-F53F-D537-9E477E027F4F}"/>
              </a:ext>
            </a:extLst>
          </p:cNvPr>
          <p:cNvGraphicFramePr>
            <a:graphicFrameLocks noGrp="1"/>
          </p:cNvGraphicFramePr>
          <p:nvPr>
            <p:ph sz="quarter" idx="11"/>
          </p:nvPr>
        </p:nvGraphicFramePr>
        <p:xfrm>
          <a:off x="1543050" y="2057400"/>
          <a:ext cx="6172200" cy="280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80715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43050" y="914400"/>
            <a:ext cx="6115050" cy="457200"/>
          </a:xfrm>
        </p:spPr>
        <p:txBody>
          <a:bodyPr/>
          <a:lstStyle/>
          <a:p>
            <a:r>
              <a:rPr lang="en-US" dirty="0"/>
              <a:t>Ten highest projected improper payment amount FY 21. </a:t>
            </a:r>
          </a:p>
          <a:p>
            <a:endParaRPr lang="en-US" dirty="0"/>
          </a:p>
        </p:txBody>
      </p:sp>
      <p:sp>
        <p:nvSpPr>
          <p:cNvPr id="5" name="TextBox 4"/>
          <p:cNvSpPr txBox="1"/>
          <p:nvPr/>
        </p:nvSpPr>
        <p:spPr>
          <a:xfrm>
            <a:off x="1400175" y="4225637"/>
            <a:ext cx="6400800" cy="687368"/>
          </a:xfrm>
          <a:prstGeom prst="rect">
            <a:avLst/>
          </a:prstGeom>
          <a:noFill/>
          <a:ln>
            <a:noFill/>
          </a:ln>
        </p:spPr>
        <p:txBody>
          <a:bodyPr wrap="square" rtlCol="0">
            <a:spAutoFit/>
          </a:bodyPr>
          <a:lstStyle/>
          <a:p>
            <a:pPr>
              <a:spcAft>
                <a:spcPts val="450"/>
              </a:spcAft>
            </a:pPr>
            <a:r>
              <a:rPr lang="en-US" sz="1350" dirty="0">
                <a:latin typeface="+mj-lt"/>
              </a:rPr>
              <a:t>The reporting period for this improper payment rate is July 2019 - June 2020.</a:t>
            </a:r>
          </a:p>
          <a:p>
            <a:r>
              <a:rPr lang="en-US" sz="1050" dirty="0">
                <a:latin typeface="+mj-lt"/>
                <a:ea typeface="Times New Roman" panose="02020603050405020304" pitchFamily="18" charset="0"/>
              </a:rPr>
              <a:t>*North Carolina accounted for the highest projected improper payments (over $527 million), comprising 19.1% of the overall improper payment amount; however, the state also had one of the lowest error rates.</a:t>
            </a:r>
            <a:endParaRPr lang="en-US" sz="1050" dirty="0">
              <a:latin typeface="+mj-lt"/>
            </a:endParaRPr>
          </a:p>
        </p:txBody>
      </p:sp>
      <p:graphicFrame>
        <p:nvGraphicFramePr>
          <p:cNvPr id="4" name="Table 3">
            <a:extLst>
              <a:ext uri="{FF2B5EF4-FFF2-40B4-BE49-F238E27FC236}">
                <a16:creationId xmlns:a16="http://schemas.microsoft.com/office/drawing/2014/main" id="{33A5C545-28A0-431E-BCF7-293A4214E7F9}"/>
              </a:ext>
            </a:extLst>
          </p:cNvPr>
          <p:cNvGraphicFramePr>
            <a:graphicFrameLocks noGrp="1"/>
          </p:cNvGraphicFramePr>
          <p:nvPr>
            <p:extLst>
              <p:ext uri="{D42A27DB-BD31-4B8C-83A1-F6EECF244321}">
                <p14:modId xmlns:p14="http://schemas.microsoft.com/office/powerpoint/2010/main" val="132078764"/>
              </p:ext>
            </p:extLst>
          </p:nvPr>
        </p:nvGraphicFramePr>
        <p:xfrm>
          <a:off x="457200" y="1357746"/>
          <a:ext cx="8229600" cy="2764172"/>
        </p:xfrm>
        <a:graphic>
          <a:graphicData uri="http://schemas.openxmlformats.org/drawingml/2006/table">
            <a:tbl>
              <a:tblPr>
                <a:tableStyleId>{5C22544A-7EE6-4342-B048-85BDC9FD1C3A}</a:tableStyleId>
              </a:tblPr>
              <a:tblGrid>
                <a:gridCol w="2770998">
                  <a:extLst>
                    <a:ext uri="{9D8B030D-6E8A-4147-A177-3AD203B41FA5}">
                      <a16:colId xmlns:a16="http://schemas.microsoft.com/office/drawing/2014/main" val="1497269431"/>
                    </a:ext>
                  </a:extLst>
                </a:gridCol>
                <a:gridCol w="2170173">
                  <a:extLst>
                    <a:ext uri="{9D8B030D-6E8A-4147-A177-3AD203B41FA5}">
                      <a16:colId xmlns:a16="http://schemas.microsoft.com/office/drawing/2014/main" val="897668090"/>
                    </a:ext>
                  </a:extLst>
                </a:gridCol>
                <a:gridCol w="3288429">
                  <a:extLst>
                    <a:ext uri="{9D8B030D-6E8A-4147-A177-3AD203B41FA5}">
                      <a16:colId xmlns:a16="http://schemas.microsoft.com/office/drawing/2014/main" val="2876322400"/>
                    </a:ext>
                  </a:extLst>
                </a:gridCol>
              </a:tblGrid>
              <a:tr h="478172">
                <a:tc>
                  <a:txBody>
                    <a:bodyPr/>
                    <a:lstStyle/>
                    <a:p>
                      <a:pPr marL="0" marR="0" algn="ctr">
                        <a:spcBef>
                          <a:spcPts val="0"/>
                        </a:spcBef>
                        <a:spcAft>
                          <a:spcPts val="0"/>
                        </a:spcAft>
                      </a:pPr>
                      <a:r>
                        <a:rPr lang="en-US" sz="1500" b="1" dirty="0">
                          <a:effectLst/>
                          <a:latin typeface="+mj-lt"/>
                        </a:rPr>
                        <a:t>State</a:t>
                      </a:r>
                      <a:endParaRPr lang="en-US" sz="1500" b="1" dirty="0">
                        <a:effectLst/>
                        <a:latin typeface="+mj-lt"/>
                        <a:ea typeface="Times New Roman" panose="02020603050405020304" pitchFamily="18" charset="0"/>
                      </a:endParaRPr>
                    </a:p>
                  </a:txBody>
                  <a:tcPr marL="54769" marR="54769" marT="0" marB="0" anchor="ctr"/>
                </a:tc>
                <a:tc>
                  <a:txBody>
                    <a:bodyPr/>
                    <a:lstStyle/>
                    <a:p>
                      <a:pPr marL="0" marR="0" algn="ctr">
                        <a:spcBef>
                          <a:spcPts val="0"/>
                        </a:spcBef>
                        <a:spcAft>
                          <a:spcPts val="0"/>
                        </a:spcAft>
                      </a:pPr>
                      <a:r>
                        <a:rPr lang="en-US" sz="1500" b="1" dirty="0">
                          <a:effectLst/>
                          <a:latin typeface="+mj-lt"/>
                        </a:rPr>
                        <a:t>Projected Error Rate</a:t>
                      </a:r>
                      <a:endParaRPr lang="en-US" sz="1500" b="1" dirty="0">
                        <a:effectLst/>
                        <a:latin typeface="+mj-lt"/>
                        <a:ea typeface="Times New Roman" panose="02020603050405020304" pitchFamily="18" charset="0"/>
                      </a:endParaRPr>
                    </a:p>
                  </a:txBody>
                  <a:tcPr marL="54769" marR="54769" marT="0" marB="0" anchor="ctr"/>
                </a:tc>
                <a:tc>
                  <a:txBody>
                    <a:bodyPr/>
                    <a:lstStyle/>
                    <a:p>
                      <a:pPr marL="0" marR="0" algn="ctr">
                        <a:spcBef>
                          <a:spcPts val="0"/>
                        </a:spcBef>
                        <a:spcAft>
                          <a:spcPts val="0"/>
                        </a:spcAft>
                      </a:pPr>
                      <a:r>
                        <a:rPr lang="en-US" sz="1500" b="1" dirty="0">
                          <a:effectLst/>
                          <a:latin typeface="+mj-lt"/>
                        </a:rPr>
                        <a:t>Projected Improper Payments</a:t>
                      </a:r>
                      <a:endParaRPr lang="en-US" sz="1500" b="1" dirty="0">
                        <a:effectLst/>
                        <a:latin typeface="+mj-lt"/>
                        <a:ea typeface="Times New Roman" panose="02020603050405020304" pitchFamily="18" charset="0"/>
                      </a:endParaRPr>
                    </a:p>
                  </a:txBody>
                  <a:tcPr marL="54769" marR="54769" marT="0" marB="0" anchor="ctr"/>
                </a:tc>
                <a:extLst>
                  <a:ext uri="{0D108BD9-81ED-4DB2-BD59-A6C34878D82A}">
                    <a16:rowId xmlns:a16="http://schemas.microsoft.com/office/drawing/2014/main" val="1287324801"/>
                  </a:ext>
                </a:extLst>
              </a:tr>
              <a:tr h="228600">
                <a:tc>
                  <a:txBody>
                    <a:bodyPr/>
                    <a:lstStyle/>
                    <a:p>
                      <a:pPr marL="0" marR="0" algn="ctr">
                        <a:spcBef>
                          <a:spcPts val="0"/>
                        </a:spcBef>
                        <a:spcAft>
                          <a:spcPts val="0"/>
                        </a:spcAft>
                      </a:pPr>
                      <a:r>
                        <a:rPr lang="en-US" sz="1500" dirty="0">
                          <a:solidFill>
                            <a:schemeClr val="accent1"/>
                          </a:solidFill>
                          <a:effectLst/>
                          <a:latin typeface="+mj-lt"/>
                        </a:rPr>
                        <a:t>N.C.</a:t>
                      </a:r>
                      <a:endParaRPr lang="en-US" sz="1500" dirty="0">
                        <a:solidFill>
                          <a:schemeClr val="accent1"/>
                        </a:solidFill>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solidFill>
                            <a:schemeClr val="accent1"/>
                          </a:solidFill>
                          <a:effectLst/>
                          <a:latin typeface="+mj-lt"/>
                        </a:rPr>
                        <a:t>4.5%</a:t>
                      </a:r>
                      <a:endParaRPr lang="en-US" sz="1500" dirty="0">
                        <a:solidFill>
                          <a:schemeClr val="accent1"/>
                        </a:solidFill>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solidFill>
                            <a:schemeClr val="accent1"/>
                          </a:solidFill>
                          <a:effectLst/>
                          <a:latin typeface="+mj-lt"/>
                        </a:rPr>
                        <a:t>$527,311,135</a:t>
                      </a:r>
                      <a:endParaRPr lang="en-US" sz="1500" dirty="0">
                        <a:solidFill>
                          <a:schemeClr val="accent1"/>
                        </a:solidFill>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1680297260"/>
                  </a:ext>
                </a:extLst>
              </a:tr>
              <a:tr h="228600">
                <a:tc>
                  <a:txBody>
                    <a:bodyPr/>
                    <a:lstStyle/>
                    <a:p>
                      <a:pPr marL="0" marR="0" algn="ctr">
                        <a:spcBef>
                          <a:spcPts val="0"/>
                        </a:spcBef>
                        <a:spcAft>
                          <a:spcPts val="0"/>
                        </a:spcAft>
                      </a:pPr>
                      <a:r>
                        <a:rPr lang="en-US" sz="1500" dirty="0">
                          <a:effectLst/>
                          <a:latin typeface="+mj-lt"/>
                        </a:rPr>
                        <a:t>Texas</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13.1%</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$435,723,453</a:t>
                      </a:r>
                      <a:endParaRPr lang="en-US" sz="15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2258147359"/>
                  </a:ext>
                </a:extLst>
              </a:tr>
              <a:tr h="228600">
                <a:tc>
                  <a:txBody>
                    <a:bodyPr/>
                    <a:lstStyle/>
                    <a:p>
                      <a:pPr marL="0" marR="0" algn="ctr">
                        <a:spcBef>
                          <a:spcPts val="0"/>
                        </a:spcBef>
                        <a:spcAft>
                          <a:spcPts val="0"/>
                        </a:spcAft>
                      </a:pPr>
                      <a:r>
                        <a:rPr lang="en-US" sz="1500" dirty="0">
                          <a:effectLst/>
                          <a:latin typeface="+mj-lt"/>
                        </a:rPr>
                        <a:t>Va.</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5.1%</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$391,145,629</a:t>
                      </a:r>
                      <a:endParaRPr lang="en-US" sz="15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1440232990"/>
                  </a:ext>
                </a:extLst>
              </a:tr>
              <a:tr h="228600">
                <a:tc>
                  <a:txBody>
                    <a:bodyPr/>
                    <a:lstStyle/>
                    <a:p>
                      <a:pPr marL="0" marR="0" algn="ctr">
                        <a:spcBef>
                          <a:spcPts val="0"/>
                        </a:spcBef>
                        <a:spcAft>
                          <a:spcPts val="0"/>
                        </a:spcAft>
                      </a:pPr>
                      <a:r>
                        <a:rPr lang="en-US" sz="1500" dirty="0">
                          <a:effectLst/>
                          <a:latin typeface="+mj-lt"/>
                        </a:rPr>
                        <a:t>Okla.</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37.9%</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$339,621,149</a:t>
                      </a:r>
                      <a:endParaRPr lang="en-US" sz="15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4193893888"/>
                  </a:ext>
                </a:extLst>
              </a:tr>
              <a:tr h="228600">
                <a:tc>
                  <a:txBody>
                    <a:bodyPr/>
                    <a:lstStyle/>
                    <a:p>
                      <a:pPr marL="0" marR="0" algn="ctr">
                        <a:spcBef>
                          <a:spcPts val="0"/>
                        </a:spcBef>
                        <a:spcAft>
                          <a:spcPts val="0"/>
                        </a:spcAft>
                      </a:pPr>
                      <a:r>
                        <a:rPr lang="en-US" sz="1500" dirty="0">
                          <a:effectLst/>
                          <a:latin typeface="+mj-lt"/>
                        </a:rPr>
                        <a:t>S.C.</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4.3%</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$232,899,360</a:t>
                      </a:r>
                      <a:endParaRPr lang="en-US" sz="15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3682909104"/>
                  </a:ext>
                </a:extLst>
              </a:tr>
              <a:tr h="228600">
                <a:tc>
                  <a:txBody>
                    <a:bodyPr/>
                    <a:lstStyle/>
                    <a:p>
                      <a:pPr marL="0" marR="0" algn="ctr">
                        <a:spcBef>
                          <a:spcPts val="0"/>
                        </a:spcBef>
                        <a:spcAft>
                          <a:spcPts val="0"/>
                        </a:spcAft>
                      </a:pPr>
                      <a:r>
                        <a:rPr lang="en-US" sz="1500" dirty="0">
                          <a:effectLst/>
                          <a:latin typeface="+mj-lt"/>
                        </a:rPr>
                        <a:t>Fla.</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3.9%</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$168,277,409</a:t>
                      </a:r>
                      <a:endParaRPr lang="en-US" sz="15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4087422996"/>
                  </a:ext>
                </a:extLst>
              </a:tr>
              <a:tr h="228600">
                <a:tc>
                  <a:txBody>
                    <a:bodyPr/>
                    <a:lstStyle/>
                    <a:p>
                      <a:pPr marL="0" marR="0" algn="ctr">
                        <a:spcBef>
                          <a:spcPts val="0"/>
                        </a:spcBef>
                        <a:spcAft>
                          <a:spcPts val="0"/>
                        </a:spcAft>
                      </a:pPr>
                      <a:r>
                        <a:rPr lang="en-US" sz="1500" dirty="0">
                          <a:effectLst/>
                          <a:latin typeface="+mj-lt"/>
                        </a:rPr>
                        <a:t>Ohio</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11.4%</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$156,439,551</a:t>
                      </a:r>
                      <a:endParaRPr lang="en-US" sz="15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2814118355"/>
                  </a:ext>
                </a:extLst>
              </a:tr>
              <a:tr h="228600">
                <a:tc>
                  <a:txBody>
                    <a:bodyPr/>
                    <a:lstStyle/>
                    <a:p>
                      <a:pPr marL="0" marR="0" algn="ctr">
                        <a:spcBef>
                          <a:spcPts val="0"/>
                        </a:spcBef>
                        <a:spcAft>
                          <a:spcPts val="0"/>
                        </a:spcAft>
                      </a:pPr>
                      <a:r>
                        <a:rPr lang="en-US" sz="1500" dirty="0">
                          <a:effectLst/>
                          <a:latin typeface="+mj-lt"/>
                        </a:rPr>
                        <a:t>La.</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17.9%</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$150,107,414</a:t>
                      </a:r>
                      <a:endParaRPr lang="en-US" sz="15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619844245"/>
                  </a:ext>
                </a:extLst>
              </a:tr>
              <a:tr h="228600">
                <a:tc>
                  <a:txBody>
                    <a:bodyPr/>
                    <a:lstStyle/>
                    <a:p>
                      <a:pPr marL="0" marR="0" algn="ctr">
                        <a:spcBef>
                          <a:spcPts val="0"/>
                        </a:spcBef>
                        <a:spcAft>
                          <a:spcPts val="0"/>
                        </a:spcAft>
                      </a:pPr>
                      <a:r>
                        <a:rPr lang="en-US" sz="1500" dirty="0">
                          <a:effectLst/>
                          <a:latin typeface="+mj-lt"/>
                        </a:rPr>
                        <a:t>Ill.</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5.0%</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$73,394,216</a:t>
                      </a:r>
                      <a:endParaRPr lang="en-US" sz="15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252022571"/>
                  </a:ext>
                </a:extLst>
              </a:tr>
              <a:tr h="228600">
                <a:tc>
                  <a:txBody>
                    <a:bodyPr/>
                    <a:lstStyle/>
                    <a:p>
                      <a:pPr marL="0" marR="0" algn="ctr">
                        <a:spcBef>
                          <a:spcPts val="0"/>
                        </a:spcBef>
                        <a:spcAft>
                          <a:spcPts val="0"/>
                        </a:spcAft>
                      </a:pPr>
                      <a:r>
                        <a:rPr lang="en-US" sz="1500" dirty="0">
                          <a:effectLst/>
                          <a:latin typeface="+mj-lt"/>
                        </a:rPr>
                        <a:t>Miss.</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9.5%</a:t>
                      </a:r>
                      <a:endParaRPr lang="en-US" sz="15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500" dirty="0">
                          <a:effectLst/>
                          <a:latin typeface="+mj-lt"/>
                        </a:rPr>
                        <a:t>$53,879,190</a:t>
                      </a:r>
                      <a:endParaRPr lang="en-US" sz="15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330717563"/>
                  </a:ext>
                </a:extLst>
              </a:tr>
            </a:tbl>
          </a:graphicData>
        </a:graphic>
      </p:graphicFrame>
      <p:sp>
        <p:nvSpPr>
          <p:cNvPr id="6" name="Text Placeholder 2">
            <a:extLst>
              <a:ext uri="{FF2B5EF4-FFF2-40B4-BE49-F238E27FC236}">
                <a16:creationId xmlns:a16="http://schemas.microsoft.com/office/drawing/2014/main" id="{21335C73-81B5-44CF-A5EA-ACFD5A3E214D}"/>
              </a:ext>
            </a:extLst>
          </p:cNvPr>
          <p:cNvSpPr txBox="1">
            <a:spLocks/>
          </p:cNvSpPr>
          <p:nvPr/>
        </p:nvSpPr>
        <p:spPr>
          <a:xfrm>
            <a:off x="685800" y="114300"/>
            <a:ext cx="8229600" cy="40005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spcBef>
                <a:spcPct val="20000"/>
              </a:spcBef>
              <a:buFont typeface="Arial" panose="020B0604020202020204" pitchFamily="34" charset="0"/>
              <a:buNone/>
              <a:defRPr sz="1800" kern="1600" spc="100" baseline="0">
                <a:solidFill>
                  <a:schemeClr val="tx1"/>
                </a:solidFill>
                <a:latin typeface="Arial Rounded MT Bold" panose="020F070403050403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7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200" dirty="0"/>
              <a:t>Comprehensive Error Rate Testing (CERT)</a:t>
            </a:r>
          </a:p>
        </p:txBody>
      </p:sp>
    </p:spTree>
    <p:extLst>
      <p:ext uri="{BB962C8B-B14F-4D97-AF65-F5344CB8AC3E}">
        <p14:creationId xmlns:p14="http://schemas.microsoft.com/office/powerpoint/2010/main" val="298305928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14450" y="800100"/>
            <a:ext cx="6400800" cy="400050"/>
          </a:xfrm>
        </p:spPr>
        <p:txBody>
          <a:bodyPr/>
          <a:lstStyle/>
          <a:p>
            <a:pPr algn="ctr"/>
            <a:r>
              <a:rPr lang="en-US" sz="2100" b="1" dirty="0">
                <a:ea typeface="Times New Roman" panose="02020603050405020304" pitchFamily="18" charset="0"/>
                <a:cs typeface="Arial" panose="020B0604020202020204" pitchFamily="34" charset="0"/>
              </a:rPr>
              <a:t>Top 10 </a:t>
            </a:r>
            <a:r>
              <a:rPr lang="en-US" sz="2100" b="1" dirty="0">
                <a:solidFill>
                  <a:schemeClr val="accent1"/>
                </a:solidFill>
                <a:ea typeface="Times New Roman" panose="02020603050405020304" pitchFamily="18" charset="0"/>
                <a:cs typeface="Arial" panose="020B0604020202020204" pitchFamily="34" charset="0"/>
              </a:rPr>
              <a:t>Type of Service </a:t>
            </a:r>
            <a:r>
              <a:rPr lang="en-US" sz="2100" b="1" dirty="0">
                <a:ea typeface="Times New Roman" panose="02020603050405020304" pitchFamily="18" charset="0"/>
                <a:cs typeface="Arial" panose="020B0604020202020204" pitchFamily="34" charset="0"/>
              </a:rPr>
              <a:t>(Part A)</a:t>
            </a:r>
          </a:p>
          <a:p>
            <a:pPr algn="ctr"/>
            <a:r>
              <a:rPr lang="en-US" sz="2100" b="1" dirty="0">
                <a:ea typeface="Times New Roman" panose="02020603050405020304" pitchFamily="18" charset="0"/>
                <a:cs typeface="Arial" panose="020B0604020202020204" pitchFamily="34" charset="0"/>
              </a:rPr>
              <a:t>(Sorted by Projected Improper Payment)</a:t>
            </a:r>
            <a:endParaRPr lang="en-US" sz="2100" dirty="0"/>
          </a:p>
        </p:txBody>
      </p:sp>
      <p:graphicFrame>
        <p:nvGraphicFramePr>
          <p:cNvPr id="3" name="Table 2">
            <a:extLst>
              <a:ext uri="{FF2B5EF4-FFF2-40B4-BE49-F238E27FC236}">
                <a16:creationId xmlns:a16="http://schemas.microsoft.com/office/drawing/2014/main" id="{724423F0-873F-4C1E-A6C8-F09D6B998AFD}"/>
              </a:ext>
            </a:extLst>
          </p:cNvPr>
          <p:cNvGraphicFramePr>
            <a:graphicFrameLocks noGrp="1"/>
          </p:cNvGraphicFramePr>
          <p:nvPr>
            <p:extLst>
              <p:ext uri="{D42A27DB-BD31-4B8C-83A1-F6EECF244321}">
                <p14:modId xmlns:p14="http://schemas.microsoft.com/office/powerpoint/2010/main" val="3002766605"/>
              </p:ext>
            </p:extLst>
          </p:nvPr>
        </p:nvGraphicFramePr>
        <p:xfrm>
          <a:off x="685800" y="1657351"/>
          <a:ext cx="7772399" cy="2811055"/>
        </p:xfrm>
        <a:graphic>
          <a:graphicData uri="http://schemas.openxmlformats.org/drawingml/2006/table">
            <a:tbl>
              <a:tblPr>
                <a:tableStyleId>{5C22544A-7EE6-4342-B048-85BDC9FD1C3A}</a:tableStyleId>
              </a:tblPr>
              <a:tblGrid>
                <a:gridCol w="3736809">
                  <a:extLst>
                    <a:ext uri="{9D8B030D-6E8A-4147-A177-3AD203B41FA5}">
                      <a16:colId xmlns:a16="http://schemas.microsoft.com/office/drawing/2014/main" val="2108368172"/>
                    </a:ext>
                  </a:extLst>
                </a:gridCol>
                <a:gridCol w="1773612">
                  <a:extLst>
                    <a:ext uri="{9D8B030D-6E8A-4147-A177-3AD203B41FA5}">
                      <a16:colId xmlns:a16="http://schemas.microsoft.com/office/drawing/2014/main" val="1232226888"/>
                    </a:ext>
                  </a:extLst>
                </a:gridCol>
                <a:gridCol w="2261978">
                  <a:extLst>
                    <a:ext uri="{9D8B030D-6E8A-4147-A177-3AD203B41FA5}">
                      <a16:colId xmlns:a16="http://schemas.microsoft.com/office/drawing/2014/main" val="4247357167"/>
                    </a:ext>
                  </a:extLst>
                </a:gridCol>
              </a:tblGrid>
              <a:tr h="859578">
                <a:tc>
                  <a:txBody>
                    <a:bodyPr/>
                    <a:lstStyle/>
                    <a:p>
                      <a:pPr marL="0" marR="0" algn="ctr">
                        <a:spcBef>
                          <a:spcPts val="0"/>
                        </a:spcBef>
                        <a:spcAft>
                          <a:spcPts val="0"/>
                        </a:spcAft>
                      </a:pPr>
                      <a:r>
                        <a:rPr lang="en-US" sz="1500" b="1" dirty="0">
                          <a:effectLst/>
                          <a:latin typeface="+mj-lt"/>
                        </a:rPr>
                        <a:t>Type of Service</a:t>
                      </a:r>
                      <a:endParaRPr lang="en-US" sz="1500" b="1" dirty="0">
                        <a:effectLst/>
                        <a:latin typeface="+mj-lt"/>
                        <a:ea typeface="Times New Roman" panose="02020603050405020304" pitchFamily="18" charset="0"/>
                      </a:endParaRPr>
                    </a:p>
                  </a:txBody>
                  <a:tcPr marL="54769" marR="54769" marT="0" marB="0" anchor="ctr"/>
                </a:tc>
                <a:tc>
                  <a:txBody>
                    <a:bodyPr/>
                    <a:lstStyle/>
                    <a:p>
                      <a:pPr marL="0" marR="0" algn="ctr">
                        <a:spcBef>
                          <a:spcPts val="0"/>
                        </a:spcBef>
                        <a:spcAft>
                          <a:spcPts val="0"/>
                        </a:spcAft>
                      </a:pPr>
                      <a:r>
                        <a:rPr lang="en-US" sz="1500" b="1" dirty="0">
                          <a:effectLst/>
                          <a:latin typeface="+mj-lt"/>
                        </a:rPr>
                        <a:t>Projected Error Rate</a:t>
                      </a:r>
                      <a:endParaRPr lang="en-US" sz="1500" b="1" dirty="0">
                        <a:effectLst/>
                        <a:latin typeface="+mj-lt"/>
                        <a:ea typeface="Times New Roman" panose="02020603050405020304" pitchFamily="18" charset="0"/>
                      </a:endParaRPr>
                    </a:p>
                  </a:txBody>
                  <a:tcPr marL="54769" marR="54769" marT="0" marB="0" anchor="ctr"/>
                </a:tc>
                <a:tc>
                  <a:txBody>
                    <a:bodyPr/>
                    <a:lstStyle/>
                    <a:p>
                      <a:pPr marL="0" marR="0" algn="ctr">
                        <a:spcBef>
                          <a:spcPts val="0"/>
                        </a:spcBef>
                        <a:spcAft>
                          <a:spcPts val="0"/>
                        </a:spcAft>
                      </a:pPr>
                      <a:r>
                        <a:rPr lang="en-US" sz="1500" b="1" dirty="0">
                          <a:effectLst/>
                          <a:latin typeface="+mj-lt"/>
                        </a:rPr>
                        <a:t>Projected Improper Payment</a:t>
                      </a:r>
                      <a:endParaRPr lang="en-US" sz="1500" b="1" dirty="0">
                        <a:effectLst/>
                        <a:latin typeface="+mj-lt"/>
                        <a:ea typeface="Times New Roman" panose="02020603050405020304" pitchFamily="18" charset="0"/>
                      </a:endParaRPr>
                    </a:p>
                  </a:txBody>
                  <a:tcPr marL="54769" marR="54769" marT="0" marB="0" anchor="ctr"/>
                </a:tc>
                <a:extLst>
                  <a:ext uri="{0D108BD9-81ED-4DB2-BD59-A6C34878D82A}">
                    <a16:rowId xmlns:a16="http://schemas.microsoft.com/office/drawing/2014/main" val="3253596515"/>
                  </a:ext>
                </a:extLst>
              </a:tr>
              <a:tr h="226531">
                <a:tc>
                  <a:txBody>
                    <a:bodyPr/>
                    <a:lstStyle/>
                    <a:p>
                      <a:pPr marL="0" marR="0" algn="l">
                        <a:spcBef>
                          <a:spcPts val="0"/>
                        </a:spcBef>
                        <a:spcAft>
                          <a:spcPts val="0"/>
                        </a:spcAft>
                      </a:pPr>
                      <a:r>
                        <a:rPr lang="en-US" sz="1200" dirty="0">
                          <a:effectLst/>
                          <a:latin typeface="+mj-lt"/>
                        </a:rPr>
                        <a:t>Home Health</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12.5%</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$1,042,246,341</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3806237815"/>
                  </a:ext>
                </a:extLst>
              </a:tr>
              <a:tr h="226531">
                <a:tc>
                  <a:txBody>
                    <a:bodyPr/>
                    <a:lstStyle/>
                    <a:p>
                      <a:pPr marL="0" marR="0" algn="l">
                        <a:spcBef>
                          <a:spcPts val="0"/>
                        </a:spcBef>
                        <a:spcAft>
                          <a:spcPts val="0"/>
                        </a:spcAft>
                      </a:pPr>
                      <a:r>
                        <a:rPr lang="en-US" sz="1200" dirty="0">
                          <a:effectLst/>
                          <a:latin typeface="+mj-lt"/>
                        </a:rPr>
                        <a:t>Nonhospital based hospice</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5.1%</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$496,375,084</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4272634043"/>
                  </a:ext>
                </a:extLst>
              </a:tr>
              <a:tr h="226531">
                <a:tc>
                  <a:txBody>
                    <a:bodyPr/>
                    <a:lstStyle/>
                    <a:p>
                      <a:pPr marL="0" marR="0" algn="l">
                        <a:spcBef>
                          <a:spcPts val="0"/>
                        </a:spcBef>
                        <a:spcAft>
                          <a:spcPts val="0"/>
                        </a:spcAft>
                      </a:pPr>
                      <a:r>
                        <a:rPr lang="en-US" sz="1200" dirty="0">
                          <a:effectLst/>
                          <a:latin typeface="+mj-lt"/>
                        </a:rPr>
                        <a:t>Hospital based hospice</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26.1%</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$139,768,083</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1709923504"/>
                  </a:ext>
                </a:extLst>
              </a:tr>
              <a:tr h="226531">
                <a:tc>
                  <a:txBody>
                    <a:bodyPr/>
                    <a:lstStyle/>
                    <a:p>
                      <a:pPr marL="0" marR="0" algn="l">
                        <a:spcBef>
                          <a:spcPts val="0"/>
                        </a:spcBef>
                        <a:spcAft>
                          <a:spcPts val="0"/>
                        </a:spcAft>
                      </a:pPr>
                      <a:r>
                        <a:rPr lang="en-US" sz="1200" dirty="0">
                          <a:effectLst/>
                          <a:latin typeface="+mj-lt"/>
                        </a:rPr>
                        <a:t>Critical Access Hospital</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27.1%</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$134,265,946</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229648623"/>
                  </a:ext>
                </a:extLst>
              </a:tr>
              <a:tr h="226531">
                <a:tc>
                  <a:txBody>
                    <a:bodyPr/>
                    <a:lstStyle/>
                    <a:p>
                      <a:pPr marL="0" marR="0" algn="l">
                        <a:spcBef>
                          <a:spcPts val="0"/>
                        </a:spcBef>
                        <a:spcAft>
                          <a:spcPts val="0"/>
                        </a:spcAft>
                      </a:pPr>
                      <a:r>
                        <a:rPr lang="en-US" sz="1200" dirty="0">
                          <a:effectLst/>
                          <a:latin typeface="+mj-lt"/>
                        </a:rPr>
                        <a:t>Hospital Outpatient</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1.7%</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$104,510,974</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2957646793"/>
                  </a:ext>
                </a:extLst>
              </a:tr>
              <a:tr h="226531">
                <a:tc>
                  <a:txBody>
                    <a:bodyPr/>
                    <a:lstStyle/>
                    <a:p>
                      <a:pPr marL="0" marR="0" algn="l">
                        <a:spcBef>
                          <a:spcPts val="0"/>
                        </a:spcBef>
                        <a:spcAft>
                          <a:spcPts val="0"/>
                        </a:spcAft>
                      </a:pPr>
                      <a:r>
                        <a:rPr lang="en-US" sz="1200" dirty="0">
                          <a:effectLst/>
                          <a:latin typeface="+mj-lt"/>
                        </a:rPr>
                        <a:t>SNF Inpatient</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5.6%</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$71,995,244</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814166752"/>
                  </a:ext>
                </a:extLst>
              </a:tr>
              <a:tr h="365760">
                <a:tc>
                  <a:txBody>
                    <a:bodyPr/>
                    <a:lstStyle/>
                    <a:p>
                      <a:pPr marL="0" marR="0" algn="l">
                        <a:spcBef>
                          <a:spcPts val="0"/>
                        </a:spcBef>
                        <a:spcAft>
                          <a:spcPts val="0"/>
                        </a:spcAft>
                      </a:pPr>
                      <a:r>
                        <a:rPr lang="en-US" sz="1200" dirty="0">
                          <a:effectLst/>
                          <a:latin typeface="+mj-lt"/>
                        </a:rPr>
                        <a:t>Hospital Inpatient </a:t>
                      </a:r>
                    </a:p>
                    <a:p>
                      <a:pPr marL="0" marR="0" algn="l">
                        <a:spcBef>
                          <a:spcPts val="0"/>
                        </a:spcBef>
                        <a:spcAft>
                          <a:spcPts val="0"/>
                        </a:spcAft>
                      </a:pPr>
                      <a:r>
                        <a:rPr lang="en-US" sz="1200" dirty="0">
                          <a:effectLst/>
                          <a:latin typeface="+mj-lt"/>
                        </a:rPr>
                        <a:t>(Part A)</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9.3%</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$33,310,830</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2618564728"/>
                  </a:ext>
                </a:extLst>
              </a:tr>
              <a:tr h="226531">
                <a:tc>
                  <a:txBody>
                    <a:bodyPr/>
                    <a:lstStyle/>
                    <a:p>
                      <a:pPr marL="0" marR="0" algn="l">
                        <a:spcBef>
                          <a:spcPts val="0"/>
                        </a:spcBef>
                        <a:spcAft>
                          <a:spcPts val="0"/>
                        </a:spcAft>
                      </a:pPr>
                      <a:r>
                        <a:rPr lang="en-US" sz="1200" dirty="0">
                          <a:effectLst/>
                          <a:latin typeface="+mj-lt"/>
                        </a:rPr>
                        <a:t>Clinic ESRD</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0.1%</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$782,708</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4115718968"/>
                  </a:ext>
                </a:extLst>
              </a:tr>
            </a:tbl>
          </a:graphicData>
        </a:graphic>
      </p:graphicFrame>
      <p:sp>
        <p:nvSpPr>
          <p:cNvPr id="5" name="Text Placeholder 2">
            <a:extLst>
              <a:ext uri="{FF2B5EF4-FFF2-40B4-BE49-F238E27FC236}">
                <a16:creationId xmlns:a16="http://schemas.microsoft.com/office/drawing/2014/main" id="{883BFBA7-5E0E-409A-AE5A-F6326AC641D0}"/>
              </a:ext>
            </a:extLst>
          </p:cNvPr>
          <p:cNvSpPr txBox="1">
            <a:spLocks/>
          </p:cNvSpPr>
          <p:nvPr/>
        </p:nvSpPr>
        <p:spPr>
          <a:xfrm>
            <a:off x="685800" y="114300"/>
            <a:ext cx="8229600" cy="40005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spcBef>
                <a:spcPct val="20000"/>
              </a:spcBef>
              <a:buFont typeface="Arial" panose="020B0604020202020204" pitchFamily="34" charset="0"/>
              <a:buNone/>
              <a:defRPr sz="1800" kern="1600" spc="100" baseline="0">
                <a:solidFill>
                  <a:schemeClr val="tx1"/>
                </a:solidFill>
                <a:latin typeface="Arial Rounded MT Bold" panose="020F070403050403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7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200" dirty="0"/>
              <a:t>Comprehensive Error Rate Testing (CERT)</a:t>
            </a:r>
          </a:p>
        </p:txBody>
      </p:sp>
    </p:spTree>
    <p:extLst>
      <p:ext uri="{BB962C8B-B14F-4D97-AF65-F5344CB8AC3E}">
        <p14:creationId xmlns:p14="http://schemas.microsoft.com/office/powerpoint/2010/main" val="31485797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00150" y="800100"/>
            <a:ext cx="6572250" cy="400050"/>
          </a:xfrm>
        </p:spPr>
        <p:txBody>
          <a:bodyPr/>
          <a:lstStyle/>
          <a:p>
            <a:pPr algn="ctr"/>
            <a:r>
              <a:rPr lang="en-US" sz="2100" b="1" dirty="0">
                <a:ea typeface="Times New Roman" panose="02020603050405020304" pitchFamily="18" charset="0"/>
                <a:cs typeface="Arial" panose="020B0604020202020204" pitchFamily="34" charset="0"/>
              </a:rPr>
              <a:t>Top 10 </a:t>
            </a:r>
            <a:r>
              <a:rPr lang="en-US" sz="2100" b="1" dirty="0">
                <a:solidFill>
                  <a:schemeClr val="accent1"/>
                </a:solidFill>
                <a:ea typeface="Times New Roman" panose="02020603050405020304" pitchFamily="18" charset="0"/>
                <a:cs typeface="Arial" panose="020B0604020202020204" pitchFamily="34" charset="0"/>
              </a:rPr>
              <a:t>Type of Service DRG </a:t>
            </a:r>
            <a:r>
              <a:rPr lang="en-US" sz="2100" b="1" dirty="0">
                <a:ea typeface="Times New Roman" panose="02020603050405020304" pitchFamily="18" charset="0"/>
                <a:cs typeface="Arial" panose="020B0604020202020204" pitchFamily="34" charset="0"/>
              </a:rPr>
              <a:t>(Part A)</a:t>
            </a:r>
          </a:p>
          <a:p>
            <a:pPr algn="ctr"/>
            <a:r>
              <a:rPr lang="en-US" sz="2100" b="1" dirty="0">
                <a:ea typeface="Times New Roman" panose="02020603050405020304" pitchFamily="18" charset="0"/>
                <a:cs typeface="Arial" panose="020B0604020202020204" pitchFamily="34" charset="0"/>
              </a:rPr>
              <a:t>(Sorted by Projected Improper Payment)</a:t>
            </a:r>
            <a:endParaRPr lang="en-US" sz="2100" dirty="0"/>
          </a:p>
        </p:txBody>
      </p:sp>
      <p:graphicFrame>
        <p:nvGraphicFramePr>
          <p:cNvPr id="5" name="Table 4">
            <a:extLst>
              <a:ext uri="{FF2B5EF4-FFF2-40B4-BE49-F238E27FC236}">
                <a16:creationId xmlns:a16="http://schemas.microsoft.com/office/drawing/2014/main" id="{DE8A2E36-BCE7-46E9-BF27-0258FF40743B}"/>
              </a:ext>
            </a:extLst>
          </p:cNvPr>
          <p:cNvGraphicFramePr>
            <a:graphicFrameLocks noGrp="1"/>
          </p:cNvGraphicFramePr>
          <p:nvPr>
            <p:extLst>
              <p:ext uri="{D42A27DB-BD31-4B8C-83A1-F6EECF244321}">
                <p14:modId xmlns:p14="http://schemas.microsoft.com/office/powerpoint/2010/main" val="1929435256"/>
              </p:ext>
            </p:extLst>
          </p:nvPr>
        </p:nvGraphicFramePr>
        <p:xfrm>
          <a:off x="685800" y="1657350"/>
          <a:ext cx="7772400" cy="2804160"/>
        </p:xfrm>
        <a:graphic>
          <a:graphicData uri="http://schemas.openxmlformats.org/drawingml/2006/table">
            <a:tbl>
              <a:tblPr>
                <a:tableStyleId>{5C22544A-7EE6-4342-B048-85BDC9FD1C3A}</a:tableStyleId>
              </a:tblPr>
              <a:tblGrid>
                <a:gridCol w="3715207">
                  <a:extLst>
                    <a:ext uri="{9D8B030D-6E8A-4147-A177-3AD203B41FA5}">
                      <a16:colId xmlns:a16="http://schemas.microsoft.com/office/drawing/2014/main" val="93158702"/>
                    </a:ext>
                  </a:extLst>
                </a:gridCol>
                <a:gridCol w="1857602">
                  <a:extLst>
                    <a:ext uri="{9D8B030D-6E8A-4147-A177-3AD203B41FA5}">
                      <a16:colId xmlns:a16="http://schemas.microsoft.com/office/drawing/2014/main" val="1996791963"/>
                    </a:ext>
                  </a:extLst>
                </a:gridCol>
                <a:gridCol w="2199591">
                  <a:extLst>
                    <a:ext uri="{9D8B030D-6E8A-4147-A177-3AD203B41FA5}">
                      <a16:colId xmlns:a16="http://schemas.microsoft.com/office/drawing/2014/main" val="1224367768"/>
                    </a:ext>
                  </a:extLst>
                </a:gridCol>
              </a:tblGrid>
              <a:tr h="685800">
                <a:tc>
                  <a:txBody>
                    <a:bodyPr/>
                    <a:lstStyle/>
                    <a:p>
                      <a:pPr marL="0" marR="0" algn="ctr">
                        <a:spcBef>
                          <a:spcPts val="0"/>
                        </a:spcBef>
                        <a:spcAft>
                          <a:spcPts val="0"/>
                        </a:spcAft>
                      </a:pPr>
                      <a:r>
                        <a:rPr lang="en-US" sz="1500" b="0" dirty="0">
                          <a:effectLst/>
                          <a:latin typeface="+mj-lt"/>
                        </a:rPr>
                        <a:t>Part A (Inpatient Hospital PPS) MS-DRG</a:t>
                      </a:r>
                      <a:endParaRPr lang="en-US" sz="1500" b="0" dirty="0">
                        <a:effectLst/>
                        <a:latin typeface="+mj-lt"/>
                        <a:ea typeface="Times New Roman" panose="02020603050405020304" pitchFamily="18" charset="0"/>
                      </a:endParaRPr>
                    </a:p>
                  </a:txBody>
                  <a:tcPr marL="54769" marR="54769" marT="0" marB="0" anchor="ctr"/>
                </a:tc>
                <a:tc>
                  <a:txBody>
                    <a:bodyPr/>
                    <a:lstStyle/>
                    <a:p>
                      <a:pPr marL="0" marR="0" algn="ctr">
                        <a:spcBef>
                          <a:spcPts val="0"/>
                        </a:spcBef>
                        <a:spcAft>
                          <a:spcPts val="0"/>
                        </a:spcAft>
                      </a:pPr>
                      <a:r>
                        <a:rPr lang="en-US" sz="1500" b="0" dirty="0">
                          <a:effectLst/>
                          <a:latin typeface="+mj-lt"/>
                        </a:rPr>
                        <a:t>Projected Error Rate</a:t>
                      </a:r>
                      <a:endParaRPr lang="en-US" sz="1500" b="0" dirty="0">
                        <a:effectLst/>
                        <a:latin typeface="+mj-lt"/>
                        <a:ea typeface="Times New Roman" panose="02020603050405020304" pitchFamily="18" charset="0"/>
                      </a:endParaRPr>
                    </a:p>
                  </a:txBody>
                  <a:tcPr marL="54769" marR="54769" marT="0" marB="0" anchor="ctr"/>
                </a:tc>
                <a:tc>
                  <a:txBody>
                    <a:bodyPr/>
                    <a:lstStyle/>
                    <a:p>
                      <a:pPr marL="0" marR="0" algn="ctr">
                        <a:spcBef>
                          <a:spcPts val="0"/>
                        </a:spcBef>
                        <a:spcAft>
                          <a:spcPts val="0"/>
                        </a:spcAft>
                      </a:pPr>
                      <a:r>
                        <a:rPr lang="en-US" sz="1500" b="0" dirty="0">
                          <a:effectLst/>
                          <a:latin typeface="+mj-lt"/>
                        </a:rPr>
                        <a:t>Projected Improper Payment</a:t>
                      </a:r>
                      <a:endParaRPr lang="en-US" sz="1500" b="0" dirty="0">
                        <a:effectLst/>
                        <a:latin typeface="+mj-lt"/>
                        <a:ea typeface="Times New Roman" panose="02020603050405020304" pitchFamily="18" charset="0"/>
                      </a:endParaRPr>
                    </a:p>
                  </a:txBody>
                  <a:tcPr marL="54769" marR="54769" marT="0" marB="0" anchor="ctr"/>
                </a:tc>
                <a:extLst>
                  <a:ext uri="{0D108BD9-81ED-4DB2-BD59-A6C34878D82A}">
                    <a16:rowId xmlns:a16="http://schemas.microsoft.com/office/drawing/2014/main" val="636112279"/>
                  </a:ext>
                </a:extLst>
              </a:tr>
              <a:tr h="182880">
                <a:tc>
                  <a:txBody>
                    <a:bodyPr/>
                    <a:lstStyle/>
                    <a:p>
                      <a:pPr marL="0" marR="0">
                        <a:spcBef>
                          <a:spcPts val="0"/>
                        </a:spcBef>
                        <a:spcAft>
                          <a:spcPts val="0"/>
                        </a:spcAft>
                      </a:pPr>
                      <a:r>
                        <a:rPr lang="en-US" sz="1200" dirty="0">
                          <a:effectLst/>
                          <a:latin typeface="+mj-lt"/>
                        </a:rPr>
                        <a:t>Psychoses (885)</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7.2%</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$9,158,823</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750966581"/>
                  </a:ext>
                </a:extLst>
              </a:tr>
              <a:tr h="365760">
                <a:tc>
                  <a:txBody>
                    <a:bodyPr/>
                    <a:lstStyle/>
                    <a:p>
                      <a:pPr marL="0" marR="0">
                        <a:spcBef>
                          <a:spcPts val="0"/>
                        </a:spcBef>
                        <a:spcAft>
                          <a:spcPts val="0"/>
                        </a:spcAft>
                      </a:pPr>
                      <a:r>
                        <a:rPr lang="en-US" sz="1200" dirty="0">
                          <a:effectLst/>
                          <a:latin typeface="+mj-lt"/>
                        </a:rPr>
                        <a:t>Percutaneous Intracardiac Procedures W/O Mcc (274)</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8.4%</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$5,174,164</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317852779"/>
                  </a:ext>
                </a:extLst>
              </a:tr>
              <a:tr h="365760">
                <a:tc>
                  <a:txBody>
                    <a:bodyPr/>
                    <a:lstStyle/>
                    <a:p>
                      <a:pPr marL="0" marR="0">
                        <a:spcBef>
                          <a:spcPts val="0"/>
                        </a:spcBef>
                        <a:spcAft>
                          <a:spcPts val="0"/>
                        </a:spcAft>
                      </a:pPr>
                      <a:r>
                        <a:rPr lang="en-US" sz="1200" dirty="0">
                          <a:effectLst/>
                          <a:latin typeface="+mj-lt"/>
                        </a:rPr>
                        <a:t>Degenerative Nervous System Disorders W/O Mcc (057)</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10.1%</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$2,665,949</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3041091915"/>
                  </a:ext>
                </a:extLst>
              </a:tr>
              <a:tr h="457200">
                <a:tc>
                  <a:txBody>
                    <a:bodyPr/>
                    <a:lstStyle/>
                    <a:p>
                      <a:pPr marL="0" marR="0">
                        <a:spcBef>
                          <a:spcPts val="0"/>
                        </a:spcBef>
                        <a:spcAft>
                          <a:spcPts val="0"/>
                        </a:spcAft>
                      </a:pPr>
                      <a:r>
                        <a:rPr lang="en-US" sz="1200" dirty="0">
                          <a:effectLst/>
                          <a:latin typeface="+mj-lt"/>
                        </a:rPr>
                        <a:t>Endovascular Cardiac Valve Replacement &amp; Supplement Procedures W Mcc (266)</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2.3%</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$1,624,946</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1021636003"/>
                  </a:ext>
                </a:extLst>
              </a:tr>
              <a:tr h="182880">
                <a:tc>
                  <a:txBody>
                    <a:bodyPr/>
                    <a:lstStyle/>
                    <a:p>
                      <a:pPr marL="0" marR="0">
                        <a:spcBef>
                          <a:spcPts val="0"/>
                        </a:spcBef>
                        <a:spcAft>
                          <a:spcPts val="0"/>
                        </a:spcAft>
                      </a:pPr>
                      <a:r>
                        <a:rPr lang="en-US" sz="1200" dirty="0">
                          <a:effectLst/>
                          <a:latin typeface="+mj-lt"/>
                        </a:rPr>
                        <a:t>Aicd Generator Procedures (245)</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4.8%</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$198,310</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634341856"/>
                  </a:ext>
                </a:extLst>
              </a:tr>
              <a:tr h="365760">
                <a:tc>
                  <a:txBody>
                    <a:bodyPr/>
                    <a:lstStyle/>
                    <a:p>
                      <a:pPr marL="0" marR="0">
                        <a:spcBef>
                          <a:spcPts val="0"/>
                        </a:spcBef>
                        <a:spcAft>
                          <a:spcPts val="0"/>
                        </a:spcAft>
                      </a:pPr>
                      <a:r>
                        <a:rPr lang="en-US" sz="1200" dirty="0">
                          <a:effectLst/>
                          <a:latin typeface="+mj-lt"/>
                        </a:rPr>
                        <a:t>Other Skin, Subcut Tiss &amp; Breast Proc W/O Cc/Mcc (581)</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1.8%</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$70,120</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3404990285"/>
                  </a:ext>
                </a:extLst>
              </a:tr>
              <a:tr h="198120">
                <a:tc>
                  <a:txBody>
                    <a:bodyPr/>
                    <a:lstStyle/>
                    <a:p>
                      <a:pPr marL="0" marR="0">
                        <a:spcBef>
                          <a:spcPts val="0"/>
                        </a:spcBef>
                        <a:spcAft>
                          <a:spcPts val="0"/>
                        </a:spcAft>
                      </a:pPr>
                      <a:r>
                        <a:rPr lang="en-US" sz="1200" dirty="0">
                          <a:effectLst/>
                          <a:latin typeface="+mj-lt"/>
                        </a:rPr>
                        <a:t>Simple Pneumonia &amp; Pleurisy W Mcc (193)</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0.1%</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$56,332</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551752692"/>
                  </a:ext>
                </a:extLst>
              </a:tr>
            </a:tbl>
          </a:graphicData>
        </a:graphic>
      </p:graphicFrame>
      <p:sp>
        <p:nvSpPr>
          <p:cNvPr id="6" name="Text Placeholder 2">
            <a:extLst>
              <a:ext uri="{FF2B5EF4-FFF2-40B4-BE49-F238E27FC236}">
                <a16:creationId xmlns:a16="http://schemas.microsoft.com/office/drawing/2014/main" id="{C9781BB9-1508-49C0-B633-715CD08BBB1B}"/>
              </a:ext>
            </a:extLst>
          </p:cNvPr>
          <p:cNvSpPr txBox="1">
            <a:spLocks/>
          </p:cNvSpPr>
          <p:nvPr/>
        </p:nvSpPr>
        <p:spPr>
          <a:xfrm>
            <a:off x="685800" y="114300"/>
            <a:ext cx="8229600" cy="40005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spcBef>
                <a:spcPct val="20000"/>
              </a:spcBef>
              <a:buFont typeface="Arial" panose="020B0604020202020204" pitchFamily="34" charset="0"/>
              <a:buNone/>
              <a:defRPr sz="1800" kern="1600" spc="100" baseline="0">
                <a:solidFill>
                  <a:schemeClr val="tx1"/>
                </a:solidFill>
                <a:latin typeface="Arial Rounded MT Bold" panose="020F070403050403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7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200" dirty="0"/>
              <a:t>Comprehensive Error Rate Testing (CERT)</a:t>
            </a:r>
          </a:p>
        </p:txBody>
      </p:sp>
    </p:spTree>
    <p:extLst>
      <p:ext uri="{BB962C8B-B14F-4D97-AF65-F5344CB8AC3E}">
        <p14:creationId xmlns:p14="http://schemas.microsoft.com/office/powerpoint/2010/main" val="374567732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1600" y="800100"/>
            <a:ext cx="6286500" cy="400050"/>
          </a:xfrm>
        </p:spPr>
        <p:txBody>
          <a:bodyPr/>
          <a:lstStyle/>
          <a:p>
            <a:pPr algn="ctr"/>
            <a:r>
              <a:rPr lang="en-US" sz="2100" b="1" dirty="0">
                <a:ea typeface="Times New Roman" panose="02020603050405020304" pitchFamily="18" charset="0"/>
                <a:cs typeface="Arial" panose="020B0604020202020204" pitchFamily="34" charset="0"/>
              </a:rPr>
              <a:t>Top 10 </a:t>
            </a:r>
            <a:r>
              <a:rPr lang="en-US" sz="2100" b="1" dirty="0">
                <a:solidFill>
                  <a:schemeClr val="accent1"/>
                </a:solidFill>
                <a:ea typeface="Times New Roman" panose="02020603050405020304" pitchFamily="18" charset="0"/>
                <a:cs typeface="Arial" panose="020B0604020202020204" pitchFamily="34" charset="0"/>
              </a:rPr>
              <a:t>Type of Service </a:t>
            </a:r>
            <a:r>
              <a:rPr lang="en-US" sz="2100" b="1" dirty="0">
                <a:ea typeface="Times New Roman" panose="02020603050405020304" pitchFamily="18" charset="0"/>
                <a:cs typeface="Arial" panose="020B0604020202020204" pitchFamily="34" charset="0"/>
              </a:rPr>
              <a:t>(Part B)</a:t>
            </a:r>
          </a:p>
          <a:p>
            <a:pPr algn="ctr"/>
            <a:r>
              <a:rPr lang="en-US" sz="2100" b="1" dirty="0">
                <a:ea typeface="Times New Roman" panose="02020603050405020304" pitchFamily="18" charset="0"/>
                <a:cs typeface="Arial" panose="020B0604020202020204" pitchFamily="34" charset="0"/>
              </a:rPr>
              <a:t>(Sorted by Projected Improper Payment)</a:t>
            </a:r>
            <a:endParaRPr lang="en-US" sz="2100" dirty="0"/>
          </a:p>
        </p:txBody>
      </p:sp>
      <p:graphicFrame>
        <p:nvGraphicFramePr>
          <p:cNvPr id="5" name="Table 4">
            <a:extLst>
              <a:ext uri="{FF2B5EF4-FFF2-40B4-BE49-F238E27FC236}">
                <a16:creationId xmlns:a16="http://schemas.microsoft.com/office/drawing/2014/main" id="{487AF4DD-BE2D-4D04-BB14-DEA98EC8E1F6}"/>
              </a:ext>
            </a:extLst>
          </p:cNvPr>
          <p:cNvGraphicFramePr>
            <a:graphicFrameLocks noGrp="1"/>
          </p:cNvGraphicFramePr>
          <p:nvPr>
            <p:extLst>
              <p:ext uri="{D42A27DB-BD31-4B8C-83A1-F6EECF244321}">
                <p14:modId xmlns:p14="http://schemas.microsoft.com/office/powerpoint/2010/main" val="2913299478"/>
              </p:ext>
            </p:extLst>
          </p:nvPr>
        </p:nvGraphicFramePr>
        <p:xfrm>
          <a:off x="533400" y="1600200"/>
          <a:ext cx="8001000" cy="2678430"/>
        </p:xfrm>
        <a:graphic>
          <a:graphicData uri="http://schemas.openxmlformats.org/drawingml/2006/table">
            <a:tbl>
              <a:tblPr>
                <a:tableStyleId>{5C22544A-7EE6-4342-B048-85BDC9FD1C3A}</a:tableStyleId>
              </a:tblPr>
              <a:tblGrid>
                <a:gridCol w="3914089">
                  <a:extLst>
                    <a:ext uri="{9D8B030D-6E8A-4147-A177-3AD203B41FA5}">
                      <a16:colId xmlns:a16="http://schemas.microsoft.com/office/drawing/2014/main" val="1543007786"/>
                    </a:ext>
                  </a:extLst>
                </a:gridCol>
                <a:gridCol w="1877034">
                  <a:extLst>
                    <a:ext uri="{9D8B030D-6E8A-4147-A177-3AD203B41FA5}">
                      <a16:colId xmlns:a16="http://schemas.microsoft.com/office/drawing/2014/main" val="1223201168"/>
                    </a:ext>
                  </a:extLst>
                </a:gridCol>
                <a:gridCol w="2209877">
                  <a:extLst>
                    <a:ext uri="{9D8B030D-6E8A-4147-A177-3AD203B41FA5}">
                      <a16:colId xmlns:a16="http://schemas.microsoft.com/office/drawing/2014/main" val="3102076021"/>
                    </a:ext>
                  </a:extLst>
                </a:gridCol>
              </a:tblGrid>
              <a:tr h="692150">
                <a:tc>
                  <a:txBody>
                    <a:bodyPr/>
                    <a:lstStyle/>
                    <a:p>
                      <a:pPr marL="0" marR="0" algn="ctr">
                        <a:spcBef>
                          <a:spcPts val="0"/>
                        </a:spcBef>
                        <a:spcAft>
                          <a:spcPts val="0"/>
                        </a:spcAft>
                      </a:pPr>
                      <a:r>
                        <a:rPr lang="en-US" sz="1500" b="1" dirty="0">
                          <a:effectLst/>
                          <a:latin typeface="+mj-lt"/>
                        </a:rPr>
                        <a:t>Type of Service</a:t>
                      </a:r>
                      <a:endParaRPr lang="en-US" sz="1500" b="1" dirty="0">
                        <a:effectLst/>
                        <a:latin typeface="+mj-lt"/>
                        <a:ea typeface="Times New Roman" panose="02020603050405020304" pitchFamily="18" charset="0"/>
                      </a:endParaRPr>
                    </a:p>
                  </a:txBody>
                  <a:tcPr marL="54769" marR="54769" marT="0" marB="0" anchor="ctr"/>
                </a:tc>
                <a:tc>
                  <a:txBody>
                    <a:bodyPr/>
                    <a:lstStyle/>
                    <a:p>
                      <a:pPr marL="0" marR="0" algn="ctr">
                        <a:spcBef>
                          <a:spcPts val="0"/>
                        </a:spcBef>
                        <a:spcAft>
                          <a:spcPts val="0"/>
                        </a:spcAft>
                      </a:pPr>
                      <a:r>
                        <a:rPr lang="en-US" sz="1500" b="1" dirty="0">
                          <a:effectLst/>
                          <a:latin typeface="+mj-lt"/>
                        </a:rPr>
                        <a:t>Projected Error Rate</a:t>
                      </a:r>
                      <a:endParaRPr lang="en-US" sz="1500" b="1" dirty="0">
                        <a:effectLst/>
                        <a:latin typeface="+mj-lt"/>
                        <a:ea typeface="Times New Roman" panose="02020603050405020304" pitchFamily="18" charset="0"/>
                      </a:endParaRPr>
                    </a:p>
                  </a:txBody>
                  <a:tcPr marL="54769" marR="54769" marT="0" marB="0" anchor="ctr"/>
                </a:tc>
                <a:tc>
                  <a:txBody>
                    <a:bodyPr/>
                    <a:lstStyle/>
                    <a:p>
                      <a:pPr marL="0" marR="0" algn="ctr">
                        <a:spcBef>
                          <a:spcPts val="0"/>
                        </a:spcBef>
                        <a:spcAft>
                          <a:spcPts val="0"/>
                        </a:spcAft>
                      </a:pPr>
                      <a:r>
                        <a:rPr lang="en-US" sz="1500" b="1" dirty="0">
                          <a:effectLst/>
                          <a:latin typeface="+mj-lt"/>
                        </a:rPr>
                        <a:t>Projected Improper Payment</a:t>
                      </a:r>
                      <a:endParaRPr lang="en-US" sz="1500" b="1" dirty="0">
                        <a:effectLst/>
                        <a:latin typeface="+mj-lt"/>
                        <a:ea typeface="Times New Roman" panose="02020603050405020304" pitchFamily="18" charset="0"/>
                      </a:endParaRPr>
                    </a:p>
                  </a:txBody>
                  <a:tcPr marL="54769" marR="54769" marT="0" marB="0" anchor="ctr"/>
                </a:tc>
                <a:extLst>
                  <a:ext uri="{0D108BD9-81ED-4DB2-BD59-A6C34878D82A}">
                    <a16:rowId xmlns:a16="http://schemas.microsoft.com/office/drawing/2014/main" val="4083938792"/>
                  </a:ext>
                </a:extLst>
              </a:tr>
              <a:tr h="279400">
                <a:tc>
                  <a:txBody>
                    <a:bodyPr/>
                    <a:lstStyle/>
                    <a:p>
                      <a:pPr marL="0" marR="0">
                        <a:spcBef>
                          <a:spcPts val="0"/>
                        </a:spcBef>
                        <a:spcAft>
                          <a:spcPts val="0"/>
                        </a:spcAft>
                      </a:pPr>
                      <a:r>
                        <a:rPr lang="en-US" sz="1200" dirty="0">
                          <a:effectLst/>
                          <a:latin typeface="+mj-lt"/>
                        </a:rPr>
                        <a:t>Lab tests — other (non-Medicare fee schedule)</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19.4%</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$63,674,800</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419041112"/>
                  </a:ext>
                </a:extLst>
              </a:tr>
              <a:tr h="228600">
                <a:tc>
                  <a:txBody>
                    <a:bodyPr/>
                    <a:lstStyle/>
                    <a:p>
                      <a:pPr marL="0" marR="0">
                        <a:spcBef>
                          <a:spcPts val="0"/>
                        </a:spcBef>
                        <a:spcAft>
                          <a:spcPts val="0"/>
                        </a:spcAft>
                      </a:pPr>
                      <a:r>
                        <a:rPr lang="en-US" sz="1200" dirty="0">
                          <a:effectLst/>
                          <a:latin typeface="+mj-lt"/>
                        </a:rPr>
                        <a:t>Minor procedures — other (Medicare fee schedule)</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11.2%</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$47,040,631</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1856898771"/>
                  </a:ext>
                </a:extLst>
              </a:tr>
              <a:tr h="182880">
                <a:tc>
                  <a:txBody>
                    <a:bodyPr/>
                    <a:lstStyle/>
                    <a:p>
                      <a:pPr marL="0" marR="0">
                        <a:spcBef>
                          <a:spcPts val="0"/>
                        </a:spcBef>
                        <a:spcAft>
                          <a:spcPts val="0"/>
                        </a:spcAft>
                      </a:pPr>
                      <a:r>
                        <a:rPr lang="en-US" sz="1200" dirty="0">
                          <a:effectLst/>
                          <a:latin typeface="+mj-lt"/>
                        </a:rPr>
                        <a:t>Office visits — established</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3.1%</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$43,356,694</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198205542"/>
                  </a:ext>
                </a:extLst>
              </a:tr>
              <a:tr h="182880">
                <a:tc>
                  <a:txBody>
                    <a:bodyPr/>
                    <a:lstStyle/>
                    <a:p>
                      <a:pPr marL="0" marR="0">
                        <a:spcBef>
                          <a:spcPts val="0"/>
                        </a:spcBef>
                        <a:spcAft>
                          <a:spcPts val="0"/>
                        </a:spcAft>
                      </a:pPr>
                      <a:r>
                        <a:rPr lang="en-US" sz="1200" dirty="0">
                          <a:effectLst/>
                          <a:latin typeface="+mj-lt"/>
                        </a:rPr>
                        <a:t>Ambulatory procedures — skin</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21.2%</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$40,248,409</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3080310668"/>
                  </a:ext>
                </a:extLst>
              </a:tr>
              <a:tr h="182880">
                <a:tc>
                  <a:txBody>
                    <a:bodyPr/>
                    <a:lstStyle/>
                    <a:p>
                      <a:pPr marL="0" marR="0">
                        <a:spcBef>
                          <a:spcPts val="0"/>
                        </a:spcBef>
                        <a:spcAft>
                          <a:spcPts val="0"/>
                        </a:spcAft>
                      </a:pPr>
                      <a:r>
                        <a:rPr lang="en-US" sz="1200" dirty="0">
                          <a:effectLst/>
                          <a:latin typeface="+mj-lt"/>
                        </a:rPr>
                        <a:t>Other drugs</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3.9%</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$38,553,008</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317160689"/>
                  </a:ext>
                </a:extLst>
              </a:tr>
              <a:tr h="182880">
                <a:tc>
                  <a:txBody>
                    <a:bodyPr/>
                    <a:lstStyle/>
                    <a:p>
                      <a:pPr marL="0" marR="0">
                        <a:spcBef>
                          <a:spcPts val="0"/>
                        </a:spcBef>
                        <a:spcAft>
                          <a:spcPts val="0"/>
                        </a:spcAft>
                      </a:pPr>
                      <a:r>
                        <a:rPr lang="en-US" sz="1200" dirty="0">
                          <a:effectLst/>
                          <a:latin typeface="+mj-lt"/>
                        </a:rPr>
                        <a:t>Minor procedures — musculoskeletal</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23.1%</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$33,534,792</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2998494134"/>
                  </a:ext>
                </a:extLst>
              </a:tr>
              <a:tr h="182880">
                <a:tc>
                  <a:txBody>
                    <a:bodyPr/>
                    <a:lstStyle/>
                    <a:p>
                      <a:pPr marL="0" marR="0">
                        <a:spcBef>
                          <a:spcPts val="0"/>
                        </a:spcBef>
                        <a:spcAft>
                          <a:spcPts val="0"/>
                        </a:spcAft>
                      </a:pPr>
                      <a:r>
                        <a:rPr lang="en-US" sz="1200" dirty="0">
                          <a:effectLst/>
                          <a:latin typeface="+mj-lt"/>
                        </a:rPr>
                        <a:t>Emergency room visit</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17.5%</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$31,078,243</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251910941"/>
                  </a:ext>
                </a:extLst>
              </a:tr>
              <a:tr h="182880">
                <a:tc>
                  <a:txBody>
                    <a:bodyPr/>
                    <a:lstStyle/>
                    <a:p>
                      <a:pPr marL="0" marR="0">
                        <a:spcBef>
                          <a:spcPts val="0"/>
                        </a:spcBef>
                        <a:spcAft>
                          <a:spcPts val="0"/>
                        </a:spcAft>
                      </a:pPr>
                      <a:r>
                        <a:rPr lang="en-US" sz="1200" dirty="0">
                          <a:effectLst/>
                          <a:latin typeface="+mj-lt"/>
                        </a:rPr>
                        <a:t>Specialist — other</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23.9%</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$29,124,060</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662669009"/>
                  </a:ext>
                </a:extLst>
              </a:tr>
              <a:tr h="198120">
                <a:tc>
                  <a:txBody>
                    <a:bodyPr/>
                    <a:lstStyle/>
                    <a:p>
                      <a:pPr marL="0" marR="0">
                        <a:spcBef>
                          <a:spcPts val="0"/>
                        </a:spcBef>
                        <a:spcAft>
                          <a:spcPts val="0"/>
                        </a:spcAft>
                      </a:pPr>
                      <a:r>
                        <a:rPr lang="en-US" sz="1200" dirty="0">
                          <a:effectLst/>
                          <a:latin typeface="+mj-lt"/>
                        </a:rPr>
                        <a:t>Eye procedure — cataract removal/lens insertion</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14.5%</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$27,762,221</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3120228378"/>
                  </a:ext>
                </a:extLst>
              </a:tr>
              <a:tr h="182880">
                <a:tc>
                  <a:txBody>
                    <a:bodyPr/>
                    <a:lstStyle/>
                    <a:p>
                      <a:pPr marL="0" marR="0">
                        <a:spcBef>
                          <a:spcPts val="0"/>
                        </a:spcBef>
                        <a:spcAft>
                          <a:spcPts val="0"/>
                        </a:spcAft>
                      </a:pPr>
                      <a:r>
                        <a:rPr lang="en-US" sz="1200" dirty="0">
                          <a:effectLst/>
                          <a:latin typeface="+mj-lt"/>
                        </a:rPr>
                        <a:t>Nursing home visit</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13.8%</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$20,870,771</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3970197069"/>
                  </a:ext>
                </a:extLst>
              </a:tr>
            </a:tbl>
          </a:graphicData>
        </a:graphic>
      </p:graphicFrame>
      <p:sp>
        <p:nvSpPr>
          <p:cNvPr id="6" name="Text Placeholder 2">
            <a:extLst>
              <a:ext uri="{FF2B5EF4-FFF2-40B4-BE49-F238E27FC236}">
                <a16:creationId xmlns:a16="http://schemas.microsoft.com/office/drawing/2014/main" id="{CA97645C-81E2-4FDB-AA80-E9E7A12A129C}"/>
              </a:ext>
            </a:extLst>
          </p:cNvPr>
          <p:cNvSpPr txBox="1">
            <a:spLocks/>
          </p:cNvSpPr>
          <p:nvPr/>
        </p:nvSpPr>
        <p:spPr>
          <a:xfrm>
            <a:off x="685800" y="114300"/>
            <a:ext cx="8229600" cy="40005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spcBef>
                <a:spcPct val="20000"/>
              </a:spcBef>
              <a:buFont typeface="Arial" panose="020B0604020202020204" pitchFamily="34" charset="0"/>
              <a:buNone/>
              <a:defRPr sz="1800" kern="1600" spc="100" baseline="0">
                <a:solidFill>
                  <a:schemeClr val="tx1"/>
                </a:solidFill>
                <a:latin typeface="Arial Rounded MT Bold" panose="020F070403050403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7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200" dirty="0"/>
              <a:t>Comprehensive Error Rate Testing (CERT)</a:t>
            </a:r>
          </a:p>
        </p:txBody>
      </p:sp>
    </p:spTree>
    <p:extLst>
      <p:ext uri="{BB962C8B-B14F-4D97-AF65-F5344CB8AC3E}">
        <p14:creationId xmlns:p14="http://schemas.microsoft.com/office/powerpoint/2010/main" val="427781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2626C3-D6BC-4BE5-B24C-134A498C88DB}"/>
              </a:ext>
            </a:extLst>
          </p:cNvPr>
          <p:cNvSpPr>
            <a:spLocks noGrp="1"/>
          </p:cNvSpPr>
          <p:nvPr>
            <p:ph type="body" sz="quarter" idx="11"/>
          </p:nvPr>
        </p:nvSpPr>
        <p:spPr/>
        <p:txBody>
          <a:bodyPr/>
          <a:lstStyle/>
          <a:p>
            <a:r>
              <a:rPr lang="en-US" dirty="0"/>
              <a:t>Calculation Days in A/R — 3 Month Example</a:t>
            </a:r>
          </a:p>
        </p:txBody>
      </p:sp>
      <p:graphicFrame>
        <p:nvGraphicFramePr>
          <p:cNvPr id="4" name="Table 4">
            <a:extLst>
              <a:ext uri="{FF2B5EF4-FFF2-40B4-BE49-F238E27FC236}">
                <a16:creationId xmlns:a16="http://schemas.microsoft.com/office/drawing/2014/main" id="{A6EC6249-612B-49E3-ADFE-95C749EDC4DB}"/>
              </a:ext>
            </a:extLst>
          </p:cNvPr>
          <p:cNvGraphicFramePr>
            <a:graphicFrameLocks noGrp="1"/>
          </p:cNvGraphicFramePr>
          <p:nvPr>
            <p:ph idx="1"/>
            <p:extLst>
              <p:ext uri="{D42A27DB-BD31-4B8C-83A1-F6EECF244321}">
                <p14:modId xmlns:p14="http://schemas.microsoft.com/office/powerpoint/2010/main" val="3826002512"/>
              </p:ext>
            </p:extLst>
          </p:nvPr>
        </p:nvGraphicFramePr>
        <p:xfrm>
          <a:off x="155575" y="1123950"/>
          <a:ext cx="8832850" cy="1483360"/>
        </p:xfrm>
        <a:graphic>
          <a:graphicData uri="http://schemas.openxmlformats.org/drawingml/2006/table">
            <a:tbl>
              <a:tblPr firstRow="1" bandRow="1">
                <a:tableStyleId>{5C22544A-7EE6-4342-B048-85BDC9FD1C3A}</a:tableStyleId>
              </a:tblPr>
              <a:tblGrid>
                <a:gridCol w="1766570">
                  <a:extLst>
                    <a:ext uri="{9D8B030D-6E8A-4147-A177-3AD203B41FA5}">
                      <a16:colId xmlns:a16="http://schemas.microsoft.com/office/drawing/2014/main" val="1097137643"/>
                    </a:ext>
                  </a:extLst>
                </a:gridCol>
                <a:gridCol w="1766570">
                  <a:extLst>
                    <a:ext uri="{9D8B030D-6E8A-4147-A177-3AD203B41FA5}">
                      <a16:colId xmlns:a16="http://schemas.microsoft.com/office/drawing/2014/main" val="1597489686"/>
                    </a:ext>
                  </a:extLst>
                </a:gridCol>
                <a:gridCol w="1766570">
                  <a:extLst>
                    <a:ext uri="{9D8B030D-6E8A-4147-A177-3AD203B41FA5}">
                      <a16:colId xmlns:a16="http://schemas.microsoft.com/office/drawing/2014/main" val="413729988"/>
                    </a:ext>
                  </a:extLst>
                </a:gridCol>
                <a:gridCol w="1766570">
                  <a:extLst>
                    <a:ext uri="{9D8B030D-6E8A-4147-A177-3AD203B41FA5}">
                      <a16:colId xmlns:a16="http://schemas.microsoft.com/office/drawing/2014/main" val="3142984817"/>
                    </a:ext>
                  </a:extLst>
                </a:gridCol>
                <a:gridCol w="1766570">
                  <a:extLst>
                    <a:ext uri="{9D8B030D-6E8A-4147-A177-3AD203B41FA5}">
                      <a16:colId xmlns:a16="http://schemas.microsoft.com/office/drawing/2014/main" val="1601507823"/>
                    </a:ext>
                  </a:extLst>
                </a:gridCol>
              </a:tblGrid>
              <a:tr h="370840">
                <a:tc>
                  <a:txBody>
                    <a:bodyPr/>
                    <a:lstStyle/>
                    <a:p>
                      <a:pPr algn="ctr"/>
                      <a:endParaRPr lang="en-US"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dirty="0">
                          <a:solidFill>
                            <a:schemeClr val="bg1"/>
                          </a:solidFill>
                        </a:rPr>
                        <a:t>Month 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dirty="0">
                          <a:solidFill>
                            <a:schemeClr val="bg1"/>
                          </a:solidFill>
                        </a:rPr>
                        <a:t>Month 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dirty="0">
                          <a:solidFill>
                            <a:schemeClr val="bg1"/>
                          </a:solidFill>
                        </a:rPr>
                        <a:t>Month 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dirty="0">
                          <a:solidFill>
                            <a:schemeClr val="bg1"/>
                          </a:solidFill>
                        </a:rPr>
                        <a:t>Total</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897790331"/>
                  </a:ext>
                </a:extLst>
              </a:tr>
              <a:tr h="370840">
                <a:tc>
                  <a:txBody>
                    <a:bodyPr/>
                    <a:lstStyle/>
                    <a:p>
                      <a:pPr algn="ctr"/>
                      <a:r>
                        <a:rPr lang="en-US" dirty="0">
                          <a:solidFill>
                            <a:schemeClr val="accent5"/>
                          </a:solidFill>
                        </a:rPr>
                        <a:t>Days in month</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chemeClr val="accent5"/>
                          </a:solidFill>
                        </a:rPr>
                        <a:t>30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chemeClr val="accent5"/>
                          </a:solidFill>
                        </a:rPr>
                        <a:t>31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chemeClr val="accent5"/>
                          </a:solidFill>
                        </a:rPr>
                        <a:t>31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chemeClr val="accent5"/>
                          </a:solidFill>
                        </a:rPr>
                        <a:t>92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24581607"/>
                  </a:ext>
                </a:extLst>
              </a:tr>
              <a:tr h="370840">
                <a:tc>
                  <a:txBody>
                    <a:bodyPr/>
                    <a:lstStyle/>
                    <a:p>
                      <a:pPr algn="ctr"/>
                      <a:r>
                        <a:rPr lang="en-US" dirty="0">
                          <a:solidFill>
                            <a:schemeClr val="accent5"/>
                          </a:solidFill>
                        </a:rPr>
                        <a:t>Charges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chemeClr val="accent5"/>
                          </a:solidFill>
                        </a:rPr>
                        <a:t>$991,668</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chemeClr val="accent5"/>
                          </a:solidFill>
                        </a:rPr>
                        <a:t>$802,426</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chemeClr val="accent5"/>
                          </a:solidFill>
                        </a:rPr>
                        <a:t>$842,401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chemeClr val="accent5"/>
                          </a:solidFill>
                        </a:rPr>
                        <a:t>$2,636,495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99782310"/>
                  </a:ext>
                </a:extLst>
              </a:tr>
              <a:tr h="370840">
                <a:tc>
                  <a:txBody>
                    <a:bodyPr/>
                    <a:lstStyle/>
                    <a:p>
                      <a:pPr algn="ctr"/>
                      <a:endParaRPr lang="en-US" dirty="0">
                        <a:solidFill>
                          <a:schemeClr val="accent5"/>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gridSpan="3">
                  <a:txBody>
                    <a:bodyPr/>
                    <a:lstStyle/>
                    <a:p>
                      <a:pPr algn="ctr"/>
                      <a:r>
                        <a:rPr lang="en-US" dirty="0">
                          <a:solidFill>
                            <a:schemeClr val="accent5"/>
                          </a:solidFill>
                        </a:rPr>
                        <a:t>Average Daily Charges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a:txBody>
                    <a:bodyPr/>
                    <a:lstStyle/>
                    <a:p>
                      <a:pPr algn="ctr"/>
                      <a:r>
                        <a:rPr lang="en-US" dirty="0">
                          <a:solidFill>
                            <a:schemeClr val="accent5"/>
                          </a:solidFill>
                        </a:rPr>
                        <a:t>28,657.55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17929867"/>
                  </a:ext>
                </a:extLst>
              </a:tr>
            </a:tbl>
          </a:graphicData>
        </a:graphic>
      </p:graphicFrame>
    </p:spTree>
    <p:extLst>
      <p:ext uri="{BB962C8B-B14F-4D97-AF65-F5344CB8AC3E}">
        <p14:creationId xmlns:p14="http://schemas.microsoft.com/office/powerpoint/2010/main" val="261581296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1600" y="800100"/>
            <a:ext cx="6343650" cy="400050"/>
          </a:xfrm>
        </p:spPr>
        <p:txBody>
          <a:bodyPr/>
          <a:lstStyle/>
          <a:p>
            <a:pPr algn="ctr"/>
            <a:r>
              <a:rPr lang="en-US" sz="2100" b="1" dirty="0">
                <a:ea typeface="Times New Roman" panose="02020603050405020304" pitchFamily="18" charset="0"/>
                <a:cs typeface="Arial" panose="020B0604020202020204" pitchFamily="34" charset="0"/>
              </a:rPr>
              <a:t>Top 10 </a:t>
            </a:r>
            <a:r>
              <a:rPr lang="en-US" sz="2100" b="1" dirty="0">
                <a:solidFill>
                  <a:schemeClr val="accent1"/>
                </a:solidFill>
                <a:ea typeface="Times New Roman" panose="02020603050405020304" pitchFamily="18" charset="0"/>
                <a:cs typeface="Arial" panose="020B0604020202020204" pitchFamily="34" charset="0"/>
              </a:rPr>
              <a:t>HCPCS Code </a:t>
            </a:r>
            <a:r>
              <a:rPr lang="en-US" sz="2100" b="1" dirty="0">
                <a:ea typeface="Times New Roman" panose="02020603050405020304" pitchFamily="18" charset="0"/>
                <a:cs typeface="Arial" panose="020B0604020202020204" pitchFamily="34" charset="0"/>
              </a:rPr>
              <a:t>(Part B)</a:t>
            </a:r>
          </a:p>
          <a:p>
            <a:pPr algn="ctr"/>
            <a:r>
              <a:rPr lang="en-US" sz="2100" b="1" dirty="0">
                <a:ea typeface="Times New Roman" panose="02020603050405020304" pitchFamily="18" charset="0"/>
                <a:cs typeface="Arial" panose="020B0604020202020204" pitchFamily="34" charset="0"/>
              </a:rPr>
              <a:t>(Sorted by Projected Improper Payment)</a:t>
            </a:r>
            <a:endParaRPr lang="en-US" dirty="0"/>
          </a:p>
        </p:txBody>
      </p:sp>
      <p:graphicFrame>
        <p:nvGraphicFramePr>
          <p:cNvPr id="3" name="Table 2">
            <a:extLst>
              <a:ext uri="{FF2B5EF4-FFF2-40B4-BE49-F238E27FC236}">
                <a16:creationId xmlns:a16="http://schemas.microsoft.com/office/drawing/2014/main" id="{5FA8D274-4EAC-4059-8A50-2614C0761622}"/>
              </a:ext>
            </a:extLst>
          </p:cNvPr>
          <p:cNvGraphicFramePr>
            <a:graphicFrameLocks noGrp="1"/>
          </p:cNvGraphicFramePr>
          <p:nvPr>
            <p:extLst>
              <p:ext uri="{D42A27DB-BD31-4B8C-83A1-F6EECF244321}">
                <p14:modId xmlns:p14="http://schemas.microsoft.com/office/powerpoint/2010/main" val="1486337393"/>
              </p:ext>
            </p:extLst>
          </p:nvPr>
        </p:nvGraphicFramePr>
        <p:xfrm>
          <a:off x="657225" y="1597319"/>
          <a:ext cx="7772400" cy="2650831"/>
        </p:xfrm>
        <a:graphic>
          <a:graphicData uri="http://schemas.openxmlformats.org/drawingml/2006/table">
            <a:tbl>
              <a:tblPr>
                <a:tableStyleId>{5C22544A-7EE6-4342-B048-85BDC9FD1C3A}</a:tableStyleId>
              </a:tblPr>
              <a:tblGrid>
                <a:gridCol w="3875318">
                  <a:extLst>
                    <a:ext uri="{9D8B030D-6E8A-4147-A177-3AD203B41FA5}">
                      <a16:colId xmlns:a16="http://schemas.microsoft.com/office/drawing/2014/main" val="2445950542"/>
                    </a:ext>
                  </a:extLst>
                </a:gridCol>
                <a:gridCol w="1716146">
                  <a:extLst>
                    <a:ext uri="{9D8B030D-6E8A-4147-A177-3AD203B41FA5}">
                      <a16:colId xmlns:a16="http://schemas.microsoft.com/office/drawing/2014/main" val="1404414588"/>
                    </a:ext>
                  </a:extLst>
                </a:gridCol>
                <a:gridCol w="2180936">
                  <a:extLst>
                    <a:ext uri="{9D8B030D-6E8A-4147-A177-3AD203B41FA5}">
                      <a16:colId xmlns:a16="http://schemas.microsoft.com/office/drawing/2014/main" val="68803069"/>
                    </a:ext>
                  </a:extLst>
                </a:gridCol>
              </a:tblGrid>
              <a:tr h="685800">
                <a:tc>
                  <a:txBody>
                    <a:bodyPr/>
                    <a:lstStyle/>
                    <a:p>
                      <a:pPr marL="0" marR="0" algn="ctr">
                        <a:spcBef>
                          <a:spcPts val="0"/>
                        </a:spcBef>
                        <a:spcAft>
                          <a:spcPts val="0"/>
                        </a:spcAft>
                      </a:pPr>
                      <a:r>
                        <a:rPr lang="en-US" sz="1500" b="1" dirty="0">
                          <a:effectLst/>
                          <a:latin typeface="+mj-lt"/>
                        </a:rPr>
                        <a:t>HCPCS</a:t>
                      </a:r>
                      <a:endParaRPr lang="en-US" sz="1500" b="1" dirty="0">
                        <a:effectLst/>
                        <a:latin typeface="+mj-lt"/>
                        <a:ea typeface="Times New Roman" panose="02020603050405020304" pitchFamily="18" charset="0"/>
                      </a:endParaRPr>
                    </a:p>
                  </a:txBody>
                  <a:tcPr marL="54769" marR="54769" marT="0" marB="0" anchor="ctr"/>
                </a:tc>
                <a:tc>
                  <a:txBody>
                    <a:bodyPr/>
                    <a:lstStyle/>
                    <a:p>
                      <a:pPr marL="0" marR="0" algn="ctr">
                        <a:spcBef>
                          <a:spcPts val="0"/>
                        </a:spcBef>
                        <a:spcAft>
                          <a:spcPts val="0"/>
                        </a:spcAft>
                      </a:pPr>
                      <a:r>
                        <a:rPr lang="en-US" sz="1500" b="1" dirty="0">
                          <a:effectLst/>
                          <a:latin typeface="+mj-lt"/>
                        </a:rPr>
                        <a:t>Projected Error Rate</a:t>
                      </a:r>
                      <a:endParaRPr lang="en-US" sz="1500" b="1" dirty="0">
                        <a:effectLst/>
                        <a:latin typeface="+mj-lt"/>
                        <a:ea typeface="Times New Roman" panose="02020603050405020304" pitchFamily="18" charset="0"/>
                      </a:endParaRPr>
                    </a:p>
                  </a:txBody>
                  <a:tcPr marL="54769" marR="54769" marT="0" marB="0" anchor="ctr"/>
                </a:tc>
                <a:tc>
                  <a:txBody>
                    <a:bodyPr/>
                    <a:lstStyle/>
                    <a:p>
                      <a:pPr marL="0" marR="0" algn="ctr">
                        <a:spcBef>
                          <a:spcPts val="0"/>
                        </a:spcBef>
                        <a:spcAft>
                          <a:spcPts val="0"/>
                        </a:spcAft>
                      </a:pPr>
                      <a:r>
                        <a:rPr lang="en-US" sz="1500" b="1" dirty="0">
                          <a:effectLst/>
                          <a:latin typeface="+mj-lt"/>
                        </a:rPr>
                        <a:t>Projected Improper Payment</a:t>
                      </a:r>
                      <a:endParaRPr lang="en-US" sz="1500" b="1" dirty="0">
                        <a:effectLst/>
                        <a:latin typeface="+mj-lt"/>
                        <a:ea typeface="Times New Roman" panose="02020603050405020304" pitchFamily="18" charset="0"/>
                      </a:endParaRPr>
                    </a:p>
                  </a:txBody>
                  <a:tcPr marL="54769" marR="54769" marT="0" marB="0" anchor="ctr"/>
                </a:tc>
                <a:extLst>
                  <a:ext uri="{0D108BD9-81ED-4DB2-BD59-A6C34878D82A}">
                    <a16:rowId xmlns:a16="http://schemas.microsoft.com/office/drawing/2014/main" val="2207287318"/>
                  </a:ext>
                </a:extLst>
              </a:tr>
              <a:tr h="182880">
                <a:tc>
                  <a:txBody>
                    <a:bodyPr/>
                    <a:lstStyle/>
                    <a:p>
                      <a:pPr marL="0" marR="0">
                        <a:spcBef>
                          <a:spcPts val="0"/>
                        </a:spcBef>
                        <a:spcAft>
                          <a:spcPts val="0"/>
                        </a:spcAft>
                      </a:pPr>
                      <a:r>
                        <a:rPr lang="en-US" sz="1200" dirty="0">
                          <a:effectLst/>
                          <a:latin typeface="+mj-lt"/>
                        </a:rPr>
                        <a:t>Xcapsl ctrc rmvl w/o ecp (66984)</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14.5%</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$27,762,221</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990624399"/>
                  </a:ext>
                </a:extLst>
              </a:tr>
              <a:tr h="179070">
                <a:tc>
                  <a:txBody>
                    <a:bodyPr/>
                    <a:lstStyle/>
                    <a:p>
                      <a:pPr marL="0" marR="0">
                        <a:spcBef>
                          <a:spcPts val="0"/>
                        </a:spcBef>
                        <a:spcAft>
                          <a:spcPts val="0"/>
                        </a:spcAft>
                      </a:pPr>
                      <a:r>
                        <a:rPr lang="en-US" sz="1200" dirty="0">
                          <a:effectLst/>
                          <a:latin typeface="+mj-lt"/>
                        </a:rPr>
                        <a:t>Emergency dept visit (99285)</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14.4%</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$19,761,499</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4032813060"/>
                  </a:ext>
                </a:extLst>
              </a:tr>
              <a:tr h="182880">
                <a:tc>
                  <a:txBody>
                    <a:bodyPr/>
                    <a:lstStyle/>
                    <a:p>
                      <a:pPr marL="0" marR="0">
                        <a:spcBef>
                          <a:spcPts val="0"/>
                        </a:spcBef>
                        <a:spcAft>
                          <a:spcPts val="0"/>
                        </a:spcAft>
                      </a:pPr>
                      <a:r>
                        <a:rPr lang="en-US" sz="1200" dirty="0">
                          <a:effectLst/>
                          <a:latin typeface="+mj-lt"/>
                        </a:rPr>
                        <a:t>Eye exam&amp;tx estab pt 1/&gt;vst (92014)</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30.7%</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$19,532,196</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1776756594"/>
                  </a:ext>
                </a:extLst>
              </a:tr>
              <a:tr h="194310">
                <a:tc>
                  <a:txBody>
                    <a:bodyPr/>
                    <a:lstStyle/>
                    <a:p>
                      <a:pPr marL="0" marR="0">
                        <a:spcBef>
                          <a:spcPts val="0"/>
                        </a:spcBef>
                        <a:spcAft>
                          <a:spcPts val="0"/>
                        </a:spcAft>
                      </a:pPr>
                      <a:r>
                        <a:rPr lang="en-US" sz="1200" dirty="0">
                          <a:effectLst/>
                          <a:latin typeface="+mj-lt"/>
                        </a:rPr>
                        <a:t>Therapeutic exercises (97110)</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21.3%</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$17,130,033</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4070746759"/>
                  </a:ext>
                </a:extLst>
              </a:tr>
              <a:tr h="182880">
                <a:tc>
                  <a:txBody>
                    <a:bodyPr/>
                    <a:lstStyle/>
                    <a:p>
                      <a:pPr marL="0" marR="0">
                        <a:spcBef>
                          <a:spcPts val="0"/>
                        </a:spcBef>
                        <a:spcAft>
                          <a:spcPts val="0"/>
                        </a:spcAft>
                      </a:pPr>
                      <a:r>
                        <a:rPr lang="en-US" sz="1200" dirty="0">
                          <a:effectLst/>
                          <a:latin typeface="+mj-lt"/>
                        </a:rPr>
                        <a:t>Office o/p est sf 10-19 min (99212)</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25.7%</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$15,693,913</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1314336860"/>
                  </a:ext>
                </a:extLst>
              </a:tr>
              <a:tr h="182880">
                <a:tc>
                  <a:txBody>
                    <a:bodyPr/>
                    <a:lstStyle/>
                    <a:p>
                      <a:pPr marL="0" marR="0">
                        <a:spcBef>
                          <a:spcPts val="0"/>
                        </a:spcBef>
                        <a:spcAft>
                          <a:spcPts val="0"/>
                        </a:spcAft>
                      </a:pPr>
                      <a:r>
                        <a:rPr lang="en-US" sz="1200" dirty="0">
                          <a:effectLst/>
                          <a:latin typeface="+mj-lt"/>
                        </a:rPr>
                        <a:t>Subsequent hospital care (99233)</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14.8%</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$14,690,405</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1893550079"/>
                  </a:ext>
                </a:extLst>
              </a:tr>
              <a:tr h="243840">
                <a:tc>
                  <a:txBody>
                    <a:bodyPr/>
                    <a:lstStyle/>
                    <a:p>
                      <a:pPr marL="0" marR="0">
                        <a:spcBef>
                          <a:spcPts val="0"/>
                        </a:spcBef>
                        <a:spcAft>
                          <a:spcPts val="0"/>
                        </a:spcAft>
                      </a:pPr>
                      <a:r>
                        <a:rPr lang="en-US" sz="1200" dirty="0">
                          <a:effectLst/>
                          <a:latin typeface="+mj-lt"/>
                        </a:rPr>
                        <a:t>Initial hospital care (99223)</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12.6%</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$14,195,074</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2252761803"/>
                  </a:ext>
                </a:extLst>
              </a:tr>
              <a:tr h="182880">
                <a:tc>
                  <a:txBody>
                    <a:bodyPr/>
                    <a:lstStyle/>
                    <a:p>
                      <a:pPr marL="0" marR="0">
                        <a:spcBef>
                          <a:spcPts val="0"/>
                        </a:spcBef>
                        <a:spcAft>
                          <a:spcPts val="0"/>
                        </a:spcAft>
                      </a:pPr>
                      <a:r>
                        <a:rPr lang="en-US" sz="1200" dirty="0">
                          <a:effectLst/>
                          <a:latin typeface="+mj-lt"/>
                        </a:rPr>
                        <a:t>Office o/p est low 20-29 min (99213)</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3.3%</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$12,738,839</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366034681"/>
                  </a:ext>
                </a:extLst>
              </a:tr>
              <a:tr h="198120">
                <a:tc>
                  <a:txBody>
                    <a:bodyPr/>
                    <a:lstStyle/>
                    <a:p>
                      <a:pPr marL="0" marR="0">
                        <a:spcBef>
                          <a:spcPts val="0"/>
                        </a:spcBef>
                        <a:spcAft>
                          <a:spcPts val="0"/>
                        </a:spcAft>
                      </a:pPr>
                      <a:r>
                        <a:rPr lang="en-US" sz="1200" dirty="0">
                          <a:effectLst/>
                          <a:latin typeface="+mj-lt"/>
                        </a:rPr>
                        <a:t>Drug test def 22+ classes (G0483)</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29.9%</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$10,746,180</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2608933159"/>
                  </a:ext>
                </a:extLst>
              </a:tr>
              <a:tr h="231481">
                <a:tc>
                  <a:txBody>
                    <a:bodyPr/>
                    <a:lstStyle/>
                    <a:p>
                      <a:pPr marL="0" marR="0">
                        <a:spcBef>
                          <a:spcPts val="0"/>
                        </a:spcBef>
                        <a:spcAft>
                          <a:spcPts val="0"/>
                        </a:spcAft>
                      </a:pPr>
                      <a:r>
                        <a:rPr lang="en-US" sz="1200" dirty="0">
                          <a:effectLst/>
                          <a:latin typeface="+mj-lt"/>
                        </a:rPr>
                        <a:t>Therapeutic activities  (97530)</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14.9%</a:t>
                      </a:r>
                      <a:endParaRPr lang="en-US" sz="1200" dirty="0">
                        <a:effectLst/>
                        <a:latin typeface="+mj-lt"/>
                        <a:ea typeface="Times New Roman" panose="02020603050405020304" pitchFamily="18" charset="0"/>
                      </a:endParaRPr>
                    </a:p>
                  </a:txBody>
                  <a:tcPr marL="54769" marR="54769" marT="0" marB="0" anchor="b"/>
                </a:tc>
                <a:tc>
                  <a:txBody>
                    <a:bodyPr/>
                    <a:lstStyle/>
                    <a:p>
                      <a:pPr marL="0" marR="0" algn="ctr">
                        <a:spcBef>
                          <a:spcPts val="0"/>
                        </a:spcBef>
                        <a:spcAft>
                          <a:spcPts val="0"/>
                        </a:spcAft>
                      </a:pPr>
                      <a:r>
                        <a:rPr lang="en-US" sz="1200" dirty="0">
                          <a:effectLst/>
                          <a:latin typeface="+mj-lt"/>
                        </a:rPr>
                        <a:t>$10,359,784</a:t>
                      </a:r>
                      <a:endParaRPr lang="en-US" sz="1200" dirty="0">
                        <a:effectLst/>
                        <a:latin typeface="+mj-lt"/>
                        <a:ea typeface="Times New Roman" panose="02020603050405020304" pitchFamily="18" charset="0"/>
                      </a:endParaRPr>
                    </a:p>
                  </a:txBody>
                  <a:tcPr marL="54769" marR="54769" marT="0" marB="0" anchor="b"/>
                </a:tc>
                <a:extLst>
                  <a:ext uri="{0D108BD9-81ED-4DB2-BD59-A6C34878D82A}">
                    <a16:rowId xmlns:a16="http://schemas.microsoft.com/office/drawing/2014/main" val="1489637258"/>
                  </a:ext>
                </a:extLst>
              </a:tr>
            </a:tbl>
          </a:graphicData>
        </a:graphic>
      </p:graphicFrame>
      <p:sp>
        <p:nvSpPr>
          <p:cNvPr id="5" name="Text Placeholder 2">
            <a:extLst>
              <a:ext uri="{FF2B5EF4-FFF2-40B4-BE49-F238E27FC236}">
                <a16:creationId xmlns:a16="http://schemas.microsoft.com/office/drawing/2014/main" id="{340FE0F7-D803-4F07-BB6C-8AD7F3FA3708}"/>
              </a:ext>
            </a:extLst>
          </p:cNvPr>
          <p:cNvSpPr txBox="1">
            <a:spLocks/>
          </p:cNvSpPr>
          <p:nvPr/>
        </p:nvSpPr>
        <p:spPr>
          <a:xfrm>
            <a:off x="685800" y="114300"/>
            <a:ext cx="8229600" cy="40005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spcBef>
                <a:spcPct val="20000"/>
              </a:spcBef>
              <a:buFont typeface="Arial" panose="020B0604020202020204" pitchFamily="34" charset="0"/>
              <a:buNone/>
              <a:defRPr sz="1800" kern="1600" spc="100" baseline="0">
                <a:solidFill>
                  <a:schemeClr val="tx1"/>
                </a:solidFill>
                <a:latin typeface="Arial Rounded MT Bold" panose="020F070403050403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7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200" dirty="0"/>
              <a:t>Comprehensive Error Rate Testing (CERT)</a:t>
            </a:r>
          </a:p>
        </p:txBody>
      </p:sp>
    </p:spTree>
    <p:extLst>
      <p:ext uri="{BB962C8B-B14F-4D97-AF65-F5344CB8AC3E}">
        <p14:creationId xmlns:p14="http://schemas.microsoft.com/office/powerpoint/2010/main" val="276081024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457200" y="914400"/>
            <a:ext cx="8305800" cy="2743200"/>
          </a:xfrm>
        </p:spPr>
        <p:txBody>
          <a:bodyPr>
            <a:normAutofit/>
          </a:bodyPr>
          <a:lstStyle/>
          <a:p>
            <a:pPr marL="274320" lvl="1"/>
            <a:endParaRPr lang="en-US" sz="1650" dirty="0"/>
          </a:p>
          <a:p>
            <a:pPr marL="600075" lvl="1" indent="-257175">
              <a:buFont typeface="Wingdings" panose="05000000000000000000" pitchFamily="2" charset="2"/>
              <a:buChar char="q"/>
            </a:pPr>
            <a:r>
              <a:rPr lang="en-US" sz="1650" dirty="0">
                <a:latin typeface="+mj-lt"/>
              </a:rPr>
              <a:t>Required by CMS</a:t>
            </a:r>
          </a:p>
          <a:p>
            <a:pPr marL="600075" lvl="1" indent="-257175">
              <a:buFont typeface="Wingdings" panose="05000000000000000000" pitchFamily="2" charset="2"/>
              <a:buChar char="q"/>
            </a:pPr>
            <a:r>
              <a:rPr lang="en-US" sz="1650" dirty="0">
                <a:latin typeface="+mj-lt"/>
              </a:rPr>
              <a:t>Problem focused, outcome based operational plan that identifies risks and describes the planned interventions</a:t>
            </a:r>
          </a:p>
          <a:p>
            <a:pPr marL="942975" lvl="2" indent="-257175">
              <a:buFont typeface="Wingdings" panose="05000000000000000000" pitchFamily="2" charset="2"/>
              <a:buChar char="§"/>
            </a:pPr>
            <a:r>
              <a:rPr lang="en-US" sz="1650" dirty="0"/>
              <a:t>Prioritized problem list is developed by service type after data analysis has been completed</a:t>
            </a:r>
          </a:p>
          <a:p>
            <a:pPr marL="942975" lvl="2" indent="-257175">
              <a:buFont typeface="Wingdings" panose="05000000000000000000" pitchFamily="2" charset="2"/>
              <a:buChar char="§"/>
            </a:pPr>
            <a:r>
              <a:rPr lang="en-US" sz="1650" dirty="0"/>
              <a:t>Once prioritized list has been identified, interventions are implemented to reduce/prevent improper payments</a:t>
            </a:r>
          </a:p>
          <a:p>
            <a:pPr marL="274320" lvl="1"/>
            <a:endParaRPr lang="en-US" sz="1650" dirty="0"/>
          </a:p>
          <a:p>
            <a:endParaRPr lang="en-US" sz="1650" dirty="0"/>
          </a:p>
        </p:txBody>
      </p:sp>
      <p:sp>
        <p:nvSpPr>
          <p:cNvPr id="4" name="Text Placeholder 3"/>
          <p:cNvSpPr>
            <a:spLocks noGrp="1"/>
          </p:cNvSpPr>
          <p:nvPr>
            <p:ph type="body" sz="quarter" idx="11"/>
          </p:nvPr>
        </p:nvSpPr>
        <p:spPr>
          <a:xfrm>
            <a:off x="1543050" y="3886200"/>
            <a:ext cx="7448550" cy="685800"/>
          </a:xfrm>
        </p:spPr>
        <p:txBody>
          <a:bodyPr>
            <a:normAutofit/>
          </a:bodyPr>
          <a:lstStyle/>
          <a:p>
            <a:pPr algn="ctr"/>
            <a:r>
              <a:rPr lang="en-US" sz="2100" b="1" dirty="0">
                <a:solidFill>
                  <a:schemeClr val="accent1"/>
                </a:solidFill>
              </a:rPr>
              <a:t>Improper Payment Reduction Strategy (IPRS)</a:t>
            </a:r>
          </a:p>
        </p:txBody>
      </p:sp>
    </p:spTree>
    <p:extLst>
      <p:ext uri="{BB962C8B-B14F-4D97-AF65-F5344CB8AC3E}">
        <p14:creationId xmlns:p14="http://schemas.microsoft.com/office/powerpoint/2010/main" val="13556256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33400" y="1257300"/>
            <a:ext cx="8153400" cy="1828800"/>
          </a:xfrm>
        </p:spPr>
        <p:txBody>
          <a:bodyPr>
            <a:normAutofit/>
          </a:bodyPr>
          <a:lstStyle/>
          <a:p>
            <a:pPr marL="257175" indent="-257175">
              <a:buFont typeface="Wingdings" panose="05000000000000000000" pitchFamily="2" charset="2"/>
              <a:buChar char="q"/>
            </a:pPr>
            <a:r>
              <a:rPr lang="en-US" dirty="0"/>
              <a:t>Required by CMS</a:t>
            </a:r>
          </a:p>
          <a:p>
            <a:pPr marL="257175" indent="-257175">
              <a:buFont typeface="Wingdings" panose="05000000000000000000" pitchFamily="2" charset="2"/>
              <a:buChar char="q"/>
            </a:pPr>
            <a:r>
              <a:rPr lang="en-US" dirty="0"/>
              <a:t>Midway through the year, assess progress towards achieving the improvement goals outlined in the IPRS</a:t>
            </a:r>
          </a:p>
          <a:p>
            <a:pPr marL="257175" indent="-257175">
              <a:buFont typeface="Wingdings" panose="05000000000000000000" pitchFamily="2" charset="2"/>
              <a:buChar char="q"/>
            </a:pPr>
            <a:r>
              <a:rPr lang="en-US" dirty="0"/>
              <a:t>Based on evaluated results can modify or continue with the IPRS plan</a:t>
            </a:r>
          </a:p>
          <a:p>
            <a:endParaRPr lang="en-US" dirty="0"/>
          </a:p>
        </p:txBody>
      </p:sp>
      <p:sp>
        <p:nvSpPr>
          <p:cNvPr id="2" name="Text Placeholder 1"/>
          <p:cNvSpPr>
            <a:spLocks noGrp="1"/>
          </p:cNvSpPr>
          <p:nvPr>
            <p:ph type="body" sz="quarter" idx="11"/>
          </p:nvPr>
        </p:nvSpPr>
        <p:spPr>
          <a:xfrm>
            <a:off x="3600450" y="4019550"/>
            <a:ext cx="5543550" cy="457199"/>
          </a:xfrm>
        </p:spPr>
        <p:txBody>
          <a:bodyPr>
            <a:normAutofit/>
          </a:bodyPr>
          <a:lstStyle/>
          <a:p>
            <a:pPr algn="ctr"/>
            <a:r>
              <a:rPr lang="en-US" sz="2100" b="1" dirty="0">
                <a:solidFill>
                  <a:schemeClr val="accent2"/>
                </a:solidFill>
              </a:rPr>
              <a:t>Strategy Analysis Report (SAR)</a:t>
            </a:r>
          </a:p>
        </p:txBody>
      </p:sp>
    </p:spTree>
    <p:extLst>
      <p:ext uri="{BB962C8B-B14F-4D97-AF65-F5344CB8AC3E}">
        <p14:creationId xmlns:p14="http://schemas.microsoft.com/office/powerpoint/2010/main" val="160115574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914400"/>
            <a:ext cx="8077200" cy="2743200"/>
          </a:xfrm>
        </p:spPr>
        <p:txBody>
          <a:bodyPr>
            <a:normAutofit lnSpcReduction="10000"/>
          </a:bodyPr>
          <a:lstStyle/>
          <a:p>
            <a:pPr lvl="1">
              <a:lnSpc>
                <a:spcPct val="90000"/>
              </a:lnSpc>
            </a:pPr>
            <a:r>
              <a:rPr lang="en-US" sz="1800" dirty="0"/>
              <a:t>Analysis of data:</a:t>
            </a:r>
          </a:p>
          <a:p>
            <a:pPr marL="848678" lvl="2" indent="-342900">
              <a:lnSpc>
                <a:spcPct val="90000"/>
              </a:lnSpc>
              <a:buFont typeface="Arial" panose="020B0604020202020204" pitchFamily="34" charset="0"/>
              <a:buChar char="•"/>
            </a:pPr>
            <a:r>
              <a:rPr lang="en-US" sz="1800" dirty="0"/>
              <a:t>Provider, service, &amp; beneficiary specific</a:t>
            </a:r>
          </a:p>
          <a:p>
            <a:pPr marL="848678" lvl="2" indent="-342900">
              <a:lnSpc>
                <a:spcPct val="90000"/>
              </a:lnSpc>
              <a:buFont typeface="Arial" panose="020B0604020202020204" pitchFamily="34" charset="0"/>
              <a:buChar char="•"/>
            </a:pPr>
            <a:r>
              <a:rPr lang="en-US" sz="1800" dirty="0"/>
              <a:t>Historical claims data</a:t>
            </a:r>
          </a:p>
          <a:p>
            <a:pPr marL="1363028" lvl="3" indent="-342900">
              <a:lnSpc>
                <a:spcPct val="90000"/>
              </a:lnSpc>
              <a:buFont typeface="Courier New" panose="02070309020205020404" pitchFamily="49" charset="0"/>
              <a:buChar char="o"/>
            </a:pPr>
            <a:r>
              <a:rPr lang="en-US" sz="1800" dirty="0"/>
              <a:t>National, Regional, State</a:t>
            </a:r>
          </a:p>
          <a:p>
            <a:pPr marL="848678" lvl="2" indent="-342900">
              <a:lnSpc>
                <a:spcPct val="90000"/>
              </a:lnSpc>
              <a:buFont typeface="Arial" panose="020B0604020202020204" pitchFamily="34" charset="0"/>
              <a:buChar char="•"/>
            </a:pPr>
            <a:r>
              <a:rPr lang="en-US" sz="1800" dirty="0"/>
              <a:t>Utilization trending/patterns</a:t>
            </a:r>
          </a:p>
          <a:p>
            <a:pPr marL="1363028" lvl="3" indent="-342900">
              <a:lnSpc>
                <a:spcPct val="90000"/>
              </a:lnSpc>
              <a:buFont typeface="Courier New" panose="02070309020205020404" pitchFamily="49" charset="0"/>
              <a:buChar char="o"/>
            </a:pPr>
            <a:r>
              <a:rPr lang="en-US" sz="1800" dirty="0"/>
              <a:t>High volume/cost</a:t>
            </a:r>
          </a:p>
          <a:p>
            <a:pPr marL="1363028" lvl="3" indent="-342900">
              <a:lnSpc>
                <a:spcPct val="90000"/>
              </a:lnSpc>
              <a:buFont typeface="Courier New" panose="02070309020205020404" pitchFamily="49" charset="0"/>
              <a:buChar char="o"/>
            </a:pPr>
            <a:r>
              <a:rPr lang="en-US" sz="1800" dirty="0"/>
              <a:t>Change in frequency</a:t>
            </a:r>
          </a:p>
          <a:p>
            <a:pPr marL="848678" lvl="2" indent="-342900">
              <a:lnSpc>
                <a:spcPct val="90000"/>
              </a:lnSpc>
              <a:buFont typeface="Arial" panose="020B0604020202020204" pitchFamily="34" charset="0"/>
              <a:buChar char="•"/>
            </a:pPr>
            <a:r>
              <a:rPr lang="en-US" sz="1800" dirty="0"/>
              <a:t>Outliers</a:t>
            </a:r>
          </a:p>
          <a:p>
            <a:pPr marL="1363028" lvl="3" indent="-342900">
              <a:lnSpc>
                <a:spcPct val="90000"/>
              </a:lnSpc>
              <a:buFont typeface="Courier New" panose="02070309020205020404" pitchFamily="49" charset="0"/>
              <a:buChar char="o"/>
            </a:pPr>
            <a:r>
              <a:rPr lang="en-US" sz="1800" dirty="0"/>
              <a:t>Region, State </a:t>
            </a:r>
          </a:p>
          <a:p>
            <a:pPr>
              <a:lnSpc>
                <a:spcPct val="90000"/>
              </a:lnSpc>
            </a:pPr>
            <a:endParaRPr lang="en-US" sz="1425" dirty="0"/>
          </a:p>
        </p:txBody>
      </p:sp>
      <p:sp>
        <p:nvSpPr>
          <p:cNvPr id="15" name="Text Placeholder 2">
            <a:extLst>
              <a:ext uri="{FF2B5EF4-FFF2-40B4-BE49-F238E27FC236}">
                <a16:creationId xmlns:a16="http://schemas.microsoft.com/office/drawing/2014/main" id="{CFCC7274-4C6B-BA39-A7B7-5F1852C8FAF0}"/>
              </a:ext>
            </a:extLst>
          </p:cNvPr>
          <p:cNvSpPr>
            <a:spLocks noGrp="1"/>
          </p:cNvSpPr>
          <p:nvPr>
            <p:ph type="body" sz="quarter" idx="11"/>
          </p:nvPr>
        </p:nvSpPr>
        <p:spPr>
          <a:xfrm>
            <a:off x="3962400" y="4000500"/>
            <a:ext cx="5543550" cy="457199"/>
          </a:xfrm>
        </p:spPr>
        <p:txBody>
          <a:bodyPr/>
          <a:lstStyle/>
          <a:p>
            <a:pPr algn="ctr"/>
            <a:r>
              <a:rPr lang="en-US" sz="2100" b="1" dirty="0">
                <a:solidFill>
                  <a:schemeClr val="tx2"/>
                </a:solidFill>
              </a:rPr>
              <a:t>Defining Risks/Analysis</a:t>
            </a:r>
          </a:p>
        </p:txBody>
      </p:sp>
    </p:spTree>
    <p:extLst>
      <p:ext uri="{BB962C8B-B14F-4D97-AF65-F5344CB8AC3E}">
        <p14:creationId xmlns:p14="http://schemas.microsoft.com/office/powerpoint/2010/main" val="52282655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914400"/>
            <a:ext cx="8229600" cy="2743200"/>
          </a:xfrm>
        </p:spPr>
        <p:txBody>
          <a:bodyPr>
            <a:normAutofit/>
          </a:bodyPr>
          <a:lstStyle/>
          <a:p>
            <a:pPr lvl="1">
              <a:lnSpc>
                <a:spcPct val="90000"/>
              </a:lnSpc>
            </a:pPr>
            <a:r>
              <a:rPr lang="en-US" sz="1800" dirty="0"/>
              <a:t>Evaluation of Other Information:</a:t>
            </a:r>
          </a:p>
          <a:p>
            <a:pPr marL="848678" lvl="2" indent="-342900">
              <a:lnSpc>
                <a:spcPct val="90000"/>
              </a:lnSpc>
              <a:buFont typeface="Arial" panose="020B0604020202020204" pitchFamily="34" charset="0"/>
              <a:buChar char="•"/>
            </a:pPr>
            <a:r>
              <a:rPr lang="en-US" sz="1800" dirty="0"/>
              <a:t>Reports from CMS &amp; other Government Agencies</a:t>
            </a:r>
          </a:p>
          <a:p>
            <a:pPr marL="1363028" lvl="3" indent="-342900">
              <a:lnSpc>
                <a:spcPct val="90000"/>
              </a:lnSpc>
              <a:buFont typeface="Courier New" panose="02070309020205020404" pitchFamily="49" charset="0"/>
              <a:buChar char="o"/>
            </a:pPr>
            <a:r>
              <a:rPr lang="en-US" sz="1800" dirty="0"/>
              <a:t>Office of Inspector General (OIG)</a:t>
            </a:r>
          </a:p>
          <a:p>
            <a:pPr marL="1363028" lvl="3" indent="-342900">
              <a:lnSpc>
                <a:spcPct val="90000"/>
              </a:lnSpc>
              <a:buFont typeface="Courier New" panose="02070309020205020404" pitchFamily="49" charset="0"/>
              <a:buChar char="o"/>
            </a:pPr>
            <a:r>
              <a:rPr lang="en-US" sz="1800" dirty="0"/>
              <a:t>Government Accountability Office (GAO)</a:t>
            </a:r>
          </a:p>
          <a:p>
            <a:pPr marL="848678" lvl="2" indent="-342900">
              <a:lnSpc>
                <a:spcPct val="90000"/>
              </a:lnSpc>
              <a:buFont typeface="Arial" panose="020B0604020202020204" pitchFamily="34" charset="0"/>
              <a:buChar char="•"/>
            </a:pPr>
            <a:r>
              <a:rPr lang="en-US" sz="1800" dirty="0"/>
              <a:t>Reports from other Contractors</a:t>
            </a:r>
          </a:p>
          <a:p>
            <a:pPr marL="1363028" lvl="3" indent="-342900">
              <a:lnSpc>
                <a:spcPct val="90000"/>
              </a:lnSpc>
              <a:buFont typeface="Courier New" panose="02070309020205020404" pitchFamily="49" charset="0"/>
              <a:buChar char="o"/>
            </a:pPr>
            <a:r>
              <a:rPr lang="en-US" sz="1800" dirty="0"/>
              <a:t>Comprehensive Error Rate Testing (CERT)</a:t>
            </a:r>
          </a:p>
          <a:p>
            <a:pPr marL="1363028" lvl="3" indent="-342900">
              <a:lnSpc>
                <a:spcPct val="90000"/>
              </a:lnSpc>
              <a:buFont typeface="Courier New" panose="02070309020205020404" pitchFamily="49" charset="0"/>
              <a:buChar char="o"/>
            </a:pPr>
            <a:r>
              <a:rPr lang="en-US" sz="1800" dirty="0"/>
              <a:t>Recovery Auditor</a:t>
            </a:r>
          </a:p>
          <a:p>
            <a:pPr marL="848678" lvl="2" indent="-342900">
              <a:lnSpc>
                <a:spcPct val="90000"/>
              </a:lnSpc>
              <a:buFont typeface="Arial" panose="020B0604020202020204" pitchFamily="34" charset="0"/>
              <a:buChar char="•"/>
            </a:pPr>
            <a:r>
              <a:rPr lang="en-US" sz="1800" dirty="0"/>
              <a:t>Jurisdiction Specific Prioritization Reports</a:t>
            </a:r>
          </a:p>
          <a:p>
            <a:pPr marL="1020128" lvl="3" indent="0">
              <a:lnSpc>
                <a:spcPct val="90000"/>
              </a:lnSpc>
              <a:buNone/>
            </a:pPr>
            <a:endParaRPr lang="en-US" sz="1800" dirty="0"/>
          </a:p>
          <a:p>
            <a:pPr>
              <a:lnSpc>
                <a:spcPct val="90000"/>
              </a:lnSpc>
            </a:pPr>
            <a:endParaRPr lang="en-US" sz="1425" dirty="0"/>
          </a:p>
        </p:txBody>
      </p:sp>
      <p:sp>
        <p:nvSpPr>
          <p:cNvPr id="6" name="Text Placeholder 2">
            <a:extLst>
              <a:ext uri="{FF2B5EF4-FFF2-40B4-BE49-F238E27FC236}">
                <a16:creationId xmlns:a16="http://schemas.microsoft.com/office/drawing/2014/main" id="{DA452AD3-BC13-4125-B188-2E812775148A}"/>
              </a:ext>
            </a:extLst>
          </p:cNvPr>
          <p:cNvSpPr>
            <a:spLocks noGrp="1"/>
          </p:cNvSpPr>
          <p:nvPr>
            <p:ph type="body" sz="quarter" idx="11"/>
          </p:nvPr>
        </p:nvSpPr>
        <p:spPr>
          <a:xfrm>
            <a:off x="3962400" y="4000500"/>
            <a:ext cx="5543550" cy="457199"/>
          </a:xfrm>
        </p:spPr>
        <p:txBody>
          <a:bodyPr/>
          <a:lstStyle/>
          <a:p>
            <a:pPr algn="ctr"/>
            <a:r>
              <a:rPr lang="en-US" sz="2100" b="1" dirty="0">
                <a:solidFill>
                  <a:schemeClr val="tx2"/>
                </a:solidFill>
              </a:rPr>
              <a:t>Defining Risks/Analysis</a:t>
            </a:r>
          </a:p>
        </p:txBody>
      </p:sp>
    </p:spTree>
    <p:extLst>
      <p:ext uri="{BB962C8B-B14F-4D97-AF65-F5344CB8AC3E}">
        <p14:creationId xmlns:p14="http://schemas.microsoft.com/office/powerpoint/2010/main" val="120000721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143000" y="628650"/>
            <a:ext cx="6858000" cy="1371600"/>
          </a:xfrm>
        </p:spPr>
        <p:txBody>
          <a:bodyPr anchor="ctr">
            <a:normAutofit/>
          </a:bodyPr>
          <a:lstStyle/>
          <a:p>
            <a:r>
              <a:rPr lang="en-US" sz="2800" dirty="0"/>
              <a:t>Targeted Probe and Educate Overview</a:t>
            </a:r>
          </a:p>
        </p:txBody>
      </p:sp>
      <p:pic>
        <p:nvPicPr>
          <p:cNvPr id="3" name="Picture 2" descr="A picture containing icon&#10;&#10;Description automatically generated">
            <a:extLst>
              <a:ext uri="{FF2B5EF4-FFF2-40B4-BE49-F238E27FC236}">
                <a16:creationId xmlns:a16="http://schemas.microsoft.com/office/drawing/2014/main" id="{833F572B-142F-4F68-A4E8-85C8C26252A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596" b="25868"/>
          <a:stretch/>
        </p:blipFill>
        <p:spPr>
          <a:xfrm>
            <a:off x="1543050" y="2114550"/>
            <a:ext cx="6172200" cy="2286000"/>
          </a:xfrm>
          <a:prstGeom prst="rect">
            <a:avLst/>
          </a:prstGeom>
          <a:noFill/>
        </p:spPr>
      </p:pic>
    </p:spTree>
    <p:extLst>
      <p:ext uri="{BB962C8B-B14F-4D97-AF65-F5344CB8AC3E}">
        <p14:creationId xmlns:p14="http://schemas.microsoft.com/office/powerpoint/2010/main" val="127186534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2400" b="1" dirty="0"/>
              <a:t>Previous Medical Review Process</a:t>
            </a:r>
          </a:p>
          <a:p>
            <a:endParaRPr lang="en-US" dirty="0"/>
          </a:p>
          <a:p>
            <a:pPr marL="257175" indent="-257175">
              <a:buFont typeface="Arial" panose="020B0604020202020204" pitchFamily="34" charset="0"/>
              <a:buChar char="•"/>
            </a:pPr>
            <a:r>
              <a:rPr lang="en-US" dirty="0"/>
              <a:t>Service specific and provider specific edits</a:t>
            </a:r>
          </a:p>
          <a:p>
            <a:pPr marL="257175" indent="-257175">
              <a:buFont typeface="Arial" panose="020B0604020202020204" pitchFamily="34" charset="0"/>
              <a:buChar char="•"/>
            </a:pPr>
            <a:r>
              <a:rPr lang="en-US" dirty="0"/>
              <a:t>Probe with progression to Targeted Medical Review with percent of claims sampled</a:t>
            </a:r>
          </a:p>
          <a:p>
            <a:pPr marL="257175" indent="-257175">
              <a:buFont typeface="Arial" panose="020B0604020202020204" pitchFamily="34" charset="0"/>
              <a:buChar char="•"/>
            </a:pPr>
            <a:r>
              <a:rPr lang="en-US" dirty="0"/>
              <a:t>Quarterly results reviewed for continuation of edit</a:t>
            </a:r>
          </a:p>
          <a:p>
            <a:pPr marL="257175" indent="-257175">
              <a:buFont typeface="Arial" panose="020B0604020202020204" pitchFamily="34" charset="0"/>
              <a:buChar char="•"/>
            </a:pPr>
            <a:r>
              <a:rPr lang="en-US" dirty="0"/>
              <a:t>Limited interaction with clinical review staff</a:t>
            </a:r>
          </a:p>
          <a:p>
            <a:pPr marL="257175" indent="-257175" algn="ctr">
              <a:buFont typeface="Arial" panose="020B0604020202020204" pitchFamily="34" charset="0"/>
              <a:buChar char="•"/>
            </a:pPr>
            <a:endParaRPr lang="en-US" b="1" dirty="0"/>
          </a:p>
        </p:txBody>
      </p:sp>
    </p:spTree>
    <p:extLst>
      <p:ext uri="{BB962C8B-B14F-4D97-AF65-F5344CB8AC3E}">
        <p14:creationId xmlns:p14="http://schemas.microsoft.com/office/powerpoint/2010/main" val="40801434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2400" b="1" dirty="0"/>
              <a:t>TPE Purpose</a:t>
            </a:r>
          </a:p>
          <a:p>
            <a:pPr lvl="0"/>
            <a:endParaRPr lang="en-US" dirty="0">
              <a:solidFill>
                <a:prstClr val="black"/>
              </a:solidFill>
            </a:endParaRPr>
          </a:p>
          <a:p>
            <a:pPr marL="257175" indent="-257175">
              <a:buFont typeface="Arial" panose="020B0604020202020204" pitchFamily="34" charset="0"/>
              <a:buChar char="•"/>
            </a:pPr>
            <a:r>
              <a:rPr lang="en-US" dirty="0"/>
              <a:t>The purpose of TPE is to: </a:t>
            </a:r>
          </a:p>
          <a:p>
            <a:pPr marL="600075" lvl="1" indent="-257175">
              <a:buFont typeface="Wingdings" panose="05000000000000000000" pitchFamily="2" charset="2"/>
              <a:buChar char="Ø"/>
            </a:pPr>
            <a:r>
              <a:rPr lang="en-US" sz="1800" dirty="0">
                <a:latin typeface="+mj-lt"/>
              </a:rPr>
              <a:t>Reduce appeals </a:t>
            </a:r>
          </a:p>
          <a:p>
            <a:pPr marL="600075" lvl="1" indent="-257175">
              <a:buFont typeface="Wingdings" panose="05000000000000000000" pitchFamily="2" charset="2"/>
              <a:buChar char="Ø"/>
            </a:pPr>
            <a:r>
              <a:rPr lang="en-US" sz="1800" dirty="0">
                <a:latin typeface="+mj-lt"/>
              </a:rPr>
              <a:t>Decrease provider burden </a:t>
            </a:r>
          </a:p>
          <a:p>
            <a:pPr marL="600075" lvl="1" indent="-257175">
              <a:buFont typeface="Wingdings" panose="05000000000000000000" pitchFamily="2" charset="2"/>
              <a:buChar char="Ø"/>
            </a:pPr>
            <a:r>
              <a:rPr lang="en-US" sz="1800" dirty="0">
                <a:latin typeface="+mj-lt"/>
              </a:rPr>
              <a:t>Improve the medical review &amp; education process </a:t>
            </a:r>
          </a:p>
          <a:p>
            <a:endParaRPr lang="en-US" dirty="0"/>
          </a:p>
          <a:p>
            <a:pPr algn="ctr"/>
            <a:endParaRPr lang="en-US" sz="2100" b="1" dirty="0"/>
          </a:p>
        </p:txBody>
      </p:sp>
    </p:spTree>
    <p:extLst>
      <p:ext uri="{BB962C8B-B14F-4D97-AF65-F5344CB8AC3E}">
        <p14:creationId xmlns:p14="http://schemas.microsoft.com/office/powerpoint/2010/main" val="27697354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4B665537-C49B-41CE-512C-9BA799FC326F}"/>
              </a:ext>
            </a:extLst>
          </p:cNvPr>
          <p:cNvSpPr>
            <a:spLocks noGrp="1"/>
          </p:cNvSpPr>
          <p:nvPr>
            <p:ph type="body" sz="quarter" idx="10"/>
          </p:nvPr>
        </p:nvSpPr>
        <p:spPr>
          <a:xfrm>
            <a:off x="1143000" y="628650"/>
            <a:ext cx="6858000" cy="1371600"/>
          </a:xfrm>
        </p:spPr>
        <p:txBody>
          <a:bodyPr/>
          <a:lstStyle/>
          <a:p>
            <a:r>
              <a:rPr lang="en-US" sz="3200" dirty="0"/>
              <a:t>TPE Background</a:t>
            </a:r>
          </a:p>
        </p:txBody>
      </p:sp>
      <p:sp>
        <p:nvSpPr>
          <p:cNvPr id="2" name="Text Placeholder 1"/>
          <p:cNvSpPr>
            <a:spLocks noGrp="1"/>
          </p:cNvSpPr>
          <p:nvPr>
            <p:ph sz="quarter" idx="11"/>
          </p:nvPr>
        </p:nvSpPr>
        <p:spPr>
          <a:xfrm>
            <a:off x="533400" y="2114550"/>
            <a:ext cx="8077200" cy="2800350"/>
          </a:xfrm>
        </p:spPr>
        <p:txBody>
          <a:bodyPr>
            <a:normAutofit/>
          </a:bodyPr>
          <a:lstStyle/>
          <a:p>
            <a:pPr marL="257175" indent="-257175">
              <a:lnSpc>
                <a:spcPct val="90000"/>
              </a:lnSpc>
              <a:buFont typeface="Arial" panose="020B0604020202020204" pitchFamily="34" charset="0"/>
              <a:buChar char="•"/>
            </a:pPr>
            <a:r>
              <a:rPr lang="en-US" sz="1275" dirty="0"/>
              <a:t>Targeted Probe and Educate (TPE) began as a pilot program in June of 2016  </a:t>
            </a:r>
          </a:p>
          <a:p>
            <a:pPr marL="600075" lvl="1" indent="-257175">
              <a:lnSpc>
                <a:spcPct val="90000"/>
              </a:lnSpc>
              <a:buFont typeface="Courier New" panose="02070309020205020404" pitchFamily="49" charset="0"/>
              <a:buChar char="o"/>
            </a:pPr>
            <a:r>
              <a:rPr lang="en-US" sz="1275" dirty="0"/>
              <a:t>Paused April 2020</a:t>
            </a:r>
          </a:p>
          <a:p>
            <a:pPr marL="600075" lvl="1" indent="-257175">
              <a:lnSpc>
                <a:spcPct val="90000"/>
              </a:lnSpc>
              <a:buFont typeface="Courier New" panose="02070309020205020404" pitchFamily="49" charset="0"/>
              <a:buChar char="o"/>
            </a:pPr>
            <a:r>
              <a:rPr lang="en-US" sz="1275" dirty="0"/>
              <a:t>Restarted September 2021</a:t>
            </a:r>
          </a:p>
          <a:p>
            <a:pPr marL="257175" indent="-257175">
              <a:lnSpc>
                <a:spcPct val="90000"/>
              </a:lnSpc>
              <a:buFont typeface="Arial" panose="020B0604020202020204" pitchFamily="34" charset="0"/>
              <a:buChar char="•"/>
            </a:pPr>
            <a:r>
              <a:rPr lang="en-US" sz="1275" dirty="0"/>
              <a:t>Developed from the Inpatient as well as HH Probe and Educate models</a:t>
            </a:r>
          </a:p>
          <a:p>
            <a:pPr marL="600075" lvl="1" indent="-257175">
              <a:lnSpc>
                <a:spcPct val="90000"/>
              </a:lnSpc>
              <a:buFont typeface="Courier New" panose="02070309020205020404" pitchFamily="49" charset="0"/>
              <a:buChar char="o"/>
            </a:pPr>
            <a:r>
              <a:rPr lang="en-US" sz="1275" dirty="0"/>
              <a:t>Prior models included participation of all providers with smaller review samples</a:t>
            </a:r>
          </a:p>
          <a:p>
            <a:pPr marL="600075" lvl="1" indent="-257175">
              <a:lnSpc>
                <a:spcPct val="90000"/>
              </a:lnSpc>
              <a:buFont typeface="Courier New" panose="02070309020205020404" pitchFamily="49" charset="0"/>
              <a:buChar char="o"/>
            </a:pPr>
            <a:r>
              <a:rPr lang="en-US" sz="1275" dirty="0"/>
              <a:t>Current TPE model providers are selected based on data analysis and probe reviews are conducted for 20-40 claims</a:t>
            </a:r>
          </a:p>
          <a:p>
            <a:pPr marL="257175" indent="-257175">
              <a:lnSpc>
                <a:spcPct val="90000"/>
              </a:lnSpc>
              <a:buFont typeface="Arial" panose="020B0604020202020204" pitchFamily="34" charset="0"/>
              <a:buChar char="•"/>
            </a:pPr>
            <a:r>
              <a:rPr lang="en-US" sz="1275" dirty="0"/>
              <a:t>Previous success was demonstrated by:</a:t>
            </a:r>
          </a:p>
          <a:p>
            <a:pPr marL="600075" lvl="1" indent="-257175">
              <a:lnSpc>
                <a:spcPct val="90000"/>
              </a:lnSpc>
              <a:buFont typeface="Courier New" panose="02070309020205020404" pitchFamily="49" charset="0"/>
              <a:buChar char="o"/>
            </a:pPr>
            <a:r>
              <a:rPr lang="en-US" sz="1275" dirty="0"/>
              <a:t>Decreased appeals</a:t>
            </a:r>
          </a:p>
          <a:p>
            <a:pPr marL="600075" lvl="1" indent="-257175">
              <a:lnSpc>
                <a:spcPct val="90000"/>
              </a:lnSpc>
              <a:buFont typeface="Courier New" panose="02070309020205020404" pitchFamily="49" charset="0"/>
              <a:buChar char="o"/>
            </a:pPr>
            <a:r>
              <a:rPr lang="en-US" sz="1275" dirty="0"/>
              <a:t>Increased acceptance of provider education</a:t>
            </a:r>
          </a:p>
          <a:p>
            <a:pPr marL="257175" indent="-257175">
              <a:lnSpc>
                <a:spcPct val="90000"/>
              </a:lnSpc>
              <a:buFont typeface="Arial" panose="020B0604020202020204" pitchFamily="34" charset="0"/>
              <a:buChar char="•"/>
            </a:pPr>
            <a:endParaRPr lang="en-US" sz="1275" dirty="0"/>
          </a:p>
        </p:txBody>
      </p:sp>
    </p:spTree>
    <p:extLst>
      <p:ext uri="{BB962C8B-B14F-4D97-AF65-F5344CB8AC3E}">
        <p14:creationId xmlns:p14="http://schemas.microsoft.com/office/powerpoint/2010/main" val="295048939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43000" y="628650"/>
            <a:ext cx="6858000" cy="1371600"/>
          </a:xfrm>
        </p:spPr>
        <p:txBody>
          <a:bodyPr anchor="ctr">
            <a:normAutofit/>
          </a:bodyPr>
          <a:lstStyle/>
          <a:p>
            <a:r>
              <a:rPr lang="en-US" sz="3200" dirty="0"/>
              <a:t>Targeted Probe and Educate Process</a:t>
            </a:r>
          </a:p>
        </p:txBody>
      </p:sp>
      <p:graphicFrame>
        <p:nvGraphicFramePr>
          <p:cNvPr id="5" name="Diagram 4"/>
          <p:cNvGraphicFramePr/>
          <p:nvPr>
            <p:extLst>
              <p:ext uri="{D42A27DB-BD31-4B8C-83A1-F6EECF244321}">
                <p14:modId xmlns:p14="http://schemas.microsoft.com/office/powerpoint/2010/main" val="4124821741"/>
              </p:ext>
            </p:extLst>
          </p:nvPr>
        </p:nvGraphicFramePr>
        <p:xfrm>
          <a:off x="457200" y="2190750"/>
          <a:ext cx="8229600" cy="280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651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F065B1-98C6-467A-B833-BB9F48277577}"/>
              </a:ext>
            </a:extLst>
          </p:cNvPr>
          <p:cNvSpPr>
            <a:spLocks noGrp="1"/>
          </p:cNvSpPr>
          <p:nvPr>
            <p:ph type="body" sz="quarter" idx="11"/>
          </p:nvPr>
        </p:nvSpPr>
        <p:spPr/>
        <p:txBody>
          <a:bodyPr/>
          <a:lstStyle/>
          <a:p>
            <a:r>
              <a:rPr lang="en-US" dirty="0"/>
              <a:t>Calculation Days in A/R</a:t>
            </a:r>
          </a:p>
        </p:txBody>
      </p:sp>
      <p:sp>
        <p:nvSpPr>
          <p:cNvPr id="3" name="Content Placeholder 2">
            <a:extLst>
              <a:ext uri="{FF2B5EF4-FFF2-40B4-BE49-F238E27FC236}">
                <a16:creationId xmlns:a16="http://schemas.microsoft.com/office/drawing/2014/main" id="{51D0A366-7E93-486F-B14C-B050DBDB76CF}"/>
              </a:ext>
            </a:extLst>
          </p:cNvPr>
          <p:cNvSpPr>
            <a:spLocks noGrp="1"/>
          </p:cNvSpPr>
          <p:nvPr>
            <p:ph idx="1"/>
          </p:nvPr>
        </p:nvSpPr>
        <p:spPr/>
        <p:txBody>
          <a:bodyPr/>
          <a:lstStyle/>
          <a:p>
            <a:pPr marL="0" indent="0">
              <a:buNone/>
            </a:pPr>
            <a:r>
              <a:rPr lang="en-US" b="0" i="0" dirty="0">
                <a:effectLst/>
                <a:latin typeface="adobe-garamond-pro"/>
              </a:rPr>
              <a:t>Next, calculate the days in A/R by dividing the total receivables by the average daily charges.</a:t>
            </a:r>
          </a:p>
          <a:p>
            <a:endParaRPr lang="en-US" dirty="0"/>
          </a:p>
        </p:txBody>
      </p:sp>
      <p:graphicFrame>
        <p:nvGraphicFramePr>
          <p:cNvPr id="4" name="Table 4">
            <a:extLst>
              <a:ext uri="{FF2B5EF4-FFF2-40B4-BE49-F238E27FC236}">
                <a16:creationId xmlns:a16="http://schemas.microsoft.com/office/drawing/2014/main" id="{4D835846-0873-46BA-AF36-D12D36030741}"/>
              </a:ext>
            </a:extLst>
          </p:cNvPr>
          <p:cNvGraphicFramePr>
            <a:graphicFrameLocks noGrp="1"/>
          </p:cNvGraphicFramePr>
          <p:nvPr/>
        </p:nvGraphicFramePr>
        <p:xfrm>
          <a:off x="1524000" y="2114550"/>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47258730"/>
                    </a:ext>
                  </a:extLst>
                </a:gridCol>
                <a:gridCol w="3048000">
                  <a:extLst>
                    <a:ext uri="{9D8B030D-6E8A-4147-A177-3AD203B41FA5}">
                      <a16:colId xmlns:a16="http://schemas.microsoft.com/office/drawing/2014/main" val="908586183"/>
                    </a:ext>
                  </a:extLst>
                </a:gridCol>
              </a:tblGrid>
              <a:tr h="370840">
                <a:tc>
                  <a:txBody>
                    <a:bodyPr/>
                    <a:lstStyle/>
                    <a:p>
                      <a:r>
                        <a:rPr lang="en-US" b="0" dirty="0">
                          <a:solidFill>
                            <a:schemeClr val="accent5"/>
                          </a:solidFill>
                        </a:rPr>
                        <a:t>Total Accounts Receivable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US" b="0" dirty="0">
                          <a:solidFill>
                            <a:schemeClr val="accent5"/>
                          </a:solidFill>
                        </a:rPr>
                        <a:t>$951,578</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53984784"/>
                  </a:ext>
                </a:extLst>
              </a:tr>
              <a:tr h="370840">
                <a:tc>
                  <a:txBody>
                    <a:bodyPr/>
                    <a:lstStyle/>
                    <a:p>
                      <a:r>
                        <a:rPr lang="en-US" dirty="0">
                          <a:solidFill>
                            <a:schemeClr val="accent5"/>
                          </a:solidFill>
                        </a:rPr>
                        <a:t>Average Daily Charges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US" dirty="0">
                          <a:solidFill>
                            <a:schemeClr val="accent5"/>
                          </a:solidFill>
                        </a:rPr>
                        <a:t>$28,657.55</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411444036"/>
                  </a:ext>
                </a:extLst>
              </a:tr>
              <a:tr h="370840">
                <a:tc>
                  <a:txBody>
                    <a:bodyPr/>
                    <a:lstStyle/>
                    <a:p>
                      <a:r>
                        <a:rPr lang="en-US" dirty="0">
                          <a:solidFill>
                            <a:schemeClr val="accent5"/>
                          </a:solidFill>
                        </a:rPr>
                        <a:t>Days in A/R</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US" dirty="0">
                          <a:solidFill>
                            <a:schemeClr val="accent5"/>
                          </a:solidFill>
                        </a:rPr>
                        <a:t>33.2</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09677619"/>
                  </a:ext>
                </a:extLst>
              </a:tr>
            </a:tbl>
          </a:graphicData>
        </a:graphic>
      </p:graphicFrame>
      <p:sp>
        <p:nvSpPr>
          <p:cNvPr id="5" name="TextBox 4">
            <a:extLst>
              <a:ext uri="{FF2B5EF4-FFF2-40B4-BE49-F238E27FC236}">
                <a16:creationId xmlns:a16="http://schemas.microsoft.com/office/drawing/2014/main" id="{BF9E6B53-114C-4206-B7EF-4B72B4C0131C}"/>
              </a:ext>
            </a:extLst>
          </p:cNvPr>
          <p:cNvSpPr txBox="1"/>
          <p:nvPr/>
        </p:nvSpPr>
        <p:spPr>
          <a:xfrm>
            <a:off x="838262" y="4217670"/>
            <a:ext cx="8150290" cy="276999"/>
          </a:xfrm>
          <a:prstGeom prst="rect">
            <a:avLst/>
          </a:prstGeom>
          <a:noFill/>
        </p:spPr>
        <p:txBody>
          <a:bodyPr wrap="square">
            <a:spAutoFit/>
          </a:bodyPr>
          <a:lstStyle/>
          <a:p>
            <a:r>
              <a:rPr lang="en-US" sz="1200" dirty="0">
                <a:hlinkClick r:id="rId2"/>
              </a:rPr>
              <a:t>Ask Caryl: Calculating and Understanding Days in A/R — Serbin Medical Billing: Personalized ASC Revenue Cycle Services</a:t>
            </a:r>
            <a:endParaRPr lang="en-US" sz="1200" dirty="0"/>
          </a:p>
        </p:txBody>
      </p:sp>
    </p:spTree>
    <p:extLst>
      <p:ext uri="{BB962C8B-B14F-4D97-AF65-F5344CB8AC3E}">
        <p14:creationId xmlns:p14="http://schemas.microsoft.com/office/powerpoint/2010/main" val="357411468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14475" y="742950"/>
            <a:ext cx="6115050" cy="4000500"/>
          </a:xfrm>
        </p:spPr>
        <p:txBody>
          <a:bodyPr/>
          <a:lstStyle/>
          <a:p>
            <a:pPr algn="ctr"/>
            <a:r>
              <a:rPr lang="en-US" sz="2400" b="1" dirty="0"/>
              <a:t>Targeted Probe and Educate Process</a:t>
            </a:r>
          </a:p>
          <a:p>
            <a:pPr algn="ctr"/>
            <a:endParaRPr lang="en-US" b="1" dirty="0"/>
          </a:p>
        </p:txBody>
      </p:sp>
      <p:pic>
        <p:nvPicPr>
          <p:cNvPr id="3" name="Picture 2" descr="Targeted Probe and Education Process Flowcha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600" y="1143001"/>
            <a:ext cx="5962650" cy="338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86518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2400" b="1" dirty="0"/>
              <a:t>Provider Notification</a:t>
            </a:r>
          </a:p>
          <a:p>
            <a:pPr algn="ctr"/>
            <a:endParaRPr lang="en-US" b="1" dirty="0"/>
          </a:p>
        </p:txBody>
      </p:sp>
      <p:sp>
        <p:nvSpPr>
          <p:cNvPr id="3" name="Content Placeholder 2"/>
          <p:cNvSpPr txBox="1">
            <a:spLocks/>
          </p:cNvSpPr>
          <p:nvPr/>
        </p:nvSpPr>
        <p:spPr>
          <a:xfrm>
            <a:off x="457200" y="1257301"/>
            <a:ext cx="7315200" cy="361053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dirty="0">
              <a:latin typeface="+mj-lt"/>
            </a:endParaRPr>
          </a:p>
          <a:p>
            <a:r>
              <a:rPr lang="en-US" sz="1800" dirty="0">
                <a:latin typeface="+mj-lt"/>
              </a:rPr>
              <a:t>Please ensure the process for routing this information to the person(s) who should receive the notification is timely and effective</a:t>
            </a:r>
          </a:p>
          <a:p>
            <a:r>
              <a:rPr lang="en-US" sz="1800" dirty="0">
                <a:latin typeface="+mj-lt"/>
              </a:rPr>
              <a:t>If selected for TPE, the provider will receive a notification letter outlining reason for review</a:t>
            </a:r>
          </a:p>
          <a:p>
            <a:pPr lvl="1"/>
            <a:r>
              <a:rPr lang="en-US" sz="1800" b="1" i="1" dirty="0">
                <a:latin typeface="+mj-lt"/>
              </a:rPr>
              <a:t>Notice of Review – Targeted Probe and Education</a:t>
            </a:r>
          </a:p>
          <a:p>
            <a:pPr lvl="1"/>
            <a:r>
              <a:rPr lang="en-US" sz="1800" dirty="0">
                <a:latin typeface="+mj-lt"/>
              </a:rPr>
              <a:t>Letter will be addressed to the </a:t>
            </a:r>
            <a:r>
              <a:rPr lang="en-US" sz="1800" b="1" i="1" dirty="0">
                <a:latin typeface="+mj-lt"/>
              </a:rPr>
              <a:t>Medicare Provider or Compliance Officer</a:t>
            </a:r>
          </a:p>
        </p:txBody>
      </p:sp>
    </p:spTree>
    <p:extLst>
      <p:ext uri="{BB962C8B-B14F-4D97-AF65-F5344CB8AC3E}">
        <p14:creationId xmlns:p14="http://schemas.microsoft.com/office/powerpoint/2010/main" val="130582458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742950"/>
            <a:ext cx="7124700" cy="4171950"/>
          </a:xfrm>
        </p:spPr>
        <p:txBody>
          <a:bodyPr/>
          <a:lstStyle/>
          <a:p>
            <a:pPr algn="ctr"/>
            <a:r>
              <a:rPr lang="en-US" sz="2400" b="1" dirty="0"/>
              <a:t>Provider Notification</a:t>
            </a:r>
          </a:p>
          <a:p>
            <a:pPr marL="214313" indent="-214313">
              <a:buFont typeface="Arial" panose="020B0604020202020204" pitchFamily="34" charset="0"/>
              <a:buChar char="•"/>
            </a:pPr>
            <a:r>
              <a:rPr lang="en-US" sz="1350" dirty="0"/>
              <a:t>The interaction between the reviewer and the provider is a key component of the TPE model.</a:t>
            </a:r>
          </a:p>
          <a:p>
            <a:pPr marL="214313" indent="-214313">
              <a:buFont typeface="Arial" panose="020B0604020202020204" pitchFamily="34" charset="0"/>
              <a:buChar char="•"/>
            </a:pPr>
            <a:r>
              <a:rPr lang="en-US" sz="1350" dirty="0"/>
              <a:t>The notification letter will contain a form for providers to designate a point of contact (POC) for the reviewer to contact by phone for any education calls.</a:t>
            </a:r>
          </a:p>
          <a:p>
            <a:pPr marL="557213" lvl="1" indent="-214313">
              <a:buFont typeface="Arial" panose="020B0604020202020204" pitchFamily="34" charset="0"/>
              <a:buChar char="•"/>
            </a:pPr>
            <a:r>
              <a:rPr lang="en-US" sz="1200" b="1" dirty="0"/>
              <a:t>This form should be returned with the ADR response</a:t>
            </a:r>
          </a:p>
          <a:p>
            <a:pPr marL="557213" lvl="1" indent="-214313">
              <a:buFont typeface="Arial" panose="020B0604020202020204" pitchFamily="34" charset="0"/>
              <a:buChar char="•"/>
            </a:pPr>
            <a:endParaRPr lang="en-US" sz="1200" b="1" dirty="0"/>
          </a:p>
          <a:p>
            <a:pPr algn="ctr"/>
            <a:endParaRPr lang="en-US"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19200" y="2266950"/>
            <a:ext cx="6572250" cy="2211097"/>
          </a:xfrm>
          <a:prstGeom prst="rect">
            <a:avLst/>
          </a:prstGeom>
        </p:spPr>
      </p:pic>
    </p:spTree>
    <p:extLst>
      <p:ext uri="{BB962C8B-B14F-4D97-AF65-F5344CB8AC3E}">
        <p14:creationId xmlns:p14="http://schemas.microsoft.com/office/powerpoint/2010/main" val="361059652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800100"/>
            <a:ext cx="8534400" cy="4000500"/>
          </a:xfrm>
        </p:spPr>
        <p:txBody>
          <a:bodyPr/>
          <a:lstStyle/>
          <a:p>
            <a:pPr algn="ctr"/>
            <a:r>
              <a:rPr lang="en-US" sz="2100" b="1" dirty="0"/>
              <a:t>Results and Education</a:t>
            </a:r>
          </a:p>
          <a:p>
            <a:r>
              <a:rPr lang="en-US" sz="1200" b="1" u="sng" dirty="0">
                <a:solidFill>
                  <a:schemeClr val="tx2"/>
                </a:solidFill>
              </a:rPr>
              <a:t>During</a:t>
            </a:r>
            <a:r>
              <a:rPr lang="en-US" sz="1200" dirty="0"/>
              <a:t> the probe review, the reviewer </a:t>
            </a:r>
            <a:r>
              <a:rPr lang="en-US" sz="1200" b="1" u="sng" dirty="0">
                <a:solidFill>
                  <a:schemeClr val="tx2"/>
                </a:solidFill>
              </a:rPr>
              <a:t>may</a:t>
            </a:r>
            <a:r>
              <a:rPr lang="en-US" sz="1200" dirty="0"/>
              <a:t> contact the designated POC for any </a:t>
            </a:r>
            <a:r>
              <a:rPr lang="en-US" sz="1200" b="1" u="sng" dirty="0">
                <a:solidFill>
                  <a:schemeClr val="tx2"/>
                </a:solidFill>
              </a:rPr>
              <a:t>missing</a:t>
            </a:r>
            <a:r>
              <a:rPr lang="en-US" sz="1200" dirty="0"/>
              <a:t> information or to provide education on a specific claim or issue identified. If you have submitted a complete documentation package or no education requirement was identified during the probe, the reviewer will not contact you during the probe.</a:t>
            </a:r>
          </a:p>
          <a:p>
            <a:pPr marL="214313" indent="-214313">
              <a:buFont typeface="Arial" panose="020B0604020202020204" pitchFamily="34" charset="0"/>
              <a:buChar char="•"/>
            </a:pPr>
            <a:r>
              <a:rPr lang="en-US" sz="1200" b="1" dirty="0"/>
              <a:t>Examples of missing documentation most frequently requiring contact for edits being highlighted today may include (but is not limited to) items listed below</a:t>
            </a:r>
            <a:r>
              <a:rPr lang="en-US" sz="1200" dirty="0"/>
              <a:t>.</a:t>
            </a:r>
          </a:p>
          <a:p>
            <a:pPr marL="557213" lvl="1" indent="-214313">
              <a:buFont typeface="Arial" panose="020B0604020202020204" pitchFamily="34" charset="0"/>
              <a:buChar char="•"/>
            </a:pPr>
            <a:r>
              <a:rPr lang="en-US" sz="1050" dirty="0">
                <a:latin typeface="+mj-lt"/>
              </a:rPr>
              <a:t>Outpatient Therapy</a:t>
            </a:r>
          </a:p>
          <a:p>
            <a:pPr marL="900113" lvl="2" indent="-214313">
              <a:buFont typeface="Arial" panose="020B0604020202020204" pitchFamily="34" charset="0"/>
              <a:buChar char="•"/>
            </a:pPr>
            <a:r>
              <a:rPr lang="en-US" sz="1050" dirty="0"/>
              <a:t>Missing certification</a:t>
            </a:r>
          </a:p>
          <a:p>
            <a:pPr marL="900113" lvl="2" indent="-214313">
              <a:buFont typeface="Arial" panose="020B0604020202020204" pitchFamily="34" charset="0"/>
              <a:buChar char="•"/>
            </a:pPr>
            <a:r>
              <a:rPr lang="en-US" sz="1050" dirty="0"/>
              <a:t>Missing progress notes</a:t>
            </a:r>
          </a:p>
          <a:p>
            <a:pPr marL="900113" lvl="2" indent="-214313">
              <a:buFont typeface="Arial" panose="020B0604020202020204" pitchFamily="34" charset="0"/>
              <a:buChar char="•"/>
            </a:pPr>
            <a:r>
              <a:rPr lang="en-US" sz="1050" dirty="0"/>
              <a:t>Missing initial evaluation</a:t>
            </a:r>
          </a:p>
          <a:p>
            <a:pPr marL="900113" lvl="2" indent="-214313">
              <a:buFont typeface="Arial" panose="020B0604020202020204" pitchFamily="34" charset="0"/>
              <a:buChar char="•"/>
            </a:pPr>
            <a:r>
              <a:rPr lang="en-US" sz="1050" dirty="0"/>
              <a:t>Missing plan of care</a:t>
            </a:r>
          </a:p>
          <a:p>
            <a:pPr marL="900113" lvl="2" indent="-214313">
              <a:buFont typeface="Arial" panose="020B0604020202020204" pitchFamily="34" charset="0"/>
              <a:buChar char="•"/>
            </a:pPr>
            <a:r>
              <a:rPr lang="en-US" sz="1050" dirty="0"/>
              <a:t>Missing total therapy minutes</a:t>
            </a:r>
          </a:p>
          <a:p>
            <a:pPr marL="557213" lvl="1" indent="-214313">
              <a:buFont typeface="Arial" panose="020B0604020202020204" pitchFamily="34" charset="0"/>
              <a:buChar char="•"/>
            </a:pPr>
            <a:r>
              <a:rPr lang="en-US" sz="1050" dirty="0">
                <a:latin typeface="+mj-lt"/>
              </a:rPr>
              <a:t>Ambulance (emergent)</a:t>
            </a:r>
          </a:p>
          <a:p>
            <a:pPr marL="900113" lvl="2" indent="-214313">
              <a:buFont typeface="Arial" panose="020B0604020202020204" pitchFamily="34" charset="0"/>
              <a:buChar char="•"/>
            </a:pPr>
            <a:r>
              <a:rPr lang="en-US" sz="1050" dirty="0"/>
              <a:t>Missing signature from beneficiary and receiving facility</a:t>
            </a:r>
          </a:p>
          <a:p>
            <a:pPr marL="557213" lvl="1" indent="-214313">
              <a:buFont typeface="Arial" panose="020B0604020202020204" pitchFamily="34" charset="0"/>
              <a:buChar char="•"/>
            </a:pPr>
            <a:r>
              <a:rPr lang="en-US" sz="1050" dirty="0">
                <a:latin typeface="+mj-lt"/>
              </a:rPr>
              <a:t>Ambulance (non-emergent)</a:t>
            </a:r>
          </a:p>
          <a:p>
            <a:pPr marL="900113" lvl="2" indent="-214313">
              <a:buFont typeface="Arial" panose="020B0604020202020204" pitchFamily="34" charset="0"/>
              <a:buChar char="•"/>
            </a:pPr>
            <a:r>
              <a:rPr lang="en-US" sz="1050" dirty="0"/>
              <a:t>Missing clinical documentation</a:t>
            </a:r>
          </a:p>
          <a:p>
            <a:pPr marL="900113" lvl="2" indent="-214313">
              <a:buFont typeface="Arial" panose="020B0604020202020204" pitchFamily="34" charset="0"/>
              <a:buChar char="•"/>
            </a:pPr>
            <a:r>
              <a:rPr lang="en-US" sz="1050" dirty="0"/>
              <a:t>Missing physician certification statement (PCS)</a:t>
            </a:r>
          </a:p>
          <a:p>
            <a:pPr marL="900113" lvl="2" indent="-214313">
              <a:buFont typeface="Arial" panose="020B0604020202020204" pitchFamily="34" charset="0"/>
              <a:buChar char="•"/>
            </a:pPr>
            <a:r>
              <a:rPr lang="en-US" sz="1050" dirty="0"/>
              <a:t>Missing signature from beneficiary and receiving facility</a:t>
            </a:r>
          </a:p>
          <a:p>
            <a:pPr marL="900113" lvl="2" indent="-214313">
              <a:buFont typeface="Arial" panose="020B0604020202020204" pitchFamily="34" charset="0"/>
              <a:buChar char="•"/>
            </a:pPr>
            <a:endParaRPr lang="en-US" sz="825" dirty="0"/>
          </a:p>
          <a:p>
            <a:pPr marL="557213" lvl="1" indent="-214313" algn="ctr">
              <a:buFont typeface="Arial" panose="020B0604020202020204" pitchFamily="34" charset="0"/>
              <a:buChar char="•"/>
            </a:pPr>
            <a:endParaRPr lang="en-US" sz="900" b="1" dirty="0"/>
          </a:p>
        </p:txBody>
      </p:sp>
    </p:spTree>
    <p:extLst>
      <p:ext uri="{BB962C8B-B14F-4D97-AF65-F5344CB8AC3E}">
        <p14:creationId xmlns:p14="http://schemas.microsoft.com/office/powerpoint/2010/main" val="100353332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2400" b="1" dirty="0"/>
              <a:t>Results and Education</a:t>
            </a:r>
          </a:p>
          <a:p>
            <a:pPr marL="257175" indent="-257175">
              <a:buFont typeface="Arial" panose="020B0604020202020204" pitchFamily="34" charset="0"/>
              <a:buChar char="•"/>
            </a:pPr>
            <a:r>
              <a:rPr lang="en-US" dirty="0"/>
              <a:t>Upon </a:t>
            </a:r>
            <a:r>
              <a:rPr lang="en-US" b="1" dirty="0">
                <a:solidFill>
                  <a:schemeClr val="tx2"/>
                </a:solidFill>
              </a:rPr>
              <a:t>completion</a:t>
            </a:r>
            <a:r>
              <a:rPr lang="en-US" dirty="0"/>
              <a:t> of the 20-40 claim sample, Medical Review will provide you written notification to include your results. </a:t>
            </a:r>
          </a:p>
          <a:p>
            <a:pPr marL="600075" lvl="1" indent="-257175">
              <a:buFont typeface="Arial" panose="020B0604020202020204" pitchFamily="34" charset="0"/>
              <a:buChar char="•"/>
            </a:pPr>
            <a:r>
              <a:rPr lang="en-US" dirty="0">
                <a:latin typeface="+mj-lt"/>
              </a:rPr>
              <a:t>This letter will include the number of claims reviewed, the number of claims allowed in full, the number of claims denied in full or in part and education on the results</a:t>
            </a:r>
            <a:r>
              <a:rPr lang="en-US" dirty="0"/>
              <a:t>. </a:t>
            </a:r>
          </a:p>
          <a:p>
            <a:pPr lvl="1"/>
            <a:endParaRPr lang="en-US" dirty="0"/>
          </a:p>
          <a:p>
            <a:r>
              <a:rPr lang="en-US" b="1" dirty="0">
                <a:solidFill>
                  <a:schemeClr val="tx2"/>
                </a:solidFill>
              </a:rPr>
              <a:t>After</a:t>
            </a:r>
            <a:r>
              <a:rPr lang="en-US" dirty="0"/>
              <a:t> the written notification has been issued, the </a:t>
            </a:r>
            <a:r>
              <a:rPr lang="en-US" sz="1650" b="1" i="1" dirty="0">
                <a:solidFill>
                  <a:schemeClr val="tx2"/>
                </a:solidFill>
              </a:rPr>
              <a:t>Reviewer or Clinical Educator </a:t>
            </a:r>
            <a:r>
              <a:rPr lang="en-US" dirty="0"/>
              <a:t>will contact you to schedule a 1:1 educational session via teleconference regarding any errors noted during the claim review.</a:t>
            </a:r>
          </a:p>
          <a:p>
            <a:endParaRPr lang="en-US" dirty="0"/>
          </a:p>
          <a:p>
            <a:pPr algn="ctr"/>
            <a:endParaRPr lang="en-US" b="1" dirty="0"/>
          </a:p>
        </p:txBody>
      </p:sp>
    </p:spTree>
    <p:extLst>
      <p:ext uri="{BB962C8B-B14F-4D97-AF65-F5344CB8AC3E}">
        <p14:creationId xmlns:p14="http://schemas.microsoft.com/office/powerpoint/2010/main" val="119173449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666750"/>
            <a:ext cx="8305800" cy="4171950"/>
          </a:xfrm>
        </p:spPr>
        <p:txBody>
          <a:bodyPr/>
          <a:lstStyle/>
          <a:p>
            <a:pPr algn="ctr"/>
            <a:r>
              <a:rPr lang="en-US" sz="2400" b="1" dirty="0"/>
              <a:t>Validation/Analyze/Improve</a:t>
            </a:r>
          </a:p>
          <a:p>
            <a:r>
              <a:rPr lang="en-US" sz="1500" b="1" dirty="0">
                <a:solidFill>
                  <a:schemeClr val="accent1"/>
                </a:solidFill>
              </a:rPr>
              <a:t>Measure</a:t>
            </a:r>
          </a:p>
          <a:p>
            <a:pPr marL="557213" lvl="1" indent="-214313">
              <a:buFont typeface="Wingdings" panose="05000000000000000000" pitchFamily="2" charset="2"/>
              <a:buChar char="q"/>
            </a:pPr>
            <a:r>
              <a:rPr lang="en-US" dirty="0">
                <a:latin typeface="+mj-lt"/>
              </a:rPr>
              <a:t>Once risks are identified medical review of claims may be initiated</a:t>
            </a:r>
          </a:p>
          <a:p>
            <a:pPr marL="900113" lvl="2" indent="-214313">
              <a:buFont typeface="Courier New" panose="02070309020205020404" pitchFamily="49" charset="0"/>
              <a:buChar char="o"/>
            </a:pPr>
            <a:r>
              <a:rPr lang="en-US" sz="1350" dirty="0"/>
              <a:t>Validate issues</a:t>
            </a:r>
          </a:p>
          <a:p>
            <a:pPr lvl="3">
              <a:buFont typeface="Arial" panose="020B0604020202020204" pitchFamily="34" charset="0"/>
              <a:buChar char="•"/>
            </a:pPr>
            <a:r>
              <a:rPr lang="en-US" sz="1350" dirty="0">
                <a:latin typeface="+mj-lt"/>
              </a:rPr>
              <a:t>Targeted Probe and Educate (TPE)</a:t>
            </a:r>
          </a:p>
          <a:p>
            <a:pPr lvl="4">
              <a:buFont typeface="Wingdings" panose="05000000000000000000" pitchFamily="2" charset="2"/>
              <a:buChar char="Ø"/>
            </a:pPr>
            <a:r>
              <a:rPr lang="en-US" sz="1350" dirty="0">
                <a:latin typeface="+mj-lt"/>
              </a:rPr>
              <a:t>Review of 20-40 claims</a:t>
            </a:r>
          </a:p>
          <a:p>
            <a:pPr marL="900113" lvl="2" indent="-214313">
              <a:buFont typeface="Courier New" panose="02070309020205020404" pitchFamily="49" charset="0"/>
              <a:buChar char="o"/>
            </a:pPr>
            <a:r>
              <a:rPr lang="en-US" sz="1350" dirty="0"/>
              <a:t>Establish benchmarks</a:t>
            </a:r>
          </a:p>
          <a:p>
            <a:r>
              <a:rPr lang="en-US" sz="1500" b="1" dirty="0">
                <a:solidFill>
                  <a:schemeClr val="accent1"/>
                </a:solidFill>
              </a:rPr>
              <a:t>Analyze</a:t>
            </a:r>
          </a:p>
          <a:p>
            <a:pPr marL="557213" lvl="1" indent="-214313">
              <a:buFont typeface="Wingdings" panose="05000000000000000000" pitchFamily="2" charset="2"/>
              <a:buChar char="q"/>
            </a:pPr>
            <a:r>
              <a:rPr lang="en-US" dirty="0">
                <a:latin typeface="+mj-lt"/>
              </a:rPr>
              <a:t>Review edit effectiveness reports for reviewed claims once universe of claims in the selected sample are completed</a:t>
            </a:r>
          </a:p>
          <a:p>
            <a:r>
              <a:rPr lang="en-US" sz="1500" b="1" dirty="0">
                <a:solidFill>
                  <a:schemeClr val="accent1"/>
                </a:solidFill>
              </a:rPr>
              <a:t>Improve/Control</a:t>
            </a:r>
          </a:p>
          <a:p>
            <a:pPr marL="557213" lvl="1" indent="-214313">
              <a:buFont typeface="Wingdings" panose="05000000000000000000" pitchFamily="2" charset="2"/>
              <a:buChar char="q"/>
            </a:pPr>
            <a:r>
              <a:rPr lang="en-US" dirty="0">
                <a:latin typeface="+mj-lt"/>
              </a:rPr>
              <a:t>One-on-One provider specific education</a:t>
            </a:r>
          </a:p>
          <a:p>
            <a:pPr marL="557213" lvl="1" indent="-214313">
              <a:buFont typeface="Wingdings" panose="05000000000000000000" pitchFamily="2" charset="2"/>
              <a:buChar char="q"/>
            </a:pPr>
            <a:r>
              <a:rPr lang="en-US" dirty="0">
                <a:latin typeface="+mj-lt"/>
              </a:rPr>
              <a:t>Providers with moderate and high error rates will continue to a second round, followed by additional education</a:t>
            </a:r>
          </a:p>
          <a:p>
            <a:pPr marL="557213" lvl="1" indent="-214313">
              <a:buFont typeface="Wingdings" panose="05000000000000000000" pitchFamily="2" charset="2"/>
              <a:buChar char="q"/>
            </a:pPr>
            <a:r>
              <a:rPr lang="en-US" dirty="0">
                <a:latin typeface="+mj-lt"/>
              </a:rPr>
              <a:t>Based on results, a provider may be advanced to a third round</a:t>
            </a:r>
          </a:p>
          <a:p>
            <a:pPr marL="257175" indent="-257175" algn="ctr">
              <a:buFont typeface="Arial" panose="020B0604020202020204" pitchFamily="34" charset="0"/>
              <a:buChar char="•"/>
            </a:pPr>
            <a:endParaRPr lang="en-US" b="1" dirty="0"/>
          </a:p>
        </p:txBody>
      </p:sp>
    </p:spTree>
    <p:extLst>
      <p:ext uri="{BB962C8B-B14F-4D97-AF65-F5344CB8AC3E}">
        <p14:creationId xmlns:p14="http://schemas.microsoft.com/office/powerpoint/2010/main" val="87402679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43000" y="571500"/>
            <a:ext cx="6858000" cy="1371600"/>
          </a:xfrm>
        </p:spPr>
        <p:txBody>
          <a:bodyPr/>
          <a:lstStyle/>
          <a:p>
            <a:r>
              <a:rPr lang="en-US" sz="3200" dirty="0"/>
              <a:t>Statistics &amp; Error Reporting For Implemented Edits</a:t>
            </a:r>
          </a:p>
        </p:txBody>
      </p:sp>
      <p:graphicFrame>
        <p:nvGraphicFramePr>
          <p:cNvPr id="7" name="Content Placeholder 3">
            <a:extLst>
              <a:ext uri="{FF2B5EF4-FFF2-40B4-BE49-F238E27FC236}">
                <a16:creationId xmlns:a16="http://schemas.microsoft.com/office/drawing/2014/main" id="{833E5030-DE84-4153-AFB4-E87D9F02E3F2}"/>
              </a:ext>
            </a:extLst>
          </p:cNvPr>
          <p:cNvGraphicFramePr>
            <a:graphicFrameLocks noGrp="1"/>
          </p:cNvGraphicFramePr>
          <p:nvPr>
            <p:ph sz="quarter" idx="11"/>
            <p:extLst>
              <p:ext uri="{D42A27DB-BD31-4B8C-83A1-F6EECF244321}">
                <p14:modId xmlns:p14="http://schemas.microsoft.com/office/powerpoint/2010/main" val="2284456852"/>
              </p:ext>
            </p:extLst>
          </p:nvPr>
        </p:nvGraphicFramePr>
        <p:xfrm>
          <a:off x="1543050" y="2114550"/>
          <a:ext cx="6172200" cy="291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425548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2400" b="1" dirty="0"/>
              <a:t>Common TPE Questions and Answers</a:t>
            </a:r>
          </a:p>
          <a:p>
            <a:endParaRPr lang="en-US" sz="1500" b="1" dirty="0"/>
          </a:p>
          <a:p>
            <a:r>
              <a:rPr lang="en-US" b="1" dirty="0">
                <a:solidFill>
                  <a:schemeClr val="accent1"/>
                </a:solidFill>
              </a:rPr>
              <a:t>Examples of data analysis that may trigger selection for TPE?</a:t>
            </a:r>
          </a:p>
          <a:p>
            <a:pPr marL="600075" lvl="1" indent="-257175">
              <a:buFont typeface="Arial" panose="020B0604020202020204" pitchFamily="34" charset="0"/>
              <a:buChar char="•"/>
            </a:pPr>
            <a:r>
              <a:rPr lang="en-US" sz="1500" dirty="0">
                <a:latin typeface="+mj-lt"/>
              </a:rPr>
              <a:t>Data is analyzed to identify services that have a high payment error probability and/or present the greatest risk</a:t>
            </a:r>
          </a:p>
          <a:p>
            <a:pPr marL="600075" lvl="1" indent="-257175">
              <a:buFont typeface="Arial" panose="020B0604020202020204" pitchFamily="34" charset="0"/>
              <a:buChar char="•"/>
            </a:pPr>
            <a:r>
              <a:rPr lang="en-US" sz="1500" dirty="0">
                <a:latin typeface="+mj-lt"/>
              </a:rPr>
              <a:t>These services may be identified via previous review activity conducted by the MAC, the CERT contractor, the OIG and other CMS contractors</a:t>
            </a:r>
          </a:p>
          <a:p>
            <a:pPr marL="600075" lvl="1" indent="-257175">
              <a:buFont typeface="Arial" panose="020B0604020202020204" pitchFamily="34" charset="0"/>
              <a:buChar char="•"/>
            </a:pPr>
            <a:r>
              <a:rPr lang="en-US" sz="1500" dirty="0">
                <a:latin typeface="+mj-lt"/>
              </a:rPr>
              <a:t>Once the services are identified, additional data analysis includes (but is not limited to) establishing a baseline to identify unusual trends such as provider’s rank against peers and changes in utilization over time</a:t>
            </a:r>
          </a:p>
          <a:p>
            <a:pPr marL="257175" indent="-257175" algn="ctr">
              <a:buFont typeface="Arial" panose="020B0604020202020204" pitchFamily="34" charset="0"/>
              <a:buChar char="•"/>
            </a:pPr>
            <a:endParaRPr lang="en-US" b="1" dirty="0"/>
          </a:p>
        </p:txBody>
      </p:sp>
    </p:spTree>
    <p:extLst>
      <p:ext uri="{BB962C8B-B14F-4D97-AF65-F5344CB8AC3E}">
        <p14:creationId xmlns:p14="http://schemas.microsoft.com/office/powerpoint/2010/main" val="108399360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914400"/>
            <a:ext cx="8077200" cy="4000500"/>
          </a:xfrm>
        </p:spPr>
        <p:txBody>
          <a:bodyPr/>
          <a:lstStyle/>
          <a:p>
            <a:pPr algn="ctr"/>
            <a:r>
              <a:rPr lang="en-US" sz="2400" b="1" dirty="0"/>
              <a:t>Common TPE Questions and Answers</a:t>
            </a:r>
          </a:p>
          <a:p>
            <a:endParaRPr lang="en-US" b="1" dirty="0"/>
          </a:p>
          <a:p>
            <a:r>
              <a:rPr lang="en-US" b="1" dirty="0">
                <a:solidFill>
                  <a:schemeClr val="accent1"/>
                </a:solidFill>
              </a:rPr>
              <a:t>When were the first TPE notification letters mailed?</a:t>
            </a:r>
          </a:p>
          <a:p>
            <a:pPr marL="257175" indent="-257175">
              <a:buFont typeface="Arial" panose="020B0604020202020204" pitchFamily="34" charset="0"/>
              <a:buChar char="•"/>
            </a:pPr>
            <a:r>
              <a:rPr lang="en-US" dirty="0"/>
              <a:t>Initial TPE notification letters were mailed back in September 2021 (TPE Restart)</a:t>
            </a:r>
          </a:p>
          <a:p>
            <a:pPr marL="257175" indent="-257175">
              <a:buFont typeface="Arial" panose="020B0604020202020204" pitchFamily="34" charset="0"/>
              <a:buChar char="•"/>
            </a:pPr>
            <a:r>
              <a:rPr lang="en-US" dirty="0"/>
              <a:t>As new providers and topics are identified, additional notifications are mailed</a:t>
            </a:r>
          </a:p>
          <a:p>
            <a:pPr marL="257175" indent="-257175">
              <a:buFont typeface="Arial" panose="020B0604020202020204" pitchFamily="34" charset="0"/>
              <a:buChar char="•"/>
            </a:pPr>
            <a:r>
              <a:rPr lang="en-US" dirty="0"/>
              <a:t>TPE probes and rounds are specific to a provider and each provider is treated independently</a:t>
            </a:r>
          </a:p>
          <a:p>
            <a:pPr algn="ctr"/>
            <a:endParaRPr lang="en-US" b="1" dirty="0"/>
          </a:p>
        </p:txBody>
      </p:sp>
    </p:spTree>
    <p:extLst>
      <p:ext uri="{BB962C8B-B14F-4D97-AF65-F5344CB8AC3E}">
        <p14:creationId xmlns:p14="http://schemas.microsoft.com/office/powerpoint/2010/main" val="343492230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914400"/>
            <a:ext cx="7181850" cy="4000500"/>
          </a:xfrm>
        </p:spPr>
        <p:txBody>
          <a:bodyPr/>
          <a:lstStyle/>
          <a:p>
            <a:pPr algn="ctr"/>
            <a:r>
              <a:rPr lang="en-US" sz="2400" b="1" dirty="0"/>
              <a:t>Common TPE Questions and Answers</a:t>
            </a:r>
          </a:p>
          <a:p>
            <a:endParaRPr lang="en-US" b="1" dirty="0"/>
          </a:p>
          <a:p>
            <a:r>
              <a:rPr lang="en-US" b="1" dirty="0">
                <a:solidFill>
                  <a:schemeClr val="accent1"/>
                </a:solidFill>
              </a:rPr>
              <a:t>Who conducts the TPE reviews?</a:t>
            </a:r>
          </a:p>
          <a:p>
            <a:pPr marL="557213" lvl="1" indent="-214313">
              <a:buFont typeface="Arial" panose="020B0604020202020204" pitchFamily="34" charset="0"/>
              <a:buChar char="•"/>
            </a:pPr>
            <a:r>
              <a:rPr lang="en-US" sz="1800" dirty="0">
                <a:latin typeface="+mj-lt"/>
              </a:rPr>
              <a:t>Registered Nurses</a:t>
            </a:r>
          </a:p>
          <a:p>
            <a:pPr marL="557213" lvl="1" indent="-214313">
              <a:buFont typeface="Arial" panose="020B0604020202020204" pitchFamily="34" charset="0"/>
              <a:buChar char="•"/>
            </a:pPr>
            <a:r>
              <a:rPr lang="en-US" sz="1800" dirty="0">
                <a:latin typeface="+mj-lt"/>
              </a:rPr>
              <a:t>Certified Coders</a:t>
            </a:r>
          </a:p>
          <a:p>
            <a:pPr marL="557213" lvl="1" indent="-214313">
              <a:buFont typeface="Arial" panose="020B0604020202020204" pitchFamily="34" charset="0"/>
              <a:buChar char="•"/>
            </a:pPr>
            <a:r>
              <a:rPr lang="en-US" sz="1800" dirty="0">
                <a:latin typeface="+mj-lt"/>
              </a:rPr>
              <a:t>Physical Therapists</a:t>
            </a:r>
          </a:p>
          <a:p>
            <a:pPr algn="ctr"/>
            <a:endParaRPr lang="en-US" b="1" dirty="0"/>
          </a:p>
        </p:txBody>
      </p:sp>
    </p:spTree>
    <p:extLst>
      <p:ext uri="{BB962C8B-B14F-4D97-AF65-F5344CB8AC3E}">
        <p14:creationId xmlns:p14="http://schemas.microsoft.com/office/powerpoint/2010/main" val="24319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9439F1-28E3-4942-A5A4-8A74E0EA3A89}"/>
              </a:ext>
            </a:extLst>
          </p:cNvPr>
          <p:cNvSpPr>
            <a:spLocks noGrp="1"/>
          </p:cNvSpPr>
          <p:nvPr>
            <p:ph type="body" sz="quarter" idx="11"/>
          </p:nvPr>
        </p:nvSpPr>
        <p:spPr/>
        <p:txBody>
          <a:bodyPr/>
          <a:lstStyle/>
          <a:p>
            <a:r>
              <a:rPr lang="en-US" sz="3000" dirty="0"/>
              <a:t>Common Factors Leading to Increased Days in A/R</a:t>
            </a:r>
          </a:p>
        </p:txBody>
      </p:sp>
      <p:sp>
        <p:nvSpPr>
          <p:cNvPr id="7" name="Content Placeholder 6">
            <a:extLst>
              <a:ext uri="{FF2B5EF4-FFF2-40B4-BE49-F238E27FC236}">
                <a16:creationId xmlns:a16="http://schemas.microsoft.com/office/drawing/2014/main" id="{F0C113A0-44B3-4625-9C01-A5A9D4EA8900}"/>
              </a:ext>
            </a:extLst>
          </p:cNvPr>
          <p:cNvSpPr>
            <a:spLocks noGrp="1"/>
          </p:cNvSpPr>
          <p:nvPr>
            <p:ph idx="1"/>
          </p:nvPr>
        </p:nvSpPr>
        <p:spPr/>
        <p:txBody>
          <a:bodyPr/>
          <a:lstStyle/>
          <a:p>
            <a:r>
              <a:rPr lang="en-US" dirty="0"/>
              <a:t>Claim filing delays</a:t>
            </a:r>
          </a:p>
          <a:p>
            <a:r>
              <a:rPr lang="en-US" dirty="0"/>
              <a:t>Ineffective determination of eligibility</a:t>
            </a:r>
          </a:p>
          <a:p>
            <a:r>
              <a:rPr lang="en-US" dirty="0"/>
              <a:t>Increased claim rejections </a:t>
            </a:r>
          </a:p>
          <a:p>
            <a:r>
              <a:rPr lang="en-US" dirty="0"/>
              <a:t>Increased denials and inefficient appeals process</a:t>
            </a:r>
          </a:p>
          <a:p>
            <a:r>
              <a:rPr lang="en-US" dirty="0"/>
              <a:t>Incorrect coding</a:t>
            </a:r>
          </a:p>
          <a:p>
            <a:r>
              <a:rPr lang="en-US" dirty="0"/>
              <a:t>Data entry errors</a:t>
            </a:r>
          </a:p>
          <a:p>
            <a:r>
              <a:rPr lang="en-US" dirty="0"/>
              <a:t>Incorrect posting process</a:t>
            </a:r>
          </a:p>
          <a:p>
            <a:endParaRPr lang="en-US" dirty="0"/>
          </a:p>
          <a:p>
            <a:endParaRPr lang="en-US" dirty="0"/>
          </a:p>
        </p:txBody>
      </p:sp>
    </p:spTree>
    <p:extLst>
      <p:ext uri="{BB962C8B-B14F-4D97-AF65-F5344CB8AC3E}">
        <p14:creationId xmlns:p14="http://schemas.microsoft.com/office/powerpoint/2010/main" val="393783173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2400" b="1" dirty="0"/>
              <a:t>Common TPE Questions and Answers</a:t>
            </a:r>
          </a:p>
          <a:p>
            <a:endParaRPr lang="en-US" b="1" dirty="0"/>
          </a:p>
          <a:p>
            <a:r>
              <a:rPr lang="en-US" b="1" dirty="0">
                <a:solidFill>
                  <a:schemeClr val="accent1"/>
                </a:solidFill>
              </a:rPr>
              <a:t>Is there a documented threshold to determine if the provider should move to the next round?</a:t>
            </a:r>
          </a:p>
          <a:p>
            <a:pPr marL="257175" indent="-257175">
              <a:buFont typeface="Arial" panose="020B0604020202020204" pitchFamily="34" charset="0"/>
              <a:buChar char="•"/>
            </a:pPr>
            <a:r>
              <a:rPr lang="en-US" dirty="0"/>
              <a:t>Each MAC evaluates the TPE probe claim denial or charge denial rate against an established threshold at the conclusion of each probe round.</a:t>
            </a:r>
          </a:p>
          <a:p>
            <a:pPr marL="257175" indent="-257175">
              <a:buFont typeface="Arial" panose="020B0604020202020204" pitchFamily="34" charset="0"/>
              <a:buChar char="•"/>
            </a:pPr>
            <a:r>
              <a:rPr lang="en-US" dirty="0"/>
              <a:t> Providers with error rates that exceed the established threshold may be progressed to the next round</a:t>
            </a:r>
          </a:p>
          <a:p>
            <a:r>
              <a:rPr lang="en-US" dirty="0"/>
              <a:t>  </a:t>
            </a:r>
          </a:p>
          <a:p>
            <a:pPr algn="ctr"/>
            <a:endParaRPr lang="en-US" b="1" dirty="0"/>
          </a:p>
        </p:txBody>
      </p:sp>
    </p:spTree>
    <p:extLst>
      <p:ext uri="{BB962C8B-B14F-4D97-AF65-F5344CB8AC3E}">
        <p14:creationId xmlns:p14="http://schemas.microsoft.com/office/powerpoint/2010/main" val="427226981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2400" b="1" dirty="0"/>
              <a:t>Common TPE Questions and Answers</a:t>
            </a:r>
          </a:p>
          <a:p>
            <a:endParaRPr lang="en-US" b="1" dirty="0"/>
          </a:p>
          <a:p>
            <a:r>
              <a:rPr lang="en-US" b="1" dirty="0">
                <a:solidFill>
                  <a:schemeClr val="accent1"/>
                </a:solidFill>
              </a:rPr>
              <a:t>Who should participate in the 1:1 education?</a:t>
            </a:r>
          </a:p>
          <a:p>
            <a:pPr marL="257175" indent="-257175">
              <a:buFont typeface="Arial" panose="020B0604020202020204" pitchFamily="34" charset="0"/>
              <a:buChar char="•"/>
            </a:pPr>
            <a:r>
              <a:rPr lang="en-US" dirty="0"/>
              <a:t>There are no requirements for who should participate</a:t>
            </a:r>
          </a:p>
          <a:p>
            <a:pPr marL="257175" indent="-257175">
              <a:buFont typeface="Arial" panose="020B0604020202020204" pitchFamily="34" charset="0"/>
              <a:buChar char="•"/>
            </a:pPr>
            <a:r>
              <a:rPr lang="en-US" dirty="0"/>
              <a:t>Anyone the organization chooses to participate in the call is welcome</a:t>
            </a:r>
          </a:p>
          <a:p>
            <a:pPr marL="257175" indent="-257175">
              <a:buFont typeface="Arial" panose="020B0604020202020204" pitchFamily="34" charset="0"/>
              <a:buChar char="•"/>
            </a:pPr>
            <a:r>
              <a:rPr lang="en-US" dirty="0"/>
              <a:t>Recommend including participant(s) that can benefit from the education and can facilitate implementation of any necessary changes</a:t>
            </a:r>
          </a:p>
          <a:p>
            <a:pPr marL="257175" indent="-257175" algn="ctr">
              <a:buFont typeface="Arial" panose="020B0604020202020204" pitchFamily="34" charset="0"/>
              <a:buChar char="•"/>
            </a:pPr>
            <a:endParaRPr lang="en-US" b="1" dirty="0"/>
          </a:p>
        </p:txBody>
      </p:sp>
    </p:spTree>
    <p:extLst>
      <p:ext uri="{BB962C8B-B14F-4D97-AF65-F5344CB8AC3E}">
        <p14:creationId xmlns:p14="http://schemas.microsoft.com/office/powerpoint/2010/main" val="357595081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2400" b="1" dirty="0"/>
              <a:t>Common TPE Questions and Answers</a:t>
            </a:r>
          </a:p>
          <a:p>
            <a:endParaRPr lang="en-US" b="1" dirty="0"/>
          </a:p>
          <a:p>
            <a:r>
              <a:rPr lang="en-US" b="1" dirty="0">
                <a:solidFill>
                  <a:schemeClr val="accent1"/>
                </a:solidFill>
              </a:rPr>
              <a:t>What is the process to appeal a TPE denial?</a:t>
            </a:r>
          </a:p>
          <a:p>
            <a:pPr marL="557213" lvl="1" indent="-214313">
              <a:buFont typeface="Arial" panose="020B0604020202020204" pitchFamily="34" charset="0"/>
              <a:buChar char="•"/>
            </a:pPr>
            <a:r>
              <a:rPr lang="en-US" sz="1800" dirty="0">
                <a:latin typeface="+mj-lt"/>
              </a:rPr>
              <a:t>The appeal’s process has not changed due to TPE</a:t>
            </a:r>
          </a:p>
          <a:p>
            <a:pPr marL="557213" lvl="1" indent="-214313">
              <a:buFont typeface="Arial" panose="020B0604020202020204" pitchFamily="34" charset="0"/>
              <a:buChar char="•"/>
            </a:pPr>
            <a:r>
              <a:rPr lang="en-US" sz="1800" dirty="0">
                <a:latin typeface="+mj-lt"/>
              </a:rPr>
              <a:t>If you have a review determination during TPE that results in a claim denial, we encourage you to review the medical records you submitted, and if you disagree with that determination — you should follow the established appeal’s process.</a:t>
            </a:r>
          </a:p>
          <a:p>
            <a:pPr algn="ctr"/>
            <a:endParaRPr lang="en-US" b="1" dirty="0"/>
          </a:p>
        </p:txBody>
      </p:sp>
    </p:spTree>
    <p:extLst>
      <p:ext uri="{BB962C8B-B14F-4D97-AF65-F5344CB8AC3E}">
        <p14:creationId xmlns:p14="http://schemas.microsoft.com/office/powerpoint/2010/main" val="207608345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11AC9823-A251-42AB-9BBB-DC6D71FF89A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900" b="24096"/>
          <a:stretch/>
        </p:blipFill>
        <p:spPr>
          <a:xfrm>
            <a:off x="1428750" y="1371600"/>
            <a:ext cx="6172200" cy="2800350"/>
          </a:xfrm>
          <a:prstGeom prst="rect">
            <a:avLst/>
          </a:prstGeom>
          <a:noFill/>
        </p:spPr>
      </p:pic>
    </p:spTree>
    <p:extLst>
      <p:ext uri="{BB962C8B-B14F-4D97-AF65-F5344CB8AC3E}">
        <p14:creationId xmlns:p14="http://schemas.microsoft.com/office/powerpoint/2010/main" val="308986682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b="1" dirty="0"/>
              <a:t>Resources</a:t>
            </a:r>
          </a:p>
          <a:p>
            <a:pPr algn="ctr"/>
            <a:endParaRPr lang="en-US" b="1" dirty="0"/>
          </a:p>
        </p:txBody>
      </p:sp>
      <p:sp>
        <p:nvSpPr>
          <p:cNvPr id="3" name="Content Placeholder 2"/>
          <p:cNvSpPr txBox="1">
            <a:spLocks/>
          </p:cNvSpPr>
          <p:nvPr/>
        </p:nvSpPr>
        <p:spPr>
          <a:xfrm>
            <a:off x="76200" y="1257300"/>
            <a:ext cx="8839200" cy="36576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75" dirty="0">
                <a:latin typeface="+mj-lt"/>
              </a:rPr>
              <a:t>CMS IOM </a:t>
            </a:r>
            <a:r>
              <a:rPr lang="en-US" sz="1875" dirty="0">
                <a:latin typeface="+mj-lt"/>
                <a:hlinkClick r:id="rId2"/>
              </a:rPr>
              <a:t>: https://www.cms.gov/Regulations-and-Guidance/Guidance/Manuals/Internet-Only-Manuals-IOMs.html</a:t>
            </a:r>
            <a:endParaRPr lang="en-US" sz="1875" dirty="0">
              <a:latin typeface="+mj-lt"/>
            </a:endParaRPr>
          </a:p>
          <a:p>
            <a:pPr lvl="1"/>
            <a:r>
              <a:rPr lang="en-US" sz="1875" dirty="0">
                <a:latin typeface="+mj-lt"/>
              </a:rPr>
              <a:t>100-02 Medicare Benefit Policy Manual</a:t>
            </a:r>
          </a:p>
          <a:p>
            <a:pPr lvl="2"/>
            <a:r>
              <a:rPr lang="en-US" sz="1575" dirty="0">
                <a:latin typeface="+mj-lt"/>
              </a:rPr>
              <a:t>Chapter 10</a:t>
            </a:r>
          </a:p>
          <a:p>
            <a:pPr lvl="2"/>
            <a:r>
              <a:rPr lang="en-US" sz="1575" dirty="0">
                <a:latin typeface="+mj-lt"/>
              </a:rPr>
              <a:t>Chapter 15</a:t>
            </a:r>
          </a:p>
          <a:p>
            <a:pPr lvl="1"/>
            <a:r>
              <a:rPr lang="en-US" sz="1875" dirty="0">
                <a:latin typeface="+mj-lt"/>
              </a:rPr>
              <a:t>100-08 Medicare Program Integrity Manual</a:t>
            </a:r>
          </a:p>
          <a:p>
            <a:pPr lvl="2"/>
            <a:r>
              <a:rPr lang="en-US" sz="1875" dirty="0">
                <a:latin typeface="+mj-lt"/>
              </a:rPr>
              <a:t>Chapter 3</a:t>
            </a:r>
          </a:p>
          <a:p>
            <a:pPr lvl="2"/>
            <a:r>
              <a:rPr lang="en-US" sz="1875" dirty="0">
                <a:latin typeface="+mj-lt"/>
              </a:rPr>
              <a:t>Chapter 7</a:t>
            </a:r>
          </a:p>
          <a:p>
            <a:r>
              <a:rPr lang="en-US" sz="1875" dirty="0">
                <a:latin typeface="+mj-lt"/>
              </a:rPr>
              <a:t>CR 10249: </a:t>
            </a:r>
            <a:r>
              <a:rPr lang="en-US" sz="1875" dirty="0">
                <a:latin typeface="+mj-lt"/>
                <a:hlinkClick r:id="rId3"/>
              </a:rPr>
              <a:t>https://www.cms.gov/Regulations-and-Guidance/Guidance/Transmittals/2017Downloads/R1919OTN.pdf</a:t>
            </a:r>
            <a:endParaRPr lang="en-US" sz="1875" dirty="0">
              <a:latin typeface="+mj-lt"/>
            </a:endParaRPr>
          </a:p>
          <a:p>
            <a:r>
              <a:rPr lang="en-US" sz="1875" dirty="0">
                <a:latin typeface="+mj-lt"/>
              </a:rPr>
              <a:t>TPE Flowchart: </a:t>
            </a:r>
            <a:r>
              <a:rPr lang="en-US" sz="1875" dirty="0">
                <a:latin typeface="+mj-lt"/>
                <a:hlinkClick r:id="rId4"/>
              </a:rPr>
              <a:t>https://www.cms.gov/Research-Statistics-Data-and-Systems/Monitoring-Programs/Medicare-FFS-Compliance-Programs/Medical-Review/Downloads/TPE-Pilot-Flow-chart06-20-17v9-final.pdf</a:t>
            </a:r>
            <a:endParaRPr lang="en-US" sz="1875" dirty="0">
              <a:latin typeface="+mj-lt"/>
            </a:endParaRPr>
          </a:p>
          <a:p>
            <a:endParaRPr lang="en-US" sz="1875" dirty="0">
              <a:latin typeface="+mj-lt"/>
            </a:endParaRPr>
          </a:p>
          <a:p>
            <a:r>
              <a:rPr lang="en-US" sz="1875" dirty="0">
                <a:latin typeface="+mj-lt"/>
              </a:rPr>
              <a:t>CMS TPE Strategy Article: </a:t>
            </a:r>
            <a:r>
              <a:rPr lang="en-US" sz="1875" dirty="0">
                <a:latin typeface="+mj-lt"/>
                <a:hlinkClick r:id="rId5"/>
              </a:rPr>
              <a:t>https://www.cms.gov/Research-Statistics-Data-and-Systems/Monitoring-Programs/Medicare-FFS-Compliance-Programs/Medical-Review/Targeted-Probe-and-EducateTPE.html</a:t>
            </a:r>
            <a:endParaRPr lang="en-US" sz="1875" dirty="0">
              <a:latin typeface="+mj-lt"/>
            </a:endParaRPr>
          </a:p>
          <a:p>
            <a:endParaRPr lang="en-US" sz="1875" dirty="0">
              <a:latin typeface="+mj-lt"/>
            </a:endParaRPr>
          </a:p>
          <a:p>
            <a:r>
              <a:rPr lang="en-US" sz="1875" dirty="0">
                <a:latin typeface="+mj-lt"/>
              </a:rPr>
              <a:t>CERT Reports: </a:t>
            </a:r>
            <a:r>
              <a:rPr lang="en-US" sz="1875" dirty="0">
                <a:latin typeface="+mj-lt"/>
                <a:hlinkClick r:id="rId6"/>
              </a:rPr>
              <a:t>https://www.cms.gov/Research-Statistics-Data-and-Systems/Monitoring-Programs/Medicare-FFS-Compliance-Programs/CERT/CERT-Reports.html</a:t>
            </a:r>
            <a:endParaRPr lang="en-US" sz="1875" dirty="0">
              <a:latin typeface="+mj-lt"/>
            </a:endParaRPr>
          </a:p>
          <a:p>
            <a:endParaRPr lang="en-US" sz="1875" dirty="0">
              <a:latin typeface="+mj-lt"/>
            </a:endParaRPr>
          </a:p>
          <a:p>
            <a:pPr marL="61722" indent="0">
              <a:buNone/>
            </a:pPr>
            <a:endParaRPr lang="en-US" sz="2400" dirty="0"/>
          </a:p>
          <a:p>
            <a:endParaRPr lang="en-US" sz="2400" dirty="0"/>
          </a:p>
          <a:p>
            <a:pPr marL="61722" indent="0">
              <a:buNone/>
            </a:pPr>
            <a:endParaRPr lang="en-US" sz="2400" dirty="0"/>
          </a:p>
          <a:p>
            <a:endParaRPr lang="en-US" sz="2400" dirty="0"/>
          </a:p>
          <a:p>
            <a:pPr marL="342900" lvl="1" indent="0">
              <a:buNone/>
            </a:pPr>
            <a:endParaRPr lang="en-US" sz="2100" dirty="0"/>
          </a:p>
          <a:p>
            <a:pPr marL="0" indent="0">
              <a:buNone/>
            </a:pPr>
            <a:endParaRPr lang="en-US" sz="2400" dirty="0"/>
          </a:p>
        </p:txBody>
      </p:sp>
    </p:spTree>
    <p:extLst>
      <p:ext uri="{BB962C8B-B14F-4D97-AF65-F5344CB8AC3E}">
        <p14:creationId xmlns:p14="http://schemas.microsoft.com/office/powerpoint/2010/main" val="337735279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B33824-630F-4471-96EF-10069F66D1A5}"/>
              </a:ext>
            </a:extLst>
          </p:cNvPr>
          <p:cNvSpPr>
            <a:spLocks noGrp="1"/>
          </p:cNvSpPr>
          <p:nvPr>
            <p:ph type="body" sz="quarter" idx="11"/>
          </p:nvPr>
        </p:nvSpPr>
        <p:spPr/>
        <p:txBody>
          <a:bodyPr/>
          <a:lstStyle/>
          <a:p>
            <a:r>
              <a:rPr lang="en-US" dirty="0"/>
              <a:t>Submitting Claims Electronically</a:t>
            </a:r>
          </a:p>
        </p:txBody>
      </p:sp>
      <p:sp>
        <p:nvSpPr>
          <p:cNvPr id="3" name="Text Placeholder 2">
            <a:extLst>
              <a:ext uri="{FF2B5EF4-FFF2-40B4-BE49-F238E27FC236}">
                <a16:creationId xmlns:a16="http://schemas.microsoft.com/office/drawing/2014/main" id="{A927B6AD-B812-44C0-9177-D365CF23B772}"/>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66791206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ACD0D4-BA69-47BF-877F-71D34802FB8A}"/>
              </a:ext>
            </a:extLst>
          </p:cNvPr>
          <p:cNvSpPr>
            <a:spLocks noGrp="1"/>
          </p:cNvSpPr>
          <p:nvPr>
            <p:ph type="body" sz="quarter" idx="11"/>
          </p:nvPr>
        </p:nvSpPr>
        <p:spPr/>
        <p:txBody>
          <a:bodyPr/>
          <a:lstStyle/>
          <a:p>
            <a:r>
              <a:rPr lang="en-US" dirty="0"/>
              <a:t>Agenda</a:t>
            </a:r>
          </a:p>
        </p:txBody>
      </p:sp>
      <p:sp>
        <p:nvSpPr>
          <p:cNvPr id="4" name="Content Placeholder 3">
            <a:extLst>
              <a:ext uri="{FF2B5EF4-FFF2-40B4-BE49-F238E27FC236}">
                <a16:creationId xmlns:a16="http://schemas.microsoft.com/office/drawing/2014/main" id="{582BBD5A-8667-43AE-AAED-A12BAE30998A}"/>
              </a:ext>
            </a:extLst>
          </p:cNvPr>
          <p:cNvSpPr>
            <a:spLocks noGrp="1"/>
          </p:cNvSpPr>
          <p:nvPr>
            <p:ph idx="1"/>
          </p:nvPr>
        </p:nvSpPr>
        <p:spPr/>
        <p:txBody>
          <a:bodyPr/>
          <a:lstStyle/>
          <a:p>
            <a:pPr lvl="1"/>
            <a:r>
              <a:rPr lang="en-US" dirty="0"/>
              <a:t>EDI Acronyms</a:t>
            </a:r>
          </a:p>
          <a:p>
            <a:pPr lvl="1"/>
            <a:r>
              <a:rPr lang="en-US" dirty="0"/>
              <a:t>EDI Enrollment Options</a:t>
            </a:r>
          </a:p>
          <a:p>
            <a:pPr lvl="1"/>
            <a:r>
              <a:rPr lang="en-US" dirty="0"/>
              <a:t>How to Enroll</a:t>
            </a:r>
          </a:p>
          <a:p>
            <a:pPr lvl="1"/>
            <a:r>
              <a:rPr lang="en-US" dirty="0"/>
              <a:t>EDI Self Service Tools</a:t>
            </a:r>
          </a:p>
          <a:p>
            <a:pPr lvl="1"/>
            <a:r>
              <a:rPr lang="en-US" dirty="0"/>
              <a:t>System Security</a:t>
            </a:r>
          </a:p>
          <a:p>
            <a:pPr lvl="1"/>
            <a:r>
              <a:rPr lang="en-US" dirty="0"/>
              <a:t>How to Contact EDI</a:t>
            </a:r>
          </a:p>
          <a:p>
            <a:endParaRPr lang="en-US" dirty="0"/>
          </a:p>
        </p:txBody>
      </p:sp>
    </p:spTree>
    <p:extLst>
      <p:ext uri="{BB962C8B-B14F-4D97-AF65-F5344CB8AC3E}">
        <p14:creationId xmlns:p14="http://schemas.microsoft.com/office/powerpoint/2010/main" val="35117212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A302101-AE73-4BAF-8EC7-794D4692B5A5}"/>
              </a:ext>
            </a:extLst>
          </p:cNvPr>
          <p:cNvSpPr>
            <a:spLocks noGrp="1"/>
          </p:cNvSpPr>
          <p:nvPr>
            <p:ph type="body" sz="quarter" idx="11"/>
          </p:nvPr>
        </p:nvSpPr>
        <p:spPr/>
        <p:txBody>
          <a:bodyPr/>
          <a:lstStyle/>
          <a:p>
            <a:r>
              <a:rPr lang="en-US" dirty="0"/>
              <a:t>EDI Acronyms</a:t>
            </a:r>
          </a:p>
        </p:txBody>
      </p:sp>
      <p:sp>
        <p:nvSpPr>
          <p:cNvPr id="13" name="Content Placeholder 12">
            <a:extLst>
              <a:ext uri="{FF2B5EF4-FFF2-40B4-BE49-F238E27FC236}">
                <a16:creationId xmlns:a16="http://schemas.microsoft.com/office/drawing/2014/main" id="{98751500-8085-4B66-9CFE-BA02B3E37251}"/>
              </a:ext>
            </a:extLst>
          </p:cNvPr>
          <p:cNvSpPr>
            <a:spLocks noGrp="1"/>
          </p:cNvSpPr>
          <p:nvPr>
            <p:ph idx="1"/>
          </p:nvPr>
        </p:nvSpPr>
        <p:spPr>
          <a:xfrm>
            <a:off x="155448" y="1123950"/>
            <a:ext cx="8833104" cy="3276600"/>
          </a:xfrm>
        </p:spPr>
        <p:txBody>
          <a:bodyPr/>
          <a:lstStyle/>
          <a:p>
            <a:r>
              <a:rPr lang="en-US" sz="1400" b="1" dirty="0"/>
              <a:t>EDI</a:t>
            </a:r>
            <a:r>
              <a:rPr lang="en-US" sz="1400" dirty="0"/>
              <a:t> — Electronic Data Interchange — sending and receiving data files electronically: claims, remittances, reports</a:t>
            </a:r>
          </a:p>
          <a:p>
            <a:r>
              <a:rPr lang="en-US" sz="1400" b="1" dirty="0"/>
              <a:t>Submitter/Receiver ID —</a:t>
            </a:r>
            <a:r>
              <a:rPr lang="en-US" sz="1400" dirty="0"/>
              <a:t> Unique id used by providers and clearinghouses to submit and receive data files directly from us</a:t>
            </a:r>
          </a:p>
          <a:p>
            <a:r>
              <a:rPr lang="en-US" sz="1400" b="1" dirty="0"/>
              <a:t>GPNet</a:t>
            </a:r>
            <a:r>
              <a:rPr lang="en-US" sz="1400" dirty="0"/>
              <a:t> — Palmetto GBA’s front end system for sending and receiving data files</a:t>
            </a:r>
          </a:p>
          <a:p>
            <a:r>
              <a:rPr lang="en-US" sz="1400" b="1" dirty="0"/>
              <a:t>837</a:t>
            </a:r>
            <a:r>
              <a:rPr lang="en-US" sz="1400" dirty="0"/>
              <a:t> file — claims batched together into one file and submitted </a:t>
            </a:r>
          </a:p>
          <a:p>
            <a:r>
              <a:rPr lang="en-US" sz="1400" b="1" dirty="0"/>
              <a:t>277CA Report —</a:t>
            </a:r>
            <a:r>
              <a:rPr lang="en-US" sz="1400" dirty="0"/>
              <a:t> Claim Acknowledgement Report generated through GPNet that provides claim rejections or acceptance</a:t>
            </a:r>
          </a:p>
          <a:p>
            <a:r>
              <a:rPr lang="en-US" sz="1400" b="1" dirty="0"/>
              <a:t>835/ERA</a:t>
            </a:r>
            <a:r>
              <a:rPr lang="en-US" sz="1400" dirty="0"/>
              <a:t> — Electronic Remittance Advice: electronic file of remittances</a:t>
            </a:r>
          </a:p>
          <a:p>
            <a:r>
              <a:rPr lang="en-US" sz="1400" b="1" dirty="0"/>
              <a:t>DDE ID —</a:t>
            </a:r>
            <a:r>
              <a:rPr lang="en-US" sz="1400" dirty="0"/>
              <a:t> Direct Data Entry ID – unique id assigned to an individual to access the standard processing system to key and correct Part A claims</a:t>
            </a:r>
          </a:p>
          <a:p>
            <a:r>
              <a:rPr lang="en-US" sz="1400" b="1" dirty="0"/>
              <a:t>eServices —</a:t>
            </a:r>
            <a:r>
              <a:rPr lang="en-US" sz="1400" dirty="0"/>
              <a:t> Palmetto GBA’s provider portal</a:t>
            </a:r>
          </a:p>
          <a:p>
            <a:r>
              <a:rPr lang="en-US" sz="1400" b="1" dirty="0"/>
              <a:t>PCC</a:t>
            </a:r>
            <a:r>
              <a:rPr lang="en-US" sz="1400" dirty="0"/>
              <a:t> — Provider Contact Center or Customer Service</a:t>
            </a:r>
          </a:p>
          <a:p>
            <a:endParaRPr lang="en-US" dirty="0"/>
          </a:p>
        </p:txBody>
      </p:sp>
    </p:spTree>
    <p:extLst>
      <p:ext uri="{BB962C8B-B14F-4D97-AF65-F5344CB8AC3E}">
        <p14:creationId xmlns:p14="http://schemas.microsoft.com/office/powerpoint/2010/main" val="88767313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191F27E-6EC7-4BB1-8221-CC9B7B94AFCD}"/>
              </a:ext>
            </a:extLst>
          </p:cNvPr>
          <p:cNvSpPr>
            <a:spLocks noGrp="1"/>
          </p:cNvSpPr>
          <p:nvPr>
            <p:ph type="body" sz="quarter" idx="11"/>
          </p:nvPr>
        </p:nvSpPr>
        <p:spPr/>
        <p:txBody>
          <a:bodyPr/>
          <a:lstStyle/>
          <a:p>
            <a:r>
              <a:rPr lang="en-US" dirty="0"/>
              <a:t>EDI Enrollment Options and Enrolling</a:t>
            </a:r>
          </a:p>
        </p:txBody>
      </p:sp>
      <p:sp>
        <p:nvSpPr>
          <p:cNvPr id="7" name="Content Placeholder 6">
            <a:extLst>
              <a:ext uri="{FF2B5EF4-FFF2-40B4-BE49-F238E27FC236}">
                <a16:creationId xmlns:a16="http://schemas.microsoft.com/office/drawing/2014/main" id="{5F713FD8-8C4B-4174-A97A-373227D9DAFC}"/>
              </a:ext>
            </a:extLst>
          </p:cNvPr>
          <p:cNvSpPr>
            <a:spLocks noGrp="1"/>
          </p:cNvSpPr>
          <p:nvPr>
            <p:ph idx="1"/>
          </p:nvPr>
        </p:nvSpPr>
        <p:spPr/>
        <p:txBody>
          <a:bodyPr/>
          <a:lstStyle/>
          <a:p>
            <a:r>
              <a:rPr lang="en-US" sz="2000" dirty="0"/>
              <a:t>Submit claims electronically directly or through a clearinghouse</a:t>
            </a:r>
          </a:p>
          <a:p>
            <a:r>
              <a:rPr lang="en-US" sz="2000" dirty="0"/>
              <a:t>Receive 277CA Reports showing acceptance or rejections </a:t>
            </a:r>
          </a:p>
          <a:p>
            <a:r>
              <a:rPr lang="en-US" sz="2000" dirty="0"/>
              <a:t>Receive remittances electronically</a:t>
            </a:r>
          </a:p>
          <a:p>
            <a:r>
              <a:rPr lang="en-US" sz="2000" dirty="0"/>
              <a:t>Part A providers may key and correct claims directly into the processing system using DDE IDs</a:t>
            </a:r>
          </a:p>
          <a:p>
            <a:r>
              <a:rPr lang="en-US" sz="2000" dirty="0"/>
              <a:t>Part B providers(only) may submit claims through eServices </a:t>
            </a:r>
          </a:p>
          <a:p>
            <a:r>
              <a:rPr lang="en-US" sz="2000" dirty="0"/>
              <a:t>Claim Status and Eligibility may be checked using the eServices portal among many other eServices options</a:t>
            </a:r>
          </a:p>
          <a:p>
            <a:endParaRPr lang="en-US" dirty="0"/>
          </a:p>
        </p:txBody>
      </p:sp>
    </p:spTree>
    <p:extLst>
      <p:ext uri="{BB962C8B-B14F-4D97-AF65-F5344CB8AC3E}">
        <p14:creationId xmlns:p14="http://schemas.microsoft.com/office/powerpoint/2010/main" val="359753655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9439F1-28E3-4942-A5A4-8A74E0EA3A89}"/>
              </a:ext>
            </a:extLst>
          </p:cNvPr>
          <p:cNvSpPr>
            <a:spLocks noGrp="1"/>
          </p:cNvSpPr>
          <p:nvPr>
            <p:ph type="body" sz="quarter" idx="11"/>
          </p:nvPr>
        </p:nvSpPr>
        <p:spPr/>
        <p:txBody>
          <a:bodyPr/>
          <a:lstStyle/>
          <a:p>
            <a:r>
              <a:rPr lang="en-US" dirty="0"/>
              <a:t>New Providers</a:t>
            </a:r>
          </a:p>
        </p:txBody>
      </p:sp>
      <p:sp>
        <p:nvSpPr>
          <p:cNvPr id="7" name="Content Placeholder 6">
            <a:extLst>
              <a:ext uri="{FF2B5EF4-FFF2-40B4-BE49-F238E27FC236}">
                <a16:creationId xmlns:a16="http://schemas.microsoft.com/office/drawing/2014/main" id="{F0C113A0-44B3-4625-9C01-A5A9D4EA8900}"/>
              </a:ext>
            </a:extLst>
          </p:cNvPr>
          <p:cNvSpPr>
            <a:spLocks noGrp="1"/>
          </p:cNvSpPr>
          <p:nvPr>
            <p:ph idx="1"/>
          </p:nvPr>
        </p:nvSpPr>
        <p:spPr>
          <a:xfrm>
            <a:off x="158496" y="971550"/>
            <a:ext cx="8833104" cy="3425190"/>
          </a:xfrm>
        </p:spPr>
        <p:txBody>
          <a:bodyPr/>
          <a:lstStyle/>
          <a:p>
            <a:r>
              <a:rPr lang="en-US" sz="1800" dirty="0"/>
              <a:t>Follow the instructions on our website to enroll in EDI to submit claims, receive remittances, and check claim status</a:t>
            </a:r>
          </a:p>
          <a:p>
            <a:endParaRPr lang="en-US" sz="1800" dirty="0"/>
          </a:p>
          <a:p>
            <a:endParaRPr lang="en-US" dirty="0"/>
          </a:p>
        </p:txBody>
      </p:sp>
      <p:pic>
        <p:nvPicPr>
          <p:cNvPr id="4" name="Picture 3">
            <a:extLst>
              <a:ext uri="{FF2B5EF4-FFF2-40B4-BE49-F238E27FC236}">
                <a16:creationId xmlns:a16="http://schemas.microsoft.com/office/drawing/2014/main" id="{3843F718-4622-4206-9B66-C9D5F4B6B708}"/>
              </a:ext>
            </a:extLst>
          </p:cNvPr>
          <p:cNvPicPr>
            <a:picLocks noChangeAspect="1"/>
          </p:cNvPicPr>
          <p:nvPr/>
        </p:nvPicPr>
        <p:blipFill rotWithShape="1">
          <a:blip r:embed="rId2"/>
          <a:srcRect l="3321" t="8519" r="5915" b="6664"/>
          <a:stretch/>
        </p:blipFill>
        <p:spPr>
          <a:xfrm>
            <a:off x="1066800" y="1532508"/>
            <a:ext cx="5943600" cy="3044191"/>
          </a:xfrm>
          <a:prstGeom prst="rect">
            <a:avLst/>
          </a:prstGeom>
        </p:spPr>
      </p:pic>
    </p:spTree>
    <p:extLst>
      <p:ext uri="{BB962C8B-B14F-4D97-AF65-F5344CB8AC3E}">
        <p14:creationId xmlns:p14="http://schemas.microsoft.com/office/powerpoint/2010/main" val="52319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A35D441-2D60-45EB-A199-AE9A3518FE26}"/>
              </a:ext>
            </a:extLst>
          </p:cNvPr>
          <p:cNvSpPr>
            <a:spLocks noGrp="1"/>
          </p:cNvSpPr>
          <p:nvPr>
            <p:ph type="body" sz="quarter" idx="11"/>
          </p:nvPr>
        </p:nvSpPr>
        <p:spPr/>
        <p:txBody>
          <a:bodyPr/>
          <a:lstStyle/>
          <a:p>
            <a:r>
              <a:rPr lang="en-US" dirty="0"/>
              <a:t>Welcome</a:t>
            </a:r>
          </a:p>
        </p:txBody>
      </p:sp>
    </p:spTree>
    <p:extLst>
      <p:ext uri="{BB962C8B-B14F-4D97-AF65-F5344CB8AC3E}">
        <p14:creationId xmlns:p14="http://schemas.microsoft.com/office/powerpoint/2010/main" val="4118021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675F1-00E9-42F5-97D4-FCCA889FD455}"/>
              </a:ext>
            </a:extLst>
          </p:cNvPr>
          <p:cNvSpPr>
            <a:spLocks noGrp="1"/>
          </p:cNvSpPr>
          <p:nvPr>
            <p:ph type="body" sz="quarter" idx="11"/>
          </p:nvPr>
        </p:nvSpPr>
        <p:spPr/>
        <p:txBody>
          <a:bodyPr/>
          <a:lstStyle/>
          <a:p>
            <a:r>
              <a:rPr lang="en-US" dirty="0"/>
              <a:t>Perform AR Follow-Up</a:t>
            </a:r>
          </a:p>
        </p:txBody>
      </p:sp>
      <p:sp>
        <p:nvSpPr>
          <p:cNvPr id="3" name="Content Placeholder 2">
            <a:extLst>
              <a:ext uri="{FF2B5EF4-FFF2-40B4-BE49-F238E27FC236}">
                <a16:creationId xmlns:a16="http://schemas.microsoft.com/office/drawing/2014/main" id="{1588EC2E-E344-4D86-AE3F-664B66C40AAD}"/>
              </a:ext>
            </a:extLst>
          </p:cNvPr>
          <p:cNvSpPr>
            <a:spLocks noGrp="1"/>
          </p:cNvSpPr>
          <p:nvPr>
            <p:ph idx="1"/>
          </p:nvPr>
        </p:nvSpPr>
        <p:spPr/>
        <p:txBody>
          <a:bodyPr/>
          <a:lstStyle/>
          <a:p>
            <a:r>
              <a:rPr lang="en-US" dirty="0"/>
              <a:t>Sort your payer follow up list, based on priority </a:t>
            </a:r>
          </a:p>
          <a:p>
            <a:pPr lvl="1"/>
            <a:r>
              <a:rPr lang="en-US" dirty="0"/>
              <a:t>Oldest (30-60-90-120+)</a:t>
            </a:r>
          </a:p>
          <a:p>
            <a:pPr lvl="1"/>
            <a:r>
              <a:rPr lang="en-US" dirty="0"/>
              <a:t>Biggest $$</a:t>
            </a:r>
          </a:p>
          <a:p>
            <a:pPr lvl="1"/>
            <a:r>
              <a:rPr lang="en-US" dirty="0"/>
              <a:t>Different payors</a:t>
            </a:r>
          </a:p>
          <a:p>
            <a:pPr lvl="1"/>
            <a:r>
              <a:rPr lang="en-US" dirty="0"/>
              <a:t>Trends</a:t>
            </a:r>
          </a:p>
          <a:p>
            <a:r>
              <a:rPr lang="en-US" dirty="0"/>
              <a:t>Develop well defined follow up actions with built in next follow up date. Make sure these are standard across the board</a:t>
            </a:r>
          </a:p>
          <a:p>
            <a:endParaRPr lang="en-US" dirty="0"/>
          </a:p>
        </p:txBody>
      </p:sp>
    </p:spTree>
    <p:extLst>
      <p:ext uri="{BB962C8B-B14F-4D97-AF65-F5344CB8AC3E}">
        <p14:creationId xmlns:p14="http://schemas.microsoft.com/office/powerpoint/2010/main" val="381446858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1D29F5-1A83-4CC9-8F2E-43276AED2A57}"/>
              </a:ext>
            </a:extLst>
          </p:cNvPr>
          <p:cNvSpPr>
            <a:spLocks noGrp="1"/>
          </p:cNvSpPr>
          <p:nvPr>
            <p:ph type="body" sz="quarter" idx="11"/>
          </p:nvPr>
        </p:nvSpPr>
        <p:spPr>
          <a:xfrm>
            <a:off x="152400" y="-95250"/>
            <a:ext cx="8839200" cy="838200"/>
          </a:xfrm>
        </p:spPr>
        <p:txBody>
          <a:bodyPr/>
          <a:lstStyle/>
          <a:p>
            <a:r>
              <a:rPr lang="en-US" dirty="0"/>
              <a:t>EDI Enrollment</a:t>
            </a:r>
          </a:p>
        </p:txBody>
      </p:sp>
      <p:sp>
        <p:nvSpPr>
          <p:cNvPr id="7" name="Content Placeholder 6">
            <a:extLst>
              <a:ext uri="{FF2B5EF4-FFF2-40B4-BE49-F238E27FC236}">
                <a16:creationId xmlns:a16="http://schemas.microsoft.com/office/drawing/2014/main" id="{9B97CB39-606E-441B-A076-D06EB79FD88A}"/>
              </a:ext>
            </a:extLst>
          </p:cNvPr>
          <p:cNvSpPr>
            <a:spLocks noGrp="1"/>
          </p:cNvSpPr>
          <p:nvPr>
            <p:ph idx="1"/>
          </p:nvPr>
        </p:nvSpPr>
        <p:spPr>
          <a:xfrm>
            <a:off x="155448" y="1047750"/>
            <a:ext cx="8833104" cy="3501390"/>
          </a:xfrm>
        </p:spPr>
        <p:txBody>
          <a:bodyPr/>
          <a:lstStyle/>
          <a:p>
            <a:r>
              <a:rPr lang="en-US" sz="1600" dirty="0"/>
              <a:t>Providers may complete the online forms or fill out the PDF forms and fax or email them in</a:t>
            </a:r>
          </a:p>
          <a:p>
            <a:r>
              <a:rPr lang="en-US" sz="1600" dirty="0"/>
              <a:t>Providers will receive email notification upon completion</a:t>
            </a:r>
          </a:p>
          <a:p>
            <a:endParaRPr lang="en-US" dirty="0"/>
          </a:p>
        </p:txBody>
      </p:sp>
      <p:pic>
        <p:nvPicPr>
          <p:cNvPr id="3" name="Picture 2">
            <a:extLst>
              <a:ext uri="{FF2B5EF4-FFF2-40B4-BE49-F238E27FC236}">
                <a16:creationId xmlns:a16="http://schemas.microsoft.com/office/drawing/2014/main" id="{A8F4E408-5E55-435D-89D6-E6D60AE0DB71}"/>
              </a:ext>
            </a:extLst>
          </p:cNvPr>
          <p:cNvPicPr>
            <a:picLocks noChangeAspect="1"/>
          </p:cNvPicPr>
          <p:nvPr/>
        </p:nvPicPr>
        <p:blipFill rotWithShape="1">
          <a:blip r:embed="rId2"/>
          <a:srcRect l="19120" t="11556" r="23380"/>
          <a:stretch/>
        </p:blipFill>
        <p:spPr>
          <a:xfrm>
            <a:off x="1981200" y="1581150"/>
            <a:ext cx="4800600" cy="2895600"/>
          </a:xfrm>
          <a:prstGeom prst="rect">
            <a:avLst/>
          </a:prstGeom>
        </p:spPr>
      </p:pic>
    </p:spTree>
    <p:extLst>
      <p:ext uri="{BB962C8B-B14F-4D97-AF65-F5344CB8AC3E}">
        <p14:creationId xmlns:p14="http://schemas.microsoft.com/office/powerpoint/2010/main" val="69325695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039872C-8018-4DEE-9B52-FD4884D63122}"/>
              </a:ext>
            </a:extLst>
          </p:cNvPr>
          <p:cNvPicPr>
            <a:picLocks noGrp="1" noChangeAspect="1"/>
          </p:cNvPicPr>
          <p:nvPr>
            <p:ph type="pic" sz="quarter" idx="14"/>
          </p:nvPr>
        </p:nvPicPr>
        <p:blipFill rotWithShape="1">
          <a:blip r:embed="rId2"/>
          <a:srcRect t="2174" b="2174"/>
          <a:stretch/>
        </p:blipFill>
        <p:spPr>
          <a:xfrm>
            <a:off x="5562600" y="1284731"/>
            <a:ext cx="3162300" cy="2887219"/>
          </a:xfrm>
        </p:spPr>
      </p:pic>
      <p:sp>
        <p:nvSpPr>
          <p:cNvPr id="3" name="Text Placeholder 2">
            <a:extLst>
              <a:ext uri="{FF2B5EF4-FFF2-40B4-BE49-F238E27FC236}">
                <a16:creationId xmlns:a16="http://schemas.microsoft.com/office/drawing/2014/main" id="{4104797B-121E-41FC-BF50-D10BDCC4C002}"/>
              </a:ext>
            </a:extLst>
          </p:cNvPr>
          <p:cNvSpPr>
            <a:spLocks noGrp="1"/>
          </p:cNvSpPr>
          <p:nvPr>
            <p:ph type="body" sz="quarter" idx="15"/>
          </p:nvPr>
        </p:nvSpPr>
        <p:spPr/>
        <p:txBody>
          <a:bodyPr/>
          <a:lstStyle/>
          <a:p>
            <a:r>
              <a:rPr lang="en-US" sz="1300" dirty="0"/>
              <a:t>Available for JJ and JM Part A and Part B Providers</a:t>
            </a:r>
          </a:p>
        </p:txBody>
      </p:sp>
      <p:sp>
        <p:nvSpPr>
          <p:cNvPr id="4" name="Text Placeholder 3">
            <a:extLst>
              <a:ext uri="{FF2B5EF4-FFF2-40B4-BE49-F238E27FC236}">
                <a16:creationId xmlns:a16="http://schemas.microsoft.com/office/drawing/2014/main" id="{1D0F5BB3-6C3A-4A55-8A57-CC751939FA29}"/>
              </a:ext>
            </a:extLst>
          </p:cNvPr>
          <p:cNvSpPr>
            <a:spLocks noGrp="1"/>
          </p:cNvSpPr>
          <p:nvPr>
            <p:ph type="body" sz="quarter" idx="16"/>
          </p:nvPr>
        </p:nvSpPr>
        <p:spPr>
          <a:xfrm>
            <a:off x="264043" y="1635578"/>
            <a:ext cx="3927631" cy="2460172"/>
          </a:xfrm>
        </p:spPr>
        <p:txBody>
          <a:bodyPr>
            <a:noAutofit/>
          </a:bodyPr>
          <a:lstStyle/>
          <a:p>
            <a:pPr marL="285750" indent="-285750">
              <a:buFont typeface="Arial" panose="020B0604020202020204" pitchFamily="34" charset="0"/>
              <a:buChar char="•"/>
            </a:pPr>
            <a:r>
              <a:rPr lang="en-US" dirty="0"/>
              <a:t>Drop-down menus provide options on each screen</a:t>
            </a:r>
          </a:p>
          <a:p>
            <a:pPr marL="285750" indent="-285750">
              <a:buFont typeface="Arial" panose="020B0604020202020204" pitchFamily="34" charset="0"/>
              <a:buChar char="•"/>
            </a:pPr>
            <a:r>
              <a:rPr lang="en-US" dirty="0"/>
              <a:t>Screens will guide you through the process</a:t>
            </a:r>
          </a:p>
          <a:p>
            <a:pPr marL="285750" indent="-285750">
              <a:buFont typeface="Arial" panose="020B0604020202020204" pitchFamily="34" charset="0"/>
              <a:buChar char="•"/>
            </a:pPr>
            <a:r>
              <a:rPr lang="en-US" dirty="0"/>
              <a:t>Performs PTAN and NPI validation based on contract</a:t>
            </a:r>
          </a:p>
          <a:p>
            <a:pPr marL="285750" indent="-285750">
              <a:buFont typeface="Arial" panose="020B0604020202020204" pitchFamily="34" charset="0"/>
              <a:buChar char="•"/>
            </a:pPr>
            <a:r>
              <a:rPr lang="en-US" dirty="0"/>
              <a:t>Tracking numbers are provided upon submission to track the processing status</a:t>
            </a:r>
          </a:p>
          <a:p>
            <a:endParaRPr lang="en-US" dirty="0"/>
          </a:p>
        </p:txBody>
      </p:sp>
      <p:sp>
        <p:nvSpPr>
          <p:cNvPr id="5" name="Text Placeholder 4">
            <a:extLst>
              <a:ext uri="{FF2B5EF4-FFF2-40B4-BE49-F238E27FC236}">
                <a16:creationId xmlns:a16="http://schemas.microsoft.com/office/drawing/2014/main" id="{04D8AD47-D019-40E0-8B18-7BD1BD73F392}"/>
              </a:ext>
            </a:extLst>
          </p:cNvPr>
          <p:cNvSpPr>
            <a:spLocks noGrp="1"/>
          </p:cNvSpPr>
          <p:nvPr>
            <p:ph type="body" sz="quarter" idx="11"/>
          </p:nvPr>
        </p:nvSpPr>
        <p:spPr/>
        <p:txBody>
          <a:bodyPr/>
          <a:lstStyle/>
          <a:p>
            <a:r>
              <a:rPr lang="en-US" dirty="0"/>
              <a:t>Online Enrollment Forms</a:t>
            </a:r>
          </a:p>
        </p:txBody>
      </p:sp>
    </p:spTree>
    <p:extLst>
      <p:ext uri="{BB962C8B-B14F-4D97-AF65-F5344CB8AC3E}">
        <p14:creationId xmlns:p14="http://schemas.microsoft.com/office/powerpoint/2010/main" val="313614173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0464C2F-F59D-4CD3-8816-93DC048C860D}"/>
              </a:ext>
            </a:extLst>
          </p:cNvPr>
          <p:cNvSpPr>
            <a:spLocks noGrp="1"/>
          </p:cNvSpPr>
          <p:nvPr>
            <p:ph type="body" sz="quarter" idx="11"/>
          </p:nvPr>
        </p:nvSpPr>
        <p:spPr/>
        <p:txBody>
          <a:bodyPr/>
          <a:lstStyle/>
          <a:p>
            <a:r>
              <a:rPr lang="en-US" dirty="0"/>
              <a:t>Enrollment Forms PDF version</a:t>
            </a:r>
          </a:p>
        </p:txBody>
      </p:sp>
      <p:sp>
        <p:nvSpPr>
          <p:cNvPr id="7" name="Content Placeholder 6">
            <a:extLst>
              <a:ext uri="{FF2B5EF4-FFF2-40B4-BE49-F238E27FC236}">
                <a16:creationId xmlns:a16="http://schemas.microsoft.com/office/drawing/2014/main" id="{086C9B38-041D-46E0-BE7A-6396CAA5066C}"/>
              </a:ext>
            </a:extLst>
          </p:cNvPr>
          <p:cNvSpPr>
            <a:spLocks noGrp="1"/>
          </p:cNvSpPr>
          <p:nvPr>
            <p:ph idx="1"/>
          </p:nvPr>
        </p:nvSpPr>
        <p:spPr>
          <a:xfrm>
            <a:off x="155448" y="971550"/>
            <a:ext cx="8833104" cy="3577590"/>
          </a:xfrm>
        </p:spPr>
        <p:txBody>
          <a:bodyPr/>
          <a:lstStyle/>
          <a:p>
            <a:r>
              <a:rPr lang="en-US" sz="1600" dirty="0"/>
              <a:t>The PDF version is interactive and can be completed and faxed or emailed in</a:t>
            </a:r>
          </a:p>
          <a:p>
            <a:r>
              <a:rPr lang="en-US" sz="1600" dirty="0"/>
              <a:t>Instruction guide is attached to the packet to assist with completing the individual forms</a:t>
            </a:r>
          </a:p>
          <a:p>
            <a:endParaRPr lang="en-US" dirty="0"/>
          </a:p>
        </p:txBody>
      </p:sp>
      <p:pic>
        <p:nvPicPr>
          <p:cNvPr id="3" name="Picture 2">
            <a:extLst>
              <a:ext uri="{FF2B5EF4-FFF2-40B4-BE49-F238E27FC236}">
                <a16:creationId xmlns:a16="http://schemas.microsoft.com/office/drawing/2014/main" id="{A8E210A3-5447-4449-BE87-3C317C1A4F48}"/>
              </a:ext>
            </a:extLst>
          </p:cNvPr>
          <p:cNvPicPr>
            <a:picLocks noChangeAspect="1"/>
          </p:cNvPicPr>
          <p:nvPr/>
        </p:nvPicPr>
        <p:blipFill rotWithShape="1">
          <a:blip r:embed="rId2"/>
          <a:srcRect l="15926" t="14445" r="21250"/>
          <a:stretch/>
        </p:blipFill>
        <p:spPr>
          <a:xfrm>
            <a:off x="2133600" y="1565910"/>
            <a:ext cx="4495800" cy="2983230"/>
          </a:xfrm>
          <a:prstGeom prst="rect">
            <a:avLst/>
          </a:prstGeom>
        </p:spPr>
      </p:pic>
    </p:spTree>
    <p:extLst>
      <p:ext uri="{BB962C8B-B14F-4D97-AF65-F5344CB8AC3E}">
        <p14:creationId xmlns:p14="http://schemas.microsoft.com/office/powerpoint/2010/main" val="318961737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C769D77-C31F-4956-879B-DD533EB506F8}"/>
              </a:ext>
            </a:extLst>
          </p:cNvPr>
          <p:cNvSpPr>
            <a:spLocks noGrp="1"/>
          </p:cNvSpPr>
          <p:nvPr>
            <p:ph type="body" sz="quarter" idx="11"/>
          </p:nvPr>
        </p:nvSpPr>
        <p:spPr/>
        <p:txBody>
          <a:bodyPr/>
          <a:lstStyle/>
          <a:p>
            <a:r>
              <a:rPr lang="en-US" dirty="0"/>
              <a:t>eServices Registration</a:t>
            </a:r>
          </a:p>
        </p:txBody>
      </p:sp>
      <p:sp>
        <p:nvSpPr>
          <p:cNvPr id="7" name="Content Placeholder 6">
            <a:extLst>
              <a:ext uri="{FF2B5EF4-FFF2-40B4-BE49-F238E27FC236}">
                <a16:creationId xmlns:a16="http://schemas.microsoft.com/office/drawing/2014/main" id="{F501A6F9-5EEF-4BCD-9001-AA8C9FD40542}"/>
              </a:ext>
            </a:extLst>
          </p:cNvPr>
          <p:cNvSpPr>
            <a:spLocks noGrp="1"/>
          </p:cNvSpPr>
          <p:nvPr>
            <p:ph idx="1"/>
          </p:nvPr>
        </p:nvSpPr>
        <p:spPr>
          <a:xfrm>
            <a:off x="155448" y="971550"/>
            <a:ext cx="8833104" cy="3505200"/>
          </a:xfrm>
        </p:spPr>
        <p:txBody>
          <a:bodyPr/>
          <a:lstStyle/>
          <a:p>
            <a:pPr marL="0" indent="0">
              <a:buNone/>
            </a:pPr>
            <a:r>
              <a:rPr lang="en-US" sz="2000" dirty="0"/>
              <a:t>Requires provider to have an EDI Enrollment Agreement on file.</a:t>
            </a:r>
          </a:p>
          <a:p>
            <a:endParaRPr lang="en-US" dirty="0"/>
          </a:p>
        </p:txBody>
      </p:sp>
      <p:pic>
        <p:nvPicPr>
          <p:cNvPr id="4" name="Picture 3">
            <a:extLst>
              <a:ext uri="{FF2B5EF4-FFF2-40B4-BE49-F238E27FC236}">
                <a16:creationId xmlns:a16="http://schemas.microsoft.com/office/drawing/2014/main" id="{2A325FC8-31EE-456A-8412-A279D93891C7}"/>
              </a:ext>
            </a:extLst>
          </p:cNvPr>
          <p:cNvPicPr>
            <a:picLocks noChangeAspect="1"/>
          </p:cNvPicPr>
          <p:nvPr/>
        </p:nvPicPr>
        <p:blipFill rotWithShape="1">
          <a:blip r:embed="rId2"/>
          <a:srcRect l="4101" t="7805" r="4303"/>
          <a:stretch/>
        </p:blipFill>
        <p:spPr>
          <a:xfrm>
            <a:off x="1371601" y="1504950"/>
            <a:ext cx="6248400" cy="2971800"/>
          </a:xfrm>
          <a:prstGeom prst="rect">
            <a:avLst/>
          </a:prstGeom>
        </p:spPr>
      </p:pic>
    </p:spTree>
    <p:extLst>
      <p:ext uri="{BB962C8B-B14F-4D97-AF65-F5344CB8AC3E}">
        <p14:creationId xmlns:p14="http://schemas.microsoft.com/office/powerpoint/2010/main" val="147949077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498A27-6927-429E-96E0-9CB8CE6D27D5}"/>
              </a:ext>
            </a:extLst>
          </p:cNvPr>
          <p:cNvSpPr>
            <a:spLocks noGrp="1"/>
          </p:cNvSpPr>
          <p:nvPr>
            <p:ph type="body" sz="quarter" idx="11"/>
          </p:nvPr>
        </p:nvSpPr>
        <p:spPr>
          <a:xfrm>
            <a:off x="152400" y="0"/>
            <a:ext cx="8839200" cy="720356"/>
          </a:xfrm>
        </p:spPr>
        <p:txBody>
          <a:bodyPr/>
          <a:lstStyle/>
          <a:p>
            <a:r>
              <a:rPr lang="en-US" dirty="0"/>
              <a:t>EDI Enrollment for Existing Providers</a:t>
            </a:r>
          </a:p>
        </p:txBody>
      </p:sp>
      <p:sp>
        <p:nvSpPr>
          <p:cNvPr id="3" name="Content Placeholder 2">
            <a:extLst>
              <a:ext uri="{FF2B5EF4-FFF2-40B4-BE49-F238E27FC236}">
                <a16:creationId xmlns:a16="http://schemas.microsoft.com/office/drawing/2014/main" id="{28F5C8F1-C8E2-4355-B142-D68DC7A6AB78}"/>
              </a:ext>
            </a:extLst>
          </p:cNvPr>
          <p:cNvSpPr>
            <a:spLocks noGrp="1"/>
          </p:cNvSpPr>
          <p:nvPr>
            <p:ph idx="1"/>
          </p:nvPr>
        </p:nvSpPr>
        <p:spPr>
          <a:xfrm>
            <a:off x="228600" y="886114"/>
            <a:ext cx="8763000" cy="3657600"/>
          </a:xfrm>
        </p:spPr>
        <p:txBody>
          <a:bodyPr/>
          <a:lstStyle/>
          <a:p>
            <a:pPr marL="0" indent="0">
              <a:buNone/>
            </a:pPr>
            <a:r>
              <a:rPr lang="en-US" dirty="0"/>
              <a:t>The EDI Enrollment section of the website has been updated to reflect more streamlined instructions for making EDI changes.</a:t>
            </a:r>
          </a:p>
          <a:p>
            <a:endParaRPr lang="en-US" dirty="0"/>
          </a:p>
          <a:p>
            <a:endParaRPr lang="en-US" dirty="0"/>
          </a:p>
        </p:txBody>
      </p:sp>
      <p:pic>
        <p:nvPicPr>
          <p:cNvPr id="5" name="Picture 4">
            <a:extLst>
              <a:ext uri="{FF2B5EF4-FFF2-40B4-BE49-F238E27FC236}">
                <a16:creationId xmlns:a16="http://schemas.microsoft.com/office/drawing/2014/main" id="{5D1D7558-BA41-49DC-BCE4-3FEBFB5FEC95}"/>
              </a:ext>
            </a:extLst>
          </p:cNvPr>
          <p:cNvPicPr>
            <a:picLocks noChangeAspect="1"/>
          </p:cNvPicPr>
          <p:nvPr/>
        </p:nvPicPr>
        <p:blipFill rotWithShape="1">
          <a:blip r:embed="rId2"/>
          <a:srcRect l="2084" r="7407"/>
          <a:stretch/>
        </p:blipFill>
        <p:spPr>
          <a:xfrm>
            <a:off x="1524000" y="1962150"/>
            <a:ext cx="5562600" cy="2586990"/>
          </a:xfrm>
          <a:prstGeom prst="rect">
            <a:avLst/>
          </a:prstGeom>
        </p:spPr>
      </p:pic>
    </p:spTree>
    <p:extLst>
      <p:ext uri="{BB962C8B-B14F-4D97-AF65-F5344CB8AC3E}">
        <p14:creationId xmlns:p14="http://schemas.microsoft.com/office/powerpoint/2010/main" val="28897819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D148FC2-B351-4AB9-935F-456B7C35A071}"/>
              </a:ext>
            </a:extLst>
          </p:cNvPr>
          <p:cNvSpPr>
            <a:spLocks noGrp="1"/>
          </p:cNvSpPr>
          <p:nvPr>
            <p:ph type="body" sz="quarter" idx="11"/>
          </p:nvPr>
        </p:nvSpPr>
        <p:spPr/>
        <p:txBody>
          <a:bodyPr/>
          <a:lstStyle/>
          <a:p>
            <a:r>
              <a:rPr lang="en-US" dirty="0"/>
              <a:t>Self Service Tools</a:t>
            </a:r>
          </a:p>
        </p:txBody>
      </p:sp>
      <p:sp>
        <p:nvSpPr>
          <p:cNvPr id="7" name="Content Placeholder 6">
            <a:extLst>
              <a:ext uri="{FF2B5EF4-FFF2-40B4-BE49-F238E27FC236}">
                <a16:creationId xmlns:a16="http://schemas.microsoft.com/office/drawing/2014/main" id="{CEF085E4-E77F-4090-A2B1-FB9383B9AD08}"/>
              </a:ext>
            </a:extLst>
          </p:cNvPr>
          <p:cNvSpPr>
            <a:spLocks noGrp="1"/>
          </p:cNvSpPr>
          <p:nvPr>
            <p:ph idx="1"/>
          </p:nvPr>
        </p:nvSpPr>
        <p:spPr/>
        <p:txBody>
          <a:bodyPr/>
          <a:lstStyle/>
          <a:p>
            <a:pPr marL="0" indent="0">
              <a:buNone/>
            </a:pPr>
            <a:r>
              <a:rPr lang="en-US" sz="1800" dirty="0"/>
              <a:t>Various EDI Self Service Tools are available on the website including GPNet System Status, Smart Edit and GPNet Front End Error Lookups, understanding how to read a 277CA Report, tracking EDI Enrollment. </a:t>
            </a:r>
          </a:p>
          <a:p>
            <a:endParaRPr lang="en-US" sz="1800" dirty="0"/>
          </a:p>
          <a:p>
            <a:endParaRPr lang="en-US" dirty="0"/>
          </a:p>
        </p:txBody>
      </p:sp>
      <p:pic>
        <p:nvPicPr>
          <p:cNvPr id="4" name="Picture 3">
            <a:extLst>
              <a:ext uri="{FF2B5EF4-FFF2-40B4-BE49-F238E27FC236}">
                <a16:creationId xmlns:a16="http://schemas.microsoft.com/office/drawing/2014/main" id="{9793A1C0-79AE-44D4-84BF-E54D15B94198}"/>
              </a:ext>
            </a:extLst>
          </p:cNvPr>
          <p:cNvPicPr>
            <a:picLocks noChangeAspect="1"/>
          </p:cNvPicPr>
          <p:nvPr/>
        </p:nvPicPr>
        <p:blipFill rotWithShape="1">
          <a:blip r:embed="rId2"/>
          <a:srcRect l="2082" t="7038" r="6342"/>
          <a:stretch/>
        </p:blipFill>
        <p:spPr>
          <a:xfrm>
            <a:off x="3581400" y="1733550"/>
            <a:ext cx="5105400" cy="2815591"/>
          </a:xfrm>
          <a:prstGeom prst="rect">
            <a:avLst/>
          </a:prstGeom>
        </p:spPr>
      </p:pic>
    </p:spTree>
    <p:extLst>
      <p:ext uri="{BB962C8B-B14F-4D97-AF65-F5344CB8AC3E}">
        <p14:creationId xmlns:p14="http://schemas.microsoft.com/office/powerpoint/2010/main" val="7424000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BDD2D1-40D7-4F4C-9208-2D6D24B9D128}"/>
              </a:ext>
            </a:extLst>
          </p:cNvPr>
          <p:cNvSpPr>
            <a:spLocks noGrp="1"/>
          </p:cNvSpPr>
          <p:nvPr>
            <p:ph type="body" sz="quarter" idx="12"/>
          </p:nvPr>
        </p:nvSpPr>
        <p:spPr/>
        <p:txBody>
          <a:bodyPr/>
          <a:lstStyle/>
          <a:p>
            <a:r>
              <a:rPr lang="en-US" dirty="0"/>
              <a:t>EDI System Status</a:t>
            </a:r>
          </a:p>
        </p:txBody>
      </p:sp>
      <p:sp>
        <p:nvSpPr>
          <p:cNvPr id="3" name="Text Placeholder 2">
            <a:extLst>
              <a:ext uri="{FF2B5EF4-FFF2-40B4-BE49-F238E27FC236}">
                <a16:creationId xmlns:a16="http://schemas.microsoft.com/office/drawing/2014/main" id="{1433B47B-E9A6-49BF-B57E-946FA93B2290}"/>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4B9FD6D5-0D07-47F0-A795-200A99FBAF2C}"/>
              </a:ext>
            </a:extLst>
          </p:cNvPr>
          <p:cNvSpPr>
            <a:spLocks noGrp="1"/>
          </p:cNvSpPr>
          <p:nvPr>
            <p:ph type="body" sz="quarter" idx="14"/>
          </p:nvPr>
        </p:nvSpPr>
        <p:spPr/>
        <p:txBody>
          <a:bodyPr/>
          <a:lstStyle/>
          <a:p>
            <a:r>
              <a:rPr lang="en-US" dirty="0"/>
              <a:t>EDI Enrollment Status Tool</a:t>
            </a:r>
          </a:p>
        </p:txBody>
      </p:sp>
      <p:sp>
        <p:nvSpPr>
          <p:cNvPr id="5" name="Text Placeholder 4">
            <a:extLst>
              <a:ext uri="{FF2B5EF4-FFF2-40B4-BE49-F238E27FC236}">
                <a16:creationId xmlns:a16="http://schemas.microsoft.com/office/drawing/2014/main" id="{D4E0A425-D6E4-439D-A08D-0ECA6908EAC4}"/>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99DA4320-3DBB-4DC9-88E8-5C82BB11D61E}"/>
              </a:ext>
            </a:extLst>
          </p:cNvPr>
          <p:cNvSpPr>
            <a:spLocks noGrp="1"/>
          </p:cNvSpPr>
          <p:nvPr>
            <p:ph type="body" sz="quarter" idx="11"/>
          </p:nvPr>
        </p:nvSpPr>
        <p:spPr/>
        <p:txBody>
          <a:bodyPr/>
          <a:lstStyle/>
          <a:p>
            <a:r>
              <a:rPr lang="en-US" dirty="0"/>
              <a:t>Tools Examples</a:t>
            </a:r>
          </a:p>
        </p:txBody>
      </p:sp>
      <p:pic>
        <p:nvPicPr>
          <p:cNvPr id="8" name="Picture 7">
            <a:extLst>
              <a:ext uri="{FF2B5EF4-FFF2-40B4-BE49-F238E27FC236}">
                <a16:creationId xmlns:a16="http://schemas.microsoft.com/office/drawing/2014/main" id="{1091C987-262E-4CA0-8945-4A7146BF56F6}"/>
              </a:ext>
            </a:extLst>
          </p:cNvPr>
          <p:cNvPicPr>
            <a:picLocks noChangeAspect="1"/>
          </p:cNvPicPr>
          <p:nvPr/>
        </p:nvPicPr>
        <p:blipFill rotWithShape="1">
          <a:blip r:embed="rId2"/>
          <a:srcRect l="3306" t="16597" r="26082" b="20370"/>
          <a:stretch/>
        </p:blipFill>
        <p:spPr>
          <a:xfrm>
            <a:off x="4800600" y="1635578"/>
            <a:ext cx="4191000" cy="2841172"/>
          </a:xfrm>
          <a:prstGeom prst="rect">
            <a:avLst/>
          </a:prstGeom>
        </p:spPr>
      </p:pic>
      <p:pic>
        <p:nvPicPr>
          <p:cNvPr id="10" name="Picture 9">
            <a:extLst>
              <a:ext uri="{FF2B5EF4-FFF2-40B4-BE49-F238E27FC236}">
                <a16:creationId xmlns:a16="http://schemas.microsoft.com/office/drawing/2014/main" id="{06B46474-2120-481D-942F-3450CE0B9787}"/>
              </a:ext>
            </a:extLst>
          </p:cNvPr>
          <p:cNvPicPr>
            <a:picLocks noChangeAspect="1"/>
          </p:cNvPicPr>
          <p:nvPr/>
        </p:nvPicPr>
        <p:blipFill rotWithShape="1">
          <a:blip r:embed="rId3"/>
          <a:srcRect l="14695" t="8519" r="14695" b="41693"/>
          <a:stretch/>
        </p:blipFill>
        <p:spPr>
          <a:xfrm>
            <a:off x="152400" y="1635578"/>
            <a:ext cx="4039273" cy="2493564"/>
          </a:xfrm>
          <a:prstGeom prst="rect">
            <a:avLst/>
          </a:prstGeom>
        </p:spPr>
      </p:pic>
    </p:spTree>
    <p:extLst>
      <p:ext uri="{BB962C8B-B14F-4D97-AF65-F5344CB8AC3E}">
        <p14:creationId xmlns:p14="http://schemas.microsoft.com/office/powerpoint/2010/main" val="311545320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6BE7F-D109-46B1-B0F2-C4922FB7118F}"/>
              </a:ext>
            </a:extLst>
          </p:cNvPr>
          <p:cNvSpPr>
            <a:spLocks noGrp="1"/>
          </p:cNvSpPr>
          <p:nvPr>
            <p:ph type="body" sz="quarter" idx="11"/>
          </p:nvPr>
        </p:nvSpPr>
        <p:spPr/>
        <p:txBody>
          <a:bodyPr/>
          <a:lstStyle/>
          <a:p>
            <a:r>
              <a:rPr lang="en-US" dirty="0"/>
              <a:t>277CA Edit Lookup Tool</a:t>
            </a:r>
          </a:p>
        </p:txBody>
      </p:sp>
      <p:sp>
        <p:nvSpPr>
          <p:cNvPr id="3" name="Content Placeholder 2">
            <a:extLst>
              <a:ext uri="{FF2B5EF4-FFF2-40B4-BE49-F238E27FC236}">
                <a16:creationId xmlns:a16="http://schemas.microsoft.com/office/drawing/2014/main" id="{C34C7DB4-DA66-473F-9265-DF232BFB1CA6}"/>
              </a:ext>
            </a:extLst>
          </p:cNvPr>
          <p:cNvSpPr>
            <a:spLocks noGrp="1"/>
          </p:cNvSpPr>
          <p:nvPr>
            <p:ph idx="1"/>
          </p:nvPr>
        </p:nvSpPr>
        <p:spPr/>
        <p:txBody>
          <a:bodyPr/>
          <a:lstStyle/>
          <a:p>
            <a:pPr marL="0" indent="0">
              <a:buNone/>
            </a:pPr>
            <a:r>
              <a:rPr lang="en-US" dirty="0"/>
              <a:t>Allows you to key in rejection codes from the 277CA Report and displays detailed information about the edit.</a:t>
            </a:r>
          </a:p>
          <a:p>
            <a:endParaRPr lang="en-US" dirty="0"/>
          </a:p>
          <a:p>
            <a:endParaRPr lang="en-US" dirty="0"/>
          </a:p>
        </p:txBody>
      </p:sp>
      <p:pic>
        <p:nvPicPr>
          <p:cNvPr id="7" name="Picture 6">
            <a:extLst>
              <a:ext uri="{FF2B5EF4-FFF2-40B4-BE49-F238E27FC236}">
                <a16:creationId xmlns:a16="http://schemas.microsoft.com/office/drawing/2014/main" id="{42138C46-F08B-479F-9918-95C3FB1FB6BE}"/>
              </a:ext>
            </a:extLst>
          </p:cNvPr>
          <p:cNvPicPr>
            <a:picLocks noChangeAspect="1"/>
          </p:cNvPicPr>
          <p:nvPr/>
        </p:nvPicPr>
        <p:blipFill rotWithShape="1">
          <a:blip r:embed="rId2"/>
          <a:srcRect l="2083" t="2593" r="10602" b="11556"/>
          <a:stretch/>
        </p:blipFill>
        <p:spPr>
          <a:xfrm>
            <a:off x="1600200" y="1885950"/>
            <a:ext cx="4572000" cy="2663190"/>
          </a:xfrm>
          <a:prstGeom prst="rect">
            <a:avLst/>
          </a:prstGeom>
        </p:spPr>
      </p:pic>
    </p:spTree>
    <p:extLst>
      <p:ext uri="{BB962C8B-B14F-4D97-AF65-F5344CB8AC3E}">
        <p14:creationId xmlns:p14="http://schemas.microsoft.com/office/powerpoint/2010/main" val="310358596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2573D-3292-4B10-9AFD-3700B63F1C3D}"/>
              </a:ext>
            </a:extLst>
          </p:cNvPr>
          <p:cNvSpPr>
            <a:spLocks noGrp="1"/>
          </p:cNvSpPr>
          <p:nvPr>
            <p:ph type="body" sz="quarter" idx="15"/>
          </p:nvPr>
        </p:nvSpPr>
        <p:spPr/>
        <p:txBody>
          <a:bodyPr/>
          <a:lstStyle/>
          <a:p>
            <a:r>
              <a:rPr lang="en-US" dirty="0"/>
              <a:t>When Providers Need to:</a:t>
            </a:r>
          </a:p>
        </p:txBody>
      </p:sp>
      <p:sp>
        <p:nvSpPr>
          <p:cNvPr id="4" name="Text Placeholder 3">
            <a:extLst>
              <a:ext uri="{FF2B5EF4-FFF2-40B4-BE49-F238E27FC236}">
                <a16:creationId xmlns:a16="http://schemas.microsoft.com/office/drawing/2014/main" id="{3167F33C-4F40-43BF-9CFE-5919C304F04D}"/>
              </a:ext>
            </a:extLst>
          </p:cNvPr>
          <p:cNvSpPr>
            <a:spLocks noGrp="1"/>
          </p:cNvSpPr>
          <p:nvPr>
            <p:ph type="body" sz="quarter" idx="16"/>
          </p:nvPr>
        </p:nvSpPr>
        <p:spPr>
          <a:xfrm>
            <a:off x="264043" y="1635578"/>
            <a:ext cx="4993757" cy="1371600"/>
          </a:xfrm>
        </p:spPr>
        <p:txBody>
          <a:bodyPr>
            <a:normAutofit fontScale="25000" lnSpcReduction="20000"/>
          </a:bodyPr>
          <a:lstStyle/>
          <a:p>
            <a:pPr marL="285750" indent="-285750">
              <a:buFont typeface="Arial" panose="020B0604020202020204" pitchFamily="34" charset="0"/>
              <a:buChar char="•"/>
            </a:pPr>
            <a:r>
              <a:rPr lang="en-US" sz="6400" dirty="0"/>
              <a:t>Change Clearinghouses</a:t>
            </a:r>
          </a:p>
          <a:p>
            <a:pPr marL="285750" indent="-285750">
              <a:buFont typeface="Arial" panose="020B0604020202020204" pitchFamily="34" charset="0"/>
              <a:buChar char="•"/>
            </a:pPr>
            <a:r>
              <a:rPr lang="en-US" sz="6400" dirty="0"/>
              <a:t> Update your DDE ID</a:t>
            </a:r>
          </a:p>
          <a:p>
            <a:pPr marL="285750" indent="-285750">
              <a:buFont typeface="Arial" panose="020B0604020202020204" pitchFamily="34" charset="0"/>
              <a:buChar char="•"/>
            </a:pPr>
            <a:r>
              <a:rPr lang="en-US" sz="6400" dirty="0"/>
              <a:t> Update the EDI Contact</a:t>
            </a:r>
          </a:p>
          <a:p>
            <a:pPr marL="285750" indent="-285750">
              <a:buFont typeface="Arial" panose="020B0604020202020204" pitchFamily="34" charset="0"/>
              <a:buChar char="•"/>
            </a:pPr>
            <a:r>
              <a:rPr lang="en-US" sz="6400" dirty="0"/>
              <a:t> Check the status of an EDI Application</a:t>
            </a:r>
          </a:p>
          <a:p>
            <a:pPr marL="285750" indent="-285750">
              <a:buFont typeface="Arial" panose="020B0604020202020204" pitchFamily="34" charset="0"/>
              <a:buChar char="•"/>
            </a:pPr>
            <a:r>
              <a:rPr lang="en-US" sz="6400" dirty="0"/>
              <a:t> Get assistance with understanding GPNet errors</a:t>
            </a:r>
          </a:p>
          <a:p>
            <a:pPr marL="285750" indent="-285750">
              <a:buFont typeface="Arial" panose="020B0604020202020204" pitchFamily="34" charset="0"/>
              <a:buChar char="•"/>
            </a:pPr>
            <a:r>
              <a:rPr lang="en-US" sz="6400" dirty="0"/>
              <a:t> Look up a GPNet error message</a:t>
            </a:r>
          </a:p>
          <a:p>
            <a:pPr marL="285750" indent="-285750">
              <a:buFont typeface="Arial" panose="020B0604020202020204" pitchFamily="34" charset="0"/>
              <a:buChar char="•"/>
            </a:pPr>
            <a:r>
              <a:rPr lang="en-US" sz="6400" dirty="0"/>
              <a:t> Look up a Smart Edit error message</a:t>
            </a:r>
          </a:p>
          <a:p>
            <a:pPr marL="285750" indent="-285750">
              <a:buFont typeface="Arial" panose="020B0604020202020204" pitchFamily="34" charset="0"/>
              <a:buChar char="•"/>
            </a:pPr>
            <a:r>
              <a:rPr lang="en-US" sz="6400" dirty="0"/>
              <a:t>Get a missing 277CA Report restored</a:t>
            </a:r>
          </a:p>
          <a:p>
            <a:pPr marL="285750" indent="-285750">
              <a:buFont typeface="Arial" panose="020B0604020202020204" pitchFamily="34" charset="0"/>
              <a:buChar char="•"/>
            </a:pPr>
            <a:r>
              <a:rPr lang="en-US" sz="6400" dirty="0"/>
              <a:t>Get an 835 remit file restored</a:t>
            </a:r>
          </a:p>
          <a:p>
            <a:pPr marL="285750" indent="-285750">
              <a:buFont typeface="Arial" panose="020B0604020202020204" pitchFamily="34" charset="0"/>
              <a:buChar char="•"/>
            </a:pPr>
            <a:r>
              <a:rPr lang="en-US" sz="6400" dirty="0"/>
              <a:t>Know if all systems are available and running on time – GPNet, eServices, DDE</a:t>
            </a:r>
          </a:p>
          <a:p>
            <a:endParaRPr lang="en-US" dirty="0"/>
          </a:p>
        </p:txBody>
      </p:sp>
      <p:sp>
        <p:nvSpPr>
          <p:cNvPr id="5" name="Text Placeholder 4">
            <a:extLst>
              <a:ext uri="{FF2B5EF4-FFF2-40B4-BE49-F238E27FC236}">
                <a16:creationId xmlns:a16="http://schemas.microsoft.com/office/drawing/2014/main" id="{2583FF05-D46B-456D-B9EA-1621CE2E1BF5}"/>
              </a:ext>
            </a:extLst>
          </p:cNvPr>
          <p:cNvSpPr>
            <a:spLocks noGrp="1"/>
          </p:cNvSpPr>
          <p:nvPr>
            <p:ph type="body" sz="quarter" idx="11"/>
          </p:nvPr>
        </p:nvSpPr>
        <p:spPr/>
        <p:txBody>
          <a:bodyPr/>
          <a:lstStyle/>
          <a:p>
            <a:r>
              <a:rPr lang="en-US" dirty="0"/>
              <a:t>EDI Can Assist</a:t>
            </a:r>
          </a:p>
        </p:txBody>
      </p:sp>
      <p:pic>
        <p:nvPicPr>
          <p:cNvPr id="9" name="Picture Placeholder 8">
            <a:extLst>
              <a:ext uri="{FF2B5EF4-FFF2-40B4-BE49-F238E27FC236}">
                <a16:creationId xmlns:a16="http://schemas.microsoft.com/office/drawing/2014/main" id="{89095144-B50A-4E37-BE59-12F8E201CF58}"/>
              </a:ext>
            </a:extLst>
          </p:cNvPr>
          <p:cNvPicPr>
            <a:picLocks noGrp="1" noChangeAspect="1"/>
          </p:cNvPicPr>
          <p:nvPr>
            <p:ph type="pic" sz="quarter" idx="14"/>
          </p:nvPr>
        </p:nvPicPr>
        <p:blipFill rotWithShape="1">
          <a:blip r:embed="rId2"/>
          <a:srcRect l="1091" t="14634" r="7045"/>
          <a:stretch/>
        </p:blipFill>
        <p:spPr>
          <a:xfrm>
            <a:off x="5562600" y="1511300"/>
            <a:ext cx="2971800" cy="2889250"/>
          </a:xfrm>
        </p:spPr>
      </p:pic>
    </p:spTree>
    <p:extLst>
      <p:ext uri="{BB962C8B-B14F-4D97-AF65-F5344CB8AC3E}">
        <p14:creationId xmlns:p14="http://schemas.microsoft.com/office/powerpoint/2010/main" val="307998636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00CD5F2-D812-4A30-9617-06A0EE717727}"/>
              </a:ext>
            </a:extLst>
          </p:cNvPr>
          <p:cNvSpPr>
            <a:spLocks noGrp="1"/>
          </p:cNvSpPr>
          <p:nvPr>
            <p:ph type="body" sz="quarter" idx="11"/>
          </p:nvPr>
        </p:nvSpPr>
        <p:spPr/>
        <p:txBody>
          <a:bodyPr/>
          <a:lstStyle/>
          <a:p>
            <a:r>
              <a:rPr lang="en-US" dirty="0"/>
              <a:t>System Security</a:t>
            </a:r>
          </a:p>
        </p:txBody>
      </p:sp>
      <p:sp>
        <p:nvSpPr>
          <p:cNvPr id="7" name="Content Placeholder 6">
            <a:extLst>
              <a:ext uri="{FF2B5EF4-FFF2-40B4-BE49-F238E27FC236}">
                <a16:creationId xmlns:a16="http://schemas.microsoft.com/office/drawing/2014/main" id="{7B3B32E7-E0E2-4B08-8637-96338C272EF1}"/>
              </a:ext>
            </a:extLst>
          </p:cNvPr>
          <p:cNvSpPr>
            <a:spLocks noGrp="1"/>
          </p:cNvSpPr>
          <p:nvPr>
            <p:ph idx="1"/>
          </p:nvPr>
        </p:nvSpPr>
        <p:spPr/>
        <p:txBody>
          <a:bodyPr/>
          <a:lstStyle/>
          <a:p>
            <a:r>
              <a:rPr lang="en-US" dirty="0"/>
              <a:t>All DDE and eServices IDs are assigned to individuals and cannot be shared with other people</a:t>
            </a:r>
          </a:p>
          <a:p>
            <a:r>
              <a:rPr lang="en-US" dirty="0"/>
              <a:t>If an ID is shared it will be deleted</a:t>
            </a:r>
          </a:p>
          <a:p>
            <a:r>
              <a:rPr lang="en-US" dirty="0"/>
              <a:t>All IDs are required to be certified and if they are not, they will be deleted</a:t>
            </a:r>
          </a:p>
          <a:p>
            <a:r>
              <a:rPr lang="en-US" dirty="0"/>
              <a:t>Individuals must respond to emails from the Palmetto GBA security team to avoid their id being deleted</a:t>
            </a:r>
          </a:p>
          <a:p>
            <a:endParaRPr lang="en-US" dirty="0"/>
          </a:p>
        </p:txBody>
      </p:sp>
    </p:spTree>
    <p:extLst>
      <p:ext uri="{BB962C8B-B14F-4D97-AF65-F5344CB8AC3E}">
        <p14:creationId xmlns:p14="http://schemas.microsoft.com/office/powerpoint/2010/main" val="13198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7474E7-1C82-4FD1-9291-BFFBDF011F2B}"/>
              </a:ext>
            </a:extLst>
          </p:cNvPr>
          <p:cNvSpPr>
            <a:spLocks noGrp="1"/>
          </p:cNvSpPr>
          <p:nvPr>
            <p:ph type="body" sz="quarter" idx="11"/>
          </p:nvPr>
        </p:nvSpPr>
        <p:spPr/>
        <p:txBody>
          <a:bodyPr/>
          <a:lstStyle/>
          <a:p>
            <a:r>
              <a:rPr lang="en-US" dirty="0"/>
              <a:t>Claim Status and Location</a:t>
            </a:r>
          </a:p>
        </p:txBody>
      </p:sp>
      <p:graphicFrame>
        <p:nvGraphicFramePr>
          <p:cNvPr id="12" name="Table 12">
            <a:extLst>
              <a:ext uri="{FF2B5EF4-FFF2-40B4-BE49-F238E27FC236}">
                <a16:creationId xmlns:a16="http://schemas.microsoft.com/office/drawing/2014/main" id="{28FA33E7-5809-447A-8143-6183F5BF2686}"/>
              </a:ext>
            </a:extLst>
          </p:cNvPr>
          <p:cNvGraphicFramePr>
            <a:graphicFrameLocks noGrp="1"/>
          </p:cNvGraphicFramePr>
          <p:nvPr>
            <p:ph idx="1"/>
            <p:extLst>
              <p:ext uri="{D42A27DB-BD31-4B8C-83A1-F6EECF244321}">
                <p14:modId xmlns:p14="http://schemas.microsoft.com/office/powerpoint/2010/main" val="2185799678"/>
              </p:ext>
            </p:extLst>
          </p:nvPr>
        </p:nvGraphicFramePr>
        <p:xfrm>
          <a:off x="155575" y="1123950"/>
          <a:ext cx="8832850" cy="2613660"/>
        </p:xfrm>
        <a:graphic>
          <a:graphicData uri="http://schemas.openxmlformats.org/drawingml/2006/table">
            <a:tbl>
              <a:tblPr firstRow="1" bandRow="1">
                <a:tableStyleId>{5C22544A-7EE6-4342-B048-85BDC9FD1C3A}</a:tableStyleId>
              </a:tblPr>
              <a:tblGrid>
                <a:gridCol w="4416425">
                  <a:extLst>
                    <a:ext uri="{9D8B030D-6E8A-4147-A177-3AD203B41FA5}">
                      <a16:colId xmlns:a16="http://schemas.microsoft.com/office/drawing/2014/main" val="656531313"/>
                    </a:ext>
                  </a:extLst>
                </a:gridCol>
                <a:gridCol w="4416425">
                  <a:extLst>
                    <a:ext uri="{9D8B030D-6E8A-4147-A177-3AD203B41FA5}">
                      <a16:colId xmlns:a16="http://schemas.microsoft.com/office/drawing/2014/main" val="1067734646"/>
                    </a:ext>
                  </a:extLst>
                </a:gridCol>
              </a:tblGrid>
              <a:tr h="278130">
                <a:tc>
                  <a:txBody>
                    <a:bodyPr/>
                    <a:lstStyle/>
                    <a:p>
                      <a:pPr algn="ctr"/>
                      <a:r>
                        <a:rPr lang="en-US" sz="1800" dirty="0"/>
                        <a:t>Status/Location</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800" dirty="0"/>
                        <a:t>Description</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108286056"/>
                  </a:ext>
                </a:extLst>
              </a:tr>
              <a:tr h="278130">
                <a:tc>
                  <a:txBody>
                    <a:bodyPr/>
                    <a:lstStyle/>
                    <a:p>
                      <a:pPr algn="ctr"/>
                      <a:r>
                        <a:rPr lang="en-US" sz="1800" dirty="0">
                          <a:solidFill>
                            <a:schemeClr val="accent5"/>
                          </a:solidFill>
                        </a:rPr>
                        <a:t>P B9996 </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sz="1800" dirty="0">
                          <a:solidFill>
                            <a:schemeClr val="accent5"/>
                          </a:solidFill>
                        </a:rPr>
                        <a:t>Payment floor</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27003682"/>
                  </a:ext>
                </a:extLst>
              </a:tr>
              <a:tr h="278130">
                <a:tc>
                  <a:txBody>
                    <a:bodyPr/>
                    <a:lstStyle/>
                    <a:p>
                      <a:pPr algn="ctr"/>
                      <a:r>
                        <a:rPr lang="en-US" sz="1800" dirty="0">
                          <a:solidFill>
                            <a:schemeClr val="accent5"/>
                          </a:solidFill>
                        </a:rPr>
                        <a:t>P B9997</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sz="1800" dirty="0">
                          <a:solidFill>
                            <a:schemeClr val="accent5"/>
                          </a:solidFill>
                        </a:rPr>
                        <a:t>Processed or paid claim</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30625384"/>
                  </a:ext>
                </a:extLst>
              </a:tr>
              <a:tr h="278130">
                <a:tc>
                  <a:txBody>
                    <a:bodyPr/>
                    <a:lstStyle/>
                    <a:p>
                      <a:pPr algn="ctr"/>
                      <a:r>
                        <a:rPr lang="en-US" sz="1800" dirty="0">
                          <a:solidFill>
                            <a:schemeClr val="accent5"/>
                          </a:solidFill>
                        </a:rPr>
                        <a:t>D B9997 </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sz="1800" dirty="0">
                          <a:solidFill>
                            <a:schemeClr val="accent5"/>
                          </a:solidFill>
                        </a:rPr>
                        <a:t>Denied claim</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301772541"/>
                  </a:ext>
                </a:extLst>
              </a:tr>
              <a:tr h="278130">
                <a:tc>
                  <a:txBody>
                    <a:bodyPr/>
                    <a:lstStyle/>
                    <a:p>
                      <a:pPr algn="ctr"/>
                      <a:r>
                        <a:rPr lang="en-US" sz="1800" dirty="0">
                          <a:solidFill>
                            <a:schemeClr val="accent5"/>
                          </a:solidFill>
                        </a:rPr>
                        <a:t>R B9997</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sz="1800" dirty="0">
                          <a:solidFill>
                            <a:schemeClr val="accent5"/>
                          </a:solidFill>
                        </a:rPr>
                        <a:t>Rejected claim</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10322424"/>
                  </a:ext>
                </a:extLst>
              </a:tr>
              <a:tr h="278130">
                <a:tc>
                  <a:txBody>
                    <a:bodyPr/>
                    <a:lstStyle/>
                    <a:p>
                      <a:pPr algn="ctr"/>
                      <a:r>
                        <a:rPr lang="en-US" sz="1800" dirty="0">
                          <a:solidFill>
                            <a:schemeClr val="accent5"/>
                          </a:solidFill>
                        </a:rPr>
                        <a:t>T B9997 </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sz="1800" dirty="0">
                          <a:solidFill>
                            <a:schemeClr val="accent5"/>
                          </a:solidFill>
                        </a:rPr>
                        <a:t>Claim needing correction</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778630157"/>
                  </a:ext>
                </a:extLst>
              </a:tr>
              <a:tr h="480060">
                <a:tc>
                  <a:txBody>
                    <a:bodyPr/>
                    <a:lstStyle/>
                    <a:p>
                      <a:pPr algn="ctr"/>
                      <a:r>
                        <a:rPr lang="en-US" sz="1800" dirty="0">
                          <a:solidFill>
                            <a:schemeClr val="accent5"/>
                          </a:solidFill>
                        </a:rPr>
                        <a:t>S B6001 </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sz="1600" dirty="0">
                          <a:solidFill>
                            <a:schemeClr val="accent5"/>
                          </a:solidFill>
                        </a:rPr>
                        <a:t>Claim selected for an additional documentation request (ADR)</a:t>
                      </a:r>
                    </a:p>
                  </a:txBody>
                  <a:tcPr marL="68580" marR="68580" marT="34290" marB="3429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304636513"/>
                  </a:ext>
                </a:extLst>
              </a:tr>
            </a:tbl>
          </a:graphicData>
        </a:graphic>
      </p:graphicFrame>
    </p:spTree>
    <p:extLst>
      <p:ext uri="{BB962C8B-B14F-4D97-AF65-F5344CB8AC3E}">
        <p14:creationId xmlns:p14="http://schemas.microsoft.com/office/powerpoint/2010/main" val="79075147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04C62A-2D9C-48FB-A16E-CD814B99B98C}"/>
              </a:ext>
            </a:extLst>
          </p:cNvPr>
          <p:cNvSpPr>
            <a:spLocks noGrp="1"/>
          </p:cNvSpPr>
          <p:nvPr>
            <p:ph type="body" sz="quarter" idx="11"/>
          </p:nvPr>
        </p:nvSpPr>
        <p:spPr/>
        <p:txBody>
          <a:bodyPr/>
          <a:lstStyle/>
          <a:p>
            <a:r>
              <a:rPr lang="en-US" dirty="0"/>
              <a:t>EDI Contact Information</a:t>
            </a:r>
          </a:p>
        </p:txBody>
      </p:sp>
      <p:sp>
        <p:nvSpPr>
          <p:cNvPr id="3" name="Content Placeholder 2">
            <a:extLst>
              <a:ext uri="{FF2B5EF4-FFF2-40B4-BE49-F238E27FC236}">
                <a16:creationId xmlns:a16="http://schemas.microsoft.com/office/drawing/2014/main" id="{160EC538-A856-4F80-95CC-99320DFCE3D5}"/>
              </a:ext>
            </a:extLst>
          </p:cNvPr>
          <p:cNvSpPr>
            <a:spLocks noGrp="1"/>
          </p:cNvSpPr>
          <p:nvPr>
            <p:ph idx="1"/>
          </p:nvPr>
        </p:nvSpPr>
        <p:spPr/>
        <p:txBody>
          <a:bodyPr/>
          <a:lstStyle/>
          <a:p>
            <a:r>
              <a:rPr lang="en-US" dirty="0"/>
              <a:t>Notify EDI if the following has changed:</a:t>
            </a:r>
          </a:p>
          <a:p>
            <a:pPr lvl="1"/>
            <a:r>
              <a:rPr lang="en-US" dirty="0"/>
              <a:t>New EDI contact</a:t>
            </a:r>
          </a:p>
          <a:p>
            <a:pPr lvl="1"/>
            <a:r>
              <a:rPr lang="en-US" dirty="0"/>
              <a:t>Phone number</a:t>
            </a:r>
          </a:p>
          <a:p>
            <a:pPr lvl="1"/>
            <a:r>
              <a:rPr lang="en-US" dirty="0"/>
              <a:t>Email account</a:t>
            </a:r>
          </a:p>
          <a:p>
            <a:pPr lvl="1"/>
            <a:r>
              <a:rPr lang="en-US" dirty="0"/>
              <a:t>Address</a:t>
            </a:r>
          </a:p>
          <a:p>
            <a:pPr lvl="1"/>
            <a:r>
              <a:rPr lang="en-US" dirty="0"/>
              <a:t>DDE ID no longer employed or needed</a:t>
            </a:r>
          </a:p>
        </p:txBody>
      </p:sp>
    </p:spTree>
    <p:extLst>
      <p:ext uri="{BB962C8B-B14F-4D97-AF65-F5344CB8AC3E}">
        <p14:creationId xmlns:p14="http://schemas.microsoft.com/office/powerpoint/2010/main" val="257332521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096143-1FF1-45BE-8C82-DFEF1015CA06}"/>
              </a:ext>
            </a:extLst>
          </p:cNvPr>
          <p:cNvSpPr>
            <a:spLocks noGrp="1"/>
          </p:cNvSpPr>
          <p:nvPr>
            <p:ph type="body" sz="quarter" idx="11"/>
          </p:nvPr>
        </p:nvSpPr>
        <p:spPr/>
        <p:txBody>
          <a:bodyPr/>
          <a:lstStyle/>
          <a:p>
            <a:r>
              <a:rPr lang="en-US" dirty="0"/>
              <a:t>Contact EDI</a:t>
            </a:r>
          </a:p>
        </p:txBody>
      </p:sp>
      <p:sp>
        <p:nvSpPr>
          <p:cNvPr id="7" name="Content Placeholder 6">
            <a:extLst>
              <a:ext uri="{FF2B5EF4-FFF2-40B4-BE49-F238E27FC236}">
                <a16:creationId xmlns:a16="http://schemas.microsoft.com/office/drawing/2014/main" id="{BC8AB905-345E-469A-BB22-BC9D3768FABC}"/>
              </a:ext>
            </a:extLst>
          </p:cNvPr>
          <p:cNvSpPr>
            <a:spLocks noGrp="1"/>
          </p:cNvSpPr>
          <p:nvPr>
            <p:ph idx="1"/>
          </p:nvPr>
        </p:nvSpPr>
        <p:spPr/>
        <p:txBody>
          <a:bodyPr/>
          <a:lstStyle/>
          <a:p>
            <a:r>
              <a:rPr lang="en-US" sz="2000" dirty="0"/>
              <a:t>Call our EDI Helpdesk :</a:t>
            </a:r>
          </a:p>
          <a:p>
            <a:pPr lvl="1"/>
            <a:r>
              <a:rPr lang="en-US" dirty="0">
                <a:latin typeface="Bryant Pro Regular" panose="020B0503040000020003"/>
              </a:rPr>
              <a:t>JJ     877-567-7271</a:t>
            </a:r>
          </a:p>
          <a:p>
            <a:pPr lvl="1"/>
            <a:r>
              <a:rPr lang="en-US" dirty="0">
                <a:latin typeface="Bryant Pro Regular" panose="020B0503040000020003"/>
              </a:rPr>
              <a:t>JM   855-696-0705</a:t>
            </a:r>
          </a:p>
          <a:p>
            <a:pPr marL="457200" lvl="1" indent="0">
              <a:buNone/>
            </a:pPr>
            <a:r>
              <a:rPr lang="en-US" dirty="0">
                <a:latin typeface="Bryant Pro Regular" panose="020B0503040000020003"/>
              </a:rPr>
              <a:t>Please listen carefully to the menu prompts</a:t>
            </a:r>
          </a:p>
          <a:p>
            <a:pPr marL="457200" lvl="1" indent="0">
              <a:buNone/>
            </a:pPr>
            <a:r>
              <a:rPr lang="en-US" b="0" dirty="0">
                <a:latin typeface="Bryant Pro Regular" panose="020B0503040000020003"/>
              </a:rPr>
              <a:t>Retain all EDI ticket numbers from calls to the EDI Helpdesk</a:t>
            </a:r>
          </a:p>
          <a:p>
            <a:pPr>
              <a:spcBef>
                <a:spcPts val="0"/>
              </a:spcBef>
            </a:pPr>
            <a:endParaRPr lang="en-US" sz="2000" dirty="0"/>
          </a:p>
          <a:p>
            <a:pPr>
              <a:spcBef>
                <a:spcPts val="0"/>
              </a:spcBef>
            </a:pPr>
            <a:r>
              <a:rPr lang="en-US" sz="2000" dirty="0"/>
              <a:t>Email general EDI questions or report an issue:</a:t>
            </a:r>
          </a:p>
          <a:p>
            <a:pPr marL="0" indent="0">
              <a:spcBef>
                <a:spcPts val="0"/>
              </a:spcBef>
              <a:buNone/>
            </a:pPr>
            <a:r>
              <a:rPr lang="en-US" sz="2000" dirty="0"/>
              <a:t>        Medicare.edi@Palmettogba.com</a:t>
            </a:r>
          </a:p>
          <a:p>
            <a:pPr>
              <a:spcBef>
                <a:spcPts val="0"/>
              </a:spcBef>
            </a:pPr>
            <a:endParaRPr lang="en-US" sz="2000" dirty="0"/>
          </a:p>
          <a:p>
            <a:pPr>
              <a:spcBef>
                <a:spcPts val="0"/>
              </a:spcBef>
            </a:pPr>
            <a:r>
              <a:rPr lang="en-US" sz="2000" dirty="0"/>
              <a:t>eChat any EDI questions to EDI staff</a:t>
            </a:r>
          </a:p>
          <a:p>
            <a:endParaRPr lang="en-US" dirty="0"/>
          </a:p>
        </p:txBody>
      </p:sp>
    </p:spTree>
    <p:extLst>
      <p:ext uri="{BB962C8B-B14F-4D97-AF65-F5344CB8AC3E}">
        <p14:creationId xmlns:p14="http://schemas.microsoft.com/office/powerpoint/2010/main" val="216094352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989DBC-A195-4021-B036-78116E5CF33C}"/>
              </a:ext>
            </a:extLst>
          </p:cNvPr>
          <p:cNvSpPr>
            <a:spLocks noGrp="1"/>
          </p:cNvSpPr>
          <p:nvPr>
            <p:ph type="body" sz="quarter" idx="11"/>
          </p:nvPr>
        </p:nvSpPr>
        <p:spPr/>
        <p:txBody>
          <a:bodyPr/>
          <a:lstStyle/>
          <a:p>
            <a:r>
              <a:rPr lang="en-US" dirty="0"/>
              <a:t>EDI Survey</a:t>
            </a:r>
          </a:p>
        </p:txBody>
      </p:sp>
      <p:sp>
        <p:nvSpPr>
          <p:cNvPr id="3" name="Content Placeholder 2">
            <a:extLst>
              <a:ext uri="{FF2B5EF4-FFF2-40B4-BE49-F238E27FC236}">
                <a16:creationId xmlns:a16="http://schemas.microsoft.com/office/drawing/2014/main" id="{1365CAAA-5171-4FB6-88E2-35A6E15E82C2}"/>
              </a:ext>
            </a:extLst>
          </p:cNvPr>
          <p:cNvSpPr>
            <a:spLocks noGrp="1"/>
          </p:cNvSpPr>
          <p:nvPr>
            <p:ph idx="1"/>
          </p:nvPr>
        </p:nvSpPr>
        <p:spPr>
          <a:xfrm>
            <a:off x="155448" y="971550"/>
            <a:ext cx="8833104" cy="3577590"/>
          </a:xfrm>
        </p:spPr>
        <p:txBody>
          <a:bodyPr/>
          <a:lstStyle/>
          <a:p>
            <a:r>
              <a:rPr lang="en-US" dirty="0"/>
              <a:t>Please provide your contact information so we can follow up on your EDI concerns or suggestions</a:t>
            </a:r>
          </a:p>
          <a:p>
            <a:r>
              <a:rPr lang="en-US" dirty="0"/>
              <a:t>Can be found on any EDI page</a:t>
            </a:r>
          </a:p>
          <a:p>
            <a:endParaRPr lang="en-US" dirty="0"/>
          </a:p>
        </p:txBody>
      </p:sp>
      <p:pic>
        <p:nvPicPr>
          <p:cNvPr id="5" name="Picture 4">
            <a:extLst>
              <a:ext uri="{FF2B5EF4-FFF2-40B4-BE49-F238E27FC236}">
                <a16:creationId xmlns:a16="http://schemas.microsoft.com/office/drawing/2014/main" id="{97E0E5B9-DDB6-4A9B-8DB5-10363BF3BFCC}"/>
              </a:ext>
            </a:extLst>
          </p:cNvPr>
          <p:cNvPicPr>
            <a:picLocks noChangeAspect="1"/>
          </p:cNvPicPr>
          <p:nvPr/>
        </p:nvPicPr>
        <p:blipFill rotWithShape="1">
          <a:blip r:embed="rId2"/>
          <a:srcRect l="2084" t="26296" r="8472" b="9264"/>
          <a:stretch/>
        </p:blipFill>
        <p:spPr>
          <a:xfrm>
            <a:off x="1524000" y="2190750"/>
            <a:ext cx="5410200" cy="2358390"/>
          </a:xfrm>
          <a:prstGeom prst="rect">
            <a:avLst/>
          </a:prstGeom>
        </p:spPr>
      </p:pic>
    </p:spTree>
    <p:extLst>
      <p:ext uri="{BB962C8B-B14F-4D97-AF65-F5344CB8AC3E}">
        <p14:creationId xmlns:p14="http://schemas.microsoft.com/office/powerpoint/2010/main" val="332307304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21C787-8C36-4907-BFA2-D632A68F74B4}"/>
              </a:ext>
            </a:extLst>
          </p:cNvPr>
          <p:cNvSpPr>
            <a:spLocks noGrp="1"/>
          </p:cNvSpPr>
          <p:nvPr>
            <p:ph type="body" sz="quarter" idx="11"/>
          </p:nvPr>
        </p:nvSpPr>
        <p:spPr/>
        <p:txBody>
          <a:bodyPr/>
          <a:lstStyle/>
          <a:p>
            <a:r>
              <a:rPr lang="en-US" dirty="0"/>
              <a:t>Part A/B Audit and Reimbursement</a:t>
            </a:r>
          </a:p>
        </p:txBody>
      </p:sp>
      <p:sp>
        <p:nvSpPr>
          <p:cNvPr id="6" name="Text Placeholder 5">
            <a:extLst>
              <a:ext uri="{FF2B5EF4-FFF2-40B4-BE49-F238E27FC236}">
                <a16:creationId xmlns:a16="http://schemas.microsoft.com/office/drawing/2014/main" id="{C0863C81-8172-4A71-BFA5-CB8E94BDF267}"/>
              </a:ext>
            </a:extLst>
          </p:cNvPr>
          <p:cNvSpPr>
            <a:spLocks noGrp="1"/>
          </p:cNvSpPr>
          <p:nvPr>
            <p:ph type="body" sz="quarter" idx="12"/>
          </p:nvPr>
        </p:nvSpPr>
        <p:spPr/>
        <p:txBody>
          <a:bodyPr/>
          <a:lstStyle/>
          <a:p>
            <a:r>
              <a:rPr lang="en-US" sz="2400" dirty="0"/>
              <a:t>NC HFMA Medicare Workshop</a:t>
            </a:r>
          </a:p>
          <a:p>
            <a:endParaRPr lang="en-US" dirty="0"/>
          </a:p>
        </p:txBody>
      </p:sp>
    </p:spTree>
    <p:extLst>
      <p:ext uri="{BB962C8B-B14F-4D97-AF65-F5344CB8AC3E}">
        <p14:creationId xmlns:p14="http://schemas.microsoft.com/office/powerpoint/2010/main" val="129502538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body" sz="quarter" idx="11"/>
          </p:nvPr>
        </p:nvSpPr>
        <p:spPr>
          <a:xfrm>
            <a:off x="152400" y="-141103"/>
            <a:ext cx="8839200" cy="948956"/>
          </a:xfrm>
        </p:spPr>
        <p:txBody>
          <a:bodyPr anchor="ctr">
            <a:normAutofit/>
          </a:bodyPr>
          <a:lstStyle/>
          <a:p>
            <a:r>
              <a:rPr lang="en-US" dirty="0"/>
              <a:t>Agenda</a:t>
            </a:r>
          </a:p>
        </p:txBody>
      </p:sp>
      <p:sp>
        <p:nvSpPr>
          <p:cNvPr id="9" name="Content Placeholder 8"/>
          <p:cNvSpPr>
            <a:spLocks noGrp="1"/>
          </p:cNvSpPr>
          <p:nvPr>
            <p:ph idx="1"/>
          </p:nvPr>
        </p:nvSpPr>
        <p:spPr>
          <a:xfrm>
            <a:off x="152400" y="886114"/>
            <a:ext cx="8839200" cy="3657600"/>
          </a:xfrm>
        </p:spPr>
        <p:txBody>
          <a:bodyPr>
            <a:normAutofit/>
          </a:bodyPr>
          <a:lstStyle/>
          <a:p>
            <a:pPr lvl="0"/>
            <a:r>
              <a:rPr lang="en-US" dirty="0"/>
              <a:t>Agenda</a:t>
            </a:r>
          </a:p>
          <a:p>
            <a:pPr lvl="1"/>
            <a:r>
              <a:rPr lang="en-US" sz="2400" dirty="0"/>
              <a:t>S-10 Audits</a:t>
            </a:r>
          </a:p>
          <a:p>
            <a:pPr lvl="1"/>
            <a:r>
              <a:rPr lang="en-US" sz="2400" dirty="0"/>
              <a:t>Cost Report Reopenings</a:t>
            </a:r>
          </a:p>
          <a:p>
            <a:pPr lvl="1"/>
            <a:r>
              <a:rPr lang="en-US" sz="2400" dirty="0"/>
              <a:t>General Updates</a:t>
            </a:r>
          </a:p>
          <a:p>
            <a:pPr lvl="1"/>
            <a:endParaRPr lang="en-US" sz="2400" dirty="0"/>
          </a:p>
          <a:p>
            <a:pPr lvl="1"/>
            <a:endParaRPr lang="en-US" sz="2400" dirty="0"/>
          </a:p>
        </p:txBody>
      </p:sp>
    </p:spTree>
    <p:extLst>
      <p:ext uri="{BB962C8B-B14F-4D97-AF65-F5344CB8AC3E}">
        <p14:creationId xmlns:p14="http://schemas.microsoft.com/office/powerpoint/2010/main" val="420844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533400" y="1257300"/>
            <a:ext cx="7924800" cy="1785938"/>
          </a:xfrm>
        </p:spPr>
        <p:txBody>
          <a:bodyPr>
            <a:noAutofit/>
          </a:bodyPr>
          <a:lstStyle/>
          <a:p>
            <a:pPr>
              <a:spcBef>
                <a:spcPts val="450"/>
              </a:spcBef>
              <a:defRPr/>
            </a:pPr>
            <a:r>
              <a:rPr lang="en-US" sz="2100" dirty="0">
                <a:solidFill>
                  <a:schemeClr val="tx2">
                    <a:lumMod val="75000"/>
                  </a:schemeClr>
                </a:solidFill>
                <a:latin typeface="+mn-lt"/>
                <a:ea typeface="+mn-ea"/>
                <a:cs typeface="Arial" panose="020B0604020202020204" pitchFamily="34" charset="0"/>
              </a:rPr>
              <a:t>The content in this presentation is intended for JM providers and is current as of January 10, 2020.</a:t>
            </a:r>
            <a:br>
              <a:rPr lang="en-US" sz="2100" dirty="0">
                <a:solidFill>
                  <a:schemeClr val="tx2">
                    <a:lumMod val="75000"/>
                  </a:schemeClr>
                </a:solidFill>
                <a:latin typeface="+mn-lt"/>
                <a:ea typeface="+mn-ea"/>
                <a:cs typeface="Arial" panose="020B0604020202020204" pitchFamily="34" charset="0"/>
              </a:rPr>
            </a:br>
            <a:r>
              <a:rPr lang="en-US" sz="2100" dirty="0">
                <a:solidFill>
                  <a:schemeClr val="tx2">
                    <a:lumMod val="75000"/>
                  </a:schemeClr>
                </a:solidFill>
                <a:latin typeface="+mn-lt"/>
                <a:ea typeface="+mn-ea"/>
                <a:cs typeface="Arial" panose="020B0604020202020204" pitchFamily="34" charset="0"/>
              </a:rPr>
              <a:t> Any changes or new information superseding this information is provided in articles with publication dates after January 10, 2020, at: </a:t>
            </a:r>
            <a:r>
              <a:rPr lang="en-US" sz="2100" dirty="0">
                <a:solidFill>
                  <a:prstClr val="black"/>
                </a:solidFill>
                <a:latin typeface="+mn-lt"/>
                <a:ea typeface="+mn-ea"/>
                <a:cs typeface="Arial" panose="020B0604020202020204" pitchFamily="34" charset="0"/>
                <a:hlinkClick r:id="rId3"/>
              </a:rPr>
              <a:t>www.Palmettogba.com</a:t>
            </a:r>
            <a:r>
              <a:rPr lang="en-US" sz="2100" dirty="0">
                <a:solidFill>
                  <a:prstClr val="black"/>
                </a:solidFill>
                <a:latin typeface="+mn-lt"/>
                <a:ea typeface="+mn-ea"/>
                <a:cs typeface="Arial" panose="020B0604020202020204" pitchFamily="34" charset="0"/>
              </a:rPr>
              <a:t>. </a:t>
            </a:r>
            <a:endParaRPr lang="en-US" altLang="en-US" sz="2100" dirty="0">
              <a:solidFill>
                <a:schemeClr val="tx2">
                  <a:satMod val="130000"/>
                </a:schemeClr>
              </a:solidFill>
              <a:latin typeface="+mn-lt"/>
            </a:endParaRPr>
          </a:p>
        </p:txBody>
      </p:sp>
      <p:sp>
        <p:nvSpPr>
          <p:cNvPr id="2" name="Slide Number Placeholder 1"/>
          <p:cNvSpPr>
            <a:spLocks noGrp="1"/>
          </p:cNvSpPr>
          <p:nvPr>
            <p:ph type="sldNum" sz="quarter" idx="11"/>
          </p:nvPr>
        </p:nvSpPr>
        <p:spPr>
          <a:xfrm>
            <a:off x="10629900" y="6790135"/>
            <a:ext cx="1600200" cy="205383"/>
          </a:xfrm>
        </p:spPr>
        <p:txBody>
          <a:bodyPr/>
          <a:lstStyle/>
          <a:p>
            <a:pPr>
              <a:defRPr/>
            </a:pPr>
            <a:fld id="{8EAD1577-43D0-4303-A5B6-F6877F78F9B3}" type="slidenum">
              <a:rPr lang="en-US" smtClean="0">
                <a:solidFill>
                  <a:srgbClr val="000000"/>
                </a:solidFill>
              </a:rPr>
              <a:pPr>
                <a:defRPr/>
              </a:pPr>
              <a:t>215</a:t>
            </a:fld>
            <a:endParaRPr lang="en-US" dirty="0">
              <a:solidFill>
                <a:srgbClr val="000000"/>
              </a:solidFill>
            </a:endParaRPr>
          </a:p>
        </p:txBody>
      </p:sp>
      <p:sp>
        <p:nvSpPr>
          <p:cNvPr id="10244" name="Title 3"/>
          <p:cNvSpPr txBox="1">
            <a:spLocks/>
          </p:cNvSpPr>
          <p:nvPr/>
        </p:nvSpPr>
        <p:spPr bwMode="auto">
          <a:xfrm>
            <a:off x="457200" y="285750"/>
            <a:ext cx="7249716"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spcAft>
                <a:spcPts val="600"/>
              </a:spcAft>
              <a:buClr>
                <a:schemeClr val="accent1"/>
              </a:buClr>
              <a:buFont typeface="Arial" pitchFamily="34" charset="0"/>
              <a:buChar char="•"/>
              <a:defRPr sz="2400">
                <a:solidFill>
                  <a:schemeClr val="tx1"/>
                </a:solidFill>
                <a:latin typeface="Century Gothic" pitchFamily="34" charset="0"/>
              </a:defRPr>
            </a:lvl1pPr>
            <a:lvl2pPr marL="742950" indent="-285750" eaLnBrk="0" hangingPunct="0">
              <a:spcBef>
                <a:spcPts val="600"/>
              </a:spcBef>
              <a:spcAft>
                <a:spcPts val="600"/>
              </a:spcAft>
              <a:buClr>
                <a:srgbClr val="005461"/>
              </a:buClr>
              <a:buFont typeface="Wingdings" pitchFamily="2" charset="2"/>
              <a:buChar char="§"/>
              <a:defRPr sz="2000">
                <a:solidFill>
                  <a:schemeClr val="tx1"/>
                </a:solidFill>
                <a:latin typeface="Century Gothic" pitchFamily="34" charset="0"/>
              </a:defRPr>
            </a:lvl2pPr>
            <a:lvl3pPr marL="1143000" indent="-228600" eaLnBrk="0" hangingPunct="0">
              <a:spcBef>
                <a:spcPts val="600"/>
              </a:spcBef>
              <a:spcAft>
                <a:spcPts val="600"/>
              </a:spcAft>
              <a:buClr>
                <a:srgbClr val="005461"/>
              </a:buClr>
              <a:buFont typeface="Wingdings" pitchFamily="2" charset="2"/>
              <a:buChar char="§"/>
              <a:defRPr>
                <a:solidFill>
                  <a:schemeClr val="tx1"/>
                </a:solidFill>
                <a:latin typeface="Century Gothic" pitchFamily="34" charset="0"/>
              </a:defRPr>
            </a:lvl3pPr>
            <a:lvl4pPr marL="1600200" indent="-228600" eaLnBrk="0" hangingPunct="0">
              <a:spcBef>
                <a:spcPts val="600"/>
              </a:spcBef>
              <a:spcAft>
                <a:spcPts val="600"/>
              </a:spcAft>
              <a:buClr>
                <a:srgbClr val="005461"/>
              </a:buClr>
              <a:buFont typeface="Wingdings" pitchFamily="2" charset="2"/>
              <a:buChar char="§"/>
              <a:defRPr sz="1600">
                <a:solidFill>
                  <a:schemeClr val="tx1"/>
                </a:solidFill>
                <a:latin typeface="Century Gothic" pitchFamily="34" charset="0"/>
              </a:defRPr>
            </a:lvl4pPr>
            <a:lvl5pPr marL="2057400" indent="-228600" eaLnBrk="0" hangingPunct="0">
              <a:spcBef>
                <a:spcPts val="600"/>
              </a:spcBef>
              <a:spcAft>
                <a:spcPts val="600"/>
              </a:spcAft>
              <a:buClr>
                <a:srgbClr val="005461"/>
              </a:buClr>
              <a:buFont typeface="Wingdings" pitchFamily="2" charset="2"/>
              <a:buChar char="§"/>
              <a:defRPr sz="1600">
                <a:solidFill>
                  <a:schemeClr val="tx1"/>
                </a:solidFill>
                <a:latin typeface="Century Gothic" pitchFamily="34" charset="0"/>
              </a:defRPr>
            </a:lvl5pPr>
            <a:lvl6pPr marL="2514600" indent="-228600" eaLnBrk="0" fontAlgn="base" hangingPunct="0">
              <a:spcBef>
                <a:spcPts val="600"/>
              </a:spcBef>
              <a:spcAft>
                <a:spcPts val="600"/>
              </a:spcAft>
              <a:buClr>
                <a:srgbClr val="005461"/>
              </a:buClr>
              <a:buFont typeface="Wingdings" pitchFamily="2" charset="2"/>
              <a:buChar char="§"/>
              <a:defRPr sz="1600">
                <a:solidFill>
                  <a:schemeClr val="tx1"/>
                </a:solidFill>
                <a:latin typeface="Century Gothic" pitchFamily="34" charset="0"/>
              </a:defRPr>
            </a:lvl6pPr>
            <a:lvl7pPr marL="2971800" indent="-228600" eaLnBrk="0" fontAlgn="base" hangingPunct="0">
              <a:spcBef>
                <a:spcPts val="600"/>
              </a:spcBef>
              <a:spcAft>
                <a:spcPts val="600"/>
              </a:spcAft>
              <a:buClr>
                <a:srgbClr val="005461"/>
              </a:buClr>
              <a:buFont typeface="Wingdings" pitchFamily="2" charset="2"/>
              <a:buChar char="§"/>
              <a:defRPr sz="1600">
                <a:solidFill>
                  <a:schemeClr val="tx1"/>
                </a:solidFill>
                <a:latin typeface="Century Gothic" pitchFamily="34" charset="0"/>
              </a:defRPr>
            </a:lvl7pPr>
            <a:lvl8pPr marL="3429000" indent="-228600" eaLnBrk="0" fontAlgn="base" hangingPunct="0">
              <a:spcBef>
                <a:spcPts val="600"/>
              </a:spcBef>
              <a:spcAft>
                <a:spcPts val="600"/>
              </a:spcAft>
              <a:buClr>
                <a:srgbClr val="005461"/>
              </a:buClr>
              <a:buFont typeface="Wingdings" pitchFamily="2" charset="2"/>
              <a:buChar char="§"/>
              <a:defRPr sz="1600">
                <a:solidFill>
                  <a:schemeClr val="tx1"/>
                </a:solidFill>
                <a:latin typeface="Century Gothic" pitchFamily="34" charset="0"/>
              </a:defRPr>
            </a:lvl8pPr>
            <a:lvl9pPr marL="3886200" indent="-228600" eaLnBrk="0" fontAlgn="base" hangingPunct="0">
              <a:spcBef>
                <a:spcPts val="600"/>
              </a:spcBef>
              <a:spcAft>
                <a:spcPts val="600"/>
              </a:spcAft>
              <a:buClr>
                <a:srgbClr val="005461"/>
              </a:buClr>
              <a:buFont typeface="Wingdings" pitchFamily="2" charset="2"/>
              <a:buChar char="§"/>
              <a:defRPr sz="1600">
                <a:solidFill>
                  <a:schemeClr val="tx1"/>
                </a:solidFill>
                <a:latin typeface="Century Gothic" pitchFamily="34" charset="0"/>
              </a:defRPr>
            </a:lvl9pPr>
          </a:lstStyle>
          <a:p>
            <a:pPr eaLnBrk="1" hangingPunct="1">
              <a:spcBef>
                <a:spcPct val="0"/>
              </a:spcBef>
              <a:spcAft>
                <a:spcPct val="0"/>
              </a:spcAft>
              <a:buClrTx/>
              <a:buFontTx/>
              <a:buNone/>
            </a:pPr>
            <a:r>
              <a:rPr lang="en-US" altLang="en-US" sz="3300" dirty="0">
                <a:solidFill>
                  <a:schemeClr val="tx2">
                    <a:lumMod val="75000"/>
                  </a:schemeClr>
                </a:solidFill>
                <a:latin typeface="+mj-lt"/>
              </a:rPr>
              <a:t>Disclaimer</a:t>
            </a:r>
          </a:p>
        </p:txBody>
      </p:sp>
      <p:sp>
        <p:nvSpPr>
          <p:cNvPr id="7" name="Rounded Rectangle 6"/>
          <p:cNvSpPr/>
          <p:nvPr/>
        </p:nvSpPr>
        <p:spPr>
          <a:xfrm>
            <a:off x="1771650" y="3486150"/>
            <a:ext cx="5429250" cy="742950"/>
          </a:xfrm>
          <a:prstGeom prst="roundRect">
            <a:avLst/>
          </a:prstGeom>
          <a:noFill/>
          <a:ln w="25400" cap="flat" cmpd="sng" algn="ctr">
            <a:solidFill>
              <a:srgbClr val="72A376">
                <a:shade val="50000"/>
              </a:srgbClr>
            </a:solidFill>
            <a:prstDash val="solid"/>
          </a:ln>
          <a:effectLst/>
        </p:spPr>
        <p:txBody>
          <a:bodyPr anchor="ctr"/>
          <a:lstStyle/>
          <a:p>
            <a:pPr algn="ctr" eaLnBrk="1" hangingPunct="1">
              <a:defRPr/>
            </a:pPr>
            <a:r>
              <a:rPr lang="en-US" kern="0" dirty="0">
                <a:solidFill>
                  <a:schemeClr val="tx2">
                    <a:lumMod val="75000"/>
                  </a:schemeClr>
                </a:solidFill>
                <a:latin typeface="Georgia"/>
              </a:rPr>
              <a:t>CPT® only copyright © 2019 American Medical Association. All rights reserved. </a:t>
            </a:r>
          </a:p>
        </p:txBody>
      </p:sp>
      <p:sp>
        <p:nvSpPr>
          <p:cNvPr id="9" name="Slide Number Placeholder 3">
            <a:extLst>
              <a:ext uri="{FF2B5EF4-FFF2-40B4-BE49-F238E27FC236}">
                <a16:creationId xmlns:a16="http://schemas.microsoft.com/office/drawing/2014/main" id="{B148B034-2269-421B-89FE-991E0116B587}"/>
              </a:ext>
            </a:extLst>
          </p:cNvPr>
          <p:cNvSpPr txBox="1">
            <a:spLocks/>
          </p:cNvSpPr>
          <p:nvPr/>
        </p:nvSpPr>
        <p:spPr>
          <a:xfrm>
            <a:off x="3657600" y="4757658"/>
            <a:ext cx="1702848" cy="328693"/>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fld id="{AE150FDB-2BCD-4FE6-90DD-28C78C3742FA}" type="slidenum">
              <a:rPr lang="en-US" sz="1050">
                <a:latin typeface="+mn-lt"/>
              </a:rPr>
              <a:pPr algn="ctr"/>
              <a:t>215</a:t>
            </a:fld>
            <a:endParaRPr lang="en-US" sz="1050" dirty="0">
              <a:latin typeface="+mn-lt"/>
            </a:endParaRPr>
          </a:p>
        </p:txBody>
      </p:sp>
    </p:spTree>
    <p:extLst>
      <p:ext uri="{BB962C8B-B14F-4D97-AF65-F5344CB8AC3E}">
        <p14:creationId xmlns:p14="http://schemas.microsoft.com/office/powerpoint/2010/main" val="283760927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bwMode="auto">
          <a:xfrm>
            <a:off x="1885950" y="2486026"/>
            <a:ext cx="5829300" cy="8268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compatLnSpc="1">
            <a:prstTxWarp prst="textNoShape">
              <a:avLst/>
            </a:prstTxWarp>
          </a:bodyPr>
          <a:lstStyle/>
          <a:p>
            <a:pPr algn="r"/>
            <a:r>
              <a:rPr lang="en-US" altLang="en-US" sz="3600" dirty="0">
                <a:solidFill>
                  <a:schemeClr val="tx2">
                    <a:lumMod val="75000"/>
                  </a:schemeClr>
                </a:solidFill>
              </a:rPr>
              <a:t>S-10 Audits</a:t>
            </a:r>
          </a:p>
        </p:txBody>
      </p:sp>
      <p:pic>
        <p:nvPicPr>
          <p:cNvPr id="47107" name="Picture 10" descr="D:\Users\F639\AppData\Local\Microsoft\Windows\Temporary Internet Files\Content.IE5\EIXK0766\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1" descr="D:\Users\F639\AppData\Local\Microsoft\Windows\Temporary Internet Files\Content.IE5\2H1K62LK\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2" descr="D:\Users\F639\AppData\Local\Microsoft\Windows\Temporary Internet Files\Content.IE5\68KZTXCN\blockp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856" y="2569072"/>
            <a:ext cx="14288" cy="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9" descr="D:\Users\F639\AppData\Local\Microsoft\Windows\Temporary Internet Files\Content.IE5\9P7CDP3E\blockpag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3" descr="D:\Users\F639\AppData\Local\Microsoft\Windows\Temporary Internet Files\Content.IE5\0TSAYXWI\blockpag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2" descr="D:\Users\F639\AppData\Local\Microsoft\Windows\Temporary Internet Files\Content.IE5\BFNXRVD6\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3" descr="D:\Users\F639\AppData\Local\Microsoft\Windows\Temporary Internet Files\Content.IE5\BFNXRVD6\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3">
            <a:extLst>
              <a:ext uri="{FF2B5EF4-FFF2-40B4-BE49-F238E27FC236}">
                <a16:creationId xmlns:a16="http://schemas.microsoft.com/office/drawing/2014/main" id="{7873B7E4-1A40-4CCF-BD4E-AF7E32B4A45D}"/>
              </a:ext>
            </a:extLst>
          </p:cNvPr>
          <p:cNvSpPr txBox="1">
            <a:spLocks/>
          </p:cNvSpPr>
          <p:nvPr/>
        </p:nvSpPr>
        <p:spPr>
          <a:xfrm>
            <a:off x="3657600" y="4757658"/>
            <a:ext cx="1702848" cy="328693"/>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fld id="{AE150FDB-2BCD-4FE6-90DD-28C78C3742FA}" type="slidenum">
              <a:rPr lang="en-US" sz="1050">
                <a:latin typeface="+mn-lt"/>
              </a:rPr>
              <a:pPr algn="ctr"/>
              <a:t>216</a:t>
            </a:fld>
            <a:endParaRPr lang="en-US" sz="1050" dirty="0">
              <a:latin typeface="+mn-lt"/>
            </a:endParaRPr>
          </a:p>
        </p:txBody>
      </p:sp>
    </p:spTree>
    <p:extLst>
      <p:ext uri="{BB962C8B-B14F-4D97-AF65-F5344CB8AC3E}">
        <p14:creationId xmlns:p14="http://schemas.microsoft.com/office/powerpoint/2010/main" val="90774012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7DA-C93D-41F1-9B17-BF8427609BB9}"/>
              </a:ext>
            </a:extLst>
          </p:cNvPr>
          <p:cNvSpPr>
            <a:spLocks noGrp="1"/>
          </p:cNvSpPr>
          <p:nvPr>
            <p:ph type="title"/>
          </p:nvPr>
        </p:nvSpPr>
        <p:spPr/>
        <p:txBody>
          <a:bodyPr/>
          <a:lstStyle/>
          <a:p>
            <a:r>
              <a:rPr lang="en-US" dirty="0">
                <a:solidFill>
                  <a:schemeClr val="tx2">
                    <a:lumMod val="75000"/>
                  </a:schemeClr>
                </a:solidFill>
              </a:rPr>
              <a:t>S-10 Audits</a:t>
            </a:r>
          </a:p>
        </p:txBody>
      </p:sp>
      <p:sp>
        <p:nvSpPr>
          <p:cNvPr id="3" name="Content Placeholder 2">
            <a:extLst>
              <a:ext uri="{FF2B5EF4-FFF2-40B4-BE49-F238E27FC236}">
                <a16:creationId xmlns:a16="http://schemas.microsoft.com/office/drawing/2014/main" id="{0FC8D5D7-2385-48E8-A413-9DF97764FF28}"/>
              </a:ext>
            </a:extLst>
          </p:cNvPr>
          <p:cNvSpPr>
            <a:spLocks noGrp="1"/>
          </p:cNvSpPr>
          <p:nvPr>
            <p:ph idx="1"/>
          </p:nvPr>
        </p:nvSpPr>
        <p:spPr/>
        <p:txBody>
          <a:bodyPr/>
          <a:lstStyle/>
          <a:p>
            <a:r>
              <a:rPr lang="en-US" sz="1800" dirty="0">
                <a:solidFill>
                  <a:schemeClr val="tx2">
                    <a:lumMod val="75000"/>
                  </a:schemeClr>
                </a:solidFill>
              </a:rPr>
              <a:t>Section 3133 of the Affordable Care Act amends the Medicare DSH adjustment provision under section 1886(d) (5) (F) of the Act and establishes 1886(r) which provides for an additional payment for a hospital’s uncompensated care</a:t>
            </a:r>
          </a:p>
          <a:p>
            <a:r>
              <a:rPr lang="en-US" sz="1800" dirty="0">
                <a:solidFill>
                  <a:schemeClr val="tx2">
                    <a:lumMod val="75000"/>
                  </a:schemeClr>
                </a:solidFill>
              </a:rPr>
              <a:t>Effective for discharges occurring on or after FY 2014, hospitals will receive 25 percent of the amount they previously would have received under the current statutory formula for Medicare DSH. The remaining 75 percent will become available for an uncompensated care (UCC) payment.</a:t>
            </a:r>
          </a:p>
        </p:txBody>
      </p:sp>
      <p:sp>
        <p:nvSpPr>
          <p:cNvPr id="5" name="Slide Number Placeholder 3">
            <a:extLst>
              <a:ext uri="{FF2B5EF4-FFF2-40B4-BE49-F238E27FC236}">
                <a16:creationId xmlns:a16="http://schemas.microsoft.com/office/drawing/2014/main" id="{136D053D-C9A0-40A2-8BA4-60FE454AE6C2}"/>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217</a:t>
            </a:fld>
            <a:endParaRPr lang="en-US" sz="1050" dirty="0"/>
          </a:p>
        </p:txBody>
      </p:sp>
    </p:spTree>
    <p:extLst>
      <p:ext uri="{BB962C8B-B14F-4D97-AF65-F5344CB8AC3E}">
        <p14:creationId xmlns:p14="http://schemas.microsoft.com/office/powerpoint/2010/main" val="319446087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7DA-C93D-41F1-9B17-BF8427609BB9}"/>
              </a:ext>
            </a:extLst>
          </p:cNvPr>
          <p:cNvSpPr>
            <a:spLocks noGrp="1"/>
          </p:cNvSpPr>
          <p:nvPr>
            <p:ph type="title"/>
          </p:nvPr>
        </p:nvSpPr>
        <p:spPr/>
        <p:txBody>
          <a:bodyPr/>
          <a:lstStyle/>
          <a:p>
            <a:r>
              <a:rPr lang="en-US" dirty="0">
                <a:solidFill>
                  <a:schemeClr val="tx2">
                    <a:lumMod val="75000"/>
                  </a:schemeClr>
                </a:solidFill>
              </a:rPr>
              <a:t>S-10 Audits</a:t>
            </a:r>
          </a:p>
        </p:txBody>
      </p:sp>
      <p:sp>
        <p:nvSpPr>
          <p:cNvPr id="3" name="Content Placeholder 2">
            <a:extLst>
              <a:ext uri="{FF2B5EF4-FFF2-40B4-BE49-F238E27FC236}">
                <a16:creationId xmlns:a16="http://schemas.microsoft.com/office/drawing/2014/main" id="{0FC8D5D7-2385-48E8-A413-9DF97764FF28}"/>
              </a:ext>
            </a:extLst>
          </p:cNvPr>
          <p:cNvSpPr>
            <a:spLocks noGrp="1"/>
          </p:cNvSpPr>
          <p:nvPr>
            <p:ph idx="1"/>
          </p:nvPr>
        </p:nvSpPr>
        <p:spPr/>
        <p:txBody>
          <a:bodyPr/>
          <a:lstStyle/>
          <a:p>
            <a:r>
              <a:rPr lang="en-US" sz="1650" dirty="0">
                <a:solidFill>
                  <a:schemeClr val="tx2">
                    <a:lumMod val="75000"/>
                  </a:schemeClr>
                </a:solidFill>
              </a:rPr>
              <a:t>In the Fiscal Year (FY) 2018 Inpatient Prospective Payment System (IPPS) Final Rule, CMS finalized that uncompensated care data from the Medicare Cost Report Worksheet S-10 would be incorporated into Factor 3 of the Disproportionate Share Hospital Uncompensated Care Payment (DSH UCP)</a:t>
            </a:r>
          </a:p>
          <a:p>
            <a:r>
              <a:rPr lang="en-US" sz="1650" dirty="0">
                <a:solidFill>
                  <a:schemeClr val="tx2">
                    <a:lumMod val="75000"/>
                  </a:schemeClr>
                </a:solidFill>
              </a:rPr>
              <a:t>In 2018, MACs began conducting audits of Worksheet S-10 on a CMS selection of FY 2015 cost reports. The CMS selection of S-10 Audits continued in 2019 for FY 2017 cost reports.</a:t>
            </a:r>
          </a:p>
          <a:p>
            <a:r>
              <a:rPr lang="en-US" sz="1650" dirty="0">
                <a:solidFill>
                  <a:schemeClr val="tx2">
                    <a:lumMod val="75000"/>
                  </a:schemeClr>
                </a:solidFill>
              </a:rPr>
              <a:t>In 2020, CMS instructed MACs to proceed with conducting S-10 Audits for all hospitals eligible for DSH on an annual basis. The audits of the full eligible population began for FY 2018 cost reports.</a:t>
            </a:r>
          </a:p>
        </p:txBody>
      </p:sp>
      <p:sp>
        <p:nvSpPr>
          <p:cNvPr id="5" name="Slide Number Placeholder 3">
            <a:extLst>
              <a:ext uri="{FF2B5EF4-FFF2-40B4-BE49-F238E27FC236}">
                <a16:creationId xmlns:a16="http://schemas.microsoft.com/office/drawing/2014/main" id="{136D053D-C9A0-40A2-8BA4-60FE454AE6C2}"/>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218</a:t>
            </a:fld>
            <a:endParaRPr lang="en-US" sz="1050" dirty="0"/>
          </a:p>
        </p:txBody>
      </p:sp>
    </p:spTree>
    <p:extLst>
      <p:ext uri="{BB962C8B-B14F-4D97-AF65-F5344CB8AC3E}">
        <p14:creationId xmlns:p14="http://schemas.microsoft.com/office/powerpoint/2010/main" val="55869047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7DA-C93D-41F1-9B17-BF8427609BB9}"/>
              </a:ext>
            </a:extLst>
          </p:cNvPr>
          <p:cNvSpPr>
            <a:spLocks noGrp="1"/>
          </p:cNvSpPr>
          <p:nvPr>
            <p:ph type="title"/>
          </p:nvPr>
        </p:nvSpPr>
        <p:spPr/>
        <p:txBody>
          <a:bodyPr/>
          <a:lstStyle/>
          <a:p>
            <a:r>
              <a:rPr lang="en-US" dirty="0">
                <a:solidFill>
                  <a:schemeClr val="tx2">
                    <a:lumMod val="75000"/>
                  </a:schemeClr>
                </a:solidFill>
              </a:rPr>
              <a:t>S-10 Audits</a:t>
            </a:r>
          </a:p>
        </p:txBody>
      </p:sp>
      <p:sp>
        <p:nvSpPr>
          <p:cNvPr id="3" name="Content Placeholder 2">
            <a:extLst>
              <a:ext uri="{FF2B5EF4-FFF2-40B4-BE49-F238E27FC236}">
                <a16:creationId xmlns:a16="http://schemas.microsoft.com/office/drawing/2014/main" id="{0FC8D5D7-2385-48E8-A413-9DF97764FF28}"/>
              </a:ext>
            </a:extLst>
          </p:cNvPr>
          <p:cNvSpPr>
            <a:spLocks noGrp="1"/>
          </p:cNvSpPr>
          <p:nvPr>
            <p:ph idx="1"/>
          </p:nvPr>
        </p:nvSpPr>
        <p:spPr/>
        <p:txBody>
          <a:bodyPr/>
          <a:lstStyle/>
          <a:p>
            <a:r>
              <a:rPr lang="en-US" sz="2100" dirty="0">
                <a:solidFill>
                  <a:schemeClr val="tx2">
                    <a:lumMod val="75000"/>
                  </a:schemeClr>
                </a:solidFill>
              </a:rPr>
              <a:t>Common Issues &amp; Adjustments</a:t>
            </a:r>
          </a:p>
          <a:p>
            <a:pPr lvl="1"/>
            <a:r>
              <a:rPr lang="en-US" sz="1800" dirty="0">
                <a:solidFill>
                  <a:schemeClr val="tx2">
                    <a:lumMod val="75000"/>
                  </a:schemeClr>
                </a:solidFill>
              </a:rPr>
              <a:t>Duplicates in the charity and bad debt listings</a:t>
            </a:r>
          </a:p>
          <a:p>
            <a:pPr lvl="1"/>
            <a:r>
              <a:rPr lang="en-US" sz="1800" dirty="0">
                <a:solidFill>
                  <a:schemeClr val="tx2">
                    <a:lumMod val="75000"/>
                  </a:schemeClr>
                </a:solidFill>
              </a:rPr>
              <a:t>Incomplete or unclear supporting documentation for sample selections</a:t>
            </a:r>
          </a:p>
          <a:p>
            <a:pPr lvl="1"/>
            <a:r>
              <a:rPr lang="en-US" sz="1800" dirty="0">
                <a:solidFill>
                  <a:schemeClr val="tx2">
                    <a:lumMod val="75000"/>
                  </a:schemeClr>
                </a:solidFill>
              </a:rPr>
              <a:t>Documentation insufficient to support write-offs</a:t>
            </a:r>
          </a:p>
          <a:p>
            <a:pPr lvl="1"/>
            <a:r>
              <a:rPr lang="en-US" sz="1800" dirty="0">
                <a:solidFill>
                  <a:schemeClr val="tx2">
                    <a:lumMod val="75000"/>
                  </a:schemeClr>
                </a:solidFill>
              </a:rPr>
              <a:t>Misclassification of insured vs uninsured</a:t>
            </a:r>
          </a:p>
        </p:txBody>
      </p:sp>
      <p:sp>
        <p:nvSpPr>
          <p:cNvPr id="5" name="Slide Number Placeholder 3">
            <a:extLst>
              <a:ext uri="{FF2B5EF4-FFF2-40B4-BE49-F238E27FC236}">
                <a16:creationId xmlns:a16="http://schemas.microsoft.com/office/drawing/2014/main" id="{136D053D-C9A0-40A2-8BA4-60FE454AE6C2}"/>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219</a:t>
            </a:fld>
            <a:endParaRPr lang="en-US" sz="1050" dirty="0"/>
          </a:p>
        </p:txBody>
      </p:sp>
    </p:spTree>
    <p:extLst>
      <p:ext uri="{BB962C8B-B14F-4D97-AF65-F5344CB8AC3E}">
        <p14:creationId xmlns:p14="http://schemas.microsoft.com/office/powerpoint/2010/main" val="21696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42A893-B5DA-4E3D-B15D-C0864336DF25}"/>
              </a:ext>
            </a:extLst>
          </p:cNvPr>
          <p:cNvSpPr>
            <a:spLocks noGrp="1"/>
          </p:cNvSpPr>
          <p:nvPr>
            <p:ph type="body" sz="quarter" idx="11"/>
          </p:nvPr>
        </p:nvSpPr>
        <p:spPr/>
        <p:txBody>
          <a:bodyPr/>
          <a:lstStyle/>
          <a:p>
            <a:r>
              <a:rPr lang="en-US" dirty="0"/>
              <a:t>Claim Status and Location</a:t>
            </a:r>
          </a:p>
        </p:txBody>
      </p:sp>
      <p:pic>
        <p:nvPicPr>
          <p:cNvPr id="4" name="Content Placeholder 4">
            <a:extLst>
              <a:ext uri="{FF2B5EF4-FFF2-40B4-BE49-F238E27FC236}">
                <a16:creationId xmlns:a16="http://schemas.microsoft.com/office/drawing/2014/main" id="{657E63D6-605C-4900-8A4D-AB136FC16934}"/>
              </a:ext>
            </a:extLst>
          </p:cNvPr>
          <p:cNvPicPr>
            <a:picLocks noGrp="1" noChangeAspect="1"/>
          </p:cNvPicPr>
          <p:nvPr>
            <p:ph idx="1"/>
          </p:nvPr>
        </p:nvPicPr>
        <p:blipFill rotWithShape="1">
          <a:blip r:embed="rId2"/>
          <a:srcRect t="1926" b="1845"/>
          <a:stretch/>
        </p:blipFill>
        <p:spPr>
          <a:xfrm>
            <a:off x="1905000" y="742951"/>
            <a:ext cx="5065580" cy="3810000"/>
          </a:xfrm>
        </p:spPr>
      </p:pic>
    </p:spTree>
    <p:extLst>
      <p:ext uri="{BB962C8B-B14F-4D97-AF65-F5344CB8AC3E}">
        <p14:creationId xmlns:p14="http://schemas.microsoft.com/office/powerpoint/2010/main" val="13497283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7DA-C93D-41F1-9B17-BF8427609BB9}"/>
              </a:ext>
            </a:extLst>
          </p:cNvPr>
          <p:cNvSpPr>
            <a:spLocks noGrp="1"/>
          </p:cNvSpPr>
          <p:nvPr>
            <p:ph type="title"/>
          </p:nvPr>
        </p:nvSpPr>
        <p:spPr/>
        <p:txBody>
          <a:bodyPr/>
          <a:lstStyle/>
          <a:p>
            <a:r>
              <a:rPr lang="en-US" dirty="0">
                <a:solidFill>
                  <a:schemeClr val="tx2">
                    <a:lumMod val="75000"/>
                  </a:schemeClr>
                </a:solidFill>
              </a:rPr>
              <a:t>S-10 Audits – </a:t>
            </a:r>
            <a:r>
              <a:rPr lang="en-US" sz="2400" dirty="0">
                <a:solidFill>
                  <a:schemeClr val="tx2">
                    <a:lumMod val="75000"/>
                  </a:schemeClr>
                </a:solidFill>
              </a:rPr>
              <a:t>Charity Care Charges and Uninsured Discounts (Line 20)</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0FC8D5D7-2385-48E8-A413-9DF97764FF28}"/>
              </a:ext>
            </a:extLst>
          </p:cNvPr>
          <p:cNvSpPr>
            <a:spLocks noGrp="1"/>
          </p:cNvSpPr>
          <p:nvPr>
            <p:ph idx="1"/>
          </p:nvPr>
        </p:nvSpPr>
        <p:spPr/>
        <p:txBody>
          <a:bodyPr/>
          <a:lstStyle/>
          <a:p>
            <a:r>
              <a:rPr lang="en-US" sz="1350" dirty="0">
                <a:solidFill>
                  <a:schemeClr val="tx2">
                    <a:lumMod val="75000"/>
                  </a:schemeClr>
                </a:solidFill>
              </a:rPr>
              <a:t>For cost reporting periods beginning on or after October 1, 2016, and for subsection (d) Puerto Rico hospitals under §1886(n)(6)(B) beginning on or after October 1, 2020, through cost reporting periods beginning prior to October 1, 2022, enter the actual charge amounts for the entire facility for patients, including uninsured patients who were given full or partial discounts that were determined in accordance with the hospital’s charity care criteria/policy or Financial Assistance Policy, and written off during this cost reporting period, regardless of when the services were provided.</a:t>
            </a:r>
          </a:p>
          <a:p>
            <a:r>
              <a:rPr lang="en-US" sz="1350" dirty="0">
                <a:solidFill>
                  <a:schemeClr val="tx2">
                    <a:lumMod val="75000"/>
                  </a:schemeClr>
                </a:solidFill>
              </a:rPr>
              <a:t>Effective for cost reporting periods beginning on or after October 1, 2018, a cost report is rejected when submitted without listings supporting the charity care amounts claimed on line 20 (42 CFR 413.24(f)(5))</a:t>
            </a:r>
          </a:p>
          <a:p>
            <a:r>
              <a:rPr lang="en-US" sz="1350" dirty="0">
                <a:solidFill>
                  <a:schemeClr val="tx2">
                    <a:lumMod val="75000"/>
                  </a:schemeClr>
                </a:solidFill>
              </a:rPr>
              <a:t>For cost reporting periods beginning on or after October 1, 2022, see Exhibit 3B (Charity Care Listing Instructions and Form) of PRM 15-2, Chapter 40</a:t>
            </a:r>
          </a:p>
          <a:p>
            <a:pPr algn="l"/>
            <a:endParaRPr lang="en-US" sz="1800" dirty="0">
              <a:solidFill>
                <a:schemeClr val="tx2">
                  <a:lumMod val="75000"/>
                </a:schemeClr>
              </a:solidFill>
            </a:endParaRPr>
          </a:p>
          <a:p>
            <a:pPr lvl="1"/>
            <a:endParaRPr lang="en-US" sz="1500" dirty="0">
              <a:solidFill>
                <a:schemeClr val="tx2">
                  <a:lumMod val="75000"/>
                </a:schemeClr>
              </a:solidFill>
            </a:endParaRPr>
          </a:p>
        </p:txBody>
      </p:sp>
      <p:sp>
        <p:nvSpPr>
          <p:cNvPr id="5" name="Slide Number Placeholder 3">
            <a:extLst>
              <a:ext uri="{FF2B5EF4-FFF2-40B4-BE49-F238E27FC236}">
                <a16:creationId xmlns:a16="http://schemas.microsoft.com/office/drawing/2014/main" id="{136D053D-C9A0-40A2-8BA4-60FE454AE6C2}"/>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220</a:t>
            </a:fld>
            <a:endParaRPr lang="en-US" sz="1050" dirty="0"/>
          </a:p>
        </p:txBody>
      </p:sp>
    </p:spTree>
    <p:extLst>
      <p:ext uri="{BB962C8B-B14F-4D97-AF65-F5344CB8AC3E}">
        <p14:creationId xmlns:p14="http://schemas.microsoft.com/office/powerpoint/2010/main" val="245294615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7DA-C93D-41F1-9B17-BF8427609BB9}"/>
              </a:ext>
            </a:extLst>
          </p:cNvPr>
          <p:cNvSpPr>
            <a:spLocks noGrp="1"/>
          </p:cNvSpPr>
          <p:nvPr>
            <p:ph type="title"/>
          </p:nvPr>
        </p:nvSpPr>
        <p:spPr/>
        <p:txBody>
          <a:bodyPr/>
          <a:lstStyle/>
          <a:p>
            <a:r>
              <a:rPr lang="en-US" dirty="0">
                <a:solidFill>
                  <a:schemeClr val="tx2">
                    <a:lumMod val="75000"/>
                  </a:schemeClr>
                </a:solidFill>
              </a:rPr>
              <a:t>S-10 Audits – </a:t>
            </a:r>
            <a:r>
              <a:rPr lang="en-US" sz="2400" dirty="0">
                <a:solidFill>
                  <a:schemeClr val="tx2">
                    <a:lumMod val="75000"/>
                  </a:schemeClr>
                </a:solidFill>
              </a:rPr>
              <a:t>Charity Care Charges and Uninsured Discounts (Line 20)</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0FC8D5D7-2385-48E8-A413-9DF97764FF28}"/>
              </a:ext>
            </a:extLst>
          </p:cNvPr>
          <p:cNvSpPr>
            <a:spLocks noGrp="1"/>
          </p:cNvSpPr>
          <p:nvPr>
            <p:ph idx="1"/>
          </p:nvPr>
        </p:nvSpPr>
        <p:spPr/>
        <p:txBody>
          <a:bodyPr/>
          <a:lstStyle/>
          <a:p>
            <a:r>
              <a:rPr lang="en-US" sz="1800" dirty="0">
                <a:solidFill>
                  <a:schemeClr val="tx2">
                    <a:lumMod val="75000"/>
                  </a:schemeClr>
                </a:solidFill>
              </a:rPr>
              <a:t>Column 1 – Uninsured Patients</a:t>
            </a:r>
          </a:p>
          <a:p>
            <a:pPr marL="462915" lvl="2" indent="-257175">
              <a:buFont typeface="Arial" panose="020B0604020202020204" pitchFamily="34" charset="0"/>
              <a:buChar char="•"/>
            </a:pPr>
            <a:r>
              <a:rPr lang="en-US" sz="1350" dirty="0">
                <a:solidFill>
                  <a:schemeClr val="tx2">
                    <a:lumMod val="75000"/>
                  </a:schemeClr>
                </a:solidFill>
              </a:rPr>
              <a:t>Total charges, or the portion of the total charges for uninsured patients</a:t>
            </a:r>
          </a:p>
          <a:p>
            <a:pPr marL="462915" lvl="2" indent="-257175">
              <a:buFont typeface="Arial" panose="020B0604020202020204" pitchFamily="34" charset="0"/>
              <a:buChar char="•"/>
            </a:pPr>
            <a:r>
              <a:rPr lang="en-US" sz="1350" dirty="0">
                <a:solidFill>
                  <a:schemeClr val="tx2">
                    <a:lumMod val="75000"/>
                  </a:schemeClr>
                </a:solidFill>
              </a:rPr>
              <a:t>Total charges, or the portion of total charges for patients with coverage from an entity/insurer that does not have a contractual relationship with the provider</a:t>
            </a:r>
          </a:p>
          <a:p>
            <a:pPr marL="462915" lvl="2" indent="-257175">
              <a:buFont typeface="Arial" panose="020B0604020202020204" pitchFamily="34" charset="0"/>
              <a:buChar char="•"/>
            </a:pPr>
            <a:r>
              <a:rPr lang="en-US" sz="1350" dirty="0">
                <a:solidFill>
                  <a:schemeClr val="tx2">
                    <a:lumMod val="75000"/>
                  </a:schemeClr>
                </a:solidFill>
              </a:rPr>
              <a:t>Total charges, or the portion of total charges for insured patients that were determined uninsured for the entire hospital stay</a:t>
            </a:r>
          </a:p>
          <a:p>
            <a:pPr marL="462915" lvl="2" indent="-257175">
              <a:buFont typeface="Arial" panose="020B0604020202020204" pitchFamily="34" charset="0"/>
              <a:buChar char="•"/>
            </a:pPr>
            <a:r>
              <a:rPr lang="en-US" sz="1350" dirty="0">
                <a:solidFill>
                  <a:schemeClr val="tx2">
                    <a:lumMod val="75000"/>
                  </a:schemeClr>
                </a:solidFill>
              </a:rPr>
              <a:t>Charges for non-covered services provided to patients eligible for Medicaid or other indigent care programs, if such inclusion is specified in the hospital’s charity care policy or FAP and the patient meets the hospital's policy criteria.</a:t>
            </a:r>
          </a:p>
          <a:p>
            <a:pPr marL="257175" lvl="1" indent="-257175">
              <a:buFont typeface="Arial" panose="020B0604020202020204" pitchFamily="34" charset="0"/>
              <a:buChar char="•"/>
            </a:pPr>
            <a:endParaRPr lang="en-US" sz="1350" dirty="0">
              <a:solidFill>
                <a:schemeClr val="tx2">
                  <a:lumMod val="75000"/>
                </a:schemeClr>
              </a:solidFill>
            </a:endParaRPr>
          </a:p>
          <a:p>
            <a:r>
              <a:rPr lang="en-US" sz="1350" b="1" i="1" dirty="0">
                <a:solidFill>
                  <a:schemeClr val="tx2">
                    <a:lumMod val="75000"/>
                  </a:schemeClr>
                </a:solidFill>
              </a:rPr>
              <a:t>The total charges or the portion of total charges is the amount the </a:t>
            </a:r>
            <a:r>
              <a:rPr lang="en-US" sz="1350" b="1" i="1" u="sng" dirty="0">
                <a:solidFill>
                  <a:schemeClr val="tx2">
                    <a:lumMod val="75000"/>
                  </a:schemeClr>
                </a:solidFill>
              </a:rPr>
              <a:t>patient is not responsible</a:t>
            </a:r>
            <a:r>
              <a:rPr lang="en-US" sz="1350" b="1" i="1" dirty="0">
                <a:solidFill>
                  <a:schemeClr val="tx2">
                    <a:lumMod val="75000"/>
                  </a:schemeClr>
                </a:solidFill>
              </a:rPr>
              <a:t> for paying.</a:t>
            </a:r>
          </a:p>
          <a:p>
            <a:pPr lvl="1"/>
            <a:endParaRPr lang="en-US" sz="1500" dirty="0">
              <a:solidFill>
                <a:schemeClr val="tx2">
                  <a:lumMod val="75000"/>
                </a:schemeClr>
              </a:solidFill>
            </a:endParaRPr>
          </a:p>
        </p:txBody>
      </p:sp>
      <p:sp>
        <p:nvSpPr>
          <p:cNvPr id="5" name="Slide Number Placeholder 3">
            <a:extLst>
              <a:ext uri="{FF2B5EF4-FFF2-40B4-BE49-F238E27FC236}">
                <a16:creationId xmlns:a16="http://schemas.microsoft.com/office/drawing/2014/main" id="{136D053D-C9A0-40A2-8BA4-60FE454AE6C2}"/>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221</a:t>
            </a:fld>
            <a:endParaRPr lang="en-US" sz="1050" dirty="0"/>
          </a:p>
        </p:txBody>
      </p:sp>
    </p:spTree>
    <p:extLst>
      <p:ext uri="{BB962C8B-B14F-4D97-AF65-F5344CB8AC3E}">
        <p14:creationId xmlns:p14="http://schemas.microsoft.com/office/powerpoint/2010/main" val="224533325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7DA-C93D-41F1-9B17-BF8427609BB9}"/>
              </a:ext>
            </a:extLst>
          </p:cNvPr>
          <p:cNvSpPr>
            <a:spLocks noGrp="1"/>
          </p:cNvSpPr>
          <p:nvPr>
            <p:ph type="title"/>
          </p:nvPr>
        </p:nvSpPr>
        <p:spPr/>
        <p:txBody>
          <a:bodyPr/>
          <a:lstStyle/>
          <a:p>
            <a:r>
              <a:rPr lang="en-US" dirty="0">
                <a:solidFill>
                  <a:schemeClr val="tx2">
                    <a:lumMod val="75000"/>
                  </a:schemeClr>
                </a:solidFill>
              </a:rPr>
              <a:t>S-10 Audits – </a:t>
            </a:r>
            <a:r>
              <a:rPr lang="en-US" sz="2400" dirty="0">
                <a:solidFill>
                  <a:schemeClr val="tx2">
                    <a:lumMod val="75000"/>
                  </a:schemeClr>
                </a:solidFill>
              </a:rPr>
              <a:t>Charity Care Charges and Uninsured Discounts (Line 20)</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0FC8D5D7-2385-48E8-A413-9DF97764FF28}"/>
              </a:ext>
            </a:extLst>
          </p:cNvPr>
          <p:cNvSpPr>
            <a:spLocks noGrp="1"/>
          </p:cNvSpPr>
          <p:nvPr>
            <p:ph idx="1"/>
          </p:nvPr>
        </p:nvSpPr>
        <p:spPr/>
        <p:txBody>
          <a:bodyPr/>
          <a:lstStyle/>
          <a:p>
            <a:r>
              <a:rPr lang="en-US" sz="1800" dirty="0">
                <a:solidFill>
                  <a:schemeClr val="tx2">
                    <a:lumMod val="75000"/>
                  </a:schemeClr>
                </a:solidFill>
              </a:rPr>
              <a:t>Column 2 – Insured Patients</a:t>
            </a:r>
          </a:p>
          <a:p>
            <a:pPr lvl="1" indent="-257175">
              <a:buFont typeface="Arial" panose="020B0604020202020204" pitchFamily="34" charset="0"/>
              <a:buChar char="•"/>
            </a:pPr>
            <a:r>
              <a:rPr lang="en-US" sz="1500" dirty="0">
                <a:solidFill>
                  <a:schemeClr val="tx2">
                    <a:lumMod val="75000"/>
                  </a:schemeClr>
                </a:solidFill>
              </a:rPr>
              <a:t>Enter the sum of amounts written off to charity care</a:t>
            </a:r>
          </a:p>
          <a:p>
            <a:pPr lvl="1" indent="-257175">
              <a:buFont typeface="Arial" panose="020B0604020202020204" pitchFamily="34" charset="0"/>
              <a:buChar char="•"/>
            </a:pPr>
            <a:r>
              <a:rPr lang="en-US" sz="1500" dirty="0">
                <a:solidFill>
                  <a:schemeClr val="tx2">
                    <a:lumMod val="75000"/>
                  </a:schemeClr>
                </a:solidFill>
              </a:rPr>
              <a:t>Deductible and coinsurance required by the payer for insured patients covered by a public program or private insurer with which the provider has a contractual relationship</a:t>
            </a:r>
          </a:p>
          <a:p>
            <a:pPr lvl="1" indent="-257175">
              <a:buFont typeface="Arial" panose="020B0604020202020204" pitchFamily="34" charset="0"/>
              <a:buChar char="•"/>
            </a:pPr>
            <a:r>
              <a:rPr lang="en-US" sz="1500" dirty="0">
                <a:solidFill>
                  <a:schemeClr val="tx2">
                    <a:lumMod val="75000"/>
                  </a:schemeClr>
                </a:solidFill>
              </a:rPr>
              <a:t>Non-covered charges for days exceeding a length-of-stay limit for patients covered by Medicaid or other indigent care programs, if such inclusion is specified in the hospital’s charity care policy or FAP and the patient meets the hospital's policy criteria (such amounts must also be included on line 25)</a:t>
            </a:r>
          </a:p>
          <a:p>
            <a:pPr lvl="1"/>
            <a:endParaRPr lang="en-US" sz="1500" dirty="0">
              <a:solidFill>
                <a:schemeClr val="tx2">
                  <a:lumMod val="75000"/>
                </a:schemeClr>
              </a:solidFill>
            </a:endParaRPr>
          </a:p>
        </p:txBody>
      </p:sp>
      <p:sp>
        <p:nvSpPr>
          <p:cNvPr id="5" name="Slide Number Placeholder 3">
            <a:extLst>
              <a:ext uri="{FF2B5EF4-FFF2-40B4-BE49-F238E27FC236}">
                <a16:creationId xmlns:a16="http://schemas.microsoft.com/office/drawing/2014/main" id="{136D053D-C9A0-40A2-8BA4-60FE454AE6C2}"/>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222</a:t>
            </a:fld>
            <a:endParaRPr lang="en-US" sz="1050" dirty="0"/>
          </a:p>
        </p:txBody>
      </p:sp>
    </p:spTree>
    <p:extLst>
      <p:ext uri="{BB962C8B-B14F-4D97-AF65-F5344CB8AC3E}">
        <p14:creationId xmlns:p14="http://schemas.microsoft.com/office/powerpoint/2010/main" val="131140888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7DA-C93D-41F1-9B17-BF8427609BB9}"/>
              </a:ext>
            </a:extLst>
          </p:cNvPr>
          <p:cNvSpPr>
            <a:spLocks noGrp="1"/>
          </p:cNvSpPr>
          <p:nvPr>
            <p:ph type="title"/>
          </p:nvPr>
        </p:nvSpPr>
        <p:spPr/>
        <p:txBody>
          <a:bodyPr/>
          <a:lstStyle/>
          <a:p>
            <a:r>
              <a:rPr lang="en-US" dirty="0">
                <a:solidFill>
                  <a:schemeClr val="tx2">
                    <a:lumMod val="75000"/>
                  </a:schemeClr>
                </a:solidFill>
              </a:rPr>
              <a:t>S-10 Audits – </a:t>
            </a:r>
            <a:r>
              <a:rPr lang="en-US" sz="2400" dirty="0">
                <a:solidFill>
                  <a:schemeClr val="tx2">
                    <a:lumMod val="75000"/>
                  </a:schemeClr>
                </a:solidFill>
              </a:rPr>
              <a:t>Charity Care Charges and Uninsured Discounts (Line 20)</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0FC8D5D7-2385-48E8-A413-9DF97764FF28}"/>
              </a:ext>
            </a:extLst>
          </p:cNvPr>
          <p:cNvSpPr>
            <a:spLocks noGrp="1"/>
          </p:cNvSpPr>
          <p:nvPr>
            <p:ph idx="1"/>
          </p:nvPr>
        </p:nvSpPr>
        <p:spPr/>
        <p:txBody>
          <a:bodyPr/>
          <a:lstStyle/>
          <a:p>
            <a:r>
              <a:rPr lang="en-US" sz="1800" dirty="0">
                <a:solidFill>
                  <a:schemeClr val="tx2">
                    <a:lumMod val="75000"/>
                  </a:schemeClr>
                </a:solidFill>
              </a:rPr>
              <a:t>Do not include in columns 1 or 2:</a:t>
            </a:r>
          </a:p>
          <a:p>
            <a:pPr lvl="1" indent="-257175">
              <a:buFont typeface="Arial" panose="020B0604020202020204" pitchFamily="34" charset="0"/>
              <a:buChar char="•"/>
            </a:pPr>
            <a:r>
              <a:rPr lang="en-US" sz="1500" dirty="0">
                <a:solidFill>
                  <a:schemeClr val="tx2">
                    <a:lumMod val="75000"/>
                  </a:schemeClr>
                </a:solidFill>
              </a:rPr>
              <a:t>Amounts that do not meet the hospital’s charity care policy of FAP</a:t>
            </a:r>
          </a:p>
          <a:p>
            <a:pPr lvl="1" indent="-257175">
              <a:buFont typeface="Arial" panose="020B0604020202020204" pitchFamily="34" charset="0"/>
              <a:buChar char="•"/>
            </a:pPr>
            <a:r>
              <a:rPr lang="en-US" sz="1500" dirty="0">
                <a:solidFill>
                  <a:schemeClr val="tx2">
                    <a:lumMod val="75000"/>
                  </a:schemeClr>
                </a:solidFill>
              </a:rPr>
              <a:t>Medicaid shortfalls, contractual allowances, or amounts for patients given courtesy allowances</a:t>
            </a:r>
          </a:p>
          <a:p>
            <a:pPr lvl="1" indent="-257175">
              <a:buFont typeface="Arial" panose="020B0604020202020204" pitchFamily="34" charset="0"/>
              <a:buChar char="•"/>
            </a:pPr>
            <a:r>
              <a:rPr lang="en-US" sz="1500" dirty="0">
                <a:solidFill>
                  <a:schemeClr val="tx2">
                    <a:lumMod val="75000"/>
                  </a:schemeClr>
                </a:solidFill>
              </a:rPr>
              <a:t>Deductible and coinsurance amounts claimed as Medicare bad debts</a:t>
            </a:r>
          </a:p>
          <a:p>
            <a:pPr lvl="1" indent="-257175">
              <a:buFont typeface="Arial" panose="020B0604020202020204" pitchFamily="34" charset="0"/>
              <a:buChar char="•"/>
            </a:pPr>
            <a:r>
              <a:rPr lang="en-US" sz="1500" dirty="0">
                <a:solidFill>
                  <a:schemeClr val="tx2">
                    <a:lumMod val="75000"/>
                  </a:schemeClr>
                </a:solidFill>
              </a:rPr>
              <a:t>Charges for physician and other professional services</a:t>
            </a:r>
          </a:p>
          <a:p>
            <a:pPr lvl="1" indent="-257175">
              <a:buFont typeface="Arial" panose="020B0604020202020204" pitchFamily="34" charset="0"/>
              <a:buChar char="•"/>
            </a:pPr>
            <a:r>
              <a:rPr lang="en-US" sz="1500" dirty="0">
                <a:solidFill>
                  <a:schemeClr val="tx2">
                    <a:lumMod val="75000"/>
                  </a:schemeClr>
                </a:solidFill>
              </a:rPr>
              <a:t>Charges reported in a previous cost reporting period</a:t>
            </a:r>
          </a:p>
          <a:p>
            <a:pPr lvl="1"/>
            <a:endParaRPr lang="en-US" sz="1500" dirty="0">
              <a:solidFill>
                <a:schemeClr val="tx2">
                  <a:lumMod val="75000"/>
                </a:schemeClr>
              </a:solidFill>
            </a:endParaRPr>
          </a:p>
        </p:txBody>
      </p:sp>
      <p:sp>
        <p:nvSpPr>
          <p:cNvPr id="5" name="Slide Number Placeholder 3">
            <a:extLst>
              <a:ext uri="{FF2B5EF4-FFF2-40B4-BE49-F238E27FC236}">
                <a16:creationId xmlns:a16="http://schemas.microsoft.com/office/drawing/2014/main" id="{136D053D-C9A0-40A2-8BA4-60FE454AE6C2}"/>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223</a:t>
            </a:fld>
            <a:endParaRPr lang="en-US" sz="1050" dirty="0"/>
          </a:p>
        </p:txBody>
      </p:sp>
    </p:spTree>
    <p:extLst>
      <p:ext uri="{BB962C8B-B14F-4D97-AF65-F5344CB8AC3E}">
        <p14:creationId xmlns:p14="http://schemas.microsoft.com/office/powerpoint/2010/main" val="367085654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7DA-C93D-41F1-9B17-BF8427609BB9}"/>
              </a:ext>
            </a:extLst>
          </p:cNvPr>
          <p:cNvSpPr>
            <a:spLocks noGrp="1"/>
          </p:cNvSpPr>
          <p:nvPr>
            <p:ph type="title"/>
          </p:nvPr>
        </p:nvSpPr>
        <p:spPr/>
        <p:txBody>
          <a:bodyPr/>
          <a:lstStyle/>
          <a:p>
            <a:r>
              <a:rPr lang="en-US" dirty="0">
                <a:solidFill>
                  <a:schemeClr val="tx2">
                    <a:lumMod val="75000"/>
                  </a:schemeClr>
                </a:solidFill>
              </a:rPr>
              <a:t>S-10 Audits – </a:t>
            </a:r>
            <a:r>
              <a:rPr lang="en-US" sz="2700" dirty="0">
                <a:solidFill>
                  <a:schemeClr val="tx2">
                    <a:lumMod val="75000"/>
                  </a:schemeClr>
                </a:solidFill>
              </a:rPr>
              <a:t>Bad Debt Amount (Line 26)</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0FC8D5D7-2385-48E8-A413-9DF97764FF28}"/>
              </a:ext>
            </a:extLst>
          </p:cNvPr>
          <p:cNvSpPr>
            <a:spLocks noGrp="1"/>
          </p:cNvSpPr>
          <p:nvPr>
            <p:ph idx="1"/>
          </p:nvPr>
        </p:nvSpPr>
        <p:spPr/>
        <p:txBody>
          <a:bodyPr/>
          <a:lstStyle/>
          <a:p>
            <a:r>
              <a:rPr lang="en-US" sz="1800" dirty="0">
                <a:solidFill>
                  <a:schemeClr val="tx2">
                    <a:lumMod val="75000"/>
                  </a:schemeClr>
                </a:solidFill>
              </a:rPr>
              <a:t>For cost reporting periods beginning prior to October 1, 2022, enter the amount of bad debts (Medicare bad debts and non-Medicare bad debts), net of recoveries, written off during this cost reporting period on balances owed by patients for the entire facility regardless of the date of service. Do not include:</a:t>
            </a:r>
          </a:p>
          <a:p>
            <a:pPr lvl="1" indent="-257175">
              <a:buFont typeface="Arial" panose="020B0604020202020204" pitchFamily="34" charset="0"/>
              <a:buChar char="•"/>
            </a:pPr>
            <a:r>
              <a:rPr lang="en-US" sz="1800" dirty="0">
                <a:solidFill>
                  <a:schemeClr val="tx2">
                    <a:lumMod val="75000"/>
                  </a:schemeClr>
                </a:solidFill>
              </a:rPr>
              <a:t>Bad debts for physician and other professional services</a:t>
            </a:r>
          </a:p>
          <a:p>
            <a:pPr lvl="1" indent="-257175">
              <a:buFont typeface="Arial" panose="020B0604020202020204" pitchFamily="34" charset="0"/>
              <a:buChar char="•"/>
            </a:pPr>
            <a:r>
              <a:rPr lang="en-US" sz="1800" dirty="0">
                <a:solidFill>
                  <a:schemeClr val="tx2">
                    <a:lumMod val="75000"/>
                  </a:schemeClr>
                </a:solidFill>
              </a:rPr>
              <a:t>Amounts from line 20</a:t>
            </a:r>
          </a:p>
          <a:p>
            <a:pPr lvl="1" indent="-257175">
              <a:buFont typeface="Arial" panose="020B0604020202020204" pitchFamily="34" charset="0"/>
              <a:buChar char="•"/>
            </a:pPr>
            <a:r>
              <a:rPr lang="en-US" sz="1800" dirty="0">
                <a:solidFill>
                  <a:schemeClr val="tx2">
                    <a:lumMod val="75000"/>
                  </a:schemeClr>
                </a:solidFill>
              </a:rPr>
              <a:t>Amounts for privately insured patients that were the obligation of an insurer rather than the patient</a:t>
            </a:r>
          </a:p>
        </p:txBody>
      </p:sp>
      <p:sp>
        <p:nvSpPr>
          <p:cNvPr id="5" name="Slide Number Placeholder 3">
            <a:extLst>
              <a:ext uri="{FF2B5EF4-FFF2-40B4-BE49-F238E27FC236}">
                <a16:creationId xmlns:a16="http://schemas.microsoft.com/office/drawing/2014/main" id="{136D053D-C9A0-40A2-8BA4-60FE454AE6C2}"/>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224</a:t>
            </a:fld>
            <a:endParaRPr lang="en-US" sz="1050" dirty="0"/>
          </a:p>
        </p:txBody>
      </p:sp>
    </p:spTree>
    <p:extLst>
      <p:ext uri="{BB962C8B-B14F-4D97-AF65-F5344CB8AC3E}">
        <p14:creationId xmlns:p14="http://schemas.microsoft.com/office/powerpoint/2010/main" val="97028294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7DA-C93D-41F1-9B17-BF8427609BB9}"/>
              </a:ext>
            </a:extLst>
          </p:cNvPr>
          <p:cNvSpPr>
            <a:spLocks noGrp="1"/>
          </p:cNvSpPr>
          <p:nvPr>
            <p:ph type="title"/>
          </p:nvPr>
        </p:nvSpPr>
        <p:spPr/>
        <p:txBody>
          <a:bodyPr/>
          <a:lstStyle/>
          <a:p>
            <a:r>
              <a:rPr lang="en-US" dirty="0">
                <a:solidFill>
                  <a:schemeClr val="tx2">
                    <a:lumMod val="75000"/>
                  </a:schemeClr>
                </a:solidFill>
              </a:rPr>
              <a:t>S-10 Audits – </a:t>
            </a:r>
            <a:r>
              <a:rPr lang="en-US" sz="2700" dirty="0">
                <a:solidFill>
                  <a:schemeClr val="tx2">
                    <a:lumMod val="75000"/>
                  </a:schemeClr>
                </a:solidFill>
              </a:rPr>
              <a:t>Bad Debt Amount (Line 26)</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0FC8D5D7-2385-48E8-A413-9DF97764FF28}"/>
              </a:ext>
            </a:extLst>
          </p:cNvPr>
          <p:cNvSpPr>
            <a:spLocks noGrp="1"/>
          </p:cNvSpPr>
          <p:nvPr>
            <p:ph idx="1"/>
          </p:nvPr>
        </p:nvSpPr>
        <p:spPr/>
        <p:txBody>
          <a:bodyPr/>
          <a:lstStyle/>
          <a:p>
            <a:r>
              <a:rPr lang="en-US" sz="1500" dirty="0">
                <a:solidFill>
                  <a:schemeClr val="tx2">
                    <a:lumMod val="75000"/>
                  </a:schemeClr>
                </a:solidFill>
              </a:rPr>
              <a:t>For cost reporting periods beginning on or after October 1, 2022, enter the amount of Medicare and non-Medicare bad debts/implicit price concessions (pursuant to the Accounting Standards Update, Topic 606) written off during this cost reporting period, net of recoveries, that relate to balances owed by patients, regardless of the date of service, for the entire facility. Submit Exhibit 3C (Listing of Total Bad Debts Instructions and Form) of PRM 15-2, Chapter 40 to support the bad debt amount claimed. Do not include:</a:t>
            </a:r>
          </a:p>
          <a:p>
            <a:pPr lvl="1" indent="-257175">
              <a:buFont typeface="Arial" panose="020B0604020202020204" pitchFamily="34" charset="0"/>
              <a:buChar char="•"/>
            </a:pPr>
            <a:r>
              <a:rPr lang="en-US" sz="1500" dirty="0">
                <a:solidFill>
                  <a:schemeClr val="tx2">
                    <a:lumMod val="75000"/>
                  </a:schemeClr>
                </a:solidFill>
              </a:rPr>
              <a:t>Bad debts for physician and other professional services</a:t>
            </a:r>
          </a:p>
          <a:p>
            <a:pPr lvl="1" indent="-257175">
              <a:buFont typeface="Arial" panose="020B0604020202020204" pitchFamily="34" charset="0"/>
              <a:buChar char="•"/>
            </a:pPr>
            <a:r>
              <a:rPr lang="en-US" sz="1500" dirty="0">
                <a:solidFill>
                  <a:schemeClr val="tx2">
                    <a:lumMod val="75000"/>
                  </a:schemeClr>
                </a:solidFill>
              </a:rPr>
              <a:t>Amounts from line 20</a:t>
            </a:r>
          </a:p>
          <a:p>
            <a:pPr lvl="1" indent="-257175">
              <a:buFont typeface="Arial" panose="020B0604020202020204" pitchFamily="34" charset="0"/>
              <a:buChar char="•"/>
            </a:pPr>
            <a:r>
              <a:rPr lang="en-US" sz="1500" dirty="0">
                <a:solidFill>
                  <a:schemeClr val="tx2">
                    <a:lumMod val="75000"/>
                  </a:schemeClr>
                </a:solidFill>
              </a:rPr>
              <a:t>Amounts for privately insured patients that were the obligation of an insurer rather than the patient</a:t>
            </a:r>
          </a:p>
        </p:txBody>
      </p:sp>
      <p:sp>
        <p:nvSpPr>
          <p:cNvPr id="5" name="Slide Number Placeholder 3">
            <a:extLst>
              <a:ext uri="{FF2B5EF4-FFF2-40B4-BE49-F238E27FC236}">
                <a16:creationId xmlns:a16="http://schemas.microsoft.com/office/drawing/2014/main" id="{136D053D-C9A0-40A2-8BA4-60FE454AE6C2}"/>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225</a:t>
            </a:fld>
            <a:endParaRPr lang="en-US" sz="1050" dirty="0"/>
          </a:p>
        </p:txBody>
      </p:sp>
    </p:spTree>
    <p:extLst>
      <p:ext uri="{BB962C8B-B14F-4D97-AF65-F5344CB8AC3E}">
        <p14:creationId xmlns:p14="http://schemas.microsoft.com/office/powerpoint/2010/main" val="117375906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7DA-C93D-41F1-9B17-BF8427609BB9}"/>
              </a:ext>
            </a:extLst>
          </p:cNvPr>
          <p:cNvSpPr>
            <a:spLocks noGrp="1"/>
          </p:cNvSpPr>
          <p:nvPr>
            <p:ph type="title"/>
          </p:nvPr>
        </p:nvSpPr>
        <p:spPr/>
        <p:txBody>
          <a:bodyPr/>
          <a:lstStyle/>
          <a:p>
            <a:r>
              <a:rPr lang="en-US" dirty="0">
                <a:solidFill>
                  <a:schemeClr val="tx2">
                    <a:lumMod val="75000"/>
                  </a:schemeClr>
                </a:solidFill>
              </a:rPr>
              <a:t>S-10 Audits – </a:t>
            </a:r>
            <a:r>
              <a:rPr lang="en-US" sz="2700" dirty="0">
                <a:solidFill>
                  <a:schemeClr val="tx2">
                    <a:lumMod val="75000"/>
                  </a:schemeClr>
                </a:solidFill>
              </a:rPr>
              <a:t>Bad Debt Amount (Line 26)</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0FC8D5D7-2385-48E8-A413-9DF97764FF28}"/>
              </a:ext>
            </a:extLst>
          </p:cNvPr>
          <p:cNvSpPr>
            <a:spLocks noGrp="1"/>
          </p:cNvSpPr>
          <p:nvPr>
            <p:ph idx="1"/>
          </p:nvPr>
        </p:nvSpPr>
        <p:spPr/>
        <p:txBody>
          <a:bodyPr/>
          <a:lstStyle/>
          <a:p>
            <a:r>
              <a:rPr lang="en-US" sz="1800" dirty="0">
                <a:solidFill>
                  <a:schemeClr val="tx2">
                    <a:lumMod val="75000"/>
                  </a:schemeClr>
                </a:solidFill>
              </a:rPr>
              <a:t>Do not include in columns 1 or 2:</a:t>
            </a:r>
          </a:p>
          <a:p>
            <a:pPr lvl="1" indent="-257175">
              <a:buFont typeface="Arial" panose="020B0604020202020204" pitchFamily="34" charset="0"/>
              <a:buChar char="•"/>
            </a:pPr>
            <a:r>
              <a:rPr lang="en-US" sz="1500" dirty="0">
                <a:solidFill>
                  <a:schemeClr val="tx2">
                    <a:lumMod val="75000"/>
                  </a:schemeClr>
                </a:solidFill>
              </a:rPr>
              <a:t>Amounts that do not meet the hospital’s charity care policy of FAP</a:t>
            </a:r>
          </a:p>
          <a:p>
            <a:pPr lvl="1" indent="-257175">
              <a:buFont typeface="Arial" panose="020B0604020202020204" pitchFamily="34" charset="0"/>
              <a:buChar char="•"/>
            </a:pPr>
            <a:r>
              <a:rPr lang="en-US" sz="1500" dirty="0">
                <a:solidFill>
                  <a:schemeClr val="tx2">
                    <a:lumMod val="75000"/>
                  </a:schemeClr>
                </a:solidFill>
              </a:rPr>
              <a:t>Medicaid shortfalls, contractual allowances, or amounts for patients given courtesy allowances</a:t>
            </a:r>
          </a:p>
          <a:p>
            <a:pPr lvl="1" indent="-257175">
              <a:buFont typeface="Arial" panose="020B0604020202020204" pitchFamily="34" charset="0"/>
              <a:buChar char="•"/>
            </a:pPr>
            <a:r>
              <a:rPr lang="en-US" sz="1500" dirty="0">
                <a:solidFill>
                  <a:schemeClr val="tx2">
                    <a:lumMod val="75000"/>
                  </a:schemeClr>
                </a:solidFill>
              </a:rPr>
              <a:t>Deductible and coinsurance amounts claimed as Medicare bad debts</a:t>
            </a:r>
          </a:p>
          <a:p>
            <a:pPr lvl="1" indent="-257175">
              <a:buFont typeface="Arial" panose="020B0604020202020204" pitchFamily="34" charset="0"/>
              <a:buChar char="•"/>
            </a:pPr>
            <a:r>
              <a:rPr lang="en-US" sz="1500" dirty="0">
                <a:solidFill>
                  <a:schemeClr val="tx2">
                    <a:lumMod val="75000"/>
                  </a:schemeClr>
                </a:solidFill>
              </a:rPr>
              <a:t>Charges for physician and other professional services</a:t>
            </a:r>
          </a:p>
          <a:p>
            <a:pPr lvl="1" indent="-257175">
              <a:buFont typeface="Arial" panose="020B0604020202020204" pitchFamily="34" charset="0"/>
              <a:buChar char="•"/>
            </a:pPr>
            <a:r>
              <a:rPr lang="en-US" sz="1500" dirty="0">
                <a:solidFill>
                  <a:schemeClr val="tx2">
                    <a:lumMod val="75000"/>
                  </a:schemeClr>
                </a:solidFill>
              </a:rPr>
              <a:t>Charges reported in a previous cost reporting period</a:t>
            </a:r>
          </a:p>
          <a:p>
            <a:pPr lvl="1"/>
            <a:endParaRPr lang="en-US" sz="1500" dirty="0">
              <a:solidFill>
                <a:schemeClr val="tx2">
                  <a:lumMod val="75000"/>
                </a:schemeClr>
              </a:solidFill>
            </a:endParaRPr>
          </a:p>
        </p:txBody>
      </p:sp>
      <p:sp>
        <p:nvSpPr>
          <p:cNvPr id="5" name="Slide Number Placeholder 3">
            <a:extLst>
              <a:ext uri="{FF2B5EF4-FFF2-40B4-BE49-F238E27FC236}">
                <a16:creationId xmlns:a16="http://schemas.microsoft.com/office/drawing/2014/main" id="{136D053D-C9A0-40A2-8BA4-60FE454AE6C2}"/>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226</a:t>
            </a:fld>
            <a:endParaRPr lang="en-US" sz="1050" dirty="0"/>
          </a:p>
        </p:txBody>
      </p:sp>
    </p:spTree>
    <p:extLst>
      <p:ext uri="{BB962C8B-B14F-4D97-AF65-F5344CB8AC3E}">
        <p14:creationId xmlns:p14="http://schemas.microsoft.com/office/powerpoint/2010/main" val="138107245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bwMode="auto">
          <a:xfrm>
            <a:off x="1885950" y="2486026"/>
            <a:ext cx="5829300" cy="8268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compatLnSpc="1">
            <a:prstTxWarp prst="textNoShape">
              <a:avLst/>
            </a:prstTxWarp>
          </a:bodyPr>
          <a:lstStyle/>
          <a:p>
            <a:pPr algn="r"/>
            <a:r>
              <a:rPr lang="en-US" altLang="en-US" sz="3600" dirty="0">
                <a:solidFill>
                  <a:schemeClr val="tx2">
                    <a:lumMod val="75000"/>
                  </a:schemeClr>
                </a:solidFill>
              </a:rPr>
              <a:t>Cost Report Reopenings</a:t>
            </a:r>
          </a:p>
        </p:txBody>
      </p:sp>
      <p:pic>
        <p:nvPicPr>
          <p:cNvPr id="47107" name="Picture 10" descr="D:\Users\F639\AppData\Local\Microsoft\Windows\Temporary Internet Files\Content.IE5\EIXK0766\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1" descr="D:\Users\F639\AppData\Local\Microsoft\Windows\Temporary Internet Files\Content.IE5\2H1K62LK\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2" descr="D:\Users\F639\AppData\Local\Microsoft\Windows\Temporary Internet Files\Content.IE5\68KZTXCN\blockp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856" y="2569072"/>
            <a:ext cx="14288" cy="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9" descr="D:\Users\F639\AppData\Local\Microsoft\Windows\Temporary Internet Files\Content.IE5\9P7CDP3E\blockpag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3" descr="D:\Users\F639\AppData\Local\Microsoft\Windows\Temporary Internet Files\Content.IE5\0TSAYXWI\blockpag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2" descr="D:\Users\F639\AppData\Local\Microsoft\Windows\Temporary Internet Files\Content.IE5\BFNXRVD6\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3" descr="D:\Users\F639\AppData\Local\Microsoft\Windows\Temporary Internet Files\Content.IE5\BFNXRVD6\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3">
            <a:extLst>
              <a:ext uri="{FF2B5EF4-FFF2-40B4-BE49-F238E27FC236}">
                <a16:creationId xmlns:a16="http://schemas.microsoft.com/office/drawing/2014/main" id="{7873B7E4-1A40-4CCF-BD4E-AF7E32B4A45D}"/>
              </a:ext>
            </a:extLst>
          </p:cNvPr>
          <p:cNvSpPr txBox="1">
            <a:spLocks/>
          </p:cNvSpPr>
          <p:nvPr/>
        </p:nvSpPr>
        <p:spPr>
          <a:xfrm>
            <a:off x="3657600" y="4757658"/>
            <a:ext cx="1702848" cy="328693"/>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fld id="{AE150FDB-2BCD-4FE6-90DD-28C78C3742FA}" type="slidenum">
              <a:rPr lang="en-US" sz="1050">
                <a:latin typeface="+mn-lt"/>
              </a:rPr>
              <a:pPr algn="ctr"/>
              <a:t>227</a:t>
            </a:fld>
            <a:endParaRPr lang="en-US" sz="1050" dirty="0">
              <a:latin typeface="+mn-lt"/>
            </a:endParaRPr>
          </a:p>
        </p:txBody>
      </p:sp>
    </p:spTree>
    <p:extLst>
      <p:ext uri="{BB962C8B-B14F-4D97-AF65-F5344CB8AC3E}">
        <p14:creationId xmlns:p14="http://schemas.microsoft.com/office/powerpoint/2010/main" val="175613564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7DA-C93D-41F1-9B17-BF8427609BB9}"/>
              </a:ext>
            </a:extLst>
          </p:cNvPr>
          <p:cNvSpPr>
            <a:spLocks noGrp="1"/>
          </p:cNvSpPr>
          <p:nvPr>
            <p:ph type="title"/>
          </p:nvPr>
        </p:nvSpPr>
        <p:spPr/>
        <p:txBody>
          <a:bodyPr/>
          <a:lstStyle/>
          <a:p>
            <a:r>
              <a:rPr lang="en-US" altLang="en-US" dirty="0">
                <a:solidFill>
                  <a:schemeClr val="tx2">
                    <a:lumMod val="75000"/>
                  </a:schemeClr>
                </a:solidFill>
              </a:rPr>
              <a:t>Cost Report Reopenings</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0FC8D5D7-2385-48E8-A413-9DF97764FF28}"/>
              </a:ext>
            </a:extLst>
          </p:cNvPr>
          <p:cNvSpPr>
            <a:spLocks noGrp="1"/>
          </p:cNvSpPr>
          <p:nvPr>
            <p:ph idx="1"/>
          </p:nvPr>
        </p:nvSpPr>
        <p:spPr/>
        <p:txBody>
          <a:bodyPr/>
          <a:lstStyle/>
          <a:p>
            <a:pPr>
              <a:lnSpc>
                <a:spcPct val="90000"/>
              </a:lnSpc>
              <a:tabLst>
                <a:tab pos="342900" algn="l"/>
              </a:tabLst>
            </a:pPr>
            <a:r>
              <a:rPr lang="en-US" sz="1800" dirty="0">
                <a:solidFill>
                  <a:schemeClr val="tx2">
                    <a:lumMod val="75000"/>
                  </a:schemeClr>
                </a:solidFill>
              </a:rPr>
              <a:t>Cost Report Reopening Request</a:t>
            </a:r>
          </a:p>
          <a:p>
            <a:pPr lvl="1">
              <a:lnSpc>
                <a:spcPct val="90000"/>
              </a:lnSpc>
              <a:tabLst>
                <a:tab pos="342900" algn="l"/>
              </a:tabLst>
            </a:pPr>
            <a:r>
              <a:rPr lang="en-US" sz="1500" dirty="0">
                <a:solidFill>
                  <a:schemeClr val="tx2">
                    <a:lumMod val="75000"/>
                  </a:schemeClr>
                </a:solidFill>
              </a:rPr>
              <a:t>Once a cost report is finalized you may not amend the report but can reopen.</a:t>
            </a:r>
          </a:p>
          <a:p>
            <a:pPr lvl="1">
              <a:lnSpc>
                <a:spcPct val="90000"/>
              </a:lnSpc>
              <a:tabLst>
                <a:tab pos="342900" algn="l"/>
              </a:tabLst>
            </a:pPr>
            <a:r>
              <a:rPr lang="en-US" sz="1500" dirty="0">
                <a:solidFill>
                  <a:schemeClr val="tx2">
                    <a:lumMod val="75000"/>
                  </a:schemeClr>
                </a:solidFill>
              </a:rPr>
              <a:t>Request must be received within 3 years of the original NPR</a:t>
            </a:r>
          </a:p>
          <a:p>
            <a:pPr lvl="1">
              <a:lnSpc>
                <a:spcPct val="90000"/>
              </a:lnSpc>
              <a:tabLst>
                <a:tab pos="342900" algn="l"/>
              </a:tabLst>
            </a:pPr>
            <a:r>
              <a:rPr lang="en-US" sz="1500" dirty="0">
                <a:solidFill>
                  <a:schemeClr val="tx2">
                    <a:lumMod val="75000"/>
                  </a:schemeClr>
                </a:solidFill>
              </a:rPr>
              <a:t>Must be greater than $10,000 unless related to a payment error by the MAC</a:t>
            </a:r>
          </a:p>
          <a:p>
            <a:pPr lvl="1">
              <a:lnSpc>
                <a:spcPct val="90000"/>
              </a:lnSpc>
              <a:tabLst>
                <a:tab pos="342900" algn="l"/>
              </a:tabLst>
            </a:pPr>
            <a:r>
              <a:rPr lang="en-US" sz="1500" dirty="0">
                <a:solidFill>
                  <a:schemeClr val="tx2">
                    <a:lumMod val="75000"/>
                  </a:schemeClr>
                </a:solidFill>
              </a:rPr>
              <a:t>Supporting documentation should be sent with the reopening request, this includes logs of additional days or bad debts.</a:t>
            </a:r>
          </a:p>
          <a:p>
            <a:pPr lvl="1">
              <a:lnSpc>
                <a:spcPct val="90000"/>
              </a:lnSpc>
              <a:tabLst>
                <a:tab pos="342900" algn="l"/>
              </a:tabLst>
            </a:pPr>
            <a:r>
              <a:rPr lang="en-US" sz="1500" dirty="0">
                <a:solidFill>
                  <a:schemeClr val="tx2">
                    <a:lumMod val="75000"/>
                  </a:schemeClr>
                </a:solidFill>
              </a:rPr>
              <a:t>The financial impact of the request and all individual issues should be stated in the request letter.    </a:t>
            </a:r>
          </a:p>
          <a:p>
            <a:pPr lvl="1">
              <a:lnSpc>
                <a:spcPct val="90000"/>
              </a:lnSpc>
              <a:tabLst>
                <a:tab pos="342900" algn="l"/>
              </a:tabLst>
            </a:pPr>
            <a:r>
              <a:rPr lang="en-US" sz="1500" dirty="0">
                <a:solidFill>
                  <a:schemeClr val="tx2">
                    <a:lumMod val="75000"/>
                  </a:schemeClr>
                </a:solidFill>
              </a:rPr>
              <a:t>If a consultant or outside party is filing a reopening request on the provider’s behalf, Palmetto GBA requires a letter authorizing communication with that entity. </a:t>
            </a:r>
          </a:p>
          <a:p>
            <a:pPr lvl="1">
              <a:lnSpc>
                <a:spcPct val="90000"/>
              </a:lnSpc>
              <a:tabLst>
                <a:tab pos="342900" algn="l"/>
              </a:tabLst>
            </a:pPr>
            <a:r>
              <a:rPr lang="en-US" sz="1500" dirty="0">
                <a:solidFill>
                  <a:schemeClr val="tx2">
                    <a:lumMod val="75000"/>
                  </a:schemeClr>
                </a:solidFill>
              </a:rPr>
              <a:t>Reopening requests and supporting information should be sent to </a:t>
            </a:r>
            <a:r>
              <a:rPr lang="en-US" sz="1500" dirty="0">
                <a:solidFill>
                  <a:schemeClr val="tx2">
                    <a:lumMod val="75000"/>
                  </a:schemeClr>
                </a:solidFill>
                <a:hlinkClick r:id="rId2">
                  <a:extLst>
                    <a:ext uri="{A12FA001-AC4F-418D-AE19-62706E023703}">
                      <ahyp:hlinkClr xmlns:ahyp="http://schemas.microsoft.com/office/drawing/2018/hyperlinkcolor" val="tx"/>
                    </a:ext>
                  </a:extLst>
                </a:hlinkClick>
              </a:rPr>
              <a:t>JMaudit.reopening@palmettogba.com</a:t>
            </a:r>
            <a:endParaRPr lang="en-US" sz="1500" dirty="0">
              <a:solidFill>
                <a:schemeClr val="tx2">
                  <a:lumMod val="75000"/>
                </a:schemeClr>
              </a:solidFill>
            </a:endParaRPr>
          </a:p>
        </p:txBody>
      </p:sp>
      <p:sp>
        <p:nvSpPr>
          <p:cNvPr id="5" name="Slide Number Placeholder 3">
            <a:extLst>
              <a:ext uri="{FF2B5EF4-FFF2-40B4-BE49-F238E27FC236}">
                <a16:creationId xmlns:a16="http://schemas.microsoft.com/office/drawing/2014/main" id="{136D053D-C9A0-40A2-8BA4-60FE454AE6C2}"/>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228</a:t>
            </a:fld>
            <a:endParaRPr lang="en-US" sz="1050" dirty="0"/>
          </a:p>
        </p:txBody>
      </p:sp>
    </p:spTree>
    <p:extLst>
      <p:ext uri="{BB962C8B-B14F-4D97-AF65-F5344CB8AC3E}">
        <p14:creationId xmlns:p14="http://schemas.microsoft.com/office/powerpoint/2010/main" val="406014996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549E-CE1E-4349-8973-EC919D5EFE05}"/>
              </a:ext>
            </a:extLst>
          </p:cNvPr>
          <p:cNvSpPr>
            <a:spLocks noGrp="1"/>
          </p:cNvSpPr>
          <p:nvPr>
            <p:ph type="title"/>
          </p:nvPr>
        </p:nvSpPr>
        <p:spPr/>
        <p:txBody>
          <a:bodyPr/>
          <a:lstStyle/>
          <a:p>
            <a:r>
              <a:rPr lang="en-US" altLang="en-US" dirty="0">
                <a:solidFill>
                  <a:schemeClr val="tx2">
                    <a:lumMod val="75000"/>
                  </a:schemeClr>
                </a:solidFill>
              </a:rPr>
              <a:t>Cost Report Reopenings</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85EFB501-1DC4-4539-A4A9-E674169A5E7F}"/>
              </a:ext>
            </a:extLst>
          </p:cNvPr>
          <p:cNvSpPr>
            <a:spLocks noGrp="1"/>
          </p:cNvSpPr>
          <p:nvPr>
            <p:ph idx="1"/>
          </p:nvPr>
        </p:nvSpPr>
        <p:spPr/>
        <p:txBody>
          <a:bodyPr/>
          <a:lstStyle/>
          <a:p>
            <a:pPr>
              <a:lnSpc>
                <a:spcPct val="90000"/>
              </a:lnSpc>
              <a:tabLst>
                <a:tab pos="342900" algn="l"/>
              </a:tabLst>
            </a:pPr>
            <a:r>
              <a:rPr lang="en-US" sz="1800" dirty="0">
                <a:solidFill>
                  <a:schemeClr val="tx2">
                    <a:lumMod val="75000"/>
                  </a:schemeClr>
                </a:solidFill>
              </a:rPr>
              <a:t>A common mistake is to include an issue in the summary or calculation supporting workpapers and exclude from the reopening letter. Please ensure all issues are clearly stated in the reopening request letter.  </a:t>
            </a:r>
          </a:p>
          <a:p>
            <a:pPr marL="0">
              <a:lnSpc>
                <a:spcPct val="90000"/>
              </a:lnSpc>
              <a:tabLst>
                <a:tab pos="342900" algn="l"/>
              </a:tabLst>
            </a:pPr>
            <a:endParaRPr lang="en-US" sz="1800" dirty="0">
              <a:solidFill>
                <a:schemeClr val="tx2">
                  <a:lumMod val="75000"/>
                </a:schemeClr>
              </a:solidFill>
            </a:endParaRPr>
          </a:p>
          <a:p>
            <a:pPr>
              <a:lnSpc>
                <a:spcPct val="90000"/>
              </a:lnSpc>
              <a:tabLst>
                <a:tab pos="342900" algn="l"/>
              </a:tabLst>
            </a:pPr>
            <a:r>
              <a:rPr lang="en-US" sz="1800" dirty="0">
                <a:solidFill>
                  <a:schemeClr val="tx2">
                    <a:lumMod val="75000"/>
                  </a:schemeClr>
                </a:solidFill>
              </a:rPr>
              <a:t>The palmetto website has information under the audit location at </a:t>
            </a:r>
            <a:r>
              <a:rPr lang="en-US" sz="1800" dirty="0">
                <a:solidFill>
                  <a:schemeClr val="tx2">
                    <a:lumMod val="75000"/>
                  </a:schemeClr>
                </a:solidFill>
                <a:hlinkClick r:id="rId2">
                  <a:extLst>
                    <a:ext uri="{A12FA001-AC4F-418D-AE19-62706E023703}">
                      <ahyp:hlinkClr xmlns:ahyp="http://schemas.microsoft.com/office/drawing/2018/hyperlinkcolor" val="tx"/>
                    </a:ext>
                  </a:extLst>
                </a:hlinkClick>
              </a:rPr>
              <a:t>Jurisdiction M Part A — Audit (palmettogba.com)</a:t>
            </a:r>
            <a:endParaRPr lang="en-US" sz="1800" dirty="0">
              <a:solidFill>
                <a:schemeClr val="tx2">
                  <a:lumMod val="75000"/>
                </a:schemeClr>
              </a:solidFill>
            </a:endParaRPr>
          </a:p>
          <a:p>
            <a:pPr marL="0">
              <a:lnSpc>
                <a:spcPct val="90000"/>
              </a:lnSpc>
              <a:tabLst>
                <a:tab pos="342900" algn="l"/>
              </a:tabLst>
            </a:pPr>
            <a:endParaRPr lang="en-US" sz="1800" dirty="0">
              <a:solidFill>
                <a:schemeClr val="tx2">
                  <a:lumMod val="75000"/>
                </a:schemeClr>
              </a:solidFill>
            </a:endParaRPr>
          </a:p>
          <a:p>
            <a:pPr>
              <a:lnSpc>
                <a:spcPct val="90000"/>
              </a:lnSpc>
              <a:tabLst>
                <a:tab pos="342900" algn="l"/>
              </a:tabLst>
            </a:pPr>
            <a:r>
              <a:rPr lang="en-US" sz="1800" dirty="0">
                <a:solidFill>
                  <a:schemeClr val="tx2">
                    <a:lumMod val="75000"/>
                  </a:schemeClr>
                </a:solidFill>
              </a:rPr>
              <a:t>If you have questions, you may reach our reopening supervisors at </a:t>
            </a:r>
            <a:r>
              <a:rPr lang="en-US" sz="1800" dirty="0">
                <a:solidFill>
                  <a:schemeClr val="tx2">
                    <a:lumMod val="75000"/>
                  </a:schemeClr>
                </a:solidFill>
                <a:hlinkClick r:id="rId3">
                  <a:extLst>
                    <a:ext uri="{A12FA001-AC4F-418D-AE19-62706E023703}">
                      <ahyp:hlinkClr xmlns:ahyp="http://schemas.microsoft.com/office/drawing/2018/hyperlinkcolor" val="tx"/>
                    </a:ext>
                  </a:extLst>
                </a:hlinkClick>
              </a:rPr>
              <a:t>Rick.McLain@palmettogba.com</a:t>
            </a:r>
            <a:r>
              <a:rPr lang="en-US" sz="1800" dirty="0">
                <a:solidFill>
                  <a:schemeClr val="tx2">
                    <a:lumMod val="75000"/>
                  </a:schemeClr>
                </a:solidFill>
              </a:rPr>
              <a:t> or </a:t>
            </a:r>
            <a:r>
              <a:rPr lang="en-US" sz="1800" dirty="0">
                <a:solidFill>
                  <a:schemeClr val="tx2">
                    <a:lumMod val="75000"/>
                  </a:schemeClr>
                </a:solidFill>
                <a:hlinkClick r:id="rId4">
                  <a:extLst>
                    <a:ext uri="{A12FA001-AC4F-418D-AE19-62706E023703}">
                      <ahyp:hlinkClr xmlns:ahyp="http://schemas.microsoft.com/office/drawing/2018/hyperlinkcolor" val="tx"/>
                    </a:ext>
                  </a:extLst>
                </a:hlinkClick>
              </a:rPr>
              <a:t>Deborah.Scott@palmettogba.com</a:t>
            </a:r>
            <a:r>
              <a:rPr lang="en-US" sz="1800" dirty="0">
                <a:solidFill>
                  <a:schemeClr val="tx2">
                    <a:lumMod val="75000"/>
                  </a:schemeClr>
                </a:solidFill>
              </a:rPr>
              <a:t> </a:t>
            </a:r>
          </a:p>
          <a:p>
            <a:pPr marL="0" indent="0">
              <a:lnSpc>
                <a:spcPct val="90000"/>
              </a:lnSpc>
              <a:buNone/>
              <a:tabLst>
                <a:tab pos="342900" algn="l"/>
              </a:tabLst>
            </a:pPr>
            <a:endParaRPr lang="en-US" sz="1800" dirty="0">
              <a:solidFill>
                <a:schemeClr val="tx2">
                  <a:lumMod val="75000"/>
                </a:schemeClr>
              </a:solidFill>
            </a:endParaRPr>
          </a:p>
        </p:txBody>
      </p:sp>
      <p:sp>
        <p:nvSpPr>
          <p:cNvPr id="5" name="Slide Number Placeholder 3">
            <a:extLst>
              <a:ext uri="{FF2B5EF4-FFF2-40B4-BE49-F238E27FC236}">
                <a16:creationId xmlns:a16="http://schemas.microsoft.com/office/drawing/2014/main" id="{C8DF2323-502E-4E10-B739-C51726386348}"/>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229</a:t>
            </a:fld>
            <a:endParaRPr lang="en-US" sz="1050" dirty="0"/>
          </a:p>
        </p:txBody>
      </p:sp>
    </p:spTree>
    <p:extLst>
      <p:ext uri="{BB962C8B-B14F-4D97-AF65-F5344CB8AC3E}">
        <p14:creationId xmlns:p14="http://schemas.microsoft.com/office/powerpoint/2010/main" val="2022740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1A5A5-9FD6-47A1-AB63-2778524BB277}"/>
              </a:ext>
            </a:extLst>
          </p:cNvPr>
          <p:cNvSpPr>
            <a:spLocks noGrp="1"/>
          </p:cNvSpPr>
          <p:nvPr>
            <p:ph type="body" sz="quarter" idx="11"/>
          </p:nvPr>
        </p:nvSpPr>
        <p:spPr/>
        <p:txBody>
          <a:bodyPr/>
          <a:lstStyle/>
          <a:p>
            <a:endParaRPr lang="en-US" dirty="0"/>
          </a:p>
          <a:p>
            <a:r>
              <a:rPr lang="en-US" dirty="0"/>
              <a:t>Claim Status and Location</a:t>
            </a:r>
          </a:p>
          <a:p>
            <a:endParaRPr lang="en-US" dirty="0"/>
          </a:p>
        </p:txBody>
      </p:sp>
      <p:sp>
        <p:nvSpPr>
          <p:cNvPr id="9" name="Content Placeholder 2">
            <a:extLst>
              <a:ext uri="{FF2B5EF4-FFF2-40B4-BE49-F238E27FC236}">
                <a16:creationId xmlns:a16="http://schemas.microsoft.com/office/drawing/2014/main" id="{80D46875-01A6-4109-A5FE-A65137F94C6E}"/>
              </a:ext>
            </a:extLst>
          </p:cNvPr>
          <p:cNvSpPr>
            <a:spLocks noGrp="1"/>
          </p:cNvSpPr>
          <p:nvPr>
            <p:ph idx="1"/>
          </p:nvPr>
        </p:nvSpPr>
        <p:spPr>
          <a:xfrm>
            <a:off x="0" y="1104900"/>
            <a:ext cx="4416425" cy="3425825"/>
          </a:xfrm>
        </p:spPr>
        <p:txBody>
          <a:bodyPr>
            <a:normAutofit fontScale="62500" lnSpcReduction="20000"/>
          </a:bodyPr>
          <a:lstStyle/>
          <a:p>
            <a:r>
              <a:rPr lang="en-US" dirty="0"/>
              <a:t>Select option “12” from the Inquiry Menu to access the Claims Summary Inquiry screen (MAP1741)</a:t>
            </a:r>
          </a:p>
          <a:p>
            <a:r>
              <a:rPr lang="en-US" dirty="0"/>
              <a:t>The Claims Summary Inquiry screen displays specific claim history information for all pending (RTP claims, MSP claims, Medical Review claims) and processed (paid, rejected, denied) claims</a:t>
            </a:r>
          </a:p>
          <a:p>
            <a:r>
              <a:rPr lang="en-US" dirty="0"/>
              <a:t>The claim status information is available on-line for viewing immediately after the claim is updated/entered on DDE</a:t>
            </a:r>
          </a:p>
          <a:p>
            <a:r>
              <a:rPr lang="en-US" dirty="0"/>
              <a:t>The entire claim (six pages) can be viewed on-line through the claim inquiry function, but it cannot be updated from this screen</a:t>
            </a:r>
          </a:p>
        </p:txBody>
      </p:sp>
      <p:pic>
        <p:nvPicPr>
          <p:cNvPr id="10" name="Content Placeholder 4">
            <a:extLst>
              <a:ext uri="{FF2B5EF4-FFF2-40B4-BE49-F238E27FC236}">
                <a16:creationId xmlns:a16="http://schemas.microsoft.com/office/drawing/2014/main" id="{6F1F09A6-17FD-4F81-A92D-8CAD11183F3B}"/>
              </a:ext>
            </a:extLst>
          </p:cNvPr>
          <p:cNvPicPr>
            <a:picLocks noChangeAspect="1"/>
          </p:cNvPicPr>
          <p:nvPr/>
        </p:nvPicPr>
        <p:blipFill rotWithShape="1">
          <a:blip r:embed="rId2"/>
          <a:srcRect l="4992" t="2882"/>
          <a:stretch/>
        </p:blipFill>
        <p:spPr>
          <a:xfrm>
            <a:off x="4387002" y="965654"/>
            <a:ext cx="4756998" cy="3565071"/>
          </a:xfrm>
          <a:prstGeom prst="rect">
            <a:avLst/>
          </a:prstGeom>
        </p:spPr>
      </p:pic>
    </p:spTree>
    <p:extLst>
      <p:ext uri="{BB962C8B-B14F-4D97-AF65-F5344CB8AC3E}">
        <p14:creationId xmlns:p14="http://schemas.microsoft.com/office/powerpoint/2010/main" val="350055218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bwMode="auto">
          <a:xfrm>
            <a:off x="1885950" y="2486026"/>
            <a:ext cx="5829300" cy="8268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compatLnSpc="1">
            <a:prstTxWarp prst="textNoShape">
              <a:avLst/>
            </a:prstTxWarp>
          </a:bodyPr>
          <a:lstStyle/>
          <a:p>
            <a:pPr algn="r"/>
            <a:r>
              <a:rPr lang="en-US" altLang="en-US" sz="3600" dirty="0">
                <a:solidFill>
                  <a:schemeClr val="tx2">
                    <a:lumMod val="75000"/>
                  </a:schemeClr>
                </a:solidFill>
              </a:rPr>
              <a:t>General Updates</a:t>
            </a:r>
          </a:p>
        </p:txBody>
      </p:sp>
      <p:pic>
        <p:nvPicPr>
          <p:cNvPr id="47107" name="Picture 10" descr="D:\Users\F639\AppData\Local\Microsoft\Windows\Temporary Internet Files\Content.IE5\EIXK0766\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1" descr="D:\Users\F639\AppData\Local\Microsoft\Windows\Temporary Internet Files\Content.IE5\2H1K62LK\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2" descr="D:\Users\F639\AppData\Local\Microsoft\Windows\Temporary Internet Files\Content.IE5\68KZTXCN\blockp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856" y="2569072"/>
            <a:ext cx="14288" cy="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9" descr="D:\Users\F639\AppData\Local\Microsoft\Windows\Temporary Internet Files\Content.IE5\9P7CDP3E\blockpag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3" descr="D:\Users\F639\AppData\Local\Microsoft\Windows\Temporary Internet Files\Content.IE5\0TSAYXWI\blockpag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2" descr="D:\Users\F639\AppData\Local\Microsoft\Windows\Temporary Internet Files\Content.IE5\BFNXRVD6\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3" descr="D:\Users\F639\AppData\Local\Microsoft\Windows\Temporary Internet Files\Content.IE5\BFNXRVD6\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569966"/>
            <a:ext cx="9525" cy="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3">
            <a:extLst>
              <a:ext uri="{FF2B5EF4-FFF2-40B4-BE49-F238E27FC236}">
                <a16:creationId xmlns:a16="http://schemas.microsoft.com/office/drawing/2014/main" id="{7873B7E4-1A40-4CCF-BD4E-AF7E32B4A45D}"/>
              </a:ext>
            </a:extLst>
          </p:cNvPr>
          <p:cNvSpPr txBox="1">
            <a:spLocks/>
          </p:cNvSpPr>
          <p:nvPr/>
        </p:nvSpPr>
        <p:spPr>
          <a:xfrm>
            <a:off x="3657600" y="4757658"/>
            <a:ext cx="1702848" cy="328693"/>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fld id="{AE150FDB-2BCD-4FE6-90DD-28C78C3742FA}" type="slidenum">
              <a:rPr lang="en-US" sz="1050">
                <a:latin typeface="+mn-lt"/>
              </a:rPr>
              <a:pPr algn="ctr"/>
              <a:t>230</a:t>
            </a:fld>
            <a:endParaRPr lang="en-US" sz="1050" dirty="0">
              <a:latin typeface="+mn-lt"/>
            </a:endParaRPr>
          </a:p>
        </p:txBody>
      </p:sp>
    </p:spTree>
    <p:extLst>
      <p:ext uri="{BB962C8B-B14F-4D97-AF65-F5344CB8AC3E}">
        <p14:creationId xmlns:p14="http://schemas.microsoft.com/office/powerpoint/2010/main" val="121356889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7DA-C93D-41F1-9B17-BF8427609BB9}"/>
              </a:ext>
            </a:extLst>
          </p:cNvPr>
          <p:cNvSpPr>
            <a:spLocks noGrp="1"/>
          </p:cNvSpPr>
          <p:nvPr>
            <p:ph type="title"/>
          </p:nvPr>
        </p:nvSpPr>
        <p:spPr/>
        <p:txBody>
          <a:bodyPr/>
          <a:lstStyle/>
          <a:p>
            <a:r>
              <a:rPr lang="en-US" dirty="0">
                <a:solidFill>
                  <a:schemeClr val="tx2">
                    <a:lumMod val="75000"/>
                  </a:schemeClr>
                </a:solidFill>
              </a:rPr>
              <a:t>General Updates</a:t>
            </a:r>
          </a:p>
        </p:txBody>
      </p:sp>
      <p:sp>
        <p:nvSpPr>
          <p:cNvPr id="3" name="Content Placeholder 2">
            <a:extLst>
              <a:ext uri="{FF2B5EF4-FFF2-40B4-BE49-F238E27FC236}">
                <a16:creationId xmlns:a16="http://schemas.microsoft.com/office/drawing/2014/main" id="{0FC8D5D7-2385-48E8-A413-9DF97764FF28}"/>
              </a:ext>
            </a:extLst>
          </p:cNvPr>
          <p:cNvSpPr>
            <a:spLocks noGrp="1"/>
          </p:cNvSpPr>
          <p:nvPr>
            <p:ph idx="1"/>
          </p:nvPr>
        </p:nvSpPr>
        <p:spPr/>
        <p:txBody>
          <a:bodyPr/>
          <a:lstStyle/>
          <a:p>
            <a:r>
              <a:rPr lang="en-US" dirty="0">
                <a:solidFill>
                  <a:schemeClr val="tx2">
                    <a:lumMod val="75000"/>
                  </a:schemeClr>
                </a:solidFill>
              </a:rPr>
              <a:t>Medicare Cost Report e-Filing</a:t>
            </a:r>
          </a:p>
          <a:p>
            <a:pPr lvl="1"/>
            <a:r>
              <a:rPr lang="en-US" sz="1600" dirty="0"/>
              <a:t>MCReF has been in operation since May 2018 with cost report submission</a:t>
            </a:r>
          </a:p>
          <a:p>
            <a:pPr lvl="1"/>
            <a:r>
              <a:rPr lang="en-US" sz="1600" dirty="0"/>
              <a:t>It is both a CMS and MAC goal to expand the use of the MCReF system. Efforts have been made to improve e-filing functionality and to increase transparency to provider through cost report tracking. </a:t>
            </a:r>
          </a:p>
          <a:p>
            <a:pPr lvl="1"/>
            <a:r>
              <a:rPr lang="en-US" sz="1600" dirty="0"/>
              <a:t>In April 2020 MCReF functionality was enhanced to allow Part A providers to track their cost reports through the settlement process. The MCReF Home page has been updated to provide a summary of cost report activity.  </a:t>
            </a:r>
          </a:p>
          <a:p>
            <a:pPr lvl="1"/>
            <a:r>
              <a:rPr lang="en-US" sz="1600" dirty="0"/>
              <a:t>Future Enhancements include having access to retrieve A&amp;R correspondence, rate reviews, tentative settlements and NPRs.</a:t>
            </a:r>
          </a:p>
        </p:txBody>
      </p:sp>
      <p:sp>
        <p:nvSpPr>
          <p:cNvPr id="5" name="Slide Number Placeholder 3">
            <a:extLst>
              <a:ext uri="{FF2B5EF4-FFF2-40B4-BE49-F238E27FC236}">
                <a16:creationId xmlns:a16="http://schemas.microsoft.com/office/drawing/2014/main" id="{136D053D-C9A0-40A2-8BA4-60FE454AE6C2}"/>
              </a:ext>
            </a:extLst>
          </p:cNvPr>
          <p:cNvSpPr>
            <a:spLocks noGrp="1"/>
          </p:cNvSpPr>
          <p:nvPr>
            <p:ph type="sldNum" sz="quarter" idx="11"/>
          </p:nvPr>
        </p:nvSpPr>
        <p:spPr>
          <a:xfrm>
            <a:off x="3657600" y="4757658"/>
            <a:ext cx="1702848" cy="328693"/>
          </a:xfrm>
        </p:spPr>
        <p:txBody>
          <a:bodyPr/>
          <a:lstStyle/>
          <a:p>
            <a:fld id="{AE150FDB-2BCD-4FE6-90DD-28C78C3742FA}" type="slidenum">
              <a:rPr lang="en-US" sz="1050"/>
              <a:t>231</a:t>
            </a:fld>
            <a:endParaRPr lang="en-US" sz="1050" dirty="0"/>
          </a:p>
        </p:txBody>
      </p:sp>
    </p:spTree>
    <p:extLst>
      <p:ext uri="{BB962C8B-B14F-4D97-AF65-F5344CB8AC3E}">
        <p14:creationId xmlns:p14="http://schemas.microsoft.com/office/powerpoint/2010/main" val="325665891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53DEC-3695-4220-BF39-B00EF424C6F4}"/>
              </a:ext>
            </a:extLst>
          </p:cNvPr>
          <p:cNvSpPr>
            <a:spLocks noGrp="1"/>
          </p:cNvSpPr>
          <p:nvPr>
            <p:ph type="title"/>
          </p:nvPr>
        </p:nvSpPr>
        <p:spPr/>
        <p:txBody>
          <a:bodyPr/>
          <a:lstStyle/>
          <a:p>
            <a:r>
              <a:rPr lang="en-US" dirty="0">
                <a:solidFill>
                  <a:schemeClr val="tx2">
                    <a:lumMod val="75000"/>
                  </a:schemeClr>
                </a:solidFill>
              </a:rPr>
              <a:t>General Updates</a:t>
            </a:r>
            <a:endParaRPr lang="en-US" dirty="0"/>
          </a:p>
        </p:txBody>
      </p:sp>
      <p:sp>
        <p:nvSpPr>
          <p:cNvPr id="4" name="Content Placeholder 3">
            <a:extLst>
              <a:ext uri="{FF2B5EF4-FFF2-40B4-BE49-F238E27FC236}">
                <a16:creationId xmlns:a16="http://schemas.microsoft.com/office/drawing/2014/main" id="{9612A553-DD20-49BE-B826-D23470EEDDCF}"/>
              </a:ext>
            </a:extLst>
          </p:cNvPr>
          <p:cNvSpPr>
            <a:spLocks noGrp="1"/>
          </p:cNvSpPr>
          <p:nvPr>
            <p:ph idx="1"/>
          </p:nvPr>
        </p:nvSpPr>
        <p:spPr/>
        <p:txBody>
          <a:bodyPr/>
          <a:lstStyle/>
          <a:p>
            <a:r>
              <a:rPr lang="en-US" sz="2100" dirty="0">
                <a:solidFill>
                  <a:schemeClr val="tx2">
                    <a:lumMod val="75000"/>
                  </a:schemeClr>
                </a:solidFill>
              </a:rPr>
              <a:t>Palmetto GBA is pleased to offer eServices, our free Internet-based, provider self-service portal. The eServices application provides the opportunity to upload documentation to Palmetto GBA A&amp;R.</a:t>
            </a:r>
          </a:p>
          <a:p>
            <a:r>
              <a:rPr lang="en-US" sz="2100" dirty="0">
                <a:solidFill>
                  <a:schemeClr val="tx2">
                    <a:lumMod val="75000"/>
                  </a:schemeClr>
                </a:solidFill>
              </a:rPr>
              <a:t>Only one provider administrator per PTAN/NPI combination performs the registration process. The provider administrator grants permissions to additional users and administrators related to that PTAN/NPI combination.</a:t>
            </a:r>
          </a:p>
        </p:txBody>
      </p:sp>
      <p:sp>
        <p:nvSpPr>
          <p:cNvPr id="2" name="Slide Number Placeholder 1">
            <a:extLst>
              <a:ext uri="{FF2B5EF4-FFF2-40B4-BE49-F238E27FC236}">
                <a16:creationId xmlns:a16="http://schemas.microsoft.com/office/drawing/2014/main" id="{C4307CB7-99D4-40A3-8000-AF2287E1E753}"/>
              </a:ext>
            </a:extLst>
          </p:cNvPr>
          <p:cNvSpPr>
            <a:spLocks noGrp="1"/>
          </p:cNvSpPr>
          <p:nvPr>
            <p:ph type="sldNum" sz="quarter" idx="11"/>
          </p:nvPr>
        </p:nvSpPr>
        <p:spPr/>
        <p:txBody>
          <a:bodyPr/>
          <a:lstStyle/>
          <a:p>
            <a:pPr>
              <a:defRPr/>
            </a:pPr>
            <a:fld id="{21397CC7-C8DA-4AB0-AF9E-9B882514D2A8}" type="slidenum">
              <a:rPr lang="en-US" smtClean="0"/>
              <a:pPr>
                <a:defRPr/>
              </a:pPr>
              <a:t>232</a:t>
            </a:fld>
            <a:endParaRPr lang="en-US" dirty="0"/>
          </a:p>
        </p:txBody>
      </p:sp>
    </p:spTree>
    <p:extLst>
      <p:ext uri="{BB962C8B-B14F-4D97-AF65-F5344CB8AC3E}">
        <p14:creationId xmlns:p14="http://schemas.microsoft.com/office/powerpoint/2010/main" val="372970396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53DEC-3695-4220-BF39-B00EF424C6F4}"/>
              </a:ext>
            </a:extLst>
          </p:cNvPr>
          <p:cNvSpPr>
            <a:spLocks noGrp="1"/>
          </p:cNvSpPr>
          <p:nvPr>
            <p:ph type="title"/>
          </p:nvPr>
        </p:nvSpPr>
        <p:spPr/>
        <p:txBody>
          <a:bodyPr/>
          <a:lstStyle/>
          <a:p>
            <a:r>
              <a:rPr lang="en-US" dirty="0">
                <a:solidFill>
                  <a:schemeClr val="tx2">
                    <a:lumMod val="75000"/>
                  </a:schemeClr>
                </a:solidFill>
              </a:rPr>
              <a:t>General Updates</a:t>
            </a:r>
            <a:endParaRPr lang="en-US" dirty="0"/>
          </a:p>
        </p:txBody>
      </p:sp>
      <p:sp>
        <p:nvSpPr>
          <p:cNvPr id="4" name="Content Placeholder 3">
            <a:extLst>
              <a:ext uri="{FF2B5EF4-FFF2-40B4-BE49-F238E27FC236}">
                <a16:creationId xmlns:a16="http://schemas.microsoft.com/office/drawing/2014/main" id="{9612A553-DD20-49BE-B826-D23470EEDDCF}"/>
              </a:ext>
            </a:extLst>
          </p:cNvPr>
          <p:cNvSpPr>
            <a:spLocks noGrp="1"/>
          </p:cNvSpPr>
          <p:nvPr>
            <p:ph idx="1"/>
          </p:nvPr>
        </p:nvSpPr>
        <p:spPr/>
        <p:txBody>
          <a:bodyPr/>
          <a:lstStyle/>
          <a:p>
            <a:r>
              <a:rPr lang="en-US" sz="2600" dirty="0">
                <a:solidFill>
                  <a:schemeClr val="tx2">
                    <a:lumMod val="75000"/>
                  </a:schemeClr>
                </a:solidFill>
              </a:rPr>
              <a:t>Palmetto GBA is looking for ways to improve the provider’s audit and reimbursement experience. Provider surveys are linked in the notification letters for NPRs, Rate Reviews, and RNPRs.</a:t>
            </a:r>
          </a:p>
          <a:p>
            <a:r>
              <a:rPr lang="en-US" sz="2600" dirty="0">
                <a:solidFill>
                  <a:schemeClr val="tx2">
                    <a:lumMod val="75000"/>
                  </a:schemeClr>
                </a:solidFill>
              </a:rPr>
              <a:t>Survey results are reviewed weekly to identify strengths and opportunities.</a:t>
            </a:r>
          </a:p>
        </p:txBody>
      </p:sp>
      <p:sp>
        <p:nvSpPr>
          <p:cNvPr id="2" name="Slide Number Placeholder 1">
            <a:extLst>
              <a:ext uri="{FF2B5EF4-FFF2-40B4-BE49-F238E27FC236}">
                <a16:creationId xmlns:a16="http://schemas.microsoft.com/office/drawing/2014/main" id="{C4307CB7-99D4-40A3-8000-AF2287E1E753}"/>
              </a:ext>
            </a:extLst>
          </p:cNvPr>
          <p:cNvSpPr>
            <a:spLocks noGrp="1"/>
          </p:cNvSpPr>
          <p:nvPr>
            <p:ph type="sldNum" sz="quarter" idx="11"/>
          </p:nvPr>
        </p:nvSpPr>
        <p:spPr/>
        <p:txBody>
          <a:bodyPr/>
          <a:lstStyle/>
          <a:p>
            <a:pPr>
              <a:defRPr/>
            </a:pPr>
            <a:fld id="{21397CC7-C8DA-4AB0-AF9E-9B882514D2A8}" type="slidenum">
              <a:rPr lang="en-US" smtClean="0"/>
              <a:pPr>
                <a:defRPr/>
              </a:pPr>
              <a:t>233</a:t>
            </a:fld>
            <a:endParaRPr lang="en-US" dirty="0"/>
          </a:p>
        </p:txBody>
      </p:sp>
    </p:spTree>
    <p:extLst>
      <p:ext uri="{BB962C8B-B14F-4D97-AF65-F5344CB8AC3E}">
        <p14:creationId xmlns:p14="http://schemas.microsoft.com/office/powerpoint/2010/main" val="283706683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r>
              <a:rPr lang="en-US" sz="1500" dirty="0"/>
              <a:t>PalmettoGBA.com</a:t>
            </a:r>
          </a:p>
          <a:p>
            <a:r>
              <a:rPr lang="en-US" sz="1500" dirty="0"/>
              <a:t>Provider Contact Center: 855–696–0705</a:t>
            </a:r>
          </a:p>
          <a:p>
            <a:r>
              <a:rPr lang="en-US" sz="1500" dirty="0"/>
              <a:t>Cost Report Review: </a:t>
            </a:r>
            <a:r>
              <a:rPr lang="en-US" sz="1500" dirty="0">
                <a:hlinkClick r:id="rId2"/>
              </a:rPr>
              <a:t>JMCostReport@palmettogba.com</a:t>
            </a:r>
            <a:endParaRPr lang="en-US" sz="1500" dirty="0"/>
          </a:p>
          <a:p>
            <a:r>
              <a:rPr lang="en-US" sz="1500" dirty="0"/>
              <a:t>S-10 Audit Review: </a:t>
            </a:r>
            <a:r>
              <a:rPr lang="en-US" sz="1500" dirty="0">
                <a:hlinkClick r:id="rId3"/>
              </a:rPr>
              <a:t>JMS10@palmettogba.com</a:t>
            </a:r>
            <a:endParaRPr lang="en-US" sz="1500" dirty="0"/>
          </a:p>
          <a:p>
            <a:r>
              <a:rPr lang="en-US" sz="1500" dirty="0"/>
              <a:t>Wage Index: </a:t>
            </a:r>
            <a:r>
              <a:rPr lang="en-US" sz="1500" dirty="0">
                <a:hlinkClick r:id="rId4"/>
              </a:rPr>
              <a:t>CostReport.WageIndex@palmettogba.com</a:t>
            </a:r>
            <a:endParaRPr lang="en-US" sz="1500" dirty="0"/>
          </a:p>
          <a:p>
            <a:r>
              <a:rPr lang="en-US" sz="1500" dirty="0"/>
              <a:t>Rate Reviews, Tentative Settlements, CCR: </a:t>
            </a:r>
            <a:r>
              <a:rPr lang="en-US" sz="1500" dirty="0">
                <a:hlinkClick r:id="rId5"/>
              </a:rPr>
              <a:t>JMReimbursement@palmettogba.com</a:t>
            </a:r>
            <a:endParaRPr lang="en-US" sz="1500" dirty="0"/>
          </a:p>
          <a:p>
            <a:r>
              <a:rPr lang="en-US" sz="1500" dirty="0"/>
              <a:t>Cost Report Receipt, Acceptance: </a:t>
            </a:r>
            <a:r>
              <a:rPr lang="en-US" sz="1500" dirty="0">
                <a:hlinkClick r:id="rId6"/>
              </a:rPr>
              <a:t>STAR@palmettogba.com</a:t>
            </a:r>
            <a:endParaRPr lang="en-US" sz="1500" dirty="0"/>
          </a:p>
          <a:p>
            <a:r>
              <a:rPr lang="en-US" sz="1500" dirty="0"/>
              <a:t>Cost Report Reopening: </a:t>
            </a:r>
            <a:r>
              <a:rPr lang="en-US" sz="1500" dirty="0">
                <a:hlinkClick r:id="rId7"/>
              </a:rPr>
              <a:t>JMAudit.Reopening@palmettogba.com</a:t>
            </a:r>
            <a:endParaRPr lang="en-US" sz="1500" dirty="0"/>
          </a:p>
          <a:p>
            <a:r>
              <a:rPr lang="en-US" sz="1500" dirty="0"/>
              <a:t>Cost Report Appeals: </a:t>
            </a:r>
            <a:r>
              <a:rPr lang="en-US" sz="1500" dirty="0">
                <a:hlinkClick r:id="rId8"/>
              </a:rPr>
              <a:t>JMAudit.Appeal@palmettogba.com</a:t>
            </a:r>
            <a:endParaRPr lang="en-US" sz="1500" dirty="0"/>
          </a:p>
          <a:p>
            <a:endParaRPr lang="en-US" sz="1800" dirty="0"/>
          </a:p>
        </p:txBody>
      </p:sp>
      <p:sp>
        <p:nvSpPr>
          <p:cNvPr id="4" name="Slide Number Placeholder 3"/>
          <p:cNvSpPr>
            <a:spLocks noGrp="1"/>
          </p:cNvSpPr>
          <p:nvPr>
            <p:ph type="sldNum" sz="quarter" idx="11"/>
          </p:nvPr>
        </p:nvSpPr>
        <p:spPr/>
        <p:txBody>
          <a:bodyPr/>
          <a:lstStyle/>
          <a:p>
            <a:fld id="{AE150FDB-2BCD-4FE6-90DD-28C78C3742FA}" type="slidenum">
              <a:rPr lang="en-US" smtClean="0"/>
              <a:t>234</a:t>
            </a:fld>
            <a:endParaRPr lang="en-US" dirty="0"/>
          </a:p>
        </p:txBody>
      </p:sp>
    </p:spTree>
    <p:extLst>
      <p:ext uri="{BB962C8B-B14F-4D97-AF65-F5344CB8AC3E}">
        <p14:creationId xmlns:p14="http://schemas.microsoft.com/office/powerpoint/2010/main" val="93075124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Contact</a:t>
            </a:r>
          </a:p>
        </p:txBody>
      </p:sp>
      <p:sp>
        <p:nvSpPr>
          <p:cNvPr id="3" name="Content Placeholder 2"/>
          <p:cNvSpPr>
            <a:spLocks noGrp="1"/>
          </p:cNvSpPr>
          <p:nvPr>
            <p:ph idx="1"/>
          </p:nvPr>
        </p:nvSpPr>
        <p:spPr/>
        <p:txBody>
          <a:bodyPr/>
          <a:lstStyle/>
          <a:p>
            <a:r>
              <a:rPr lang="en-US" sz="2250" dirty="0"/>
              <a:t>Arteya Robinson, Director of Audit </a:t>
            </a:r>
            <a:r>
              <a:rPr lang="en-US" sz="1950" dirty="0">
                <a:hlinkClick r:id="rId2"/>
              </a:rPr>
              <a:t>arteya.robinson@palmettogba.com</a:t>
            </a:r>
            <a:r>
              <a:rPr lang="en-US" sz="1950" dirty="0"/>
              <a:t>              </a:t>
            </a:r>
          </a:p>
          <a:p>
            <a:pPr marL="222885" lvl="1" indent="0">
              <a:buNone/>
            </a:pPr>
            <a:r>
              <a:rPr lang="en-US" sz="1650" dirty="0"/>
              <a:t> (803) 382–6166</a:t>
            </a:r>
          </a:p>
          <a:p>
            <a:r>
              <a:rPr lang="en-US" sz="2250" dirty="0"/>
              <a:t>Francee Sams, Audit Manager </a:t>
            </a:r>
            <a:r>
              <a:rPr lang="en-US" sz="1950" dirty="0">
                <a:hlinkClick r:id="rId3"/>
              </a:rPr>
              <a:t>francee.sams@palmettogba.com</a:t>
            </a:r>
            <a:endParaRPr lang="en-US" sz="1950" dirty="0"/>
          </a:p>
          <a:p>
            <a:r>
              <a:rPr lang="en-US" sz="2250" dirty="0"/>
              <a:t>Chrissy Sturm, S-10 Audit Manager</a:t>
            </a:r>
          </a:p>
          <a:p>
            <a:pPr marL="222885" lvl="1" indent="0">
              <a:buNone/>
            </a:pPr>
            <a:r>
              <a:rPr lang="en-US" sz="1950" dirty="0">
                <a:hlinkClick r:id="rId4"/>
              </a:rPr>
              <a:t> christina.sturmmatthews@palmettogba.com</a:t>
            </a:r>
            <a:endParaRPr lang="en-US" sz="1950" dirty="0"/>
          </a:p>
          <a:p>
            <a:r>
              <a:rPr lang="en-US" sz="2250" dirty="0"/>
              <a:t>Tammy Holmes, Reopening/Appeals Manager </a:t>
            </a:r>
            <a:r>
              <a:rPr lang="en-US" sz="1950" dirty="0">
                <a:hlinkClick r:id="rId5"/>
              </a:rPr>
              <a:t>tammy.holmes@palmettogba.com</a:t>
            </a:r>
            <a:endParaRPr lang="en-US" sz="1950" dirty="0"/>
          </a:p>
          <a:p>
            <a:endParaRPr lang="en-US" sz="2250" dirty="0"/>
          </a:p>
          <a:p>
            <a:endParaRPr lang="en-US" dirty="0"/>
          </a:p>
        </p:txBody>
      </p:sp>
      <p:sp>
        <p:nvSpPr>
          <p:cNvPr id="4" name="Slide Number Placeholder 3"/>
          <p:cNvSpPr>
            <a:spLocks noGrp="1"/>
          </p:cNvSpPr>
          <p:nvPr>
            <p:ph type="sldNum" sz="quarter" idx="11"/>
          </p:nvPr>
        </p:nvSpPr>
        <p:spPr/>
        <p:txBody>
          <a:bodyPr/>
          <a:lstStyle/>
          <a:p>
            <a:fld id="{AE150FDB-2BCD-4FE6-90DD-28C78C3742FA}" type="slidenum">
              <a:rPr lang="en-US" smtClean="0"/>
              <a:t>235</a:t>
            </a:fld>
            <a:endParaRPr lang="en-US" dirty="0"/>
          </a:p>
        </p:txBody>
      </p:sp>
    </p:spTree>
    <p:extLst>
      <p:ext uri="{BB962C8B-B14F-4D97-AF65-F5344CB8AC3E}">
        <p14:creationId xmlns:p14="http://schemas.microsoft.com/office/powerpoint/2010/main" val="420974215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Contact</a:t>
            </a:r>
          </a:p>
        </p:txBody>
      </p:sp>
      <p:sp>
        <p:nvSpPr>
          <p:cNvPr id="3" name="Content Placeholder 2"/>
          <p:cNvSpPr>
            <a:spLocks noGrp="1"/>
          </p:cNvSpPr>
          <p:nvPr>
            <p:ph idx="1"/>
          </p:nvPr>
        </p:nvSpPr>
        <p:spPr/>
        <p:txBody>
          <a:bodyPr/>
          <a:lstStyle/>
          <a:p>
            <a:r>
              <a:rPr lang="en-US" sz="2250" dirty="0"/>
              <a:t>Donna Salais, Director of Reimbursement </a:t>
            </a:r>
            <a:r>
              <a:rPr lang="en-US" sz="2100" dirty="0">
                <a:hlinkClick r:id="rId2"/>
              </a:rPr>
              <a:t>donna.salais@palmettogba.com</a:t>
            </a:r>
            <a:r>
              <a:rPr lang="en-US" sz="2100" dirty="0"/>
              <a:t>                    </a:t>
            </a:r>
          </a:p>
          <a:p>
            <a:pPr marL="222885" lvl="1" indent="0">
              <a:buNone/>
            </a:pPr>
            <a:r>
              <a:rPr lang="en-US" sz="1800" dirty="0"/>
              <a:t>(803) 763–6603</a:t>
            </a:r>
          </a:p>
          <a:p>
            <a:r>
              <a:rPr lang="en-US" sz="2250" dirty="0"/>
              <a:t>Melissa Carpenter, Reimbursement Manager </a:t>
            </a:r>
            <a:r>
              <a:rPr lang="en-US" sz="2100" dirty="0">
                <a:hlinkClick r:id="rId3"/>
              </a:rPr>
              <a:t>melissa.carpenter@palmettogba.com</a:t>
            </a:r>
            <a:endParaRPr lang="en-US" sz="2100" dirty="0"/>
          </a:p>
          <a:p>
            <a:r>
              <a:rPr lang="en-US" sz="2250" dirty="0"/>
              <a:t>Sherry Robertson, Reimbursement Manager </a:t>
            </a:r>
            <a:r>
              <a:rPr lang="en-US" sz="2100" dirty="0">
                <a:hlinkClick r:id="rId4"/>
              </a:rPr>
              <a:t>sherry.robertson@palmettogba.com</a:t>
            </a:r>
            <a:endParaRPr lang="en-US" sz="2250" dirty="0"/>
          </a:p>
        </p:txBody>
      </p:sp>
      <p:sp>
        <p:nvSpPr>
          <p:cNvPr id="4" name="Slide Number Placeholder 3"/>
          <p:cNvSpPr>
            <a:spLocks noGrp="1"/>
          </p:cNvSpPr>
          <p:nvPr>
            <p:ph type="sldNum" sz="quarter" idx="11"/>
          </p:nvPr>
        </p:nvSpPr>
        <p:spPr/>
        <p:txBody>
          <a:bodyPr/>
          <a:lstStyle/>
          <a:p>
            <a:fld id="{AE150FDB-2BCD-4FE6-90DD-28C78C3742FA}" type="slidenum">
              <a:rPr lang="en-US" smtClean="0"/>
              <a:t>236</a:t>
            </a:fld>
            <a:endParaRPr lang="en-US" dirty="0"/>
          </a:p>
        </p:txBody>
      </p:sp>
    </p:spTree>
    <p:extLst>
      <p:ext uri="{BB962C8B-B14F-4D97-AF65-F5344CB8AC3E}">
        <p14:creationId xmlns:p14="http://schemas.microsoft.com/office/powerpoint/2010/main" val="388774402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43000"/>
            <a:ext cx="8534400" cy="3486150"/>
          </a:xfrm>
          <a:prstGeom prst="rect">
            <a:avLst/>
          </a:prstGeom>
        </p:spPr>
        <p:txBody>
          <a:bodyPr/>
          <a:lstStyle/>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69853754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05533-C9E9-4F41-999B-2D8923A78C5A}"/>
              </a:ext>
            </a:extLst>
          </p:cNvPr>
          <p:cNvSpPr>
            <a:spLocks noGrp="1"/>
          </p:cNvSpPr>
          <p:nvPr>
            <p:ph type="body" sz="quarter" idx="11"/>
          </p:nvPr>
        </p:nvSpPr>
        <p:spPr/>
        <p:txBody>
          <a:bodyPr/>
          <a:lstStyle/>
          <a:p>
            <a:pPr marL="0" indent="0" algn="ctr">
              <a:buNone/>
            </a:pPr>
            <a:r>
              <a:rPr lang="en-US" i="1" dirty="0">
                <a:solidFill>
                  <a:schemeClr val="bg1"/>
                </a:solidFill>
                <a:latin typeface="Bryant Pro Medium"/>
              </a:rPr>
              <a:t>Managing Medicare Overpayments</a:t>
            </a:r>
          </a:p>
        </p:txBody>
      </p:sp>
      <p:sp>
        <p:nvSpPr>
          <p:cNvPr id="3" name="Text Placeholder 2">
            <a:extLst>
              <a:ext uri="{FF2B5EF4-FFF2-40B4-BE49-F238E27FC236}">
                <a16:creationId xmlns:a16="http://schemas.microsoft.com/office/drawing/2014/main" id="{907AF966-4077-4ADF-8428-867900E7183D}"/>
              </a:ext>
            </a:extLst>
          </p:cNvPr>
          <p:cNvSpPr>
            <a:spLocks noGrp="1"/>
          </p:cNvSpPr>
          <p:nvPr>
            <p:ph type="body" sz="quarter" idx="12"/>
          </p:nvPr>
        </p:nvSpPr>
        <p:spPr/>
        <p:txBody>
          <a:bodyPr/>
          <a:lstStyle/>
          <a:p>
            <a:r>
              <a:rPr lang="en-US" sz="2400" dirty="0"/>
              <a:t>NC HFMA Medicare Workshop</a:t>
            </a:r>
          </a:p>
          <a:p>
            <a:endParaRPr lang="en-US" dirty="0"/>
          </a:p>
        </p:txBody>
      </p:sp>
    </p:spTree>
    <p:extLst>
      <p:ext uri="{BB962C8B-B14F-4D97-AF65-F5344CB8AC3E}">
        <p14:creationId xmlns:p14="http://schemas.microsoft.com/office/powerpoint/2010/main" val="53606160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01E08-4696-4F49-9483-563A92B3983A}"/>
              </a:ext>
            </a:extLst>
          </p:cNvPr>
          <p:cNvSpPr>
            <a:spLocks noGrp="1"/>
          </p:cNvSpPr>
          <p:nvPr>
            <p:ph type="body" sz="quarter" idx="11"/>
          </p:nvPr>
        </p:nvSpPr>
        <p:spPr/>
        <p:txBody>
          <a:bodyPr/>
          <a:lstStyle/>
          <a:p>
            <a:r>
              <a:rPr lang="en-US" dirty="0"/>
              <a:t>Agenda</a:t>
            </a:r>
          </a:p>
        </p:txBody>
      </p:sp>
      <p:sp>
        <p:nvSpPr>
          <p:cNvPr id="3" name="Content Placeholder 2">
            <a:extLst>
              <a:ext uri="{FF2B5EF4-FFF2-40B4-BE49-F238E27FC236}">
                <a16:creationId xmlns:a16="http://schemas.microsoft.com/office/drawing/2014/main" id="{A3BFF600-256F-4442-9BE3-D2D7BC7D75FE}"/>
              </a:ext>
            </a:extLst>
          </p:cNvPr>
          <p:cNvSpPr>
            <a:spLocks noGrp="1"/>
          </p:cNvSpPr>
          <p:nvPr>
            <p:ph idx="1"/>
          </p:nvPr>
        </p:nvSpPr>
        <p:spPr>
          <a:xfrm>
            <a:off x="1524000" y="1200150"/>
            <a:ext cx="6096000" cy="2895600"/>
          </a:xfrm>
        </p:spPr>
        <p:txBody>
          <a:bodyPr/>
          <a:lstStyle/>
          <a:p>
            <a:r>
              <a:rPr lang="en-US" dirty="0"/>
              <a:t>Voluntary Refunds</a:t>
            </a:r>
          </a:p>
          <a:p>
            <a:r>
              <a:rPr lang="en-US" dirty="0"/>
              <a:t>Credit Balance Reports</a:t>
            </a:r>
          </a:p>
          <a:p>
            <a:r>
              <a:rPr lang="en-US" dirty="0"/>
              <a:t>Utilizing Online Overpayment Recovery Tools</a:t>
            </a:r>
          </a:p>
          <a:p>
            <a:pPr lvl="1"/>
            <a:r>
              <a:rPr lang="en-US" dirty="0"/>
              <a:t>Overpayment lookup</a:t>
            </a:r>
          </a:p>
          <a:p>
            <a:pPr lvl="1"/>
            <a:r>
              <a:rPr lang="en-US" dirty="0"/>
              <a:t>Green mail demand letters</a:t>
            </a:r>
          </a:p>
          <a:p>
            <a:pPr lvl="1"/>
            <a:r>
              <a:rPr lang="en-US" dirty="0"/>
              <a:t>eCheck</a:t>
            </a:r>
          </a:p>
          <a:p>
            <a:pPr lvl="1"/>
            <a:r>
              <a:rPr lang="en-US" dirty="0"/>
              <a:t>eOffset</a:t>
            </a:r>
          </a:p>
        </p:txBody>
      </p:sp>
    </p:spTree>
    <p:extLst>
      <p:ext uri="{BB962C8B-B14F-4D97-AF65-F5344CB8AC3E}">
        <p14:creationId xmlns:p14="http://schemas.microsoft.com/office/powerpoint/2010/main" val="21232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B79A3-1F3F-4B1D-940D-65D2654ECE22}"/>
              </a:ext>
            </a:extLst>
          </p:cNvPr>
          <p:cNvSpPr>
            <a:spLocks noGrp="1"/>
          </p:cNvSpPr>
          <p:nvPr>
            <p:ph type="body" sz="quarter" idx="11"/>
          </p:nvPr>
        </p:nvSpPr>
        <p:spPr/>
        <p:txBody>
          <a:bodyPr/>
          <a:lstStyle/>
          <a:p>
            <a:endParaRPr lang="en-US" dirty="0"/>
          </a:p>
          <a:p>
            <a:r>
              <a:rPr lang="en-US" dirty="0"/>
              <a:t>Claim Status and Location Example</a:t>
            </a:r>
          </a:p>
          <a:p>
            <a:endParaRPr lang="en-US" dirty="0"/>
          </a:p>
        </p:txBody>
      </p:sp>
      <p:graphicFrame>
        <p:nvGraphicFramePr>
          <p:cNvPr id="7" name="Table 8">
            <a:extLst>
              <a:ext uri="{FF2B5EF4-FFF2-40B4-BE49-F238E27FC236}">
                <a16:creationId xmlns:a16="http://schemas.microsoft.com/office/drawing/2014/main" id="{EC54B11F-0C3F-4D5D-B029-110B3029AA02}"/>
              </a:ext>
            </a:extLst>
          </p:cNvPr>
          <p:cNvGraphicFramePr>
            <a:graphicFrameLocks noGrp="1"/>
          </p:cNvGraphicFramePr>
          <p:nvPr>
            <p:ph idx="1"/>
            <p:extLst>
              <p:ext uri="{D42A27DB-BD31-4B8C-83A1-F6EECF244321}">
                <p14:modId xmlns:p14="http://schemas.microsoft.com/office/powerpoint/2010/main" val="3419224080"/>
              </p:ext>
            </p:extLst>
          </p:nvPr>
        </p:nvGraphicFramePr>
        <p:xfrm>
          <a:off x="155574" y="1123950"/>
          <a:ext cx="8683624" cy="2895598"/>
        </p:xfrm>
        <a:graphic>
          <a:graphicData uri="http://schemas.openxmlformats.org/drawingml/2006/table">
            <a:tbl>
              <a:tblPr firstRow="1" bandRow="1">
                <a:tableStyleId>{5C22544A-7EE6-4342-B048-85BDC9FD1C3A}</a:tableStyleId>
              </a:tblPr>
              <a:tblGrid>
                <a:gridCol w="2170906">
                  <a:extLst>
                    <a:ext uri="{9D8B030D-6E8A-4147-A177-3AD203B41FA5}">
                      <a16:colId xmlns:a16="http://schemas.microsoft.com/office/drawing/2014/main" val="4157477367"/>
                    </a:ext>
                  </a:extLst>
                </a:gridCol>
                <a:gridCol w="2170906">
                  <a:extLst>
                    <a:ext uri="{9D8B030D-6E8A-4147-A177-3AD203B41FA5}">
                      <a16:colId xmlns:a16="http://schemas.microsoft.com/office/drawing/2014/main" val="1869995849"/>
                    </a:ext>
                  </a:extLst>
                </a:gridCol>
                <a:gridCol w="2170906">
                  <a:extLst>
                    <a:ext uri="{9D8B030D-6E8A-4147-A177-3AD203B41FA5}">
                      <a16:colId xmlns:a16="http://schemas.microsoft.com/office/drawing/2014/main" val="3566629640"/>
                    </a:ext>
                  </a:extLst>
                </a:gridCol>
                <a:gridCol w="2170906">
                  <a:extLst>
                    <a:ext uri="{9D8B030D-6E8A-4147-A177-3AD203B41FA5}">
                      <a16:colId xmlns:a16="http://schemas.microsoft.com/office/drawing/2014/main" val="39927455"/>
                    </a:ext>
                  </a:extLst>
                </a:gridCol>
              </a:tblGrid>
              <a:tr h="493568">
                <a:tc>
                  <a:txBody>
                    <a:bodyPr/>
                    <a:lstStyle/>
                    <a:p>
                      <a:pPr algn="ctr"/>
                      <a:r>
                        <a:rPr lang="en-US" dirty="0"/>
                        <a:t>S/LOC</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dirty="0"/>
                        <a:t>CLAIM COUNT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dirty="0"/>
                        <a:t>TOTAL CHARGES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dirty="0"/>
                        <a:t>TOTAL PAYMENT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3753016920"/>
                  </a:ext>
                </a:extLst>
              </a:tr>
              <a:tr h="480406">
                <a:tc>
                  <a:txBody>
                    <a:bodyPr/>
                    <a:lstStyle/>
                    <a:p>
                      <a:pPr algn="ctr"/>
                      <a:endParaRPr lang="en-US" dirty="0">
                        <a:solidFill>
                          <a:srgbClr val="002060"/>
                        </a:solidFill>
                        <a:latin typeface="Bryant Pro Medium"/>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2723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 46,956,782.77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 2,400,650.07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569837101"/>
                  </a:ext>
                </a:extLst>
              </a:tr>
              <a:tr h="480406">
                <a:tc>
                  <a:txBody>
                    <a:bodyPr/>
                    <a:lstStyle/>
                    <a:p>
                      <a:pPr algn="ctr"/>
                      <a:r>
                        <a:rPr lang="en-US" dirty="0">
                          <a:solidFill>
                            <a:srgbClr val="002060"/>
                          </a:solidFill>
                          <a:latin typeface="Bryant Pro Medium"/>
                        </a:rPr>
                        <a:t> P B9996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747</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 10,715,214.74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 2,400,650.07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123101555"/>
                  </a:ext>
                </a:extLst>
              </a:tr>
              <a:tr h="480406">
                <a:tc>
                  <a:txBody>
                    <a:bodyPr/>
                    <a:lstStyle/>
                    <a:p>
                      <a:pPr algn="ctr"/>
                      <a:r>
                        <a:rPr lang="en-US" dirty="0">
                          <a:solidFill>
                            <a:srgbClr val="002060"/>
                          </a:solidFill>
                          <a:latin typeface="Bryant Pro Medium"/>
                        </a:rPr>
                        <a:t> S B6001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15</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 1,121,910.23</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 00.00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9422073"/>
                  </a:ext>
                </a:extLst>
              </a:tr>
              <a:tr h="480406">
                <a:tc>
                  <a:txBody>
                    <a:bodyPr/>
                    <a:lstStyle/>
                    <a:p>
                      <a:pPr algn="ctr"/>
                      <a:r>
                        <a:rPr lang="en-US" dirty="0">
                          <a:solidFill>
                            <a:srgbClr val="002060"/>
                          </a:solidFill>
                          <a:latin typeface="Bryant Pro Medium"/>
                        </a:rPr>
                        <a:t>S MMSP2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1</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 2,016.00</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00.00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42893136"/>
                  </a:ext>
                </a:extLst>
              </a:tr>
              <a:tr h="480406">
                <a:tc>
                  <a:txBody>
                    <a:bodyPr/>
                    <a:lstStyle/>
                    <a:p>
                      <a:pPr algn="ctr"/>
                      <a:r>
                        <a:rPr lang="en-US" dirty="0">
                          <a:solidFill>
                            <a:srgbClr val="002060"/>
                          </a:solidFill>
                          <a:latin typeface="Bryant Pro Medium"/>
                        </a:rPr>
                        <a:t>T B9997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312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US" dirty="0">
                          <a:solidFill>
                            <a:srgbClr val="002060"/>
                          </a:solidFill>
                          <a:latin typeface="Bryant Pro Medium"/>
                        </a:rPr>
                        <a:t> 9,467,816.46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Bryant Pro Medium"/>
                        </a:rPr>
                        <a:t>00.00 </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339881922"/>
                  </a:ext>
                </a:extLst>
              </a:tr>
            </a:tbl>
          </a:graphicData>
        </a:graphic>
      </p:graphicFrame>
    </p:spTree>
    <p:extLst>
      <p:ext uri="{BB962C8B-B14F-4D97-AF65-F5344CB8AC3E}">
        <p14:creationId xmlns:p14="http://schemas.microsoft.com/office/powerpoint/2010/main" val="22215926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281234-2023-4A6B-B1C3-14A9792216BF}"/>
              </a:ext>
            </a:extLst>
          </p:cNvPr>
          <p:cNvSpPr>
            <a:spLocks noGrp="1"/>
          </p:cNvSpPr>
          <p:nvPr>
            <p:ph type="body" sz="quarter" idx="10"/>
          </p:nvPr>
        </p:nvSpPr>
        <p:spPr/>
        <p:txBody>
          <a:bodyPr/>
          <a:lstStyle/>
          <a:p>
            <a:r>
              <a:rPr lang="en-US" dirty="0"/>
              <a:t>Voluntary Refunds</a:t>
            </a:r>
          </a:p>
        </p:txBody>
      </p:sp>
      <p:sp>
        <p:nvSpPr>
          <p:cNvPr id="6" name="Content Placeholder 5">
            <a:extLst>
              <a:ext uri="{FF2B5EF4-FFF2-40B4-BE49-F238E27FC236}">
                <a16:creationId xmlns:a16="http://schemas.microsoft.com/office/drawing/2014/main" id="{4F0D77DB-45AF-4942-8ABF-ACE54A5BAC53}"/>
              </a:ext>
            </a:extLst>
          </p:cNvPr>
          <p:cNvSpPr>
            <a:spLocks noGrp="1"/>
          </p:cNvSpPr>
          <p:nvPr>
            <p:ph sz="quarter" idx="11"/>
          </p:nvPr>
        </p:nvSpPr>
        <p:spPr>
          <a:xfrm>
            <a:off x="533400" y="2343150"/>
            <a:ext cx="8229600" cy="914400"/>
          </a:xfrm>
        </p:spPr>
        <p:txBody>
          <a:bodyPr/>
          <a:lstStyle/>
          <a:p>
            <a:pPr marL="0" indent="0" algn="ctr">
              <a:buNone/>
            </a:pPr>
            <a:r>
              <a:rPr lang="en-US" sz="2000" i="1" dirty="0"/>
              <a:t>Medicare Overpayments — Submitting a Voluntary Refund</a:t>
            </a:r>
          </a:p>
        </p:txBody>
      </p:sp>
      <p:pic>
        <p:nvPicPr>
          <p:cNvPr id="1026" name="Picture 2" descr="Entitled to a Shipping Refund? Get Help Collecting It.">
            <a:extLst>
              <a:ext uri="{FF2B5EF4-FFF2-40B4-BE49-F238E27FC236}">
                <a16:creationId xmlns:a16="http://schemas.microsoft.com/office/drawing/2014/main" id="{4101CABF-63A3-46C6-AF04-929765D25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2895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95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01E08-4696-4F49-9483-563A92B3983A}"/>
              </a:ext>
            </a:extLst>
          </p:cNvPr>
          <p:cNvSpPr>
            <a:spLocks noGrp="1"/>
          </p:cNvSpPr>
          <p:nvPr>
            <p:ph type="body" sz="quarter" idx="11"/>
          </p:nvPr>
        </p:nvSpPr>
        <p:spPr/>
        <p:txBody>
          <a:bodyPr/>
          <a:lstStyle/>
          <a:p>
            <a:r>
              <a:rPr lang="en-US" dirty="0"/>
              <a:t>Voluntary Refunds</a:t>
            </a:r>
          </a:p>
        </p:txBody>
      </p:sp>
      <p:sp>
        <p:nvSpPr>
          <p:cNvPr id="3" name="Content Placeholder 2">
            <a:extLst>
              <a:ext uri="{FF2B5EF4-FFF2-40B4-BE49-F238E27FC236}">
                <a16:creationId xmlns:a16="http://schemas.microsoft.com/office/drawing/2014/main" id="{A3BFF600-256F-4442-9BE3-D2D7BC7D75FE}"/>
              </a:ext>
            </a:extLst>
          </p:cNvPr>
          <p:cNvSpPr>
            <a:spLocks noGrp="1"/>
          </p:cNvSpPr>
          <p:nvPr>
            <p:ph idx="1"/>
          </p:nvPr>
        </p:nvSpPr>
        <p:spPr>
          <a:xfrm>
            <a:off x="152400" y="742950"/>
            <a:ext cx="8839200" cy="3886200"/>
          </a:xfrm>
        </p:spPr>
        <p:txBody>
          <a:bodyPr/>
          <a:lstStyle/>
          <a:p>
            <a:pPr marL="342900" indent="-342900">
              <a:buFont typeface="Arial" panose="020B0604020202020204" pitchFamily="34" charset="0"/>
              <a:buChar char="•"/>
            </a:pPr>
            <a:r>
              <a:rPr lang="en-US" sz="1400" b="1" dirty="0"/>
              <a:t>When would I need to submit a voluntary refund?</a:t>
            </a:r>
          </a:p>
          <a:p>
            <a:pPr lvl="1" indent="-342900">
              <a:buFont typeface="Wingdings" panose="05000000000000000000" pitchFamily="2" charset="2"/>
              <a:buChar char="Ø"/>
            </a:pPr>
            <a:r>
              <a:rPr lang="en-US" sz="1200" b="0" i="0" dirty="0">
                <a:solidFill>
                  <a:srgbClr val="000000"/>
                </a:solidFill>
                <a:effectLst/>
                <a:latin typeface="Elena"/>
              </a:rPr>
              <a:t>A voluntary refund should be made to Medicare any time an overpayment has been identified by a provider. Overpayments are Medicare funds that a provider, physician, supplier or beneficiary has received in excess of amounts due and payable by Medicare.</a:t>
            </a:r>
          </a:p>
          <a:p>
            <a:pPr indent="-285750"/>
            <a:r>
              <a:rPr lang="en-US" sz="1400" b="1" dirty="0"/>
              <a:t>How do I submit a voluntary refund?</a:t>
            </a:r>
          </a:p>
          <a:p>
            <a:pPr lvl="1">
              <a:buFont typeface="Wingdings" panose="05000000000000000000" pitchFamily="2" charset="2"/>
              <a:buChar char="Ø"/>
            </a:pPr>
            <a:r>
              <a:rPr lang="en-US" sz="1200" b="0" i="0" dirty="0">
                <a:solidFill>
                  <a:srgbClr val="000000"/>
                </a:solidFill>
                <a:effectLst/>
                <a:latin typeface="Elena"/>
              </a:rPr>
              <a:t>Providers are strongly encouraged to submit voluntary refunds electronically using the eCheck feature within the </a:t>
            </a:r>
            <a:r>
              <a:rPr lang="en-US" sz="1200" b="1" i="0" dirty="0">
                <a:solidFill>
                  <a:srgbClr val="000000"/>
                </a:solidFill>
                <a:effectLst/>
                <a:latin typeface="Elena"/>
              </a:rPr>
              <a:t>Financial Tools</a:t>
            </a:r>
            <a:r>
              <a:rPr lang="en-US" sz="1200" b="0" i="0" dirty="0">
                <a:solidFill>
                  <a:srgbClr val="000000"/>
                </a:solidFill>
                <a:effectLst/>
                <a:latin typeface="Elena"/>
              </a:rPr>
              <a:t> section of Palmetto GBA’s eServices. The eCheck function allows payments to be sent electronically to Palmetto GBA. Voluntary refunds can be submitted by using the eCheck option and selecting the option within the eCheck form indicating the payment is not associated with a demand letter. A copy of the voluntary refund form and any other relevant documents must be uploaded and attached to the eCheck to assist in processing. Once submitted, you will receive a confirmation from Palmetto GBA indicating that the payment has been received. For more information, please review the </a:t>
            </a:r>
            <a:r>
              <a:rPr lang="en-US" sz="1200" b="1" i="0" dirty="0">
                <a:solidFill>
                  <a:srgbClr val="000000"/>
                </a:solidFill>
                <a:effectLst/>
                <a:latin typeface="Elena"/>
              </a:rPr>
              <a:t>Financial Tools </a:t>
            </a:r>
            <a:r>
              <a:rPr lang="en-US" sz="1200" dirty="0">
                <a:solidFill>
                  <a:srgbClr val="000000"/>
                </a:solidFill>
                <a:latin typeface="Elena"/>
              </a:rPr>
              <a:t>s</a:t>
            </a:r>
            <a:r>
              <a:rPr lang="en-US" sz="1200" b="0" i="0" dirty="0">
                <a:solidFill>
                  <a:srgbClr val="000000"/>
                </a:solidFill>
                <a:effectLst/>
                <a:latin typeface="Elena"/>
              </a:rPr>
              <a:t>ection in the </a:t>
            </a:r>
            <a:r>
              <a:rPr lang="en-US" sz="1200" b="0" i="0" u="none" strike="noStrike" dirty="0">
                <a:solidFill>
                  <a:srgbClr val="000000"/>
                </a:solidFill>
                <a:effectLst/>
                <a:latin typeface="Elena"/>
                <a:hlinkClick r:id="rId2"/>
              </a:rPr>
              <a:t>eServices user manual</a:t>
            </a:r>
            <a:r>
              <a:rPr lang="en-US" sz="1200" b="0" i="0" dirty="0">
                <a:solidFill>
                  <a:srgbClr val="000000"/>
                </a:solidFill>
                <a:effectLst/>
                <a:latin typeface="Elena"/>
              </a:rPr>
              <a:t> (PDF, 8.25 MB</a:t>
            </a:r>
            <a:r>
              <a:rPr lang="en-US" sz="1200" b="0" dirty="0">
                <a:solidFill>
                  <a:srgbClr val="000000"/>
                </a:solidFill>
                <a:effectLst/>
                <a:latin typeface="Elena"/>
              </a:rPr>
              <a:t>).</a:t>
            </a:r>
            <a:r>
              <a:rPr lang="en-US" sz="1200" b="0" i="1" dirty="0">
                <a:solidFill>
                  <a:srgbClr val="000000"/>
                </a:solidFill>
                <a:effectLst/>
                <a:latin typeface="Elena"/>
              </a:rPr>
              <a:t> **eCheck review to follow in this presentation</a:t>
            </a:r>
          </a:p>
          <a:p>
            <a:pPr lvl="1">
              <a:buFont typeface="Wingdings" panose="05000000000000000000" pitchFamily="2" charset="2"/>
              <a:buChar char="Ø"/>
            </a:pPr>
            <a:r>
              <a:rPr lang="en-US" sz="1200" b="0" i="0" dirty="0">
                <a:solidFill>
                  <a:srgbClr val="080808"/>
                </a:solidFill>
                <a:effectLst/>
                <a:latin typeface="Elena"/>
              </a:rPr>
              <a:t>Providers may also mail a check payable to Palmetto GBA or Medicare, the completed applicable voluntary refund form, and any relevant documentation to the address listed at the bottom of the applicable voluntary refund form. </a:t>
            </a:r>
            <a:r>
              <a:rPr lang="en-US" sz="1200" dirty="0">
                <a:solidFill>
                  <a:srgbClr val="080808"/>
                </a:solidFill>
              </a:rPr>
              <a:t>Please visit our website at </a:t>
            </a:r>
            <a:r>
              <a:rPr lang="en-US" sz="1200" b="1" dirty="0">
                <a:solidFill>
                  <a:srgbClr val="080808"/>
                </a:solidFill>
              </a:rPr>
              <a:t>Palmettogba.com </a:t>
            </a:r>
            <a:r>
              <a:rPr lang="en-US" sz="1200" dirty="0">
                <a:solidFill>
                  <a:srgbClr val="080808"/>
                </a:solidFill>
              </a:rPr>
              <a:t>to locate the forms.</a:t>
            </a:r>
          </a:p>
          <a:p>
            <a:pPr marL="342900" indent="-342900">
              <a:buFont typeface="Arial" panose="020B0604020202020204" pitchFamily="34" charset="0"/>
              <a:buChar char="•"/>
            </a:pPr>
            <a:r>
              <a:rPr lang="en-US" sz="1400" b="1" dirty="0"/>
              <a:t>What happens when I submit a voluntary refund?</a:t>
            </a:r>
          </a:p>
          <a:p>
            <a:pPr lvl="1">
              <a:buFont typeface="Wingdings" panose="05000000000000000000" pitchFamily="2" charset="2"/>
              <a:buChar char="Ø"/>
            </a:pPr>
            <a:r>
              <a:rPr lang="en-US" sz="1200" dirty="0">
                <a:solidFill>
                  <a:srgbClr val="000510"/>
                </a:solidFill>
              </a:rPr>
              <a:t>If all information is provided the claim(s) reported will be adjusted and your voluntary refund check will be applied to the overpayment created from the claim adjustment</a:t>
            </a:r>
          </a:p>
          <a:p>
            <a:pPr marL="0" indent="0">
              <a:buNone/>
            </a:pPr>
            <a:endParaRPr lang="en-US" sz="1200" dirty="0"/>
          </a:p>
        </p:txBody>
      </p:sp>
    </p:spTree>
    <p:extLst>
      <p:ext uri="{BB962C8B-B14F-4D97-AF65-F5344CB8AC3E}">
        <p14:creationId xmlns:p14="http://schemas.microsoft.com/office/powerpoint/2010/main" val="222050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01E08-4696-4F49-9483-563A92B3983A}"/>
              </a:ext>
            </a:extLst>
          </p:cNvPr>
          <p:cNvSpPr>
            <a:spLocks noGrp="1"/>
          </p:cNvSpPr>
          <p:nvPr>
            <p:ph type="body" sz="quarter" idx="11"/>
          </p:nvPr>
        </p:nvSpPr>
        <p:spPr/>
        <p:txBody>
          <a:bodyPr/>
          <a:lstStyle/>
          <a:p>
            <a:r>
              <a:rPr lang="en-US" dirty="0"/>
              <a:t>Voluntary Refunds</a:t>
            </a:r>
          </a:p>
        </p:txBody>
      </p:sp>
      <p:sp>
        <p:nvSpPr>
          <p:cNvPr id="3" name="Content Placeholder 2">
            <a:extLst>
              <a:ext uri="{FF2B5EF4-FFF2-40B4-BE49-F238E27FC236}">
                <a16:creationId xmlns:a16="http://schemas.microsoft.com/office/drawing/2014/main" id="{A3BFF600-256F-4442-9BE3-D2D7BC7D75FE}"/>
              </a:ext>
            </a:extLst>
          </p:cNvPr>
          <p:cNvSpPr>
            <a:spLocks noGrp="1"/>
          </p:cNvSpPr>
          <p:nvPr>
            <p:ph idx="1"/>
          </p:nvPr>
        </p:nvSpPr>
        <p:spPr>
          <a:xfrm>
            <a:off x="152400" y="742950"/>
            <a:ext cx="8839200" cy="3962400"/>
          </a:xfrm>
        </p:spPr>
        <p:txBody>
          <a:bodyPr/>
          <a:lstStyle/>
          <a:p>
            <a:pPr marL="0" indent="0" algn="l">
              <a:buNone/>
            </a:pPr>
            <a:r>
              <a:rPr lang="en-US" sz="1400" b="1" i="0" dirty="0">
                <a:solidFill>
                  <a:srgbClr val="000000"/>
                </a:solidFill>
                <a:effectLst/>
                <a:latin typeface="Elena"/>
              </a:rPr>
              <a:t>Additional Information</a:t>
            </a:r>
            <a:endParaRPr lang="en-US" sz="1400" b="0" i="0" dirty="0">
              <a:solidFill>
                <a:srgbClr val="000000"/>
              </a:solidFill>
              <a:effectLst/>
              <a:latin typeface="Elena"/>
            </a:endParaRPr>
          </a:p>
          <a:p>
            <a:pPr algn="l">
              <a:buFont typeface="Arial" panose="020B0604020202020204" pitchFamily="34" charset="0"/>
              <a:buChar char="•"/>
            </a:pPr>
            <a:r>
              <a:rPr lang="en-US" sz="1100" b="0" i="0" dirty="0">
                <a:solidFill>
                  <a:srgbClr val="000000"/>
                </a:solidFill>
                <a:effectLst/>
                <a:latin typeface="Elena"/>
              </a:rPr>
              <a:t>If you are refunding an overpayment for multiple claims, you may attach a listing of the individual claim details so that you do not have to complete a new form for each claim. Remember to include all of the data elements listed on the voluntary refund form in the claim listing.</a:t>
            </a:r>
          </a:p>
          <a:p>
            <a:pPr algn="l">
              <a:buFont typeface="Arial" panose="020B0604020202020204" pitchFamily="34" charset="0"/>
              <a:buChar char="•"/>
            </a:pPr>
            <a:r>
              <a:rPr lang="en-US" sz="1100" b="0" i="0" dirty="0">
                <a:solidFill>
                  <a:srgbClr val="000000"/>
                </a:solidFill>
                <a:effectLst/>
                <a:latin typeface="Elena"/>
              </a:rPr>
              <a:t>Part A and Part B voluntary refunds should be submitted separately with the corresponding voluntary refund form to ensure proper processing</a:t>
            </a:r>
          </a:p>
          <a:p>
            <a:pPr algn="l">
              <a:buFont typeface="Arial" panose="020B0604020202020204" pitchFamily="34" charset="0"/>
              <a:buChar char="•"/>
            </a:pPr>
            <a:r>
              <a:rPr lang="en-US" sz="1100" b="0" i="0" dirty="0">
                <a:solidFill>
                  <a:srgbClr val="000000"/>
                </a:solidFill>
                <a:effectLst/>
                <a:latin typeface="Elena"/>
              </a:rPr>
              <a:t>Voluntary refunds for Medicare Secondary Payer (MSP) situations must include a copy of the primary insurers Explanation of Benefits (EOB) to ensure proper processing </a:t>
            </a:r>
          </a:p>
          <a:p>
            <a:pPr marL="742950" lvl="1" indent="-285750" algn="l">
              <a:buFont typeface="Arial" panose="020B0604020202020204" pitchFamily="34" charset="0"/>
              <a:buChar char="•"/>
            </a:pPr>
            <a:r>
              <a:rPr lang="en-US" sz="1100" b="0" i="0" dirty="0">
                <a:solidFill>
                  <a:srgbClr val="000000"/>
                </a:solidFill>
                <a:effectLst/>
                <a:latin typeface="Elena"/>
              </a:rPr>
              <a:t>Separate voluntary refund forms are available for MSP and non-MSP situations to ensure sufficient information is received to process the voluntary refund</a:t>
            </a:r>
          </a:p>
          <a:p>
            <a:pPr algn="l">
              <a:buFont typeface="Arial" panose="020B0604020202020204" pitchFamily="34" charset="0"/>
              <a:buChar char="•"/>
            </a:pPr>
            <a:r>
              <a:rPr lang="en-US" sz="1100" b="0" i="0" dirty="0">
                <a:solidFill>
                  <a:srgbClr val="000000"/>
                </a:solidFill>
                <a:effectLst/>
                <a:latin typeface="Elena"/>
              </a:rPr>
              <a:t>All claims adjusted as a result of the voluntary refund request will be reflected on the Medicare Remittance Advice</a:t>
            </a:r>
          </a:p>
          <a:p>
            <a:pPr algn="l">
              <a:buFont typeface="Arial" panose="020B0604020202020204" pitchFamily="34" charset="0"/>
              <a:buChar char="•"/>
            </a:pPr>
            <a:r>
              <a:rPr lang="en-US" sz="1100" b="0" i="0" dirty="0">
                <a:solidFill>
                  <a:srgbClr val="000000"/>
                </a:solidFill>
                <a:effectLst/>
                <a:latin typeface="Elena"/>
              </a:rPr>
              <a:t>Voluntary refunds cannot be collected via an immediate offset request. Payment must be submitted with a voluntary refund.</a:t>
            </a:r>
          </a:p>
          <a:p>
            <a:pPr algn="l">
              <a:buFont typeface="Arial" panose="020B0604020202020204" pitchFamily="34" charset="0"/>
              <a:buChar char="•"/>
            </a:pPr>
            <a:r>
              <a:rPr lang="en-US" sz="1100" b="0" i="0" dirty="0">
                <a:solidFill>
                  <a:srgbClr val="000000"/>
                </a:solidFill>
                <a:effectLst/>
                <a:latin typeface="Elena"/>
              </a:rPr>
              <a:t>To ensure accurate and timely processing, please avoid handwritten information when completing the form</a:t>
            </a:r>
          </a:p>
          <a:p>
            <a:pPr marL="0" indent="0" algn="ctr">
              <a:buNone/>
            </a:pPr>
            <a:r>
              <a:rPr lang="en-US" sz="1100" b="1" i="0" dirty="0">
                <a:solidFill>
                  <a:srgbClr val="000000"/>
                </a:solidFill>
                <a:effectLst/>
                <a:latin typeface="Elena"/>
              </a:rPr>
              <a:t>Links to Refund Forms</a:t>
            </a:r>
            <a:endParaRPr lang="en-US" sz="1100" b="0" i="0" dirty="0">
              <a:solidFill>
                <a:srgbClr val="000000"/>
              </a:solidFill>
              <a:effectLst/>
              <a:latin typeface="Elena"/>
            </a:endParaRPr>
          </a:p>
          <a:p>
            <a:pPr algn="ctr">
              <a:buFont typeface="Arial" panose="020B0604020202020204" pitchFamily="34" charset="0"/>
              <a:buChar char="•"/>
            </a:pPr>
            <a:r>
              <a:rPr lang="en-US" sz="1100" b="0" i="0" u="none" strike="noStrike" dirty="0">
                <a:solidFill>
                  <a:srgbClr val="000000"/>
                </a:solidFill>
                <a:effectLst/>
                <a:latin typeface="Elena"/>
                <a:hlinkClick r:id="rId2"/>
              </a:rPr>
              <a:t>Non-MSP Voluntary Refund Form</a:t>
            </a:r>
            <a:r>
              <a:rPr lang="en-US" sz="1100" b="0" i="0" dirty="0">
                <a:solidFill>
                  <a:srgbClr val="000000"/>
                </a:solidFill>
                <a:effectLst/>
                <a:latin typeface="Elena"/>
              </a:rPr>
              <a:t> (PDF, 772 KB)</a:t>
            </a:r>
          </a:p>
          <a:p>
            <a:pPr algn="ctr">
              <a:buFont typeface="Arial" panose="020B0604020202020204" pitchFamily="34" charset="0"/>
              <a:buChar char="•"/>
            </a:pPr>
            <a:r>
              <a:rPr lang="en-US" sz="1100" b="0" i="0" u="none" strike="noStrike" dirty="0">
                <a:solidFill>
                  <a:srgbClr val="000000"/>
                </a:solidFill>
                <a:effectLst/>
                <a:latin typeface="Elena"/>
                <a:hlinkClick r:id="rId3"/>
              </a:rPr>
              <a:t>MSP Voluntary Refund Form</a:t>
            </a:r>
            <a:r>
              <a:rPr lang="en-US" sz="1100" b="0" i="0" dirty="0">
                <a:solidFill>
                  <a:srgbClr val="000000"/>
                </a:solidFill>
                <a:effectLst/>
                <a:latin typeface="Elena"/>
              </a:rPr>
              <a:t> (PDF, 708 KB)</a:t>
            </a:r>
          </a:p>
          <a:p>
            <a:pPr marL="0" indent="0" algn="ctr">
              <a:buNone/>
            </a:pPr>
            <a:r>
              <a:rPr lang="en-US" sz="1100" b="1" i="0" dirty="0">
                <a:solidFill>
                  <a:srgbClr val="000000"/>
                </a:solidFill>
                <a:effectLst/>
                <a:latin typeface="Elena"/>
              </a:rPr>
              <a:t>CMS Regulation References</a:t>
            </a:r>
            <a:endParaRPr lang="en-US" sz="1100" b="0" i="0" dirty="0">
              <a:solidFill>
                <a:srgbClr val="000000"/>
              </a:solidFill>
              <a:effectLst/>
              <a:latin typeface="Elena"/>
            </a:endParaRPr>
          </a:p>
          <a:p>
            <a:pPr algn="ctr">
              <a:buFont typeface="Arial" panose="020B0604020202020204" pitchFamily="34" charset="0"/>
              <a:buChar char="•"/>
            </a:pPr>
            <a:r>
              <a:rPr lang="en-US" sz="1100" b="0" i="0" u="none" strike="noStrike" dirty="0">
                <a:solidFill>
                  <a:srgbClr val="000000"/>
                </a:solidFill>
                <a:effectLst/>
                <a:latin typeface="Elena"/>
                <a:hlinkClick r:id="rId4"/>
              </a:rPr>
              <a:t>Publication 100-05</a:t>
            </a:r>
            <a:r>
              <a:rPr lang="en-US" sz="1100" b="0" i="0" dirty="0">
                <a:solidFill>
                  <a:srgbClr val="000000"/>
                </a:solidFill>
                <a:effectLst/>
                <a:latin typeface="Elena"/>
              </a:rPr>
              <a:t>   </a:t>
            </a:r>
          </a:p>
          <a:p>
            <a:pPr algn="ctr">
              <a:buFont typeface="Arial" panose="020B0604020202020204" pitchFamily="34" charset="0"/>
              <a:buChar char="•"/>
            </a:pPr>
            <a:r>
              <a:rPr lang="en-US" sz="1100" b="0" i="0" u="none" strike="noStrike" dirty="0">
                <a:solidFill>
                  <a:srgbClr val="000000"/>
                </a:solidFill>
                <a:effectLst/>
                <a:latin typeface="Elena"/>
                <a:hlinkClick r:id="rId5"/>
              </a:rPr>
              <a:t>Publication 100-06, Chapter 5, Section 410</a:t>
            </a:r>
            <a:r>
              <a:rPr lang="en-US" sz="1100" b="0" i="0" dirty="0">
                <a:solidFill>
                  <a:srgbClr val="000000"/>
                </a:solidFill>
                <a:effectLst/>
                <a:latin typeface="Elena"/>
              </a:rPr>
              <a:t> (PDF, 5.72 MB)</a:t>
            </a:r>
            <a:r>
              <a:rPr lang="en-US" sz="1100" b="1" i="0" dirty="0">
                <a:solidFill>
                  <a:srgbClr val="000000"/>
                </a:solidFill>
                <a:effectLst/>
                <a:latin typeface="Elena"/>
              </a:rPr>
              <a:t> </a:t>
            </a:r>
            <a:endParaRPr lang="en-US" sz="1100" b="0" i="0" dirty="0">
              <a:solidFill>
                <a:srgbClr val="000000"/>
              </a:solidFill>
              <a:effectLst/>
              <a:latin typeface="Elena"/>
            </a:endParaRPr>
          </a:p>
          <a:p>
            <a:pPr marL="0" indent="0">
              <a:buNone/>
            </a:pPr>
            <a:endParaRPr lang="en-US" dirty="0"/>
          </a:p>
        </p:txBody>
      </p:sp>
    </p:spTree>
    <p:extLst>
      <p:ext uri="{BB962C8B-B14F-4D97-AF65-F5344CB8AC3E}">
        <p14:creationId xmlns:p14="http://schemas.microsoft.com/office/powerpoint/2010/main" val="159083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281234-2023-4A6B-B1C3-14A9792216BF}"/>
              </a:ext>
            </a:extLst>
          </p:cNvPr>
          <p:cNvSpPr>
            <a:spLocks noGrp="1"/>
          </p:cNvSpPr>
          <p:nvPr>
            <p:ph type="body" sz="quarter" idx="10"/>
          </p:nvPr>
        </p:nvSpPr>
        <p:spPr>
          <a:xfrm>
            <a:off x="-26194" y="951217"/>
            <a:ext cx="9363614" cy="818370"/>
          </a:xfrm>
        </p:spPr>
        <p:txBody>
          <a:bodyPr/>
          <a:lstStyle/>
          <a:p>
            <a:r>
              <a:rPr lang="en-US" dirty="0"/>
              <a:t>Credit Balance Reports</a:t>
            </a:r>
          </a:p>
        </p:txBody>
      </p:sp>
      <p:pic>
        <p:nvPicPr>
          <p:cNvPr id="2050" name="Picture 2" descr="2021 Statistical Report | Missouri Hospice &amp; Palliative Care Association">
            <a:extLst>
              <a:ext uri="{FF2B5EF4-FFF2-40B4-BE49-F238E27FC236}">
                <a16:creationId xmlns:a16="http://schemas.microsoft.com/office/drawing/2014/main" id="{5954449D-DD38-4893-90D1-58121AFD5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11914"/>
            <a:ext cx="2586228"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8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01E08-4696-4F49-9483-563A92B3983A}"/>
              </a:ext>
            </a:extLst>
          </p:cNvPr>
          <p:cNvSpPr>
            <a:spLocks noGrp="1"/>
          </p:cNvSpPr>
          <p:nvPr>
            <p:ph type="body" sz="quarter" idx="11"/>
          </p:nvPr>
        </p:nvSpPr>
        <p:spPr/>
        <p:txBody>
          <a:bodyPr/>
          <a:lstStyle/>
          <a:p>
            <a:r>
              <a:rPr lang="en-US" dirty="0"/>
              <a:t>Credit Balance Reports</a:t>
            </a:r>
          </a:p>
        </p:txBody>
      </p:sp>
      <p:sp>
        <p:nvSpPr>
          <p:cNvPr id="3" name="Content Placeholder 2">
            <a:extLst>
              <a:ext uri="{FF2B5EF4-FFF2-40B4-BE49-F238E27FC236}">
                <a16:creationId xmlns:a16="http://schemas.microsoft.com/office/drawing/2014/main" id="{A3BFF600-256F-4442-9BE3-D2D7BC7D75FE}"/>
              </a:ext>
            </a:extLst>
          </p:cNvPr>
          <p:cNvSpPr>
            <a:spLocks noGrp="1"/>
          </p:cNvSpPr>
          <p:nvPr>
            <p:ph idx="1"/>
          </p:nvPr>
        </p:nvSpPr>
        <p:spPr>
          <a:xfrm>
            <a:off x="152400" y="1276350"/>
            <a:ext cx="8839200" cy="2295236"/>
          </a:xfrm>
        </p:spPr>
        <p:txBody>
          <a:bodyPr/>
          <a:lstStyle/>
          <a:p>
            <a:pPr marL="0" indent="0">
              <a:buNone/>
            </a:pPr>
            <a:r>
              <a:rPr lang="en-US" sz="1800" b="0" i="0" dirty="0">
                <a:solidFill>
                  <a:srgbClr val="000000"/>
                </a:solidFill>
                <a:effectLst/>
                <a:latin typeface="Elena"/>
              </a:rPr>
              <a:t>Overview</a:t>
            </a:r>
          </a:p>
          <a:p>
            <a:r>
              <a:rPr lang="en-US" sz="1400" b="0" i="0" dirty="0">
                <a:solidFill>
                  <a:srgbClr val="000000"/>
                </a:solidFill>
                <a:effectLst/>
                <a:latin typeface="Elena"/>
              </a:rPr>
              <a:t>The quarterly Credit Balance Reports (CMS-838) are due within 30 days of the end of each calendar quarter. The credit balance report is used to disclose Medicare credit balance amounts due from the provider to Medicare as of the last day of each quarter. Generally, when a provider receives an improper or excess payment for a claim, it is reflected in their accounting records (patient accounts receivable) as a "credit." Credit balances should only be reported at the end of the quarter if the provider has not repaid the amount to Medicare through a voluntary refund, has not received a remittance advice indicating that the adjustment associated with the credit has been adjudicated, or has not received a demand letter for the credit balance amount.</a:t>
            </a:r>
          </a:p>
          <a:p>
            <a:pPr algn="l"/>
            <a:r>
              <a:rPr lang="en-US" sz="1400" b="0" i="0" dirty="0">
                <a:solidFill>
                  <a:srgbClr val="000000"/>
                </a:solidFill>
                <a:effectLst/>
                <a:latin typeface="Elena"/>
              </a:rPr>
              <a:t>The CMS guidelines governing these processes can be found on the CMS website under </a:t>
            </a:r>
            <a:r>
              <a:rPr lang="en-US" sz="1400" b="0" i="0" u="none" strike="noStrike" dirty="0">
                <a:solidFill>
                  <a:srgbClr val="000000"/>
                </a:solidFill>
                <a:effectLst/>
                <a:latin typeface="Elena"/>
                <a:hlinkClick r:id="rId2"/>
              </a:rPr>
              <a:t>Publication 100-06 – Medicare Financial Management Manual, Chapter 12</a:t>
            </a:r>
            <a:r>
              <a:rPr lang="en-US" sz="1400" b="0" i="0" dirty="0">
                <a:solidFill>
                  <a:srgbClr val="000000"/>
                </a:solidFill>
                <a:effectLst/>
                <a:latin typeface="Elena"/>
              </a:rPr>
              <a:t> (PDF, 201 KB).</a:t>
            </a:r>
          </a:p>
          <a:p>
            <a:pPr algn="l"/>
            <a:r>
              <a:rPr lang="en-US" sz="1400" b="0" i="0" dirty="0">
                <a:solidFill>
                  <a:srgbClr val="000000"/>
                </a:solidFill>
                <a:effectLst/>
                <a:latin typeface="Elena"/>
              </a:rPr>
              <a:t>Palmetto GBA is committed to helping providers understand the credit balance process. For more information and the options available to you, please refer to the Palmetto GBA website, Topics, Credit Balance Reporting (CMS-838).</a:t>
            </a:r>
          </a:p>
          <a:p>
            <a:pPr marL="0" indent="0">
              <a:buNone/>
            </a:pPr>
            <a:endParaRPr lang="en-US" sz="1200" dirty="0"/>
          </a:p>
        </p:txBody>
      </p:sp>
    </p:spTree>
    <p:extLst>
      <p:ext uri="{BB962C8B-B14F-4D97-AF65-F5344CB8AC3E}">
        <p14:creationId xmlns:p14="http://schemas.microsoft.com/office/powerpoint/2010/main" val="220146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01E08-4696-4F49-9483-563A92B3983A}"/>
              </a:ext>
            </a:extLst>
          </p:cNvPr>
          <p:cNvSpPr>
            <a:spLocks noGrp="1"/>
          </p:cNvSpPr>
          <p:nvPr>
            <p:ph type="body" sz="quarter" idx="11"/>
          </p:nvPr>
        </p:nvSpPr>
        <p:spPr/>
        <p:txBody>
          <a:bodyPr/>
          <a:lstStyle/>
          <a:p>
            <a:r>
              <a:rPr lang="en-US" dirty="0"/>
              <a:t>Credit Balance Reports</a:t>
            </a:r>
          </a:p>
        </p:txBody>
      </p:sp>
      <p:sp>
        <p:nvSpPr>
          <p:cNvPr id="3" name="Content Placeholder 2">
            <a:extLst>
              <a:ext uri="{FF2B5EF4-FFF2-40B4-BE49-F238E27FC236}">
                <a16:creationId xmlns:a16="http://schemas.microsoft.com/office/drawing/2014/main" id="{A3BFF600-256F-4442-9BE3-D2D7BC7D75FE}"/>
              </a:ext>
            </a:extLst>
          </p:cNvPr>
          <p:cNvSpPr>
            <a:spLocks noGrp="1"/>
          </p:cNvSpPr>
          <p:nvPr>
            <p:ph idx="1"/>
          </p:nvPr>
        </p:nvSpPr>
        <p:spPr>
          <a:xfrm>
            <a:off x="152400" y="886114"/>
            <a:ext cx="8839200" cy="2142836"/>
          </a:xfrm>
        </p:spPr>
        <p:txBody>
          <a:bodyPr/>
          <a:lstStyle/>
          <a:p>
            <a:pPr marL="0" indent="0">
              <a:buNone/>
            </a:pPr>
            <a:r>
              <a:rPr lang="en-US" sz="1600" dirty="0">
                <a:latin typeface="Bryant Pro Bold" panose="020B0503040000020003" pitchFamily="34" charset="0"/>
              </a:rPr>
              <a:t>Can the quarterly Credit Balance report be submitted via eServices?</a:t>
            </a:r>
          </a:p>
          <a:p>
            <a:pPr algn="l"/>
            <a:r>
              <a:rPr lang="en-US" sz="1200" b="0" i="0" dirty="0">
                <a:solidFill>
                  <a:srgbClr val="000000"/>
                </a:solidFill>
                <a:effectLst/>
                <a:latin typeface="Elena"/>
              </a:rPr>
              <a:t>Yes! Palmetto GBA is pleased to offer providers the capability to submit their quarterly Credit Balance Reports in eServices. You may access the form in the </a:t>
            </a:r>
            <a:r>
              <a:rPr lang="en-US" sz="1200" b="1" i="0" dirty="0">
                <a:solidFill>
                  <a:srgbClr val="000000"/>
                </a:solidFill>
                <a:effectLst/>
                <a:latin typeface="Elena"/>
              </a:rPr>
              <a:t>Financial Forms</a:t>
            </a:r>
            <a:r>
              <a:rPr lang="en-US" sz="1200" b="0" i="0" dirty="0">
                <a:solidFill>
                  <a:srgbClr val="000000"/>
                </a:solidFill>
                <a:effectLst/>
                <a:latin typeface="Elena"/>
              </a:rPr>
              <a:t> section located under the</a:t>
            </a:r>
            <a:r>
              <a:rPr lang="en-US" sz="1200" b="1" i="0" dirty="0">
                <a:solidFill>
                  <a:srgbClr val="000000"/>
                </a:solidFill>
                <a:effectLst/>
                <a:latin typeface="Elena"/>
              </a:rPr>
              <a:t> Financial Tools</a:t>
            </a:r>
            <a:r>
              <a:rPr lang="en-US" sz="1200" b="0" i="0" dirty="0">
                <a:solidFill>
                  <a:srgbClr val="000000"/>
                </a:solidFill>
                <a:effectLst/>
                <a:latin typeface="Elena"/>
              </a:rPr>
              <a:t> tab in eServices. Choose the "CMS-838 Credit Balance" option from the </a:t>
            </a:r>
            <a:r>
              <a:rPr lang="en-US" sz="1200" b="1" i="0" dirty="0">
                <a:solidFill>
                  <a:srgbClr val="000000"/>
                </a:solidFill>
                <a:effectLst/>
                <a:latin typeface="Elena"/>
              </a:rPr>
              <a:t>Select a Form</a:t>
            </a:r>
            <a:r>
              <a:rPr lang="en-US" sz="1200" b="0" i="0" dirty="0">
                <a:solidFill>
                  <a:srgbClr val="000000"/>
                </a:solidFill>
                <a:effectLst/>
                <a:latin typeface="Elena"/>
              </a:rPr>
              <a:t> dropdown menu.</a:t>
            </a:r>
          </a:p>
          <a:p>
            <a:pPr algn="l"/>
            <a:r>
              <a:rPr lang="en-US" sz="1200" b="0" i="0" dirty="0">
                <a:solidFill>
                  <a:srgbClr val="000000"/>
                </a:solidFill>
                <a:effectLst/>
                <a:latin typeface="Elena"/>
              </a:rPr>
              <a:t>Complete the form and attach the actual Credit Balance Report that you would typically fax or mail.</a:t>
            </a:r>
          </a:p>
          <a:p>
            <a:pPr algn="l"/>
            <a:r>
              <a:rPr lang="en-US" sz="1200" b="0" i="0" dirty="0">
                <a:solidFill>
                  <a:srgbClr val="000000"/>
                </a:solidFill>
                <a:effectLst/>
                <a:latin typeface="Elena"/>
              </a:rPr>
              <a:t>Once the form is submitted, you will receive a message in your message inbox that the form was submitted successfully. The message will be updated with the DCN when the form is received by Palmetto GBA and has begun to be processed. If a form is submitted over the weekend or on a holiday, the DCN may not be assigned until the next business day</a:t>
            </a:r>
          </a:p>
          <a:p>
            <a:pPr algn="l"/>
            <a:r>
              <a:rPr lang="en-US" sz="1200" dirty="0">
                <a:solidFill>
                  <a:srgbClr val="000000"/>
                </a:solidFill>
                <a:latin typeface="Elena"/>
              </a:rPr>
              <a:t>Under Tools, select Credit Balance Report Status Tool. Simply enter in your PTAN and the quarter-end date to retrieve a response.</a:t>
            </a:r>
          </a:p>
          <a:p>
            <a:pPr algn="l"/>
            <a:endParaRPr lang="en-US" sz="1200" b="0" i="0" dirty="0">
              <a:solidFill>
                <a:srgbClr val="000000"/>
              </a:solidFill>
              <a:effectLst/>
              <a:latin typeface="Elena"/>
            </a:endParaRPr>
          </a:p>
          <a:p>
            <a:pPr marL="0" indent="0">
              <a:buNone/>
            </a:pPr>
            <a:endParaRPr lang="en-US" sz="1200" dirty="0"/>
          </a:p>
        </p:txBody>
      </p:sp>
      <p:pic>
        <p:nvPicPr>
          <p:cNvPr id="6" name="Picture 5">
            <a:extLst>
              <a:ext uri="{FF2B5EF4-FFF2-40B4-BE49-F238E27FC236}">
                <a16:creationId xmlns:a16="http://schemas.microsoft.com/office/drawing/2014/main" id="{0EB9A987-A9AA-4BBA-807E-98A998ADF69A}"/>
              </a:ext>
            </a:extLst>
          </p:cNvPr>
          <p:cNvPicPr>
            <a:picLocks noChangeAspect="1"/>
          </p:cNvPicPr>
          <p:nvPr/>
        </p:nvPicPr>
        <p:blipFill rotWithShape="1">
          <a:blip r:embed="rId2"/>
          <a:srcRect l="-1" t="15968" r="834" b="42308"/>
          <a:stretch/>
        </p:blipFill>
        <p:spPr>
          <a:xfrm>
            <a:off x="609600" y="3056948"/>
            <a:ext cx="7924800" cy="1572202"/>
          </a:xfrm>
          <a:prstGeom prst="rect">
            <a:avLst/>
          </a:prstGeom>
        </p:spPr>
      </p:pic>
    </p:spTree>
    <p:extLst>
      <p:ext uri="{BB962C8B-B14F-4D97-AF65-F5344CB8AC3E}">
        <p14:creationId xmlns:p14="http://schemas.microsoft.com/office/powerpoint/2010/main" val="382276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81A270-C63A-4B59-B496-5D8D06E3148F}"/>
              </a:ext>
            </a:extLst>
          </p:cNvPr>
          <p:cNvSpPr>
            <a:spLocks noGrp="1"/>
          </p:cNvSpPr>
          <p:nvPr>
            <p:ph type="body" sz="quarter" idx="10"/>
          </p:nvPr>
        </p:nvSpPr>
        <p:spPr/>
        <p:txBody>
          <a:bodyPr/>
          <a:lstStyle/>
          <a:p>
            <a:r>
              <a:rPr lang="en-US" sz="4400" dirty="0"/>
              <a:t>eServices</a:t>
            </a:r>
          </a:p>
          <a:p>
            <a:r>
              <a:rPr lang="en-US" sz="2000" dirty="0"/>
              <a:t>Utilizing Overpayment Online Portal</a:t>
            </a:r>
            <a:endParaRPr lang="en-US" sz="1800" dirty="0"/>
          </a:p>
        </p:txBody>
      </p:sp>
      <p:sp>
        <p:nvSpPr>
          <p:cNvPr id="6" name="Content Placeholder 5">
            <a:extLst>
              <a:ext uri="{FF2B5EF4-FFF2-40B4-BE49-F238E27FC236}">
                <a16:creationId xmlns:a16="http://schemas.microsoft.com/office/drawing/2014/main" id="{48109DD5-A84B-43A5-98B5-E8ED41B53AA4}"/>
              </a:ext>
            </a:extLst>
          </p:cNvPr>
          <p:cNvSpPr>
            <a:spLocks noGrp="1"/>
          </p:cNvSpPr>
          <p:nvPr>
            <p:ph sz="quarter" idx="11"/>
          </p:nvPr>
        </p:nvSpPr>
        <p:spPr>
          <a:xfrm>
            <a:off x="4114799" y="2577917"/>
            <a:ext cx="4330791" cy="1676400"/>
          </a:xfrm>
        </p:spPr>
        <p:txBody>
          <a:bodyPr/>
          <a:lstStyle/>
          <a:p>
            <a:pPr>
              <a:buFont typeface="Wingdings" panose="05000000000000000000" pitchFamily="2" charset="2"/>
              <a:buChar char="Ø"/>
            </a:pPr>
            <a:r>
              <a:rPr lang="en-US" sz="2000" dirty="0"/>
              <a:t>Overpayment Lookup</a:t>
            </a:r>
          </a:p>
          <a:p>
            <a:pPr>
              <a:buFont typeface="Wingdings" panose="05000000000000000000" pitchFamily="2" charset="2"/>
              <a:buChar char="Ø"/>
            </a:pPr>
            <a:r>
              <a:rPr lang="en-US" sz="2000" dirty="0"/>
              <a:t>Greenmail for Demand Letters</a:t>
            </a:r>
          </a:p>
          <a:p>
            <a:pPr>
              <a:buFont typeface="Wingdings" panose="05000000000000000000" pitchFamily="2" charset="2"/>
              <a:buChar char="Ø"/>
            </a:pPr>
            <a:r>
              <a:rPr lang="en-US" sz="2000" dirty="0"/>
              <a:t>eCheck</a:t>
            </a:r>
          </a:p>
          <a:p>
            <a:pPr>
              <a:buFont typeface="Wingdings" panose="05000000000000000000" pitchFamily="2" charset="2"/>
              <a:buChar char="Ø"/>
            </a:pPr>
            <a:r>
              <a:rPr lang="en-US" sz="2000" dirty="0"/>
              <a:t>eOffset</a:t>
            </a:r>
          </a:p>
        </p:txBody>
      </p:sp>
      <p:pic>
        <p:nvPicPr>
          <p:cNvPr id="4" name="Picture 6" descr="Image result for amazed look looking at computer">
            <a:extLst>
              <a:ext uri="{FF2B5EF4-FFF2-40B4-BE49-F238E27FC236}">
                <a16:creationId xmlns:a16="http://schemas.microsoft.com/office/drawing/2014/main" id="{A3A3BA49-9FD2-4BD6-90C2-A84786A34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09" y="3191648"/>
            <a:ext cx="2286000" cy="1423806"/>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13DAA74A-A19F-4CCF-9203-CAD7A21E9590}"/>
              </a:ext>
            </a:extLst>
          </p:cNvPr>
          <p:cNvSpPr/>
          <p:nvPr/>
        </p:nvSpPr>
        <p:spPr>
          <a:xfrm>
            <a:off x="1477951" y="2391549"/>
            <a:ext cx="1676400"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FC9EDDA-F4CD-4B20-9240-34DA09CB6B2D}"/>
              </a:ext>
            </a:extLst>
          </p:cNvPr>
          <p:cNvSpPr txBox="1"/>
          <p:nvPr/>
        </p:nvSpPr>
        <p:spPr>
          <a:xfrm>
            <a:off x="1630351" y="2718999"/>
            <a:ext cx="1371600" cy="276999"/>
          </a:xfrm>
          <a:prstGeom prst="rect">
            <a:avLst/>
          </a:prstGeom>
          <a:noFill/>
        </p:spPr>
        <p:txBody>
          <a:bodyPr wrap="square" rtlCol="0">
            <a:spAutoFit/>
          </a:bodyPr>
          <a:lstStyle/>
          <a:p>
            <a:pPr algn="ctr"/>
            <a:r>
              <a:rPr lang="en-US" sz="1200" dirty="0">
                <a:solidFill>
                  <a:schemeClr val="bg1"/>
                </a:solidFill>
              </a:rPr>
              <a:t>It’s all right there!</a:t>
            </a:r>
          </a:p>
        </p:txBody>
      </p:sp>
    </p:spTree>
    <p:extLst>
      <p:ext uri="{BB962C8B-B14F-4D97-AF65-F5344CB8AC3E}">
        <p14:creationId xmlns:p14="http://schemas.microsoft.com/office/powerpoint/2010/main" val="260937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BFDC5-A73E-40AF-B82B-7EE369781F2D}"/>
              </a:ext>
            </a:extLst>
          </p:cNvPr>
          <p:cNvSpPr>
            <a:spLocks noGrp="1"/>
          </p:cNvSpPr>
          <p:nvPr>
            <p:ph type="body" sz="quarter" idx="11"/>
          </p:nvPr>
        </p:nvSpPr>
        <p:spPr/>
        <p:txBody>
          <a:bodyPr/>
          <a:lstStyle/>
          <a:p>
            <a:r>
              <a:rPr lang="en-US" dirty="0"/>
              <a:t>Overpayment Lookup</a:t>
            </a:r>
          </a:p>
        </p:txBody>
      </p:sp>
      <p:sp>
        <p:nvSpPr>
          <p:cNvPr id="6" name="Content Placeholder 5">
            <a:extLst>
              <a:ext uri="{FF2B5EF4-FFF2-40B4-BE49-F238E27FC236}">
                <a16:creationId xmlns:a16="http://schemas.microsoft.com/office/drawing/2014/main" id="{64DB3FD4-6A08-4E64-AAA0-604447ED26F3}"/>
              </a:ext>
            </a:extLst>
          </p:cNvPr>
          <p:cNvSpPr txBox="1">
            <a:spLocks noGrp="1"/>
          </p:cNvSpPr>
          <p:nvPr>
            <p:ph idx="1"/>
          </p:nvPr>
        </p:nvSpPr>
        <p:spPr>
          <a:xfrm>
            <a:off x="152400" y="885825"/>
            <a:ext cx="8839200" cy="1877437"/>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accent5"/>
                </a:solidFill>
              </a:rPr>
              <a:t>Log in to eServices </a:t>
            </a:r>
            <a:r>
              <a:rPr lang="en-US" dirty="0">
                <a:solidFill>
                  <a:schemeClr val="accent5"/>
                </a:solidFill>
                <a:hlinkClick r:id="rId2"/>
              </a:rPr>
              <a:t>https://www.onlineproviderservices.com/ecx_improvev2/</a:t>
            </a:r>
            <a:r>
              <a:rPr lang="en-US" dirty="0">
                <a:solidFill>
                  <a:schemeClr val="accent5"/>
                </a:solidFill>
              </a:rPr>
              <a:t> </a:t>
            </a:r>
          </a:p>
          <a:p>
            <a:pPr marL="285750" indent="-285750">
              <a:buFont typeface="Arial" panose="020B0604020202020204" pitchFamily="34" charset="0"/>
              <a:buChar char="•"/>
            </a:pPr>
            <a:endParaRPr lang="en-US" sz="2000" dirty="0">
              <a:solidFill>
                <a:schemeClr val="accent5"/>
              </a:solidFill>
            </a:endParaRPr>
          </a:p>
          <a:p>
            <a:pPr marL="285750" indent="-285750">
              <a:buFont typeface="Arial" panose="020B0604020202020204" pitchFamily="34" charset="0"/>
              <a:buChar char="•"/>
            </a:pPr>
            <a:r>
              <a:rPr lang="en-US" sz="2000" dirty="0">
                <a:solidFill>
                  <a:schemeClr val="accent5"/>
                </a:solidFill>
              </a:rPr>
              <a:t>Once on the </a:t>
            </a:r>
            <a:r>
              <a:rPr lang="en-US" sz="2000" b="1" dirty="0">
                <a:solidFill>
                  <a:schemeClr val="accent5"/>
                </a:solidFill>
              </a:rPr>
              <a:t>Financial Tools </a:t>
            </a:r>
            <a:r>
              <a:rPr lang="en-US" sz="2000" dirty="0">
                <a:solidFill>
                  <a:schemeClr val="accent5"/>
                </a:solidFill>
              </a:rPr>
              <a:t>menu, click on </a:t>
            </a:r>
            <a:r>
              <a:rPr lang="en-US" sz="2000" b="1" dirty="0">
                <a:solidFill>
                  <a:schemeClr val="accent5"/>
                </a:solidFill>
              </a:rPr>
              <a:t>Overpayment Data </a:t>
            </a:r>
            <a:r>
              <a:rPr lang="en-US" sz="2000" dirty="0">
                <a:solidFill>
                  <a:schemeClr val="accent5"/>
                </a:solidFill>
              </a:rPr>
              <a:t>tab</a:t>
            </a:r>
          </a:p>
          <a:p>
            <a:pPr marL="285750" indent="-285750">
              <a:buFont typeface="Arial" panose="020B0604020202020204" pitchFamily="34" charset="0"/>
              <a:buChar char="•"/>
            </a:pPr>
            <a:endParaRPr lang="en-US" sz="2000" dirty="0">
              <a:solidFill>
                <a:schemeClr val="accent5"/>
              </a:solidFill>
            </a:endParaRPr>
          </a:p>
        </p:txBody>
      </p:sp>
      <p:pic>
        <p:nvPicPr>
          <p:cNvPr id="7" name="Content Placeholder 3">
            <a:extLst>
              <a:ext uri="{FF2B5EF4-FFF2-40B4-BE49-F238E27FC236}">
                <a16:creationId xmlns:a16="http://schemas.microsoft.com/office/drawing/2014/main" id="{00D040CF-E4A0-45BB-88F6-50F435F3C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39328"/>
            <a:ext cx="7686675" cy="2114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F8121F9F-8687-423E-B982-DD6D648F42A3}"/>
              </a:ext>
            </a:extLst>
          </p:cNvPr>
          <p:cNvSpPr/>
          <p:nvPr/>
        </p:nvSpPr>
        <p:spPr>
          <a:xfrm>
            <a:off x="3581400" y="2876550"/>
            <a:ext cx="1143000" cy="457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767BB04D-54E2-4453-8AED-9DC28ADB3200}"/>
              </a:ext>
            </a:extLst>
          </p:cNvPr>
          <p:cNvSpPr/>
          <p:nvPr/>
        </p:nvSpPr>
        <p:spPr>
          <a:xfrm>
            <a:off x="3429000" y="3989052"/>
            <a:ext cx="1143000" cy="609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730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BFDC5-A73E-40AF-B82B-7EE369781F2D}"/>
              </a:ext>
            </a:extLst>
          </p:cNvPr>
          <p:cNvSpPr>
            <a:spLocks noGrp="1"/>
          </p:cNvSpPr>
          <p:nvPr>
            <p:ph type="body" sz="quarter" idx="11"/>
          </p:nvPr>
        </p:nvSpPr>
        <p:spPr>
          <a:xfrm>
            <a:off x="145554" y="30472"/>
            <a:ext cx="8998446" cy="636279"/>
          </a:xfrm>
        </p:spPr>
        <p:txBody>
          <a:bodyPr/>
          <a:lstStyle/>
          <a:p>
            <a:r>
              <a:rPr lang="en-US" dirty="0"/>
              <a:t>Overpayment Lookup </a:t>
            </a:r>
            <a:r>
              <a:rPr lang="en-US" sz="2600" dirty="0"/>
              <a:t>(continued)</a:t>
            </a:r>
          </a:p>
        </p:txBody>
      </p:sp>
      <p:pic>
        <p:nvPicPr>
          <p:cNvPr id="6" name="Picture 5">
            <a:extLst>
              <a:ext uri="{FF2B5EF4-FFF2-40B4-BE49-F238E27FC236}">
                <a16:creationId xmlns:a16="http://schemas.microsoft.com/office/drawing/2014/main" id="{CF11E313-3AFC-4A72-84FF-835BB11A1A5D}"/>
              </a:ext>
            </a:extLst>
          </p:cNvPr>
          <p:cNvPicPr>
            <a:picLocks noChangeAspect="1"/>
          </p:cNvPicPr>
          <p:nvPr/>
        </p:nvPicPr>
        <p:blipFill rotWithShape="1">
          <a:blip r:embed="rId2"/>
          <a:srcRect b="11472"/>
          <a:stretch/>
        </p:blipFill>
        <p:spPr>
          <a:xfrm>
            <a:off x="119789" y="666751"/>
            <a:ext cx="8998446" cy="3962400"/>
          </a:xfrm>
          <a:prstGeom prst="rect">
            <a:avLst/>
          </a:prstGeom>
        </p:spPr>
      </p:pic>
      <p:cxnSp>
        <p:nvCxnSpPr>
          <p:cNvPr id="7" name="Straight Arrow Connector 6">
            <a:extLst>
              <a:ext uri="{FF2B5EF4-FFF2-40B4-BE49-F238E27FC236}">
                <a16:creationId xmlns:a16="http://schemas.microsoft.com/office/drawing/2014/main" id="{52A0DDA7-3E9A-479A-9B09-70C04A7E55E7}"/>
              </a:ext>
            </a:extLst>
          </p:cNvPr>
          <p:cNvCxnSpPr/>
          <p:nvPr/>
        </p:nvCxnSpPr>
        <p:spPr>
          <a:xfrm flipH="1">
            <a:off x="3276600" y="3181350"/>
            <a:ext cx="762000"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131EA4-1D83-4D89-8622-035342B4B44E}"/>
              </a:ext>
            </a:extLst>
          </p:cNvPr>
          <p:cNvSpPr/>
          <p:nvPr/>
        </p:nvSpPr>
        <p:spPr>
          <a:xfrm>
            <a:off x="533400" y="409575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noFill/>
            </a:endParaRPr>
          </a:p>
        </p:txBody>
      </p:sp>
    </p:spTree>
    <p:extLst>
      <p:ext uri="{BB962C8B-B14F-4D97-AF65-F5344CB8AC3E}">
        <p14:creationId xmlns:p14="http://schemas.microsoft.com/office/powerpoint/2010/main" val="403291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BFDC5-A73E-40AF-B82B-7EE369781F2D}"/>
              </a:ext>
            </a:extLst>
          </p:cNvPr>
          <p:cNvSpPr>
            <a:spLocks noGrp="1"/>
          </p:cNvSpPr>
          <p:nvPr>
            <p:ph type="body" sz="quarter" idx="11"/>
          </p:nvPr>
        </p:nvSpPr>
        <p:spPr>
          <a:xfrm>
            <a:off x="152400" y="98297"/>
            <a:ext cx="8991600" cy="530805"/>
          </a:xfrm>
        </p:spPr>
        <p:txBody>
          <a:bodyPr/>
          <a:lstStyle/>
          <a:p>
            <a:r>
              <a:rPr lang="en-US" dirty="0"/>
              <a:t>Overpayment Lookup</a:t>
            </a:r>
            <a:r>
              <a:rPr lang="en-US" sz="3200" dirty="0"/>
              <a:t> </a:t>
            </a:r>
            <a:r>
              <a:rPr lang="en-US" sz="2600" dirty="0"/>
              <a:t>(continued)</a:t>
            </a:r>
          </a:p>
        </p:txBody>
      </p:sp>
      <p:pic>
        <p:nvPicPr>
          <p:cNvPr id="6" name="Picture 5">
            <a:extLst>
              <a:ext uri="{FF2B5EF4-FFF2-40B4-BE49-F238E27FC236}">
                <a16:creationId xmlns:a16="http://schemas.microsoft.com/office/drawing/2014/main" id="{7E50ED9F-D1C3-4AC5-986B-28B35DBB878B}"/>
              </a:ext>
            </a:extLst>
          </p:cNvPr>
          <p:cNvPicPr>
            <a:picLocks noChangeAspect="1"/>
          </p:cNvPicPr>
          <p:nvPr/>
        </p:nvPicPr>
        <p:blipFill rotWithShape="1">
          <a:blip r:embed="rId2"/>
          <a:srcRect l="10257" t="14406" r="22383" b="54269"/>
          <a:stretch/>
        </p:blipFill>
        <p:spPr>
          <a:xfrm>
            <a:off x="457200" y="763611"/>
            <a:ext cx="8001000" cy="3901783"/>
          </a:xfrm>
          <a:prstGeom prst="rect">
            <a:avLst/>
          </a:prstGeom>
        </p:spPr>
      </p:pic>
      <p:sp>
        <p:nvSpPr>
          <p:cNvPr id="7" name="Rectangle 6">
            <a:extLst>
              <a:ext uri="{FF2B5EF4-FFF2-40B4-BE49-F238E27FC236}">
                <a16:creationId xmlns:a16="http://schemas.microsoft.com/office/drawing/2014/main" id="{863B133B-9396-405F-BCAD-83D5DBAE7583}"/>
              </a:ext>
            </a:extLst>
          </p:cNvPr>
          <p:cNvSpPr/>
          <p:nvPr/>
        </p:nvSpPr>
        <p:spPr>
          <a:xfrm>
            <a:off x="685800" y="180975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noFill/>
            </a:endParaRPr>
          </a:p>
        </p:txBody>
      </p:sp>
      <p:sp>
        <p:nvSpPr>
          <p:cNvPr id="8" name="Rectangle 7">
            <a:extLst>
              <a:ext uri="{FF2B5EF4-FFF2-40B4-BE49-F238E27FC236}">
                <a16:creationId xmlns:a16="http://schemas.microsoft.com/office/drawing/2014/main" id="{6A7EBAF1-79B5-4565-B830-1A7EE84C0D96}"/>
              </a:ext>
            </a:extLst>
          </p:cNvPr>
          <p:cNvSpPr/>
          <p:nvPr/>
        </p:nvSpPr>
        <p:spPr>
          <a:xfrm>
            <a:off x="2667000" y="234315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noFill/>
            </a:endParaRPr>
          </a:p>
        </p:txBody>
      </p:sp>
    </p:spTree>
    <p:extLst>
      <p:ext uri="{BB962C8B-B14F-4D97-AF65-F5344CB8AC3E}">
        <p14:creationId xmlns:p14="http://schemas.microsoft.com/office/powerpoint/2010/main" val="29670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A020C-5877-4F5A-B500-B693E4DB2F38}"/>
              </a:ext>
            </a:extLst>
          </p:cNvPr>
          <p:cNvSpPr>
            <a:spLocks noGrp="1"/>
          </p:cNvSpPr>
          <p:nvPr>
            <p:ph type="body" sz="quarter" idx="11"/>
          </p:nvPr>
        </p:nvSpPr>
        <p:spPr/>
        <p:txBody>
          <a:bodyPr/>
          <a:lstStyle/>
          <a:p>
            <a:endParaRPr lang="en-US" dirty="0"/>
          </a:p>
          <a:p>
            <a:r>
              <a:rPr lang="en-US" dirty="0"/>
              <a:t>Claim Status and Location</a:t>
            </a:r>
          </a:p>
          <a:p>
            <a:endParaRPr lang="en-US" dirty="0"/>
          </a:p>
        </p:txBody>
      </p:sp>
      <p:pic>
        <p:nvPicPr>
          <p:cNvPr id="5" name="Content Placeholder 4">
            <a:extLst>
              <a:ext uri="{FF2B5EF4-FFF2-40B4-BE49-F238E27FC236}">
                <a16:creationId xmlns:a16="http://schemas.microsoft.com/office/drawing/2014/main" id="{80FC004C-214C-4290-85B9-E1F06D6C1FDF}"/>
              </a:ext>
            </a:extLst>
          </p:cNvPr>
          <p:cNvPicPr>
            <a:picLocks noGrp="1" noChangeAspect="1"/>
          </p:cNvPicPr>
          <p:nvPr>
            <p:ph idx="1"/>
          </p:nvPr>
        </p:nvPicPr>
        <p:blipFill>
          <a:blip r:embed="rId2"/>
          <a:stretch>
            <a:fillRect/>
          </a:stretch>
        </p:blipFill>
        <p:spPr>
          <a:xfrm>
            <a:off x="1142087" y="895350"/>
            <a:ext cx="6455978" cy="3654425"/>
          </a:xfrm>
        </p:spPr>
      </p:pic>
      <p:sp>
        <p:nvSpPr>
          <p:cNvPr id="7" name="TextBox 6">
            <a:extLst>
              <a:ext uri="{FF2B5EF4-FFF2-40B4-BE49-F238E27FC236}">
                <a16:creationId xmlns:a16="http://schemas.microsoft.com/office/drawing/2014/main" id="{6EB40EAD-1081-467A-BB7C-7EC70764772D}"/>
              </a:ext>
            </a:extLst>
          </p:cNvPr>
          <p:cNvSpPr txBox="1"/>
          <p:nvPr/>
        </p:nvSpPr>
        <p:spPr>
          <a:xfrm>
            <a:off x="1676400" y="971550"/>
            <a:ext cx="4572000" cy="369332"/>
          </a:xfrm>
          <a:prstGeom prst="rect">
            <a:avLst/>
          </a:prstGeom>
          <a:noFill/>
        </p:spPr>
        <p:txBody>
          <a:bodyPr wrap="square">
            <a:spAutoFit/>
          </a:bodyPr>
          <a:lstStyle/>
          <a:p>
            <a:r>
              <a:rPr lang="en-US" b="0" i="0" dirty="0">
                <a:solidFill>
                  <a:schemeClr val="bg2">
                    <a:lumMod val="10000"/>
                  </a:schemeClr>
                </a:solidFill>
                <a:effectLst/>
                <a:highlight>
                  <a:srgbClr val="000000"/>
                </a:highlight>
                <a:latin typeface="adobe-garamond-pro"/>
              </a:rPr>
              <a:t>……………..</a:t>
            </a:r>
            <a:endParaRPr lang="en-US" dirty="0">
              <a:solidFill>
                <a:schemeClr val="bg2">
                  <a:lumMod val="10000"/>
                </a:schemeClr>
              </a:solidFill>
              <a:highlight>
                <a:srgbClr val="000000"/>
              </a:highlight>
            </a:endParaRPr>
          </a:p>
        </p:txBody>
      </p:sp>
      <p:sp>
        <p:nvSpPr>
          <p:cNvPr id="8" name="TextBox 7">
            <a:extLst>
              <a:ext uri="{FF2B5EF4-FFF2-40B4-BE49-F238E27FC236}">
                <a16:creationId xmlns:a16="http://schemas.microsoft.com/office/drawing/2014/main" id="{E9A9BC34-D4EE-4D9B-B7EE-3A54012709CD}"/>
              </a:ext>
            </a:extLst>
          </p:cNvPr>
          <p:cNvSpPr txBox="1"/>
          <p:nvPr/>
        </p:nvSpPr>
        <p:spPr>
          <a:xfrm>
            <a:off x="1142087" y="2076231"/>
            <a:ext cx="4572000" cy="646331"/>
          </a:xfrm>
          <a:prstGeom prst="rect">
            <a:avLst/>
          </a:prstGeom>
          <a:noFill/>
        </p:spPr>
        <p:txBody>
          <a:bodyPr wrap="square">
            <a:spAutoFit/>
          </a:bodyPr>
          <a:lstStyle/>
          <a:p>
            <a:r>
              <a:rPr lang="en-US" b="0" i="0" dirty="0">
                <a:solidFill>
                  <a:schemeClr val="bg2">
                    <a:lumMod val="10000"/>
                  </a:schemeClr>
                </a:solidFill>
                <a:effectLst/>
                <a:highlight>
                  <a:srgbClr val="000000"/>
                </a:highlight>
                <a:latin typeface="adobe-garamond-pro"/>
              </a:rPr>
              <a:t>……………………</a:t>
            </a:r>
          </a:p>
          <a:p>
            <a:r>
              <a:rPr lang="en-US" dirty="0">
                <a:solidFill>
                  <a:schemeClr val="bg2">
                    <a:lumMod val="10000"/>
                  </a:schemeClr>
                </a:solidFill>
                <a:highlight>
                  <a:srgbClr val="000000"/>
                </a:highlight>
                <a:latin typeface="adobe-garamond-pro"/>
              </a:rPr>
              <a:t>……..</a:t>
            </a:r>
            <a:endParaRPr lang="en-US" dirty="0">
              <a:solidFill>
                <a:schemeClr val="bg2">
                  <a:lumMod val="10000"/>
                </a:schemeClr>
              </a:solidFill>
              <a:highlight>
                <a:srgbClr val="000000"/>
              </a:highlight>
            </a:endParaRPr>
          </a:p>
        </p:txBody>
      </p:sp>
      <p:sp>
        <p:nvSpPr>
          <p:cNvPr id="9" name="TextBox 8">
            <a:extLst>
              <a:ext uri="{FF2B5EF4-FFF2-40B4-BE49-F238E27FC236}">
                <a16:creationId xmlns:a16="http://schemas.microsoft.com/office/drawing/2014/main" id="{79EF6E49-0182-4798-B4A4-068550B8B8F5}"/>
              </a:ext>
            </a:extLst>
          </p:cNvPr>
          <p:cNvSpPr txBox="1"/>
          <p:nvPr/>
        </p:nvSpPr>
        <p:spPr>
          <a:xfrm>
            <a:off x="1371600" y="1753065"/>
            <a:ext cx="4572000" cy="646331"/>
          </a:xfrm>
          <a:prstGeom prst="rect">
            <a:avLst/>
          </a:prstGeom>
          <a:noFill/>
        </p:spPr>
        <p:txBody>
          <a:bodyPr wrap="square">
            <a:spAutoFit/>
          </a:bodyPr>
          <a:lstStyle/>
          <a:p>
            <a:r>
              <a:rPr lang="en-US" b="0" i="0" dirty="0">
                <a:solidFill>
                  <a:schemeClr val="accent2"/>
                </a:solidFill>
                <a:effectLst/>
                <a:highlight>
                  <a:srgbClr val="000000"/>
                </a:highlight>
                <a:latin typeface="adobe-garamond-pro"/>
              </a:rPr>
              <a:t>……………………</a:t>
            </a:r>
          </a:p>
          <a:p>
            <a:r>
              <a:rPr lang="en-US" dirty="0">
                <a:solidFill>
                  <a:schemeClr val="accent2"/>
                </a:solidFill>
                <a:highlight>
                  <a:srgbClr val="000000"/>
                </a:highlight>
                <a:latin typeface="adobe-garamond-pro"/>
              </a:rPr>
              <a:t>……………………..</a:t>
            </a:r>
            <a:endParaRPr lang="en-US" dirty="0">
              <a:solidFill>
                <a:schemeClr val="accent2"/>
              </a:solidFill>
              <a:highlight>
                <a:srgbClr val="000000"/>
              </a:highlight>
            </a:endParaRPr>
          </a:p>
        </p:txBody>
      </p:sp>
      <p:sp>
        <p:nvSpPr>
          <p:cNvPr id="10" name="TextBox 9">
            <a:extLst>
              <a:ext uri="{FF2B5EF4-FFF2-40B4-BE49-F238E27FC236}">
                <a16:creationId xmlns:a16="http://schemas.microsoft.com/office/drawing/2014/main" id="{413EB7EC-BC93-49A0-BBCC-D6741DE55A1C}"/>
              </a:ext>
            </a:extLst>
          </p:cNvPr>
          <p:cNvSpPr txBox="1"/>
          <p:nvPr/>
        </p:nvSpPr>
        <p:spPr>
          <a:xfrm>
            <a:off x="1256844" y="2505089"/>
            <a:ext cx="4572000" cy="646331"/>
          </a:xfrm>
          <a:prstGeom prst="rect">
            <a:avLst/>
          </a:prstGeom>
          <a:noFill/>
        </p:spPr>
        <p:txBody>
          <a:bodyPr wrap="square">
            <a:spAutoFit/>
          </a:bodyPr>
          <a:lstStyle/>
          <a:p>
            <a:r>
              <a:rPr lang="en-US" b="0" i="0" dirty="0">
                <a:solidFill>
                  <a:schemeClr val="accent2"/>
                </a:solidFill>
                <a:effectLst/>
                <a:highlight>
                  <a:srgbClr val="000000"/>
                </a:highlight>
                <a:latin typeface="adobe-garamond-pro"/>
              </a:rPr>
              <a:t>………………………</a:t>
            </a:r>
          </a:p>
          <a:p>
            <a:r>
              <a:rPr lang="en-US" dirty="0">
                <a:solidFill>
                  <a:schemeClr val="accent2"/>
                </a:solidFill>
                <a:highlight>
                  <a:srgbClr val="000000"/>
                </a:highlight>
                <a:latin typeface="adobe-garamond-pro"/>
              </a:rPr>
              <a:t>……………………..</a:t>
            </a:r>
            <a:endParaRPr lang="en-US" dirty="0">
              <a:solidFill>
                <a:schemeClr val="accent2"/>
              </a:solidFill>
              <a:highlight>
                <a:srgbClr val="000000"/>
              </a:highlight>
            </a:endParaRPr>
          </a:p>
        </p:txBody>
      </p:sp>
      <p:sp>
        <p:nvSpPr>
          <p:cNvPr id="11" name="TextBox 10">
            <a:extLst>
              <a:ext uri="{FF2B5EF4-FFF2-40B4-BE49-F238E27FC236}">
                <a16:creationId xmlns:a16="http://schemas.microsoft.com/office/drawing/2014/main" id="{F4FF0422-62EC-4F66-990A-07B7B8455BEC}"/>
              </a:ext>
            </a:extLst>
          </p:cNvPr>
          <p:cNvSpPr txBox="1"/>
          <p:nvPr/>
        </p:nvSpPr>
        <p:spPr>
          <a:xfrm>
            <a:off x="1256844" y="3036311"/>
            <a:ext cx="4572000" cy="646331"/>
          </a:xfrm>
          <a:prstGeom prst="rect">
            <a:avLst/>
          </a:prstGeom>
          <a:noFill/>
        </p:spPr>
        <p:txBody>
          <a:bodyPr wrap="square">
            <a:spAutoFit/>
          </a:bodyPr>
          <a:lstStyle/>
          <a:p>
            <a:r>
              <a:rPr lang="en-US" b="0" i="0" dirty="0">
                <a:solidFill>
                  <a:schemeClr val="accent2"/>
                </a:solidFill>
                <a:effectLst/>
                <a:highlight>
                  <a:srgbClr val="000000"/>
                </a:highlight>
                <a:latin typeface="adobe-garamond-pro"/>
              </a:rPr>
              <a:t>………………………</a:t>
            </a:r>
          </a:p>
          <a:p>
            <a:r>
              <a:rPr lang="en-US" dirty="0">
                <a:solidFill>
                  <a:schemeClr val="accent2"/>
                </a:solidFill>
                <a:highlight>
                  <a:srgbClr val="000000"/>
                </a:highlight>
                <a:latin typeface="adobe-garamond-pro"/>
              </a:rPr>
              <a:t>……………………..</a:t>
            </a:r>
            <a:endParaRPr lang="en-US" dirty="0">
              <a:solidFill>
                <a:schemeClr val="accent2"/>
              </a:solidFill>
              <a:highlight>
                <a:srgbClr val="000000"/>
              </a:highlight>
            </a:endParaRPr>
          </a:p>
        </p:txBody>
      </p:sp>
      <p:sp>
        <p:nvSpPr>
          <p:cNvPr id="12" name="TextBox 11">
            <a:extLst>
              <a:ext uri="{FF2B5EF4-FFF2-40B4-BE49-F238E27FC236}">
                <a16:creationId xmlns:a16="http://schemas.microsoft.com/office/drawing/2014/main" id="{2E357270-963E-46F2-9ECE-4795B9F2117B}"/>
              </a:ext>
            </a:extLst>
          </p:cNvPr>
          <p:cNvSpPr txBox="1"/>
          <p:nvPr/>
        </p:nvSpPr>
        <p:spPr>
          <a:xfrm>
            <a:off x="1256844" y="3401120"/>
            <a:ext cx="4572000" cy="646331"/>
          </a:xfrm>
          <a:prstGeom prst="rect">
            <a:avLst/>
          </a:prstGeom>
          <a:noFill/>
        </p:spPr>
        <p:txBody>
          <a:bodyPr wrap="square">
            <a:spAutoFit/>
          </a:bodyPr>
          <a:lstStyle/>
          <a:p>
            <a:r>
              <a:rPr lang="en-US" b="0" i="0" dirty="0">
                <a:solidFill>
                  <a:schemeClr val="accent2"/>
                </a:solidFill>
                <a:effectLst/>
                <a:highlight>
                  <a:srgbClr val="000000"/>
                </a:highlight>
                <a:latin typeface="adobe-garamond-pro"/>
              </a:rPr>
              <a:t>………………………</a:t>
            </a:r>
          </a:p>
          <a:p>
            <a:r>
              <a:rPr lang="en-US" dirty="0">
                <a:solidFill>
                  <a:schemeClr val="accent2"/>
                </a:solidFill>
                <a:highlight>
                  <a:srgbClr val="000000"/>
                </a:highlight>
                <a:latin typeface="adobe-garamond-pro"/>
              </a:rPr>
              <a:t>……………………..</a:t>
            </a:r>
            <a:endParaRPr lang="en-US" dirty="0">
              <a:solidFill>
                <a:schemeClr val="accent2"/>
              </a:solidFill>
              <a:highlight>
                <a:srgbClr val="000000"/>
              </a:highlight>
            </a:endParaRPr>
          </a:p>
        </p:txBody>
      </p:sp>
      <p:sp>
        <p:nvSpPr>
          <p:cNvPr id="13" name="TextBox 12">
            <a:extLst>
              <a:ext uri="{FF2B5EF4-FFF2-40B4-BE49-F238E27FC236}">
                <a16:creationId xmlns:a16="http://schemas.microsoft.com/office/drawing/2014/main" id="{7F56F01F-B0B1-446D-9783-933632BB603D}"/>
              </a:ext>
            </a:extLst>
          </p:cNvPr>
          <p:cNvSpPr txBox="1"/>
          <p:nvPr/>
        </p:nvSpPr>
        <p:spPr>
          <a:xfrm>
            <a:off x="1240066" y="3905300"/>
            <a:ext cx="4572000" cy="646331"/>
          </a:xfrm>
          <a:prstGeom prst="rect">
            <a:avLst/>
          </a:prstGeom>
          <a:noFill/>
        </p:spPr>
        <p:txBody>
          <a:bodyPr wrap="square">
            <a:spAutoFit/>
          </a:bodyPr>
          <a:lstStyle/>
          <a:p>
            <a:r>
              <a:rPr lang="en-US" b="0" i="0" dirty="0">
                <a:solidFill>
                  <a:schemeClr val="accent2"/>
                </a:solidFill>
                <a:effectLst/>
                <a:highlight>
                  <a:srgbClr val="000000"/>
                </a:highlight>
                <a:latin typeface="adobe-garamond-pro"/>
              </a:rPr>
              <a:t>………………………</a:t>
            </a:r>
          </a:p>
          <a:p>
            <a:r>
              <a:rPr lang="en-US" dirty="0">
                <a:solidFill>
                  <a:schemeClr val="accent2"/>
                </a:solidFill>
                <a:highlight>
                  <a:srgbClr val="000000"/>
                </a:highlight>
                <a:latin typeface="adobe-garamond-pro"/>
              </a:rPr>
              <a:t>……………………..</a:t>
            </a:r>
            <a:endParaRPr lang="en-US" dirty="0">
              <a:solidFill>
                <a:schemeClr val="accent2"/>
              </a:solidFill>
              <a:highlight>
                <a:srgbClr val="000000"/>
              </a:highlight>
            </a:endParaRPr>
          </a:p>
        </p:txBody>
      </p:sp>
      <p:sp>
        <p:nvSpPr>
          <p:cNvPr id="15" name="TextBox 14">
            <a:extLst>
              <a:ext uri="{FF2B5EF4-FFF2-40B4-BE49-F238E27FC236}">
                <a16:creationId xmlns:a16="http://schemas.microsoft.com/office/drawing/2014/main" id="{CF0986F0-30B8-4461-A5B9-0790C26CFAD9}"/>
              </a:ext>
            </a:extLst>
          </p:cNvPr>
          <p:cNvSpPr txBox="1"/>
          <p:nvPr/>
        </p:nvSpPr>
        <p:spPr>
          <a:xfrm>
            <a:off x="2743200" y="1818099"/>
            <a:ext cx="4572000" cy="369332"/>
          </a:xfrm>
          <a:prstGeom prst="rect">
            <a:avLst/>
          </a:prstGeom>
          <a:noFill/>
        </p:spPr>
        <p:txBody>
          <a:bodyPr wrap="square">
            <a:spAutoFit/>
          </a:bodyPr>
          <a:lstStyle/>
          <a:p>
            <a:r>
              <a:rPr lang="en-US" dirty="0">
                <a:highlight>
                  <a:srgbClr val="000000"/>
                </a:highlight>
              </a:rPr>
              <a:t>…………</a:t>
            </a:r>
          </a:p>
        </p:txBody>
      </p:sp>
      <p:sp>
        <p:nvSpPr>
          <p:cNvPr id="16" name="TextBox 15">
            <a:extLst>
              <a:ext uri="{FF2B5EF4-FFF2-40B4-BE49-F238E27FC236}">
                <a16:creationId xmlns:a16="http://schemas.microsoft.com/office/drawing/2014/main" id="{21AD7AE5-DA05-4320-A28A-0960319CD017}"/>
              </a:ext>
            </a:extLst>
          </p:cNvPr>
          <p:cNvSpPr txBox="1"/>
          <p:nvPr/>
        </p:nvSpPr>
        <p:spPr>
          <a:xfrm>
            <a:off x="2743200" y="2397135"/>
            <a:ext cx="4572000" cy="369332"/>
          </a:xfrm>
          <a:prstGeom prst="rect">
            <a:avLst/>
          </a:prstGeom>
          <a:noFill/>
        </p:spPr>
        <p:txBody>
          <a:bodyPr wrap="square">
            <a:spAutoFit/>
          </a:bodyPr>
          <a:lstStyle/>
          <a:p>
            <a:r>
              <a:rPr lang="en-US" dirty="0">
                <a:highlight>
                  <a:srgbClr val="000000"/>
                </a:highlight>
              </a:rPr>
              <a:t>…………</a:t>
            </a:r>
          </a:p>
        </p:txBody>
      </p:sp>
      <p:sp>
        <p:nvSpPr>
          <p:cNvPr id="17" name="TextBox 16">
            <a:extLst>
              <a:ext uri="{FF2B5EF4-FFF2-40B4-BE49-F238E27FC236}">
                <a16:creationId xmlns:a16="http://schemas.microsoft.com/office/drawing/2014/main" id="{DE49C9D6-6939-4A03-9B82-734F7BCF3074}"/>
              </a:ext>
            </a:extLst>
          </p:cNvPr>
          <p:cNvSpPr txBox="1"/>
          <p:nvPr/>
        </p:nvSpPr>
        <p:spPr>
          <a:xfrm>
            <a:off x="2743200" y="2943670"/>
            <a:ext cx="4572000" cy="369332"/>
          </a:xfrm>
          <a:prstGeom prst="rect">
            <a:avLst/>
          </a:prstGeom>
          <a:noFill/>
        </p:spPr>
        <p:txBody>
          <a:bodyPr wrap="square">
            <a:spAutoFit/>
          </a:bodyPr>
          <a:lstStyle/>
          <a:p>
            <a:r>
              <a:rPr lang="en-US" dirty="0">
                <a:highlight>
                  <a:srgbClr val="000000"/>
                </a:highlight>
              </a:rPr>
              <a:t>…………</a:t>
            </a:r>
          </a:p>
        </p:txBody>
      </p:sp>
      <p:sp>
        <p:nvSpPr>
          <p:cNvPr id="18" name="TextBox 17">
            <a:extLst>
              <a:ext uri="{FF2B5EF4-FFF2-40B4-BE49-F238E27FC236}">
                <a16:creationId xmlns:a16="http://schemas.microsoft.com/office/drawing/2014/main" id="{95CA7914-00C9-4DFE-A502-9DDF8C1DD704}"/>
              </a:ext>
            </a:extLst>
          </p:cNvPr>
          <p:cNvSpPr txBox="1"/>
          <p:nvPr/>
        </p:nvSpPr>
        <p:spPr>
          <a:xfrm>
            <a:off x="2722228" y="3465169"/>
            <a:ext cx="4572000" cy="369332"/>
          </a:xfrm>
          <a:prstGeom prst="rect">
            <a:avLst/>
          </a:prstGeom>
          <a:noFill/>
        </p:spPr>
        <p:txBody>
          <a:bodyPr wrap="square">
            <a:spAutoFit/>
          </a:bodyPr>
          <a:lstStyle/>
          <a:p>
            <a:r>
              <a:rPr lang="en-US" dirty="0">
                <a:highlight>
                  <a:srgbClr val="000000"/>
                </a:highlight>
              </a:rPr>
              <a:t>…………</a:t>
            </a:r>
          </a:p>
        </p:txBody>
      </p:sp>
      <p:sp>
        <p:nvSpPr>
          <p:cNvPr id="19" name="TextBox 18">
            <a:extLst>
              <a:ext uri="{FF2B5EF4-FFF2-40B4-BE49-F238E27FC236}">
                <a16:creationId xmlns:a16="http://schemas.microsoft.com/office/drawing/2014/main" id="{32653366-2E04-4645-82B3-7FAC6BD2D967}"/>
              </a:ext>
            </a:extLst>
          </p:cNvPr>
          <p:cNvSpPr txBox="1"/>
          <p:nvPr/>
        </p:nvSpPr>
        <p:spPr>
          <a:xfrm>
            <a:off x="2743200" y="4048624"/>
            <a:ext cx="4572000" cy="369332"/>
          </a:xfrm>
          <a:prstGeom prst="rect">
            <a:avLst/>
          </a:prstGeom>
          <a:noFill/>
        </p:spPr>
        <p:txBody>
          <a:bodyPr wrap="square">
            <a:spAutoFit/>
          </a:bodyPr>
          <a:lstStyle/>
          <a:p>
            <a:r>
              <a:rPr lang="en-US" dirty="0">
                <a:highlight>
                  <a:srgbClr val="000000"/>
                </a:highlight>
              </a:rPr>
              <a:t>…………</a:t>
            </a:r>
          </a:p>
        </p:txBody>
      </p:sp>
    </p:spTree>
    <p:extLst>
      <p:ext uri="{BB962C8B-B14F-4D97-AF65-F5344CB8AC3E}">
        <p14:creationId xmlns:p14="http://schemas.microsoft.com/office/powerpoint/2010/main" val="4624352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BFDC5-A73E-40AF-B82B-7EE369781F2D}"/>
              </a:ext>
            </a:extLst>
          </p:cNvPr>
          <p:cNvSpPr>
            <a:spLocks noGrp="1"/>
          </p:cNvSpPr>
          <p:nvPr>
            <p:ph type="body" sz="quarter" idx="11"/>
          </p:nvPr>
        </p:nvSpPr>
        <p:spPr>
          <a:xfrm>
            <a:off x="155574" y="-129806"/>
            <a:ext cx="9026251" cy="948956"/>
          </a:xfrm>
        </p:spPr>
        <p:txBody>
          <a:bodyPr/>
          <a:lstStyle/>
          <a:p>
            <a:r>
              <a:rPr lang="en-US" dirty="0"/>
              <a:t>Greenmail for Demand Letters</a:t>
            </a:r>
          </a:p>
        </p:txBody>
      </p:sp>
      <p:pic>
        <p:nvPicPr>
          <p:cNvPr id="6" name="Content Placeholder 14">
            <a:extLst>
              <a:ext uri="{FF2B5EF4-FFF2-40B4-BE49-F238E27FC236}">
                <a16:creationId xmlns:a16="http://schemas.microsoft.com/office/drawing/2014/main" id="{5E0C9AD2-042E-4A0E-AB17-27FE1F876888}"/>
              </a:ext>
            </a:extLst>
          </p:cNvPr>
          <p:cNvPicPr>
            <a:picLocks noGrp="1" noChangeAspect="1"/>
          </p:cNvPicPr>
          <p:nvPr>
            <p:ph idx="1"/>
          </p:nvPr>
        </p:nvPicPr>
        <p:blipFill>
          <a:blip r:embed="rId2"/>
          <a:stretch>
            <a:fillRect/>
          </a:stretch>
        </p:blipFill>
        <p:spPr>
          <a:xfrm>
            <a:off x="155575" y="1582172"/>
            <a:ext cx="8832850" cy="2419643"/>
          </a:xfrm>
        </p:spPr>
      </p:pic>
      <p:sp>
        <p:nvSpPr>
          <p:cNvPr id="7" name="Text Placeholder 1">
            <a:extLst>
              <a:ext uri="{FF2B5EF4-FFF2-40B4-BE49-F238E27FC236}">
                <a16:creationId xmlns:a16="http://schemas.microsoft.com/office/drawing/2014/main" id="{605C178D-043B-4B48-AA58-3B5E94FFD3EB}"/>
              </a:ext>
            </a:extLst>
          </p:cNvPr>
          <p:cNvSpPr txBox="1">
            <a:spLocks/>
          </p:cNvSpPr>
          <p:nvPr/>
        </p:nvSpPr>
        <p:spPr>
          <a:xfrm>
            <a:off x="37826" y="783125"/>
            <a:ext cx="8839200" cy="948956"/>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sz="3200" kern="1200">
                <a:solidFill>
                  <a:schemeClr val="bg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i="1" dirty="0">
                <a:solidFill>
                  <a:srgbClr val="004357"/>
                </a:solidFill>
              </a:rPr>
              <a:t>Receive Overpayment Demand Letters Via eDelivery</a:t>
            </a:r>
          </a:p>
        </p:txBody>
      </p:sp>
    </p:spTree>
    <p:extLst>
      <p:ext uri="{BB962C8B-B14F-4D97-AF65-F5344CB8AC3E}">
        <p14:creationId xmlns:p14="http://schemas.microsoft.com/office/powerpoint/2010/main" val="412939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DBB5A7B0-1785-4B7D-B933-E38AC26064E6}"/>
              </a:ext>
            </a:extLst>
          </p:cNvPr>
          <p:cNvSpPr txBox="1">
            <a:spLocks/>
          </p:cNvSpPr>
          <p:nvPr/>
        </p:nvSpPr>
        <p:spPr>
          <a:xfrm>
            <a:off x="328373" y="611373"/>
            <a:ext cx="8458200" cy="530307"/>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sz="3200" kern="1200">
                <a:solidFill>
                  <a:schemeClr val="bg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i="1" dirty="0">
                <a:solidFill>
                  <a:srgbClr val="004357"/>
                </a:solidFill>
              </a:rPr>
              <a:t>Viewing Letters</a:t>
            </a:r>
          </a:p>
        </p:txBody>
      </p:sp>
      <p:pic>
        <p:nvPicPr>
          <p:cNvPr id="7" name="Content Placeholder 4">
            <a:extLst>
              <a:ext uri="{FF2B5EF4-FFF2-40B4-BE49-F238E27FC236}">
                <a16:creationId xmlns:a16="http://schemas.microsoft.com/office/drawing/2014/main" id="{DB5DEA0A-8881-4A99-A2DC-498D03529FD0}"/>
              </a:ext>
            </a:extLst>
          </p:cNvPr>
          <p:cNvPicPr>
            <a:picLocks noGrp="1" noChangeAspect="1"/>
          </p:cNvPicPr>
          <p:nvPr>
            <p:ph idx="1"/>
          </p:nvPr>
        </p:nvPicPr>
        <p:blipFill>
          <a:blip r:embed="rId2"/>
          <a:stretch>
            <a:fillRect/>
          </a:stretch>
        </p:blipFill>
        <p:spPr>
          <a:xfrm>
            <a:off x="371681" y="1141680"/>
            <a:ext cx="8371584" cy="3390448"/>
          </a:xfrm>
        </p:spPr>
      </p:pic>
      <p:sp>
        <p:nvSpPr>
          <p:cNvPr id="8" name="Rectangle: Rounded Corners 7">
            <a:extLst>
              <a:ext uri="{FF2B5EF4-FFF2-40B4-BE49-F238E27FC236}">
                <a16:creationId xmlns:a16="http://schemas.microsoft.com/office/drawing/2014/main" id="{7E4E50EC-5920-4745-BCFD-84771CF9B447}"/>
              </a:ext>
            </a:extLst>
          </p:cNvPr>
          <p:cNvSpPr/>
          <p:nvPr/>
        </p:nvSpPr>
        <p:spPr>
          <a:xfrm>
            <a:off x="533400" y="1981426"/>
            <a:ext cx="63246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Rectangle: Rounded Corners 8">
            <a:extLst>
              <a:ext uri="{FF2B5EF4-FFF2-40B4-BE49-F238E27FC236}">
                <a16:creationId xmlns:a16="http://schemas.microsoft.com/office/drawing/2014/main" id="{F3FB5BDE-9337-4C40-9FBD-37A15F0F234A}"/>
              </a:ext>
            </a:extLst>
          </p:cNvPr>
          <p:cNvSpPr/>
          <p:nvPr/>
        </p:nvSpPr>
        <p:spPr>
          <a:xfrm>
            <a:off x="400735" y="3790950"/>
            <a:ext cx="4628465"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Text Placeholder 1">
            <a:extLst>
              <a:ext uri="{FF2B5EF4-FFF2-40B4-BE49-F238E27FC236}">
                <a16:creationId xmlns:a16="http://schemas.microsoft.com/office/drawing/2014/main" id="{4AA84DF6-E355-4B45-BDA0-30FAA8EF19A5}"/>
              </a:ext>
            </a:extLst>
          </p:cNvPr>
          <p:cNvSpPr>
            <a:spLocks noGrp="1"/>
          </p:cNvSpPr>
          <p:nvPr>
            <p:ph type="body" sz="quarter" idx="11"/>
          </p:nvPr>
        </p:nvSpPr>
        <p:spPr>
          <a:xfrm>
            <a:off x="152400" y="-129806"/>
            <a:ext cx="9029426" cy="948956"/>
          </a:xfrm>
        </p:spPr>
        <p:txBody>
          <a:bodyPr/>
          <a:lstStyle/>
          <a:p>
            <a:r>
              <a:rPr lang="en-US" dirty="0"/>
              <a:t>Greenmail for Demand Letters</a:t>
            </a:r>
          </a:p>
        </p:txBody>
      </p:sp>
    </p:spTree>
    <p:extLst>
      <p:ext uri="{BB962C8B-B14F-4D97-AF65-F5344CB8AC3E}">
        <p14:creationId xmlns:p14="http://schemas.microsoft.com/office/powerpoint/2010/main" val="327030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BFDC5-A73E-40AF-B82B-7EE369781F2D}"/>
              </a:ext>
            </a:extLst>
          </p:cNvPr>
          <p:cNvSpPr>
            <a:spLocks noGrp="1"/>
          </p:cNvSpPr>
          <p:nvPr>
            <p:ph type="body" sz="quarter" idx="11"/>
          </p:nvPr>
        </p:nvSpPr>
        <p:spPr/>
        <p:txBody>
          <a:bodyPr/>
          <a:lstStyle/>
          <a:p>
            <a:r>
              <a:rPr lang="en-US" dirty="0"/>
              <a:t>Using eCheck</a:t>
            </a:r>
          </a:p>
        </p:txBody>
      </p:sp>
      <p:sp>
        <p:nvSpPr>
          <p:cNvPr id="6" name="Content Placeholder 6">
            <a:extLst>
              <a:ext uri="{FF2B5EF4-FFF2-40B4-BE49-F238E27FC236}">
                <a16:creationId xmlns:a16="http://schemas.microsoft.com/office/drawing/2014/main" id="{04382057-5ED5-401A-B13F-A4CCFECB2A1B}"/>
              </a:ext>
            </a:extLst>
          </p:cNvPr>
          <p:cNvSpPr>
            <a:spLocks noGrp="1"/>
          </p:cNvSpPr>
          <p:nvPr>
            <p:ph idx="1"/>
          </p:nvPr>
        </p:nvSpPr>
        <p:spPr>
          <a:xfrm>
            <a:off x="189436" y="742950"/>
            <a:ext cx="8607552" cy="2667000"/>
          </a:xfrm>
        </p:spPr>
        <p: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Bryant Pro Medium" panose="020B0603040000020003"/>
                <a:ea typeface="Times New Roman" panose="02020603050405020304" pitchFamily="18" charset="0"/>
                <a:cs typeface="+mn-cs"/>
              </a:rPr>
              <a:t>Use eCheck to submit electronic payments for voluntary refunds or in response to overpayment demand letter</a:t>
            </a:r>
            <a:endParaRPr kumimoji="0" lang="en-US" sz="1800" b="0" i="0" u="none" strike="noStrike" kern="1200" cap="none" spc="0" normalizeH="0" baseline="0" noProof="0" dirty="0">
              <a:ln>
                <a:noFill/>
              </a:ln>
              <a:solidFill>
                <a:prstClr val="black"/>
              </a:solidFill>
              <a:effectLst/>
              <a:uLnTx/>
              <a:uFillTx/>
              <a:latin typeface="Bryant Pro Medium" panose="020B0603040000020003"/>
              <a:ea typeface="Calibri" panose="020F0502020204030204" pitchFamily="34" charset="0"/>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Bryant Pro Medium" panose="020B0603040000020003"/>
                <a:ea typeface="Times New Roman" panose="02020603050405020304" pitchFamily="18" charset="0"/>
                <a:cs typeface="+mn-cs"/>
              </a:rPr>
              <a:t>Voluntary refund: include a copy of the voluntary refund form as an attachment to the eCheck payment</a:t>
            </a:r>
            <a:endParaRPr kumimoji="0" lang="en-US" sz="1600" b="0" i="0" u="none" strike="noStrike" kern="1200" cap="none" spc="0" normalizeH="0" baseline="0" noProof="0" dirty="0">
              <a:ln>
                <a:noFill/>
              </a:ln>
              <a:solidFill>
                <a:prstClr val="black"/>
              </a:solidFill>
              <a:effectLst/>
              <a:uLnTx/>
              <a:uFillTx/>
              <a:latin typeface="Bryant Pro Medium" panose="020B0603040000020003"/>
              <a:ea typeface="Calibri" panose="020F0502020204030204" pitchFamily="34" charset="0"/>
              <a:cs typeface="+mn-cs"/>
            </a:endParaRPr>
          </a:p>
          <a:p>
            <a:pPr marL="1143000" marR="0" lvl="2"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Bryant Pro Medium" panose="020B0603040000020003"/>
                <a:ea typeface="Times New Roman" panose="02020603050405020304" pitchFamily="18" charset="0"/>
                <a:cs typeface="+mn-cs"/>
              </a:rPr>
              <a:t>Use an Excel file if multiple claims are associated with the refund</a:t>
            </a:r>
          </a:p>
          <a:p>
            <a:pPr marL="1143000" marR="0" lvl="2"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Bryant Pro Medium" panose="020B0603040000020003"/>
                <a:ea typeface="Times New Roman" panose="02020603050405020304" pitchFamily="18" charset="0"/>
                <a:cs typeface="+mn-cs"/>
              </a:rPr>
              <a:t>Include the same claim specific information requested on the voluntary refund form for each claim </a:t>
            </a:r>
            <a:r>
              <a:rPr lang="en-US" sz="1400" dirty="0">
                <a:solidFill>
                  <a:prstClr val="black"/>
                </a:solidFill>
                <a:latin typeface="Bryant Pro Medium" panose="020B0603040000020003"/>
                <a:ea typeface="Times New Roman" panose="02020603050405020304" pitchFamily="18" charset="0"/>
              </a:rPr>
              <a:t>included in the Excel file</a:t>
            </a:r>
            <a:endParaRPr kumimoji="0" lang="en-US" sz="1400" b="0" i="0" u="none" strike="noStrike" kern="1200" cap="none" spc="0" normalizeH="0" baseline="0" noProof="0" dirty="0">
              <a:ln>
                <a:noFill/>
              </a:ln>
              <a:solidFill>
                <a:prstClr val="black"/>
              </a:solidFill>
              <a:effectLst/>
              <a:uLnTx/>
              <a:uFillTx/>
              <a:latin typeface="Bryant Pro Medium" panose="020B0603040000020003"/>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Bryant Pro Medium" panose="020B0603040000020003"/>
                <a:ea typeface="Times New Roman" panose="02020603050405020304" pitchFamily="18" charset="0"/>
                <a:cs typeface="+mn-cs"/>
              </a:rPr>
              <a:t>Confirm you are in the correct contract when submitting e-Check payments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Bryant Pro Medium" panose="020B0603040000020003"/>
                <a:ea typeface="Times New Roman" panose="02020603050405020304" pitchFamily="18" charset="0"/>
                <a:cs typeface="+mn-cs"/>
              </a:rPr>
              <a:t>Form prepopulates the Contract/Region, PTAN and NPI fields with the data associated </a:t>
            </a:r>
            <a:r>
              <a:rPr kumimoji="0" lang="en-US" sz="1800" b="0" i="0" u="sng" strike="noStrike" kern="1200" cap="none" spc="0" normalizeH="0" baseline="0" noProof="0" dirty="0">
                <a:ln>
                  <a:noFill/>
                </a:ln>
                <a:solidFill>
                  <a:prstClr val="black"/>
                </a:solidFill>
                <a:effectLst/>
                <a:uLnTx/>
                <a:uFillTx/>
                <a:latin typeface="Bryant Pro Medium" panose="020B0603040000020003"/>
                <a:ea typeface="Times New Roman" panose="02020603050405020304" pitchFamily="18" charset="0"/>
                <a:cs typeface="+mn-cs"/>
              </a:rPr>
              <a:t>with the user ID that is logged in</a:t>
            </a:r>
          </a:p>
          <a:p>
            <a:endParaRPr lang="en-US" dirty="0"/>
          </a:p>
        </p:txBody>
      </p:sp>
      <p:sp>
        <p:nvSpPr>
          <p:cNvPr id="7" name="TextBox 6">
            <a:extLst>
              <a:ext uri="{FF2B5EF4-FFF2-40B4-BE49-F238E27FC236}">
                <a16:creationId xmlns:a16="http://schemas.microsoft.com/office/drawing/2014/main" id="{D2804978-23E7-4427-A6AD-66C2C58F813A}"/>
              </a:ext>
            </a:extLst>
          </p:cNvPr>
          <p:cNvSpPr txBox="1"/>
          <p:nvPr/>
        </p:nvSpPr>
        <p:spPr>
          <a:xfrm>
            <a:off x="2590800" y="3696755"/>
            <a:ext cx="5310995" cy="584775"/>
          </a:xfrm>
          <a:prstGeom prst="rect">
            <a:avLst/>
          </a:prstGeom>
          <a:noFill/>
        </p:spPr>
        <p:txBody>
          <a:bodyPr wrap="square" rtlCol="0">
            <a:spAutoFit/>
          </a:bodyPr>
          <a:lstStyle/>
          <a:p>
            <a:pPr algn="ctr"/>
            <a:r>
              <a:rPr lang="en-US" sz="1600" dirty="0">
                <a:solidFill>
                  <a:schemeClr val="accent5"/>
                </a:solidFill>
              </a:rPr>
              <a:t>eService User Manual Section 7.3: What is eCheck?</a:t>
            </a:r>
          </a:p>
          <a:p>
            <a:pPr algn="ctr"/>
            <a:r>
              <a:rPr lang="en-US" sz="1600" dirty="0"/>
              <a:t> </a:t>
            </a:r>
            <a:r>
              <a:rPr lang="en-US" sz="1600" dirty="0">
                <a:hlinkClick r:id="rId2"/>
              </a:rPr>
              <a:t>https://www.palmettogba.com/eServicesuserguide</a:t>
            </a:r>
            <a:r>
              <a:rPr lang="en-US" sz="1600" dirty="0"/>
              <a:t> </a:t>
            </a:r>
          </a:p>
        </p:txBody>
      </p:sp>
      <p:sp>
        <p:nvSpPr>
          <p:cNvPr id="9" name="Arrow: Right 8">
            <a:extLst>
              <a:ext uri="{FF2B5EF4-FFF2-40B4-BE49-F238E27FC236}">
                <a16:creationId xmlns:a16="http://schemas.microsoft.com/office/drawing/2014/main" id="{25B66188-0557-4566-B176-DD29C4880616}"/>
              </a:ext>
            </a:extLst>
          </p:cNvPr>
          <p:cNvSpPr/>
          <p:nvPr/>
        </p:nvSpPr>
        <p:spPr>
          <a:xfrm>
            <a:off x="1143000" y="3538861"/>
            <a:ext cx="1524000" cy="933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72BEA87-35DB-488F-B7AA-85CE55145487}"/>
              </a:ext>
            </a:extLst>
          </p:cNvPr>
          <p:cNvSpPr txBox="1"/>
          <p:nvPr/>
        </p:nvSpPr>
        <p:spPr>
          <a:xfrm>
            <a:off x="1143000" y="3867150"/>
            <a:ext cx="1371600" cy="276999"/>
          </a:xfrm>
          <a:prstGeom prst="rect">
            <a:avLst/>
          </a:prstGeom>
          <a:noFill/>
        </p:spPr>
        <p:txBody>
          <a:bodyPr wrap="square" rtlCol="0">
            <a:spAutoFit/>
          </a:bodyPr>
          <a:lstStyle/>
          <a:p>
            <a:pPr algn="ctr"/>
            <a:r>
              <a:rPr lang="en-US" sz="1200" b="1" dirty="0">
                <a:solidFill>
                  <a:schemeClr val="bg1"/>
                </a:solidFill>
              </a:rPr>
              <a:t>NEED HELP?</a:t>
            </a:r>
          </a:p>
        </p:txBody>
      </p:sp>
    </p:spTree>
    <p:extLst>
      <p:ext uri="{BB962C8B-B14F-4D97-AF65-F5344CB8AC3E}">
        <p14:creationId xmlns:p14="http://schemas.microsoft.com/office/powerpoint/2010/main" val="384631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BFDC5-A73E-40AF-B82B-7EE369781F2D}"/>
              </a:ext>
            </a:extLst>
          </p:cNvPr>
          <p:cNvSpPr>
            <a:spLocks noGrp="1"/>
          </p:cNvSpPr>
          <p:nvPr>
            <p:ph type="body" sz="quarter" idx="11"/>
          </p:nvPr>
        </p:nvSpPr>
        <p:spPr/>
        <p:txBody>
          <a:bodyPr/>
          <a:lstStyle/>
          <a:p>
            <a:r>
              <a:rPr lang="en-US" dirty="0"/>
              <a:t>Using eCheck</a:t>
            </a:r>
          </a:p>
        </p:txBody>
      </p:sp>
      <p:pic>
        <p:nvPicPr>
          <p:cNvPr id="11" name="Picture 10">
            <a:extLst>
              <a:ext uri="{FF2B5EF4-FFF2-40B4-BE49-F238E27FC236}">
                <a16:creationId xmlns:a16="http://schemas.microsoft.com/office/drawing/2014/main" id="{E6E1234E-C3A3-4BD3-8EFD-32BEFFBAF61C}"/>
              </a:ext>
            </a:extLst>
          </p:cNvPr>
          <p:cNvPicPr>
            <a:picLocks noChangeAspect="1"/>
          </p:cNvPicPr>
          <p:nvPr/>
        </p:nvPicPr>
        <p:blipFill rotWithShape="1">
          <a:blip r:embed="rId2"/>
          <a:srcRect l="19089" t="14388" r="28411" b="31538"/>
          <a:stretch/>
        </p:blipFill>
        <p:spPr>
          <a:xfrm>
            <a:off x="1099883" y="666750"/>
            <a:ext cx="6944233" cy="3874249"/>
          </a:xfrm>
          <a:prstGeom prst="rect">
            <a:avLst/>
          </a:prstGeom>
        </p:spPr>
      </p:pic>
    </p:spTree>
    <p:extLst>
      <p:ext uri="{BB962C8B-B14F-4D97-AF65-F5344CB8AC3E}">
        <p14:creationId xmlns:p14="http://schemas.microsoft.com/office/powerpoint/2010/main" val="137664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BFDC5-A73E-40AF-B82B-7EE369781F2D}"/>
              </a:ext>
            </a:extLst>
          </p:cNvPr>
          <p:cNvSpPr>
            <a:spLocks noGrp="1"/>
          </p:cNvSpPr>
          <p:nvPr>
            <p:ph type="body" sz="quarter" idx="11"/>
          </p:nvPr>
        </p:nvSpPr>
        <p:spPr/>
        <p:txBody>
          <a:bodyPr/>
          <a:lstStyle/>
          <a:p>
            <a:r>
              <a:rPr lang="en-US" dirty="0"/>
              <a:t>Using eCheck </a:t>
            </a:r>
            <a:r>
              <a:rPr lang="en-US" sz="2600" dirty="0"/>
              <a:t>(continued)</a:t>
            </a:r>
          </a:p>
        </p:txBody>
      </p:sp>
      <p:pic>
        <p:nvPicPr>
          <p:cNvPr id="4" name="Picture 3">
            <a:extLst>
              <a:ext uri="{FF2B5EF4-FFF2-40B4-BE49-F238E27FC236}">
                <a16:creationId xmlns:a16="http://schemas.microsoft.com/office/drawing/2014/main" id="{89A9113A-5FC1-4489-AA51-49D2FAF71A64}"/>
              </a:ext>
            </a:extLst>
          </p:cNvPr>
          <p:cNvPicPr>
            <a:picLocks noChangeAspect="1"/>
          </p:cNvPicPr>
          <p:nvPr/>
        </p:nvPicPr>
        <p:blipFill rotWithShape="1">
          <a:blip r:embed="rId2"/>
          <a:srcRect l="21991" t="67822" r="30264" b="3577"/>
          <a:stretch/>
        </p:blipFill>
        <p:spPr>
          <a:xfrm>
            <a:off x="291431" y="707899"/>
            <a:ext cx="8242969" cy="2438401"/>
          </a:xfrm>
          <a:prstGeom prst="rect">
            <a:avLst/>
          </a:prstGeom>
        </p:spPr>
      </p:pic>
      <p:pic>
        <p:nvPicPr>
          <p:cNvPr id="7" name="Picture 6">
            <a:extLst>
              <a:ext uri="{FF2B5EF4-FFF2-40B4-BE49-F238E27FC236}">
                <a16:creationId xmlns:a16="http://schemas.microsoft.com/office/drawing/2014/main" id="{4C4FB086-DECC-4953-9FC5-E15CF0883E3F}"/>
              </a:ext>
            </a:extLst>
          </p:cNvPr>
          <p:cNvPicPr>
            <a:picLocks noChangeAspect="1"/>
          </p:cNvPicPr>
          <p:nvPr/>
        </p:nvPicPr>
        <p:blipFill rotWithShape="1">
          <a:blip r:embed="rId3"/>
          <a:srcRect l="21667" t="26923" r="26667" b="42308"/>
          <a:stretch/>
        </p:blipFill>
        <p:spPr>
          <a:xfrm>
            <a:off x="291430" y="3146300"/>
            <a:ext cx="8242969" cy="1371601"/>
          </a:xfrm>
          <a:prstGeom prst="rect">
            <a:avLst/>
          </a:prstGeom>
        </p:spPr>
      </p:pic>
    </p:spTree>
    <p:extLst>
      <p:ext uri="{BB962C8B-B14F-4D97-AF65-F5344CB8AC3E}">
        <p14:creationId xmlns:p14="http://schemas.microsoft.com/office/powerpoint/2010/main" val="42199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43AE2-5DE5-46C4-9621-14031B9BCB2E}"/>
              </a:ext>
            </a:extLst>
          </p:cNvPr>
          <p:cNvPicPr>
            <a:picLocks noChangeAspect="1"/>
          </p:cNvPicPr>
          <p:nvPr/>
        </p:nvPicPr>
        <p:blipFill rotWithShape="1">
          <a:blip r:embed="rId2"/>
          <a:srcRect l="27500" t="14387" r="22500" b="10000"/>
          <a:stretch/>
        </p:blipFill>
        <p:spPr>
          <a:xfrm>
            <a:off x="1752600" y="807853"/>
            <a:ext cx="5715000" cy="3745098"/>
          </a:xfrm>
          <a:prstGeom prst="rect">
            <a:avLst/>
          </a:prstGeom>
        </p:spPr>
      </p:pic>
      <p:sp>
        <p:nvSpPr>
          <p:cNvPr id="7" name="Text Placeholder 1">
            <a:extLst>
              <a:ext uri="{FF2B5EF4-FFF2-40B4-BE49-F238E27FC236}">
                <a16:creationId xmlns:a16="http://schemas.microsoft.com/office/drawing/2014/main" id="{A8BADF0B-5E66-40CD-A5A8-3E8A099EF6A0}"/>
              </a:ext>
            </a:extLst>
          </p:cNvPr>
          <p:cNvSpPr>
            <a:spLocks noGrp="1"/>
          </p:cNvSpPr>
          <p:nvPr>
            <p:ph type="body" sz="quarter" idx="11"/>
          </p:nvPr>
        </p:nvSpPr>
        <p:spPr>
          <a:xfrm>
            <a:off x="152400" y="-141103"/>
            <a:ext cx="8991600" cy="948956"/>
          </a:xfrm>
        </p:spPr>
        <p:txBody>
          <a:bodyPr/>
          <a:lstStyle/>
          <a:p>
            <a:r>
              <a:rPr lang="en-US" dirty="0"/>
              <a:t>Using eCheck </a:t>
            </a:r>
            <a:r>
              <a:rPr lang="en-US" sz="2600" dirty="0"/>
              <a:t>(continued)</a:t>
            </a:r>
          </a:p>
        </p:txBody>
      </p:sp>
    </p:spTree>
    <p:extLst>
      <p:ext uri="{BB962C8B-B14F-4D97-AF65-F5344CB8AC3E}">
        <p14:creationId xmlns:p14="http://schemas.microsoft.com/office/powerpoint/2010/main" val="211237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BFDC5-A73E-40AF-B82B-7EE369781F2D}"/>
              </a:ext>
            </a:extLst>
          </p:cNvPr>
          <p:cNvSpPr>
            <a:spLocks noGrp="1"/>
          </p:cNvSpPr>
          <p:nvPr>
            <p:ph type="body" sz="quarter" idx="11"/>
          </p:nvPr>
        </p:nvSpPr>
        <p:spPr/>
        <p:txBody>
          <a:bodyPr/>
          <a:lstStyle/>
          <a:p>
            <a:r>
              <a:rPr lang="en-US" dirty="0"/>
              <a:t>More eCheck Tips</a:t>
            </a:r>
          </a:p>
        </p:txBody>
      </p:sp>
      <p:sp>
        <p:nvSpPr>
          <p:cNvPr id="6" name="Content Placeholder 2">
            <a:extLst>
              <a:ext uri="{FF2B5EF4-FFF2-40B4-BE49-F238E27FC236}">
                <a16:creationId xmlns:a16="http://schemas.microsoft.com/office/drawing/2014/main" id="{F5BEEC5D-0707-40DE-A86E-20D3B2F7EB5D}"/>
              </a:ext>
            </a:extLst>
          </p:cNvPr>
          <p:cNvSpPr>
            <a:spLocks noGrp="1"/>
          </p:cNvSpPr>
          <p:nvPr>
            <p:ph idx="1"/>
          </p:nvPr>
        </p:nvSpPr>
        <p:spPr>
          <a:xfrm>
            <a:off x="128016" y="941071"/>
            <a:ext cx="8833104" cy="2240279"/>
          </a:xfrm>
        </p:spPr>
        <p: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Press submit only once and wait for a response</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Confirm bank account doesn’t have a debit block before submitting an eCheck</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000" dirty="0">
                <a:solidFill>
                  <a:prstClr val="black"/>
                </a:solidFill>
                <a:latin typeface="Calibri" panose="020F0502020204030204" pitchFamily="34" charset="0"/>
                <a:ea typeface="Calibri" panose="020F0502020204030204" pitchFamily="34" charset="0"/>
              </a:rPr>
              <a:t>To have a successful transaction, company ID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indicated by line of business and shown on your screen) must be added to the account’s debit filter (your bank can assist on this) prior to resubmitting an eCheck or payment on the portal</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If for any reason the transaction is not successful, we will send an email to the submitter of the form as notification</a:t>
            </a:r>
          </a:p>
        </p:txBody>
      </p:sp>
      <p:graphicFrame>
        <p:nvGraphicFramePr>
          <p:cNvPr id="8" name="Table 4">
            <a:extLst>
              <a:ext uri="{FF2B5EF4-FFF2-40B4-BE49-F238E27FC236}">
                <a16:creationId xmlns:a16="http://schemas.microsoft.com/office/drawing/2014/main" id="{20E9BC77-EB2F-4277-8B73-27D63B12C7C2}"/>
              </a:ext>
            </a:extLst>
          </p:cNvPr>
          <p:cNvGraphicFramePr>
            <a:graphicFrameLocks/>
          </p:cNvGraphicFramePr>
          <p:nvPr>
            <p:extLst>
              <p:ext uri="{D42A27DB-BD31-4B8C-83A1-F6EECF244321}">
                <p14:modId xmlns:p14="http://schemas.microsoft.com/office/powerpoint/2010/main" val="3725847806"/>
              </p:ext>
            </p:extLst>
          </p:nvPr>
        </p:nvGraphicFramePr>
        <p:xfrm>
          <a:off x="1524000" y="3337082"/>
          <a:ext cx="3279775" cy="822960"/>
        </p:xfrm>
        <a:graphic>
          <a:graphicData uri="http://schemas.openxmlformats.org/drawingml/2006/table">
            <a:tbl>
              <a:tblPr firstRow="1" bandRow="1">
                <a:tableStyleId>{5C22544A-7EE6-4342-B048-85BDC9FD1C3A}</a:tableStyleId>
              </a:tblPr>
              <a:tblGrid>
                <a:gridCol w="1146175">
                  <a:extLst>
                    <a:ext uri="{9D8B030D-6E8A-4147-A177-3AD203B41FA5}">
                      <a16:colId xmlns:a16="http://schemas.microsoft.com/office/drawing/2014/main" val="4195721569"/>
                    </a:ext>
                  </a:extLst>
                </a:gridCol>
                <a:gridCol w="2133600">
                  <a:extLst>
                    <a:ext uri="{9D8B030D-6E8A-4147-A177-3AD203B41FA5}">
                      <a16:colId xmlns:a16="http://schemas.microsoft.com/office/drawing/2014/main" val="3871700767"/>
                    </a:ext>
                  </a:extLst>
                </a:gridCol>
              </a:tblGrid>
              <a:tr h="169277">
                <a:tc gridSpan="2">
                  <a:txBody>
                    <a:bodyPr/>
                    <a:lstStyle/>
                    <a:p>
                      <a:pPr algn="ctr"/>
                      <a:r>
                        <a:rPr lang="en-US" sz="1200" dirty="0"/>
                        <a:t>Contract Company ID</a:t>
                      </a:r>
                    </a:p>
                  </a:txBody>
                  <a:tcPr/>
                </a:tc>
                <a:tc hMerge="1">
                  <a:txBody>
                    <a:bodyPr/>
                    <a:lstStyle/>
                    <a:p>
                      <a:endParaRPr lang="en-US" dirty="0"/>
                    </a:p>
                  </a:txBody>
                  <a:tcPr/>
                </a:tc>
                <a:extLst>
                  <a:ext uri="{0D108BD9-81ED-4DB2-BD59-A6C34878D82A}">
                    <a16:rowId xmlns:a16="http://schemas.microsoft.com/office/drawing/2014/main" val="3426503102"/>
                  </a:ext>
                </a:extLst>
              </a:tr>
              <a:tr h="169277">
                <a:tc>
                  <a:txBody>
                    <a:bodyPr/>
                    <a:lstStyle/>
                    <a:p>
                      <a:pPr algn="ctr"/>
                      <a:r>
                        <a:rPr lang="en-US" sz="1200" dirty="0">
                          <a:solidFill>
                            <a:schemeClr val="accent5"/>
                          </a:solidFill>
                        </a:rPr>
                        <a:t>JMA</a:t>
                      </a:r>
                    </a:p>
                  </a:txBody>
                  <a:tcPr/>
                </a:tc>
                <a:tc>
                  <a:txBody>
                    <a:bodyPr/>
                    <a:lstStyle/>
                    <a:p>
                      <a:pPr algn="ctr"/>
                      <a:r>
                        <a:rPr lang="en-US" sz="1200" dirty="0">
                          <a:solidFill>
                            <a:schemeClr val="accent5"/>
                          </a:solidFill>
                        </a:rPr>
                        <a:t>2571062326</a:t>
                      </a:r>
                    </a:p>
                  </a:txBody>
                  <a:tcPr/>
                </a:tc>
                <a:extLst>
                  <a:ext uri="{0D108BD9-81ED-4DB2-BD59-A6C34878D82A}">
                    <a16:rowId xmlns:a16="http://schemas.microsoft.com/office/drawing/2014/main" val="1589096972"/>
                  </a:ext>
                </a:extLst>
              </a:tr>
              <a:tr h="169277">
                <a:tc>
                  <a:txBody>
                    <a:bodyPr/>
                    <a:lstStyle/>
                    <a:p>
                      <a:pPr algn="ctr"/>
                      <a:r>
                        <a:rPr lang="en-US" sz="1200" dirty="0">
                          <a:solidFill>
                            <a:schemeClr val="accent5"/>
                          </a:solidFill>
                        </a:rPr>
                        <a:t>JMB</a:t>
                      </a:r>
                    </a:p>
                  </a:txBody>
                  <a:tcPr/>
                </a:tc>
                <a:tc>
                  <a:txBody>
                    <a:bodyPr/>
                    <a:lstStyle/>
                    <a:p>
                      <a:pPr algn="ctr"/>
                      <a:r>
                        <a:rPr lang="en-US" sz="1200" dirty="0">
                          <a:solidFill>
                            <a:schemeClr val="accent5"/>
                          </a:solidFill>
                        </a:rPr>
                        <a:t>3571062326</a:t>
                      </a:r>
                    </a:p>
                  </a:txBody>
                  <a:tcPr/>
                </a:tc>
                <a:extLst>
                  <a:ext uri="{0D108BD9-81ED-4DB2-BD59-A6C34878D82A}">
                    <a16:rowId xmlns:a16="http://schemas.microsoft.com/office/drawing/2014/main" val="658686227"/>
                  </a:ext>
                </a:extLst>
              </a:tr>
            </a:tbl>
          </a:graphicData>
        </a:graphic>
      </p:graphicFrame>
      <p:sp>
        <p:nvSpPr>
          <p:cNvPr id="3" name="TextBox 2">
            <a:extLst>
              <a:ext uri="{FF2B5EF4-FFF2-40B4-BE49-F238E27FC236}">
                <a16:creationId xmlns:a16="http://schemas.microsoft.com/office/drawing/2014/main" id="{038A062D-F301-4DE5-9F6A-87919F37CE13}"/>
              </a:ext>
            </a:extLst>
          </p:cNvPr>
          <p:cNvSpPr txBox="1"/>
          <p:nvPr/>
        </p:nvSpPr>
        <p:spPr>
          <a:xfrm>
            <a:off x="5029200" y="3425396"/>
            <a:ext cx="3124200" cy="646331"/>
          </a:xfrm>
          <a:prstGeom prst="rect">
            <a:avLst/>
          </a:prstGeom>
          <a:noFill/>
        </p:spPr>
        <p:txBody>
          <a:bodyPr wrap="square" rtlCol="0">
            <a:spAutoFit/>
          </a:bodyPr>
          <a:lstStyle/>
          <a:p>
            <a:pPr algn="ctr"/>
            <a:r>
              <a:rPr lang="en-US" sz="1200" i="1" dirty="0">
                <a:latin typeface="Arial" panose="020B0604020202020204" pitchFamily="34" charset="0"/>
                <a:cs typeface="Arial" panose="020B0604020202020204" pitchFamily="34" charset="0"/>
              </a:rPr>
              <a:t>All Palmetto GBA Contract Company IDs are located on page 88 of the eServices manual on our website</a:t>
            </a:r>
          </a:p>
        </p:txBody>
      </p:sp>
    </p:spTree>
    <p:extLst>
      <p:ext uri="{BB962C8B-B14F-4D97-AF65-F5344CB8AC3E}">
        <p14:creationId xmlns:p14="http://schemas.microsoft.com/office/powerpoint/2010/main" val="248429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BFDC5-A73E-40AF-B82B-7EE369781F2D}"/>
              </a:ext>
            </a:extLst>
          </p:cNvPr>
          <p:cNvSpPr>
            <a:spLocks noGrp="1"/>
          </p:cNvSpPr>
          <p:nvPr>
            <p:ph type="body" sz="quarter" idx="11"/>
          </p:nvPr>
        </p:nvSpPr>
        <p:spPr/>
        <p:txBody>
          <a:bodyPr/>
          <a:lstStyle/>
          <a:p>
            <a:r>
              <a:rPr lang="en-US" dirty="0"/>
              <a:t>eOffset</a:t>
            </a:r>
          </a:p>
        </p:txBody>
      </p:sp>
      <p:sp>
        <p:nvSpPr>
          <p:cNvPr id="3" name="Content Placeholder 2">
            <a:extLst>
              <a:ext uri="{FF2B5EF4-FFF2-40B4-BE49-F238E27FC236}">
                <a16:creationId xmlns:a16="http://schemas.microsoft.com/office/drawing/2014/main" id="{5E1D92F3-611F-4CC9-89AD-686AA8E24DD2}"/>
              </a:ext>
            </a:extLst>
          </p:cNvPr>
          <p:cNvSpPr>
            <a:spLocks noGrp="1"/>
          </p:cNvSpPr>
          <p:nvPr>
            <p:ph idx="1"/>
          </p:nvPr>
        </p:nvSpPr>
        <p:spPr>
          <a:xfrm>
            <a:off x="152400" y="815842"/>
            <a:ext cx="8839200" cy="3657600"/>
          </a:xfrm>
        </p:spPr>
        <p:txBody>
          <a:bodyPr/>
          <a:lstStyle/>
          <a:p>
            <a:pPr marL="0" indent="0">
              <a:buNone/>
            </a:pPr>
            <a:r>
              <a:rPr lang="en-US" sz="2200" b="1" dirty="0"/>
              <a:t>What is eOffset?</a:t>
            </a:r>
          </a:p>
          <a:p>
            <a:r>
              <a:rPr lang="en-US" sz="1600" dirty="0"/>
              <a:t>The eOffset function allows offset information to be sent electronically to Palmetto GBA. Users have the option to request an immediate offset when they receive a demanded overpayment or make a permanent request for all future demanded overpayments. More information regarding this is located on the form page. </a:t>
            </a:r>
          </a:p>
          <a:p>
            <a:r>
              <a:rPr lang="en-US" sz="1600" dirty="0"/>
              <a:t>The eOffset function can be accessed from the </a:t>
            </a:r>
            <a:r>
              <a:rPr lang="en-US" sz="1600" b="1" dirty="0"/>
              <a:t>Financial Forms </a:t>
            </a:r>
            <a:r>
              <a:rPr lang="en-US" sz="1600" dirty="0"/>
              <a:t>subtab located under the </a:t>
            </a:r>
            <a:r>
              <a:rPr lang="en-US" sz="1600" b="1" dirty="0"/>
              <a:t>Financial Tools</a:t>
            </a:r>
            <a:r>
              <a:rPr lang="en-US" sz="1600" dirty="0"/>
              <a:t> tab. Once on the financial forms landing page, select the option for </a:t>
            </a:r>
            <a:r>
              <a:rPr lang="en-US" sz="1600" b="1" dirty="0"/>
              <a:t>eOffset </a:t>
            </a:r>
            <a:r>
              <a:rPr lang="en-US" sz="1600" dirty="0"/>
              <a:t>from the </a:t>
            </a:r>
            <a:r>
              <a:rPr lang="en-US" sz="1600" b="1" dirty="0"/>
              <a:t>Payment Type </a:t>
            </a:r>
            <a:r>
              <a:rPr lang="en-US" sz="1600" dirty="0"/>
              <a:t>dropdown menu. Then select the eOffset form link. </a:t>
            </a:r>
          </a:p>
          <a:p>
            <a:r>
              <a:rPr lang="en-US" sz="1600" dirty="0"/>
              <a:t>The form will prepopulate the Contract/Region, Provider Number (PTAN) and National Provider Identifier (NPI) fields with the data associated with the user ID that is logged in.</a:t>
            </a:r>
          </a:p>
        </p:txBody>
      </p:sp>
    </p:spTree>
    <p:extLst>
      <p:ext uri="{BB962C8B-B14F-4D97-AF65-F5344CB8AC3E}">
        <p14:creationId xmlns:p14="http://schemas.microsoft.com/office/powerpoint/2010/main" val="302280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BFDC5-A73E-40AF-B82B-7EE369781F2D}"/>
              </a:ext>
            </a:extLst>
          </p:cNvPr>
          <p:cNvSpPr>
            <a:spLocks noGrp="1"/>
          </p:cNvSpPr>
          <p:nvPr>
            <p:ph type="body" sz="quarter" idx="11"/>
          </p:nvPr>
        </p:nvSpPr>
        <p:spPr/>
        <p:txBody>
          <a:bodyPr/>
          <a:lstStyle/>
          <a:p>
            <a:r>
              <a:rPr lang="en-US" dirty="0"/>
              <a:t>eOffset</a:t>
            </a:r>
          </a:p>
        </p:txBody>
      </p:sp>
      <p:pic>
        <p:nvPicPr>
          <p:cNvPr id="6" name="Picture 5">
            <a:extLst>
              <a:ext uri="{FF2B5EF4-FFF2-40B4-BE49-F238E27FC236}">
                <a16:creationId xmlns:a16="http://schemas.microsoft.com/office/drawing/2014/main" id="{E86B7900-797E-4533-B199-9E11DE2C263D}"/>
              </a:ext>
            </a:extLst>
          </p:cNvPr>
          <p:cNvPicPr>
            <a:picLocks noChangeAspect="1"/>
          </p:cNvPicPr>
          <p:nvPr/>
        </p:nvPicPr>
        <p:blipFill rotWithShape="1">
          <a:blip r:embed="rId2"/>
          <a:srcRect l="17500" t="20708" r="26149" b="11600"/>
          <a:stretch/>
        </p:blipFill>
        <p:spPr>
          <a:xfrm>
            <a:off x="10964" y="742950"/>
            <a:ext cx="6237436" cy="3838074"/>
          </a:xfrm>
          <a:prstGeom prst="rect">
            <a:avLst/>
          </a:prstGeom>
        </p:spPr>
      </p:pic>
      <p:sp>
        <p:nvSpPr>
          <p:cNvPr id="11" name="Arrow: Left 10">
            <a:extLst>
              <a:ext uri="{FF2B5EF4-FFF2-40B4-BE49-F238E27FC236}">
                <a16:creationId xmlns:a16="http://schemas.microsoft.com/office/drawing/2014/main" id="{38841A10-8DE8-4BF6-97B2-EB13F6B5B28E}"/>
              </a:ext>
            </a:extLst>
          </p:cNvPr>
          <p:cNvSpPr/>
          <p:nvPr/>
        </p:nvSpPr>
        <p:spPr>
          <a:xfrm>
            <a:off x="4419600" y="3714750"/>
            <a:ext cx="2057400" cy="9489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A9582F2-3D5C-4370-B545-8722D8D69E43}"/>
              </a:ext>
            </a:extLst>
          </p:cNvPr>
          <p:cNvSpPr txBox="1"/>
          <p:nvPr/>
        </p:nvSpPr>
        <p:spPr>
          <a:xfrm>
            <a:off x="6613712" y="3143461"/>
            <a:ext cx="2209800" cy="1477328"/>
          </a:xfrm>
          <a:prstGeom prst="rect">
            <a:avLst/>
          </a:prstGeom>
          <a:noFill/>
        </p:spPr>
        <p:txBody>
          <a:bodyPr wrap="square" rtlCol="0">
            <a:spAutoFit/>
          </a:bodyPr>
          <a:lstStyle/>
          <a:p>
            <a:r>
              <a:rPr lang="en-US" dirty="0"/>
              <a:t>eOffset signature confirmation – you will receive message when form is submitted</a:t>
            </a:r>
          </a:p>
        </p:txBody>
      </p:sp>
      <p:sp>
        <p:nvSpPr>
          <p:cNvPr id="13" name="TextBox 12">
            <a:extLst>
              <a:ext uri="{FF2B5EF4-FFF2-40B4-BE49-F238E27FC236}">
                <a16:creationId xmlns:a16="http://schemas.microsoft.com/office/drawing/2014/main" id="{FF36D675-54B9-4EA8-B8AB-59B286B1C58D}"/>
              </a:ext>
            </a:extLst>
          </p:cNvPr>
          <p:cNvSpPr txBox="1"/>
          <p:nvPr/>
        </p:nvSpPr>
        <p:spPr>
          <a:xfrm>
            <a:off x="6591300" y="783973"/>
            <a:ext cx="2324100" cy="1200329"/>
          </a:xfrm>
          <a:prstGeom prst="rect">
            <a:avLst/>
          </a:prstGeom>
          <a:noFill/>
        </p:spPr>
        <p:txBody>
          <a:bodyPr wrap="square" rtlCol="0">
            <a:spAutoFit/>
          </a:bodyPr>
          <a:lstStyle/>
          <a:p>
            <a:r>
              <a:rPr lang="en-US" dirty="0">
                <a:solidFill>
                  <a:srgbClr val="FF0000"/>
                </a:solidFill>
              </a:rPr>
              <a:t>Users are only able to submit an eOffset form for the PTAN/NPI combo logged in with</a:t>
            </a:r>
          </a:p>
        </p:txBody>
      </p:sp>
    </p:spTree>
    <p:extLst>
      <p:ext uri="{BB962C8B-B14F-4D97-AF65-F5344CB8AC3E}">
        <p14:creationId xmlns:p14="http://schemas.microsoft.com/office/powerpoint/2010/main" val="94447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BFDC5-A73E-40AF-B82B-7EE369781F2D}"/>
              </a:ext>
            </a:extLst>
          </p:cNvPr>
          <p:cNvSpPr>
            <a:spLocks noGrp="1"/>
          </p:cNvSpPr>
          <p:nvPr>
            <p:ph type="body" sz="quarter" idx="11"/>
          </p:nvPr>
        </p:nvSpPr>
        <p:spPr/>
        <p:txBody>
          <a:bodyPr/>
          <a:lstStyle/>
          <a:p>
            <a:r>
              <a:rPr lang="en-US" dirty="0"/>
              <a:t>Resources &amp; References</a:t>
            </a:r>
          </a:p>
        </p:txBody>
      </p:sp>
      <p:sp>
        <p:nvSpPr>
          <p:cNvPr id="3" name="Content Placeholder 2">
            <a:extLst>
              <a:ext uri="{FF2B5EF4-FFF2-40B4-BE49-F238E27FC236}">
                <a16:creationId xmlns:a16="http://schemas.microsoft.com/office/drawing/2014/main" id="{5E1D92F3-611F-4CC9-89AD-686AA8E24DD2}"/>
              </a:ext>
            </a:extLst>
          </p:cNvPr>
          <p:cNvSpPr>
            <a:spLocks noGrp="1"/>
          </p:cNvSpPr>
          <p:nvPr>
            <p:ph idx="1"/>
          </p:nvPr>
        </p:nvSpPr>
        <p:spPr>
          <a:xfrm>
            <a:off x="152400" y="1276350"/>
            <a:ext cx="8839200" cy="3276600"/>
          </a:xfrm>
        </p:spPr>
        <p:txBody>
          <a:bodyPr/>
          <a:lstStyle/>
          <a:p>
            <a:r>
              <a:rPr lang="en-US" sz="1800" dirty="0"/>
              <a:t>Palmetto GBA Website — </a:t>
            </a:r>
            <a:r>
              <a:rPr lang="en-US" sz="1400" dirty="0">
                <a:hlinkClick r:id="rId2"/>
              </a:rPr>
              <a:t>Palmetto GBA</a:t>
            </a:r>
            <a:endParaRPr lang="en-US" sz="1400" dirty="0"/>
          </a:p>
          <a:p>
            <a:r>
              <a:rPr lang="en-US" sz="1200" dirty="0">
                <a:latin typeface="Bryant Pro Regular" panose="020B0503040000020003" pitchFamily="34" charset="0"/>
              </a:rPr>
              <a:t>eServices Portal — </a:t>
            </a:r>
            <a:r>
              <a:rPr lang="en-US" sz="1200" dirty="0">
                <a:latin typeface="Bryant Pro Regular" panose="020B0503040000020003" pitchFamily="34" charset="0"/>
                <a:hlinkClick r:id="rId3"/>
              </a:rPr>
              <a:t>Welcome to Palmetto GBA eServices (onlineproviderservices.com)</a:t>
            </a:r>
            <a:endParaRPr lang="en-US" sz="1200" dirty="0">
              <a:latin typeface="Bryant Pro Regular" panose="020B0503040000020003" pitchFamily="34" charset="0"/>
            </a:endParaRPr>
          </a:p>
          <a:p>
            <a:r>
              <a:rPr lang="en-US" sz="1200" dirty="0">
                <a:latin typeface="Bryant Pro Regular" panose="020B0503040000020003" pitchFamily="34" charset="0"/>
              </a:rPr>
              <a:t>Voluntary Refund Topic — </a:t>
            </a:r>
            <a:r>
              <a:rPr lang="en-US" sz="1200" dirty="0">
                <a:latin typeface="Bryant Pro Regular" panose="020B0503040000020003" pitchFamily="34" charset="0"/>
                <a:hlinkClick r:id="rId4"/>
              </a:rPr>
              <a:t>Jurisdiction M Part A — Medicare Overpayments: Submit a Voluntary Refund (palmettogba.com)</a:t>
            </a:r>
            <a:endParaRPr lang="en-US" sz="1200" dirty="0">
              <a:latin typeface="Bryant Pro Regular" panose="020B0503040000020003" pitchFamily="34" charset="0"/>
            </a:endParaRPr>
          </a:p>
          <a:p>
            <a:r>
              <a:rPr lang="en-US" sz="1200" dirty="0">
                <a:latin typeface="Bryant Pro Regular" panose="020B0503040000020003" pitchFamily="34" charset="0"/>
              </a:rPr>
              <a:t>CMS Regulation References for Voluntary Refunds — </a:t>
            </a:r>
            <a:r>
              <a:rPr lang="en-US" sz="1200" b="0" i="0" u="none" strike="noStrike" dirty="0">
                <a:effectLst/>
                <a:latin typeface="Bryant Pro Regular" panose="020B0503040000020003" pitchFamily="34" charset="0"/>
                <a:hlinkClick r:id="rId5"/>
              </a:rPr>
              <a:t>Publication 100-05</a:t>
            </a:r>
            <a:r>
              <a:rPr lang="en-US" sz="1200" b="0" i="0" dirty="0">
                <a:solidFill>
                  <a:srgbClr val="000000"/>
                </a:solidFill>
                <a:effectLst/>
                <a:latin typeface="Bryant Pro Regular" panose="020B0503040000020003" pitchFamily="34" charset="0"/>
              </a:rPr>
              <a:t> &amp; </a:t>
            </a:r>
            <a:r>
              <a:rPr lang="fr-FR" sz="1200" b="0" i="0" u="none" strike="noStrike" dirty="0">
                <a:solidFill>
                  <a:srgbClr val="000000"/>
                </a:solidFill>
                <a:effectLst/>
                <a:latin typeface="Bryant Pro Regular" panose="020B0503040000020003" pitchFamily="34" charset="0"/>
                <a:hlinkClick r:id="rId6"/>
              </a:rPr>
              <a:t>Publication 100-06, Chapter 5, Section 410</a:t>
            </a:r>
            <a:r>
              <a:rPr lang="fr-FR" sz="1200" b="0" i="0" dirty="0">
                <a:solidFill>
                  <a:srgbClr val="000000"/>
                </a:solidFill>
                <a:effectLst/>
                <a:latin typeface="Bryant Pro Regular" panose="020B0503040000020003" pitchFamily="34" charset="0"/>
              </a:rPr>
              <a:t> (PDF, 5.72 MB)</a:t>
            </a:r>
            <a:r>
              <a:rPr lang="fr-FR" sz="1200" b="1" i="0" dirty="0">
                <a:solidFill>
                  <a:srgbClr val="000000"/>
                </a:solidFill>
                <a:effectLst/>
                <a:latin typeface="Bryant Pro Regular" panose="020B0503040000020003" pitchFamily="34" charset="0"/>
              </a:rPr>
              <a:t> </a:t>
            </a:r>
            <a:endParaRPr lang="en-US" sz="1200" dirty="0">
              <a:latin typeface="Bryant Pro Regular" panose="020B0503040000020003" pitchFamily="34" charset="0"/>
            </a:endParaRPr>
          </a:p>
          <a:p>
            <a:r>
              <a:rPr lang="en-US" sz="1200" dirty="0">
                <a:latin typeface="Bryant Pro Regular" panose="020B0503040000020003" pitchFamily="34" charset="0"/>
              </a:rPr>
              <a:t>Forms (Finance/Overpayments) — </a:t>
            </a:r>
            <a:r>
              <a:rPr lang="en-US" sz="1200" dirty="0">
                <a:latin typeface="Bryant Pro Regular" panose="020B0503040000020003" pitchFamily="34" charset="0"/>
                <a:hlinkClick r:id="rId7"/>
              </a:rPr>
              <a:t>Forms (palmettogba.com)</a:t>
            </a:r>
            <a:endParaRPr lang="en-US" sz="1200" dirty="0">
              <a:latin typeface="Bryant Pro Regular" panose="020B0503040000020003" pitchFamily="34" charset="0"/>
            </a:endParaRPr>
          </a:p>
          <a:p>
            <a:r>
              <a:rPr lang="en-US" sz="1200" dirty="0">
                <a:latin typeface="Bryant Pro Regular" panose="020B0503040000020003" pitchFamily="34" charset="0"/>
              </a:rPr>
              <a:t>eServices Portal Overview &amp; User Manual — </a:t>
            </a:r>
            <a:r>
              <a:rPr lang="en-US" sz="1200" dirty="0">
                <a:latin typeface="Bryant Pro Regular" panose="020B0503040000020003" pitchFamily="34" charset="0"/>
                <a:hlinkClick r:id="rId8"/>
              </a:rPr>
              <a:t>Jurisdiction M Part A - eServices Portal (palmettogba.com)</a:t>
            </a:r>
            <a:endParaRPr lang="en-US" sz="1200" dirty="0">
              <a:latin typeface="Bryant Pro Regular" panose="020B0503040000020003" pitchFamily="34" charset="0"/>
            </a:endParaRPr>
          </a:p>
          <a:p>
            <a:r>
              <a:rPr lang="en-US" sz="1200" dirty="0">
                <a:latin typeface="Bryant Pro Regular" panose="020B0503040000020003" pitchFamily="34" charset="0"/>
              </a:rPr>
              <a:t>Credit Balance Reporting (CMS-838) information (Part A Providers only) — </a:t>
            </a:r>
            <a:r>
              <a:rPr lang="en-US" sz="1200" dirty="0">
                <a:latin typeface="Bryant Pro Regular" panose="020B0503040000020003" pitchFamily="34" charset="0"/>
                <a:hlinkClick r:id="rId9"/>
              </a:rPr>
              <a:t>Jurisdiction M Part A — Credit Balance Reporting (CMS-838) (palmettogba.com)</a:t>
            </a:r>
            <a:endParaRPr lang="en-US" sz="1200" dirty="0">
              <a:latin typeface="Bryant Pro Regular" panose="020B0503040000020003" pitchFamily="34" charset="0"/>
            </a:endParaRPr>
          </a:p>
          <a:p>
            <a:r>
              <a:rPr lang="en-US" sz="1200" dirty="0">
                <a:latin typeface="Bryant Pro Regular" panose="020B0503040000020003" pitchFamily="34" charset="0"/>
              </a:rPr>
              <a:t>CMS Website — </a:t>
            </a:r>
            <a:r>
              <a:rPr lang="en-US" sz="1200" dirty="0">
                <a:latin typeface="Bryant Pro Regular" panose="020B0503040000020003" pitchFamily="34" charset="0"/>
                <a:hlinkClick r:id="rId10"/>
              </a:rPr>
              <a:t>Home — Centers for Medicare &amp; Medicaid Services | CMS</a:t>
            </a:r>
            <a:endParaRPr lang="en-US" sz="1200" dirty="0">
              <a:latin typeface="Bryant Pro Regular" panose="020B0503040000020003" pitchFamily="34" charset="0"/>
            </a:endParaRPr>
          </a:p>
          <a:p>
            <a:endParaRPr lang="en-US" sz="1800" dirty="0"/>
          </a:p>
        </p:txBody>
      </p:sp>
    </p:spTree>
    <p:extLst>
      <p:ext uri="{BB962C8B-B14F-4D97-AF65-F5344CB8AC3E}">
        <p14:creationId xmlns:p14="http://schemas.microsoft.com/office/powerpoint/2010/main" val="197483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D73AFE-61AC-4606-8AA4-1D0CDCDCFB5D}"/>
              </a:ext>
            </a:extLst>
          </p:cNvPr>
          <p:cNvSpPr>
            <a:spLocks noGrp="1"/>
          </p:cNvSpPr>
          <p:nvPr>
            <p:ph type="body" sz="quarter" idx="11"/>
          </p:nvPr>
        </p:nvSpPr>
        <p:spPr/>
        <p:txBody>
          <a:bodyPr/>
          <a:lstStyle/>
          <a:p>
            <a:r>
              <a:rPr lang="en-US" sz="3000" dirty="0"/>
              <a:t>Steps in the Revenue Cycle Management Process</a:t>
            </a:r>
          </a:p>
        </p:txBody>
      </p:sp>
      <p:sp>
        <p:nvSpPr>
          <p:cNvPr id="3" name="Content Placeholder 2">
            <a:extLst>
              <a:ext uri="{FF2B5EF4-FFF2-40B4-BE49-F238E27FC236}">
                <a16:creationId xmlns:a16="http://schemas.microsoft.com/office/drawing/2014/main" id="{1E230141-A8A6-429C-B33F-3B9D5A74DDF8}"/>
              </a:ext>
            </a:extLst>
          </p:cNvPr>
          <p:cNvSpPr>
            <a:spLocks noGrp="1"/>
          </p:cNvSpPr>
          <p:nvPr>
            <p:ph idx="1"/>
          </p:nvPr>
        </p:nvSpPr>
        <p:spPr/>
        <p:txBody>
          <a:bodyPr/>
          <a:lstStyle/>
          <a:p>
            <a:r>
              <a:rPr lang="en-US" dirty="0"/>
              <a:t>Claims: Turning in and submitting medical billing fee claims to insurance companies</a:t>
            </a:r>
          </a:p>
          <a:p>
            <a:r>
              <a:rPr lang="en-US" dirty="0"/>
              <a:t>Coding: Assigning the proper medical coding to procedures</a:t>
            </a:r>
          </a:p>
          <a:p>
            <a:r>
              <a:rPr lang="en-US" dirty="0"/>
              <a:t>Charge Capture: Turning medical services into billable charges</a:t>
            </a:r>
          </a:p>
          <a:p>
            <a:r>
              <a:rPr lang="en-US" dirty="0"/>
              <a:t>Collections: Collecting patient payments for outstanding balances</a:t>
            </a:r>
          </a:p>
          <a:p>
            <a:endParaRPr lang="en-US" dirty="0"/>
          </a:p>
        </p:txBody>
      </p:sp>
    </p:spTree>
    <p:extLst>
      <p:ext uri="{BB962C8B-B14F-4D97-AF65-F5344CB8AC3E}">
        <p14:creationId xmlns:p14="http://schemas.microsoft.com/office/powerpoint/2010/main" val="150680519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39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17E44D-71F0-403D-93E3-D317BCF1E351}"/>
              </a:ext>
            </a:extLst>
          </p:cNvPr>
          <p:cNvSpPr>
            <a:spLocks noGrp="1"/>
          </p:cNvSpPr>
          <p:nvPr>
            <p:ph type="body" sz="quarter" idx="11"/>
          </p:nvPr>
        </p:nvSpPr>
        <p:spPr/>
        <p:txBody>
          <a:bodyPr/>
          <a:lstStyle/>
          <a:p>
            <a:r>
              <a:rPr lang="en-US" dirty="0"/>
              <a:t>Food For Thought</a:t>
            </a:r>
          </a:p>
        </p:txBody>
      </p:sp>
      <p:sp>
        <p:nvSpPr>
          <p:cNvPr id="5" name="Text Placeholder 4">
            <a:extLst>
              <a:ext uri="{FF2B5EF4-FFF2-40B4-BE49-F238E27FC236}">
                <a16:creationId xmlns:a16="http://schemas.microsoft.com/office/drawing/2014/main" id="{52833F54-193B-42A3-B4C7-1A5C48ED69AD}"/>
              </a:ext>
            </a:extLst>
          </p:cNvPr>
          <p:cNvSpPr>
            <a:spLocks noGrp="1"/>
          </p:cNvSpPr>
          <p:nvPr>
            <p:ph type="body" sz="quarter" idx="12"/>
          </p:nvPr>
        </p:nvSpPr>
        <p:spPr>
          <a:xfrm>
            <a:off x="0" y="2952750"/>
            <a:ext cx="9144000" cy="602651"/>
          </a:xfrm>
        </p:spPr>
        <p:txBody>
          <a:bodyPr/>
          <a:lstStyle/>
          <a:p>
            <a:r>
              <a:rPr lang="en-US" sz="2400" dirty="0"/>
              <a:t>NC HFMA Medicare Workshop</a:t>
            </a:r>
          </a:p>
          <a:p>
            <a:endParaRPr lang="en-US" dirty="0"/>
          </a:p>
        </p:txBody>
      </p:sp>
    </p:spTree>
    <p:extLst>
      <p:ext uri="{BB962C8B-B14F-4D97-AF65-F5344CB8AC3E}">
        <p14:creationId xmlns:p14="http://schemas.microsoft.com/office/powerpoint/2010/main" val="125779162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A302101-AE73-4BAF-8EC7-794D4692B5A5}"/>
              </a:ext>
            </a:extLst>
          </p:cNvPr>
          <p:cNvSpPr>
            <a:spLocks noGrp="1"/>
          </p:cNvSpPr>
          <p:nvPr>
            <p:ph type="body" sz="quarter" idx="11"/>
          </p:nvPr>
        </p:nvSpPr>
        <p:spPr/>
        <p:txBody>
          <a:bodyPr/>
          <a:lstStyle/>
          <a:p>
            <a:r>
              <a:rPr lang="en-US" dirty="0"/>
              <a:t>Agenda</a:t>
            </a:r>
          </a:p>
        </p:txBody>
      </p:sp>
      <p:sp>
        <p:nvSpPr>
          <p:cNvPr id="13" name="Content Placeholder 12">
            <a:extLst>
              <a:ext uri="{FF2B5EF4-FFF2-40B4-BE49-F238E27FC236}">
                <a16:creationId xmlns:a16="http://schemas.microsoft.com/office/drawing/2014/main" id="{98751500-8085-4B66-9CFE-BA02B3E37251}"/>
              </a:ext>
            </a:extLst>
          </p:cNvPr>
          <p:cNvSpPr>
            <a:spLocks noGrp="1"/>
          </p:cNvSpPr>
          <p:nvPr>
            <p:ph idx="1"/>
          </p:nvPr>
        </p:nvSpPr>
        <p:spPr/>
        <p:txBody>
          <a:bodyPr/>
          <a:lstStyle/>
          <a:p>
            <a:r>
              <a:rPr lang="en-US" dirty="0"/>
              <a:t>Single and dual chamber pacemaker coverage</a:t>
            </a:r>
          </a:p>
          <a:p>
            <a:r>
              <a:rPr lang="en-US" dirty="0"/>
              <a:t>Implantable Automatic Defibrillator coverage</a:t>
            </a:r>
          </a:p>
          <a:p>
            <a:r>
              <a:rPr lang="en-US" dirty="0"/>
              <a:t>Outpatient Infusion Services</a:t>
            </a:r>
          </a:p>
          <a:p>
            <a:r>
              <a:rPr lang="en-US" dirty="0"/>
              <a:t>Shared Decision-Making</a:t>
            </a:r>
          </a:p>
          <a:p>
            <a:r>
              <a:rPr lang="en-US" dirty="0"/>
              <a:t>Home Oxygen Therapy coverage</a:t>
            </a:r>
          </a:p>
          <a:p>
            <a:endParaRPr lang="en-US" dirty="0"/>
          </a:p>
          <a:p>
            <a:endParaRPr lang="en-US" dirty="0"/>
          </a:p>
        </p:txBody>
      </p:sp>
    </p:spTree>
    <p:extLst>
      <p:ext uri="{BB962C8B-B14F-4D97-AF65-F5344CB8AC3E}">
        <p14:creationId xmlns:p14="http://schemas.microsoft.com/office/powerpoint/2010/main" val="254581159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98F82-0836-4A6C-BEC1-81E242357E53}"/>
              </a:ext>
            </a:extLst>
          </p:cNvPr>
          <p:cNvSpPr>
            <a:spLocks noGrp="1"/>
          </p:cNvSpPr>
          <p:nvPr>
            <p:ph type="body" sz="quarter" idx="10"/>
          </p:nvPr>
        </p:nvSpPr>
        <p:spPr/>
        <p:txBody>
          <a:bodyPr/>
          <a:lstStyle/>
          <a:p>
            <a:endParaRPr lang="en-US" sz="2800" dirty="0"/>
          </a:p>
          <a:p>
            <a:r>
              <a:rPr lang="en-US" sz="2800" dirty="0"/>
              <a:t>A54831 Billing and Coding Article    </a:t>
            </a:r>
          </a:p>
          <a:p>
            <a:r>
              <a:rPr lang="en-US" sz="2800" dirty="0"/>
              <a:t>Single and Dual Chamber Pacemakers</a:t>
            </a:r>
          </a:p>
          <a:p>
            <a:endParaRPr lang="en-US" dirty="0"/>
          </a:p>
        </p:txBody>
      </p:sp>
      <p:sp>
        <p:nvSpPr>
          <p:cNvPr id="3" name="Content Placeholder 2">
            <a:extLst>
              <a:ext uri="{FF2B5EF4-FFF2-40B4-BE49-F238E27FC236}">
                <a16:creationId xmlns:a16="http://schemas.microsoft.com/office/drawing/2014/main" id="{E86F491C-0904-48DA-B720-9C644D421C56}"/>
              </a:ext>
            </a:extLst>
          </p:cNvPr>
          <p:cNvSpPr>
            <a:spLocks noGrp="1"/>
          </p:cNvSpPr>
          <p:nvPr>
            <p:ph sz="quarter" idx="11"/>
          </p:nvPr>
        </p:nvSpPr>
        <p:spPr>
          <a:xfrm>
            <a:off x="152400" y="1993106"/>
            <a:ext cx="8839200" cy="2800350"/>
          </a:xfrm>
        </p:spPr>
        <p:txBody>
          <a:bodyPr/>
          <a:lstStyle/>
          <a:p>
            <a:r>
              <a:rPr lang="en-US" sz="2000" dirty="0"/>
              <a:t>NCD 20.8.3 — Effective in August 2013</a:t>
            </a:r>
          </a:p>
          <a:p>
            <a:r>
              <a:rPr lang="en-US" sz="2000" dirty="0"/>
              <a:t>CMS instructed MACs to implement the NCD at the local level</a:t>
            </a:r>
          </a:p>
          <a:p>
            <a:r>
              <a:rPr lang="en-US" sz="2000" dirty="0"/>
              <a:t>CMS determined evidence was sufficient to conclude that implanted permanent cardiac pacemakers (single or dual chamber) are reasonable and necessary for the treatment of:</a:t>
            </a:r>
          </a:p>
          <a:p>
            <a:pPr lvl="1"/>
            <a:r>
              <a:rPr lang="en-US" sz="1800" dirty="0"/>
              <a:t>Documented non-reversible symptomatic bradycardia due to sinus node dysfunction, </a:t>
            </a:r>
          </a:p>
          <a:p>
            <a:pPr lvl="1"/>
            <a:r>
              <a:rPr lang="en-US" sz="1800" dirty="0"/>
              <a:t>Documented non-reversible symptomatic bradycardia due to second and/or third-degree atrioventricular block</a:t>
            </a:r>
          </a:p>
          <a:p>
            <a:endParaRPr lang="en-US" dirty="0"/>
          </a:p>
        </p:txBody>
      </p:sp>
    </p:spTree>
    <p:extLst>
      <p:ext uri="{BB962C8B-B14F-4D97-AF65-F5344CB8AC3E}">
        <p14:creationId xmlns:p14="http://schemas.microsoft.com/office/powerpoint/2010/main" val="411567861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BAB9C8-5252-4CE8-A7CA-06F691C5C3AE}"/>
              </a:ext>
            </a:extLst>
          </p:cNvPr>
          <p:cNvSpPr>
            <a:spLocks noGrp="1"/>
          </p:cNvSpPr>
          <p:nvPr>
            <p:ph type="body" sz="quarter" idx="11"/>
          </p:nvPr>
        </p:nvSpPr>
        <p:spPr/>
        <p:txBody>
          <a:bodyPr/>
          <a:lstStyle/>
          <a:p>
            <a:r>
              <a:rPr lang="en-US" dirty="0"/>
              <a:t>Non-Reversible Symptomatic Bradycardia</a:t>
            </a:r>
          </a:p>
        </p:txBody>
      </p:sp>
      <p:sp>
        <p:nvSpPr>
          <p:cNvPr id="3" name="Content Placeholder 2">
            <a:extLst>
              <a:ext uri="{FF2B5EF4-FFF2-40B4-BE49-F238E27FC236}">
                <a16:creationId xmlns:a16="http://schemas.microsoft.com/office/drawing/2014/main" id="{BBBB0C58-90C8-4D14-A435-C9C1F209B6F9}"/>
              </a:ext>
            </a:extLst>
          </p:cNvPr>
          <p:cNvSpPr>
            <a:spLocks noGrp="1"/>
          </p:cNvSpPr>
          <p:nvPr>
            <p:ph idx="1"/>
          </p:nvPr>
        </p:nvSpPr>
        <p:spPr>
          <a:xfrm>
            <a:off x="152400" y="742950"/>
            <a:ext cx="8833104" cy="3425190"/>
          </a:xfrm>
        </p:spPr>
        <p:txBody>
          <a:bodyPr/>
          <a:lstStyle/>
          <a:p>
            <a:r>
              <a:rPr lang="en-US" sz="2200" dirty="0"/>
              <a:t>Etiology for SSS: Fibrosis, infiltrative disease, familial (cardiac sodium channel mutations), atherosclerosis to sinoatrial nodal artery (inferior MI), prescription medications (β blockers, CCB, digoxin, antiarrhythmics, acetylcholinesterase inhibitors), miscellaneous (hypothyroidism, hypothermia, hypoxia)</a:t>
            </a:r>
          </a:p>
          <a:p>
            <a:r>
              <a:rPr lang="en-US" sz="2200" dirty="0"/>
              <a:t>“Non-reversible” needs to be documented and supported  </a:t>
            </a:r>
          </a:p>
          <a:p>
            <a:r>
              <a:rPr lang="en-US" sz="2200" dirty="0"/>
              <a:t>Symptoms directly attributable to a heart rate &lt; 50-60 bpm</a:t>
            </a:r>
          </a:p>
          <a:p>
            <a:r>
              <a:rPr lang="en-US" sz="2200" dirty="0"/>
              <a:t>Example: syncope/presyncope, </a:t>
            </a:r>
            <a:r>
              <a:rPr lang="en-US" sz="2200" i="1" dirty="0"/>
              <a:t>seizures</a:t>
            </a:r>
            <a:r>
              <a:rPr lang="en-US" sz="2200" dirty="0"/>
              <a:t>, heart failure, lightheadedness, or confusion; </a:t>
            </a:r>
            <a:r>
              <a:rPr lang="en-US" sz="2200" i="1" dirty="0"/>
              <a:t>fatigue</a:t>
            </a:r>
          </a:p>
        </p:txBody>
      </p:sp>
    </p:spTree>
    <p:extLst>
      <p:ext uri="{BB962C8B-B14F-4D97-AF65-F5344CB8AC3E}">
        <p14:creationId xmlns:p14="http://schemas.microsoft.com/office/powerpoint/2010/main" val="159657191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1500E1-5F05-4716-AF44-115C1B978FF0}"/>
              </a:ext>
            </a:extLst>
          </p:cNvPr>
          <p:cNvSpPr>
            <a:spLocks noGrp="1"/>
          </p:cNvSpPr>
          <p:nvPr>
            <p:ph type="body" sz="quarter" idx="11"/>
          </p:nvPr>
        </p:nvSpPr>
        <p:spPr/>
        <p:txBody>
          <a:bodyPr/>
          <a:lstStyle/>
          <a:p>
            <a:r>
              <a:rPr lang="en-US" dirty="0"/>
              <a:t>A54831 Nationally Non-Covered Indications</a:t>
            </a:r>
          </a:p>
        </p:txBody>
      </p:sp>
      <p:sp>
        <p:nvSpPr>
          <p:cNvPr id="3" name="Content Placeholder 2">
            <a:extLst>
              <a:ext uri="{FF2B5EF4-FFF2-40B4-BE49-F238E27FC236}">
                <a16:creationId xmlns:a16="http://schemas.microsoft.com/office/drawing/2014/main" id="{54B819B3-4740-45D7-9322-745BF48BBCAA}"/>
              </a:ext>
            </a:extLst>
          </p:cNvPr>
          <p:cNvSpPr>
            <a:spLocks noGrp="1"/>
          </p:cNvSpPr>
          <p:nvPr>
            <p:ph idx="1"/>
          </p:nvPr>
        </p:nvSpPr>
        <p:spPr>
          <a:xfrm>
            <a:off x="152400" y="807853"/>
            <a:ext cx="8839200" cy="3657600"/>
          </a:xfrm>
        </p:spPr>
        <p:txBody>
          <a:bodyPr/>
          <a:lstStyle/>
          <a:p>
            <a:r>
              <a:rPr lang="en-US" sz="2200" dirty="0"/>
              <a:t>Reversible causes of bradycardia such as electrolyte abnormalities, medications or drugs, and hypothermia</a:t>
            </a:r>
          </a:p>
          <a:p>
            <a:r>
              <a:rPr lang="en-US" sz="2200" dirty="0"/>
              <a:t>Asymptomatic first-degree AV block</a:t>
            </a:r>
          </a:p>
          <a:p>
            <a:r>
              <a:rPr lang="en-US" sz="2200" dirty="0"/>
              <a:t>Asymptomatic sinus bradycardia</a:t>
            </a:r>
          </a:p>
          <a:p>
            <a:r>
              <a:rPr lang="en-US" sz="2200" dirty="0"/>
              <a:t>Asymptomatic sino-atrial block or asymptomatic sinus arrest</a:t>
            </a:r>
          </a:p>
          <a:p>
            <a:r>
              <a:rPr lang="en-US" sz="2200" dirty="0"/>
              <a:t>Ineffective atrial contractions without symptomatic bradycardia</a:t>
            </a:r>
          </a:p>
          <a:p>
            <a:r>
              <a:rPr lang="en-US" sz="2200" dirty="0"/>
              <a:t>Asymptomatic second-degree AV block of Mobitz Type 1 unless the QRS complexes are prolonged or EP study demonstrates the block is at or below the His bundle</a:t>
            </a:r>
          </a:p>
        </p:txBody>
      </p:sp>
    </p:spTree>
    <p:extLst>
      <p:ext uri="{BB962C8B-B14F-4D97-AF65-F5344CB8AC3E}">
        <p14:creationId xmlns:p14="http://schemas.microsoft.com/office/powerpoint/2010/main" val="162531129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72331-FBE9-4E42-9A0B-5C80ECD59200}"/>
              </a:ext>
            </a:extLst>
          </p:cNvPr>
          <p:cNvSpPr>
            <a:spLocks noGrp="1"/>
          </p:cNvSpPr>
          <p:nvPr>
            <p:ph type="body" sz="quarter" idx="11"/>
          </p:nvPr>
        </p:nvSpPr>
        <p:spPr/>
        <p:txBody>
          <a:bodyPr/>
          <a:lstStyle/>
          <a:p>
            <a:endParaRPr lang="en-US" dirty="0"/>
          </a:p>
          <a:p>
            <a:r>
              <a:rPr lang="en-US" dirty="0"/>
              <a:t>A54831 Nationally Non-Covered Indications</a:t>
            </a:r>
          </a:p>
          <a:p>
            <a:endParaRPr lang="en-US" dirty="0"/>
          </a:p>
        </p:txBody>
      </p:sp>
      <p:sp>
        <p:nvSpPr>
          <p:cNvPr id="3" name="Content Placeholder 2">
            <a:extLst>
              <a:ext uri="{FF2B5EF4-FFF2-40B4-BE49-F238E27FC236}">
                <a16:creationId xmlns:a16="http://schemas.microsoft.com/office/drawing/2014/main" id="{47E9937D-1A9E-4D24-8811-8F7069DA45D0}"/>
              </a:ext>
            </a:extLst>
          </p:cNvPr>
          <p:cNvSpPr>
            <a:spLocks noGrp="1"/>
          </p:cNvSpPr>
          <p:nvPr>
            <p:ph idx="1"/>
          </p:nvPr>
        </p:nvSpPr>
        <p:spPr>
          <a:xfrm>
            <a:off x="152400" y="807853"/>
            <a:ext cx="8839200" cy="3657600"/>
          </a:xfrm>
        </p:spPr>
        <p:txBody>
          <a:bodyPr/>
          <a:lstStyle/>
          <a:p>
            <a:r>
              <a:rPr lang="en-US" sz="2200" dirty="0"/>
              <a:t>Syncope of undetermined cause</a:t>
            </a:r>
          </a:p>
          <a:p>
            <a:r>
              <a:rPr lang="en-US" sz="2200" dirty="0"/>
              <a:t>Bradycardia during sleep</a:t>
            </a:r>
          </a:p>
          <a:p>
            <a:r>
              <a:rPr lang="en-US" sz="2200" dirty="0"/>
              <a:t>RBBB with left axis deviation (and other forms of fascicular or bundle branch block) without syncope or other symptoms</a:t>
            </a:r>
          </a:p>
          <a:p>
            <a:r>
              <a:rPr lang="en-US" sz="2200" dirty="0"/>
              <a:t>Asymptomatic bradycardia in post-MI patients starting β-blocker therapy</a:t>
            </a:r>
          </a:p>
          <a:p>
            <a:r>
              <a:rPr lang="en-US" sz="2200" dirty="0"/>
              <a:t>Frequent or persistent SVT, except when the pacemaker is specifically for control of the tachycardia, and</a:t>
            </a:r>
          </a:p>
          <a:p>
            <a:r>
              <a:rPr lang="en-US" sz="2200" dirty="0"/>
              <a:t>A clinical condition in which pacing only needed intermittently or briefly</a:t>
            </a:r>
          </a:p>
        </p:txBody>
      </p:sp>
    </p:spTree>
    <p:extLst>
      <p:ext uri="{BB962C8B-B14F-4D97-AF65-F5344CB8AC3E}">
        <p14:creationId xmlns:p14="http://schemas.microsoft.com/office/powerpoint/2010/main" val="300646823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44865-DDB2-43A8-9905-594753A64388}"/>
              </a:ext>
            </a:extLst>
          </p:cNvPr>
          <p:cNvSpPr>
            <a:spLocks noGrp="1"/>
          </p:cNvSpPr>
          <p:nvPr>
            <p:ph type="body" sz="quarter" idx="11"/>
          </p:nvPr>
        </p:nvSpPr>
        <p:spPr/>
        <p:txBody>
          <a:bodyPr/>
          <a:lstStyle/>
          <a:p>
            <a:r>
              <a:rPr lang="en-US" sz="2800" dirty="0"/>
              <a:t>Covered Conditions and Diagnosis Codes-Group 1</a:t>
            </a:r>
          </a:p>
        </p:txBody>
      </p:sp>
      <p:sp>
        <p:nvSpPr>
          <p:cNvPr id="3" name="Content Placeholder 2">
            <a:extLst>
              <a:ext uri="{FF2B5EF4-FFF2-40B4-BE49-F238E27FC236}">
                <a16:creationId xmlns:a16="http://schemas.microsoft.com/office/drawing/2014/main" id="{580C7ACE-EEBF-4964-9B88-BA698062BE53}"/>
              </a:ext>
            </a:extLst>
          </p:cNvPr>
          <p:cNvSpPr>
            <a:spLocks noGrp="1"/>
          </p:cNvSpPr>
          <p:nvPr>
            <p:ph idx="1"/>
          </p:nvPr>
        </p:nvSpPr>
        <p:spPr/>
        <p:txBody>
          <a:bodyPr/>
          <a:lstStyle/>
          <a:p>
            <a:r>
              <a:rPr lang="en-US" dirty="0"/>
              <a:t>Conditions: Documented non-reversible symptomatic bradycardia due to sinus node dysfunction and documented non-reversible bradycardia due to second and/or third-degree AV block</a:t>
            </a:r>
          </a:p>
          <a:p>
            <a:r>
              <a:rPr lang="en-US" dirty="0"/>
              <a:t>Attest with Modifier KX</a:t>
            </a:r>
          </a:p>
          <a:p>
            <a:pPr lvl="1"/>
            <a:r>
              <a:rPr lang="en-US" sz="1800" dirty="0">
                <a:latin typeface="Bryant Pro Regular" panose="020B0503040000020003" pitchFamily="34" charset="0"/>
              </a:rPr>
              <a:t>Atrioventricular (AV) block (I44.2)</a:t>
            </a:r>
          </a:p>
          <a:p>
            <a:pPr lvl="1"/>
            <a:r>
              <a:rPr lang="en-US" sz="1800" dirty="0">
                <a:latin typeface="Bryant Pro Regular" panose="020B0503040000020003" pitchFamily="34" charset="0"/>
              </a:rPr>
              <a:t>Mobitz Type II AV block  (I44.1)</a:t>
            </a:r>
          </a:p>
          <a:p>
            <a:pPr lvl="1"/>
            <a:r>
              <a:rPr lang="en-US" sz="1800" dirty="0">
                <a:latin typeface="Bryant Pro Regular" panose="020B0503040000020003" pitchFamily="34" charset="0"/>
              </a:rPr>
              <a:t>Other second-degree AV block (I44.1)</a:t>
            </a:r>
          </a:p>
          <a:p>
            <a:pPr lvl="1"/>
            <a:r>
              <a:rPr lang="en-US" sz="1800" dirty="0">
                <a:latin typeface="Bryant Pro Regular" panose="020B0503040000020003" pitchFamily="34" charset="0"/>
              </a:rPr>
              <a:t>Sinoatrial (SA) node dysfunction/Sick Sinus Syndrome (I49.5)</a:t>
            </a:r>
          </a:p>
          <a:p>
            <a:pPr lvl="1"/>
            <a:r>
              <a:rPr lang="en-US" sz="1800" dirty="0">
                <a:latin typeface="Bryant Pro Regular" panose="020B0503040000020003" pitchFamily="34" charset="0"/>
              </a:rPr>
              <a:t>Congenital heart block (Q24.6)</a:t>
            </a:r>
          </a:p>
          <a:p>
            <a:endParaRPr lang="en-US" dirty="0"/>
          </a:p>
        </p:txBody>
      </p:sp>
    </p:spTree>
    <p:extLst>
      <p:ext uri="{BB962C8B-B14F-4D97-AF65-F5344CB8AC3E}">
        <p14:creationId xmlns:p14="http://schemas.microsoft.com/office/powerpoint/2010/main" val="282691883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D3BA9-8CE8-4653-AF25-AB5DED5DA9F1}"/>
              </a:ext>
            </a:extLst>
          </p:cNvPr>
          <p:cNvSpPr>
            <a:spLocks noGrp="1"/>
          </p:cNvSpPr>
          <p:nvPr>
            <p:ph type="body" sz="quarter" idx="11"/>
          </p:nvPr>
        </p:nvSpPr>
        <p:spPr/>
        <p:txBody>
          <a:bodyPr/>
          <a:lstStyle/>
          <a:p>
            <a:r>
              <a:rPr lang="en-US" dirty="0"/>
              <a:t>NCD 20.8.3</a:t>
            </a:r>
          </a:p>
        </p:txBody>
      </p:sp>
      <p:sp>
        <p:nvSpPr>
          <p:cNvPr id="3" name="Content Placeholder 2">
            <a:extLst>
              <a:ext uri="{FF2B5EF4-FFF2-40B4-BE49-F238E27FC236}">
                <a16:creationId xmlns:a16="http://schemas.microsoft.com/office/drawing/2014/main" id="{D170B99E-36F6-4701-A762-526B3A0A5345}"/>
              </a:ext>
            </a:extLst>
          </p:cNvPr>
          <p:cNvSpPr>
            <a:spLocks noGrp="1"/>
          </p:cNvSpPr>
          <p:nvPr>
            <p:ph idx="1"/>
          </p:nvPr>
        </p:nvSpPr>
        <p:spPr/>
        <p:txBody>
          <a:bodyPr/>
          <a:lstStyle/>
          <a:p>
            <a:r>
              <a:rPr lang="en-US" sz="2300" dirty="0"/>
              <a:t>Single-Chamber and Dual-Chamber Permanent Cardiac Pacemakers</a:t>
            </a:r>
          </a:p>
          <a:p>
            <a:r>
              <a:rPr lang="en-US" sz="2300" dirty="0"/>
              <a:t>Does not address biventricular pacemakers (CRT), pacemakers that stimulate more than two heart chambers, devices to treat tachyarrhythmias and cardiac dyssynchrony, cardiac pacemaker evaluation services, or self-contained pacemaker monitors</a:t>
            </a:r>
          </a:p>
          <a:p>
            <a:r>
              <a:rPr lang="en-US" sz="2300" dirty="0"/>
              <a:t>Only applies to CPT® codes for the initial insertion of cardiac pacemakers (33206, 33207, 33208)</a:t>
            </a:r>
          </a:p>
          <a:p>
            <a:r>
              <a:rPr lang="en-US" sz="2300" dirty="0"/>
              <a:t>Does not address replacement of pacemaker generators</a:t>
            </a:r>
          </a:p>
        </p:txBody>
      </p:sp>
    </p:spTree>
    <p:extLst>
      <p:ext uri="{BB962C8B-B14F-4D97-AF65-F5344CB8AC3E}">
        <p14:creationId xmlns:p14="http://schemas.microsoft.com/office/powerpoint/2010/main" val="316174938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4380F5-6392-4DE4-89D5-A7024DB1F86C}"/>
              </a:ext>
            </a:extLst>
          </p:cNvPr>
          <p:cNvSpPr>
            <a:spLocks noGrp="1"/>
          </p:cNvSpPr>
          <p:nvPr>
            <p:ph type="body" sz="quarter" idx="11"/>
          </p:nvPr>
        </p:nvSpPr>
        <p:spPr/>
        <p:txBody>
          <a:bodyPr/>
          <a:lstStyle/>
          <a:p>
            <a:r>
              <a:rPr lang="en-US" dirty="0"/>
              <a:t>A54831 Palmetto GBA Additional Dx Codes</a:t>
            </a:r>
          </a:p>
        </p:txBody>
      </p:sp>
      <p:sp>
        <p:nvSpPr>
          <p:cNvPr id="3" name="Content Placeholder 2">
            <a:extLst>
              <a:ext uri="{FF2B5EF4-FFF2-40B4-BE49-F238E27FC236}">
                <a16:creationId xmlns:a16="http://schemas.microsoft.com/office/drawing/2014/main" id="{38F4F87B-EFFB-4DC9-B68A-60B2AB0F8650}"/>
              </a:ext>
            </a:extLst>
          </p:cNvPr>
          <p:cNvSpPr>
            <a:spLocks noGrp="1"/>
          </p:cNvSpPr>
          <p:nvPr>
            <p:ph idx="1"/>
          </p:nvPr>
        </p:nvSpPr>
        <p:spPr/>
        <p:txBody>
          <a:bodyPr/>
          <a:lstStyle/>
          <a:p>
            <a:r>
              <a:rPr lang="en-US" sz="1700" dirty="0"/>
              <a:t>Group II (also attested with modifier KX)</a:t>
            </a:r>
          </a:p>
          <a:p>
            <a:pPr lvl="1"/>
            <a:r>
              <a:rPr lang="en-US" sz="1700" dirty="0">
                <a:latin typeface="Bryant Pro Regular" panose="020B0503040000020003" pitchFamily="34" charset="0"/>
              </a:rPr>
              <a:t>AV block, unspecified (symptomatic) (I44.30)</a:t>
            </a:r>
          </a:p>
          <a:p>
            <a:pPr lvl="1"/>
            <a:r>
              <a:rPr lang="en-US" sz="1700" dirty="0">
                <a:latin typeface="Bryant Pro Regular" panose="020B0503040000020003" pitchFamily="34" charset="0"/>
              </a:rPr>
              <a:t>First degree AV block (symptomatic with PR interval &gt; 300 ms) (I44.0)</a:t>
            </a:r>
          </a:p>
          <a:p>
            <a:pPr lvl="1"/>
            <a:r>
              <a:rPr lang="en-US" sz="1700" dirty="0">
                <a:latin typeface="Bryant Pro Regular" panose="020B0503040000020003" pitchFamily="34" charset="0"/>
              </a:rPr>
              <a:t>LBBB, other or unspecified (I44.7)</a:t>
            </a:r>
          </a:p>
          <a:p>
            <a:pPr lvl="1"/>
            <a:r>
              <a:rPr lang="en-US" sz="1700" dirty="0">
                <a:latin typeface="Bryant Pro Regular" panose="020B0503040000020003" pitchFamily="34" charset="0"/>
              </a:rPr>
              <a:t>RBBB, unspecified or other (I45.10 or I45.19)</a:t>
            </a:r>
          </a:p>
          <a:p>
            <a:pPr lvl="1"/>
            <a:r>
              <a:rPr lang="en-US" sz="1700" dirty="0">
                <a:latin typeface="Bryant Pro Regular" panose="020B0503040000020003" pitchFamily="34" charset="0"/>
              </a:rPr>
              <a:t>Bundle branch block, unspecified (I44.30 or I45.19)</a:t>
            </a:r>
          </a:p>
          <a:p>
            <a:pPr lvl="1"/>
            <a:r>
              <a:rPr lang="en-US" sz="1700" dirty="0">
                <a:latin typeface="Bryant Pro Regular" panose="020B0503040000020003" pitchFamily="34" charset="0"/>
              </a:rPr>
              <a:t>RBBB and LPFB (I45.2)</a:t>
            </a:r>
          </a:p>
          <a:p>
            <a:pPr lvl="1"/>
            <a:r>
              <a:rPr lang="en-US" sz="1700" dirty="0">
                <a:latin typeface="Bryant Pro Regular" panose="020B0503040000020003" pitchFamily="34" charset="0"/>
              </a:rPr>
              <a:t>RBBB and LAFB (I45.2)</a:t>
            </a:r>
          </a:p>
          <a:p>
            <a:pPr lvl="1"/>
            <a:r>
              <a:rPr lang="en-US" sz="1700" dirty="0">
                <a:latin typeface="Bryant Pro Regular" panose="020B0503040000020003" pitchFamily="34" charset="0"/>
              </a:rPr>
              <a:t>Other bilateral bundle branch block (Bifascicular I45.2, Trifascicular I45.3)</a:t>
            </a:r>
          </a:p>
          <a:p>
            <a:pPr lvl="1"/>
            <a:r>
              <a:rPr lang="en-US" sz="1700" dirty="0">
                <a:latin typeface="Bryant Pro Regular" panose="020B0503040000020003" pitchFamily="34" charset="0"/>
              </a:rPr>
              <a:t>Supraventricular tachycardia (reproducibly terminated by pacing when ablation and/or drugs have failed or have intolerable side effects (I47.1 or I47.9)</a:t>
            </a:r>
          </a:p>
        </p:txBody>
      </p:sp>
    </p:spTree>
    <p:extLst>
      <p:ext uri="{BB962C8B-B14F-4D97-AF65-F5344CB8AC3E}">
        <p14:creationId xmlns:p14="http://schemas.microsoft.com/office/powerpoint/2010/main" val="306453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37A8EB-6500-4F0D-94BD-465E3DD7EE68}"/>
              </a:ext>
            </a:extLst>
          </p:cNvPr>
          <p:cNvSpPr>
            <a:spLocks noGrp="1"/>
          </p:cNvSpPr>
          <p:nvPr>
            <p:ph type="body" sz="quarter" idx="11"/>
          </p:nvPr>
        </p:nvSpPr>
        <p:spPr/>
        <p:txBody>
          <a:bodyPr/>
          <a:lstStyle/>
          <a:p>
            <a:r>
              <a:rPr lang="en-US" dirty="0"/>
              <a:t>Pre-Claim Denial Management</a:t>
            </a:r>
          </a:p>
        </p:txBody>
      </p:sp>
      <p:sp>
        <p:nvSpPr>
          <p:cNvPr id="3" name="Content Placeholder 2">
            <a:extLst>
              <a:ext uri="{FF2B5EF4-FFF2-40B4-BE49-F238E27FC236}">
                <a16:creationId xmlns:a16="http://schemas.microsoft.com/office/drawing/2014/main" id="{D14D24E4-130E-4F73-B6F2-7A0E33541AAF}"/>
              </a:ext>
            </a:extLst>
          </p:cNvPr>
          <p:cNvSpPr>
            <a:spLocks noGrp="1"/>
          </p:cNvSpPr>
          <p:nvPr>
            <p:ph idx="1"/>
          </p:nvPr>
        </p:nvSpPr>
        <p:spPr/>
        <p:txBody>
          <a:bodyPr/>
          <a:lstStyle/>
          <a:p>
            <a:r>
              <a:rPr lang="en-US" dirty="0"/>
              <a:t>Identify</a:t>
            </a:r>
          </a:p>
          <a:p>
            <a:r>
              <a:rPr lang="en-US" dirty="0"/>
              <a:t>Manage</a:t>
            </a:r>
          </a:p>
          <a:p>
            <a:r>
              <a:rPr lang="en-US" dirty="0"/>
              <a:t>Monitor</a:t>
            </a:r>
          </a:p>
          <a:p>
            <a:r>
              <a:rPr lang="en-US" dirty="0"/>
              <a:t>Prevent</a:t>
            </a:r>
          </a:p>
          <a:p>
            <a:endParaRPr lang="en-US" dirty="0"/>
          </a:p>
        </p:txBody>
      </p:sp>
      <p:sp>
        <p:nvSpPr>
          <p:cNvPr id="4" name="TextBox 3">
            <a:extLst>
              <a:ext uri="{FF2B5EF4-FFF2-40B4-BE49-F238E27FC236}">
                <a16:creationId xmlns:a16="http://schemas.microsoft.com/office/drawing/2014/main" id="{F2BBF24C-6775-47E2-9076-111A308E6D47}"/>
              </a:ext>
            </a:extLst>
          </p:cNvPr>
          <p:cNvSpPr txBox="1"/>
          <p:nvPr/>
        </p:nvSpPr>
        <p:spPr>
          <a:xfrm>
            <a:off x="1905000" y="4023570"/>
            <a:ext cx="6096000" cy="369332"/>
          </a:xfrm>
          <a:prstGeom prst="rect">
            <a:avLst/>
          </a:prstGeom>
          <a:noFill/>
        </p:spPr>
        <p:txBody>
          <a:bodyPr wrap="square">
            <a:spAutoFit/>
          </a:bodyPr>
          <a:lstStyle/>
          <a:p>
            <a:r>
              <a:rPr lang="en-US" dirty="0">
                <a:hlinkClick r:id="rId2"/>
              </a:rPr>
              <a:t>WF109376_Denial_Mgmt_Add_Logo.indd (optum.com)</a:t>
            </a:r>
            <a:endParaRPr lang="en-US" dirty="0"/>
          </a:p>
        </p:txBody>
      </p:sp>
    </p:spTree>
    <p:extLst>
      <p:ext uri="{BB962C8B-B14F-4D97-AF65-F5344CB8AC3E}">
        <p14:creationId xmlns:p14="http://schemas.microsoft.com/office/powerpoint/2010/main" val="170125978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A1E2AA-80A0-4457-A756-FC2005B667E9}"/>
              </a:ext>
            </a:extLst>
          </p:cNvPr>
          <p:cNvSpPr>
            <a:spLocks noGrp="1"/>
          </p:cNvSpPr>
          <p:nvPr>
            <p:ph type="body" sz="quarter" idx="11"/>
          </p:nvPr>
        </p:nvSpPr>
        <p:spPr/>
        <p:txBody>
          <a:bodyPr/>
          <a:lstStyle/>
          <a:p>
            <a:endParaRPr lang="en-US" dirty="0"/>
          </a:p>
          <a:p>
            <a:r>
              <a:rPr lang="en-US" dirty="0"/>
              <a:t>A54831 Palmetto GBA Additional Dx Codes</a:t>
            </a:r>
          </a:p>
          <a:p>
            <a:endParaRPr lang="en-US" dirty="0"/>
          </a:p>
        </p:txBody>
      </p:sp>
      <p:sp>
        <p:nvSpPr>
          <p:cNvPr id="3" name="Content Placeholder 2">
            <a:extLst>
              <a:ext uri="{FF2B5EF4-FFF2-40B4-BE49-F238E27FC236}">
                <a16:creationId xmlns:a16="http://schemas.microsoft.com/office/drawing/2014/main" id="{6D1B9429-EF42-4AD4-9E6B-CD088EE317C0}"/>
              </a:ext>
            </a:extLst>
          </p:cNvPr>
          <p:cNvSpPr>
            <a:spLocks noGrp="1"/>
          </p:cNvSpPr>
          <p:nvPr>
            <p:ph idx="1"/>
          </p:nvPr>
        </p:nvSpPr>
        <p:spPr/>
        <p:txBody>
          <a:bodyPr/>
          <a:lstStyle/>
          <a:p>
            <a:r>
              <a:rPr lang="en-US" dirty="0"/>
              <a:t>Group II continued:</a:t>
            </a:r>
          </a:p>
          <a:p>
            <a:pPr lvl="1"/>
            <a:r>
              <a:rPr lang="en-US" dirty="0">
                <a:latin typeface="Bryant Pro Regular" panose="020B0503040000020003" pitchFamily="34" charset="0"/>
              </a:rPr>
              <a:t>Atrial fib with symptomatic bradycardia due to necessary medical therapy (I48.11 or I48.91)</a:t>
            </a:r>
          </a:p>
          <a:p>
            <a:pPr lvl="1"/>
            <a:r>
              <a:rPr lang="en-US" dirty="0">
                <a:latin typeface="Bryant Pro Regular" panose="020B0503040000020003" pitchFamily="34" charset="0"/>
              </a:rPr>
              <a:t>Atrial flutter with symptomatic bradycardia due to necessary medical therapy (I48.3, I48.4, I48.92)</a:t>
            </a:r>
          </a:p>
          <a:p>
            <a:pPr lvl="1"/>
            <a:r>
              <a:rPr lang="en-US" dirty="0">
                <a:latin typeface="Bryant Pro Regular" panose="020B0503040000020003" pitchFamily="34" charset="0"/>
              </a:rPr>
              <a:t>Hypersensitive carotid sinus syndrome and neurocardiogenic syncope (Syncope without clear, provocative events and with a hypersensitive cardioinhibitory response of </a:t>
            </a:r>
            <a:r>
              <a:rPr lang="en-US" u="sng" dirty="0">
                <a:latin typeface="Bryant Pro Regular" panose="020B0503040000020003" pitchFamily="34" charset="0"/>
              </a:rPr>
              <a:t>&gt;</a:t>
            </a:r>
            <a:r>
              <a:rPr lang="en-US" dirty="0">
                <a:latin typeface="Bryant Pro Regular" panose="020B0503040000020003" pitchFamily="34" charset="0"/>
              </a:rPr>
              <a:t>  3 seconds or for significantly symptomatic neurocardiogenic syncope associated with bradycardia occurring spontaneously or with tilt table testing)  (G90.01)</a:t>
            </a:r>
          </a:p>
        </p:txBody>
      </p:sp>
    </p:spTree>
    <p:extLst>
      <p:ext uri="{BB962C8B-B14F-4D97-AF65-F5344CB8AC3E}">
        <p14:creationId xmlns:p14="http://schemas.microsoft.com/office/powerpoint/2010/main" val="373933367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31CB72-DC55-48EB-97C5-427C51F7ECE5}"/>
              </a:ext>
            </a:extLst>
          </p:cNvPr>
          <p:cNvSpPr>
            <a:spLocks noGrp="1"/>
          </p:cNvSpPr>
          <p:nvPr>
            <p:ph type="body" sz="quarter" idx="11"/>
          </p:nvPr>
        </p:nvSpPr>
        <p:spPr/>
        <p:txBody>
          <a:bodyPr/>
          <a:lstStyle/>
          <a:p>
            <a:r>
              <a:rPr lang="en-US" dirty="0"/>
              <a:t>Conditions Not Addressed by NCD or Palmetto</a:t>
            </a:r>
          </a:p>
        </p:txBody>
      </p:sp>
      <p:sp>
        <p:nvSpPr>
          <p:cNvPr id="3" name="Content Placeholder 2">
            <a:extLst>
              <a:ext uri="{FF2B5EF4-FFF2-40B4-BE49-F238E27FC236}">
                <a16:creationId xmlns:a16="http://schemas.microsoft.com/office/drawing/2014/main" id="{B3AA0BD5-13D1-407E-87E1-6B23435EF607}"/>
              </a:ext>
            </a:extLst>
          </p:cNvPr>
          <p:cNvSpPr>
            <a:spLocks noGrp="1"/>
          </p:cNvSpPr>
          <p:nvPr>
            <p:ph idx="1"/>
          </p:nvPr>
        </p:nvSpPr>
        <p:spPr/>
        <p:txBody>
          <a:bodyPr/>
          <a:lstStyle/>
          <a:p>
            <a:r>
              <a:rPr lang="en-US" dirty="0"/>
              <a:t>Group III which include but are not limited to:</a:t>
            </a:r>
          </a:p>
          <a:p>
            <a:pPr lvl="1"/>
            <a:r>
              <a:rPr lang="en-US" dirty="0">
                <a:latin typeface="Bryant Pro Regular" panose="020B0503040000020003" pitchFamily="34" charset="0"/>
              </a:rPr>
              <a:t>Cardiac resynchronization therapy</a:t>
            </a:r>
          </a:p>
          <a:p>
            <a:pPr lvl="1"/>
            <a:r>
              <a:rPr lang="en-US" dirty="0">
                <a:latin typeface="Bryant Pro Regular" panose="020B0503040000020003" pitchFamily="34" charset="0"/>
              </a:rPr>
              <a:t>Obstructive hypertrophic cardiomyopathy</a:t>
            </a:r>
          </a:p>
          <a:p>
            <a:pPr lvl="1"/>
            <a:r>
              <a:rPr lang="en-US" dirty="0">
                <a:latin typeface="Bryant Pro Regular" panose="020B0503040000020003" pitchFamily="34" charset="0"/>
              </a:rPr>
              <a:t>Pacing in children, adolescents and patients with congenital heart disease</a:t>
            </a:r>
          </a:p>
          <a:p>
            <a:pPr lvl="1"/>
            <a:r>
              <a:rPr lang="en-US" dirty="0">
                <a:latin typeface="Bryant Pro Regular" panose="020B0503040000020003" pitchFamily="34" charset="0"/>
              </a:rPr>
              <a:t>Pacemaker or generator replacements</a:t>
            </a:r>
          </a:p>
          <a:p>
            <a:pPr lvl="1"/>
            <a:r>
              <a:rPr lang="en-US" dirty="0">
                <a:latin typeface="Bryant Pro Regular" panose="020B0503040000020003" pitchFamily="34" charset="0"/>
              </a:rPr>
              <a:t>Sustained pause-dependent ventricular tachycardia with or without QT prolongation</a:t>
            </a:r>
          </a:p>
          <a:p>
            <a:pPr lvl="1"/>
            <a:endParaRPr lang="en-US" dirty="0"/>
          </a:p>
          <a:p>
            <a:r>
              <a:rPr lang="en-US" dirty="0"/>
              <a:t>Attest with Modifier SC</a:t>
            </a:r>
          </a:p>
        </p:txBody>
      </p:sp>
    </p:spTree>
    <p:extLst>
      <p:ext uri="{BB962C8B-B14F-4D97-AF65-F5344CB8AC3E}">
        <p14:creationId xmlns:p14="http://schemas.microsoft.com/office/powerpoint/2010/main" val="423253918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6FD9B-B3FA-4D60-9F57-D0A4E98A8FED}"/>
              </a:ext>
            </a:extLst>
          </p:cNvPr>
          <p:cNvSpPr>
            <a:spLocks noGrp="1"/>
          </p:cNvSpPr>
          <p:nvPr>
            <p:ph type="body" sz="quarter" idx="11"/>
          </p:nvPr>
        </p:nvSpPr>
        <p:spPr/>
        <p:txBody>
          <a:bodyPr/>
          <a:lstStyle/>
          <a:p>
            <a:r>
              <a:rPr lang="en-US" dirty="0"/>
              <a:t>KX modifier</a:t>
            </a:r>
          </a:p>
        </p:txBody>
      </p:sp>
      <p:sp>
        <p:nvSpPr>
          <p:cNvPr id="3" name="Content Placeholder 2">
            <a:extLst>
              <a:ext uri="{FF2B5EF4-FFF2-40B4-BE49-F238E27FC236}">
                <a16:creationId xmlns:a16="http://schemas.microsoft.com/office/drawing/2014/main" id="{15D2F9DE-2C43-4323-AF77-60AD6311D92B}"/>
              </a:ext>
            </a:extLst>
          </p:cNvPr>
          <p:cNvSpPr>
            <a:spLocks noGrp="1"/>
          </p:cNvSpPr>
          <p:nvPr>
            <p:ph idx="1"/>
          </p:nvPr>
        </p:nvSpPr>
        <p:spPr/>
        <p:txBody>
          <a:bodyPr/>
          <a:lstStyle/>
          <a:p>
            <a:r>
              <a:rPr lang="en-US" dirty="0"/>
              <a:t>Attestation by the practitioner and/or provider of the service that documentation is on file verifying the patient has a symptomatic arrhythmia or a high potential for progression of the rhythm disturbance requiring a permanent pacemaker for </a:t>
            </a:r>
            <a:r>
              <a:rPr lang="en-US" b="1" dirty="0"/>
              <a:t>Groups I and II</a:t>
            </a:r>
          </a:p>
          <a:p>
            <a:pPr lvl="1"/>
            <a:r>
              <a:rPr lang="en-US" b="1" dirty="0"/>
              <a:t>Bradycardia that is the consequence of essential long-term drug therapy of a type and dose for which there is no acceptable alternative DOES NOT exclude the use of modifier KX</a:t>
            </a:r>
          </a:p>
        </p:txBody>
      </p:sp>
    </p:spTree>
    <p:extLst>
      <p:ext uri="{BB962C8B-B14F-4D97-AF65-F5344CB8AC3E}">
        <p14:creationId xmlns:p14="http://schemas.microsoft.com/office/powerpoint/2010/main" val="333549814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54E926-C2AD-4AAF-A14C-C9696589D6F6}"/>
              </a:ext>
            </a:extLst>
          </p:cNvPr>
          <p:cNvSpPr>
            <a:spLocks noGrp="1"/>
          </p:cNvSpPr>
          <p:nvPr>
            <p:ph type="body" sz="quarter" idx="11"/>
          </p:nvPr>
        </p:nvSpPr>
        <p:spPr/>
        <p:txBody>
          <a:bodyPr/>
          <a:lstStyle/>
          <a:p>
            <a:r>
              <a:rPr lang="en-US" dirty="0"/>
              <a:t>KX modifier</a:t>
            </a:r>
          </a:p>
        </p:txBody>
      </p:sp>
      <p:sp>
        <p:nvSpPr>
          <p:cNvPr id="3" name="Content Placeholder 2">
            <a:extLst>
              <a:ext uri="{FF2B5EF4-FFF2-40B4-BE49-F238E27FC236}">
                <a16:creationId xmlns:a16="http://schemas.microsoft.com/office/drawing/2014/main" id="{E55A10F0-09DE-4997-95B8-F0300848570B}"/>
              </a:ext>
            </a:extLst>
          </p:cNvPr>
          <p:cNvSpPr>
            <a:spLocks noGrp="1"/>
          </p:cNvSpPr>
          <p:nvPr>
            <p:ph idx="1"/>
          </p:nvPr>
        </p:nvSpPr>
        <p:spPr/>
        <p:txBody>
          <a:bodyPr/>
          <a:lstStyle/>
          <a:p>
            <a:r>
              <a:rPr lang="en-US" sz="2000" dirty="0"/>
              <a:t>Can also be used in for patients without symptoms in Groups I and II in the following situations:</a:t>
            </a:r>
          </a:p>
          <a:p>
            <a:pPr lvl="1"/>
            <a:r>
              <a:rPr lang="en-US" sz="1800" dirty="0">
                <a:latin typeface="Bryant Pro Regular" panose="020B0503040000020003" pitchFamily="34" charset="0"/>
              </a:rPr>
              <a:t>Awake, symptom-free patients in sinus rhythm, with documented periods of asystole </a:t>
            </a:r>
            <a:r>
              <a:rPr lang="en-US" sz="1800" u="sng" dirty="0">
                <a:latin typeface="Bryant Pro Regular" panose="020B0503040000020003" pitchFamily="34" charset="0"/>
              </a:rPr>
              <a:t>&gt; </a:t>
            </a:r>
            <a:r>
              <a:rPr lang="en-US" sz="1800" dirty="0">
                <a:latin typeface="Bryant Pro Regular" panose="020B0503040000020003" pitchFamily="34" charset="0"/>
              </a:rPr>
              <a:t>3 seconds or any escape rate &lt; 40 bpm or with an escape rhythm that is below the AV node</a:t>
            </a:r>
          </a:p>
          <a:p>
            <a:pPr lvl="1"/>
            <a:r>
              <a:rPr lang="en-US" sz="1800" dirty="0">
                <a:latin typeface="Bryant Pro Regular" panose="020B0503040000020003" pitchFamily="34" charset="0"/>
              </a:rPr>
              <a:t>Awake, symptom –free patients with Afib and bradycardia with </a:t>
            </a:r>
            <a:r>
              <a:rPr lang="en-US" sz="1800" u="sng" dirty="0">
                <a:latin typeface="Bryant Pro Regular" panose="020B0503040000020003" pitchFamily="34" charset="0"/>
              </a:rPr>
              <a:t>&gt; </a:t>
            </a:r>
            <a:r>
              <a:rPr lang="en-US" sz="1800" dirty="0">
                <a:latin typeface="Bryant Pro Regular" panose="020B0503040000020003" pitchFamily="34" charset="0"/>
              </a:rPr>
              <a:t>1 pause(s) of at least 5 seconds or longer</a:t>
            </a:r>
          </a:p>
          <a:p>
            <a:pPr lvl="1"/>
            <a:r>
              <a:rPr lang="en-US" sz="1800" dirty="0">
                <a:latin typeface="Bryant Pro Regular" panose="020B0503040000020003" pitchFamily="34" charset="0"/>
              </a:rPr>
              <a:t>Catheter ablation of the AV junction</a:t>
            </a:r>
          </a:p>
          <a:p>
            <a:pPr lvl="1"/>
            <a:r>
              <a:rPr lang="en-US" sz="1800" dirty="0">
                <a:latin typeface="Bryant Pro Regular" panose="020B0503040000020003" pitchFamily="34" charset="0"/>
              </a:rPr>
              <a:t>Post op AV block that is not expected to resolve after cardiac surgery</a:t>
            </a:r>
          </a:p>
          <a:p>
            <a:pPr lvl="1"/>
            <a:r>
              <a:rPr lang="en-US" sz="1800" dirty="0">
                <a:latin typeface="Bryant Pro Regular" panose="020B0503040000020003" pitchFamily="34" charset="0"/>
              </a:rPr>
              <a:t>Patients with various neuromuscular disease with advanced 2</a:t>
            </a:r>
            <a:r>
              <a:rPr lang="en-US" sz="1800" baseline="30000" dirty="0">
                <a:latin typeface="Bryant Pro Regular" panose="020B0503040000020003" pitchFamily="34" charset="0"/>
              </a:rPr>
              <a:t>nd</a:t>
            </a:r>
            <a:r>
              <a:rPr lang="en-US" sz="1800" dirty="0">
                <a:latin typeface="Bryant Pro Regular" panose="020B0503040000020003" pitchFamily="34" charset="0"/>
              </a:rPr>
              <a:t> or 3</a:t>
            </a:r>
            <a:r>
              <a:rPr lang="en-US" sz="1800" baseline="30000" dirty="0">
                <a:latin typeface="Bryant Pro Regular" panose="020B0503040000020003" pitchFamily="34" charset="0"/>
              </a:rPr>
              <a:t>rd</a:t>
            </a:r>
            <a:r>
              <a:rPr lang="en-US" sz="1800" dirty="0">
                <a:latin typeface="Bryant Pro Regular" panose="020B0503040000020003" pitchFamily="34" charset="0"/>
              </a:rPr>
              <a:t> degree AV block</a:t>
            </a:r>
          </a:p>
        </p:txBody>
      </p:sp>
    </p:spTree>
    <p:extLst>
      <p:ext uri="{BB962C8B-B14F-4D97-AF65-F5344CB8AC3E}">
        <p14:creationId xmlns:p14="http://schemas.microsoft.com/office/powerpoint/2010/main" val="404599131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57590-0034-43EB-B5CE-5E46DFE65334}"/>
              </a:ext>
            </a:extLst>
          </p:cNvPr>
          <p:cNvSpPr>
            <a:spLocks noGrp="1"/>
          </p:cNvSpPr>
          <p:nvPr>
            <p:ph type="body" sz="quarter" idx="11"/>
          </p:nvPr>
        </p:nvSpPr>
        <p:spPr/>
        <p:txBody>
          <a:bodyPr/>
          <a:lstStyle/>
          <a:p>
            <a:r>
              <a:rPr lang="en-US" dirty="0"/>
              <a:t>KX modifier, continued</a:t>
            </a:r>
          </a:p>
        </p:txBody>
      </p:sp>
      <p:sp>
        <p:nvSpPr>
          <p:cNvPr id="3" name="Content Placeholder 2">
            <a:extLst>
              <a:ext uri="{FF2B5EF4-FFF2-40B4-BE49-F238E27FC236}">
                <a16:creationId xmlns:a16="http://schemas.microsoft.com/office/drawing/2014/main" id="{8F46DBEE-F37C-483F-8B88-3088FAE491BC}"/>
              </a:ext>
            </a:extLst>
          </p:cNvPr>
          <p:cNvSpPr>
            <a:spLocks noGrp="1"/>
          </p:cNvSpPr>
          <p:nvPr>
            <p:ph idx="1"/>
          </p:nvPr>
        </p:nvSpPr>
        <p:spPr/>
        <p:txBody>
          <a:bodyPr/>
          <a:lstStyle/>
          <a:p>
            <a:r>
              <a:rPr lang="en-US" sz="1800" dirty="0"/>
              <a:t>Asymptomatic persistent 3</a:t>
            </a:r>
            <a:r>
              <a:rPr lang="en-US" sz="1800" baseline="30000" dirty="0"/>
              <a:t>rd</a:t>
            </a:r>
            <a:r>
              <a:rPr lang="en-US" sz="1800" dirty="0"/>
              <a:t> degree AV block at any site with average awake ventricular rates of 40 bpm or faster if cardiomegaly or LV dysfunction present or if site of block below the AV node</a:t>
            </a:r>
          </a:p>
          <a:p>
            <a:r>
              <a:rPr lang="en-US" sz="1800" dirty="0"/>
              <a:t>2</a:t>
            </a:r>
            <a:r>
              <a:rPr lang="en-US" sz="1800" baseline="30000" dirty="0"/>
              <a:t>nd</a:t>
            </a:r>
            <a:r>
              <a:rPr lang="en-US" sz="1800" dirty="0"/>
              <a:t> or 3</a:t>
            </a:r>
            <a:r>
              <a:rPr lang="en-US" sz="1800" baseline="30000" dirty="0"/>
              <a:t>rd</a:t>
            </a:r>
            <a:r>
              <a:rPr lang="en-US" sz="1800" dirty="0"/>
              <a:t> degree AV block during exercise in absence of myocardial ischemia</a:t>
            </a:r>
          </a:p>
          <a:p>
            <a:r>
              <a:rPr lang="en-US" sz="1800" dirty="0"/>
              <a:t>Persistent 3</a:t>
            </a:r>
            <a:r>
              <a:rPr lang="en-US" sz="1800" baseline="30000" dirty="0"/>
              <a:t>rd</a:t>
            </a:r>
            <a:r>
              <a:rPr lang="en-US" sz="1800" dirty="0"/>
              <a:t> degree AV block with an escape rate &gt; 40 bpm in asymptomatic adults without cardiomegaly</a:t>
            </a:r>
          </a:p>
          <a:p>
            <a:r>
              <a:rPr lang="en-US" sz="1800" dirty="0"/>
              <a:t>Asymptomatic 2</a:t>
            </a:r>
            <a:r>
              <a:rPr lang="en-US" sz="1800" baseline="30000" dirty="0"/>
              <a:t>nd</a:t>
            </a:r>
            <a:r>
              <a:rPr lang="en-US" sz="1800" dirty="0"/>
              <a:t> degree AV block within or below the His bundle noted at EP study</a:t>
            </a:r>
          </a:p>
          <a:p>
            <a:r>
              <a:rPr lang="en-US" sz="1800" dirty="0"/>
              <a:t>1</a:t>
            </a:r>
            <a:r>
              <a:rPr lang="en-US" sz="1800" baseline="30000" dirty="0"/>
              <a:t>st</a:t>
            </a:r>
            <a:r>
              <a:rPr lang="en-US" sz="1800" dirty="0"/>
              <a:t> or 2</a:t>
            </a:r>
            <a:r>
              <a:rPr lang="en-US" sz="1800" baseline="30000" dirty="0"/>
              <a:t>nd</a:t>
            </a:r>
            <a:r>
              <a:rPr lang="en-US" sz="1800" dirty="0"/>
              <a:t> degree AV block with symptoms like pacemaker syndrome or with hemodynamic compromise</a:t>
            </a:r>
          </a:p>
          <a:p>
            <a:r>
              <a:rPr lang="en-US" sz="1800" dirty="0"/>
              <a:t>Asymptomatic Type II second-degree AV block with a narrow QRS or 2</a:t>
            </a:r>
            <a:r>
              <a:rPr lang="en-US" sz="1800" baseline="30000" dirty="0"/>
              <a:t>nd</a:t>
            </a:r>
            <a:r>
              <a:rPr lang="en-US" sz="1800" dirty="0"/>
              <a:t> degree AV block with a wide QRS including RBBB</a:t>
            </a:r>
          </a:p>
        </p:txBody>
      </p:sp>
    </p:spTree>
    <p:extLst>
      <p:ext uri="{BB962C8B-B14F-4D97-AF65-F5344CB8AC3E}">
        <p14:creationId xmlns:p14="http://schemas.microsoft.com/office/powerpoint/2010/main" val="387029766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702C7-4954-4884-82D2-549261E02871}"/>
              </a:ext>
            </a:extLst>
          </p:cNvPr>
          <p:cNvSpPr>
            <a:spLocks noGrp="1"/>
          </p:cNvSpPr>
          <p:nvPr>
            <p:ph type="body" sz="quarter" idx="11"/>
          </p:nvPr>
        </p:nvSpPr>
        <p:spPr/>
        <p:txBody>
          <a:bodyPr/>
          <a:lstStyle/>
          <a:p>
            <a:r>
              <a:rPr lang="en-US" dirty="0"/>
              <a:t>Other Modifiers</a:t>
            </a:r>
          </a:p>
        </p:txBody>
      </p:sp>
      <p:sp>
        <p:nvSpPr>
          <p:cNvPr id="3" name="Content Placeholder 2">
            <a:extLst>
              <a:ext uri="{FF2B5EF4-FFF2-40B4-BE49-F238E27FC236}">
                <a16:creationId xmlns:a16="http://schemas.microsoft.com/office/drawing/2014/main" id="{36D6194A-EF37-45E7-B4DD-40DD5C5F7940}"/>
              </a:ext>
            </a:extLst>
          </p:cNvPr>
          <p:cNvSpPr>
            <a:spLocks noGrp="1"/>
          </p:cNvSpPr>
          <p:nvPr>
            <p:ph idx="1"/>
          </p:nvPr>
        </p:nvSpPr>
        <p:spPr>
          <a:xfrm>
            <a:off x="158496" y="971550"/>
            <a:ext cx="8833104" cy="3425190"/>
          </a:xfrm>
        </p:spPr>
        <p:txBody>
          <a:bodyPr/>
          <a:lstStyle/>
          <a:p>
            <a:r>
              <a:rPr lang="en-US" sz="1700" dirty="0"/>
              <a:t>Modifier SC (Medically necessary service or supply)</a:t>
            </a:r>
          </a:p>
          <a:p>
            <a:pPr lvl="1"/>
            <a:r>
              <a:rPr lang="en-US" sz="1500" dirty="0">
                <a:latin typeface="Bryant Pro Regular" panose="020B0503040000020003" pitchFamily="34" charset="0"/>
              </a:rPr>
              <a:t>Group III: For medically necessary pacemakers in conditions not addressed by NCD 20.8.3 or A54831</a:t>
            </a:r>
          </a:p>
          <a:p>
            <a:r>
              <a:rPr lang="en-US" sz="1700" dirty="0"/>
              <a:t>Modifier GA (waiver of liability statement issues as required by payer policy, individual case)</a:t>
            </a:r>
          </a:p>
          <a:p>
            <a:pPr lvl="1"/>
            <a:r>
              <a:rPr lang="en-US" sz="1600" dirty="0">
                <a:latin typeface="Bryant Pro Regular" panose="020B0503040000020003" pitchFamily="34" charset="0"/>
              </a:rPr>
              <a:t>Medicare denial anticipated as not reasonable and necessary and a signed ABN is </a:t>
            </a:r>
            <a:r>
              <a:rPr lang="en-US" sz="1500" dirty="0">
                <a:latin typeface="Bryant Pro Regular" panose="020B0503040000020003" pitchFamily="34" charset="0"/>
              </a:rPr>
              <a:t>on file</a:t>
            </a:r>
          </a:p>
          <a:p>
            <a:pPr lvl="1"/>
            <a:r>
              <a:rPr lang="en-US" sz="1500" dirty="0">
                <a:latin typeface="Bryant Pro Regular" panose="020B0503040000020003" pitchFamily="34" charset="0"/>
              </a:rPr>
              <a:t>May also be used when beneficiary refuses to sign the ABN and proper witness is present. (For Part A claims, need occurrence code 32 and date of the ABN)</a:t>
            </a:r>
          </a:p>
          <a:p>
            <a:r>
              <a:rPr lang="en-US" sz="1700" dirty="0"/>
              <a:t>Modifier GZ when Medicare denial expected as not reasonable and necessary and beneficiary not asked to sign ABN</a:t>
            </a:r>
          </a:p>
          <a:p>
            <a:r>
              <a:rPr lang="en-US" sz="1700" dirty="0"/>
              <a:t>If criteria for KX or SC modifiers not met, a GA or GZ modifier should be appended and the claim will deny</a:t>
            </a:r>
          </a:p>
        </p:txBody>
      </p:sp>
    </p:spTree>
    <p:extLst>
      <p:ext uri="{BB962C8B-B14F-4D97-AF65-F5344CB8AC3E}">
        <p14:creationId xmlns:p14="http://schemas.microsoft.com/office/powerpoint/2010/main" val="25850452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A0950B-C039-4187-86E6-39D54216F9C0}"/>
              </a:ext>
            </a:extLst>
          </p:cNvPr>
          <p:cNvSpPr>
            <a:spLocks noGrp="1"/>
          </p:cNvSpPr>
          <p:nvPr>
            <p:ph type="body" sz="quarter" idx="10"/>
          </p:nvPr>
        </p:nvSpPr>
        <p:spPr/>
        <p:txBody>
          <a:bodyPr/>
          <a:lstStyle/>
          <a:p>
            <a:endParaRPr lang="en-US" sz="2800" dirty="0"/>
          </a:p>
          <a:p>
            <a:r>
              <a:rPr lang="en-US" sz="2800" dirty="0"/>
              <a:t>A56343 Billing and Coding Article    </a:t>
            </a:r>
          </a:p>
          <a:p>
            <a:r>
              <a:rPr lang="en-US" sz="2800" dirty="0"/>
              <a:t>Implantable Automatic Defibrillators</a:t>
            </a:r>
          </a:p>
          <a:p>
            <a:endParaRPr lang="en-US" dirty="0"/>
          </a:p>
        </p:txBody>
      </p:sp>
      <p:sp>
        <p:nvSpPr>
          <p:cNvPr id="3" name="Content Placeholder 2">
            <a:extLst>
              <a:ext uri="{FF2B5EF4-FFF2-40B4-BE49-F238E27FC236}">
                <a16:creationId xmlns:a16="http://schemas.microsoft.com/office/drawing/2014/main" id="{B212DCE9-341D-489B-82E8-9344A43171A2}"/>
              </a:ext>
            </a:extLst>
          </p:cNvPr>
          <p:cNvSpPr>
            <a:spLocks noGrp="1"/>
          </p:cNvSpPr>
          <p:nvPr>
            <p:ph sz="quarter" idx="11"/>
          </p:nvPr>
        </p:nvSpPr>
        <p:spPr>
          <a:xfrm>
            <a:off x="304800" y="2114550"/>
            <a:ext cx="8534400" cy="2800350"/>
          </a:xfrm>
        </p:spPr>
        <p:txBody>
          <a:bodyPr/>
          <a:lstStyle/>
          <a:p>
            <a:r>
              <a:rPr lang="en-US" sz="1800" dirty="0"/>
              <a:t>NCD 20.4</a:t>
            </a:r>
          </a:p>
          <a:p>
            <a:r>
              <a:rPr lang="en-US" sz="1800" dirty="0"/>
              <a:t>Nationally covered indications:</a:t>
            </a:r>
          </a:p>
          <a:p>
            <a:pPr lvl="1"/>
            <a:r>
              <a:rPr lang="en-US" sz="1400" b="0" dirty="0"/>
              <a:t>Personal history of sustained ventricular tachyarrhythmia (VT) or cardiac arrest due to ventricular fibrillation (VF);</a:t>
            </a:r>
          </a:p>
          <a:p>
            <a:pPr lvl="1"/>
            <a:r>
              <a:rPr lang="en-US" sz="1400" b="0" dirty="0">
                <a:solidFill>
                  <a:schemeClr val="tx1"/>
                </a:solidFill>
              </a:rPr>
              <a:t>Prior MI and a measured left ventricular ejection fraction (LVEF) </a:t>
            </a:r>
            <a:r>
              <a:rPr lang="en-US" sz="1400" b="0" u="sng" dirty="0">
                <a:solidFill>
                  <a:schemeClr val="tx1"/>
                </a:solidFill>
              </a:rPr>
              <a:t>&lt;</a:t>
            </a:r>
            <a:r>
              <a:rPr lang="en-US" sz="1400" b="0" dirty="0">
                <a:solidFill>
                  <a:schemeClr val="tx1"/>
                </a:solidFill>
              </a:rPr>
              <a:t> 30%;</a:t>
            </a:r>
          </a:p>
          <a:p>
            <a:pPr lvl="1"/>
            <a:r>
              <a:rPr lang="en-US" sz="1400" dirty="0">
                <a:solidFill>
                  <a:schemeClr val="tx1"/>
                </a:solidFill>
              </a:rPr>
              <a:t>Severe, ischemic dilated cardiomyopathy w/o hx of VT or Vfib arrest, w/ NYHA II or III HF, LVEF </a:t>
            </a:r>
            <a:r>
              <a:rPr lang="en-US" sz="1400" u="sng" dirty="0">
                <a:solidFill>
                  <a:schemeClr val="tx1"/>
                </a:solidFill>
              </a:rPr>
              <a:t>&lt;</a:t>
            </a:r>
            <a:r>
              <a:rPr lang="en-US" sz="1400" dirty="0">
                <a:solidFill>
                  <a:schemeClr val="tx1"/>
                </a:solidFill>
              </a:rPr>
              <a:t> 35%</a:t>
            </a:r>
          </a:p>
          <a:p>
            <a:pPr lvl="1"/>
            <a:r>
              <a:rPr lang="en-US" sz="1400" b="0" dirty="0">
                <a:solidFill>
                  <a:schemeClr val="tx1"/>
                </a:solidFill>
              </a:rPr>
              <a:t>Severe, nonischemic dilated car</a:t>
            </a:r>
            <a:r>
              <a:rPr lang="en-US" sz="1400" dirty="0">
                <a:solidFill>
                  <a:schemeClr val="tx1"/>
                </a:solidFill>
              </a:rPr>
              <a:t>diomyopathy w/o hx of VT or Vfib arrest, w/ NYHA II or III HF, LVEF </a:t>
            </a:r>
            <a:r>
              <a:rPr lang="en-US" sz="1400" u="sng" dirty="0">
                <a:solidFill>
                  <a:schemeClr val="tx1"/>
                </a:solidFill>
              </a:rPr>
              <a:t>&lt;</a:t>
            </a:r>
            <a:r>
              <a:rPr lang="en-US" sz="1400" dirty="0">
                <a:solidFill>
                  <a:schemeClr val="tx1"/>
                </a:solidFill>
              </a:rPr>
              <a:t> 35%, and on optimal medical therapy at least 3 months</a:t>
            </a:r>
          </a:p>
          <a:p>
            <a:pPr lvl="1"/>
            <a:r>
              <a:rPr lang="en-US" sz="1400" b="0" dirty="0">
                <a:solidFill>
                  <a:schemeClr val="tx1"/>
                </a:solidFill>
              </a:rPr>
              <a:t>Documented familial or geneti</a:t>
            </a:r>
            <a:r>
              <a:rPr lang="en-US" sz="1400" dirty="0">
                <a:solidFill>
                  <a:schemeClr val="tx1"/>
                </a:solidFill>
              </a:rPr>
              <a:t>c disorders with high risk of life-threatening tachyarrhythmia</a:t>
            </a:r>
          </a:p>
          <a:p>
            <a:pPr lvl="1"/>
            <a:r>
              <a:rPr lang="en-US" sz="1400" b="0" dirty="0">
                <a:solidFill>
                  <a:schemeClr val="tx1"/>
                </a:solidFill>
              </a:rPr>
              <a:t>Existing ICD who need a replacement due to battery life or device/lead malfunction</a:t>
            </a:r>
          </a:p>
          <a:p>
            <a:pPr lvl="1"/>
            <a:endParaRPr lang="en-US" sz="1600" b="0" dirty="0"/>
          </a:p>
          <a:p>
            <a:pPr lvl="1"/>
            <a:endParaRPr lang="en-US" b="0" dirty="0"/>
          </a:p>
          <a:p>
            <a:endParaRPr lang="en-US" sz="3200" dirty="0"/>
          </a:p>
          <a:p>
            <a:pPr marL="0" indent="0">
              <a:buNone/>
            </a:pPr>
            <a:endParaRPr lang="en-US" dirty="0"/>
          </a:p>
        </p:txBody>
      </p:sp>
    </p:spTree>
    <p:extLst>
      <p:ext uri="{BB962C8B-B14F-4D97-AF65-F5344CB8AC3E}">
        <p14:creationId xmlns:p14="http://schemas.microsoft.com/office/powerpoint/2010/main" val="60391281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525F75-8210-4DB2-BBDC-83BD68133915}"/>
              </a:ext>
            </a:extLst>
          </p:cNvPr>
          <p:cNvSpPr>
            <a:spLocks noGrp="1"/>
          </p:cNvSpPr>
          <p:nvPr>
            <p:ph type="body" sz="quarter" idx="11"/>
          </p:nvPr>
        </p:nvSpPr>
        <p:spPr/>
        <p:txBody>
          <a:bodyPr/>
          <a:lstStyle/>
          <a:p>
            <a:r>
              <a:rPr lang="en-US" dirty="0"/>
              <a:t>Shared Decision-Making</a:t>
            </a:r>
          </a:p>
        </p:txBody>
      </p:sp>
      <p:sp>
        <p:nvSpPr>
          <p:cNvPr id="3" name="Content Placeholder 2">
            <a:extLst>
              <a:ext uri="{FF2B5EF4-FFF2-40B4-BE49-F238E27FC236}">
                <a16:creationId xmlns:a16="http://schemas.microsoft.com/office/drawing/2014/main" id="{EE11B84B-D4B2-42E2-9EAC-88BCB3763CEE}"/>
              </a:ext>
            </a:extLst>
          </p:cNvPr>
          <p:cNvSpPr>
            <a:spLocks noGrp="1"/>
          </p:cNvSpPr>
          <p:nvPr>
            <p:ph idx="1"/>
          </p:nvPr>
        </p:nvSpPr>
        <p:spPr/>
        <p:txBody>
          <a:bodyPr/>
          <a:lstStyle/>
          <a:p>
            <a:r>
              <a:rPr lang="en-US" dirty="0"/>
              <a:t>A formal shared decision-making encounter must occur between the patient and physician or a qualified nonphysician practitioner (NPP) using an evidence-based decision tool on ICDs prior to initial ICD implantation</a:t>
            </a:r>
          </a:p>
          <a:p>
            <a:r>
              <a:rPr lang="en-US" dirty="0"/>
              <a:t>Questions begged…</a:t>
            </a:r>
          </a:p>
          <a:p>
            <a:pPr lvl="1"/>
            <a:r>
              <a:rPr lang="en-US" b="0" dirty="0"/>
              <a:t>NPP can be a PA, NP or clinical nurse specialist</a:t>
            </a:r>
          </a:p>
          <a:p>
            <a:pPr lvl="1"/>
            <a:r>
              <a:rPr lang="en-US" b="0" dirty="0"/>
              <a:t>The shared decision-making encounter may occur at a separate visit</a:t>
            </a:r>
          </a:p>
          <a:p>
            <a:pPr lvl="1"/>
            <a:r>
              <a:rPr lang="en-US" b="0" dirty="0">
                <a:solidFill>
                  <a:schemeClr val="tx1"/>
                </a:solidFill>
              </a:rPr>
              <a:t>*SDM only required for the primary indications for an ICD</a:t>
            </a:r>
          </a:p>
        </p:txBody>
      </p:sp>
    </p:spTree>
    <p:extLst>
      <p:ext uri="{BB962C8B-B14F-4D97-AF65-F5344CB8AC3E}">
        <p14:creationId xmlns:p14="http://schemas.microsoft.com/office/powerpoint/2010/main" val="176247434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D8EBA6-D724-45C0-B51A-8E9B87C77F75}"/>
              </a:ext>
            </a:extLst>
          </p:cNvPr>
          <p:cNvSpPr>
            <a:spLocks noGrp="1"/>
          </p:cNvSpPr>
          <p:nvPr>
            <p:ph type="body" sz="quarter" idx="11"/>
          </p:nvPr>
        </p:nvSpPr>
        <p:spPr>
          <a:xfrm>
            <a:off x="168148" y="209550"/>
            <a:ext cx="8839200" cy="948956"/>
          </a:xfrm>
        </p:spPr>
        <p:txBody>
          <a:bodyPr/>
          <a:lstStyle/>
          <a:p>
            <a:r>
              <a:rPr lang="en-US" sz="2400" dirty="0"/>
              <a:t>Personal history of Sustained VT or cardiac arrest due to Vfib  							Secondary</a:t>
            </a:r>
          </a:p>
          <a:p>
            <a:r>
              <a:rPr lang="en-US" dirty="0"/>
              <a:t>				                        </a:t>
            </a:r>
          </a:p>
        </p:txBody>
      </p:sp>
      <p:sp>
        <p:nvSpPr>
          <p:cNvPr id="3" name="Content Placeholder 2">
            <a:extLst>
              <a:ext uri="{FF2B5EF4-FFF2-40B4-BE49-F238E27FC236}">
                <a16:creationId xmlns:a16="http://schemas.microsoft.com/office/drawing/2014/main" id="{FD2A1186-5AF6-4851-A17D-7F5B9B9B35C4}"/>
              </a:ext>
            </a:extLst>
          </p:cNvPr>
          <p:cNvSpPr>
            <a:spLocks noGrp="1"/>
          </p:cNvSpPr>
          <p:nvPr>
            <p:ph idx="1"/>
          </p:nvPr>
        </p:nvSpPr>
        <p:spPr/>
        <p:txBody>
          <a:bodyPr/>
          <a:lstStyle/>
          <a:p>
            <a:r>
              <a:rPr lang="en-US" dirty="0"/>
              <a:t>Must have demonstrated an episode of:</a:t>
            </a:r>
          </a:p>
          <a:p>
            <a:pPr lvl="1"/>
            <a:r>
              <a:rPr lang="en-US" b="0" dirty="0"/>
              <a:t>Sustained VT, either spontaneous or induced by an electrophysiologic (EP) study, not associated with an acute MI and not due to a transient or reversible cause; or </a:t>
            </a:r>
          </a:p>
          <a:p>
            <a:pPr lvl="1"/>
            <a:r>
              <a:rPr lang="en-US" b="0" dirty="0"/>
              <a:t>Cardiac arrest due to VF, not due to a transient or reversible cause</a:t>
            </a:r>
          </a:p>
          <a:p>
            <a:pPr lvl="1"/>
            <a:endParaRPr lang="en-US" b="0" dirty="0"/>
          </a:p>
          <a:p>
            <a:pPr lvl="1"/>
            <a:r>
              <a:rPr lang="en-US" sz="2000" b="0" dirty="0"/>
              <a:t>I46.2, I46.9, I47.2, I49.01, I49.02, I49.3, I49.9, Z45.02 or Z86.74</a:t>
            </a:r>
          </a:p>
          <a:p>
            <a:pPr marL="457200" lvl="1" indent="0">
              <a:buNone/>
            </a:pPr>
            <a:endParaRPr lang="en-US" dirty="0"/>
          </a:p>
        </p:txBody>
      </p:sp>
    </p:spTree>
    <p:extLst>
      <p:ext uri="{BB962C8B-B14F-4D97-AF65-F5344CB8AC3E}">
        <p14:creationId xmlns:p14="http://schemas.microsoft.com/office/powerpoint/2010/main" val="374755140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9D720-DE18-4D4C-AFCB-FA5061D1B385}"/>
              </a:ext>
            </a:extLst>
          </p:cNvPr>
          <p:cNvSpPr>
            <a:spLocks noGrp="1"/>
          </p:cNvSpPr>
          <p:nvPr>
            <p:ph type="body" sz="quarter" idx="11"/>
          </p:nvPr>
        </p:nvSpPr>
        <p:spPr/>
        <p:txBody>
          <a:bodyPr/>
          <a:lstStyle/>
          <a:p>
            <a:r>
              <a:rPr lang="en-US" dirty="0"/>
              <a:t>Prior MI and Reduced EF Indication  </a:t>
            </a:r>
            <a:r>
              <a:rPr lang="en-US" sz="2400" dirty="0"/>
              <a:t>(Primary)*</a:t>
            </a:r>
            <a:endParaRPr lang="en-US" dirty="0"/>
          </a:p>
        </p:txBody>
      </p:sp>
      <p:sp>
        <p:nvSpPr>
          <p:cNvPr id="3" name="Content Placeholder 2">
            <a:extLst>
              <a:ext uri="{FF2B5EF4-FFF2-40B4-BE49-F238E27FC236}">
                <a16:creationId xmlns:a16="http://schemas.microsoft.com/office/drawing/2014/main" id="{B4EB7400-9731-4257-9D21-4364D24AA105}"/>
              </a:ext>
            </a:extLst>
          </p:cNvPr>
          <p:cNvSpPr>
            <a:spLocks noGrp="1"/>
          </p:cNvSpPr>
          <p:nvPr>
            <p:ph idx="1"/>
          </p:nvPr>
        </p:nvSpPr>
        <p:spPr>
          <a:xfrm>
            <a:off x="152400" y="971550"/>
            <a:ext cx="8833104" cy="3425190"/>
          </a:xfrm>
        </p:spPr>
        <p:txBody>
          <a:bodyPr/>
          <a:lstStyle/>
          <a:p>
            <a:r>
              <a:rPr lang="en-US" dirty="0"/>
              <a:t>Patients with a prior MI and a measured LVEF </a:t>
            </a:r>
            <a:r>
              <a:rPr lang="en-US" u="sng" dirty="0"/>
              <a:t>&lt;</a:t>
            </a:r>
            <a:r>
              <a:rPr lang="en-US" dirty="0"/>
              <a:t> 30%, but not having:</a:t>
            </a:r>
          </a:p>
          <a:p>
            <a:pPr lvl="1"/>
            <a:r>
              <a:rPr lang="en-US" b="0" dirty="0">
                <a:latin typeface="Bryant Pro Regular" panose="020B0503040000020003" pitchFamily="34" charset="0"/>
              </a:rPr>
              <a:t>NYHA class IV heart failure or</a:t>
            </a:r>
          </a:p>
          <a:p>
            <a:pPr lvl="1"/>
            <a:r>
              <a:rPr lang="en-US" b="0" dirty="0">
                <a:latin typeface="Bryant Pro Regular" panose="020B0503040000020003" pitchFamily="34" charset="0"/>
              </a:rPr>
              <a:t>A CABG or percutaneous coronary intervention (PCI) with angioplasty and/or stenting, within the preceding three months or</a:t>
            </a:r>
          </a:p>
          <a:p>
            <a:pPr lvl="1"/>
            <a:r>
              <a:rPr lang="en-US" b="0" dirty="0">
                <a:latin typeface="Bryant Pro Regular" panose="020B0503040000020003" pitchFamily="34" charset="0"/>
              </a:rPr>
              <a:t>An MI within the preceding 40 days or</a:t>
            </a:r>
          </a:p>
          <a:p>
            <a:pPr lvl="1"/>
            <a:r>
              <a:rPr lang="en-US" b="0" dirty="0">
                <a:latin typeface="Bryant Pro Regular" panose="020B0503040000020003" pitchFamily="34" charset="0"/>
              </a:rPr>
              <a:t>Clinical symptoms and findings that would make them a candidate for coronary revascularization</a:t>
            </a:r>
          </a:p>
          <a:p>
            <a:r>
              <a:rPr lang="en-US" sz="2000" dirty="0">
                <a:latin typeface="Bryant Pro Regular" panose="020B0503040000020003" pitchFamily="34" charset="0"/>
              </a:rPr>
              <a:t>I25.2 must be billed with one of these codes:</a:t>
            </a:r>
          </a:p>
          <a:p>
            <a:pPr lvl="1"/>
            <a:r>
              <a:rPr lang="en-US" b="0" dirty="0">
                <a:latin typeface="Bryant Pro Regular" panose="020B0503040000020003" pitchFamily="34" charset="0"/>
              </a:rPr>
              <a:t>I50.21, I50.22, I50.23, I50.41, I50.42 or I50.43</a:t>
            </a:r>
          </a:p>
          <a:p>
            <a:endParaRPr lang="en-US" b="0" dirty="0"/>
          </a:p>
        </p:txBody>
      </p:sp>
    </p:spTree>
    <p:extLst>
      <p:ext uri="{BB962C8B-B14F-4D97-AF65-F5344CB8AC3E}">
        <p14:creationId xmlns:p14="http://schemas.microsoft.com/office/powerpoint/2010/main" val="3038048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0162E3-BD76-4C73-ADB3-99C83658BCA3}"/>
              </a:ext>
            </a:extLst>
          </p:cNvPr>
          <p:cNvSpPr>
            <a:spLocks noGrp="1"/>
          </p:cNvSpPr>
          <p:nvPr>
            <p:ph type="body" sz="quarter" idx="11"/>
          </p:nvPr>
        </p:nvSpPr>
        <p:spPr/>
        <p:txBody>
          <a:bodyPr/>
          <a:lstStyle/>
          <a:p>
            <a:r>
              <a:rPr lang="en-US" dirty="0"/>
              <a:t>Identify</a:t>
            </a:r>
          </a:p>
        </p:txBody>
      </p:sp>
      <p:sp>
        <p:nvSpPr>
          <p:cNvPr id="3" name="Content Placeholder 2">
            <a:extLst>
              <a:ext uri="{FF2B5EF4-FFF2-40B4-BE49-F238E27FC236}">
                <a16:creationId xmlns:a16="http://schemas.microsoft.com/office/drawing/2014/main" id="{AC967CFA-273D-4B8C-8C65-B27FBFB43171}"/>
              </a:ext>
            </a:extLst>
          </p:cNvPr>
          <p:cNvSpPr>
            <a:spLocks noGrp="1"/>
          </p:cNvSpPr>
          <p:nvPr>
            <p:ph idx="1"/>
          </p:nvPr>
        </p:nvSpPr>
        <p:spPr/>
        <p:txBody>
          <a:bodyPr/>
          <a:lstStyle/>
          <a:p>
            <a:r>
              <a:rPr lang="en-US" sz="2000" dirty="0"/>
              <a:t>The first step in a successful claims resolution approach is to identify not only that a claim has been denied, but also the reason for the denial</a:t>
            </a:r>
          </a:p>
          <a:p>
            <a:r>
              <a:rPr lang="en-US" sz="2000" dirty="0"/>
              <a:t>When adjudicated claims are returned unpaid, the insurer will indicate the reason on the accompanying explanation of payment. These indicators, known as claims adjustment reason codes (CARC), are applied at the line item — CPT® code — level. Each CARC may be further explained in an accompanying remittance advice remark code (RARC)</a:t>
            </a:r>
          </a:p>
        </p:txBody>
      </p:sp>
      <p:sp>
        <p:nvSpPr>
          <p:cNvPr id="4" name="TextBox 3">
            <a:extLst>
              <a:ext uri="{FF2B5EF4-FFF2-40B4-BE49-F238E27FC236}">
                <a16:creationId xmlns:a16="http://schemas.microsoft.com/office/drawing/2014/main" id="{B9691177-8520-4B3E-A350-5CD6D64AD479}"/>
              </a:ext>
            </a:extLst>
          </p:cNvPr>
          <p:cNvSpPr txBox="1"/>
          <p:nvPr/>
        </p:nvSpPr>
        <p:spPr>
          <a:xfrm>
            <a:off x="2286000" y="4179808"/>
            <a:ext cx="6096000" cy="369332"/>
          </a:xfrm>
          <a:prstGeom prst="rect">
            <a:avLst/>
          </a:prstGeom>
          <a:noFill/>
        </p:spPr>
        <p:txBody>
          <a:bodyPr wrap="square">
            <a:spAutoFit/>
          </a:bodyPr>
          <a:lstStyle/>
          <a:p>
            <a:r>
              <a:rPr lang="en-US" dirty="0">
                <a:hlinkClick r:id="rId2"/>
              </a:rPr>
              <a:t>WP_Denial_Management.pdf (optum.com)</a:t>
            </a:r>
            <a:endParaRPr lang="en-US" dirty="0"/>
          </a:p>
        </p:txBody>
      </p:sp>
      <p:sp>
        <p:nvSpPr>
          <p:cNvPr id="6" name="TextBox 5">
            <a:extLst>
              <a:ext uri="{FF2B5EF4-FFF2-40B4-BE49-F238E27FC236}">
                <a16:creationId xmlns:a16="http://schemas.microsoft.com/office/drawing/2014/main" id="{77839F5B-FF1A-4A6A-BA83-B00AD637C8CE}"/>
              </a:ext>
            </a:extLst>
          </p:cNvPr>
          <p:cNvSpPr txBox="1"/>
          <p:nvPr/>
        </p:nvSpPr>
        <p:spPr>
          <a:xfrm>
            <a:off x="3200400" y="3909564"/>
            <a:ext cx="4572000" cy="369332"/>
          </a:xfrm>
          <a:prstGeom prst="rect">
            <a:avLst/>
          </a:prstGeom>
          <a:noFill/>
        </p:spPr>
        <p:txBody>
          <a:bodyPr wrap="square">
            <a:spAutoFit/>
          </a:bodyPr>
          <a:lstStyle/>
          <a:p>
            <a:r>
              <a:rPr lang="en-US" dirty="0">
                <a:hlinkClick r:id="rId3"/>
              </a:rPr>
              <a:t>External Code Lists | X12</a:t>
            </a:r>
            <a:endParaRPr lang="en-US" dirty="0"/>
          </a:p>
        </p:txBody>
      </p:sp>
      <p:sp>
        <p:nvSpPr>
          <p:cNvPr id="8" name="TextBox 7">
            <a:extLst>
              <a:ext uri="{FF2B5EF4-FFF2-40B4-BE49-F238E27FC236}">
                <a16:creationId xmlns:a16="http://schemas.microsoft.com/office/drawing/2014/main" id="{EF2D0113-EAF1-4C6B-9E77-43803199B036}"/>
              </a:ext>
            </a:extLst>
          </p:cNvPr>
          <p:cNvSpPr txBox="1"/>
          <p:nvPr/>
        </p:nvSpPr>
        <p:spPr>
          <a:xfrm>
            <a:off x="2057400" y="3589776"/>
            <a:ext cx="5814969" cy="369332"/>
          </a:xfrm>
          <a:prstGeom prst="rect">
            <a:avLst/>
          </a:prstGeom>
          <a:noFill/>
        </p:spPr>
        <p:txBody>
          <a:bodyPr wrap="square">
            <a:spAutoFit/>
          </a:bodyPr>
          <a:lstStyle/>
          <a:p>
            <a:r>
              <a:rPr lang="en-US" dirty="0">
                <a:hlinkClick r:id="rId4"/>
              </a:rPr>
              <a:t>Jurisdiction M Part B - Denial Resolution (palmettogba.com)</a:t>
            </a:r>
            <a:endParaRPr lang="en-US" dirty="0"/>
          </a:p>
        </p:txBody>
      </p:sp>
    </p:spTree>
    <p:extLst>
      <p:ext uri="{BB962C8B-B14F-4D97-AF65-F5344CB8AC3E}">
        <p14:creationId xmlns:p14="http://schemas.microsoft.com/office/powerpoint/2010/main" val="239646069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FC8DA-7AD7-44A2-8416-6F0A167E422D}"/>
              </a:ext>
            </a:extLst>
          </p:cNvPr>
          <p:cNvSpPr>
            <a:spLocks noGrp="1"/>
          </p:cNvSpPr>
          <p:nvPr>
            <p:ph type="body" sz="quarter" idx="11"/>
          </p:nvPr>
        </p:nvSpPr>
        <p:spPr/>
        <p:txBody>
          <a:bodyPr/>
          <a:lstStyle/>
          <a:p>
            <a:r>
              <a:rPr lang="en-US" dirty="0"/>
              <a:t>Severe Ischemic Cardiomyopathy         </a:t>
            </a:r>
            <a:r>
              <a:rPr lang="en-US" sz="2400" dirty="0"/>
              <a:t>(Primary)*</a:t>
            </a:r>
            <a:endParaRPr lang="en-US" dirty="0"/>
          </a:p>
        </p:txBody>
      </p:sp>
      <p:sp>
        <p:nvSpPr>
          <p:cNvPr id="3" name="Content Placeholder 2">
            <a:extLst>
              <a:ext uri="{FF2B5EF4-FFF2-40B4-BE49-F238E27FC236}">
                <a16:creationId xmlns:a16="http://schemas.microsoft.com/office/drawing/2014/main" id="{A402794C-FF2E-464C-A9B3-4D87FB7E6CBF}"/>
              </a:ext>
            </a:extLst>
          </p:cNvPr>
          <p:cNvSpPr>
            <a:spLocks noGrp="1"/>
          </p:cNvSpPr>
          <p:nvPr>
            <p:ph idx="1"/>
          </p:nvPr>
        </p:nvSpPr>
        <p:spPr>
          <a:xfrm>
            <a:off x="126206" y="971550"/>
            <a:ext cx="8833104" cy="3425190"/>
          </a:xfrm>
        </p:spPr>
        <p:txBody>
          <a:bodyPr/>
          <a:lstStyle/>
          <a:p>
            <a:r>
              <a:rPr lang="en-US" sz="2000" dirty="0"/>
              <a:t>Patients with a severe, ischemic, dilated cardiomyopathy but no personal history of sustained VT or cardiac arrest due to VF, and have NYHA Class II or III heart failure with an LVEF of </a:t>
            </a:r>
            <a:r>
              <a:rPr lang="en-US" sz="2000" u="sng" dirty="0"/>
              <a:t>&lt;</a:t>
            </a:r>
            <a:r>
              <a:rPr lang="en-US" sz="2000" dirty="0"/>
              <a:t> 35%</a:t>
            </a:r>
          </a:p>
          <a:p>
            <a:r>
              <a:rPr lang="en-US" sz="2000" dirty="0"/>
              <a:t>Patients must not have had:</a:t>
            </a:r>
          </a:p>
          <a:p>
            <a:pPr lvl="1"/>
            <a:r>
              <a:rPr lang="en-US" sz="1800" b="0" dirty="0"/>
              <a:t>A CABG or PCI with angioplasty and/or stenting within the preceding three months or</a:t>
            </a:r>
          </a:p>
          <a:p>
            <a:pPr lvl="1"/>
            <a:r>
              <a:rPr lang="en-US" sz="1800" b="0" dirty="0"/>
              <a:t>An MI within the preceding 40 days or</a:t>
            </a:r>
          </a:p>
          <a:p>
            <a:pPr lvl="1"/>
            <a:r>
              <a:rPr lang="en-US" sz="1800" b="0" dirty="0"/>
              <a:t>Clinical symptoms and findings that would make them a candidate for coronary revascularization</a:t>
            </a:r>
          </a:p>
          <a:p>
            <a:r>
              <a:rPr lang="en-US" sz="2000" dirty="0"/>
              <a:t>I25.5 billed with one of the following:  I50.21, I50.22, I50.23, I50.41, I50.42, or I50.43</a:t>
            </a:r>
            <a:endParaRPr lang="en-US" sz="2000" b="0" dirty="0"/>
          </a:p>
        </p:txBody>
      </p:sp>
    </p:spTree>
    <p:extLst>
      <p:ext uri="{BB962C8B-B14F-4D97-AF65-F5344CB8AC3E}">
        <p14:creationId xmlns:p14="http://schemas.microsoft.com/office/powerpoint/2010/main" val="223983579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34CEA2-CAC9-47C8-919B-23CDF97DD016}"/>
              </a:ext>
            </a:extLst>
          </p:cNvPr>
          <p:cNvSpPr>
            <a:spLocks noGrp="1"/>
          </p:cNvSpPr>
          <p:nvPr>
            <p:ph type="body" sz="quarter" idx="11"/>
          </p:nvPr>
        </p:nvSpPr>
        <p:spPr>
          <a:xfrm>
            <a:off x="228600" y="0"/>
            <a:ext cx="8839200" cy="762000"/>
          </a:xfrm>
        </p:spPr>
        <p:txBody>
          <a:bodyPr/>
          <a:lstStyle/>
          <a:p>
            <a:r>
              <a:rPr lang="en-US" sz="2400" dirty="0"/>
              <a:t>Severe Non-ischemic Dilated Cardiomyopathy  	(Primary)*</a:t>
            </a:r>
          </a:p>
        </p:txBody>
      </p:sp>
      <p:sp>
        <p:nvSpPr>
          <p:cNvPr id="3" name="Content Placeholder 2">
            <a:extLst>
              <a:ext uri="{FF2B5EF4-FFF2-40B4-BE49-F238E27FC236}">
                <a16:creationId xmlns:a16="http://schemas.microsoft.com/office/drawing/2014/main" id="{2B418629-BF9F-45CB-B1E0-D79E24A50BA8}"/>
              </a:ext>
            </a:extLst>
          </p:cNvPr>
          <p:cNvSpPr>
            <a:spLocks noGrp="1"/>
          </p:cNvSpPr>
          <p:nvPr>
            <p:ph idx="1"/>
          </p:nvPr>
        </p:nvSpPr>
        <p:spPr>
          <a:xfrm>
            <a:off x="76200" y="1011555"/>
            <a:ext cx="8833104" cy="3120390"/>
          </a:xfrm>
        </p:spPr>
        <p:txBody>
          <a:bodyPr/>
          <a:lstStyle/>
          <a:p>
            <a:r>
              <a:rPr lang="en-US" sz="2000" dirty="0">
                <a:latin typeface="Bryant Pro Regular" panose="020B0503040000020003" pitchFamily="34" charset="0"/>
              </a:rPr>
              <a:t>Patients with severe, non-ischemic, dilated cardiomyopathy but no personal history of sustained VT or cardiac arrest due to Vfib , and have NYHA Class II or III heart failure, LVEF ≤ 35%, and on optimal medical therapy for at least three months. Must not have had:</a:t>
            </a:r>
          </a:p>
          <a:p>
            <a:pPr lvl="1"/>
            <a:r>
              <a:rPr lang="en-US" sz="1800" b="0" dirty="0">
                <a:latin typeface="Bryant Pro Regular" panose="020B0503040000020003" pitchFamily="34" charset="0"/>
              </a:rPr>
              <a:t>A CABG or PCI with angioplasty and/or stenting within past three months; or</a:t>
            </a:r>
          </a:p>
          <a:p>
            <a:pPr lvl="1"/>
            <a:r>
              <a:rPr lang="en-US" sz="1800" b="0" dirty="0">
                <a:latin typeface="Bryant Pro Regular" panose="020B0503040000020003" pitchFamily="34" charset="0"/>
              </a:rPr>
              <a:t>An MI within the past forty days; or</a:t>
            </a:r>
          </a:p>
          <a:p>
            <a:pPr lvl="1"/>
            <a:r>
              <a:rPr lang="en-US" sz="1800" b="0" dirty="0">
                <a:latin typeface="Bryant Pro Regular" panose="020B0503040000020003" pitchFamily="34" charset="0"/>
              </a:rPr>
              <a:t>Clinical symptoms and findings that would make them a candidate for coronary revascularization</a:t>
            </a:r>
          </a:p>
          <a:p>
            <a:pPr lvl="1"/>
            <a:r>
              <a:rPr lang="en-US" sz="1800" dirty="0">
                <a:latin typeface="Bryant Pro Regular" panose="020B0503040000020003" pitchFamily="34" charset="0"/>
              </a:rPr>
              <a:t>I42.0, I42.6, I42.7 or I42.8 must be billed with one of these: I50.21, I50.22, I50.23, I50.41, I50.42 or I50.43</a:t>
            </a:r>
          </a:p>
          <a:p>
            <a:endParaRPr lang="en-US" dirty="0"/>
          </a:p>
        </p:txBody>
      </p:sp>
    </p:spTree>
    <p:extLst>
      <p:ext uri="{BB962C8B-B14F-4D97-AF65-F5344CB8AC3E}">
        <p14:creationId xmlns:p14="http://schemas.microsoft.com/office/powerpoint/2010/main" val="206134537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4800B2-C3DB-4809-80ED-FEFBC1A4D09B}"/>
              </a:ext>
            </a:extLst>
          </p:cNvPr>
          <p:cNvSpPr>
            <a:spLocks noGrp="1"/>
          </p:cNvSpPr>
          <p:nvPr>
            <p:ph type="body" sz="quarter" idx="11"/>
          </p:nvPr>
        </p:nvSpPr>
        <p:spPr/>
        <p:txBody>
          <a:bodyPr/>
          <a:lstStyle/>
          <a:p>
            <a:r>
              <a:rPr lang="en-US" dirty="0"/>
              <a:t>High Risk Familial/Genetic Disorders  </a:t>
            </a:r>
            <a:r>
              <a:rPr lang="en-US" sz="2400" dirty="0"/>
              <a:t>(Primary)*</a:t>
            </a:r>
            <a:endParaRPr lang="en-US" dirty="0"/>
          </a:p>
        </p:txBody>
      </p:sp>
      <p:sp>
        <p:nvSpPr>
          <p:cNvPr id="3" name="Content Placeholder 2">
            <a:extLst>
              <a:ext uri="{FF2B5EF4-FFF2-40B4-BE49-F238E27FC236}">
                <a16:creationId xmlns:a16="http://schemas.microsoft.com/office/drawing/2014/main" id="{6654B513-5AEF-460C-B88F-C6E334F22A89}"/>
              </a:ext>
            </a:extLst>
          </p:cNvPr>
          <p:cNvSpPr>
            <a:spLocks noGrp="1"/>
          </p:cNvSpPr>
          <p:nvPr>
            <p:ph idx="1"/>
          </p:nvPr>
        </p:nvSpPr>
        <p:spPr/>
        <p:txBody>
          <a:bodyPr/>
          <a:lstStyle/>
          <a:p>
            <a:r>
              <a:rPr lang="en-US" sz="2800" dirty="0">
                <a:latin typeface="Bryant Pro Regular" panose="020B0503040000020003" pitchFamily="34" charset="0"/>
              </a:rPr>
              <a:t>Patients with documented familial or genetic disorders with a high risk of life-threatening tachyarrhythmias (sustained VT or Vfib), to include, but not limited to, long QT syndrome or hypertrophic cardiomyopathy</a:t>
            </a:r>
          </a:p>
          <a:p>
            <a:r>
              <a:rPr lang="en-US" sz="2400" dirty="0">
                <a:latin typeface="Bryant Pro Regular" panose="020B0503040000020003" pitchFamily="34" charset="0"/>
              </a:rPr>
              <a:t>ICD-10-CM codes: I42.1, I42.2, I45.6, I45.81 or I45.89</a:t>
            </a:r>
          </a:p>
          <a:p>
            <a:pPr marL="0" indent="0">
              <a:buNone/>
            </a:pPr>
            <a:endParaRPr lang="en-US" dirty="0"/>
          </a:p>
        </p:txBody>
      </p:sp>
    </p:spTree>
    <p:extLst>
      <p:ext uri="{BB962C8B-B14F-4D97-AF65-F5344CB8AC3E}">
        <p14:creationId xmlns:p14="http://schemas.microsoft.com/office/powerpoint/2010/main" val="198514114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3994B-4B6D-4A1F-86F5-D59BEB1596F4}"/>
              </a:ext>
            </a:extLst>
          </p:cNvPr>
          <p:cNvSpPr>
            <a:spLocks noGrp="1"/>
          </p:cNvSpPr>
          <p:nvPr>
            <p:ph type="body" sz="quarter" idx="11"/>
          </p:nvPr>
        </p:nvSpPr>
        <p:spPr/>
        <p:txBody>
          <a:bodyPr/>
          <a:lstStyle/>
          <a:p>
            <a:r>
              <a:rPr lang="en-US" dirty="0"/>
              <a:t>ICD Replacement</a:t>
            </a:r>
          </a:p>
        </p:txBody>
      </p:sp>
      <p:sp>
        <p:nvSpPr>
          <p:cNvPr id="3" name="Content Placeholder 2">
            <a:extLst>
              <a:ext uri="{FF2B5EF4-FFF2-40B4-BE49-F238E27FC236}">
                <a16:creationId xmlns:a16="http://schemas.microsoft.com/office/drawing/2014/main" id="{293CA204-88E9-4967-9831-FAC85EBAB37E}"/>
              </a:ext>
            </a:extLst>
          </p:cNvPr>
          <p:cNvSpPr>
            <a:spLocks noGrp="1"/>
          </p:cNvSpPr>
          <p:nvPr>
            <p:ph idx="1"/>
          </p:nvPr>
        </p:nvSpPr>
        <p:spPr/>
        <p:txBody>
          <a:bodyPr/>
          <a:lstStyle/>
          <a:p>
            <a:r>
              <a:rPr lang="en-US" sz="2400" dirty="0"/>
              <a:t>Patients with an existing ICD may receive an ICD replacement if it is required due to end of battery life, Elective Replacement Indicator (ERI), or device/lead malfunction </a:t>
            </a:r>
          </a:p>
          <a:p>
            <a:r>
              <a:rPr lang="en-US" sz="2400" dirty="0"/>
              <a:t>T82.110A, T82.111A, T82.118A, T82.119A, T82.120A, T82.121A, T82.128A, T82.129A, T82.190A, T82.191A, T82.198A, T82.199A, T82.7XXA or Z45.02</a:t>
            </a:r>
          </a:p>
        </p:txBody>
      </p:sp>
    </p:spTree>
    <p:extLst>
      <p:ext uri="{BB962C8B-B14F-4D97-AF65-F5344CB8AC3E}">
        <p14:creationId xmlns:p14="http://schemas.microsoft.com/office/powerpoint/2010/main" val="243902843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AEAE7A-2E51-4927-8368-1FAE101B3B15}"/>
              </a:ext>
            </a:extLst>
          </p:cNvPr>
          <p:cNvSpPr>
            <a:spLocks noGrp="1"/>
          </p:cNvSpPr>
          <p:nvPr>
            <p:ph type="body" sz="quarter" idx="11"/>
          </p:nvPr>
        </p:nvSpPr>
        <p:spPr/>
        <p:txBody>
          <a:bodyPr/>
          <a:lstStyle/>
          <a:p>
            <a:r>
              <a:rPr lang="en-US" dirty="0"/>
              <a:t>Other Circumstances</a:t>
            </a:r>
          </a:p>
        </p:txBody>
      </p:sp>
      <p:sp>
        <p:nvSpPr>
          <p:cNvPr id="3" name="Content Placeholder 2">
            <a:extLst>
              <a:ext uri="{FF2B5EF4-FFF2-40B4-BE49-F238E27FC236}">
                <a16:creationId xmlns:a16="http://schemas.microsoft.com/office/drawing/2014/main" id="{7229637F-0E32-4C11-92C9-2DE81236A915}"/>
              </a:ext>
            </a:extLst>
          </p:cNvPr>
          <p:cNvSpPr>
            <a:spLocks noGrp="1"/>
          </p:cNvSpPr>
          <p:nvPr>
            <p:ph idx="1"/>
          </p:nvPr>
        </p:nvSpPr>
        <p:spPr/>
        <p:txBody>
          <a:bodyPr/>
          <a:lstStyle/>
          <a:p>
            <a:r>
              <a:rPr lang="en-US" dirty="0"/>
              <a:t>Heart transplant candidates on the United Network for Organ Sharing (UNOS) list considered for bridging to transplant utilizing ICDs or cardiac resynchronization therapy</a:t>
            </a:r>
          </a:p>
          <a:p>
            <a:r>
              <a:rPr lang="en-US" dirty="0"/>
              <a:t>MAC discretion</a:t>
            </a:r>
          </a:p>
          <a:p>
            <a:r>
              <a:rPr lang="en-US" dirty="0"/>
              <a:t>Z76.82 with I50.84</a:t>
            </a:r>
          </a:p>
          <a:p>
            <a:r>
              <a:rPr lang="en-US" dirty="0"/>
              <a:t>Recommend strong documentation regarding reasonable and necessary basis for what is planned</a:t>
            </a:r>
          </a:p>
        </p:txBody>
      </p:sp>
    </p:spTree>
    <p:extLst>
      <p:ext uri="{BB962C8B-B14F-4D97-AF65-F5344CB8AC3E}">
        <p14:creationId xmlns:p14="http://schemas.microsoft.com/office/powerpoint/2010/main" val="114604846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B9C0AF-583A-4FB2-9222-8FB4F936649C}"/>
              </a:ext>
            </a:extLst>
          </p:cNvPr>
          <p:cNvSpPr>
            <a:spLocks noGrp="1"/>
          </p:cNvSpPr>
          <p:nvPr>
            <p:ph type="body" sz="quarter" idx="11"/>
          </p:nvPr>
        </p:nvSpPr>
        <p:spPr/>
        <p:txBody>
          <a:bodyPr/>
          <a:lstStyle/>
          <a:p>
            <a:r>
              <a:rPr lang="en-US" dirty="0"/>
              <a:t>All Other Indications for ICD</a:t>
            </a:r>
          </a:p>
        </p:txBody>
      </p:sp>
      <p:sp>
        <p:nvSpPr>
          <p:cNvPr id="3" name="Content Placeholder 2">
            <a:extLst>
              <a:ext uri="{FF2B5EF4-FFF2-40B4-BE49-F238E27FC236}">
                <a16:creationId xmlns:a16="http://schemas.microsoft.com/office/drawing/2014/main" id="{5BB2495C-1693-4B38-9985-6B91722BE1F9}"/>
              </a:ext>
            </a:extLst>
          </p:cNvPr>
          <p:cNvSpPr>
            <a:spLocks noGrp="1"/>
          </p:cNvSpPr>
          <p:nvPr>
            <p:ph idx="1"/>
          </p:nvPr>
        </p:nvSpPr>
        <p:spPr/>
        <p:txBody>
          <a:bodyPr/>
          <a:lstStyle/>
          <a:p>
            <a:r>
              <a:rPr lang="en-US" dirty="0"/>
              <a:t>Not currently covered by this NCD may be covered under Category B IDE trials (42 CFR 405.201)</a:t>
            </a:r>
          </a:p>
          <a:p>
            <a:r>
              <a:rPr lang="en-US" dirty="0"/>
              <a:t>Z00.6 code</a:t>
            </a:r>
          </a:p>
        </p:txBody>
      </p:sp>
    </p:spTree>
    <p:extLst>
      <p:ext uri="{BB962C8B-B14F-4D97-AF65-F5344CB8AC3E}">
        <p14:creationId xmlns:p14="http://schemas.microsoft.com/office/powerpoint/2010/main" val="256174353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C96670-9F09-4342-9B03-333ACDC5311D}"/>
              </a:ext>
            </a:extLst>
          </p:cNvPr>
          <p:cNvSpPr>
            <a:spLocks noGrp="1"/>
          </p:cNvSpPr>
          <p:nvPr>
            <p:ph type="body" sz="quarter" idx="11"/>
          </p:nvPr>
        </p:nvSpPr>
        <p:spPr/>
        <p:txBody>
          <a:bodyPr/>
          <a:lstStyle/>
          <a:p>
            <a:r>
              <a:rPr lang="en-US" dirty="0"/>
              <a:t>Questions Begged</a:t>
            </a:r>
          </a:p>
        </p:txBody>
      </p:sp>
      <p:sp>
        <p:nvSpPr>
          <p:cNvPr id="3" name="Content Placeholder 2">
            <a:extLst>
              <a:ext uri="{FF2B5EF4-FFF2-40B4-BE49-F238E27FC236}">
                <a16:creationId xmlns:a16="http://schemas.microsoft.com/office/drawing/2014/main" id="{82CA1B92-DB13-43C0-8726-00E2D684DBF0}"/>
              </a:ext>
            </a:extLst>
          </p:cNvPr>
          <p:cNvSpPr>
            <a:spLocks noGrp="1"/>
          </p:cNvSpPr>
          <p:nvPr>
            <p:ph idx="1"/>
          </p:nvPr>
        </p:nvSpPr>
        <p:spPr>
          <a:xfrm>
            <a:off x="152400" y="859155"/>
            <a:ext cx="8833104" cy="3425190"/>
          </a:xfrm>
        </p:spPr>
        <p:txBody>
          <a:bodyPr/>
          <a:lstStyle/>
          <a:p>
            <a:r>
              <a:rPr lang="en-US" sz="1800" u="sng" dirty="0"/>
              <a:t>Sustained</a:t>
            </a:r>
            <a:r>
              <a:rPr lang="en-US" sz="1800" dirty="0"/>
              <a:t> VT?  </a:t>
            </a:r>
            <a:r>
              <a:rPr lang="en-US" sz="1800" i="1" dirty="0">
                <a:solidFill>
                  <a:schemeClr val="tx1"/>
                </a:solidFill>
              </a:rPr>
              <a:t>Per the ACC, &gt; 30 bpm or terminated by a shock</a:t>
            </a:r>
          </a:p>
          <a:p>
            <a:r>
              <a:rPr lang="en-US" sz="1800" dirty="0"/>
              <a:t>Rhythm strip or EKG or clear physician documentation regarding the presence of V fib or VT	</a:t>
            </a:r>
            <a:r>
              <a:rPr lang="en-US" sz="1800" i="1" dirty="0">
                <a:solidFill>
                  <a:schemeClr val="tx1"/>
                </a:solidFill>
              </a:rPr>
              <a:t>This also frequently lacks documentation</a:t>
            </a:r>
          </a:p>
          <a:p>
            <a:r>
              <a:rPr lang="en-US" sz="1800" dirty="0"/>
              <a:t>What are transient or reversible issues</a:t>
            </a:r>
            <a:r>
              <a:rPr lang="en-US" sz="1800" i="1" dirty="0"/>
              <a:t>?</a:t>
            </a:r>
            <a:r>
              <a:rPr lang="en-US" sz="1800" i="1" dirty="0">
                <a:solidFill>
                  <a:schemeClr val="tx1"/>
                </a:solidFill>
              </a:rPr>
              <a:t>  </a:t>
            </a:r>
          </a:p>
          <a:p>
            <a:pPr marL="0" indent="0">
              <a:buNone/>
            </a:pPr>
            <a:r>
              <a:rPr lang="en-US" sz="1800" i="1" dirty="0">
                <a:solidFill>
                  <a:schemeClr val="tx1"/>
                </a:solidFill>
              </a:rPr>
              <a:t>		Acute ischemia, electrolyte disorders or drug toxicities</a:t>
            </a:r>
          </a:p>
          <a:p>
            <a:r>
              <a:rPr lang="en-US" sz="1800" dirty="0"/>
              <a:t>EF measurement?  		        </a:t>
            </a:r>
          </a:p>
          <a:p>
            <a:pPr marL="1714500" lvl="4" indent="0">
              <a:buNone/>
            </a:pPr>
            <a:r>
              <a:rPr lang="en-US" sz="1400" i="1" dirty="0">
                <a:solidFill>
                  <a:schemeClr val="tx1"/>
                </a:solidFill>
                <a:latin typeface="Bryant Pro Regular" panose="020B0503040000020003" pitchFamily="34" charset="0"/>
              </a:rPr>
              <a:t>ECHO, nuclear medicine imaging, cardiac MRI or catheterization angiography</a:t>
            </a:r>
          </a:p>
          <a:p>
            <a:r>
              <a:rPr lang="en-US" sz="1800" u="sng" dirty="0"/>
              <a:t>Any</a:t>
            </a:r>
            <a:r>
              <a:rPr lang="en-US" sz="1800" dirty="0"/>
              <a:t> MI in past 40 days?                          </a:t>
            </a:r>
            <a:r>
              <a:rPr lang="en-US" sz="1800" i="1" dirty="0">
                <a:solidFill>
                  <a:schemeClr val="tx1"/>
                </a:solidFill>
              </a:rPr>
              <a:t>That’s the way it reads.</a:t>
            </a:r>
          </a:p>
          <a:p>
            <a:r>
              <a:rPr lang="en-US" sz="1400" dirty="0">
                <a:latin typeface="Bryant Pro Regular" panose="020B0503040000020003" pitchFamily="34" charset="0"/>
              </a:rPr>
              <a:t>For all indications, patients must be clinically stable (e.g., not in shock, from any etiology), not have significant irreversible brain damage, and have no other disease with a less than 1 year survival or any SVT such as atrial fibrillation with poorly controlled ventricular rate)</a:t>
            </a:r>
          </a:p>
        </p:txBody>
      </p:sp>
    </p:spTree>
    <p:extLst>
      <p:ext uri="{BB962C8B-B14F-4D97-AF65-F5344CB8AC3E}">
        <p14:creationId xmlns:p14="http://schemas.microsoft.com/office/powerpoint/2010/main" val="343644593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99F230-5481-4D09-A8B1-1B0C5176EB2B}"/>
              </a:ext>
            </a:extLst>
          </p:cNvPr>
          <p:cNvSpPr>
            <a:spLocks noGrp="1"/>
          </p:cNvSpPr>
          <p:nvPr>
            <p:ph type="body" sz="quarter" idx="11"/>
          </p:nvPr>
        </p:nvSpPr>
        <p:spPr/>
        <p:txBody>
          <a:bodyPr/>
          <a:lstStyle/>
          <a:p>
            <a:r>
              <a:rPr lang="en-US" dirty="0"/>
              <a:t>Exceptions to Waiting Periods</a:t>
            </a:r>
          </a:p>
        </p:txBody>
      </p:sp>
      <p:sp>
        <p:nvSpPr>
          <p:cNvPr id="3" name="Content Placeholder 2">
            <a:extLst>
              <a:ext uri="{FF2B5EF4-FFF2-40B4-BE49-F238E27FC236}">
                <a16:creationId xmlns:a16="http://schemas.microsoft.com/office/drawing/2014/main" id="{E92325D5-3523-4282-A8D3-6AD287C4D91B}"/>
              </a:ext>
            </a:extLst>
          </p:cNvPr>
          <p:cNvSpPr>
            <a:spLocks noGrp="1"/>
          </p:cNvSpPr>
          <p:nvPr>
            <p:ph idx="1"/>
          </p:nvPr>
        </p:nvSpPr>
        <p:spPr/>
        <p:txBody>
          <a:bodyPr/>
          <a:lstStyle/>
          <a:p>
            <a:r>
              <a:rPr lang="en-US" dirty="0"/>
              <a:t>These are the CABG/PCIs within prior 3 months and MIs within prior 40 days</a:t>
            </a:r>
          </a:p>
          <a:p>
            <a:endParaRPr lang="en-US" dirty="0"/>
          </a:p>
          <a:p>
            <a:r>
              <a:rPr lang="en-US" dirty="0"/>
              <a:t>IF the patient needs a pacemaker AND otherwise qualifies for an ICD, then the combined devices may be placed at the same time when the pacemaker is clinically indicated</a:t>
            </a:r>
          </a:p>
        </p:txBody>
      </p:sp>
    </p:spTree>
    <p:extLst>
      <p:ext uri="{BB962C8B-B14F-4D97-AF65-F5344CB8AC3E}">
        <p14:creationId xmlns:p14="http://schemas.microsoft.com/office/powerpoint/2010/main" val="257836009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3CA2B6-3328-418F-B1F6-9C2DFF023149}"/>
              </a:ext>
            </a:extLst>
          </p:cNvPr>
          <p:cNvSpPr>
            <a:spLocks noGrp="1"/>
          </p:cNvSpPr>
          <p:nvPr>
            <p:ph type="body" sz="quarter" idx="11"/>
          </p:nvPr>
        </p:nvSpPr>
        <p:spPr/>
        <p:txBody>
          <a:bodyPr/>
          <a:lstStyle/>
          <a:p>
            <a:r>
              <a:rPr lang="en-US" dirty="0"/>
              <a:t>Challenges</a:t>
            </a:r>
          </a:p>
        </p:txBody>
      </p:sp>
      <p:sp>
        <p:nvSpPr>
          <p:cNvPr id="3" name="Content Placeholder 2">
            <a:extLst>
              <a:ext uri="{FF2B5EF4-FFF2-40B4-BE49-F238E27FC236}">
                <a16:creationId xmlns:a16="http://schemas.microsoft.com/office/drawing/2014/main" id="{6AC6ACAE-C9DD-40A8-A571-1A640DE91354}"/>
              </a:ext>
            </a:extLst>
          </p:cNvPr>
          <p:cNvSpPr>
            <a:spLocks noGrp="1"/>
          </p:cNvSpPr>
          <p:nvPr>
            <p:ph idx="1"/>
          </p:nvPr>
        </p:nvSpPr>
        <p:spPr/>
        <p:txBody>
          <a:bodyPr/>
          <a:lstStyle/>
          <a:p>
            <a:r>
              <a:rPr lang="en-US" dirty="0"/>
              <a:t>Code with specificity</a:t>
            </a:r>
          </a:p>
          <a:p>
            <a:r>
              <a:rPr lang="en-US" dirty="0"/>
              <a:t>Operationalize SDM process</a:t>
            </a:r>
          </a:p>
          <a:p>
            <a:r>
              <a:rPr lang="en-US" dirty="0"/>
              <a:t>Cardiologists splitting hairs or being insistent-what’s your process?</a:t>
            </a:r>
          </a:p>
          <a:p>
            <a:r>
              <a:rPr lang="en-US" dirty="0"/>
              <a:t>MACs are not allowed to provide preauthorization</a:t>
            </a:r>
          </a:p>
          <a:p>
            <a:pPr lvl="1"/>
            <a:endParaRPr lang="en-US" dirty="0"/>
          </a:p>
        </p:txBody>
      </p:sp>
    </p:spTree>
    <p:extLst>
      <p:ext uri="{BB962C8B-B14F-4D97-AF65-F5344CB8AC3E}">
        <p14:creationId xmlns:p14="http://schemas.microsoft.com/office/powerpoint/2010/main" val="326992952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E6257-B0CA-42B2-8319-B5A10DB7059A}"/>
              </a:ext>
            </a:extLst>
          </p:cNvPr>
          <p:cNvSpPr>
            <a:spLocks noGrp="1"/>
          </p:cNvSpPr>
          <p:nvPr>
            <p:ph type="body" sz="quarter" idx="10"/>
          </p:nvPr>
        </p:nvSpPr>
        <p:spPr/>
        <p:txBody>
          <a:bodyPr/>
          <a:lstStyle/>
          <a:p>
            <a:r>
              <a:rPr lang="en-US" dirty="0"/>
              <a:t>Outpatient Infusion Services</a:t>
            </a:r>
          </a:p>
        </p:txBody>
      </p:sp>
      <p:sp>
        <p:nvSpPr>
          <p:cNvPr id="3" name="Content Placeholder 2">
            <a:extLst>
              <a:ext uri="{FF2B5EF4-FFF2-40B4-BE49-F238E27FC236}">
                <a16:creationId xmlns:a16="http://schemas.microsoft.com/office/drawing/2014/main" id="{73F780D3-BAC8-4FB7-A2A5-AED5F50E1F61}"/>
              </a:ext>
            </a:extLst>
          </p:cNvPr>
          <p:cNvSpPr>
            <a:spLocks noGrp="1"/>
          </p:cNvSpPr>
          <p:nvPr>
            <p:ph sz="quarter" idx="11"/>
          </p:nvPr>
        </p:nvSpPr>
        <p:spPr>
          <a:xfrm>
            <a:off x="228600" y="2014537"/>
            <a:ext cx="8763000" cy="2800350"/>
          </a:xfrm>
        </p:spPr>
        <p:txBody>
          <a:bodyPr/>
          <a:lstStyle/>
          <a:p>
            <a:r>
              <a:rPr lang="en-US" sz="2000" dirty="0"/>
              <a:t>Variety of settings: OP infusion department, provider-based infusion clinic, emergency department, urgent care department, L&amp;D, observation, independent infusion centers</a:t>
            </a:r>
          </a:p>
          <a:p>
            <a:r>
              <a:rPr lang="en-US" sz="2000" dirty="0"/>
              <a:t>Clinical excellence is one thing; financial excellence is also important</a:t>
            </a:r>
          </a:p>
          <a:p>
            <a:r>
              <a:rPr lang="en-US" sz="2000" dirty="0"/>
              <a:t>Challenges: Much of demand countered with space availability, an increase in uncompensated care, staff shortages, and a growing and aging patient population</a:t>
            </a:r>
          </a:p>
          <a:p>
            <a:r>
              <a:rPr lang="en-US" sz="2000" dirty="0"/>
              <a:t>As always, documentation and coding accuracy are key</a:t>
            </a:r>
          </a:p>
          <a:p>
            <a:endParaRPr lang="en-US" dirty="0"/>
          </a:p>
        </p:txBody>
      </p:sp>
    </p:spTree>
    <p:extLst>
      <p:ext uri="{BB962C8B-B14F-4D97-AF65-F5344CB8AC3E}">
        <p14:creationId xmlns:p14="http://schemas.microsoft.com/office/powerpoint/2010/main" val="2585246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C7058-E9F2-4EDF-ACFD-F1DB76D8026B}"/>
              </a:ext>
            </a:extLst>
          </p:cNvPr>
          <p:cNvSpPr>
            <a:spLocks noGrp="1"/>
          </p:cNvSpPr>
          <p:nvPr>
            <p:ph type="body" sz="quarter" idx="11"/>
          </p:nvPr>
        </p:nvSpPr>
        <p:spPr/>
        <p:txBody>
          <a:bodyPr/>
          <a:lstStyle/>
          <a:p>
            <a:r>
              <a:rPr lang="en-US" dirty="0"/>
              <a:t>Manage</a:t>
            </a:r>
          </a:p>
        </p:txBody>
      </p:sp>
      <p:sp>
        <p:nvSpPr>
          <p:cNvPr id="3" name="Content Placeholder 2">
            <a:extLst>
              <a:ext uri="{FF2B5EF4-FFF2-40B4-BE49-F238E27FC236}">
                <a16:creationId xmlns:a16="http://schemas.microsoft.com/office/drawing/2014/main" id="{0B8ED35E-2A85-434E-A5BE-90C9E18E9A47}"/>
              </a:ext>
            </a:extLst>
          </p:cNvPr>
          <p:cNvSpPr>
            <a:spLocks noGrp="1"/>
          </p:cNvSpPr>
          <p:nvPr>
            <p:ph idx="1"/>
          </p:nvPr>
        </p:nvSpPr>
        <p:spPr/>
        <p:txBody>
          <a:bodyPr/>
          <a:lstStyle/>
          <a:p>
            <a:r>
              <a:rPr lang="en-US" dirty="0"/>
              <a:t>Use a checklist</a:t>
            </a:r>
          </a:p>
          <a:p>
            <a:r>
              <a:rPr lang="en-US" dirty="0"/>
              <a:t>Don’t delay</a:t>
            </a:r>
          </a:p>
          <a:p>
            <a:r>
              <a:rPr lang="en-US" dirty="0"/>
              <a:t>Avoid automatic rebilling</a:t>
            </a:r>
          </a:p>
          <a:p>
            <a:endParaRPr lang="en-US" dirty="0"/>
          </a:p>
        </p:txBody>
      </p:sp>
      <p:sp>
        <p:nvSpPr>
          <p:cNvPr id="4" name="TextBox 3">
            <a:extLst>
              <a:ext uri="{FF2B5EF4-FFF2-40B4-BE49-F238E27FC236}">
                <a16:creationId xmlns:a16="http://schemas.microsoft.com/office/drawing/2014/main" id="{04F46EAA-F010-4336-BCBB-9E9055357B57}"/>
              </a:ext>
            </a:extLst>
          </p:cNvPr>
          <p:cNvSpPr txBox="1"/>
          <p:nvPr/>
        </p:nvSpPr>
        <p:spPr>
          <a:xfrm>
            <a:off x="1524000" y="4183618"/>
            <a:ext cx="6096000" cy="369332"/>
          </a:xfrm>
          <a:prstGeom prst="rect">
            <a:avLst/>
          </a:prstGeom>
          <a:noFill/>
        </p:spPr>
        <p:txBody>
          <a:bodyPr wrap="square">
            <a:spAutoFit/>
          </a:bodyPr>
          <a:lstStyle/>
          <a:p>
            <a:pPr algn="ctr"/>
            <a:r>
              <a:rPr lang="en-US" dirty="0">
                <a:hlinkClick r:id="rId2"/>
              </a:rPr>
              <a:t>WP_Denial_Management.pdf (optum.com)</a:t>
            </a:r>
            <a:endParaRPr lang="en-US" dirty="0"/>
          </a:p>
        </p:txBody>
      </p:sp>
    </p:spTree>
    <p:extLst>
      <p:ext uri="{BB962C8B-B14F-4D97-AF65-F5344CB8AC3E}">
        <p14:creationId xmlns:p14="http://schemas.microsoft.com/office/powerpoint/2010/main" val="347751050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F2D83C-0D25-4363-B2F5-341242BA56C2}"/>
              </a:ext>
            </a:extLst>
          </p:cNvPr>
          <p:cNvSpPr>
            <a:spLocks noGrp="1"/>
          </p:cNvSpPr>
          <p:nvPr>
            <p:ph type="body" sz="quarter" idx="11"/>
          </p:nvPr>
        </p:nvSpPr>
        <p:spPr/>
        <p:txBody>
          <a:bodyPr/>
          <a:lstStyle/>
          <a:p>
            <a:r>
              <a:rPr lang="en-US" dirty="0"/>
              <a:t>Costly Drugs</a:t>
            </a:r>
          </a:p>
        </p:txBody>
      </p:sp>
      <p:sp>
        <p:nvSpPr>
          <p:cNvPr id="3" name="Content Placeholder 2">
            <a:extLst>
              <a:ext uri="{FF2B5EF4-FFF2-40B4-BE49-F238E27FC236}">
                <a16:creationId xmlns:a16="http://schemas.microsoft.com/office/drawing/2014/main" id="{0CD06C7E-2A40-4ABD-AA57-690DC111274F}"/>
              </a:ext>
            </a:extLst>
          </p:cNvPr>
          <p:cNvSpPr>
            <a:spLocks noGrp="1"/>
          </p:cNvSpPr>
          <p:nvPr>
            <p:ph idx="1"/>
          </p:nvPr>
        </p:nvSpPr>
        <p:spPr>
          <a:xfrm>
            <a:off x="140494" y="971550"/>
            <a:ext cx="8833104" cy="3425190"/>
          </a:xfrm>
        </p:spPr>
        <p:txBody>
          <a:bodyPr/>
          <a:lstStyle/>
          <a:p>
            <a:r>
              <a:rPr lang="en-US" sz="2000" dirty="0"/>
              <a:t>Some with established J codes and some that don’t yet have a J code</a:t>
            </a:r>
          </a:p>
          <a:p>
            <a:r>
              <a:rPr lang="en-US" sz="2000" dirty="0"/>
              <a:t>What if your medical record is requested?</a:t>
            </a:r>
          </a:p>
          <a:p>
            <a:pPr lvl="1"/>
            <a:r>
              <a:rPr lang="en-US" sz="1600" b="0" dirty="0">
                <a:latin typeface="Bryant Pro Regular" panose="020B0503040000020003" pitchFamily="34" charset="0"/>
              </a:rPr>
              <a:t>FDA label indications</a:t>
            </a:r>
          </a:p>
          <a:p>
            <a:pPr lvl="1"/>
            <a:r>
              <a:rPr lang="en-US" sz="1600" b="0" dirty="0">
                <a:latin typeface="Bryant Pro Regular" panose="020B0503040000020003" pitchFamily="34" charset="0"/>
              </a:rPr>
              <a:t>Office notes that detail a specific diagnosis with laterality if relevant, what has already been tried and failed, an exam that matches the condition of the patient, an explanation of why the drug being ordered is the best choice, and narrative on how the patient is doing with repeated treatments.</a:t>
            </a:r>
          </a:p>
          <a:p>
            <a:pPr lvl="1"/>
            <a:r>
              <a:rPr lang="en-US" sz="1600" b="0" dirty="0">
                <a:latin typeface="Bryant Pro Regular" panose="020B0503040000020003" pitchFamily="34" charset="0"/>
              </a:rPr>
              <a:t>Medication Administration record that is clear</a:t>
            </a:r>
          </a:p>
          <a:p>
            <a:pPr lvl="1"/>
            <a:r>
              <a:rPr lang="en-US" sz="1600" b="0" dirty="0">
                <a:latin typeface="Bryant Pro Regular" panose="020B0503040000020003" pitchFamily="34" charset="0"/>
              </a:rPr>
              <a:t>A procedural note if relevant</a:t>
            </a:r>
          </a:p>
          <a:p>
            <a:pPr lvl="1"/>
            <a:r>
              <a:rPr lang="en-US" sz="1600" b="0" dirty="0">
                <a:latin typeface="Bryant Pro Regular" panose="020B0503040000020003" pitchFamily="34" charset="0"/>
              </a:rPr>
              <a:t>Precise, specific ICD-10 and CPT® coding that matches the record</a:t>
            </a:r>
          </a:p>
          <a:p>
            <a:pPr lvl="1"/>
            <a:r>
              <a:rPr lang="en-US" sz="1600" b="0" dirty="0">
                <a:latin typeface="Bryant Pro Regular" panose="020B0503040000020003" pitchFamily="34" charset="0"/>
              </a:rPr>
              <a:t>Cloning, templated inserts can be a real problem</a:t>
            </a:r>
          </a:p>
          <a:p>
            <a:endParaRPr lang="en-US" dirty="0"/>
          </a:p>
        </p:txBody>
      </p:sp>
    </p:spTree>
    <p:extLst>
      <p:ext uri="{BB962C8B-B14F-4D97-AF65-F5344CB8AC3E}">
        <p14:creationId xmlns:p14="http://schemas.microsoft.com/office/powerpoint/2010/main" val="118870918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77E3E1-2CFE-4FA7-A794-2FCA4133E438}"/>
              </a:ext>
            </a:extLst>
          </p:cNvPr>
          <p:cNvSpPr>
            <a:spLocks noGrp="1"/>
          </p:cNvSpPr>
          <p:nvPr>
            <p:ph type="body" sz="quarter" idx="11"/>
          </p:nvPr>
        </p:nvSpPr>
        <p:spPr/>
        <p:txBody>
          <a:bodyPr/>
          <a:lstStyle/>
          <a:p>
            <a:r>
              <a:rPr lang="en-US" dirty="0"/>
              <a:t>An Example</a:t>
            </a:r>
          </a:p>
        </p:txBody>
      </p:sp>
      <p:sp>
        <p:nvSpPr>
          <p:cNvPr id="3" name="Content Placeholder 2">
            <a:extLst>
              <a:ext uri="{FF2B5EF4-FFF2-40B4-BE49-F238E27FC236}">
                <a16:creationId xmlns:a16="http://schemas.microsoft.com/office/drawing/2014/main" id="{E36EA817-37EE-4831-AADA-E2ACE04C5680}"/>
              </a:ext>
            </a:extLst>
          </p:cNvPr>
          <p:cNvSpPr>
            <a:spLocks noGrp="1"/>
          </p:cNvSpPr>
          <p:nvPr>
            <p:ph idx="1"/>
          </p:nvPr>
        </p:nvSpPr>
        <p:spPr>
          <a:xfrm>
            <a:off x="152400" y="971550"/>
            <a:ext cx="8833104" cy="3425190"/>
          </a:xfrm>
        </p:spPr>
        <p:txBody>
          <a:bodyPr/>
          <a:lstStyle/>
          <a:p>
            <a:r>
              <a:rPr lang="en-US" dirty="0"/>
              <a:t>Saphnelo™ (Anifrolumab)</a:t>
            </a:r>
          </a:p>
          <a:p>
            <a:pPr lvl="1"/>
            <a:r>
              <a:rPr lang="en-US" sz="1800" b="0" dirty="0"/>
              <a:t>Indicated for the treatment of adult patients with </a:t>
            </a:r>
            <a:r>
              <a:rPr lang="en-US" sz="1800" b="0" i="1" dirty="0"/>
              <a:t>moderate to severe </a:t>
            </a:r>
            <a:r>
              <a:rPr lang="en-US" sz="1800" b="0" dirty="0"/>
              <a:t>systemic lupus erythematosus </a:t>
            </a:r>
            <a:r>
              <a:rPr lang="en-US" sz="1800" b="0" i="1" dirty="0"/>
              <a:t>(SLE</a:t>
            </a:r>
            <a:r>
              <a:rPr lang="en-US" sz="1800" b="0" dirty="0"/>
              <a:t>) who </a:t>
            </a:r>
            <a:r>
              <a:rPr lang="en-US" sz="1800" b="0" i="1" dirty="0"/>
              <a:t>are receiving standard therapy</a:t>
            </a:r>
            <a:r>
              <a:rPr lang="en-US" sz="1800" b="0" dirty="0"/>
              <a:t>.</a:t>
            </a:r>
          </a:p>
          <a:p>
            <a:pPr lvl="1"/>
            <a:r>
              <a:rPr lang="en-US" sz="1800" b="0" dirty="0"/>
              <a:t>Dose and frequency must follow FDA prescribing information</a:t>
            </a:r>
          </a:p>
          <a:p>
            <a:pPr lvl="1"/>
            <a:r>
              <a:rPr lang="en-US" sz="1800" b="0" dirty="0"/>
              <a:t>It is not uncommon to receive records that:</a:t>
            </a:r>
          </a:p>
          <a:p>
            <a:pPr lvl="2"/>
            <a:r>
              <a:rPr lang="en-US" sz="1600" dirty="0"/>
              <a:t>Never mention the dx at all or note the dx without any indication of its severity</a:t>
            </a:r>
          </a:p>
          <a:p>
            <a:pPr lvl="2"/>
            <a:r>
              <a:rPr lang="en-US" sz="1600" b="0" dirty="0"/>
              <a:t>An office note det</a:t>
            </a:r>
            <a:r>
              <a:rPr lang="en-US" sz="1600" dirty="0"/>
              <a:t>ails no current symptoms and a normal templated exam or a repetitively cloned one from months prior that doesn’t correlate with the stated condition of the patient</a:t>
            </a:r>
          </a:p>
          <a:p>
            <a:pPr lvl="2"/>
            <a:r>
              <a:rPr lang="en-US" sz="1600" dirty="0"/>
              <a:t>Current other therapy is not clear</a:t>
            </a:r>
          </a:p>
          <a:p>
            <a:pPr lvl="2"/>
            <a:r>
              <a:rPr lang="en-US" sz="1600" b="0" dirty="0"/>
              <a:t>Disease severity based on what? Perhaps use a standardized tool?</a:t>
            </a:r>
          </a:p>
        </p:txBody>
      </p:sp>
    </p:spTree>
    <p:extLst>
      <p:ext uri="{BB962C8B-B14F-4D97-AF65-F5344CB8AC3E}">
        <p14:creationId xmlns:p14="http://schemas.microsoft.com/office/powerpoint/2010/main" val="44177495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FC9EFE-1F17-4A67-9CC3-532F150C8445}"/>
              </a:ext>
            </a:extLst>
          </p:cNvPr>
          <p:cNvSpPr>
            <a:spLocks noGrp="1"/>
          </p:cNvSpPr>
          <p:nvPr>
            <p:ph type="body" sz="quarter" idx="11"/>
          </p:nvPr>
        </p:nvSpPr>
        <p:spPr/>
        <p:txBody>
          <a:bodyPr/>
          <a:lstStyle/>
          <a:p>
            <a:r>
              <a:rPr lang="en-US" dirty="0"/>
              <a:t>Other Scenarios</a:t>
            </a:r>
          </a:p>
        </p:txBody>
      </p:sp>
      <p:sp>
        <p:nvSpPr>
          <p:cNvPr id="3" name="Content Placeholder 2">
            <a:extLst>
              <a:ext uri="{FF2B5EF4-FFF2-40B4-BE49-F238E27FC236}">
                <a16:creationId xmlns:a16="http://schemas.microsoft.com/office/drawing/2014/main" id="{247126C9-089D-4FD4-B420-37EE66197244}"/>
              </a:ext>
            </a:extLst>
          </p:cNvPr>
          <p:cNvSpPr>
            <a:spLocks noGrp="1"/>
          </p:cNvSpPr>
          <p:nvPr>
            <p:ph idx="1"/>
          </p:nvPr>
        </p:nvSpPr>
        <p:spPr/>
        <p:txBody>
          <a:bodyPr/>
          <a:lstStyle/>
          <a:p>
            <a:r>
              <a:rPr lang="en-US" dirty="0"/>
              <a:t>What if a drug dosage is FDA labeled as progressive week to week or month to month?</a:t>
            </a:r>
          </a:p>
          <a:p>
            <a:pPr lvl="1"/>
            <a:r>
              <a:rPr lang="en-US" dirty="0"/>
              <a:t>Is the record identifying that chronology?</a:t>
            </a:r>
          </a:p>
          <a:p>
            <a:pPr lvl="1"/>
            <a:r>
              <a:rPr lang="en-US" dirty="0"/>
              <a:t>Are OP office records needed? Do you have a process to get those pre-infusion and into the hospital record system?</a:t>
            </a:r>
          </a:p>
          <a:p>
            <a:r>
              <a:rPr lang="en-US" dirty="0"/>
              <a:t>The same is true for diagnoses, disease severity, medical necessity</a:t>
            </a:r>
          </a:p>
          <a:p>
            <a:pPr marL="0" indent="0">
              <a:buNone/>
            </a:pPr>
            <a:r>
              <a:rPr lang="en-US" dirty="0"/>
              <a:t>     </a:t>
            </a:r>
          </a:p>
        </p:txBody>
      </p:sp>
    </p:spTree>
    <p:extLst>
      <p:ext uri="{BB962C8B-B14F-4D97-AF65-F5344CB8AC3E}">
        <p14:creationId xmlns:p14="http://schemas.microsoft.com/office/powerpoint/2010/main" val="377415947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C98A1B-5A7E-46A7-9CEA-9BED4CF1CF20}"/>
              </a:ext>
            </a:extLst>
          </p:cNvPr>
          <p:cNvSpPr>
            <a:spLocks noGrp="1"/>
          </p:cNvSpPr>
          <p:nvPr>
            <p:ph type="body" sz="quarter" idx="11"/>
          </p:nvPr>
        </p:nvSpPr>
        <p:spPr/>
        <p:txBody>
          <a:bodyPr/>
          <a:lstStyle/>
          <a:p>
            <a:r>
              <a:rPr lang="en-US" dirty="0"/>
              <a:t>Vabysmo™  (Faricimab-svoa)</a:t>
            </a:r>
          </a:p>
        </p:txBody>
      </p:sp>
      <p:sp>
        <p:nvSpPr>
          <p:cNvPr id="3" name="Content Placeholder 2">
            <a:extLst>
              <a:ext uri="{FF2B5EF4-FFF2-40B4-BE49-F238E27FC236}">
                <a16:creationId xmlns:a16="http://schemas.microsoft.com/office/drawing/2014/main" id="{D3DEBEFA-DD4E-4A11-A53B-BDFD57D22AED}"/>
              </a:ext>
            </a:extLst>
          </p:cNvPr>
          <p:cNvSpPr>
            <a:spLocks noGrp="1"/>
          </p:cNvSpPr>
          <p:nvPr>
            <p:ph idx="1"/>
          </p:nvPr>
        </p:nvSpPr>
        <p:spPr/>
        <p:txBody>
          <a:bodyPr/>
          <a:lstStyle/>
          <a:p>
            <a:r>
              <a:rPr lang="en-US" dirty="0"/>
              <a:t>Vascular endothelial growth factor and angiopoietin-2 inhibitor intravitreal injection indicated for wet AMD and DME</a:t>
            </a:r>
          </a:p>
          <a:p>
            <a:r>
              <a:rPr lang="en-US" dirty="0"/>
              <a:t>Many patients are affected bilaterally by these conditions</a:t>
            </a:r>
          </a:p>
          <a:p>
            <a:r>
              <a:rPr lang="en-US" dirty="0"/>
              <a:t>So what shot is going into which eye and when?</a:t>
            </a:r>
          </a:p>
          <a:p>
            <a:r>
              <a:rPr lang="en-US" dirty="0"/>
              <a:t>For wet AMD, the dose starts at 6mg Q 4 weeks x 4 and then, based on evaluations, can stretch out by 20 weeks or more</a:t>
            </a:r>
          </a:p>
          <a:p>
            <a:r>
              <a:rPr lang="en-US" dirty="0"/>
              <a:t>Does the most recent exam confirm ongoing problems or at least stabilization?</a:t>
            </a:r>
          </a:p>
        </p:txBody>
      </p:sp>
    </p:spTree>
    <p:extLst>
      <p:ext uri="{BB962C8B-B14F-4D97-AF65-F5344CB8AC3E}">
        <p14:creationId xmlns:p14="http://schemas.microsoft.com/office/powerpoint/2010/main" val="259231490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B3FECF-C881-416D-A8B6-CD1045DDA63D}"/>
              </a:ext>
            </a:extLst>
          </p:cNvPr>
          <p:cNvSpPr>
            <a:spLocks noGrp="1"/>
          </p:cNvSpPr>
          <p:nvPr>
            <p:ph type="body" sz="quarter" idx="11"/>
          </p:nvPr>
        </p:nvSpPr>
        <p:spPr/>
        <p:txBody>
          <a:bodyPr/>
          <a:lstStyle/>
          <a:p>
            <a:r>
              <a:rPr lang="en-US" dirty="0"/>
              <a:t>New and Emerging Technology</a:t>
            </a:r>
          </a:p>
        </p:txBody>
      </p:sp>
      <p:sp>
        <p:nvSpPr>
          <p:cNvPr id="3" name="Content Placeholder 2">
            <a:extLst>
              <a:ext uri="{FF2B5EF4-FFF2-40B4-BE49-F238E27FC236}">
                <a16:creationId xmlns:a16="http://schemas.microsoft.com/office/drawing/2014/main" id="{238CCA11-AE27-46A6-BA4B-97E28A802F9E}"/>
              </a:ext>
            </a:extLst>
          </p:cNvPr>
          <p:cNvSpPr>
            <a:spLocks noGrp="1"/>
          </p:cNvSpPr>
          <p:nvPr>
            <p:ph idx="1"/>
          </p:nvPr>
        </p:nvSpPr>
        <p:spPr>
          <a:xfrm>
            <a:off x="152400" y="971550"/>
            <a:ext cx="8833104" cy="3425190"/>
          </a:xfrm>
        </p:spPr>
        <p:txBody>
          <a:bodyPr/>
          <a:lstStyle/>
          <a:p>
            <a:r>
              <a:rPr lang="en-US" sz="2300" dirty="0"/>
              <a:t>The same previously stated principles apply</a:t>
            </a:r>
          </a:p>
          <a:p>
            <a:r>
              <a:rPr lang="en-US" sz="2300" dirty="0"/>
              <a:t>The submitted record should contain a well-described diagnosis and all the test results that support that diagnosis</a:t>
            </a:r>
          </a:p>
          <a:p>
            <a:r>
              <a:rPr lang="en-US" sz="2300" dirty="0"/>
              <a:t>A device should be used consistent with its FDA indication; otherwise, it should be part of a trial </a:t>
            </a:r>
          </a:p>
          <a:p>
            <a:pPr marL="0" indent="0">
              <a:buNone/>
            </a:pPr>
            <a:r>
              <a:rPr lang="en-US" sz="2300" dirty="0"/>
              <a:t>     If not, there is a risk of denial for off-label use</a:t>
            </a:r>
          </a:p>
          <a:p>
            <a:r>
              <a:rPr lang="en-US" sz="2300" dirty="0"/>
              <a:t>The procedure note on its own may not tell the story regarding a reasonable and necessary premise. OP office notes may be key.</a:t>
            </a:r>
          </a:p>
        </p:txBody>
      </p:sp>
    </p:spTree>
    <p:extLst>
      <p:ext uri="{BB962C8B-B14F-4D97-AF65-F5344CB8AC3E}">
        <p14:creationId xmlns:p14="http://schemas.microsoft.com/office/powerpoint/2010/main" val="228891933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92659D-97F9-46CE-ACB9-EDF6CD8424CD}"/>
              </a:ext>
            </a:extLst>
          </p:cNvPr>
          <p:cNvSpPr>
            <a:spLocks noGrp="1"/>
          </p:cNvSpPr>
          <p:nvPr>
            <p:ph type="body" sz="quarter" idx="10"/>
          </p:nvPr>
        </p:nvSpPr>
        <p:spPr/>
        <p:txBody>
          <a:bodyPr/>
          <a:lstStyle/>
          <a:p>
            <a:r>
              <a:rPr lang="en-US" dirty="0"/>
              <a:t>Shared Decision-Making</a:t>
            </a:r>
          </a:p>
        </p:txBody>
      </p:sp>
      <p:sp>
        <p:nvSpPr>
          <p:cNvPr id="3" name="Content Placeholder 2">
            <a:extLst>
              <a:ext uri="{FF2B5EF4-FFF2-40B4-BE49-F238E27FC236}">
                <a16:creationId xmlns:a16="http://schemas.microsoft.com/office/drawing/2014/main" id="{3F7939A5-28D0-409A-AEDE-BF595F44CDBF}"/>
              </a:ext>
            </a:extLst>
          </p:cNvPr>
          <p:cNvSpPr>
            <a:spLocks noGrp="1"/>
          </p:cNvSpPr>
          <p:nvPr>
            <p:ph sz="quarter" idx="11"/>
          </p:nvPr>
        </p:nvSpPr>
        <p:spPr>
          <a:xfrm>
            <a:off x="190500" y="2114550"/>
            <a:ext cx="8763000" cy="2800350"/>
          </a:xfrm>
        </p:spPr>
        <p:txBody>
          <a:bodyPr/>
          <a:lstStyle/>
          <a:p>
            <a:r>
              <a:rPr lang="en-US" sz="2000" dirty="0"/>
              <a:t>CMS believes SDM engages patients to allow for discussion of treatment options, potential benefits/harms, and to incorporate personal views and beliefs. It is patients and providers working together. </a:t>
            </a:r>
          </a:p>
          <a:p>
            <a:r>
              <a:rPr lang="en-US" sz="2000" dirty="0"/>
              <a:t>Evidence-based decision tools provide a foundation of current clinical evidence and recommendations</a:t>
            </a:r>
          </a:p>
          <a:p>
            <a:r>
              <a:rPr lang="en-US" sz="2000" dirty="0"/>
              <a:t>Several procedures mandate SDM-the two most prominent are ICDs and left atrial appendage closures (LAACs). Also required with hypoglossal nerve stimulators (L38276), low dose CT scans for lung cancer screening (NCD 210.14), etc.</a:t>
            </a:r>
          </a:p>
          <a:p>
            <a:endParaRPr lang="en-US" dirty="0"/>
          </a:p>
        </p:txBody>
      </p:sp>
    </p:spTree>
    <p:extLst>
      <p:ext uri="{BB962C8B-B14F-4D97-AF65-F5344CB8AC3E}">
        <p14:creationId xmlns:p14="http://schemas.microsoft.com/office/powerpoint/2010/main" val="369296777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20735F-91C1-488B-A8C9-553BFBFA61F0}"/>
              </a:ext>
            </a:extLst>
          </p:cNvPr>
          <p:cNvSpPr>
            <a:spLocks noGrp="1"/>
          </p:cNvSpPr>
          <p:nvPr>
            <p:ph type="body" sz="quarter" idx="11"/>
          </p:nvPr>
        </p:nvSpPr>
        <p:spPr/>
        <p:txBody>
          <a:bodyPr/>
          <a:lstStyle/>
          <a:p>
            <a:r>
              <a:rPr lang="en-US" dirty="0"/>
              <a:t>SDM Descriptions Differ</a:t>
            </a:r>
          </a:p>
        </p:txBody>
      </p:sp>
      <p:sp>
        <p:nvSpPr>
          <p:cNvPr id="3" name="Content Placeholder 2">
            <a:extLst>
              <a:ext uri="{FF2B5EF4-FFF2-40B4-BE49-F238E27FC236}">
                <a16:creationId xmlns:a16="http://schemas.microsoft.com/office/drawing/2014/main" id="{BFF2925D-13C9-47E0-A917-6F49F545F778}"/>
              </a:ext>
            </a:extLst>
          </p:cNvPr>
          <p:cNvSpPr>
            <a:spLocks noGrp="1"/>
          </p:cNvSpPr>
          <p:nvPr>
            <p:ph idx="1"/>
          </p:nvPr>
        </p:nvSpPr>
        <p:spPr/>
        <p:txBody>
          <a:bodyPr/>
          <a:lstStyle/>
          <a:p>
            <a:r>
              <a:rPr lang="en-US" sz="2000" dirty="0">
                <a:latin typeface="Bryant Pro Regular" panose="020B0503040000020003" pitchFamily="34" charset="0"/>
              </a:rPr>
              <a:t>ICD NCD 20.4-</a:t>
            </a:r>
            <a:r>
              <a:rPr lang="en-US" sz="2000" b="0" i="0" dirty="0">
                <a:effectLst/>
                <a:latin typeface="Bryant Pro Regular" panose="020B0503040000020003" pitchFamily="34" charset="0"/>
              </a:rPr>
              <a:t>a formal shared decision-making encounter must occur between the patient and a physician or qualified nonphysician practitioner using an evidence-based decision tool on ICDs prior to initial ICD implantation. </a:t>
            </a:r>
          </a:p>
          <a:p>
            <a:r>
              <a:rPr lang="en-US" sz="2000" dirty="0">
                <a:latin typeface="Bryant Pro Regular" panose="020B0503040000020003" pitchFamily="34" charset="0"/>
              </a:rPr>
              <a:t>LAAC NCD 20.34-independent non-interventional physician other than the implanter (such as a primary care physician, non-interventional cardiologist or neurologist)</a:t>
            </a:r>
          </a:p>
        </p:txBody>
      </p:sp>
    </p:spTree>
    <p:extLst>
      <p:ext uri="{BB962C8B-B14F-4D97-AF65-F5344CB8AC3E}">
        <p14:creationId xmlns:p14="http://schemas.microsoft.com/office/powerpoint/2010/main" val="91249258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BECEF1-AA43-4975-9AE5-08BD7AF4D91A}"/>
              </a:ext>
            </a:extLst>
          </p:cNvPr>
          <p:cNvSpPr>
            <a:spLocks noGrp="1"/>
          </p:cNvSpPr>
          <p:nvPr>
            <p:ph type="body" sz="quarter" idx="11"/>
          </p:nvPr>
        </p:nvSpPr>
        <p:spPr/>
        <p:txBody>
          <a:bodyPr/>
          <a:lstStyle/>
          <a:p>
            <a:r>
              <a:rPr lang="en-US" dirty="0"/>
              <a:t>SDM</a:t>
            </a:r>
          </a:p>
        </p:txBody>
      </p:sp>
      <p:sp>
        <p:nvSpPr>
          <p:cNvPr id="3" name="Content Placeholder 2">
            <a:extLst>
              <a:ext uri="{FF2B5EF4-FFF2-40B4-BE49-F238E27FC236}">
                <a16:creationId xmlns:a16="http://schemas.microsoft.com/office/drawing/2014/main" id="{DB93E4A4-B340-4566-9CA4-587E147CA9A4}"/>
              </a:ext>
            </a:extLst>
          </p:cNvPr>
          <p:cNvSpPr>
            <a:spLocks noGrp="1"/>
          </p:cNvSpPr>
          <p:nvPr>
            <p:ph idx="1"/>
          </p:nvPr>
        </p:nvSpPr>
        <p:spPr>
          <a:xfrm>
            <a:off x="134683" y="1047750"/>
            <a:ext cx="8833104" cy="3425190"/>
          </a:xfrm>
        </p:spPr>
        <p:txBody>
          <a:bodyPr/>
          <a:lstStyle/>
          <a:p>
            <a:r>
              <a:rPr lang="en-US" sz="2000" dirty="0"/>
              <a:t>The Shared Decision-Making encounter must be documented in the medical record prior to implanting an ICD or LAAC.</a:t>
            </a:r>
          </a:p>
          <a:p>
            <a:r>
              <a:rPr lang="en-US" sz="2000" dirty="0"/>
              <a:t>Palmetto GBA</a:t>
            </a:r>
          </a:p>
          <a:p>
            <a:pPr lvl="1"/>
            <a:r>
              <a:rPr lang="en-US" sz="1800" b="0" dirty="0"/>
              <a:t>SDM prior to implantation of these devices</a:t>
            </a:r>
          </a:p>
          <a:p>
            <a:pPr lvl="1"/>
            <a:r>
              <a:rPr lang="en-US" sz="1800" b="0" dirty="0"/>
              <a:t>Documentation of benefits and harms discussed with the patient</a:t>
            </a:r>
          </a:p>
          <a:p>
            <a:pPr lvl="1"/>
            <a:r>
              <a:rPr lang="en-US" sz="1800" b="0" dirty="0"/>
              <a:t>Any necessary calculations related to risk scoring (We won’t calculate for you)</a:t>
            </a:r>
          </a:p>
          <a:p>
            <a:pPr lvl="1"/>
            <a:r>
              <a:rPr lang="en-US" sz="1800" b="0" dirty="0"/>
              <a:t>Document (by name) the evidence-based decision-making tool used</a:t>
            </a:r>
          </a:p>
          <a:p>
            <a:pPr lvl="1"/>
            <a:r>
              <a:rPr lang="en-US" sz="1800" b="0" dirty="0"/>
              <a:t>Document the result of the tool</a:t>
            </a:r>
          </a:p>
          <a:p>
            <a:pPr lvl="1"/>
            <a:r>
              <a:rPr lang="en-US" sz="1800" b="0" dirty="0"/>
              <a:t>With LAACs, document the reason why long-term anticoagulation is not an option</a:t>
            </a:r>
          </a:p>
        </p:txBody>
      </p:sp>
    </p:spTree>
    <p:extLst>
      <p:ext uri="{BB962C8B-B14F-4D97-AF65-F5344CB8AC3E}">
        <p14:creationId xmlns:p14="http://schemas.microsoft.com/office/powerpoint/2010/main" val="427384860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D95F46-1CB9-4360-B8E8-9F39ADD44C18}"/>
              </a:ext>
            </a:extLst>
          </p:cNvPr>
          <p:cNvSpPr>
            <a:spLocks noGrp="1"/>
          </p:cNvSpPr>
          <p:nvPr>
            <p:ph type="body" sz="quarter" idx="11"/>
          </p:nvPr>
        </p:nvSpPr>
        <p:spPr/>
        <p:txBody>
          <a:bodyPr/>
          <a:lstStyle/>
          <a:p>
            <a:r>
              <a:rPr lang="en-US" dirty="0"/>
              <a:t>Questions Often Asked</a:t>
            </a:r>
          </a:p>
        </p:txBody>
      </p:sp>
      <p:sp>
        <p:nvSpPr>
          <p:cNvPr id="3" name="Content Placeholder 2">
            <a:extLst>
              <a:ext uri="{FF2B5EF4-FFF2-40B4-BE49-F238E27FC236}">
                <a16:creationId xmlns:a16="http://schemas.microsoft.com/office/drawing/2014/main" id="{CFF9A521-0B59-4619-85D1-EF6AE8834C6C}"/>
              </a:ext>
            </a:extLst>
          </p:cNvPr>
          <p:cNvSpPr>
            <a:spLocks noGrp="1"/>
          </p:cNvSpPr>
          <p:nvPr>
            <p:ph idx="1"/>
          </p:nvPr>
        </p:nvSpPr>
        <p:spPr/>
        <p:txBody>
          <a:bodyPr/>
          <a:lstStyle/>
          <a:p>
            <a:r>
              <a:rPr lang="en-US" sz="2300" dirty="0"/>
              <a:t>Is SDM the same as informed consent? 	</a:t>
            </a:r>
            <a:r>
              <a:rPr lang="en-US" sz="2300" i="1" dirty="0">
                <a:solidFill>
                  <a:schemeClr val="tx1"/>
                </a:solidFill>
              </a:rPr>
              <a:t>No.</a:t>
            </a:r>
          </a:p>
          <a:p>
            <a:r>
              <a:rPr lang="en-US" sz="2300" dirty="0"/>
              <a:t>Can I just say “SDM done on xxx date”?  	</a:t>
            </a:r>
            <a:r>
              <a:rPr lang="en-US" sz="2300" i="1" dirty="0">
                <a:solidFill>
                  <a:schemeClr val="tx1"/>
                </a:solidFill>
              </a:rPr>
              <a:t>No.</a:t>
            </a:r>
            <a:r>
              <a:rPr lang="en-US" sz="2300" dirty="0"/>
              <a:t>  </a:t>
            </a:r>
          </a:p>
          <a:p>
            <a:pPr marL="400050" lvl="1" indent="0">
              <a:buNone/>
            </a:pPr>
            <a:r>
              <a:rPr lang="en-US" sz="1900" i="1" dirty="0">
                <a:solidFill>
                  <a:schemeClr val="tx1"/>
                </a:solidFill>
              </a:rPr>
              <a:t>A progress note documenting the content and details and participants must be present for the shared decision-making encounter. </a:t>
            </a:r>
          </a:p>
          <a:p>
            <a:r>
              <a:rPr lang="en-US" sz="2300" dirty="0"/>
              <a:t>What are some tools frequently utilized? </a:t>
            </a:r>
            <a:endParaRPr lang="en-US" sz="2300" i="1" dirty="0">
              <a:solidFill>
                <a:schemeClr val="tx1"/>
              </a:solidFill>
            </a:endParaRPr>
          </a:p>
          <a:p>
            <a:pPr marL="400050" lvl="1" indent="0">
              <a:buNone/>
            </a:pPr>
            <a:r>
              <a:rPr lang="en-US" sz="1900" i="1" dirty="0">
                <a:solidFill>
                  <a:schemeClr val="tx1"/>
                </a:solidFill>
              </a:rPr>
              <a:t>(Colorado Program for Patient Centered Decisions, ACC CardioSmart, SPARC-Stroke Prevention in AF Risk Tool)</a:t>
            </a:r>
          </a:p>
          <a:p>
            <a:pPr marL="0" indent="0">
              <a:buNone/>
            </a:pPr>
            <a:endParaRPr lang="en-US" sz="2300" dirty="0"/>
          </a:p>
        </p:txBody>
      </p:sp>
    </p:spTree>
    <p:extLst>
      <p:ext uri="{BB962C8B-B14F-4D97-AF65-F5344CB8AC3E}">
        <p14:creationId xmlns:p14="http://schemas.microsoft.com/office/powerpoint/2010/main" val="175422726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D086B2-6A0F-4DD8-B411-1C04F7D67E89}"/>
              </a:ext>
            </a:extLst>
          </p:cNvPr>
          <p:cNvSpPr>
            <a:spLocks noGrp="1"/>
          </p:cNvSpPr>
          <p:nvPr>
            <p:ph type="body" sz="quarter" idx="10"/>
          </p:nvPr>
        </p:nvSpPr>
        <p:spPr/>
        <p:txBody>
          <a:bodyPr/>
          <a:lstStyle/>
          <a:p>
            <a:r>
              <a:rPr lang="en-US" dirty="0"/>
              <a:t>Home Use of Oxygen (NCD 240.2)</a:t>
            </a:r>
          </a:p>
        </p:txBody>
      </p:sp>
      <p:sp>
        <p:nvSpPr>
          <p:cNvPr id="3" name="Content Placeholder 2">
            <a:extLst>
              <a:ext uri="{FF2B5EF4-FFF2-40B4-BE49-F238E27FC236}">
                <a16:creationId xmlns:a16="http://schemas.microsoft.com/office/drawing/2014/main" id="{0E59583C-8B8A-435F-958A-3ACB167F23F3}"/>
              </a:ext>
            </a:extLst>
          </p:cNvPr>
          <p:cNvSpPr>
            <a:spLocks noGrp="1"/>
          </p:cNvSpPr>
          <p:nvPr>
            <p:ph sz="quarter" idx="11"/>
          </p:nvPr>
        </p:nvSpPr>
        <p:spPr>
          <a:xfrm>
            <a:off x="190500" y="2038350"/>
            <a:ext cx="8763000" cy="2800350"/>
          </a:xfrm>
        </p:spPr>
        <p:txBody>
          <a:bodyPr/>
          <a:lstStyle/>
          <a:p>
            <a:r>
              <a:rPr lang="en-US" sz="2300" dirty="0"/>
              <a:t>Effective 9/27/21</a:t>
            </a:r>
          </a:p>
          <a:p>
            <a:r>
              <a:rPr lang="en-US" sz="2300" dirty="0"/>
              <a:t>Oxygen therapy and oxygen equipment is covered in the home for acute or chronic conditions, short- or long-term, when the patient exhibits hypoxemia</a:t>
            </a:r>
          </a:p>
          <a:p>
            <a:r>
              <a:rPr lang="en-US" sz="2300" dirty="0"/>
              <a:t>Need must be based on clinical test results ordered and evaluated by the treating practitioner</a:t>
            </a:r>
          </a:p>
          <a:p>
            <a:r>
              <a:rPr lang="en-US" sz="2300" dirty="0"/>
              <a:t>ABG or oximetry must be done at the time of need (for a hospitalized patient, within 2 days of discharge)</a:t>
            </a:r>
          </a:p>
          <a:p>
            <a:endParaRPr lang="en-US" dirty="0"/>
          </a:p>
        </p:txBody>
      </p:sp>
    </p:spTree>
    <p:extLst>
      <p:ext uri="{BB962C8B-B14F-4D97-AF65-F5344CB8AC3E}">
        <p14:creationId xmlns:p14="http://schemas.microsoft.com/office/powerpoint/2010/main" val="290883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696AA4-E11D-45F9-98BD-B22D809446F9}"/>
              </a:ext>
            </a:extLst>
          </p:cNvPr>
          <p:cNvSpPr>
            <a:spLocks noGrp="1"/>
          </p:cNvSpPr>
          <p:nvPr>
            <p:ph type="body" sz="quarter" idx="11"/>
          </p:nvPr>
        </p:nvSpPr>
        <p:spPr/>
        <p:txBody>
          <a:bodyPr/>
          <a:lstStyle/>
          <a:p>
            <a:r>
              <a:rPr lang="en-US" dirty="0"/>
              <a:t>Utilization management</a:t>
            </a:r>
          </a:p>
        </p:txBody>
      </p:sp>
      <p:sp>
        <p:nvSpPr>
          <p:cNvPr id="4" name="Text Placeholder 3">
            <a:extLst>
              <a:ext uri="{FF2B5EF4-FFF2-40B4-BE49-F238E27FC236}">
                <a16:creationId xmlns:a16="http://schemas.microsoft.com/office/drawing/2014/main" id="{6C38C7D1-E455-414F-9E00-EFC35C20DC8A}"/>
              </a:ext>
            </a:extLst>
          </p:cNvPr>
          <p:cNvSpPr>
            <a:spLocks noGrp="1"/>
          </p:cNvSpPr>
          <p:nvPr>
            <p:ph type="body" sz="quarter" idx="12"/>
          </p:nvPr>
        </p:nvSpPr>
        <p:spPr>
          <a:xfrm>
            <a:off x="0" y="2952750"/>
            <a:ext cx="9144000" cy="602651"/>
          </a:xfrm>
        </p:spPr>
        <p:txBody>
          <a:bodyPr/>
          <a:lstStyle/>
          <a:p>
            <a:r>
              <a:rPr lang="en-US" dirty="0"/>
              <a:t>NC HFMA Medicare Workshop</a:t>
            </a:r>
          </a:p>
          <a:p>
            <a:endParaRPr lang="en-US" dirty="0"/>
          </a:p>
        </p:txBody>
      </p:sp>
      <p:pic>
        <p:nvPicPr>
          <p:cNvPr id="1026" name="Picture 2" descr="Awards and Scholarships">
            <a:extLst>
              <a:ext uri="{FF2B5EF4-FFF2-40B4-BE49-F238E27FC236}">
                <a16:creationId xmlns:a16="http://schemas.microsoft.com/office/drawing/2014/main" id="{1D224DAA-C8C6-45E4-B0B8-35D9BEC481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171950"/>
            <a:ext cx="1716286" cy="885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6F709F8-AAAB-4BCF-B31D-1A2DEAD9C25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6564"/>
            <a:ext cx="1671248" cy="110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23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B88C81-CF4D-420A-9466-C4F656F2B914}"/>
              </a:ext>
            </a:extLst>
          </p:cNvPr>
          <p:cNvSpPr>
            <a:spLocks noGrp="1"/>
          </p:cNvSpPr>
          <p:nvPr>
            <p:ph type="body" sz="quarter" idx="11"/>
          </p:nvPr>
        </p:nvSpPr>
        <p:spPr/>
        <p:txBody>
          <a:bodyPr/>
          <a:lstStyle/>
          <a:p>
            <a:r>
              <a:rPr lang="en-US" dirty="0"/>
              <a:t>Monitor</a:t>
            </a:r>
          </a:p>
        </p:txBody>
      </p:sp>
      <p:sp>
        <p:nvSpPr>
          <p:cNvPr id="3" name="Content Placeholder 2">
            <a:extLst>
              <a:ext uri="{FF2B5EF4-FFF2-40B4-BE49-F238E27FC236}">
                <a16:creationId xmlns:a16="http://schemas.microsoft.com/office/drawing/2014/main" id="{55ACDAA3-92FB-4206-8C3B-480C13F9783D}"/>
              </a:ext>
            </a:extLst>
          </p:cNvPr>
          <p:cNvSpPr>
            <a:spLocks noGrp="1"/>
          </p:cNvSpPr>
          <p:nvPr>
            <p:ph idx="1"/>
          </p:nvPr>
        </p:nvSpPr>
        <p:spPr/>
        <p:txBody>
          <a:bodyPr/>
          <a:lstStyle/>
          <a:p>
            <a:pPr marL="0" indent="0">
              <a:buNone/>
            </a:pPr>
            <a:r>
              <a:rPr lang="en-US" dirty="0"/>
              <a:t>Maintain a log of denials</a:t>
            </a:r>
          </a:p>
          <a:p>
            <a:r>
              <a:rPr lang="en-US" dirty="0"/>
              <a:t>Date received</a:t>
            </a:r>
          </a:p>
          <a:p>
            <a:r>
              <a:rPr lang="en-US" dirty="0"/>
              <a:t>Type of denial</a:t>
            </a:r>
          </a:p>
          <a:p>
            <a:r>
              <a:rPr lang="en-US" dirty="0"/>
              <a:t>Date appealed</a:t>
            </a:r>
          </a:p>
          <a:p>
            <a:r>
              <a:rPr lang="en-US" dirty="0"/>
              <a:t>Disposition</a:t>
            </a:r>
          </a:p>
          <a:p>
            <a:endParaRPr lang="en-US" dirty="0"/>
          </a:p>
        </p:txBody>
      </p:sp>
    </p:spTree>
    <p:extLst>
      <p:ext uri="{BB962C8B-B14F-4D97-AF65-F5344CB8AC3E}">
        <p14:creationId xmlns:p14="http://schemas.microsoft.com/office/powerpoint/2010/main" val="160671871"/>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9929CB-D388-4CF1-B1EA-79FF1949CFEB}"/>
              </a:ext>
            </a:extLst>
          </p:cNvPr>
          <p:cNvSpPr>
            <a:spLocks noGrp="1"/>
          </p:cNvSpPr>
          <p:nvPr>
            <p:ph type="body" sz="quarter" idx="11"/>
          </p:nvPr>
        </p:nvSpPr>
        <p:spPr/>
        <p:txBody>
          <a:bodyPr/>
          <a:lstStyle/>
          <a:p>
            <a:r>
              <a:rPr lang="en-US" dirty="0"/>
              <a:t>Hypoxemia Defined</a:t>
            </a:r>
          </a:p>
        </p:txBody>
      </p:sp>
      <p:sp>
        <p:nvSpPr>
          <p:cNvPr id="3" name="Content Placeholder 2">
            <a:extLst>
              <a:ext uri="{FF2B5EF4-FFF2-40B4-BE49-F238E27FC236}">
                <a16:creationId xmlns:a16="http://schemas.microsoft.com/office/drawing/2014/main" id="{7B95E579-D8B3-4F1D-AF58-AD2F2509A609}"/>
              </a:ext>
            </a:extLst>
          </p:cNvPr>
          <p:cNvSpPr>
            <a:spLocks noGrp="1"/>
          </p:cNvSpPr>
          <p:nvPr>
            <p:ph idx="1"/>
          </p:nvPr>
        </p:nvSpPr>
        <p:spPr/>
        <p:txBody>
          <a:bodyPr/>
          <a:lstStyle/>
          <a:p>
            <a:r>
              <a:rPr lang="en-US" sz="1800" dirty="0"/>
              <a:t>Arterial pO2 </a:t>
            </a:r>
            <a:r>
              <a:rPr lang="en-US" sz="1800" u="sng" dirty="0"/>
              <a:t>&lt;</a:t>
            </a:r>
            <a:r>
              <a:rPr lang="en-US" sz="1800" dirty="0"/>
              <a:t> 55 or an O2 sat </a:t>
            </a:r>
            <a:r>
              <a:rPr lang="en-US" sz="1800" u="sng" dirty="0"/>
              <a:t>&lt;</a:t>
            </a:r>
            <a:r>
              <a:rPr lang="en-US" sz="1800" dirty="0"/>
              <a:t> 88% at rest on RA; or</a:t>
            </a:r>
          </a:p>
          <a:p>
            <a:r>
              <a:rPr lang="en-US" sz="1800" dirty="0"/>
              <a:t>Arterial pO2 </a:t>
            </a:r>
            <a:r>
              <a:rPr lang="en-US" sz="1800" u="sng" dirty="0"/>
              <a:t>&lt;</a:t>
            </a:r>
            <a:r>
              <a:rPr lang="en-US" sz="1800" dirty="0"/>
              <a:t> 55 or an O2 sat &lt; 88% during sleep in a patient with pO2 of 56 or O2 sat &gt; 89% while awake (or a drop in oxygen level while asleep &gt; 10 mm Hg or &gt; 5% by sat) with associated signs/symptoms (covers nocturnal oxygen); or</a:t>
            </a:r>
          </a:p>
          <a:p>
            <a:r>
              <a:rPr lang="en-US" sz="1800" dirty="0"/>
              <a:t>Arterial pO2 </a:t>
            </a:r>
            <a:r>
              <a:rPr lang="en-US" sz="1800" u="sng" dirty="0"/>
              <a:t>&lt;</a:t>
            </a:r>
            <a:r>
              <a:rPr lang="en-US" sz="1800" dirty="0"/>
              <a:t> 55 or O2 sat </a:t>
            </a:r>
            <a:r>
              <a:rPr lang="en-US" sz="1800" u="sng" dirty="0"/>
              <a:t>&lt;</a:t>
            </a:r>
            <a:r>
              <a:rPr lang="en-US" sz="1800" dirty="0"/>
              <a:t> 88% during exercise for a patient with pO2 </a:t>
            </a:r>
            <a:r>
              <a:rPr lang="en-US" sz="1800" u="sng" dirty="0"/>
              <a:t>&gt;</a:t>
            </a:r>
            <a:r>
              <a:rPr lang="en-US" sz="1800" dirty="0"/>
              <a:t> 56 or O2 sat </a:t>
            </a:r>
            <a:r>
              <a:rPr lang="en-US" sz="1800" u="sng" dirty="0"/>
              <a:t>&gt;</a:t>
            </a:r>
            <a:r>
              <a:rPr lang="en-US" sz="1800" dirty="0"/>
              <a:t> 89% during the day at rest. (Qualifies for exercise oxygen); or</a:t>
            </a:r>
          </a:p>
          <a:p>
            <a:r>
              <a:rPr lang="en-US" sz="1800" dirty="0"/>
              <a:t>Arterial pO2 56-59 or O2 sat 89% with dependent edema suggesting HF, pulmonary HTN or erythrocythemia =HCT &gt; 56%.</a:t>
            </a:r>
          </a:p>
          <a:p>
            <a:r>
              <a:rPr lang="en-US" sz="1800" dirty="0"/>
              <a:t>120-day limit</a:t>
            </a:r>
          </a:p>
          <a:p>
            <a:r>
              <a:rPr lang="en-US" sz="1800" dirty="0"/>
              <a:t>Certificates of medical necessity are no longer required (1-1-23)</a:t>
            </a:r>
          </a:p>
          <a:p>
            <a:endParaRPr lang="en-US" dirty="0"/>
          </a:p>
        </p:txBody>
      </p:sp>
    </p:spTree>
    <p:extLst>
      <p:ext uri="{BB962C8B-B14F-4D97-AF65-F5344CB8AC3E}">
        <p14:creationId xmlns:p14="http://schemas.microsoft.com/office/powerpoint/2010/main" val="162396689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D0F9EC-C840-41D5-9828-A30F6DB25536}"/>
              </a:ext>
            </a:extLst>
          </p:cNvPr>
          <p:cNvSpPr>
            <a:spLocks noGrp="1"/>
          </p:cNvSpPr>
          <p:nvPr>
            <p:ph type="body" sz="quarter" idx="11"/>
          </p:nvPr>
        </p:nvSpPr>
        <p:spPr/>
        <p:txBody>
          <a:bodyPr/>
          <a:lstStyle/>
          <a:p>
            <a:r>
              <a:rPr lang="en-US" dirty="0"/>
              <a:t>Non-Coverage of Home Oxygen</a:t>
            </a:r>
          </a:p>
        </p:txBody>
      </p:sp>
      <p:sp>
        <p:nvSpPr>
          <p:cNvPr id="3" name="Content Placeholder 2">
            <a:extLst>
              <a:ext uri="{FF2B5EF4-FFF2-40B4-BE49-F238E27FC236}">
                <a16:creationId xmlns:a16="http://schemas.microsoft.com/office/drawing/2014/main" id="{5D884B83-2D25-44A0-A61B-14AD6F01313E}"/>
              </a:ext>
            </a:extLst>
          </p:cNvPr>
          <p:cNvSpPr>
            <a:spLocks noGrp="1"/>
          </p:cNvSpPr>
          <p:nvPr>
            <p:ph idx="1"/>
          </p:nvPr>
        </p:nvSpPr>
        <p:spPr/>
        <p:txBody>
          <a:bodyPr/>
          <a:lstStyle/>
          <a:p>
            <a:r>
              <a:rPr lang="en-US" dirty="0"/>
              <a:t>Angina without hypoxemia</a:t>
            </a:r>
          </a:p>
          <a:p>
            <a:r>
              <a:rPr lang="en-US" dirty="0"/>
              <a:t>SOB without cor pulmonale or evidence of hypoxemia</a:t>
            </a:r>
          </a:p>
          <a:p>
            <a:r>
              <a:rPr lang="en-US" dirty="0"/>
              <a:t>Severe peripheral vascular disease with desaturation in one or more extremities</a:t>
            </a:r>
          </a:p>
          <a:p>
            <a:r>
              <a:rPr lang="en-US" dirty="0"/>
              <a:t>Terminal illnesses unless they affect the ability to breathe</a:t>
            </a:r>
          </a:p>
          <a:p>
            <a:endParaRPr lang="en-US" dirty="0"/>
          </a:p>
          <a:p>
            <a:r>
              <a:rPr lang="en-US" dirty="0"/>
              <a:t>MACs determine coverage for oxygen therapy and equipment patients who are not described or precluded in this policy</a:t>
            </a:r>
          </a:p>
        </p:txBody>
      </p:sp>
    </p:spTree>
    <p:extLst>
      <p:ext uri="{BB962C8B-B14F-4D97-AF65-F5344CB8AC3E}">
        <p14:creationId xmlns:p14="http://schemas.microsoft.com/office/powerpoint/2010/main" val="155870073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E858BF-5EB9-4FD0-8CE9-3CAD6B5F11B0}"/>
              </a:ext>
            </a:extLst>
          </p:cNvPr>
          <p:cNvSpPr>
            <a:spLocks noGrp="1"/>
          </p:cNvSpPr>
          <p:nvPr>
            <p:ph type="body" sz="quarter" idx="11"/>
          </p:nvPr>
        </p:nvSpPr>
        <p:spPr/>
        <p:txBody>
          <a:bodyPr/>
          <a:lstStyle/>
          <a:p>
            <a:r>
              <a:rPr lang="en-US" dirty="0"/>
              <a:t>Are the DME Suppliers Cooperating?</a:t>
            </a:r>
          </a:p>
        </p:txBody>
      </p:sp>
      <p:sp>
        <p:nvSpPr>
          <p:cNvPr id="3" name="Content Placeholder 2">
            <a:extLst>
              <a:ext uri="{FF2B5EF4-FFF2-40B4-BE49-F238E27FC236}">
                <a16:creationId xmlns:a16="http://schemas.microsoft.com/office/drawing/2014/main" id="{F4A0A781-A832-4E6F-82B1-21C9CDD96F1F}"/>
              </a:ext>
            </a:extLst>
          </p:cNvPr>
          <p:cNvSpPr>
            <a:spLocks noGrp="1"/>
          </p:cNvSpPr>
          <p:nvPr>
            <p:ph idx="1"/>
          </p:nvPr>
        </p:nvSpPr>
        <p:spPr/>
        <p:txBody>
          <a:bodyPr/>
          <a:lstStyle/>
          <a:p>
            <a:r>
              <a:rPr lang="en-US" sz="2000" dirty="0"/>
              <a:t>Version 1 of this NCD referenced a “diagnosis of disease requiring home use of oxygen”</a:t>
            </a:r>
          </a:p>
          <a:p>
            <a:pPr lvl="1"/>
            <a:r>
              <a:rPr lang="en-US" sz="1800" dirty="0"/>
              <a:t>Severe lung disease such as COPD, diffuse interstitial lung disease, cystic fibrosis, bronchiectasis, widespread lung cancer; or</a:t>
            </a:r>
          </a:p>
          <a:p>
            <a:pPr lvl="1"/>
            <a:r>
              <a:rPr lang="en-US" sz="1800" dirty="0"/>
              <a:t>Hypoxia-related symptoms or findings that might be expected to improve with oxygen therapy (Examples-pulmonary HTN, recurring HF due to chronic cor pulmonale, erythrocytosis, cognitive impairment, nocturnal restlessness, morning headache)</a:t>
            </a:r>
          </a:p>
          <a:p>
            <a:r>
              <a:rPr lang="en-US" sz="2000" dirty="0"/>
              <a:t>The new version expands coverage and negates the need for circulating lists of qualifying diagnoses and may alter any templated medical record entries already in place</a:t>
            </a:r>
          </a:p>
        </p:txBody>
      </p:sp>
    </p:spTree>
    <p:extLst>
      <p:ext uri="{BB962C8B-B14F-4D97-AF65-F5344CB8AC3E}">
        <p14:creationId xmlns:p14="http://schemas.microsoft.com/office/powerpoint/2010/main" val="287924688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50753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031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3DE682-F151-425E-A7DB-8A22EB9FFFAB}"/>
              </a:ext>
            </a:extLst>
          </p:cNvPr>
          <p:cNvSpPr>
            <a:spLocks noGrp="1"/>
          </p:cNvSpPr>
          <p:nvPr>
            <p:ph type="body" sz="quarter" idx="11"/>
          </p:nvPr>
        </p:nvSpPr>
        <p:spPr/>
        <p:txBody>
          <a:bodyPr/>
          <a:lstStyle/>
          <a:p>
            <a:r>
              <a:rPr lang="en-US" dirty="0"/>
              <a:t>Activity</a:t>
            </a:r>
          </a:p>
        </p:txBody>
      </p:sp>
      <p:sp>
        <p:nvSpPr>
          <p:cNvPr id="3" name="Content Placeholder 2">
            <a:extLst>
              <a:ext uri="{FF2B5EF4-FFF2-40B4-BE49-F238E27FC236}">
                <a16:creationId xmlns:a16="http://schemas.microsoft.com/office/drawing/2014/main" id="{106F3850-260A-4A20-8B0F-08C4E223361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762332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811E34-4CD7-4A5D-A86C-41E61E90B92D}"/>
              </a:ext>
            </a:extLst>
          </p:cNvPr>
          <p:cNvSpPr>
            <a:spLocks noGrp="1"/>
          </p:cNvSpPr>
          <p:nvPr>
            <p:ph type="body" sz="quarter" idx="11"/>
          </p:nvPr>
        </p:nvSpPr>
        <p:spPr/>
        <p:txBody>
          <a:bodyPr/>
          <a:lstStyle/>
          <a:p>
            <a:r>
              <a:rPr lang="en-US" dirty="0"/>
              <a:t>Prevent</a:t>
            </a:r>
          </a:p>
        </p:txBody>
      </p:sp>
      <p:sp>
        <p:nvSpPr>
          <p:cNvPr id="3" name="Content Placeholder 2">
            <a:extLst>
              <a:ext uri="{FF2B5EF4-FFF2-40B4-BE49-F238E27FC236}">
                <a16:creationId xmlns:a16="http://schemas.microsoft.com/office/drawing/2014/main" id="{B4FE23D9-6424-42E6-AF47-0AE95F74D6C7}"/>
              </a:ext>
            </a:extLst>
          </p:cNvPr>
          <p:cNvSpPr>
            <a:spLocks noGrp="1"/>
          </p:cNvSpPr>
          <p:nvPr>
            <p:ph idx="1"/>
          </p:nvPr>
        </p:nvSpPr>
        <p:spPr/>
        <p:txBody>
          <a:bodyPr/>
          <a:lstStyle/>
          <a:p>
            <a:r>
              <a:rPr lang="en-US" dirty="0"/>
              <a:t>Sort denials by category to determine the potential opportunities to revise processes, adjust workflows or re-train employees, physicians and providers</a:t>
            </a:r>
          </a:p>
          <a:p>
            <a:r>
              <a:rPr lang="en-US" dirty="0"/>
              <a:t>Developing a cross-functional approach prevents the common problem of one team “fixing” an issue, while another team “corrects” it — teams working in parallel on the same problem may end up working at cross-purposes, duplicating others’ work or failing to root out the problem altogether</a:t>
            </a:r>
          </a:p>
          <a:p>
            <a:endParaRPr lang="en-US" dirty="0"/>
          </a:p>
        </p:txBody>
      </p:sp>
    </p:spTree>
    <p:extLst>
      <p:ext uri="{BB962C8B-B14F-4D97-AF65-F5344CB8AC3E}">
        <p14:creationId xmlns:p14="http://schemas.microsoft.com/office/powerpoint/2010/main" val="1272850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9C51F5-D1C3-4DA8-9A66-7B485016540D}"/>
              </a:ext>
            </a:extLst>
          </p:cNvPr>
          <p:cNvSpPr>
            <a:spLocks noGrp="1"/>
          </p:cNvSpPr>
          <p:nvPr>
            <p:ph type="body" sz="quarter" idx="11"/>
          </p:nvPr>
        </p:nvSpPr>
        <p:spPr/>
        <p:txBody>
          <a:bodyPr/>
          <a:lstStyle/>
          <a:p>
            <a:r>
              <a:rPr lang="en-US" dirty="0"/>
              <a:t>Front-End Driven Revenue Cycle Process</a:t>
            </a:r>
          </a:p>
        </p:txBody>
      </p:sp>
      <p:sp>
        <p:nvSpPr>
          <p:cNvPr id="3" name="Content Placeholder 2">
            <a:extLst>
              <a:ext uri="{FF2B5EF4-FFF2-40B4-BE49-F238E27FC236}">
                <a16:creationId xmlns:a16="http://schemas.microsoft.com/office/drawing/2014/main" id="{E83AEF18-DA5D-45E0-82D3-5C5D12BABB9B}"/>
              </a:ext>
            </a:extLst>
          </p:cNvPr>
          <p:cNvSpPr>
            <a:spLocks noGrp="1"/>
          </p:cNvSpPr>
          <p:nvPr>
            <p:ph idx="1"/>
          </p:nvPr>
        </p:nvSpPr>
        <p:spPr/>
        <p:txBody>
          <a:bodyPr/>
          <a:lstStyle/>
          <a:p>
            <a:r>
              <a:rPr lang="en-US" dirty="0"/>
              <a:t>Verifying insurance eligibility</a:t>
            </a:r>
          </a:p>
          <a:p>
            <a:pPr lvl="1"/>
            <a:r>
              <a:rPr lang="en-US" dirty="0"/>
              <a:t>Primary payor</a:t>
            </a:r>
          </a:p>
          <a:p>
            <a:pPr lvl="1"/>
            <a:r>
              <a:rPr lang="en-US" dirty="0"/>
              <a:t>Secondary payor</a:t>
            </a:r>
          </a:p>
          <a:p>
            <a:r>
              <a:rPr lang="en-US" dirty="0"/>
              <a:t>Coverage</a:t>
            </a:r>
          </a:p>
          <a:p>
            <a:pPr lvl="1"/>
            <a:r>
              <a:rPr lang="en-US" dirty="0"/>
              <a:t>Non-Medicare coverage polices</a:t>
            </a:r>
          </a:p>
          <a:p>
            <a:pPr lvl="1"/>
            <a:r>
              <a:rPr lang="en-US" dirty="0"/>
              <a:t>Medicare Coverage polices</a:t>
            </a:r>
          </a:p>
          <a:p>
            <a:pPr lvl="2"/>
            <a:r>
              <a:rPr lang="en-US" dirty="0"/>
              <a:t>Local Coverage Determination</a:t>
            </a:r>
          </a:p>
          <a:p>
            <a:pPr lvl="2"/>
            <a:r>
              <a:rPr lang="en-US" dirty="0"/>
              <a:t>National Coverage Determination</a:t>
            </a:r>
          </a:p>
          <a:p>
            <a:r>
              <a:rPr lang="en-US" dirty="0"/>
              <a:t>Requesting prior-authorization, if necessary</a:t>
            </a:r>
          </a:p>
          <a:p>
            <a:endParaRPr lang="en-US" dirty="0"/>
          </a:p>
        </p:txBody>
      </p:sp>
    </p:spTree>
    <p:extLst>
      <p:ext uri="{BB962C8B-B14F-4D97-AF65-F5344CB8AC3E}">
        <p14:creationId xmlns:p14="http://schemas.microsoft.com/office/powerpoint/2010/main" val="3199244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BBDC4F-5BD1-4D07-8F15-A4518168C145}"/>
              </a:ext>
            </a:extLst>
          </p:cNvPr>
          <p:cNvSpPr>
            <a:spLocks noGrp="1"/>
          </p:cNvSpPr>
          <p:nvPr>
            <p:ph type="body" sz="quarter" idx="11"/>
          </p:nvPr>
        </p:nvSpPr>
        <p:spPr/>
        <p:txBody>
          <a:bodyPr/>
          <a:lstStyle/>
          <a:p>
            <a:r>
              <a:rPr lang="en-US" dirty="0"/>
              <a:t>Manage Your Denials Effectively</a:t>
            </a:r>
          </a:p>
        </p:txBody>
      </p:sp>
      <p:sp>
        <p:nvSpPr>
          <p:cNvPr id="3" name="Content Placeholder 2">
            <a:extLst>
              <a:ext uri="{FF2B5EF4-FFF2-40B4-BE49-F238E27FC236}">
                <a16:creationId xmlns:a16="http://schemas.microsoft.com/office/drawing/2014/main" id="{6DB731D4-FE5B-4837-B279-D4C4C3C9BB64}"/>
              </a:ext>
            </a:extLst>
          </p:cNvPr>
          <p:cNvSpPr>
            <a:spLocks noGrp="1"/>
          </p:cNvSpPr>
          <p:nvPr>
            <p:ph idx="1"/>
          </p:nvPr>
        </p:nvSpPr>
        <p:spPr/>
        <p:txBody>
          <a:bodyPr/>
          <a:lstStyle/>
          <a:p>
            <a:r>
              <a:rPr lang="en-US" dirty="0"/>
              <a:t>Create a well-defined list of CARC (claim adjustment reason code) and group them by similarity of further follow up actions</a:t>
            </a:r>
          </a:p>
          <a:p>
            <a:r>
              <a:rPr lang="en-US" dirty="0"/>
              <a:t>What action is appropriate?</a:t>
            </a:r>
          </a:p>
          <a:p>
            <a:pPr lvl="1"/>
            <a:r>
              <a:rPr lang="en-US" dirty="0"/>
              <a:t>Appeal</a:t>
            </a:r>
          </a:p>
          <a:p>
            <a:pPr lvl="1"/>
            <a:r>
              <a:rPr lang="en-US" dirty="0"/>
              <a:t>Correct</a:t>
            </a:r>
          </a:p>
          <a:p>
            <a:pPr lvl="1"/>
            <a:r>
              <a:rPr lang="en-US" dirty="0"/>
              <a:t>Reopen</a:t>
            </a:r>
          </a:p>
          <a:p>
            <a:pPr lvl="1"/>
            <a:r>
              <a:rPr lang="en-US" dirty="0"/>
              <a:t>Rebill</a:t>
            </a:r>
          </a:p>
        </p:txBody>
      </p:sp>
      <p:sp>
        <p:nvSpPr>
          <p:cNvPr id="2" name="Title 1">
            <a:extLst>
              <a:ext uri="{FF2B5EF4-FFF2-40B4-BE49-F238E27FC236}">
                <a16:creationId xmlns:a16="http://schemas.microsoft.com/office/drawing/2014/main" id="{32EB454B-B3EF-4396-96F3-8F19556800D6}"/>
              </a:ext>
            </a:extLst>
          </p:cNvPr>
          <p:cNvSpPr>
            <a:spLocks noGrp="1"/>
          </p:cNvSpPr>
          <p:nvPr>
            <p:ph type="title" idx="4294967295"/>
          </p:nvPr>
        </p:nvSpPr>
        <p:spPr>
          <a:xfrm>
            <a:off x="0" y="0"/>
            <a:ext cx="0" cy="0"/>
          </a:xfrm>
        </p:spPr>
        <p:txBody>
          <a:bodyPr/>
          <a:lstStyle/>
          <a:p>
            <a:br>
              <a:rPr lang="en-US" b="1" i="0" dirty="0">
                <a:effectLst/>
                <a:latin typeface="Brandon Font"/>
              </a:rPr>
            </a:br>
            <a:endParaRPr lang="en-US" dirty="0"/>
          </a:p>
        </p:txBody>
      </p:sp>
      <p:sp>
        <p:nvSpPr>
          <p:cNvPr id="5" name="TextBox 4">
            <a:extLst>
              <a:ext uri="{FF2B5EF4-FFF2-40B4-BE49-F238E27FC236}">
                <a16:creationId xmlns:a16="http://schemas.microsoft.com/office/drawing/2014/main" id="{3B511AB8-420E-40D0-862D-C9BAFC08BE62}"/>
              </a:ext>
            </a:extLst>
          </p:cNvPr>
          <p:cNvSpPr txBox="1"/>
          <p:nvPr/>
        </p:nvSpPr>
        <p:spPr>
          <a:xfrm>
            <a:off x="1871662" y="3713001"/>
            <a:ext cx="5400675" cy="300082"/>
          </a:xfrm>
          <a:prstGeom prst="rect">
            <a:avLst/>
          </a:prstGeom>
          <a:noFill/>
        </p:spPr>
        <p:txBody>
          <a:bodyPr wrap="square">
            <a:spAutoFit/>
          </a:bodyPr>
          <a:lstStyle/>
          <a:p>
            <a:r>
              <a:rPr lang="en-US" sz="1350" dirty="0">
                <a:hlinkClick r:id="rId2"/>
              </a:rPr>
              <a:t>Jurisdiction M Part A - Reason Code Help Tool (palmettogba.com)</a:t>
            </a:r>
            <a:endParaRPr lang="en-US" sz="1350" dirty="0"/>
          </a:p>
        </p:txBody>
      </p:sp>
      <p:sp>
        <p:nvSpPr>
          <p:cNvPr id="7" name="TextBox 6">
            <a:extLst>
              <a:ext uri="{FF2B5EF4-FFF2-40B4-BE49-F238E27FC236}">
                <a16:creationId xmlns:a16="http://schemas.microsoft.com/office/drawing/2014/main" id="{A003885B-E861-4DC0-85B1-EB2358634EB6}"/>
              </a:ext>
            </a:extLst>
          </p:cNvPr>
          <p:cNvSpPr txBox="1"/>
          <p:nvPr/>
        </p:nvSpPr>
        <p:spPr>
          <a:xfrm>
            <a:off x="1524000" y="4258002"/>
            <a:ext cx="6353175" cy="300082"/>
          </a:xfrm>
          <a:prstGeom prst="rect">
            <a:avLst/>
          </a:prstGeom>
          <a:noFill/>
        </p:spPr>
        <p:txBody>
          <a:bodyPr wrap="square">
            <a:spAutoFit/>
          </a:bodyPr>
          <a:lstStyle/>
          <a:p>
            <a:r>
              <a:rPr lang="en-US" sz="1350" dirty="0">
                <a:hlinkClick r:id="rId3"/>
              </a:rPr>
              <a:t>Jurisdiction M Part A - Appeals Overview for Providers Module (palmettogba.com)</a:t>
            </a:r>
            <a:endParaRPr lang="en-US" sz="1350" dirty="0"/>
          </a:p>
        </p:txBody>
      </p:sp>
      <p:sp>
        <p:nvSpPr>
          <p:cNvPr id="9" name="TextBox 8">
            <a:extLst>
              <a:ext uri="{FF2B5EF4-FFF2-40B4-BE49-F238E27FC236}">
                <a16:creationId xmlns:a16="http://schemas.microsoft.com/office/drawing/2014/main" id="{61AF9432-28F2-42AF-AE20-F45CA535E6B1}"/>
              </a:ext>
            </a:extLst>
          </p:cNvPr>
          <p:cNvSpPr txBox="1"/>
          <p:nvPr/>
        </p:nvSpPr>
        <p:spPr>
          <a:xfrm>
            <a:off x="1981200" y="3974083"/>
            <a:ext cx="4572000" cy="300082"/>
          </a:xfrm>
          <a:prstGeom prst="rect">
            <a:avLst/>
          </a:prstGeom>
          <a:noFill/>
        </p:spPr>
        <p:txBody>
          <a:bodyPr wrap="square">
            <a:spAutoFit/>
          </a:bodyPr>
          <a:lstStyle/>
          <a:p>
            <a:r>
              <a:rPr lang="en-US" sz="1350" dirty="0">
                <a:hlinkClick r:id="rId4"/>
              </a:rPr>
              <a:t>Jurisdiction M Part A - Reopenings (palmettogba.com)</a:t>
            </a:r>
            <a:endParaRPr lang="en-US" sz="1350" dirty="0"/>
          </a:p>
        </p:txBody>
      </p:sp>
    </p:spTree>
    <p:extLst>
      <p:ext uri="{BB962C8B-B14F-4D97-AF65-F5344CB8AC3E}">
        <p14:creationId xmlns:p14="http://schemas.microsoft.com/office/powerpoint/2010/main" val="2923690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E4A0E4-2701-4914-BABF-1F4D0E134452}"/>
              </a:ext>
            </a:extLst>
          </p:cNvPr>
          <p:cNvSpPr>
            <a:spLocks noGrp="1"/>
          </p:cNvSpPr>
          <p:nvPr>
            <p:ph type="body" sz="quarter" idx="11"/>
          </p:nvPr>
        </p:nvSpPr>
        <p:spPr/>
        <p:txBody>
          <a:bodyPr/>
          <a:lstStyle/>
          <a:p>
            <a:r>
              <a:rPr lang="en-US" dirty="0"/>
              <a:t>Determine Why the Claim Was Denied</a:t>
            </a:r>
          </a:p>
        </p:txBody>
      </p:sp>
      <p:sp>
        <p:nvSpPr>
          <p:cNvPr id="3" name="Content Placeholder 2">
            <a:extLst>
              <a:ext uri="{FF2B5EF4-FFF2-40B4-BE49-F238E27FC236}">
                <a16:creationId xmlns:a16="http://schemas.microsoft.com/office/drawing/2014/main" id="{4DDAE55D-0EAB-466D-A496-0C382B4D6CCD}"/>
              </a:ext>
            </a:extLst>
          </p:cNvPr>
          <p:cNvSpPr>
            <a:spLocks noGrp="1"/>
          </p:cNvSpPr>
          <p:nvPr>
            <p:ph idx="1"/>
          </p:nvPr>
        </p:nvSpPr>
        <p:spPr/>
        <p:txBody>
          <a:bodyPr/>
          <a:lstStyle/>
          <a:p>
            <a:r>
              <a:rPr lang="en-US" dirty="0"/>
              <a:t>The first step in working a denied claim is to understand why the claim has been denied</a:t>
            </a:r>
          </a:p>
          <a:p>
            <a:r>
              <a:rPr lang="en-US" dirty="0"/>
              <a:t>Insurance carriers will use different denial codes on the remittance advice</a:t>
            </a:r>
          </a:p>
          <a:p>
            <a:r>
              <a:rPr lang="en-US" dirty="0"/>
              <a:t>Denial codes may also be referred to as adjustment codes</a:t>
            </a:r>
          </a:p>
          <a:p>
            <a:pPr lvl="1"/>
            <a:r>
              <a:rPr lang="en-US" dirty="0"/>
              <a:t>This code communicates why a claim might be paid different than billed</a:t>
            </a:r>
          </a:p>
        </p:txBody>
      </p:sp>
    </p:spTree>
    <p:extLst>
      <p:ext uri="{BB962C8B-B14F-4D97-AF65-F5344CB8AC3E}">
        <p14:creationId xmlns:p14="http://schemas.microsoft.com/office/powerpoint/2010/main" val="1722871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18329-AC3A-4070-BD06-DC813DDD75FC}"/>
              </a:ext>
            </a:extLst>
          </p:cNvPr>
          <p:cNvSpPr>
            <a:spLocks noGrp="1"/>
          </p:cNvSpPr>
          <p:nvPr>
            <p:ph type="body" sz="quarter" idx="11"/>
          </p:nvPr>
        </p:nvSpPr>
        <p:spPr/>
        <p:txBody>
          <a:bodyPr/>
          <a:lstStyle/>
          <a:p>
            <a:r>
              <a:rPr lang="en-US" sz="2200" dirty="0"/>
              <a:t>Missing or Invalid Patient Demographic and Insurance Information</a:t>
            </a:r>
          </a:p>
        </p:txBody>
      </p:sp>
      <p:sp>
        <p:nvSpPr>
          <p:cNvPr id="3" name="Content Placeholder 2">
            <a:extLst>
              <a:ext uri="{FF2B5EF4-FFF2-40B4-BE49-F238E27FC236}">
                <a16:creationId xmlns:a16="http://schemas.microsoft.com/office/drawing/2014/main" id="{B1D70E39-0379-4F5C-9C47-496821C10A3A}"/>
              </a:ext>
            </a:extLst>
          </p:cNvPr>
          <p:cNvSpPr>
            <a:spLocks noGrp="1"/>
          </p:cNvSpPr>
          <p:nvPr>
            <p:ph idx="1"/>
          </p:nvPr>
        </p:nvSpPr>
        <p:spPr/>
        <p:txBody>
          <a:bodyPr/>
          <a:lstStyle/>
          <a:p>
            <a:r>
              <a:rPr lang="en-US" dirty="0"/>
              <a:t>Always confirm the spelling of the patient’s name, date of birth, responsible party, and vision and medical plan numbers</a:t>
            </a:r>
          </a:p>
          <a:p>
            <a:r>
              <a:rPr lang="en-US" dirty="0"/>
              <a:t>Even one required field will trigger a denial/return to provider</a:t>
            </a:r>
          </a:p>
          <a:p>
            <a:endParaRPr lang="en-US" dirty="0"/>
          </a:p>
        </p:txBody>
      </p:sp>
    </p:spTree>
    <p:extLst>
      <p:ext uri="{BB962C8B-B14F-4D97-AF65-F5344CB8AC3E}">
        <p14:creationId xmlns:p14="http://schemas.microsoft.com/office/powerpoint/2010/main" val="2075381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57732-4A90-4002-AF1B-D18A3D305B16}"/>
              </a:ext>
            </a:extLst>
          </p:cNvPr>
          <p:cNvSpPr>
            <a:spLocks noGrp="1"/>
          </p:cNvSpPr>
          <p:nvPr>
            <p:ph type="body" sz="quarter" idx="11"/>
          </p:nvPr>
        </p:nvSpPr>
        <p:spPr/>
        <p:txBody>
          <a:bodyPr/>
          <a:lstStyle/>
          <a:p>
            <a:r>
              <a:rPr lang="en-US" sz="2400" dirty="0"/>
              <a:t>The Claim Is Missing a Code, Modifier or the Modifier Is Invalid</a:t>
            </a:r>
          </a:p>
        </p:txBody>
      </p:sp>
      <p:sp>
        <p:nvSpPr>
          <p:cNvPr id="3" name="Content Placeholder 2">
            <a:extLst>
              <a:ext uri="{FF2B5EF4-FFF2-40B4-BE49-F238E27FC236}">
                <a16:creationId xmlns:a16="http://schemas.microsoft.com/office/drawing/2014/main" id="{8F2098B1-73D8-4A04-A8DF-C90906DEFFDF}"/>
              </a:ext>
            </a:extLst>
          </p:cNvPr>
          <p:cNvSpPr>
            <a:spLocks noGrp="1"/>
          </p:cNvSpPr>
          <p:nvPr>
            <p:ph idx="1"/>
          </p:nvPr>
        </p:nvSpPr>
        <p:spPr/>
        <p:txBody>
          <a:bodyPr/>
          <a:lstStyle/>
          <a:p>
            <a:pPr marL="0" indent="0">
              <a:buNone/>
            </a:pPr>
            <a:r>
              <a:rPr lang="en-US" dirty="0"/>
              <a:t>Payers will reject your claim if even one of the procedure codes is inconsistent with the modifier used, or a required modifier is missing for the date of service being billed.</a:t>
            </a:r>
          </a:p>
          <a:p>
            <a:endParaRPr lang="en-US" dirty="0"/>
          </a:p>
        </p:txBody>
      </p:sp>
    </p:spTree>
    <p:extLst>
      <p:ext uri="{BB962C8B-B14F-4D97-AF65-F5344CB8AC3E}">
        <p14:creationId xmlns:p14="http://schemas.microsoft.com/office/powerpoint/2010/main" val="321420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D5B759-CAC6-4176-84D2-7D83404788C9}"/>
              </a:ext>
            </a:extLst>
          </p:cNvPr>
          <p:cNvSpPr>
            <a:spLocks noGrp="1"/>
          </p:cNvSpPr>
          <p:nvPr>
            <p:ph type="body" sz="quarter" idx="11"/>
          </p:nvPr>
        </p:nvSpPr>
        <p:spPr/>
        <p:txBody>
          <a:bodyPr/>
          <a:lstStyle/>
          <a:p>
            <a:r>
              <a:rPr lang="en-US" dirty="0"/>
              <a:t>Utilization Review</a:t>
            </a:r>
          </a:p>
        </p:txBody>
      </p:sp>
      <p:sp>
        <p:nvSpPr>
          <p:cNvPr id="3" name="Content Placeholder 2">
            <a:extLst>
              <a:ext uri="{FF2B5EF4-FFF2-40B4-BE49-F238E27FC236}">
                <a16:creationId xmlns:a16="http://schemas.microsoft.com/office/drawing/2014/main" id="{F7387136-0511-4612-986D-B4C36963B647}"/>
              </a:ext>
            </a:extLst>
          </p:cNvPr>
          <p:cNvSpPr>
            <a:spLocks noGrp="1"/>
          </p:cNvSpPr>
          <p:nvPr>
            <p:ph idx="1"/>
          </p:nvPr>
        </p:nvSpPr>
        <p:spPr/>
        <p:txBody>
          <a:bodyPr/>
          <a:lstStyle/>
          <a:p>
            <a:r>
              <a:rPr lang="en-US" dirty="0"/>
              <a:t>Process to review treatment to determine if it is medically necessary</a:t>
            </a:r>
          </a:p>
          <a:p>
            <a:r>
              <a:rPr lang="en-US" dirty="0"/>
              <a:t>Help figure out whether the treatment is eligible for reimbursement from the insurance plan</a:t>
            </a:r>
          </a:p>
        </p:txBody>
      </p:sp>
    </p:spTree>
    <p:extLst>
      <p:ext uri="{BB962C8B-B14F-4D97-AF65-F5344CB8AC3E}">
        <p14:creationId xmlns:p14="http://schemas.microsoft.com/office/powerpoint/2010/main" val="2954242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73D3E-F46D-454B-AD3D-29CF482814B1}"/>
              </a:ext>
            </a:extLst>
          </p:cNvPr>
          <p:cNvSpPr>
            <a:spLocks noGrp="1"/>
          </p:cNvSpPr>
          <p:nvPr>
            <p:ph type="body" sz="quarter" idx="11"/>
          </p:nvPr>
        </p:nvSpPr>
        <p:spPr/>
        <p:txBody>
          <a:bodyPr/>
          <a:lstStyle/>
          <a:p>
            <a:r>
              <a:rPr lang="en-US" dirty="0"/>
              <a:t>Utilization Review</a:t>
            </a:r>
          </a:p>
        </p:txBody>
      </p:sp>
      <p:sp>
        <p:nvSpPr>
          <p:cNvPr id="3" name="Content Placeholder 2">
            <a:extLst>
              <a:ext uri="{FF2B5EF4-FFF2-40B4-BE49-F238E27FC236}">
                <a16:creationId xmlns:a16="http://schemas.microsoft.com/office/drawing/2014/main" id="{E1EA5CAC-5103-4864-93D0-4D19294B9D38}"/>
              </a:ext>
            </a:extLst>
          </p:cNvPr>
          <p:cNvSpPr>
            <a:spLocks noGrp="1"/>
          </p:cNvSpPr>
          <p:nvPr>
            <p:ph idx="1"/>
          </p:nvPr>
        </p:nvSpPr>
        <p:spPr/>
        <p:txBody>
          <a:bodyPr/>
          <a:lstStyle/>
          <a:p>
            <a:r>
              <a:rPr lang="en-US" dirty="0"/>
              <a:t>Avoid claim denials</a:t>
            </a:r>
          </a:p>
          <a:p>
            <a:r>
              <a:rPr lang="en-US" dirty="0"/>
              <a:t>Provide appropriate care</a:t>
            </a:r>
          </a:p>
          <a:p>
            <a:r>
              <a:rPr lang="en-US" dirty="0"/>
              <a:t>Minimize costs</a:t>
            </a:r>
          </a:p>
          <a:p>
            <a:r>
              <a:rPr lang="en-US" dirty="0"/>
              <a:t>Confirm insurance coverage</a:t>
            </a:r>
          </a:p>
        </p:txBody>
      </p:sp>
    </p:spTree>
    <p:extLst>
      <p:ext uri="{BB962C8B-B14F-4D97-AF65-F5344CB8AC3E}">
        <p14:creationId xmlns:p14="http://schemas.microsoft.com/office/powerpoint/2010/main" val="53787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241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06017-058E-4C48-A7B4-30350366A544}"/>
              </a:ext>
            </a:extLst>
          </p:cNvPr>
          <p:cNvSpPr>
            <a:spLocks noGrp="1"/>
          </p:cNvSpPr>
          <p:nvPr>
            <p:ph type="body" sz="quarter" idx="11"/>
          </p:nvPr>
        </p:nvSpPr>
        <p:spPr/>
        <p:txBody>
          <a:bodyPr/>
          <a:lstStyle/>
          <a:p>
            <a:r>
              <a:rPr lang="en-US" dirty="0"/>
              <a:t>Utilization Review Tips</a:t>
            </a:r>
          </a:p>
        </p:txBody>
      </p:sp>
      <p:sp>
        <p:nvSpPr>
          <p:cNvPr id="3" name="Content Placeholder 2">
            <a:extLst>
              <a:ext uri="{FF2B5EF4-FFF2-40B4-BE49-F238E27FC236}">
                <a16:creationId xmlns:a16="http://schemas.microsoft.com/office/drawing/2014/main" id="{AFBB700B-300A-41EA-AB92-6B73BBE9C42F}"/>
              </a:ext>
            </a:extLst>
          </p:cNvPr>
          <p:cNvSpPr>
            <a:spLocks noGrp="1"/>
          </p:cNvSpPr>
          <p:nvPr>
            <p:ph idx="1"/>
          </p:nvPr>
        </p:nvSpPr>
        <p:spPr/>
        <p:txBody>
          <a:bodyPr/>
          <a:lstStyle/>
          <a:p>
            <a:r>
              <a:rPr lang="en-US" dirty="0"/>
              <a:t>If the patient needs to be in the hospital, emphasize why in the chart </a:t>
            </a:r>
          </a:p>
          <a:p>
            <a:r>
              <a:rPr lang="en-US" dirty="0"/>
              <a:t>If the patient’s status is “observation” or “24-hour stay” rather than “admission,” make that clear</a:t>
            </a:r>
          </a:p>
          <a:p>
            <a:r>
              <a:rPr lang="en-US" dirty="0"/>
              <a:t>If the patient is unstable, specify how</a:t>
            </a:r>
          </a:p>
          <a:p>
            <a:r>
              <a:rPr lang="en-US" dirty="0"/>
              <a:t>Document the patient’s acute needs</a:t>
            </a:r>
          </a:p>
        </p:txBody>
      </p:sp>
      <p:sp>
        <p:nvSpPr>
          <p:cNvPr id="5" name="TextBox 4">
            <a:extLst>
              <a:ext uri="{FF2B5EF4-FFF2-40B4-BE49-F238E27FC236}">
                <a16:creationId xmlns:a16="http://schemas.microsoft.com/office/drawing/2014/main" id="{8AEE456E-5247-4450-A2E0-2A2B349512FA}"/>
              </a:ext>
            </a:extLst>
          </p:cNvPr>
          <p:cNvSpPr txBox="1"/>
          <p:nvPr/>
        </p:nvSpPr>
        <p:spPr>
          <a:xfrm>
            <a:off x="381000" y="3892619"/>
            <a:ext cx="8001000" cy="646331"/>
          </a:xfrm>
          <a:prstGeom prst="rect">
            <a:avLst/>
          </a:prstGeom>
          <a:noFill/>
        </p:spPr>
        <p:txBody>
          <a:bodyPr wrap="square">
            <a:spAutoFit/>
          </a:bodyPr>
          <a:lstStyle/>
          <a:p>
            <a:r>
              <a:rPr lang="en-US" dirty="0">
                <a:latin typeface="Bryant Pro Medium"/>
                <a:hlinkClick r:id="rId2"/>
              </a:rPr>
              <a:t>Hospital Utilization Management Can Reduce Denials, Improve Care (revcycleintelligence.com</a:t>
            </a:r>
            <a:r>
              <a:rPr lang="en-US" dirty="0">
                <a:hlinkClick r:id="rId2"/>
              </a:rPr>
              <a:t>)</a:t>
            </a:r>
            <a:endParaRPr lang="en-US" dirty="0"/>
          </a:p>
        </p:txBody>
      </p:sp>
    </p:spTree>
    <p:extLst>
      <p:ext uri="{BB962C8B-B14F-4D97-AF65-F5344CB8AC3E}">
        <p14:creationId xmlns:p14="http://schemas.microsoft.com/office/powerpoint/2010/main" val="4146099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4F0C3-7BDE-4EF7-9A00-F0CFD5AC913A}"/>
              </a:ext>
            </a:extLst>
          </p:cNvPr>
          <p:cNvSpPr>
            <a:spLocks noGrp="1"/>
          </p:cNvSpPr>
          <p:nvPr>
            <p:ph type="body" sz="quarter" idx="11"/>
          </p:nvPr>
        </p:nvSpPr>
        <p:spPr/>
        <p:txBody>
          <a:bodyPr/>
          <a:lstStyle/>
          <a:p>
            <a:endParaRPr lang="en-US" dirty="0"/>
          </a:p>
          <a:p>
            <a:r>
              <a:rPr lang="en-US" dirty="0"/>
              <a:t>Utilization Review Tips</a:t>
            </a:r>
          </a:p>
          <a:p>
            <a:endParaRPr lang="en-US" dirty="0"/>
          </a:p>
        </p:txBody>
      </p:sp>
      <p:sp>
        <p:nvSpPr>
          <p:cNvPr id="3" name="Content Placeholder 2">
            <a:extLst>
              <a:ext uri="{FF2B5EF4-FFF2-40B4-BE49-F238E27FC236}">
                <a16:creationId xmlns:a16="http://schemas.microsoft.com/office/drawing/2014/main" id="{632C31C6-EC02-4881-921D-C3975ABB1E6D}"/>
              </a:ext>
            </a:extLst>
          </p:cNvPr>
          <p:cNvSpPr>
            <a:spLocks noGrp="1"/>
          </p:cNvSpPr>
          <p:nvPr>
            <p:ph idx="1"/>
          </p:nvPr>
        </p:nvSpPr>
        <p:spPr/>
        <p:txBody>
          <a:bodyPr/>
          <a:lstStyle/>
          <a:p>
            <a:pPr marL="0" indent="0">
              <a:buNone/>
            </a:pPr>
            <a:r>
              <a:rPr lang="en-US" sz="2000" dirty="0"/>
              <a:t>Clinical documentation should be able to answer a series of basic questions:</a:t>
            </a:r>
          </a:p>
          <a:p>
            <a:r>
              <a:rPr lang="en-US" sz="2000" dirty="0"/>
              <a:t>Are the patient’s vital signs stable?</a:t>
            </a:r>
          </a:p>
          <a:p>
            <a:r>
              <a:rPr lang="en-US" sz="2000" dirty="0"/>
              <a:t>Has the provider made a diagnosis?</a:t>
            </a:r>
          </a:p>
          <a:p>
            <a:r>
              <a:rPr lang="en-US" sz="2000" dirty="0"/>
              <a:t>Has a treatment plan been started and modified, if appropriate?</a:t>
            </a:r>
          </a:p>
          <a:p>
            <a:r>
              <a:rPr lang="en-US" sz="2000" dirty="0"/>
              <a:t>What acute needs are present? Can lower care levels address these needs?</a:t>
            </a:r>
          </a:p>
          <a:p>
            <a:r>
              <a:rPr lang="en-US" sz="2000" dirty="0"/>
              <a:t>Has the provider considered alternatives to hospitalization? Why are alternative care settings not appropriate?</a:t>
            </a:r>
            <a:endParaRPr lang="en-US" dirty="0"/>
          </a:p>
        </p:txBody>
      </p:sp>
      <p:sp>
        <p:nvSpPr>
          <p:cNvPr id="4" name="TextBox 3">
            <a:extLst>
              <a:ext uri="{FF2B5EF4-FFF2-40B4-BE49-F238E27FC236}">
                <a16:creationId xmlns:a16="http://schemas.microsoft.com/office/drawing/2014/main" id="{C0084E7E-AA68-46D3-ADBF-5E8AEC8AA4E7}"/>
              </a:ext>
            </a:extLst>
          </p:cNvPr>
          <p:cNvSpPr txBox="1"/>
          <p:nvPr/>
        </p:nvSpPr>
        <p:spPr>
          <a:xfrm>
            <a:off x="381000" y="3892619"/>
            <a:ext cx="8001000" cy="646331"/>
          </a:xfrm>
          <a:prstGeom prst="rect">
            <a:avLst/>
          </a:prstGeom>
          <a:noFill/>
        </p:spPr>
        <p:txBody>
          <a:bodyPr wrap="square">
            <a:spAutoFit/>
          </a:bodyPr>
          <a:lstStyle/>
          <a:p>
            <a:r>
              <a:rPr lang="en-US" dirty="0">
                <a:latin typeface="Bryant Pro Medium"/>
                <a:hlinkClick r:id="rId2"/>
              </a:rPr>
              <a:t>Hospital Utilization Management Can Reduce Denials, Improve Care (revcycleintelligence.com)</a:t>
            </a:r>
            <a:endParaRPr lang="en-US" dirty="0">
              <a:latin typeface="Bryant Pro Medium"/>
            </a:endParaRPr>
          </a:p>
        </p:txBody>
      </p:sp>
    </p:spTree>
    <p:extLst>
      <p:ext uri="{BB962C8B-B14F-4D97-AF65-F5344CB8AC3E}">
        <p14:creationId xmlns:p14="http://schemas.microsoft.com/office/powerpoint/2010/main" val="3350818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893AD-0947-4F88-9DB1-D898EAC51847}"/>
              </a:ext>
            </a:extLst>
          </p:cNvPr>
          <p:cNvSpPr>
            <a:spLocks noGrp="1"/>
          </p:cNvSpPr>
          <p:nvPr>
            <p:ph type="body" sz="quarter" idx="11"/>
          </p:nvPr>
        </p:nvSpPr>
        <p:spPr/>
        <p:txBody>
          <a:bodyPr/>
          <a:lstStyle/>
          <a:p>
            <a:r>
              <a:rPr lang="en-US" dirty="0"/>
              <a:t>Utilization Review Stages</a:t>
            </a:r>
          </a:p>
        </p:txBody>
      </p:sp>
      <p:sp>
        <p:nvSpPr>
          <p:cNvPr id="3" name="Content Placeholder 2">
            <a:extLst>
              <a:ext uri="{FF2B5EF4-FFF2-40B4-BE49-F238E27FC236}">
                <a16:creationId xmlns:a16="http://schemas.microsoft.com/office/drawing/2014/main" id="{6F2B9346-6206-48F2-B9F6-B131887F6ECE}"/>
              </a:ext>
            </a:extLst>
          </p:cNvPr>
          <p:cNvSpPr>
            <a:spLocks noGrp="1"/>
          </p:cNvSpPr>
          <p:nvPr>
            <p:ph idx="1"/>
          </p:nvPr>
        </p:nvSpPr>
        <p:spPr/>
        <p:txBody>
          <a:bodyPr/>
          <a:lstStyle/>
          <a:p>
            <a:pPr marL="0" indent="0">
              <a:buNone/>
            </a:pPr>
            <a:r>
              <a:rPr lang="en-US" dirty="0"/>
              <a:t>Utilization reviews take place over the course of patient treatment, including the quest for approval before scheduling a procedure. Reviews happen in these three stages:</a:t>
            </a:r>
          </a:p>
          <a:p>
            <a:r>
              <a:rPr lang="en-US" dirty="0"/>
              <a:t>Prospective</a:t>
            </a:r>
          </a:p>
          <a:p>
            <a:r>
              <a:rPr lang="en-US" dirty="0"/>
              <a:t>Concurrent</a:t>
            </a:r>
          </a:p>
          <a:p>
            <a:r>
              <a:rPr lang="en-US" dirty="0"/>
              <a:t>Retrospective</a:t>
            </a:r>
          </a:p>
        </p:txBody>
      </p:sp>
    </p:spTree>
    <p:extLst>
      <p:ext uri="{BB962C8B-B14F-4D97-AF65-F5344CB8AC3E}">
        <p14:creationId xmlns:p14="http://schemas.microsoft.com/office/powerpoint/2010/main" val="3543994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8491E-3CC1-4A0A-8329-3F94C0B3284A}"/>
              </a:ext>
            </a:extLst>
          </p:cNvPr>
          <p:cNvSpPr>
            <a:spLocks noGrp="1"/>
          </p:cNvSpPr>
          <p:nvPr>
            <p:ph type="body" sz="quarter" idx="11"/>
          </p:nvPr>
        </p:nvSpPr>
        <p:spPr/>
        <p:txBody>
          <a:bodyPr/>
          <a:lstStyle/>
          <a:p>
            <a:endParaRPr lang="en-US" dirty="0"/>
          </a:p>
          <a:p>
            <a:r>
              <a:rPr lang="en-US" dirty="0"/>
              <a:t>Purpose of Documentation</a:t>
            </a:r>
          </a:p>
          <a:p>
            <a:endParaRPr lang="en-US" dirty="0"/>
          </a:p>
        </p:txBody>
      </p:sp>
      <p:sp>
        <p:nvSpPr>
          <p:cNvPr id="3" name="Content Placeholder 2">
            <a:extLst>
              <a:ext uri="{FF2B5EF4-FFF2-40B4-BE49-F238E27FC236}">
                <a16:creationId xmlns:a16="http://schemas.microsoft.com/office/drawing/2014/main" id="{7002F6C2-973E-4C8D-9750-BFE4C9400C1C}"/>
              </a:ext>
            </a:extLst>
          </p:cNvPr>
          <p:cNvSpPr>
            <a:spLocks noGrp="1"/>
          </p:cNvSpPr>
          <p:nvPr>
            <p:ph idx="1"/>
          </p:nvPr>
        </p:nvSpPr>
        <p:spPr/>
        <p:txBody>
          <a:bodyPr/>
          <a:lstStyle/>
          <a:p>
            <a:r>
              <a:rPr lang="en-US" dirty="0"/>
              <a:t>Historical account</a:t>
            </a:r>
          </a:p>
          <a:p>
            <a:r>
              <a:rPr lang="en-US" dirty="0"/>
              <a:t>Professional responsibility</a:t>
            </a:r>
          </a:p>
          <a:p>
            <a:r>
              <a:rPr lang="en-US" dirty="0"/>
              <a:t>Legal requirement</a:t>
            </a:r>
          </a:p>
          <a:p>
            <a:r>
              <a:rPr lang="en-US" dirty="0"/>
              <a:t>Communication tool for other disciplines and/or providers</a:t>
            </a:r>
          </a:p>
          <a:p>
            <a:endParaRPr lang="en-US" dirty="0"/>
          </a:p>
        </p:txBody>
      </p:sp>
    </p:spTree>
    <p:extLst>
      <p:ext uri="{BB962C8B-B14F-4D97-AF65-F5344CB8AC3E}">
        <p14:creationId xmlns:p14="http://schemas.microsoft.com/office/powerpoint/2010/main" val="669099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90DC39-5EDD-4ED6-9D54-0785586C946E}"/>
              </a:ext>
            </a:extLst>
          </p:cNvPr>
          <p:cNvSpPr>
            <a:spLocks noGrp="1"/>
          </p:cNvSpPr>
          <p:nvPr>
            <p:ph type="body" sz="quarter" idx="11"/>
          </p:nvPr>
        </p:nvSpPr>
        <p:spPr/>
        <p:txBody>
          <a:bodyPr/>
          <a:lstStyle/>
          <a:p>
            <a:endParaRPr lang="en-US" dirty="0"/>
          </a:p>
          <a:p>
            <a:r>
              <a:rPr lang="en-US" dirty="0"/>
              <a:t>Purpose of Documentation</a:t>
            </a:r>
          </a:p>
          <a:p>
            <a:endParaRPr lang="en-US" dirty="0"/>
          </a:p>
        </p:txBody>
      </p:sp>
      <p:sp>
        <p:nvSpPr>
          <p:cNvPr id="3" name="Content Placeholder 2">
            <a:extLst>
              <a:ext uri="{FF2B5EF4-FFF2-40B4-BE49-F238E27FC236}">
                <a16:creationId xmlns:a16="http://schemas.microsoft.com/office/drawing/2014/main" id="{ACB12CCC-7990-4720-91CF-291E14C42584}"/>
              </a:ext>
            </a:extLst>
          </p:cNvPr>
          <p:cNvSpPr>
            <a:spLocks noGrp="1"/>
          </p:cNvSpPr>
          <p:nvPr>
            <p:ph idx="1"/>
          </p:nvPr>
        </p:nvSpPr>
        <p:spPr/>
        <p:txBody>
          <a:bodyPr/>
          <a:lstStyle/>
          <a:p>
            <a:r>
              <a:rPr lang="en-US" dirty="0"/>
              <a:t>Measurement of patient outcomes</a:t>
            </a:r>
          </a:p>
          <a:p>
            <a:r>
              <a:rPr lang="en-US" dirty="0"/>
              <a:t>Need for services</a:t>
            </a:r>
          </a:p>
          <a:p>
            <a:r>
              <a:rPr lang="en-US" dirty="0"/>
              <a:t>Justification for plan of treatment</a:t>
            </a:r>
          </a:p>
          <a:p>
            <a:r>
              <a:rPr lang="en-US" dirty="0"/>
              <a:t>Basis for the quality of care</a:t>
            </a:r>
          </a:p>
          <a:p>
            <a:r>
              <a:rPr lang="en-US" dirty="0"/>
              <a:t>Reimbursement for services</a:t>
            </a:r>
          </a:p>
          <a:p>
            <a:endParaRPr lang="en-US" dirty="0"/>
          </a:p>
        </p:txBody>
      </p:sp>
    </p:spTree>
    <p:extLst>
      <p:ext uri="{BB962C8B-B14F-4D97-AF65-F5344CB8AC3E}">
        <p14:creationId xmlns:p14="http://schemas.microsoft.com/office/powerpoint/2010/main" val="277892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5AED24-792B-4724-9BE4-03396F15F1D9}"/>
              </a:ext>
            </a:extLst>
          </p:cNvPr>
          <p:cNvSpPr>
            <a:spLocks noGrp="1"/>
          </p:cNvSpPr>
          <p:nvPr>
            <p:ph type="body" sz="quarter" idx="11"/>
          </p:nvPr>
        </p:nvSpPr>
        <p:spPr/>
        <p:txBody>
          <a:bodyPr/>
          <a:lstStyle/>
          <a:p>
            <a:endParaRPr lang="en-US" dirty="0"/>
          </a:p>
          <a:p>
            <a:r>
              <a:rPr lang="en-US" dirty="0"/>
              <a:t>Medical Necessity</a:t>
            </a:r>
          </a:p>
          <a:p>
            <a:endParaRPr lang="en-US" dirty="0"/>
          </a:p>
        </p:txBody>
      </p:sp>
      <p:sp>
        <p:nvSpPr>
          <p:cNvPr id="3" name="Content Placeholder 2">
            <a:extLst>
              <a:ext uri="{FF2B5EF4-FFF2-40B4-BE49-F238E27FC236}">
                <a16:creationId xmlns:a16="http://schemas.microsoft.com/office/drawing/2014/main" id="{1851F56F-2240-40CA-9600-DAF5302E1212}"/>
              </a:ext>
            </a:extLst>
          </p:cNvPr>
          <p:cNvSpPr>
            <a:spLocks noGrp="1"/>
          </p:cNvSpPr>
          <p:nvPr>
            <p:ph idx="1"/>
          </p:nvPr>
        </p:nvSpPr>
        <p:spPr/>
        <p:txBody>
          <a:bodyPr/>
          <a:lstStyle/>
          <a:p>
            <a:r>
              <a:rPr lang="en-US" dirty="0"/>
              <a:t>Title XVIII of the Social Security Act Section 183(E) prohibits Medicare payment for any claim which lacks the necessary information to process the claim</a:t>
            </a:r>
          </a:p>
          <a:p>
            <a:r>
              <a:rPr lang="en-US" dirty="0"/>
              <a:t>Section 1862(a)(1)(A) of the Act allows coverage and payment for only those services that are considered to be medically reasonable and necessary</a:t>
            </a:r>
          </a:p>
          <a:p>
            <a:endParaRPr lang="en-US" dirty="0"/>
          </a:p>
        </p:txBody>
      </p:sp>
    </p:spTree>
    <p:extLst>
      <p:ext uri="{BB962C8B-B14F-4D97-AF65-F5344CB8AC3E}">
        <p14:creationId xmlns:p14="http://schemas.microsoft.com/office/powerpoint/2010/main" val="1475288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893AD-0947-4F88-9DB1-D898EAC51847}"/>
              </a:ext>
            </a:extLst>
          </p:cNvPr>
          <p:cNvSpPr>
            <a:spLocks noGrp="1"/>
          </p:cNvSpPr>
          <p:nvPr>
            <p:ph type="body" sz="quarter" idx="11"/>
          </p:nvPr>
        </p:nvSpPr>
        <p:spPr/>
        <p:txBody>
          <a:bodyPr/>
          <a:lstStyle/>
          <a:p>
            <a:r>
              <a:rPr lang="en-US" dirty="0"/>
              <a:t>Prospective Review</a:t>
            </a:r>
          </a:p>
        </p:txBody>
      </p:sp>
      <p:sp>
        <p:nvSpPr>
          <p:cNvPr id="3" name="Content Placeholder 2">
            <a:extLst>
              <a:ext uri="{FF2B5EF4-FFF2-40B4-BE49-F238E27FC236}">
                <a16:creationId xmlns:a16="http://schemas.microsoft.com/office/drawing/2014/main" id="{6F2B9346-6206-48F2-B9F6-B131887F6ECE}"/>
              </a:ext>
            </a:extLst>
          </p:cNvPr>
          <p:cNvSpPr>
            <a:spLocks noGrp="1"/>
          </p:cNvSpPr>
          <p:nvPr>
            <p:ph idx="1"/>
          </p:nvPr>
        </p:nvSpPr>
        <p:spPr/>
        <p:txBody>
          <a:bodyPr/>
          <a:lstStyle/>
          <a:p>
            <a:r>
              <a:rPr lang="en-US" dirty="0"/>
              <a:t>Seeks approval in preparation for care</a:t>
            </a:r>
          </a:p>
          <a:p>
            <a:r>
              <a:rPr lang="en-US" dirty="0"/>
              <a:t>Validated prerequisites for a procedure are met</a:t>
            </a:r>
          </a:p>
          <a:p>
            <a:r>
              <a:rPr lang="en-US" dirty="0"/>
              <a:t>For example, a patient schedules elective surgery and the UR process determines:</a:t>
            </a:r>
          </a:p>
          <a:p>
            <a:pPr lvl="1"/>
            <a:r>
              <a:rPr lang="en-US" dirty="0"/>
              <a:t>Course of treatment including medical history</a:t>
            </a:r>
          </a:p>
          <a:p>
            <a:pPr lvl="1"/>
            <a:r>
              <a:rPr lang="en-US" dirty="0"/>
              <a:t>Pre-surgical requirements</a:t>
            </a:r>
          </a:p>
          <a:p>
            <a:pPr lvl="1"/>
            <a:r>
              <a:rPr lang="en-US" dirty="0"/>
              <a:t>Prior authorization</a:t>
            </a:r>
          </a:p>
          <a:p>
            <a:pPr lvl="1"/>
            <a:r>
              <a:rPr lang="en-US" dirty="0"/>
              <a:t>LCD/NCD requirements</a:t>
            </a:r>
          </a:p>
        </p:txBody>
      </p:sp>
    </p:spTree>
    <p:extLst>
      <p:ext uri="{BB962C8B-B14F-4D97-AF65-F5344CB8AC3E}">
        <p14:creationId xmlns:p14="http://schemas.microsoft.com/office/powerpoint/2010/main" val="1697655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9F9329-E1C8-4EBC-BE41-62A4E936A31F}"/>
              </a:ext>
            </a:extLst>
          </p:cNvPr>
          <p:cNvSpPr>
            <a:spLocks noGrp="1"/>
          </p:cNvSpPr>
          <p:nvPr>
            <p:ph type="body" sz="quarter" idx="11"/>
          </p:nvPr>
        </p:nvSpPr>
        <p:spPr/>
        <p:txBody>
          <a:bodyPr/>
          <a:lstStyle/>
          <a:p>
            <a:endParaRPr lang="en-US" dirty="0"/>
          </a:p>
          <a:p>
            <a:r>
              <a:rPr lang="en-US" dirty="0"/>
              <a:t>Concurrent Review</a:t>
            </a:r>
          </a:p>
          <a:p>
            <a:endParaRPr lang="en-US" dirty="0"/>
          </a:p>
        </p:txBody>
      </p:sp>
      <p:sp>
        <p:nvSpPr>
          <p:cNvPr id="3" name="Content Placeholder 2">
            <a:extLst>
              <a:ext uri="{FF2B5EF4-FFF2-40B4-BE49-F238E27FC236}">
                <a16:creationId xmlns:a16="http://schemas.microsoft.com/office/drawing/2014/main" id="{7FBB7D25-2CB3-4C5B-80DE-7C1BC11C7F35}"/>
              </a:ext>
            </a:extLst>
          </p:cNvPr>
          <p:cNvSpPr>
            <a:spLocks noGrp="1"/>
          </p:cNvSpPr>
          <p:nvPr>
            <p:ph idx="1"/>
          </p:nvPr>
        </p:nvSpPr>
        <p:spPr/>
        <p:txBody>
          <a:bodyPr/>
          <a:lstStyle/>
          <a:p>
            <a:r>
              <a:rPr lang="en-US" dirty="0"/>
              <a:t>Concurrent review occurs while treatment is in progress and usually starts within 24-72 hours of admission to a hospital</a:t>
            </a:r>
          </a:p>
          <a:p>
            <a:r>
              <a:rPr lang="en-US" dirty="0"/>
              <a:t>The main focuses of the review are to track utilization of resources and the patient's progress, and to reduce denials of coverage after the treatment is complete</a:t>
            </a:r>
          </a:p>
          <a:p>
            <a:endParaRPr lang="en-US" dirty="0"/>
          </a:p>
        </p:txBody>
      </p:sp>
      <p:sp>
        <p:nvSpPr>
          <p:cNvPr id="4" name="TextBox 3">
            <a:extLst>
              <a:ext uri="{FF2B5EF4-FFF2-40B4-BE49-F238E27FC236}">
                <a16:creationId xmlns:a16="http://schemas.microsoft.com/office/drawing/2014/main" id="{A13BF733-A041-45FA-8DA8-DDFDBFB3BC16}"/>
              </a:ext>
            </a:extLst>
          </p:cNvPr>
          <p:cNvSpPr txBox="1"/>
          <p:nvPr/>
        </p:nvSpPr>
        <p:spPr>
          <a:xfrm>
            <a:off x="1676400" y="4150272"/>
            <a:ext cx="6096000" cy="369332"/>
          </a:xfrm>
          <a:prstGeom prst="rect">
            <a:avLst/>
          </a:prstGeom>
          <a:noFill/>
        </p:spPr>
        <p:txBody>
          <a:bodyPr wrap="square">
            <a:spAutoFit/>
          </a:bodyPr>
          <a:lstStyle/>
          <a:p>
            <a:r>
              <a:rPr lang="en-US" dirty="0">
                <a:hlinkClick r:id="rId2"/>
              </a:rPr>
              <a:t>Utilization Management in Healthcare | Smartsheet</a:t>
            </a:r>
            <a:endParaRPr lang="en-US" dirty="0"/>
          </a:p>
        </p:txBody>
      </p:sp>
    </p:spTree>
    <p:extLst>
      <p:ext uri="{BB962C8B-B14F-4D97-AF65-F5344CB8AC3E}">
        <p14:creationId xmlns:p14="http://schemas.microsoft.com/office/powerpoint/2010/main" val="1096208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9F9329-E1C8-4EBC-BE41-62A4E936A31F}"/>
              </a:ext>
            </a:extLst>
          </p:cNvPr>
          <p:cNvSpPr>
            <a:spLocks noGrp="1"/>
          </p:cNvSpPr>
          <p:nvPr>
            <p:ph type="body" sz="quarter" idx="11"/>
          </p:nvPr>
        </p:nvSpPr>
        <p:spPr/>
        <p:txBody>
          <a:bodyPr/>
          <a:lstStyle/>
          <a:p>
            <a:endParaRPr lang="en-US" dirty="0"/>
          </a:p>
          <a:p>
            <a:r>
              <a:rPr lang="en-US" dirty="0"/>
              <a:t>Concurrent Review</a:t>
            </a:r>
          </a:p>
          <a:p>
            <a:endParaRPr lang="en-US" dirty="0"/>
          </a:p>
        </p:txBody>
      </p:sp>
      <p:sp>
        <p:nvSpPr>
          <p:cNvPr id="3" name="Content Placeholder 2">
            <a:extLst>
              <a:ext uri="{FF2B5EF4-FFF2-40B4-BE49-F238E27FC236}">
                <a16:creationId xmlns:a16="http://schemas.microsoft.com/office/drawing/2014/main" id="{7FBB7D25-2CB3-4C5B-80DE-7C1BC11C7F35}"/>
              </a:ext>
            </a:extLst>
          </p:cNvPr>
          <p:cNvSpPr>
            <a:spLocks noGrp="1"/>
          </p:cNvSpPr>
          <p:nvPr>
            <p:ph idx="1"/>
          </p:nvPr>
        </p:nvSpPr>
        <p:spPr/>
        <p:txBody>
          <a:bodyPr/>
          <a:lstStyle/>
          <a:p>
            <a:r>
              <a:rPr lang="en-US" dirty="0"/>
              <a:t>Care Coordination: Syncing the delivery of a patient’s health care when it comes from multiple providers or specialists</a:t>
            </a:r>
          </a:p>
          <a:p>
            <a:r>
              <a:rPr lang="en-US" dirty="0"/>
              <a:t>Discharge Planning: Determining what needs or milestones need to be met for a patient to leave the hospital </a:t>
            </a:r>
          </a:p>
          <a:p>
            <a:r>
              <a:rPr lang="en-US" dirty="0"/>
              <a:t>Care Transition: When a patient moves from one level of care to another (for example, from ICU to standard care)</a:t>
            </a:r>
          </a:p>
          <a:p>
            <a:endParaRPr lang="en-US" dirty="0"/>
          </a:p>
        </p:txBody>
      </p:sp>
      <p:sp>
        <p:nvSpPr>
          <p:cNvPr id="4" name="TextBox 3">
            <a:extLst>
              <a:ext uri="{FF2B5EF4-FFF2-40B4-BE49-F238E27FC236}">
                <a16:creationId xmlns:a16="http://schemas.microsoft.com/office/drawing/2014/main" id="{A13BF733-A041-45FA-8DA8-DDFDBFB3BC16}"/>
              </a:ext>
            </a:extLst>
          </p:cNvPr>
          <p:cNvSpPr txBox="1"/>
          <p:nvPr/>
        </p:nvSpPr>
        <p:spPr>
          <a:xfrm>
            <a:off x="1676400" y="4150272"/>
            <a:ext cx="6096000" cy="369332"/>
          </a:xfrm>
          <a:prstGeom prst="rect">
            <a:avLst/>
          </a:prstGeom>
          <a:noFill/>
        </p:spPr>
        <p:txBody>
          <a:bodyPr wrap="square">
            <a:spAutoFit/>
          </a:bodyPr>
          <a:lstStyle/>
          <a:p>
            <a:r>
              <a:rPr lang="en-US" dirty="0">
                <a:hlinkClick r:id="rId2"/>
              </a:rPr>
              <a:t>Utilization Management in Healthcare | Smartsheet</a:t>
            </a:r>
            <a:endParaRPr lang="en-US" dirty="0"/>
          </a:p>
        </p:txBody>
      </p:sp>
    </p:spTree>
    <p:extLst>
      <p:ext uri="{BB962C8B-B14F-4D97-AF65-F5344CB8AC3E}">
        <p14:creationId xmlns:p14="http://schemas.microsoft.com/office/powerpoint/2010/main" val="3858673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9F9329-E1C8-4EBC-BE41-62A4E936A31F}"/>
              </a:ext>
            </a:extLst>
          </p:cNvPr>
          <p:cNvSpPr>
            <a:spLocks noGrp="1"/>
          </p:cNvSpPr>
          <p:nvPr>
            <p:ph type="body" sz="quarter" idx="11"/>
          </p:nvPr>
        </p:nvSpPr>
        <p:spPr/>
        <p:txBody>
          <a:bodyPr/>
          <a:lstStyle/>
          <a:p>
            <a:endParaRPr lang="en-US" dirty="0"/>
          </a:p>
          <a:p>
            <a:r>
              <a:rPr lang="en-US" dirty="0"/>
              <a:t>Concurrent Review</a:t>
            </a:r>
          </a:p>
          <a:p>
            <a:endParaRPr lang="en-US" dirty="0"/>
          </a:p>
        </p:txBody>
      </p:sp>
      <p:sp>
        <p:nvSpPr>
          <p:cNvPr id="3" name="Content Placeholder 2">
            <a:extLst>
              <a:ext uri="{FF2B5EF4-FFF2-40B4-BE49-F238E27FC236}">
                <a16:creationId xmlns:a16="http://schemas.microsoft.com/office/drawing/2014/main" id="{7FBB7D25-2CB3-4C5B-80DE-7C1BC11C7F35}"/>
              </a:ext>
            </a:extLst>
          </p:cNvPr>
          <p:cNvSpPr>
            <a:spLocks noGrp="1"/>
          </p:cNvSpPr>
          <p:nvPr>
            <p:ph idx="1"/>
          </p:nvPr>
        </p:nvSpPr>
        <p:spPr/>
        <p:txBody>
          <a:bodyPr/>
          <a:lstStyle/>
          <a:p>
            <a:r>
              <a:rPr lang="en-US" dirty="0"/>
              <a:t>During a concurrent review, a service or treatment that’s already underway may be stopped, or reviewers may look for alternatives to ongoing inpatient care or try to begin the discharge planning process </a:t>
            </a:r>
          </a:p>
          <a:p>
            <a:r>
              <a:rPr lang="en-US" dirty="0"/>
              <a:t>Concurrent review can also be referred to as a continued stay review or an admission review</a:t>
            </a:r>
          </a:p>
          <a:p>
            <a:endParaRPr lang="en-US" dirty="0"/>
          </a:p>
        </p:txBody>
      </p:sp>
      <p:sp>
        <p:nvSpPr>
          <p:cNvPr id="4" name="TextBox 3">
            <a:extLst>
              <a:ext uri="{FF2B5EF4-FFF2-40B4-BE49-F238E27FC236}">
                <a16:creationId xmlns:a16="http://schemas.microsoft.com/office/drawing/2014/main" id="{A13BF733-A041-45FA-8DA8-DDFDBFB3BC16}"/>
              </a:ext>
            </a:extLst>
          </p:cNvPr>
          <p:cNvSpPr txBox="1"/>
          <p:nvPr/>
        </p:nvSpPr>
        <p:spPr>
          <a:xfrm>
            <a:off x="1676400" y="4150272"/>
            <a:ext cx="6096000" cy="369332"/>
          </a:xfrm>
          <a:prstGeom prst="rect">
            <a:avLst/>
          </a:prstGeom>
          <a:noFill/>
        </p:spPr>
        <p:txBody>
          <a:bodyPr wrap="square">
            <a:spAutoFit/>
          </a:bodyPr>
          <a:lstStyle/>
          <a:p>
            <a:r>
              <a:rPr lang="en-US" dirty="0">
                <a:hlinkClick r:id="rId2"/>
              </a:rPr>
              <a:t>Utilization Management in Healthcare | Smartsheet</a:t>
            </a:r>
            <a:endParaRPr lang="en-US" dirty="0"/>
          </a:p>
        </p:txBody>
      </p:sp>
    </p:spTree>
    <p:extLst>
      <p:ext uri="{BB962C8B-B14F-4D97-AF65-F5344CB8AC3E}">
        <p14:creationId xmlns:p14="http://schemas.microsoft.com/office/powerpoint/2010/main" val="200601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A302101-AE73-4BAF-8EC7-794D4692B5A5}"/>
              </a:ext>
            </a:extLst>
          </p:cNvPr>
          <p:cNvSpPr>
            <a:spLocks noGrp="1"/>
          </p:cNvSpPr>
          <p:nvPr>
            <p:ph type="body" sz="quarter" idx="11"/>
          </p:nvPr>
        </p:nvSpPr>
        <p:spPr/>
        <p:txBody>
          <a:bodyPr/>
          <a:lstStyle/>
          <a:p>
            <a:r>
              <a:rPr lang="en-US" dirty="0"/>
              <a:t>Agenda</a:t>
            </a:r>
          </a:p>
        </p:txBody>
      </p:sp>
      <p:sp>
        <p:nvSpPr>
          <p:cNvPr id="13" name="Content Placeholder 12">
            <a:extLst>
              <a:ext uri="{FF2B5EF4-FFF2-40B4-BE49-F238E27FC236}">
                <a16:creationId xmlns:a16="http://schemas.microsoft.com/office/drawing/2014/main" id="{98751500-8085-4B66-9CFE-BA02B3E37251}"/>
              </a:ext>
            </a:extLst>
          </p:cNvPr>
          <p:cNvSpPr>
            <a:spLocks noGrp="1"/>
          </p:cNvSpPr>
          <p:nvPr>
            <p:ph idx="1"/>
          </p:nvPr>
        </p:nvSpPr>
        <p:spPr/>
        <p:txBody>
          <a:bodyPr/>
          <a:lstStyle/>
          <a:p>
            <a:r>
              <a:rPr lang="en-US" dirty="0"/>
              <a:t>What is Utilization Management?</a:t>
            </a:r>
          </a:p>
          <a:p>
            <a:r>
              <a:rPr lang="en-US" dirty="0"/>
              <a:t>Data</a:t>
            </a:r>
          </a:p>
          <a:p>
            <a:r>
              <a:rPr lang="en-US" dirty="0"/>
              <a:t>Days in A/R (Accounts Receivable)</a:t>
            </a:r>
          </a:p>
          <a:p>
            <a:r>
              <a:rPr lang="en-US" dirty="0"/>
              <a:t>Pre-Claim Denial Management</a:t>
            </a:r>
          </a:p>
          <a:p>
            <a:r>
              <a:rPr lang="en-US" dirty="0"/>
              <a:t>Utilization Review</a:t>
            </a:r>
          </a:p>
          <a:p>
            <a:r>
              <a:rPr lang="en-US" dirty="0"/>
              <a:t>Questions</a:t>
            </a:r>
          </a:p>
          <a:p>
            <a:endParaRPr lang="en-US" dirty="0"/>
          </a:p>
        </p:txBody>
      </p:sp>
    </p:spTree>
    <p:extLst>
      <p:ext uri="{BB962C8B-B14F-4D97-AF65-F5344CB8AC3E}">
        <p14:creationId xmlns:p14="http://schemas.microsoft.com/office/powerpoint/2010/main" val="1221453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4B4360-5B66-426E-821C-E4260CA15E16}"/>
              </a:ext>
            </a:extLst>
          </p:cNvPr>
          <p:cNvSpPr>
            <a:spLocks noGrp="1"/>
          </p:cNvSpPr>
          <p:nvPr>
            <p:ph type="body" sz="quarter" idx="11"/>
          </p:nvPr>
        </p:nvSpPr>
        <p:spPr/>
        <p:txBody>
          <a:bodyPr/>
          <a:lstStyle/>
          <a:p>
            <a:endParaRPr lang="en-US" dirty="0"/>
          </a:p>
          <a:p>
            <a:r>
              <a:rPr lang="en-US" dirty="0"/>
              <a:t>Example of Utilization Review</a:t>
            </a:r>
          </a:p>
          <a:p>
            <a:endParaRPr lang="en-US" dirty="0"/>
          </a:p>
        </p:txBody>
      </p:sp>
      <p:sp>
        <p:nvSpPr>
          <p:cNvPr id="3" name="Content Placeholder 2">
            <a:extLst>
              <a:ext uri="{FF2B5EF4-FFF2-40B4-BE49-F238E27FC236}">
                <a16:creationId xmlns:a16="http://schemas.microsoft.com/office/drawing/2014/main" id="{A05CC550-4E89-4D75-9AD2-5EB10C5A7502}"/>
              </a:ext>
            </a:extLst>
          </p:cNvPr>
          <p:cNvSpPr>
            <a:spLocks noGrp="1"/>
          </p:cNvSpPr>
          <p:nvPr>
            <p:ph idx="1"/>
          </p:nvPr>
        </p:nvSpPr>
        <p:spPr/>
        <p:txBody>
          <a:bodyPr/>
          <a:lstStyle/>
          <a:p>
            <a:pPr marL="0" indent="0">
              <a:buNone/>
            </a:pPr>
            <a:r>
              <a:rPr lang="en-US" dirty="0"/>
              <a:t>Rob is hospitalized overnight with a really severe case of the flu. The UR nurse visits him in the morning to review the medical record and take stock of the treatment Rob has received so far. Rob was admitted as inpatient care, a designation that means the patient requires more technical, skilled care. However, after reviewing his symptoms, the UR nurse decides that observation status is a more appropriate designation since Rob is too sick to be treated at his regular doctor’s office, but not sick enough to require full inpatient admission.</a:t>
            </a:r>
          </a:p>
          <a:p>
            <a:endParaRPr lang="en-US" dirty="0"/>
          </a:p>
        </p:txBody>
      </p:sp>
      <p:sp>
        <p:nvSpPr>
          <p:cNvPr id="4" name="TextBox 3">
            <a:extLst>
              <a:ext uri="{FF2B5EF4-FFF2-40B4-BE49-F238E27FC236}">
                <a16:creationId xmlns:a16="http://schemas.microsoft.com/office/drawing/2014/main" id="{89F16FF1-E979-4906-BF85-C6C33CE55897}"/>
              </a:ext>
            </a:extLst>
          </p:cNvPr>
          <p:cNvSpPr txBox="1"/>
          <p:nvPr/>
        </p:nvSpPr>
        <p:spPr>
          <a:xfrm>
            <a:off x="1143000" y="4095750"/>
            <a:ext cx="7086600" cy="369332"/>
          </a:xfrm>
          <a:prstGeom prst="rect">
            <a:avLst/>
          </a:prstGeom>
          <a:noFill/>
        </p:spPr>
        <p:txBody>
          <a:bodyPr wrap="square">
            <a:spAutoFit/>
          </a:bodyPr>
          <a:lstStyle/>
          <a:p>
            <a:r>
              <a:rPr lang="en-US" dirty="0">
                <a:hlinkClick r:id="rId2"/>
              </a:rPr>
              <a:t>Utilization Review: What It Is and How to Get Involved (allheart.com)</a:t>
            </a:r>
            <a:endParaRPr lang="en-US" dirty="0"/>
          </a:p>
        </p:txBody>
      </p:sp>
    </p:spTree>
    <p:extLst>
      <p:ext uri="{BB962C8B-B14F-4D97-AF65-F5344CB8AC3E}">
        <p14:creationId xmlns:p14="http://schemas.microsoft.com/office/powerpoint/2010/main" val="755190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BD344A-2705-470B-9AD8-BA47D0E50777}"/>
              </a:ext>
            </a:extLst>
          </p:cNvPr>
          <p:cNvSpPr>
            <a:spLocks noGrp="1"/>
          </p:cNvSpPr>
          <p:nvPr>
            <p:ph type="body" sz="quarter" idx="11"/>
          </p:nvPr>
        </p:nvSpPr>
        <p:spPr/>
        <p:txBody>
          <a:bodyPr/>
          <a:lstStyle/>
          <a:p>
            <a:r>
              <a:rPr lang="en-US" dirty="0"/>
              <a:t>Condition Code 44</a:t>
            </a:r>
          </a:p>
        </p:txBody>
      </p:sp>
      <p:sp>
        <p:nvSpPr>
          <p:cNvPr id="3" name="Content Placeholder 2">
            <a:extLst>
              <a:ext uri="{FF2B5EF4-FFF2-40B4-BE49-F238E27FC236}">
                <a16:creationId xmlns:a16="http://schemas.microsoft.com/office/drawing/2014/main" id="{6702C90E-3C8A-44AF-8906-6638450A4931}"/>
              </a:ext>
            </a:extLst>
          </p:cNvPr>
          <p:cNvSpPr>
            <a:spLocks noGrp="1"/>
          </p:cNvSpPr>
          <p:nvPr>
            <p:ph idx="1"/>
          </p:nvPr>
        </p:nvSpPr>
        <p:spPr/>
        <p:txBody>
          <a:bodyPr/>
          <a:lstStyle/>
          <a:p>
            <a:r>
              <a:rPr lang="en-US" dirty="0"/>
              <a:t>Inpatient admission changed to outpatient </a:t>
            </a:r>
          </a:p>
          <a:p>
            <a:r>
              <a:rPr lang="en-US" dirty="0"/>
              <a:t>For use on outpatient claims only, when the physician ordered inpatient services, but upon internal review performed before the claim was initially submitted, the hospital determined the services did not meet its inpatient criteria</a:t>
            </a:r>
          </a:p>
        </p:txBody>
      </p:sp>
    </p:spTree>
    <p:extLst>
      <p:ext uri="{BB962C8B-B14F-4D97-AF65-F5344CB8AC3E}">
        <p14:creationId xmlns:p14="http://schemas.microsoft.com/office/powerpoint/2010/main" val="2391237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6EFCD2-D5E7-47E0-B150-2CF871255239}"/>
              </a:ext>
            </a:extLst>
          </p:cNvPr>
          <p:cNvSpPr>
            <a:spLocks noGrp="1"/>
          </p:cNvSpPr>
          <p:nvPr>
            <p:ph type="body" sz="quarter" idx="11"/>
          </p:nvPr>
        </p:nvSpPr>
        <p:spPr/>
        <p:txBody>
          <a:bodyPr/>
          <a:lstStyle/>
          <a:p>
            <a:endParaRPr lang="en-US" dirty="0"/>
          </a:p>
          <a:p>
            <a:r>
              <a:rPr lang="en-US" dirty="0"/>
              <a:t>Condition Code 44</a:t>
            </a:r>
          </a:p>
          <a:p>
            <a:endParaRPr lang="en-US" dirty="0"/>
          </a:p>
        </p:txBody>
      </p:sp>
      <p:sp>
        <p:nvSpPr>
          <p:cNvPr id="3" name="Content Placeholder 2">
            <a:extLst>
              <a:ext uri="{FF2B5EF4-FFF2-40B4-BE49-F238E27FC236}">
                <a16:creationId xmlns:a16="http://schemas.microsoft.com/office/drawing/2014/main" id="{96D6E2F0-A8FC-47DD-ADB2-9583F8CE889A}"/>
              </a:ext>
            </a:extLst>
          </p:cNvPr>
          <p:cNvSpPr>
            <a:spLocks noGrp="1"/>
          </p:cNvSpPr>
          <p:nvPr>
            <p:ph idx="1"/>
          </p:nvPr>
        </p:nvSpPr>
        <p:spPr/>
        <p:txBody>
          <a:bodyPr/>
          <a:lstStyle/>
          <a:p>
            <a:r>
              <a:rPr lang="en-US" sz="2000" dirty="0"/>
              <a:t>The change in patient status from inpatient to outpatient is made prior to discharge or release, while the beneficiary is still a patient of the hospital</a:t>
            </a:r>
          </a:p>
          <a:p>
            <a:r>
              <a:rPr lang="en-US" sz="2000" dirty="0"/>
              <a:t>The hospital has not submitted a claim to Medicare for the inpatient admission</a:t>
            </a:r>
          </a:p>
          <a:p>
            <a:r>
              <a:rPr lang="en-US" sz="2000" dirty="0"/>
              <a:t>A physician concurs with the utilization review committee’s decision</a:t>
            </a:r>
          </a:p>
          <a:p>
            <a:r>
              <a:rPr lang="en-US" sz="2000" dirty="0"/>
              <a:t>The physician’s concurrence with the utilization review committee’s decision is documented in the patient’s medical record</a:t>
            </a:r>
            <a:endParaRPr lang="en-US" dirty="0"/>
          </a:p>
        </p:txBody>
      </p:sp>
    </p:spTree>
    <p:extLst>
      <p:ext uri="{BB962C8B-B14F-4D97-AF65-F5344CB8AC3E}">
        <p14:creationId xmlns:p14="http://schemas.microsoft.com/office/powerpoint/2010/main" val="4254122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893AD-0947-4F88-9DB1-D898EAC51847}"/>
              </a:ext>
            </a:extLst>
          </p:cNvPr>
          <p:cNvSpPr>
            <a:spLocks noGrp="1"/>
          </p:cNvSpPr>
          <p:nvPr>
            <p:ph type="body" sz="quarter" idx="11"/>
          </p:nvPr>
        </p:nvSpPr>
        <p:spPr/>
        <p:txBody>
          <a:bodyPr/>
          <a:lstStyle/>
          <a:p>
            <a:r>
              <a:rPr lang="en-US" dirty="0"/>
              <a:t>Retrospective Review</a:t>
            </a:r>
          </a:p>
        </p:txBody>
      </p:sp>
      <p:sp>
        <p:nvSpPr>
          <p:cNvPr id="3" name="Content Placeholder 2">
            <a:extLst>
              <a:ext uri="{FF2B5EF4-FFF2-40B4-BE49-F238E27FC236}">
                <a16:creationId xmlns:a16="http://schemas.microsoft.com/office/drawing/2014/main" id="{6F2B9346-6206-48F2-B9F6-B131887F6ECE}"/>
              </a:ext>
            </a:extLst>
          </p:cNvPr>
          <p:cNvSpPr>
            <a:spLocks noGrp="1"/>
          </p:cNvSpPr>
          <p:nvPr>
            <p:ph idx="1"/>
          </p:nvPr>
        </p:nvSpPr>
        <p:spPr/>
        <p:txBody>
          <a:bodyPr/>
          <a:lstStyle/>
          <a:p>
            <a:r>
              <a:rPr lang="en-US" dirty="0"/>
              <a:t>This review evaluates after-care plans including outpatient therapies</a:t>
            </a:r>
          </a:p>
          <a:p>
            <a:r>
              <a:rPr lang="en-US" dirty="0"/>
              <a:t> It also serves to review rendered care to determine historic medical necessity</a:t>
            </a:r>
          </a:p>
        </p:txBody>
      </p:sp>
    </p:spTree>
    <p:extLst>
      <p:ext uri="{BB962C8B-B14F-4D97-AF65-F5344CB8AC3E}">
        <p14:creationId xmlns:p14="http://schemas.microsoft.com/office/powerpoint/2010/main" val="3645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7075FD-8535-41E3-A390-16F2A9D5642C}"/>
              </a:ext>
            </a:extLst>
          </p:cNvPr>
          <p:cNvSpPr>
            <a:spLocks noGrp="1"/>
          </p:cNvSpPr>
          <p:nvPr>
            <p:ph type="body" sz="quarter" idx="11"/>
          </p:nvPr>
        </p:nvSpPr>
        <p:spPr/>
        <p:txBody>
          <a:bodyPr/>
          <a:lstStyle/>
          <a:p>
            <a:r>
              <a:rPr lang="en-US" dirty="0"/>
              <a:t>Query</a:t>
            </a:r>
          </a:p>
        </p:txBody>
      </p:sp>
      <p:sp>
        <p:nvSpPr>
          <p:cNvPr id="3" name="Content Placeholder 2">
            <a:extLst>
              <a:ext uri="{FF2B5EF4-FFF2-40B4-BE49-F238E27FC236}">
                <a16:creationId xmlns:a16="http://schemas.microsoft.com/office/drawing/2014/main" id="{10BD2C5D-568B-480F-A504-20BE365378C4}"/>
              </a:ext>
            </a:extLst>
          </p:cNvPr>
          <p:cNvSpPr>
            <a:spLocks noGrp="1"/>
          </p:cNvSpPr>
          <p:nvPr>
            <p:ph idx="1"/>
          </p:nvPr>
        </p:nvSpPr>
        <p:spPr/>
        <p:txBody>
          <a:bodyPr/>
          <a:lstStyle/>
          <a:p>
            <a:pPr marL="0" indent="0">
              <a:buNone/>
            </a:pPr>
            <a:r>
              <a:rPr lang="en-US" dirty="0"/>
              <a:t>Questions asked to physicians to obtain additional, clarifying documentation to improve the specificity and completeness of the data used to assign diagnosis and procedure codes.</a:t>
            </a:r>
          </a:p>
          <a:p>
            <a:endParaRPr lang="en-US" dirty="0"/>
          </a:p>
        </p:txBody>
      </p:sp>
    </p:spTree>
    <p:extLst>
      <p:ext uri="{BB962C8B-B14F-4D97-AF65-F5344CB8AC3E}">
        <p14:creationId xmlns:p14="http://schemas.microsoft.com/office/powerpoint/2010/main" val="3665212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F5A414-8F11-45F6-9F80-5C5D2D049E91}"/>
              </a:ext>
            </a:extLst>
          </p:cNvPr>
          <p:cNvSpPr>
            <a:spLocks noGrp="1"/>
          </p:cNvSpPr>
          <p:nvPr>
            <p:ph type="body" sz="quarter" idx="11"/>
          </p:nvPr>
        </p:nvSpPr>
        <p:spPr/>
        <p:txBody>
          <a:bodyPr/>
          <a:lstStyle/>
          <a:p>
            <a:endParaRPr lang="en-US" dirty="0"/>
          </a:p>
        </p:txBody>
      </p:sp>
      <p:pic>
        <p:nvPicPr>
          <p:cNvPr id="1026" name="Picture 2">
            <a:extLst>
              <a:ext uri="{FF2B5EF4-FFF2-40B4-BE49-F238E27FC236}">
                <a16:creationId xmlns:a16="http://schemas.microsoft.com/office/drawing/2014/main" id="{04A87C76-2E6C-47C7-B10D-A4EB7CA184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80979" y="1123950"/>
            <a:ext cx="6382042" cy="3425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FB1783-48AC-4D86-8FA6-D8B0994CE14C}"/>
              </a:ext>
            </a:extLst>
          </p:cNvPr>
          <p:cNvSpPr txBox="1"/>
          <p:nvPr/>
        </p:nvSpPr>
        <p:spPr>
          <a:xfrm>
            <a:off x="1610916" y="4658752"/>
            <a:ext cx="5370910" cy="300082"/>
          </a:xfrm>
          <a:prstGeom prst="rect">
            <a:avLst/>
          </a:prstGeom>
          <a:noFill/>
        </p:spPr>
        <p:txBody>
          <a:bodyPr wrap="square">
            <a:spAutoFit/>
          </a:bodyPr>
          <a:lstStyle/>
          <a:p>
            <a:pPr algn="ctr"/>
            <a:r>
              <a:rPr lang="en-US" sz="1350" dirty="0">
                <a:hlinkClick r:id="rId3"/>
              </a:rPr>
              <a:t>Utilization Review: 5 Reasons Hospitals Lose Revenue (hfma.org)</a:t>
            </a:r>
            <a:endParaRPr lang="en-US" sz="1350" dirty="0"/>
          </a:p>
        </p:txBody>
      </p:sp>
    </p:spTree>
    <p:extLst>
      <p:ext uri="{BB962C8B-B14F-4D97-AF65-F5344CB8AC3E}">
        <p14:creationId xmlns:p14="http://schemas.microsoft.com/office/powerpoint/2010/main" val="2845214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430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334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9A5DB2-FEC7-4BDC-BF36-D0B04D5DAC84}"/>
              </a:ext>
            </a:extLst>
          </p:cNvPr>
          <p:cNvSpPr>
            <a:spLocks noGrp="1"/>
          </p:cNvSpPr>
          <p:nvPr>
            <p:ph type="body" sz="quarter" idx="11"/>
          </p:nvPr>
        </p:nvSpPr>
        <p:spPr/>
        <p:txBody>
          <a:bodyPr/>
          <a:lstStyle/>
          <a:p>
            <a:r>
              <a:rPr lang="en-US" dirty="0"/>
              <a:t>Medicare Part A Updates</a:t>
            </a:r>
          </a:p>
        </p:txBody>
      </p:sp>
      <p:sp>
        <p:nvSpPr>
          <p:cNvPr id="3" name="Text Placeholder 2">
            <a:extLst>
              <a:ext uri="{FF2B5EF4-FFF2-40B4-BE49-F238E27FC236}">
                <a16:creationId xmlns:a16="http://schemas.microsoft.com/office/drawing/2014/main" id="{E68828F9-6B1F-4CCA-B724-BBC4C9E0626E}"/>
              </a:ext>
            </a:extLst>
          </p:cNvPr>
          <p:cNvSpPr>
            <a:spLocks noGrp="1"/>
          </p:cNvSpPr>
          <p:nvPr>
            <p:ph type="body" sz="quarter" idx="12"/>
          </p:nvPr>
        </p:nvSpPr>
        <p:spPr>
          <a:xfrm>
            <a:off x="0" y="2952750"/>
            <a:ext cx="9144000" cy="602651"/>
          </a:xfrm>
        </p:spPr>
        <p:txBody>
          <a:bodyPr/>
          <a:lstStyle/>
          <a:p>
            <a:r>
              <a:rPr lang="en-US" sz="2400" dirty="0"/>
              <a:t>NC HFMA Medicare Workshop</a:t>
            </a:r>
          </a:p>
          <a:p>
            <a:endParaRPr lang="en-US" dirty="0"/>
          </a:p>
        </p:txBody>
      </p:sp>
    </p:spTree>
    <p:extLst>
      <p:ext uri="{BB962C8B-B14F-4D97-AF65-F5344CB8AC3E}">
        <p14:creationId xmlns:p14="http://schemas.microsoft.com/office/powerpoint/2010/main" val="28100587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33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191F27E-6EC7-4BB1-8221-CC9B7B94AFCD}"/>
              </a:ext>
            </a:extLst>
          </p:cNvPr>
          <p:cNvSpPr>
            <a:spLocks noGrp="1"/>
          </p:cNvSpPr>
          <p:nvPr>
            <p:ph type="body" sz="quarter" idx="11"/>
          </p:nvPr>
        </p:nvSpPr>
        <p:spPr/>
        <p:txBody>
          <a:bodyPr/>
          <a:lstStyle/>
          <a:p>
            <a:r>
              <a:rPr lang="en-US" dirty="0"/>
              <a:t>Healthcare Utilization Management</a:t>
            </a:r>
          </a:p>
        </p:txBody>
      </p:sp>
      <p:sp>
        <p:nvSpPr>
          <p:cNvPr id="7" name="Content Placeholder 6">
            <a:extLst>
              <a:ext uri="{FF2B5EF4-FFF2-40B4-BE49-F238E27FC236}">
                <a16:creationId xmlns:a16="http://schemas.microsoft.com/office/drawing/2014/main" id="{5F713FD8-8C4B-4174-A97A-373227D9DAFC}"/>
              </a:ext>
            </a:extLst>
          </p:cNvPr>
          <p:cNvSpPr>
            <a:spLocks noGrp="1"/>
          </p:cNvSpPr>
          <p:nvPr>
            <p:ph idx="1"/>
          </p:nvPr>
        </p:nvSpPr>
        <p:spPr/>
        <p:txBody>
          <a:bodyPr/>
          <a:lstStyle/>
          <a:p>
            <a:pPr marL="0" indent="0">
              <a:buNone/>
            </a:pPr>
            <a:r>
              <a:rPr lang="en-US" dirty="0"/>
              <a:t>According to the Healthcare Financial Management Association (HFMA), healthcare utilization management is the “integration of utilization review, risk management, and quality assurance into management in order to ensure the judicious use of the facility's resources and high-quality care.”</a:t>
            </a:r>
          </a:p>
          <a:p>
            <a:endParaRPr lang="en-US" dirty="0"/>
          </a:p>
        </p:txBody>
      </p:sp>
    </p:spTree>
    <p:extLst>
      <p:ext uri="{BB962C8B-B14F-4D97-AF65-F5344CB8AC3E}">
        <p14:creationId xmlns:p14="http://schemas.microsoft.com/office/powerpoint/2010/main" val="21497249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18476-CA25-4D89-817B-514BF4508914}"/>
              </a:ext>
            </a:extLst>
          </p:cNvPr>
          <p:cNvSpPr>
            <a:spLocks noGrp="1"/>
          </p:cNvSpPr>
          <p:nvPr>
            <p:ph type="body" sz="quarter" idx="11"/>
          </p:nvPr>
        </p:nvSpPr>
        <p:spPr/>
        <p:txBody>
          <a:bodyPr/>
          <a:lstStyle/>
          <a:p>
            <a:r>
              <a:rPr lang="en-US" dirty="0"/>
              <a:t>Agenda</a:t>
            </a:r>
          </a:p>
        </p:txBody>
      </p:sp>
      <p:sp>
        <p:nvSpPr>
          <p:cNvPr id="3" name="Content Placeholder 2">
            <a:extLst>
              <a:ext uri="{FF2B5EF4-FFF2-40B4-BE49-F238E27FC236}">
                <a16:creationId xmlns:a16="http://schemas.microsoft.com/office/drawing/2014/main" id="{68FD6508-5068-40A8-83B4-ECA896060017}"/>
              </a:ext>
            </a:extLst>
          </p:cNvPr>
          <p:cNvSpPr>
            <a:spLocks noGrp="1"/>
          </p:cNvSpPr>
          <p:nvPr>
            <p:ph idx="1"/>
          </p:nvPr>
        </p:nvSpPr>
        <p:spPr>
          <a:xfrm>
            <a:off x="152400" y="807853"/>
            <a:ext cx="8839200" cy="3657600"/>
          </a:xfrm>
        </p:spPr>
        <p:txBody>
          <a:bodyPr/>
          <a:lstStyle/>
          <a:p>
            <a:pPr marL="0" indent="0">
              <a:buNone/>
            </a:pPr>
            <a:r>
              <a:rPr lang="en-US" sz="2200" dirty="0">
                <a:latin typeface="Bryant Pro Medium" panose="020B0603040000020003" pitchFamily="34" charset="0"/>
              </a:rPr>
              <a:t>UPDATES</a:t>
            </a:r>
          </a:p>
          <a:p>
            <a:r>
              <a:rPr lang="en-US" sz="2200" dirty="0"/>
              <a:t>Medicare Deductible, Coinsurance &amp; Premium Rates: Calendar Year 2023 Update</a:t>
            </a:r>
          </a:p>
          <a:p>
            <a:r>
              <a:rPr lang="en-US" sz="2200" dirty="0"/>
              <a:t>Coverage for Colorectal Cancer Screening Updates</a:t>
            </a:r>
          </a:p>
          <a:p>
            <a:r>
              <a:rPr lang="en-US" sz="2200" dirty="0"/>
              <a:t>Inpatient and Long-Term Care Hospital Prospective Payment System: FY 2023 Changes</a:t>
            </a:r>
          </a:p>
          <a:p>
            <a:r>
              <a:rPr lang="en-US" sz="2200" dirty="0"/>
              <a:t>Rural Emergency Hospitals (REH)</a:t>
            </a:r>
          </a:p>
          <a:p>
            <a:pPr marL="0" indent="0">
              <a:buNone/>
            </a:pPr>
            <a:r>
              <a:rPr lang="en-US" sz="2200" dirty="0">
                <a:latin typeface="Bryant Pro Medium" panose="020B0603040000020003" pitchFamily="34" charset="0"/>
              </a:rPr>
              <a:t>HOT TOPIC</a:t>
            </a:r>
          </a:p>
          <a:p>
            <a:r>
              <a:rPr lang="en-US" sz="2200" dirty="0"/>
              <a:t>Medicare Secondary Payer Billing</a:t>
            </a:r>
          </a:p>
        </p:txBody>
      </p:sp>
    </p:spTree>
    <p:extLst>
      <p:ext uri="{BB962C8B-B14F-4D97-AF65-F5344CB8AC3E}">
        <p14:creationId xmlns:p14="http://schemas.microsoft.com/office/powerpoint/2010/main" val="22171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6042C58-8A8F-4FDD-AC68-E9A0CEB7A286}"/>
              </a:ext>
            </a:extLst>
          </p:cNvPr>
          <p:cNvSpPr>
            <a:spLocks noGrp="1"/>
          </p:cNvSpPr>
          <p:nvPr>
            <p:ph type="body" sz="quarter" idx="10"/>
          </p:nvPr>
        </p:nvSpPr>
        <p:spPr/>
        <p:txBody>
          <a:bodyPr/>
          <a:lstStyle/>
          <a:p>
            <a:r>
              <a:rPr lang="en-US" dirty="0"/>
              <a:t>Medicare Deductible, Coinsurance &amp; Premium Rates: Calendar Year 2023 Update</a:t>
            </a:r>
          </a:p>
        </p:txBody>
      </p:sp>
      <p:sp>
        <p:nvSpPr>
          <p:cNvPr id="6" name="Content Placeholder 5">
            <a:extLst>
              <a:ext uri="{FF2B5EF4-FFF2-40B4-BE49-F238E27FC236}">
                <a16:creationId xmlns:a16="http://schemas.microsoft.com/office/drawing/2014/main" id="{51BEAED4-F56D-4FFB-9DA6-1F84132E43F0}"/>
              </a:ext>
            </a:extLst>
          </p:cNvPr>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27337010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8B457D-91A9-4016-BF07-281B5B3650B9}"/>
              </a:ext>
            </a:extLst>
          </p:cNvPr>
          <p:cNvSpPr>
            <a:spLocks noGrp="1"/>
          </p:cNvSpPr>
          <p:nvPr>
            <p:ph type="body" sz="quarter" idx="11"/>
          </p:nvPr>
        </p:nvSpPr>
        <p:spPr/>
        <p:txBody>
          <a:bodyPr/>
          <a:lstStyle/>
          <a:p>
            <a:endParaRPr lang="en-US" dirty="0"/>
          </a:p>
        </p:txBody>
      </p:sp>
      <p:pic>
        <p:nvPicPr>
          <p:cNvPr id="6" name="Content Placeholder 5">
            <a:extLst>
              <a:ext uri="{FF2B5EF4-FFF2-40B4-BE49-F238E27FC236}">
                <a16:creationId xmlns:a16="http://schemas.microsoft.com/office/drawing/2014/main" id="{17D30CB7-A4D1-428D-BC5B-DB4C0E13C252}"/>
              </a:ext>
            </a:extLst>
          </p:cNvPr>
          <p:cNvPicPr>
            <a:picLocks noGrp="1" noChangeAspect="1"/>
          </p:cNvPicPr>
          <p:nvPr>
            <p:ph idx="1"/>
          </p:nvPr>
        </p:nvPicPr>
        <p:blipFill>
          <a:blip r:embed="rId3"/>
          <a:stretch>
            <a:fillRect/>
          </a:stretch>
        </p:blipFill>
        <p:spPr>
          <a:xfrm>
            <a:off x="751924" y="885825"/>
            <a:ext cx="7640152" cy="3657600"/>
          </a:xfrm>
        </p:spPr>
      </p:pic>
    </p:spTree>
    <p:extLst>
      <p:ext uri="{BB962C8B-B14F-4D97-AF65-F5344CB8AC3E}">
        <p14:creationId xmlns:p14="http://schemas.microsoft.com/office/powerpoint/2010/main" val="11698346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B55E0B-9787-4D4E-98BA-ABFF77EDA8E2}"/>
              </a:ext>
            </a:extLst>
          </p:cNvPr>
          <p:cNvSpPr>
            <a:spLocks noGrp="1"/>
          </p:cNvSpPr>
          <p:nvPr>
            <p:ph type="body" sz="quarter" idx="11"/>
          </p:nvPr>
        </p:nvSpPr>
        <p:spPr/>
        <p:txBody>
          <a:bodyPr/>
          <a:lstStyle/>
          <a:p>
            <a:endParaRPr lang="en-US" dirty="0"/>
          </a:p>
          <a:p>
            <a:r>
              <a:rPr lang="en-US" dirty="0"/>
              <a:t>2023 Part A – Hospital Insurance (HI)</a:t>
            </a:r>
          </a:p>
          <a:p>
            <a:endParaRPr lang="en-US" dirty="0"/>
          </a:p>
        </p:txBody>
      </p:sp>
      <p:sp>
        <p:nvSpPr>
          <p:cNvPr id="4" name="Content Placeholder 3">
            <a:extLst>
              <a:ext uri="{FF2B5EF4-FFF2-40B4-BE49-F238E27FC236}">
                <a16:creationId xmlns:a16="http://schemas.microsoft.com/office/drawing/2014/main" id="{D86E99BB-DEA5-456D-95AC-2AF7D1D0789E}"/>
              </a:ext>
            </a:extLst>
          </p:cNvPr>
          <p:cNvSpPr>
            <a:spLocks noGrp="1"/>
          </p:cNvSpPr>
          <p:nvPr>
            <p:ph idx="1"/>
          </p:nvPr>
        </p:nvSpPr>
        <p:spPr/>
        <p:txBody>
          <a:bodyPr/>
          <a:lstStyle/>
          <a:p>
            <a:r>
              <a:rPr lang="en-US" dirty="0">
                <a:latin typeface="Bryant Pro Regular" panose="020B0503040000020003" pitchFamily="34" charset="0"/>
              </a:rPr>
              <a:t>Part A Deductible — $1,600.00</a:t>
            </a:r>
          </a:p>
          <a:p>
            <a:r>
              <a:rPr lang="en-US" dirty="0">
                <a:latin typeface="Bryant Pro Regular" panose="020B0503040000020003" pitchFamily="34" charset="0"/>
              </a:rPr>
              <a:t>Part A Coinsurance</a:t>
            </a:r>
          </a:p>
          <a:p>
            <a:pPr lvl="1"/>
            <a:r>
              <a:rPr lang="en-US" sz="1600" b="0" dirty="0">
                <a:latin typeface="Bryant Pro Regular" panose="020B0503040000020003" pitchFamily="34" charset="0"/>
              </a:rPr>
              <a:t> $400.00 a day for days 61–90 </a:t>
            </a:r>
          </a:p>
          <a:p>
            <a:pPr lvl="1"/>
            <a:r>
              <a:rPr lang="en-US" sz="1600" b="0" dirty="0">
                <a:latin typeface="Bryant Pro Regular" panose="020B0503040000020003" pitchFamily="34" charset="0"/>
              </a:rPr>
              <a:t> $800.00 a day for days 91–150 (lifetime reserve days)</a:t>
            </a:r>
          </a:p>
          <a:p>
            <a:pPr lvl="1"/>
            <a:r>
              <a:rPr lang="en-US" sz="1600" b="0" dirty="0">
                <a:latin typeface="Bryant Pro Regular" panose="020B0503040000020003" pitchFamily="34" charset="0"/>
              </a:rPr>
              <a:t> $200.00 a day for days 21–100 (SNF coinsurance) </a:t>
            </a:r>
          </a:p>
          <a:p>
            <a:r>
              <a:rPr lang="en-US" sz="1800" dirty="0"/>
              <a:t>Part A Base Premium (BP) — $506.00 a month</a:t>
            </a:r>
          </a:p>
          <a:p>
            <a:r>
              <a:rPr lang="en-US" sz="1800" dirty="0"/>
              <a:t>Part A BP with 10% surcharge — $556.60 a month</a:t>
            </a:r>
          </a:p>
          <a:p>
            <a:r>
              <a:rPr lang="en-US" sz="1800" dirty="0"/>
              <a:t>Part A BP with 45% reduction — $278.00 a month (for those who have 30-39 quarters of coverage)</a:t>
            </a:r>
          </a:p>
          <a:p>
            <a:r>
              <a:rPr lang="en-US" sz="1800" dirty="0"/>
              <a:t>Part A BP with 45% reduction and 10% surcharge — $305.80 a month</a:t>
            </a:r>
            <a:endParaRPr lang="en-US" dirty="0"/>
          </a:p>
        </p:txBody>
      </p:sp>
    </p:spTree>
    <p:extLst>
      <p:ext uri="{BB962C8B-B14F-4D97-AF65-F5344CB8AC3E}">
        <p14:creationId xmlns:p14="http://schemas.microsoft.com/office/powerpoint/2010/main" val="33973901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CC8A38-2031-4282-BE59-68E62550EDD1}"/>
              </a:ext>
            </a:extLst>
          </p:cNvPr>
          <p:cNvSpPr>
            <a:spLocks noGrp="1"/>
          </p:cNvSpPr>
          <p:nvPr>
            <p:ph type="body" sz="quarter" idx="10"/>
          </p:nvPr>
        </p:nvSpPr>
        <p:spPr/>
        <p:txBody>
          <a:bodyPr/>
          <a:lstStyle/>
          <a:p>
            <a:r>
              <a:rPr lang="en-US" dirty="0"/>
              <a:t>Coverage for Colorectal Cancer Screening Updates</a:t>
            </a:r>
          </a:p>
        </p:txBody>
      </p:sp>
      <p:sp>
        <p:nvSpPr>
          <p:cNvPr id="6" name="Content Placeholder 5">
            <a:extLst>
              <a:ext uri="{FF2B5EF4-FFF2-40B4-BE49-F238E27FC236}">
                <a16:creationId xmlns:a16="http://schemas.microsoft.com/office/drawing/2014/main" id="{A783DF2D-73D0-49A7-A3A7-8033D7CC60A8}"/>
              </a:ext>
            </a:extLst>
          </p:cNvPr>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3736303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D29DBB4D-85D3-4738-F18A-9E8CCB5577E1}"/>
              </a:ext>
            </a:extLst>
          </p:cNvPr>
          <p:cNvSpPr>
            <a:spLocks noGrp="1"/>
          </p:cNvSpPr>
          <p:nvPr>
            <p:ph type="body" sz="quarter" idx="11"/>
          </p:nvPr>
        </p:nvSpPr>
        <p:spPr>
          <a:xfrm>
            <a:off x="152400" y="-141103"/>
            <a:ext cx="8839200" cy="948956"/>
          </a:xfrm>
        </p:spPr>
        <p:txBody>
          <a:bodyPr/>
          <a:lstStyle/>
          <a:p>
            <a:endParaRPr lang="en-US" dirty="0"/>
          </a:p>
        </p:txBody>
      </p:sp>
      <p:pic>
        <p:nvPicPr>
          <p:cNvPr id="7" name="Content Placeholder 6">
            <a:extLst>
              <a:ext uri="{FF2B5EF4-FFF2-40B4-BE49-F238E27FC236}">
                <a16:creationId xmlns:a16="http://schemas.microsoft.com/office/drawing/2014/main" id="{6BB3A12D-0915-4EE7-A4FE-726D3E17CDCC}"/>
              </a:ext>
            </a:extLst>
          </p:cNvPr>
          <p:cNvPicPr>
            <a:picLocks noGrp="1" noChangeAspect="1"/>
          </p:cNvPicPr>
          <p:nvPr>
            <p:ph idx="1"/>
          </p:nvPr>
        </p:nvPicPr>
        <p:blipFill>
          <a:blip r:embed="rId3"/>
          <a:stretch>
            <a:fillRect/>
          </a:stretch>
        </p:blipFill>
        <p:spPr>
          <a:xfrm>
            <a:off x="1088571" y="886114"/>
            <a:ext cx="6966858" cy="3657600"/>
          </a:xfrm>
          <a:noFill/>
        </p:spPr>
      </p:pic>
    </p:spTree>
    <p:extLst>
      <p:ext uri="{BB962C8B-B14F-4D97-AF65-F5344CB8AC3E}">
        <p14:creationId xmlns:p14="http://schemas.microsoft.com/office/powerpoint/2010/main" val="1965755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248A00A3-2E5D-5C61-F451-346601243349}"/>
              </a:ext>
            </a:extLst>
          </p:cNvPr>
          <p:cNvSpPr>
            <a:spLocks noGrp="1"/>
          </p:cNvSpPr>
          <p:nvPr>
            <p:ph type="body" sz="quarter" idx="11"/>
          </p:nvPr>
        </p:nvSpPr>
        <p:spPr>
          <a:xfrm>
            <a:off x="152400" y="-141103"/>
            <a:ext cx="8839200" cy="948956"/>
          </a:xfrm>
        </p:spPr>
        <p:txBody>
          <a:bodyPr/>
          <a:lstStyle/>
          <a:p>
            <a:endParaRPr lang="en-US" dirty="0"/>
          </a:p>
        </p:txBody>
      </p:sp>
      <p:pic>
        <p:nvPicPr>
          <p:cNvPr id="7" name="Content Placeholder 6">
            <a:extLst>
              <a:ext uri="{FF2B5EF4-FFF2-40B4-BE49-F238E27FC236}">
                <a16:creationId xmlns:a16="http://schemas.microsoft.com/office/drawing/2014/main" id="{AFF4800C-6787-469D-8B22-641BDBF9C3CD}"/>
              </a:ext>
            </a:extLst>
          </p:cNvPr>
          <p:cNvPicPr>
            <a:picLocks noGrp="1" noChangeAspect="1"/>
          </p:cNvPicPr>
          <p:nvPr>
            <p:ph idx="1"/>
          </p:nvPr>
        </p:nvPicPr>
        <p:blipFill>
          <a:blip r:embed="rId3"/>
          <a:stretch>
            <a:fillRect/>
          </a:stretch>
        </p:blipFill>
        <p:spPr>
          <a:xfrm>
            <a:off x="1377589" y="886114"/>
            <a:ext cx="6388822" cy="3657600"/>
          </a:xfrm>
          <a:noFill/>
        </p:spPr>
      </p:pic>
    </p:spTree>
    <p:extLst>
      <p:ext uri="{BB962C8B-B14F-4D97-AF65-F5344CB8AC3E}">
        <p14:creationId xmlns:p14="http://schemas.microsoft.com/office/powerpoint/2010/main" val="515487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85306-1681-409B-9397-539E03567BFA}"/>
              </a:ext>
            </a:extLst>
          </p:cNvPr>
          <p:cNvSpPr>
            <a:spLocks noGrp="1"/>
          </p:cNvSpPr>
          <p:nvPr>
            <p:ph type="body" sz="quarter" idx="11"/>
          </p:nvPr>
        </p:nvSpPr>
        <p:spPr/>
        <p:txBody>
          <a:bodyPr/>
          <a:lstStyle/>
          <a:p>
            <a:r>
              <a:rPr lang="en-US" sz="2400" dirty="0"/>
              <a:t>Expansion of Coverage for Colorectal Cancer Screening and Reducing Barrier</a:t>
            </a:r>
          </a:p>
        </p:txBody>
      </p:sp>
      <p:sp>
        <p:nvSpPr>
          <p:cNvPr id="3" name="Content Placeholder 2">
            <a:extLst>
              <a:ext uri="{FF2B5EF4-FFF2-40B4-BE49-F238E27FC236}">
                <a16:creationId xmlns:a16="http://schemas.microsoft.com/office/drawing/2014/main" id="{D47AB0C5-85E7-4E85-A0F6-F912A077CACD}"/>
              </a:ext>
            </a:extLst>
          </p:cNvPr>
          <p:cNvSpPr>
            <a:spLocks noGrp="1"/>
          </p:cNvSpPr>
          <p:nvPr>
            <p:ph idx="1"/>
          </p:nvPr>
        </p:nvSpPr>
        <p:spPr/>
        <p:txBody>
          <a:bodyPr/>
          <a:lstStyle/>
          <a:p>
            <a:pPr marL="0" indent="0">
              <a:buNone/>
            </a:pPr>
            <a:r>
              <a:rPr lang="en-US" dirty="0"/>
              <a:t>CMS modified policies to expand coverage of colorectal cancer (CRC) screening in 2 ways: </a:t>
            </a:r>
          </a:p>
          <a:p>
            <a:pPr marL="457200" indent="-457200">
              <a:buFont typeface="+mj-lt"/>
              <a:buAutoNum type="arabicPeriod"/>
            </a:pPr>
            <a:r>
              <a:rPr lang="en-US" dirty="0"/>
              <a:t>Age limit reduced to 45 years of age or older from the prior limit of 50 years of age or older </a:t>
            </a:r>
          </a:p>
          <a:p>
            <a:pPr marL="857250" lvl="1" indent="-457200"/>
            <a:r>
              <a:rPr lang="en-US" sz="1800" b="0" dirty="0">
                <a:latin typeface="Bryant Pro Regular" panose="020B0503040000020003" pitchFamily="34" charset="0"/>
              </a:rPr>
              <a:t>Blood-based Biomarker Tests</a:t>
            </a:r>
          </a:p>
          <a:p>
            <a:pPr marL="857250" lvl="1" indent="-457200"/>
            <a:r>
              <a:rPr lang="en-US" sz="1800" b="0" dirty="0">
                <a:latin typeface="Bryant Pro Regular" panose="020B0503040000020003" pitchFamily="34" charset="0"/>
              </a:rPr>
              <a:t>The Cologuard™ — Multi-target Stool DNA (sDNA) Test </a:t>
            </a:r>
          </a:p>
          <a:p>
            <a:pPr marL="857250" lvl="1" indent="-457200"/>
            <a:r>
              <a:rPr lang="en-US" sz="1800" b="0" dirty="0">
                <a:latin typeface="Bryant Pro Regular" panose="020B0503040000020003" pitchFamily="34" charset="0"/>
              </a:rPr>
              <a:t>Immunoassay based Fecal Occult Blood Test (iFOBT)</a:t>
            </a:r>
          </a:p>
          <a:p>
            <a:pPr marL="857250" lvl="1" indent="-457200"/>
            <a:r>
              <a:rPr lang="en-US" sz="1800" b="0" dirty="0">
                <a:latin typeface="Bryant Pro Regular" panose="020B0503040000020003" pitchFamily="34" charset="0"/>
              </a:rPr>
              <a:t>Guaiac-based Fecal Occult Blood Test (gFOBT), </a:t>
            </a:r>
          </a:p>
          <a:p>
            <a:pPr marL="857250" lvl="1" indent="-457200"/>
            <a:r>
              <a:rPr lang="en-US" sz="1800" b="0" dirty="0">
                <a:latin typeface="Bryant Pro Regular" panose="020B0503040000020003" pitchFamily="34" charset="0"/>
              </a:rPr>
              <a:t>Barium Enema Test</a:t>
            </a:r>
          </a:p>
          <a:p>
            <a:pPr marL="857250" lvl="1" indent="-457200"/>
            <a:r>
              <a:rPr lang="en-US" sz="1800" b="0" dirty="0">
                <a:latin typeface="Bryant Pro Regular" panose="020B0503040000020003" pitchFamily="34" charset="0"/>
              </a:rPr>
              <a:t>Flexible Sigmoidoscopy Test</a:t>
            </a:r>
          </a:p>
        </p:txBody>
      </p:sp>
    </p:spTree>
    <p:extLst>
      <p:ext uri="{BB962C8B-B14F-4D97-AF65-F5344CB8AC3E}">
        <p14:creationId xmlns:p14="http://schemas.microsoft.com/office/powerpoint/2010/main" val="1094580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85306-1681-409B-9397-539E03567BFA}"/>
              </a:ext>
            </a:extLst>
          </p:cNvPr>
          <p:cNvSpPr>
            <a:spLocks noGrp="1"/>
          </p:cNvSpPr>
          <p:nvPr>
            <p:ph type="body" sz="quarter" idx="11"/>
          </p:nvPr>
        </p:nvSpPr>
        <p:spPr/>
        <p:txBody>
          <a:bodyPr/>
          <a:lstStyle/>
          <a:p>
            <a:r>
              <a:rPr lang="en-US" sz="2400" dirty="0"/>
              <a:t>Expansion of Coverage for Colorectal Cancer Screening and Reducing Barrier</a:t>
            </a:r>
          </a:p>
        </p:txBody>
      </p:sp>
      <p:sp>
        <p:nvSpPr>
          <p:cNvPr id="3" name="Content Placeholder 2">
            <a:extLst>
              <a:ext uri="{FF2B5EF4-FFF2-40B4-BE49-F238E27FC236}">
                <a16:creationId xmlns:a16="http://schemas.microsoft.com/office/drawing/2014/main" id="{D47AB0C5-85E7-4E85-A0F6-F912A077CACD}"/>
              </a:ext>
            </a:extLst>
          </p:cNvPr>
          <p:cNvSpPr>
            <a:spLocks noGrp="1"/>
          </p:cNvSpPr>
          <p:nvPr>
            <p:ph idx="1"/>
          </p:nvPr>
        </p:nvSpPr>
        <p:spPr/>
        <p:txBody>
          <a:bodyPr/>
          <a:lstStyle/>
          <a:p>
            <a:pPr marL="0" indent="0">
              <a:buNone/>
            </a:pPr>
            <a:r>
              <a:rPr lang="en-US" dirty="0"/>
              <a:t>2. Expanded the regulatory definition of CRC screening tests to include a follow-up screening colonoscopy after a Medicare covered non-invasive stool-based CRC screening test (FOBT or MT-sDNA test) returns a positive result.</a:t>
            </a:r>
          </a:p>
          <a:p>
            <a:r>
              <a:rPr lang="en-US" dirty="0"/>
              <a:t>Follow-up screening covered as a screening test</a:t>
            </a:r>
          </a:p>
          <a:p>
            <a:pPr lvl="1"/>
            <a:r>
              <a:rPr lang="en-US" dirty="0"/>
              <a:t>No patient responsibility if the provider accepts assignments </a:t>
            </a:r>
          </a:p>
          <a:p>
            <a:pPr marL="0" indent="0">
              <a:buNone/>
            </a:pPr>
            <a:r>
              <a:rPr lang="en-US" dirty="0"/>
              <a:t>	 </a:t>
            </a:r>
            <a:endParaRPr lang="en-US" sz="1800" dirty="0"/>
          </a:p>
        </p:txBody>
      </p:sp>
    </p:spTree>
    <p:extLst>
      <p:ext uri="{BB962C8B-B14F-4D97-AF65-F5344CB8AC3E}">
        <p14:creationId xmlns:p14="http://schemas.microsoft.com/office/powerpoint/2010/main" val="4140621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5A9A05-F1BD-45E7-84D1-88280F200453}"/>
              </a:ext>
            </a:extLst>
          </p:cNvPr>
          <p:cNvSpPr>
            <a:spLocks noGrp="1"/>
          </p:cNvSpPr>
          <p:nvPr>
            <p:ph type="body" sz="quarter" idx="11"/>
          </p:nvPr>
        </p:nvSpPr>
        <p:spPr/>
        <p:txBody>
          <a:bodyPr/>
          <a:lstStyle/>
          <a:p>
            <a:r>
              <a:rPr lang="en-US" sz="2400" dirty="0"/>
              <a:t>Colorectal Cancer Screening Tests: Changes to Coinsurance for Related Procedures</a:t>
            </a:r>
          </a:p>
        </p:txBody>
      </p:sp>
      <p:sp>
        <p:nvSpPr>
          <p:cNvPr id="3" name="Content Placeholder 2">
            <a:extLst>
              <a:ext uri="{FF2B5EF4-FFF2-40B4-BE49-F238E27FC236}">
                <a16:creationId xmlns:a16="http://schemas.microsoft.com/office/drawing/2014/main" id="{9C9A4FF3-AA3C-42FE-B5DE-FD807E1A7916}"/>
              </a:ext>
            </a:extLst>
          </p:cNvPr>
          <p:cNvSpPr>
            <a:spLocks noGrp="1"/>
          </p:cNvSpPr>
          <p:nvPr>
            <p:ph idx="1"/>
          </p:nvPr>
        </p:nvSpPr>
        <p:spPr/>
        <p:txBody>
          <a:bodyPr/>
          <a:lstStyle/>
          <a:p>
            <a:pPr marL="0" indent="0">
              <a:buNone/>
            </a:pPr>
            <a:r>
              <a:rPr lang="en-US" dirty="0"/>
              <a:t>Previously, planned colorectal cancer screening tests were free unless a procedure was added in the same encounter as a result of the screening.</a:t>
            </a:r>
          </a:p>
          <a:p>
            <a:pPr marL="0" indent="0">
              <a:buNone/>
            </a:pPr>
            <a:r>
              <a:rPr lang="en-US" dirty="0"/>
              <a:t>CMS implemented on January 1,2023 the gradual reduction of coinsurance for procedures performed:</a:t>
            </a:r>
          </a:p>
          <a:p>
            <a:pPr lvl="1"/>
            <a:r>
              <a:rPr lang="en-US" dirty="0"/>
              <a:t>In connection with a colorectal cancer </a:t>
            </a:r>
          </a:p>
          <a:p>
            <a:pPr lvl="1"/>
            <a:r>
              <a:rPr lang="en-US" dirty="0"/>
              <a:t>As a result of a screening test</a:t>
            </a:r>
          </a:p>
          <a:p>
            <a:pPr lvl="1"/>
            <a:r>
              <a:rPr lang="en-US" dirty="0"/>
              <a:t>In the same clinical encounter as the screening test </a:t>
            </a:r>
          </a:p>
        </p:txBody>
      </p:sp>
    </p:spTree>
    <p:extLst>
      <p:ext uri="{BB962C8B-B14F-4D97-AF65-F5344CB8AC3E}">
        <p14:creationId xmlns:p14="http://schemas.microsoft.com/office/powerpoint/2010/main" val="94887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6633D1-4195-442E-B35A-9E636A1E5FB7}"/>
              </a:ext>
            </a:extLst>
          </p:cNvPr>
          <p:cNvSpPr>
            <a:spLocks noGrp="1"/>
          </p:cNvSpPr>
          <p:nvPr>
            <p:ph type="body" sz="quarter" idx="11"/>
          </p:nvPr>
        </p:nvSpPr>
        <p:spPr/>
        <p:txBody>
          <a:bodyPr/>
          <a:lstStyle/>
          <a:p>
            <a:r>
              <a:rPr lang="en-US" b="0" i="0" dirty="0">
                <a:effectLst/>
                <a:latin typeface="Georgia" panose="02040502050405020303" pitchFamily="18" charset="0"/>
              </a:rPr>
              <a:t>Utilization Management Programs</a:t>
            </a:r>
            <a:endParaRPr lang="en-US" dirty="0"/>
          </a:p>
        </p:txBody>
      </p:sp>
      <p:sp>
        <p:nvSpPr>
          <p:cNvPr id="3" name="Content Placeholder 2">
            <a:extLst>
              <a:ext uri="{FF2B5EF4-FFF2-40B4-BE49-F238E27FC236}">
                <a16:creationId xmlns:a16="http://schemas.microsoft.com/office/drawing/2014/main" id="{357C4E24-7987-4D6D-8454-A2399E684274}"/>
              </a:ext>
            </a:extLst>
          </p:cNvPr>
          <p:cNvSpPr>
            <a:spLocks noGrp="1"/>
          </p:cNvSpPr>
          <p:nvPr>
            <p:ph idx="1"/>
          </p:nvPr>
        </p:nvSpPr>
        <p:spPr/>
        <p:txBody>
          <a:bodyPr/>
          <a:lstStyle/>
          <a:p>
            <a:r>
              <a:rPr lang="en-US" b="0" i="0" dirty="0">
                <a:effectLst/>
                <a:latin typeface="Bryant Pro Regular" panose="020B0503040000020003" pitchFamily="34" charset="0"/>
              </a:rPr>
              <a:t>Essential part of a provider organization’s revenue cycle, helping to prevent unnecessary costs and claim denials</a:t>
            </a:r>
          </a:p>
          <a:p>
            <a:r>
              <a:rPr lang="en-US" b="0" i="0" dirty="0">
                <a:effectLst/>
                <a:latin typeface="Bryant Pro Regular" panose="020B0503040000020003" pitchFamily="34" charset="0"/>
              </a:rPr>
              <a:t>Key to preventing denials and lodging successful requests for appeals</a:t>
            </a:r>
          </a:p>
          <a:p>
            <a:r>
              <a:rPr lang="en-US" b="0" i="0" dirty="0">
                <a:effectLst/>
                <a:latin typeface="Bryant Pro Regular" panose="020B0503040000020003" pitchFamily="34" charset="0"/>
              </a:rPr>
              <a:t>Can prevent hospitals from receiving retrospective claim denials and being forced to relinquish money already received</a:t>
            </a:r>
          </a:p>
          <a:p>
            <a:endParaRPr lang="en-US" dirty="0"/>
          </a:p>
        </p:txBody>
      </p:sp>
      <p:sp>
        <p:nvSpPr>
          <p:cNvPr id="6" name="TextBox 5">
            <a:extLst>
              <a:ext uri="{FF2B5EF4-FFF2-40B4-BE49-F238E27FC236}">
                <a16:creationId xmlns:a16="http://schemas.microsoft.com/office/drawing/2014/main" id="{EABE9CAD-673D-4543-B5E9-6537AC18FC8E}"/>
              </a:ext>
            </a:extLst>
          </p:cNvPr>
          <p:cNvSpPr txBox="1"/>
          <p:nvPr/>
        </p:nvSpPr>
        <p:spPr>
          <a:xfrm>
            <a:off x="1905000" y="3867150"/>
            <a:ext cx="6096000" cy="646331"/>
          </a:xfrm>
          <a:prstGeom prst="rect">
            <a:avLst/>
          </a:prstGeom>
          <a:noFill/>
        </p:spPr>
        <p:txBody>
          <a:bodyPr wrap="square">
            <a:spAutoFit/>
          </a:bodyPr>
          <a:lstStyle/>
          <a:p>
            <a:r>
              <a:rPr lang="en-US" dirty="0">
                <a:hlinkClick r:id="rId2"/>
              </a:rPr>
              <a:t>Hospital Utilization Management Can Reduce Denials, Improve Care (revcycleintelligence.com)</a:t>
            </a:r>
            <a:endParaRPr lang="en-US" dirty="0"/>
          </a:p>
        </p:txBody>
      </p:sp>
    </p:spTree>
    <p:extLst>
      <p:ext uri="{BB962C8B-B14F-4D97-AF65-F5344CB8AC3E}">
        <p14:creationId xmlns:p14="http://schemas.microsoft.com/office/powerpoint/2010/main" val="36305907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E9A92-CD7F-48A3-8B24-4E0071D3E979}"/>
              </a:ext>
            </a:extLst>
          </p:cNvPr>
          <p:cNvSpPr>
            <a:spLocks noGrp="1"/>
          </p:cNvSpPr>
          <p:nvPr>
            <p:ph idx="1"/>
          </p:nvPr>
        </p:nvSpPr>
        <p:spPr/>
        <p:txBody>
          <a:bodyPr/>
          <a:lstStyle/>
          <a:p>
            <a:pPr marL="0" indent="0">
              <a:buNone/>
            </a:pPr>
            <a:r>
              <a:rPr lang="en-US" dirty="0"/>
              <a:t>The reduced coinsurance applies regardless of the code you bill. </a:t>
            </a:r>
          </a:p>
          <a:p>
            <a:pPr marL="0" indent="0">
              <a:buNone/>
            </a:pPr>
            <a:r>
              <a:rPr lang="en-US" dirty="0"/>
              <a:t>For dates of service in CYs: </a:t>
            </a:r>
          </a:p>
          <a:p>
            <a:r>
              <a:rPr lang="en-US" dirty="0"/>
              <a:t>2023–2026, coinsurance is 15% </a:t>
            </a:r>
          </a:p>
          <a:p>
            <a:r>
              <a:rPr lang="en-US" dirty="0"/>
              <a:t>2027–2029, coinsurance is 10% </a:t>
            </a:r>
          </a:p>
          <a:p>
            <a:r>
              <a:rPr lang="en-US" dirty="0"/>
              <a:t>Starting 2030, no coinsurance</a:t>
            </a:r>
          </a:p>
        </p:txBody>
      </p:sp>
      <p:sp>
        <p:nvSpPr>
          <p:cNvPr id="7" name="Text Placeholder 1">
            <a:extLst>
              <a:ext uri="{FF2B5EF4-FFF2-40B4-BE49-F238E27FC236}">
                <a16:creationId xmlns:a16="http://schemas.microsoft.com/office/drawing/2014/main" id="{FCCE74EA-78E5-4A0E-A66D-D08F7DCD8BBC}"/>
              </a:ext>
            </a:extLst>
          </p:cNvPr>
          <p:cNvSpPr>
            <a:spLocks noGrp="1"/>
          </p:cNvSpPr>
          <p:nvPr>
            <p:ph type="body" sz="quarter" idx="11"/>
          </p:nvPr>
        </p:nvSpPr>
        <p:spPr>
          <a:xfrm>
            <a:off x="152400" y="-141103"/>
            <a:ext cx="8839200" cy="948956"/>
          </a:xfrm>
        </p:spPr>
        <p:txBody>
          <a:bodyPr/>
          <a:lstStyle/>
          <a:p>
            <a:r>
              <a:rPr lang="en-US" sz="2400" dirty="0"/>
              <a:t>Colorectal Cancer Screening Tests: Changes to Coinsurance for Related Procedures</a:t>
            </a:r>
          </a:p>
        </p:txBody>
      </p:sp>
    </p:spTree>
    <p:extLst>
      <p:ext uri="{BB962C8B-B14F-4D97-AF65-F5344CB8AC3E}">
        <p14:creationId xmlns:p14="http://schemas.microsoft.com/office/powerpoint/2010/main" val="33708490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E9A92-CD7F-48A3-8B24-4E0071D3E979}"/>
              </a:ext>
            </a:extLst>
          </p:cNvPr>
          <p:cNvSpPr>
            <a:spLocks noGrp="1"/>
          </p:cNvSpPr>
          <p:nvPr>
            <p:ph idx="1"/>
          </p:nvPr>
        </p:nvSpPr>
        <p:spPr/>
        <p:txBody>
          <a:bodyPr/>
          <a:lstStyle/>
          <a:p>
            <a:pPr marL="0" indent="0">
              <a:buNone/>
            </a:pPr>
            <a:r>
              <a:rPr lang="en-US" dirty="0"/>
              <a:t>When a screening colorectal cancer procedure, G0104, G0105 or G0121 has the PT modifier submitted on the claim line item with HCPCS codes 10000–69999, G0500, 00811 or CPT® code 99153 for diagnostic colonoscopy, or diagnostic flexible sigmoidoscopy, or other procedure to indicate that a screening colorectal cancer procedure has become a diagnostic or therapeutic service, coinsurance is reduced or waived. </a:t>
            </a:r>
          </a:p>
        </p:txBody>
      </p:sp>
      <p:sp>
        <p:nvSpPr>
          <p:cNvPr id="7" name="Text Placeholder 1">
            <a:extLst>
              <a:ext uri="{FF2B5EF4-FFF2-40B4-BE49-F238E27FC236}">
                <a16:creationId xmlns:a16="http://schemas.microsoft.com/office/drawing/2014/main" id="{70F3B746-D429-48AF-ABA3-B0A5C6FC8A53}"/>
              </a:ext>
            </a:extLst>
          </p:cNvPr>
          <p:cNvSpPr>
            <a:spLocks noGrp="1"/>
          </p:cNvSpPr>
          <p:nvPr>
            <p:ph type="body" sz="quarter" idx="11"/>
          </p:nvPr>
        </p:nvSpPr>
        <p:spPr>
          <a:xfrm>
            <a:off x="152400" y="-141103"/>
            <a:ext cx="8839200" cy="948956"/>
          </a:xfrm>
        </p:spPr>
        <p:txBody>
          <a:bodyPr/>
          <a:lstStyle/>
          <a:p>
            <a:r>
              <a:rPr lang="en-US" sz="2400" dirty="0"/>
              <a:t>Colorectal Cancer Screening Tests: Changes to Coinsurance for Related Procedures</a:t>
            </a:r>
          </a:p>
        </p:txBody>
      </p:sp>
    </p:spTree>
    <p:extLst>
      <p:ext uri="{BB962C8B-B14F-4D97-AF65-F5344CB8AC3E}">
        <p14:creationId xmlns:p14="http://schemas.microsoft.com/office/powerpoint/2010/main" val="1490785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6F4791A-0BD1-6BAD-ADC9-B93C6E3444A0}"/>
              </a:ext>
            </a:extLst>
          </p:cNvPr>
          <p:cNvSpPr>
            <a:spLocks noGrp="1"/>
          </p:cNvSpPr>
          <p:nvPr>
            <p:ph type="body" sz="quarter" idx="10"/>
          </p:nvPr>
        </p:nvSpPr>
        <p:spPr/>
        <p:txBody>
          <a:bodyPr anchor="ctr">
            <a:normAutofit/>
          </a:bodyPr>
          <a:lstStyle/>
          <a:p>
            <a:r>
              <a:rPr lang="en-US" dirty="0"/>
              <a:t>IPPS &amp; LTCH PPS: FY 2023 Changes</a:t>
            </a:r>
          </a:p>
        </p:txBody>
      </p:sp>
      <p:sp>
        <p:nvSpPr>
          <p:cNvPr id="5" name="Content Placeholder 4">
            <a:extLst>
              <a:ext uri="{FF2B5EF4-FFF2-40B4-BE49-F238E27FC236}">
                <a16:creationId xmlns:a16="http://schemas.microsoft.com/office/drawing/2014/main" id="{EC6937F0-314B-4AC2-B913-B49AE6E67706}"/>
              </a:ext>
            </a:extLst>
          </p:cNvPr>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7980027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2561AA02-A22D-EC1C-281A-CDE553672B4A}"/>
              </a:ext>
            </a:extLst>
          </p:cNvPr>
          <p:cNvSpPr>
            <a:spLocks noGrp="1"/>
          </p:cNvSpPr>
          <p:nvPr>
            <p:ph type="body" sz="quarter" idx="11"/>
          </p:nvPr>
        </p:nvSpPr>
        <p:spPr>
          <a:xfrm>
            <a:off x="152400" y="-141103"/>
            <a:ext cx="8839200" cy="948956"/>
          </a:xfrm>
        </p:spPr>
        <p:txBody>
          <a:bodyPr/>
          <a:lstStyle/>
          <a:p>
            <a:endParaRPr lang="en-US" dirty="0"/>
          </a:p>
        </p:txBody>
      </p:sp>
      <p:pic>
        <p:nvPicPr>
          <p:cNvPr id="6" name="Picture Placeholder 5" descr="Text&#10;&#10;Description automatically generated with low confidence">
            <a:extLst>
              <a:ext uri="{FF2B5EF4-FFF2-40B4-BE49-F238E27FC236}">
                <a16:creationId xmlns:a16="http://schemas.microsoft.com/office/drawing/2014/main" id="{C97987B6-5EAC-44D0-99D6-E20F39649DFF}"/>
              </a:ext>
            </a:extLst>
          </p:cNvPr>
          <p:cNvPicPr>
            <a:picLocks noGrp="1" noChangeAspect="1"/>
          </p:cNvPicPr>
          <p:nvPr>
            <p:ph idx="1"/>
          </p:nvPr>
        </p:nvPicPr>
        <p:blipFill rotWithShape="1">
          <a:blip r:embed="rId3"/>
          <a:stretch/>
        </p:blipFill>
        <p:spPr>
          <a:xfrm>
            <a:off x="1020932" y="886114"/>
            <a:ext cx="7102135" cy="3657600"/>
          </a:xfrm>
          <a:prstGeom prst="rect">
            <a:avLst/>
          </a:prstGeom>
          <a:noFill/>
        </p:spPr>
      </p:pic>
    </p:spTree>
    <p:extLst>
      <p:ext uri="{BB962C8B-B14F-4D97-AF65-F5344CB8AC3E}">
        <p14:creationId xmlns:p14="http://schemas.microsoft.com/office/powerpoint/2010/main" val="7068232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3F6C5F9-8154-49CA-95BA-2848E098AC33}"/>
              </a:ext>
            </a:extLst>
          </p:cNvPr>
          <p:cNvSpPr>
            <a:spLocks noGrp="1"/>
          </p:cNvSpPr>
          <p:nvPr>
            <p:ph type="body" sz="quarter" idx="11"/>
          </p:nvPr>
        </p:nvSpPr>
        <p:spPr/>
        <p:txBody>
          <a:bodyPr/>
          <a:lstStyle/>
          <a:p>
            <a:r>
              <a:rPr lang="en-US" dirty="0"/>
              <a:t>FY 2023 IPPS Rates and Factors</a:t>
            </a:r>
          </a:p>
        </p:txBody>
      </p:sp>
      <p:sp>
        <p:nvSpPr>
          <p:cNvPr id="4" name="Slide Number Placeholder 3" hidden="1">
            <a:extLst>
              <a:ext uri="{FF2B5EF4-FFF2-40B4-BE49-F238E27FC236}">
                <a16:creationId xmlns:a16="http://schemas.microsoft.com/office/drawing/2014/main" id="{BEF71666-86C0-485C-8862-93BFF295E6C4}"/>
              </a:ext>
            </a:extLst>
          </p:cNvPr>
          <p:cNvSpPr>
            <a:spLocks noGrp="1"/>
          </p:cNvSpPr>
          <p:nvPr>
            <p:ph type="sldNum" sz="quarter" idx="4294967295"/>
          </p:nvPr>
        </p:nvSpPr>
        <p:spPr>
          <a:xfrm>
            <a:off x="152400" y="4800726"/>
            <a:ext cx="457200" cy="244476"/>
          </a:xfrm>
          <a:prstGeom prst="rect">
            <a:avLst/>
          </a:prstGeom>
        </p:spPr>
        <p:txBody>
          <a:bodyPr/>
          <a:lstStyle/>
          <a:p>
            <a:pPr>
              <a:spcAft>
                <a:spcPts val="600"/>
              </a:spcAft>
            </a:pPr>
            <a:fld id="{FE274654-5970-4424-9B2F-E684410C424F}" type="slidenum">
              <a:rPr lang="en-US" smtClean="0"/>
              <a:pPr>
                <a:spcAft>
                  <a:spcPts val="600"/>
                </a:spcAft>
              </a:pPr>
              <a:t>74</a:t>
            </a:fld>
            <a:endParaRPr lang="en-US" dirty="0"/>
          </a:p>
        </p:txBody>
      </p:sp>
      <p:sp>
        <p:nvSpPr>
          <p:cNvPr id="16" name="Content Placeholder 15">
            <a:extLst>
              <a:ext uri="{FF2B5EF4-FFF2-40B4-BE49-F238E27FC236}">
                <a16:creationId xmlns:a16="http://schemas.microsoft.com/office/drawing/2014/main" id="{C5C8D5FF-14BC-433A-A4A0-19B25698D287}"/>
              </a:ext>
            </a:extLst>
          </p:cNvPr>
          <p:cNvSpPr>
            <a:spLocks noGrp="1"/>
          </p:cNvSpPr>
          <p:nvPr>
            <p:ph idx="1"/>
          </p:nvPr>
        </p:nvSpPr>
        <p:spPr/>
        <p:txBody>
          <a:bodyPr/>
          <a:lstStyle/>
          <a:p>
            <a:r>
              <a:rPr lang="en-US" dirty="0"/>
              <a:t>Operating Rates/Standardized Amounts and the Federal Capital Rate</a:t>
            </a:r>
          </a:p>
          <a:p>
            <a:pPr lvl="1"/>
            <a:r>
              <a:rPr lang="en-US" sz="1600" b="0" dirty="0">
                <a:latin typeface="Bryant Pro Regular" panose="020B0503040000020003" pitchFamily="34" charset="0"/>
              </a:rPr>
              <a:t>Tables 1A-C and Table 1D of the FY 2023 IPPS/LTCH PPS Final Rule</a:t>
            </a:r>
          </a:p>
          <a:p>
            <a:pPr lvl="1"/>
            <a:r>
              <a:rPr lang="en-US" sz="1600" b="0" dirty="0">
                <a:latin typeface="Bryant Pro Regular" panose="020B0503040000020003" pitchFamily="34" charset="0"/>
              </a:rPr>
              <a:t>4.3% rate</a:t>
            </a:r>
          </a:p>
          <a:p>
            <a:pPr lvl="2"/>
            <a:r>
              <a:rPr lang="en-US" dirty="0"/>
              <a:t>General acute hospitals with successful participation in the Hospital IQR Program</a:t>
            </a:r>
          </a:p>
          <a:p>
            <a:r>
              <a:rPr lang="en-US" dirty="0"/>
              <a:t>Other IPPS factors </a:t>
            </a:r>
          </a:p>
          <a:p>
            <a:pPr lvl="1"/>
            <a:r>
              <a:rPr lang="en-US" sz="1600" b="0" dirty="0">
                <a:latin typeface="Bryant Pro Regular" panose="020B0503040000020003" pitchFamily="34" charset="0"/>
              </a:rPr>
              <a:t>Applicable percentage increase, budget neutrality factors, High-Cost Outlier (HCO) threshold, and Cost-of-Living Adjustment (COLA) factors</a:t>
            </a:r>
          </a:p>
          <a:p>
            <a:pPr lvl="2"/>
            <a:r>
              <a:rPr lang="en-US" dirty="0"/>
              <a:t>MAC Implementation File 1 of the FY 2023 MAC Implementation Files website</a:t>
            </a:r>
          </a:p>
          <a:p>
            <a:pPr marL="457200" lvl="1" indent="0">
              <a:buNone/>
            </a:pPr>
            <a:endParaRPr lang="en-US" dirty="0"/>
          </a:p>
          <a:p>
            <a:endParaRPr lang="en-US" dirty="0"/>
          </a:p>
          <a:p>
            <a:endParaRPr lang="en-US" dirty="0"/>
          </a:p>
          <a:p>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401674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9C9CF-8ED9-40BE-A29A-97778AD7D8E3}"/>
              </a:ext>
            </a:extLst>
          </p:cNvPr>
          <p:cNvSpPr>
            <a:spLocks noGrp="1"/>
          </p:cNvSpPr>
          <p:nvPr>
            <p:ph type="body" sz="quarter" idx="11"/>
          </p:nvPr>
        </p:nvSpPr>
        <p:spPr/>
        <p:txBody>
          <a:bodyPr/>
          <a:lstStyle/>
          <a:p>
            <a:r>
              <a:rPr lang="en-US" dirty="0"/>
              <a:t>Changes to Payment Rates Under IPPS</a:t>
            </a:r>
          </a:p>
        </p:txBody>
      </p:sp>
      <p:sp>
        <p:nvSpPr>
          <p:cNvPr id="3" name="Content Placeholder 2">
            <a:extLst>
              <a:ext uri="{FF2B5EF4-FFF2-40B4-BE49-F238E27FC236}">
                <a16:creationId xmlns:a16="http://schemas.microsoft.com/office/drawing/2014/main" id="{C534F2F7-4999-4E6E-9849-D02D7FF41309}"/>
              </a:ext>
            </a:extLst>
          </p:cNvPr>
          <p:cNvSpPr>
            <a:spLocks noGrp="1"/>
          </p:cNvSpPr>
          <p:nvPr>
            <p:ph idx="1"/>
          </p:nvPr>
        </p:nvSpPr>
        <p:spPr/>
        <p:txBody>
          <a:bodyPr/>
          <a:lstStyle/>
          <a:p>
            <a:pPr marL="0" indent="0">
              <a:buNone/>
            </a:pPr>
            <a:r>
              <a:rPr lang="en-US" dirty="0"/>
              <a:t>Hospitals may be subject to other payment adjustments under the IPPS, including:</a:t>
            </a:r>
          </a:p>
          <a:p>
            <a:r>
              <a:rPr lang="en-US" dirty="0"/>
              <a:t>Payment reductions for excess readmissions under the Hospital Readmission Reduction Program (HRRP)</a:t>
            </a:r>
          </a:p>
          <a:p>
            <a:r>
              <a:rPr lang="en-US" dirty="0"/>
              <a:t>Payment reduction for the worst-performing quartile under the HAC Reduction Program</a:t>
            </a:r>
          </a:p>
          <a:p>
            <a:r>
              <a:rPr lang="en-US" dirty="0"/>
              <a:t>Upward and downward adjustments under the Hospital VBP Program</a:t>
            </a:r>
          </a:p>
          <a:p>
            <a:pPr marL="0" indent="0">
              <a:buNone/>
            </a:pPr>
            <a:r>
              <a:rPr lang="en-US" sz="1300" dirty="0"/>
              <a:t>HRRP payment adjustment factors for FY 2023 in Table 15 of the FY 2023 IPPS/LTCH PPS final rule.</a:t>
            </a:r>
          </a:p>
          <a:p>
            <a:endParaRPr lang="en-US" dirty="0"/>
          </a:p>
        </p:txBody>
      </p:sp>
    </p:spTree>
    <p:extLst>
      <p:ext uri="{BB962C8B-B14F-4D97-AF65-F5344CB8AC3E}">
        <p14:creationId xmlns:p14="http://schemas.microsoft.com/office/powerpoint/2010/main" val="12490977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9C9CF-8ED9-40BE-A29A-97778AD7D8E3}"/>
              </a:ext>
            </a:extLst>
          </p:cNvPr>
          <p:cNvSpPr>
            <a:spLocks noGrp="1"/>
          </p:cNvSpPr>
          <p:nvPr>
            <p:ph type="body" sz="quarter" idx="11"/>
          </p:nvPr>
        </p:nvSpPr>
        <p:spPr/>
        <p:txBody>
          <a:bodyPr/>
          <a:lstStyle/>
          <a:p>
            <a:r>
              <a:rPr lang="en-US" sz="2800" dirty="0"/>
              <a:t>Hospital Readmission Reduction Program (HRRP)</a:t>
            </a:r>
          </a:p>
        </p:txBody>
      </p:sp>
      <p:sp>
        <p:nvSpPr>
          <p:cNvPr id="3" name="Content Placeholder 2">
            <a:extLst>
              <a:ext uri="{FF2B5EF4-FFF2-40B4-BE49-F238E27FC236}">
                <a16:creationId xmlns:a16="http://schemas.microsoft.com/office/drawing/2014/main" id="{C534F2F7-4999-4E6E-9849-D02D7FF41309}"/>
              </a:ext>
            </a:extLst>
          </p:cNvPr>
          <p:cNvSpPr>
            <a:spLocks noGrp="1"/>
          </p:cNvSpPr>
          <p:nvPr>
            <p:ph idx="1"/>
          </p:nvPr>
        </p:nvSpPr>
        <p:spPr/>
        <p:txBody>
          <a:bodyPr/>
          <a:lstStyle/>
          <a:p>
            <a:r>
              <a:rPr lang="en-US" b="0" dirty="0">
                <a:latin typeface="Bryant Pro Regular" panose="020B0503040000020003" pitchFamily="34" charset="0"/>
              </a:rPr>
              <a:t>Payment adjustments located in table 15 of the IPPS/LTCH PPS final rule</a:t>
            </a:r>
          </a:p>
          <a:p>
            <a:r>
              <a:rPr lang="en-US" b="0" dirty="0">
                <a:latin typeface="Bryant Pro Regular" panose="020B0503040000020003" pitchFamily="34" charset="0"/>
              </a:rPr>
              <a:t>FY 2023, hospitals should only have an HRRP payment adjustment factor between 1.0000 and 0.9700</a:t>
            </a:r>
          </a:p>
          <a:p>
            <a:r>
              <a:rPr lang="en-US" b="0" dirty="0">
                <a:latin typeface="Bryant Pro Regular" panose="020B0503040000020003" pitchFamily="34" charset="0"/>
              </a:rPr>
              <a:t>Hospitals that aren’t subject to a reduction under the HRRP in FY 2023</a:t>
            </a:r>
          </a:p>
          <a:p>
            <a:pPr lvl="2"/>
            <a:r>
              <a:rPr lang="en-US" dirty="0"/>
              <a:t>HRRP payment adjustment factor of 1.0000. </a:t>
            </a:r>
          </a:p>
        </p:txBody>
      </p:sp>
    </p:spTree>
    <p:extLst>
      <p:ext uri="{BB962C8B-B14F-4D97-AF65-F5344CB8AC3E}">
        <p14:creationId xmlns:p14="http://schemas.microsoft.com/office/powerpoint/2010/main" val="931397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300ED7-5A6E-4A93-A8E6-19728B08A34F}"/>
              </a:ext>
            </a:extLst>
          </p:cNvPr>
          <p:cNvSpPr>
            <a:spLocks noGrp="1"/>
          </p:cNvSpPr>
          <p:nvPr>
            <p:ph type="body" sz="quarter" idx="11"/>
          </p:nvPr>
        </p:nvSpPr>
        <p:spPr/>
        <p:txBody>
          <a:bodyPr/>
          <a:lstStyle/>
          <a:p>
            <a:r>
              <a:rPr lang="en-US" sz="2400" dirty="0"/>
              <a:t>Hospital-Acquired Condition (HAC) Reduction Program</a:t>
            </a:r>
          </a:p>
        </p:txBody>
      </p:sp>
      <p:sp>
        <p:nvSpPr>
          <p:cNvPr id="3" name="Content Placeholder 2">
            <a:extLst>
              <a:ext uri="{FF2B5EF4-FFF2-40B4-BE49-F238E27FC236}">
                <a16:creationId xmlns:a16="http://schemas.microsoft.com/office/drawing/2014/main" id="{0F68E011-90F9-46CF-A163-20B9A69FFFCE}"/>
              </a:ext>
            </a:extLst>
          </p:cNvPr>
          <p:cNvSpPr>
            <a:spLocks noGrp="1"/>
          </p:cNvSpPr>
          <p:nvPr>
            <p:ph idx="1"/>
          </p:nvPr>
        </p:nvSpPr>
        <p:spPr/>
        <p:txBody>
          <a:bodyPr/>
          <a:lstStyle/>
          <a:p>
            <a:r>
              <a:rPr lang="en-US" dirty="0"/>
              <a:t>No payment adjustments under the program for FY 2023</a:t>
            </a:r>
          </a:p>
          <a:p>
            <a:r>
              <a:rPr lang="en-US" dirty="0"/>
              <a:t>Indicators on the provider specific file have been changed to “N” for all providers</a:t>
            </a:r>
          </a:p>
          <a:p>
            <a:pPr lvl="1"/>
            <a:r>
              <a:rPr lang="en-US" dirty="0"/>
              <a:t>HAC Reduction Indicator</a:t>
            </a:r>
          </a:p>
          <a:p>
            <a:pPr lvl="1"/>
            <a:r>
              <a:rPr lang="en-US" dirty="0"/>
              <a:t>Worst-Performing Quartile</a:t>
            </a:r>
          </a:p>
          <a:p>
            <a:pPr marL="457200" lvl="1" indent="0">
              <a:buNone/>
            </a:pPr>
            <a:endParaRPr lang="en-US" dirty="0"/>
          </a:p>
          <a:p>
            <a:pPr lvl="1"/>
            <a:endParaRPr lang="en-US" dirty="0"/>
          </a:p>
        </p:txBody>
      </p:sp>
    </p:spTree>
    <p:extLst>
      <p:ext uri="{BB962C8B-B14F-4D97-AF65-F5344CB8AC3E}">
        <p14:creationId xmlns:p14="http://schemas.microsoft.com/office/powerpoint/2010/main" val="22106563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300ED7-5A6E-4A93-A8E6-19728B08A34F}"/>
              </a:ext>
            </a:extLst>
          </p:cNvPr>
          <p:cNvSpPr>
            <a:spLocks noGrp="1"/>
          </p:cNvSpPr>
          <p:nvPr>
            <p:ph type="body" sz="quarter" idx="11"/>
          </p:nvPr>
        </p:nvSpPr>
        <p:spPr/>
        <p:txBody>
          <a:bodyPr/>
          <a:lstStyle/>
          <a:p>
            <a:r>
              <a:rPr lang="en-US" sz="2400" dirty="0"/>
              <a:t>Hospital-Acquired Condition (HAC) Reduction Program</a:t>
            </a:r>
          </a:p>
        </p:txBody>
      </p:sp>
      <p:sp>
        <p:nvSpPr>
          <p:cNvPr id="3" name="Content Placeholder 2">
            <a:extLst>
              <a:ext uri="{FF2B5EF4-FFF2-40B4-BE49-F238E27FC236}">
                <a16:creationId xmlns:a16="http://schemas.microsoft.com/office/drawing/2014/main" id="{0F68E011-90F9-46CF-A163-20B9A69FFFCE}"/>
              </a:ext>
            </a:extLst>
          </p:cNvPr>
          <p:cNvSpPr>
            <a:spLocks noGrp="1"/>
          </p:cNvSpPr>
          <p:nvPr>
            <p:ph idx="1"/>
          </p:nvPr>
        </p:nvSpPr>
        <p:spPr/>
        <p:txBody>
          <a:bodyPr/>
          <a:lstStyle/>
          <a:p>
            <a:r>
              <a:rPr lang="en-US" dirty="0"/>
              <a:t>No payment adjustments under the program for FY 2023</a:t>
            </a:r>
          </a:p>
          <a:p>
            <a:r>
              <a:rPr lang="en-US" dirty="0"/>
              <a:t>Indicators on the provider specific file have been changed to “N” for all hospitals</a:t>
            </a:r>
          </a:p>
          <a:p>
            <a:pPr lvl="1"/>
            <a:r>
              <a:rPr lang="en-US" dirty="0"/>
              <a:t>VBP Program participant indicator (VBP Participant)</a:t>
            </a:r>
          </a:p>
          <a:p>
            <a:pPr lvl="1"/>
            <a:r>
              <a:rPr lang="en-US" dirty="0"/>
              <a:t>VBP Program adjustment field (VBP Adjustment)</a:t>
            </a:r>
          </a:p>
          <a:p>
            <a:r>
              <a:rPr lang="en-US" dirty="0"/>
              <a:t>Tables 16A and 16B will not be issued for FY 2023 with the FY 2023 IPPS/LTCH PPS Final Rule.</a:t>
            </a:r>
          </a:p>
          <a:p>
            <a:pPr lvl="1"/>
            <a:endParaRPr lang="en-US" dirty="0"/>
          </a:p>
        </p:txBody>
      </p:sp>
    </p:spTree>
    <p:extLst>
      <p:ext uri="{BB962C8B-B14F-4D97-AF65-F5344CB8AC3E}">
        <p14:creationId xmlns:p14="http://schemas.microsoft.com/office/powerpoint/2010/main" val="1534670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53CEEA-9767-402A-999F-7C688B8D75D1}"/>
              </a:ext>
            </a:extLst>
          </p:cNvPr>
          <p:cNvSpPr>
            <a:spLocks noGrp="1"/>
          </p:cNvSpPr>
          <p:nvPr>
            <p:ph type="body" sz="quarter" idx="11"/>
          </p:nvPr>
        </p:nvSpPr>
        <p:spPr/>
        <p:txBody>
          <a:bodyPr/>
          <a:lstStyle/>
          <a:p>
            <a:r>
              <a:rPr lang="en-US" dirty="0"/>
              <a:t>New Technology Add-On Payment Policy</a:t>
            </a:r>
          </a:p>
        </p:txBody>
      </p:sp>
      <p:graphicFrame>
        <p:nvGraphicFramePr>
          <p:cNvPr id="13" name="Content Placeholder 12">
            <a:extLst>
              <a:ext uri="{FF2B5EF4-FFF2-40B4-BE49-F238E27FC236}">
                <a16:creationId xmlns:a16="http://schemas.microsoft.com/office/drawing/2014/main" id="{7BAB6C71-6034-48A4-ACAE-878A2EE2FE6A}"/>
              </a:ext>
            </a:extLst>
          </p:cNvPr>
          <p:cNvGraphicFramePr>
            <a:graphicFrameLocks noGrp="1"/>
          </p:cNvGraphicFramePr>
          <p:nvPr>
            <p:ph idx="1"/>
            <p:extLst>
              <p:ext uri="{D42A27DB-BD31-4B8C-83A1-F6EECF244321}">
                <p14:modId xmlns:p14="http://schemas.microsoft.com/office/powerpoint/2010/main" val="2290158935"/>
              </p:ext>
            </p:extLst>
          </p:nvPr>
        </p:nvGraphicFramePr>
        <p:xfrm>
          <a:off x="457199" y="685873"/>
          <a:ext cx="8229601" cy="3790877"/>
        </p:xfrm>
        <a:graphic>
          <a:graphicData uri="http://schemas.openxmlformats.org/drawingml/2006/table">
            <a:tbl>
              <a:tblPr>
                <a:tableStyleId>{5C22544A-7EE6-4342-B048-85BDC9FD1C3A}</a:tableStyleId>
              </a:tblPr>
              <a:tblGrid>
                <a:gridCol w="2133600">
                  <a:extLst>
                    <a:ext uri="{9D8B030D-6E8A-4147-A177-3AD203B41FA5}">
                      <a16:colId xmlns:a16="http://schemas.microsoft.com/office/drawing/2014/main" val="721128937"/>
                    </a:ext>
                  </a:extLst>
                </a:gridCol>
                <a:gridCol w="1219200">
                  <a:extLst>
                    <a:ext uri="{9D8B030D-6E8A-4147-A177-3AD203B41FA5}">
                      <a16:colId xmlns:a16="http://schemas.microsoft.com/office/drawing/2014/main" val="1067926761"/>
                    </a:ext>
                  </a:extLst>
                </a:gridCol>
                <a:gridCol w="3505200">
                  <a:extLst>
                    <a:ext uri="{9D8B030D-6E8A-4147-A177-3AD203B41FA5}">
                      <a16:colId xmlns:a16="http://schemas.microsoft.com/office/drawing/2014/main" val="3069685684"/>
                    </a:ext>
                  </a:extLst>
                </a:gridCol>
                <a:gridCol w="1371601">
                  <a:extLst>
                    <a:ext uri="{9D8B030D-6E8A-4147-A177-3AD203B41FA5}">
                      <a16:colId xmlns:a16="http://schemas.microsoft.com/office/drawing/2014/main" val="2564614643"/>
                    </a:ext>
                  </a:extLst>
                </a:gridCol>
              </a:tblGrid>
              <a:tr h="295844">
                <a:tc gridSpan="4">
                  <a:txBody>
                    <a:bodyPr/>
                    <a:lstStyle/>
                    <a:p>
                      <a:pPr algn="ctr" fontAlgn="ctr"/>
                      <a:r>
                        <a:rPr lang="en-US" sz="1000" b="1" u="none" strike="noStrike" dirty="0">
                          <a:effectLst/>
                        </a:rPr>
                        <a:t>MAC Implementation File 8 - FY 2023 New Technology Add-on Payment (NTAP) - Technologies Continuing to Receive NTAP </a:t>
                      </a:r>
                      <a:endParaRPr lang="en-US" sz="1000" b="1" i="0" u="none" strike="noStrike" dirty="0">
                        <a:solidFill>
                          <a:srgbClr val="FFFFFF"/>
                        </a:solidFill>
                        <a:effectLst/>
                        <a:latin typeface="Calibri" panose="020F0502020204030204" pitchFamily="34" charset="0"/>
                      </a:endParaRPr>
                    </a:p>
                  </a:txBody>
                  <a:tcPr marL="4830" marR="4830" marT="483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559876"/>
                  </a:ext>
                </a:extLst>
              </a:tr>
              <a:tr h="321698">
                <a:tc>
                  <a:txBody>
                    <a:bodyPr/>
                    <a:lstStyle/>
                    <a:p>
                      <a:pPr algn="ctr" fontAlgn="ctr"/>
                      <a:r>
                        <a:rPr lang="en-US" sz="1000" b="1" u="none" strike="noStrike" dirty="0">
                          <a:effectLst/>
                        </a:rPr>
                        <a:t>Technology</a:t>
                      </a:r>
                      <a:endParaRPr lang="en-US" sz="1000" b="1"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ctr"/>
                      <a:r>
                        <a:rPr lang="en-US" sz="1000" b="1" u="none" strike="noStrike" dirty="0">
                          <a:effectLst/>
                        </a:rPr>
                        <a:t>Maximum Add-on Payment</a:t>
                      </a:r>
                      <a:endParaRPr lang="en-US" sz="1000" b="1"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ctr"/>
                      <a:r>
                        <a:rPr lang="en-US" sz="1000" b="1" u="none" strike="noStrike" dirty="0">
                          <a:effectLst/>
                        </a:rPr>
                        <a:t>ICD-10-CM/PCS Coding Used to Identify Cases Eligible for NTAP</a:t>
                      </a:r>
                      <a:endParaRPr lang="en-US" sz="1000" b="1"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ctr"/>
                      <a:r>
                        <a:rPr lang="en-US" sz="1000" b="1" u="none" strike="noStrike" dirty="0">
                          <a:effectLst/>
                        </a:rPr>
                        <a:t>Alternative Pathways Status</a:t>
                      </a:r>
                      <a:endParaRPr lang="en-US" sz="1000" b="1" i="0" u="none" strike="noStrike" dirty="0">
                        <a:solidFill>
                          <a:srgbClr val="000000"/>
                        </a:solidFill>
                        <a:effectLst/>
                        <a:latin typeface="Calibri" panose="020F0502020204030204" pitchFamily="34" charset="0"/>
                      </a:endParaRPr>
                    </a:p>
                  </a:txBody>
                  <a:tcPr marL="4830" marR="4830" marT="4830" marB="0" anchor="ctr"/>
                </a:tc>
                <a:extLst>
                  <a:ext uri="{0D108BD9-81ED-4DB2-BD59-A6C34878D82A}">
                    <a16:rowId xmlns:a16="http://schemas.microsoft.com/office/drawing/2014/main" val="647312245"/>
                  </a:ext>
                </a:extLst>
              </a:tr>
              <a:tr h="115923">
                <a:tc>
                  <a:txBody>
                    <a:bodyPr/>
                    <a:lstStyle/>
                    <a:p>
                      <a:pPr algn="l" fontAlgn="b"/>
                      <a:r>
                        <a:rPr lang="en-US" sz="900" u="none" strike="noStrike" dirty="0">
                          <a:effectLst/>
                        </a:rPr>
                        <a:t>aScope™ duodeno</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$1,296.75</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XFJB8A7 or XFJD8A7</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1000" u="none" strike="noStrike" dirty="0">
                          <a:effectLst/>
                        </a:rPr>
                        <a:t>Breakthrough Device</a:t>
                      </a:r>
                      <a:endParaRPr lang="en-US" sz="1000" b="0" i="0" u="none" strike="noStrike" dirty="0">
                        <a:solidFill>
                          <a:srgbClr val="000000"/>
                        </a:solidFill>
                        <a:effectLst/>
                        <a:latin typeface="Calibri" panose="020F0502020204030204" pitchFamily="34" charset="0"/>
                      </a:endParaRPr>
                    </a:p>
                  </a:txBody>
                  <a:tcPr marL="4830" marR="4830" marT="4830" marB="0" anchor="ctr"/>
                </a:tc>
                <a:extLst>
                  <a:ext uri="{0D108BD9-81ED-4DB2-BD59-A6C34878D82A}">
                    <a16:rowId xmlns:a16="http://schemas.microsoft.com/office/drawing/2014/main" val="540013035"/>
                  </a:ext>
                </a:extLst>
              </a:tr>
              <a:tr h="301555">
                <a:tc>
                  <a:txBody>
                    <a:bodyPr/>
                    <a:lstStyle/>
                    <a:p>
                      <a:pPr algn="l" fontAlgn="b"/>
                      <a:r>
                        <a:rPr lang="en-US" sz="900" u="none" strike="noStrike" dirty="0">
                          <a:effectLst/>
                        </a:rPr>
                        <a:t>aprevo®</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$40,950.00</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pt-BR" sz="800" u="none" strike="noStrike" dirty="0">
                          <a:effectLst/>
                        </a:rPr>
                        <a:t>XRGA0R7, XRGA3R7, XRGA4R7, XRGB0R7, XRGB3R7, XRGB4R7, XRGC0R7, XRGC3R7, XRGC4R7, XRGD0R7, XRGD3R7, or XRGD4R7</a:t>
                      </a:r>
                      <a:endParaRPr lang="pt-BR"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1000" u="none" strike="noStrike" dirty="0">
                          <a:effectLst/>
                        </a:rPr>
                        <a:t>Breakthrough Device</a:t>
                      </a:r>
                      <a:endParaRPr lang="en-US" sz="1000" b="0" i="0" u="none" strike="noStrike" dirty="0">
                        <a:solidFill>
                          <a:srgbClr val="000000"/>
                        </a:solidFill>
                        <a:effectLst/>
                        <a:latin typeface="Calibri" panose="020F0502020204030204" pitchFamily="34" charset="0"/>
                      </a:endParaRPr>
                    </a:p>
                  </a:txBody>
                  <a:tcPr marL="4830" marR="4830" marT="4830" marB="0" anchor="ctr"/>
                </a:tc>
                <a:extLst>
                  <a:ext uri="{0D108BD9-81ED-4DB2-BD59-A6C34878D82A}">
                    <a16:rowId xmlns:a16="http://schemas.microsoft.com/office/drawing/2014/main" val="3939183089"/>
                  </a:ext>
                </a:extLst>
              </a:tr>
              <a:tr h="115923">
                <a:tc>
                  <a:txBody>
                    <a:bodyPr/>
                    <a:lstStyle/>
                    <a:p>
                      <a:pPr algn="l" fontAlgn="b"/>
                      <a:r>
                        <a:rPr lang="en-US" sz="900" u="none" strike="noStrike" dirty="0">
                          <a:effectLst/>
                        </a:rPr>
                        <a:t>Caption Guidance</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$1,868.10</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X2JAX47</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1000" u="none" strike="noStrike" dirty="0">
                          <a:effectLst/>
                        </a:rPr>
                        <a:t>Breakthrough Device</a:t>
                      </a:r>
                      <a:endParaRPr lang="en-US" sz="1000" b="0" i="0" u="none" strike="noStrike" dirty="0">
                        <a:solidFill>
                          <a:srgbClr val="000000"/>
                        </a:solidFill>
                        <a:effectLst/>
                        <a:latin typeface="Calibri" panose="020F0502020204030204" pitchFamily="34" charset="0"/>
                      </a:endParaRPr>
                    </a:p>
                  </a:txBody>
                  <a:tcPr marL="4830" marR="4830" marT="4830" marB="0" anchor="ctr"/>
                </a:tc>
                <a:extLst>
                  <a:ext uri="{0D108BD9-81ED-4DB2-BD59-A6C34878D82A}">
                    <a16:rowId xmlns:a16="http://schemas.microsoft.com/office/drawing/2014/main" val="842985908"/>
                  </a:ext>
                </a:extLst>
              </a:tr>
              <a:tr h="424639">
                <a:tc>
                  <a:txBody>
                    <a:bodyPr/>
                    <a:lstStyle/>
                    <a:p>
                      <a:pPr algn="l" fontAlgn="b"/>
                      <a:r>
                        <a:rPr lang="en-US" sz="900" u="none" strike="noStrike" dirty="0">
                          <a:effectLst/>
                        </a:rPr>
                        <a:t>Fetroja® (cefiderocol) (HABP/VABP)</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$8,579.84</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XW033A6 or XW043A6 in combination with Y95 and one of the following: J14, J15.0, J15.1, J15.5, J15.6, J15.8 </a:t>
                      </a:r>
                      <a:r>
                        <a:rPr lang="en-US" sz="800" u="sng" strike="noStrike" dirty="0">
                          <a:effectLst/>
                        </a:rPr>
                        <a:t>OR</a:t>
                      </a:r>
                      <a:r>
                        <a:rPr lang="en-US" sz="800" u="none" strike="noStrike" dirty="0">
                          <a:effectLst/>
                        </a:rPr>
                        <a:t> XW033A6 or XW043A6 in combination with J95.851 and one of the following: B96.1, B96.20, B96.21, B96.22, B96.23, B96.29, B96.3, B96.5, B96.89</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1000" u="none" strike="noStrike" dirty="0">
                          <a:effectLst/>
                        </a:rPr>
                        <a:t>QIDP</a:t>
                      </a:r>
                      <a:endParaRPr lang="en-US" sz="1000" b="0" i="0" u="none" strike="noStrike" dirty="0">
                        <a:solidFill>
                          <a:srgbClr val="000000"/>
                        </a:solidFill>
                        <a:effectLst/>
                        <a:latin typeface="Calibri" panose="020F0502020204030204" pitchFamily="34" charset="0"/>
                      </a:endParaRPr>
                    </a:p>
                  </a:txBody>
                  <a:tcPr marL="4830" marR="4830" marT="4830" marB="0" anchor="ctr"/>
                </a:tc>
                <a:extLst>
                  <a:ext uri="{0D108BD9-81ED-4DB2-BD59-A6C34878D82A}">
                    <a16:rowId xmlns:a16="http://schemas.microsoft.com/office/drawing/2014/main" val="3223797413"/>
                  </a:ext>
                </a:extLst>
              </a:tr>
              <a:tr h="115923">
                <a:tc>
                  <a:txBody>
                    <a:bodyPr/>
                    <a:lstStyle/>
                    <a:p>
                      <a:pPr algn="l" fontAlgn="b"/>
                      <a:r>
                        <a:rPr lang="en-US" sz="900" u="none" strike="noStrike" dirty="0">
                          <a:effectLst/>
                        </a:rPr>
                        <a:t>HARMONY™ TPV </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$26,975.00</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02RH38M</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1000" u="none" strike="noStrike" dirty="0">
                          <a:effectLst/>
                        </a:rPr>
                        <a:t>Breakthrough Device</a:t>
                      </a:r>
                      <a:endParaRPr lang="en-US" sz="1000" b="0" i="0" u="none" strike="noStrike" dirty="0">
                        <a:solidFill>
                          <a:srgbClr val="000000"/>
                        </a:solidFill>
                        <a:effectLst/>
                        <a:latin typeface="Calibri" panose="020F0502020204030204" pitchFamily="34" charset="0"/>
                      </a:endParaRPr>
                    </a:p>
                  </a:txBody>
                  <a:tcPr marL="4830" marR="4830" marT="4830" marB="0" anchor="ctr"/>
                </a:tc>
                <a:extLst>
                  <a:ext uri="{0D108BD9-81ED-4DB2-BD59-A6C34878D82A}">
                    <a16:rowId xmlns:a16="http://schemas.microsoft.com/office/drawing/2014/main" val="193556341"/>
                  </a:ext>
                </a:extLst>
              </a:tr>
              <a:tr h="231845">
                <a:tc>
                  <a:txBody>
                    <a:bodyPr/>
                    <a:lstStyle/>
                    <a:p>
                      <a:pPr algn="l" fontAlgn="b"/>
                      <a:r>
                        <a:rPr lang="en-US" sz="900" u="none" strike="noStrike" dirty="0">
                          <a:effectLst/>
                        </a:rPr>
                        <a:t>Intercept® Fibrinogen Complex (PRCFC)</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$2,535.00</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30233D1 or 30243D1 in combination with one of the following: D62, D65, D68.2, D68.4, or D68.9</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1000" u="none" strike="noStrike" dirty="0">
                          <a:effectLst/>
                        </a:rPr>
                        <a:t>Breakthrough Device</a:t>
                      </a:r>
                      <a:endParaRPr lang="en-US" sz="1000" b="0" i="0" u="none" strike="noStrike" dirty="0">
                        <a:solidFill>
                          <a:srgbClr val="000000"/>
                        </a:solidFill>
                        <a:effectLst/>
                        <a:latin typeface="Calibri" panose="020F0502020204030204" pitchFamily="34" charset="0"/>
                      </a:endParaRPr>
                    </a:p>
                  </a:txBody>
                  <a:tcPr marL="4830" marR="4830" marT="4830" marB="0" anchor="ctr"/>
                </a:tc>
                <a:extLst>
                  <a:ext uri="{0D108BD9-81ED-4DB2-BD59-A6C34878D82A}">
                    <a16:rowId xmlns:a16="http://schemas.microsoft.com/office/drawing/2014/main" val="678550763"/>
                  </a:ext>
                </a:extLst>
              </a:tr>
              <a:tr h="490432">
                <a:tc>
                  <a:txBody>
                    <a:bodyPr/>
                    <a:lstStyle/>
                    <a:p>
                      <a:pPr algn="l" fontAlgn="ctr"/>
                      <a:r>
                        <a:rPr lang="en-US" sz="900" u="none" strike="noStrike" dirty="0">
                          <a:effectLst/>
                        </a:rPr>
                        <a:t>RECARBRIO™ (HABP/VABP)</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$9,576.51</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ctr"/>
                      <a:r>
                        <a:rPr lang="en-US" sz="800" u="none" strike="noStrike" dirty="0">
                          <a:effectLst/>
                        </a:rPr>
                        <a:t>XW033U5 or XW043U5 in combination with Y95 and one of the following: J14, J15.0, J15.1, J15.5, J15.6, or J15.8 </a:t>
                      </a:r>
                      <a:r>
                        <a:rPr lang="en-US" sz="800" u="sng" strike="noStrike" dirty="0">
                          <a:effectLst/>
                        </a:rPr>
                        <a:t>OR</a:t>
                      </a:r>
                      <a:r>
                        <a:rPr lang="en-US" sz="800" u="none" strike="noStrike" dirty="0">
                          <a:effectLst/>
                        </a:rPr>
                        <a:t> XW033U5 or XW043U5 in combination with J95.851 and one of the following: B96.1, B96.20, B96.21, B96.22, B96.23, B96.29, B96.3, B96.5, B96.89</a:t>
                      </a:r>
                      <a:endParaRPr lang="en-US" sz="8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l" fontAlgn="b"/>
                      <a:r>
                        <a:rPr lang="en-US" sz="1000" u="none" strike="noStrike" dirty="0">
                          <a:effectLst/>
                        </a:rPr>
                        <a:t>QIDP</a:t>
                      </a:r>
                      <a:endParaRPr lang="en-US" sz="1000" b="0" i="0" u="none" strike="noStrike" dirty="0">
                        <a:solidFill>
                          <a:srgbClr val="000000"/>
                        </a:solidFill>
                        <a:effectLst/>
                        <a:latin typeface="Calibri" panose="020F0502020204030204" pitchFamily="34" charset="0"/>
                      </a:endParaRPr>
                    </a:p>
                  </a:txBody>
                  <a:tcPr marL="4830" marR="4830" marT="4830" marB="0" anchor="ctr"/>
                </a:tc>
                <a:extLst>
                  <a:ext uri="{0D108BD9-81ED-4DB2-BD59-A6C34878D82A}">
                    <a16:rowId xmlns:a16="http://schemas.microsoft.com/office/drawing/2014/main" val="3459637232"/>
                  </a:ext>
                </a:extLst>
              </a:tr>
              <a:tr h="115923">
                <a:tc>
                  <a:txBody>
                    <a:bodyPr/>
                    <a:lstStyle/>
                    <a:p>
                      <a:pPr algn="l" fontAlgn="b"/>
                      <a:r>
                        <a:rPr lang="en-US" sz="900" u="none" strike="noStrike" dirty="0">
                          <a:effectLst/>
                        </a:rPr>
                        <a:t>Shockwave Coronary IVL</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$3,666.00</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02F03ZZ or 02F13ZZ or 02F23ZZ or 02F33ZZ</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1000" u="none" strike="noStrike" dirty="0">
                          <a:effectLst/>
                        </a:rPr>
                        <a:t>Breakthrough Device</a:t>
                      </a:r>
                      <a:endParaRPr lang="en-US" sz="1000" b="0" i="0" u="none" strike="noStrike" dirty="0">
                        <a:solidFill>
                          <a:srgbClr val="000000"/>
                        </a:solidFill>
                        <a:effectLst/>
                        <a:latin typeface="Calibri" panose="020F0502020204030204" pitchFamily="34" charset="0"/>
                      </a:endParaRPr>
                    </a:p>
                  </a:txBody>
                  <a:tcPr marL="4830" marR="4830" marT="4830" marB="0" anchor="ctr"/>
                </a:tc>
                <a:extLst>
                  <a:ext uri="{0D108BD9-81ED-4DB2-BD59-A6C34878D82A}">
                    <a16:rowId xmlns:a16="http://schemas.microsoft.com/office/drawing/2014/main" val="3730551210"/>
                  </a:ext>
                </a:extLst>
              </a:tr>
              <a:tr h="115923">
                <a:tc>
                  <a:txBody>
                    <a:bodyPr/>
                    <a:lstStyle/>
                    <a:p>
                      <a:pPr algn="l" fontAlgn="b"/>
                      <a:r>
                        <a:rPr lang="en-US" sz="900" u="none" strike="noStrike" dirty="0">
                          <a:effectLst/>
                        </a:rPr>
                        <a:t>Rybrevant® (amivantamab)</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$6,405.89</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XW033B7 or XW043B7</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30" marR="4830" marT="4830" marB="0" anchor="ctr"/>
                </a:tc>
                <a:extLst>
                  <a:ext uri="{0D108BD9-81ED-4DB2-BD59-A6C34878D82A}">
                    <a16:rowId xmlns:a16="http://schemas.microsoft.com/office/drawing/2014/main" val="3897355947"/>
                  </a:ext>
                </a:extLst>
              </a:tr>
              <a:tr h="115923">
                <a:tc>
                  <a:txBody>
                    <a:bodyPr/>
                    <a:lstStyle/>
                    <a:p>
                      <a:pPr algn="l" fontAlgn="b"/>
                      <a:r>
                        <a:rPr lang="en-US" sz="900" u="none" strike="noStrike" dirty="0">
                          <a:effectLst/>
                        </a:rPr>
                        <a:t>Abecma® (idecabtagene vicleucel)</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$289,532.75</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XW033K7 or XW043K7</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30" marR="4830" marT="4830" marB="0" anchor="b"/>
                </a:tc>
                <a:extLst>
                  <a:ext uri="{0D108BD9-81ED-4DB2-BD59-A6C34878D82A}">
                    <a16:rowId xmlns:a16="http://schemas.microsoft.com/office/drawing/2014/main" val="1344576692"/>
                  </a:ext>
                </a:extLst>
              </a:tr>
              <a:tr h="115923">
                <a:tc>
                  <a:txBody>
                    <a:bodyPr/>
                    <a:lstStyle/>
                    <a:p>
                      <a:pPr algn="l" fontAlgn="b"/>
                      <a:r>
                        <a:rPr lang="en-US" sz="900" u="none" strike="noStrike" dirty="0">
                          <a:effectLst/>
                        </a:rPr>
                        <a:t>StrataGraft®</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$44,200.00</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XHRPXF7</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30" marR="4830" marT="4830" marB="0" anchor="b"/>
                </a:tc>
                <a:extLst>
                  <a:ext uri="{0D108BD9-81ED-4DB2-BD59-A6C34878D82A}">
                    <a16:rowId xmlns:a16="http://schemas.microsoft.com/office/drawing/2014/main" val="870757453"/>
                  </a:ext>
                </a:extLst>
              </a:tr>
              <a:tr h="115923">
                <a:tc>
                  <a:txBody>
                    <a:bodyPr/>
                    <a:lstStyle/>
                    <a:p>
                      <a:pPr algn="l" fontAlgn="b"/>
                      <a:r>
                        <a:rPr lang="en-US" sz="900" u="none" strike="noStrike" dirty="0">
                          <a:effectLst/>
                        </a:rPr>
                        <a:t>Tecartus® (brexucabtagene autoleucel)</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$259,350.00</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XW033M7 or XW043M7</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30" marR="4830" marT="4830" marB="0" anchor="b"/>
                </a:tc>
                <a:extLst>
                  <a:ext uri="{0D108BD9-81ED-4DB2-BD59-A6C34878D82A}">
                    <a16:rowId xmlns:a16="http://schemas.microsoft.com/office/drawing/2014/main" val="1968714784"/>
                  </a:ext>
                </a:extLst>
              </a:tr>
              <a:tr h="115923">
                <a:tc>
                  <a:txBody>
                    <a:bodyPr/>
                    <a:lstStyle/>
                    <a:p>
                      <a:pPr algn="l" fontAlgn="b"/>
                      <a:r>
                        <a:rPr lang="en-US" sz="900" u="none" strike="noStrike" dirty="0">
                          <a:effectLst/>
                        </a:rPr>
                        <a:t>Cosela™(trilaciclib)</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$5,612.10</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XW03377 or XW04377</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30" marR="4830" marT="4830" marB="0" anchor="b"/>
                </a:tc>
                <a:extLst>
                  <a:ext uri="{0D108BD9-81ED-4DB2-BD59-A6C34878D82A}">
                    <a16:rowId xmlns:a16="http://schemas.microsoft.com/office/drawing/2014/main" val="795478409"/>
                  </a:ext>
                </a:extLst>
              </a:tr>
              <a:tr h="115923">
                <a:tc>
                  <a:txBody>
                    <a:bodyPr/>
                    <a:lstStyle/>
                    <a:p>
                      <a:pPr algn="l" fontAlgn="b"/>
                      <a:r>
                        <a:rPr lang="en-US" sz="900" u="none" strike="noStrike" dirty="0">
                          <a:effectLst/>
                        </a:rPr>
                        <a:t>Veklury® (remdesivir)</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$2,028.00</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XW033E5 or XW043E5</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30" marR="4830" marT="4830" marB="0" anchor="b"/>
                </a:tc>
                <a:extLst>
                  <a:ext uri="{0D108BD9-81ED-4DB2-BD59-A6C34878D82A}">
                    <a16:rowId xmlns:a16="http://schemas.microsoft.com/office/drawing/2014/main" val="178269669"/>
                  </a:ext>
                </a:extLst>
              </a:tr>
              <a:tr h="115923">
                <a:tc>
                  <a:txBody>
                    <a:bodyPr/>
                    <a:lstStyle/>
                    <a:p>
                      <a:pPr algn="l" fontAlgn="b"/>
                      <a:r>
                        <a:rPr lang="en-US" sz="900" u="none" strike="noStrike" dirty="0">
                          <a:effectLst/>
                        </a:rPr>
                        <a:t>Zepzelca® (lurbinectedin)</a:t>
                      </a:r>
                      <a:endParaRPr lang="en-US" sz="900" b="0" i="0" u="none" strike="noStrike" dirty="0">
                        <a:solidFill>
                          <a:srgbClr val="000000"/>
                        </a:solidFill>
                        <a:effectLst/>
                        <a:latin typeface="Calibri" panose="020F0502020204030204" pitchFamily="34" charset="0"/>
                      </a:endParaRPr>
                    </a:p>
                  </a:txBody>
                  <a:tcPr marL="4830" marR="4830" marT="4830" marB="0" anchor="ctr"/>
                </a:tc>
                <a:tc>
                  <a:txBody>
                    <a:bodyPr/>
                    <a:lstStyle/>
                    <a:p>
                      <a:pPr algn="ctr" fontAlgn="b"/>
                      <a:r>
                        <a:rPr lang="en-US" sz="900" u="none" strike="noStrike" dirty="0">
                          <a:effectLst/>
                        </a:rPr>
                        <a:t>$9,145.50</a:t>
                      </a:r>
                      <a:endParaRPr lang="en-US" sz="9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800" u="none" strike="noStrike" dirty="0">
                          <a:effectLst/>
                        </a:rPr>
                        <a:t>XW03387 or XW04387</a:t>
                      </a:r>
                      <a:endParaRPr lang="en-US" sz="800" b="0" i="0" u="none" strike="noStrike" dirty="0">
                        <a:solidFill>
                          <a:srgbClr val="000000"/>
                        </a:solidFill>
                        <a:effectLst/>
                        <a:latin typeface="Calibri" panose="020F0502020204030204" pitchFamily="34" charset="0"/>
                      </a:endParaRPr>
                    </a:p>
                  </a:txBody>
                  <a:tcPr marL="4830" marR="4830" marT="4830"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30" marR="4830" marT="4830" marB="0" anchor="b"/>
                </a:tc>
                <a:extLst>
                  <a:ext uri="{0D108BD9-81ED-4DB2-BD59-A6C34878D82A}">
                    <a16:rowId xmlns:a16="http://schemas.microsoft.com/office/drawing/2014/main" val="3030769409"/>
                  </a:ext>
                </a:extLst>
              </a:tr>
            </a:tbl>
          </a:graphicData>
        </a:graphic>
      </p:graphicFrame>
    </p:spTree>
    <p:extLst>
      <p:ext uri="{BB962C8B-B14F-4D97-AF65-F5344CB8AC3E}">
        <p14:creationId xmlns:p14="http://schemas.microsoft.com/office/powerpoint/2010/main" val="243469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E8CB6-F633-414F-A0D8-B67D6DAFC573}"/>
              </a:ext>
            </a:extLst>
          </p:cNvPr>
          <p:cNvSpPr>
            <a:spLocks noGrp="1"/>
          </p:cNvSpPr>
          <p:nvPr>
            <p:ph type="body" sz="quarter" idx="11"/>
          </p:nvPr>
        </p:nvSpPr>
        <p:spPr/>
        <p:txBody>
          <a:bodyPr/>
          <a:lstStyle/>
          <a:p>
            <a:r>
              <a:rPr lang="en-US" dirty="0"/>
              <a:t>Utilization Management</a:t>
            </a:r>
          </a:p>
        </p:txBody>
      </p:sp>
      <p:sp>
        <p:nvSpPr>
          <p:cNvPr id="3" name="Content Placeholder 2">
            <a:extLst>
              <a:ext uri="{FF2B5EF4-FFF2-40B4-BE49-F238E27FC236}">
                <a16:creationId xmlns:a16="http://schemas.microsoft.com/office/drawing/2014/main" id="{D7A361E6-63C7-40A7-B16F-5182C84B4AB2}"/>
              </a:ext>
            </a:extLst>
          </p:cNvPr>
          <p:cNvSpPr>
            <a:spLocks noGrp="1"/>
          </p:cNvSpPr>
          <p:nvPr>
            <p:ph idx="1"/>
          </p:nvPr>
        </p:nvSpPr>
        <p:spPr/>
        <p:txBody>
          <a:bodyPr/>
          <a:lstStyle/>
          <a:p>
            <a:pPr marL="0" indent="0">
              <a:buNone/>
            </a:pPr>
            <a:r>
              <a:rPr lang="en-US" dirty="0"/>
              <a:t>Revenue Cycle Management + Utilization Review</a:t>
            </a:r>
          </a:p>
        </p:txBody>
      </p:sp>
    </p:spTree>
    <p:extLst>
      <p:ext uri="{BB962C8B-B14F-4D97-AF65-F5344CB8AC3E}">
        <p14:creationId xmlns:p14="http://schemas.microsoft.com/office/powerpoint/2010/main" val="34062371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EB0473-8646-4E97-BDD1-1490996989CD}"/>
              </a:ext>
            </a:extLst>
          </p:cNvPr>
          <p:cNvSpPr>
            <a:spLocks noGrp="1"/>
          </p:cNvSpPr>
          <p:nvPr>
            <p:ph type="body" sz="quarter" idx="11"/>
          </p:nvPr>
        </p:nvSpPr>
        <p:spPr/>
        <p:txBody>
          <a:bodyPr/>
          <a:lstStyle/>
          <a:p>
            <a:endParaRPr lang="en-US" dirty="0"/>
          </a:p>
          <a:p>
            <a:r>
              <a:rPr lang="en-US" dirty="0"/>
              <a:t>New Technology Add-On Payment Policy</a:t>
            </a:r>
          </a:p>
          <a:p>
            <a:endParaRPr lang="en-US" dirty="0"/>
          </a:p>
        </p:txBody>
      </p:sp>
      <p:graphicFrame>
        <p:nvGraphicFramePr>
          <p:cNvPr id="5" name="Content Placeholder 4">
            <a:extLst>
              <a:ext uri="{FF2B5EF4-FFF2-40B4-BE49-F238E27FC236}">
                <a16:creationId xmlns:a16="http://schemas.microsoft.com/office/drawing/2014/main" id="{FE5F1174-39B1-417A-ABF9-6F4485F3EFC6}"/>
              </a:ext>
            </a:extLst>
          </p:cNvPr>
          <p:cNvGraphicFramePr>
            <a:graphicFrameLocks noGrp="1"/>
          </p:cNvGraphicFramePr>
          <p:nvPr>
            <p:ph idx="1"/>
            <p:extLst>
              <p:ext uri="{D42A27DB-BD31-4B8C-83A1-F6EECF244321}">
                <p14:modId xmlns:p14="http://schemas.microsoft.com/office/powerpoint/2010/main" val="2426996227"/>
              </p:ext>
            </p:extLst>
          </p:nvPr>
        </p:nvGraphicFramePr>
        <p:xfrm>
          <a:off x="266700" y="1047750"/>
          <a:ext cx="8699500" cy="2842260"/>
        </p:xfrm>
        <a:graphic>
          <a:graphicData uri="http://schemas.openxmlformats.org/drawingml/2006/table">
            <a:tbl>
              <a:tblPr>
                <a:tableStyleId>{5C22544A-7EE6-4342-B048-85BDC9FD1C3A}</a:tableStyleId>
              </a:tblPr>
              <a:tblGrid>
                <a:gridCol w="2679700">
                  <a:extLst>
                    <a:ext uri="{9D8B030D-6E8A-4147-A177-3AD203B41FA5}">
                      <a16:colId xmlns:a16="http://schemas.microsoft.com/office/drawing/2014/main" val="2294724215"/>
                    </a:ext>
                  </a:extLst>
                </a:gridCol>
                <a:gridCol w="1117600">
                  <a:extLst>
                    <a:ext uri="{9D8B030D-6E8A-4147-A177-3AD203B41FA5}">
                      <a16:colId xmlns:a16="http://schemas.microsoft.com/office/drawing/2014/main" val="2850283303"/>
                    </a:ext>
                  </a:extLst>
                </a:gridCol>
                <a:gridCol w="3657600">
                  <a:extLst>
                    <a:ext uri="{9D8B030D-6E8A-4147-A177-3AD203B41FA5}">
                      <a16:colId xmlns:a16="http://schemas.microsoft.com/office/drawing/2014/main" val="4026510939"/>
                    </a:ext>
                  </a:extLst>
                </a:gridCol>
                <a:gridCol w="1244600">
                  <a:extLst>
                    <a:ext uri="{9D8B030D-6E8A-4147-A177-3AD203B41FA5}">
                      <a16:colId xmlns:a16="http://schemas.microsoft.com/office/drawing/2014/main" val="1316240814"/>
                    </a:ext>
                  </a:extLst>
                </a:gridCol>
              </a:tblGrid>
              <a:tr h="464820">
                <a:tc gridSpan="4">
                  <a:txBody>
                    <a:bodyPr/>
                    <a:lstStyle/>
                    <a:p>
                      <a:pPr algn="ctr" fontAlgn="ctr"/>
                      <a:r>
                        <a:rPr lang="en-US" sz="1300" b="1" u="none" strike="noStrike" dirty="0">
                          <a:effectLst/>
                        </a:rPr>
                        <a:t>FY 2023 New Technology Add-on Payment (NTAP) - Technologies Beginning to Receive NTAP </a:t>
                      </a:r>
                      <a:endParaRPr lang="en-US" sz="13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4481219"/>
                  </a:ext>
                </a:extLst>
              </a:tr>
              <a:tr h="365760">
                <a:tc>
                  <a:txBody>
                    <a:bodyPr/>
                    <a:lstStyle/>
                    <a:p>
                      <a:pPr algn="ctr" fontAlgn="ctr"/>
                      <a:r>
                        <a:rPr lang="en-US" sz="1100" b="1" u="none" strike="noStrike" dirty="0">
                          <a:effectLst/>
                        </a:rPr>
                        <a:t>Technology</a:t>
                      </a:r>
                      <a:endParaRPr lang="en-US"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1" u="none" strike="noStrike" dirty="0">
                          <a:effectLst/>
                        </a:rPr>
                        <a:t>Maximum Add-on Payment</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n-US" sz="1100" b="1" u="none" strike="noStrike" dirty="0">
                          <a:effectLst/>
                        </a:rPr>
                        <a:t>ICD-10-CM/PCS Codes Used to Identify Cases Eligible for NTAP</a:t>
                      </a:r>
                      <a:endParaRPr lang="en-US"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b="1" u="none" strike="noStrike" dirty="0">
                          <a:effectLst/>
                        </a:rPr>
                        <a:t>Alternative Pathways Status</a:t>
                      </a:r>
                      <a:endParaRPr lang="en-US"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82286675"/>
                  </a:ext>
                </a:extLst>
              </a:tr>
              <a:tr h="182880">
                <a:tc>
                  <a:txBody>
                    <a:bodyPr/>
                    <a:lstStyle/>
                    <a:p>
                      <a:pPr algn="l" fontAlgn="b"/>
                      <a:r>
                        <a:rPr lang="en-US" sz="1100" u="none" strike="noStrike" dirty="0">
                          <a:effectLst/>
                        </a:rPr>
                        <a:t>DefenCath™</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$4,387.50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XY0YX28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QIDP</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38289110"/>
                  </a:ext>
                </a:extLst>
              </a:tr>
              <a:tr h="182880">
                <a:tc>
                  <a:txBody>
                    <a:bodyPr/>
                    <a:lstStyle/>
                    <a:p>
                      <a:pPr algn="l" fontAlgn="b"/>
                      <a:r>
                        <a:rPr lang="en-US" sz="1100" u="none" strike="noStrike" dirty="0">
                          <a:effectLst/>
                        </a:rPr>
                        <a:t>Carvykti™ (ciltacabtagene autoleucel)</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$289,532.75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XW033A7 or XW043A7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61090806"/>
                  </a:ext>
                </a:extLst>
              </a:tr>
              <a:tr h="182880">
                <a:tc>
                  <a:txBody>
                    <a:bodyPr/>
                    <a:lstStyle/>
                    <a:p>
                      <a:pPr algn="l" fontAlgn="b"/>
                      <a:r>
                        <a:rPr lang="en-US" sz="1100" u="none" strike="noStrike" dirty="0">
                          <a:effectLst/>
                        </a:rPr>
                        <a:t>DARZALEX FASPRO®</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$5,159.41</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XW01318 in combination with E85.81</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52748368"/>
                  </a:ext>
                </a:extLst>
              </a:tr>
              <a:tr h="182880">
                <a:tc>
                  <a:txBody>
                    <a:bodyPr/>
                    <a:lstStyle/>
                    <a:p>
                      <a:pPr algn="l" fontAlgn="b"/>
                      <a:r>
                        <a:rPr lang="en-US" sz="1100" u="none" strike="noStrike" dirty="0">
                          <a:effectLst/>
                        </a:rPr>
                        <a:t>Livtencity™ (maribavir)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$32,500.00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XW0DX38 or XW0G738 or XW0H738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5279891"/>
                  </a:ext>
                </a:extLst>
              </a:tr>
              <a:tr h="182880">
                <a:tc>
                  <a:txBody>
                    <a:bodyPr/>
                    <a:lstStyle/>
                    <a:p>
                      <a:pPr algn="l" fontAlgn="b"/>
                      <a:r>
                        <a:rPr lang="en-US" sz="1100" u="none" strike="noStrike" dirty="0">
                          <a:effectLst/>
                        </a:rPr>
                        <a:t>Hemolung Respiratory Assist System (RAS)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$6,500.00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5A0920Z</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31055317"/>
                  </a:ext>
                </a:extLst>
              </a:tr>
              <a:tr h="182880">
                <a:tc>
                  <a:txBody>
                    <a:bodyPr/>
                    <a:lstStyle/>
                    <a:p>
                      <a:pPr algn="l" fontAlgn="b"/>
                      <a:r>
                        <a:rPr lang="en-US" sz="1100" u="none" strike="noStrike" dirty="0">
                          <a:effectLst/>
                        </a:rPr>
                        <a:t>Cerament® G</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$4,918.55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XW0V0P7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Breakthrough Device</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8666910"/>
                  </a:ext>
                </a:extLst>
              </a:tr>
              <a:tr h="182880">
                <a:tc>
                  <a:txBody>
                    <a:bodyPr/>
                    <a:lstStyle/>
                    <a:p>
                      <a:pPr algn="l" fontAlgn="b"/>
                      <a:r>
                        <a:rPr lang="en-US" sz="1100" u="none" strike="noStrike" dirty="0">
                          <a:effectLst/>
                        </a:rPr>
                        <a:t>GORE® TAG® Thoracic Branch Endoprosthesis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$27,807.00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02VW3DZ in combination with 02VX3EZ</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Breakthrough Device</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9095193"/>
                  </a:ext>
                </a:extLst>
              </a:tr>
              <a:tr h="365760">
                <a:tc>
                  <a:txBody>
                    <a:bodyPr/>
                    <a:lstStyle/>
                    <a:p>
                      <a:pPr algn="l" fontAlgn="b"/>
                      <a:r>
                        <a:rPr lang="en-US" sz="1100" u="none" strike="noStrike" dirty="0">
                          <a:effectLst/>
                        </a:rPr>
                        <a:t>iFuse Bedrock Granite Implant System</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$9,828.00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XNH6058, XNH6358, XNH7058, XNH7358, XRGE058, XRGE358, XRGF058, or XRGF358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Breakthrough Device</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74186480"/>
                  </a:ext>
                </a:extLst>
              </a:tr>
              <a:tr h="182880">
                <a:tc>
                  <a:txBody>
                    <a:bodyPr/>
                    <a:lstStyle/>
                    <a:p>
                      <a:pPr algn="l" fontAlgn="b"/>
                      <a:r>
                        <a:rPr lang="en-US" sz="1100" u="none" strike="noStrike" dirty="0">
                          <a:effectLst/>
                        </a:rPr>
                        <a:t>Thoraflex™ Hybrid Device</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$22,750.00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X2RX0N7 in combination with X2VW0N7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Breakthrough Device</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6514856"/>
                  </a:ext>
                </a:extLst>
              </a:tr>
              <a:tr h="182880">
                <a:tc>
                  <a:txBody>
                    <a:bodyPr/>
                    <a:lstStyle/>
                    <a:p>
                      <a:pPr algn="l" fontAlgn="b"/>
                      <a:r>
                        <a:rPr lang="en-US" sz="1100" u="none" strike="noStrike" dirty="0">
                          <a:effectLst/>
                        </a:rPr>
                        <a:t>ViviStim® Paired VNS System</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$23,400.00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X0HQ3R8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Breakthrough Device</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63055601"/>
                  </a:ext>
                </a:extLst>
              </a:tr>
            </a:tbl>
          </a:graphicData>
        </a:graphic>
      </p:graphicFrame>
    </p:spTree>
    <p:extLst>
      <p:ext uri="{BB962C8B-B14F-4D97-AF65-F5344CB8AC3E}">
        <p14:creationId xmlns:p14="http://schemas.microsoft.com/office/powerpoint/2010/main" val="40215644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C3C872-F487-445D-8E47-191F55686CBD}"/>
              </a:ext>
            </a:extLst>
          </p:cNvPr>
          <p:cNvSpPr>
            <a:spLocks noGrp="1"/>
          </p:cNvSpPr>
          <p:nvPr>
            <p:ph type="body" sz="quarter" idx="11"/>
          </p:nvPr>
        </p:nvSpPr>
        <p:spPr/>
        <p:txBody>
          <a:bodyPr/>
          <a:lstStyle/>
          <a:p>
            <a:r>
              <a:rPr lang="en-US" sz="2400" dirty="0"/>
              <a:t>Outlier Payments — IPPS Statewide Average Cost to Charge Ratios (CCRs) </a:t>
            </a:r>
            <a:endParaRPr lang="en-US" sz="4000" dirty="0"/>
          </a:p>
        </p:txBody>
      </p:sp>
      <p:sp>
        <p:nvSpPr>
          <p:cNvPr id="3" name="Content Placeholder 2">
            <a:extLst>
              <a:ext uri="{FF2B5EF4-FFF2-40B4-BE49-F238E27FC236}">
                <a16:creationId xmlns:a16="http://schemas.microsoft.com/office/drawing/2014/main" id="{68BD4149-C33C-491F-9660-BB2F12C60A3D}"/>
              </a:ext>
            </a:extLst>
          </p:cNvPr>
          <p:cNvSpPr>
            <a:spLocks noGrp="1"/>
          </p:cNvSpPr>
          <p:nvPr>
            <p:ph idx="1"/>
          </p:nvPr>
        </p:nvSpPr>
        <p:spPr/>
        <p:txBody>
          <a:bodyPr/>
          <a:lstStyle/>
          <a:p>
            <a:pPr marL="0" indent="0">
              <a:buNone/>
            </a:pPr>
            <a:r>
              <a:rPr lang="en-US" dirty="0"/>
              <a:t>For FY 2023, statewide average </a:t>
            </a:r>
            <a:r>
              <a:rPr lang="en-US" sz="2400" dirty="0"/>
              <a:t>Cost to Charge Ratios (CCRs) </a:t>
            </a:r>
            <a:r>
              <a:rPr lang="en-US" dirty="0"/>
              <a:t>are used in the following instances: </a:t>
            </a:r>
          </a:p>
          <a:p>
            <a:r>
              <a:rPr lang="en-US" sz="1500" dirty="0"/>
              <a:t>New hospitals that haven’t yet submitted their first Medicare cost report. (For this purpose, a new hospital is defined as an entity that hasn’t accepted assignment of an existing hospital’s provider agreement.) </a:t>
            </a:r>
          </a:p>
          <a:p>
            <a:r>
              <a:rPr lang="en-US" sz="1500" dirty="0"/>
              <a:t>Hospitals with operating or capital CCR exceeding three standard deviations above the corresponding national geometric mean. CMS recalculates this mean annually and publish it in the annual notice of prospective payment rates issued per 42 CFR 412.8(b). For FY 2023 operating CCR and capital CCR trim values, refer to MAC Implementation File 1.</a:t>
            </a:r>
          </a:p>
          <a:p>
            <a:r>
              <a:rPr lang="en-US" sz="1500" dirty="0"/>
              <a:t>Hospitals for whom accurate data to calculate an operating or capital CCR (or both) aren’t available</a:t>
            </a:r>
            <a:endParaRPr lang="en-US" sz="1400" dirty="0"/>
          </a:p>
          <a:p>
            <a:pPr marL="0" indent="0">
              <a:buNone/>
            </a:pPr>
            <a:r>
              <a:rPr lang="en-US" sz="1400" dirty="0"/>
              <a:t>IPPS Statewide Average Cost to Charge Ratios (CCRs) Tables 8A and 8B contain the FY 2023 statewide average operating and capital CCRs for urban and rural hospitals.</a:t>
            </a:r>
          </a:p>
        </p:txBody>
      </p:sp>
    </p:spTree>
    <p:extLst>
      <p:ext uri="{BB962C8B-B14F-4D97-AF65-F5344CB8AC3E}">
        <p14:creationId xmlns:p14="http://schemas.microsoft.com/office/powerpoint/2010/main" val="9527989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FE3360-8D17-4D06-8414-5F8865D685C7}"/>
              </a:ext>
            </a:extLst>
          </p:cNvPr>
          <p:cNvSpPr>
            <a:spLocks noGrp="1"/>
          </p:cNvSpPr>
          <p:nvPr>
            <p:ph type="body" sz="quarter" idx="11"/>
          </p:nvPr>
        </p:nvSpPr>
        <p:spPr/>
        <p:txBody>
          <a:bodyPr/>
          <a:lstStyle/>
          <a:p>
            <a:endParaRPr lang="en-US" dirty="0"/>
          </a:p>
          <a:p>
            <a:r>
              <a:rPr lang="en-US" dirty="0"/>
              <a:t>FY 2023 LTCH PPS Rates and Factors</a:t>
            </a:r>
          </a:p>
          <a:p>
            <a:endParaRPr lang="en-US" dirty="0"/>
          </a:p>
        </p:txBody>
      </p:sp>
      <p:sp>
        <p:nvSpPr>
          <p:cNvPr id="3" name="Content Placeholder 2">
            <a:extLst>
              <a:ext uri="{FF2B5EF4-FFF2-40B4-BE49-F238E27FC236}">
                <a16:creationId xmlns:a16="http://schemas.microsoft.com/office/drawing/2014/main" id="{08875907-6773-45AF-A0EF-9A5C23CBCE93}"/>
              </a:ext>
            </a:extLst>
          </p:cNvPr>
          <p:cNvSpPr>
            <a:spLocks noGrp="1"/>
          </p:cNvSpPr>
          <p:nvPr>
            <p:ph idx="1"/>
          </p:nvPr>
        </p:nvSpPr>
        <p:spPr/>
        <p:txBody>
          <a:bodyPr/>
          <a:lstStyle/>
          <a:p>
            <a:r>
              <a:rPr lang="en-US" dirty="0"/>
              <a:t>FY 2023 LTCH PPS Standard Federal Rates </a:t>
            </a:r>
          </a:p>
          <a:p>
            <a:pPr lvl="1"/>
            <a:r>
              <a:rPr lang="en-US" dirty="0"/>
              <a:t> Table 1E on the FY 2023 Final Rule</a:t>
            </a:r>
          </a:p>
          <a:p>
            <a:r>
              <a:rPr lang="en-US" dirty="0"/>
              <a:t>Other FY 2023 LTCH PPS Factors </a:t>
            </a:r>
          </a:p>
          <a:p>
            <a:pPr lvl="1"/>
            <a:r>
              <a:rPr lang="en-US" dirty="0"/>
              <a:t>MAC Implementation File 2</a:t>
            </a:r>
          </a:p>
          <a:p>
            <a:r>
              <a:rPr lang="en-US" dirty="0"/>
              <a:t>LTCH PPS Pricer has been updated </a:t>
            </a:r>
          </a:p>
          <a:p>
            <a:pPr lvl="1"/>
            <a:r>
              <a:rPr lang="en-US" dirty="0"/>
              <a:t>Version 40 MS-LTC-DRG table, weights and factors</a:t>
            </a:r>
          </a:p>
          <a:p>
            <a:pPr lvl="1"/>
            <a:r>
              <a:rPr lang="en-US" dirty="0"/>
              <a:t>effective for discharges occurring on or after October 1, 2022 – September 30, 2023</a:t>
            </a:r>
          </a:p>
        </p:txBody>
      </p:sp>
    </p:spTree>
    <p:extLst>
      <p:ext uri="{BB962C8B-B14F-4D97-AF65-F5344CB8AC3E}">
        <p14:creationId xmlns:p14="http://schemas.microsoft.com/office/powerpoint/2010/main" val="11493466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345BE1-5E60-4389-B3F5-0EF11340E773}"/>
              </a:ext>
            </a:extLst>
          </p:cNvPr>
          <p:cNvSpPr>
            <a:spLocks noGrp="1"/>
          </p:cNvSpPr>
          <p:nvPr>
            <p:ph type="body" sz="quarter" idx="11"/>
          </p:nvPr>
        </p:nvSpPr>
        <p:spPr/>
        <p:txBody>
          <a:bodyPr/>
          <a:lstStyle/>
          <a:p>
            <a:r>
              <a:rPr lang="en-US" dirty="0"/>
              <a:t>LTCH Quality Reporting (LTCHQR) Program</a:t>
            </a:r>
          </a:p>
        </p:txBody>
      </p:sp>
      <p:sp>
        <p:nvSpPr>
          <p:cNvPr id="3" name="Content Placeholder 2">
            <a:extLst>
              <a:ext uri="{FF2B5EF4-FFF2-40B4-BE49-F238E27FC236}">
                <a16:creationId xmlns:a16="http://schemas.microsoft.com/office/drawing/2014/main" id="{8BEEF8BD-F3A8-4993-B362-34949E7E2A1A}"/>
              </a:ext>
            </a:extLst>
          </p:cNvPr>
          <p:cNvSpPr>
            <a:spLocks noGrp="1"/>
          </p:cNvSpPr>
          <p:nvPr>
            <p:ph idx="1"/>
          </p:nvPr>
        </p:nvSpPr>
        <p:spPr>
          <a:xfrm>
            <a:off x="304800" y="886114"/>
            <a:ext cx="8686800" cy="3657600"/>
          </a:xfrm>
        </p:spPr>
        <p:txBody>
          <a:bodyPr/>
          <a:lstStyle/>
          <a:p>
            <a:pPr marL="0" indent="0">
              <a:buNone/>
            </a:pPr>
            <a:r>
              <a:rPr lang="en-US" dirty="0"/>
              <a:t>The annual update to a standard federal rate will continue to be reduced by 2% if an LTCH doesn’t submit quality-reporting data per the LTCHQR Program for that year.</a:t>
            </a:r>
          </a:p>
        </p:txBody>
      </p:sp>
    </p:spTree>
    <p:extLst>
      <p:ext uri="{BB962C8B-B14F-4D97-AF65-F5344CB8AC3E}">
        <p14:creationId xmlns:p14="http://schemas.microsoft.com/office/powerpoint/2010/main" val="7313682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821B09-E8FA-4850-A25A-9774C9ACD37E}"/>
              </a:ext>
            </a:extLst>
          </p:cNvPr>
          <p:cNvSpPr>
            <a:spLocks noGrp="1"/>
          </p:cNvSpPr>
          <p:nvPr>
            <p:ph type="body" sz="quarter" idx="11"/>
          </p:nvPr>
        </p:nvSpPr>
        <p:spPr/>
        <p:txBody>
          <a:bodyPr/>
          <a:lstStyle/>
          <a:p>
            <a:r>
              <a:rPr lang="en-US" dirty="0"/>
              <a:t>LTCH Statewide Average CCRs</a:t>
            </a:r>
          </a:p>
        </p:txBody>
      </p:sp>
      <p:sp>
        <p:nvSpPr>
          <p:cNvPr id="3" name="Content Placeholder 2">
            <a:extLst>
              <a:ext uri="{FF2B5EF4-FFF2-40B4-BE49-F238E27FC236}">
                <a16:creationId xmlns:a16="http://schemas.microsoft.com/office/drawing/2014/main" id="{80AFF5F2-363E-4D2B-956A-CA6D6094DDD8}"/>
              </a:ext>
            </a:extLst>
          </p:cNvPr>
          <p:cNvSpPr>
            <a:spLocks noGrp="1"/>
          </p:cNvSpPr>
          <p:nvPr>
            <p:ph idx="1"/>
          </p:nvPr>
        </p:nvSpPr>
        <p:spPr/>
        <p:txBody>
          <a:bodyPr/>
          <a:lstStyle/>
          <a:p>
            <a:r>
              <a:rPr lang="en-US" dirty="0"/>
              <a:t>Statewide average CCRs are used in the following instances: </a:t>
            </a:r>
          </a:p>
          <a:p>
            <a:pPr lvl="1"/>
            <a:r>
              <a:rPr lang="en-US" sz="1800" dirty="0"/>
              <a:t>New hospitals that haven’t yet submitted their first Medicare cost report</a:t>
            </a:r>
          </a:p>
          <a:p>
            <a:pPr lvl="1"/>
            <a:r>
              <a:rPr lang="en-US" sz="1800" dirty="0"/>
              <a:t> LTCHs with a total CCR above the applicable maximum CCR threshold (the LTCH total CCR ceiling, which is calculated as 3 standard deviations from the national geometric average CCR). For the FY 2023 LTCH total CCR ceiling, see MAC Implementation File 2. </a:t>
            </a:r>
          </a:p>
          <a:p>
            <a:pPr lvl="1"/>
            <a:r>
              <a:rPr lang="en-US" sz="1800" dirty="0"/>
              <a:t> Any hospital for which data to calculate a CCR isn’t available</a:t>
            </a:r>
          </a:p>
          <a:p>
            <a:pPr lvl="1"/>
            <a:endParaRPr lang="en-US" sz="1800" dirty="0"/>
          </a:p>
          <a:p>
            <a:pPr marL="457200" lvl="1" indent="0">
              <a:buNone/>
            </a:pPr>
            <a:r>
              <a:rPr lang="en-US" sz="1600" dirty="0"/>
              <a:t>Table 8C contains the FY 2023 statewide average LTCH total CCRs for urban and rural LTCHs. Table 8C is available on the FY 2023 Final Rule Tables website.</a:t>
            </a:r>
            <a:endParaRPr lang="en-US" sz="1800" dirty="0"/>
          </a:p>
        </p:txBody>
      </p:sp>
    </p:spTree>
    <p:extLst>
      <p:ext uri="{BB962C8B-B14F-4D97-AF65-F5344CB8AC3E}">
        <p14:creationId xmlns:p14="http://schemas.microsoft.com/office/powerpoint/2010/main" val="38119043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4C4CC72-D115-4EDD-91E5-53CF7519DD37}"/>
              </a:ext>
            </a:extLst>
          </p:cNvPr>
          <p:cNvSpPr>
            <a:spLocks noGrp="1"/>
          </p:cNvSpPr>
          <p:nvPr>
            <p:ph type="body" sz="quarter" idx="10"/>
          </p:nvPr>
        </p:nvSpPr>
        <p:spPr/>
        <p:txBody>
          <a:bodyPr/>
          <a:lstStyle/>
          <a:p>
            <a:r>
              <a:rPr lang="en-US" dirty="0"/>
              <a:t>A/B Rebilling</a:t>
            </a:r>
          </a:p>
        </p:txBody>
      </p:sp>
      <p:sp>
        <p:nvSpPr>
          <p:cNvPr id="6" name="Content Placeholder 5">
            <a:extLst>
              <a:ext uri="{FF2B5EF4-FFF2-40B4-BE49-F238E27FC236}">
                <a16:creationId xmlns:a16="http://schemas.microsoft.com/office/drawing/2014/main" id="{58A29236-B0E3-4DEF-8882-4DAD16873ADD}"/>
              </a:ext>
            </a:extLst>
          </p:cNvPr>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29204692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5458E1-D8A3-4D1E-99BF-C29A7122D6B2}"/>
              </a:ext>
            </a:extLst>
          </p:cNvPr>
          <p:cNvSpPr>
            <a:spLocks noGrp="1"/>
          </p:cNvSpPr>
          <p:nvPr>
            <p:ph type="body" sz="quarter" idx="11"/>
          </p:nvPr>
        </p:nvSpPr>
        <p:spPr/>
        <p:txBody>
          <a:bodyPr/>
          <a:lstStyle/>
          <a:p>
            <a:r>
              <a:rPr lang="en-US" dirty="0"/>
              <a:t>Purpose of the A/B Rebilling Process</a:t>
            </a:r>
          </a:p>
        </p:txBody>
      </p:sp>
      <p:sp>
        <p:nvSpPr>
          <p:cNvPr id="3" name="Content Placeholder 2">
            <a:extLst>
              <a:ext uri="{FF2B5EF4-FFF2-40B4-BE49-F238E27FC236}">
                <a16:creationId xmlns:a16="http://schemas.microsoft.com/office/drawing/2014/main" id="{284FC683-818B-4A2E-BE39-A0D1A226D009}"/>
              </a:ext>
            </a:extLst>
          </p:cNvPr>
          <p:cNvSpPr>
            <a:spLocks noGrp="1"/>
          </p:cNvSpPr>
          <p:nvPr>
            <p:ph idx="1"/>
          </p:nvPr>
        </p:nvSpPr>
        <p:spPr/>
        <p:txBody>
          <a:bodyPr/>
          <a:lstStyle/>
          <a:p>
            <a:pPr marL="0" indent="0">
              <a:buNone/>
            </a:pPr>
            <a:r>
              <a:rPr lang="en-US" sz="1800" dirty="0"/>
              <a:t>Rebilling is necessary when a hospital inpatient payment, cannot be made under Medicare Part A. It gives the hospital a second opportunity, to receive payment.</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It is important that providers understand that websites from palmettogba.com or cms.gov are here to educate you and your staff. A/B Rebilling is one of the many processes that can assist with reimbursement on Medicare claims. </a:t>
            </a:r>
          </a:p>
          <a:p>
            <a:pPr marL="0" indent="0">
              <a:buNone/>
            </a:pPr>
            <a:endParaRPr lang="en-US" sz="1800" dirty="0"/>
          </a:p>
          <a:p>
            <a:endParaRPr lang="en-US" dirty="0">
              <a:effectLst/>
              <a:ea typeface="Calibri" panose="020F0502020204030204" pitchFamily="34" charset="0"/>
              <a:cs typeface="Times New Roman" panose="02020603050405020304" pitchFamily="18" charset="0"/>
            </a:endParaRPr>
          </a:p>
          <a:p>
            <a:endParaRPr lang="en-US" dirty="0"/>
          </a:p>
        </p:txBody>
      </p:sp>
      <p:pic>
        <p:nvPicPr>
          <p:cNvPr id="13" name="Picture 12" descr="close up of calculator and stethoscope placed on invoice">
            <a:extLst>
              <a:ext uri="{FF2B5EF4-FFF2-40B4-BE49-F238E27FC236}">
                <a16:creationId xmlns:a16="http://schemas.microsoft.com/office/drawing/2014/main" id="{FDD120C1-0CBE-4283-BCE5-89A47E9EB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9" y="1553760"/>
            <a:ext cx="4191001" cy="1856190"/>
          </a:xfrm>
          <a:prstGeom prst="rect">
            <a:avLst/>
          </a:prstGeom>
        </p:spPr>
      </p:pic>
    </p:spTree>
    <p:extLst>
      <p:ext uri="{BB962C8B-B14F-4D97-AF65-F5344CB8AC3E}">
        <p14:creationId xmlns:p14="http://schemas.microsoft.com/office/powerpoint/2010/main" val="14703474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9BBD5E-9F5A-4CD0-BCB6-F70CA9D14B32}"/>
              </a:ext>
            </a:extLst>
          </p:cNvPr>
          <p:cNvSpPr>
            <a:spLocks noGrp="1"/>
          </p:cNvSpPr>
          <p:nvPr>
            <p:ph type="body" sz="quarter" idx="11"/>
          </p:nvPr>
        </p:nvSpPr>
        <p:spPr/>
        <p:txBody>
          <a:bodyPr/>
          <a:lstStyle/>
          <a:p>
            <a:r>
              <a:rPr lang="en-US" dirty="0"/>
              <a:t>Approved Providers for A/B Rebilling</a:t>
            </a:r>
          </a:p>
        </p:txBody>
      </p:sp>
      <p:sp>
        <p:nvSpPr>
          <p:cNvPr id="3" name="Content Placeholder 2">
            <a:extLst>
              <a:ext uri="{FF2B5EF4-FFF2-40B4-BE49-F238E27FC236}">
                <a16:creationId xmlns:a16="http://schemas.microsoft.com/office/drawing/2014/main" id="{370F01FD-5237-435F-8DE4-B29A8B1096C0}"/>
              </a:ext>
            </a:extLst>
          </p:cNvPr>
          <p:cNvSpPr>
            <a:spLocks noGrp="1"/>
          </p:cNvSpPr>
          <p:nvPr>
            <p:ph idx="1"/>
          </p:nvPr>
        </p:nvSpPr>
        <p:spPr/>
        <p:txBody>
          <a:bodyPr/>
          <a:lstStyle/>
          <a:p>
            <a:r>
              <a:rPr lang="en-US" sz="1800" dirty="0"/>
              <a:t>All Hospitals Billing Part A Services are Eligible to Bill the Part B Inpatient Services</a:t>
            </a:r>
            <a:endParaRPr lang="en-US" sz="1800" dirty="0">
              <a:solidFill>
                <a:srgbClr val="004357"/>
              </a:solidFill>
            </a:endParaRPr>
          </a:p>
          <a:p>
            <a:r>
              <a:rPr lang="en-US" sz="1800" dirty="0">
                <a:solidFill>
                  <a:srgbClr val="004357"/>
                </a:solidFill>
              </a:rPr>
              <a:t>Short Term Acute Care Hospitals paid under the </a:t>
            </a:r>
            <a:r>
              <a:rPr lang="en-US" sz="1800" i="0" dirty="0">
                <a:solidFill>
                  <a:srgbClr val="004357"/>
                </a:solidFill>
                <a:effectLst/>
              </a:rPr>
              <a:t>Inpatient Prospective Payment System or (</a:t>
            </a:r>
            <a:r>
              <a:rPr lang="en-US" sz="1800" dirty="0">
                <a:solidFill>
                  <a:srgbClr val="004357"/>
                </a:solidFill>
              </a:rPr>
              <a:t>IPPS) </a:t>
            </a:r>
          </a:p>
          <a:p>
            <a:r>
              <a:rPr lang="en-US" sz="1800" dirty="0">
                <a:solidFill>
                  <a:srgbClr val="004357"/>
                </a:solidFill>
              </a:rPr>
              <a:t>Hospitals paid under the </a:t>
            </a:r>
            <a:r>
              <a:rPr lang="en-US" sz="1800" i="0" dirty="0">
                <a:solidFill>
                  <a:srgbClr val="004357"/>
                </a:solidFill>
                <a:effectLst/>
              </a:rPr>
              <a:t>Outpatient Prospective Payment System or</a:t>
            </a:r>
            <a:r>
              <a:rPr lang="en-US" sz="1800" dirty="0">
                <a:solidFill>
                  <a:srgbClr val="004357"/>
                </a:solidFill>
              </a:rPr>
              <a:t> (OPPS)</a:t>
            </a:r>
            <a:r>
              <a:rPr lang="en-US" sz="1800" dirty="0"/>
              <a:t> </a:t>
            </a:r>
          </a:p>
          <a:p>
            <a:r>
              <a:rPr lang="en-US" sz="1800" dirty="0"/>
              <a:t>Long Term Care Hospitals (LTCHS)</a:t>
            </a:r>
          </a:p>
          <a:p>
            <a:r>
              <a:rPr lang="en-US" sz="1800" dirty="0"/>
              <a:t>Inpatient Psychiatric Facilities (IPFS) and IPF Hospital Units</a:t>
            </a:r>
          </a:p>
          <a:p>
            <a:r>
              <a:rPr lang="en-US" sz="1800" dirty="0"/>
              <a:t>Inpatient Rehabilitation Facilities (IRFS) and IRF Hospital Units</a:t>
            </a:r>
          </a:p>
          <a:p>
            <a:r>
              <a:rPr lang="en-US" sz="1800" dirty="0"/>
              <a:t>Critical Access Hospitals (CAHS) </a:t>
            </a:r>
          </a:p>
          <a:p>
            <a:r>
              <a:rPr lang="en-US" sz="1800" dirty="0"/>
              <a:t>Children’s Hospitals </a:t>
            </a:r>
          </a:p>
          <a:p>
            <a:r>
              <a:rPr lang="en-US" sz="1800" dirty="0"/>
              <a:t>Cancer Hospitals</a:t>
            </a:r>
          </a:p>
          <a:p>
            <a:endParaRPr lang="en-US" dirty="0"/>
          </a:p>
        </p:txBody>
      </p:sp>
    </p:spTree>
    <p:extLst>
      <p:ext uri="{BB962C8B-B14F-4D97-AF65-F5344CB8AC3E}">
        <p14:creationId xmlns:p14="http://schemas.microsoft.com/office/powerpoint/2010/main" val="25111397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B60823-E5B1-4514-BA42-D9425ADEDD47}"/>
              </a:ext>
            </a:extLst>
          </p:cNvPr>
          <p:cNvSpPr>
            <a:spLocks noGrp="1"/>
          </p:cNvSpPr>
          <p:nvPr>
            <p:ph type="body" sz="quarter" idx="11"/>
          </p:nvPr>
        </p:nvSpPr>
        <p:spPr/>
        <p:txBody>
          <a:bodyPr/>
          <a:lstStyle/>
          <a:p>
            <a:r>
              <a:rPr lang="en-US" dirty="0"/>
              <a:t>Exceptions</a:t>
            </a:r>
          </a:p>
        </p:txBody>
      </p:sp>
      <p:graphicFrame>
        <p:nvGraphicFramePr>
          <p:cNvPr id="5" name="Content Placeholder 4">
            <a:extLst>
              <a:ext uri="{FF2B5EF4-FFF2-40B4-BE49-F238E27FC236}">
                <a16:creationId xmlns:a16="http://schemas.microsoft.com/office/drawing/2014/main" id="{9DF0DA85-F803-41AD-9A82-55B6E7417825}"/>
              </a:ext>
            </a:extLst>
          </p:cNvPr>
          <p:cNvGraphicFramePr>
            <a:graphicFrameLocks noGrp="1"/>
          </p:cNvGraphicFramePr>
          <p:nvPr>
            <p:ph idx="1"/>
          </p:nvPr>
        </p:nvGraphicFramePr>
        <p:xfrm>
          <a:off x="152400" y="885825"/>
          <a:ext cx="8839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1676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983838-4FD2-459E-A97D-09D0643EEF6E}"/>
              </a:ext>
            </a:extLst>
          </p:cNvPr>
          <p:cNvSpPr>
            <a:spLocks noGrp="1"/>
          </p:cNvSpPr>
          <p:nvPr>
            <p:ph type="body" sz="quarter" idx="10"/>
          </p:nvPr>
        </p:nvSpPr>
        <p:spPr/>
        <p:txBody>
          <a:bodyPr/>
          <a:lstStyle/>
          <a:p>
            <a:endParaRPr lang="en-US" sz="3200" dirty="0"/>
          </a:p>
          <a:p>
            <a:r>
              <a:rPr lang="en-US" sz="3200" dirty="0"/>
              <a:t>Step 1: Self-Audit Claim Criteria </a:t>
            </a:r>
          </a:p>
          <a:p>
            <a:endParaRPr lang="en-US" dirty="0"/>
          </a:p>
        </p:txBody>
      </p:sp>
      <p:sp>
        <p:nvSpPr>
          <p:cNvPr id="4" name="Content Placeholder 3">
            <a:extLst>
              <a:ext uri="{FF2B5EF4-FFF2-40B4-BE49-F238E27FC236}">
                <a16:creationId xmlns:a16="http://schemas.microsoft.com/office/drawing/2014/main" id="{2602B1D1-6150-4E65-90CF-51CFEA374E70}"/>
              </a:ext>
            </a:extLst>
          </p:cNvPr>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305723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4A8CD-EAE4-4E2A-A9DD-41D2B17AAE3B}"/>
              </a:ext>
            </a:extLst>
          </p:cNvPr>
          <p:cNvSpPr>
            <a:spLocks noGrp="1"/>
          </p:cNvSpPr>
          <p:nvPr>
            <p:ph type="body" sz="quarter" idx="11"/>
          </p:nvPr>
        </p:nvSpPr>
        <p:spPr/>
        <p:txBody>
          <a:bodyPr/>
          <a:lstStyle/>
          <a:p>
            <a:endParaRPr lang="en-US" dirty="0"/>
          </a:p>
          <a:p>
            <a:r>
              <a:rPr lang="en-US" dirty="0"/>
              <a:t>What Is Revenue Cycle Management?</a:t>
            </a:r>
            <a:br>
              <a:rPr lang="en-US" dirty="0"/>
            </a:br>
            <a:endParaRPr lang="en-US" dirty="0"/>
          </a:p>
        </p:txBody>
      </p:sp>
      <p:sp>
        <p:nvSpPr>
          <p:cNvPr id="3" name="Content Placeholder 2">
            <a:extLst>
              <a:ext uri="{FF2B5EF4-FFF2-40B4-BE49-F238E27FC236}">
                <a16:creationId xmlns:a16="http://schemas.microsoft.com/office/drawing/2014/main" id="{68713313-0173-4644-8DD5-12D13A6231D1}"/>
              </a:ext>
            </a:extLst>
          </p:cNvPr>
          <p:cNvSpPr>
            <a:spLocks noGrp="1"/>
          </p:cNvSpPr>
          <p:nvPr>
            <p:ph idx="1"/>
          </p:nvPr>
        </p:nvSpPr>
        <p:spPr/>
        <p:txBody>
          <a:bodyPr/>
          <a:lstStyle/>
          <a:p>
            <a:pPr marL="0" indent="0">
              <a:buNone/>
            </a:pPr>
            <a:r>
              <a:rPr lang="en-US" dirty="0"/>
              <a:t>Healthcare revenue cycle management is the process by which health systems bill for services and generate revenue — from a patient’s first appointment all the way through to the payor’s acceptance of final payment.</a:t>
            </a:r>
          </a:p>
          <a:p>
            <a:endParaRPr lang="en-US" dirty="0"/>
          </a:p>
        </p:txBody>
      </p:sp>
    </p:spTree>
    <p:extLst>
      <p:ext uri="{BB962C8B-B14F-4D97-AF65-F5344CB8AC3E}">
        <p14:creationId xmlns:p14="http://schemas.microsoft.com/office/powerpoint/2010/main" val="21939182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FF600-256F-4442-9BE3-D2D7BC7D75FE}"/>
              </a:ext>
            </a:extLst>
          </p:cNvPr>
          <p:cNvSpPr>
            <a:spLocks noGrp="1"/>
          </p:cNvSpPr>
          <p:nvPr>
            <p:ph idx="1"/>
          </p:nvPr>
        </p:nvSpPr>
        <p:spPr/>
        <p:txBody>
          <a:bodyPr/>
          <a:lstStyle/>
          <a:p>
            <a:pPr marL="0" indent="0">
              <a:buNone/>
            </a:pPr>
            <a:r>
              <a:rPr lang="en-US" sz="2000" dirty="0"/>
              <a:t>Medicare does not consider a beneficiary as inpatient until after a physician issues an order for inpatient admission and the written order proceeds an inpatient-only procedure.</a:t>
            </a:r>
          </a:p>
          <a:p>
            <a:pPr marL="0" indent="0">
              <a:buNone/>
            </a:pPr>
            <a:r>
              <a:rPr lang="en-US" sz="2000" dirty="0"/>
              <a:t>There are two exceptions to this rule:</a:t>
            </a:r>
          </a:p>
          <a:p>
            <a:pPr marL="914400" lvl="1" indent="-457200">
              <a:buFont typeface="+mj-lt"/>
              <a:buAutoNum type="alphaUcPeriod"/>
            </a:pPr>
            <a:r>
              <a:rPr lang="en-US" dirty="0"/>
              <a:t>Admit the beneficiary for inpatient care</a:t>
            </a:r>
          </a:p>
          <a:p>
            <a:pPr marL="914400" lvl="1" indent="-457200">
              <a:buFont typeface="+mj-lt"/>
              <a:buAutoNum type="alphaUcPeriod"/>
            </a:pPr>
            <a:r>
              <a:rPr lang="en-US" dirty="0"/>
              <a:t>Admit the beneficiary after the procedure and before transferring the beneficiary to a higher level of care</a:t>
            </a:r>
          </a:p>
        </p:txBody>
      </p:sp>
      <p:sp>
        <p:nvSpPr>
          <p:cNvPr id="6" name="Text Placeholder 5">
            <a:extLst>
              <a:ext uri="{FF2B5EF4-FFF2-40B4-BE49-F238E27FC236}">
                <a16:creationId xmlns:a16="http://schemas.microsoft.com/office/drawing/2014/main" id="{0CFDD556-3027-4E2B-8461-B486C6A378E6}"/>
              </a:ext>
            </a:extLst>
          </p:cNvPr>
          <p:cNvSpPr>
            <a:spLocks noGrp="1"/>
          </p:cNvSpPr>
          <p:nvPr>
            <p:ph type="body" sz="quarter" idx="11"/>
          </p:nvPr>
        </p:nvSpPr>
        <p:spPr/>
        <p:txBody>
          <a:bodyPr/>
          <a:lstStyle/>
          <a:p>
            <a:r>
              <a:rPr lang="en-US" dirty="0"/>
              <a:t>Inpatient-Only Services</a:t>
            </a:r>
          </a:p>
        </p:txBody>
      </p:sp>
    </p:spTree>
    <p:extLst>
      <p:ext uri="{BB962C8B-B14F-4D97-AF65-F5344CB8AC3E}">
        <p14:creationId xmlns:p14="http://schemas.microsoft.com/office/powerpoint/2010/main" val="35597118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57BCF7-6CEA-4BB4-B179-7647CF10365D}"/>
              </a:ext>
            </a:extLst>
          </p:cNvPr>
          <p:cNvSpPr>
            <a:spLocks noGrp="1"/>
          </p:cNvSpPr>
          <p:nvPr>
            <p:ph type="body" sz="quarter" idx="11"/>
          </p:nvPr>
        </p:nvSpPr>
        <p:spPr/>
        <p:txBody>
          <a:bodyPr/>
          <a:lstStyle/>
          <a:p>
            <a:r>
              <a:rPr lang="en-US" dirty="0"/>
              <a:t>Step 1: Self-Audit Claim Criteria </a:t>
            </a:r>
          </a:p>
        </p:txBody>
      </p:sp>
      <p:sp>
        <p:nvSpPr>
          <p:cNvPr id="3" name="Content Placeholder 2">
            <a:extLst>
              <a:ext uri="{FF2B5EF4-FFF2-40B4-BE49-F238E27FC236}">
                <a16:creationId xmlns:a16="http://schemas.microsoft.com/office/drawing/2014/main" id="{25C2A281-194C-4BDB-9BE1-CC81834849FC}"/>
              </a:ext>
            </a:extLst>
          </p:cNvPr>
          <p:cNvSpPr>
            <a:spLocks noGrp="1"/>
          </p:cNvSpPr>
          <p:nvPr>
            <p:ph idx="1"/>
          </p:nvPr>
        </p:nvSpPr>
        <p:spPr/>
        <p:txBody>
          <a:bodyPr/>
          <a:lstStyle/>
          <a:p>
            <a:pPr marL="457200" indent="-457200">
              <a:buFont typeface="+mj-lt"/>
              <a:buAutoNum type="arabicPeriod"/>
            </a:pPr>
            <a:r>
              <a:rPr lang="en-US" sz="2000" dirty="0"/>
              <a:t>Type of Bill (TOB) 110 </a:t>
            </a:r>
          </a:p>
          <a:p>
            <a:pPr marL="457200" indent="-457200">
              <a:buFont typeface="+mj-lt"/>
              <a:buAutoNum type="arabicPeriod"/>
            </a:pPr>
            <a:r>
              <a:rPr lang="en-US" sz="2000" dirty="0"/>
              <a:t>Non-covered days</a:t>
            </a:r>
          </a:p>
          <a:p>
            <a:pPr marL="457200" indent="-457200">
              <a:buFont typeface="+mj-lt"/>
              <a:buAutoNum type="arabicPeriod"/>
            </a:pPr>
            <a:r>
              <a:rPr lang="en-US" sz="2000" dirty="0"/>
              <a:t>The services from admission through discharge listed</a:t>
            </a:r>
          </a:p>
          <a:p>
            <a:pPr marL="457200" indent="-457200">
              <a:buFont typeface="+mj-lt"/>
              <a:buAutoNum type="arabicPeriod"/>
            </a:pPr>
            <a:r>
              <a:rPr lang="en-US" sz="2000" dirty="0"/>
              <a:t>The appropriate patient status</a:t>
            </a:r>
          </a:p>
          <a:p>
            <a:pPr marL="457200" indent="-457200">
              <a:buFont typeface="+mj-lt"/>
              <a:buAutoNum type="arabicPeriod"/>
            </a:pPr>
            <a:r>
              <a:rPr lang="en-US" sz="2000" dirty="0"/>
              <a:t>Occurrence Span Code “M1” and dates of service</a:t>
            </a:r>
          </a:p>
          <a:p>
            <a:pPr marL="457200" indent="-457200">
              <a:buFont typeface="+mj-lt"/>
              <a:buAutoNum type="arabicPeriod"/>
            </a:pPr>
            <a:r>
              <a:rPr lang="en-US" sz="2000" dirty="0"/>
              <a:t>Non-covered charges for all services rendered</a:t>
            </a:r>
          </a:p>
          <a:p>
            <a:pPr marL="457200" indent="-457200">
              <a:buFont typeface="+mj-lt"/>
              <a:buAutoNum type="arabicPeriod"/>
            </a:pPr>
            <a:r>
              <a:rPr lang="en-US" sz="2000" dirty="0"/>
              <a:t>All diagnosis codes</a:t>
            </a:r>
          </a:p>
          <a:p>
            <a:pPr marL="457200" indent="-457200">
              <a:buFont typeface="+mj-lt"/>
              <a:buAutoNum type="arabicPeriod"/>
            </a:pPr>
            <a:r>
              <a:rPr lang="en-US" sz="2000" dirty="0"/>
              <a:t>All procedures codes</a:t>
            </a:r>
          </a:p>
          <a:p>
            <a:pPr marL="457200" indent="-457200">
              <a:buFont typeface="+mj-lt"/>
              <a:buAutoNum type="arabicPeriod"/>
            </a:pPr>
            <a:r>
              <a:rPr lang="en-US" sz="2000" dirty="0">
                <a:effectLst/>
                <a:ea typeface="Calibri" panose="020F0502020204030204" pitchFamily="34" charset="0"/>
                <a:cs typeface="Times New Roman" panose="02020603050405020304" pitchFamily="18" charset="0"/>
              </a:rPr>
              <a:t>The 110 TOB must </a:t>
            </a:r>
            <a:r>
              <a:rPr lang="en-US" sz="2000" b="1" u="sng" dirty="0">
                <a:effectLst/>
                <a:highlight>
                  <a:srgbClr val="00FFFF"/>
                </a:highlight>
                <a:ea typeface="Calibri" panose="020F0502020204030204" pitchFamily="34" charset="0"/>
                <a:cs typeface="Times New Roman" panose="02020603050405020304" pitchFamily="18" charset="0"/>
              </a:rPr>
              <a:t>COMPLETELY</a:t>
            </a:r>
            <a:r>
              <a:rPr lang="en-US" sz="2000" dirty="0">
                <a:effectLst/>
                <a:ea typeface="Calibri" panose="020F0502020204030204" pitchFamily="34" charset="0"/>
                <a:cs typeface="Times New Roman" panose="02020603050405020304" pitchFamily="18" charset="0"/>
              </a:rPr>
              <a:t> finalize into a R B9997 location, before the 12x TOB can be submitted</a:t>
            </a:r>
          </a:p>
          <a:p>
            <a:pPr marL="457200" indent="-457200">
              <a:buFont typeface="+mj-lt"/>
              <a:buAutoNum type="arabicPeriod"/>
            </a:pPr>
            <a:endParaRPr lang="en-US" sz="2000" dirty="0">
              <a:effectLst/>
              <a:latin typeface="Georgia Pro" panose="02040502050405020303" pitchFamily="18" charset="0"/>
              <a:ea typeface="Calibri" panose="020F0502020204030204" pitchFamily="34" charset="0"/>
              <a:cs typeface="Times New Roman" panose="02020603050405020304" pitchFamily="18" charset="0"/>
            </a:endParaRPr>
          </a:p>
          <a:p>
            <a:pPr marL="457200" indent="-457200">
              <a:buFont typeface="+mj-lt"/>
              <a:buAutoNum type="arabicPeriod"/>
            </a:pPr>
            <a:endParaRPr lang="en-US" sz="2400" dirty="0">
              <a:effectLst/>
              <a:latin typeface="Georgia Pro" panose="02040502050405020303"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35660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17D9D-3E3D-447E-80A7-8532C0B7D971}"/>
              </a:ext>
            </a:extLst>
          </p:cNvPr>
          <p:cNvSpPr>
            <a:spLocks noGrp="1"/>
          </p:cNvSpPr>
          <p:nvPr>
            <p:ph type="body" sz="quarter" idx="11"/>
          </p:nvPr>
        </p:nvSpPr>
        <p:spPr/>
        <p:txBody>
          <a:bodyPr/>
          <a:lstStyle/>
          <a:p>
            <a:r>
              <a:rPr lang="en-US" sz="2800" dirty="0"/>
              <a:t>Correction Process of a Previously Submitted 111 TOB</a:t>
            </a:r>
          </a:p>
        </p:txBody>
      </p:sp>
      <p:sp>
        <p:nvSpPr>
          <p:cNvPr id="3" name="Content Placeholder 2">
            <a:extLst>
              <a:ext uri="{FF2B5EF4-FFF2-40B4-BE49-F238E27FC236}">
                <a16:creationId xmlns:a16="http://schemas.microsoft.com/office/drawing/2014/main" id="{DFA214B8-3E5A-4C76-B583-FE3B5B1B176B}"/>
              </a:ext>
            </a:extLst>
          </p:cNvPr>
          <p:cNvSpPr>
            <a:spLocks noGrp="1"/>
          </p:cNvSpPr>
          <p:nvPr>
            <p:ph idx="1"/>
          </p:nvPr>
        </p:nvSpPr>
        <p:spPr/>
        <p:txBody>
          <a:bodyPr/>
          <a:lstStyle/>
          <a:p>
            <a:pPr marL="457200" indent="-457200">
              <a:buFont typeface="+mj-lt"/>
              <a:buAutoNum type="arabicPeriod"/>
            </a:pPr>
            <a:r>
              <a:rPr lang="en-US" sz="2000" dirty="0"/>
              <a:t>Cancel the original with a 118 TOB</a:t>
            </a:r>
          </a:p>
          <a:p>
            <a:pPr marL="457200" indent="-457200">
              <a:buFont typeface="+mj-lt"/>
              <a:buAutoNum type="arabicPeriod"/>
            </a:pPr>
            <a:r>
              <a:rPr lang="en-US" sz="2000" dirty="0"/>
              <a:t>Wait for the cancellation to process</a:t>
            </a:r>
          </a:p>
          <a:p>
            <a:pPr marL="457200" indent="-457200">
              <a:buFont typeface="+mj-lt"/>
              <a:buAutoNum type="arabicPeriod"/>
            </a:pPr>
            <a:r>
              <a:rPr lang="en-US" sz="2000" dirty="0"/>
              <a:t>Once complete, submit a 110 TOB provider liable claim</a:t>
            </a:r>
          </a:p>
          <a:p>
            <a:pPr marL="457200" indent="-457200">
              <a:buFont typeface="+mj-lt"/>
              <a:buAutoNum type="arabicPeriod"/>
            </a:pPr>
            <a:r>
              <a:rPr lang="en-US" sz="2000" dirty="0"/>
              <a:t>The document control number(DCN) must be appended to the 121 TOB</a:t>
            </a:r>
          </a:p>
          <a:p>
            <a:pPr marL="457200" indent="-457200">
              <a:buFont typeface="+mj-lt"/>
              <a:buAutoNum type="arabicPeriod"/>
            </a:pPr>
            <a:r>
              <a:rPr lang="en-US" sz="2000" dirty="0"/>
              <a:t>Do not append the original DCN or the 118 TOB DCN</a:t>
            </a:r>
          </a:p>
          <a:p>
            <a:pPr marL="0" indent="0">
              <a:buNone/>
            </a:pPr>
            <a:endParaRPr lang="en-US" sz="2000" dirty="0"/>
          </a:p>
          <a:p>
            <a:pPr marL="0" indent="0">
              <a:buNone/>
            </a:pPr>
            <a:r>
              <a:rPr lang="en-US" sz="2000" b="1" dirty="0">
                <a:highlight>
                  <a:srgbClr val="00FFFF"/>
                </a:highlight>
              </a:rPr>
              <a:t>Tip</a:t>
            </a:r>
            <a:r>
              <a:rPr lang="en-US" sz="2000" dirty="0"/>
              <a:t>: Appending the original DCN will cause the claim to return to the provider(RTP) for corrections. An </a:t>
            </a:r>
            <a:r>
              <a:rPr lang="en-US" sz="2000" u="sng" dirty="0">
                <a:highlight>
                  <a:srgbClr val="00FFFF"/>
                </a:highlight>
              </a:rPr>
              <a:t>RTP’d</a:t>
            </a:r>
            <a:r>
              <a:rPr lang="en-US" sz="2000" dirty="0"/>
              <a:t> claim is </a:t>
            </a:r>
            <a:r>
              <a:rPr lang="en-US" sz="2000" b="1" u="sng" dirty="0">
                <a:highlight>
                  <a:srgbClr val="00FFFF"/>
                </a:highlight>
              </a:rPr>
              <a:t>not accepted </a:t>
            </a:r>
            <a:r>
              <a:rPr lang="en-US" sz="2000" dirty="0"/>
              <a:t>into the Fiscal Intermediary System (FISS) and will not be considered a timely submission. </a:t>
            </a:r>
          </a:p>
        </p:txBody>
      </p:sp>
    </p:spTree>
    <p:extLst>
      <p:ext uri="{BB962C8B-B14F-4D97-AF65-F5344CB8AC3E}">
        <p14:creationId xmlns:p14="http://schemas.microsoft.com/office/powerpoint/2010/main" val="36146803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DB8505-B514-4BA1-9C67-33033A544A61}"/>
              </a:ext>
            </a:extLst>
          </p:cNvPr>
          <p:cNvSpPr>
            <a:spLocks noGrp="1"/>
          </p:cNvSpPr>
          <p:nvPr>
            <p:ph type="body" sz="quarter" idx="11"/>
          </p:nvPr>
        </p:nvSpPr>
        <p:spPr/>
        <p:txBody>
          <a:bodyPr/>
          <a:lstStyle/>
          <a:p>
            <a:r>
              <a:rPr lang="en-US" dirty="0"/>
              <a:t>Tips to Remember</a:t>
            </a:r>
          </a:p>
        </p:txBody>
      </p:sp>
      <p:sp>
        <p:nvSpPr>
          <p:cNvPr id="3" name="Content Placeholder 2">
            <a:extLst>
              <a:ext uri="{FF2B5EF4-FFF2-40B4-BE49-F238E27FC236}">
                <a16:creationId xmlns:a16="http://schemas.microsoft.com/office/drawing/2014/main" id="{A07B8DFB-8B81-4245-93D2-8E0A91E56AB4}"/>
              </a:ext>
            </a:extLst>
          </p:cNvPr>
          <p:cNvSpPr>
            <a:spLocks noGrp="1"/>
          </p:cNvSpPr>
          <p:nvPr>
            <p:ph idx="1"/>
          </p:nvPr>
        </p:nvSpPr>
        <p:spPr/>
        <p:txBody>
          <a:bodyPr/>
          <a:lstStyle/>
          <a:p>
            <a:pPr>
              <a:buFont typeface="Wingdings" panose="05000000000000000000" pitchFamily="2" charset="2"/>
              <a:buChar char="Ø"/>
            </a:pPr>
            <a:r>
              <a:rPr lang="en-US" sz="2000" dirty="0"/>
              <a:t>Medicare requires that the 110 Type of Bill (TOB) be submitted which indicates that the provider is liable for the cost of the Part A services</a:t>
            </a:r>
          </a:p>
          <a:p>
            <a:pPr>
              <a:buFont typeface="Wingdings" panose="05000000000000000000" pitchFamily="2" charset="2"/>
              <a:buChar char="Ø"/>
            </a:pPr>
            <a:r>
              <a:rPr lang="en-US" sz="2000" dirty="0"/>
              <a:t>Do not add condition code 21 to the 110 TOB. It indicates that the beneficiary is liable for the cost of services</a:t>
            </a:r>
          </a:p>
          <a:p>
            <a:pPr>
              <a:buFont typeface="Wingdings" panose="05000000000000000000" pitchFamily="2" charset="2"/>
              <a:buChar char="Ø"/>
            </a:pPr>
            <a:r>
              <a:rPr lang="en-US" sz="2000" dirty="0"/>
              <a:t>The occurrence span code (OSC) M1 and the inpatient admission dates of service, must be on the claim</a:t>
            </a:r>
          </a:p>
          <a:p>
            <a:pPr>
              <a:buFont typeface="Wingdings" panose="05000000000000000000" pitchFamily="2" charset="2"/>
              <a:buChar char="Ø"/>
            </a:pPr>
            <a:r>
              <a:rPr lang="en-US" sz="2000" dirty="0"/>
              <a:t>The claims’ system converts the original 11x claim to a 110 TOB on behalf of the hospital</a:t>
            </a:r>
          </a:p>
        </p:txBody>
      </p:sp>
    </p:spTree>
    <p:extLst>
      <p:ext uri="{BB962C8B-B14F-4D97-AF65-F5344CB8AC3E}">
        <p14:creationId xmlns:p14="http://schemas.microsoft.com/office/powerpoint/2010/main" val="22550617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14B380-A3AA-43CB-A750-1C0B34E8F592}"/>
              </a:ext>
            </a:extLst>
          </p:cNvPr>
          <p:cNvSpPr>
            <a:spLocks noGrp="1"/>
          </p:cNvSpPr>
          <p:nvPr>
            <p:ph type="body" sz="quarter" idx="10"/>
          </p:nvPr>
        </p:nvSpPr>
        <p:spPr/>
        <p:txBody>
          <a:bodyPr/>
          <a:lstStyle/>
          <a:p>
            <a:endParaRPr lang="en-US" sz="3200" dirty="0"/>
          </a:p>
          <a:p>
            <a:r>
              <a:rPr lang="en-US" sz="3200" dirty="0"/>
              <a:t>Step 2: Part B Inpatient Ancillary Claim Criteria</a:t>
            </a:r>
          </a:p>
          <a:p>
            <a:endParaRPr lang="en-US" dirty="0"/>
          </a:p>
        </p:txBody>
      </p:sp>
      <p:sp>
        <p:nvSpPr>
          <p:cNvPr id="4" name="Content Placeholder 3">
            <a:extLst>
              <a:ext uri="{FF2B5EF4-FFF2-40B4-BE49-F238E27FC236}">
                <a16:creationId xmlns:a16="http://schemas.microsoft.com/office/drawing/2014/main" id="{93D3CBFF-93E5-455E-BE7D-88647891BC10}"/>
              </a:ext>
            </a:extLst>
          </p:cNvPr>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906130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E9043-1239-4F9A-A2C9-A5A3944BA66D}"/>
              </a:ext>
            </a:extLst>
          </p:cNvPr>
          <p:cNvSpPr>
            <a:spLocks noGrp="1"/>
          </p:cNvSpPr>
          <p:nvPr>
            <p:ph type="body" sz="quarter" idx="11"/>
          </p:nvPr>
        </p:nvSpPr>
        <p:spPr/>
        <p:txBody>
          <a:bodyPr/>
          <a:lstStyle/>
          <a:p>
            <a:r>
              <a:rPr lang="en-US" dirty="0"/>
              <a:t>Step 2: Part B Inpatient Ancillary Claim Criteria</a:t>
            </a:r>
          </a:p>
        </p:txBody>
      </p:sp>
      <p:sp>
        <p:nvSpPr>
          <p:cNvPr id="3" name="Content Placeholder 2">
            <a:extLst>
              <a:ext uri="{FF2B5EF4-FFF2-40B4-BE49-F238E27FC236}">
                <a16:creationId xmlns:a16="http://schemas.microsoft.com/office/drawing/2014/main" id="{00DF5732-097F-456B-AF29-5EC7E9A22E68}"/>
              </a:ext>
            </a:extLst>
          </p:cNvPr>
          <p:cNvSpPr>
            <a:spLocks noGrp="1"/>
          </p:cNvSpPr>
          <p:nvPr>
            <p:ph idx="1"/>
          </p:nvPr>
        </p:nvSpPr>
        <p:spPr/>
        <p:txBody>
          <a:bodyPr/>
          <a:lstStyle/>
          <a:p>
            <a:pPr marL="0" indent="0">
              <a:buNone/>
            </a:pPr>
            <a:r>
              <a:rPr lang="en-US" sz="2000" dirty="0">
                <a:solidFill>
                  <a:srgbClr val="004357"/>
                </a:solidFill>
              </a:rPr>
              <a:t>For Part A Inpatient admissions denied as not reasonable and necessary, providers shall submit a qualifying Part B inpatient claim (TOB 12x) with: </a:t>
            </a:r>
          </a:p>
          <a:p>
            <a:pPr lvl="1"/>
            <a:r>
              <a:rPr lang="en-US" dirty="0">
                <a:solidFill>
                  <a:srgbClr val="004357"/>
                </a:solidFill>
                <a:latin typeface="Bryant Pro Regular" panose="020B0503040000020003"/>
              </a:rPr>
              <a:t>1. A treatment authorization code of </a:t>
            </a:r>
            <a:r>
              <a:rPr lang="en-US" i="1" dirty="0">
                <a:solidFill>
                  <a:srgbClr val="004357"/>
                </a:solidFill>
                <a:latin typeface="Bryant Pro Regular" panose="020B0503040000020003"/>
              </a:rPr>
              <a:t>A/B Rebilling </a:t>
            </a:r>
            <a:r>
              <a:rPr lang="en-US" dirty="0">
                <a:solidFill>
                  <a:srgbClr val="004357"/>
                </a:solidFill>
                <a:latin typeface="Bryant Pro Regular" panose="020B0503040000020003"/>
              </a:rPr>
              <a:t>submitted by a provider;</a:t>
            </a:r>
          </a:p>
          <a:p>
            <a:pPr lvl="1"/>
            <a:r>
              <a:rPr lang="en-US" dirty="0">
                <a:solidFill>
                  <a:srgbClr val="004357"/>
                </a:solidFill>
                <a:latin typeface="Bryant Pro Regular" panose="020B0503040000020003"/>
              </a:rPr>
              <a:t>2. A condition code "W2" attesting that this is a rebilling, and no appeal is in process; and </a:t>
            </a:r>
          </a:p>
          <a:p>
            <a:pPr lvl="1"/>
            <a:r>
              <a:rPr lang="en-US" dirty="0">
                <a:solidFill>
                  <a:srgbClr val="004357"/>
                </a:solidFill>
                <a:latin typeface="Bryant Pro Regular" panose="020B0503040000020003"/>
              </a:rPr>
              <a:t>3. The original, denied inpatient claim (CCN/DCN/ICN) number is indicated in the remarks section of the claim, for example:</a:t>
            </a:r>
          </a:p>
          <a:p>
            <a:pPr lvl="3"/>
            <a:r>
              <a:rPr lang="en-US" b="1" dirty="0">
                <a:solidFill>
                  <a:srgbClr val="000000"/>
                </a:solidFill>
                <a:highlight>
                  <a:srgbClr val="00FFFF"/>
                </a:highlight>
                <a:latin typeface="Bryant Pro Regular" panose="020B0503040000020003"/>
              </a:rPr>
              <a:t>ABREBILL12345678901234</a:t>
            </a:r>
          </a:p>
          <a:p>
            <a:pPr marL="0" indent="0">
              <a:lnSpc>
                <a:spcPct val="115000"/>
              </a:lnSpc>
              <a:spcBef>
                <a:spcPts val="0"/>
              </a:spcBef>
              <a:spcAft>
                <a:spcPts val="1000"/>
              </a:spcAft>
              <a:buNone/>
            </a:pPr>
            <a:r>
              <a:rPr lang="en-US" sz="1800" dirty="0">
                <a:solidFill>
                  <a:srgbClr val="004357"/>
                </a:solidFill>
                <a:effectLst/>
                <a:ea typeface="Calibri" panose="020F0502020204030204" pitchFamily="34" charset="0"/>
                <a:cs typeface="Times New Roman" panose="02020603050405020304" pitchFamily="18" charset="0"/>
              </a:rPr>
              <a:t>The claim must </a:t>
            </a:r>
            <a:r>
              <a:rPr lang="en-US" sz="1800" b="1" u="sng" dirty="0">
                <a:solidFill>
                  <a:srgbClr val="000000"/>
                </a:solidFill>
                <a:effectLst/>
                <a:highlight>
                  <a:srgbClr val="00FFFF"/>
                </a:highlight>
                <a:ea typeface="Calibri" panose="020F0502020204030204" pitchFamily="34" charset="0"/>
                <a:cs typeface="Times New Roman" panose="02020603050405020304" pitchFamily="18" charset="0"/>
              </a:rPr>
              <a:t>COMPLETELY</a:t>
            </a:r>
            <a:r>
              <a:rPr lang="en-US" sz="1800" dirty="0">
                <a:solidFill>
                  <a:srgbClr val="000000"/>
                </a:solidFill>
                <a:effectLst/>
                <a:highlight>
                  <a:srgbClr val="00FFFF"/>
                </a:highlight>
                <a:ea typeface="Calibri" panose="020F0502020204030204" pitchFamily="34" charset="0"/>
                <a:cs typeface="Times New Roman" panose="02020603050405020304" pitchFamily="18" charset="0"/>
              </a:rPr>
              <a:t> </a:t>
            </a:r>
            <a:r>
              <a:rPr lang="en-US" sz="1800" dirty="0">
                <a:solidFill>
                  <a:srgbClr val="004357"/>
                </a:solidFill>
                <a:effectLst/>
                <a:ea typeface="Calibri" panose="020F0502020204030204" pitchFamily="34" charset="0"/>
                <a:cs typeface="Times New Roman" panose="02020603050405020304" pitchFamily="18" charset="0"/>
              </a:rPr>
              <a:t>finalize into a </a:t>
            </a:r>
            <a:r>
              <a:rPr lang="en-US" sz="1800" b="1" u="sng" dirty="0">
                <a:solidFill>
                  <a:srgbClr val="000000"/>
                </a:solidFill>
                <a:effectLst/>
                <a:highlight>
                  <a:srgbClr val="00FFFF"/>
                </a:highlight>
                <a:ea typeface="Calibri" panose="020F0502020204030204" pitchFamily="34" charset="0"/>
                <a:cs typeface="Times New Roman" panose="02020603050405020304" pitchFamily="18" charset="0"/>
              </a:rPr>
              <a:t>P B9997 location </a:t>
            </a:r>
            <a:r>
              <a:rPr lang="en-US" sz="1800" dirty="0">
                <a:solidFill>
                  <a:srgbClr val="004357"/>
                </a:solidFill>
                <a:effectLst/>
                <a:ea typeface="Calibri" panose="020F0502020204030204" pitchFamily="34" charset="0"/>
                <a:cs typeface="Times New Roman" panose="02020603050405020304" pitchFamily="18" charset="0"/>
              </a:rPr>
              <a:t>before the 13x TOB can be submitted.</a:t>
            </a:r>
          </a:p>
          <a:p>
            <a:pPr marL="457200" lvl="1" indent="0">
              <a:buNone/>
            </a:pPr>
            <a:endParaRPr lang="en-US" dirty="0"/>
          </a:p>
        </p:txBody>
      </p:sp>
    </p:spTree>
    <p:extLst>
      <p:ext uri="{BB962C8B-B14F-4D97-AF65-F5344CB8AC3E}">
        <p14:creationId xmlns:p14="http://schemas.microsoft.com/office/powerpoint/2010/main" val="7880017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C489AB-8240-4DDE-9461-BD49D373C684}"/>
              </a:ext>
            </a:extLst>
          </p:cNvPr>
          <p:cNvSpPr>
            <a:spLocks noGrp="1"/>
          </p:cNvSpPr>
          <p:nvPr>
            <p:ph type="body" sz="quarter" idx="10"/>
          </p:nvPr>
        </p:nvSpPr>
        <p:spPr/>
        <p:txBody>
          <a:bodyPr/>
          <a:lstStyle/>
          <a:p>
            <a:endParaRPr lang="en-US" sz="3200" dirty="0"/>
          </a:p>
          <a:p>
            <a:r>
              <a:rPr lang="en-US" sz="3200" dirty="0"/>
              <a:t>Step 3: The </a:t>
            </a:r>
            <a:r>
              <a:rPr lang="en-US" sz="3200" dirty="0">
                <a:effectLst/>
                <a:ea typeface="Calibri" panose="020F0502020204030204" pitchFamily="34" charset="0"/>
                <a:cs typeface="Times New Roman" panose="02020603050405020304" pitchFamily="18" charset="0"/>
              </a:rPr>
              <a:t>Hospital </a:t>
            </a:r>
            <a:r>
              <a:rPr lang="en-US" sz="3200" dirty="0">
                <a:ea typeface="Calibri" panose="020F0502020204030204" pitchFamily="34" charset="0"/>
                <a:cs typeface="Times New Roman" panose="02020603050405020304" pitchFamily="18" charset="0"/>
              </a:rPr>
              <a:t>O</a:t>
            </a:r>
            <a:r>
              <a:rPr lang="en-US" sz="3200" dirty="0">
                <a:effectLst/>
                <a:ea typeface="Calibri" panose="020F0502020204030204" pitchFamily="34" charset="0"/>
                <a:cs typeface="Times New Roman" panose="02020603050405020304" pitchFamily="18" charset="0"/>
              </a:rPr>
              <a:t>utpatient Claim</a:t>
            </a:r>
            <a:endParaRPr lang="en-US" sz="3200" dirty="0"/>
          </a:p>
          <a:p>
            <a:endParaRPr lang="en-US" dirty="0"/>
          </a:p>
        </p:txBody>
      </p:sp>
      <p:sp>
        <p:nvSpPr>
          <p:cNvPr id="4" name="Content Placeholder 3">
            <a:extLst>
              <a:ext uri="{FF2B5EF4-FFF2-40B4-BE49-F238E27FC236}">
                <a16:creationId xmlns:a16="http://schemas.microsoft.com/office/drawing/2014/main" id="{5F42269F-18EE-42F3-BBE6-4BBE86D0E4DB}"/>
              </a:ext>
            </a:extLst>
          </p:cNvPr>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1091649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12AD2-5E89-4D9B-9E4B-A8E7FF99D936}"/>
              </a:ext>
            </a:extLst>
          </p:cNvPr>
          <p:cNvSpPr>
            <a:spLocks noGrp="1"/>
          </p:cNvSpPr>
          <p:nvPr>
            <p:ph type="body" sz="quarter" idx="11"/>
          </p:nvPr>
        </p:nvSpPr>
        <p:spPr/>
        <p:txBody>
          <a:bodyPr/>
          <a:lstStyle/>
          <a:p>
            <a:r>
              <a:rPr lang="en-US" dirty="0"/>
              <a:t>Step 3: The </a:t>
            </a:r>
            <a:r>
              <a:rPr lang="en-US" sz="3200" dirty="0">
                <a:effectLst/>
                <a:ea typeface="Calibri" panose="020F0502020204030204" pitchFamily="34" charset="0"/>
                <a:cs typeface="Times New Roman" panose="02020603050405020304" pitchFamily="18" charset="0"/>
              </a:rPr>
              <a:t>Hospital </a:t>
            </a:r>
            <a:r>
              <a:rPr lang="en-US" dirty="0">
                <a:ea typeface="Calibri" panose="020F0502020204030204" pitchFamily="34" charset="0"/>
                <a:cs typeface="Times New Roman" panose="02020603050405020304" pitchFamily="18" charset="0"/>
              </a:rPr>
              <a:t>O</a:t>
            </a:r>
            <a:r>
              <a:rPr lang="en-US" sz="3200" dirty="0">
                <a:effectLst/>
                <a:ea typeface="Calibri" panose="020F0502020204030204" pitchFamily="34" charset="0"/>
                <a:cs typeface="Times New Roman" panose="02020603050405020304" pitchFamily="18" charset="0"/>
              </a:rPr>
              <a:t>utpatient Claim</a:t>
            </a:r>
            <a:endParaRPr lang="en-US" dirty="0"/>
          </a:p>
        </p:txBody>
      </p:sp>
      <p:sp>
        <p:nvSpPr>
          <p:cNvPr id="3" name="Content Placeholder 2">
            <a:extLst>
              <a:ext uri="{FF2B5EF4-FFF2-40B4-BE49-F238E27FC236}">
                <a16:creationId xmlns:a16="http://schemas.microsoft.com/office/drawing/2014/main" id="{4CB74018-4B90-460A-A16C-89D712D3FFBE}"/>
              </a:ext>
            </a:extLst>
          </p:cNvPr>
          <p:cNvSpPr>
            <a:spLocks noGrp="1"/>
          </p:cNvSpPr>
          <p:nvPr>
            <p:ph idx="1"/>
          </p:nvPr>
        </p:nvSpPr>
        <p:spPr/>
        <p:txBody>
          <a:bodyPr/>
          <a:lstStyle/>
          <a:p>
            <a:pPr marL="857250" lvl="1" indent="-457200">
              <a:lnSpc>
                <a:spcPct val="115000"/>
              </a:lnSpc>
              <a:spcBef>
                <a:spcPts val="0"/>
              </a:spcBef>
              <a:spcAft>
                <a:spcPts val="1000"/>
              </a:spcAft>
              <a:buFont typeface="+mj-lt"/>
              <a:buAutoNum type="arabicPeriod"/>
            </a:pPr>
            <a:r>
              <a:rPr lang="en-US" sz="1600" dirty="0">
                <a:effectLst/>
                <a:latin typeface="Bryant Pro Regular" panose="020B0503040000020003" pitchFamily="34" charset="0"/>
                <a:ea typeface="Calibri" panose="020F0502020204030204" pitchFamily="34" charset="0"/>
                <a:cs typeface="Times New Roman" panose="02020603050405020304" pitchFamily="18" charset="0"/>
              </a:rPr>
              <a:t>The 13x TOB is the hospital outpatient claim. </a:t>
            </a:r>
            <a:r>
              <a:rPr lang="en-US" sz="1600" dirty="0">
                <a:latin typeface="Bryant Pro Regular" panose="020B0503040000020003" pitchFamily="34" charset="0"/>
                <a:ea typeface="Calibri" panose="020F0502020204030204" pitchFamily="34" charset="0"/>
                <a:cs typeface="Times New Roman" panose="02020603050405020304" pitchFamily="18" charset="0"/>
              </a:rPr>
              <a:t>It </a:t>
            </a:r>
            <a:r>
              <a:rPr lang="en-US" sz="1600" dirty="0">
                <a:effectLst/>
                <a:latin typeface="Bryant Pro Regular" panose="020B0503040000020003" pitchFamily="34" charset="0"/>
                <a:ea typeface="Calibri" panose="020F0502020204030204" pitchFamily="34" charset="0"/>
                <a:cs typeface="Times New Roman" panose="02020603050405020304" pitchFamily="18" charset="0"/>
              </a:rPr>
              <a:t>must be before the admit date of the 110 TOB</a:t>
            </a:r>
          </a:p>
          <a:p>
            <a:pPr marL="857250" lvl="1" indent="-457200">
              <a:lnSpc>
                <a:spcPct val="115000"/>
              </a:lnSpc>
              <a:spcBef>
                <a:spcPts val="0"/>
              </a:spcBef>
              <a:spcAft>
                <a:spcPts val="1000"/>
              </a:spcAft>
              <a:buFont typeface="+mj-lt"/>
              <a:buAutoNum type="arabicPeriod"/>
            </a:pPr>
            <a:r>
              <a:rPr lang="en-US" sz="1600" dirty="0">
                <a:effectLst/>
                <a:latin typeface="Bryant Pro Regular" panose="020B0503040000020003" pitchFamily="34" charset="0"/>
                <a:ea typeface="Calibri" panose="020F0502020204030204" pitchFamily="34" charset="0"/>
                <a:cs typeface="Times New Roman" panose="02020603050405020304" pitchFamily="18" charset="0"/>
              </a:rPr>
              <a:t>This claim is billed as a regular outpatient claim and does not need any significant A/B Rebilling coding</a:t>
            </a:r>
            <a:endParaRPr lang="en-US" sz="1600" dirty="0">
              <a:latin typeface="Bryant Pro Regular" panose="020B0503040000020003" pitchFamily="34" charset="0"/>
              <a:ea typeface="Calibri" panose="020F0502020204030204" pitchFamily="34" charset="0"/>
              <a:cs typeface="Times New Roman" panose="02020603050405020304" pitchFamily="18" charset="0"/>
            </a:endParaRPr>
          </a:p>
          <a:p>
            <a:pPr marL="857250" lvl="1" indent="-457200">
              <a:lnSpc>
                <a:spcPct val="115000"/>
              </a:lnSpc>
              <a:spcBef>
                <a:spcPts val="0"/>
              </a:spcBef>
              <a:spcAft>
                <a:spcPts val="1000"/>
              </a:spcAft>
              <a:buFont typeface="+mj-lt"/>
              <a:buAutoNum type="arabicPeriod"/>
            </a:pPr>
            <a:r>
              <a:rPr lang="en-US" sz="1600" dirty="0">
                <a:latin typeface="Bryant Pro Regular" panose="020B0503040000020003" pitchFamily="34" charset="0"/>
              </a:rPr>
              <a:t>This is the </a:t>
            </a:r>
            <a:r>
              <a:rPr lang="en-US" sz="1600" b="1" u="sng" dirty="0">
                <a:highlight>
                  <a:srgbClr val="00FFFF"/>
                </a:highlight>
                <a:latin typeface="Bryant Pro Regular" panose="020B0503040000020003" pitchFamily="34" charset="0"/>
              </a:rPr>
              <a:t>last claim </a:t>
            </a:r>
            <a:r>
              <a:rPr lang="en-US" sz="1600" dirty="0">
                <a:latin typeface="Bryant Pro Regular" panose="020B0503040000020003" pitchFamily="34" charset="0"/>
              </a:rPr>
              <a:t>to be billed. Current Procedural Terminology (CPT®) </a:t>
            </a:r>
            <a:r>
              <a:rPr lang="en-US" sz="1600" b="1" u="sng" dirty="0">
                <a:highlight>
                  <a:srgbClr val="00FFFF"/>
                </a:highlight>
                <a:latin typeface="Bryant Pro Regular" panose="020B0503040000020003" pitchFamily="34" charset="0"/>
              </a:rPr>
              <a:t>modifier 91 must be </a:t>
            </a:r>
            <a:r>
              <a:rPr lang="en-US" sz="1600" dirty="0">
                <a:latin typeface="Bryant Pro Regular" panose="020B0503040000020003" pitchFamily="34" charset="0"/>
              </a:rPr>
              <a:t>appended to any duplicate laboratory test, provided on the same Line-Item Date of Service (LIDOS). The modifier is required even if the repeat test is reported on the 121 TOB for the same LIDOS.</a:t>
            </a:r>
          </a:p>
          <a:p>
            <a:pPr marL="400050" lvl="1" indent="0">
              <a:lnSpc>
                <a:spcPct val="115000"/>
              </a:lnSpc>
              <a:spcBef>
                <a:spcPts val="0"/>
              </a:spcBef>
              <a:spcAft>
                <a:spcPts val="1000"/>
              </a:spcAft>
              <a:buNone/>
            </a:pPr>
            <a:r>
              <a:rPr lang="en-US" sz="1600" b="1" dirty="0">
                <a:highlight>
                  <a:srgbClr val="00FFFF"/>
                </a:highlight>
                <a:latin typeface="Bryant Pro Regular" panose="020B0503040000020003" pitchFamily="34" charset="0"/>
              </a:rPr>
              <a:t>Tip</a:t>
            </a:r>
            <a:r>
              <a:rPr lang="en-US" sz="1600" dirty="0">
                <a:latin typeface="Bryant Pro Regular" panose="020B0503040000020003" pitchFamily="34" charset="0"/>
              </a:rPr>
              <a:t>: If the patient dies, the use of the CA modifier is allowed with a patient status code of 20.</a:t>
            </a:r>
          </a:p>
        </p:txBody>
      </p:sp>
    </p:spTree>
    <p:extLst>
      <p:ext uri="{BB962C8B-B14F-4D97-AF65-F5344CB8AC3E}">
        <p14:creationId xmlns:p14="http://schemas.microsoft.com/office/powerpoint/2010/main" val="13500289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3568E0-C89B-4252-860F-B81EC2C13EA9}"/>
              </a:ext>
            </a:extLst>
          </p:cNvPr>
          <p:cNvSpPr>
            <a:spLocks noGrp="1"/>
          </p:cNvSpPr>
          <p:nvPr>
            <p:ph type="body" sz="quarter" idx="12"/>
          </p:nvPr>
        </p:nvSpPr>
        <p:spPr/>
        <p:txBody>
          <a:bodyPr/>
          <a:lstStyle/>
          <a:p>
            <a:r>
              <a:rPr lang="en-US" sz="1600" dirty="0">
                <a:effectLst/>
                <a:ea typeface="Calibri" panose="020F0502020204030204" pitchFamily="34" charset="0"/>
                <a:cs typeface="Times New Roman" panose="02020603050405020304" pitchFamily="18" charset="0"/>
              </a:rPr>
              <a:t>A/B rebilling </a:t>
            </a:r>
            <a:r>
              <a:rPr lang="en-US" dirty="0">
                <a:ea typeface="Calibri" panose="020F0502020204030204" pitchFamily="34" charset="0"/>
                <a:cs typeface="Times New Roman" panose="02020603050405020304" pitchFamily="18" charset="0"/>
              </a:rPr>
              <a:t>MUST BE IN</a:t>
            </a:r>
            <a:r>
              <a:rPr lang="en-US" sz="1600" dirty="0">
                <a:effectLst/>
                <a:ea typeface="Calibri" panose="020F0502020204030204" pitchFamily="34" charset="0"/>
                <a:cs typeface="Times New Roman" panose="02020603050405020304" pitchFamily="18" charset="0"/>
              </a:rPr>
              <a:t> sequential ORDER</a:t>
            </a:r>
            <a:endParaRPr lang="en-US" dirty="0"/>
          </a:p>
        </p:txBody>
      </p:sp>
      <p:sp>
        <p:nvSpPr>
          <p:cNvPr id="3" name="Text Placeholder 2">
            <a:extLst>
              <a:ext uri="{FF2B5EF4-FFF2-40B4-BE49-F238E27FC236}">
                <a16:creationId xmlns:a16="http://schemas.microsoft.com/office/drawing/2014/main" id="{843286EE-588A-470A-BF48-A2E4000F3FDD}"/>
              </a:ext>
            </a:extLst>
          </p:cNvPr>
          <p:cNvSpPr>
            <a:spLocks noGrp="1"/>
          </p:cNvSpPr>
          <p:nvPr>
            <p:ph type="body" sz="quarter" idx="13"/>
          </p:nvPr>
        </p:nvSpPr>
        <p:spPr>
          <a:xfrm>
            <a:off x="273607" y="1246582"/>
            <a:ext cx="5105400" cy="2849168"/>
          </a:xfrm>
        </p:spPr>
        <p:txBody>
          <a:bodyPr>
            <a:normAutofit fontScale="47500" lnSpcReduction="20000"/>
          </a:bodyPr>
          <a:lstStyle/>
          <a:p>
            <a:pPr marL="285750" indent="-285750">
              <a:buFont typeface="Arial" panose="020B0604020202020204" pitchFamily="34" charset="0"/>
              <a:buChar char="•"/>
            </a:pPr>
            <a:r>
              <a:rPr lang="en-US" sz="4200" dirty="0">
                <a:solidFill>
                  <a:srgbClr val="004357"/>
                </a:solidFill>
                <a:effectLst/>
                <a:ea typeface="Calibri" panose="020F0502020204030204" pitchFamily="34" charset="0"/>
                <a:cs typeface="Times New Roman" panose="02020603050405020304" pitchFamily="18" charset="0"/>
              </a:rPr>
              <a:t>If the claims are not submitted in the proper order the claims will return to provider (RTP) or reject incorrectly</a:t>
            </a:r>
          </a:p>
          <a:p>
            <a:pPr marL="285750" indent="-285750">
              <a:buFont typeface="Arial" panose="020B0604020202020204" pitchFamily="34" charset="0"/>
              <a:buChar char="•"/>
            </a:pPr>
            <a:r>
              <a:rPr lang="en-US" sz="4200" dirty="0">
                <a:solidFill>
                  <a:srgbClr val="004357"/>
                </a:solidFill>
                <a:ea typeface="Calibri" panose="020F0502020204030204" pitchFamily="34" charset="0"/>
                <a:cs typeface="Times New Roman" panose="02020603050405020304" pitchFamily="18" charset="0"/>
              </a:rPr>
              <a:t>T</a:t>
            </a:r>
            <a:r>
              <a:rPr lang="en-US" sz="4200" dirty="0">
                <a:solidFill>
                  <a:srgbClr val="004357"/>
                </a:solidFill>
                <a:effectLst/>
                <a:ea typeface="Calibri" panose="020F0502020204030204" pitchFamily="34" charset="0"/>
                <a:cs typeface="Times New Roman" panose="02020603050405020304" pitchFamily="18" charset="0"/>
              </a:rPr>
              <a:t>he only way to correct this issue is to cancel the claim that is out of sequence:</a:t>
            </a:r>
          </a:p>
          <a:p>
            <a:pPr marL="1028700" lvl="1">
              <a:buFont typeface="Wingdings" panose="05000000000000000000" pitchFamily="2" charset="2"/>
              <a:buChar char="Ø"/>
            </a:pPr>
            <a:r>
              <a:rPr lang="en-US" sz="4200" dirty="0">
                <a:solidFill>
                  <a:srgbClr val="004357"/>
                </a:solidFill>
                <a:effectLst/>
                <a:ea typeface="Calibri" panose="020F0502020204030204" pitchFamily="34" charset="0"/>
                <a:cs typeface="Times New Roman" panose="02020603050405020304" pitchFamily="18" charset="0"/>
              </a:rPr>
              <a:t>Wait for each claim to finalize</a:t>
            </a:r>
          </a:p>
          <a:p>
            <a:pPr marL="1028700" lvl="1">
              <a:buFont typeface="Wingdings" panose="05000000000000000000" pitchFamily="2" charset="2"/>
              <a:buChar char="Ø"/>
            </a:pPr>
            <a:r>
              <a:rPr lang="en-US" sz="4200" dirty="0">
                <a:solidFill>
                  <a:srgbClr val="004357"/>
                </a:solidFill>
                <a:effectLst/>
                <a:ea typeface="Calibri" panose="020F0502020204030204" pitchFamily="34" charset="0"/>
                <a:cs typeface="Times New Roman" panose="02020603050405020304" pitchFamily="18" charset="0"/>
              </a:rPr>
              <a:t>Submit the correct TOB with the correct coding for accurate processing </a:t>
            </a:r>
          </a:p>
          <a:p>
            <a:endParaRPr lang="en-US" dirty="0"/>
          </a:p>
        </p:txBody>
      </p:sp>
      <p:sp>
        <p:nvSpPr>
          <p:cNvPr id="5" name="Text Placeholder 4">
            <a:extLst>
              <a:ext uri="{FF2B5EF4-FFF2-40B4-BE49-F238E27FC236}">
                <a16:creationId xmlns:a16="http://schemas.microsoft.com/office/drawing/2014/main" id="{6CFEB1C3-3F1C-4EA3-AAA8-7DFCA49C67B3}"/>
              </a:ext>
            </a:extLst>
          </p:cNvPr>
          <p:cNvSpPr>
            <a:spLocks noGrp="1"/>
          </p:cNvSpPr>
          <p:nvPr>
            <p:ph type="body" sz="quarter" idx="16"/>
          </p:nvPr>
        </p:nvSpPr>
        <p:spPr/>
        <p:txBody>
          <a:bodyPr/>
          <a:lstStyle/>
          <a:p>
            <a:pPr algn="l"/>
            <a:r>
              <a:rPr lang="en-US" dirty="0"/>
              <a:t>Sequential Billing</a:t>
            </a:r>
          </a:p>
        </p:txBody>
      </p:sp>
      <p:sp>
        <p:nvSpPr>
          <p:cNvPr id="6" name="Slide Number Placeholder 5">
            <a:extLst>
              <a:ext uri="{FF2B5EF4-FFF2-40B4-BE49-F238E27FC236}">
                <a16:creationId xmlns:a16="http://schemas.microsoft.com/office/drawing/2014/main" id="{B07F95A6-3F91-45D4-B2BB-1B34C9E178DD}"/>
              </a:ext>
            </a:extLst>
          </p:cNvPr>
          <p:cNvSpPr>
            <a:spLocks noGrp="1"/>
          </p:cNvSpPr>
          <p:nvPr>
            <p:ph type="sldNum" sz="quarter" idx="4"/>
          </p:nvPr>
        </p:nvSpPr>
        <p:spPr/>
        <p:txBody>
          <a:bodyPr/>
          <a:lstStyle/>
          <a:p>
            <a:pPr algn="r"/>
            <a:fld id="{FE274654-5970-4424-9B2F-E684410C424F}" type="slidenum">
              <a:rPr lang="en-US" smtClean="0"/>
              <a:pPr algn="r"/>
              <a:t>98</a:t>
            </a:fld>
            <a:endParaRPr lang="en-US" dirty="0"/>
          </a:p>
        </p:txBody>
      </p:sp>
      <p:graphicFrame>
        <p:nvGraphicFramePr>
          <p:cNvPr id="7" name="Content Placeholder 6">
            <a:extLst>
              <a:ext uri="{FF2B5EF4-FFF2-40B4-BE49-F238E27FC236}">
                <a16:creationId xmlns:a16="http://schemas.microsoft.com/office/drawing/2014/main" id="{559C2F92-FE27-4C7C-92FB-16D6EC17D0BC}"/>
              </a:ext>
            </a:extLst>
          </p:cNvPr>
          <p:cNvGraphicFramePr>
            <a:graphicFrameLocks noGrp="1"/>
          </p:cNvGraphicFramePr>
          <p:nvPr>
            <p:ph type="pic" sz="quarter" idx="14"/>
          </p:nvPr>
        </p:nvGraphicFramePr>
        <p:xfrm>
          <a:off x="5181600" y="895350"/>
          <a:ext cx="35433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7280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33A587-C15B-4749-AABE-71192B8DFFD2}"/>
              </a:ext>
            </a:extLst>
          </p:cNvPr>
          <p:cNvSpPr>
            <a:spLocks noGrp="1"/>
          </p:cNvSpPr>
          <p:nvPr>
            <p:ph type="body" sz="quarter" idx="11"/>
          </p:nvPr>
        </p:nvSpPr>
        <p:spPr>
          <a:xfrm>
            <a:off x="152400" y="-95250"/>
            <a:ext cx="8839200" cy="948956"/>
          </a:xfrm>
        </p:spPr>
        <p:txBody>
          <a:bodyPr anchor="ctr">
            <a:normAutofit/>
          </a:bodyPr>
          <a:lstStyle/>
          <a:p>
            <a:r>
              <a:rPr lang="en-US" dirty="0"/>
              <a:t>2023 Part A Kickoff Teams</a:t>
            </a:r>
          </a:p>
        </p:txBody>
      </p:sp>
      <p:sp>
        <p:nvSpPr>
          <p:cNvPr id="3" name="Content Placeholder 2">
            <a:extLst>
              <a:ext uri="{FF2B5EF4-FFF2-40B4-BE49-F238E27FC236}">
                <a16:creationId xmlns:a16="http://schemas.microsoft.com/office/drawing/2014/main" id="{A53DF86C-2C9D-4ABA-9D1D-55FB4C8C67AD}"/>
              </a:ext>
            </a:extLst>
          </p:cNvPr>
          <p:cNvSpPr>
            <a:spLocks noGrp="1"/>
          </p:cNvSpPr>
          <p:nvPr>
            <p:ph idx="1"/>
          </p:nvPr>
        </p:nvSpPr>
        <p:spPr>
          <a:xfrm>
            <a:off x="152400" y="971550"/>
            <a:ext cx="8833104" cy="3425190"/>
          </a:xfrm>
        </p:spPr>
        <p:txBody>
          <a:bodyPr>
            <a:normAutofit/>
          </a:bodyPr>
          <a:lstStyle/>
          <a:p>
            <a:pPr marL="0" indent="0">
              <a:lnSpc>
                <a:spcPct val="90000"/>
              </a:lnSpc>
              <a:buNone/>
            </a:pPr>
            <a:r>
              <a:rPr lang="en-US" sz="2200" b="1" u="sng" dirty="0"/>
              <a:t>Alabama, Georgia &amp; Tennessee</a:t>
            </a:r>
          </a:p>
          <a:p>
            <a:pPr marL="400050" lvl="1" indent="0">
              <a:lnSpc>
                <a:spcPct val="90000"/>
              </a:lnSpc>
              <a:buNone/>
            </a:pPr>
            <a:r>
              <a:rPr lang="en-US" sz="1600" dirty="0"/>
              <a:t>Consultant: Sandra Booker</a:t>
            </a:r>
          </a:p>
          <a:p>
            <a:pPr marL="400050" lvl="1" indent="0">
              <a:lnSpc>
                <a:spcPct val="90000"/>
              </a:lnSpc>
              <a:buNone/>
            </a:pPr>
            <a:r>
              <a:rPr lang="en-US" sz="1600" dirty="0"/>
              <a:t>Representative: Jamela Hillary-Harris </a:t>
            </a:r>
          </a:p>
          <a:p>
            <a:pPr marL="0" indent="0">
              <a:lnSpc>
                <a:spcPct val="90000"/>
              </a:lnSpc>
              <a:buNone/>
            </a:pPr>
            <a:r>
              <a:rPr lang="en-US" sz="2200" b="1" u="sng" dirty="0"/>
              <a:t>North Carolina &amp; South Carolina</a:t>
            </a:r>
          </a:p>
          <a:p>
            <a:pPr marL="400050" lvl="1" indent="0">
              <a:lnSpc>
                <a:spcPct val="90000"/>
              </a:lnSpc>
              <a:buNone/>
            </a:pPr>
            <a:r>
              <a:rPr lang="en-US" sz="1600" dirty="0"/>
              <a:t>Consultant: April Gause</a:t>
            </a:r>
          </a:p>
          <a:p>
            <a:pPr marL="400050" lvl="1" indent="0">
              <a:lnSpc>
                <a:spcPct val="90000"/>
              </a:lnSpc>
              <a:buNone/>
            </a:pPr>
            <a:r>
              <a:rPr lang="en-US" sz="1600" dirty="0"/>
              <a:t>Representative: Areka Freeman</a:t>
            </a:r>
          </a:p>
          <a:p>
            <a:pPr marL="0" indent="0">
              <a:lnSpc>
                <a:spcPct val="90000"/>
              </a:lnSpc>
              <a:buNone/>
            </a:pPr>
            <a:r>
              <a:rPr lang="en-US" sz="2200" b="1" u="sng" dirty="0"/>
              <a:t>Virginia &amp; West Virginia</a:t>
            </a:r>
          </a:p>
          <a:p>
            <a:pPr marL="400050" lvl="1" indent="0">
              <a:lnSpc>
                <a:spcPct val="90000"/>
              </a:lnSpc>
              <a:buNone/>
            </a:pPr>
            <a:r>
              <a:rPr lang="en-US" sz="1600" dirty="0"/>
              <a:t>Consultant: Teresa Brown</a:t>
            </a:r>
          </a:p>
          <a:p>
            <a:pPr marL="400050" lvl="1" indent="0">
              <a:lnSpc>
                <a:spcPct val="90000"/>
              </a:lnSpc>
              <a:buNone/>
            </a:pPr>
            <a:r>
              <a:rPr lang="en-US" sz="1600" dirty="0"/>
              <a:t>Representative: Tyrekia Barden</a:t>
            </a:r>
          </a:p>
        </p:txBody>
      </p:sp>
    </p:spTree>
    <p:extLst>
      <p:ext uri="{BB962C8B-B14F-4D97-AF65-F5344CB8AC3E}">
        <p14:creationId xmlns:p14="http://schemas.microsoft.com/office/powerpoint/2010/main" val="1086286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almetto GBA Theme">
  <a:themeElements>
    <a:clrScheme name="Palmetto">
      <a:dk1>
        <a:srgbClr val="72B431"/>
      </a:dk1>
      <a:lt1>
        <a:sysClr val="window" lastClr="FFFFFF"/>
      </a:lt1>
      <a:dk2>
        <a:srgbClr val="7C6A55"/>
      </a:dk2>
      <a:lt2>
        <a:srgbClr val="FFF9C1"/>
      </a:lt2>
      <a:accent1>
        <a:srgbClr val="00A8C3"/>
      </a:accent1>
      <a:accent2>
        <a:srgbClr val="CAB900"/>
      </a:accent2>
      <a:accent3>
        <a:srgbClr val="BCB4AC"/>
      </a:accent3>
      <a:accent4>
        <a:srgbClr val="F2C031"/>
      </a:accent4>
      <a:accent5>
        <a:srgbClr val="004357"/>
      </a:accent5>
      <a:accent6>
        <a:srgbClr val="EB9D00"/>
      </a:accent6>
      <a:hlink>
        <a:srgbClr val="0C83B8"/>
      </a:hlink>
      <a:folHlink>
        <a:srgbClr val="326F79"/>
      </a:folHlink>
    </a:clrScheme>
    <a:fontScheme name="Custom 1">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5008</TotalTime>
  <Words>24887</Words>
  <Application>Microsoft Office PowerPoint</Application>
  <PresentationFormat>On-screen Show (16:9)</PresentationFormat>
  <Paragraphs>3102</Paragraphs>
  <Slides>304</Slides>
  <Notes>77</Notes>
  <HiddenSlides>0</HiddenSlides>
  <MMClips>0</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304</vt:i4>
      </vt:variant>
    </vt:vector>
  </HeadingPairs>
  <TitlesOfParts>
    <vt:vector size="330" baseType="lpstr">
      <vt:lpstr>adobe-garamond-pro</vt:lpstr>
      <vt:lpstr>Arial</vt:lpstr>
      <vt:lpstr>Arial Rounded MT Bold</vt:lpstr>
      <vt:lpstr>Brandon Font</vt:lpstr>
      <vt:lpstr>Bryant Pro Bold</vt:lpstr>
      <vt:lpstr>Bryant Pro Light</vt:lpstr>
      <vt:lpstr>Bryant Pro Medium</vt:lpstr>
      <vt:lpstr>Bryant Pro Regular</vt:lpstr>
      <vt:lpstr>Calibri</vt:lpstr>
      <vt:lpstr>Calibri Light</vt:lpstr>
      <vt:lpstr>Century Gothic</vt:lpstr>
      <vt:lpstr>Courier New</vt:lpstr>
      <vt:lpstr>Elena</vt:lpstr>
      <vt:lpstr>Georgia</vt:lpstr>
      <vt:lpstr>Georgia Pro</vt:lpstr>
      <vt:lpstr>inherit</vt:lpstr>
      <vt:lpstr>lexend</vt:lpstr>
      <vt:lpstr>Muli</vt:lpstr>
      <vt:lpstr>neue-haas-grotesk-display</vt:lpstr>
      <vt:lpstr>Noto Sans</vt:lpstr>
      <vt:lpstr>public_sans</vt:lpstr>
      <vt:lpstr>Roboto</vt:lpstr>
      <vt:lpstr>Symbol</vt:lpstr>
      <vt:lpstr>Wingdings</vt:lpstr>
      <vt:lpstr>Palmetto GBA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content in this presentation is intended for JM providers and is current as of January 10, 2020.  Any changes or new information superseding this information is provided in articles with publication dates after January 10, 2020, at: www.Palmettogba.com. </vt:lpstr>
      <vt:lpstr>S-10 Audits</vt:lpstr>
      <vt:lpstr>S-10 Audits</vt:lpstr>
      <vt:lpstr>S-10 Audits</vt:lpstr>
      <vt:lpstr>S-10 Audits</vt:lpstr>
      <vt:lpstr>S-10 Audits – Charity Care Charges and Uninsured Discounts (Line 20)</vt:lpstr>
      <vt:lpstr>S-10 Audits – Charity Care Charges and Uninsured Discounts (Line 20)</vt:lpstr>
      <vt:lpstr>S-10 Audits – Charity Care Charges and Uninsured Discounts (Line 20)</vt:lpstr>
      <vt:lpstr>S-10 Audits – Charity Care Charges and Uninsured Discounts (Line 20)</vt:lpstr>
      <vt:lpstr>S-10 Audits – Bad Debt Amount (Line 26)</vt:lpstr>
      <vt:lpstr>S-10 Audits – Bad Debt Amount (Line 26)</vt:lpstr>
      <vt:lpstr>S-10 Audits – Bad Debt Amount (Line 26)</vt:lpstr>
      <vt:lpstr>Cost Report Reopenings</vt:lpstr>
      <vt:lpstr>Cost Report Reopenings</vt:lpstr>
      <vt:lpstr>Cost Report Reopenings</vt:lpstr>
      <vt:lpstr>General Updates</vt:lpstr>
      <vt:lpstr>General Updates</vt:lpstr>
      <vt:lpstr>General Updates</vt:lpstr>
      <vt:lpstr>General Updates</vt:lpstr>
      <vt:lpstr>Contact Information</vt:lpstr>
      <vt:lpstr>Management Contact</vt:lpstr>
      <vt:lpstr>Management Contact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BlueCross BlueShield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JAMES KIRK</cp:lastModifiedBy>
  <cp:revision>219</cp:revision>
  <dcterms:created xsi:type="dcterms:W3CDTF">2018-06-25T15:44:32Z</dcterms:created>
  <dcterms:modified xsi:type="dcterms:W3CDTF">2023-01-13T21:42:33Z</dcterms:modified>
</cp:coreProperties>
</file>